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545" r:id="rId2"/>
    <p:sldId id="627" r:id="rId3"/>
    <p:sldId id="587" r:id="rId4"/>
    <p:sldId id="665" r:id="rId5"/>
    <p:sldId id="661" r:id="rId6"/>
    <p:sldId id="539" r:id="rId7"/>
    <p:sldId id="638" r:id="rId8"/>
    <p:sldId id="637" r:id="rId9"/>
    <p:sldId id="641" r:id="rId10"/>
    <p:sldId id="656" r:id="rId11"/>
    <p:sldId id="655" r:id="rId12"/>
    <p:sldId id="660" r:id="rId13"/>
    <p:sldId id="666" r:id="rId14"/>
    <p:sldId id="663" r:id="rId15"/>
    <p:sldId id="662" r:id="rId16"/>
    <p:sldId id="658" r:id="rId17"/>
    <p:sldId id="664" r:id="rId18"/>
    <p:sldId id="659" r:id="rId19"/>
    <p:sldId id="653" r:id="rId20"/>
    <p:sldId id="644" r:id="rId21"/>
    <p:sldId id="657" r:id="rId22"/>
    <p:sldId id="650" r:id="rId23"/>
    <p:sldId id="640" r:id="rId24"/>
    <p:sldId id="667" r:id="rId25"/>
    <p:sldId id="669" r:id="rId26"/>
    <p:sldId id="642" r:id="rId27"/>
    <p:sldId id="643" r:id="rId28"/>
    <p:sldId id="646" r:id="rId29"/>
    <p:sldId id="668" r:id="rId30"/>
    <p:sldId id="645" r:id="rId31"/>
    <p:sldId id="670" r:id="rId32"/>
    <p:sldId id="628" r:id="rId33"/>
    <p:sldId id="647" r:id="rId34"/>
    <p:sldId id="648" r:id="rId35"/>
    <p:sldId id="507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CC0066"/>
    <a:srgbClr val="008000"/>
    <a:srgbClr val="0000FF"/>
    <a:srgbClr val="3333FF"/>
    <a:srgbClr val="000000"/>
    <a:srgbClr val="336699"/>
    <a:srgbClr val="0066CC"/>
    <a:srgbClr val="00CC00"/>
    <a:srgbClr val="0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500" autoAdjust="0"/>
    <p:restoredTop sz="81010" autoAdjust="0"/>
  </p:normalViewPr>
  <p:slideViewPr>
    <p:cSldViewPr>
      <p:cViewPr varScale="1">
        <p:scale>
          <a:sx n="70" d="100"/>
          <a:sy n="70" d="100"/>
        </p:scale>
        <p:origin x="102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8" d="100"/>
        <a:sy n="118" d="100"/>
      </p:scale>
      <p:origin x="0" y="-627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2BA1E-D249-4FCB-8633-DC2EAC22FC0C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B03AE2-7136-48B7-9EDF-2560F07CC92F}" type="slidenum">
              <a:rPr lang="en-ZA" smtClean="0"/>
              <a:pPr/>
              <a:t>‹#›</a:t>
            </a:fld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28598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9A92A7-7766-416A-9279-9861573C20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33339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8264276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67722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07883441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100122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3187676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092747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7886067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029465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31502116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1968294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9A92A7-7766-416A-9279-9861573C20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76526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84114997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051178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19239937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67261871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358277236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7980001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5295983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4133667890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3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1565665637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886267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29128797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2922184462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0205035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59A92A7-7766-416A-9279-9861573C202D}" type="slidenum">
              <a:rPr lang="en-US" smtClean="0">
                <a:solidFill>
                  <a:srgbClr val="000000"/>
                </a:solidFill>
              </a:rPr>
              <a:pPr>
                <a:defRPr/>
              </a:pPr>
              <a:t>32</a:t>
            </a:fld>
            <a:endParaRPr 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4723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3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210244911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5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350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ZA" dirty="0" smtClean="0"/>
          </a:p>
        </p:txBody>
      </p:sp>
    </p:spTree>
    <p:extLst>
      <p:ext uri="{BB962C8B-B14F-4D97-AF65-F5344CB8AC3E}">
        <p14:creationId xmlns:p14="http://schemas.microsoft.com/office/powerpoint/2010/main" val="10566340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4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85497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968456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0379022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69323666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06495411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9603663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1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121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7701120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ZA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00A5C-CDC6-4885-8FDD-0B8620A9D353}" type="datetimeFigureOut">
              <a:rPr lang="en-ZA" smtClean="0"/>
              <a:pPr/>
              <a:t>2018/02/16</a:t>
            </a:fld>
            <a:endParaRPr lang="en-ZA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Z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CC9528-7A89-4B16-BBB3-1BEAFB717D24}" type="slidenum">
              <a:rPr lang="en-ZA" smtClean="0"/>
              <a:pPr/>
              <a:t>‹#›</a:t>
            </a:fld>
            <a:endParaRPr lang="en-ZA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humanprogress.org/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dailymail.co.uk/news/article-5388245/Pay-bonanza-number-six-figure-salaries-doubled.html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33729963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Oxscam’s vested interest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-911" y="2780928"/>
            <a:ext cx="9144000" cy="15564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Maximum poverty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Minimum prosperity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Maximum government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Minimum enterprise</a:t>
            </a:r>
          </a:p>
          <a:p>
            <a:pPr algn="ctr">
              <a:buClr>
                <a:srgbClr val="FF66FF"/>
              </a:buClr>
              <a:buSzPct val="70000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6760908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8 </a:t>
            </a:r>
            <a:r>
              <a:rPr lang="en-US" sz="3200" dirty="0"/>
              <a:t>richest are ‘wealthier’ than poorest </a:t>
            </a:r>
            <a:r>
              <a:rPr lang="en-US" sz="3200" dirty="0" smtClean="0"/>
              <a:t>50%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8 </a:t>
            </a:r>
            <a:r>
              <a:rPr lang="en-US" sz="3200" dirty="0"/>
              <a:t>richest </a:t>
            </a:r>
            <a:r>
              <a:rPr lang="en-US" sz="3200" dirty="0" smtClean="0"/>
              <a:t>combined wealth: </a:t>
            </a:r>
            <a:r>
              <a:rPr lang="en-US" sz="3200" dirty="0"/>
              <a:t>$440bn </a:t>
            </a:r>
            <a:r>
              <a:rPr lang="en-US" sz="2000" dirty="0" smtClean="0"/>
              <a:t>(Forbes)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It’s </a:t>
            </a:r>
            <a:r>
              <a:rPr lang="en-US" sz="3200" dirty="0"/>
              <a:t>‘peanuts’! </a:t>
            </a:r>
            <a:r>
              <a:rPr lang="en-US" sz="2400" dirty="0" smtClean="0"/>
              <a:t>(World’s nuts are worth $440bn pa)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dirty="0" smtClean="0"/>
              <a:t>(World’s 42m </a:t>
            </a:r>
            <a:r>
              <a:rPr lang="en-US" dirty="0" err="1" smtClean="0"/>
              <a:t>mt</a:t>
            </a:r>
            <a:r>
              <a:rPr lang="en-US" dirty="0" smtClean="0"/>
              <a:t> peanuts worth $365bn-Sainsbury 100g@£0.65=$365bn)</a:t>
            </a:r>
            <a:endParaRPr lang="en-US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World wealth: $300tr </a:t>
            </a:r>
            <a:r>
              <a:rPr lang="en-US" sz="2000" dirty="0" smtClean="0"/>
              <a:t>(Credit </a:t>
            </a:r>
            <a:r>
              <a:rPr lang="en-US" sz="2000" dirty="0" smtClean="0"/>
              <a:t>Suisse by narrow definition)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8 </a:t>
            </a:r>
            <a:r>
              <a:rPr lang="en-US" sz="3200" dirty="0"/>
              <a:t>richest </a:t>
            </a:r>
            <a:r>
              <a:rPr lang="en-US" sz="3200" dirty="0" smtClean="0"/>
              <a:t>have 1/600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of </a:t>
            </a:r>
            <a:r>
              <a:rPr lang="en-US" sz="3200" dirty="0" smtClean="0"/>
              <a:t>world income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8 richest have 1/600,000</a:t>
            </a:r>
            <a:r>
              <a:rPr lang="en-US" sz="3200" baseline="30000" dirty="0" smtClean="0"/>
              <a:t>th</a:t>
            </a:r>
            <a:r>
              <a:rPr lang="en-US" sz="3200" dirty="0" smtClean="0"/>
              <a:t> of </a:t>
            </a:r>
            <a:r>
              <a:rPr lang="en-US" sz="3200" dirty="0" smtClean="0"/>
              <a:t>world assets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Richest 1% ‘bagged’ 82% </a:t>
            </a:r>
            <a:r>
              <a:rPr lang="en-US" sz="3200" dirty="0"/>
              <a:t>of </a:t>
            </a:r>
            <a:r>
              <a:rPr lang="en-US" sz="3200" dirty="0" smtClean="0"/>
              <a:t>2017 wealth </a:t>
            </a:r>
            <a:r>
              <a:rPr lang="en-US" sz="3200" dirty="0" smtClean="0"/>
              <a:t>and </a:t>
            </a:r>
            <a:r>
              <a:rPr lang="en-US" sz="3200" dirty="0"/>
              <a:t>poorest </a:t>
            </a:r>
            <a:r>
              <a:rPr lang="en-US" sz="3200" dirty="0" smtClean="0"/>
              <a:t>50% </a:t>
            </a:r>
            <a:r>
              <a:rPr lang="en-US" sz="3200" dirty="0" smtClean="0"/>
              <a:t>‘</a:t>
            </a:r>
            <a:r>
              <a:rPr lang="en-US" sz="3200" dirty="0" smtClean="0"/>
              <a:t>got nothing’</a:t>
            </a:r>
            <a:endParaRPr lang="en-US" sz="3200" dirty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</a:t>
            </a:r>
            <a:r>
              <a:rPr lang="en-US" sz="3200" dirty="0" smtClean="0"/>
              <a:t>: Assertion </a:t>
            </a:r>
            <a:r>
              <a:rPr lang="en-US" sz="3200" dirty="0" smtClean="0"/>
              <a:t>fabricated; </a:t>
            </a:r>
            <a:r>
              <a:rPr lang="en-US" sz="3200" dirty="0" smtClean="0"/>
              <a:t>CS data </a:t>
            </a:r>
            <a:r>
              <a:rPr lang="en-US" sz="3200" dirty="0" err="1" smtClean="0"/>
              <a:t>misinterpresented</a:t>
            </a: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1347774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2017: 8 own same as poorest 50%</a:t>
            </a:r>
            <a:br>
              <a:rPr lang="en-US" sz="3200" dirty="0" smtClean="0"/>
            </a:br>
            <a:r>
              <a:rPr lang="en-US" sz="3200" dirty="0" smtClean="0"/>
              <a:t>2018: 42 own same as </a:t>
            </a:r>
            <a:r>
              <a:rPr lang="en-US" sz="3200" dirty="0"/>
              <a:t>the poorest </a:t>
            </a:r>
            <a:r>
              <a:rPr lang="en-US" sz="3200" dirty="0" smtClean="0"/>
              <a:t>50%.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Which is it?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‘Recalculated’ 8 to 61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If 8 to 42 more got rich</a:t>
            </a:r>
            <a:br>
              <a:rPr lang="en-US" sz="3200" dirty="0" smtClean="0"/>
            </a:br>
            <a:r>
              <a:rPr lang="en-US" sz="3200" dirty="0" smtClean="0"/>
              <a:t>If 61 to 42 there’s more equality</a:t>
            </a:r>
            <a:r>
              <a:rPr lang="en-US" sz="2400" dirty="0" smtClean="0"/>
              <a:t> (the rich good poorer)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Billionaires number rose </a:t>
            </a:r>
            <a:r>
              <a:rPr lang="en-US" sz="3200" dirty="0"/>
              <a:t>at </a:t>
            </a:r>
            <a:r>
              <a:rPr lang="en-US" sz="3200" dirty="0" smtClean="0"/>
              <a:t>‘unprecedented rate’</a:t>
            </a:r>
            <a:br>
              <a:rPr lang="en-US" sz="3200" dirty="0" smtClean="0"/>
            </a:br>
            <a:r>
              <a:rPr lang="en-US" sz="2000" dirty="0" smtClean="0"/>
              <a:t>(1 every 2 days)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Previous alarm was that the number is declining; new alarm that it’s rising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The Oxscam is that rising </a:t>
            </a:r>
            <a:r>
              <a:rPr lang="en-US" sz="3200" i="1" dirty="0" smtClean="0"/>
              <a:t>and </a:t>
            </a:r>
            <a:r>
              <a:rPr lang="en-US" sz="3200" dirty="0" smtClean="0"/>
              <a:t>falling are bad</a:t>
            </a:r>
          </a:p>
        </p:txBody>
      </p:sp>
    </p:spTree>
    <p:extLst>
      <p:ext uri="{BB962C8B-B14F-4D97-AF65-F5344CB8AC3E}">
        <p14:creationId xmlns:p14="http://schemas.microsoft.com/office/powerpoint/2010/main" val="401239430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/>
              <a:t>2016: 62 own as much as the poorest </a:t>
            </a:r>
            <a:r>
              <a:rPr lang="en-US" sz="3200" dirty="0" smtClean="0"/>
              <a:t>50%</a:t>
            </a:r>
            <a:br>
              <a:rPr lang="en-US" sz="3200" dirty="0" smtClean="0"/>
            </a:br>
            <a:r>
              <a:rPr lang="en-US" sz="3200" dirty="0" smtClean="0"/>
              <a:t>2017: 8 (or 61) own as much as poorest 50%</a:t>
            </a:r>
            <a:br>
              <a:rPr lang="en-US" sz="3200" dirty="0" smtClean="0"/>
            </a:br>
            <a:r>
              <a:rPr lang="en-US" sz="3200" dirty="0" smtClean="0"/>
              <a:t>2018: 42 own as much as </a:t>
            </a:r>
            <a:r>
              <a:rPr lang="en-US" sz="3200" dirty="0"/>
              <a:t>the poorest </a:t>
            </a:r>
            <a:r>
              <a:rPr lang="en-US" sz="3200" dirty="0" smtClean="0"/>
              <a:t>50%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Yet the number of billionaires is increasing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Wealth</a:t>
            </a:r>
            <a:r>
              <a:rPr lang="en-ZA" sz="3200" dirty="0" smtClean="0"/>
              <a:t> </a:t>
            </a:r>
            <a:r>
              <a:rPr lang="en-ZA" sz="3200" dirty="0"/>
              <a:t>of the poorest </a:t>
            </a:r>
            <a:r>
              <a:rPr lang="en-ZA" sz="3200" dirty="0" smtClean="0"/>
              <a:t>50% </a:t>
            </a:r>
            <a:r>
              <a:rPr lang="en-ZA" sz="3200" dirty="0"/>
              <a:t>has fallen by </a:t>
            </a:r>
            <a:r>
              <a:rPr lang="en-ZA" sz="3200" dirty="0" smtClean="0"/>
              <a:t>38%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ZA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In 1 year!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Obvious sensational nonsense</a:t>
            </a:r>
            <a:br>
              <a:rPr lang="en-US" sz="3200" dirty="0" smtClean="0"/>
            </a:b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11177729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Richest 1% own more wealth than the rest (99%)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‘The rest’ includes governments, institutions, middle class, land owners, etc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‘The rest’ own everything the 1% paid to employ them, and earned by selling to them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Incomes </a:t>
            </a:r>
            <a:r>
              <a:rPr lang="en-US" sz="3200" dirty="0"/>
              <a:t>of the poorest 10% </a:t>
            </a:r>
            <a:r>
              <a:rPr lang="en-US" sz="3200" dirty="0" smtClean="0"/>
              <a:t>increased less </a:t>
            </a:r>
            <a:r>
              <a:rPr lang="en-US" sz="3200" dirty="0"/>
              <a:t>than $3 </a:t>
            </a:r>
            <a:r>
              <a:rPr lang="en-US" sz="3200" dirty="0" smtClean="0"/>
              <a:t>pa </a:t>
            </a:r>
            <a:r>
              <a:rPr lang="en-US" sz="3200" dirty="0"/>
              <a:t>between 1988 </a:t>
            </a:r>
            <a:r>
              <a:rPr lang="en-US" sz="3200" dirty="0" smtClean="0"/>
              <a:t>and 2011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Incomes of the 10% to 50% increased spectacularly where economies liberalised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Why does Oxscam ignore success?</a:t>
            </a:r>
          </a:p>
        </p:txBody>
      </p:sp>
    </p:spTree>
    <p:extLst>
      <p:ext uri="{BB962C8B-B14F-4D97-AF65-F5344CB8AC3E}">
        <p14:creationId xmlns:p14="http://schemas.microsoft.com/office/powerpoint/2010/main" val="3590361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1</a:t>
            </a:r>
            <a:r>
              <a:rPr lang="en-US" sz="3200" dirty="0"/>
              <a:t>% of humanity controls as </a:t>
            </a:r>
            <a:r>
              <a:rPr lang="en-US" sz="3200" dirty="0" smtClean="0"/>
              <a:t>much wealth </a:t>
            </a:r>
            <a:r>
              <a:rPr lang="en-US" sz="3200" dirty="0"/>
              <a:t>as the bottom 99</a:t>
            </a:r>
            <a:r>
              <a:rPr lang="en-US" sz="3200" dirty="0" smtClean="0"/>
              <a:t>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UNICEF says richest 20% has 83% of global income; 1% </a:t>
            </a:r>
            <a:r>
              <a:rPr lang="en-US" sz="3200" smtClean="0"/>
              <a:t>for poorest 20%.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What does ‘control’ mean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Does the 1% include:</a:t>
            </a:r>
          </a:p>
          <a:p>
            <a:pPr marL="1379538" lvl="2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Politicians?</a:t>
            </a:r>
          </a:p>
          <a:p>
            <a:pPr marL="1379538" lvl="2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Workers (through funds)?</a:t>
            </a:r>
          </a:p>
          <a:p>
            <a:pPr marL="1379538" lvl="2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Welfare recipients?</a:t>
            </a:r>
          </a:p>
          <a:p>
            <a:pPr marL="1379538" lvl="2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Voters?</a:t>
            </a:r>
          </a:p>
        </p:txBody>
      </p:sp>
    </p:spTree>
    <p:extLst>
      <p:ext uri="{BB962C8B-B14F-4D97-AF65-F5344CB8AC3E}">
        <p14:creationId xmlns:p14="http://schemas.microsoft.com/office/powerpoint/2010/main" val="16346239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Oxscam methodology shows more poverty in the USA than China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ZA" sz="3200" dirty="0" smtClean="0"/>
              <a:t>IEA called Oxscam </a:t>
            </a:r>
            <a:r>
              <a:rPr lang="en-ZA" sz="3200" dirty="0"/>
              <a:t>data </a:t>
            </a:r>
            <a:r>
              <a:rPr lang="en-ZA" sz="3200" dirty="0" smtClean="0"/>
              <a:t>‘bogus’ because ‘adding </a:t>
            </a:r>
            <a:r>
              <a:rPr lang="en-ZA" sz="3200" dirty="0"/>
              <a:t>assets and subtracting debts to estimate </a:t>
            </a:r>
            <a:r>
              <a:rPr lang="en-ZA" sz="3200" dirty="0" smtClean="0"/>
              <a:t>net wealth’ </a:t>
            </a:r>
            <a:r>
              <a:rPr lang="en-ZA" sz="3200" dirty="0"/>
              <a:t>implies </a:t>
            </a:r>
            <a:r>
              <a:rPr lang="en-ZA" sz="3200" dirty="0" smtClean="0"/>
              <a:t>that rich credit-worthy </a:t>
            </a:r>
            <a:r>
              <a:rPr lang="en-ZA" sz="3200" dirty="0"/>
              <a:t>people with </a:t>
            </a:r>
            <a:r>
              <a:rPr lang="en-ZA" sz="3200" dirty="0" smtClean="0"/>
              <a:t>debt </a:t>
            </a:r>
            <a:r>
              <a:rPr lang="en-ZA" sz="3200" dirty="0"/>
              <a:t>are </a:t>
            </a:r>
            <a:r>
              <a:rPr lang="en-ZA" sz="3200" dirty="0" smtClean="0"/>
              <a:t>poor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ZA" sz="3200" dirty="0" smtClean="0"/>
              <a:t>ASI called Oxscam data ‘misleading’ </a:t>
            </a:r>
            <a:r>
              <a:rPr lang="en-ZA" sz="3200" dirty="0"/>
              <a:t>because </a:t>
            </a:r>
            <a:r>
              <a:rPr lang="en-ZA" sz="3200" dirty="0" smtClean="0"/>
              <a:t>‘meaningful </a:t>
            </a:r>
            <a:r>
              <a:rPr lang="en-ZA" sz="3200" dirty="0"/>
              <a:t>measures show greater </a:t>
            </a:r>
            <a:r>
              <a:rPr lang="en-ZA" sz="3200" dirty="0" smtClean="0"/>
              <a:t>equality’</a:t>
            </a:r>
            <a:endParaRPr lang="en-ZA" sz="3200" dirty="0"/>
          </a:p>
        </p:txBody>
      </p:sp>
    </p:spTree>
    <p:extLst>
      <p:ext uri="{BB962C8B-B14F-4D97-AF65-F5344CB8AC3E}">
        <p14:creationId xmlns:p14="http://schemas.microsoft.com/office/powerpoint/2010/main" val="22834253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1 </a:t>
            </a:r>
            <a:r>
              <a:rPr lang="en-US" sz="3200" dirty="0"/>
              <a:t>CEO earns </a:t>
            </a:r>
            <a:r>
              <a:rPr lang="en-US" sz="3200" dirty="0" smtClean="0"/>
              <a:t>what 10,000 Bangladesh </a:t>
            </a:r>
            <a:r>
              <a:rPr lang="en-US" sz="3200" dirty="0"/>
              <a:t>garment </a:t>
            </a:r>
            <a:r>
              <a:rPr lang="en-US" sz="3200" dirty="0" smtClean="0"/>
              <a:t>workers earn</a:t>
            </a:r>
            <a:endParaRPr lang="en-US" sz="3200" dirty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Disingenuous to compare world’s richest person with world’s poorest workers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1 CEO earns what 1,000 CEOs earn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1 Oxscam CEO earns what 1,000 workers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Milkman has more that 100m poorest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Richest Vietnam man earns daily day what poorest earns annually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Reality: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Why? So what? Spurious nonsense</a:t>
            </a:r>
          </a:p>
        </p:txBody>
      </p:sp>
    </p:spTree>
    <p:extLst>
      <p:ext uri="{BB962C8B-B14F-4D97-AF65-F5344CB8AC3E}">
        <p14:creationId xmlns:p14="http://schemas.microsoft.com/office/powerpoint/2010/main" val="40428897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 agenda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err="1" smtClean="0"/>
              <a:t>Maximise</a:t>
            </a:r>
            <a:r>
              <a:rPr lang="en-US" sz="3200" dirty="0" smtClean="0"/>
              <a:t> poverty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Promote envy, suspicion and conflict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err="1" smtClean="0"/>
              <a:t>Popularise</a:t>
            </a:r>
            <a:r>
              <a:rPr lang="en-US" sz="3200" dirty="0" smtClean="0"/>
              <a:t> and legitimize disinformation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Pull down the rich without lifting the poor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End ‘extreme wealth’, yet no suggestion that: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The poor are harmed by it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The poor will benefit from ending it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‘extreme wealth’ is gained immorally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The rich serve humanity 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Advance failed ideologies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61069418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>
                <a:solidFill>
                  <a:srgbClr val="000514"/>
                </a:solidFill>
              </a:rPr>
              <a:t>World’s 8 richest people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/>
              <a:t>Bill Gates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ICT</a:t>
            </a:r>
            <a:r>
              <a:rPr lang="en-US" sz="2000" dirty="0"/>
              <a:t>-Microsoft) 			</a:t>
            </a:r>
            <a:r>
              <a:rPr lang="en-US" sz="2800" dirty="0"/>
              <a:t>$75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Amancio Ortega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fashion</a:t>
            </a:r>
            <a:r>
              <a:rPr lang="en-US" sz="2000" dirty="0"/>
              <a:t>-Zara) 		</a:t>
            </a:r>
            <a:r>
              <a:rPr lang="en-US" sz="2800" dirty="0"/>
              <a:t>$67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Warren Buffett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investment</a:t>
            </a:r>
            <a:r>
              <a:rPr lang="en-US" sz="2000" dirty="0"/>
              <a:t>-Berkshire) 	</a:t>
            </a:r>
            <a:r>
              <a:rPr lang="en-US" sz="2800" dirty="0"/>
              <a:t>$60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Carlos Slim Helu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ICT</a:t>
            </a:r>
            <a:r>
              <a:rPr lang="en-US" sz="2000" dirty="0"/>
              <a:t>-</a:t>
            </a:r>
            <a:r>
              <a:rPr lang="en-ZA" sz="2000" dirty="0"/>
              <a:t>Grupo Carso</a:t>
            </a:r>
            <a:r>
              <a:rPr lang="en-US" sz="2000" dirty="0"/>
              <a:t>) 	</a:t>
            </a:r>
            <a:r>
              <a:rPr lang="en-US" sz="2800" dirty="0"/>
              <a:t>$50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Jeff Bezos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ICT</a:t>
            </a:r>
            <a:r>
              <a:rPr lang="en-US" sz="2000" dirty="0"/>
              <a:t>-Amazon) 			</a:t>
            </a:r>
            <a:r>
              <a:rPr lang="en-US" sz="2800" dirty="0"/>
              <a:t>$45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Mark Zuckerberg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ICT</a:t>
            </a:r>
            <a:r>
              <a:rPr lang="en-US" sz="2000" dirty="0"/>
              <a:t>-Facebook) 	</a:t>
            </a:r>
            <a:r>
              <a:rPr lang="en-US" sz="2800" dirty="0"/>
              <a:t>$44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Larry Ellison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ICT</a:t>
            </a:r>
            <a:r>
              <a:rPr lang="en-US" sz="2000" dirty="0"/>
              <a:t>-Oracle) 			</a:t>
            </a:r>
            <a:r>
              <a:rPr lang="en-US" sz="2800" dirty="0"/>
              <a:t>$43 bn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/>
              <a:t>Michael Bloomberg </a:t>
            </a:r>
            <a:r>
              <a:rPr lang="en-US" sz="2000" dirty="0"/>
              <a:t>(</a:t>
            </a:r>
            <a:r>
              <a:rPr lang="en-US" sz="2000" dirty="0">
                <a:solidFill>
                  <a:srgbClr val="0000FF"/>
                </a:solidFill>
              </a:rPr>
              <a:t>media</a:t>
            </a:r>
            <a:r>
              <a:rPr lang="en-US" sz="2000" dirty="0"/>
              <a:t>-Bloomberg) 	</a:t>
            </a:r>
            <a:r>
              <a:rPr lang="en-US" sz="2800" dirty="0"/>
              <a:t>$40 bn</a:t>
            </a:r>
          </a:p>
          <a:p>
            <a:r>
              <a:rPr lang="en-US" sz="3200" dirty="0"/>
              <a:t>Total 						</a:t>
            </a:r>
            <a:r>
              <a:rPr lang="en-US" sz="3200" b="1" dirty="0">
                <a:solidFill>
                  <a:srgbClr val="FF0000"/>
                </a:solidFill>
              </a:rPr>
              <a:t>$440 bn</a:t>
            </a:r>
          </a:p>
        </p:txBody>
      </p:sp>
    </p:spTree>
    <p:extLst>
      <p:ext uri="{BB962C8B-B14F-4D97-AF65-F5344CB8AC3E}">
        <p14:creationId xmlns:p14="http://schemas.microsoft.com/office/powerpoint/2010/main" val="21994848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5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superbandera-south_africa_hw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222576"/>
            <a:ext cx="4464496" cy="473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8" y="1914600"/>
            <a:ext cx="3419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FMF 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6443"/>
            <a:ext cx="3147432" cy="1848157"/>
          </a:xfrm>
          <a:prstGeom prst="rect">
            <a:avLst/>
          </a:prstGeom>
        </p:spPr>
      </p:pic>
      <p:sp>
        <p:nvSpPr>
          <p:cNvPr id="9" name="Text Box 4"/>
          <p:cNvSpPr txBox="1">
            <a:spLocks noChangeArrowheads="1"/>
          </p:cNvSpPr>
          <p:nvPr/>
        </p:nvSpPr>
        <p:spPr bwMode="auto">
          <a:xfrm>
            <a:off x="3691618" y="404664"/>
            <a:ext cx="5327021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4800" b="1" dirty="0" smtClean="0">
                <a:solidFill>
                  <a:srgbClr val="336699"/>
                </a:solidFill>
              </a:rPr>
              <a:t>Oxfam or Oxscam?</a:t>
            </a:r>
            <a:endParaRPr lang="en-US" sz="4800" b="1" dirty="0">
              <a:solidFill>
                <a:srgbClr val="336699"/>
              </a:solidFill>
            </a:endParaRPr>
          </a:p>
          <a:p>
            <a:pPr algn="r"/>
            <a:endParaRPr lang="en-US" sz="3600" dirty="0" smtClean="0"/>
          </a:p>
          <a:p>
            <a:pPr algn="r"/>
            <a:r>
              <a:rPr lang="en-US" sz="4400" b="1" dirty="0">
                <a:solidFill>
                  <a:srgbClr val="336699"/>
                </a:solidFill>
              </a:rPr>
              <a:t>Inequality</a:t>
            </a:r>
          </a:p>
          <a:p>
            <a:pPr algn="r"/>
            <a:r>
              <a:rPr lang="en-US" sz="3200" dirty="0" smtClean="0"/>
              <a:t>What is it?</a:t>
            </a:r>
          </a:p>
          <a:p>
            <a:pPr algn="r"/>
            <a:r>
              <a:rPr lang="en-US" sz="3200" dirty="0" smtClean="0"/>
              <a:t>Is it increasing? </a:t>
            </a:r>
          </a:p>
          <a:p>
            <a:pPr algn="r"/>
            <a:r>
              <a:rPr lang="en-US" sz="3200" dirty="0" smtClean="0"/>
              <a:t>Is it unjust?</a:t>
            </a:r>
          </a:p>
          <a:p>
            <a:pPr algn="r"/>
            <a:r>
              <a:rPr lang="en-US" sz="3200" dirty="0" smtClean="0"/>
              <a:t>Is it excessive?</a:t>
            </a:r>
          </a:p>
          <a:p>
            <a:pPr algn="r"/>
            <a:r>
              <a:rPr lang="en-US" sz="3200" dirty="0" smtClean="0"/>
              <a:t>How fare the poor?</a:t>
            </a:r>
            <a:br>
              <a:rPr lang="en-US" sz="3200" dirty="0" smtClean="0"/>
            </a:br>
            <a:r>
              <a:rPr lang="en-US" sz="3200" dirty="0" smtClean="0"/>
              <a:t>South Africa?</a:t>
            </a:r>
            <a:endParaRPr lang="en-ZA" sz="3200" dirty="0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4087954" y="6150114"/>
            <a:ext cx="493068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ZA" sz="4000" dirty="0">
                <a:solidFill>
                  <a:srgbClr val="422100"/>
                </a:solidFill>
              </a:rPr>
              <a:t>Leon Louw</a:t>
            </a:r>
          </a:p>
        </p:txBody>
      </p:sp>
    </p:spTree>
    <p:extLst>
      <p:ext uri="{BB962C8B-B14F-4D97-AF65-F5344CB8AC3E}">
        <p14:creationId xmlns:p14="http://schemas.microsoft.com/office/powerpoint/2010/main" val="57871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Reality </a:t>
            </a:r>
            <a:r>
              <a:rPr lang="en-GB" sz="3600" i="1" dirty="0" smtClean="0">
                <a:solidFill>
                  <a:srgbClr val="000514"/>
                </a:solidFill>
              </a:rPr>
              <a:t>vs</a:t>
            </a:r>
            <a:r>
              <a:rPr lang="en-GB" sz="3600" dirty="0" smtClean="0">
                <a:solidFill>
                  <a:srgbClr val="000514"/>
                </a:solidFill>
              </a:rPr>
              <a:t> Oxscam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By all criteria: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Extreme poverty virtually eliminated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Things have never better for nearly everyone nearly everywhere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Life expectancy from 30 to 65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Literacy from 10% to 90%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Global wealth $300tr</a:t>
            </a:r>
          </a:p>
        </p:txBody>
      </p:sp>
    </p:spTree>
    <p:extLst>
      <p:ext uri="{BB962C8B-B14F-4D97-AF65-F5344CB8AC3E}">
        <p14:creationId xmlns:p14="http://schemas.microsoft.com/office/powerpoint/2010/main" val="190805797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The real world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ZA" sz="3200" dirty="0" smtClean="0"/>
              <a:t>MGDs exceeded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ZA" sz="3200" dirty="0" smtClean="0"/>
              <a:t>80</a:t>
            </a:r>
            <a:r>
              <a:rPr lang="en-ZA" sz="3200" dirty="0"/>
              <a:t>% reduction in world </a:t>
            </a:r>
            <a:r>
              <a:rPr lang="en-ZA" sz="3200" dirty="0" smtClean="0"/>
              <a:t>‘poverty’ </a:t>
            </a:r>
            <a:r>
              <a:rPr lang="en-ZA" sz="3200" dirty="0"/>
              <a:t>in only 36 years, from </a:t>
            </a:r>
            <a:r>
              <a:rPr lang="en-ZA" sz="3200" dirty="0" smtClean="0"/>
              <a:t>27% to below 5%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Welfare spending in market economies far exceeds non-market economies, up from 1% </a:t>
            </a:r>
            <a:r>
              <a:rPr lang="en-US" sz="2400" dirty="0" smtClean="0"/>
              <a:t>(1900)</a:t>
            </a:r>
            <a:r>
              <a:rPr lang="en-US" sz="3200" dirty="0" smtClean="0"/>
              <a:t> to 20%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Child labour down to zero in rich countries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The poor risk and lose lives to go to where the richest people are – why?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Life expectancy up from 30 to 65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Illiteracy down to zero in rich countries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305267362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Quality of life equality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buClr>
                <a:srgbClr val="FF66FF"/>
              </a:buClr>
              <a:buSzPct val="70000"/>
            </a:pPr>
            <a:r>
              <a:rPr lang="en-US" sz="3200" dirty="0" smtClean="0"/>
              <a:t>75 </a:t>
            </a:r>
            <a:r>
              <a:rPr lang="en-US" sz="3200" dirty="0"/>
              <a:t>years </a:t>
            </a:r>
            <a:r>
              <a:rPr lang="en-US" sz="3200" dirty="0" smtClean="0"/>
              <a:t>ago the poor had few or no ‘amenities’:</a:t>
            </a:r>
            <a:endParaRPr lang="en-US" sz="3200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Healthcare</a:t>
            </a:r>
            <a:endParaRPr lang="en-US" sz="3200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Motorised transport</a:t>
            </a:r>
            <a:endParaRPr lang="en-US" sz="3200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Services</a:t>
            </a:r>
            <a:endParaRPr lang="en-US" sz="2400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Housing </a:t>
            </a:r>
            <a:r>
              <a:rPr lang="en-US" sz="3200" dirty="0" smtClean="0"/>
              <a:t>and appliances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Education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Entertainment</a:t>
            </a:r>
            <a:endParaRPr lang="en-US" sz="3200" dirty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Communications (phones):</a:t>
            </a:r>
            <a:endParaRPr lang="en-US" sz="3200" dirty="0"/>
          </a:p>
          <a:p>
            <a:pPr marL="1379538" lvl="2" indent="-465138">
              <a:buClr>
                <a:srgbClr val="0080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Calls, mail and texts</a:t>
            </a:r>
          </a:p>
          <a:p>
            <a:pPr marL="1379538" lvl="2" indent="-465138">
              <a:buClr>
                <a:srgbClr val="0080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Information</a:t>
            </a:r>
            <a:endParaRPr lang="en-US" sz="3200" dirty="0"/>
          </a:p>
          <a:p>
            <a:pPr marL="1379538" lvl="2" indent="-465138">
              <a:buClr>
                <a:srgbClr val="008000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‘</a:t>
            </a:r>
            <a:r>
              <a:rPr lang="en-US" sz="3200" dirty="0"/>
              <a:t>Internet of everything’</a:t>
            </a:r>
          </a:p>
        </p:txBody>
      </p:sp>
    </p:spTree>
    <p:extLst>
      <p:ext uri="{BB962C8B-B14F-4D97-AF65-F5344CB8AC3E}">
        <p14:creationId xmlns:p14="http://schemas.microsoft.com/office/powerpoint/2010/main" val="19938509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 bldLvl="5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‘Inequality’?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What is ‘wealth’?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Capital?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Personal or household?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Intellectual capital</a:t>
            </a:r>
            <a:r>
              <a:rPr lang="en-US" sz="2400" dirty="0"/>
              <a:t> (skills, qualifications)</a:t>
            </a:r>
            <a:r>
              <a:rPr lang="en-US" sz="3200" dirty="0"/>
              <a:t>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Public capital</a:t>
            </a:r>
            <a:r>
              <a:rPr lang="en-US" sz="2400" dirty="0"/>
              <a:t> (hospitals, roads, schools etc)</a:t>
            </a:r>
            <a:r>
              <a:rPr lang="en-US" sz="3200" dirty="0"/>
              <a:t>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Jobs</a:t>
            </a:r>
            <a:r>
              <a:rPr lang="en-US" sz="3200" dirty="0" smtClean="0"/>
              <a:t>?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/>
              <a:t>Assets</a:t>
            </a:r>
            <a:r>
              <a:rPr lang="en-US" sz="2400" dirty="0"/>
              <a:t> (disposable)</a:t>
            </a:r>
            <a:r>
              <a:rPr lang="en-US" sz="3200" dirty="0"/>
              <a:t>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House?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Savings?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Furniture?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Car?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/>
              <a:t>Valuables </a:t>
            </a:r>
            <a:r>
              <a:rPr lang="en-US" sz="2400" dirty="0"/>
              <a:t>(eg art, jewelry, rugs</a:t>
            </a:r>
            <a:r>
              <a:rPr lang="en-US" sz="2400" dirty="0" smtClean="0"/>
              <a:t>)?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452261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‘Inequality’?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What is ‘wealth’?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Possessions</a:t>
            </a:r>
            <a:r>
              <a:rPr lang="en-US" sz="2400" dirty="0" smtClean="0"/>
              <a:t> (non-disposable)</a:t>
            </a:r>
            <a:r>
              <a:rPr lang="en-US" sz="3200" dirty="0" smtClean="0"/>
              <a:t>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Personal</a:t>
            </a:r>
            <a:r>
              <a:rPr lang="en-US" sz="2400" dirty="0" smtClean="0"/>
              <a:t> </a:t>
            </a:r>
            <a:br>
              <a:rPr lang="en-US" sz="2400" dirty="0" smtClean="0"/>
            </a:br>
            <a:r>
              <a:rPr lang="en-US" sz="2400" dirty="0" smtClean="0"/>
              <a:t>(appliances, TV, fridges, microwaves, phones, clothes etc)</a:t>
            </a:r>
            <a:r>
              <a:rPr lang="en-US" sz="3200" dirty="0" smtClean="0"/>
              <a:t>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Household?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Businesses</a:t>
            </a:r>
            <a:br>
              <a:rPr lang="en-US" sz="3200" dirty="0" smtClean="0"/>
            </a:br>
            <a:r>
              <a:rPr lang="en-US" sz="2400" dirty="0" smtClean="0"/>
              <a:t>(big, small, micro, agriculture)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Incomes: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Pre or post tax?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Personal or household?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Salaries &amp; wages, return on savings or investment, welfare?</a:t>
            </a:r>
          </a:p>
        </p:txBody>
      </p:sp>
    </p:spTree>
    <p:extLst>
      <p:ext uri="{BB962C8B-B14F-4D97-AF65-F5344CB8AC3E}">
        <p14:creationId xmlns:p14="http://schemas.microsoft.com/office/powerpoint/2010/main" val="24144689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‘Inequality’?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What is ‘wealth’?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Welfare &amp; government?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The paradox of socialism:</a:t>
            </a:r>
            <a:br>
              <a:rPr lang="en-US" sz="3200" dirty="0" smtClean="0"/>
            </a:br>
            <a:r>
              <a:rPr lang="en-US" sz="3200" dirty="0" smtClean="0"/>
              <a:t>Socialists (like Oxscam) get bigger government and more welfare, yet value it at zero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Pensions, healthcare, education, infrastructure, SOEs, housing, policing, transport, services etc amount to massive wealth owned by the poor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endParaRPr lang="en-US" sz="3200" dirty="0" smtClean="0"/>
          </a:p>
          <a:p>
            <a:pPr lvl="2">
              <a:buClr>
                <a:srgbClr val="FF00FF"/>
              </a:buClr>
              <a:buSzPct val="70000"/>
            </a:pPr>
            <a:r>
              <a:rPr lang="en-US" sz="2400" dirty="0" smtClean="0"/>
              <a:t> </a:t>
            </a:r>
            <a:br>
              <a:rPr lang="en-US" sz="2400" dirty="0" smtClean="0"/>
            </a:br>
            <a:endParaRPr lang="en-US" sz="3200" dirty="0" smtClean="0"/>
          </a:p>
        </p:txBody>
      </p:sp>
    </p:spTree>
    <p:extLst>
      <p:ext uri="{BB962C8B-B14F-4D97-AF65-F5344CB8AC3E}">
        <p14:creationId xmlns:p14="http://schemas.microsoft.com/office/powerpoint/2010/main" val="249191622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‘Inequality’?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Other criteria: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Rights</a:t>
            </a:r>
            <a:r>
              <a:rPr lang="en-US" sz="2400" dirty="0" smtClean="0"/>
              <a:t> (equality at law)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Endowments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Age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Skills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Health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Support </a:t>
            </a:r>
            <a:r>
              <a:rPr lang="en-US" sz="2400" dirty="0" smtClean="0"/>
              <a:t>(family, community)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Genes: </a:t>
            </a:r>
          </a:p>
          <a:p>
            <a:pPr marL="1836738" lvl="3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Gender</a:t>
            </a:r>
          </a:p>
          <a:p>
            <a:pPr marL="1836738" lvl="3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Race</a:t>
            </a:r>
          </a:p>
          <a:p>
            <a:pPr marL="1836738" lvl="3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Appearance</a:t>
            </a:r>
          </a:p>
          <a:p>
            <a:pPr marL="1836738" lvl="3" indent="-465138">
              <a:buClr>
                <a:srgbClr val="CC0066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Intelligence/drive/energy/aspirations</a:t>
            </a:r>
          </a:p>
        </p:txBody>
      </p:sp>
    </p:spTree>
    <p:extLst>
      <p:ext uri="{BB962C8B-B14F-4D97-AF65-F5344CB8AC3E}">
        <p14:creationId xmlns:p14="http://schemas.microsoft.com/office/powerpoint/2010/main" val="7231329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‘Inequality’?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4581128"/>
            <a:ext cx="9144000" cy="1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Real world ‘equality’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Cannot even be conceived, ley alone defined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2400" dirty="0" smtClean="0"/>
              <a:t>(except equality at law)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8056" y="1363502"/>
            <a:ext cx="9144000" cy="3145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Under what conditions would they be ‘equal’?</a:t>
            </a:r>
            <a:endParaRPr lang="en-US" sz="2400" dirty="0" smtClean="0"/>
          </a:p>
          <a:p>
            <a:pPr algn="ctr">
              <a:buClr>
                <a:srgbClr val="FF66FF"/>
              </a:buClr>
              <a:buSzPct val="70000"/>
            </a:pPr>
            <a:endParaRPr lang="en-US" sz="3200" dirty="0" smtClean="0"/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Beautiful </a:t>
            </a:r>
            <a:r>
              <a:rPr lang="en-US" sz="3200" dirty="0"/>
              <a:t>healthy brilliant young woman </a:t>
            </a:r>
            <a:endParaRPr lang="en-US" sz="3200" dirty="0" smtClean="0"/>
          </a:p>
          <a:p>
            <a:pPr algn="ctr">
              <a:buClr>
                <a:srgbClr val="FF66FF"/>
              </a:buClr>
              <a:buSzPct val="70000"/>
            </a:pPr>
            <a:r>
              <a:rPr lang="en-US" sz="3200" i="1" dirty="0" smtClean="0"/>
              <a:t>vs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/>
              <a:t>U</a:t>
            </a:r>
            <a:r>
              <a:rPr lang="en-US" sz="3200" dirty="0" smtClean="0"/>
              <a:t>gly </a:t>
            </a:r>
            <a:r>
              <a:rPr lang="en-US" sz="3200" dirty="0"/>
              <a:t>old sickly retarded </a:t>
            </a:r>
            <a:r>
              <a:rPr lang="en-US" sz="3200" dirty="0" smtClean="0"/>
              <a:t>man</a:t>
            </a:r>
          </a:p>
        </p:txBody>
      </p:sp>
    </p:spTree>
    <p:extLst>
      <p:ext uri="{BB962C8B-B14F-4D97-AF65-F5344CB8AC3E}">
        <p14:creationId xmlns:p14="http://schemas.microsoft.com/office/powerpoint/2010/main" val="3833062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0" descr="C:\Download\Charlize-Theron-no-teeth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1044867"/>
            <a:ext cx="5004048" cy="5813133"/>
          </a:xfrm>
          <a:prstGeom prst="rect">
            <a:avLst/>
          </a:prstGeom>
          <a:noFill/>
        </p:spPr>
      </p:pic>
      <p:pic>
        <p:nvPicPr>
          <p:cNvPr id="8" name="Picture 2" descr="C:\Download\images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80" r="4877" b="4489"/>
          <a:stretch/>
        </p:blipFill>
        <p:spPr bwMode="auto">
          <a:xfrm>
            <a:off x="0" y="1051920"/>
            <a:ext cx="4211960" cy="5806079"/>
          </a:xfrm>
          <a:prstGeom prst="rect">
            <a:avLst/>
          </a:prstGeom>
          <a:noFill/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250825" y="181528"/>
            <a:ext cx="864235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vert="horz" wrap="square" lIns="91440" tIns="45720" rIns="91440" bIns="90000" numCol="1" anchor="ctr" anchorCtr="0" compatLnSpc="1">
            <a:prstTxWarp prst="textNoShape">
              <a:avLst/>
            </a:prstTxWarp>
            <a:spAutoFit/>
          </a:bodyPr>
          <a:lstStyle/>
          <a:p>
            <a:pPr algn="ctr">
              <a:defRPr/>
            </a:pPr>
            <a:r>
              <a:rPr lang="en-GB" sz="3600" dirty="0" smtClean="0">
                <a:solidFill>
                  <a:srgbClr val="000514"/>
                </a:solidFill>
              </a:rPr>
              <a:t>What would make them ‘equal’?</a:t>
            </a:r>
            <a:endParaRPr lang="en-GB" sz="3600" dirty="0">
              <a:solidFill>
                <a:srgbClr val="00051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713616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Causes of inequality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Causes of inequality: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Government</a:t>
            </a:r>
            <a:r>
              <a:rPr lang="en-US" sz="2400" dirty="0" smtClean="0"/>
              <a:t> (laws and policies)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Effort and skill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Inheritance and luck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Savings and investment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Immorality and crime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Value to society</a:t>
            </a:r>
            <a:r>
              <a:rPr lang="en-US" sz="2400" dirty="0" smtClean="0"/>
              <a:t> </a:t>
            </a:r>
            <a:endParaRPr lang="en-US" sz="3200" dirty="0" smtClean="0"/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Judges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Entertainers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Entrepreneurs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Beggars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etc</a:t>
            </a:r>
          </a:p>
        </p:txBody>
      </p:sp>
    </p:spTree>
    <p:extLst>
      <p:ext uri="{BB962C8B-B14F-4D97-AF65-F5344CB8AC3E}">
        <p14:creationId xmlns:p14="http://schemas.microsoft.com/office/powerpoint/2010/main" val="177708905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strike="sngStrike" dirty="0" smtClean="0">
                <a:solidFill>
                  <a:srgbClr val="000514"/>
                </a:solidFill>
              </a:rPr>
              <a:t>Dis</a:t>
            </a:r>
            <a:r>
              <a:rPr lang="en-GB" sz="3600" dirty="0" smtClean="0">
                <a:solidFill>
                  <a:srgbClr val="000514"/>
                </a:solidFill>
              </a:rPr>
              <a:t>Claimer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Personal view: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Oxfam = Oxscam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Oxscam flimflam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Dictionary definitions of ‘flimflam’:</a:t>
            </a:r>
          </a:p>
          <a:p>
            <a:pPr marL="1836738" lvl="3" indent="-465138">
              <a:buClr>
                <a:srgbClr val="009900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trick or deception .. swindle or confidence game .. skillful persuasion or clever manipulation of the victim</a:t>
            </a:r>
          </a:p>
          <a:p>
            <a:pPr marL="1836738" lvl="3" indent="-465138">
              <a:buClr>
                <a:srgbClr val="009900"/>
              </a:buClr>
              <a:buSzPct val="70000"/>
              <a:buFont typeface="Wingdings" panose="05000000000000000000" pitchFamily="2" charset="2"/>
              <a:buChar char="§"/>
            </a:pPr>
            <a:r>
              <a:rPr lang="en-US" sz="3200" dirty="0" smtClean="0"/>
              <a:t>deceptive nonsense; twaddle; </a:t>
            </a:r>
            <a:r>
              <a:rPr lang="en-US" sz="3200" dirty="0"/>
              <a:t>fraud </a:t>
            </a: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Oxscam’s track record: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Dodgy data</a:t>
            </a:r>
          </a:p>
          <a:p>
            <a:pPr marL="1379538" lvl="2" indent="-465138">
              <a:buClr>
                <a:srgbClr val="FF00FF"/>
              </a:buClr>
              <a:buSzPct val="70000"/>
              <a:buFont typeface="Wingdings" panose="05000000000000000000" pitchFamily="2" charset="2"/>
              <a:buChar char="v"/>
            </a:pPr>
            <a:r>
              <a:rPr lang="en-US" sz="3200" dirty="0" smtClean="0"/>
              <a:t>Dodgy staff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I care about the poor, not the rich</a:t>
            </a:r>
          </a:p>
        </p:txBody>
      </p:sp>
    </p:spTree>
    <p:extLst>
      <p:ext uri="{BB962C8B-B14F-4D97-AF65-F5344CB8AC3E}">
        <p14:creationId xmlns:p14="http://schemas.microsoft.com/office/powerpoint/2010/main" val="40183088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What’s the problem?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Spectacular rise of billions from destitution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The rich getting richer in return for saving, investing, employing, supplying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The poor getting richer faster than the rich</a:t>
            </a:r>
          </a:p>
        </p:txBody>
      </p:sp>
    </p:spTree>
    <p:extLst>
      <p:ext uri="{BB962C8B-B14F-4D97-AF65-F5344CB8AC3E}">
        <p14:creationId xmlns:p14="http://schemas.microsoft.com/office/powerpoint/2010/main" val="416606273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Sources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Human Progress </a:t>
            </a:r>
            <a:r>
              <a:rPr lang="en-US" sz="2400" dirty="0" smtClean="0"/>
              <a:t>(</a:t>
            </a:r>
            <a:r>
              <a:rPr lang="en-US" sz="2400" dirty="0" smtClean="0">
                <a:hlinkClick r:id="rId4"/>
              </a:rPr>
              <a:t>www.humanprogress.org</a:t>
            </a:r>
            <a:r>
              <a:rPr lang="en-US" sz="2400" dirty="0" smtClean="0"/>
              <a:t>)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Johan </a:t>
            </a:r>
            <a:r>
              <a:rPr lang="en-US" sz="3200" dirty="0" err="1" smtClean="0"/>
              <a:t>Norberg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Steven Pinker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Matt Ridley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Cato Institute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Every index!</a:t>
            </a:r>
          </a:p>
        </p:txBody>
      </p:sp>
    </p:spTree>
    <p:extLst>
      <p:ext uri="{BB962C8B-B14F-4D97-AF65-F5344CB8AC3E}">
        <p14:creationId xmlns:p14="http://schemas.microsoft.com/office/powerpoint/2010/main" val="222620754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superbandera-south_africa_hw"/>
          <p:cNvPicPr>
            <a:picLocks noChangeAspect="1" noChangeArrowheads="1" noCrop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6512" y="2222576"/>
            <a:ext cx="4464496" cy="4734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58" y="1914600"/>
            <a:ext cx="341947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24" descr="FMF Logo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6443"/>
            <a:ext cx="3147432" cy="1848157"/>
          </a:xfrm>
          <a:prstGeom prst="rect">
            <a:avLst/>
          </a:prstGeom>
        </p:spPr>
      </p:pic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3419873" y="4895289"/>
            <a:ext cx="5646032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3200" b="1" dirty="0">
                <a:solidFill>
                  <a:srgbClr val="422100"/>
                </a:solidFill>
              </a:rPr>
              <a:t>Contact</a:t>
            </a:r>
            <a:r>
              <a:rPr lang="en-US" sz="3200" dirty="0">
                <a:solidFill>
                  <a:srgbClr val="422100"/>
                </a:solidFill>
              </a:rPr>
              <a:t>:</a:t>
            </a:r>
            <a:endParaRPr lang="en-ZA" sz="3200" dirty="0">
              <a:solidFill>
                <a:srgbClr val="422100"/>
              </a:solidFill>
            </a:endParaRPr>
          </a:p>
          <a:p>
            <a:pPr algn="r"/>
            <a:r>
              <a:rPr lang="en-ZA" sz="3200" dirty="0" smtClean="0">
                <a:solidFill>
                  <a:srgbClr val="422100"/>
                </a:solidFill>
              </a:rPr>
              <a:t>jboccaleone@gmail.com</a:t>
            </a:r>
          </a:p>
          <a:p>
            <a:pPr algn="r"/>
            <a:r>
              <a:rPr lang="en-ZA" sz="3200" dirty="0">
                <a:solidFill>
                  <a:srgbClr val="422100"/>
                </a:solidFill>
              </a:rPr>
              <a:t>+27 82 904 </a:t>
            </a:r>
            <a:r>
              <a:rPr lang="en-ZA" sz="3200" dirty="0" smtClean="0">
                <a:solidFill>
                  <a:srgbClr val="422100"/>
                </a:solidFill>
              </a:rPr>
              <a:t>3616</a:t>
            </a:r>
          </a:p>
          <a:p>
            <a:pPr algn="r"/>
            <a:r>
              <a:rPr lang="en-ZA" sz="3200" dirty="0" smtClean="0">
                <a:solidFill>
                  <a:srgbClr val="422100"/>
                </a:solidFill>
              </a:rPr>
              <a:t>www.freemarketfoundation.com</a:t>
            </a:r>
            <a:endParaRPr lang="en-ZA" sz="3200" dirty="0">
              <a:solidFill>
                <a:srgbClr val="4221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01002" y="2143016"/>
            <a:ext cx="2467342" cy="18620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ZA" sz="11500" dirty="0">
                <a:solidFill>
                  <a:srgbClr val="FF0000"/>
                </a:solidFill>
              </a:rPr>
              <a:t>end</a:t>
            </a:r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3691618" y="404664"/>
            <a:ext cx="532702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4800" b="1" dirty="0" smtClean="0">
                <a:solidFill>
                  <a:srgbClr val="336699"/>
                </a:solidFill>
              </a:rPr>
              <a:t>Oxfam or Oxscam?</a:t>
            </a:r>
            <a:endParaRPr lang="en-US" sz="4800" b="1" dirty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5375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wnload\Gini_since_WWII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rgbClr val="000514"/>
                </a:solidFill>
                <a:effectLst/>
              </a:defRPr>
            </a:lvl1pPr>
          </a:lstStyle>
          <a:p>
            <a:r>
              <a:rPr lang="en-ZA" b="1" dirty="0" smtClean="0"/>
              <a:t>Gini indices since WW2</a:t>
            </a:r>
            <a:endParaRPr lang="en-ZA" b="1" dirty="0"/>
          </a:p>
        </p:txBody>
      </p:sp>
    </p:spTree>
    <p:extLst>
      <p:ext uri="{BB962C8B-B14F-4D97-AF65-F5344CB8AC3E}">
        <p14:creationId xmlns:p14="http://schemas.microsoft.com/office/powerpoint/2010/main" val="420342940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Download\Gini_since_WWII.svg.pn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42446"/>
            <a:ext cx="9144000" cy="1004651"/>
          </a:xfrm>
          <a:prstGeom prst="rect">
            <a:avLst/>
          </a:prstGeom>
          <a:noFill/>
        </p:spPr>
      </p:pic>
      <p:cxnSp>
        <p:nvCxnSpPr>
          <p:cNvPr id="9" name="Straight Connector 8"/>
          <p:cNvCxnSpPr/>
          <p:nvPr/>
        </p:nvCxnSpPr>
        <p:spPr>
          <a:xfrm>
            <a:off x="3829" y="6746140"/>
            <a:ext cx="91440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5423"/>
            <a:ext cx="9184341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82243" y="1021976"/>
            <a:ext cx="0" cy="5724164"/>
          </a:xfrm>
          <a:prstGeom prst="line">
            <a:avLst/>
          </a:prstGeom>
          <a:ln w="76200"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flipV="1">
            <a:off x="852631" y="3576918"/>
            <a:ext cx="0" cy="726141"/>
          </a:xfrm>
          <a:prstGeom prst="line">
            <a:avLst/>
          </a:prstGeom>
          <a:ln w="76200">
            <a:headEnd type="triangle" w="med" len="sm"/>
            <a:tailEnd type="triangle" w="med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>
            <a:defPPr>
              <a:defRPr lang="en-US"/>
            </a:defPPr>
            <a:lvl1pPr algn="ctr">
              <a:defRPr sz="3600">
                <a:solidFill>
                  <a:srgbClr val="000514"/>
                </a:solidFill>
                <a:effectLst/>
              </a:defRPr>
            </a:lvl1pPr>
          </a:lstStyle>
          <a:p>
            <a:r>
              <a:rPr lang="en-ZA" b="1" dirty="0" smtClean="0"/>
              <a:t>Gini indices since WW2</a:t>
            </a:r>
            <a:endParaRPr lang="en-ZA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290457" y="2124636"/>
            <a:ext cx="3855351" cy="584775"/>
          </a:xfrm>
          <a:prstGeom prst="rect">
            <a:avLst/>
          </a:prstGeom>
          <a:noFill/>
          <a:ln w="76200"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ZA" sz="3200" dirty="0" smtClean="0">
                <a:solidFill>
                  <a:schemeClr val="tx2">
                    <a:lumMod val="75000"/>
                  </a:schemeClr>
                </a:solidFill>
              </a:rPr>
              <a:t>Depiction can mislead</a:t>
            </a:r>
            <a:endParaRPr lang="en-ZA" sz="32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0317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373156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strike="sngStrike" dirty="0" smtClean="0">
                <a:solidFill>
                  <a:srgbClr val="000514"/>
                </a:solidFill>
              </a:rPr>
              <a:t>Dis</a:t>
            </a:r>
            <a:r>
              <a:rPr lang="en-GB" sz="3600" dirty="0" smtClean="0">
                <a:solidFill>
                  <a:srgbClr val="000514"/>
                </a:solidFill>
              </a:rPr>
              <a:t>Claimer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335699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I CARE ABOUT THE POOR, NOT THE RICH</a:t>
            </a:r>
            <a:endParaRPr lang="en-US" sz="3200" dirty="0"/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4221088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DECENT PEOPLE CARE ABOUT THE POOR,</a:t>
            </a:r>
          </a:p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NOT THE RICH</a:t>
            </a:r>
            <a:endParaRPr lang="en-US" sz="3200" dirty="0"/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0" y="1196752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I’M </a:t>
            </a:r>
            <a:r>
              <a:rPr lang="en-US" sz="3200" b="1" dirty="0" smtClean="0">
                <a:solidFill>
                  <a:srgbClr val="FF0000"/>
                </a:solidFill>
              </a:rPr>
              <a:t>NOT</a:t>
            </a:r>
            <a:r>
              <a:rPr lang="en-US" sz="3200" dirty="0" smtClean="0"/>
              <a:t> DENYING INEQUALITY AND POVERTY</a:t>
            </a: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0" y="1988840"/>
            <a:ext cx="9354147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I’M EXCITED ABOUT HUMANITY’S GREATEST ACHIEVEMENT</a:t>
            </a:r>
            <a:endParaRPr lang="en-US" sz="3200" dirty="0"/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0" y="5589240"/>
            <a:ext cx="9144000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buClr>
                <a:srgbClr val="FF66FF"/>
              </a:buClr>
              <a:buSzPct val="70000"/>
            </a:pPr>
            <a:r>
              <a:rPr lang="en-US" sz="3200" dirty="0" smtClean="0"/>
              <a:t>OXSCAM IS OBSESSED WITH THE RICH (EXCEPT THEMSELVES) AT THE EXPENSE OF THE POOR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45479519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Inequality hysteria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The world is the grip of an inequality feeding frenzy fueled by extreme claims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News-hungry media soak inequality propaganda uncritically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Power- and wealth-hungry politicians love it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Inequality propagandists advance vested interests: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Lavish jobs and lifestyles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Status and power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Oxscam flimflam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798973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 ethics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Oxscam's ‘deputy </a:t>
            </a:r>
            <a:r>
              <a:rPr lang="en-US" sz="3200" dirty="0"/>
              <a:t>chief executive </a:t>
            </a:r>
            <a:r>
              <a:rPr lang="en-US" sz="3200" dirty="0" smtClean="0"/>
              <a:t>quits .. over </a:t>
            </a:r>
            <a:r>
              <a:rPr lang="en-US" sz="3200" dirty="0"/>
              <a:t>prostitution </a:t>
            </a:r>
            <a:r>
              <a:rPr lang="en-US" sz="3200" dirty="0" smtClean="0"/>
              <a:t>scandal’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Oxscam officials ‘brushed </a:t>
            </a:r>
            <a:r>
              <a:rPr lang="en-US" sz="3200" dirty="0"/>
              <a:t>off allegations of child </a:t>
            </a:r>
            <a:r>
              <a:rPr lang="en-US" sz="3200" dirty="0" smtClean="0"/>
              <a:t>abuse’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Crime authorities ‘have been warning since 1999 that predatory paedophiles .. gain access to .. children’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Oxscam admits it ‘failed to adequately act (on) behaviour of staff’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Head </a:t>
            </a:r>
            <a:r>
              <a:rPr lang="en-US" sz="3200" dirty="0"/>
              <a:t>of </a:t>
            </a:r>
            <a:r>
              <a:rPr lang="en-US" sz="3200" dirty="0" smtClean="0"/>
              <a:t>counter-fraud </a:t>
            </a:r>
            <a:r>
              <a:rPr lang="en-US" sz="3200" dirty="0"/>
              <a:t>unit </a:t>
            </a:r>
            <a:r>
              <a:rPr lang="en-US" sz="3200" dirty="0" smtClean="0"/>
              <a:t>jailed </a:t>
            </a:r>
            <a:r>
              <a:rPr lang="en-US" sz="3200" dirty="0"/>
              <a:t>for </a:t>
            </a:r>
            <a:r>
              <a:rPr lang="en-US" sz="3200" dirty="0" smtClean="0"/>
              <a:t>R1m fraud </a:t>
            </a:r>
            <a:r>
              <a:rPr lang="en-US" sz="2000" dirty="0"/>
              <a:t>(£</a:t>
            </a:r>
            <a:r>
              <a:rPr lang="en-US" sz="2000" dirty="0" smtClean="0"/>
              <a:t>65k; Edward McKenzie-Green)</a:t>
            </a:r>
            <a:endParaRPr lang="en-US" sz="2000" dirty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endParaRPr lang="en-US" sz="3200" dirty="0" smtClean="0"/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1485277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 salaries (Daily Mail) 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Oxfam spends </a:t>
            </a:r>
            <a:r>
              <a:rPr lang="en-US" sz="3200" dirty="0"/>
              <a:t>25% </a:t>
            </a:r>
            <a:r>
              <a:rPr lang="en-US" sz="3200" dirty="0" smtClean="0"/>
              <a:t>.. on </a:t>
            </a:r>
            <a:r>
              <a:rPr lang="en-US" sz="3200" dirty="0"/>
              <a:t>wages and running </a:t>
            </a:r>
            <a:r>
              <a:rPr lang="en-US" sz="3200" dirty="0" smtClean="0"/>
              <a:t>costs .. R11.6m</a:t>
            </a:r>
            <a:r>
              <a:rPr lang="en-US" sz="2000" dirty="0" smtClean="0"/>
              <a:t> (£700k)</a:t>
            </a:r>
            <a:r>
              <a:rPr lang="en-US" sz="3200" dirty="0" smtClean="0"/>
              <a:t> </a:t>
            </a:r>
            <a:r>
              <a:rPr lang="en-US" sz="3200" dirty="0"/>
              <a:t>on </a:t>
            </a:r>
            <a:r>
              <a:rPr lang="en-US" sz="3200" dirty="0" smtClean="0"/>
              <a:t>.. 7 </a:t>
            </a:r>
            <a:r>
              <a:rPr lang="en-US" sz="3200" dirty="0"/>
              <a:t>top </a:t>
            </a:r>
            <a:r>
              <a:rPr lang="en-US" sz="3200" dirty="0" smtClean="0"/>
              <a:t>staff. 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Only R5bn </a:t>
            </a:r>
            <a:r>
              <a:rPr lang="en-US" sz="2000" dirty="0" smtClean="0"/>
              <a:t>(£300m)</a:t>
            </a:r>
            <a:r>
              <a:rPr lang="en-US" sz="3200" dirty="0" smtClean="0"/>
              <a:t> </a:t>
            </a:r>
            <a:r>
              <a:rPr lang="en-US" sz="3200" dirty="0"/>
              <a:t>from </a:t>
            </a:r>
            <a:r>
              <a:rPr lang="en-US" sz="3200" dirty="0" smtClean="0"/>
              <a:t>its R6.6bn </a:t>
            </a:r>
            <a:r>
              <a:rPr lang="en-US" sz="2000" dirty="0" smtClean="0"/>
              <a:t>(£400m)</a:t>
            </a:r>
            <a:r>
              <a:rPr lang="en-US" sz="3200" dirty="0" smtClean="0"/>
              <a:t> .. </a:t>
            </a:r>
            <a:r>
              <a:rPr lang="en-US" sz="3200" dirty="0"/>
              <a:t>was used for ‘charitable expenditure</a:t>
            </a:r>
            <a:r>
              <a:rPr lang="en-US" sz="3200" dirty="0" smtClean="0"/>
              <a:t>’. 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Oxfam </a:t>
            </a:r>
            <a:r>
              <a:rPr lang="en-US" sz="3200" dirty="0"/>
              <a:t>rewards </a:t>
            </a:r>
            <a:r>
              <a:rPr lang="en-US" sz="3200" dirty="0" smtClean="0"/>
              <a:t>executives </a:t>
            </a:r>
            <a:r>
              <a:rPr lang="en-US" sz="3200" dirty="0"/>
              <a:t>with banker-sized salaries and </a:t>
            </a:r>
            <a:r>
              <a:rPr lang="en-US" sz="3200" dirty="0" smtClean="0"/>
              <a:t>benefits (including) </a:t>
            </a:r>
            <a:r>
              <a:rPr lang="en-US" sz="3200" dirty="0"/>
              <a:t>school fees for executives' </a:t>
            </a:r>
            <a:r>
              <a:rPr lang="en-US" sz="3200" dirty="0" smtClean="0"/>
              <a:t>children. 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Oxfam is under </a:t>
            </a:r>
            <a:r>
              <a:rPr lang="en-US" sz="3200" dirty="0"/>
              <a:t>intense pressure over questionable fundraising </a:t>
            </a:r>
            <a:r>
              <a:rPr lang="en-US" sz="3200" dirty="0" smtClean="0"/>
              <a:t>practices.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67077623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 salaries 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>
                <a:hlinkClick r:id="rId4"/>
              </a:rPr>
              <a:t>CEO</a:t>
            </a:r>
            <a:r>
              <a:rPr lang="en-US" sz="3200" dirty="0" smtClean="0"/>
              <a:t>: R2.1m </a:t>
            </a:r>
            <a:r>
              <a:rPr lang="en-US" sz="2000" dirty="0" smtClean="0"/>
              <a:t>(</a:t>
            </a:r>
            <a:r>
              <a:rPr lang="en-US" sz="2000" dirty="0"/>
              <a:t>£</a:t>
            </a:r>
            <a:r>
              <a:rPr lang="en-US" sz="2000" dirty="0" smtClean="0"/>
              <a:t>130k) </a:t>
            </a:r>
            <a:r>
              <a:rPr lang="en-US" sz="3200" dirty="0" smtClean="0"/>
              <a:t>+ expenses R2.3m </a:t>
            </a:r>
            <a:r>
              <a:rPr lang="en-US" sz="2000" dirty="0" smtClean="0"/>
              <a:t>(+£</a:t>
            </a:r>
            <a:r>
              <a:rPr lang="en-US" sz="2000" dirty="0"/>
              <a:t>12,000</a:t>
            </a:r>
            <a:r>
              <a:rPr lang="en-US" sz="2000" dirty="0" smtClean="0"/>
              <a:t>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Dep CEO: R1.6m </a:t>
            </a:r>
            <a:r>
              <a:rPr lang="en-US" sz="2000" dirty="0" smtClean="0"/>
              <a:t>(£100k)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‘.. staff .. earning </a:t>
            </a:r>
            <a:r>
              <a:rPr lang="en-US" sz="3200" dirty="0"/>
              <a:t>more than R1.6m</a:t>
            </a:r>
            <a:r>
              <a:rPr lang="en-US" sz="2000" dirty="0"/>
              <a:t> </a:t>
            </a:r>
            <a:r>
              <a:rPr lang="en-US" sz="3200" dirty="0" smtClean="0"/>
              <a:t>doubled </a:t>
            </a:r>
            <a:r>
              <a:rPr lang="en-US" sz="3200" dirty="0"/>
              <a:t>in </a:t>
            </a:r>
            <a:r>
              <a:rPr lang="en-US" sz="3200" dirty="0" smtClean="0"/>
              <a:t>7 years’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‘.. Staff </a:t>
            </a:r>
            <a:r>
              <a:rPr lang="en-US" sz="3200" dirty="0"/>
              <a:t>with </a:t>
            </a:r>
            <a:r>
              <a:rPr lang="en-US" sz="3200" dirty="0" smtClean="0"/>
              <a:t>.. More </a:t>
            </a:r>
            <a:r>
              <a:rPr lang="en-US" sz="3200" dirty="0"/>
              <a:t>than </a:t>
            </a:r>
            <a:r>
              <a:rPr lang="en-US" sz="3200" dirty="0" smtClean="0"/>
              <a:t>R1m.. tripled’ to 100 </a:t>
            </a:r>
            <a:r>
              <a:rPr lang="en-US" sz="2000" dirty="0" smtClean="0"/>
              <a:t>(£</a:t>
            </a:r>
            <a:r>
              <a:rPr lang="en-US" sz="2000" dirty="0"/>
              <a:t>60k) 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‘.. Wage </a:t>
            </a:r>
            <a:r>
              <a:rPr lang="en-US" sz="3200" dirty="0"/>
              <a:t>bill increased 48% to </a:t>
            </a:r>
            <a:r>
              <a:rPr lang="en-US" sz="3200" dirty="0" smtClean="0"/>
              <a:t>R2bn </a:t>
            </a:r>
            <a:r>
              <a:rPr lang="en-US" sz="3200" dirty="0"/>
              <a:t>last </a:t>
            </a:r>
            <a:r>
              <a:rPr lang="en-US" sz="3200" dirty="0" smtClean="0"/>
              <a:t>year’ </a:t>
            </a:r>
            <a:r>
              <a:rPr lang="en-US" sz="2000" dirty="0"/>
              <a:t>(£122m</a:t>
            </a:r>
            <a:r>
              <a:rPr lang="en-US" sz="2000" dirty="0" smtClean="0"/>
              <a:t>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Gender advisor: 	R1m </a:t>
            </a:r>
            <a:r>
              <a:rPr lang="en-US" sz="2000" dirty="0" smtClean="0"/>
              <a:t>($80k)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Gifts officer:		R900,000</a:t>
            </a:r>
            <a:r>
              <a:rPr lang="en-US" sz="2000" dirty="0" smtClean="0"/>
              <a:t> ($75k)</a:t>
            </a:r>
            <a:endParaRPr lang="en-US" sz="3200" dirty="0" smtClean="0"/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Shop manager: 	R600,000</a:t>
            </a:r>
            <a:r>
              <a:rPr lang="en-US" sz="2000" dirty="0" smtClean="0"/>
              <a:t> (€40k)</a:t>
            </a:r>
          </a:p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SA intern:		R100,000</a:t>
            </a:r>
          </a:p>
        </p:txBody>
      </p:sp>
    </p:spTree>
    <p:extLst>
      <p:ext uri="{BB962C8B-B14F-4D97-AF65-F5344CB8AC3E}">
        <p14:creationId xmlns:p14="http://schemas.microsoft.com/office/powerpoint/2010/main" val="27412417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686800" cy="691043"/>
          </a:xfrm>
          <a:prstGeom prst="rect">
            <a:avLst/>
          </a:prstGeom>
          <a:gradFill rotWithShape="0">
            <a:gsLst>
              <a:gs pos="0">
                <a:srgbClr val="FFFF00">
                  <a:gamma/>
                  <a:shade val="46275"/>
                  <a:invGamma/>
                </a:srgbClr>
              </a:gs>
              <a:gs pos="50000">
                <a:srgbClr val="FFFF00"/>
              </a:gs>
              <a:gs pos="100000">
                <a:srgbClr val="FFFF00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solidFill>
              <a:srgbClr val="FF8029"/>
            </a:solidFill>
            <a:miter lim="800000"/>
            <a:headEnd/>
            <a:tailEnd/>
          </a:ln>
          <a:effectLst>
            <a:outerShdw blurRad="203200" dist="38100" dir="8100000" sx="101000" sy="101000" algn="t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 w="139700" h="139700" prst="divot"/>
          </a:sp3d>
        </p:spPr>
        <p:txBody>
          <a:bodyPr wrap="square" bIns="90000">
            <a:spAutoFit/>
          </a:bodyPr>
          <a:lstStyle/>
          <a:p>
            <a:pPr algn="ctr"/>
            <a:r>
              <a:rPr lang="en-GB" sz="3600" dirty="0" smtClean="0">
                <a:solidFill>
                  <a:srgbClr val="000514"/>
                </a:solidFill>
              </a:rPr>
              <a:t>Oxscam’s essence</a:t>
            </a:r>
            <a:endParaRPr lang="en-GB" sz="3600" dirty="0">
              <a:solidFill>
                <a:srgbClr val="000514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58750" y="936451"/>
            <a:ext cx="8985250" cy="5921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465138" indent="-465138">
              <a:buClr>
                <a:srgbClr val="FF66FF"/>
              </a:buClr>
              <a:buSzPct val="70000"/>
              <a:buBlip>
                <a:blip r:embed="rId3"/>
              </a:buBlip>
            </a:pPr>
            <a:r>
              <a:rPr lang="en-US" sz="3200" dirty="0" smtClean="0"/>
              <a:t>Characterised by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Obsession with wealth; hatred prosperity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Disinterest in and disregard for the poor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Portrays the opposite of reality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Readily available facts denied or ignored:</a:t>
            </a:r>
            <a:br>
              <a:rPr lang="en-US" sz="3200" dirty="0" smtClean="0"/>
            </a:br>
            <a:r>
              <a:rPr lang="en-US" sz="3200" dirty="0" smtClean="0"/>
              <a:t>equality and prosperity denialism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Extreme sensationalism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Designed to deceive – smoke and mirrors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Shifting and contradictory assertions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Failed ideology propaganda - propose policies that maximize poverty and inequality</a:t>
            </a:r>
          </a:p>
          <a:p>
            <a:pPr marL="922338" lvl="1" indent="-465138">
              <a:buClr>
                <a:srgbClr val="0000FF"/>
              </a:buClr>
              <a:buSzPct val="70000"/>
              <a:buFont typeface="Wingdings" panose="05000000000000000000" pitchFamily="2" charset="2"/>
              <a:buChar char="Ø"/>
            </a:pPr>
            <a:r>
              <a:rPr lang="en-US" sz="3200" dirty="0" smtClean="0"/>
              <a:t>No interest in what minimizes them</a:t>
            </a:r>
          </a:p>
        </p:txBody>
      </p:sp>
    </p:spTree>
    <p:extLst>
      <p:ext uri="{BB962C8B-B14F-4D97-AF65-F5344CB8AC3E}">
        <p14:creationId xmlns:p14="http://schemas.microsoft.com/office/powerpoint/2010/main" val="150665384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bldLvl="5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13120</TotalTime>
  <Words>1243</Words>
  <Application>Microsoft Office PowerPoint</Application>
  <PresentationFormat>On-screen Show (4:3)</PresentationFormat>
  <Paragraphs>269</Paragraphs>
  <Slides>35</Slides>
  <Notes>35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Arial</vt:lpstr>
      <vt:lpstr>Calibri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Roger</dc:creator>
  <cp:lastModifiedBy>Leon Louw</cp:lastModifiedBy>
  <cp:revision>620</cp:revision>
  <dcterms:created xsi:type="dcterms:W3CDTF">2013-10-12T22:33:43Z</dcterms:created>
  <dcterms:modified xsi:type="dcterms:W3CDTF">2018-02-16T11:42:36Z</dcterms:modified>
</cp:coreProperties>
</file>