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97C57-595A-4C02-84AD-B665FE06160A}">
          <p14:sldIdLst>
            <p14:sldId id="256"/>
            <p14:sldId id="258"/>
            <p14:sldId id="259"/>
            <p14:sldId id="257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965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98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825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44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064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665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195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90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449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16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370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11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241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03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98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161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199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159A8F-920F-4D76-8BE9-9A2802589AC0}" type="datetimeFigureOut">
              <a:rPr lang="en-ZA" smtClean="0"/>
              <a:t>2017-04-19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E14C-D949-4D97-9591-0F5F70458F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7390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4400" b="1" dirty="0" smtClean="0"/>
              <a:t>MOTORSPORT SOUTH AFRICA</a:t>
            </a:r>
            <a:endParaRPr lang="en-ZA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b="1" dirty="0" smtClean="0"/>
              <a:t>COMPANY INFORMATION AND STRUCTURES</a:t>
            </a:r>
            <a:endParaRPr lang="en-Z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27" y="1034202"/>
            <a:ext cx="6174701" cy="288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5563488" y="4207108"/>
            <a:ext cx="1618132" cy="4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0"/>
          </p:cNvCxnSpPr>
          <p:nvPr/>
        </p:nvCxnSpPr>
        <p:spPr>
          <a:xfrm>
            <a:off x="5563488" y="1778100"/>
            <a:ext cx="3" cy="43174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</p:cNvCxnSpPr>
          <p:nvPr/>
        </p:nvCxnSpPr>
        <p:spPr>
          <a:xfrm flipV="1">
            <a:off x="2753957" y="1778100"/>
            <a:ext cx="5572234" cy="7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3874"/>
            <a:ext cx="10431887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ORGANISATIONAL STRUCTURE – MSA AUTHORITY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5152" y="1296294"/>
            <a:ext cx="2538805" cy="97894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FIM</a:t>
            </a:r>
          </a:p>
          <a:p>
            <a:pPr algn="ctr"/>
            <a:r>
              <a:rPr lang="en-ZA" sz="1100" b="1" dirty="0" smtClean="0"/>
              <a:t>FEDERATION INTERNATIONALE DE MOTOCYCLISME</a:t>
            </a:r>
            <a:endParaRPr lang="en-ZA" sz="1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782317" y="1296293"/>
            <a:ext cx="2578249" cy="97894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FIA</a:t>
            </a:r>
          </a:p>
          <a:p>
            <a:pPr algn="ctr"/>
            <a:r>
              <a:rPr lang="en-ZA" sz="1100" b="1" dirty="0" smtClean="0"/>
              <a:t>FEDERATION INTERNATIONALE </a:t>
            </a:r>
          </a:p>
          <a:p>
            <a:pPr algn="ctr"/>
            <a:r>
              <a:rPr lang="en-ZA" sz="1100" b="1" dirty="0" smtClean="0"/>
              <a:t>DE I’ AUTOMOBILE</a:t>
            </a:r>
            <a:endParaRPr lang="en-ZA" sz="11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471247" y="1190601"/>
            <a:ext cx="2061881" cy="97894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WADA</a:t>
            </a:r>
          </a:p>
          <a:p>
            <a:pPr algn="ctr"/>
            <a:r>
              <a:rPr lang="en-ZA" sz="1100" b="1" dirty="0" smtClean="0"/>
              <a:t>WORLD ANTI DOPING AGENCY</a:t>
            </a:r>
            <a:endParaRPr lang="en-ZA" sz="11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44898" y="3136704"/>
            <a:ext cx="5237181" cy="516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SPORT AND RECREATION SOUTH AFRICA (SRSA)</a:t>
            </a:r>
            <a:endParaRPr lang="en-ZA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62163" y="3936786"/>
            <a:ext cx="5418559" cy="4894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SOUTH AFRICAN INSTITUTE FOR DRUG FREE SPORT (SAIDS)</a:t>
            </a:r>
            <a:endParaRPr lang="en-ZA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286436" y="4790891"/>
            <a:ext cx="7783996" cy="5795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SOUTH AFRICAN SPORTS CONFEDERATION AND OLYMPIC COMMITTEE (SASCOC)</a:t>
            </a:r>
            <a:endParaRPr lang="en-ZA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821648" y="6095534"/>
            <a:ext cx="3483685" cy="54462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MOTORSPORT SOUTH AFRICA</a:t>
            </a:r>
            <a:endParaRPr lang="en-ZA" sz="1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8" y="5522895"/>
            <a:ext cx="960994" cy="427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673320"/>
            <a:ext cx="842828" cy="456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87" y="628468"/>
            <a:ext cx="676447" cy="460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86" y="2490838"/>
            <a:ext cx="1021612" cy="46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5" y="3788542"/>
            <a:ext cx="542672" cy="89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0" y="580806"/>
            <a:ext cx="944473" cy="474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2" y="2731571"/>
            <a:ext cx="1917005" cy="107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6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9627546" y="3145917"/>
            <a:ext cx="0" cy="16998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627546" y="2869411"/>
            <a:ext cx="1" cy="96570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248875" y="2834696"/>
            <a:ext cx="7387264" cy="2091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0"/>
          </p:cNvCxnSpPr>
          <p:nvPr/>
        </p:nvCxnSpPr>
        <p:spPr>
          <a:xfrm>
            <a:off x="5836870" y="525322"/>
            <a:ext cx="60551" cy="55571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</p:cNvCxnSpPr>
          <p:nvPr/>
        </p:nvCxnSpPr>
        <p:spPr>
          <a:xfrm flipH="1">
            <a:off x="2845262" y="845364"/>
            <a:ext cx="4590014" cy="82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240281" y="2862446"/>
            <a:ext cx="8594" cy="19324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38463" y="525322"/>
            <a:ext cx="3196813" cy="64008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BOARD OF DIRECTORS</a:t>
            </a:r>
            <a:endParaRPr lang="en-ZA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321246" y="1637559"/>
            <a:ext cx="3091800" cy="40380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CHIEF EXECUTIVE OFFICER</a:t>
            </a:r>
            <a:endParaRPr lang="en-ZA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92824" y="2578976"/>
            <a:ext cx="3893177" cy="56694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MANAGEMENT COMMITTEE (MANCOM)</a:t>
            </a:r>
            <a:endParaRPr lang="en-ZA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74550" y="3523140"/>
            <a:ext cx="3291839" cy="6347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COMMISSIONS/PANELS</a:t>
            </a:r>
            <a:endParaRPr lang="en-ZA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311527" y="3533601"/>
            <a:ext cx="2632037" cy="6454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WORKING </a:t>
            </a:r>
            <a:r>
              <a:rPr lang="en-ZA" sz="1400" b="1" dirty="0" smtClean="0"/>
              <a:t>GROUPS/STEERING COMMITTEES</a:t>
            </a:r>
            <a:endParaRPr lang="en-ZA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286015" y="5111729"/>
            <a:ext cx="3304390" cy="39526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MSA MEMBERS</a:t>
            </a:r>
            <a:endParaRPr lang="en-ZA" sz="1400" b="1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-5850" y="-5897"/>
            <a:ext cx="10399101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MSA STRUCTURE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8819" y="662296"/>
            <a:ext cx="3480679" cy="4385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NATIONAL COURT OF APPEAL (NCA)</a:t>
            </a:r>
            <a:endParaRPr lang="en-ZA" sz="14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103128" y="3802294"/>
            <a:ext cx="4208399" cy="43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921583" y="5687234"/>
            <a:ext cx="4163211" cy="3952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COMPETITORS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240281" y="4845738"/>
            <a:ext cx="73958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9" y="30889"/>
            <a:ext cx="979357" cy="45707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511288" y="4420911"/>
            <a:ext cx="2772265" cy="510577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REGIONAL COMMITTEES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val="26338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9629887" y="4307862"/>
            <a:ext cx="0" cy="984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629887" y="3467645"/>
            <a:ext cx="2802" cy="631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22312" y="5090206"/>
            <a:ext cx="2279737" cy="57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48683" y="3447913"/>
            <a:ext cx="7364058" cy="181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231538" y="3447913"/>
            <a:ext cx="17146" cy="21244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13873" y="1490410"/>
            <a:ext cx="8961" cy="35997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041490" y="561792"/>
            <a:ext cx="3617751" cy="9286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BOARD OF DIRECTORS</a:t>
            </a:r>
            <a:endParaRPr lang="en-ZA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306644" y="1829127"/>
            <a:ext cx="3087445" cy="7021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CHIEF EXECUTIVE OFFICER</a:t>
            </a:r>
            <a:endParaRPr lang="en-ZA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381611" y="3129624"/>
            <a:ext cx="3098203" cy="7853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MANAGEMENT COMMITTEE</a:t>
            </a:r>
            <a:endParaRPr lang="en-ZA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50514" y="3758925"/>
            <a:ext cx="3291839" cy="6347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SPORTING SERVICES MANAGER</a:t>
            </a:r>
            <a:endParaRPr lang="en-ZA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296722" y="3662403"/>
            <a:ext cx="2632037" cy="6454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OPERATIONS MANAGER</a:t>
            </a:r>
            <a:endParaRPr lang="en-ZA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97657" y="5564685"/>
            <a:ext cx="1867761" cy="7207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/>
              <a:t>Sport Coordinators</a:t>
            </a:r>
            <a:endParaRPr lang="en-ZA" sz="11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366971" y="5490539"/>
            <a:ext cx="1732318" cy="7637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/>
              <a:t>Accountant</a:t>
            </a:r>
            <a:endParaRPr lang="en-ZA" sz="11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296722" y="5338945"/>
            <a:ext cx="3222873" cy="9359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/>
              <a:t>Public Relations and Communications Coordinator </a:t>
            </a:r>
          </a:p>
          <a:p>
            <a:pPr algn="ctr"/>
            <a:r>
              <a:rPr lang="en-ZA" sz="1100" b="1" dirty="0" smtClean="0"/>
              <a:t>Medical and Insurance Coordinator </a:t>
            </a:r>
          </a:p>
          <a:p>
            <a:pPr algn="ctr"/>
            <a:r>
              <a:rPr lang="en-ZA" sz="1100" b="1" dirty="0" smtClean="0"/>
              <a:t>Customer </a:t>
            </a:r>
            <a:r>
              <a:rPr lang="en-ZA" sz="1100" b="1" dirty="0" smtClean="0"/>
              <a:t>Services</a:t>
            </a:r>
          </a:p>
          <a:p>
            <a:pPr algn="ctr"/>
            <a:r>
              <a:rPr lang="en-ZA" sz="1100" b="1" dirty="0" smtClean="0"/>
              <a:t>Regional Secretary</a:t>
            </a:r>
            <a:endParaRPr lang="en-ZA" sz="1100" b="1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0" y="-14638"/>
            <a:ext cx="10393251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MSA INTERNAL STRUCTURES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4" y="665951"/>
            <a:ext cx="2265832" cy="105747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725935" y="5511067"/>
            <a:ext cx="2463501" cy="7637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/>
              <a:t>Senior Sporting &amp; Operations</a:t>
            </a:r>
          </a:p>
          <a:p>
            <a:pPr algn="ctr"/>
            <a:r>
              <a:rPr lang="en-ZA" sz="1100" b="1" dirty="0" smtClean="0"/>
              <a:t> Co Ordinator</a:t>
            </a:r>
            <a:endParaRPr lang="en-ZA" sz="11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2049" y="5090206"/>
            <a:ext cx="0" cy="3945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2312" y="5090206"/>
            <a:ext cx="0" cy="3945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8009945" y="2324517"/>
            <a:ext cx="1601281" cy="674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80420" y="2923674"/>
            <a:ext cx="1" cy="2969329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22095" y="2388642"/>
            <a:ext cx="2476504" cy="143045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8275"/>
            <a:ext cx="1041934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MSA FUNCTIONS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95" y="1296663"/>
            <a:ext cx="4415589" cy="1261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ZA" altLang="en-US" sz="1400" b="1" dirty="0"/>
              <a:t>Formulates, Compiles /  Distributes:</a:t>
            </a:r>
            <a:endParaRPr lang="en-ZA" altLang="en-US" sz="1400" dirty="0"/>
          </a:p>
          <a:p>
            <a:pPr>
              <a:spcBef>
                <a:spcPct val="0"/>
              </a:spcBef>
            </a:pPr>
            <a:r>
              <a:rPr lang="en-ZA" altLang="en-US" sz="1100" dirty="0"/>
              <a:t>Sporting Policy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Technical Rules and Regulations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Annual Motorsport Calendar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National and Regional Championships Scoring</a:t>
            </a:r>
            <a:endParaRPr lang="en-GB" altLang="en-US" sz="1100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44314" y="3221282"/>
            <a:ext cx="6112042" cy="21082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ZA" altLang="en-US" sz="1400" b="1" dirty="0"/>
              <a:t>Ensures:</a:t>
            </a:r>
            <a:endParaRPr lang="en-ZA" altLang="en-US" sz="1400" dirty="0"/>
          </a:p>
          <a:p>
            <a:pPr>
              <a:spcBef>
                <a:spcPct val="0"/>
              </a:spcBef>
            </a:pPr>
            <a:r>
              <a:rPr lang="en-ZA" altLang="en-US" sz="1100" dirty="0"/>
              <a:t>Conformity of South African motorsport regulations with FIA, CIK and FIM International Sporting Codes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Conformity and compliance with WADA Anti-Doping Regulations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Compliance with Ministry of Sport and SASCOC laws, statutes and requirements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Qualification of licensed officials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Safety of competitors, officials and spectators at all events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Attendance of qualified medical personnel at events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Transparent and clean administration of the sport and all financial matters 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Transformation within motorsport – both from a competitor as well as official/administration viewpoint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Awareness and protection of environment</a:t>
            </a:r>
            <a:endParaRPr lang="en-GB" altLang="en-US" sz="1100" dirty="0"/>
          </a:p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98016" y="5799225"/>
            <a:ext cx="3615092" cy="815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ZA" altLang="en-US" sz="1400" b="1" dirty="0"/>
              <a:t>Controls:</a:t>
            </a:r>
            <a:endParaRPr lang="en-ZA" altLang="en-US" sz="1400" dirty="0"/>
          </a:p>
          <a:p>
            <a:pPr>
              <a:spcBef>
                <a:spcPct val="0"/>
              </a:spcBef>
            </a:pPr>
            <a:r>
              <a:rPr lang="en-ZA" altLang="en-US" sz="1100" dirty="0"/>
              <a:t>Commercial Rights for all categories of motorsport 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Awarding of South African and Regional Championship titles</a:t>
            </a:r>
            <a:endParaRPr lang="en-GB" altLang="en-US" sz="1100" dirty="0"/>
          </a:p>
          <a:p>
            <a:endParaRPr lang="en-ZA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319336" y="5871049"/>
            <a:ext cx="5173211" cy="815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ZA" altLang="en-US" sz="1400" b="1" dirty="0"/>
              <a:t>Implements:</a:t>
            </a:r>
            <a:endParaRPr lang="en-ZA" altLang="en-US" sz="1400" dirty="0"/>
          </a:p>
          <a:p>
            <a:pPr>
              <a:spcBef>
                <a:spcPct val="0"/>
              </a:spcBef>
            </a:pPr>
            <a:r>
              <a:rPr lang="en-ZA" altLang="en-US" sz="1100" dirty="0"/>
              <a:t>Special projects whenever deemed necessary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Development programmes on behalf of Sport &amp; Recreation and National Lottery Board </a:t>
            </a:r>
            <a:endParaRPr lang="en-GB" altLang="en-US" sz="1100" dirty="0"/>
          </a:p>
          <a:p>
            <a:endParaRPr lang="en-ZA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733788" y="1504027"/>
            <a:ext cx="2092304" cy="1661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ZA" altLang="en-US" sz="1400" b="1" dirty="0"/>
              <a:t>Issues / Publishes:</a:t>
            </a:r>
            <a:endParaRPr lang="en-ZA" altLang="en-US" sz="1400" dirty="0"/>
          </a:p>
          <a:p>
            <a:pPr>
              <a:spcBef>
                <a:spcPct val="0"/>
              </a:spcBef>
            </a:pPr>
            <a:r>
              <a:rPr lang="en-ZA" altLang="en-US" sz="1100" dirty="0"/>
              <a:t>Competitor Licences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Official Licences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National and Regional Circulars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Quarterly Bulletins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Media Releases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Court Findings</a:t>
            </a:r>
          </a:p>
          <a:p>
            <a:pPr>
              <a:spcBef>
                <a:spcPct val="0"/>
              </a:spcBef>
            </a:pPr>
            <a:r>
              <a:rPr lang="en-ZA" altLang="en-US" sz="1100" dirty="0"/>
              <a:t>Informative and updated website</a:t>
            </a:r>
            <a:endParaRPr lang="en-GB" altLang="en-US" sz="1100" dirty="0"/>
          </a:p>
          <a:p>
            <a:endParaRPr lang="en-ZA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030453" y="3687167"/>
            <a:ext cx="5161547" cy="14927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ZA" altLang="en-US" sz="1400" b="1" dirty="0"/>
              <a:t>Negotiates and Arranges:</a:t>
            </a:r>
            <a:endParaRPr lang="en-ZA" altLang="en-US" sz="1400" dirty="0"/>
          </a:p>
          <a:p>
            <a:pPr algn="r">
              <a:spcBef>
                <a:spcPct val="0"/>
              </a:spcBef>
            </a:pPr>
            <a:r>
              <a:rPr lang="en-ZA" altLang="en-US" sz="1100" dirty="0"/>
              <a:t>Competitor and Official Insurance at unbeatable premiums for best cover</a:t>
            </a:r>
          </a:p>
          <a:p>
            <a:pPr algn="r">
              <a:spcBef>
                <a:spcPct val="0"/>
              </a:spcBef>
            </a:pPr>
            <a:r>
              <a:rPr lang="en-ZA" altLang="en-US" sz="1100" dirty="0"/>
              <a:t>Public Liability Insurance (claims by third parties) </a:t>
            </a:r>
          </a:p>
          <a:p>
            <a:pPr algn="r">
              <a:spcBef>
                <a:spcPct val="0"/>
              </a:spcBef>
            </a:pPr>
            <a:r>
              <a:rPr lang="en-ZA" altLang="en-US" sz="1100" dirty="0"/>
              <a:t>Democratic and fair Courts to deal with Protests, Appeals and Enquiries to ensure effective, fair and equal treatment for all competitors, officials, organisers and sponsors</a:t>
            </a:r>
          </a:p>
          <a:p>
            <a:pPr algn="r">
              <a:spcBef>
                <a:spcPct val="0"/>
              </a:spcBef>
            </a:pPr>
            <a:r>
              <a:rPr lang="en-ZA" altLang="en-US" sz="1100" dirty="0"/>
              <a:t>The awarding of National Colours to all competitors who meet the requirements of Sport &amp; Recreation S.A. and SASCOC </a:t>
            </a:r>
            <a:endParaRPr lang="en-GB" altLang="en-US" sz="1100" dirty="0"/>
          </a:p>
          <a:p>
            <a:pPr algn="r"/>
            <a:endParaRPr lang="en-ZA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9625208" y="5683348"/>
            <a:ext cx="2566792" cy="815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ZA" altLang="en-US" sz="1400" b="1" dirty="0"/>
              <a:t>Promotes:</a:t>
            </a:r>
            <a:endParaRPr lang="en-ZA" altLang="en-US" sz="1400" dirty="0"/>
          </a:p>
          <a:p>
            <a:pPr algn="r">
              <a:spcBef>
                <a:spcPct val="0"/>
              </a:spcBef>
            </a:pPr>
            <a:r>
              <a:rPr lang="en-ZA" altLang="en-US" sz="1100" dirty="0"/>
              <a:t>The interests of South African motorsport</a:t>
            </a:r>
          </a:p>
          <a:p>
            <a:pPr algn="r">
              <a:spcBef>
                <a:spcPct val="0"/>
              </a:spcBef>
            </a:pPr>
            <a:r>
              <a:rPr lang="en-ZA" altLang="en-US" sz="1100" dirty="0"/>
              <a:t>Equality in motorsport</a:t>
            </a:r>
            <a:endParaRPr lang="en-GB" altLang="en-US" sz="1100" dirty="0"/>
          </a:p>
          <a:p>
            <a:pPr algn="r"/>
            <a:endParaRPr lang="en-ZA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27" y="1284954"/>
            <a:ext cx="4030532" cy="188106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169860" y="3344496"/>
            <a:ext cx="5086496" cy="12246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80420" y="3824429"/>
            <a:ext cx="3477432" cy="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7512" y="5835553"/>
            <a:ext cx="3766977" cy="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349996" y="5838024"/>
            <a:ext cx="4833334" cy="1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379"/>
            <a:ext cx="10419347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MSA COMMISSIONS AND WORKING GROUPS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07" y="790710"/>
            <a:ext cx="1014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sz="1400" b="1" i="1" dirty="0"/>
              <a:t>Commissions represent associations, clubs and competitors regarding the sporting affairs of the various categories</a:t>
            </a:r>
            <a:r>
              <a:rPr lang="en-ZA" altLang="en-US" sz="1600" b="1" i="1" dirty="0"/>
              <a:t>:</a:t>
            </a:r>
            <a:endParaRPr lang="en-GB" altLang="en-US" sz="1600" b="1" i="1" dirty="0"/>
          </a:p>
          <a:p>
            <a:endParaRPr lang="en-ZA" sz="1600" dirty="0"/>
          </a:p>
        </p:txBody>
      </p:sp>
      <p:sp>
        <p:nvSpPr>
          <p:cNvPr id="2" name="Rounded Rectangle 1"/>
          <p:cNvSpPr/>
          <p:nvPr/>
        </p:nvSpPr>
        <p:spPr>
          <a:xfrm>
            <a:off x="386366" y="1375485"/>
            <a:ext cx="4774357" cy="33092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SPORTING COMMISSIONS:</a:t>
            </a:r>
          </a:p>
          <a:p>
            <a:pPr algn="ctr"/>
            <a:endParaRPr lang="en-ZA" sz="1600" b="1" dirty="0" smtClean="0"/>
          </a:p>
          <a:p>
            <a:pPr algn="ctr"/>
            <a:r>
              <a:rPr lang="en-ZA" sz="1600" dirty="0" smtClean="0"/>
              <a:t>Car Circuit Racing Commission</a:t>
            </a:r>
          </a:p>
          <a:p>
            <a:pPr algn="ctr"/>
            <a:r>
              <a:rPr lang="en-ZA" sz="1600" dirty="0" smtClean="0"/>
              <a:t>Circuit Motorcycle Commission</a:t>
            </a:r>
          </a:p>
          <a:p>
            <a:pPr algn="ctr"/>
            <a:r>
              <a:rPr lang="en-ZA" sz="1600" dirty="0" smtClean="0"/>
              <a:t>Historic Commission</a:t>
            </a:r>
          </a:p>
          <a:p>
            <a:pPr algn="ctr"/>
            <a:r>
              <a:rPr lang="en-ZA" sz="1600" dirty="0" smtClean="0"/>
              <a:t>Karting Commission</a:t>
            </a:r>
          </a:p>
          <a:p>
            <a:pPr algn="ctr"/>
            <a:r>
              <a:rPr lang="en-ZA" sz="1600" dirty="0" smtClean="0"/>
              <a:t>Motocross Commission</a:t>
            </a:r>
            <a:endParaRPr lang="en-ZA" sz="1600" dirty="0" smtClean="0"/>
          </a:p>
          <a:p>
            <a:pPr algn="ctr"/>
            <a:r>
              <a:rPr lang="en-ZA" sz="1600" dirty="0" smtClean="0"/>
              <a:t>Cross Country </a:t>
            </a:r>
            <a:r>
              <a:rPr lang="en-ZA" sz="1600" dirty="0" smtClean="0"/>
              <a:t>Commission (Bikes &amp; Cars)</a:t>
            </a:r>
            <a:endParaRPr lang="en-ZA" sz="1600" dirty="0" smtClean="0"/>
          </a:p>
          <a:p>
            <a:pPr algn="ctr"/>
            <a:r>
              <a:rPr lang="en-ZA" sz="1600" dirty="0"/>
              <a:t>D</a:t>
            </a:r>
            <a:r>
              <a:rPr lang="en-ZA" sz="1600" dirty="0" smtClean="0"/>
              <a:t>rag </a:t>
            </a:r>
            <a:r>
              <a:rPr lang="en-ZA" sz="1600" dirty="0" smtClean="0"/>
              <a:t>Racing Commission</a:t>
            </a:r>
          </a:p>
          <a:p>
            <a:pPr algn="ctr"/>
            <a:r>
              <a:rPr lang="en-ZA" sz="1600" dirty="0" smtClean="0"/>
              <a:t>Oval </a:t>
            </a:r>
            <a:r>
              <a:rPr lang="en-ZA" sz="1600" dirty="0" smtClean="0"/>
              <a:t>Commission</a:t>
            </a:r>
          </a:p>
          <a:p>
            <a:pPr algn="ctr"/>
            <a:r>
              <a:rPr lang="en-ZA" sz="1600" dirty="0" smtClean="0"/>
              <a:t>Spinning &amp; Drifting Commission</a:t>
            </a:r>
            <a:endParaRPr lang="en-ZA" sz="1600" dirty="0" smtClean="0"/>
          </a:p>
          <a:p>
            <a:pPr algn="ctr"/>
            <a:endParaRPr lang="en-ZA" dirty="0"/>
          </a:p>
        </p:txBody>
      </p:sp>
      <p:sp>
        <p:nvSpPr>
          <p:cNvPr id="3" name="Rounded Rectangle 2"/>
          <p:cNvSpPr/>
          <p:nvPr/>
        </p:nvSpPr>
        <p:spPr>
          <a:xfrm>
            <a:off x="5739637" y="1685359"/>
            <a:ext cx="3965588" cy="19376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SPECIALIST PANELS:</a:t>
            </a:r>
          </a:p>
          <a:p>
            <a:pPr algn="ctr"/>
            <a:endParaRPr lang="en-ZA" sz="1600" dirty="0"/>
          </a:p>
          <a:p>
            <a:pPr algn="ctr"/>
            <a:r>
              <a:rPr lang="en-ZA" sz="1600" dirty="0" smtClean="0"/>
              <a:t>Environmental Panel</a:t>
            </a:r>
          </a:p>
          <a:p>
            <a:pPr algn="ctr"/>
            <a:r>
              <a:rPr lang="en-ZA" sz="1600" dirty="0" smtClean="0"/>
              <a:t>Medical Panel</a:t>
            </a:r>
          </a:p>
          <a:p>
            <a:pPr algn="ctr"/>
            <a:r>
              <a:rPr lang="en-ZA" sz="1600" dirty="0" smtClean="0"/>
              <a:t>Women in Motorsport Panel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39637" y="4070959"/>
            <a:ext cx="4314010" cy="20685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STEERING COMMITTEE:</a:t>
            </a:r>
            <a:endParaRPr lang="en-ZA" sz="1600" b="1" dirty="0" smtClean="0"/>
          </a:p>
          <a:p>
            <a:pPr algn="ctr"/>
            <a:r>
              <a:rPr lang="en-ZA" sz="1600" dirty="0"/>
              <a:t>Enduro Steering Committee</a:t>
            </a:r>
          </a:p>
          <a:p>
            <a:pPr algn="ctr"/>
            <a:r>
              <a:rPr lang="en-ZA" sz="1600" dirty="0" smtClean="0"/>
              <a:t>4 X 4 </a:t>
            </a:r>
            <a:r>
              <a:rPr lang="en-ZA" sz="1600" dirty="0" err="1" smtClean="0"/>
              <a:t>XTrack</a:t>
            </a:r>
            <a:r>
              <a:rPr lang="en-ZA" sz="1600" dirty="0" smtClean="0"/>
              <a:t> Committee</a:t>
            </a:r>
            <a:endParaRPr lang="en-ZA" sz="1600" dirty="0" smtClean="0"/>
          </a:p>
          <a:p>
            <a:pPr algn="ctr"/>
            <a:r>
              <a:rPr lang="en-ZA" sz="1600" dirty="0" smtClean="0"/>
              <a:t>Rally Steering Committee</a:t>
            </a:r>
            <a:endParaRPr lang="en-ZA" sz="1600" dirty="0" smtClean="0"/>
          </a:p>
          <a:p>
            <a:pPr algn="ctr"/>
            <a:r>
              <a:rPr lang="en-ZA" sz="1600" dirty="0" smtClean="0"/>
              <a:t>Shelby Can Am Steering Committee</a:t>
            </a:r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4974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6009"/>
            <a:ext cx="1038325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MSA REGIONAL MOTORSPORT  COMMITTEES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4" y="1050282"/>
            <a:ext cx="8753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i="1" dirty="0"/>
              <a:t>6 Regional Committees ensure the efficient administration of motorsport at regional level</a:t>
            </a:r>
            <a:endParaRPr lang="en-GB" altLang="en-US" b="1" i="1" dirty="0"/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" y="1696613"/>
            <a:ext cx="6071740" cy="459509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6493928" y="2322095"/>
            <a:ext cx="54056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</a:pPr>
            <a:r>
              <a:rPr lang="en-US" altLang="en-US" sz="1400" dirty="0"/>
              <a:t>Border Regional Motorsport Committee</a:t>
            </a:r>
            <a:br>
              <a:rPr lang="en-US" altLang="en-US" sz="1400" dirty="0"/>
            </a:br>
            <a:endParaRPr lang="en-US" altLang="en-US" sz="1400" dirty="0"/>
          </a:p>
          <a:p>
            <a:pPr>
              <a:buFontTx/>
              <a:buChar char="•"/>
            </a:pPr>
            <a:r>
              <a:rPr lang="en-US" altLang="en-US" sz="1400" dirty="0"/>
              <a:t>Eastern Province Regional Motorsport Committee</a:t>
            </a:r>
            <a:br>
              <a:rPr lang="en-US" altLang="en-US" sz="1400" dirty="0"/>
            </a:br>
            <a:endParaRPr lang="en-US" altLang="en-US" sz="1400" dirty="0"/>
          </a:p>
          <a:p>
            <a:pPr>
              <a:buFontTx/>
              <a:buChar char="•"/>
            </a:pPr>
            <a:r>
              <a:rPr lang="en-US" altLang="en-US" sz="1400" dirty="0"/>
              <a:t>Free State/Northern Cape Regional Motorsport Committee</a:t>
            </a:r>
            <a:br>
              <a:rPr lang="en-US" altLang="en-US" sz="1400" dirty="0"/>
            </a:br>
            <a:endParaRPr lang="en-US" altLang="en-US" sz="1400" dirty="0"/>
          </a:p>
          <a:p>
            <a:pPr>
              <a:buFontTx/>
              <a:buChar char="•"/>
            </a:pPr>
            <a:r>
              <a:rPr lang="en-US" altLang="en-US" sz="1400" dirty="0" smtClean="0"/>
              <a:t>Kwazulu </a:t>
            </a:r>
            <a:r>
              <a:rPr lang="en-US" altLang="en-US" sz="1400" dirty="0"/>
              <a:t>Natal Regional Motorsport Committee</a:t>
            </a:r>
            <a:br>
              <a:rPr lang="en-US" altLang="en-US" sz="1400" dirty="0"/>
            </a:br>
            <a:endParaRPr lang="en-US" altLang="en-US" sz="1400" dirty="0"/>
          </a:p>
          <a:p>
            <a:pPr>
              <a:buFontTx/>
              <a:buChar char="•"/>
            </a:pPr>
            <a:r>
              <a:rPr lang="en-US" altLang="en-US" sz="1400" dirty="0"/>
              <a:t>Northern Regions Regional Motorsport Committee</a:t>
            </a:r>
          </a:p>
          <a:p>
            <a:endParaRPr lang="en-US" altLang="en-US" sz="1400" dirty="0"/>
          </a:p>
          <a:p>
            <a:pPr>
              <a:buFontTx/>
              <a:buChar char="•"/>
            </a:pPr>
            <a:r>
              <a:rPr lang="en-US" altLang="en-US" sz="1400" dirty="0"/>
              <a:t>Western Cape Regional Motorsport Committee</a:t>
            </a:r>
            <a:endParaRPr lang="en-GB" altLang="en-US" sz="1400" dirty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449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4451684" y="2334127"/>
            <a:ext cx="2466474" cy="819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134134" y="5149516"/>
            <a:ext cx="1784024" cy="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8284" y="3945420"/>
            <a:ext cx="5666874" cy="280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Rounded Rectangle 31"/>
          <p:cNvSpPr/>
          <p:nvPr/>
        </p:nvSpPr>
        <p:spPr>
          <a:xfrm>
            <a:off x="7034721" y="3945420"/>
            <a:ext cx="5044984" cy="27767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ounded Rectangle 28"/>
          <p:cNvSpPr/>
          <p:nvPr/>
        </p:nvSpPr>
        <p:spPr>
          <a:xfrm>
            <a:off x="6805698" y="1234531"/>
            <a:ext cx="5274007" cy="25911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ounded Rectangle 27"/>
          <p:cNvSpPr/>
          <p:nvPr/>
        </p:nvSpPr>
        <p:spPr>
          <a:xfrm>
            <a:off x="108284" y="1163325"/>
            <a:ext cx="4343400" cy="25911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0" y="127882"/>
            <a:ext cx="10419347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MSA SWOT ANALYSIS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15" y="1254709"/>
            <a:ext cx="4158511" cy="2577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sz="1400" b="1" dirty="0"/>
              <a:t>Strengths:</a:t>
            </a:r>
            <a:endParaRPr lang="en-ZA" altLang="en-US" sz="1400" dirty="0"/>
          </a:p>
          <a:p>
            <a:pPr>
              <a:buFontTx/>
              <a:buChar char="•"/>
            </a:pPr>
            <a:r>
              <a:rPr lang="en-ZA" altLang="en-US" sz="1050" dirty="0"/>
              <a:t>Sound Structure</a:t>
            </a:r>
          </a:p>
          <a:p>
            <a:pPr>
              <a:buFontTx/>
              <a:buChar char="•"/>
            </a:pPr>
            <a:r>
              <a:rPr lang="en-ZA" altLang="en-US" sz="1050" dirty="0"/>
              <a:t>International and Local stakeholder recognition of MSA</a:t>
            </a:r>
          </a:p>
          <a:p>
            <a:pPr>
              <a:buFontTx/>
              <a:buChar char="•"/>
            </a:pPr>
            <a:r>
              <a:rPr lang="en-ZA" altLang="en-US" sz="1050" dirty="0"/>
              <a:t>Democratic Election Process</a:t>
            </a:r>
          </a:p>
          <a:p>
            <a:pPr>
              <a:buFontTx/>
              <a:buChar char="•"/>
            </a:pPr>
            <a:r>
              <a:rPr lang="en-ZA" altLang="en-US" sz="1050" dirty="0"/>
              <a:t>Financially </a:t>
            </a:r>
            <a:r>
              <a:rPr lang="en-ZA" altLang="en-US" sz="1050" dirty="0" smtClean="0"/>
              <a:t>sound</a:t>
            </a:r>
            <a:endParaRPr lang="en-ZA" altLang="en-US" sz="1050" dirty="0"/>
          </a:p>
          <a:p>
            <a:pPr>
              <a:buFontTx/>
              <a:buChar char="•"/>
            </a:pPr>
            <a:r>
              <a:rPr lang="en-ZA" altLang="en-US" sz="1050" dirty="0"/>
              <a:t>Commercial Rights holder</a:t>
            </a:r>
          </a:p>
          <a:p>
            <a:pPr>
              <a:buFontTx/>
              <a:buChar char="•"/>
            </a:pPr>
            <a:r>
              <a:rPr lang="en-ZA" altLang="en-US" sz="1050" dirty="0"/>
              <a:t>Excellent relationship with all International Governing Bodies</a:t>
            </a:r>
          </a:p>
          <a:p>
            <a:pPr>
              <a:buFontTx/>
              <a:buChar char="•"/>
            </a:pPr>
            <a:r>
              <a:rPr lang="en-ZA" altLang="en-US" sz="1050" dirty="0"/>
              <a:t>Compliance with International Sporting Regulations</a:t>
            </a:r>
          </a:p>
          <a:p>
            <a:pPr>
              <a:buFontTx/>
              <a:buChar char="•"/>
            </a:pPr>
            <a:r>
              <a:rPr lang="en-ZA" altLang="en-US" sz="1050" dirty="0"/>
              <a:t>All seasons sport</a:t>
            </a:r>
          </a:p>
          <a:p>
            <a:pPr>
              <a:buFontTx/>
              <a:buChar char="•"/>
            </a:pPr>
            <a:r>
              <a:rPr lang="en-ZA" altLang="en-US" sz="1050" dirty="0"/>
              <a:t>Caters for all ages</a:t>
            </a:r>
          </a:p>
          <a:p>
            <a:pPr>
              <a:buFontTx/>
              <a:buChar char="•"/>
            </a:pPr>
            <a:r>
              <a:rPr lang="en-ZA" altLang="en-US" sz="1050" dirty="0"/>
              <a:t>Independent governing body</a:t>
            </a:r>
          </a:p>
          <a:p>
            <a:pPr>
              <a:buFontTx/>
              <a:buChar char="•"/>
            </a:pPr>
            <a:r>
              <a:rPr lang="en-ZA" altLang="en-US" sz="1050" dirty="0"/>
              <a:t>Volunteer Officials</a:t>
            </a:r>
          </a:p>
          <a:p>
            <a:pPr>
              <a:buFontTx/>
              <a:buChar char="•"/>
            </a:pPr>
            <a:r>
              <a:rPr lang="en-ZA" altLang="en-US" sz="1050" dirty="0"/>
              <a:t>No discrimination</a:t>
            </a:r>
          </a:p>
          <a:p>
            <a:pPr>
              <a:buFontTx/>
              <a:buChar char="•"/>
            </a:pPr>
            <a:r>
              <a:rPr lang="en-ZA" altLang="en-US" sz="1050" dirty="0"/>
              <a:t>Motorsport seen as dynamic and professional</a:t>
            </a:r>
            <a:endParaRPr lang="en-GB" altLang="en-US" sz="1050" dirty="0"/>
          </a:p>
          <a:p>
            <a:endParaRPr lang="en-Z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60684" y="3998244"/>
            <a:ext cx="5514474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altLang="en-US" sz="1400" b="1" dirty="0"/>
              <a:t>Opportunities:</a:t>
            </a:r>
            <a:endParaRPr lang="en-ZA" altLang="en-US" sz="1400" dirty="0"/>
          </a:p>
          <a:p>
            <a:pPr>
              <a:buFontTx/>
              <a:buChar char="•"/>
            </a:pPr>
            <a:r>
              <a:rPr lang="en-ZA" altLang="en-US" sz="1050" dirty="0"/>
              <a:t>Clean image of Motorsport in South Africa</a:t>
            </a:r>
          </a:p>
          <a:p>
            <a:pPr>
              <a:buFontTx/>
              <a:buChar char="•"/>
            </a:pPr>
            <a:r>
              <a:rPr lang="en-ZA" altLang="en-US" sz="1050" dirty="0"/>
              <a:t>Revenue from sale of Commercial Rights</a:t>
            </a:r>
          </a:p>
          <a:p>
            <a:pPr>
              <a:buFontTx/>
              <a:buChar char="•"/>
            </a:pPr>
            <a:r>
              <a:rPr lang="en-ZA" altLang="en-US" sz="1050" dirty="0"/>
              <a:t>Revenue from sale of International Broadcast rights</a:t>
            </a:r>
          </a:p>
          <a:p>
            <a:pPr>
              <a:buFontTx/>
              <a:buChar char="•"/>
            </a:pPr>
            <a:r>
              <a:rPr lang="en-ZA" altLang="en-US" sz="1050" dirty="0"/>
              <a:t>Revenue from contingency/individual sponsorship</a:t>
            </a:r>
          </a:p>
          <a:p>
            <a:pPr>
              <a:buFontTx/>
              <a:buChar char="•"/>
            </a:pPr>
            <a:r>
              <a:rPr lang="en-ZA" altLang="en-US" sz="1050" dirty="0"/>
              <a:t>Grass roots level approach</a:t>
            </a:r>
          </a:p>
          <a:p>
            <a:pPr>
              <a:buFontTx/>
              <a:buChar char="•"/>
            </a:pPr>
            <a:r>
              <a:rPr lang="en-ZA" altLang="en-US" sz="1050" dirty="0"/>
              <a:t>Dedicated Motorsport Channel</a:t>
            </a:r>
          </a:p>
          <a:p>
            <a:pPr>
              <a:buFontTx/>
              <a:buChar char="•"/>
            </a:pPr>
            <a:r>
              <a:rPr lang="en-ZA" altLang="en-US" sz="1050" dirty="0"/>
              <a:t>Create, promote and grow awareness and involvement of women in motorsport </a:t>
            </a:r>
          </a:p>
          <a:p>
            <a:pPr>
              <a:buFontTx/>
              <a:buChar char="•"/>
            </a:pPr>
            <a:r>
              <a:rPr lang="en-ZA" altLang="en-US" sz="1050" dirty="0"/>
              <a:t>Speed up transformation within motorsport – all levels</a:t>
            </a:r>
          </a:p>
          <a:p>
            <a:pPr>
              <a:buFontTx/>
              <a:buChar char="•"/>
            </a:pPr>
            <a:r>
              <a:rPr lang="en-ZA" altLang="en-US" sz="1050" dirty="0"/>
              <a:t>Growth in popularity, big sponsorships, promising competitors</a:t>
            </a:r>
          </a:p>
          <a:p>
            <a:pPr>
              <a:buFontTx/>
              <a:buChar char="•"/>
            </a:pPr>
            <a:r>
              <a:rPr lang="en-ZA" altLang="en-US" sz="1050" dirty="0"/>
              <a:t>Sponsorship twice more relevant to youth than advertising</a:t>
            </a:r>
          </a:p>
          <a:p>
            <a:pPr>
              <a:buFontTx/>
              <a:buChar char="•"/>
            </a:pPr>
            <a:r>
              <a:rPr lang="en-ZA" altLang="en-US" sz="1050" dirty="0"/>
              <a:t>Motorsport can be more exciting and interesting</a:t>
            </a:r>
          </a:p>
          <a:p>
            <a:pPr>
              <a:buFontTx/>
              <a:buChar char="•"/>
            </a:pPr>
            <a:r>
              <a:rPr lang="en-ZA" altLang="en-US" sz="1050" dirty="0"/>
              <a:t>Other entertainment at circuits and events</a:t>
            </a:r>
          </a:p>
          <a:p>
            <a:pPr>
              <a:buFontTx/>
              <a:buChar char="•"/>
            </a:pPr>
            <a:r>
              <a:rPr lang="en-ZA" altLang="en-US" sz="1050" dirty="0"/>
              <a:t>Other media coverage</a:t>
            </a:r>
          </a:p>
          <a:p>
            <a:pPr>
              <a:buFontTx/>
              <a:buChar char="•"/>
            </a:pPr>
            <a:r>
              <a:rPr lang="en-ZA" altLang="en-US" sz="1050" dirty="0"/>
              <a:t>Optimal TV coverage to maximize stakeholder ROI</a:t>
            </a:r>
          </a:p>
          <a:p>
            <a:pPr>
              <a:buFontTx/>
              <a:buChar char="•"/>
            </a:pPr>
            <a:r>
              <a:rPr lang="en-ZA" altLang="en-US" sz="1050" dirty="0"/>
              <a:t>Merchandise to build Corporate awareness</a:t>
            </a:r>
            <a:endParaRPr lang="en-GB" alt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7230979" y="1383631"/>
            <a:ext cx="4969630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sz="1400" b="1" dirty="0"/>
              <a:t>Weaknesses:</a:t>
            </a:r>
            <a:endParaRPr lang="en-ZA" altLang="en-US" sz="1400" dirty="0"/>
          </a:p>
          <a:p>
            <a:pPr>
              <a:buFontTx/>
              <a:buChar char="•"/>
            </a:pPr>
            <a:r>
              <a:rPr lang="en-ZA" altLang="en-US" sz="1100" dirty="0"/>
              <a:t>MSA role not clearly defined/understood</a:t>
            </a:r>
          </a:p>
          <a:p>
            <a:pPr>
              <a:buFontTx/>
              <a:buChar char="•"/>
            </a:pPr>
            <a:r>
              <a:rPr lang="en-ZA" altLang="en-US" sz="1100" dirty="0"/>
              <a:t>No premier categories</a:t>
            </a:r>
          </a:p>
          <a:p>
            <a:pPr>
              <a:buFontTx/>
              <a:buChar char="•"/>
            </a:pPr>
            <a:r>
              <a:rPr lang="en-ZA" altLang="en-US" sz="1100" dirty="0"/>
              <a:t>Reliance on volunteers</a:t>
            </a:r>
          </a:p>
          <a:p>
            <a:pPr>
              <a:buFontTx/>
              <a:buChar char="•"/>
            </a:pPr>
            <a:r>
              <a:rPr lang="en-ZA" altLang="en-US" sz="1100" dirty="0"/>
              <a:t>Limited pool of volunteers</a:t>
            </a:r>
          </a:p>
          <a:p>
            <a:pPr>
              <a:buFontTx/>
              <a:buChar char="•"/>
            </a:pPr>
            <a:r>
              <a:rPr lang="en-ZA" altLang="en-US" sz="1100" dirty="0"/>
              <a:t>Lack of communication within MSA infrastructure</a:t>
            </a:r>
          </a:p>
          <a:p>
            <a:pPr>
              <a:buFontTx/>
              <a:buChar char="•"/>
            </a:pPr>
            <a:r>
              <a:rPr lang="en-ZA" altLang="en-US" sz="1100" dirty="0"/>
              <a:t>Concentrated pool of main sponsors</a:t>
            </a:r>
          </a:p>
          <a:p>
            <a:pPr>
              <a:buFontTx/>
              <a:buChar char="•"/>
            </a:pPr>
            <a:r>
              <a:rPr lang="en-ZA" altLang="en-US" sz="1100" dirty="0"/>
              <a:t>Simultaneous withdrawal of sponsors could create financial problem </a:t>
            </a:r>
          </a:p>
          <a:p>
            <a:pPr>
              <a:buFontTx/>
              <a:buChar char="•"/>
            </a:pPr>
            <a:r>
              <a:rPr lang="en-ZA" altLang="en-US" sz="1100" dirty="0"/>
              <a:t>Not a sport which entertains/interests the whole family</a:t>
            </a:r>
          </a:p>
          <a:p>
            <a:pPr>
              <a:buFontTx/>
              <a:buChar char="•"/>
            </a:pPr>
            <a:r>
              <a:rPr lang="en-ZA" altLang="en-US" sz="1100" dirty="0"/>
              <a:t>Insufficient training of Officials</a:t>
            </a:r>
          </a:p>
          <a:p>
            <a:pPr>
              <a:buFontTx/>
              <a:buChar char="•"/>
            </a:pPr>
            <a:r>
              <a:rPr lang="en-ZA" altLang="en-US" sz="1100" dirty="0"/>
              <a:t>Difficult to speed up transformation </a:t>
            </a:r>
          </a:p>
          <a:p>
            <a:pPr>
              <a:buFontTx/>
              <a:buChar char="•"/>
            </a:pPr>
            <a:r>
              <a:rPr lang="en-ZA" altLang="en-US" sz="1100" dirty="0"/>
              <a:t>Insufficient Communication/Exposure at Grass Roots Level</a:t>
            </a:r>
          </a:p>
          <a:p>
            <a:pPr>
              <a:buFontTx/>
              <a:buChar char="•"/>
            </a:pPr>
            <a:r>
              <a:rPr lang="en-ZA" altLang="en-US" sz="1100" dirty="0"/>
              <a:t>Lack of venues for training purposes </a:t>
            </a:r>
            <a:endParaRPr lang="en-GB" altLang="en-US" sz="1100" dirty="0"/>
          </a:p>
          <a:p>
            <a:endParaRPr lang="en-ZA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230979" y="3845844"/>
            <a:ext cx="484872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altLang="en-US" sz="1400" b="1" dirty="0" smtClean="0"/>
          </a:p>
          <a:p>
            <a:r>
              <a:rPr lang="en-ZA" altLang="en-US" sz="1400" b="1" dirty="0" smtClean="0"/>
              <a:t>Threats</a:t>
            </a:r>
            <a:r>
              <a:rPr lang="en-ZA" altLang="en-US" sz="1400" b="1" dirty="0"/>
              <a:t>:</a:t>
            </a:r>
            <a:endParaRPr lang="en-ZA" altLang="en-US" sz="1400" dirty="0"/>
          </a:p>
          <a:p>
            <a:pPr>
              <a:buFontTx/>
              <a:buChar char="•"/>
            </a:pPr>
            <a:r>
              <a:rPr lang="en-ZA" altLang="en-US" sz="1100" dirty="0"/>
              <a:t>Considered as white elitist sport</a:t>
            </a:r>
          </a:p>
          <a:p>
            <a:pPr>
              <a:buFontTx/>
              <a:buChar char="•"/>
            </a:pPr>
            <a:r>
              <a:rPr lang="en-ZA" altLang="en-US" sz="1100" dirty="0"/>
              <a:t>Competitive environment (other sports)</a:t>
            </a:r>
          </a:p>
          <a:p>
            <a:pPr>
              <a:buFontTx/>
              <a:buChar char="•"/>
            </a:pPr>
            <a:r>
              <a:rPr lang="en-ZA" altLang="en-US" sz="1100" dirty="0"/>
              <a:t>Cost of participation</a:t>
            </a:r>
          </a:p>
          <a:p>
            <a:pPr>
              <a:buFontTx/>
              <a:buChar char="•"/>
            </a:pPr>
            <a:r>
              <a:rPr lang="en-ZA" altLang="en-US" sz="1100" dirty="0"/>
              <a:t>Withdrawal of current major sponsors</a:t>
            </a:r>
          </a:p>
          <a:p>
            <a:pPr>
              <a:buFontTx/>
              <a:buChar char="•"/>
            </a:pPr>
            <a:r>
              <a:rPr lang="en-ZA" altLang="en-US" sz="1100" dirty="0"/>
              <a:t>Broadcasters’ lack of support/interest</a:t>
            </a:r>
          </a:p>
          <a:p>
            <a:pPr>
              <a:buFontTx/>
              <a:buChar char="•"/>
            </a:pPr>
            <a:r>
              <a:rPr lang="en-ZA" altLang="en-US" sz="1100" dirty="0"/>
              <a:t>Poor TV programme content (boring) and slot times</a:t>
            </a:r>
          </a:p>
          <a:p>
            <a:pPr>
              <a:buFontTx/>
              <a:buChar char="•"/>
            </a:pPr>
            <a:r>
              <a:rPr lang="en-ZA" altLang="en-US" sz="1100" dirty="0"/>
              <a:t>Broadcast/Slot costs</a:t>
            </a:r>
          </a:p>
          <a:p>
            <a:pPr>
              <a:buFontTx/>
              <a:buChar char="•"/>
            </a:pPr>
            <a:r>
              <a:rPr lang="en-ZA" altLang="en-US" sz="1100" dirty="0"/>
              <a:t>General lack of interest in motorsport</a:t>
            </a:r>
          </a:p>
          <a:p>
            <a:pPr>
              <a:buFontTx/>
              <a:buChar char="•"/>
            </a:pPr>
            <a:r>
              <a:rPr lang="en-ZA" altLang="en-US" sz="1100" dirty="0"/>
              <a:t>Possible Loss of appeal to youth </a:t>
            </a:r>
          </a:p>
          <a:p>
            <a:pPr>
              <a:buFontTx/>
              <a:buChar char="•"/>
            </a:pPr>
            <a:r>
              <a:rPr lang="en-ZA" altLang="en-US" sz="1100" dirty="0"/>
              <a:t>Declining spectators – distance, other entertainment, cost</a:t>
            </a:r>
          </a:p>
          <a:p>
            <a:pPr>
              <a:buFontTx/>
              <a:buChar char="•"/>
            </a:pPr>
            <a:r>
              <a:rPr lang="en-ZA" altLang="en-US" sz="1100" dirty="0"/>
              <a:t>Motorsport seen by many as an extremely dangerous sport</a:t>
            </a:r>
          </a:p>
          <a:p>
            <a:pPr>
              <a:buFontTx/>
              <a:buChar char="•"/>
            </a:pPr>
            <a:r>
              <a:rPr lang="en-ZA" altLang="en-US" sz="1100" dirty="0"/>
              <a:t>Considered as a male dominated sport</a:t>
            </a:r>
          </a:p>
          <a:p>
            <a:pPr>
              <a:buFontTx/>
              <a:buChar char="•"/>
            </a:pPr>
            <a:r>
              <a:rPr lang="en-ZA" altLang="en-US" sz="1100" dirty="0"/>
              <a:t>Civil Action threats</a:t>
            </a:r>
          </a:p>
          <a:p>
            <a:pPr>
              <a:buFontTx/>
              <a:buChar char="•"/>
            </a:pPr>
            <a:r>
              <a:rPr lang="en-ZA" altLang="en-US" sz="1100" dirty="0"/>
              <a:t>Loss of land for non-circuit motorsport (environmental)</a:t>
            </a:r>
            <a:endParaRPr lang="en-GB" altLang="en-US" sz="1100" dirty="0"/>
          </a:p>
          <a:p>
            <a:endParaRPr lang="en-ZA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4" y="238398"/>
            <a:ext cx="1504801" cy="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</TotalTime>
  <Words>784</Words>
  <Application>Microsoft Office PowerPoint</Application>
  <PresentationFormat>Widescreen</PresentationFormat>
  <Paragraphs>168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MOTORSPORT SOUTH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MOTORSPORT SOUTH AFRICA</dc:title>
  <dc:creator>Jaco Deysel</dc:creator>
  <cp:lastModifiedBy>Jacqui Monteiro</cp:lastModifiedBy>
  <cp:revision>39</cp:revision>
  <dcterms:created xsi:type="dcterms:W3CDTF">2015-02-05T12:36:54Z</dcterms:created>
  <dcterms:modified xsi:type="dcterms:W3CDTF">2017-04-19T12:30:59Z</dcterms:modified>
</cp:coreProperties>
</file>