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23"/>
  </p:notesMasterIdLst>
  <p:handoutMasterIdLst>
    <p:handoutMasterId r:id="rId24"/>
  </p:handoutMasterIdLst>
  <p:sldIdLst>
    <p:sldId id="290" r:id="rId3"/>
    <p:sldId id="281" r:id="rId4"/>
    <p:sldId id="299" r:id="rId5"/>
    <p:sldId id="260" r:id="rId6"/>
    <p:sldId id="298" r:id="rId7"/>
    <p:sldId id="314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00" r:id="rId21"/>
    <p:sldId id="295" r:id="rId22"/>
  </p:sldIdLst>
  <p:sldSz cx="9144000" cy="6858000" type="screen4x3"/>
  <p:notesSz cx="6669088" cy="9926638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Osaka"/>
        <a:cs typeface="Osaka"/>
      </a:defRPr>
    </a:lvl1pPr>
    <a:lvl2pPr marL="4572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Osaka"/>
        <a:cs typeface="Osaka"/>
      </a:defRPr>
    </a:lvl2pPr>
    <a:lvl3pPr marL="9144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Osaka"/>
        <a:cs typeface="Osaka"/>
      </a:defRPr>
    </a:lvl3pPr>
    <a:lvl4pPr marL="13716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Osaka"/>
        <a:cs typeface="Osaka"/>
      </a:defRPr>
    </a:lvl4pPr>
    <a:lvl5pPr marL="18288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Osaka"/>
        <a:cs typeface="Osaka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Osaka"/>
        <a:cs typeface="Osaka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Osaka"/>
        <a:cs typeface="Osaka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Osaka"/>
        <a:cs typeface="Osaka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Osaka"/>
        <a:cs typeface="Osak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FF57"/>
    <a:srgbClr val="C6A9FF"/>
    <a:srgbClr val="FF99FF"/>
    <a:srgbClr val="FF0000"/>
    <a:srgbClr val="FFFF00"/>
    <a:srgbClr val="33CC33"/>
    <a:srgbClr val="D3780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8" autoAdjust="0"/>
    <p:restoredTop sz="90783" autoAdjust="0"/>
  </p:normalViewPr>
  <p:slideViewPr>
    <p:cSldViewPr>
      <p:cViewPr>
        <p:scale>
          <a:sx n="66" d="100"/>
          <a:sy n="66" d="100"/>
        </p:scale>
        <p:origin x="-2002" y="-384"/>
      </p:cViewPr>
      <p:guideLst>
        <p:guide orient="horz" pos="8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840" y="216"/>
      </p:cViewPr>
      <p:guideLst>
        <p:guide orient="horz" pos="3126"/>
        <p:guide pos="21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76" tIns="46488" rIns="92976" bIns="46488" numCol="1" anchor="t" anchorCtr="0" compatLnSpc="1">
            <a:prstTxWarp prst="textNoShape">
              <a:avLst/>
            </a:prstTxWarp>
          </a:bodyPr>
          <a:lstStyle>
            <a:lvl1pPr algn="l" defTabSz="930275">
              <a:defRPr sz="1200" b="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76" tIns="46488" rIns="92976" bIns="46488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b="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76" tIns="46488" rIns="92976" bIns="46488" numCol="1" anchor="b" anchorCtr="0" compatLnSpc="1">
            <a:prstTxWarp prst="textNoShape">
              <a:avLst/>
            </a:prstTxWarp>
          </a:bodyPr>
          <a:lstStyle>
            <a:lvl1pPr algn="l" defTabSz="930275">
              <a:defRPr sz="1200" b="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908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76" tIns="46488" rIns="92976" bIns="46488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866F093-6468-4E73-ADC3-1938F913FB1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030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67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9067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8038" y="733425"/>
            <a:ext cx="4999037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1538" y="4727575"/>
            <a:ext cx="4941887" cy="448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6738"/>
            <a:ext cx="29067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56738"/>
            <a:ext cx="29067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8146C7E-36F4-438E-9729-EE3865298B0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8527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 eaLnBrk="1" hangingPunct="1"/>
            <a:fld id="{405F05B3-5908-497D-BFDB-4B1A0941DB1D}" type="slidenum">
              <a:rPr lang="en-GB" altLang="en-US" sz="1200" b="0" smtClean="0">
                <a:latin typeface="Times New Roman" pitchFamily="18" charset="0"/>
              </a:rPr>
              <a:pPr eaLnBrk="1" hangingPunct="1"/>
              <a:t>1</a:t>
            </a:fld>
            <a:endParaRPr lang="en-GB" altLang="en-US" sz="1200" b="0" dirty="0" smtClean="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ZA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 eaLnBrk="1" hangingPunct="1"/>
            <a:fld id="{CAA0A691-A56F-4B47-B42C-A6608DA8EADC}" type="slidenum">
              <a:rPr lang="en-GB" altLang="en-US" sz="1200" b="0" smtClean="0">
                <a:latin typeface="Times New Roman" pitchFamily="18" charset="0"/>
              </a:rPr>
              <a:pPr eaLnBrk="1" hangingPunct="1"/>
              <a:t>2</a:t>
            </a:fld>
            <a:endParaRPr lang="en-GB" altLang="en-US" sz="1200" b="0" dirty="0" smtClean="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 eaLnBrk="1" hangingPunct="1"/>
            <a:fld id="{CAA0A691-A56F-4B47-B42C-A6608DA8EADC}" type="slidenum">
              <a:rPr lang="en-GB" altLang="en-US" sz="1200" b="0" smtClean="0">
                <a:latin typeface="Times New Roman" pitchFamily="18" charset="0"/>
              </a:rPr>
              <a:pPr eaLnBrk="1" hangingPunct="1"/>
              <a:t>3</a:t>
            </a:fld>
            <a:endParaRPr lang="en-GB" altLang="en-US" sz="1200" b="0" dirty="0" smtClean="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 eaLnBrk="1" hangingPunct="1"/>
            <a:fld id="{65D7FC08-8269-4AC5-8D35-84999B54F6DB}" type="slidenum">
              <a:rPr lang="en-GB" altLang="en-US" sz="1200" b="0" smtClean="0">
                <a:latin typeface="Times New Roman" pitchFamily="18" charset="0"/>
              </a:rPr>
              <a:pPr eaLnBrk="1" hangingPunct="1"/>
              <a:t>4</a:t>
            </a:fld>
            <a:endParaRPr lang="en-GB" altLang="en-US" sz="1200" b="0" dirty="0" smtClean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8C273D-2D79-4503-859B-F500E779568C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8C273D-2D79-4503-859B-F500E779568C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8C273D-2D79-4503-859B-F500E779568C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B067434-7679-4F55-9EDB-4F09984B597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5962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54D02-B33C-46C7-B870-8EEDE48A6C4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26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76200"/>
            <a:ext cx="21907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4198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BC8A9-FB71-4207-BB61-208CDF1D9D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8752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AD80-7751-4EFC-A19F-6B8BF892AD83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14-07-2017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EAC9-2FA5-4358-821A-9F0FDE34602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055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AD80-7751-4EFC-A19F-6B8BF892AD83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14-07-2017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EAC9-2FA5-4358-821A-9F0FDE34602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077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AD80-7751-4EFC-A19F-6B8BF892AD83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14-07-2017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EAC9-2FA5-4358-821A-9F0FDE34602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23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AD80-7751-4EFC-A19F-6B8BF892AD83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14-07-2017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EAC9-2FA5-4358-821A-9F0FDE34602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59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AD80-7751-4EFC-A19F-6B8BF892AD83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14-07-2017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EAC9-2FA5-4358-821A-9F0FDE34602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36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AD80-7751-4EFC-A19F-6B8BF892AD83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14-07-2017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EAC9-2FA5-4358-821A-9F0FDE34602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99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AD80-7751-4EFC-A19F-6B8BF892AD83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14-07-2017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EAC9-2FA5-4358-821A-9F0FDE34602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213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AD80-7751-4EFC-A19F-6B8BF892AD83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14-07-2017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EAC9-2FA5-4358-821A-9F0FDE34602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40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76AF4-E0E9-4DAC-B50F-9EBD83FE152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9541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AD80-7751-4EFC-A19F-6B8BF892AD83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14-07-2017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EAC9-2FA5-4358-821A-9F0FDE34602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873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AD80-7751-4EFC-A19F-6B8BF892AD83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14-07-2017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EAC9-2FA5-4358-821A-9F0FDE34602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418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AD80-7751-4EFC-A19F-6B8BF892AD83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14-07-2017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EAC9-2FA5-4358-821A-9F0FDE34602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46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7AA0D-7FEB-4E87-8DD4-2A740686F1D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8076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2CDA6-F766-4B50-8F7F-64CE7CF9C3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47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F0901-FD69-44C7-A1CE-118E6AB5A7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47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EFB89-0AD6-4372-BBAB-B551626AE7F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9256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E831B-E991-41A2-9C1E-F93795435CC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329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2F2C1-5259-4A7F-A144-DC31B530F67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346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CFD8B-CAC2-4663-B177-64B8A32B744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699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owerpoint Presentation Bann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Powerpoint Presentation T Bann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763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2"/>
                </a:solidFill>
                <a:latin typeface="Arial Bold Italic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5992DED-F223-45C4-8E67-149715290A3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Osak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Osak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Osak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Osak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Osak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Osak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EC3AD80-7751-4EFC-A19F-6B8BF892AD83}" type="datetimeFigureOut">
              <a:rPr lang="en-ZA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14-07-2017</a:t>
            </a:fld>
            <a:endParaRPr lang="en-ZA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ZA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814EAC9-2FA5-4358-821A-9F0FDE34602E}" type="slidenum">
              <a:rPr lang="en-ZA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ZA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043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z="4000" dirty="0" smtClean="0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z="2800" dirty="0" smtClean="0"/>
          </a:p>
          <a:p>
            <a:pPr eaLnBrk="1" hangingPunct="1">
              <a:defRPr/>
            </a:pPr>
            <a:endParaRPr lang="en-GB" sz="2800" dirty="0"/>
          </a:p>
          <a:p>
            <a:pPr marL="0" indent="0" algn="ctr" eaLnBrk="1" hangingPunct="1">
              <a:buFontTx/>
              <a:buNone/>
              <a:defRPr/>
            </a:pPr>
            <a:r>
              <a:rPr lang="en-GB" sz="6600" b="1" dirty="0" smtClean="0"/>
              <a:t>GRAP e-learning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GB" b="1" dirty="0" err="1" smtClean="0"/>
              <a:t>CIGFARO</a:t>
            </a:r>
            <a:r>
              <a:rPr lang="en-GB" b="1" dirty="0" smtClean="0"/>
              <a:t> workshop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GB" b="1" dirty="0" smtClean="0"/>
              <a:t>20 July 2017</a:t>
            </a:r>
          </a:p>
          <a:p>
            <a:pPr marL="0" indent="0" algn="ctr" eaLnBrk="1" hangingPunct="1">
              <a:buFontTx/>
              <a:buNone/>
              <a:defRPr/>
            </a:pPr>
            <a:endParaRPr lang="en-GB" b="1" dirty="0" smtClean="0"/>
          </a:p>
          <a:p>
            <a:pPr marL="0" indent="0" algn="ctr" eaLnBrk="1" hangingPunct="1">
              <a:buFontTx/>
              <a:buNone/>
              <a:defRPr/>
            </a:pPr>
            <a:r>
              <a:rPr lang="en-GB" b="1" dirty="0" smtClean="0"/>
              <a:t>Presented by: Rodney Petersen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GB" b="1" dirty="0" smtClean="0"/>
              <a:t>Director: Technical Support Services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GB" b="1" dirty="0" smtClean="0"/>
              <a:t>Office of the Accountant General</a:t>
            </a:r>
          </a:p>
          <a:p>
            <a:pPr marL="0" indent="0" algn="ctr" eaLnBrk="1" hangingPunct="1">
              <a:buFontTx/>
              <a:buNone/>
              <a:defRPr/>
            </a:pPr>
            <a:endParaRPr lang="en-GB" b="1" dirty="0" smtClean="0"/>
          </a:p>
          <a:p>
            <a:pPr marL="0" indent="0" algn="ctr" eaLnBrk="1" hangingPunct="1">
              <a:buFontTx/>
              <a:buNone/>
              <a:defRPr/>
            </a:pP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urse: Generally Recognised Accounting Practice (GRAP) courses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93" y="857250"/>
            <a:ext cx="8562414" cy="5143500"/>
          </a:xfrm>
          <a:prstGeom prst="rect">
            <a:avLst/>
          </a:prstGeom>
        </p:spPr>
      </p:pic>
      <p:sp>
        <p:nvSpPr>
          <p:cNvPr id="3" name="Line Callout 1 (Border and Accent Bar) 2"/>
          <p:cNvSpPr/>
          <p:nvPr/>
        </p:nvSpPr>
        <p:spPr>
          <a:xfrm>
            <a:off x="6604000" y="1749489"/>
            <a:ext cx="1914848" cy="3269551"/>
          </a:xfrm>
          <a:prstGeom prst="accentBorderCallout1">
            <a:avLst>
              <a:gd name="adj1" fmla="val 18750"/>
              <a:gd name="adj2" fmla="val -8333"/>
              <a:gd name="adj3" fmla="val 54149"/>
              <a:gd name="adj4" fmla="val -93763"/>
            </a:avLst>
          </a:prstGeom>
          <a:solidFill>
            <a:schemeClr val="accent6">
              <a:lumMod val="50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</a:rPr>
              <a:t>Navigating the GRAP Standards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white"/>
                </a:solidFill>
              </a:rPr>
              <a:t>Users are able to search for a GRAP Standard, and choose a particular standard by selecting the relevant course heading.</a:t>
            </a:r>
            <a:endParaRPr lang="en-US" sz="18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57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urse: Generally Recognised Accounting Practice (GRAP) courses, Topic: COURSE 1: Statement of Financial Position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93" y="857250"/>
            <a:ext cx="8562414" cy="5143500"/>
          </a:xfrm>
          <a:prstGeom prst="rect">
            <a:avLst/>
          </a:prstGeom>
        </p:spPr>
      </p:pic>
      <p:sp>
        <p:nvSpPr>
          <p:cNvPr id="3" name="Line Callout 1 (Border and Accent Bar) 2"/>
          <p:cNvSpPr/>
          <p:nvPr/>
        </p:nvSpPr>
        <p:spPr>
          <a:xfrm>
            <a:off x="6522720" y="1749489"/>
            <a:ext cx="2072640" cy="2893631"/>
          </a:xfrm>
          <a:prstGeom prst="accentBorderCallout1">
            <a:avLst>
              <a:gd name="adj1" fmla="val 18750"/>
              <a:gd name="adj2" fmla="val -8333"/>
              <a:gd name="adj3" fmla="val 61111"/>
              <a:gd name="adj4" fmla="val -131959"/>
            </a:avLst>
          </a:prstGeom>
          <a:solidFill>
            <a:schemeClr val="accent6">
              <a:lumMod val="50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</a:rPr>
              <a:t>Navigating the GRAP Standards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white"/>
                </a:solidFill>
              </a:rPr>
              <a:t>Upon selecting a particular standard the user will be able to work through the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white"/>
                </a:solidFill>
              </a:rPr>
              <a:t>content after which the can attempt the assessment.</a:t>
            </a:r>
            <a:endParaRPr lang="en-US" sz="18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77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 5 Borrowing Cost: Introduction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93" y="857250"/>
            <a:ext cx="8562414" cy="5143500"/>
          </a:xfrm>
          <a:prstGeom prst="rect">
            <a:avLst/>
          </a:prstGeom>
        </p:spPr>
      </p:pic>
      <p:sp>
        <p:nvSpPr>
          <p:cNvPr id="3" name="Line Callout 1 (Border and Accent Bar) 2"/>
          <p:cNvSpPr/>
          <p:nvPr/>
        </p:nvSpPr>
        <p:spPr>
          <a:xfrm>
            <a:off x="3735744" y="1112481"/>
            <a:ext cx="3946848" cy="1126866"/>
          </a:xfrm>
          <a:prstGeom prst="accentBorderCallout1">
            <a:avLst>
              <a:gd name="adj1" fmla="val 18750"/>
              <a:gd name="adj2" fmla="val -8333"/>
              <a:gd name="adj3" fmla="val 87140"/>
              <a:gd name="adj4" fmla="val -59100"/>
            </a:avLst>
          </a:prstGeom>
          <a:solidFill>
            <a:schemeClr val="accent6">
              <a:lumMod val="50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white"/>
                </a:solidFill>
              </a:rPr>
              <a:t>Users navigate by either selecting the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white"/>
                </a:solidFill>
              </a:rPr>
              <a:t>‘’next’’ button or navigating through the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white"/>
                </a:solidFill>
              </a:rPr>
              <a:t>table of contents to a specific section of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white"/>
                </a:solidFill>
              </a:rPr>
              <a:t>the standard.</a:t>
            </a: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4" name="Line Callout 1 (Border and Accent Bar) 3"/>
          <p:cNvSpPr/>
          <p:nvPr/>
        </p:nvSpPr>
        <p:spPr>
          <a:xfrm>
            <a:off x="4705739" y="2631329"/>
            <a:ext cx="3946848" cy="899821"/>
          </a:xfrm>
          <a:prstGeom prst="accentBorderCallout1">
            <a:avLst>
              <a:gd name="adj1" fmla="val 18750"/>
              <a:gd name="adj2" fmla="val -8333"/>
              <a:gd name="adj3" fmla="val 88433"/>
              <a:gd name="adj4" fmla="val -33804"/>
            </a:avLst>
          </a:prstGeom>
          <a:solidFill>
            <a:schemeClr val="accent6">
              <a:lumMod val="50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white"/>
                </a:solidFill>
              </a:rPr>
              <a:t>Content contains links to relevant PDF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white"/>
                </a:solidFill>
              </a:rPr>
              <a:t>documents that users may need to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white"/>
                </a:solidFill>
              </a:rPr>
              <a:t>Reference.</a:t>
            </a: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5" name="Line Callout 1 (Border and Accent Bar) 4"/>
          <p:cNvSpPr/>
          <p:nvPr/>
        </p:nvSpPr>
        <p:spPr>
          <a:xfrm>
            <a:off x="4705739" y="4316039"/>
            <a:ext cx="3946848" cy="899821"/>
          </a:xfrm>
          <a:prstGeom prst="accentBorderCallout1">
            <a:avLst>
              <a:gd name="adj1" fmla="val 18750"/>
              <a:gd name="adj2" fmla="val -8333"/>
              <a:gd name="adj3" fmla="val -53628"/>
              <a:gd name="adj4" fmla="val -43261"/>
            </a:avLst>
          </a:prstGeom>
          <a:solidFill>
            <a:schemeClr val="accent6">
              <a:lumMod val="50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white"/>
                </a:solidFill>
              </a:rPr>
              <a:t>Learning objectives are defined for each GRAP standard.</a:t>
            </a:r>
            <a:endParaRPr lang="en-US" sz="18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47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573" y="990600"/>
            <a:ext cx="8220854" cy="4876800"/>
          </a:xfrm>
          <a:prstGeom prst="rect">
            <a:avLst/>
          </a:prstGeom>
        </p:spPr>
      </p:pic>
      <p:sp>
        <p:nvSpPr>
          <p:cNvPr id="4" name="Line Callout 1 (Border and Accent Bar) 3"/>
          <p:cNvSpPr/>
          <p:nvPr/>
        </p:nvSpPr>
        <p:spPr>
          <a:xfrm>
            <a:off x="5020699" y="3027681"/>
            <a:ext cx="3946848" cy="1330959"/>
          </a:xfrm>
          <a:prstGeom prst="accentBorderCallout1">
            <a:avLst>
              <a:gd name="adj1" fmla="val 18750"/>
              <a:gd name="adj2" fmla="val -8333"/>
              <a:gd name="adj3" fmla="val 167746"/>
              <a:gd name="adj4" fmla="val -30648"/>
            </a:avLst>
          </a:prstGeom>
          <a:solidFill>
            <a:schemeClr val="accent6">
              <a:lumMod val="50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</a:rPr>
              <a:t>Interactive links </a:t>
            </a:r>
            <a:r>
              <a:rPr lang="en-US" sz="1800" b="0" dirty="0" smtClean="0">
                <a:solidFill>
                  <a:prstClr val="white"/>
                </a:solidFill>
              </a:rPr>
              <a:t>to reduce text heaviness of the content: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prstClr val="white"/>
                </a:solidFill>
              </a:rPr>
              <a:t>Mouse-over definitions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prstClr val="white"/>
                </a:solidFill>
              </a:rPr>
              <a:t>Links to examples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prstClr val="white"/>
                </a:solidFill>
              </a:rPr>
              <a:t>Pop-up links for extended definitions.</a:t>
            </a:r>
            <a:endParaRPr lang="en-US" sz="18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52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iz - GRAP 5 Borrowing Cost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93" y="857250"/>
            <a:ext cx="8562414" cy="5143500"/>
          </a:xfrm>
          <a:prstGeom prst="rect">
            <a:avLst/>
          </a:prstGeom>
        </p:spPr>
      </p:pic>
      <p:sp>
        <p:nvSpPr>
          <p:cNvPr id="3" name="Line Callout 1 (Border and Accent Bar) 2"/>
          <p:cNvSpPr/>
          <p:nvPr/>
        </p:nvSpPr>
        <p:spPr>
          <a:xfrm>
            <a:off x="4775200" y="532130"/>
            <a:ext cx="4243147" cy="2092959"/>
          </a:xfrm>
          <a:prstGeom prst="accentBorderCallout1">
            <a:avLst>
              <a:gd name="adj1" fmla="val 18750"/>
              <a:gd name="adj2" fmla="val -8333"/>
              <a:gd name="adj3" fmla="val 94019"/>
              <a:gd name="adj4" fmla="val -57958"/>
            </a:avLst>
          </a:prstGeom>
          <a:solidFill>
            <a:schemeClr val="accent6">
              <a:lumMod val="50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</a:rPr>
              <a:t>Assessments/Quizzes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white"/>
                </a:solidFill>
              </a:rPr>
              <a:t>Quiz navigation indicates the status of questions as the user completes the assessment (red indicating questions answered incorrect, green for correct).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white"/>
                </a:solidFill>
              </a:rPr>
              <a:t>Corrective feedback is provided for all answers.</a:t>
            </a:r>
            <a:endParaRPr lang="en-US" sz="18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54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des: View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93" y="857250"/>
            <a:ext cx="8562414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04463" y="1991567"/>
            <a:ext cx="4155368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ZA" sz="1800" dirty="0" smtClean="0">
                <a:solidFill>
                  <a:prstClr val="white"/>
                </a:solidFill>
                <a:latin typeface="Calibri" panose="020F0502020204030204"/>
              </a:rPr>
              <a:t>Gradebook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ZA" sz="1800" b="0" dirty="0" smtClean="0">
                <a:solidFill>
                  <a:prstClr val="white"/>
                </a:solidFill>
                <a:latin typeface="Calibri" panose="020F0502020204030204"/>
              </a:rPr>
              <a:t>Record of user’s quiz attempts and marks.</a:t>
            </a:r>
            <a:endParaRPr lang="en-ZA" sz="1800" b="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9545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urse completion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93" y="857250"/>
            <a:ext cx="8562414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83760" y="1808687"/>
            <a:ext cx="3352800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ZA" sz="1800" dirty="0" smtClean="0">
                <a:solidFill>
                  <a:prstClr val="white"/>
                </a:solidFill>
                <a:latin typeface="Calibri" panose="020F0502020204030204"/>
              </a:rPr>
              <a:t>User completion report </a:t>
            </a:r>
            <a:r>
              <a:rPr lang="en-ZA" sz="1800" b="0" dirty="0">
                <a:solidFill>
                  <a:prstClr val="white"/>
                </a:solidFill>
                <a:latin typeface="Calibri" panose="020F0502020204030204"/>
              </a:rPr>
              <a:t>D</a:t>
            </a:r>
            <a:r>
              <a:rPr lang="en-ZA" sz="1800" b="0" dirty="0" smtClean="0">
                <a:solidFill>
                  <a:prstClr val="white"/>
                </a:solidFill>
                <a:latin typeface="Calibri" panose="020F0502020204030204"/>
              </a:rPr>
              <a:t>ownloadable in </a:t>
            </a:r>
            <a:r>
              <a:rPr lang="en-ZA" sz="1800" b="0" dirty="0" err="1" smtClean="0">
                <a:solidFill>
                  <a:prstClr val="white"/>
                </a:solidFill>
                <a:latin typeface="Calibri" panose="020F0502020204030204"/>
              </a:rPr>
              <a:t>XLS</a:t>
            </a:r>
            <a:r>
              <a:rPr lang="en-ZA" sz="1800" b="0" dirty="0" smtClean="0">
                <a:solidFill>
                  <a:prstClr val="white"/>
                </a:solidFill>
                <a:latin typeface="Calibri" panose="020F0502020204030204"/>
              </a:rPr>
              <a:t> format for reporting purposes.</a:t>
            </a:r>
            <a:endParaRPr lang="en-ZA" sz="1800" b="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4025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urse: Generally Recognised Accounting Practice (GRAP) courses, Topic: COURSE 1: Statement of Financial Position - Google Chrom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350" y="833120"/>
            <a:ext cx="8491299" cy="430784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Line Callout 1 (Border and Accent Bar) 3"/>
          <p:cNvSpPr/>
          <p:nvPr/>
        </p:nvSpPr>
        <p:spPr>
          <a:xfrm>
            <a:off x="4775200" y="532131"/>
            <a:ext cx="4243147" cy="1377950"/>
          </a:xfrm>
          <a:prstGeom prst="accentBorderCallout1">
            <a:avLst>
              <a:gd name="adj1" fmla="val 18750"/>
              <a:gd name="adj2" fmla="val -8333"/>
              <a:gd name="adj3" fmla="val 127936"/>
              <a:gd name="adj4" fmla="val -40957"/>
            </a:avLst>
          </a:prstGeom>
          <a:solidFill>
            <a:schemeClr val="accent6">
              <a:lumMod val="50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</a:rPr>
              <a:t>Certificate per GRAP Standard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white"/>
                </a:solidFill>
              </a:rPr>
              <a:t>Once a user achieves 80% for the quiz, the user can print out a certificate for that specific GRAP standard..</a:t>
            </a:r>
            <a:endParaRPr lang="en-US" sz="1800" b="0" dirty="0">
              <a:solidFill>
                <a:prstClr val="white"/>
              </a:solidFill>
            </a:endParaRPr>
          </a:p>
        </p:txBody>
      </p:sp>
      <p:pic>
        <p:nvPicPr>
          <p:cNvPr id="5" name="Picture 4" descr="Generally_Recognised_Accounting_Practice_(GRAP)_courses-Statement_of_results___GRAP_103_Heritage_Assets_0.pdf - Foxit Reade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718" y="3169920"/>
            <a:ext cx="5414908" cy="3241040"/>
          </a:xfrm>
          <a:prstGeom prst="rect">
            <a:avLst/>
          </a:prstGeom>
          <a:ln w="22225"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Line Callout 1 (Border and Accent Bar) 5"/>
          <p:cNvSpPr/>
          <p:nvPr/>
        </p:nvSpPr>
        <p:spPr>
          <a:xfrm>
            <a:off x="5461068" y="4113529"/>
            <a:ext cx="2871410" cy="513081"/>
          </a:xfrm>
          <a:prstGeom prst="accentBorderCallout1">
            <a:avLst>
              <a:gd name="adj1" fmla="val 18750"/>
              <a:gd name="adj2" fmla="val -8333"/>
              <a:gd name="adj3" fmla="val 107365"/>
              <a:gd name="adj4" fmla="val -32624"/>
            </a:avLst>
          </a:prstGeom>
          <a:solidFill>
            <a:schemeClr val="accent6">
              <a:lumMod val="50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white"/>
                </a:solidFill>
              </a:rPr>
              <a:t>User’s name and surname</a:t>
            </a: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7" name="Line Callout 1 (Border and Accent Bar) 6"/>
          <p:cNvSpPr/>
          <p:nvPr/>
        </p:nvSpPr>
        <p:spPr>
          <a:xfrm>
            <a:off x="5461068" y="4928868"/>
            <a:ext cx="2871410" cy="513081"/>
          </a:xfrm>
          <a:prstGeom prst="accentBorderCallout1">
            <a:avLst>
              <a:gd name="adj1" fmla="val 18750"/>
              <a:gd name="adj2" fmla="val -8333"/>
              <a:gd name="adj3" fmla="val -2778"/>
              <a:gd name="adj4" fmla="val -46069"/>
            </a:avLst>
          </a:prstGeom>
          <a:solidFill>
            <a:schemeClr val="accent6">
              <a:lumMod val="50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white"/>
                </a:solidFill>
              </a:rPr>
              <a:t>User’s ID number</a:t>
            </a: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8" name="Line Callout 1 (Border and Accent Bar) 7"/>
          <p:cNvSpPr/>
          <p:nvPr/>
        </p:nvSpPr>
        <p:spPr>
          <a:xfrm>
            <a:off x="5461068" y="5744207"/>
            <a:ext cx="2871410" cy="483871"/>
          </a:xfrm>
          <a:prstGeom prst="accentBorderCallout1">
            <a:avLst>
              <a:gd name="adj1" fmla="val 18750"/>
              <a:gd name="adj2" fmla="val -8333"/>
              <a:gd name="adj3" fmla="val 72812"/>
              <a:gd name="adj4" fmla="val -34039"/>
            </a:avLst>
          </a:prstGeom>
          <a:solidFill>
            <a:schemeClr val="accent6">
              <a:lumMod val="50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white"/>
                </a:solidFill>
              </a:rPr>
              <a:t>Unique certificate number</a:t>
            </a:r>
            <a:endParaRPr lang="en-US" sz="18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36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urse: Generally Recognised Accounting Practice (GRAP) courses, Topic: COURSE 1: Statement of Financial Position - Google Chrom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350" y="683897"/>
            <a:ext cx="8491299" cy="26352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Line Callout 1 (Border and Accent Bar) 3"/>
          <p:cNvSpPr/>
          <p:nvPr/>
        </p:nvSpPr>
        <p:spPr>
          <a:xfrm>
            <a:off x="4775200" y="532131"/>
            <a:ext cx="4243147" cy="1377950"/>
          </a:xfrm>
          <a:prstGeom prst="accentBorderCallout1">
            <a:avLst>
              <a:gd name="adj1" fmla="val 18750"/>
              <a:gd name="adj2" fmla="val -8333"/>
              <a:gd name="adj3" fmla="val 93282"/>
              <a:gd name="adj4" fmla="val -32337"/>
            </a:avLst>
          </a:prstGeom>
          <a:solidFill>
            <a:schemeClr val="accent6">
              <a:lumMod val="50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</a:rPr>
              <a:t>Certificate of Successful Completion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white"/>
                </a:solidFill>
              </a:rPr>
              <a:t>Once a user achieves 80% for all quizzes in a course, the user can print out a certificate of successful completion for that GRAP course.</a:t>
            </a:r>
            <a:endParaRPr lang="en-US" sz="1800" b="0" dirty="0">
              <a:solidFill>
                <a:prstClr val="white"/>
              </a:solidFill>
            </a:endParaRPr>
          </a:p>
        </p:txBody>
      </p:sp>
      <p:pic>
        <p:nvPicPr>
          <p:cNvPr id="2" name="Picture 1" descr="Generally_Recognised_Accounting_Practice_(GRAP)_courses-Certificate_of_Successful_Completion___GRAP_Statement_of_Financial_Position_course_0.pdf - Foxit Reade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270" y="2648584"/>
            <a:ext cx="5707603" cy="3996691"/>
          </a:xfrm>
          <a:prstGeom prst="rect">
            <a:avLst/>
          </a:prstGeom>
          <a:ln w="22225"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Line Callout 1 (Border and Accent Bar) 5"/>
          <p:cNvSpPr/>
          <p:nvPr/>
        </p:nvSpPr>
        <p:spPr>
          <a:xfrm>
            <a:off x="5461068" y="3263261"/>
            <a:ext cx="2871410" cy="513081"/>
          </a:xfrm>
          <a:prstGeom prst="accentBorderCallout1">
            <a:avLst>
              <a:gd name="adj1" fmla="val 18750"/>
              <a:gd name="adj2" fmla="val -8333"/>
              <a:gd name="adj3" fmla="val 117266"/>
              <a:gd name="adj4" fmla="val -31916"/>
            </a:avLst>
          </a:prstGeom>
          <a:solidFill>
            <a:schemeClr val="accent6">
              <a:lumMod val="50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white"/>
                </a:solidFill>
              </a:rPr>
              <a:t>User’s name and surname</a:t>
            </a: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7" name="Line Callout 1 (Border and Accent Bar) 6"/>
          <p:cNvSpPr/>
          <p:nvPr/>
        </p:nvSpPr>
        <p:spPr>
          <a:xfrm>
            <a:off x="5461068" y="4133848"/>
            <a:ext cx="2871410" cy="513081"/>
          </a:xfrm>
          <a:prstGeom prst="accentBorderCallout1">
            <a:avLst>
              <a:gd name="adj1" fmla="val 18750"/>
              <a:gd name="adj2" fmla="val -8333"/>
              <a:gd name="adj3" fmla="val -8719"/>
              <a:gd name="adj4" fmla="val -46777"/>
            </a:avLst>
          </a:prstGeom>
          <a:solidFill>
            <a:schemeClr val="accent6">
              <a:lumMod val="50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white"/>
                </a:solidFill>
              </a:rPr>
              <a:t>User’s ID number</a:t>
            </a: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8" name="Line Callout 1 (Border and Accent Bar) 7"/>
          <p:cNvSpPr/>
          <p:nvPr/>
        </p:nvSpPr>
        <p:spPr>
          <a:xfrm>
            <a:off x="5461068" y="5744207"/>
            <a:ext cx="2871410" cy="483871"/>
          </a:xfrm>
          <a:prstGeom prst="accentBorderCallout1">
            <a:avLst>
              <a:gd name="adj1" fmla="val 18750"/>
              <a:gd name="adj2" fmla="val -8333"/>
              <a:gd name="adj3" fmla="val -25875"/>
              <a:gd name="adj4" fmla="val -34393"/>
            </a:avLst>
          </a:prstGeom>
          <a:solidFill>
            <a:schemeClr val="accent6">
              <a:lumMod val="50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white"/>
                </a:solidFill>
              </a:rPr>
              <a:t>Unique certificate number</a:t>
            </a: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9" name="Line Callout 1 (Border and Accent Bar) 8"/>
          <p:cNvSpPr/>
          <p:nvPr/>
        </p:nvSpPr>
        <p:spPr>
          <a:xfrm>
            <a:off x="5461068" y="4939027"/>
            <a:ext cx="2871410" cy="513081"/>
          </a:xfrm>
          <a:prstGeom prst="accentBorderCallout1">
            <a:avLst>
              <a:gd name="adj1" fmla="val 18750"/>
              <a:gd name="adj2" fmla="val -8333"/>
              <a:gd name="adj3" fmla="val 64548"/>
              <a:gd name="adj4" fmla="val -35455"/>
            </a:avLst>
          </a:prstGeom>
          <a:solidFill>
            <a:schemeClr val="accent6">
              <a:lumMod val="50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white"/>
                </a:solidFill>
              </a:rPr>
              <a:t>GRAP course and individual GRAP modules completed</a:t>
            </a:r>
            <a:endParaRPr lang="en-US" sz="18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19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Benefits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1447800"/>
            <a:ext cx="7315200" cy="3951288"/>
          </a:xfrm>
        </p:spPr>
        <p:txBody>
          <a:bodyPr/>
          <a:lstStyle/>
          <a:p>
            <a:r>
              <a:rPr lang="en-GB" sz="2000" dirty="0" smtClean="0"/>
              <a:t>Increased </a:t>
            </a:r>
            <a:r>
              <a:rPr lang="en-GB" sz="2000" dirty="0"/>
              <a:t>ease of access to GRAP guidance and training for </a:t>
            </a:r>
            <a:r>
              <a:rPr lang="en-GB" sz="2000" dirty="0" smtClean="0"/>
              <a:t>practitioners</a:t>
            </a:r>
          </a:p>
          <a:p>
            <a:endParaRPr lang="en-ZA" sz="2000" dirty="0"/>
          </a:p>
          <a:p>
            <a:r>
              <a:rPr lang="en-GB" sz="2000" dirty="0" smtClean="0"/>
              <a:t>Improved </a:t>
            </a:r>
            <a:r>
              <a:rPr lang="en-GB" sz="2000" dirty="0"/>
              <a:t>GRAP knowledge and skills for </a:t>
            </a:r>
            <a:r>
              <a:rPr lang="en-GB" sz="2000" dirty="0" smtClean="0"/>
              <a:t>practitioners</a:t>
            </a:r>
          </a:p>
          <a:p>
            <a:endParaRPr lang="en-ZA" sz="2000" dirty="0"/>
          </a:p>
          <a:p>
            <a:r>
              <a:rPr lang="en-GB" sz="2000" dirty="0" smtClean="0"/>
              <a:t>Reduced </a:t>
            </a:r>
            <a:r>
              <a:rPr lang="en-GB" sz="2000" dirty="0"/>
              <a:t>reliance </a:t>
            </a:r>
            <a:r>
              <a:rPr lang="en-GB" sz="2000" dirty="0" smtClean="0"/>
              <a:t>on consultants</a:t>
            </a:r>
          </a:p>
          <a:p>
            <a:endParaRPr lang="en-ZA" sz="2000" dirty="0" smtClean="0"/>
          </a:p>
          <a:p>
            <a:r>
              <a:rPr lang="en-GB" sz="2000" dirty="0" smtClean="0"/>
              <a:t>Enabling </a:t>
            </a:r>
            <a:r>
              <a:rPr lang="en-GB" sz="2000" dirty="0"/>
              <a:t>compliance with MFMA financial accounting and reporting </a:t>
            </a:r>
            <a:r>
              <a:rPr lang="en-GB" sz="2000" dirty="0" smtClean="0"/>
              <a:t>requirements</a:t>
            </a:r>
          </a:p>
          <a:p>
            <a:endParaRPr lang="en-ZA" sz="2000" dirty="0"/>
          </a:p>
          <a:p>
            <a:r>
              <a:rPr lang="en-GB" sz="2000" dirty="0" smtClean="0"/>
              <a:t>Improved </a:t>
            </a:r>
            <a:r>
              <a:rPr lang="en-GB" sz="2000" dirty="0"/>
              <a:t>accountability through better recording, control and better informed decision making.</a:t>
            </a:r>
            <a:endParaRPr lang="en-ZA" sz="2000" dirty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91D08C-7935-423E-BC1D-1B39B78F89B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9703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pPr eaLnBrk="1" hangingPunct="1"/>
            <a:r>
              <a:rPr lang="en-ZA" sz="2800" b="1" dirty="0"/>
              <a:t>The need for a GRAP e-Learning platform</a:t>
            </a:r>
            <a:r>
              <a:rPr lang="en-ZA" sz="3600" dirty="0"/>
              <a:t/>
            </a:r>
            <a:br>
              <a:rPr lang="en-ZA" sz="3600" dirty="0"/>
            </a:br>
            <a:r>
              <a:rPr lang="en-GB" altLang="en-US" sz="3600" dirty="0" smtClean="0"/>
              <a:t>		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229600" cy="4648200"/>
          </a:xfrm>
        </p:spPr>
        <p:txBody>
          <a:bodyPr/>
          <a:lstStyle/>
          <a:p>
            <a:r>
              <a:rPr lang="en-GB" dirty="0" smtClean="0"/>
              <a:t>Requests </a:t>
            </a:r>
            <a:r>
              <a:rPr lang="en-GB" dirty="0"/>
              <a:t>for training on GRAP </a:t>
            </a:r>
            <a:r>
              <a:rPr lang="en-GB" dirty="0" smtClean="0"/>
              <a:t>increasing.</a:t>
            </a:r>
          </a:p>
          <a:p>
            <a:endParaRPr lang="en-ZA" dirty="0"/>
          </a:p>
          <a:p>
            <a:r>
              <a:rPr lang="en-GB" dirty="0" smtClean="0"/>
              <a:t>On-line </a:t>
            </a:r>
            <a:r>
              <a:rPr lang="en-GB" dirty="0"/>
              <a:t>GRAP practical guide and training resource </a:t>
            </a:r>
            <a:r>
              <a:rPr lang="en-GB" dirty="0" smtClean="0"/>
              <a:t>mechanism </a:t>
            </a:r>
            <a:r>
              <a:rPr lang="en-GB" dirty="0"/>
              <a:t>to increase ease of access to guidance and training for practitioners</a:t>
            </a:r>
            <a:r>
              <a:rPr lang="en-GB" dirty="0" smtClean="0"/>
              <a:t>.</a:t>
            </a:r>
          </a:p>
          <a:p>
            <a:endParaRPr lang="en-ZA" dirty="0"/>
          </a:p>
          <a:p>
            <a:r>
              <a:rPr lang="en-GB" dirty="0" smtClean="0"/>
              <a:t>Audit </a:t>
            </a:r>
            <a:r>
              <a:rPr lang="en-GB" dirty="0"/>
              <a:t>results </a:t>
            </a:r>
            <a:r>
              <a:rPr lang="en-GB" dirty="0" smtClean="0"/>
              <a:t>identified </a:t>
            </a:r>
            <a:r>
              <a:rPr lang="en-GB" dirty="0"/>
              <a:t>lack of knowledge and skills in relation to </a:t>
            </a:r>
            <a:r>
              <a:rPr lang="en-GB" dirty="0" smtClean="0"/>
              <a:t>GRAP. </a:t>
            </a:r>
          </a:p>
          <a:p>
            <a:endParaRPr lang="en-ZA" dirty="0"/>
          </a:p>
          <a:p>
            <a:r>
              <a:rPr lang="en-GB" dirty="0" smtClean="0"/>
              <a:t>Consultants too </a:t>
            </a:r>
            <a:r>
              <a:rPr lang="en-GB" dirty="0"/>
              <a:t>often used to prepare AFS. </a:t>
            </a:r>
            <a:endParaRPr lang="en-ZA" dirty="0"/>
          </a:p>
          <a:p>
            <a:pPr defTabSz="288925" eaLnBrk="1" hangingPunct="1">
              <a:lnSpc>
                <a:spcPct val="90000"/>
              </a:lnSpc>
              <a:defRPr/>
            </a:pPr>
            <a:endParaRPr lang="en-ZA" altLang="en-US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914400"/>
          </a:xfrm>
        </p:spPr>
        <p:txBody>
          <a:bodyPr/>
          <a:lstStyle/>
          <a:p>
            <a:pPr eaLnBrk="1" hangingPunct="1"/>
            <a:endParaRPr lang="en-GB" altLang="en-US" sz="4000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en-GB" altLang="en-US" sz="7200" dirty="0" smtClean="0"/>
          </a:p>
          <a:p>
            <a:pPr marL="0" indent="0" algn="ctr" eaLnBrk="1" hangingPunct="1">
              <a:buNone/>
            </a:pPr>
            <a:r>
              <a:rPr lang="en-GB" altLang="en-US" sz="7200" dirty="0" smtClean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010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3600" dirty="0" smtClean="0"/>
              <a:t>Project Initiation and Process		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229600" cy="4648200"/>
          </a:xfrm>
        </p:spPr>
        <p:txBody>
          <a:bodyPr/>
          <a:lstStyle/>
          <a:p>
            <a:pPr defTabSz="288925" eaLnBrk="1" hangingPunct="1">
              <a:lnSpc>
                <a:spcPct val="90000"/>
              </a:lnSpc>
              <a:defRPr/>
            </a:pPr>
            <a:r>
              <a:rPr lang="en-ZA" altLang="en-US" dirty="0" smtClean="0">
                <a:latin typeface="Arial" pitchFamily="34" charset="0"/>
              </a:rPr>
              <a:t>Approved donor funding – 30 September 2015</a:t>
            </a:r>
          </a:p>
          <a:p>
            <a:pPr defTabSz="288925" eaLnBrk="1" hangingPunct="1">
              <a:lnSpc>
                <a:spcPct val="90000"/>
              </a:lnSpc>
              <a:defRPr/>
            </a:pPr>
            <a:endParaRPr lang="en-ZA" altLang="en-US" dirty="0">
              <a:latin typeface="Arial" pitchFamily="34" charset="0"/>
            </a:endParaRPr>
          </a:p>
          <a:p>
            <a:pPr defTabSz="288925" eaLnBrk="1" hangingPunct="1">
              <a:lnSpc>
                <a:spcPct val="90000"/>
              </a:lnSpc>
              <a:defRPr/>
            </a:pPr>
            <a:r>
              <a:rPr lang="en-ZA" altLang="en-US" dirty="0" smtClean="0">
                <a:latin typeface="Arial" pitchFamily="34" charset="0"/>
              </a:rPr>
              <a:t>Kick start project – 2 November 2015</a:t>
            </a:r>
          </a:p>
          <a:p>
            <a:pPr defTabSz="288925" eaLnBrk="1" hangingPunct="1">
              <a:lnSpc>
                <a:spcPct val="90000"/>
              </a:lnSpc>
              <a:defRPr/>
            </a:pPr>
            <a:endParaRPr lang="en-ZA" altLang="en-US" dirty="0">
              <a:latin typeface="Arial" pitchFamily="34" charset="0"/>
            </a:endParaRPr>
          </a:p>
          <a:p>
            <a:pPr defTabSz="288925" eaLnBrk="1" hangingPunct="1">
              <a:lnSpc>
                <a:spcPct val="90000"/>
              </a:lnSpc>
              <a:defRPr/>
            </a:pPr>
            <a:r>
              <a:rPr lang="en-ZA" altLang="en-US" dirty="0" smtClean="0">
                <a:latin typeface="Arial" pitchFamily="34" charset="0"/>
              </a:rPr>
              <a:t>Content conversion and review into e-learning format – 31 Standards by 31 May 2016</a:t>
            </a:r>
          </a:p>
          <a:p>
            <a:pPr defTabSz="288925" eaLnBrk="1" hangingPunct="1">
              <a:lnSpc>
                <a:spcPct val="90000"/>
              </a:lnSpc>
              <a:defRPr/>
            </a:pPr>
            <a:endParaRPr lang="en-ZA" altLang="en-US" dirty="0">
              <a:latin typeface="Arial" pitchFamily="34" charset="0"/>
            </a:endParaRPr>
          </a:p>
          <a:p>
            <a:pPr defTabSz="288925" eaLnBrk="1" hangingPunct="1">
              <a:lnSpc>
                <a:spcPct val="90000"/>
              </a:lnSpc>
              <a:defRPr/>
            </a:pPr>
            <a:r>
              <a:rPr lang="en-ZA" altLang="en-US" dirty="0" smtClean="0">
                <a:latin typeface="Arial" pitchFamily="34" charset="0"/>
              </a:rPr>
              <a:t>User Acceptance Testing – 8 and 9 June 2016</a:t>
            </a:r>
          </a:p>
          <a:p>
            <a:pPr defTabSz="288925" eaLnBrk="1" hangingPunct="1">
              <a:lnSpc>
                <a:spcPct val="90000"/>
              </a:lnSpc>
              <a:defRPr/>
            </a:pPr>
            <a:endParaRPr lang="en-ZA" altLang="en-US" dirty="0" smtClean="0">
              <a:latin typeface="Arial" pitchFamily="34" charset="0"/>
            </a:endParaRPr>
          </a:p>
          <a:p>
            <a:pPr defTabSz="288925" eaLnBrk="1" hangingPunct="1">
              <a:lnSpc>
                <a:spcPct val="90000"/>
              </a:lnSpc>
              <a:defRPr/>
            </a:pPr>
            <a:r>
              <a:rPr lang="en-ZA" altLang="en-US" dirty="0" smtClean="0">
                <a:latin typeface="Arial" pitchFamily="34" charset="0"/>
              </a:rPr>
              <a:t>Project handover – 30 June 2016</a:t>
            </a:r>
          </a:p>
          <a:p>
            <a:pPr defTabSz="288925" eaLnBrk="1" hangingPunct="1">
              <a:lnSpc>
                <a:spcPct val="90000"/>
              </a:lnSpc>
              <a:defRPr/>
            </a:pPr>
            <a:endParaRPr lang="en-ZA" altLang="en-US" dirty="0" smtClean="0">
              <a:latin typeface="Arial" pitchFamily="34" charset="0"/>
            </a:endParaRPr>
          </a:p>
          <a:p>
            <a:pPr defTabSz="288925" eaLnBrk="1" hangingPunct="1">
              <a:lnSpc>
                <a:spcPct val="90000"/>
              </a:lnSpc>
              <a:defRPr/>
            </a:pPr>
            <a:r>
              <a:rPr lang="en-ZA" altLang="en-US" dirty="0" smtClean="0">
                <a:latin typeface="Arial" pitchFamily="34" charset="0"/>
              </a:rPr>
              <a:t>Project closeout – 31 July 2016</a:t>
            </a:r>
          </a:p>
          <a:p>
            <a:pPr defTabSz="288925" eaLnBrk="1" hangingPunct="1">
              <a:lnSpc>
                <a:spcPct val="90000"/>
              </a:lnSpc>
              <a:defRPr/>
            </a:pPr>
            <a:endParaRPr lang="en-ZA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17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81000" y="1587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3200" dirty="0" smtClean="0"/>
              <a:t>Where are we now?</a:t>
            </a:r>
          </a:p>
        </p:txBody>
      </p:sp>
      <p:sp>
        <p:nvSpPr>
          <p:cNvPr id="7171" name="Rectangle 2051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648200"/>
          </a:xfrm>
        </p:spPr>
        <p:txBody>
          <a:bodyPr/>
          <a:lstStyle/>
          <a:p>
            <a:pPr defTabSz="288925" eaLnBrk="1" hangingPunct="1"/>
            <a:r>
              <a:rPr lang="en-ZA" altLang="en-US" sz="2800" dirty="0" smtClean="0">
                <a:cs typeface="Times New Roman" pitchFamily="18" charset="0"/>
              </a:rPr>
              <a:t>Deploy onto NSG’s learning platform and live testing.</a:t>
            </a:r>
          </a:p>
          <a:p>
            <a:pPr defTabSz="288925" eaLnBrk="1" hangingPunct="1"/>
            <a:endParaRPr lang="en-ZA" altLang="en-US" sz="2800" dirty="0">
              <a:cs typeface="Times New Roman" pitchFamily="18" charset="0"/>
            </a:endParaRPr>
          </a:p>
          <a:p>
            <a:pPr defTabSz="288925" eaLnBrk="1" hangingPunct="1"/>
            <a:r>
              <a:rPr lang="en-ZA" altLang="en-US" sz="2800" dirty="0" smtClean="0">
                <a:cs typeface="Times New Roman" pitchFamily="18" charset="0"/>
              </a:rPr>
              <a:t>Draft memo’s/circulars regarding GRAP e-learning to all GRAP- based entities.</a:t>
            </a:r>
          </a:p>
          <a:p>
            <a:pPr defTabSz="288925" eaLnBrk="1" hangingPunct="1"/>
            <a:endParaRPr lang="en-ZA" altLang="en-US" sz="2800" dirty="0">
              <a:cs typeface="Times New Roman" pitchFamily="18" charset="0"/>
            </a:endParaRPr>
          </a:p>
          <a:p>
            <a:pPr defTabSz="288925" eaLnBrk="1" hangingPunct="1"/>
            <a:endParaRPr lang="en-ZA" altLang="en-US" sz="2800" dirty="0" smtClean="0">
              <a:cs typeface="Times New Roman" pitchFamily="18" charset="0"/>
            </a:endParaRPr>
          </a:p>
          <a:p>
            <a:pPr defTabSz="288925" eaLnBrk="1" hangingPunct="1"/>
            <a:endParaRPr lang="en-ZA" altLang="en-US" sz="280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ZA" sz="3200" dirty="0"/>
              <a:t>Who should participate in the </a:t>
            </a:r>
            <a:r>
              <a:rPr lang="en-ZA" sz="3200" dirty="0" smtClean="0"/>
              <a:t>course?</a:t>
            </a:r>
            <a:endParaRPr lang="en-US" altLang="en-US" dirty="0" smtClean="0"/>
          </a:p>
        </p:txBody>
      </p:sp>
      <p:sp>
        <p:nvSpPr>
          <p:cNvPr id="76804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1447800"/>
            <a:ext cx="7315200" cy="3951288"/>
          </a:xfrm>
        </p:spPr>
        <p:txBody>
          <a:bodyPr/>
          <a:lstStyle/>
          <a:p>
            <a:r>
              <a:rPr lang="en-ZA" sz="2000" dirty="0" smtClean="0"/>
              <a:t>OAG </a:t>
            </a:r>
            <a:r>
              <a:rPr lang="en-ZA" sz="2000" dirty="0"/>
              <a:t>identified </a:t>
            </a:r>
            <a:r>
              <a:rPr lang="en-ZA" sz="2000" dirty="0" smtClean="0"/>
              <a:t>course benefit </a:t>
            </a:r>
            <a:r>
              <a:rPr lang="en-ZA" sz="2000" dirty="0"/>
              <a:t>to all practitioners involved in municipal GRAP financial accounting and reporting. </a:t>
            </a:r>
            <a:endParaRPr lang="en-ZA" sz="2000" dirty="0" smtClean="0"/>
          </a:p>
          <a:p>
            <a:endParaRPr lang="en-ZA" sz="2000" dirty="0"/>
          </a:p>
          <a:p>
            <a:r>
              <a:rPr lang="en-ZA" sz="2000" dirty="0" smtClean="0"/>
              <a:t>Responsibility </a:t>
            </a:r>
            <a:r>
              <a:rPr lang="en-ZA" sz="2000" dirty="0"/>
              <a:t>to identify specific participants would rest with the Municipal Manager or Municipal Chief Financial Officer</a:t>
            </a:r>
            <a:r>
              <a:rPr lang="en-ZA" sz="2000" dirty="0" smtClean="0"/>
              <a:t>.</a:t>
            </a:r>
          </a:p>
          <a:p>
            <a:endParaRPr lang="en-ZA" sz="2000" dirty="0"/>
          </a:p>
          <a:p>
            <a:r>
              <a:rPr lang="en-ZA" sz="2000" dirty="0" smtClean="0"/>
              <a:t>Course </a:t>
            </a:r>
            <a:r>
              <a:rPr lang="en-ZA" sz="2000" dirty="0"/>
              <a:t>is available to </a:t>
            </a:r>
            <a:r>
              <a:rPr lang="en-ZA" sz="2000" dirty="0" smtClean="0"/>
              <a:t>various participants </a:t>
            </a:r>
            <a:r>
              <a:rPr lang="en-ZA" sz="2000" dirty="0"/>
              <a:t>per </a:t>
            </a:r>
            <a:r>
              <a:rPr lang="en-ZA" sz="2000" dirty="0" smtClean="0"/>
              <a:t>municipality</a:t>
            </a:r>
            <a:r>
              <a:rPr lang="en-ZA" sz="2000" dirty="0"/>
              <a:t> </a:t>
            </a:r>
            <a:r>
              <a:rPr lang="en-ZA" sz="2000" dirty="0" smtClean="0"/>
              <a:t>depending on capacity.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91D08C-7935-423E-BC1D-1B39B78F89B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3559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ZA" sz="3200" dirty="0" smtClean="0"/>
              <a:t>The GRAP e-Learning Platform </a:t>
            </a:r>
            <a:endParaRPr lang="en-US" altLang="en-US" dirty="0" smtClean="0"/>
          </a:p>
        </p:txBody>
      </p:sp>
      <p:sp>
        <p:nvSpPr>
          <p:cNvPr id="76804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1447800"/>
            <a:ext cx="7315200" cy="395128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 quick walkthrough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91D08C-7935-423E-BC1D-1B39B78F89B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2441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en eLearning @ the National School of Government: Log in to the site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93" y="857250"/>
            <a:ext cx="8562414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56383" y="1940767"/>
            <a:ext cx="1799082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ZA" sz="1800" b="0" dirty="0" smtClean="0">
                <a:solidFill>
                  <a:prstClr val="white"/>
                </a:solidFill>
                <a:latin typeface="Calibri" panose="020F0502020204030204"/>
              </a:rPr>
              <a:t>User login screen</a:t>
            </a:r>
            <a:endParaRPr lang="en-ZA" sz="1800" b="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8819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en eLearning @ the National School of Government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93" y="857250"/>
            <a:ext cx="8562414" cy="5143500"/>
          </a:xfrm>
          <a:prstGeom prst="rect">
            <a:avLst/>
          </a:prstGeom>
        </p:spPr>
      </p:pic>
      <p:sp>
        <p:nvSpPr>
          <p:cNvPr id="4" name="Line Callout 1 (Border and Accent Bar) 3"/>
          <p:cNvSpPr/>
          <p:nvPr/>
        </p:nvSpPr>
        <p:spPr>
          <a:xfrm>
            <a:off x="5486400" y="2481942"/>
            <a:ext cx="2015412" cy="1296956"/>
          </a:xfrm>
          <a:prstGeom prst="accentBorderCallout1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</a:rPr>
              <a:t>Homepage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white"/>
                </a:solidFill>
              </a:rPr>
              <a:t>GRAP standards are grouped in one Moodle course</a:t>
            </a:r>
            <a:endParaRPr lang="en-US" sz="18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7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urse: Generally Recognised Accounting Practice (GRAP) courses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93" y="857250"/>
            <a:ext cx="8562414" cy="5143500"/>
          </a:xfrm>
          <a:prstGeom prst="rect">
            <a:avLst/>
          </a:prstGeom>
        </p:spPr>
      </p:pic>
      <p:sp>
        <p:nvSpPr>
          <p:cNvPr id="3" name="Line Callout 1 (Border and Accent Bar) 2"/>
          <p:cNvSpPr/>
          <p:nvPr/>
        </p:nvSpPr>
        <p:spPr>
          <a:xfrm>
            <a:off x="5467738" y="3293706"/>
            <a:ext cx="3172408" cy="1539552"/>
          </a:xfrm>
          <a:prstGeom prst="accentBorderCallout1">
            <a:avLst>
              <a:gd name="adj1" fmla="val 18750"/>
              <a:gd name="adj2" fmla="val -8333"/>
              <a:gd name="adj3" fmla="val 74838"/>
              <a:gd name="adj4" fmla="val -33039"/>
            </a:avLst>
          </a:prstGeom>
          <a:solidFill>
            <a:schemeClr val="accent6">
              <a:lumMod val="50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</a:rPr>
              <a:t>Navigating the GRAP Standards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white"/>
                </a:solidFill>
              </a:rPr>
              <a:t>Users are able to search for a GRAP Standard and choose a particular standard by selecting the relevant course heading.</a:t>
            </a: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4" name="Line Callout 1 (Border and Accent Bar) 3"/>
          <p:cNvSpPr/>
          <p:nvPr/>
        </p:nvSpPr>
        <p:spPr>
          <a:xfrm>
            <a:off x="3425578" y="1427622"/>
            <a:ext cx="3172408" cy="990458"/>
          </a:xfrm>
          <a:prstGeom prst="accentBorderCallout1">
            <a:avLst>
              <a:gd name="adj1" fmla="val 18750"/>
              <a:gd name="adj2" fmla="val -8333"/>
              <a:gd name="adj3" fmla="val 220500"/>
              <a:gd name="adj4" fmla="val -54497"/>
            </a:avLst>
          </a:prstGeom>
          <a:solidFill>
            <a:schemeClr val="accent6">
              <a:lumMod val="50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</a:rPr>
              <a:t>Progress reports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white"/>
                </a:solidFill>
              </a:rPr>
              <a:t>Visual representation of the user’s progress in each course.</a:t>
            </a:r>
            <a:endParaRPr lang="en-US" sz="18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38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T_Them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Bold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NT_Theme</Template>
  <TotalTime>7167</TotalTime>
  <Words>581</Words>
  <Application>Microsoft Office PowerPoint</Application>
  <PresentationFormat>On-screen Show (4:3)</PresentationFormat>
  <Paragraphs>105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NT_Theme</vt:lpstr>
      <vt:lpstr>Office Theme</vt:lpstr>
      <vt:lpstr>PowerPoint Presentation</vt:lpstr>
      <vt:lpstr>The need for a GRAP e-Learning platform   </vt:lpstr>
      <vt:lpstr>Project Initiation and Process  </vt:lpstr>
      <vt:lpstr>Where are we now?</vt:lpstr>
      <vt:lpstr>Who should participate in the course?</vt:lpstr>
      <vt:lpstr>The GRAP e-Learning Platform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Benefits</vt:lpstr>
      <vt:lpstr>PowerPoint Presentation</vt:lpstr>
    </vt:vector>
  </TitlesOfParts>
  <Company>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Rodney.Petersen@treasury.gov.za</dc:creator>
  <cp:lastModifiedBy>Ria Van Ronge</cp:lastModifiedBy>
  <cp:revision>308</cp:revision>
  <dcterms:created xsi:type="dcterms:W3CDTF">2002-04-18T06:47:16Z</dcterms:created>
  <dcterms:modified xsi:type="dcterms:W3CDTF">2017-07-14T09:15:00Z</dcterms:modified>
</cp:coreProperties>
</file>