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307" r:id="rId3"/>
    <p:sldId id="557" r:id="rId4"/>
    <p:sldId id="333" r:id="rId5"/>
    <p:sldId id="323" r:id="rId6"/>
    <p:sldId id="344" r:id="rId7"/>
    <p:sldId id="326" r:id="rId8"/>
    <p:sldId id="327" r:id="rId9"/>
    <p:sldId id="329" r:id="rId10"/>
    <p:sldId id="343" r:id="rId11"/>
    <p:sldId id="330" r:id="rId12"/>
    <p:sldId id="338" r:id="rId13"/>
    <p:sldId id="345" r:id="rId14"/>
    <p:sldId id="346" r:id="rId15"/>
    <p:sldId id="336" r:id="rId16"/>
    <p:sldId id="347" r:id="rId17"/>
    <p:sldId id="339" r:id="rId18"/>
    <p:sldId id="556" r:id="rId19"/>
    <p:sldId id="314"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Malehase" initials="C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671C"/>
    <a:srgbClr val="EF4718"/>
    <a:srgbClr val="005D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44" autoAdjust="0"/>
    <p:restoredTop sz="91267" autoAdjust="0"/>
  </p:normalViewPr>
  <p:slideViewPr>
    <p:cSldViewPr snapToGrid="0">
      <p:cViewPr varScale="1">
        <p:scale>
          <a:sx n="69" d="100"/>
          <a:sy n="69" d="100"/>
        </p:scale>
        <p:origin x="13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2"/>
            <a:ext cx="2946400" cy="496888"/>
          </a:xfrm>
          <a:prstGeom prst="rect">
            <a:avLst/>
          </a:prstGeom>
        </p:spPr>
        <p:txBody>
          <a:bodyPr vert="horz" lIns="91440" tIns="45720" rIns="91440" bIns="45720" rtlCol="0"/>
          <a:lstStyle>
            <a:lvl1pPr algn="r">
              <a:defRPr sz="1200"/>
            </a:lvl1pPr>
          </a:lstStyle>
          <a:p>
            <a:fld id="{382C44FA-CCC8-45C7-B7AE-0DEC67523849}" type="datetimeFigureOut">
              <a:rPr lang="en-US" smtClean="0"/>
              <a:t>11/8/2019</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8D9CB60-DB87-495D-BEEE-646704891C30}" type="slidenum">
              <a:rPr lang="en-US" smtClean="0"/>
              <a:t>‹#›</a:t>
            </a:fld>
            <a:endParaRPr lang="en-US"/>
          </a:p>
        </p:txBody>
      </p:sp>
    </p:spTree>
    <p:extLst>
      <p:ext uri="{BB962C8B-B14F-4D97-AF65-F5344CB8AC3E}">
        <p14:creationId xmlns:p14="http://schemas.microsoft.com/office/powerpoint/2010/main" val="1107774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2"/>
            <a:ext cx="2945659" cy="498056"/>
          </a:xfrm>
          <a:prstGeom prst="rect">
            <a:avLst/>
          </a:prstGeom>
        </p:spPr>
        <p:txBody>
          <a:bodyPr vert="horz" lIns="91440" tIns="45720" rIns="91440" bIns="45720" rtlCol="0"/>
          <a:lstStyle>
            <a:lvl1pPr algn="r">
              <a:defRPr sz="1200"/>
            </a:lvl1pPr>
          </a:lstStyle>
          <a:p>
            <a:fld id="{04D79006-77D3-45C6-8049-01DC11631611}" type="datetimeFigureOut">
              <a:rPr lang="en-ZA" smtClean="0"/>
              <a:t>2019/11/08</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3DF074CF-F3D7-472C-AB84-A4F1FC03AD6C}" type="slidenum">
              <a:rPr lang="en-ZA" smtClean="0"/>
              <a:t>‹#›</a:t>
            </a:fld>
            <a:endParaRPr lang="en-ZA"/>
          </a:p>
        </p:txBody>
      </p:sp>
    </p:spTree>
    <p:extLst>
      <p:ext uri="{BB962C8B-B14F-4D97-AF65-F5344CB8AC3E}">
        <p14:creationId xmlns:p14="http://schemas.microsoft.com/office/powerpoint/2010/main" val="4081479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122363"/>
            <a:ext cx="3937000" cy="1570037"/>
          </a:xfrm>
        </p:spPr>
        <p:txBody>
          <a:bodyPr anchor="ctr">
            <a:normAutofit/>
          </a:bodyPr>
          <a:lstStyle>
            <a:lvl1pPr algn="ctr">
              <a:defRPr sz="2400" b="1">
                <a:solidFill>
                  <a:schemeClr val="bg1"/>
                </a:solidFill>
                <a:latin typeface="Arial" panose="020B0604020202020204" pitchFamily="34" charset="0"/>
                <a:cs typeface="Arial" panose="020B0604020202020204" pitchFamily="34" charset="0"/>
              </a:defRPr>
            </a:lvl1pPr>
          </a:lstStyle>
          <a:p>
            <a:r>
              <a:rPr lang="en-US" dirty="0"/>
              <a:t>CLICK TO ENTER PRESENTATIONTITLE</a:t>
            </a:r>
          </a:p>
        </p:txBody>
      </p:sp>
      <p:sp>
        <p:nvSpPr>
          <p:cNvPr id="3" name="Subtitle 2"/>
          <p:cNvSpPr>
            <a:spLocks noGrp="1"/>
          </p:cNvSpPr>
          <p:nvPr>
            <p:ph type="subTitle" idx="1" hasCustomPrompt="1"/>
          </p:nvPr>
        </p:nvSpPr>
        <p:spPr>
          <a:xfrm>
            <a:off x="0" y="2908300"/>
            <a:ext cx="4457700" cy="1625600"/>
          </a:xfrm>
        </p:spPr>
        <p:txBody>
          <a:bodyPr anchor="ctr">
            <a:normAutofit/>
          </a:bodyPr>
          <a:lstStyle>
            <a:lvl1pPr marL="0" indent="0" algn="ctr">
              <a:buNone/>
              <a:defRPr sz="18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enter Meeting and Presenter</a:t>
            </a:r>
          </a:p>
        </p:txBody>
      </p:sp>
      <p:sp>
        <p:nvSpPr>
          <p:cNvPr id="4" name="Date Placeholder 3"/>
          <p:cNvSpPr>
            <a:spLocks noGrp="1"/>
          </p:cNvSpPr>
          <p:nvPr>
            <p:ph type="dt" sz="half" idx="10"/>
          </p:nvPr>
        </p:nvSpPr>
        <p:spPr/>
        <p:txBody>
          <a:bodyPr/>
          <a:lstStyle/>
          <a:p>
            <a:fld id="{DB559295-E6AB-4B06-B79E-DA6F0BBBCCEA}" type="datetime1">
              <a:rPr lang="en-ZA" smtClean="0"/>
              <a:t>2019/11/08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EFF4E0-09CF-465B-A129-0A4208E40038}" type="slidenum">
              <a:rPr lang="en-ZA" smtClean="0"/>
              <a:t>‹#›</a:t>
            </a:fld>
            <a:endParaRPr lang="en-ZA"/>
          </a:p>
        </p:txBody>
      </p:sp>
      <p:sp>
        <p:nvSpPr>
          <p:cNvPr id="8" name="Text Placeholder 7"/>
          <p:cNvSpPr>
            <a:spLocks noGrp="1"/>
          </p:cNvSpPr>
          <p:nvPr>
            <p:ph type="body" sz="quarter" idx="13" hasCustomPrompt="1"/>
          </p:nvPr>
        </p:nvSpPr>
        <p:spPr>
          <a:xfrm>
            <a:off x="0" y="4572000"/>
            <a:ext cx="2597150" cy="444500"/>
          </a:xfrm>
        </p:spPr>
        <p:txBody>
          <a:bodyPr anchor="ctr">
            <a:normAutofit/>
          </a:bodyPr>
          <a:lstStyle>
            <a:lvl1pPr marL="0" indent="0" algn="ctr">
              <a:buNone/>
              <a:defRPr sz="1400" b="1">
                <a:solidFill>
                  <a:srgbClr val="005D2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enter Date</a:t>
            </a:r>
            <a:endParaRPr lang="en-ZA" dirty="0"/>
          </a:p>
        </p:txBody>
      </p:sp>
    </p:spTree>
    <p:extLst>
      <p:ext uri="{BB962C8B-B14F-4D97-AF65-F5344CB8AC3E}">
        <p14:creationId xmlns:p14="http://schemas.microsoft.com/office/powerpoint/2010/main" val="35592261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9F9D57-602A-4DDE-80FF-F3267A69D5E4}" type="datetime1">
              <a:rPr lang="en-ZA" smtClean="0"/>
              <a:t>2019/11/08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EFF4E0-09CF-465B-A129-0A4208E40038}" type="slidenum">
              <a:rPr lang="en-ZA" smtClean="0"/>
              <a:t>‹#›</a:t>
            </a:fld>
            <a:endParaRPr lang="en-ZA"/>
          </a:p>
        </p:txBody>
      </p:sp>
    </p:spTree>
    <p:extLst>
      <p:ext uri="{BB962C8B-B14F-4D97-AF65-F5344CB8AC3E}">
        <p14:creationId xmlns:p14="http://schemas.microsoft.com/office/powerpoint/2010/main" val="38883992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1D49F5-D0E1-4513-9712-41AA5F7AB774}" type="datetime1">
              <a:rPr lang="en-ZA" smtClean="0"/>
              <a:t>2019/11/08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EFF4E0-09CF-465B-A129-0A4208E40038}" type="slidenum">
              <a:rPr lang="en-ZA" smtClean="0"/>
              <a:t>‹#›</a:t>
            </a:fld>
            <a:endParaRPr lang="en-ZA"/>
          </a:p>
        </p:txBody>
      </p:sp>
    </p:spTree>
    <p:extLst>
      <p:ext uri="{BB962C8B-B14F-4D97-AF65-F5344CB8AC3E}">
        <p14:creationId xmlns:p14="http://schemas.microsoft.com/office/powerpoint/2010/main" val="1444957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514350" indent="-51435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714500" indent="-342900">
              <a:buFont typeface="+mj-lt"/>
              <a:buAutoNum type="arabicPeriod"/>
              <a:defRPr sz="2000">
                <a:latin typeface="Arial" panose="020B0604020202020204" pitchFamily="34" charset="0"/>
                <a:cs typeface="Arial" panose="020B0604020202020204" pitchFamily="34" charset="0"/>
              </a:defRPr>
            </a:lvl4pPr>
            <a:lvl5pPr marL="2171700" indent="-342900">
              <a:buFont typeface="+mj-lt"/>
              <a:buAutoNum type="arabicPeriod"/>
              <a:defRPr sz="20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2AEFF4E0-09CF-465B-A129-0A4208E40038}" type="slidenum">
              <a:rPr lang="en-ZA" smtClean="0"/>
              <a:t>‹#›</a:t>
            </a:fld>
            <a:endParaRPr lang="en-ZA"/>
          </a:p>
        </p:txBody>
      </p:sp>
      <p:sp>
        <p:nvSpPr>
          <p:cNvPr id="9" name="Text Placeholder 8"/>
          <p:cNvSpPr>
            <a:spLocks noGrp="1"/>
          </p:cNvSpPr>
          <p:nvPr>
            <p:ph type="body" sz="quarter" idx="13" hasCustomPrompt="1"/>
          </p:nvPr>
        </p:nvSpPr>
        <p:spPr>
          <a:xfrm>
            <a:off x="628650" y="330200"/>
            <a:ext cx="7981950" cy="787400"/>
          </a:xfrm>
        </p:spPr>
        <p:txBody>
          <a:bodyPr anchor="ctr">
            <a:noAutofit/>
          </a:bodyPr>
          <a:lstStyle>
            <a:lvl1pPr marL="0" indent="0" algn="ctr">
              <a:buNone/>
              <a:defRPr sz="2400" b="1">
                <a:solidFill>
                  <a:srgbClr val="F9671C"/>
                </a:solidFill>
                <a:latin typeface="Arial" panose="020B0604020202020204" pitchFamily="34" charset="0"/>
                <a:cs typeface="Arial" panose="020B0604020202020204" pitchFamily="34" charset="0"/>
              </a:defRPr>
            </a:lvl1pPr>
            <a:lvl2pPr marL="457200" indent="0">
              <a:buNone/>
              <a:defRPr sz="2400" b="1">
                <a:solidFill>
                  <a:srgbClr val="EF4718"/>
                </a:solidFill>
                <a:latin typeface="Arial" panose="020B0604020202020204" pitchFamily="34" charset="0"/>
                <a:cs typeface="Arial" panose="020B0604020202020204" pitchFamily="34" charset="0"/>
              </a:defRPr>
            </a:lvl2pPr>
            <a:lvl3pPr marL="914400" indent="0">
              <a:buNone/>
              <a:defRPr sz="2400" b="1">
                <a:solidFill>
                  <a:srgbClr val="EF4718"/>
                </a:solidFill>
                <a:latin typeface="Arial" panose="020B0604020202020204" pitchFamily="34" charset="0"/>
                <a:cs typeface="Arial" panose="020B0604020202020204" pitchFamily="34" charset="0"/>
              </a:defRPr>
            </a:lvl3pPr>
            <a:lvl4pPr marL="1371600" indent="0">
              <a:buNone/>
              <a:defRPr sz="2400" b="1">
                <a:solidFill>
                  <a:srgbClr val="EF4718"/>
                </a:solidFill>
                <a:latin typeface="Arial" panose="020B0604020202020204" pitchFamily="34" charset="0"/>
                <a:cs typeface="Arial" panose="020B0604020202020204" pitchFamily="34" charset="0"/>
              </a:defRPr>
            </a:lvl4pPr>
            <a:lvl5pPr marL="1828800" indent="0">
              <a:buNone/>
              <a:defRPr sz="2400" b="1">
                <a:solidFill>
                  <a:srgbClr val="EF4718"/>
                </a:solidFill>
                <a:latin typeface="Arial" panose="020B0604020202020204" pitchFamily="34" charset="0"/>
                <a:cs typeface="Arial" panose="020B0604020202020204" pitchFamily="34" charset="0"/>
              </a:defRPr>
            </a:lvl5pPr>
          </a:lstStyle>
          <a:p>
            <a:pPr lvl="0"/>
            <a:r>
              <a:rPr lang="en-US" dirty="0"/>
              <a:t>Click to enter Heading</a:t>
            </a:r>
          </a:p>
        </p:txBody>
      </p:sp>
    </p:spTree>
    <p:extLst>
      <p:ext uri="{BB962C8B-B14F-4D97-AF65-F5344CB8AC3E}">
        <p14:creationId xmlns:p14="http://schemas.microsoft.com/office/powerpoint/2010/main" val="13598457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8788" y="197648"/>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8C91D0-E30E-4F89-AF21-1C7ECB69A6A5}" type="datetime1">
              <a:rPr lang="en-ZA" smtClean="0"/>
              <a:t>2019/11/08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EFF4E0-09CF-465B-A129-0A4208E40038}" type="slidenum">
              <a:rPr lang="en-ZA" smtClean="0"/>
              <a:t>‹#›</a:t>
            </a:fld>
            <a:endParaRPr lang="en-ZA"/>
          </a:p>
        </p:txBody>
      </p:sp>
    </p:spTree>
    <p:extLst>
      <p:ext uri="{BB962C8B-B14F-4D97-AF65-F5344CB8AC3E}">
        <p14:creationId xmlns:p14="http://schemas.microsoft.com/office/powerpoint/2010/main" val="6208147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1861F1-2676-4906-95AF-2DB94F688876}" type="datetime1">
              <a:rPr lang="en-ZA" smtClean="0"/>
              <a:t>2019/11/08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AEFF4E0-09CF-465B-A129-0A4208E40038}" type="slidenum">
              <a:rPr lang="en-ZA" smtClean="0"/>
              <a:t>‹#›</a:t>
            </a:fld>
            <a:endParaRPr lang="en-ZA"/>
          </a:p>
        </p:txBody>
      </p:sp>
    </p:spTree>
    <p:extLst>
      <p:ext uri="{BB962C8B-B14F-4D97-AF65-F5344CB8AC3E}">
        <p14:creationId xmlns:p14="http://schemas.microsoft.com/office/powerpoint/2010/main" val="19585634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C12B35-249F-4BC4-95F0-AA148798F99E}" type="datetime1">
              <a:rPr lang="en-ZA" smtClean="0"/>
              <a:t>2019/11/08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AEFF4E0-09CF-465B-A129-0A4208E40038}" type="slidenum">
              <a:rPr lang="en-ZA" smtClean="0"/>
              <a:t>‹#›</a:t>
            </a:fld>
            <a:endParaRPr lang="en-ZA"/>
          </a:p>
        </p:txBody>
      </p:sp>
    </p:spTree>
    <p:extLst>
      <p:ext uri="{BB962C8B-B14F-4D97-AF65-F5344CB8AC3E}">
        <p14:creationId xmlns:p14="http://schemas.microsoft.com/office/powerpoint/2010/main" val="35644754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E3F24F-DEEF-49DD-BF43-659F1E13B3CB}" type="datetime1">
              <a:rPr lang="en-ZA" smtClean="0"/>
              <a:t>2019/11/08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AEFF4E0-09CF-465B-A129-0A4208E40038}" type="slidenum">
              <a:rPr lang="en-ZA" smtClean="0"/>
              <a:t>‹#›</a:t>
            </a:fld>
            <a:endParaRPr lang="en-ZA"/>
          </a:p>
        </p:txBody>
      </p:sp>
    </p:spTree>
    <p:extLst>
      <p:ext uri="{BB962C8B-B14F-4D97-AF65-F5344CB8AC3E}">
        <p14:creationId xmlns:p14="http://schemas.microsoft.com/office/powerpoint/2010/main" val="18716628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userDrawn="1"/>
        </p:nvSpPr>
        <p:spPr>
          <a:xfrm>
            <a:off x="571500" y="344802"/>
            <a:ext cx="7981200" cy="830997"/>
          </a:xfrm>
          <a:prstGeom prst="rect">
            <a:avLst/>
          </a:prstGeom>
          <a:noFill/>
        </p:spPr>
        <p:txBody>
          <a:bodyPr wrap="square" rtlCol="0" anchor="ctr">
            <a:spAutoFit/>
          </a:bodyPr>
          <a:lstStyle/>
          <a:p>
            <a:pPr algn="ctr"/>
            <a:r>
              <a:rPr lang="en-ZA" sz="2400" b="1" dirty="0">
                <a:solidFill>
                  <a:srgbClr val="F9671C"/>
                </a:solidFill>
                <a:latin typeface="Arial" panose="020B0604020202020204" pitchFamily="34" charset="0"/>
                <a:cs typeface="Arial" panose="020B0604020202020204" pitchFamily="34" charset="0"/>
              </a:rPr>
              <a:t>Presentation Outline</a:t>
            </a:r>
          </a:p>
          <a:p>
            <a:pPr algn="ctr"/>
            <a:endParaRPr lang="en-ZA" sz="2400" b="1" dirty="0">
              <a:solidFill>
                <a:srgbClr val="F9671C"/>
              </a:solidFill>
              <a:latin typeface="Arial" panose="020B0604020202020204" pitchFamily="34" charset="0"/>
              <a:cs typeface="Arial" panose="020B0604020202020204" pitchFamily="34" charset="0"/>
            </a:endParaRPr>
          </a:p>
        </p:txBody>
      </p:sp>
      <p:sp>
        <p:nvSpPr>
          <p:cNvPr id="7" name="Text Placeholder 6"/>
          <p:cNvSpPr>
            <a:spLocks noGrp="1"/>
          </p:cNvSpPr>
          <p:nvPr>
            <p:ph type="body" sz="quarter" idx="13"/>
          </p:nvPr>
        </p:nvSpPr>
        <p:spPr>
          <a:xfrm>
            <a:off x="571500" y="1498600"/>
            <a:ext cx="7924800" cy="4622800"/>
          </a:xfrm>
        </p:spPr>
        <p:txBody>
          <a:bodyPr>
            <a:normAutofit/>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828800" indent="-457200">
              <a:buFont typeface="+mj-lt"/>
              <a:buAutoNum type="arabicPeriod"/>
              <a:defRPr sz="2000">
                <a:latin typeface="Arial" panose="020B0604020202020204" pitchFamily="34" charset="0"/>
                <a:cs typeface="Arial" panose="020B0604020202020204" pitchFamily="34" charset="0"/>
              </a:defRPr>
            </a:lvl4pPr>
            <a:lvl5pPr marL="2286000" indent="-457200">
              <a:buFont typeface="+mj-lt"/>
              <a:buAutoNum type="arabicPeriod"/>
              <a:defRPr sz="20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29930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E3E877-2570-4814-A7B4-CA635557A913}" type="datetime1">
              <a:rPr lang="en-ZA" smtClean="0"/>
              <a:t>2019/11/08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AEFF4E0-09CF-465B-A129-0A4208E40038}" type="slidenum">
              <a:rPr lang="en-ZA" smtClean="0"/>
              <a:t>‹#›</a:t>
            </a:fld>
            <a:endParaRPr lang="en-ZA"/>
          </a:p>
        </p:txBody>
      </p:sp>
    </p:spTree>
    <p:extLst>
      <p:ext uri="{BB962C8B-B14F-4D97-AF65-F5344CB8AC3E}">
        <p14:creationId xmlns:p14="http://schemas.microsoft.com/office/powerpoint/2010/main" val="33691612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F8A907-1586-4B22-8D1F-59A2CF02D360}" type="datetime1">
              <a:rPr lang="en-ZA" smtClean="0"/>
              <a:t>2019/11/08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AEFF4E0-09CF-465B-A129-0A4208E40038}" type="slidenum">
              <a:rPr lang="en-ZA" smtClean="0"/>
              <a:t>‹#›</a:t>
            </a:fld>
            <a:endParaRPr lang="en-ZA"/>
          </a:p>
        </p:txBody>
      </p:sp>
    </p:spTree>
    <p:extLst>
      <p:ext uri="{BB962C8B-B14F-4D97-AF65-F5344CB8AC3E}">
        <p14:creationId xmlns:p14="http://schemas.microsoft.com/office/powerpoint/2010/main" val="1518372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616A7-60BF-4CB0-81EC-6EB34A23C561}" type="datetime1">
              <a:rPr lang="en-ZA" smtClean="0"/>
              <a:t>2019/11/08</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FF4E0-09CF-465B-A129-0A4208E40038}" type="slidenum">
              <a:rPr lang="en-ZA" smtClean="0"/>
              <a:t>‹#›</a:t>
            </a:fld>
            <a:endParaRPr lang="en-ZA"/>
          </a:p>
        </p:txBody>
      </p:sp>
    </p:spTree>
    <p:extLst>
      <p:ext uri="{BB962C8B-B14F-4D97-AF65-F5344CB8AC3E}">
        <p14:creationId xmlns:p14="http://schemas.microsoft.com/office/powerpoint/2010/main" val="1171266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1090247"/>
            <a:ext cx="3937000" cy="1779954"/>
          </a:xfrm>
        </p:spPr>
        <p:txBody>
          <a:bodyPr>
            <a:normAutofit/>
          </a:bodyPr>
          <a:lstStyle/>
          <a:p>
            <a:r>
              <a:rPr lang="en-ZA" sz="1600" dirty="0">
                <a:solidFill>
                  <a:prstClr val="white"/>
                </a:solidFill>
              </a:rPr>
              <a:t>NATIONAL DEPARTMENT OF COOPERATIVE GOVERNANCE</a:t>
            </a:r>
            <a:endParaRPr lang="en-ZA" sz="1600" dirty="0"/>
          </a:p>
        </p:txBody>
      </p:sp>
      <p:sp>
        <p:nvSpPr>
          <p:cNvPr id="8" name="Subtitle 7"/>
          <p:cNvSpPr>
            <a:spLocks noGrp="1"/>
          </p:cNvSpPr>
          <p:nvPr>
            <p:ph type="subTitle" idx="1"/>
          </p:nvPr>
        </p:nvSpPr>
        <p:spPr/>
        <p:txBody>
          <a:bodyPr>
            <a:normAutofit/>
          </a:bodyPr>
          <a:lstStyle/>
          <a:p>
            <a:pPr lvl="0">
              <a:spcBef>
                <a:spcPts val="0"/>
              </a:spcBef>
            </a:pPr>
            <a:endParaRPr lang="en-GB" sz="1700" dirty="0">
              <a:solidFill>
                <a:prstClr val="white"/>
              </a:solidFill>
            </a:endParaRPr>
          </a:p>
          <a:p>
            <a:pPr lvl="0">
              <a:spcBef>
                <a:spcPts val="0"/>
              </a:spcBef>
            </a:pPr>
            <a:r>
              <a:rPr lang="en-GB" sz="1700" dirty="0">
                <a:solidFill>
                  <a:prstClr val="white"/>
                </a:solidFill>
              </a:rPr>
              <a:t>FREE BASIC SERVICES POLICY FRAMEWORK, GUIDELINES AND ASSESSMENT TOOL</a:t>
            </a:r>
          </a:p>
          <a:p>
            <a:pPr lvl="0">
              <a:spcBef>
                <a:spcPts val="0"/>
              </a:spcBef>
            </a:pPr>
            <a:endParaRPr lang="en-ZA" sz="1700" dirty="0">
              <a:solidFill>
                <a:prstClr val="white"/>
              </a:solidFill>
            </a:endParaRPr>
          </a:p>
          <a:p>
            <a:pPr lvl="0">
              <a:spcBef>
                <a:spcPts val="0"/>
              </a:spcBef>
            </a:pPr>
            <a:r>
              <a:rPr lang="en-ZA" sz="1700" dirty="0">
                <a:solidFill>
                  <a:prstClr val="white"/>
                </a:solidFill>
              </a:rPr>
              <a:t>PRESENTER: DR P MAHLOBOGOANE</a:t>
            </a:r>
          </a:p>
          <a:p>
            <a:pPr>
              <a:spcBef>
                <a:spcPts val="0"/>
              </a:spcBef>
            </a:pPr>
            <a:endParaRPr lang="en-ZA" dirty="0"/>
          </a:p>
        </p:txBody>
      </p:sp>
      <p:sp>
        <p:nvSpPr>
          <p:cNvPr id="9" name="Text Placeholder 8"/>
          <p:cNvSpPr>
            <a:spLocks noGrp="1"/>
          </p:cNvSpPr>
          <p:nvPr>
            <p:ph type="body" sz="quarter" idx="13"/>
          </p:nvPr>
        </p:nvSpPr>
        <p:spPr>
          <a:xfrm>
            <a:off x="-1" y="4572000"/>
            <a:ext cx="3438659" cy="444500"/>
          </a:xfrm>
        </p:spPr>
        <p:txBody>
          <a:bodyPr>
            <a:noAutofit/>
          </a:bodyPr>
          <a:lstStyle/>
          <a:p>
            <a:pPr lvl="0"/>
            <a:endParaRPr lang="en-ZA" sz="1600" dirty="0"/>
          </a:p>
          <a:p>
            <a:pPr lvl="0"/>
            <a:r>
              <a:rPr lang="en-ZA" sz="1600" dirty="0"/>
              <a:t>8 NOVEMBER  2019</a:t>
            </a:r>
          </a:p>
          <a:p>
            <a:endParaRPr lang="en-ZA" sz="1600" dirty="0"/>
          </a:p>
        </p:txBody>
      </p:sp>
      <p:sp>
        <p:nvSpPr>
          <p:cNvPr id="10" name="Slide Number Placeholder 9"/>
          <p:cNvSpPr>
            <a:spLocks noGrp="1"/>
          </p:cNvSpPr>
          <p:nvPr>
            <p:ph type="sldNum" sz="quarter" idx="12"/>
          </p:nvPr>
        </p:nvSpPr>
        <p:spPr/>
        <p:txBody>
          <a:bodyPr/>
          <a:lstStyle/>
          <a:p>
            <a:fld id="{2AEFF4E0-09CF-465B-A129-0A4208E40038}" type="slidenum">
              <a:rPr lang="en-ZA" smtClean="0"/>
              <a:t>1</a:t>
            </a:fld>
            <a:endParaRPr lang="en-ZA"/>
          </a:p>
        </p:txBody>
      </p:sp>
    </p:spTree>
    <p:extLst>
      <p:ext uri="{BB962C8B-B14F-4D97-AF65-F5344CB8AC3E}">
        <p14:creationId xmlns:p14="http://schemas.microsoft.com/office/powerpoint/2010/main" val="10637852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7483" y="1200150"/>
            <a:ext cx="8583562" cy="5435111"/>
          </a:xfrm>
        </p:spPr>
        <p:txBody>
          <a:bodyPr>
            <a:normAutofit/>
          </a:bodyPr>
          <a:lstStyle/>
          <a:p>
            <a:pPr marL="457200" indent="-457200" algn="just">
              <a:lnSpc>
                <a:spcPct val="100000"/>
              </a:lnSpc>
              <a:spcBef>
                <a:spcPts val="0"/>
              </a:spcBef>
              <a:buFont typeface="Arial" panose="020B0604020202020204" pitchFamily="34" charset="0"/>
              <a:buChar char="•"/>
            </a:pPr>
            <a:r>
              <a:rPr lang="en-US" altLang="en-US" sz="2400" dirty="0"/>
              <a:t>The guidelines for implementation of the indigent policy provide municipalities with options for the development of their indigent policies. </a:t>
            </a:r>
          </a:p>
          <a:p>
            <a:pPr marL="457200" indent="-457200" algn="just">
              <a:lnSpc>
                <a:spcPct val="100000"/>
              </a:lnSpc>
              <a:spcBef>
                <a:spcPts val="0"/>
              </a:spcBef>
              <a:buFont typeface="Arial" panose="020B0604020202020204" pitchFamily="34" charset="0"/>
              <a:buChar char="•"/>
            </a:pPr>
            <a:r>
              <a:rPr lang="en-US" altLang="en-US" sz="2400" dirty="0"/>
              <a:t>The guidelines apply specifically to Free Basic Services programme within municipalities i.e. Free Basis Water, Free Basic Sanitation, Free Basic Energy/Electricity and Free Basic Refuse Removal. </a:t>
            </a:r>
            <a:endParaRPr lang="en-ZA" sz="24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Rectangle 2"/>
          <p:cNvSpPr txBox="1">
            <a:spLocks noGrp="1" noChangeArrowheads="1"/>
          </p:cNvSpPr>
          <p:nvPr>
            <p:ph type="body" sz="quarter" idx="13"/>
          </p:nvPr>
        </p:nvSpPr>
        <p:spPr bwMode="auto">
          <a:xfrm>
            <a:off x="0" y="0"/>
            <a:ext cx="9144000" cy="940158"/>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GUIDELINES FOR IMPLEMENTATION OF THE INDIGENT POLICY </a:t>
            </a:r>
          </a:p>
        </p:txBody>
      </p:sp>
    </p:spTree>
    <p:extLst>
      <p:ext uri="{BB962C8B-B14F-4D97-AF65-F5344CB8AC3E}">
        <p14:creationId xmlns:p14="http://schemas.microsoft.com/office/powerpoint/2010/main" val="13948895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7483" y="1200150"/>
            <a:ext cx="8583562" cy="5435111"/>
          </a:xfrm>
        </p:spPr>
        <p:txBody>
          <a:bodyPr>
            <a:normAutofit/>
          </a:bodyPr>
          <a:lstStyle/>
          <a:p>
            <a:pPr marL="0" indent="0" algn="just">
              <a:lnSpc>
                <a:spcPct val="100000"/>
              </a:lnSpc>
              <a:spcBef>
                <a:spcPts val="0"/>
              </a:spcBef>
              <a:buNone/>
            </a:pPr>
            <a:r>
              <a:rPr lang="en-US" altLang="en-US" sz="2400" b="1" dirty="0"/>
              <a:t>Challenges:</a:t>
            </a:r>
          </a:p>
          <a:p>
            <a:pPr marL="0" indent="0" algn="just">
              <a:lnSpc>
                <a:spcPct val="100000"/>
              </a:lnSpc>
              <a:spcBef>
                <a:spcPts val="0"/>
              </a:spcBef>
              <a:buNone/>
            </a:pPr>
            <a:endParaRPr lang="en-US" altLang="en-US" sz="2400" b="1" dirty="0"/>
          </a:p>
          <a:p>
            <a:pPr marL="457200" indent="-457200" algn="just">
              <a:lnSpc>
                <a:spcPct val="100000"/>
              </a:lnSpc>
              <a:spcBef>
                <a:spcPts val="0"/>
              </a:spcBef>
              <a:buFont typeface="Arial" panose="020B0604020202020204" pitchFamily="34" charset="0"/>
              <a:buChar char="•"/>
            </a:pPr>
            <a:r>
              <a:rPr lang="en-US" altLang="en-US" sz="2400" dirty="0"/>
              <a:t>High number of indigents not receiving services as the policy does not cater for individuals but households</a:t>
            </a:r>
          </a:p>
          <a:p>
            <a:pPr marL="457200" indent="-457200" algn="just">
              <a:lnSpc>
                <a:spcPct val="100000"/>
              </a:lnSpc>
              <a:spcBef>
                <a:spcPts val="0"/>
              </a:spcBef>
              <a:buFont typeface="Arial" panose="020B0604020202020204" pitchFamily="34" charset="0"/>
              <a:buChar char="•"/>
            </a:pPr>
            <a:r>
              <a:rPr lang="en-US" altLang="en-US" sz="2400" dirty="0"/>
              <a:t>Some municipalities are highly dependent on the equitable share for the provision of services (need to improve revenue collection)</a:t>
            </a:r>
          </a:p>
          <a:p>
            <a:pPr marL="457200" indent="-457200" algn="just">
              <a:lnSpc>
                <a:spcPct val="100000"/>
              </a:lnSpc>
              <a:spcBef>
                <a:spcPts val="0"/>
              </a:spcBef>
              <a:buFont typeface="Arial" panose="020B0604020202020204" pitchFamily="34" charset="0"/>
              <a:buChar char="•"/>
            </a:pPr>
            <a:r>
              <a:rPr lang="en-US" altLang="en-US" sz="2400" dirty="0"/>
              <a:t>What should municipalities do about dwellings with more than one household?</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Rectangle 2">
            <a:extLst>
              <a:ext uri="{FF2B5EF4-FFF2-40B4-BE49-F238E27FC236}">
                <a16:creationId xmlns:a16="http://schemas.microsoft.com/office/drawing/2014/main" id="{1CA4CBB3-8EC5-4961-832E-7EEBB391CDB7}"/>
              </a:ext>
            </a:extLst>
          </p:cNvPr>
          <p:cNvSpPr txBox="1">
            <a:spLocks noGrp="1" noChangeArrowheads="1"/>
          </p:cNvSpPr>
          <p:nvPr>
            <p:ph type="body" sz="quarter" idx="13"/>
          </p:nvPr>
        </p:nvSpPr>
        <p:spPr bwMode="auto">
          <a:xfrm>
            <a:off x="0" y="0"/>
            <a:ext cx="9144000" cy="901521"/>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NATIONAL FRAMEWORK FOR MUNICIPAL INDIGENT POLICIES </a:t>
            </a:r>
          </a:p>
        </p:txBody>
      </p:sp>
    </p:spTree>
    <p:extLst>
      <p:ext uri="{BB962C8B-B14F-4D97-AF65-F5344CB8AC3E}">
        <p14:creationId xmlns:p14="http://schemas.microsoft.com/office/powerpoint/2010/main" val="3306790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967" y="737517"/>
            <a:ext cx="8583562" cy="5251160"/>
          </a:xfrm>
        </p:spPr>
        <p:txBody>
          <a:bodyPr>
            <a:noAutofit/>
          </a:bodyPr>
          <a:lstStyle/>
          <a:p>
            <a:pPr marL="0" indent="0" algn="just">
              <a:lnSpc>
                <a:spcPct val="100000"/>
              </a:lnSpc>
              <a:spcBef>
                <a:spcPts val="0"/>
              </a:spcBef>
              <a:buNone/>
            </a:pPr>
            <a:r>
              <a:rPr lang="en-US" altLang="en-US" sz="2400" b="1" dirty="0"/>
              <a:t>1. Cover Page (Title Page)</a:t>
            </a:r>
          </a:p>
          <a:p>
            <a:pPr marL="0" indent="0" algn="just">
              <a:lnSpc>
                <a:spcPct val="100000"/>
              </a:lnSpc>
              <a:spcBef>
                <a:spcPts val="0"/>
              </a:spcBef>
              <a:buNone/>
            </a:pPr>
            <a:r>
              <a:rPr lang="en-US" altLang="en-US" sz="2400" dirty="0"/>
              <a:t>The policy has a cover page (title page).</a:t>
            </a:r>
          </a:p>
          <a:p>
            <a:pPr marL="0" indent="0" algn="just">
              <a:lnSpc>
                <a:spcPct val="100000"/>
              </a:lnSpc>
              <a:spcBef>
                <a:spcPts val="0"/>
              </a:spcBef>
              <a:buNone/>
            </a:pPr>
            <a:endParaRPr lang="en-US" altLang="en-US" sz="2400" b="1" dirty="0"/>
          </a:p>
          <a:p>
            <a:pPr marL="0" indent="0" algn="just">
              <a:lnSpc>
                <a:spcPct val="100000"/>
              </a:lnSpc>
              <a:spcBef>
                <a:spcPts val="0"/>
              </a:spcBef>
              <a:buNone/>
            </a:pPr>
            <a:r>
              <a:rPr lang="en-US" altLang="en-US" sz="2400" b="1" dirty="0"/>
              <a:t>2. Abbreviation</a:t>
            </a:r>
          </a:p>
          <a:p>
            <a:pPr marL="0" indent="0" algn="just">
              <a:lnSpc>
                <a:spcPct val="100000"/>
              </a:lnSpc>
              <a:spcBef>
                <a:spcPts val="0"/>
              </a:spcBef>
              <a:buNone/>
            </a:pPr>
            <a:r>
              <a:rPr lang="en-US" altLang="en-US" sz="2400" dirty="0"/>
              <a:t>All the abbreviations used in the policy are written in full.</a:t>
            </a:r>
          </a:p>
          <a:p>
            <a:pPr marL="0" indent="0" algn="just">
              <a:lnSpc>
                <a:spcPct val="100000"/>
              </a:lnSpc>
              <a:spcBef>
                <a:spcPts val="0"/>
              </a:spcBef>
              <a:buNone/>
            </a:pPr>
            <a:endParaRPr lang="en-US" altLang="en-US" sz="2400" dirty="0"/>
          </a:p>
          <a:p>
            <a:pPr marL="0" indent="0" algn="just">
              <a:lnSpc>
                <a:spcPct val="100000"/>
              </a:lnSpc>
              <a:spcBef>
                <a:spcPts val="0"/>
              </a:spcBef>
              <a:buNone/>
            </a:pPr>
            <a:r>
              <a:rPr lang="en-US" altLang="en-US" sz="2400" b="1" dirty="0"/>
              <a:t>3. Legal Frameworks and Policies</a:t>
            </a:r>
          </a:p>
          <a:p>
            <a:pPr marL="0" indent="0" algn="just">
              <a:lnSpc>
                <a:spcPct val="100000"/>
              </a:lnSpc>
              <a:spcBef>
                <a:spcPts val="0"/>
              </a:spcBef>
              <a:buNone/>
            </a:pPr>
            <a:r>
              <a:rPr lang="en-US" altLang="en-US" sz="2400" dirty="0"/>
              <a:t>Legal or other mandatory frameworks within which the policy is written, are stipulated in the policy.</a:t>
            </a:r>
          </a:p>
          <a:p>
            <a:pPr marL="0" indent="0" algn="just">
              <a:lnSpc>
                <a:spcPct val="100000"/>
              </a:lnSpc>
              <a:spcBef>
                <a:spcPts val="0"/>
              </a:spcBef>
              <a:buNone/>
            </a:pPr>
            <a:endParaRPr lang="en-US" altLang="en-US" sz="2400" dirty="0"/>
          </a:p>
          <a:p>
            <a:pPr marL="0" indent="0" algn="just">
              <a:lnSpc>
                <a:spcPct val="100000"/>
              </a:lnSpc>
              <a:spcBef>
                <a:spcPts val="0"/>
              </a:spcBef>
              <a:buNone/>
            </a:pPr>
            <a:r>
              <a:rPr lang="en-US" altLang="en-US" sz="2400" b="1" dirty="0"/>
              <a:t>4. Policy Background</a:t>
            </a:r>
          </a:p>
          <a:p>
            <a:pPr marL="0" indent="0" algn="just">
              <a:lnSpc>
                <a:spcPct val="100000"/>
              </a:lnSpc>
              <a:spcBef>
                <a:spcPts val="0"/>
              </a:spcBef>
              <a:buNone/>
            </a:pPr>
            <a:r>
              <a:rPr lang="en-US" altLang="en-US" sz="2400" dirty="0"/>
              <a:t>The policy clearly indicates what it seeks to achieve or address, e.g. poverty, unemployment and inequality. The policy has a municipal profile which informs the targeting approaches the municipality is using.</a:t>
            </a:r>
          </a:p>
          <a:p>
            <a:pPr marL="0" indent="0" algn="just">
              <a:lnSpc>
                <a:spcPct val="100000"/>
              </a:lnSpc>
              <a:spcBef>
                <a:spcPts val="0"/>
              </a:spcBef>
              <a:buNone/>
            </a:pPr>
            <a:endParaRPr lang="en-US" altLang="en-US" sz="24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Rectangle 2">
            <a:extLst>
              <a:ext uri="{FF2B5EF4-FFF2-40B4-BE49-F238E27FC236}">
                <a16:creationId xmlns:a16="http://schemas.microsoft.com/office/drawing/2014/main" id="{FB20F956-F3BA-463C-BE30-C19E8500CCD5}"/>
              </a:ext>
            </a:extLst>
          </p:cNvPr>
          <p:cNvSpPr txBox="1">
            <a:spLocks noChangeArrowheads="1"/>
          </p:cNvSpPr>
          <p:nvPr/>
        </p:nvSpPr>
        <p:spPr bwMode="auto">
          <a:xfrm>
            <a:off x="0" y="0"/>
            <a:ext cx="9144000" cy="553792"/>
          </a:xfrm>
          <a:prstGeom prst="rect">
            <a:avLst/>
          </a:prstGeom>
          <a:noFill/>
          <a:ln w="9525">
            <a:solidFill>
              <a:schemeClr val="accent2">
                <a:lumMod val="60000"/>
                <a:lumOff val="40000"/>
              </a:schemeClr>
            </a:solidFill>
            <a:miter lim="800000"/>
            <a:headEnd/>
            <a:tailEnd/>
          </a:ln>
        </p:spPr>
        <p:txBody>
          <a:bodyPr vert="horz" lIns="91440" tIns="45720" rIns="91440" bIns="9144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F9671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800" dirty="0"/>
              <a:t>INDIGENT SUPPORT POLICY ASSESSMENT TOOL</a:t>
            </a:r>
          </a:p>
        </p:txBody>
      </p:sp>
    </p:spTree>
    <p:extLst>
      <p:ext uri="{BB962C8B-B14F-4D97-AF65-F5344CB8AC3E}">
        <p14:creationId xmlns:p14="http://schemas.microsoft.com/office/powerpoint/2010/main" val="3230698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240" y="737517"/>
            <a:ext cx="8583562" cy="5070856"/>
          </a:xfrm>
        </p:spPr>
        <p:txBody>
          <a:bodyPr>
            <a:noAutofit/>
          </a:bodyPr>
          <a:lstStyle/>
          <a:p>
            <a:pPr marL="0" indent="0" algn="just">
              <a:lnSpc>
                <a:spcPct val="100000"/>
              </a:lnSpc>
              <a:spcBef>
                <a:spcPts val="0"/>
              </a:spcBef>
              <a:buNone/>
            </a:pPr>
            <a:r>
              <a:rPr lang="en-US" altLang="en-US" sz="2400" b="1" dirty="0"/>
              <a:t>5. Policy Principles</a:t>
            </a:r>
          </a:p>
          <a:p>
            <a:pPr marL="0" indent="0" algn="just">
              <a:lnSpc>
                <a:spcPct val="100000"/>
              </a:lnSpc>
              <a:spcBef>
                <a:spcPts val="0"/>
              </a:spcBef>
              <a:buNone/>
            </a:pPr>
            <a:r>
              <a:rPr lang="en-US" altLang="en-US" sz="2400" dirty="0"/>
              <a:t>The policy indicates the sound moral, ethical and administrative bases of this policy.</a:t>
            </a:r>
          </a:p>
          <a:p>
            <a:pPr marL="0" indent="0" algn="just">
              <a:lnSpc>
                <a:spcPct val="100000"/>
              </a:lnSpc>
              <a:spcBef>
                <a:spcPts val="0"/>
              </a:spcBef>
              <a:buNone/>
            </a:pPr>
            <a:endParaRPr lang="en-US" altLang="en-US" sz="2400" b="1" dirty="0"/>
          </a:p>
          <a:p>
            <a:pPr marL="0" indent="0" algn="just">
              <a:lnSpc>
                <a:spcPct val="100000"/>
              </a:lnSpc>
              <a:spcBef>
                <a:spcPts val="0"/>
              </a:spcBef>
              <a:buNone/>
            </a:pPr>
            <a:r>
              <a:rPr lang="en-US" altLang="en-US" sz="2400" b="1" dirty="0"/>
              <a:t>6. Policy Objectives</a:t>
            </a:r>
          </a:p>
          <a:p>
            <a:pPr marL="0" indent="0" algn="just">
              <a:lnSpc>
                <a:spcPct val="100000"/>
              </a:lnSpc>
              <a:spcBef>
                <a:spcPts val="0"/>
              </a:spcBef>
              <a:buNone/>
            </a:pPr>
            <a:r>
              <a:rPr lang="en-US" altLang="en-US" sz="2400" dirty="0"/>
              <a:t>The policy indicates what the policy objectives are.</a:t>
            </a:r>
          </a:p>
          <a:p>
            <a:pPr marL="0" indent="0" algn="just">
              <a:lnSpc>
                <a:spcPct val="100000"/>
              </a:lnSpc>
              <a:spcBef>
                <a:spcPts val="0"/>
              </a:spcBef>
              <a:buNone/>
            </a:pPr>
            <a:endParaRPr lang="en-US" altLang="en-US" sz="2400" dirty="0"/>
          </a:p>
          <a:p>
            <a:pPr marL="0" indent="0" algn="just">
              <a:lnSpc>
                <a:spcPct val="100000"/>
              </a:lnSpc>
              <a:spcBef>
                <a:spcPts val="0"/>
              </a:spcBef>
              <a:buNone/>
            </a:pPr>
            <a:r>
              <a:rPr lang="en-US" altLang="en-US" sz="2400" b="1" dirty="0"/>
              <a:t>7. Scope of Application</a:t>
            </a:r>
          </a:p>
          <a:p>
            <a:pPr marL="0" indent="0" algn="just">
              <a:lnSpc>
                <a:spcPct val="100000"/>
              </a:lnSpc>
              <a:spcBef>
                <a:spcPts val="0"/>
              </a:spcBef>
              <a:buNone/>
            </a:pPr>
            <a:r>
              <a:rPr lang="en-US" altLang="en-US" sz="2400" dirty="0"/>
              <a:t>The policy indicates to whom it is applicable to.</a:t>
            </a:r>
          </a:p>
          <a:p>
            <a:pPr marL="0" indent="0" algn="just">
              <a:lnSpc>
                <a:spcPct val="100000"/>
              </a:lnSpc>
              <a:spcBef>
                <a:spcPts val="0"/>
              </a:spcBef>
              <a:buNone/>
            </a:pPr>
            <a:endParaRPr lang="en-US" altLang="en-US" sz="2400" dirty="0"/>
          </a:p>
          <a:p>
            <a:pPr marL="0" indent="0" algn="just">
              <a:lnSpc>
                <a:spcPct val="100000"/>
              </a:lnSpc>
              <a:spcBef>
                <a:spcPts val="0"/>
              </a:spcBef>
              <a:buNone/>
            </a:pPr>
            <a:r>
              <a:rPr lang="en-US" altLang="en-US" sz="2400" b="1" dirty="0"/>
              <a:t>8. Targeting Approach</a:t>
            </a:r>
          </a:p>
          <a:p>
            <a:pPr marL="0" indent="0" algn="just">
              <a:lnSpc>
                <a:spcPct val="100000"/>
              </a:lnSpc>
              <a:spcBef>
                <a:spcPts val="0"/>
              </a:spcBef>
              <a:buNone/>
            </a:pPr>
            <a:r>
              <a:rPr lang="en-US" altLang="en-US" sz="2400" dirty="0"/>
              <a:t>The policy indicates targeting approaches used to identify indigents. </a:t>
            </a:r>
          </a:p>
          <a:p>
            <a:pPr marL="0" indent="0" algn="just">
              <a:lnSpc>
                <a:spcPct val="100000"/>
              </a:lnSpc>
              <a:spcBef>
                <a:spcPts val="0"/>
              </a:spcBef>
              <a:buNone/>
            </a:pPr>
            <a:endParaRPr lang="en-US" altLang="en-US" sz="24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Rectangle 2">
            <a:extLst>
              <a:ext uri="{FF2B5EF4-FFF2-40B4-BE49-F238E27FC236}">
                <a16:creationId xmlns:a16="http://schemas.microsoft.com/office/drawing/2014/main" id="{FB20F956-F3BA-463C-BE30-C19E8500CCD5}"/>
              </a:ext>
            </a:extLst>
          </p:cNvPr>
          <p:cNvSpPr txBox="1">
            <a:spLocks noChangeArrowheads="1"/>
          </p:cNvSpPr>
          <p:nvPr/>
        </p:nvSpPr>
        <p:spPr bwMode="auto">
          <a:xfrm>
            <a:off x="0" y="0"/>
            <a:ext cx="9144000" cy="553792"/>
          </a:xfrm>
          <a:prstGeom prst="rect">
            <a:avLst/>
          </a:prstGeom>
          <a:noFill/>
          <a:ln w="9525">
            <a:solidFill>
              <a:schemeClr val="accent2">
                <a:lumMod val="60000"/>
                <a:lumOff val="40000"/>
              </a:schemeClr>
            </a:solidFill>
            <a:miter lim="800000"/>
            <a:headEnd/>
            <a:tailEnd/>
          </a:ln>
        </p:spPr>
        <p:txBody>
          <a:bodyPr vert="horz" lIns="91440" tIns="45720" rIns="91440" bIns="9144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F9671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800" dirty="0"/>
              <a:t>INDIGENT SUPPORT POLICY ASSESSMENT TOOL</a:t>
            </a:r>
          </a:p>
        </p:txBody>
      </p:sp>
    </p:spTree>
    <p:extLst>
      <p:ext uri="{BB962C8B-B14F-4D97-AF65-F5344CB8AC3E}">
        <p14:creationId xmlns:p14="http://schemas.microsoft.com/office/powerpoint/2010/main" val="568578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additive="base">
                                        <p:cTn id="4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0219" y="632618"/>
            <a:ext cx="8583562" cy="5644907"/>
          </a:xfrm>
        </p:spPr>
        <p:txBody>
          <a:bodyPr>
            <a:noAutofit/>
          </a:bodyPr>
          <a:lstStyle/>
          <a:p>
            <a:pPr marL="0" indent="0" algn="just">
              <a:lnSpc>
                <a:spcPct val="100000"/>
              </a:lnSpc>
              <a:spcBef>
                <a:spcPts val="0"/>
              </a:spcBef>
              <a:buNone/>
            </a:pPr>
            <a:r>
              <a:rPr lang="en-US" altLang="en-US" sz="1800" b="1" dirty="0"/>
              <a:t>9. Qualifying Criteria</a:t>
            </a:r>
          </a:p>
          <a:p>
            <a:pPr marL="0" indent="0" algn="just">
              <a:lnSpc>
                <a:spcPct val="100000"/>
              </a:lnSpc>
              <a:spcBef>
                <a:spcPts val="0"/>
              </a:spcBef>
              <a:buNone/>
            </a:pPr>
            <a:r>
              <a:rPr lang="en-US" altLang="en-US" sz="1800" dirty="0"/>
              <a:t>The policy lists the qualifying criteria for being approved in the indigent register.</a:t>
            </a:r>
          </a:p>
          <a:p>
            <a:pPr marL="0" indent="0" algn="just">
              <a:lnSpc>
                <a:spcPct val="100000"/>
              </a:lnSpc>
              <a:spcBef>
                <a:spcPts val="0"/>
              </a:spcBef>
              <a:buNone/>
            </a:pPr>
            <a:endParaRPr lang="en-US" altLang="en-US" sz="1800" b="1" dirty="0"/>
          </a:p>
          <a:p>
            <a:pPr marL="0" indent="0" algn="just">
              <a:lnSpc>
                <a:spcPct val="100000"/>
              </a:lnSpc>
              <a:spcBef>
                <a:spcPts val="0"/>
              </a:spcBef>
              <a:buNone/>
            </a:pPr>
            <a:r>
              <a:rPr lang="en-US" altLang="en-US" sz="1800" b="1" dirty="0"/>
              <a:t>10. Application Process</a:t>
            </a:r>
          </a:p>
          <a:p>
            <a:pPr marL="0" indent="0" algn="just">
              <a:lnSpc>
                <a:spcPct val="100000"/>
              </a:lnSpc>
              <a:spcBef>
                <a:spcPts val="0"/>
              </a:spcBef>
              <a:buNone/>
            </a:pPr>
            <a:r>
              <a:rPr lang="en-US" altLang="en-US" sz="1800" dirty="0"/>
              <a:t>The policy clearly demonstrates the process of application for indigents as well as the required documentation (e.g. proof of identification; a bank statement or a sworn affidavit stating no bank account; a bond statement or sworn affidavit stating that you do not have a bond account, etc.). The process should cover the following: e.g. a. Registration; b. Deregistration / Exit Strategy; c. Complaints Management.</a:t>
            </a:r>
          </a:p>
          <a:p>
            <a:pPr marL="0" indent="0" algn="just">
              <a:lnSpc>
                <a:spcPct val="100000"/>
              </a:lnSpc>
              <a:spcBef>
                <a:spcPts val="0"/>
              </a:spcBef>
              <a:buNone/>
            </a:pPr>
            <a:endParaRPr lang="en-US" altLang="en-US" sz="1800" b="1" dirty="0"/>
          </a:p>
          <a:p>
            <a:pPr marL="0" indent="0" algn="just">
              <a:lnSpc>
                <a:spcPct val="100000"/>
              </a:lnSpc>
              <a:spcBef>
                <a:spcPts val="0"/>
              </a:spcBef>
              <a:buNone/>
            </a:pPr>
            <a:r>
              <a:rPr lang="en-US" altLang="en-US" sz="1800" b="1" dirty="0"/>
              <a:t>11. Penalties and Disqualification for False Information</a:t>
            </a:r>
          </a:p>
          <a:p>
            <a:pPr marL="0" indent="0" algn="just">
              <a:lnSpc>
                <a:spcPct val="100000"/>
              </a:lnSpc>
              <a:spcBef>
                <a:spcPts val="0"/>
              </a:spcBef>
              <a:buNone/>
            </a:pPr>
            <a:r>
              <a:rPr lang="en-US" altLang="en-US" sz="1800" dirty="0"/>
              <a:t>The policy clearly indicates how the municipality will deal with applicants who provide false documents.</a:t>
            </a:r>
          </a:p>
          <a:p>
            <a:pPr marL="0" indent="0" algn="just">
              <a:lnSpc>
                <a:spcPct val="100000"/>
              </a:lnSpc>
              <a:spcBef>
                <a:spcPts val="0"/>
              </a:spcBef>
              <a:buNone/>
            </a:pPr>
            <a:endParaRPr lang="en-US" altLang="en-US" sz="1800" dirty="0"/>
          </a:p>
          <a:p>
            <a:pPr marL="0" indent="0" algn="just">
              <a:lnSpc>
                <a:spcPct val="100000"/>
              </a:lnSpc>
              <a:spcBef>
                <a:spcPts val="0"/>
              </a:spcBef>
              <a:buNone/>
            </a:pPr>
            <a:r>
              <a:rPr lang="en-US" altLang="en-US" sz="1800" b="1" dirty="0"/>
              <a:t>12. Excess Usage of Allocation</a:t>
            </a:r>
          </a:p>
          <a:p>
            <a:pPr marL="0" indent="0" algn="just">
              <a:lnSpc>
                <a:spcPct val="100000"/>
              </a:lnSpc>
              <a:spcBef>
                <a:spcPts val="0"/>
              </a:spcBef>
              <a:buNone/>
            </a:pPr>
            <a:r>
              <a:rPr lang="en-US" altLang="en-US" sz="1800" dirty="0"/>
              <a:t>The policy indicates what happens if the level of consumption of the indigent household exceeds the consumption level approved by the municipality.</a:t>
            </a:r>
          </a:p>
          <a:p>
            <a:pPr marL="0" indent="0" algn="just">
              <a:lnSpc>
                <a:spcPct val="100000"/>
              </a:lnSpc>
              <a:spcBef>
                <a:spcPts val="0"/>
              </a:spcBef>
              <a:buNone/>
            </a:pPr>
            <a:endParaRPr lang="en-US" altLang="en-US" sz="1800" dirty="0"/>
          </a:p>
          <a:p>
            <a:pPr marL="0" indent="0" algn="just">
              <a:lnSpc>
                <a:spcPct val="100000"/>
              </a:lnSpc>
              <a:spcBef>
                <a:spcPts val="0"/>
              </a:spcBef>
              <a:buNone/>
            </a:pPr>
            <a:endParaRPr lang="en-US" altLang="en-US" sz="1800" dirty="0"/>
          </a:p>
          <a:p>
            <a:pPr marL="0" indent="0" algn="just">
              <a:lnSpc>
                <a:spcPct val="100000"/>
              </a:lnSpc>
              <a:spcBef>
                <a:spcPts val="0"/>
              </a:spcBef>
              <a:buNone/>
            </a:pPr>
            <a:endParaRPr lang="en-US" altLang="en-US" sz="18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Rectangle 2">
            <a:extLst>
              <a:ext uri="{FF2B5EF4-FFF2-40B4-BE49-F238E27FC236}">
                <a16:creationId xmlns:a16="http://schemas.microsoft.com/office/drawing/2014/main" id="{FB20F956-F3BA-463C-BE30-C19E8500CCD5}"/>
              </a:ext>
            </a:extLst>
          </p:cNvPr>
          <p:cNvSpPr txBox="1">
            <a:spLocks noChangeArrowheads="1"/>
          </p:cNvSpPr>
          <p:nvPr/>
        </p:nvSpPr>
        <p:spPr bwMode="auto">
          <a:xfrm>
            <a:off x="0" y="0"/>
            <a:ext cx="9144000" cy="553792"/>
          </a:xfrm>
          <a:prstGeom prst="rect">
            <a:avLst/>
          </a:prstGeom>
          <a:noFill/>
          <a:ln w="9525">
            <a:solidFill>
              <a:schemeClr val="accent2">
                <a:lumMod val="60000"/>
                <a:lumOff val="40000"/>
              </a:schemeClr>
            </a:solidFill>
            <a:miter lim="800000"/>
            <a:headEnd/>
            <a:tailEnd/>
          </a:ln>
        </p:spPr>
        <p:txBody>
          <a:bodyPr vert="horz" lIns="91440" tIns="45720" rIns="91440" bIns="9144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F9671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800" dirty="0"/>
              <a:t>INDIGENT SUPPORT POLICY ASSESSMENT TOOL</a:t>
            </a:r>
          </a:p>
        </p:txBody>
      </p:sp>
    </p:spTree>
    <p:extLst>
      <p:ext uri="{BB962C8B-B14F-4D97-AF65-F5344CB8AC3E}">
        <p14:creationId xmlns:p14="http://schemas.microsoft.com/office/powerpoint/2010/main" val="3355627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additive="base">
                                        <p:cTn id="4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241" y="553792"/>
            <a:ext cx="8583562" cy="5148129"/>
          </a:xfrm>
        </p:spPr>
        <p:txBody>
          <a:bodyPr>
            <a:noAutofit/>
          </a:bodyPr>
          <a:lstStyle/>
          <a:p>
            <a:pPr marL="0" indent="0" algn="just">
              <a:lnSpc>
                <a:spcPct val="100000"/>
              </a:lnSpc>
              <a:spcBef>
                <a:spcPts val="0"/>
              </a:spcBef>
              <a:buNone/>
            </a:pPr>
            <a:r>
              <a:rPr lang="en-US" altLang="en-US" b="1" dirty="0"/>
              <a:t>13. Termination of Indigent Support / Exit Mechanisms</a:t>
            </a:r>
          </a:p>
          <a:p>
            <a:pPr marL="0" indent="0" algn="just">
              <a:lnSpc>
                <a:spcPct val="100000"/>
              </a:lnSpc>
              <a:spcBef>
                <a:spcPts val="0"/>
              </a:spcBef>
              <a:buNone/>
            </a:pPr>
            <a:r>
              <a:rPr lang="en-US" altLang="en-US" dirty="0"/>
              <a:t>The policy indicates the municipal exit mechanism that is also linked economical and poverty alleviation initiatives in the municipal area.</a:t>
            </a:r>
          </a:p>
          <a:p>
            <a:pPr marL="0" indent="0" algn="just">
              <a:lnSpc>
                <a:spcPct val="100000"/>
              </a:lnSpc>
              <a:spcBef>
                <a:spcPts val="0"/>
              </a:spcBef>
              <a:buNone/>
            </a:pPr>
            <a:endParaRPr lang="en-US" altLang="en-US" b="1" dirty="0"/>
          </a:p>
          <a:p>
            <a:pPr marL="0" indent="0" algn="just">
              <a:lnSpc>
                <a:spcPct val="100000"/>
              </a:lnSpc>
              <a:spcBef>
                <a:spcPts val="0"/>
              </a:spcBef>
              <a:buNone/>
            </a:pPr>
            <a:r>
              <a:rPr lang="en-US" altLang="en-US" b="1" dirty="0"/>
              <a:t>14. Monitoring and Evaluation</a:t>
            </a:r>
          </a:p>
          <a:p>
            <a:pPr marL="0" indent="0" algn="just">
              <a:lnSpc>
                <a:spcPct val="100000"/>
              </a:lnSpc>
              <a:spcBef>
                <a:spcPts val="0"/>
              </a:spcBef>
              <a:buNone/>
            </a:pPr>
            <a:r>
              <a:rPr lang="en-US" altLang="en-US" dirty="0"/>
              <a:t>The policy indicates how monitoring and evaluation is done and the responsible person.</a:t>
            </a:r>
          </a:p>
          <a:p>
            <a:pPr marL="0" indent="0" algn="just">
              <a:lnSpc>
                <a:spcPct val="100000"/>
              </a:lnSpc>
              <a:spcBef>
                <a:spcPts val="0"/>
              </a:spcBef>
              <a:buNone/>
            </a:pPr>
            <a:endParaRPr lang="en-US" altLang="en-US" dirty="0"/>
          </a:p>
          <a:p>
            <a:pPr marL="0" indent="0" algn="just">
              <a:lnSpc>
                <a:spcPct val="100000"/>
              </a:lnSpc>
              <a:spcBef>
                <a:spcPts val="0"/>
              </a:spcBef>
              <a:buNone/>
            </a:pPr>
            <a:r>
              <a:rPr lang="en-US" altLang="en-US" b="1" dirty="0"/>
              <a:t>15. Verification of the Indigent Register </a:t>
            </a:r>
          </a:p>
          <a:p>
            <a:pPr marL="0" indent="0" algn="just">
              <a:lnSpc>
                <a:spcPct val="100000"/>
              </a:lnSpc>
              <a:spcBef>
                <a:spcPts val="0"/>
              </a:spcBef>
              <a:buNone/>
            </a:pPr>
            <a:r>
              <a:rPr lang="en-US" altLang="en-US" dirty="0"/>
              <a:t>The policy indicates how the municipality verify the indigent in the indigent register.</a:t>
            </a:r>
          </a:p>
          <a:p>
            <a:pPr marL="0" indent="0" algn="just">
              <a:lnSpc>
                <a:spcPct val="100000"/>
              </a:lnSpc>
              <a:spcBef>
                <a:spcPts val="0"/>
              </a:spcBef>
              <a:buNone/>
            </a:pPr>
            <a:endParaRPr lang="en-US" altLang="en-US" dirty="0"/>
          </a:p>
          <a:p>
            <a:pPr marL="0" indent="0" algn="just">
              <a:lnSpc>
                <a:spcPct val="100000"/>
              </a:lnSpc>
              <a:spcBef>
                <a:spcPts val="0"/>
              </a:spcBef>
              <a:buNone/>
            </a:pPr>
            <a:r>
              <a:rPr lang="en-US" altLang="en-US" b="1" dirty="0"/>
              <a:t>16. Validity Period</a:t>
            </a:r>
          </a:p>
          <a:p>
            <a:pPr marL="0" indent="0" algn="just">
              <a:lnSpc>
                <a:spcPct val="100000"/>
              </a:lnSpc>
              <a:spcBef>
                <a:spcPts val="0"/>
              </a:spcBef>
              <a:buNone/>
            </a:pPr>
            <a:r>
              <a:rPr lang="en-US" altLang="en-US" dirty="0"/>
              <a:t>The policy indicates validity period of assistance.</a:t>
            </a:r>
          </a:p>
          <a:p>
            <a:pPr marL="0" indent="0" algn="just">
              <a:lnSpc>
                <a:spcPct val="100000"/>
              </a:lnSpc>
              <a:spcBef>
                <a:spcPts val="0"/>
              </a:spcBef>
              <a:buNone/>
            </a:pPr>
            <a:endParaRPr lang="en-US" altLang="en-US" dirty="0"/>
          </a:p>
          <a:p>
            <a:pPr marL="0" indent="0" algn="just">
              <a:lnSpc>
                <a:spcPct val="100000"/>
              </a:lnSpc>
              <a:spcBef>
                <a:spcPts val="0"/>
              </a:spcBef>
              <a:buNone/>
            </a:pPr>
            <a:r>
              <a:rPr lang="en-US" altLang="en-US" b="1" dirty="0"/>
              <a:t>17. Communication</a:t>
            </a:r>
            <a:r>
              <a:rPr lang="en-US" altLang="en-US" dirty="0"/>
              <a:t> </a:t>
            </a:r>
          </a:p>
          <a:p>
            <a:pPr marL="0" indent="0" algn="just">
              <a:lnSpc>
                <a:spcPct val="100000"/>
              </a:lnSpc>
              <a:spcBef>
                <a:spcPts val="0"/>
              </a:spcBef>
              <a:buNone/>
            </a:pPr>
            <a:r>
              <a:rPr lang="en-US" altLang="en-US" dirty="0"/>
              <a:t>The policy indicates how policy awareness is conducted within municipal boundaries and other vulnerable groups, e.g.  Woman, Child headed households, old aged people.</a:t>
            </a:r>
          </a:p>
          <a:p>
            <a:pPr marL="0" indent="0" algn="just">
              <a:lnSpc>
                <a:spcPct val="100000"/>
              </a:lnSpc>
              <a:spcBef>
                <a:spcPts val="0"/>
              </a:spcBef>
              <a:buNone/>
            </a:pPr>
            <a:endParaRPr lang="en-US" altLang="en-US" dirty="0"/>
          </a:p>
          <a:p>
            <a:pPr marL="0" indent="0" algn="just">
              <a:lnSpc>
                <a:spcPct val="100000"/>
              </a:lnSpc>
              <a:spcBef>
                <a:spcPts val="0"/>
              </a:spcBef>
              <a:buNone/>
            </a:pPr>
            <a:endParaRPr lang="en-US" altLang="en-US" dirty="0"/>
          </a:p>
          <a:p>
            <a:pPr marL="0" indent="0" algn="just">
              <a:lnSpc>
                <a:spcPct val="100000"/>
              </a:lnSpc>
              <a:spcBef>
                <a:spcPts val="0"/>
              </a:spcBef>
              <a:buNone/>
            </a:pPr>
            <a:endParaRPr lang="en-US" altLang="en-US"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0" name="Rectangle 2">
            <a:extLst>
              <a:ext uri="{FF2B5EF4-FFF2-40B4-BE49-F238E27FC236}">
                <a16:creationId xmlns:a16="http://schemas.microsoft.com/office/drawing/2014/main" id="{B0F8891E-0759-4DE8-9CC3-AC6F562E634D}"/>
              </a:ext>
            </a:extLst>
          </p:cNvPr>
          <p:cNvSpPr txBox="1">
            <a:spLocks noChangeArrowheads="1"/>
          </p:cNvSpPr>
          <p:nvPr/>
        </p:nvSpPr>
        <p:spPr bwMode="auto">
          <a:xfrm>
            <a:off x="0" y="0"/>
            <a:ext cx="9144000" cy="553792"/>
          </a:xfrm>
          <a:prstGeom prst="rect">
            <a:avLst/>
          </a:prstGeom>
          <a:noFill/>
          <a:ln w="9525">
            <a:solidFill>
              <a:schemeClr val="accent2">
                <a:lumMod val="60000"/>
                <a:lumOff val="40000"/>
              </a:schemeClr>
            </a:solidFill>
            <a:miter lim="800000"/>
            <a:headEnd/>
            <a:tailEnd/>
          </a:ln>
        </p:spPr>
        <p:txBody>
          <a:bodyPr vert="horz" lIns="91440" tIns="45720" rIns="91440" bIns="9144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F9671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800" dirty="0"/>
              <a:t>INDIGENT SUPPORT POLICY ASSESSMENT TOOL</a:t>
            </a:r>
          </a:p>
        </p:txBody>
      </p:sp>
    </p:spTree>
    <p:extLst>
      <p:ext uri="{BB962C8B-B14F-4D97-AF65-F5344CB8AC3E}">
        <p14:creationId xmlns:p14="http://schemas.microsoft.com/office/powerpoint/2010/main" val="12276326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additive="base">
                                        <p:cTn id="4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3" end="13"/>
                                            </p:txEl>
                                          </p:spTgt>
                                        </p:tgtEl>
                                        <p:attrNameLst>
                                          <p:attrName>style.visibility</p:attrName>
                                        </p:attrNameLst>
                                      </p:cBhvr>
                                      <p:to>
                                        <p:strVal val="visible"/>
                                      </p:to>
                                    </p:set>
                                    <p:anim calcmode="lin" valueType="num">
                                      <p:cBhvr additive="base">
                                        <p:cTn id="61"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241" y="737516"/>
            <a:ext cx="8583562" cy="5774120"/>
          </a:xfrm>
        </p:spPr>
        <p:txBody>
          <a:bodyPr>
            <a:noAutofit/>
          </a:bodyPr>
          <a:lstStyle/>
          <a:p>
            <a:pPr marL="0" indent="0" algn="just">
              <a:lnSpc>
                <a:spcPct val="100000"/>
              </a:lnSpc>
              <a:spcBef>
                <a:spcPts val="0"/>
              </a:spcBef>
              <a:buNone/>
            </a:pPr>
            <a:r>
              <a:rPr lang="en-US" altLang="en-US" b="1" dirty="0"/>
              <a:t>18. Contact of the Office Responsible for the Indigent Policy</a:t>
            </a:r>
            <a:r>
              <a:rPr lang="en-US" altLang="en-US" dirty="0"/>
              <a:t> </a:t>
            </a:r>
          </a:p>
          <a:p>
            <a:pPr marL="0" indent="0" algn="just">
              <a:lnSpc>
                <a:spcPct val="100000"/>
              </a:lnSpc>
              <a:spcBef>
                <a:spcPts val="0"/>
              </a:spcBef>
              <a:buNone/>
            </a:pPr>
            <a:r>
              <a:rPr lang="en-US" altLang="en-US" dirty="0"/>
              <a:t>At the end of the page the policy should have the contact details of the office responsible for indigent policy for our external stakeholders.</a:t>
            </a:r>
          </a:p>
          <a:p>
            <a:pPr marL="0" indent="0" algn="just">
              <a:lnSpc>
                <a:spcPct val="100000"/>
              </a:lnSpc>
              <a:spcBef>
                <a:spcPts val="0"/>
              </a:spcBef>
              <a:buNone/>
            </a:pPr>
            <a:endParaRPr lang="en-US" altLang="en-US" dirty="0"/>
          </a:p>
          <a:p>
            <a:pPr marL="0" indent="0" algn="just">
              <a:buNone/>
            </a:pPr>
            <a:r>
              <a:rPr lang="en-US" altLang="en-US" b="1" dirty="0"/>
              <a:t>19. Approval by Council</a:t>
            </a:r>
          </a:p>
          <a:p>
            <a:pPr marL="0" indent="0" algn="just">
              <a:buNone/>
            </a:pPr>
            <a:r>
              <a:rPr lang="en-US" altLang="en-US" dirty="0"/>
              <a:t>The policy indicates </a:t>
            </a:r>
            <a:r>
              <a:rPr lang="en-US" altLang="en-US" b="1" u="sng" dirty="0"/>
              <a:t>the date it was approved by council</a:t>
            </a:r>
            <a:r>
              <a:rPr lang="en-US" altLang="en-US" dirty="0"/>
              <a:t>. This can either be a signature in the policy or an annexure.</a:t>
            </a:r>
          </a:p>
          <a:p>
            <a:pPr marL="0" indent="0" algn="just">
              <a:lnSpc>
                <a:spcPct val="100000"/>
              </a:lnSpc>
              <a:spcBef>
                <a:spcPts val="0"/>
              </a:spcBef>
              <a:buNone/>
            </a:pPr>
            <a:endParaRPr lang="en-US" altLang="en-US" dirty="0"/>
          </a:p>
          <a:p>
            <a:pPr marL="457200" indent="-457200" algn="just">
              <a:buFont typeface="Wingdings" panose="05000000000000000000" pitchFamily="2" charset="2"/>
              <a:buChar char="q"/>
            </a:pPr>
            <a:r>
              <a:rPr lang="en-US" altLang="en-US" b="1" dirty="0"/>
              <a:t>1 = Poor: </a:t>
            </a:r>
            <a:r>
              <a:rPr lang="en-US" altLang="en-US" dirty="0"/>
              <a:t>Need to redraft the policy</a:t>
            </a:r>
          </a:p>
          <a:p>
            <a:pPr marL="457200" indent="-457200" algn="just">
              <a:buFont typeface="Wingdings" panose="05000000000000000000" pitchFamily="2" charset="2"/>
              <a:buChar char="q"/>
            </a:pPr>
            <a:r>
              <a:rPr lang="en-US" altLang="en-US" b="1" dirty="0"/>
              <a:t>2 = Good: </a:t>
            </a:r>
            <a:r>
              <a:rPr lang="en-US" altLang="en-US" dirty="0"/>
              <a:t>Policy requires improvements in certain areas</a:t>
            </a:r>
          </a:p>
          <a:p>
            <a:pPr marL="457200" indent="-457200" algn="just">
              <a:buFont typeface="Wingdings" panose="05000000000000000000" pitchFamily="2" charset="2"/>
              <a:buChar char="q"/>
            </a:pPr>
            <a:r>
              <a:rPr lang="en-US" altLang="en-US" b="1" dirty="0"/>
              <a:t>3 = Very Good: </a:t>
            </a:r>
            <a:r>
              <a:rPr lang="en-US" altLang="en-US" dirty="0"/>
              <a:t>Policy covering all important policy aspects</a:t>
            </a:r>
          </a:p>
          <a:p>
            <a:pPr marL="0" indent="0" algn="just">
              <a:lnSpc>
                <a:spcPct val="100000"/>
              </a:lnSpc>
              <a:spcBef>
                <a:spcPts val="0"/>
              </a:spcBef>
              <a:buNone/>
            </a:pPr>
            <a:endParaRPr lang="en-US" altLang="en-US" dirty="0"/>
          </a:p>
          <a:p>
            <a:pPr marL="0" indent="0" algn="just">
              <a:lnSpc>
                <a:spcPct val="100000"/>
              </a:lnSpc>
              <a:spcBef>
                <a:spcPts val="0"/>
              </a:spcBef>
              <a:buNone/>
            </a:pPr>
            <a:endParaRPr lang="en-US" altLang="en-US" dirty="0"/>
          </a:p>
          <a:p>
            <a:pPr marL="0" indent="0" algn="just">
              <a:lnSpc>
                <a:spcPct val="100000"/>
              </a:lnSpc>
              <a:spcBef>
                <a:spcPts val="0"/>
              </a:spcBef>
              <a:buNone/>
            </a:pPr>
            <a:endParaRPr lang="en-US" altLang="en-US" dirty="0"/>
          </a:p>
          <a:p>
            <a:pPr marL="0" indent="0" algn="just">
              <a:lnSpc>
                <a:spcPct val="100000"/>
              </a:lnSpc>
              <a:spcBef>
                <a:spcPts val="0"/>
              </a:spcBef>
              <a:buNone/>
            </a:pPr>
            <a:endParaRPr lang="en-US" altLang="en-US"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0" name="Rectangle 2">
            <a:extLst>
              <a:ext uri="{FF2B5EF4-FFF2-40B4-BE49-F238E27FC236}">
                <a16:creationId xmlns:a16="http://schemas.microsoft.com/office/drawing/2014/main" id="{B0F8891E-0759-4DE8-9CC3-AC6F562E634D}"/>
              </a:ext>
            </a:extLst>
          </p:cNvPr>
          <p:cNvSpPr txBox="1">
            <a:spLocks noChangeArrowheads="1"/>
          </p:cNvSpPr>
          <p:nvPr/>
        </p:nvSpPr>
        <p:spPr bwMode="auto">
          <a:xfrm>
            <a:off x="0" y="0"/>
            <a:ext cx="9144000" cy="553792"/>
          </a:xfrm>
          <a:prstGeom prst="rect">
            <a:avLst/>
          </a:prstGeom>
          <a:noFill/>
          <a:ln w="9525">
            <a:solidFill>
              <a:schemeClr val="accent2">
                <a:lumMod val="60000"/>
                <a:lumOff val="40000"/>
              </a:schemeClr>
            </a:solidFill>
            <a:miter lim="800000"/>
            <a:headEnd/>
            <a:tailEnd/>
          </a:ln>
        </p:spPr>
        <p:txBody>
          <a:bodyPr vert="horz" lIns="91440" tIns="45720" rIns="91440" bIns="9144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F9671C"/>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400" b="1" kern="1200">
                <a:solidFill>
                  <a:srgbClr val="EF471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800" dirty="0"/>
              <a:t>INDIGENT SUPPORT POLICY ASSESSMENT TOOL</a:t>
            </a:r>
          </a:p>
        </p:txBody>
      </p:sp>
    </p:spTree>
    <p:extLst>
      <p:ext uri="{BB962C8B-B14F-4D97-AF65-F5344CB8AC3E}">
        <p14:creationId xmlns:p14="http://schemas.microsoft.com/office/powerpoint/2010/main" val="22538959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9270" y="734097"/>
            <a:ext cx="8744511" cy="5348652"/>
          </a:xfrm>
        </p:spPr>
        <p:txBody>
          <a:bodyPr>
            <a:noAutofit/>
          </a:bodyPr>
          <a:lstStyle/>
          <a:p>
            <a:pPr marL="179388" indent="-179388" algn="just">
              <a:buFont typeface="Arial" panose="020B0604020202020204" pitchFamily="34" charset="0"/>
              <a:buChar char="•"/>
            </a:pPr>
            <a:r>
              <a:rPr lang="en-US" altLang="en-US" sz="2200" dirty="0"/>
              <a:t>In terms of section 227 of the Constitution, the local government is entitled to an equitable share of nationally raised revenue to enable it to provide basic services and perform its allocated functions</a:t>
            </a:r>
          </a:p>
          <a:p>
            <a:pPr marL="179388" indent="-179388" algn="just">
              <a:buFont typeface="Arial" panose="020B0604020202020204" pitchFamily="34" charset="0"/>
              <a:buChar char="•"/>
            </a:pPr>
            <a:r>
              <a:rPr lang="en-US" altLang="en-US" sz="2200" dirty="0"/>
              <a:t>The local government equitable share is an unconditional transfer that supplements the revenue that municipalities can raise themselves (including revenue raised through property rates and service charges)</a:t>
            </a:r>
          </a:p>
          <a:p>
            <a:pPr marL="179388" indent="-179388" algn="just">
              <a:buFont typeface="Arial" panose="020B0604020202020204" pitchFamily="34" charset="0"/>
              <a:buChar char="•"/>
            </a:pPr>
            <a:r>
              <a:rPr lang="en-US" altLang="en-US" sz="2200" dirty="0"/>
              <a:t>The equitable share provides funding for municipalities to deliver free basic services to poor households and subsidises the cost of administration and other core services for those municipalities that have the least potential to cover these costs from m their own revenues</a:t>
            </a:r>
          </a:p>
          <a:p>
            <a:pPr marL="179388" indent="-179388" algn="just">
              <a:buFont typeface="Arial" panose="020B0604020202020204" pitchFamily="34" charset="0"/>
              <a:buChar char="•"/>
            </a:pPr>
            <a:r>
              <a:rPr lang="en-US" altLang="en-US" sz="2200" dirty="0"/>
              <a:t>Although the calculation of each municipality's allocation is intended to ensure they are funded to enable them to provide basic services, the municipal council is accountable for ensuring that this reflected in the municipal budget.</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Rectangle 2"/>
          <p:cNvSpPr txBox="1">
            <a:spLocks noGrp="1" noChangeArrowheads="1"/>
          </p:cNvSpPr>
          <p:nvPr>
            <p:ph type="body" sz="quarter" idx="13"/>
          </p:nvPr>
        </p:nvSpPr>
        <p:spPr bwMode="auto">
          <a:xfrm>
            <a:off x="0" y="1"/>
            <a:ext cx="9144000" cy="581024"/>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LOCAL GOVERNMENT EQUITABLE SHARE </a:t>
            </a:r>
          </a:p>
        </p:txBody>
      </p:sp>
    </p:spTree>
    <p:extLst>
      <p:ext uri="{BB962C8B-B14F-4D97-AF65-F5344CB8AC3E}">
        <p14:creationId xmlns:p14="http://schemas.microsoft.com/office/powerpoint/2010/main" val="2124731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0219" y="734096"/>
            <a:ext cx="8583562" cy="5622255"/>
          </a:xfrm>
        </p:spPr>
        <p:txBody>
          <a:bodyPr>
            <a:noAutofit/>
          </a:bodyPr>
          <a:lstStyle/>
          <a:p>
            <a:pPr marL="342900" indent="-342900" algn="just">
              <a:buFont typeface="Arial" panose="020B0604020202020204" pitchFamily="34" charset="0"/>
              <a:buChar char="•"/>
            </a:pPr>
            <a:r>
              <a:rPr lang="en-US" altLang="en-US" sz="2400" dirty="0"/>
              <a:t>The national department responsible for local government must transfer a municipality’s equitable share to the primary bank account of the municipality in three transfers on </a:t>
            </a:r>
            <a:r>
              <a:rPr lang="en-US" altLang="en-US" sz="2400" b="1" dirty="0"/>
              <a:t>8 July 2019</a:t>
            </a:r>
            <a:r>
              <a:rPr lang="en-US" altLang="en-US" sz="2400" dirty="0"/>
              <a:t>, </a:t>
            </a:r>
            <a:r>
              <a:rPr lang="en-US" altLang="en-US" sz="2400" b="1" dirty="0"/>
              <a:t>2 December 2019</a:t>
            </a:r>
            <a:r>
              <a:rPr lang="en-US" altLang="en-US" sz="2400" dirty="0"/>
              <a:t> and </a:t>
            </a:r>
            <a:r>
              <a:rPr lang="en-US" altLang="en-US" sz="2400" b="1" dirty="0"/>
              <a:t>16 March 2020</a:t>
            </a:r>
            <a:r>
              <a:rPr lang="en-US" altLang="en-US" sz="2400" dirty="0"/>
              <a:t> calculated as follows:</a:t>
            </a:r>
          </a:p>
          <a:p>
            <a:pPr marL="0" indent="0" algn="just">
              <a:buNone/>
            </a:pPr>
            <a:endParaRPr lang="en-US" altLang="en-US" sz="2400" dirty="0"/>
          </a:p>
          <a:p>
            <a:pPr marL="742950" lvl="1" indent="-342900" algn="just">
              <a:buFont typeface="Arial" panose="020B0604020202020204" pitchFamily="34" charset="0"/>
              <a:buChar char="•"/>
            </a:pPr>
            <a:r>
              <a:rPr lang="en-US" altLang="en-US" sz="2400" b="1" dirty="0"/>
              <a:t>First transfer </a:t>
            </a:r>
            <a:r>
              <a:rPr lang="en-US" altLang="en-US" sz="2400" dirty="0"/>
              <a:t>= 5/12 x total allocation, </a:t>
            </a:r>
          </a:p>
          <a:p>
            <a:pPr marL="742950" lvl="1" indent="-342900" algn="just">
              <a:buFont typeface="Arial" panose="020B0604020202020204" pitchFamily="34" charset="0"/>
              <a:buChar char="•"/>
            </a:pPr>
            <a:r>
              <a:rPr lang="en-US" altLang="en-US" sz="2400" b="1" dirty="0"/>
              <a:t>Second transfer </a:t>
            </a:r>
            <a:r>
              <a:rPr lang="en-US" altLang="en-US" sz="2400" dirty="0"/>
              <a:t>= 4/12 x total allocation, and </a:t>
            </a:r>
          </a:p>
          <a:p>
            <a:pPr marL="742950" lvl="1" indent="-342900" algn="just">
              <a:buFont typeface="Arial" panose="020B0604020202020204" pitchFamily="34" charset="0"/>
              <a:buChar char="•"/>
            </a:pPr>
            <a:r>
              <a:rPr lang="en-US" altLang="en-US" sz="2400" b="1" dirty="0"/>
              <a:t>Third transfer</a:t>
            </a:r>
            <a:r>
              <a:rPr lang="en-US" altLang="en-US" sz="2400" dirty="0"/>
              <a:t> = 3/12 x total allocation.</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Rectangle 2"/>
          <p:cNvSpPr txBox="1">
            <a:spLocks noGrp="1" noChangeArrowheads="1"/>
          </p:cNvSpPr>
          <p:nvPr>
            <p:ph type="body" sz="quarter" idx="13"/>
          </p:nvPr>
        </p:nvSpPr>
        <p:spPr bwMode="auto">
          <a:xfrm>
            <a:off x="0" y="1"/>
            <a:ext cx="9144000" cy="581024"/>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LOCAL GOVERNMENT EQUITABLE SHARE </a:t>
            </a:r>
          </a:p>
        </p:txBody>
      </p:sp>
    </p:spTree>
    <p:extLst>
      <p:ext uri="{BB962C8B-B14F-4D97-AF65-F5344CB8AC3E}">
        <p14:creationId xmlns:p14="http://schemas.microsoft.com/office/powerpoint/2010/main" val="16292526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Rectangle 2"/>
          <p:cNvSpPr txBox="1">
            <a:spLocks noGrp="1" noChangeArrowheads="1"/>
          </p:cNvSpPr>
          <p:nvPr>
            <p:ph type="body" sz="quarter" idx="13"/>
          </p:nvPr>
        </p:nvSpPr>
        <p:spPr bwMode="auto">
          <a:xfrm>
            <a:off x="581025" y="2910979"/>
            <a:ext cx="7981950" cy="662488"/>
          </a:xfrm>
          <a:prstGeom prst="rect">
            <a:avLst/>
          </a:prstGeom>
          <a:noFill/>
          <a:ln w="9525">
            <a:solidFill>
              <a:schemeClr val="accent2">
                <a:lumMod val="60000"/>
                <a:lumOff val="40000"/>
              </a:schemeClr>
            </a:solidFill>
            <a:miter lim="800000"/>
            <a:headEnd/>
            <a:tailEnd/>
          </a:ln>
        </p:spPr>
        <p:txBody>
          <a:bodyPr bIns="91440" anchor="b"/>
          <a:lstStyle/>
          <a:p>
            <a:pPr algn="ctr" eaLnBrk="1" hangingPunct="1">
              <a:defRPr/>
            </a:pPr>
            <a:r>
              <a:rPr lang="en-US" sz="3600" b="1" dirty="0">
                <a:latin typeface="Arial Black" pitchFamily="34" charset="0"/>
                <a:ea typeface="+mj-ea"/>
              </a:rPr>
              <a:t>Thank You</a:t>
            </a:r>
          </a:p>
        </p:txBody>
      </p:sp>
    </p:spTree>
    <p:extLst>
      <p:ext uri="{BB962C8B-B14F-4D97-AF65-F5344CB8AC3E}">
        <p14:creationId xmlns:p14="http://schemas.microsoft.com/office/powerpoint/2010/main" val="7024233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241" y="921241"/>
            <a:ext cx="8583562" cy="4724186"/>
          </a:xfrm>
        </p:spPr>
        <p:txBody>
          <a:bodyPr>
            <a:normAutofit/>
          </a:bodyPr>
          <a:lstStyle/>
          <a:p>
            <a:pPr marL="0" lvl="0" indent="0" algn="just">
              <a:spcBef>
                <a:spcPts val="0"/>
              </a:spcBef>
              <a:buNone/>
            </a:pPr>
            <a:r>
              <a:rPr lang="en-US" sz="2800" dirty="0"/>
              <a:t>To present the </a:t>
            </a:r>
            <a:r>
              <a:rPr lang="en-GB" sz="2800" dirty="0"/>
              <a:t>Free Basic Services Policy Framework, Guidelines and Indigent Support Policy Assessment Tool.</a:t>
            </a:r>
          </a:p>
          <a:p>
            <a:pPr marL="0" indent="0" algn="just">
              <a:buNone/>
            </a:pPr>
            <a:endParaRPr lang="en-ZA" sz="28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Rectangle 2"/>
          <p:cNvSpPr txBox="1">
            <a:spLocks noGrp="1" noChangeArrowheads="1"/>
          </p:cNvSpPr>
          <p:nvPr>
            <p:ph type="body" sz="quarter" idx="13"/>
          </p:nvPr>
        </p:nvSpPr>
        <p:spPr bwMode="auto">
          <a:xfrm>
            <a:off x="0" y="0"/>
            <a:ext cx="9144000" cy="619125"/>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PURPOSE OF THE PRESENTATION</a:t>
            </a:r>
          </a:p>
        </p:txBody>
      </p:sp>
    </p:spTree>
    <p:extLst>
      <p:ext uri="{BB962C8B-B14F-4D97-AF65-F5344CB8AC3E}">
        <p14:creationId xmlns:p14="http://schemas.microsoft.com/office/powerpoint/2010/main" val="30770014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241" y="921241"/>
            <a:ext cx="8583562" cy="4724186"/>
          </a:xfrm>
        </p:spPr>
        <p:txBody>
          <a:bodyPr>
            <a:normAutofit fontScale="92500" lnSpcReduction="10000"/>
          </a:bodyPr>
          <a:lstStyle/>
          <a:p>
            <a:pPr algn="just">
              <a:buFont typeface="Calibri" panose="020F0502020204030204" pitchFamily="34" charset="0"/>
              <a:buAutoNum type="arabicPeriod"/>
            </a:pPr>
            <a:r>
              <a:rPr lang="en-US" sz="2400" dirty="0"/>
              <a:t>Introduction</a:t>
            </a:r>
          </a:p>
          <a:p>
            <a:pPr algn="just">
              <a:buFont typeface="Calibri" panose="020F0502020204030204" pitchFamily="34" charset="0"/>
              <a:buAutoNum type="arabicPeriod"/>
            </a:pPr>
            <a:r>
              <a:rPr lang="en-US" sz="2400" dirty="0"/>
              <a:t>Key Legislation and Policies</a:t>
            </a:r>
          </a:p>
          <a:p>
            <a:pPr algn="just">
              <a:buFont typeface="Calibri" panose="020F0502020204030204" pitchFamily="34" charset="0"/>
              <a:buAutoNum type="arabicPeriod"/>
            </a:pPr>
            <a:r>
              <a:rPr lang="en-US" sz="2400" dirty="0"/>
              <a:t>Background on the National Framework for Municipal Indigent Policies </a:t>
            </a:r>
          </a:p>
          <a:p>
            <a:pPr algn="just">
              <a:buFont typeface="Calibri" panose="020F0502020204030204" pitchFamily="34" charset="0"/>
              <a:buAutoNum type="arabicPeriod"/>
            </a:pPr>
            <a:r>
              <a:rPr lang="en-US" sz="2400" dirty="0"/>
              <a:t>Purpose of the National Framework for Municipal Indigent Policies</a:t>
            </a:r>
          </a:p>
          <a:p>
            <a:pPr algn="just">
              <a:buFont typeface="Calibri" panose="020F0502020204030204" pitchFamily="34" charset="0"/>
              <a:buAutoNum type="arabicPeriod"/>
            </a:pPr>
            <a:r>
              <a:rPr lang="en-US" sz="2400" dirty="0"/>
              <a:t>National Framework for Municipal Indigent Policies </a:t>
            </a:r>
          </a:p>
          <a:p>
            <a:pPr lvl="1" algn="just">
              <a:buFont typeface="Arial" panose="020B0604020202020204" pitchFamily="34" charset="0"/>
              <a:buChar char="•"/>
            </a:pPr>
            <a:r>
              <a:rPr lang="en-US" altLang="en-US" sz="2400" b="1" dirty="0"/>
              <a:t>What is an indigent household</a:t>
            </a:r>
            <a:endParaRPr lang="en-US" altLang="en-US" sz="2400" dirty="0"/>
          </a:p>
          <a:p>
            <a:pPr lvl="1" algn="just">
              <a:buFont typeface="Arial" panose="020B0604020202020204" pitchFamily="34" charset="0"/>
              <a:buChar char="•"/>
            </a:pPr>
            <a:r>
              <a:rPr lang="en-US" altLang="en-US" sz="2400" b="1" dirty="0"/>
              <a:t>Methods of targeting households</a:t>
            </a:r>
          </a:p>
          <a:p>
            <a:pPr lvl="1" algn="just">
              <a:buFont typeface="Arial" panose="020B0604020202020204" pitchFamily="34" charset="0"/>
              <a:buChar char="•"/>
            </a:pPr>
            <a:r>
              <a:rPr lang="en-US" sz="2400" b="1" dirty="0"/>
              <a:t>Revenue management issues</a:t>
            </a:r>
          </a:p>
          <a:p>
            <a:pPr algn="just">
              <a:buAutoNum type="arabicPeriod" startAt="5"/>
            </a:pPr>
            <a:r>
              <a:rPr lang="en-US" sz="2400" dirty="0"/>
              <a:t>Guidelines for Implementation of the Indigent Policy </a:t>
            </a:r>
          </a:p>
          <a:p>
            <a:pPr algn="just">
              <a:buAutoNum type="arabicPeriod" startAt="5"/>
            </a:pPr>
            <a:r>
              <a:rPr lang="en-US" sz="2400" dirty="0"/>
              <a:t>Indigent Support Policy Assessment Tool</a:t>
            </a:r>
          </a:p>
          <a:p>
            <a:pPr marL="536575" indent="-536575" algn="just">
              <a:buNone/>
              <a:defRPr/>
            </a:pPr>
            <a:r>
              <a:rPr lang="en-US" sz="2400" dirty="0"/>
              <a:t>7.	Local Government Equitable Share</a:t>
            </a:r>
            <a:endParaRPr lang="en-ZA" sz="24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Rectangle 2"/>
          <p:cNvSpPr txBox="1">
            <a:spLocks noGrp="1" noChangeArrowheads="1"/>
          </p:cNvSpPr>
          <p:nvPr>
            <p:ph type="body" sz="quarter" idx="13"/>
          </p:nvPr>
        </p:nvSpPr>
        <p:spPr bwMode="auto">
          <a:xfrm>
            <a:off x="0" y="0"/>
            <a:ext cx="9144000" cy="619125"/>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INTRODUCTION</a:t>
            </a:r>
          </a:p>
        </p:txBody>
      </p:sp>
    </p:spTree>
    <p:extLst>
      <p:ext uri="{BB962C8B-B14F-4D97-AF65-F5344CB8AC3E}">
        <p14:creationId xmlns:p14="http://schemas.microsoft.com/office/powerpoint/2010/main" val="33492203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7483" y="904462"/>
            <a:ext cx="8583562" cy="5303156"/>
          </a:xfrm>
        </p:spPr>
        <p:txBody>
          <a:bodyPr>
            <a:normAutofit lnSpcReduction="10000"/>
          </a:bodyPr>
          <a:lstStyle/>
          <a:p>
            <a:pPr marL="457200" indent="-457200" algn="just">
              <a:buFont typeface="Arial" panose="020B0604020202020204" pitchFamily="34" charset="0"/>
              <a:buChar char="•"/>
            </a:pPr>
            <a:r>
              <a:rPr lang="en-US" altLang="en-US" sz="2400" dirty="0"/>
              <a:t>Constitution of the Republic of South Africa (Act No. 108 of 1996)</a:t>
            </a:r>
          </a:p>
          <a:p>
            <a:pPr marL="857250" lvl="1" algn="just">
              <a:buFont typeface="Arial" panose="020B0604020202020204" pitchFamily="34" charset="0"/>
              <a:buChar char="•"/>
            </a:pPr>
            <a:r>
              <a:rPr lang="en-US" altLang="en-US" sz="2400" dirty="0"/>
              <a:t>Local Government: Municipal Systems Act (Act No. 32 of 2000)</a:t>
            </a:r>
          </a:p>
          <a:p>
            <a:pPr marL="857250" lvl="1" algn="just">
              <a:buFont typeface="Arial" panose="020B0604020202020204" pitchFamily="34" charset="0"/>
              <a:buChar char="•"/>
            </a:pPr>
            <a:r>
              <a:rPr lang="en-US" altLang="en-US" sz="2400" dirty="0"/>
              <a:t>Water Services Act (Act No. 108 of 1997).</a:t>
            </a:r>
          </a:p>
          <a:p>
            <a:pPr marL="857250" lvl="1" algn="just">
              <a:buFont typeface="Arial" panose="020B0604020202020204" pitchFamily="34" charset="0"/>
              <a:buChar char="•"/>
            </a:pPr>
            <a:r>
              <a:rPr lang="en-US" altLang="en-US" sz="2400" dirty="0"/>
              <a:t>Electricity Regulation Act (Act No. 4 of 2006).</a:t>
            </a:r>
          </a:p>
          <a:p>
            <a:pPr marL="857250" lvl="1" algn="just">
              <a:buFont typeface="Arial" panose="020B0604020202020204" pitchFamily="34" charset="0"/>
              <a:buChar char="•"/>
            </a:pPr>
            <a:r>
              <a:rPr lang="en-US" altLang="en-US" sz="2400" dirty="0"/>
              <a:t>National Policy for the Provision of Basic Refuse Removal Services to Indigent Households (October 2010).</a:t>
            </a:r>
          </a:p>
          <a:p>
            <a:pPr marL="857250" lvl="1" algn="just">
              <a:buFont typeface="Arial" panose="020B0604020202020204" pitchFamily="34" charset="0"/>
              <a:buChar char="•"/>
            </a:pPr>
            <a:r>
              <a:rPr lang="en-US" altLang="en-US" sz="2400" dirty="0"/>
              <a:t>Free Basic Water Implementation Guideline (August 2002).</a:t>
            </a:r>
          </a:p>
          <a:p>
            <a:pPr marL="857250" lvl="1" algn="just">
              <a:buFont typeface="Arial" panose="020B0604020202020204" pitchFamily="34" charset="0"/>
              <a:buChar char="•"/>
            </a:pPr>
            <a:r>
              <a:rPr lang="en-US" altLang="en-US" sz="2400" dirty="0"/>
              <a:t>Free Basic Alternative Energy Policy (Households Energy Support Programme) (April 2007).</a:t>
            </a:r>
          </a:p>
          <a:p>
            <a:pPr marL="857250" lvl="1" algn="just">
              <a:buFont typeface="Arial" panose="020B0604020202020204" pitchFamily="34" charset="0"/>
              <a:buChar char="•"/>
            </a:pPr>
            <a:r>
              <a:rPr lang="en-US" altLang="en-US" sz="2400" dirty="0"/>
              <a:t>Free Basic Sanitation Implementation Strategy (April 2009).</a:t>
            </a:r>
          </a:p>
          <a:p>
            <a:pPr marL="457200" indent="-457200" algn="just">
              <a:buFont typeface="Arial" panose="020B0604020202020204" pitchFamily="34" charset="0"/>
              <a:buChar char="•"/>
            </a:pPr>
            <a:endParaRPr lang="en-US" altLang="en-US" sz="2400" dirty="0"/>
          </a:p>
          <a:p>
            <a:pPr marL="457200" indent="-457200" algn="just">
              <a:buFont typeface="Arial" panose="020B0604020202020204" pitchFamily="34" charset="0"/>
              <a:buChar char="•"/>
            </a:pPr>
            <a:endParaRPr lang="en-ZA" sz="24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Rectangle 2"/>
          <p:cNvSpPr txBox="1">
            <a:spLocks noGrp="1" noChangeArrowheads="1"/>
          </p:cNvSpPr>
          <p:nvPr>
            <p:ph type="body" sz="quarter" idx="13"/>
          </p:nvPr>
        </p:nvSpPr>
        <p:spPr bwMode="auto">
          <a:xfrm>
            <a:off x="0" y="0"/>
            <a:ext cx="9144000" cy="638175"/>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KEY LEGISLATION &amp; POLICIES</a:t>
            </a:r>
          </a:p>
        </p:txBody>
      </p:sp>
    </p:spTree>
    <p:extLst>
      <p:ext uri="{BB962C8B-B14F-4D97-AF65-F5344CB8AC3E}">
        <p14:creationId xmlns:p14="http://schemas.microsoft.com/office/powerpoint/2010/main" val="16985781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7483" y="1200151"/>
            <a:ext cx="8583562" cy="4296188"/>
          </a:xfrm>
        </p:spPr>
        <p:txBody>
          <a:bodyPr>
            <a:noAutofit/>
          </a:bodyPr>
          <a:lstStyle/>
          <a:p>
            <a:pPr marL="457200" indent="-457200" algn="just">
              <a:buFont typeface="Arial" panose="020B0604020202020204" pitchFamily="34" charset="0"/>
              <a:buChar char="•"/>
            </a:pPr>
            <a:r>
              <a:rPr lang="en-US" altLang="en-US" sz="2800" dirty="0"/>
              <a:t>This policy framework provides a basis for the provision of free basic services to the indigent households.</a:t>
            </a:r>
          </a:p>
          <a:p>
            <a:pPr marL="457200" indent="-457200" algn="just">
              <a:buFont typeface="Arial" panose="020B0604020202020204" pitchFamily="34" charset="0"/>
              <a:buChar char="•"/>
            </a:pPr>
            <a:r>
              <a:rPr lang="en-US" altLang="en-US" sz="2800" dirty="0"/>
              <a:t>Section 74 of the Municipal Systems Act (Act No. 32 of 2000) states that a municipal council must adopt and implement a tariff policy. </a:t>
            </a:r>
          </a:p>
          <a:p>
            <a:pPr marL="457200" indent="-457200" algn="just">
              <a:buFont typeface="Arial" panose="020B0604020202020204" pitchFamily="34" charset="0"/>
              <a:buChar char="•"/>
            </a:pPr>
            <a:r>
              <a:rPr lang="en-US" altLang="en-US" sz="2800" dirty="0"/>
              <a:t>Section 74(2)(i) indicates that in adopting a tariff policy, the council should at least take into consideration the extent of subsidization of tariffs for poor households.</a:t>
            </a:r>
          </a:p>
          <a:p>
            <a:pPr marL="0" indent="0" algn="just">
              <a:buNone/>
            </a:pPr>
            <a:endParaRPr lang="en-US" altLang="en-US" sz="2800" dirty="0"/>
          </a:p>
          <a:p>
            <a:pPr marL="0" indent="0">
              <a:buNone/>
            </a:pPr>
            <a:endParaRPr lang="en-ZA" sz="28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Rectangle 2"/>
          <p:cNvSpPr txBox="1">
            <a:spLocks noGrp="1" noChangeArrowheads="1"/>
          </p:cNvSpPr>
          <p:nvPr>
            <p:ph type="body" sz="quarter" idx="13"/>
          </p:nvPr>
        </p:nvSpPr>
        <p:spPr bwMode="auto">
          <a:xfrm>
            <a:off x="0" y="0"/>
            <a:ext cx="9144000" cy="1031385"/>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BACKGROUND ON THE NATIONAL FRAMEWORK FOR MUNICIPAL INDIGENT POLICIES </a:t>
            </a:r>
          </a:p>
        </p:txBody>
      </p:sp>
    </p:spTree>
    <p:extLst>
      <p:ext uri="{BB962C8B-B14F-4D97-AF65-F5344CB8AC3E}">
        <p14:creationId xmlns:p14="http://schemas.microsoft.com/office/powerpoint/2010/main" val="40667256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1337" y="1044866"/>
            <a:ext cx="8583562" cy="5311485"/>
          </a:xfrm>
        </p:spPr>
        <p:txBody>
          <a:bodyPr>
            <a:noAutofit/>
          </a:bodyPr>
          <a:lstStyle/>
          <a:p>
            <a:pPr marL="0" indent="0" algn="just">
              <a:lnSpc>
                <a:spcPct val="100000"/>
              </a:lnSpc>
              <a:spcBef>
                <a:spcPts val="0"/>
              </a:spcBef>
              <a:buNone/>
            </a:pPr>
            <a:r>
              <a:rPr lang="en-US" sz="2400" dirty="0"/>
              <a:t>The purpose of the national framework for municipal indigent policies is to: </a:t>
            </a:r>
          </a:p>
          <a:p>
            <a:pPr marL="360363" indent="-360363" algn="just">
              <a:lnSpc>
                <a:spcPct val="100000"/>
              </a:lnSpc>
              <a:spcBef>
                <a:spcPts val="0"/>
              </a:spcBef>
              <a:buFont typeface="Arial" panose="020B0604020202020204" pitchFamily="34" charset="0"/>
              <a:buChar char="•"/>
            </a:pPr>
            <a:endParaRPr lang="en-US" altLang="en-US" sz="2400" dirty="0"/>
          </a:p>
          <a:p>
            <a:pPr marL="360363" indent="-360363" algn="just">
              <a:lnSpc>
                <a:spcPct val="100000"/>
              </a:lnSpc>
              <a:spcBef>
                <a:spcPts val="0"/>
              </a:spcBef>
              <a:buFont typeface="Arial" panose="020B0604020202020204" pitchFamily="34" charset="0"/>
              <a:buChar char="•"/>
            </a:pPr>
            <a:r>
              <a:rPr lang="en-US" altLang="en-US" sz="2400" dirty="0"/>
              <a:t>Ensure that all of the indigents in South Africa have access to an essential package;</a:t>
            </a:r>
          </a:p>
          <a:p>
            <a:pPr marL="360363" indent="-360363" algn="just">
              <a:lnSpc>
                <a:spcPct val="100000"/>
              </a:lnSpc>
              <a:spcBef>
                <a:spcPts val="0"/>
              </a:spcBef>
              <a:buFont typeface="Arial" panose="020B0604020202020204" pitchFamily="34" charset="0"/>
              <a:buChar char="•"/>
            </a:pPr>
            <a:r>
              <a:rPr lang="en-US" altLang="en-US" sz="2400" dirty="0"/>
              <a:t>Align the responsibilities of national and provincial government relating to indigents with those of local government;</a:t>
            </a:r>
          </a:p>
          <a:p>
            <a:pPr marL="360363" indent="-360363" algn="just">
              <a:lnSpc>
                <a:spcPct val="100000"/>
              </a:lnSpc>
              <a:spcBef>
                <a:spcPts val="0"/>
              </a:spcBef>
              <a:buFont typeface="Arial" panose="020B0604020202020204" pitchFamily="34" charset="0"/>
              <a:buChar char="•"/>
            </a:pPr>
            <a:r>
              <a:rPr lang="en-US" altLang="en-US" sz="2400" dirty="0"/>
              <a:t>Provide overall framework within which the free basic services policies and strategies of other departments can be applied; and</a:t>
            </a:r>
          </a:p>
          <a:p>
            <a:pPr marL="360363" indent="-360363" algn="just">
              <a:lnSpc>
                <a:spcPct val="100000"/>
              </a:lnSpc>
              <a:spcBef>
                <a:spcPts val="0"/>
              </a:spcBef>
              <a:buFont typeface="Arial" panose="020B0604020202020204" pitchFamily="34" charset="0"/>
              <a:buChar char="•"/>
            </a:pPr>
            <a:r>
              <a:rPr lang="en-US" altLang="en-US" sz="2400" dirty="0"/>
              <a:t>Provide a basis for ensuring that sufficient funding is available to municipalities to fulfil their responsibilities in providing basic services to indigents.</a:t>
            </a:r>
            <a:endParaRPr lang="en-ZA" sz="24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Rectangle 2"/>
          <p:cNvSpPr txBox="1">
            <a:spLocks noGrp="1" noChangeArrowheads="1"/>
          </p:cNvSpPr>
          <p:nvPr>
            <p:ph type="body" sz="quarter" idx="13"/>
          </p:nvPr>
        </p:nvSpPr>
        <p:spPr bwMode="auto">
          <a:xfrm>
            <a:off x="0" y="0"/>
            <a:ext cx="9144000" cy="1031385"/>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PURPOSE OF THE NATIONAL FRAMEWORK FOR MUNICIPAL INDIGENT POLICIES </a:t>
            </a:r>
          </a:p>
        </p:txBody>
      </p:sp>
    </p:spTree>
    <p:extLst>
      <p:ext uri="{BB962C8B-B14F-4D97-AF65-F5344CB8AC3E}">
        <p14:creationId xmlns:p14="http://schemas.microsoft.com/office/powerpoint/2010/main" val="14148040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7483" y="1200150"/>
            <a:ext cx="8583562" cy="5435111"/>
          </a:xfrm>
        </p:spPr>
        <p:txBody>
          <a:bodyPr>
            <a:normAutofit/>
          </a:bodyPr>
          <a:lstStyle/>
          <a:p>
            <a:pPr marL="0" indent="0" algn="just">
              <a:buNone/>
            </a:pPr>
            <a:r>
              <a:rPr lang="en-US" altLang="en-US" b="1" dirty="0"/>
              <a:t>What is an indigent household:</a:t>
            </a:r>
          </a:p>
          <a:p>
            <a:pPr marL="457200" indent="-457200" algn="just">
              <a:buFont typeface="Arial" panose="020B0604020202020204" pitchFamily="34" charset="0"/>
              <a:buChar char="•"/>
            </a:pPr>
            <a:r>
              <a:rPr lang="en-US" altLang="en-US" dirty="0"/>
              <a:t>An indigent household is defined as a household that due to various factors, in unable to make payment towards basic services, no matter how small the amount.</a:t>
            </a:r>
          </a:p>
          <a:p>
            <a:pPr marL="457200" indent="-457200" algn="just">
              <a:buFont typeface="Arial" panose="020B0604020202020204" pitchFamily="34" charset="0"/>
              <a:buChar char="•"/>
            </a:pPr>
            <a:r>
              <a:rPr lang="en-US" altLang="en-US" dirty="0"/>
              <a:t>Typical examples are pensioners, the unemployed, and child headed households.</a:t>
            </a:r>
          </a:p>
          <a:p>
            <a:pPr marL="0" indent="0">
              <a:buNone/>
            </a:pPr>
            <a:endParaRPr lang="en-ZA"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Rectangle 2">
            <a:extLst>
              <a:ext uri="{FF2B5EF4-FFF2-40B4-BE49-F238E27FC236}">
                <a16:creationId xmlns:a16="http://schemas.microsoft.com/office/drawing/2014/main" id="{1BCF5104-55D5-42E2-B7FB-8622D7BA58C3}"/>
              </a:ext>
            </a:extLst>
          </p:cNvPr>
          <p:cNvSpPr txBox="1">
            <a:spLocks noGrp="1" noChangeArrowheads="1"/>
          </p:cNvSpPr>
          <p:nvPr>
            <p:ph type="body" sz="quarter" idx="13"/>
          </p:nvPr>
        </p:nvSpPr>
        <p:spPr bwMode="auto">
          <a:xfrm>
            <a:off x="0" y="0"/>
            <a:ext cx="9144000" cy="901521"/>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NATIONAL FRAMEWORK FOR MUNICIPAL INDIGENT POLICIES </a:t>
            </a:r>
          </a:p>
        </p:txBody>
      </p:sp>
    </p:spTree>
    <p:extLst>
      <p:ext uri="{BB962C8B-B14F-4D97-AF65-F5344CB8AC3E}">
        <p14:creationId xmlns:p14="http://schemas.microsoft.com/office/powerpoint/2010/main" val="42286638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7483" y="1004552"/>
            <a:ext cx="8583562" cy="5630709"/>
          </a:xfrm>
        </p:spPr>
        <p:txBody>
          <a:bodyPr>
            <a:normAutofit/>
          </a:bodyPr>
          <a:lstStyle/>
          <a:p>
            <a:pPr marL="0" indent="0" algn="just">
              <a:lnSpc>
                <a:spcPct val="100000"/>
              </a:lnSpc>
              <a:spcBef>
                <a:spcPts val="0"/>
              </a:spcBef>
              <a:buNone/>
            </a:pPr>
            <a:r>
              <a:rPr lang="en-US" altLang="en-US" sz="2400" b="1" dirty="0"/>
              <a:t>Methods of Targeting Households:</a:t>
            </a:r>
          </a:p>
          <a:p>
            <a:pPr marL="0" indent="0" algn="just">
              <a:lnSpc>
                <a:spcPct val="100000"/>
              </a:lnSpc>
              <a:spcBef>
                <a:spcPts val="0"/>
              </a:spcBef>
              <a:buNone/>
            </a:pPr>
            <a:endParaRPr lang="en-US" altLang="en-US" sz="2400" b="1" dirty="0"/>
          </a:p>
          <a:p>
            <a:pPr marL="457200" indent="-457200" algn="just">
              <a:lnSpc>
                <a:spcPct val="100000"/>
              </a:lnSpc>
              <a:spcBef>
                <a:spcPts val="0"/>
              </a:spcBef>
              <a:buFont typeface="Arial" panose="020B0604020202020204" pitchFamily="34" charset="0"/>
              <a:buChar char="•"/>
            </a:pPr>
            <a:r>
              <a:rPr lang="en-US" altLang="en-US" sz="2400" b="1" dirty="0"/>
              <a:t>Service level targeting </a:t>
            </a:r>
            <a:r>
              <a:rPr lang="en-US" altLang="en-US" sz="2400" dirty="0"/>
              <a:t>- where a specific level is given free to the poor</a:t>
            </a:r>
          </a:p>
          <a:p>
            <a:pPr marL="457200" indent="-457200" algn="just">
              <a:lnSpc>
                <a:spcPct val="100000"/>
              </a:lnSpc>
              <a:spcBef>
                <a:spcPts val="0"/>
              </a:spcBef>
              <a:buFont typeface="Arial" panose="020B0604020202020204" pitchFamily="34" charset="0"/>
              <a:buChar char="•"/>
            </a:pPr>
            <a:r>
              <a:rPr lang="en-US" altLang="en-US" sz="2400" b="1" dirty="0"/>
              <a:t>Consumption based targeting </a:t>
            </a:r>
            <a:r>
              <a:rPr lang="en-US" altLang="en-US" sz="2400" dirty="0"/>
              <a:t>– where those using a low amount of the service are provided with this service free</a:t>
            </a:r>
          </a:p>
          <a:p>
            <a:pPr marL="457200" indent="-457200" algn="just">
              <a:lnSpc>
                <a:spcPct val="100000"/>
              </a:lnSpc>
              <a:spcBef>
                <a:spcPts val="0"/>
              </a:spcBef>
              <a:buFont typeface="Arial" panose="020B0604020202020204" pitchFamily="34" charset="0"/>
              <a:buChar char="•"/>
            </a:pPr>
            <a:r>
              <a:rPr lang="en-US" altLang="en-US" sz="2400" b="1" dirty="0"/>
              <a:t>Property value </a:t>
            </a:r>
            <a:r>
              <a:rPr lang="en-US" altLang="en-US" sz="2400" dirty="0"/>
              <a:t>– as an indication of the level of household wealth, and hence income threshold</a:t>
            </a:r>
          </a:p>
          <a:p>
            <a:pPr marL="457200" indent="-457200" algn="just">
              <a:lnSpc>
                <a:spcPct val="100000"/>
              </a:lnSpc>
              <a:spcBef>
                <a:spcPts val="0"/>
              </a:spcBef>
              <a:buFont typeface="Arial" panose="020B0604020202020204" pitchFamily="34" charset="0"/>
              <a:buChar char="•"/>
            </a:pPr>
            <a:r>
              <a:rPr lang="en-US" altLang="en-US" sz="2400" b="1" dirty="0"/>
              <a:t>Means testing </a:t>
            </a:r>
            <a:r>
              <a:rPr lang="en-US" altLang="en-US" sz="2400" dirty="0"/>
              <a:t>– subsidy to those households which are below a household income threshold</a:t>
            </a:r>
          </a:p>
          <a:p>
            <a:pPr marL="457200" indent="-457200" algn="just">
              <a:lnSpc>
                <a:spcPct val="100000"/>
              </a:lnSpc>
              <a:spcBef>
                <a:spcPts val="0"/>
              </a:spcBef>
              <a:buFont typeface="Arial" panose="020B0604020202020204" pitchFamily="34" charset="0"/>
              <a:buChar char="•"/>
            </a:pPr>
            <a:r>
              <a:rPr lang="en-US" altLang="en-US" sz="2400" b="1" dirty="0"/>
              <a:t>Geographical (zonal) targeting </a:t>
            </a:r>
            <a:r>
              <a:rPr lang="en-US" altLang="en-US" sz="2400" dirty="0"/>
              <a:t>– where a particular area within the municipality is identified as poor and the tariffs for service provided in this area are adjusted accordingly.</a:t>
            </a:r>
          </a:p>
          <a:p>
            <a:pPr marL="457200" indent="-457200" algn="just">
              <a:lnSpc>
                <a:spcPct val="100000"/>
              </a:lnSpc>
              <a:spcBef>
                <a:spcPts val="0"/>
              </a:spcBef>
              <a:buFont typeface="Arial" panose="020B0604020202020204" pitchFamily="34" charset="0"/>
              <a:buChar char="•"/>
            </a:pPr>
            <a:endParaRPr lang="en-US" altLang="en-US" sz="2400" dirty="0"/>
          </a:p>
          <a:p>
            <a:pPr marL="0" indent="0">
              <a:lnSpc>
                <a:spcPct val="100000"/>
              </a:lnSpc>
              <a:spcBef>
                <a:spcPts val="0"/>
              </a:spcBef>
              <a:buNone/>
            </a:pPr>
            <a:endParaRPr lang="en-ZA" sz="24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Rectangle 2">
            <a:extLst>
              <a:ext uri="{FF2B5EF4-FFF2-40B4-BE49-F238E27FC236}">
                <a16:creationId xmlns:a16="http://schemas.microsoft.com/office/drawing/2014/main" id="{8A1B7092-38BC-40B5-8B29-FD5370F0DFA2}"/>
              </a:ext>
            </a:extLst>
          </p:cNvPr>
          <p:cNvSpPr txBox="1">
            <a:spLocks noGrp="1" noChangeArrowheads="1"/>
          </p:cNvSpPr>
          <p:nvPr>
            <p:ph type="body" sz="quarter" idx="13"/>
          </p:nvPr>
        </p:nvSpPr>
        <p:spPr bwMode="auto">
          <a:xfrm>
            <a:off x="0" y="0"/>
            <a:ext cx="9144000" cy="901521"/>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NATIONAL FRAMEWORK FOR MUNICIPAL INDIGENT POLICIES </a:t>
            </a:r>
          </a:p>
        </p:txBody>
      </p:sp>
    </p:spTree>
    <p:extLst>
      <p:ext uri="{BB962C8B-B14F-4D97-AF65-F5344CB8AC3E}">
        <p14:creationId xmlns:p14="http://schemas.microsoft.com/office/powerpoint/2010/main" val="6769640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7483" y="1200150"/>
            <a:ext cx="8583562" cy="5435111"/>
          </a:xfrm>
        </p:spPr>
        <p:txBody>
          <a:bodyPr>
            <a:normAutofit/>
          </a:bodyPr>
          <a:lstStyle/>
          <a:p>
            <a:pPr marL="0" indent="0" algn="just">
              <a:lnSpc>
                <a:spcPct val="100000"/>
              </a:lnSpc>
              <a:spcBef>
                <a:spcPts val="0"/>
              </a:spcBef>
              <a:buNone/>
            </a:pPr>
            <a:r>
              <a:rPr lang="en-US" altLang="en-US" sz="2400" b="1" dirty="0"/>
              <a:t>Revenue management issues: </a:t>
            </a:r>
            <a:r>
              <a:rPr lang="en-US" altLang="en-US" sz="2400" dirty="0"/>
              <a:t>It is not possible to apply a sound indigent policy without a good system for identifying consumer units, billing those who receive above the free basic level and ensuring that payments are made through a sound credit control</a:t>
            </a:r>
            <a:endParaRPr lang="en-ZA" sz="24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Rectangle 2"/>
          <p:cNvSpPr txBox="1">
            <a:spLocks noGrp="1" noChangeArrowheads="1"/>
          </p:cNvSpPr>
          <p:nvPr>
            <p:ph type="body" sz="quarter" idx="13"/>
          </p:nvPr>
        </p:nvSpPr>
        <p:spPr bwMode="auto">
          <a:xfrm>
            <a:off x="0" y="0"/>
            <a:ext cx="9144000" cy="901521"/>
          </a:xfrm>
          <a:prstGeom prst="rect">
            <a:avLst/>
          </a:prstGeom>
          <a:noFill/>
          <a:ln w="9525">
            <a:solidFill>
              <a:schemeClr val="accent2">
                <a:lumMod val="60000"/>
                <a:lumOff val="40000"/>
              </a:schemeClr>
            </a:solidFill>
            <a:miter lim="800000"/>
            <a:headEnd/>
            <a:tailEnd/>
          </a:ln>
        </p:spPr>
        <p:txBody>
          <a:bodyPr bIns="91440" anchor="b"/>
          <a:lstStyle/>
          <a:p>
            <a:pPr>
              <a:defRPr/>
            </a:pPr>
            <a:r>
              <a:rPr lang="en-US" sz="2800" dirty="0"/>
              <a:t>NATIONAL FRAMEWORK FOR MUNICIPAL INDIGENT POLICIES </a:t>
            </a:r>
          </a:p>
        </p:txBody>
      </p:sp>
    </p:spTree>
    <p:extLst>
      <p:ext uri="{BB962C8B-B14F-4D97-AF65-F5344CB8AC3E}">
        <p14:creationId xmlns:p14="http://schemas.microsoft.com/office/powerpoint/2010/main" val="28198389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emplate1" id="{1A8E4481-20B4-4785-AB46-1BE9E800D6A7}" vid="{57FBA732-87E2-4648-BF8B-9CCA12F3E1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2nd Qr performance analsyis</Template>
  <TotalTime>7095</TotalTime>
  <Words>1505</Words>
  <Application>Microsoft Office PowerPoint</Application>
  <PresentationFormat>On-screen Show (4:3)</PresentationFormat>
  <Paragraphs>160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Calibri Light</vt:lpstr>
      <vt:lpstr>Wingdings</vt:lpstr>
      <vt:lpstr>Office Theme</vt:lpstr>
      <vt:lpstr>NATIONAL DEPARTMENT OF COOPERATIVE GOVERNANCE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Quarter Organisational Performance</dc:title>
  <dc:creator>Sanele Baloyi</dc:creator>
  <cp:lastModifiedBy>Mavis Mahlobogoane</cp:lastModifiedBy>
  <cp:revision>437</cp:revision>
  <cp:lastPrinted>2019-05-29T06:52:41Z</cp:lastPrinted>
  <dcterms:created xsi:type="dcterms:W3CDTF">2016-10-18T06:16:46Z</dcterms:created>
  <dcterms:modified xsi:type="dcterms:W3CDTF">2019-11-08T07:55:21Z</dcterms:modified>
</cp:coreProperties>
</file>