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0"/>
  </p:notesMasterIdLst>
  <p:handoutMasterIdLst>
    <p:handoutMasterId r:id="rId21"/>
  </p:handoutMasterIdLst>
  <p:sldIdLst>
    <p:sldId id="498" r:id="rId5"/>
    <p:sldId id="531" r:id="rId6"/>
    <p:sldId id="499" r:id="rId7"/>
    <p:sldId id="524" r:id="rId8"/>
    <p:sldId id="501" r:id="rId9"/>
    <p:sldId id="532" r:id="rId10"/>
    <p:sldId id="536" r:id="rId11"/>
    <p:sldId id="537" r:id="rId12"/>
    <p:sldId id="533" r:id="rId13"/>
    <p:sldId id="538" r:id="rId14"/>
    <p:sldId id="534" r:id="rId15"/>
    <p:sldId id="539" r:id="rId16"/>
    <p:sldId id="540" r:id="rId17"/>
    <p:sldId id="529" r:id="rId18"/>
    <p:sldId id="530" r:id="rId19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 Beukes" initials="D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7" autoAdjust="0"/>
    <p:restoredTop sz="85619" autoAdjust="0"/>
  </p:normalViewPr>
  <p:slideViewPr>
    <p:cSldViewPr>
      <p:cViewPr varScale="1">
        <p:scale>
          <a:sx n="77" d="100"/>
          <a:sy n="77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2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501095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8" y="0"/>
            <a:ext cx="2985558" cy="501095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E1A9BC81-FD53-48BE-8735-7D8703ABF5D3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9055"/>
            <a:ext cx="2985558" cy="501095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8" y="9519055"/>
            <a:ext cx="2985558" cy="501095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6F93837F-396E-4E65-A5D9-4EE2E2FBA1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871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501095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1095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395737BC-82BC-4E18-AAD5-7C8DB0FC8F6D}" type="datetimeFigureOut">
              <a:rPr lang="en-ZA" smtClean="0"/>
              <a:pPr/>
              <a:t>2019-11-07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10150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6" y="4760398"/>
            <a:ext cx="5511800" cy="4509849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9055"/>
            <a:ext cx="2985558" cy="501095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8" y="9519055"/>
            <a:ext cx="2985558" cy="501095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1856D03A-D037-488F-B761-CDA61856BD2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88990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1989450-1F83-4ACD-A0F5-3E81A73117FC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20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56D03A-D037-488F-B761-CDA61856BD22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536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56D03A-D037-488F-B761-CDA61856BD22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0785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56D03A-D037-488F-B761-CDA61856BD22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067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56D03A-D037-488F-B761-CDA61856BD22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710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56D03A-D037-488F-B761-CDA61856BD22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8760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7AA422C9-5125-4758-8DA3-4A8E9C0262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6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5536ED3-8BAC-4AF1-98A3-FDB0AE8F0656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065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667E6D5-A5B7-4229-BB98-503888FCD196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778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DCFD498-E02A-40FB-9354-3A3C338B5B31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152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453423-E098-4E58-B039-FB90F7EE39C1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364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E51E28B-B25D-4242-9891-B092890E81D5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337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9439C8D-7F72-4542-80C4-FFAE08591DB3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865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1113D2B-0EC4-49B6-B428-D97720E9265B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827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5ED0D8A-7B73-4A19-8E28-771DE770920D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474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23A803F-7D1E-4394-94DC-0C80DC8EE57E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678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D455C16-AC42-47B9-9E8B-0DBE4828EA93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370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rgbClr val="808080"/>
                </a:solidFill>
                <a:latin typeface="Arial Bold Italic" pitchFamily="1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3BD57-C497-4D78-BF7E-ADB9D0578CB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2962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1" descr="Powerpoint Presentatio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7338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1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6388" y="404664"/>
            <a:ext cx="8532812" cy="4680520"/>
          </a:xfrm>
        </p:spPr>
        <p:txBody>
          <a:bodyPr rtlCol="0">
            <a:normAutofit/>
          </a:bodyPr>
          <a:lstStyle/>
          <a:p>
            <a:pPr algn="ctr"/>
            <a:r>
              <a:rPr lang="en-ZA" sz="3600" dirty="0">
                <a:latin typeface="Arial Bold" pitchFamily="34" charset="0"/>
              </a:rPr>
              <a:t>THE IMPORTANCE OF POLITICAL AND GOVERNANCE SUPPORT TO IMPROVE REVENUE IN MUNICIPALITIES</a:t>
            </a:r>
            <a:br>
              <a:rPr lang="en-ZA" sz="3600" dirty="0">
                <a:latin typeface="Arial Bold" pitchFamily="34" charset="0"/>
              </a:rPr>
            </a:br>
            <a:br>
              <a:rPr lang="en-ZA" sz="3600" dirty="0">
                <a:latin typeface="Arial Bold" pitchFamily="34" charset="0"/>
              </a:rPr>
            </a:br>
            <a:r>
              <a:rPr lang="en-ZA" sz="3600" dirty="0">
                <a:latin typeface="Arial Bold" pitchFamily="34" charset="0"/>
              </a:rPr>
              <a:t>Msekeli Nqabeni</a:t>
            </a:r>
            <a:endParaRPr lang="en-US" sz="2200" b="1" i="1" dirty="0">
              <a:latin typeface="Arial Bold" pitchFamily="1" charset="0"/>
              <a:ea typeface="Osaka" pitchFamily="1" charset="-128"/>
            </a:endParaRPr>
          </a:p>
        </p:txBody>
      </p:sp>
      <p:sp>
        <p:nvSpPr>
          <p:cNvPr id="14340" name="Rectangle 14"/>
          <p:cNvSpPr>
            <a:spLocks noChangeArrowheads="1"/>
          </p:cNvSpPr>
          <p:nvPr/>
        </p:nvSpPr>
        <p:spPr bwMode="auto">
          <a:xfrm>
            <a:off x="0" y="4764088"/>
            <a:ext cx="8689975" cy="60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white"/>
                </a:solidFill>
                <a:ea typeface="Osaka"/>
                <a:cs typeface="Osaka"/>
              </a:rPr>
              <a:t> </a:t>
            </a:r>
            <a:endParaRPr lang="en-US" sz="1400" dirty="0">
              <a:solidFill>
                <a:prstClr val="white"/>
              </a:solidFill>
              <a:ea typeface="Osaka"/>
              <a:cs typeface="Osak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99692C-EA75-48F5-A036-338E4DB83F7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700192"/>
            <a:ext cx="1719833" cy="7531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965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199"/>
            <a:ext cx="8686800" cy="984853"/>
          </a:xfrm>
        </p:spPr>
        <p:txBody>
          <a:bodyPr/>
          <a:lstStyle/>
          <a:p>
            <a:pPr algn="ctr"/>
            <a:r>
              <a:rPr lang="en-US" sz="3600" dirty="0"/>
              <a:t>What is the importance of proper revenue management?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536ED3-8BAC-4AF1-98A3-FDB0AE8F0656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 Bold Italic" pitchFamily="1" charset="0"/>
                <a:ea typeface="Osak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Osaka"/>
              <a:cs typeface="+mn-cs"/>
            </a:endParaRPr>
          </a:p>
        </p:txBody>
      </p:sp>
      <p:sp>
        <p:nvSpPr>
          <p:cNvPr id="5" name="Vertical Text Placeholder 2"/>
          <p:cNvSpPr txBox="1">
            <a:spLocks/>
          </p:cNvSpPr>
          <p:nvPr/>
        </p:nvSpPr>
        <p:spPr bwMode="auto">
          <a:xfrm>
            <a:off x="359024" y="1475048"/>
            <a:ext cx="878497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E5880F-2563-4E16-890A-59B312E9480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91336"/>
            <a:ext cx="1301849" cy="544488"/>
          </a:xfrm>
          <a:prstGeom prst="rect">
            <a:avLst/>
          </a:prstGeom>
          <a:noFill/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9B6F88-930C-44D7-98B5-CCD4E80FC6E3}"/>
              </a:ext>
            </a:extLst>
          </p:cNvPr>
          <p:cNvSpPr txBox="1">
            <a:spLocks/>
          </p:cNvSpPr>
          <p:nvPr/>
        </p:nvSpPr>
        <p:spPr bwMode="auto">
          <a:xfrm>
            <a:off x="76200" y="1183229"/>
            <a:ext cx="8763000" cy="49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ZA" sz="2800" dirty="0">
                <a:solidFill>
                  <a:prstClr val="black"/>
                </a:solidFill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Sus</a:t>
            </a:r>
            <a:r>
              <a:rPr kumimoji="0" lang="en-ZA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tainability</a:t>
            </a:r>
            <a:r>
              <a:rPr kumimoji="0" lang="en-ZA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 of services.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Improved infrastructure and economic investment.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Redress.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Improved ratings.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ZA" sz="2800" dirty="0">
                <a:solidFill>
                  <a:prstClr val="black"/>
                </a:solidFill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Improved ability to develop the communities.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Ability to invest in its own administration.</a:t>
            </a: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ZA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ZA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806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199"/>
            <a:ext cx="8686800" cy="1006871"/>
          </a:xfrm>
        </p:spPr>
        <p:txBody>
          <a:bodyPr/>
          <a:lstStyle/>
          <a:p>
            <a:pPr algn="ctr"/>
            <a:r>
              <a:rPr lang="en-US" sz="3600" dirty="0"/>
              <a:t>Why must by political leadership and governance support revenue efforts?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536ED3-8BAC-4AF1-98A3-FDB0AE8F0656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 Bold Italic" pitchFamily="1" charset="0"/>
                <a:ea typeface="Osak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Osaka"/>
              <a:cs typeface="+mn-cs"/>
            </a:endParaRPr>
          </a:p>
        </p:txBody>
      </p:sp>
      <p:sp>
        <p:nvSpPr>
          <p:cNvPr id="5" name="Vertical Text Placeholder 2"/>
          <p:cNvSpPr txBox="1">
            <a:spLocks/>
          </p:cNvSpPr>
          <p:nvPr/>
        </p:nvSpPr>
        <p:spPr bwMode="auto">
          <a:xfrm>
            <a:off x="359024" y="1475048"/>
            <a:ext cx="878497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E5880F-2563-4E16-890A-59B312E9480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91336"/>
            <a:ext cx="1301849" cy="544488"/>
          </a:xfrm>
          <a:prstGeom prst="rect">
            <a:avLst/>
          </a:prstGeom>
          <a:noFill/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9B6F88-930C-44D7-98B5-CCD4E80FC6E3}"/>
              </a:ext>
            </a:extLst>
          </p:cNvPr>
          <p:cNvSpPr txBox="1">
            <a:spLocks/>
          </p:cNvSpPr>
          <p:nvPr/>
        </p:nvSpPr>
        <p:spPr bwMode="auto">
          <a:xfrm>
            <a:off x="129436" y="1205247"/>
            <a:ext cx="8763000" cy="49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Leadership and governance structures have a legal/ constitutional obligation to do so.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Grants from the government are dwindling, while the needs are increasing.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The stakeholders, inside and outside the municipality, are quite diverse and require different approaches, different messages etc.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Our history of separate development which created certain structural impediments, economically and socially, elevates the importance of support by leadership in order to address these historical issues.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A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766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199"/>
            <a:ext cx="8686800" cy="984853"/>
          </a:xfrm>
        </p:spPr>
        <p:txBody>
          <a:bodyPr/>
          <a:lstStyle/>
          <a:p>
            <a:pPr algn="ctr"/>
            <a:r>
              <a:rPr lang="en-US" sz="3600" dirty="0"/>
              <a:t>How can politicians support revenue efforts of the municipalities?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536ED3-8BAC-4AF1-98A3-FDB0AE8F0656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 Bold Italic" pitchFamily="1" charset="0"/>
                <a:ea typeface="Osak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Osaka"/>
              <a:cs typeface="+mn-cs"/>
            </a:endParaRPr>
          </a:p>
        </p:txBody>
      </p:sp>
      <p:sp>
        <p:nvSpPr>
          <p:cNvPr id="5" name="Vertical Text Placeholder 2"/>
          <p:cNvSpPr txBox="1">
            <a:spLocks/>
          </p:cNvSpPr>
          <p:nvPr/>
        </p:nvSpPr>
        <p:spPr bwMode="auto">
          <a:xfrm>
            <a:off x="359024" y="1475048"/>
            <a:ext cx="878497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E5880F-2563-4E16-890A-59B312E9480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91336"/>
            <a:ext cx="1301849" cy="544488"/>
          </a:xfrm>
          <a:prstGeom prst="rect">
            <a:avLst/>
          </a:prstGeom>
          <a:noFill/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9B6F88-930C-44D7-98B5-CCD4E80FC6E3}"/>
              </a:ext>
            </a:extLst>
          </p:cNvPr>
          <p:cNvSpPr txBox="1">
            <a:spLocks/>
          </p:cNvSpPr>
          <p:nvPr/>
        </p:nvSpPr>
        <p:spPr bwMode="auto">
          <a:xfrm>
            <a:off x="76200" y="1183229"/>
            <a:ext cx="8763000" cy="49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Take ownership of their budgets, policies, by-laws and prescripts e.g. Debt collection.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Collaboration with administration and revenue support efforts by other spheres of government.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Consult and encourage communities to participate constructively.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Make informed and consistent utterances.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Make resources that support revenue protection and improvement available.</a:t>
            </a: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ZA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ZA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840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199"/>
            <a:ext cx="8686800" cy="984853"/>
          </a:xfrm>
        </p:spPr>
        <p:txBody>
          <a:bodyPr/>
          <a:lstStyle/>
          <a:p>
            <a:pPr algn="ctr"/>
            <a:r>
              <a:rPr lang="en-US" sz="3600" dirty="0"/>
              <a:t>What does improved revenue do to service delivery?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536ED3-8BAC-4AF1-98A3-FDB0AE8F0656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 Bold Italic" pitchFamily="1" charset="0"/>
                <a:ea typeface="Osak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Osaka"/>
              <a:cs typeface="+mn-cs"/>
            </a:endParaRPr>
          </a:p>
        </p:txBody>
      </p:sp>
      <p:sp>
        <p:nvSpPr>
          <p:cNvPr id="5" name="Vertical Text Placeholder 2"/>
          <p:cNvSpPr txBox="1">
            <a:spLocks/>
          </p:cNvSpPr>
          <p:nvPr/>
        </p:nvSpPr>
        <p:spPr bwMode="auto">
          <a:xfrm>
            <a:off x="359024" y="1475048"/>
            <a:ext cx="878497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E5880F-2563-4E16-890A-59B312E9480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91336"/>
            <a:ext cx="1301849" cy="544488"/>
          </a:xfrm>
          <a:prstGeom prst="rect">
            <a:avLst/>
          </a:prstGeom>
          <a:noFill/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9B6F88-930C-44D7-98B5-CCD4E80FC6E3}"/>
              </a:ext>
            </a:extLst>
          </p:cNvPr>
          <p:cNvSpPr txBox="1">
            <a:spLocks/>
          </p:cNvSpPr>
          <p:nvPr/>
        </p:nvSpPr>
        <p:spPr bwMode="auto">
          <a:xfrm>
            <a:off x="76200" y="1183228"/>
            <a:ext cx="8763000" cy="521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R="0" lvl="1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It frees funds from other spheres of government to be used for other services. </a:t>
            </a:r>
          </a:p>
          <a:p>
            <a:pPr marR="0" lvl="1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It improves the quality of services and provide opportunity for expansion of service provision to broader society. Expansion of services facilitates redress.</a:t>
            </a:r>
          </a:p>
          <a:p>
            <a:pPr marR="0" lvl="1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It helps improve sustainability and provides opportunity to  invest in driving efficiencies.</a:t>
            </a:r>
          </a:p>
          <a:p>
            <a:pPr marR="0" lvl="1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Facilitates improved infrastructure development and thereby improving economic development.</a:t>
            </a:r>
            <a:endParaRPr kumimoji="0" lang="en-ZA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ZA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ZA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501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36ED3-8BAC-4AF1-98A3-FDB0AE8F0656}" type="slidenum">
              <a:rPr lang="en-US" smtClean="0"/>
              <a:pPr>
                <a:defRPr/>
              </a:pPr>
              <a:t>14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3A7A7E-1504-4E8C-95D1-191A71DA0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29" y="2060848"/>
            <a:ext cx="8554693" cy="2808312"/>
          </a:xfrm>
          <a:prstGeom prst="rect">
            <a:avLst/>
          </a:prstGeom>
          <a:solidFill>
            <a:schemeClr val="accent5"/>
          </a:solidFill>
        </p:spPr>
      </p:pic>
    </p:spTree>
    <p:extLst>
      <p:ext uri="{BB962C8B-B14F-4D97-AF65-F5344CB8AC3E}">
        <p14:creationId xmlns:p14="http://schemas.microsoft.com/office/powerpoint/2010/main" val="873831729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36ED3-8BAC-4AF1-98A3-FDB0AE8F0656}" type="slidenum">
              <a:rPr lang="en-US" smtClean="0"/>
              <a:pPr>
                <a:defRPr/>
              </a:pPr>
              <a:t>15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EBA9E2-AA02-40F5-953F-2B6411B4E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0" y="906622"/>
            <a:ext cx="2539682" cy="25396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9AF5B7B-03A7-4A69-903A-EA633CAA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916832"/>
            <a:ext cx="3340752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0154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36ED3-8BAC-4AF1-98A3-FDB0AE8F0656}" type="slidenum">
              <a:rPr lang="en-US" smtClean="0"/>
              <a:pPr>
                <a:defRPr/>
              </a:pPr>
              <a:t>2</a:t>
            </a:fld>
            <a:endParaRPr lang="en-US" sz="1400" b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Vertical Text Placeholder 2"/>
          <p:cNvSpPr txBox="1">
            <a:spLocks/>
          </p:cNvSpPr>
          <p:nvPr/>
        </p:nvSpPr>
        <p:spPr bwMode="auto">
          <a:xfrm>
            <a:off x="305744" y="1239748"/>
            <a:ext cx="8533456" cy="482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200" b="1" dirty="0"/>
              <a:t>Legislation</a:t>
            </a:r>
          </a:p>
          <a:p>
            <a:r>
              <a:rPr lang="en-US" sz="2200" b="1" dirty="0"/>
              <a:t>Political leadership</a:t>
            </a:r>
          </a:p>
          <a:p>
            <a:r>
              <a:rPr lang="en-US" sz="2200" b="1" dirty="0"/>
              <a:t>Governance</a:t>
            </a:r>
          </a:p>
          <a:p>
            <a:r>
              <a:rPr lang="en-US" sz="2200" b="1" dirty="0"/>
              <a:t>Role of the municipal council</a:t>
            </a:r>
          </a:p>
          <a:p>
            <a:r>
              <a:rPr lang="en-US" sz="2200" b="1" dirty="0"/>
              <a:t>Role of administration</a:t>
            </a:r>
          </a:p>
          <a:p>
            <a:r>
              <a:rPr lang="en-US" sz="2200" b="1" dirty="0"/>
              <a:t>Revenue management definition and characteristics</a:t>
            </a:r>
          </a:p>
          <a:p>
            <a:r>
              <a:rPr lang="en-US" sz="2200" b="1" dirty="0"/>
              <a:t>What is the importance of proper revenue management</a:t>
            </a:r>
          </a:p>
          <a:p>
            <a:r>
              <a:rPr lang="en-US" sz="2200" b="1" dirty="0"/>
              <a:t>How can Council support revenue efforts of  municipalities?</a:t>
            </a:r>
          </a:p>
          <a:p>
            <a:r>
              <a:rPr lang="en-US" sz="2200" b="1" dirty="0"/>
              <a:t>What must the administration do to support revenue efforts of municipalities?</a:t>
            </a:r>
          </a:p>
          <a:p>
            <a:r>
              <a:rPr lang="en-US" sz="2200" b="1" dirty="0"/>
              <a:t>What does improved revenue do to service delivery?</a:t>
            </a:r>
          </a:p>
          <a:p>
            <a:r>
              <a:rPr lang="en-US" sz="2200" b="1" dirty="0"/>
              <a:t>Discussion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E5880F-2563-4E16-890A-59B312E9480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91336"/>
            <a:ext cx="1301849" cy="544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17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/>
          <a:lstStyle/>
          <a:p>
            <a:pPr algn="ctr"/>
            <a:r>
              <a:rPr lang="en-US" sz="3600" dirty="0"/>
              <a:t>Legislative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536ED3-8BAC-4AF1-98A3-FDB0AE8F0656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 Bold Italic" pitchFamily="1" charset="0"/>
                <a:ea typeface="Osak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Osaka"/>
              <a:cs typeface="+mn-cs"/>
            </a:endParaRPr>
          </a:p>
        </p:txBody>
      </p:sp>
      <p:sp>
        <p:nvSpPr>
          <p:cNvPr id="5" name="Vertical Text Placeholder 2"/>
          <p:cNvSpPr txBox="1">
            <a:spLocks/>
          </p:cNvSpPr>
          <p:nvPr/>
        </p:nvSpPr>
        <p:spPr bwMode="auto">
          <a:xfrm>
            <a:off x="359024" y="1475048"/>
            <a:ext cx="878497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E5880F-2563-4E16-890A-59B312E9480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91336"/>
            <a:ext cx="1301849" cy="544488"/>
          </a:xfrm>
          <a:prstGeom prst="rect">
            <a:avLst/>
          </a:prstGeom>
          <a:noFill/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9B6F88-930C-44D7-98B5-CCD4E80FC6E3}"/>
              </a:ext>
            </a:extLst>
          </p:cNvPr>
          <p:cNvSpPr txBox="1">
            <a:spLocks/>
          </p:cNvSpPr>
          <p:nvPr/>
        </p:nvSpPr>
        <p:spPr bwMode="auto">
          <a:xfrm>
            <a:off x="76200" y="1183229"/>
            <a:ext cx="8763000" cy="49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Constitution of the Republic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Establishes the 3 spheres of government.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Vests executive and legislative powers in the local sphere of government to the municipal council.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Charges municipalities with responsibility of rendering services and collecting revenue (Taxes, levies and charges).</a:t>
            </a: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Municipal Systems Act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Details duties of the municipal council 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Municipal Councils are the elected representatives of the communities the municipality serves – Local political leadership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ZA" sz="1500" dirty="0">
                <a:solidFill>
                  <a:prstClr val="black"/>
                </a:solidFill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L</a:t>
            </a:r>
            <a:r>
              <a:rPr kumimoji="0" lang="en-ZA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egislation</a:t>
            </a: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 place the responsibility for installing governance structures on the council.</a:t>
            </a: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ZA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ZA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7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97024"/>
          </a:xfrm>
        </p:spPr>
        <p:txBody>
          <a:bodyPr/>
          <a:lstStyle/>
          <a:p>
            <a:r>
              <a:rPr lang="en-US" sz="3600" dirty="0"/>
              <a:t>		Political Leadership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536ED3-8BAC-4AF1-98A3-FDB0AE8F0656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 Bold Italic" pitchFamily="1" charset="0"/>
                <a:ea typeface="Osak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Osak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E5880F-2563-4E16-890A-59B312E9480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91336"/>
            <a:ext cx="1301849" cy="544488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73224"/>
            <a:ext cx="8686800" cy="4895936"/>
          </a:xfrm>
        </p:spPr>
        <p:txBody>
          <a:bodyPr/>
          <a:lstStyle/>
          <a:p>
            <a:pPr marL="0" indent="0">
              <a:buNone/>
            </a:pPr>
            <a:r>
              <a:rPr lang="en-ZA" sz="1800" dirty="0"/>
              <a:t>Cartwright – Leadership is the ability of an individual (group of individuals) to get others to do what he/ she/ they want for their own, or for society’s good, rather than own.</a:t>
            </a:r>
          </a:p>
          <a:p>
            <a:pPr marL="0" indent="0">
              <a:buNone/>
            </a:pPr>
            <a:endParaRPr lang="en-ZA" sz="1800" dirty="0"/>
          </a:p>
          <a:p>
            <a:pPr marL="0" indent="0">
              <a:buNone/>
            </a:pPr>
            <a:r>
              <a:rPr lang="en-ZA" sz="1800" dirty="0" err="1"/>
              <a:t>Okadigbo</a:t>
            </a:r>
            <a:r>
              <a:rPr lang="en-ZA" sz="1800" dirty="0"/>
              <a:t> – Political leadership connotes the personality at the helm of affairs and the manner of his/ her exercise of given powers with respect to the dispensation of national resources and his/ her approach to the well being of others.</a:t>
            </a:r>
          </a:p>
          <a:p>
            <a:pPr marL="0" indent="0">
              <a:buNone/>
            </a:pPr>
            <a:endParaRPr lang="en-ZA" sz="1800" dirty="0"/>
          </a:p>
          <a:p>
            <a:pPr marL="0" indent="0">
              <a:buNone/>
            </a:pPr>
            <a:r>
              <a:rPr lang="en-ZA" sz="1800" dirty="0" err="1"/>
              <a:t>Ogbeidi</a:t>
            </a:r>
            <a:r>
              <a:rPr lang="en-ZA" sz="1800" dirty="0"/>
              <a:t> – Refers to political leadership as the ruling class (collective) that bears the responsibility of managing the affairs and resources of a political entity.</a:t>
            </a:r>
          </a:p>
          <a:p>
            <a:pPr marL="0" indent="0">
              <a:buNone/>
            </a:pPr>
            <a:endParaRPr lang="en-ZA" sz="1800" dirty="0"/>
          </a:p>
          <a:p>
            <a:pPr marL="0" indent="0">
              <a:buNone/>
            </a:pPr>
            <a:r>
              <a:rPr lang="en-ZA" sz="1800" dirty="0"/>
              <a:t>Political Leadership is the entire political class that has capacity to manipulate the machineries of government even from behind the scenes.</a:t>
            </a:r>
          </a:p>
          <a:p>
            <a:pPr>
              <a:buFontTx/>
              <a:buChar char="-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4369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/>
          <a:lstStyle/>
          <a:p>
            <a:pPr algn="ctr"/>
            <a:r>
              <a:rPr lang="en-US" sz="3600" dirty="0"/>
              <a:t>Political leadership and governance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536ED3-8BAC-4AF1-98A3-FDB0AE8F0656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 Bold Italic" pitchFamily="1" charset="0"/>
                <a:ea typeface="Osak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Osaka"/>
              <a:cs typeface="+mn-cs"/>
            </a:endParaRPr>
          </a:p>
        </p:txBody>
      </p:sp>
      <p:sp>
        <p:nvSpPr>
          <p:cNvPr id="5" name="Vertical Text Placeholder 2"/>
          <p:cNvSpPr txBox="1">
            <a:spLocks/>
          </p:cNvSpPr>
          <p:nvPr/>
        </p:nvSpPr>
        <p:spPr bwMode="auto">
          <a:xfrm>
            <a:off x="359024" y="1475048"/>
            <a:ext cx="878497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E5880F-2563-4E16-890A-59B312E9480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91336"/>
            <a:ext cx="1301849" cy="544488"/>
          </a:xfrm>
          <a:prstGeom prst="rect">
            <a:avLst/>
          </a:prstGeom>
          <a:noFill/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9B6F88-930C-44D7-98B5-CCD4E80FC6E3}"/>
              </a:ext>
            </a:extLst>
          </p:cNvPr>
          <p:cNvSpPr txBox="1">
            <a:spLocks/>
          </p:cNvSpPr>
          <p:nvPr/>
        </p:nvSpPr>
        <p:spPr bwMode="auto">
          <a:xfrm>
            <a:off x="129436" y="1205247"/>
            <a:ext cx="8763000" cy="49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Political leadership cannot be separated from governance.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Governance positions are sponsored by the political leadership.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It is through the political leadership, manifested in the manning of structures of governance that the affairs of the state are managed.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Often the kind and extent of support and/ or actions of political leadership will be determined by their background, orientation, character, perceptions etc.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The quality of governance structures are often the mirror image of the quality of political leadership.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A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85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/>
          <a:lstStyle/>
          <a:p>
            <a:pPr algn="ctr"/>
            <a:r>
              <a:rPr lang="en-US" sz="3600" dirty="0"/>
              <a:t>Governance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536ED3-8BAC-4AF1-98A3-FDB0AE8F0656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 Bold Italic" pitchFamily="1" charset="0"/>
                <a:ea typeface="Osak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Osaka"/>
              <a:cs typeface="+mn-cs"/>
            </a:endParaRPr>
          </a:p>
        </p:txBody>
      </p:sp>
      <p:sp>
        <p:nvSpPr>
          <p:cNvPr id="5" name="Vertical Text Placeholder 2"/>
          <p:cNvSpPr txBox="1">
            <a:spLocks/>
          </p:cNvSpPr>
          <p:nvPr/>
        </p:nvSpPr>
        <p:spPr bwMode="auto">
          <a:xfrm>
            <a:off x="359024" y="1475048"/>
            <a:ext cx="878497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E5880F-2563-4E16-890A-59B312E9480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91336"/>
            <a:ext cx="1301849" cy="544488"/>
          </a:xfrm>
          <a:prstGeom prst="rect">
            <a:avLst/>
          </a:prstGeom>
          <a:noFill/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9B6F88-930C-44D7-98B5-CCD4E80FC6E3}"/>
              </a:ext>
            </a:extLst>
          </p:cNvPr>
          <p:cNvSpPr txBox="1">
            <a:spLocks/>
          </p:cNvSpPr>
          <p:nvPr/>
        </p:nvSpPr>
        <p:spPr bwMode="auto">
          <a:xfrm>
            <a:off x="129436" y="1205247"/>
            <a:ext cx="8763000" cy="49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What is governance?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World bank – Traditions and institutions by which authority is exercised.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Governance are: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Structures;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Rules and policies;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Procedures;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People;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Tools etc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Good governance is equivalent to good management.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A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322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/>
          <a:lstStyle/>
          <a:p>
            <a:pPr algn="ctr"/>
            <a:r>
              <a:rPr lang="en-US" sz="3600" dirty="0"/>
              <a:t>Role of the Council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536ED3-8BAC-4AF1-98A3-FDB0AE8F0656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 Bold Italic" pitchFamily="1" charset="0"/>
                <a:ea typeface="Osak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Osaka"/>
              <a:cs typeface="+mn-cs"/>
            </a:endParaRPr>
          </a:p>
        </p:txBody>
      </p:sp>
      <p:sp>
        <p:nvSpPr>
          <p:cNvPr id="5" name="Vertical Text Placeholder 2"/>
          <p:cNvSpPr txBox="1">
            <a:spLocks/>
          </p:cNvSpPr>
          <p:nvPr/>
        </p:nvSpPr>
        <p:spPr bwMode="auto">
          <a:xfrm>
            <a:off x="359024" y="1475048"/>
            <a:ext cx="878497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E5880F-2563-4E16-890A-59B312E9480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91336"/>
            <a:ext cx="1301849" cy="544488"/>
          </a:xfrm>
          <a:prstGeom prst="rect">
            <a:avLst/>
          </a:prstGeom>
          <a:noFill/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9B6F88-930C-44D7-98B5-CCD4E80FC6E3}"/>
              </a:ext>
            </a:extLst>
          </p:cNvPr>
          <p:cNvSpPr txBox="1">
            <a:spLocks/>
          </p:cNvSpPr>
          <p:nvPr/>
        </p:nvSpPr>
        <p:spPr bwMode="auto">
          <a:xfrm>
            <a:off x="76200" y="1183229"/>
            <a:ext cx="8763000" cy="49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R="0" lvl="1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The Municipal Council governs the affairs of the municipality and the local communities it serves.</a:t>
            </a:r>
          </a:p>
          <a:p>
            <a:pPr marR="0" lvl="1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ZA" dirty="0"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The Council exercises executive and legislative duties</a:t>
            </a:r>
            <a:r>
              <a:rPr kumimoji="0" lang="en-ZA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.</a:t>
            </a:r>
          </a:p>
          <a:p>
            <a:pPr marR="0" lvl="1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ZA" dirty="0"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It manages/ controls the resources (Financial and non-financial) of the municipality, employs them in</a:t>
            </a:r>
            <a:r>
              <a:rPr kumimoji="0" lang="en-ZA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 the development of the communities it serves.</a:t>
            </a:r>
          </a:p>
          <a:p>
            <a:pPr marR="0" lvl="1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ZA" dirty="0"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It collaborates with other spheres of government.</a:t>
            </a:r>
          </a:p>
          <a:p>
            <a:pPr marR="0" lvl="1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It encourages local communities t</a:t>
            </a:r>
            <a:r>
              <a:rPr lang="en-ZA" dirty="0"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o participate in local government affairs; and consult with them.</a:t>
            </a: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ZA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ZA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ZA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58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/>
          <a:lstStyle/>
          <a:p>
            <a:pPr algn="ctr"/>
            <a:r>
              <a:rPr lang="en-US" sz="3600" dirty="0"/>
              <a:t>Role of the administration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536ED3-8BAC-4AF1-98A3-FDB0AE8F0656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 Bold Italic" pitchFamily="1" charset="0"/>
                <a:ea typeface="Osak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Osaka"/>
              <a:cs typeface="+mn-cs"/>
            </a:endParaRPr>
          </a:p>
        </p:txBody>
      </p:sp>
      <p:sp>
        <p:nvSpPr>
          <p:cNvPr id="5" name="Vertical Text Placeholder 2"/>
          <p:cNvSpPr txBox="1">
            <a:spLocks/>
          </p:cNvSpPr>
          <p:nvPr/>
        </p:nvSpPr>
        <p:spPr bwMode="auto">
          <a:xfrm>
            <a:off x="359024" y="1475048"/>
            <a:ext cx="878497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E5880F-2563-4E16-890A-59B312E9480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91336"/>
            <a:ext cx="1301849" cy="544488"/>
          </a:xfrm>
          <a:prstGeom prst="rect">
            <a:avLst/>
          </a:prstGeom>
          <a:noFill/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9B6F88-930C-44D7-98B5-CCD4E80FC6E3}"/>
              </a:ext>
            </a:extLst>
          </p:cNvPr>
          <p:cNvSpPr txBox="1">
            <a:spLocks/>
          </p:cNvSpPr>
          <p:nvPr/>
        </p:nvSpPr>
        <p:spPr bwMode="auto">
          <a:xfrm>
            <a:off x="28338" y="978056"/>
            <a:ext cx="9115661" cy="542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Implementation of the IDP as approved by the Council.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Manages the provision of services.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Manages the </a:t>
            </a:r>
            <a:r>
              <a:rPr kumimoji="0" lang="en-ZA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collection of revenue.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ZA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Manages the resources made available to them by the Municipal Council. 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ZA" sz="2800" dirty="0">
                <a:solidFill>
                  <a:prstClr val="black"/>
                </a:solidFill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Interacts and provides information to communities.</a:t>
            </a:r>
            <a:endParaRPr kumimoji="0" lang="en-ZA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ZA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marL="742950" marR="0" lvl="1" indent="-28575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ZA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824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/>
          <a:lstStyle/>
          <a:p>
            <a:pPr algn="ctr"/>
            <a:r>
              <a:rPr lang="en-US" sz="3600" dirty="0"/>
              <a:t>Revenue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536ED3-8BAC-4AF1-98A3-FDB0AE8F0656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 Bold Italic" pitchFamily="1" charset="0"/>
                <a:ea typeface="Osak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Osaka"/>
              <a:cs typeface="+mn-cs"/>
            </a:endParaRPr>
          </a:p>
        </p:txBody>
      </p:sp>
      <p:sp>
        <p:nvSpPr>
          <p:cNvPr id="5" name="Vertical Text Placeholder 2"/>
          <p:cNvSpPr txBox="1">
            <a:spLocks/>
          </p:cNvSpPr>
          <p:nvPr/>
        </p:nvSpPr>
        <p:spPr bwMode="auto">
          <a:xfrm>
            <a:off x="359024" y="1475048"/>
            <a:ext cx="878497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Osak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E5880F-2563-4E16-890A-59B312E9480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91336"/>
            <a:ext cx="1301849" cy="544488"/>
          </a:xfrm>
          <a:prstGeom prst="rect">
            <a:avLst/>
          </a:prstGeom>
          <a:noFill/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19B6F88-930C-44D7-98B5-CCD4E80FC6E3}"/>
              </a:ext>
            </a:extLst>
          </p:cNvPr>
          <p:cNvSpPr txBox="1">
            <a:spLocks/>
          </p:cNvSpPr>
          <p:nvPr/>
        </p:nvSpPr>
        <p:spPr bwMode="auto">
          <a:xfrm>
            <a:off x="129436" y="1205247"/>
            <a:ext cx="8763000" cy="49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What is revenue management?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It is the activity, institutions, business rules and processes for collecting income required for delivering services that have value for communities/ society at large.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Characteristics of revenue management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Affected by almost all functions of the municipality.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It is equally affected by stakeholders that are outside the municipalities.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Good revenue management is a function of how good the municipality is managed.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A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99504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19D11C3F5B7844821F8F8BF212FA56" ma:contentTypeVersion="6" ma:contentTypeDescription="Create a new document." ma:contentTypeScope="" ma:versionID="00dca46ffc41ecde8be85009e61f9a78">
  <xsd:schema xmlns:xsd="http://www.w3.org/2001/XMLSchema" xmlns:xs="http://www.w3.org/2001/XMLSchema" xmlns:p="http://schemas.microsoft.com/office/2006/metadata/properties" xmlns:ns2="730116f1-598c-4599-bd1a-d8b5bb6663f6" xmlns:ns3="02ddbd5d-fd07-48e1-aac1-77206a1fa4f2" targetNamespace="http://schemas.microsoft.com/office/2006/metadata/properties" ma:root="true" ma:fieldsID="4061a66444a66113adabc04acda4156e" ns2:_="" ns3:_="">
    <xsd:import namespace="730116f1-598c-4599-bd1a-d8b5bb6663f6"/>
    <xsd:import namespace="02ddbd5d-fd07-48e1-aac1-77206a1fa4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0116f1-598c-4599-bd1a-d8b5bb6663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ddbd5d-fd07-48e1-aac1-77206a1fa4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CB972D-EFEC-419A-867C-BA8312EFC8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EFD21B-B6FE-4481-96AE-EB9F2C0BB7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0116f1-598c-4599-bd1a-d8b5bb6663f6"/>
    <ds:schemaRef ds:uri="02ddbd5d-fd07-48e1-aac1-77206a1fa4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67525B-4BFD-46BD-B816-D0DC54B6FB6B}">
  <ds:schemaRefs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02ddbd5d-fd07-48e1-aac1-77206a1fa4f2"/>
    <ds:schemaRef ds:uri="730116f1-598c-4599-bd1a-d8b5bb6663f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10953</TotalTime>
  <Words>905</Words>
  <Application>Microsoft Office PowerPoint</Application>
  <PresentationFormat>On-screen Show (4:3)</PresentationFormat>
  <Paragraphs>145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Bold</vt:lpstr>
      <vt:lpstr>Arial Bold Italic</vt:lpstr>
      <vt:lpstr>Calibri</vt:lpstr>
      <vt:lpstr>Wingdings</vt:lpstr>
      <vt:lpstr>Blank Presentation</vt:lpstr>
      <vt:lpstr>THE IMPORTANCE OF POLITICAL AND GOVERNANCE SUPPORT TO IMPROVE REVENUE IN MUNICIPALITIES  Msekeli Nqabeni</vt:lpstr>
      <vt:lpstr>Contents</vt:lpstr>
      <vt:lpstr>Legislative Framework</vt:lpstr>
      <vt:lpstr>  Political Leadership </vt:lpstr>
      <vt:lpstr>Political leadership and governance</vt:lpstr>
      <vt:lpstr>Governance</vt:lpstr>
      <vt:lpstr>Role of the Council</vt:lpstr>
      <vt:lpstr>Role of the administration</vt:lpstr>
      <vt:lpstr>Revenue management</vt:lpstr>
      <vt:lpstr>What is the importance of proper revenue management?</vt:lpstr>
      <vt:lpstr>Why must by political leadership and governance support revenue efforts?</vt:lpstr>
      <vt:lpstr>How can politicians support revenue efforts of the municipalities? </vt:lpstr>
      <vt:lpstr>What does improved revenue do to service delivery?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Establishment of the SCOA Integrated Consultative Forum  National Treasury: Budget Council Chambers</dc:title>
  <dc:creator>Carl Stroud</dc:creator>
  <cp:lastModifiedBy>Msekeli Nqabeni</cp:lastModifiedBy>
  <cp:revision>634</cp:revision>
  <cp:lastPrinted>2017-09-27T10:54:32Z</cp:lastPrinted>
  <dcterms:created xsi:type="dcterms:W3CDTF">2014-08-01T04:27:15Z</dcterms:created>
  <dcterms:modified xsi:type="dcterms:W3CDTF">2019-11-07T18:24:31Z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0x0101009919D11C3F5B7844821F8F8BF212FA56</vt:lpwstr>
  </property>
</Properties>
</file>