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651" r:id="rId1"/>
  </p:sldMasterIdLst>
  <p:notesMasterIdLst>
    <p:notesMasterId r:id="rId50"/>
  </p:notesMasterIdLst>
  <p:handoutMasterIdLst>
    <p:handoutMasterId r:id="rId51"/>
  </p:handoutMasterIdLst>
  <p:sldIdLst>
    <p:sldId id="965" r:id="rId2"/>
    <p:sldId id="1029" r:id="rId3"/>
    <p:sldId id="1147" r:id="rId4"/>
    <p:sldId id="1154" r:id="rId5"/>
    <p:sldId id="1160" r:id="rId6"/>
    <p:sldId id="1148" r:id="rId7"/>
    <p:sldId id="1161" r:id="rId8"/>
    <p:sldId id="1156" r:id="rId9"/>
    <p:sldId id="1150" r:id="rId10"/>
    <p:sldId id="1157" r:id="rId11"/>
    <p:sldId id="1164" r:id="rId12"/>
    <p:sldId id="1163" r:id="rId13"/>
    <p:sldId id="1162" r:id="rId14"/>
    <p:sldId id="1152" r:id="rId15"/>
    <p:sldId id="1153" r:id="rId16"/>
    <p:sldId id="1149" r:id="rId17"/>
    <p:sldId id="1158" r:id="rId18"/>
    <p:sldId id="1165" r:id="rId19"/>
    <p:sldId id="1170" r:id="rId20"/>
    <p:sldId id="1171" r:id="rId21"/>
    <p:sldId id="1172" r:id="rId22"/>
    <p:sldId id="1173" r:id="rId23"/>
    <p:sldId id="1174" r:id="rId24"/>
    <p:sldId id="1175" r:id="rId25"/>
    <p:sldId id="1176" r:id="rId26"/>
    <p:sldId id="1177" r:id="rId27"/>
    <p:sldId id="1178" r:id="rId28"/>
    <p:sldId id="1179" r:id="rId29"/>
    <p:sldId id="1181" r:id="rId30"/>
    <p:sldId id="1182" r:id="rId31"/>
    <p:sldId id="1183" r:id="rId32"/>
    <p:sldId id="1184" r:id="rId33"/>
    <p:sldId id="1185" r:id="rId34"/>
    <p:sldId id="1186" r:id="rId35"/>
    <p:sldId id="1166" r:id="rId36"/>
    <p:sldId id="1167" r:id="rId37"/>
    <p:sldId id="1168" r:id="rId38"/>
    <p:sldId id="1192" r:id="rId39"/>
    <p:sldId id="1169" r:id="rId40"/>
    <p:sldId id="1188" r:id="rId41"/>
    <p:sldId id="1189" r:id="rId42"/>
    <p:sldId id="1194" r:id="rId43"/>
    <p:sldId id="1195" r:id="rId44"/>
    <p:sldId id="1190" r:id="rId45"/>
    <p:sldId id="1196" r:id="rId46"/>
    <p:sldId id="1197" r:id="rId47"/>
    <p:sldId id="1066" r:id="rId48"/>
    <p:sldId id="1112" r:id="rId49"/>
  </p:sldIdLst>
  <p:sldSz cx="12192000" cy="6858000"/>
  <p:notesSz cx="6867525" cy="99949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3734"/>
    <a:srgbClr val="350000"/>
    <a:srgbClr val="B3081B"/>
    <a:srgbClr val="FF7D7D"/>
    <a:srgbClr val="66FF33"/>
    <a:srgbClr val="FFCC00"/>
    <a:srgbClr val="E6BA00"/>
    <a:srgbClr val="66FFFF"/>
    <a:srgbClr val="FFCC66"/>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243" autoAdjust="0"/>
    <p:restoredTop sz="94464" autoAdjust="0"/>
  </p:normalViewPr>
  <p:slideViewPr>
    <p:cSldViewPr>
      <p:cViewPr>
        <p:scale>
          <a:sx n="80" d="100"/>
          <a:sy n="80" d="100"/>
        </p:scale>
        <p:origin x="-293" y="-77"/>
      </p:cViewPr>
      <p:guideLst>
        <p:guide orient="horz" pos="2160"/>
        <p:guide pos="3840"/>
      </p:guideLst>
    </p:cSldViewPr>
  </p:slideViewPr>
  <p:outlineViewPr>
    <p:cViewPr>
      <p:scale>
        <a:sx n="33" d="100"/>
        <a:sy n="33" d="100"/>
      </p:scale>
      <p:origin x="0" y="5334"/>
    </p:cViewPr>
  </p:outlineViewPr>
  <p:notesTextViewPr>
    <p:cViewPr>
      <p:scale>
        <a:sx n="100" d="100"/>
        <a:sy n="100" d="100"/>
      </p:scale>
      <p:origin x="0" y="0"/>
    </p:cViewPr>
  </p:notesTextViewPr>
  <p:sorterViewPr>
    <p:cViewPr>
      <p:scale>
        <a:sx n="100" d="100"/>
        <a:sy n="100" d="100"/>
      </p:scale>
      <p:origin x="0" y="-2241"/>
    </p:cViewPr>
  </p:sorterViewPr>
  <p:notesViewPr>
    <p:cSldViewPr>
      <p:cViewPr varScale="1">
        <p:scale>
          <a:sx n="49" d="100"/>
          <a:sy n="49" d="100"/>
        </p:scale>
        <p:origin x="291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7DEDB9-0D25-4DB1-8AD5-A0DDBFD34EBD}"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ZA"/>
        </a:p>
      </dgm:t>
    </dgm:pt>
    <dgm:pt modelId="{4A8AFCC0-17D7-47AE-AF00-704DED3C0E86}">
      <dgm:prSet phldrT="[Text]" custT="1"/>
      <dgm:spPr>
        <a:solidFill>
          <a:srgbClr val="8A0000"/>
        </a:solidFill>
      </dgm:spPr>
      <dgm:t>
        <a:bodyPr/>
        <a:lstStyle/>
        <a:p>
          <a:r>
            <a:rPr lang="en-ZA" sz="2000" b="1" dirty="0" smtClean="0"/>
            <a:t>Expense - </a:t>
          </a:r>
          <a:r>
            <a:rPr lang="en-ZA" sz="2000" b="1" i="1" dirty="0" smtClean="0"/>
            <a:t>m</a:t>
          </a:r>
          <a:r>
            <a:rPr lang="en-ZA" sz="2000" b="1" dirty="0" smtClean="0"/>
            <a:t>SCOA chart</a:t>
          </a:r>
        </a:p>
      </dgm:t>
    </dgm:pt>
    <dgm:pt modelId="{5ACE4DC6-61A1-40CF-9538-3BAF6588031C}" type="parTrans" cxnId="{7497B98C-605C-4EFF-A293-93964A744B97}">
      <dgm:prSet/>
      <dgm:spPr/>
      <dgm:t>
        <a:bodyPr/>
        <a:lstStyle/>
        <a:p>
          <a:endParaRPr lang="en-ZA"/>
        </a:p>
      </dgm:t>
    </dgm:pt>
    <dgm:pt modelId="{20E0CBE8-5D6B-4EBA-B8BD-C63ED0E87CB5}" type="sibTrans" cxnId="{7497B98C-605C-4EFF-A293-93964A744B97}">
      <dgm:prSet/>
      <dgm:spPr/>
      <dgm:t>
        <a:bodyPr/>
        <a:lstStyle/>
        <a:p>
          <a:endParaRPr lang="en-ZA"/>
        </a:p>
      </dgm:t>
    </dgm:pt>
    <dgm:pt modelId="{60D7F7D8-75CC-4C8B-BFA2-2F2B659640FD}">
      <dgm:prSet phldrT="[Text]" custT="1"/>
      <dgm:spPr>
        <a:solidFill>
          <a:srgbClr val="8A0000"/>
        </a:solidFill>
      </dgm:spPr>
      <dgm:t>
        <a:bodyPr/>
        <a:lstStyle/>
        <a:p>
          <a:pPr marL="57150"/>
          <a:endParaRPr lang="en-ZA" sz="1050" dirty="0" smtClean="0"/>
        </a:p>
      </dgm:t>
    </dgm:pt>
    <dgm:pt modelId="{8E1B65F3-FC85-46A8-BFD1-8A6C7D0C8C62}" type="parTrans" cxnId="{77694809-CD11-4F02-9CC7-7F83A71FABF5}">
      <dgm:prSet/>
      <dgm:spPr/>
      <dgm:t>
        <a:bodyPr/>
        <a:lstStyle/>
        <a:p>
          <a:endParaRPr lang="en-ZA"/>
        </a:p>
      </dgm:t>
    </dgm:pt>
    <dgm:pt modelId="{5FABD8B6-E5BB-4906-B78E-3D90D1881550}" type="sibTrans" cxnId="{77694809-CD11-4F02-9CC7-7F83A71FABF5}">
      <dgm:prSet/>
      <dgm:spPr/>
      <dgm:t>
        <a:bodyPr/>
        <a:lstStyle/>
        <a:p>
          <a:endParaRPr lang="en-ZA"/>
        </a:p>
      </dgm:t>
    </dgm:pt>
    <dgm:pt modelId="{98F33EA2-F8FA-4142-9793-93B3C6D37476}">
      <dgm:prSet phldrT="[Text]" custT="1"/>
      <dgm:spPr>
        <a:solidFill>
          <a:srgbClr val="8A0000"/>
        </a:solidFill>
      </dgm:spPr>
      <dgm:t>
        <a:bodyPr/>
        <a:lstStyle/>
        <a:p>
          <a:pPr marL="285750"/>
          <a:endParaRPr lang="en-ZA" sz="3600" dirty="0"/>
        </a:p>
      </dgm:t>
    </dgm:pt>
    <dgm:pt modelId="{6AA12BB1-1A1D-4D44-9CE7-24A684D17654}" type="parTrans" cxnId="{37B988E2-B9AA-49A2-8577-FE96DB8A7978}">
      <dgm:prSet/>
      <dgm:spPr/>
      <dgm:t>
        <a:bodyPr/>
        <a:lstStyle/>
        <a:p>
          <a:endParaRPr lang="en-ZA"/>
        </a:p>
      </dgm:t>
    </dgm:pt>
    <dgm:pt modelId="{700A0BA2-4764-499C-AE2B-190524F2653D}" type="sibTrans" cxnId="{37B988E2-B9AA-49A2-8577-FE96DB8A7978}">
      <dgm:prSet/>
      <dgm:spPr/>
      <dgm:t>
        <a:bodyPr/>
        <a:lstStyle/>
        <a:p>
          <a:endParaRPr lang="en-ZA"/>
        </a:p>
      </dgm:t>
    </dgm:pt>
    <dgm:pt modelId="{B06D9C17-2636-47C1-8DE3-3BFB09DAA662}">
      <dgm:prSet custT="1"/>
      <dgm:spPr/>
      <dgm:t>
        <a:bodyPr/>
        <a:lstStyle/>
        <a:p>
          <a:pPr marL="36000"/>
          <a:r>
            <a:rPr lang="en-ZA" sz="2000" b="0" dirty="0" smtClean="0"/>
            <a:t>Contra Accounts</a:t>
          </a:r>
        </a:p>
      </dgm:t>
    </dgm:pt>
    <dgm:pt modelId="{3F2AE88E-34FC-42F4-84D8-658D2D3C9889}" type="parTrans" cxnId="{C751C4A1-782C-43E1-9712-54BE2CE896B6}">
      <dgm:prSet/>
      <dgm:spPr/>
      <dgm:t>
        <a:bodyPr/>
        <a:lstStyle/>
        <a:p>
          <a:endParaRPr lang="en-ZA"/>
        </a:p>
      </dgm:t>
    </dgm:pt>
    <dgm:pt modelId="{D4D2E0D1-DBCF-4819-AFCB-1F4E60435916}" type="sibTrans" cxnId="{C751C4A1-782C-43E1-9712-54BE2CE896B6}">
      <dgm:prSet/>
      <dgm:spPr/>
      <dgm:t>
        <a:bodyPr/>
        <a:lstStyle/>
        <a:p>
          <a:endParaRPr lang="en-ZA"/>
        </a:p>
      </dgm:t>
    </dgm:pt>
    <dgm:pt modelId="{4883229B-D5FF-4B21-B1F2-D1CE7B61BEA7}">
      <dgm:prSet custT="1"/>
      <dgm:spPr/>
      <dgm:t>
        <a:bodyPr/>
        <a:lstStyle/>
        <a:p>
          <a:pPr marL="36000"/>
          <a:r>
            <a:rPr lang="en-ZA" sz="2000" b="0" dirty="0" smtClean="0"/>
            <a:t>Contracted Services</a:t>
          </a:r>
        </a:p>
      </dgm:t>
    </dgm:pt>
    <dgm:pt modelId="{C576EEBB-EB08-4040-9727-D245FD8424B1}" type="parTrans" cxnId="{695597C7-87E7-4C9D-8C8C-1A8063A7C471}">
      <dgm:prSet/>
      <dgm:spPr/>
      <dgm:t>
        <a:bodyPr/>
        <a:lstStyle/>
        <a:p>
          <a:endParaRPr lang="en-ZA"/>
        </a:p>
      </dgm:t>
    </dgm:pt>
    <dgm:pt modelId="{89DBFC86-F343-4F7D-9668-7E9854EA6D92}" type="sibTrans" cxnId="{695597C7-87E7-4C9D-8C8C-1A8063A7C471}">
      <dgm:prSet/>
      <dgm:spPr/>
      <dgm:t>
        <a:bodyPr/>
        <a:lstStyle/>
        <a:p>
          <a:endParaRPr lang="en-ZA"/>
        </a:p>
      </dgm:t>
    </dgm:pt>
    <dgm:pt modelId="{C4582A0F-DC1D-44E7-AA09-95DBD399F1F3}">
      <dgm:prSet custT="1"/>
      <dgm:spPr/>
      <dgm:t>
        <a:bodyPr/>
        <a:lstStyle/>
        <a:p>
          <a:pPr marL="36000"/>
          <a:r>
            <a:rPr lang="en-ZA" sz="2000" b="0" dirty="0" smtClean="0"/>
            <a:t>Default</a:t>
          </a:r>
        </a:p>
      </dgm:t>
    </dgm:pt>
    <dgm:pt modelId="{38F01ACF-A355-47A8-9915-344356E8D31C}" type="parTrans" cxnId="{1D0FA010-D8C6-4D2E-909B-7E3539E2AC77}">
      <dgm:prSet/>
      <dgm:spPr/>
      <dgm:t>
        <a:bodyPr/>
        <a:lstStyle/>
        <a:p>
          <a:endParaRPr lang="en-ZA"/>
        </a:p>
      </dgm:t>
    </dgm:pt>
    <dgm:pt modelId="{794F38E8-DA24-4DA1-975A-6A1BBE4EF4F7}" type="sibTrans" cxnId="{1D0FA010-D8C6-4D2E-909B-7E3539E2AC77}">
      <dgm:prSet/>
      <dgm:spPr/>
      <dgm:t>
        <a:bodyPr/>
        <a:lstStyle/>
        <a:p>
          <a:endParaRPr lang="en-ZA"/>
        </a:p>
      </dgm:t>
    </dgm:pt>
    <dgm:pt modelId="{BFD611CB-43E6-4794-9815-1DB75D110991}">
      <dgm:prSet custT="1"/>
      <dgm:spPr/>
      <dgm:t>
        <a:bodyPr/>
        <a:lstStyle/>
        <a:p>
          <a:pPr marL="36000"/>
          <a:r>
            <a:rPr lang="en-ZA" sz="2000" b="0" dirty="0" smtClean="0"/>
            <a:t>Depreciation and Amortisation </a:t>
          </a:r>
        </a:p>
      </dgm:t>
    </dgm:pt>
    <dgm:pt modelId="{0A969734-B8A7-40ED-AAAF-E3005E096779}" type="parTrans" cxnId="{F6A213BC-C390-4431-B35B-BCC7168D0DF5}">
      <dgm:prSet/>
      <dgm:spPr/>
      <dgm:t>
        <a:bodyPr/>
        <a:lstStyle/>
        <a:p>
          <a:endParaRPr lang="en-ZA"/>
        </a:p>
      </dgm:t>
    </dgm:pt>
    <dgm:pt modelId="{08339A3B-BFC3-475B-A5F4-C663EF4BB71D}" type="sibTrans" cxnId="{F6A213BC-C390-4431-B35B-BCC7168D0DF5}">
      <dgm:prSet/>
      <dgm:spPr/>
      <dgm:t>
        <a:bodyPr/>
        <a:lstStyle/>
        <a:p>
          <a:endParaRPr lang="en-ZA"/>
        </a:p>
      </dgm:t>
    </dgm:pt>
    <dgm:pt modelId="{84E65160-CC03-49D0-A2BB-9A37B6D2C0D3}">
      <dgm:prSet custT="1"/>
      <dgm:spPr/>
      <dgm:t>
        <a:bodyPr/>
        <a:lstStyle/>
        <a:p>
          <a:pPr marL="36000"/>
          <a:r>
            <a:rPr lang="en-ZA" sz="2000" b="0" dirty="0" smtClean="0"/>
            <a:t>Discontinued Operations</a:t>
          </a:r>
        </a:p>
      </dgm:t>
    </dgm:pt>
    <dgm:pt modelId="{135462BA-C963-41E5-A01C-55375CC10DAB}" type="parTrans" cxnId="{FB77ACB2-236A-4A0E-A59F-28CD71DD18ED}">
      <dgm:prSet/>
      <dgm:spPr/>
      <dgm:t>
        <a:bodyPr/>
        <a:lstStyle/>
        <a:p>
          <a:endParaRPr lang="en-ZA"/>
        </a:p>
      </dgm:t>
    </dgm:pt>
    <dgm:pt modelId="{16595B57-B5D8-4D4D-93CE-4DDF57BC0CFB}" type="sibTrans" cxnId="{FB77ACB2-236A-4A0E-A59F-28CD71DD18ED}">
      <dgm:prSet/>
      <dgm:spPr/>
      <dgm:t>
        <a:bodyPr/>
        <a:lstStyle/>
        <a:p>
          <a:endParaRPr lang="en-ZA"/>
        </a:p>
      </dgm:t>
    </dgm:pt>
    <dgm:pt modelId="{BCAD32EC-A283-4606-8AA2-FA8F0D927A69}">
      <dgm:prSet custT="1"/>
      <dgm:spPr/>
      <dgm:t>
        <a:bodyPr/>
        <a:lstStyle/>
        <a:p>
          <a:pPr marL="36000"/>
          <a:r>
            <a:rPr lang="en-ZA" sz="2000" b="0" dirty="0" smtClean="0"/>
            <a:t>Employee Related Cost </a:t>
          </a:r>
        </a:p>
      </dgm:t>
    </dgm:pt>
    <dgm:pt modelId="{D76EBF2F-2EC1-47E9-A52B-7489F013901C}" type="parTrans" cxnId="{C10AC46E-9BCA-41E7-94FE-D6E6881AEDB2}">
      <dgm:prSet/>
      <dgm:spPr/>
      <dgm:t>
        <a:bodyPr/>
        <a:lstStyle/>
        <a:p>
          <a:endParaRPr lang="en-ZA"/>
        </a:p>
      </dgm:t>
    </dgm:pt>
    <dgm:pt modelId="{987713B8-2545-43F1-8D75-020189C7E30C}" type="sibTrans" cxnId="{C10AC46E-9BCA-41E7-94FE-D6E6881AEDB2}">
      <dgm:prSet/>
      <dgm:spPr/>
      <dgm:t>
        <a:bodyPr/>
        <a:lstStyle/>
        <a:p>
          <a:endParaRPr lang="en-ZA"/>
        </a:p>
      </dgm:t>
    </dgm:pt>
    <dgm:pt modelId="{677C5DF6-882E-4630-A108-B0F28241EB78}">
      <dgm:prSet custT="1"/>
      <dgm:spPr/>
      <dgm:t>
        <a:bodyPr/>
        <a:lstStyle/>
        <a:p>
          <a:pPr marL="36000"/>
          <a:r>
            <a:rPr lang="en-ZA" sz="2000" b="0" dirty="0" smtClean="0"/>
            <a:t>Income Tax</a:t>
          </a:r>
        </a:p>
      </dgm:t>
    </dgm:pt>
    <dgm:pt modelId="{5DF88E80-97B6-4EF8-AE31-C387B6E4CD51}" type="parTrans" cxnId="{561ED747-0CBB-4A60-88C2-C473343F2294}">
      <dgm:prSet/>
      <dgm:spPr/>
      <dgm:t>
        <a:bodyPr/>
        <a:lstStyle/>
        <a:p>
          <a:endParaRPr lang="en-ZA"/>
        </a:p>
      </dgm:t>
    </dgm:pt>
    <dgm:pt modelId="{D0F46C0B-2CF3-4DB2-932D-C9814C6421DF}" type="sibTrans" cxnId="{561ED747-0CBB-4A60-88C2-C473343F2294}">
      <dgm:prSet/>
      <dgm:spPr/>
      <dgm:t>
        <a:bodyPr/>
        <a:lstStyle/>
        <a:p>
          <a:endParaRPr lang="en-ZA"/>
        </a:p>
      </dgm:t>
    </dgm:pt>
    <dgm:pt modelId="{FC1BF82E-B2B2-4AC6-892F-295A6B4C8D92}">
      <dgm:prSet custT="1"/>
      <dgm:spPr/>
      <dgm:t>
        <a:bodyPr/>
        <a:lstStyle/>
        <a:p>
          <a:pPr marL="36000"/>
          <a:r>
            <a:rPr lang="en-ZA" sz="2000" b="0" dirty="0" smtClean="0"/>
            <a:t>Interest, Dividends &amp; Rent on Land</a:t>
          </a:r>
        </a:p>
      </dgm:t>
    </dgm:pt>
    <dgm:pt modelId="{AADA84BE-9B76-4C71-B402-F210272A80A5}" type="parTrans" cxnId="{CBE1F8CA-0A58-4A84-9054-4E77D76F7443}">
      <dgm:prSet/>
      <dgm:spPr/>
      <dgm:t>
        <a:bodyPr/>
        <a:lstStyle/>
        <a:p>
          <a:endParaRPr lang="en-ZA"/>
        </a:p>
      </dgm:t>
    </dgm:pt>
    <dgm:pt modelId="{FC9386B3-1720-49FA-9F6D-B1D5FE4F2DC5}" type="sibTrans" cxnId="{CBE1F8CA-0A58-4A84-9054-4E77D76F7443}">
      <dgm:prSet/>
      <dgm:spPr/>
      <dgm:t>
        <a:bodyPr/>
        <a:lstStyle/>
        <a:p>
          <a:endParaRPr lang="en-ZA"/>
        </a:p>
      </dgm:t>
    </dgm:pt>
    <dgm:pt modelId="{D1FF8DB8-A24E-4839-9552-2C16AEC28A53}">
      <dgm:prSet phldrT="[Text]" custT="1"/>
      <dgm:spPr>
        <a:solidFill>
          <a:srgbClr val="8A0000"/>
        </a:solidFill>
      </dgm:spPr>
      <dgm:t>
        <a:bodyPr/>
        <a:lstStyle/>
        <a:p>
          <a:r>
            <a:rPr lang="en-ZA" sz="2000" b="1" dirty="0" smtClean="0"/>
            <a:t>Expense - </a:t>
          </a:r>
          <a:r>
            <a:rPr lang="en-ZA" sz="2000" b="1" i="1" dirty="0" smtClean="0"/>
            <a:t>m</a:t>
          </a:r>
          <a:r>
            <a:rPr lang="en-ZA" sz="2000" b="1" dirty="0" smtClean="0"/>
            <a:t>SCOA chart </a:t>
          </a:r>
        </a:p>
      </dgm:t>
    </dgm:pt>
    <dgm:pt modelId="{E113DE28-932A-4516-972C-50CE36472D1A}" type="parTrans" cxnId="{D3A65871-725C-43E1-A881-4CB16BC19DE1}">
      <dgm:prSet/>
      <dgm:spPr/>
      <dgm:t>
        <a:bodyPr/>
        <a:lstStyle/>
        <a:p>
          <a:endParaRPr lang="en-ZA"/>
        </a:p>
      </dgm:t>
    </dgm:pt>
    <dgm:pt modelId="{D348A7E4-4C53-4036-A0AC-A4B3DACFBCCB}" type="sibTrans" cxnId="{D3A65871-725C-43E1-A881-4CB16BC19DE1}">
      <dgm:prSet/>
      <dgm:spPr/>
      <dgm:t>
        <a:bodyPr/>
        <a:lstStyle/>
        <a:p>
          <a:endParaRPr lang="en-ZA"/>
        </a:p>
      </dgm:t>
    </dgm:pt>
    <dgm:pt modelId="{6B569272-518C-48D5-A09F-E8265E877CF1}">
      <dgm:prSet custT="1"/>
      <dgm:spPr/>
      <dgm:t>
        <a:bodyPr/>
        <a:lstStyle/>
        <a:p>
          <a:r>
            <a:rPr lang="en-ZA" sz="2000" b="0" dirty="0" smtClean="0"/>
            <a:t>Operational Cost</a:t>
          </a:r>
        </a:p>
      </dgm:t>
    </dgm:pt>
    <dgm:pt modelId="{F28B8091-E7F9-49D5-A635-0C66CA8EE720}" type="parTrans" cxnId="{2B60F2DB-9FB5-4154-BF10-D4448A6266F3}">
      <dgm:prSet/>
      <dgm:spPr/>
      <dgm:t>
        <a:bodyPr/>
        <a:lstStyle/>
        <a:p>
          <a:endParaRPr lang="en-ZA"/>
        </a:p>
      </dgm:t>
    </dgm:pt>
    <dgm:pt modelId="{B79FD390-BCD2-480C-AD7B-77F4AA895F23}" type="sibTrans" cxnId="{2B60F2DB-9FB5-4154-BF10-D4448A6266F3}">
      <dgm:prSet/>
      <dgm:spPr/>
      <dgm:t>
        <a:bodyPr/>
        <a:lstStyle/>
        <a:p>
          <a:endParaRPr lang="en-ZA"/>
        </a:p>
      </dgm:t>
    </dgm:pt>
    <dgm:pt modelId="{687C84B5-3B99-473D-B1A6-422B5E59E823}">
      <dgm:prSet custT="1"/>
      <dgm:spPr/>
      <dgm:t>
        <a:bodyPr/>
        <a:lstStyle/>
        <a:p>
          <a:r>
            <a:rPr lang="en-ZA" sz="2000" b="0" dirty="0" smtClean="0"/>
            <a:t>Remuneration of Councillors</a:t>
          </a:r>
        </a:p>
      </dgm:t>
    </dgm:pt>
    <dgm:pt modelId="{0E4CD74D-84A5-4EF4-A66B-5E93DABB1D51}" type="parTrans" cxnId="{D522251D-7384-4919-A7BB-383D173A27FD}">
      <dgm:prSet/>
      <dgm:spPr/>
      <dgm:t>
        <a:bodyPr/>
        <a:lstStyle/>
        <a:p>
          <a:endParaRPr lang="en-ZA"/>
        </a:p>
      </dgm:t>
    </dgm:pt>
    <dgm:pt modelId="{4ECE23C5-C6BA-4804-A82F-9E8448194205}" type="sibTrans" cxnId="{D522251D-7384-4919-A7BB-383D173A27FD}">
      <dgm:prSet/>
      <dgm:spPr/>
      <dgm:t>
        <a:bodyPr/>
        <a:lstStyle/>
        <a:p>
          <a:endParaRPr lang="en-ZA"/>
        </a:p>
      </dgm:t>
    </dgm:pt>
    <dgm:pt modelId="{513976B0-37E3-408D-B663-D4D5DF9665C8}">
      <dgm:prSet custT="1"/>
      <dgm:spPr/>
      <dgm:t>
        <a:bodyPr/>
        <a:lstStyle/>
        <a:p>
          <a:r>
            <a:rPr lang="en-ZA" sz="2000" b="0" dirty="0" smtClean="0"/>
            <a:t>Share of Deficit attributable to Associate</a:t>
          </a:r>
        </a:p>
      </dgm:t>
    </dgm:pt>
    <dgm:pt modelId="{578ED305-35DA-474A-A064-32815BFAF215}" type="parTrans" cxnId="{52E53A5B-CCA3-4474-8939-FD49AE71BCCF}">
      <dgm:prSet/>
      <dgm:spPr/>
      <dgm:t>
        <a:bodyPr/>
        <a:lstStyle/>
        <a:p>
          <a:endParaRPr lang="en-ZA"/>
        </a:p>
      </dgm:t>
    </dgm:pt>
    <dgm:pt modelId="{6672A148-1C16-48FF-AD67-C6DD5A577D14}" type="sibTrans" cxnId="{52E53A5B-CCA3-4474-8939-FD49AE71BCCF}">
      <dgm:prSet/>
      <dgm:spPr/>
      <dgm:t>
        <a:bodyPr/>
        <a:lstStyle/>
        <a:p>
          <a:endParaRPr lang="en-ZA"/>
        </a:p>
      </dgm:t>
    </dgm:pt>
    <dgm:pt modelId="{66238EB8-1254-48F6-83CE-02BA25A36342}">
      <dgm:prSet custT="1"/>
      <dgm:spPr/>
      <dgm:t>
        <a:bodyPr/>
        <a:lstStyle/>
        <a:p>
          <a:r>
            <a:rPr lang="en-ZA" sz="2000" b="0" dirty="0" smtClean="0"/>
            <a:t>Share of Deficit attributable to Joint Venture</a:t>
          </a:r>
        </a:p>
      </dgm:t>
    </dgm:pt>
    <dgm:pt modelId="{69869BB9-019C-48CB-B791-0A88B246BC96}" type="parTrans" cxnId="{DFA319CC-5AF2-416A-9544-B56941A5F421}">
      <dgm:prSet/>
      <dgm:spPr/>
      <dgm:t>
        <a:bodyPr/>
        <a:lstStyle/>
        <a:p>
          <a:endParaRPr lang="en-ZA"/>
        </a:p>
      </dgm:t>
    </dgm:pt>
    <dgm:pt modelId="{C3C38256-1A8B-46C9-BA18-E51EE1BBDDC0}" type="sibTrans" cxnId="{DFA319CC-5AF2-416A-9544-B56941A5F421}">
      <dgm:prSet/>
      <dgm:spPr/>
      <dgm:t>
        <a:bodyPr/>
        <a:lstStyle/>
        <a:p>
          <a:endParaRPr lang="en-ZA"/>
        </a:p>
      </dgm:t>
    </dgm:pt>
    <dgm:pt modelId="{3DDE9FEA-7475-446C-9B78-DB0D24D84622}">
      <dgm:prSet custT="1"/>
      <dgm:spPr/>
      <dgm:t>
        <a:bodyPr/>
        <a:lstStyle/>
        <a:p>
          <a:r>
            <a:rPr lang="en-ZA" sz="2000" b="0" dirty="0" smtClean="0"/>
            <a:t>Share of Deficit attributable to Minorities</a:t>
          </a:r>
        </a:p>
      </dgm:t>
    </dgm:pt>
    <dgm:pt modelId="{D9A65ABD-304F-496E-BEB6-F93EFA828C47}" type="parTrans" cxnId="{669BBD11-93CE-4AF6-A7FC-7BC543D5F457}">
      <dgm:prSet/>
      <dgm:spPr/>
      <dgm:t>
        <a:bodyPr/>
        <a:lstStyle/>
        <a:p>
          <a:endParaRPr lang="en-ZA"/>
        </a:p>
      </dgm:t>
    </dgm:pt>
    <dgm:pt modelId="{8CA88AD0-AB0F-4A9E-B0D3-7C0A80102620}" type="sibTrans" cxnId="{669BBD11-93CE-4AF6-A7FC-7BC543D5F457}">
      <dgm:prSet/>
      <dgm:spPr/>
      <dgm:t>
        <a:bodyPr/>
        <a:lstStyle/>
        <a:p>
          <a:endParaRPr lang="en-ZA"/>
        </a:p>
      </dgm:t>
    </dgm:pt>
    <dgm:pt modelId="{5335E485-6B0B-4E90-8ECD-12BADD51FAFE}">
      <dgm:prSet custT="1"/>
      <dgm:spPr/>
      <dgm:t>
        <a:bodyPr/>
        <a:lstStyle/>
        <a:p>
          <a:r>
            <a:rPr lang="en-ZA" sz="2000" b="0" dirty="0" smtClean="0"/>
            <a:t>Statutory Payments other than Income Taxes</a:t>
          </a:r>
        </a:p>
      </dgm:t>
    </dgm:pt>
    <dgm:pt modelId="{F57B9CB0-22FE-4D4B-87CC-100B2263DC3E}" type="parTrans" cxnId="{8FC93222-0123-4187-9C98-833FD7132773}">
      <dgm:prSet/>
      <dgm:spPr/>
      <dgm:t>
        <a:bodyPr/>
        <a:lstStyle/>
        <a:p>
          <a:endParaRPr lang="en-ZA"/>
        </a:p>
      </dgm:t>
    </dgm:pt>
    <dgm:pt modelId="{C8EAC5FF-58A6-46ED-ADE0-AF3DC11B0A97}" type="sibTrans" cxnId="{8FC93222-0123-4187-9C98-833FD7132773}">
      <dgm:prSet/>
      <dgm:spPr/>
      <dgm:t>
        <a:bodyPr/>
        <a:lstStyle/>
        <a:p>
          <a:endParaRPr lang="en-ZA"/>
        </a:p>
      </dgm:t>
    </dgm:pt>
    <dgm:pt modelId="{95A4131C-11FC-49FE-9964-1660198EDBA7}">
      <dgm:prSet custT="1"/>
      <dgm:spPr/>
      <dgm:t>
        <a:bodyPr/>
        <a:lstStyle/>
        <a:p>
          <a:r>
            <a:rPr lang="en-ZA" sz="2000" b="0" dirty="0" smtClean="0"/>
            <a:t>Transfers and Subsidies</a:t>
          </a:r>
        </a:p>
      </dgm:t>
    </dgm:pt>
    <dgm:pt modelId="{EDD80DAB-123F-448B-A717-414FD7D11A97}" type="parTrans" cxnId="{BC2D572D-2EB9-41E8-9E13-189AB5815515}">
      <dgm:prSet/>
      <dgm:spPr/>
      <dgm:t>
        <a:bodyPr/>
        <a:lstStyle/>
        <a:p>
          <a:endParaRPr lang="en-ZA"/>
        </a:p>
      </dgm:t>
    </dgm:pt>
    <dgm:pt modelId="{95C88756-EF5C-45AB-A6D4-DD4BFC79C5DD}" type="sibTrans" cxnId="{BC2D572D-2EB9-41E8-9E13-189AB5815515}">
      <dgm:prSet/>
      <dgm:spPr/>
      <dgm:t>
        <a:bodyPr/>
        <a:lstStyle/>
        <a:p>
          <a:endParaRPr lang="en-ZA"/>
        </a:p>
      </dgm:t>
    </dgm:pt>
    <dgm:pt modelId="{BEF45FDF-9485-4BE3-A5F3-A7BD07D4B4EA}">
      <dgm:prSet custT="1"/>
      <dgm:spPr/>
      <dgm:t>
        <a:bodyPr/>
        <a:lstStyle/>
        <a:p>
          <a:pPr marL="36000"/>
          <a:r>
            <a:rPr lang="en-ZA" sz="2000" b="0" dirty="0" smtClean="0"/>
            <a:t>Inventory Consumed</a:t>
          </a:r>
        </a:p>
      </dgm:t>
    </dgm:pt>
    <dgm:pt modelId="{15B00A7F-D01A-4590-9BFA-FD497EADD67F}" type="parTrans" cxnId="{D9C8B0AD-B664-4C50-9B5D-9C3D1CB986B3}">
      <dgm:prSet/>
      <dgm:spPr/>
      <dgm:t>
        <a:bodyPr/>
        <a:lstStyle/>
        <a:p>
          <a:endParaRPr lang="en-ZA"/>
        </a:p>
      </dgm:t>
    </dgm:pt>
    <dgm:pt modelId="{8DE61519-EC36-488C-925E-F9FA62C4E3D9}" type="sibTrans" cxnId="{D9C8B0AD-B664-4C50-9B5D-9C3D1CB986B3}">
      <dgm:prSet/>
      <dgm:spPr/>
      <dgm:t>
        <a:bodyPr/>
        <a:lstStyle/>
        <a:p>
          <a:endParaRPr lang="en-ZA"/>
        </a:p>
      </dgm:t>
    </dgm:pt>
    <dgm:pt modelId="{3094F463-FC6F-49E7-81B5-8200F61D4DD9}">
      <dgm:prSet custT="1"/>
      <dgm:spPr/>
      <dgm:t>
        <a:bodyPr/>
        <a:lstStyle/>
        <a:p>
          <a:r>
            <a:rPr lang="en-ZA" sz="2000" b="0" dirty="0" smtClean="0"/>
            <a:t>Operating Leases</a:t>
          </a:r>
        </a:p>
      </dgm:t>
    </dgm:pt>
    <dgm:pt modelId="{7E945D55-B63E-4BF2-95FF-67DA40534BC5}" type="parTrans" cxnId="{5848B3B4-EDDC-4657-8C73-F69D88CAFB5E}">
      <dgm:prSet/>
      <dgm:spPr/>
      <dgm:t>
        <a:bodyPr/>
        <a:lstStyle/>
        <a:p>
          <a:endParaRPr lang="en-ZA"/>
        </a:p>
      </dgm:t>
    </dgm:pt>
    <dgm:pt modelId="{496D5552-A2B1-404F-AFA8-D21C846A72CF}" type="sibTrans" cxnId="{5848B3B4-EDDC-4657-8C73-F69D88CAFB5E}">
      <dgm:prSet/>
      <dgm:spPr/>
      <dgm:t>
        <a:bodyPr/>
        <a:lstStyle/>
        <a:p>
          <a:endParaRPr lang="en-ZA"/>
        </a:p>
      </dgm:t>
    </dgm:pt>
    <dgm:pt modelId="{1A4E41BA-3F62-4210-9E8E-232C1797D48C}">
      <dgm:prSet custT="1"/>
      <dgm:spPr/>
      <dgm:t>
        <a:bodyPr/>
        <a:lstStyle/>
        <a:p>
          <a:pPr marL="36000"/>
          <a:r>
            <a:rPr lang="en-ZA" sz="2000" b="0" dirty="0" smtClean="0"/>
            <a:t>Bulk Purchases</a:t>
          </a:r>
        </a:p>
      </dgm:t>
    </dgm:pt>
    <dgm:pt modelId="{BCA734E6-C376-44AA-B741-B2E16FB4B3A8}" type="parTrans" cxnId="{A4F09BDF-5064-42BF-B51C-977341A6718D}">
      <dgm:prSet/>
      <dgm:spPr/>
      <dgm:t>
        <a:bodyPr/>
        <a:lstStyle/>
        <a:p>
          <a:endParaRPr lang="en-ZA"/>
        </a:p>
      </dgm:t>
    </dgm:pt>
    <dgm:pt modelId="{D383383D-27B0-4CED-A1F1-4FB45334459C}" type="sibTrans" cxnId="{A4F09BDF-5064-42BF-B51C-977341A6718D}">
      <dgm:prSet/>
      <dgm:spPr/>
      <dgm:t>
        <a:bodyPr/>
        <a:lstStyle/>
        <a:p>
          <a:endParaRPr lang="en-ZA"/>
        </a:p>
      </dgm:t>
    </dgm:pt>
    <dgm:pt modelId="{B27CDC23-23FE-40FB-85E2-6FCC60021C73}">
      <dgm:prSet custT="1"/>
      <dgm:spPr/>
      <dgm:t>
        <a:bodyPr/>
        <a:lstStyle/>
        <a:p>
          <a:pPr marL="36000"/>
          <a:r>
            <a:rPr lang="en-ZA" sz="2000" b="0" dirty="0" smtClean="0"/>
            <a:t>Bad Debts Written Off</a:t>
          </a:r>
        </a:p>
      </dgm:t>
    </dgm:pt>
    <dgm:pt modelId="{BD1A4DEA-E022-4C3C-A98E-92449410C645}" type="sibTrans" cxnId="{F15F24AA-7334-4B25-AA15-C800E8A5CF02}">
      <dgm:prSet/>
      <dgm:spPr/>
      <dgm:t>
        <a:bodyPr/>
        <a:lstStyle/>
        <a:p>
          <a:endParaRPr lang="en-ZA"/>
        </a:p>
      </dgm:t>
    </dgm:pt>
    <dgm:pt modelId="{DB643ED3-220E-4083-BEB0-E6C84E7C6ACB}" type="parTrans" cxnId="{F15F24AA-7334-4B25-AA15-C800E8A5CF02}">
      <dgm:prSet/>
      <dgm:spPr/>
      <dgm:t>
        <a:bodyPr/>
        <a:lstStyle/>
        <a:p>
          <a:endParaRPr lang="en-ZA"/>
        </a:p>
      </dgm:t>
    </dgm:pt>
    <dgm:pt modelId="{66FD2A67-3F28-4410-9E12-88D96164FD86}" type="pres">
      <dgm:prSet presAssocID="{947DEDB9-0D25-4DB1-8AD5-A0DDBFD34EBD}" presName="diagram" presStyleCnt="0">
        <dgm:presLayoutVars>
          <dgm:dir/>
          <dgm:resizeHandles val="exact"/>
        </dgm:presLayoutVars>
      </dgm:prSet>
      <dgm:spPr/>
      <dgm:t>
        <a:bodyPr/>
        <a:lstStyle/>
        <a:p>
          <a:endParaRPr lang="en-ZA"/>
        </a:p>
      </dgm:t>
    </dgm:pt>
    <dgm:pt modelId="{FDEEDDD0-CD6C-4053-A3C3-0717F8DD4C0A}" type="pres">
      <dgm:prSet presAssocID="{4A8AFCC0-17D7-47AE-AF00-704DED3C0E86}" presName="node" presStyleLbl="node1" presStyleIdx="0" presStyleCnt="2" custScaleY="184767">
        <dgm:presLayoutVars>
          <dgm:bulletEnabled val="1"/>
        </dgm:presLayoutVars>
      </dgm:prSet>
      <dgm:spPr/>
      <dgm:t>
        <a:bodyPr/>
        <a:lstStyle/>
        <a:p>
          <a:endParaRPr lang="en-ZA"/>
        </a:p>
      </dgm:t>
    </dgm:pt>
    <dgm:pt modelId="{44F2754E-D485-48F0-A315-38D100E6BF35}" type="pres">
      <dgm:prSet presAssocID="{20E0CBE8-5D6B-4EBA-B8BD-C63ED0E87CB5}" presName="sibTrans" presStyleCnt="0"/>
      <dgm:spPr/>
    </dgm:pt>
    <dgm:pt modelId="{B382B42D-C307-4755-95D5-0F80C1882CD9}" type="pres">
      <dgm:prSet presAssocID="{D1FF8DB8-A24E-4839-9552-2C16AEC28A53}" presName="node" presStyleLbl="node1" presStyleIdx="1" presStyleCnt="2" custScaleY="184767">
        <dgm:presLayoutVars>
          <dgm:bulletEnabled val="1"/>
        </dgm:presLayoutVars>
      </dgm:prSet>
      <dgm:spPr/>
      <dgm:t>
        <a:bodyPr/>
        <a:lstStyle/>
        <a:p>
          <a:endParaRPr lang="en-ZA"/>
        </a:p>
      </dgm:t>
    </dgm:pt>
  </dgm:ptLst>
  <dgm:cxnLst>
    <dgm:cxn modelId="{DFA319CC-5AF2-416A-9544-B56941A5F421}" srcId="{D1FF8DB8-A24E-4839-9552-2C16AEC28A53}" destId="{66238EB8-1254-48F6-83CE-02BA25A36342}" srcOrd="3" destOrd="0" parTransId="{69869BB9-019C-48CB-B791-0A88B246BC96}" sibTransId="{C3C38256-1A8B-46C9-BA18-E51EE1BBDDC0}"/>
    <dgm:cxn modelId="{8FC93222-0123-4187-9C98-833FD7132773}" srcId="{D1FF8DB8-A24E-4839-9552-2C16AEC28A53}" destId="{5335E485-6B0B-4E90-8ECD-12BADD51FAFE}" srcOrd="5" destOrd="0" parTransId="{F57B9CB0-22FE-4D4B-87CC-100B2263DC3E}" sibTransId="{C8EAC5FF-58A6-46ED-ADE0-AF3DC11B0A97}"/>
    <dgm:cxn modelId="{52E53A5B-CCA3-4474-8939-FD49AE71BCCF}" srcId="{D1FF8DB8-A24E-4839-9552-2C16AEC28A53}" destId="{513976B0-37E3-408D-B663-D4D5DF9665C8}" srcOrd="2" destOrd="0" parTransId="{578ED305-35DA-474A-A064-32815BFAF215}" sibTransId="{6672A148-1C16-48FF-AD67-C6DD5A577D14}"/>
    <dgm:cxn modelId="{F15F24AA-7334-4B25-AA15-C800E8A5CF02}" srcId="{4A8AFCC0-17D7-47AE-AF00-704DED3C0E86}" destId="{B27CDC23-23FE-40FB-85E2-6FCC60021C73}" srcOrd="0" destOrd="0" parTransId="{DB643ED3-220E-4083-BEB0-E6C84E7C6ACB}" sibTransId="{BD1A4DEA-E022-4C3C-A98E-92449410C645}"/>
    <dgm:cxn modelId="{FF2A2192-58C6-4407-95F4-8766F0B9BDBD}" type="presOf" srcId="{BFD611CB-43E6-4794-9815-1DB75D110991}" destId="{FDEEDDD0-CD6C-4053-A3C3-0717F8DD4C0A}" srcOrd="0" destOrd="6" presId="urn:microsoft.com/office/officeart/2005/8/layout/default"/>
    <dgm:cxn modelId="{A4F09BDF-5064-42BF-B51C-977341A6718D}" srcId="{4A8AFCC0-17D7-47AE-AF00-704DED3C0E86}" destId="{1A4E41BA-3F62-4210-9E8E-232C1797D48C}" srcOrd="1" destOrd="0" parTransId="{BCA734E6-C376-44AA-B741-B2E16FB4B3A8}" sibTransId="{D383383D-27B0-4CED-A1F1-4FB45334459C}"/>
    <dgm:cxn modelId="{7497B98C-605C-4EFF-A293-93964A744B97}" srcId="{947DEDB9-0D25-4DB1-8AD5-A0DDBFD34EBD}" destId="{4A8AFCC0-17D7-47AE-AF00-704DED3C0E86}" srcOrd="0" destOrd="0" parTransId="{5ACE4DC6-61A1-40CF-9538-3BAF6588031C}" sibTransId="{20E0CBE8-5D6B-4EBA-B8BD-C63ED0E87CB5}"/>
    <dgm:cxn modelId="{44FBF99D-C7B7-4520-A474-ECF09E989FC2}" type="presOf" srcId="{60D7F7D8-75CC-4C8B-BFA2-2F2B659640FD}" destId="{FDEEDDD0-CD6C-4053-A3C3-0717F8DD4C0A}" srcOrd="0" destOrd="13" presId="urn:microsoft.com/office/officeart/2005/8/layout/default"/>
    <dgm:cxn modelId="{D522251D-7384-4919-A7BB-383D173A27FD}" srcId="{D1FF8DB8-A24E-4839-9552-2C16AEC28A53}" destId="{687C84B5-3B99-473D-B1A6-422B5E59E823}" srcOrd="1" destOrd="0" parTransId="{0E4CD74D-84A5-4EF4-A66B-5E93DABB1D51}" sibTransId="{4ECE23C5-C6BA-4804-A82F-9E8448194205}"/>
    <dgm:cxn modelId="{BDFB0CD4-FF9F-489A-9C29-A4586A95D9B9}" type="presOf" srcId="{947DEDB9-0D25-4DB1-8AD5-A0DDBFD34EBD}" destId="{66FD2A67-3F28-4410-9E12-88D96164FD86}" srcOrd="0" destOrd="0" presId="urn:microsoft.com/office/officeart/2005/8/layout/default"/>
    <dgm:cxn modelId="{D3A65871-725C-43E1-A881-4CB16BC19DE1}" srcId="{947DEDB9-0D25-4DB1-8AD5-A0DDBFD34EBD}" destId="{D1FF8DB8-A24E-4839-9552-2C16AEC28A53}" srcOrd="1" destOrd="0" parTransId="{E113DE28-932A-4516-972C-50CE36472D1A}" sibTransId="{D348A7E4-4C53-4036-A0AC-A4B3DACFBCCB}"/>
    <dgm:cxn modelId="{37B988E2-B9AA-49A2-8577-FE96DB8A7978}" srcId="{4A8AFCC0-17D7-47AE-AF00-704DED3C0E86}" destId="{98F33EA2-F8FA-4142-9793-93B3C6D37476}" srcOrd="13" destOrd="0" parTransId="{6AA12BB1-1A1D-4D44-9CE7-24A684D17654}" sibTransId="{700A0BA2-4764-499C-AE2B-190524F2653D}"/>
    <dgm:cxn modelId="{D94A6842-2924-4719-BB7C-A22B83BE541F}" type="presOf" srcId="{5335E485-6B0B-4E90-8ECD-12BADD51FAFE}" destId="{B382B42D-C307-4755-95D5-0F80C1882CD9}" srcOrd="0" destOrd="6" presId="urn:microsoft.com/office/officeart/2005/8/layout/default"/>
    <dgm:cxn modelId="{E65937EF-0861-4055-9948-0109B7F3FD53}" type="presOf" srcId="{95A4131C-11FC-49FE-9964-1660198EDBA7}" destId="{B382B42D-C307-4755-95D5-0F80C1882CD9}" srcOrd="0" destOrd="7" presId="urn:microsoft.com/office/officeart/2005/8/layout/default"/>
    <dgm:cxn modelId="{9A84B298-F33C-4E18-8789-17A9CDF22EFD}" type="presOf" srcId="{4A8AFCC0-17D7-47AE-AF00-704DED3C0E86}" destId="{FDEEDDD0-CD6C-4053-A3C3-0717F8DD4C0A}" srcOrd="0" destOrd="0" presId="urn:microsoft.com/office/officeart/2005/8/layout/default"/>
    <dgm:cxn modelId="{C10AC46E-9BCA-41E7-94FE-D6E6881AEDB2}" srcId="{4A8AFCC0-17D7-47AE-AF00-704DED3C0E86}" destId="{BCAD32EC-A283-4606-8AA2-FA8F0D927A69}" srcOrd="7" destOrd="0" parTransId="{D76EBF2F-2EC1-47E9-A52B-7489F013901C}" sibTransId="{987713B8-2545-43F1-8D75-020189C7E30C}"/>
    <dgm:cxn modelId="{69053E3B-73E6-4FAB-B407-3CEBD3C0F4C0}" type="presOf" srcId="{6B569272-518C-48D5-A09F-E8265E877CF1}" destId="{B382B42D-C307-4755-95D5-0F80C1882CD9}" srcOrd="0" destOrd="1" presId="urn:microsoft.com/office/officeart/2005/8/layout/default"/>
    <dgm:cxn modelId="{CBE1F8CA-0A58-4A84-9054-4E77D76F7443}" srcId="{4A8AFCC0-17D7-47AE-AF00-704DED3C0E86}" destId="{FC1BF82E-B2B2-4AC6-892F-295A6B4C8D92}" srcOrd="9" destOrd="0" parTransId="{AADA84BE-9B76-4C71-B402-F210272A80A5}" sibTransId="{FC9386B3-1720-49FA-9F6D-B1D5FE4F2DC5}"/>
    <dgm:cxn modelId="{77694809-CD11-4F02-9CC7-7F83A71FABF5}" srcId="{4A8AFCC0-17D7-47AE-AF00-704DED3C0E86}" destId="{60D7F7D8-75CC-4C8B-BFA2-2F2B659640FD}" srcOrd="12" destOrd="0" parTransId="{8E1B65F3-FC85-46A8-BFD1-8A6C7D0C8C62}" sibTransId="{5FABD8B6-E5BB-4906-B78E-3D90D1881550}"/>
    <dgm:cxn modelId="{2983B9A6-5BC0-43B4-923A-652AA4884DD9}" type="presOf" srcId="{BEF45FDF-9485-4BE3-A5F3-A7BD07D4B4EA}" destId="{FDEEDDD0-CD6C-4053-A3C3-0717F8DD4C0A}" srcOrd="0" destOrd="11" presId="urn:microsoft.com/office/officeart/2005/8/layout/default"/>
    <dgm:cxn modelId="{1D0FA010-D8C6-4D2E-909B-7E3539E2AC77}" srcId="{4A8AFCC0-17D7-47AE-AF00-704DED3C0E86}" destId="{C4582A0F-DC1D-44E7-AA09-95DBD399F1F3}" srcOrd="4" destOrd="0" parTransId="{38F01ACF-A355-47A8-9915-344356E8D31C}" sibTransId="{794F38E8-DA24-4DA1-975A-6A1BBE4EF4F7}"/>
    <dgm:cxn modelId="{A45AEAD9-EDE5-485C-9D26-5B46BDF59150}" type="presOf" srcId="{C4582A0F-DC1D-44E7-AA09-95DBD399F1F3}" destId="{FDEEDDD0-CD6C-4053-A3C3-0717F8DD4C0A}" srcOrd="0" destOrd="5" presId="urn:microsoft.com/office/officeart/2005/8/layout/default"/>
    <dgm:cxn modelId="{9CE03FB2-3A7B-4F4C-A4EE-44686E8EE397}" type="presOf" srcId="{513976B0-37E3-408D-B663-D4D5DF9665C8}" destId="{B382B42D-C307-4755-95D5-0F80C1882CD9}" srcOrd="0" destOrd="3" presId="urn:microsoft.com/office/officeart/2005/8/layout/default"/>
    <dgm:cxn modelId="{6070FA8E-9859-4A3B-8276-836674615F04}" type="presOf" srcId="{84E65160-CC03-49D0-A2BB-9A37B6D2C0D3}" destId="{FDEEDDD0-CD6C-4053-A3C3-0717F8DD4C0A}" srcOrd="0" destOrd="7" presId="urn:microsoft.com/office/officeart/2005/8/layout/default"/>
    <dgm:cxn modelId="{6ABD9C6B-5236-4624-9F25-D86B62CEE733}" type="presOf" srcId="{B06D9C17-2636-47C1-8DE3-3BFB09DAA662}" destId="{FDEEDDD0-CD6C-4053-A3C3-0717F8DD4C0A}" srcOrd="0" destOrd="3" presId="urn:microsoft.com/office/officeart/2005/8/layout/default"/>
    <dgm:cxn modelId="{669BBD11-93CE-4AF6-A7FC-7BC543D5F457}" srcId="{D1FF8DB8-A24E-4839-9552-2C16AEC28A53}" destId="{3DDE9FEA-7475-446C-9B78-DB0D24D84622}" srcOrd="4" destOrd="0" parTransId="{D9A65ABD-304F-496E-BEB6-F93EFA828C47}" sibTransId="{8CA88AD0-AB0F-4A9E-B0D3-7C0A80102620}"/>
    <dgm:cxn modelId="{8C9B033D-8F0C-4C1F-A3EE-4F6DF9D1245B}" type="presOf" srcId="{FC1BF82E-B2B2-4AC6-892F-295A6B4C8D92}" destId="{FDEEDDD0-CD6C-4053-A3C3-0717F8DD4C0A}" srcOrd="0" destOrd="10" presId="urn:microsoft.com/office/officeart/2005/8/layout/default"/>
    <dgm:cxn modelId="{221320BC-A684-460D-AA00-6C1E5883CB48}" type="presOf" srcId="{677C5DF6-882E-4630-A108-B0F28241EB78}" destId="{FDEEDDD0-CD6C-4053-A3C3-0717F8DD4C0A}" srcOrd="0" destOrd="9" presId="urn:microsoft.com/office/officeart/2005/8/layout/default"/>
    <dgm:cxn modelId="{D97A9F40-30E5-41C8-BA89-24494829D44A}" type="presOf" srcId="{BCAD32EC-A283-4606-8AA2-FA8F0D927A69}" destId="{FDEEDDD0-CD6C-4053-A3C3-0717F8DD4C0A}" srcOrd="0" destOrd="8" presId="urn:microsoft.com/office/officeart/2005/8/layout/default"/>
    <dgm:cxn modelId="{695597C7-87E7-4C9D-8C8C-1A8063A7C471}" srcId="{4A8AFCC0-17D7-47AE-AF00-704DED3C0E86}" destId="{4883229B-D5FF-4B21-B1F2-D1CE7B61BEA7}" srcOrd="3" destOrd="0" parTransId="{C576EEBB-EB08-4040-9727-D245FD8424B1}" sibTransId="{89DBFC86-F343-4F7D-9668-7E9854EA6D92}"/>
    <dgm:cxn modelId="{2AE8C31F-EB9C-48F5-A144-F0A5C71A9AA5}" type="presOf" srcId="{4883229B-D5FF-4B21-B1F2-D1CE7B61BEA7}" destId="{FDEEDDD0-CD6C-4053-A3C3-0717F8DD4C0A}" srcOrd="0" destOrd="4" presId="urn:microsoft.com/office/officeart/2005/8/layout/default"/>
    <dgm:cxn modelId="{561ED747-0CBB-4A60-88C2-C473343F2294}" srcId="{4A8AFCC0-17D7-47AE-AF00-704DED3C0E86}" destId="{677C5DF6-882E-4630-A108-B0F28241EB78}" srcOrd="8" destOrd="0" parTransId="{5DF88E80-97B6-4EF8-AE31-C387B6E4CD51}" sibTransId="{D0F46C0B-2CF3-4DB2-932D-C9814C6421DF}"/>
    <dgm:cxn modelId="{D9C8B0AD-B664-4C50-9B5D-9C3D1CB986B3}" srcId="{4A8AFCC0-17D7-47AE-AF00-704DED3C0E86}" destId="{BEF45FDF-9485-4BE3-A5F3-A7BD07D4B4EA}" srcOrd="10" destOrd="0" parTransId="{15B00A7F-D01A-4590-9BFA-FD497EADD67F}" sibTransId="{8DE61519-EC36-488C-925E-F9FA62C4E3D9}"/>
    <dgm:cxn modelId="{F3CB5861-56A5-42F2-A6FB-AA8E8BECBC27}" type="presOf" srcId="{D1FF8DB8-A24E-4839-9552-2C16AEC28A53}" destId="{B382B42D-C307-4755-95D5-0F80C1882CD9}" srcOrd="0" destOrd="0" presId="urn:microsoft.com/office/officeart/2005/8/layout/default"/>
    <dgm:cxn modelId="{FB77ACB2-236A-4A0E-A59F-28CD71DD18ED}" srcId="{4A8AFCC0-17D7-47AE-AF00-704DED3C0E86}" destId="{84E65160-CC03-49D0-A2BB-9A37B6D2C0D3}" srcOrd="6" destOrd="0" parTransId="{135462BA-C963-41E5-A01C-55375CC10DAB}" sibTransId="{16595B57-B5D8-4D4D-93CE-4DDF57BC0CFB}"/>
    <dgm:cxn modelId="{B8EA4EA6-A452-4EE3-9E64-0EDE8BF2028A}" type="presOf" srcId="{3DDE9FEA-7475-446C-9B78-DB0D24D84622}" destId="{B382B42D-C307-4755-95D5-0F80C1882CD9}" srcOrd="0" destOrd="5" presId="urn:microsoft.com/office/officeart/2005/8/layout/default"/>
    <dgm:cxn modelId="{BC2D572D-2EB9-41E8-9E13-189AB5815515}" srcId="{D1FF8DB8-A24E-4839-9552-2C16AEC28A53}" destId="{95A4131C-11FC-49FE-9964-1660198EDBA7}" srcOrd="6" destOrd="0" parTransId="{EDD80DAB-123F-448B-A717-414FD7D11A97}" sibTransId="{95C88756-EF5C-45AB-A6D4-DD4BFC79C5DD}"/>
    <dgm:cxn modelId="{AF190AC3-FA03-454A-AE44-402BF74B54CB}" type="presOf" srcId="{B27CDC23-23FE-40FB-85E2-6FCC60021C73}" destId="{FDEEDDD0-CD6C-4053-A3C3-0717F8DD4C0A}" srcOrd="0" destOrd="1" presId="urn:microsoft.com/office/officeart/2005/8/layout/default"/>
    <dgm:cxn modelId="{2B60F2DB-9FB5-4154-BF10-D4448A6266F3}" srcId="{D1FF8DB8-A24E-4839-9552-2C16AEC28A53}" destId="{6B569272-518C-48D5-A09F-E8265E877CF1}" srcOrd="0" destOrd="0" parTransId="{F28B8091-E7F9-49D5-A635-0C66CA8EE720}" sibTransId="{B79FD390-BCD2-480C-AD7B-77F4AA895F23}"/>
    <dgm:cxn modelId="{9746C31F-892B-4030-B1C8-B0A259544232}" type="presOf" srcId="{66238EB8-1254-48F6-83CE-02BA25A36342}" destId="{B382B42D-C307-4755-95D5-0F80C1882CD9}" srcOrd="0" destOrd="4" presId="urn:microsoft.com/office/officeart/2005/8/layout/default"/>
    <dgm:cxn modelId="{5848B3B4-EDDC-4657-8C73-F69D88CAFB5E}" srcId="{4A8AFCC0-17D7-47AE-AF00-704DED3C0E86}" destId="{3094F463-FC6F-49E7-81B5-8200F61D4DD9}" srcOrd="11" destOrd="0" parTransId="{7E945D55-B63E-4BF2-95FF-67DA40534BC5}" sibTransId="{496D5552-A2B1-404F-AFA8-D21C846A72CF}"/>
    <dgm:cxn modelId="{E63FD988-3FDD-4075-A002-C7D9DC890711}" type="presOf" srcId="{687C84B5-3B99-473D-B1A6-422B5E59E823}" destId="{B382B42D-C307-4755-95D5-0F80C1882CD9}" srcOrd="0" destOrd="2" presId="urn:microsoft.com/office/officeart/2005/8/layout/default"/>
    <dgm:cxn modelId="{4D71D4CB-F16A-4DEF-BF39-D4D12653AD83}" type="presOf" srcId="{98F33EA2-F8FA-4142-9793-93B3C6D37476}" destId="{FDEEDDD0-CD6C-4053-A3C3-0717F8DD4C0A}" srcOrd="0" destOrd="14" presId="urn:microsoft.com/office/officeart/2005/8/layout/default"/>
    <dgm:cxn modelId="{C751C4A1-782C-43E1-9712-54BE2CE896B6}" srcId="{4A8AFCC0-17D7-47AE-AF00-704DED3C0E86}" destId="{B06D9C17-2636-47C1-8DE3-3BFB09DAA662}" srcOrd="2" destOrd="0" parTransId="{3F2AE88E-34FC-42F4-84D8-658D2D3C9889}" sibTransId="{D4D2E0D1-DBCF-4819-AFCB-1F4E60435916}"/>
    <dgm:cxn modelId="{F6A213BC-C390-4431-B35B-BCC7168D0DF5}" srcId="{4A8AFCC0-17D7-47AE-AF00-704DED3C0E86}" destId="{BFD611CB-43E6-4794-9815-1DB75D110991}" srcOrd="5" destOrd="0" parTransId="{0A969734-B8A7-40ED-AAAF-E3005E096779}" sibTransId="{08339A3B-BFC3-475B-A5F4-C663EF4BB71D}"/>
    <dgm:cxn modelId="{C59A4725-B9CC-4456-8AE0-6ACE0D84C7D3}" type="presOf" srcId="{1A4E41BA-3F62-4210-9E8E-232C1797D48C}" destId="{FDEEDDD0-CD6C-4053-A3C3-0717F8DD4C0A}" srcOrd="0" destOrd="2" presId="urn:microsoft.com/office/officeart/2005/8/layout/default"/>
    <dgm:cxn modelId="{0C05D4B6-C152-432C-B263-D272D0F0211E}" type="presOf" srcId="{3094F463-FC6F-49E7-81B5-8200F61D4DD9}" destId="{FDEEDDD0-CD6C-4053-A3C3-0717F8DD4C0A}" srcOrd="0" destOrd="12" presId="urn:microsoft.com/office/officeart/2005/8/layout/default"/>
    <dgm:cxn modelId="{182A8001-AAD0-43D9-AEBB-DFC0BF6F78DE}" type="presParOf" srcId="{66FD2A67-3F28-4410-9E12-88D96164FD86}" destId="{FDEEDDD0-CD6C-4053-A3C3-0717F8DD4C0A}" srcOrd="0" destOrd="0" presId="urn:microsoft.com/office/officeart/2005/8/layout/default"/>
    <dgm:cxn modelId="{4675CC9C-F080-49BC-A276-C58E33C215A1}" type="presParOf" srcId="{66FD2A67-3F28-4410-9E12-88D96164FD86}" destId="{44F2754E-D485-48F0-A315-38D100E6BF35}" srcOrd="1" destOrd="0" presId="urn:microsoft.com/office/officeart/2005/8/layout/default"/>
    <dgm:cxn modelId="{01A028F3-FF9C-4CCF-AEB0-C413EC3318F1}" type="presParOf" srcId="{66FD2A67-3F28-4410-9E12-88D96164FD86}" destId="{B382B42D-C307-4755-95D5-0F80C1882CD9}" srcOrd="2" destOrd="0" presId="urn:microsoft.com/office/officeart/2005/8/layout/default"/>
  </dgm:cxnLst>
  <dgm:bg>
    <a:solidFill>
      <a:srgbClr val="C0000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7DEDB9-0D25-4DB1-8AD5-A0DDBFD34EBD}"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ZA"/>
        </a:p>
      </dgm:t>
    </dgm:pt>
    <dgm:pt modelId="{5320B15C-44AB-4EB3-8322-E3FD4AA904CF}">
      <dgm:prSet phldrT="[Text]" custT="1"/>
      <dgm:spPr>
        <a:solidFill>
          <a:srgbClr val="8A0000"/>
        </a:solidFill>
      </dgm:spPr>
      <dgm:t>
        <a:bodyPr/>
        <a:lstStyle/>
        <a:p>
          <a:r>
            <a:rPr lang="en-ZA" sz="1800" b="1" dirty="0" smtClean="0"/>
            <a:t>Costing Segment</a:t>
          </a:r>
          <a:endParaRPr lang="en-ZA" sz="1800" b="1" dirty="0"/>
        </a:p>
      </dgm:t>
    </dgm:pt>
    <dgm:pt modelId="{E5142D57-8140-4F84-9FA4-87A87E66D46D}" type="parTrans" cxnId="{18E18A67-77D8-437A-84CD-9EA18DA66F8A}">
      <dgm:prSet/>
      <dgm:spPr/>
      <dgm:t>
        <a:bodyPr/>
        <a:lstStyle/>
        <a:p>
          <a:endParaRPr lang="en-ZA"/>
        </a:p>
      </dgm:t>
    </dgm:pt>
    <dgm:pt modelId="{5C245DCC-7487-4C1D-B296-5927FFC3B03B}" type="sibTrans" cxnId="{18E18A67-77D8-437A-84CD-9EA18DA66F8A}">
      <dgm:prSet/>
      <dgm:spPr/>
      <dgm:t>
        <a:bodyPr/>
        <a:lstStyle/>
        <a:p>
          <a:endParaRPr lang="en-ZA"/>
        </a:p>
      </dgm:t>
    </dgm:pt>
    <dgm:pt modelId="{2E54736A-6A35-4816-96BF-520C47B6235D}">
      <dgm:prSet custT="1"/>
      <dgm:spPr/>
      <dgm:t>
        <a:bodyPr/>
        <a:lstStyle/>
        <a:p>
          <a:pPr marL="57150" indent="0"/>
          <a:endParaRPr lang="en-ZA" sz="1050" dirty="0"/>
        </a:p>
      </dgm:t>
    </dgm:pt>
    <dgm:pt modelId="{576669E7-B696-480C-8442-0392B86C5674}" type="parTrans" cxnId="{AEBBB6FA-2609-41E0-AE07-56871F6363BE}">
      <dgm:prSet/>
      <dgm:spPr/>
      <dgm:t>
        <a:bodyPr/>
        <a:lstStyle/>
        <a:p>
          <a:endParaRPr lang="en-ZA"/>
        </a:p>
      </dgm:t>
    </dgm:pt>
    <dgm:pt modelId="{A038D5E0-6E7F-4F55-8352-41D835C65A8F}" type="sibTrans" cxnId="{AEBBB6FA-2609-41E0-AE07-56871F6363BE}">
      <dgm:prSet/>
      <dgm:spPr/>
      <dgm:t>
        <a:bodyPr/>
        <a:lstStyle/>
        <a:p>
          <a:endParaRPr lang="en-ZA"/>
        </a:p>
      </dgm:t>
    </dgm:pt>
    <dgm:pt modelId="{C579C419-6B19-45C3-9A5B-7F80C7933034}">
      <dgm:prSet custT="1"/>
      <dgm:spPr/>
      <dgm:t>
        <a:bodyPr/>
        <a:lstStyle/>
        <a:p>
          <a:pPr marL="57150" indent="0"/>
          <a:endParaRPr lang="en-ZA" sz="1050" dirty="0"/>
        </a:p>
      </dgm:t>
    </dgm:pt>
    <dgm:pt modelId="{9A733FF2-F840-4122-B3DB-F3054C3E5B68}" type="parTrans" cxnId="{A871EC72-7BA5-4DE4-B517-DA1B89C8DC57}">
      <dgm:prSet/>
      <dgm:spPr/>
      <dgm:t>
        <a:bodyPr/>
        <a:lstStyle/>
        <a:p>
          <a:endParaRPr lang="en-ZA"/>
        </a:p>
      </dgm:t>
    </dgm:pt>
    <dgm:pt modelId="{A6BB5D56-E99B-4892-A793-92CB9672A5FA}" type="sibTrans" cxnId="{A871EC72-7BA5-4DE4-B517-DA1B89C8DC57}">
      <dgm:prSet/>
      <dgm:spPr/>
      <dgm:t>
        <a:bodyPr/>
        <a:lstStyle/>
        <a:p>
          <a:endParaRPr lang="en-ZA"/>
        </a:p>
      </dgm:t>
    </dgm:pt>
    <dgm:pt modelId="{5A34995F-BD94-4793-BD6A-5736E9B5CFF3}">
      <dgm:prSet phldrT="[Text]" custT="1"/>
      <dgm:spPr>
        <a:solidFill>
          <a:srgbClr val="8A0000"/>
        </a:solidFill>
      </dgm:spPr>
      <dgm:t>
        <a:bodyPr/>
        <a:lstStyle/>
        <a:p>
          <a:r>
            <a:rPr lang="en-ZA" sz="1800" b="1" dirty="0" smtClean="0"/>
            <a:t>Costing Segment</a:t>
          </a:r>
          <a:endParaRPr lang="en-ZA" sz="1800" b="1" dirty="0"/>
        </a:p>
      </dgm:t>
    </dgm:pt>
    <dgm:pt modelId="{F0684A4D-230B-4F89-A337-F06286A80191}" type="parTrans" cxnId="{9290CAFC-3412-44BE-A461-0B039ABF1531}">
      <dgm:prSet/>
      <dgm:spPr/>
      <dgm:t>
        <a:bodyPr/>
        <a:lstStyle/>
        <a:p>
          <a:endParaRPr lang="en-ZA"/>
        </a:p>
      </dgm:t>
    </dgm:pt>
    <dgm:pt modelId="{8AE0B038-9497-477B-A5CC-460240F475BF}" type="sibTrans" cxnId="{9290CAFC-3412-44BE-A461-0B039ABF1531}">
      <dgm:prSet/>
      <dgm:spPr/>
      <dgm:t>
        <a:bodyPr/>
        <a:lstStyle/>
        <a:p>
          <a:endParaRPr lang="en-ZA"/>
        </a:p>
      </dgm:t>
    </dgm:pt>
    <dgm:pt modelId="{D530E487-3797-4D1B-B43A-347F95BDDD83}">
      <dgm:prSet/>
      <dgm:spPr/>
      <dgm:t>
        <a:bodyPr/>
        <a:lstStyle/>
        <a:p>
          <a:pPr marL="57150" indent="0"/>
          <a:endParaRPr lang="en-ZA" sz="1000" b="1" dirty="0" smtClean="0"/>
        </a:p>
      </dgm:t>
    </dgm:pt>
    <dgm:pt modelId="{E9B46063-C632-48C7-88F3-DEA9A266C2DF}" type="parTrans" cxnId="{1397C313-E0FF-43A5-AB12-795EF02B1210}">
      <dgm:prSet/>
      <dgm:spPr/>
      <dgm:t>
        <a:bodyPr/>
        <a:lstStyle/>
        <a:p>
          <a:endParaRPr lang="en-ZA"/>
        </a:p>
      </dgm:t>
    </dgm:pt>
    <dgm:pt modelId="{20B5A11F-CDA6-4B8F-B519-6DF1C9837642}" type="sibTrans" cxnId="{1397C313-E0FF-43A5-AB12-795EF02B1210}">
      <dgm:prSet/>
      <dgm:spPr/>
      <dgm:t>
        <a:bodyPr/>
        <a:lstStyle/>
        <a:p>
          <a:endParaRPr lang="en-ZA"/>
        </a:p>
      </dgm:t>
    </dgm:pt>
    <dgm:pt modelId="{88F543CB-661B-4D10-9607-237996A3451E}">
      <dgm:prSet/>
      <dgm:spPr/>
      <dgm:t>
        <a:bodyPr/>
        <a:lstStyle/>
        <a:p>
          <a:pPr marL="57150" indent="0"/>
          <a:endParaRPr lang="en-ZA" sz="1000" dirty="0"/>
        </a:p>
      </dgm:t>
    </dgm:pt>
    <dgm:pt modelId="{407C20FB-F789-48DF-8DB6-FA554E3EDA25}" type="parTrans" cxnId="{5D3FDB6D-6CA1-45F3-B884-6CFBA8450CD8}">
      <dgm:prSet/>
      <dgm:spPr/>
      <dgm:t>
        <a:bodyPr/>
        <a:lstStyle/>
        <a:p>
          <a:endParaRPr lang="en-ZA"/>
        </a:p>
      </dgm:t>
    </dgm:pt>
    <dgm:pt modelId="{0EA5E6F1-69A2-4CE5-9510-589AE480AEB4}" type="sibTrans" cxnId="{5D3FDB6D-6CA1-45F3-B884-6CFBA8450CD8}">
      <dgm:prSet/>
      <dgm:spPr/>
      <dgm:t>
        <a:bodyPr/>
        <a:lstStyle/>
        <a:p>
          <a:endParaRPr lang="en-ZA"/>
        </a:p>
      </dgm:t>
    </dgm:pt>
    <dgm:pt modelId="{A4299F1A-1F17-4161-AEB9-DF0CC1D814E5}">
      <dgm:prSet/>
      <dgm:spPr/>
      <dgm:t>
        <a:bodyPr/>
        <a:lstStyle/>
        <a:p>
          <a:pPr marL="57150" indent="0"/>
          <a:endParaRPr lang="en-ZA" sz="1000" dirty="0"/>
        </a:p>
      </dgm:t>
    </dgm:pt>
    <dgm:pt modelId="{56F1321C-A5BD-43C9-B8E6-14706BDFD2D9}" type="parTrans" cxnId="{623CA9A1-60A6-4488-BC72-FA9A695B0311}">
      <dgm:prSet/>
      <dgm:spPr/>
      <dgm:t>
        <a:bodyPr/>
        <a:lstStyle/>
        <a:p>
          <a:endParaRPr lang="en-ZA"/>
        </a:p>
      </dgm:t>
    </dgm:pt>
    <dgm:pt modelId="{10A5324E-6F33-4A30-BB46-BBEAD01AB872}" type="sibTrans" cxnId="{623CA9A1-60A6-4488-BC72-FA9A695B0311}">
      <dgm:prSet/>
      <dgm:spPr/>
      <dgm:t>
        <a:bodyPr/>
        <a:lstStyle/>
        <a:p>
          <a:endParaRPr lang="en-ZA"/>
        </a:p>
      </dgm:t>
    </dgm:pt>
    <dgm:pt modelId="{CB9426C3-8661-409B-85C8-3A62736EFDC1}">
      <dgm:prSet custT="1"/>
      <dgm:spPr/>
      <dgm:t>
        <a:bodyPr/>
        <a:lstStyle/>
        <a:p>
          <a:pPr marL="361950" indent="0"/>
          <a:r>
            <a:rPr lang="en-ZA" sz="1800" b="0" i="0" dirty="0" smtClean="0"/>
            <a:t> Charges to receiving departments  </a:t>
          </a:r>
        </a:p>
      </dgm:t>
    </dgm:pt>
    <dgm:pt modelId="{2F7CFD3E-8CAC-4A5E-A4BA-5679FC205CCA}" type="parTrans" cxnId="{61C131A0-26A1-469A-8DF8-FE9D61BDC5BB}">
      <dgm:prSet/>
      <dgm:spPr/>
      <dgm:t>
        <a:bodyPr/>
        <a:lstStyle/>
        <a:p>
          <a:endParaRPr lang="en-ZA"/>
        </a:p>
      </dgm:t>
    </dgm:pt>
    <dgm:pt modelId="{E26CCF1A-C336-40C0-B887-312DA432E9B7}" type="sibTrans" cxnId="{61C131A0-26A1-469A-8DF8-FE9D61BDC5BB}">
      <dgm:prSet/>
      <dgm:spPr/>
      <dgm:t>
        <a:bodyPr/>
        <a:lstStyle/>
        <a:p>
          <a:endParaRPr lang="en-ZA"/>
        </a:p>
      </dgm:t>
    </dgm:pt>
    <dgm:pt modelId="{4F35FDDD-1D7D-4E80-918E-709C7D64CDEE}">
      <dgm:prSet custT="1"/>
      <dgm:spPr/>
      <dgm:t>
        <a:bodyPr/>
        <a:lstStyle/>
        <a:p>
          <a:pPr marL="361950" indent="0"/>
          <a:r>
            <a:rPr lang="en-ZA" sz="1800" b="0" i="0" dirty="0" smtClean="0"/>
            <a:t> Recoveries made by sending departments</a:t>
          </a:r>
        </a:p>
      </dgm:t>
    </dgm:pt>
    <dgm:pt modelId="{4C4E93F5-118B-470E-8161-C7EA9DD0EDFB}" type="parTrans" cxnId="{AA189328-C700-4543-A9F6-E367DE96BEB0}">
      <dgm:prSet/>
      <dgm:spPr/>
      <dgm:t>
        <a:bodyPr/>
        <a:lstStyle/>
        <a:p>
          <a:endParaRPr lang="en-ZA"/>
        </a:p>
      </dgm:t>
    </dgm:pt>
    <dgm:pt modelId="{90BA9766-9D71-4A43-975B-D5C9343272B1}" type="sibTrans" cxnId="{AA189328-C700-4543-A9F6-E367DE96BEB0}">
      <dgm:prSet/>
      <dgm:spPr/>
      <dgm:t>
        <a:bodyPr/>
        <a:lstStyle/>
        <a:p>
          <a:endParaRPr lang="en-ZA"/>
        </a:p>
      </dgm:t>
    </dgm:pt>
    <dgm:pt modelId="{9BCCD72F-E21C-4BBB-B0D3-7D3580702331}">
      <dgm:prSet custT="1"/>
      <dgm:spPr/>
      <dgm:t>
        <a:bodyPr/>
        <a:lstStyle/>
        <a:p>
          <a:pPr marL="114300" indent="0"/>
          <a:r>
            <a:rPr lang="en-ZA" sz="1800" b="0" i="0" dirty="0" smtClean="0"/>
            <a:t> Part of cost/management accounting</a:t>
          </a:r>
        </a:p>
      </dgm:t>
    </dgm:pt>
    <dgm:pt modelId="{EEACBFEC-07D7-4B4D-A402-5AC987081E4D}" type="parTrans" cxnId="{0DBD4F1B-9CAA-4EA0-83FA-C6EB0BBE4530}">
      <dgm:prSet/>
      <dgm:spPr/>
      <dgm:t>
        <a:bodyPr/>
        <a:lstStyle/>
        <a:p>
          <a:endParaRPr lang="en-ZA"/>
        </a:p>
      </dgm:t>
    </dgm:pt>
    <dgm:pt modelId="{69A42CEE-9562-44B4-81EC-FB8DA981FE31}" type="sibTrans" cxnId="{0DBD4F1B-9CAA-4EA0-83FA-C6EB0BBE4530}">
      <dgm:prSet/>
      <dgm:spPr/>
      <dgm:t>
        <a:bodyPr/>
        <a:lstStyle/>
        <a:p>
          <a:endParaRPr lang="en-ZA"/>
        </a:p>
      </dgm:t>
    </dgm:pt>
    <dgm:pt modelId="{E4360606-E10E-45E6-BF9C-B7E445B79B0F}">
      <dgm:prSet custT="1"/>
      <dgm:spPr/>
      <dgm:t>
        <a:bodyPr/>
        <a:lstStyle/>
        <a:p>
          <a:pPr marL="114300" indent="0"/>
          <a:r>
            <a:rPr lang="en-ZA" sz="1800" b="0" i="0" dirty="0" smtClean="0"/>
            <a:t> Zero sum exercise Charges (dt) = Recoveries (cr)</a:t>
          </a:r>
        </a:p>
      </dgm:t>
    </dgm:pt>
    <dgm:pt modelId="{D7A81C17-95B9-4175-8999-E5026096F9A2}" type="parTrans" cxnId="{CF06277F-8116-46C3-9BE9-9720CE359581}">
      <dgm:prSet/>
      <dgm:spPr/>
      <dgm:t>
        <a:bodyPr/>
        <a:lstStyle/>
        <a:p>
          <a:endParaRPr lang="en-ZA"/>
        </a:p>
      </dgm:t>
    </dgm:pt>
    <dgm:pt modelId="{E0B30E4E-11A1-4C0D-89EF-90D5261A2268}" type="sibTrans" cxnId="{CF06277F-8116-46C3-9BE9-9720CE359581}">
      <dgm:prSet/>
      <dgm:spPr/>
      <dgm:t>
        <a:bodyPr/>
        <a:lstStyle/>
        <a:p>
          <a:endParaRPr lang="en-ZA"/>
        </a:p>
      </dgm:t>
    </dgm:pt>
    <dgm:pt modelId="{E7D14512-AF5A-4E18-90C4-871BCF48A10C}">
      <dgm:prSet custT="1"/>
      <dgm:spPr/>
      <dgm:t>
        <a:bodyPr/>
        <a:lstStyle/>
        <a:p>
          <a:pPr marL="88900" indent="-88900"/>
          <a:r>
            <a:rPr lang="en-ZA" sz="1800" b="0" i="0" dirty="0" smtClean="0"/>
            <a:t> Indirect (secondary) cost is initially recorded as direct (primary) cost within the Item Segment and funded according to the Fund Segment.</a:t>
          </a:r>
        </a:p>
      </dgm:t>
    </dgm:pt>
    <dgm:pt modelId="{FF878B4D-8146-4952-8FA8-9232AC545E2D}" type="sibTrans" cxnId="{3DDB308B-3386-4325-8036-358724EE939C}">
      <dgm:prSet/>
      <dgm:spPr/>
      <dgm:t>
        <a:bodyPr/>
        <a:lstStyle/>
        <a:p>
          <a:endParaRPr lang="en-ZA"/>
        </a:p>
      </dgm:t>
    </dgm:pt>
    <dgm:pt modelId="{EF4BA758-8033-487F-A9D7-B55A745223BE}" type="parTrans" cxnId="{3DDB308B-3386-4325-8036-358724EE939C}">
      <dgm:prSet/>
      <dgm:spPr/>
      <dgm:t>
        <a:bodyPr/>
        <a:lstStyle/>
        <a:p>
          <a:endParaRPr lang="en-ZA"/>
        </a:p>
      </dgm:t>
    </dgm:pt>
    <dgm:pt modelId="{515AB207-0BA1-40A2-ABA3-4487694CC0E3}">
      <dgm:prSet custT="1"/>
      <dgm:spPr/>
      <dgm:t>
        <a:bodyPr/>
        <a:lstStyle/>
        <a:p>
          <a:pPr marL="114300" indent="0"/>
          <a:r>
            <a:rPr lang="en-ZA" sz="1800" b="1" i="1" dirty="0" smtClean="0"/>
            <a:t> </a:t>
          </a:r>
          <a:r>
            <a:rPr lang="en-ZA" sz="1800" b="0" i="0" dirty="0" smtClean="0"/>
            <a:t>Provides for the classification of indirect (secondary) costs that do not directly attribute to the output</a:t>
          </a:r>
          <a:endParaRPr lang="en-ZA" sz="1800" b="0" i="0" u="none" dirty="0" smtClean="0"/>
        </a:p>
      </dgm:t>
    </dgm:pt>
    <dgm:pt modelId="{5D1955F7-B5F9-48A6-A814-B0C1E0C15284}" type="parTrans" cxnId="{E3E8595D-47C3-47B6-A2B5-75F1F0F1003B}">
      <dgm:prSet/>
      <dgm:spPr/>
      <dgm:t>
        <a:bodyPr/>
        <a:lstStyle/>
        <a:p>
          <a:endParaRPr lang="en-ZA"/>
        </a:p>
      </dgm:t>
    </dgm:pt>
    <dgm:pt modelId="{0CC8CBFA-7A4C-4D39-A032-8F140D4ECCD9}" type="sibTrans" cxnId="{E3E8595D-47C3-47B6-A2B5-75F1F0F1003B}">
      <dgm:prSet/>
      <dgm:spPr/>
      <dgm:t>
        <a:bodyPr/>
        <a:lstStyle/>
        <a:p>
          <a:endParaRPr lang="en-ZA"/>
        </a:p>
      </dgm:t>
    </dgm:pt>
    <dgm:pt modelId="{A327C54A-D39E-4463-8D01-7429DABDF13C}">
      <dgm:prSet custT="1"/>
      <dgm:spPr/>
      <dgm:t>
        <a:bodyPr/>
        <a:lstStyle/>
        <a:p>
          <a:pPr marL="114300" indent="0"/>
          <a:r>
            <a:rPr lang="en-ZA" sz="1800" b="0" i="0" dirty="0" smtClean="0"/>
            <a:t> Distinction is made between</a:t>
          </a:r>
        </a:p>
      </dgm:t>
    </dgm:pt>
    <dgm:pt modelId="{1D83916C-E29A-4F84-A09E-BB46B2B045AA}" type="parTrans" cxnId="{203D70D8-71FC-44B7-BB80-7054EA37D3F9}">
      <dgm:prSet/>
      <dgm:spPr/>
      <dgm:t>
        <a:bodyPr/>
        <a:lstStyle/>
        <a:p>
          <a:endParaRPr lang="en-ZA"/>
        </a:p>
      </dgm:t>
    </dgm:pt>
    <dgm:pt modelId="{44086A9C-6BF4-4984-9E74-1910BEB123F4}" type="sibTrans" cxnId="{203D70D8-71FC-44B7-BB80-7054EA37D3F9}">
      <dgm:prSet/>
      <dgm:spPr/>
      <dgm:t>
        <a:bodyPr/>
        <a:lstStyle/>
        <a:p>
          <a:endParaRPr lang="en-ZA"/>
        </a:p>
      </dgm:t>
    </dgm:pt>
    <dgm:pt modelId="{C4F83E3F-48DB-4956-BFE4-273C6F6E0E24}">
      <dgm:prSet custT="1"/>
      <dgm:spPr/>
      <dgm:t>
        <a:bodyPr/>
        <a:lstStyle/>
        <a:p>
          <a:pPr marL="114300" indent="0"/>
          <a:endParaRPr lang="en-ZA" sz="1200" b="0" i="0" dirty="0" smtClean="0"/>
        </a:p>
      </dgm:t>
    </dgm:pt>
    <dgm:pt modelId="{FEBAB8A0-2988-4AE0-861F-FDB48F305406}" type="parTrans" cxnId="{7880DDFD-D79A-4B4A-BB0F-298F7DBA4D91}">
      <dgm:prSet/>
      <dgm:spPr/>
      <dgm:t>
        <a:bodyPr/>
        <a:lstStyle/>
        <a:p>
          <a:endParaRPr lang="en-ZA"/>
        </a:p>
      </dgm:t>
    </dgm:pt>
    <dgm:pt modelId="{F5E9B71A-8BAB-49C9-BA77-44990A6967E3}" type="sibTrans" cxnId="{7880DDFD-D79A-4B4A-BB0F-298F7DBA4D91}">
      <dgm:prSet/>
      <dgm:spPr/>
      <dgm:t>
        <a:bodyPr/>
        <a:lstStyle/>
        <a:p>
          <a:endParaRPr lang="en-ZA"/>
        </a:p>
      </dgm:t>
    </dgm:pt>
    <dgm:pt modelId="{E57EA6FE-270A-44D1-B680-B0EEAB9BD4DB}">
      <dgm:prSet custT="1"/>
      <dgm:spPr/>
      <dgm:t>
        <a:bodyPr/>
        <a:lstStyle/>
        <a:p>
          <a:pPr marL="114300" indent="0"/>
          <a:endParaRPr lang="en-ZA" sz="1200" b="0" i="0" dirty="0" smtClean="0"/>
        </a:p>
      </dgm:t>
    </dgm:pt>
    <dgm:pt modelId="{ECC45F37-D405-45F9-9C4D-F42A366BF2DB}" type="parTrans" cxnId="{70669B57-27EB-4A23-B3EE-0962296F9578}">
      <dgm:prSet/>
      <dgm:spPr/>
      <dgm:t>
        <a:bodyPr/>
        <a:lstStyle/>
        <a:p>
          <a:endParaRPr lang="en-ZA"/>
        </a:p>
      </dgm:t>
    </dgm:pt>
    <dgm:pt modelId="{73EE4FE8-107B-41D7-8BD2-D4DDA0832074}" type="sibTrans" cxnId="{70669B57-27EB-4A23-B3EE-0962296F9578}">
      <dgm:prSet/>
      <dgm:spPr/>
      <dgm:t>
        <a:bodyPr/>
        <a:lstStyle/>
        <a:p>
          <a:endParaRPr lang="en-ZA"/>
        </a:p>
      </dgm:t>
    </dgm:pt>
    <dgm:pt modelId="{F9D591E9-4281-4824-8948-09EEC337D991}">
      <dgm:prSet custT="1"/>
      <dgm:spPr/>
      <dgm:t>
        <a:bodyPr/>
        <a:lstStyle/>
        <a:p>
          <a:r>
            <a:rPr lang="en-ZA" sz="1800" b="0" i="0" dirty="0" smtClean="0"/>
            <a:t>Extracting information from multiple segments within SCOA would thus provide “full cost” information for the defined core municipal functions</a:t>
          </a:r>
        </a:p>
      </dgm:t>
    </dgm:pt>
    <dgm:pt modelId="{D3F46B06-57E7-49CF-BB67-11FCF06FF0DE}" type="parTrans" cxnId="{BC1D882F-E06A-419A-B037-C813317B82E6}">
      <dgm:prSet/>
      <dgm:spPr/>
      <dgm:t>
        <a:bodyPr/>
        <a:lstStyle/>
        <a:p>
          <a:endParaRPr lang="en-ZA"/>
        </a:p>
      </dgm:t>
    </dgm:pt>
    <dgm:pt modelId="{2C6DEDFB-E263-4FB0-BD08-8BCE3F923CD8}" type="sibTrans" cxnId="{BC1D882F-E06A-419A-B037-C813317B82E6}">
      <dgm:prSet/>
      <dgm:spPr/>
      <dgm:t>
        <a:bodyPr/>
        <a:lstStyle/>
        <a:p>
          <a:endParaRPr lang="en-ZA"/>
        </a:p>
      </dgm:t>
    </dgm:pt>
    <dgm:pt modelId="{8E9222B4-C472-47C8-B44A-C7809530CCF0}">
      <dgm:prSet custT="1"/>
      <dgm:spPr/>
      <dgm:t>
        <a:bodyPr/>
        <a:lstStyle/>
        <a:p>
          <a:r>
            <a:rPr lang="en-ZA" sz="1800" b="0" i="0" dirty="0" smtClean="0"/>
            <a:t>Full cost forms the basis for tariff setting</a:t>
          </a:r>
        </a:p>
      </dgm:t>
    </dgm:pt>
    <dgm:pt modelId="{390BE7F3-2585-4579-B90B-2C4AEAF21806}" type="parTrans" cxnId="{31FA4A04-6992-4913-9F99-C3F9C189DC9F}">
      <dgm:prSet/>
      <dgm:spPr/>
      <dgm:t>
        <a:bodyPr/>
        <a:lstStyle/>
        <a:p>
          <a:endParaRPr lang="en-ZA"/>
        </a:p>
      </dgm:t>
    </dgm:pt>
    <dgm:pt modelId="{90CC5375-0A03-4E68-BA5F-81FC9AB9BF4B}" type="sibTrans" cxnId="{31FA4A04-6992-4913-9F99-C3F9C189DC9F}">
      <dgm:prSet/>
      <dgm:spPr/>
      <dgm:t>
        <a:bodyPr/>
        <a:lstStyle/>
        <a:p>
          <a:endParaRPr lang="en-ZA"/>
        </a:p>
      </dgm:t>
    </dgm:pt>
    <dgm:pt modelId="{574FC589-0FE2-42A9-A8A3-775752853DBF}">
      <dgm:prSet custT="1"/>
      <dgm:spPr/>
      <dgm:t>
        <a:bodyPr/>
        <a:lstStyle/>
        <a:p>
          <a:r>
            <a:rPr lang="en-ZA" sz="1800" b="0" i="0" dirty="0" smtClean="0"/>
            <a:t>Municipality needs to decide on the cost allocation model to be used</a:t>
          </a:r>
        </a:p>
      </dgm:t>
    </dgm:pt>
    <dgm:pt modelId="{03CC4D65-DFBD-40F0-8996-BE82D6066CAD}" type="parTrans" cxnId="{88CF78F0-9540-413B-BFD9-1DE4A168DB86}">
      <dgm:prSet/>
      <dgm:spPr/>
      <dgm:t>
        <a:bodyPr/>
        <a:lstStyle/>
        <a:p>
          <a:endParaRPr lang="en-ZA"/>
        </a:p>
      </dgm:t>
    </dgm:pt>
    <dgm:pt modelId="{C141E094-4CEA-4630-8394-EFEBDF1907DD}" type="sibTrans" cxnId="{88CF78F0-9540-413B-BFD9-1DE4A168DB86}">
      <dgm:prSet/>
      <dgm:spPr/>
      <dgm:t>
        <a:bodyPr/>
        <a:lstStyle/>
        <a:p>
          <a:endParaRPr lang="en-ZA"/>
        </a:p>
      </dgm:t>
    </dgm:pt>
    <dgm:pt modelId="{3E9AE521-28BF-4096-A63D-D213D5859A59}">
      <dgm:prSet custT="1"/>
      <dgm:spPr/>
      <dgm:t>
        <a:bodyPr/>
        <a:lstStyle/>
        <a:p>
          <a:endParaRPr lang="en-ZA" sz="1800" b="0" i="0" dirty="0" smtClean="0"/>
        </a:p>
      </dgm:t>
    </dgm:pt>
    <dgm:pt modelId="{BDCF6361-2684-4793-8E8E-606259B10A2A}" type="parTrans" cxnId="{C143806B-CDF7-46DD-AE50-BDC3C53275FC}">
      <dgm:prSet/>
      <dgm:spPr/>
      <dgm:t>
        <a:bodyPr/>
        <a:lstStyle/>
        <a:p>
          <a:endParaRPr lang="en-ZA"/>
        </a:p>
      </dgm:t>
    </dgm:pt>
    <dgm:pt modelId="{49F3331C-5902-424B-BC67-24B6BF1A76B6}" type="sibTrans" cxnId="{C143806B-CDF7-46DD-AE50-BDC3C53275FC}">
      <dgm:prSet/>
      <dgm:spPr/>
      <dgm:t>
        <a:bodyPr/>
        <a:lstStyle/>
        <a:p>
          <a:endParaRPr lang="en-ZA"/>
        </a:p>
      </dgm:t>
    </dgm:pt>
    <dgm:pt modelId="{A6432A9A-B99A-4FEB-BDE6-59617C9E2C6C}">
      <dgm:prSet custT="1"/>
      <dgm:spPr/>
      <dgm:t>
        <a:bodyPr/>
        <a:lstStyle/>
        <a:p>
          <a:pPr marL="358775" indent="0"/>
          <a:r>
            <a:rPr lang="en-ZA" sz="1800" b="0" i="0" dirty="0" smtClean="0"/>
            <a:t> Activity based recoveries</a:t>
          </a:r>
        </a:p>
      </dgm:t>
    </dgm:pt>
    <dgm:pt modelId="{928B561C-927E-43FF-A6F7-4E1E896BBFB1}" type="parTrans" cxnId="{F0FD3344-A31E-4BF5-B3BF-447C0D8E4F03}">
      <dgm:prSet/>
      <dgm:spPr/>
      <dgm:t>
        <a:bodyPr/>
        <a:lstStyle/>
        <a:p>
          <a:endParaRPr lang="en-ZA"/>
        </a:p>
      </dgm:t>
    </dgm:pt>
    <dgm:pt modelId="{FA09DCE6-236D-4A1B-AB63-E531F580CD85}" type="sibTrans" cxnId="{F0FD3344-A31E-4BF5-B3BF-447C0D8E4F03}">
      <dgm:prSet/>
      <dgm:spPr/>
      <dgm:t>
        <a:bodyPr/>
        <a:lstStyle/>
        <a:p>
          <a:endParaRPr lang="en-ZA"/>
        </a:p>
      </dgm:t>
    </dgm:pt>
    <dgm:pt modelId="{A15BC1DF-544B-4993-852F-938706B65A32}">
      <dgm:prSet custT="1"/>
      <dgm:spPr/>
      <dgm:t>
        <a:bodyPr/>
        <a:lstStyle/>
        <a:p>
          <a:pPr marL="358775" indent="0"/>
          <a:r>
            <a:rPr lang="en-ZA" sz="1800" b="0" i="0" dirty="0" smtClean="0"/>
            <a:t> Internal service charges (internal billings) </a:t>
          </a:r>
        </a:p>
      </dgm:t>
    </dgm:pt>
    <dgm:pt modelId="{CB3BDFD0-93C6-4282-91B5-50B8C02EDD4A}" type="parTrans" cxnId="{1F8BD0F7-FEBF-4413-B0BB-62F8191F768F}">
      <dgm:prSet/>
      <dgm:spPr/>
      <dgm:t>
        <a:bodyPr/>
        <a:lstStyle/>
        <a:p>
          <a:endParaRPr lang="en-ZA"/>
        </a:p>
      </dgm:t>
    </dgm:pt>
    <dgm:pt modelId="{8B4A2161-E006-48C7-833E-CFF8D081E652}" type="sibTrans" cxnId="{1F8BD0F7-FEBF-4413-B0BB-62F8191F768F}">
      <dgm:prSet/>
      <dgm:spPr/>
      <dgm:t>
        <a:bodyPr/>
        <a:lstStyle/>
        <a:p>
          <a:endParaRPr lang="en-ZA"/>
        </a:p>
      </dgm:t>
    </dgm:pt>
    <dgm:pt modelId="{C1364B78-0E10-4261-B4A9-A5DF81CEA812}">
      <dgm:prSet custT="1"/>
      <dgm:spPr/>
      <dgm:t>
        <a:bodyPr/>
        <a:lstStyle/>
        <a:p>
          <a:pPr marL="358775" indent="0"/>
          <a:r>
            <a:rPr lang="en-ZA" sz="1800" b="0" i="0" dirty="0" smtClean="0"/>
            <a:t> Departmental charges</a:t>
          </a:r>
        </a:p>
      </dgm:t>
    </dgm:pt>
    <dgm:pt modelId="{18270683-DAD9-42E6-8AFC-DCFD5BB5444A}" type="parTrans" cxnId="{886BAE81-7DD3-464C-BC07-C9F7E9222537}">
      <dgm:prSet/>
      <dgm:spPr/>
      <dgm:t>
        <a:bodyPr/>
        <a:lstStyle/>
        <a:p>
          <a:endParaRPr lang="en-ZA"/>
        </a:p>
      </dgm:t>
    </dgm:pt>
    <dgm:pt modelId="{DB335A63-8216-4358-9640-867980BF1398}" type="sibTrans" cxnId="{886BAE81-7DD3-464C-BC07-C9F7E9222537}">
      <dgm:prSet/>
      <dgm:spPr/>
      <dgm:t>
        <a:bodyPr/>
        <a:lstStyle/>
        <a:p>
          <a:endParaRPr lang="en-ZA"/>
        </a:p>
      </dgm:t>
    </dgm:pt>
    <dgm:pt modelId="{83D7DB16-E1D6-4EEE-891E-1301EE492A33}">
      <dgm:prSet custT="1"/>
      <dgm:spPr/>
      <dgm:t>
        <a:bodyPr/>
        <a:lstStyle/>
        <a:p>
          <a:pPr marL="88900" indent="0"/>
          <a:r>
            <a:rPr lang="en-ZA" sz="1800" b="0" i="0" dirty="0" smtClean="0"/>
            <a:t> Included in mSCOA to provide for the recording of “full cost reflection” for at least the </a:t>
          </a:r>
          <a:r>
            <a:rPr lang="en-ZA" sz="1800" b="0" i="0" u="none" dirty="0" smtClean="0"/>
            <a:t>four core municipal functions </a:t>
          </a:r>
          <a:endParaRPr lang="en-ZA" sz="1800" b="0" i="0" dirty="0" smtClean="0"/>
        </a:p>
      </dgm:t>
    </dgm:pt>
    <dgm:pt modelId="{9407D800-CFD8-47C1-975E-A9F7C60F9D46}" type="parTrans" cxnId="{9FD3C69A-C59C-4051-A949-D041DF9AFE14}">
      <dgm:prSet/>
      <dgm:spPr/>
      <dgm:t>
        <a:bodyPr/>
        <a:lstStyle/>
        <a:p>
          <a:endParaRPr lang="en-ZA"/>
        </a:p>
      </dgm:t>
    </dgm:pt>
    <dgm:pt modelId="{9F0B4736-D6BD-45AC-ABDF-77D13931E9EC}" type="sibTrans" cxnId="{9FD3C69A-C59C-4051-A949-D041DF9AFE14}">
      <dgm:prSet/>
      <dgm:spPr/>
      <dgm:t>
        <a:bodyPr/>
        <a:lstStyle/>
        <a:p>
          <a:endParaRPr lang="en-ZA"/>
        </a:p>
      </dgm:t>
    </dgm:pt>
    <dgm:pt modelId="{989C8405-732D-4C6A-9C65-D03AC089E1EE}" type="pres">
      <dgm:prSet presAssocID="{947DEDB9-0D25-4DB1-8AD5-A0DDBFD34EBD}" presName="diagram" presStyleCnt="0">
        <dgm:presLayoutVars>
          <dgm:dir/>
          <dgm:resizeHandles val="exact"/>
        </dgm:presLayoutVars>
      </dgm:prSet>
      <dgm:spPr/>
      <dgm:t>
        <a:bodyPr/>
        <a:lstStyle/>
        <a:p>
          <a:endParaRPr lang="en-ZA"/>
        </a:p>
      </dgm:t>
    </dgm:pt>
    <dgm:pt modelId="{A958A564-4870-4A5C-9ACE-60F7F30012A5}" type="pres">
      <dgm:prSet presAssocID="{5320B15C-44AB-4EB3-8322-E3FD4AA904CF}" presName="node" presStyleLbl="node1" presStyleIdx="0" presStyleCnt="2" custScaleY="189630">
        <dgm:presLayoutVars>
          <dgm:bulletEnabled val="1"/>
        </dgm:presLayoutVars>
      </dgm:prSet>
      <dgm:spPr/>
      <dgm:t>
        <a:bodyPr/>
        <a:lstStyle/>
        <a:p>
          <a:endParaRPr lang="en-ZA"/>
        </a:p>
      </dgm:t>
    </dgm:pt>
    <dgm:pt modelId="{63BE8FF1-9A10-465A-A479-B81A03E137B0}" type="pres">
      <dgm:prSet presAssocID="{5C245DCC-7487-4C1D-B296-5927FFC3B03B}" presName="sibTrans" presStyleCnt="0"/>
      <dgm:spPr/>
    </dgm:pt>
    <dgm:pt modelId="{77DC1887-3BF3-417D-AAC0-1151A929D156}" type="pres">
      <dgm:prSet presAssocID="{5A34995F-BD94-4793-BD6A-5736E9B5CFF3}" presName="node" presStyleLbl="node1" presStyleIdx="1" presStyleCnt="2" custScaleY="189630" custLinFactNeighborY="0">
        <dgm:presLayoutVars>
          <dgm:bulletEnabled val="1"/>
        </dgm:presLayoutVars>
      </dgm:prSet>
      <dgm:spPr/>
      <dgm:t>
        <a:bodyPr/>
        <a:lstStyle/>
        <a:p>
          <a:endParaRPr lang="en-ZA"/>
        </a:p>
      </dgm:t>
    </dgm:pt>
  </dgm:ptLst>
  <dgm:cxnLst>
    <dgm:cxn modelId="{1299DF39-6A4F-4B9D-8F41-843E5F796327}" type="presOf" srcId="{D530E487-3797-4D1B-B43A-347F95BDDD83}" destId="{77DC1887-3BF3-417D-AAC0-1151A929D156}" srcOrd="0" destOrd="6" presId="urn:microsoft.com/office/officeart/2005/8/layout/default"/>
    <dgm:cxn modelId="{9DDF4F27-1161-4E5B-9254-D4D9B3F175ED}" type="presOf" srcId="{83D7DB16-E1D6-4EEE-891E-1301EE492A33}" destId="{A958A564-4870-4A5C-9ACE-60F7F30012A5}" srcOrd="0" destOrd="5" presId="urn:microsoft.com/office/officeart/2005/8/layout/default"/>
    <dgm:cxn modelId="{3DDB308B-3386-4325-8036-358724EE939C}" srcId="{5A34995F-BD94-4793-BD6A-5736E9B5CFF3}" destId="{E7D14512-AF5A-4E18-90C4-871BCF48A10C}" srcOrd="0" destOrd="0" parTransId="{EF4BA758-8033-487F-A9D7-B55A745223BE}" sibTransId="{FF878B4D-8146-4952-8FA8-9232AC545E2D}"/>
    <dgm:cxn modelId="{18E18A67-77D8-437A-84CD-9EA18DA66F8A}" srcId="{947DEDB9-0D25-4DB1-8AD5-A0DDBFD34EBD}" destId="{5320B15C-44AB-4EB3-8322-E3FD4AA904CF}" srcOrd="0" destOrd="0" parTransId="{E5142D57-8140-4F84-9FA4-87A87E66D46D}" sibTransId="{5C245DCC-7487-4C1D-B296-5927FFC3B03B}"/>
    <dgm:cxn modelId="{448A3576-ACA9-49E6-8FF4-DE1A344F778A}" type="presOf" srcId="{E4360606-E10E-45E6-BF9C-B7E445B79B0F}" destId="{A958A564-4870-4A5C-9ACE-60F7F30012A5}" srcOrd="0" destOrd="10" presId="urn:microsoft.com/office/officeart/2005/8/layout/default"/>
    <dgm:cxn modelId="{4ABB1CCA-9B15-45EB-9480-C352127FB5E9}" type="presOf" srcId="{4F35FDDD-1D7D-4E80-918E-709C7D64CDEE}" destId="{A958A564-4870-4A5C-9ACE-60F7F30012A5}" srcOrd="0" destOrd="8" presId="urn:microsoft.com/office/officeart/2005/8/layout/default"/>
    <dgm:cxn modelId="{51F8AB00-ED11-446C-A550-37B99A8D3DA4}" type="presOf" srcId="{515AB207-0BA1-40A2-ABA3-4487694CC0E3}" destId="{A958A564-4870-4A5C-9ACE-60F7F30012A5}" srcOrd="0" destOrd="1" presId="urn:microsoft.com/office/officeart/2005/8/layout/default"/>
    <dgm:cxn modelId="{7E56E39A-7AAF-45E5-946D-CCBB7053B234}" type="presOf" srcId="{E57EA6FE-270A-44D1-B680-B0EEAB9BD4DB}" destId="{A958A564-4870-4A5C-9ACE-60F7F30012A5}" srcOrd="0" destOrd="12" presId="urn:microsoft.com/office/officeart/2005/8/layout/default"/>
    <dgm:cxn modelId="{623CA9A1-60A6-4488-BC72-FA9A695B0311}" srcId="{5A34995F-BD94-4793-BD6A-5736E9B5CFF3}" destId="{A4299F1A-1F17-4161-AEB9-DF0CC1D814E5}" srcOrd="7" destOrd="0" parTransId="{56F1321C-A5BD-43C9-B8E6-14706BDFD2D9}" sibTransId="{10A5324E-6F33-4A30-BB46-BBEAD01AB872}"/>
    <dgm:cxn modelId="{9290CAFC-3412-44BE-A461-0B039ABF1531}" srcId="{947DEDB9-0D25-4DB1-8AD5-A0DDBFD34EBD}" destId="{5A34995F-BD94-4793-BD6A-5736E9B5CFF3}" srcOrd="1" destOrd="0" parTransId="{F0684A4D-230B-4F89-A337-F06286A80191}" sibTransId="{8AE0B038-9497-477B-A5CC-460240F475BF}"/>
    <dgm:cxn modelId="{1397C313-E0FF-43A5-AB12-795EF02B1210}" srcId="{5A34995F-BD94-4793-BD6A-5736E9B5CFF3}" destId="{D530E487-3797-4D1B-B43A-347F95BDDD83}" srcOrd="5" destOrd="0" parTransId="{E9B46063-C632-48C7-88F3-DEA9A266C2DF}" sibTransId="{20B5A11F-CDA6-4B8F-B519-6DF1C9837642}"/>
    <dgm:cxn modelId="{20E9D0EC-61D0-48E9-BA1B-67611AFCC9DF}" type="presOf" srcId="{A327C54A-D39E-4463-8D01-7429DABDF13C}" destId="{A958A564-4870-4A5C-9ACE-60F7F30012A5}" srcOrd="0" destOrd="6" presId="urn:microsoft.com/office/officeart/2005/8/layout/default"/>
    <dgm:cxn modelId="{2667F18B-CFE7-4EB1-BB9B-28AE51448A9A}" type="presOf" srcId="{5320B15C-44AB-4EB3-8322-E3FD4AA904CF}" destId="{A958A564-4870-4A5C-9ACE-60F7F30012A5}" srcOrd="0" destOrd="0" presId="urn:microsoft.com/office/officeart/2005/8/layout/default"/>
    <dgm:cxn modelId="{61C131A0-26A1-469A-8DF8-FE9D61BDC5BB}" srcId="{A327C54A-D39E-4463-8D01-7429DABDF13C}" destId="{CB9426C3-8661-409B-85C8-3A62736EFDC1}" srcOrd="0" destOrd="0" parTransId="{2F7CFD3E-8CAC-4A5E-A4BA-5679FC205CCA}" sibTransId="{E26CCF1A-C336-40C0-B887-312DA432E9B7}"/>
    <dgm:cxn modelId="{695B3411-55B3-49A1-876E-59D885771FFA}" type="presOf" srcId="{F9D591E9-4281-4824-8948-09EEC337D991}" destId="{77DC1887-3BF3-417D-AAC0-1151A929D156}" srcOrd="0" destOrd="2" presId="urn:microsoft.com/office/officeart/2005/8/layout/default"/>
    <dgm:cxn modelId="{795ABE2F-F5DD-448B-8177-EEE0383CDF81}" type="presOf" srcId="{88F543CB-661B-4D10-9607-237996A3451E}" destId="{77DC1887-3BF3-417D-AAC0-1151A929D156}" srcOrd="0" destOrd="7" presId="urn:microsoft.com/office/officeart/2005/8/layout/default"/>
    <dgm:cxn modelId="{D37B97F1-6E5D-405A-AA85-9021C62F9F42}" type="presOf" srcId="{574FC589-0FE2-42A9-A8A3-775752853DBF}" destId="{77DC1887-3BF3-417D-AAC0-1151A929D156}" srcOrd="0" destOrd="4" presId="urn:microsoft.com/office/officeart/2005/8/layout/default"/>
    <dgm:cxn modelId="{37902BA8-8996-4752-B218-30BE1866D7D0}" type="presOf" srcId="{CB9426C3-8661-409B-85C8-3A62736EFDC1}" destId="{A958A564-4870-4A5C-9ACE-60F7F30012A5}" srcOrd="0" destOrd="7" presId="urn:microsoft.com/office/officeart/2005/8/layout/default"/>
    <dgm:cxn modelId="{B4772734-756E-4C46-9CAC-9ED59F93467A}" type="presOf" srcId="{8E9222B4-C472-47C8-B44A-C7809530CCF0}" destId="{77DC1887-3BF3-417D-AAC0-1151A929D156}" srcOrd="0" destOrd="3" presId="urn:microsoft.com/office/officeart/2005/8/layout/default"/>
    <dgm:cxn modelId="{851EB1ED-AB47-436F-98EC-62FD45296E00}" type="presOf" srcId="{C579C419-6B19-45C3-9A5B-7F80C7933034}" destId="{A958A564-4870-4A5C-9ACE-60F7F30012A5}" srcOrd="0" destOrd="13" presId="urn:microsoft.com/office/officeart/2005/8/layout/default"/>
    <dgm:cxn modelId="{E3E8595D-47C3-47B6-A2B5-75F1F0F1003B}" srcId="{5320B15C-44AB-4EB3-8322-E3FD4AA904CF}" destId="{515AB207-0BA1-40A2-ABA3-4487694CC0E3}" srcOrd="0" destOrd="0" parTransId="{5D1955F7-B5F9-48A6-A814-B0C1E0C15284}" sibTransId="{0CC8CBFA-7A4C-4D39-A032-8F140D4ECCD9}"/>
    <dgm:cxn modelId="{31FA4A04-6992-4913-9F99-C3F9C189DC9F}" srcId="{5A34995F-BD94-4793-BD6A-5736E9B5CFF3}" destId="{8E9222B4-C472-47C8-B44A-C7809530CCF0}" srcOrd="2" destOrd="0" parTransId="{390BE7F3-2585-4579-B90B-2C4AEAF21806}" sibTransId="{90CC5375-0A03-4E68-BA5F-81FC9AB9BF4B}"/>
    <dgm:cxn modelId="{AA189328-C700-4543-A9F6-E367DE96BEB0}" srcId="{A327C54A-D39E-4463-8D01-7429DABDF13C}" destId="{4F35FDDD-1D7D-4E80-918E-709C7D64CDEE}" srcOrd="1" destOrd="0" parTransId="{4C4E93F5-118B-470E-8161-C7EA9DD0EDFB}" sibTransId="{90BA9766-9D71-4A43-975B-D5C9343272B1}"/>
    <dgm:cxn modelId="{35DDD0CD-BA39-456F-ABD9-8DB6A04CE5C0}" type="presOf" srcId="{A6432A9A-B99A-4FEB-BDE6-59617C9E2C6C}" destId="{A958A564-4870-4A5C-9ACE-60F7F30012A5}" srcOrd="0" destOrd="2" presId="urn:microsoft.com/office/officeart/2005/8/layout/default"/>
    <dgm:cxn modelId="{BD343C29-C141-4D50-9336-F8E05F33D15C}" type="presOf" srcId="{2E54736A-6A35-4816-96BF-520C47B6235D}" destId="{A958A564-4870-4A5C-9ACE-60F7F30012A5}" srcOrd="0" destOrd="14" presId="urn:microsoft.com/office/officeart/2005/8/layout/default"/>
    <dgm:cxn modelId="{C143806B-CDF7-46DD-AE50-BDC3C53275FC}" srcId="{5A34995F-BD94-4793-BD6A-5736E9B5CFF3}" destId="{3E9AE521-28BF-4096-A63D-D213D5859A59}" srcOrd="4" destOrd="0" parTransId="{BDCF6361-2684-4793-8E8E-606259B10A2A}" sibTransId="{49F3331C-5902-424B-BC67-24B6BF1A76B6}"/>
    <dgm:cxn modelId="{A871EC72-7BA5-4DE4-B517-DA1B89C8DC57}" srcId="{5320B15C-44AB-4EB3-8322-E3FD4AA904CF}" destId="{C579C419-6B19-45C3-9A5B-7F80C7933034}" srcOrd="10" destOrd="0" parTransId="{9A733FF2-F840-4122-B3DB-F3054C3E5B68}" sibTransId="{A6BB5D56-E99B-4892-A793-92CB9672A5FA}"/>
    <dgm:cxn modelId="{0B386F8E-6875-493A-839C-8C246CEDC458}" type="presOf" srcId="{E7D14512-AF5A-4E18-90C4-871BCF48A10C}" destId="{77DC1887-3BF3-417D-AAC0-1151A929D156}" srcOrd="0" destOrd="1" presId="urn:microsoft.com/office/officeart/2005/8/layout/default"/>
    <dgm:cxn modelId="{F0FD3344-A31E-4BF5-B3BF-447C0D8E4F03}" srcId="{5320B15C-44AB-4EB3-8322-E3FD4AA904CF}" destId="{A6432A9A-B99A-4FEB-BDE6-59617C9E2C6C}" srcOrd="1" destOrd="0" parTransId="{928B561C-927E-43FF-A6F7-4E1E896BBFB1}" sibTransId="{FA09DCE6-236D-4A1B-AB63-E531F580CD85}"/>
    <dgm:cxn modelId="{203D70D8-71FC-44B7-BB80-7054EA37D3F9}" srcId="{5320B15C-44AB-4EB3-8322-E3FD4AA904CF}" destId="{A327C54A-D39E-4463-8D01-7429DABDF13C}" srcOrd="5" destOrd="0" parTransId="{1D83916C-E29A-4F84-A09E-BB46B2B045AA}" sibTransId="{44086A9C-6BF4-4984-9E74-1910BEB123F4}"/>
    <dgm:cxn modelId="{50F7AC77-E0F0-4688-A3FC-D3EEA08107C1}" type="presOf" srcId="{C1364B78-0E10-4261-B4A9-A5DF81CEA812}" destId="{A958A564-4870-4A5C-9ACE-60F7F30012A5}" srcOrd="0" destOrd="4" presId="urn:microsoft.com/office/officeart/2005/8/layout/default"/>
    <dgm:cxn modelId="{1F8BD0F7-FEBF-4413-B0BB-62F8191F768F}" srcId="{5320B15C-44AB-4EB3-8322-E3FD4AA904CF}" destId="{A15BC1DF-544B-4993-852F-938706B65A32}" srcOrd="2" destOrd="0" parTransId="{CB3BDFD0-93C6-4282-91B5-50B8C02EDD4A}" sibTransId="{8B4A2161-E006-48C7-833E-CFF8D081E652}"/>
    <dgm:cxn modelId="{2FEC72E7-F847-48EB-9975-8A9369A93E8F}" type="presOf" srcId="{5A34995F-BD94-4793-BD6A-5736E9B5CFF3}" destId="{77DC1887-3BF3-417D-AAC0-1151A929D156}" srcOrd="0" destOrd="0" presId="urn:microsoft.com/office/officeart/2005/8/layout/default"/>
    <dgm:cxn modelId="{5B9AC75C-39FB-41E2-9559-C90C3EF24C4E}" type="presOf" srcId="{947DEDB9-0D25-4DB1-8AD5-A0DDBFD34EBD}" destId="{989C8405-732D-4C6A-9C65-D03AC089E1EE}" srcOrd="0" destOrd="0" presId="urn:microsoft.com/office/officeart/2005/8/layout/default"/>
    <dgm:cxn modelId="{4516928C-7530-4A81-85D2-5C0378CAD232}" type="presOf" srcId="{C4F83E3F-48DB-4956-BFE4-273C6F6E0E24}" destId="{A958A564-4870-4A5C-9ACE-60F7F30012A5}" srcOrd="0" destOrd="11" presId="urn:microsoft.com/office/officeart/2005/8/layout/default"/>
    <dgm:cxn modelId="{CF06277F-8116-46C3-9BE9-9720CE359581}" srcId="{5320B15C-44AB-4EB3-8322-E3FD4AA904CF}" destId="{E4360606-E10E-45E6-BF9C-B7E445B79B0F}" srcOrd="7" destOrd="0" parTransId="{D7A81C17-95B9-4175-8999-E5026096F9A2}" sibTransId="{E0B30E4E-11A1-4C0D-89EF-90D5261A2268}"/>
    <dgm:cxn modelId="{AEBBB6FA-2609-41E0-AE07-56871F6363BE}" srcId="{5320B15C-44AB-4EB3-8322-E3FD4AA904CF}" destId="{2E54736A-6A35-4816-96BF-520C47B6235D}" srcOrd="11" destOrd="0" parTransId="{576669E7-B696-480C-8442-0392B86C5674}" sibTransId="{A038D5E0-6E7F-4F55-8352-41D835C65A8F}"/>
    <dgm:cxn modelId="{5D3FDB6D-6CA1-45F3-B884-6CFBA8450CD8}" srcId="{5A34995F-BD94-4793-BD6A-5736E9B5CFF3}" destId="{88F543CB-661B-4D10-9607-237996A3451E}" srcOrd="6" destOrd="0" parTransId="{407C20FB-F789-48DF-8DB6-FA554E3EDA25}" sibTransId="{0EA5E6F1-69A2-4CE5-9510-589AE480AEB4}"/>
    <dgm:cxn modelId="{886BAE81-7DD3-464C-BC07-C9F7E9222537}" srcId="{5320B15C-44AB-4EB3-8322-E3FD4AA904CF}" destId="{C1364B78-0E10-4261-B4A9-A5DF81CEA812}" srcOrd="3" destOrd="0" parTransId="{18270683-DAD9-42E6-8AFC-DCFD5BB5444A}" sibTransId="{DB335A63-8216-4358-9640-867980BF1398}"/>
    <dgm:cxn modelId="{0DBD4F1B-9CAA-4EA0-83FA-C6EB0BBE4530}" srcId="{5320B15C-44AB-4EB3-8322-E3FD4AA904CF}" destId="{9BCCD72F-E21C-4BBB-B0D3-7D3580702331}" srcOrd="6" destOrd="0" parTransId="{EEACBFEC-07D7-4B4D-A402-5AC987081E4D}" sibTransId="{69A42CEE-9562-44B4-81EC-FB8DA981FE31}"/>
    <dgm:cxn modelId="{BC1D882F-E06A-419A-B037-C813317B82E6}" srcId="{5A34995F-BD94-4793-BD6A-5736E9B5CFF3}" destId="{F9D591E9-4281-4824-8948-09EEC337D991}" srcOrd="1" destOrd="0" parTransId="{D3F46B06-57E7-49CF-BB67-11FCF06FF0DE}" sibTransId="{2C6DEDFB-E263-4FB0-BD08-8BCE3F923CD8}"/>
    <dgm:cxn modelId="{7880DDFD-D79A-4B4A-BB0F-298F7DBA4D91}" srcId="{5320B15C-44AB-4EB3-8322-E3FD4AA904CF}" destId="{C4F83E3F-48DB-4956-BFE4-273C6F6E0E24}" srcOrd="8" destOrd="0" parTransId="{FEBAB8A0-2988-4AE0-861F-FDB48F305406}" sibTransId="{F5E9B71A-8BAB-49C9-BA77-44990A6967E3}"/>
    <dgm:cxn modelId="{8309CF4D-7F61-42F7-B954-6C68A4D12D77}" type="presOf" srcId="{A4299F1A-1F17-4161-AEB9-DF0CC1D814E5}" destId="{77DC1887-3BF3-417D-AAC0-1151A929D156}" srcOrd="0" destOrd="8" presId="urn:microsoft.com/office/officeart/2005/8/layout/default"/>
    <dgm:cxn modelId="{8F472193-B4AB-47A0-9506-41A6F21F913F}" type="presOf" srcId="{9BCCD72F-E21C-4BBB-B0D3-7D3580702331}" destId="{A958A564-4870-4A5C-9ACE-60F7F30012A5}" srcOrd="0" destOrd="9" presId="urn:microsoft.com/office/officeart/2005/8/layout/default"/>
    <dgm:cxn modelId="{9FD3C69A-C59C-4051-A949-D041DF9AFE14}" srcId="{5320B15C-44AB-4EB3-8322-E3FD4AA904CF}" destId="{83D7DB16-E1D6-4EEE-891E-1301EE492A33}" srcOrd="4" destOrd="0" parTransId="{9407D800-CFD8-47C1-975E-A9F7C60F9D46}" sibTransId="{9F0B4736-D6BD-45AC-ABDF-77D13931E9EC}"/>
    <dgm:cxn modelId="{70669B57-27EB-4A23-B3EE-0962296F9578}" srcId="{5320B15C-44AB-4EB3-8322-E3FD4AA904CF}" destId="{E57EA6FE-270A-44D1-B680-B0EEAB9BD4DB}" srcOrd="9" destOrd="0" parTransId="{ECC45F37-D405-45F9-9C4D-F42A366BF2DB}" sibTransId="{73EE4FE8-107B-41D7-8BD2-D4DDA0832074}"/>
    <dgm:cxn modelId="{88CF78F0-9540-413B-BFD9-1DE4A168DB86}" srcId="{5A34995F-BD94-4793-BD6A-5736E9B5CFF3}" destId="{574FC589-0FE2-42A9-A8A3-775752853DBF}" srcOrd="3" destOrd="0" parTransId="{03CC4D65-DFBD-40F0-8996-BE82D6066CAD}" sibTransId="{C141E094-4CEA-4630-8394-EFEBDF1907DD}"/>
    <dgm:cxn modelId="{25C078CE-5D5A-4111-B310-0A7958F99710}" type="presOf" srcId="{A15BC1DF-544B-4993-852F-938706B65A32}" destId="{A958A564-4870-4A5C-9ACE-60F7F30012A5}" srcOrd="0" destOrd="3" presId="urn:microsoft.com/office/officeart/2005/8/layout/default"/>
    <dgm:cxn modelId="{3D36A352-DDEB-4A7D-B55F-1AB1A6B1C3EB}" type="presOf" srcId="{3E9AE521-28BF-4096-A63D-D213D5859A59}" destId="{77DC1887-3BF3-417D-AAC0-1151A929D156}" srcOrd="0" destOrd="5" presId="urn:microsoft.com/office/officeart/2005/8/layout/default"/>
    <dgm:cxn modelId="{F85F88BA-FC4F-46A2-8710-58E95B81545C}" type="presParOf" srcId="{989C8405-732D-4C6A-9C65-D03AC089E1EE}" destId="{A958A564-4870-4A5C-9ACE-60F7F30012A5}" srcOrd="0" destOrd="0" presId="urn:microsoft.com/office/officeart/2005/8/layout/default"/>
    <dgm:cxn modelId="{BBE02D51-D7A3-4FDD-AB08-685188560DF8}" type="presParOf" srcId="{989C8405-732D-4C6A-9C65-D03AC089E1EE}" destId="{63BE8FF1-9A10-465A-A479-B81A03E137B0}" srcOrd="1" destOrd="0" presId="urn:microsoft.com/office/officeart/2005/8/layout/default"/>
    <dgm:cxn modelId="{73FE131D-806F-4626-B5AB-ADFFF7BB5BDF}" type="presParOf" srcId="{989C8405-732D-4C6A-9C65-D03AC089E1EE}" destId="{77DC1887-3BF3-417D-AAC0-1151A929D156}" srcOrd="2" destOrd="0" presId="urn:microsoft.com/office/officeart/2005/8/layout/default"/>
  </dgm:cxnLst>
  <dgm:bg>
    <a:solidFill>
      <a:srgbClr val="C0000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7DEDB9-0D25-4DB1-8AD5-A0DDBFD34EBD}"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ZA"/>
        </a:p>
      </dgm:t>
    </dgm:pt>
    <dgm:pt modelId="{5320B15C-44AB-4EB3-8322-E3FD4AA904CF}">
      <dgm:prSet phldrT="[Text]" custT="1"/>
      <dgm:spPr>
        <a:solidFill>
          <a:srgbClr val="8A0000"/>
        </a:solidFill>
      </dgm:spPr>
      <dgm:t>
        <a:bodyPr/>
        <a:lstStyle/>
        <a:p>
          <a:r>
            <a:rPr lang="en-ZA" sz="1750" b="1" dirty="0" smtClean="0"/>
            <a:t>Internal Billing</a:t>
          </a:r>
          <a:endParaRPr lang="en-ZA" sz="1750" b="1" dirty="0"/>
        </a:p>
      </dgm:t>
    </dgm:pt>
    <dgm:pt modelId="{E5142D57-8140-4F84-9FA4-87A87E66D46D}" type="parTrans" cxnId="{18E18A67-77D8-437A-84CD-9EA18DA66F8A}">
      <dgm:prSet/>
      <dgm:spPr/>
      <dgm:t>
        <a:bodyPr/>
        <a:lstStyle/>
        <a:p>
          <a:endParaRPr lang="en-ZA"/>
        </a:p>
      </dgm:t>
    </dgm:pt>
    <dgm:pt modelId="{5C245DCC-7487-4C1D-B296-5927FFC3B03B}" type="sibTrans" cxnId="{18E18A67-77D8-437A-84CD-9EA18DA66F8A}">
      <dgm:prSet/>
      <dgm:spPr/>
      <dgm:t>
        <a:bodyPr/>
        <a:lstStyle/>
        <a:p>
          <a:endParaRPr lang="en-ZA"/>
        </a:p>
      </dgm:t>
    </dgm:pt>
    <dgm:pt modelId="{2E54736A-6A35-4816-96BF-520C47B6235D}">
      <dgm:prSet custT="1"/>
      <dgm:spPr/>
      <dgm:t>
        <a:bodyPr/>
        <a:lstStyle/>
        <a:p>
          <a:pPr marL="57150" indent="0"/>
          <a:endParaRPr lang="en-ZA" sz="1050" dirty="0"/>
        </a:p>
      </dgm:t>
    </dgm:pt>
    <dgm:pt modelId="{576669E7-B696-480C-8442-0392B86C5674}" type="parTrans" cxnId="{AEBBB6FA-2609-41E0-AE07-56871F6363BE}">
      <dgm:prSet/>
      <dgm:spPr/>
      <dgm:t>
        <a:bodyPr/>
        <a:lstStyle/>
        <a:p>
          <a:endParaRPr lang="en-ZA"/>
        </a:p>
      </dgm:t>
    </dgm:pt>
    <dgm:pt modelId="{A038D5E0-6E7F-4F55-8352-41D835C65A8F}" type="sibTrans" cxnId="{AEBBB6FA-2609-41E0-AE07-56871F6363BE}">
      <dgm:prSet/>
      <dgm:spPr/>
      <dgm:t>
        <a:bodyPr/>
        <a:lstStyle/>
        <a:p>
          <a:endParaRPr lang="en-ZA"/>
        </a:p>
      </dgm:t>
    </dgm:pt>
    <dgm:pt modelId="{C579C419-6B19-45C3-9A5B-7F80C7933034}">
      <dgm:prSet custT="1"/>
      <dgm:spPr/>
      <dgm:t>
        <a:bodyPr/>
        <a:lstStyle/>
        <a:p>
          <a:pPr marL="57150" indent="0"/>
          <a:r>
            <a:rPr lang="en-ZA" sz="1750" dirty="0" smtClean="0"/>
            <a:t> Internal Billing –Departmental use of internal services such as</a:t>
          </a:r>
          <a:endParaRPr lang="en-ZA" sz="1750" dirty="0"/>
        </a:p>
      </dgm:t>
    </dgm:pt>
    <dgm:pt modelId="{9A733FF2-F840-4122-B3DB-F3054C3E5B68}" type="parTrans" cxnId="{A871EC72-7BA5-4DE4-B517-DA1B89C8DC57}">
      <dgm:prSet/>
      <dgm:spPr/>
      <dgm:t>
        <a:bodyPr/>
        <a:lstStyle/>
        <a:p>
          <a:endParaRPr lang="en-ZA"/>
        </a:p>
      </dgm:t>
    </dgm:pt>
    <dgm:pt modelId="{A6BB5D56-E99B-4892-A793-92CB9672A5FA}" type="sibTrans" cxnId="{A871EC72-7BA5-4DE4-B517-DA1B89C8DC57}">
      <dgm:prSet/>
      <dgm:spPr/>
      <dgm:t>
        <a:bodyPr/>
        <a:lstStyle/>
        <a:p>
          <a:endParaRPr lang="en-ZA"/>
        </a:p>
      </dgm:t>
    </dgm:pt>
    <dgm:pt modelId="{8CFDF5F4-5DAA-49CD-AF48-6F0E5FA1C864}">
      <dgm:prSet custT="1"/>
      <dgm:spPr/>
      <dgm:t>
        <a:bodyPr/>
        <a:lstStyle/>
        <a:p>
          <a:pPr marL="0" indent="179388"/>
          <a:r>
            <a:rPr lang="en-ZA" sz="1750" dirty="0" smtClean="0"/>
            <a:t> electricity</a:t>
          </a:r>
          <a:endParaRPr lang="en-ZA" sz="1750" dirty="0"/>
        </a:p>
      </dgm:t>
    </dgm:pt>
    <dgm:pt modelId="{C3E20679-3074-4458-8C23-BF11CE5E13D3}" type="parTrans" cxnId="{DEF400D8-094B-4A40-B559-69BF397DF926}">
      <dgm:prSet/>
      <dgm:spPr/>
      <dgm:t>
        <a:bodyPr/>
        <a:lstStyle/>
        <a:p>
          <a:endParaRPr lang="en-ZA"/>
        </a:p>
      </dgm:t>
    </dgm:pt>
    <dgm:pt modelId="{EF90DEAB-EE9F-44E8-91D8-F7371B287A8B}" type="sibTrans" cxnId="{DEF400D8-094B-4A40-B559-69BF397DF926}">
      <dgm:prSet/>
      <dgm:spPr/>
      <dgm:t>
        <a:bodyPr/>
        <a:lstStyle/>
        <a:p>
          <a:endParaRPr lang="en-ZA"/>
        </a:p>
      </dgm:t>
    </dgm:pt>
    <dgm:pt modelId="{08394265-6A1F-4DAF-8510-D86DC43071DB}">
      <dgm:prSet custT="1"/>
      <dgm:spPr/>
      <dgm:t>
        <a:bodyPr/>
        <a:lstStyle/>
        <a:p>
          <a:pPr marL="114300" indent="0"/>
          <a:r>
            <a:rPr lang="en-ZA" sz="1750" dirty="0" smtClean="0"/>
            <a:t> In illustrating - the electricity consumed during water purification</a:t>
          </a:r>
          <a:endParaRPr lang="en-ZA" sz="1750" dirty="0"/>
        </a:p>
      </dgm:t>
    </dgm:pt>
    <dgm:pt modelId="{D307465D-9BCB-4E08-8EAF-703A5BDC4750}" type="parTrans" cxnId="{13D3B416-AB5B-432C-99B9-3D3BDE6194D9}">
      <dgm:prSet/>
      <dgm:spPr/>
      <dgm:t>
        <a:bodyPr/>
        <a:lstStyle/>
        <a:p>
          <a:endParaRPr lang="en-ZA"/>
        </a:p>
      </dgm:t>
    </dgm:pt>
    <dgm:pt modelId="{3B9582B1-FBA3-44D4-82B2-3AA0A2039CE9}" type="sibTrans" cxnId="{13D3B416-AB5B-432C-99B9-3D3BDE6194D9}">
      <dgm:prSet/>
      <dgm:spPr/>
      <dgm:t>
        <a:bodyPr/>
        <a:lstStyle/>
        <a:p>
          <a:endParaRPr lang="en-ZA"/>
        </a:p>
      </dgm:t>
    </dgm:pt>
    <dgm:pt modelId="{AFD14521-46F0-412E-A356-B1ABB7467996}">
      <dgm:prSet custT="1"/>
      <dgm:spPr/>
      <dgm:t>
        <a:bodyPr/>
        <a:lstStyle/>
        <a:p>
          <a:pPr marL="0" indent="179388"/>
          <a:r>
            <a:rPr lang="en-ZA" sz="1750" dirty="0" smtClean="0"/>
            <a:t> waste management  </a:t>
          </a:r>
          <a:endParaRPr lang="en-ZA" sz="1750" dirty="0"/>
        </a:p>
      </dgm:t>
    </dgm:pt>
    <dgm:pt modelId="{A6BB3373-F5D5-4A93-9443-29195F2A2F93}" type="sibTrans" cxnId="{A6A51EB4-E636-4ED2-86E5-0BDCFEFA3B53}">
      <dgm:prSet/>
      <dgm:spPr/>
      <dgm:t>
        <a:bodyPr/>
        <a:lstStyle/>
        <a:p>
          <a:endParaRPr lang="en-ZA"/>
        </a:p>
      </dgm:t>
    </dgm:pt>
    <dgm:pt modelId="{93996A80-1361-407C-A6B9-33BCE437015D}" type="parTrans" cxnId="{A6A51EB4-E636-4ED2-86E5-0BDCFEFA3B53}">
      <dgm:prSet/>
      <dgm:spPr/>
      <dgm:t>
        <a:bodyPr/>
        <a:lstStyle/>
        <a:p>
          <a:endParaRPr lang="en-ZA"/>
        </a:p>
      </dgm:t>
    </dgm:pt>
    <dgm:pt modelId="{3F944CEB-649E-4A67-B2F6-4B0BFC2FCD15}">
      <dgm:prSet custT="1"/>
      <dgm:spPr/>
      <dgm:t>
        <a:bodyPr/>
        <a:lstStyle/>
        <a:p>
          <a:pPr marL="0" indent="179388"/>
          <a:r>
            <a:rPr lang="en-ZA" sz="1750" dirty="0" smtClean="0"/>
            <a:t> waste water management</a:t>
          </a:r>
          <a:endParaRPr lang="en-ZA" sz="1750" dirty="0"/>
        </a:p>
      </dgm:t>
    </dgm:pt>
    <dgm:pt modelId="{B544FAA7-17AD-429E-8CD9-88C211A05951}" type="sibTrans" cxnId="{8F0C71DA-31AD-4A78-9618-79C0461B4012}">
      <dgm:prSet/>
      <dgm:spPr/>
      <dgm:t>
        <a:bodyPr/>
        <a:lstStyle/>
        <a:p>
          <a:endParaRPr lang="en-ZA"/>
        </a:p>
      </dgm:t>
    </dgm:pt>
    <dgm:pt modelId="{9CCB6DAC-392C-4AEC-8DEA-AD1E802CC7C4}" type="parTrans" cxnId="{8F0C71DA-31AD-4A78-9618-79C0461B4012}">
      <dgm:prSet/>
      <dgm:spPr/>
      <dgm:t>
        <a:bodyPr/>
        <a:lstStyle/>
        <a:p>
          <a:endParaRPr lang="en-ZA"/>
        </a:p>
      </dgm:t>
    </dgm:pt>
    <dgm:pt modelId="{75FDDC43-9BA2-4B56-82AC-231C13BD91F6}">
      <dgm:prSet custT="1"/>
      <dgm:spPr/>
      <dgm:t>
        <a:bodyPr/>
        <a:lstStyle/>
        <a:p>
          <a:pPr marL="0" indent="179388"/>
          <a:r>
            <a:rPr lang="en-ZA" sz="1750" dirty="0" smtClean="0"/>
            <a:t> water </a:t>
          </a:r>
          <a:endParaRPr lang="en-ZA" sz="1750" dirty="0"/>
        </a:p>
      </dgm:t>
    </dgm:pt>
    <dgm:pt modelId="{AADE3222-81E3-4158-B2FC-B89F0BC529D3}" type="sibTrans" cxnId="{0FBCF84D-F24E-4F6A-AD2D-877963A322F4}">
      <dgm:prSet/>
      <dgm:spPr/>
      <dgm:t>
        <a:bodyPr/>
        <a:lstStyle/>
        <a:p>
          <a:endParaRPr lang="en-ZA"/>
        </a:p>
      </dgm:t>
    </dgm:pt>
    <dgm:pt modelId="{50531B78-7536-47EA-929D-2B47261F9072}" type="parTrans" cxnId="{0FBCF84D-F24E-4F6A-AD2D-877963A322F4}">
      <dgm:prSet/>
      <dgm:spPr/>
      <dgm:t>
        <a:bodyPr/>
        <a:lstStyle/>
        <a:p>
          <a:endParaRPr lang="en-ZA"/>
        </a:p>
      </dgm:t>
    </dgm:pt>
    <dgm:pt modelId="{596E91FD-9F68-4831-85F0-1A25C83E500F}">
      <dgm:prSet phldrT="[Text]" custT="1"/>
      <dgm:spPr>
        <a:solidFill>
          <a:srgbClr val="8A0000"/>
        </a:solidFill>
      </dgm:spPr>
      <dgm:t>
        <a:bodyPr/>
        <a:lstStyle/>
        <a:p>
          <a:pPr algn="l"/>
          <a:r>
            <a:rPr lang="en-ZA" sz="1800" b="1" dirty="0" smtClean="0"/>
            <a:t>Activity Based Recoveries </a:t>
          </a:r>
          <a:endParaRPr lang="en-ZA" sz="1800" b="1" dirty="0"/>
        </a:p>
      </dgm:t>
    </dgm:pt>
    <dgm:pt modelId="{6FB0B845-112A-4B7B-B3F3-0CD5F946A1FE}" type="parTrans" cxnId="{FA3E352E-163A-4B81-90B3-A67914F0D015}">
      <dgm:prSet/>
      <dgm:spPr/>
      <dgm:t>
        <a:bodyPr/>
        <a:lstStyle/>
        <a:p>
          <a:endParaRPr lang="en-ZA"/>
        </a:p>
      </dgm:t>
    </dgm:pt>
    <dgm:pt modelId="{2D2DAA51-658B-49C4-A502-9334FD319DC4}" type="sibTrans" cxnId="{FA3E352E-163A-4B81-90B3-A67914F0D015}">
      <dgm:prSet/>
      <dgm:spPr/>
      <dgm:t>
        <a:bodyPr/>
        <a:lstStyle/>
        <a:p>
          <a:endParaRPr lang="en-ZA"/>
        </a:p>
      </dgm:t>
    </dgm:pt>
    <dgm:pt modelId="{CE029E14-D888-47F9-ABB6-F37557FFC646}">
      <dgm:prSet custT="1"/>
      <dgm:spPr/>
      <dgm:t>
        <a:bodyPr/>
        <a:lstStyle/>
        <a:p>
          <a:pPr marL="57150" indent="0" algn="l"/>
          <a:r>
            <a:rPr lang="en-ZA" sz="1800" b="0" dirty="0" smtClean="0"/>
            <a:t> Allocation of resources  utilised by trading &amp; economic    services &amp; various departments </a:t>
          </a:r>
        </a:p>
      </dgm:t>
    </dgm:pt>
    <dgm:pt modelId="{0F934662-B355-4CB6-B019-169D440F1746}" type="parTrans" cxnId="{ECA41F70-E3C8-4BE0-BFBB-504F8ACD47EA}">
      <dgm:prSet/>
      <dgm:spPr/>
      <dgm:t>
        <a:bodyPr/>
        <a:lstStyle/>
        <a:p>
          <a:endParaRPr lang="en-ZA"/>
        </a:p>
      </dgm:t>
    </dgm:pt>
    <dgm:pt modelId="{B4A7E6DB-821E-4600-A0BA-E716509EFEAC}" type="sibTrans" cxnId="{ECA41F70-E3C8-4BE0-BFBB-504F8ACD47EA}">
      <dgm:prSet/>
      <dgm:spPr/>
      <dgm:t>
        <a:bodyPr/>
        <a:lstStyle/>
        <a:p>
          <a:endParaRPr lang="en-ZA"/>
        </a:p>
      </dgm:t>
    </dgm:pt>
    <dgm:pt modelId="{8DC5264A-D9C1-48F5-8B87-5B61F1FFCDA1}">
      <dgm:prSet custT="1"/>
      <dgm:spPr/>
      <dgm:t>
        <a:bodyPr/>
        <a:lstStyle/>
        <a:p>
          <a:pPr marL="114300" indent="0" algn="l"/>
          <a:r>
            <a:rPr lang="en-ZA" sz="1800" b="0" dirty="0" smtClean="0"/>
            <a:t> Examples</a:t>
          </a:r>
        </a:p>
      </dgm:t>
    </dgm:pt>
    <dgm:pt modelId="{AF9B5DE5-BC8E-4811-8702-2DED6C246DE1}" type="parTrans" cxnId="{244402CC-EFA9-4E4E-A70B-19594335991F}">
      <dgm:prSet/>
      <dgm:spPr/>
      <dgm:t>
        <a:bodyPr/>
        <a:lstStyle/>
        <a:p>
          <a:endParaRPr lang="en-ZA"/>
        </a:p>
      </dgm:t>
    </dgm:pt>
    <dgm:pt modelId="{6EFFEAA0-E329-4CE7-917C-6CCE9B8E9DA6}" type="sibTrans" cxnId="{244402CC-EFA9-4E4E-A70B-19594335991F}">
      <dgm:prSet/>
      <dgm:spPr/>
      <dgm:t>
        <a:bodyPr/>
        <a:lstStyle/>
        <a:p>
          <a:endParaRPr lang="en-ZA"/>
        </a:p>
      </dgm:t>
    </dgm:pt>
    <dgm:pt modelId="{DDA06958-5A22-4963-AD81-87753D4DF3B7}">
      <dgm:prSet custT="1"/>
      <dgm:spPr/>
      <dgm:t>
        <a:bodyPr/>
        <a:lstStyle/>
        <a:p>
          <a:pPr marL="358775" indent="0" algn="l"/>
          <a:r>
            <a:rPr lang="en-ZA" sz="1800" b="0" dirty="0" smtClean="0"/>
            <a:t> Allocation of labour costs are based on time sheets </a:t>
          </a:r>
        </a:p>
      </dgm:t>
    </dgm:pt>
    <dgm:pt modelId="{D351837C-1DE5-4C3A-9675-E4D7712AB626}" type="parTrans" cxnId="{CE39E371-FC88-439B-8044-DA435F7DBB5B}">
      <dgm:prSet/>
      <dgm:spPr/>
      <dgm:t>
        <a:bodyPr/>
        <a:lstStyle/>
        <a:p>
          <a:endParaRPr lang="en-ZA"/>
        </a:p>
      </dgm:t>
    </dgm:pt>
    <dgm:pt modelId="{14C96235-60CF-40C7-BC2B-D77A078FA60F}" type="sibTrans" cxnId="{CE39E371-FC88-439B-8044-DA435F7DBB5B}">
      <dgm:prSet/>
      <dgm:spPr/>
      <dgm:t>
        <a:bodyPr/>
        <a:lstStyle/>
        <a:p>
          <a:endParaRPr lang="en-ZA"/>
        </a:p>
      </dgm:t>
    </dgm:pt>
    <dgm:pt modelId="{853943E9-412B-4804-B4AD-5AD6620BB015}">
      <dgm:prSet custT="1"/>
      <dgm:spPr/>
      <dgm:t>
        <a:bodyPr/>
        <a:lstStyle/>
        <a:p>
          <a:pPr marL="358775" indent="0" algn="l"/>
          <a:r>
            <a:rPr lang="en-ZA" sz="1800" b="0" dirty="0" smtClean="0"/>
            <a:t> Allocation of vehicles and plant equipment cost are based on log sheets</a:t>
          </a:r>
        </a:p>
      </dgm:t>
    </dgm:pt>
    <dgm:pt modelId="{7952911D-525D-417F-AE4C-FC3A6EDB228E}" type="parTrans" cxnId="{173DF81F-D6ED-4E65-BF7D-92C4800F04A2}">
      <dgm:prSet/>
      <dgm:spPr/>
      <dgm:t>
        <a:bodyPr/>
        <a:lstStyle/>
        <a:p>
          <a:endParaRPr lang="en-ZA"/>
        </a:p>
      </dgm:t>
    </dgm:pt>
    <dgm:pt modelId="{22443960-614D-40AE-BA71-9905736BBEF0}" type="sibTrans" cxnId="{173DF81F-D6ED-4E65-BF7D-92C4800F04A2}">
      <dgm:prSet/>
      <dgm:spPr/>
      <dgm:t>
        <a:bodyPr/>
        <a:lstStyle/>
        <a:p>
          <a:endParaRPr lang="en-ZA"/>
        </a:p>
      </dgm:t>
    </dgm:pt>
    <dgm:pt modelId="{4B6802A7-F7AD-4F7E-BEE6-1CA68CEED048}">
      <dgm:prSet custT="1"/>
      <dgm:spPr/>
      <dgm:t>
        <a:bodyPr/>
        <a:lstStyle/>
        <a:p>
          <a:pPr marL="114300" indent="0" algn="l"/>
          <a:r>
            <a:rPr lang="en-ZA" sz="1800" b="0" dirty="0" smtClean="0"/>
            <a:t> This usually requires use of a costing module of the financial application</a:t>
          </a:r>
        </a:p>
      </dgm:t>
    </dgm:pt>
    <dgm:pt modelId="{CCE9FA82-C9E6-4B6C-A708-CDFB56C8FFBE}" type="parTrans" cxnId="{D3F3EE46-4640-4C40-BE3C-BEBF96B192A1}">
      <dgm:prSet/>
      <dgm:spPr/>
      <dgm:t>
        <a:bodyPr/>
        <a:lstStyle/>
        <a:p>
          <a:endParaRPr lang="en-ZA"/>
        </a:p>
      </dgm:t>
    </dgm:pt>
    <dgm:pt modelId="{2F090219-4ECB-45FF-AE7F-EFAA924ED411}" type="sibTrans" cxnId="{D3F3EE46-4640-4C40-BE3C-BEBF96B192A1}">
      <dgm:prSet/>
      <dgm:spPr/>
      <dgm:t>
        <a:bodyPr/>
        <a:lstStyle/>
        <a:p>
          <a:endParaRPr lang="en-ZA"/>
        </a:p>
      </dgm:t>
    </dgm:pt>
    <dgm:pt modelId="{9E0B6106-49BF-4635-8EE4-305AC69FE754}">
      <dgm:prSet custT="1"/>
      <dgm:spPr/>
      <dgm:t>
        <a:bodyPr/>
        <a:lstStyle/>
        <a:p>
          <a:pPr marL="114300" indent="0" algn="l"/>
          <a:r>
            <a:rPr lang="en-ZA" sz="1800" b="0" dirty="0" smtClean="0"/>
            <a:t> Requires weekly time &amp; log sheet processing</a:t>
          </a:r>
        </a:p>
      </dgm:t>
    </dgm:pt>
    <dgm:pt modelId="{3832589C-8CF1-4B33-9204-1ECF0E378878}" type="parTrans" cxnId="{CC30C3CD-C4A0-4FC2-88D5-03F1F435F787}">
      <dgm:prSet/>
      <dgm:spPr/>
      <dgm:t>
        <a:bodyPr/>
        <a:lstStyle/>
        <a:p>
          <a:endParaRPr lang="en-ZA"/>
        </a:p>
      </dgm:t>
    </dgm:pt>
    <dgm:pt modelId="{C3A7495F-4402-41E8-9A77-6493E70428C9}" type="sibTrans" cxnId="{CC30C3CD-C4A0-4FC2-88D5-03F1F435F787}">
      <dgm:prSet/>
      <dgm:spPr/>
      <dgm:t>
        <a:bodyPr/>
        <a:lstStyle/>
        <a:p>
          <a:endParaRPr lang="en-ZA"/>
        </a:p>
      </dgm:t>
    </dgm:pt>
    <dgm:pt modelId="{4DC1B302-E3D6-4837-B1AA-385CDBEA4B41}">
      <dgm:prSet/>
      <dgm:spPr/>
      <dgm:t>
        <a:bodyPr/>
        <a:lstStyle/>
        <a:p>
          <a:pPr marL="114300" indent="0" algn="l"/>
          <a:endParaRPr lang="en-ZA" sz="1000" b="1" dirty="0" smtClean="0"/>
        </a:p>
      </dgm:t>
    </dgm:pt>
    <dgm:pt modelId="{394828C3-5971-4605-A3A6-89A32B94D1B7}" type="parTrans" cxnId="{EA176A2D-F6CC-4E85-BCBB-435A25E1C032}">
      <dgm:prSet/>
      <dgm:spPr/>
      <dgm:t>
        <a:bodyPr/>
        <a:lstStyle/>
        <a:p>
          <a:endParaRPr lang="en-ZA"/>
        </a:p>
      </dgm:t>
    </dgm:pt>
    <dgm:pt modelId="{44D9CBEE-E55E-45B5-874F-5F9C26595D04}" type="sibTrans" cxnId="{EA176A2D-F6CC-4E85-BCBB-435A25E1C032}">
      <dgm:prSet/>
      <dgm:spPr/>
      <dgm:t>
        <a:bodyPr/>
        <a:lstStyle/>
        <a:p>
          <a:endParaRPr lang="en-ZA"/>
        </a:p>
      </dgm:t>
    </dgm:pt>
    <dgm:pt modelId="{8C9203A3-57BD-4D61-86AB-0EB23D094FCF}">
      <dgm:prSet/>
      <dgm:spPr/>
      <dgm:t>
        <a:bodyPr/>
        <a:lstStyle/>
        <a:p>
          <a:pPr marL="57150" indent="0" algn="l"/>
          <a:endParaRPr lang="en-ZA" sz="1000" b="1" dirty="0" smtClean="0"/>
        </a:p>
      </dgm:t>
    </dgm:pt>
    <dgm:pt modelId="{270F930F-9A26-4B88-8394-9BD909F47198}" type="parTrans" cxnId="{225CB04A-A56E-4608-A3C9-CAF9CA1C8718}">
      <dgm:prSet/>
      <dgm:spPr/>
      <dgm:t>
        <a:bodyPr/>
        <a:lstStyle/>
        <a:p>
          <a:endParaRPr lang="en-ZA"/>
        </a:p>
      </dgm:t>
    </dgm:pt>
    <dgm:pt modelId="{7E39282D-1B33-475A-AE27-4CDD78A4F479}" type="sibTrans" cxnId="{225CB04A-A56E-4608-A3C9-CAF9CA1C8718}">
      <dgm:prSet/>
      <dgm:spPr/>
      <dgm:t>
        <a:bodyPr/>
        <a:lstStyle/>
        <a:p>
          <a:endParaRPr lang="en-ZA"/>
        </a:p>
      </dgm:t>
    </dgm:pt>
    <dgm:pt modelId="{F7B88096-3EAF-4607-BEC7-0BBD7C7772B4}">
      <dgm:prSet/>
      <dgm:spPr/>
      <dgm:t>
        <a:bodyPr/>
        <a:lstStyle/>
        <a:p>
          <a:pPr marL="57150" indent="0" algn="l"/>
          <a:endParaRPr lang="en-ZA" sz="1000" dirty="0"/>
        </a:p>
      </dgm:t>
    </dgm:pt>
    <dgm:pt modelId="{BCE36C3E-ED6A-4155-A61E-EA927E2FC7D1}" type="parTrans" cxnId="{D3458C8E-6DBD-47D7-B643-71D7923ECC15}">
      <dgm:prSet/>
      <dgm:spPr/>
      <dgm:t>
        <a:bodyPr/>
        <a:lstStyle/>
        <a:p>
          <a:endParaRPr lang="en-ZA"/>
        </a:p>
      </dgm:t>
    </dgm:pt>
    <dgm:pt modelId="{9663DFEF-48C3-451D-829B-DC26FECCE857}" type="sibTrans" cxnId="{D3458C8E-6DBD-47D7-B643-71D7923ECC15}">
      <dgm:prSet/>
      <dgm:spPr/>
      <dgm:t>
        <a:bodyPr/>
        <a:lstStyle/>
        <a:p>
          <a:endParaRPr lang="en-ZA"/>
        </a:p>
      </dgm:t>
    </dgm:pt>
    <dgm:pt modelId="{F4DEFE9D-E4C5-4031-B1BA-89D11C20A40E}">
      <dgm:prSet/>
      <dgm:spPr/>
      <dgm:t>
        <a:bodyPr/>
        <a:lstStyle/>
        <a:p>
          <a:pPr marL="57150" indent="0" algn="l"/>
          <a:endParaRPr lang="en-ZA" sz="1000" dirty="0"/>
        </a:p>
      </dgm:t>
    </dgm:pt>
    <dgm:pt modelId="{80E5D4B9-18C3-4864-B4ED-8CE88F1F03C4}" type="parTrans" cxnId="{FE0F4239-3DC4-42FE-AD06-58519ADBD862}">
      <dgm:prSet/>
      <dgm:spPr/>
      <dgm:t>
        <a:bodyPr/>
        <a:lstStyle/>
        <a:p>
          <a:endParaRPr lang="en-ZA"/>
        </a:p>
      </dgm:t>
    </dgm:pt>
    <dgm:pt modelId="{DB12F218-6C1A-434F-BA3C-BB95BC4372F5}" type="sibTrans" cxnId="{FE0F4239-3DC4-42FE-AD06-58519ADBD862}">
      <dgm:prSet/>
      <dgm:spPr/>
      <dgm:t>
        <a:bodyPr/>
        <a:lstStyle/>
        <a:p>
          <a:endParaRPr lang="en-ZA"/>
        </a:p>
      </dgm:t>
    </dgm:pt>
    <dgm:pt modelId="{B317A4EB-2C2F-49D5-9CDD-B3C155FA4EA6}">
      <dgm:prSet custT="1"/>
      <dgm:spPr/>
      <dgm:t>
        <a:bodyPr/>
        <a:lstStyle/>
        <a:p>
          <a:pPr marL="114300" indent="0" algn="l"/>
          <a:r>
            <a:rPr lang="en-ZA" sz="1800" b="0" dirty="0" smtClean="0"/>
            <a:t> Initially lack of information will complicate budget preparation</a:t>
          </a:r>
        </a:p>
      </dgm:t>
    </dgm:pt>
    <dgm:pt modelId="{AACB9D44-58FE-48CA-B717-24EC4E045C3C}" type="parTrans" cxnId="{E83C83F0-B185-4492-B91C-979AD23BCB13}">
      <dgm:prSet/>
      <dgm:spPr/>
      <dgm:t>
        <a:bodyPr/>
        <a:lstStyle/>
        <a:p>
          <a:endParaRPr lang="en-ZA"/>
        </a:p>
      </dgm:t>
    </dgm:pt>
    <dgm:pt modelId="{B71D243F-D88C-4027-94D6-2DA0D14336DF}" type="sibTrans" cxnId="{E83C83F0-B185-4492-B91C-979AD23BCB13}">
      <dgm:prSet/>
      <dgm:spPr/>
      <dgm:t>
        <a:bodyPr/>
        <a:lstStyle/>
        <a:p>
          <a:endParaRPr lang="en-ZA"/>
        </a:p>
      </dgm:t>
    </dgm:pt>
    <dgm:pt modelId="{C0FA56AA-36EF-4EDE-8188-C746F62E6656}">
      <dgm:prSet custT="1"/>
      <dgm:spPr/>
      <dgm:t>
        <a:bodyPr/>
        <a:lstStyle/>
        <a:p>
          <a:pPr marL="114300" indent="0"/>
          <a:r>
            <a:rPr lang="en-ZA" sz="1800" b="1" dirty="0" smtClean="0"/>
            <a:t>Departmental Charges </a:t>
          </a:r>
          <a:endParaRPr lang="en-ZA" sz="1800" b="1" dirty="0"/>
        </a:p>
      </dgm:t>
    </dgm:pt>
    <dgm:pt modelId="{3679BF30-E1CE-476D-B27F-E5F9784DA057}" type="parTrans" cxnId="{77612C3C-F79E-4323-8166-D74766EF8D74}">
      <dgm:prSet/>
      <dgm:spPr/>
      <dgm:t>
        <a:bodyPr/>
        <a:lstStyle/>
        <a:p>
          <a:endParaRPr lang="en-ZA"/>
        </a:p>
      </dgm:t>
    </dgm:pt>
    <dgm:pt modelId="{F1690B52-F111-4A56-8964-F26D051D3D66}" type="sibTrans" cxnId="{77612C3C-F79E-4323-8166-D74766EF8D74}">
      <dgm:prSet/>
      <dgm:spPr/>
      <dgm:t>
        <a:bodyPr/>
        <a:lstStyle/>
        <a:p>
          <a:endParaRPr lang="en-ZA"/>
        </a:p>
      </dgm:t>
    </dgm:pt>
    <dgm:pt modelId="{73BBFDBB-60F4-48DE-A7E4-8EC8D0FC41C9}">
      <dgm:prSet custT="1"/>
      <dgm:spPr/>
      <dgm:t>
        <a:bodyPr/>
        <a:lstStyle/>
        <a:p>
          <a:r>
            <a:rPr lang="en-ZA" sz="1750" dirty="0"/>
            <a:t> Department Charges (Support Services) - Allocation of overheads to cost centres:</a:t>
          </a:r>
        </a:p>
      </dgm:t>
    </dgm:pt>
    <dgm:pt modelId="{123C6187-AA18-483E-AE70-461F41613CBF}" type="parTrans" cxnId="{5053315B-DB10-4C59-B40B-2DDA46BA741A}">
      <dgm:prSet/>
      <dgm:spPr/>
      <dgm:t>
        <a:bodyPr/>
        <a:lstStyle/>
        <a:p>
          <a:endParaRPr lang="en-ZA"/>
        </a:p>
      </dgm:t>
    </dgm:pt>
    <dgm:pt modelId="{68AB86A5-5E0A-4389-AAA7-4475E5968F74}" type="sibTrans" cxnId="{5053315B-DB10-4C59-B40B-2DDA46BA741A}">
      <dgm:prSet/>
      <dgm:spPr/>
      <dgm:t>
        <a:bodyPr/>
        <a:lstStyle/>
        <a:p>
          <a:endParaRPr lang="en-ZA"/>
        </a:p>
      </dgm:t>
    </dgm:pt>
    <dgm:pt modelId="{5FAF98FA-5577-4E4F-8AF1-C7600EAECD31}">
      <dgm:prSet custT="1"/>
      <dgm:spPr/>
      <dgm:t>
        <a:bodyPr/>
        <a:lstStyle/>
        <a:p>
          <a:r>
            <a:rPr lang="en-ZA" sz="1750" dirty="0"/>
            <a:t>Information technology used by multiple functions  </a:t>
          </a:r>
        </a:p>
      </dgm:t>
    </dgm:pt>
    <dgm:pt modelId="{8680847B-BE80-4288-A4E0-FD14002C8655}" type="parTrans" cxnId="{8B20DBF6-DB2C-4456-B9F2-83BFEC071A64}">
      <dgm:prSet/>
      <dgm:spPr/>
      <dgm:t>
        <a:bodyPr/>
        <a:lstStyle/>
        <a:p>
          <a:endParaRPr lang="en-ZA"/>
        </a:p>
      </dgm:t>
    </dgm:pt>
    <dgm:pt modelId="{05F53E2F-A75D-47B2-BB2C-F3FB644746B5}" type="sibTrans" cxnId="{8B20DBF6-DB2C-4456-B9F2-83BFEC071A64}">
      <dgm:prSet/>
      <dgm:spPr/>
      <dgm:t>
        <a:bodyPr/>
        <a:lstStyle/>
        <a:p>
          <a:endParaRPr lang="en-ZA"/>
        </a:p>
      </dgm:t>
    </dgm:pt>
    <dgm:pt modelId="{A0A09ABC-85B9-493A-845E-2191AFDEEAAF}">
      <dgm:prSet custT="1"/>
      <dgm:spPr/>
      <dgm:t>
        <a:bodyPr/>
        <a:lstStyle/>
        <a:p>
          <a:r>
            <a:rPr lang="en-ZA" sz="1750" dirty="0"/>
            <a:t>Pro rata allocation based on the number of service points or users such as the electricity department</a:t>
          </a:r>
        </a:p>
      </dgm:t>
    </dgm:pt>
    <dgm:pt modelId="{02E370C4-E71C-4FA8-AD30-F3C4124223B6}" type="parTrans" cxnId="{066B1699-3852-4C08-A122-982556EF89D2}">
      <dgm:prSet/>
      <dgm:spPr/>
      <dgm:t>
        <a:bodyPr/>
        <a:lstStyle/>
        <a:p>
          <a:endParaRPr lang="en-ZA"/>
        </a:p>
      </dgm:t>
    </dgm:pt>
    <dgm:pt modelId="{7F843286-F5EA-4C0E-BB01-6834DA9CD39D}" type="sibTrans" cxnId="{066B1699-3852-4C08-A122-982556EF89D2}">
      <dgm:prSet/>
      <dgm:spPr/>
      <dgm:t>
        <a:bodyPr/>
        <a:lstStyle/>
        <a:p>
          <a:endParaRPr lang="en-ZA"/>
        </a:p>
      </dgm:t>
    </dgm:pt>
    <dgm:pt modelId="{D440A3E7-2FA4-4B1E-86E4-22F29F43FF8E}">
      <dgm:prSet custT="1"/>
      <dgm:spPr/>
      <dgm:t>
        <a:bodyPr/>
        <a:lstStyle/>
        <a:p>
          <a:endParaRPr lang="en-ZA" sz="1750" dirty="0"/>
        </a:p>
      </dgm:t>
    </dgm:pt>
    <dgm:pt modelId="{9CF5880A-76A7-4FB4-8004-E7B3A9EE0E9E}" type="parTrans" cxnId="{A2EB91AE-BEB8-4CCE-9F0F-35E24DD27AF6}">
      <dgm:prSet/>
      <dgm:spPr/>
      <dgm:t>
        <a:bodyPr/>
        <a:lstStyle/>
        <a:p>
          <a:endParaRPr lang="en-ZA"/>
        </a:p>
      </dgm:t>
    </dgm:pt>
    <dgm:pt modelId="{BD4958D9-F03E-4A50-94C3-AC688332B3C8}" type="sibTrans" cxnId="{A2EB91AE-BEB8-4CCE-9F0F-35E24DD27AF6}">
      <dgm:prSet/>
      <dgm:spPr/>
      <dgm:t>
        <a:bodyPr/>
        <a:lstStyle/>
        <a:p>
          <a:endParaRPr lang="en-ZA"/>
        </a:p>
      </dgm:t>
    </dgm:pt>
    <dgm:pt modelId="{9E4865F5-4CBF-461F-B29C-5E42AB08A2EF}">
      <dgm:prSet custT="1"/>
      <dgm:spPr/>
      <dgm:t>
        <a:bodyPr/>
        <a:lstStyle/>
        <a:p>
          <a:endParaRPr lang="en-ZA" sz="1200" dirty="0"/>
        </a:p>
      </dgm:t>
    </dgm:pt>
    <dgm:pt modelId="{D0B411E3-A322-4179-BF59-2E6FD58F582C}" type="parTrans" cxnId="{2866FCDD-304B-47EF-81A5-E8437CFB7675}">
      <dgm:prSet/>
      <dgm:spPr/>
      <dgm:t>
        <a:bodyPr/>
        <a:lstStyle/>
        <a:p>
          <a:endParaRPr lang="en-ZA"/>
        </a:p>
      </dgm:t>
    </dgm:pt>
    <dgm:pt modelId="{31302D82-82B4-4060-93A3-74CF699400B1}" type="sibTrans" cxnId="{2866FCDD-304B-47EF-81A5-E8437CFB7675}">
      <dgm:prSet/>
      <dgm:spPr/>
      <dgm:t>
        <a:bodyPr/>
        <a:lstStyle/>
        <a:p>
          <a:endParaRPr lang="en-ZA"/>
        </a:p>
      </dgm:t>
    </dgm:pt>
    <dgm:pt modelId="{97D5924F-BAE8-485C-86B4-73499FF5B84A}">
      <dgm:prSet custT="1"/>
      <dgm:spPr/>
      <dgm:t>
        <a:bodyPr/>
        <a:lstStyle/>
        <a:p>
          <a:pPr marL="114300" indent="0"/>
          <a:endParaRPr lang="en-ZA" sz="1750" dirty="0"/>
        </a:p>
      </dgm:t>
    </dgm:pt>
    <dgm:pt modelId="{A74AF188-9E40-4A03-BE1F-AEB9E0030536}" type="parTrans" cxnId="{15F1E3F5-47EE-4F82-9BDB-38359F9A0949}">
      <dgm:prSet/>
      <dgm:spPr/>
      <dgm:t>
        <a:bodyPr/>
        <a:lstStyle/>
        <a:p>
          <a:endParaRPr lang="en-ZA"/>
        </a:p>
      </dgm:t>
    </dgm:pt>
    <dgm:pt modelId="{D79394E8-7A27-4F9F-820E-5DE6DC527549}" type="sibTrans" cxnId="{15F1E3F5-47EE-4F82-9BDB-38359F9A0949}">
      <dgm:prSet/>
      <dgm:spPr/>
      <dgm:t>
        <a:bodyPr/>
        <a:lstStyle/>
        <a:p>
          <a:endParaRPr lang="en-ZA"/>
        </a:p>
      </dgm:t>
    </dgm:pt>
    <dgm:pt modelId="{ADB62A0B-45DB-4017-8011-BA795F5C0409}" type="pres">
      <dgm:prSet presAssocID="{947DEDB9-0D25-4DB1-8AD5-A0DDBFD34EBD}" presName="diagram" presStyleCnt="0">
        <dgm:presLayoutVars>
          <dgm:dir/>
          <dgm:resizeHandles val="exact"/>
        </dgm:presLayoutVars>
      </dgm:prSet>
      <dgm:spPr/>
      <dgm:t>
        <a:bodyPr/>
        <a:lstStyle/>
        <a:p>
          <a:endParaRPr lang="en-ZA"/>
        </a:p>
      </dgm:t>
    </dgm:pt>
    <dgm:pt modelId="{A0C0032B-AFCC-48E3-8673-7444D5769592}" type="pres">
      <dgm:prSet presAssocID="{5320B15C-44AB-4EB3-8322-E3FD4AA904CF}" presName="node" presStyleLbl="node1" presStyleIdx="0" presStyleCnt="2" custScaleY="189630" custLinFactX="10133" custLinFactNeighborX="100000" custLinFactNeighborY="-97">
        <dgm:presLayoutVars>
          <dgm:bulletEnabled val="1"/>
        </dgm:presLayoutVars>
      </dgm:prSet>
      <dgm:spPr/>
      <dgm:t>
        <a:bodyPr/>
        <a:lstStyle/>
        <a:p>
          <a:endParaRPr lang="en-ZA"/>
        </a:p>
      </dgm:t>
    </dgm:pt>
    <dgm:pt modelId="{37325F5A-BA89-4987-8B01-9779038ADEA2}" type="pres">
      <dgm:prSet presAssocID="{5C245DCC-7487-4C1D-B296-5927FFC3B03B}" presName="sibTrans" presStyleCnt="0"/>
      <dgm:spPr/>
    </dgm:pt>
    <dgm:pt modelId="{3A786E25-F995-4774-A3EB-D91D1D489683}" type="pres">
      <dgm:prSet presAssocID="{596E91FD-9F68-4831-85F0-1A25C83E500F}" presName="node" presStyleLbl="node1" presStyleIdx="1" presStyleCnt="2" custScaleY="189824" custLinFactX="-10026" custLinFactNeighborX="-100000" custLinFactNeighborY="-5042">
        <dgm:presLayoutVars>
          <dgm:bulletEnabled val="1"/>
        </dgm:presLayoutVars>
      </dgm:prSet>
      <dgm:spPr/>
      <dgm:t>
        <a:bodyPr/>
        <a:lstStyle/>
        <a:p>
          <a:endParaRPr lang="en-ZA"/>
        </a:p>
      </dgm:t>
    </dgm:pt>
  </dgm:ptLst>
  <dgm:cxnLst>
    <dgm:cxn modelId="{5053315B-DB10-4C59-B40B-2DDA46BA741A}" srcId="{C0FA56AA-36EF-4EDE-8188-C746F62E6656}" destId="{73BBFDBB-60F4-48DE-A7E4-8EC8D0FC41C9}" srcOrd="0" destOrd="0" parTransId="{123C6187-AA18-483E-AE70-461F41613CBF}" sibTransId="{68AB86A5-5E0A-4389-AAA7-4475E5968F74}"/>
    <dgm:cxn modelId="{0FBCF84D-F24E-4F6A-AD2D-877963A322F4}" srcId="{5320B15C-44AB-4EB3-8322-E3FD4AA904CF}" destId="{75FDDC43-9BA2-4B56-82AC-231C13BD91F6}" srcOrd="2" destOrd="0" parTransId="{50531B78-7536-47EA-929D-2B47261F9072}" sibTransId="{AADE3222-81E3-4158-B2FC-B89F0BC529D3}"/>
    <dgm:cxn modelId="{A6A51EB4-E636-4ED2-86E5-0BDCFEFA3B53}" srcId="{5320B15C-44AB-4EB3-8322-E3FD4AA904CF}" destId="{AFD14521-46F0-412E-A356-B1ABB7467996}" srcOrd="4" destOrd="0" parTransId="{93996A80-1361-407C-A6B9-33BCE437015D}" sibTransId="{A6BB3373-F5D5-4A93-9443-29195F2A2F93}"/>
    <dgm:cxn modelId="{42F41850-BC2E-48AB-9E3C-9F75E55214B6}" type="presOf" srcId="{D440A3E7-2FA4-4B1E-86E4-22F29F43FF8E}" destId="{A0C0032B-AFCC-48E3-8673-7444D5769592}" srcOrd="0" destOrd="12" presId="urn:microsoft.com/office/officeart/2005/8/layout/default"/>
    <dgm:cxn modelId="{DB237004-58AC-4C08-9E4E-913B3F66F59F}" type="presOf" srcId="{97D5924F-BAE8-485C-86B4-73499FF5B84A}" destId="{A0C0032B-AFCC-48E3-8673-7444D5769592}" srcOrd="0" destOrd="7" presId="urn:microsoft.com/office/officeart/2005/8/layout/default"/>
    <dgm:cxn modelId="{066B1699-3852-4C08-A122-982556EF89D2}" srcId="{C0FA56AA-36EF-4EDE-8188-C746F62E6656}" destId="{A0A09ABC-85B9-493A-845E-2191AFDEEAAF}" srcOrd="2" destOrd="0" parTransId="{02E370C4-E71C-4FA8-AD30-F3C4124223B6}" sibTransId="{7F843286-F5EA-4C0E-BB01-6834DA9CD39D}"/>
    <dgm:cxn modelId="{26D2D9A2-8056-4820-9DE2-3C8C1D5D22B2}" type="presOf" srcId="{5FAF98FA-5577-4E4F-8AF1-C7600EAECD31}" destId="{A0C0032B-AFCC-48E3-8673-7444D5769592}" srcOrd="0" destOrd="10" presId="urn:microsoft.com/office/officeart/2005/8/layout/default"/>
    <dgm:cxn modelId="{FE0F4239-3DC4-42FE-AD06-58519ADBD862}" srcId="{596E91FD-9F68-4831-85F0-1A25C83E500F}" destId="{F4DEFE9D-E4C5-4031-B1BA-89D11C20A40E}" srcOrd="9" destOrd="0" parTransId="{80E5D4B9-18C3-4864-B4ED-8CE88F1F03C4}" sibTransId="{DB12F218-6C1A-434F-BA3C-BB95BC4372F5}"/>
    <dgm:cxn modelId="{0A3222B2-D473-4236-AB46-41A1AD367849}" type="presOf" srcId="{2E54736A-6A35-4816-96BF-520C47B6235D}" destId="{A0C0032B-AFCC-48E3-8673-7444D5769592}" srcOrd="0" destOrd="14" presId="urn:microsoft.com/office/officeart/2005/8/layout/default"/>
    <dgm:cxn modelId="{D3F3EE46-4640-4C40-BE3C-BEBF96B192A1}" srcId="{596E91FD-9F68-4831-85F0-1A25C83E500F}" destId="{4B6802A7-F7AD-4F7E-BEE6-1CA68CEED048}" srcOrd="4" destOrd="0" parTransId="{CCE9FA82-C9E6-4B6C-A708-CDFB56C8FFBE}" sibTransId="{2F090219-4ECB-45FF-AE7F-EFAA924ED411}"/>
    <dgm:cxn modelId="{1AA57BB3-1646-4729-865F-737A2DA1222F}" type="presOf" srcId="{947DEDB9-0D25-4DB1-8AD5-A0DDBFD34EBD}" destId="{ADB62A0B-45DB-4017-8011-BA795F5C0409}" srcOrd="0" destOrd="0" presId="urn:microsoft.com/office/officeart/2005/8/layout/default"/>
    <dgm:cxn modelId="{A2EB91AE-BEB8-4CCE-9F0F-35E24DD27AF6}" srcId="{C0FA56AA-36EF-4EDE-8188-C746F62E6656}" destId="{D440A3E7-2FA4-4B1E-86E4-22F29F43FF8E}" srcOrd="3" destOrd="0" parTransId="{9CF5880A-76A7-4FB4-8004-E7B3A9EE0E9E}" sibTransId="{BD4958D9-F03E-4A50-94C3-AC688332B3C8}"/>
    <dgm:cxn modelId="{15F1E3F5-47EE-4F82-9BDB-38359F9A0949}" srcId="{5320B15C-44AB-4EB3-8322-E3FD4AA904CF}" destId="{97D5924F-BAE8-485C-86B4-73499FF5B84A}" srcOrd="6" destOrd="0" parTransId="{A74AF188-9E40-4A03-BE1F-AEB9E0030536}" sibTransId="{D79394E8-7A27-4F9F-820E-5DE6DC527549}"/>
    <dgm:cxn modelId="{70369127-5E6D-483C-B51C-43F4875BC15B}" type="presOf" srcId="{3F944CEB-649E-4A67-B2F6-4B0BFC2FCD15}" destId="{A0C0032B-AFCC-48E3-8673-7444D5769592}" srcOrd="0" destOrd="4" presId="urn:microsoft.com/office/officeart/2005/8/layout/default"/>
    <dgm:cxn modelId="{F4F24067-FB0A-4EAC-B04C-8476DD8B3F07}" type="presOf" srcId="{73BBFDBB-60F4-48DE-A7E4-8EC8D0FC41C9}" destId="{A0C0032B-AFCC-48E3-8673-7444D5769592}" srcOrd="0" destOrd="9" presId="urn:microsoft.com/office/officeart/2005/8/layout/default"/>
    <dgm:cxn modelId="{FA3E352E-163A-4B81-90B3-A67914F0D015}" srcId="{947DEDB9-0D25-4DB1-8AD5-A0DDBFD34EBD}" destId="{596E91FD-9F68-4831-85F0-1A25C83E500F}" srcOrd="1" destOrd="0" parTransId="{6FB0B845-112A-4B7B-B3F3-0CD5F946A1FE}" sibTransId="{2D2DAA51-658B-49C4-A502-9334FD319DC4}"/>
    <dgm:cxn modelId="{18B088D1-E9D0-42CD-8644-D90B52196485}" type="presOf" srcId="{B317A4EB-2C2F-49D5-9CDD-B3C155FA4EA6}" destId="{3A786E25-F995-4774-A3EB-D91D1D489683}" srcOrd="0" destOrd="7" presId="urn:microsoft.com/office/officeart/2005/8/layout/default"/>
    <dgm:cxn modelId="{F84192FB-BBF4-47A0-83C5-73202E492901}" type="presOf" srcId="{C0FA56AA-36EF-4EDE-8188-C746F62E6656}" destId="{A0C0032B-AFCC-48E3-8673-7444D5769592}" srcOrd="0" destOrd="8" presId="urn:microsoft.com/office/officeart/2005/8/layout/default"/>
    <dgm:cxn modelId="{C7B92168-D8F1-4888-9163-B13C7584FBF6}" type="presOf" srcId="{F4DEFE9D-E4C5-4031-B1BA-89D11C20A40E}" destId="{3A786E25-F995-4774-A3EB-D91D1D489683}" srcOrd="0" destOrd="11" presId="urn:microsoft.com/office/officeart/2005/8/layout/default"/>
    <dgm:cxn modelId="{D3458C8E-6DBD-47D7-B643-71D7923ECC15}" srcId="{596E91FD-9F68-4831-85F0-1A25C83E500F}" destId="{F7B88096-3EAF-4607-BEC7-0BBD7C7772B4}" srcOrd="8" destOrd="0" parTransId="{BCE36C3E-ED6A-4155-A61E-EA927E2FC7D1}" sibTransId="{9663DFEF-48C3-451D-829B-DC26FECCE857}"/>
    <dgm:cxn modelId="{DEF400D8-094B-4A40-B559-69BF397DF926}" srcId="{5320B15C-44AB-4EB3-8322-E3FD4AA904CF}" destId="{8CFDF5F4-5DAA-49CD-AF48-6F0E5FA1C864}" srcOrd="1" destOrd="0" parTransId="{C3E20679-3074-4458-8C23-BF11CE5E13D3}" sibTransId="{EF90DEAB-EE9F-44E8-91D8-F7371B287A8B}"/>
    <dgm:cxn modelId="{8B20DBF6-DB2C-4456-B9F2-83BFEC071A64}" srcId="{C0FA56AA-36EF-4EDE-8188-C746F62E6656}" destId="{5FAF98FA-5577-4E4F-8AF1-C7600EAECD31}" srcOrd="1" destOrd="0" parTransId="{8680847B-BE80-4288-A4E0-FD14002C8655}" sibTransId="{05F53E2F-A75D-47B2-BB2C-F3FB644746B5}"/>
    <dgm:cxn modelId="{13D3B416-AB5B-432C-99B9-3D3BDE6194D9}" srcId="{5320B15C-44AB-4EB3-8322-E3FD4AA904CF}" destId="{08394265-6A1F-4DAF-8510-D86DC43071DB}" srcOrd="5" destOrd="0" parTransId="{D307465D-9BCB-4E08-8EAF-703A5BDC4750}" sibTransId="{3B9582B1-FBA3-44D4-82B2-3AA0A2039CE9}"/>
    <dgm:cxn modelId="{18E18A67-77D8-437A-84CD-9EA18DA66F8A}" srcId="{947DEDB9-0D25-4DB1-8AD5-A0DDBFD34EBD}" destId="{5320B15C-44AB-4EB3-8322-E3FD4AA904CF}" srcOrd="0" destOrd="0" parTransId="{E5142D57-8140-4F84-9FA4-87A87E66D46D}" sibTransId="{5C245DCC-7487-4C1D-B296-5927FFC3B03B}"/>
    <dgm:cxn modelId="{E94BE45A-F384-4CCA-BD9F-732F7158172F}" type="presOf" srcId="{4DC1B302-E3D6-4837-B1AA-385CDBEA4B41}" destId="{3A786E25-F995-4774-A3EB-D91D1D489683}" srcOrd="0" destOrd="8" presId="urn:microsoft.com/office/officeart/2005/8/layout/default"/>
    <dgm:cxn modelId="{037969DA-E314-4C30-B96B-930DE52F7DEE}" type="presOf" srcId="{5320B15C-44AB-4EB3-8322-E3FD4AA904CF}" destId="{A0C0032B-AFCC-48E3-8673-7444D5769592}" srcOrd="0" destOrd="0" presId="urn:microsoft.com/office/officeart/2005/8/layout/default"/>
    <dgm:cxn modelId="{41835C0E-A7EA-455D-8896-B3BD10F5DFD9}" type="presOf" srcId="{4B6802A7-F7AD-4F7E-BEE6-1CA68CEED048}" destId="{3A786E25-F995-4774-A3EB-D91D1D489683}" srcOrd="0" destOrd="5" presId="urn:microsoft.com/office/officeart/2005/8/layout/default"/>
    <dgm:cxn modelId="{244402CC-EFA9-4E4E-A70B-19594335991F}" srcId="{596E91FD-9F68-4831-85F0-1A25C83E500F}" destId="{8DC5264A-D9C1-48F5-8B87-5B61F1FFCDA1}" srcOrd="1" destOrd="0" parTransId="{AF9B5DE5-BC8E-4811-8702-2DED6C246DE1}" sibTransId="{6EFFEAA0-E329-4CE7-917C-6CCE9B8E9DA6}"/>
    <dgm:cxn modelId="{66D3216C-0495-4757-88B0-DC8135B67792}" type="presOf" srcId="{8C9203A3-57BD-4D61-86AB-0EB23D094FCF}" destId="{3A786E25-F995-4774-A3EB-D91D1D489683}" srcOrd="0" destOrd="9" presId="urn:microsoft.com/office/officeart/2005/8/layout/default"/>
    <dgm:cxn modelId="{2866FCDD-304B-47EF-81A5-E8437CFB7675}" srcId="{5320B15C-44AB-4EB3-8322-E3FD4AA904CF}" destId="{9E4865F5-4CBF-461F-B29C-5E42AB08A2EF}" srcOrd="8" destOrd="0" parTransId="{D0B411E3-A322-4179-BF59-2E6FD58F582C}" sibTransId="{31302D82-82B4-4060-93A3-74CF699400B1}"/>
    <dgm:cxn modelId="{8F0C71DA-31AD-4A78-9618-79C0461B4012}" srcId="{5320B15C-44AB-4EB3-8322-E3FD4AA904CF}" destId="{3F944CEB-649E-4A67-B2F6-4B0BFC2FCD15}" srcOrd="3" destOrd="0" parTransId="{9CCB6DAC-392C-4AEC-8DEA-AD1E802CC7C4}" sibTransId="{B544FAA7-17AD-429E-8CD9-88C211A05951}"/>
    <dgm:cxn modelId="{56439A26-B9CD-426C-BEBE-25824AE75B15}" type="presOf" srcId="{596E91FD-9F68-4831-85F0-1A25C83E500F}" destId="{3A786E25-F995-4774-A3EB-D91D1D489683}" srcOrd="0" destOrd="0" presId="urn:microsoft.com/office/officeart/2005/8/layout/default"/>
    <dgm:cxn modelId="{ECA41F70-E3C8-4BE0-BFBB-504F8ACD47EA}" srcId="{596E91FD-9F68-4831-85F0-1A25C83E500F}" destId="{CE029E14-D888-47F9-ABB6-F37557FFC646}" srcOrd="0" destOrd="0" parTransId="{0F934662-B355-4CB6-B019-169D440F1746}" sibTransId="{B4A7E6DB-821E-4600-A0BA-E716509EFEAC}"/>
    <dgm:cxn modelId="{25C1E4B3-D982-420F-AB31-9492822DE7BE}" type="presOf" srcId="{9E0B6106-49BF-4635-8EE4-305AC69FE754}" destId="{3A786E25-F995-4774-A3EB-D91D1D489683}" srcOrd="0" destOrd="6" presId="urn:microsoft.com/office/officeart/2005/8/layout/default"/>
    <dgm:cxn modelId="{8EE83678-3193-4466-889E-D8028E3A11D1}" type="presOf" srcId="{DDA06958-5A22-4963-AD81-87753D4DF3B7}" destId="{3A786E25-F995-4774-A3EB-D91D1D489683}" srcOrd="0" destOrd="3" presId="urn:microsoft.com/office/officeart/2005/8/layout/default"/>
    <dgm:cxn modelId="{77612C3C-F79E-4323-8166-D74766EF8D74}" srcId="{5320B15C-44AB-4EB3-8322-E3FD4AA904CF}" destId="{C0FA56AA-36EF-4EDE-8188-C746F62E6656}" srcOrd="7" destOrd="0" parTransId="{3679BF30-E1CE-476D-B27F-E5F9784DA057}" sibTransId="{F1690B52-F111-4A56-8964-F26D051D3D66}"/>
    <dgm:cxn modelId="{D4015333-6517-4A3B-86F0-22784A651CA1}" type="presOf" srcId="{8CFDF5F4-5DAA-49CD-AF48-6F0E5FA1C864}" destId="{A0C0032B-AFCC-48E3-8673-7444D5769592}" srcOrd="0" destOrd="2" presId="urn:microsoft.com/office/officeart/2005/8/layout/default"/>
    <dgm:cxn modelId="{E83C83F0-B185-4492-B91C-979AD23BCB13}" srcId="{596E91FD-9F68-4831-85F0-1A25C83E500F}" destId="{B317A4EB-2C2F-49D5-9CDD-B3C155FA4EA6}" srcOrd="6" destOrd="0" parTransId="{AACB9D44-58FE-48CA-B717-24EC4E045C3C}" sibTransId="{B71D243F-D88C-4027-94D6-2DA0D14336DF}"/>
    <dgm:cxn modelId="{5BD59EBE-162F-400F-AC45-F5B2FB4F93C6}" type="presOf" srcId="{F7B88096-3EAF-4607-BEC7-0BBD7C7772B4}" destId="{3A786E25-F995-4774-A3EB-D91D1D489683}" srcOrd="0" destOrd="10" presId="urn:microsoft.com/office/officeart/2005/8/layout/default"/>
    <dgm:cxn modelId="{AEBBB6FA-2609-41E0-AE07-56871F6363BE}" srcId="{5320B15C-44AB-4EB3-8322-E3FD4AA904CF}" destId="{2E54736A-6A35-4816-96BF-520C47B6235D}" srcOrd="9" destOrd="0" parTransId="{576669E7-B696-480C-8442-0392B86C5674}" sibTransId="{A038D5E0-6E7F-4F55-8352-41D835C65A8F}"/>
    <dgm:cxn modelId="{225CB04A-A56E-4608-A3C9-CAF9CA1C8718}" srcId="{596E91FD-9F68-4831-85F0-1A25C83E500F}" destId="{8C9203A3-57BD-4D61-86AB-0EB23D094FCF}" srcOrd="7" destOrd="0" parTransId="{270F930F-9A26-4B88-8394-9BD909F47198}" sibTransId="{7E39282D-1B33-475A-AE27-4CDD78A4F479}"/>
    <dgm:cxn modelId="{CC30C3CD-C4A0-4FC2-88D5-03F1F435F787}" srcId="{596E91FD-9F68-4831-85F0-1A25C83E500F}" destId="{9E0B6106-49BF-4635-8EE4-305AC69FE754}" srcOrd="5" destOrd="0" parTransId="{3832589C-8CF1-4B33-9204-1ECF0E378878}" sibTransId="{C3A7495F-4402-41E8-9A77-6493E70428C9}"/>
    <dgm:cxn modelId="{EA176A2D-F6CC-4E85-BCBB-435A25E1C032}" srcId="{B317A4EB-2C2F-49D5-9CDD-B3C155FA4EA6}" destId="{4DC1B302-E3D6-4837-B1AA-385CDBEA4B41}" srcOrd="0" destOrd="0" parTransId="{394828C3-5971-4605-A3A6-89A32B94D1B7}" sibTransId="{44D9CBEE-E55E-45B5-874F-5F9C26595D04}"/>
    <dgm:cxn modelId="{173DF81F-D6ED-4E65-BF7D-92C4800F04A2}" srcId="{596E91FD-9F68-4831-85F0-1A25C83E500F}" destId="{853943E9-412B-4804-B4AD-5AD6620BB015}" srcOrd="3" destOrd="0" parTransId="{7952911D-525D-417F-AE4C-FC3A6EDB228E}" sibTransId="{22443960-614D-40AE-BA71-9905736BBEF0}"/>
    <dgm:cxn modelId="{089C1EA5-CD0B-433E-ACC3-AAE5EE0A10A3}" type="presOf" srcId="{CE029E14-D888-47F9-ABB6-F37557FFC646}" destId="{3A786E25-F995-4774-A3EB-D91D1D489683}" srcOrd="0" destOrd="1" presId="urn:microsoft.com/office/officeart/2005/8/layout/default"/>
    <dgm:cxn modelId="{49E59B4D-A01A-4DE5-A31B-17912C755AD5}" type="presOf" srcId="{8DC5264A-D9C1-48F5-8B87-5B61F1FFCDA1}" destId="{3A786E25-F995-4774-A3EB-D91D1D489683}" srcOrd="0" destOrd="2" presId="urn:microsoft.com/office/officeart/2005/8/layout/default"/>
    <dgm:cxn modelId="{A871EC72-7BA5-4DE4-B517-DA1B89C8DC57}" srcId="{5320B15C-44AB-4EB3-8322-E3FD4AA904CF}" destId="{C579C419-6B19-45C3-9A5B-7F80C7933034}" srcOrd="0" destOrd="0" parTransId="{9A733FF2-F840-4122-B3DB-F3054C3E5B68}" sibTransId="{A6BB5D56-E99B-4892-A793-92CB9672A5FA}"/>
    <dgm:cxn modelId="{9318106B-196F-47D7-8A2D-C4C68F9A8F97}" type="presOf" srcId="{AFD14521-46F0-412E-A356-B1ABB7467996}" destId="{A0C0032B-AFCC-48E3-8673-7444D5769592}" srcOrd="0" destOrd="5" presId="urn:microsoft.com/office/officeart/2005/8/layout/default"/>
    <dgm:cxn modelId="{F07975B7-A6B6-4D13-B7BC-152FA9043E24}" type="presOf" srcId="{9E4865F5-4CBF-461F-B29C-5E42AB08A2EF}" destId="{A0C0032B-AFCC-48E3-8673-7444D5769592}" srcOrd="0" destOrd="13" presId="urn:microsoft.com/office/officeart/2005/8/layout/default"/>
    <dgm:cxn modelId="{BACF78A1-7EB4-48AA-9D99-56A0887D6F21}" type="presOf" srcId="{C579C419-6B19-45C3-9A5B-7F80C7933034}" destId="{A0C0032B-AFCC-48E3-8673-7444D5769592}" srcOrd="0" destOrd="1" presId="urn:microsoft.com/office/officeart/2005/8/layout/default"/>
    <dgm:cxn modelId="{A8AA3014-A3E4-48F8-A935-4AA308E239EF}" type="presOf" srcId="{75FDDC43-9BA2-4B56-82AC-231C13BD91F6}" destId="{A0C0032B-AFCC-48E3-8673-7444D5769592}" srcOrd="0" destOrd="3" presId="urn:microsoft.com/office/officeart/2005/8/layout/default"/>
    <dgm:cxn modelId="{0BEBF6DE-793F-4545-A6C0-B5A10B07AF78}" type="presOf" srcId="{08394265-6A1F-4DAF-8510-D86DC43071DB}" destId="{A0C0032B-AFCC-48E3-8673-7444D5769592}" srcOrd="0" destOrd="6" presId="urn:microsoft.com/office/officeart/2005/8/layout/default"/>
    <dgm:cxn modelId="{ACFBC507-08D3-480D-9DCD-C1296E207B41}" type="presOf" srcId="{853943E9-412B-4804-B4AD-5AD6620BB015}" destId="{3A786E25-F995-4774-A3EB-D91D1D489683}" srcOrd="0" destOrd="4" presId="urn:microsoft.com/office/officeart/2005/8/layout/default"/>
    <dgm:cxn modelId="{33427517-E7A3-4E71-86AC-6BF893EED594}" type="presOf" srcId="{A0A09ABC-85B9-493A-845E-2191AFDEEAAF}" destId="{A0C0032B-AFCC-48E3-8673-7444D5769592}" srcOrd="0" destOrd="11" presId="urn:microsoft.com/office/officeart/2005/8/layout/default"/>
    <dgm:cxn modelId="{CE39E371-FC88-439B-8044-DA435F7DBB5B}" srcId="{596E91FD-9F68-4831-85F0-1A25C83E500F}" destId="{DDA06958-5A22-4963-AD81-87753D4DF3B7}" srcOrd="2" destOrd="0" parTransId="{D351837C-1DE5-4C3A-9675-E4D7712AB626}" sibTransId="{14C96235-60CF-40C7-BC2B-D77A078FA60F}"/>
    <dgm:cxn modelId="{621E8D4C-28EA-42FB-BC19-4E9E696FDE4A}" type="presParOf" srcId="{ADB62A0B-45DB-4017-8011-BA795F5C0409}" destId="{A0C0032B-AFCC-48E3-8673-7444D5769592}" srcOrd="0" destOrd="0" presId="urn:microsoft.com/office/officeart/2005/8/layout/default"/>
    <dgm:cxn modelId="{0E942E7E-D0D7-4A79-8D76-32933179C8C0}" type="presParOf" srcId="{ADB62A0B-45DB-4017-8011-BA795F5C0409}" destId="{37325F5A-BA89-4987-8B01-9779038ADEA2}" srcOrd="1" destOrd="0" presId="urn:microsoft.com/office/officeart/2005/8/layout/default"/>
    <dgm:cxn modelId="{3D82F1FA-7C3B-4DEA-B127-29142A9A79DB}" type="presParOf" srcId="{ADB62A0B-45DB-4017-8011-BA795F5C0409}" destId="{3A786E25-F995-4774-A3EB-D91D1D489683}" srcOrd="2" destOrd="0" presId="urn:microsoft.com/office/officeart/2005/8/layout/default"/>
  </dgm:cxnLst>
  <dgm:bg>
    <a:solidFill>
      <a:srgbClr val="C0000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7DEDB9-0D25-4DB1-8AD5-A0DDBFD34EBD}"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ZA"/>
        </a:p>
      </dgm:t>
    </dgm:pt>
    <dgm:pt modelId="{5320B15C-44AB-4EB3-8322-E3FD4AA904CF}">
      <dgm:prSet phldrT="[Text]" custT="1"/>
      <dgm:spPr>
        <a:solidFill>
          <a:srgbClr val="8A0000"/>
        </a:solidFill>
      </dgm:spPr>
      <dgm:t>
        <a:bodyPr/>
        <a:lstStyle/>
        <a:p>
          <a:pPr algn="l"/>
          <a:r>
            <a:rPr lang="en-ZA" sz="1800" b="1" i="1" dirty="0" smtClean="0"/>
            <a:t>m</a:t>
          </a:r>
          <a:r>
            <a:rPr lang="en-ZA" sz="1800" b="1" dirty="0" smtClean="0"/>
            <a:t>SCOA – Cost Allocation Model</a:t>
          </a:r>
        </a:p>
        <a:p>
          <a:pPr algn="l"/>
          <a:endParaRPr lang="en-ZA" sz="1800" b="1" dirty="0" smtClean="0"/>
        </a:p>
      </dgm:t>
    </dgm:pt>
    <dgm:pt modelId="{E5142D57-8140-4F84-9FA4-87A87E66D46D}" type="parTrans" cxnId="{18E18A67-77D8-437A-84CD-9EA18DA66F8A}">
      <dgm:prSet/>
      <dgm:spPr/>
      <dgm:t>
        <a:bodyPr/>
        <a:lstStyle/>
        <a:p>
          <a:endParaRPr lang="en-ZA"/>
        </a:p>
      </dgm:t>
    </dgm:pt>
    <dgm:pt modelId="{5C245DCC-7487-4C1D-B296-5927FFC3B03B}" type="sibTrans" cxnId="{18E18A67-77D8-437A-84CD-9EA18DA66F8A}">
      <dgm:prSet/>
      <dgm:spPr/>
      <dgm:t>
        <a:bodyPr/>
        <a:lstStyle/>
        <a:p>
          <a:endParaRPr lang="en-ZA"/>
        </a:p>
      </dgm:t>
    </dgm:pt>
    <dgm:pt modelId="{2E54736A-6A35-4816-96BF-520C47B6235D}">
      <dgm:prSet custT="1"/>
      <dgm:spPr/>
      <dgm:t>
        <a:bodyPr/>
        <a:lstStyle/>
        <a:p>
          <a:pPr marL="57150" indent="0" algn="l"/>
          <a:endParaRPr lang="en-ZA" sz="1050" dirty="0"/>
        </a:p>
      </dgm:t>
    </dgm:pt>
    <dgm:pt modelId="{576669E7-B696-480C-8442-0392B86C5674}" type="parTrans" cxnId="{AEBBB6FA-2609-41E0-AE07-56871F6363BE}">
      <dgm:prSet/>
      <dgm:spPr/>
      <dgm:t>
        <a:bodyPr/>
        <a:lstStyle/>
        <a:p>
          <a:endParaRPr lang="en-ZA"/>
        </a:p>
      </dgm:t>
    </dgm:pt>
    <dgm:pt modelId="{A038D5E0-6E7F-4F55-8352-41D835C65A8F}" type="sibTrans" cxnId="{AEBBB6FA-2609-41E0-AE07-56871F6363BE}">
      <dgm:prSet/>
      <dgm:spPr/>
      <dgm:t>
        <a:bodyPr/>
        <a:lstStyle/>
        <a:p>
          <a:endParaRPr lang="en-ZA"/>
        </a:p>
      </dgm:t>
    </dgm:pt>
    <dgm:pt modelId="{5A34995F-BD94-4793-BD6A-5736E9B5CFF3}">
      <dgm:prSet phldrT="[Text]" custT="1"/>
      <dgm:spPr>
        <a:solidFill>
          <a:srgbClr val="8A0000"/>
        </a:solidFill>
      </dgm:spPr>
      <dgm:t>
        <a:bodyPr/>
        <a:lstStyle/>
        <a:p>
          <a:r>
            <a:rPr lang="en-US" sz="1800" b="1" i="1" dirty="0" smtClean="0"/>
            <a:t>m</a:t>
          </a:r>
          <a:r>
            <a:rPr lang="en-US" sz="1800" b="1" dirty="0" smtClean="0"/>
            <a:t>SCOA – Cost Allocation Model</a:t>
          </a:r>
        </a:p>
        <a:p>
          <a:endParaRPr lang="en-ZA" sz="1800" b="1" dirty="0"/>
        </a:p>
      </dgm:t>
    </dgm:pt>
    <dgm:pt modelId="{F0684A4D-230B-4F89-A337-F06286A80191}" type="parTrans" cxnId="{9290CAFC-3412-44BE-A461-0B039ABF1531}">
      <dgm:prSet/>
      <dgm:spPr/>
      <dgm:t>
        <a:bodyPr/>
        <a:lstStyle/>
        <a:p>
          <a:endParaRPr lang="en-ZA"/>
        </a:p>
      </dgm:t>
    </dgm:pt>
    <dgm:pt modelId="{8AE0B038-9497-477B-A5CC-460240F475BF}" type="sibTrans" cxnId="{9290CAFC-3412-44BE-A461-0B039ABF1531}">
      <dgm:prSet/>
      <dgm:spPr/>
      <dgm:t>
        <a:bodyPr/>
        <a:lstStyle/>
        <a:p>
          <a:endParaRPr lang="en-ZA"/>
        </a:p>
      </dgm:t>
    </dgm:pt>
    <dgm:pt modelId="{D530E487-3797-4D1B-B43A-347F95BDDD83}">
      <dgm:prSet/>
      <dgm:spPr/>
      <dgm:t>
        <a:bodyPr/>
        <a:lstStyle/>
        <a:p>
          <a:pPr marL="228600" indent="0"/>
          <a:endParaRPr lang="en-ZA" sz="2100" b="1" dirty="0" smtClean="0"/>
        </a:p>
      </dgm:t>
    </dgm:pt>
    <dgm:pt modelId="{E9B46063-C632-48C7-88F3-DEA9A266C2DF}" type="parTrans" cxnId="{1397C313-E0FF-43A5-AB12-795EF02B1210}">
      <dgm:prSet/>
      <dgm:spPr/>
      <dgm:t>
        <a:bodyPr/>
        <a:lstStyle/>
        <a:p>
          <a:endParaRPr lang="en-ZA"/>
        </a:p>
      </dgm:t>
    </dgm:pt>
    <dgm:pt modelId="{20B5A11F-CDA6-4B8F-B519-6DF1C9837642}" type="sibTrans" cxnId="{1397C313-E0FF-43A5-AB12-795EF02B1210}">
      <dgm:prSet/>
      <dgm:spPr/>
      <dgm:t>
        <a:bodyPr/>
        <a:lstStyle/>
        <a:p>
          <a:endParaRPr lang="en-ZA"/>
        </a:p>
      </dgm:t>
    </dgm:pt>
    <dgm:pt modelId="{88F543CB-661B-4D10-9607-237996A3451E}">
      <dgm:prSet/>
      <dgm:spPr/>
      <dgm:t>
        <a:bodyPr/>
        <a:lstStyle/>
        <a:p>
          <a:pPr marL="228600" indent="0"/>
          <a:endParaRPr lang="en-ZA" sz="2100" dirty="0"/>
        </a:p>
      </dgm:t>
    </dgm:pt>
    <dgm:pt modelId="{407C20FB-F789-48DF-8DB6-FA554E3EDA25}" type="parTrans" cxnId="{5D3FDB6D-6CA1-45F3-B884-6CFBA8450CD8}">
      <dgm:prSet/>
      <dgm:spPr/>
      <dgm:t>
        <a:bodyPr/>
        <a:lstStyle/>
        <a:p>
          <a:endParaRPr lang="en-ZA"/>
        </a:p>
      </dgm:t>
    </dgm:pt>
    <dgm:pt modelId="{0EA5E6F1-69A2-4CE5-9510-589AE480AEB4}" type="sibTrans" cxnId="{5D3FDB6D-6CA1-45F3-B884-6CFBA8450CD8}">
      <dgm:prSet/>
      <dgm:spPr/>
      <dgm:t>
        <a:bodyPr/>
        <a:lstStyle/>
        <a:p>
          <a:endParaRPr lang="en-ZA"/>
        </a:p>
      </dgm:t>
    </dgm:pt>
    <dgm:pt modelId="{A4299F1A-1F17-4161-AEB9-DF0CC1D814E5}">
      <dgm:prSet/>
      <dgm:spPr/>
      <dgm:t>
        <a:bodyPr/>
        <a:lstStyle/>
        <a:p>
          <a:pPr marL="228600" indent="0"/>
          <a:endParaRPr lang="en-ZA" sz="2100" dirty="0"/>
        </a:p>
      </dgm:t>
    </dgm:pt>
    <dgm:pt modelId="{56F1321C-A5BD-43C9-B8E6-14706BDFD2D9}" type="parTrans" cxnId="{623CA9A1-60A6-4488-BC72-FA9A695B0311}">
      <dgm:prSet/>
      <dgm:spPr/>
      <dgm:t>
        <a:bodyPr/>
        <a:lstStyle/>
        <a:p>
          <a:endParaRPr lang="en-ZA"/>
        </a:p>
      </dgm:t>
    </dgm:pt>
    <dgm:pt modelId="{10A5324E-6F33-4A30-BB46-BBEAD01AB872}" type="sibTrans" cxnId="{623CA9A1-60A6-4488-BC72-FA9A695B0311}">
      <dgm:prSet/>
      <dgm:spPr/>
      <dgm:t>
        <a:bodyPr/>
        <a:lstStyle/>
        <a:p>
          <a:endParaRPr lang="en-ZA"/>
        </a:p>
      </dgm:t>
    </dgm:pt>
    <dgm:pt modelId="{535C958C-04BB-4FB3-BC29-C843A64B7A6F}">
      <dgm:prSet/>
      <dgm:spPr/>
      <dgm:t>
        <a:bodyPr/>
        <a:lstStyle/>
        <a:p>
          <a:pPr marL="228600" indent="0"/>
          <a:endParaRPr lang="en-ZA" sz="2100" b="1" dirty="0" smtClean="0"/>
        </a:p>
      </dgm:t>
    </dgm:pt>
    <dgm:pt modelId="{73A26231-DF0C-4F47-88C1-B3728D6B7A94}" type="sibTrans" cxnId="{7BBB7AFF-0836-40F5-B85B-1743865FCB3D}">
      <dgm:prSet/>
      <dgm:spPr/>
      <dgm:t>
        <a:bodyPr/>
        <a:lstStyle/>
        <a:p>
          <a:endParaRPr lang="en-ZA"/>
        </a:p>
      </dgm:t>
    </dgm:pt>
    <dgm:pt modelId="{4CF3E2A7-2483-4D91-BAE2-C6748E7F1F1F}" type="parTrans" cxnId="{7BBB7AFF-0836-40F5-B85B-1743865FCB3D}">
      <dgm:prSet/>
      <dgm:spPr/>
      <dgm:t>
        <a:bodyPr/>
        <a:lstStyle/>
        <a:p>
          <a:endParaRPr lang="en-ZA"/>
        </a:p>
      </dgm:t>
    </dgm:pt>
    <dgm:pt modelId="{E7D14512-AF5A-4E18-90C4-871BCF48A10C}">
      <dgm:prSet custT="1"/>
      <dgm:spPr/>
      <dgm:t>
        <a:bodyPr/>
        <a:lstStyle/>
        <a:p>
          <a:pPr marL="114300" indent="0"/>
          <a:r>
            <a:rPr lang="en-ZA" sz="1800" b="0" dirty="0" smtClean="0"/>
            <a:t> C</a:t>
          </a:r>
          <a:r>
            <a:rPr lang="en-ZA" sz="1800" dirty="0" smtClean="0"/>
            <a:t>omplexity of the design of a system depends on:</a:t>
          </a:r>
          <a:endParaRPr lang="en-ZA" sz="1800" b="0" dirty="0" smtClean="0"/>
        </a:p>
      </dgm:t>
    </dgm:pt>
    <dgm:pt modelId="{FF878B4D-8146-4952-8FA8-9232AC545E2D}" type="sibTrans" cxnId="{3DDB308B-3386-4325-8036-358724EE939C}">
      <dgm:prSet/>
      <dgm:spPr/>
      <dgm:t>
        <a:bodyPr/>
        <a:lstStyle/>
        <a:p>
          <a:endParaRPr lang="en-ZA"/>
        </a:p>
      </dgm:t>
    </dgm:pt>
    <dgm:pt modelId="{EF4BA758-8033-487F-A9D7-B55A745223BE}" type="parTrans" cxnId="{3DDB308B-3386-4325-8036-358724EE939C}">
      <dgm:prSet/>
      <dgm:spPr/>
      <dgm:t>
        <a:bodyPr/>
        <a:lstStyle/>
        <a:p>
          <a:endParaRPr lang="en-ZA"/>
        </a:p>
      </dgm:t>
    </dgm:pt>
    <dgm:pt modelId="{C579C419-6B19-45C3-9A5B-7F80C7933034}">
      <dgm:prSet custT="1"/>
      <dgm:spPr/>
      <dgm:t>
        <a:bodyPr/>
        <a:lstStyle/>
        <a:p>
          <a:pPr marL="114300" indent="0" algn="l"/>
          <a:r>
            <a:rPr lang="en-ZA" sz="1800" dirty="0" smtClean="0"/>
            <a:t> Municipality needs to decide on the cost allocation model to be used</a:t>
          </a:r>
          <a:endParaRPr lang="en-ZA" sz="1800" dirty="0"/>
        </a:p>
      </dgm:t>
    </dgm:pt>
    <dgm:pt modelId="{A6BB5D56-E99B-4892-A793-92CB9672A5FA}" type="sibTrans" cxnId="{A871EC72-7BA5-4DE4-B517-DA1B89C8DC57}">
      <dgm:prSet/>
      <dgm:spPr/>
      <dgm:t>
        <a:bodyPr/>
        <a:lstStyle/>
        <a:p>
          <a:endParaRPr lang="en-ZA"/>
        </a:p>
      </dgm:t>
    </dgm:pt>
    <dgm:pt modelId="{9A733FF2-F840-4122-B3DB-F3054C3E5B68}" type="parTrans" cxnId="{A871EC72-7BA5-4DE4-B517-DA1B89C8DC57}">
      <dgm:prSet/>
      <dgm:spPr/>
      <dgm:t>
        <a:bodyPr/>
        <a:lstStyle/>
        <a:p>
          <a:endParaRPr lang="en-ZA"/>
        </a:p>
      </dgm:t>
    </dgm:pt>
    <dgm:pt modelId="{7FAAB997-D3F9-4631-8B92-85E0B335EBDB}">
      <dgm:prSet custT="1"/>
      <dgm:spPr/>
      <dgm:t>
        <a:bodyPr/>
        <a:lstStyle/>
        <a:p>
          <a:pPr marL="114300" indent="0" algn="l"/>
          <a:r>
            <a:rPr lang="en-ZA" sz="1800" dirty="0" smtClean="0"/>
            <a:t> Not necessary the case, cost allocation models can range in complexity from a simple Excel spreadsheet to something more complex such a full costing module</a:t>
          </a:r>
          <a:endParaRPr lang="en-ZA" sz="1800" dirty="0"/>
        </a:p>
      </dgm:t>
    </dgm:pt>
    <dgm:pt modelId="{8DDD068E-7198-4B1D-A81E-20AB9EBBDB48}" type="parTrans" cxnId="{3D631AC3-0111-4BBE-B1DC-CDE6B15E93EB}">
      <dgm:prSet/>
      <dgm:spPr/>
      <dgm:t>
        <a:bodyPr/>
        <a:lstStyle/>
        <a:p>
          <a:endParaRPr lang="en-ZA"/>
        </a:p>
      </dgm:t>
    </dgm:pt>
    <dgm:pt modelId="{3AED18CB-FFCC-4F03-97C9-F2D4A72844CB}" type="sibTrans" cxnId="{3D631AC3-0111-4BBE-B1DC-CDE6B15E93EB}">
      <dgm:prSet/>
      <dgm:spPr/>
      <dgm:t>
        <a:bodyPr/>
        <a:lstStyle/>
        <a:p>
          <a:endParaRPr lang="en-ZA"/>
        </a:p>
      </dgm:t>
    </dgm:pt>
    <dgm:pt modelId="{575BE7CE-AA8E-4BF7-BAC5-0A8137ACA243}">
      <dgm:prSet custT="1"/>
      <dgm:spPr/>
      <dgm:t>
        <a:bodyPr/>
        <a:lstStyle/>
        <a:p>
          <a:pPr marL="268288" indent="0"/>
          <a:r>
            <a:rPr lang="en-ZA" sz="1800" b="0" dirty="0" smtClean="0"/>
            <a:t> The size of the municipality</a:t>
          </a:r>
        </a:p>
      </dgm:t>
    </dgm:pt>
    <dgm:pt modelId="{A57C8B25-AB0E-4506-B4CE-2711A04C589A}" type="parTrans" cxnId="{EA4EC044-4390-41A4-81F8-60CE5C133A24}">
      <dgm:prSet/>
      <dgm:spPr/>
      <dgm:t>
        <a:bodyPr/>
        <a:lstStyle/>
        <a:p>
          <a:endParaRPr lang="en-ZA"/>
        </a:p>
      </dgm:t>
    </dgm:pt>
    <dgm:pt modelId="{353B83A7-DAFC-4128-8793-0B1FA0362891}" type="sibTrans" cxnId="{EA4EC044-4390-41A4-81F8-60CE5C133A24}">
      <dgm:prSet/>
      <dgm:spPr/>
      <dgm:t>
        <a:bodyPr/>
        <a:lstStyle/>
        <a:p>
          <a:endParaRPr lang="en-ZA"/>
        </a:p>
      </dgm:t>
    </dgm:pt>
    <dgm:pt modelId="{D030679C-BD02-492D-B8E2-EB96F04AB6A1}">
      <dgm:prSet custT="1"/>
      <dgm:spPr/>
      <dgm:t>
        <a:bodyPr/>
        <a:lstStyle/>
        <a:p>
          <a:pPr marL="114300" indent="0"/>
          <a:endParaRPr lang="en-ZA" sz="1800" b="0" dirty="0" smtClean="0"/>
        </a:p>
      </dgm:t>
    </dgm:pt>
    <dgm:pt modelId="{5C7BA37D-ED93-45A2-A456-FD032AB3D67B}" type="parTrans" cxnId="{A8A1BC62-730E-4E92-8728-867559DB0D3C}">
      <dgm:prSet/>
      <dgm:spPr/>
      <dgm:t>
        <a:bodyPr/>
        <a:lstStyle/>
        <a:p>
          <a:endParaRPr lang="en-ZA"/>
        </a:p>
      </dgm:t>
    </dgm:pt>
    <dgm:pt modelId="{8BA7A79F-842B-44BA-BDA4-15CAE9934F3B}" type="sibTrans" cxnId="{A8A1BC62-730E-4E92-8728-867559DB0D3C}">
      <dgm:prSet/>
      <dgm:spPr/>
      <dgm:t>
        <a:bodyPr/>
        <a:lstStyle/>
        <a:p>
          <a:endParaRPr lang="en-ZA"/>
        </a:p>
      </dgm:t>
    </dgm:pt>
    <dgm:pt modelId="{3A385943-A002-4E19-B7AA-E70558143CCB}">
      <dgm:prSet custT="1"/>
      <dgm:spPr/>
      <dgm:t>
        <a:bodyPr/>
        <a:lstStyle/>
        <a:p>
          <a:pPr marL="268288" indent="0"/>
          <a:r>
            <a:rPr lang="en-ZA" sz="1800" b="0" dirty="0" smtClean="0"/>
            <a:t> Cost of maintaining the system</a:t>
          </a:r>
        </a:p>
      </dgm:t>
    </dgm:pt>
    <dgm:pt modelId="{BF6FBF7D-ABFE-4716-9121-C7944A296E39}" type="sibTrans" cxnId="{EFD8C46A-818C-4C58-A6E9-B0186F82D718}">
      <dgm:prSet/>
      <dgm:spPr/>
      <dgm:t>
        <a:bodyPr/>
        <a:lstStyle/>
        <a:p>
          <a:endParaRPr lang="en-ZA"/>
        </a:p>
      </dgm:t>
    </dgm:pt>
    <dgm:pt modelId="{D6429757-BBFD-4DC5-A07E-75BAD2A6A6C9}" type="parTrans" cxnId="{EFD8C46A-818C-4C58-A6E9-B0186F82D718}">
      <dgm:prSet/>
      <dgm:spPr/>
      <dgm:t>
        <a:bodyPr/>
        <a:lstStyle/>
        <a:p>
          <a:endParaRPr lang="en-ZA"/>
        </a:p>
      </dgm:t>
    </dgm:pt>
    <dgm:pt modelId="{43604D1F-40AD-41E0-A20B-90A6A12C2C60}">
      <dgm:prSet custT="1"/>
      <dgm:spPr/>
      <dgm:t>
        <a:bodyPr/>
        <a:lstStyle/>
        <a:p>
          <a:pPr marL="268288" indent="0"/>
          <a:r>
            <a:rPr lang="en-ZA" sz="1800" b="0" dirty="0" smtClean="0"/>
            <a:t> Age of the infrastructure, and</a:t>
          </a:r>
        </a:p>
      </dgm:t>
    </dgm:pt>
    <dgm:pt modelId="{5113AA6A-3DB5-4FFD-BE51-0455F91622AD}" type="sibTrans" cxnId="{3894296D-9BA7-4707-9362-CF40D18584B9}">
      <dgm:prSet/>
      <dgm:spPr/>
      <dgm:t>
        <a:bodyPr/>
        <a:lstStyle/>
        <a:p>
          <a:endParaRPr lang="en-ZA"/>
        </a:p>
      </dgm:t>
    </dgm:pt>
    <dgm:pt modelId="{B1374008-87CB-47D7-B111-36C0A98D8636}" type="parTrans" cxnId="{3894296D-9BA7-4707-9362-CF40D18584B9}">
      <dgm:prSet/>
      <dgm:spPr/>
      <dgm:t>
        <a:bodyPr/>
        <a:lstStyle/>
        <a:p>
          <a:endParaRPr lang="en-ZA"/>
        </a:p>
      </dgm:t>
    </dgm:pt>
    <dgm:pt modelId="{CCE43A3E-8357-4A33-B679-0377841FF283}">
      <dgm:prSet custT="1"/>
      <dgm:spPr/>
      <dgm:t>
        <a:bodyPr/>
        <a:lstStyle/>
        <a:p>
          <a:pPr marL="268288" indent="0"/>
          <a:r>
            <a:rPr lang="en-ZA" sz="1800" b="0" dirty="0" smtClean="0"/>
            <a:t> Reporting structure within departments</a:t>
          </a:r>
        </a:p>
      </dgm:t>
    </dgm:pt>
    <dgm:pt modelId="{8DF12939-23DE-4368-8AC4-67F5E73DD6C3}" type="sibTrans" cxnId="{571579B9-F823-4A5A-825E-0C44F7FFDDF9}">
      <dgm:prSet/>
      <dgm:spPr/>
      <dgm:t>
        <a:bodyPr/>
        <a:lstStyle/>
        <a:p>
          <a:endParaRPr lang="en-ZA"/>
        </a:p>
      </dgm:t>
    </dgm:pt>
    <dgm:pt modelId="{241DCA92-0C2F-47DF-97E5-DFE3D5C14100}" type="parTrans" cxnId="{571579B9-F823-4A5A-825E-0C44F7FFDDF9}">
      <dgm:prSet/>
      <dgm:spPr/>
      <dgm:t>
        <a:bodyPr/>
        <a:lstStyle/>
        <a:p>
          <a:endParaRPr lang="en-ZA"/>
        </a:p>
      </dgm:t>
    </dgm:pt>
    <dgm:pt modelId="{7688E22C-4CE6-4CBC-945C-2C97F5DB54F3}">
      <dgm:prSet custT="1"/>
      <dgm:spPr/>
      <dgm:t>
        <a:bodyPr/>
        <a:lstStyle/>
        <a:p>
          <a:pPr marL="268288" indent="0"/>
          <a:r>
            <a:rPr lang="en-ZA" sz="1800" b="0" dirty="0" smtClean="0"/>
            <a:t> Complexity and diversity of cost objects</a:t>
          </a:r>
        </a:p>
      </dgm:t>
    </dgm:pt>
    <dgm:pt modelId="{1FC51C87-F9DC-47A8-B146-630B92C4D13E}" type="sibTrans" cxnId="{9F72EA02-D994-4A7C-BA4F-99AB5D581C39}">
      <dgm:prSet/>
      <dgm:spPr/>
      <dgm:t>
        <a:bodyPr/>
        <a:lstStyle/>
        <a:p>
          <a:endParaRPr lang="en-ZA"/>
        </a:p>
      </dgm:t>
    </dgm:pt>
    <dgm:pt modelId="{AE49A8D1-47B3-4C4F-908E-E7C2B045876A}" type="parTrans" cxnId="{9F72EA02-D994-4A7C-BA4F-99AB5D581C39}">
      <dgm:prSet/>
      <dgm:spPr/>
      <dgm:t>
        <a:bodyPr/>
        <a:lstStyle/>
        <a:p>
          <a:endParaRPr lang="en-ZA"/>
        </a:p>
      </dgm:t>
    </dgm:pt>
    <dgm:pt modelId="{3704920A-D14F-45A2-88F2-5BA147932807}">
      <dgm:prSet custT="1"/>
      <dgm:spPr/>
      <dgm:t>
        <a:bodyPr/>
        <a:lstStyle/>
        <a:p>
          <a:pPr marL="268288" indent="0"/>
          <a:r>
            <a:rPr lang="en-ZA" sz="1800" b="0" dirty="0" smtClean="0"/>
            <a:t> Frequency at which cost are required</a:t>
          </a:r>
        </a:p>
      </dgm:t>
    </dgm:pt>
    <dgm:pt modelId="{B4A0FDCB-8983-49F5-BEAE-276B752DB093}" type="sibTrans" cxnId="{51A47442-562F-4550-94A4-55D3780F4F44}">
      <dgm:prSet/>
      <dgm:spPr/>
      <dgm:t>
        <a:bodyPr/>
        <a:lstStyle/>
        <a:p>
          <a:endParaRPr lang="en-ZA"/>
        </a:p>
      </dgm:t>
    </dgm:pt>
    <dgm:pt modelId="{96043D6E-60EC-4DFC-AF73-A7C28AF84D82}" type="parTrans" cxnId="{51A47442-562F-4550-94A4-55D3780F4F44}">
      <dgm:prSet/>
      <dgm:spPr/>
      <dgm:t>
        <a:bodyPr/>
        <a:lstStyle/>
        <a:p>
          <a:endParaRPr lang="en-ZA"/>
        </a:p>
      </dgm:t>
    </dgm:pt>
    <dgm:pt modelId="{79CDDB5E-B8FB-4771-A201-7D5C9C0F1737}">
      <dgm:prSet custT="1"/>
      <dgm:spPr/>
      <dgm:t>
        <a:bodyPr/>
        <a:lstStyle/>
        <a:p>
          <a:pPr marL="268288" indent="0"/>
          <a:r>
            <a:rPr lang="en-ZA" sz="1800" b="0" dirty="0" smtClean="0"/>
            <a:t> What level of information is required</a:t>
          </a:r>
        </a:p>
      </dgm:t>
    </dgm:pt>
    <dgm:pt modelId="{2D77FCE8-082B-4A56-ABDD-E7E0644ABAA0}" type="sibTrans" cxnId="{6D49BA3D-30AC-44A5-97B3-B6EB271567D5}">
      <dgm:prSet/>
      <dgm:spPr/>
      <dgm:t>
        <a:bodyPr/>
        <a:lstStyle/>
        <a:p>
          <a:endParaRPr lang="en-ZA"/>
        </a:p>
      </dgm:t>
    </dgm:pt>
    <dgm:pt modelId="{085C1CF4-A250-42BF-88BF-7EE6D877ABDD}" type="parTrans" cxnId="{6D49BA3D-30AC-44A5-97B3-B6EB271567D5}">
      <dgm:prSet/>
      <dgm:spPr/>
      <dgm:t>
        <a:bodyPr/>
        <a:lstStyle/>
        <a:p>
          <a:endParaRPr lang="en-ZA"/>
        </a:p>
      </dgm:t>
    </dgm:pt>
    <dgm:pt modelId="{98C68B00-5708-4A6C-BF72-AD74EFDBFA70}">
      <dgm:prSet custT="1"/>
      <dgm:spPr/>
      <dgm:t>
        <a:bodyPr/>
        <a:lstStyle/>
        <a:p>
          <a:pPr marL="268288" indent="0"/>
          <a:r>
            <a:rPr lang="en-ZA" sz="1800" b="0" dirty="0" smtClean="0"/>
            <a:t> The staff capacity</a:t>
          </a:r>
        </a:p>
      </dgm:t>
    </dgm:pt>
    <dgm:pt modelId="{29C2D573-2946-452D-9443-AECCFFFE3638}" type="sibTrans" cxnId="{5FEF97E2-60DE-46DC-872E-680BADB6AE54}">
      <dgm:prSet/>
      <dgm:spPr/>
      <dgm:t>
        <a:bodyPr/>
        <a:lstStyle/>
        <a:p>
          <a:endParaRPr lang="en-ZA"/>
        </a:p>
      </dgm:t>
    </dgm:pt>
    <dgm:pt modelId="{D4DCA480-92A3-4F23-BC27-FDAAFF0DB5EF}" type="parTrans" cxnId="{5FEF97E2-60DE-46DC-872E-680BADB6AE54}">
      <dgm:prSet/>
      <dgm:spPr/>
      <dgm:t>
        <a:bodyPr/>
        <a:lstStyle/>
        <a:p>
          <a:endParaRPr lang="en-ZA"/>
        </a:p>
      </dgm:t>
    </dgm:pt>
    <dgm:pt modelId="{6F06C110-DB25-4989-8B1B-73B34F6F6452}">
      <dgm:prSet custT="1"/>
      <dgm:spPr/>
      <dgm:t>
        <a:bodyPr/>
        <a:lstStyle/>
        <a:p>
          <a:pPr marL="114300" indent="0" algn="l"/>
          <a:r>
            <a:rPr lang="en-ZA" sz="1800" dirty="0" smtClean="0"/>
            <a:t>  Two common methods of estimating the indirect costs:</a:t>
          </a:r>
          <a:endParaRPr lang="en-ZA" sz="1800" dirty="0"/>
        </a:p>
      </dgm:t>
    </dgm:pt>
    <dgm:pt modelId="{24F76BCB-26C1-407B-A44F-773750CBF746}" type="parTrans" cxnId="{209805CC-10F8-49F1-AE60-D25CE3F78B7A}">
      <dgm:prSet/>
      <dgm:spPr/>
      <dgm:t>
        <a:bodyPr/>
        <a:lstStyle/>
        <a:p>
          <a:endParaRPr lang="en-ZA"/>
        </a:p>
      </dgm:t>
    </dgm:pt>
    <dgm:pt modelId="{F1640C77-7F52-4C28-BFFD-F90465525408}" type="sibTrans" cxnId="{209805CC-10F8-49F1-AE60-D25CE3F78B7A}">
      <dgm:prSet/>
      <dgm:spPr/>
      <dgm:t>
        <a:bodyPr/>
        <a:lstStyle/>
        <a:p>
          <a:endParaRPr lang="en-ZA"/>
        </a:p>
      </dgm:t>
    </dgm:pt>
    <dgm:pt modelId="{FB705939-8970-4E6D-A6F4-0E4693706EAD}">
      <dgm:prSet custT="1"/>
      <dgm:spPr/>
      <dgm:t>
        <a:bodyPr/>
        <a:lstStyle/>
        <a:p>
          <a:pPr marL="114300" indent="0" algn="l"/>
          <a:endParaRPr lang="en-ZA" sz="1200" dirty="0"/>
        </a:p>
      </dgm:t>
    </dgm:pt>
    <dgm:pt modelId="{2DC6EB12-B748-4A46-B9E6-14F7C91755AC}" type="parTrans" cxnId="{DC0BA69F-9FBB-4565-B8ED-F67D2290238C}">
      <dgm:prSet/>
      <dgm:spPr/>
      <dgm:t>
        <a:bodyPr/>
        <a:lstStyle/>
        <a:p>
          <a:endParaRPr lang="en-ZA"/>
        </a:p>
      </dgm:t>
    </dgm:pt>
    <dgm:pt modelId="{77F66388-EE6F-4318-984B-6526A27CB902}" type="sibTrans" cxnId="{DC0BA69F-9FBB-4565-B8ED-F67D2290238C}">
      <dgm:prSet/>
      <dgm:spPr/>
      <dgm:t>
        <a:bodyPr/>
        <a:lstStyle/>
        <a:p>
          <a:endParaRPr lang="en-ZA"/>
        </a:p>
      </dgm:t>
    </dgm:pt>
    <dgm:pt modelId="{1E374B33-A188-49DB-925E-968AE7D247B4}">
      <dgm:prSet custT="1"/>
      <dgm:spPr/>
      <dgm:t>
        <a:bodyPr/>
        <a:lstStyle/>
        <a:p>
          <a:pPr marL="114300" indent="0"/>
          <a:endParaRPr lang="en-ZA" sz="1200" dirty="0"/>
        </a:p>
      </dgm:t>
    </dgm:pt>
    <dgm:pt modelId="{C2DCE716-218A-4387-B19C-CDEC369DB997}" type="parTrans" cxnId="{E5D2D371-204B-4B6A-94B9-3BB41B2A1E1C}">
      <dgm:prSet/>
      <dgm:spPr/>
      <dgm:t>
        <a:bodyPr/>
        <a:lstStyle/>
        <a:p>
          <a:endParaRPr lang="en-ZA"/>
        </a:p>
      </dgm:t>
    </dgm:pt>
    <dgm:pt modelId="{75B27845-50C2-4209-83FC-02E134C97D27}" type="sibTrans" cxnId="{E5D2D371-204B-4B6A-94B9-3BB41B2A1E1C}">
      <dgm:prSet/>
      <dgm:spPr/>
      <dgm:t>
        <a:bodyPr/>
        <a:lstStyle/>
        <a:p>
          <a:endParaRPr lang="en-ZA"/>
        </a:p>
      </dgm:t>
    </dgm:pt>
    <dgm:pt modelId="{F34F00E6-41C4-4182-8168-85BE27E7D4FB}">
      <dgm:prSet custT="1"/>
      <dgm:spPr/>
      <dgm:t>
        <a:bodyPr/>
        <a:lstStyle/>
        <a:p>
          <a:pPr marL="358775" indent="0"/>
          <a:r>
            <a:rPr lang="en-ZA" sz="1800" dirty="0" smtClean="0"/>
            <a:t> A usage or benefit approach</a:t>
          </a:r>
        </a:p>
      </dgm:t>
    </dgm:pt>
    <dgm:pt modelId="{BA58BB11-B3D0-4BCD-8C64-D5BAAC98CD86}" type="parTrans" cxnId="{DBD51C41-D09D-4499-96EB-F97AC9733922}">
      <dgm:prSet/>
      <dgm:spPr/>
      <dgm:t>
        <a:bodyPr/>
        <a:lstStyle/>
        <a:p>
          <a:endParaRPr lang="en-ZA"/>
        </a:p>
      </dgm:t>
    </dgm:pt>
    <dgm:pt modelId="{6E17467B-1A6D-4825-9C9E-67598B069696}" type="sibTrans" cxnId="{DBD51C41-D09D-4499-96EB-F97AC9733922}">
      <dgm:prSet/>
      <dgm:spPr/>
      <dgm:t>
        <a:bodyPr/>
        <a:lstStyle/>
        <a:p>
          <a:endParaRPr lang="en-ZA"/>
        </a:p>
      </dgm:t>
    </dgm:pt>
    <dgm:pt modelId="{73B5CC22-0B89-4C0B-B964-FAB34A48F77C}">
      <dgm:prSet custT="1"/>
      <dgm:spPr/>
      <dgm:t>
        <a:bodyPr/>
        <a:lstStyle/>
        <a:p>
          <a:pPr marL="358775" indent="0"/>
          <a:r>
            <a:rPr lang="en-ZA" sz="1800" dirty="0" smtClean="0"/>
            <a:t> A pro rata approach</a:t>
          </a:r>
        </a:p>
      </dgm:t>
    </dgm:pt>
    <dgm:pt modelId="{9E18278D-BD0F-4229-8122-FA2044BAC47C}" type="parTrans" cxnId="{068AEF87-D9A5-4E66-BC2E-E65036C3B1F6}">
      <dgm:prSet/>
      <dgm:spPr/>
      <dgm:t>
        <a:bodyPr/>
        <a:lstStyle/>
        <a:p>
          <a:endParaRPr lang="en-ZA"/>
        </a:p>
      </dgm:t>
    </dgm:pt>
    <dgm:pt modelId="{8C0693B0-4979-42C7-83F5-5B8B00467F15}" type="sibTrans" cxnId="{068AEF87-D9A5-4E66-BC2E-E65036C3B1F6}">
      <dgm:prSet/>
      <dgm:spPr/>
      <dgm:t>
        <a:bodyPr/>
        <a:lstStyle/>
        <a:p>
          <a:endParaRPr lang="en-ZA"/>
        </a:p>
      </dgm:t>
    </dgm:pt>
    <dgm:pt modelId="{FF678EBC-9804-4490-986D-CB36A953161D}">
      <dgm:prSet custT="1"/>
      <dgm:spPr/>
      <dgm:t>
        <a:bodyPr/>
        <a:lstStyle/>
        <a:p>
          <a:pPr marL="114300" indent="0"/>
          <a:r>
            <a:rPr lang="en-ZA" sz="1800" dirty="0" smtClean="0"/>
            <a:t> Perception that the development and maintenance of costing models require significant resources</a:t>
          </a:r>
        </a:p>
      </dgm:t>
    </dgm:pt>
    <dgm:pt modelId="{A634B64F-6929-4ACC-A991-113CCE18A5F9}" type="parTrans" cxnId="{E11463A4-4B51-49F2-9ABF-61317700A4E6}">
      <dgm:prSet/>
      <dgm:spPr/>
      <dgm:t>
        <a:bodyPr/>
        <a:lstStyle/>
        <a:p>
          <a:endParaRPr lang="en-ZA"/>
        </a:p>
      </dgm:t>
    </dgm:pt>
    <dgm:pt modelId="{7522B1BE-7AC4-4DFF-9AE6-138FA213E343}" type="sibTrans" cxnId="{E11463A4-4B51-49F2-9ABF-61317700A4E6}">
      <dgm:prSet/>
      <dgm:spPr/>
      <dgm:t>
        <a:bodyPr/>
        <a:lstStyle/>
        <a:p>
          <a:endParaRPr lang="en-ZA"/>
        </a:p>
      </dgm:t>
    </dgm:pt>
    <dgm:pt modelId="{30D2B924-3B67-4587-956D-FA589B47C4A5}">
      <dgm:prSet custT="1"/>
      <dgm:spPr/>
      <dgm:t>
        <a:bodyPr/>
        <a:lstStyle/>
        <a:p>
          <a:endParaRPr lang="en-ZA" sz="1800" dirty="0" smtClean="0"/>
        </a:p>
      </dgm:t>
    </dgm:pt>
    <dgm:pt modelId="{83C61FE7-070F-48F2-B943-9BC7371C5F2B}" type="parTrans" cxnId="{B910ACB0-DD56-4831-B571-DFF6AC09D05A}">
      <dgm:prSet/>
      <dgm:spPr/>
      <dgm:t>
        <a:bodyPr/>
        <a:lstStyle/>
        <a:p>
          <a:endParaRPr lang="en-ZA"/>
        </a:p>
      </dgm:t>
    </dgm:pt>
    <dgm:pt modelId="{AA8290B8-45F8-4365-85A1-A8BF7C97B0AE}" type="sibTrans" cxnId="{B910ACB0-DD56-4831-B571-DFF6AC09D05A}">
      <dgm:prSet/>
      <dgm:spPr/>
      <dgm:t>
        <a:bodyPr/>
        <a:lstStyle/>
        <a:p>
          <a:endParaRPr lang="en-ZA"/>
        </a:p>
      </dgm:t>
    </dgm:pt>
    <dgm:pt modelId="{D6C23BD4-5D78-4C38-91FD-EEE094C03E36}">
      <dgm:prSet custT="1"/>
      <dgm:spPr/>
      <dgm:t>
        <a:bodyPr/>
        <a:lstStyle/>
        <a:p>
          <a:pPr marL="358775" indent="0"/>
          <a:endParaRPr lang="en-ZA" sz="1800" dirty="0" smtClean="0"/>
        </a:p>
      </dgm:t>
    </dgm:pt>
    <dgm:pt modelId="{D286ED46-F821-432C-903D-22B4BE7A9B45}" type="parTrans" cxnId="{E593F889-259C-4CB0-85D9-64D5AE67FA48}">
      <dgm:prSet/>
      <dgm:spPr/>
      <dgm:t>
        <a:bodyPr/>
        <a:lstStyle/>
        <a:p>
          <a:endParaRPr lang="en-ZA"/>
        </a:p>
      </dgm:t>
    </dgm:pt>
    <dgm:pt modelId="{DF712EFF-4C4A-454A-85C4-B5A5CECDD06B}" type="sibTrans" cxnId="{E593F889-259C-4CB0-85D9-64D5AE67FA48}">
      <dgm:prSet/>
      <dgm:spPr/>
      <dgm:t>
        <a:bodyPr/>
        <a:lstStyle/>
        <a:p>
          <a:endParaRPr lang="en-ZA"/>
        </a:p>
      </dgm:t>
    </dgm:pt>
    <dgm:pt modelId="{AC3C786E-3C24-42F3-84D3-2EA47F2810B1}" type="pres">
      <dgm:prSet presAssocID="{947DEDB9-0D25-4DB1-8AD5-A0DDBFD34EBD}" presName="diagram" presStyleCnt="0">
        <dgm:presLayoutVars>
          <dgm:dir/>
          <dgm:resizeHandles val="exact"/>
        </dgm:presLayoutVars>
      </dgm:prSet>
      <dgm:spPr/>
      <dgm:t>
        <a:bodyPr/>
        <a:lstStyle/>
        <a:p>
          <a:endParaRPr lang="en-ZA"/>
        </a:p>
      </dgm:t>
    </dgm:pt>
    <dgm:pt modelId="{3C45C2DA-4EC3-4D11-BE1A-59DE51949566}" type="pres">
      <dgm:prSet presAssocID="{5320B15C-44AB-4EB3-8322-E3FD4AA904CF}" presName="node" presStyleLbl="node1" presStyleIdx="0" presStyleCnt="2" custScaleY="183795">
        <dgm:presLayoutVars>
          <dgm:bulletEnabled val="1"/>
        </dgm:presLayoutVars>
      </dgm:prSet>
      <dgm:spPr/>
      <dgm:t>
        <a:bodyPr/>
        <a:lstStyle/>
        <a:p>
          <a:endParaRPr lang="en-ZA"/>
        </a:p>
      </dgm:t>
    </dgm:pt>
    <dgm:pt modelId="{FCD45F8E-ED79-4140-9CA2-6F50B64BD003}" type="pres">
      <dgm:prSet presAssocID="{5C245DCC-7487-4C1D-B296-5927FFC3B03B}" presName="sibTrans" presStyleCnt="0"/>
      <dgm:spPr/>
    </dgm:pt>
    <dgm:pt modelId="{1436F1F4-6479-451F-B71E-1B13468838D6}" type="pres">
      <dgm:prSet presAssocID="{5A34995F-BD94-4793-BD6A-5736E9B5CFF3}" presName="node" presStyleLbl="node1" presStyleIdx="1" presStyleCnt="2" custScaleY="189630">
        <dgm:presLayoutVars>
          <dgm:bulletEnabled val="1"/>
        </dgm:presLayoutVars>
      </dgm:prSet>
      <dgm:spPr/>
      <dgm:t>
        <a:bodyPr/>
        <a:lstStyle/>
        <a:p>
          <a:endParaRPr lang="en-ZA"/>
        </a:p>
      </dgm:t>
    </dgm:pt>
  </dgm:ptLst>
  <dgm:cxnLst>
    <dgm:cxn modelId="{7B38113D-FCE2-45B2-A50B-0E1B5CE12067}" type="presOf" srcId="{E7D14512-AF5A-4E18-90C4-871BCF48A10C}" destId="{1436F1F4-6479-451F-B71E-1B13468838D6}" srcOrd="0" destOrd="1" presId="urn:microsoft.com/office/officeart/2005/8/layout/default"/>
    <dgm:cxn modelId="{4D1CBA61-F751-4D8E-8437-E160BF39D4BF}" type="presOf" srcId="{575BE7CE-AA8E-4BF7-BAC5-0A8137ACA243}" destId="{1436F1F4-6479-451F-B71E-1B13468838D6}" srcOrd="0" destOrd="2" presId="urn:microsoft.com/office/officeart/2005/8/layout/default"/>
    <dgm:cxn modelId="{D05DBFFF-2585-44F2-A565-4C5BE20273AA}" type="presOf" srcId="{5320B15C-44AB-4EB3-8322-E3FD4AA904CF}" destId="{3C45C2DA-4EC3-4D11-BE1A-59DE51949566}" srcOrd="0" destOrd="0" presId="urn:microsoft.com/office/officeart/2005/8/layout/default"/>
    <dgm:cxn modelId="{3DDB308B-3386-4325-8036-358724EE939C}" srcId="{5A34995F-BD94-4793-BD6A-5736E9B5CFF3}" destId="{E7D14512-AF5A-4E18-90C4-871BCF48A10C}" srcOrd="0" destOrd="0" parTransId="{EF4BA758-8033-487F-A9D7-B55A745223BE}" sibTransId="{FF878B4D-8146-4952-8FA8-9232AC545E2D}"/>
    <dgm:cxn modelId="{18E18A67-77D8-437A-84CD-9EA18DA66F8A}" srcId="{947DEDB9-0D25-4DB1-8AD5-A0DDBFD34EBD}" destId="{5320B15C-44AB-4EB3-8322-E3FD4AA904CF}" srcOrd="0" destOrd="0" parTransId="{E5142D57-8140-4F84-9FA4-87A87E66D46D}" sibTransId="{5C245DCC-7487-4C1D-B296-5927FFC3B03B}"/>
    <dgm:cxn modelId="{CF1FBA95-ADA0-4CAD-A9EE-9560B45E9687}" type="presOf" srcId="{1E374B33-A188-49DB-925E-968AE7D247B4}" destId="{3C45C2DA-4EC3-4D11-BE1A-59DE51949566}" srcOrd="0" destOrd="10" presId="urn:microsoft.com/office/officeart/2005/8/layout/default"/>
    <dgm:cxn modelId="{21038D30-E9BD-4BF4-87E0-3107A5C457AF}" type="presOf" srcId="{2E54736A-6A35-4816-96BF-520C47B6235D}" destId="{3C45C2DA-4EC3-4D11-BE1A-59DE51949566}" srcOrd="0" destOrd="11" presId="urn:microsoft.com/office/officeart/2005/8/layout/default"/>
    <dgm:cxn modelId="{5888AFB5-B833-4B31-8200-0BE307071EA1}" type="presOf" srcId="{73B5CC22-0B89-4C0B-B964-FAB34A48F77C}" destId="{3C45C2DA-4EC3-4D11-BE1A-59DE51949566}" srcOrd="0" destOrd="4" presId="urn:microsoft.com/office/officeart/2005/8/layout/default"/>
    <dgm:cxn modelId="{623CA9A1-60A6-4488-BC72-FA9A695B0311}" srcId="{5A34995F-BD94-4793-BD6A-5736E9B5CFF3}" destId="{A4299F1A-1F17-4161-AEB9-DF0CC1D814E5}" srcOrd="5" destOrd="0" parTransId="{56F1321C-A5BD-43C9-B8E6-14706BDFD2D9}" sibTransId="{10A5324E-6F33-4A30-BB46-BBEAD01AB872}"/>
    <dgm:cxn modelId="{D83577AE-F6AE-4644-B089-DF709789ADF3}" type="presOf" srcId="{88F543CB-661B-4D10-9607-237996A3451E}" destId="{1436F1F4-6479-451F-B71E-1B13468838D6}" srcOrd="0" destOrd="13" presId="urn:microsoft.com/office/officeart/2005/8/layout/default"/>
    <dgm:cxn modelId="{05A3B881-60C5-4A7B-A474-0F554E186EB3}" type="presOf" srcId="{98C68B00-5708-4A6C-BF72-AD74EFDBFA70}" destId="{1436F1F4-6479-451F-B71E-1B13468838D6}" srcOrd="0" destOrd="3" presId="urn:microsoft.com/office/officeart/2005/8/layout/default"/>
    <dgm:cxn modelId="{9290CAFC-3412-44BE-A461-0B039ABF1531}" srcId="{947DEDB9-0D25-4DB1-8AD5-A0DDBFD34EBD}" destId="{5A34995F-BD94-4793-BD6A-5736E9B5CFF3}" srcOrd="1" destOrd="0" parTransId="{F0684A4D-230B-4F89-A337-F06286A80191}" sibTransId="{8AE0B038-9497-477B-A5CC-460240F475BF}"/>
    <dgm:cxn modelId="{25C15DB5-0C4E-49AA-80E5-60C584EAB155}" type="presOf" srcId="{30D2B924-3B67-4587-956D-FA589B47C4A5}" destId="{3C45C2DA-4EC3-4D11-BE1A-59DE51949566}" srcOrd="0" destOrd="7" presId="urn:microsoft.com/office/officeart/2005/8/layout/default"/>
    <dgm:cxn modelId="{1397C313-E0FF-43A5-AB12-795EF02B1210}" srcId="{5A34995F-BD94-4793-BD6A-5736E9B5CFF3}" destId="{D530E487-3797-4D1B-B43A-347F95BDDD83}" srcOrd="3" destOrd="0" parTransId="{E9B46063-C632-48C7-88F3-DEA9A266C2DF}" sibTransId="{20B5A11F-CDA6-4B8F-B519-6DF1C9837642}"/>
    <dgm:cxn modelId="{A8A1BC62-730E-4E92-8728-867559DB0D3C}" srcId="{5A34995F-BD94-4793-BD6A-5736E9B5CFF3}" destId="{D030679C-BD02-492D-B8E2-EB96F04AB6A1}" srcOrd="1" destOrd="0" parTransId="{5C7BA37D-ED93-45A2-A456-FD032AB3D67B}" sibTransId="{8BA7A79F-842B-44BA-BDA4-15CAE9934F3B}"/>
    <dgm:cxn modelId="{51A47442-562F-4550-94A4-55D3780F4F44}" srcId="{E7D14512-AF5A-4E18-90C4-871BCF48A10C}" destId="{3704920A-D14F-45A2-88F2-5BA147932807}" srcOrd="3" destOrd="0" parTransId="{96043D6E-60EC-4DFC-AF73-A7C28AF84D82}" sibTransId="{B4A0FDCB-8983-49F5-BEAE-276B752DB093}"/>
    <dgm:cxn modelId="{CDD52DFD-18B4-4A2D-BBF4-85788C61630D}" type="presOf" srcId="{3A385943-A002-4E19-B7AA-E70558143CCB}" destId="{1436F1F4-6479-451F-B71E-1B13468838D6}" srcOrd="0" destOrd="9" presId="urn:microsoft.com/office/officeart/2005/8/layout/default"/>
    <dgm:cxn modelId="{E5D2D371-204B-4B6A-94B9-3BB41B2A1E1C}" srcId="{5320B15C-44AB-4EB3-8322-E3FD4AA904CF}" destId="{1E374B33-A188-49DB-925E-968AE7D247B4}" srcOrd="9" destOrd="0" parTransId="{C2DCE716-218A-4387-B19C-CDEC369DB997}" sibTransId="{75B27845-50C2-4209-83FC-02E134C97D27}"/>
    <dgm:cxn modelId="{5FEF97E2-60DE-46DC-872E-680BADB6AE54}" srcId="{E7D14512-AF5A-4E18-90C4-871BCF48A10C}" destId="{98C68B00-5708-4A6C-BF72-AD74EFDBFA70}" srcOrd="1" destOrd="0" parTransId="{D4DCA480-92A3-4F23-BC27-FDAAFF0DB5EF}" sibTransId="{29C2D573-2946-452D-9443-AECCFFFE3638}"/>
    <dgm:cxn modelId="{31F17F58-A8A2-4C58-A84A-CD92DAF85376}" type="presOf" srcId="{7FAAB997-D3F9-4631-8B92-85E0B335EBDB}" destId="{3C45C2DA-4EC3-4D11-BE1A-59DE51949566}" srcOrd="0" destOrd="8" presId="urn:microsoft.com/office/officeart/2005/8/layout/default"/>
    <dgm:cxn modelId="{3894296D-9BA7-4707-9362-CF40D18584B9}" srcId="{E7D14512-AF5A-4E18-90C4-871BCF48A10C}" destId="{43604D1F-40AD-41E0-A20B-90A6A12C2C60}" srcOrd="6" destOrd="0" parTransId="{B1374008-87CB-47D7-B111-36C0A98D8636}" sibTransId="{5113AA6A-3DB5-4FFD-BE51-0455F91622AD}"/>
    <dgm:cxn modelId="{068AEF87-D9A5-4E66-BC2E-E65036C3B1F6}" srcId="{5320B15C-44AB-4EB3-8322-E3FD4AA904CF}" destId="{73B5CC22-0B89-4C0B-B964-FAB34A48F77C}" srcOrd="3" destOrd="0" parTransId="{9E18278D-BD0F-4229-8122-FA2044BAC47C}" sibTransId="{8C0693B0-4979-42C7-83F5-5B8B00467F15}"/>
    <dgm:cxn modelId="{E593F889-259C-4CB0-85D9-64D5AE67FA48}" srcId="{5320B15C-44AB-4EB3-8322-E3FD4AA904CF}" destId="{D6C23BD4-5D78-4C38-91FD-EEE094C03E36}" srcOrd="4" destOrd="0" parTransId="{D286ED46-F821-432C-903D-22B4BE7A9B45}" sibTransId="{DF712EFF-4C4A-454A-85C4-B5A5CECDD06B}"/>
    <dgm:cxn modelId="{BE8E347A-50E9-4D0F-9744-CF275CF55232}" type="presOf" srcId="{C579C419-6B19-45C3-9A5B-7F80C7933034}" destId="{3C45C2DA-4EC3-4D11-BE1A-59DE51949566}" srcOrd="0" destOrd="1" presId="urn:microsoft.com/office/officeart/2005/8/layout/default"/>
    <dgm:cxn modelId="{9F72EA02-D994-4A7C-BA4F-99AB5D581C39}" srcId="{E7D14512-AF5A-4E18-90C4-871BCF48A10C}" destId="{7688E22C-4CE6-4CBC-945C-2C97F5DB54F3}" srcOrd="4" destOrd="0" parTransId="{AE49A8D1-47B3-4C4F-908E-E7C2B045876A}" sibTransId="{1FC51C87-F9DC-47A8-B146-630B92C4D13E}"/>
    <dgm:cxn modelId="{B910ACB0-DD56-4831-B571-DFF6AC09D05A}" srcId="{5320B15C-44AB-4EB3-8322-E3FD4AA904CF}" destId="{30D2B924-3B67-4587-956D-FA589B47C4A5}" srcOrd="6" destOrd="0" parTransId="{83C61FE7-070F-48F2-B943-9BC7371C5F2B}" sibTransId="{AA8290B8-45F8-4365-85A1-A8BF7C97B0AE}"/>
    <dgm:cxn modelId="{209805CC-10F8-49F1-AE60-D25CE3F78B7A}" srcId="{5320B15C-44AB-4EB3-8322-E3FD4AA904CF}" destId="{6F06C110-DB25-4989-8B1B-73B34F6F6452}" srcOrd="1" destOrd="0" parTransId="{24F76BCB-26C1-407B-A44F-773750CBF746}" sibTransId="{F1640C77-7F52-4C28-BFFD-F90465525408}"/>
    <dgm:cxn modelId="{211703C2-6926-492C-B3D9-D8F894E0CB12}" type="presOf" srcId="{D6C23BD4-5D78-4C38-91FD-EEE094C03E36}" destId="{3C45C2DA-4EC3-4D11-BE1A-59DE51949566}" srcOrd="0" destOrd="5" presId="urn:microsoft.com/office/officeart/2005/8/layout/default"/>
    <dgm:cxn modelId="{3D631AC3-0111-4BBE-B1DC-CDE6B15E93EB}" srcId="{5320B15C-44AB-4EB3-8322-E3FD4AA904CF}" destId="{7FAAB997-D3F9-4631-8B92-85E0B335EBDB}" srcOrd="7" destOrd="0" parTransId="{8DDD068E-7198-4B1D-A81E-20AB9EBBDB48}" sibTransId="{3AED18CB-FFCC-4F03-97C9-F2D4A72844CB}"/>
    <dgm:cxn modelId="{A871EC72-7BA5-4DE4-B517-DA1B89C8DC57}" srcId="{5320B15C-44AB-4EB3-8322-E3FD4AA904CF}" destId="{C579C419-6B19-45C3-9A5B-7F80C7933034}" srcOrd="0" destOrd="0" parTransId="{9A733FF2-F840-4122-B3DB-F3054C3E5B68}" sibTransId="{A6BB5D56-E99B-4892-A793-92CB9672A5FA}"/>
    <dgm:cxn modelId="{7C5864D3-7879-4D5C-99C3-0374A4638C5A}" type="presOf" srcId="{D530E487-3797-4D1B-B43A-347F95BDDD83}" destId="{1436F1F4-6479-451F-B71E-1B13468838D6}" srcOrd="0" destOrd="12" presId="urn:microsoft.com/office/officeart/2005/8/layout/default"/>
    <dgm:cxn modelId="{EFD8C46A-818C-4C58-A6E9-B0186F82D718}" srcId="{E7D14512-AF5A-4E18-90C4-871BCF48A10C}" destId="{3A385943-A002-4E19-B7AA-E70558143CCB}" srcOrd="7" destOrd="0" parTransId="{D6429757-BBFD-4DC5-A07E-75BAD2A6A6C9}" sibTransId="{BF6FBF7D-ABFE-4716-9121-C7944A296E39}"/>
    <dgm:cxn modelId="{F3649AFE-BB8C-46F6-BEF8-CDF20CC5723E}" type="presOf" srcId="{FF678EBC-9804-4490-986D-CB36A953161D}" destId="{3C45C2DA-4EC3-4D11-BE1A-59DE51949566}" srcOrd="0" destOrd="6" presId="urn:microsoft.com/office/officeart/2005/8/layout/default"/>
    <dgm:cxn modelId="{2461FB93-B0D4-4A97-A8F0-5FA77C851649}" type="presOf" srcId="{A4299F1A-1F17-4161-AEB9-DF0CC1D814E5}" destId="{1436F1F4-6479-451F-B71E-1B13468838D6}" srcOrd="0" destOrd="14" presId="urn:microsoft.com/office/officeart/2005/8/layout/default"/>
    <dgm:cxn modelId="{CBDD126D-015A-4B26-B7D3-60C23D1906F1}" type="presOf" srcId="{947DEDB9-0D25-4DB1-8AD5-A0DDBFD34EBD}" destId="{AC3C786E-3C24-42F3-84D3-2EA47F2810B1}" srcOrd="0" destOrd="0" presId="urn:microsoft.com/office/officeart/2005/8/layout/default"/>
    <dgm:cxn modelId="{D0C4471D-65CF-48E6-AF73-4409E94E0EB3}" type="presOf" srcId="{FB705939-8970-4E6D-A6F4-0E4693706EAD}" destId="{3C45C2DA-4EC3-4D11-BE1A-59DE51949566}" srcOrd="0" destOrd="9" presId="urn:microsoft.com/office/officeart/2005/8/layout/default"/>
    <dgm:cxn modelId="{5EA9FCDA-107C-4F8B-888A-4FD61F913DE0}" type="presOf" srcId="{5A34995F-BD94-4793-BD6A-5736E9B5CFF3}" destId="{1436F1F4-6479-451F-B71E-1B13468838D6}" srcOrd="0" destOrd="0" presId="urn:microsoft.com/office/officeart/2005/8/layout/default"/>
    <dgm:cxn modelId="{6D49BA3D-30AC-44A5-97B3-B6EB271567D5}" srcId="{E7D14512-AF5A-4E18-90C4-871BCF48A10C}" destId="{79CDDB5E-B8FB-4771-A201-7D5C9C0F1737}" srcOrd="2" destOrd="0" parTransId="{085C1CF4-A250-42BF-88BF-7EE6D877ABDD}" sibTransId="{2D77FCE8-082B-4A56-ABDD-E7E0644ABAA0}"/>
    <dgm:cxn modelId="{EA4EC044-4390-41A4-81F8-60CE5C133A24}" srcId="{E7D14512-AF5A-4E18-90C4-871BCF48A10C}" destId="{575BE7CE-AA8E-4BF7-BAC5-0A8137ACA243}" srcOrd="0" destOrd="0" parTransId="{A57C8B25-AB0E-4506-B4CE-2711A04C589A}" sibTransId="{353B83A7-DAFC-4128-8793-0B1FA0362891}"/>
    <dgm:cxn modelId="{DBD51C41-D09D-4499-96EB-F97AC9733922}" srcId="{5320B15C-44AB-4EB3-8322-E3FD4AA904CF}" destId="{F34F00E6-41C4-4182-8168-85BE27E7D4FB}" srcOrd="2" destOrd="0" parTransId="{BA58BB11-B3D0-4BCD-8C64-D5BAAC98CD86}" sibTransId="{6E17467B-1A6D-4825-9C9E-67598B069696}"/>
    <dgm:cxn modelId="{42706EB2-2592-4FB6-A6D1-68FB77C4B159}" type="presOf" srcId="{7688E22C-4CE6-4CBC-945C-2C97F5DB54F3}" destId="{1436F1F4-6479-451F-B71E-1B13468838D6}" srcOrd="0" destOrd="6" presId="urn:microsoft.com/office/officeart/2005/8/layout/default"/>
    <dgm:cxn modelId="{AEBBB6FA-2609-41E0-AE07-56871F6363BE}" srcId="{5320B15C-44AB-4EB3-8322-E3FD4AA904CF}" destId="{2E54736A-6A35-4816-96BF-520C47B6235D}" srcOrd="10" destOrd="0" parTransId="{576669E7-B696-480C-8442-0392B86C5674}" sibTransId="{A038D5E0-6E7F-4F55-8352-41D835C65A8F}"/>
    <dgm:cxn modelId="{5D3FDB6D-6CA1-45F3-B884-6CFBA8450CD8}" srcId="{5A34995F-BD94-4793-BD6A-5736E9B5CFF3}" destId="{88F543CB-661B-4D10-9607-237996A3451E}" srcOrd="4" destOrd="0" parTransId="{407C20FB-F789-48DF-8DB6-FA554E3EDA25}" sibTransId="{0EA5E6F1-69A2-4CE5-9510-589AE480AEB4}"/>
    <dgm:cxn modelId="{7745769E-84E4-46D2-AD3B-7F263DB389C1}" type="presOf" srcId="{F34F00E6-41C4-4182-8168-85BE27E7D4FB}" destId="{3C45C2DA-4EC3-4D11-BE1A-59DE51949566}" srcOrd="0" destOrd="3" presId="urn:microsoft.com/office/officeart/2005/8/layout/default"/>
    <dgm:cxn modelId="{409E4595-72D6-47F8-90DE-A8B0FF429074}" type="presOf" srcId="{535C958C-04BB-4FB3-BC29-C843A64B7A6F}" destId="{1436F1F4-6479-451F-B71E-1B13468838D6}" srcOrd="0" destOrd="11" presId="urn:microsoft.com/office/officeart/2005/8/layout/default"/>
    <dgm:cxn modelId="{571579B9-F823-4A5A-825E-0C44F7FFDDF9}" srcId="{E7D14512-AF5A-4E18-90C4-871BCF48A10C}" destId="{CCE43A3E-8357-4A33-B679-0377841FF283}" srcOrd="5" destOrd="0" parTransId="{241DCA92-0C2F-47DF-97E5-DFE3D5C14100}" sibTransId="{8DF12939-23DE-4368-8AC4-67F5E73DD6C3}"/>
    <dgm:cxn modelId="{CD186F98-07A5-49FF-8EFA-983D8BB22F8B}" type="presOf" srcId="{D030679C-BD02-492D-B8E2-EB96F04AB6A1}" destId="{1436F1F4-6479-451F-B71E-1B13468838D6}" srcOrd="0" destOrd="10" presId="urn:microsoft.com/office/officeart/2005/8/layout/default"/>
    <dgm:cxn modelId="{8BE02BC6-A03B-4E67-82CB-E5BCB0D970A2}" type="presOf" srcId="{6F06C110-DB25-4989-8B1B-73B34F6F6452}" destId="{3C45C2DA-4EC3-4D11-BE1A-59DE51949566}" srcOrd="0" destOrd="2" presId="urn:microsoft.com/office/officeart/2005/8/layout/default"/>
    <dgm:cxn modelId="{7BBB7AFF-0836-40F5-B85B-1743865FCB3D}" srcId="{5A34995F-BD94-4793-BD6A-5736E9B5CFF3}" destId="{535C958C-04BB-4FB3-BC29-C843A64B7A6F}" srcOrd="2" destOrd="0" parTransId="{4CF3E2A7-2483-4D91-BAE2-C6748E7F1F1F}" sibTransId="{73A26231-DF0C-4F47-88C1-B3728D6B7A94}"/>
    <dgm:cxn modelId="{8DA9BD94-12E4-4D5B-A7D0-6BBDAFF5475D}" type="presOf" srcId="{43604D1F-40AD-41E0-A20B-90A6A12C2C60}" destId="{1436F1F4-6479-451F-B71E-1B13468838D6}" srcOrd="0" destOrd="8" presId="urn:microsoft.com/office/officeart/2005/8/layout/default"/>
    <dgm:cxn modelId="{FA5FD690-774A-4D1F-A22F-C2AAA94678E8}" type="presOf" srcId="{CCE43A3E-8357-4A33-B679-0377841FF283}" destId="{1436F1F4-6479-451F-B71E-1B13468838D6}" srcOrd="0" destOrd="7" presId="urn:microsoft.com/office/officeart/2005/8/layout/default"/>
    <dgm:cxn modelId="{377A154E-A6E0-420E-80B1-4BABEC3CFBBA}" type="presOf" srcId="{3704920A-D14F-45A2-88F2-5BA147932807}" destId="{1436F1F4-6479-451F-B71E-1B13468838D6}" srcOrd="0" destOrd="5" presId="urn:microsoft.com/office/officeart/2005/8/layout/default"/>
    <dgm:cxn modelId="{E11463A4-4B51-49F2-9ABF-61317700A4E6}" srcId="{5320B15C-44AB-4EB3-8322-E3FD4AA904CF}" destId="{FF678EBC-9804-4490-986D-CB36A953161D}" srcOrd="5" destOrd="0" parTransId="{A634B64F-6929-4ACC-A991-113CCE18A5F9}" sibTransId="{7522B1BE-7AC4-4DFF-9AE6-138FA213E343}"/>
    <dgm:cxn modelId="{DC0BA69F-9FBB-4565-B8ED-F67D2290238C}" srcId="{5320B15C-44AB-4EB3-8322-E3FD4AA904CF}" destId="{FB705939-8970-4E6D-A6F4-0E4693706EAD}" srcOrd="8" destOrd="0" parTransId="{2DC6EB12-B748-4A46-B9E6-14F7C91755AC}" sibTransId="{77F66388-EE6F-4318-984B-6526A27CB902}"/>
    <dgm:cxn modelId="{C2B6E5DE-51E0-4DCC-AD1E-2EE47BD0CCCD}" type="presOf" srcId="{79CDDB5E-B8FB-4771-A201-7D5C9C0F1737}" destId="{1436F1F4-6479-451F-B71E-1B13468838D6}" srcOrd="0" destOrd="4" presId="urn:microsoft.com/office/officeart/2005/8/layout/default"/>
    <dgm:cxn modelId="{5F5351FB-49BA-4967-8C32-40AA13F4DA94}" type="presParOf" srcId="{AC3C786E-3C24-42F3-84D3-2EA47F2810B1}" destId="{3C45C2DA-4EC3-4D11-BE1A-59DE51949566}" srcOrd="0" destOrd="0" presId="urn:microsoft.com/office/officeart/2005/8/layout/default"/>
    <dgm:cxn modelId="{DEDD2369-2D70-4A7F-BFD3-59B04989876E}" type="presParOf" srcId="{AC3C786E-3C24-42F3-84D3-2EA47F2810B1}" destId="{FCD45F8E-ED79-4140-9CA2-6F50B64BD003}" srcOrd="1" destOrd="0" presId="urn:microsoft.com/office/officeart/2005/8/layout/default"/>
    <dgm:cxn modelId="{CE597BEA-BA66-48A4-AA37-BEDDF790F733}" type="presParOf" srcId="{AC3C786E-3C24-42F3-84D3-2EA47F2810B1}" destId="{1436F1F4-6479-451F-B71E-1B13468838D6}" srcOrd="2" destOrd="0" presId="urn:microsoft.com/office/officeart/2005/8/layout/default"/>
  </dgm:cxnLst>
  <dgm:bg>
    <a:solidFill>
      <a:srgbClr val="C0000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EDDD0-CD6C-4053-A3C3-0717F8DD4C0A}">
      <dsp:nvSpPr>
        <dsp:cNvPr id="0" name=""/>
        <dsp:cNvSpPr/>
      </dsp:nvSpPr>
      <dsp:spPr>
        <a:xfrm>
          <a:off x="1382910" y="1133"/>
          <a:ext cx="4488656" cy="4976133"/>
        </a:xfrm>
        <a:prstGeom prst="rect">
          <a:avLst/>
        </a:prstGeom>
        <a:solidFill>
          <a:srgbClr val="8A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ZA" sz="2000" b="1" kern="1200" dirty="0" smtClean="0"/>
            <a:t>Expense - </a:t>
          </a:r>
          <a:r>
            <a:rPr lang="en-ZA" sz="2000" b="1" i="1" kern="1200" dirty="0" smtClean="0"/>
            <a:t>m</a:t>
          </a:r>
          <a:r>
            <a:rPr lang="en-ZA" sz="2000" b="1" kern="1200" dirty="0" smtClean="0"/>
            <a:t>SCOA chart</a:t>
          </a:r>
        </a:p>
        <a:p>
          <a:pPr marL="36000" lvl="1" indent="-228600" algn="l" defTabSz="889000">
            <a:lnSpc>
              <a:spcPct val="90000"/>
            </a:lnSpc>
            <a:spcBef>
              <a:spcPct val="0"/>
            </a:spcBef>
            <a:spcAft>
              <a:spcPct val="15000"/>
            </a:spcAft>
            <a:buChar char="••"/>
          </a:pPr>
          <a:r>
            <a:rPr lang="en-ZA" sz="2000" b="0" kern="1200" dirty="0" smtClean="0"/>
            <a:t>Bad Debts Written Off</a:t>
          </a:r>
        </a:p>
        <a:p>
          <a:pPr marL="36000" lvl="1" indent="-228600" algn="l" defTabSz="889000">
            <a:lnSpc>
              <a:spcPct val="90000"/>
            </a:lnSpc>
            <a:spcBef>
              <a:spcPct val="0"/>
            </a:spcBef>
            <a:spcAft>
              <a:spcPct val="15000"/>
            </a:spcAft>
            <a:buChar char="••"/>
          </a:pPr>
          <a:r>
            <a:rPr lang="en-ZA" sz="2000" b="0" kern="1200" dirty="0" smtClean="0"/>
            <a:t>Bulk Purchases</a:t>
          </a:r>
        </a:p>
        <a:p>
          <a:pPr marL="36000" lvl="1" indent="-228600" algn="l" defTabSz="889000">
            <a:lnSpc>
              <a:spcPct val="90000"/>
            </a:lnSpc>
            <a:spcBef>
              <a:spcPct val="0"/>
            </a:spcBef>
            <a:spcAft>
              <a:spcPct val="15000"/>
            </a:spcAft>
            <a:buChar char="••"/>
          </a:pPr>
          <a:r>
            <a:rPr lang="en-ZA" sz="2000" b="0" kern="1200" dirty="0" smtClean="0"/>
            <a:t>Contra Accounts</a:t>
          </a:r>
        </a:p>
        <a:p>
          <a:pPr marL="36000" lvl="1" indent="-228600" algn="l" defTabSz="889000">
            <a:lnSpc>
              <a:spcPct val="90000"/>
            </a:lnSpc>
            <a:spcBef>
              <a:spcPct val="0"/>
            </a:spcBef>
            <a:spcAft>
              <a:spcPct val="15000"/>
            </a:spcAft>
            <a:buChar char="••"/>
          </a:pPr>
          <a:r>
            <a:rPr lang="en-ZA" sz="2000" b="0" kern="1200" dirty="0" smtClean="0"/>
            <a:t>Contracted Services</a:t>
          </a:r>
        </a:p>
        <a:p>
          <a:pPr marL="36000" lvl="1" indent="-228600" algn="l" defTabSz="889000">
            <a:lnSpc>
              <a:spcPct val="90000"/>
            </a:lnSpc>
            <a:spcBef>
              <a:spcPct val="0"/>
            </a:spcBef>
            <a:spcAft>
              <a:spcPct val="15000"/>
            </a:spcAft>
            <a:buChar char="••"/>
          </a:pPr>
          <a:r>
            <a:rPr lang="en-ZA" sz="2000" b="0" kern="1200" dirty="0" smtClean="0"/>
            <a:t>Default</a:t>
          </a:r>
        </a:p>
        <a:p>
          <a:pPr marL="36000" lvl="1" indent="-228600" algn="l" defTabSz="889000">
            <a:lnSpc>
              <a:spcPct val="90000"/>
            </a:lnSpc>
            <a:spcBef>
              <a:spcPct val="0"/>
            </a:spcBef>
            <a:spcAft>
              <a:spcPct val="15000"/>
            </a:spcAft>
            <a:buChar char="••"/>
          </a:pPr>
          <a:r>
            <a:rPr lang="en-ZA" sz="2000" b="0" kern="1200" dirty="0" smtClean="0"/>
            <a:t>Depreciation and Amortisation </a:t>
          </a:r>
        </a:p>
        <a:p>
          <a:pPr marL="36000" lvl="1" indent="-228600" algn="l" defTabSz="889000">
            <a:lnSpc>
              <a:spcPct val="90000"/>
            </a:lnSpc>
            <a:spcBef>
              <a:spcPct val="0"/>
            </a:spcBef>
            <a:spcAft>
              <a:spcPct val="15000"/>
            </a:spcAft>
            <a:buChar char="••"/>
          </a:pPr>
          <a:r>
            <a:rPr lang="en-ZA" sz="2000" b="0" kern="1200" dirty="0" smtClean="0"/>
            <a:t>Discontinued Operations</a:t>
          </a:r>
        </a:p>
        <a:p>
          <a:pPr marL="36000" lvl="1" indent="-228600" algn="l" defTabSz="889000">
            <a:lnSpc>
              <a:spcPct val="90000"/>
            </a:lnSpc>
            <a:spcBef>
              <a:spcPct val="0"/>
            </a:spcBef>
            <a:spcAft>
              <a:spcPct val="15000"/>
            </a:spcAft>
            <a:buChar char="••"/>
          </a:pPr>
          <a:r>
            <a:rPr lang="en-ZA" sz="2000" b="0" kern="1200" dirty="0" smtClean="0"/>
            <a:t>Employee Related Cost </a:t>
          </a:r>
        </a:p>
        <a:p>
          <a:pPr marL="36000" lvl="1" indent="-228600" algn="l" defTabSz="889000">
            <a:lnSpc>
              <a:spcPct val="90000"/>
            </a:lnSpc>
            <a:spcBef>
              <a:spcPct val="0"/>
            </a:spcBef>
            <a:spcAft>
              <a:spcPct val="15000"/>
            </a:spcAft>
            <a:buChar char="••"/>
          </a:pPr>
          <a:r>
            <a:rPr lang="en-ZA" sz="2000" b="0" kern="1200" dirty="0" smtClean="0"/>
            <a:t>Income Tax</a:t>
          </a:r>
        </a:p>
        <a:p>
          <a:pPr marL="36000" lvl="1" indent="-228600" algn="l" defTabSz="889000">
            <a:lnSpc>
              <a:spcPct val="90000"/>
            </a:lnSpc>
            <a:spcBef>
              <a:spcPct val="0"/>
            </a:spcBef>
            <a:spcAft>
              <a:spcPct val="15000"/>
            </a:spcAft>
            <a:buChar char="••"/>
          </a:pPr>
          <a:r>
            <a:rPr lang="en-ZA" sz="2000" b="0" kern="1200" dirty="0" smtClean="0"/>
            <a:t>Interest, Dividends &amp; Rent on Land</a:t>
          </a:r>
        </a:p>
        <a:p>
          <a:pPr marL="36000" lvl="1" indent="-228600" algn="l" defTabSz="889000">
            <a:lnSpc>
              <a:spcPct val="90000"/>
            </a:lnSpc>
            <a:spcBef>
              <a:spcPct val="0"/>
            </a:spcBef>
            <a:spcAft>
              <a:spcPct val="15000"/>
            </a:spcAft>
            <a:buChar char="••"/>
          </a:pPr>
          <a:r>
            <a:rPr lang="en-ZA" sz="2000" b="0" kern="1200" dirty="0" smtClean="0"/>
            <a:t>Inventory Consumed</a:t>
          </a:r>
        </a:p>
        <a:p>
          <a:pPr marL="228600" lvl="1" indent="-228600" algn="l" defTabSz="889000">
            <a:lnSpc>
              <a:spcPct val="90000"/>
            </a:lnSpc>
            <a:spcBef>
              <a:spcPct val="0"/>
            </a:spcBef>
            <a:spcAft>
              <a:spcPct val="15000"/>
            </a:spcAft>
            <a:buChar char="••"/>
          </a:pPr>
          <a:r>
            <a:rPr lang="en-ZA" sz="2000" b="0" kern="1200" dirty="0" smtClean="0"/>
            <a:t>Operating Leases</a:t>
          </a:r>
        </a:p>
        <a:p>
          <a:pPr marL="57150" lvl="1" indent="-57150" algn="l" defTabSz="466725">
            <a:lnSpc>
              <a:spcPct val="90000"/>
            </a:lnSpc>
            <a:spcBef>
              <a:spcPct val="0"/>
            </a:spcBef>
            <a:spcAft>
              <a:spcPct val="15000"/>
            </a:spcAft>
            <a:buChar char="••"/>
          </a:pPr>
          <a:endParaRPr lang="en-ZA" sz="1050" kern="1200" dirty="0" smtClean="0"/>
        </a:p>
        <a:p>
          <a:pPr marL="285750" lvl="1" indent="-285750" algn="l" defTabSz="1600200">
            <a:lnSpc>
              <a:spcPct val="90000"/>
            </a:lnSpc>
            <a:spcBef>
              <a:spcPct val="0"/>
            </a:spcBef>
            <a:spcAft>
              <a:spcPct val="15000"/>
            </a:spcAft>
            <a:buChar char="••"/>
          </a:pPr>
          <a:endParaRPr lang="en-ZA" sz="3600" kern="1200" dirty="0"/>
        </a:p>
      </dsp:txBody>
      <dsp:txXfrm>
        <a:off x="1382910" y="1133"/>
        <a:ext cx="4488656" cy="4976133"/>
      </dsp:txXfrm>
    </dsp:sp>
    <dsp:sp modelId="{B382B42D-C307-4755-95D5-0F80C1882CD9}">
      <dsp:nvSpPr>
        <dsp:cNvPr id="0" name=""/>
        <dsp:cNvSpPr/>
      </dsp:nvSpPr>
      <dsp:spPr>
        <a:xfrm>
          <a:off x="6320432" y="1133"/>
          <a:ext cx="4488656" cy="4976133"/>
        </a:xfrm>
        <a:prstGeom prst="rect">
          <a:avLst/>
        </a:prstGeom>
        <a:solidFill>
          <a:srgbClr val="8A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ZA" sz="2000" b="1" kern="1200" dirty="0" smtClean="0"/>
            <a:t>Expense - </a:t>
          </a:r>
          <a:r>
            <a:rPr lang="en-ZA" sz="2000" b="1" i="1" kern="1200" dirty="0" smtClean="0"/>
            <a:t>m</a:t>
          </a:r>
          <a:r>
            <a:rPr lang="en-ZA" sz="2000" b="1" kern="1200" dirty="0" smtClean="0"/>
            <a:t>SCOA chart </a:t>
          </a:r>
        </a:p>
        <a:p>
          <a:pPr marL="228600" lvl="1" indent="-228600" algn="l" defTabSz="889000">
            <a:lnSpc>
              <a:spcPct val="90000"/>
            </a:lnSpc>
            <a:spcBef>
              <a:spcPct val="0"/>
            </a:spcBef>
            <a:spcAft>
              <a:spcPct val="15000"/>
            </a:spcAft>
            <a:buChar char="••"/>
          </a:pPr>
          <a:r>
            <a:rPr lang="en-ZA" sz="2000" b="0" kern="1200" dirty="0" smtClean="0"/>
            <a:t>Operational Cost</a:t>
          </a:r>
        </a:p>
        <a:p>
          <a:pPr marL="228600" lvl="1" indent="-228600" algn="l" defTabSz="889000">
            <a:lnSpc>
              <a:spcPct val="90000"/>
            </a:lnSpc>
            <a:spcBef>
              <a:spcPct val="0"/>
            </a:spcBef>
            <a:spcAft>
              <a:spcPct val="15000"/>
            </a:spcAft>
            <a:buChar char="••"/>
          </a:pPr>
          <a:r>
            <a:rPr lang="en-ZA" sz="2000" b="0" kern="1200" dirty="0" smtClean="0"/>
            <a:t>Remuneration of Councillors</a:t>
          </a:r>
        </a:p>
        <a:p>
          <a:pPr marL="228600" lvl="1" indent="-228600" algn="l" defTabSz="889000">
            <a:lnSpc>
              <a:spcPct val="90000"/>
            </a:lnSpc>
            <a:spcBef>
              <a:spcPct val="0"/>
            </a:spcBef>
            <a:spcAft>
              <a:spcPct val="15000"/>
            </a:spcAft>
            <a:buChar char="••"/>
          </a:pPr>
          <a:r>
            <a:rPr lang="en-ZA" sz="2000" b="0" kern="1200" dirty="0" smtClean="0"/>
            <a:t>Share of Deficit attributable to Associate</a:t>
          </a:r>
        </a:p>
        <a:p>
          <a:pPr marL="228600" lvl="1" indent="-228600" algn="l" defTabSz="889000">
            <a:lnSpc>
              <a:spcPct val="90000"/>
            </a:lnSpc>
            <a:spcBef>
              <a:spcPct val="0"/>
            </a:spcBef>
            <a:spcAft>
              <a:spcPct val="15000"/>
            </a:spcAft>
            <a:buChar char="••"/>
          </a:pPr>
          <a:r>
            <a:rPr lang="en-ZA" sz="2000" b="0" kern="1200" dirty="0" smtClean="0"/>
            <a:t>Share of Deficit attributable to Joint Venture</a:t>
          </a:r>
        </a:p>
        <a:p>
          <a:pPr marL="228600" lvl="1" indent="-228600" algn="l" defTabSz="889000">
            <a:lnSpc>
              <a:spcPct val="90000"/>
            </a:lnSpc>
            <a:spcBef>
              <a:spcPct val="0"/>
            </a:spcBef>
            <a:spcAft>
              <a:spcPct val="15000"/>
            </a:spcAft>
            <a:buChar char="••"/>
          </a:pPr>
          <a:r>
            <a:rPr lang="en-ZA" sz="2000" b="0" kern="1200" dirty="0" smtClean="0"/>
            <a:t>Share of Deficit attributable to Minorities</a:t>
          </a:r>
        </a:p>
        <a:p>
          <a:pPr marL="228600" lvl="1" indent="-228600" algn="l" defTabSz="889000">
            <a:lnSpc>
              <a:spcPct val="90000"/>
            </a:lnSpc>
            <a:spcBef>
              <a:spcPct val="0"/>
            </a:spcBef>
            <a:spcAft>
              <a:spcPct val="15000"/>
            </a:spcAft>
            <a:buChar char="••"/>
          </a:pPr>
          <a:r>
            <a:rPr lang="en-ZA" sz="2000" b="0" kern="1200" dirty="0" smtClean="0"/>
            <a:t>Statutory Payments other than Income Taxes</a:t>
          </a:r>
        </a:p>
        <a:p>
          <a:pPr marL="228600" lvl="1" indent="-228600" algn="l" defTabSz="889000">
            <a:lnSpc>
              <a:spcPct val="90000"/>
            </a:lnSpc>
            <a:spcBef>
              <a:spcPct val="0"/>
            </a:spcBef>
            <a:spcAft>
              <a:spcPct val="15000"/>
            </a:spcAft>
            <a:buChar char="••"/>
          </a:pPr>
          <a:r>
            <a:rPr lang="en-ZA" sz="2000" b="0" kern="1200" dirty="0" smtClean="0"/>
            <a:t>Transfers and Subsidies</a:t>
          </a:r>
        </a:p>
      </dsp:txBody>
      <dsp:txXfrm>
        <a:off x="6320432" y="1133"/>
        <a:ext cx="4488656" cy="49761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8A564-4870-4A5C-9ACE-60F7F30012A5}">
      <dsp:nvSpPr>
        <dsp:cNvPr id="0" name=""/>
        <dsp:cNvSpPr/>
      </dsp:nvSpPr>
      <dsp:spPr>
        <a:xfrm>
          <a:off x="1389161" y="2535"/>
          <a:ext cx="4482703" cy="5100329"/>
        </a:xfrm>
        <a:prstGeom prst="rect">
          <a:avLst/>
        </a:prstGeom>
        <a:solidFill>
          <a:srgbClr val="8A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ZA" sz="1800" b="1" kern="1200" dirty="0" smtClean="0"/>
            <a:t>Costing Segment</a:t>
          </a:r>
          <a:endParaRPr lang="en-ZA" sz="1800" b="1" kern="1200" dirty="0"/>
        </a:p>
        <a:p>
          <a:pPr marL="114300" lvl="1" indent="0" algn="l" defTabSz="800100">
            <a:lnSpc>
              <a:spcPct val="90000"/>
            </a:lnSpc>
            <a:spcBef>
              <a:spcPct val="0"/>
            </a:spcBef>
            <a:spcAft>
              <a:spcPct val="15000"/>
            </a:spcAft>
            <a:buChar char="••"/>
          </a:pPr>
          <a:r>
            <a:rPr lang="en-ZA" sz="1800" b="1" i="1" kern="1200" dirty="0" smtClean="0"/>
            <a:t> </a:t>
          </a:r>
          <a:r>
            <a:rPr lang="en-ZA" sz="1800" b="0" i="0" kern="1200" dirty="0" smtClean="0"/>
            <a:t>Provides for the classification of indirect (secondary) costs that do not directly attribute to the output</a:t>
          </a:r>
          <a:endParaRPr lang="en-ZA" sz="1800" b="0" i="0" u="none" kern="1200" dirty="0" smtClean="0"/>
        </a:p>
        <a:p>
          <a:pPr marL="358775" lvl="1" indent="0" algn="l" defTabSz="800100">
            <a:lnSpc>
              <a:spcPct val="90000"/>
            </a:lnSpc>
            <a:spcBef>
              <a:spcPct val="0"/>
            </a:spcBef>
            <a:spcAft>
              <a:spcPct val="15000"/>
            </a:spcAft>
            <a:buChar char="••"/>
          </a:pPr>
          <a:r>
            <a:rPr lang="en-ZA" sz="1800" b="0" i="0" kern="1200" dirty="0" smtClean="0"/>
            <a:t> Activity based recoveries</a:t>
          </a:r>
        </a:p>
        <a:p>
          <a:pPr marL="358775" lvl="1" indent="0" algn="l" defTabSz="800100">
            <a:lnSpc>
              <a:spcPct val="90000"/>
            </a:lnSpc>
            <a:spcBef>
              <a:spcPct val="0"/>
            </a:spcBef>
            <a:spcAft>
              <a:spcPct val="15000"/>
            </a:spcAft>
            <a:buChar char="••"/>
          </a:pPr>
          <a:r>
            <a:rPr lang="en-ZA" sz="1800" b="0" i="0" kern="1200" dirty="0" smtClean="0"/>
            <a:t> Internal service charges (internal billings) </a:t>
          </a:r>
        </a:p>
        <a:p>
          <a:pPr marL="358775" lvl="1" indent="0" algn="l" defTabSz="800100">
            <a:lnSpc>
              <a:spcPct val="90000"/>
            </a:lnSpc>
            <a:spcBef>
              <a:spcPct val="0"/>
            </a:spcBef>
            <a:spcAft>
              <a:spcPct val="15000"/>
            </a:spcAft>
            <a:buChar char="••"/>
          </a:pPr>
          <a:r>
            <a:rPr lang="en-ZA" sz="1800" b="0" i="0" kern="1200" dirty="0" smtClean="0"/>
            <a:t> Departmental charges</a:t>
          </a:r>
        </a:p>
        <a:p>
          <a:pPr marL="88900" lvl="1" indent="0" algn="l" defTabSz="800100">
            <a:lnSpc>
              <a:spcPct val="90000"/>
            </a:lnSpc>
            <a:spcBef>
              <a:spcPct val="0"/>
            </a:spcBef>
            <a:spcAft>
              <a:spcPct val="15000"/>
            </a:spcAft>
            <a:buChar char="••"/>
          </a:pPr>
          <a:r>
            <a:rPr lang="en-ZA" sz="1800" b="0" i="0" kern="1200" dirty="0" smtClean="0"/>
            <a:t> Included in mSCOA to provide for the recording of “full cost reflection” for at least the </a:t>
          </a:r>
          <a:r>
            <a:rPr lang="en-ZA" sz="1800" b="0" i="0" u="none" kern="1200" dirty="0" smtClean="0"/>
            <a:t>four core municipal functions </a:t>
          </a:r>
          <a:endParaRPr lang="en-ZA" sz="1800" b="0" i="0" kern="1200" dirty="0" smtClean="0"/>
        </a:p>
        <a:p>
          <a:pPr marL="114300" lvl="1" indent="0" algn="l" defTabSz="800100">
            <a:lnSpc>
              <a:spcPct val="90000"/>
            </a:lnSpc>
            <a:spcBef>
              <a:spcPct val="0"/>
            </a:spcBef>
            <a:spcAft>
              <a:spcPct val="15000"/>
            </a:spcAft>
            <a:buChar char="••"/>
          </a:pPr>
          <a:r>
            <a:rPr lang="en-ZA" sz="1800" b="0" i="0" kern="1200" dirty="0" smtClean="0"/>
            <a:t> Distinction is made between</a:t>
          </a:r>
        </a:p>
        <a:p>
          <a:pPr marL="361950" lvl="2" indent="0" algn="l" defTabSz="800100">
            <a:lnSpc>
              <a:spcPct val="90000"/>
            </a:lnSpc>
            <a:spcBef>
              <a:spcPct val="0"/>
            </a:spcBef>
            <a:spcAft>
              <a:spcPct val="15000"/>
            </a:spcAft>
            <a:buChar char="••"/>
          </a:pPr>
          <a:r>
            <a:rPr lang="en-ZA" sz="1800" b="0" i="0" kern="1200" dirty="0" smtClean="0"/>
            <a:t> Charges to receiving departments  </a:t>
          </a:r>
        </a:p>
        <a:p>
          <a:pPr marL="361950" lvl="2" indent="0" algn="l" defTabSz="800100">
            <a:lnSpc>
              <a:spcPct val="90000"/>
            </a:lnSpc>
            <a:spcBef>
              <a:spcPct val="0"/>
            </a:spcBef>
            <a:spcAft>
              <a:spcPct val="15000"/>
            </a:spcAft>
            <a:buChar char="••"/>
          </a:pPr>
          <a:r>
            <a:rPr lang="en-ZA" sz="1800" b="0" i="0" kern="1200" dirty="0" smtClean="0"/>
            <a:t> Recoveries made by sending departments</a:t>
          </a:r>
        </a:p>
        <a:p>
          <a:pPr marL="114300" lvl="1" indent="0" algn="l" defTabSz="800100">
            <a:lnSpc>
              <a:spcPct val="90000"/>
            </a:lnSpc>
            <a:spcBef>
              <a:spcPct val="0"/>
            </a:spcBef>
            <a:spcAft>
              <a:spcPct val="15000"/>
            </a:spcAft>
            <a:buChar char="••"/>
          </a:pPr>
          <a:r>
            <a:rPr lang="en-ZA" sz="1800" b="0" i="0" kern="1200" dirty="0" smtClean="0"/>
            <a:t> Part of cost/management accounting</a:t>
          </a:r>
        </a:p>
        <a:p>
          <a:pPr marL="114300" lvl="1" indent="0" algn="l" defTabSz="800100">
            <a:lnSpc>
              <a:spcPct val="90000"/>
            </a:lnSpc>
            <a:spcBef>
              <a:spcPct val="0"/>
            </a:spcBef>
            <a:spcAft>
              <a:spcPct val="15000"/>
            </a:spcAft>
            <a:buChar char="••"/>
          </a:pPr>
          <a:r>
            <a:rPr lang="en-ZA" sz="1800" b="0" i="0" kern="1200" dirty="0" smtClean="0"/>
            <a:t> Zero sum exercise Charges (dt) = Recoveries (cr)</a:t>
          </a:r>
        </a:p>
        <a:p>
          <a:pPr marL="114300" lvl="1" indent="0" algn="l" defTabSz="533400">
            <a:lnSpc>
              <a:spcPct val="90000"/>
            </a:lnSpc>
            <a:spcBef>
              <a:spcPct val="0"/>
            </a:spcBef>
            <a:spcAft>
              <a:spcPct val="15000"/>
            </a:spcAft>
            <a:buChar char="••"/>
          </a:pPr>
          <a:endParaRPr lang="en-ZA" sz="1200" b="0" i="0" kern="1200" dirty="0" smtClean="0"/>
        </a:p>
        <a:p>
          <a:pPr marL="114300" lvl="1" indent="0" algn="l" defTabSz="533400">
            <a:lnSpc>
              <a:spcPct val="90000"/>
            </a:lnSpc>
            <a:spcBef>
              <a:spcPct val="0"/>
            </a:spcBef>
            <a:spcAft>
              <a:spcPct val="15000"/>
            </a:spcAft>
            <a:buChar char="••"/>
          </a:pPr>
          <a:endParaRPr lang="en-ZA" sz="1200" b="0" i="0" kern="1200" dirty="0" smtClean="0"/>
        </a:p>
        <a:p>
          <a:pPr marL="57150" lvl="1" indent="0" algn="l" defTabSz="466725">
            <a:lnSpc>
              <a:spcPct val="90000"/>
            </a:lnSpc>
            <a:spcBef>
              <a:spcPct val="0"/>
            </a:spcBef>
            <a:spcAft>
              <a:spcPct val="15000"/>
            </a:spcAft>
            <a:buChar char="••"/>
          </a:pPr>
          <a:endParaRPr lang="en-ZA" sz="1050" kern="1200" dirty="0"/>
        </a:p>
        <a:p>
          <a:pPr marL="57150" lvl="1" indent="0" algn="l" defTabSz="466725">
            <a:lnSpc>
              <a:spcPct val="90000"/>
            </a:lnSpc>
            <a:spcBef>
              <a:spcPct val="0"/>
            </a:spcBef>
            <a:spcAft>
              <a:spcPct val="15000"/>
            </a:spcAft>
            <a:buChar char="••"/>
          </a:pPr>
          <a:endParaRPr lang="en-ZA" sz="1050" kern="1200" dirty="0"/>
        </a:p>
      </dsp:txBody>
      <dsp:txXfrm>
        <a:off x="1389161" y="2535"/>
        <a:ext cx="4482703" cy="5100329"/>
      </dsp:txXfrm>
    </dsp:sp>
    <dsp:sp modelId="{77DC1887-3BF3-417D-AAC0-1151A929D156}">
      <dsp:nvSpPr>
        <dsp:cNvPr id="0" name=""/>
        <dsp:cNvSpPr/>
      </dsp:nvSpPr>
      <dsp:spPr>
        <a:xfrm>
          <a:off x="6320135" y="2535"/>
          <a:ext cx="4482703" cy="5100329"/>
        </a:xfrm>
        <a:prstGeom prst="rect">
          <a:avLst/>
        </a:prstGeom>
        <a:solidFill>
          <a:srgbClr val="8A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ZA" sz="1800" b="1" kern="1200" dirty="0" smtClean="0"/>
            <a:t>Costing Segment</a:t>
          </a:r>
          <a:endParaRPr lang="en-ZA" sz="1800" b="1" kern="1200" dirty="0"/>
        </a:p>
        <a:p>
          <a:pPr marL="88900" lvl="1" indent="-88900" algn="l" defTabSz="800100">
            <a:lnSpc>
              <a:spcPct val="90000"/>
            </a:lnSpc>
            <a:spcBef>
              <a:spcPct val="0"/>
            </a:spcBef>
            <a:spcAft>
              <a:spcPct val="15000"/>
            </a:spcAft>
            <a:buChar char="••"/>
          </a:pPr>
          <a:r>
            <a:rPr lang="en-ZA" sz="1800" b="0" i="0" kern="1200" dirty="0" smtClean="0"/>
            <a:t> Indirect (secondary) cost is initially recorded as direct (primary) cost within the Item Segment and funded according to the Fund Segment.</a:t>
          </a:r>
        </a:p>
        <a:p>
          <a:pPr marL="171450" lvl="1" indent="-171450" algn="l" defTabSz="800100">
            <a:lnSpc>
              <a:spcPct val="90000"/>
            </a:lnSpc>
            <a:spcBef>
              <a:spcPct val="0"/>
            </a:spcBef>
            <a:spcAft>
              <a:spcPct val="15000"/>
            </a:spcAft>
            <a:buChar char="••"/>
          </a:pPr>
          <a:r>
            <a:rPr lang="en-ZA" sz="1800" b="0" i="0" kern="1200" dirty="0" smtClean="0"/>
            <a:t>Extracting information from multiple segments within SCOA would thus provide “full cost” information for the defined core municipal functions</a:t>
          </a:r>
        </a:p>
        <a:p>
          <a:pPr marL="171450" lvl="1" indent="-171450" algn="l" defTabSz="800100">
            <a:lnSpc>
              <a:spcPct val="90000"/>
            </a:lnSpc>
            <a:spcBef>
              <a:spcPct val="0"/>
            </a:spcBef>
            <a:spcAft>
              <a:spcPct val="15000"/>
            </a:spcAft>
            <a:buChar char="••"/>
          </a:pPr>
          <a:r>
            <a:rPr lang="en-ZA" sz="1800" b="0" i="0" kern="1200" dirty="0" smtClean="0"/>
            <a:t>Full cost forms the basis for tariff setting</a:t>
          </a:r>
        </a:p>
        <a:p>
          <a:pPr marL="171450" lvl="1" indent="-171450" algn="l" defTabSz="800100">
            <a:lnSpc>
              <a:spcPct val="90000"/>
            </a:lnSpc>
            <a:spcBef>
              <a:spcPct val="0"/>
            </a:spcBef>
            <a:spcAft>
              <a:spcPct val="15000"/>
            </a:spcAft>
            <a:buChar char="••"/>
          </a:pPr>
          <a:r>
            <a:rPr lang="en-ZA" sz="1800" b="0" i="0" kern="1200" dirty="0" smtClean="0"/>
            <a:t>Municipality needs to decide on the cost allocation model to be used</a:t>
          </a:r>
        </a:p>
        <a:p>
          <a:pPr marL="171450" lvl="1" indent="-171450" algn="l" defTabSz="800100">
            <a:lnSpc>
              <a:spcPct val="90000"/>
            </a:lnSpc>
            <a:spcBef>
              <a:spcPct val="0"/>
            </a:spcBef>
            <a:spcAft>
              <a:spcPct val="15000"/>
            </a:spcAft>
            <a:buChar char="••"/>
          </a:pPr>
          <a:endParaRPr lang="en-ZA" sz="1800" b="0" i="0" kern="1200" dirty="0" smtClean="0"/>
        </a:p>
        <a:p>
          <a:pPr marL="57150" lvl="1" indent="0" algn="l" defTabSz="444500">
            <a:lnSpc>
              <a:spcPct val="90000"/>
            </a:lnSpc>
            <a:spcBef>
              <a:spcPct val="0"/>
            </a:spcBef>
            <a:spcAft>
              <a:spcPct val="15000"/>
            </a:spcAft>
            <a:buChar char="••"/>
          </a:pPr>
          <a:endParaRPr lang="en-ZA" sz="1000" b="1" kern="1200" dirty="0" smtClean="0"/>
        </a:p>
        <a:p>
          <a:pPr marL="57150" lvl="1" indent="0" algn="l" defTabSz="444500">
            <a:lnSpc>
              <a:spcPct val="90000"/>
            </a:lnSpc>
            <a:spcBef>
              <a:spcPct val="0"/>
            </a:spcBef>
            <a:spcAft>
              <a:spcPct val="15000"/>
            </a:spcAft>
            <a:buChar char="••"/>
          </a:pPr>
          <a:endParaRPr lang="en-ZA" sz="1000" kern="1200" dirty="0"/>
        </a:p>
        <a:p>
          <a:pPr marL="57150" lvl="1" indent="0" algn="l" defTabSz="444500">
            <a:lnSpc>
              <a:spcPct val="90000"/>
            </a:lnSpc>
            <a:spcBef>
              <a:spcPct val="0"/>
            </a:spcBef>
            <a:spcAft>
              <a:spcPct val="15000"/>
            </a:spcAft>
            <a:buChar char="••"/>
          </a:pPr>
          <a:endParaRPr lang="en-ZA" sz="1000" kern="1200" dirty="0"/>
        </a:p>
      </dsp:txBody>
      <dsp:txXfrm>
        <a:off x="6320135" y="2535"/>
        <a:ext cx="4482703" cy="51003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0032B-AFCC-48E3-8673-7444D5769592}">
      <dsp:nvSpPr>
        <dsp:cNvPr id="0" name=""/>
        <dsp:cNvSpPr/>
      </dsp:nvSpPr>
      <dsp:spPr>
        <a:xfrm>
          <a:off x="6319068" y="1699"/>
          <a:ext cx="4345781" cy="4944542"/>
        </a:xfrm>
        <a:prstGeom prst="rect">
          <a:avLst/>
        </a:prstGeom>
        <a:solidFill>
          <a:srgbClr val="8A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lvl="0" algn="l" defTabSz="777875">
            <a:lnSpc>
              <a:spcPct val="90000"/>
            </a:lnSpc>
            <a:spcBef>
              <a:spcPct val="0"/>
            </a:spcBef>
            <a:spcAft>
              <a:spcPct val="35000"/>
            </a:spcAft>
          </a:pPr>
          <a:r>
            <a:rPr lang="en-ZA" sz="1750" b="1" kern="1200" dirty="0" smtClean="0"/>
            <a:t>Internal Billing</a:t>
          </a:r>
          <a:endParaRPr lang="en-ZA" sz="1750" b="1" kern="1200" dirty="0"/>
        </a:p>
        <a:p>
          <a:pPr marL="57150" lvl="1" indent="0" algn="l" defTabSz="777875">
            <a:lnSpc>
              <a:spcPct val="90000"/>
            </a:lnSpc>
            <a:spcBef>
              <a:spcPct val="0"/>
            </a:spcBef>
            <a:spcAft>
              <a:spcPct val="15000"/>
            </a:spcAft>
            <a:buChar char="••"/>
          </a:pPr>
          <a:r>
            <a:rPr lang="en-ZA" sz="1750" kern="1200" dirty="0" smtClean="0"/>
            <a:t> Internal Billing –Departmental use of internal services such as</a:t>
          </a:r>
          <a:endParaRPr lang="en-ZA" sz="1750" kern="1200" dirty="0"/>
        </a:p>
        <a:p>
          <a:pPr marL="0" lvl="1" indent="179388" algn="l" defTabSz="777875">
            <a:lnSpc>
              <a:spcPct val="90000"/>
            </a:lnSpc>
            <a:spcBef>
              <a:spcPct val="0"/>
            </a:spcBef>
            <a:spcAft>
              <a:spcPct val="15000"/>
            </a:spcAft>
            <a:buChar char="••"/>
          </a:pPr>
          <a:r>
            <a:rPr lang="en-ZA" sz="1750" kern="1200" dirty="0" smtClean="0"/>
            <a:t> electricity</a:t>
          </a:r>
          <a:endParaRPr lang="en-ZA" sz="1750" kern="1200" dirty="0"/>
        </a:p>
        <a:p>
          <a:pPr marL="0" lvl="1" indent="179388" algn="l" defTabSz="777875">
            <a:lnSpc>
              <a:spcPct val="90000"/>
            </a:lnSpc>
            <a:spcBef>
              <a:spcPct val="0"/>
            </a:spcBef>
            <a:spcAft>
              <a:spcPct val="15000"/>
            </a:spcAft>
            <a:buChar char="••"/>
          </a:pPr>
          <a:r>
            <a:rPr lang="en-ZA" sz="1750" kern="1200" dirty="0" smtClean="0"/>
            <a:t> water </a:t>
          </a:r>
          <a:endParaRPr lang="en-ZA" sz="1750" kern="1200" dirty="0"/>
        </a:p>
        <a:p>
          <a:pPr marL="0" lvl="1" indent="179388" algn="l" defTabSz="777875">
            <a:lnSpc>
              <a:spcPct val="90000"/>
            </a:lnSpc>
            <a:spcBef>
              <a:spcPct val="0"/>
            </a:spcBef>
            <a:spcAft>
              <a:spcPct val="15000"/>
            </a:spcAft>
            <a:buChar char="••"/>
          </a:pPr>
          <a:r>
            <a:rPr lang="en-ZA" sz="1750" kern="1200" dirty="0" smtClean="0"/>
            <a:t> waste water management</a:t>
          </a:r>
          <a:endParaRPr lang="en-ZA" sz="1750" kern="1200" dirty="0"/>
        </a:p>
        <a:p>
          <a:pPr marL="0" lvl="1" indent="179388" algn="l" defTabSz="777875">
            <a:lnSpc>
              <a:spcPct val="90000"/>
            </a:lnSpc>
            <a:spcBef>
              <a:spcPct val="0"/>
            </a:spcBef>
            <a:spcAft>
              <a:spcPct val="15000"/>
            </a:spcAft>
            <a:buChar char="••"/>
          </a:pPr>
          <a:r>
            <a:rPr lang="en-ZA" sz="1750" kern="1200" dirty="0" smtClean="0"/>
            <a:t> waste management  </a:t>
          </a:r>
          <a:endParaRPr lang="en-ZA" sz="1750" kern="1200" dirty="0"/>
        </a:p>
        <a:p>
          <a:pPr marL="114300" lvl="1" indent="0" algn="l" defTabSz="777875">
            <a:lnSpc>
              <a:spcPct val="90000"/>
            </a:lnSpc>
            <a:spcBef>
              <a:spcPct val="0"/>
            </a:spcBef>
            <a:spcAft>
              <a:spcPct val="15000"/>
            </a:spcAft>
            <a:buChar char="••"/>
          </a:pPr>
          <a:r>
            <a:rPr lang="en-ZA" sz="1750" kern="1200" dirty="0" smtClean="0"/>
            <a:t> In illustrating - the electricity consumed during water purification</a:t>
          </a:r>
          <a:endParaRPr lang="en-ZA" sz="1750" kern="1200" dirty="0"/>
        </a:p>
        <a:p>
          <a:pPr marL="114300" lvl="1" indent="0" algn="l" defTabSz="777875">
            <a:lnSpc>
              <a:spcPct val="90000"/>
            </a:lnSpc>
            <a:spcBef>
              <a:spcPct val="0"/>
            </a:spcBef>
            <a:spcAft>
              <a:spcPct val="15000"/>
            </a:spcAft>
            <a:buChar char="••"/>
          </a:pPr>
          <a:endParaRPr lang="en-ZA" sz="1750" kern="1200" dirty="0"/>
        </a:p>
        <a:p>
          <a:pPr marL="114300" lvl="1" indent="0" algn="l" defTabSz="800100">
            <a:lnSpc>
              <a:spcPct val="90000"/>
            </a:lnSpc>
            <a:spcBef>
              <a:spcPct val="0"/>
            </a:spcBef>
            <a:spcAft>
              <a:spcPct val="15000"/>
            </a:spcAft>
            <a:buChar char="••"/>
          </a:pPr>
          <a:r>
            <a:rPr lang="en-ZA" sz="1800" b="1" kern="1200" dirty="0" smtClean="0"/>
            <a:t>Departmental Charges </a:t>
          </a:r>
          <a:endParaRPr lang="en-ZA" sz="1800" b="1" kern="1200" dirty="0"/>
        </a:p>
        <a:p>
          <a:pPr marL="342900" lvl="2" indent="-171450" algn="l" defTabSz="777875">
            <a:lnSpc>
              <a:spcPct val="90000"/>
            </a:lnSpc>
            <a:spcBef>
              <a:spcPct val="0"/>
            </a:spcBef>
            <a:spcAft>
              <a:spcPct val="15000"/>
            </a:spcAft>
            <a:buChar char="••"/>
          </a:pPr>
          <a:r>
            <a:rPr lang="en-ZA" sz="1750" kern="1200" dirty="0"/>
            <a:t> Department Charges (Support Services) - Allocation of overheads to cost centres:</a:t>
          </a:r>
        </a:p>
        <a:p>
          <a:pPr marL="342900" lvl="2" indent="-171450" algn="l" defTabSz="777875">
            <a:lnSpc>
              <a:spcPct val="90000"/>
            </a:lnSpc>
            <a:spcBef>
              <a:spcPct val="0"/>
            </a:spcBef>
            <a:spcAft>
              <a:spcPct val="15000"/>
            </a:spcAft>
            <a:buChar char="••"/>
          </a:pPr>
          <a:r>
            <a:rPr lang="en-ZA" sz="1750" kern="1200" dirty="0"/>
            <a:t>Information technology used by multiple functions  </a:t>
          </a:r>
        </a:p>
        <a:p>
          <a:pPr marL="342900" lvl="2" indent="-171450" algn="l" defTabSz="777875">
            <a:lnSpc>
              <a:spcPct val="90000"/>
            </a:lnSpc>
            <a:spcBef>
              <a:spcPct val="0"/>
            </a:spcBef>
            <a:spcAft>
              <a:spcPct val="15000"/>
            </a:spcAft>
            <a:buChar char="••"/>
          </a:pPr>
          <a:r>
            <a:rPr lang="en-ZA" sz="1750" kern="1200" dirty="0"/>
            <a:t>Pro rata allocation based on the number of service points or users such as the electricity department</a:t>
          </a:r>
        </a:p>
        <a:p>
          <a:pPr marL="342900" lvl="2" indent="-171450" algn="l" defTabSz="777875">
            <a:lnSpc>
              <a:spcPct val="90000"/>
            </a:lnSpc>
            <a:spcBef>
              <a:spcPct val="0"/>
            </a:spcBef>
            <a:spcAft>
              <a:spcPct val="15000"/>
            </a:spcAft>
            <a:buChar char="••"/>
          </a:pPr>
          <a:endParaRPr lang="en-ZA" sz="1750" kern="1200" dirty="0"/>
        </a:p>
        <a:p>
          <a:pPr marL="114300" lvl="1" indent="-114300" algn="l" defTabSz="533400">
            <a:lnSpc>
              <a:spcPct val="90000"/>
            </a:lnSpc>
            <a:spcBef>
              <a:spcPct val="0"/>
            </a:spcBef>
            <a:spcAft>
              <a:spcPct val="15000"/>
            </a:spcAft>
            <a:buChar char="••"/>
          </a:pPr>
          <a:endParaRPr lang="en-ZA" sz="1200" kern="1200" dirty="0"/>
        </a:p>
        <a:p>
          <a:pPr marL="57150" lvl="1" indent="0" algn="l" defTabSz="466725">
            <a:lnSpc>
              <a:spcPct val="90000"/>
            </a:lnSpc>
            <a:spcBef>
              <a:spcPct val="0"/>
            </a:spcBef>
            <a:spcAft>
              <a:spcPct val="15000"/>
            </a:spcAft>
            <a:buChar char="••"/>
          </a:pPr>
          <a:endParaRPr lang="en-ZA" sz="1050" kern="1200" dirty="0"/>
        </a:p>
      </dsp:txBody>
      <dsp:txXfrm>
        <a:off x="6319068" y="1699"/>
        <a:ext cx="4345781" cy="4944542"/>
      </dsp:txXfrm>
    </dsp:sp>
    <dsp:sp modelId="{3A786E25-F995-4774-A3EB-D91D1D489683}">
      <dsp:nvSpPr>
        <dsp:cNvPr id="0" name=""/>
        <dsp:cNvSpPr/>
      </dsp:nvSpPr>
      <dsp:spPr>
        <a:xfrm>
          <a:off x="1531799" y="0"/>
          <a:ext cx="4345781" cy="4949601"/>
        </a:xfrm>
        <a:prstGeom prst="rect">
          <a:avLst/>
        </a:prstGeom>
        <a:solidFill>
          <a:srgbClr val="8A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ZA" sz="1800" b="1" kern="1200" dirty="0" smtClean="0"/>
            <a:t>Activity Based Recoveries </a:t>
          </a:r>
          <a:endParaRPr lang="en-ZA" sz="1800" b="1" kern="1200" dirty="0"/>
        </a:p>
        <a:p>
          <a:pPr marL="57150" lvl="1" indent="0" algn="l" defTabSz="800100">
            <a:lnSpc>
              <a:spcPct val="90000"/>
            </a:lnSpc>
            <a:spcBef>
              <a:spcPct val="0"/>
            </a:spcBef>
            <a:spcAft>
              <a:spcPct val="15000"/>
            </a:spcAft>
            <a:buChar char="••"/>
          </a:pPr>
          <a:r>
            <a:rPr lang="en-ZA" sz="1800" b="0" kern="1200" dirty="0" smtClean="0"/>
            <a:t> Allocation of resources  utilised by trading &amp; economic    services &amp; various departments </a:t>
          </a:r>
        </a:p>
        <a:p>
          <a:pPr marL="114300" lvl="1" indent="0" algn="l" defTabSz="800100">
            <a:lnSpc>
              <a:spcPct val="90000"/>
            </a:lnSpc>
            <a:spcBef>
              <a:spcPct val="0"/>
            </a:spcBef>
            <a:spcAft>
              <a:spcPct val="15000"/>
            </a:spcAft>
            <a:buChar char="••"/>
          </a:pPr>
          <a:r>
            <a:rPr lang="en-ZA" sz="1800" b="0" kern="1200" dirty="0" smtClean="0"/>
            <a:t> Examples</a:t>
          </a:r>
        </a:p>
        <a:p>
          <a:pPr marL="358775" lvl="1" indent="0" algn="l" defTabSz="800100">
            <a:lnSpc>
              <a:spcPct val="90000"/>
            </a:lnSpc>
            <a:spcBef>
              <a:spcPct val="0"/>
            </a:spcBef>
            <a:spcAft>
              <a:spcPct val="15000"/>
            </a:spcAft>
            <a:buChar char="••"/>
          </a:pPr>
          <a:r>
            <a:rPr lang="en-ZA" sz="1800" b="0" kern="1200" dirty="0" smtClean="0"/>
            <a:t> Allocation of labour costs are based on time sheets </a:t>
          </a:r>
        </a:p>
        <a:p>
          <a:pPr marL="358775" lvl="1" indent="0" algn="l" defTabSz="800100">
            <a:lnSpc>
              <a:spcPct val="90000"/>
            </a:lnSpc>
            <a:spcBef>
              <a:spcPct val="0"/>
            </a:spcBef>
            <a:spcAft>
              <a:spcPct val="15000"/>
            </a:spcAft>
            <a:buChar char="••"/>
          </a:pPr>
          <a:r>
            <a:rPr lang="en-ZA" sz="1800" b="0" kern="1200" dirty="0" smtClean="0"/>
            <a:t> Allocation of vehicles and plant equipment cost are based on log sheets</a:t>
          </a:r>
        </a:p>
        <a:p>
          <a:pPr marL="114300" lvl="1" indent="0" algn="l" defTabSz="800100">
            <a:lnSpc>
              <a:spcPct val="90000"/>
            </a:lnSpc>
            <a:spcBef>
              <a:spcPct val="0"/>
            </a:spcBef>
            <a:spcAft>
              <a:spcPct val="15000"/>
            </a:spcAft>
            <a:buChar char="••"/>
          </a:pPr>
          <a:r>
            <a:rPr lang="en-ZA" sz="1800" b="0" kern="1200" dirty="0" smtClean="0"/>
            <a:t> This usually requires use of a costing module of the financial application</a:t>
          </a:r>
        </a:p>
        <a:p>
          <a:pPr marL="114300" lvl="1" indent="0" algn="l" defTabSz="800100">
            <a:lnSpc>
              <a:spcPct val="90000"/>
            </a:lnSpc>
            <a:spcBef>
              <a:spcPct val="0"/>
            </a:spcBef>
            <a:spcAft>
              <a:spcPct val="15000"/>
            </a:spcAft>
            <a:buChar char="••"/>
          </a:pPr>
          <a:r>
            <a:rPr lang="en-ZA" sz="1800" b="0" kern="1200" dirty="0" smtClean="0"/>
            <a:t> Requires weekly time &amp; log sheet processing</a:t>
          </a:r>
        </a:p>
        <a:p>
          <a:pPr marL="114300" lvl="1" indent="0" algn="l" defTabSz="800100">
            <a:lnSpc>
              <a:spcPct val="90000"/>
            </a:lnSpc>
            <a:spcBef>
              <a:spcPct val="0"/>
            </a:spcBef>
            <a:spcAft>
              <a:spcPct val="15000"/>
            </a:spcAft>
            <a:buChar char="••"/>
          </a:pPr>
          <a:r>
            <a:rPr lang="en-ZA" sz="1800" b="0" kern="1200" dirty="0" smtClean="0"/>
            <a:t> Initially lack of information will complicate budget preparation</a:t>
          </a:r>
        </a:p>
        <a:p>
          <a:pPr marL="114300" lvl="2" indent="0" algn="l" defTabSz="444500">
            <a:lnSpc>
              <a:spcPct val="90000"/>
            </a:lnSpc>
            <a:spcBef>
              <a:spcPct val="0"/>
            </a:spcBef>
            <a:spcAft>
              <a:spcPct val="15000"/>
            </a:spcAft>
            <a:buChar char="••"/>
          </a:pPr>
          <a:endParaRPr lang="en-ZA" sz="1000" b="1" kern="1200" dirty="0" smtClean="0"/>
        </a:p>
        <a:p>
          <a:pPr marL="57150" lvl="1" indent="0" algn="l" defTabSz="444500">
            <a:lnSpc>
              <a:spcPct val="90000"/>
            </a:lnSpc>
            <a:spcBef>
              <a:spcPct val="0"/>
            </a:spcBef>
            <a:spcAft>
              <a:spcPct val="15000"/>
            </a:spcAft>
            <a:buChar char="••"/>
          </a:pPr>
          <a:endParaRPr lang="en-ZA" sz="1000" b="1" kern="1200" dirty="0" smtClean="0"/>
        </a:p>
        <a:p>
          <a:pPr marL="57150" lvl="1" indent="0" algn="l" defTabSz="444500">
            <a:lnSpc>
              <a:spcPct val="90000"/>
            </a:lnSpc>
            <a:spcBef>
              <a:spcPct val="0"/>
            </a:spcBef>
            <a:spcAft>
              <a:spcPct val="15000"/>
            </a:spcAft>
            <a:buChar char="••"/>
          </a:pPr>
          <a:endParaRPr lang="en-ZA" sz="1000" kern="1200" dirty="0"/>
        </a:p>
        <a:p>
          <a:pPr marL="57150" lvl="1" indent="0" algn="l" defTabSz="444500">
            <a:lnSpc>
              <a:spcPct val="90000"/>
            </a:lnSpc>
            <a:spcBef>
              <a:spcPct val="0"/>
            </a:spcBef>
            <a:spcAft>
              <a:spcPct val="15000"/>
            </a:spcAft>
            <a:buChar char="••"/>
          </a:pPr>
          <a:endParaRPr lang="en-ZA" sz="1000" kern="1200" dirty="0"/>
        </a:p>
      </dsp:txBody>
      <dsp:txXfrm>
        <a:off x="1531799" y="0"/>
        <a:ext cx="4345781" cy="49496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45C2DA-4EC3-4D11-BE1A-59DE51949566}">
      <dsp:nvSpPr>
        <dsp:cNvPr id="0" name=""/>
        <dsp:cNvSpPr/>
      </dsp:nvSpPr>
      <dsp:spPr>
        <a:xfrm>
          <a:off x="1526678" y="77018"/>
          <a:ext cx="4351734" cy="4798962"/>
        </a:xfrm>
        <a:prstGeom prst="rect">
          <a:avLst/>
        </a:prstGeom>
        <a:solidFill>
          <a:srgbClr val="8A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ZA" sz="1800" b="1" i="1" kern="1200" dirty="0" smtClean="0"/>
            <a:t>m</a:t>
          </a:r>
          <a:r>
            <a:rPr lang="en-ZA" sz="1800" b="1" kern="1200" dirty="0" smtClean="0"/>
            <a:t>SCOA – Cost Allocation Model</a:t>
          </a:r>
        </a:p>
        <a:p>
          <a:pPr lvl="0" algn="l" defTabSz="800100">
            <a:lnSpc>
              <a:spcPct val="90000"/>
            </a:lnSpc>
            <a:spcBef>
              <a:spcPct val="0"/>
            </a:spcBef>
            <a:spcAft>
              <a:spcPct val="35000"/>
            </a:spcAft>
          </a:pPr>
          <a:endParaRPr lang="en-ZA" sz="1800" b="1" kern="1200" dirty="0" smtClean="0"/>
        </a:p>
        <a:p>
          <a:pPr marL="114300" lvl="1" indent="0" algn="l" defTabSz="800100">
            <a:lnSpc>
              <a:spcPct val="90000"/>
            </a:lnSpc>
            <a:spcBef>
              <a:spcPct val="0"/>
            </a:spcBef>
            <a:spcAft>
              <a:spcPct val="15000"/>
            </a:spcAft>
            <a:buChar char="••"/>
          </a:pPr>
          <a:r>
            <a:rPr lang="en-ZA" sz="1800" kern="1200" dirty="0" smtClean="0"/>
            <a:t> Municipality needs to decide on the cost allocation model to be used</a:t>
          </a:r>
          <a:endParaRPr lang="en-ZA" sz="1800" kern="1200" dirty="0"/>
        </a:p>
        <a:p>
          <a:pPr marL="114300" lvl="1" indent="0" algn="l" defTabSz="800100">
            <a:lnSpc>
              <a:spcPct val="90000"/>
            </a:lnSpc>
            <a:spcBef>
              <a:spcPct val="0"/>
            </a:spcBef>
            <a:spcAft>
              <a:spcPct val="15000"/>
            </a:spcAft>
            <a:buChar char="••"/>
          </a:pPr>
          <a:r>
            <a:rPr lang="en-ZA" sz="1800" kern="1200" dirty="0" smtClean="0"/>
            <a:t>  Two common methods of estimating the indirect costs:</a:t>
          </a:r>
          <a:endParaRPr lang="en-ZA" sz="1800" kern="1200" dirty="0"/>
        </a:p>
        <a:p>
          <a:pPr marL="358775" lvl="1" indent="0" algn="l" defTabSz="800100">
            <a:lnSpc>
              <a:spcPct val="90000"/>
            </a:lnSpc>
            <a:spcBef>
              <a:spcPct val="0"/>
            </a:spcBef>
            <a:spcAft>
              <a:spcPct val="15000"/>
            </a:spcAft>
            <a:buChar char="••"/>
          </a:pPr>
          <a:r>
            <a:rPr lang="en-ZA" sz="1800" kern="1200" dirty="0" smtClean="0"/>
            <a:t> A usage or benefit approach</a:t>
          </a:r>
        </a:p>
        <a:p>
          <a:pPr marL="358775" lvl="1" indent="0" algn="l" defTabSz="800100">
            <a:lnSpc>
              <a:spcPct val="90000"/>
            </a:lnSpc>
            <a:spcBef>
              <a:spcPct val="0"/>
            </a:spcBef>
            <a:spcAft>
              <a:spcPct val="15000"/>
            </a:spcAft>
            <a:buChar char="••"/>
          </a:pPr>
          <a:r>
            <a:rPr lang="en-ZA" sz="1800" kern="1200" dirty="0" smtClean="0"/>
            <a:t> A pro rata approach</a:t>
          </a:r>
        </a:p>
        <a:p>
          <a:pPr marL="358775" lvl="1" indent="0" algn="l" defTabSz="800100">
            <a:lnSpc>
              <a:spcPct val="90000"/>
            </a:lnSpc>
            <a:spcBef>
              <a:spcPct val="0"/>
            </a:spcBef>
            <a:spcAft>
              <a:spcPct val="15000"/>
            </a:spcAft>
            <a:buChar char="••"/>
          </a:pPr>
          <a:endParaRPr lang="en-ZA" sz="1800" kern="1200" dirty="0" smtClean="0"/>
        </a:p>
        <a:p>
          <a:pPr marL="114300" lvl="1" indent="0" algn="l" defTabSz="800100">
            <a:lnSpc>
              <a:spcPct val="90000"/>
            </a:lnSpc>
            <a:spcBef>
              <a:spcPct val="0"/>
            </a:spcBef>
            <a:spcAft>
              <a:spcPct val="15000"/>
            </a:spcAft>
            <a:buChar char="••"/>
          </a:pPr>
          <a:r>
            <a:rPr lang="en-ZA" sz="1800" kern="1200" dirty="0" smtClean="0"/>
            <a:t> Perception that the development and maintenance of costing models require significant resources</a:t>
          </a:r>
        </a:p>
        <a:p>
          <a:pPr marL="171450" lvl="1" indent="-171450" algn="l" defTabSz="800100">
            <a:lnSpc>
              <a:spcPct val="90000"/>
            </a:lnSpc>
            <a:spcBef>
              <a:spcPct val="0"/>
            </a:spcBef>
            <a:spcAft>
              <a:spcPct val="15000"/>
            </a:spcAft>
            <a:buChar char="••"/>
          </a:pPr>
          <a:endParaRPr lang="en-ZA" sz="1800" kern="1200" dirty="0" smtClean="0"/>
        </a:p>
        <a:p>
          <a:pPr marL="114300" lvl="1" indent="0" algn="l" defTabSz="800100">
            <a:lnSpc>
              <a:spcPct val="90000"/>
            </a:lnSpc>
            <a:spcBef>
              <a:spcPct val="0"/>
            </a:spcBef>
            <a:spcAft>
              <a:spcPct val="15000"/>
            </a:spcAft>
            <a:buChar char="••"/>
          </a:pPr>
          <a:r>
            <a:rPr lang="en-ZA" sz="1800" kern="1200" dirty="0" smtClean="0"/>
            <a:t> Not necessary the case, cost allocation models can range in complexity from a simple Excel spreadsheet to something more complex such a full costing module</a:t>
          </a:r>
          <a:endParaRPr lang="en-ZA" sz="1800" kern="1200" dirty="0"/>
        </a:p>
        <a:p>
          <a:pPr marL="114300" lvl="1" indent="0" algn="l" defTabSz="533400">
            <a:lnSpc>
              <a:spcPct val="90000"/>
            </a:lnSpc>
            <a:spcBef>
              <a:spcPct val="0"/>
            </a:spcBef>
            <a:spcAft>
              <a:spcPct val="15000"/>
            </a:spcAft>
            <a:buChar char="••"/>
          </a:pPr>
          <a:endParaRPr lang="en-ZA" sz="1200" kern="1200" dirty="0"/>
        </a:p>
        <a:p>
          <a:pPr marL="114300" lvl="1" indent="0" algn="l" defTabSz="533400">
            <a:lnSpc>
              <a:spcPct val="90000"/>
            </a:lnSpc>
            <a:spcBef>
              <a:spcPct val="0"/>
            </a:spcBef>
            <a:spcAft>
              <a:spcPct val="15000"/>
            </a:spcAft>
            <a:buChar char="••"/>
          </a:pPr>
          <a:endParaRPr lang="en-ZA" sz="1200" kern="1200" dirty="0"/>
        </a:p>
        <a:p>
          <a:pPr marL="57150" lvl="1" indent="0" algn="l" defTabSz="466725">
            <a:lnSpc>
              <a:spcPct val="90000"/>
            </a:lnSpc>
            <a:spcBef>
              <a:spcPct val="0"/>
            </a:spcBef>
            <a:spcAft>
              <a:spcPct val="15000"/>
            </a:spcAft>
            <a:buChar char="••"/>
          </a:pPr>
          <a:endParaRPr lang="en-ZA" sz="1050" kern="1200" dirty="0"/>
        </a:p>
      </dsp:txBody>
      <dsp:txXfrm>
        <a:off x="1526678" y="77018"/>
        <a:ext cx="4351734" cy="4798962"/>
      </dsp:txXfrm>
    </dsp:sp>
    <dsp:sp modelId="{1436F1F4-6479-451F-B71E-1B13468838D6}">
      <dsp:nvSpPr>
        <dsp:cNvPr id="0" name=""/>
        <dsp:cNvSpPr/>
      </dsp:nvSpPr>
      <dsp:spPr>
        <a:xfrm>
          <a:off x="6313586" y="841"/>
          <a:ext cx="4351734" cy="4951316"/>
        </a:xfrm>
        <a:prstGeom prst="rect">
          <a:avLst/>
        </a:prstGeom>
        <a:solidFill>
          <a:srgbClr val="8A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i="1" kern="1200" dirty="0" smtClean="0"/>
            <a:t>m</a:t>
          </a:r>
          <a:r>
            <a:rPr lang="en-US" sz="1800" b="1" kern="1200" dirty="0" smtClean="0"/>
            <a:t>SCOA – Cost Allocation Model</a:t>
          </a:r>
        </a:p>
        <a:p>
          <a:pPr lvl="0" algn="l" defTabSz="800100">
            <a:lnSpc>
              <a:spcPct val="90000"/>
            </a:lnSpc>
            <a:spcBef>
              <a:spcPct val="0"/>
            </a:spcBef>
            <a:spcAft>
              <a:spcPct val="35000"/>
            </a:spcAft>
          </a:pPr>
          <a:endParaRPr lang="en-ZA" sz="1800" b="1" kern="1200" dirty="0"/>
        </a:p>
        <a:p>
          <a:pPr marL="114300" lvl="1" indent="0" algn="l" defTabSz="800100">
            <a:lnSpc>
              <a:spcPct val="90000"/>
            </a:lnSpc>
            <a:spcBef>
              <a:spcPct val="0"/>
            </a:spcBef>
            <a:spcAft>
              <a:spcPct val="15000"/>
            </a:spcAft>
            <a:buChar char="••"/>
          </a:pPr>
          <a:r>
            <a:rPr lang="en-ZA" sz="1800" b="0" kern="1200" dirty="0" smtClean="0"/>
            <a:t> C</a:t>
          </a:r>
          <a:r>
            <a:rPr lang="en-ZA" sz="1800" kern="1200" dirty="0" smtClean="0"/>
            <a:t>omplexity of the design of a system depends on:</a:t>
          </a:r>
          <a:endParaRPr lang="en-ZA" sz="1800" b="0" kern="1200" dirty="0" smtClean="0"/>
        </a:p>
        <a:p>
          <a:pPr marL="268288" lvl="2" indent="0" algn="l" defTabSz="800100">
            <a:lnSpc>
              <a:spcPct val="90000"/>
            </a:lnSpc>
            <a:spcBef>
              <a:spcPct val="0"/>
            </a:spcBef>
            <a:spcAft>
              <a:spcPct val="15000"/>
            </a:spcAft>
            <a:buChar char="••"/>
          </a:pPr>
          <a:r>
            <a:rPr lang="en-ZA" sz="1800" b="0" kern="1200" dirty="0" smtClean="0"/>
            <a:t> The size of the municipality</a:t>
          </a:r>
        </a:p>
        <a:p>
          <a:pPr marL="268288" lvl="2" indent="0" algn="l" defTabSz="800100">
            <a:lnSpc>
              <a:spcPct val="90000"/>
            </a:lnSpc>
            <a:spcBef>
              <a:spcPct val="0"/>
            </a:spcBef>
            <a:spcAft>
              <a:spcPct val="15000"/>
            </a:spcAft>
            <a:buChar char="••"/>
          </a:pPr>
          <a:r>
            <a:rPr lang="en-ZA" sz="1800" b="0" kern="1200" dirty="0" smtClean="0"/>
            <a:t> The staff capacity</a:t>
          </a:r>
        </a:p>
        <a:p>
          <a:pPr marL="268288" lvl="2" indent="0" algn="l" defTabSz="800100">
            <a:lnSpc>
              <a:spcPct val="90000"/>
            </a:lnSpc>
            <a:spcBef>
              <a:spcPct val="0"/>
            </a:spcBef>
            <a:spcAft>
              <a:spcPct val="15000"/>
            </a:spcAft>
            <a:buChar char="••"/>
          </a:pPr>
          <a:r>
            <a:rPr lang="en-ZA" sz="1800" b="0" kern="1200" dirty="0" smtClean="0"/>
            <a:t> What level of information is required</a:t>
          </a:r>
        </a:p>
        <a:p>
          <a:pPr marL="268288" lvl="2" indent="0" algn="l" defTabSz="800100">
            <a:lnSpc>
              <a:spcPct val="90000"/>
            </a:lnSpc>
            <a:spcBef>
              <a:spcPct val="0"/>
            </a:spcBef>
            <a:spcAft>
              <a:spcPct val="15000"/>
            </a:spcAft>
            <a:buChar char="••"/>
          </a:pPr>
          <a:r>
            <a:rPr lang="en-ZA" sz="1800" b="0" kern="1200" dirty="0" smtClean="0"/>
            <a:t> Frequency at which cost are required</a:t>
          </a:r>
        </a:p>
        <a:p>
          <a:pPr marL="268288" lvl="2" indent="0" algn="l" defTabSz="800100">
            <a:lnSpc>
              <a:spcPct val="90000"/>
            </a:lnSpc>
            <a:spcBef>
              <a:spcPct val="0"/>
            </a:spcBef>
            <a:spcAft>
              <a:spcPct val="15000"/>
            </a:spcAft>
            <a:buChar char="••"/>
          </a:pPr>
          <a:r>
            <a:rPr lang="en-ZA" sz="1800" b="0" kern="1200" dirty="0" smtClean="0"/>
            <a:t> Complexity and diversity of cost objects</a:t>
          </a:r>
        </a:p>
        <a:p>
          <a:pPr marL="268288" lvl="2" indent="0" algn="l" defTabSz="800100">
            <a:lnSpc>
              <a:spcPct val="90000"/>
            </a:lnSpc>
            <a:spcBef>
              <a:spcPct val="0"/>
            </a:spcBef>
            <a:spcAft>
              <a:spcPct val="15000"/>
            </a:spcAft>
            <a:buChar char="••"/>
          </a:pPr>
          <a:r>
            <a:rPr lang="en-ZA" sz="1800" b="0" kern="1200" dirty="0" smtClean="0"/>
            <a:t> Reporting structure within departments</a:t>
          </a:r>
        </a:p>
        <a:p>
          <a:pPr marL="268288" lvl="2" indent="0" algn="l" defTabSz="800100">
            <a:lnSpc>
              <a:spcPct val="90000"/>
            </a:lnSpc>
            <a:spcBef>
              <a:spcPct val="0"/>
            </a:spcBef>
            <a:spcAft>
              <a:spcPct val="15000"/>
            </a:spcAft>
            <a:buChar char="••"/>
          </a:pPr>
          <a:r>
            <a:rPr lang="en-ZA" sz="1800" b="0" kern="1200" dirty="0" smtClean="0"/>
            <a:t> Age of the infrastructure, and</a:t>
          </a:r>
        </a:p>
        <a:p>
          <a:pPr marL="268288" lvl="2" indent="0" algn="l" defTabSz="800100">
            <a:lnSpc>
              <a:spcPct val="90000"/>
            </a:lnSpc>
            <a:spcBef>
              <a:spcPct val="0"/>
            </a:spcBef>
            <a:spcAft>
              <a:spcPct val="15000"/>
            </a:spcAft>
            <a:buChar char="••"/>
          </a:pPr>
          <a:r>
            <a:rPr lang="en-ZA" sz="1800" b="0" kern="1200" dirty="0" smtClean="0"/>
            <a:t> Cost of maintaining the system</a:t>
          </a:r>
        </a:p>
        <a:p>
          <a:pPr marL="114300" lvl="1" indent="0" algn="l" defTabSz="800100">
            <a:lnSpc>
              <a:spcPct val="90000"/>
            </a:lnSpc>
            <a:spcBef>
              <a:spcPct val="0"/>
            </a:spcBef>
            <a:spcAft>
              <a:spcPct val="15000"/>
            </a:spcAft>
            <a:buChar char="••"/>
          </a:pPr>
          <a:endParaRPr lang="en-ZA" sz="1800" b="0" kern="1200" dirty="0" smtClean="0"/>
        </a:p>
        <a:p>
          <a:pPr marL="228600" lvl="1" indent="0" algn="l" defTabSz="933450">
            <a:lnSpc>
              <a:spcPct val="90000"/>
            </a:lnSpc>
            <a:spcBef>
              <a:spcPct val="0"/>
            </a:spcBef>
            <a:spcAft>
              <a:spcPct val="15000"/>
            </a:spcAft>
            <a:buChar char="••"/>
          </a:pPr>
          <a:endParaRPr lang="en-ZA" sz="2100" b="1" kern="1200" dirty="0" smtClean="0"/>
        </a:p>
        <a:p>
          <a:pPr marL="228600" lvl="1" indent="0" algn="l" defTabSz="933450">
            <a:lnSpc>
              <a:spcPct val="90000"/>
            </a:lnSpc>
            <a:spcBef>
              <a:spcPct val="0"/>
            </a:spcBef>
            <a:spcAft>
              <a:spcPct val="15000"/>
            </a:spcAft>
            <a:buChar char="••"/>
          </a:pPr>
          <a:endParaRPr lang="en-ZA" sz="2100" b="1" kern="1200" dirty="0" smtClean="0"/>
        </a:p>
        <a:p>
          <a:pPr marL="228600" lvl="1" indent="0" algn="l" defTabSz="933450">
            <a:lnSpc>
              <a:spcPct val="90000"/>
            </a:lnSpc>
            <a:spcBef>
              <a:spcPct val="0"/>
            </a:spcBef>
            <a:spcAft>
              <a:spcPct val="15000"/>
            </a:spcAft>
            <a:buChar char="••"/>
          </a:pPr>
          <a:endParaRPr lang="en-ZA" sz="2100" kern="1200" dirty="0"/>
        </a:p>
        <a:p>
          <a:pPr marL="228600" lvl="1" indent="0" algn="l" defTabSz="933450">
            <a:lnSpc>
              <a:spcPct val="90000"/>
            </a:lnSpc>
            <a:spcBef>
              <a:spcPct val="0"/>
            </a:spcBef>
            <a:spcAft>
              <a:spcPct val="15000"/>
            </a:spcAft>
            <a:buChar char="••"/>
          </a:pPr>
          <a:endParaRPr lang="en-ZA" sz="2100" kern="1200" dirty="0"/>
        </a:p>
      </dsp:txBody>
      <dsp:txXfrm>
        <a:off x="6313586" y="841"/>
        <a:ext cx="4351734" cy="495131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6676" cy="499746"/>
          </a:xfrm>
          <a:prstGeom prst="rect">
            <a:avLst/>
          </a:prstGeom>
        </p:spPr>
        <p:txBody>
          <a:bodyPr vert="horz" lIns="91440" tIns="45720" rIns="91440" bIns="45720" rtlCol="0"/>
          <a:lstStyle>
            <a:lvl1pPr algn="l">
              <a:defRPr sz="1200">
                <a:ea typeface="ＭＳ Ｐゴシック"/>
                <a:cs typeface="ＭＳ Ｐゴシック"/>
              </a:defRPr>
            </a:lvl1pPr>
          </a:lstStyle>
          <a:p>
            <a:pPr>
              <a:defRPr/>
            </a:pPr>
            <a:endParaRPr lang="en-US" dirty="0"/>
          </a:p>
        </p:txBody>
      </p:sp>
      <p:sp>
        <p:nvSpPr>
          <p:cNvPr id="3" name="Date Placeholder 2"/>
          <p:cNvSpPr>
            <a:spLocks noGrp="1"/>
          </p:cNvSpPr>
          <p:nvPr>
            <p:ph type="dt" sz="quarter" idx="1"/>
          </p:nvPr>
        </p:nvSpPr>
        <p:spPr>
          <a:xfrm>
            <a:off x="3889245" y="1"/>
            <a:ext cx="2976676" cy="499746"/>
          </a:xfrm>
          <a:prstGeom prst="rect">
            <a:avLst/>
          </a:prstGeom>
        </p:spPr>
        <p:txBody>
          <a:bodyPr vert="horz" lIns="91440" tIns="45720" rIns="91440" bIns="45720" rtlCol="0"/>
          <a:lstStyle>
            <a:lvl1pPr algn="r">
              <a:defRPr sz="1200">
                <a:ea typeface="ＭＳ Ｐゴシック"/>
                <a:cs typeface="ＭＳ Ｐゴシック"/>
              </a:defRPr>
            </a:lvl1pPr>
          </a:lstStyle>
          <a:p>
            <a:pPr>
              <a:defRPr/>
            </a:pPr>
            <a:fld id="{EF550C0E-F146-425C-909D-1EAFB8D5A836}" type="datetimeFigureOut">
              <a:rPr lang="en-US"/>
              <a:pPr>
                <a:defRPr/>
              </a:pPr>
              <a:t>10/11/2017</a:t>
            </a:fld>
            <a:endParaRPr lang="en-US" dirty="0"/>
          </a:p>
        </p:txBody>
      </p:sp>
      <p:sp>
        <p:nvSpPr>
          <p:cNvPr id="4" name="Footer Placeholder 3"/>
          <p:cNvSpPr>
            <a:spLocks noGrp="1"/>
          </p:cNvSpPr>
          <p:nvPr>
            <p:ph type="ftr" sz="quarter" idx="2"/>
          </p:nvPr>
        </p:nvSpPr>
        <p:spPr>
          <a:xfrm>
            <a:off x="0" y="9493549"/>
            <a:ext cx="2976676" cy="499746"/>
          </a:xfrm>
          <a:prstGeom prst="rect">
            <a:avLst/>
          </a:prstGeom>
        </p:spPr>
        <p:txBody>
          <a:bodyPr vert="horz" lIns="91440" tIns="45720" rIns="91440" bIns="45720" rtlCol="0" anchor="b"/>
          <a:lstStyle>
            <a:lvl1pPr algn="l">
              <a:defRPr sz="1200">
                <a:ea typeface="ＭＳ Ｐゴシック"/>
                <a:cs typeface="ＭＳ Ｐゴシック"/>
              </a:defRPr>
            </a:lvl1pPr>
          </a:lstStyle>
          <a:p>
            <a:pPr>
              <a:defRPr/>
            </a:pPr>
            <a:endParaRPr lang="en-US" dirty="0"/>
          </a:p>
        </p:txBody>
      </p:sp>
      <p:sp>
        <p:nvSpPr>
          <p:cNvPr id="5" name="Slide Number Placeholder 4"/>
          <p:cNvSpPr>
            <a:spLocks noGrp="1"/>
          </p:cNvSpPr>
          <p:nvPr>
            <p:ph type="sldNum" sz="quarter" idx="3"/>
          </p:nvPr>
        </p:nvSpPr>
        <p:spPr>
          <a:xfrm>
            <a:off x="3889245" y="9493549"/>
            <a:ext cx="2976676" cy="499746"/>
          </a:xfrm>
          <a:prstGeom prst="rect">
            <a:avLst/>
          </a:prstGeom>
        </p:spPr>
        <p:txBody>
          <a:bodyPr vert="horz" lIns="91440" tIns="45720" rIns="91440" bIns="45720" rtlCol="0" anchor="b"/>
          <a:lstStyle>
            <a:lvl1pPr algn="r">
              <a:defRPr sz="1200">
                <a:ea typeface="ＭＳ Ｐゴシック"/>
                <a:cs typeface="ＭＳ Ｐゴシック"/>
              </a:defRPr>
            </a:lvl1pPr>
          </a:lstStyle>
          <a:p>
            <a:pPr>
              <a:defRPr/>
            </a:pPr>
            <a:fld id="{C7D90FC6-2F1F-45FA-89ED-D9DD43F5A95B}" type="slidenum">
              <a:rPr lang="en-US"/>
              <a:pPr>
                <a:defRPr/>
              </a:pPr>
              <a:t>‹#›</a:t>
            </a:fld>
            <a:endParaRPr lang="en-US" dirty="0"/>
          </a:p>
        </p:txBody>
      </p:sp>
    </p:spTree>
    <p:extLst>
      <p:ext uri="{BB962C8B-B14F-4D97-AF65-F5344CB8AC3E}">
        <p14:creationId xmlns:p14="http://schemas.microsoft.com/office/powerpoint/2010/main" val="2053010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1"/>
            <a:ext cx="2976676" cy="4997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1" charset="-128"/>
                <a:cs typeface="+mn-cs"/>
              </a:defRPr>
            </a:lvl1pPr>
          </a:lstStyle>
          <a:p>
            <a:pPr>
              <a:defRPr/>
            </a:pPr>
            <a:endParaRPr lang="en-US" dirty="0"/>
          </a:p>
        </p:txBody>
      </p:sp>
      <p:sp>
        <p:nvSpPr>
          <p:cNvPr id="1027" name="Rectangle 3"/>
          <p:cNvSpPr>
            <a:spLocks noGrp="1" noChangeArrowheads="1"/>
          </p:cNvSpPr>
          <p:nvPr>
            <p:ph type="dt" idx="1"/>
          </p:nvPr>
        </p:nvSpPr>
        <p:spPr bwMode="auto">
          <a:xfrm>
            <a:off x="3890849" y="1"/>
            <a:ext cx="2976676" cy="4997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1" charset="-128"/>
                <a:cs typeface="+mn-cs"/>
              </a:defRPr>
            </a:lvl1pPr>
          </a:lstStyle>
          <a:p>
            <a:pPr>
              <a:defRPr/>
            </a:pPr>
            <a:endParaRPr lang="en-US" dirty="0"/>
          </a:p>
        </p:txBody>
      </p:sp>
      <p:sp>
        <p:nvSpPr>
          <p:cNvPr id="23556" name="Rectangle 4"/>
          <p:cNvSpPr>
            <a:spLocks noGrp="1" noRot="1" noChangeAspect="1" noChangeArrowheads="1" noTextEdit="1"/>
          </p:cNvSpPr>
          <p:nvPr>
            <p:ph type="sldImg" idx="2"/>
          </p:nvPr>
        </p:nvSpPr>
        <p:spPr bwMode="auto">
          <a:xfrm>
            <a:off x="103188" y="749300"/>
            <a:ext cx="6661150" cy="37480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9" name="Rectangle 5"/>
          <p:cNvSpPr>
            <a:spLocks noGrp="1" noChangeArrowheads="1"/>
          </p:cNvSpPr>
          <p:nvPr>
            <p:ph type="body" sz="quarter" idx="3"/>
          </p:nvPr>
        </p:nvSpPr>
        <p:spPr bwMode="auto">
          <a:xfrm>
            <a:off x="915778" y="4748382"/>
            <a:ext cx="5035971" cy="44977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30" name="Rectangle 6"/>
          <p:cNvSpPr>
            <a:spLocks noGrp="1" noChangeArrowheads="1"/>
          </p:cNvSpPr>
          <p:nvPr>
            <p:ph type="ftr" sz="quarter" idx="4"/>
          </p:nvPr>
        </p:nvSpPr>
        <p:spPr bwMode="auto">
          <a:xfrm>
            <a:off x="0" y="9495156"/>
            <a:ext cx="2976676" cy="49974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1" charset="-128"/>
                <a:cs typeface="+mn-cs"/>
              </a:defRPr>
            </a:lvl1pPr>
          </a:lstStyle>
          <a:p>
            <a:pPr>
              <a:defRPr/>
            </a:pPr>
            <a:endParaRPr lang="en-US" dirty="0"/>
          </a:p>
        </p:txBody>
      </p:sp>
      <p:sp>
        <p:nvSpPr>
          <p:cNvPr id="1031" name="Rectangle 7"/>
          <p:cNvSpPr>
            <a:spLocks noGrp="1" noChangeArrowheads="1"/>
          </p:cNvSpPr>
          <p:nvPr>
            <p:ph type="sldNum" sz="quarter" idx="5"/>
          </p:nvPr>
        </p:nvSpPr>
        <p:spPr bwMode="auto">
          <a:xfrm>
            <a:off x="3890849" y="9495156"/>
            <a:ext cx="2976676" cy="49974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1" charset="-128"/>
                <a:cs typeface="+mn-cs"/>
              </a:defRPr>
            </a:lvl1pPr>
          </a:lstStyle>
          <a:p>
            <a:pPr>
              <a:defRPr/>
            </a:pPr>
            <a:fld id="{6F944099-4BE3-48F6-B03A-12ECBD3C57D0}" type="slidenum">
              <a:rPr lang="en-US"/>
              <a:pPr>
                <a:defRPr/>
              </a:pPr>
              <a:t>‹#›</a:t>
            </a:fld>
            <a:endParaRPr lang="en-US" dirty="0"/>
          </a:p>
        </p:txBody>
      </p:sp>
    </p:spTree>
    <p:extLst>
      <p:ext uri="{BB962C8B-B14F-4D97-AF65-F5344CB8AC3E}">
        <p14:creationId xmlns:p14="http://schemas.microsoft.com/office/powerpoint/2010/main" val="21743838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6F944099-4BE3-48F6-B03A-12ECBD3C57D0}" type="slidenum">
              <a:rPr lang="en-US" smtClean="0"/>
              <a:pPr>
                <a:defRPr/>
              </a:pPr>
              <a:t>17</a:t>
            </a:fld>
            <a:endParaRPr lang="en-US" dirty="0"/>
          </a:p>
        </p:txBody>
      </p:sp>
    </p:spTree>
    <p:extLst>
      <p:ext uri="{BB962C8B-B14F-4D97-AF65-F5344CB8AC3E}">
        <p14:creationId xmlns:p14="http://schemas.microsoft.com/office/powerpoint/2010/main" val="1272097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49300"/>
            <a:ext cx="6661150" cy="37480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B3664FF-555A-4D5E-9177-4DC4E7D468DC}" type="slidenum">
              <a:rPr lang="en-US" smtClean="0"/>
              <a:pPr>
                <a:defRPr/>
              </a:pPr>
              <a:t>27</a:t>
            </a:fld>
            <a:endParaRPr lang="en-US" dirty="0"/>
          </a:p>
        </p:txBody>
      </p:sp>
    </p:spTree>
    <p:extLst>
      <p:ext uri="{BB962C8B-B14F-4D97-AF65-F5344CB8AC3E}">
        <p14:creationId xmlns:p14="http://schemas.microsoft.com/office/powerpoint/2010/main" val="3696527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49300"/>
            <a:ext cx="6661150" cy="37480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B3664FF-555A-4D5E-9177-4DC4E7D468DC}" type="slidenum">
              <a:rPr lang="en-US" smtClean="0"/>
              <a:pPr>
                <a:defRPr/>
              </a:pPr>
              <a:t>28</a:t>
            </a:fld>
            <a:endParaRPr lang="en-US" dirty="0"/>
          </a:p>
        </p:txBody>
      </p:sp>
    </p:spTree>
    <p:extLst>
      <p:ext uri="{BB962C8B-B14F-4D97-AF65-F5344CB8AC3E}">
        <p14:creationId xmlns:p14="http://schemas.microsoft.com/office/powerpoint/2010/main" val="2477552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49300"/>
            <a:ext cx="6661150" cy="37480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B3664FF-555A-4D5E-9177-4DC4E7D468DC}" type="slidenum">
              <a:rPr lang="en-US" smtClean="0"/>
              <a:pPr>
                <a:defRPr/>
              </a:pPr>
              <a:t>29</a:t>
            </a:fld>
            <a:endParaRPr lang="en-US" dirty="0"/>
          </a:p>
        </p:txBody>
      </p:sp>
    </p:spTree>
    <p:extLst>
      <p:ext uri="{BB962C8B-B14F-4D97-AF65-F5344CB8AC3E}">
        <p14:creationId xmlns:p14="http://schemas.microsoft.com/office/powerpoint/2010/main" val="3867713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49300"/>
            <a:ext cx="6661150" cy="37480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B3664FF-555A-4D5E-9177-4DC4E7D468DC}" type="slidenum">
              <a:rPr lang="en-US" smtClean="0"/>
              <a:pPr>
                <a:defRPr/>
              </a:pPr>
              <a:t>30</a:t>
            </a:fld>
            <a:endParaRPr lang="en-US" dirty="0"/>
          </a:p>
        </p:txBody>
      </p:sp>
    </p:spTree>
    <p:extLst>
      <p:ext uri="{BB962C8B-B14F-4D97-AF65-F5344CB8AC3E}">
        <p14:creationId xmlns:p14="http://schemas.microsoft.com/office/powerpoint/2010/main" val="752591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49300"/>
            <a:ext cx="6661150" cy="37480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B3664FF-555A-4D5E-9177-4DC4E7D468DC}" type="slidenum">
              <a:rPr lang="en-US" smtClean="0"/>
              <a:pPr>
                <a:defRPr/>
              </a:pPr>
              <a:t>31</a:t>
            </a:fld>
            <a:endParaRPr lang="en-US" dirty="0"/>
          </a:p>
        </p:txBody>
      </p:sp>
    </p:spTree>
    <p:extLst>
      <p:ext uri="{BB962C8B-B14F-4D97-AF65-F5344CB8AC3E}">
        <p14:creationId xmlns:p14="http://schemas.microsoft.com/office/powerpoint/2010/main" val="4289114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49300"/>
            <a:ext cx="6661150" cy="37480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B3664FF-555A-4D5E-9177-4DC4E7D468DC}" type="slidenum">
              <a:rPr lang="en-US" smtClean="0"/>
              <a:pPr>
                <a:defRPr/>
              </a:pPr>
              <a:t>32</a:t>
            </a:fld>
            <a:endParaRPr lang="en-US" dirty="0"/>
          </a:p>
        </p:txBody>
      </p:sp>
    </p:spTree>
    <p:extLst>
      <p:ext uri="{BB962C8B-B14F-4D97-AF65-F5344CB8AC3E}">
        <p14:creationId xmlns:p14="http://schemas.microsoft.com/office/powerpoint/2010/main" val="1668072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49300"/>
            <a:ext cx="6661150" cy="37480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B3664FF-555A-4D5E-9177-4DC4E7D468DC}" type="slidenum">
              <a:rPr lang="en-US" smtClean="0"/>
              <a:pPr>
                <a:defRPr/>
              </a:pPr>
              <a:t>33</a:t>
            </a:fld>
            <a:endParaRPr lang="en-US" dirty="0"/>
          </a:p>
        </p:txBody>
      </p:sp>
    </p:spTree>
    <p:extLst>
      <p:ext uri="{BB962C8B-B14F-4D97-AF65-F5344CB8AC3E}">
        <p14:creationId xmlns:p14="http://schemas.microsoft.com/office/powerpoint/2010/main" val="2148836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49300"/>
            <a:ext cx="6661150" cy="37480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B3664FF-555A-4D5E-9177-4DC4E7D468DC}" type="slidenum">
              <a:rPr lang="en-US" smtClean="0"/>
              <a:pPr>
                <a:defRPr/>
              </a:pPr>
              <a:t>34</a:t>
            </a:fld>
            <a:endParaRPr lang="en-US" dirty="0"/>
          </a:p>
        </p:txBody>
      </p:sp>
    </p:spTree>
    <p:extLst>
      <p:ext uri="{BB962C8B-B14F-4D97-AF65-F5344CB8AC3E}">
        <p14:creationId xmlns:p14="http://schemas.microsoft.com/office/powerpoint/2010/main" val="830504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B3664FF-555A-4D5E-9177-4DC4E7D468DC}" type="slidenum">
              <a:rPr lang="en-US" smtClean="0"/>
              <a:pPr>
                <a:defRPr/>
              </a:pPr>
              <a:t>47</a:t>
            </a:fld>
            <a:endParaRPr lang="en-US" dirty="0"/>
          </a:p>
        </p:txBody>
      </p:sp>
    </p:spTree>
    <p:extLst>
      <p:ext uri="{BB962C8B-B14F-4D97-AF65-F5344CB8AC3E}">
        <p14:creationId xmlns:p14="http://schemas.microsoft.com/office/powerpoint/2010/main" val="2375619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FC6959B6-B160-4D28-9AB1-DF3B6AD93FA7}" type="slidenum">
              <a:rPr lang="en-US" smtClean="0"/>
              <a:pPr/>
              <a:t>48</a:t>
            </a:fld>
            <a:endParaRPr lang="en-US" dirty="0" smtClean="0"/>
          </a:p>
        </p:txBody>
      </p:sp>
      <p:sp>
        <p:nvSpPr>
          <p:cNvPr id="17411" name="Rectangle 2"/>
          <p:cNvSpPr>
            <a:spLocks noGrp="1" noRot="1" noChangeAspect="1" noChangeArrowheads="1" noTextEdit="1"/>
          </p:cNvSpPr>
          <p:nvPr>
            <p:ph type="sldImg"/>
          </p:nvPr>
        </p:nvSpPr>
        <p:spPr>
          <a:xfrm>
            <a:off x="103188" y="749300"/>
            <a:ext cx="6661150" cy="3748088"/>
          </a:xfrm>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506478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49300"/>
            <a:ext cx="6661150" cy="37480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B3664FF-555A-4D5E-9177-4DC4E7D468DC}" type="slidenum">
              <a:rPr lang="en-US" smtClean="0"/>
              <a:pPr>
                <a:defRPr/>
              </a:pPr>
              <a:t>19</a:t>
            </a:fld>
            <a:endParaRPr lang="en-US" dirty="0"/>
          </a:p>
        </p:txBody>
      </p:sp>
    </p:spTree>
    <p:extLst>
      <p:ext uri="{BB962C8B-B14F-4D97-AF65-F5344CB8AC3E}">
        <p14:creationId xmlns:p14="http://schemas.microsoft.com/office/powerpoint/2010/main" val="2986963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49300"/>
            <a:ext cx="6661150" cy="37480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B3664FF-555A-4D5E-9177-4DC4E7D468DC}" type="slidenum">
              <a:rPr lang="en-US" smtClean="0"/>
              <a:pPr>
                <a:defRPr/>
              </a:pPr>
              <a:t>20</a:t>
            </a:fld>
            <a:endParaRPr lang="en-US" dirty="0"/>
          </a:p>
        </p:txBody>
      </p:sp>
    </p:spTree>
    <p:extLst>
      <p:ext uri="{BB962C8B-B14F-4D97-AF65-F5344CB8AC3E}">
        <p14:creationId xmlns:p14="http://schemas.microsoft.com/office/powerpoint/2010/main" val="2551841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49300"/>
            <a:ext cx="6661150" cy="37480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B3664FF-555A-4D5E-9177-4DC4E7D468DC}" type="slidenum">
              <a:rPr lang="en-US" smtClean="0"/>
              <a:pPr>
                <a:defRPr/>
              </a:pPr>
              <a:t>21</a:t>
            </a:fld>
            <a:endParaRPr lang="en-US" dirty="0"/>
          </a:p>
        </p:txBody>
      </p:sp>
    </p:spTree>
    <p:extLst>
      <p:ext uri="{BB962C8B-B14F-4D97-AF65-F5344CB8AC3E}">
        <p14:creationId xmlns:p14="http://schemas.microsoft.com/office/powerpoint/2010/main" val="1292539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49300"/>
            <a:ext cx="6661150" cy="37480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B3664FF-555A-4D5E-9177-4DC4E7D468DC}" type="slidenum">
              <a:rPr lang="en-US" smtClean="0"/>
              <a:pPr>
                <a:defRPr/>
              </a:pPr>
              <a:t>22</a:t>
            </a:fld>
            <a:endParaRPr lang="en-US" dirty="0"/>
          </a:p>
        </p:txBody>
      </p:sp>
    </p:spTree>
    <p:extLst>
      <p:ext uri="{BB962C8B-B14F-4D97-AF65-F5344CB8AC3E}">
        <p14:creationId xmlns:p14="http://schemas.microsoft.com/office/powerpoint/2010/main" val="977849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49300"/>
            <a:ext cx="6661150" cy="37480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B3664FF-555A-4D5E-9177-4DC4E7D468DC}" type="slidenum">
              <a:rPr lang="en-US" smtClean="0"/>
              <a:pPr>
                <a:defRPr/>
              </a:pPr>
              <a:t>23</a:t>
            </a:fld>
            <a:endParaRPr lang="en-US" dirty="0"/>
          </a:p>
        </p:txBody>
      </p:sp>
    </p:spTree>
    <p:extLst>
      <p:ext uri="{BB962C8B-B14F-4D97-AF65-F5344CB8AC3E}">
        <p14:creationId xmlns:p14="http://schemas.microsoft.com/office/powerpoint/2010/main" val="3113318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49300"/>
            <a:ext cx="6661150" cy="37480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B3664FF-555A-4D5E-9177-4DC4E7D468DC}" type="slidenum">
              <a:rPr lang="en-US" smtClean="0"/>
              <a:pPr>
                <a:defRPr/>
              </a:pPr>
              <a:t>24</a:t>
            </a:fld>
            <a:endParaRPr lang="en-US" dirty="0"/>
          </a:p>
        </p:txBody>
      </p:sp>
    </p:spTree>
    <p:extLst>
      <p:ext uri="{BB962C8B-B14F-4D97-AF65-F5344CB8AC3E}">
        <p14:creationId xmlns:p14="http://schemas.microsoft.com/office/powerpoint/2010/main" val="3864572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49300"/>
            <a:ext cx="6661150" cy="37480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B3664FF-555A-4D5E-9177-4DC4E7D468DC}" type="slidenum">
              <a:rPr lang="en-US" smtClean="0"/>
              <a:pPr>
                <a:defRPr/>
              </a:pPr>
              <a:t>25</a:t>
            </a:fld>
            <a:endParaRPr lang="en-US" dirty="0"/>
          </a:p>
        </p:txBody>
      </p:sp>
    </p:spTree>
    <p:extLst>
      <p:ext uri="{BB962C8B-B14F-4D97-AF65-F5344CB8AC3E}">
        <p14:creationId xmlns:p14="http://schemas.microsoft.com/office/powerpoint/2010/main" val="3968586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8" y="749300"/>
            <a:ext cx="6661150" cy="37480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B3664FF-555A-4D5E-9177-4DC4E7D468DC}" type="slidenum">
              <a:rPr lang="en-US" smtClean="0"/>
              <a:pPr>
                <a:defRPr/>
              </a:pPr>
              <a:t>26</a:t>
            </a:fld>
            <a:endParaRPr lang="en-US" dirty="0"/>
          </a:p>
        </p:txBody>
      </p:sp>
    </p:spTree>
    <p:extLst>
      <p:ext uri="{BB962C8B-B14F-4D97-AF65-F5344CB8AC3E}">
        <p14:creationId xmlns:p14="http://schemas.microsoft.com/office/powerpoint/2010/main" val="25093209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Powerpoint Presentation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22532"/>
          <a:stretch/>
        </p:blipFill>
        <p:spPr bwMode="auto">
          <a:xfrm>
            <a:off x="0" y="-12069"/>
            <a:ext cx="12192000" cy="7113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ctrTitle"/>
          </p:nvPr>
        </p:nvSpPr>
        <p:spPr>
          <a:xfrm>
            <a:off x="914400" y="1848297"/>
            <a:ext cx="10363200" cy="1143000"/>
          </a:xfrm>
        </p:spPr>
        <p:txBody>
          <a:bodyPr/>
          <a:lstStyle>
            <a:lvl1pPr algn="ctr">
              <a:defRPr sz="3600"/>
            </a:lvl1pPr>
          </a:lstStyle>
          <a:p>
            <a:r>
              <a:rPr lang="en-US" dirty="0"/>
              <a:t>Click to edit Master title style</a:t>
            </a:r>
          </a:p>
        </p:txBody>
      </p:sp>
      <p:sp>
        <p:nvSpPr>
          <p:cNvPr id="6147" name="Rectangle 3"/>
          <p:cNvSpPr>
            <a:spLocks noGrp="1" noChangeArrowheads="1"/>
          </p:cNvSpPr>
          <p:nvPr>
            <p:ph type="subTitle" idx="1"/>
          </p:nvPr>
        </p:nvSpPr>
        <p:spPr>
          <a:xfrm>
            <a:off x="1991544" y="3393024"/>
            <a:ext cx="8534400" cy="1334836"/>
          </a:xfrm>
        </p:spPr>
        <p:txBody>
          <a:bodyPr/>
          <a:lstStyle>
            <a:lvl1pPr marL="0" indent="0" algn="ctr">
              <a:buFontTx/>
              <a:buNone/>
              <a:defRPr sz="2800">
                <a:solidFill>
                  <a:schemeClr val="bg1"/>
                </a:solidFill>
              </a:defRPr>
            </a:lvl1pPr>
          </a:lstStyle>
          <a:p>
            <a:r>
              <a:rPr lang="en-US" dirty="0"/>
              <a:t>Click to edit Master subtitle style</a:t>
            </a:r>
          </a:p>
        </p:txBody>
      </p:sp>
      <p:sp>
        <p:nvSpPr>
          <p:cNvPr id="4" name="Rectangle 4"/>
          <p:cNvSpPr>
            <a:spLocks noGrp="1" noChangeArrowheads="1"/>
          </p:cNvSpPr>
          <p:nvPr>
            <p:ph type="dt" sz="half" idx="10"/>
          </p:nvPr>
        </p:nvSpPr>
        <p:spPr>
          <a:xfrm>
            <a:off x="914400" y="6248400"/>
            <a:ext cx="2540000" cy="457200"/>
          </a:xfrm>
          <a:prstGeom prst="rect">
            <a:avLst/>
          </a:prstGeom>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4165600" y="6248400"/>
            <a:ext cx="3860800" cy="457200"/>
          </a:xfrm>
          <a:prstGeom prst="rect">
            <a:avLst/>
          </a:prstGeom>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8737600" y="6248400"/>
            <a:ext cx="2540000" cy="457200"/>
          </a:xfrm>
        </p:spPr>
        <p:txBody>
          <a:bodyPr/>
          <a:lstStyle>
            <a:lvl1pPr>
              <a:defRPr sz="1400" b="0">
                <a:solidFill>
                  <a:schemeClr val="tx1"/>
                </a:solidFill>
                <a:latin typeface="+mn-lt"/>
              </a:defRPr>
            </a:lvl1pPr>
          </a:lstStyle>
          <a:p>
            <a:pPr>
              <a:defRPr/>
            </a:pPr>
            <a:fld id="{812D464D-EBEC-4C74-B422-3C73562596B0}" type="slidenum">
              <a:rPr lang="en-US"/>
              <a:pPr>
                <a:defRPr/>
              </a:pPr>
              <a:t>‹#›</a:t>
            </a:fld>
            <a:endParaRPr lang="en-US" dirty="0"/>
          </a:p>
        </p:txBody>
      </p:sp>
      <p:pic>
        <p:nvPicPr>
          <p:cNvPr id="9" name="Picture 8" descr="Powerpoint Presentation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8504" b="1"/>
          <a:stretch/>
        </p:blipFill>
        <p:spPr bwMode="auto">
          <a:xfrm>
            <a:off x="-24680" y="5129588"/>
            <a:ext cx="12216680" cy="197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9755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6200" y="76200"/>
            <a:ext cx="29210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3200" y="76200"/>
            <a:ext cx="85598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14400" y="6248400"/>
            <a:ext cx="2540000" cy="457200"/>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4165600" y="6248400"/>
            <a:ext cx="3860800" cy="457200"/>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CBBDA4D-575B-47F3-B817-2FD5CB8504D4}" type="slidenum">
              <a:rPr lang="en-US"/>
              <a:pPr>
                <a:defRPr/>
              </a:pPr>
              <a:t>‹#›</a:t>
            </a:fld>
            <a:endParaRPr lang="en-US" sz="1400" b="0" dirty="0">
              <a:solidFill>
                <a:schemeClr val="tx1"/>
              </a:solidFill>
              <a:latin typeface="+mn-lt"/>
            </a:endParaRPr>
          </a:p>
        </p:txBody>
      </p:sp>
    </p:spTree>
    <p:extLst>
      <p:ext uri="{BB962C8B-B14F-4D97-AF65-F5344CB8AC3E}">
        <p14:creationId xmlns:p14="http://schemas.microsoft.com/office/powerpoint/2010/main" val="2902344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1160197"/>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76200"/>
            <a:ext cx="11684000" cy="838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ACD1C54-B11C-4DAF-87B1-67A680A626DB}" type="slidenum">
              <a:rPr lang="en-US"/>
              <a:pPr>
                <a:defRPr/>
              </a:pPr>
              <a:t>‹#›</a:t>
            </a:fld>
            <a:endParaRPr lang="en-US" sz="1400" b="0" dirty="0">
              <a:solidFill>
                <a:schemeClr val="tx1"/>
              </a:solidFill>
              <a:latin typeface="+mn-lt"/>
            </a:endParaRPr>
          </a:p>
        </p:txBody>
      </p:sp>
    </p:spTree>
    <p:extLst>
      <p:ext uri="{BB962C8B-B14F-4D97-AF65-F5344CB8AC3E}">
        <p14:creationId xmlns:p14="http://schemas.microsoft.com/office/powerpoint/2010/main" val="18010219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76200"/>
            <a:ext cx="116840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03200" y="1295400"/>
            <a:ext cx="5740400" cy="48699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46800" y="1295400"/>
            <a:ext cx="5740400" cy="48699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lvl1pPr>
              <a:defRPr/>
            </a:lvl1pPr>
          </a:lstStyle>
          <a:p>
            <a:pPr>
              <a:defRPr/>
            </a:pPr>
            <a:fld id="{ACC9D2C9-A090-4E78-994B-EE8B2F83608D}" type="slidenum">
              <a:rPr lang="en-US"/>
              <a:pPr>
                <a:defRPr/>
              </a:pPr>
              <a:t>‹#›</a:t>
            </a:fld>
            <a:endParaRPr lang="en-US" sz="1400" b="0" dirty="0">
              <a:solidFill>
                <a:schemeClr val="tx1"/>
              </a:solidFill>
              <a:latin typeface="+mn-lt"/>
            </a:endParaRPr>
          </a:p>
        </p:txBody>
      </p:sp>
    </p:spTree>
    <p:extLst>
      <p:ext uri="{BB962C8B-B14F-4D97-AF65-F5344CB8AC3E}">
        <p14:creationId xmlns:p14="http://schemas.microsoft.com/office/powerpoint/2010/main" val="1546878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914400" y="6248400"/>
            <a:ext cx="2540000" cy="457200"/>
          </a:xfrm>
          <a:prstGeom prst="rect">
            <a:avLst/>
          </a:prstGeom>
        </p:spPr>
        <p:txBody>
          <a:bodyPr/>
          <a:lstStyle>
            <a:lvl1pPr>
              <a:defRPr/>
            </a:lvl1pPr>
          </a:lstStyle>
          <a:p>
            <a:pPr>
              <a:defRPr/>
            </a:pPr>
            <a:endParaRPr lang="en-US" dirty="0"/>
          </a:p>
        </p:txBody>
      </p:sp>
      <p:sp>
        <p:nvSpPr>
          <p:cNvPr id="8" name="Footer Placeholder 7"/>
          <p:cNvSpPr>
            <a:spLocks noGrp="1"/>
          </p:cNvSpPr>
          <p:nvPr>
            <p:ph type="ftr" sz="quarter" idx="11"/>
          </p:nvPr>
        </p:nvSpPr>
        <p:spPr>
          <a:xfrm>
            <a:off x="4165600" y="6248400"/>
            <a:ext cx="3860800" cy="457200"/>
          </a:xfrm>
          <a:prstGeom prst="rect">
            <a:avLst/>
          </a:prstGeom>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EE031A19-CA9D-400A-A1B2-883F263E63FB}" type="slidenum">
              <a:rPr lang="en-US"/>
              <a:pPr>
                <a:defRPr/>
              </a:pPr>
              <a:t>‹#›</a:t>
            </a:fld>
            <a:endParaRPr lang="en-US" sz="1400" b="0" dirty="0">
              <a:solidFill>
                <a:schemeClr val="tx1"/>
              </a:solidFill>
              <a:latin typeface="+mn-lt"/>
            </a:endParaRPr>
          </a:p>
        </p:txBody>
      </p:sp>
    </p:spTree>
    <p:extLst>
      <p:ext uri="{BB962C8B-B14F-4D97-AF65-F5344CB8AC3E}">
        <p14:creationId xmlns:p14="http://schemas.microsoft.com/office/powerpoint/2010/main" val="2855017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3200" y="76200"/>
            <a:ext cx="11684000" cy="8382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914400" y="6248400"/>
            <a:ext cx="2540000" cy="457200"/>
          </a:xfrm>
          <a:prstGeom prst="rect">
            <a:avLst/>
          </a:prstGeom>
        </p:spPr>
        <p:txBody>
          <a:bodyPr/>
          <a:lstStyle>
            <a:lvl1pPr>
              <a:defRPr/>
            </a:lvl1pPr>
          </a:lstStyle>
          <a:p>
            <a:pPr>
              <a:defRPr/>
            </a:pPr>
            <a:endParaRPr lang="en-US" dirty="0"/>
          </a:p>
        </p:txBody>
      </p:sp>
      <p:sp>
        <p:nvSpPr>
          <p:cNvPr id="4" name="Footer Placeholder 3"/>
          <p:cNvSpPr>
            <a:spLocks noGrp="1"/>
          </p:cNvSpPr>
          <p:nvPr>
            <p:ph type="ftr" sz="quarter" idx="11"/>
          </p:nvPr>
        </p:nvSpPr>
        <p:spPr>
          <a:xfrm>
            <a:off x="4165600" y="6248400"/>
            <a:ext cx="3860800" cy="457200"/>
          </a:xfrm>
          <a:prstGeom prst="rect">
            <a:avLst/>
          </a:prstGeom>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AB60BCA8-1CC4-4326-B626-78CEA3FD041B}" type="slidenum">
              <a:rPr lang="en-US"/>
              <a:pPr>
                <a:defRPr/>
              </a:pPr>
              <a:t>‹#›</a:t>
            </a:fld>
            <a:endParaRPr lang="en-US" sz="1400" b="0" dirty="0">
              <a:solidFill>
                <a:schemeClr val="tx1"/>
              </a:solidFill>
              <a:latin typeface="+mn-lt"/>
            </a:endParaRPr>
          </a:p>
        </p:txBody>
      </p:sp>
    </p:spTree>
    <p:extLst>
      <p:ext uri="{BB962C8B-B14F-4D97-AF65-F5344CB8AC3E}">
        <p14:creationId xmlns:p14="http://schemas.microsoft.com/office/powerpoint/2010/main" val="1027517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14400" y="6248400"/>
            <a:ext cx="2540000" cy="457200"/>
          </a:xfrm>
          <a:prstGeom prst="rect">
            <a:avLst/>
          </a:prstGeom>
        </p:spPr>
        <p:txBody>
          <a:bodyPr/>
          <a:lstStyle>
            <a:lvl1pPr>
              <a:defRPr/>
            </a:lvl1pPr>
          </a:lstStyle>
          <a:p>
            <a:pPr>
              <a:defRPr/>
            </a:pPr>
            <a:endParaRPr lang="en-US" dirty="0"/>
          </a:p>
        </p:txBody>
      </p:sp>
      <p:sp>
        <p:nvSpPr>
          <p:cNvPr id="3" name="Footer Placeholder 2"/>
          <p:cNvSpPr>
            <a:spLocks noGrp="1"/>
          </p:cNvSpPr>
          <p:nvPr>
            <p:ph type="ftr" sz="quarter" idx="11"/>
          </p:nvPr>
        </p:nvSpPr>
        <p:spPr>
          <a:xfrm>
            <a:off x="4165600" y="6248400"/>
            <a:ext cx="3860800" cy="457200"/>
          </a:xfrm>
          <a:prstGeom prst="rect">
            <a:avLst/>
          </a:prstGeom>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B496249B-682D-4BC8-9865-0DC07C618F7E}" type="slidenum">
              <a:rPr lang="en-US"/>
              <a:pPr>
                <a:defRPr/>
              </a:pPr>
              <a:t>‹#›</a:t>
            </a:fld>
            <a:endParaRPr lang="en-US" sz="1400" b="0" dirty="0">
              <a:solidFill>
                <a:schemeClr val="tx1"/>
              </a:solidFill>
              <a:latin typeface="+mn-lt"/>
            </a:endParaRPr>
          </a:p>
        </p:txBody>
      </p:sp>
    </p:spTree>
    <p:extLst>
      <p:ext uri="{BB962C8B-B14F-4D97-AF65-F5344CB8AC3E}">
        <p14:creationId xmlns:p14="http://schemas.microsoft.com/office/powerpoint/2010/main" val="4184306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914400" y="6248400"/>
            <a:ext cx="2540000" cy="457200"/>
          </a:xfrm>
          <a:prstGeom prst="rect">
            <a:avLst/>
          </a:prstGeom>
        </p:spPr>
        <p:txBody>
          <a:bodyPr/>
          <a:lstStyle>
            <a:lvl1pPr>
              <a:defRPr/>
            </a:lvl1pPr>
          </a:lstStyle>
          <a:p>
            <a:pPr>
              <a:defRPr/>
            </a:pPr>
            <a:endParaRPr lang="en-US" dirty="0"/>
          </a:p>
        </p:txBody>
      </p:sp>
      <p:sp>
        <p:nvSpPr>
          <p:cNvPr id="6" name="Footer Placeholder 5"/>
          <p:cNvSpPr>
            <a:spLocks noGrp="1"/>
          </p:cNvSpPr>
          <p:nvPr>
            <p:ph type="ftr" sz="quarter" idx="11"/>
          </p:nvPr>
        </p:nvSpPr>
        <p:spPr>
          <a:xfrm>
            <a:off x="4165600" y="6248400"/>
            <a:ext cx="3860800" cy="457200"/>
          </a:xfrm>
          <a:prstGeom prst="rect">
            <a:avLst/>
          </a:prstGeom>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6A68ACAA-5BB4-4C86-9E21-4ACCDEF1D41A}" type="slidenum">
              <a:rPr lang="en-US"/>
              <a:pPr>
                <a:defRPr/>
              </a:pPr>
              <a:t>‹#›</a:t>
            </a:fld>
            <a:endParaRPr lang="en-US" sz="1400" b="0" dirty="0">
              <a:solidFill>
                <a:schemeClr val="tx1"/>
              </a:solidFill>
              <a:latin typeface="+mn-lt"/>
            </a:endParaRPr>
          </a:p>
        </p:txBody>
      </p:sp>
    </p:spTree>
    <p:extLst>
      <p:ext uri="{BB962C8B-B14F-4D97-AF65-F5344CB8AC3E}">
        <p14:creationId xmlns:p14="http://schemas.microsoft.com/office/powerpoint/2010/main" val="3391896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914400" y="6248400"/>
            <a:ext cx="2540000" cy="457200"/>
          </a:xfrm>
          <a:prstGeom prst="rect">
            <a:avLst/>
          </a:prstGeom>
        </p:spPr>
        <p:txBody>
          <a:bodyPr/>
          <a:lstStyle>
            <a:lvl1pPr>
              <a:defRPr/>
            </a:lvl1pPr>
          </a:lstStyle>
          <a:p>
            <a:pPr>
              <a:defRPr/>
            </a:pPr>
            <a:endParaRPr lang="en-US" dirty="0"/>
          </a:p>
        </p:txBody>
      </p:sp>
      <p:sp>
        <p:nvSpPr>
          <p:cNvPr id="6" name="Footer Placeholder 5"/>
          <p:cNvSpPr>
            <a:spLocks noGrp="1"/>
          </p:cNvSpPr>
          <p:nvPr>
            <p:ph type="ftr" sz="quarter" idx="11"/>
          </p:nvPr>
        </p:nvSpPr>
        <p:spPr>
          <a:xfrm>
            <a:off x="4165600" y="6248400"/>
            <a:ext cx="3860800" cy="457200"/>
          </a:xfrm>
          <a:prstGeom prst="rect">
            <a:avLst/>
          </a:prstGeom>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88DDB608-2973-4CF8-86AE-5D4BC73C0999}" type="slidenum">
              <a:rPr lang="en-US"/>
              <a:pPr>
                <a:defRPr/>
              </a:pPr>
              <a:t>‹#›</a:t>
            </a:fld>
            <a:endParaRPr lang="en-US" sz="1400" b="0" dirty="0">
              <a:solidFill>
                <a:schemeClr val="tx1"/>
              </a:solidFill>
              <a:latin typeface="+mn-lt"/>
            </a:endParaRPr>
          </a:p>
        </p:txBody>
      </p:sp>
    </p:spTree>
    <p:extLst>
      <p:ext uri="{BB962C8B-B14F-4D97-AF65-F5344CB8AC3E}">
        <p14:creationId xmlns:p14="http://schemas.microsoft.com/office/powerpoint/2010/main" val="1224256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914400" y="6248400"/>
            <a:ext cx="2540000" cy="457200"/>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4165600" y="6248400"/>
            <a:ext cx="3860800" cy="457200"/>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62D4EB8-AA74-46D7-8A8D-05F90AFA4339}" type="slidenum">
              <a:rPr lang="en-US"/>
              <a:pPr>
                <a:defRPr/>
              </a:pPr>
              <a:t>‹#›</a:t>
            </a:fld>
            <a:endParaRPr lang="en-US" sz="1400" b="0" dirty="0">
              <a:solidFill>
                <a:schemeClr val="tx1"/>
              </a:solidFill>
              <a:latin typeface="+mn-lt"/>
            </a:endParaRPr>
          </a:p>
        </p:txBody>
      </p:sp>
    </p:spTree>
    <p:extLst>
      <p:ext uri="{BB962C8B-B14F-4D97-AF65-F5344CB8AC3E}">
        <p14:creationId xmlns:p14="http://schemas.microsoft.com/office/powerpoint/2010/main" val="806640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Powerpoint Presentation Banner"/>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t="25950" r="78986"/>
          <a:stretch/>
        </p:blipFill>
        <p:spPr bwMode="auto">
          <a:xfrm>
            <a:off x="47328" y="6165304"/>
            <a:ext cx="1919520" cy="66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9" descr="Powerpoint Presentation T Banne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21167" y="0"/>
            <a:ext cx="1223645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203200" y="76200"/>
            <a:ext cx="10363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203200" y="1295400"/>
            <a:ext cx="11684000" cy="479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sldNum" sz="quarter" idx="4"/>
          </p:nvPr>
        </p:nvSpPr>
        <p:spPr bwMode="auto">
          <a:xfrm>
            <a:off x="9347200" y="6319056"/>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1">
                <a:solidFill>
                  <a:schemeClr val="bg2"/>
                </a:solidFill>
                <a:latin typeface="Arial Bold Italic" pitchFamily="1" charset="0"/>
                <a:ea typeface="+mn-ea"/>
                <a:cs typeface="+mn-cs"/>
              </a:defRPr>
            </a:lvl1pPr>
          </a:lstStyle>
          <a:p>
            <a:pPr>
              <a:defRPr/>
            </a:pPr>
            <a:fld id="{FF6944E2-F03D-4E89-B85A-7C64D3C0AD7D}" type="slidenum">
              <a:rPr lang="en-US"/>
              <a:pPr>
                <a:defRPr/>
              </a:pPr>
              <a:t>‹#›</a:t>
            </a:fld>
            <a:endParaRPr lang="en-US" sz="1400" dirty="0"/>
          </a:p>
        </p:txBody>
      </p:sp>
    </p:spTree>
  </p:cSld>
  <p:clrMap bg1="lt1" tx1="dk1" bg2="lt2" tx2="dk2" accent1="accent1" accent2="accent2" accent3="accent3" accent4="accent4" accent5="accent5" accent6="accent6" hlink="hlink" folHlink="folHlink"/>
  <p:sldLayoutIdLst>
    <p:sldLayoutId id="2147484016" r:id="rId1"/>
    <p:sldLayoutId id="2147484017"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hf hdr="0" ftr="0" dt="0"/>
  <p:txStyles>
    <p:titleStyle>
      <a:lvl1pPr algn="l" rtl="0" eaLnBrk="0" fontAlgn="base" hangingPunct="0">
        <a:spcBef>
          <a:spcPct val="0"/>
        </a:spcBef>
        <a:spcAft>
          <a:spcPct val="0"/>
        </a:spcAft>
        <a:defRPr sz="3000">
          <a:solidFill>
            <a:schemeClr val="bg1"/>
          </a:solidFill>
          <a:latin typeface="+mj-lt"/>
          <a:ea typeface="+mj-ea"/>
          <a:cs typeface="Osaka"/>
        </a:defRPr>
      </a:lvl1pPr>
      <a:lvl2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2pPr>
      <a:lvl3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3pPr>
      <a:lvl4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4pPr>
      <a:lvl5pPr algn="l" rtl="0" eaLnBrk="0" fontAlgn="base" hangingPunct="0">
        <a:spcBef>
          <a:spcPct val="0"/>
        </a:spcBef>
        <a:spcAft>
          <a:spcPct val="0"/>
        </a:spcAft>
        <a:defRPr sz="3000">
          <a:solidFill>
            <a:schemeClr val="bg1"/>
          </a:solidFill>
          <a:latin typeface="Arial Bold" pitchFamily="1" charset="0"/>
          <a:ea typeface="Osaka" pitchFamily="1" charset="-128"/>
          <a:cs typeface="Osaka"/>
        </a:defRPr>
      </a:lvl5pPr>
      <a:lvl6pPr marL="457200" algn="l" rtl="0" fontAlgn="base">
        <a:spcBef>
          <a:spcPct val="0"/>
        </a:spcBef>
        <a:spcAft>
          <a:spcPct val="0"/>
        </a:spcAft>
        <a:defRPr sz="3000">
          <a:solidFill>
            <a:schemeClr val="bg1"/>
          </a:solidFill>
          <a:latin typeface="Arial Bold" pitchFamily="1" charset="0"/>
          <a:ea typeface="Osaka" pitchFamily="1" charset="-128"/>
        </a:defRPr>
      </a:lvl6pPr>
      <a:lvl7pPr marL="914400" algn="l" rtl="0" fontAlgn="base">
        <a:spcBef>
          <a:spcPct val="0"/>
        </a:spcBef>
        <a:spcAft>
          <a:spcPct val="0"/>
        </a:spcAft>
        <a:defRPr sz="3000">
          <a:solidFill>
            <a:schemeClr val="bg1"/>
          </a:solidFill>
          <a:latin typeface="Arial Bold" pitchFamily="1" charset="0"/>
          <a:ea typeface="Osaka" pitchFamily="1" charset="-128"/>
        </a:defRPr>
      </a:lvl7pPr>
      <a:lvl8pPr marL="1371600" algn="l" rtl="0" fontAlgn="base">
        <a:spcBef>
          <a:spcPct val="0"/>
        </a:spcBef>
        <a:spcAft>
          <a:spcPct val="0"/>
        </a:spcAft>
        <a:defRPr sz="3000">
          <a:solidFill>
            <a:schemeClr val="bg1"/>
          </a:solidFill>
          <a:latin typeface="Arial Bold" pitchFamily="1" charset="0"/>
          <a:ea typeface="Osaka" pitchFamily="1" charset="-128"/>
        </a:defRPr>
      </a:lvl8pPr>
      <a:lvl9pPr marL="1828800" algn="l" rtl="0" fontAlgn="base">
        <a:spcBef>
          <a:spcPct val="0"/>
        </a:spcBef>
        <a:spcAft>
          <a:spcPct val="0"/>
        </a:spcAft>
        <a:defRPr sz="3000">
          <a:solidFill>
            <a:schemeClr val="bg1"/>
          </a:solidFill>
          <a:latin typeface="Arial Bold" pitchFamily="1" charset="0"/>
          <a:ea typeface="Osaka" pitchFamily="1" charset="-128"/>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Osaka"/>
        </a:defRPr>
      </a:lvl1pPr>
      <a:lvl2pPr marL="742950" indent="-285750" algn="l" rtl="0" eaLnBrk="0" fontAlgn="base" hangingPunct="0">
        <a:spcBef>
          <a:spcPct val="20000"/>
        </a:spcBef>
        <a:spcAft>
          <a:spcPct val="0"/>
        </a:spcAft>
        <a:buChar char="–"/>
        <a:defRPr sz="2000">
          <a:solidFill>
            <a:schemeClr val="tx1"/>
          </a:solidFill>
          <a:latin typeface="+mn-lt"/>
          <a:ea typeface="+mn-ea"/>
          <a:cs typeface="Osaka"/>
        </a:defRPr>
      </a:lvl2pPr>
      <a:lvl3pPr marL="1143000" indent="-228600" algn="l" rtl="0" eaLnBrk="0" fontAlgn="base" hangingPunct="0">
        <a:spcBef>
          <a:spcPct val="20000"/>
        </a:spcBef>
        <a:spcAft>
          <a:spcPct val="0"/>
        </a:spcAft>
        <a:buChar char="•"/>
        <a:defRPr sz="2000">
          <a:solidFill>
            <a:schemeClr val="tx1"/>
          </a:solidFill>
          <a:latin typeface="+mn-lt"/>
          <a:ea typeface="+mn-ea"/>
          <a:cs typeface="Osaka"/>
        </a:defRPr>
      </a:lvl3pPr>
      <a:lvl4pPr marL="1600200" indent="-228600" algn="l" rtl="0" eaLnBrk="0" fontAlgn="base" hangingPunct="0">
        <a:spcBef>
          <a:spcPct val="20000"/>
        </a:spcBef>
        <a:spcAft>
          <a:spcPct val="0"/>
        </a:spcAft>
        <a:buChar char="–"/>
        <a:defRPr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sz="2000">
          <a:solidFill>
            <a:schemeClr val="tx1"/>
          </a:solidFill>
          <a:latin typeface="+mn-lt"/>
          <a:ea typeface="+mn-ea"/>
          <a:cs typeface="Osak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jan.hattingh@treasury.gov.za"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7376" y="1853952"/>
            <a:ext cx="10363200" cy="1143000"/>
          </a:xfrm>
        </p:spPr>
        <p:txBody>
          <a:bodyPr/>
          <a:lstStyle/>
          <a:p>
            <a:r>
              <a:rPr lang="en-ZA" sz="2800" dirty="0" smtClean="0">
                <a:latin typeface="Arial Bold" pitchFamily="1" charset="0"/>
                <a:ea typeface="Osaka" pitchFamily="1" charset="-128"/>
              </a:rPr>
              <a:t>Budgeting for a SURPLUS</a:t>
            </a:r>
            <a:r>
              <a:rPr lang="en-ZA" sz="2800" dirty="0">
                <a:latin typeface="Arial Bold" pitchFamily="1" charset="0"/>
                <a:ea typeface="Osaka" pitchFamily="1" charset="-128"/>
              </a:rPr>
              <a:t/>
            </a:r>
            <a:br>
              <a:rPr lang="en-ZA" sz="2800" dirty="0">
                <a:latin typeface="Arial Bold" pitchFamily="1" charset="0"/>
                <a:ea typeface="Osaka" pitchFamily="1" charset="-128"/>
              </a:rPr>
            </a:br>
            <a:r>
              <a:rPr lang="en-US" sz="2800" dirty="0">
                <a:latin typeface="Arial Bold" pitchFamily="1" charset="0"/>
                <a:ea typeface="Osaka" pitchFamily="1" charset="-128"/>
              </a:rPr>
              <a:t/>
            </a:r>
            <a:br>
              <a:rPr lang="en-US" sz="2800" dirty="0">
                <a:latin typeface="Arial Bold" pitchFamily="1" charset="0"/>
                <a:ea typeface="Osaka" pitchFamily="1" charset="-128"/>
              </a:rPr>
            </a:br>
            <a:r>
              <a:rPr lang="en-US" sz="2800" dirty="0" smtClean="0">
                <a:latin typeface="Arial Bold" pitchFamily="1" charset="0"/>
                <a:ea typeface="Osaka" pitchFamily="1" charset="-128"/>
              </a:rPr>
              <a:t>11 October 2017</a:t>
            </a:r>
            <a:r>
              <a:rPr lang="en-US" sz="2800" dirty="0">
                <a:latin typeface="Arial Bold" pitchFamily="1" charset="0"/>
                <a:ea typeface="Osaka" pitchFamily="1" charset="-128"/>
              </a:rPr>
              <a:t/>
            </a:r>
            <a:br>
              <a:rPr lang="en-US" sz="2800" dirty="0">
                <a:latin typeface="Arial Bold" pitchFamily="1" charset="0"/>
                <a:ea typeface="Osaka" pitchFamily="1" charset="-128"/>
              </a:rPr>
            </a:br>
            <a:r>
              <a:rPr lang="en-US" sz="2800" dirty="0">
                <a:latin typeface="Arial Bold" pitchFamily="1" charset="0"/>
                <a:ea typeface="Osaka" pitchFamily="1" charset="-128"/>
              </a:rPr>
              <a:t>  </a:t>
            </a:r>
            <a:r>
              <a:rPr lang="en-US" sz="2800" dirty="0">
                <a:latin typeface="Arial Bold" pitchFamily="34" charset="0"/>
              </a:rPr>
              <a:t/>
            </a:r>
            <a:br>
              <a:rPr lang="en-US" sz="2800" dirty="0">
                <a:latin typeface="Arial Bold" pitchFamily="34" charset="0"/>
              </a:rPr>
            </a:br>
            <a:endParaRPr lang="en-US" sz="4400" dirty="0"/>
          </a:p>
        </p:txBody>
      </p:sp>
      <p:sp>
        <p:nvSpPr>
          <p:cNvPr id="3" name="Subtitle 2"/>
          <p:cNvSpPr>
            <a:spLocks noGrp="1"/>
          </p:cNvSpPr>
          <p:nvPr>
            <p:ph type="subTitle" idx="1"/>
          </p:nvPr>
        </p:nvSpPr>
        <p:spPr/>
        <p:txBody>
          <a:bodyPr>
            <a:normAutofit/>
          </a:bodyPr>
          <a:lstStyle/>
          <a:p>
            <a:pPr eaLnBrk="1" hangingPunct="1"/>
            <a:r>
              <a:rPr lang="en-US" sz="2000" b="1" dirty="0">
                <a:ea typeface="Osaka" pitchFamily="1" charset="-128"/>
              </a:rPr>
              <a:t>Presented by National Treasury:</a:t>
            </a:r>
          </a:p>
          <a:p>
            <a:pPr eaLnBrk="1" hangingPunct="1"/>
            <a:r>
              <a:rPr lang="en-US" sz="2000" b="1" dirty="0">
                <a:ea typeface="Osaka" pitchFamily="1" charset="-128"/>
              </a:rPr>
              <a:t>Chief Director: Local Government Budget Analysis</a:t>
            </a:r>
          </a:p>
          <a:p>
            <a:pPr eaLnBrk="1" hangingPunct="1"/>
            <a:r>
              <a:rPr lang="en-US" sz="2000" b="1" dirty="0" smtClean="0">
                <a:ea typeface="Osaka" pitchFamily="1" charset="-128"/>
              </a:rPr>
              <a:t>Eduard le Roux</a:t>
            </a:r>
            <a:endParaRPr lang="en-US" sz="2000" b="1" dirty="0">
              <a:ea typeface="Osaka" pitchFamily="1" charset="-128"/>
            </a:endParaRPr>
          </a:p>
          <a:p>
            <a:pPr algn="r" eaLnBrk="1" hangingPunct="1"/>
            <a:r>
              <a:rPr lang="en-US" sz="1000" b="1" dirty="0">
                <a:ea typeface="Osaka" pitchFamily="1" charset="-128"/>
              </a:rPr>
              <a:t> </a:t>
            </a:r>
            <a:endParaRPr lang="en-US" sz="1000" dirty="0">
              <a:ea typeface="Osaka" pitchFamily="1" charset="-128"/>
            </a:endParaRPr>
          </a:p>
        </p:txBody>
      </p:sp>
    </p:spTree>
    <p:extLst>
      <p:ext uri="{BB962C8B-B14F-4D97-AF65-F5344CB8AC3E}">
        <p14:creationId xmlns:p14="http://schemas.microsoft.com/office/powerpoint/2010/main" val="1763427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24744"/>
          </a:xfrm>
        </p:spPr>
        <p:txBody>
          <a:bodyPr/>
          <a:lstStyle/>
          <a:p>
            <a:r>
              <a:rPr lang="en-ZA" sz="2800" dirty="0" smtClean="0"/>
              <a:t>The LG Equitable </a:t>
            </a:r>
            <a:r>
              <a:rPr lang="en-ZA" sz="2800" dirty="0"/>
              <a:t>Share</a:t>
            </a:r>
            <a:endParaRPr lang="en-ZA" dirty="0"/>
          </a:p>
        </p:txBody>
      </p:sp>
      <p:sp>
        <p:nvSpPr>
          <p:cNvPr id="6" name="Slide Number Placeholder 3"/>
          <p:cNvSpPr>
            <a:spLocks noGrp="1"/>
          </p:cNvSpPr>
          <p:nvPr>
            <p:ph type="sldNum" sz="quarter" idx="12"/>
          </p:nvPr>
        </p:nvSpPr>
        <p:spPr>
          <a:xfrm>
            <a:off x="9347200" y="6319056"/>
            <a:ext cx="2540000" cy="457200"/>
          </a:xfrm>
          <a:prstGeom prst="rect">
            <a:avLst/>
          </a:prstGeom>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F0A0564-EB97-4C3A-81AF-EBE1B7E688B2}" type="slidenum">
              <a:rPr lang="en-US" altLang="en-US" sz="1400" smtClean="0">
                <a:solidFill>
                  <a:srgbClr val="000000"/>
                </a:solidFill>
              </a:rPr>
              <a:pPr/>
              <a:t>10</a:t>
            </a:fld>
            <a:endParaRPr lang="en-US" altLang="en-US" sz="1400" dirty="0" smtClean="0">
              <a:solidFill>
                <a:srgbClr val="000000"/>
              </a:solidFill>
            </a:endParaRPr>
          </a:p>
          <a:p>
            <a:endParaRPr lang="en-US" altLang="en-US" sz="1400" dirty="0" smtClean="0">
              <a:solidFill>
                <a:srgbClr val="000000"/>
              </a:solidFill>
            </a:endParaRPr>
          </a:p>
          <a:p>
            <a:endParaRPr lang="en-US" altLang="en-US" sz="1400" dirty="0" smtClean="0">
              <a:solidFill>
                <a:srgbClr val="000000"/>
              </a:solidFill>
            </a:endParaRPr>
          </a:p>
          <a:p>
            <a:endParaRPr lang="en-US" altLang="en-US" sz="1400" dirty="0">
              <a:solidFill>
                <a:srgbClr val="000000"/>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1124744"/>
            <a:ext cx="5922062"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206" y="1115244"/>
            <a:ext cx="6032659" cy="5050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3746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24744"/>
          </a:xfrm>
        </p:spPr>
        <p:txBody>
          <a:bodyPr/>
          <a:lstStyle/>
          <a:p>
            <a:r>
              <a:rPr lang="en-ZA" sz="2800" dirty="0" smtClean="0"/>
              <a:t>The LG Equitable </a:t>
            </a:r>
            <a:r>
              <a:rPr lang="en-ZA" sz="2800" dirty="0"/>
              <a:t>Share</a:t>
            </a:r>
            <a:endParaRPr lang="en-ZA" dirty="0"/>
          </a:p>
        </p:txBody>
      </p:sp>
      <p:sp>
        <p:nvSpPr>
          <p:cNvPr id="6" name="Slide Number Placeholder 3"/>
          <p:cNvSpPr>
            <a:spLocks noGrp="1"/>
          </p:cNvSpPr>
          <p:nvPr>
            <p:ph type="sldNum" sz="quarter" idx="12"/>
          </p:nvPr>
        </p:nvSpPr>
        <p:spPr>
          <a:xfrm>
            <a:off x="9347200" y="6319056"/>
            <a:ext cx="2540000" cy="457200"/>
          </a:xfrm>
          <a:prstGeom prst="rect">
            <a:avLst/>
          </a:prstGeom>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F0A0564-EB97-4C3A-81AF-EBE1B7E688B2}" type="slidenum">
              <a:rPr lang="en-US" altLang="en-US" sz="1400" smtClean="0">
                <a:solidFill>
                  <a:srgbClr val="000000"/>
                </a:solidFill>
              </a:rPr>
              <a:pPr/>
              <a:t>11</a:t>
            </a:fld>
            <a:endParaRPr lang="en-US" altLang="en-US" sz="1400" dirty="0" smtClean="0">
              <a:solidFill>
                <a:srgbClr val="000000"/>
              </a:solidFill>
            </a:endParaRPr>
          </a:p>
          <a:p>
            <a:endParaRPr lang="en-US" altLang="en-US" sz="1400" dirty="0" smtClean="0">
              <a:solidFill>
                <a:srgbClr val="000000"/>
              </a:solidFill>
            </a:endParaRPr>
          </a:p>
          <a:p>
            <a:endParaRPr lang="en-US" altLang="en-US" sz="1400" dirty="0" smtClean="0">
              <a:solidFill>
                <a:srgbClr val="000000"/>
              </a:solidFill>
            </a:endParaRPr>
          </a:p>
          <a:p>
            <a:endParaRPr lang="en-US" altLang="en-US" sz="1400" dirty="0">
              <a:solidFill>
                <a:srgbClr val="000000"/>
              </a:solidFill>
            </a:endParaRPr>
          </a:p>
        </p:txBody>
      </p:sp>
      <p:pic>
        <p:nvPicPr>
          <p:cNvPr id="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47" y="1196752"/>
            <a:ext cx="6032659" cy="5050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015" y="1141934"/>
            <a:ext cx="5886687" cy="5104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0333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24744"/>
          </a:xfrm>
        </p:spPr>
        <p:txBody>
          <a:bodyPr/>
          <a:lstStyle/>
          <a:p>
            <a:r>
              <a:rPr lang="en-ZA" sz="2800" dirty="0" smtClean="0"/>
              <a:t>The LG Equitable </a:t>
            </a:r>
            <a:r>
              <a:rPr lang="en-ZA" sz="2800" dirty="0"/>
              <a:t>Share</a:t>
            </a:r>
            <a:endParaRPr lang="en-ZA" dirty="0"/>
          </a:p>
        </p:txBody>
      </p:sp>
      <p:sp>
        <p:nvSpPr>
          <p:cNvPr id="3" name="Content Placeholder 2"/>
          <p:cNvSpPr>
            <a:spLocks noGrp="1"/>
          </p:cNvSpPr>
          <p:nvPr>
            <p:ph idx="1"/>
          </p:nvPr>
        </p:nvSpPr>
        <p:spPr>
          <a:xfrm>
            <a:off x="263352" y="1196752"/>
            <a:ext cx="11737304" cy="5040560"/>
          </a:xfrm>
        </p:spPr>
        <p:txBody>
          <a:bodyPr/>
          <a:lstStyle/>
          <a:p>
            <a:pPr>
              <a:buFont typeface="Wingdings" panose="05000000000000000000" pitchFamily="2" charset="2"/>
              <a:buChar char="q"/>
            </a:pPr>
            <a:r>
              <a:rPr lang="en-ZA" sz="1600" dirty="0" smtClean="0"/>
              <a:t>Municipalities are required to disclose use of ES towards defraying the “Cost of FBS” on table SA9</a:t>
            </a:r>
          </a:p>
          <a:p>
            <a:pPr lvl="1">
              <a:buFont typeface="Wingdings" panose="05000000000000000000" pitchFamily="2" charset="2"/>
              <a:buChar char="§"/>
            </a:pPr>
            <a:r>
              <a:rPr lang="en-ZA" sz="1600" dirty="0" smtClean="0"/>
              <a:t>FBS in formal areas </a:t>
            </a:r>
          </a:p>
          <a:p>
            <a:pPr lvl="1">
              <a:buFont typeface="Wingdings" panose="05000000000000000000" pitchFamily="2" charset="2"/>
              <a:buChar char="§"/>
            </a:pPr>
            <a:r>
              <a:rPr lang="en-ZA" sz="1600" dirty="0" smtClean="0"/>
              <a:t>FBS in informal areas</a:t>
            </a:r>
          </a:p>
          <a:p>
            <a:pPr>
              <a:buFont typeface="Wingdings" panose="05000000000000000000" pitchFamily="2" charset="2"/>
              <a:buChar char="q"/>
            </a:pPr>
            <a:r>
              <a:rPr lang="en-ZA" sz="1600" dirty="0" smtClean="0"/>
              <a:t>This information is transferred to Table SA1 &amp; A10 “Cost of FBS” (formula driven)</a:t>
            </a:r>
          </a:p>
          <a:p>
            <a:pPr lvl="1">
              <a:buFont typeface="Wingdings" panose="05000000000000000000" pitchFamily="2" charset="2"/>
              <a:buChar char="§"/>
            </a:pPr>
            <a:r>
              <a:rPr lang="en-ZA" sz="1600" dirty="0" smtClean="0"/>
              <a:t>Includes cost of 6 kl water, 50kwh electricity, a sanitation and refuse removal service</a:t>
            </a:r>
          </a:p>
          <a:p>
            <a:pPr lvl="1">
              <a:buFont typeface="Wingdings" panose="05000000000000000000" pitchFamily="2" charset="2"/>
              <a:buChar char="§"/>
            </a:pPr>
            <a:r>
              <a:rPr lang="en-ZA" sz="1600" dirty="0" smtClean="0"/>
              <a:t>Cost should be comparable to the “Basic Services” component of the ES </a:t>
            </a:r>
          </a:p>
          <a:p>
            <a:pPr>
              <a:buFont typeface="Wingdings" panose="05000000000000000000" pitchFamily="2" charset="2"/>
              <a:buChar char="q"/>
            </a:pPr>
            <a:r>
              <a:rPr lang="en-ZA" sz="1600" dirty="0" smtClean="0"/>
              <a:t>Property rates rebates and subsidisation of services in excess of the above norms:</a:t>
            </a:r>
          </a:p>
          <a:p>
            <a:pPr lvl="1">
              <a:buFont typeface="Wingdings" panose="05000000000000000000" pitchFamily="2" charset="2"/>
              <a:buChar char="§"/>
            </a:pPr>
            <a:r>
              <a:rPr lang="en-ZA" sz="1600" dirty="0" smtClean="0"/>
              <a:t>Not FBS as per DoRA – subsidised services by way of a council resolution</a:t>
            </a:r>
          </a:p>
          <a:p>
            <a:pPr lvl="1">
              <a:buFont typeface="Wingdings" panose="05000000000000000000" pitchFamily="2" charset="2"/>
              <a:buChar char="§"/>
            </a:pPr>
            <a:r>
              <a:rPr lang="en-ZA" sz="1600" dirty="0" smtClean="0"/>
              <a:t>Cannot be funded from “Basic Services” component of the ES</a:t>
            </a:r>
          </a:p>
          <a:p>
            <a:pPr lvl="1">
              <a:buFont typeface="Wingdings" panose="05000000000000000000" pitchFamily="2" charset="2"/>
              <a:buChar char="§"/>
            </a:pPr>
            <a:r>
              <a:rPr lang="en-ZA" sz="1600" dirty="0" smtClean="0"/>
              <a:t>Funded from rates and tariffs </a:t>
            </a:r>
            <a:endParaRPr lang="en-ZA" sz="1600" dirty="0"/>
          </a:p>
          <a:p>
            <a:pPr>
              <a:buFont typeface="Wingdings" panose="05000000000000000000" pitchFamily="2" charset="2"/>
              <a:buChar char="q"/>
            </a:pPr>
            <a:r>
              <a:rPr lang="en-ZA" sz="1600" dirty="0" smtClean="0"/>
              <a:t>Adopted budgets for 2017/18 MTREF</a:t>
            </a:r>
          </a:p>
          <a:p>
            <a:pPr lvl="1">
              <a:buFont typeface="Wingdings" panose="05000000000000000000" pitchFamily="2" charset="2"/>
              <a:buChar char="§"/>
            </a:pPr>
            <a:r>
              <a:rPr lang="en-ZA" sz="1600" dirty="0" smtClean="0"/>
              <a:t>Only 127 municipalities out of 257 budgeted for FBS on Table A10</a:t>
            </a:r>
          </a:p>
          <a:p>
            <a:pPr lvl="1">
              <a:buFont typeface="Wingdings" panose="05000000000000000000" pitchFamily="2" charset="2"/>
              <a:buChar char="§"/>
            </a:pPr>
            <a:r>
              <a:rPr lang="en-ZA" sz="1600" dirty="0" smtClean="0"/>
              <a:t>Total amount budgeted by 127 Municipalities = R13.697 billion compared to R41.147 billion allocated to municipalities</a:t>
            </a:r>
          </a:p>
          <a:p>
            <a:pPr lvl="1">
              <a:buFont typeface="Wingdings" panose="05000000000000000000" pitchFamily="2" charset="2"/>
              <a:buChar char="§"/>
            </a:pPr>
            <a:r>
              <a:rPr lang="en-ZA" sz="1600" dirty="0" smtClean="0"/>
              <a:t>Difference R27.45 billion</a:t>
            </a:r>
          </a:p>
          <a:p>
            <a:pPr>
              <a:buFont typeface="Wingdings" panose="05000000000000000000" pitchFamily="2" charset="2"/>
              <a:buChar char="q"/>
            </a:pPr>
            <a:r>
              <a:rPr lang="en-ZA" sz="1600" dirty="0" smtClean="0"/>
              <a:t>Increasing importance of Table SA9, SA1 &amp; A10</a:t>
            </a:r>
          </a:p>
          <a:p>
            <a:pPr lvl="1">
              <a:buFont typeface="Wingdings" panose="05000000000000000000" pitchFamily="2" charset="2"/>
              <a:buChar char="§"/>
            </a:pPr>
            <a:r>
              <a:rPr lang="en-ZA" sz="1600" dirty="0" smtClean="0"/>
              <a:t>Disclosing “Cost of FBS” and “Revenue Cost of Subsidised Services” separately</a:t>
            </a:r>
          </a:p>
          <a:p>
            <a:pPr lvl="1">
              <a:buFont typeface="Wingdings" panose="05000000000000000000" pitchFamily="2" charset="2"/>
              <a:buChar char="§"/>
            </a:pPr>
            <a:r>
              <a:rPr lang="en-ZA" sz="1600" dirty="0" smtClean="0"/>
              <a:t>Aligning the “Cost of FBS” to the “Basic Services” component of the ES</a:t>
            </a:r>
          </a:p>
        </p:txBody>
      </p:sp>
      <p:sp>
        <p:nvSpPr>
          <p:cNvPr id="6" name="Slide Number Placeholder 3"/>
          <p:cNvSpPr>
            <a:spLocks noGrp="1"/>
          </p:cNvSpPr>
          <p:nvPr>
            <p:ph type="sldNum" sz="quarter" idx="12"/>
          </p:nvPr>
        </p:nvSpPr>
        <p:spPr>
          <a:xfrm>
            <a:off x="9347200" y="6319056"/>
            <a:ext cx="2540000" cy="457200"/>
          </a:xfrm>
          <a:prstGeom prst="rect">
            <a:avLst/>
          </a:prstGeom>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F0A0564-EB97-4C3A-81AF-EBE1B7E688B2}" type="slidenum">
              <a:rPr lang="en-US" altLang="en-US" sz="1400" smtClean="0">
                <a:solidFill>
                  <a:srgbClr val="000000"/>
                </a:solidFill>
              </a:rPr>
              <a:pPr/>
              <a:t>12</a:t>
            </a:fld>
            <a:endParaRPr lang="en-US" altLang="en-US" sz="1400" dirty="0" smtClean="0">
              <a:solidFill>
                <a:srgbClr val="000000"/>
              </a:solidFill>
            </a:endParaRPr>
          </a:p>
          <a:p>
            <a:endParaRPr lang="en-US" altLang="en-US" sz="1400" dirty="0" smtClean="0">
              <a:solidFill>
                <a:srgbClr val="000000"/>
              </a:solidFill>
            </a:endParaRPr>
          </a:p>
          <a:p>
            <a:endParaRPr lang="en-US" altLang="en-US" sz="1400" dirty="0" smtClean="0">
              <a:solidFill>
                <a:srgbClr val="000000"/>
              </a:solidFill>
            </a:endParaRPr>
          </a:p>
          <a:p>
            <a:endParaRPr lang="en-US" altLang="en-US" sz="1400" dirty="0">
              <a:solidFill>
                <a:srgbClr val="000000"/>
              </a:solidFill>
            </a:endParaRPr>
          </a:p>
        </p:txBody>
      </p:sp>
    </p:spTree>
    <p:extLst>
      <p:ext uri="{BB962C8B-B14F-4D97-AF65-F5344CB8AC3E}">
        <p14:creationId xmlns:p14="http://schemas.microsoft.com/office/powerpoint/2010/main" val="35814372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7376" y="1133872"/>
            <a:ext cx="10363200" cy="2655168"/>
          </a:xfrm>
        </p:spPr>
        <p:txBody>
          <a:bodyPr/>
          <a:lstStyle/>
          <a:p>
            <a:r>
              <a:rPr lang="en-ZA" sz="4400" dirty="0">
                <a:latin typeface="Arial Bold" pitchFamily="1" charset="0"/>
                <a:ea typeface="Osaka" pitchFamily="1" charset="-128"/>
              </a:rPr>
              <a:t>A</a:t>
            </a:r>
            <a:r>
              <a:rPr lang="en-ZA" sz="4400" dirty="0" smtClean="0">
                <a:latin typeface="Arial Bold" pitchFamily="1" charset="0"/>
                <a:ea typeface="Osaka" pitchFamily="1" charset="-128"/>
              </a:rPr>
              <a:t>dequate Provision for Repairs &amp; Maintenance</a:t>
            </a:r>
            <a:endParaRPr lang="en-US" sz="6600" dirty="0"/>
          </a:p>
        </p:txBody>
      </p:sp>
      <p:sp>
        <p:nvSpPr>
          <p:cNvPr id="3" name="Subtitle 2"/>
          <p:cNvSpPr>
            <a:spLocks noGrp="1"/>
          </p:cNvSpPr>
          <p:nvPr>
            <p:ph type="subTitle" idx="1"/>
          </p:nvPr>
        </p:nvSpPr>
        <p:spPr/>
        <p:txBody>
          <a:bodyPr>
            <a:normAutofit/>
          </a:bodyPr>
          <a:lstStyle/>
          <a:p>
            <a:pPr algn="r" eaLnBrk="1" hangingPunct="1"/>
            <a:r>
              <a:rPr lang="en-US" sz="1000" b="1" dirty="0" smtClean="0">
                <a:ea typeface="Osaka" pitchFamily="1" charset="-128"/>
              </a:rPr>
              <a:t> </a:t>
            </a:r>
            <a:endParaRPr lang="en-US" sz="1000" dirty="0">
              <a:ea typeface="Osaka" pitchFamily="1" charset="-128"/>
            </a:endParaRPr>
          </a:p>
        </p:txBody>
      </p:sp>
    </p:spTree>
    <p:extLst>
      <p:ext uri="{BB962C8B-B14F-4D97-AF65-F5344CB8AC3E}">
        <p14:creationId xmlns:p14="http://schemas.microsoft.com/office/powerpoint/2010/main" val="3845670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24744"/>
          </a:xfrm>
        </p:spPr>
        <p:txBody>
          <a:bodyPr/>
          <a:lstStyle/>
          <a:p>
            <a:r>
              <a:rPr lang="en-ZA" sz="2800" dirty="0"/>
              <a:t>Adequate Provision for R&amp;M</a:t>
            </a:r>
            <a:endParaRPr lang="en-ZA" dirty="0"/>
          </a:p>
        </p:txBody>
      </p:sp>
      <p:sp>
        <p:nvSpPr>
          <p:cNvPr id="6" name="Slide Number Placeholder 3"/>
          <p:cNvSpPr>
            <a:spLocks noGrp="1"/>
          </p:cNvSpPr>
          <p:nvPr>
            <p:ph type="sldNum" sz="quarter" idx="12"/>
          </p:nvPr>
        </p:nvSpPr>
        <p:spPr>
          <a:xfrm>
            <a:off x="9347200" y="6319056"/>
            <a:ext cx="2540000" cy="457200"/>
          </a:xfrm>
          <a:prstGeom prst="rect">
            <a:avLst/>
          </a:prstGeom>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F0A0564-EB97-4C3A-81AF-EBE1B7E688B2}" type="slidenum">
              <a:rPr lang="en-US" altLang="en-US" sz="1400" smtClean="0">
                <a:solidFill>
                  <a:srgbClr val="000000"/>
                </a:solidFill>
              </a:rPr>
              <a:pPr/>
              <a:t>14</a:t>
            </a:fld>
            <a:endParaRPr lang="en-US" altLang="en-US" sz="1400" dirty="0" smtClean="0">
              <a:solidFill>
                <a:srgbClr val="000000"/>
              </a:solidFill>
            </a:endParaRPr>
          </a:p>
          <a:p>
            <a:endParaRPr lang="en-US" altLang="en-US" sz="1400" dirty="0" smtClean="0">
              <a:solidFill>
                <a:srgbClr val="000000"/>
              </a:solidFill>
            </a:endParaRPr>
          </a:p>
          <a:p>
            <a:endParaRPr lang="en-US" altLang="en-US" sz="1400" dirty="0" smtClean="0">
              <a:solidFill>
                <a:srgbClr val="000000"/>
              </a:solidFill>
            </a:endParaRPr>
          </a:p>
          <a:p>
            <a:endParaRPr lang="en-US" altLang="en-US" sz="1400" dirty="0">
              <a:solidFill>
                <a:srgbClr val="000000"/>
              </a:solidFill>
            </a:endParaRPr>
          </a:p>
        </p:txBody>
      </p:sp>
      <p:pic>
        <p:nvPicPr>
          <p:cNvPr id="9220"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656" y="1196752"/>
            <a:ext cx="12097344"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4530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24744"/>
          </a:xfrm>
        </p:spPr>
        <p:txBody>
          <a:bodyPr/>
          <a:lstStyle/>
          <a:p>
            <a:r>
              <a:rPr lang="en-ZA" sz="2800" dirty="0" smtClean="0"/>
              <a:t>Providing for Repairs and Maintenance</a:t>
            </a:r>
            <a:endParaRPr lang="en-ZA" dirty="0"/>
          </a:p>
        </p:txBody>
      </p:sp>
      <p:sp>
        <p:nvSpPr>
          <p:cNvPr id="3" name="Content Placeholder 2"/>
          <p:cNvSpPr>
            <a:spLocks noGrp="1"/>
          </p:cNvSpPr>
          <p:nvPr>
            <p:ph idx="1"/>
          </p:nvPr>
        </p:nvSpPr>
        <p:spPr>
          <a:xfrm>
            <a:off x="47328" y="1124744"/>
            <a:ext cx="12097344" cy="5112568"/>
          </a:xfrm>
        </p:spPr>
        <p:txBody>
          <a:bodyPr/>
          <a:lstStyle/>
          <a:p>
            <a:pPr marL="0" indent="0">
              <a:buNone/>
            </a:pPr>
            <a:r>
              <a:rPr lang="en-ZA" sz="1800" dirty="0" smtClean="0"/>
              <a:t>Table A9 above represents the aggregate asset management  position for all municipalities for the 2017/18 MTREF:</a:t>
            </a:r>
          </a:p>
          <a:p>
            <a:pPr marL="0" indent="0">
              <a:buNone/>
            </a:pPr>
            <a:r>
              <a:rPr lang="en-ZA" sz="1800" dirty="0" smtClean="0"/>
              <a:t>2017/18-2019/20 MTREF</a:t>
            </a:r>
          </a:p>
          <a:p>
            <a:pPr lvl="1">
              <a:buFont typeface="Wingdings" panose="05000000000000000000" pitchFamily="2" charset="2"/>
              <a:buChar char="q"/>
            </a:pPr>
            <a:r>
              <a:rPr lang="en-ZA" sz="1600" dirty="0"/>
              <a:t>R&amp;M </a:t>
            </a:r>
            <a:r>
              <a:rPr lang="en-ZA" sz="1600" dirty="0" smtClean="0"/>
              <a:t>increased at a slower rate than total expenditure in 5 of the 6 years (refer red text in table above)</a:t>
            </a:r>
          </a:p>
          <a:p>
            <a:pPr lvl="1">
              <a:buFont typeface="Wingdings" panose="05000000000000000000" pitchFamily="2" charset="2"/>
              <a:buChar char="q"/>
            </a:pPr>
            <a:r>
              <a:rPr lang="en-ZA" sz="1600" dirty="0" smtClean="0"/>
              <a:t>R&amp;M increased by 2% – average of 0.66% per annum</a:t>
            </a:r>
          </a:p>
          <a:p>
            <a:pPr lvl="1">
              <a:buFont typeface="Wingdings" panose="05000000000000000000" pitchFamily="2" charset="2"/>
              <a:buChar char="q"/>
            </a:pPr>
            <a:r>
              <a:rPr lang="en-ZA" sz="1600" dirty="0" smtClean="0"/>
              <a:t>Total expenditure increased by </a:t>
            </a:r>
            <a:r>
              <a:rPr lang="en-ZA" sz="1600" dirty="0"/>
              <a:t>19</a:t>
            </a:r>
            <a:r>
              <a:rPr lang="en-ZA" sz="1600" dirty="0" smtClean="0"/>
              <a:t>% – </a:t>
            </a:r>
            <a:r>
              <a:rPr lang="en-ZA" sz="1600" dirty="0"/>
              <a:t>average of </a:t>
            </a:r>
            <a:r>
              <a:rPr lang="en-ZA" sz="1600" dirty="0" smtClean="0"/>
              <a:t>6.34% </a:t>
            </a:r>
            <a:r>
              <a:rPr lang="en-ZA" sz="1600" dirty="0"/>
              <a:t>per </a:t>
            </a:r>
            <a:r>
              <a:rPr lang="en-ZA" sz="1600" dirty="0" smtClean="0"/>
              <a:t>annum</a:t>
            </a:r>
          </a:p>
          <a:p>
            <a:pPr lvl="2">
              <a:buFont typeface="Wingdings" panose="05000000000000000000" pitchFamily="2" charset="2"/>
              <a:buChar char="§"/>
            </a:pPr>
            <a:r>
              <a:rPr lang="en-ZA" sz="1600" dirty="0" smtClean="0"/>
              <a:t>The difference in the percentage increases may be  indicative that R&amp;M are not properly prioritised </a:t>
            </a:r>
          </a:p>
          <a:p>
            <a:pPr lvl="1">
              <a:buFont typeface="Wingdings" panose="05000000000000000000" pitchFamily="2" charset="2"/>
              <a:buChar char="q"/>
            </a:pPr>
            <a:r>
              <a:rPr lang="en-ZA" sz="1600" dirty="0" smtClean="0"/>
              <a:t>Carrying value of PPE increased by 10.9% </a:t>
            </a:r>
            <a:r>
              <a:rPr lang="en-ZA" sz="1600" dirty="0"/>
              <a:t>– average of </a:t>
            </a:r>
            <a:r>
              <a:rPr lang="en-ZA" sz="1600" dirty="0" smtClean="0"/>
              <a:t>3.65% </a:t>
            </a:r>
            <a:r>
              <a:rPr lang="en-ZA" sz="1600" dirty="0"/>
              <a:t>per </a:t>
            </a:r>
            <a:r>
              <a:rPr lang="en-ZA" sz="1600" dirty="0" smtClean="0"/>
              <a:t>annum</a:t>
            </a:r>
          </a:p>
          <a:p>
            <a:pPr lvl="2">
              <a:buFont typeface="Wingdings" panose="05000000000000000000" pitchFamily="2" charset="2"/>
              <a:buChar char="§"/>
            </a:pPr>
            <a:r>
              <a:rPr lang="en-ZA" sz="1600" dirty="0" smtClean="0"/>
              <a:t>This does not take into account asset life cycles as well as assets fully depreciated</a:t>
            </a:r>
          </a:p>
          <a:p>
            <a:pPr lvl="2">
              <a:buFont typeface="Wingdings" panose="05000000000000000000" pitchFamily="2" charset="2"/>
              <a:buChar char="§"/>
            </a:pPr>
            <a:r>
              <a:rPr lang="en-ZA" sz="1600" dirty="0" smtClean="0"/>
              <a:t>Decrease in R&amp;M as percentage of PPE compared to increase in Carrying value of PPE – Red flag in need of carefull analysis by municipalities</a:t>
            </a:r>
          </a:p>
          <a:p>
            <a:pPr lvl="1">
              <a:buFont typeface="Wingdings" panose="05000000000000000000" pitchFamily="2" charset="2"/>
              <a:buChar char="q"/>
            </a:pPr>
            <a:r>
              <a:rPr lang="en-ZA" sz="1600" dirty="0" smtClean="0"/>
              <a:t>Important asset management ratios</a:t>
            </a:r>
          </a:p>
          <a:p>
            <a:pPr lvl="2">
              <a:buFont typeface="Wingdings" panose="05000000000000000000" pitchFamily="2" charset="2"/>
              <a:buChar char="§"/>
            </a:pPr>
            <a:r>
              <a:rPr lang="en-ZA" sz="1600" dirty="0" smtClean="0"/>
              <a:t>Percentage </a:t>
            </a:r>
            <a:r>
              <a:rPr lang="en-ZA" sz="1600" dirty="0"/>
              <a:t>of capital </a:t>
            </a:r>
            <a:r>
              <a:rPr lang="en-ZA" sz="1600" dirty="0" smtClean="0"/>
              <a:t>expenditure allocated to </a:t>
            </a:r>
            <a:r>
              <a:rPr lang="en-ZA" sz="1600" dirty="0"/>
              <a:t>renewal of </a:t>
            </a:r>
            <a:r>
              <a:rPr lang="en-ZA" sz="1600" dirty="0" smtClean="0"/>
              <a:t>assets - increased from 41.2% to 57.0% (norm 60%)</a:t>
            </a:r>
            <a:endParaRPr lang="en-ZA" sz="1600" dirty="0"/>
          </a:p>
          <a:p>
            <a:pPr lvl="2">
              <a:buFont typeface="Wingdings" panose="05000000000000000000" pitchFamily="2" charset="2"/>
              <a:buChar char="§"/>
            </a:pPr>
            <a:r>
              <a:rPr lang="en-ZA" sz="1600" dirty="0"/>
              <a:t>Renewal of Existing Assets as % of </a:t>
            </a:r>
            <a:r>
              <a:rPr lang="en-ZA" sz="1600" dirty="0" smtClean="0"/>
              <a:t>depreciation - increased </a:t>
            </a:r>
            <a:r>
              <a:rPr lang="en-ZA" sz="1600" dirty="0"/>
              <a:t>from </a:t>
            </a:r>
            <a:r>
              <a:rPr lang="en-ZA" sz="1600" dirty="0" smtClean="0"/>
              <a:t>77.5% </a:t>
            </a:r>
            <a:r>
              <a:rPr lang="en-ZA" sz="1600" dirty="0"/>
              <a:t>to </a:t>
            </a:r>
            <a:r>
              <a:rPr lang="en-ZA" sz="1600" dirty="0" smtClean="0"/>
              <a:t>78.9% </a:t>
            </a:r>
            <a:r>
              <a:rPr lang="en-ZA" sz="1600" dirty="0"/>
              <a:t>(norm </a:t>
            </a:r>
            <a:r>
              <a:rPr lang="en-ZA" sz="1600" dirty="0" smtClean="0"/>
              <a:t>100</a:t>
            </a:r>
            <a:r>
              <a:rPr lang="en-ZA" sz="1600" dirty="0"/>
              <a:t>%)</a:t>
            </a:r>
          </a:p>
          <a:p>
            <a:pPr lvl="2">
              <a:buFont typeface="Wingdings" panose="05000000000000000000" pitchFamily="2" charset="2"/>
              <a:buChar char="§"/>
            </a:pPr>
            <a:r>
              <a:rPr lang="en-ZA" sz="1600" dirty="0"/>
              <a:t>R&amp;M as a % of </a:t>
            </a:r>
            <a:r>
              <a:rPr lang="en-ZA" sz="1600" dirty="0" smtClean="0"/>
              <a:t>PPE – reduced from 3.9% to 3.6% (norm 8%)</a:t>
            </a:r>
          </a:p>
          <a:p>
            <a:pPr lvl="2">
              <a:buFont typeface="Wingdings" panose="05000000000000000000" pitchFamily="2" charset="2"/>
              <a:buChar char="§"/>
            </a:pPr>
            <a:r>
              <a:rPr lang="en-ZA" sz="1600" dirty="0" smtClean="0"/>
              <a:t>The combined effect of the under performance of these 3 ratios – imminent infrastructure failure</a:t>
            </a:r>
          </a:p>
          <a:p>
            <a:pPr lvl="1">
              <a:buFont typeface="Wingdings" panose="05000000000000000000" pitchFamily="2" charset="2"/>
              <a:buChar char="q"/>
            </a:pPr>
            <a:r>
              <a:rPr lang="en-ZA" sz="1600" dirty="0"/>
              <a:t>R&amp;M  Table SA1 - Total Repairs and Maintenance </a:t>
            </a:r>
            <a:r>
              <a:rPr lang="en-ZA" sz="1600" dirty="0" smtClean="0"/>
              <a:t>Expenditure should reconcile to Table </a:t>
            </a:r>
            <a:r>
              <a:rPr lang="en-ZA" sz="1600" dirty="0"/>
              <a:t>A9 </a:t>
            </a:r>
            <a:r>
              <a:rPr lang="en-ZA" sz="1600" dirty="0" smtClean="0"/>
              <a:t>- Repairs </a:t>
            </a:r>
            <a:r>
              <a:rPr lang="en-ZA" sz="1600" dirty="0"/>
              <a:t>and Maintenance by Asset Class [</a:t>
            </a:r>
            <a:r>
              <a:rPr lang="en-ZA" sz="1600" dirty="0" smtClean="0"/>
              <a:t>formula linked to SA34(c)]</a:t>
            </a:r>
          </a:p>
          <a:p>
            <a:pPr lvl="1">
              <a:buFont typeface="Wingdings" panose="05000000000000000000" pitchFamily="2" charset="2"/>
              <a:buChar char="q"/>
            </a:pPr>
            <a:endParaRPr lang="en-ZA" sz="1600" dirty="0"/>
          </a:p>
          <a:p>
            <a:pPr lvl="1">
              <a:buFont typeface="Wingdings" panose="05000000000000000000" pitchFamily="2" charset="2"/>
              <a:buChar char="q"/>
            </a:pPr>
            <a:endParaRPr lang="en-ZA" sz="1800" dirty="0"/>
          </a:p>
          <a:p>
            <a:pPr>
              <a:buFont typeface="Wingdings" panose="05000000000000000000" pitchFamily="2" charset="2"/>
              <a:buChar char="q"/>
            </a:pPr>
            <a:endParaRPr lang="en-ZA" sz="1800" dirty="0" smtClean="0"/>
          </a:p>
          <a:p>
            <a:pPr>
              <a:buFont typeface="Wingdings" panose="05000000000000000000" pitchFamily="2" charset="2"/>
              <a:buChar char="q"/>
            </a:pPr>
            <a:endParaRPr lang="en-ZA" sz="1800" dirty="0" smtClean="0"/>
          </a:p>
          <a:p>
            <a:pPr>
              <a:buFont typeface="Wingdings" panose="05000000000000000000" pitchFamily="2" charset="2"/>
              <a:buChar char="q"/>
            </a:pPr>
            <a:endParaRPr lang="en-ZA" sz="1800" dirty="0" smtClean="0"/>
          </a:p>
        </p:txBody>
      </p:sp>
      <p:sp>
        <p:nvSpPr>
          <p:cNvPr id="6" name="Slide Number Placeholder 3"/>
          <p:cNvSpPr>
            <a:spLocks noGrp="1"/>
          </p:cNvSpPr>
          <p:nvPr>
            <p:ph type="sldNum" sz="quarter" idx="12"/>
          </p:nvPr>
        </p:nvSpPr>
        <p:spPr>
          <a:xfrm>
            <a:off x="9347200" y="6319056"/>
            <a:ext cx="2540000" cy="457200"/>
          </a:xfrm>
          <a:prstGeom prst="rect">
            <a:avLst/>
          </a:prstGeom>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F0A0564-EB97-4C3A-81AF-EBE1B7E688B2}" type="slidenum">
              <a:rPr lang="en-US" altLang="en-US" sz="1400" smtClean="0">
                <a:solidFill>
                  <a:srgbClr val="000000"/>
                </a:solidFill>
              </a:rPr>
              <a:pPr/>
              <a:t>15</a:t>
            </a:fld>
            <a:endParaRPr lang="en-US" altLang="en-US" sz="1400" dirty="0" smtClean="0">
              <a:solidFill>
                <a:srgbClr val="000000"/>
              </a:solidFill>
            </a:endParaRPr>
          </a:p>
          <a:p>
            <a:endParaRPr lang="en-US" altLang="en-US" sz="1400" dirty="0" smtClean="0">
              <a:solidFill>
                <a:srgbClr val="000000"/>
              </a:solidFill>
            </a:endParaRPr>
          </a:p>
          <a:p>
            <a:endParaRPr lang="en-US" altLang="en-US" sz="1400" dirty="0" smtClean="0">
              <a:solidFill>
                <a:srgbClr val="000000"/>
              </a:solidFill>
            </a:endParaRPr>
          </a:p>
          <a:p>
            <a:endParaRPr lang="en-US" altLang="en-US" sz="1400" dirty="0">
              <a:solidFill>
                <a:srgbClr val="000000"/>
              </a:solidFill>
            </a:endParaRPr>
          </a:p>
        </p:txBody>
      </p:sp>
    </p:spTree>
    <p:extLst>
      <p:ext uri="{BB962C8B-B14F-4D97-AF65-F5344CB8AC3E}">
        <p14:creationId xmlns:p14="http://schemas.microsoft.com/office/powerpoint/2010/main" val="39445300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24744"/>
          </a:xfrm>
        </p:spPr>
        <p:txBody>
          <a:bodyPr/>
          <a:lstStyle/>
          <a:p>
            <a:r>
              <a:rPr lang="en-ZA" sz="3200" dirty="0"/>
              <a:t>Adequate Provision for R&amp;M</a:t>
            </a:r>
          </a:p>
        </p:txBody>
      </p:sp>
      <p:sp>
        <p:nvSpPr>
          <p:cNvPr id="3" name="Content Placeholder 2"/>
          <p:cNvSpPr>
            <a:spLocks noGrp="1"/>
          </p:cNvSpPr>
          <p:nvPr>
            <p:ph idx="1"/>
          </p:nvPr>
        </p:nvSpPr>
        <p:spPr>
          <a:xfrm>
            <a:off x="263352" y="1412776"/>
            <a:ext cx="11640616" cy="4824536"/>
          </a:xfrm>
        </p:spPr>
        <p:txBody>
          <a:bodyPr/>
          <a:lstStyle/>
          <a:p>
            <a:pPr marL="0" indent="0">
              <a:buNone/>
            </a:pPr>
            <a:endParaRPr lang="en-ZA" sz="2800" dirty="0" smtClean="0"/>
          </a:p>
          <a:p>
            <a:pPr marL="0" indent="0">
              <a:buNone/>
            </a:pPr>
            <a:endParaRPr lang="en-ZA" sz="2800" dirty="0"/>
          </a:p>
          <a:p>
            <a:pPr marL="0" indent="0">
              <a:buNone/>
            </a:pPr>
            <a:endParaRPr lang="en-ZA" sz="2800" dirty="0" smtClean="0"/>
          </a:p>
          <a:p>
            <a:pPr marL="0" indent="0">
              <a:buNone/>
            </a:pPr>
            <a:endParaRPr lang="en-ZA" sz="2800" dirty="0"/>
          </a:p>
          <a:p>
            <a:pPr marL="0" indent="0">
              <a:buNone/>
            </a:pPr>
            <a:endParaRPr lang="en-ZA" sz="2800" dirty="0" smtClean="0"/>
          </a:p>
          <a:p>
            <a:pPr marL="0" indent="0">
              <a:buNone/>
            </a:pPr>
            <a:endParaRPr lang="en-ZA" sz="2800" dirty="0"/>
          </a:p>
          <a:p>
            <a:pPr marL="0" indent="0">
              <a:buNone/>
            </a:pPr>
            <a:endParaRPr lang="en-ZA" sz="2800" dirty="0" smtClean="0"/>
          </a:p>
          <a:p>
            <a:pPr marL="0" indent="0" algn="ctr">
              <a:buNone/>
            </a:pPr>
            <a:r>
              <a:rPr lang="en-ZA" sz="1700" b="1" i="1" dirty="0" smtClean="0">
                <a:latin typeface="Bookman Old Style" panose="02050604050505020204" pitchFamily="18" charset="0"/>
              </a:rPr>
              <a:t>The impact of infrastructure failure due to insufficient R&amp;M is often not immediate but always inevitable </a:t>
            </a:r>
          </a:p>
          <a:p>
            <a:pPr marL="0" indent="0" algn="ctr">
              <a:buNone/>
            </a:pPr>
            <a:r>
              <a:rPr lang="en-ZA" sz="1700" b="1" i="1" u="sng" dirty="0" smtClean="0">
                <a:latin typeface="Bookman Old Style" panose="02050604050505020204" pitchFamily="18" charset="0"/>
              </a:rPr>
              <a:t>hence</a:t>
            </a:r>
          </a:p>
          <a:p>
            <a:pPr marL="0" indent="0" algn="ctr">
              <a:buNone/>
            </a:pPr>
            <a:r>
              <a:rPr lang="en-ZA" sz="1700" b="1" i="1" dirty="0" smtClean="0">
                <a:latin typeface="Bookman Old Style" panose="02050604050505020204" pitchFamily="18" charset="0"/>
              </a:rPr>
              <a:t>“the impact does not look so bad” ??? …………For Now !!!</a:t>
            </a:r>
          </a:p>
        </p:txBody>
      </p:sp>
      <p:sp>
        <p:nvSpPr>
          <p:cNvPr id="6" name="Slide Number Placeholder 3"/>
          <p:cNvSpPr>
            <a:spLocks noGrp="1"/>
          </p:cNvSpPr>
          <p:nvPr>
            <p:ph type="sldNum" sz="quarter" idx="12"/>
          </p:nvPr>
        </p:nvSpPr>
        <p:spPr>
          <a:xfrm>
            <a:off x="9347200" y="6319056"/>
            <a:ext cx="2540000" cy="457200"/>
          </a:xfrm>
          <a:prstGeom prst="rect">
            <a:avLst/>
          </a:prstGeom>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F0A0564-EB97-4C3A-81AF-EBE1B7E688B2}" type="slidenum">
              <a:rPr lang="en-US" altLang="en-US" sz="1400" smtClean="0">
                <a:solidFill>
                  <a:srgbClr val="000000"/>
                </a:solidFill>
              </a:rPr>
              <a:pPr/>
              <a:t>16</a:t>
            </a:fld>
            <a:endParaRPr lang="en-US" altLang="en-US" sz="1400" dirty="0" smtClean="0">
              <a:solidFill>
                <a:srgbClr val="000000"/>
              </a:solidFill>
            </a:endParaRPr>
          </a:p>
          <a:p>
            <a:endParaRPr lang="en-US" altLang="en-US" sz="1400" dirty="0" smtClean="0">
              <a:solidFill>
                <a:srgbClr val="000000"/>
              </a:solidFill>
            </a:endParaRPr>
          </a:p>
          <a:p>
            <a:endParaRPr lang="en-US" altLang="en-US" sz="1400" dirty="0" smtClean="0">
              <a:solidFill>
                <a:srgbClr val="000000"/>
              </a:solidFill>
            </a:endParaRPr>
          </a:p>
          <a:p>
            <a:endParaRPr lang="en-US" altLang="en-US" sz="1400" dirty="0">
              <a:solidFill>
                <a:srgbClr val="000000"/>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745"/>
            <a:ext cx="12288687" cy="3816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52098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24744"/>
          </a:xfrm>
        </p:spPr>
        <p:txBody>
          <a:bodyPr/>
          <a:lstStyle/>
          <a:p>
            <a:r>
              <a:rPr lang="en-ZA" dirty="0" smtClean="0"/>
              <a:t>Loss Management</a:t>
            </a:r>
            <a:endParaRPr lang="en-ZA" dirty="0"/>
          </a:p>
        </p:txBody>
      </p:sp>
      <p:sp>
        <p:nvSpPr>
          <p:cNvPr id="3" name="Content Placeholder 2"/>
          <p:cNvSpPr>
            <a:spLocks noGrp="1"/>
          </p:cNvSpPr>
          <p:nvPr>
            <p:ph idx="1"/>
          </p:nvPr>
        </p:nvSpPr>
        <p:spPr>
          <a:xfrm>
            <a:off x="47328" y="1124744"/>
            <a:ext cx="12097344" cy="5184576"/>
          </a:xfrm>
        </p:spPr>
        <p:txBody>
          <a:bodyPr/>
          <a:lstStyle/>
          <a:p>
            <a:pPr marL="0" indent="0">
              <a:buNone/>
            </a:pPr>
            <a:r>
              <a:rPr lang="en-ZA" sz="1800" dirty="0" smtClean="0"/>
              <a:t>Distribution losses should be disclosed on Table SA8 of the A1 Budget Schedule</a:t>
            </a:r>
          </a:p>
          <a:p>
            <a:pPr>
              <a:buFont typeface="Wingdings" panose="05000000000000000000" pitchFamily="2" charset="2"/>
              <a:buChar char="q"/>
            </a:pPr>
            <a:r>
              <a:rPr lang="en-ZA" sz="1600" dirty="0" smtClean="0"/>
              <a:t>Municipalities reported as follows on Budget A1 Schedule: </a:t>
            </a:r>
          </a:p>
          <a:p>
            <a:pPr lvl="1">
              <a:buFont typeface="Wingdings" panose="05000000000000000000" pitchFamily="2" charset="2"/>
              <a:buChar char="§"/>
            </a:pPr>
            <a:r>
              <a:rPr lang="en-ZA" sz="1600" dirty="0" smtClean="0"/>
              <a:t>2013/14  - 23 municipalities  (electricity)                                 	        - 22 </a:t>
            </a:r>
            <a:r>
              <a:rPr lang="en-ZA" sz="1600" dirty="0"/>
              <a:t>municipalities  </a:t>
            </a:r>
            <a:r>
              <a:rPr lang="en-ZA" sz="1600" dirty="0" smtClean="0"/>
              <a:t>(water)                      </a:t>
            </a:r>
          </a:p>
          <a:p>
            <a:pPr lvl="1">
              <a:buFont typeface="Wingdings" panose="05000000000000000000" pitchFamily="2" charset="2"/>
              <a:buChar char="§"/>
            </a:pPr>
            <a:r>
              <a:rPr lang="en-ZA" sz="1600" dirty="0" smtClean="0"/>
              <a:t>2014/15  - </a:t>
            </a:r>
            <a:r>
              <a:rPr lang="en-ZA" sz="1600" dirty="0"/>
              <a:t>24 municipalities (electricity) </a:t>
            </a:r>
            <a:r>
              <a:rPr lang="en-ZA" sz="1600" dirty="0" smtClean="0"/>
              <a:t>                             	        - 22 </a:t>
            </a:r>
            <a:r>
              <a:rPr lang="en-ZA" sz="1600" dirty="0"/>
              <a:t>municipalities  (water) </a:t>
            </a:r>
            <a:endParaRPr lang="en-ZA" sz="1600" dirty="0" smtClean="0"/>
          </a:p>
          <a:p>
            <a:pPr lvl="1">
              <a:buFont typeface="Wingdings" panose="05000000000000000000" pitchFamily="2" charset="2"/>
              <a:buChar char="§"/>
            </a:pPr>
            <a:r>
              <a:rPr lang="en-ZA" sz="1600" dirty="0" smtClean="0"/>
              <a:t>2015/16  - </a:t>
            </a:r>
            <a:r>
              <a:rPr lang="en-ZA" sz="1600" dirty="0"/>
              <a:t>25 municipalities (electricity) </a:t>
            </a:r>
            <a:r>
              <a:rPr lang="en-ZA" sz="1600" dirty="0" smtClean="0"/>
              <a:t>                            </a:t>
            </a:r>
            <a:r>
              <a:rPr lang="en-ZA" sz="1600" dirty="0"/>
              <a:t> </a:t>
            </a:r>
            <a:r>
              <a:rPr lang="en-ZA" sz="1600" dirty="0" smtClean="0"/>
              <a:t>               - 21 </a:t>
            </a:r>
            <a:r>
              <a:rPr lang="en-ZA" sz="1600" dirty="0"/>
              <a:t>municipalities  (water) </a:t>
            </a:r>
            <a:endParaRPr lang="en-ZA" sz="1600" dirty="0" smtClean="0"/>
          </a:p>
          <a:p>
            <a:pPr lvl="1">
              <a:buFont typeface="Wingdings" panose="05000000000000000000" pitchFamily="2" charset="2"/>
              <a:buChar char="§"/>
            </a:pPr>
            <a:r>
              <a:rPr lang="en-ZA" sz="1600" dirty="0" smtClean="0"/>
              <a:t>2017/18  - 41 municipalities </a:t>
            </a:r>
            <a:r>
              <a:rPr lang="en-ZA" sz="1600" dirty="0"/>
              <a:t>(</a:t>
            </a:r>
            <a:r>
              <a:rPr lang="en-ZA" sz="1600" dirty="0" smtClean="0"/>
              <a:t>electricity – budgeted R5.141 billion)    - 40 </a:t>
            </a:r>
            <a:r>
              <a:rPr lang="en-ZA" sz="1600" dirty="0"/>
              <a:t>municipalities  (</a:t>
            </a:r>
            <a:r>
              <a:rPr lang="en-ZA" sz="1600" dirty="0" smtClean="0"/>
              <a:t>water</a:t>
            </a:r>
            <a:r>
              <a:rPr lang="en-ZA" sz="1600" dirty="0"/>
              <a:t> </a:t>
            </a:r>
            <a:r>
              <a:rPr lang="en-ZA" sz="1600" dirty="0" smtClean="0"/>
              <a:t>– budgeted R3.572 billion)</a:t>
            </a:r>
          </a:p>
          <a:p>
            <a:pPr>
              <a:buFont typeface="Wingdings" panose="05000000000000000000" pitchFamily="2" charset="2"/>
              <a:buChar char="q"/>
            </a:pPr>
            <a:r>
              <a:rPr lang="en-ZA" sz="1600" dirty="0" smtClean="0"/>
              <a:t>Information on water &amp; electricity distribution losses on the LG Data Base not reliable</a:t>
            </a:r>
          </a:p>
          <a:p>
            <a:pPr marL="0" indent="0">
              <a:buNone/>
            </a:pPr>
            <a:r>
              <a:rPr lang="en-ZA" sz="1600" dirty="0" smtClean="0"/>
              <a:t>AG’s Consolidated Report on 2015/16 Audit Outcomes - Main </a:t>
            </a:r>
            <a:r>
              <a:rPr lang="en-ZA" sz="1600" dirty="0"/>
              <a:t>findings </a:t>
            </a:r>
            <a:r>
              <a:rPr lang="en-ZA" sz="1600" dirty="0" smtClean="0"/>
              <a:t>on distribution losses were:</a:t>
            </a:r>
          </a:p>
          <a:p>
            <a:pPr lvl="1">
              <a:buFont typeface="Wingdings" panose="05000000000000000000" pitchFamily="2" charset="2"/>
              <a:buChar char="§"/>
            </a:pPr>
            <a:r>
              <a:rPr lang="en-ZA" sz="1600" dirty="0" smtClean="0"/>
              <a:t>Over </a:t>
            </a:r>
            <a:r>
              <a:rPr lang="en-ZA" sz="1600" dirty="0"/>
              <a:t>half of the municipalities responsible for providing water did not have the </a:t>
            </a:r>
            <a:r>
              <a:rPr lang="en-ZA" sz="1600" dirty="0" smtClean="0"/>
              <a:t>basic policies </a:t>
            </a:r>
            <a:r>
              <a:rPr lang="en-ZA" sz="1600" dirty="0"/>
              <a:t>and plans in place to ensure that maintenance of water infrastructure took </a:t>
            </a:r>
            <a:r>
              <a:rPr lang="en-ZA" sz="1600" dirty="0" smtClean="0"/>
              <a:t>place </a:t>
            </a:r>
          </a:p>
          <a:p>
            <a:pPr lvl="1">
              <a:buFont typeface="Wingdings" panose="05000000000000000000" pitchFamily="2" charset="2"/>
              <a:buChar char="§"/>
            </a:pPr>
            <a:r>
              <a:rPr lang="en-ZA" sz="1600" dirty="0" smtClean="0"/>
              <a:t>34</a:t>
            </a:r>
            <a:r>
              <a:rPr lang="en-ZA" sz="1600" dirty="0"/>
              <a:t>%, o</a:t>
            </a:r>
            <a:r>
              <a:rPr lang="en-ZA" sz="1600" dirty="0" smtClean="0"/>
              <a:t>f municipalities did not complete conditional assessments </a:t>
            </a:r>
            <a:r>
              <a:rPr lang="en-ZA" sz="1600" dirty="0"/>
              <a:t>of the infrastructure </a:t>
            </a:r>
            <a:r>
              <a:rPr lang="en-ZA" sz="1600" dirty="0" smtClean="0"/>
              <a:t>to </a:t>
            </a:r>
            <a:r>
              <a:rPr lang="en-ZA" sz="1600" dirty="0"/>
              <a:t>inform maintenance plans and budgets</a:t>
            </a:r>
            <a:r>
              <a:rPr lang="en-ZA" sz="1600" dirty="0" smtClean="0"/>
              <a:t>,</a:t>
            </a:r>
          </a:p>
          <a:p>
            <a:pPr lvl="1">
              <a:buFont typeface="Wingdings" panose="05000000000000000000" pitchFamily="2" charset="2"/>
              <a:buChar char="§"/>
            </a:pPr>
            <a:r>
              <a:rPr lang="en-ZA" sz="1600" dirty="0" smtClean="0"/>
              <a:t> 24</a:t>
            </a:r>
            <a:r>
              <a:rPr lang="en-ZA" sz="1600" dirty="0"/>
              <a:t>% </a:t>
            </a:r>
            <a:r>
              <a:rPr lang="en-ZA" sz="1600" dirty="0" smtClean="0"/>
              <a:t>of municipalities did not </a:t>
            </a:r>
            <a:r>
              <a:rPr lang="en-ZA" sz="1600" dirty="0"/>
              <a:t>budgeting anything for </a:t>
            </a:r>
            <a:r>
              <a:rPr lang="en-ZA" sz="1600" dirty="0" smtClean="0"/>
              <a:t>maintenance</a:t>
            </a:r>
          </a:p>
          <a:p>
            <a:pPr lvl="1">
              <a:buFont typeface="Wingdings" panose="05000000000000000000" pitchFamily="2" charset="2"/>
              <a:buChar char="§"/>
            </a:pPr>
            <a:r>
              <a:rPr lang="en-ZA" sz="1600" b="1" i="1" u="sng" dirty="0" smtClean="0"/>
              <a:t>41</a:t>
            </a:r>
            <a:r>
              <a:rPr lang="en-ZA" sz="1600" b="1" i="1" u="sng" dirty="0"/>
              <a:t>% </a:t>
            </a:r>
            <a:r>
              <a:rPr lang="en-ZA" sz="1600" b="1" i="1" u="sng" dirty="0" smtClean="0"/>
              <a:t>of municipalities </a:t>
            </a:r>
            <a:r>
              <a:rPr lang="en-ZA" sz="1600" b="1" i="1" u="sng" dirty="0"/>
              <a:t>experienced water losses above the norm of 30% in </a:t>
            </a:r>
            <a:r>
              <a:rPr lang="en-ZA" sz="1600" b="1" i="1" u="sng" dirty="0" smtClean="0"/>
              <a:t>2015/16 </a:t>
            </a:r>
            <a:r>
              <a:rPr lang="en-ZA" sz="1600" b="1" i="1" u="sng" dirty="0"/>
              <a:t>– the average water losses for </a:t>
            </a:r>
            <a:r>
              <a:rPr lang="en-ZA" sz="1600" b="1" i="1" u="sng" dirty="0" smtClean="0"/>
              <a:t>these municipalities </a:t>
            </a:r>
            <a:r>
              <a:rPr lang="en-ZA" sz="1600" b="1" i="1" u="sng" dirty="0"/>
              <a:t>were 52</a:t>
            </a:r>
            <a:r>
              <a:rPr lang="en-ZA" sz="1600" b="1" i="1" u="sng" dirty="0" smtClean="0"/>
              <a:t>% </a:t>
            </a:r>
          </a:p>
          <a:p>
            <a:pPr lvl="1">
              <a:buFont typeface="Wingdings" panose="05000000000000000000" pitchFamily="2" charset="2"/>
              <a:buChar char="§"/>
            </a:pPr>
            <a:r>
              <a:rPr lang="en-ZA" sz="1600" b="1" i="1" u="sng" dirty="0" smtClean="0"/>
              <a:t>9</a:t>
            </a:r>
            <a:r>
              <a:rPr lang="en-ZA" sz="1600" b="1" i="1" u="sng" dirty="0"/>
              <a:t>% of municipalities did not even disclose their water </a:t>
            </a:r>
            <a:r>
              <a:rPr lang="en-ZA" sz="1600" b="1" i="1" u="sng" dirty="0" smtClean="0"/>
              <a:t>losses</a:t>
            </a:r>
          </a:p>
          <a:p>
            <a:pPr>
              <a:buFont typeface="Wingdings" panose="05000000000000000000" pitchFamily="2" charset="2"/>
              <a:buChar char="q"/>
            </a:pPr>
            <a:r>
              <a:rPr lang="en-ZA" sz="1600" dirty="0" smtClean="0"/>
              <a:t>AG did not report in detail on electricity losses – possible similar position than water</a:t>
            </a:r>
          </a:p>
          <a:p>
            <a:pPr>
              <a:buFont typeface="Wingdings" panose="05000000000000000000" pitchFamily="2" charset="2"/>
              <a:buChar char="q"/>
            </a:pPr>
            <a:r>
              <a:rPr lang="en-ZA" sz="1600" dirty="0" smtClean="0"/>
              <a:t>Budgeting for surpluses with this level of inefficiencies in the system is not achievable</a:t>
            </a:r>
          </a:p>
        </p:txBody>
      </p:sp>
      <p:sp>
        <p:nvSpPr>
          <p:cNvPr id="6" name="Slide Number Placeholder 3"/>
          <p:cNvSpPr>
            <a:spLocks noGrp="1"/>
          </p:cNvSpPr>
          <p:nvPr>
            <p:ph type="sldNum" sz="quarter" idx="12"/>
          </p:nvPr>
        </p:nvSpPr>
        <p:spPr>
          <a:xfrm>
            <a:off x="9347200" y="6319056"/>
            <a:ext cx="2540000" cy="457200"/>
          </a:xfrm>
          <a:prstGeom prst="rect">
            <a:avLst/>
          </a:prstGeom>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F0A0564-EB97-4C3A-81AF-EBE1B7E688B2}" type="slidenum">
              <a:rPr lang="en-US" altLang="en-US" sz="1400" smtClean="0">
                <a:solidFill>
                  <a:srgbClr val="000000"/>
                </a:solidFill>
              </a:rPr>
              <a:pPr/>
              <a:t>17</a:t>
            </a:fld>
            <a:endParaRPr lang="en-US" altLang="en-US" sz="1400" dirty="0" smtClean="0">
              <a:solidFill>
                <a:srgbClr val="000000"/>
              </a:solidFill>
            </a:endParaRPr>
          </a:p>
          <a:p>
            <a:endParaRPr lang="en-US" altLang="en-US" sz="1400" dirty="0" smtClean="0">
              <a:solidFill>
                <a:srgbClr val="000000"/>
              </a:solidFill>
            </a:endParaRPr>
          </a:p>
          <a:p>
            <a:endParaRPr lang="en-US" altLang="en-US" sz="1400" dirty="0" smtClean="0">
              <a:solidFill>
                <a:srgbClr val="000000"/>
              </a:solidFill>
            </a:endParaRPr>
          </a:p>
          <a:p>
            <a:endParaRPr lang="en-US" altLang="en-US" sz="1400" dirty="0">
              <a:solidFill>
                <a:srgbClr val="000000"/>
              </a:solidFill>
            </a:endParaRPr>
          </a:p>
        </p:txBody>
      </p:sp>
    </p:spTree>
    <p:extLst>
      <p:ext uri="{BB962C8B-B14F-4D97-AF65-F5344CB8AC3E}">
        <p14:creationId xmlns:p14="http://schemas.microsoft.com/office/powerpoint/2010/main" val="25337461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7376" y="1133872"/>
            <a:ext cx="10363200" cy="2655168"/>
          </a:xfrm>
        </p:spPr>
        <p:txBody>
          <a:bodyPr/>
          <a:lstStyle/>
          <a:p>
            <a:r>
              <a:rPr lang="en-ZA" sz="4400" dirty="0"/>
              <a:t>Cost Reflective Tariffs</a:t>
            </a:r>
          </a:p>
        </p:txBody>
      </p:sp>
      <p:sp>
        <p:nvSpPr>
          <p:cNvPr id="3" name="Subtitle 2"/>
          <p:cNvSpPr>
            <a:spLocks noGrp="1"/>
          </p:cNvSpPr>
          <p:nvPr>
            <p:ph type="subTitle" idx="1"/>
          </p:nvPr>
        </p:nvSpPr>
        <p:spPr/>
        <p:txBody>
          <a:bodyPr>
            <a:normAutofit/>
          </a:bodyPr>
          <a:lstStyle/>
          <a:p>
            <a:pPr algn="r" eaLnBrk="1" hangingPunct="1"/>
            <a:r>
              <a:rPr lang="en-US" sz="1000" b="1" dirty="0" smtClean="0">
                <a:ea typeface="Osaka" pitchFamily="1" charset="-128"/>
              </a:rPr>
              <a:t> </a:t>
            </a:r>
            <a:endParaRPr lang="en-US" sz="1000" dirty="0">
              <a:ea typeface="Osaka" pitchFamily="1" charset="-128"/>
            </a:endParaRPr>
          </a:p>
        </p:txBody>
      </p:sp>
    </p:spTree>
    <p:extLst>
      <p:ext uri="{BB962C8B-B14F-4D97-AF65-F5344CB8AC3E}">
        <p14:creationId xmlns:p14="http://schemas.microsoft.com/office/powerpoint/2010/main" val="20359335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76200"/>
            <a:ext cx="11379200" cy="838200"/>
          </a:xfrm>
        </p:spPr>
        <p:txBody>
          <a:bodyPr/>
          <a:lstStyle/>
          <a:p>
            <a:r>
              <a:rPr lang="en-US" dirty="0" smtClean="0"/>
              <a:t>Full Cost Recovery – Cost of Providing the Service</a:t>
            </a:r>
            <a:endParaRPr lang="en-US" dirty="0"/>
          </a:p>
        </p:txBody>
      </p:sp>
      <p:sp>
        <p:nvSpPr>
          <p:cNvPr id="4" name="Slide Number Placeholder 3"/>
          <p:cNvSpPr>
            <a:spLocks noGrp="1"/>
          </p:cNvSpPr>
          <p:nvPr>
            <p:ph type="sldNum" sz="quarter" idx="12"/>
          </p:nvPr>
        </p:nvSpPr>
        <p:spPr/>
        <p:txBody>
          <a:bodyPr/>
          <a:lstStyle/>
          <a:p>
            <a:pPr>
              <a:defRPr/>
            </a:pPr>
            <a:fld id="{DCDA1804-B4B0-45AF-9A18-03D598D7A91C}" type="slidenum">
              <a:rPr lang="en-US" smtClean="0"/>
              <a:pPr>
                <a:defRPr/>
              </a:pPr>
              <a:t>19</a:t>
            </a:fld>
            <a:endParaRPr lang="en-US" sz="1400" b="0" dirty="0">
              <a:solidFill>
                <a:schemeClr val="tx1"/>
              </a:solidFill>
              <a:latin typeface="+mn-lt"/>
            </a:endParaRPr>
          </a:p>
        </p:txBody>
      </p:sp>
      <p:sp>
        <p:nvSpPr>
          <p:cNvPr id="24" name="Up Arrow 23"/>
          <p:cNvSpPr/>
          <p:nvPr/>
        </p:nvSpPr>
        <p:spPr bwMode="auto">
          <a:xfrm>
            <a:off x="3449893" y="4050497"/>
            <a:ext cx="241440" cy="485976"/>
          </a:xfrm>
          <a:prstGeom prst="upArrow">
            <a:avLst/>
          </a:prstGeom>
          <a:solidFill>
            <a:srgbClr val="8A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40" name="Up Arrow 39"/>
          <p:cNvSpPr/>
          <p:nvPr/>
        </p:nvSpPr>
        <p:spPr bwMode="auto">
          <a:xfrm>
            <a:off x="3473608" y="5260389"/>
            <a:ext cx="241440" cy="485976"/>
          </a:xfrm>
          <a:prstGeom prst="upArrow">
            <a:avLst/>
          </a:prstGeom>
          <a:solidFill>
            <a:srgbClr val="8A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dirty="0" smtClean="0">
              <a:ln>
                <a:noFill/>
              </a:ln>
              <a:solidFill>
                <a:schemeClr val="tx1"/>
              </a:solidFill>
              <a:effectLst/>
              <a:latin typeface="Arial" charset="0"/>
              <a:ea typeface="ＭＳ Ｐゴシック" pitchFamily="1" charset="-128"/>
            </a:endParaRPr>
          </a:p>
        </p:txBody>
      </p:sp>
      <p:grpSp>
        <p:nvGrpSpPr>
          <p:cNvPr id="56" name="Group 55"/>
          <p:cNvGrpSpPr/>
          <p:nvPr/>
        </p:nvGrpSpPr>
        <p:grpSpPr>
          <a:xfrm>
            <a:off x="508001" y="1117012"/>
            <a:ext cx="11379199" cy="5190160"/>
            <a:chOff x="1066800" y="1295400"/>
            <a:chExt cx="6858000" cy="4876799"/>
          </a:xfrm>
        </p:grpSpPr>
        <p:sp>
          <p:nvSpPr>
            <p:cNvPr id="9" name="Rounded Rectangle 8"/>
            <p:cNvSpPr/>
            <p:nvPr/>
          </p:nvSpPr>
          <p:spPr bwMode="auto">
            <a:xfrm>
              <a:off x="1220274" y="5765720"/>
              <a:ext cx="3041240" cy="406479"/>
            </a:xfrm>
            <a:prstGeom prst="roundRect">
              <a:avLst/>
            </a:prstGeom>
            <a:gradFill rotWithShape="1">
              <a:gsLst>
                <a:gs pos="0">
                  <a:srgbClr val="7B0000">
                    <a:shade val="51000"/>
                    <a:satMod val="130000"/>
                  </a:srgbClr>
                </a:gs>
                <a:gs pos="80000">
                  <a:srgbClr val="7B0000">
                    <a:shade val="93000"/>
                    <a:satMod val="130000"/>
                  </a:srgbClr>
                </a:gs>
                <a:gs pos="100000">
                  <a:srgbClr val="7B000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10" name="Rounded Rectangle 4"/>
            <p:cNvSpPr/>
            <p:nvPr/>
          </p:nvSpPr>
          <p:spPr bwMode="auto">
            <a:xfrm>
              <a:off x="1314629" y="5785563"/>
              <a:ext cx="2925274" cy="366791"/>
            </a:xfrm>
            <a:prstGeom prst="rect">
              <a:avLst/>
            </a:prstGeom>
            <a:noFill/>
            <a:ln>
              <a:noFill/>
            </a:ln>
            <a:effectLst/>
          </p:spPr>
          <p:txBody>
            <a:bodyPr lIns="72390" tIns="36195" rIns="72390" bIns="36195" spcCol="1270" anchor="ctr"/>
            <a:lstStyle/>
            <a:p>
              <a:pPr defTabSz="844550" fontAlgn="auto">
                <a:lnSpc>
                  <a:spcPct val="90000"/>
                </a:lnSpc>
                <a:spcAft>
                  <a:spcPct val="35000"/>
                </a:spcAft>
                <a:defRPr/>
              </a:pPr>
              <a:endParaRPr lang="en-ZA" sz="1200" i="1" dirty="0" smtClean="0">
                <a:solidFill>
                  <a:srgbClr val="FFFFFF"/>
                </a:solidFill>
              </a:endParaRPr>
            </a:p>
            <a:p>
              <a:pPr defTabSz="844550" fontAlgn="auto">
                <a:lnSpc>
                  <a:spcPct val="90000"/>
                </a:lnSpc>
                <a:spcAft>
                  <a:spcPct val="35000"/>
                </a:spcAft>
                <a:defRPr/>
              </a:pPr>
              <a:endParaRPr lang="en-ZA" sz="1200" i="1" dirty="0">
                <a:solidFill>
                  <a:srgbClr val="FFFFFF"/>
                </a:solidFill>
              </a:endParaRPr>
            </a:p>
            <a:p>
              <a:pPr defTabSz="844550" fontAlgn="auto">
                <a:lnSpc>
                  <a:spcPct val="90000"/>
                </a:lnSpc>
                <a:spcAft>
                  <a:spcPct val="35000"/>
                </a:spcAft>
                <a:defRPr/>
              </a:pPr>
              <a:r>
                <a:rPr lang="en-ZA" sz="2200" i="1" dirty="0" smtClean="0">
                  <a:solidFill>
                    <a:srgbClr val="FFFFFF"/>
                  </a:solidFill>
                </a:rPr>
                <a:t>Chosen </a:t>
              </a:r>
              <a:r>
                <a:rPr lang="en-ZA" sz="2200" i="1" dirty="0">
                  <a:solidFill>
                    <a:srgbClr val="FFFFFF"/>
                  </a:solidFill>
                </a:rPr>
                <a:t>Level/Standard </a:t>
              </a:r>
              <a:r>
                <a:rPr lang="en-ZA" sz="2200" i="1" dirty="0" smtClean="0">
                  <a:solidFill>
                    <a:srgbClr val="FFFFFF"/>
                  </a:solidFill>
                </a:rPr>
                <a:t>of Service</a:t>
              </a:r>
              <a:endParaRPr lang="en-ZA" sz="2200" i="1" dirty="0">
                <a:solidFill>
                  <a:srgbClr val="FFFFFF"/>
                </a:solidFill>
              </a:endParaRPr>
            </a:p>
            <a:p>
              <a:pPr defTabSz="844550" fontAlgn="auto">
                <a:lnSpc>
                  <a:spcPct val="90000"/>
                </a:lnSpc>
                <a:spcAft>
                  <a:spcPct val="35000"/>
                </a:spcAft>
                <a:defRPr/>
              </a:pPr>
              <a:endParaRPr lang="en-ZA" sz="1200" i="1" dirty="0" smtClean="0">
                <a:solidFill>
                  <a:srgbClr val="FFFFFF"/>
                </a:solidFill>
              </a:endParaRPr>
            </a:p>
            <a:p>
              <a:pPr defTabSz="844550" fontAlgn="auto">
                <a:lnSpc>
                  <a:spcPct val="90000"/>
                </a:lnSpc>
                <a:spcAft>
                  <a:spcPct val="35000"/>
                </a:spcAft>
                <a:defRPr/>
              </a:pPr>
              <a:endParaRPr lang="en-ZA" sz="1200" dirty="0">
                <a:solidFill>
                  <a:srgbClr val="FFFFFF"/>
                </a:solidFill>
              </a:endParaRPr>
            </a:p>
          </p:txBody>
        </p:sp>
        <p:sp>
          <p:nvSpPr>
            <p:cNvPr id="12" name="Rounded Rectangle 11"/>
            <p:cNvSpPr/>
            <p:nvPr/>
          </p:nvSpPr>
          <p:spPr bwMode="auto">
            <a:xfrm>
              <a:off x="1241958" y="4619021"/>
              <a:ext cx="3041240" cy="542744"/>
            </a:xfrm>
            <a:prstGeom prst="roundRect">
              <a:avLst/>
            </a:prstGeom>
            <a:gradFill rotWithShape="1">
              <a:gsLst>
                <a:gs pos="0">
                  <a:srgbClr val="7B0000">
                    <a:shade val="51000"/>
                    <a:satMod val="130000"/>
                  </a:srgbClr>
                </a:gs>
                <a:gs pos="80000">
                  <a:srgbClr val="7B0000">
                    <a:shade val="93000"/>
                    <a:satMod val="130000"/>
                  </a:srgbClr>
                </a:gs>
                <a:gs pos="100000">
                  <a:srgbClr val="7B000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13" name="Rounded Rectangle 4"/>
            <p:cNvSpPr/>
            <p:nvPr/>
          </p:nvSpPr>
          <p:spPr bwMode="auto">
            <a:xfrm>
              <a:off x="1336240" y="4706997"/>
              <a:ext cx="2925274" cy="366791"/>
            </a:xfrm>
            <a:prstGeom prst="rect">
              <a:avLst/>
            </a:prstGeom>
            <a:noFill/>
            <a:ln>
              <a:noFill/>
            </a:ln>
            <a:effectLst/>
          </p:spPr>
          <p:txBody>
            <a:bodyPr lIns="72390" tIns="36195" rIns="72390" bIns="36195" spcCol="1270" anchor="ctr"/>
            <a:lstStyle/>
            <a:p>
              <a:pPr defTabSz="844550" fontAlgn="auto">
                <a:lnSpc>
                  <a:spcPct val="90000"/>
                </a:lnSpc>
                <a:spcAft>
                  <a:spcPct val="35000"/>
                </a:spcAft>
                <a:defRPr/>
              </a:pPr>
              <a:endParaRPr lang="en-ZA" sz="1200" i="1" dirty="0" smtClean="0">
                <a:solidFill>
                  <a:srgbClr val="FFFFFF"/>
                </a:solidFill>
              </a:endParaRPr>
            </a:p>
            <a:p>
              <a:pPr defTabSz="844550" fontAlgn="auto">
                <a:lnSpc>
                  <a:spcPct val="90000"/>
                </a:lnSpc>
                <a:spcAft>
                  <a:spcPct val="35000"/>
                </a:spcAft>
                <a:defRPr/>
              </a:pPr>
              <a:r>
                <a:rPr lang="en-ZA" sz="2200" i="1" dirty="0" smtClean="0">
                  <a:solidFill>
                    <a:srgbClr val="FFFFFF"/>
                  </a:solidFill>
                </a:rPr>
                <a:t>Full </a:t>
              </a:r>
              <a:r>
                <a:rPr lang="en-ZA" sz="2200" i="1" dirty="0">
                  <a:solidFill>
                    <a:srgbClr val="FFFFFF"/>
                  </a:solidFill>
                </a:rPr>
                <a:t>cost of </a:t>
              </a:r>
              <a:r>
                <a:rPr lang="en-ZA" sz="2200" i="1" dirty="0" smtClean="0">
                  <a:solidFill>
                    <a:srgbClr val="FFFFFF"/>
                  </a:solidFill>
                </a:rPr>
                <a:t>Service Level/Standard</a:t>
              </a:r>
            </a:p>
            <a:p>
              <a:pPr defTabSz="844550" fontAlgn="auto">
                <a:lnSpc>
                  <a:spcPct val="90000"/>
                </a:lnSpc>
                <a:spcAft>
                  <a:spcPct val="35000"/>
                </a:spcAft>
                <a:defRPr/>
              </a:pPr>
              <a:endParaRPr lang="en-ZA" sz="1200" dirty="0">
                <a:solidFill>
                  <a:srgbClr val="FFFFFF"/>
                </a:solidFill>
              </a:endParaRPr>
            </a:p>
          </p:txBody>
        </p:sp>
        <p:sp>
          <p:nvSpPr>
            <p:cNvPr id="15" name="Rounded Rectangle 14"/>
            <p:cNvSpPr/>
            <p:nvPr/>
          </p:nvSpPr>
          <p:spPr bwMode="auto">
            <a:xfrm>
              <a:off x="1220274" y="3495486"/>
              <a:ext cx="3041240" cy="520689"/>
            </a:xfrm>
            <a:prstGeom prst="roundRect">
              <a:avLst/>
            </a:prstGeom>
            <a:gradFill rotWithShape="1">
              <a:gsLst>
                <a:gs pos="0">
                  <a:srgbClr val="7B0000">
                    <a:shade val="51000"/>
                    <a:satMod val="130000"/>
                  </a:srgbClr>
                </a:gs>
                <a:gs pos="80000">
                  <a:srgbClr val="7B0000">
                    <a:shade val="93000"/>
                    <a:satMod val="130000"/>
                  </a:srgbClr>
                </a:gs>
                <a:gs pos="100000">
                  <a:srgbClr val="7B000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16" name="Rounded Rectangle 4"/>
            <p:cNvSpPr/>
            <p:nvPr/>
          </p:nvSpPr>
          <p:spPr bwMode="auto">
            <a:xfrm>
              <a:off x="1174882" y="3572434"/>
              <a:ext cx="3132023" cy="366791"/>
            </a:xfrm>
            <a:prstGeom prst="rect">
              <a:avLst/>
            </a:prstGeom>
            <a:noFill/>
            <a:ln>
              <a:noFill/>
            </a:ln>
            <a:effectLst/>
          </p:spPr>
          <p:txBody>
            <a:bodyPr lIns="72390" tIns="36195" rIns="72390" bIns="36195" spcCol="1270" anchor="ctr"/>
            <a:lstStyle/>
            <a:p>
              <a:pPr defTabSz="844550" fontAlgn="auto">
                <a:lnSpc>
                  <a:spcPct val="90000"/>
                </a:lnSpc>
                <a:spcAft>
                  <a:spcPct val="35000"/>
                </a:spcAft>
                <a:defRPr/>
              </a:pPr>
              <a:r>
                <a:rPr lang="en-ZA" sz="2200" i="1" dirty="0" smtClean="0">
                  <a:solidFill>
                    <a:srgbClr val="FFFFFF"/>
                  </a:solidFill>
                </a:rPr>
                <a:t> Revenue required for full cost recovery</a:t>
              </a:r>
              <a:endParaRPr lang="en-ZA" sz="2200" dirty="0">
                <a:solidFill>
                  <a:srgbClr val="FFFFFF"/>
                </a:solidFill>
              </a:endParaRPr>
            </a:p>
          </p:txBody>
        </p:sp>
        <p:sp>
          <p:nvSpPr>
            <p:cNvPr id="18" name="Rounded Rectangle 17"/>
            <p:cNvSpPr/>
            <p:nvPr/>
          </p:nvSpPr>
          <p:spPr bwMode="auto">
            <a:xfrm>
              <a:off x="1066800" y="1345565"/>
              <a:ext cx="3041240" cy="1463324"/>
            </a:xfrm>
            <a:prstGeom prst="roundRect">
              <a:avLst/>
            </a:prstGeom>
            <a:gradFill rotWithShape="1">
              <a:gsLst>
                <a:gs pos="0">
                  <a:srgbClr val="7B0000">
                    <a:shade val="51000"/>
                    <a:satMod val="130000"/>
                  </a:srgbClr>
                </a:gs>
                <a:gs pos="80000">
                  <a:srgbClr val="7B0000">
                    <a:shade val="93000"/>
                    <a:satMod val="130000"/>
                  </a:srgbClr>
                </a:gs>
                <a:gs pos="100000">
                  <a:srgbClr val="7B000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19" name="Rounded Rectangle 4"/>
            <p:cNvSpPr/>
            <p:nvPr/>
          </p:nvSpPr>
          <p:spPr bwMode="auto">
            <a:xfrm>
              <a:off x="1066800" y="1295400"/>
              <a:ext cx="3132023" cy="1337187"/>
            </a:xfrm>
            <a:prstGeom prst="rect">
              <a:avLst/>
            </a:prstGeom>
            <a:noFill/>
            <a:ln>
              <a:noFill/>
            </a:ln>
            <a:effectLst/>
          </p:spPr>
          <p:txBody>
            <a:bodyPr lIns="72390" tIns="36195" rIns="72390" bIns="36195" spcCol="1270" anchor="ctr"/>
            <a:lstStyle/>
            <a:p>
              <a:pPr lvl="1" defTabSz="844550">
                <a:lnSpc>
                  <a:spcPct val="90000"/>
                </a:lnSpc>
                <a:spcAft>
                  <a:spcPct val="35000"/>
                </a:spcAft>
                <a:defRPr/>
              </a:pPr>
              <a:endParaRPr lang="en-ZA" sz="1200" i="1" dirty="0" smtClean="0">
                <a:solidFill>
                  <a:srgbClr val="FFFFFF"/>
                </a:solidFill>
              </a:endParaRPr>
            </a:p>
            <a:p>
              <a:pPr marL="742950" lvl="1" indent="-285750" defTabSz="844550">
                <a:lnSpc>
                  <a:spcPct val="90000"/>
                </a:lnSpc>
                <a:spcAft>
                  <a:spcPct val="35000"/>
                </a:spcAft>
                <a:buFont typeface="Wingdings" panose="05000000000000000000" pitchFamily="2" charset="2"/>
                <a:buChar char="q"/>
                <a:defRPr/>
              </a:pPr>
              <a:r>
                <a:rPr lang="en-ZA" sz="2200" i="1" dirty="0" smtClean="0">
                  <a:solidFill>
                    <a:srgbClr val="FFFFFF"/>
                  </a:solidFill>
                </a:rPr>
                <a:t>Service Charges</a:t>
              </a:r>
            </a:p>
            <a:p>
              <a:pPr marL="742950" lvl="1" indent="-285750" defTabSz="844550">
                <a:lnSpc>
                  <a:spcPct val="90000"/>
                </a:lnSpc>
                <a:spcAft>
                  <a:spcPct val="35000"/>
                </a:spcAft>
                <a:buFont typeface="Wingdings" panose="05000000000000000000" pitchFamily="2" charset="2"/>
                <a:buChar char="q"/>
                <a:defRPr/>
              </a:pPr>
              <a:r>
                <a:rPr lang="en-ZA" sz="2200" i="1" dirty="0" smtClean="0">
                  <a:solidFill>
                    <a:srgbClr val="FFFFFF"/>
                  </a:solidFill>
                </a:rPr>
                <a:t>All other internal revenue streams from fees, charges, penalties and fines </a:t>
              </a:r>
            </a:p>
          </p:txBody>
        </p:sp>
        <p:sp>
          <p:nvSpPr>
            <p:cNvPr id="21" name="Rounded Rectangle 20"/>
            <p:cNvSpPr/>
            <p:nvPr/>
          </p:nvSpPr>
          <p:spPr bwMode="auto">
            <a:xfrm>
              <a:off x="4792777" y="3482608"/>
              <a:ext cx="1383073" cy="406479"/>
            </a:xfrm>
            <a:prstGeom prst="roundRect">
              <a:avLst/>
            </a:prstGeom>
            <a:gradFill rotWithShape="1">
              <a:gsLst>
                <a:gs pos="0">
                  <a:srgbClr val="7B0000">
                    <a:shade val="51000"/>
                    <a:satMod val="130000"/>
                  </a:srgbClr>
                </a:gs>
                <a:gs pos="80000">
                  <a:srgbClr val="7B0000">
                    <a:shade val="93000"/>
                    <a:satMod val="130000"/>
                  </a:srgbClr>
                </a:gs>
                <a:gs pos="100000">
                  <a:srgbClr val="7B000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22" name="Rounded Rectangle 4"/>
            <p:cNvSpPr/>
            <p:nvPr/>
          </p:nvSpPr>
          <p:spPr bwMode="auto">
            <a:xfrm>
              <a:off x="4796379" y="3483930"/>
              <a:ext cx="1424358" cy="366791"/>
            </a:xfrm>
            <a:prstGeom prst="rect">
              <a:avLst/>
            </a:prstGeom>
            <a:noFill/>
            <a:ln>
              <a:noFill/>
            </a:ln>
            <a:effectLst/>
          </p:spPr>
          <p:txBody>
            <a:bodyPr lIns="72390" tIns="36195" rIns="72390" bIns="36195" spcCol="1270" anchor="ctr"/>
            <a:lstStyle/>
            <a:p>
              <a:pPr defTabSz="844550" fontAlgn="auto">
                <a:lnSpc>
                  <a:spcPct val="90000"/>
                </a:lnSpc>
                <a:spcAft>
                  <a:spcPct val="35000"/>
                </a:spcAft>
                <a:defRPr/>
              </a:pPr>
              <a:endParaRPr lang="en-ZA" sz="1200" i="1" dirty="0" smtClean="0">
                <a:solidFill>
                  <a:srgbClr val="FFFFFF"/>
                </a:solidFill>
              </a:endParaRPr>
            </a:p>
            <a:p>
              <a:pPr defTabSz="844550" fontAlgn="auto">
                <a:lnSpc>
                  <a:spcPct val="90000"/>
                </a:lnSpc>
                <a:spcAft>
                  <a:spcPct val="35000"/>
                </a:spcAft>
                <a:defRPr/>
              </a:pPr>
              <a:r>
                <a:rPr lang="en-ZA" sz="2200" i="1" dirty="0" smtClean="0">
                  <a:solidFill>
                    <a:srgbClr val="FFFFFF"/>
                  </a:solidFill>
                </a:rPr>
                <a:t>Transfers</a:t>
              </a:r>
            </a:p>
            <a:p>
              <a:pPr defTabSz="844550" fontAlgn="auto">
                <a:lnSpc>
                  <a:spcPct val="90000"/>
                </a:lnSpc>
                <a:spcAft>
                  <a:spcPct val="35000"/>
                </a:spcAft>
                <a:defRPr/>
              </a:pPr>
              <a:endParaRPr lang="en-ZA" sz="1200" dirty="0">
                <a:solidFill>
                  <a:srgbClr val="FFFFFF"/>
                </a:solidFill>
              </a:endParaRPr>
            </a:p>
          </p:txBody>
        </p:sp>
        <p:sp>
          <p:nvSpPr>
            <p:cNvPr id="28" name="Rounded Rectangle 27"/>
            <p:cNvSpPr/>
            <p:nvPr/>
          </p:nvSpPr>
          <p:spPr bwMode="auto">
            <a:xfrm>
              <a:off x="4792777" y="4079094"/>
              <a:ext cx="3041240" cy="525991"/>
            </a:xfrm>
            <a:prstGeom prst="roundRect">
              <a:avLst/>
            </a:prstGeom>
            <a:gradFill rotWithShape="1">
              <a:gsLst>
                <a:gs pos="0">
                  <a:srgbClr val="7B0000">
                    <a:shade val="51000"/>
                    <a:satMod val="130000"/>
                  </a:srgbClr>
                </a:gs>
                <a:gs pos="80000">
                  <a:srgbClr val="7B0000">
                    <a:shade val="93000"/>
                    <a:satMod val="130000"/>
                  </a:srgbClr>
                </a:gs>
                <a:gs pos="100000">
                  <a:srgbClr val="7B000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29" name="Rounded Rectangle 4"/>
            <p:cNvSpPr/>
            <p:nvPr/>
          </p:nvSpPr>
          <p:spPr bwMode="auto">
            <a:xfrm>
              <a:off x="4999526" y="4184672"/>
              <a:ext cx="2925274" cy="366791"/>
            </a:xfrm>
            <a:prstGeom prst="rect">
              <a:avLst/>
            </a:prstGeom>
            <a:noFill/>
            <a:ln>
              <a:noFill/>
            </a:ln>
            <a:effectLst/>
          </p:spPr>
          <p:txBody>
            <a:bodyPr lIns="72390" tIns="36195" rIns="72390" bIns="36195" spcCol="1270" anchor="ctr"/>
            <a:lstStyle/>
            <a:p>
              <a:pPr defTabSz="844550" fontAlgn="auto">
                <a:lnSpc>
                  <a:spcPct val="90000"/>
                </a:lnSpc>
                <a:spcAft>
                  <a:spcPct val="35000"/>
                </a:spcAft>
                <a:defRPr/>
              </a:pPr>
              <a:r>
                <a:rPr lang="en-ZA" sz="2200" i="1" dirty="0" smtClean="0">
                  <a:solidFill>
                    <a:srgbClr val="FFFFFF"/>
                  </a:solidFill>
                </a:rPr>
                <a:t>Direct </a:t>
              </a:r>
              <a:r>
                <a:rPr lang="en-ZA" sz="2200" i="1" dirty="0">
                  <a:solidFill>
                    <a:srgbClr val="FFFFFF"/>
                  </a:solidFill>
                </a:rPr>
                <a:t>(primary) </a:t>
              </a:r>
              <a:r>
                <a:rPr lang="en-ZA" sz="2200" i="1" dirty="0" smtClean="0">
                  <a:solidFill>
                    <a:srgbClr val="FFFFFF"/>
                  </a:solidFill>
                </a:rPr>
                <a:t>cost</a:t>
              </a:r>
              <a:endParaRPr lang="en-ZA" sz="2200" dirty="0">
                <a:solidFill>
                  <a:srgbClr val="FFFFFF"/>
                </a:solidFill>
              </a:endParaRPr>
            </a:p>
          </p:txBody>
        </p:sp>
        <p:sp>
          <p:nvSpPr>
            <p:cNvPr id="34" name="Rounded Rectangle 33"/>
            <p:cNvSpPr/>
            <p:nvPr/>
          </p:nvSpPr>
          <p:spPr bwMode="auto">
            <a:xfrm>
              <a:off x="4792776" y="4621540"/>
              <a:ext cx="3041240" cy="1347419"/>
            </a:xfrm>
            <a:prstGeom prst="roundRect">
              <a:avLst/>
            </a:prstGeom>
            <a:gradFill rotWithShape="1">
              <a:gsLst>
                <a:gs pos="0">
                  <a:srgbClr val="7B0000">
                    <a:shade val="51000"/>
                    <a:satMod val="130000"/>
                  </a:srgbClr>
                </a:gs>
                <a:gs pos="80000">
                  <a:srgbClr val="7B0000">
                    <a:shade val="93000"/>
                    <a:satMod val="130000"/>
                  </a:srgbClr>
                </a:gs>
                <a:gs pos="100000">
                  <a:srgbClr val="7B000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35" name="Rounded Rectangle 4"/>
            <p:cNvSpPr/>
            <p:nvPr/>
          </p:nvSpPr>
          <p:spPr bwMode="auto">
            <a:xfrm>
              <a:off x="4999524" y="4706997"/>
              <a:ext cx="2925274" cy="1101381"/>
            </a:xfrm>
            <a:prstGeom prst="rect">
              <a:avLst/>
            </a:prstGeom>
            <a:noFill/>
            <a:ln>
              <a:noFill/>
            </a:ln>
            <a:effectLst/>
          </p:spPr>
          <p:txBody>
            <a:bodyPr lIns="72390" tIns="36195" rIns="72390" bIns="36195" spcCol="1270" anchor="ctr"/>
            <a:lstStyle/>
            <a:p>
              <a:pPr defTabSz="844550" fontAlgn="auto">
                <a:lnSpc>
                  <a:spcPct val="90000"/>
                </a:lnSpc>
                <a:spcAft>
                  <a:spcPct val="35000"/>
                </a:spcAft>
                <a:defRPr/>
              </a:pPr>
              <a:r>
                <a:rPr lang="en-ZA" sz="1700" i="1" dirty="0" smtClean="0">
                  <a:solidFill>
                    <a:srgbClr val="FFFFFF"/>
                  </a:solidFill>
                </a:rPr>
                <a:t>Indirect </a:t>
              </a:r>
              <a:r>
                <a:rPr lang="en-ZA" sz="1700" i="1" dirty="0">
                  <a:solidFill>
                    <a:srgbClr val="FFFFFF"/>
                  </a:solidFill>
                </a:rPr>
                <a:t>(secondary) costs </a:t>
              </a:r>
              <a:r>
                <a:rPr lang="en-ZA" sz="1700" i="1" dirty="0" smtClean="0">
                  <a:solidFill>
                    <a:srgbClr val="FFFFFF"/>
                  </a:solidFill>
                </a:rPr>
                <a:t>– Costing Section</a:t>
              </a:r>
            </a:p>
            <a:p>
              <a:pPr marL="628650" lvl="1" indent="-171450" defTabSz="844550">
                <a:lnSpc>
                  <a:spcPct val="90000"/>
                </a:lnSpc>
                <a:spcAft>
                  <a:spcPct val="35000"/>
                </a:spcAft>
                <a:buFont typeface="Wingdings" panose="05000000000000000000" pitchFamily="2" charset="2"/>
                <a:buChar char="q"/>
                <a:defRPr/>
              </a:pPr>
              <a:r>
                <a:rPr lang="en-ZA" sz="1700" i="1" dirty="0">
                  <a:solidFill>
                    <a:srgbClr val="FFFFFF"/>
                  </a:solidFill>
                </a:rPr>
                <a:t>Departmental Charges</a:t>
              </a:r>
            </a:p>
            <a:p>
              <a:pPr marL="628650" lvl="1" indent="-171450" defTabSz="844550">
                <a:lnSpc>
                  <a:spcPct val="90000"/>
                </a:lnSpc>
                <a:spcAft>
                  <a:spcPct val="35000"/>
                </a:spcAft>
                <a:buFont typeface="Wingdings" panose="05000000000000000000" pitchFamily="2" charset="2"/>
                <a:buChar char="q"/>
                <a:defRPr/>
              </a:pPr>
              <a:r>
                <a:rPr lang="en-ZA" sz="1700" i="1" dirty="0" smtClean="0">
                  <a:solidFill>
                    <a:srgbClr val="FFFFFF"/>
                  </a:solidFill>
                </a:rPr>
                <a:t>Internal Billings</a:t>
              </a:r>
            </a:p>
            <a:p>
              <a:pPr marL="628650" lvl="1" indent="-171450" defTabSz="844550">
                <a:lnSpc>
                  <a:spcPct val="90000"/>
                </a:lnSpc>
                <a:spcAft>
                  <a:spcPct val="35000"/>
                </a:spcAft>
                <a:buFont typeface="Wingdings" panose="05000000000000000000" pitchFamily="2" charset="2"/>
                <a:buChar char="q"/>
                <a:defRPr/>
              </a:pPr>
              <a:r>
                <a:rPr lang="en-ZA" sz="1700" i="1" dirty="0" smtClean="0">
                  <a:solidFill>
                    <a:srgbClr val="FFFFFF"/>
                  </a:solidFill>
                </a:rPr>
                <a:t>Activity based Recoveries</a:t>
              </a:r>
              <a:endParaRPr lang="en-ZA" sz="1700" i="1" dirty="0">
                <a:solidFill>
                  <a:srgbClr val="FFFFFF"/>
                </a:solidFill>
              </a:endParaRPr>
            </a:p>
          </p:txBody>
        </p:sp>
        <p:sp>
          <p:nvSpPr>
            <p:cNvPr id="47" name="Left Brace 46"/>
            <p:cNvSpPr/>
            <p:nvPr/>
          </p:nvSpPr>
          <p:spPr bwMode="auto">
            <a:xfrm>
              <a:off x="4229488" y="3189544"/>
              <a:ext cx="452730" cy="1046230"/>
            </a:xfrm>
            <a:prstGeom prst="leftBrace">
              <a:avLst/>
            </a:prstGeom>
            <a:solidFill>
              <a:srgbClr val="8A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48" name="TextBox 47"/>
            <p:cNvSpPr txBox="1"/>
            <p:nvPr/>
          </p:nvSpPr>
          <p:spPr>
            <a:xfrm>
              <a:off x="4389493" y="3305454"/>
              <a:ext cx="241138" cy="773640"/>
            </a:xfrm>
            <a:prstGeom prst="rect">
              <a:avLst/>
            </a:prstGeom>
            <a:solidFill>
              <a:srgbClr val="8A0000"/>
            </a:solidFill>
          </p:spPr>
          <p:txBody>
            <a:bodyPr vert="vert270" wrap="square" rtlCol="0">
              <a:spAutoFit/>
            </a:bodyPr>
            <a:lstStyle/>
            <a:p>
              <a:r>
                <a:rPr lang="en-ZA" sz="1400" b="1" i="1" dirty="0" smtClean="0">
                  <a:solidFill>
                    <a:schemeClr val="bg1"/>
                  </a:solidFill>
                </a:rPr>
                <a:t>mSCOA</a:t>
              </a:r>
              <a:endParaRPr lang="en-ZA" sz="1400" b="1" i="1" dirty="0">
                <a:solidFill>
                  <a:schemeClr val="bg1"/>
                </a:solidFill>
              </a:endParaRPr>
            </a:p>
          </p:txBody>
        </p:sp>
        <p:sp>
          <p:nvSpPr>
            <p:cNvPr id="50" name="Left Brace 49"/>
            <p:cNvSpPr/>
            <p:nvPr/>
          </p:nvSpPr>
          <p:spPr bwMode="auto">
            <a:xfrm rot="16200000">
              <a:off x="2466082" y="2789517"/>
              <a:ext cx="358811" cy="1046230"/>
            </a:xfrm>
            <a:prstGeom prst="leftBrace">
              <a:avLst/>
            </a:prstGeom>
            <a:solidFill>
              <a:srgbClr val="8A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51" name="TextBox 50"/>
            <p:cNvSpPr txBox="1"/>
            <p:nvPr/>
          </p:nvSpPr>
          <p:spPr>
            <a:xfrm rot="5400000">
              <a:off x="2448248" y="2665705"/>
              <a:ext cx="375953" cy="705365"/>
            </a:xfrm>
            <a:prstGeom prst="rect">
              <a:avLst/>
            </a:prstGeom>
            <a:solidFill>
              <a:srgbClr val="8A0000"/>
            </a:solidFill>
          </p:spPr>
          <p:txBody>
            <a:bodyPr vert="vert270" wrap="square" rtlCol="0">
              <a:spAutoFit/>
            </a:bodyPr>
            <a:lstStyle/>
            <a:p>
              <a:r>
                <a:rPr lang="en-ZA" sz="1050" b="1" i="1" dirty="0" smtClean="0">
                  <a:solidFill>
                    <a:schemeClr val="bg1"/>
                  </a:solidFill>
                </a:rPr>
                <a:t>  </a:t>
              </a:r>
              <a:r>
                <a:rPr lang="en-ZA" sz="1400" b="1" i="1" dirty="0" smtClean="0">
                  <a:solidFill>
                    <a:schemeClr val="bg1"/>
                  </a:solidFill>
                </a:rPr>
                <a:t>mSCOA</a:t>
              </a:r>
              <a:endParaRPr lang="en-ZA" sz="1400" b="1" i="1" dirty="0">
                <a:solidFill>
                  <a:schemeClr val="bg1"/>
                </a:solidFill>
              </a:endParaRPr>
            </a:p>
          </p:txBody>
        </p:sp>
        <p:sp>
          <p:nvSpPr>
            <p:cNvPr id="54" name="Left Brace 53"/>
            <p:cNvSpPr/>
            <p:nvPr/>
          </p:nvSpPr>
          <p:spPr bwMode="auto">
            <a:xfrm>
              <a:off x="4239904" y="4321352"/>
              <a:ext cx="452730" cy="1046230"/>
            </a:xfrm>
            <a:prstGeom prst="leftBrace">
              <a:avLst/>
            </a:prstGeom>
            <a:solidFill>
              <a:srgbClr val="8A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ZA" sz="2400" b="0" i="0" u="none" strike="noStrike" cap="none" normalizeH="0" baseline="0" dirty="0" smtClean="0">
                <a:ln>
                  <a:noFill/>
                </a:ln>
                <a:solidFill>
                  <a:schemeClr val="tx1"/>
                </a:solidFill>
                <a:effectLst/>
                <a:latin typeface="Arial" charset="0"/>
                <a:ea typeface="ＭＳ Ｐゴシック" pitchFamily="1" charset="-128"/>
              </a:endParaRPr>
            </a:p>
          </p:txBody>
        </p:sp>
        <p:sp>
          <p:nvSpPr>
            <p:cNvPr id="55" name="TextBox 54"/>
            <p:cNvSpPr txBox="1"/>
            <p:nvPr/>
          </p:nvSpPr>
          <p:spPr>
            <a:xfrm>
              <a:off x="4412816" y="4437262"/>
              <a:ext cx="241138" cy="773640"/>
            </a:xfrm>
            <a:prstGeom prst="rect">
              <a:avLst/>
            </a:prstGeom>
            <a:solidFill>
              <a:srgbClr val="8A0000"/>
            </a:solidFill>
          </p:spPr>
          <p:txBody>
            <a:bodyPr vert="vert270" wrap="square" rtlCol="0">
              <a:spAutoFit/>
            </a:bodyPr>
            <a:lstStyle/>
            <a:p>
              <a:r>
                <a:rPr lang="en-ZA" sz="1400" b="1" i="1" dirty="0" smtClean="0">
                  <a:solidFill>
                    <a:schemeClr val="bg1"/>
                  </a:solidFill>
                </a:rPr>
                <a:t>mSCOA</a:t>
              </a:r>
              <a:endParaRPr lang="en-ZA" sz="1400" b="1" i="1" dirty="0">
                <a:solidFill>
                  <a:schemeClr val="bg1"/>
                </a:solidFill>
              </a:endParaRPr>
            </a:p>
          </p:txBody>
        </p:sp>
      </p:grpSp>
    </p:spTree>
    <p:extLst>
      <p:ext uri="{BB962C8B-B14F-4D97-AF65-F5344CB8AC3E}">
        <p14:creationId xmlns:p14="http://schemas.microsoft.com/office/powerpoint/2010/main" val="3275045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24744"/>
          </a:xfrm>
        </p:spPr>
        <p:txBody>
          <a:bodyPr/>
          <a:lstStyle/>
          <a:p>
            <a:r>
              <a:rPr lang="en-ZA" dirty="0" smtClean="0"/>
              <a:t>Contents</a:t>
            </a:r>
            <a:endParaRPr lang="en-ZA" dirty="0"/>
          </a:p>
        </p:txBody>
      </p:sp>
      <p:sp>
        <p:nvSpPr>
          <p:cNvPr id="3" name="Content Placeholder 2"/>
          <p:cNvSpPr>
            <a:spLocks noGrp="1"/>
          </p:cNvSpPr>
          <p:nvPr>
            <p:ph idx="1"/>
          </p:nvPr>
        </p:nvSpPr>
        <p:spPr>
          <a:xfrm>
            <a:off x="119336" y="1268760"/>
            <a:ext cx="11640616" cy="4536504"/>
          </a:xfrm>
        </p:spPr>
        <p:txBody>
          <a:bodyPr/>
          <a:lstStyle/>
          <a:p>
            <a:pPr>
              <a:buFont typeface="Wingdings" panose="05000000000000000000" pitchFamily="2" charset="2"/>
              <a:buChar char="q"/>
            </a:pPr>
            <a:r>
              <a:rPr lang="en-ZA" sz="2800" dirty="0" smtClean="0"/>
              <a:t>Background</a:t>
            </a:r>
          </a:p>
          <a:p>
            <a:pPr>
              <a:buFont typeface="Wingdings" panose="05000000000000000000" pitchFamily="2" charset="2"/>
              <a:buChar char="q"/>
            </a:pPr>
            <a:r>
              <a:rPr lang="en-ZA" sz="2800" dirty="0" smtClean="0"/>
              <a:t>Local Government Utilisation of Equitable Share</a:t>
            </a:r>
          </a:p>
          <a:p>
            <a:pPr>
              <a:buFont typeface="Wingdings" panose="05000000000000000000" pitchFamily="2" charset="2"/>
              <a:buChar char="q"/>
            </a:pPr>
            <a:r>
              <a:rPr lang="en-ZA" sz="2800" dirty="0" smtClean="0"/>
              <a:t>Adequate Provision for Repairs and Maintenance</a:t>
            </a:r>
          </a:p>
          <a:p>
            <a:pPr>
              <a:buFont typeface="Wingdings" panose="05000000000000000000" pitchFamily="2" charset="2"/>
              <a:buChar char="q"/>
            </a:pPr>
            <a:r>
              <a:rPr lang="en-ZA" sz="2800" dirty="0" smtClean="0"/>
              <a:t>Loss Management</a:t>
            </a:r>
          </a:p>
          <a:p>
            <a:pPr>
              <a:buFont typeface="Wingdings" panose="05000000000000000000" pitchFamily="2" charset="2"/>
              <a:buChar char="q"/>
            </a:pPr>
            <a:r>
              <a:rPr lang="en-ZA" sz="2800" dirty="0" smtClean="0"/>
              <a:t>Cost Reflective Tariffs</a:t>
            </a:r>
          </a:p>
          <a:p>
            <a:pPr>
              <a:buFont typeface="Wingdings" panose="05000000000000000000" pitchFamily="2" charset="2"/>
              <a:buChar char="q"/>
            </a:pPr>
            <a:r>
              <a:rPr lang="en-ZA" sz="2800" dirty="0" smtClean="0"/>
              <a:t>Maintaining Reasonable Collection Levels</a:t>
            </a:r>
          </a:p>
          <a:p>
            <a:pPr>
              <a:buFont typeface="Wingdings" panose="05000000000000000000" pitchFamily="2" charset="2"/>
              <a:buChar char="q"/>
            </a:pPr>
            <a:r>
              <a:rPr lang="en-ZA" sz="2800" dirty="0" smtClean="0"/>
              <a:t>Funded Budgets </a:t>
            </a:r>
          </a:p>
        </p:txBody>
      </p:sp>
      <p:sp>
        <p:nvSpPr>
          <p:cNvPr id="6" name="Slide Number Placeholder 3"/>
          <p:cNvSpPr>
            <a:spLocks noGrp="1"/>
          </p:cNvSpPr>
          <p:nvPr>
            <p:ph type="sldNum" sz="quarter" idx="12"/>
          </p:nvPr>
        </p:nvSpPr>
        <p:spPr>
          <a:xfrm>
            <a:off x="9347200" y="6319056"/>
            <a:ext cx="2540000" cy="457200"/>
          </a:xfrm>
          <a:prstGeom prst="rect">
            <a:avLst/>
          </a:prstGeom>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F0A0564-EB97-4C3A-81AF-EBE1B7E688B2}" type="slidenum">
              <a:rPr lang="en-US" altLang="en-US" sz="1400" smtClean="0">
                <a:solidFill>
                  <a:srgbClr val="000000"/>
                </a:solidFill>
              </a:rPr>
              <a:pPr/>
              <a:t>2</a:t>
            </a:fld>
            <a:endParaRPr lang="en-US" altLang="en-US" sz="1400" dirty="0" smtClean="0">
              <a:solidFill>
                <a:srgbClr val="000000"/>
              </a:solidFill>
            </a:endParaRPr>
          </a:p>
          <a:p>
            <a:endParaRPr lang="en-US" altLang="en-US" sz="1400" dirty="0" smtClean="0">
              <a:solidFill>
                <a:srgbClr val="000000"/>
              </a:solidFill>
            </a:endParaRPr>
          </a:p>
          <a:p>
            <a:endParaRPr lang="en-US" altLang="en-US" sz="1400" dirty="0" smtClean="0">
              <a:solidFill>
                <a:srgbClr val="000000"/>
              </a:solidFill>
            </a:endParaRPr>
          </a:p>
          <a:p>
            <a:endParaRPr lang="en-US" altLang="en-US" sz="1400" dirty="0">
              <a:solidFill>
                <a:srgbClr val="000000"/>
              </a:solidFill>
            </a:endParaRPr>
          </a:p>
        </p:txBody>
      </p:sp>
    </p:spTree>
    <p:extLst>
      <p:ext uri="{BB962C8B-B14F-4D97-AF65-F5344CB8AC3E}">
        <p14:creationId xmlns:p14="http://schemas.microsoft.com/office/powerpoint/2010/main" val="2327401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76200"/>
            <a:ext cx="11379200" cy="838200"/>
          </a:xfrm>
        </p:spPr>
        <p:txBody>
          <a:bodyPr/>
          <a:lstStyle/>
          <a:p>
            <a:r>
              <a:rPr lang="en-US" dirty="0"/>
              <a:t>Full Cost Recovery – Cost of Providing the </a:t>
            </a:r>
            <a:r>
              <a:rPr lang="en-US" dirty="0" smtClean="0"/>
              <a:t>Service – </a:t>
            </a:r>
            <a:r>
              <a:rPr lang="en-US" i="1" dirty="0" smtClean="0"/>
              <a:t>m</a:t>
            </a:r>
            <a:r>
              <a:rPr lang="en-US" dirty="0" smtClean="0"/>
              <a:t>SCOA Segments</a:t>
            </a:r>
            <a:endParaRPr lang="en-US" dirty="0"/>
          </a:p>
        </p:txBody>
      </p:sp>
      <p:sp>
        <p:nvSpPr>
          <p:cNvPr id="3" name="Vertical Text Placeholder 2"/>
          <p:cNvSpPr>
            <a:spLocks noGrp="1"/>
          </p:cNvSpPr>
          <p:nvPr>
            <p:ph type="body" orient="vert" idx="1"/>
          </p:nvPr>
        </p:nvSpPr>
        <p:spPr>
          <a:xfrm>
            <a:off x="239349" y="1143000"/>
            <a:ext cx="11684000" cy="5029200"/>
          </a:xfrm>
        </p:spPr>
        <p:txBody>
          <a:bodyPr vert="horz"/>
          <a:lstStyle/>
          <a:p>
            <a:pPr marL="0" indent="0" algn="just">
              <a:buNone/>
            </a:pPr>
            <a:endParaRPr lang="en-US" sz="1400" dirty="0" smtClean="0"/>
          </a:p>
        </p:txBody>
      </p:sp>
      <p:sp>
        <p:nvSpPr>
          <p:cNvPr id="4" name="Slide Number Placeholder 3"/>
          <p:cNvSpPr>
            <a:spLocks noGrp="1"/>
          </p:cNvSpPr>
          <p:nvPr>
            <p:ph type="sldNum" sz="quarter" idx="12"/>
          </p:nvPr>
        </p:nvSpPr>
        <p:spPr/>
        <p:txBody>
          <a:bodyPr/>
          <a:lstStyle/>
          <a:p>
            <a:pPr>
              <a:defRPr/>
            </a:pPr>
            <a:fld id="{DCDA1804-B4B0-45AF-9A18-03D598D7A91C}" type="slidenum">
              <a:rPr lang="en-US" smtClean="0"/>
              <a:pPr>
                <a:defRPr/>
              </a:pPr>
              <a:t>20</a:t>
            </a:fld>
            <a:endParaRPr lang="en-US" sz="1400" b="0" dirty="0">
              <a:solidFill>
                <a:schemeClr val="tx1"/>
              </a:solidFill>
              <a:latin typeface="+mn-lt"/>
            </a:endParaRPr>
          </a:p>
        </p:txBody>
      </p:sp>
      <p:graphicFrame>
        <p:nvGraphicFramePr>
          <p:cNvPr id="5" name="Diagram 4"/>
          <p:cNvGraphicFramePr/>
          <p:nvPr>
            <p:extLst>
              <p:ext uri="{D42A27DB-BD31-4B8C-83A1-F6EECF244321}">
                <p14:modId xmlns:p14="http://schemas.microsoft.com/office/powerpoint/2010/main" val="3104912642"/>
              </p:ext>
            </p:extLst>
          </p:nvPr>
        </p:nvGraphicFramePr>
        <p:xfrm>
          <a:off x="0" y="1143000"/>
          <a:ext cx="12192000" cy="497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8036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76200"/>
            <a:ext cx="11379200" cy="838200"/>
          </a:xfrm>
        </p:spPr>
        <p:txBody>
          <a:bodyPr/>
          <a:lstStyle/>
          <a:p>
            <a:r>
              <a:rPr lang="en-US" dirty="0"/>
              <a:t>Full Cost Recovery – Cost of Providing the </a:t>
            </a:r>
            <a:r>
              <a:rPr lang="en-US" dirty="0" smtClean="0"/>
              <a:t>Service – </a:t>
            </a:r>
            <a:r>
              <a:rPr lang="en-US" i="1" dirty="0" smtClean="0"/>
              <a:t>m</a:t>
            </a:r>
            <a:r>
              <a:rPr lang="en-US" dirty="0" smtClean="0"/>
              <a:t>SCOA Segments</a:t>
            </a:r>
            <a:endParaRPr lang="en-US" dirty="0"/>
          </a:p>
        </p:txBody>
      </p:sp>
      <p:sp>
        <p:nvSpPr>
          <p:cNvPr id="3" name="Vertical Text Placeholder 2"/>
          <p:cNvSpPr>
            <a:spLocks noGrp="1"/>
          </p:cNvSpPr>
          <p:nvPr>
            <p:ph type="body" orient="vert" idx="1"/>
          </p:nvPr>
        </p:nvSpPr>
        <p:spPr>
          <a:xfrm>
            <a:off x="239349" y="1143000"/>
            <a:ext cx="11684000" cy="5029200"/>
          </a:xfrm>
        </p:spPr>
        <p:txBody>
          <a:bodyPr vert="horz"/>
          <a:lstStyle/>
          <a:p>
            <a:pPr marL="0" indent="0" algn="just">
              <a:buNone/>
            </a:pPr>
            <a:endParaRPr lang="en-US" sz="1400" dirty="0" smtClean="0"/>
          </a:p>
          <a:p>
            <a:pPr algn="just">
              <a:buFont typeface="Wingdings" panose="05000000000000000000" pitchFamily="2" charset="2"/>
              <a:buChar char="q"/>
            </a:pPr>
            <a:endParaRPr lang="en-US" sz="1400" dirty="0" smtClean="0"/>
          </a:p>
        </p:txBody>
      </p:sp>
      <p:sp>
        <p:nvSpPr>
          <p:cNvPr id="4" name="Slide Number Placeholder 3"/>
          <p:cNvSpPr>
            <a:spLocks noGrp="1"/>
          </p:cNvSpPr>
          <p:nvPr>
            <p:ph type="sldNum" sz="quarter" idx="12"/>
          </p:nvPr>
        </p:nvSpPr>
        <p:spPr/>
        <p:txBody>
          <a:bodyPr/>
          <a:lstStyle/>
          <a:p>
            <a:pPr>
              <a:defRPr/>
            </a:pPr>
            <a:fld id="{DCDA1804-B4B0-45AF-9A18-03D598D7A91C}" type="slidenum">
              <a:rPr lang="en-US" smtClean="0"/>
              <a:pPr>
                <a:defRPr/>
              </a:pPr>
              <a:t>21</a:t>
            </a:fld>
            <a:endParaRPr lang="en-US" sz="1400" b="0" dirty="0">
              <a:solidFill>
                <a:schemeClr val="tx1"/>
              </a:solidFill>
              <a:latin typeface="+mn-lt"/>
            </a:endParaRPr>
          </a:p>
        </p:txBody>
      </p:sp>
      <p:graphicFrame>
        <p:nvGraphicFramePr>
          <p:cNvPr id="5" name="Diagram 4"/>
          <p:cNvGraphicFramePr/>
          <p:nvPr>
            <p:extLst>
              <p:ext uri="{D42A27DB-BD31-4B8C-83A1-F6EECF244321}">
                <p14:modId xmlns:p14="http://schemas.microsoft.com/office/powerpoint/2010/main" val="2725799452"/>
              </p:ext>
            </p:extLst>
          </p:nvPr>
        </p:nvGraphicFramePr>
        <p:xfrm>
          <a:off x="0" y="1143000"/>
          <a:ext cx="12192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07950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76200"/>
            <a:ext cx="11379200" cy="838200"/>
          </a:xfrm>
        </p:spPr>
        <p:txBody>
          <a:bodyPr/>
          <a:lstStyle/>
          <a:p>
            <a:r>
              <a:rPr lang="en-US" dirty="0"/>
              <a:t>Full Cost Recovery – Cost of Providing the </a:t>
            </a:r>
            <a:r>
              <a:rPr lang="en-US" dirty="0" smtClean="0"/>
              <a:t>Service – </a:t>
            </a:r>
            <a:r>
              <a:rPr lang="en-US" i="1" dirty="0" smtClean="0"/>
              <a:t>m</a:t>
            </a:r>
            <a:r>
              <a:rPr lang="en-US" dirty="0" smtClean="0"/>
              <a:t>SCOA Segments</a:t>
            </a:r>
            <a:endParaRPr lang="en-US" dirty="0"/>
          </a:p>
        </p:txBody>
      </p:sp>
      <p:sp>
        <p:nvSpPr>
          <p:cNvPr id="3" name="Vertical Text Placeholder 2"/>
          <p:cNvSpPr>
            <a:spLocks noGrp="1"/>
          </p:cNvSpPr>
          <p:nvPr>
            <p:ph type="body" orient="vert" idx="1"/>
          </p:nvPr>
        </p:nvSpPr>
        <p:spPr>
          <a:xfrm>
            <a:off x="239349" y="1143000"/>
            <a:ext cx="11684000" cy="5029200"/>
          </a:xfrm>
        </p:spPr>
        <p:txBody>
          <a:bodyPr vert="horz"/>
          <a:lstStyle/>
          <a:p>
            <a:pPr marL="0" indent="0" algn="just">
              <a:buNone/>
            </a:pPr>
            <a:endParaRPr lang="en-US" sz="1400" dirty="0" smtClean="0"/>
          </a:p>
          <a:p>
            <a:pPr algn="just">
              <a:buFont typeface="Wingdings" panose="05000000000000000000" pitchFamily="2" charset="2"/>
              <a:buChar char="q"/>
            </a:pPr>
            <a:endParaRPr lang="en-US" sz="1400" dirty="0" smtClean="0"/>
          </a:p>
        </p:txBody>
      </p:sp>
      <p:sp>
        <p:nvSpPr>
          <p:cNvPr id="4" name="Slide Number Placeholder 3"/>
          <p:cNvSpPr>
            <a:spLocks noGrp="1"/>
          </p:cNvSpPr>
          <p:nvPr>
            <p:ph type="sldNum" sz="quarter" idx="12"/>
          </p:nvPr>
        </p:nvSpPr>
        <p:spPr/>
        <p:txBody>
          <a:bodyPr/>
          <a:lstStyle/>
          <a:p>
            <a:pPr>
              <a:defRPr/>
            </a:pPr>
            <a:fld id="{DCDA1804-B4B0-45AF-9A18-03D598D7A91C}" type="slidenum">
              <a:rPr lang="en-US" smtClean="0"/>
              <a:pPr>
                <a:defRPr/>
              </a:pPr>
              <a:t>22</a:t>
            </a:fld>
            <a:endParaRPr lang="en-US" sz="1400" b="0" dirty="0">
              <a:solidFill>
                <a:schemeClr val="tx1"/>
              </a:solidFill>
              <a:latin typeface="+mn-lt"/>
            </a:endParaRPr>
          </a:p>
        </p:txBody>
      </p:sp>
      <p:graphicFrame>
        <p:nvGraphicFramePr>
          <p:cNvPr id="5" name="Diagram 4"/>
          <p:cNvGraphicFramePr/>
          <p:nvPr>
            <p:extLst>
              <p:ext uri="{D42A27DB-BD31-4B8C-83A1-F6EECF244321}">
                <p14:modId xmlns:p14="http://schemas.microsoft.com/office/powerpoint/2010/main" val="955677932"/>
              </p:ext>
            </p:extLst>
          </p:nvPr>
        </p:nvGraphicFramePr>
        <p:xfrm>
          <a:off x="0" y="1143000"/>
          <a:ext cx="12192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308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76200"/>
            <a:ext cx="11379200" cy="838200"/>
          </a:xfrm>
        </p:spPr>
        <p:txBody>
          <a:bodyPr/>
          <a:lstStyle/>
          <a:p>
            <a:r>
              <a:rPr lang="en-US" dirty="0"/>
              <a:t>Full Cost Recovery – Cost of Providing the </a:t>
            </a:r>
            <a:r>
              <a:rPr lang="en-US" dirty="0" smtClean="0"/>
              <a:t>Service – Cost Allocation Model</a:t>
            </a:r>
            <a:endParaRPr lang="en-US" dirty="0"/>
          </a:p>
        </p:txBody>
      </p:sp>
      <p:sp>
        <p:nvSpPr>
          <p:cNvPr id="3" name="Vertical Text Placeholder 2"/>
          <p:cNvSpPr>
            <a:spLocks noGrp="1"/>
          </p:cNvSpPr>
          <p:nvPr>
            <p:ph type="body" orient="vert" idx="1"/>
          </p:nvPr>
        </p:nvSpPr>
        <p:spPr>
          <a:xfrm>
            <a:off x="239349" y="1143000"/>
            <a:ext cx="11684000" cy="5029200"/>
          </a:xfrm>
        </p:spPr>
        <p:txBody>
          <a:bodyPr vert="horz"/>
          <a:lstStyle/>
          <a:p>
            <a:pPr marL="0" indent="0" algn="just">
              <a:buNone/>
            </a:pPr>
            <a:endParaRPr lang="en-US" sz="1400" dirty="0" smtClean="0"/>
          </a:p>
          <a:p>
            <a:pPr algn="just">
              <a:buFont typeface="Wingdings" panose="05000000000000000000" pitchFamily="2" charset="2"/>
              <a:buChar char="q"/>
            </a:pPr>
            <a:endParaRPr lang="en-US" sz="1400" dirty="0" smtClean="0"/>
          </a:p>
        </p:txBody>
      </p:sp>
      <p:sp>
        <p:nvSpPr>
          <p:cNvPr id="4" name="Slide Number Placeholder 3"/>
          <p:cNvSpPr>
            <a:spLocks noGrp="1"/>
          </p:cNvSpPr>
          <p:nvPr>
            <p:ph type="sldNum" sz="quarter" idx="12"/>
          </p:nvPr>
        </p:nvSpPr>
        <p:spPr/>
        <p:txBody>
          <a:bodyPr/>
          <a:lstStyle/>
          <a:p>
            <a:pPr>
              <a:defRPr/>
            </a:pPr>
            <a:fld id="{DCDA1804-B4B0-45AF-9A18-03D598D7A91C}" type="slidenum">
              <a:rPr lang="en-US" smtClean="0"/>
              <a:pPr>
                <a:defRPr/>
              </a:pPr>
              <a:t>23</a:t>
            </a:fld>
            <a:endParaRPr lang="en-US" sz="1400" b="0" dirty="0">
              <a:solidFill>
                <a:schemeClr val="tx1"/>
              </a:solidFill>
              <a:latin typeface="+mn-lt"/>
            </a:endParaRPr>
          </a:p>
        </p:txBody>
      </p:sp>
      <p:graphicFrame>
        <p:nvGraphicFramePr>
          <p:cNvPr id="5" name="Diagram 4"/>
          <p:cNvGraphicFramePr/>
          <p:nvPr>
            <p:extLst>
              <p:ext uri="{D42A27DB-BD31-4B8C-83A1-F6EECF244321}">
                <p14:modId xmlns:p14="http://schemas.microsoft.com/office/powerpoint/2010/main" val="3421806955"/>
              </p:ext>
            </p:extLst>
          </p:nvPr>
        </p:nvGraphicFramePr>
        <p:xfrm>
          <a:off x="0" y="1143000"/>
          <a:ext cx="12192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59317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76200"/>
            <a:ext cx="11379200" cy="838200"/>
          </a:xfrm>
        </p:spPr>
        <p:txBody>
          <a:bodyPr/>
          <a:lstStyle/>
          <a:p>
            <a:r>
              <a:rPr lang="en-US" dirty="0"/>
              <a:t>Full Cost Recovery – Cost of Providing the </a:t>
            </a:r>
            <a:r>
              <a:rPr lang="en-US" dirty="0" smtClean="0"/>
              <a:t>Service – Cost </a:t>
            </a:r>
            <a:r>
              <a:rPr lang="en-US" dirty="0"/>
              <a:t>Allocation Model</a:t>
            </a:r>
          </a:p>
        </p:txBody>
      </p:sp>
      <p:sp>
        <p:nvSpPr>
          <p:cNvPr id="3" name="Vertical Text Placeholder 2"/>
          <p:cNvSpPr>
            <a:spLocks noGrp="1"/>
          </p:cNvSpPr>
          <p:nvPr>
            <p:ph type="body" orient="vert" idx="1"/>
          </p:nvPr>
        </p:nvSpPr>
        <p:spPr>
          <a:xfrm>
            <a:off x="239349" y="1143000"/>
            <a:ext cx="11684000" cy="5029200"/>
          </a:xfrm>
        </p:spPr>
        <p:txBody>
          <a:bodyPr vert="horz"/>
          <a:lstStyle/>
          <a:p>
            <a:pPr marL="0" indent="0" algn="just">
              <a:buNone/>
            </a:pPr>
            <a:r>
              <a:rPr lang="en-ZA" sz="1800" dirty="0" smtClean="0"/>
              <a:t>Typical departments/cost </a:t>
            </a:r>
            <a:r>
              <a:rPr lang="en-ZA" sz="1800" dirty="0"/>
              <a:t>centres </a:t>
            </a:r>
            <a:r>
              <a:rPr lang="en-ZA" sz="1800" dirty="0" smtClean="0"/>
              <a:t>that </a:t>
            </a:r>
            <a:r>
              <a:rPr lang="en-ZA" sz="1800" dirty="0"/>
              <a:t>render </a:t>
            </a:r>
            <a:r>
              <a:rPr lang="en-ZA" sz="1800" dirty="0" smtClean="0"/>
              <a:t>internal services </a:t>
            </a:r>
            <a:r>
              <a:rPr lang="en-ZA" sz="1800" dirty="0"/>
              <a:t>to the tariff </a:t>
            </a:r>
            <a:r>
              <a:rPr lang="en-ZA" sz="1800" dirty="0" smtClean="0"/>
              <a:t>departments (four core services) and possible basis </a:t>
            </a:r>
            <a:r>
              <a:rPr lang="en-ZA" sz="1800" dirty="0"/>
              <a:t>of calculation for </a:t>
            </a:r>
            <a:r>
              <a:rPr lang="en-ZA" sz="1800" dirty="0" smtClean="0"/>
              <a:t>costing these </a:t>
            </a:r>
            <a:r>
              <a:rPr lang="en-ZA" sz="1800" dirty="0"/>
              <a:t>services.</a:t>
            </a:r>
            <a:endParaRPr lang="en-US" sz="1800" dirty="0" smtClean="0"/>
          </a:p>
        </p:txBody>
      </p:sp>
      <p:sp>
        <p:nvSpPr>
          <p:cNvPr id="4" name="Slide Number Placeholder 3"/>
          <p:cNvSpPr>
            <a:spLocks noGrp="1"/>
          </p:cNvSpPr>
          <p:nvPr>
            <p:ph type="sldNum" sz="quarter" idx="12"/>
          </p:nvPr>
        </p:nvSpPr>
        <p:spPr/>
        <p:txBody>
          <a:bodyPr/>
          <a:lstStyle/>
          <a:p>
            <a:pPr>
              <a:defRPr/>
            </a:pPr>
            <a:fld id="{DCDA1804-B4B0-45AF-9A18-03D598D7A91C}" type="slidenum">
              <a:rPr lang="en-US" smtClean="0"/>
              <a:pPr>
                <a:defRPr/>
              </a:pPr>
              <a:t>24</a:t>
            </a:fld>
            <a:endParaRPr lang="en-US" sz="1400" b="0" dirty="0">
              <a:solidFill>
                <a:schemeClr val="tx1"/>
              </a:solidFill>
              <a:latin typeface="+mn-lt"/>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1981200"/>
            <a:ext cx="111760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74907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76200"/>
            <a:ext cx="11379200" cy="838200"/>
          </a:xfrm>
        </p:spPr>
        <p:txBody>
          <a:bodyPr/>
          <a:lstStyle/>
          <a:p>
            <a:r>
              <a:rPr lang="en-US" dirty="0" smtClean="0"/>
              <a:t>Improving municipal tariff </a:t>
            </a:r>
            <a:r>
              <a:rPr lang="en-US" dirty="0"/>
              <a:t>s</a:t>
            </a:r>
            <a:r>
              <a:rPr lang="en-US" dirty="0" smtClean="0"/>
              <a:t>etting</a:t>
            </a:r>
            <a:endParaRPr lang="en-US" dirty="0"/>
          </a:p>
        </p:txBody>
      </p:sp>
      <p:sp>
        <p:nvSpPr>
          <p:cNvPr id="3" name="Vertical Text Placeholder 2"/>
          <p:cNvSpPr>
            <a:spLocks noGrp="1"/>
          </p:cNvSpPr>
          <p:nvPr>
            <p:ph type="body" orient="vert" idx="1"/>
          </p:nvPr>
        </p:nvSpPr>
        <p:spPr>
          <a:xfrm>
            <a:off x="239349" y="1143000"/>
            <a:ext cx="11684000" cy="4953000"/>
          </a:xfrm>
        </p:spPr>
        <p:txBody>
          <a:bodyPr vert="horz"/>
          <a:lstStyle/>
          <a:p>
            <a:pPr marL="0" indent="0" algn="just">
              <a:buNone/>
            </a:pPr>
            <a:r>
              <a:rPr lang="en-US" sz="1800" b="1" dirty="0" smtClean="0"/>
              <a:t>1. Annual Budget </a:t>
            </a:r>
            <a:r>
              <a:rPr lang="en-US" sz="1800" dirty="0" smtClean="0"/>
              <a:t>- The main purpose of preparing a budget could be summarised as follows:</a:t>
            </a:r>
          </a:p>
          <a:p>
            <a:pPr algn="just">
              <a:buFont typeface="Wingdings" panose="05000000000000000000" pitchFamily="2" charset="2"/>
              <a:buChar char="q"/>
            </a:pPr>
            <a:r>
              <a:rPr lang="en-US" sz="1800" dirty="0" smtClean="0"/>
              <a:t>Provides detail of</a:t>
            </a:r>
          </a:p>
          <a:p>
            <a:pPr lvl="1" algn="just">
              <a:buFont typeface="Wingdings" panose="05000000000000000000" pitchFamily="2" charset="2"/>
              <a:buChar char="§"/>
            </a:pPr>
            <a:r>
              <a:rPr lang="en-US" sz="1800" dirty="0" smtClean="0"/>
              <a:t>Revenue sources available </a:t>
            </a:r>
          </a:p>
          <a:p>
            <a:pPr lvl="1" algn="just">
              <a:buFont typeface="Wingdings" panose="05000000000000000000" pitchFamily="2" charset="2"/>
              <a:buChar char="§"/>
            </a:pPr>
            <a:r>
              <a:rPr lang="en-US" sz="1800" dirty="0" smtClean="0"/>
              <a:t>Expenditure requirements</a:t>
            </a:r>
          </a:p>
          <a:p>
            <a:pPr algn="just">
              <a:buFont typeface="Wingdings" panose="05000000000000000000" pitchFamily="2" charset="2"/>
              <a:buChar char="q"/>
            </a:pPr>
            <a:r>
              <a:rPr lang="en-US" sz="1800" dirty="0" smtClean="0"/>
              <a:t> Tool for implementation of Council policies</a:t>
            </a:r>
          </a:p>
          <a:p>
            <a:pPr algn="just">
              <a:buFont typeface="Wingdings" panose="05000000000000000000" pitchFamily="2" charset="2"/>
              <a:buChar char="q"/>
            </a:pPr>
            <a:r>
              <a:rPr lang="en-US" sz="1800" dirty="0" smtClean="0"/>
              <a:t>Forms the basis for control over revenue and expenditure</a:t>
            </a:r>
          </a:p>
          <a:p>
            <a:pPr algn="just">
              <a:buFont typeface="Wingdings" panose="05000000000000000000" pitchFamily="2" charset="2"/>
              <a:buChar char="q"/>
            </a:pPr>
            <a:r>
              <a:rPr lang="en-US" sz="1800" b="1" u="sng" dirty="0" smtClean="0"/>
              <a:t>Forms the basis for tariff calculation</a:t>
            </a:r>
            <a:r>
              <a:rPr lang="en-US" sz="1800" b="1" dirty="0" smtClean="0"/>
              <a:t> </a:t>
            </a:r>
            <a:r>
              <a:rPr lang="en-US" sz="1800" dirty="0" smtClean="0"/>
              <a:t>– </a:t>
            </a:r>
            <a:r>
              <a:rPr lang="en-US" sz="1800" b="1" i="1" u="sng" dirty="0" smtClean="0"/>
              <a:t>Cost of rendering the service</a:t>
            </a:r>
          </a:p>
          <a:p>
            <a:pPr marL="0" indent="0" algn="just">
              <a:buNone/>
            </a:pPr>
            <a:endParaRPr lang="en-US" sz="1800" b="1" i="1" u="sng" dirty="0" smtClean="0"/>
          </a:p>
          <a:p>
            <a:pPr marL="0" indent="0" algn="just">
              <a:buNone/>
            </a:pPr>
            <a:r>
              <a:rPr lang="en-US" sz="1800" b="1" dirty="0" smtClean="0"/>
              <a:t>2. Type of Services and Tariff Setting</a:t>
            </a:r>
          </a:p>
          <a:p>
            <a:pPr algn="just">
              <a:buFont typeface="Wingdings" panose="05000000000000000000" pitchFamily="2" charset="2"/>
              <a:buChar char="q"/>
            </a:pPr>
            <a:r>
              <a:rPr lang="en-US" sz="1800" dirty="0" smtClean="0"/>
              <a:t>Trading </a:t>
            </a:r>
            <a:r>
              <a:rPr lang="en-US" sz="1800" dirty="0"/>
              <a:t>services </a:t>
            </a:r>
            <a:r>
              <a:rPr lang="en-US" sz="1800" dirty="0" smtClean="0"/>
              <a:t>(Full cost recovery plus a budgeted operating surplus)</a:t>
            </a:r>
          </a:p>
          <a:p>
            <a:pPr algn="just">
              <a:buFont typeface="Wingdings" panose="05000000000000000000" pitchFamily="2" charset="2"/>
              <a:buChar char="q"/>
            </a:pPr>
            <a:r>
              <a:rPr lang="en-US" sz="1800" dirty="0" smtClean="0"/>
              <a:t>Economic Services (Budgeted to </a:t>
            </a:r>
            <a:r>
              <a:rPr lang="en-US" sz="1800" dirty="0"/>
              <a:t>b</a:t>
            </a:r>
            <a:r>
              <a:rPr lang="en-US" sz="1800" dirty="0" smtClean="0"/>
              <a:t>reak even – full cost recovery)</a:t>
            </a:r>
          </a:p>
          <a:p>
            <a:pPr algn="just">
              <a:buFont typeface="Wingdings" panose="05000000000000000000" pitchFamily="2" charset="2"/>
              <a:buChar char="q"/>
            </a:pPr>
            <a:r>
              <a:rPr lang="en-US" sz="1800" dirty="0" smtClean="0"/>
              <a:t>Subsidised services (Not full recovery of cost to provide the service – some tariffs)</a:t>
            </a:r>
          </a:p>
          <a:p>
            <a:pPr algn="just">
              <a:buFont typeface="Wingdings" panose="05000000000000000000" pitchFamily="2" charset="2"/>
              <a:buChar char="q"/>
            </a:pPr>
            <a:r>
              <a:rPr lang="en-US" sz="1800" dirty="0" smtClean="0"/>
              <a:t>Community services (No tariffs – funded from assessment rates and surpluses from trading services)</a:t>
            </a:r>
          </a:p>
        </p:txBody>
      </p:sp>
      <p:sp>
        <p:nvSpPr>
          <p:cNvPr id="4" name="Slide Number Placeholder 3"/>
          <p:cNvSpPr>
            <a:spLocks noGrp="1"/>
          </p:cNvSpPr>
          <p:nvPr>
            <p:ph type="sldNum" sz="quarter" idx="12"/>
          </p:nvPr>
        </p:nvSpPr>
        <p:spPr/>
        <p:txBody>
          <a:bodyPr/>
          <a:lstStyle/>
          <a:p>
            <a:pPr>
              <a:defRPr/>
            </a:pPr>
            <a:fld id="{DCDA1804-B4B0-45AF-9A18-03D598D7A91C}" type="slidenum">
              <a:rPr lang="en-US" smtClean="0"/>
              <a:pPr>
                <a:defRPr/>
              </a:pPr>
              <a:t>25</a:t>
            </a:fld>
            <a:endParaRPr lang="en-US" sz="1400" b="0" dirty="0">
              <a:solidFill>
                <a:schemeClr val="tx1"/>
              </a:solidFill>
              <a:latin typeface="+mn-lt"/>
            </a:endParaRPr>
          </a:p>
        </p:txBody>
      </p:sp>
    </p:spTree>
    <p:extLst>
      <p:ext uri="{BB962C8B-B14F-4D97-AF65-F5344CB8AC3E}">
        <p14:creationId xmlns:p14="http://schemas.microsoft.com/office/powerpoint/2010/main" val="21103218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76200"/>
            <a:ext cx="11379200" cy="838200"/>
          </a:xfrm>
        </p:spPr>
        <p:txBody>
          <a:bodyPr/>
          <a:lstStyle/>
          <a:p>
            <a:r>
              <a:rPr lang="en-US" dirty="0" smtClean="0"/>
              <a:t>Improving municipal tariff setting</a:t>
            </a:r>
            <a:endParaRPr lang="en-US" dirty="0"/>
          </a:p>
        </p:txBody>
      </p:sp>
      <p:sp>
        <p:nvSpPr>
          <p:cNvPr id="3" name="Vertical Text Placeholder 2"/>
          <p:cNvSpPr>
            <a:spLocks noGrp="1"/>
          </p:cNvSpPr>
          <p:nvPr>
            <p:ph type="body" orient="vert" idx="1"/>
          </p:nvPr>
        </p:nvSpPr>
        <p:spPr>
          <a:xfrm>
            <a:off x="239349" y="1143000"/>
            <a:ext cx="11684000" cy="5029200"/>
          </a:xfrm>
        </p:spPr>
        <p:txBody>
          <a:bodyPr vert="horz"/>
          <a:lstStyle/>
          <a:p>
            <a:pPr marL="0" indent="0" algn="just">
              <a:buNone/>
            </a:pPr>
            <a:r>
              <a:rPr lang="en-US" sz="1800" b="1" dirty="0" smtClean="0"/>
              <a:t>3. Tariff Policy </a:t>
            </a:r>
          </a:p>
          <a:p>
            <a:pPr marL="0" indent="0" algn="just">
              <a:buNone/>
            </a:pPr>
            <a:r>
              <a:rPr lang="en-ZA" sz="1800" dirty="0"/>
              <a:t>The tariff policy </a:t>
            </a:r>
            <a:r>
              <a:rPr lang="en-ZA" sz="1800" dirty="0" smtClean="0"/>
              <a:t>is </a:t>
            </a:r>
            <a:r>
              <a:rPr lang="en-ZA" sz="1800" dirty="0"/>
              <a:t>the key to transparent tariff </a:t>
            </a:r>
            <a:r>
              <a:rPr lang="en-ZA" sz="1800" dirty="0" smtClean="0"/>
              <a:t>setting that </a:t>
            </a:r>
            <a:r>
              <a:rPr lang="en-ZA" sz="1800" dirty="0"/>
              <a:t>outlines </a:t>
            </a:r>
            <a:r>
              <a:rPr lang="en-ZA" sz="1800" dirty="0" smtClean="0"/>
              <a:t>how tariffs </a:t>
            </a:r>
            <a:r>
              <a:rPr lang="en-ZA" sz="1800" dirty="0"/>
              <a:t>are  </a:t>
            </a:r>
            <a:r>
              <a:rPr lang="en-ZA" sz="1800" dirty="0" smtClean="0"/>
              <a:t>determined, monitored and reviewed to assure its citizens </a:t>
            </a:r>
            <a:r>
              <a:rPr lang="en-ZA" sz="1800" dirty="0"/>
              <a:t>that tariffs are set on a rational </a:t>
            </a:r>
            <a:r>
              <a:rPr lang="en-ZA" sz="1800" dirty="0" smtClean="0"/>
              <a:t>basis</a:t>
            </a:r>
          </a:p>
          <a:p>
            <a:pPr marL="0" indent="0" algn="just">
              <a:buNone/>
            </a:pPr>
            <a:endParaRPr lang="en-US" sz="1800" dirty="0" smtClean="0"/>
          </a:p>
          <a:p>
            <a:pPr marL="0" indent="0" algn="just">
              <a:buNone/>
            </a:pPr>
            <a:r>
              <a:rPr lang="en-ZA" sz="1800" b="1" dirty="0" smtClean="0"/>
              <a:t>Objective </a:t>
            </a:r>
            <a:r>
              <a:rPr lang="en-ZA" sz="1800" b="1" dirty="0"/>
              <a:t>of the tariff policy is to ensure </a:t>
            </a:r>
            <a:r>
              <a:rPr lang="en-ZA" sz="1800" b="1" dirty="0" smtClean="0"/>
              <a:t>that:</a:t>
            </a:r>
            <a:endParaRPr lang="en-ZA" sz="1800" b="1" dirty="0"/>
          </a:p>
          <a:p>
            <a:pPr lvl="1" algn="just">
              <a:buFont typeface="Wingdings" panose="05000000000000000000" pitchFamily="2" charset="2"/>
              <a:buChar char="q"/>
            </a:pPr>
            <a:r>
              <a:rPr lang="en-ZA" sz="1800" dirty="0" smtClean="0"/>
              <a:t>Tariffs </a:t>
            </a:r>
            <a:r>
              <a:rPr lang="en-ZA" sz="1800" dirty="0"/>
              <a:t>of the Municipality conform to acceptable policy </a:t>
            </a:r>
            <a:r>
              <a:rPr lang="en-ZA" sz="1800" dirty="0" smtClean="0"/>
              <a:t>principles</a:t>
            </a:r>
            <a:endParaRPr lang="en-ZA" sz="1800" dirty="0"/>
          </a:p>
          <a:p>
            <a:pPr lvl="1" algn="just">
              <a:buFont typeface="Wingdings" panose="05000000000000000000" pitchFamily="2" charset="2"/>
              <a:buChar char="q"/>
            </a:pPr>
            <a:r>
              <a:rPr lang="en-ZA" sz="1800" dirty="0" smtClean="0"/>
              <a:t>Municipal </a:t>
            </a:r>
            <a:r>
              <a:rPr lang="en-ZA" sz="1800" dirty="0"/>
              <a:t>services are financially </a:t>
            </a:r>
            <a:r>
              <a:rPr lang="en-ZA" sz="1800" dirty="0" smtClean="0"/>
              <a:t>sustainable</a:t>
            </a:r>
            <a:endParaRPr lang="en-ZA" sz="1800" dirty="0"/>
          </a:p>
          <a:p>
            <a:pPr lvl="1" algn="just">
              <a:buFont typeface="Wingdings" panose="05000000000000000000" pitchFamily="2" charset="2"/>
              <a:buChar char="q"/>
            </a:pPr>
            <a:r>
              <a:rPr lang="en-ZA" sz="1800" dirty="0" smtClean="0"/>
              <a:t>There </a:t>
            </a:r>
            <a:r>
              <a:rPr lang="en-ZA" sz="1800" dirty="0"/>
              <a:t>is certainty in the </a:t>
            </a:r>
            <a:r>
              <a:rPr lang="en-ZA" sz="1800" dirty="0" smtClean="0"/>
              <a:t>Council and community </a:t>
            </a:r>
            <a:r>
              <a:rPr lang="en-ZA" sz="1800" dirty="0"/>
              <a:t>of how the tariffs will be </a:t>
            </a:r>
            <a:r>
              <a:rPr lang="en-ZA" sz="1800" dirty="0" smtClean="0"/>
              <a:t>determined</a:t>
            </a:r>
            <a:endParaRPr lang="en-ZA" sz="1800" dirty="0"/>
          </a:p>
          <a:p>
            <a:pPr lvl="1" algn="just">
              <a:buFont typeface="Wingdings" panose="05000000000000000000" pitchFamily="2" charset="2"/>
              <a:buChar char="q"/>
            </a:pPr>
            <a:r>
              <a:rPr lang="en-ZA" sz="1800" dirty="0" smtClean="0"/>
              <a:t>Tariffs </a:t>
            </a:r>
            <a:r>
              <a:rPr lang="en-ZA" sz="1800" dirty="0"/>
              <a:t>of the Municipality comply with the applicable </a:t>
            </a:r>
            <a:r>
              <a:rPr lang="en-ZA" sz="1800" dirty="0" smtClean="0"/>
              <a:t>legislation</a:t>
            </a:r>
          </a:p>
          <a:p>
            <a:pPr marL="0" indent="0" algn="just">
              <a:buNone/>
            </a:pPr>
            <a:endParaRPr lang="en-ZA" sz="1800" dirty="0"/>
          </a:p>
          <a:p>
            <a:pPr algn="just">
              <a:buFont typeface="Wingdings" panose="05000000000000000000" pitchFamily="2" charset="2"/>
              <a:buChar char="q"/>
            </a:pPr>
            <a:endParaRPr lang="en-ZA" sz="1400" dirty="0" smtClean="0"/>
          </a:p>
          <a:p>
            <a:pPr algn="just">
              <a:buFont typeface="Wingdings" panose="05000000000000000000" pitchFamily="2" charset="2"/>
              <a:buChar char="q"/>
            </a:pPr>
            <a:endParaRPr lang="en-US" sz="1400" dirty="0"/>
          </a:p>
        </p:txBody>
      </p:sp>
      <p:sp>
        <p:nvSpPr>
          <p:cNvPr id="4" name="Slide Number Placeholder 3"/>
          <p:cNvSpPr>
            <a:spLocks noGrp="1"/>
          </p:cNvSpPr>
          <p:nvPr>
            <p:ph type="sldNum" sz="quarter" idx="12"/>
          </p:nvPr>
        </p:nvSpPr>
        <p:spPr/>
        <p:txBody>
          <a:bodyPr/>
          <a:lstStyle/>
          <a:p>
            <a:pPr>
              <a:defRPr/>
            </a:pPr>
            <a:fld id="{DCDA1804-B4B0-45AF-9A18-03D598D7A91C}" type="slidenum">
              <a:rPr lang="en-US" smtClean="0"/>
              <a:pPr>
                <a:defRPr/>
              </a:pPr>
              <a:t>26</a:t>
            </a:fld>
            <a:endParaRPr lang="en-US" sz="1400" b="0" dirty="0">
              <a:solidFill>
                <a:schemeClr val="tx1"/>
              </a:solidFill>
              <a:latin typeface="+mn-lt"/>
            </a:endParaRPr>
          </a:p>
        </p:txBody>
      </p:sp>
    </p:spTree>
    <p:extLst>
      <p:ext uri="{BB962C8B-B14F-4D97-AF65-F5344CB8AC3E}">
        <p14:creationId xmlns:p14="http://schemas.microsoft.com/office/powerpoint/2010/main" val="7900220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76200"/>
            <a:ext cx="11379200" cy="838200"/>
          </a:xfrm>
        </p:spPr>
        <p:txBody>
          <a:bodyPr/>
          <a:lstStyle/>
          <a:p>
            <a:r>
              <a:rPr lang="en-US" dirty="0" smtClean="0"/>
              <a:t>Improving municipal tariff setting</a:t>
            </a:r>
            <a:endParaRPr lang="en-US" dirty="0"/>
          </a:p>
        </p:txBody>
      </p:sp>
      <p:sp>
        <p:nvSpPr>
          <p:cNvPr id="3" name="Vertical Text Placeholder 2"/>
          <p:cNvSpPr>
            <a:spLocks noGrp="1"/>
          </p:cNvSpPr>
          <p:nvPr>
            <p:ph type="body" orient="vert" idx="1"/>
          </p:nvPr>
        </p:nvSpPr>
        <p:spPr>
          <a:xfrm>
            <a:off x="239349" y="1143000"/>
            <a:ext cx="11684000" cy="5029200"/>
          </a:xfrm>
        </p:spPr>
        <p:txBody>
          <a:bodyPr vert="horz"/>
          <a:lstStyle/>
          <a:p>
            <a:pPr marL="0" indent="0" algn="just">
              <a:buNone/>
            </a:pPr>
            <a:r>
              <a:rPr lang="en-US" sz="1800" b="1" dirty="0" smtClean="0"/>
              <a:t>3. Tariff Policy </a:t>
            </a:r>
          </a:p>
          <a:p>
            <a:pPr marL="0" indent="0" algn="just">
              <a:buNone/>
            </a:pPr>
            <a:r>
              <a:rPr lang="en-ZA" sz="1800" b="1" dirty="0" smtClean="0"/>
              <a:t>Need for a tariff policy</a:t>
            </a:r>
          </a:p>
          <a:p>
            <a:pPr lvl="1" algn="just">
              <a:buFont typeface="Wingdings" panose="05000000000000000000" pitchFamily="2" charset="2"/>
              <a:buChar char="q"/>
            </a:pPr>
            <a:r>
              <a:rPr lang="en-ZA" sz="1800" b="1" dirty="0"/>
              <a:t>Revenue adequacy and </a:t>
            </a:r>
            <a:r>
              <a:rPr lang="en-ZA" sz="1800" b="1" dirty="0" smtClean="0"/>
              <a:t>certainty - the </a:t>
            </a:r>
            <a:r>
              <a:rPr lang="en-ZA" sz="1800" b="1" dirty="0"/>
              <a:t>Municipality </a:t>
            </a:r>
            <a:r>
              <a:rPr lang="en-ZA" sz="1800" b="1" dirty="0" smtClean="0"/>
              <a:t>must:</a:t>
            </a:r>
          </a:p>
          <a:p>
            <a:pPr lvl="1" algn="just">
              <a:buFont typeface="Wingdings" panose="05000000000000000000" pitchFamily="2" charset="2"/>
              <a:buChar char="§"/>
            </a:pPr>
            <a:r>
              <a:rPr lang="en-ZA" sz="1800" dirty="0" smtClean="0"/>
              <a:t>Fully </a:t>
            </a:r>
            <a:r>
              <a:rPr lang="en-ZA" sz="1800" dirty="0"/>
              <a:t>exploit the available sources of revenue to </a:t>
            </a:r>
            <a:r>
              <a:rPr lang="en-ZA" sz="1800" dirty="0" smtClean="0"/>
              <a:t>meet </a:t>
            </a:r>
            <a:r>
              <a:rPr lang="en-ZA" sz="1800" dirty="0"/>
              <a:t>its </a:t>
            </a:r>
            <a:r>
              <a:rPr lang="en-ZA" sz="1800" dirty="0" smtClean="0"/>
              <a:t>developmental objectives and be reasonably </a:t>
            </a:r>
            <a:r>
              <a:rPr lang="en-ZA" sz="1800" dirty="0"/>
              <a:t>certain of its revenue to allow for realistic </a:t>
            </a:r>
            <a:r>
              <a:rPr lang="en-ZA" sz="1800" dirty="0" smtClean="0"/>
              <a:t>planning</a:t>
            </a:r>
          </a:p>
          <a:p>
            <a:pPr marL="457200" lvl="1" indent="0" algn="just">
              <a:buNone/>
            </a:pPr>
            <a:endParaRPr lang="en-ZA" sz="1800" dirty="0" smtClean="0"/>
          </a:p>
          <a:p>
            <a:pPr lvl="1" algn="just">
              <a:buFont typeface="Wingdings" panose="05000000000000000000" pitchFamily="2" charset="2"/>
              <a:buChar char="q"/>
            </a:pPr>
            <a:r>
              <a:rPr lang="en-ZA" sz="1800" b="1" dirty="0" smtClean="0"/>
              <a:t>Sustainability - Financial </a:t>
            </a:r>
            <a:r>
              <a:rPr lang="en-ZA" sz="1800" b="1" dirty="0"/>
              <a:t>sustainability requires that the Municipality must ensure </a:t>
            </a:r>
            <a:r>
              <a:rPr lang="en-ZA" sz="1800" b="1" dirty="0" smtClean="0"/>
              <a:t>that:</a:t>
            </a:r>
          </a:p>
          <a:p>
            <a:pPr lvl="2" algn="just">
              <a:buFont typeface="Wingdings" panose="05000000000000000000" pitchFamily="2" charset="2"/>
              <a:buChar char="§"/>
            </a:pPr>
            <a:r>
              <a:rPr lang="en-ZA" sz="1800" dirty="0" smtClean="0"/>
              <a:t> Its </a:t>
            </a:r>
            <a:r>
              <a:rPr lang="en-ZA" sz="1800" dirty="0"/>
              <a:t>budget </a:t>
            </a:r>
            <a:r>
              <a:rPr lang="en-ZA" sz="1800" dirty="0" smtClean="0"/>
              <a:t>is properly funded, services </a:t>
            </a:r>
            <a:r>
              <a:rPr lang="en-ZA" sz="1800" dirty="0"/>
              <a:t>are provided at affordable </a:t>
            </a:r>
            <a:r>
              <a:rPr lang="en-ZA" sz="1800" dirty="0" smtClean="0"/>
              <a:t>levels It </a:t>
            </a:r>
            <a:r>
              <a:rPr lang="en-ZA" sz="1800" dirty="0"/>
              <a:t>is able to recover the costs of service </a:t>
            </a:r>
            <a:r>
              <a:rPr lang="en-ZA" sz="1800" dirty="0" smtClean="0"/>
              <a:t>delivery</a:t>
            </a:r>
          </a:p>
          <a:p>
            <a:pPr marL="914400" lvl="2" indent="0" algn="just">
              <a:buNone/>
            </a:pPr>
            <a:endParaRPr lang="en-ZA" sz="1800" dirty="0" smtClean="0"/>
          </a:p>
          <a:p>
            <a:pPr lvl="1" algn="just">
              <a:buFont typeface="Wingdings" panose="05000000000000000000" pitchFamily="2" charset="2"/>
              <a:buChar char="q"/>
            </a:pPr>
            <a:r>
              <a:rPr lang="en-ZA" sz="1800" b="1" dirty="0"/>
              <a:t>Effective and efficient usage of resources</a:t>
            </a:r>
          </a:p>
          <a:p>
            <a:pPr lvl="2" algn="just">
              <a:buFont typeface="Wingdings" panose="05000000000000000000" pitchFamily="2" charset="2"/>
              <a:buChar char="§"/>
            </a:pPr>
            <a:r>
              <a:rPr lang="en-ZA" sz="1800" dirty="0"/>
              <a:t>Resources are scarce and must be used in the best possible way to ensure the maximum benefit for the community</a:t>
            </a:r>
          </a:p>
          <a:p>
            <a:pPr lvl="2" algn="just">
              <a:buFont typeface="Wingdings" panose="05000000000000000000" pitchFamily="2" charset="2"/>
              <a:buChar char="§"/>
            </a:pPr>
            <a:endParaRPr lang="en-ZA" sz="1800" dirty="0"/>
          </a:p>
          <a:p>
            <a:pPr algn="just">
              <a:buFont typeface="Wingdings" panose="05000000000000000000" pitchFamily="2" charset="2"/>
              <a:buChar char="q"/>
            </a:pPr>
            <a:endParaRPr lang="en-ZA" sz="1800" dirty="0" smtClean="0"/>
          </a:p>
          <a:p>
            <a:pPr algn="just">
              <a:buFont typeface="Wingdings" panose="05000000000000000000" pitchFamily="2" charset="2"/>
              <a:buChar char="q"/>
            </a:pPr>
            <a:endParaRPr lang="en-US" sz="1400" dirty="0"/>
          </a:p>
        </p:txBody>
      </p:sp>
      <p:sp>
        <p:nvSpPr>
          <p:cNvPr id="4" name="Slide Number Placeholder 3"/>
          <p:cNvSpPr>
            <a:spLocks noGrp="1"/>
          </p:cNvSpPr>
          <p:nvPr>
            <p:ph type="sldNum" sz="quarter" idx="12"/>
          </p:nvPr>
        </p:nvSpPr>
        <p:spPr/>
        <p:txBody>
          <a:bodyPr/>
          <a:lstStyle/>
          <a:p>
            <a:pPr>
              <a:defRPr/>
            </a:pPr>
            <a:fld id="{DCDA1804-B4B0-45AF-9A18-03D598D7A91C}" type="slidenum">
              <a:rPr lang="en-US" smtClean="0"/>
              <a:pPr>
                <a:defRPr/>
              </a:pPr>
              <a:t>27</a:t>
            </a:fld>
            <a:endParaRPr lang="en-US" sz="1400" b="0" dirty="0">
              <a:solidFill>
                <a:schemeClr val="tx1"/>
              </a:solidFill>
              <a:latin typeface="+mn-lt"/>
            </a:endParaRPr>
          </a:p>
        </p:txBody>
      </p:sp>
    </p:spTree>
    <p:extLst>
      <p:ext uri="{BB962C8B-B14F-4D97-AF65-F5344CB8AC3E}">
        <p14:creationId xmlns:p14="http://schemas.microsoft.com/office/powerpoint/2010/main" val="13404649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76200"/>
            <a:ext cx="11379200" cy="838200"/>
          </a:xfrm>
        </p:spPr>
        <p:txBody>
          <a:bodyPr/>
          <a:lstStyle/>
          <a:p>
            <a:r>
              <a:rPr lang="en-US" dirty="0"/>
              <a:t>Requirements for Proper Tariff Setting</a:t>
            </a:r>
          </a:p>
        </p:txBody>
      </p:sp>
      <p:sp>
        <p:nvSpPr>
          <p:cNvPr id="3" name="Vertical Text Placeholder 2"/>
          <p:cNvSpPr>
            <a:spLocks noGrp="1"/>
          </p:cNvSpPr>
          <p:nvPr>
            <p:ph type="body" orient="vert" idx="1"/>
          </p:nvPr>
        </p:nvSpPr>
        <p:spPr>
          <a:xfrm>
            <a:off x="406400" y="1066800"/>
            <a:ext cx="11379200" cy="5334000"/>
          </a:xfrm>
        </p:spPr>
        <p:txBody>
          <a:bodyPr vert="horz"/>
          <a:lstStyle/>
          <a:p>
            <a:pPr marL="0" indent="0" algn="just">
              <a:buNone/>
            </a:pPr>
            <a:r>
              <a:rPr lang="en-ZA" sz="1800" b="1" dirty="0"/>
              <a:t>Need for a tariff </a:t>
            </a:r>
            <a:r>
              <a:rPr lang="en-ZA" sz="1800" b="1" dirty="0" smtClean="0"/>
              <a:t>policy (Continued)</a:t>
            </a:r>
          </a:p>
          <a:p>
            <a:pPr lvl="2" algn="just">
              <a:buFont typeface="Wingdings" panose="05000000000000000000" pitchFamily="2" charset="2"/>
              <a:buChar char="§"/>
            </a:pPr>
            <a:endParaRPr lang="en-ZA" sz="1800" dirty="0" smtClean="0"/>
          </a:p>
          <a:p>
            <a:pPr lvl="1" algn="just">
              <a:buFont typeface="Wingdings" panose="05000000000000000000" pitchFamily="2" charset="2"/>
              <a:buChar char="q"/>
            </a:pPr>
            <a:r>
              <a:rPr lang="en-ZA" sz="1800" b="1" dirty="0" smtClean="0"/>
              <a:t>Accountability</a:t>
            </a:r>
            <a:r>
              <a:rPr lang="en-ZA" sz="1800" b="1" dirty="0"/>
              <a:t>, transparency and good </a:t>
            </a:r>
            <a:r>
              <a:rPr lang="en-ZA" sz="1800" b="1" dirty="0" smtClean="0"/>
              <a:t>governance </a:t>
            </a:r>
            <a:r>
              <a:rPr lang="en-ZA" sz="1800" dirty="0" smtClean="0"/>
              <a:t>- The </a:t>
            </a:r>
            <a:r>
              <a:rPr lang="en-ZA" sz="1800" dirty="0"/>
              <a:t>Municipality must be accountable to the community for the use of its </a:t>
            </a:r>
            <a:r>
              <a:rPr lang="en-ZA" sz="1800" dirty="0" smtClean="0"/>
              <a:t>resources</a:t>
            </a:r>
          </a:p>
          <a:p>
            <a:pPr marL="457200" lvl="1" indent="0" algn="just">
              <a:buNone/>
            </a:pPr>
            <a:endParaRPr lang="en-ZA" sz="1800" dirty="0" smtClean="0"/>
          </a:p>
          <a:p>
            <a:pPr lvl="1" algn="just">
              <a:buFont typeface="Wingdings" panose="05000000000000000000" pitchFamily="2" charset="2"/>
              <a:buChar char="q"/>
            </a:pPr>
            <a:r>
              <a:rPr lang="en-ZA" sz="1800" b="1" dirty="0"/>
              <a:t>Equity (fairness</a:t>
            </a:r>
            <a:r>
              <a:rPr lang="en-ZA" sz="1800" b="1" dirty="0" smtClean="0"/>
              <a:t>) </a:t>
            </a:r>
            <a:r>
              <a:rPr lang="en-ZA" sz="1800" dirty="0"/>
              <a:t>-</a:t>
            </a:r>
            <a:r>
              <a:rPr lang="en-ZA" sz="1800" dirty="0" smtClean="0"/>
              <a:t> The </a:t>
            </a:r>
            <a:r>
              <a:rPr lang="en-ZA" sz="1800" dirty="0"/>
              <a:t>Municipality must treat members of the community equitably with regard to the provision of </a:t>
            </a:r>
            <a:r>
              <a:rPr lang="en-ZA" sz="1800" dirty="0" smtClean="0"/>
              <a:t>and payment </a:t>
            </a:r>
            <a:r>
              <a:rPr lang="en-ZA" sz="1800" dirty="0"/>
              <a:t>for </a:t>
            </a:r>
            <a:r>
              <a:rPr lang="en-ZA" sz="1800" dirty="0" smtClean="0"/>
              <a:t>services </a:t>
            </a:r>
            <a:r>
              <a:rPr lang="en-ZA" sz="1800" dirty="0"/>
              <a:t>in proportion to the costs that are incurred in providing </a:t>
            </a:r>
            <a:r>
              <a:rPr lang="en-ZA" sz="1800" dirty="0" smtClean="0"/>
              <a:t>the service</a:t>
            </a:r>
          </a:p>
          <a:p>
            <a:pPr lvl="1" algn="just">
              <a:buFont typeface="Wingdings" panose="05000000000000000000" pitchFamily="2" charset="2"/>
              <a:buChar char="q"/>
            </a:pPr>
            <a:endParaRPr lang="en-ZA" sz="1800" dirty="0"/>
          </a:p>
          <a:p>
            <a:pPr lvl="1" algn="just">
              <a:buFont typeface="Wingdings" panose="05000000000000000000" pitchFamily="2" charset="2"/>
              <a:buChar char="q"/>
            </a:pPr>
            <a:r>
              <a:rPr lang="en-ZA" sz="1800" b="1" dirty="0"/>
              <a:t>Development and </a:t>
            </a:r>
            <a:r>
              <a:rPr lang="en-ZA" sz="1800" b="1" dirty="0" smtClean="0"/>
              <a:t>investment </a:t>
            </a:r>
            <a:r>
              <a:rPr lang="en-ZA" sz="1800" dirty="0" smtClean="0"/>
              <a:t>- Meeting </a:t>
            </a:r>
            <a:r>
              <a:rPr lang="en-ZA" sz="1800" dirty="0"/>
              <a:t>basic needs in the context of existing services and backlogs, will require increased investment in municipal infrastructure</a:t>
            </a:r>
          </a:p>
          <a:p>
            <a:pPr lvl="1" algn="just">
              <a:buFont typeface="Wingdings" panose="05000000000000000000" pitchFamily="2" charset="2"/>
              <a:buChar char="q"/>
            </a:pPr>
            <a:endParaRPr lang="en-ZA" sz="1800" dirty="0"/>
          </a:p>
          <a:p>
            <a:pPr lvl="1" algn="just">
              <a:buFont typeface="Wingdings" panose="05000000000000000000" pitchFamily="2" charset="2"/>
              <a:buChar char="q"/>
            </a:pPr>
            <a:endParaRPr lang="en-US" sz="1800" dirty="0"/>
          </a:p>
        </p:txBody>
      </p:sp>
      <p:sp>
        <p:nvSpPr>
          <p:cNvPr id="4" name="Slide Number Placeholder 3"/>
          <p:cNvSpPr>
            <a:spLocks noGrp="1"/>
          </p:cNvSpPr>
          <p:nvPr>
            <p:ph type="sldNum" sz="quarter" idx="12"/>
          </p:nvPr>
        </p:nvSpPr>
        <p:spPr/>
        <p:txBody>
          <a:bodyPr/>
          <a:lstStyle/>
          <a:p>
            <a:pPr>
              <a:defRPr/>
            </a:pPr>
            <a:fld id="{DCDA1804-B4B0-45AF-9A18-03D598D7A91C}" type="slidenum">
              <a:rPr lang="en-US" smtClean="0"/>
              <a:pPr>
                <a:defRPr/>
              </a:pPr>
              <a:t>28</a:t>
            </a:fld>
            <a:endParaRPr lang="en-US" sz="1400" b="0" dirty="0">
              <a:solidFill>
                <a:schemeClr val="tx1"/>
              </a:solidFill>
              <a:latin typeface="+mn-lt"/>
            </a:endParaRPr>
          </a:p>
        </p:txBody>
      </p:sp>
    </p:spTree>
    <p:extLst>
      <p:ext uri="{BB962C8B-B14F-4D97-AF65-F5344CB8AC3E}">
        <p14:creationId xmlns:p14="http://schemas.microsoft.com/office/powerpoint/2010/main" val="689654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76200"/>
            <a:ext cx="11379200" cy="838200"/>
          </a:xfrm>
        </p:spPr>
        <p:txBody>
          <a:bodyPr/>
          <a:lstStyle/>
          <a:p>
            <a:r>
              <a:rPr lang="en-US" dirty="0"/>
              <a:t>Requirements for </a:t>
            </a:r>
            <a:r>
              <a:rPr lang="en-US" dirty="0" smtClean="0"/>
              <a:t>improving tariff setting</a:t>
            </a:r>
            <a:endParaRPr lang="en-US" dirty="0"/>
          </a:p>
        </p:txBody>
      </p:sp>
      <p:sp>
        <p:nvSpPr>
          <p:cNvPr id="3" name="Vertical Text Placeholder 2"/>
          <p:cNvSpPr>
            <a:spLocks noGrp="1"/>
          </p:cNvSpPr>
          <p:nvPr>
            <p:ph type="body" orient="vert" idx="1"/>
          </p:nvPr>
        </p:nvSpPr>
        <p:spPr>
          <a:xfrm>
            <a:off x="239349" y="1143000"/>
            <a:ext cx="11684000" cy="5029200"/>
          </a:xfrm>
        </p:spPr>
        <p:txBody>
          <a:bodyPr vert="horz"/>
          <a:lstStyle/>
          <a:p>
            <a:pPr marL="114300" indent="0" algn="just">
              <a:buNone/>
            </a:pPr>
            <a:r>
              <a:rPr lang="en-US" sz="1800" b="1" dirty="0" smtClean="0"/>
              <a:t>4. Demand and Service levels</a:t>
            </a:r>
          </a:p>
          <a:p>
            <a:pPr marL="114300" indent="0" algn="just">
              <a:buNone/>
            </a:pPr>
            <a:r>
              <a:rPr lang="en-ZA" sz="1800" dirty="0" smtClean="0"/>
              <a:t>Important step </a:t>
            </a:r>
            <a:r>
              <a:rPr lang="en-ZA" sz="1800" dirty="0"/>
              <a:t>in setting a tariff </a:t>
            </a:r>
            <a:r>
              <a:rPr lang="en-ZA" sz="1800" dirty="0" smtClean="0"/>
              <a:t>for the main trading and economical services is </a:t>
            </a:r>
            <a:r>
              <a:rPr lang="en-ZA" sz="1800" dirty="0"/>
              <a:t>to understand the demand </a:t>
            </a:r>
            <a:r>
              <a:rPr lang="en-ZA" sz="1800" dirty="0" smtClean="0"/>
              <a:t>for the </a:t>
            </a:r>
            <a:r>
              <a:rPr lang="en-ZA" sz="1800" dirty="0"/>
              <a:t>services. </a:t>
            </a:r>
            <a:r>
              <a:rPr lang="en-ZA" sz="1800" dirty="0" smtClean="0"/>
              <a:t>Identify the following:</a:t>
            </a:r>
          </a:p>
          <a:p>
            <a:pPr marL="800100" lvl="1" algn="just">
              <a:buFont typeface="Wingdings" panose="05000000000000000000" pitchFamily="2" charset="2"/>
              <a:buChar char="q"/>
            </a:pPr>
            <a:r>
              <a:rPr lang="en-ZA" sz="1800" b="1" dirty="0" smtClean="0"/>
              <a:t>Number </a:t>
            </a:r>
            <a:r>
              <a:rPr lang="en-ZA" sz="1800" b="1" dirty="0"/>
              <a:t>and type of </a:t>
            </a:r>
            <a:r>
              <a:rPr lang="en-ZA" sz="1800" b="1" dirty="0" smtClean="0"/>
              <a:t>consumers - four </a:t>
            </a:r>
            <a:r>
              <a:rPr lang="en-ZA" sz="1800" b="1" dirty="0"/>
              <a:t>basic categories of consumer:</a:t>
            </a:r>
          </a:p>
          <a:p>
            <a:pPr marL="1257300" lvl="2" indent="-285750" algn="just">
              <a:buFont typeface="Wingdings" panose="05000000000000000000" pitchFamily="2" charset="2"/>
              <a:buChar char="§"/>
            </a:pPr>
            <a:r>
              <a:rPr lang="en-ZA" sz="1800" i="1" dirty="0"/>
              <a:t>Domestic</a:t>
            </a:r>
            <a:r>
              <a:rPr lang="en-ZA" sz="1800" dirty="0"/>
              <a:t> - households who use services to meet their own </a:t>
            </a:r>
            <a:r>
              <a:rPr lang="en-ZA" sz="1800" dirty="0" smtClean="0"/>
              <a:t>requirements</a:t>
            </a:r>
          </a:p>
          <a:p>
            <a:pPr marL="1257300" lvl="2" indent="-285750" algn="just">
              <a:buFont typeface="Wingdings" panose="05000000000000000000" pitchFamily="2" charset="2"/>
              <a:buChar char="§"/>
            </a:pPr>
            <a:r>
              <a:rPr lang="en-ZA" sz="1800" i="1" dirty="0"/>
              <a:t>Commercial</a:t>
            </a:r>
            <a:r>
              <a:rPr lang="en-ZA" sz="1800" dirty="0"/>
              <a:t> - businesses that provide </a:t>
            </a:r>
            <a:r>
              <a:rPr lang="en-ZA" sz="1800" dirty="0" smtClean="0"/>
              <a:t>services and use </a:t>
            </a:r>
            <a:r>
              <a:rPr lang="en-ZA" sz="1800" dirty="0"/>
              <a:t>municipal services to meet the </a:t>
            </a:r>
            <a:r>
              <a:rPr lang="en-ZA" sz="1800" dirty="0" smtClean="0"/>
              <a:t>consumption requirements </a:t>
            </a:r>
            <a:r>
              <a:rPr lang="en-ZA" sz="1800" dirty="0"/>
              <a:t>of their staff and customers</a:t>
            </a:r>
            <a:endParaRPr lang="en-ZA" sz="1800" dirty="0" smtClean="0"/>
          </a:p>
          <a:p>
            <a:pPr marL="1257300" lvl="2" indent="-285750" algn="just">
              <a:buFont typeface="Wingdings" panose="05000000000000000000" pitchFamily="2" charset="2"/>
              <a:buChar char="§"/>
            </a:pPr>
            <a:r>
              <a:rPr lang="en-ZA" sz="1800" i="1" dirty="0"/>
              <a:t>Industria</a:t>
            </a:r>
            <a:r>
              <a:rPr lang="en-ZA" sz="1800" dirty="0"/>
              <a:t>l - Industrial consumers are businesses that are involved in the manufacture </a:t>
            </a:r>
            <a:r>
              <a:rPr lang="en-ZA" sz="1800" dirty="0" smtClean="0"/>
              <a:t>of products and use </a:t>
            </a:r>
            <a:r>
              <a:rPr lang="en-ZA" sz="1800" dirty="0"/>
              <a:t>municipal services in their manufacturing processes</a:t>
            </a:r>
            <a:endParaRPr lang="en-ZA" sz="1800" dirty="0" smtClean="0"/>
          </a:p>
          <a:p>
            <a:pPr marL="1257300" lvl="2" indent="-285750" algn="just">
              <a:buFont typeface="Wingdings" panose="05000000000000000000" pitchFamily="2" charset="2"/>
              <a:buChar char="§"/>
            </a:pPr>
            <a:r>
              <a:rPr lang="en-ZA" sz="1800" i="1" dirty="0"/>
              <a:t>Institutional</a:t>
            </a:r>
            <a:r>
              <a:rPr lang="en-ZA" sz="1800" dirty="0"/>
              <a:t> - Institutional consumers are organisations dedicated to providing services </a:t>
            </a:r>
            <a:r>
              <a:rPr lang="en-ZA" sz="1800" dirty="0" smtClean="0"/>
              <a:t>that are </a:t>
            </a:r>
            <a:r>
              <a:rPr lang="en-ZA" sz="1800" dirty="0"/>
              <a:t>of benefit to the community, and include schools, hospitals, places of </a:t>
            </a:r>
            <a:r>
              <a:rPr lang="en-ZA" sz="1800" dirty="0" smtClean="0"/>
              <a:t>worship, orphanages </a:t>
            </a:r>
            <a:r>
              <a:rPr lang="en-ZA" sz="1800" dirty="0"/>
              <a:t>and so on</a:t>
            </a:r>
            <a:r>
              <a:rPr lang="en-ZA" sz="1800" dirty="0" smtClean="0"/>
              <a:t>.</a:t>
            </a:r>
          </a:p>
        </p:txBody>
      </p:sp>
      <p:sp>
        <p:nvSpPr>
          <p:cNvPr id="4" name="Slide Number Placeholder 3"/>
          <p:cNvSpPr>
            <a:spLocks noGrp="1"/>
          </p:cNvSpPr>
          <p:nvPr>
            <p:ph type="sldNum" sz="quarter" idx="12"/>
          </p:nvPr>
        </p:nvSpPr>
        <p:spPr/>
        <p:txBody>
          <a:bodyPr/>
          <a:lstStyle/>
          <a:p>
            <a:pPr>
              <a:defRPr/>
            </a:pPr>
            <a:fld id="{DCDA1804-B4B0-45AF-9A18-03D598D7A91C}" type="slidenum">
              <a:rPr lang="en-US" smtClean="0"/>
              <a:pPr>
                <a:defRPr/>
              </a:pPr>
              <a:t>29</a:t>
            </a:fld>
            <a:endParaRPr lang="en-US" sz="1400" b="0" dirty="0">
              <a:solidFill>
                <a:schemeClr val="tx1"/>
              </a:solidFill>
              <a:latin typeface="+mn-lt"/>
            </a:endParaRPr>
          </a:p>
        </p:txBody>
      </p:sp>
    </p:spTree>
    <p:extLst>
      <p:ext uri="{BB962C8B-B14F-4D97-AF65-F5344CB8AC3E}">
        <p14:creationId xmlns:p14="http://schemas.microsoft.com/office/powerpoint/2010/main" val="36243284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24744"/>
          </a:xfrm>
        </p:spPr>
        <p:txBody>
          <a:bodyPr/>
          <a:lstStyle/>
          <a:p>
            <a:r>
              <a:rPr lang="en-ZA" dirty="0" smtClean="0"/>
              <a:t>Background</a:t>
            </a:r>
            <a:endParaRPr lang="en-ZA" dirty="0"/>
          </a:p>
        </p:txBody>
      </p:sp>
      <p:sp>
        <p:nvSpPr>
          <p:cNvPr id="3" name="Content Placeholder 2"/>
          <p:cNvSpPr>
            <a:spLocks noGrp="1"/>
          </p:cNvSpPr>
          <p:nvPr>
            <p:ph idx="1"/>
          </p:nvPr>
        </p:nvSpPr>
        <p:spPr>
          <a:xfrm>
            <a:off x="263352" y="1412776"/>
            <a:ext cx="11640616" cy="4536504"/>
          </a:xfrm>
        </p:spPr>
        <p:txBody>
          <a:bodyPr/>
          <a:lstStyle/>
          <a:p>
            <a:pPr marL="0" indent="0">
              <a:buNone/>
            </a:pPr>
            <a:endParaRPr lang="en-ZA" sz="2800" dirty="0" smtClean="0"/>
          </a:p>
        </p:txBody>
      </p:sp>
      <p:sp>
        <p:nvSpPr>
          <p:cNvPr id="6" name="Slide Number Placeholder 3"/>
          <p:cNvSpPr>
            <a:spLocks noGrp="1"/>
          </p:cNvSpPr>
          <p:nvPr>
            <p:ph type="sldNum" sz="quarter" idx="12"/>
          </p:nvPr>
        </p:nvSpPr>
        <p:spPr>
          <a:xfrm>
            <a:off x="9347200" y="6319056"/>
            <a:ext cx="2540000" cy="457200"/>
          </a:xfrm>
          <a:prstGeom prst="rect">
            <a:avLst/>
          </a:prstGeom>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F0A0564-EB97-4C3A-81AF-EBE1B7E688B2}" type="slidenum">
              <a:rPr lang="en-US" altLang="en-US" sz="1400" smtClean="0">
                <a:solidFill>
                  <a:srgbClr val="000000"/>
                </a:solidFill>
              </a:rPr>
              <a:pPr/>
              <a:t>3</a:t>
            </a:fld>
            <a:endParaRPr lang="en-US" altLang="en-US" sz="1400" dirty="0" smtClean="0">
              <a:solidFill>
                <a:srgbClr val="000000"/>
              </a:solidFill>
            </a:endParaRPr>
          </a:p>
          <a:p>
            <a:endParaRPr lang="en-US" altLang="en-US" sz="1400" dirty="0" smtClean="0">
              <a:solidFill>
                <a:srgbClr val="000000"/>
              </a:solidFill>
            </a:endParaRPr>
          </a:p>
          <a:p>
            <a:endParaRPr lang="en-US" altLang="en-US" sz="1400" dirty="0" smtClean="0">
              <a:solidFill>
                <a:srgbClr val="000000"/>
              </a:solidFill>
            </a:endParaRPr>
          </a:p>
          <a:p>
            <a:endParaRPr lang="en-US" altLang="en-US" sz="1400" dirty="0">
              <a:solidFill>
                <a:srgbClr val="00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l="424" t="327" r="20563" b="482"/>
          <a:stretch>
            <a:fillRect/>
          </a:stretch>
        </p:blipFill>
        <p:spPr bwMode="auto">
          <a:xfrm>
            <a:off x="0" y="1124744"/>
            <a:ext cx="12192000" cy="4838405"/>
          </a:xfrm>
          <a:prstGeom prst="rect">
            <a:avLst/>
          </a:prstGeom>
          <a:noFill/>
          <a:ln>
            <a:noFill/>
          </a:ln>
          <a:effectLst>
            <a:outerShdw dist="35921" dir="2700000" algn="ctr" rotWithShape="0">
              <a:srgbClr val="EAEBD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5289616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76200"/>
            <a:ext cx="11379200" cy="838200"/>
          </a:xfrm>
        </p:spPr>
        <p:txBody>
          <a:bodyPr/>
          <a:lstStyle/>
          <a:p>
            <a:r>
              <a:rPr lang="en-US" dirty="0"/>
              <a:t>Requirements </a:t>
            </a:r>
            <a:r>
              <a:rPr lang="en-US" dirty="0" smtClean="0"/>
              <a:t>for improving Tariff </a:t>
            </a:r>
            <a:r>
              <a:rPr lang="en-US" dirty="0"/>
              <a:t>Setting</a:t>
            </a:r>
          </a:p>
        </p:txBody>
      </p:sp>
      <p:sp>
        <p:nvSpPr>
          <p:cNvPr id="3" name="Vertical Text Placeholder 2"/>
          <p:cNvSpPr>
            <a:spLocks noGrp="1"/>
          </p:cNvSpPr>
          <p:nvPr>
            <p:ph type="body" orient="vert" idx="1"/>
          </p:nvPr>
        </p:nvSpPr>
        <p:spPr>
          <a:xfrm>
            <a:off x="239349" y="1143000"/>
            <a:ext cx="11684000" cy="5029200"/>
          </a:xfrm>
        </p:spPr>
        <p:txBody>
          <a:bodyPr vert="horz"/>
          <a:lstStyle/>
          <a:p>
            <a:pPr marL="114300" indent="0" algn="just">
              <a:buNone/>
            </a:pPr>
            <a:r>
              <a:rPr lang="en-US" sz="1800" b="1" dirty="0" smtClean="0"/>
              <a:t>4. </a:t>
            </a:r>
            <a:r>
              <a:rPr lang="en-US" sz="1800" b="1" dirty="0"/>
              <a:t>Demand and Service levels (continued)</a:t>
            </a:r>
          </a:p>
          <a:p>
            <a:pPr marL="114300" indent="0" algn="just">
              <a:buNone/>
            </a:pPr>
            <a:endParaRPr lang="en-US" sz="1800" b="1" dirty="0" smtClean="0"/>
          </a:p>
          <a:p>
            <a:pPr marL="800100" lvl="1" algn="just">
              <a:buFont typeface="Wingdings" panose="05000000000000000000" pitchFamily="2" charset="2"/>
              <a:buChar char="q"/>
            </a:pPr>
            <a:r>
              <a:rPr lang="en-ZA" sz="1800" b="1" dirty="0" smtClean="0"/>
              <a:t>Levels </a:t>
            </a:r>
            <a:r>
              <a:rPr lang="en-ZA" sz="1800" b="1" dirty="0"/>
              <a:t>of service to </a:t>
            </a:r>
            <a:r>
              <a:rPr lang="en-ZA" sz="1800" b="1" dirty="0" smtClean="0"/>
              <a:t>which they </a:t>
            </a:r>
            <a:r>
              <a:rPr lang="en-ZA" sz="1800" b="1" dirty="0"/>
              <a:t>have </a:t>
            </a:r>
            <a:r>
              <a:rPr lang="en-ZA" sz="1800" b="1" dirty="0" smtClean="0"/>
              <a:t>access – </a:t>
            </a:r>
          </a:p>
          <a:p>
            <a:pPr marL="1200150" lvl="2" algn="just">
              <a:buFont typeface="Wingdings" panose="05000000000000000000" pitchFamily="2" charset="2"/>
              <a:buChar char="§"/>
            </a:pPr>
            <a:r>
              <a:rPr lang="en-ZA" sz="1800" dirty="0" smtClean="0"/>
              <a:t>Mainly three service levels:</a:t>
            </a:r>
          </a:p>
          <a:p>
            <a:pPr marL="1714500" lvl="3" indent="-285750" algn="just">
              <a:buFont typeface="Wingdings" panose="05000000000000000000" pitchFamily="2" charset="2"/>
              <a:buChar char="ü"/>
            </a:pPr>
            <a:r>
              <a:rPr lang="en-ZA" sz="1800" dirty="0" smtClean="0"/>
              <a:t>Basic (Low) </a:t>
            </a:r>
            <a:r>
              <a:rPr lang="en-ZA" sz="1800" dirty="0"/>
              <a:t>Level of Service </a:t>
            </a:r>
            <a:endParaRPr lang="en-ZA" sz="1800" dirty="0" smtClean="0"/>
          </a:p>
          <a:p>
            <a:pPr marL="1714500" lvl="3" indent="-285750" algn="just">
              <a:buFont typeface="Wingdings" panose="05000000000000000000" pitchFamily="2" charset="2"/>
              <a:buChar char="ü"/>
            </a:pPr>
            <a:r>
              <a:rPr lang="en-ZA" sz="1800" dirty="0" smtClean="0"/>
              <a:t>Medium </a:t>
            </a:r>
            <a:r>
              <a:rPr lang="en-ZA" sz="1800" dirty="0"/>
              <a:t>Level of Service </a:t>
            </a:r>
            <a:endParaRPr lang="en-ZA" sz="1800" dirty="0" smtClean="0"/>
          </a:p>
          <a:p>
            <a:pPr marL="1714500" lvl="3" indent="-285750" algn="just">
              <a:buFont typeface="Wingdings" panose="05000000000000000000" pitchFamily="2" charset="2"/>
              <a:buChar char="ü"/>
            </a:pPr>
            <a:r>
              <a:rPr lang="en-ZA" sz="1800" dirty="0" smtClean="0"/>
              <a:t>High </a:t>
            </a:r>
            <a:r>
              <a:rPr lang="en-ZA" sz="1800" dirty="0"/>
              <a:t>Level of </a:t>
            </a:r>
            <a:r>
              <a:rPr lang="en-ZA" sz="1800" dirty="0" smtClean="0"/>
              <a:t>Service</a:t>
            </a:r>
          </a:p>
          <a:p>
            <a:pPr marL="1428750" lvl="3" indent="0" algn="just">
              <a:buNone/>
            </a:pPr>
            <a:endParaRPr lang="en-ZA" sz="1800" dirty="0" smtClean="0"/>
          </a:p>
          <a:p>
            <a:pPr marL="1257300" lvl="2" indent="-285750" algn="just">
              <a:buFont typeface="Wingdings" panose="05000000000000000000" pitchFamily="2" charset="2"/>
              <a:buChar char="§"/>
            </a:pPr>
            <a:r>
              <a:rPr lang="en-ZA" sz="1800" dirty="0" smtClean="0"/>
              <a:t>Service level available determines:</a:t>
            </a:r>
          </a:p>
          <a:p>
            <a:pPr marL="1714500" lvl="3" indent="-285750" algn="just">
              <a:buFont typeface="Wingdings" panose="05000000000000000000" pitchFamily="2" charset="2"/>
              <a:buChar char="ü"/>
            </a:pPr>
            <a:r>
              <a:rPr lang="en-ZA" sz="1800" dirty="0" smtClean="0"/>
              <a:t>Type </a:t>
            </a:r>
            <a:r>
              <a:rPr lang="en-ZA" sz="1800" dirty="0"/>
              <a:t>of infrastructure that is </a:t>
            </a:r>
            <a:r>
              <a:rPr lang="en-ZA" sz="1800" dirty="0" smtClean="0"/>
              <a:t>installed</a:t>
            </a:r>
          </a:p>
          <a:p>
            <a:pPr marL="1714500" lvl="3" indent="-285750" algn="just">
              <a:buFont typeface="Wingdings" panose="05000000000000000000" pitchFamily="2" charset="2"/>
              <a:buChar char="ü"/>
            </a:pPr>
            <a:r>
              <a:rPr lang="en-ZA" sz="1800" dirty="0" smtClean="0"/>
              <a:t>Affects the </a:t>
            </a:r>
            <a:r>
              <a:rPr lang="en-ZA" sz="1800" dirty="0"/>
              <a:t>consumption of </a:t>
            </a:r>
            <a:r>
              <a:rPr lang="en-ZA" sz="1800" dirty="0" smtClean="0"/>
              <a:t>that service</a:t>
            </a:r>
          </a:p>
          <a:p>
            <a:pPr marL="1714500" lvl="3" indent="-285750" algn="just">
              <a:buFont typeface="Wingdings" panose="05000000000000000000" pitchFamily="2" charset="2"/>
              <a:buChar char="ü"/>
            </a:pPr>
            <a:r>
              <a:rPr lang="en-ZA" sz="1800" dirty="0" smtClean="0"/>
              <a:t>Affects </a:t>
            </a:r>
            <a:r>
              <a:rPr lang="en-ZA" sz="1800" dirty="0"/>
              <a:t>the cost of providing the </a:t>
            </a:r>
            <a:r>
              <a:rPr lang="en-ZA" sz="1800" dirty="0" smtClean="0"/>
              <a:t>service - different </a:t>
            </a:r>
            <a:r>
              <a:rPr lang="en-ZA" sz="1800" dirty="0"/>
              <a:t>tariffs are </a:t>
            </a:r>
            <a:r>
              <a:rPr lang="en-ZA" sz="1800" dirty="0" smtClean="0"/>
              <a:t>levied </a:t>
            </a:r>
            <a:r>
              <a:rPr lang="en-ZA" sz="1800" dirty="0"/>
              <a:t>for different levels of </a:t>
            </a:r>
            <a:r>
              <a:rPr lang="en-ZA" sz="1800" dirty="0" smtClean="0"/>
              <a:t>service</a:t>
            </a:r>
          </a:p>
        </p:txBody>
      </p:sp>
      <p:sp>
        <p:nvSpPr>
          <p:cNvPr id="4" name="Slide Number Placeholder 3"/>
          <p:cNvSpPr>
            <a:spLocks noGrp="1"/>
          </p:cNvSpPr>
          <p:nvPr>
            <p:ph type="sldNum" sz="quarter" idx="12"/>
          </p:nvPr>
        </p:nvSpPr>
        <p:spPr/>
        <p:txBody>
          <a:bodyPr/>
          <a:lstStyle/>
          <a:p>
            <a:pPr>
              <a:defRPr/>
            </a:pPr>
            <a:fld id="{DCDA1804-B4B0-45AF-9A18-03D598D7A91C}" type="slidenum">
              <a:rPr lang="en-US" smtClean="0"/>
              <a:pPr>
                <a:defRPr/>
              </a:pPr>
              <a:t>30</a:t>
            </a:fld>
            <a:endParaRPr lang="en-US" sz="1400" b="0" dirty="0">
              <a:solidFill>
                <a:schemeClr val="tx1"/>
              </a:solidFill>
              <a:latin typeface="+mn-lt"/>
            </a:endParaRPr>
          </a:p>
        </p:txBody>
      </p:sp>
    </p:spTree>
    <p:extLst>
      <p:ext uri="{BB962C8B-B14F-4D97-AF65-F5344CB8AC3E}">
        <p14:creationId xmlns:p14="http://schemas.microsoft.com/office/powerpoint/2010/main" val="36514099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76200"/>
            <a:ext cx="11379200" cy="838200"/>
          </a:xfrm>
        </p:spPr>
        <p:txBody>
          <a:bodyPr/>
          <a:lstStyle/>
          <a:p>
            <a:r>
              <a:rPr lang="en-US" dirty="0"/>
              <a:t>Requirements for </a:t>
            </a:r>
            <a:r>
              <a:rPr lang="en-US" dirty="0" smtClean="0"/>
              <a:t>improving Tariff </a:t>
            </a:r>
            <a:r>
              <a:rPr lang="en-US" dirty="0"/>
              <a:t>Setting</a:t>
            </a:r>
          </a:p>
        </p:txBody>
      </p:sp>
      <p:sp>
        <p:nvSpPr>
          <p:cNvPr id="3" name="Vertical Text Placeholder 2"/>
          <p:cNvSpPr>
            <a:spLocks noGrp="1"/>
          </p:cNvSpPr>
          <p:nvPr>
            <p:ph type="body" orient="vert" idx="1"/>
          </p:nvPr>
        </p:nvSpPr>
        <p:spPr>
          <a:xfrm>
            <a:off x="239349" y="1066800"/>
            <a:ext cx="11684000" cy="5181600"/>
          </a:xfrm>
        </p:spPr>
        <p:txBody>
          <a:bodyPr vert="horz"/>
          <a:lstStyle/>
          <a:p>
            <a:pPr marL="114300" indent="0" algn="just">
              <a:buNone/>
            </a:pPr>
            <a:r>
              <a:rPr lang="en-US" sz="1750" b="1" dirty="0" smtClean="0"/>
              <a:t>4. Demand and Service levels (continued)</a:t>
            </a:r>
          </a:p>
          <a:p>
            <a:pPr marL="800100" lvl="1" algn="just">
              <a:buFont typeface="Wingdings" panose="05000000000000000000" pitchFamily="2" charset="2"/>
              <a:buChar char="q"/>
            </a:pPr>
            <a:r>
              <a:rPr lang="en-ZA" sz="1750" b="1" dirty="0" smtClean="0"/>
              <a:t>Current </a:t>
            </a:r>
            <a:r>
              <a:rPr lang="en-ZA" sz="1750" b="1" dirty="0"/>
              <a:t>levels of consumption of </a:t>
            </a:r>
            <a:r>
              <a:rPr lang="en-ZA" sz="1750" b="1" dirty="0" smtClean="0"/>
              <a:t>services</a:t>
            </a:r>
          </a:p>
          <a:p>
            <a:pPr marL="1200150" lvl="2" algn="just">
              <a:buFont typeface="Wingdings" panose="05000000000000000000" pitchFamily="2" charset="2"/>
              <a:buChar char="§"/>
            </a:pPr>
            <a:r>
              <a:rPr lang="en-ZA" sz="1750" dirty="0" smtClean="0"/>
              <a:t>Where consumption can be measured</a:t>
            </a:r>
          </a:p>
          <a:p>
            <a:pPr marL="1714500" lvl="3" indent="-285750" algn="just">
              <a:buFont typeface="Wingdings" panose="05000000000000000000" pitchFamily="2" charset="2"/>
              <a:buChar char="ü"/>
            </a:pPr>
            <a:r>
              <a:rPr lang="en-ZA" sz="1750" dirty="0" smtClean="0"/>
              <a:t>Tariffs levied </a:t>
            </a:r>
            <a:r>
              <a:rPr lang="en-ZA" sz="1750" dirty="0"/>
              <a:t>based on the level of consumption of a </a:t>
            </a:r>
            <a:r>
              <a:rPr lang="en-ZA" sz="1750" dirty="0" smtClean="0"/>
              <a:t>service </a:t>
            </a:r>
          </a:p>
          <a:p>
            <a:pPr marL="1714500" lvl="3" indent="-285750" algn="just">
              <a:buFont typeface="Wingdings" panose="05000000000000000000" pitchFamily="2" charset="2"/>
              <a:buChar char="ü"/>
            </a:pPr>
            <a:r>
              <a:rPr lang="en-ZA" sz="1750" dirty="0" smtClean="0"/>
              <a:t>Determination of levels </a:t>
            </a:r>
            <a:r>
              <a:rPr lang="en-ZA" sz="1750" dirty="0"/>
              <a:t>of consumption is </a:t>
            </a:r>
            <a:r>
              <a:rPr lang="en-ZA" sz="1750" dirty="0" smtClean="0"/>
              <a:t>crucial factor </a:t>
            </a:r>
            <a:r>
              <a:rPr lang="en-ZA" sz="1750" dirty="0"/>
              <a:t>in </a:t>
            </a:r>
            <a:r>
              <a:rPr lang="en-ZA" sz="1750" dirty="0" smtClean="0"/>
              <a:t>tariff setting</a:t>
            </a:r>
          </a:p>
          <a:p>
            <a:pPr marL="1314450" lvl="2" indent="-285750" algn="just">
              <a:buFont typeface="Wingdings" panose="05000000000000000000" pitchFamily="2" charset="2"/>
              <a:buChar char="§"/>
            </a:pPr>
            <a:r>
              <a:rPr lang="en-ZA" sz="1750" dirty="0" smtClean="0"/>
              <a:t>Measuring consumption differs for different services:</a:t>
            </a:r>
          </a:p>
          <a:p>
            <a:pPr marL="1771650" lvl="3" indent="-285750" algn="just">
              <a:buFont typeface="Wingdings" panose="05000000000000000000" pitchFamily="2" charset="2"/>
              <a:buChar char="ü"/>
            </a:pPr>
            <a:r>
              <a:rPr lang="en-ZA" sz="1750" dirty="0" smtClean="0"/>
              <a:t>Electricity and water – measured in units consumed (kwh &amp; kl)</a:t>
            </a:r>
          </a:p>
          <a:p>
            <a:pPr marL="1771650" lvl="3" indent="-285750" algn="just">
              <a:buFont typeface="Wingdings" panose="05000000000000000000" pitchFamily="2" charset="2"/>
              <a:buChar char="ü"/>
            </a:pPr>
            <a:r>
              <a:rPr lang="en-ZA" sz="1750" dirty="0" smtClean="0"/>
              <a:t>Waste management – measured in mass or volume removed as well as frequency of </a:t>
            </a:r>
            <a:r>
              <a:rPr lang="en-ZA" sz="1750" dirty="0"/>
              <a:t>the service or </a:t>
            </a:r>
            <a:r>
              <a:rPr lang="en-ZA" sz="1750" dirty="0" smtClean="0"/>
              <a:t>number of collection points</a:t>
            </a:r>
          </a:p>
          <a:p>
            <a:pPr marL="1771650" lvl="3" indent="-285750" algn="just">
              <a:buFont typeface="Wingdings" panose="05000000000000000000" pitchFamily="2" charset="2"/>
              <a:buChar char="ü"/>
            </a:pPr>
            <a:r>
              <a:rPr lang="en-ZA" sz="1750" dirty="0" smtClean="0"/>
              <a:t>Waste Water management – measurement – various scenarios:</a:t>
            </a:r>
          </a:p>
          <a:p>
            <a:pPr marL="2228850" lvl="4" indent="-285750" algn="just">
              <a:buFont typeface="Arial" panose="020B0604020202020204" pitchFamily="34" charset="0"/>
              <a:buChar char="•"/>
            </a:pPr>
            <a:r>
              <a:rPr lang="en-ZA" sz="1750" dirty="0" smtClean="0"/>
              <a:t>Can be estimated </a:t>
            </a:r>
            <a:r>
              <a:rPr lang="en-ZA" sz="1750" dirty="0"/>
              <a:t>based on levels of water </a:t>
            </a:r>
            <a:r>
              <a:rPr lang="en-ZA" sz="1750" dirty="0" smtClean="0"/>
              <a:t>cons (66%-70%)</a:t>
            </a:r>
            <a:endParaRPr lang="en-ZA" sz="1750" dirty="0"/>
          </a:p>
          <a:p>
            <a:pPr marL="2228850" lvl="4" indent="-285750" algn="just">
              <a:buFont typeface="Arial" panose="020B0604020202020204" pitchFamily="34" charset="0"/>
              <a:buChar char="•"/>
            </a:pPr>
            <a:r>
              <a:rPr lang="en-ZA" sz="1750" dirty="0" smtClean="0"/>
              <a:t>Can be </a:t>
            </a:r>
            <a:r>
              <a:rPr lang="en-ZA" sz="1750" dirty="0"/>
              <a:t>estimated based on property value </a:t>
            </a:r>
            <a:endParaRPr lang="en-ZA" sz="1750" dirty="0" smtClean="0"/>
          </a:p>
          <a:p>
            <a:pPr marL="2228850" lvl="4" indent="-285750" algn="just">
              <a:buFont typeface="Arial" panose="020B0604020202020204" pitchFamily="34" charset="0"/>
              <a:buChar char="•"/>
            </a:pPr>
            <a:r>
              <a:rPr lang="en-ZA" sz="1750" dirty="0" smtClean="0"/>
              <a:t>Can be estimated based on number </a:t>
            </a:r>
            <a:r>
              <a:rPr lang="en-ZA" sz="1750" dirty="0"/>
              <a:t>of </a:t>
            </a:r>
            <a:r>
              <a:rPr lang="en-ZA" sz="1750" dirty="0" smtClean="0"/>
              <a:t>toilets</a:t>
            </a:r>
          </a:p>
          <a:p>
            <a:pPr marL="2228850" lvl="4" indent="-285750" algn="just">
              <a:buFont typeface="Arial" panose="020B0604020202020204" pitchFamily="34" charset="0"/>
              <a:buChar char="•"/>
            </a:pPr>
            <a:r>
              <a:rPr lang="en-ZA" sz="1750" dirty="0" smtClean="0"/>
              <a:t>No measurement – tariff based on a flat rate</a:t>
            </a:r>
          </a:p>
          <a:p>
            <a:pPr marL="1771650" lvl="3" indent="-285750" algn="just">
              <a:buFont typeface="Wingdings" panose="05000000000000000000" pitchFamily="2" charset="2"/>
              <a:buChar char="ü"/>
            </a:pPr>
            <a:r>
              <a:rPr lang="en-ZA" sz="1750" dirty="0" smtClean="0"/>
              <a:t>Other </a:t>
            </a:r>
            <a:r>
              <a:rPr lang="en-ZA" sz="1750" dirty="0"/>
              <a:t>non-trading </a:t>
            </a:r>
            <a:r>
              <a:rPr lang="en-ZA" sz="1750" dirty="0" smtClean="0"/>
              <a:t>services consumption refer to </a:t>
            </a:r>
            <a:r>
              <a:rPr lang="en-ZA" sz="1750" dirty="0"/>
              <a:t>numbers of times </a:t>
            </a:r>
            <a:r>
              <a:rPr lang="en-ZA" sz="1750" dirty="0" smtClean="0"/>
              <a:t>that the </a:t>
            </a:r>
            <a:r>
              <a:rPr lang="en-ZA" sz="1750" dirty="0"/>
              <a:t>service is </a:t>
            </a:r>
            <a:r>
              <a:rPr lang="en-ZA" sz="1750" dirty="0" smtClean="0"/>
              <a:t>used (example</a:t>
            </a:r>
            <a:r>
              <a:rPr lang="en-ZA" sz="1750" dirty="0"/>
              <a:t>, </a:t>
            </a:r>
            <a:r>
              <a:rPr lang="en-ZA" sz="1750" dirty="0" smtClean="0"/>
              <a:t>number </a:t>
            </a:r>
            <a:r>
              <a:rPr lang="en-ZA" sz="1750" dirty="0"/>
              <a:t>of library books </a:t>
            </a:r>
            <a:r>
              <a:rPr lang="en-ZA" sz="1750" dirty="0" smtClean="0"/>
              <a:t>borrowed)</a:t>
            </a:r>
          </a:p>
          <a:p>
            <a:pPr marL="1485900" lvl="3" indent="0" algn="just">
              <a:buNone/>
            </a:pPr>
            <a:endParaRPr lang="en-ZA" sz="1750" dirty="0"/>
          </a:p>
          <a:p>
            <a:pPr marL="1771650" lvl="3" indent="-285750" algn="just">
              <a:buFont typeface="Wingdings" panose="05000000000000000000" pitchFamily="2" charset="2"/>
              <a:buChar char="ü"/>
            </a:pPr>
            <a:endParaRPr lang="en-US" sz="1400" dirty="0"/>
          </a:p>
        </p:txBody>
      </p:sp>
      <p:sp>
        <p:nvSpPr>
          <p:cNvPr id="4" name="Slide Number Placeholder 3"/>
          <p:cNvSpPr>
            <a:spLocks noGrp="1"/>
          </p:cNvSpPr>
          <p:nvPr>
            <p:ph type="sldNum" sz="quarter" idx="12"/>
          </p:nvPr>
        </p:nvSpPr>
        <p:spPr/>
        <p:txBody>
          <a:bodyPr/>
          <a:lstStyle/>
          <a:p>
            <a:pPr>
              <a:defRPr/>
            </a:pPr>
            <a:fld id="{DCDA1804-B4B0-45AF-9A18-03D598D7A91C}" type="slidenum">
              <a:rPr lang="en-US" smtClean="0"/>
              <a:pPr>
                <a:defRPr/>
              </a:pPr>
              <a:t>31</a:t>
            </a:fld>
            <a:endParaRPr lang="en-US" sz="1400" b="0" dirty="0">
              <a:solidFill>
                <a:schemeClr val="tx1"/>
              </a:solidFill>
              <a:latin typeface="+mn-lt"/>
            </a:endParaRPr>
          </a:p>
        </p:txBody>
      </p:sp>
    </p:spTree>
    <p:extLst>
      <p:ext uri="{BB962C8B-B14F-4D97-AF65-F5344CB8AC3E}">
        <p14:creationId xmlns:p14="http://schemas.microsoft.com/office/powerpoint/2010/main" val="36829299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76200"/>
            <a:ext cx="11379200" cy="838200"/>
          </a:xfrm>
        </p:spPr>
        <p:txBody>
          <a:bodyPr/>
          <a:lstStyle/>
          <a:p>
            <a:r>
              <a:rPr lang="en-US" dirty="0"/>
              <a:t>Requirements for </a:t>
            </a:r>
            <a:r>
              <a:rPr lang="en-US" dirty="0" smtClean="0"/>
              <a:t>improving Tariff </a:t>
            </a:r>
            <a:r>
              <a:rPr lang="en-US" dirty="0"/>
              <a:t>Setting</a:t>
            </a:r>
          </a:p>
        </p:txBody>
      </p:sp>
      <p:sp>
        <p:nvSpPr>
          <p:cNvPr id="3" name="Vertical Text Placeholder 2"/>
          <p:cNvSpPr>
            <a:spLocks noGrp="1"/>
          </p:cNvSpPr>
          <p:nvPr>
            <p:ph type="body" orient="vert" idx="1"/>
          </p:nvPr>
        </p:nvSpPr>
        <p:spPr>
          <a:xfrm>
            <a:off x="239349" y="1143000"/>
            <a:ext cx="11684000" cy="5029200"/>
          </a:xfrm>
        </p:spPr>
        <p:txBody>
          <a:bodyPr vert="horz"/>
          <a:lstStyle/>
          <a:p>
            <a:pPr marL="114300" indent="0" algn="just">
              <a:buNone/>
            </a:pPr>
            <a:r>
              <a:rPr lang="en-US" sz="1800" b="1" dirty="0"/>
              <a:t>5</a:t>
            </a:r>
            <a:r>
              <a:rPr lang="en-US" sz="1800" b="1" dirty="0" smtClean="0"/>
              <a:t>. </a:t>
            </a:r>
            <a:r>
              <a:rPr lang="en-ZA" sz="1800" b="1" dirty="0"/>
              <a:t>Determine </a:t>
            </a:r>
            <a:r>
              <a:rPr lang="en-ZA" sz="1800" b="1" dirty="0" smtClean="0"/>
              <a:t>“full costs” </a:t>
            </a:r>
            <a:r>
              <a:rPr lang="en-ZA" sz="1800" b="1" dirty="0"/>
              <a:t>to provide a </a:t>
            </a:r>
            <a:r>
              <a:rPr lang="en-ZA" sz="1800" b="1" dirty="0" smtClean="0"/>
              <a:t>service</a:t>
            </a:r>
          </a:p>
          <a:p>
            <a:pPr marL="114300" indent="0" algn="just">
              <a:buNone/>
            </a:pPr>
            <a:r>
              <a:rPr lang="en-ZA" sz="1800" dirty="0" smtClean="0"/>
              <a:t>Full </a:t>
            </a:r>
            <a:r>
              <a:rPr lang="en-ZA" sz="1800" dirty="0"/>
              <a:t>cost of providing a service </a:t>
            </a:r>
            <a:r>
              <a:rPr lang="en-ZA" sz="1800" dirty="0" smtClean="0"/>
              <a:t>includes:</a:t>
            </a:r>
          </a:p>
          <a:p>
            <a:pPr marL="400050" indent="-285750" algn="just">
              <a:buFont typeface="Wingdings" panose="05000000000000000000" pitchFamily="2" charset="2"/>
              <a:buChar char="q"/>
            </a:pPr>
            <a:r>
              <a:rPr lang="en-ZA" sz="1800" b="1" dirty="0"/>
              <a:t>Direct </a:t>
            </a:r>
            <a:r>
              <a:rPr lang="en-ZA" sz="1800" b="1" dirty="0" smtClean="0"/>
              <a:t>(primary) costs: Day-to-day </a:t>
            </a:r>
            <a:r>
              <a:rPr lang="en-ZA" sz="1800" b="1" dirty="0"/>
              <a:t>costs incurred in running the </a:t>
            </a:r>
            <a:r>
              <a:rPr lang="en-ZA" sz="1800" b="1" dirty="0" smtClean="0"/>
              <a:t>service </a:t>
            </a:r>
          </a:p>
          <a:p>
            <a:pPr marL="800100" lvl="1" algn="just">
              <a:buFont typeface="Wingdings" panose="05000000000000000000" pitchFamily="2" charset="2"/>
              <a:buChar char="§"/>
            </a:pPr>
            <a:r>
              <a:rPr lang="en-ZA" sz="1800" dirty="0" smtClean="0"/>
              <a:t>Costs </a:t>
            </a:r>
            <a:r>
              <a:rPr lang="en-ZA" sz="1800" dirty="0"/>
              <a:t>incurred exclusively in providing a particular service. </a:t>
            </a:r>
            <a:endParaRPr lang="en-ZA" sz="1800" dirty="0" smtClean="0"/>
          </a:p>
          <a:p>
            <a:pPr marL="800100" lvl="1" algn="just">
              <a:buFont typeface="Wingdings" panose="05000000000000000000" pitchFamily="2" charset="2"/>
              <a:buChar char="§"/>
            </a:pPr>
            <a:r>
              <a:rPr lang="en-ZA" sz="1800" dirty="0" smtClean="0"/>
              <a:t>Direct costs include</a:t>
            </a:r>
            <a:r>
              <a:rPr lang="en-ZA" sz="1800" dirty="0"/>
              <a:t>:</a:t>
            </a:r>
          </a:p>
          <a:p>
            <a:pPr marL="1200150" lvl="2" algn="just">
              <a:buFont typeface="Wingdings" panose="05000000000000000000" pitchFamily="2" charset="2"/>
              <a:buChar char="ü"/>
            </a:pPr>
            <a:r>
              <a:rPr lang="en-ZA" sz="1800" dirty="0" smtClean="0"/>
              <a:t>Employee </a:t>
            </a:r>
            <a:r>
              <a:rPr lang="en-ZA" sz="1800" dirty="0"/>
              <a:t>related costs: all expenditure related to the personnel required </a:t>
            </a:r>
            <a:r>
              <a:rPr lang="en-ZA" sz="1800" dirty="0" smtClean="0"/>
              <a:t>to provide </a:t>
            </a:r>
            <a:r>
              <a:rPr lang="en-ZA" sz="1800" dirty="0"/>
              <a:t>the service. This includes normal salaries and wages, any </a:t>
            </a:r>
            <a:r>
              <a:rPr lang="en-ZA" sz="1800" dirty="0" smtClean="0"/>
              <a:t>bonuses paid</a:t>
            </a:r>
            <a:r>
              <a:rPr lang="en-ZA" sz="1800" dirty="0"/>
              <a:t>, overtime costs, allowances, fringe benefits and social contributions.</a:t>
            </a:r>
          </a:p>
          <a:p>
            <a:pPr marL="1200150" lvl="2" algn="just">
              <a:buFont typeface="Wingdings" panose="05000000000000000000" pitchFamily="2" charset="2"/>
              <a:buChar char="ü"/>
            </a:pPr>
            <a:r>
              <a:rPr lang="en-ZA" sz="1800" dirty="0" smtClean="0"/>
              <a:t>Bulk </a:t>
            </a:r>
            <a:r>
              <a:rPr lang="en-ZA" sz="1800" dirty="0"/>
              <a:t>purchases: the cost of purchasing bulk water and electricity from </a:t>
            </a:r>
            <a:r>
              <a:rPr lang="en-ZA" sz="1800" dirty="0" smtClean="0"/>
              <a:t>an external </a:t>
            </a:r>
            <a:r>
              <a:rPr lang="en-ZA" sz="1800" dirty="0"/>
              <a:t>provider, where relevant.</a:t>
            </a:r>
          </a:p>
          <a:p>
            <a:pPr marL="1200150" lvl="2" algn="just">
              <a:buFont typeface="Wingdings" panose="05000000000000000000" pitchFamily="2" charset="2"/>
              <a:buChar char="ü"/>
            </a:pPr>
            <a:r>
              <a:rPr lang="en-ZA" sz="1800" dirty="0" smtClean="0"/>
              <a:t>Repairs </a:t>
            </a:r>
            <a:r>
              <a:rPr lang="en-ZA" sz="1800" dirty="0"/>
              <a:t>and maintenance: the cost of any materials or equipment used </a:t>
            </a:r>
            <a:r>
              <a:rPr lang="en-ZA" sz="1800" dirty="0" smtClean="0"/>
              <a:t>to repair </a:t>
            </a:r>
            <a:r>
              <a:rPr lang="en-ZA" sz="1800" dirty="0"/>
              <a:t>and maintain fixed assets.</a:t>
            </a:r>
          </a:p>
          <a:p>
            <a:pPr marL="1200150" lvl="2" algn="just">
              <a:buFont typeface="Wingdings" panose="05000000000000000000" pitchFamily="2" charset="2"/>
              <a:buChar char="ü"/>
            </a:pPr>
            <a:r>
              <a:rPr lang="en-ZA" sz="1800" dirty="0" smtClean="0"/>
              <a:t>Contracted </a:t>
            </a:r>
            <a:r>
              <a:rPr lang="en-ZA" sz="1800" dirty="0"/>
              <a:t>services: the cost of any services that have been contracted out </a:t>
            </a:r>
            <a:r>
              <a:rPr lang="en-ZA" sz="1800" dirty="0" smtClean="0"/>
              <a:t>to external </a:t>
            </a:r>
            <a:r>
              <a:rPr lang="en-ZA" sz="1800" dirty="0"/>
              <a:t>providers.</a:t>
            </a:r>
          </a:p>
          <a:p>
            <a:pPr marL="1200150" lvl="2" algn="just">
              <a:buFont typeface="Wingdings" panose="05000000000000000000" pitchFamily="2" charset="2"/>
              <a:buChar char="ü"/>
            </a:pPr>
            <a:r>
              <a:rPr lang="en-ZA" sz="1800" dirty="0" smtClean="0"/>
              <a:t>Other </a:t>
            </a:r>
            <a:r>
              <a:rPr lang="en-ZA" sz="1800" dirty="0"/>
              <a:t>costs: all expenditure not grouped under one of the other categories</a:t>
            </a:r>
            <a:r>
              <a:rPr lang="en-ZA" sz="1800" dirty="0" smtClean="0"/>
              <a:t>.</a:t>
            </a:r>
          </a:p>
        </p:txBody>
      </p:sp>
      <p:sp>
        <p:nvSpPr>
          <p:cNvPr id="4" name="Slide Number Placeholder 3"/>
          <p:cNvSpPr>
            <a:spLocks noGrp="1"/>
          </p:cNvSpPr>
          <p:nvPr>
            <p:ph type="sldNum" sz="quarter" idx="12"/>
          </p:nvPr>
        </p:nvSpPr>
        <p:spPr/>
        <p:txBody>
          <a:bodyPr/>
          <a:lstStyle/>
          <a:p>
            <a:pPr>
              <a:defRPr/>
            </a:pPr>
            <a:fld id="{DCDA1804-B4B0-45AF-9A18-03D598D7A91C}" type="slidenum">
              <a:rPr lang="en-US" smtClean="0"/>
              <a:pPr>
                <a:defRPr/>
              </a:pPr>
              <a:t>32</a:t>
            </a:fld>
            <a:endParaRPr lang="en-US" sz="1400" b="0" dirty="0">
              <a:solidFill>
                <a:schemeClr val="tx1"/>
              </a:solidFill>
              <a:latin typeface="+mn-lt"/>
            </a:endParaRPr>
          </a:p>
        </p:txBody>
      </p:sp>
    </p:spTree>
    <p:extLst>
      <p:ext uri="{BB962C8B-B14F-4D97-AF65-F5344CB8AC3E}">
        <p14:creationId xmlns:p14="http://schemas.microsoft.com/office/powerpoint/2010/main" val="8596779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76200"/>
            <a:ext cx="11379200" cy="838200"/>
          </a:xfrm>
        </p:spPr>
        <p:txBody>
          <a:bodyPr/>
          <a:lstStyle/>
          <a:p>
            <a:r>
              <a:rPr lang="en-US" dirty="0"/>
              <a:t>Requirements for </a:t>
            </a:r>
            <a:r>
              <a:rPr lang="en-US" dirty="0" smtClean="0"/>
              <a:t>Improving Tariff </a:t>
            </a:r>
            <a:r>
              <a:rPr lang="en-US" dirty="0"/>
              <a:t>Setting</a:t>
            </a:r>
          </a:p>
        </p:txBody>
      </p:sp>
      <p:sp>
        <p:nvSpPr>
          <p:cNvPr id="3" name="Vertical Text Placeholder 2"/>
          <p:cNvSpPr>
            <a:spLocks noGrp="1"/>
          </p:cNvSpPr>
          <p:nvPr>
            <p:ph type="body" orient="vert" idx="1"/>
          </p:nvPr>
        </p:nvSpPr>
        <p:spPr>
          <a:xfrm>
            <a:off x="239349" y="1143000"/>
            <a:ext cx="11684000" cy="5181600"/>
          </a:xfrm>
        </p:spPr>
        <p:txBody>
          <a:bodyPr vert="horz"/>
          <a:lstStyle/>
          <a:p>
            <a:pPr marL="114300" indent="0" algn="just">
              <a:buNone/>
            </a:pPr>
            <a:r>
              <a:rPr lang="en-US" sz="1800" b="1" dirty="0"/>
              <a:t>5</a:t>
            </a:r>
            <a:r>
              <a:rPr lang="en-US" sz="1800" b="1" dirty="0" smtClean="0"/>
              <a:t>. </a:t>
            </a:r>
            <a:r>
              <a:rPr lang="en-ZA" sz="1800" b="1" dirty="0"/>
              <a:t>Determine </a:t>
            </a:r>
            <a:r>
              <a:rPr lang="en-ZA" sz="1800" b="1" dirty="0" smtClean="0"/>
              <a:t>“full costs” </a:t>
            </a:r>
            <a:r>
              <a:rPr lang="en-ZA" sz="1800" b="1" dirty="0"/>
              <a:t>to provide a </a:t>
            </a:r>
            <a:r>
              <a:rPr lang="en-ZA" sz="1800" b="1" dirty="0" smtClean="0"/>
              <a:t>service (continued)</a:t>
            </a:r>
          </a:p>
          <a:p>
            <a:pPr marL="114300" indent="0" algn="just">
              <a:buNone/>
            </a:pPr>
            <a:r>
              <a:rPr lang="en-ZA" sz="1800" dirty="0" smtClean="0"/>
              <a:t>Full </a:t>
            </a:r>
            <a:r>
              <a:rPr lang="en-ZA" sz="1800" dirty="0"/>
              <a:t>cost of providing a service </a:t>
            </a:r>
            <a:r>
              <a:rPr lang="en-ZA" sz="1800" dirty="0" smtClean="0"/>
              <a:t>includes:</a:t>
            </a:r>
          </a:p>
          <a:p>
            <a:pPr marL="400050" indent="-285750" algn="just">
              <a:buFont typeface="Wingdings" panose="05000000000000000000" pitchFamily="2" charset="2"/>
              <a:buChar char="q"/>
            </a:pPr>
            <a:r>
              <a:rPr lang="en-ZA" sz="1800" b="1" dirty="0" smtClean="0"/>
              <a:t>Indirect </a:t>
            </a:r>
            <a:r>
              <a:rPr lang="en-ZA" sz="1800" b="1" dirty="0"/>
              <a:t>(</a:t>
            </a:r>
            <a:r>
              <a:rPr lang="en-ZA" sz="1800" b="1" dirty="0" smtClean="0"/>
              <a:t>secondary) cost:</a:t>
            </a:r>
            <a:r>
              <a:rPr lang="en-ZA" sz="1800" dirty="0" smtClean="0"/>
              <a:t> Overhead costs </a:t>
            </a:r>
            <a:r>
              <a:rPr lang="en-ZA" sz="1800" dirty="0"/>
              <a:t>of running the municipality as a </a:t>
            </a:r>
            <a:r>
              <a:rPr lang="en-ZA" sz="1800" dirty="0" smtClean="0"/>
              <a:t>whole</a:t>
            </a:r>
          </a:p>
          <a:p>
            <a:pPr marL="800100" lvl="1" algn="just">
              <a:buFont typeface="Wingdings" panose="05000000000000000000" pitchFamily="2" charset="2"/>
              <a:buChar char="§"/>
            </a:pPr>
            <a:r>
              <a:rPr lang="en-ZA" sz="1800" dirty="0" smtClean="0"/>
              <a:t>Costs </a:t>
            </a:r>
            <a:r>
              <a:rPr lang="en-ZA" sz="1800" dirty="0"/>
              <a:t>that are not directly attributable to a service but are incurred </a:t>
            </a:r>
            <a:r>
              <a:rPr lang="en-ZA" sz="1800" dirty="0" smtClean="0"/>
              <a:t>in running </a:t>
            </a:r>
            <a:r>
              <a:rPr lang="en-ZA" sz="1800" dirty="0"/>
              <a:t>the municipality as a </a:t>
            </a:r>
            <a:r>
              <a:rPr lang="en-ZA" sz="1800" dirty="0" smtClean="0"/>
              <a:t>whole</a:t>
            </a:r>
          </a:p>
          <a:p>
            <a:pPr marL="800100" lvl="1" algn="just">
              <a:buFont typeface="Wingdings" panose="05000000000000000000" pitchFamily="2" charset="2"/>
              <a:buChar char="§"/>
            </a:pPr>
            <a:r>
              <a:rPr lang="en-ZA" sz="1800" dirty="0" smtClean="0"/>
              <a:t>Overheads </a:t>
            </a:r>
            <a:r>
              <a:rPr lang="en-ZA" sz="1800" dirty="0"/>
              <a:t>must be apportioned between services in a clear, structured </a:t>
            </a:r>
            <a:r>
              <a:rPr lang="en-ZA" sz="1800" dirty="0" smtClean="0"/>
              <a:t>way</a:t>
            </a:r>
          </a:p>
          <a:p>
            <a:pPr marL="800100" lvl="1" algn="just">
              <a:buFont typeface="Wingdings" panose="05000000000000000000" pitchFamily="2" charset="2"/>
              <a:buChar char="§"/>
            </a:pPr>
            <a:endParaRPr lang="en-ZA" sz="1800" dirty="0" smtClean="0"/>
          </a:p>
          <a:p>
            <a:pPr marL="400050" indent="-285750" algn="just">
              <a:buFont typeface="Wingdings" panose="05000000000000000000" pitchFamily="2" charset="2"/>
              <a:buChar char="q"/>
            </a:pPr>
            <a:r>
              <a:rPr lang="en-ZA" sz="1800" b="1" dirty="0"/>
              <a:t>Capital financing costs: costs to expand and manage </a:t>
            </a:r>
            <a:r>
              <a:rPr lang="en-ZA" sz="1800" b="1" dirty="0" smtClean="0"/>
              <a:t>infrastructure</a:t>
            </a:r>
          </a:p>
          <a:p>
            <a:pPr marL="800100" lvl="1" algn="just">
              <a:buFont typeface="Wingdings" panose="05000000000000000000" pitchFamily="2" charset="2"/>
              <a:buChar char="§"/>
            </a:pPr>
            <a:r>
              <a:rPr lang="en-ZA" sz="1800" dirty="0" smtClean="0"/>
              <a:t>Costs </a:t>
            </a:r>
            <a:r>
              <a:rPr lang="en-ZA" sz="1800" dirty="0"/>
              <a:t>associated with financing </a:t>
            </a:r>
            <a:r>
              <a:rPr lang="en-ZA" sz="1800" dirty="0" smtClean="0"/>
              <a:t>infrastructure expansion </a:t>
            </a:r>
            <a:r>
              <a:rPr lang="en-ZA" sz="1800" dirty="0"/>
              <a:t>and with rehabilitating and/or replacing existing </a:t>
            </a:r>
            <a:r>
              <a:rPr lang="en-ZA" sz="1800" dirty="0" smtClean="0"/>
              <a:t>infrastructure as </a:t>
            </a:r>
            <a:r>
              <a:rPr lang="en-ZA" sz="1800" dirty="0"/>
              <a:t>it </a:t>
            </a:r>
            <a:r>
              <a:rPr lang="en-ZA" sz="1800" dirty="0" smtClean="0"/>
              <a:t>ages</a:t>
            </a:r>
          </a:p>
          <a:p>
            <a:pPr marL="800100" lvl="1" algn="just">
              <a:buFont typeface="Wingdings" panose="05000000000000000000" pitchFamily="2" charset="2"/>
              <a:buChar char="§"/>
            </a:pPr>
            <a:r>
              <a:rPr lang="en-ZA" sz="1800" dirty="0" smtClean="0"/>
              <a:t> </a:t>
            </a:r>
            <a:r>
              <a:rPr lang="en-ZA" sz="1800" dirty="0"/>
              <a:t>Adequate provision for capital financing costs is vital to ensure </a:t>
            </a:r>
            <a:r>
              <a:rPr lang="en-ZA" sz="1800" dirty="0" smtClean="0"/>
              <a:t>that service </a:t>
            </a:r>
            <a:r>
              <a:rPr lang="en-ZA" sz="1800" dirty="0"/>
              <a:t>provision is sustainable in the long </a:t>
            </a:r>
            <a:r>
              <a:rPr lang="en-ZA" sz="1800" dirty="0" smtClean="0"/>
              <a:t>term</a:t>
            </a:r>
            <a:endParaRPr lang="en-ZA" sz="1800" dirty="0"/>
          </a:p>
        </p:txBody>
      </p:sp>
      <p:sp>
        <p:nvSpPr>
          <p:cNvPr id="4" name="Slide Number Placeholder 3"/>
          <p:cNvSpPr>
            <a:spLocks noGrp="1"/>
          </p:cNvSpPr>
          <p:nvPr>
            <p:ph type="sldNum" sz="quarter" idx="12"/>
          </p:nvPr>
        </p:nvSpPr>
        <p:spPr/>
        <p:txBody>
          <a:bodyPr/>
          <a:lstStyle/>
          <a:p>
            <a:pPr>
              <a:defRPr/>
            </a:pPr>
            <a:fld id="{DCDA1804-B4B0-45AF-9A18-03D598D7A91C}" type="slidenum">
              <a:rPr lang="en-US" smtClean="0"/>
              <a:pPr>
                <a:defRPr/>
              </a:pPr>
              <a:t>33</a:t>
            </a:fld>
            <a:endParaRPr lang="en-US" sz="1400" b="0" dirty="0">
              <a:solidFill>
                <a:schemeClr val="tx1"/>
              </a:solidFill>
              <a:latin typeface="+mn-lt"/>
            </a:endParaRPr>
          </a:p>
        </p:txBody>
      </p:sp>
    </p:spTree>
    <p:extLst>
      <p:ext uri="{BB962C8B-B14F-4D97-AF65-F5344CB8AC3E}">
        <p14:creationId xmlns:p14="http://schemas.microsoft.com/office/powerpoint/2010/main" val="1612213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76200"/>
            <a:ext cx="11379200" cy="838200"/>
          </a:xfrm>
        </p:spPr>
        <p:txBody>
          <a:bodyPr/>
          <a:lstStyle/>
          <a:p>
            <a:r>
              <a:rPr lang="en-US" dirty="0"/>
              <a:t>Requirements for </a:t>
            </a:r>
            <a:r>
              <a:rPr lang="en-US" dirty="0" smtClean="0"/>
              <a:t>Improving Tariff </a:t>
            </a:r>
            <a:r>
              <a:rPr lang="en-US" dirty="0"/>
              <a:t>Setting</a:t>
            </a:r>
          </a:p>
        </p:txBody>
      </p:sp>
      <p:sp>
        <p:nvSpPr>
          <p:cNvPr id="3" name="Vertical Text Placeholder 2"/>
          <p:cNvSpPr>
            <a:spLocks noGrp="1"/>
          </p:cNvSpPr>
          <p:nvPr>
            <p:ph type="body" orient="vert" idx="1"/>
          </p:nvPr>
        </p:nvSpPr>
        <p:spPr>
          <a:xfrm>
            <a:off x="239349" y="1143000"/>
            <a:ext cx="11684000" cy="5181600"/>
          </a:xfrm>
        </p:spPr>
        <p:txBody>
          <a:bodyPr vert="horz"/>
          <a:lstStyle/>
          <a:p>
            <a:pPr marL="114300" indent="0" algn="just">
              <a:buNone/>
            </a:pPr>
            <a:r>
              <a:rPr lang="en-US" sz="1800" b="1" dirty="0"/>
              <a:t>5</a:t>
            </a:r>
            <a:r>
              <a:rPr lang="en-US" sz="1800" b="1" dirty="0" smtClean="0"/>
              <a:t>. </a:t>
            </a:r>
            <a:r>
              <a:rPr lang="en-ZA" sz="1800" b="1" dirty="0"/>
              <a:t>Determine </a:t>
            </a:r>
            <a:r>
              <a:rPr lang="en-ZA" sz="1800" b="1" dirty="0" smtClean="0"/>
              <a:t>“full costs” </a:t>
            </a:r>
            <a:r>
              <a:rPr lang="en-ZA" sz="1800" b="1" dirty="0"/>
              <a:t>to provide a </a:t>
            </a:r>
            <a:r>
              <a:rPr lang="en-ZA" sz="1800" b="1" dirty="0" smtClean="0"/>
              <a:t>service (continued)</a:t>
            </a:r>
          </a:p>
          <a:p>
            <a:pPr marL="800100" lvl="1" algn="just">
              <a:buFont typeface="Wingdings" panose="05000000000000000000" pitchFamily="2" charset="2"/>
              <a:buChar char="§"/>
            </a:pPr>
            <a:r>
              <a:rPr lang="en-ZA" sz="1800" dirty="0" smtClean="0"/>
              <a:t>Capital </a:t>
            </a:r>
            <a:r>
              <a:rPr lang="en-ZA" sz="1800" dirty="0"/>
              <a:t>financing costs include:</a:t>
            </a:r>
          </a:p>
          <a:p>
            <a:pPr marL="1200150" lvl="2" algn="just">
              <a:buFont typeface="Wingdings" panose="05000000000000000000" pitchFamily="2" charset="2"/>
              <a:buChar char="ü"/>
            </a:pPr>
            <a:r>
              <a:rPr lang="en-ZA" sz="1800" dirty="0" smtClean="0"/>
              <a:t>External interest </a:t>
            </a:r>
            <a:r>
              <a:rPr lang="en-ZA" sz="1800" dirty="0"/>
              <a:t>associated with financing capital expenditure </a:t>
            </a:r>
            <a:r>
              <a:rPr lang="en-ZA" sz="1800" dirty="0" smtClean="0"/>
              <a:t>using external </a:t>
            </a:r>
            <a:r>
              <a:rPr lang="en-ZA" sz="1800" dirty="0"/>
              <a:t>loans.</a:t>
            </a:r>
          </a:p>
          <a:p>
            <a:pPr marL="1200150" lvl="2" algn="just">
              <a:buFont typeface="Wingdings" panose="05000000000000000000" pitchFamily="2" charset="2"/>
              <a:buChar char="ü"/>
            </a:pPr>
            <a:r>
              <a:rPr lang="en-ZA" sz="1800" dirty="0" smtClean="0"/>
              <a:t>Depreciation - cost </a:t>
            </a:r>
            <a:r>
              <a:rPr lang="en-ZA" sz="1800" dirty="0"/>
              <a:t>of </a:t>
            </a:r>
            <a:r>
              <a:rPr lang="en-ZA" sz="1800" dirty="0" smtClean="0"/>
              <a:t>‘consuming’ assets in service delivery </a:t>
            </a:r>
          </a:p>
          <a:p>
            <a:pPr marL="1714500" lvl="3" indent="-285750" algn="just">
              <a:buFont typeface="Arial" panose="020B0604020202020204" pitchFamily="34" charset="0"/>
              <a:buChar char="•"/>
            </a:pPr>
            <a:r>
              <a:rPr lang="en-ZA" sz="1800" dirty="0" smtClean="0"/>
              <a:t>Proper </a:t>
            </a:r>
            <a:r>
              <a:rPr lang="en-ZA" sz="1800" dirty="0"/>
              <a:t>depreciation </a:t>
            </a:r>
            <a:r>
              <a:rPr lang="en-ZA" sz="1800" dirty="0" smtClean="0"/>
              <a:t>accounting results </a:t>
            </a:r>
            <a:r>
              <a:rPr lang="en-ZA" sz="1800" dirty="0"/>
              <a:t>in a cash surplus on the operating account which can be transferred </a:t>
            </a:r>
            <a:r>
              <a:rPr lang="en-ZA" sz="1800" dirty="0" smtClean="0"/>
              <a:t>to reserve </a:t>
            </a:r>
            <a:r>
              <a:rPr lang="en-ZA" sz="1800" dirty="0"/>
              <a:t>used to finance asset </a:t>
            </a:r>
            <a:r>
              <a:rPr lang="en-ZA" sz="1800" dirty="0" smtClean="0"/>
              <a:t>replacement</a:t>
            </a:r>
          </a:p>
          <a:p>
            <a:pPr marL="1714500" lvl="3" indent="-285750" algn="just">
              <a:buFont typeface="Arial" panose="020B0604020202020204" pitchFamily="34" charset="0"/>
              <a:buChar char="•"/>
            </a:pPr>
            <a:r>
              <a:rPr lang="en-ZA" sz="1800" dirty="0" smtClean="0"/>
              <a:t>Cash funding of depreciation is a challenge due to impact on tariffs</a:t>
            </a:r>
            <a:endParaRPr lang="en-ZA" sz="1800" dirty="0"/>
          </a:p>
          <a:p>
            <a:pPr marL="1200150" lvl="2" algn="just">
              <a:buFont typeface="Wingdings" panose="05000000000000000000" pitchFamily="2" charset="2"/>
              <a:buChar char="ü"/>
            </a:pPr>
            <a:r>
              <a:rPr lang="en-ZA" sz="1800" dirty="0" smtClean="0"/>
              <a:t>Provisions </a:t>
            </a:r>
            <a:r>
              <a:rPr lang="en-ZA" sz="1800" dirty="0"/>
              <a:t>to capital reserves: a cost item used to create a cash surplus on </a:t>
            </a:r>
            <a:r>
              <a:rPr lang="en-ZA" sz="1800" dirty="0" smtClean="0"/>
              <a:t>the operating </a:t>
            </a:r>
            <a:r>
              <a:rPr lang="en-ZA" sz="1800" dirty="0"/>
              <a:t>account which can be transferred to a reserve used to finance </a:t>
            </a:r>
            <a:r>
              <a:rPr lang="en-ZA" sz="1800" dirty="0" smtClean="0"/>
              <a:t>asset expansions</a:t>
            </a:r>
          </a:p>
        </p:txBody>
      </p:sp>
      <p:sp>
        <p:nvSpPr>
          <p:cNvPr id="4" name="Slide Number Placeholder 3"/>
          <p:cNvSpPr>
            <a:spLocks noGrp="1"/>
          </p:cNvSpPr>
          <p:nvPr>
            <p:ph type="sldNum" sz="quarter" idx="12"/>
          </p:nvPr>
        </p:nvSpPr>
        <p:spPr/>
        <p:txBody>
          <a:bodyPr/>
          <a:lstStyle/>
          <a:p>
            <a:pPr>
              <a:defRPr/>
            </a:pPr>
            <a:fld id="{DCDA1804-B4B0-45AF-9A18-03D598D7A91C}" type="slidenum">
              <a:rPr lang="en-US" smtClean="0"/>
              <a:pPr>
                <a:defRPr/>
              </a:pPr>
              <a:t>34</a:t>
            </a:fld>
            <a:endParaRPr lang="en-US" sz="1400" b="0" dirty="0">
              <a:solidFill>
                <a:schemeClr val="tx1"/>
              </a:solidFill>
              <a:latin typeface="+mn-lt"/>
            </a:endParaRPr>
          </a:p>
        </p:txBody>
      </p:sp>
    </p:spTree>
    <p:extLst>
      <p:ext uri="{BB962C8B-B14F-4D97-AF65-F5344CB8AC3E}">
        <p14:creationId xmlns:p14="http://schemas.microsoft.com/office/powerpoint/2010/main" val="24157908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7376" y="1133872"/>
            <a:ext cx="10363200" cy="2655168"/>
          </a:xfrm>
        </p:spPr>
        <p:txBody>
          <a:bodyPr/>
          <a:lstStyle/>
          <a:p>
            <a:r>
              <a:rPr lang="en-ZA" sz="4400" dirty="0"/>
              <a:t>Maintaining Reasonable Collection </a:t>
            </a:r>
            <a:r>
              <a:rPr lang="en-ZA" sz="4400" dirty="0" smtClean="0"/>
              <a:t>Levels &amp; Funded Budgets</a:t>
            </a:r>
            <a:endParaRPr lang="en-ZA" sz="4400" dirty="0"/>
          </a:p>
        </p:txBody>
      </p:sp>
      <p:sp>
        <p:nvSpPr>
          <p:cNvPr id="3" name="Subtitle 2"/>
          <p:cNvSpPr>
            <a:spLocks noGrp="1"/>
          </p:cNvSpPr>
          <p:nvPr>
            <p:ph type="subTitle" idx="1"/>
          </p:nvPr>
        </p:nvSpPr>
        <p:spPr/>
        <p:txBody>
          <a:bodyPr>
            <a:normAutofit/>
          </a:bodyPr>
          <a:lstStyle/>
          <a:p>
            <a:pPr algn="r" eaLnBrk="1" hangingPunct="1"/>
            <a:r>
              <a:rPr lang="en-US" sz="1000" b="1" dirty="0" smtClean="0">
                <a:ea typeface="Osaka" pitchFamily="1" charset="-128"/>
              </a:rPr>
              <a:t> </a:t>
            </a:r>
            <a:endParaRPr lang="en-US" sz="1000" dirty="0">
              <a:ea typeface="Osaka" pitchFamily="1" charset="-128"/>
            </a:endParaRPr>
          </a:p>
        </p:txBody>
      </p:sp>
    </p:spTree>
    <p:extLst>
      <p:ext uri="{BB962C8B-B14F-4D97-AF65-F5344CB8AC3E}">
        <p14:creationId xmlns:p14="http://schemas.microsoft.com/office/powerpoint/2010/main" val="34417813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24744"/>
          </a:xfrm>
        </p:spPr>
        <p:txBody>
          <a:bodyPr/>
          <a:lstStyle/>
          <a:p>
            <a:r>
              <a:rPr lang="en-ZA" dirty="0"/>
              <a:t>Maintaining Reasonable Collection Levels &amp; Funded Budgets</a:t>
            </a:r>
          </a:p>
        </p:txBody>
      </p:sp>
      <p:sp>
        <p:nvSpPr>
          <p:cNvPr id="3" name="Content Placeholder 2"/>
          <p:cNvSpPr>
            <a:spLocks noGrp="1"/>
          </p:cNvSpPr>
          <p:nvPr>
            <p:ph idx="1"/>
          </p:nvPr>
        </p:nvSpPr>
        <p:spPr>
          <a:xfrm>
            <a:off x="263352" y="1412776"/>
            <a:ext cx="11640616" cy="4536504"/>
          </a:xfrm>
        </p:spPr>
        <p:txBody>
          <a:bodyPr/>
          <a:lstStyle/>
          <a:p>
            <a:pPr marL="0" indent="0">
              <a:buNone/>
            </a:pPr>
            <a:endParaRPr lang="en-ZA" sz="2800" dirty="0" smtClean="0"/>
          </a:p>
          <a:p>
            <a:pPr>
              <a:buFont typeface="Wingdings" panose="05000000000000000000" pitchFamily="2" charset="2"/>
              <a:buChar char="q"/>
            </a:pPr>
            <a:endParaRPr lang="en-ZA" sz="2800" dirty="0"/>
          </a:p>
          <a:p>
            <a:pPr>
              <a:buFont typeface="Wingdings" panose="05000000000000000000" pitchFamily="2" charset="2"/>
              <a:buChar char="q"/>
            </a:pPr>
            <a:endParaRPr lang="en-ZA" sz="2800" dirty="0" smtClean="0"/>
          </a:p>
          <a:p>
            <a:pPr>
              <a:buFont typeface="Wingdings" panose="05000000000000000000" pitchFamily="2" charset="2"/>
              <a:buChar char="q"/>
            </a:pPr>
            <a:endParaRPr lang="en-ZA" sz="2800" dirty="0"/>
          </a:p>
          <a:p>
            <a:pPr>
              <a:buFont typeface="Wingdings" panose="05000000000000000000" pitchFamily="2" charset="2"/>
              <a:buChar char="q"/>
            </a:pPr>
            <a:endParaRPr lang="en-ZA" sz="2800" dirty="0" smtClean="0"/>
          </a:p>
          <a:p>
            <a:pPr marL="0" indent="0">
              <a:buNone/>
            </a:pPr>
            <a:endParaRPr lang="en-ZA" sz="2800" dirty="0"/>
          </a:p>
          <a:p>
            <a:pPr>
              <a:buFont typeface="Wingdings" panose="05000000000000000000" pitchFamily="2" charset="2"/>
              <a:buChar char="q"/>
            </a:pPr>
            <a:r>
              <a:rPr lang="en-ZA" sz="1700" dirty="0" smtClean="0"/>
              <a:t>Collection Rate - Norm 95% - actual performance below norm</a:t>
            </a:r>
          </a:p>
          <a:p>
            <a:pPr>
              <a:buFont typeface="Wingdings" panose="05000000000000000000" pitchFamily="2" charset="2"/>
              <a:buChar char="q"/>
            </a:pPr>
            <a:r>
              <a:rPr lang="en-ZA" sz="1700" dirty="0" smtClean="0"/>
              <a:t>Rate of growth in gross debtors ??</a:t>
            </a:r>
          </a:p>
          <a:p>
            <a:pPr>
              <a:buFont typeface="Wingdings" panose="05000000000000000000" pitchFamily="2" charset="2"/>
              <a:buChar char="q"/>
            </a:pPr>
            <a:r>
              <a:rPr lang="en-ZA" sz="1700" dirty="0" smtClean="0"/>
              <a:t>Provision for </a:t>
            </a:r>
            <a:r>
              <a:rPr lang="en-ZA" sz="1700" dirty="0"/>
              <a:t>Debt Impairment </a:t>
            </a:r>
            <a:r>
              <a:rPr lang="en-ZA" sz="1700" dirty="0" smtClean="0"/>
              <a:t>2015/16</a:t>
            </a:r>
          </a:p>
          <a:p>
            <a:pPr lvl="1">
              <a:buFont typeface="Wingdings" panose="05000000000000000000" pitchFamily="2" charset="2"/>
              <a:buChar char="§"/>
            </a:pPr>
            <a:r>
              <a:rPr lang="en-ZA" sz="1700" dirty="0" smtClean="0"/>
              <a:t>Original Budget  	R14.851 billion </a:t>
            </a:r>
          </a:p>
          <a:p>
            <a:pPr lvl="1">
              <a:buFont typeface="Wingdings" panose="05000000000000000000" pitchFamily="2" charset="2"/>
              <a:buChar char="§"/>
            </a:pPr>
            <a:r>
              <a:rPr lang="en-ZA" sz="1700" dirty="0" smtClean="0"/>
              <a:t>Adjusted Budget	R16.514 billion</a:t>
            </a:r>
          </a:p>
          <a:p>
            <a:pPr lvl="1">
              <a:buFont typeface="Wingdings" panose="05000000000000000000" pitchFamily="2" charset="2"/>
              <a:buChar char="§"/>
            </a:pPr>
            <a:r>
              <a:rPr lang="en-ZA" sz="1700" dirty="0" smtClean="0"/>
              <a:t>Audited Outcome	R21.312 billion</a:t>
            </a:r>
            <a:r>
              <a:rPr lang="en-ZA" sz="1800" dirty="0" smtClean="0">
                <a:solidFill>
                  <a:srgbClr val="FF0000"/>
                </a:solidFill>
              </a:rPr>
              <a:t>	</a:t>
            </a:r>
          </a:p>
        </p:txBody>
      </p:sp>
      <p:sp>
        <p:nvSpPr>
          <p:cNvPr id="6" name="Slide Number Placeholder 3"/>
          <p:cNvSpPr>
            <a:spLocks noGrp="1"/>
          </p:cNvSpPr>
          <p:nvPr>
            <p:ph type="sldNum" sz="quarter" idx="12"/>
          </p:nvPr>
        </p:nvSpPr>
        <p:spPr>
          <a:xfrm>
            <a:off x="9347200" y="6319056"/>
            <a:ext cx="2540000" cy="457200"/>
          </a:xfrm>
          <a:prstGeom prst="rect">
            <a:avLst/>
          </a:prstGeom>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F0A0564-EB97-4C3A-81AF-EBE1B7E688B2}" type="slidenum">
              <a:rPr lang="en-US" altLang="en-US" sz="1400" smtClean="0">
                <a:solidFill>
                  <a:srgbClr val="000000"/>
                </a:solidFill>
              </a:rPr>
              <a:pPr/>
              <a:t>36</a:t>
            </a:fld>
            <a:endParaRPr lang="en-US" altLang="en-US" sz="1400" dirty="0" smtClean="0">
              <a:solidFill>
                <a:srgbClr val="000000"/>
              </a:solidFill>
            </a:endParaRPr>
          </a:p>
          <a:p>
            <a:endParaRPr lang="en-US" altLang="en-US" sz="1400" dirty="0" smtClean="0">
              <a:solidFill>
                <a:srgbClr val="000000"/>
              </a:solidFill>
            </a:endParaRPr>
          </a:p>
          <a:p>
            <a:endParaRPr lang="en-US" altLang="en-US" sz="1400" dirty="0" smtClean="0">
              <a:solidFill>
                <a:srgbClr val="000000"/>
              </a:solidFill>
            </a:endParaRPr>
          </a:p>
          <a:p>
            <a:endParaRPr lang="en-US" altLang="en-US" sz="1400" dirty="0">
              <a:solidFill>
                <a:srgbClr val="000000"/>
              </a:solidFill>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70" y="1124744"/>
            <a:ext cx="11953328"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21322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24744"/>
          </a:xfrm>
        </p:spPr>
        <p:txBody>
          <a:bodyPr/>
          <a:lstStyle/>
          <a:p>
            <a:r>
              <a:rPr lang="en-ZA" dirty="0"/>
              <a:t>Maintaining Reasonable Collection Levels &amp; Funded Budgets</a:t>
            </a:r>
          </a:p>
        </p:txBody>
      </p:sp>
      <p:sp>
        <p:nvSpPr>
          <p:cNvPr id="3" name="Content Placeholder 2"/>
          <p:cNvSpPr>
            <a:spLocks noGrp="1"/>
          </p:cNvSpPr>
          <p:nvPr>
            <p:ph idx="1"/>
          </p:nvPr>
        </p:nvSpPr>
        <p:spPr>
          <a:xfrm>
            <a:off x="263352" y="1124744"/>
            <a:ext cx="11928648" cy="5454610"/>
          </a:xfrm>
        </p:spPr>
        <p:txBody>
          <a:bodyPr/>
          <a:lstStyle/>
          <a:p>
            <a:pPr marL="0" indent="0">
              <a:buNone/>
            </a:pPr>
            <a:r>
              <a:rPr lang="en-ZA" sz="1600" dirty="0" smtClean="0"/>
              <a:t>             </a:t>
            </a:r>
            <a:r>
              <a:rPr lang="en-ZA" sz="1650" dirty="0" smtClean="0"/>
              <a:t>Small Rural Town - Collection Rate 47.8%	</a:t>
            </a:r>
            <a:r>
              <a:rPr lang="en-ZA" sz="1650" dirty="0"/>
              <a:t> </a:t>
            </a:r>
            <a:r>
              <a:rPr lang="en-ZA" sz="1650" dirty="0" smtClean="0"/>
              <a:t>             Large </a:t>
            </a:r>
            <a:r>
              <a:rPr lang="en-ZA" sz="1650" dirty="0"/>
              <a:t>Town - Collection Rate </a:t>
            </a:r>
            <a:r>
              <a:rPr lang="en-ZA" sz="1650" dirty="0" smtClean="0"/>
              <a:t>63.9%</a:t>
            </a:r>
          </a:p>
        </p:txBody>
      </p:sp>
      <p:sp>
        <p:nvSpPr>
          <p:cNvPr id="6" name="Slide Number Placeholder 3"/>
          <p:cNvSpPr>
            <a:spLocks noGrp="1"/>
          </p:cNvSpPr>
          <p:nvPr>
            <p:ph type="sldNum" sz="quarter" idx="12"/>
          </p:nvPr>
        </p:nvSpPr>
        <p:spPr>
          <a:xfrm>
            <a:off x="9347200" y="6319056"/>
            <a:ext cx="2540000" cy="457200"/>
          </a:xfrm>
          <a:prstGeom prst="rect">
            <a:avLst/>
          </a:prstGeom>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F0A0564-EB97-4C3A-81AF-EBE1B7E688B2}" type="slidenum">
              <a:rPr lang="en-US" altLang="en-US" sz="1400" smtClean="0">
                <a:solidFill>
                  <a:srgbClr val="000000"/>
                </a:solidFill>
              </a:rPr>
              <a:pPr/>
              <a:t>37</a:t>
            </a:fld>
            <a:endParaRPr lang="en-US" altLang="en-US" sz="1400" dirty="0" smtClean="0">
              <a:solidFill>
                <a:srgbClr val="000000"/>
              </a:solidFill>
            </a:endParaRPr>
          </a:p>
          <a:p>
            <a:endParaRPr lang="en-US" altLang="en-US" sz="1400" dirty="0" smtClean="0">
              <a:solidFill>
                <a:srgbClr val="000000"/>
              </a:solidFill>
            </a:endParaRPr>
          </a:p>
          <a:p>
            <a:endParaRPr lang="en-US" altLang="en-US" sz="1400" dirty="0" smtClean="0">
              <a:solidFill>
                <a:srgbClr val="000000"/>
              </a:solidFill>
            </a:endParaRPr>
          </a:p>
          <a:p>
            <a:endParaRPr lang="en-US" altLang="en-US" sz="1400" dirty="0">
              <a:solidFill>
                <a:srgbClr val="000000"/>
              </a:solidFill>
            </a:endParaRPr>
          </a:p>
        </p:txBody>
      </p:sp>
      <p:sp>
        <p:nvSpPr>
          <p:cNvPr id="4" name="TextBox 3"/>
          <p:cNvSpPr txBox="1"/>
          <p:nvPr/>
        </p:nvSpPr>
        <p:spPr>
          <a:xfrm>
            <a:off x="968055" y="3717032"/>
            <a:ext cx="5034820" cy="3046988"/>
          </a:xfrm>
          <a:prstGeom prst="rect">
            <a:avLst/>
          </a:prstGeom>
          <a:noFill/>
          <a:ln>
            <a:noFill/>
          </a:ln>
        </p:spPr>
        <p:txBody>
          <a:bodyPr wrap="square" rtlCol="0">
            <a:spAutoFit/>
          </a:bodyPr>
          <a:lstStyle/>
          <a:p>
            <a:pPr algn="ctr"/>
            <a:r>
              <a:rPr lang="en-ZA" sz="1500" b="1" u="sng" dirty="0" smtClean="0"/>
              <a:t>Small Rural Town </a:t>
            </a:r>
          </a:p>
          <a:p>
            <a:r>
              <a:rPr lang="en-ZA" sz="1500" b="1" dirty="0" smtClean="0"/>
              <a:t>Table A4</a:t>
            </a:r>
          </a:p>
          <a:p>
            <a:pPr marL="742950" lvl="1" indent="-285750">
              <a:buFont typeface="Wingdings" panose="05000000000000000000" pitchFamily="2" charset="2"/>
              <a:buChar char="§"/>
            </a:pPr>
            <a:r>
              <a:rPr lang="en-ZA" sz="1500" dirty="0" smtClean="0"/>
              <a:t>Collection rate just below 50%</a:t>
            </a:r>
          </a:p>
          <a:p>
            <a:pPr marL="742950" lvl="1" indent="-285750">
              <a:buFont typeface="Wingdings" panose="05000000000000000000" pitchFamily="2" charset="2"/>
              <a:buChar char="§"/>
            </a:pPr>
            <a:r>
              <a:rPr lang="en-ZA" sz="1500" dirty="0" smtClean="0"/>
              <a:t>Relative small operating deficit (less than non-cash)</a:t>
            </a:r>
          </a:p>
          <a:p>
            <a:pPr marL="742950" lvl="1" indent="-285750">
              <a:buFont typeface="Wingdings" panose="05000000000000000000" pitchFamily="2" charset="2"/>
              <a:buChar char="§"/>
            </a:pPr>
            <a:r>
              <a:rPr lang="en-ZA" sz="1500" dirty="0" smtClean="0"/>
              <a:t>Depreciation almost cash backed</a:t>
            </a:r>
          </a:p>
          <a:p>
            <a:r>
              <a:rPr lang="en-ZA" sz="1500" b="1" dirty="0" smtClean="0"/>
              <a:t>Table A5</a:t>
            </a:r>
          </a:p>
          <a:p>
            <a:pPr marL="628650" lvl="1" indent="-171450">
              <a:buFont typeface="Wingdings" panose="05000000000000000000" pitchFamily="2" charset="2"/>
              <a:buChar char="§"/>
            </a:pPr>
            <a:r>
              <a:rPr lang="en-ZA" sz="1500" dirty="0" smtClean="0"/>
              <a:t>Small internally generated CAPEX</a:t>
            </a:r>
          </a:p>
          <a:p>
            <a:r>
              <a:rPr lang="en-ZA" sz="1500" b="1" dirty="0" smtClean="0"/>
              <a:t>Table A7</a:t>
            </a:r>
          </a:p>
          <a:p>
            <a:pPr marL="628650" lvl="1" indent="-171450">
              <a:buFont typeface="Wingdings" panose="05000000000000000000" pitchFamily="2" charset="2"/>
              <a:buChar char="§"/>
            </a:pPr>
            <a:r>
              <a:rPr lang="en-ZA" sz="1500" dirty="0" smtClean="0"/>
              <a:t>Improved cash position</a:t>
            </a:r>
          </a:p>
          <a:p>
            <a:r>
              <a:rPr lang="en-ZA" sz="1500" b="1" dirty="0" smtClean="0"/>
              <a:t>Table A8 </a:t>
            </a:r>
          </a:p>
          <a:p>
            <a:pPr marL="628650" lvl="1" indent="-171450">
              <a:buFont typeface="Wingdings" panose="05000000000000000000" pitchFamily="2" charset="2"/>
              <a:buChar char="§"/>
            </a:pPr>
            <a:r>
              <a:rPr lang="en-ZA" sz="1500" dirty="0" smtClean="0"/>
              <a:t>Not funded but improving over MTREF</a:t>
            </a:r>
          </a:p>
          <a:p>
            <a:endParaRPr lang="en-ZA" sz="1200" dirty="0" smtClean="0"/>
          </a:p>
        </p:txBody>
      </p:sp>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135" y="1412776"/>
            <a:ext cx="5100963"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2875" y="1412776"/>
            <a:ext cx="5100962"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6312024" y="3717032"/>
            <a:ext cx="4752528" cy="3308598"/>
          </a:xfrm>
          <a:prstGeom prst="rect">
            <a:avLst/>
          </a:prstGeom>
          <a:noFill/>
          <a:ln>
            <a:noFill/>
          </a:ln>
        </p:spPr>
        <p:txBody>
          <a:bodyPr wrap="square" rtlCol="0">
            <a:spAutoFit/>
          </a:bodyPr>
          <a:lstStyle/>
          <a:p>
            <a:pPr algn="ctr"/>
            <a:r>
              <a:rPr lang="en-ZA" sz="1500" b="1" u="sng" dirty="0" smtClean="0"/>
              <a:t>Large Town</a:t>
            </a:r>
          </a:p>
          <a:p>
            <a:r>
              <a:rPr lang="en-ZA" sz="1500" b="1" dirty="0"/>
              <a:t>Table A4</a:t>
            </a:r>
          </a:p>
          <a:p>
            <a:pPr marL="742950" lvl="1" indent="-285750">
              <a:buFont typeface="Wingdings" panose="05000000000000000000" pitchFamily="2" charset="2"/>
              <a:buChar char="§"/>
            </a:pPr>
            <a:r>
              <a:rPr lang="en-ZA" sz="1500" dirty="0"/>
              <a:t>Collection rate </a:t>
            </a:r>
            <a:r>
              <a:rPr lang="en-ZA" sz="1500" dirty="0" smtClean="0"/>
              <a:t>just below 64%</a:t>
            </a:r>
            <a:endParaRPr lang="en-ZA" sz="1500" dirty="0"/>
          </a:p>
          <a:p>
            <a:pPr marL="742950" lvl="1" indent="-285750">
              <a:buFont typeface="Wingdings" panose="05000000000000000000" pitchFamily="2" charset="2"/>
              <a:buChar char="§"/>
            </a:pPr>
            <a:r>
              <a:rPr lang="en-ZA" sz="1500" dirty="0"/>
              <a:t>L</a:t>
            </a:r>
            <a:r>
              <a:rPr lang="en-ZA" sz="1500" dirty="0" smtClean="0"/>
              <a:t>arge </a:t>
            </a:r>
            <a:r>
              <a:rPr lang="en-ZA" sz="1500" dirty="0"/>
              <a:t>operating deficit </a:t>
            </a:r>
            <a:r>
              <a:rPr lang="en-ZA" sz="1500" dirty="0" smtClean="0"/>
              <a:t>(R200m more than </a:t>
            </a:r>
            <a:r>
              <a:rPr lang="en-ZA" sz="1500" dirty="0"/>
              <a:t>non-cash</a:t>
            </a:r>
            <a:r>
              <a:rPr lang="en-ZA" sz="1500" b="1" dirty="0" smtClean="0"/>
              <a:t>) </a:t>
            </a:r>
          </a:p>
          <a:p>
            <a:pPr marL="742950" lvl="1" indent="-285750">
              <a:buFont typeface="Wingdings" panose="05000000000000000000" pitchFamily="2" charset="2"/>
              <a:buChar char="§"/>
            </a:pPr>
            <a:r>
              <a:rPr lang="en-ZA" sz="1500" dirty="0" smtClean="0"/>
              <a:t>Depreciation not cash backed </a:t>
            </a:r>
          </a:p>
          <a:p>
            <a:r>
              <a:rPr lang="en-ZA" sz="1500" b="1" dirty="0"/>
              <a:t>Table A5</a:t>
            </a:r>
          </a:p>
          <a:p>
            <a:pPr marL="628650" lvl="1" indent="-171450">
              <a:buFont typeface="Wingdings" panose="05000000000000000000" pitchFamily="2" charset="2"/>
              <a:buChar char="§"/>
            </a:pPr>
            <a:r>
              <a:rPr lang="en-ZA" sz="1500" dirty="0" smtClean="0"/>
              <a:t>Small amount </a:t>
            </a:r>
            <a:r>
              <a:rPr lang="en-ZA" sz="1500" dirty="0"/>
              <a:t>internally generated </a:t>
            </a:r>
            <a:r>
              <a:rPr lang="en-ZA" sz="1500" dirty="0" smtClean="0"/>
              <a:t>CAPEX</a:t>
            </a:r>
            <a:endParaRPr lang="en-ZA" sz="1500" b="1" dirty="0"/>
          </a:p>
          <a:p>
            <a:r>
              <a:rPr lang="en-ZA" sz="1500" b="1" dirty="0"/>
              <a:t>Table A7</a:t>
            </a:r>
          </a:p>
          <a:p>
            <a:pPr marL="742950" lvl="1" indent="-285750">
              <a:buFont typeface="Wingdings" panose="05000000000000000000" pitchFamily="2" charset="2"/>
              <a:buChar char="§"/>
            </a:pPr>
            <a:r>
              <a:rPr lang="en-ZA" sz="1500" dirty="0" smtClean="0"/>
              <a:t>Drastically </a:t>
            </a:r>
            <a:r>
              <a:rPr lang="en-ZA" sz="1500" dirty="0"/>
              <a:t>deteriorating</a:t>
            </a:r>
            <a:r>
              <a:rPr lang="en-ZA" sz="1500" dirty="0" smtClean="0"/>
              <a:t> </a:t>
            </a:r>
            <a:r>
              <a:rPr lang="en-ZA" sz="1500" dirty="0"/>
              <a:t>cash </a:t>
            </a:r>
            <a:r>
              <a:rPr lang="en-ZA" sz="1500" dirty="0" smtClean="0"/>
              <a:t>position</a:t>
            </a:r>
            <a:endParaRPr lang="en-ZA" sz="1500" dirty="0"/>
          </a:p>
          <a:p>
            <a:r>
              <a:rPr lang="en-ZA" sz="1500" b="1" dirty="0"/>
              <a:t>Table A8 </a:t>
            </a:r>
          </a:p>
          <a:p>
            <a:pPr marL="742950" lvl="1" indent="-285750">
              <a:buFont typeface="Wingdings" panose="05000000000000000000" pitchFamily="2" charset="2"/>
              <a:buChar char="§"/>
            </a:pPr>
            <a:r>
              <a:rPr lang="en-ZA" sz="1500" dirty="0"/>
              <a:t>Not funded </a:t>
            </a:r>
            <a:r>
              <a:rPr lang="en-ZA" sz="1500" dirty="0" smtClean="0"/>
              <a:t>drastically deteriorating over MTREF</a:t>
            </a:r>
          </a:p>
          <a:p>
            <a:endParaRPr lang="en-ZA" sz="1400" dirty="0" smtClean="0"/>
          </a:p>
        </p:txBody>
      </p:sp>
    </p:spTree>
    <p:extLst>
      <p:ext uri="{BB962C8B-B14F-4D97-AF65-F5344CB8AC3E}">
        <p14:creationId xmlns:p14="http://schemas.microsoft.com/office/powerpoint/2010/main" val="17921322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24744"/>
          </a:xfrm>
        </p:spPr>
        <p:txBody>
          <a:bodyPr/>
          <a:lstStyle/>
          <a:p>
            <a:r>
              <a:rPr lang="en-ZA" dirty="0"/>
              <a:t>Maintaining Reasonable Collection Levels &amp; Funded Budgets</a:t>
            </a:r>
          </a:p>
        </p:txBody>
      </p:sp>
      <p:sp>
        <p:nvSpPr>
          <p:cNvPr id="3" name="Content Placeholder 2"/>
          <p:cNvSpPr>
            <a:spLocks noGrp="1"/>
          </p:cNvSpPr>
          <p:nvPr>
            <p:ph idx="1"/>
          </p:nvPr>
        </p:nvSpPr>
        <p:spPr>
          <a:xfrm>
            <a:off x="263352" y="1124744"/>
            <a:ext cx="11928648" cy="5040560"/>
          </a:xfrm>
        </p:spPr>
        <p:txBody>
          <a:bodyPr/>
          <a:lstStyle/>
          <a:p>
            <a:pPr marL="0" indent="0">
              <a:buNone/>
            </a:pPr>
            <a:r>
              <a:rPr lang="en-ZA" sz="1650" dirty="0" smtClean="0"/>
              <a:t>             Small Rural Town - Collection Rate 47.8%	</a:t>
            </a:r>
            <a:r>
              <a:rPr lang="en-ZA" sz="1650" dirty="0"/>
              <a:t> </a:t>
            </a:r>
            <a:r>
              <a:rPr lang="en-ZA" sz="1650" dirty="0" smtClean="0"/>
              <a:t>                </a:t>
            </a:r>
            <a:r>
              <a:rPr lang="en-ZA" sz="1650" dirty="0"/>
              <a:t>Large Town - Collection Rate </a:t>
            </a:r>
            <a:r>
              <a:rPr lang="en-ZA" sz="1650" dirty="0" smtClean="0"/>
              <a:t>63.9%</a:t>
            </a:r>
          </a:p>
        </p:txBody>
      </p:sp>
      <p:sp>
        <p:nvSpPr>
          <p:cNvPr id="6" name="Slide Number Placeholder 3"/>
          <p:cNvSpPr>
            <a:spLocks noGrp="1"/>
          </p:cNvSpPr>
          <p:nvPr>
            <p:ph type="sldNum" sz="quarter" idx="12"/>
          </p:nvPr>
        </p:nvSpPr>
        <p:spPr>
          <a:xfrm>
            <a:off x="9347200" y="6319056"/>
            <a:ext cx="2540000" cy="457200"/>
          </a:xfrm>
          <a:prstGeom prst="rect">
            <a:avLst/>
          </a:prstGeom>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F0A0564-EB97-4C3A-81AF-EBE1B7E688B2}" type="slidenum">
              <a:rPr lang="en-US" altLang="en-US" sz="1400" smtClean="0">
                <a:solidFill>
                  <a:srgbClr val="000000"/>
                </a:solidFill>
              </a:rPr>
              <a:pPr/>
              <a:t>38</a:t>
            </a:fld>
            <a:endParaRPr lang="en-US" altLang="en-US" sz="1400" dirty="0" smtClean="0">
              <a:solidFill>
                <a:srgbClr val="000000"/>
              </a:solidFill>
            </a:endParaRPr>
          </a:p>
          <a:p>
            <a:endParaRPr lang="en-US" altLang="en-US" sz="1400" dirty="0" smtClean="0">
              <a:solidFill>
                <a:srgbClr val="000000"/>
              </a:solidFill>
            </a:endParaRPr>
          </a:p>
          <a:p>
            <a:endParaRPr lang="en-US" altLang="en-US" sz="1400" dirty="0" smtClean="0">
              <a:solidFill>
                <a:srgbClr val="000000"/>
              </a:solidFill>
            </a:endParaRPr>
          </a:p>
          <a:p>
            <a:endParaRPr lang="en-US" altLang="en-US" sz="1400" dirty="0">
              <a:solidFill>
                <a:srgbClr val="000000"/>
              </a:solidFill>
            </a:endParaRPr>
          </a:p>
        </p:txBody>
      </p:sp>
      <p:pic>
        <p:nvPicPr>
          <p:cNvPr id="819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413" y="1412776"/>
            <a:ext cx="5204131" cy="2380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1412775"/>
            <a:ext cx="5203467" cy="2354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414" y="3886477"/>
            <a:ext cx="5204131"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6"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890342"/>
            <a:ext cx="5203468" cy="233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77946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24744"/>
          </a:xfrm>
        </p:spPr>
        <p:txBody>
          <a:bodyPr/>
          <a:lstStyle/>
          <a:p>
            <a:r>
              <a:rPr lang="en-ZA" dirty="0"/>
              <a:t>Maintaining Reasonable Collection Levels &amp; Funded Budgets</a:t>
            </a:r>
          </a:p>
        </p:txBody>
      </p:sp>
      <p:sp>
        <p:nvSpPr>
          <p:cNvPr id="3" name="Content Placeholder 2"/>
          <p:cNvSpPr>
            <a:spLocks noGrp="1"/>
          </p:cNvSpPr>
          <p:nvPr>
            <p:ph idx="1"/>
          </p:nvPr>
        </p:nvSpPr>
        <p:spPr>
          <a:xfrm>
            <a:off x="263352" y="1124744"/>
            <a:ext cx="11640616" cy="5040560"/>
          </a:xfrm>
        </p:spPr>
        <p:txBody>
          <a:bodyPr/>
          <a:lstStyle/>
          <a:p>
            <a:pPr marL="0" indent="0">
              <a:buNone/>
            </a:pPr>
            <a:r>
              <a:rPr lang="en-ZA" sz="1800" dirty="0" smtClean="0"/>
              <a:t>Small Rural Town</a:t>
            </a:r>
          </a:p>
          <a:p>
            <a:pPr marL="0" indent="0">
              <a:buNone/>
            </a:pPr>
            <a:endParaRPr lang="en-ZA" sz="1800" dirty="0" smtClean="0"/>
          </a:p>
          <a:p>
            <a:pPr>
              <a:buFont typeface="Wingdings" panose="05000000000000000000" pitchFamily="2" charset="2"/>
              <a:buChar char="q"/>
            </a:pPr>
            <a:r>
              <a:rPr lang="en-ZA" sz="1800" dirty="0" smtClean="0"/>
              <a:t>Low collection rate – </a:t>
            </a:r>
          </a:p>
          <a:p>
            <a:pPr lvl="1">
              <a:buFont typeface="Wingdings" panose="05000000000000000000" pitchFamily="2" charset="2"/>
              <a:buChar char="§"/>
            </a:pPr>
            <a:r>
              <a:rPr lang="en-ZA" sz="1800" dirty="0" smtClean="0"/>
              <a:t>Adequate provision for debt impairment on table A4</a:t>
            </a:r>
          </a:p>
          <a:p>
            <a:pPr lvl="1">
              <a:buFont typeface="Wingdings" panose="05000000000000000000" pitchFamily="2" charset="2"/>
              <a:buChar char="§"/>
            </a:pPr>
            <a:r>
              <a:rPr lang="en-ZA" sz="1800" dirty="0" smtClean="0"/>
              <a:t>Expenditure was adjusted downward in line with realistically expected revenue projections after provision for debt impairment</a:t>
            </a:r>
          </a:p>
          <a:p>
            <a:pPr>
              <a:buFont typeface="Wingdings" panose="05000000000000000000" pitchFamily="2" charset="2"/>
              <a:buChar char="q"/>
            </a:pPr>
            <a:r>
              <a:rPr lang="en-ZA" sz="1800" dirty="0" smtClean="0"/>
              <a:t>Small </a:t>
            </a:r>
            <a:r>
              <a:rPr lang="en-ZA" sz="1800" dirty="0"/>
              <a:t>operating </a:t>
            </a:r>
            <a:r>
              <a:rPr lang="en-ZA" sz="1800" dirty="0" smtClean="0"/>
              <a:t>deficit – much lower than the non-cash component </a:t>
            </a:r>
          </a:p>
          <a:p>
            <a:pPr lvl="1">
              <a:buFont typeface="Wingdings" panose="05000000000000000000" pitchFamily="2" charset="2"/>
              <a:buChar char="§"/>
            </a:pPr>
            <a:r>
              <a:rPr lang="en-ZA" sz="1800" dirty="0" smtClean="0"/>
              <a:t>Depreciation almost fully cash backed – utilisation towards future asset replacement once budget is fully funded</a:t>
            </a:r>
          </a:p>
          <a:p>
            <a:pPr lvl="1">
              <a:buFont typeface="Wingdings" panose="05000000000000000000" pitchFamily="2" charset="2"/>
              <a:buChar char="§"/>
            </a:pPr>
            <a:r>
              <a:rPr lang="en-ZA" sz="1800" dirty="0" smtClean="0"/>
              <a:t>Need to budget for a surplus to generate cash backed reserves for new internally generated capex</a:t>
            </a:r>
          </a:p>
          <a:p>
            <a:pPr indent="-285750">
              <a:buFont typeface="Wingdings" panose="05000000000000000000" pitchFamily="2" charset="2"/>
              <a:buChar char="q"/>
            </a:pPr>
            <a:r>
              <a:rPr lang="en-ZA" sz="1800" dirty="0"/>
              <a:t>Very small contribution to internally generated CAPEX on Table A5 – not funded and should be </a:t>
            </a:r>
            <a:r>
              <a:rPr lang="en-ZA" sz="1800" dirty="0" smtClean="0"/>
              <a:t>removed</a:t>
            </a:r>
          </a:p>
          <a:p>
            <a:pPr indent="-285750">
              <a:buFont typeface="Wingdings" panose="05000000000000000000" pitchFamily="2" charset="2"/>
              <a:buChar char="q"/>
            </a:pPr>
            <a:r>
              <a:rPr lang="en-ZA" sz="1800" dirty="0" smtClean="0"/>
              <a:t>Improved cash - positive cash and improving over the MTREF </a:t>
            </a:r>
          </a:p>
          <a:p>
            <a:pPr indent="-285750">
              <a:buFont typeface="Wingdings" panose="05000000000000000000" pitchFamily="2" charset="2"/>
              <a:buChar char="q"/>
            </a:pPr>
            <a:r>
              <a:rPr lang="en-ZA" sz="1800" dirty="0" smtClean="0"/>
              <a:t>Funding  - </a:t>
            </a:r>
          </a:p>
          <a:p>
            <a:pPr lvl="1">
              <a:buFont typeface="Wingdings" panose="05000000000000000000" pitchFamily="2" charset="2"/>
              <a:buChar char="§"/>
            </a:pPr>
            <a:r>
              <a:rPr lang="en-ZA" sz="1800" dirty="0" smtClean="0"/>
              <a:t>Still unfunded  drastically improving over the MTREF</a:t>
            </a:r>
          </a:p>
          <a:p>
            <a:pPr lvl="1">
              <a:buFont typeface="Wingdings" panose="05000000000000000000" pitchFamily="2" charset="2"/>
              <a:buChar char="§"/>
            </a:pPr>
            <a:r>
              <a:rPr lang="en-ZA" sz="1800" dirty="0" smtClean="0"/>
              <a:t>Medium to longer term budget will become funded with cash backed reserves to fund new/renewal assets</a:t>
            </a:r>
          </a:p>
          <a:p>
            <a:pPr>
              <a:buFont typeface="Wingdings" panose="05000000000000000000" pitchFamily="2" charset="2"/>
              <a:buChar char="q"/>
            </a:pPr>
            <a:endParaRPr lang="en-ZA" sz="1800" dirty="0" smtClean="0"/>
          </a:p>
          <a:p>
            <a:pPr>
              <a:buFont typeface="Wingdings" panose="05000000000000000000" pitchFamily="2" charset="2"/>
              <a:buChar char="q"/>
            </a:pPr>
            <a:endParaRPr lang="en-ZA" sz="1600" dirty="0" smtClean="0"/>
          </a:p>
          <a:p>
            <a:pPr>
              <a:buFont typeface="Wingdings" panose="05000000000000000000" pitchFamily="2" charset="2"/>
              <a:buChar char="q"/>
            </a:pPr>
            <a:endParaRPr lang="en-ZA" sz="2800" dirty="0" smtClean="0"/>
          </a:p>
        </p:txBody>
      </p:sp>
      <p:sp>
        <p:nvSpPr>
          <p:cNvPr id="6" name="Slide Number Placeholder 3"/>
          <p:cNvSpPr>
            <a:spLocks noGrp="1"/>
          </p:cNvSpPr>
          <p:nvPr>
            <p:ph type="sldNum" sz="quarter" idx="12"/>
          </p:nvPr>
        </p:nvSpPr>
        <p:spPr>
          <a:xfrm>
            <a:off x="9347200" y="6319056"/>
            <a:ext cx="2540000" cy="457200"/>
          </a:xfrm>
          <a:prstGeom prst="rect">
            <a:avLst/>
          </a:prstGeom>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F0A0564-EB97-4C3A-81AF-EBE1B7E688B2}" type="slidenum">
              <a:rPr lang="en-US" altLang="en-US" sz="1400" smtClean="0">
                <a:solidFill>
                  <a:srgbClr val="000000"/>
                </a:solidFill>
              </a:rPr>
              <a:pPr/>
              <a:t>39</a:t>
            </a:fld>
            <a:endParaRPr lang="en-US" altLang="en-US" sz="1400" dirty="0" smtClean="0">
              <a:solidFill>
                <a:srgbClr val="000000"/>
              </a:solidFill>
            </a:endParaRPr>
          </a:p>
          <a:p>
            <a:endParaRPr lang="en-US" altLang="en-US" sz="1400" dirty="0" smtClean="0">
              <a:solidFill>
                <a:srgbClr val="000000"/>
              </a:solidFill>
            </a:endParaRPr>
          </a:p>
          <a:p>
            <a:endParaRPr lang="en-US" altLang="en-US" sz="1400" dirty="0" smtClean="0">
              <a:solidFill>
                <a:srgbClr val="000000"/>
              </a:solidFill>
            </a:endParaRPr>
          </a:p>
          <a:p>
            <a:endParaRPr lang="en-US" altLang="en-US" sz="1400" dirty="0">
              <a:solidFill>
                <a:srgbClr val="000000"/>
              </a:solidFill>
            </a:endParaRPr>
          </a:p>
        </p:txBody>
      </p:sp>
    </p:spTree>
    <p:extLst>
      <p:ext uri="{BB962C8B-B14F-4D97-AF65-F5344CB8AC3E}">
        <p14:creationId xmlns:p14="http://schemas.microsoft.com/office/powerpoint/2010/main" val="1792132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24744"/>
          </a:xfrm>
        </p:spPr>
        <p:txBody>
          <a:bodyPr/>
          <a:lstStyle/>
          <a:p>
            <a:r>
              <a:rPr lang="en-ZA" dirty="0" smtClean="0"/>
              <a:t>Purpose of the Budget</a:t>
            </a:r>
            <a:endParaRPr lang="en-ZA" dirty="0"/>
          </a:p>
        </p:txBody>
      </p:sp>
      <p:sp>
        <p:nvSpPr>
          <p:cNvPr id="3" name="Content Placeholder 2"/>
          <p:cNvSpPr>
            <a:spLocks noGrp="1"/>
          </p:cNvSpPr>
          <p:nvPr>
            <p:ph idx="1"/>
          </p:nvPr>
        </p:nvSpPr>
        <p:spPr>
          <a:xfrm>
            <a:off x="47328" y="1268760"/>
            <a:ext cx="11640616" cy="4680520"/>
          </a:xfrm>
        </p:spPr>
        <p:txBody>
          <a:bodyPr/>
          <a:lstStyle/>
          <a:p>
            <a:pPr>
              <a:buFont typeface="Wingdings" panose="05000000000000000000" pitchFamily="2" charset="2"/>
              <a:buChar char="q"/>
            </a:pPr>
            <a:r>
              <a:rPr lang="en-ZA" sz="2400" dirty="0" smtClean="0"/>
              <a:t>Budget provides details </a:t>
            </a:r>
            <a:r>
              <a:rPr lang="en-ZA" sz="2400" dirty="0"/>
              <a:t>of</a:t>
            </a:r>
          </a:p>
          <a:p>
            <a:pPr lvl="1">
              <a:buFont typeface="Wingdings" panose="05000000000000000000" pitchFamily="2" charset="2"/>
              <a:buChar char="§"/>
            </a:pPr>
            <a:r>
              <a:rPr lang="en-ZA" dirty="0" smtClean="0"/>
              <a:t>Available sources of revenue </a:t>
            </a:r>
            <a:endParaRPr lang="en-ZA" dirty="0"/>
          </a:p>
          <a:p>
            <a:pPr lvl="1">
              <a:buFont typeface="Wingdings" panose="05000000000000000000" pitchFamily="2" charset="2"/>
              <a:buChar char="§"/>
            </a:pPr>
            <a:r>
              <a:rPr lang="en-ZA" dirty="0"/>
              <a:t>Expenditure </a:t>
            </a:r>
            <a:r>
              <a:rPr lang="en-ZA" dirty="0" smtClean="0"/>
              <a:t>requirements</a:t>
            </a:r>
          </a:p>
          <a:p>
            <a:pPr lvl="1">
              <a:buFont typeface="Wingdings" panose="05000000000000000000" pitchFamily="2" charset="2"/>
              <a:buChar char="§"/>
            </a:pPr>
            <a:r>
              <a:rPr lang="en-ZA" dirty="0" smtClean="0"/>
              <a:t>Operational surplus/deficit</a:t>
            </a:r>
            <a:endParaRPr lang="en-ZA" dirty="0"/>
          </a:p>
          <a:p>
            <a:pPr>
              <a:buFont typeface="Wingdings" panose="05000000000000000000" pitchFamily="2" charset="2"/>
              <a:buChar char="q"/>
            </a:pPr>
            <a:r>
              <a:rPr lang="en-ZA" sz="2400" dirty="0" smtClean="0"/>
              <a:t>Tool </a:t>
            </a:r>
            <a:r>
              <a:rPr lang="en-ZA" sz="2400" dirty="0"/>
              <a:t>for implementation of Council policies</a:t>
            </a:r>
          </a:p>
          <a:p>
            <a:pPr>
              <a:buFont typeface="Wingdings" panose="05000000000000000000" pitchFamily="2" charset="2"/>
              <a:buChar char="q"/>
            </a:pPr>
            <a:r>
              <a:rPr lang="en-ZA" sz="2400" dirty="0" smtClean="0"/>
              <a:t>A </a:t>
            </a:r>
            <a:r>
              <a:rPr lang="en-ZA" sz="2400" dirty="0"/>
              <a:t>basis for control </a:t>
            </a:r>
            <a:r>
              <a:rPr lang="en-ZA" sz="2400" dirty="0" smtClean="0"/>
              <a:t>of </a:t>
            </a:r>
            <a:r>
              <a:rPr lang="en-ZA" sz="2400" dirty="0"/>
              <a:t>revenue and expenditure</a:t>
            </a:r>
          </a:p>
          <a:p>
            <a:pPr>
              <a:buFont typeface="Wingdings" panose="05000000000000000000" pitchFamily="2" charset="2"/>
              <a:buChar char="q"/>
            </a:pPr>
            <a:r>
              <a:rPr lang="en-ZA" sz="2400" dirty="0" smtClean="0"/>
              <a:t>Informs tariff </a:t>
            </a:r>
            <a:r>
              <a:rPr lang="en-ZA" sz="2400" dirty="0"/>
              <a:t>calculation – </a:t>
            </a:r>
            <a:r>
              <a:rPr lang="en-ZA" sz="2400" dirty="0" smtClean="0"/>
              <a:t>cost </a:t>
            </a:r>
            <a:r>
              <a:rPr lang="en-ZA" sz="2400" dirty="0"/>
              <a:t>of rendering the </a:t>
            </a:r>
            <a:r>
              <a:rPr lang="en-ZA" sz="2400" dirty="0" smtClean="0"/>
              <a:t>service; to be recovered from tariffs charged</a:t>
            </a:r>
          </a:p>
          <a:p>
            <a:pPr marL="0" indent="0" algn="ctr">
              <a:buNone/>
            </a:pPr>
            <a:r>
              <a:rPr lang="en-ZA" sz="2800" b="1" i="1" dirty="0" smtClean="0">
                <a:latin typeface="Bookman Old Style" panose="02050604050505020204" pitchFamily="18" charset="0"/>
              </a:rPr>
              <a:t>“Budget is telling </a:t>
            </a:r>
          </a:p>
          <a:p>
            <a:pPr marL="0" indent="0" algn="ctr">
              <a:buNone/>
            </a:pPr>
            <a:r>
              <a:rPr lang="en-ZA" sz="2800" b="1" i="1" dirty="0">
                <a:latin typeface="Bookman Old Style" panose="02050604050505020204" pitchFamily="18" charset="0"/>
              </a:rPr>
              <a:t>w</a:t>
            </a:r>
            <a:r>
              <a:rPr lang="en-ZA" sz="2800" b="1" i="1" dirty="0" smtClean="0">
                <a:latin typeface="Bookman Old Style" panose="02050604050505020204" pitchFamily="18" charset="0"/>
              </a:rPr>
              <a:t>here the money is coming from and where to go”</a:t>
            </a:r>
          </a:p>
        </p:txBody>
      </p:sp>
      <p:sp>
        <p:nvSpPr>
          <p:cNvPr id="6" name="Slide Number Placeholder 3"/>
          <p:cNvSpPr>
            <a:spLocks noGrp="1"/>
          </p:cNvSpPr>
          <p:nvPr>
            <p:ph type="sldNum" sz="quarter" idx="12"/>
          </p:nvPr>
        </p:nvSpPr>
        <p:spPr>
          <a:xfrm>
            <a:off x="9347200" y="6319056"/>
            <a:ext cx="2540000" cy="457200"/>
          </a:xfrm>
          <a:prstGeom prst="rect">
            <a:avLst/>
          </a:prstGeom>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F0A0564-EB97-4C3A-81AF-EBE1B7E688B2}" type="slidenum">
              <a:rPr lang="en-US" altLang="en-US" sz="1400" smtClean="0">
                <a:solidFill>
                  <a:srgbClr val="000000"/>
                </a:solidFill>
              </a:rPr>
              <a:pPr/>
              <a:t>4</a:t>
            </a:fld>
            <a:endParaRPr lang="en-US" altLang="en-US" sz="1400" dirty="0" smtClean="0">
              <a:solidFill>
                <a:srgbClr val="000000"/>
              </a:solidFill>
            </a:endParaRPr>
          </a:p>
          <a:p>
            <a:endParaRPr lang="en-US" altLang="en-US" sz="1400" dirty="0" smtClean="0">
              <a:solidFill>
                <a:srgbClr val="000000"/>
              </a:solidFill>
            </a:endParaRPr>
          </a:p>
          <a:p>
            <a:endParaRPr lang="en-US" altLang="en-US" sz="1400" dirty="0" smtClean="0">
              <a:solidFill>
                <a:srgbClr val="000000"/>
              </a:solidFill>
            </a:endParaRPr>
          </a:p>
          <a:p>
            <a:endParaRPr lang="en-US" altLang="en-US" sz="1400" dirty="0">
              <a:solidFill>
                <a:srgbClr val="000000"/>
              </a:solidFill>
            </a:endParaRPr>
          </a:p>
        </p:txBody>
      </p:sp>
    </p:spTree>
    <p:extLst>
      <p:ext uri="{BB962C8B-B14F-4D97-AF65-F5344CB8AC3E}">
        <p14:creationId xmlns:p14="http://schemas.microsoft.com/office/powerpoint/2010/main" val="30324839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24744"/>
          </a:xfrm>
        </p:spPr>
        <p:txBody>
          <a:bodyPr/>
          <a:lstStyle/>
          <a:p>
            <a:r>
              <a:rPr lang="en-ZA" dirty="0"/>
              <a:t>Maintaining Reasonable Collection Levels &amp; Funded Budgets</a:t>
            </a:r>
          </a:p>
        </p:txBody>
      </p:sp>
      <p:sp>
        <p:nvSpPr>
          <p:cNvPr id="3" name="Content Placeholder 2"/>
          <p:cNvSpPr>
            <a:spLocks noGrp="1"/>
          </p:cNvSpPr>
          <p:nvPr>
            <p:ph idx="1"/>
          </p:nvPr>
        </p:nvSpPr>
        <p:spPr>
          <a:xfrm>
            <a:off x="263352" y="1124744"/>
            <a:ext cx="11640616" cy="5040560"/>
          </a:xfrm>
        </p:spPr>
        <p:txBody>
          <a:bodyPr/>
          <a:lstStyle/>
          <a:p>
            <a:pPr marL="0" indent="0">
              <a:buNone/>
            </a:pPr>
            <a:r>
              <a:rPr lang="en-ZA" sz="1800" dirty="0" smtClean="0"/>
              <a:t>Large Town</a:t>
            </a:r>
          </a:p>
          <a:p>
            <a:pPr marL="0" indent="0">
              <a:buNone/>
            </a:pPr>
            <a:endParaRPr lang="en-ZA" sz="1800" dirty="0" smtClean="0"/>
          </a:p>
          <a:p>
            <a:pPr>
              <a:buFont typeface="Wingdings" panose="05000000000000000000" pitchFamily="2" charset="2"/>
              <a:buChar char="q"/>
            </a:pPr>
            <a:r>
              <a:rPr lang="en-ZA" sz="1800" dirty="0"/>
              <a:t>Higher collection rate – </a:t>
            </a:r>
            <a:endParaRPr lang="en-ZA" sz="1800" dirty="0" smtClean="0"/>
          </a:p>
          <a:p>
            <a:pPr lvl="1">
              <a:buFont typeface="Wingdings" panose="05000000000000000000" pitchFamily="2" charset="2"/>
              <a:buChar char="§"/>
            </a:pPr>
            <a:r>
              <a:rPr lang="en-ZA" sz="1800" dirty="0" smtClean="0"/>
              <a:t>Adequate </a:t>
            </a:r>
            <a:r>
              <a:rPr lang="en-ZA" sz="1800" dirty="0"/>
              <a:t>provision for debt impairment on Table A4</a:t>
            </a:r>
          </a:p>
          <a:p>
            <a:pPr lvl="1">
              <a:buFont typeface="Wingdings" panose="05000000000000000000" pitchFamily="2" charset="2"/>
              <a:buChar char="§"/>
            </a:pPr>
            <a:r>
              <a:rPr lang="en-ZA" sz="1800" dirty="0"/>
              <a:t>Expenditure was not adjusted downward in line with realistically expected revenue projections after provision for debt impairment</a:t>
            </a:r>
          </a:p>
          <a:p>
            <a:pPr>
              <a:buFont typeface="Wingdings" panose="05000000000000000000" pitchFamily="2" charset="2"/>
              <a:buChar char="q"/>
            </a:pPr>
            <a:r>
              <a:rPr lang="en-ZA" sz="1800" dirty="0"/>
              <a:t>Huge operating deficit far exceeding the non-cash component</a:t>
            </a:r>
          </a:p>
          <a:p>
            <a:pPr lvl="1">
              <a:buFont typeface="Wingdings" panose="05000000000000000000" pitchFamily="2" charset="2"/>
              <a:buChar char="§"/>
            </a:pPr>
            <a:r>
              <a:rPr lang="en-ZA" sz="1800" dirty="0" smtClean="0"/>
              <a:t>Depreciation not cash backed </a:t>
            </a:r>
          </a:p>
          <a:p>
            <a:pPr lvl="1">
              <a:buFont typeface="Wingdings" panose="05000000000000000000" pitchFamily="2" charset="2"/>
              <a:buChar char="§"/>
            </a:pPr>
            <a:r>
              <a:rPr lang="en-ZA" sz="1800" dirty="0" smtClean="0"/>
              <a:t>Need to budget for a surplus to generate cash backed reserves for new internally generated capex</a:t>
            </a:r>
          </a:p>
          <a:p>
            <a:pPr indent="-285750">
              <a:buFont typeface="Wingdings" panose="05000000000000000000" pitchFamily="2" charset="2"/>
              <a:buChar char="q"/>
            </a:pPr>
            <a:r>
              <a:rPr lang="en-ZA" sz="1800" dirty="0"/>
              <a:t>Very small contribution to internally generated CAPEX on Table A5 – not funded and should be </a:t>
            </a:r>
            <a:r>
              <a:rPr lang="en-ZA" sz="1800" dirty="0" smtClean="0"/>
              <a:t>removed</a:t>
            </a:r>
          </a:p>
          <a:p>
            <a:pPr indent="-285750">
              <a:buFont typeface="Wingdings" panose="05000000000000000000" pitchFamily="2" charset="2"/>
              <a:buChar char="q"/>
            </a:pPr>
            <a:r>
              <a:rPr lang="en-ZA" sz="1800" dirty="0" smtClean="0"/>
              <a:t>Decreasing cash - negative cash position and deteriorating over the MTREF </a:t>
            </a:r>
          </a:p>
          <a:p>
            <a:pPr indent="-285750">
              <a:buFont typeface="Wingdings" panose="05000000000000000000" pitchFamily="2" charset="2"/>
              <a:buChar char="q"/>
            </a:pPr>
            <a:r>
              <a:rPr lang="en-ZA" sz="1800" dirty="0" smtClean="0"/>
              <a:t>Funding  - </a:t>
            </a:r>
          </a:p>
          <a:p>
            <a:pPr lvl="1">
              <a:buFont typeface="Wingdings" panose="05000000000000000000" pitchFamily="2" charset="2"/>
              <a:buChar char="§"/>
            </a:pPr>
            <a:r>
              <a:rPr lang="en-ZA" sz="1800" dirty="0" smtClean="0"/>
              <a:t>Unfunded and drastically deteriorating over the MTREF</a:t>
            </a:r>
          </a:p>
          <a:p>
            <a:pPr lvl="1">
              <a:buFont typeface="Wingdings" panose="05000000000000000000" pitchFamily="2" charset="2"/>
              <a:buChar char="§"/>
            </a:pPr>
            <a:r>
              <a:rPr lang="en-ZA" sz="1800" dirty="0" smtClean="0"/>
              <a:t>Medium to longer term budget will become further un-funded with inability to meet current liabilities</a:t>
            </a:r>
            <a:endParaRPr lang="en-ZA" sz="1800" dirty="0"/>
          </a:p>
          <a:p>
            <a:pPr marL="0" indent="0">
              <a:buNone/>
            </a:pPr>
            <a:endParaRPr lang="en-ZA" sz="1800" dirty="0" smtClean="0"/>
          </a:p>
          <a:p>
            <a:pPr marL="0" indent="0">
              <a:buNone/>
            </a:pPr>
            <a:endParaRPr lang="en-ZA" sz="2800" dirty="0" smtClean="0"/>
          </a:p>
        </p:txBody>
      </p:sp>
      <p:sp>
        <p:nvSpPr>
          <p:cNvPr id="6" name="Slide Number Placeholder 3"/>
          <p:cNvSpPr>
            <a:spLocks noGrp="1"/>
          </p:cNvSpPr>
          <p:nvPr>
            <p:ph type="sldNum" sz="quarter" idx="12"/>
          </p:nvPr>
        </p:nvSpPr>
        <p:spPr>
          <a:xfrm>
            <a:off x="9347200" y="6319056"/>
            <a:ext cx="2540000" cy="457200"/>
          </a:xfrm>
          <a:prstGeom prst="rect">
            <a:avLst/>
          </a:prstGeom>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F0A0564-EB97-4C3A-81AF-EBE1B7E688B2}" type="slidenum">
              <a:rPr lang="en-US" altLang="en-US" sz="1400" smtClean="0">
                <a:solidFill>
                  <a:srgbClr val="000000"/>
                </a:solidFill>
              </a:rPr>
              <a:pPr/>
              <a:t>40</a:t>
            </a:fld>
            <a:endParaRPr lang="en-US" altLang="en-US" sz="1400" dirty="0" smtClean="0">
              <a:solidFill>
                <a:srgbClr val="000000"/>
              </a:solidFill>
            </a:endParaRPr>
          </a:p>
          <a:p>
            <a:endParaRPr lang="en-US" altLang="en-US" sz="1400" dirty="0" smtClean="0">
              <a:solidFill>
                <a:srgbClr val="000000"/>
              </a:solidFill>
            </a:endParaRPr>
          </a:p>
          <a:p>
            <a:endParaRPr lang="en-US" altLang="en-US" sz="1400" dirty="0" smtClean="0">
              <a:solidFill>
                <a:srgbClr val="000000"/>
              </a:solidFill>
            </a:endParaRPr>
          </a:p>
          <a:p>
            <a:endParaRPr lang="en-US" altLang="en-US" sz="1400" dirty="0">
              <a:solidFill>
                <a:srgbClr val="000000"/>
              </a:solidFill>
            </a:endParaRPr>
          </a:p>
        </p:txBody>
      </p:sp>
    </p:spTree>
    <p:extLst>
      <p:ext uri="{BB962C8B-B14F-4D97-AF65-F5344CB8AC3E}">
        <p14:creationId xmlns:p14="http://schemas.microsoft.com/office/powerpoint/2010/main" val="36681204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24744"/>
          </a:xfrm>
        </p:spPr>
        <p:txBody>
          <a:bodyPr/>
          <a:lstStyle/>
          <a:p>
            <a:r>
              <a:rPr lang="en-ZA" dirty="0"/>
              <a:t>Maintaining Reasonable Collection Levels &amp; Funded Budgets</a:t>
            </a:r>
          </a:p>
        </p:txBody>
      </p:sp>
      <p:sp>
        <p:nvSpPr>
          <p:cNvPr id="3" name="Content Placeholder 2"/>
          <p:cNvSpPr>
            <a:spLocks noGrp="1"/>
          </p:cNvSpPr>
          <p:nvPr>
            <p:ph idx="1"/>
          </p:nvPr>
        </p:nvSpPr>
        <p:spPr>
          <a:xfrm>
            <a:off x="263352" y="1124744"/>
            <a:ext cx="11928648" cy="5544616"/>
          </a:xfrm>
        </p:spPr>
        <p:txBody>
          <a:bodyPr/>
          <a:lstStyle/>
          <a:p>
            <a:pPr marL="0" indent="0">
              <a:buNone/>
            </a:pPr>
            <a:r>
              <a:rPr lang="en-ZA" sz="1650" dirty="0" smtClean="0"/>
              <a:t>             Large Town - Collection Rate 63.9%                           Large Town </a:t>
            </a:r>
            <a:r>
              <a:rPr lang="en-ZA" sz="1650" dirty="0"/>
              <a:t>- Collection Rate </a:t>
            </a:r>
            <a:r>
              <a:rPr lang="en-ZA" sz="1650" dirty="0" smtClean="0"/>
              <a:t>90.0% - No Payment of Creditors</a:t>
            </a:r>
          </a:p>
          <a:p>
            <a:pPr marL="0" indent="0">
              <a:buNone/>
            </a:pPr>
            <a:endParaRPr lang="en-ZA" sz="1600" b="1" dirty="0" smtClean="0"/>
          </a:p>
          <a:p>
            <a:pPr marL="0" indent="0">
              <a:buNone/>
            </a:pPr>
            <a:endParaRPr lang="en-ZA" sz="1600" dirty="0"/>
          </a:p>
          <a:p>
            <a:pPr marL="0" indent="0">
              <a:buNone/>
            </a:pPr>
            <a:endParaRPr lang="en-ZA" sz="1600" dirty="0" smtClean="0"/>
          </a:p>
          <a:p>
            <a:pPr marL="0" indent="0">
              <a:buNone/>
            </a:pPr>
            <a:endParaRPr lang="en-ZA" sz="1600" dirty="0"/>
          </a:p>
          <a:p>
            <a:pPr marL="0" indent="0">
              <a:buNone/>
            </a:pPr>
            <a:endParaRPr lang="en-ZA" sz="1600" dirty="0" smtClean="0"/>
          </a:p>
          <a:p>
            <a:pPr marL="0" indent="0">
              <a:buNone/>
            </a:pPr>
            <a:endParaRPr lang="en-ZA" sz="1600" dirty="0"/>
          </a:p>
          <a:p>
            <a:pPr marL="0" indent="0">
              <a:buNone/>
            </a:pPr>
            <a:endParaRPr lang="en-ZA" sz="1600" dirty="0" smtClean="0"/>
          </a:p>
          <a:p>
            <a:pPr marL="0" indent="0">
              <a:buNone/>
            </a:pPr>
            <a:endParaRPr lang="en-ZA" sz="1600" dirty="0" smtClean="0"/>
          </a:p>
        </p:txBody>
      </p:sp>
      <p:sp>
        <p:nvSpPr>
          <p:cNvPr id="6" name="Slide Number Placeholder 3"/>
          <p:cNvSpPr>
            <a:spLocks noGrp="1"/>
          </p:cNvSpPr>
          <p:nvPr>
            <p:ph type="sldNum" sz="quarter" idx="12"/>
          </p:nvPr>
        </p:nvSpPr>
        <p:spPr>
          <a:xfrm>
            <a:off x="9347200" y="6319056"/>
            <a:ext cx="2540000" cy="457200"/>
          </a:xfrm>
          <a:prstGeom prst="rect">
            <a:avLst/>
          </a:prstGeom>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F0A0564-EB97-4C3A-81AF-EBE1B7E688B2}" type="slidenum">
              <a:rPr lang="en-US" altLang="en-US" sz="1400" smtClean="0">
                <a:solidFill>
                  <a:srgbClr val="000000"/>
                </a:solidFill>
              </a:rPr>
              <a:pPr/>
              <a:t>41</a:t>
            </a:fld>
            <a:endParaRPr lang="en-US" altLang="en-US" sz="1400" dirty="0" smtClean="0">
              <a:solidFill>
                <a:srgbClr val="000000"/>
              </a:solidFill>
            </a:endParaRPr>
          </a:p>
          <a:p>
            <a:endParaRPr lang="en-US" altLang="en-US" sz="1400" dirty="0" smtClean="0">
              <a:solidFill>
                <a:srgbClr val="000000"/>
              </a:solidFill>
            </a:endParaRPr>
          </a:p>
          <a:p>
            <a:endParaRPr lang="en-US" altLang="en-US" sz="1400" dirty="0" smtClean="0">
              <a:solidFill>
                <a:srgbClr val="000000"/>
              </a:solidFill>
            </a:endParaRPr>
          </a:p>
          <a:p>
            <a:endParaRPr lang="en-US" altLang="en-US" sz="1400" dirty="0">
              <a:solidFill>
                <a:srgbClr val="000000"/>
              </a:solidFill>
            </a:endParaRPr>
          </a:p>
        </p:txBody>
      </p:sp>
      <p:pic>
        <p:nvPicPr>
          <p:cNvPr id="820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451" y="1412775"/>
            <a:ext cx="5112568" cy="2376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6097161" y="3912677"/>
            <a:ext cx="5112568" cy="3277820"/>
          </a:xfrm>
          <a:prstGeom prst="rect">
            <a:avLst/>
          </a:prstGeom>
          <a:noFill/>
          <a:ln>
            <a:noFill/>
          </a:ln>
        </p:spPr>
        <p:txBody>
          <a:bodyPr wrap="square" rtlCol="0">
            <a:spAutoFit/>
          </a:bodyPr>
          <a:lstStyle/>
          <a:p>
            <a:pPr algn="ctr"/>
            <a:r>
              <a:rPr lang="en-ZA" sz="1650" b="1" u="sng" dirty="0" smtClean="0"/>
              <a:t>Large Town</a:t>
            </a:r>
          </a:p>
          <a:p>
            <a:pPr marL="0" indent="0">
              <a:buNone/>
            </a:pPr>
            <a:r>
              <a:rPr lang="en-ZA" sz="1650" b="1" dirty="0"/>
              <a:t>Table </a:t>
            </a:r>
            <a:r>
              <a:rPr lang="en-ZA" sz="1650" b="1" dirty="0" smtClean="0"/>
              <a:t>A7</a:t>
            </a:r>
          </a:p>
          <a:p>
            <a:pPr marL="285750" indent="-285750">
              <a:buFont typeface="Wingdings" panose="05000000000000000000" pitchFamily="2" charset="2"/>
              <a:buChar char="§"/>
            </a:pPr>
            <a:r>
              <a:rPr lang="en-ZA" sz="1650" dirty="0" smtClean="0"/>
              <a:t>Positive </a:t>
            </a:r>
            <a:r>
              <a:rPr lang="en-ZA" sz="1650" dirty="0"/>
              <a:t>cash position in outer years of </a:t>
            </a:r>
            <a:r>
              <a:rPr lang="en-ZA" sz="1650" dirty="0" smtClean="0"/>
              <a:t>MTREF</a:t>
            </a:r>
          </a:p>
          <a:p>
            <a:pPr marL="285750" indent="-285750">
              <a:buFont typeface="Wingdings" panose="05000000000000000000" pitchFamily="2" charset="2"/>
              <a:buChar char="§"/>
            </a:pPr>
            <a:r>
              <a:rPr lang="en-ZA" sz="1650" dirty="0" smtClean="0"/>
              <a:t>No additional payment towards arrear creditors</a:t>
            </a:r>
          </a:p>
          <a:p>
            <a:pPr marL="0" indent="0">
              <a:buNone/>
            </a:pPr>
            <a:endParaRPr lang="en-ZA" sz="1650" b="1" dirty="0"/>
          </a:p>
          <a:p>
            <a:pPr marL="0" indent="0">
              <a:buNone/>
            </a:pPr>
            <a:r>
              <a:rPr lang="en-ZA" sz="1650" b="1" dirty="0"/>
              <a:t>Table A8 </a:t>
            </a:r>
            <a:endParaRPr lang="en-ZA" sz="1650" b="1" dirty="0" smtClean="0"/>
          </a:p>
          <a:p>
            <a:pPr marL="285750" indent="-285750">
              <a:buFont typeface="Wingdings" panose="05000000000000000000" pitchFamily="2" charset="2"/>
              <a:buChar char="§"/>
            </a:pPr>
            <a:r>
              <a:rPr lang="en-ZA" sz="1650" dirty="0" smtClean="0"/>
              <a:t>Budget funded and improving over the MTREF</a:t>
            </a:r>
          </a:p>
          <a:p>
            <a:pPr marL="285750" indent="-285750">
              <a:buFont typeface="Wingdings" panose="05000000000000000000" pitchFamily="2" charset="2"/>
              <a:buChar char="§"/>
            </a:pPr>
            <a:r>
              <a:rPr lang="en-ZA" sz="1650" dirty="0"/>
              <a:t>Potential to increase  internally generated Capex due to funded budget position in outer years of MTREF</a:t>
            </a:r>
          </a:p>
          <a:p>
            <a:pPr marL="0" indent="0">
              <a:buNone/>
            </a:pPr>
            <a:endParaRPr lang="en-ZA" sz="1500" b="1" u="sng" dirty="0" smtClean="0"/>
          </a:p>
          <a:p>
            <a:pPr marL="0" indent="0">
              <a:buNone/>
            </a:pPr>
            <a:endParaRPr lang="en-ZA" sz="1500" b="1" u="sng" dirty="0"/>
          </a:p>
          <a:p>
            <a:pPr marL="0" indent="0">
              <a:buNone/>
            </a:pPr>
            <a:endParaRPr lang="en-ZA" sz="1200" b="1" u="sng" dirty="0" smtClean="0"/>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12776"/>
            <a:ext cx="5112568"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219450" y="3933056"/>
            <a:ext cx="5732534" cy="2793072"/>
          </a:xfrm>
          <a:prstGeom prst="rect">
            <a:avLst/>
          </a:prstGeom>
          <a:noFill/>
          <a:ln>
            <a:noFill/>
          </a:ln>
        </p:spPr>
        <p:txBody>
          <a:bodyPr wrap="square" rtlCol="0">
            <a:spAutoFit/>
          </a:bodyPr>
          <a:lstStyle/>
          <a:p>
            <a:pPr algn="ctr"/>
            <a:r>
              <a:rPr lang="en-ZA" sz="1650" b="1" u="sng" dirty="0" smtClean="0"/>
              <a:t>Large Town</a:t>
            </a:r>
          </a:p>
          <a:p>
            <a:r>
              <a:rPr lang="en-ZA" sz="1650" b="1" dirty="0"/>
              <a:t>Table A4 - </a:t>
            </a:r>
            <a:r>
              <a:rPr lang="en-ZA" sz="1650" dirty="0"/>
              <a:t>Collection rate improved from 63.9% to 90%</a:t>
            </a:r>
          </a:p>
          <a:p>
            <a:pPr marL="285750" indent="-285750">
              <a:buFont typeface="Wingdings" panose="05000000000000000000" pitchFamily="2" charset="2"/>
              <a:buChar char="§"/>
            </a:pPr>
            <a:r>
              <a:rPr lang="en-ZA" sz="1650" dirty="0"/>
              <a:t>Large operating deficit changed into operating surplus </a:t>
            </a:r>
          </a:p>
          <a:p>
            <a:pPr marL="285750" indent="-285750">
              <a:buFont typeface="Wingdings" panose="05000000000000000000" pitchFamily="2" charset="2"/>
              <a:buChar char="§"/>
            </a:pPr>
            <a:r>
              <a:rPr lang="en-ZA" sz="1650" dirty="0"/>
              <a:t>Depreciation fully cash backed in outer years of MTREF</a:t>
            </a:r>
          </a:p>
          <a:p>
            <a:pPr marL="285750" indent="-285750">
              <a:buFont typeface="Wingdings" panose="05000000000000000000" pitchFamily="2" charset="2"/>
              <a:buChar char="§"/>
            </a:pPr>
            <a:r>
              <a:rPr lang="en-ZA" sz="1650" dirty="0" smtClean="0"/>
              <a:t>Operating Surplus to fund future internally generated CAPEX</a:t>
            </a:r>
            <a:endParaRPr lang="en-ZA" sz="1650" b="1" dirty="0" smtClean="0"/>
          </a:p>
          <a:p>
            <a:r>
              <a:rPr lang="en-ZA" sz="1650" b="1" dirty="0" smtClean="0"/>
              <a:t>Table </a:t>
            </a:r>
            <a:r>
              <a:rPr lang="en-ZA" sz="1650" b="1" dirty="0"/>
              <a:t>A5</a:t>
            </a:r>
          </a:p>
          <a:p>
            <a:pPr marL="285750" indent="-285750">
              <a:buFont typeface="Wingdings" panose="05000000000000000000" pitchFamily="2" charset="2"/>
              <a:buChar char="§"/>
            </a:pPr>
            <a:r>
              <a:rPr lang="en-ZA" sz="1650" dirty="0" smtClean="0"/>
              <a:t>Potential </a:t>
            </a:r>
            <a:r>
              <a:rPr lang="en-ZA" sz="1650" dirty="0"/>
              <a:t>to increase </a:t>
            </a:r>
            <a:r>
              <a:rPr lang="en-ZA" sz="1650" dirty="0" smtClean="0"/>
              <a:t> internally </a:t>
            </a:r>
            <a:r>
              <a:rPr lang="en-ZA" sz="1650" dirty="0"/>
              <a:t>generated Capex due to funded budget position in outer years of MTREF</a:t>
            </a:r>
          </a:p>
          <a:p>
            <a:pPr algn="ctr"/>
            <a:endParaRPr lang="en-ZA" sz="1500" b="1" u="sng" dirty="0" smtClean="0"/>
          </a:p>
          <a:p>
            <a:endParaRPr lang="en-ZA" sz="1200" dirty="0" smtClean="0"/>
          </a:p>
        </p:txBody>
      </p:sp>
    </p:spTree>
    <p:extLst>
      <p:ext uri="{BB962C8B-B14F-4D97-AF65-F5344CB8AC3E}">
        <p14:creationId xmlns:p14="http://schemas.microsoft.com/office/powerpoint/2010/main" val="10638721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24744"/>
          </a:xfrm>
        </p:spPr>
        <p:txBody>
          <a:bodyPr/>
          <a:lstStyle/>
          <a:p>
            <a:r>
              <a:rPr lang="en-ZA" dirty="0"/>
              <a:t>Maintaining Reasonable Collection Levels &amp; Funded Budgets</a:t>
            </a:r>
          </a:p>
        </p:txBody>
      </p:sp>
      <p:sp>
        <p:nvSpPr>
          <p:cNvPr id="3" name="Content Placeholder 2"/>
          <p:cNvSpPr>
            <a:spLocks noGrp="1"/>
          </p:cNvSpPr>
          <p:nvPr>
            <p:ph idx="1"/>
          </p:nvPr>
        </p:nvSpPr>
        <p:spPr>
          <a:xfrm>
            <a:off x="263352" y="1124744"/>
            <a:ext cx="11928648" cy="5040560"/>
          </a:xfrm>
        </p:spPr>
        <p:txBody>
          <a:bodyPr/>
          <a:lstStyle/>
          <a:p>
            <a:pPr marL="0" indent="0">
              <a:buNone/>
            </a:pPr>
            <a:r>
              <a:rPr lang="en-ZA" sz="1650" dirty="0" smtClean="0"/>
              <a:t>             Large Town - Collection Rate 63.9%</a:t>
            </a:r>
            <a:r>
              <a:rPr lang="en-ZA" sz="1650" dirty="0"/>
              <a:t> </a:t>
            </a:r>
            <a:r>
              <a:rPr lang="en-ZA" sz="1650" dirty="0" smtClean="0"/>
              <a:t>                          Large </a:t>
            </a:r>
            <a:r>
              <a:rPr lang="en-ZA" sz="1650" dirty="0"/>
              <a:t>Town - Collection Rate </a:t>
            </a:r>
            <a:r>
              <a:rPr lang="en-ZA" sz="1650" dirty="0" smtClean="0"/>
              <a:t>90.0% - No Payment of Creditors</a:t>
            </a:r>
          </a:p>
          <a:p>
            <a:pPr marL="0" indent="0">
              <a:buNone/>
            </a:pPr>
            <a:endParaRPr lang="en-ZA" sz="1600" dirty="0" smtClean="0"/>
          </a:p>
        </p:txBody>
      </p:sp>
      <p:sp>
        <p:nvSpPr>
          <p:cNvPr id="6" name="Slide Number Placeholder 3"/>
          <p:cNvSpPr>
            <a:spLocks noGrp="1"/>
          </p:cNvSpPr>
          <p:nvPr>
            <p:ph type="sldNum" sz="quarter" idx="12"/>
          </p:nvPr>
        </p:nvSpPr>
        <p:spPr>
          <a:xfrm>
            <a:off x="9347200" y="6319056"/>
            <a:ext cx="2540000" cy="457200"/>
          </a:xfrm>
          <a:prstGeom prst="rect">
            <a:avLst/>
          </a:prstGeom>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F0A0564-EB97-4C3A-81AF-EBE1B7E688B2}" type="slidenum">
              <a:rPr lang="en-US" altLang="en-US" sz="1400" smtClean="0">
                <a:solidFill>
                  <a:srgbClr val="000000"/>
                </a:solidFill>
              </a:rPr>
              <a:pPr/>
              <a:t>42</a:t>
            </a:fld>
            <a:endParaRPr lang="en-US" altLang="en-US" sz="1400" dirty="0" smtClean="0">
              <a:solidFill>
                <a:srgbClr val="000000"/>
              </a:solidFill>
            </a:endParaRPr>
          </a:p>
          <a:p>
            <a:endParaRPr lang="en-US" altLang="en-US" sz="1400" dirty="0" smtClean="0">
              <a:solidFill>
                <a:srgbClr val="000000"/>
              </a:solidFill>
            </a:endParaRPr>
          </a:p>
          <a:p>
            <a:endParaRPr lang="en-US" altLang="en-US" sz="1400" dirty="0" smtClean="0">
              <a:solidFill>
                <a:srgbClr val="000000"/>
              </a:solidFill>
            </a:endParaRPr>
          </a:p>
          <a:p>
            <a:endParaRPr lang="en-US" altLang="en-US" sz="1400" dirty="0">
              <a:solidFill>
                <a:srgbClr val="000000"/>
              </a:solidFill>
            </a:endParaRPr>
          </a:p>
        </p:txBody>
      </p:sp>
      <p:sp>
        <p:nvSpPr>
          <p:cNvPr id="27" name="TextBox 26"/>
          <p:cNvSpPr txBox="1"/>
          <p:nvPr/>
        </p:nvSpPr>
        <p:spPr>
          <a:xfrm>
            <a:off x="551384" y="3990771"/>
            <a:ext cx="7056784" cy="2031325"/>
          </a:xfrm>
          <a:prstGeom prst="rect">
            <a:avLst/>
          </a:prstGeom>
          <a:noFill/>
          <a:ln>
            <a:noFill/>
          </a:ln>
        </p:spPr>
        <p:txBody>
          <a:bodyPr wrap="square" rtlCol="0">
            <a:spAutoFit/>
          </a:bodyPr>
          <a:lstStyle/>
          <a:p>
            <a:pPr algn="ctr"/>
            <a:r>
              <a:rPr lang="en-ZA" sz="1800" b="1" u="sng" dirty="0" smtClean="0"/>
              <a:t>Large Town</a:t>
            </a:r>
          </a:p>
          <a:p>
            <a:r>
              <a:rPr lang="en-ZA" sz="1800" b="1" dirty="0" smtClean="0"/>
              <a:t>Cost coverage</a:t>
            </a:r>
          </a:p>
          <a:p>
            <a:pPr marL="171450" indent="-171450">
              <a:buFont typeface="Wingdings" panose="05000000000000000000" pitchFamily="2" charset="2"/>
              <a:buChar char="§"/>
            </a:pPr>
            <a:r>
              <a:rPr lang="en-ZA" sz="1800" dirty="0" smtClean="0"/>
              <a:t>Improved from a negative position to just above 2.5 months due to improved cash position</a:t>
            </a:r>
          </a:p>
          <a:p>
            <a:pPr marL="171450" indent="-171450">
              <a:buFont typeface="Wingdings" panose="05000000000000000000" pitchFamily="2" charset="2"/>
              <a:buChar char="§"/>
            </a:pPr>
            <a:r>
              <a:rPr lang="en-ZA" sz="1800" dirty="0" smtClean="0"/>
              <a:t>Important to note that improvement is overstated due to no additional payments towards arrear creditors</a:t>
            </a:r>
          </a:p>
          <a:p>
            <a:pPr marL="171450" indent="-171450">
              <a:buFont typeface="Wingdings" panose="05000000000000000000" pitchFamily="2" charset="2"/>
              <a:buChar char="§"/>
            </a:pPr>
            <a:endParaRPr lang="en-ZA" sz="1800" b="1"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36" y="1484784"/>
            <a:ext cx="5400600" cy="2485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7916" y="1484784"/>
            <a:ext cx="5386762" cy="2485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63240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24744"/>
          </a:xfrm>
        </p:spPr>
        <p:txBody>
          <a:bodyPr/>
          <a:lstStyle/>
          <a:p>
            <a:r>
              <a:rPr lang="en-ZA" dirty="0"/>
              <a:t>Maintaining Reasonable Collection Levels &amp; Funded Budgets</a:t>
            </a:r>
          </a:p>
        </p:txBody>
      </p:sp>
      <p:sp>
        <p:nvSpPr>
          <p:cNvPr id="3" name="Content Placeholder 2"/>
          <p:cNvSpPr>
            <a:spLocks noGrp="1"/>
          </p:cNvSpPr>
          <p:nvPr>
            <p:ph idx="1"/>
          </p:nvPr>
        </p:nvSpPr>
        <p:spPr>
          <a:xfrm>
            <a:off x="263352" y="1124744"/>
            <a:ext cx="11928648" cy="5040560"/>
          </a:xfrm>
        </p:spPr>
        <p:txBody>
          <a:bodyPr/>
          <a:lstStyle/>
          <a:p>
            <a:pPr marL="0" indent="0">
              <a:buNone/>
            </a:pPr>
            <a:r>
              <a:rPr lang="en-ZA" sz="1650" dirty="0" smtClean="0"/>
              <a:t>Large Town - Collection Rate 63.9%</a:t>
            </a:r>
            <a:r>
              <a:rPr lang="en-ZA" sz="1650" dirty="0"/>
              <a:t> </a:t>
            </a:r>
            <a:r>
              <a:rPr lang="en-ZA" sz="1650" dirty="0" smtClean="0"/>
              <a:t>                                       Large </a:t>
            </a:r>
            <a:r>
              <a:rPr lang="en-ZA" sz="1650" dirty="0"/>
              <a:t>Town - Collection Rate </a:t>
            </a:r>
            <a:r>
              <a:rPr lang="en-ZA" sz="1650" dirty="0" smtClean="0"/>
              <a:t>90.0% - No Payment of Creditors</a:t>
            </a:r>
          </a:p>
          <a:p>
            <a:pPr marL="0" indent="0">
              <a:buNone/>
            </a:pPr>
            <a:endParaRPr lang="en-ZA" sz="1600" dirty="0" smtClean="0"/>
          </a:p>
        </p:txBody>
      </p:sp>
      <p:sp>
        <p:nvSpPr>
          <p:cNvPr id="6" name="Slide Number Placeholder 3"/>
          <p:cNvSpPr>
            <a:spLocks noGrp="1"/>
          </p:cNvSpPr>
          <p:nvPr>
            <p:ph type="sldNum" sz="quarter" idx="12"/>
          </p:nvPr>
        </p:nvSpPr>
        <p:spPr>
          <a:xfrm>
            <a:off x="9347200" y="6319056"/>
            <a:ext cx="2540000" cy="457200"/>
          </a:xfrm>
          <a:prstGeom prst="rect">
            <a:avLst/>
          </a:prstGeom>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F0A0564-EB97-4C3A-81AF-EBE1B7E688B2}" type="slidenum">
              <a:rPr lang="en-US" altLang="en-US" sz="1400" smtClean="0">
                <a:solidFill>
                  <a:srgbClr val="000000"/>
                </a:solidFill>
              </a:rPr>
              <a:pPr/>
              <a:t>43</a:t>
            </a:fld>
            <a:endParaRPr lang="en-US" altLang="en-US" sz="1400" dirty="0" smtClean="0">
              <a:solidFill>
                <a:srgbClr val="000000"/>
              </a:solidFill>
            </a:endParaRPr>
          </a:p>
          <a:p>
            <a:endParaRPr lang="en-US" altLang="en-US" sz="1400" dirty="0" smtClean="0">
              <a:solidFill>
                <a:srgbClr val="000000"/>
              </a:solidFill>
            </a:endParaRPr>
          </a:p>
          <a:p>
            <a:endParaRPr lang="en-US" altLang="en-US" sz="1400" dirty="0" smtClean="0">
              <a:solidFill>
                <a:srgbClr val="000000"/>
              </a:solidFill>
            </a:endParaRPr>
          </a:p>
          <a:p>
            <a:endParaRPr lang="en-US" altLang="en-US" sz="1400" dirty="0">
              <a:solidFill>
                <a:srgbClr val="000000"/>
              </a:solidFill>
            </a:endParaRPr>
          </a:p>
        </p:txBody>
      </p:sp>
      <p:sp>
        <p:nvSpPr>
          <p:cNvPr id="27" name="TextBox 26"/>
          <p:cNvSpPr txBox="1"/>
          <p:nvPr/>
        </p:nvSpPr>
        <p:spPr>
          <a:xfrm>
            <a:off x="623392" y="3933056"/>
            <a:ext cx="6912768" cy="1938992"/>
          </a:xfrm>
          <a:prstGeom prst="rect">
            <a:avLst/>
          </a:prstGeom>
          <a:noFill/>
          <a:ln>
            <a:noFill/>
          </a:ln>
        </p:spPr>
        <p:txBody>
          <a:bodyPr wrap="square" rtlCol="0">
            <a:spAutoFit/>
          </a:bodyPr>
          <a:lstStyle/>
          <a:p>
            <a:pPr algn="ctr"/>
            <a:r>
              <a:rPr lang="en-ZA" sz="1800" b="1" u="sng" dirty="0" smtClean="0"/>
              <a:t>Large Town</a:t>
            </a:r>
          </a:p>
          <a:p>
            <a:r>
              <a:rPr lang="en-ZA" sz="1800" b="1" dirty="0" smtClean="0"/>
              <a:t>Ability to Pay Creditors </a:t>
            </a:r>
          </a:p>
          <a:p>
            <a:pPr marL="285750" indent="-285750">
              <a:buFont typeface="Wingdings" panose="05000000000000000000" pitchFamily="2" charset="2"/>
              <a:buChar char="§"/>
            </a:pPr>
            <a:r>
              <a:rPr lang="en-ZA" sz="1800" dirty="0" smtClean="0"/>
              <a:t>This measures the ability to pay creditors from available cash &amp; cash equivalents</a:t>
            </a:r>
          </a:p>
          <a:p>
            <a:pPr marL="285750" indent="-285750">
              <a:buFont typeface="Wingdings" panose="05000000000000000000" pitchFamily="2" charset="2"/>
              <a:buChar char="§"/>
            </a:pPr>
            <a:r>
              <a:rPr lang="en-ZA" sz="1800" dirty="0" smtClean="0"/>
              <a:t>Not all creditors covered  - Ability to pay creditors drastically improves due to improved cash position</a:t>
            </a:r>
          </a:p>
          <a:p>
            <a:endParaRPr lang="en-ZA" sz="1200" dirty="0" smtClean="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60" y="1412776"/>
            <a:ext cx="5233646" cy="2392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016" y="1417549"/>
            <a:ext cx="5207936" cy="2392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63240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24744"/>
          </a:xfrm>
        </p:spPr>
        <p:txBody>
          <a:bodyPr/>
          <a:lstStyle/>
          <a:p>
            <a:r>
              <a:rPr lang="en-ZA" dirty="0"/>
              <a:t>Maintaining Reasonable Collection Levels &amp; Funded Budgets</a:t>
            </a:r>
          </a:p>
        </p:txBody>
      </p:sp>
      <p:sp>
        <p:nvSpPr>
          <p:cNvPr id="3" name="Content Placeholder 2"/>
          <p:cNvSpPr>
            <a:spLocks noGrp="1"/>
          </p:cNvSpPr>
          <p:nvPr>
            <p:ph idx="1"/>
          </p:nvPr>
        </p:nvSpPr>
        <p:spPr>
          <a:xfrm>
            <a:off x="0" y="1114192"/>
            <a:ext cx="12132330" cy="5627176"/>
          </a:xfrm>
        </p:spPr>
        <p:txBody>
          <a:bodyPr/>
          <a:lstStyle/>
          <a:p>
            <a:pPr marL="0" indent="0">
              <a:buNone/>
            </a:pPr>
            <a:r>
              <a:rPr lang="en-ZA" sz="1650" dirty="0" smtClean="0"/>
              <a:t>Large Town - Collection Rate 90% - No Payment of Creditors</a:t>
            </a:r>
            <a:r>
              <a:rPr lang="en-ZA" sz="1650" dirty="0"/>
              <a:t> </a:t>
            </a:r>
            <a:r>
              <a:rPr lang="en-ZA" sz="1650" dirty="0" smtClean="0"/>
              <a:t>   Large </a:t>
            </a:r>
            <a:r>
              <a:rPr lang="en-ZA" sz="1650" dirty="0"/>
              <a:t>Town - Collection Rate </a:t>
            </a:r>
            <a:r>
              <a:rPr lang="en-ZA" sz="1650" dirty="0" smtClean="0"/>
              <a:t>90.0% - Add Payment to Creditors</a:t>
            </a:r>
          </a:p>
          <a:p>
            <a:pPr marL="0" indent="0">
              <a:buNone/>
            </a:pPr>
            <a:endParaRPr lang="en-ZA" sz="1600" dirty="0" smtClean="0"/>
          </a:p>
        </p:txBody>
      </p:sp>
      <p:sp>
        <p:nvSpPr>
          <p:cNvPr id="6" name="Slide Number Placeholder 3"/>
          <p:cNvSpPr>
            <a:spLocks noGrp="1"/>
          </p:cNvSpPr>
          <p:nvPr>
            <p:ph type="sldNum" sz="quarter" idx="12"/>
          </p:nvPr>
        </p:nvSpPr>
        <p:spPr>
          <a:xfrm>
            <a:off x="9347200" y="6319056"/>
            <a:ext cx="2540000" cy="457200"/>
          </a:xfrm>
          <a:prstGeom prst="rect">
            <a:avLst/>
          </a:prstGeom>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F0A0564-EB97-4C3A-81AF-EBE1B7E688B2}" type="slidenum">
              <a:rPr lang="en-US" altLang="en-US" sz="1400" smtClean="0">
                <a:solidFill>
                  <a:srgbClr val="000000"/>
                </a:solidFill>
              </a:rPr>
              <a:pPr/>
              <a:t>44</a:t>
            </a:fld>
            <a:endParaRPr lang="en-US" altLang="en-US" sz="1400" dirty="0" smtClean="0">
              <a:solidFill>
                <a:srgbClr val="000000"/>
              </a:solidFill>
            </a:endParaRPr>
          </a:p>
          <a:p>
            <a:endParaRPr lang="en-US" altLang="en-US" sz="1400" dirty="0" smtClean="0">
              <a:solidFill>
                <a:srgbClr val="000000"/>
              </a:solidFill>
            </a:endParaRPr>
          </a:p>
          <a:p>
            <a:endParaRPr lang="en-US" altLang="en-US" sz="1400" dirty="0" smtClean="0">
              <a:solidFill>
                <a:srgbClr val="000000"/>
              </a:solidFill>
            </a:endParaRPr>
          </a:p>
          <a:p>
            <a:endParaRPr lang="en-US" altLang="en-US" sz="1400" dirty="0">
              <a:solidFill>
                <a:srgbClr val="000000"/>
              </a:solidFill>
            </a:endParaRP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60" y="1529342"/>
            <a:ext cx="5222949" cy="2403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911425" y="3940152"/>
            <a:ext cx="10407524" cy="2862322"/>
          </a:xfrm>
          <a:prstGeom prst="rect">
            <a:avLst/>
          </a:prstGeom>
          <a:noFill/>
          <a:ln>
            <a:noFill/>
          </a:ln>
        </p:spPr>
        <p:txBody>
          <a:bodyPr wrap="square" rtlCol="0">
            <a:spAutoFit/>
          </a:bodyPr>
          <a:lstStyle/>
          <a:p>
            <a:pPr algn="ctr"/>
            <a:r>
              <a:rPr lang="en-ZA" sz="1800" b="1" u="sng" dirty="0" smtClean="0"/>
              <a:t>Large Town</a:t>
            </a:r>
          </a:p>
          <a:p>
            <a:r>
              <a:rPr lang="en-ZA" sz="1800" b="1" dirty="0"/>
              <a:t>Table A4</a:t>
            </a:r>
          </a:p>
          <a:p>
            <a:pPr marL="742950" lvl="1" indent="-285750">
              <a:buFont typeface="Wingdings" panose="05000000000000000000" pitchFamily="2" charset="2"/>
              <a:buChar char="§"/>
            </a:pPr>
            <a:r>
              <a:rPr lang="en-ZA" sz="1800" dirty="0" smtClean="0"/>
              <a:t>Surplus position on Table A4 not affected by payment of creditors – Table A6 Financial Position</a:t>
            </a:r>
          </a:p>
          <a:p>
            <a:r>
              <a:rPr lang="en-ZA" sz="1800" b="1" dirty="0" smtClean="0"/>
              <a:t>Table </a:t>
            </a:r>
            <a:r>
              <a:rPr lang="en-ZA" sz="1800" b="1" dirty="0"/>
              <a:t>A7</a:t>
            </a:r>
          </a:p>
          <a:p>
            <a:pPr marL="742950" lvl="1" indent="-285750">
              <a:buFont typeface="Wingdings" panose="05000000000000000000" pitchFamily="2" charset="2"/>
              <a:buChar char="§"/>
            </a:pPr>
            <a:r>
              <a:rPr lang="en-ZA" sz="1800" dirty="0" smtClean="0"/>
              <a:t>Cash and cash equivalents now depleted – available cash was utilised to pay arrear creditors</a:t>
            </a:r>
            <a:endParaRPr lang="en-ZA" sz="1800" dirty="0"/>
          </a:p>
          <a:p>
            <a:r>
              <a:rPr lang="en-ZA" sz="1800" b="1" dirty="0"/>
              <a:t>Table A8 </a:t>
            </a:r>
          </a:p>
          <a:p>
            <a:pPr marL="742950" lvl="1" indent="-285750">
              <a:buFont typeface="Wingdings" panose="05000000000000000000" pitchFamily="2" charset="2"/>
              <a:buChar char="§"/>
            </a:pPr>
            <a:r>
              <a:rPr lang="en-ZA" sz="1800" dirty="0" smtClean="0"/>
              <a:t>Funding position on Table A8 not affected by payment of arrear creditors – Reduction in asset (cash) and reduction in liability (trade payables)</a:t>
            </a:r>
          </a:p>
          <a:p>
            <a:endParaRPr lang="en-ZA" sz="18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528054"/>
            <a:ext cx="5222949" cy="233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76215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24744"/>
          </a:xfrm>
        </p:spPr>
        <p:txBody>
          <a:bodyPr/>
          <a:lstStyle/>
          <a:p>
            <a:r>
              <a:rPr lang="en-ZA" dirty="0"/>
              <a:t>Maintaining Reasonable Collection Levels &amp; Funded Budgets</a:t>
            </a:r>
          </a:p>
        </p:txBody>
      </p:sp>
      <p:sp>
        <p:nvSpPr>
          <p:cNvPr id="3" name="Content Placeholder 2"/>
          <p:cNvSpPr>
            <a:spLocks noGrp="1"/>
          </p:cNvSpPr>
          <p:nvPr>
            <p:ph idx="1"/>
          </p:nvPr>
        </p:nvSpPr>
        <p:spPr>
          <a:xfrm>
            <a:off x="0" y="1114192"/>
            <a:ext cx="12132330" cy="5040560"/>
          </a:xfrm>
        </p:spPr>
        <p:txBody>
          <a:bodyPr/>
          <a:lstStyle/>
          <a:p>
            <a:pPr marL="0" indent="0">
              <a:buNone/>
            </a:pPr>
            <a:r>
              <a:rPr lang="en-ZA" sz="1650" dirty="0" smtClean="0"/>
              <a:t>Large Town - Collection Rate 90% - No Payment of Creditors</a:t>
            </a:r>
            <a:r>
              <a:rPr lang="en-ZA" sz="1650" dirty="0"/>
              <a:t> </a:t>
            </a:r>
            <a:r>
              <a:rPr lang="en-ZA" sz="1650" dirty="0" smtClean="0"/>
              <a:t>    Large </a:t>
            </a:r>
            <a:r>
              <a:rPr lang="en-ZA" sz="1650" dirty="0"/>
              <a:t>Town - Collection Rate </a:t>
            </a:r>
            <a:r>
              <a:rPr lang="en-ZA" sz="1650" dirty="0" smtClean="0"/>
              <a:t>90.0% - Add Payment to Creditors</a:t>
            </a:r>
          </a:p>
          <a:p>
            <a:pPr marL="0" indent="0">
              <a:buNone/>
            </a:pPr>
            <a:endParaRPr lang="en-ZA" sz="1600" dirty="0" smtClean="0"/>
          </a:p>
        </p:txBody>
      </p:sp>
      <p:sp>
        <p:nvSpPr>
          <p:cNvPr id="6" name="Slide Number Placeholder 3"/>
          <p:cNvSpPr>
            <a:spLocks noGrp="1"/>
          </p:cNvSpPr>
          <p:nvPr>
            <p:ph type="sldNum" sz="quarter" idx="12"/>
          </p:nvPr>
        </p:nvSpPr>
        <p:spPr>
          <a:xfrm>
            <a:off x="9347200" y="6319056"/>
            <a:ext cx="2540000" cy="457200"/>
          </a:xfrm>
          <a:prstGeom prst="rect">
            <a:avLst/>
          </a:prstGeom>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F0A0564-EB97-4C3A-81AF-EBE1B7E688B2}" type="slidenum">
              <a:rPr lang="en-US" altLang="en-US" sz="1400" smtClean="0">
                <a:solidFill>
                  <a:srgbClr val="000000"/>
                </a:solidFill>
              </a:rPr>
              <a:pPr/>
              <a:t>45</a:t>
            </a:fld>
            <a:endParaRPr lang="en-US" altLang="en-US" sz="1400" dirty="0" smtClean="0">
              <a:solidFill>
                <a:srgbClr val="000000"/>
              </a:solidFill>
            </a:endParaRPr>
          </a:p>
          <a:p>
            <a:endParaRPr lang="en-US" altLang="en-US" sz="1400" dirty="0" smtClean="0">
              <a:solidFill>
                <a:srgbClr val="000000"/>
              </a:solidFill>
            </a:endParaRPr>
          </a:p>
          <a:p>
            <a:endParaRPr lang="en-US" altLang="en-US" sz="1400" dirty="0" smtClean="0">
              <a:solidFill>
                <a:srgbClr val="000000"/>
              </a:solidFill>
            </a:endParaRPr>
          </a:p>
          <a:p>
            <a:endParaRPr lang="en-US" altLang="en-US" sz="1400" dirty="0">
              <a:solidFill>
                <a:srgbClr val="000000"/>
              </a:solidFill>
            </a:endParaRPr>
          </a:p>
        </p:txBody>
      </p:sp>
      <p:pic>
        <p:nvPicPr>
          <p:cNvPr id="92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52" y="1484784"/>
            <a:ext cx="5324771" cy="2457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839416" y="4149080"/>
            <a:ext cx="9001000" cy="2123658"/>
          </a:xfrm>
          <a:prstGeom prst="rect">
            <a:avLst/>
          </a:prstGeom>
          <a:noFill/>
          <a:ln>
            <a:noFill/>
          </a:ln>
        </p:spPr>
        <p:txBody>
          <a:bodyPr wrap="square" rtlCol="0">
            <a:spAutoFit/>
          </a:bodyPr>
          <a:lstStyle/>
          <a:p>
            <a:pPr algn="ctr"/>
            <a:r>
              <a:rPr lang="en-ZA" sz="1800" b="1" u="sng" dirty="0" smtClean="0"/>
              <a:t>Large Town</a:t>
            </a:r>
          </a:p>
          <a:p>
            <a:r>
              <a:rPr lang="en-ZA" sz="1800" b="1" dirty="0" smtClean="0"/>
              <a:t>Cost coverage</a:t>
            </a:r>
            <a:endParaRPr lang="en-ZA" sz="1800" b="1" dirty="0"/>
          </a:p>
          <a:p>
            <a:pPr marL="628650" lvl="1" indent="-171450">
              <a:buFont typeface="Wingdings" panose="05000000000000000000" pitchFamily="2" charset="2"/>
              <a:buChar char="§"/>
            </a:pPr>
            <a:r>
              <a:rPr lang="en-ZA" sz="1800" dirty="0" smtClean="0"/>
              <a:t>Reduced to zero months due to all available cash at each year end utilised to pay arrear creditors</a:t>
            </a:r>
          </a:p>
          <a:p>
            <a:pPr marL="628650" lvl="1" indent="-171450">
              <a:buFont typeface="Wingdings" panose="05000000000000000000" pitchFamily="2" charset="2"/>
              <a:buChar char="§"/>
            </a:pPr>
            <a:r>
              <a:rPr lang="en-ZA" sz="1800" dirty="0" smtClean="0"/>
              <a:t>Possibly too drastic - should seek balance between maintaining some level of cost coverage and payment of arrear creditors as the cash position improves</a:t>
            </a:r>
          </a:p>
          <a:p>
            <a:endParaRPr lang="en-ZA" sz="1200" dirty="0" smtClean="0"/>
          </a:p>
          <a:p>
            <a:endParaRPr lang="en-ZA" sz="1200" dirty="0" smtClean="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1207" y="1484784"/>
            <a:ext cx="5324771" cy="2457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98621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24744"/>
          </a:xfrm>
        </p:spPr>
        <p:txBody>
          <a:bodyPr/>
          <a:lstStyle/>
          <a:p>
            <a:r>
              <a:rPr lang="en-ZA" dirty="0"/>
              <a:t>Maintaining Reasonable Collection Levels &amp; Funded Budgets</a:t>
            </a:r>
          </a:p>
        </p:txBody>
      </p:sp>
      <p:sp>
        <p:nvSpPr>
          <p:cNvPr id="3" name="Content Placeholder 2"/>
          <p:cNvSpPr>
            <a:spLocks noGrp="1"/>
          </p:cNvSpPr>
          <p:nvPr>
            <p:ph idx="1"/>
          </p:nvPr>
        </p:nvSpPr>
        <p:spPr>
          <a:xfrm>
            <a:off x="0" y="1114192"/>
            <a:ext cx="12132330" cy="5040560"/>
          </a:xfrm>
        </p:spPr>
        <p:txBody>
          <a:bodyPr/>
          <a:lstStyle/>
          <a:p>
            <a:pPr marL="0" indent="0">
              <a:buNone/>
            </a:pPr>
            <a:r>
              <a:rPr lang="en-ZA" sz="1650" dirty="0" smtClean="0"/>
              <a:t>Large Town - Collection Rate 90% - No Payment of Creditor       Large Town </a:t>
            </a:r>
            <a:r>
              <a:rPr lang="en-ZA" sz="1650" dirty="0"/>
              <a:t>- Collection Rate </a:t>
            </a:r>
            <a:r>
              <a:rPr lang="en-ZA" sz="1650" dirty="0" smtClean="0"/>
              <a:t>90.0% - Add Payment to Creditors</a:t>
            </a:r>
          </a:p>
          <a:p>
            <a:pPr marL="0" indent="0">
              <a:buNone/>
            </a:pPr>
            <a:endParaRPr lang="en-ZA" sz="1600" dirty="0" smtClean="0"/>
          </a:p>
        </p:txBody>
      </p:sp>
      <p:sp>
        <p:nvSpPr>
          <p:cNvPr id="6" name="Slide Number Placeholder 3"/>
          <p:cNvSpPr>
            <a:spLocks noGrp="1"/>
          </p:cNvSpPr>
          <p:nvPr>
            <p:ph type="sldNum" sz="quarter" idx="12"/>
          </p:nvPr>
        </p:nvSpPr>
        <p:spPr>
          <a:xfrm>
            <a:off x="9347200" y="6319056"/>
            <a:ext cx="2540000" cy="457200"/>
          </a:xfrm>
          <a:prstGeom prst="rect">
            <a:avLst/>
          </a:prstGeom>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F0A0564-EB97-4C3A-81AF-EBE1B7E688B2}" type="slidenum">
              <a:rPr lang="en-US" altLang="en-US" sz="1400" smtClean="0">
                <a:solidFill>
                  <a:srgbClr val="000000"/>
                </a:solidFill>
              </a:rPr>
              <a:pPr/>
              <a:t>46</a:t>
            </a:fld>
            <a:endParaRPr lang="en-US" altLang="en-US" sz="1400" dirty="0" smtClean="0">
              <a:solidFill>
                <a:srgbClr val="000000"/>
              </a:solidFill>
            </a:endParaRPr>
          </a:p>
          <a:p>
            <a:endParaRPr lang="en-US" altLang="en-US" sz="1400" dirty="0" smtClean="0">
              <a:solidFill>
                <a:srgbClr val="000000"/>
              </a:solidFill>
            </a:endParaRPr>
          </a:p>
          <a:p>
            <a:endParaRPr lang="en-US" altLang="en-US" sz="1400" dirty="0" smtClean="0">
              <a:solidFill>
                <a:srgbClr val="000000"/>
              </a:solidFill>
            </a:endParaRPr>
          </a:p>
          <a:p>
            <a:endParaRPr lang="en-US" altLang="en-US" sz="1400" dirty="0">
              <a:solidFill>
                <a:srgbClr val="000000"/>
              </a:solidFill>
            </a:endParaRPr>
          </a:p>
        </p:txBody>
      </p:sp>
      <p:sp>
        <p:nvSpPr>
          <p:cNvPr id="27" name="TextBox 26"/>
          <p:cNvSpPr txBox="1"/>
          <p:nvPr/>
        </p:nvSpPr>
        <p:spPr>
          <a:xfrm>
            <a:off x="911424" y="4221088"/>
            <a:ext cx="9217024" cy="1477328"/>
          </a:xfrm>
          <a:prstGeom prst="rect">
            <a:avLst/>
          </a:prstGeom>
          <a:noFill/>
          <a:ln>
            <a:noFill/>
          </a:ln>
        </p:spPr>
        <p:txBody>
          <a:bodyPr wrap="square" rtlCol="0">
            <a:spAutoFit/>
          </a:bodyPr>
          <a:lstStyle/>
          <a:p>
            <a:pPr algn="ctr"/>
            <a:r>
              <a:rPr lang="en-ZA" sz="1800" b="1" u="sng" dirty="0" smtClean="0"/>
              <a:t>Large Town</a:t>
            </a:r>
          </a:p>
          <a:p>
            <a:r>
              <a:rPr lang="en-ZA" sz="1800" b="1" dirty="0"/>
              <a:t>Ability to Pay Creditors </a:t>
            </a:r>
            <a:endParaRPr lang="en-ZA" sz="1800" b="1" dirty="0" smtClean="0"/>
          </a:p>
          <a:p>
            <a:pPr marL="628650" lvl="1" indent="-171450">
              <a:buFont typeface="Wingdings" panose="05000000000000000000" pitchFamily="2" charset="2"/>
              <a:buChar char="§"/>
            </a:pPr>
            <a:r>
              <a:rPr lang="en-ZA" sz="1800" dirty="0" smtClean="0"/>
              <a:t>Due to surplus cash utilised to pay creditors the liability reduced drastically</a:t>
            </a:r>
          </a:p>
          <a:p>
            <a:pPr marL="628650" lvl="1" indent="-171450">
              <a:buFont typeface="Wingdings" panose="05000000000000000000" pitchFamily="2" charset="2"/>
              <a:buChar char="§"/>
            </a:pPr>
            <a:r>
              <a:rPr lang="en-ZA" sz="1800" dirty="0" smtClean="0"/>
              <a:t>Achieved by compromising the cost coverage – balance required whilst mindful to settle arrear creditors as quickly as possible</a:t>
            </a:r>
            <a:endParaRPr lang="en-ZA" sz="1800" dirty="0"/>
          </a:p>
        </p:txBody>
      </p:sp>
      <p:pic>
        <p:nvPicPr>
          <p:cNvPr id="922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52" y="1412776"/>
            <a:ext cx="5207934" cy="2392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9438" y="1412776"/>
            <a:ext cx="5180582" cy="2392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98621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12192000" cy="1124744"/>
          </a:xfrm>
        </p:spPr>
        <p:txBody>
          <a:bodyPr/>
          <a:lstStyle/>
          <a:p>
            <a:r>
              <a:rPr lang="en-ZA" sz="2400" dirty="0" smtClean="0"/>
              <a:t>Conclusion</a:t>
            </a:r>
            <a:endParaRPr lang="en-US" sz="2400" dirty="0"/>
          </a:p>
        </p:txBody>
      </p:sp>
      <p:sp>
        <p:nvSpPr>
          <p:cNvPr id="3" name="Vertical Text Placeholder 2"/>
          <p:cNvSpPr>
            <a:spLocks noGrp="1"/>
          </p:cNvSpPr>
          <p:nvPr>
            <p:ph idx="1"/>
          </p:nvPr>
        </p:nvSpPr>
        <p:spPr>
          <a:xfrm>
            <a:off x="203200" y="1295400"/>
            <a:ext cx="11869464" cy="4795056"/>
          </a:xfrm>
        </p:spPr>
        <p:txBody>
          <a:bodyPr vert="horz"/>
          <a:lstStyle/>
          <a:p>
            <a:pPr marL="0" indent="0">
              <a:buNone/>
            </a:pPr>
            <a:r>
              <a:rPr lang="en-ZA" dirty="0"/>
              <a:t>Budgeting for surpluses essential for sustainable service delivery – Requires a fine tuned balance of</a:t>
            </a:r>
            <a:r>
              <a:rPr lang="en-ZA" dirty="0" smtClean="0"/>
              <a:t>:</a:t>
            </a:r>
          </a:p>
          <a:p>
            <a:pPr marL="0" indent="0">
              <a:buNone/>
            </a:pPr>
            <a:endParaRPr lang="en-ZA" dirty="0"/>
          </a:p>
          <a:p>
            <a:pPr lvl="1">
              <a:buFont typeface="Wingdings" panose="05000000000000000000" pitchFamily="2" charset="2"/>
              <a:buChar char="§"/>
            </a:pPr>
            <a:r>
              <a:rPr lang="en-ZA" dirty="0"/>
              <a:t>Realistic revenue projections to achieve operational surpluses</a:t>
            </a:r>
          </a:p>
          <a:p>
            <a:pPr lvl="1">
              <a:buFont typeface="Wingdings" panose="05000000000000000000" pitchFamily="2" charset="2"/>
              <a:buChar char="§"/>
            </a:pPr>
            <a:r>
              <a:rPr lang="en-ZA" dirty="0"/>
              <a:t>Completeness of revenue</a:t>
            </a:r>
          </a:p>
          <a:p>
            <a:pPr lvl="2">
              <a:buFont typeface="Wingdings" panose="05000000000000000000" pitchFamily="2" charset="2"/>
              <a:buChar char="§"/>
            </a:pPr>
            <a:r>
              <a:rPr lang="en-ZA" dirty="0"/>
              <a:t>O</a:t>
            </a:r>
            <a:r>
              <a:rPr lang="en-ZA" dirty="0" smtClean="0"/>
              <a:t>ptimising </a:t>
            </a:r>
            <a:r>
              <a:rPr lang="en-ZA" dirty="0"/>
              <a:t>the municipalities’ revenue generation potential across all sources</a:t>
            </a:r>
          </a:p>
          <a:p>
            <a:pPr lvl="2">
              <a:buFont typeface="Wingdings" panose="05000000000000000000" pitchFamily="2" charset="2"/>
              <a:buChar char="§"/>
            </a:pPr>
            <a:r>
              <a:rPr lang="en-ZA" dirty="0"/>
              <a:t>C</a:t>
            </a:r>
            <a:r>
              <a:rPr lang="en-ZA" dirty="0" smtClean="0"/>
              <a:t>ollect </a:t>
            </a:r>
            <a:r>
              <a:rPr lang="en-ZA" dirty="0"/>
              <a:t>all monies due</a:t>
            </a:r>
          </a:p>
          <a:p>
            <a:pPr lvl="1">
              <a:buFont typeface="Wingdings" panose="05000000000000000000" pitchFamily="2" charset="2"/>
              <a:buChar char="§"/>
            </a:pPr>
            <a:r>
              <a:rPr lang="en-ZA" dirty="0"/>
              <a:t>Priority spending – adequate provision </a:t>
            </a:r>
            <a:r>
              <a:rPr lang="en-ZA" dirty="0" smtClean="0"/>
              <a:t>for operational expenditure, </a:t>
            </a:r>
            <a:r>
              <a:rPr lang="en-ZA" dirty="0"/>
              <a:t>R&amp;M, non-cash items, allocation of secondary costs so that tariffs are cost reflective</a:t>
            </a:r>
          </a:p>
          <a:p>
            <a:pPr lvl="1">
              <a:buFont typeface="Wingdings" panose="05000000000000000000" pitchFamily="2" charset="2"/>
              <a:buChar char="§"/>
            </a:pPr>
            <a:r>
              <a:rPr lang="en-ZA" dirty="0"/>
              <a:t>Eliminate operational inefficiencies – contain distribution losses</a:t>
            </a:r>
          </a:p>
          <a:p>
            <a:pPr marL="457200" lvl="1" indent="0">
              <a:buNone/>
            </a:pPr>
            <a:endParaRPr lang="en-ZA" dirty="0" smtClean="0"/>
          </a:p>
          <a:p>
            <a:pPr marL="457200" lvl="1" indent="0">
              <a:buNone/>
            </a:pPr>
            <a:endParaRPr lang="en-ZA" dirty="0" smtClean="0"/>
          </a:p>
          <a:p>
            <a:pPr marL="0" indent="0" algn="ctr">
              <a:buNone/>
            </a:pPr>
            <a:r>
              <a:rPr lang="en-ZA" b="1" i="1" dirty="0" smtClean="0">
                <a:latin typeface="Bookman Old Style" panose="02050604050505020204" pitchFamily="18" charset="0"/>
              </a:rPr>
              <a:t>We need to assess to what extent nationally and individually municipalities meets the above-mention criteria and to what extent we are budgeting for surpluses ??</a:t>
            </a:r>
            <a:endParaRPr lang="en-ZA" b="1" i="1" dirty="0">
              <a:latin typeface="Bookman Old Style" panose="02050604050505020204" pitchFamily="18" charset="0"/>
            </a:endParaRPr>
          </a:p>
          <a:p>
            <a:pPr marL="0" indent="0">
              <a:buNone/>
            </a:pPr>
            <a:endParaRPr lang="en-ZA" sz="1550" dirty="0"/>
          </a:p>
        </p:txBody>
      </p:sp>
      <p:sp>
        <p:nvSpPr>
          <p:cNvPr id="7" name="Slide Number Placeholder 3"/>
          <p:cNvSpPr>
            <a:spLocks noGrp="1"/>
          </p:cNvSpPr>
          <p:nvPr>
            <p:ph type="sldNum" sz="quarter" idx="12"/>
          </p:nvPr>
        </p:nvSpPr>
        <p:spPr>
          <a:prstGeom prst="rect">
            <a:avLst/>
          </a:prstGeom>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F0A0564-EB97-4C3A-81AF-EBE1B7E688B2}" type="slidenum">
              <a:rPr lang="en-US" altLang="en-US" sz="1400">
                <a:solidFill>
                  <a:srgbClr val="000000"/>
                </a:solidFill>
              </a:rPr>
              <a:pPr/>
              <a:t>47</a:t>
            </a:fld>
            <a:endParaRPr lang="en-US" altLang="en-US" sz="1400" dirty="0">
              <a:solidFill>
                <a:srgbClr val="000000"/>
              </a:solidFill>
            </a:endParaRPr>
          </a:p>
        </p:txBody>
      </p:sp>
    </p:spTree>
    <p:extLst>
      <p:ext uri="{BB962C8B-B14F-4D97-AF65-F5344CB8AC3E}">
        <p14:creationId xmlns:p14="http://schemas.microsoft.com/office/powerpoint/2010/main" val="34970530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14"/>
          <p:cNvSpPr>
            <a:spLocks noChangeArrowheads="1"/>
          </p:cNvSpPr>
          <p:nvPr/>
        </p:nvSpPr>
        <p:spPr bwMode="auto">
          <a:xfrm>
            <a:off x="2301875" y="4548188"/>
            <a:ext cx="7696200" cy="304800"/>
          </a:xfrm>
          <a:prstGeom prst="rect">
            <a:avLst/>
          </a:prstGeom>
          <a:noFill/>
          <a:ln w="9525">
            <a:noFill/>
            <a:miter lim="800000"/>
            <a:headEnd/>
            <a:tailEnd/>
          </a:ln>
        </p:spPr>
        <p:txBody>
          <a:bodyPr/>
          <a:lstStyle/>
          <a:p>
            <a:pPr algn="r" eaLnBrk="1" hangingPunct="1">
              <a:spcBef>
                <a:spcPct val="20000"/>
              </a:spcBef>
            </a:pPr>
            <a:endParaRPr lang="en-US" sz="1000" dirty="0">
              <a:solidFill>
                <a:schemeClr val="bg1"/>
              </a:solidFill>
              <a:ea typeface="Osaka" pitchFamily="1" charset="-128"/>
            </a:endParaRPr>
          </a:p>
        </p:txBody>
      </p:sp>
      <p:sp>
        <p:nvSpPr>
          <p:cNvPr id="4" name="Title 3"/>
          <p:cNvSpPr>
            <a:spLocks noGrp="1"/>
          </p:cNvSpPr>
          <p:nvPr>
            <p:ph type="ctrTitle"/>
          </p:nvPr>
        </p:nvSpPr>
        <p:spPr>
          <a:xfrm>
            <a:off x="911424" y="1700808"/>
            <a:ext cx="10363200" cy="2448272"/>
          </a:xfrm>
        </p:spPr>
        <p:txBody>
          <a:bodyPr/>
          <a:lstStyle/>
          <a:p>
            <a:r>
              <a:rPr lang="en-US" dirty="0" smtClean="0"/>
              <a:t>Thank You</a:t>
            </a:r>
            <a:r>
              <a:rPr lang="en-US" dirty="0"/>
              <a:t/>
            </a:r>
            <a:br>
              <a:rPr lang="en-US" dirty="0"/>
            </a:br>
            <a:r>
              <a:rPr lang="en-GB" altLang="en-US" sz="2400" dirty="0" smtClean="0"/>
              <a:t>EC le Roux</a:t>
            </a:r>
            <a:r>
              <a:rPr lang="en-GB" altLang="en-US" sz="2400" dirty="0"/>
              <a:t/>
            </a:r>
            <a:br>
              <a:rPr lang="en-GB" altLang="en-US" sz="2400" dirty="0"/>
            </a:br>
            <a:r>
              <a:rPr lang="en-GB" altLang="en-US" sz="2400" dirty="0" smtClean="0"/>
              <a:t>Cell: 083 287 4905</a:t>
            </a:r>
            <a:br>
              <a:rPr lang="en-GB" altLang="en-US" sz="2400" dirty="0" smtClean="0"/>
            </a:br>
            <a:r>
              <a:rPr lang="en-GB" altLang="en-US" sz="2400" dirty="0" smtClean="0"/>
              <a:t>email: eduard.leroux</a:t>
            </a:r>
            <a:r>
              <a:rPr lang="en-GB" altLang="en-US" sz="2400" u="sng" dirty="0" smtClean="0">
                <a:hlinkClick r:id="rId3"/>
              </a:rPr>
              <a:t>@treasury.gov.za</a:t>
            </a:r>
            <a:r>
              <a:rPr lang="en-US" altLang="en-US" sz="4400" dirty="0"/>
              <a:t/>
            </a:r>
            <a:br>
              <a:rPr lang="en-US" altLang="en-US" sz="4400" dirty="0"/>
            </a:br>
            <a:endParaRPr lang="en-US" altLang="en-US" sz="4400" dirty="0"/>
          </a:p>
        </p:txBody>
      </p:sp>
    </p:spTree>
    <p:extLst>
      <p:ext uri="{BB962C8B-B14F-4D97-AF65-F5344CB8AC3E}">
        <p14:creationId xmlns:p14="http://schemas.microsoft.com/office/powerpoint/2010/main" val="110786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24744"/>
          </a:xfrm>
        </p:spPr>
        <p:txBody>
          <a:bodyPr/>
          <a:lstStyle/>
          <a:p>
            <a:r>
              <a:rPr lang="en-ZA" dirty="0" smtClean="0"/>
              <a:t>Budgeting for Surpluses  - 2015/16 Audited Outcomes</a:t>
            </a:r>
            <a:endParaRPr lang="en-ZA" dirty="0"/>
          </a:p>
        </p:txBody>
      </p:sp>
      <p:sp>
        <p:nvSpPr>
          <p:cNvPr id="3" name="Content Placeholder 2"/>
          <p:cNvSpPr>
            <a:spLocks noGrp="1"/>
          </p:cNvSpPr>
          <p:nvPr>
            <p:ph idx="1"/>
          </p:nvPr>
        </p:nvSpPr>
        <p:spPr>
          <a:xfrm>
            <a:off x="191286" y="1186498"/>
            <a:ext cx="11640616" cy="5472608"/>
          </a:xfrm>
        </p:spPr>
        <p:txBody>
          <a:bodyPr/>
          <a:lstStyle/>
          <a:p>
            <a:pPr>
              <a:buFont typeface="Wingdings" panose="05000000000000000000" pitchFamily="2" charset="2"/>
              <a:buChar char="q"/>
            </a:pPr>
            <a:r>
              <a:rPr lang="en-ZA" sz="1800" dirty="0" smtClean="0"/>
              <a:t>263 Municipalities out of 278 submitted audited results to the National Treasury LG Data Base</a:t>
            </a:r>
          </a:p>
          <a:p>
            <a:pPr>
              <a:buFont typeface="Wingdings" panose="05000000000000000000" pitchFamily="2" charset="2"/>
              <a:buChar char="q"/>
            </a:pPr>
            <a:endParaRPr lang="en-ZA" dirty="0"/>
          </a:p>
          <a:p>
            <a:pPr>
              <a:buFont typeface="Wingdings" panose="05000000000000000000" pitchFamily="2" charset="2"/>
              <a:buChar char="q"/>
            </a:pPr>
            <a:endParaRPr lang="en-ZA" dirty="0" smtClean="0"/>
          </a:p>
          <a:p>
            <a:pPr>
              <a:buFont typeface="Wingdings" panose="05000000000000000000" pitchFamily="2" charset="2"/>
              <a:buChar char="q"/>
            </a:pPr>
            <a:endParaRPr lang="en-ZA" dirty="0"/>
          </a:p>
          <a:p>
            <a:pPr marL="0" indent="0">
              <a:buNone/>
            </a:pPr>
            <a:endParaRPr lang="en-ZA" dirty="0" smtClean="0"/>
          </a:p>
          <a:p>
            <a:pPr marL="0" indent="0">
              <a:buNone/>
            </a:pPr>
            <a:endParaRPr lang="en-ZA" dirty="0" smtClean="0"/>
          </a:p>
          <a:p>
            <a:pPr marL="0" indent="0">
              <a:buNone/>
            </a:pPr>
            <a:endParaRPr lang="en-ZA" dirty="0" smtClean="0"/>
          </a:p>
          <a:p>
            <a:pPr marL="0" indent="0">
              <a:buNone/>
            </a:pPr>
            <a:endParaRPr lang="en-ZA" dirty="0" smtClean="0"/>
          </a:p>
          <a:p>
            <a:pPr>
              <a:buFont typeface="Wingdings" panose="05000000000000000000" pitchFamily="2" charset="2"/>
              <a:buChar char="q"/>
            </a:pPr>
            <a:endParaRPr lang="en-ZA" sz="1600" dirty="0" smtClean="0"/>
          </a:p>
          <a:p>
            <a:pPr lvl="1" algn="just">
              <a:buFont typeface="Wingdings" panose="05000000000000000000" pitchFamily="2" charset="2"/>
              <a:buChar char="§"/>
            </a:pPr>
            <a:r>
              <a:rPr lang="en-ZA" sz="1800" dirty="0" smtClean="0"/>
              <a:t>65 Municipalities budgeted for a deficit in the 2015/16 adjustment budget process (24.7 per cent)</a:t>
            </a:r>
          </a:p>
          <a:p>
            <a:pPr lvl="1" algn="just">
              <a:buFont typeface="Wingdings" panose="05000000000000000000" pitchFamily="2" charset="2"/>
              <a:buChar char="§"/>
            </a:pPr>
            <a:r>
              <a:rPr lang="en-ZA" sz="1800" dirty="0" smtClean="0"/>
              <a:t>93 Municipalities recorded a deficit for 2015/16 audited results (35.4 percent: 1 Metro; 80 LMs; 12 Districts)</a:t>
            </a:r>
          </a:p>
          <a:p>
            <a:pPr lvl="1" algn="just">
              <a:buFont typeface="Wingdings" panose="05000000000000000000" pitchFamily="2" charset="2"/>
              <a:buChar char="§"/>
            </a:pPr>
            <a:r>
              <a:rPr lang="en-ZA" sz="1800" dirty="0" smtClean="0"/>
              <a:t>100 Municipalities recorded an operating surplus of between 0% and 15% (38 percent)</a:t>
            </a:r>
          </a:p>
          <a:p>
            <a:pPr lvl="1" algn="just">
              <a:buFont typeface="Wingdings" panose="05000000000000000000" pitchFamily="2" charset="2"/>
              <a:buChar char="§"/>
            </a:pPr>
            <a:r>
              <a:rPr lang="en-ZA" sz="1800" dirty="0" smtClean="0"/>
              <a:t>Variance from maximum surplus to maximum deficit was 58.5% surplus (LM) to 68.6% deficit (District)</a:t>
            </a:r>
          </a:p>
          <a:p>
            <a:pPr>
              <a:buFont typeface="Wingdings" panose="05000000000000000000" pitchFamily="2" charset="2"/>
              <a:buChar char="§"/>
            </a:pPr>
            <a:endParaRPr lang="en-ZA" sz="1600" dirty="0" smtClean="0"/>
          </a:p>
          <a:p>
            <a:pPr marL="0" indent="0">
              <a:buNone/>
            </a:pPr>
            <a:endParaRPr lang="en-ZA" dirty="0" smtClean="0"/>
          </a:p>
        </p:txBody>
      </p:sp>
      <p:sp>
        <p:nvSpPr>
          <p:cNvPr id="6" name="Slide Number Placeholder 3"/>
          <p:cNvSpPr>
            <a:spLocks noGrp="1"/>
          </p:cNvSpPr>
          <p:nvPr>
            <p:ph type="sldNum" sz="quarter" idx="12"/>
          </p:nvPr>
        </p:nvSpPr>
        <p:spPr>
          <a:xfrm>
            <a:off x="9347200" y="6319056"/>
            <a:ext cx="2540000" cy="457200"/>
          </a:xfrm>
          <a:prstGeom prst="rect">
            <a:avLst/>
          </a:prstGeom>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F0A0564-EB97-4C3A-81AF-EBE1B7E688B2}" type="slidenum">
              <a:rPr lang="en-US" altLang="en-US" sz="1400" smtClean="0">
                <a:solidFill>
                  <a:srgbClr val="000000"/>
                </a:solidFill>
              </a:rPr>
              <a:pPr/>
              <a:t>5</a:t>
            </a:fld>
            <a:endParaRPr lang="en-US" altLang="en-US" sz="1400" dirty="0" smtClean="0">
              <a:solidFill>
                <a:srgbClr val="000000"/>
              </a:solidFill>
            </a:endParaRPr>
          </a:p>
          <a:p>
            <a:endParaRPr lang="en-US" altLang="en-US" sz="1400" dirty="0" smtClean="0">
              <a:solidFill>
                <a:srgbClr val="000000"/>
              </a:solidFill>
            </a:endParaRPr>
          </a:p>
          <a:p>
            <a:endParaRPr lang="en-US" altLang="en-US" sz="1400" dirty="0" smtClean="0">
              <a:solidFill>
                <a:srgbClr val="000000"/>
              </a:solidFill>
            </a:endParaRPr>
          </a:p>
          <a:p>
            <a:endParaRPr lang="en-US" altLang="en-US" sz="1400" dirty="0">
              <a:solidFill>
                <a:srgbClr val="00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400" y="1628800"/>
            <a:ext cx="7056784"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5159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24744"/>
          </a:xfrm>
        </p:spPr>
        <p:txBody>
          <a:bodyPr/>
          <a:lstStyle/>
          <a:p>
            <a:r>
              <a:rPr lang="en-ZA" sz="3200" dirty="0" smtClean="0"/>
              <a:t>Achieving a Balance for Sustainable </a:t>
            </a:r>
            <a:r>
              <a:rPr lang="en-ZA" sz="3200" dirty="0"/>
              <a:t>S</a:t>
            </a:r>
            <a:r>
              <a:rPr lang="en-ZA" sz="3200" dirty="0" smtClean="0"/>
              <a:t>ervice </a:t>
            </a:r>
            <a:r>
              <a:rPr lang="en-ZA" sz="3200" dirty="0"/>
              <a:t>D</a:t>
            </a:r>
            <a:r>
              <a:rPr lang="en-ZA" sz="3200" dirty="0" smtClean="0"/>
              <a:t>elivery</a:t>
            </a:r>
            <a:endParaRPr lang="en-ZA" sz="3200" dirty="0"/>
          </a:p>
        </p:txBody>
      </p:sp>
      <p:sp>
        <p:nvSpPr>
          <p:cNvPr id="3" name="Content Placeholder 2"/>
          <p:cNvSpPr>
            <a:spLocks noGrp="1"/>
          </p:cNvSpPr>
          <p:nvPr>
            <p:ph idx="1"/>
          </p:nvPr>
        </p:nvSpPr>
        <p:spPr>
          <a:xfrm>
            <a:off x="23323" y="1124744"/>
            <a:ext cx="11640616" cy="4896544"/>
          </a:xfrm>
        </p:spPr>
        <p:txBody>
          <a:bodyPr/>
          <a:lstStyle/>
          <a:p>
            <a:pPr>
              <a:buFont typeface="Wingdings" panose="05000000000000000000" pitchFamily="2" charset="2"/>
              <a:buChar char="q"/>
            </a:pPr>
            <a:r>
              <a:rPr lang="en-ZA" sz="1800" dirty="0" smtClean="0"/>
              <a:t>Realistic revenue projections to achieve operational surpluses</a:t>
            </a:r>
          </a:p>
          <a:p>
            <a:pPr>
              <a:buFont typeface="Wingdings" panose="05000000000000000000" pitchFamily="2" charset="2"/>
              <a:buChar char="q"/>
            </a:pPr>
            <a:r>
              <a:rPr lang="en-ZA" sz="1800" dirty="0" smtClean="0"/>
              <a:t>Completeness of revenue</a:t>
            </a:r>
          </a:p>
          <a:p>
            <a:pPr lvl="1">
              <a:buFont typeface="Wingdings" panose="05000000000000000000" pitchFamily="2" charset="2"/>
              <a:buChar char="§"/>
            </a:pPr>
            <a:r>
              <a:rPr lang="en-ZA" sz="1800" dirty="0"/>
              <a:t>O</a:t>
            </a:r>
            <a:r>
              <a:rPr lang="en-ZA" sz="1800" dirty="0" smtClean="0"/>
              <a:t>ptimising the municipalities’ revenue generation potential across all sources</a:t>
            </a:r>
          </a:p>
          <a:p>
            <a:pPr lvl="1">
              <a:buFont typeface="Wingdings" panose="05000000000000000000" pitchFamily="2" charset="2"/>
              <a:buChar char="§"/>
            </a:pPr>
            <a:r>
              <a:rPr lang="en-ZA" sz="1800" dirty="0"/>
              <a:t>C</a:t>
            </a:r>
            <a:r>
              <a:rPr lang="en-ZA" sz="1800" dirty="0" smtClean="0"/>
              <a:t>ollect all monies due</a:t>
            </a:r>
          </a:p>
          <a:p>
            <a:pPr>
              <a:buFont typeface="Wingdings" panose="05000000000000000000" pitchFamily="2" charset="2"/>
              <a:buChar char="q"/>
            </a:pPr>
            <a:r>
              <a:rPr lang="en-ZA" sz="1800" dirty="0" smtClean="0"/>
              <a:t>Priority spending – adequate provision for operational expenditure, R&amp;M, non-cash items, allocation of secondary costs so that tariffs are cost reflective</a:t>
            </a:r>
          </a:p>
          <a:p>
            <a:pPr>
              <a:buFont typeface="Wingdings" panose="05000000000000000000" pitchFamily="2" charset="2"/>
              <a:buChar char="q"/>
            </a:pPr>
            <a:r>
              <a:rPr lang="en-ZA" sz="1800" dirty="0" smtClean="0"/>
              <a:t>Eliminate operational inefficiencies – contain distribution losses</a:t>
            </a:r>
          </a:p>
          <a:p>
            <a:pPr marL="0" indent="0">
              <a:buNone/>
            </a:pPr>
            <a:endParaRPr lang="en-ZA" sz="2800" dirty="0" smtClean="0"/>
          </a:p>
          <a:p>
            <a:pPr marL="0" indent="0">
              <a:buNone/>
            </a:pPr>
            <a:endParaRPr lang="en-ZA" sz="2800" dirty="0"/>
          </a:p>
          <a:p>
            <a:pPr marL="0" indent="0">
              <a:buNone/>
            </a:pPr>
            <a:endParaRPr lang="en-ZA" sz="2800" dirty="0" smtClean="0"/>
          </a:p>
        </p:txBody>
      </p:sp>
      <p:sp>
        <p:nvSpPr>
          <p:cNvPr id="6" name="Slide Number Placeholder 3"/>
          <p:cNvSpPr>
            <a:spLocks noGrp="1"/>
          </p:cNvSpPr>
          <p:nvPr>
            <p:ph type="sldNum" sz="quarter" idx="12"/>
          </p:nvPr>
        </p:nvSpPr>
        <p:spPr>
          <a:xfrm>
            <a:off x="9347200" y="6319056"/>
            <a:ext cx="2540000" cy="457200"/>
          </a:xfrm>
          <a:prstGeom prst="rect">
            <a:avLst/>
          </a:prstGeom>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F0A0564-EB97-4C3A-81AF-EBE1B7E688B2}" type="slidenum">
              <a:rPr lang="en-US" altLang="en-US" sz="1400" smtClean="0">
                <a:solidFill>
                  <a:srgbClr val="000000"/>
                </a:solidFill>
              </a:rPr>
              <a:pPr/>
              <a:t>6</a:t>
            </a:fld>
            <a:endParaRPr lang="en-US" altLang="en-US" sz="1400" dirty="0" smtClean="0">
              <a:solidFill>
                <a:srgbClr val="000000"/>
              </a:solidFill>
            </a:endParaRPr>
          </a:p>
          <a:p>
            <a:endParaRPr lang="en-US" altLang="en-US" sz="1400" dirty="0" smtClean="0">
              <a:solidFill>
                <a:srgbClr val="000000"/>
              </a:solidFill>
            </a:endParaRPr>
          </a:p>
          <a:p>
            <a:endParaRPr lang="en-US" altLang="en-US" sz="1400" dirty="0" smtClean="0">
              <a:solidFill>
                <a:srgbClr val="000000"/>
              </a:solidFill>
            </a:endParaRPr>
          </a:p>
          <a:p>
            <a:endParaRPr lang="en-US" altLang="en-US" sz="1400" dirty="0">
              <a:solidFill>
                <a:srgbClr val="000000"/>
              </a:solidFill>
            </a:endParaRPr>
          </a:p>
        </p:txBody>
      </p:sp>
      <p:grpSp>
        <p:nvGrpSpPr>
          <p:cNvPr id="4" name="Group 2"/>
          <p:cNvGrpSpPr>
            <a:grpSpLocks/>
          </p:cNvGrpSpPr>
          <p:nvPr/>
        </p:nvGrpSpPr>
        <p:grpSpPr bwMode="auto">
          <a:xfrm>
            <a:off x="51197" y="3284977"/>
            <a:ext cx="12150766" cy="3717032"/>
            <a:chOff x="105298738" y="106879060"/>
            <a:chExt cx="8344925" cy="4397519"/>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t="12860" b="12860"/>
            <a:stretch>
              <a:fillRect/>
            </a:stretch>
          </p:blipFill>
          <p:spPr bwMode="auto">
            <a:xfrm>
              <a:off x="105298738" y="107141989"/>
              <a:ext cx="8344925" cy="41345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AEBDE"/>
                    </a:outerShdw>
                  </a:effectLst>
                </a14:hiddenEffects>
              </a:ext>
            </a:extLst>
          </p:spPr>
        </p:pic>
        <p:sp>
          <p:nvSpPr>
            <p:cNvPr id="5" name="Oval 4"/>
            <p:cNvSpPr>
              <a:spLocks noChangeArrowheads="1"/>
            </p:cNvSpPr>
            <p:nvPr/>
          </p:nvSpPr>
          <p:spPr bwMode="auto">
            <a:xfrm>
              <a:off x="107422594" y="106879060"/>
              <a:ext cx="3807941" cy="1808252"/>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round/>
                  <a:headEnd/>
                  <a:tailEnd/>
                </a14:hiddenLine>
              </a:ext>
              <a:ext uri="{AF507438-7753-43E0-B8FC-AC1667EBCBE1}">
                <a14:hiddenEffects xmlns:a14="http://schemas.microsoft.com/office/drawing/2010/main">
                  <a:effectLst>
                    <a:outerShdw dist="35921" dir="2700000" algn="ctr" rotWithShape="0">
                      <a:srgbClr val="EAEBDE"/>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2800" b="1" i="0" u="none" strike="noStrike" cap="none" normalizeH="0" baseline="0" dirty="0" smtClean="0">
                  <a:ln>
                    <a:noFill/>
                  </a:ln>
                  <a:solidFill>
                    <a:srgbClr val="BA3734"/>
                  </a:solidFill>
                  <a:effectLst/>
                  <a:latin typeface="Calibri" pitchFamily="34" charset="0"/>
                  <a:cs typeface="Arial" pitchFamily="34" charset="0"/>
                </a:rPr>
                <a:t>Service  Delivery</a:t>
              </a:r>
              <a:endParaRPr kumimoji="0" lang="en-US" altLang="en-US" sz="1800" b="0" i="0" u="none" strike="noStrike" cap="none" normalizeH="0" baseline="0" dirty="0" smtClean="0">
                <a:ln>
                  <a:noFill/>
                </a:ln>
                <a:solidFill>
                  <a:srgbClr val="BA3734"/>
                </a:solidFill>
                <a:effectLst/>
                <a:cs typeface="Arial" pitchFamily="34" charset="0"/>
              </a:endParaRPr>
            </a:p>
          </p:txBody>
        </p:sp>
      </p:grpSp>
    </p:spTree>
    <p:extLst>
      <p:ext uri="{BB962C8B-B14F-4D97-AF65-F5344CB8AC3E}">
        <p14:creationId xmlns:p14="http://schemas.microsoft.com/office/powerpoint/2010/main" val="785209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1424" y="757202"/>
            <a:ext cx="10363200" cy="3303240"/>
          </a:xfrm>
        </p:spPr>
        <p:txBody>
          <a:bodyPr/>
          <a:lstStyle/>
          <a:p>
            <a:pPr algn="l"/>
            <a:r>
              <a:rPr lang="en-US" sz="4400" dirty="0" smtClean="0"/>
              <a:t>The LG Equitable Share Allocation</a:t>
            </a:r>
            <a:br>
              <a:rPr lang="en-US" sz="4400" dirty="0" smtClean="0"/>
            </a:br>
            <a:r>
              <a:rPr lang="en-ZA" sz="1800" i="1" dirty="0" smtClean="0"/>
              <a:t/>
            </a:r>
            <a:br>
              <a:rPr lang="en-ZA" sz="1800" i="1" dirty="0" smtClean="0"/>
            </a:br>
            <a:r>
              <a:rPr lang="en-ZA" sz="1800" i="1" dirty="0"/>
              <a:t/>
            </a:r>
            <a:br>
              <a:rPr lang="en-ZA" sz="1800" i="1" dirty="0"/>
            </a:br>
            <a:r>
              <a:rPr lang="en-ZA" sz="1800" i="1" dirty="0" smtClean="0"/>
              <a:t/>
            </a:r>
            <a:br>
              <a:rPr lang="en-ZA" sz="1800" i="1" dirty="0" smtClean="0"/>
            </a:br>
            <a:r>
              <a:rPr lang="en-ZA" sz="1800" i="1" dirty="0"/>
              <a:t/>
            </a:r>
            <a:br>
              <a:rPr lang="en-ZA" sz="1800" i="1" dirty="0"/>
            </a:br>
            <a:r>
              <a:rPr lang="en-ZA" sz="1800" i="1" dirty="0" smtClean="0"/>
              <a:t/>
            </a:r>
            <a:br>
              <a:rPr lang="en-ZA" sz="1800" i="1" dirty="0" smtClean="0"/>
            </a:br>
            <a:r>
              <a:rPr lang="en-ZA" sz="1800" b="1" dirty="0" smtClean="0"/>
              <a:t>The ES </a:t>
            </a:r>
            <a:r>
              <a:rPr lang="en-ZA" sz="1800" b="1" dirty="0"/>
              <a:t>formula </a:t>
            </a:r>
            <a:r>
              <a:rPr lang="en-ZA" sz="1800" b="1" dirty="0" smtClean="0"/>
              <a:t>is informed by data </a:t>
            </a:r>
            <a:r>
              <a:rPr lang="en-ZA" sz="1800" b="1" dirty="0"/>
              <a:t>from the 2011 </a:t>
            </a:r>
            <a:r>
              <a:rPr lang="en-ZA" sz="1800" b="1" dirty="0" smtClean="0"/>
              <a:t>Census. </a:t>
            </a:r>
            <a:br>
              <a:rPr lang="en-ZA" sz="1800" b="1" dirty="0" smtClean="0"/>
            </a:br>
            <a:r>
              <a:rPr lang="en-ZA" sz="1800" b="1" dirty="0" smtClean="0"/>
              <a:t>This will be </a:t>
            </a:r>
            <a:r>
              <a:rPr lang="en-ZA" sz="1800" b="1" dirty="0"/>
              <a:t>updated with data from the 2016 Community Survey over the 2017 MTEF period. </a:t>
            </a:r>
            <a:r>
              <a:rPr lang="en-ZA" sz="1800" b="1" dirty="0" smtClean="0"/>
              <a:t/>
            </a:r>
            <a:br>
              <a:rPr lang="en-ZA" sz="1800" b="1" dirty="0" smtClean="0"/>
            </a:br>
            <a:r>
              <a:rPr lang="en-ZA" sz="1800" b="1" dirty="0" smtClean="0"/>
              <a:t>This smooth transition will be facilitated by a three year phased in update over the </a:t>
            </a:r>
            <a:r>
              <a:rPr lang="en-ZA" sz="1800" b="1" dirty="0"/>
              <a:t>three years of the </a:t>
            </a:r>
            <a:r>
              <a:rPr lang="en-ZA" sz="1800" b="1" dirty="0" smtClean="0"/>
              <a:t>MTREF</a:t>
            </a:r>
            <a:r>
              <a:rPr lang="en-ZA" sz="1800" b="1" dirty="0"/>
              <a:t/>
            </a:r>
            <a:br>
              <a:rPr lang="en-ZA" sz="1800" b="1" dirty="0"/>
            </a:br>
            <a:endParaRPr lang="en-US" sz="1800" b="1" dirty="0"/>
          </a:p>
        </p:txBody>
      </p:sp>
      <p:sp>
        <p:nvSpPr>
          <p:cNvPr id="3" name="Subtitle 2"/>
          <p:cNvSpPr>
            <a:spLocks noGrp="1"/>
          </p:cNvSpPr>
          <p:nvPr>
            <p:ph type="subTitle" idx="1"/>
          </p:nvPr>
        </p:nvSpPr>
        <p:spPr/>
        <p:txBody>
          <a:bodyPr>
            <a:normAutofit/>
          </a:bodyPr>
          <a:lstStyle/>
          <a:p>
            <a:pPr algn="r" eaLnBrk="1" hangingPunct="1"/>
            <a:r>
              <a:rPr lang="en-US" sz="1000" b="1" dirty="0" smtClean="0">
                <a:ea typeface="Osaka" pitchFamily="1" charset="-128"/>
              </a:rPr>
              <a:t> </a:t>
            </a:r>
            <a:endParaRPr lang="en-US" sz="1000" dirty="0">
              <a:ea typeface="Osaka" pitchFamily="1" charset="-128"/>
            </a:endParaRPr>
          </a:p>
        </p:txBody>
      </p:sp>
    </p:spTree>
    <p:extLst>
      <p:ext uri="{BB962C8B-B14F-4D97-AF65-F5344CB8AC3E}">
        <p14:creationId xmlns:p14="http://schemas.microsoft.com/office/powerpoint/2010/main" val="3845670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24744"/>
          </a:xfrm>
        </p:spPr>
        <p:txBody>
          <a:bodyPr/>
          <a:lstStyle/>
          <a:p>
            <a:r>
              <a:rPr lang="en-ZA" sz="2800" dirty="0" smtClean="0"/>
              <a:t>The Equitable Share transfer</a:t>
            </a:r>
            <a:endParaRPr lang="en-ZA" dirty="0"/>
          </a:p>
        </p:txBody>
      </p:sp>
      <p:sp>
        <p:nvSpPr>
          <p:cNvPr id="6" name="Slide Number Placeholder 3"/>
          <p:cNvSpPr>
            <a:spLocks noGrp="1"/>
          </p:cNvSpPr>
          <p:nvPr>
            <p:ph type="sldNum" sz="quarter" idx="12"/>
          </p:nvPr>
        </p:nvSpPr>
        <p:spPr>
          <a:xfrm>
            <a:off x="9347200" y="6319056"/>
            <a:ext cx="2540000" cy="457200"/>
          </a:xfrm>
          <a:prstGeom prst="rect">
            <a:avLst/>
          </a:prstGeom>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F0A0564-EB97-4C3A-81AF-EBE1B7E688B2}" type="slidenum">
              <a:rPr lang="en-US" altLang="en-US" sz="1400" smtClean="0">
                <a:solidFill>
                  <a:srgbClr val="000000"/>
                </a:solidFill>
              </a:rPr>
              <a:pPr/>
              <a:t>8</a:t>
            </a:fld>
            <a:endParaRPr lang="en-US" altLang="en-US" sz="1400" dirty="0" smtClean="0">
              <a:solidFill>
                <a:srgbClr val="000000"/>
              </a:solidFill>
            </a:endParaRPr>
          </a:p>
          <a:p>
            <a:endParaRPr lang="en-US" altLang="en-US" sz="1400" dirty="0" smtClean="0">
              <a:solidFill>
                <a:srgbClr val="000000"/>
              </a:solidFill>
            </a:endParaRPr>
          </a:p>
          <a:p>
            <a:endParaRPr lang="en-US" altLang="en-US" sz="1400" dirty="0" smtClean="0">
              <a:solidFill>
                <a:srgbClr val="000000"/>
              </a:solidFill>
            </a:endParaRPr>
          </a:p>
          <a:p>
            <a:endParaRPr lang="en-US" altLang="en-US" sz="1400" dirty="0">
              <a:solidFill>
                <a:srgbClr val="000000"/>
              </a:solidFill>
            </a:endParaRPr>
          </a:p>
        </p:txBody>
      </p:sp>
      <p:sp>
        <p:nvSpPr>
          <p:cNvPr id="3" name="Content Placeholder 2"/>
          <p:cNvSpPr>
            <a:spLocks noGrp="1"/>
          </p:cNvSpPr>
          <p:nvPr>
            <p:ph idx="1"/>
          </p:nvPr>
        </p:nvSpPr>
        <p:spPr>
          <a:xfrm>
            <a:off x="203200" y="1148710"/>
            <a:ext cx="11684000" cy="5170346"/>
          </a:xfrm>
        </p:spPr>
        <p:txBody>
          <a:bodyPr/>
          <a:lstStyle/>
          <a:p>
            <a:pPr marL="0" indent="0">
              <a:buNone/>
            </a:pPr>
            <a:r>
              <a:rPr lang="en-ZA" dirty="0" smtClean="0"/>
              <a:t>The </a:t>
            </a:r>
            <a:r>
              <a:rPr lang="en-ZA" u="sng" dirty="0" smtClean="0"/>
              <a:t>Equitable Share provides for</a:t>
            </a:r>
            <a:r>
              <a:rPr lang="en-ZA" dirty="0" smtClean="0"/>
              <a:t>: </a:t>
            </a:r>
          </a:p>
          <a:p>
            <a:pPr marL="0" indent="0">
              <a:buNone/>
            </a:pPr>
            <a:endParaRPr lang="en-ZA" dirty="0" smtClean="0"/>
          </a:p>
          <a:p>
            <a:pPr>
              <a:buFont typeface="Wingdings" panose="05000000000000000000" pitchFamily="2" charset="2"/>
              <a:buChar char="q"/>
            </a:pPr>
            <a:r>
              <a:rPr lang="en-ZA" u="sng" dirty="0"/>
              <a:t>C</a:t>
            </a:r>
            <a:r>
              <a:rPr lang="en-ZA" u="sng" dirty="0" smtClean="0"/>
              <a:t>ost of free </a:t>
            </a:r>
            <a:r>
              <a:rPr lang="en-ZA" u="sng" dirty="0"/>
              <a:t>basic services </a:t>
            </a:r>
            <a:r>
              <a:rPr lang="en-ZA" dirty="0"/>
              <a:t>for </a:t>
            </a:r>
            <a:r>
              <a:rPr lang="en-ZA" dirty="0" smtClean="0"/>
              <a:t>households classified as “indigent” (Basic Services Component)</a:t>
            </a:r>
          </a:p>
          <a:p>
            <a:pPr>
              <a:buFont typeface="Wingdings" panose="05000000000000000000" pitchFamily="2" charset="2"/>
              <a:buChar char="q"/>
            </a:pPr>
            <a:r>
              <a:rPr lang="en-ZA" dirty="0"/>
              <a:t>M</a:t>
            </a:r>
            <a:r>
              <a:rPr lang="en-ZA" dirty="0" smtClean="0"/>
              <a:t>unicipalities </a:t>
            </a:r>
            <a:r>
              <a:rPr lang="en-ZA" dirty="0"/>
              <a:t>with limited resources to afford </a:t>
            </a:r>
            <a:r>
              <a:rPr lang="en-ZA" u="sng" dirty="0"/>
              <a:t>basic administrative </a:t>
            </a:r>
            <a:r>
              <a:rPr lang="en-ZA" u="sng" dirty="0" smtClean="0"/>
              <a:t>and governance </a:t>
            </a:r>
            <a:r>
              <a:rPr lang="en-ZA" u="sng" dirty="0"/>
              <a:t>capacity</a:t>
            </a:r>
            <a:r>
              <a:rPr lang="en-ZA" dirty="0"/>
              <a:t>, and </a:t>
            </a:r>
            <a:r>
              <a:rPr lang="en-ZA" u="sng" dirty="0"/>
              <a:t>perform core municipal </a:t>
            </a:r>
            <a:r>
              <a:rPr lang="en-ZA" u="sng" dirty="0" smtClean="0"/>
              <a:t>functions </a:t>
            </a:r>
            <a:r>
              <a:rPr lang="en-ZA" dirty="0" smtClean="0"/>
              <a:t>ito three components, namely</a:t>
            </a:r>
            <a:r>
              <a:rPr lang="en-ZA" i="1" dirty="0" smtClean="0"/>
              <a:t>, </a:t>
            </a:r>
          </a:p>
          <a:p>
            <a:pPr lvl="1">
              <a:buFont typeface="Wingdings" panose="05000000000000000000" pitchFamily="2" charset="2"/>
              <a:buChar char="§"/>
            </a:pPr>
            <a:r>
              <a:rPr lang="en-ZA" i="1" dirty="0" smtClean="0"/>
              <a:t>Institutional, provides </a:t>
            </a:r>
            <a:r>
              <a:rPr lang="en-ZA" i="1" dirty="0"/>
              <a:t>a subsidy for basic municipal administrative </a:t>
            </a:r>
            <a:r>
              <a:rPr lang="en-ZA" i="1" dirty="0" smtClean="0"/>
              <a:t>costs;</a:t>
            </a:r>
          </a:p>
          <a:p>
            <a:pPr lvl="1">
              <a:buFont typeface="Wingdings" panose="05000000000000000000" pitchFamily="2" charset="2"/>
              <a:buChar char="§"/>
            </a:pPr>
            <a:r>
              <a:rPr lang="en-ZA" i="1" dirty="0" smtClean="0"/>
              <a:t>Community services, provides for </a:t>
            </a:r>
            <a:r>
              <a:rPr lang="en-ZA" i="1" dirty="0"/>
              <a:t>other core municipal services not </a:t>
            </a:r>
            <a:r>
              <a:rPr lang="en-ZA" i="1" dirty="0" smtClean="0"/>
              <a:t>included within basic services; and</a:t>
            </a:r>
          </a:p>
          <a:p>
            <a:pPr lvl="1">
              <a:buFont typeface="Wingdings" panose="05000000000000000000" pitchFamily="2" charset="2"/>
              <a:buChar char="§"/>
            </a:pPr>
            <a:r>
              <a:rPr lang="en-ZA" i="1" dirty="0" smtClean="0"/>
              <a:t>Revenue </a:t>
            </a:r>
            <a:r>
              <a:rPr lang="en-ZA" i="1" dirty="0"/>
              <a:t>adjustment factor </a:t>
            </a:r>
            <a:r>
              <a:rPr lang="en-ZA" i="1" dirty="0" smtClean="0"/>
              <a:t>for municipalities </a:t>
            </a:r>
            <a:r>
              <a:rPr lang="en-ZA" i="1" dirty="0"/>
              <a:t>with limited potential to raise their own revenue. Municipalities that are least able </a:t>
            </a:r>
            <a:r>
              <a:rPr lang="en-ZA" i="1" dirty="0" smtClean="0"/>
              <a:t>to fund </a:t>
            </a:r>
            <a:r>
              <a:rPr lang="en-ZA" i="1" dirty="0"/>
              <a:t>these costs from their own revenues should receive the most </a:t>
            </a:r>
            <a:r>
              <a:rPr lang="en-ZA" i="1" dirty="0" smtClean="0"/>
              <a:t>funding</a:t>
            </a:r>
            <a:endParaRPr lang="en-ZA" i="1" dirty="0"/>
          </a:p>
          <a:p>
            <a:pPr>
              <a:buFont typeface="Wingdings" panose="05000000000000000000" pitchFamily="2" charset="2"/>
              <a:buChar char="q"/>
            </a:pPr>
            <a:r>
              <a:rPr lang="en-ZA" u="sng" dirty="0" smtClean="0"/>
              <a:t>Predictability </a:t>
            </a:r>
            <a:r>
              <a:rPr lang="en-ZA" u="sng" dirty="0"/>
              <a:t>and stability through the correction </a:t>
            </a:r>
            <a:r>
              <a:rPr lang="en-ZA" u="sng" dirty="0" smtClean="0"/>
              <a:t>and stabilisation </a:t>
            </a:r>
            <a:r>
              <a:rPr lang="en-ZA" u="sng" dirty="0"/>
              <a:t>factor</a:t>
            </a:r>
            <a:r>
              <a:rPr lang="en-ZA" dirty="0"/>
              <a:t>, which ensures that all of the formula’s guarantees can be </a:t>
            </a:r>
            <a:r>
              <a:rPr lang="en-ZA" dirty="0" smtClean="0"/>
              <a:t>met</a:t>
            </a:r>
          </a:p>
        </p:txBody>
      </p:sp>
    </p:spTree>
    <p:extLst>
      <p:ext uri="{BB962C8B-B14F-4D97-AF65-F5344CB8AC3E}">
        <p14:creationId xmlns:p14="http://schemas.microsoft.com/office/powerpoint/2010/main" val="2533746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24744"/>
          </a:xfrm>
        </p:spPr>
        <p:txBody>
          <a:bodyPr/>
          <a:lstStyle/>
          <a:p>
            <a:r>
              <a:rPr lang="en-ZA" sz="3200" dirty="0" smtClean="0"/>
              <a:t>The LG Equitable </a:t>
            </a:r>
            <a:r>
              <a:rPr lang="en-ZA" sz="3200" dirty="0"/>
              <a:t>Share</a:t>
            </a:r>
          </a:p>
        </p:txBody>
      </p:sp>
      <p:sp>
        <p:nvSpPr>
          <p:cNvPr id="6" name="Slide Number Placeholder 3"/>
          <p:cNvSpPr>
            <a:spLocks noGrp="1"/>
          </p:cNvSpPr>
          <p:nvPr>
            <p:ph type="sldNum" sz="quarter" idx="12"/>
          </p:nvPr>
        </p:nvSpPr>
        <p:spPr>
          <a:xfrm>
            <a:off x="9347200" y="6319056"/>
            <a:ext cx="2540000" cy="457200"/>
          </a:xfrm>
          <a:prstGeom prst="rect">
            <a:avLst/>
          </a:prstGeom>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F0A0564-EB97-4C3A-81AF-EBE1B7E688B2}" type="slidenum">
              <a:rPr lang="en-US" altLang="en-US" sz="1400" smtClean="0">
                <a:solidFill>
                  <a:srgbClr val="000000"/>
                </a:solidFill>
              </a:rPr>
              <a:pPr/>
              <a:t>9</a:t>
            </a:fld>
            <a:endParaRPr lang="en-US" altLang="en-US" sz="1400" dirty="0" smtClean="0">
              <a:solidFill>
                <a:srgbClr val="000000"/>
              </a:solidFill>
            </a:endParaRPr>
          </a:p>
          <a:p>
            <a:endParaRPr lang="en-US" altLang="en-US" sz="1400" dirty="0" smtClean="0">
              <a:solidFill>
                <a:srgbClr val="000000"/>
              </a:solidFill>
            </a:endParaRPr>
          </a:p>
          <a:p>
            <a:endParaRPr lang="en-US" altLang="en-US" sz="1400" dirty="0" smtClean="0">
              <a:solidFill>
                <a:srgbClr val="000000"/>
              </a:solidFill>
            </a:endParaRPr>
          </a:p>
          <a:p>
            <a:endParaRPr lang="en-US" altLang="en-US" sz="1400" dirty="0">
              <a:solidFill>
                <a:srgbClr val="000000"/>
              </a:solidFill>
            </a:endParaRPr>
          </a:p>
        </p:txBody>
      </p:sp>
      <p:pic>
        <p:nvPicPr>
          <p:cNvPr id="1126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1344" y="1268760"/>
            <a:ext cx="3364374"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3752" y="1196752"/>
            <a:ext cx="7186613"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8686" y="4797043"/>
            <a:ext cx="6696744"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2527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Osaka"/>
        <a:cs typeface=""/>
      </a:majorFont>
      <a:minorFont>
        <a:latin typeface="Arial"/>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ITMac01 HD:Applications:Microsoft Office 2004:Templates:Presentations:Designs:Blank Presentation</Template>
  <TotalTime>0</TotalTime>
  <Words>3851</Words>
  <Application>Microsoft Office PowerPoint</Application>
  <PresentationFormat>Custom</PresentationFormat>
  <Paragraphs>564</Paragraphs>
  <Slides>48</Slides>
  <Notes>19</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Blank Presentation</vt:lpstr>
      <vt:lpstr>Budgeting for a SURPLUS  11 October 2017    </vt:lpstr>
      <vt:lpstr>Contents</vt:lpstr>
      <vt:lpstr>Background</vt:lpstr>
      <vt:lpstr>Purpose of the Budget</vt:lpstr>
      <vt:lpstr>Budgeting for Surpluses  - 2015/16 Audited Outcomes</vt:lpstr>
      <vt:lpstr>Achieving a Balance for Sustainable Service Delivery</vt:lpstr>
      <vt:lpstr>The LG Equitable Share Allocation      The ES formula is informed by data from the 2011 Census.  This will be updated with data from the 2016 Community Survey over the 2017 MTEF period.  This smooth transition will be facilitated by a three year phased in update over the three years of the MTREF </vt:lpstr>
      <vt:lpstr>The Equitable Share transfer</vt:lpstr>
      <vt:lpstr>The LG Equitable Share</vt:lpstr>
      <vt:lpstr>The LG Equitable Share</vt:lpstr>
      <vt:lpstr>The LG Equitable Share</vt:lpstr>
      <vt:lpstr>The LG Equitable Share</vt:lpstr>
      <vt:lpstr>Adequate Provision for Repairs &amp; Maintenance</vt:lpstr>
      <vt:lpstr>Adequate Provision for R&amp;M</vt:lpstr>
      <vt:lpstr>Providing for Repairs and Maintenance</vt:lpstr>
      <vt:lpstr>Adequate Provision for R&amp;M</vt:lpstr>
      <vt:lpstr>Loss Management</vt:lpstr>
      <vt:lpstr>Cost Reflective Tariffs</vt:lpstr>
      <vt:lpstr>Full Cost Recovery – Cost of Providing the Service</vt:lpstr>
      <vt:lpstr>Full Cost Recovery – Cost of Providing the Service – mSCOA Segments</vt:lpstr>
      <vt:lpstr>Full Cost Recovery – Cost of Providing the Service – mSCOA Segments</vt:lpstr>
      <vt:lpstr>Full Cost Recovery – Cost of Providing the Service – mSCOA Segments</vt:lpstr>
      <vt:lpstr>Full Cost Recovery – Cost of Providing the Service – Cost Allocation Model</vt:lpstr>
      <vt:lpstr>Full Cost Recovery – Cost of Providing the Service – Cost Allocation Model</vt:lpstr>
      <vt:lpstr>Improving municipal tariff setting</vt:lpstr>
      <vt:lpstr>Improving municipal tariff setting</vt:lpstr>
      <vt:lpstr>Improving municipal tariff setting</vt:lpstr>
      <vt:lpstr>Requirements for Proper Tariff Setting</vt:lpstr>
      <vt:lpstr>Requirements for improving tariff setting</vt:lpstr>
      <vt:lpstr>Requirements for improving Tariff Setting</vt:lpstr>
      <vt:lpstr>Requirements for improving Tariff Setting</vt:lpstr>
      <vt:lpstr>Requirements for improving Tariff Setting</vt:lpstr>
      <vt:lpstr>Requirements for Improving Tariff Setting</vt:lpstr>
      <vt:lpstr>Requirements for Improving Tariff Setting</vt:lpstr>
      <vt:lpstr>Maintaining Reasonable Collection Levels &amp; Funded Budgets</vt:lpstr>
      <vt:lpstr>Maintaining Reasonable Collection Levels &amp; Funded Budgets</vt:lpstr>
      <vt:lpstr>Maintaining Reasonable Collection Levels &amp; Funded Budgets</vt:lpstr>
      <vt:lpstr>Maintaining Reasonable Collection Levels &amp; Funded Budgets</vt:lpstr>
      <vt:lpstr>Maintaining Reasonable Collection Levels &amp; Funded Budgets</vt:lpstr>
      <vt:lpstr>Maintaining Reasonable Collection Levels &amp; Funded Budgets</vt:lpstr>
      <vt:lpstr>Maintaining Reasonable Collection Levels &amp; Funded Budgets</vt:lpstr>
      <vt:lpstr>Maintaining Reasonable Collection Levels &amp; Funded Budgets</vt:lpstr>
      <vt:lpstr>Maintaining Reasonable Collection Levels &amp; Funded Budgets</vt:lpstr>
      <vt:lpstr>Maintaining Reasonable Collection Levels &amp; Funded Budgets</vt:lpstr>
      <vt:lpstr>Maintaining Reasonable Collection Levels &amp; Funded Budgets</vt:lpstr>
      <vt:lpstr>Maintaining Reasonable Collection Levels &amp; Funded Budgets</vt:lpstr>
      <vt:lpstr>Conclusion</vt:lpstr>
      <vt:lpstr>Thank You EC le Roux Cell: 083 287 4905 email: eduard.leroux@treasury.gov.za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2013-02-14T12:46:36Z</dcterms:created>
  <dcterms:modified xsi:type="dcterms:W3CDTF">2017-10-11T08:28:53Z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