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1" r:id="rId4"/>
    <p:sldId id="292" r:id="rId5"/>
    <p:sldId id="293" r:id="rId6"/>
    <p:sldId id="299" r:id="rId7"/>
    <p:sldId id="298" r:id="rId8"/>
    <p:sldId id="294" r:id="rId9"/>
    <p:sldId id="300" r:id="rId10"/>
    <p:sldId id="301" r:id="rId11"/>
    <p:sldId id="316" r:id="rId12"/>
    <p:sldId id="295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7" r:id="rId28"/>
    <p:sldId id="296" r:id="rId29"/>
    <p:sldId id="297" r:id="rId30"/>
    <p:sldId id="318" r:id="rId31"/>
    <p:sldId id="322" r:id="rId32"/>
    <p:sldId id="323" r:id="rId33"/>
    <p:sldId id="319" r:id="rId34"/>
    <p:sldId id="320" r:id="rId35"/>
    <p:sldId id="321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97CA-3A6B-4EC8-A86C-DD7232572961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A542-E1F3-45D3-A324-8CDDEA43202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180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24-07-2017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722717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GRAP, mSCOA and SCM  Workshop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1816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(CCGS) : Walter Muwandi</a:t>
            </a:r>
          </a:p>
          <a:p>
            <a:r>
              <a:rPr lang="en-ZA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endParaRPr lang="en-ZA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9EBD07-25A7-447F-A536-8CD045394D56}"/>
              </a:ext>
            </a:extLst>
          </p:cNvPr>
          <p:cNvSpPr txBox="1"/>
          <p:nvPr/>
        </p:nvSpPr>
        <p:spPr>
          <a:xfrm>
            <a:off x="435746" y="33587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</a:t>
            </a:r>
          </a:p>
          <a:p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Strings</a:t>
            </a:r>
          </a:p>
        </p:txBody>
      </p:sp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format should it be in?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219016"/>
            <a:ext cx="7214929" cy="4031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Project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Function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Item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Fund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Costing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Region segment (GUID or long code)</a:t>
            </a:r>
          </a:p>
          <a:p>
            <a:pPr marL="1314450" lvl="2" indent="-400050">
              <a:buFont typeface="+mj-lt"/>
              <a:buAutoNum type="romanLcPeriod" startAt="4"/>
            </a:pPr>
            <a:r>
              <a:rPr lang="en-ZA" sz="1600" dirty="0">
                <a:solidFill>
                  <a:schemeClr val="bg1"/>
                </a:solidFill>
              </a:rPr>
              <a:t>Amount  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(Amount provides the monetary value of the transaction. 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 Due to the closing balance requirements on control accounts, the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 amount should be informed by the net movement and will only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 balance to zero as per general ledger if closing balances are omitted. 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 No cents are allowed in the amounts field, amounts should be  rounded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       Credit amounts must have a preceding “-“ sign).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411051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format should it be in?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7C2136-9B8C-41B6-9B09-E463E2C09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62695"/>
            <a:ext cx="7315200" cy="203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AF1E7C-0EB1-47E2-8ACB-B8A0AB939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09523"/>
            <a:ext cx="7315200" cy="20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Capital and Operational projects must be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AE8FC3D-7011-4018-9B19-E28984C8F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  <p:pic>
        <p:nvPicPr>
          <p:cNvPr id="9" name="Screen Recording 8">
            <a:hlinkClick r:id="" action="ppaction://media"/>
            <a:extLst>
              <a:ext uri="{FF2B5EF4-FFF2-40B4-BE49-F238E27FC236}">
                <a16:creationId xmlns:a16="http://schemas.microsoft.com/office/drawing/2014/main" xmlns="" id="{04A65522-01D2-4875-8C35-62B45AAAD6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6600" y="1240180"/>
            <a:ext cx="4419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can only have Item Non-Current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2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B3496CD-9FCF-4698-B319-F46EB7C09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projects not valid against acquisitions or additions</a:t>
            </a:r>
          </a:p>
          <a:p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not valid against IA002 level acquisitions or additions)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3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EAD8885-45DF-4BE5-9D5D-B04EB6D4F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785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 Proj: Cost of Free Basic Services and Revenue Cost of Free Services and Property Rebates can only have Item Revenue or certain Item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334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4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92263C8-7555-4817-99B6-E53604BB3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can only have Item Non-Current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5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2B972C63-5087-4C4C-896B-85E2DB8BF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25545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 of Councillors not against Mayor and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(IE008 not against FX004)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6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4D6E42-880D-4754-AEDD-03F8934E9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purchase electricity not against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IE002001 not against FX002001001 or FX002002001)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7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C07F71A-1240-431A-AC47-5D8CA406B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1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purchases water not against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(IE002002 not against FX016001002 or FX016002002)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8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5C9C33A-1551-428C-881A-68DA27CDB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Presentation Overview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601352"/>
            <a:ext cx="6833930" cy="3046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– What -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they be submitted.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Validations to be passed?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–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consumed:Water not against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(IE007004 not against FX016001002 or FX016002002)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9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686A2867-0CC5-4C42-A70B-D9693371B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2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not 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(RX001 not valid)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10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D196113-9B81-478C-842A-7A7C769DA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Charges and Recoveries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(CO001 + CO002)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11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32AB7EE-FC10-4CA6-BC37-C69550309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25545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and Recoveries must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(CO001 and CO002 must balance)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12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4FAB57B-25B9-4E0D-9511-14FEE3C8C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Costing and default Expenditure not 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(CO003 and IE018 not valid)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13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5EC1DF2A-BD8A-4960-B11D-3FFC9CD48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Costing and default Revenue not 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(CO003 and IR004 not valid)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14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6B1226CA-9CFE-4055-BBDE-1AC574D66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6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Differences Tolerances must be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(IE010053 must be zero)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15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459E2CB-AEF9-4576-AA1E-FF1DFC2CE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validations should it meet?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416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Check – Source and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Virements within Vote and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IDP Project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End – Reporting Variances manual vs data string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Validations 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7B000D2-25F0-4936-94D7-FBAEFA51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36" y="2867866"/>
            <a:ext cx="1181100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10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When should they be submitted?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673D2D-9762-4355-990E-E5CAD56F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722196"/>
            <a:ext cx="6986330" cy="3647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908617-BEAC-4297-9FEF-52D0B1E84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212" y="2233441"/>
            <a:ext cx="4572000" cy="4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How - Method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362200"/>
            <a:ext cx="6986330" cy="4031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Based Budgeting from IDP – Budget – SDBIP = mSCOA Budget per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Compliant Budget through the use of Budgeting Tools with validations and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format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Checks, Exceptions and Validations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is configured and customized to extract the data in required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Report/Data Analysis Reviews on time (Month-end procedures with automatic period closure)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129305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Presentation Overview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70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– What - What?</a:t>
            </a:r>
          </a:p>
          <a:p>
            <a:endParaRPr lang="en-Z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endParaRPr lang="en-Z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2593858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Early Detection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362200"/>
            <a:ext cx="698633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Checks and Validations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 Reporting, Dashboards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207070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Early Detection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1094173" y="115541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Dashboards - Sample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673F28-3641-4F2D-8E46-3929A2E19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6400"/>
            <a:ext cx="8305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5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Early Detection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1094173" y="115541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Dashboards -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AC73C-A613-476D-8B3A-04D169CBF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04" y="1740188"/>
            <a:ext cx="8221696" cy="4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Submission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362200"/>
            <a:ext cx="6986330" cy="22467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double check and confirm that files successfully uploaded and validated on the LG Upload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when submitting you select the correct submission type, financial year, period and mSCOA guid/long code so that you do not affect file format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not Over until its Over</a:t>
            </a:r>
          </a:p>
        </p:txBody>
      </p:sp>
    </p:spTree>
    <p:extLst>
      <p:ext uri="{BB962C8B-B14F-4D97-AF65-F5344CB8AC3E}">
        <p14:creationId xmlns:p14="http://schemas.microsoft.com/office/powerpoint/2010/main" val="176309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Submission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not Over until its 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15D5C7-A48E-4B90-A43A-09251CB0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33441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Submission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601806" y="11955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looks when all is well </a:t>
            </a:r>
            <a:r>
              <a:rPr lang="en-ZA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  </a:t>
            </a:r>
            <a:endParaRPr lang="en-ZA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359F11-E233-4EF1-B43A-1CE77B26F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72163"/>
            <a:ext cx="8534400" cy="4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160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- What - What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25545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be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format should it be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validations should it meet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45818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Needs to be Submitted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194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B7B0AE-E65E-46F2-89A5-6D32A9B5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39" y="2362200"/>
            <a:ext cx="698633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6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Needs to be Submitted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01352"/>
            <a:ext cx="6986330" cy="36434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OSB – Statement of Financial performance (operating budget)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Muncde_OSB_ccyy_Y.xls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CA – Capital acquisition budget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Muncde_CA_ccyy_Y.xls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CFB – Cash flow budget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Muncde_CFB_ccyy_Y.xls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GSR – Grants and subsidies received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Muncde_GSR_ccyy_Y.xls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GSG – Grants and subsidies given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Muncde_GSG_ccyy_Y.xls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BS – Statement of financial position (balance sheet)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Muncde_BS_ccyy_Y.xls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SP – Strategic plan (IDP to budget)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Muncde_SP_ccyy_Y.xls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1"/>
                </a:solidFill>
              </a:rPr>
              <a:t>AM – Asset Management return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Muncde_AM_ccyy_Y.xls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23483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Needs to be Submitted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33441"/>
            <a:ext cx="6986330" cy="39703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CAAA – capital acquisition audit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Muncde_CAAA_ccyy_Y.xls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OSAA – operating audited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Muncde_OSAA_ccyy_Y.xls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BSA – balance sheet audited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Muncde_BSA_ccyy_Y.xls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CFAA – cash flow audited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Muncde_CFAA_ccyy_Y.xls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ACA – audited creditor analysis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Muncde_ACA_ccyy_Y.xls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ADA – audited debtor analysis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Muncde_ADA_ccyy_Y.xls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AMA – asset management audited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Muncde_AMA_ccyy_Y.xls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35932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format should it be in?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33441"/>
            <a:ext cx="7214929" cy="41549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Below is an explanation of the matrix on the previous slide: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r>
              <a:rPr lang="en-ZA" sz="1400" u="sng" dirty="0">
                <a:solidFill>
                  <a:schemeClr val="bg1"/>
                </a:solidFill>
              </a:rPr>
              <a:t>Code Name</a:t>
            </a:r>
            <a:r>
              <a:rPr lang="en-ZA" sz="1400" dirty="0">
                <a:solidFill>
                  <a:schemeClr val="bg1"/>
                </a:solidFill>
              </a:rPr>
              <a:t>		</a:t>
            </a:r>
            <a:r>
              <a:rPr lang="en-ZA" sz="1400" u="sng" dirty="0">
                <a:solidFill>
                  <a:schemeClr val="bg1"/>
                </a:solidFill>
              </a:rPr>
              <a:t>Code Name Description and Content</a:t>
            </a:r>
          </a:p>
          <a:p>
            <a:r>
              <a:rPr lang="en-ZA" sz="1400" dirty="0">
                <a:solidFill>
                  <a:schemeClr val="bg1"/>
                </a:solidFill>
              </a:rPr>
              <a:t>   </a:t>
            </a:r>
          </a:p>
          <a:p>
            <a:r>
              <a:rPr lang="en-ZA" sz="1400" u="sng" dirty="0">
                <a:solidFill>
                  <a:srgbClr val="FF0000"/>
                </a:solidFill>
              </a:rPr>
              <a:t>TABB</a:t>
            </a:r>
            <a:r>
              <a:rPr lang="en-ZA" sz="1400" dirty="0">
                <a:solidFill>
                  <a:schemeClr val="bg1"/>
                </a:solidFill>
              </a:rPr>
              <a:t>		Tabled Budget: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The data file should include transactions for categories: TABB, ITY1]</a:t>
            </a:r>
          </a:p>
          <a:p>
            <a:r>
              <a:rPr lang="en-ZA" sz="1400" dirty="0">
                <a:solidFill>
                  <a:schemeClr val="bg1"/>
                </a:solidFill>
              </a:rPr>
              <a:t>                           	 (Indicative Tabled Yr. 1), ITY2 (Indicative Tabled Yr. 2), and TM01 to</a:t>
            </a:r>
          </a:p>
          <a:p>
            <a:r>
              <a:rPr lang="en-ZA" sz="1400" dirty="0">
                <a:solidFill>
                  <a:schemeClr val="bg1"/>
                </a:solidFill>
              </a:rPr>
              <a:t>                             	TM12 (Projected tabled months 1 to 12)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r>
              <a:rPr lang="en-ZA" sz="1400" dirty="0">
                <a:solidFill>
                  <a:srgbClr val="FF0000"/>
                </a:solidFill>
              </a:rPr>
              <a:t>ORGB</a:t>
            </a:r>
            <a:r>
              <a:rPr lang="en-ZA" sz="1400" dirty="0">
                <a:solidFill>
                  <a:schemeClr val="bg1"/>
                </a:solidFill>
              </a:rPr>
              <a:t>		Original Budget: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The data file should include transactions for categories: ORGB</a:t>
            </a:r>
          </a:p>
          <a:p>
            <a:pPr lvl="4"/>
            <a:r>
              <a:rPr lang="en-ZA" sz="1400" dirty="0">
                <a:solidFill>
                  <a:schemeClr val="bg1"/>
                </a:solidFill>
              </a:rPr>
              <a:t>ORGB, IBY1 (Indicative Budget Yr. 1), IBY2 (Indicative Budget Yr. 2) and PM01 to PM12 (Projected original months 1 to 12)</a:t>
            </a:r>
          </a:p>
          <a:p>
            <a:pPr lvl="4"/>
            <a:endParaRPr lang="en-ZA" sz="1400" dirty="0">
              <a:solidFill>
                <a:schemeClr val="bg1"/>
              </a:solidFill>
            </a:endParaRPr>
          </a:p>
          <a:p>
            <a:r>
              <a:rPr lang="en-ZA" sz="1400" dirty="0">
                <a:solidFill>
                  <a:srgbClr val="FF0000"/>
                </a:solidFill>
              </a:rPr>
              <a:t>ADJB</a:t>
            </a:r>
            <a:r>
              <a:rPr lang="en-ZA" sz="1400" dirty="0">
                <a:solidFill>
                  <a:schemeClr val="bg1"/>
                </a:solidFill>
              </a:rPr>
              <a:t>		Adjusted Budget: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The data file should include transactions for categories: ADJB, AM01</a:t>
            </a:r>
          </a:p>
          <a:p>
            <a:r>
              <a:rPr lang="en-ZA" sz="1400" dirty="0">
                <a:solidFill>
                  <a:schemeClr val="bg1"/>
                </a:solidFill>
              </a:rPr>
              <a:t>                             	to AM12 (Projected adjusted months 1 to 12) 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endParaRPr lang="en-Z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397148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format should it be in?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219016"/>
            <a:ext cx="7214929" cy="41549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The format of the data extraction file transaction records,(data strings): 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r>
              <a:rPr lang="en-ZA" sz="1400" dirty="0">
                <a:solidFill>
                  <a:schemeClr val="bg1"/>
                </a:solidFill>
              </a:rPr>
              <a:t>Before the mSCOA data files can be moved from the LG Upload portal to the reporting    tables, the data has to meet the following requirements: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</a:rPr>
              <a:t>The data extraction file must be pipe delimited (|)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</a:rPr>
              <a:t>No headings or column headings are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</a:rPr>
              <a:t>The 6 segments, i.e. Project, Function, Item, Fund, Costing and Region may be</a:t>
            </a:r>
          </a:p>
          <a:p>
            <a:pPr lvl="1"/>
            <a:r>
              <a:rPr lang="en-ZA" sz="1400" dirty="0">
                <a:solidFill>
                  <a:schemeClr val="bg1"/>
                </a:solidFill>
              </a:rPr>
              <a:t>     either in the form of the “GUID” or the “Long code”</a:t>
            </a:r>
          </a:p>
          <a:p>
            <a:pPr lvl="1"/>
            <a:endParaRPr lang="en-ZA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bg1"/>
                </a:solidFill>
              </a:rPr>
              <a:t>The detail line(row) must comprise of the following elements/data fields and must           be in the following sequence:</a:t>
            </a:r>
          </a:p>
          <a:p>
            <a:r>
              <a:rPr lang="en-ZA" sz="1400" dirty="0">
                <a:solidFill>
                  <a:schemeClr val="bg1"/>
                </a:solidFill>
              </a:rPr>
              <a:t> 	i.    Demarcation code (This leading code identifies the transacting municipality)</a:t>
            </a:r>
          </a:p>
          <a:p>
            <a:r>
              <a:rPr lang="en-ZA" sz="1400" dirty="0">
                <a:solidFill>
                  <a:schemeClr val="bg1"/>
                </a:solidFill>
              </a:rPr>
              <a:t>	ii.   Financial Year (The year, in which the financial period ends, for example,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      2016/17 will be 2017)</a:t>
            </a:r>
          </a:p>
          <a:p>
            <a:pPr marL="1314450" lvl="2" indent="-400050">
              <a:buFont typeface="+mj-lt"/>
              <a:buAutoNum type="romanLcPeriod" startAt="3"/>
            </a:pPr>
            <a:r>
              <a:rPr lang="en-ZA" sz="1400" dirty="0">
                <a:solidFill>
                  <a:schemeClr val="bg1"/>
                </a:solidFill>
              </a:rPr>
              <a:t>Transaction Category(Type of transaction provide for the distinction of financial  transactions within periods in a particular financial year)</a:t>
            </a:r>
          </a:p>
          <a:p>
            <a:endParaRPr lang="en-ZA" sz="1400" dirty="0">
              <a:solidFill>
                <a:schemeClr val="bg1"/>
              </a:solidFill>
            </a:endParaRPr>
          </a:p>
          <a:p>
            <a:endParaRPr lang="en-Z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1E8067-3000-4B90-A4F5-26285F74E4A0}"/>
              </a:ext>
            </a:extLst>
          </p:cNvPr>
          <p:cNvSpPr txBox="1"/>
          <p:nvPr/>
        </p:nvSpPr>
        <p:spPr>
          <a:xfrm>
            <a:off x="914400" y="164866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mSCOA Reporting and Data Strings</a:t>
            </a:r>
          </a:p>
        </p:txBody>
      </p:sp>
    </p:spTree>
    <p:extLst>
      <p:ext uri="{BB962C8B-B14F-4D97-AF65-F5344CB8AC3E}">
        <p14:creationId xmlns:p14="http://schemas.microsoft.com/office/powerpoint/2010/main" val="209190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1085</Words>
  <Application>Microsoft Office PowerPoint</Application>
  <PresentationFormat>On-screen Show (4:3)</PresentationFormat>
  <Paragraphs>203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Ria Van Ronge</cp:lastModifiedBy>
  <cp:revision>103</cp:revision>
  <dcterms:created xsi:type="dcterms:W3CDTF">2016-08-29T06:19:10Z</dcterms:created>
  <dcterms:modified xsi:type="dcterms:W3CDTF">2017-07-24T08:17:48Z</dcterms:modified>
</cp:coreProperties>
</file>