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86" r:id="rId7"/>
    <p:sldId id="287" r:id="rId8"/>
    <p:sldId id="284" r:id="rId9"/>
    <p:sldId id="260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0"/>
            <a:ext cx="556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 Approach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Makhongela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– Limpopo Chairperson: CIGFARO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Key Activities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16758"/>
              </p:ext>
            </p:extLst>
          </p:nvPr>
        </p:nvGraphicFramePr>
        <p:xfrm>
          <a:off x="542662" y="1205345"/>
          <a:ext cx="7065474" cy="437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158">
                  <a:extLst>
                    <a:ext uri="{9D8B030D-6E8A-4147-A177-3AD203B41FA5}">
                      <a16:colId xmlns:a16="http://schemas.microsoft.com/office/drawing/2014/main" val="887478011"/>
                    </a:ext>
                  </a:extLst>
                </a:gridCol>
                <a:gridCol w="2355158">
                  <a:extLst>
                    <a:ext uri="{9D8B030D-6E8A-4147-A177-3AD203B41FA5}">
                      <a16:colId xmlns:a16="http://schemas.microsoft.com/office/drawing/2014/main" val="130759106"/>
                    </a:ext>
                  </a:extLst>
                </a:gridCol>
                <a:gridCol w="2355158">
                  <a:extLst>
                    <a:ext uri="{9D8B030D-6E8A-4147-A177-3AD203B41FA5}">
                      <a16:colId xmlns:a16="http://schemas.microsoft.com/office/drawing/2014/main" val="3374565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596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Mid-year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assessment (assessment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report due by 25 January each year)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72 of the MFMA.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13 (2) (a) of the Municipal Planning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Performance Management Regulations 2001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By 25 January each year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2218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Annual report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(to be tabled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before Council by 31January)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Sections 121 and 127 of the MFMA, as read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46 of the Systems Act and Section 6 of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Systems Amendment Act.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By 31 January each year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9546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88891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964" y="2028616"/>
            <a:ext cx="71387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latin typeface="Candara" panose="020E0502030303020204" pitchFamily="34" charset="0"/>
              </a:rPr>
              <a:t>My interest is in the future because I am going to spend the rest of my life there. ~ Charles F. Kettering </a:t>
            </a:r>
          </a:p>
        </p:txBody>
      </p:sp>
    </p:spTree>
    <p:extLst>
      <p:ext uri="{BB962C8B-B14F-4D97-AF65-F5344CB8AC3E}">
        <p14:creationId xmlns:p14="http://schemas.microsoft.com/office/powerpoint/2010/main" val="1801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>
                <a:latin typeface="Candara" panose="020E0502030303020204" pitchFamily="34" charset="0"/>
              </a:rPr>
              <a:t>Introduction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>
                <a:latin typeface="Candara" panose="020E0502030303020204" pitchFamily="34" charset="0"/>
              </a:rPr>
              <a:t>IA Responsibilities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>
                <a:latin typeface="Candara" panose="020E0502030303020204" pitchFamily="34" charset="0"/>
              </a:rPr>
              <a:t>Accountability Cycle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>
                <a:latin typeface="Candara" panose="020E0502030303020204" pitchFamily="34" charset="0"/>
              </a:rPr>
              <a:t>Key Activities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 smtClean="0">
                <a:latin typeface="Candara" panose="020E0502030303020204" pitchFamily="34" charset="0"/>
              </a:rPr>
              <a:t>Conclusion</a:t>
            </a:r>
            <a:endParaRPr lang="en-ZA" sz="2800" dirty="0">
              <a:latin typeface="Candara" panose="020E0502030303020204" pitchFamily="34" charset="0"/>
            </a:endParaRPr>
          </a:p>
          <a:p>
            <a:endParaRPr lang="en-ZA" sz="28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5530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Candara" panose="020E0502030303020204" pitchFamily="34" charset="0"/>
              </a:rPr>
              <a:t>The role of Internal Audit is clearly defined by the Institute of Internal Audit on its definition of Internal Auditing as</a:t>
            </a:r>
          </a:p>
          <a:p>
            <a:r>
              <a:rPr lang="en-ZA" sz="2000" dirty="0">
                <a:latin typeface="Candara" panose="020E0502030303020204" pitchFamily="34" charset="0"/>
              </a:rPr>
              <a:t>Internal auditing is an </a:t>
            </a:r>
            <a:r>
              <a:rPr lang="en-ZA" sz="2000" b="1" u="sng" dirty="0">
                <a:latin typeface="Candara" panose="020E0502030303020204" pitchFamily="34" charset="0"/>
              </a:rPr>
              <a:t>independent</a:t>
            </a:r>
            <a:r>
              <a:rPr lang="en-ZA" sz="2000" dirty="0">
                <a:latin typeface="Candara" panose="020E0502030303020204" pitchFamily="34" charset="0"/>
              </a:rPr>
              <a:t>, </a:t>
            </a:r>
            <a:r>
              <a:rPr lang="en-ZA" sz="2000" b="1" u="sng" dirty="0">
                <a:latin typeface="Candara" panose="020E0502030303020204" pitchFamily="34" charset="0"/>
              </a:rPr>
              <a:t>objective assurance</a:t>
            </a:r>
            <a:r>
              <a:rPr lang="en-ZA" sz="2000" dirty="0">
                <a:latin typeface="Candara" panose="020E0502030303020204" pitchFamily="34" charset="0"/>
              </a:rPr>
              <a:t> and </a:t>
            </a:r>
            <a:r>
              <a:rPr lang="en-ZA" sz="2000" b="1" u="sng" dirty="0">
                <a:latin typeface="Candara" panose="020E0502030303020204" pitchFamily="34" charset="0"/>
              </a:rPr>
              <a:t>consulting activity</a:t>
            </a:r>
            <a:r>
              <a:rPr lang="en-ZA" sz="2000" dirty="0">
                <a:latin typeface="Candara" panose="020E0502030303020204" pitchFamily="34" charset="0"/>
              </a:rPr>
              <a:t> designed to </a:t>
            </a:r>
            <a:r>
              <a:rPr lang="en-ZA" sz="2000" b="1" u="sng" dirty="0">
                <a:latin typeface="Candara" panose="020E0502030303020204" pitchFamily="34" charset="0"/>
              </a:rPr>
              <a:t>add value</a:t>
            </a:r>
            <a:r>
              <a:rPr lang="en-ZA" sz="2000" dirty="0">
                <a:latin typeface="Candara" panose="020E0502030303020204" pitchFamily="34" charset="0"/>
              </a:rPr>
              <a:t> and improve an organization's operations. It helps an organization accomplish its objectives by bringing a systematic, disciplined approach to evaluate and improve the effectiveness of </a:t>
            </a:r>
            <a:r>
              <a:rPr lang="en-ZA" sz="2000" b="1" u="sng" dirty="0">
                <a:latin typeface="Candara" panose="020E0502030303020204" pitchFamily="34" charset="0"/>
              </a:rPr>
              <a:t>risk management</a:t>
            </a:r>
            <a:r>
              <a:rPr lang="en-ZA" sz="2000" dirty="0">
                <a:latin typeface="Candara" panose="020E0502030303020204" pitchFamily="34" charset="0"/>
              </a:rPr>
              <a:t>, </a:t>
            </a:r>
            <a:r>
              <a:rPr lang="en-ZA" sz="2000" b="1" u="sng" dirty="0">
                <a:latin typeface="Candara" panose="020E0502030303020204" pitchFamily="34" charset="0"/>
              </a:rPr>
              <a:t>control</a:t>
            </a:r>
            <a:r>
              <a:rPr lang="en-ZA" sz="2000" dirty="0">
                <a:latin typeface="Candara" panose="020E0502030303020204" pitchFamily="34" charset="0"/>
              </a:rPr>
              <a:t>, and </a:t>
            </a:r>
            <a:r>
              <a:rPr lang="en-ZA" sz="2000" b="1" u="sng" dirty="0">
                <a:latin typeface="Candara" panose="020E0502030303020204" pitchFamily="34" charset="0"/>
              </a:rPr>
              <a:t>governance processes</a:t>
            </a:r>
            <a:r>
              <a:rPr lang="en-ZA" sz="2000" dirty="0">
                <a:latin typeface="Candara" panose="020E0502030303020204" pitchFamily="34" charset="0"/>
              </a:rPr>
              <a:t>.</a:t>
            </a:r>
            <a:endParaRPr lang="en-ZA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5530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Candara" panose="020E0502030303020204" pitchFamily="34" charset="0"/>
              </a:rPr>
              <a:t>The objects of Local Government indicates the responsibilities and Core Functions of the Municipalities. </a:t>
            </a:r>
          </a:p>
          <a:p>
            <a:r>
              <a:rPr lang="en-ZA" sz="2000" dirty="0">
                <a:latin typeface="Candara" panose="020E0502030303020204" pitchFamily="34" charset="0"/>
              </a:rPr>
              <a:t>The focus of Internal Audit should be to assist Municipalities to achieve this objectives. </a:t>
            </a:r>
            <a:endParaRPr lang="en-ZA" sz="2000" dirty="0" smtClean="0">
              <a:latin typeface="Candara" panose="020E0502030303020204" pitchFamily="34" charset="0"/>
            </a:endParaRPr>
          </a:p>
          <a:p>
            <a:endParaRPr lang="en-ZA" sz="2000" dirty="0">
              <a:latin typeface="Candara" panose="020E0502030303020204" pitchFamily="34" charset="0"/>
            </a:endParaRPr>
          </a:p>
          <a:p>
            <a:r>
              <a:rPr lang="en-ZA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How??</a:t>
            </a:r>
            <a:endParaRPr lang="en-ZA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ZA" sz="2000" dirty="0">
                <a:latin typeface="Candara" panose="020E0502030303020204" pitchFamily="34" charset="0"/>
              </a:rPr>
              <a:t>Internal Audit plan include both Audit of Performance Information and Performance Audits to assist the Municipalities to deliver services to the communities. </a:t>
            </a:r>
          </a:p>
          <a:p>
            <a:endParaRPr lang="en-ZA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67380"/>
            <a:ext cx="703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&amp; Risk Management  Responsibilities on AOPO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556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Candara" panose="020E0502030303020204" pitchFamily="34" charset="0"/>
              </a:rPr>
              <a:t>Regulation 14 (1). (a) </a:t>
            </a:r>
            <a:r>
              <a:rPr lang="en-ZA" sz="2400" b="1" dirty="0">
                <a:latin typeface="Candara" panose="020E0502030303020204" pitchFamily="34" charset="0"/>
              </a:rPr>
              <a:t>A </a:t>
            </a:r>
            <a:r>
              <a:rPr lang="en-ZA" sz="2400" dirty="0">
                <a:latin typeface="Candara" panose="020E0502030303020204" pitchFamily="34" charset="0"/>
              </a:rPr>
              <a:t>municipality must develop and implement mechanisms, systems and processes for auditing the results of performance measurements as part of its internal auditing processes.</a:t>
            </a:r>
          </a:p>
          <a:p>
            <a:r>
              <a:rPr lang="en-ZA" sz="2800" b="1" dirty="0">
                <a:latin typeface="Candara" panose="020E0502030303020204" pitchFamily="34" charset="0"/>
              </a:rPr>
              <a:t>Any auditing in terms of paragraph (a) must include assessments of the following</a:t>
            </a:r>
            <a:r>
              <a:rPr lang="en-ZA" sz="2800" b="1" dirty="0" smtClean="0">
                <a:latin typeface="Candara" panose="020E0502030303020204" pitchFamily="34" charset="0"/>
              </a:rPr>
              <a:t>:</a:t>
            </a:r>
            <a:endParaRPr lang="en-ZA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Responsibilities on AOPO Cont..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99" y="1457980"/>
            <a:ext cx="58362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Candara" panose="020E0502030303020204" pitchFamily="34" charset="0"/>
              </a:rPr>
              <a:t>(</a:t>
            </a:r>
            <a:r>
              <a:rPr lang="en-ZA" sz="2000" dirty="0" err="1">
                <a:latin typeface="Candara" panose="020E0502030303020204" pitchFamily="34" charset="0"/>
              </a:rPr>
              <a:t>i</a:t>
            </a:r>
            <a:r>
              <a:rPr lang="en-ZA" sz="2000" dirty="0">
                <a:latin typeface="Candara" panose="020E0502030303020204" pitchFamily="34" charset="0"/>
              </a:rPr>
              <a:t>) The functionality of the municipality’s performance management system; (ii) whether the municipality’s performance management system</a:t>
            </a:r>
          </a:p>
          <a:p>
            <a:r>
              <a:rPr lang="en-ZA" sz="2000" dirty="0">
                <a:latin typeface="Candara" panose="020E0502030303020204" pitchFamily="34" charset="0"/>
              </a:rPr>
              <a:t>complies with the Act; and (iii) the extent to which the municipality’s Performance measurements are reliable in measuring performance of municipalities on indicators referred to in regulation </a:t>
            </a:r>
            <a:r>
              <a:rPr lang="en-ZA" sz="2000" i="1" dirty="0">
                <a:latin typeface="Candara" panose="020E0502030303020204" pitchFamily="34" charset="0"/>
              </a:rPr>
              <a:t>9 </a:t>
            </a:r>
            <a:r>
              <a:rPr lang="en-ZA" sz="2000" dirty="0">
                <a:latin typeface="Candara" panose="020E0502030303020204" pitchFamily="34" charset="0"/>
              </a:rPr>
              <a:t>and 10 (c) A municipality’s internal auditors must -</a:t>
            </a:r>
          </a:p>
          <a:p>
            <a:r>
              <a:rPr lang="en-ZA" sz="2000" dirty="0">
                <a:latin typeface="Candara" panose="020E0502030303020204" pitchFamily="34" charset="0"/>
              </a:rPr>
              <a:t>(</a:t>
            </a:r>
            <a:r>
              <a:rPr lang="en-ZA" sz="2000" dirty="0" err="1">
                <a:latin typeface="Candara" panose="020E0502030303020204" pitchFamily="34" charset="0"/>
              </a:rPr>
              <a:t>i</a:t>
            </a:r>
            <a:r>
              <a:rPr lang="en-ZA" sz="2000" dirty="0">
                <a:latin typeface="Candara" panose="020E0502030303020204" pitchFamily="34" charset="0"/>
              </a:rPr>
              <a:t>) on a continuous basis audit the performance measurements of the municipality; and (ii) submit quarterly reports on their audits to the municipal manager and the performance audit committee referred to in sub regulation.</a:t>
            </a:r>
            <a:endParaRPr lang="en-ZA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Responsibilities on AOPO Cont..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99" y="1457980"/>
            <a:ext cx="5836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arenBoth"/>
            </a:pPr>
            <a:r>
              <a:rPr lang="en-ZA" sz="2000" dirty="0" smtClean="0"/>
              <a:t>on </a:t>
            </a:r>
            <a:r>
              <a:rPr lang="en-ZA" sz="2000" dirty="0"/>
              <a:t>a continuous basis audit the performance measurements of the municipality; and (ii) </a:t>
            </a:r>
            <a:r>
              <a:rPr lang="en-ZA" sz="2000" b="1" u="sng" dirty="0"/>
              <a:t>submit quarterly reports</a:t>
            </a:r>
            <a:r>
              <a:rPr lang="en-ZA" sz="2000" dirty="0"/>
              <a:t> on their audits to the municipal manager and the performance audit committee referred to in sub regulation</a:t>
            </a:r>
            <a:r>
              <a:rPr lang="en-ZA" sz="2000" dirty="0" smtClean="0"/>
              <a:t>.</a:t>
            </a:r>
          </a:p>
          <a:p>
            <a:pPr marL="514350" indent="-514350">
              <a:buAutoNum type="romanLcParenBoth"/>
            </a:pPr>
            <a:endParaRPr lang="en-ZA" sz="2000" dirty="0"/>
          </a:p>
          <a:p>
            <a:r>
              <a:rPr lang="en-ZA" sz="2000" b="1" dirty="0" smtClean="0">
                <a:solidFill>
                  <a:srgbClr val="FF0000"/>
                </a:solidFill>
              </a:rPr>
              <a:t>To </a:t>
            </a:r>
            <a:r>
              <a:rPr lang="en-ZA" sz="2000" b="1" dirty="0">
                <a:solidFill>
                  <a:srgbClr val="FF0000"/>
                </a:solidFill>
              </a:rPr>
              <a:t>meet the IA definition of value add, internal audit need to develop a plan which will be aligned to the calendar of activities for the IDP, Budget and PMS processes. 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094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67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57980"/>
            <a:ext cx="8229600" cy="4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27" y="399247"/>
            <a:ext cx="71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Key Activities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42459"/>
              </p:ext>
            </p:extLst>
          </p:nvPr>
        </p:nvGraphicFramePr>
        <p:xfrm>
          <a:off x="542662" y="1205345"/>
          <a:ext cx="7065474" cy="501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158">
                  <a:extLst>
                    <a:ext uri="{9D8B030D-6E8A-4147-A177-3AD203B41FA5}">
                      <a16:colId xmlns:a16="http://schemas.microsoft.com/office/drawing/2014/main" val="887478011"/>
                    </a:ext>
                  </a:extLst>
                </a:gridCol>
                <a:gridCol w="2355158">
                  <a:extLst>
                    <a:ext uri="{9D8B030D-6E8A-4147-A177-3AD203B41FA5}">
                      <a16:colId xmlns:a16="http://schemas.microsoft.com/office/drawing/2014/main" val="130759106"/>
                    </a:ext>
                  </a:extLst>
                </a:gridCol>
                <a:gridCol w="2355158">
                  <a:extLst>
                    <a:ext uri="{9D8B030D-6E8A-4147-A177-3AD203B41FA5}">
                      <a16:colId xmlns:a16="http://schemas.microsoft.com/office/drawing/2014/main" val="3374565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Report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Legal Mandate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anose="020E0502030303020204" pitchFamily="34" charset="0"/>
                          <a:cs typeface="Arial" charset="0"/>
                        </a:rPr>
                        <a:t>Key Deadline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596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Tabling of Final Budget to Council and </a:t>
                      </a:r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Approving any changes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to the municipality’s IDP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24 (1) &amp; (2) of the Municipal Finance Management Act,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At least 30 days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before the start of the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budget year – i.e.: 31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May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2218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Approve the Service Delivery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and Budget Implementation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Plan [SDBIP]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53 (1) (c) (ii) of the Municipal Finance Management Act,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Within 28 days of the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approval of the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municipal budget by</a:t>
                      </a:r>
                    </a:p>
                    <a:p>
                      <a:r>
                        <a:rPr lang="en-ZA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Council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9546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Quarterly progress report on SDBIP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41 (1) (e) of the Systems Act,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Section 166 (2) 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(v) and (vii) of the Municipal Management Finance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(MFMA) and Regulation 7 of the Municipal Planning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Performance Management Regulations.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Within 30 days of the</a:t>
                      </a:r>
                    </a:p>
                    <a:p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end of each quarter –</a:t>
                      </a:r>
                    </a:p>
                    <a:p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i.e.: 31 October, 31</a:t>
                      </a:r>
                    </a:p>
                    <a:p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January, 31 April, 31</a:t>
                      </a:r>
                    </a:p>
                    <a:p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July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88891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1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679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Maria Makhongela</cp:lastModifiedBy>
  <cp:revision>52</cp:revision>
  <dcterms:created xsi:type="dcterms:W3CDTF">2016-08-29T06:19:10Z</dcterms:created>
  <dcterms:modified xsi:type="dcterms:W3CDTF">2019-07-29T08:42:49Z</dcterms:modified>
</cp:coreProperties>
</file>