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307" r:id="rId3"/>
    <p:sldId id="308" r:id="rId4"/>
    <p:sldId id="309" r:id="rId5"/>
    <p:sldId id="310" r:id="rId6"/>
    <p:sldId id="311" r:id="rId7"/>
    <p:sldId id="312" r:id="rId8"/>
    <p:sldId id="267" r:id="rId9"/>
    <p:sldId id="262" r:id="rId10"/>
    <p:sldId id="296" r:id="rId11"/>
    <p:sldId id="326" r:id="rId12"/>
    <p:sldId id="301" r:id="rId13"/>
    <p:sldId id="304" r:id="rId14"/>
    <p:sldId id="323" r:id="rId15"/>
    <p:sldId id="297" r:id="rId16"/>
    <p:sldId id="324" r:id="rId17"/>
    <p:sldId id="325" r:id="rId18"/>
    <p:sldId id="299" r:id="rId19"/>
    <p:sldId id="302" r:id="rId20"/>
    <p:sldId id="322" r:id="rId21"/>
    <p:sldId id="303" r:id="rId22"/>
    <p:sldId id="298" r:id="rId23"/>
    <p:sldId id="263" r:id="rId24"/>
    <p:sldId id="319" r:id="rId25"/>
    <p:sldId id="314" r:id="rId26"/>
    <p:sldId id="318" r:id="rId27"/>
    <p:sldId id="320" r:id="rId28"/>
    <p:sldId id="316" r:id="rId29"/>
    <p:sldId id="327" r:id="rId30"/>
  </p:sldIdLst>
  <p:sldSz cx="9144000" cy="6858000" type="screen4x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malungelo xaba" initials="nx" lastIdx="8" clrIdx="0">
    <p:extLst/>
  </p:cmAuthor>
  <p:cmAuthor id="2" name="Registered User" initials="" lastIdx="0" clrIdx="1"/>
  <p:cmAuthor id="3" name="Zenzo Masuku" initials="ZM" lastIdx="2" clrIdx="2">
    <p:extLst>
      <p:ext uri="{19B8F6BF-5375-455C-9EA6-DF929625EA0E}">
        <p15:presenceInfo xmlns:p15="http://schemas.microsoft.com/office/powerpoint/2012/main" userId="S-1-5-21-33373000-1567171095-663792623-16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F9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0" autoAdjust="0"/>
    <p:restoredTop sz="94843" autoAdjust="0"/>
  </p:normalViewPr>
  <p:slideViewPr>
    <p:cSldViewPr snapToGrid="0" snapToObjects="1">
      <p:cViewPr varScale="1">
        <p:scale>
          <a:sx n="80" d="100"/>
          <a:sy n="80" d="100"/>
        </p:scale>
        <p:origin x="84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B3E638-6EDD-4936-974B-BD7BFC188A13}" type="doc">
      <dgm:prSet loTypeId="urn:microsoft.com/office/officeart/2005/8/layout/hList9" loCatId="list" qsTypeId="urn:microsoft.com/office/officeart/2005/8/quickstyle/3d3" qsCatId="3D" csTypeId="urn:microsoft.com/office/officeart/2005/8/colors/accent1_3" csCatId="accent1" phldr="1"/>
      <dgm:spPr/>
      <dgm:t>
        <a:bodyPr/>
        <a:lstStyle/>
        <a:p>
          <a:endParaRPr lang="en-ZA"/>
        </a:p>
      </dgm:t>
    </dgm:pt>
    <dgm:pt modelId="{90E5A502-BBED-41FE-A186-499685B301C3}">
      <dgm:prSet phldrT="[Text]"/>
      <dgm:spPr/>
      <dgm:t>
        <a:bodyPr/>
        <a:lstStyle/>
        <a:p>
          <a:r>
            <a:rPr lang="en-ZA" b="1" dirty="0">
              <a:latin typeface="Arial" panose="020B0604020202020204" pitchFamily="34" charset="0"/>
              <a:cs typeface="Arial" panose="020B0604020202020204" pitchFamily="34" charset="0"/>
            </a:rPr>
            <a:t>Business Consulting </a:t>
          </a:r>
        </a:p>
      </dgm:t>
    </dgm:pt>
    <dgm:pt modelId="{E086977D-121C-4C28-9FA9-3B46E2A004D7}" type="parTrans" cxnId="{C139DA08-B27C-4F49-8760-DD2FE568BC5E}">
      <dgm:prSet/>
      <dgm:spPr/>
      <dgm:t>
        <a:bodyPr/>
        <a:lstStyle/>
        <a:p>
          <a:endParaRPr lang="en-ZA"/>
        </a:p>
      </dgm:t>
    </dgm:pt>
    <dgm:pt modelId="{CC3676CC-E99F-4E0A-AFAE-324B77949153}" type="sibTrans" cxnId="{C139DA08-B27C-4F49-8760-DD2FE568BC5E}">
      <dgm:prSet/>
      <dgm:spPr/>
      <dgm:t>
        <a:bodyPr/>
        <a:lstStyle/>
        <a:p>
          <a:endParaRPr lang="en-ZA"/>
        </a:p>
      </dgm:t>
    </dgm:pt>
    <dgm:pt modelId="{1B5C99DB-F665-4D14-963F-BFF7DC09A850}">
      <dgm:prSet phldrT="[Text]" custT="1"/>
      <dgm:spPr/>
      <dgm:t>
        <a:bodyPr/>
        <a:lstStyle/>
        <a:p>
          <a:pPr algn="ctr">
            <a:buFont typeface="Wingdings" panose="05000000000000000000" pitchFamily="2" charset="2"/>
            <a:buChar char="q"/>
          </a:pPr>
          <a:r>
            <a:rPr lang="en-ZA" sz="16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Municipal Support</a:t>
          </a:r>
        </a:p>
        <a:p>
          <a:pPr algn="ctr">
            <a:buFont typeface="Wingdings" panose="05000000000000000000" pitchFamily="2" charset="2"/>
            <a:buChar char="q"/>
          </a:pPr>
          <a:r>
            <a:rPr lang="en-ZA" sz="16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GRAP Compliant Fixed Asset   Management </a:t>
          </a:r>
        </a:p>
        <a:p>
          <a:pPr algn="ctr">
            <a:buFont typeface="Wingdings" panose="05000000000000000000" pitchFamily="2" charset="2"/>
            <a:buChar char="q"/>
          </a:pPr>
          <a:r>
            <a:rPr lang="en-ZA" sz="16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GRAP Compliant Financial   Statement Assistance /   Preparation or Review</a:t>
          </a:r>
        </a:p>
        <a:p>
          <a:pPr algn="ctr">
            <a:buFont typeface="Wingdings" panose="05000000000000000000" pitchFamily="2" charset="2"/>
            <a:buChar char="q"/>
          </a:pPr>
          <a:r>
            <a:rPr lang="en-ZA" sz="16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VAT Compliance and    Recovery </a:t>
          </a:r>
        </a:p>
        <a:p>
          <a:pPr algn="ctr">
            <a:buFont typeface="Wingdings" panose="05000000000000000000" pitchFamily="2" charset="2"/>
            <a:buChar char="q"/>
          </a:pPr>
          <a:r>
            <a:rPr lang="en-ZA" sz="16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Annual Reports and   Performance Reporting </a:t>
          </a:r>
        </a:p>
        <a:p>
          <a:pPr algn="ctr">
            <a:buFont typeface="Wingdings" panose="05000000000000000000" pitchFamily="2" charset="2"/>
            <a:buChar char="q"/>
          </a:pPr>
          <a:r>
            <a:rPr lang="en-ZA" sz="16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Research and Technical    Services </a:t>
          </a:r>
        </a:p>
        <a:p>
          <a:pPr algn="ctr">
            <a:buFont typeface="Wingdings" panose="05000000000000000000" pitchFamily="2" charset="2"/>
            <a:buChar char="q"/>
          </a:pPr>
          <a:r>
            <a:rPr lang="en-ZA" sz="16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Training </a:t>
          </a:r>
        </a:p>
        <a:p>
          <a:pPr algn="ctr">
            <a:buFont typeface="Wingdings" panose="05000000000000000000" pitchFamily="2" charset="2"/>
            <a:buChar char="q"/>
          </a:pPr>
          <a:r>
            <a:rPr lang="en-ZA" sz="16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Municipal Demarcation  Support and Change  Management</a:t>
          </a:r>
        </a:p>
        <a:p>
          <a:pPr algn="ctr">
            <a:buFont typeface="Wingdings" panose="05000000000000000000" pitchFamily="2" charset="2"/>
            <a:buChar char="q"/>
          </a:pPr>
          <a:r>
            <a:rPr lang="en-ZA" sz="16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MSCOA Training and Suppo</a:t>
          </a:r>
          <a:r>
            <a:rPr lang="en-ZA" sz="1600" baseline="30000" dirty="0">
              <a:effectLst/>
              <a:latin typeface="Arial" panose="020B0604020202020204" pitchFamily="34" charset="0"/>
              <a:cs typeface="Arial" panose="020B0604020202020204" pitchFamily="34" charset="0"/>
            </a:rPr>
            <a:t>rt</a:t>
          </a:r>
          <a:endParaRPr lang="en-ZA" sz="1600" dirty="0">
            <a:effectLst/>
            <a:latin typeface="Arial" panose="020B0604020202020204" pitchFamily="34" charset="0"/>
            <a:cs typeface="Arial" panose="020B0604020202020204" pitchFamily="34" charset="0"/>
          </a:endParaRPr>
        </a:p>
      </dgm:t>
    </dgm:pt>
    <dgm:pt modelId="{128E4A77-45B5-4E01-8520-02E484BED575}" type="parTrans" cxnId="{CE9DD95E-F292-4232-B869-C4080A719A6C}">
      <dgm:prSet/>
      <dgm:spPr/>
      <dgm:t>
        <a:bodyPr/>
        <a:lstStyle/>
        <a:p>
          <a:endParaRPr lang="en-ZA"/>
        </a:p>
      </dgm:t>
    </dgm:pt>
    <dgm:pt modelId="{D4944D7F-642E-4426-A5E1-A1870311D36C}" type="sibTrans" cxnId="{CE9DD95E-F292-4232-B869-C4080A719A6C}">
      <dgm:prSet/>
      <dgm:spPr/>
      <dgm:t>
        <a:bodyPr/>
        <a:lstStyle/>
        <a:p>
          <a:endParaRPr lang="en-ZA"/>
        </a:p>
      </dgm:t>
    </dgm:pt>
    <dgm:pt modelId="{785EB040-9EE1-44F1-8482-549932726E01}">
      <dgm:prSet phldrT="[Text]" custT="1"/>
      <dgm:spPr/>
      <dgm:t>
        <a:bodyPr/>
        <a:lstStyle/>
        <a:p>
          <a:r>
            <a:rPr lang="en-ZA" sz="1800" b="1" dirty="0">
              <a:latin typeface="Arial" panose="020B0604020202020204" pitchFamily="34" charset="0"/>
              <a:cs typeface="Arial" panose="020B0604020202020204" pitchFamily="34" charset="0"/>
            </a:rPr>
            <a:t>Internal Audit </a:t>
          </a:r>
        </a:p>
      </dgm:t>
    </dgm:pt>
    <dgm:pt modelId="{C4F9D728-DC63-4561-89C4-814209D01F61}" type="parTrans" cxnId="{7A03787F-87EC-41C1-B3D8-BEFCCFF57D87}">
      <dgm:prSet/>
      <dgm:spPr/>
      <dgm:t>
        <a:bodyPr/>
        <a:lstStyle/>
        <a:p>
          <a:endParaRPr lang="en-ZA"/>
        </a:p>
      </dgm:t>
    </dgm:pt>
    <dgm:pt modelId="{FBCEFD48-EB6B-44D2-AADE-1B8DF47D440A}" type="sibTrans" cxnId="{7A03787F-87EC-41C1-B3D8-BEFCCFF57D87}">
      <dgm:prSet/>
      <dgm:spPr/>
      <dgm:t>
        <a:bodyPr/>
        <a:lstStyle/>
        <a:p>
          <a:endParaRPr lang="en-ZA"/>
        </a:p>
      </dgm:t>
    </dgm:pt>
    <dgm:pt modelId="{94633BF4-F67B-4377-AFD7-37A2E8D35381}">
      <dgm:prSet phldrT="[Text]" custT="1"/>
      <dgm:spPr/>
      <dgm:t>
        <a:bodyPr/>
        <a:lstStyle/>
        <a:p>
          <a:pPr algn="ctr">
            <a:buFont typeface="Arial" panose="020B0604020202020204" pitchFamily="34" charset="0"/>
            <a:buChar char="•"/>
          </a:pPr>
          <a:r>
            <a:rPr lang="en-US" sz="16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Internal Audit Policies and Framework Development/Reviews and Updates</a:t>
          </a:r>
        </a:p>
        <a:p>
          <a:pPr algn="ctr"/>
          <a:r>
            <a:rPr lang="en-US" sz="16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Risk Management</a:t>
          </a:r>
        </a:p>
        <a:p>
          <a:pPr algn="ctr"/>
          <a:r>
            <a:rPr lang="en-US" sz="16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Combined Assurance Frameworks</a:t>
          </a:r>
        </a:p>
        <a:p>
          <a:pPr algn="ctr"/>
          <a:r>
            <a:rPr lang="en-US" sz="16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Out-and Co-sourcing</a:t>
          </a:r>
        </a:p>
        <a:p>
          <a:pPr algn="ctr"/>
          <a:r>
            <a:rPr lang="en-US" sz="16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Financial Reviews</a:t>
          </a:r>
        </a:p>
        <a:p>
          <a:pPr algn="ctr"/>
          <a:r>
            <a:rPr lang="en-US" sz="16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Audit of Predetermined Objectives and Performance Information</a:t>
          </a:r>
        </a:p>
        <a:p>
          <a:pPr algn="ctr"/>
          <a:r>
            <a:rPr lang="en-US" sz="16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Compliance Audits</a:t>
          </a:r>
        </a:p>
        <a:p>
          <a:pPr algn="ctr"/>
          <a:r>
            <a:rPr lang="en-US" sz="16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Performance Audits</a:t>
          </a:r>
        </a:p>
        <a:p>
          <a:pPr algn="ctr"/>
          <a:r>
            <a:rPr lang="en-US" sz="16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Forensic Audits and Special Investigations</a:t>
          </a:r>
        </a:p>
        <a:p>
          <a:pPr algn="ctr"/>
          <a:r>
            <a:rPr lang="en-US" sz="16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IT Audits	</a:t>
          </a:r>
        </a:p>
        <a:p>
          <a:pPr algn="ctr"/>
          <a:r>
            <a:rPr lang="en-US" sz="16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Mentoring and Training</a:t>
          </a:r>
          <a:endParaRPr lang="en-ZA"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BE0A4730-0BF9-468F-83FF-79076D40DB66}" type="parTrans" cxnId="{1AE82BA2-7439-48D4-A3F4-7C136B82F142}">
      <dgm:prSet/>
      <dgm:spPr/>
      <dgm:t>
        <a:bodyPr/>
        <a:lstStyle/>
        <a:p>
          <a:endParaRPr lang="en-ZA"/>
        </a:p>
      </dgm:t>
    </dgm:pt>
    <dgm:pt modelId="{9F6CE908-C838-4581-A944-D273A792A78B}" type="sibTrans" cxnId="{1AE82BA2-7439-48D4-A3F4-7C136B82F142}">
      <dgm:prSet/>
      <dgm:spPr/>
      <dgm:t>
        <a:bodyPr/>
        <a:lstStyle/>
        <a:p>
          <a:endParaRPr lang="en-ZA"/>
        </a:p>
      </dgm:t>
    </dgm:pt>
    <dgm:pt modelId="{67494DD2-E976-4668-8EF6-C3090FAA99C4}" type="pres">
      <dgm:prSet presAssocID="{70B3E638-6EDD-4936-974B-BD7BFC188A13}" presName="list" presStyleCnt="0">
        <dgm:presLayoutVars>
          <dgm:dir/>
          <dgm:animLvl val="lvl"/>
        </dgm:presLayoutVars>
      </dgm:prSet>
      <dgm:spPr/>
      <dgm:t>
        <a:bodyPr/>
        <a:lstStyle/>
        <a:p>
          <a:endParaRPr lang="en-ZA"/>
        </a:p>
      </dgm:t>
    </dgm:pt>
    <dgm:pt modelId="{BBBBCB91-C7C9-45EE-BB5C-B649655372F3}" type="pres">
      <dgm:prSet presAssocID="{90E5A502-BBED-41FE-A186-499685B301C3}" presName="posSpace" presStyleCnt="0"/>
      <dgm:spPr/>
    </dgm:pt>
    <dgm:pt modelId="{C16DE9D1-396E-4936-A649-EF675C5CAA64}" type="pres">
      <dgm:prSet presAssocID="{90E5A502-BBED-41FE-A186-499685B301C3}" presName="vertFlow" presStyleCnt="0"/>
      <dgm:spPr/>
    </dgm:pt>
    <dgm:pt modelId="{780943E4-4C0F-4F51-8282-7A7900508445}" type="pres">
      <dgm:prSet presAssocID="{90E5A502-BBED-41FE-A186-499685B301C3}" presName="topSpace" presStyleCnt="0"/>
      <dgm:spPr/>
    </dgm:pt>
    <dgm:pt modelId="{381F1AD3-6916-4CB0-BC5C-11BC348DF237}" type="pres">
      <dgm:prSet presAssocID="{90E5A502-BBED-41FE-A186-499685B301C3}" presName="firstComp" presStyleCnt="0"/>
      <dgm:spPr/>
    </dgm:pt>
    <dgm:pt modelId="{D984F86B-BA0C-4390-B216-FCAA00CD49DE}" type="pres">
      <dgm:prSet presAssocID="{90E5A502-BBED-41FE-A186-499685B301C3}" presName="firstChild" presStyleLbl="bgAccFollowNode1" presStyleIdx="0" presStyleCnt="2" custScaleX="102558" custScaleY="335244" custLinFactNeighborX="-24311" custLinFactNeighborY="-19764"/>
      <dgm:spPr/>
      <dgm:t>
        <a:bodyPr/>
        <a:lstStyle/>
        <a:p>
          <a:endParaRPr lang="en-ZA"/>
        </a:p>
      </dgm:t>
    </dgm:pt>
    <dgm:pt modelId="{D521DD5D-3BE1-426F-A402-E8337FE9CF22}" type="pres">
      <dgm:prSet presAssocID="{90E5A502-BBED-41FE-A186-499685B301C3}" presName="firstChildTx" presStyleLbl="bgAccFollowNode1" presStyleIdx="0" presStyleCnt="2">
        <dgm:presLayoutVars>
          <dgm:bulletEnabled val="1"/>
        </dgm:presLayoutVars>
      </dgm:prSet>
      <dgm:spPr/>
      <dgm:t>
        <a:bodyPr/>
        <a:lstStyle/>
        <a:p>
          <a:endParaRPr lang="en-ZA"/>
        </a:p>
      </dgm:t>
    </dgm:pt>
    <dgm:pt modelId="{BF191C60-9786-4D89-A21C-60305AAC2C08}" type="pres">
      <dgm:prSet presAssocID="{90E5A502-BBED-41FE-A186-499685B301C3}" presName="negSpace" presStyleCnt="0"/>
      <dgm:spPr/>
    </dgm:pt>
    <dgm:pt modelId="{7968E69F-378A-474F-8EE1-3662583B61B0}" type="pres">
      <dgm:prSet presAssocID="{90E5A502-BBED-41FE-A186-499685B301C3}" presName="circle" presStyleLbl="node1" presStyleIdx="0" presStyleCnt="2" custScaleX="115389" custScaleY="113700" custLinFactNeighborX="-38492" custLinFactNeighborY="-170"/>
      <dgm:spPr/>
      <dgm:t>
        <a:bodyPr/>
        <a:lstStyle/>
        <a:p>
          <a:endParaRPr lang="en-ZA"/>
        </a:p>
      </dgm:t>
    </dgm:pt>
    <dgm:pt modelId="{8BDCC10C-6ADA-469E-A2E8-9E38D3064D11}" type="pres">
      <dgm:prSet presAssocID="{CC3676CC-E99F-4E0A-AFAE-324B77949153}" presName="transSpace" presStyleCnt="0"/>
      <dgm:spPr/>
    </dgm:pt>
    <dgm:pt modelId="{99BCDA78-13B7-4B63-877B-7577F641C879}" type="pres">
      <dgm:prSet presAssocID="{785EB040-9EE1-44F1-8482-549932726E01}" presName="posSpace" presStyleCnt="0"/>
      <dgm:spPr/>
    </dgm:pt>
    <dgm:pt modelId="{83B49849-1CD6-4DC0-A12A-915ED9F86EFD}" type="pres">
      <dgm:prSet presAssocID="{785EB040-9EE1-44F1-8482-549932726E01}" presName="vertFlow" presStyleCnt="0"/>
      <dgm:spPr/>
    </dgm:pt>
    <dgm:pt modelId="{1667230F-3339-4996-B11E-DBF8040CBFDF}" type="pres">
      <dgm:prSet presAssocID="{785EB040-9EE1-44F1-8482-549932726E01}" presName="topSpace" presStyleCnt="0"/>
      <dgm:spPr/>
    </dgm:pt>
    <dgm:pt modelId="{9AD70C1A-ED79-4ECF-97D3-60E9A678D5CF}" type="pres">
      <dgm:prSet presAssocID="{785EB040-9EE1-44F1-8482-549932726E01}" presName="firstComp" presStyleCnt="0"/>
      <dgm:spPr/>
    </dgm:pt>
    <dgm:pt modelId="{AE98EC41-BF9A-43F5-95EA-FCB9E224BF8C}" type="pres">
      <dgm:prSet presAssocID="{785EB040-9EE1-44F1-8482-549932726E01}" presName="firstChild" presStyleLbl="bgAccFollowNode1" presStyleIdx="1" presStyleCnt="2" custScaleX="105250" custScaleY="329566" custLinFactNeighborX="-15492" custLinFactNeighborY="-19080"/>
      <dgm:spPr/>
      <dgm:t>
        <a:bodyPr/>
        <a:lstStyle/>
        <a:p>
          <a:endParaRPr lang="en-ZA"/>
        </a:p>
      </dgm:t>
    </dgm:pt>
    <dgm:pt modelId="{136ED747-118F-4546-84AE-7E60E2EB8967}" type="pres">
      <dgm:prSet presAssocID="{785EB040-9EE1-44F1-8482-549932726E01}" presName="firstChildTx" presStyleLbl="bgAccFollowNode1" presStyleIdx="1" presStyleCnt="2">
        <dgm:presLayoutVars>
          <dgm:bulletEnabled val="1"/>
        </dgm:presLayoutVars>
      </dgm:prSet>
      <dgm:spPr/>
      <dgm:t>
        <a:bodyPr/>
        <a:lstStyle/>
        <a:p>
          <a:endParaRPr lang="en-ZA"/>
        </a:p>
      </dgm:t>
    </dgm:pt>
    <dgm:pt modelId="{824B713A-0CEF-40DB-8267-8FE8323BD3B2}" type="pres">
      <dgm:prSet presAssocID="{785EB040-9EE1-44F1-8482-549932726E01}" presName="negSpace" presStyleCnt="0"/>
      <dgm:spPr/>
    </dgm:pt>
    <dgm:pt modelId="{EA77C5F6-A6D9-47B0-BE45-5A92DCBF4E86}" type="pres">
      <dgm:prSet presAssocID="{785EB040-9EE1-44F1-8482-549932726E01}" presName="circle" presStyleLbl="node1" presStyleIdx="1" presStyleCnt="2" custScaleX="114831" custScaleY="113701" custLinFactNeighborX="-23473" custLinFactNeighborY="-170"/>
      <dgm:spPr/>
      <dgm:t>
        <a:bodyPr/>
        <a:lstStyle/>
        <a:p>
          <a:endParaRPr lang="en-ZA"/>
        </a:p>
      </dgm:t>
    </dgm:pt>
  </dgm:ptLst>
  <dgm:cxnLst>
    <dgm:cxn modelId="{53F936D1-A959-4E9A-B1A1-09F680D55A31}" type="presOf" srcId="{1B5C99DB-F665-4D14-963F-BFF7DC09A850}" destId="{D521DD5D-3BE1-426F-A402-E8337FE9CF22}" srcOrd="1" destOrd="0" presId="urn:microsoft.com/office/officeart/2005/8/layout/hList9"/>
    <dgm:cxn modelId="{A172F629-BACD-4B74-8FDB-883A417EC3F5}" type="presOf" srcId="{785EB040-9EE1-44F1-8482-549932726E01}" destId="{EA77C5F6-A6D9-47B0-BE45-5A92DCBF4E86}" srcOrd="0" destOrd="0" presId="urn:microsoft.com/office/officeart/2005/8/layout/hList9"/>
    <dgm:cxn modelId="{75422299-6771-429B-8370-5F5381C0A46F}" type="presOf" srcId="{94633BF4-F67B-4377-AFD7-37A2E8D35381}" destId="{136ED747-118F-4546-84AE-7E60E2EB8967}" srcOrd="1" destOrd="0" presId="urn:microsoft.com/office/officeart/2005/8/layout/hList9"/>
    <dgm:cxn modelId="{CE9DD95E-F292-4232-B869-C4080A719A6C}" srcId="{90E5A502-BBED-41FE-A186-499685B301C3}" destId="{1B5C99DB-F665-4D14-963F-BFF7DC09A850}" srcOrd="0" destOrd="0" parTransId="{128E4A77-45B5-4E01-8520-02E484BED575}" sibTransId="{D4944D7F-642E-4426-A5E1-A1870311D36C}"/>
    <dgm:cxn modelId="{897D8870-62A4-4EB5-9DE9-E5CEFB95DEB7}" type="presOf" srcId="{94633BF4-F67B-4377-AFD7-37A2E8D35381}" destId="{AE98EC41-BF9A-43F5-95EA-FCB9E224BF8C}" srcOrd="0" destOrd="0" presId="urn:microsoft.com/office/officeart/2005/8/layout/hList9"/>
    <dgm:cxn modelId="{1ED0D395-FC34-4A1A-BBB0-46BD7CA5A458}" type="presOf" srcId="{70B3E638-6EDD-4936-974B-BD7BFC188A13}" destId="{67494DD2-E976-4668-8EF6-C3090FAA99C4}" srcOrd="0" destOrd="0" presId="urn:microsoft.com/office/officeart/2005/8/layout/hList9"/>
    <dgm:cxn modelId="{C139DA08-B27C-4F49-8760-DD2FE568BC5E}" srcId="{70B3E638-6EDD-4936-974B-BD7BFC188A13}" destId="{90E5A502-BBED-41FE-A186-499685B301C3}" srcOrd="0" destOrd="0" parTransId="{E086977D-121C-4C28-9FA9-3B46E2A004D7}" sibTransId="{CC3676CC-E99F-4E0A-AFAE-324B77949153}"/>
    <dgm:cxn modelId="{1AE82BA2-7439-48D4-A3F4-7C136B82F142}" srcId="{785EB040-9EE1-44F1-8482-549932726E01}" destId="{94633BF4-F67B-4377-AFD7-37A2E8D35381}" srcOrd="0" destOrd="0" parTransId="{BE0A4730-0BF9-468F-83FF-79076D40DB66}" sibTransId="{9F6CE908-C838-4581-A944-D273A792A78B}"/>
    <dgm:cxn modelId="{6D60101F-D24A-4316-8F9F-D8EECAC50C4F}" type="presOf" srcId="{90E5A502-BBED-41FE-A186-499685B301C3}" destId="{7968E69F-378A-474F-8EE1-3662583B61B0}" srcOrd="0" destOrd="0" presId="urn:microsoft.com/office/officeart/2005/8/layout/hList9"/>
    <dgm:cxn modelId="{9BBE73E6-DAE4-4E4F-9852-EF416A44A5CE}" type="presOf" srcId="{1B5C99DB-F665-4D14-963F-BFF7DC09A850}" destId="{D984F86B-BA0C-4390-B216-FCAA00CD49DE}" srcOrd="0" destOrd="0" presId="urn:microsoft.com/office/officeart/2005/8/layout/hList9"/>
    <dgm:cxn modelId="{7A03787F-87EC-41C1-B3D8-BEFCCFF57D87}" srcId="{70B3E638-6EDD-4936-974B-BD7BFC188A13}" destId="{785EB040-9EE1-44F1-8482-549932726E01}" srcOrd="1" destOrd="0" parTransId="{C4F9D728-DC63-4561-89C4-814209D01F61}" sibTransId="{FBCEFD48-EB6B-44D2-AADE-1B8DF47D440A}"/>
    <dgm:cxn modelId="{EFB02D4C-68E2-40CA-9E2D-2DCDB5F1E143}" type="presParOf" srcId="{67494DD2-E976-4668-8EF6-C3090FAA99C4}" destId="{BBBBCB91-C7C9-45EE-BB5C-B649655372F3}" srcOrd="0" destOrd="0" presId="urn:microsoft.com/office/officeart/2005/8/layout/hList9"/>
    <dgm:cxn modelId="{1047D810-9049-4593-B0DF-B7CEF6A606F6}" type="presParOf" srcId="{67494DD2-E976-4668-8EF6-C3090FAA99C4}" destId="{C16DE9D1-396E-4936-A649-EF675C5CAA64}" srcOrd="1" destOrd="0" presId="urn:microsoft.com/office/officeart/2005/8/layout/hList9"/>
    <dgm:cxn modelId="{909314B8-CB94-4C48-8D00-941BB4DBD430}" type="presParOf" srcId="{C16DE9D1-396E-4936-A649-EF675C5CAA64}" destId="{780943E4-4C0F-4F51-8282-7A7900508445}" srcOrd="0" destOrd="0" presId="urn:microsoft.com/office/officeart/2005/8/layout/hList9"/>
    <dgm:cxn modelId="{8BFFE231-5CDC-4B71-B08A-BBF346486CFA}" type="presParOf" srcId="{C16DE9D1-396E-4936-A649-EF675C5CAA64}" destId="{381F1AD3-6916-4CB0-BC5C-11BC348DF237}" srcOrd="1" destOrd="0" presId="urn:microsoft.com/office/officeart/2005/8/layout/hList9"/>
    <dgm:cxn modelId="{47004582-B011-43E9-9353-18821D3C8316}" type="presParOf" srcId="{381F1AD3-6916-4CB0-BC5C-11BC348DF237}" destId="{D984F86B-BA0C-4390-B216-FCAA00CD49DE}" srcOrd="0" destOrd="0" presId="urn:microsoft.com/office/officeart/2005/8/layout/hList9"/>
    <dgm:cxn modelId="{E0512FC9-6B59-4E12-A2E3-4505956BAA4D}" type="presParOf" srcId="{381F1AD3-6916-4CB0-BC5C-11BC348DF237}" destId="{D521DD5D-3BE1-426F-A402-E8337FE9CF22}" srcOrd="1" destOrd="0" presId="urn:microsoft.com/office/officeart/2005/8/layout/hList9"/>
    <dgm:cxn modelId="{1EE0DBF0-153B-4256-9A6C-1F40DAFE62E7}" type="presParOf" srcId="{67494DD2-E976-4668-8EF6-C3090FAA99C4}" destId="{BF191C60-9786-4D89-A21C-60305AAC2C08}" srcOrd="2" destOrd="0" presId="urn:microsoft.com/office/officeart/2005/8/layout/hList9"/>
    <dgm:cxn modelId="{004C73B3-BC28-4E88-895D-78B216C27878}" type="presParOf" srcId="{67494DD2-E976-4668-8EF6-C3090FAA99C4}" destId="{7968E69F-378A-474F-8EE1-3662583B61B0}" srcOrd="3" destOrd="0" presId="urn:microsoft.com/office/officeart/2005/8/layout/hList9"/>
    <dgm:cxn modelId="{4EE80ED2-93A6-46A5-BC44-7616675F4C1D}" type="presParOf" srcId="{67494DD2-E976-4668-8EF6-C3090FAA99C4}" destId="{8BDCC10C-6ADA-469E-A2E8-9E38D3064D11}" srcOrd="4" destOrd="0" presId="urn:microsoft.com/office/officeart/2005/8/layout/hList9"/>
    <dgm:cxn modelId="{98BD8A8E-30B8-4097-B557-830CE36F2058}" type="presParOf" srcId="{67494DD2-E976-4668-8EF6-C3090FAA99C4}" destId="{99BCDA78-13B7-4B63-877B-7577F641C879}" srcOrd="5" destOrd="0" presId="urn:microsoft.com/office/officeart/2005/8/layout/hList9"/>
    <dgm:cxn modelId="{0C7506EA-B5AC-426A-8D57-7CE67A5289F8}" type="presParOf" srcId="{67494DD2-E976-4668-8EF6-C3090FAA99C4}" destId="{83B49849-1CD6-4DC0-A12A-915ED9F86EFD}" srcOrd="6" destOrd="0" presId="urn:microsoft.com/office/officeart/2005/8/layout/hList9"/>
    <dgm:cxn modelId="{51DA4C10-302B-4670-A351-DE7A67C97BBD}" type="presParOf" srcId="{83B49849-1CD6-4DC0-A12A-915ED9F86EFD}" destId="{1667230F-3339-4996-B11E-DBF8040CBFDF}" srcOrd="0" destOrd="0" presId="urn:microsoft.com/office/officeart/2005/8/layout/hList9"/>
    <dgm:cxn modelId="{B2A515DB-5BAE-4C00-B165-569CA50D42D8}" type="presParOf" srcId="{83B49849-1CD6-4DC0-A12A-915ED9F86EFD}" destId="{9AD70C1A-ED79-4ECF-97D3-60E9A678D5CF}" srcOrd="1" destOrd="0" presId="urn:microsoft.com/office/officeart/2005/8/layout/hList9"/>
    <dgm:cxn modelId="{741ECB90-2BD0-4219-B6C9-05B7678E5B24}" type="presParOf" srcId="{9AD70C1A-ED79-4ECF-97D3-60E9A678D5CF}" destId="{AE98EC41-BF9A-43F5-95EA-FCB9E224BF8C}" srcOrd="0" destOrd="0" presId="urn:microsoft.com/office/officeart/2005/8/layout/hList9"/>
    <dgm:cxn modelId="{84F8EFC9-E8D6-4B5A-A38F-59732E53AE0B}" type="presParOf" srcId="{9AD70C1A-ED79-4ECF-97D3-60E9A678D5CF}" destId="{136ED747-118F-4546-84AE-7E60E2EB8967}" srcOrd="1" destOrd="0" presId="urn:microsoft.com/office/officeart/2005/8/layout/hList9"/>
    <dgm:cxn modelId="{8CFC135B-B8EC-4899-838B-95B39064F7E9}" type="presParOf" srcId="{67494DD2-E976-4668-8EF6-C3090FAA99C4}" destId="{824B713A-0CEF-40DB-8267-8FE8323BD3B2}" srcOrd="7" destOrd="0" presId="urn:microsoft.com/office/officeart/2005/8/layout/hList9"/>
    <dgm:cxn modelId="{B5A42631-9D05-4949-9F72-6DA207E4F581}" type="presParOf" srcId="{67494DD2-E976-4668-8EF6-C3090FAA99C4}" destId="{EA77C5F6-A6D9-47B0-BE45-5A92DCBF4E86}"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B3E638-6EDD-4936-974B-BD7BFC188A13}" type="doc">
      <dgm:prSet loTypeId="urn:microsoft.com/office/officeart/2005/8/layout/hList9" loCatId="list" qsTypeId="urn:microsoft.com/office/officeart/2005/8/quickstyle/3d3" qsCatId="3D" csTypeId="urn:microsoft.com/office/officeart/2005/8/colors/accent1_3" csCatId="accent1" phldr="1"/>
      <dgm:spPr/>
      <dgm:t>
        <a:bodyPr/>
        <a:lstStyle/>
        <a:p>
          <a:endParaRPr lang="en-ZA"/>
        </a:p>
      </dgm:t>
    </dgm:pt>
    <dgm:pt modelId="{90E5A502-BBED-41FE-A186-499685B301C3}">
      <dgm:prSet phldrT="[Text]" custT="1"/>
      <dgm:spPr/>
      <dgm:t>
        <a:bodyPr/>
        <a:lstStyle/>
        <a:p>
          <a:r>
            <a:rPr lang="en-ZA" sz="1600" b="1" dirty="0">
              <a:latin typeface="Arial" panose="020B0604020202020204" pitchFamily="34" charset="0"/>
              <a:cs typeface="Arial" panose="020B0604020202020204" pitchFamily="34" charset="0"/>
            </a:rPr>
            <a:t>Accounting Service</a:t>
          </a:r>
        </a:p>
      </dgm:t>
    </dgm:pt>
    <dgm:pt modelId="{E086977D-121C-4C28-9FA9-3B46E2A004D7}" type="parTrans" cxnId="{C139DA08-B27C-4F49-8760-DD2FE568BC5E}">
      <dgm:prSet/>
      <dgm:spPr/>
      <dgm:t>
        <a:bodyPr/>
        <a:lstStyle/>
        <a:p>
          <a:endParaRPr lang="en-ZA"/>
        </a:p>
      </dgm:t>
    </dgm:pt>
    <dgm:pt modelId="{CC3676CC-E99F-4E0A-AFAE-324B77949153}" type="sibTrans" cxnId="{C139DA08-B27C-4F49-8760-DD2FE568BC5E}">
      <dgm:prSet/>
      <dgm:spPr/>
      <dgm:t>
        <a:bodyPr/>
        <a:lstStyle/>
        <a:p>
          <a:endParaRPr lang="en-ZA"/>
        </a:p>
      </dgm:t>
    </dgm:pt>
    <dgm:pt modelId="{785EB040-9EE1-44F1-8482-549932726E01}">
      <dgm:prSet phldrT="[Text]" custT="1"/>
      <dgm:spPr/>
      <dgm:t>
        <a:bodyPr/>
        <a:lstStyle/>
        <a:p>
          <a:r>
            <a:rPr lang="en-ZA" sz="1600" b="1" dirty="0">
              <a:latin typeface="Arial" panose="020B0604020202020204" pitchFamily="34" charset="0"/>
              <a:cs typeface="Arial" panose="020B0604020202020204" pitchFamily="34" charset="0"/>
            </a:rPr>
            <a:t>Assurance </a:t>
          </a:r>
        </a:p>
      </dgm:t>
    </dgm:pt>
    <dgm:pt modelId="{C4F9D728-DC63-4561-89C4-814209D01F61}" type="parTrans" cxnId="{7A03787F-87EC-41C1-B3D8-BEFCCFF57D87}">
      <dgm:prSet/>
      <dgm:spPr/>
      <dgm:t>
        <a:bodyPr/>
        <a:lstStyle/>
        <a:p>
          <a:endParaRPr lang="en-ZA"/>
        </a:p>
      </dgm:t>
    </dgm:pt>
    <dgm:pt modelId="{FBCEFD48-EB6B-44D2-AADE-1B8DF47D440A}" type="sibTrans" cxnId="{7A03787F-87EC-41C1-B3D8-BEFCCFF57D87}">
      <dgm:prSet/>
      <dgm:spPr/>
      <dgm:t>
        <a:bodyPr/>
        <a:lstStyle/>
        <a:p>
          <a:endParaRPr lang="en-ZA"/>
        </a:p>
      </dgm:t>
    </dgm:pt>
    <dgm:pt modelId="{94633BF4-F67B-4377-AFD7-37A2E8D35381}">
      <dgm:prSet phldrT="[Text]" custT="1"/>
      <dgm:spPr/>
      <dgm:t>
        <a:bodyPr/>
        <a:lstStyle/>
        <a:p>
          <a:pPr algn="ctr">
            <a:buFont typeface="Arial" panose="020B0604020202020204" pitchFamily="34" charset="0"/>
            <a:buChar char="•"/>
          </a:pPr>
          <a:r>
            <a:rPr lang="en-Z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External Audit </a:t>
          </a:r>
        </a:p>
        <a:p>
          <a:pPr algn="ctr">
            <a:buFont typeface="Arial" panose="020B0604020202020204" pitchFamily="34" charset="0"/>
            <a:buChar char="•"/>
          </a:pPr>
          <a:r>
            <a:rPr lang="en-Z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Due Diligence Reviews</a:t>
          </a:r>
        </a:p>
      </dgm:t>
    </dgm:pt>
    <dgm:pt modelId="{BE0A4730-0BF9-468F-83FF-79076D40DB66}" type="parTrans" cxnId="{1AE82BA2-7439-48D4-A3F4-7C136B82F142}">
      <dgm:prSet/>
      <dgm:spPr/>
      <dgm:t>
        <a:bodyPr/>
        <a:lstStyle/>
        <a:p>
          <a:endParaRPr lang="en-ZA"/>
        </a:p>
      </dgm:t>
    </dgm:pt>
    <dgm:pt modelId="{9F6CE908-C838-4581-A944-D273A792A78B}" type="sibTrans" cxnId="{1AE82BA2-7439-48D4-A3F4-7C136B82F142}">
      <dgm:prSet/>
      <dgm:spPr/>
      <dgm:t>
        <a:bodyPr/>
        <a:lstStyle/>
        <a:p>
          <a:endParaRPr lang="en-ZA"/>
        </a:p>
      </dgm:t>
    </dgm:pt>
    <dgm:pt modelId="{5278EDA5-3850-40B1-B416-08A34110801E}">
      <dgm:prSet phldrT="[Text]" custT="1"/>
      <dgm:spPr/>
      <dgm:t>
        <a:bodyPr/>
        <a:lstStyle/>
        <a:p>
          <a:pPr algn="ctr">
            <a:lnSpc>
              <a:spcPct val="100000"/>
            </a:lnSpc>
            <a:buFont typeface="Wingdings" panose="05000000000000000000" pitchFamily="2" charset="2"/>
            <a:buChar char="q"/>
          </a:pPr>
          <a:r>
            <a:rPr lang="en-ZA" sz="18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Accounting</a:t>
          </a:r>
        </a:p>
        <a:p>
          <a:pPr algn="ctr">
            <a:lnSpc>
              <a:spcPct val="100000"/>
            </a:lnSpc>
            <a:buFont typeface="Wingdings" panose="05000000000000000000" pitchFamily="2" charset="2"/>
            <a:buChar char="q"/>
          </a:pPr>
          <a:r>
            <a:rPr lang="en-ZA" sz="18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Payroll Outsourcing </a:t>
          </a:r>
        </a:p>
        <a:p>
          <a:pPr algn="ctr">
            <a:lnSpc>
              <a:spcPct val="100000"/>
            </a:lnSpc>
            <a:buFont typeface="Wingdings" panose="05000000000000000000" pitchFamily="2" charset="2"/>
            <a:buChar char="q"/>
          </a:pPr>
          <a:r>
            <a:rPr lang="en-ZA" sz="18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Bookkeeping   </a:t>
          </a:r>
        </a:p>
        <a:p>
          <a:pPr algn="ctr">
            <a:lnSpc>
              <a:spcPct val="100000"/>
            </a:lnSpc>
            <a:buFont typeface="Wingdings" panose="05000000000000000000" pitchFamily="2" charset="2"/>
            <a:buChar char="q"/>
          </a:pPr>
          <a:r>
            <a:rPr lang="en-ZA" sz="18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Tax Returns </a:t>
          </a:r>
        </a:p>
        <a:p>
          <a:pPr algn="ctr">
            <a:lnSpc>
              <a:spcPct val="100000"/>
            </a:lnSpc>
            <a:buFont typeface="Wingdings" panose="05000000000000000000" pitchFamily="2" charset="2"/>
            <a:buChar char="q"/>
          </a:pPr>
          <a:r>
            <a:rPr lang="en-ZA" sz="18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Company Registration Annual Returns </a:t>
          </a:r>
        </a:p>
        <a:p>
          <a:pPr algn="ctr">
            <a:lnSpc>
              <a:spcPct val="100000"/>
            </a:lnSpc>
            <a:buFont typeface="Wingdings" panose="05000000000000000000" pitchFamily="2" charset="2"/>
            <a:buChar char="q"/>
          </a:pPr>
          <a:r>
            <a:rPr lang="en-ZA" sz="18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Tax Clearances</a:t>
          </a:r>
        </a:p>
        <a:p>
          <a:pPr algn="ctr">
            <a:lnSpc>
              <a:spcPct val="100000"/>
            </a:lnSpc>
            <a:buFont typeface="Wingdings" panose="05000000000000000000" pitchFamily="2" charset="2"/>
            <a:buChar char="q"/>
          </a:pPr>
          <a:r>
            <a:rPr lang="en-ZA" sz="18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Provisional Tax Submissions </a:t>
          </a:r>
        </a:p>
        <a:p>
          <a:pPr algn="ctr">
            <a:lnSpc>
              <a:spcPct val="100000"/>
            </a:lnSpc>
            <a:buFont typeface="Wingdings" panose="05000000000000000000" pitchFamily="2" charset="2"/>
            <a:buChar char="q"/>
          </a:pPr>
          <a:r>
            <a:rPr lang="en-ZA" sz="18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VAT Registrations </a:t>
          </a:r>
        </a:p>
        <a:p>
          <a:pPr algn="ctr">
            <a:lnSpc>
              <a:spcPct val="100000"/>
            </a:lnSpc>
            <a:buFont typeface="Wingdings" panose="05000000000000000000" pitchFamily="2" charset="2"/>
            <a:buChar char="q"/>
          </a:pPr>
          <a:r>
            <a:rPr lang="en-ZA" sz="18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VAT 201 Returns   </a:t>
          </a:r>
        </a:p>
        <a:p>
          <a:pPr algn="ctr">
            <a:lnSpc>
              <a:spcPct val="100000"/>
            </a:lnSpc>
            <a:buFont typeface="Wingdings" panose="05000000000000000000" pitchFamily="2" charset="2"/>
            <a:buChar char="q"/>
          </a:pPr>
          <a:r>
            <a:rPr lang="en-ZA" sz="18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EMP201 Returns   Employees Tax Reconciliations </a:t>
          </a:r>
          <a:endParaRPr lang="en-ZA" sz="1800" dirty="0"/>
        </a:p>
      </dgm:t>
    </dgm:pt>
    <dgm:pt modelId="{FB11750E-A9DE-4CFE-B04E-BA0602968CDE}" type="parTrans" cxnId="{1C57F943-D4B4-48C9-A019-BDB2F82AB855}">
      <dgm:prSet/>
      <dgm:spPr/>
      <dgm:t>
        <a:bodyPr/>
        <a:lstStyle/>
        <a:p>
          <a:endParaRPr lang="en-ZA"/>
        </a:p>
      </dgm:t>
    </dgm:pt>
    <dgm:pt modelId="{3AE79215-5DFC-4705-891A-43A96FB5CEE6}" type="sibTrans" cxnId="{1C57F943-D4B4-48C9-A019-BDB2F82AB855}">
      <dgm:prSet/>
      <dgm:spPr/>
      <dgm:t>
        <a:bodyPr/>
        <a:lstStyle/>
        <a:p>
          <a:endParaRPr lang="en-ZA"/>
        </a:p>
      </dgm:t>
    </dgm:pt>
    <dgm:pt modelId="{67494DD2-E976-4668-8EF6-C3090FAA99C4}" type="pres">
      <dgm:prSet presAssocID="{70B3E638-6EDD-4936-974B-BD7BFC188A13}" presName="list" presStyleCnt="0">
        <dgm:presLayoutVars>
          <dgm:dir/>
          <dgm:animLvl val="lvl"/>
        </dgm:presLayoutVars>
      </dgm:prSet>
      <dgm:spPr/>
      <dgm:t>
        <a:bodyPr/>
        <a:lstStyle/>
        <a:p>
          <a:endParaRPr lang="en-ZA"/>
        </a:p>
      </dgm:t>
    </dgm:pt>
    <dgm:pt modelId="{BBBBCB91-C7C9-45EE-BB5C-B649655372F3}" type="pres">
      <dgm:prSet presAssocID="{90E5A502-BBED-41FE-A186-499685B301C3}" presName="posSpace" presStyleCnt="0"/>
      <dgm:spPr/>
    </dgm:pt>
    <dgm:pt modelId="{C16DE9D1-396E-4936-A649-EF675C5CAA64}" type="pres">
      <dgm:prSet presAssocID="{90E5A502-BBED-41FE-A186-499685B301C3}" presName="vertFlow" presStyleCnt="0"/>
      <dgm:spPr/>
    </dgm:pt>
    <dgm:pt modelId="{780943E4-4C0F-4F51-8282-7A7900508445}" type="pres">
      <dgm:prSet presAssocID="{90E5A502-BBED-41FE-A186-499685B301C3}" presName="topSpace" presStyleCnt="0"/>
      <dgm:spPr/>
    </dgm:pt>
    <dgm:pt modelId="{381F1AD3-6916-4CB0-BC5C-11BC348DF237}" type="pres">
      <dgm:prSet presAssocID="{90E5A502-BBED-41FE-A186-499685B301C3}" presName="firstComp" presStyleCnt="0"/>
      <dgm:spPr/>
    </dgm:pt>
    <dgm:pt modelId="{D984F86B-BA0C-4390-B216-FCAA00CD49DE}" type="pres">
      <dgm:prSet presAssocID="{90E5A502-BBED-41FE-A186-499685B301C3}" presName="firstChild" presStyleLbl="bgAccFollowNode1" presStyleIdx="0" presStyleCnt="2" custScaleX="106047" custScaleY="307463" custLinFactNeighborX="-18322" custLinFactNeighborY="-14306"/>
      <dgm:spPr/>
      <dgm:t>
        <a:bodyPr/>
        <a:lstStyle/>
        <a:p>
          <a:endParaRPr lang="en-ZA"/>
        </a:p>
      </dgm:t>
    </dgm:pt>
    <dgm:pt modelId="{D521DD5D-3BE1-426F-A402-E8337FE9CF22}" type="pres">
      <dgm:prSet presAssocID="{90E5A502-BBED-41FE-A186-499685B301C3}" presName="firstChildTx" presStyleLbl="bgAccFollowNode1" presStyleIdx="0" presStyleCnt="2">
        <dgm:presLayoutVars>
          <dgm:bulletEnabled val="1"/>
        </dgm:presLayoutVars>
      </dgm:prSet>
      <dgm:spPr/>
      <dgm:t>
        <a:bodyPr/>
        <a:lstStyle/>
        <a:p>
          <a:endParaRPr lang="en-ZA"/>
        </a:p>
      </dgm:t>
    </dgm:pt>
    <dgm:pt modelId="{BF191C60-9786-4D89-A21C-60305AAC2C08}" type="pres">
      <dgm:prSet presAssocID="{90E5A502-BBED-41FE-A186-499685B301C3}" presName="negSpace" presStyleCnt="0"/>
      <dgm:spPr/>
    </dgm:pt>
    <dgm:pt modelId="{7968E69F-378A-474F-8EE1-3662583B61B0}" type="pres">
      <dgm:prSet presAssocID="{90E5A502-BBED-41FE-A186-499685B301C3}" presName="circle" presStyleLbl="node1" presStyleIdx="0" presStyleCnt="2" custScaleX="122344" custScaleY="119121" custLinFactNeighborX="-33125" custLinFactNeighborY="-170"/>
      <dgm:spPr/>
      <dgm:t>
        <a:bodyPr/>
        <a:lstStyle/>
        <a:p>
          <a:endParaRPr lang="en-ZA"/>
        </a:p>
      </dgm:t>
    </dgm:pt>
    <dgm:pt modelId="{8BDCC10C-6ADA-469E-A2E8-9E38D3064D11}" type="pres">
      <dgm:prSet presAssocID="{CC3676CC-E99F-4E0A-AFAE-324B77949153}" presName="transSpace" presStyleCnt="0"/>
      <dgm:spPr/>
    </dgm:pt>
    <dgm:pt modelId="{99BCDA78-13B7-4B63-877B-7577F641C879}" type="pres">
      <dgm:prSet presAssocID="{785EB040-9EE1-44F1-8482-549932726E01}" presName="posSpace" presStyleCnt="0"/>
      <dgm:spPr/>
    </dgm:pt>
    <dgm:pt modelId="{83B49849-1CD6-4DC0-A12A-915ED9F86EFD}" type="pres">
      <dgm:prSet presAssocID="{785EB040-9EE1-44F1-8482-549932726E01}" presName="vertFlow" presStyleCnt="0"/>
      <dgm:spPr/>
    </dgm:pt>
    <dgm:pt modelId="{1667230F-3339-4996-B11E-DBF8040CBFDF}" type="pres">
      <dgm:prSet presAssocID="{785EB040-9EE1-44F1-8482-549932726E01}" presName="topSpace" presStyleCnt="0"/>
      <dgm:spPr/>
    </dgm:pt>
    <dgm:pt modelId="{9AD70C1A-ED79-4ECF-97D3-60E9A678D5CF}" type="pres">
      <dgm:prSet presAssocID="{785EB040-9EE1-44F1-8482-549932726E01}" presName="firstComp" presStyleCnt="0"/>
      <dgm:spPr/>
    </dgm:pt>
    <dgm:pt modelId="{AE98EC41-BF9A-43F5-95EA-FCB9E224BF8C}" type="pres">
      <dgm:prSet presAssocID="{785EB040-9EE1-44F1-8482-549932726E01}" presName="firstChild" presStyleLbl="bgAccFollowNode1" presStyleIdx="1" presStyleCnt="2" custScaleX="98572" custScaleY="257427" custLinFactNeighborX="-2830" custLinFactNeighborY="-3855"/>
      <dgm:spPr/>
      <dgm:t>
        <a:bodyPr/>
        <a:lstStyle/>
        <a:p>
          <a:endParaRPr lang="en-ZA"/>
        </a:p>
      </dgm:t>
    </dgm:pt>
    <dgm:pt modelId="{136ED747-118F-4546-84AE-7E60E2EB8967}" type="pres">
      <dgm:prSet presAssocID="{785EB040-9EE1-44F1-8482-549932726E01}" presName="firstChildTx" presStyleLbl="bgAccFollowNode1" presStyleIdx="1" presStyleCnt="2">
        <dgm:presLayoutVars>
          <dgm:bulletEnabled val="1"/>
        </dgm:presLayoutVars>
      </dgm:prSet>
      <dgm:spPr/>
      <dgm:t>
        <a:bodyPr/>
        <a:lstStyle/>
        <a:p>
          <a:endParaRPr lang="en-ZA"/>
        </a:p>
      </dgm:t>
    </dgm:pt>
    <dgm:pt modelId="{824B713A-0CEF-40DB-8267-8FE8323BD3B2}" type="pres">
      <dgm:prSet presAssocID="{785EB040-9EE1-44F1-8482-549932726E01}" presName="negSpace" presStyleCnt="0"/>
      <dgm:spPr/>
    </dgm:pt>
    <dgm:pt modelId="{EA77C5F6-A6D9-47B0-BE45-5A92DCBF4E86}" type="pres">
      <dgm:prSet presAssocID="{785EB040-9EE1-44F1-8482-549932726E01}" presName="circle" presStyleLbl="node1" presStyleIdx="1" presStyleCnt="2" custScaleX="124916" custScaleY="120737" custLinFactNeighborX="-6879" custLinFactNeighborY="-170"/>
      <dgm:spPr/>
      <dgm:t>
        <a:bodyPr/>
        <a:lstStyle/>
        <a:p>
          <a:endParaRPr lang="en-ZA"/>
        </a:p>
      </dgm:t>
    </dgm:pt>
  </dgm:ptLst>
  <dgm:cxnLst>
    <dgm:cxn modelId="{A172F629-BACD-4B74-8FDB-883A417EC3F5}" type="presOf" srcId="{785EB040-9EE1-44F1-8482-549932726E01}" destId="{EA77C5F6-A6D9-47B0-BE45-5A92DCBF4E86}" srcOrd="0" destOrd="0" presId="urn:microsoft.com/office/officeart/2005/8/layout/hList9"/>
    <dgm:cxn modelId="{75422299-6771-429B-8370-5F5381C0A46F}" type="presOf" srcId="{94633BF4-F67B-4377-AFD7-37A2E8D35381}" destId="{136ED747-118F-4546-84AE-7E60E2EB8967}" srcOrd="1" destOrd="0" presId="urn:microsoft.com/office/officeart/2005/8/layout/hList9"/>
    <dgm:cxn modelId="{897D8870-62A4-4EB5-9DE9-E5CEFB95DEB7}" type="presOf" srcId="{94633BF4-F67B-4377-AFD7-37A2E8D35381}" destId="{AE98EC41-BF9A-43F5-95EA-FCB9E224BF8C}" srcOrd="0" destOrd="0" presId="urn:microsoft.com/office/officeart/2005/8/layout/hList9"/>
    <dgm:cxn modelId="{1ED0D395-FC34-4A1A-BBB0-46BD7CA5A458}" type="presOf" srcId="{70B3E638-6EDD-4936-974B-BD7BFC188A13}" destId="{67494DD2-E976-4668-8EF6-C3090FAA99C4}" srcOrd="0" destOrd="0" presId="urn:microsoft.com/office/officeart/2005/8/layout/hList9"/>
    <dgm:cxn modelId="{C139DA08-B27C-4F49-8760-DD2FE568BC5E}" srcId="{70B3E638-6EDD-4936-974B-BD7BFC188A13}" destId="{90E5A502-BBED-41FE-A186-499685B301C3}" srcOrd="0" destOrd="0" parTransId="{E086977D-121C-4C28-9FA9-3B46E2A004D7}" sibTransId="{CC3676CC-E99F-4E0A-AFAE-324B77949153}"/>
    <dgm:cxn modelId="{7CBC30E3-0BF7-4F3C-B653-CF54C9D5AF1B}" type="presOf" srcId="{5278EDA5-3850-40B1-B416-08A34110801E}" destId="{D984F86B-BA0C-4390-B216-FCAA00CD49DE}" srcOrd="0" destOrd="0" presId="urn:microsoft.com/office/officeart/2005/8/layout/hList9"/>
    <dgm:cxn modelId="{1AE82BA2-7439-48D4-A3F4-7C136B82F142}" srcId="{785EB040-9EE1-44F1-8482-549932726E01}" destId="{94633BF4-F67B-4377-AFD7-37A2E8D35381}" srcOrd="0" destOrd="0" parTransId="{BE0A4730-0BF9-468F-83FF-79076D40DB66}" sibTransId="{9F6CE908-C838-4581-A944-D273A792A78B}"/>
    <dgm:cxn modelId="{4F5CE9EF-EAD9-451C-B6F1-A34A541F7FBE}" type="presOf" srcId="{5278EDA5-3850-40B1-B416-08A34110801E}" destId="{D521DD5D-3BE1-426F-A402-E8337FE9CF22}" srcOrd="1" destOrd="0" presId="urn:microsoft.com/office/officeart/2005/8/layout/hList9"/>
    <dgm:cxn modelId="{6D60101F-D24A-4316-8F9F-D8EECAC50C4F}" type="presOf" srcId="{90E5A502-BBED-41FE-A186-499685B301C3}" destId="{7968E69F-378A-474F-8EE1-3662583B61B0}" srcOrd="0" destOrd="0" presId="urn:microsoft.com/office/officeart/2005/8/layout/hList9"/>
    <dgm:cxn modelId="{1C57F943-D4B4-48C9-A019-BDB2F82AB855}" srcId="{90E5A502-BBED-41FE-A186-499685B301C3}" destId="{5278EDA5-3850-40B1-B416-08A34110801E}" srcOrd="0" destOrd="0" parTransId="{FB11750E-A9DE-4CFE-B04E-BA0602968CDE}" sibTransId="{3AE79215-5DFC-4705-891A-43A96FB5CEE6}"/>
    <dgm:cxn modelId="{7A03787F-87EC-41C1-B3D8-BEFCCFF57D87}" srcId="{70B3E638-6EDD-4936-974B-BD7BFC188A13}" destId="{785EB040-9EE1-44F1-8482-549932726E01}" srcOrd="1" destOrd="0" parTransId="{C4F9D728-DC63-4561-89C4-814209D01F61}" sibTransId="{FBCEFD48-EB6B-44D2-AADE-1B8DF47D440A}"/>
    <dgm:cxn modelId="{EFB02D4C-68E2-40CA-9E2D-2DCDB5F1E143}" type="presParOf" srcId="{67494DD2-E976-4668-8EF6-C3090FAA99C4}" destId="{BBBBCB91-C7C9-45EE-BB5C-B649655372F3}" srcOrd="0" destOrd="0" presId="urn:microsoft.com/office/officeart/2005/8/layout/hList9"/>
    <dgm:cxn modelId="{1047D810-9049-4593-B0DF-B7CEF6A606F6}" type="presParOf" srcId="{67494DD2-E976-4668-8EF6-C3090FAA99C4}" destId="{C16DE9D1-396E-4936-A649-EF675C5CAA64}" srcOrd="1" destOrd="0" presId="urn:microsoft.com/office/officeart/2005/8/layout/hList9"/>
    <dgm:cxn modelId="{909314B8-CB94-4C48-8D00-941BB4DBD430}" type="presParOf" srcId="{C16DE9D1-396E-4936-A649-EF675C5CAA64}" destId="{780943E4-4C0F-4F51-8282-7A7900508445}" srcOrd="0" destOrd="0" presId="urn:microsoft.com/office/officeart/2005/8/layout/hList9"/>
    <dgm:cxn modelId="{8BFFE231-5CDC-4B71-B08A-BBF346486CFA}" type="presParOf" srcId="{C16DE9D1-396E-4936-A649-EF675C5CAA64}" destId="{381F1AD3-6916-4CB0-BC5C-11BC348DF237}" srcOrd="1" destOrd="0" presId="urn:microsoft.com/office/officeart/2005/8/layout/hList9"/>
    <dgm:cxn modelId="{47004582-B011-43E9-9353-18821D3C8316}" type="presParOf" srcId="{381F1AD3-6916-4CB0-BC5C-11BC348DF237}" destId="{D984F86B-BA0C-4390-B216-FCAA00CD49DE}" srcOrd="0" destOrd="0" presId="urn:microsoft.com/office/officeart/2005/8/layout/hList9"/>
    <dgm:cxn modelId="{E0512FC9-6B59-4E12-A2E3-4505956BAA4D}" type="presParOf" srcId="{381F1AD3-6916-4CB0-BC5C-11BC348DF237}" destId="{D521DD5D-3BE1-426F-A402-E8337FE9CF22}" srcOrd="1" destOrd="0" presId="urn:microsoft.com/office/officeart/2005/8/layout/hList9"/>
    <dgm:cxn modelId="{1EE0DBF0-153B-4256-9A6C-1F40DAFE62E7}" type="presParOf" srcId="{67494DD2-E976-4668-8EF6-C3090FAA99C4}" destId="{BF191C60-9786-4D89-A21C-60305AAC2C08}" srcOrd="2" destOrd="0" presId="urn:microsoft.com/office/officeart/2005/8/layout/hList9"/>
    <dgm:cxn modelId="{004C73B3-BC28-4E88-895D-78B216C27878}" type="presParOf" srcId="{67494DD2-E976-4668-8EF6-C3090FAA99C4}" destId="{7968E69F-378A-474F-8EE1-3662583B61B0}" srcOrd="3" destOrd="0" presId="urn:microsoft.com/office/officeart/2005/8/layout/hList9"/>
    <dgm:cxn modelId="{4EE80ED2-93A6-46A5-BC44-7616675F4C1D}" type="presParOf" srcId="{67494DD2-E976-4668-8EF6-C3090FAA99C4}" destId="{8BDCC10C-6ADA-469E-A2E8-9E38D3064D11}" srcOrd="4" destOrd="0" presId="urn:microsoft.com/office/officeart/2005/8/layout/hList9"/>
    <dgm:cxn modelId="{98BD8A8E-30B8-4097-B557-830CE36F2058}" type="presParOf" srcId="{67494DD2-E976-4668-8EF6-C3090FAA99C4}" destId="{99BCDA78-13B7-4B63-877B-7577F641C879}" srcOrd="5" destOrd="0" presId="urn:microsoft.com/office/officeart/2005/8/layout/hList9"/>
    <dgm:cxn modelId="{0C7506EA-B5AC-426A-8D57-7CE67A5289F8}" type="presParOf" srcId="{67494DD2-E976-4668-8EF6-C3090FAA99C4}" destId="{83B49849-1CD6-4DC0-A12A-915ED9F86EFD}" srcOrd="6" destOrd="0" presId="urn:microsoft.com/office/officeart/2005/8/layout/hList9"/>
    <dgm:cxn modelId="{51DA4C10-302B-4670-A351-DE7A67C97BBD}" type="presParOf" srcId="{83B49849-1CD6-4DC0-A12A-915ED9F86EFD}" destId="{1667230F-3339-4996-B11E-DBF8040CBFDF}" srcOrd="0" destOrd="0" presId="urn:microsoft.com/office/officeart/2005/8/layout/hList9"/>
    <dgm:cxn modelId="{B2A515DB-5BAE-4C00-B165-569CA50D42D8}" type="presParOf" srcId="{83B49849-1CD6-4DC0-A12A-915ED9F86EFD}" destId="{9AD70C1A-ED79-4ECF-97D3-60E9A678D5CF}" srcOrd="1" destOrd="0" presId="urn:microsoft.com/office/officeart/2005/8/layout/hList9"/>
    <dgm:cxn modelId="{741ECB90-2BD0-4219-B6C9-05B7678E5B24}" type="presParOf" srcId="{9AD70C1A-ED79-4ECF-97D3-60E9A678D5CF}" destId="{AE98EC41-BF9A-43F5-95EA-FCB9E224BF8C}" srcOrd="0" destOrd="0" presId="urn:microsoft.com/office/officeart/2005/8/layout/hList9"/>
    <dgm:cxn modelId="{84F8EFC9-E8D6-4B5A-A38F-59732E53AE0B}" type="presParOf" srcId="{9AD70C1A-ED79-4ECF-97D3-60E9A678D5CF}" destId="{136ED747-118F-4546-84AE-7E60E2EB8967}" srcOrd="1" destOrd="0" presId="urn:microsoft.com/office/officeart/2005/8/layout/hList9"/>
    <dgm:cxn modelId="{8CFC135B-B8EC-4899-838B-95B39064F7E9}" type="presParOf" srcId="{67494DD2-E976-4668-8EF6-C3090FAA99C4}" destId="{824B713A-0CEF-40DB-8267-8FE8323BD3B2}" srcOrd="7" destOrd="0" presId="urn:microsoft.com/office/officeart/2005/8/layout/hList9"/>
    <dgm:cxn modelId="{B5A42631-9D05-4949-9F72-6DA207E4F581}" type="presParOf" srcId="{67494DD2-E976-4668-8EF6-C3090FAA99C4}" destId="{EA77C5F6-A6D9-47B0-BE45-5A92DCBF4E86}"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B3E638-6EDD-4936-974B-BD7BFC188A13}" type="doc">
      <dgm:prSet loTypeId="urn:microsoft.com/office/officeart/2005/8/layout/hList9" loCatId="list" qsTypeId="urn:microsoft.com/office/officeart/2005/8/quickstyle/3d3" qsCatId="3D" csTypeId="urn:microsoft.com/office/officeart/2005/8/colors/accent1_3" csCatId="accent1" phldr="1"/>
      <dgm:spPr/>
      <dgm:t>
        <a:bodyPr/>
        <a:lstStyle/>
        <a:p>
          <a:endParaRPr lang="en-ZA"/>
        </a:p>
      </dgm:t>
    </dgm:pt>
    <dgm:pt modelId="{67494DD2-E976-4668-8EF6-C3090FAA99C4}" type="pres">
      <dgm:prSet presAssocID="{70B3E638-6EDD-4936-974B-BD7BFC188A13}" presName="list" presStyleCnt="0">
        <dgm:presLayoutVars>
          <dgm:dir/>
          <dgm:animLvl val="lvl"/>
        </dgm:presLayoutVars>
      </dgm:prSet>
      <dgm:spPr/>
      <dgm:t>
        <a:bodyPr/>
        <a:lstStyle/>
        <a:p>
          <a:endParaRPr lang="en-ZA"/>
        </a:p>
      </dgm:t>
    </dgm:pt>
  </dgm:ptLst>
  <dgm:cxnLst>
    <dgm:cxn modelId="{1ED0D395-FC34-4A1A-BBB0-46BD7CA5A458}" type="presOf" srcId="{70B3E638-6EDD-4936-974B-BD7BFC188A13}" destId="{67494DD2-E976-4668-8EF6-C3090FAA99C4}" srcOrd="0"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4F86B-BA0C-4390-B216-FCAA00CD49DE}">
      <dsp:nvSpPr>
        <dsp:cNvPr id="0" name=""/>
        <dsp:cNvSpPr/>
      </dsp:nvSpPr>
      <dsp:spPr>
        <a:xfrm>
          <a:off x="1360681" y="293187"/>
          <a:ext cx="2267921" cy="4821430"/>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ctr" defTabSz="711200">
            <a:lnSpc>
              <a:spcPct val="90000"/>
            </a:lnSpc>
            <a:spcBef>
              <a:spcPct val="0"/>
            </a:spcBef>
            <a:spcAft>
              <a:spcPct val="35000"/>
            </a:spcAft>
            <a:buFont typeface="Wingdings" panose="05000000000000000000" pitchFamily="2" charset="2"/>
            <a:buChar char="q"/>
          </a:pPr>
          <a:r>
            <a:rPr lang="en-ZA" sz="1600" kern="12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Municipal Support</a:t>
          </a:r>
        </a:p>
        <a:p>
          <a:pPr lvl="0" algn="ctr" defTabSz="711200">
            <a:lnSpc>
              <a:spcPct val="90000"/>
            </a:lnSpc>
            <a:spcBef>
              <a:spcPct val="0"/>
            </a:spcBef>
            <a:spcAft>
              <a:spcPct val="35000"/>
            </a:spcAft>
            <a:buFont typeface="Wingdings" panose="05000000000000000000" pitchFamily="2" charset="2"/>
            <a:buChar char="q"/>
          </a:pPr>
          <a:r>
            <a:rPr lang="en-ZA" sz="1600" kern="12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GRAP Compliant Fixed Asset   Management </a:t>
          </a:r>
        </a:p>
        <a:p>
          <a:pPr lvl="0" algn="ctr" defTabSz="711200">
            <a:lnSpc>
              <a:spcPct val="90000"/>
            </a:lnSpc>
            <a:spcBef>
              <a:spcPct val="0"/>
            </a:spcBef>
            <a:spcAft>
              <a:spcPct val="35000"/>
            </a:spcAft>
            <a:buFont typeface="Wingdings" panose="05000000000000000000" pitchFamily="2" charset="2"/>
            <a:buChar char="q"/>
          </a:pPr>
          <a:r>
            <a:rPr lang="en-ZA" sz="1600" kern="12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GRAP Compliant Financial   Statement Assistance /   Preparation or Review</a:t>
          </a:r>
        </a:p>
        <a:p>
          <a:pPr lvl="0" algn="ctr" defTabSz="711200">
            <a:lnSpc>
              <a:spcPct val="90000"/>
            </a:lnSpc>
            <a:spcBef>
              <a:spcPct val="0"/>
            </a:spcBef>
            <a:spcAft>
              <a:spcPct val="35000"/>
            </a:spcAft>
            <a:buFont typeface="Wingdings" panose="05000000000000000000" pitchFamily="2" charset="2"/>
            <a:buChar char="q"/>
          </a:pPr>
          <a:r>
            <a:rPr lang="en-ZA" sz="1600" kern="12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VAT Compliance and    Recovery </a:t>
          </a:r>
        </a:p>
        <a:p>
          <a:pPr lvl="0" algn="ctr" defTabSz="711200">
            <a:lnSpc>
              <a:spcPct val="90000"/>
            </a:lnSpc>
            <a:spcBef>
              <a:spcPct val="0"/>
            </a:spcBef>
            <a:spcAft>
              <a:spcPct val="35000"/>
            </a:spcAft>
            <a:buFont typeface="Wingdings" panose="05000000000000000000" pitchFamily="2" charset="2"/>
            <a:buChar char="q"/>
          </a:pPr>
          <a:r>
            <a:rPr lang="en-ZA" sz="1600" kern="12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Annual Reports and   Performance Reporting </a:t>
          </a:r>
        </a:p>
        <a:p>
          <a:pPr lvl="0" algn="ctr" defTabSz="711200">
            <a:lnSpc>
              <a:spcPct val="90000"/>
            </a:lnSpc>
            <a:spcBef>
              <a:spcPct val="0"/>
            </a:spcBef>
            <a:spcAft>
              <a:spcPct val="35000"/>
            </a:spcAft>
            <a:buFont typeface="Wingdings" panose="05000000000000000000" pitchFamily="2" charset="2"/>
            <a:buChar char="q"/>
          </a:pPr>
          <a:r>
            <a:rPr lang="en-ZA" sz="1600" kern="12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Research and Technical    Services </a:t>
          </a:r>
        </a:p>
        <a:p>
          <a:pPr lvl="0" algn="ctr" defTabSz="711200">
            <a:lnSpc>
              <a:spcPct val="90000"/>
            </a:lnSpc>
            <a:spcBef>
              <a:spcPct val="0"/>
            </a:spcBef>
            <a:spcAft>
              <a:spcPct val="35000"/>
            </a:spcAft>
            <a:buFont typeface="Wingdings" panose="05000000000000000000" pitchFamily="2" charset="2"/>
            <a:buChar char="q"/>
          </a:pPr>
          <a:r>
            <a:rPr lang="en-ZA" sz="1600" kern="12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Training </a:t>
          </a:r>
        </a:p>
        <a:p>
          <a:pPr lvl="0" algn="ctr" defTabSz="711200">
            <a:lnSpc>
              <a:spcPct val="90000"/>
            </a:lnSpc>
            <a:spcBef>
              <a:spcPct val="0"/>
            </a:spcBef>
            <a:spcAft>
              <a:spcPct val="35000"/>
            </a:spcAft>
            <a:buFont typeface="Wingdings" panose="05000000000000000000" pitchFamily="2" charset="2"/>
            <a:buChar char="q"/>
          </a:pPr>
          <a:r>
            <a:rPr lang="en-ZA" sz="1600" kern="12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Municipal Demarcation  Support and Change  Management</a:t>
          </a:r>
        </a:p>
        <a:p>
          <a:pPr lvl="0" algn="ctr" defTabSz="711200">
            <a:lnSpc>
              <a:spcPct val="90000"/>
            </a:lnSpc>
            <a:spcBef>
              <a:spcPct val="0"/>
            </a:spcBef>
            <a:spcAft>
              <a:spcPct val="35000"/>
            </a:spcAft>
            <a:buFont typeface="Wingdings" panose="05000000000000000000" pitchFamily="2" charset="2"/>
            <a:buChar char="q"/>
          </a:pPr>
          <a:r>
            <a:rPr lang="en-ZA" sz="1600" kern="12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MSCOA Training and Suppo</a:t>
          </a:r>
          <a:r>
            <a:rPr lang="en-ZA" sz="1600" kern="1200" baseline="30000" dirty="0">
              <a:effectLst/>
              <a:latin typeface="Arial" panose="020B0604020202020204" pitchFamily="34" charset="0"/>
              <a:cs typeface="Arial" panose="020B0604020202020204" pitchFamily="34" charset="0"/>
            </a:rPr>
            <a:t>rt</a:t>
          </a:r>
          <a:endParaRPr lang="en-ZA" sz="1600" kern="1200" dirty="0">
            <a:effectLst/>
            <a:latin typeface="Arial" panose="020B0604020202020204" pitchFamily="34" charset="0"/>
            <a:cs typeface="Arial" panose="020B0604020202020204" pitchFamily="34" charset="0"/>
          </a:endParaRPr>
        </a:p>
      </dsp:txBody>
      <dsp:txXfrm>
        <a:off x="1723549" y="293187"/>
        <a:ext cx="1905054" cy="4821430"/>
      </dsp:txXfrm>
    </dsp:sp>
    <dsp:sp modelId="{7968E69F-378A-474F-8EE1-3662583B61B0}">
      <dsp:nvSpPr>
        <dsp:cNvPr id="0" name=""/>
        <dsp:cNvSpPr/>
      </dsp:nvSpPr>
      <dsp:spPr>
        <a:xfrm>
          <a:off x="30068" y="0"/>
          <a:ext cx="1658678" cy="1634399"/>
        </a:xfrm>
        <a:prstGeom prst="ellipse">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ZA" sz="1700" b="1" kern="1200" dirty="0">
              <a:latin typeface="Arial" panose="020B0604020202020204" pitchFamily="34" charset="0"/>
              <a:cs typeface="Arial" panose="020B0604020202020204" pitchFamily="34" charset="0"/>
            </a:rPr>
            <a:t>Business Consulting </a:t>
          </a:r>
        </a:p>
      </dsp:txBody>
      <dsp:txXfrm>
        <a:off x="272976" y="239352"/>
        <a:ext cx="1172862" cy="1155695"/>
      </dsp:txXfrm>
    </dsp:sp>
    <dsp:sp modelId="{AE98EC41-BF9A-43F5-95EA-FCB9E224BF8C}">
      <dsp:nvSpPr>
        <dsp:cNvPr id="0" name=""/>
        <dsp:cNvSpPr/>
      </dsp:nvSpPr>
      <dsp:spPr>
        <a:xfrm>
          <a:off x="5473309" y="303025"/>
          <a:ext cx="2388543" cy="4739769"/>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ctr" defTabSz="711200">
            <a:lnSpc>
              <a:spcPct val="90000"/>
            </a:lnSpc>
            <a:spcBef>
              <a:spcPct val="0"/>
            </a:spcBef>
            <a:spcAft>
              <a:spcPct val="35000"/>
            </a:spcAft>
            <a:buFont typeface="Arial" panose="020B0604020202020204" pitchFamily="34" charset="0"/>
            <a:buChar char="•"/>
          </a:pPr>
          <a:r>
            <a:rPr lang="en-US" sz="1600" kern="12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Internal Audit Policies and Framework Development/Reviews and Updates</a:t>
          </a:r>
        </a:p>
        <a:p>
          <a:pPr lvl="0" algn="ctr" defTabSz="711200">
            <a:lnSpc>
              <a:spcPct val="90000"/>
            </a:lnSpc>
            <a:spcBef>
              <a:spcPct val="0"/>
            </a:spcBef>
            <a:spcAft>
              <a:spcPct val="35000"/>
            </a:spcAft>
          </a:pPr>
          <a:r>
            <a:rPr lang="en-US" sz="1600" kern="12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Risk Management</a:t>
          </a:r>
        </a:p>
        <a:p>
          <a:pPr lvl="0" algn="ctr" defTabSz="711200">
            <a:lnSpc>
              <a:spcPct val="90000"/>
            </a:lnSpc>
            <a:spcBef>
              <a:spcPct val="0"/>
            </a:spcBef>
            <a:spcAft>
              <a:spcPct val="35000"/>
            </a:spcAft>
          </a:pPr>
          <a:r>
            <a:rPr lang="en-US" sz="1600" kern="12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Combined Assurance Frameworks</a:t>
          </a:r>
        </a:p>
        <a:p>
          <a:pPr lvl="0" algn="ctr" defTabSz="711200">
            <a:lnSpc>
              <a:spcPct val="90000"/>
            </a:lnSpc>
            <a:spcBef>
              <a:spcPct val="0"/>
            </a:spcBef>
            <a:spcAft>
              <a:spcPct val="35000"/>
            </a:spcAft>
          </a:pPr>
          <a:r>
            <a:rPr lang="en-US" sz="1600" kern="12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Out-and Co-sourcing</a:t>
          </a:r>
        </a:p>
        <a:p>
          <a:pPr lvl="0" algn="ctr" defTabSz="711200">
            <a:lnSpc>
              <a:spcPct val="90000"/>
            </a:lnSpc>
            <a:spcBef>
              <a:spcPct val="0"/>
            </a:spcBef>
            <a:spcAft>
              <a:spcPct val="35000"/>
            </a:spcAft>
          </a:pPr>
          <a:r>
            <a:rPr lang="en-US" sz="1600" kern="12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Financial Reviews</a:t>
          </a:r>
        </a:p>
        <a:p>
          <a:pPr lvl="0" algn="ctr" defTabSz="711200">
            <a:lnSpc>
              <a:spcPct val="90000"/>
            </a:lnSpc>
            <a:spcBef>
              <a:spcPct val="0"/>
            </a:spcBef>
            <a:spcAft>
              <a:spcPct val="35000"/>
            </a:spcAft>
          </a:pPr>
          <a:r>
            <a:rPr lang="en-US" sz="1600" kern="12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Audit of Predetermined Objectives and Performance Information</a:t>
          </a:r>
        </a:p>
        <a:p>
          <a:pPr lvl="0" algn="ctr" defTabSz="711200">
            <a:lnSpc>
              <a:spcPct val="90000"/>
            </a:lnSpc>
            <a:spcBef>
              <a:spcPct val="0"/>
            </a:spcBef>
            <a:spcAft>
              <a:spcPct val="35000"/>
            </a:spcAft>
          </a:pPr>
          <a:r>
            <a:rPr lang="en-US" sz="1600" kern="12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Compliance Audits</a:t>
          </a:r>
        </a:p>
        <a:p>
          <a:pPr lvl="0" algn="ctr" defTabSz="711200">
            <a:lnSpc>
              <a:spcPct val="90000"/>
            </a:lnSpc>
            <a:spcBef>
              <a:spcPct val="0"/>
            </a:spcBef>
            <a:spcAft>
              <a:spcPct val="35000"/>
            </a:spcAft>
          </a:pPr>
          <a:r>
            <a:rPr lang="en-US" sz="1600" kern="12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Performance Audits</a:t>
          </a:r>
        </a:p>
        <a:p>
          <a:pPr lvl="0" algn="ctr" defTabSz="711200">
            <a:lnSpc>
              <a:spcPct val="90000"/>
            </a:lnSpc>
            <a:spcBef>
              <a:spcPct val="0"/>
            </a:spcBef>
            <a:spcAft>
              <a:spcPct val="35000"/>
            </a:spcAft>
          </a:pPr>
          <a:r>
            <a:rPr lang="en-US" sz="1600" kern="12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Forensic Audits and Special Investigations</a:t>
          </a:r>
        </a:p>
        <a:p>
          <a:pPr lvl="0" algn="ctr" defTabSz="711200">
            <a:lnSpc>
              <a:spcPct val="90000"/>
            </a:lnSpc>
            <a:spcBef>
              <a:spcPct val="0"/>
            </a:spcBef>
            <a:spcAft>
              <a:spcPct val="35000"/>
            </a:spcAft>
          </a:pPr>
          <a:r>
            <a:rPr lang="en-US" sz="1600" kern="12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IT Audits	</a:t>
          </a:r>
        </a:p>
        <a:p>
          <a:pPr lvl="0" algn="ctr" defTabSz="711200">
            <a:lnSpc>
              <a:spcPct val="90000"/>
            </a:lnSpc>
            <a:spcBef>
              <a:spcPct val="0"/>
            </a:spcBef>
            <a:spcAft>
              <a:spcPct val="35000"/>
            </a:spcAft>
          </a:pPr>
          <a:r>
            <a:rPr lang="en-US" sz="1600" kern="12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Mentoring and Training</a:t>
          </a:r>
          <a:endParaRPr lang="en-ZA" sz="16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5855476" y="303025"/>
        <a:ext cx="2006376" cy="4739769"/>
      </dsp:txXfrm>
    </dsp:sp>
    <dsp:sp modelId="{EA77C5F6-A6D9-47B0-BE45-5A92DCBF4E86}">
      <dsp:nvSpPr>
        <dsp:cNvPr id="0" name=""/>
        <dsp:cNvSpPr/>
      </dsp:nvSpPr>
      <dsp:spPr>
        <a:xfrm>
          <a:off x="4131197" y="0"/>
          <a:ext cx="1650657" cy="1634413"/>
        </a:xfrm>
        <a:prstGeom prst="ellipse">
          <a:avLst/>
        </a:prstGeom>
        <a:solidFill>
          <a:schemeClr val="accent1">
            <a:shade val="80000"/>
            <a:hueOff val="306246"/>
            <a:satOff val="-4392"/>
            <a:lumOff val="2561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ZA" sz="1800" b="1" kern="1200" dirty="0">
              <a:latin typeface="Arial" panose="020B0604020202020204" pitchFamily="34" charset="0"/>
              <a:cs typeface="Arial" panose="020B0604020202020204" pitchFamily="34" charset="0"/>
            </a:rPr>
            <a:t>Internal Audit </a:t>
          </a:r>
        </a:p>
      </dsp:txBody>
      <dsp:txXfrm>
        <a:off x="4372930" y="239354"/>
        <a:ext cx="1167191" cy="11557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4F86B-BA0C-4390-B216-FCAA00CD49DE}">
      <dsp:nvSpPr>
        <dsp:cNvPr id="0" name=""/>
        <dsp:cNvSpPr/>
      </dsp:nvSpPr>
      <dsp:spPr>
        <a:xfrm>
          <a:off x="1256967" y="399693"/>
          <a:ext cx="2620467" cy="4778600"/>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ctr" defTabSz="800100">
            <a:lnSpc>
              <a:spcPct val="100000"/>
            </a:lnSpc>
            <a:spcBef>
              <a:spcPct val="0"/>
            </a:spcBef>
            <a:spcAft>
              <a:spcPct val="35000"/>
            </a:spcAft>
            <a:buFont typeface="Wingdings" panose="05000000000000000000" pitchFamily="2" charset="2"/>
            <a:buChar char="q"/>
          </a:pPr>
          <a:r>
            <a:rPr lang="en-ZA" sz="1800" kern="12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Accounting</a:t>
          </a:r>
        </a:p>
        <a:p>
          <a:pPr lvl="0" algn="ctr" defTabSz="800100">
            <a:lnSpc>
              <a:spcPct val="100000"/>
            </a:lnSpc>
            <a:spcBef>
              <a:spcPct val="0"/>
            </a:spcBef>
            <a:spcAft>
              <a:spcPct val="35000"/>
            </a:spcAft>
            <a:buFont typeface="Wingdings" panose="05000000000000000000" pitchFamily="2" charset="2"/>
            <a:buChar char="q"/>
          </a:pPr>
          <a:r>
            <a:rPr lang="en-ZA" sz="1800" kern="12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Payroll Outsourcing </a:t>
          </a:r>
        </a:p>
        <a:p>
          <a:pPr lvl="0" algn="ctr" defTabSz="800100">
            <a:lnSpc>
              <a:spcPct val="100000"/>
            </a:lnSpc>
            <a:spcBef>
              <a:spcPct val="0"/>
            </a:spcBef>
            <a:spcAft>
              <a:spcPct val="35000"/>
            </a:spcAft>
            <a:buFont typeface="Wingdings" panose="05000000000000000000" pitchFamily="2" charset="2"/>
            <a:buChar char="q"/>
          </a:pPr>
          <a:r>
            <a:rPr lang="en-ZA" sz="1800" kern="12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Bookkeeping   </a:t>
          </a:r>
        </a:p>
        <a:p>
          <a:pPr lvl="0" algn="ctr" defTabSz="800100">
            <a:lnSpc>
              <a:spcPct val="100000"/>
            </a:lnSpc>
            <a:spcBef>
              <a:spcPct val="0"/>
            </a:spcBef>
            <a:spcAft>
              <a:spcPct val="35000"/>
            </a:spcAft>
            <a:buFont typeface="Wingdings" panose="05000000000000000000" pitchFamily="2" charset="2"/>
            <a:buChar char="q"/>
          </a:pPr>
          <a:r>
            <a:rPr lang="en-ZA" sz="1800" kern="12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Tax Returns </a:t>
          </a:r>
        </a:p>
        <a:p>
          <a:pPr lvl="0" algn="ctr" defTabSz="800100">
            <a:lnSpc>
              <a:spcPct val="100000"/>
            </a:lnSpc>
            <a:spcBef>
              <a:spcPct val="0"/>
            </a:spcBef>
            <a:spcAft>
              <a:spcPct val="35000"/>
            </a:spcAft>
            <a:buFont typeface="Wingdings" panose="05000000000000000000" pitchFamily="2" charset="2"/>
            <a:buChar char="q"/>
          </a:pPr>
          <a:r>
            <a:rPr lang="en-ZA" sz="1800" kern="12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Company Registration Annual Returns </a:t>
          </a:r>
        </a:p>
        <a:p>
          <a:pPr lvl="0" algn="ctr" defTabSz="800100">
            <a:lnSpc>
              <a:spcPct val="100000"/>
            </a:lnSpc>
            <a:spcBef>
              <a:spcPct val="0"/>
            </a:spcBef>
            <a:spcAft>
              <a:spcPct val="35000"/>
            </a:spcAft>
            <a:buFont typeface="Wingdings" panose="05000000000000000000" pitchFamily="2" charset="2"/>
            <a:buChar char="q"/>
          </a:pPr>
          <a:r>
            <a:rPr lang="en-ZA" sz="1800" kern="12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Tax Clearances</a:t>
          </a:r>
        </a:p>
        <a:p>
          <a:pPr lvl="0" algn="ctr" defTabSz="800100">
            <a:lnSpc>
              <a:spcPct val="100000"/>
            </a:lnSpc>
            <a:spcBef>
              <a:spcPct val="0"/>
            </a:spcBef>
            <a:spcAft>
              <a:spcPct val="35000"/>
            </a:spcAft>
            <a:buFont typeface="Wingdings" panose="05000000000000000000" pitchFamily="2" charset="2"/>
            <a:buChar char="q"/>
          </a:pPr>
          <a:r>
            <a:rPr lang="en-ZA" sz="1800" kern="12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Provisional Tax Submissions </a:t>
          </a:r>
        </a:p>
        <a:p>
          <a:pPr lvl="0" algn="ctr" defTabSz="800100">
            <a:lnSpc>
              <a:spcPct val="100000"/>
            </a:lnSpc>
            <a:spcBef>
              <a:spcPct val="0"/>
            </a:spcBef>
            <a:spcAft>
              <a:spcPct val="35000"/>
            </a:spcAft>
            <a:buFont typeface="Wingdings" panose="05000000000000000000" pitchFamily="2" charset="2"/>
            <a:buChar char="q"/>
          </a:pPr>
          <a:r>
            <a:rPr lang="en-ZA" sz="1800" kern="12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VAT Registrations </a:t>
          </a:r>
        </a:p>
        <a:p>
          <a:pPr lvl="0" algn="ctr" defTabSz="800100">
            <a:lnSpc>
              <a:spcPct val="100000"/>
            </a:lnSpc>
            <a:spcBef>
              <a:spcPct val="0"/>
            </a:spcBef>
            <a:spcAft>
              <a:spcPct val="35000"/>
            </a:spcAft>
            <a:buFont typeface="Wingdings" panose="05000000000000000000" pitchFamily="2" charset="2"/>
            <a:buChar char="q"/>
          </a:pPr>
          <a:r>
            <a:rPr lang="en-ZA" sz="1800" kern="12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VAT 201 Returns   </a:t>
          </a:r>
        </a:p>
        <a:p>
          <a:pPr lvl="0" algn="ctr" defTabSz="800100">
            <a:lnSpc>
              <a:spcPct val="100000"/>
            </a:lnSpc>
            <a:spcBef>
              <a:spcPct val="0"/>
            </a:spcBef>
            <a:spcAft>
              <a:spcPct val="35000"/>
            </a:spcAft>
            <a:buFont typeface="Wingdings" panose="05000000000000000000" pitchFamily="2" charset="2"/>
            <a:buChar char="q"/>
          </a:pPr>
          <a:r>
            <a:rPr lang="en-ZA" sz="1800" kern="1200"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EMP201 Returns   Employees Tax Reconciliations </a:t>
          </a:r>
          <a:endParaRPr lang="en-ZA" sz="1800" kern="1200" dirty="0"/>
        </a:p>
      </dsp:txBody>
      <dsp:txXfrm>
        <a:off x="1676241" y="399693"/>
        <a:ext cx="2201192" cy="4778600"/>
      </dsp:txXfrm>
    </dsp:sp>
    <dsp:sp modelId="{7968E69F-378A-474F-8EE1-3662583B61B0}">
      <dsp:nvSpPr>
        <dsp:cNvPr id="0" name=""/>
        <dsp:cNvSpPr/>
      </dsp:nvSpPr>
      <dsp:spPr>
        <a:xfrm>
          <a:off x="0" y="0"/>
          <a:ext cx="1900524" cy="1850457"/>
        </a:xfrm>
        <a:prstGeom prst="ellipse">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ZA" sz="1600" b="1" kern="1200" dirty="0">
              <a:latin typeface="Arial" panose="020B0604020202020204" pitchFamily="34" charset="0"/>
              <a:cs typeface="Arial" panose="020B0604020202020204" pitchFamily="34" charset="0"/>
            </a:rPr>
            <a:t>Accounting Service</a:t>
          </a:r>
        </a:p>
      </dsp:txBody>
      <dsp:txXfrm>
        <a:off x="278325" y="270993"/>
        <a:ext cx="1343874" cy="1308471"/>
      </dsp:txXfrm>
    </dsp:sp>
    <dsp:sp modelId="{AE98EC41-BF9A-43F5-95EA-FCB9E224BF8C}">
      <dsp:nvSpPr>
        <dsp:cNvPr id="0" name=""/>
        <dsp:cNvSpPr/>
      </dsp:nvSpPr>
      <dsp:spPr>
        <a:xfrm>
          <a:off x="6165702" y="562123"/>
          <a:ext cx="2264066" cy="4000938"/>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lvl="0" algn="ctr" defTabSz="533400">
            <a:lnSpc>
              <a:spcPct val="90000"/>
            </a:lnSpc>
            <a:spcBef>
              <a:spcPct val="0"/>
            </a:spcBef>
            <a:spcAft>
              <a:spcPct val="35000"/>
            </a:spcAft>
            <a:buFont typeface="Arial" panose="020B0604020202020204" pitchFamily="34" charset="0"/>
            <a:buChar char="•"/>
          </a:pPr>
          <a:r>
            <a:rPr lang="en-ZA" sz="12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External Audit </a:t>
          </a:r>
        </a:p>
        <a:p>
          <a:pPr lvl="0" algn="ctr" defTabSz="533400">
            <a:lnSpc>
              <a:spcPct val="90000"/>
            </a:lnSpc>
            <a:spcBef>
              <a:spcPct val="0"/>
            </a:spcBef>
            <a:spcAft>
              <a:spcPct val="35000"/>
            </a:spcAft>
            <a:buFont typeface="Arial" panose="020B0604020202020204" pitchFamily="34" charset="0"/>
            <a:buChar char="•"/>
          </a:pPr>
          <a:r>
            <a:rPr lang="en-ZA" sz="120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Due Diligence Reviews</a:t>
          </a:r>
        </a:p>
      </dsp:txBody>
      <dsp:txXfrm>
        <a:off x="6527952" y="562123"/>
        <a:ext cx="1901815" cy="4000938"/>
      </dsp:txXfrm>
    </dsp:sp>
    <dsp:sp modelId="{EA77C5F6-A6D9-47B0-BE45-5A92DCBF4E86}">
      <dsp:nvSpPr>
        <dsp:cNvPr id="0" name=""/>
        <dsp:cNvSpPr/>
      </dsp:nvSpPr>
      <dsp:spPr>
        <a:xfrm>
          <a:off x="4676109" y="0"/>
          <a:ext cx="1940478" cy="1875560"/>
        </a:xfrm>
        <a:prstGeom prst="ellipse">
          <a:avLst/>
        </a:prstGeom>
        <a:solidFill>
          <a:schemeClr val="accent1">
            <a:shade val="80000"/>
            <a:hueOff val="306246"/>
            <a:satOff val="-4392"/>
            <a:lumOff val="2561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ZA" sz="1600" b="1" kern="1200" dirty="0">
              <a:latin typeface="Arial" panose="020B0604020202020204" pitchFamily="34" charset="0"/>
              <a:cs typeface="Arial" panose="020B0604020202020204" pitchFamily="34" charset="0"/>
            </a:rPr>
            <a:t>Assurance </a:t>
          </a:r>
        </a:p>
      </dsp:txBody>
      <dsp:txXfrm>
        <a:off x="4960285" y="274669"/>
        <a:ext cx="1372126" cy="13262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E65DE060-58EC-4FD4-82CC-7175AC448F86}" type="datetimeFigureOut">
              <a:rPr lang="en-ZA" smtClean="0"/>
              <a:t>2018/06/30</a:t>
            </a:fld>
            <a:endParaRPr lang="en-ZA"/>
          </a:p>
        </p:txBody>
      </p:sp>
      <p:sp>
        <p:nvSpPr>
          <p:cNvPr id="4" name="Slide Image Placeholder 3"/>
          <p:cNvSpPr>
            <a:spLocks noGrp="1" noRot="1" noChangeAspect="1"/>
          </p:cNvSpPr>
          <p:nvPr>
            <p:ph type="sldImg" idx="2"/>
          </p:nvPr>
        </p:nvSpPr>
        <p:spPr>
          <a:xfrm>
            <a:off x="1249363" y="1279525"/>
            <a:ext cx="4606925" cy="34544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92B19B08-EF03-4676-B11F-ECD68F1DE5DA}" type="slidenum">
              <a:rPr lang="en-ZA" smtClean="0"/>
              <a:t>‹#›</a:t>
            </a:fld>
            <a:endParaRPr lang="en-ZA"/>
          </a:p>
        </p:txBody>
      </p:sp>
    </p:spTree>
    <p:extLst>
      <p:ext uri="{BB962C8B-B14F-4D97-AF65-F5344CB8AC3E}">
        <p14:creationId xmlns:p14="http://schemas.microsoft.com/office/powerpoint/2010/main" val="920692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B19B08-EF03-4676-B11F-ECD68F1DE5DA}" type="slidenum">
              <a:rPr lang="en-ZA" smtClean="0"/>
              <a:t>9</a:t>
            </a:fld>
            <a:endParaRPr lang="en-ZA"/>
          </a:p>
        </p:txBody>
      </p:sp>
    </p:spTree>
    <p:extLst>
      <p:ext uri="{BB962C8B-B14F-4D97-AF65-F5344CB8AC3E}">
        <p14:creationId xmlns:p14="http://schemas.microsoft.com/office/powerpoint/2010/main" val="1014494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E1AC520-27C0-D242-9DE6-7DB790C7B730}" type="datetimeFigureOut">
              <a:rPr lang="en-US" smtClean="0"/>
              <a:t>6/30/2018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806D8-9345-ED4D-B09E-C44E51C4B690}" type="slidenum">
              <a:rPr lang="en-US" smtClean="0"/>
              <a:t>‹#›</a:t>
            </a:fld>
            <a:endParaRPr lang="en-US"/>
          </a:p>
        </p:txBody>
      </p:sp>
    </p:spTree>
    <p:extLst>
      <p:ext uri="{BB962C8B-B14F-4D97-AF65-F5344CB8AC3E}">
        <p14:creationId xmlns:p14="http://schemas.microsoft.com/office/powerpoint/2010/main" val="1734460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1AC520-27C0-D242-9DE6-7DB790C7B730}" type="datetimeFigureOut">
              <a:rPr lang="en-US" smtClean="0"/>
              <a:t>6/30/2018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806D8-9345-ED4D-B09E-C44E51C4B690}" type="slidenum">
              <a:rPr lang="en-US" smtClean="0"/>
              <a:t>‹#›</a:t>
            </a:fld>
            <a:endParaRPr lang="en-US"/>
          </a:p>
        </p:txBody>
      </p:sp>
    </p:spTree>
    <p:extLst>
      <p:ext uri="{BB962C8B-B14F-4D97-AF65-F5344CB8AC3E}">
        <p14:creationId xmlns:p14="http://schemas.microsoft.com/office/powerpoint/2010/main" val="1750462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1AC520-27C0-D242-9DE6-7DB790C7B730}" type="datetimeFigureOut">
              <a:rPr lang="en-US" smtClean="0"/>
              <a:t>6/30/2018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806D8-9345-ED4D-B09E-C44E51C4B690}" type="slidenum">
              <a:rPr lang="en-US" smtClean="0"/>
              <a:t>‹#›</a:t>
            </a:fld>
            <a:endParaRPr lang="en-US"/>
          </a:p>
        </p:txBody>
      </p:sp>
    </p:spTree>
    <p:extLst>
      <p:ext uri="{BB962C8B-B14F-4D97-AF65-F5344CB8AC3E}">
        <p14:creationId xmlns:p14="http://schemas.microsoft.com/office/powerpoint/2010/main" val="1342681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1AC520-27C0-D242-9DE6-7DB790C7B730}" type="datetimeFigureOut">
              <a:rPr lang="en-US" smtClean="0"/>
              <a:t>6/30/2018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806D8-9345-ED4D-B09E-C44E51C4B690}" type="slidenum">
              <a:rPr lang="en-US" smtClean="0"/>
              <a:t>‹#›</a:t>
            </a:fld>
            <a:endParaRPr lang="en-US"/>
          </a:p>
        </p:txBody>
      </p:sp>
    </p:spTree>
    <p:extLst>
      <p:ext uri="{BB962C8B-B14F-4D97-AF65-F5344CB8AC3E}">
        <p14:creationId xmlns:p14="http://schemas.microsoft.com/office/powerpoint/2010/main" val="4253931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1AC520-27C0-D242-9DE6-7DB790C7B730}" type="datetimeFigureOut">
              <a:rPr lang="en-US" smtClean="0"/>
              <a:t>6/30/2018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806D8-9345-ED4D-B09E-C44E51C4B690}" type="slidenum">
              <a:rPr lang="en-US" smtClean="0"/>
              <a:t>‹#›</a:t>
            </a:fld>
            <a:endParaRPr lang="en-US"/>
          </a:p>
        </p:txBody>
      </p:sp>
    </p:spTree>
    <p:extLst>
      <p:ext uri="{BB962C8B-B14F-4D97-AF65-F5344CB8AC3E}">
        <p14:creationId xmlns:p14="http://schemas.microsoft.com/office/powerpoint/2010/main" val="155908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1AC520-27C0-D242-9DE6-7DB790C7B730}" type="datetimeFigureOut">
              <a:rPr lang="en-US" smtClean="0"/>
              <a:t>6/30/2018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E806D8-9345-ED4D-B09E-C44E51C4B690}" type="slidenum">
              <a:rPr lang="en-US" smtClean="0"/>
              <a:t>‹#›</a:t>
            </a:fld>
            <a:endParaRPr lang="en-US"/>
          </a:p>
        </p:txBody>
      </p:sp>
    </p:spTree>
    <p:extLst>
      <p:ext uri="{BB962C8B-B14F-4D97-AF65-F5344CB8AC3E}">
        <p14:creationId xmlns:p14="http://schemas.microsoft.com/office/powerpoint/2010/main" val="298643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1AC520-27C0-D242-9DE6-7DB790C7B730}" type="datetimeFigureOut">
              <a:rPr lang="en-US" smtClean="0"/>
              <a:t>6/30/2018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E806D8-9345-ED4D-B09E-C44E51C4B690}" type="slidenum">
              <a:rPr lang="en-US" smtClean="0"/>
              <a:t>‹#›</a:t>
            </a:fld>
            <a:endParaRPr lang="en-US"/>
          </a:p>
        </p:txBody>
      </p:sp>
    </p:spTree>
    <p:extLst>
      <p:ext uri="{BB962C8B-B14F-4D97-AF65-F5344CB8AC3E}">
        <p14:creationId xmlns:p14="http://schemas.microsoft.com/office/powerpoint/2010/main" val="1848838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1AC520-27C0-D242-9DE6-7DB790C7B730}" type="datetimeFigureOut">
              <a:rPr lang="en-US" smtClean="0"/>
              <a:t>6/30/2018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E806D8-9345-ED4D-B09E-C44E51C4B690}" type="slidenum">
              <a:rPr lang="en-US" smtClean="0"/>
              <a:t>‹#›</a:t>
            </a:fld>
            <a:endParaRPr lang="en-US"/>
          </a:p>
        </p:txBody>
      </p:sp>
    </p:spTree>
    <p:extLst>
      <p:ext uri="{BB962C8B-B14F-4D97-AF65-F5344CB8AC3E}">
        <p14:creationId xmlns:p14="http://schemas.microsoft.com/office/powerpoint/2010/main" val="2430823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1AC520-27C0-D242-9DE6-7DB790C7B730}" type="datetimeFigureOut">
              <a:rPr lang="en-US" smtClean="0"/>
              <a:t>6/30/2018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E806D8-9345-ED4D-B09E-C44E51C4B690}" type="slidenum">
              <a:rPr lang="en-US" smtClean="0"/>
              <a:t>‹#›</a:t>
            </a:fld>
            <a:endParaRPr lang="en-US"/>
          </a:p>
        </p:txBody>
      </p:sp>
    </p:spTree>
    <p:extLst>
      <p:ext uri="{BB962C8B-B14F-4D97-AF65-F5344CB8AC3E}">
        <p14:creationId xmlns:p14="http://schemas.microsoft.com/office/powerpoint/2010/main" val="1662103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1AC520-27C0-D242-9DE6-7DB790C7B730}" type="datetimeFigureOut">
              <a:rPr lang="en-US" smtClean="0"/>
              <a:t>6/30/2018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E806D8-9345-ED4D-B09E-C44E51C4B690}" type="slidenum">
              <a:rPr lang="en-US" smtClean="0"/>
              <a:t>‹#›</a:t>
            </a:fld>
            <a:endParaRPr lang="en-US"/>
          </a:p>
        </p:txBody>
      </p:sp>
    </p:spTree>
    <p:extLst>
      <p:ext uri="{BB962C8B-B14F-4D97-AF65-F5344CB8AC3E}">
        <p14:creationId xmlns:p14="http://schemas.microsoft.com/office/powerpoint/2010/main" val="3741125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1AC520-27C0-D242-9DE6-7DB790C7B730}" type="datetimeFigureOut">
              <a:rPr lang="en-US" smtClean="0"/>
              <a:t>6/30/2018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E806D8-9345-ED4D-B09E-C44E51C4B690}" type="slidenum">
              <a:rPr lang="en-US" smtClean="0"/>
              <a:t>‹#›</a:t>
            </a:fld>
            <a:endParaRPr lang="en-US"/>
          </a:p>
        </p:txBody>
      </p:sp>
    </p:spTree>
    <p:extLst>
      <p:ext uri="{BB962C8B-B14F-4D97-AF65-F5344CB8AC3E}">
        <p14:creationId xmlns:p14="http://schemas.microsoft.com/office/powerpoint/2010/main" val="2415764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1AC520-27C0-D242-9DE6-7DB790C7B730}" type="datetimeFigureOut">
              <a:rPr lang="en-US" smtClean="0"/>
              <a:t>6/30/2018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806D8-9345-ED4D-B09E-C44E51C4B690}" type="slidenum">
              <a:rPr lang="en-US" smtClean="0"/>
              <a:t>‹#›</a:t>
            </a:fld>
            <a:endParaRPr lang="en-US"/>
          </a:p>
        </p:txBody>
      </p:sp>
    </p:spTree>
    <p:extLst>
      <p:ext uri="{BB962C8B-B14F-4D97-AF65-F5344CB8AC3E}">
        <p14:creationId xmlns:p14="http://schemas.microsoft.com/office/powerpoint/2010/main" val="2131150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e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5" name="Picture 4" descr="Slide intro p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510"/>
            <a:ext cx="9162013" cy="6871510"/>
          </a:xfrm>
          <a:prstGeom prst="rect">
            <a:avLst/>
          </a:prstGeom>
        </p:spPr>
      </p:pic>
      <p:sp>
        <p:nvSpPr>
          <p:cNvPr id="4" name="TextBox 3">
            <a:extLst>
              <a:ext uri="{FF2B5EF4-FFF2-40B4-BE49-F238E27FC236}">
                <a16:creationId xmlns:a16="http://schemas.microsoft.com/office/drawing/2014/main" xmlns="" id="{A76F0188-A9B0-43E6-810D-55DDCCFE5B3C}"/>
              </a:ext>
            </a:extLst>
          </p:cNvPr>
          <p:cNvSpPr txBox="1"/>
          <p:nvPr/>
        </p:nvSpPr>
        <p:spPr>
          <a:xfrm>
            <a:off x="2159876" y="4903076"/>
            <a:ext cx="6653048" cy="1323439"/>
          </a:xfrm>
          <a:prstGeom prst="rect">
            <a:avLst/>
          </a:prstGeom>
          <a:noFill/>
        </p:spPr>
        <p:txBody>
          <a:bodyPr wrap="square" rtlCol="0">
            <a:spAutoFit/>
          </a:bodyPr>
          <a:lstStyle/>
          <a:p>
            <a:pPr algn="ctr"/>
            <a:r>
              <a:rPr lang="en-US" sz="4000" dirty="0">
                <a:solidFill>
                  <a:schemeClr val="bg1">
                    <a:lumMod val="75000"/>
                  </a:schemeClr>
                </a:solidFill>
              </a:rPr>
              <a:t>ASSET MANAGEMENT</a:t>
            </a:r>
          </a:p>
          <a:p>
            <a:pPr algn="ctr"/>
            <a:r>
              <a:rPr lang="en-US" sz="4000" i="1" dirty="0">
                <a:solidFill>
                  <a:schemeClr val="bg1">
                    <a:lumMod val="75000"/>
                  </a:schemeClr>
                </a:solidFill>
              </a:rPr>
              <a:t>The third dimension</a:t>
            </a:r>
          </a:p>
        </p:txBody>
      </p:sp>
    </p:spTree>
    <p:extLst>
      <p:ext uri="{BB962C8B-B14F-4D97-AF65-F5344CB8AC3E}">
        <p14:creationId xmlns:p14="http://schemas.microsoft.com/office/powerpoint/2010/main" val="2392980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na-PPT-Background-Slide-02-Full-L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76156" y="56476"/>
            <a:ext cx="7772400" cy="975946"/>
          </a:xfrm>
        </p:spPr>
        <p:txBody>
          <a:bodyPr>
            <a:normAutofit/>
          </a:bodyPr>
          <a:lstStyle/>
          <a:p>
            <a:pPr algn="l"/>
            <a:r>
              <a:rPr lang="en-US" sz="3200" dirty="0">
                <a:solidFill>
                  <a:srgbClr val="000090"/>
                </a:solidFill>
                <a:latin typeface="+mn-lt"/>
                <a:cs typeface="Century Gothic"/>
              </a:rPr>
              <a:t>Introduction</a:t>
            </a:r>
          </a:p>
        </p:txBody>
      </p:sp>
      <p:sp>
        <p:nvSpPr>
          <p:cNvPr id="3" name="Subtitle 2"/>
          <p:cNvSpPr>
            <a:spLocks noGrp="1"/>
          </p:cNvSpPr>
          <p:nvPr>
            <p:ph type="subTitle" idx="1"/>
          </p:nvPr>
        </p:nvSpPr>
        <p:spPr>
          <a:xfrm>
            <a:off x="576156" y="1117884"/>
            <a:ext cx="8040174" cy="5515130"/>
          </a:xfrm>
        </p:spPr>
        <p:txBody>
          <a:bodyPr>
            <a:normAutofit fontScale="85000" lnSpcReduction="20000"/>
          </a:bodyPr>
          <a:lstStyle/>
          <a:p>
            <a:pPr marL="342900" indent="-342900" algn="just">
              <a:lnSpc>
                <a:spcPct val="110000"/>
              </a:lnSpc>
              <a:buFont typeface="Arial" panose="020B0604020202020204" pitchFamily="34" charset="0"/>
              <a:buChar char="•"/>
            </a:pPr>
            <a:r>
              <a:rPr lang="en-US" sz="3000" dirty="0" smtClean="0">
                <a:solidFill>
                  <a:schemeClr val="tx1"/>
                </a:solidFill>
              </a:rPr>
              <a:t>Internal Control Environment and ISO standards in relation to asset management . ISO AND INTERNAL CONTROLS , same </a:t>
            </a:r>
            <a:r>
              <a:rPr lang="en-US" sz="3000" dirty="0" err="1" smtClean="0">
                <a:solidFill>
                  <a:schemeClr val="tx1"/>
                </a:solidFill>
              </a:rPr>
              <a:t>whats</a:t>
            </a:r>
            <a:r>
              <a:rPr lang="en-US" sz="3000" dirty="0" smtClean="0">
                <a:solidFill>
                  <a:schemeClr val="tx1"/>
                </a:solidFill>
              </a:rPr>
              <a:t> app group </a:t>
            </a:r>
            <a:endParaRPr lang="en-US" sz="3000" dirty="0">
              <a:solidFill>
                <a:schemeClr val="tx1"/>
              </a:solidFill>
            </a:endParaRPr>
          </a:p>
          <a:p>
            <a:pPr algn="just">
              <a:lnSpc>
                <a:spcPct val="110000"/>
              </a:lnSpc>
            </a:pPr>
            <a:endParaRPr lang="en-US" sz="3000" dirty="0">
              <a:solidFill>
                <a:schemeClr val="tx1"/>
              </a:solidFill>
            </a:endParaRPr>
          </a:p>
          <a:p>
            <a:pPr marL="342900" indent="-342900" algn="just">
              <a:lnSpc>
                <a:spcPct val="110000"/>
              </a:lnSpc>
              <a:buFont typeface="Arial" panose="020B0604020202020204" pitchFamily="34" charset="0"/>
              <a:buChar char="•"/>
            </a:pPr>
            <a:r>
              <a:rPr lang="en-US" sz="3000" b="1" dirty="0" smtClean="0">
                <a:solidFill>
                  <a:srgbClr val="FF0000"/>
                </a:solidFill>
              </a:rPr>
              <a:t>Best Practice </a:t>
            </a:r>
            <a:r>
              <a:rPr lang="en-US" sz="3000" dirty="0" smtClean="0">
                <a:solidFill>
                  <a:schemeClr val="tx1"/>
                </a:solidFill>
              </a:rPr>
              <a:t>= ISO </a:t>
            </a:r>
            <a:r>
              <a:rPr lang="en-US" sz="3000" b="1" dirty="0" smtClean="0">
                <a:solidFill>
                  <a:schemeClr val="tx1"/>
                </a:solidFill>
              </a:rPr>
              <a:t>not</a:t>
            </a:r>
            <a:r>
              <a:rPr lang="en-US" sz="3000" dirty="0" smtClean="0">
                <a:solidFill>
                  <a:schemeClr val="tx1"/>
                </a:solidFill>
              </a:rPr>
              <a:t> compulsory </a:t>
            </a:r>
          </a:p>
          <a:p>
            <a:pPr algn="just">
              <a:lnSpc>
                <a:spcPct val="110000"/>
              </a:lnSpc>
            </a:pPr>
            <a:r>
              <a:rPr lang="en-US" sz="3000" dirty="0">
                <a:solidFill>
                  <a:schemeClr val="tx1"/>
                </a:solidFill>
              </a:rPr>
              <a:t> </a:t>
            </a:r>
            <a:r>
              <a:rPr lang="en-US" sz="3000" dirty="0" smtClean="0">
                <a:solidFill>
                  <a:schemeClr val="tx1"/>
                </a:solidFill>
              </a:rPr>
              <a:t>    First world countries (municipalities) have voluntarily 	adopted ISO to improve asset management practice  </a:t>
            </a:r>
            <a:endParaRPr lang="en-US" sz="3000" dirty="0">
              <a:solidFill>
                <a:schemeClr val="tx1"/>
              </a:solidFill>
            </a:endParaRPr>
          </a:p>
          <a:p>
            <a:pPr marL="342900" indent="-342900" algn="just">
              <a:lnSpc>
                <a:spcPct val="110000"/>
              </a:lnSpc>
              <a:buFont typeface="Arial" panose="020B0604020202020204" pitchFamily="34" charset="0"/>
              <a:buChar char="•"/>
            </a:pPr>
            <a:endParaRPr lang="en-US" sz="3000" dirty="0">
              <a:solidFill>
                <a:schemeClr val="tx1"/>
              </a:solidFill>
            </a:endParaRPr>
          </a:p>
          <a:p>
            <a:pPr marL="342900" indent="-342900" algn="just">
              <a:lnSpc>
                <a:spcPct val="110000"/>
              </a:lnSpc>
              <a:buFont typeface="Arial" panose="020B0604020202020204" pitchFamily="34" charset="0"/>
              <a:buChar char="•"/>
            </a:pPr>
            <a:r>
              <a:rPr lang="en-US" sz="3000" dirty="0" smtClean="0">
                <a:solidFill>
                  <a:schemeClr val="tx1"/>
                </a:solidFill>
              </a:rPr>
              <a:t>Objective of ISO is to Enable organization to achieve its objectives through effective &amp; efficient management assets . </a:t>
            </a:r>
            <a:r>
              <a:rPr lang="en-US" sz="3000" b="1" dirty="0" smtClean="0">
                <a:solidFill>
                  <a:srgbClr val="FF0000"/>
                </a:solidFill>
              </a:rPr>
              <a:t>INTERNAL CONTROL </a:t>
            </a:r>
            <a:endParaRPr lang="en-US" sz="3000" b="1" dirty="0">
              <a:solidFill>
                <a:srgbClr val="FF0000"/>
              </a:solidFill>
            </a:endParaRPr>
          </a:p>
          <a:p>
            <a:pPr algn="just">
              <a:lnSpc>
                <a:spcPct val="110000"/>
              </a:lnSpc>
            </a:pPr>
            <a:r>
              <a:rPr lang="en-ZA" dirty="0"/>
              <a:t/>
            </a:r>
            <a:br>
              <a:rPr lang="en-ZA" dirty="0"/>
            </a:br>
            <a:endParaRPr lang="en-ZA" dirty="0"/>
          </a:p>
          <a:p>
            <a:pPr marL="342900" indent="-342900" algn="just">
              <a:lnSpc>
                <a:spcPct val="110000"/>
              </a:lnSpc>
              <a:buFont typeface="Arial" panose="020B0604020202020204" pitchFamily="34" charset="0"/>
              <a:buChar char="•"/>
            </a:pPr>
            <a:endParaRPr lang="en-US" sz="4000" baseline="30000" dirty="0">
              <a:solidFill>
                <a:srgbClr val="000000"/>
              </a:solidFill>
              <a:latin typeface="Century Gothic"/>
              <a:cs typeface="Century Gothic"/>
            </a:endParaRPr>
          </a:p>
        </p:txBody>
      </p:sp>
    </p:spTree>
    <p:extLst>
      <p:ext uri="{BB962C8B-B14F-4D97-AF65-F5344CB8AC3E}">
        <p14:creationId xmlns:p14="http://schemas.microsoft.com/office/powerpoint/2010/main" val="22623041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na-PPT-Background-Slide-02-Full-L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76156" y="56476"/>
            <a:ext cx="7772400" cy="975946"/>
          </a:xfrm>
        </p:spPr>
        <p:txBody>
          <a:bodyPr>
            <a:normAutofit/>
          </a:bodyPr>
          <a:lstStyle/>
          <a:p>
            <a:pPr algn="l"/>
            <a:r>
              <a:rPr lang="en-US" sz="3200" dirty="0">
                <a:solidFill>
                  <a:srgbClr val="000090"/>
                </a:solidFill>
                <a:latin typeface="+mn-lt"/>
                <a:cs typeface="Century Gothic"/>
              </a:rPr>
              <a:t>Introduction</a:t>
            </a:r>
          </a:p>
        </p:txBody>
      </p:sp>
      <p:sp>
        <p:nvSpPr>
          <p:cNvPr id="3" name="Subtitle 2"/>
          <p:cNvSpPr>
            <a:spLocks noGrp="1"/>
          </p:cNvSpPr>
          <p:nvPr>
            <p:ph type="subTitle" idx="1"/>
          </p:nvPr>
        </p:nvSpPr>
        <p:spPr>
          <a:xfrm>
            <a:off x="576156" y="1117884"/>
            <a:ext cx="8040174" cy="5515130"/>
          </a:xfrm>
        </p:spPr>
        <p:txBody>
          <a:bodyPr>
            <a:normAutofit fontScale="85000" lnSpcReduction="10000"/>
          </a:bodyPr>
          <a:lstStyle/>
          <a:p>
            <a:pPr marL="342900" indent="-342900" algn="just">
              <a:lnSpc>
                <a:spcPct val="110000"/>
              </a:lnSpc>
              <a:buFont typeface="Arial" panose="020B0604020202020204" pitchFamily="34" charset="0"/>
              <a:buChar char="•"/>
            </a:pPr>
            <a:r>
              <a:rPr lang="en-US" sz="3000" dirty="0">
                <a:solidFill>
                  <a:schemeClr val="tx1"/>
                </a:solidFill>
              </a:rPr>
              <a:t>Internal controls in relation to assets management can be alleviated to two distinct risks.  </a:t>
            </a:r>
          </a:p>
          <a:p>
            <a:pPr algn="just">
              <a:lnSpc>
                <a:spcPct val="110000"/>
              </a:lnSpc>
            </a:pPr>
            <a:endParaRPr lang="en-US" sz="3000" dirty="0">
              <a:solidFill>
                <a:schemeClr val="tx1"/>
              </a:solidFill>
            </a:endParaRPr>
          </a:p>
          <a:p>
            <a:pPr marL="342900" indent="-342900" algn="just">
              <a:lnSpc>
                <a:spcPct val="110000"/>
              </a:lnSpc>
              <a:buFont typeface="Arial" panose="020B0604020202020204" pitchFamily="34" charset="0"/>
              <a:buChar char="•"/>
            </a:pPr>
            <a:r>
              <a:rPr lang="en-US" sz="3000" dirty="0">
                <a:solidFill>
                  <a:schemeClr val="tx1"/>
                </a:solidFill>
              </a:rPr>
              <a:t>The primary risk is physical in nature and relates to the asset getting lost, stolen or damaged thereby affecting the value as reported on the AFS.  </a:t>
            </a:r>
          </a:p>
          <a:p>
            <a:pPr marL="342900" indent="-342900" algn="just">
              <a:lnSpc>
                <a:spcPct val="110000"/>
              </a:lnSpc>
              <a:buFont typeface="Arial" panose="020B0604020202020204" pitchFamily="34" charset="0"/>
              <a:buChar char="•"/>
            </a:pPr>
            <a:endParaRPr lang="en-US" sz="3000" dirty="0">
              <a:solidFill>
                <a:schemeClr val="tx1"/>
              </a:solidFill>
            </a:endParaRPr>
          </a:p>
          <a:p>
            <a:pPr marL="342900" indent="-342900" algn="just">
              <a:lnSpc>
                <a:spcPct val="110000"/>
              </a:lnSpc>
              <a:buFont typeface="Arial" panose="020B0604020202020204" pitchFamily="34" charset="0"/>
              <a:buChar char="•"/>
            </a:pPr>
            <a:r>
              <a:rPr lang="en-US" sz="3000" dirty="0">
                <a:solidFill>
                  <a:schemeClr val="tx1"/>
                </a:solidFill>
              </a:rPr>
              <a:t>The second risk on value is financial in nature, related to errors in determining cost basis, useful life, (including assessment thereof), </a:t>
            </a:r>
            <a:r>
              <a:rPr lang="en-US" sz="3000" dirty="0">
                <a:solidFill>
                  <a:srgbClr val="FF0000"/>
                </a:solidFill>
              </a:rPr>
              <a:t>impairment</a:t>
            </a:r>
            <a:r>
              <a:rPr lang="en-US" sz="3000" dirty="0">
                <a:solidFill>
                  <a:schemeClr val="tx1"/>
                </a:solidFill>
              </a:rPr>
              <a:t> and depreciation.</a:t>
            </a:r>
          </a:p>
          <a:p>
            <a:pPr algn="just">
              <a:lnSpc>
                <a:spcPct val="110000"/>
              </a:lnSpc>
            </a:pPr>
            <a:r>
              <a:rPr lang="en-ZA" dirty="0"/>
              <a:t/>
            </a:r>
            <a:br>
              <a:rPr lang="en-ZA" dirty="0"/>
            </a:br>
            <a:endParaRPr lang="en-ZA" dirty="0"/>
          </a:p>
          <a:p>
            <a:pPr marL="342900" indent="-342900" algn="just">
              <a:lnSpc>
                <a:spcPct val="110000"/>
              </a:lnSpc>
              <a:buFont typeface="Arial" panose="020B0604020202020204" pitchFamily="34" charset="0"/>
              <a:buChar char="•"/>
            </a:pPr>
            <a:endParaRPr lang="en-US" sz="4000" baseline="30000" dirty="0">
              <a:solidFill>
                <a:srgbClr val="000000"/>
              </a:solidFill>
              <a:latin typeface="Century Gothic"/>
              <a:cs typeface="Century Gothic"/>
            </a:endParaRPr>
          </a:p>
        </p:txBody>
      </p:sp>
    </p:spTree>
    <p:extLst>
      <p:ext uri="{BB962C8B-B14F-4D97-AF65-F5344CB8AC3E}">
        <p14:creationId xmlns:p14="http://schemas.microsoft.com/office/powerpoint/2010/main" val="2982171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na-PPT-Background-Slide-02-Full-L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76156" y="56476"/>
            <a:ext cx="7772400" cy="975946"/>
          </a:xfrm>
        </p:spPr>
        <p:txBody>
          <a:bodyPr>
            <a:normAutofit/>
          </a:bodyPr>
          <a:lstStyle/>
          <a:p>
            <a:pPr algn="l"/>
            <a:r>
              <a:rPr lang="en-US" sz="3200" dirty="0">
                <a:solidFill>
                  <a:srgbClr val="000090"/>
                </a:solidFill>
                <a:latin typeface="+mn-lt"/>
                <a:cs typeface="Century Gothic"/>
              </a:rPr>
              <a:t>Legislative requirements</a:t>
            </a:r>
          </a:p>
        </p:txBody>
      </p:sp>
      <p:sp>
        <p:nvSpPr>
          <p:cNvPr id="3" name="Subtitle 2"/>
          <p:cNvSpPr>
            <a:spLocks noGrp="1"/>
          </p:cNvSpPr>
          <p:nvPr>
            <p:ph type="subTitle" idx="1"/>
          </p:nvPr>
        </p:nvSpPr>
        <p:spPr>
          <a:xfrm>
            <a:off x="606471" y="940602"/>
            <a:ext cx="8040174" cy="5515130"/>
          </a:xfrm>
        </p:spPr>
        <p:txBody>
          <a:bodyPr>
            <a:normAutofit lnSpcReduction="10000"/>
          </a:bodyPr>
          <a:lstStyle/>
          <a:p>
            <a:pPr marL="342900" indent="-342900" algn="just">
              <a:lnSpc>
                <a:spcPct val="110000"/>
              </a:lnSpc>
              <a:buFont typeface="Arial" panose="020B0604020202020204" pitchFamily="34" charset="0"/>
              <a:buChar char="•"/>
            </a:pPr>
            <a:r>
              <a:rPr lang="en-US" sz="2400" dirty="0">
                <a:solidFill>
                  <a:schemeClr val="tx1"/>
                </a:solidFill>
              </a:rPr>
              <a:t>The municipalities are required to structure and manage their administration processes to give priority to the basic needs of the community (The Constitution).</a:t>
            </a:r>
          </a:p>
          <a:p>
            <a:pPr algn="just">
              <a:lnSpc>
                <a:spcPct val="110000"/>
              </a:lnSpc>
            </a:pPr>
            <a:endParaRPr lang="en-US" sz="2400" dirty="0">
              <a:solidFill>
                <a:schemeClr val="tx1"/>
              </a:solidFill>
            </a:endParaRPr>
          </a:p>
          <a:p>
            <a:pPr marL="342900" indent="-342900" algn="just">
              <a:lnSpc>
                <a:spcPct val="110000"/>
              </a:lnSpc>
              <a:buFont typeface="Arial" panose="020B0604020202020204" pitchFamily="34" charset="0"/>
              <a:buChar char="•"/>
            </a:pPr>
            <a:r>
              <a:rPr lang="en-US" sz="2400" dirty="0">
                <a:solidFill>
                  <a:schemeClr val="tx1"/>
                </a:solidFill>
              </a:rPr>
              <a:t>The Accounting officer must ensure that the municipality has and maintains a management, accounting and information system that accounts for all assets. (S63 of the MFMA)</a:t>
            </a:r>
          </a:p>
          <a:p>
            <a:pPr algn="just">
              <a:lnSpc>
                <a:spcPct val="110000"/>
              </a:lnSpc>
            </a:pPr>
            <a:endParaRPr lang="en-US" sz="2400" dirty="0">
              <a:solidFill>
                <a:schemeClr val="tx1"/>
              </a:solidFill>
            </a:endParaRPr>
          </a:p>
          <a:p>
            <a:pPr marL="342900" indent="-342900" algn="just">
              <a:lnSpc>
                <a:spcPct val="110000"/>
              </a:lnSpc>
              <a:buFont typeface="Arial" panose="020B0604020202020204" pitchFamily="34" charset="0"/>
              <a:buChar char="•"/>
            </a:pPr>
            <a:r>
              <a:rPr lang="en-US" sz="2400" dirty="0">
                <a:solidFill>
                  <a:schemeClr val="tx1"/>
                </a:solidFill>
              </a:rPr>
              <a:t>Senior managers are responsible for taking reasonable steps to ensure that the assets and liabilities of the municipality are managed effectively and that assets are safeguarded and maintained to the extent necessary (</a:t>
            </a:r>
            <a:r>
              <a:rPr lang="en-ZA" sz="2400" dirty="0">
                <a:solidFill>
                  <a:schemeClr val="tx1"/>
                </a:solidFill>
              </a:rPr>
              <a:t>S78 –MFMA).</a:t>
            </a:r>
          </a:p>
          <a:p>
            <a:pPr marL="342900" indent="-342900" algn="just">
              <a:lnSpc>
                <a:spcPct val="110000"/>
              </a:lnSpc>
              <a:buFont typeface="Arial" panose="020B0604020202020204" pitchFamily="34" charset="0"/>
              <a:buChar char="•"/>
            </a:pPr>
            <a:endParaRPr lang="en-ZA" sz="2400" dirty="0"/>
          </a:p>
          <a:p>
            <a:pPr marL="342900" indent="-342900" algn="just">
              <a:lnSpc>
                <a:spcPct val="110000"/>
              </a:lnSpc>
              <a:buFont typeface="Arial" panose="020B0604020202020204" pitchFamily="34" charset="0"/>
              <a:buChar char="•"/>
            </a:pPr>
            <a:endParaRPr lang="en-US" sz="4000" baseline="30000" dirty="0">
              <a:solidFill>
                <a:srgbClr val="000000"/>
              </a:solidFill>
              <a:latin typeface="Century Gothic"/>
              <a:cs typeface="Century Gothic"/>
            </a:endParaRPr>
          </a:p>
        </p:txBody>
      </p:sp>
    </p:spTree>
    <p:extLst>
      <p:ext uri="{BB962C8B-B14F-4D97-AF65-F5344CB8AC3E}">
        <p14:creationId xmlns:p14="http://schemas.microsoft.com/office/powerpoint/2010/main" val="2782061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na-PPT-Background-Slide-02-Full-L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76156" y="56476"/>
            <a:ext cx="7772400" cy="975946"/>
          </a:xfrm>
        </p:spPr>
        <p:txBody>
          <a:bodyPr>
            <a:normAutofit/>
          </a:bodyPr>
          <a:lstStyle/>
          <a:p>
            <a:pPr algn="l"/>
            <a:r>
              <a:rPr lang="en-US" sz="3200" dirty="0">
                <a:solidFill>
                  <a:srgbClr val="000090"/>
                </a:solidFill>
                <a:latin typeface="+mn-lt"/>
                <a:cs typeface="Century Gothic"/>
              </a:rPr>
              <a:t>Accounting framework</a:t>
            </a:r>
          </a:p>
        </p:txBody>
      </p:sp>
      <p:sp>
        <p:nvSpPr>
          <p:cNvPr id="3" name="Subtitle 2"/>
          <p:cNvSpPr>
            <a:spLocks noGrp="1"/>
          </p:cNvSpPr>
          <p:nvPr>
            <p:ph type="subTitle" idx="1"/>
          </p:nvPr>
        </p:nvSpPr>
        <p:spPr>
          <a:xfrm>
            <a:off x="576156" y="914031"/>
            <a:ext cx="8040174" cy="5515130"/>
          </a:xfrm>
        </p:spPr>
        <p:txBody>
          <a:bodyPr>
            <a:normAutofit/>
          </a:bodyPr>
          <a:lstStyle/>
          <a:p>
            <a:pPr algn="l"/>
            <a:r>
              <a:rPr lang="en-ZA" sz="2300" u="sng" dirty="0">
                <a:solidFill>
                  <a:schemeClr val="tx1"/>
                </a:solidFill>
              </a:rPr>
              <a:t>GRAP Standards applicable </a:t>
            </a:r>
          </a:p>
          <a:p>
            <a:pPr marL="457200" indent="-457200" algn="l">
              <a:buFont typeface="Arial" panose="020B0604020202020204" pitchFamily="34" charset="0"/>
              <a:buChar char="•"/>
            </a:pPr>
            <a:r>
              <a:rPr lang="en-ZA" sz="2300" dirty="0">
                <a:solidFill>
                  <a:schemeClr val="tx1"/>
                </a:solidFill>
              </a:rPr>
              <a:t>Property plant and equipment (GRAP 17)</a:t>
            </a:r>
          </a:p>
          <a:p>
            <a:pPr marL="457200" indent="-457200" algn="l">
              <a:buFont typeface="Arial" panose="020B0604020202020204" pitchFamily="34" charset="0"/>
              <a:buChar char="•"/>
            </a:pPr>
            <a:r>
              <a:rPr lang="en-ZA" sz="2300" dirty="0">
                <a:solidFill>
                  <a:schemeClr val="tx1"/>
                </a:solidFill>
              </a:rPr>
              <a:t>Land (GRAP 12, 16, 17 &amp; 103)</a:t>
            </a:r>
          </a:p>
          <a:p>
            <a:pPr marL="457200" indent="-457200" algn="l">
              <a:buFont typeface="Arial" panose="020B0604020202020204" pitchFamily="34" charset="0"/>
              <a:buChar char="•"/>
            </a:pPr>
            <a:r>
              <a:rPr lang="en-ZA" sz="2300" dirty="0">
                <a:solidFill>
                  <a:schemeClr val="tx1"/>
                </a:solidFill>
              </a:rPr>
              <a:t>Intangible Assets (GRAP 31 )</a:t>
            </a:r>
          </a:p>
          <a:p>
            <a:pPr marL="457200" indent="-457200" algn="l">
              <a:buFont typeface="Arial" panose="020B0604020202020204" pitchFamily="34" charset="0"/>
              <a:buChar char="•"/>
            </a:pPr>
            <a:r>
              <a:rPr lang="en-ZA" sz="2300" dirty="0">
                <a:solidFill>
                  <a:schemeClr val="tx1"/>
                </a:solidFill>
              </a:rPr>
              <a:t>Heritage Assets (GRAP 103)</a:t>
            </a:r>
          </a:p>
          <a:p>
            <a:pPr marL="457200" indent="-457200" algn="l">
              <a:buFont typeface="Arial" panose="020B0604020202020204" pitchFamily="34" charset="0"/>
              <a:buChar char="•"/>
            </a:pPr>
            <a:r>
              <a:rPr lang="en-ZA" sz="2300" dirty="0">
                <a:solidFill>
                  <a:schemeClr val="tx1"/>
                </a:solidFill>
              </a:rPr>
              <a:t>Investment Property (GRAP 16)</a:t>
            </a:r>
          </a:p>
          <a:p>
            <a:pPr marL="457200" indent="-457200" algn="l">
              <a:buFont typeface="Arial" panose="020B0604020202020204" pitchFamily="34" charset="0"/>
              <a:buChar char="•"/>
            </a:pPr>
            <a:r>
              <a:rPr lang="en-ZA" sz="2300" dirty="0">
                <a:solidFill>
                  <a:schemeClr val="tx1"/>
                </a:solidFill>
              </a:rPr>
              <a:t>Non-current assets held for sale (GRAP 100)</a:t>
            </a:r>
          </a:p>
          <a:p>
            <a:pPr marL="457200" indent="-457200" algn="l">
              <a:buFont typeface="Arial" panose="020B0604020202020204" pitchFamily="34" charset="0"/>
              <a:buChar char="•"/>
            </a:pPr>
            <a:r>
              <a:rPr lang="en-ZA" sz="2300" dirty="0">
                <a:solidFill>
                  <a:schemeClr val="tx1"/>
                </a:solidFill>
              </a:rPr>
              <a:t>Impairment- non-cash and cash generating (GRAP 21 &amp; 26)</a:t>
            </a:r>
          </a:p>
          <a:p>
            <a:pPr algn="l"/>
            <a:endParaRPr lang="en-ZA" sz="2300" b="1" dirty="0">
              <a:solidFill>
                <a:schemeClr val="tx1"/>
              </a:solidFill>
            </a:endParaRPr>
          </a:p>
          <a:p>
            <a:pPr algn="l"/>
            <a:r>
              <a:rPr lang="en-ZA" sz="2300" b="1" dirty="0">
                <a:solidFill>
                  <a:schemeClr val="tx1"/>
                </a:solidFill>
              </a:rPr>
              <a:t>The above standards provide guidance on how the assets should be recognised, measured and disclosed in the financial statements and the information that should be in the accounting policies.</a:t>
            </a:r>
          </a:p>
          <a:p>
            <a:pPr marL="342900" indent="-342900" algn="l">
              <a:lnSpc>
                <a:spcPct val="110000"/>
              </a:lnSpc>
              <a:buFont typeface="Arial" panose="020B0604020202020204" pitchFamily="34" charset="0"/>
              <a:buChar char="•"/>
            </a:pPr>
            <a:endParaRPr lang="en-ZA" sz="2000" dirty="0"/>
          </a:p>
          <a:p>
            <a:pPr marL="342900" indent="-342900" algn="l">
              <a:lnSpc>
                <a:spcPct val="110000"/>
              </a:lnSpc>
              <a:buFont typeface="Arial" panose="020B0604020202020204" pitchFamily="34" charset="0"/>
              <a:buChar char="•"/>
            </a:pPr>
            <a:endParaRPr lang="en-ZA" sz="2000" dirty="0"/>
          </a:p>
          <a:p>
            <a:pPr marL="342900" indent="-342900" algn="l">
              <a:lnSpc>
                <a:spcPct val="110000"/>
              </a:lnSpc>
              <a:buFont typeface="Arial" panose="020B0604020202020204" pitchFamily="34" charset="0"/>
              <a:buChar char="•"/>
            </a:pPr>
            <a:endParaRPr lang="en-ZA" sz="2400" dirty="0"/>
          </a:p>
          <a:p>
            <a:pPr marL="342900" indent="-342900" algn="just">
              <a:lnSpc>
                <a:spcPct val="110000"/>
              </a:lnSpc>
              <a:buFont typeface="Arial" panose="020B0604020202020204" pitchFamily="34" charset="0"/>
              <a:buChar char="•"/>
            </a:pPr>
            <a:endParaRPr lang="en-ZA" sz="2400" dirty="0"/>
          </a:p>
          <a:p>
            <a:pPr marL="342900" indent="-342900" algn="just">
              <a:lnSpc>
                <a:spcPct val="110000"/>
              </a:lnSpc>
              <a:buFont typeface="Arial" panose="020B0604020202020204" pitchFamily="34" charset="0"/>
              <a:buChar char="•"/>
            </a:pPr>
            <a:endParaRPr lang="en-US" sz="4000" baseline="30000" dirty="0">
              <a:solidFill>
                <a:srgbClr val="000000"/>
              </a:solidFill>
              <a:latin typeface="Century Gothic"/>
              <a:cs typeface="Century Gothic"/>
            </a:endParaRPr>
          </a:p>
        </p:txBody>
      </p:sp>
    </p:spTree>
    <p:extLst>
      <p:ext uri="{BB962C8B-B14F-4D97-AF65-F5344CB8AC3E}">
        <p14:creationId xmlns:p14="http://schemas.microsoft.com/office/powerpoint/2010/main" val="20760594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ona-PPT-Background-Slide-02-Short-L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76156" y="56476"/>
            <a:ext cx="7772400" cy="975946"/>
          </a:xfrm>
        </p:spPr>
        <p:txBody>
          <a:bodyPr>
            <a:normAutofit/>
          </a:bodyPr>
          <a:lstStyle/>
          <a:p>
            <a:pPr algn="l"/>
            <a:r>
              <a:rPr lang="en-US" sz="3200" dirty="0">
                <a:solidFill>
                  <a:srgbClr val="000090"/>
                </a:solidFill>
                <a:latin typeface="+mn-lt"/>
                <a:cs typeface="Century Gothic"/>
              </a:rPr>
              <a:t>WHY ASSET MANAGEMENT?</a:t>
            </a:r>
          </a:p>
        </p:txBody>
      </p:sp>
      <p:sp>
        <p:nvSpPr>
          <p:cNvPr id="3" name="Subtitle 2"/>
          <p:cNvSpPr>
            <a:spLocks noGrp="1"/>
          </p:cNvSpPr>
          <p:nvPr>
            <p:ph type="subTitle" idx="1"/>
          </p:nvPr>
        </p:nvSpPr>
        <p:spPr>
          <a:xfrm>
            <a:off x="576156" y="924844"/>
            <a:ext cx="8252534" cy="5515130"/>
          </a:xfrm>
        </p:spPr>
        <p:txBody>
          <a:bodyPr>
            <a:normAutofit/>
          </a:bodyPr>
          <a:lstStyle/>
          <a:p>
            <a:pPr algn="l">
              <a:lnSpc>
                <a:spcPct val="110000"/>
              </a:lnSpc>
            </a:pPr>
            <a:endParaRPr lang="en-GB" sz="800" baseline="30000" dirty="0">
              <a:solidFill>
                <a:schemeClr val="tx1"/>
              </a:solidFill>
              <a:latin typeface="Century Gothic"/>
              <a:cs typeface="Century Gothic"/>
            </a:endParaRPr>
          </a:p>
          <a:p>
            <a:pPr marL="457200" indent="-457200" algn="just">
              <a:lnSpc>
                <a:spcPct val="110000"/>
              </a:lnSpc>
              <a:buFont typeface="Arial" panose="020B0604020202020204" pitchFamily="34" charset="0"/>
              <a:buChar char="•"/>
            </a:pPr>
            <a:r>
              <a:rPr lang="en-ZA" sz="2800" baseline="30000" dirty="0">
                <a:solidFill>
                  <a:schemeClr val="tx1"/>
                </a:solidFill>
                <a:cs typeface="Century Gothic"/>
              </a:rPr>
              <a:t>An organization’s top management, employees and stakeholders should implement planning, control activities (e.g. policies, processes or monitoring actions) and monitoring activities, to exploit opportunities and to reduce risks to an acceptable level.</a:t>
            </a:r>
          </a:p>
          <a:p>
            <a:pPr algn="just">
              <a:lnSpc>
                <a:spcPct val="110000"/>
              </a:lnSpc>
            </a:pPr>
            <a:endParaRPr lang="en-ZA" sz="2800" baseline="30000" dirty="0">
              <a:solidFill>
                <a:schemeClr val="tx1"/>
              </a:solidFill>
              <a:cs typeface="Century Gothic"/>
            </a:endParaRPr>
          </a:p>
          <a:p>
            <a:pPr marL="457200" indent="-457200" algn="just">
              <a:lnSpc>
                <a:spcPct val="110000"/>
              </a:lnSpc>
              <a:buFont typeface="Arial" panose="020B0604020202020204" pitchFamily="34" charset="0"/>
              <a:buChar char="•"/>
            </a:pPr>
            <a:r>
              <a:rPr lang="en-ZA" sz="2800" baseline="30000" dirty="0">
                <a:solidFill>
                  <a:schemeClr val="tx1"/>
                </a:solidFill>
                <a:cs typeface="Century Gothic"/>
              </a:rPr>
              <a:t>Asset management involves the balancing of costs, opportunities and risks against the desired performance of assets, to achieve the organizational objectives. The balancing might need to be considered over different timeframes.</a:t>
            </a:r>
          </a:p>
          <a:p>
            <a:pPr algn="just">
              <a:lnSpc>
                <a:spcPct val="110000"/>
              </a:lnSpc>
            </a:pPr>
            <a:endParaRPr lang="en-ZA" sz="2800" baseline="30000" dirty="0">
              <a:solidFill>
                <a:schemeClr val="tx1"/>
              </a:solidFill>
              <a:cs typeface="Century Gothic"/>
            </a:endParaRPr>
          </a:p>
          <a:p>
            <a:pPr marL="457200" indent="-457200" algn="just">
              <a:lnSpc>
                <a:spcPct val="110000"/>
              </a:lnSpc>
              <a:buFont typeface="Arial" panose="020B0604020202020204" pitchFamily="34" charset="0"/>
              <a:buChar char="•"/>
            </a:pPr>
            <a:r>
              <a:rPr lang="en-ZA" sz="2800" baseline="30000" dirty="0">
                <a:solidFill>
                  <a:schemeClr val="tx1"/>
                </a:solidFill>
                <a:cs typeface="Century Gothic"/>
              </a:rPr>
              <a:t>Asset management enables an organization to examine the need for, and </a:t>
            </a:r>
            <a:r>
              <a:rPr lang="en-ZA" sz="2800" baseline="30000" dirty="0" smtClean="0">
                <a:solidFill>
                  <a:schemeClr val="tx1"/>
                </a:solidFill>
                <a:cs typeface="Century Gothic"/>
              </a:rPr>
              <a:t>performance of assets </a:t>
            </a:r>
            <a:r>
              <a:rPr lang="en-ZA" sz="2800" baseline="30000" dirty="0">
                <a:solidFill>
                  <a:schemeClr val="tx1"/>
                </a:solidFill>
                <a:cs typeface="Century Gothic"/>
              </a:rPr>
              <a:t>and asset systems at different levels. Additionally, it enables the application of analytical approaches towards managing an asset over the different stages of its life cycle (which can start with the conception of the need for the asset, through to its disposal, and includes the managing of any potential post disposal liabilities).</a:t>
            </a:r>
            <a:endParaRPr lang="en-GB" sz="2800" baseline="30000" dirty="0">
              <a:solidFill>
                <a:schemeClr val="tx1"/>
              </a:solidFill>
              <a:cs typeface="Century Gothic"/>
            </a:endParaRPr>
          </a:p>
        </p:txBody>
      </p:sp>
    </p:spTree>
    <p:extLst>
      <p:ext uri="{BB962C8B-B14F-4D97-AF65-F5344CB8AC3E}">
        <p14:creationId xmlns:p14="http://schemas.microsoft.com/office/powerpoint/2010/main" val="25806272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na-PPT-Background-Slide-02-Full-L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76156" y="56476"/>
            <a:ext cx="7772400" cy="975946"/>
          </a:xfrm>
        </p:spPr>
        <p:txBody>
          <a:bodyPr>
            <a:normAutofit/>
          </a:bodyPr>
          <a:lstStyle/>
          <a:p>
            <a:pPr algn="l"/>
            <a:r>
              <a:rPr lang="en-US" sz="3200" dirty="0">
                <a:solidFill>
                  <a:srgbClr val="000090"/>
                </a:solidFill>
                <a:latin typeface="+mn-lt"/>
                <a:cs typeface="Century Gothic"/>
              </a:rPr>
              <a:t>Asset management life cycle</a:t>
            </a:r>
          </a:p>
        </p:txBody>
      </p:sp>
      <p:sp>
        <p:nvSpPr>
          <p:cNvPr id="3" name="Subtitle 2"/>
          <p:cNvSpPr>
            <a:spLocks noGrp="1"/>
          </p:cNvSpPr>
          <p:nvPr>
            <p:ph type="subTitle" idx="1"/>
          </p:nvPr>
        </p:nvSpPr>
        <p:spPr>
          <a:xfrm>
            <a:off x="576156" y="1117884"/>
            <a:ext cx="8040174" cy="5515130"/>
          </a:xfrm>
        </p:spPr>
        <p:txBody>
          <a:bodyPr>
            <a:normAutofit/>
          </a:bodyPr>
          <a:lstStyle/>
          <a:p>
            <a:pPr algn="just">
              <a:lnSpc>
                <a:spcPct val="110000"/>
              </a:lnSpc>
            </a:pPr>
            <a:endParaRPr lang="en-US" sz="1600" b="1" dirty="0">
              <a:solidFill>
                <a:srgbClr val="000000"/>
              </a:solidFill>
              <a:latin typeface="Century Gothic"/>
              <a:cs typeface="Century Gothic"/>
            </a:endParaRPr>
          </a:p>
          <a:p>
            <a:pPr algn="just">
              <a:lnSpc>
                <a:spcPct val="110000"/>
              </a:lnSpc>
            </a:pPr>
            <a:endParaRPr lang="en-US" sz="4000" baseline="30000" dirty="0">
              <a:solidFill>
                <a:srgbClr val="000000"/>
              </a:solidFill>
              <a:latin typeface="Century Gothic"/>
              <a:cs typeface="Century Gothic"/>
            </a:endParaRPr>
          </a:p>
          <a:p>
            <a:pPr marL="342900" indent="-342900" algn="just">
              <a:lnSpc>
                <a:spcPct val="110000"/>
              </a:lnSpc>
              <a:buFont typeface="Arial" panose="020B0604020202020204" pitchFamily="34" charset="0"/>
              <a:buChar char="•"/>
            </a:pPr>
            <a:endParaRPr lang="en-US" sz="4000" baseline="30000" dirty="0">
              <a:solidFill>
                <a:srgbClr val="000000"/>
              </a:solidFill>
              <a:latin typeface="Century Gothic"/>
              <a:cs typeface="Century Gothic"/>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241" y="1032422"/>
            <a:ext cx="6503437" cy="5420568"/>
          </a:xfrm>
          <a:prstGeom prst="rect">
            <a:avLst/>
          </a:prstGeom>
        </p:spPr>
      </p:pic>
    </p:spTree>
    <p:extLst>
      <p:ext uri="{BB962C8B-B14F-4D97-AF65-F5344CB8AC3E}">
        <p14:creationId xmlns:p14="http://schemas.microsoft.com/office/powerpoint/2010/main" val="3018853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ona-PPT-Background-Slide-02-Short-L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4" y="-63820"/>
            <a:ext cx="9144000" cy="6858000"/>
          </a:xfrm>
          <a:prstGeom prst="rect">
            <a:avLst/>
          </a:prstGeom>
        </p:spPr>
      </p:pic>
      <p:sp>
        <p:nvSpPr>
          <p:cNvPr id="2" name="Title 1"/>
          <p:cNvSpPr>
            <a:spLocks noGrp="1"/>
          </p:cNvSpPr>
          <p:nvPr>
            <p:ph type="ctrTitle"/>
          </p:nvPr>
        </p:nvSpPr>
        <p:spPr>
          <a:xfrm>
            <a:off x="576156" y="-56292"/>
            <a:ext cx="8213780" cy="975946"/>
          </a:xfrm>
        </p:spPr>
        <p:txBody>
          <a:bodyPr>
            <a:normAutofit fontScale="90000"/>
          </a:bodyPr>
          <a:lstStyle/>
          <a:p>
            <a:pPr algn="l"/>
            <a:r>
              <a:rPr lang="en-US" sz="3200" dirty="0">
                <a:solidFill>
                  <a:srgbClr val="000090"/>
                </a:solidFill>
                <a:latin typeface="+mn-lt"/>
                <a:cs typeface="Century Gothic"/>
              </a:rPr>
              <a:t>WHAT ARE THE BENEFITS OF ASSET MANAGEMENT</a:t>
            </a:r>
          </a:p>
        </p:txBody>
      </p:sp>
      <p:sp>
        <p:nvSpPr>
          <p:cNvPr id="3" name="Subtitle 2"/>
          <p:cNvSpPr>
            <a:spLocks noGrp="1"/>
          </p:cNvSpPr>
          <p:nvPr>
            <p:ph type="subTitle" idx="1"/>
          </p:nvPr>
        </p:nvSpPr>
        <p:spPr>
          <a:xfrm>
            <a:off x="109644" y="909949"/>
            <a:ext cx="7531562" cy="5515130"/>
          </a:xfrm>
        </p:spPr>
        <p:txBody>
          <a:bodyPr>
            <a:normAutofit fontScale="92500"/>
          </a:bodyPr>
          <a:lstStyle/>
          <a:p>
            <a:pPr algn="l">
              <a:lnSpc>
                <a:spcPct val="110000"/>
              </a:lnSpc>
            </a:pPr>
            <a:endParaRPr lang="en-GB" sz="800" baseline="30000" dirty="0">
              <a:solidFill>
                <a:schemeClr val="tx1"/>
              </a:solidFill>
              <a:latin typeface="Century Gothic"/>
              <a:cs typeface="Century Gothic"/>
            </a:endParaRPr>
          </a:p>
          <a:p>
            <a:pPr marL="457200" indent="-457200" algn="just">
              <a:lnSpc>
                <a:spcPct val="110000"/>
              </a:lnSpc>
              <a:buFont typeface="Arial" panose="020B0604020202020204" pitchFamily="34" charset="0"/>
              <a:buChar char="•"/>
            </a:pPr>
            <a:r>
              <a:rPr lang="en-ZA" sz="2800" b="1" i="1" baseline="30000" dirty="0">
                <a:solidFill>
                  <a:schemeClr val="tx1"/>
                </a:solidFill>
                <a:cs typeface="Century Gothic"/>
              </a:rPr>
              <a:t>improved financial performance</a:t>
            </a:r>
            <a:r>
              <a:rPr lang="en-ZA" sz="2800" baseline="30000" dirty="0">
                <a:solidFill>
                  <a:schemeClr val="tx1"/>
                </a:solidFill>
                <a:cs typeface="Century Gothic"/>
              </a:rPr>
              <a:t>: improving the return on investments and reducing costs can be achieved, while preserving asset value and without sacrificing the short or long-term realization of organizational objectives;</a:t>
            </a:r>
          </a:p>
          <a:p>
            <a:pPr marL="457200" indent="-457200" algn="just">
              <a:lnSpc>
                <a:spcPct val="110000"/>
              </a:lnSpc>
              <a:buFont typeface="Arial" panose="020B0604020202020204" pitchFamily="34" charset="0"/>
              <a:buChar char="•"/>
            </a:pPr>
            <a:r>
              <a:rPr lang="en-ZA" sz="2800" b="1" i="1" baseline="30000" dirty="0">
                <a:solidFill>
                  <a:schemeClr val="tx1"/>
                </a:solidFill>
                <a:cs typeface="Century Gothic"/>
              </a:rPr>
              <a:t>informed asset investment decisions</a:t>
            </a:r>
            <a:r>
              <a:rPr lang="en-ZA" sz="2800" baseline="30000" dirty="0">
                <a:solidFill>
                  <a:schemeClr val="tx1"/>
                </a:solidFill>
                <a:cs typeface="Century Gothic"/>
              </a:rPr>
              <a:t>: enabling the organization to improve its decision making and effectively balance costs, risks, opportunities and performance;</a:t>
            </a:r>
          </a:p>
          <a:p>
            <a:pPr marL="457200" indent="-457200" algn="just">
              <a:lnSpc>
                <a:spcPct val="110000"/>
              </a:lnSpc>
              <a:buFont typeface="Arial" panose="020B0604020202020204" pitchFamily="34" charset="0"/>
              <a:buChar char="•"/>
            </a:pPr>
            <a:r>
              <a:rPr lang="en-ZA" sz="2800" b="1" i="1" baseline="30000" dirty="0">
                <a:solidFill>
                  <a:schemeClr val="tx1"/>
                </a:solidFill>
                <a:cs typeface="Century Gothic"/>
              </a:rPr>
              <a:t>managed risk</a:t>
            </a:r>
            <a:r>
              <a:rPr lang="en-ZA" sz="2800" baseline="30000" dirty="0">
                <a:solidFill>
                  <a:schemeClr val="tx1"/>
                </a:solidFill>
                <a:cs typeface="Century Gothic"/>
              </a:rPr>
              <a:t>: reducing financial losses, improving health and safety, good will and reputation, minimizing environmental and social impact, can result in reduced liabilities such as insurance premiums, fines and penalties;</a:t>
            </a:r>
          </a:p>
          <a:p>
            <a:pPr marL="457200" indent="-457200" algn="just">
              <a:lnSpc>
                <a:spcPct val="110000"/>
              </a:lnSpc>
              <a:buFont typeface="Arial" panose="020B0604020202020204" pitchFamily="34" charset="0"/>
              <a:buChar char="•"/>
            </a:pPr>
            <a:r>
              <a:rPr lang="en-ZA" sz="2800" b="1" i="1" baseline="30000" dirty="0">
                <a:solidFill>
                  <a:schemeClr val="tx1"/>
                </a:solidFill>
                <a:cs typeface="Century Gothic"/>
              </a:rPr>
              <a:t>improved services and outputs</a:t>
            </a:r>
            <a:r>
              <a:rPr lang="en-ZA" sz="2800" baseline="30000" dirty="0">
                <a:solidFill>
                  <a:schemeClr val="tx1"/>
                </a:solidFill>
                <a:cs typeface="Century Gothic"/>
              </a:rPr>
              <a:t>: assuring the performance of assets can lead to improved services or products that consistently meet or exceed the expectations of customers and stakeholders;</a:t>
            </a:r>
          </a:p>
          <a:p>
            <a:pPr marL="457200" indent="-457200" algn="just">
              <a:lnSpc>
                <a:spcPct val="110000"/>
              </a:lnSpc>
              <a:buFont typeface="Arial" panose="020B0604020202020204" pitchFamily="34" charset="0"/>
              <a:buChar char="•"/>
            </a:pPr>
            <a:r>
              <a:rPr lang="en-ZA" sz="2800" b="1" i="1" baseline="30000" dirty="0">
                <a:solidFill>
                  <a:schemeClr val="tx1"/>
                </a:solidFill>
                <a:cs typeface="Century Gothic"/>
              </a:rPr>
              <a:t>demonstrated social responsibility</a:t>
            </a:r>
            <a:r>
              <a:rPr lang="en-ZA" sz="2800" baseline="30000" dirty="0">
                <a:solidFill>
                  <a:schemeClr val="tx1"/>
                </a:solidFill>
                <a:cs typeface="Century Gothic"/>
              </a:rPr>
              <a:t>: improving the organization’s ability to, for example, reduce emissions, conserve resources and adapt to climate change, enables it to demonstrate socially responsible and ethical business practices and stewardship;</a:t>
            </a:r>
            <a:endParaRPr lang="en-GB" sz="2800" baseline="30000" dirty="0">
              <a:solidFill>
                <a:schemeClr val="tx1"/>
              </a:solidFill>
              <a:cs typeface="Century Gothic"/>
            </a:endParaRPr>
          </a:p>
          <a:p>
            <a:pPr marL="457200" indent="-457200" algn="l">
              <a:lnSpc>
                <a:spcPct val="110000"/>
              </a:lnSpc>
            </a:pPr>
            <a:endParaRPr lang="en-GB" sz="2800" baseline="30000" dirty="0">
              <a:solidFill>
                <a:schemeClr val="tx1"/>
              </a:solidFill>
              <a:latin typeface="Century Gothic"/>
              <a:cs typeface="Century Gothic"/>
            </a:endParaRPr>
          </a:p>
        </p:txBody>
      </p:sp>
      <p:pic>
        <p:nvPicPr>
          <p:cNvPr id="6" name="Picture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5563" y="2901820"/>
            <a:ext cx="1278793" cy="1352939"/>
          </a:xfrm>
          <a:prstGeom prst="rect">
            <a:avLst/>
          </a:prstGeom>
          <a:effectLst>
            <a:glow rad="88900">
              <a:schemeClr val="tx1">
                <a:alpha val="10000"/>
              </a:schemeClr>
            </a:glow>
            <a:outerShdw blurRad="50800" dist="38100" dir="2700000" algn="tl" rotWithShape="0">
              <a:prstClr val="black">
                <a:alpha val="40000"/>
              </a:prstClr>
            </a:outerShdw>
          </a:effectLst>
        </p:spPr>
        <p:style>
          <a:lnRef idx="3">
            <a:schemeClr val="lt1"/>
          </a:lnRef>
          <a:fillRef idx="1">
            <a:schemeClr val="dk1"/>
          </a:fillRef>
          <a:effectRef idx="1">
            <a:schemeClr val="dk1"/>
          </a:effectRef>
          <a:fontRef idx="minor">
            <a:schemeClr val="lt1"/>
          </a:fontRef>
        </p:style>
      </p:pic>
    </p:spTree>
    <p:extLst>
      <p:ext uri="{BB962C8B-B14F-4D97-AF65-F5344CB8AC3E}">
        <p14:creationId xmlns:p14="http://schemas.microsoft.com/office/powerpoint/2010/main" val="246141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ona-PPT-Background-Slide-02-Short-L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4" y="-63820"/>
            <a:ext cx="9144000" cy="6858000"/>
          </a:xfrm>
          <a:prstGeom prst="rect">
            <a:avLst/>
          </a:prstGeom>
        </p:spPr>
      </p:pic>
      <p:sp>
        <p:nvSpPr>
          <p:cNvPr id="2" name="Title 1"/>
          <p:cNvSpPr>
            <a:spLocks noGrp="1"/>
          </p:cNvSpPr>
          <p:nvPr>
            <p:ph type="ctrTitle"/>
          </p:nvPr>
        </p:nvSpPr>
        <p:spPr>
          <a:xfrm>
            <a:off x="576156" y="-56292"/>
            <a:ext cx="8213780" cy="975946"/>
          </a:xfrm>
        </p:spPr>
        <p:txBody>
          <a:bodyPr>
            <a:normAutofit fontScale="90000"/>
          </a:bodyPr>
          <a:lstStyle/>
          <a:p>
            <a:pPr algn="l"/>
            <a:r>
              <a:rPr lang="en-US" sz="3200" dirty="0">
                <a:solidFill>
                  <a:srgbClr val="000090"/>
                </a:solidFill>
                <a:latin typeface="+mn-lt"/>
                <a:cs typeface="Century Gothic"/>
              </a:rPr>
              <a:t>WHAT ARE THE BENEFITS OF ASSET MANAGEMENT</a:t>
            </a:r>
          </a:p>
        </p:txBody>
      </p:sp>
      <p:sp>
        <p:nvSpPr>
          <p:cNvPr id="3" name="Subtitle 2"/>
          <p:cNvSpPr>
            <a:spLocks noGrp="1"/>
          </p:cNvSpPr>
          <p:nvPr>
            <p:ph type="subTitle" idx="1"/>
          </p:nvPr>
        </p:nvSpPr>
        <p:spPr>
          <a:xfrm>
            <a:off x="112838" y="1342870"/>
            <a:ext cx="7531562" cy="5515130"/>
          </a:xfrm>
        </p:spPr>
        <p:txBody>
          <a:bodyPr>
            <a:normAutofit/>
          </a:bodyPr>
          <a:lstStyle/>
          <a:p>
            <a:pPr algn="l">
              <a:lnSpc>
                <a:spcPct val="110000"/>
              </a:lnSpc>
            </a:pPr>
            <a:endParaRPr lang="en-GB" sz="800" baseline="30000" dirty="0">
              <a:solidFill>
                <a:schemeClr val="tx1"/>
              </a:solidFill>
              <a:latin typeface="Century Gothic"/>
              <a:cs typeface="Century Gothic"/>
            </a:endParaRPr>
          </a:p>
          <a:p>
            <a:pPr marL="457200" indent="-457200" algn="just">
              <a:lnSpc>
                <a:spcPct val="110000"/>
              </a:lnSpc>
              <a:buFont typeface="Arial" panose="020B0604020202020204" pitchFamily="34" charset="0"/>
              <a:buChar char="•"/>
            </a:pPr>
            <a:r>
              <a:rPr lang="en-ZA" sz="2800" b="1" i="1" baseline="30000" dirty="0">
                <a:solidFill>
                  <a:schemeClr val="tx1"/>
                </a:solidFill>
                <a:cs typeface="Century Gothic"/>
              </a:rPr>
              <a:t>demonstrated compliance</a:t>
            </a:r>
            <a:r>
              <a:rPr lang="en-ZA" sz="2800" baseline="30000" dirty="0">
                <a:solidFill>
                  <a:schemeClr val="tx1"/>
                </a:solidFill>
                <a:cs typeface="Century Gothic"/>
              </a:rPr>
              <a:t>: transparently conforming with legal, statutory and regulatory requirements, as well as adhering to asset management standards, policies and processes, can enable demonstration of compliance;</a:t>
            </a:r>
          </a:p>
          <a:p>
            <a:pPr marL="457200" indent="-457200" algn="just">
              <a:lnSpc>
                <a:spcPct val="110000"/>
              </a:lnSpc>
              <a:buFont typeface="Arial" panose="020B0604020202020204" pitchFamily="34" charset="0"/>
              <a:buChar char="•"/>
            </a:pPr>
            <a:r>
              <a:rPr lang="en-ZA" sz="2800" b="1" i="1" baseline="30000" dirty="0">
                <a:solidFill>
                  <a:schemeClr val="tx1"/>
                </a:solidFill>
                <a:cs typeface="Century Gothic"/>
              </a:rPr>
              <a:t>enhanced reputation</a:t>
            </a:r>
            <a:r>
              <a:rPr lang="en-ZA" sz="2800" baseline="30000" dirty="0">
                <a:solidFill>
                  <a:schemeClr val="tx1"/>
                </a:solidFill>
                <a:cs typeface="Century Gothic"/>
              </a:rPr>
              <a:t>: through improved customer satisfaction, stakeholder awareness and confidence;</a:t>
            </a:r>
          </a:p>
          <a:p>
            <a:pPr marL="457200" indent="-457200" algn="just">
              <a:lnSpc>
                <a:spcPct val="110000"/>
              </a:lnSpc>
              <a:buFont typeface="Arial" panose="020B0604020202020204" pitchFamily="34" charset="0"/>
              <a:buChar char="•"/>
            </a:pPr>
            <a:r>
              <a:rPr lang="en-ZA" sz="2800" b="1" i="1" baseline="30000" dirty="0">
                <a:solidFill>
                  <a:schemeClr val="tx1"/>
                </a:solidFill>
                <a:cs typeface="Century Gothic"/>
              </a:rPr>
              <a:t>improved organizational sustainability</a:t>
            </a:r>
            <a:r>
              <a:rPr lang="en-ZA" sz="2800" baseline="30000" dirty="0">
                <a:solidFill>
                  <a:schemeClr val="tx1"/>
                </a:solidFill>
                <a:cs typeface="Century Gothic"/>
              </a:rPr>
              <a:t>: effectively managing short and long-term effects, expenditures and performance, can improve the sustainability of operations and the organization;</a:t>
            </a:r>
          </a:p>
          <a:p>
            <a:pPr marL="457200" indent="-457200" algn="just">
              <a:lnSpc>
                <a:spcPct val="110000"/>
              </a:lnSpc>
              <a:buFont typeface="Arial" panose="020B0604020202020204" pitchFamily="34" charset="0"/>
              <a:buChar char="•"/>
            </a:pPr>
            <a:r>
              <a:rPr lang="en-ZA" sz="2800" b="1" i="1" baseline="30000" dirty="0">
                <a:solidFill>
                  <a:schemeClr val="tx1"/>
                </a:solidFill>
                <a:cs typeface="Century Gothic"/>
              </a:rPr>
              <a:t>improved efficiency and effectiveness</a:t>
            </a:r>
            <a:r>
              <a:rPr lang="en-ZA" sz="2800" baseline="30000" dirty="0">
                <a:solidFill>
                  <a:schemeClr val="tx1"/>
                </a:solidFill>
                <a:cs typeface="Century Gothic"/>
              </a:rPr>
              <a:t>: reviewing and improving processes, procedures and asset performance can improve efficiency and effectiveness, and the achievement of organizational objectives.</a:t>
            </a:r>
          </a:p>
          <a:p>
            <a:pPr marL="457200" indent="-457200" algn="l">
              <a:lnSpc>
                <a:spcPct val="110000"/>
              </a:lnSpc>
            </a:pPr>
            <a:endParaRPr lang="en-GB" sz="2800" baseline="30000" dirty="0">
              <a:solidFill>
                <a:schemeClr val="tx1"/>
              </a:solidFill>
              <a:latin typeface="Century Gothic"/>
              <a:cs typeface="Century Gothic"/>
            </a:endParaRPr>
          </a:p>
        </p:txBody>
      </p:sp>
      <p:pic>
        <p:nvPicPr>
          <p:cNvPr id="7" name="Picture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0675" y="2892491"/>
            <a:ext cx="1353504" cy="1446244"/>
          </a:xfrm>
          <a:prstGeom prst="rect">
            <a:avLst/>
          </a:prstGeom>
          <a:effectLst>
            <a:glow rad="88900">
              <a:schemeClr val="tx1">
                <a:alpha val="10000"/>
              </a:schemeClr>
            </a:glow>
            <a:outerShdw blurRad="50800" dist="38100" dir="2700000" algn="tl" rotWithShape="0">
              <a:prstClr val="black">
                <a:alpha val="40000"/>
              </a:prstClr>
            </a:outerShdw>
          </a:effectLst>
        </p:spPr>
        <p:style>
          <a:lnRef idx="3">
            <a:schemeClr val="lt1"/>
          </a:lnRef>
          <a:fillRef idx="1">
            <a:schemeClr val="dk1"/>
          </a:fillRef>
          <a:effectRef idx="1">
            <a:schemeClr val="dk1"/>
          </a:effectRef>
          <a:fontRef idx="minor">
            <a:schemeClr val="lt1"/>
          </a:fontRef>
        </p:style>
      </p:pic>
    </p:spTree>
    <p:extLst>
      <p:ext uri="{BB962C8B-B14F-4D97-AF65-F5344CB8AC3E}">
        <p14:creationId xmlns:p14="http://schemas.microsoft.com/office/powerpoint/2010/main" val="3780460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na-PPT-Background-Slide-02-Full-L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316" y="0"/>
            <a:ext cx="9144000" cy="6858000"/>
          </a:xfrm>
          <a:prstGeom prst="rect">
            <a:avLst/>
          </a:prstGeom>
        </p:spPr>
      </p:pic>
      <p:sp>
        <p:nvSpPr>
          <p:cNvPr id="2" name="Title 1"/>
          <p:cNvSpPr>
            <a:spLocks noGrp="1"/>
          </p:cNvSpPr>
          <p:nvPr>
            <p:ph type="ctrTitle"/>
          </p:nvPr>
        </p:nvSpPr>
        <p:spPr>
          <a:xfrm>
            <a:off x="576156" y="56476"/>
            <a:ext cx="7772400" cy="975946"/>
          </a:xfrm>
        </p:spPr>
        <p:txBody>
          <a:bodyPr>
            <a:normAutofit/>
          </a:bodyPr>
          <a:lstStyle/>
          <a:p>
            <a:pPr algn="l"/>
            <a:r>
              <a:rPr lang="en-US" sz="3200" dirty="0">
                <a:solidFill>
                  <a:srgbClr val="000090"/>
                </a:solidFill>
                <a:latin typeface="+mn-lt"/>
                <a:cs typeface="Century Gothic"/>
              </a:rPr>
              <a:t>Asset management overview </a:t>
            </a:r>
          </a:p>
        </p:txBody>
      </p:sp>
      <p:sp>
        <p:nvSpPr>
          <p:cNvPr id="3" name="Subtitle 2"/>
          <p:cNvSpPr>
            <a:spLocks noGrp="1"/>
          </p:cNvSpPr>
          <p:nvPr>
            <p:ph type="subTitle" idx="1"/>
          </p:nvPr>
        </p:nvSpPr>
        <p:spPr>
          <a:xfrm>
            <a:off x="576156" y="1117884"/>
            <a:ext cx="8040174" cy="5515130"/>
          </a:xfrm>
        </p:spPr>
        <p:txBody>
          <a:bodyPr>
            <a:normAutofit/>
          </a:bodyPr>
          <a:lstStyle/>
          <a:p>
            <a:pPr marL="342900" indent="-342900" algn="just">
              <a:lnSpc>
                <a:spcPct val="110000"/>
              </a:lnSpc>
              <a:buFont typeface="Arial" panose="020B0604020202020204" pitchFamily="34" charset="0"/>
              <a:buChar char="•"/>
            </a:pPr>
            <a:endParaRPr lang="en-US" sz="4000" baseline="30000" dirty="0">
              <a:solidFill>
                <a:srgbClr val="000000"/>
              </a:solidFill>
              <a:latin typeface="Century Gothic"/>
              <a:cs typeface="Century Gothic"/>
            </a:endParaRPr>
          </a:p>
          <a:p>
            <a:pPr marL="342900" indent="-342900" algn="just">
              <a:lnSpc>
                <a:spcPct val="110000"/>
              </a:lnSpc>
              <a:buFont typeface="Arial" panose="020B0604020202020204" pitchFamily="34" charset="0"/>
              <a:buChar char="•"/>
            </a:pPr>
            <a:endParaRPr lang="en-US" sz="4000" baseline="30000" dirty="0">
              <a:solidFill>
                <a:srgbClr val="000000"/>
              </a:solidFill>
              <a:latin typeface="Century Gothic"/>
              <a:cs typeface="Century Gothic"/>
            </a:endParaRPr>
          </a:p>
          <a:p>
            <a:pPr marL="342900" indent="-342900" algn="just">
              <a:lnSpc>
                <a:spcPct val="110000"/>
              </a:lnSpc>
              <a:buFont typeface="Arial" panose="020B0604020202020204" pitchFamily="34" charset="0"/>
              <a:buChar char="•"/>
            </a:pPr>
            <a:endParaRPr lang="en-US" sz="4000" baseline="30000" dirty="0">
              <a:solidFill>
                <a:srgbClr val="000000"/>
              </a:solidFill>
              <a:latin typeface="Century Gothic"/>
              <a:cs typeface="Century Gothic"/>
            </a:endParaRPr>
          </a:p>
          <a:p>
            <a:pPr marL="342900" indent="-342900" algn="just">
              <a:lnSpc>
                <a:spcPct val="110000"/>
              </a:lnSpc>
              <a:buFont typeface="Arial" panose="020B0604020202020204" pitchFamily="34" charset="0"/>
              <a:buChar char="•"/>
            </a:pPr>
            <a:endParaRPr lang="en-US" sz="4000" baseline="30000" dirty="0">
              <a:solidFill>
                <a:srgbClr val="000000"/>
              </a:solidFill>
              <a:latin typeface="Century Gothic"/>
              <a:cs typeface="Century Gothic"/>
            </a:endParaRPr>
          </a:p>
          <a:p>
            <a:pPr marL="342900" indent="-342900" algn="just">
              <a:lnSpc>
                <a:spcPct val="110000"/>
              </a:lnSpc>
              <a:buFont typeface="Arial" panose="020B0604020202020204" pitchFamily="34" charset="0"/>
              <a:buChar char="•"/>
            </a:pPr>
            <a:endParaRPr lang="en-US" sz="4000" baseline="30000" dirty="0">
              <a:solidFill>
                <a:srgbClr val="000000"/>
              </a:solidFill>
              <a:latin typeface="Century Gothic"/>
              <a:cs typeface="Century Gothic"/>
            </a:endParaRPr>
          </a:p>
          <a:p>
            <a:pPr marL="342900" indent="-342900" algn="just">
              <a:lnSpc>
                <a:spcPct val="110000"/>
              </a:lnSpc>
              <a:buFont typeface="Arial" panose="020B0604020202020204" pitchFamily="34" charset="0"/>
              <a:buChar char="•"/>
            </a:pPr>
            <a:endParaRPr lang="en-US" sz="4000" baseline="30000" dirty="0">
              <a:solidFill>
                <a:srgbClr val="000000"/>
              </a:solidFill>
              <a:latin typeface="Century Gothic"/>
              <a:cs typeface="Century Gothic"/>
            </a:endParaRPr>
          </a:p>
          <a:p>
            <a:pPr marL="342900" indent="-342900" algn="just">
              <a:lnSpc>
                <a:spcPct val="110000"/>
              </a:lnSpc>
              <a:buFont typeface="Arial" panose="020B0604020202020204" pitchFamily="34" charset="0"/>
              <a:buChar char="•"/>
            </a:pPr>
            <a:endParaRPr lang="en-US" sz="4000" baseline="30000" dirty="0">
              <a:solidFill>
                <a:srgbClr val="000000"/>
              </a:solidFill>
              <a:latin typeface="Century Gothic"/>
              <a:cs typeface="Century Gothic"/>
            </a:endParaRPr>
          </a:p>
          <a:p>
            <a:pPr marL="342900" indent="-342900" algn="just">
              <a:lnSpc>
                <a:spcPct val="110000"/>
              </a:lnSpc>
              <a:buFont typeface="Arial" panose="020B0604020202020204" pitchFamily="34" charset="0"/>
              <a:buChar char="•"/>
            </a:pPr>
            <a:endParaRPr lang="en-US" sz="4000" baseline="30000" dirty="0">
              <a:solidFill>
                <a:srgbClr val="000000"/>
              </a:solidFill>
              <a:latin typeface="Century Gothic"/>
              <a:cs typeface="Century Gothic"/>
            </a:endParaRPr>
          </a:p>
        </p:txBody>
      </p:sp>
      <p:pic>
        <p:nvPicPr>
          <p:cNvPr id="7" name="Picture 6"/>
          <p:cNvPicPr>
            <a:picLocks noChangeAspect="1"/>
          </p:cNvPicPr>
          <p:nvPr/>
        </p:nvPicPr>
        <p:blipFill>
          <a:blip r:embed="rId3"/>
          <a:stretch>
            <a:fillRect/>
          </a:stretch>
        </p:blipFill>
        <p:spPr>
          <a:xfrm>
            <a:off x="442452" y="1374944"/>
            <a:ext cx="7906103" cy="4499932"/>
          </a:xfrm>
          <a:prstGeom prst="rect">
            <a:avLst/>
          </a:prstGeom>
        </p:spPr>
      </p:pic>
    </p:spTree>
    <p:extLst>
      <p:ext uri="{BB962C8B-B14F-4D97-AF65-F5344CB8AC3E}">
        <p14:creationId xmlns:p14="http://schemas.microsoft.com/office/powerpoint/2010/main" val="29035557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na-PPT-Background-Slide-02-Full-L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76156" y="56476"/>
            <a:ext cx="7772400" cy="975946"/>
          </a:xfrm>
        </p:spPr>
        <p:txBody>
          <a:bodyPr>
            <a:normAutofit/>
          </a:bodyPr>
          <a:lstStyle/>
          <a:p>
            <a:pPr algn="l"/>
            <a:r>
              <a:rPr lang="en-US" sz="3200" dirty="0">
                <a:solidFill>
                  <a:srgbClr val="000090"/>
                </a:solidFill>
                <a:latin typeface="+mn-lt"/>
                <a:cs typeface="Century Gothic"/>
              </a:rPr>
              <a:t>Asset management in local government</a:t>
            </a:r>
          </a:p>
        </p:txBody>
      </p:sp>
      <p:sp>
        <p:nvSpPr>
          <p:cNvPr id="3" name="Subtitle 2"/>
          <p:cNvSpPr>
            <a:spLocks noGrp="1"/>
          </p:cNvSpPr>
          <p:nvPr>
            <p:ph type="subTitle" idx="1"/>
          </p:nvPr>
        </p:nvSpPr>
        <p:spPr>
          <a:xfrm>
            <a:off x="576156" y="948446"/>
            <a:ext cx="8040174" cy="5515130"/>
          </a:xfrm>
        </p:spPr>
        <p:txBody>
          <a:bodyPr>
            <a:normAutofit fontScale="55000" lnSpcReduction="20000"/>
          </a:bodyPr>
          <a:lstStyle/>
          <a:p>
            <a:pPr algn="l"/>
            <a:r>
              <a:rPr lang="en-US" sz="3600" dirty="0">
                <a:solidFill>
                  <a:schemeClr val="tx1"/>
                </a:solidFill>
              </a:rPr>
              <a:t>To be effective, asset management in municipalities/entities should include the following</a:t>
            </a:r>
            <a:r>
              <a:rPr lang="en-US" sz="3600" dirty="0" smtClean="0">
                <a:solidFill>
                  <a:schemeClr val="tx1"/>
                </a:solidFill>
              </a:rPr>
              <a:t>:</a:t>
            </a:r>
          </a:p>
          <a:p>
            <a:pPr algn="l"/>
            <a:endParaRPr lang="en-US" sz="3600" dirty="0">
              <a:solidFill>
                <a:schemeClr val="tx1"/>
              </a:solidFill>
            </a:endParaRPr>
          </a:p>
          <a:p>
            <a:pPr marL="457200" indent="-457200" algn="just">
              <a:buFont typeface="Arial" panose="020B0604020202020204" pitchFamily="34" charset="0"/>
              <a:buChar char="•"/>
            </a:pPr>
            <a:r>
              <a:rPr lang="en-US" sz="3600" dirty="0">
                <a:solidFill>
                  <a:schemeClr val="tx1"/>
                </a:solidFill>
              </a:rPr>
              <a:t>Service level needs identified in the IDP process must drive asset management </a:t>
            </a:r>
            <a:r>
              <a:rPr lang="en-ZA" sz="3600" dirty="0">
                <a:solidFill>
                  <a:schemeClr val="tx1"/>
                </a:solidFill>
              </a:rPr>
              <a:t>practices and decision-making;</a:t>
            </a:r>
          </a:p>
          <a:p>
            <a:pPr marL="457200" indent="-457200" algn="just">
              <a:buFont typeface="Arial" panose="020B0604020202020204" pitchFamily="34" charset="0"/>
              <a:buChar char="•"/>
            </a:pPr>
            <a:r>
              <a:rPr lang="en-US" sz="3600" dirty="0">
                <a:solidFill>
                  <a:schemeClr val="tx1"/>
                </a:solidFill>
              </a:rPr>
              <a:t>Asset management plans must be integral part of the municipal </a:t>
            </a:r>
            <a:r>
              <a:rPr lang="en-US" sz="3600" dirty="0" smtClean="0">
                <a:solidFill>
                  <a:schemeClr val="tx1"/>
                </a:solidFill>
              </a:rPr>
              <a:t>planning</a:t>
            </a:r>
            <a:r>
              <a:rPr lang="en-ZA" sz="3600" dirty="0" smtClean="0">
                <a:solidFill>
                  <a:schemeClr val="tx1"/>
                </a:solidFill>
              </a:rPr>
              <a:t> </a:t>
            </a:r>
            <a:r>
              <a:rPr lang="en-ZA" sz="3600" dirty="0">
                <a:solidFill>
                  <a:schemeClr val="tx1"/>
                </a:solidFill>
              </a:rPr>
              <a:t>process;</a:t>
            </a:r>
          </a:p>
          <a:p>
            <a:pPr marL="457200" indent="-457200" algn="just">
              <a:buFont typeface="Arial" panose="020B0604020202020204" pitchFamily="34" charset="0"/>
              <a:buChar char="•"/>
            </a:pPr>
            <a:r>
              <a:rPr lang="en-US" sz="3600" dirty="0">
                <a:solidFill>
                  <a:schemeClr val="tx1"/>
                </a:solidFill>
              </a:rPr>
              <a:t>Asset acquisition decisions must be based upon the evaluation of alternatives,  including demand management and non-asset solutions;</a:t>
            </a:r>
          </a:p>
          <a:p>
            <a:pPr marL="457200" indent="-457200" algn="just">
              <a:buFont typeface="Arial" panose="020B0604020202020204" pitchFamily="34" charset="0"/>
              <a:buChar char="•"/>
            </a:pPr>
            <a:r>
              <a:rPr lang="en-US" sz="3600" dirty="0">
                <a:solidFill>
                  <a:schemeClr val="tx1"/>
                </a:solidFill>
              </a:rPr>
              <a:t>Asset acquisition proposals that include a full business case, including </a:t>
            </a:r>
            <a:r>
              <a:rPr lang="en-US" sz="3600" dirty="0" smtClean="0">
                <a:solidFill>
                  <a:schemeClr val="tx1"/>
                </a:solidFill>
              </a:rPr>
              <a:t>costs </a:t>
            </a:r>
            <a:r>
              <a:rPr lang="en-US" sz="3600" dirty="0">
                <a:solidFill>
                  <a:schemeClr val="tx1"/>
                </a:solidFill>
              </a:rPr>
              <a:t>benefits and risks across each phase of an asset’s life cycle;</a:t>
            </a:r>
          </a:p>
          <a:p>
            <a:pPr marL="457200" indent="-457200" algn="just">
              <a:buFont typeface="Arial" panose="020B0604020202020204" pitchFamily="34" charset="0"/>
              <a:buChar char="•"/>
            </a:pPr>
            <a:r>
              <a:rPr lang="en-US" sz="3600" dirty="0">
                <a:solidFill>
                  <a:schemeClr val="tx1"/>
                </a:solidFill>
              </a:rPr>
              <a:t>The must be a defined responsibility and accountability for performance, safe custody and </a:t>
            </a:r>
            <a:r>
              <a:rPr lang="en-ZA" sz="3600" dirty="0">
                <a:solidFill>
                  <a:schemeClr val="tx1"/>
                </a:solidFill>
              </a:rPr>
              <a:t>use of asset.</a:t>
            </a:r>
          </a:p>
          <a:p>
            <a:pPr marL="457200" indent="-457200" algn="just">
              <a:buFont typeface="Arial" panose="020B0604020202020204" pitchFamily="34" charset="0"/>
              <a:buChar char="•"/>
            </a:pPr>
            <a:r>
              <a:rPr lang="en-US" sz="3600" dirty="0">
                <a:solidFill>
                  <a:schemeClr val="tx1"/>
                </a:solidFill>
              </a:rPr>
              <a:t>Disposal decisions must be based on an analysis of disposal options, designed to achieve the best possible return for the municipality and made in accordance with the provisions of the MFMA;</a:t>
            </a:r>
          </a:p>
          <a:p>
            <a:pPr marL="457200" indent="-457200" algn="just">
              <a:buFont typeface="Arial" panose="020B0604020202020204" pitchFamily="34" charset="0"/>
              <a:buChar char="•"/>
            </a:pPr>
            <a:r>
              <a:rPr lang="en-US" sz="3600" dirty="0">
                <a:solidFill>
                  <a:schemeClr val="tx1"/>
                </a:solidFill>
              </a:rPr>
              <a:t>Sound risk-based internal controls supporting all asset management</a:t>
            </a:r>
          </a:p>
          <a:p>
            <a:pPr algn="just"/>
            <a:r>
              <a:rPr lang="en-ZA" sz="3600" dirty="0">
                <a:solidFill>
                  <a:schemeClr val="tx1"/>
                </a:solidFill>
              </a:rPr>
              <a:t>         practices must be in place.</a:t>
            </a:r>
          </a:p>
          <a:p>
            <a:pPr marL="342900" indent="-342900" algn="just">
              <a:lnSpc>
                <a:spcPct val="110000"/>
              </a:lnSpc>
              <a:buFont typeface="Arial" panose="020B0604020202020204" pitchFamily="34" charset="0"/>
              <a:buChar char="•"/>
            </a:pPr>
            <a:endParaRPr lang="en-US" sz="4000" baseline="30000" dirty="0">
              <a:solidFill>
                <a:srgbClr val="000000"/>
              </a:solidFill>
              <a:latin typeface="Century Gothic"/>
              <a:cs typeface="Century Gothic"/>
            </a:endParaRPr>
          </a:p>
        </p:txBody>
      </p:sp>
    </p:spTree>
    <p:extLst>
      <p:ext uri="{BB962C8B-B14F-4D97-AF65-F5344CB8AC3E}">
        <p14:creationId xmlns:p14="http://schemas.microsoft.com/office/powerpoint/2010/main" val="3154212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ona-PPT-Background-Slide-02-Short-L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43" y="0"/>
            <a:ext cx="9144000" cy="6858000"/>
          </a:xfrm>
          <a:prstGeom prst="rect">
            <a:avLst/>
          </a:prstGeom>
          <a:blipFill>
            <a:blip r:embed="rId3"/>
            <a:tile tx="0" ty="0" sx="100000" sy="100000" flip="none" algn="tl"/>
          </a:blipFill>
          <a:scene3d>
            <a:camera prst="orthographicFront"/>
            <a:lightRig rig="freezing" dir="t"/>
          </a:scene3d>
          <a:sp3d prstMaterial="translucentPowder">
            <a:bevelB prst="relaxedInset"/>
          </a:sp3d>
        </p:spPr>
      </p:pic>
      <p:sp>
        <p:nvSpPr>
          <p:cNvPr id="2" name="Title 1"/>
          <p:cNvSpPr>
            <a:spLocks noGrp="1"/>
          </p:cNvSpPr>
          <p:nvPr>
            <p:ph type="ctrTitle"/>
          </p:nvPr>
        </p:nvSpPr>
        <p:spPr>
          <a:xfrm>
            <a:off x="576156" y="56476"/>
            <a:ext cx="7772400" cy="975946"/>
          </a:xfrm>
        </p:spPr>
        <p:txBody>
          <a:bodyPr>
            <a:normAutofit/>
          </a:bodyPr>
          <a:lstStyle/>
          <a:p>
            <a:pPr algn="l"/>
            <a:r>
              <a:rPr lang="en-US" sz="3200" dirty="0">
                <a:solidFill>
                  <a:srgbClr val="1B3F90"/>
                </a:solidFill>
                <a:latin typeface="Arial" panose="020B0604020202020204" pitchFamily="34" charset="0"/>
                <a:cs typeface="Arial" panose="020B0604020202020204" pitchFamily="34" charset="0"/>
              </a:rPr>
              <a:t>Our Vision</a:t>
            </a:r>
          </a:p>
        </p:txBody>
      </p:sp>
      <p:sp>
        <p:nvSpPr>
          <p:cNvPr id="3" name="Subtitle 2"/>
          <p:cNvSpPr>
            <a:spLocks noGrp="1"/>
          </p:cNvSpPr>
          <p:nvPr>
            <p:ph type="subTitle" idx="1"/>
          </p:nvPr>
        </p:nvSpPr>
        <p:spPr>
          <a:xfrm>
            <a:off x="576156" y="1111120"/>
            <a:ext cx="8040174" cy="5515130"/>
          </a:xfrm>
        </p:spPr>
        <p:txBody>
          <a:bodyPr>
            <a:normAutofit/>
          </a:bodyPr>
          <a:lstStyle/>
          <a:p>
            <a:pPr algn="l">
              <a:lnSpc>
                <a:spcPct val="160000"/>
              </a:lnSpc>
            </a:pPr>
            <a:r>
              <a:rPr lang="en-GB" sz="3600" baseline="30000" dirty="0">
                <a:solidFill>
                  <a:schemeClr val="tx1"/>
                </a:solidFill>
                <a:latin typeface="Arial" panose="020B0604020202020204" pitchFamily="34" charset="0"/>
                <a:cs typeface="Arial" panose="020B0604020202020204" pitchFamily="34" charset="0"/>
              </a:rPr>
              <a:t>To be a preferred provider of Accounting, </a:t>
            </a:r>
            <a:br>
              <a:rPr lang="en-GB" sz="3600" baseline="30000" dirty="0">
                <a:solidFill>
                  <a:schemeClr val="tx1"/>
                </a:solidFill>
                <a:latin typeface="Arial" panose="020B0604020202020204" pitchFamily="34" charset="0"/>
                <a:cs typeface="Arial" panose="020B0604020202020204" pitchFamily="34" charset="0"/>
              </a:rPr>
            </a:br>
            <a:r>
              <a:rPr lang="en-GB" sz="3600" baseline="30000" dirty="0">
                <a:solidFill>
                  <a:schemeClr val="tx1"/>
                </a:solidFill>
                <a:latin typeface="Arial" panose="020B0604020202020204" pitchFamily="34" charset="0"/>
                <a:cs typeface="Arial" panose="020B0604020202020204" pitchFamily="34" charset="0"/>
              </a:rPr>
              <a:t>Auditing and Consulting services </a:t>
            </a:r>
            <a:br>
              <a:rPr lang="en-GB" sz="3600" baseline="30000" dirty="0">
                <a:solidFill>
                  <a:schemeClr val="tx1"/>
                </a:solidFill>
                <a:latin typeface="Arial" panose="020B0604020202020204" pitchFamily="34" charset="0"/>
                <a:cs typeface="Arial" panose="020B0604020202020204" pitchFamily="34" charset="0"/>
              </a:rPr>
            </a:br>
            <a:r>
              <a:rPr lang="en-GB" sz="3600" baseline="30000" dirty="0">
                <a:solidFill>
                  <a:schemeClr val="tx1"/>
                </a:solidFill>
                <a:latin typeface="Arial" panose="020B0604020202020204" pitchFamily="34" charset="0"/>
                <a:cs typeface="Arial" panose="020B0604020202020204" pitchFamily="34" charset="0"/>
              </a:rPr>
              <a:t>in South Africa.</a:t>
            </a:r>
          </a:p>
        </p:txBody>
      </p:sp>
      <p:pic>
        <p:nvPicPr>
          <p:cNvPr id="5" name="Picture Placeholder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1206" y="1786764"/>
            <a:ext cx="1148730" cy="1148730"/>
          </a:xfrm>
          <a:prstGeom prst="rect">
            <a:avLst/>
          </a:prstGeom>
          <a:effectLst>
            <a:glow rad="88900">
              <a:schemeClr val="tx1">
                <a:alpha val="10000"/>
              </a:schemeClr>
            </a:glow>
            <a:outerShdw blurRad="50800" dist="38100" dir="2700000" algn="tl" rotWithShape="0">
              <a:prstClr val="black">
                <a:alpha val="40000"/>
              </a:prstClr>
            </a:outerShdw>
          </a:effectLst>
        </p:spPr>
        <p:style>
          <a:lnRef idx="3">
            <a:schemeClr val="lt1"/>
          </a:lnRef>
          <a:fillRef idx="1">
            <a:schemeClr val="dk1"/>
          </a:fillRef>
          <a:effectRef idx="1">
            <a:schemeClr val="dk1"/>
          </a:effectRef>
          <a:fontRef idx="minor">
            <a:schemeClr val="lt1"/>
          </a:fontRef>
        </p:style>
      </p:pic>
      <p:pic>
        <p:nvPicPr>
          <p:cNvPr id="6" name="Picture Placeholder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1206" y="3187331"/>
            <a:ext cx="1148730" cy="1148730"/>
          </a:xfrm>
          <a:prstGeom prst="rect">
            <a:avLst/>
          </a:prstGeom>
          <a:effectLst>
            <a:glow rad="88900">
              <a:schemeClr val="tx1">
                <a:alpha val="10000"/>
              </a:schemeClr>
            </a:glow>
            <a:outerShdw blurRad="50800" dist="38100" dir="2700000" algn="tl" rotWithShape="0">
              <a:prstClr val="black">
                <a:alpha val="40000"/>
              </a:prstClr>
            </a:outerShdw>
          </a:effectLst>
        </p:spPr>
        <p:style>
          <a:lnRef idx="3">
            <a:schemeClr val="lt1"/>
          </a:lnRef>
          <a:fillRef idx="1">
            <a:schemeClr val="dk1"/>
          </a:fillRef>
          <a:effectRef idx="1">
            <a:schemeClr val="dk1"/>
          </a:effectRef>
          <a:fontRef idx="minor">
            <a:schemeClr val="lt1"/>
          </a:fontRef>
        </p:style>
      </p:pic>
      <p:pic>
        <p:nvPicPr>
          <p:cNvPr id="7" name="Picture Placeholder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41206" y="4591675"/>
            <a:ext cx="1148730" cy="1148730"/>
          </a:xfrm>
          <a:prstGeom prst="rect">
            <a:avLst/>
          </a:prstGeom>
          <a:effectLst>
            <a:glow rad="88900">
              <a:schemeClr val="tx1">
                <a:alpha val="10000"/>
              </a:schemeClr>
            </a:glow>
            <a:outerShdw blurRad="50800" dist="38100" dir="2700000" algn="tl" rotWithShape="0">
              <a:prstClr val="black">
                <a:alpha val="40000"/>
              </a:prstClr>
            </a:outerShdw>
          </a:effectLst>
        </p:spPr>
        <p:style>
          <a:lnRef idx="3">
            <a:schemeClr val="lt1"/>
          </a:lnRef>
          <a:fillRef idx="1">
            <a:schemeClr val="dk1"/>
          </a:fillRef>
          <a:effectRef idx="1">
            <a:schemeClr val="dk1"/>
          </a:effectRef>
          <a:fontRef idx="minor">
            <a:schemeClr val="lt1"/>
          </a:fontRef>
        </p:style>
      </p:pic>
      <p:pic>
        <p:nvPicPr>
          <p:cNvPr id="11" name="Picture 10"/>
          <p:cNvPicPr>
            <a:picLocks noChangeAspect="1"/>
          </p:cNvPicPr>
          <p:nvPr/>
        </p:nvPicPr>
        <p:blipFill>
          <a:blip r:embed="rId7"/>
          <a:stretch>
            <a:fillRect/>
          </a:stretch>
        </p:blipFill>
        <p:spPr>
          <a:xfrm>
            <a:off x="673159" y="3187331"/>
            <a:ext cx="4616293" cy="141342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10493176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ona-PPT-Background-Slide-02-Short-L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scene3d>
            <a:camera prst="orthographicFront"/>
            <a:lightRig rig="freezing" dir="t"/>
          </a:scene3d>
          <a:sp3d contourW="12700" prstMaterial="powder">
            <a:contourClr>
              <a:schemeClr val="tx2">
                <a:lumMod val="40000"/>
                <a:lumOff val="60000"/>
              </a:schemeClr>
            </a:contourClr>
          </a:sp3d>
        </p:spPr>
      </p:pic>
      <p:sp>
        <p:nvSpPr>
          <p:cNvPr id="2" name="Title 1"/>
          <p:cNvSpPr>
            <a:spLocks noGrp="1"/>
          </p:cNvSpPr>
          <p:nvPr>
            <p:ph type="ctrTitle"/>
          </p:nvPr>
        </p:nvSpPr>
        <p:spPr>
          <a:xfrm>
            <a:off x="484716" y="-615267"/>
            <a:ext cx="7772400" cy="975946"/>
          </a:xfrm>
        </p:spPr>
        <p:txBody>
          <a:bodyPr>
            <a:normAutofit/>
          </a:bodyPr>
          <a:lstStyle/>
          <a:p>
            <a:pPr algn="l"/>
            <a:endParaRPr lang="en-US" sz="3200" dirty="0">
              <a:solidFill>
                <a:srgbClr val="000090"/>
              </a:solidFill>
              <a:latin typeface="+mn-lt"/>
              <a:cs typeface="Arial" panose="020B0604020202020204" pitchFamily="34" charset="0"/>
            </a:endParaRPr>
          </a:p>
        </p:txBody>
      </p:sp>
      <p:sp>
        <p:nvSpPr>
          <p:cNvPr id="3" name="Subtitle 2"/>
          <p:cNvSpPr>
            <a:spLocks noGrp="1"/>
          </p:cNvSpPr>
          <p:nvPr>
            <p:ph type="subTitle" idx="1"/>
          </p:nvPr>
        </p:nvSpPr>
        <p:spPr>
          <a:xfrm>
            <a:off x="314233" y="1381757"/>
            <a:ext cx="7273616" cy="4382584"/>
          </a:xfrm>
        </p:spPr>
        <p:txBody>
          <a:bodyPr>
            <a:normAutofit/>
          </a:bodyPr>
          <a:lstStyle/>
          <a:p>
            <a:pPr algn="l">
              <a:lnSpc>
                <a:spcPct val="110000"/>
              </a:lnSpc>
            </a:pPr>
            <a:endParaRPr lang="en-GB" sz="2800" baseline="30000" dirty="0">
              <a:solidFill>
                <a:schemeClr val="tx1"/>
              </a:solidFill>
              <a:latin typeface="Arial" panose="020B0604020202020204" pitchFamily="34" charset="0"/>
              <a:cs typeface="Arial" panose="020B0604020202020204" pitchFamily="34" charset="0"/>
            </a:endParaRPr>
          </a:p>
          <a:p>
            <a:pPr algn="l">
              <a:lnSpc>
                <a:spcPct val="110000"/>
              </a:lnSpc>
            </a:pPr>
            <a:endParaRPr lang="en-GB" sz="800" baseline="30000" dirty="0">
              <a:solidFill>
                <a:schemeClr val="tx1"/>
              </a:solidFill>
              <a:latin typeface="Arial" panose="020B0604020202020204" pitchFamily="34" charset="0"/>
              <a:cs typeface="Arial" panose="020B0604020202020204" pitchFamily="34" charset="0"/>
            </a:endParaRPr>
          </a:p>
          <a:p>
            <a:pPr algn="just">
              <a:lnSpc>
                <a:spcPct val="110000"/>
              </a:lnSpc>
            </a:pPr>
            <a:endParaRPr lang="en-ZA" sz="2800" baseline="30000" dirty="0">
              <a:solidFill>
                <a:schemeClr val="tx1"/>
              </a:solidFill>
              <a:latin typeface="Arial" panose="020B0604020202020204" pitchFamily="34" charset="0"/>
              <a:cs typeface="Arial" panose="020B0604020202020204" pitchFamily="34" charset="0"/>
            </a:endParaRPr>
          </a:p>
          <a:p>
            <a:pPr algn="just">
              <a:lnSpc>
                <a:spcPct val="110000"/>
              </a:lnSpc>
            </a:pPr>
            <a:endParaRPr lang="en-ZA" sz="2800" baseline="30000" dirty="0">
              <a:solidFill>
                <a:schemeClr val="tx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EA03BABD-831B-4DA5-8A5C-7F21B9916EA2}"/>
              </a:ext>
            </a:extLst>
          </p:cNvPr>
          <p:cNvPicPr>
            <a:picLocks noChangeAspect="1"/>
          </p:cNvPicPr>
          <p:nvPr/>
        </p:nvPicPr>
        <p:blipFill>
          <a:blip r:embed="rId3"/>
          <a:stretch>
            <a:fillRect/>
          </a:stretch>
        </p:blipFill>
        <p:spPr>
          <a:xfrm>
            <a:off x="0" y="1"/>
            <a:ext cx="9144000" cy="5985902"/>
          </a:xfrm>
          <a:prstGeom prst="rect">
            <a:avLst/>
          </a:prstGeom>
        </p:spPr>
      </p:pic>
    </p:spTree>
    <p:extLst>
      <p:ext uri="{BB962C8B-B14F-4D97-AF65-F5344CB8AC3E}">
        <p14:creationId xmlns:p14="http://schemas.microsoft.com/office/powerpoint/2010/main" val="1270127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na-PPT-Background-Slide-02-Full-L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76156" y="56476"/>
            <a:ext cx="7772400" cy="975946"/>
          </a:xfrm>
        </p:spPr>
        <p:txBody>
          <a:bodyPr>
            <a:normAutofit/>
          </a:bodyPr>
          <a:lstStyle/>
          <a:p>
            <a:pPr algn="l"/>
            <a:r>
              <a:rPr lang="en-US" sz="3200" dirty="0">
                <a:solidFill>
                  <a:srgbClr val="000090"/>
                </a:solidFill>
                <a:latin typeface="+mn-lt"/>
                <a:cs typeface="Century Gothic"/>
              </a:rPr>
              <a:t>Why Internal controls are important?</a:t>
            </a:r>
          </a:p>
        </p:txBody>
      </p:sp>
      <p:sp>
        <p:nvSpPr>
          <p:cNvPr id="3" name="Subtitle 2"/>
          <p:cNvSpPr>
            <a:spLocks noGrp="1"/>
          </p:cNvSpPr>
          <p:nvPr>
            <p:ph type="subTitle" idx="1"/>
          </p:nvPr>
        </p:nvSpPr>
        <p:spPr>
          <a:xfrm>
            <a:off x="576156" y="1117884"/>
            <a:ext cx="8040174" cy="5515130"/>
          </a:xfrm>
        </p:spPr>
        <p:txBody>
          <a:bodyPr>
            <a:normAutofit/>
          </a:bodyPr>
          <a:lstStyle/>
          <a:p>
            <a:pPr algn="l"/>
            <a:r>
              <a:rPr lang="en-US" sz="2500" dirty="0">
                <a:solidFill>
                  <a:schemeClr val="tx1"/>
                </a:solidFill>
              </a:rPr>
              <a:t>Internal controls are there to ensure the following: </a:t>
            </a:r>
          </a:p>
          <a:p>
            <a:pPr marL="457200" indent="-457200" algn="l">
              <a:buFont typeface="Arial" panose="020B0604020202020204" pitchFamily="34" charset="0"/>
              <a:buChar char="•"/>
            </a:pPr>
            <a:r>
              <a:rPr lang="en-US" sz="2500" dirty="0">
                <a:solidFill>
                  <a:schemeClr val="tx1"/>
                </a:solidFill>
              </a:rPr>
              <a:t>Only needed assets are acquired;</a:t>
            </a:r>
          </a:p>
          <a:p>
            <a:pPr marL="457200" indent="-457200" algn="l">
              <a:buFont typeface="Arial" panose="020B0604020202020204" pitchFamily="34" charset="0"/>
              <a:buChar char="•"/>
            </a:pPr>
            <a:r>
              <a:rPr lang="en-US" sz="2500" dirty="0">
                <a:solidFill>
                  <a:schemeClr val="tx1"/>
                </a:solidFill>
              </a:rPr>
              <a:t>Assets are safeguarded/protected</a:t>
            </a:r>
            <a:r>
              <a:rPr lang="en-ZA" sz="2500" dirty="0">
                <a:solidFill>
                  <a:schemeClr val="tx1"/>
                </a:solidFill>
              </a:rPr>
              <a:t>; </a:t>
            </a:r>
          </a:p>
          <a:p>
            <a:pPr marL="457200" indent="-457200" algn="l">
              <a:buFont typeface="Arial" panose="020B0604020202020204" pitchFamily="34" charset="0"/>
              <a:buChar char="•"/>
            </a:pPr>
            <a:r>
              <a:rPr lang="en-US" sz="2500" dirty="0">
                <a:solidFill>
                  <a:schemeClr val="tx1"/>
                </a:solidFill>
              </a:rPr>
              <a:t>Assets records are maintained and accurate; </a:t>
            </a:r>
          </a:p>
          <a:p>
            <a:pPr marL="457200" indent="-457200" algn="l">
              <a:buFont typeface="Arial" panose="020B0604020202020204" pitchFamily="34" charset="0"/>
              <a:buChar char="•"/>
            </a:pPr>
            <a:r>
              <a:rPr lang="en-ZA" sz="2500" dirty="0">
                <a:solidFill>
                  <a:schemeClr val="tx1"/>
                </a:solidFill>
              </a:rPr>
              <a:t>Promote operational efficiency of assets; </a:t>
            </a:r>
          </a:p>
          <a:p>
            <a:pPr marL="457200" indent="-457200" algn="l">
              <a:buFont typeface="Arial" panose="020B0604020202020204" pitchFamily="34" charset="0"/>
              <a:buChar char="•"/>
            </a:pPr>
            <a:r>
              <a:rPr lang="en-US" sz="2500" dirty="0">
                <a:solidFill>
                  <a:schemeClr val="tx1"/>
                </a:solidFill>
              </a:rPr>
              <a:t>Assets achieve the organizational goals; and </a:t>
            </a:r>
          </a:p>
          <a:p>
            <a:pPr marL="457200" indent="-457200" algn="l">
              <a:buFont typeface="Arial" panose="020B0604020202020204" pitchFamily="34" charset="0"/>
              <a:buChar char="•"/>
            </a:pPr>
            <a:r>
              <a:rPr lang="en-US" sz="2500" dirty="0">
                <a:solidFill>
                  <a:schemeClr val="tx1"/>
                </a:solidFill>
              </a:rPr>
              <a:t>There is compliance with policies, rules, regulations, and laws </a:t>
            </a:r>
          </a:p>
          <a:p>
            <a:pPr algn="just">
              <a:lnSpc>
                <a:spcPct val="110000"/>
              </a:lnSpc>
            </a:pPr>
            <a:r>
              <a:rPr lang="en-ZA" dirty="0"/>
              <a:t/>
            </a:r>
            <a:br>
              <a:rPr lang="en-ZA" dirty="0"/>
            </a:br>
            <a:endParaRPr lang="en-ZA" dirty="0"/>
          </a:p>
          <a:p>
            <a:pPr marL="342900" indent="-342900" algn="just">
              <a:lnSpc>
                <a:spcPct val="110000"/>
              </a:lnSpc>
              <a:buFont typeface="Arial" panose="020B0604020202020204" pitchFamily="34" charset="0"/>
              <a:buChar char="•"/>
            </a:pPr>
            <a:endParaRPr lang="en-US" sz="4000" baseline="30000" dirty="0">
              <a:solidFill>
                <a:srgbClr val="000000"/>
              </a:solidFill>
              <a:latin typeface="Century Gothic"/>
              <a:cs typeface="Century Gothic"/>
            </a:endParaRPr>
          </a:p>
        </p:txBody>
      </p:sp>
    </p:spTree>
    <p:extLst>
      <p:ext uri="{BB962C8B-B14F-4D97-AF65-F5344CB8AC3E}">
        <p14:creationId xmlns:p14="http://schemas.microsoft.com/office/powerpoint/2010/main" val="21581139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na-PPT-Background-Slide-02-Full-L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76156" y="56476"/>
            <a:ext cx="7772400" cy="975946"/>
          </a:xfrm>
        </p:spPr>
        <p:txBody>
          <a:bodyPr>
            <a:normAutofit/>
          </a:bodyPr>
          <a:lstStyle/>
          <a:p>
            <a:pPr algn="l"/>
            <a:r>
              <a:rPr lang="en-US" sz="3200" dirty="0">
                <a:solidFill>
                  <a:srgbClr val="000090"/>
                </a:solidFill>
                <a:latin typeface="+mn-lt"/>
                <a:cs typeface="Century Gothic"/>
              </a:rPr>
              <a:t>Some of the key internal controls</a:t>
            </a:r>
          </a:p>
        </p:txBody>
      </p:sp>
      <p:sp>
        <p:nvSpPr>
          <p:cNvPr id="3" name="Subtitle 2"/>
          <p:cNvSpPr>
            <a:spLocks noGrp="1"/>
          </p:cNvSpPr>
          <p:nvPr>
            <p:ph type="subTitle" idx="1"/>
          </p:nvPr>
        </p:nvSpPr>
        <p:spPr>
          <a:xfrm>
            <a:off x="576156" y="1117884"/>
            <a:ext cx="8040174" cy="5515130"/>
          </a:xfrm>
        </p:spPr>
        <p:txBody>
          <a:bodyPr>
            <a:normAutofit fontScale="25000" lnSpcReduction="20000"/>
          </a:bodyPr>
          <a:lstStyle/>
          <a:p>
            <a:pPr algn="l"/>
            <a:r>
              <a:rPr lang="en-US" sz="8800" dirty="0">
                <a:solidFill>
                  <a:schemeClr val="tx1"/>
                </a:solidFill>
              </a:rPr>
              <a:t>Internal controls regarding asset management include some of the following:</a:t>
            </a:r>
          </a:p>
          <a:p>
            <a:pPr marL="457200" indent="-457200" algn="l">
              <a:buFont typeface="Arial" panose="020B0604020202020204" pitchFamily="34" charset="0"/>
              <a:buChar char="•"/>
            </a:pPr>
            <a:r>
              <a:rPr lang="en-US" sz="8800" dirty="0">
                <a:solidFill>
                  <a:schemeClr val="tx1"/>
                </a:solidFill>
              </a:rPr>
              <a:t>Approval process for Capital Expenditures (Capex)</a:t>
            </a:r>
          </a:p>
          <a:p>
            <a:pPr marL="457200" indent="-457200" algn="l">
              <a:buFont typeface="Arial" panose="020B0604020202020204" pitchFamily="34" charset="0"/>
              <a:buChar char="•"/>
            </a:pPr>
            <a:r>
              <a:rPr lang="en-US" sz="8800" dirty="0">
                <a:solidFill>
                  <a:schemeClr val="tx1"/>
                </a:solidFill>
              </a:rPr>
              <a:t>Determination whether planned expenditure is capitalized or expensed</a:t>
            </a:r>
          </a:p>
          <a:p>
            <a:pPr marL="457200" indent="-457200" algn="l">
              <a:buFont typeface="Arial" panose="020B0604020202020204" pitchFamily="34" charset="0"/>
              <a:buChar char="•"/>
            </a:pPr>
            <a:r>
              <a:rPr lang="en-US" sz="8800" dirty="0">
                <a:solidFill>
                  <a:schemeClr val="tx1"/>
                </a:solidFill>
              </a:rPr>
              <a:t>If capitalized, appropriate useful life and residual value determined</a:t>
            </a:r>
          </a:p>
          <a:p>
            <a:pPr marL="457200" indent="-457200" algn="l">
              <a:buFont typeface="Arial" panose="020B0604020202020204" pitchFamily="34" charset="0"/>
              <a:buChar char="•"/>
            </a:pPr>
            <a:r>
              <a:rPr lang="en-US" sz="8800" dirty="0">
                <a:solidFill>
                  <a:schemeClr val="tx1"/>
                </a:solidFill>
              </a:rPr>
              <a:t>Correct depreciation expense is calculated and applied each period</a:t>
            </a:r>
          </a:p>
          <a:p>
            <a:pPr marL="457200" indent="-457200" algn="l">
              <a:buFont typeface="Arial" panose="020B0604020202020204" pitchFamily="34" charset="0"/>
              <a:buChar char="•"/>
            </a:pPr>
            <a:r>
              <a:rPr lang="en-US" sz="8800" dirty="0">
                <a:solidFill>
                  <a:schemeClr val="tx1"/>
                </a:solidFill>
              </a:rPr>
              <a:t>Assets are assessed for impairment indicators in line with GRAP</a:t>
            </a:r>
          </a:p>
          <a:p>
            <a:pPr marL="457200" indent="-457200" algn="l">
              <a:buFont typeface="Arial" panose="020B0604020202020204" pitchFamily="34" charset="0"/>
              <a:buChar char="•"/>
            </a:pPr>
            <a:r>
              <a:rPr lang="en-US" sz="8800" dirty="0">
                <a:solidFill>
                  <a:schemeClr val="tx1"/>
                </a:solidFill>
              </a:rPr>
              <a:t>Asset are maintained in line with approved asset manteinance plans</a:t>
            </a:r>
          </a:p>
          <a:p>
            <a:pPr marL="457200" indent="-457200" algn="l">
              <a:buFont typeface="Arial" panose="020B0604020202020204" pitchFamily="34" charset="0"/>
              <a:buChar char="•"/>
            </a:pPr>
            <a:r>
              <a:rPr lang="en-US" sz="8800" dirty="0">
                <a:solidFill>
                  <a:schemeClr val="tx1"/>
                </a:solidFill>
              </a:rPr>
              <a:t>Insurance coverage relates directly to asset exposure</a:t>
            </a:r>
          </a:p>
          <a:p>
            <a:pPr marL="457200" indent="-457200" algn="l">
              <a:buFont typeface="Arial" panose="020B0604020202020204" pitchFamily="34" charset="0"/>
              <a:buChar char="•"/>
            </a:pPr>
            <a:r>
              <a:rPr lang="en-US" sz="8800" dirty="0">
                <a:solidFill>
                  <a:schemeClr val="tx1"/>
                </a:solidFill>
              </a:rPr>
              <a:t>Annual asset counts conducted to verify assets</a:t>
            </a:r>
          </a:p>
          <a:p>
            <a:pPr marL="457200" indent="-457200" algn="l">
              <a:buFont typeface="Arial" panose="020B0604020202020204" pitchFamily="34" charset="0"/>
              <a:buChar char="•"/>
            </a:pPr>
            <a:r>
              <a:rPr lang="en-US" sz="8800" dirty="0">
                <a:solidFill>
                  <a:schemeClr val="tx1"/>
                </a:solidFill>
              </a:rPr>
              <a:t>Disposal of assets is done in line with assets disposal policy and procedure</a:t>
            </a:r>
          </a:p>
          <a:p>
            <a:pPr algn="just">
              <a:lnSpc>
                <a:spcPct val="110000"/>
              </a:lnSpc>
            </a:pPr>
            <a:r>
              <a:rPr lang="en-ZA" sz="5800" dirty="0"/>
              <a:t/>
            </a:r>
            <a:br>
              <a:rPr lang="en-ZA" sz="5800" dirty="0"/>
            </a:br>
            <a:endParaRPr lang="en-ZA" sz="5800" dirty="0"/>
          </a:p>
          <a:p>
            <a:pPr marL="342900" indent="-342900" algn="just">
              <a:lnSpc>
                <a:spcPct val="110000"/>
              </a:lnSpc>
              <a:buFont typeface="Arial" panose="020B0604020202020204" pitchFamily="34" charset="0"/>
              <a:buChar char="•"/>
            </a:pPr>
            <a:endParaRPr lang="en-US" sz="4000" baseline="30000" dirty="0">
              <a:solidFill>
                <a:srgbClr val="000000"/>
              </a:solidFill>
              <a:latin typeface="Century Gothic"/>
              <a:cs typeface="Century Gothic"/>
            </a:endParaRPr>
          </a:p>
        </p:txBody>
      </p:sp>
    </p:spTree>
    <p:extLst>
      <p:ext uri="{BB962C8B-B14F-4D97-AF65-F5344CB8AC3E}">
        <p14:creationId xmlns:p14="http://schemas.microsoft.com/office/powerpoint/2010/main" val="40209860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na-PPT-Background-Slide-02-Full-L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865"/>
            <a:ext cx="9144000" cy="6858000"/>
          </a:xfrm>
          <a:prstGeom prst="rect">
            <a:avLst/>
          </a:prstGeom>
        </p:spPr>
      </p:pic>
      <p:sp>
        <p:nvSpPr>
          <p:cNvPr id="3" name="Subtitle 2"/>
          <p:cNvSpPr>
            <a:spLocks noGrp="1"/>
          </p:cNvSpPr>
          <p:nvPr>
            <p:ph type="subTitle" idx="1"/>
          </p:nvPr>
        </p:nvSpPr>
        <p:spPr>
          <a:xfrm>
            <a:off x="576156" y="1117884"/>
            <a:ext cx="8040174" cy="5515130"/>
          </a:xfrm>
        </p:spPr>
        <p:txBody>
          <a:bodyPr>
            <a:normAutofit/>
          </a:bodyPr>
          <a:lstStyle/>
          <a:p>
            <a:pPr algn="l">
              <a:lnSpc>
                <a:spcPct val="140000"/>
              </a:lnSpc>
            </a:pPr>
            <a:endParaRPr lang="en-US" sz="2400" baseline="30000" dirty="0">
              <a:solidFill>
                <a:schemeClr val="tx1"/>
              </a:solidFill>
              <a:latin typeface="Century Gothic"/>
              <a:cs typeface="Century Gothic"/>
            </a:endParaRPr>
          </a:p>
        </p:txBody>
      </p:sp>
      <p:sp>
        <p:nvSpPr>
          <p:cNvPr id="5" name="Title 4">
            <a:extLst>
              <a:ext uri="{FF2B5EF4-FFF2-40B4-BE49-F238E27FC236}">
                <a16:creationId xmlns:a16="http://schemas.microsoft.com/office/drawing/2014/main" xmlns="" id="{87219510-1DD5-485C-BA3E-F49F6C1BF0BC}"/>
              </a:ext>
            </a:extLst>
          </p:cNvPr>
          <p:cNvSpPr>
            <a:spLocks noGrp="1"/>
          </p:cNvSpPr>
          <p:nvPr>
            <p:ph type="ctrTitle"/>
          </p:nvPr>
        </p:nvSpPr>
        <p:spPr>
          <a:xfrm>
            <a:off x="685800" y="2130425"/>
            <a:ext cx="7107572" cy="45719"/>
          </a:xfrm>
        </p:spPr>
        <p:txBody>
          <a:bodyPr>
            <a:normAutofit fontScale="90000"/>
          </a:bodyPr>
          <a:lstStyle/>
          <a:p>
            <a:r>
              <a:rPr lang="en-US" dirty="0" smtClean="0"/>
              <a:t>ISO (International Organization for Standardization ) on Asset Management</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784197003"/>
              </p:ext>
            </p:extLst>
          </p:nvPr>
        </p:nvGraphicFramePr>
        <p:xfrm>
          <a:off x="685800" y="3682768"/>
          <a:ext cx="7426354" cy="2233241"/>
        </p:xfrm>
        <a:graphic>
          <a:graphicData uri="http://schemas.openxmlformats.org/drawingml/2006/table">
            <a:tbl>
              <a:tblPr firstRow="1" bandRow="1">
                <a:tableStyleId>{46F890A9-2807-4EBB-B81D-B2AA78EC7F39}</a:tableStyleId>
              </a:tblPr>
              <a:tblGrid>
                <a:gridCol w="3575807"/>
                <a:gridCol w="3850547"/>
              </a:tblGrid>
              <a:tr h="651362">
                <a:tc>
                  <a:txBody>
                    <a:bodyPr/>
                    <a:lstStyle/>
                    <a:p>
                      <a:r>
                        <a:rPr lang="en-ZA" b="0" dirty="0" smtClean="0"/>
                        <a:t>ISO 55000</a:t>
                      </a:r>
                      <a:endParaRPr lang="en-ZA" b="0" dirty="0"/>
                    </a:p>
                  </a:txBody>
                  <a:tcPr/>
                </a:tc>
                <a:tc>
                  <a:txBody>
                    <a:bodyPr/>
                    <a:lstStyle/>
                    <a:p>
                      <a:r>
                        <a:rPr lang="en-ZA" b="0" dirty="0" smtClean="0"/>
                        <a:t>Asset management (AM)</a:t>
                      </a:r>
                      <a:r>
                        <a:rPr lang="en-ZA" b="0" baseline="0" dirty="0" smtClean="0"/>
                        <a:t> – Overview , principles and terminology </a:t>
                      </a:r>
                      <a:endParaRPr lang="en-ZA" b="0" dirty="0"/>
                    </a:p>
                  </a:txBody>
                  <a:tcPr/>
                </a:tc>
              </a:tr>
              <a:tr h="651362">
                <a:tc>
                  <a:txBody>
                    <a:bodyPr/>
                    <a:lstStyle/>
                    <a:p>
                      <a:r>
                        <a:rPr lang="en-ZA" dirty="0" smtClean="0"/>
                        <a:t>ISO 55001</a:t>
                      </a:r>
                      <a:endParaRPr lang="en-ZA" b="0" dirty="0"/>
                    </a:p>
                  </a:txBody>
                  <a:tcPr/>
                </a:tc>
                <a:tc>
                  <a:txBody>
                    <a:bodyPr/>
                    <a:lstStyle/>
                    <a:p>
                      <a:r>
                        <a:rPr lang="en-ZA" dirty="0" smtClean="0"/>
                        <a:t>AM - Management</a:t>
                      </a:r>
                      <a:r>
                        <a:rPr lang="en-ZA" baseline="0" dirty="0" smtClean="0"/>
                        <a:t> systems – Requirement </a:t>
                      </a:r>
                      <a:endParaRPr lang="en-ZA" b="0" dirty="0"/>
                    </a:p>
                  </a:txBody>
                  <a:tcPr/>
                </a:tc>
              </a:tr>
              <a:tr h="930517">
                <a:tc>
                  <a:txBody>
                    <a:bodyPr/>
                    <a:lstStyle/>
                    <a:p>
                      <a:r>
                        <a:rPr lang="en-ZA" dirty="0" smtClean="0"/>
                        <a:t>ISO 55002</a:t>
                      </a:r>
                      <a:endParaRPr lang="en-ZA" b="0" dirty="0"/>
                    </a:p>
                  </a:txBody>
                  <a:tcPr/>
                </a:tc>
                <a:tc>
                  <a:txBody>
                    <a:bodyPr/>
                    <a:lstStyle/>
                    <a:p>
                      <a:r>
                        <a:rPr lang="en-ZA" dirty="0" smtClean="0"/>
                        <a:t>AM – Management</a:t>
                      </a:r>
                      <a:r>
                        <a:rPr lang="en-ZA" baseline="0" dirty="0" smtClean="0"/>
                        <a:t> systems – Guidelines for the applications of ISO 55001</a:t>
                      </a:r>
                      <a:endParaRPr lang="en-ZA" b="0" dirty="0"/>
                    </a:p>
                  </a:txBody>
                  <a:tcPr/>
                </a:tc>
              </a:tr>
            </a:tbl>
          </a:graphicData>
        </a:graphic>
      </p:graphicFrame>
    </p:spTree>
    <p:extLst>
      <p:ext uri="{BB962C8B-B14F-4D97-AF65-F5344CB8AC3E}">
        <p14:creationId xmlns:p14="http://schemas.microsoft.com/office/powerpoint/2010/main" val="11191396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ona-PPT-Background-Slide-02-Short-L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37"/>
            <a:ext cx="9144000" cy="6858000"/>
          </a:xfrm>
          <a:prstGeom prst="rect">
            <a:avLst/>
          </a:prstGeom>
          <a:scene3d>
            <a:camera prst="orthographicFront"/>
            <a:lightRig rig="freezing" dir="t"/>
          </a:scene3d>
          <a:sp3d contourW="12700" prstMaterial="powder">
            <a:contourClr>
              <a:schemeClr val="tx2">
                <a:lumMod val="40000"/>
                <a:lumOff val="60000"/>
              </a:schemeClr>
            </a:contourClr>
          </a:sp3d>
        </p:spPr>
      </p:pic>
      <p:sp>
        <p:nvSpPr>
          <p:cNvPr id="2" name="Title 1"/>
          <p:cNvSpPr>
            <a:spLocks noGrp="1"/>
          </p:cNvSpPr>
          <p:nvPr>
            <p:ph type="ctrTitle"/>
          </p:nvPr>
        </p:nvSpPr>
        <p:spPr>
          <a:xfrm>
            <a:off x="484716" y="-615267"/>
            <a:ext cx="7772400" cy="975946"/>
          </a:xfrm>
        </p:spPr>
        <p:txBody>
          <a:bodyPr>
            <a:normAutofit/>
          </a:bodyPr>
          <a:lstStyle/>
          <a:p>
            <a:pPr algn="l"/>
            <a:endParaRPr lang="en-US" sz="3200" dirty="0">
              <a:solidFill>
                <a:srgbClr val="000090"/>
              </a:solidFill>
              <a:latin typeface="+mn-lt"/>
              <a:cs typeface="Arial" panose="020B0604020202020204" pitchFamily="34" charset="0"/>
            </a:endParaRPr>
          </a:p>
        </p:txBody>
      </p:sp>
      <p:sp>
        <p:nvSpPr>
          <p:cNvPr id="3" name="Subtitle 2"/>
          <p:cNvSpPr>
            <a:spLocks noGrp="1"/>
          </p:cNvSpPr>
          <p:nvPr>
            <p:ph type="subTitle" idx="1"/>
          </p:nvPr>
        </p:nvSpPr>
        <p:spPr>
          <a:xfrm>
            <a:off x="314233" y="1381757"/>
            <a:ext cx="7273616" cy="4382584"/>
          </a:xfrm>
        </p:spPr>
        <p:txBody>
          <a:bodyPr>
            <a:normAutofit/>
          </a:bodyPr>
          <a:lstStyle/>
          <a:p>
            <a:pPr algn="l">
              <a:lnSpc>
                <a:spcPct val="110000"/>
              </a:lnSpc>
            </a:pPr>
            <a:endParaRPr lang="en-GB" sz="2800" baseline="30000" dirty="0">
              <a:solidFill>
                <a:schemeClr val="tx1"/>
              </a:solidFill>
              <a:latin typeface="Arial" panose="020B0604020202020204" pitchFamily="34" charset="0"/>
              <a:cs typeface="Arial" panose="020B0604020202020204" pitchFamily="34" charset="0"/>
            </a:endParaRPr>
          </a:p>
          <a:p>
            <a:pPr algn="l">
              <a:lnSpc>
                <a:spcPct val="110000"/>
              </a:lnSpc>
            </a:pPr>
            <a:endParaRPr lang="en-GB" sz="800" baseline="30000" dirty="0">
              <a:solidFill>
                <a:schemeClr val="tx1"/>
              </a:solidFill>
              <a:latin typeface="Arial" panose="020B0604020202020204" pitchFamily="34" charset="0"/>
              <a:cs typeface="Arial" panose="020B0604020202020204" pitchFamily="34" charset="0"/>
            </a:endParaRPr>
          </a:p>
          <a:p>
            <a:pPr algn="just">
              <a:lnSpc>
                <a:spcPct val="110000"/>
              </a:lnSpc>
            </a:pPr>
            <a:endParaRPr lang="en-ZA" sz="2800" baseline="30000" dirty="0">
              <a:solidFill>
                <a:schemeClr val="tx1"/>
              </a:solidFill>
              <a:latin typeface="Arial" panose="020B0604020202020204" pitchFamily="34" charset="0"/>
              <a:cs typeface="Arial" panose="020B0604020202020204" pitchFamily="34" charset="0"/>
            </a:endParaRPr>
          </a:p>
          <a:p>
            <a:pPr algn="just">
              <a:lnSpc>
                <a:spcPct val="110000"/>
              </a:lnSpc>
            </a:pPr>
            <a:endParaRPr lang="en-ZA" sz="2800" baseline="30000" dirty="0">
              <a:solidFill>
                <a:schemeClr val="tx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ED78E3E7-3648-4D72-B149-7441230B10BE}"/>
              </a:ext>
            </a:extLst>
          </p:cNvPr>
          <p:cNvPicPr>
            <a:picLocks noChangeAspect="1"/>
          </p:cNvPicPr>
          <p:nvPr/>
        </p:nvPicPr>
        <p:blipFill>
          <a:blip r:embed="rId3"/>
          <a:stretch>
            <a:fillRect/>
          </a:stretch>
        </p:blipFill>
        <p:spPr>
          <a:xfrm>
            <a:off x="-39596" y="-341922"/>
            <a:ext cx="9183596" cy="8420520"/>
          </a:xfrm>
          <a:prstGeom prst="rect">
            <a:avLst/>
          </a:prstGeom>
        </p:spPr>
      </p:pic>
    </p:spTree>
    <p:extLst>
      <p:ext uri="{BB962C8B-B14F-4D97-AF65-F5344CB8AC3E}">
        <p14:creationId xmlns:p14="http://schemas.microsoft.com/office/powerpoint/2010/main" val="30210330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na-PPT-Background-Slide-02-Full-L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scene3d>
            <a:camera prst="orthographicFront"/>
            <a:lightRig rig="freezing" dir="t"/>
          </a:scene3d>
        </p:spPr>
      </p:pic>
      <p:sp>
        <p:nvSpPr>
          <p:cNvPr id="2" name="Title 1"/>
          <p:cNvSpPr>
            <a:spLocks noGrp="1"/>
          </p:cNvSpPr>
          <p:nvPr>
            <p:ph type="ctrTitle"/>
          </p:nvPr>
        </p:nvSpPr>
        <p:spPr>
          <a:xfrm>
            <a:off x="576156" y="56476"/>
            <a:ext cx="7772400" cy="975946"/>
          </a:xfrm>
        </p:spPr>
        <p:txBody>
          <a:bodyPr>
            <a:normAutofit/>
          </a:bodyPr>
          <a:lstStyle/>
          <a:p>
            <a:pPr algn="l"/>
            <a:r>
              <a:rPr lang="en-US" sz="2400" dirty="0">
                <a:solidFill>
                  <a:srgbClr val="000090"/>
                </a:solidFill>
                <a:latin typeface="Century Gothic" panose="020B0502020202020204" pitchFamily="34" charset="0"/>
                <a:cs typeface="Arial" panose="020B0604020202020204" pitchFamily="34" charset="0"/>
              </a:rPr>
              <a:t>Relationship between key elements of an asset management system</a:t>
            </a:r>
          </a:p>
        </p:txBody>
      </p:sp>
      <p:graphicFrame>
        <p:nvGraphicFramePr>
          <p:cNvPr id="5" name="Diagram 4">
            <a:extLst>
              <a:ext uri="{FF2B5EF4-FFF2-40B4-BE49-F238E27FC236}">
                <a16:creationId xmlns:a16="http://schemas.microsoft.com/office/drawing/2014/main" xmlns="" id="{5FC61D75-2287-4F44-81CE-F9196C61AF44}"/>
              </a:ext>
            </a:extLst>
          </p:cNvPr>
          <p:cNvGraphicFramePr/>
          <p:nvPr>
            <p:extLst/>
          </p:nvPr>
        </p:nvGraphicFramePr>
        <p:xfrm>
          <a:off x="55651" y="929156"/>
          <a:ext cx="8961740" cy="5401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xmlns="" id="{185ACB72-2B8E-4E4F-A627-843EFCA6DFD7}"/>
              </a:ext>
            </a:extLst>
          </p:cNvPr>
          <p:cNvPicPr>
            <a:picLocks noChangeAspect="1"/>
          </p:cNvPicPr>
          <p:nvPr/>
        </p:nvPicPr>
        <p:blipFill>
          <a:blip r:embed="rId8"/>
          <a:stretch>
            <a:fillRect/>
          </a:stretch>
        </p:blipFill>
        <p:spPr>
          <a:xfrm>
            <a:off x="0" y="929156"/>
            <a:ext cx="9144000" cy="5928844"/>
          </a:xfrm>
          <a:prstGeom prst="rect">
            <a:avLst/>
          </a:prstGeom>
        </p:spPr>
      </p:pic>
    </p:spTree>
    <p:extLst>
      <p:ext uri="{BB962C8B-B14F-4D97-AF65-F5344CB8AC3E}">
        <p14:creationId xmlns:p14="http://schemas.microsoft.com/office/powerpoint/2010/main" val="17337457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ona-PPT-Background-Slide-02-Short-L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0400"/>
            <a:ext cx="9144000" cy="6858000"/>
          </a:xfrm>
          <a:prstGeom prst="rect">
            <a:avLst/>
          </a:prstGeom>
          <a:scene3d>
            <a:camera prst="orthographicFront"/>
            <a:lightRig rig="freezing" dir="t"/>
          </a:scene3d>
          <a:sp3d contourW="12700" prstMaterial="powder">
            <a:contourClr>
              <a:schemeClr val="tx2">
                <a:lumMod val="40000"/>
                <a:lumOff val="60000"/>
              </a:schemeClr>
            </a:contourClr>
          </a:sp3d>
        </p:spPr>
      </p:pic>
      <p:sp>
        <p:nvSpPr>
          <p:cNvPr id="2" name="Title 1"/>
          <p:cNvSpPr>
            <a:spLocks noGrp="1"/>
          </p:cNvSpPr>
          <p:nvPr>
            <p:ph type="ctrTitle"/>
          </p:nvPr>
        </p:nvSpPr>
        <p:spPr>
          <a:xfrm>
            <a:off x="484716" y="-615267"/>
            <a:ext cx="7772400" cy="975946"/>
          </a:xfrm>
        </p:spPr>
        <p:txBody>
          <a:bodyPr>
            <a:normAutofit/>
          </a:bodyPr>
          <a:lstStyle/>
          <a:p>
            <a:pPr algn="l"/>
            <a:endParaRPr lang="en-US" sz="3200" dirty="0">
              <a:solidFill>
                <a:srgbClr val="000090"/>
              </a:solidFill>
              <a:latin typeface="+mn-lt"/>
              <a:cs typeface="Arial" panose="020B0604020202020204" pitchFamily="34" charset="0"/>
            </a:endParaRPr>
          </a:p>
        </p:txBody>
      </p:sp>
      <p:sp>
        <p:nvSpPr>
          <p:cNvPr id="3" name="Subtitle 2"/>
          <p:cNvSpPr>
            <a:spLocks noGrp="1"/>
          </p:cNvSpPr>
          <p:nvPr>
            <p:ph type="subTitle" idx="1"/>
          </p:nvPr>
        </p:nvSpPr>
        <p:spPr>
          <a:xfrm>
            <a:off x="314233" y="1381757"/>
            <a:ext cx="7273616" cy="4382584"/>
          </a:xfrm>
        </p:spPr>
        <p:txBody>
          <a:bodyPr>
            <a:normAutofit/>
          </a:bodyPr>
          <a:lstStyle/>
          <a:p>
            <a:pPr algn="l">
              <a:lnSpc>
                <a:spcPct val="110000"/>
              </a:lnSpc>
            </a:pPr>
            <a:endParaRPr lang="en-GB" sz="2800" baseline="30000" dirty="0">
              <a:solidFill>
                <a:schemeClr val="tx1"/>
              </a:solidFill>
              <a:latin typeface="Arial" panose="020B0604020202020204" pitchFamily="34" charset="0"/>
              <a:cs typeface="Arial" panose="020B0604020202020204" pitchFamily="34" charset="0"/>
            </a:endParaRPr>
          </a:p>
          <a:p>
            <a:pPr algn="l">
              <a:lnSpc>
                <a:spcPct val="110000"/>
              </a:lnSpc>
            </a:pPr>
            <a:endParaRPr lang="en-GB" sz="800" baseline="30000" dirty="0">
              <a:solidFill>
                <a:schemeClr val="tx1"/>
              </a:solidFill>
              <a:latin typeface="Arial" panose="020B0604020202020204" pitchFamily="34" charset="0"/>
              <a:cs typeface="Arial" panose="020B0604020202020204" pitchFamily="34" charset="0"/>
            </a:endParaRPr>
          </a:p>
          <a:p>
            <a:pPr algn="just">
              <a:lnSpc>
                <a:spcPct val="110000"/>
              </a:lnSpc>
            </a:pPr>
            <a:endParaRPr lang="en-ZA" sz="2800" baseline="30000" dirty="0">
              <a:solidFill>
                <a:schemeClr val="tx1"/>
              </a:solidFill>
              <a:latin typeface="Arial" panose="020B0604020202020204" pitchFamily="34" charset="0"/>
              <a:cs typeface="Arial" panose="020B0604020202020204" pitchFamily="34" charset="0"/>
            </a:endParaRPr>
          </a:p>
          <a:p>
            <a:pPr algn="just">
              <a:lnSpc>
                <a:spcPct val="110000"/>
              </a:lnSpc>
            </a:pPr>
            <a:endParaRPr lang="en-ZA" sz="2800" baseline="30000" dirty="0">
              <a:solidFill>
                <a:schemeClr val="tx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xmlns="" id="{8E1BC68B-A382-4B18-8E93-660DAA948157}"/>
              </a:ext>
            </a:extLst>
          </p:cNvPr>
          <p:cNvPicPr>
            <a:picLocks noChangeAspect="1"/>
          </p:cNvPicPr>
          <p:nvPr/>
        </p:nvPicPr>
        <p:blipFill>
          <a:blip r:embed="rId3"/>
          <a:stretch>
            <a:fillRect/>
          </a:stretch>
        </p:blipFill>
        <p:spPr>
          <a:xfrm>
            <a:off x="-389614" y="-881747"/>
            <a:ext cx="10104397" cy="8125384"/>
          </a:xfrm>
          <a:prstGeom prst="rect">
            <a:avLst/>
          </a:prstGeom>
        </p:spPr>
      </p:pic>
    </p:spTree>
    <p:extLst>
      <p:ext uri="{BB962C8B-B14F-4D97-AF65-F5344CB8AC3E}">
        <p14:creationId xmlns:p14="http://schemas.microsoft.com/office/powerpoint/2010/main" val="34895934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ona-PPT-Background-Slide-02-Short-L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82"/>
            <a:ext cx="9144000" cy="6858000"/>
          </a:xfrm>
          <a:prstGeom prst="rect">
            <a:avLst/>
          </a:prstGeom>
          <a:scene3d>
            <a:camera prst="orthographicFront"/>
            <a:lightRig rig="freezing" dir="t"/>
          </a:scene3d>
          <a:sp3d contourW="12700" prstMaterial="powder">
            <a:contourClr>
              <a:schemeClr val="tx2">
                <a:lumMod val="40000"/>
                <a:lumOff val="60000"/>
              </a:schemeClr>
            </a:contourClr>
          </a:sp3d>
        </p:spPr>
      </p:pic>
      <p:sp>
        <p:nvSpPr>
          <p:cNvPr id="2" name="Title 1"/>
          <p:cNvSpPr>
            <a:spLocks noGrp="1"/>
          </p:cNvSpPr>
          <p:nvPr>
            <p:ph type="ctrTitle"/>
          </p:nvPr>
        </p:nvSpPr>
        <p:spPr>
          <a:xfrm>
            <a:off x="484716" y="-615267"/>
            <a:ext cx="7772400" cy="975946"/>
          </a:xfrm>
        </p:spPr>
        <p:txBody>
          <a:bodyPr>
            <a:normAutofit/>
          </a:bodyPr>
          <a:lstStyle/>
          <a:p>
            <a:pPr algn="l"/>
            <a:endParaRPr lang="en-US" sz="3200" dirty="0">
              <a:solidFill>
                <a:srgbClr val="000090"/>
              </a:solidFill>
              <a:latin typeface="+mn-lt"/>
              <a:cs typeface="Arial" panose="020B0604020202020204" pitchFamily="34" charset="0"/>
            </a:endParaRPr>
          </a:p>
        </p:txBody>
      </p:sp>
      <p:sp>
        <p:nvSpPr>
          <p:cNvPr id="3" name="Subtitle 2"/>
          <p:cNvSpPr>
            <a:spLocks noGrp="1"/>
          </p:cNvSpPr>
          <p:nvPr>
            <p:ph type="subTitle" idx="1"/>
          </p:nvPr>
        </p:nvSpPr>
        <p:spPr>
          <a:xfrm>
            <a:off x="314233" y="1381757"/>
            <a:ext cx="7273616" cy="4382584"/>
          </a:xfrm>
        </p:spPr>
        <p:txBody>
          <a:bodyPr>
            <a:normAutofit/>
          </a:bodyPr>
          <a:lstStyle/>
          <a:p>
            <a:pPr algn="l">
              <a:lnSpc>
                <a:spcPct val="110000"/>
              </a:lnSpc>
            </a:pPr>
            <a:endParaRPr lang="en-GB" sz="2800" baseline="30000" dirty="0">
              <a:solidFill>
                <a:schemeClr val="tx1"/>
              </a:solidFill>
              <a:latin typeface="Arial" panose="020B0604020202020204" pitchFamily="34" charset="0"/>
              <a:cs typeface="Arial" panose="020B0604020202020204" pitchFamily="34" charset="0"/>
            </a:endParaRPr>
          </a:p>
          <a:p>
            <a:pPr algn="l">
              <a:lnSpc>
                <a:spcPct val="110000"/>
              </a:lnSpc>
            </a:pPr>
            <a:endParaRPr lang="en-GB" sz="800" baseline="30000" dirty="0">
              <a:solidFill>
                <a:schemeClr val="tx1"/>
              </a:solidFill>
              <a:latin typeface="Arial" panose="020B0604020202020204" pitchFamily="34" charset="0"/>
              <a:cs typeface="Arial" panose="020B0604020202020204" pitchFamily="34" charset="0"/>
            </a:endParaRPr>
          </a:p>
          <a:p>
            <a:pPr algn="just">
              <a:lnSpc>
                <a:spcPct val="110000"/>
              </a:lnSpc>
            </a:pPr>
            <a:endParaRPr lang="en-ZA" sz="2800" baseline="30000" dirty="0">
              <a:solidFill>
                <a:schemeClr val="tx1"/>
              </a:solidFill>
              <a:latin typeface="Arial" panose="020B0604020202020204" pitchFamily="34" charset="0"/>
              <a:cs typeface="Arial" panose="020B0604020202020204" pitchFamily="34" charset="0"/>
            </a:endParaRPr>
          </a:p>
          <a:p>
            <a:pPr algn="just">
              <a:lnSpc>
                <a:spcPct val="110000"/>
              </a:lnSpc>
            </a:pPr>
            <a:endParaRPr lang="en-ZA" sz="2800" baseline="30000" dirty="0">
              <a:solidFill>
                <a:schemeClr val="tx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xmlns="" id="{B31D9E11-B9FC-4E86-A4BD-700E2E5E689B}"/>
              </a:ext>
            </a:extLst>
          </p:cNvPr>
          <p:cNvPicPr>
            <a:picLocks noChangeAspect="1"/>
          </p:cNvPicPr>
          <p:nvPr/>
        </p:nvPicPr>
        <p:blipFill>
          <a:blip r:embed="rId3"/>
          <a:stretch>
            <a:fillRect/>
          </a:stretch>
        </p:blipFill>
        <p:spPr>
          <a:xfrm>
            <a:off x="0" y="-125835"/>
            <a:ext cx="9144000" cy="6983835"/>
          </a:xfrm>
          <a:prstGeom prst="rect">
            <a:avLst/>
          </a:prstGeom>
        </p:spPr>
      </p:pic>
    </p:spTree>
    <p:extLst>
      <p:ext uri="{BB962C8B-B14F-4D97-AF65-F5344CB8AC3E}">
        <p14:creationId xmlns:p14="http://schemas.microsoft.com/office/powerpoint/2010/main" val="27978493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ona-PPT-Background-Slide-02-Short-L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848" y="-615267"/>
            <a:ext cx="9571527" cy="7518400"/>
          </a:xfrm>
          <a:prstGeom prst="rect">
            <a:avLst/>
          </a:prstGeom>
          <a:scene3d>
            <a:camera prst="orthographicFront"/>
            <a:lightRig rig="freezing" dir="t"/>
          </a:scene3d>
          <a:sp3d contourW="12700" prstMaterial="powder">
            <a:contourClr>
              <a:schemeClr val="tx2">
                <a:lumMod val="40000"/>
                <a:lumOff val="60000"/>
              </a:schemeClr>
            </a:contourClr>
          </a:sp3d>
        </p:spPr>
      </p:pic>
      <p:sp>
        <p:nvSpPr>
          <p:cNvPr id="2" name="Title 1"/>
          <p:cNvSpPr>
            <a:spLocks noGrp="1"/>
          </p:cNvSpPr>
          <p:nvPr>
            <p:ph type="ctrTitle"/>
          </p:nvPr>
        </p:nvSpPr>
        <p:spPr>
          <a:xfrm>
            <a:off x="484716" y="-615267"/>
            <a:ext cx="7772400" cy="2704126"/>
          </a:xfrm>
        </p:spPr>
        <p:txBody>
          <a:bodyPr>
            <a:normAutofit/>
          </a:bodyPr>
          <a:lstStyle/>
          <a:p>
            <a:pPr algn="l"/>
            <a:r>
              <a:rPr lang="en-US" sz="3200" dirty="0">
                <a:solidFill>
                  <a:srgbClr val="000090"/>
                </a:solidFill>
                <a:latin typeface="Arial" panose="020B0604020202020204" pitchFamily="34" charset="0"/>
                <a:cs typeface="Arial" panose="020B0604020202020204" pitchFamily="34" charset="0"/>
              </a:rPr>
              <a:t>Thank You!</a:t>
            </a:r>
          </a:p>
        </p:txBody>
      </p:sp>
      <p:sp>
        <p:nvSpPr>
          <p:cNvPr id="3" name="Subtitle 2"/>
          <p:cNvSpPr>
            <a:spLocks noGrp="1"/>
          </p:cNvSpPr>
          <p:nvPr>
            <p:ph type="subTitle" idx="1"/>
          </p:nvPr>
        </p:nvSpPr>
        <p:spPr>
          <a:xfrm>
            <a:off x="314233" y="1381757"/>
            <a:ext cx="7273616" cy="4382584"/>
          </a:xfrm>
        </p:spPr>
        <p:txBody>
          <a:bodyPr>
            <a:normAutofit/>
          </a:bodyPr>
          <a:lstStyle/>
          <a:p>
            <a:pPr algn="l">
              <a:lnSpc>
                <a:spcPct val="110000"/>
              </a:lnSpc>
            </a:pPr>
            <a:endParaRPr lang="en-GB" sz="2800" baseline="30000" dirty="0">
              <a:solidFill>
                <a:schemeClr val="tx1"/>
              </a:solidFill>
              <a:latin typeface="Arial" panose="020B0604020202020204" pitchFamily="34" charset="0"/>
              <a:cs typeface="Arial" panose="020B0604020202020204" pitchFamily="34" charset="0"/>
            </a:endParaRPr>
          </a:p>
          <a:p>
            <a:pPr algn="l">
              <a:lnSpc>
                <a:spcPct val="110000"/>
              </a:lnSpc>
            </a:pPr>
            <a:endParaRPr lang="en-GB" sz="800" baseline="30000" dirty="0">
              <a:solidFill>
                <a:schemeClr val="tx1"/>
              </a:solidFill>
              <a:latin typeface="Arial" panose="020B0604020202020204" pitchFamily="34" charset="0"/>
              <a:cs typeface="Arial" panose="020B0604020202020204" pitchFamily="34" charset="0"/>
            </a:endParaRPr>
          </a:p>
          <a:p>
            <a:pPr algn="just">
              <a:lnSpc>
                <a:spcPct val="110000"/>
              </a:lnSpc>
            </a:pPr>
            <a:endParaRPr lang="en-ZA" sz="2800" baseline="30000" dirty="0">
              <a:solidFill>
                <a:schemeClr val="tx1"/>
              </a:solidFill>
              <a:latin typeface="Arial" panose="020B0604020202020204" pitchFamily="34" charset="0"/>
              <a:cs typeface="Arial" panose="020B0604020202020204" pitchFamily="34" charset="0"/>
            </a:endParaRPr>
          </a:p>
          <a:p>
            <a:pPr algn="just">
              <a:lnSpc>
                <a:spcPct val="110000"/>
              </a:lnSpc>
            </a:pPr>
            <a:endParaRPr lang="en-ZA" sz="2800" baseline="30000" dirty="0">
              <a:solidFill>
                <a:schemeClr val="tx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xmlns="" id="{E8C257B4-894D-4300-9C4E-89AB42E51BE8}"/>
              </a:ext>
            </a:extLst>
          </p:cNvPr>
          <p:cNvPicPr>
            <a:picLocks noChangeAspect="1"/>
          </p:cNvPicPr>
          <p:nvPr/>
        </p:nvPicPr>
        <p:blipFill>
          <a:blip r:embed="rId3"/>
          <a:stretch>
            <a:fillRect/>
          </a:stretch>
        </p:blipFill>
        <p:spPr>
          <a:xfrm>
            <a:off x="3210561" y="1899921"/>
            <a:ext cx="2753360" cy="2599020"/>
          </a:xfrm>
          <a:prstGeom prst="rect">
            <a:avLst/>
          </a:prstGeom>
        </p:spPr>
      </p:pic>
    </p:spTree>
    <p:extLst>
      <p:ext uri="{BB962C8B-B14F-4D97-AF65-F5344CB8AC3E}">
        <p14:creationId xmlns:p14="http://schemas.microsoft.com/office/powerpoint/2010/main" val="42575780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603504" y="1591056"/>
            <a:ext cx="8065008" cy="4247317"/>
          </a:xfrm>
          <a:prstGeom prst="rect">
            <a:avLst/>
          </a:prstGeom>
          <a:noFill/>
        </p:spPr>
        <p:txBody>
          <a:bodyPr wrap="square" rtlCol="0">
            <a:spAutoFit/>
          </a:bodyPr>
          <a:lstStyle/>
          <a:p>
            <a:pPr algn="ctr"/>
            <a:r>
              <a:rPr lang="en-US" b="1" dirty="0">
                <a:solidFill>
                  <a:srgbClr val="00E3FF"/>
                </a:solidFill>
                <a:latin typeface="Arial" panose="020B0604020202020204" pitchFamily="34" charset="0"/>
                <a:ea typeface="Century Gothic" charset="0"/>
                <a:cs typeface="Arial" panose="020B0604020202020204" pitchFamily="34" charset="0"/>
              </a:rPr>
              <a:t>DURBAN OFFICE</a:t>
            </a:r>
          </a:p>
          <a:p>
            <a:pPr algn="ctr"/>
            <a:r>
              <a:rPr lang="cs-CZ" dirty="0">
                <a:solidFill>
                  <a:schemeClr val="bg1"/>
                </a:solidFill>
                <a:latin typeface="Arial" panose="020B0604020202020204" pitchFamily="34" charset="0"/>
                <a:ea typeface="Century Gothic" charset="0"/>
                <a:cs typeface="Arial" panose="020B0604020202020204" pitchFamily="34" charset="0"/>
              </a:rPr>
              <a:t>84 Seventh Avenue, Morningside, Durban 4001</a:t>
            </a:r>
            <a:br>
              <a:rPr lang="cs-CZ" dirty="0">
                <a:solidFill>
                  <a:schemeClr val="bg1"/>
                </a:solidFill>
                <a:latin typeface="Arial" panose="020B0604020202020204" pitchFamily="34" charset="0"/>
                <a:ea typeface="Century Gothic" charset="0"/>
                <a:cs typeface="Arial" panose="020B0604020202020204" pitchFamily="34" charset="0"/>
              </a:rPr>
            </a:br>
            <a:r>
              <a:rPr lang="cs-CZ" dirty="0">
                <a:solidFill>
                  <a:schemeClr val="bg1"/>
                </a:solidFill>
                <a:latin typeface="Arial" panose="020B0604020202020204" pitchFamily="34" charset="0"/>
                <a:ea typeface="Century Gothic" charset="0"/>
                <a:cs typeface="Arial" panose="020B0604020202020204" pitchFamily="34" charset="0"/>
              </a:rPr>
              <a:t>PO Box 50112, Musgrave, 4062</a:t>
            </a:r>
          </a:p>
          <a:p>
            <a:pPr algn="ctr"/>
            <a:r>
              <a:rPr lang="cs-CZ" dirty="0">
                <a:solidFill>
                  <a:schemeClr val="bg1"/>
                </a:solidFill>
                <a:latin typeface="Arial" panose="020B0604020202020204" pitchFamily="34" charset="0"/>
                <a:ea typeface="Century Gothic" charset="0"/>
                <a:cs typeface="Arial" panose="020B0604020202020204" pitchFamily="34" charset="0"/>
              </a:rPr>
              <a:t>Tel: 031 201 1241/2 • Fax: 087 231 4072 </a:t>
            </a:r>
            <a:br>
              <a:rPr lang="cs-CZ" dirty="0">
                <a:solidFill>
                  <a:schemeClr val="bg1"/>
                </a:solidFill>
                <a:latin typeface="Arial" panose="020B0604020202020204" pitchFamily="34" charset="0"/>
                <a:ea typeface="Century Gothic" charset="0"/>
                <a:cs typeface="Arial" panose="020B0604020202020204" pitchFamily="34" charset="0"/>
              </a:rPr>
            </a:br>
            <a:r>
              <a:rPr lang="cs-CZ" dirty="0">
                <a:solidFill>
                  <a:schemeClr val="bg1"/>
                </a:solidFill>
                <a:latin typeface="Arial" panose="020B0604020202020204" pitchFamily="34" charset="0"/>
                <a:ea typeface="Century Gothic" charset="0"/>
                <a:cs typeface="Arial" panose="020B0604020202020204" pitchFamily="34" charset="0"/>
              </a:rPr>
              <a:t>Email: admin@bonakude.co.za</a:t>
            </a:r>
          </a:p>
          <a:p>
            <a:pPr algn="ctr"/>
            <a:endParaRPr lang="cs-CZ" dirty="0">
              <a:latin typeface="Arial" panose="020B0604020202020204" pitchFamily="34" charset="0"/>
              <a:ea typeface="Century Gothic" charset="0"/>
              <a:cs typeface="Arial" panose="020B0604020202020204" pitchFamily="34" charset="0"/>
            </a:endParaRPr>
          </a:p>
          <a:p>
            <a:pPr algn="ctr"/>
            <a:r>
              <a:rPr lang="cs-CZ" b="1" dirty="0">
                <a:solidFill>
                  <a:srgbClr val="00E3FF"/>
                </a:solidFill>
                <a:latin typeface="Arial" panose="020B0604020202020204" pitchFamily="34" charset="0"/>
                <a:ea typeface="Century Gothic" charset="0"/>
                <a:cs typeface="Arial" panose="020B0604020202020204" pitchFamily="34" charset="0"/>
              </a:rPr>
              <a:t>GAUTENG OFFICE  </a:t>
            </a:r>
          </a:p>
          <a:p>
            <a:pPr algn="ctr"/>
            <a:r>
              <a:rPr lang="cs-CZ" dirty="0">
                <a:solidFill>
                  <a:schemeClr val="bg1"/>
                </a:solidFill>
                <a:latin typeface="Arial" panose="020B0604020202020204" pitchFamily="34" charset="0"/>
                <a:ea typeface="Century Gothic" charset="0"/>
                <a:cs typeface="Arial" panose="020B0604020202020204" pitchFamily="34" charset="0"/>
              </a:rPr>
              <a:t>2nd Floor West Tower, Nelson Mandela Square</a:t>
            </a:r>
            <a:br>
              <a:rPr lang="cs-CZ" dirty="0">
                <a:solidFill>
                  <a:schemeClr val="bg1"/>
                </a:solidFill>
                <a:latin typeface="Arial" panose="020B0604020202020204" pitchFamily="34" charset="0"/>
                <a:ea typeface="Century Gothic" charset="0"/>
                <a:cs typeface="Arial" panose="020B0604020202020204" pitchFamily="34" charset="0"/>
              </a:rPr>
            </a:br>
            <a:r>
              <a:rPr lang="cs-CZ" dirty="0">
                <a:solidFill>
                  <a:schemeClr val="bg1"/>
                </a:solidFill>
                <a:latin typeface="Arial" panose="020B0604020202020204" pitchFamily="34" charset="0"/>
                <a:ea typeface="Century Gothic" charset="0"/>
                <a:cs typeface="Arial" panose="020B0604020202020204" pitchFamily="34" charset="0"/>
              </a:rPr>
              <a:t>Maude Street, Sandton, Johannesburg 2196</a:t>
            </a:r>
            <a:br>
              <a:rPr lang="cs-CZ" dirty="0">
                <a:solidFill>
                  <a:schemeClr val="bg1"/>
                </a:solidFill>
                <a:latin typeface="Arial" panose="020B0604020202020204" pitchFamily="34" charset="0"/>
                <a:ea typeface="Century Gothic" charset="0"/>
                <a:cs typeface="Arial" panose="020B0604020202020204" pitchFamily="34" charset="0"/>
              </a:rPr>
            </a:br>
            <a:r>
              <a:rPr lang="cs-CZ" dirty="0">
                <a:solidFill>
                  <a:schemeClr val="bg1"/>
                </a:solidFill>
                <a:latin typeface="Arial" panose="020B0604020202020204" pitchFamily="34" charset="0"/>
                <a:ea typeface="Century Gothic" charset="0"/>
                <a:cs typeface="Arial" panose="020B0604020202020204" pitchFamily="34" charset="0"/>
              </a:rPr>
              <a:t>PO Box 785553, Sandton, 2146</a:t>
            </a:r>
            <a:br>
              <a:rPr lang="cs-CZ" dirty="0">
                <a:solidFill>
                  <a:schemeClr val="bg1"/>
                </a:solidFill>
                <a:latin typeface="Arial" panose="020B0604020202020204" pitchFamily="34" charset="0"/>
                <a:ea typeface="Century Gothic" charset="0"/>
                <a:cs typeface="Arial" panose="020B0604020202020204" pitchFamily="34" charset="0"/>
              </a:rPr>
            </a:br>
            <a:r>
              <a:rPr lang="cs-CZ" dirty="0">
                <a:solidFill>
                  <a:schemeClr val="bg1"/>
                </a:solidFill>
                <a:latin typeface="Arial" panose="020B0604020202020204" pitchFamily="34" charset="0"/>
                <a:ea typeface="Century Gothic" charset="0"/>
                <a:cs typeface="Arial" panose="020B0604020202020204" pitchFamily="34" charset="0"/>
              </a:rPr>
              <a:t>Tel: 011 881 5452 • Fax: 087 231 4072</a:t>
            </a:r>
            <a:br>
              <a:rPr lang="cs-CZ" dirty="0">
                <a:solidFill>
                  <a:schemeClr val="bg1"/>
                </a:solidFill>
                <a:latin typeface="Arial" panose="020B0604020202020204" pitchFamily="34" charset="0"/>
                <a:ea typeface="Century Gothic" charset="0"/>
                <a:cs typeface="Arial" panose="020B0604020202020204" pitchFamily="34" charset="0"/>
              </a:rPr>
            </a:br>
            <a:r>
              <a:rPr lang="cs-CZ" dirty="0">
                <a:solidFill>
                  <a:schemeClr val="bg1"/>
                </a:solidFill>
                <a:latin typeface="Arial" panose="020B0604020202020204" pitchFamily="34" charset="0"/>
                <a:ea typeface="Century Gothic" charset="0"/>
                <a:cs typeface="Arial" panose="020B0604020202020204" pitchFamily="34" charset="0"/>
              </a:rPr>
              <a:t>Email: admin@bonakude.co.za</a:t>
            </a:r>
          </a:p>
          <a:p>
            <a:pPr algn="ctr"/>
            <a:endParaRPr lang="cs-CZ" dirty="0">
              <a:solidFill>
                <a:schemeClr val="bg1"/>
              </a:solidFill>
              <a:latin typeface="Arial" panose="020B0604020202020204" pitchFamily="34" charset="0"/>
              <a:ea typeface="Century Gothic" charset="0"/>
              <a:cs typeface="Arial" panose="020B0604020202020204" pitchFamily="34" charset="0"/>
            </a:endParaRPr>
          </a:p>
          <a:p>
            <a:pPr algn="ctr"/>
            <a:r>
              <a:rPr lang="cs-CZ" b="1" dirty="0">
                <a:solidFill>
                  <a:srgbClr val="00E3FF"/>
                </a:solidFill>
                <a:latin typeface="Arial" panose="020B0604020202020204" pitchFamily="34" charset="0"/>
                <a:ea typeface="Century Gothic" charset="0"/>
                <a:cs typeface="Arial" panose="020B0604020202020204" pitchFamily="34" charset="0"/>
              </a:rPr>
              <a:t>www.bonakude.co.za</a:t>
            </a:r>
          </a:p>
          <a:p>
            <a:pPr algn="ctr"/>
            <a:endParaRPr lang="en-US" dirty="0">
              <a:latin typeface="Century Gothic" charset="0"/>
              <a:ea typeface="Century Gothic" charset="0"/>
              <a:cs typeface="Century Gothic" charset="0"/>
            </a:endParaRPr>
          </a:p>
        </p:txBody>
      </p:sp>
    </p:spTree>
    <p:extLst>
      <p:ext uri="{BB962C8B-B14F-4D97-AF65-F5344CB8AC3E}">
        <p14:creationId xmlns:p14="http://schemas.microsoft.com/office/powerpoint/2010/main" val="1700201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na-PPT-Background-Slide-02-Full-L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76156" y="56476"/>
            <a:ext cx="7772400" cy="975946"/>
          </a:xfrm>
        </p:spPr>
        <p:txBody>
          <a:bodyPr>
            <a:normAutofit/>
          </a:bodyPr>
          <a:lstStyle/>
          <a:p>
            <a:pPr algn="l"/>
            <a:r>
              <a:rPr lang="en-US" sz="3200" dirty="0">
                <a:solidFill>
                  <a:srgbClr val="1B3F90"/>
                </a:solidFill>
                <a:latin typeface="Arial" panose="020B0604020202020204" pitchFamily="34" charset="0"/>
                <a:cs typeface="Arial" panose="020B0604020202020204" pitchFamily="34" charset="0"/>
              </a:rPr>
              <a:t>Our Values</a:t>
            </a:r>
          </a:p>
        </p:txBody>
      </p:sp>
      <p:sp>
        <p:nvSpPr>
          <p:cNvPr id="3" name="Subtitle 2"/>
          <p:cNvSpPr>
            <a:spLocks noGrp="1"/>
          </p:cNvSpPr>
          <p:nvPr>
            <p:ph type="subTitle" idx="1"/>
          </p:nvPr>
        </p:nvSpPr>
        <p:spPr>
          <a:xfrm>
            <a:off x="576156" y="1117884"/>
            <a:ext cx="8040174" cy="5515130"/>
          </a:xfrm>
        </p:spPr>
        <p:txBody>
          <a:bodyPr>
            <a:normAutofit lnSpcReduction="10000"/>
          </a:bodyPr>
          <a:lstStyle/>
          <a:p>
            <a:pPr algn="l">
              <a:lnSpc>
                <a:spcPct val="110000"/>
              </a:lnSpc>
            </a:pPr>
            <a:r>
              <a:rPr lang="en-GB" sz="2400" baseline="30000" dirty="0">
                <a:solidFill>
                  <a:schemeClr val="tx1"/>
                </a:solidFill>
                <a:latin typeface="Arial" panose="020B0604020202020204" pitchFamily="34" charset="0"/>
                <a:cs typeface="Arial" panose="020B0604020202020204" pitchFamily="34" charset="0"/>
              </a:rPr>
              <a:t>Our core values are underpinned by the following:</a:t>
            </a:r>
            <a:br>
              <a:rPr lang="en-GB" sz="2400" baseline="30000" dirty="0">
                <a:solidFill>
                  <a:schemeClr val="tx1"/>
                </a:solidFill>
                <a:latin typeface="Arial" panose="020B0604020202020204" pitchFamily="34" charset="0"/>
                <a:cs typeface="Arial" panose="020B0604020202020204" pitchFamily="34" charset="0"/>
              </a:rPr>
            </a:br>
            <a:endParaRPr lang="en-GB" sz="2400" baseline="30000" dirty="0">
              <a:solidFill>
                <a:schemeClr val="tx1"/>
              </a:solidFill>
              <a:latin typeface="Arial" panose="020B0604020202020204" pitchFamily="34" charset="0"/>
              <a:cs typeface="Arial" panose="020B0604020202020204" pitchFamily="34" charset="0"/>
            </a:endParaRPr>
          </a:p>
          <a:p>
            <a:pPr marL="342900" indent="-342900" algn="l">
              <a:lnSpc>
                <a:spcPct val="110000"/>
              </a:lnSpc>
              <a:buBlip>
                <a:blip r:embed="rId3"/>
              </a:buBlip>
            </a:pPr>
            <a:r>
              <a:rPr lang="en-GB" sz="2800" baseline="30000" dirty="0">
                <a:solidFill>
                  <a:srgbClr val="000090"/>
                </a:solidFill>
                <a:latin typeface="Arial" panose="020B0604020202020204" pitchFamily="34" charset="0"/>
                <a:cs typeface="Arial" panose="020B0604020202020204" pitchFamily="34" charset="0"/>
              </a:rPr>
              <a:t>Professionalism</a:t>
            </a:r>
            <a:r>
              <a:rPr lang="en-GB" sz="2400" baseline="30000" dirty="0">
                <a:solidFill>
                  <a:srgbClr val="000090"/>
                </a:solidFill>
                <a:latin typeface="Arial" panose="020B0604020202020204" pitchFamily="34" charset="0"/>
                <a:cs typeface="Arial" panose="020B0604020202020204" pitchFamily="34" charset="0"/>
              </a:rPr>
              <a:t/>
            </a:r>
            <a:br>
              <a:rPr lang="en-GB" sz="2400" baseline="30000" dirty="0">
                <a:solidFill>
                  <a:srgbClr val="000090"/>
                </a:solidFill>
                <a:latin typeface="Arial" panose="020B0604020202020204" pitchFamily="34" charset="0"/>
                <a:cs typeface="Arial" panose="020B0604020202020204" pitchFamily="34" charset="0"/>
              </a:rPr>
            </a:br>
            <a:r>
              <a:rPr lang="en-US" sz="2400" baseline="30000" dirty="0">
                <a:solidFill>
                  <a:schemeClr val="tx1"/>
                </a:solidFill>
                <a:latin typeface="Arial" panose="020B0604020202020204" pitchFamily="34" charset="0"/>
                <a:cs typeface="Arial" panose="020B0604020202020204" pitchFamily="34" charset="0"/>
              </a:rPr>
              <a:t>We take pride in presenting work that is of high quality, is accurate in a  timely manner.</a:t>
            </a:r>
            <a:r>
              <a:rPr lang="en-US" sz="2400" dirty="0">
                <a:solidFill>
                  <a:schemeClr val="tx1"/>
                </a:solidFill>
                <a:latin typeface="Arial" panose="020B0604020202020204" pitchFamily="34" charset="0"/>
                <a:cs typeface="Arial" panose="020B0604020202020204" pitchFamily="34" charset="0"/>
              </a:rPr>
              <a:t> </a:t>
            </a:r>
            <a:endParaRPr lang="en-GB" sz="2400" baseline="30000" dirty="0">
              <a:solidFill>
                <a:schemeClr val="tx1"/>
              </a:solidFill>
              <a:latin typeface="Arial" panose="020B0604020202020204" pitchFamily="34" charset="0"/>
              <a:cs typeface="Arial" panose="020B0604020202020204" pitchFamily="34" charset="0"/>
            </a:endParaRPr>
          </a:p>
          <a:p>
            <a:pPr algn="l">
              <a:lnSpc>
                <a:spcPct val="110000"/>
              </a:lnSpc>
            </a:pPr>
            <a:endParaRPr lang="en-GB" sz="800" baseline="30000" dirty="0">
              <a:solidFill>
                <a:schemeClr val="tx1"/>
              </a:solidFill>
              <a:latin typeface="Arial" panose="020B0604020202020204" pitchFamily="34" charset="0"/>
              <a:cs typeface="Arial" panose="020B0604020202020204" pitchFamily="34" charset="0"/>
            </a:endParaRPr>
          </a:p>
          <a:p>
            <a:pPr marL="457200" indent="-457200" algn="l">
              <a:lnSpc>
                <a:spcPct val="110000"/>
              </a:lnSpc>
              <a:buBlip>
                <a:blip r:embed="rId3"/>
              </a:buBlip>
            </a:pPr>
            <a:r>
              <a:rPr lang="en-GB" sz="2800" baseline="30000" dirty="0">
                <a:solidFill>
                  <a:srgbClr val="000090"/>
                </a:solidFill>
                <a:latin typeface="Arial" panose="020B0604020202020204" pitchFamily="34" charset="0"/>
                <a:cs typeface="Arial" panose="020B0604020202020204" pitchFamily="34" charset="0"/>
              </a:rPr>
              <a:t>Integrity</a:t>
            </a:r>
          </a:p>
          <a:p>
            <a:pPr algn="l">
              <a:lnSpc>
                <a:spcPct val="110000"/>
              </a:lnSpc>
            </a:pPr>
            <a:r>
              <a:rPr lang="en-GB" sz="2400" baseline="30000" dirty="0">
                <a:solidFill>
                  <a:schemeClr val="tx1"/>
                </a:solidFill>
                <a:latin typeface="Arial" panose="020B0604020202020204" pitchFamily="34" charset="0"/>
                <a:cs typeface="Arial" panose="020B0604020202020204" pitchFamily="34" charset="0"/>
              </a:rPr>
              <a:t>	</a:t>
            </a:r>
            <a:r>
              <a:rPr lang="en-US" sz="2400" baseline="30000" dirty="0">
                <a:solidFill>
                  <a:srgbClr val="000000"/>
                </a:solidFill>
                <a:latin typeface="Arial" panose="020B0604020202020204" pitchFamily="34" charset="0"/>
                <a:cs typeface="Arial" panose="020B0604020202020204" pitchFamily="34" charset="0"/>
              </a:rPr>
              <a:t>We have honest and ethical intentions at all times.</a:t>
            </a:r>
            <a:endParaRPr lang="en-GB" sz="2400" baseline="30000" dirty="0">
              <a:solidFill>
                <a:schemeClr val="tx1"/>
              </a:solidFill>
              <a:latin typeface="Arial" panose="020B0604020202020204" pitchFamily="34" charset="0"/>
              <a:cs typeface="Arial" panose="020B0604020202020204" pitchFamily="34" charset="0"/>
            </a:endParaRPr>
          </a:p>
          <a:p>
            <a:pPr algn="l">
              <a:lnSpc>
                <a:spcPct val="110000"/>
              </a:lnSpc>
            </a:pPr>
            <a:endParaRPr lang="en-GB" sz="800" baseline="30000" dirty="0">
              <a:solidFill>
                <a:schemeClr val="tx1"/>
              </a:solidFill>
              <a:latin typeface="Arial" panose="020B0604020202020204" pitchFamily="34" charset="0"/>
              <a:cs typeface="Arial" panose="020B0604020202020204" pitchFamily="34" charset="0"/>
            </a:endParaRPr>
          </a:p>
          <a:p>
            <a:pPr marL="457200" indent="-457200" algn="l">
              <a:lnSpc>
                <a:spcPct val="110000"/>
              </a:lnSpc>
              <a:buBlip>
                <a:blip r:embed="rId3"/>
              </a:buBlip>
            </a:pPr>
            <a:r>
              <a:rPr lang="en-GB" sz="2800" baseline="30000" dirty="0">
                <a:solidFill>
                  <a:srgbClr val="000090"/>
                </a:solidFill>
                <a:latin typeface="Arial" panose="020B0604020202020204" pitchFamily="34" charset="0"/>
                <a:cs typeface="Arial" panose="020B0604020202020204" pitchFamily="34" charset="0"/>
              </a:rPr>
              <a:t>Accountability</a:t>
            </a:r>
          </a:p>
          <a:p>
            <a:pPr algn="l">
              <a:lnSpc>
                <a:spcPct val="110000"/>
              </a:lnSpc>
            </a:pPr>
            <a:r>
              <a:rPr lang="en-GB" sz="2400" baseline="30000" dirty="0">
                <a:solidFill>
                  <a:schemeClr val="tx1"/>
                </a:solidFill>
                <a:latin typeface="Arial" panose="020B0604020202020204" pitchFamily="34" charset="0"/>
                <a:cs typeface="Arial" panose="020B0604020202020204" pitchFamily="34" charset="0"/>
              </a:rPr>
              <a:t>	</a:t>
            </a:r>
            <a:r>
              <a:rPr lang="en-US" sz="2400" baseline="30000" dirty="0">
                <a:solidFill>
                  <a:srgbClr val="000000"/>
                </a:solidFill>
                <a:latin typeface="Arial" panose="020B0604020202020204" pitchFamily="34" charset="0"/>
                <a:cs typeface="Arial" panose="020B0604020202020204" pitchFamily="34" charset="0"/>
              </a:rPr>
              <a:t>We take ownership and show leadership, irrespective of our position.</a:t>
            </a:r>
            <a:endParaRPr lang="en-GB" sz="2400" baseline="30000" dirty="0">
              <a:solidFill>
                <a:srgbClr val="000000"/>
              </a:solidFill>
              <a:latin typeface="Arial" panose="020B0604020202020204" pitchFamily="34" charset="0"/>
              <a:cs typeface="Arial" panose="020B0604020202020204" pitchFamily="34" charset="0"/>
            </a:endParaRPr>
          </a:p>
          <a:p>
            <a:pPr algn="l">
              <a:lnSpc>
                <a:spcPct val="110000"/>
              </a:lnSpc>
            </a:pPr>
            <a:endParaRPr lang="en-GB" sz="800" baseline="30000" dirty="0">
              <a:solidFill>
                <a:schemeClr val="tx1"/>
              </a:solidFill>
              <a:latin typeface="Arial" panose="020B0604020202020204" pitchFamily="34" charset="0"/>
              <a:cs typeface="Arial" panose="020B0604020202020204" pitchFamily="34" charset="0"/>
            </a:endParaRPr>
          </a:p>
          <a:p>
            <a:pPr marL="457200" indent="-457200" algn="l">
              <a:lnSpc>
                <a:spcPct val="110000"/>
              </a:lnSpc>
              <a:buBlip>
                <a:blip r:embed="rId3"/>
              </a:buBlip>
            </a:pPr>
            <a:r>
              <a:rPr lang="en-GB" sz="2800" baseline="30000" dirty="0">
                <a:solidFill>
                  <a:srgbClr val="000090"/>
                </a:solidFill>
                <a:latin typeface="Arial" panose="020B0604020202020204" pitchFamily="34" charset="0"/>
                <a:cs typeface="Arial" panose="020B0604020202020204" pitchFamily="34" charset="0"/>
              </a:rPr>
              <a:t>Transparency and objectivity</a:t>
            </a:r>
          </a:p>
          <a:p>
            <a:pPr algn="l">
              <a:lnSpc>
                <a:spcPct val="110000"/>
              </a:lnSpc>
            </a:pPr>
            <a:r>
              <a:rPr lang="en-GB" sz="2400" baseline="30000" dirty="0">
                <a:solidFill>
                  <a:schemeClr val="tx1"/>
                </a:solidFill>
                <a:latin typeface="Arial" panose="020B0604020202020204" pitchFamily="34" charset="0"/>
                <a:cs typeface="Arial" panose="020B0604020202020204" pitchFamily="34" charset="0"/>
              </a:rPr>
              <a:t>	</a:t>
            </a:r>
            <a:r>
              <a:rPr lang="en-US" sz="2400" baseline="30000" dirty="0">
                <a:solidFill>
                  <a:srgbClr val="000000"/>
                </a:solidFill>
                <a:latin typeface="Arial" panose="020B0604020202020204" pitchFamily="34" charset="0"/>
                <a:cs typeface="Arial" panose="020B0604020202020204" pitchFamily="34" charset="0"/>
              </a:rPr>
              <a:t>We are upfront in our dealings and maintain neutrality at client.</a:t>
            </a:r>
          </a:p>
          <a:p>
            <a:pPr algn="l">
              <a:lnSpc>
                <a:spcPct val="110000"/>
              </a:lnSpc>
            </a:pPr>
            <a:endParaRPr lang="en-GB" sz="800" baseline="30000" dirty="0">
              <a:solidFill>
                <a:srgbClr val="000000"/>
              </a:solidFill>
              <a:latin typeface="Arial" panose="020B0604020202020204" pitchFamily="34" charset="0"/>
              <a:cs typeface="Arial" panose="020B0604020202020204" pitchFamily="34" charset="0"/>
            </a:endParaRPr>
          </a:p>
          <a:p>
            <a:pPr marL="457200" indent="-457200" algn="l">
              <a:lnSpc>
                <a:spcPct val="110000"/>
              </a:lnSpc>
              <a:buBlip>
                <a:blip r:embed="rId3"/>
              </a:buBlip>
            </a:pPr>
            <a:r>
              <a:rPr lang="en-GB" sz="2800" baseline="30000" dirty="0">
                <a:solidFill>
                  <a:srgbClr val="000090"/>
                </a:solidFill>
                <a:latin typeface="Arial" panose="020B0604020202020204" pitchFamily="34" charset="0"/>
                <a:cs typeface="Arial" panose="020B0604020202020204" pitchFamily="34" charset="0"/>
              </a:rPr>
              <a:t>Investment in our people</a:t>
            </a:r>
            <a:r>
              <a:rPr lang="en-GB" sz="2400" baseline="30000" dirty="0">
                <a:solidFill>
                  <a:schemeClr val="tx1"/>
                </a:solidFill>
                <a:latin typeface="Arial" panose="020B0604020202020204" pitchFamily="34" charset="0"/>
                <a:cs typeface="Arial" panose="020B0604020202020204" pitchFamily="34" charset="0"/>
              </a:rPr>
              <a:t/>
            </a:r>
            <a:br>
              <a:rPr lang="en-GB" sz="2400" baseline="30000" dirty="0">
                <a:solidFill>
                  <a:schemeClr val="tx1"/>
                </a:solidFill>
                <a:latin typeface="Arial" panose="020B0604020202020204" pitchFamily="34" charset="0"/>
                <a:cs typeface="Arial" panose="020B0604020202020204" pitchFamily="34" charset="0"/>
              </a:rPr>
            </a:br>
            <a:r>
              <a:rPr lang="en-GB" sz="2400" baseline="30000" dirty="0">
                <a:solidFill>
                  <a:schemeClr val="tx1"/>
                </a:solidFill>
                <a:latin typeface="Arial" panose="020B0604020202020204" pitchFamily="34" charset="0"/>
                <a:cs typeface="Arial" panose="020B0604020202020204" pitchFamily="34" charset="0"/>
              </a:rPr>
              <a:t>We ensure that our staff are competent and always motivated</a:t>
            </a:r>
          </a:p>
          <a:p>
            <a:pPr algn="l">
              <a:lnSpc>
                <a:spcPct val="110000"/>
              </a:lnSpc>
            </a:pPr>
            <a:endParaRPr lang="en-GB" sz="800" baseline="30000" dirty="0">
              <a:solidFill>
                <a:schemeClr val="tx1"/>
              </a:solidFill>
              <a:latin typeface="Arial" panose="020B0604020202020204" pitchFamily="34" charset="0"/>
              <a:cs typeface="Arial" panose="020B0604020202020204" pitchFamily="34" charset="0"/>
            </a:endParaRPr>
          </a:p>
          <a:p>
            <a:pPr marL="457200" indent="-457200" algn="l">
              <a:lnSpc>
                <a:spcPct val="110000"/>
              </a:lnSpc>
              <a:buBlip>
                <a:blip r:embed="rId3"/>
              </a:buBlip>
            </a:pPr>
            <a:r>
              <a:rPr lang="en-GB" sz="2800" baseline="30000" dirty="0">
                <a:solidFill>
                  <a:srgbClr val="000090"/>
                </a:solidFill>
                <a:latin typeface="Arial" panose="020B0604020202020204" pitchFamily="34" charset="0"/>
                <a:cs typeface="Arial" panose="020B0604020202020204" pitchFamily="34" charset="0"/>
              </a:rPr>
              <a:t>Courtesy and decency</a:t>
            </a:r>
            <a:r>
              <a:rPr lang="en-GB" sz="2400" baseline="30000" dirty="0">
                <a:solidFill>
                  <a:schemeClr val="tx1"/>
                </a:solidFill>
                <a:latin typeface="Arial" panose="020B0604020202020204" pitchFamily="34" charset="0"/>
                <a:cs typeface="Arial" panose="020B0604020202020204" pitchFamily="34" charset="0"/>
              </a:rPr>
              <a:t/>
            </a:r>
            <a:br>
              <a:rPr lang="en-GB" sz="2400" baseline="30000" dirty="0">
                <a:solidFill>
                  <a:schemeClr val="tx1"/>
                </a:solidFill>
                <a:latin typeface="Arial" panose="020B0604020202020204" pitchFamily="34" charset="0"/>
                <a:cs typeface="Arial" panose="020B0604020202020204" pitchFamily="34" charset="0"/>
              </a:rPr>
            </a:br>
            <a:r>
              <a:rPr lang="en-GB" sz="2400" baseline="30000" dirty="0">
                <a:solidFill>
                  <a:schemeClr val="tx1"/>
                </a:solidFill>
                <a:latin typeface="Arial" panose="020B0604020202020204" pitchFamily="34" charset="0"/>
                <a:cs typeface="Arial" panose="020B0604020202020204" pitchFamily="34" charset="0"/>
              </a:rPr>
              <a:t>We show self-respect and respect for others</a:t>
            </a:r>
          </a:p>
        </p:txBody>
      </p:sp>
    </p:spTree>
    <p:extLst>
      <p:ext uri="{BB962C8B-B14F-4D97-AF65-F5344CB8AC3E}">
        <p14:creationId xmlns:p14="http://schemas.microsoft.com/office/powerpoint/2010/main" val="25067612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ona-PPT-Background-Slide-02-Short-L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scene3d>
            <a:camera prst="orthographicFront"/>
            <a:lightRig rig="freezing" dir="t"/>
          </a:scene3d>
          <a:sp3d contourW="12700" prstMaterial="powder">
            <a:contourClr>
              <a:schemeClr val="tx2">
                <a:lumMod val="40000"/>
                <a:lumOff val="60000"/>
              </a:schemeClr>
            </a:contourClr>
          </a:sp3d>
        </p:spPr>
      </p:pic>
      <p:sp>
        <p:nvSpPr>
          <p:cNvPr id="2" name="Title 1"/>
          <p:cNvSpPr>
            <a:spLocks noGrp="1"/>
          </p:cNvSpPr>
          <p:nvPr>
            <p:ph type="ctrTitle"/>
          </p:nvPr>
        </p:nvSpPr>
        <p:spPr>
          <a:xfrm>
            <a:off x="576156" y="56476"/>
            <a:ext cx="7772400" cy="975946"/>
          </a:xfrm>
        </p:spPr>
        <p:txBody>
          <a:bodyPr>
            <a:normAutofit/>
          </a:bodyPr>
          <a:lstStyle/>
          <a:p>
            <a:pPr algn="l"/>
            <a:r>
              <a:rPr lang="en-US" sz="3200" dirty="0">
                <a:solidFill>
                  <a:srgbClr val="000090"/>
                </a:solidFill>
                <a:latin typeface="Arial" panose="020B0604020202020204" pitchFamily="34" charset="0"/>
                <a:cs typeface="Arial" panose="020B0604020202020204" pitchFamily="34" charset="0"/>
              </a:rPr>
              <a:t>Our Mission</a:t>
            </a:r>
          </a:p>
        </p:txBody>
      </p:sp>
      <p:sp>
        <p:nvSpPr>
          <p:cNvPr id="3" name="Subtitle 2"/>
          <p:cNvSpPr>
            <a:spLocks noGrp="1"/>
          </p:cNvSpPr>
          <p:nvPr>
            <p:ph type="subTitle" idx="1"/>
          </p:nvPr>
        </p:nvSpPr>
        <p:spPr>
          <a:xfrm>
            <a:off x="314233" y="1381757"/>
            <a:ext cx="7273616" cy="4382584"/>
          </a:xfrm>
        </p:spPr>
        <p:txBody>
          <a:bodyPr>
            <a:normAutofit/>
          </a:bodyPr>
          <a:lstStyle/>
          <a:p>
            <a:pPr algn="l">
              <a:lnSpc>
                <a:spcPct val="110000"/>
              </a:lnSpc>
            </a:pPr>
            <a:r>
              <a:rPr lang="en-GB" sz="2800" baseline="30000" dirty="0">
                <a:solidFill>
                  <a:schemeClr val="tx1"/>
                </a:solidFill>
                <a:latin typeface="Arial" panose="020B0604020202020204" pitchFamily="34" charset="0"/>
                <a:cs typeface="Arial" panose="020B0604020202020204" pitchFamily="34" charset="0"/>
              </a:rPr>
              <a:t>To achieve our Vision by:</a:t>
            </a:r>
          </a:p>
          <a:p>
            <a:pPr algn="l">
              <a:lnSpc>
                <a:spcPct val="110000"/>
              </a:lnSpc>
            </a:pPr>
            <a:endParaRPr lang="en-GB" sz="800" baseline="30000" dirty="0">
              <a:solidFill>
                <a:schemeClr val="tx1"/>
              </a:solidFill>
              <a:latin typeface="Arial" panose="020B0604020202020204" pitchFamily="34" charset="0"/>
              <a:cs typeface="Arial" panose="020B0604020202020204" pitchFamily="34" charset="0"/>
            </a:endParaRPr>
          </a:p>
          <a:p>
            <a:pPr marL="342900" indent="-342900" algn="just">
              <a:lnSpc>
                <a:spcPct val="110000"/>
              </a:lnSpc>
              <a:buBlip>
                <a:blip r:embed="rId3"/>
              </a:buBlip>
            </a:pPr>
            <a:r>
              <a:rPr lang="en-ZA" sz="2800" baseline="30000" dirty="0">
                <a:solidFill>
                  <a:schemeClr val="tx1"/>
                </a:solidFill>
                <a:latin typeface="Arial" panose="020B0604020202020204" pitchFamily="34" charset="0"/>
                <a:cs typeface="Arial" panose="020B0604020202020204" pitchFamily="34" charset="0"/>
              </a:rPr>
              <a:t>By developing strategic partnerships with clients and key role players in the Public and Private Sectors. </a:t>
            </a:r>
          </a:p>
          <a:p>
            <a:pPr algn="just">
              <a:lnSpc>
                <a:spcPct val="110000"/>
              </a:lnSpc>
            </a:pPr>
            <a:endParaRPr lang="en-ZA" sz="2800" baseline="30000" dirty="0">
              <a:solidFill>
                <a:schemeClr val="tx1"/>
              </a:solidFill>
              <a:latin typeface="Arial" panose="020B0604020202020204" pitchFamily="34" charset="0"/>
              <a:cs typeface="Arial" panose="020B0604020202020204" pitchFamily="34" charset="0"/>
            </a:endParaRPr>
          </a:p>
          <a:p>
            <a:pPr marL="342900" indent="-342900" algn="just">
              <a:lnSpc>
                <a:spcPct val="110000"/>
              </a:lnSpc>
              <a:buBlip>
                <a:blip r:embed="rId3"/>
              </a:buBlip>
            </a:pPr>
            <a:r>
              <a:rPr lang="en-ZA" sz="2800" baseline="30000" dirty="0">
                <a:solidFill>
                  <a:schemeClr val="tx1"/>
                </a:solidFill>
                <a:latin typeface="Arial" panose="020B0604020202020204" pitchFamily="34" charset="0"/>
                <a:cs typeface="Arial" panose="020B0604020202020204" pitchFamily="34" charset="0"/>
              </a:rPr>
              <a:t>By going the extra mile through our availability, strong work ethic and reliability, thus    leaving a lasting impact.</a:t>
            </a:r>
          </a:p>
          <a:p>
            <a:pPr algn="just">
              <a:lnSpc>
                <a:spcPct val="110000"/>
              </a:lnSpc>
            </a:pPr>
            <a:endParaRPr lang="en-ZA" sz="2800" baseline="30000" dirty="0">
              <a:solidFill>
                <a:schemeClr val="tx1"/>
              </a:solidFill>
              <a:latin typeface="Arial" panose="020B0604020202020204" pitchFamily="34" charset="0"/>
              <a:cs typeface="Arial" panose="020B0604020202020204" pitchFamily="34" charset="0"/>
            </a:endParaRPr>
          </a:p>
          <a:p>
            <a:pPr marL="342900" indent="-342900" algn="just">
              <a:lnSpc>
                <a:spcPct val="110000"/>
              </a:lnSpc>
              <a:buBlip>
                <a:blip r:embed="rId3"/>
              </a:buBlip>
            </a:pPr>
            <a:r>
              <a:rPr lang="en-ZA" sz="2800" baseline="30000" dirty="0">
                <a:solidFill>
                  <a:schemeClr val="tx1"/>
                </a:solidFill>
                <a:latin typeface="Arial" panose="020B0604020202020204" pitchFamily="34" charset="0"/>
                <a:cs typeface="Arial" panose="020B0604020202020204" pitchFamily="34" charset="0"/>
              </a:rPr>
              <a:t>By ensuring that our staff are competent and motivated to deploy our diverse skills on  client projects</a:t>
            </a:r>
            <a:r>
              <a:rPr lang="en-GB" sz="2800" baseline="30000" dirty="0">
                <a:solidFill>
                  <a:schemeClr val="tx1"/>
                </a:solidFill>
                <a:latin typeface="Century Gothic"/>
                <a:cs typeface="Century Gothic"/>
              </a:rPr>
              <a:t>.</a:t>
            </a:r>
          </a:p>
        </p:txBody>
      </p:sp>
      <p:pic>
        <p:nvPicPr>
          <p:cNvPr id="5" name="Picture Placeholder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1206" y="1786764"/>
            <a:ext cx="1148730" cy="1148730"/>
          </a:xfrm>
          <a:prstGeom prst="rect">
            <a:avLst/>
          </a:prstGeom>
          <a:effectLst>
            <a:glow rad="88900">
              <a:schemeClr val="tx1">
                <a:alpha val="10000"/>
              </a:schemeClr>
            </a:glow>
            <a:outerShdw blurRad="50800" dist="38100" dir="2700000" algn="tl" rotWithShape="0">
              <a:prstClr val="black">
                <a:alpha val="40000"/>
              </a:prstClr>
            </a:outerShdw>
          </a:effectLst>
        </p:spPr>
        <p:style>
          <a:lnRef idx="3">
            <a:schemeClr val="lt1"/>
          </a:lnRef>
          <a:fillRef idx="1">
            <a:schemeClr val="dk1"/>
          </a:fillRef>
          <a:effectRef idx="1">
            <a:schemeClr val="dk1"/>
          </a:effectRef>
          <a:fontRef idx="minor">
            <a:schemeClr val="lt1"/>
          </a:fontRef>
        </p:style>
      </p:pic>
      <p:pic>
        <p:nvPicPr>
          <p:cNvPr id="6" name="Picture Placeholder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1206" y="3187331"/>
            <a:ext cx="1148730" cy="1148730"/>
          </a:xfrm>
          <a:prstGeom prst="rect">
            <a:avLst/>
          </a:prstGeom>
          <a:effectLst>
            <a:glow rad="88900">
              <a:schemeClr val="tx1">
                <a:alpha val="10000"/>
              </a:schemeClr>
            </a:glow>
            <a:outerShdw blurRad="50800" dist="38100" dir="2700000" algn="tl" rotWithShape="0">
              <a:prstClr val="black">
                <a:alpha val="40000"/>
              </a:prstClr>
            </a:outerShdw>
          </a:effectLst>
        </p:spPr>
        <p:style>
          <a:lnRef idx="3">
            <a:schemeClr val="lt1"/>
          </a:lnRef>
          <a:fillRef idx="1">
            <a:schemeClr val="dk1"/>
          </a:fillRef>
          <a:effectRef idx="1">
            <a:schemeClr val="dk1"/>
          </a:effectRef>
          <a:fontRef idx="minor">
            <a:schemeClr val="lt1"/>
          </a:fontRef>
        </p:style>
      </p:pic>
      <p:pic>
        <p:nvPicPr>
          <p:cNvPr id="7" name="Picture Placeholder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41206" y="4591675"/>
            <a:ext cx="1148730" cy="1148730"/>
          </a:xfrm>
          <a:prstGeom prst="rect">
            <a:avLst/>
          </a:prstGeom>
          <a:effectLst>
            <a:glow rad="88900">
              <a:schemeClr val="tx1">
                <a:alpha val="10000"/>
              </a:schemeClr>
            </a:glow>
            <a:outerShdw blurRad="50800" dist="38100" dir="2700000" algn="tl" rotWithShape="0">
              <a:prstClr val="black">
                <a:alpha val="40000"/>
              </a:prstClr>
            </a:outerShdw>
          </a:effectLst>
        </p:spPr>
        <p:style>
          <a:lnRef idx="3">
            <a:schemeClr val="lt1"/>
          </a:lnRef>
          <a:fillRef idx="1">
            <a:schemeClr val="dk1"/>
          </a:fillRef>
          <a:effectRef idx="1">
            <a:schemeClr val="dk1"/>
          </a:effectRef>
          <a:fontRef idx="minor">
            <a:schemeClr val="lt1"/>
          </a:fontRef>
        </p:style>
      </p:pic>
    </p:spTree>
    <p:extLst>
      <p:ext uri="{BB962C8B-B14F-4D97-AF65-F5344CB8AC3E}">
        <p14:creationId xmlns:p14="http://schemas.microsoft.com/office/powerpoint/2010/main" val="1831460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na-PPT-Background-Slide-02-Full-L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76156" y="56476"/>
            <a:ext cx="7772400" cy="975946"/>
          </a:xfrm>
        </p:spPr>
        <p:txBody>
          <a:bodyPr>
            <a:normAutofit/>
          </a:bodyPr>
          <a:lstStyle/>
          <a:p>
            <a:pPr algn="l"/>
            <a:r>
              <a:rPr lang="en-US" sz="3200" dirty="0">
                <a:solidFill>
                  <a:srgbClr val="000090"/>
                </a:solidFill>
                <a:latin typeface="Century Gothic"/>
                <a:cs typeface="Century Gothic"/>
              </a:rPr>
              <a:t>About our Firm</a:t>
            </a:r>
          </a:p>
        </p:txBody>
      </p:sp>
      <p:sp>
        <p:nvSpPr>
          <p:cNvPr id="3" name="Subtitle 2"/>
          <p:cNvSpPr>
            <a:spLocks noGrp="1"/>
          </p:cNvSpPr>
          <p:nvPr>
            <p:ph type="subTitle" idx="1"/>
          </p:nvPr>
        </p:nvSpPr>
        <p:spPr>
          <a:xfrm>
            <a:off x="551913" y="920937"/>
            <a:ext cx="8040174" cy="5515130"/>
          </a:xfrm>
        </p:spPr>
        <p:txBody>
          <a:bodyPr>
            <a:normAutofit lnSpcReduction="10000"/>
          </a:bodyPr>
          <a:lstStyle/>
          <a:p>
            <a:pPr algn="just">
              <a:lnSpc>
                <a:spcPct val="110000"/>
              </a:lnSpc>
            </a:pPr>
            <a:r>
              <a:rPr lang="en-ZA" sz="2400" baseline="30000" dirty="0">
                <a:solidFill>
                  <a:srgbClr val="000000"/>
                </a:solidFill>
                <a:latin typeface="Arial" panose="020B0604020202020204" pitchFamily="34" charset="0"/>
                <a:cs typeface="Arial" panose="020B0604020202020204" pitchFamily="34" charset="0"/>
              </a:rPr>
              <a:t>We are a black owned and black managed professional consulting and auditing firm. We are specialists in public sector accounting and internal auditing with vast experience in local government finance, public entities and provincial departments. </a:t>
            </a:r>
          </a:p>
          <a:p>
            <a:pPr algn="just">
              <a:lnSpc>
                <a:spcPct val="110000"/>
              </a:lnSpc>
            </a:pPr>
            <a:endParaRPr lang="en-ZA" sz="2400" baseline="30000" dirty="0">
              <a:solidFill>
                <a:srgbClr val="000000"/>
              </a:solidFill>
              <a:latin typeface="Arial" panose="020B0604020202020204" pitchFamily="34" charset="0"/>
              <a:cs typeface="Arial" panose="020B0604020202020204" pitchFamily="34" charset="0"/>
            </a:endParaRPr>
          </a:p>
          <a:p>
            <a:pPr algn="just">
              <a:lnSpc>
                <a:spcPct val="110000"/>
              </a:lnSpc>
            </a:pPr>
            <a:r>
              <a:rPr lang="en-ZA" sz="2400" baseline="30000" dirty="0">
                <a:solidFill>
                  <a:srgbClr val="000000"/>
                </a:solidFill>
                <a:latin typeface="Arial" panose="020B0604020202020204" pitchFamily="34" charset="0"/>
                <a:cs typeface="Arial" panose="020B0604020202020204" pitchFamily="34" charset="0"/>
              </a:rPr>
              <a:t>We have a team of highly motivated professionals who are registered accountants, registered auditors, tax practitioners, registered internal auditors, professional accountants and BEE approved auditors. ’Our senior management are accredited by CIGFARO and National Treasury as MSCOA Trainers.</a:t>
            </a:r>
          </a:p>
          <a:p>
            <a:pPr algn="just">
              <a:lnSpc>
                <a:spcPct val="110000"/>
              </a:lnSpc>
            </a:pPr>
            <a:endParaRPr lang="en-ZA" sz="2400" baseline="30000" dirty="0">
              <a:solidFill>
                <a:srgbClr val="000000"/>
              </a:solidFill>
              <a:latin typeface="Arial" panose="020B0604020202020204" pitchFamily="34" charset="0"/>
              <a:cs typeface="Arial" panose="020B0604020202020204" pitchFamily="34" charset="0"/>
            </a:endParaRPr>
          </a:p>
          <a:p>
            <a:pPr algn="just">
              <a:lnSpc>
                <a:spcPct val="110000"/>
              </a:lnSpc>
            </a:pPr>
            <a:r>
              <a:rPr lang="en-ZA" sz="2400" baseline="30000" dirty="0">
                <a:solidFill>
                  <a:srgbClr val="000000"/>
                </a:solidFill>
                <a:latin typeface="Arial" panose="020B0604020202020204" pitchFamily="34" charset="0"/>
                <a:cs typeface="Arial" panose="020B0604020202020204" pitchFamily="34" charset="0"/>
              </a:rPr>
              <a:t>Our staff are affiliated with professional bodies such as:</a:t>
            </a:r>
          </a:p>
          <a:p>
            <a:pPr marL="342900" indent="-342900" algn="just">
              <a:lnSpc>
                <a:spcPct val="110000"/>
              </a:lnSpc>
              <a:buBlip>
                <a:blip r:embed="rId3"/>
              </a:buBlip>
            </a:pPr>
            <a:r>
              <a:rPr lang="en-ZA" sz="2400" baseline="30000" dirty="0">
                <a:solidFill>
                  <a:srgbClr val="000000"/>
                </a:solidFill>
                <a:latin typeface="Arial" panose="020B0604020202020204" pitchFamily="34" charset="0"/>
                <a:cs typeface="Arial" panose="020B0604020202020204" pitchFamily="34" charset="0"/>
              </a:rPr>
              <a:t>South African Institute of Chartered Accountants (SAICA)</a:t>
            </a:r>
          </a:p>
          <a:p>
            <a:pPr marL="342900" indent="-342900" algn="just">
              <a:lnSpc>
                <a:spcPct val="110000"/>
              </a:lnSpc>
              <a:buBlip>
                <a:blip r:embed="rId3"/>
              </a:buBlip>
            </a:pPr>
            <a:r>
              <a:rPr lang="en-ZA" sz="2400" baseline="30000" dirty="0">
                <a:solidFill>
                  <a:srgbClr val="000000"/>
                </a:solidFill>
                <a:latin typeface="Arial" panose="020B0604020202020204" pitchFamily="34" charset="0"/>
                <a:cs typeface="Arial" panose="020B0604020202020204" pitchFamily="34" charset="0"/>
              </a:rPr>
              <a:t>Independent Regulatory Board of Auditors (IRBA)</a:t>
            </a:r>
          </a:p>
          <a:p>
            <a:pPr marL="342900" indent="-342900" algn="just">
              <a:lnSpc>
                <a:spcPct val="110000"/>
              </a:lnSpc>
              <a:buBlip>
                <a:blip r:embed="rId3"/>
              </a:buBlip>
            </a:pPr>
            <a:r>
              <a:rPr lang="en-ZA" sz="2400" baseline="30000" dirty="0">
                <a:solidFill>
                  <a:srgbClr val="000000"/>
                </a:solidFill>
                <a:latin typeface="Arial" panose="020B0604020202020204" pitchFamily="34" charset="0"/>
                <a:cs typeface="Arial" panose="020B0604020202020204" pitchFamily="34" charset="0"/>
              </a:rPr>
              <a:t>Institute of Internal Auditors (IIA)</a:t>
            </a:r>
          </a:p>
          <a:p>
            <a:pPr marL="342900" indent="-342900" algn="just">
              <a:lnSpc>
                <a:spcPct val="110000"/>
              </a:lnSpc>
              <a:buBlip>
                <a:blip r:embed="rId3"/>
              </a:buBlip>
            </a:pPr>
            <a:r>
              <a:rPr lang="en-ZA" sz="2400" baseline="30000" dirty="0">
                <a:solidFill>
                  <a:srgbClr val="000000"/>
                </a:solidFill>
                <a:latin typeface="Arial" panose="020B0604020202020204" pitchFamily="34" charset="0"/>
                <a:cs typeface="Arial" panose="020B0604020202020204" pitchFamily="34" charset="0"/>
              </a:rPr>
              <a:t>South African Institute of Professional Accountants (SAIPA)</a:t>
            </a:r>
          </a:p>
          <a:p>
            <a:pPr marL="342900" indent="-342900" algn="just">
              <a:lnSpc>
                <a:spcPct val="110000"/>
              </a:lnSpc>
              <a:buBlip>
                <a:blip r:embed="rId3"/>
              </a:buBlip>
            </a:pPr>
            <a:r>
              <a:rPr lang="en-ZA" sz="2400" baseline="30000" dirty="0">
                <a:solidFill>
                  <a:srgbClr val="000000"/>
                </a:solidFill>
                <a:latin typeface="Arial" panose="020B0604020202020204" pitchFamily="34" charset="0"/>
                <a:cs typeface="Arial" panose="020B0604020202020204" pitchFamily="34" charset="0"/>
              </a:rPr>
              <a:t>Chartered Institute of Government Finance, Audit &amp; Risk   Officers(CIGFARO)</a:t>
            </a:r>
          </a:p>
          <a:p>
            <a:pPr marL="342900" indent="-342900" algn="just">
              <a:lnSpc>
                <a:spcPct val="110000"/>
              </a:lnSpc>
              <a:buBlip>
                <a:blip r:embed="rId3"/>
              </a:buBlip>
            </a:pPr>
            <a:r>
              <a:rPr lang="en-ZA" sz="2400" baseline="30000" dirty="0">
                <a:solidFill>
                  <a:srgbClr val="000000"/>
                </a:solidFill>
                <a:latin typeface="Arial" panose="020B0604020202020204" pitchFamily="34" charset="0"/>
                <a:cs typeface="Arial" panose="020B0604020202020204" pitchFamily="34" charset="0"/>
              </a:rPr>
              <a:t>South African Institute of Government Auditors (SAIGA)</a:t>
            </a:r>
          </a:p>
          <a:p>
            <a:pPr algn="just">
              <a:lnSpc>
                <a:spcPct val="110000"/>
              </a:lnSpc>
            </a:pPr>
            <a:endParaRPr lang="en-ZA" sz="2400" baseline="30000" dirty="0">
              <a:solidFill>
                <a:srgbClr val="000000"/>
              </a:solidFill>
              <a:latin typeface="Arial" panose="020B0604020202020204" pitchFamily="34" charset="0"/>
              <a:cs typeface="Arial" panose="020B0604020202020204" pitchFamily="34" charset="0"/>
            </a:endParaRPr>
          </a:p>
          <a:p>
            <a:pPr algn="just">
              <a:lnSpc>
                <a:spcPct val="110000"/>
              </a:lnSpc>
            </a:pPr>
            <a:r>
              <a:rPr lang="en-ZA" sz="2400" baseline="30000" dirty="0">
                <a:solidFill>
                  <a:srgbClr val="000000"/>
                </a:solidFill>
                <a:latin typeface="Arial" panose="020B0604020202020204" pitchFamily="34" charset="0"/>
                <a:cs typeface="Arial" panose="020B0604020202020204" pitchFamily="34" charset="0"/>
              </a:rPr>
              <a:t>A number of our staff, including the Chief Executive Officer, are products of the Auditor-General South Africa (AGSA) trainee programme</a:t>
            </a:r>
            <a:endParaRPr lang="en-US" sz="2400" baseline="30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8380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na-PPT-Background-Slide-02-Full-L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scene3d>
            <a:camera prst="orthographicFront"/>
            <a:lightRig rig="freezing" dir="t"/>
          </a:scene3d>
        </p:spPr>
      </p:pic>
      <p:sp>
        <p:nvSpPr>
          <p:cNvPr id="2" name="Title 1"/>
          <p:cNvSpPr>
            <a:spLocks noGrp="1"/>
          </p:cNvSpPr>
          <p:nvPr>
            <p:ph type="ctrTitle"/>
          </p:nvPr>
        </p:nvSpPr>
        <p:spPr>
          <a:xfrm>
            <a:off x="576156" y="56476"/>
            <a:ext cx="7772400" cy="975946"/>
          </a:xfrm>
        </p:spPr>
        <p:txBody>
          <a:bodyPr>
            <a:normAutofit/>
          </a:bodyPr>
          <a:lstStyle/>
          <a:p>
            <a:pPr algn="l"/>
            <a:r>
              <a:rPr lang="en-US" sz="3200" dirty="0">
                <a:solidFill>
                  <a:srgbClr val="000090"/>
                </a:solidFill>
                <a:latin typeface="Arial" panose="020B0604020202020204" pitchFamily="34" charset="0"/>
                <a:cs typeface="Arial" panose="020B0604020202020204" pitchFamily="34" charset="0"/>
              </a:rPr>
              <a:t>Our Services</a:t>
            </a:r>
          </a:p>
        </p:txBody>
      </p:sp>
      <p:graphicFrame>
        <p:nvGraphicFramePr>
          <p:cNvPr id="5" name="Diagram 4">
            <a:extLst>
              <a:ext uri="{FF2B5EF4-FFF2-40B4-BE49-F238E27FC236}">
                <a16:creationId xmlns:a16="http://schemas.microsoft.com/office/drawing/2014/main" xmlns="" id="{5FC61D75-2287-4F44-81CE-F9196C61AF44}"/>
              </a:ext>
            </a:extLst>
          </p:cNvPr>
          <p:cNvGraphicFramePr/>
          <p:nvPr>
            <p:extLst/>
          </p:nvPr>
        </p:nvGraphicFramePr>
        <p:xfrm>
          <a:off x="55651" y="929156"/>
          <a:ext cx="8961740" cy="5401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3025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na-PPT-Background-Slide-02-Full-L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scene3d>
            <a:camera prst="orthographicFront"/>
            <a:lightRig rig="freezing" dir="t"/>
          </a:scene3d>
        </p:spPr>
      </p:pic>
      <p:sp>
        <p:nvSpPr>
          <p:cNvPr id="2" name="Title 1"/>
          <p:cNvSpPr>
            <a:spLocks noGrp="1"/>
          </p:cNvSpPr>
          <p:nvPr>
            <p:ph type="ctrTitle"/>
          </p:nvPr>
        </p:nvSpPr>
        <p:spPr>
          <a:xfrm>
            <a:off x="576156" y="56476"/>
            <a:ext cx="7772400" cy="975946"/>
          </a:xfrm>
        </p:spPr>
        <p:txBody>
          <a:bodyPr>
            <a:normAutofit/>
          </a:bodyPr>
          <a:lstStyle/>
          <a:p>
            <a:pPr algn="l"/>
            <a:r>
              <a:rPr lang="en-US" sz="3200" dirty="0">
                <a:solidFill>
                  <a:srgbClr val="000090"/>
                </a:solidFill>
                <a:latin typeface="Arial" panose="020B0604020202020204" pitchFamily="34" charset="0"/>
                <a:cs typeface="Arial" panose="020B0604020202020204" pitchFamily="34" charset="0"/>
              </a:rPr>
              <a:t>Our Services</a:t>
            </a:r>
          </a:p>
        </p:txBody>
      </p:sp>
      <p:graphicFrame>
        <p:nvGraphicFramePr>
          <p:cNvPr id="5" name="Diagram 4">
            <a:extLst>
              <a:ext uri="{FF2B5EF4-FFF2-40B4-BE49-F238E27FC236}">
                <a16:creationId xmlns:a16="http://schemas.microsoft.com/office/drawing/2014/main" xmlns="" id="{5FC61D75-2287-4F44-81CE-F9196C61AF44}"/>
              </a:ext>
            </a:extLst>
          </p:cNvPr>
          <p:cNvGraphicFramePr/>
          <p:nvPr>
            <p:extLst/>
          </p:nvPr>
        </p:nvGraphicFramePr>
        <p:xfrm>
          <a:off x="55651" y="929156"/>
          <a:ext cx="8961740" cy="5401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1596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na-PPT-Background-Slide-02-Full-Line.jp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a:scene3d>
            <a:camera prst="orthographicFront"/>
            <a:lightRig rig="chilly" dir="t"/>
          </a:scene3d>
        </p:spPr>
      </p:pic>
      <p:sp>
        <p:nvSpPr>
          <p:cNvPr id="2" name="Title 1"/>
          <p:cNvSpPr>
            <a:spLocks noGrp="1"/>
          </p:cNvSpPr>
          <p:nvPr>
            <p:ph type="ctrTitle"/>
          </p:nvPr>
        </p:nvSpPr>
        <p:spPr>
          <a:xfrm>
            <a:off x="576156" y="56476"/>
            <a:ext cx="8378248" cy="975946"/>
          </a:xfrm>
        </p:spPr>
        <p:txBody>
          <a:bodyPr>
            <a:normAutofit/>
          </a:bodyPr>
          <a:lstStyle/>
          <a:p>
            <a:pPr algn="l"/>
            <a:r>
              <a:rPr lang="en-US" sz="3200" dirty="0">
                <a:solidFill>
                  <a:srgbClr val="000090"/>
                </a:solidFill>
                <a:latin typeface="Arial" panose="020B0604020202020204" pitchFamily="34" charset="0"/>
                <a:cs typeface="Arial" panose="020B0604020202020204" pitchFamily="34" charset="0"/>
              </a:rPr>
              <a:t>Resolution to Sustained Quality Improvement</a:t>
            </a:r>
            <a:endParaRPr lang="en-US" sz="2000" dirty="0">
              <a:solidFill>
                <a:srgbClr val="00009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576156" y="1117884"/>
            <a:ext cx="7247082" cy="4758954"/>
          </a:xfrm>
        </p:spPr>
        <p:txBody>
          <a:bodyPr>
            <a:normAutofit/>
          </a:bodyPr>
          <a:lstStyle/>
          <a:p>
            <a:pPr algn="just">
              <a:lnSpc>
                <a:spcPct val="160000"/>
              </a:lnSpc>
            </a:pPr>
            <a:r>
              <a:rPr lang="en-ZA" sz="2400" baseline="30000" dirty="0">
                <a:solidFill>
                  <a:schemeClr val="tx1"/>
                </a:solidFill>
                <a:latin typeface="Arial" panose="020B0604020202020204" pitchFamily="34" charset="0"/>
                <a:cs typeface="Arial" panose="020B0604020202020204" pitchFamily="34" charset="0"/>
              </a:rPr>
              <a:t>To ensure that we produce quality work and quality services to our clients, our engagements are constantly supervised by dedicated, skilled project supervisors who are on site during the execution of the fieldwork. Their mandate is to ensure that work is executed at the appropriate standards; work is supported, changes </a:t>
            </a:r>
          </a:p>
          <a:p>
            <a:pPr algn="just">
              <a:lnSpc>
                <a:spcPct val="160000"/>
              </a:lnSpc>
            </a:pPr>
            <a:r>
              <a:rPr lang="en-ZA" sz="2400" baseline="30000" dirty="0">
                <a:solidFill>
                  <a:schemeClr val="tx1"/>
                </a:solidFill>
                <a:latin typeface="Arial" panose="020B0604020202020204" pitchFamily="34" charset="0"/>
                <a:cs typeface="Arial" panose="020B0604020202020204" pitchFamily="34" charset="0"/>
              </a:rPr>
              <a:t>and challenges to the projects are identified on a timely basis and appropriate action agreed with directors and the client. The timelines for the project are adhered to or deviations approved, efficiencies and quality are improved.</a:t>
            </a:r>
            <a:r>
              <a:rPr lang="en-US" sz="2400" baseline="300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17263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na-PPT-Background-Slide-02-Full-Lin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76156" y="56476"/>
            <a:ext cx="7772400" cy="975946"/>
          </a:xfrm>
        </p:spPr>
        <p:txBody>
          <a:bodyPr>
            <a:normAutofit/>
          </a:bodyPr>
          <a:lstStyle/>
          <a:p>
            <a:pPr algn="l"/>
            <a:r>
              <a:rPr lang="en-US" sz="3200" dirty="0">
                <a:solidFill>
                  <a:srgbClr val="000090"/>
                </a:solidFill>
                <a:latin typeface="Century Gothic"/>
                <a:cs typeface="Century Gothic"/>
              </a:rPr>
              <a:t>Content</a:t>
            </a:r>
          </a:p>
        </p:txBody>
      </p:sp>
      <p:sp>
        <p:nvSpPr>
          <p:cNvPr id="3" name="Subtitle 2"/>
          <p:cNvSpPr>
            <a:spLocks noGrp="1"/>
          </p:cNvSpPr>
          <p:nvPr>
            <p:ph type="subTitle" idx="1"/>
          </p:nvPr>
        </p:nvSpPr>
        <p:spPr>
          <a:xfrm>
            <a:off x="576156" y="1117884"/>
            <a:ext cx="8040174" cy="5515130"/>
          </a:xfrm>
        </p:spPr>
        <p:txBody>
          <a:bodyPr>
            <a:normAutofit/>
          </a:bodyPr>
          <a:lstStyle/>
          <a:p>
            <a:pPr marL="342900" indent="-342900" algn="just">
              <a:lnSpc>
                <a:spcPct val="110000"/>
              </a:lnSpc>
              <a:buFont typeface="Arial" panose="020B0604020202020204" pitchFamily="34" charset="0"/>
              <a:buChar char="•"/>
            </a:pPr>
            <a:endParaRPr lang="en-US" sz="4000" baseline="30000" dirty="0">
              <a:solidFill>
                <a:srgbClr val="000000"/>
              </a:solidFill>
              <a:latin typeface="Century Gothic"/>
              <a:cs typeface="Century Gothic"/>
            </a:endParaRPr>
          </a:p>
          <a:p>
            <a:pPr marL="514350" indent="-514350" algn="just">
              <a:lnSpc>
                <a:spcPct val="110000"/>
              </a:lnSpc>
              <a:buAutoNum type="arabicPeriod"/>
            </a:pPr>
            <a:r>
              <a:rPr lang="en-US" sz="4000" baseline="30000" dirty="0" smtClean="0">
                <a:solidFill>
                  <a:srgbClr val="000000"/>
                </a:solidFill>
                <a:cs typeface="Calibri" panose="020F0502020204030204" pitchFamily="34" charset="0"/>
              </a:rPr>
              <a:t>INTRODUCTION</a:t>
            </a:r>
          </a:p>
          <a:p>
            <a:pPr algn="just">
              <a:lnSpc>
                <a:spcPct val="110000"/>
              </a:lnSpc>
            </a:pPr>
            <a:endParaRPr lang="en-US" sz="4000" baseline="30000" dirty="0">
              <a:solidFill>
                <a:srgbClr val="000000"/>
              </a:solidFill>
              <a:cs typeface="Calibri" panose="020F0502020204030204" pitchFamily="34" charset="0"/>
            </a:endParaRPr>
          </a:p>
          <a:p>
            <a:pPr algn="just">
              <a:lnSpc>
                <a:spcPct val="110000"/>
              </a:lnSpc>
            </a:pPr>
            <a:r>
              <a:rPr lang="en-US" sz="4000" baseline="30000" dirty="0">
                <a:solidFill>
                  <a:srgbClr val="000000"/>
                </a:solidFill>
                <a:cs typeface="Calibri" panose="020F0502020204030204" pitchFamily="34" charset="0"/>
              </a:rPr>
              <a:t>2. LEGISLATIVE </a:t>
            </a:r>
            <a:r>
              <a:rPr lang="en-US" sz="4000" baseline="30000" dirty="0" smtClean="0">
                <a:solidFill>
                  <a:srgbClr val="000000"/>
                </a:solidFill>
                <a:cs typeface="Calibri" panose="020F0502020204030204" pitchFamily="34" charset="0"/>
              </a:rPr>
              <a:t>REQUIREMENT</a:t>
            </a:r>
          </a:p>
          <a:p>
            <a:pPr algn="just">
              <a:lnSpc>
                <a:spcPct val="110000"/>
              </a:lnSpc>
            </a:pPr>
            <a:endParaRPr lang="en-US" sz="4000" baseline="30000" dirty="0" smtClean="0">
              <a:solidFill>
                <a:srgbClr val="000000"/>
              </a:solidFill>
              <a:cs typeface="Calibri" panose="020F0502020204030204" pitchFamily="34" charset="0"/>
            </a:endParaRPr>
          </a:p>
          <a:p>
            <a:pPr algn="just">
              <a:lnSpc>
                <a:spcPct val="110000"/>
              </a:lnSpc>
            </a:pPr>
            <a:r>
              <a:rPr lang="en-US" sz="4000" baseline="30000" dirty="0">
                <a:solidFill>
                  <a:srgbClr val="000000"/>
                </a:solidFill>
                <a:cs typeface="Calibri" panose="020F0502020204030204" pitchFamily="34" charset="0"/>
              </a:rPr>
              <a:t>4. INTERNAL CONTROL AND ASSET </a:t>
            </a:r>
            <a:r>
              <a:rPr lang="en-US" sz="4000" baseline="30000" dirty="0" smtClean="0">
                <a:solidFill>
                  <a:srgbClr val="000000"/>
                </a:solidFill>
                <a:cs typeface="Calibri" panose="020F0502020204030204" pitchFamily="34" charset="0"/>
              </a:rPr>
              <a:t>MANAGEMENT</a:t>
            </a:r>
          </a:p>
          <a:p>
            <a:pPr algn="just">
              <a:lnSpc>
                <a:spcPct val="110000"/>
              </a:lnSpc>
            </a:pPr>
            <a:endParaRPr lang="en-US" sz="4000" baseline="30000" dirty="0">
              <a:solidFill>
                <a:srgbClr val="000000"/>
              </a:solidFill>
              <a:cs typeface="Calibri" panose="020F0502020204030204" pitchFamily="34" charset="0"/>
            </a:endParaRPr>
          </a:p>
          <a:p>
            <a:pPr algn="just">
              <a:lnSpc>
                <a:spcPct val="110000"/>
              </a:lnSpc>
            </a:pPr>
            <a:r>
              <a:rPr lang="en-US" sz="4000" baseline="30000" dirty="0" smtClean="0">
                <a:solidFill>
                  <a:srgbClr val="000000"/>
                </a:solidFill>
                <a:cs typeface="Calibri" panose="020F0502020204030204" pitchFamily="34" charset="0"/>
              </a:rPr>
              <a:t>3</a:t>
            </a:r>
            <a:r>
              <a:rPr lang="en-US" sz="4000" baseline="30000" dirty="0">
                <a:solidFill>
                  <a:srgbClr val="000000"/>
                </a:solidFill>
                <a:cs typeface="Calibri" panose="020F0502020204030204" pitchFamily="34" charset="0"/>
              </a:rPr>
              <a:t>. </a:t>
            </a:r>
            <a:r>
              <a:rPr lang="en-US" sz="4000" baseline="30000" dirty="0" smtClean="0">
                <a:solidFill>
                  <a:srgbClr val="000000"/>
                </a:solidFill>
                <a:cs typeface="Calibri" panose="020F0502020204030204" pitchFamily="34" charset="0"/>
              </a:rPr>
              <a:t>ISO STANDARDS</a:t>
            </a:r>
            <a:r>
              <a:rPr lang="en-US" sz="4000" dirty="0" smtClean="0">
                <a:solidFill>
                  <a:srgbClr val="000000"/>
                </a:solidFill>
                <a:cs typeface="Calibri" panose="020F0502020204030204" pitchFamily="34" charset="0"/>
              </a:rPr>
              <a:t> </a:t>
            </a:r>
            <a:r>
              <a:rPr lang="en-US" sz="4000" baseline="30000" dirty="0" smtClean="0">
                <a:solidFill>
                  <a:srgbClr val="000000"/>
                </a:solidFill>
                <a:cs typeface="Calibri" panose="020F0502020204030204" pitchFamily="34" charset="0"/>
              </a:rPr>
              <a:t>ON ASSET MANAGEMENT</a:t>
            </a:r>
          </a:p>
          <a:p>
            <a:pPr algn="just">
              <a:lnSpc>
                <a:spcPct val="110000"/>
              </a:lnSpc>
            </a:pPr>
            <a:endParaRPr lang="en-US" sz="4000" baseline="30000" dirty="0" smtClean="0">
              <a:solidFill>
                <a:srgbClr val="000000"/>
              </a:solidFill>
              <a:cs typeface="Calibri" panose="020F0502020204030204" pitchFamily="34" charset="0"/>
            </a:endParaRPr>
          </a:p>
        </p:txBody>
      </p:sp>
    </p:spTree>
    <p:extLst>
      <p:ext uri="{BB962C8B-B14F-4D97-AF65-F5344CB8AC3E}">
        <p14:creationId xmlns:p14="http://schemas.microsoft.com/office/powerpoint/2010/main" val="6831884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11090</TotalTime>
  <Words>1548</Words>
  <Application>Microsoft Office PowerPoint</Application>
  <PresentationFormat>On-screen Show (4:3)</PresentationFormat>
  <Paragraphs>216</Paragraphs>
  <Slides>29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Century Gothic</vt:lpstr>
      <vt:lpstr>Wingdings</vt:lpstr>
      <vt:lpstr>Office Theme</vt:lpstr>
      <vt:lpstr>PowerPoint Presentation</vt:lpstr>
      <vt:lpstr>Our Vision</vt:lpstr>
      <vt:lpstr>Our Values</vt:lpstr>
      <vt:lpstr>Our Mission</vt:lpstr>
      <vt:lpstr>About our Firm</vt:lpstr>
      <vt:lpstr>Our Services</vt:lpstr>
      <vt:lpstr>Our Services</vt:lpstr>
      <vt:lpstr>Resolution to Sustained Quality Improvement</vt:lpstr>
      <vt:lpstr>Content</vt:lpstr>
      <vt:lpstr>Introduction</vt:lpstr>
      <vt:lpstr>Introduction</vt:lpstr>
      <vt:lpstr>Legislative requirements</vt:lpstr>
      <vt:lpstr>Accounting framework</vt:lpstr>
      <vt:lpstr>WHY ASSET MANAGEMENT?</vt:lpstr>
      <vt:lpstr>Asset management life cycle</vt:lpstr>
      <vt:lpstr>WHAT ARE THE BENEFITS OF ASSET MANAGEMENT</vt:lpstr>
      <vt:lpstr>WHAT ARE THE BENEFITS OF ASSET MANAGEMENT</vt:lpstr>
      <vt:lpstr>Asset management overview </vt:lpstr>
      <vt:lpstr>Asset management in local government</vt:lpstr>
      <vt:lpstr>PowerPoint Presentation</vt:lpstr>
      <vt:lpstr>Why Internal controls are important?</vt:lpstr>
      <vt:lpstr>Some of the key internal controls</vt:lpstr>
      <vt:lpstr>ISO (International Organization for Standardization ) on Asset Management</vt:lpstr>
      <vt:lpstr>PowerPoint Presentation</vt:lpstr>
      <vt:lpstr>Relationship between key elements of an asset management system</vt:lpstr>
      <vt:lpstr>PowerPoint Presentation</vt:lpstr>
      <vt:lpstr>PowerPoint Presentation</vt:lpstr>
      <vt:lpstr>Thank You!</vt:lpstr>
      <vt:lpstr>PowerPoint Presentation</vt:lpstr>
    </vt:vector>
  </TitlesOfParts>
  <Company>Org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Vela Mtshali</cp:lastModifiedBy>
  <cp:revision>165</cp:revision>
  <cp:lastPrinted>2016-08-16T04:53:13Z</cp:lastPrinted>
  <dcterms:created xsi:type="dcterms:W3CDTF">2016-07-07T10:54:35Z</dcterms:created>
  <dcterms:modified xsi:type="dcterms:W3CDTF">2018-07-01T15:12:58Z</dcterms:modified>
</cp:coreProperties>
</file>