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&amp;ehk=OP" ContentType="image/jpe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  <p:sldMasterId id="2147483694" r:id="rId3"/>
    <p:sldMasterId id="2147483711" r:id="rId4"/>
    <p:sldMasterId id="2147483752" r:id="rId5"/>
  </p:sldMasterIdLst>
  <p:notesMasterIdLst>
    <p:notesMasterId r:id="rId28"/>
  </p:notesMasterIdLst>
  <p:sldIdLst>
    <p:sldId id="310" r:id="rId6"/>
    <p:sldId id="322" r:id="rId7"/>
    <p:sldId id="308" r:id="rId8"/>
    <p:sldId id="305" r:id="rId9"/>
    <p:sldId id="304" r:id="rId10"/>
    <p:sldId id="306" r:id="rId11"/>
    <p:sldId id="303" r:id="rId12"/>
    <p:sldId id="313" r:id="rId13"/>
    <p:sldId id="325" r:id="rId14"/>
    <p:sldId id="312" r:id="rId15"/>
    <p:sldId id="321" r:id="rId16"/>
    <p:sldId id="309" r:id="rId17"/>
    <p:sldId id="315" r:id="rId18"/>
    <p:sldId id="323" r:id="rId19"/>
    <p:sldId id="317" r:id="rId20"/>
    <p:sldId id="324" r:id="rId21"/>
    <p:sldId id="316" r:id="rId22"/>
    <p:sldId id="318" r:id="rId23"/>
    <p:sldId id="319" r:id="rId24"/>
    <p:sldId id="326" r:id="rId25"/>
    <p:sldId id="320" r:id="rId26"/>
    <p:sldId id="30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EB83EA9-67E4-4C97-BEAD-1B6FE0525B07}">
          <p14:sldIdLst>
            <p14:sldId id="310"/>
            <p14:sldId id="322"/>
            <p14:sldId id="308"/>
            <p14:sldId id="305"/>
            <p14:sldId id="304"/>
            <p14:sldId id="306"/>
            <p14:sldId id="303"/>
            <p14:sldId id="313"/>
            <p14:sldId id="325"/>
            <p14:sldId id="312"/>
            <p14:sldId id="321"/>
            <p14:sldId id="309"/>
            <p14:sldId id="315"/>
            <p14:sldId id="323"/>
            <p14:sldId id="317"/>
            <p14:sldId id="324"/>
            <p14:sldId id="316"/>
            <p14:sldId id="318"/>
            <p14:sldId id="319"/>
            <p14:sldId id="326"/>
            <p14:sldId id="320"/>
            <p14:sldId id="301"/>
          </p14:sldIdLst>
        </p14:section>
        <p14:section name="Untitled Section" id="{995D7EB9-FFC4-49A0-83C5-BDF5803852C4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3C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150401-21AD-4A9B-A073-17C48DDBFDD6}" type="datetimeFigureOut">
              <a:rPr lang="en-ZA" smtClean="0"/>
              <a:t>2018/07/02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D3D80F-007D-4335-B62F-BB70530AF20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12069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9018" y="446088"/>
            <a:ext cx="8185149" cy="4265612"/>
          </a:xfrm>
        </p:spPr>
        <p:txBody>
          <a:bodyPr>
            <a:noAutofit/>
          </a:bodyPr>
          <a:lstStyle>
            <a:lvl1pPr>
              <a:lnSpc>
                <a:spcPts val="5500"/>
              </a:lnSpc>
              <a:defRPr sz="5500" spc="-50" baseline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1683" y="6006209"/>
            <a:ext cx="8182484" cy="246221"/>
          </a:xfrm>
        </p:spPr>
        <p:txBody>
          <a:bodyPr wrap="square" anchor="ctr" anchorCtr="0">
            <a:spAutoFit/>
          </a:bodyPr>
          <a:lstStyle>
            <a:lvl1pPr>
              <a:defRPr sz="1600"/>
            </a:lvl1pPr>
          </a:lstStyle>
          <a:p>
            <a:fld id="{BAFCDE06-9499-4CDF-8320-4A5AA29E4BE2}" type="datetime4">
              <a:rPr lang="en-GB" smtClean="0">
                <a:solidFill>
                  <a:prstClr val="black"/>
                </a:solidFill>
              </a:rPr>
              <a:pPr/>
              <a:t>02 July 2018</a:t>
            </a:fld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217" y="446088"/>
            <a:ext cx="1680000" cy="53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134" y="5747478"/>
            <a:ext cx="8183033" cy="360000"/>
          </a:xfrm>
        </p:spPr>
        <p:txBody>
          <a:bodyPr wrap="square">
            <a:no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840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 Picture 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133" y="446088"/>
            <a:ext cx="8189384" cy="426561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9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0965" y="446088"/>
            <a:ext cx="1680000" cy="53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0929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9018" y="1935162"/>
            <a:ext cx="5380567" cy="4268788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6651" y="1928813"/>
            <a:ext cx="5380565" cy="4271962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A0C53-6DB7-4DFC-AA38-86E695AEA712}" type="datetime4">
              <a:rPr lang="en-GB" smtClean="0">
                <a:solidFill>
                  <a:prstClr val="black"/>
                </a:solidFill>
              </a:rPr>
              <a:pPr/>
              <a:t>02 July 2018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Sage presentation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3A23-9EAF-448F-A700-9AC7A106503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0965" y="446088"/>
            <a:ext cx="1680000" cy="53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604800" y="6367041"/>
            <a:ext cx="11016000" cy="0"/>
          </a:xfrm>
          <a:prstGeom prst="line">
            <a:avLst/>
          </a:prstGeom>
          <a:ln w="23495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604800" y="1749425"/>
            <a:ext cx="11016000" cy="0"/>
          </a:xfrm>
          <a:prstGeom prst="line">
            <a:avLst/>
          </a:prstGeom>
          <a:ln w="23495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1219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ge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1133" y="1928814"/>
            <a:ext cx="5378451" cy="4275136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B36EB-A884-4109-A37C-9DAC9C1E0964}" type="datetime4">
              <a:rPr lang="en-GB" smtClean="0">
                <a:solidFill>
                  <a:prstClr val="black"/>
                </a:solidFill>
              </a:rPr>
              <a:pPr/>
              <a:t>02 July 2018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Sage presentation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3A23-9EAF-448F-A700-9AC7A106503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216652" y="1928813"/>
            <a:ext cx="5380565" cy="4275137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GB"/>
          </a:p>
        </p:txBody>
      </p:sp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0965" y="446088"/>
            <a:ext cx="1680000" cy="53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Connector 9"/>
          <p:cNvCxnSpPr/>
          <p:nvPr userDrawn="1"/>
        </p:nvCxnSpPr>
        <p:spPr>
          <a:xfrm>
            <a:off x="604800" y="6367041"/>
            <a:ext cx="11016000" cy="0"/>
          </a:xfrm>
          <a:prstGeom prst="line">
            <a:avLst/>
          </a:prstGeom>
          <a:ln w="23495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604800" y="1749425"/>
            <a:ext cx="11016000" cy="0"/>
          </a:xfrm>
          <a:prstGeom prst="line">
            <a:avLst/>
          </a:prstGeom>
          <a:ln w="23495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189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Small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9018" y="1928813"/>
            <a:ext cx="5380567" cy="4271962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800" b="1"/>
            </a:lvl1pPr>
            <a:lvl2pPr marL="0" indent="0">
              <a:lnSpc>
                <a:spcPct val="100000"/>
              </a:lnSpc>
              <a:spcAft>
                <a:spcPts val="900"/>
              </a:spcAft>
              <a:buFontTx/>
              <a:buNone/>
              <a:defRPr sz="1800"/>
            </a:lvl2pPr>
            <a:lvl3pPr marL="179388" indent="-179388">
              <a:lnSpc>
                <a:spcPct val="100000"/>
              </a:lnSpc>
              <a:spcAft>
                <a:spcPts val="900"/>
              </a:spcAft>
              <a:buFont typeface="Arial" pitchFamily="34" charset="0"/>
              <a:buChar char="•"/>
              <a:defRPr sz="1800"/>
            </a:lvl3pPr>
            <a:lvl4pPr marL="449263" indent="-269875">
              <a:lnSpc>
                <a:spcPct val="100000"/>
              </a:lnSpc>
              <a:spcAft>
                <a:spcPts val="900"/>
              </a:spcAft>
              <a:buFont typeface="Arial" pitchFamily="34" charset="0"/>
              <a:buChar char="−"/>
              <a:tabLst/>
              <a:defRPr sz="1800"/>
            </a:lvl4pPr>
            <a:lvl5pPr marL="719138" indent="-269875">
              <a:lnSpc>
                <a:spcPct val="100000"/>
              </a:lnSpc>
              <a:spcAft>
                <a:spcPts val="900"/>
              </a:spcAft>
              <a:buFont typeface="Arial" pitchFamily="34" charset="0"/>
              <a:buChar char="•"/>
              <a:defRPr sz="1800"/>
            </a:lvl5pPr>
            <a:lvl6pPr marL="989013" indent="-269875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−"/>
              <a:defRPr sz="1800"/>
            </a:lvl6pPr>
            <a:lvl7pPr marL="1258888" indent="-269875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8133A-F875-42F9-A82E-F423B94FA29C}" type="datetime4">
              <a:rPr lang="en-GB" smtClean="0">
                <a:solidFill>
                  <a:prstClr val="black"/>
                </a:solidFill>
              </a:rPr>
              <a:pPr/>
              <a:t>02 July 2018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Sage presentation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3A23-9EAF-448F-A700-9AC7A106503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0965" y="446088"/>
            <a:ext cx="1680000" cy="53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604800" y="6367041"/>
            <a:ext cx="11016000" cy="0"/>
          </a:xfrm>
          <a:prstGeom prst="line">
            <a:avLst/>
          </a:prstGeom>
          <a:ln w="23495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604800" y="1749425"/>
            <a:ext cx="11016000" cy="0"/>
          </a:xfrm>
          <a:prstGeom prst="line">
            <a:avLst/>
          </a:prstGeom>
          <a:ln w="23495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6218767" y="1928813"/>
            <a:ext cx="5378451" cy="4271962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800" b="1"/>
            </a:lvl1pPr>
            <a:lvl2pPr marL="0" indent="0">
              <a:lnSpc>
                <a:spcPct val="100000"/>
              </a:lnSpc>
              <a:spcAft>
                <a:spcPts val="900"/>
              </a:spcAft>
              <a:buFontTx/>
              <a:buNone/>
              <a:defRPr sz="1800"/>
            </a:lvl2pPr>
            <a:lvl3pPr marL="179388" indent="-179388">
              <a:lnSpc>
                <a:spcPct val="100000"/>
              </a:lnSpc>
              <a:spcAft>
                <a:spcPts val="900"/>
              </a:spcAft>
              <a:buFont typeface="Arial" pitchFamily="34" charset="0"/>
              <a:buChar char="•"/>
              <a:defRPr sz="1800"/>
            </a:lvl3pPr>
            <a:lvl4pPr marL="449263" indent="-269875">
              <a:lnSpc>
                <a:spcPct val="100000"/>
              </a:lnSpc>
              <a:spcAft>
                <a:spcPts val="900"/>
              </a:spcAft>
              <a:buFont typeface="Arial" pitchFamily="34" charset="0"/>
              <a:buChar char="−"/>
              <a:defRPr sz="1800"/>
            </a:lvl4pPr>
            <a:lvl5pPr marL="719138" indent="-269875">
              <a:lnSpc>
                <a:spcPct val="100000"/>
              </a:lnSpc>
              <a:spcAft>
                <a:spcPts val="900"/>
              </a:spcAft>
              <a:buFont typeface="Arial" pitchFamily="34" charset="0"/>
              <a:buChar char="•"/>
              <a:defRPr sz="1800"/>
            </a:lvl5pPr>
            <a:lvl6pPr marL="989013" indent="-269875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−"/>
              <a:defRPr sz="1800"/>
            </a:lvl6pPr>
            <a:lvl7pPr marL="1258888" indent="-269875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758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9019" y="1928813"/>
            <a:ext cx="11000315" cy="130810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5E360-B418-4EF4-A403-CFD60E9A4D71}" type="datetime4">
              <a:rPr lang="en-GB" smtClean="0">
                <a:solidFill>
                  <a:prstClr val="black"/>
                </a:solidFill>
              </a:rPr>
              <a:pPr/>
              <a:t>02 July 2018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Sage presentation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3A23-9EAF-448F-A700-9AC7A106503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216653" y="3405189"/>
            <a:ext cx="5374313" cy="2795587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GB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99018" y="3419475"/>
            <a:ext cx="5380567" cy="27813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GB"/>
          </a:p>
        </p:txBody>
      </p:sp>
      <p:pic>
        <p:nvPicPr>
          <p:cNvPr id="11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0965" y="446088"/>
            <a:ext cx="1680000" cy="53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Connector 11"/>
          <p:cNvCxnSpPr/>
          <p:nvPr userDrawn="1"/>
        </p:nvCxnSpPr>
        <p:spPr>
          <a:xfrm>
            <a:off x="604800" y="6367041"/>
            <a:ext cx="11016000" cy="0"/>
          </a:xfrm>
          <a:prstGeom prst="line">
            <a:avLst/>
          </a:prstGeom>
          <a:ln w="23495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604800" y="1749425"/>
            <a:ext cx="11016000" cy="0"/>
          </a:xfrm>
          <a:prstGeom prst="line">
            <a:avLst/>
          </a:prstGeom>
          <a:ln w="23495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6466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2"/>
          </p:nvPr>
        </p:nvSpPr>
        <p:spPr>
          <a:xfrm>
            <a:off x="6218767" y="6376988"/>
            <a:ext cx="2844800" cy="247012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7F13AC1-77CF-4F8A-BBE5-303F57FE7694}" type="datetime4">
              <a:rPr lang="en-GB" smtClean="0">
                <a:solidFill>
                  <a:prstClr val="black"/>
                </a:solidFill>
              </a:rPr>
              <a:pPr/>
              <a:t>02 July 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1133" y="6376988"/>
            <a:ext cx="5378451" cy="247651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>
                <a:solidFill>
                  <a:prstClr val="black"/>
                </a:solidFill>
              </a:rPr>
              <a:t>Sage presentation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30596" y="6376988"/>
            <a:ext cx="1860369" cy="24765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C173A23-9EAF-448F-A700-9AC7A106503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0965" y="446088"/>
            <a:ext cx="1680000" cy="53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 userDrawn="1"/>
        </p:nvCxnSpPr>
        <p:spPr>
          <a:xfrm>
            <a:off x="604800" y="6367041"/>
            <a:ext cx="11016000" cy="0"/>
          </a:xfrm>
          <a:prstGeom prst="line">
            <a:avLst/>
          </a:prstGeom>
          <a:ln w="23495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604800" y="1749425"/>
            <a:ext cx="11016000" cy="0"/>
          </a:xfrm>
          <a:prstGeom prst="line">
            <a:avLst/>
          </a:prstGeom>
          <a:ln w="23495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9872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ayou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 userDrawn="1"/>
        </p:nvGrpSpPr>
        <p:grpSpPr>
          <a:xfrm>
            <a:off x="594982" y="446088"/>
            <a:ext cx="10999060" cy="5749129"/>
            <a:chOff x="443855" y="446087"/>
            <a:chExt cx="8249295" cy="5749129"/>
          </a:xfrm>
        </p:grpSpPr>
        <p:sp>
          <p:nvSpPr>
            <p:cNvPr id="2" name="Rectangle 1"/>
            <p:cNvSpPr/>
            <p:nvPr userDrawn="1"/>
          </p:nvSpPr>
          <p:spPr>
            <a:xfrm>
              <a:off x="450850" y="446087"/>
              <a:ext cx="1925638" cy="1303337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>
                <a:solidFill>
                  <a:prstClr val="white"/>
                </a:solidFill>
              </a:endParaRPr>
            </a:p>
          </p:txBody>
        </p:sp>
        <p:sp>
          <p:nvSpPr>
            <p:cNvPr id="3" name="Rectangle 2"/>
            <p:cNvSpPr/>
            <p:nvPr userDrawn="1"/>
          </p:nvSpPr>
          <p:spPr>
            <a:xfrm>
              <a:off x="2555875" y="446087"/>
              <a:ext cx="1925638" cy="1303337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800">
                <a:solidFill>
                  <a:prstClr val="white"/>
                </a:solidFill>
              </a:endParaRPr>
            </a:p>
          </p:txBody>
        </p:sp>
        <p:sp>
          <p:nvSpPr>
            <p:cNvPr id="4" name="Rectangle 3"/>
            <p:cNvSpPr/>
            <p:nvPr userDrawn="1"/>
          </p:nvSpPr>
          <p:spPr>
            <a:xfrm>
              <a:off x="4662487" y="446087"/>
              <a:ext cx="1925638" cy="1303337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800">
                <a:solidFill>
                  <a:prstClr val="white"/>
                </a:solidFill>
              </a:endParaRPr>
            </a:p>
          </p:txBody>
        </p:sp>
        <p:sp>
          <p:nvSpPr>
            <p:cNvPr id="5" name="Rectangle 4"/>
            <p:cNvSpPr/>
            <p:nvPr userDrawn="1"/>
          </p:nvSpPr>
          <p:spPr>
            <a:xfrm>
              <a:off x="6767512" y="446087"/>
              <a:ext cx="1925638" cy="1303337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800">
                <a:solidFill>
                  <a:prstClr val="white"/>
                </a:solidFill>
              </a:endParaRPr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443855" y="1928812"/>
              <a:ext cx="1925638" cy="1303337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2555875" y="1928812"/>
              <a:ext cx="1925638" cy="1303337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80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4662487" y="1928812"/>
              <a:ext cx="1925638" cy="1303337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80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6767512" y="1928812"/>
              <a:ext cx="1925638" cy="1303337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80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443855" y="3405183"/>
              <a:ext cx="1925638" cy="1303337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2555875" y="3405183"/>
              <a:ext cx="1925638" cy="1303337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80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4659795" y="3405183"/>
              <a:ext cx="1925638" cy="1303337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80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6767512" y="3405183"/>
              <a:ext cx="1925638" cy="1303337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80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443855" y="4891879"/>
              <a:ext cx="1925638" cy="1303337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555875" y="4891879"/>
              <a:ext cx="1925638" cy="1303337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80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4662487" y="4891879"/>
              <a:ext cx="1925638" cy="1303337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80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767512" y="4891879"/>
              <a:ext cx="1925638" cy="1303337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800">
                <a:solidFill>
                  <a:prstClr val="white"/>
                </a:solidFill>
              </a:endParaRPr>
            </a:p>
          </p:txBody>
        </p:sp>
      </p:grp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6218767" y="6376988"/>
            <a:ext cx="2844800" cy="247012"/>
          </a:xfrm>
        </p:spPr>
        <p:txBody>
          <a:bodyPr/>
          <a:lstStyle/>
          <a:p>
            <a:fld id="{141F1A94-1012-4D84-A92F-EB20E4759351}" type="datetime4">
              <a:rPr lang="en-GB" smtClean="0">
                <a:solidFill>
                  <a:prstClr val="black"/>
                </a:solidFill>
              </a:rPr>
              <a:pPr/>
              <a:t>02 July 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1133" y="6376988"/>
            <a:ext cx="5378451" cy="247651"/>
          </a:xfrm>
        </p:spPr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Sage presentation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15577" y="6376988"/>
            <a:ext cx="1981640" cy="247650"/>
          </a:xfrm>
        </p:spPr>
        <p:txBody>
          <a:bodyPr/>
          <a:lstStyle/>
          <a:p>
            <a:fld id="{5C173A23-9EAF-448F-A700-9AC7A106503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604800" y="6367041"/>
            <a:ext cx="11016000" cy="0"/>
          </a:xfrm>
          <a:prstGeom prst="line">
            <a:avLst/>
          </a:prstGeom>
          <a:ln w="23495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0965" y="446088"/>
            <a:ext cx="1680000" cy="53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21313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9018" y="446088"/>
            <a:ext cx="8185149" cy="4265612"/>
          </a:xfrm>
        </p:spPr>
        <p:txBody>
          <a:bodyPr>
            <a:noAutofit/>
          </a:bodyPr>
          <a:lstStyle>
            <a:lvl1pPr>
              <a:lnSpc>
                <a:spcPts val="5500"/>
              </a:lnSpc>
              <a:defRPr sz="5500" spc="-50" baseline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1683" y="6006209"/>
            <a:ext cx="8182484" cy="246221"/>
          </a:xfrm>
        </p:spPr>
        <p:txBody>
          <a:bodyPr wrap="square" anchor="ctr" anchorCtr="0">
            <a:spAutoFit/>
          </a:bodyPr>
          <a:lstStyle>
            <a:lvl1pPr>
              <a:defRPr sz="1600"/>
            </a:lvl1pPr>
          </a:lstStyle>
          <a:p>
            <a:fld id="{BAFCDE06-9499-4CDF-8320-4A5AA29E4BE2}" type="datetime4">
              <a:rPr lang="en-GB" smtClean="0">
                <a:solidFill>
                  <a:prstClr val="black"/>
                </a:solidFill>
              </a:rPr>
              <a:pPr/>
              <a:t>02 July 2018</a:t>
            </a:fld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217" y="446088"/>
            <a:ext cx="1680000" cy="53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134" y="5747478"/>
            <a:ext cx="8183033" cy="360000"/>
          </a:xfrm>
        </p:spPr>
        <p:txBody>
          <a:bodyPr wrap="square">
            <a:no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73289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018" y="446089"/>
            <a:ext cx="8185149" cy="487674"/>
          </a:xfrm>
        </p:spPr>
        <p:txBody>
          <a:bodyPr>
            <a:noAutofit/>
          </a:bodyPr>
          <a:lstStyle>
            <a:lvl1pPr>
              <a:defRPr sz="28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9EF08D-458F-4B4D-99ED-EBEEB7DB35AB}" type="datetime4">
              <a:rPr lang="en-GB" smtClean="0">
                <a:solidFill>
                  <a:prstClr val="white"/>
                </a:solidFill>
              </a:rPr>
              <a:pPr/>
              <a:t>02 July 2018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>
                <a:solidFill>
                  <a:prstClr val="white"/>
                </a:solidFill>
              </a:rPr>
              <a:t>Sage presentation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173A23-9EAF-448F-A700-9AC7A106503C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9600" y="6367041"/>
            <a:ext cx="11016000" cy="0"/>
          </a:xfrm>
          <a:prstGeom prst="line">
            <a:avLst/>
          </a:prstGeom>
          <a:ln w="23495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5"/>
          <p:cNvSpPr>
            <a:spLocks noChangeAspect="1" noEditPoints="1"/>
          </p:cNvSpPr>
          <p:nvPr userDrawn="1"/>
        </p:nvSpPr>
        <p:spPr bwMode="auto">
          <a:xfrm>
            <a:off x="9912000" y="446400"/>
            <a:ext cx="1680000" cy="487362"/>
          </a:xfrm>
          <a:custGeom>
            <a:avLst/>
            <a:gdLst>
              <a:gd name="T0" fmla="*/ 3988 w 4644"/>
              <a:gd name="T1" fmla="*/ 0 h 1957"/>
              <a:gd name="T2" fmla="*/ 3529 w 4644"/>
              <a:gd name="T3" fmla="*/ 16 h 1957"/>
              <a:gd name="T4" fmla="*/ 3208 w 4644"/>
              <a:gd name="T5" fmla="*/ 162 h 1957"/>
              <a:gd name="T6" fmla="*/ 2373 w 4644"/>
              <a:gd name="T7" fmla="*/ 168 h 1957"/>
              <a:gd name="T8" fmla="*/ 1742 w 4644"/>
              <a:gd name="T9" fmla="*/ 1 h 1957"/>
              <a:gd name="T10" fmla="*/ 699 w 4644"/>
              <a:gd name="T11" fmla="*/ 0 h 1957"/>
              <a:gd name="T12" fmla="*/ 564 w 4644"/>
              <a:gd name="T13" fmla="*/ 811 h 1957"/>
              <a:gd name="T14" fmla="*/ 1042 w 4644"/>
              <a:gd name="T15" fmla="*/ 967 h 1957"/>
              <a:gd name="T16" fmla="*/ 224 w 4644"/>
              <a:gd name="T17" fmla="*/ 967 h 1957"/>
              <a:gd name="T18" fmla="*/ 702 w 4644"/>
              <a:gd name="T19" fmla="*/ 1403 h 1957"/>
              <a:gd name="T20" fmla="*/ 1685 w 4644"/>
              <a:gd name="T21" fmla="*/ 1404 h 1957"/>
              <a:gd name="T22" fmla="*/ 2085 w 4644"/>
              <a:gd name="T23" fmla="*/ 1266 h 1957"/>
              <a:gd name="T24" fmla="*/ 2406 w 4644"/>
              <a:gd name="T25" fmla="*/ 1406 h 1957"/>
              <a:gd name="T26" fmla="*/ 2795 w 4644"/>
              <a:gd name="T27" fmla="*/ 1403 h 1957"/>
              <a:gd name="T28" fmla="*/ 3208 w 4644"/>
              <a:gd name="T29" fmla="*/ 1384 h 1957"/>
              <a:gd name="T30" fmla="*/ 2530 w 4644"/>
              <a:gd name="T31" fmla="*/ 1557 h 1957"/>
              <a:gd name="T32" fmla="*/ 2836 w 4644"/>
              <a:gd name="T33" fmla="*/ 1957 h 1957"/>
              <a:gd name="T34" fmla="*/ 3529 w 4644"/>
              <a:gd name="T35" fmla="*/ 1239 h 1957"/>
              <a:gd name="T36" fmla="*/ 4611 w 4644"/>
              <a:gd name="T37" fmla="*/ 1164 h 1957"/>
              <a:gd name="T38" fmla="*/ 4024 w 4644"/>
              <a:gd name="T39" fmla="*/ 1146 h 1957"/>
              <a:gd name="T40" fmla="*/ 4635 w 4644"/>
              <a:gd name="T41" fmla="*/ 838 h 1957"/>
              <a:gd name="T42" fmla="*/ 4395 w 4644"/>
              <a:gd name="T43" fmla="*/ 597 h 1957"/>
              <a:gd name="T44" fmla="*/ 4022 w 4644"/>
              <a:gd name="T45" fmla="*/ 242 h 1957"/>
              <a:gd name="T46" fmla="*/ 2541 w 4644"/>
              <a:gd name="T47" fmla="*/ 702 h 1957"/>
              <a:gd name="T48" fmla="*/ 2882 w 4644"/>
              <a:gd name="T49" fmla="*/ 271 h 1957"/>
              <a:gd name="T50" fmla="*/ 3207 w 4644"/>
              <a:gd name="T51" fmla="*/ 702 h 1957"/>
              <a:gd name="T52" fmla="*/ 2882 w 4644"/>
              <a:gd name="T53" fmla="*/ 1130 h 1957"/>
              <a:gd name="T54" fmla="*/ 2541 w 4644"/>
              <a:gd name="T55" fmla="*/ 702 h 1957"/>
              <a:gd name="T56" fmla="*/ 2085 w 4644"/>
              <a:gd name="T57" fmla="*/ 820 h 1957"/>
              <a:gd name="T58" fmla="*/ 1726 w 4644"/>
              <a:gd name="T59" fmla="*/ 1157 h 1957"/>
              <a:gd name="T60" fmla="*/ 1701 w 4644"/>
              <a:gd name="T61" fmla="*/ 820 h 1957"/>
              <a:gd name="T62" fmla="*/ 1398 w 4644"/>
              <a:gd name="T63" fmla="*/ 387 h 1957"/>
              <a:gd name="T64" fmla="*/ 2085 w 4644"/>
              <a:gd name="T65" fmla="*/ 437 h 1957"/>
              <a:gd name="T66" fmla="*/ 1641 w 4644"/>
              <a:gd name="T67" fmla="*/ 576 h 1957"/>
              <a:gd name="T68" fmla="*/ 901 w 4644"/>
              <a:gd name="T69" fmla="*/ 570 h 1957"/>
              <a:gd name="T70" fmla="*/ 425 w 4644"/>
              <a:gd name="T71" fmla="*/ 424 h 1957"/>
              <a:gd name="T72" fmla="*/ 1127 w 4644"/>
              <a:gd name="T73" fmla="*/ 386 h 19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644" h="1957">
                <a:moveTo>
                  <a:pt x="4643" y="645"/>
                </a:moveTo>
                <a:cubicBezTo>
                  <a:pt x="4641" y="241"/>
                  <a:pt x="4339" y="0"/>
                  <a:pt x="3988" y="0"/>
                </a:cubicBezTo>
                <a:cubicBezTo>
                  <a:pt x="3827" y="0"/>
                  <a:pt x="3656" y="47"/>
                  <a:pt x="3529" y="167"/>
                </a:cubicBezTo>
                <a:cubicBezTo>
                  <a:pt x="3529" y="16"/>
                  <a:pt x="3529" y="16"/>
                  <a:pt x="3529" y="16"/>
                </a:cubicBezTo>
                <a:cubicBezTo>
                  <a:pt x="3208" y="16"/>
                  <a:pt x="3208" y="16"/>
                  <a:pt x="3208" y="16"/>
                </a:cubicBezTo>
                <a:cubicBezTo>
                  <a:pt x="3208" y="162"/>
                  <a:pt x="3208" y="162"/>
                  <a:pt x="3208" y="162"/>
                </a:cubicBezTo>
                <a:cubicBezTo>
                  <a:pt x="3088" y="54"/>
                  <a:pt x="2959" y="0"/>
                  <a:pt x="2795" y="0"/>
                </a:cubicBezTo>
                <a:cubicBezTo>
                  <a:pt x="2587" y="0"/>
                  <a:pt x="2445" y="89"/>
                  <a:pt x="2373" y="168"/>
                </a:cubicBezTo>
                <a:cubicBezTo>
                  <a:pt x="2360" y="182"/>
                  <a:pt x="2349" y="195"/>
                  <a:pt x="2339" y="209"/>
                </a:cubicBezTo>
                <a:cubicBezTo>
                  <a:pt x="2235" y="58"/>
                  <a:pt x="2019" y="1"/>
                  <a:pt x="1742" y="1"/>
                </a:cubicBezTo>
                <a:cubicBezTo>
                  <a:pt x="1534" y="1"/>
                  <a:pt x="1379" y="38"/>
                  <a:pt x="1262" y="144"/>
                </a:cubicBezTo>
                <a:cubicBezTo>
                  <a:pt x="1117" y="55"/>
                  <a:pt x="943" y="0"/>
                  <a:pt x="699" y="0"/>
                </a:cubicBezTo>
                <a:cubicBezTo>
                  <a:pt x="362" y="0"/>
                  <a:pt x="104" y="143"/>
                  <a:pt x="104" y="422"/>
                </a:cubicBezTo>
                <a:cubicBezTo>
                  <a:pt x="104" y="657"/>
                  <a:pt x="299" y="792"/>
                  <a:pt x="564" y="811"/>
                </a:cubicBezTo>
                <a:cubicBezTo>
                  <a:pt x="847" y="832"/>
                  <a:pt x="847" y="832"/>
                  <a:pt x="847" y="832"/>
                </a:cubicBezTo>
                <a:cubicBezTo>
                  <a:pt x="957" y="840"/>
                  <a:pt x="1042" y="870"/>
                  <a:pt x="1042" y="967"/>
                </a:cubicBezTo>
                <a:cubicBezTo>
                  <a:pt x="1042" y="1084"/>
                  <a:pt x="910" y="1143"/>
                  <a:pt x="727" y="1143"/>
                </a:cubicBezTo>
                <a:cubicBezTo>
                  <a:pt x="513" y="1143"/>
                  <a:pt x="362" y="1084"/>
                  <a:pt x="224" y="967"/>
                </a:cubicBezTo>
                <a:cubicBezTo>
                  <a:pt x="0" y="1157"/>
                  <a:pt x="0" y="1157"/>
                  <a:pt x="0" y="1157"/>
                </a:cubicBezTo>
                <a:cubicBezTo>
                  <a:pt x="205" y="1322"/>
                  <a:pt x="444" y="1403"/>
                  <a:pt x="702" y="1403"/>
                </a:cubicBezTo>
                <a:cubicBezTo>
                  <a:pt x="921" y="1403"/>
                  <a:pt x="1112" y="1349"/>
                  <a:pt x="1232" y="1250"/>
                </a:cubicBezTo>
                <a:cubicBezTo>
                  <a:pt x="1327" y="1345"/>
                  <a:pt x="1482" y="1404"/>
                  <a:pt x="1685" y="1404"/>
                </a:cubicBezTo>
                <a:cubicBezTo>
                  <a:pt x="1902" y="1404"/>
                  <a:pt x="2012" y="1361"/>
                  <a:pt x="2079" y="1266"/>
                </a:cubicBezTo>
                <a:cubicBezTo>
                  <a:pt x="2085" y="1266"/>
                  <a:pt x="2085" y="1266"/>
                  <a:pt x="2085" y="1266"/>
                </a:cubicBezTo>
                <a:cubicBezTo>
                  <a:pt x="2085" y="1406"/>
                  <a:pt x="2085" y="1406"/>
                  <a:pt x="2085" y="1406"/>
                </a:cubicBezTo>
                <a:cubicBezTo>
                  <a:pt x="2406" y="1406"/>
                  <a:pt x="2406" y="1406"/>
                  <a:pt x="2406" y="1406"/>
                </a:cubicBezTo>
                <a:cubicBezTo>
                  <a:pt x="2406" y="1267"/>
                  <a:pt x="2406" y="1267"/>
                  <a:pt x="2406" y="1267"/>
                </a:cubicBezTo>
                <a:cubicBezTo>
                  <a:pt x="2485" y="1336"/>
                  <a:pt x="2615" y="1403"/>
                  <a:pt x="2795" y="1403"/>
                </a:cubicBezTo>
                <a:cubicBezTo>
                  <a:pt x="2959" y="1403"/>
                  <a:pt x="3107" y="1338"/>
                  <a:pt x="3208" y="1243"/>
                </a:cubicBezTo>
                <a:cubicBezTo>
                  <a:pt x="3208" y="1384"/>
                  <a:pt x="3208" y="1384"/>
                  <a:pt x="3208" y="1384"/>
                </a:cubicBezTo>
                <a:cubicBezTo>
                  <a:pt x="3208" y="1576"/>
                  <a:pt x="3057" y="1681"/>
                  <a:pt x="2842" y="1681"/>
                </a:cubicBezTo>
                <a:cubicBezTo>
                  <a:pt x="2719" y="1681"/>
                  <a:pt x="2609" y="1624"/>
                  <a:pt x="2530" y="1557"/>
                </a:cubicBezTo>
                <a:cubicBezTo>
                  <a:pt x="2282" y="1727"/>
                  <a:pt x="2282" y="1727"/>
                  <a:pt x="2282" y="1727"/>
                </a:cubicBezTo>
                <a:cubicBezTo>
                  <a:pt x="2423" y="1865"/>
                  <a:pt x="2631" y="1957"/>
                  <a:pt x="2836" y="1957"/>
                </a:cubicBezTo>
                <a:cubicBezTo>
                  <a:pt x="3201" y="1957"/>
                  <a:pt x="3529" y="1768"/>
                  <a:pt x="3529" y="1354"/>
                </a:cubicBezTo>
                <a:cubicBezTo>
                  <a:pt x="3529" y="1239"/>
                  <a:pt x="3529" y="1239"/>
                  <a:pt x="3529" y="1239"/>
                </a:cubicBezTo>
                <a:cubicBezTo>
                  <a:pt x="3666" y="1364"/>
                  <a:pt x="3855" y="1405"/>
                  <a:pt x="4030" y="1405"/>
                </a:cubicBezTo>
                <a:cubicBezTo>
                  <a:pt x="4244" y="1405"/>
                  <a:pt x="4454" y="1320"/>
                  <a:pt x="4611" y="1164"/>
                </a:cubicBezTo>
                <a:cubicBezTo>
                  <a:pt x="4396" y="1007"/>
                  <a:pt x="4396" y="1007"/>
                  <a:pt x="4396" y="1007"/>
                </a:cubicBezTo>
                <a:cubicBezTo>
                  <a:pt x="4302" y="1091"/>
                  <a:pt x="4146" y="1146"/>
                  <a:pt x="4024" y="1146"/>
                </a:cubicBezTo>
                <a:cubicBezTo>
                  <a:pt x="3804" y="1146"/>
                  <a:pt x="3652" y="1062"/>
                  <a:pt x="3652" y="839"/>
                </a:cubicBezTo>
                <a:cubicBezTo>
                  <a:pt x="4635" y="838"/>
                  <a:pt x="4635" y="838"/>
                  <a:pt x="4635" y="838"/>
                </a:cubicBezTo>
                <a:cubicBezTo>
                  <a:pt x="4635" y="838"/>
                  <a:pt x="4644" y="714"/>
                  <a:pt x="4643" y="645"/>
                </a:cubicBezTo>
                <a:moveTo>
                  <a:pt x="4395" y="597"/>
                </a:moveTo>
                <a:cubicBezTo>
                  <a:pt x="3652" y="597"/>
                  <a:pt x="3652" y="597"/>
                  <a:pt x="3652" y="597"/>
                </a:cubicBezTo>
                <a:cubicBezTo>
                  <a:pt x="3652" y="357"/>
                  <a:pt x="3826" y="242"/>
                  <a:pt x="4022" y="242"/>
                </a:cubicBezTo>
                <a:cubicBezTo>
                  <a:pt x="4218" y="242"/>
                  <a:pt x="4395" y="360"/>
                  <a:pt x="4395" y="597"/>
                </a:cubicBezTo>
                <a:moveTo>
                  <a:pt x="2541" y="702"/>
                </a:moveTo>
                <a:cubicBezTo>
                  <a:pt x="2538" y="476"/>
                  <a:pt x="2547" y="440"/>
                  <a:pt x="2606" y="377"/>
                </a:cubicBezTo>
                <a:cubicBezTo>
                  <a:pt x="2651" y="328"/>
                  <a:pt x="2749" y="271"/>
                  <a:pt x="2882" y="271"/>
                </a:cubicBezTo>
                <a:cubicBezTo>
                  <a:pt x="3012" y="271"/>
                  <a:pt x="3097" y="328"/>
                  <a:pt x="3142" y="377"/>
                </a:cubicBezTo>
                <a:cubicBezTo>
                  <a:pt x="3200" y="440"/>
                  <a:pt x="3207" y="478"/>
                  <a:pt x="3207" y="702"/>
                </a:cubicBezTo>
                <a:cubicBezTo>
                  <a:pt x="3207" y="923"/>
                  <a:pt x="3200" y="961"/>
                  <a:pt x="3142" y="1024"/>
                </a:cubicBezTo>
                <a:cubicBezTo>
                  <a:pt x="3097" y="1073"/>
                  <a:pt x="3012" y="1130"/>
                  <a:pt x="2882" y="1130"/>
                </a:cubicBezTo>
                <a:cubicBezTo>
                  <a:pt x="2749" y="1130"/>
                  <a:pt x="2651" y="1073"/>
                  <a:pt x="2606" y="1024"/>
                </a:cubicBezTo>
                <a:cubicBezTo>
                  <a:pt x="2547" y="961"/>
                  <a:pt x="2544" y="926"/>
                  <a:pt x="2541" y="702"/>
                </a:cubicBezTo>
                <a:moveTo>
                  <a:pt x="1701" y="820"/>
                </a:moveTo>
                <a:cubicBezTo>
                  <a:pt x="2085" y="820"/>
                  <a:pt x="2085" y="820"/>
                  <a:pt x="2085" y="820"/>
                </a:cubicBezTo>
                <a:cubicBezTo>
                  <a:pt x="2085" y="920"/>
                  <a:pt x="2085" y="920"/>
                  <a:pt x="2085" y="920"/>
                </a:cubicBezTo>
                <a:cubicBezTo>
                  <a:pt x="2085" y="1133"/>
                  <a:pt x="1994" y="1157"/>
                  <a:pt x="1726" y="1157"/>
                </a:cubicBezTo>
                <a:cubicBezTo>
                  <a:pt x="1509" y="1157"/>
                  <a:pt x="1424" y="1076"/>
                  <a:pt x="1424" y="984"/>
                </a:cubicBezTo>
                <a:cubicBezTo>
                  <a:pt x="1424" y="884"/>
                  <a:pt x="1512" y="820"/>
                  <a:pt x="1701" y="820"/>
                </a:cubicBezTo>
                <a:moveTo>
                  <a:pt x="1263" y="250"/>
                </a:moveTo>
                <a:cubicBezTo>
                  <a:pt x="1398" y="387"/>
                  <a:pt x="1398" y="387"/>
                  <a:pt x="1398" y="387"/>
                </a:cubicBezTo>
                <a:cubicBezTo>
                  <a:pt x="1482" y="310"/>
                  <a:pt x="1590" y="261"/>
                  <a:pt x="1757" y="261"/>
                </a:cubicBezTo>
                <a:cubicBezTo>
                  <a:pt x="1987" y="261"/>
                  <a:pt x="2085" y="307"/>
                  <a:pt x="2085" y="437"/>
                </a:cubicBezTo>
                <a:cubicBezTo>
                  <a:pt x="2085" y="576"/>
                  <a:pt x="2085" y="576"/>
                  <a:pt x="2085" y="576"/>
                </a:cubicBezTo>
                <a:cubicBezTo>
                  <a:pt x="1641" y="576"/>
                  <a:pt x="1641" y="576"/>
                  <a:pt x="1641" y="576"/>
                </a:cubicBezTo>
                <a:cubicBezTo>
                  <a:pt x="1470" y="576"/>
                  <a:pt x="1340" y="623"/>
                  <a:pt x="1253" y="698"/>
                </a:cubicBezTo>
                <a:cubicBezTo>
                  <a:pt x="1179" y="626"/>
                  <a:pt x="1064" y="580"/>
                  <a:pt x="901" y="570"/>
                </a:cubicBezTo>
                <a:cubicBezTo>
                  <a:pt x="636" y="554"/>
                  <a:pt x="636" y="554"/>
                  <a:pt x="636" y="554"/>
                </a:cubicBezTo>
                <a:cubicBezTo>
                  <a:pt x="475" y="543"/>
                  <a:pt x="425" y="484"/>
                  <a:pt x="425" y="424"/>
                </a:cubicBezTo>
                <a:cubicBezTo>
                  <a:pt x="425" y="330"/>
                  <a:pt x="494" y="259"/>
                  <a:pt x="699" y="259"/>
                </a:cubicBezTo>
                <a:cubicBezTo>
                  <a:pt x="872" y="259"/>
                  <a:pt x="1001" y="311"/>
                  <a:pt x="1127" y="386"/>
                </a:cubicBezTo>
                <a:lnTo>
                  <a:pt x="1263" y="2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>
              <a:solidFill>
                <a:prstClr val="black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01134" y="871617"/>
            <a:ext cx="8183033" cy="5267013"/>
          </a:xfrm>
        </p:spPr>
        <p:txBody>
          <a:bodyPr/>
          <a:lstStyle>
            <a:lvl1pPr marL="514350" indent="-51435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83812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B355C-FB0D-423B-9D21-13816E7304A7}" type="datetime4">
              <a:rPr lang="en-GB" smtClean="0">
                <a:solidFill>
                  <a:prstClr val="black"/>
                </a:solidFill>
              </a:rPr>
              <a:pPr/>
              <a:t>02 July 2018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Sage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3A23-9EAF-448F-A700-9AC7A106503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000" y="446088"/>
            <a:ext cx="1680000" cy="53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604800" y="6367041"/>
            <a:ext cx="11016000" cy="0"/>
          </a:xfrm>
          <a:prstGeom prst="line">
            <a:avLst/>
          </a:prstGeom>
          <a:ln w="23495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603251" y="1749425"/>
            <a:ext cx="11016000" cy="0"/>
          </a:xfrm>
          <a:prstGeom prst="line">
            <a:avLst/>
          </a:prstGeom>
          <a:ln w="23495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1253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018" y="446089"/>
            <a:ext cx="8185149" cy="487674"/>
          </a:xfrm>
        </p:spPr>
        <p:txBody>
          <a:bodyPr>
            <a:noAutofit/>
          </a:bodyPr>
          <a:lstStyle>
            <a:lvl1pPr>
              <a:defRPr sz="28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9EF08D-458F-4B4D-99ED-EBEEB7DB35AB}" type="datetime4">
              <a:rPr lang="en-GB" smtClean="0">
                <a:solidFill>
                  <a:prstClr val="white"/>
                </a:solidFill>
              </a:rPr>
              <a:pPr/>
              <a:t>02 July 2018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>
                <a:solidFill>
                  <a:prstClr val="white"/>
                </a:solidFill>
              </a:rPr>
              <a:t>Sage presentation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173A23-9EAF-448F-A700-9AC7A106503C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9600" y="6367041"/>
            <a:ext cx="11016000" cy="0"/>
          </a:xfrm>
          <a:prstGeom prst="line">
            <a:avLst/>
          </a:prstGeom>
          <a:ln w="23495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5"/>
          <p:cNvSpPr>
            <a:spLocks noChangeAspect="1" noEditPoints="1"/>
          </p:cNvSpPr>
          <p:nvPr userDrawn="1"/>
        </p:nvSpPr>
        <p:spPr bwMode="auto">
          <a:xfrm>
            <a:off x="9912000" y="446400"/>
            <a:ext cx="1680000" cy="487362"/>
          </a:xfrm>
          <a:custGeom>
            <a:avLst/>
            <a:gdLst>
              <a:gd name="T0" fmla="*/ 3988 w 4644"/>
              <a:gd name="T1" fmla="*/ 0 h 1957"/>
              <a:gd name="T2" fmla="*/ 3529 w 4644"/>
              <a:gd name="T3" fmla="*/ 16 h 1957"/>
              <a:gd name="T4" fmla="*/ 3208 w 4644"/>
              <a:gd name="T5" fmla="*/ 162 h 1957"/>
              <a:gd name="T6" fmla="*/ 2373 w 4644"/>
              <a:gd name="T7" fmla="*/ 168 h 1957"/>
              <a:gd name="T8" fmla="*/ 1742 w 4644"/>
              <a:gd name="T9" fmla="*/ 1 h 1957"/>
              <a:gd name="T10" fmla="*/ 699 w 4644"/>
              <a:gd name="T11" fmla="*/ 0 h 1957"/>
              <a:gd name="T12" fmla="*/ 564 w 4644"/>
              <a:gd name="T13" fmla="*/ 811 h 1957"/>
              <a:gd name="T14" fmla="*/ 1042 w 4644"/>
              <a:gd name="T15" fmla="*/ 967 h 1957"/>
              <a:gd name="T16" fmla="*/ 224 w 4644"/>
              <a:gd name="T17" fmla="*/ 967 h 1957"/>
              <a:gd name="T18" fmla="*/ 702 w 4644"/>
              <a:gd name="T19" fmla="*/ 1403 h 1957"/>
              <a:gd name="T20" fmla="*/ 1685 w 4644"/>
              <a:gd name="T21" fmla="*/ 1404 h 1957"/>
              <a:gd name="T22" fmla="*/ 2085 w 4644"/>
              <a:gd name="T23" fmla="*/ 1266 h 1957"/>
              <a:gd name="T24" fmla="*/ 2406 w 4644"/>
              <a:gd name="T25" fmla="*/ 1406 h 1957"/>
              <a:gd name="T26" fmla="*/ 2795 w 4644"/>
              <a:gd name="T27" fmla="*/ 1403 h 1957"/>
              <a:gd name="T28" fmla="*/ 3208 w 4644"/>
              <a:gd name="T29" fmla="*/ 1384 h 1957"/>
              <a:gd name="T30" fmla="*/ 2530 w 4644"/>
              <a:gd name="T31" fmla="*/ 1557 h 1957"/>
              <a:gd name="T32" fmla="*/ 2836 w 4644"/>
              <a:gd name="T33" fmla="*/ 1957 h 1957"/>
              <a:gd name="T34" fmla="*/ 3529 w 4644"/>
              <a:gd name="T35" fmla="*/ 1239 h 1957"/>
              <a:gd name="T36" fmla="*/ 4611 w 4644"/>
              <a:gd name="T37" fmla="*/ 1164 h 1957"/>
              <a:gd name="T38" fmla="*/ 4024 w 4644"/>
              <a:gd name="T39" fmla="*/ 1146 h 1957"/>
              <a:gd name="T40" fmla="*/ 4635 w 4644"/>
              <a:gd name="T41" fmla="*/ 838 h 1957"/>
              <a:gd name="T42" fmla="*/ 4395 w 4644"/>
              <a:gd name="T43" fmla="*/ 597 h 1957"/>
              <a:gd name="T44" fmla="*/ 4022 w 4644"/>
              <a:gd name="T45" fmla="*/ 242 h 1957"/>
              <a:gd name="T46" fmla="*/ 2541 w 4644"/>
              <a:gd name="T47" fmla="*/ 702 h 1957"/>
              <a:gd name="T48" fmla="*/ 2882 w 4644"/>
              <a:gd name="T49" fmla="*/ 271 h 1957"/>
              <a:gd name="T50" fmla="*/ 3207 w 4644"/>
              <a:gd name="T51" fmla="*/ 702 h 1957"/>
              <a:gd name="T52" fmla="*/ 2882 w 4644"/>
              <a:gd name="T53" fmla="*/ 1130 h 1957"/>
              <a:gd name="T54" fmla="*/ 2541 w 4644"/>
              <a:gd name="T55" fmla="*/ 702 h 1957"/>
              <a:gd name="T56" fmla="*/ 2085 w 4644"/>
              <a:gd name="T57" fmla="*/ 820 h 1957"/>
              <a:gd name="T58" fmla="*/ 1726 w 4644"/>
              <a:gd name="T59" fmla="*/ 1157 h 1957"/>
              <a:gd name="T60" fmla="*/ 1701 w 4644"/>
              <a:gd name="T61" fmla="*/ 820 h 1957"/>
              <a:gd name="T62" fmla="*/ 1398 w 4644"/>
              <a:gd name="T63" fmla="*/ 387 h 1957"/>
              <a:gd name="T64" fmla="*/ 2085 w 4644"/>
              <a:gd name="T65" fmla="*/ 437 h 1957"/>
              <a:gd name="T66" fmla="*/ 1641 w 4644"/>
              <a:gd name="T67" fmla="*/ 576 h 1957"/>
              <a:gd name="T68" fmla="*/ 901 w 4644"/>
              <a:gd name="T69" fmla="*/ 570 h 1957"/>
              <a:gd name="T70" fmla="*/ 425 w 4644"/>
              <a:gd name="T71" fmla="*/ 424 h 1957"/>
              <a:gd name="T72" fmla="*/ 1127 w 4644"/>
              <a:gd name="T73" fmla="*/ 386 h 19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644" h="1957">
                <a:moveTo>
                  <a:pt x="4643" y="645"/>
                </a:moveTo>
                <a:cubicBezTo>
                  <a:pt x="4641" y="241"/>
                  <a:pt x="4339" y="0"/>
                  <a:pt x="3988" y="0"/>
                </a:cubicBezTo>
                <a:cubicBezTo>
                  <a:pt x="3827" y="0"/>
                  <a:pt x="3656" y="47"/>
                  <a:pt x="3529" y="167"/>
                </a:cubicBezTo>
                <a:cubicBezTo>
                  <a:pt x="3529" y="16"/>
                  <a:pt x="3529" y="16"/>
                  <a:pt x="3529" y="16"/>
                </a:cubicBezTo>
                <a:cubicBezTo>
                  <a:pt x="3208" y="16"/>
                  <a:pt x="3208" y="16"/>
                  <a:pt x="3208" y="16"/>
                </a:cubicBezTo>
                <a:cubicBezTo>
                  <a:pt x="3208" y="162"/>
                  <a:pt x="3208" y="162"/>
                  <a:pt x="3208" y="162"/>
                </a:cubicBezTo>
                <a:cubicBezTo>
                  <a:pt x="3088" y="54"/>
                  <a:pt x="2959" y="0"/>
                  <a:pt x="2795" y="0"/>
                </a:cubicBezTo>
                <a:cubicBezTo>
                  <a:pt x="2587" y="0"/>
                  <a:pt x="2445" y="89"/>
                  <a:pt x="2373" y="168"/>
                </a:cubicBezTo>
                <a:cubicBezTo>
                  <a:pt x="2360" y="182"/>
                  <a:pt x="2349" y="195"/>
                  <a:pt x="2339" y="209"/>
                </a:cubicBezTo>
                <a:cubicBezTo>
                  <a:pt x="2235" y="58"/>
                  <a:pt x="2019" y="1"/>
                  <a:pt x="1742" y="1"/>
                </a:cubicBezTo>
                <a:cubicBezTo>
                  <a:pt x="1534" y="1"/>
                  <a:pt x="1379" y="38"/>
                  <a:pt x="1262" y="144"/>
                </a:cubicBezTo>
                <a:cubicBezTo>
                  <a:pt x="1117" y="55"/>
                  <a:pt x="943" y="0"/>
                  <a:pt x="699" y="0"/>
                </a:cubicBezTo>
                <a:cubicBezTo>
                  <a:pt x="362" y="0"/>
                  <a:pt x="104" y="143"/>
                  <a:pt x="104" y="422"/>
                </a:cubicBezTo>
                <a:cubicBezTo>
                  <a:pt x="104" y="657"/>
                  <a:pt x="299" y="792"/>
                  <a:pt x="564" y="811"/>
                </a:cubicBezTo>
                <a:cubicBezTo>
                  <a:pt x="847" y="832"/>
                  <a:pt x="847" y="832"/>
                  <a:pt x="847" y="832"/>
                </a:cubicBezTo>
                <a:cubicBezTo>
                  <a:pt x="957" y="840"/>
                  <a:pt x="1042" y="870"/>
                  <a:pt x="1042" y="967"/>
                </a:cubicBezTo>
                <a:cubicBezTo>
                  <a:pt x="1042" y="1084"/>
                  <a:pt x="910" y="1143"/>
                  <a:pt x="727" y="1143"/>
                </a:cubicBezTo>
                <a:cubicBezTo>
                  <a:pt x="513" y="1143"/>
                  <a:pt x="362" y="1084"/>
                  <a:pt x="224" y="967"/>
                </a:cubicBezTo>
                <a:cubicBezTo>
                  <a:pt x="0" y="1157"/>
                  <a:pt x="0" y="1157"/>
                  <a:pt x="0" y="1157"/>
                </a:cubicBezTo>
                <a:cubicBezTo>
                  <a:pt x="205" y="1322"/>
                  <a:pt x="444" y="1403"/>
                  <a:pt x="702" y="1403"/>
                </a:cubicBezTo>
                <a:cubicBezTo>
                  <a:pt x="921" y="1403"/>
                  <a:pt x="1112" y="1349"/>
                  <a:pt x="1232" y="1250"/>
                </a:cubicBezTo>
                <a:cubicBezTo>
                  <a:pt x="1327" y="1345"/>
                  <a:pt x="1482" y="1404"/>
                  <a:pt x="1685" y="1404"/>
                </a:cubicBezTo>
                <a:cubicBezTo>
                  <a:pt x="1902" y="1404"/>
                  <a:pt x="2012" y="1361"/>
                  <a:pt x="2079" y="1266"/>
                </a:cubicBezTo>
                <a:cubicBezTo>
                  <a:pt x="2085" y="1266"/>
                  <a:pt x="2085" y="1266"/>
                  <a:pt x="2085" y="1266"/>
                </a:cubicBezTo>
                <a:cubicBezTo>
                  <a:pt x="2085" y="1406"/>
                  <a:pt x="2085" y="1406"/>
                  <a:pt x="2085" y="1406"/>
                </a:cubicBezTo>
                <a:cubicBezTo>
                  <a:pt x="2406" y="1406"/>
                  <a:pt x="2406" y="1406"/>
                  <a:pt x="2406" y="1406"/>
                </a:cubicBezTo>
                <a:cubicBezTo>
                  <a:pt x="2406" y="1267"/>
                  <a:pt x="2406" y="1267"/>
                  <a:pt x="2406" y="1267"/>
                </a:cubicBezTo>
                <a:cubicBezTo>
                  <a:pt x="2485" y="1336"/>
                  <a:pt x="2615" y="1403"/>
                  <a:pt x="2795" y="1403"/>
                </a:cubicBezTo>
                <a:cubicBezTo>
                  <a:pt x="2959" y="1403"/>
                  <a:pt x="3107" y="1338"/>
                  <a:pt x="3208" y="1243"/>
                </a:cubicBezTo>
                <a:cubicBezTo>
                  <a:pt x="3208" y="1384"/>
                  <a:pt x="3208" y="1384"/>
                  <a:pt x="3208" y="1384"/>
                </a:cubicBezTo>
                <a:cubicBezTo>
                  <a:pt x="3208" y="1576"/>
                  <a:pt x="3057" y="1681"/>
                  <a:pt x="2842" y="1681"/>
                </a:cubicBezTo>
                <a:cubicBezTo>
                  <a:pt x="2719" y="1681"/>
                  <a:pt x="2609" y="1624"/>
                  <a:pt x="2530" y="1557"/>
                </a:cubicBezTo>
                <a:cubicBezTo>
                  <a:pt x="2282" y="1727"/>
                  <a:pt x="2282" y="1727"/>
                  <a:pt x="2282" y="1727"/>
                </a:cubicBezTo>
                <a:cubicBezTo>
                  <a:pt x="2423" y="1865"/>
                  <a:pt x="2631" y="1957"/>
                  <a:pt x="2836" y="1957"/>
                </a:cubicBezTo>
                <a:cubicBezTo>
                  <a:pt x="3201" y="1957"/>
                  <a:pt x="3529" y="1768"/>
                  <a:pt x="3529" y="1354"/>
                </a:cubicBezTo>
                <a:cubicBezTo>
                  <a:pt x="3529" y="1239"/>
                  <a:pt x="3529" y="1239"/>
                  <a:pt x="3529" y="1239"/>
                </a:cubicBezTo>
                <a:cubicBezTo>
                  <a:pt x="3666" y="1364"/>
                  <a:pt x="3855" y="1405"/>
                  <a:pt x="4030" y="1405"/>
                </a:cubicBezTo>
                <a:cubicBezTo>
                  <a:pt x="4244" y="1405"/>
                  <a:pt x="4454" y="1320"/>
                  <a:pt x="4611" y="1164"/>
                </a:cubicBezTo>
                <a:cubicBezTo>
                  <a:pt x="4396" y="1007"/>
                  <a:pt x="4396" y="1007"/>
                  <a:pt x="4396" y="1007"/>
                </a:cubicBezTo>
                <a:cubicBezTo>
                  <a:pt x="4302" y="1091"/>
                  <a:pt x="4146" y="1146"/>
                  <a:pt x="4024" y="1146"/>
                </a:cubicBezTo>
                <a:cubicBezTo>
                  <a:pt x="3804" y="1146"/>
                  <a:pt x="3652" y="1062"/>
                  <a:pt x="3652" y="839"/>
                </a:cubicBezTo>
                <a:cubicBezTo>
                  <a:pt x="4635" y="838"/>
                  <a:pt x="4635" y="838"/>
                  <a:pt x="4635" y="838"/>
                </a:cubicBezTo>
                <a:cubicBezTo>
                  <a:pt x="4635" y="838"/>
                  <a:pt x="4644" y="714"/>
                  <a:pt x="4643" y="645"/>
                </a:cubicBezTo>
                <a:moveTo>
                  <a:pt x="4395" y="597"/>
                </a:moveTo>
                <a:cubicBezTo>
                  <a:pt x="3652" y="597"/>
                  <a:pt x="3652" y="597"/>
                  <a:pt x="3652" y="597"/>
                </a:cubicBezTo>
                <a:cubicBezTo>
                  <a:pt x="3652" y="357"/>
                  <a:pt x="3826" y="242"/>
                  <a:pt x="4022" y="242"/>
                </a:cubicBezTo>
                <a:cubicBezTo>
                  <a:pt x="4218" y="242"/>
                  <a:pt x="4395" y="360"/>
                  <a:pt x="4395" y="597"/>
                </a:cubicBezTo>
                <a:moveTo>
                  <a:pt x="2541" y="702"/>
                </a:moveTo>
                <a:cubicBezTo>
                  <a:pt x="2538" y="476"/>
                  <a:pt x="2547" y="440"/>
                  <a:pt x="2606" y="377"/>
                </a:cubicBezTo>
                <a:cubicBezTo>
                  <a:pt x="2651" y="328"/>
                  <a:pt x="2749" y="271"/>
                  <a:pt x="2882" y="271"/>
                </a:cubicBezTo>
                <a:cubicBezTo>
                  <a:pt x="3012" y="271"/>
                  <a:pt x="3097" y="328"/>
                  <a:pt x="3142" y="377"/>
                </a:cubicBezTo>
                <a:cubicBezTo>
                  <a:pt x="3200" y="440"/>
                  <a:pt x="3207" y="478"/>
                  <a:pt x="3207" y="702"/>
                </a:cubicBezTo>
                <a:cubicBezTo>
                  <a:pt x="3207" y="923"/>
                  <a:pt x="3200" y="961"/>
                  <a:pt x="3142" y="1024"/>
                </a:cubicBezTo>
                <a:cubicBezTo>
                  <a:pt x="3097" y="1073"/>
                  <a:pt x="3012" y="1130"/>
                  <a:pt x="2882" y="1130"/>
                </a:cubicBezTo>
                <a:cubicBezTo>
                  <a:pt x="2749" y="1130"/>
                  <a:pt x="2651" y="1073"/>
                  <a:pt x="2606" y="1024"/>
                </a:cubicBezTo>
                <a:cubicBezTo>
                  <a:pt x="2547" y="961"/>
                  <a:pt x="2544" y="926"/>
                  <a:pt x="2541" y="702"/>
                </a:cubicBezTo>
                <a:moveTo>
                  <a:pt x="1701" y="820"/>
                </a:moveTo>
                <a:cubicBezTo>
                  <a:pt x="2085" y="820"/>
                  <a:pt x="2085" y="820"/>
                  <a:pt x="2085" y="820"/>
                </a:cubicBezTo>
                <a:cubicBezTo>
                  <a:pt x="2085" y="920"/>
                  <a:pt x="2085" y="920"/>
                  <a:pt x="2085" y="920"/>
                </a:cubicBezTo>
                <a:cubicBezTo>
                  <a:pt x="2085" y="1133"/>
                  <a:pt x="1994" y="1157"/>
                  <a:pt x="1726" y="1157"/>
                </a:cubicBezTo>
                <a:cubicBezTo>
                  <a:pt x="1509" y="1157"/>
                  <a:pt x="1424" y="1076"/>
                  <a:pt x="1424" y="984"/>
                </a:cubicBezTo>
                <a:cubicBezTo>
                  <a:pt x="1424" y="884"/>
                  <a:pt x="1512" y="820"/>
                  <a:pt x="1701" y="820"/>
                </a:cubicBezTo>
                <a:moveTo>
                  <a:pt x="1263" y="250"/>
                </a:moveTo>
                <a:cubicBezTo>
                  <a:pt x="1398" y="387"/>
                  <a:pt x="1398" y="387"/>
                  <a:pt x="1398" y="387"/>
                </a:cubicBezTo>
                <a:cubicBezTo>
                  <a:pt x="1482" y="310"/>
                  <a:pt x="1590" y="261"/>
                  <a:pt x="1757" y="261"/>
                </a:cubicBezTo>
                <a:cubicBezTo>
                  <a:pt x="1987" y="261"/>
                  <a:pt x="2085" y="307"/>
                  <a:pt x="2085" y="437"/>
                </a:cubicBezTo>
                <a:cubicBezTo>
                  <a:pt x="2085" y="576"/>
                  <a:pt x="2085" y="576"/>
                  <a:pt x="2085" y="576"/>
                </a:cubicBezTo>
                <a:cubicBezTo>
                  <a:pt x="1641" y="576"/>
                  <a:pt x="1641" y="576"/>
                  <a:pt x="1641" y="576"/>
                </a:cubicBezTo>
                <a:cubicBezTo>
                  <a:pt x="1470" y="576"/>
                  <a:pt x="1340" y="623"/>
                  <a:pt x="1253" y="698"/>
                </a:cubicBezTo>
                <a:cubicBezTo>
                  <a:pt x="1179" y="626"/>
                  <a:pt x="1064" y="580"/>
                  <a:pt x="901" y="570"/>
                </a:cubicBezTo>
                <a:cubicBezTo>
                  <a:pt x="636" y="554"/>
                  <a:pt x="636" y="554"/>
                  <a:pt x="636" y="554"/>
                </a:cubicBezTo>
                <a:cubicBezTo>
                  <a:pt x="475" y="543"/>
                  <a:pt x="425" y="484"/>
                  <a:pt x="425" y="424"/>
                </a:cubicBezTo>
                <a:cubicBezTo>
                  <a:pt x="425" y="330"/>
                  <a:pt x="494" y="259"/>
                  <a:pt x="699" y="259"/>
                </a:cubicBezTo>
                <a:cubicBezTo>
                  <a:pt x="872" y="259"/>
                  <a:pt x="1001" y="311"/>
                  <a:pt x="1127" y="386"/>
                </a:cubicBezTo>
                <a:lnTo>
                  <a:pt x="1263" y="2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>
              <a:solidFill>
                <a:prstClr val="black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01134" y="871617"/>
            <a:ext cx="8183033" cy="5267013"/>
          </a:xfrm>
        </p:spPr>
        <p:txBody>
          <a:bodyPr/>
          <a:lstStyle>
            <a:lvl1pPr marL="514350" indent="-51435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7876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Dark Grey, Green Logo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018" y="446088"/>
            <a:ext cx="8185149" cy="426561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DFA848-667D-4E32-97DF-C13C08E97FBA}" type="datetime4">
              <a:rPr lang="en-GB" smtClean="0">
                <a:solidFill>
                  <a:prstClr val="white"/>
                </a:solidFill>
              </a:rPr>
              <a:pPr/>
              <a:t>02 July 2018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>
                <a:solidFill>
                  <a:prstClr val="white"/>
                </a:solidFill>
              </a:rPr>
              <a:t>Sage presentation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173A23-9EAF-448F-A700-9AC7A106503C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4800" y="6367041"/>
            <a:ext cx="11016000" cy="0"/>
          </a:xfrm>
          <a:prstGeom prst="line">
            <a:avLst/>
          </a:prstGeom>
          <a:ln w="23495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000" y="446088"/>
            <a:ext cx="1680000" cy="53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18987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(White, Green Log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018" y="446088"/>
            <a:ext cx="8185149" cy="427355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16651" y="6376988"/>
            <a:ext cx="2846916" cy="247012"/>
          </a:xfrm>
        </p:spPr>
        <p:txBody>
          <a:bodyPr/>
          <a:lstStyle/>
          <a:p>
            <a:fld id="{5DB392EB-5F34-4B5C-9A29-076CCEFBA446}" type="datetime4">
              <a:rPr lang="en-GB" smtClean="0">
                <a:solidFill>
                  <a:prstClr val="black"/>
                </a:solidFill>
              </a:rPr>
              <a:pPr/>
              <a:t>02 July 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1133" y="6376988"/>
            <a:ext cx="5378451" cy="247651"/>
          </a:xfrm>
        </p:spPr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Sage presentation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15577" y="6367042"/>
            <a:ext cx="1983756" cy="257597"/>
          </a:xfrm>
        </p:spPr>
        <p:txBody>
          <a:bodyPr/>
          <a:lstStyle/>
          <a:p>
            <a:fld id="{5C173A23-9EAF-448F-A700-9AC7A106503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604800" y="6367041"/>
            <a:ext cx="11016000" cy="0"/>
          </a:xfrm>
          <a:prstGeom prst="line">
            <a:avLst/>
          </a:prstGeom>
          <a:ln w="23495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000" y="446088"/>
            <a:ext cx="1680000" cy="53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75808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Dark Grey, White Logo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134" y="446402"/>
            <a:ext cx="8183033" cy="426529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F751FE-D42B-4194-B01C-30145F829946}" type="datetime4">
              <a:rPr lang="en-GB" smtClean="0">
                <a:solidFill>
                  <a:prstClr val="white"/>
                </a:solidFill>
              </a:rPr>
              <a:pPr/>
              <a:t>02 July 2018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>
                <a:solidFill>
                  <a:prstClr val="white"/>
                </a:solidFill>
              </a:rPr>
              <a:t>Sage presentation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173A23-9EAF-448F-A700-9AC7A106503C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4800" y="6367041"/>
            <a:ext cx="11016000" cy="0"/>
          </a:xfrm>
          <a:prstGeom prst="line">
            <a:avLst/>
          </a:prstGeom>
          <a:ln w="23495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5"/>
          <p:cNvSpPr>
            <a:spLocks noChangeAspect="1" noEditPoints="1"/>
          </p:cNvSpPr>
          <p:nvPr userDrawn="1"/>
        </p:nvSpPr>
        <p:spPr bwMode="auto">
          <a:xfrm>
            <a:off x="9912000" y="446400"/>
            <a:ext cx="1680000" cy="487362"/>
          </a:xfrm>
          <a:custGeom>
            <a:avLst/>
            <a:gdLst>
              <a:gd name="T0" fmla="*/ 3988 w 4644"/>
              <a:gd name="T1" fmla="*/ 0 h 1957"/>
              <a:gd name="T2" fmla="*/ 3529 w 4644"/>
              <a:gd name="T3" fmla="*/ 16 h 1957"/>
              <a:gd name="T4" fmla="*/ 3208 w 4644"/>
              <a:gd name="T5" fmla="*/ 162 h 1957"/>
              <a:gd name="T6" fmla="*/ 2373 w 4644"/>
              <a:gd name="T7" fmla="*/ 168 h 1957"/>
              <a:gd name="T8" fmla="*/ 1742 w 4644"/>
              <a:gd name="T9" fmla="*/ 1 h 1957"/>
              <a:gd name="T10" fmla="*/ 699 w 4644"/>
              <a:gd name="T11" fmla="*/ 0 h 1957"/>
              <a:gd name="T12" fmla="*/ 564 w 4644"/>
              <a:gd name="T13" fmla="*/ 811 h 1957"/>
              <a:gd name="T14" fmla="*/ 1042 w 4644"/>
              <a:gd name="T15" fmla="*/ 967 h 1957"/>
              <a:gd name="T16" fmla="*/ 224 w 4644"/>
              <a:gd name="T17" fmla="*/ 967 h 1957"/>
              <a:gd name="T18" fmla="*/ 702 w 4644"/>
              <a:gd name="T19" fmla="*/ 1403 h 1957"/>
              <a:gd name="T20" fmla="*/ 1685 w 4644"/>
              <a:gd name="T21" fmla="*/ 1404 h 1957"/>
              <a:gd name="T22" fmla="*/ 2085 w 4644"/>
              <a:gd name="T23" fmla="*/ 1266 h 1957"/>
              <a:gd name="T24" fmla="*/ 2406 w 4644"/>
              <a:gd name="T25" fmla="*/ 1406 h 1957"/>
              <a:gd name="T26" fmla="*/ 2795 w 4644"/>
              <a:gd name="T27" fmla="*/ 1403 h 1957"/>
              <a:gd name="T28" fmla="*/ 3208 w 4644"/>
              <a:gd name="T29" fmla="*/ 1384 h 1957"/>
              <a:gd name="T30" fmla="*/ 2530 w 4644"/>
              <a:gd name="T31" fmla="*/ 1557 h 1957"/>
              <a:gd name="T32" fmla="*/ 2836 w 4644"/>
              <a:gd name="T33" fmla="*/ 1957 h 1957"/>
              <a:gd name="T34" fmla="*/ 3529 w 4644"/>
              <a:gd name="T35" fmla="*/ 1239 h 1957"/>
              <a:gd name="T36" fmla="*/ 4611 w 4644"/>
              <a:gd name="T37" fmla="*/ 1164 h 1957"/>
              <a:gd name="T38" fmla="*/ 4024 w 4644"/>
              <a:gd name="T39" fmla="*/ 1146 h 1957"/>
              <a:gd name="T40" fmla="*/ 4635 w 4644"/>
              <a:gd name="T41" fmla="*/ 838 h 1957"/>
              <a:gd name="T42" fmla="*/ 4395 w 4644"/>
              <a:gd name="T43" fmla="*/ 597 h 1957"/>
              <a:gd name="T44" fmla="*/ 4022 w 4644"/>
              <a:gd name="T45" fmla="*/ 242 h 1957"/>
              <a:gd name="T46" fmla="*/ 2541 w 4644"/>
              <a:gd name="T47" fmla="*/ 702 h 1957"/>
              <a:gd name="T48" fmla="*/ 2882 w 4644"/>
              <a:gd name="T49" fmla="*/ 271 h 1957"/>
              <a:gd name="T50" fmla="*/ 3207 w 4644"/>
              <a:gd name="T51" fmla="*/ 702 h 1957"/>
              <a:gd name="T52" fmla="*/ 2882 w 4644"/>
              <a:gd name="T53" fmla="*/ 1130 h 1957"/>
              <a:gd name="T54" fmla="*/ 2541 w 4644"/>
              <a:gd name="T55" fmla="*/ 702 h 1957"/>
              <a:gd name="T56" fmla="*/ 2085 w 4644"/>
              <a:gd name="T57" fmla="*/ 820 h 1957"/>
              <a:gd name="T58" fmla="*/ 1726 w 4644"/>
              <a:gd name="T59" fmla="*/ 1157 h 1957"/>
              <a:gd name="T60" fmla="*/ 1701 w 4644"/>
              <a:gd name="T61" fmla="*/ 820 h 1957"/>
              <a:gd name="T62" fmla="*/ 1398 w 4644"/>
              <a:gd name="T63" fmla="*/ 387 h 1957"/>
              <a:gd name="T64" fmla="*/ 2085 w 4644"/>
              <a:gd name="T65" fmla="*/ 437 h 1957"/>
              <a:gd name="T66" fmla="*/ 1641 w 4644"/>
              <a:gd name="T67" fmla="*/ 576 h 1957"/>
              <a:gd name="T68" fmla="*/ 901 w 4644"/>
              <a:gd name="T69" fmla="*/ 570 h 1957"/>
              <a:gd name="T70" fmla="*/ 425 w 4644"/>
              <a:gd name="T71" fmla="*/ 424 h 1957"/>
              <a:gd name="T72" fmla="*/ 1127 w 4644"/>
              <a:gd name="T73" fmla="*/ 386 h 19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644" h="1957">
                <a:moveTo>
                  <a:pt x="4643" y="645"/>
                </a:moveTo>
                <a:cubicBezTo>
                  <a:pt x="4641" y="241"/>
                  <a:pt x="4339" y="0"/>
                  <a:pt x="3988" y="0"/>
                </a:cubicBezTo>
                <a:cubicBezTo>
                  <a:pt x="3827" y="0"/>
                  <a:pt x="3656" y="47"/>
                  <a:pt x="3529" y="167"/>
                </a:cubicBezTo>
                <a:cubicBezTo>
                  <a:pt x="3529" y="16"/>
                  <a:pt x="3529" y="16"/>
                  <a:pt x="3529" y="16"/>
                </a:cubicBezTo>
                <a:cubicBezTo>
                  <a:pt x="3208" y="16"/>
                  <a:pt x="3208" y="16"/>
                  <a:pt x="3208" y="16"/>
                </a:cubicBezTo>
                <a:cubicBezTo>
                  <a:pt x="3208" y="162"/>
                  <a:pt x="3208" y="162"/>
                  <a:pt x="3208" y="162"/>
                </a:cubicBezTo>
                <a:cubicBezTo>
                  <a:pt x="3088" y="54"/>
                  <a:pt x="2959" y="0"/>
                  <a:pt x="2795" y="0"/>
                </a:cubicBezTo>
                <a:cubicBezTo>
                  <a:pt x="2587" y="0"/>
                  <a:pt x="2445" y="89"/>
                  <a:pt x="2373" y="168"/>
                </a:cubicBezTo>
                <a:cubicBezTo>
                  <a:pt x="2360" y="182"/>
                  <a:pt x="2349" y="195"/>
                  <a:pt x="2339" y="209"/>
                </a:cubicBezTo>
                <a:cubicBezTo>
                  <a:pt x="2235" y="58"/>
                  <a:pt x="2019" y="1"/>
                  <a:pt x="1742" y="1"/>
                </a:cubicBezTo>
                <a:cubicBezTo>
                  <a:pt x="1534" y="1"/>
                  <a:pt x="1379" y="38"/>
                  <a:pt x="1262" y="144"/>
                </a:cubicBezTo>
                <a:cubicBezTo>
                  <a:pt x="1117" y="55"/>
                  <a:pt x="943" y="0"/>
                  <a:pt x="699" y="0"/>
                </a:cubicBezTo>
                <a:cubicBezTo>
                  <a:pt x="362" y="0"/>
                  <a:pt x="104" y="143"/>
                  <a:pt x="104" y="422"/>
                </a:cubicBezTo>
                <a:cubicBezTo>
                  <a:pt x="104" y="657"/>
                  <a:pt x="299" y="792"/>
                  <a:pt x="564" y="811"/>
                </a:cubicBezTo>
                <a:cubicBezTo>
                  <a:pt x="847" y="832"/>
                  <a:pt x="847" y="832"/>
                  <a:pt x="847" y="832"/>
                </a:cubicBezTo>
                <a:cubicBezTo>
                  <a:pt x="957" y="840"/>
                  <a:pt x="1042" y="870"/>
                  <a:pt x="1042" y="967"/>
                </a:cubicBezTo>
                <a:cubicBezTo>
                  <a:pt x="1042" y="1084"/>
                  <a:pt x="910" y="1143"/>
                  <a:pt x="727" y="1143"/>
                </a:cubicBezTo>
                <a:cubicBezTo>
                  <a:pt x="513" y="1143"/>
                  <a:pt x="362" y="1084"/>
                  <a:pt x="224" y="967"/>
                </a:cubicBezTo>
                <a:cubicBezTo>
                  <a:pt x="0" y="1157"/>
                  <a:pt x="0" y="1157"/>
                  <a:pt x="0" y="1157"/>
                </a:cubicBezTo>
                <a:cubicBezTo>
                  <a:pt x="205" y="1322"/>
                  <a:pt x="444" y="1403"/>
                  <a:pt x="702" y="1403"/>
                </a:cubicBezTo>
                <a:cubicBezTo>
                  <a:pt x="921" y="1403"/>
                  <a:pt x="1112" y="1349"/>
                  <a:pt x="1232" y="1250"/>
                </a:cubicBezTo>
                <a:cubicBezTo>
                  <a:pt x="1327" y="1345"/>
                  <a:pt x="1482" y="1404"/>
                  <a:pt x="1685" y="1404"/>
                </a:cubicBezTo>
                <a:cubicBezTo>
                  <a:pt x="1902" y="1404"/>
                  <a:pt x="2012" y="1361"/>
                  <a:pt x="2079" y="1266"/>
                </a:cubicBezTo>
                <a:cubicBezTo>
                  <a:pt x="2085" y="1266"/>
                  <a:pt x="2085" y="1266"/>
                  <a:pt x="2085" y="1266"/>
                </a:cubicBezTo>
                <a:cubicBezTo>
                  <a:pt x="2085" y="1406"/>
                  <a:pt x="2085" y="1406"/>
                  <a:pt x="2085" y="1406"/>
                </a:cubicBezTo>
                <a:cubicBezTo>
                  <a:pt x="2406" y="1406"/>
                  <a:pt x="2406" y="1406"/>
                  <a:pt x="2406" y="1406"/>
                </a:cubicBezTo>
                <a:cubicBezTo>
                  <a:pt x="2406" y="1267"/>
                  <a:pt x="2406" y="1267"/>
                  <a:pt x="2406" y="1267"/>
                </a:cubicBezTo>
                <a:cubicBezTo>
                  <a:pt x="2485" y="1336"/>
                  <a:pt x="2615" y="1403"/>
                  <a:pt x="2795" y="1403"/>
                </a:cubicBezTo>
                <a:cubicBezTo>
                  <a:pt x="2959" y="1403"/>
                  <a:pt x="3107" y="1338"/>
                  <a:pt x="3208" y="1243"/>
                </a:cubicBezTo>
                <a:cubicBezTo>
                  <a:pt x="3208" y="1384"/>
                  <a:pt x="3208" y="1384"/>
                  <a:pt x="3208" y="1384"/>
                </a:cubicBezTo>
                <a:cubicBezTo>
                  <a:pt x="3208" y="1576"/>
                  <a:pt x="3057" y="1681"/>
                  <a:pt x="2842" y="1681"/>
                </a:cubicBezTo>
                <a:cubicBezTo>
                  <a:pt x="2719" y="1681"/>
                  <a:pt x="2609" y="1624"/>
                  <a:pt x="2530" y="1557"/>
                </a:cubicBezTo>
                <a:cubicBezTo>
                  <a:pt x="2282" y="1727"/>
                  <a:pt x="2282" y="1727"/>
                  <a:pt x="2282" y="1727"/>
                </a:cubicBezTo>
                <a:cubicBezTo>
                  <a:pt x="2423" y="1865"/>
                  <a:pt x="2631" y="1957"/>
                  <a:pt x="2836" y="1957"/>
                </a:cubicBezTo>
                <a:cubicBezTo>
                  <a:pt x="3201" y="1957"/>
                  <a:pt x="3529" y="1768"/>
                  <a:pt x="3529" y="1354"/>
                </a:cubicBezTo>
                <a:cubicBezTo>
                  <a:pt x="3529" y="1239"/>
                  <a:pt x="3529" y="1239"/>
                  <a:pt x="3529" y="1239"/>
                </a:cubicBezTo>
                <a:cubicBezTo>
                  <a:pt x="3666" y="1364"/>
                  <a:pt x="3855" y="1405"/>
                  <a:pt x="4030" y="1405"/>
                </a:cubicBezTo>
                <a:cubicBezTo>
                  <a:pt x="4244" y="1405"/>
                  <a:pt x="4454" y="1320"/>
                  <a:pt x="4611" y="1164"/>
                </a:cubicBezTo>
                <a:cubicBezTo>
                  <a:pt x="4396" y="1007"/>
                  <a:pt x="4396" y="1007"/>
                  <a:pt x="4396" y="1007"/>
                </a:cubicBezTo>
                <a:cubicBezTo>
                  <a:pt x="4302" y="1091"/>
                  <a:pt x="4146" y="1146"/>
                  <a:pt x="4024" y="1146"/>
                </a:cubicBezTo>
                <a:cubicBezTo>
                  <a:pt x="3804" y="1146"/>
                  <a:pt x="3652" y="1062"/>
                  <a:pt x="3652" y="839"/>
                </a:cubicBezTo>
                <a:cubicBezTo>
                  <a:pt x="4635" y="838"/>
                  <a:pt x="4635" y="838"/>
                  <a:pt x="4635" y="838"/>
                </a:cubicBezTo>
                <a:cubicBezTo>
                  <a:pt x="4635" y="838"/>
                  <a:pt x="4644" y="714"/>
                  <a:pt x="4643" y="645"/>
                </a:cubicBezTo>
                <a:moveTo>
                  <a:pt x="4395" y="597"/>
                </a:moveTo>
                <a:cubicBezTo>
                  <a:pt x="3652" y="597"/>
                  <a:pt x="3652" y="597"/>
                  <a:pt x="3652" y="597"/>
                </a:cubicBezTo>
                <a:cubicBezTo>
                  <a:pt x="3652" y="357"/>
                  <a:pt x="3826" y="242"/>
                  <a:pt x="4022" y="242"/>
                </a:cubicBezTo>
                <a:cubicBezTo>
                  <a:pt x="4218" y="242"/>
                  <a:pt x="4395" y="360"/>
                  <a:pt x="4395" y="597"/>
                </a:cubicBezTo>
                <a:moveTo>
                  <a:pt x="2541" y="702"/>
                </a:moveTo>
                <a:cubicBezTo>
                  <a:pt x="2538" y="476"/>
                  <a:pt x="2547" y="440"/>
                  <a:pt x="2606" y="377"/>
                </a:cubicBezTo>
                <a:cubicBezTo>
                  <a:pt x="2651" y="328"/>
                  <a:pt x="2749" y="271"/>
                  <a:pt x="2882" y="271"/>
                </a:cubicBezTo>
                <a:cubicBezTo>
                  <a:pt x="3012" y="271"/>
                  <a:pt x="3097" y="328"/>
                  <a:pt x="3142" y="377"/>
                </a:cubicBezTo>
                <a:cubicBezTo>
                  <a:pt x="3200" y="440"/>
                  <a:pt x="3207" y="478"/>
                  <a:pt x="3207" y="702"/>
                </a:cubicBezTo>
                <a:cubicBezTo>
                  <a:pt x="3207" y="923"/>
                  <a:pt x="3200" y="961"/>
                  <a:pt x="3142" y="1024"/>
                </a:cubicBezTo>
                <a:cubicBezTo>
                  <a:pt x="3097" y="1073"/>
                  <a:pt x="3012" y="1130"/>
                  <a:pt x="2882" y="1130"/>
                </a:cubicBezTo>
                <a:cubicBezTo>
                  <a:pt x="2749" y="1130"/>
                  <a:pt x="2651" y="1073"/>
                  <a:pt x="2606" y="1024"/>
                </a:cubicBezTo>
                <a:cubicBezTo>
                  <a:pt x="2547" y="961"/>
                  <a:pt x="2544" y="926"/>
                  <a:pt x="2541" y="702"/>
                </a:cubicBezTo>
                <a:moveTo>
                  <a:pt x="1701" y="820"/>
                </a:moveTo>
                <a:cubicBezTo>
                  <a:pt x="2085" y="820"/>
                  <a:pt x="2085" y="820"/>
                  <a:pt x="2085" y="820"/>
                </a:cubicBezTo>
                <a:cubicBezTo>
                  <a:pt x="2085" y="920"/>
                  <a:pt x="2085" y="920"/>
                  <a:pt x="2085" y="920"/>
                </a:cubicBezTo>
                <a:cubicBezTo>
                  <a:pt x="2085" y="1133"/>
                  <a:pt x="1994" y="1157"/>
                  <a:pt x="1726" y="1157"/>
                </a:cubicBezTo>
                <a:cubicBezTo>
                  <a:pt x="1509" y="1157"/>
                  <a:pt x="1424" y="1076"/>
                  <a:pt x="1424" y="984"/>
                </a:cubicBezTo>
                <a:cubicBezTo>
                  <a:pt x="1424" y="884"/>
                  <a:pt x="1512" y="820"/>
                  <a:pt x="1701" y="820"/>
                </a:cubicBezTo>
                <a:moveTo>
                  <a:pt x="1263" y="250"/>
                </a:moveTo>
                <a:cubicBezTo>
                  <a:pt x="1398" y="387"/>
                  <a:pt x="1398" y="387"/>
                  <a:pt x="1398" y="387"/>
                </a:cubicBezTo>
                <a:cubicBezTo>
                  <a:pt x="1482" y="310"/>
                  <a:pt x="1590" y="261"/>
                  <a:pt x="1757" y="261"/>
                </a:cubicBezTo>
                <a:cubicBezTo>
                  <a:pt x="1987" y="261"/>
                  <a:pt x="2085" y="307"/>
                  <a:pt x="2085" y="437"/>
                </a:cubicBezTo>
                <a:cubicBezTo>
                  <a:pt x="2085" y="576"/>
                  <a:pt x="2085" y="576"/>
                  <a:pt x="2085" y="576"/>
                </a:cubicBezTo>
                <a:cubicBezTo>
                  <a:pt x="1641" y="576"/>
                  <a:pt x="1641" y="576"/>
                  <a:pt x="1641" y="576"/>
                </a:cubicBezTo>
                <a:cubicBezTo>
                  <a:pt x="1470" y="576"/>
                  <a:pt x="1340" y="623"/>
                  <a:pt x="1253" y="698"/>
                </a:cubicBezTo>
                <a:cubicBezTo>
                  <a:pt x="1179" y="626"/>
                  <a:pt x="1064" y="580"/>
                  <a:pt x="901" y="570"/>
                </a:cubicBezTo>
                <a:cubicBezTo>
                  <a:pt x="636" y="554"/>
                  <a:pt x="636" y="554"/>
                  <a:pt x="636" y="554"/>
                </a:cubicBezTo>
                <a:cubicBezTo>
                  <a:pt x="475" y="543"/>
                  <a:pt x="425" y="484"/>
                  <a:pt x="425" y="424"/>
                </a:cubicBezTo>
                <a:cubicBezTo>
                  <a:pt x="425" y="330"/>
                  <a:pt x="494" y="259"/>
                  <a:pt x="699" y="259"/>
                </a:cubicBezTo>
                <a:cubicBezTo>
                  <a:pt x="872" y="259"/>
                  <a:pt x="1001" y="311"/>
                  <a:pt x="1127" y="386"/>
                </a:cubicBezTo>
                <a:lnTo>
                  <a:pt x="1263" y="2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3063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Mid Grey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048" y="446090"/>
            <a:ext cx="8204469" cy="42656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57CC339-84B5-4382-9F86-0C5A460FE634}" type="datetime4">
              <a:rPr lang="en-GB" smtClean="0">
                <a:solidFill>
                  <a:prstClr val="black"/>
                </a:solidFill>
              </a:rPr>
              <a:pPr/>
              <a:t>02 July 2018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>
                <a:solidFill>
                  <a:prstClr val="black"/>
                </a:solidFill>
              </a:rPr>
              <a:t>Sage presentation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C173A23-9EAF-448F-A700-9AC7A106503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4800" y="6367041"/>
            <a:ext cx="11016000" cy="0"/>
          </a:xfrm>
          <a:prstGeom prst="line">
            <a:avLst/>
          </a:prstGeom>
          <a:ln w="23495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5"/>
          <p:cNvSpPr>
            <a:spLocks noChangeAspect="1" noEditPoints="1"/>
          </p:cNvSpPr>
          <p:nvPr userDrawn="1"/>
        </p:nvSpPr>
        <p:spPr bwMode="auto">
          <a:xfrm>
            <a:off x="9912000" y="446400"/>
            <a:ext cx="1680000" cy="487362"/>
          </a:xfrm>
          <a:custGeom>
            <a:avLst/>
            <a:gdLst>
              <a:gd name="T0" fmla="*/ 3988 w 4644"/>
              <a:gd name="T1" fmla="*/ 0 h 1957"/>
              <a:gd name="T2" fmla="*/ 3529 w 4644"/>
              <a:gd name="T3" fmla="*/ 16 h 1957"/>
              <a:gd name="T4" fmla="*/ 3208 w 4644"/>
              <a:gd name="T5" fmla="*/ 162 h 1957"/>
              <a:gd name="T6" fmla="*/ 2373 w 4644"/>
              <a:gd name="T7" fmla="*/ 168 h 1957"/>
              <a:gd name="T8" fmla="*/ 1742 w 4644"/>
              <a:gd name="T9" fmla="*/ 1 h 1957"/>
              <a:gd name="T10" fmla="*/ 699 w 4644"/>
              <a:gd name="T11" fmla="*/ 0 h 1957"/>
              <a:gd name="T12" fmla="*/ 564 w 4644"/>
              <a:gd name="T13" fmla="*/ 811 h 1957"/>
              <a:gd name="T14" fmla="*/ 1042 w 4644"/>
              <a:gd name="T15" fmla="*/ 967 h 1957"/>
              <a:gd name="T16" fmla="*/ 224 w 4644"/>
              <a:gd name="T17" fmla="*/ 967 h 1957"/>
              <a:gd name="T18" fmla="*/ 702 w 4644"/>
              <a:gd name="T19" fmla="*/ 1403 h 1957"/>
              <a:gd name="T20" fmla="*/ 1685 w 4644"/>
              <a:gd name="T21" fmla="*/ 1404 h 1957"/>
              <a:gd name="T22" fmla="*/ 2085 w 4644"/>
              <a:gd name="T23" fmla="*/ 1266 h 1957"/>
              <a:gd name="T24" fmla="*/ 2406 w 4644"/>
              <a:gd name="T25" fmla="*/ 1406 h 1957"/>
              <a:gd name="T26" fmla="*/ 2795 w 4644"/>
              <a:gd name="T27" fmla="*/ 1403 h 1957"/>
              <a:gd name="T28" fmla="*/ 3208 w 4644"/>
              <a:gd name="T29" fmla="*/ 1384 h 1957"/>
              <a:gd name="T30" fmla="*/ 2530 w 4644"/>
              <a:gd name="T31" fmla="*/ 1557 h 1957"/>
              <a:gd name="T32" fmla="*/ 2836 w 4644"/>
              <a:gd name="T33" fmla="*/ 1957 h 1957"/>
              <a:gd name="T34" fmla="*/ 3529 w 4644"/>
              <a:gd name="T35" fmla="*/ 1239 h 1957"/>
              <a:gd name="T36" fmla="*/ 4611 w 4644"/>
              <a:gd name="T37" fmla="*/ 1164 h 1957"/>
              <a:gd name="T38" fmla="*/ 4024 w 4644"/>
              <a:gd name="T39" fmla="*/ 1146 h 1957"/>
              <a:gd name="T40" fmla="*/ 4635 w 4644"/>
              <a:gd name="T41" fmla="*/ 838 h 1957"/>
              <a:gd name="T42" fmla="*/ 4395 w 4644"/>
              <a:gd name="T43" fmla="*/ 597 h 1957"/>
              <a:gd name="T44" fmla="*/ 4022 w 4644"/>
              <a:gd name="T45" fmla="*/ 242 h 1957"/>
              <a:gd name="T46" fmla="*/ 2541 w 4644"/>
              <a:gd name="T47" fmla="*/ 702 h 1957"/>
              <a:gd name="T48" fmla="*/ 2882 w 4644"/>
              <a:gd name="T49" fmla="*/ 271 h 1957"/>
              <a:gd name="T50" fmla="*/ 3207 w 4644"/>
              <a:gd name="T51" fmla="*/ 702 h 1957"/>
              <a:gd name="T52" fmla="*/ 2882 w 4644"/>
              <a:gd name="T53" fmla="*/ 1130 h 1957"/>
              <a:gd name="T54" fmla="*/ 2541 w 4644"/>
              <a:gd name="T55" fmla="*/ 702 h 1957"/>
              <a:gd name="T56" fmla="*/ 2085 w 4644"/>
              <a:gd name="T57" fmla="*/ 820 h 1957"/>
              <a:gd name="T58" fmla="*/ 1726 w 4644"/>
              <a:gd name="T59" fmla="*/ 1157 h 1957"/>
              <a:gd name="T60" fmla="*/ 1701 w 4644"/>
              <a:gd name="T61" fmla="*/ 820 h 1957"/>
              <a:gd name="T62" fmla="*/ 1398 w 4644"/>
              <a:gd name="T63" fmla="*/ 387 h 1957"/>
              <a:gd name="T64" fmla="*/ 2085 w 4644"/>
              <a:gd name="T65" fmla="*/ 437 h 1957"/>
              <a:gd name="T66" fmla="*/ 1641 w 4644"/>
              <a:gd name="T67" fmla="*/ 576 h 1957"/>
              <a:gd name="T68" fmla="*/ 901 w 4644"/>
              <a:gd name="T69" fmla="*/ 570 h 1957"/>
              <a:gd name="T70" fmla="*/ 425 w 4644"/>
              <a:gd name="T71" fmla="*/ 424 h 1957"/>
              <a:gd name="T72" fmla="*/ 1127 w 4644"/>
              <a:gd name="T73" fmla="*/ 386 h 19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644" h="1957">
                <a:moveTo>
                  <a:pt x="4643" y="645"/>
                </a:moveTo>
                <a:cubicBezTo>
                  <a:pt x="4641" y="241"/>
                  <a:pt x="4339" y="0"/>
                  <a:pt x="3988" y="0"/>
                </a:cubicBezTo>
                <a:cubicBezTo>
                  <a:pt x="3827" y="0"/>
                  <a:pt x="3656" y="47"/>
                  <a:pt x="3529" y="167"/>
                </a:cubicBezTo>
                <a:cubicBezTo>
                  <a:pt x="3529" y="16"/>
                  <a:pt x="3529" y="16"/>
                  <a:pt x="3529" y="16"/>
                </a:cubicBezTo>
                <a:cubicBezTo>
                  <a:pt x="3208" y="16"/>
                  <a:pt x="3208" y="16"/>
                  <a:pt x="3208" y="16"/>
                </a:cubicBezTo>
                <a:cubicBezTo>
                  <a:pt x="3208" y="162"/>
                  <a:pt x="3208" y="162"/>
                  <a:pt x="3208" y="162"/>
                </a:cubicBezTo>
                <a:cubicBezTo>
                  <a:pt x="3088" y="54"/>
                  <a:pt x="2959" y="0"/>
                  <a:pt x="2795" y="0"/>
                </a:cubicBezTo>
                <a:cubicBezTo>
                  <a:pt x="2587" y="0"/>
                  <a:pt x="2445" y="89"/>
                  <a:pt x="2373" y="168"/>
                </a:cubicBezTo>
                <a:cubicBezTo>
                  <a:pt x="2360" y="182"/>
                  <a:pt x="2349" y="195"/>
                  <a:pt x="2339" y="209"/>
                </a:cubicBezTo>
                <a:cubicBezTo>
                  <a:pt x="2235" y="58"/>
                  <a:pt x="2019" y="1"/>
                  <a:pt x="1742" y="1"/>
                </a:cubicBezTo>
                <a:cubicBezTo>
                  <a:pt x="1534" y="1"/>
                  <a:pt x="1379" y="38"/>
                  <a:pt x="1262" y="144"/>
                </a:cubicBezTo>
                <a:cubicBezTo>
                  <a:pt x="1117" y="55"/>
                  <a:pt x="943" y="0"/>
                  <a:pt x="699" y="0"/>
                </a:cubicBezTo>
                <a:cubicBezTo>
                  <a:pt x="362" y="0"/>
                  <a:pt x="104" y="143"/>
                  <a:pt x="104" y="422"/>
                </a:cubicBezTo>
                <a:cubicBezTo>
                  <a:pt x="104" y="657"/>
                  <a:pt x="299" y="792"/>
                  <a:pt x="564" y="811"/>
                </a:cubicBezTo>
                <a:cubicBezTo>
                  <a:pt x="847" y="832"/>
                  <a:pt x="847" y="832"/>
                  <a:pt x="847" y="832"/>
                </a:cubicBezTo>
                <a:cubicBezTo>
                  <a:pt x="957" y="840"/>
                  <a:pt x="1042" y="870"/>
                  <a:pt x="1042" y="967"/>
                </a:cubicBezTo>
                <a:cubicBezTo>
                  <a:pt x="1042" y="1084"/>
                  <a:pt x="910" y="1143"/>
                  <a:pt x="727" y="1143"/>
                </a:cubicBezTo>
                <a:cubicBezTo>
                  <a:pt x="513" y="1143"/>
                  <a:pt x="362" y="1084"/>
                  <a:pt x="224" y="967"/>
                </a:cubicBezTo>
                <a:cubicBezTo>
                  <a:pt x="0" y="1157"/>
                  <a:pt x="0" y="1157"/>
                  <a:pt x="0" y="1157"/>
                </a:cubicBezTo>
                <a:cubicBezTo>
                  <a:pt x="205" y="1322"/>
                  <a:pt x="444" y="1403"/>
                  <a:pt x="702" y="1403"/>
                </a:cubicBezTo>
                <a:cubicBezTo>
                  <a:pt x="921" y="1403"/>
                  <a:pt x="1112" y="1349"/>
                  <a:pt x="1232" y="1250"/>
                </a:cubicBezTo>
                <a:cubicBezTo>
                  <a:pt x="1327" y="1345"/>
                  <a:pt x="1482" y="1404"/>
                  <a:pt x="1685" y="1404"/>
                </a:cubicBezTo>
                <a:cubicBezTo>
                  <a:pt x="1902" y="1404"/>
                  <a:pt x="2012" y="1361"/>
                  <a:pt x="2079" y="1266"/>
                </a:cubicBezTo>
                <a:cubicBezTo>
                  <a:pt x="2085" y="1266"/>
                  <a:pt x="2085" y="1266"/>
                  <a:pt x="2085" y="1266"/>
                </a:cubicBezTo>
                <a:cubicBezTo>
                  <a:pt x="2085" y="1406"/>
                  <a:pt x="2085" y="1406"/>
                  <a:pt x="2085" y="1406"/>
                </a:cubicBezTo>
                <a:cubicBezTo>
                  <a:pt x="2406" y="1406"/>
                  <a:pt x="2406" y="1406"/>
                  <a:pt x="2406" y="1406"/>
                </a:cubicBezTo>
                <a:cubicBezTo>
                  <a:pt x="2406" y="1267"/>
                  <a:pt x="2406" y="1267"/>
                  <a:pt x="2406" y="1267"/>
                </a:cubicBezTo>
                <a:cubicBezTo>
                  <a:pt x="2485" y="1336"/>
                  <a:pt x="2615" y="1403"/>
                  <a:pt x="2795" y="1403"/>
                </a:cubicBezTo>
                <a:cubicBezTo>
                  <a:pt x="2959" y="1403"/>
                  <a:pt x="3107" y="1338"/>
                  <a:pt x="3208" y="1243"/>
                </a:cubicBezTo>
                <a:cubicBezTo>
                  <a:pt x="3208" y="1384"/>
                  <a:pt x="3208" y="1384"/>
                  <a:pt x="3208" y="1384"/>
                </a:cubicBezTo>
                <a:cubicBezTo>
                  <a:pt x="3208" y="1576"/>
                  <a:pt x="3057" y="1681"/>
                  <a:pt x="2842" y="1681"/>
                </a:cubicBezTo>
                <a:cubicBezTo>
                  <a:pt x="2719" y="1681"/>
                  <a:pt x="2609" y="1624"/>
                  <a:pt x="2530" y="1557"/>
                </a:cubicBezTo>
                <a:cubicBezTo>
                  <a:pt x="2282" y="1727"/>
                  <a:pt x="2282" y="1727"/>
                  <a:pt x="2282" y="1727"/>
                </a:cubicBezTo>
                <a:cubicBezTo>
                  <a:pt x="2423" y="1865"/>
                  <a:pt x="2631" y="1957"/>
                  <a:pt x="2836" y="1957"/>
                </a:cubicBezTo>
                <a:cubicBezTo>
                  <a:pt x="3201" y="1957"/>
                  <a:pt x="3529" y="1768"/>
                  <a:pt x="3529" y="1354"/>
                </a:cubicBezTo>
                <a:cubicBezTo>
                  <a:pt x="3529" y="1239"/>
                  <a:pt x="3529" y="1239"/>
                  <a:pt x="3529" y="1239"/>
                </a:cubicBezTo>
                <a:cubicBezTo>
                  <a:pt x="3666" y="1364"/>
                  <a:pt x="3855" y="1405"/>
                  <a:pt x="4030" y="1405"/>
                </a:cubicBezTo>
                <a:cubicBezTo>
                  <a:pt x="4244" y="1405"/>
                  <a:pt x="4454" y="1320"/>
                  <a:pt x="4611" y="1164"/>
                </a:cubicBezTo>
                <a:cubicBezTo>
                  <a:pt x="4396" y="1007"/>
                  <a:pt x="4396" y="1007"/>
                  <a:pt x="4396" y="1007"/>
                </a:cubicBezTo>
                <a:cubicBezTo>
                  <a:pt x="4302" y="1091"/>
                  <a:pt x="4146" y="1146"/>
                  <a:pt x="4024" y="1146"/>
                </a:cubicBezTo>
                <a:cubicBezTo>
                  <a:pt x="3804" y="1146"/>
                  <a:pt x="3652" y="1062"/>
                  <a:pt x="3652" y="839"/>
                </a:cubicBezTo>
                <a:cubicBezTo>
                  <a:pt x="4635" y="838"/>
                  <a:pt x="4635" y="838"/>
                  <a:pt x="4635" y="838"/>
                </a:cubicBezTo>
                <a:cubicBezTo>
                  <a:pt x="4635" y="838"/>
                  <a:pt x="4644" y="714"/>
                  <a:pt x="4643" y="645"/>
                </a:cubicBezTo>
                <a:moveTo>
                  <a:pt x="4395" y="597"/>
                </a:moveTo>
                <a:cubicBezTo>
                  <a:pt x="3652" y="597"/>
                  <a:pt x="3652" y="597"/>
                  <a:pt x="3652" y="597"/>
                </a:cubicBezTo>
                <a:cubicBezTo>
                  <a:pt x="3652" y="357"/>
                  <a:pt x="3826" y="242"/>
                  <a:pt x="4022" y="242"/>
                </a:cubicBezTo>
                <a:cubicBezTo>
                  <a:pt x="4218" y="242"/>
                  <a:pt x="4395" y="360"/>
                  <a:pt x="4395" y="597"/>
                </a:cubicBezTo>
                <a:moveTo>
                  <a:pt x="2541" y="702"/>
                </a:moveTo>
                <a:cubicBezTo>
                  <a:pt x="2538" y="476"/>
                  <a:pt x="2547" y="440"/>
                  <a:pt x="2606" y="377"/>
                </a:cubicBezTo>
                <a:cubicBezTo>
                  <a:pt x="2651" y="328"/>
                  <a:pt x="2749" y="271"/>
                  <a:pt x="2882" y="271"/>
                </a:cubicBezTo>
                <a:cubicBezTo>
                  <a:pt x="3012" y="271"/>
                  <a:pt x="3097" y="328"/>
                  <a:pt x="3142" y="377"/>
                </a:cubicBezTo>
                <a:cubicBezTo>
                  <a:pt x="3200" y="440"/>
                  <a:pt x="3207" y="478"/>
                  <a:pt x="3207" y="702"/>
                </a:cubicBezTo>
                <a:cubicBezTo>
                  <a:pt x="3207" y="923"/>
                  <a:pt x="3200" y="961"/>
                  <a:pt x="3142" y="1024"/>
                </a:cubicBezTo>
                <a:cubicBezTo>
                  <a:pt x="3097" y="1073"/>
                  <a:pt x="3012" y="1130"/>
                  <a:pt x="2882" y="1130"/>
                </a:cubicBezTo>
                <a:cubicBezTo>
                  <a:pt x="2749" y="1130"/>
                  <a:pt x="2651" y="1073"/>
                  <a:pt x="2606" y="1024"/>
                </a:cubicBezTo>
                <a:cubicBezTo>
                  <a:pt x="2547" y="961"/>
                  <a:pt x="2544" y="926"/>
                  <a:pt x="2541" y="702"/>
                </a:cubicBezTo>
                <a:moveTo>
                  <a:pt x="1701" y="820"/>
                </a:moveTo>
                <a:cubicBezTo>
                  <a:pt x="2085" y="820"/>
                  <a:pt x="2085" y="820"/>
                  <a:pt x="2085" y="820"/>
                </a:cubicBezTo>
                <a:cubicBezTo>
                  <a:pt x="2085" y="920"/>
                  <a:pt x="2085" y="920"/>
                  <a:pt x="2085" y="920"/>
                </a:cubicBezTo>
                <a:cubicBezTo>
                  <a:pt x="2085" y="1133"/>
                  <a:pt x="1994" y="1157"/>
                  <a:pt x="1726" y="1157"/>
                </a:cubicBezTo>
                <a:cubicBezTo>
                  <a:pt x="1509" y="1157"/>
                  <a:pt x="1424" y="1076"/>
                  <a:pt x="1424" y="984"/>
                </a:cubicBezTo>
                <a:cubicBezTo>
                  <a:pt x="1424" y="884"/>
                  <a:pt x="1512" y="820"/>
                  <a:pt x="1701" y="820"/>
                </a:cubicBezTo>
                <a:moveTo>
                  <a:pt x="1263" y="250"/>
                </a:moveTo>
                <a:cubicBezTo>
                  <a:pt x="1398" y="387"/>
                  <a:pt x="1398" y="387"/>
                  <a:pt x="1398" y="387"/>
                </a:cubicBezTo>
                <a:cubicBezTo>
                  <a:pt x="1482" y="310"/>
                  <a:pt x="1590" y="261"/>
                  <a:pt x="1757" y="261"/>
                </a:cubicBezTo>
                <a:cubicBezTo>
                  <a:pt x="1987" y="261"/>
                  <a:pt x="2085" y="307"/>
                  <a:pt x="2085" y="437"/>
                </a:cubicBezTo>
                <a:cubicBezTo>
                  <a:pt x="2085" y="576"/>
                  <a:pt x="2085" y="576"/>
                  <a:pt x="2085" y="576"/>
                </a:cubicBezTo>
                <a:cubicBezTo>
                  <a:pt x="1641" y="576"/>
                  <a:pt x="1641" y="576"/>
                  <a:pt x="1641" y="576"/>
                </a:cubicBezTo>
                <a:cubicBezTo>
                  <a:pt x="1470" y="576"/>
                  <a:pt x="1340" y="623"/>
                  <a:pt x="1253" y="698"/>
                </a:cubicBezTo>
                <a:cubicBezTo>
                  <a:pt x="1179" y="626"/>
                  <a:pt x="1064" y="580"/>
                  <a:pt x="901" y="570"/>
                </a:cubicBezTo>
                <a:cubicBezTo>
                  <a:pt x="636" y="554"/>
                  <a:pt x="636" y="554"/>
                  <a:pt x="636" y="554"/>
                </a:cubicBezTo>
                <a:cubicBezTo>
                  <a:pt x="475" y="543"/>
                  <a:pt x="425" y="484"/>
                  <a:pt x="425" y="424"/>
                </a:cubicBezTo>
                <a:cubicBezTo>
                  <a:pt x="425" y="330"/>
                  <a:pt x="494" y="259"/>
                  <a:pt x="699" y="259"/>
                </a:cubicBezTo>
                <a:cubicBezTo>
                  <a:pt x="872" y="259"/>
                  <a:pt x="1001" y="311"/>
                  <a:pt x="1127" y="386"/>
                </a:cubicBezTo>
                <a:lnTo>
                  <a:pt x="1263" y="2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9683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Dark Green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018" y="446400"/>
            <a:ext cx="8185149" cy="427323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766E02-9421-491B-9AB6-8BF6C31489BC}" type="datetime4">
              <a:rPr lang="en-GB" smtClean="0">
                <a:solidFill>
                  <a:prstClr val="white"/>
                </a:solidFill>
              </a:rPr>
              <a:pPr/>
              <a:t>02 July 2018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>
                <a:solidFill>
                  <a:prstClr val="white"/>
                </a:solidFill>
              </a:rPr>
              <a:t>Sage presentation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173A23-9EAF-448F-A700-9AC7A106503C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4800" y="6367041"/>
            <a:ext cx="11016000" cy="0"/>
          </a:xfrm>
          <a:prstGeom prst="line">
            <a:avLst/>
          </a:prstGeom>
          <a:ln w="23495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5"/>
          <p:cNvSpPr>
            <a:spLocks noChangeAspect="1" noEditPoints="1"/>
          </p:cNvSpPr>
          <p:nvPr userDrawn="1"/>
        </p:nvSpPr>
        <p:spPr bwMode="auto">
          <a:xfrm>
            <a:off x="9912000" y="446400"/>
            <a:ext cx="1680000" cy="487362"/>
          </a:xfrm>
          <a:custGeom>
            <a:avLst/>
            <a:gdLst>
              <a:gd name="T0" fmla="*/ 3988 w 4644"/>
              <a:gd name="T1" fmla="*/ 0 h 1957"/>
              <a:gd name="T2" fmla="*/ 3529 w 4644"/>
              <a:gd name="T3" fmla="*/ 16 h 1957"/>
              <a:gd name="T4" fmla="*/ 3208 w 4644"/>
              <a:gd name="T5" fmla="*/ 162 h 1957"/>
              <a:gd name="T6" fmla="*/ 2373 w 4644"/>
              <a:gd name="T7" fmla="*/ 168 h 1957"/>
              <a:gd name="T8" fmla="*/ 1742 w 4644"/>
              <a:gd name="T9" fmla="*/ 1 h 1957"/>
              <a:gd name="T10" fmla="*/ 699 w 4644"/>
              <a:gd name="T11" fmla="*/ 0 h 1957"/>
              <a:gd name="T12" fmla="*/ 564 w 4644"/>
              <a:gd name="T13" fmla="*/ 811 h 1957"/>
              <a:gd name="T14" fmla="*/ 1042 w 4644"/>
              <a:gd name="T15" fmla="*/ 967 h 1957"/>
              <a:gd name="T16" fmla="*/ 224 w 4644"/>
              <a:gd name="T17" fmla="*/ 967 h 1957"/>
              <a:gd name="T18" fmla="*/ 702 w 4644"/>
              <a:gd name="T19" fmla="*/ 1403 h 1957"/>
              <a:gd name="T20" fmla="*/ 1685 w 4644"/>
              <a:gd name="T21" fmla="*/ 1404 h 1957"/>
              <a:gd name="T22" fmla="*/ 2085 w 4644"/>
              <a:gd name="T23" fmla="*/ 1266 h 1957"/>
              <a:gd name="T24" fmla="*/ 2406 w 4644"/>
              <a:gd name="T25" fmla="*/ 1406 h 1957"/>
              <a:gd name="T26" fmla="*/ 2795 w 4644"/>
              <a:gd name="T27" fmla="*/ 1403 h 1957"/>
              <a:gd name="T28" fmla="*/ 3208 w 4644"/>
              <a:gd name="T29" fmla="*/ 1384 h 1957"/>
              <a:gd name="T30" fmla="*/ 2530 w 4644"/>
              <a:gd name="T31" fmla="*/ 1557 h 1957"/>
              <a:gd name="T32" fmla="*/ 2836 w 4644"/>
              <a:gd name="T33" fmla="*/ 1957 h 1957"/>
              <a:gd name="T34" fmla="*/ 3529 w 4644"/>
              <a:gd name="T35" fmla="*/ 1239 h 1957"/>
              <a:gd name="T36" fmla="*/ 4611 w 4644"/>
              <a:gd name="T37" fmla="*/ 1164 h 1957"/>
              <a:gd name="T38" fmla="*/ 4024 w 4644"/>
              <a:gd name="T39" fmla="*/ 1146 h 1957"/>
              <a:gd name="T40" fmla="*/ 4635 w 4644"/>
              <a:gd name="T41" fmla="*/ 838 h 1957"/>
              <a:gd name="T42" fmla="*/ 4395 w 4644"/>
              <a:gd name="T43" fmla="*/ 597 h 1957"/>
              <a:gd name="T44" fmla="*/ 4022 w 4644"/>
              <a:gd name="T45" fmla="*/ 242 h 1957"/>
              <a:gd name="T46" fmla="*/ 2541 w 4644"/>
              <a:gd name="T47" fmla="*/ 702 h 1957"/>
              <a:gd name="T48" fmla="*/ 2882 w 4644"/>
              <a:gd name="T49" fmla="*/ 271 h 1957"/>
              <a:gd name="T50" fmla="*/ 3207 w 4644"/>
              <a:gd name="T51" fmla="*/ 702 h 1957"/>
              <a:gd name="T52" fmla="*/ 2882 w 4644"/>
              <a:gd name="T53" fmla="*/ 1130 h 1957"/>
              <a:gd name="T54" fmla="*/ 2541 w 4644"/>
              <a:gd name="T55" fmla="*/ 702 h 1957"/>
              <a:gd name="T56" fmla="*/ 2085 w 4644"/>
              <a:gd name="T57" fmla="*/ 820 h 1957"/>
              <a:gd name="T58" fmla="*/ 1726 w 4644"/>
              <a:gd name="T59" fmla="*/ 1157 h 1957"/>
              <a:gd name="T60" fmla="*/ 1701 w 4644"/>
              <a:gd name="T61" fmla="*/ 820 h 1957"/>
              <a:gd name="T62" fmla="*/ 1398 w 4644"/>
              <a:gd name="T63" fmla="*/ 387 h 1957"/>
              <a:gd name="T64" fmla="*/ 2085 w 4644"/>
              <a:gd name="T65" fmla="*/ 437 h 1957"/>
              <a:gd name="T66" fmla="*/ 1641 w 4644"/>
              <a:gd name="T67" fmla="*/ 576 h 1957"/>
              <a:gd name="T68" fmla="*/ 901 w 4644"/>
              <a:gd name="T69" fmla="*/ 570 h 1957"/>
              <a:gd name="T70" fmla="*/ 425 w 4644"/>
              <a:gd name="T71" fmla="*/ 424 h 1957"/>
              <a:gd name="T72" fmla="*/ 1127 w 4644"/>
              <a:gd name="T73" fmla="*/ 386 h 19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644" h="1957">
                <a:moveTo>
                  <a:pt x="4643" y="645"/>
                </a:moveTo>
                <a:cubicBezTo>
                  <a:pt x="4641" y="241"/>
                  <a:pt x="4339" y="0"/>
                  <a:pt x="3988" y="0"/>
                </a:cubicBezTo>
                <a:cubicBezTo>
                  <a:pt x="3827" y="0"/>
                  <a:pt x="3656" y="47"/>
                  <a:pt x="3529" y="167"/>
                </a:cubicBezTo>
                <a:cubicBezTo>
                  <a:pt x="3529" y="16"/>
                  <a:pt x="3529" y="16"/>
                  <a:pt x="3529" y="16"/>
                </a:cubicBezTo>
                <a:cubicBezTo>
                  <a:pt x="3208" y="16"/>
                  <a:pt x="3208" y="16"/>
                  <a:pt x="3208" y="16"/>
                </a:cubicBezTo>
                <a:cubicBezTo>
                  <a:pt x="3208" y="162"/>
                  <a:pt x="3208" y="162"/>
                  <a:pt x="3208" y="162"/>
                </a:cubicBezTo>
                <a:cubicBezTo>
                  <a:pt x="3088" y="54"/>
                  <a:pt x="2959" y="0"/>
                  <a:pt x="2795" y="0"/>
                </a:cubicBezTo>
                <a:cubicBezTo>
                  <a:pt x="2587" y="0"/>
                  <a:pt x="2445" y="89"/>
                  <a:pt x="2373" y="168"/>
                </a:cubicBezTo>
                <a:cubicBezTo>
                  <a:pt x="2360" y="182"/>
                  <a:pt x="2349" y="195"/>
                  <a:pt x="2339" y="209"/>
                </a:cubicBezTo>
                <a:cubicBezTo>
                  <a:pt x="2235" y="58"/>
                  <a:pt x="2019" y="1"/>
                  <a:pt x="1742" y="1"/>
                </a:cubicBezTo>
                <a:cubicBezTo>
                  <a:pt x="1534" y="1"/>
                  <a:pt x="1379" y="38"/>
                  <a:pt x="1262" y="144"/>
                </a:cubicBezTo>
                <a:cubicBezTo>
                  <a:pt x="1117" y="55"/>
                  <a:pt x="943" y="0"/>
                  <a:pt x="699" y="0"/>
                </a:cubicBezTo>
                <a:cubicBezTo>
                  <a:pt x="362" y="0"/>
                  <a:pt x="104" y="143"/>
                  <a:pt x="104" y="422"/>
                </a:cubicBezTo>
                <a:cubicBezTo>
                  <a:pt x="104" y="657"/>
                  <a:pt x="299" y="792"/>
                  <a:pt x="564" y="811"/>
                </a:cubicBezTo>
                <a:cubicBezTo>
                  <a:pt x="847" y="832"/>
                  <a:pt x="847" y="832"/>
                  <a:pt x="847" y="832"/>
                </a:cubicBezTo>
                <a:cubicBezTo>
                  <a:pt x="957" y="840"/>
                  <a:pt x="1042" y="870"/>
                  <a:pt x="1042" y="967"/>
                </a:cubicBezTo>
                <a:cubicBezTo>
                  <a:pt x="1042" y="1084"/>
                  <a:pt x="910" y="1143"/>
                  <a:pt x="727" y="1143"/>
                </a:cubicBezTo>
                <a:cubicBezTo>
                  <a:pt x="513" y="1143"/>
                  <a:pt x="362" y="1084"/>
                  <a:pt x="224" y="967"/>
                </a:cubicBezTo>
                <a:cubicBezTo>
                  <a:pt x="0" y="1157"/>
                  <a:pt x="0" y="1157"/>
                  <a:pt x="0" y="1157"/>
                </a:cubicBezTo>
                <a:cubicBezTo>
                  <a:pt x="205" y="1322"/>
                  <a:pt x="444" y="1403"/>
                  <a:pt x="702" y="1403"/>
                </a:cubicBezTo>
                <a:cubicBezTo>
                  <a:pt x="921" y="1403"/>
                  <a:pt x="1112" y="1349"/>
                  <a:pt x="1232" y="1250"/>
                </a:cubicBezTo>
                <a:cubicBezTo>
                  <a:pt x="1327" y="1345"/>
                  <a:pt x="1482" y="1404"/>
                  <a:pt x="1685" y="1404"/>
                </a:cubicBezTo>
                <a:cubicBezTo>
                  <a:pt x="1902" y="1404"/>
                  <a:pt x="2012" y="1361"/>
                  <a:pt x="2079" y="1266"/>
                </a:cubicBezTo>
                <a:cubicBezTo>
                  <a:pt x="2085" y="1266"/>
                  <a:pt x="2085" y="1266"/>
                  <a:pt x="2085" y="1266"/>
                </a:cubicBezTo>
                <a:cubicBezTo>
                  <a:pt x="2085" y="1406"/>
                  <a:pt x="2085" y="1406"/>
                  <a:pt x="2085" y="1406"/>
                </a:cubicBezTo>
                <a:cubicBezTo>
                  <a:pt x="2406" y="1406"/>
                  <a:pt x="2406" y="1406"/>
                  <a:pt x="2406" y="1406"/>
                </a:cubicBezTo>
                <a:cubicBezTo>
                  <a:pt x="2406" y="1267"/>
                  <a:pt x="2406" y="1267"/>
                  <a:pt x="2406" y="1267"/>
                </a:cubicBezTo>
                <a:cubicBezTo>
                  <a:pt x="2485" y="1336"/>
                  <a:pt x="2615" y="1403"/>
                  <a:pt x="2795" y="1403"/>
                </a:cubicBezTo>
                <a:cubicBezTo>
                  <a:pt x="2959" y="1403"/>
                  <a:pt x="3107" y="1338"/>
                  <a:pt x="3208" y="1243"/>
                </a:cubicBezTo>
                <a:cubicBezTo>
                  <a:pt x="3208" y="1384"/>
                  <a:pt x="3208" y="1384"/>
                  <a:pt x="3208" y="1384"/>
                </a:cubicBezTo>
                <a:cubicBezTo>
                  <a:pt x="3208" y="1576"/>
                  <a:pt x="3057" y="1681"/>
                  <a:pt x="2842" y="1681"/>
                </a:cubicBezTo>
                <a:cubicBezTo>
                  <a:pt x="2719" y="1681"/>
                  <a:pt x="2609" y="1624"/>
                  <a:pt x="2530" y="1557"/>
                </a:cubicBezTo>
                <a:cubicBezTo>
                  <a:pt x="2282" y="1727"/>
                  <a:pt x="2282" y="1727"/>
                  <a:pt x="2282" y="1727"/>
                </a:cubicBezTo>
                <a:cubicBezTo>
                  <a:pt x="2423" y="1865"/>
                  <a:pt x="2631" y="1957"/>
                  <a:pt x="2836" y="1957"/>
                </a:cubicBezTo>
                <a:cubicBezTo>
                  <a:pt x="3201" y="1957"/>
                  <a:pt x="3529" y="1768"/>
                  <a:pt x="3529" y="1354"/>
                </a:cubicBezTo>
                <a:cubicBezTo>
                  <a:pt x="3529" y="1239"/>
                  <a:pt x="3529" y="1239"/>
                  <a:pt x="3529" y="1239"/>
                </a:cubicBezTo>
                <a:cubicBezTo>
                  <a:pt x="3666" y="1364"/>
                  <a:pt x="3855" y="1405"/>
                  <a:pt x="4030" y="1405"/>
                </a:cubicBezTo>
                <a:cubicBezTo>
                  <a:pt x="4244" y="1405"/>
                  <a:pt x="4454" y="1320"/>
                  <a:pt x="4611" y="1164"/>
                </a:cubicBezTo>
                <a:cubicBezTo>
                  <a:pt x="4396" y="1007"/>
                  <a:pt x="4396" y="1007"/>
                  <a:pt x="4396" y="1007"/>
                </a:cubicBezTo>
                <a:cubicBezTo>
                  <a:pt x="4302" y="1091"/>
                  <a:pt x="4146" y="1146"/>
                  <a:pt x="4024" y="1146"/>
                </a:cubicBezTo>
                <a:cubicBezTo>
                  <a:pt x="3804" y="1146"/>
                  <a:pt x="3652" y="1062"/>
                  <a:pt x="3652" y="839"/>
                </a:cubicBezTo>
                <a:cubicBezTo>
                  <a:pt x="4635" y="838"/>
                  <a:pt x="4635" y="838"/>
                  <a:pt x="4635" y="838"/>
                </a:cubicBezTo>
                <a:cubicBezTo>
                  <a:pt x="4635" y="838"/>
                  <a:pt x="4644" y="714"/>
                  <a:pt x="4643" y="645"/>
                </a:cubicBezTo>
                <a:moveTo>
                  <a:pt x="4395" y="597"/>
                </a:moveTo>
                <a:cubicBezTo>
                  <a:pt x="3652" y="597"/>
                  <a:pt x="3652" y="597"/>
                  <a:pt x="3652" y="597"/>
                </a:cubicBezTo>
                <a:cubicBezTo>
                  <a:pt x="3652" y="357"/>
                  <a:pt x="3826" y="242"/>
                  <a:pt x="4022" y="242"/>
                </a:cubicBezTo>
                <a:cubicBezTo>
                  <a:pt x="4218" y="242"/>
                  <a:pt x="4395" y="360"/>
                  <a:pt x="4395" y="597"/>
                </a:cubicBezTo>
                <a:moveTo>
                  <a:pt x="2541" y="702"/>
                </a:moveTo>
                <a:cubicBezTo>
                  <a:pt x="2538" y="476"/>
                  <a:pt x="2547" y="440"/>
                  <a:pt x="2606" y="377"/>
                </a:cubicBezTo>
                <a:cubicBezTo>
                  <a:pt x="2651" y="328"/>
                  <a:pt x="2749" y="271"/>
                  <a:pt x="2882" y="271"/>
                </a:cubicBezTo>
                <a:cubicBezTo>
                  <a:pt x="3012" y="271"/>
                  <a:pt x="3097" y="328"/>
                  <a:pt x="3142" y="377"/>
                </a:cubicBezTo>
                <a:cubicBezTo>
                  <a:pt x="3200" y="440"/>
                  <a:pt x="3207" y="478"/>
                  <a:pt x="3207" y="702"/>
                </a:cubicBezTo>
                <a:cubicBezTo>
                  <a:pt x="3207" y="923"/>
                  <a:pt x="3200" y="961"/>
                  <a:pt x="3142" y="1024"/>
                </a:cubicBezTo>
                <a:cubicBezTo>
                  <a:pt x="3097" y="1073"/>
                  <a:pt x="3012" y="1130"/>
                  <a:pt x="2882" y="1130"/>
                </a:cubicBezTo>
                <a:cubicBezTo>
                  <a:pt x="2749" y="1130"/>
                  <a:pt x="2651" y="1073"/>
                  <a:pt x="2606" y="1024"/>
                </a:cubicBezTo>
                <a:cubicBezTo>
                  <a:pt x="2547" y="961"/>
                  <a:pt x="2544" y="926"/>
                  <a:pt x="2541" y="702"/>
                </a:cubicBezTo>
                <a:moveTo>
                  <a:pt x="1701" y="820"/>
                </a:moveTo>
                <a:cubicBezTo>
                  <a:pt x="2085" y="820"/>
                  <a:pt x="2085" y="820"/>
                  <a:pt x="2085" y="820"/>
                </a:cubicBezTo>
                <a:cubicBezTo>
                  <a:pt x="2085" y="920"/>
                  <a:pt x="2085" y="920"/>
                  <a:pt x="2085" y="920"/>
                </a:cubicBezTo>
                <a:cubicBezTo>
                  <a:pt x="2085" y="1133"/>
                  <a:pt x="1994" y="1157"/>
                  <a:pt x="1726" y="1157"/>
                </a:cubicBezTo>
                <a:cubicBezTo>
                  <a:pt x="1509" y="1157"/>
                  <a:pt x="1424" y="1076"/>
                  <a:pt x="1424" y="984"/>
                </a:cubicBezTo>
                <a:cubicBezTo>
                  <a:pt x="1424" y="884"/>
                  <a:pt x="1512" y="820"/>
                  <a:pt x="1701" y="820"/>
                </a:cubicBezTo>
                <a:moveTo>
                  <a:pt x="1263" y="250"/>
                </a:moveTo>
                <a:cubicBezTo>
                  <a:pt x="1398" y="387"/>
                  <a:pt x="1398" y="387"/>
                  <a:pt x="1398" y="387"/>
                </a:cubicBezTo>
                <a:cubicBezTo>
                  <a:pt x="1482" y="310"/>
                  <a:pt x="1590" y="261"/>
                  <a:pt x="1757" y="261"/>
                </a:cubicBezTo>
                <a:cubicBezTo>
                  <a:pt x="1987" y="261"/>
                  <a:pt x="2085" y="307"/>
                  <a:pt x="2085" y="437"/>
                </a:cubicBezTo>
                <a:cubicBezTo>
                  <a:pt x="2085" y="576"/>
                  <a:pt x="2085" y="576"/>
                  <a:pt x="2085" y="576"/>
                </a:cubicBezTo>
                <a:cubicBezTo>
                  <a:pt x="1641" y="576"/>
                  <a:pt x="1641" y="576"/>
                  <a:pt x="1641" y="576"/>
                </a:cubicBezTo>
                <a:cubicBezTo>
                  <a:pt x="1470" y="576"/>
                  <a:pt x="1340" y="623"/>
                  <a:pt x="1253" y="698"/>
                </a:cubicBezTo>
                <a:cubicBezTo>
                  <a:pt x="1179" y="626"/>
                  <a:pt x="1064" y="580"/>
                  <a:pt x="901" y="570"/>
                </a:cubicBezTo>
                <a:cubicBezTo>
                  <a:pt x="636" y="554"/>
                  <a:pt x="636" y="554"/>
                  <a:pt x="636" y="554"/>
                </a:cubicBezTo>
                <a:cubicBezTo>
                  <a:pt x="475" y="543"/>
                  <a:pt x="425" y="484"/>
                  <a:pt x="425" y="424"/>
                </a:cubicBezTo>
                <a:cubicBezTo>
                  <a:pt x="425" y="330"/>
                  <a:pt x="494" y="259"/>
                  <a:pt x="699" y="259"/>
                </a:cubicBezTo>
                <a:cubicBezTo>
                  <a:pt x="872" y="259"/>
                  <a:pt x="1001" y="311"/>
                  <a:pt x="1127" y="386"/>
                </a:cubicBezTo>
                <a:lnTo>
                  <a:pt x="1263" y="2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8933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Light Green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018" y="446090"/>
            <a:ext cx="8185149" cy="426561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B9299C-4514-44F5-96C3-C956839B48C2}" type="datetime4">
              <a:rPr lang="en-GB" smtClean="0">
                <a:solidFill>
                  <a:prstClr val="white"/>
                </a:solidFill>
              </a:rPr>
              <a:pPr/>
              <a:t>02 July 2018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>
                <a:solidFill>
                  <a:prstClr val="white"/>
                </a:solidFill>
              </a:rPr>
              <a:t>Sage presentation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173A23-9EAF-448F-A700-9AC7A106503C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4800" y="6367041"/>
            <a:ext cx="11016000" cy="0"/>
          </a:xfrm>
          <a:prstGeom prst="line">
            <a:avLst/>
          </a:prstGeom>
          <a:ln w="23495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5"/>
          <p:cNvSpPr>
            <a:spLocks noChangeAspect="1" noEditPoints="1"/>
          </p:cNvSpPr>
          <p:nvPr userDrawn="1"/>
        </p:nvSpPr>
        <p:spPr bwMode="auto">
          <a:xfrm>
            <a:off x="9912000" y="446400"/>
            <a:ext cx="1680000" cy="487362"/>
          </a:xfrm>
          <a:custGeom>
            <a:avLst/>
            <a:gdLst>
              <a:gd name="T0" fmla="*/ 3988 w 4644"/>
              <a:gd name="T1" fmla="*/ 0 h 1957"/>
              <a:gd name="T2" fmla="*/ 3529 w 4644"/>
              <a:gd name="T3" fmla="*/ 16 h 1957"/>
              <a:gd name="T4" fmla="*/ 3208 w 4644"/>
              <a:gd name="T5" fmla="*/ 162 h 1957"/>
              <a:gd name="T6" fmla="*/ 2373 w 4644"/>
              <a:gd name="T7" fmla="*/ 168 h 1957"/>
              <a:gd name="T8" fmla="*/ 1742 w 4644"/>
              <a:gd name="T9" fmla="*/ 1 h 1957"/>
              <a:gd name="T10" fmla="*/ 699 w 4644"/>
              <a:gd name="T11" fmla="*/ 0 h 1957"/>
              <a:gd name="T12" fmla="*/ 564 w 4644"/>
              <a:gd name="T13" fmla="*/ 811 h 1957"/>
              <a:gd name="T14" fmla="*/ 1042 w 4644"/>
              <a:gd name="T15" fmla="*/ 967 h 1957"/>
              <a:gd name="T16" fmla="*/ 224 w 4644"/>
              <a:gd name="T17" fmla="*/ 967 h 1957"/>
              <a:gd name="T18" fmla="*/ 702 w 4644"/>
              <a:gd name="T19" fmla="*/ 1403 h 1957"/>
              <a:gd name="T20" fmla="*/ 1685 w 4644"/>
              <a:gd name="T21" fmla="*/ 1404 h 1957"/>
              <a:gd name="T22" fmla="*/ 2085 w 4644"/>
              <a:gd name="T23" fmla="*/ 1266 h 1957"/>
              <a:gd name="T24" fmla="*/ 2406 w 4644"/>
              <a:gd name="T25" fmla="*/ 1406 h 1957"/>
              <a:gd name="T26" fmla="*/ 2795 w 4644"/>
              <a:gd name="T27" fmla="*/ 1403 h 1957"/>
              <a:gd name="T28" fmla="*/ 3208 w 4644"/>
              <a:gd name="T29" fmla="*/ 1384 h 1957"/>
              <a:gd name="T30" fmla="*/ 2530 w 4644"/>
              <a:gd name="T31" fmla="*/ 1557 h 1957"/>
              <a:gd name="T32" fmla="*/ 2836 w 4644"/>
              <a:gd name="T33" fmla="*/ 1957 h 1957"/>
              <a:gd name="T34" fmla="*/ 3529 w 4644"/>
              <a:gd name="T35" fmla="*/ 1239 h 1957"/>
              <a:gd name="T36" fmla="*/ 4611 w 4644"/>
              <a:gd name="T37" fmla="*/ 1164 h 1957"/>
              <a:gd name="T38" fmla="*/ 4024 w 4644"/>
              <a:gd name="T39" fmla="*/ 1146 h 1957"/>
              <a:gd name="T40" fmla="*/ 4635 w 4644"/>
              <a:gd name="T41" fmla="*/ 838 h 1957"/>
              <a:gd name="T42" fmla="*/ 4395 w 4644"/>
              <a:gd name="T43" fmla="*/ 597 h 1957"/>
              <a:gd name="T44" fmla="*/ 4022 w 4644"/>
              <a:gd name="T45" fmla="*/ 242 h 1957"/>
              <a:gd name="T46" fmla="*/ 2541 w 4644"/>
              <a:gd name="T47" fmla="*/ 702 h 1957"/>
              <a:gd name="T48" fmla="*/ 2882 w 4644"/>
              <a:gd name="T49" fmla="*/ 271 h 1957"/>
              <a:gd name="T50" fmla="*/ 3207 w 4644"/>
              <a:gd name="T51" fmla="*/ 702 h 1957"/>
              <a:gd name="T52" fmla="*/ 2882 w 4644"/>
              <a:gd name="T53" fmla="*/ 1130 h 1957"/>
              <a:gd name="T54" fmla="*/ 2541 w 4644"/>
              <a:gd name="T55" fmla="*/ 702 h 1957"/>
              <a:gd name="T56" fmla="*/ 2085 w 4644"/>
              <a:gd name="T57" fmla="*/ 820 h 1957"/>
              <a:gd name="T58" fmla="*/ 1726 w 4644"/>
              <a:gd name="T59" fmla="*/ 1157 h 1957"/>
              <a:gd name="T60" fmla="*/ 1701 w 4644"/>
              <a:gd name="T61" fmla="*/ 820 h 1957"/>
              <a:gd name="T62" fmla="*/ 1398 w 4644"/>
              <a:gd name="T63" fmla="*/ 387 h 1957"/>
              <a:gd name="T64" fmla="*/ 2085 w 4644"/>
              <a:gd name="T65" fmla="*/ 437 h 1957"/>
              <a:gd name="T66" fmla="*/ 1641 w 4644"/>
              <a:gd name="T67" fmla="*/ 576 h 1957"/>
              <a:gd name="T68" fmla="*/ 901 w 4644"/>
              <a:gd name="T69" fmla="*/ 570 h 1957"/>
              <a:gd name="T70" fmla="*/ 425 w 4644"/>
              <a:gd name="T71" fmla="*/ 424 h 1957"/>
              <a:gd name="T72" fmla="*/ 1127 w 4644"/>
              <a:gd name="T73" fmla="*/ 386 h 19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644" h="1957">
                <a:moveTo>
                  <a:pt x="4643" y="645"/>
                </a:moveTo>
                <a:cubicBezTo>
                  <a:pt x="4641" y="241"/>
                  <a:pt x="4339" y="0"/>
                  <a:pt x="3988" y="0"/>
                </a:cubicBezTo>
                <a:cubicBezTo>
                  <a:pt x="3827" y="0"/>
                  <a:pt x="3656" y="47"/>
                  <a:pt x="3529" y="167"/>
                </a:cubicBezTo>
                <a:cubicBezTo>
                  <a:pt x="3529" y="16"/>
                  <a:pt x="3529" y="16"/>
                  <a:pt x="3529" y="16"/>
                </a:cubicBezTo>
                <a:cubicBezTo>
                  <a:pt x="3208" y="16"/>
                  <a:pt x="3208" y="16"/>
                  <a:pt x="3208" y="16"/>
                </a:cubicBezTo>
                <a:cubicBezTo>
                  <a:pt x="3208" y="162"/>
                  <a:pt x="3208" y="162"/>
                  <a:pt x="3208" y="162"/>
                </a:cubicBezTo>
                <a:cubicBezTo>
                  <a:pt x="3088" y="54"/>
                  <a:pt x="2959" y="0"/>
                  <a:pt x="2795" y="0"/>
                </a:cubicBezTo>
                <a:cubicBezTo>
                  <a:pt x="2587" y="0"/>
                  <a:pt x="2445" y="89"/>
                  <a:pt x="2373" y="168"/>
                </a:cubicBezTo>
                <a:cubicBezTo>
                  <a:pt x="2360" y="182"/>
                  <a:pt x="2349" y="195"/>
                  <a:pt x="2339" y="209"/>
                </a:cubicBezTo>
                <a:cubicBezTo>
                  <a:pt x="2235" y="58"/>
                  <a:pt x="2019" y="1"/>
                  <a:pt x="1742" y="1"/>
                </a:cubicBezTo>
                <a:cubicBezTo>
                  <a:pt x="1534" y="1"/>
                  <a:pt x="1379" y="38"/>
                  <a:pt x="1262" y="144"/>
                </a:cubicBezTo>
                <a:cubicBezTo>
                  <a:pt x="1117" y="55"/>
                  <a:pt x="943" y="0"/>
                  <a:pt x="699" y="0"/>
                </a:cubicBezTo>
                <a:cubicBezTo>
                  <a:pt x="362" y="0"/>
                  <a:pt x="104" y="143"/>
                  <a:pt x="104" y="422"/>
                </a:cubicBezTo>
                <a:cubicBezTo>
                  <a:pt x="104" y="657"/>
                  <a:pt x="299" y="792"/>
                  <a:pt x="564" y="811"/>
                </a:cubicBezTo>
                <a:cubicBezTo>
                  <a:pt x="847" y="832"/>
                  <a:pt x="847" y="832"/>
                  <a:pt x="847" y="832"/>
                </a:cubicBezTo>
                <a:cubicBezTo>
                  <a:pt x="957" y="840"/>
                  <a:pt x="1042" y="870"/>
                  <a:pt x="1042" y="967"/>
                </a:cubicBezTo>
                <a:cubicBezTo>
                  <a:pt x="1042" y="1084"/>
                  <a:pt x="910" y="1143"/>
                  <a:pt x="727" y="1143"/>
                </a:cubicBezTo>
                <a:cubicBezTo>
                  <a:pt x="513" y="1143"/>
                  <a:pt x="362" y="1084"/>
                  <a:pt x="224" y="967"/>
                </a:cubicBezTo>
                <a:cubicBezTo>
                  <a:pt x="0" y="1157"/>
                  <a:pt x="0" y="1157"/>
                  <a:pt x="0" y="1157"/>
                </a:cubicBezTo>
                <a:cubicBezTo>
                  <a:pt x="205" y="1322"/>
                  <a:pt x="444" y="1403"/>
                  <a:pt x="702" y="1403"/>
                </a:cubicBezTo>
                <a:cubicBezTo>
                  <a:pt x="921" y="1403"/>
                  <a:pt x="1112" y="1349"/>
                  <a:pt x="1232" y="1250"/>
                </a:cubicBezTo>
                <a:cubicBezTo>
                  <a:pt x="1327" y="1345"/>
                  <a:pt x="1482" y="1404"/>
                  <a:pt x="1685" y="1404"/>
                </a:cubicBezTo>
                <a:cubicBezTo>
                  <a:pt x="1902" y="1404"/>
                  <a:pt x="2012" y="1361"/>
                  <a:pt x="2079" y="1266"/>
                </a:cubicBezTo>
                <a:cubicBezTo>
                  <a:pt x="2085" y="1266"/>
                  <a:pt x="2085" y="1266"/>
                  <a:pt x="2085" y="1266"/>
                </a:cubicBezTo>
                <a:cubicBezTo>
                  <a:pt x="2085" y="1406"/>
                  <a:pt x="2085" y="1406"/>
                  <a:pt x="2085" y="1406"/>
                </a:cubicBezTo>
                <a:cubicBezTo>
                  <a:pt x="2406" y="1406"/>
                  <a:pt x="2406" y="1406"/>
                  <a:pt x="2406" y="1406"/>
                </a:cubicBezTo>
                <a:cubicBezTo>
                  <a:pt x="2406" y="1267"/>
                  <a:pt x="2406" y="1267"/>
                  <a:pt x="2406" y="1267"/>
                </a:cubicBezTo>
                <a:cubicBezTo>
                  <a:pt x="2485" y="1336"/>
                  <a:pt x="2615" y="1403"/>
                  <a:pt x="2795" y="1403"/>
                </a:cubicBezTo>
                <a:cubicBezTo>
                  <a:pt x="2959" y="1403"/>
                  <a:pt x="3107" y="1338"/>
                  <a:pt x="3208" y="1243"/>
                </a:cubicBezTo>
                <a:cubicBezTo>
                  <a:pt x="3208" y="1384"/>
                  <a:pt x="3208" y="1384"/>
                  <a:pt x="3208" y="1384"/>
                </a:cubicBezTo>
                <a:cubicBezTo>
                  <a:pt x="3208" y="1576"/>
                  <a:pt x="3057" y="1681"/>
                  <a:pt x="2842" y="1681"/>
                </a:cubicBezTo>
                <a:cubicBezTo>
                  <a:pt x="2719" y="1681"/>
                  <a:pt x="2609" y="1624"/>
                  <a:pt x="2530" y="1557"/>
                </a:cubicBezTo>
                <a:cubicBezTo>
                  <a:pt x="2282" y="1727"/>
                  <a:pt x="2282" y="1727"/>
                  <a:pt x="2282" y="1727"/>
                </a:cubicBezTo>
                <a:cubicBezTo>
                  <a:pt x="2423" y="1865"/>
                  <a:pt x="2631" y="1957"/>
                  <a:pt x="2836" y="1957"/>
                </a:cubicBezTo>
                <a:cubicBezTo>
                  <a:pt x="3201" y="1957"/>
                  <a:pt x="3529" y="1768"/>
                  <a:pt x="3529" y="1354"/>
                </a:cubicBezTo>
                <a:cubicBezTo>
                  <a:pt x="3529" y="1239"/>
                  <a:pt x="3529" y="1239"/>
                  <a:pt x="3529" y="1239"/>
                </a:cubicBezTo>
                <a:cubicBezTo>
                  <a:pt x="3666" y="1364"/>
                  <a:pt x="3855" y="1405"/>
                  <a:pt x="4030" y="1405"/>
                </a:cubicBezTo>
                <a:cubicBezTo>
                  <a:pt x="4244" y="1405"/>
                  <a:pt x="4454" y="1320"/>
                  <a:pt x="4611" y="1164"/>
                </a:cubicBezTo>
                <a:cubicBezTo>
                  <a:pt x="4396" y="1007"/>
                  <a:pt x="4396" y="1007"/>
                  <a:pt x="4396" y="1007"/>
                </a:cubicBezTo>
                <a:cubicBezTo>
                  <a:pt x="4302" y="1091"/>
                  <a:pt x="4146" y="1146"/>
                  <a:pt x="4024" y="1146"/>
                </a:cubicBezTo>
                <a:cubicBezTo>
                  <a:pt x="3804" y="1146"/>
                  <a:pt x="3652" y="1062"/>
                  <a:pt x="3652" y="839"/>
                </a:cubicBezTo>
                <a:cubicBezTo>
                  <a:pt x="4635" y="838"/>
                  <a:pt x="4635" y="838"/>
                  <a:pt x="4635" y="838"/>
                </a:cubicBezTo>
                <a:cubicBezTo>
                  <a:pt x="4635" y="838"/>
                  <a:pt x="4644" y="714"/>
                  <a:pt x="4643" y="645"/>
                </a:cubicBezTo>
                <a:moveTo>
                  <a:pt x="4395" y="597"/>
                </a:moveTo>
                <a:cubicBezTo>
                  <a:pt x="3652" y="597"/>
                  <a:pt x="3652" y="597"/>
                  <a:pt x="3652" y="597"/>
                </a:cubicBezTo>
                <a:cubicBezTo>
                  <a:pt x="3652" y="357"/>
                  <a:pt x="3826" y="242"/>
                  <a:pt x="4022" y="242"/>
                </a:cubicBezTo>
                <a:cubicBezTo>
                  <a:pt x="4218" y="242"/>
                  <a:pt x="4395" y="360"/>
                  <a:pt x="4395" y="597"/>
                </a:cubicBezTo>
                <a:moveTo>
                  <a:pt x="2541" y="702"/>
                </a:moveTo>
                <a:cubicBezTo>
                  <a:pt x="2538" y="476"/>
                  <a:pt x="2547" y="440"/>
                  <a:pt x="2606" y="377"/>
                </a:cubicBezTo>
                <a:cubicBezTo>
                  <a:pt x="2651" y="328"/>
                  <a:pt x="2749" y="271"/>
                  <a:pt x="2882" y="271"/>
                </a:cubicBezTo>
                <a:cubicBezTo>
                  <a:pt x="3012" y="271"/>
                  <a:pt x="3097" y="328"/>
                  <a:pt x="3142" y="377"/>
                </a:cubicBezTo>
                <a:cubicBezTo>
                  <a:pt x="3200" y="440"/>
                  <a:pt x="3207" y="478"/>
                  <a:pt x="3207" y="702"/>
                </a:cubicBezTo>
                <a:cubicBezTo>
                  <a:pt x="3207" y="923"/>
                  <a:pt x="3200" y="961"/>
                  <a:pt x="3142" y="1024"/>
                </a:cubicBezTo>
                <a:cubicBezTo>
                  <a:pt x="3097" y="1073"/>
                  <a:pt x="3012" y="1130"/>
                  <a:pt x="2882" y="1130"/>
                </a:cubicBezTo>
                <a:cubicBezTo>
                  <a:pt x="2749" y="1130"/>
                  <a:pt x="2651" y="1073"/>
                  <a:pt x="2606" y="1024"/>
                </a:cubicBezTo>
                <a:cubicBezTo>
                  <a:pt x="2547" y="961"/>
                  <a:pt x="2544" y="926"/>
                  <a:pt x="2541" y="702"/>
                </a:cubicBezTo>
                <a:moveTo>
                  <a:pt x="1701" y="820"/>
                </a:moveTo>
                <a:cubicBezTo>
                  <a:pt x="2085" y="820"/>
                  <a:pt x="2085" y="820"/>
                  <a:pt x="2085" y="820"/>
                </a:cubicBezTo>
                <a:cubicBezTo>
                  <a:pt x="2085" y="920"/>
                  <a:pt x="2085" y="920"/>
                  <a:pt x="2085" y="920"/>
                </a:cubicBezTo>
                <a:cubicBezTo>
                  <a:pt x="2085" y="1133"/>
                  <a:pt x="1994" y="1157"/>
                  <a:pt x="1726" y="1157"/>
                </a:cubicBezTo>
                <a:cubicBezTo>
                  <a:pt x="1509" y="1157"/>
                  <a:pt x="1424" y="1076"/>
                  <a:pt x="1424" y="984"/>
                </a:cubicBezTo>
                <a:cubicBezTo>
                  <a:pt x="1424" y="884"/>
                  <a:pt x="1512" y="820"/>
                  <a:pt x="1701" y="820"/>
                </a:cubicBezTo>
                <a:moveTo>
                  <a:pt x="1263" y="250"/>
                </a:moveTo>
                <a:cubicBezTo>
                  <a:pt x="1398" y="387"/>
                  <a:pt x="1398" y="387"/>
                  <a:pt x="1398" y="387"/>
                </a:cubicBezTo>
                <a:cubicBezTo>
                  <a:pt x="1482" y="310"/>
                  <a:pt x="1590" y="261"/>
                  <a:pt x="1757" y="261"/>
                </a:cubicBezTo>
                <a:cubicBezTo>
                  <a:pt x="1987" y="261"/>
                  <a:pt x="2085" y="307"/>
                  <a:pt x="2085" y="437"/>
                </a:cubicBezTo>
                <a:cubicBezTo>
                  <a:pt x="2085" y="576"/>
                  <a:pt x="2085" y="576"/>
                  <a:pt x="2085" y="576"/>
                </a:cubicBezTo>
                <a:cubicBezTo>
                  <a:pt x="1641" y="576"/>
                  <a:pt x="1641" y="576"/>
                  <a:pt x="1641" y="576"/>
                </a:cubicBezTo>
                <a:cubicBezTo>
                  <a:pt x="1470" y="576"/>
                  <a:pt x="1340" y="623"/>
                  <a:pt x="1253" y="698"/>
                </a:cubicBezTo>
                <a:cubicBezTo>
                  <a:pt x="1179" y="626"/>
                  <a:pt x="1064" y="580"/>
                  <a:pt x="901" y="570"/>
                </a:cubicBezTo>
                <a:cubicBezTo>
                  <a:pt x="636" y="554"/>
                  <a:pt x="636" y="554"/>
                  <a:pt x="636" y="554"/>
                </a:cubicBezTo>
                <a:cubicBezTo>
                  <a:pt x="475" y="543"/>
                  <a:pt x="425" y="484"/>
                  <a:pt x="425" y="424"/>
                </a:cubicBezTo>
                <a:cubicBezTo>
                  <a:pt x="425" y="330"/>
                  <a:pt x="494" y="259"/>
                  <a:pt x="699" y="259"/>
                </a:cubicBezTo>
                <a:cubicBezTo>
                  <a:pt x="872" y="259"/>
                  <a:pt x="1001" y="311"/>
                  <a:pt x="1127" y="386"/>
                </a:cubicBezTo>
                <a:lnTo>
                  <a:pt x="1263" y="2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9539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 Picture 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133" y="446088"/>
            <a:ext cx="8189384" cy="426561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9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0965" y="446088"/>
            <a:ext cx="1680000" cy="53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72058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9018" y="1935162"/>
            <a:ext cx="5380567" cy="4268788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6651" y="1928813"/>
            <a:ext cx="5380565" cy="4271962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A0C53-6DB7-4DFC-AA38-86E695AEA712}" type="datetime4">
              <a:rPr lang="en-GB" smtClean="0">
                <a:solidFill>
                  <a:prstClr val="black"/>
                </a:solidFill>
              </a:rPr>
              <a:pPr/>
              <a:t>02 July 2018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Sage presentation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3A23-9EAF-448F-A700-9AC7A106503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0965" y="446088"/>
            <a:ext cx="1680000" cy="53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604800" y="6367041"/>
            <a:ext cx="11016000" cy="0"/>
          </a:xfrm>
          <a:prstGeom prst="line">
            <a:avLst/>
          </a:prstGeom>
          <a:ln w="23495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604800" y="1749425"/>
            <a:ext cx="11016000" cy="0"/>
          </a:xfrm>
          <a:prstGeom prst="line">
            <a:avLst/>
          </a:prstGeom>
          <a:ln w="23495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47107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ge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1133" y="1928814"/>
            <a:ext cx="5378451" cy="4275136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B36EB-A884-4109-A37C-9DAC9C1E0964}" type="datetime4">
              <a:rPr lang="en-GB" smtClean="0">
                <a:solidFill>
                  <a:prstClr val="black"/>
                </a:solidFill>
              </a:rPr>
              <a:pPr/>
              <a:t>02 July 2018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Sage presentation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3A23-9EAF-448F-A700-9AC7A106503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216652" y="1928813"/>
            <a:ext cx="5380565" cy="4275137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GB"/>
          </a:p>
        </p:txBody>
      </p:sp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0965" y="446088"/>
            <a:ext cx="1680000" cy="53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Connector 9"/>
          <p:cNvCxnSpPr/>
          <p:nvPr userDrawn="1"/>
        </p:nvCxnSpPr>
        <p:spPr>
          <a:xfrm>
            <a:off x="604800" y="6367041"/>
            <a:ext cx="11016000" cy="0"/>
          </a:xfrm>
          <a:prstGeom prst="line">
            <a:avLst/>
          </a:prstGeom>
          <a:ln w="23495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604800" y="1749425"/>
            <a:ext cx="11016000" cy="0"/>
          </a:xfrm>
          <a:prstGeom prst="line">
            <a:avLst/>
          </a:prstGeom>
          <a:ln w="23495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29271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Small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9018" y="1928813"/>
            <a:ext cx="5380567" cy="4271962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800" b="1"/>
            </a:lvl1pPr>
            <a:lvl2pPr marL="0" indent="0">
              <a:lnSpc>
                <a:spcPct val="100000"/>
              </a:lnSpc>
              <a:spcAft>
                <a:spcPts val="900"/>
              </a:spcAft>
              <a:buFontTx/>
              <a:buNone/>
              <a:defRPr sz="1800"/>
            </a:lvl2pPr>
            <a:lvl3pPr marL="179388" indent="-179388">
              <a:lnSpc>
                <a:spcPct val="100000"/>
              </a:lnSpc>
              <a:spcAft>
                <a:spcPts val="900"/>
              </a:spcAft>
              <a:buFont typeface="Arial" pitchFamily="34" charset="0"/>
              <a:buChar char="•"/>
              <a:defRPr sz="1800"/>
            </a:lvl3pPr>
            <a:lvl4pPr marL="449263" indent="-269875">
              <a:lnSpc>
                <a:spcPct val="100000"/>
              </a:lnSpc>
              <a:spcAft>
                <a:spcPts val="900"/>
              </a:spcAft>
              <a:buFont typeface="Arial" pitchFamily="34" charset="0"/>
              <a:buChar char="−"/>
              <a:tabLst/>
              <a:defRPr sz="1800"/>
            </a:lvl4pPr>
            <a:lvl5pPr marL="719138" indent="-269875">
              <a:lnSpc>
                <a:spcPct val="100000"/>
              </a:lnSpc>
              <a:spcAft>
                <a:spcPts val="900"/>
              </a:spcAft>
              <a:buFont typeface="Arial" pitchFamily="34" charset="0"/>
              <a:buChar char="•"/>
              <a:defRPr sz="1800"/>
            </a:lvl5pPr>
            <a:lvl6pPr marL="989013" indent="-269875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−"/>
              <a:defRPr sz="1800"/>
            </a:lvl6pPr>
            <a:lvl7pPr marL="1258888" indent="-269875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8133A-F875-42F9-A82E-F423B94FA29C}" type="datetime4">
              <a:rPr lang="en-GB" smtClean="0">
                <a:solidFill>
                  <a:prstClr val="black"/>
                </a:solidFill>
              </a:rPr>
              <a:pPr/>
              <a:t>02 July 2018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Sage presentation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3A23-9EAF-448F-A700-9AC7A106503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0965" y="446088"/>
            <a:ext cx="1680000" cy="53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604800" y="6367041"/>
            <a:ext cx="11016000" cy="0"/>
          </a:xfrm>
          <a:prstGeom prst="line">
            <a:avLst/>
          </a:prstGeom>
          <a:ln w="23495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604800" y="1749425"/>
            <a:ext cx="11016000" cy="0"/>
          </a:xfrm>
          <a:prstGeom prst="line">
            <a:avLst/>
          </a:prstGeom>
          <a:ln w="23495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6218767" y="1928813"/>
            <a:ext cx="5378451" cy="4271962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800" b="1"/>
            </a:lvl1pPr>
            <a:lvl2pPr marL="0" indent="0">
              <a:lnSpc>
                <a:spcPct val="100000"/>
              </a:lnSpc>
              <a:spcAft>
                <a:spcPts val="900"/>
              </a:spcAft>
              <a:buFontTx/>
              <a:buNone/>
              <a:defRPr sz="1800"/>
            </a:lvl2pPr>
            <a:lvl3pPr marL="179388" indent="-179388">
              <a:lnSpc>
                <a:spcPct val="100000"/>
              </a:lnSpc>
              <a:spcAft>
                <a:spcPts val="900"/>
              </a:spcAft>
              <a:buFont typeface="Arial" pitchFamily="34" charset="0"/>
              <a:buChar char="•"/>
              <a:defRPr sz="1800"/>
            </a:lvl3pPr>
            <a:lvl4pPr marL="449263" indent="-269875">
              <a:lnSpc>
                <a:spcPct val="100000"/>
              </a:lnSpc>
              <a:spcAft>
                <a:spcPts val="900"/>
              </a:spcAft>
              <a:buFont typeface="Arial" pitchFamily="34" charset="0"/>
              <a:buChar char="−"/>
              <a:defRPr sz="1800"/>
            </a:lvl4pPr>
            <a:lvl5pPr marL="719138" indent="-269875">
              <a:lnSpc>
                <a:spcPct val="100000"/>
              </a:lnSpc>
              <a:spcAft>
                <a:spcPts val="900"/>
              </a:spcAft>
              <a:buFont typeface="Arial" pitchFamily="34" charset="0"/>
              <a:buChar char="•"/>
              <a:defRPr sz="1800"/>
            </a:lvl5pPr>
            <a:lvl6pPr marL="989013" indent="-269875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−"/>
              <a:defRPr sz="1800"/>
            </a:lvl6pPr>
            <a:lvl7pPr marL="1258888" indent="-269875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655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B355C-FB0D-423B-9D21-13816E7304A7}" type="datetime4">
              <a:rPr lang="en-GB" smtClean="0">
                <a:solidFill>
                  <a:prstClr val="black"/>
                </a:solidFill>
              </a:rPr>
              <a:pPr/>
              <a:t>02 July 2018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Sage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3A23-9EAF-448F-A700-9AC7A106503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000" y="446088"/>
            <a:ext cx="1680000" cy="53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604800" y="6367041"/>
            <a:ext cx="11016000" cy="0"/>
          </a:xfrm>
          <a:prstGeom prst="line">
            <a:avLst/>
          </a:prstGeom>
          <a:ln w="23495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603251" y="1749425"/>
            <a:ext cx="11016000" cy="0"/>
          </a:xfrm>
          <a:prstGeom prst="line">
            <a:avLst/>
          </a:prstGeom>
          <a:ln w="23495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13095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9019" y="1928813"/>
            <a:ext cx="11000315" cy="130810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5E360-B418-4EF4-A403-CFD60E9A4D71}" type="datetime4">
              <a:rPr lang="en-GB" smtClean="0">
                <a:solidFill>
                  <a:prstClr val="black"/>
                </a:solidFill>
              </a:rPr>
              <a:pPr/>
              <a:t>02 July 2018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Sage presentation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3A23-9EAF-448F-A700-9AC7A106503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216653" y="3405189"/>
            <a:ext cx="5374313" cy="2795587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GB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99018" y="3419475"/>
            <a:ext cx="5380567" cy="27813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GB"/>
          </a:p>
        </p:txBody>
      </p:sp>
      <p:pic>
        <p:nvPicPr>
          <p:cNvPr id="11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0965" y="446088"/>
            <a:ext cx="1680000" cy="53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Connector 11"/>
          <p:cNvCxnSpPr/>
          <p:nvPr userDrawn="1"/>
        </p:nvCxnSpPr>
        <p:spPr>
          <a:xfrm>
            <a:off x="604800" y="6367041"/>
            <a:ext cx="11016000" cy="0"/>
          </a:xfrm>
          <a:prstGeom prst="line">
            <a:avLst/>
          </a:prstGeom>
          <a:ln w="23495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604800" y="1749425"/>
            <a:ext cx="11016000" cy="0"/>
          </a:xfrm>
          <a:prstGeom prst="line">
            <a:avLst/>
          </a:prstGeom>
          <a:ln w="23495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99541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2"/>
          </p:nvPr>
        </p:nvSpPr>
        <p:spPr>
          <a:xfrm>
            <a:off x="6218767" y="6376988"/>
            <a:ext cx="2844800" cy="247012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7F13AC1-77CF-4F8A-BBE5-303F57FE7694}" type="datetime4">
              <a:rPr lang="en-GB" smtClean="0">
                <a:solidFill>
                  <a:prstClr val="black"/>
                </a:solidFill>
              </a:rPr>
              <a:pPr/>
              <a:t>02 July 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1133" y="6376988"/>
            <a:ext cx="5378451" cy="247651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>
                <a:solidFill>
                  <a:prstClr val="black"/>
                </a:solidFill>
              </a:rPr>
              <a:t>Sage presentation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30596" y="6376988"/>
            <a:ext cx="1860369" cy="24765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C173A23-9EAF-448F-A700-9AC7A106503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0965" y="446088"/>
            <a:ext cx="1680000" cy="53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 userDrawn="1"/>
        </p:nvCxnSpPr>
        <p:spPr>
          <a:xfrm>
            <a:off x="604800" y="6367041"/>
            <a:ext cx="11016000" cy="0"/>
          </a:xfrm>
          <a:prstGeom prst="line">
            <a:avLst/>
          </a:prstGeom>
          <a:ln w="23495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604800" y="1749425"/>
            <a:ext cx="11016000" cy="0"/>
          </a:xfrm>
          <a:prstGeom prst="line">
            <a:avLst/>
          </a:prstGeom>
          <a:ln w="23495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71839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ayou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 userDrawn="1"/>
        </p:nvGrpSpPr>
        <p:grpSpPr>
          <a:xfrm>
            <a:off x="594982" y="446088"/>
            <a:ext cx="10999060" cy="5749129"/>
            <a:chOff x="443855" y="446087"/>
            <a:chExt cx="8249295" cy="5749129"/>
          </a:xfrm>
        </p:grpSpPr>
        <p:sp>
          <p:nvSpPr>
            <p:cNvPr id="2" name="Rectangle 1"/>
            <p:cNvSpPr/>
            <p:nvPr userDrawn="1"/>
          </p:nvSpPr>
          <p:spPr>
            <a:xfrm>
              <a:off x="450850" y="446087"/>
              <a:ext cx="1925638" cy="1303337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>
                <a:solidFill>
                  <a:prstClr val="white"/>
                </a:solidFill>
              </a:endParaRPr>
            </a:p>
          </p:txBody>
        </p:sp>
        <p:sp>
          <p:nvSpPr>
            <p:cNvPr id="3" name="Rectangle 2"/>
            <p:cNvSpPr/>
            <p:nvPr userDrawn="1"/>
          </p:nvSpPr>
          <p:spPr>
            <a:xfrm>
              <a:off x="2555875" y="446087"/>
              <a:ext cx="1925638" cy="1303337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800">
                <a:solidFill>
                  <a:prstClr val="white"/>
                </a:solidFill>
              </a:endParaRPr>
            </a:p>
          </p:txBody>
        </p:sp>
        <p:sp>
          <p:nvSpPr>
            <p:cNvPr id="4" name="Rectangle 3"/>
            <p:cNvSpPr/>
            <p:nvPr userDrawn="1"/>
          </p:nvSpPr>
          <p:spPr>
            <a:xfrm>
              <a:off x="4662487" y="446087"/>
              <a:ext cx="1925638" cy="1303337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800">
                <a:solidFill>
                  <a:prstClr val="white"/>
                </a:solidFill>
              </a:endParaRPr>
            </a:p>
          </p:txBody>
        </p:sp>
        <p:sp>
          <p:nvSpPr>
            <p:cNvPr id="5" name="Rectangle 4"/>
            <p:cNvSpPr/>
            <p:nvPr userDrawn="1"/>
          </p:nvSpPr>
          <p:spPr>
            <a:xfrm>
              <a:off x="6767512" y="446087"/>
              <a:ext cx="1925638" cy="1303337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800">
                <a:solidFill>
                  <a:prstClr val="white"/>
                </a:solidFill>
              </a:endParaRPr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443855" y="1928812"/>
              <a:ext cx="1925638" cy="1303337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2555875" y="1928812"/>
              <a:ext cx="1925638" cy="1303337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80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4662487" y="1928812"/>
              <a:ext cx="1925638" cy="1303337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80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6767512" y="1928812"/>
              <a:ext cx="1925638" cy="1303337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80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443855" y="3405183"/>
              <a:ext cx="1925638" cy="1303337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2555875" y="3405183"/>
              <a:ext cx="1925638" cy="1303337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80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4659795" y="3405183"/>
              <a:ext cx="1925638" cy="1303337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80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6767512" y="3405183"/>
              <a:ext cx="1925638" cy="1303337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80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443855" y="4891879"/>
              <a:ext cx="1925638" cy="1303337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555875" y="4891879"/>
              <a:ext cx="1925638" cy="1303337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80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4662487" y="4891879"/>
              <a:ext cx="1925638" cy="1303337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80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767512" y="4891879"/>
              <a:ext cx="1925638" cy="1303337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800">
                <a:solidFill>
                  <a:prstClr val="white"/>
                </a:solidFill>
              </a:endParaRPr>
            </a:p>
          </p:txBody>
        </p:sp>
      </p:grp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6218767" y="6376988"/>
            <a:ext cx="2844800" cy="247012"/>
          </a:xfrm>
        </p:spPr>
        <p:txBody>
          <a:bodyPr/>
          <a:lstStyle/>
          <a:p>
            <a:fld id="{141F1A94-1012-4D84-A92F-EB20E4759351}" type="datetime4">
              <a:rPr lang="en-GB" smtClean="0">
                <a:solidFill>
                  <a:prstClr val="black"/>
                </a:solidFill>
              </a:rPr>
              <a:pPr/>
              <a:t>02 July 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1133" y="6376988"/>
            <a:ext cx="5378451" cy="247651"/>
          </a:xfrm>
        </p:spPr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Sage presentation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15577" y="6376988"/>
            <a:ext cx="1981640" cy="247650"/>
          </a:xfrm>
        </p:spPr>
        <p:txBody>
          <a:bodyPr/>
          <a:lstStyle/>
          <a:p>
            <a:fld id="{5C173A23-9EAF-448F-A700-9AC7A106503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604800" y="6367041"/>
            <a:ext cx="11016000" cy="0"/>
          </a:xfrm>
          <a:prstGeom prst="line">
            <a:avLst/>
          </a:prstGeom>
          <a:ln w="23495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0965" y="446088"/>
            <a:ext cx="1680000" cy="53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47159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9018" y="446088"/>
            <a:ext cx="8185149" cy="4265612"/>
          </a:xfrm>
        </p:spPr>
        <p:txBody>
          <a:bodyPr>
            <a:noAutofit/>
          </a:bodyPr>
          <a:lstStyle>
            <a:lvl1pPr>
              <a:lnSpc>
                <a:spcPts val="5500"/>
              </a:lnSpc>
              <a:defRPr sz="5500" spc="-50" baseline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1683" y="6006209"/>
            <a:ext cx="8182484" cy="246221"/>
          </a:xfrm>
        </p:spPr>
        <p:txBody>
          <a:bodyPr wrap="square" anchor="ctr" anchorCtr="0">
            <a:spAutoFit/>
          </a:bodyPr>
          <a:lstStyle>
            <a:lvl1pPr>
              <a:defRPr sz="1600"/>
            </a:lvl1pPr>
          </a:lstStyle>
          <a:p>
            <a:fld id="{BAFCDE06-9499-4CDF-8320-4A5AA29E4BE2}" type="datetime4">
              <a:rPr lang="en-GB" smtClean="0">
                <a:solidFill>
                  <a:prstClr val="black"/>
                </a:solidFill>
              </a:rPr>
              <a:pPr/>
              <a:t>02 July 2018</a:t>
            </a:fld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217" y="446088"/>
            <a:ext cx="1680000" cy="53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134" y="5747478"/>
            <a:ext cx="8183033" cy="360000"/>
          </a:xfrm>
        </p:spPr>
        <p:txBody>
          <a:bodyPr wrap="square">
            <a:no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82390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018" y="446089"/>
            <a:ext cx="8185149" cy="487674"/>
          </a:xfrm>
        </p:spPr>
        <p:txBody>
          <a:bodyPr>
            <a:noAutofit/>
          </a:bodyPr>
          <a:lstStyle>
            <a:lvl1pPr>
              <a:defRPr sz="28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9EF08D-458F-4B4D-99ED-EBEEB7DB35AB}" type="datetime4">
              <a:rPr lang="en-GB" smtClean="0">
                <a:solidFill>
                  <a:prstClr val="white"/>
                </a:solidFill>
              </a:rPr>
              <a:pPr/>
              <a:t>02 July 2018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>
                <a:solidFill>
                  <a:prstClr val="white"/>
                </a:solidFill>
              </a:rPr>
              <a:t>Sage presentation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173A23-9EAF-448F-A700-9AC7A106503C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9600" y="6367041"/>
            <a:ext cx="11016000" cy="0"/>
          </a:xfrm>
          <a:prstGeom prst="line">
            <a:avLst/>
          </a:prstGeom>
          <a:ln w="23495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5"/>
          <p:cNvSpPr>
            <a:spLocks noChangeAspect="1" noEditPoints="1"/>
          </p:cNvSpPr>
          <p:nvPr userDrawn="1"/>
        </p:nvSpPr>
        <p:spPr bwMode="auto">
          <a:xfrm>
            <a:off x="9912000" y="446400"/>
            <a:ext cx="1680000" cy="487362"/>
          </a:xfrm>
          <a:custGeom>
            <a:avLst/>
            <a:gdLst>
              <a:gd name="T0" fmla="*/ 3988 w 4644"/>
              <a:gd name="T1" fmla="*/ 0 h 1957"/>
              <a:gd name="T2" fmla="*/ 3529 w 4644"/>
              <a:gd name="T3" fmla="*/ 16 h 1957"/>
              <a:gd name="T4" fmla="*/ 3208 w 4644"/>
              <a:gd name="T5" fmla="*/ 162 h 1957"/>
              <a:gd name="T6" fmla="*/ 2373 w 4644"/>
              <a:gd name="T7" fmla="*/ 168 h 1957"/>
              <a:gd name="T8" fmla="*/ 1742 w 4644"/>
              <a:gd name="T9" fmla="*/ 1 h 1957"/>
              <a:gd name="T10" fmla="*/ 699 w 4644"/>
              <a:gd name="T11" fmla="*/ 0 h 1957"/>
              <a:gd name="T12" fmla="*/ 564 w 4644"/>
              <a:gd name="T13" fmla="*/ 811 h 1957"/>
              <a:gd name="T14" fmla="*/ 1042 w 4644"/>
              <a:gd name="T15" fmla="*/ 967 h 1957"/>
              <a:gd name="T16" fmla="*/ 224 w 4644"/>
              <a:gd name="T17" fmla="*/ 967 h 1957"/>
              <a:gd name="T18" fmla="*/ 702 w 4644"/>
              <a:gd name="T19" fmla="*/ 1403 h 1957"/>
              <a:gd name="T20" fmla="*/ 1685 w 4644"/>
              <a:gd name="T21" fmla="*/ 1404 h 1957"/>
              <a:gd name="T22" fmla="*/ 2085 w 4644"/>
              <a:gd name="T23" fmla="*/ 1266 h 1957"/>
              <a:gd name="T24" fmla="*/ 2406 w 4644"/>
              <a:gd name="T25" fmla="*/ 1406 h 1957"/>
              <a:gd name="T26" fmla="*/ 2795 w 4644"/>
              <a:gd name="T27" fmla="*/ 1403 h 1957"/>
              <a:gd name="T28" fmla="*/ 3208 w 4644"/>
              <a:gd name="T29" fmla="*/ 1384 h 1957"/>
              <a:gd name="T30" fmla="*/ 2530 w 4644"/>
              <a:gd name="T31" fmla="*/ 1557 h 1957"/>
              <a:gd name="T32" fmla="*/ 2836 w 4644"/>
              <a:gd name="T33" fmla="*/ 1957 h 1957"/>
              <a:gd name="T34" fmla="*/ 3529 w 4644"/>
              <a:gd name="T35" fmla="*/ 1239 h 1957"/>
              <a:gd name="T36" fmla="*/ 4611 w 4644"/>
              <a:gd name="T37" fmla="*/ 1164 h 1957"/>
              <a:gd name="T38" fmla="*/ 4024 w 4644"/>
              <a:gd name="T39" fmla="*/ 1146 h 1957"/>
              <a:gd name="T40" fmla="*/ 4635 w 4644"/>
              <a:gd name="T41" fmla="*/ 838 h 1957"/>
              <a:gd name="T42" fmla="*/ 4395 w 4644"/>
              <a:gd name="T43" fmla="*/ 597 h 1957"/>
              <a:gd name="T44" fmla="*/ 4022 w 4644"/>
              <a:gd name="T45" fmla="*/ 242 h 1957"/>
              <a:gd name="T46" fmla="*/ 2541 w 4644"/>
              <a:gd name="T47" fmla="*/ 702 h 1957"/>
              <a:gd name="T48" fmla="*/ 2882 w 4644"/>
              <a:gd name="T49" fmla="*/ 271 h 1957"/>
              <a:gd name="T50" fmla="*/ 3207 w 4644"/>
              <a:gd name="T51" fmla="*/ 702 h 1957"/>
              <a:gd name="T52" fmla="*/ 2882 w 4644"/>
              <a:gd name="T53" fmla="*/ 1130 h 1957"/>
              <a:gd name="T54" fmla="*/ 2541 w 4644"/>
              <a:gd name="T55" fmla="*/ 702 h 1957"/>
              <a:gd name="T56" fmla="*/ 2085 w 4644"/>
              <a:gd name="T57" fmla="*/ 820 h 1957"/>
              <a:gd name="T58" fmla="*/ 1726 w 4644"/>
              <a:gd name="T59" fmla="*/ 1157 h 1957"/>
              <a:gd name="T60" fmla="*/ 1701 w 4644"/>
              <a:gd name="T61" fmla="*/ 820 h 1957"/>
              <a:gd name="T62" fmla="*/ 1398 w 4644"/>
              <a:gd name="T63" fmla="*/ 387 h 1957"/>
              <a:gd name="T64" fmla="*/ 2085 w 4644"/>
              <a:gd name="T65" fmla="*/ 437 h 1957"/>
              <a:gd name="T66" fmla="*/ 1641 w 4644"/>
              <a:gd name="T67" fmla="*/ 576 h 1957"/>
              <a:gd name="T68" fmla="*/ 901 w 4644"/>
              <a:gd name="T69" fmla="*/ 570 h 1957"/>
              <a:gd name="T70" fmla="*/ 425 w 4644"/>
              <a:gd name="T71" fmla="*/ 424 h 1957"/>
              <a:gd name="T72" fmla="*/ 1127 w 4644"/>
              <a:gd name="T73" fmla="*/ 386 h 19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644" h="1957">
                <a:moveTo>
                  <a:pt x="4643" y="645"/>
                </a:moveTo>
                <a:cubicBezTo>
                  <a:pt x="4641" y="241"/>
                  <a:pt x="4339" y="0"/>
                  <a:pt x="3988" y="0"/>
                </a:cubicBezTo>
                <a:cubicBezTo>
                  <a:pt x="3827" y="0"/>
                  <a:pt x="3656" y="47"/>
                  <a:pt x="3529" y="167"/>
                </a:cubicBezTo>
                <a:cubicBezTo>
                  <a:pt x="3529" y="16"/>
                  <a:pt x="3529" y="16"/>
                  <a:pt x="3529" y="16"/>
                </a:cubicBezTo>
                <a:cubicBezTo>
                  <a:pt x="3208" y="16"/>
                  <a:pt x="3208" y="16"/>
                  <a:pt x="3208" y="16"/>
                </a:cubicBezTo>
                <a:cubicBezTo>
                  <a:pt x="3208" y="162"/>
                  <a:pt x="3208" y="162"/>
                  <a:pt x="3208" y="162"/>
                </a:cubicBezTo>
                <a:cubicBezTo>
                  <a:pt x="3088" y="54"/>
                  <a:pt x="2959" y="0"/>
                  <a:pt x="2795" y="0"/>
                </a:cubicBezTo>
                <a:cubicBezTo>
                  <a:pt x="2587" y="0"/>
                  <a:pt x="2445" y="89"/>
                  <a:pt x="2373" y="168"/>
                </a:cubicBezTo>
                <a:cubicBezTo>
                  <a:pt x="2360" y="182"/>
                  <a:pt x="2349" y="195"/>
                  <a:pt x="2339" y="209"/>
                </a:cubicBezTo>
                <a:cubicBezTo>
                  <a:pt x="2235" y="58"/>
                  <a:pt x="2019" y="1"/>
                  <a:pt x="1742" y="1"/>
                </a:cubicBezTo>
                <a:cubicBezTo>
                  <a:pt x="1534" y="1"/>
                  <a:pt x="1379" y="38"/>
                  <a:pt x="1262" y="144"/>
                </a:cubicBezTo>
                <a:cubicBezTo>
                  <a:pt x="1117" y="55"/>
                  <a:pt x="943" y="0"/>
                  <a:pt x="699" y="0"/>
                </a:cubicBezTo>
                <a:cubicBezTo>
                  <a:pt x="362" y="0"/>
                  <a:pt x="104" y="143"/>
                  <a:pt x="104" y="422"/>
                </a:cubicBezTo>
                <a:cubicBezTo>
                  <a:pt x="104" y="657"/>
                  <a:pt x="299" y="792"/>
                  <a:pt x="564" y="811"/>
                </a:cubicBezTo>
                <a:cubicBezTo>
                  <a:pt x="847" y="832"/>
                  <a:pt x="847" y="832"/>
                  <a:pt x="847" y="832"/>
                </a:cubicBezTo>
                <a:cubicBezTo>
                  <a:pt x="957" y="840"/>
                  <a:pt x="1042" y="870"/>
                  <a:pt x="1042" y="967"/>
                </a:cubicBezTo>
                <a:cubicBezTo>
                  <a:pt x="1042" y="1084"/>
                  <a:pt x="910" y="1143"/>
                  <a:pt x="727" y="1143"/>
                </a:cubicBezTo>
                <a:cubicBezTo>
                  <a:pt x="513" y="1143"/>
                  <a:pt x="362" y="1084"/>
                  <a:pt x="224" y="967"/>
                </a:cubicBezTo>
                <a:cubicBezTo>
                  <a:pt x="0" y="1157"/>
                  <a:pt x="0" y="1157"/>
                  <a:pt x="0" y="1157"/>
                </a:cubicBezTo>
                <a:cubicBezTo>
                  <a:pt x="205" y="1322"/>
                  <a:pt x="444" y="1403"/>
                  <a:pt x="702" y="1403"/>
                </a:cubicBezTo>
                <a:cubicBezTo>
                  <a:pt x="921" y="1403"/>
                  <a:pt x="1112" y="1349"/>
                  <a:pt x="1232" y="1250"/>
                </a:cubicBezTo>
                <a:cubicBezTo>
                  <a:pt x="1327" y="1345"/>
                  <a:pt x="1482" y="1404"/>
                  <a:pt x="1685" y="1404"/>
                </a:cubicBezTo>
                <a:cubicBezTo>
                  <a:pt x="1902" y="1404"/>
                  <a:pt x="2012" y="1361"/>
                  <a:pt x="2079" y="1266"/>
                </a:cubicBezTo>
                <a:cubicBezTo>
                  <a:pt x="2085" y="1266"/>
                  <a:pt x="2085" y="1266"/>
                  <a:pt x="2085" y="1266"/>
                </a:cubicBezTo>
                <a:cubicBezTo>
                  <a:pt x="2085" y="1406"/>
                  <a:pt x="2085" y="1406"/>
                  <a:pt x="2085" y="1406"/>
                </a:cubicBezTo>
                <a:cubicBezTo>
                  <a:pt x="2406" y="1406"/>
                  <a:pt x="2406" y="1406"/>
                  <a:pt x="2406" y="1406"/>
                </a:cubicBezTo>
                <a:cubicBezTo>
                  <a:pt x="2406" y="1267"/>
                  <a:pt x="2406" y="1267"/>
                  <a:pt x="2406" y="1267"/>
                </a:cubicBezTo>
                <a:cubicBezTo>
                  <a:pt x="2485" y="1336"/>
                  <a:pt x="2615" y="1403"/>
                  <a:pt x="2795" y="1403"/>
                </a:cubicBezTo>
                <a:cubicBezTo>
                  <a:pt x="2959" y="1403"/>
                  <a:pt x="3107" y="1338"/>
                  <a:pt x="3208" y="1243"/>
                </a:cubicBezTo>
                <a:cubicBezTo>
                  <a:pt x="3208" y="1384"/>
                  <a:pt x="3208" y="1384"/>
                  <a:pt x="3208" y="1384"/>
                </a:cubicBezTo>
                <a:cubicBezTo>
                  <a:pt x="3208" y="1576"/>
                  <a:pt x="3057" y="1681"/>
                  <a:pt x="2842" y="1681"/>
                </a:cubicBezTo>
                <a:cubicBezTo>
                  <a:pt x="2719" y="1681"/>
                  <a:pt x="2609" y="1624"/>
                  <a:pt x="2530" y="1557"/>
                </a:cubicBezTo>
                <a:cubicBezTo>
                  <a:pt x="2282" y="1727"/>
                  <a:pt x="2282" y="1727"/>
                  <a:pt x="2282" y="1727"/>
                </a:cubicBezTo>
                <a:cubicBezTo>
                  <a:pt x="2423" y="1865"/>
                  <a:pt x="2631" y="1957"/>
                  <a:pt x="2836" y="1957"/>
                </a:cubicBezTo>
                <a:cubicBezTo>
                  <a:pt x="3201" y="1957"/>
                  <a:pt x="3529" y="1768"/>
                  <a:pt x="3529" y="1354"/>
                </a:cubicBezTo>
                <a:cubicBezTo>
                  <a:pt x="3529" y="1239"/>
                  <a:pt x="3529" y="1239"/>
                  <a:pt x="3529" y="1239"/>
                </a:cubicBezTo>
                <a:cubicBezTo>
                  <a:pt x="3666" y="1364"/>
                  <a:pt x="3855" y="1405"/>
                  <a:pt x="4030" y="1405"/>
                </a:cubicBezTo>
                <a:cubicBezTo>
                  <a:pt x="4244" y="1405"/>
                  <a:pt x="4454" y="1320"/>
                  <a:pt x="4611" y="1164"/>
                </a:cubicBezTo>
                <a:cubicBezTo>
                  <a:pt x="4396" y="1007"/>
                  <a:pt x="4396" y="1007"/>
                  <a:pt x="4396" y="1007"/>
                </a:cubicBezTo>
                <a:cubicBezTo>
                  <a:pt x="4302" y="1091"/>
                  <a:pt x="4146" y="1146"/>
                  <a:pt x="4024" y="1146"/>
                </a:cubicBezTo>
                <a:cubicBezTo>
                  <a:pt x="3804" y="1146"/>
                  <a:pt x="3652" y="1062"/>
                  <a:pt x="3652" y="839"/>
                </a:cubicBezTo>
                <a:cubicBezTo>
                  <a:pt x="4635" y="838"/>
                  <a:pt x="4635" y="838"/>
                  <a:pt x="4635" y="838"/>
                </a:cubicBezTo>
                <a:cubicBezTo>
                  <a:pt x="4635" y="838"/>
                  <a:pt x="4644" y="714"/>
                  <a:pt x="4643" y="645"/>
                </a:cubicBezTo>
                <a:moveTo>
                  <a:pt x="4395" y="597"/>
                </a:moveTo>
                <a:cubicBezTo>
                  <a:pt x="3652" y="597"/>
                  <a:pt x="3652" y="597"/>
                  <a:pt x="3652" y="597"/>
                </a:cubicBezTo>
                <a:cubicBezTo>
                  <a:pt x="3652" y="357"/>
                  <a:pt x="3826" y="242"/>
                  <a:pt x="4022" y="242"/>
                </a:cubicBezTo>
                <a:cubicBezTo>
                  <a:pt x="4218" y="242"/>
                  <a:pt x="4395" y="360"/>
                  <a:pt x="4395" y="597"/>
                </a:cubicBezTo>
                <a:moveTo>
                  <a:pt x="2541" y="702"/>
                </a:moveTo>
                <a:cubicBezTo>
                  <a:pt x="2538" y="476"/>
                  <a:pt x="2547" y="440"/>
                  <a:pt x="2606" y="377"/>
                </a:cubicBezTo>
                <a:cubicBezTo>
                  <a:pt x="2651" y="328"/>
                  <a:pt x="2749" y="271"/>
                  <a:pt x="2882" y="271"/>
                </a:cubicBezTo>
                <a:cubicBezTo>
                  <a:pt x="3012" y="271"/>
                  <a:pt x="3097" y="328"/>
                  <a:pt x="3142" y="377"/>
                </a:cubicBezTo>
                <a:cubicBezTo>
                  <a:pt x="3200" y="440"/>
                  <a:pt x="3207" y="478"/>
                  <a:pt x="3207" y="702"/>
                </a:cubicBezTo>
                <a:cubicBezTo>
                  <a:pt x="3207" y="923"/>
                  <a:pt x="3200" y="961"/>
                  <a:pt x="3142" y="1024"/>
                </a:cubicBezTo>
                <a:cubicBezTo>
                  <a:pt x="3097" y="1073"/>
                  <a:pt x="3012" y="1130"/>
                  <a:pt x="2882" y="1130"/>
                </a:cubicBezTo>
                <a:cubicBezTo>
                  <a:pt x="2749" y="1130"/>
                  <a:pt x="2651" y="1073"/>
                  <a:pt x="2606" y="1024"/>
                </a:cubicBezTo>
                <a:cubicBezTo>
                  <a:pt x="2547" y="961"/>
                  <a:pt x="2544" y="926"/>
                  <a:pt x="2541" y="702"/>
                </a:cubicBezTo>
                <a:moveTo>
                  <a:pt x="1701" y="820"/>
                </a:moveTo>
                <a:cubicBezTo>
                  <a:pt x="2085" y="820"/>
                  <a:pt x="2085" y="820"/>
                  <a:pt x="2085" y="820"/>
                </a:cubicBezTo>
                <a:cubicBezTo>
                  <a:pt x="2085" y="920"/>
                  <a:pt x="2085" y="920"/>
                  <a:pt x="2085" y="920"/>
                </a:cubicBezTo>
                <a:cubicBezTo>
                  <a:pt x="2085" y="1133"/>
                  <a:pt x="1994" y="1157"/>
                  <a:pt x="1726" y="1157"/>
                </a:cubicBezTo>
                <a:cubicBezTo>
                  <a:pt x="1509" y="1157"/>
                  <a:pt x="1424" y="1076"/>
                  <a:pt x="1424" y="984"/>
                </a:cubicBezTo>
                <a:cubicBezTo>
                  <a:pt x="1424" y="884"/>
                  <a:pt x="1512" y="820"/>
                  <a:pt x="1701" y="820"/>
                </a:cubicBezTo>
                <a:moveTo>
                  <a:pt x="1263" y="250"/>
                </a:moveTo>
                <a:cubicBezTo>
                  <a:pt x="1398" y="387"/>
                  <a:pt x="1398" y="387"/>
                  <a:pt x="1398" y="387"/>
                </a:cubicBezTo>
                <a:cubicBezTo>
                  <a:pt x="1482" y="310"/>
                  <a:pt x="1590" y="261"/>
                  <a:pt x="1757" y="261"/>
                </a:cubicBezTo>
                <a:cubicBezTo>
                  <a:pt x="1987" y="261"/>
                  <a:pt x="2085" y="307"/>
                  <a:pt x="2085" y="437"/>
                </a:cubicBezTo>
                <a:cubicBezTo>
                  <a:pt x="2085" y="576"/>
                  <a:pt x="2085" y="576"/>
                  <a:pt x="2085" y="576"/>
                </a:cubicBezTo>
                <a:cubicBezTo>
                  <a:pt x="1641" y="576"/>
                  <a:pt x="1641" y="576"/>
                  <a:pt x="1641" y="576"/>
                </a:cubicBezTo>
                <a:cubicBezTo>
                  <a:pt x="1470" y="576"/>
                  <a:pt x="1340" y="623"/>
                  <a:pt x="1253" y="698"/>
                </a:cubicBezTo>
                <a:cubicBezTo>
                  <a:pt x="1179" y="626"/>
                  <a:pt x="1064" y="580"/>
                  <a:pt x="901" y="570"/>
                </a:cubicBezTo>
                <a:cubicBezTo>
                  <a:pt x="636" y="554"/>
                  <a:pt x="636" y="554"/>
                  <a:pt x="636" y="554"/>
                </a:cubicBezTo>
                <a:cubicBezTo>
                  <a:pt x="475" y="543"/>
                  <a:pt x="425" y="484"/>
                  <a:pt x="425" y="424"/>
                </a:cubicBezTo>
                <a:cubicBezTo>
                  <a:pt x="425" y="330"/>
                  <a:pt x="494" y="259"/>
                  <a:pt x="699" y="259"/>
                </a:cubicBezTo>
                <a:cubicBezTo>
                  <a:pt x="872" y="259"/>
                  <a:pt x="1001" y="311"/>
                  <a:pt x="1127" y="386"/>
                </a:cubicBezTo>
                <a:lnTo>
                  <a:pt x="1263" y="2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>
              <a:solidFill>
                <a:prstClr val="black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01134" y="871617"/>
            <a:ext cx="8183033" cy="5267013"/>
          </a:xfrm>
        </p:spPr>
        <p:txBody>
          <a:bodyPr/>
          <a:lstStyle>
            <a:lvl1pPr marL="514350" indent="-51435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68876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B355C-FB0D-423B-9D21-13816E7304A7}" type="datetime4">
              <a:rPr lang="en-GB" smtClean="0">
                <a:solidFill>
                  <a:prstClr val="black"/>
                </a:solidFill>
              </a:rPr>
              <a:pPr/>
              <a:t>02 July 2018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Sage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3A23-9EAF-448F-A700-9AC7A106503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000" y="446088"/>
            <a:ext cx="1680000" cy="53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604800" y="6367041"/>
            <a:ext cx="11016000" cy="0"/>
          </a:xfrm>
          <a:prstGeom prst="line">
            <a:avLst/>
          </a:prstGeom>
          <a:ln w="23495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603251" y="1749425"/>
            <a:ext cx="11016000" cy="0"/>
          </a:xfrm>
          <a:prstGeom prst="line">
            <a:avLst/>
          </a:prstGeom>
          <a:ln w="23495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5238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Dark Grey, Green Logo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018" y="446088"/>
            <a:ext cx="8185149" cy="426561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DFA848-667D-4E32-97DF-C13C08E97FBA}" type="datetime4">
              <a:rPr lang="en-GB" smtClean="0">
                <a:solidFill>
                  <a:prstClr val="white"/>
                </a:solidFill>
              </a:rPr>
              <a:pPr/>
              <a:t>02 July 2018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>
                <a:solidFill>
                  <a:prstClr val="white"/>
                </a:solidFill>
              </a:rPr>
              <a:t>Sage presentation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173A23-9EAF-448F-A700-9AC7A106503C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4800" y="6367041"/>
            <a:ext cx="11016000" cy="0"/>
          </a:xfrm>
          <a:prstGeom prst="line">
            <a:avLst/>
          </a:prstGeom>
          <a:ln w="23495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000" y="446088"/>
            <a:ext cx="1680000" cy="53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02694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(White, Green Log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018" y="446088"/>
            <a:ext cx="8185149" cy="427355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16651" y="6376988"/>
            <a:ext cx="2846916" cy="247012"/>
          </a:xfrm>
        </p:spPr>
        <p:txBody>
          <a:bodyPr/>
          <a:lstStyle/>
          <a:p>
            <a:fld id="{5DB392EB-5F34-4B5C-9A29-076CCEFBA446}" type="datetime4">
              <a:rPr lang="en-GB" smtClean="0">
                <a:solidFill>
                  <a:prstClr val="black"/>
                </a:solidFill>
              </a:rPr>
              <a:pPr/>
              <a:t>02 July 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1133" y="6376988"/>
            <a:ext cx="5378451" cy="247651"/>
          </a:xfrm>
        </p:spPr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Sage presentation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15577" y="6367042"/>
            <a:ext cx="1983756" cy="257597"/>
          </a:xfrm>
        </p:spPr>
        <p:txBody>
          <a:bodyPr/>
          <a:lstStyle/>
          <a:p>
            <a:fld id="{5C173A23-9EAF-448F-A700-9AC7A106503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604800" y="6367041"/>
            <a:ext cx="11016000" cy="0"/>
          </a:xfrm>
          <a:prstGeom prst="line">
            <a:avLst/>
          </a:prstGeom>
          <a:ln w="23495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000" y="446088"/>
            <a:ext cx="1680000" cy="53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70854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Dark Grey, White Logo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134" y="446402"/>
            <a:ext cx="8183033" cy="426529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F751FE-D42B-4194-B01C-30145F829946}" type="datetime4">
              <a:rPr lang="en-GB" smtClean="0">
                <a:solidFill>
                  <a:prstClr val="white"/>
                </a:solidFill>
              </a:rPr>
              <a:pPr/>
              <a:t>02 July 2018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>
                <a:solidFill>
                  <a:prstClr val="white"/>
                </a:solidFill>
              </a:rPr>
              <a:t>Sage presentation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173A23-9EAF-448F-A700-9AC7A106503C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4800" y="6367041"/>
            <a:ext cx="11016000" cy="0"/>
          </a:xfrm>
          <a:prstGeom prst="line">
            <a:avLst/>
          </a:prstGeom>
          <a:ln w="23495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5"/>
          <p:cNvSpPr>
            <a:spLocks noChangeAspect="1" noEditPoints="1"/>
          </p:cNvSpPr>
          <p:nvPr userDrawn="1"/>
        </p:nvSpPr>
        <p:spPr bwMode="auto">
          <a:xfrm>
            <a:off x="9912000" y="446400"/>
            <a:ext cx="1680000" cy="487362"/>
          </a:xfrm>
          <a:custGeom>
            <a:avLst/>
            <a:gdLst>
              <a:gd name="T0" fmla="*/ 3988 w 4644"/>
              <a:gd name="T1" fmla="*/ 0 h 1957"/>
              <a:gd name="T2" fmla="*/ 3529 w 4644"/>
              <a:gd name="T3" fmla="*/ 16 h 1957"/>
              <a:gd name="T4" fmla="*/ 3208 w 4644"/>
              <a:gd name="T5" fmla="*/ 162 h 1957"/>
              <a:gd name="T6" fmla="*/ 2373 w 4644"/>
              <a:gd name="T7" fmla="*/ 168 h 1957"/>
              <a:gd name="T8" fmla="*/ 1742 w 4644"/>
              <a:gd name="T9" fmla="*/ 1 h 1957"/>
              <a:gd name="T10" fmla="*/ 699 w 4644"/>
              <a:gd name="T11" fmla="*/ 0 h 1957"/>
              <a:gd name="T12" fmla="*/ 564 w 4644"/>
              <a:gd name="T13" fmla="*/ 811 h 1957"/>
              <a:gd name="T14" fmla="*/ 1042 w 4644"/>
              <a:gd name="T15" fmla="*/ 967 h 1957"/>
              <a:gd name="T16" fmla="*/ 224 w 4644"/>
              <a:gd name="T17" fmla="*/ 967 h 1957"/>
              <a:gd name="T18" fmla="*/ 702 w 4644"/>
              <a:gd name="T19" fmla="*/ 1403 h 1957"/>
              <a:gd name="T20" fmla="*/ 1685 w 4644"/>
              <a:gd name="T21" fmla="*/ 1404 h 1957"/>
              <a:gd name="T22" fmla="*/ 2085 w 4644"/>
              <a:gd name="T23" fmla="*/ 1266 h 1957"/>
              <a:gd name="T24" fmla="*/ 2406 w 4644"/>
              <a:gd name="T25" fmla="*/ 1406 h 1957"/>
              <a:gd name="T26" fmla="*/ 2795 w 4644"/>
              <a:gd name="T27" fmla="*/ 1403 h 1957"/>
              <a:gd name="T28" fmla="*/ 3208 w 4644"/>
              <a:gd name="T29" fmla="*/ 1384 h 1957"/>
              <a:gd name="T30" fmla="*/ 2530 w 4644"/>
              <a:gd name="T31" fmla="*/ 1557 h 1957"/>
              <a:gd name="T32" fmla="*/ 2836 w 4644"/>
              <a:gd name="T33" fmla="*/ 1957 h 1957"/>
              <a:gd name="T34" fmla="*/ 3529 w 4644"/>
              <a:gd name="T35" fmla="*/ 1239 h 1957"/>
              <a:gd name="T36" fmla="*/ 4611 w 4644"/>
              <a:gd name="T37" fmla="*/ 1164 h 1957"/>
              <a:gd name="T38" fmla="*/ 4024 w 4644"/>
              <a:gd name="T39" fmla="*/ 1146 h 1957"/>
              <a:gd name="T40" fmla="*/ 4635 w 4644"/>
              <a:gd name="T41" fmla="*/ 838 h 1957"/>
              <a:gd name="T42" fmla="*/ 4395 w 4644"/>
              <a:gd name="T43" fmla="*/ 597 h 1957"/>
              <a:gd name="T44" fmla="*/ 4022 w 4644"/>
              <a:gd name="T45" fmla="*/ 242 h 1957"/>
              <a:gd name="T46" fmla="*/ 2541 w 4644"/>
              <a:gd name="T47" fmla="*/ 702 h 1957"/>
              <a:gd name="T48" fmla="*/ 2882 w 4644"/>
              <a:gd name="T49" fmla="*/ 271 h 1957"/>
              <a:gd name="T50" fmla="*/ 3207 w 4644"/>
              <a:gd name="T51" fmla="*/ 702 h 1957"/>
              <a:gd name="T52" fmla="*/ 2882 w 4644"/>
              <a:gd name="T53" fmla="*/ 1130 h 1957"/>
              <a:gd name="T54" fmla="*/ 2541 w 4644"/>
              <a:gd name="T55" fmla="*/ 702 h 1957"/>
              <a:gd name="T56" fmla="*/ 2085 w 4644"/>
              <a:gd name="T57" fmla="*/ 820 h 1957"/>
              <a:gd name="T58" fmla="*/ 1726 w 4644"/>
              <a:gd name="T59" fmla="*/ 1157 h 1957"/>
              <a:gd name="T60" fmla="*/ 1701 w 4644"/>
              <a:gd name="T61" fmla="*/ 820 h 1957"/>
              <a:gd name="T62" fmla="*/ 1398 w 4644"/>
              <a:gd name="T63" fmla="*/ 387 h 1957"/>
              <a:gd name="T64" fmla="*/ 2085 w 4644"/>
              <a:gd name="T65" fmla="*/ 437 h 1957"/>
              <a:gd name="T66" fmla="*/ 1641 w 4644"/>
              <a:gd name="T67" fmla="*/ 576 h 1957"/>
              <a:gd name="T68" fmla="*/ 901 w 4644"/>
              <a:gd name="T69" fmla="*/ 570 h 1957"/>
              <a:gd name="T70" fmla="*/ 425 w 4644"/>
              <a:gd name="T71" fmla="*/ 424 h 1957"/>
              <a:gd name="T72" fmla="*/ 1127 w 4644"/>
              <a:gd name="T73" fmla="*/ 386 h 19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644" h="1957">
                <a:moveTo>
                  <a:pt x="4643" y="645"/>
                </a:moveTo>
                <a:cubicBezTo>
                  <a:pt x="4641" y="241"/>
                  <a:pt x="4339" y="0"/>
                  <a:pt x="3988" y="0"/>
                </a:cubicBezTo>
                <a:cubicBezTo>
                  <a:pt x="3827" y="0"/>
                  <a:pt x="3656" y="47"/>
                  <a:pt x="3529" y="167"/>
                </a:cubicBezTo>
                <a:cubicBezTo>
                  <a:pt x="3529" y="16"/>
                  <a:pt x="3529" y="16"/>
                  <a:pt x="3529" y="16"/>
                </a:cubicBezTo>
                <a:cubicBezTo>
                  <a:pt x="3208" y="16"/>
                  <a:pt x="3208" y="16"/>
                  <a:pt x="3208" y="16"/>
                </a:cubicBezTo>
                <a:cubicBezTo>
                  <a:pt x="3208" y="162"/>
                  <a:pt x="3208" y="162"/>
                  <a:pt x="3208" y="162"/>
                </a:cubicBezTo>
                <a:cubicBezTo>
                  <a:pt x="3088" y="54"/>
                  <a:pt x="2959" y="0"/>
                  <a:pt x="2795" y="0"/>
                </a:cubicBezTo>
                <a:cubicBezTo>
                  <a:pt x="2587" y="0"/>
                  <a:pt x="2445" y="89"/>
                  <a:pt x="2373" y="168"/>
                </a:cubicBezTo>
                <a:cubicBezTo>
                  <a:pt x="2360" y="182"/>
                  <a:pt x="2349" y="195"/>
                  <a:pt x="2339" y="209"/>
                </a:cubicBezTo>
                <a:cubicBezTo>
                  <a:pt x="2235" y="58"/>
                  <a:pt x="2019" y="1"/>
                  <a:pt x="1742" y="1"/>
                </a:cubicBezTo>
                <a:cubicBezTo>
                  <a:pt x="1534" y="1"/>
                  <a:pt x="1379" y="38"/>
                  <a:pt x="1262" y="144"/>
                </a:cubicBezTo>
                <a:cubicBezTo>
                  <a:pt x="1117" y="55"/>
                  <a:pt x="943" y="0"/>
                  <a:pt x="699" y="0"/>
                </a:cubicBezTo>
                <a:cubicBezTo>
                  <a:pt x="362" y="0"/>
                  <a:pt x="104" y="143"/>
                  <a:pt x="104" y="422"/>
                </a:cubicBezTo>
                <a:cubicBezTo>
                  <a:pt x="104" y="657"/>
                  <a:pt x="299" y="792"/>
                  <a:pt x="564" y="811"/>
                </a:cubicBezTo>
                <a:cubicBezTo>
                  <a:pt x="847" y="832"/>
                  <a:pt x="847" y="832"/>
                  <a:pt x="847" y="832"/>
                </a:cubicBezTo>
                <a:cubicBezTo>
                  <a:pt x="957" y="840"/>
                  <a:pt x="1042" y="870"/>
                  <a:pt x="1042" y="967"/>
                </a:cubicBezTo>
                <a:cubicBezTo>
                  <a:pt x="1042" y="1084"/>
                  <a:pt x="910" y="1143"/>
                  <a:pt x="727" y="1143"/>
                </a:cubicBezTo>
                <a:cubicBezTo>
                  <a:pt x="513" y="1143"/>
                  <a:pt x="362" y="1084"/>
                  <a:pt x="224" y="967"/>
                </a:cubicBezTo>
                <a:cubicBezTo>
                  <a:pt x="0" y="1157"/>
                  <a:pt x="0" y="1157"/>
                  <a:pt x="0" y="1157"/>
                </a:cubicBezTo>
                <a:cubicBezTo>
                  <a:pt x="205" y="1322"/>
                  <a:pt x="444" y="1403"/>
                  <a:pt x="702" y="1403"/>
                </a:cubicBezTo>
                <a:cubicBezTo>
                  <a:pt x="921" y="1403"/>
                  <a:pt x="1112" y="1349"/>
                  <a:pt x="1232" y="1250"/>
                </a:cubicBezTo>
                <a:cubicBezTo>
                  <a:pt x="1327" y="1345"/>
                  <a:pt x="1482" y="1404"/>
                  <a:pt x="1685" y="1404"/>
                </a:cubicBezTo>
                <a:cubicBezTo>
                  <a:pt x="1902" y="1404"/>
                  <a:pt x="2012" y="1361"/>
                  <a:pt x="2079" y="1266"/>
                </a:cubicBezTo>
                <a:cubicBezTo>
                  <a:pt x="2085" y="1266"/>
                  <a:pt x="2085" y="1266"/>
                  <a:pt x="2085" y="1266"/>
                </a:cubicBezTo>
                <a:cubicBezTo>
                  <a:pt x="2085" y="1406"/>
                  <a:pt x="2085" y="1406"/>
                  <a:pt x="2085" y="1406"/>
                </a:cubicBezTo>
                <a:cubicBezTo>
                  <a:pt x="2406" y="1406"/>
                  <a:pt x="2406" y="1406"/>
                  <a:pt x="2406" y="1406"/>
                </a:cubicBezTo>
                <a:cubicBezTo>
                  <a:pt x="2406" y="1267"/>
                  <a:pt x="2406" y="1267"/>
                  <a:pt x="2406" y="1267"/>
                </a:cubicBezTo>
                <a:cubicBezTo>
                  <a:pt x="2485" y="1336"/>
                  <a:pt x="2615" y="1403"/>
                  <a:pt x="2795" y="1403"/>
                </a:cubicBezTo>
                <a:cubicBezTo>
                  <a:pt x="2959" y="1403"/>
                  <a:pt x="3107" y="1338"/>
                  <a:pt x="3208" y="1243"/>
                </a:cubicBezTo>
                <a:cubicBezTo>
                  <a:pt x="3208" y="1384"/>
                  <a:pt x="3208" y="1384"/>
                  <a:pt x="3208" y="1384"/>
                </a:cubicBezTo>
                <a:cubicBezTo>
                  <a:pt x="3208" y="1576"/>
                  <a:pt x="3057" y="1681"/>
                  <a:pt x="2842" y="1681"/>
                </a:cubicBezTo>
                <a:cubicBezTo>
                  <a:pt x="2719" y="1681"/>
                  <a:pt x="2609" y="1624"/>
                  <a:pt x="2530" y="1557"/>
                </a:cubicBezTo>
                <a:cubicBezTo>
                  <a:pt x="2282" y="1727"/>
                  <a:pt x="2282" y="1727"/>
                  <a:pt x="2282" y="1727"/>
                </a:cubicBezTo>
                <a:cubicBezTo>
                  <a:pt x="2423" y="1865"/>
                  <a:pt x="2631" y="1957"/>
                  <a:pt x="2836" y="1957"/>
                </a:cubicBezTo>
                <a:cubicBezTo>
                  <a:pt x="3201" y="1957"/>
                  <a:pt x="3529" y="1768"/>
                  <a:pt x="3529" y="1354"/>
                </a:cubicBezTo>
                <a:cubicBezTo>
                  <a:pt x="3529" y="1239"/>
                  <a:pt x="3529" y="1239"/>
                  <a:pt x="3529" y="1239"/>
                </a:cubicBezTo>
                <a:cubicBezTo>
                  <a:pt x="3666" y="1364"/>
                  <a:pt x="3855" y="1405"/>
                  <a:pt x="4030" y="1405"/>
                </a:cubicBezTo>
                <a:cubicBezTo>
                  <a:pt x="4244" y="1405"/>
                  <a:pt x="4454" y="1320"/>
                  <a:pt x="4611" y="1164"/>
                </a:cubicBezTo>
                <a:cubicBezTo>
                  <a:pt x="4396" y="1007"/>
                  <a:pt x="4396" y="1007"/>
                  <a:pt x="4396" y="1007"/>
                </a:cubicBezTo>
                <a:cubicBezTo>
                  <a:pt x="4302" y="1091"/>
                  <a:pt x="4146" y="1146"/>
                  <a:pt x="4024" y="1146"/>
                </a:cubicBezTo>
                <a:cubicBezTo>
                  <a:pt x="3804" y="1146"/>
                  <a:pt x="3652" y="1062"/>
                  <a:pt x="3652" y="839"/>
                </a:cubicBezTo>
                <a:cubicBezTo>
                  <a:pt x="4635" y="838"/>
                  <a:pt x="4635" y="838"/>
                  <a:pt x="4635" y="838"/>
                </a:cubicBezTo>
                <a:cubicBezTo>
                  <a:pt x="4635" y="838"/>
                  <a:pt x="4644" y="714"/>
                  <a:pt x="4643" y="645"/>
                </a:cubicBezTo>
                <a:moveTo>
                  <a:pt x="4395" y="597"/>
                </a:moveTo>
                <a:cubicBezTo>
                  <a:pt x="3652" y="597"/>
                  <a:pt x="3652" y="597"/>
                  <a:pt x="3652" y="597"/>
                </a:cubicBezTo>
                <a:cubicBezTo>
                  <a:pt x="3652" y="357"/>
                  <a:pt x="3826" y="242"/>
                  <a:pt x="4022" y="242"/>
                </a:cubicBezTo>
                <a:cubicBezTo>
                  <a:pt x="4218" y="242"/>
                  <a:pt x="4395" y="360"/>
                  <a:pt x="4395" y="597"/>
                </a:cubicBezTo>
                <a:moveTo>
                  <a:pt x="2541" y="702"/>
                </a:moveTo>
                <a:cubicBezTo>
                  <a:pt x="2538" y="476"/>
                  <a:pt x="2547" y="440"/>
                  <a:pt x="2606" y="377"/>
                </a:cubicBezTo>
                <a:cubicBezTo>
                  <a:pt x="2651" y="328"/>
                  <a:pt x="2749" y="271"/>
                  <a:pt x="2882" y="271"/>
                </a:cubicBezTo>
                <a:cubicBezTo>
                  <a:pt x="3012" y="271"/>
                  <a:pt x="3097" y="328"/>
                  <a:pt x="3142" y="377"/>
                </a:cubicBezTo>
                <a:cubicBezTo>
                  <a:pt x="3200" y="440"/>
                  <a:pt x="3207" y="478"/>
                  <a:pt x="3207" y="702"/>
                </a:cubicBezTo>
                <a:cubicBezTo>
                  <a:pt x="3207" y="923"/>
                  <a:pt x="3200" y="961"/>
                  <a:pt x="3142" y="1024"/>
                </a:cubicBezTo>
                <a:cubicBezTo>
                  <a:pt x="3097" y="1073"/>
                  <a:pt x="3012" y="1130"/>
                  <a:pt x="2882" y="1130"/>
                </a:cubicBezTo>
                <a:cubicBezTo>
                  <a:pt x="2749" y="1130"/>
                  <a:pt x="2651" y="1073"/>
                  <a:pt x="2606" y="1024"/>
                </a:cubicBezTo>
                <a:cubicBezTo>
                  <a:pt x="2547" y="961"/>
                  <a:pt x="2544" y="926"/>
                  <a:pt x="2541" y="702"/>
                </a:cubicBezTo>
                <a:moveTo>
                  <a:pt x="1701" y="820"/>
                </a:moveTo>
                <a:cubicBezTo>
                  <a:pt x="2085" y="820"/>
                  <a:pt x="2085" y="820"/>
                  <a:pt x="2085" y="820"/>
                </a:cubicBezTo>
                <a:cubicBezTo>
                  <a:pt x="2085" y="920"/>
                  <a:pt x="2085" y="920"/>
                  <a:pt x="2085" y="920"/>
                </a:cubicBezTo>
                <a:cubicBezTo>
                  <a:pt x="2085" y="1133"/>
                  <a:pt x="1994" y="1157"/>
                  <a:pt x="1726" y="1157"/>
                </a:cubicBezTo>
                <a:cubicBezTo>
                  <a:pt x="1509" y="1157"/>
                  <a:pt x="1424" y="1076"/>
                  <a:pt x="1424" y="984"/>
                </a:cubicBezTo>
                <a:cubicBezTo>
                  <a:pt x="1424" y="884"/>
                  <a:pt x="1512" y="820"/>
                  <a:pt x="1701" y="820"/>
                </a:cubicBezTo>
                <a:moveTo>
                  <a:pt x="1263" y="250"/>
                </a:moveTo>
                <a:cubicBezTo>
                  <a:pt x="1398" y="387"/>
                  <a:pt x="1398" y="387"/>
                  <a:pt x="1398" y="387"/>
                </a:cubicBezTo>
                <a:cubicBezTo>
                  <a:pt x="1482" y="310"/>
                  <a:pt x="1590" y="261"/>
                  <a:pt x="1757" y="261"/>
                </a:cubicBezTo>
                <a:cubicBezTo>
                  <a:pt x="1987" y="261"/>
                  <a:pt x="2085" y="307"/>
                  <a:pt x="2085" y="437"/>
                </a:cubicBezTo>
                <a:cubicBezTo>
                  <a:pt x="2085" y="576"/>
                  <a:pt x="2085" y="576"/>
                  <a:pt x="2085" y="576"/>
                </a:cubicBezTo>
                <a:cubicBezTo>
                  <a:pt x="1641" y="576"/>
                  <a:pt x="1641" y="576"/>
                  <a:pt x="1641" y="576"/>
                </a:cubicBezTo>
                <a:cubicBezTo>
                  <a:pt x="1470" y="576"/>
                  <a:pt x="1340" y="623"/>
                  <a:pt x="1253" y="698"/>
                </a:cubicBezTo>
                <a:cubicBezTo>
                  <a:pt x="1179" y="626"/>
                  <a:pt x="1064" y="580"/>
                  <a:pt x="901" y="570"/>
                </a:cubicBezTo>
                <a:cubicBezTo>
                  <a:pt x="636" y="554"/>
                  <a:pt x="636" y="554"/>
                  <a:pt x="636" y="554"/>
                </a:cubicBezTo>
                <a:cubicBezTo>
                  <a:pt x="475" y="543"/>
                  <a:pt x="425" y="484"/>
                  <a:pt x="425" y="424"/>
                </a:cubicBezTo>
                <a:cubicBezTo>
                  <a:pt x="425" y="330"/>
                  <a:pt x="494" y="259"/>
                  <a:pt x="699" y="259"/>
                </a:cubicBezTo>
                <a:cubicBezTo>
                  <a:pt x="872" y="259"/>
                  <a:pt x="1001" y="311"/>
                  <a:pt x="1127" y="386"/>
                </a:cubicBezTo>
                <a:lnTo>
                  <a:pt x="1263" y="2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7311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Mid Grey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048" y="446090"/>
            <a:ext cx="8204469" cy="42656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57CC339-84B5-4382-9F86-0C5A460FE634}" type="datetime4">
              <a:rPr lang="en-GB" smtClean="0">
                <a:solidFill>
                  <a:prstClr val="black"/>
                </a:solidFill>
              </a:rPr>
              <a:pPr/>
              <a:t>02 July 2018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>
                <a:solidFill>
                  <a:prstClr val="black"/>
                </a:solidFill>
              </a:rPr>
              <a:t>Sage presentation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C173A23-9EAF-448F-A700-9AC7A106503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4800" y="6367041"/>
            <a:ext cx="11016000" cy="0"/>
          </a:xfrm>
          <a:prstGeom prst="line">
            <a:avLst/>
          </a:prstGeom>
          <a:ln w="23495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5"/>
          <p:cNvSpPr>
            <a:spLocks noChangeAspect="1" noEditPoints="1"/>
          </p:cNvSpPr>
          <p:nvPr userDrawn="1"/>
        </p:nvSpPr>
        <p:spPr bwMode="auto">
          <a:xfrm>
            <a:off x="9912000" y="446400"/>
            <a:ext cx="1680000" cy="487362"/>
          </a:xfrm>
          <a:custGeom>
            <a:avLst/>
            <a:gdLst>
              <a:gd name="T0" fmla="*/ 3988 w 4644"/>
              <a:gd name="T1" fmla="*/ 0 h 1957"/>
              <a:gd name="T2" fmla="*/ 3529 w 4644"/>
              <a:gd name="T3" fmla="*/ 16 h 1957"/>
              <a:gd name="T4" fmla="*/ 3208 w 4644"/>
              <a:gd name="T5" fmla="*/ 162 h 1957"/>
              <a:gd name="T6" fmla="*/ 2373 w 4644"/>
              <a:gd name="T7" fmla="*/ 168 h 1957"/>
              <a:gd name="T8" fmla="*/ 1742 w 4644"/>
              <a:gd name="T9" fmla="*/ 1 h 1957"/>
              <a:gd name="T10" fmla="*/ 699 w 4644"/>
              <a:gd name="T11" fmla="*/ 0 h 1957"/>
              <a:gd name="T12" fmla="*/ 564 w 4644"/>
              <a:gd name="T13" fmla="*/ 811 h 1957"/>
              <a:gd name="T14" fmla="*/ 1042 w 4644"/>
              <a:gd name="T15" fmla="*/ 967 h 1957"/>
              <a:gd name="T16" fmla="*/ 224 w 4644"/>
              <a:gd name="T17" fmla="*/ 967 h 1957"/>
              <a:gd name="T18" fmla="*/ 702 w 4644"/>
              <a:gd name="T19" fmla="*/ 1403 h 1957"/>
              <a:gd name="T20" fmla="*/ 1685 w 4644"/>
              <a:gd name="T21" fmla="*/ 1404 h 1957"/>
              <a:gd name="T22" fmla="*/ 2085 w 4644"/>
              <a:gd name="T23" fmla="*/ 1266 h 1957"/>
              <a:gd name="T24" fmla="*/ 2406 w 4644"/>
              <a:gd name="T25" fmla="*/ 1406 h 1957"/>
              <a:gd name="T26" fmla="*/ 2795 w 4644"/>
              <a:gd name="T27" fmla="*/ 1403 h 1957"/>
              <a:gd name="T28" fmla="*/ 3208 w 4644"/>
              <a:gd name="T29" fmla="*/ 1384 h 1957"/>
              <a:gd name="T30" fmla="*/ 2530 w 4644"/>
              <a:gd name="T31" fmla="*/ 1557 h 1957"/>
              <a:gd name="T32" fmla="*/ 2836 w 4644"/>
              <a:gd name="T33" fmla="*/ 1957 h 1957"/>
              <a:gd name="T34" fmla="*/ 3529 w 4644"/>
              <a:gd name="T35" fmla="*/ 1239 h 1957"/>
              <a:gd name="T36" fmla="*/ 4611 w 4644"/>
              <a:gd name="T37" fmla="*/ 1164 h 1957"/>
              <a:gd name="T38" fmla="*/ 4024 w 4644"/>
              <a:gd name="T39" fmla="*/ 1146 h 1957"/>
              <a:gd name="T40" fmla="*/ 4635 w 4644"/>
              <a:gd name="T41" fmla="*/ 838 h 1957"/>
              <a:gd name="T42" fmla="*/ 4395 w 4644"/>
              <a:gd name="T43" fmla="*/ 597 h 1957"/>
              <a:gd name="T44" fmla="*/ 4022 w 4644"/>
              <a:gd name="T45" fmla="*/ 242 h 1957"/>
              <a:gd name="T46" fmla="*/ 2541 w 4644"/>
              <a:gd name="T47" fmla="*/ 702 h 1957"/>
              <a:gd name="T48" fmla="*/ 2882 w 4644"/>
              <a:gd name="T49" fmla="*/ 271 h 1957"/>
              <a:gd name="T50" fmla="*/ 3207 w 4644"/>
              <a:gd name="T51" fmla="*/ 702 h 1957"/>
              <a:gd name="T52" fmla="*/ 2882 w 4644"/>
              <a:gd name="T53" fmla="*/ 1130 h 1957"/>
              <a:gd name="T54" fmla="*/ 2541 w 4644"/>
              <a:gd name="T55" fmla="*/ 702 h 1957"/>
              <a:gd name="T56" fmla="*/ 2085 w 4644"/>
              <a:gd name="T57" fmla="*/ 820 h 1957"/>
              <a:gd name="T58" fmla="*/ 1726 w 4644"/>
              <a:gd name="T59" fmla="*/ 1157 h 1957"/>
              <a:gd name="T60" fmla="*/ 1701 w 4644"/>
              <a:gd name="T61" fmla="*/ 820 h 1957"/>
              <a:gd name="T62" fmla="*/ 1398 w 4644"/>
              <a:gd name="T63" fmla="*/ 387 h 1957"/>
              <a:gd name="T64" fmla="*/ 2085 w 4644"/>
              <a:gd name="T65" fmla="*/ 437 h 1957"/>
              <a:gd name="T66" fmla="*/ 1641 w 4644"/>
              <a:gd name="T67" fmla="*/ 576 h 1957"/>
              <a:gd name="T68" fmla="*/ 901 w 4644"/>
              <a:gd name="T69" fmla="*/ 570 h 1957"/>
              <a:gd name="T70" fmla="*/ 425 w 4644"/>
              <a:gd name="T71" fmla="*/ 424 h 1957"/>
              <a:gd name="T72" fmla="*/ 1127 w 4644"/>
              <a:gd name="T73" fmla="*/ 386 h 19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644" h="1957">
                <a:moveTo>
                  <a:pt x="4643" y="645"/>
                </a:moveTo>
                <a:cubicBezTo>
                  <a:pt x="4641" y="241"/>
                  <a:pt x="4339" y="0"/>
                  <a:pt x="3988" y="0"/>
                </a:cubicBezTo>
                <a:cubicBezTo>
                  <a:pt x="3827" y="0"/>
                  <a:pt x="3656" y="47"/>
                  <a:pt x="3529" y="167"/>
                </a:cubicBezTo>
                <a:cubicBezTo>
                  <a:pt x="3529" y="16"/>
                  <a:pt x="3529" y="16"/>
                  <a:pt x="3529" y="16"/>
                </a:cubicBezTo>
                <a:cubicBezTo>
                  <a:pt x="3208" y="16"/>
                  <a:pt x="3208" y="16"/>
                  <a:pt x="3208" y="16"/>
                </a:cubicBezTo>
                <a:cubicBezTo>
                  <a:pt x="3208" y="162"/>
                  <a:pt x="3208" y="162"/>
                  <a:pt x="3208" y="162"/>
                </a:cubicBezTo>
                <a:cubicBezTo>
                  <a:pt x="3088" y="54"/>
                  <a:pt x="2959" y="0"/>
                  <a:pt x="2795" y="0"/>
                </a:cubicBezTo>
                <a:cubicBezTo>
                  <a:pt x="2587" y="0"/>
                  <a:pt x="2445" y="89"/>
                  <a:pt x="2373" y="168"/>
                </a:cubicBezTo>
                <a:cubicBezTo>
                  <a:pt x="2360" y="182"/>
                  <a:pt x="2349" y="195"/>
                  <a:pt x="2339" y="209"/>
                </a:cubicBezTo>
                <a:cubicBezTo>
                  <a:pt x="2235" y="58"/>
                  <a:pt x="2019" y="1"/>
                  <a:pt x="1742" y="1"/>
                </a:cubicBezTo>
                <a:cubicBezTo>
                  <a:pt x="1534" y="1"/>
                  <a:pt x="1379" y="38"/>
                  <a:pt x="1262" y="144"/>
                </a:cubicBezTo>
                <a:cubicBezTo>
                  <a:pt x="1117" y="55"/>
                  <a:pt x="943" y="0"/>
                  <a:pt x="699" y="0"/>
                </a:cubicBezTo>
                <a:cubicBezTo>
                  <a:pt x="362" y="0"/>
                  <a:pt x="104" y="143"/>
                  <a:pt x="104" y="422"/>
                </a:cubicBezTo>
                <a:cubicBezTo>
                  <a:pt x="104" y="657"/>
                  <a:pt x="299" y="792"/>
                  <a:pt x="564" y="811"/>
                </a:cubicBezTo>
                <a:cubicBezTo>
                  <a:pt x="847" y="832"/>
                  <a:pt x="847" y="832"/>
                  <a:pt x="847" y="832"/>
                </a:cubicBezTo>
                <a:cubicBezTo>
                  <a:pt x="957" y="840"/>
                  <a:pt x="1042" y="870"/>
                  <a:pt x="1042" y="967"/>
                </a:cubicBezTo>
                <a:cubicBezTo>
                  <a:pt x="1042" y="1084"/>
                  <a:pt x="910" y="1143"/>
                  <a:pt x="727" y="1143"/>
                </a:cubicBezTo>
                <a:cubicBezTo>
                  <a:pt x="513" y="1143"/>
                  <a:pt x="362" y="1084"/>
                  <a:pt x="224" y="967"/>
                </a:cubicBezTo>
                <a:cubicBezTo>
                  <a:pt x="0" y="1157"/>
                  <a:pt x="0" y="1157"/>
                  <a:pt x="0" y="1157"/>
                </a:cubicBezTo>
                <a:cubicBezTo>
                  <a:pt x="205" y="1322"/>
                  <a:pt x="444" y="1403"/>
                  <a:pt x="702" y="1403"/>
                </a:cubicBezTo>
                <a:cubicBezTo>
                  <a:pt x="921" y="1403"/>
                  <a:pt x="1112" y="1349"/>
                  <a:pt x="1232" y="1250"/>
                </a:cubicBezTo>
                <a:cubicBezTo>
                  <a:pt x="1327" y="1345"/>
                  <a:pt x="1482" y="1404"/>
                  <a:pt x="1685" y="1404"/>
                </a:cubicBezTo>
                <a:cubicBezTo>
                  <a:pt x="1902" y="1404"/>
                  <a:pt x="2012" y="1361"/>
                  <a:pt x="2079" y="1266"/>
                </a:cubicBezTo>
                <a:cubicBezTo>
                  <a:pt x="2085" y="1266"/>
                  <a:pt x="2085" y="1266"/>
                  <a:pt x="2085" y="1266"/>
                </a:cubicBezTo>
                <a:cubicBezTo>
                  <a:pt x="2085" y="1406"/>
                  <a:pt x="2085" y="1406"/>
                  <a:pt x="2085" y="1406"/>
                </a:cubicBezTo>
                <a:cubicBezTo>
                  <a:pt x="2406" y="1406"/>
                  <a:pt x="2406" y="1406"/>
                  <a:pt x="2406" y="1406"/>
                </a:cubicBezTo>
                <a:cubicBezTo>
                  <a:pt x="2406" y="1267"/>
                  <a:pt x="2406" y="1267"/>
                  <a:pt x="2406" y="1267"/>
                </a:cubicBezTo>
                <a:cubicBezTo>
                  <a:pt x="2485" y="1336"/>
                  <a:pt x="2615" y="1403"/>
                  <a:pt x="2795" y="1403"/>
                </a:cubicBezTo>
                <a:cubicBezTo>
                  <a:pt x="2959" y="1403"/>
                  <a:pt x="3107" y="1338"/>
                  <a:pt x="3208" y="1243"/>
                </a:cubicBezTo>
                <a:cubicBezTo>
                  <a:pt x="3208" y="1384"/>
                  <a:pt x="3208" y="1384"/>
                  <a:pt x="3208" y="1384"/>
                </a:cubicBezTo>
                <a:cubicBezTo>
                  <a:pt x="3208" y="1576"/>
                  <a:pt x="3057" y="1681"/>
                  <a:pt x="2842" y="1681"/>
                </a:cubicBezTo>
                <a:cubicBezTo>
                  <a:pt x="2719" y="1681"/>
                  <a:pt x="2609" y="1624"/>
                  <a:pt x="2530" y="1557"/>
                </a:cubicBezTo>
                <a:cubicBezTo>
                  <a:pt x="2282" y="1727"/>
                  <a:pt x="2282" y="1727"/>
                  <a:pt x="2282" y="1727"/>
                </a:cubicBezTo>
                <a:cubicBezTo>
                  <a:pt x="2423" y="1865"/>
                  <a:pt x="2631" y="1957"/>
                  <a:pt x="2836" y="1957"/>
                </a:cubicBezTo>
                <a:cubicBezTo>
                  <a:pt x="3201" y="1957"/>
                  <a:pt x="3529" y="1768"/>
                  <a:pt x="3529" y="1354"/>
                </a:cubicBezTo>
                <a:cubicBezTo>
                  <a:pt x="3529" y="1239"/>
                  <a:pt x="3529" y="1239"/>
                  <a:pt x="3529" y="1239"/>
                </a:cubicBezTo>
                <a:cubicBezTo>
                  <a:pt x="3666" y="1364"/>
                  <a:pt x="3855" y="1405"/>
                  <a:pt x="4030" y="1405"/>
                </a:cubicBezTo>
                <a:cubicBezTo>
                  <a:pt x="4244" y="1405"/>
                  <a:pt x="4454" y="1320"/>
                  <a:pt x="4611" y="1164"/>
                </a:cubicBezTo>
                <a:cubicBezTo>
                  <a:pt x="4396" y="1007"/>
                  <a:pt x="4396" y="1007"/>
                  <a:pt x="4396" y="1007"/>
                </a:cubicBezTo>
                <a:cubicBezTo>
                  <a:pt x="4302" y="1091"/>
                  <a:pt x="4146" y="1146"/>
                  <a:pt x="4024" y="1146"/>
                </a:cubicBezTo>
                <a:cubicBezTo>
                  <a:pt x="3804" y="1146"/>
                  <a:pt x="3652" y="1062"/>
                  <a:pt x="3652" y="839"/>
                </a:cubicBezTo>
                <a:cubicBezTo>
                  <a:pt x="4635" y="838"/>
                  <a:pt x="4635" y="838"/>
                  <a:pt x="4635" y="838"/>
                </a:cubicBezTo>
                <a:cubicBezTo>
                  <a:pt x="4635" y="838"/>
                  <a:pt x="4644" y="714"/>
                  <a:pt x="4643" y="645"/>
                </a:cubicBezTo>
                <a:moveTo>
                  <a:pt x="4395" y="597"/>
                </a:moveTo>
                <a:cubicBezTo>
                  <a:pt x="3652" y="597"/>
                  <a:pt x="3652" y="597"/>
                  <a:pt x="3652" y="597"/>
                </a:cubicBezTo>
                <a:cubicBezTo>
                  <a:pt x="3652" y="357"/>
                  <a:pt x="3826" y="242"/>
                  <a:pt x="4022" y="242"/>
                </a:cubicBezTo>
                <a:cubicBezTo>
                  <a:pt x="4218" y="242"/>
                  <a:pt x="4395" y="360"/>
                  <a:pt x="4395" y="597"/>
                </a:cubicBezTo>
                <a:moveTo>
                  <a:pt x="2541" y="702"/>
                </a:moveTo>
                <a:cubicBezTo>
                  <a:pt x="2538" y="476"/>
                  <a:pt x="2547" y="440"/>
                  <a:pt x="2606" y="377"/>
                </a:cubicBezTo>
                <a:cubicBezTo>
                  <a:pt x="2651" y="328"/>
                  <a:pt x="2749" y="271"/>
                  <a:pt x="2882" y="271"/>
                </a:cubicBezTo>
                <a:cubicBezTo>
                  <a:pt x="3012" y="271"/>
                  <a:pt x="3097" y="328"/>
                  <a:pt x="3142" y="377"/>
                </a:cubicBezTo>
                <a:cubicBezTo>
                  <a:pt x="3200" y="440"/>
                  <a:pt x="3207" y="478"/>
                  <a:pt x="3207" y="702"/>
                </a:cubicBezTo>
                <a:cubicBezTo>
                  <a:pt x="3207" y="923"/>
                  <a:pt x="3200" y="961"/>
                  <a:pt x="3142" y="1024"/>
                </a:cubicBezTo>
                <a:cubicBezTo>
                  <a:pt x="3097" y="1073"/>
                  <a:pt x="3012" y="1130"/>
                  <a:pt x="2882" y="1130"/>
                </a:cubicBezTo>
                <a:cubicBezTo>
                  <a:pt x="2749" y="1130"/>
                  <a:pt x="2651" y="1073"/>
                  <a:pt x="2606" y="1024"/>
                </a:cubicBezTo>
                <a:cubicBezTo>
                  <a:pt x="2547" y="961"/>
                  <a:pt x="2544" y="926"/>
                  <a:pt x="2541" y="702"/>
                </a:cubicBezTo>
                <a:moveTo>
                  <a:pt x="1701" y="820"/>
                </a:moveTo>
                <a:cubicBezTo>
                  <a:pt x="2085" y="820"/>
                  <a:pt x="2085" y="820"/>
                  <a:pt x="2085" y="820"/>
                </a:cubicBezTo>
                <a:cubicBezTo>
                  <a:pt x="2085" y="920"/>
                  <a:pt x="2085" y="920"/>
                  <a:pt x="2085" y="920"/>
                </a:cubicBezTo>
                <a:cubicBezTo>
                  <a:pt x="2085" y="1133"/>
                  <a:pt x="1994" y="1157"/>
                  <a:pt x="1726" y="1157"/>
                </a:cubicBezTo>
                <a:cubicBezTo>
                  <a:pt x="1509" y="1157"/>
                  <a:pt x="1424" y="1076"/>
                  <a:pt x="1424" y="984"/>
                </a:cubicBezTo>
                <a:cubicBezTo>
                  <a:pt x="1424" y="884"/>
                  <a:pt x="1512" y="820"/>
                  <a:pt x="1701" y="820"/>
                </a:cubicBezTo>
                <a:moveTo>
                  <a:pt x="1263" y="250"/>
                </a:moveTo>
                <a:cubicBezTo>
                  <a:pt x="1398" y="387"/>
                  <a:pt x="1398" y="387"/>
                  <a:pt x="1398" y="387"/>
                </a:cubicBezTo>
                <a:cubicBezTo>
                  <a:pt x="1482" y="310"/>
                  <a:pt x="1590" y="261"/>
                  <a:pt x="1757" y="261"/>
                </a:cubicBezTo>
                <a:cubicBezTo>
                  <a:pt x="1987" y="261"/>
                  <a:pt x="2085" y="307"/>
                  <a:pt x="2085" y="437"/>
                </a:cubicBezTo>
                <a:cubicBezTo>
                  <a:pt x="2085" y="576"/>
                  <a:pt x="2085" y="576"/>
                  <a:pt x="2085" y="576"/>
                </a:cubicBezTo>
                <a:cubicBezTo>
                  <a:pt x="1641" y="576"/>
                  <a:pt x="1641" y="576"/>
                  <a:pt x="1641" y="576"/>
                </a:cubicBezTo>
                <a:cubicBezTo>
                  <a:pt x="1470" y="576"/>
                  <a:pt x="1340" y="623"/>
                  <a:pt x="1253" y="698"/>
                </a:cubicBezTo>
                <a:cubicBezTo>
                  <a:pt x="1179" y="626"/>
                  <a:pt x="1064" y="580"/>
                  <a:pt x="901" y="570"/>
                </a:cubicBezTo>
                <a:cubicBezTo>
                  <a:pt x="636" y="554"/>
                  <a:pt x="636" y="554"/>
                  <a:pt x="636" y="554"/>
                </a:cubicBezTo>
                <a:cubicBezTo>
                  <a:pt x="475" y="543"/>
                  <a:pt x="425" y="484"/>
                  <a:pt x="425" y="424"/>
                </a:cubicBezTo>
                <a:cubicBezTo>
                  <a:pt x="425" y="330"/>
                  <a:pt x="494" y="259"/>
                  <a:pt x="699" y="259"/>
                </a:cubicBezTo>
                <a:cubicBezTo>
                  <a:pt x="872" y="259"/>
                  <a:pt x="1001" y="311"/>
                  <a:pt x="1127" y="386"/>
                </a:cubicBezTo>
                <a:lnTo>
                  <a:pt x="1263" y="2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87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Dark Grey, Green Logo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018" y="446088"/>
            <a:ext cx="8185149" cy="426561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DFA848-667D-4E32-97DF-C13C08E97FBA}" type="datetime4">
              <a:rPr lang="en-GB" smtClean="0">
                <a:solidFill>
                  <a:prstClr val="white"/>
                </a:solidFill>
              </a:rPr>
              <a:pPr/>
              <a:t>02 July 2018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>
                <a:solidFill>
                  <a:prstClr val="white"/>
                </a:solidFill>
              </a:rPr>
              <a:t>Sage presentation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173A23-9EAF-448F-A700-9AC7A106503C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4800" y="6367041"/>
            <a:ext cx="11016000" cy="0"/>
          </a:xfrm>
          <a:prstGeom prst="line">
            <a:avLst/>
          </a:prstGeom>
          <a:ln w="23495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000" y="446088"/>
            <a:ext cx="1680000" cy="53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68070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Dark Green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018" y="446400"/>
            <a:ext cx="8185149" cy="427323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766E02-9421-491B-9AB6-8BF6C31489BC}" type="datetime4">
              <a:rPr lang="en-GB" smtClean="0">
                <a:solidFill>
                  <a:prstClr val="white"/>
                </a:solidFill>
              </a:rPr>
              <a:pPr/>
              <a:t>02 July 2018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>
                <a:solidFill>
                  <a:prstClr val="white"/>
                </a:solidFill>
              </a:rPr>
              <a:t>Sage presentation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173A23-9EAF-448F-A700-9AC7A106503C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4800" y="6367041"/>
            <a:ext cx="11016000" cy="0"/>
          </a:xfrm>
          <a:prstGeom prst="line">
            <a:avLst/>
          </a:prstGeom>
          <a:ln w="23495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5"/>
          <p:cNvSpPr>
            <a:spLocks noChangeAspect="1" noEditPoints="1"/>
          </p:cNvSpPr>
          <p:nvPr userDrawn="1"/>
        </p:nvSpPr>
        <p:spPr bwMode="auto">
          <a:xfrm>
            <a:off x="9912000" y="446400"/>
            <a:ext cx="1680000" cy="487362"/>
          </a:xfrm>
          <a:custGeom>
            <a:avLst/>
            <a:gdLst>
              <a:gd name="T0" fmla="*/ 3988 w 4644"/>
              <a:gd name="T1" fmla="*/ 0 h 1957"/>
              <a:gd name="T2" fmla="*/ 3529 w 4644"/>
              <a:gd name="T3" fmla="*/ 16 h 1957"/>
              <a:gd name="T4" fmla="*/ 3208 w 4644"/>
              <a:gd name="T5" fmla="*/ 162 h 1957"/>
              <a:gd name="T6" fmla="*/ 2373 w 4644"/>
              <a:gd name="T7" fmla="*/ 168 h 1957"/>
              <a:gd name="T8" fmla="*/ 1742 w 4644"/>
              <a:gd name="T9" fmla="*/ 1 h 1957"/>
              <a:gd name="T10" fmla="*/ 699 w 4644"/>
              <a:gd name="T11" fmla="*/ 0 h 1957"/>
              <a:gd name="T12" fmla="*/ 564 w 4644"/>
              <a:gd name="T13" fmla="*/ 811 h 1957"/>
              <a:gd name="T14" fmla="*/ 1042 w 4644"/>
              <a:gd name="T15" fmla="*/ 967 h 1957"/>
              <a:gd name="T16" fmla="*/ 224 w 4644"/>
              <a:gd name="T17" fmla="*/ 967 h 1957"/>
              <a:gd name="T18" fmla="*/ 702 w 4644"/>
              <a:gd name="T19" fmla="*/ 1403 h 1957"/>
              <a:gd name="T20" fmla="*/ 1685 w 4644"/>
              <a:gd name="T21" fmla="*/ 1404 h 1957"/>
              <a:gd name="T22" fmla="*/ 2085 w 4644"/>
              <a:gd name="T23" fmla="*/ 1266 h 1957"/>
              <a:gd name="T24" fmla="*/ 2406 w 4644"/>
              <a:gd name="T25" fmla="*/ 1406 h 1957"/>
              <a:gd name="T26" fmla="*/ 2795 w 4644"/>
              <a:gd name="T27" fmla="*/ 1403 h 1957"/>
              <a:gd name="T28" fmla="*/ 3208 w 4644"/>
              <a:gd name="T29" fmla="*/ 1384 h 1957"/>
              <a:gd name="T30" fmla="*/ 2530 w 4644"/>
              <a:gd name="T31" fmla="*/ 1557 h 1957"/>
              <a:gd name="T32" fmla="*/ 2836 w 4644"/>
              <a:gd name="T33" fmla="*/ 1957 h 1957"/>
              <a:gd name="T34" fmla="*/ 3529 w 4644"/>
              <a:gd name="T35" fmla="*/ 1239 h 1957"/>
              <a:gd name="T36" fmla="*/ 4611 w 4644"/>
              <a:gd name="T37" fmla="*/ 1164 h 1957"/>
              <a:gd name="T38" fmla="*/ 4024 w 4644"/>
              <a:gd name="T39" fmla="*/ 1146 h 1957"/>
              <a:gd name="T40" fmla="*/ 4635 w 4644"/>
              <a:gd name="T41" fmla="*/ 838 h 1957"/>
              <a:gd name="T42" fmla="*/ 4395 w 4644"/>
              <a:gd name="T43" fmla="*/ 597 h 1957"/>
              <a:gd name="T44" fmla="*/ 4022 w 4644"/>
              <a:gd name="T45" fmla="*/ 242 h 1957"/>
              <a:gd name="T46" fmla="*/ 2541 w 4644"/>
              <a:gd name="T47" fmla="*/ 702 h 1957"/>
              <a:gd name="T48" fmla="*/ 2882 w 4644"/>
              <a:gd name="T49" fmla="*/ 271 h 1957"/>
              <a:gd name="T50" fmla="*/ 3207 w 4644"/>
              <a:gd name="T51" fmla="*/ 702 h 1957"/>
              <a:gd name="T52" fmla="*/ 2882 w 4644"/>
              <a:gd name="T53" fmla="*/ 1130 h 1957"/>
              <a:gd name="T54" fmla="*/ 2541 w 4644"/>
              <a:gd name="T55" fmla="*/ 702 h 1957"/>
              <a:gd name="T56" fmla="*/ 2085 w 4644"/>
              <a:gd name="T57" fmla="*/ 820 h 1957"/>
              <a:gd name="T58" fmla="*/ 1726 w 4644"/>
              <a:gd name="T59" fmla="*/ 1157 h 1957"/>
              <a:gd name="T60" fmla="*/ 1701 w 4644"/>
              <a:gd name="T61" fmla="*/ 820 h 1957"/>
              <a:gd name="T62" fmla="*/ 1398 w 4644"/>
              <a:gd name="T63" fmla="*/ 387 h 1957"/>
              <a:gd name="T64" fmla="*/ 2085 w 4644"/>
              <a:gd name="T65" fmla="*/ 437 h 1957"/>
              <a:gd name="T66" fmla="*/ 1641 w 4644"/>
              <a:gd name="T67" fmla="*/ 576 h 1957"/>
              <a:gd name="T68" fmla="*/ 901 w 4644"/>
              <a:gd name="T69" fmla="*/ 570 h 1957"/>
              <a:gd name="T70" fmla="*/ 425 w 4644"/>
              <a:gd name="T71" fmla="*/ 424 h 1957"/>
              <a:gd name="T72" fmla="*/ 1127 w 4644"/>
              <a:gd name="T73" fmla="*/ 386 h 19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644" h="1957">
                <a:moveTo>
                  <a:pt x="4643" y="645"/>
                </a:moveTo>
                <a:cubicBezTo>
                  <a:pt x="4641" y="241"/>
                  <a:pt x="4339" y="0"/>
                  <a:pt x="3988" y="0"/>
                </a:cubicBezTo>
                <a:cubicBezTo>
                  <a:pt x="3827" y="0"/>
                  <a:pt x="3656" y="47"/>
                  <a:pt x="3529" y="167"/>
                </a:cubicBezTo>
                <a:cubicBezTo>
                  <a:pt x="3529" y="16"/>
                  <a:pt x="3529" y="16"/>
                  <a:pt x="3529" y="16"/>
                </a:cubicBezTo>
                <a:cubicBezTo>
                  <a:pt x="3208" y="16"/>
                  <a:pt x="3208" y="16"/>
                  <a:pt x="3208" y="16"/>
                </a:cubicBezTo>
                <a:cubicBezTo>
                  <a:pt x="3208" y="162"/>
                  <a:pt x="3208" y="162"/>
                  <a:pt x="3208" y="162"/>
                </a:cubicBezTo>
                <a:cubicBezTo>
                  <a:pt x="3088" y="54"/>
                  <a:pt x="2959" y="0"/>
                  <a:pt x="2795" y="0"/>
                </a:cubicBezTo>
                <a:cubicBezTo>
                  <a:pt x="2587" y="0"/>
                  <a:pt x="2445" y="89"/>
                  <a:pt x="2373" y="168"/>
                </a:cubicBezTo>
                <a:cubicBezTo>
                  <a:pt x="2360" y="182"/>
                  <a:pt x="2349" y="195"/>
                  <a:pt x="2339" y="209"/>
                </a:cubicBezTo>
                <a:cubicBezTo>
                  <a:pt x="2235" y="58"/>
                  <a:pt x="2019" y="1"/>
                  <a:pt x="1742" y="1"/>
                </a:cubicBezTo>
                <a:cubicBezTo>
                  <a:pt x="1534" y="1"/>
                  <a:pt x="1379" y="38"/>
                  <a:pt x="1262" y="144"/>
                </a:cubicBezTo>
                <a:cubicBezTo>
                  <a:pt x="1117" y="55"/>
                  <a:pt x="943" y="0"/>
                  <a:pt x="699" y="0"/>
                </a:cubicBezTo>
                <a:cubicBezTo>
                  <a:pt x="362" y="0"/>
                  <a:pt x="104" y="143"/>
                  <a:pt x="104" y="422"/>
                </a:cubicBezTo>
                <a:cubicBezTo>
                  <a:pt x="104" y="657"/>
                  <a:pt x="299" y="792"/>
                  <a:pt x="564" y="811"/>
                </a:cubicBezTo>
                <a:cubicBezTo>
                  <a:pt x="847" y="832"/>
                  <a:pt x="847" y="832"/>
                  <a:pt x="847" y="832"/>
                </a:cubicBezTo>
                <a:cubicBezTo>
                  <a:pt x="957" y="840"/>
                  <a:pt x="1042" y="870"/>
                  <a:pt x="1042" y="967"/>
                </a:cubicBezTo>
                <a:cubicBezTo>
                  <a:pt x="1042" y="1084"/>
                  <a:pt x="910" y="1143"/>
                  <a:pt x="727" y="1143"/>
                </a:cubicBezTo>
                <a:cubicBezTo>
                  <a:pt x="513" y="1143"/>
                  <a:pt x="362" y="1084"/>
                  <a:pt x="224" y="967"/>
                </a:cubicBezTo>
                <a:cubicBezTo>
                  <a:pt x="0" y="1157"/>
                  <a:pt x="0" y="1157"/>
                  <a:pt x="0" y="1157"/>
                </a:cubicBezTo>
                <a:cubicBezTo>
                  <a:pt x="205" y="1322"/>
                  <a:pt x="444" y="1403"/>
                  <a:pt x="702" y="1403"/>
                </a:cubicBezTo>
                <a:cubicBezTo>
                  <a:pt x="921" y="1403"/>
                  <a:pt x="1112" y="1349"/>
                  <a:pt x="1232" y="1250"/>
                </a:cubicBezTo>
                <a:cubicBezTo>
                  <a:pt x="1327" y="1345"/>
                  <a:pt x="1482" y="1404"/>
                  <a:pt x="1685" y="1404"/>
                </a:cubicBezTo>
                <a:cubicBezTo>
                  <a:pt x="1902" y="1404"/>
                  <a:pt x="2012" y="1361"/>
                  <a:pt x="2079" y="1266"/>
                </a:cubicBezTo>
                <a:cubicBezTo>
                  <a:pt x="2085" y="1266"/>
                  <a:pt x="2085" y="1266"/>
                  <a:pt x="2085" y="1266"/>
                </a:cubicBezTo>
                <a:cubicBezTo>
                  <a:pt x="2085" y="1406"/>
                  <a:pt x="2085" y="1406"/>
                  <a:pt x="2085" y="1406"/>
                </a:cubicBezTo>
                <a:cubicBezTo>
                  <a:pt x="2406" y="1406"/>
                  <a:pt x="2406" y="1406"/>
                  <a:pt x="2406" y="1406"/>
                </a:cubicBezTo>
                <a:cubicBezTo>
                  <a:pt x="2406" y="1267"/>
                  <a:pt x="2406" y="1267"/>
                  <a:pt x="2406" y="1267"/>
                </a:cubicBezTo>
                <a:cubicBezTo>
                  <a:pt x="2485" y="1336"/>
                  <a:pt x="2615" y="1403"/>
                  <a:pt x="2795" y="1403"/>
                </a:cubicBezTo>
                <a:cubicBezTo>
                  <a:pt x="2959" y="1403"/>
                  <a:pt x="3107" y="1338"/>
                  <a:pt x="3208" y="1243"/>
                </a:cubicBezTo>
                <a:cubicBezTo>
                  <a:pt x="3208" y="1384"/>
                  <a:pt x="3208" y="1384"/>
                  <a:pt x="3208" y="1384"/>
                </a:cubicBezTo>
                <a:cubicBezTo>
                  <a:pt x="3208" y="1576"/>
                  <a:pt x="3057" y="1681"/>
                  <a:pt x="2842" y="1681"/>
                </a:cubicBezTo>
                <a:cubicBezTo>
                  <a:pt x="2719" y="1681"/>
                  <a:pt x="2609" y="1624"/>
                  <a:pt x="2530" y="1557"/>
                </a:cubicBezTo>
                <a:cubicBezTo>
                  <a:pt x="2282" y="1727"/>
                  <a:pt x="2282" y="1727"/>
                  <a:pt x="2282" y="1727"/>
                </a:cubicBezTo>
                <a:cubicBezTo>
                  <a:pt x="2423" y="1865"/>
                  <a:pt x="2631" y="1957"/>
                  <a:pt x="2836" y="1957"/>
                </a:cubicBezTo>
                <a:cubicBezTo>
                  <a:pt x="3201" y="1957"/>
                  <a:pt x="3529" y="1768"/>
                  <a:pt x="3529" y="1354"/>
                </a:cubicBezTo>
                <a:cubicBezTo>
                  <a:pt x="3529" y="1239"/>
                  <a:pt x="3529" y="1239"/>
                  <a:pt x="3529" y="1239"/>
                </a:cubicBezTo>
                <a:cubicBezTo>
                  <a:pt x="3666" y="1364"/>
                  <a:pt x="3855" y="1405"/>
                  <a:pt x="4030" y="1405"/>
                </a:cubicBezTo>
                <a:cubicBezTo>
                  <a:pt x="4244" y="1405"/>
                  <a:pt x="4454" y="1320"/>
                  <a:pt x="4611" y="1164"/>
                </a:cubicBezTo>
                <a:cubicBezTo>
                  <a:pt x="4396" y="1007"/>
                  <a:pt x="4396" y="1007"/>
                  <a:pt x="4396" y="1007"/>
                </a:cubicBezTo>
                <a:cubicBezTo>
                  <a:pt x="4302" y="1091"/>
                  <a:pt x="4146" y="1146"/>
                  <a:pt x="4024" y="1146"/>
                </a:cubicBezTo>
                <a:cubicBezTo>
                  <a:pt x="3804" y="1146"/>
                  <a:pt x="3652" y="1062"/>
                  <a:pt x="3652" y="839"/>
                </a:cubicBezTo>
                <a:cubicBezTo>
                  <a:pt x="4635" y="838"/>
                  <a:pt x="4635" y="838"/>
                  <a:pt x="4635" y="838"/>
                </a:cubicBezTo>
                <a:cubicBezTo>
                  <a:pt x="4635" y="838"/>
                  <a:pt x="4644" y="714"/>
                  <a:pt x="4643" y="645"/>
                </a:cubicBezTo>
                <a:moveTo>
                  <a:pt x="4395" y="597"/>
                </a:moveTo>
                <a:cubicBezTo>
                  <a:pt x="3652" y="597"/>
                  <a:pt x="3652" y="597"/>
                  <a:pt x="3652" y="597"/>
                </a:cubicBezTo>
                <a:cubicBezTo>
                  <a:pt x="3652" y="357"/>
                  <a:pt x="3826" y="242"/>
                  <a:pt x="4022" y="242"/>
                </a:cubicBezTo>
                <a:cubicBezTo>
                  <a:pt x="4218" y="242"/>
                  <a:pt x="4395" y="360"/>
                  <a:pt x="4395" y="597"/>
                </a:cubicBezTo>
                <a:moveTo>
                  <a:pt x="2541" y="702"/>
                </a:moveTo>
                <a:cubicBezTo>
                  <a:pt x="2538" y="476"/>
                  <a:pt x="2547" y="440"/>
                  <a:pt x="2606" y="377"/>
                </a:cubicBezTo>
                <a:cubicBezTo>
                  <a:pt x="2651" y="328"/>
                  <a:pt x="2749" y="271"/>
                  <a:pt x="2882" y="271"/>
                </a:cubicBezTo>
                <a:cubicBezTo>
                  <a:pt x="3012" y="271"/>
                  <a:pt x="3097" y="328"/>
                  <a:pt x="3142" y="377"/>
                </a:cubicBezTo>
                <a:cubicBezTo>
                  <a:pt x="3200" y="440"/>
                  <a:pt x="3207" y="478"/>
                  <a:pt x="3207" y="702"/>
                </a:cubicBezTo>
                <a:cubicBezTo>
                  <a:pt x="3207" y="923"/>
                  <a:pt x="3200" y="961"/>
                  <a:pt x="3142" y="1024"/>
                </a:cubicBezTo>
                <a:cubicBezTo>
                  <a:pt x="3097" y="1073"/>
                  <a:pt x="3012" y="1130"/>
                  <a:pt x="2882" y="1130"/>
                </a:cubicBezTo>
                <a:cubicBezTo>
                  <a:pt x="2749" y="1130"/>
                  <a:pt x="2651" y="1073"/>
                  <a:pt x="2606" y="1024"/>
                </a:cubicBezTo>
                <a:cubicBezTo>
                  <a:pt x="2547" y="961"/>
                  <a:pt x="2544" y="926"/>
                  <a:pt x="2541" y="702"/>
                </a:cubicBezTo>
                <a:moveTo>
                  <a:pt x="1701" y="820"/>
                </a:moveTo>
                <a:cubicBezTo>
                  <a:pt x="2085" y="820"/>
                  <a:pt x="2085" y="820"/>
                  <a:pt x="2085" y="820"/>
                </a:cubicBezTo>
                <a:cubicBezTo>
                  <a:pt x="2085" y="920"/>
                  <a:pt x="2085" y="920"/>
                  <a:pt x="2085" y="920"/>
                </a:cubicBezTo>
                <a:cubicBezTo>
                  <a:pt x="2085" y="1133"/>
                  <a:pt x="1994" y="1157"/>
                  <a:pt x="1726" y="1157"/>
                </a:cubicBezTo>
                <a:cubicBezTo>
                  <a:pt x="1509" y="1157"/>
                  <a:pt x="1424" y="1076"/>
                  <a:pt x="1424" y="984"/>
                </a:cubicBezTo>
                <a:cubicBezTo>
                  <a:pt x="1424" y="884"/>
                  <a:pt x="1512" y="820"/>
                  <a:pt x="1701" y="820"/>
                </a:cubicBezTo>
                <a:moveTo>
                  <a:pt x="1263" y="250"/>
                </a:moveTo>
                <a:cubicBezTo>
                  <a:pt x="1398" y="387"/>
                  <a:pt x="1398" y="387"/>
                  <a:pt x="1398" y="387"/>
                </a:cubicBezTo>
                <a:cubicBezTo>
                  <a:pt x="1482" y="310"/>
                  <a:pt x="1590" y="261"/>
                  <a:pt x="1757" y="261"/>
                </a:cubicBezTo>
                <a:cubicBezTo>
                  <a:pt x="1987" y="261"/>
                  <a:pt x="2085" y="307"/>
                  <a:pt x="2085" y="437"/>
                </a:cubicBezTo>
                <a:cubicBezTo>
                  <a:pt x="2085" y="576"/>
                  <a:pt x="2085" y="576"/>
                  <a:pt x="2085" y="576"/>
                </a:cubicBezTo>
                <a:cubicBezTo>
                  <a:pt x="1641" y="576"/>
                  <a:pt x="1641" y="576"/>
                  <a:pt x="1641" y="576"/>
                </a:cubicBezTo>
                <a:cubicBezTo>
                  <a:pt x="1470" y="576"/>
                  <a:pt x="1340" y="623"/>
                  <a:pt x="1253" y="698"/>
                </a:cubicBezTo>
                <a:cubicBezTo>
                  <a:pt x="1179" y="626"/>
                  <a:pt x="1064" y="580"/>
                  <a:pt x="901" y="570"/>
                </a:cubicBezTo>
                <a:cubicBezTo>
                  <a:pt x="636" y="554"/>
                  <a:pt x="636" y="554"/>
                  <a:pt x="636" y="554"/>
                </a:cubicBezTo>
                <a:cubicBezTo>
                  <a:pt x="475" y="543"/>
                  <a:pt x="425" y="484"/>
                  <a:pt x="425" y="424"/>
                </a:cubicBezTo>
                <a:cubicBezTo>
                  <a:pt x="425" y="330"/>
                  <a:pt x="494" y="259"/>
                  <a:pt x="699" y="259"/>
                </a:cubicBezTo>
                <a:cubicBezTo>
                  <a:pt x="872" y="259"/>
                  <a:pt x="1001" y="311"/>
                  <a:pt x="1127" y="386"/>
                </a:cubicBezTo>
                <a:lnTo>
                  <a:pt x="1263" y="2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6012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Light Green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018" y="446090"/>
            <a:ext cx="8185149" cy="426561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B9299C-4514-44F5-96C3-C956839B48C2}" type="datetime4">
              <a:rPr lang="en-GB" smtClean="0">
                <a:solidFill>
                  <a:prstClr val="white"/>
                </a:solidFill>
              </a:rPr>
              <a:pPr/>
              <a:t>02 July 2018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>
                <a:solidFill>
                  <a:prstClr val="white"/>
                </a:solidFill>
              </a:rPr>
              <a:t>Sage presentation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173A23-9EAF-448F-A700-9AC7A106503C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4800" y="6367041"/>
            <a:ext cx="11016000" cy="0"/>
          </a:xfrm>
          <a:prstGeom prst="line">
            <a:avLst/>
          </a:prstGeom>
          <a:ln w="23495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5"/>
          <p:cNvSpPr>
            <a:spLocks noChangeAspect="1" noEditPoints="1"/>
          </p:cNvSpPr>
          <p:nvPr userDrawn="1"/>
        </p:nvSpPr>
        <p:spPr bwMode="auto">
          <a:xfrm>
            <a:off x="9912000" y="446400"/>
            <a:ext cx="1680000" cy="487362"/>
          </a:xfrm>
          <a:custGeom>
            <a:avLst/>
            <a:gdLst>
              <a:gd name="T0" fmla="*/ 3988 w 4644"/>
              <a:gd name="T1" fmla="*/ 0 h 1957"/>
              <a:gd name="T2" fmla="*/ 3529 w 4644"/>
              <a:gd name="T3" fmla="*/ 16 h 1957"/>
              <a:gd name="T4" fmla="*/ 3208 w 4644"/>
              <a:gd name="T5" fmla="*/ 162 h 1957"/>
              <a:gd name="T6" fmla="*/ 2373 w 4644"/>
              <a:gd name="T7" fmla="*/ 168 h 1957"/>
              <a:gd name="T8" fmla="*/ 1742 w 4644"/>
              <a:gd name="T9" fmla="*/ 1 h 1957"/>
              <a:gd name="T10" fmla="*/ 699 w 4644"/>
              <a:gd name="T11" fmla="*/ 0 h 1957"/>
              <a:gd name="T12" fmla="*/ 564 w 4644"/>
              <a:gd name="T13" fmla="*/ 811 h 1957"/>
              <a:gd name="T14" fmla="*/ 1042 w 4644"/>
              <a:gd name="T15" fmla="*/ 967 h 1957"/>
              <a:gd name="T16" fmla="*/ 224 w 4644"/>
              <a:gd name="T17" fmla="*/ 967 h 1957"/>
              <a:gd name="T18" fmla="*/ 702 w 4644"/>
              <a:gd name="T19" fmla="*/ 1403 h 1957"/>
              <a:gd name="T20" fmla="*/ 1685 w 4644"/>
              <a:gd name="T21" fmla="*/ 1404 h 1957"/>
              <a:gd name="T22" fmla="*/ 2085 w 4644"/>
              <a:gd name="T23" fmla="*/ 1266 h 1957"/>
              <a:gd name="T24" fmla="*/ 2406 w 4644"/>
              <a:gd name="T25" fmla="*/ 1406 h 1957"/>
              <a:gd name="T26" fmla="*/ 2795 w 4644"/>
              <a:gd name="T27" fmla="*/ 1403 h 1957"/>
              <a:gd name="T28" fmla="*/ 3208 w 4644"/>
              <a:gd name="T29" fmla="*/ 1384 h 1957"/>
              <a:gd name="T30" fmla="*/ 2530 w 4644"/>
              <a:gd name="T31" fmla="*/ 1557 h 1957"/>
              <a:gd name="T32" fmla="*/ 2836 w 4644"/>
              <a:gd name="T33" fmla="*/ 1957 h 1957"/>
              <a:gd name="T34" fmla="*/ 3529 w 4644"/>
              <a:gd name="T35" fmla="*/ 1239 h 1957"/>
              <a:gd name="T36" fmla="*/ 4611 w 4644"/>
              <a:gd name="T37" fmla="*/ 1164 h 1957"/>
              <a:gd name="T38" fmla="*/ 4024 w 4644"/>
              <a:gd name="T39" fmla="*/ 1146 h 1957"/>
              <a:gd name="T40" fmla="*/ 4635 w 4644"/>
              <a:gd name="T41" fmla="*/ 838 h 1957"/>
              <a:gd name="T42" fmla="*/ 4395 w 4644"/>
              <a:gd name="T43" fmla="*/ 597 h 1957"/>
              <a:gd name="T44" fmla="*/ 4022 w 4644"/>
              <a:gd name="T45" fmla="*/ 242 h 1957"/>
              <a:gd name="T46" fmla="*/ 2541 w 4644"/>
              <a:gd name="T47" fmla="*/ 702 h 1957"/>
              <a:gd name="T48" fmla="*/ 2882 w 4644"/>
              <a:gd name="T49" fmla="*/ 271 h 1957"/>
              <a:gd name="T50" fmla="*/ 3207 w 4644"/>
              <a:gd name="T51" fmla="*/ 702 h 1957"/>
              <a:gd name="T52" fmla="*/ 2882 w 4644"/>
              <a:gd name="T53" fmla="*/ 1130 h 1957"/>
              <a:gd name="T54" fmla="*/ 2541 w 4644"/>
              <a:gd name="T55" fmla="*/ 702 h 1957"/>
              <a:gd name="T56" fmla="*/ 2085 w 4644"/>
              <a:gd name="T57" fmla="*/ 820 h 1957"/>
              <a:gd name="T58" fmla="*/ 1726 w 4644"/>
              <a:gd name="T59" fmla="*/ 1157 h 1957"/>
              <a:gd name="T60" fmla="*/ 1701 w 4644"/>
              <a:gd name="T61" fmla="*/ 820 h 1957"/>
              <a:gd name="T62" fmla="*/ 1398 w 4644"/>
              <a:gd name="T63" fmla="*/ 387 h 1957"/>
              <a:gd name="T64" fmla="*/ 2085 w 4644"/>
              <a:gd name="T65" fmla="*/ 437 h 1957"/>
              <a:gd name="T66" fmla="*/ 1641 w 4644"/>
              <a:gd name="T67" fmla="*/ 576 h 1957"/>
              <a:gd name="T68" fmla="*/ 901 w 4644"/>
              <a:gd name="T69" fmla="*/ 570 h 1957"/>
              <a:gd name="T70" fmla="*/ 425 w 4644"/>
              <a:gd name="T71" fmla="*/ 424 h 1957"/>
              <a:gd name="T72" fmla="*/ 1127 w 4644"/>
              <a:gd name="T73" fmla="*/ 386 h 19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644" h="1957">
                <a:moveTo>
                  <a:pt x="4643" y="645"/>
                </a:moveTo>
                <a:cubicBezTo>
                  <a:pt x="4641" y="241"/>
                  <a:pt x="4339" y="0"/>
                  <a:pt x="3988" y="0"/>
                </a:cubicBezTo>
                <a:cubicBezTo>
                  <a:pt x="3827" y="0"/>
                  <a:pt x="3656" y="47"/>
                  <a:pt x="3529" y="167"/>
                </a:cubicBezTo>
                <a:cubicBezTo>
                  <a:pt x="3529" y="16"/>
                  <a:pt x="3529" y="16"/>
                  <a:pt x="3529" y="16"/>
                </a:cubicBezTo>
                <a:cubicBezTo>
                  <a:pt x="3208" y="16"/>
                  <a:pt x="3208" y="16"/>
                  <a:pt x="3208" y="16"/>
                </a:cubicBezTo>
                <a:cubicBezTo>
                  <a:pt x="3208" y="162"/>
                  <a:pt x="3208" y="162"/>
                  <a:pt x="3208" y="162"/>
                </a:cubicBezTo>
                <a:cubicBezTo>
                  <a:pt x="3088" y="54"/>
                  <a:pt x="2959" y="0"/>
                  <a:pt x="2795" y="0"/>
                </a:cubicBezTo>
                <a:cubicBezTo>
                  <a:pt x="2587" y="0"/>
                  <a:pt x="2445" y="89"/>
                  <a:pt x="2373" y="168"/>
                </a:cubicBezTo>
                <a:cubicBezTo>
                  <a:pt x="2360" y="182"/>
                  <a:pt x="2349" y="195"/>
                  <a:pt x="2339" y="209"/>
                </a:cubicBezTo>
                <a:cubicBezTo>
                  <a:pt x="2235" y="58"/>
                  <a:pt x="2019" y="1"/>
                  <a:pt x="1742" y="1"/>
                </a:cubicBezTo>
                <a:cubicBezTo>
                  <a:pt x="1534" y="1"/>
                  <a:pt x="1379" y="38"/>
                  <a:pt x="1262" y="144"/>
                </a:cubicBezTo>
                <a:cubicBezTo>
                  <a:pt x="1117" y="55"/>
                  <a:pt x="943" y="0"/>
                  <a:pt x="699" y="0"/>
                </a:cubicBezTo>
                <a:cubicBezTo>
                  <a:pt x="362" y="0"/>
                  <a:pt x="104" y="143"/>
                  <a:pt x="104" y="422"/>
                </a:cubicBezTo>
                <a:cubicBezTo>
                  <a:pt x="104" y="657"/>
                  <a:pt x="299" y="792"/>
                  <a:pt x="564" y="811"/>
                </a:cubicBezTo>
                <a:cubicBezTo>
                  <a:pt x="847" y="832"/>
                  <a:pt x="847" y="832"/>
                  <a:pt x="847" y="832"/>
                </a:cubicBezTo>
                <a:cubicBezTo>
                  <a:pt x="957" y="840"/>
                  <a:pt x="1042" y="870"/>
                  <a:pt x="1042" y="967"/>
                </a:cubicBezTo>
                <a:cubicBezTo>
                  <a:pt x="1042" y="1084"/>
                  <a:pt x="910" y="1143"/>
                  <a:pt x="727" y="1143"/>
                </a:cubicBezTo>
                <a:cubicBezTo>
                  <a:pt x="513" y="1143"/>
                  <a:pt x="362" y="1084"/>
                  <a:pt x="224" y="967"/>
                </a:cubicBezTo>
                <a:cubicBezTo>
                  <a:pt x="0" y="1157"/>
                  <a:pt x="0" y="1157"/>
                  <a:pt x="0" y="1157"/>
                </a:cubicBezTo>
                <a:cubicBezTo>
                  <a:pt x="205" y="1322"/>
                  <a:pt x="444" y="1403"/>
                  <a:pt x="702" y="1403"/>
                </a:cubicBezTo>
                <a:cubicBezTo>
                  <a:pt x="921" y="1403"/>
                  <a:pt x="1112" y="1349"/>
                  <a:pt x="1232" y="1250"/>
                </a:cubicBezTo>
                <a:cubicBezTo>
                  <a:pt x="1327" y="1345"/>
                  <a:pt x="1482" y="1404"/>
                  <a:pt x="1685" y="1404"/>
                </a:cubicBezTo>
                <a:cubicBezTo>
                  <a:pt x="1902" y="1404"/>
                  <a:pt x="2012" y="1361"/>
                  <a:pt x="2079" y="1266"/>
                </a:cubicBezTo>
                <a:cubicBezTo>
                  <a:pt x="2085" y="1266"/>
                  <a:pt x="2085" y="1266"/>
                  <a:pt x="2085" y="1266"/>
                </a:cubicBezTo>
                <a:cubicBezTo>
                  <a:pt x="2085" y="1406"/>
                  <a:pt x="2085" y="1406"/>
                  <a:pt x="2085" y="1406"/>
                </a:cubicBezTo>
                <a:cubicBezTo>
                  <a:pt x="2406" y="1406"/>
                  <a:pt x="2406" y="1406"/>
                  <a:pt x="2406" y="1406"/>
                </a:cubicBezTo>
                <a:cubicBezTo>
                  <a:pt x="2406" y="1267"/>
                  <a:pt x="2406" y="1267"/>
                  <a:pt x="2406" y="1267"/>
                </a:cubicBezTo>
                <a:cubicBezTo>
                  <a:pt x="2485" y="1336"/>
                  <a:pt x="2615" y="1403"/>
                  <a:pt x="2795" y="1403"/>
                </a:cubicBezTo>
                <a:cubicBezTo>
                  <a:pt x="2959" y="1403"/>
                  <a:pt x="3107" y="1338"/>
                  <a:pt x="3208" y="1243"/>
                </a:cubicBezTo>
                <a:cubicBezTo>
                  <a:pt x="3208" y="1384"/>
                  <a:pt x="3208" y="1384"/>
                  <a:pt x="3208" y="1384"/>
                </a:cubicBezTo>
                <a:cubicBezTo>
                  <a:pt x="3208" y="1576"/>
                  <a:pt x="3057" y="1681"/>
                  <a:pt x="2842" y="1681"/>
                </a:cubicBezTo>
                <a:cubicBezTo>
                  <a:pt x="2719" y="1681"/>
                  <a:pt x="2609" y="1624"/>
                  <a:pt x="2530" y="1557"/>
                </a:cubicBezTo>
                <a:cubicBezTo>
                  <a:pt x="2282" y="1727"/>
                  <a:pt x="2282" y="1727"/>
                  <a:pt x="2282" y="1727"/>
                </a:cubicBezTo>
                <a:cubicBezTo>
                  <a:pt x="2423" y="1865"/>
                  <a:pt x="2631" y="1957"/>
                  <a:pt x="2836" y="1957"/>
                </a:cubicBezTo>
                <a:cubicBezTo>
                  <a:pt x="3201" y="1957"/>
                  <a:pt x="3529" y="1768"/>
                  <a:pt x="3529" y="1354"/>
                </a:cubicBezTo>
                <a:cubicBezTo>
                  <a:pt x="3529" y="1239"/>
                  <a:pt x="3529" y="1239"/>
                  <a:pt x="3529" y="1239"/>
                </a:cubicBezTo>
                <a:cubicBezTo>
                  <a:pt x="3666" y="1364"/>
                  <a:pt x="3855" y="1405"/>
                  <a:pt x="4030" y="1405"/>
                </a:cubicBezTo>
                <a:cubicBezTo>
                  <a:pt x="4244" y="1405"/>
                  <a:pt x="4454" y="1320"/>
                  <a:pt x="4611" y="1164"/>
                </a:cubicBezTo>
                <a:cubicBezTo>
                  <a:pt x="4396" y="1007"/>
                  <a:pt x="4396" y="1007"/>
                  <a:pt x="4396" y="1007"/>
                </a:cubicBezTo>
                <a:cubicBezTo>
                  <a:pt x="4302" y="1091"/>
                  <a:pt x="4146" y="1146"/>
                  <a:pt x="4024" y="1146"/>
                </a:cubicBezTo>
                <a:cubicBezTo>
                  <a:pt x="3804" y="1146"/>
                  <a:pt x="3652" y="1062"/>
                  <a:pt x="3652" y="839"/>
                </a:cubicBezTo>
                <a:cubicBezTo>
                  <a:pt x="4635" y="838"/>
                  <a:pt x="4635" y="838"/>
                  <a:pt x="4635" y="838"/>
                </a:cubicBezTo>
                <a:cubicBezTo>
                  <a:pt x="4635" y="838"/>
                  <a:pt x="4644" y="714"/>
                  <a:pt x="4643" y="645"/>
                </a:cubicBezTo>
                <a:moveTo>
                  <a:pt x="4395" y="597"/>
                </a:moveTo>
                <a:cubicBezTo>
                  <a:pt x="3652" y="597"/>
                  <a:pt x="3652" y="597"/>
                  <a:pt x="3652" y="597"/>
                </a:cubicBezTo>
                <a:cubicBezTo>
                  <a:pt x="3652" y="357"/>
                  <a:pt x="3826" y="242"/>
                  <a:pt x="4022" y="242"/>
                </a:cubicBezTo>
                <a:cubicBezTo>
                  <a:pt x="4218" y="242"/>
                  <a:pt x="4395" y="360"/>
                  <a:pt x="4395" y="597"/>
                </a:cubicBezTo>
                <a:moveTo>
                  <a:pt x="2541" y="702"/>
                </a:moveTo>
                <a:cubicBezTo>
                  <a:pt x="2538" y="476"/>
                  <a:pt x="2547" y="440"/>
                  <a:pt x="2606" y="377"/>
                </a:cubicBezTo>
                <a:cubicBezTo>
                  <a:pt x="2651" y="328"/>
                  <a:pt x="2749" y="271"/>
                  <a:pt x="2882" y="271"/>
                </a:cubicBezTo>
                <a:cubicBezTo>
                  <a:pt x="3012" y="271"/>
                  <a:pt x="3097" y="328"/>
                  <a:pt x="3142" y="377"/>
                </a:cubicBezTo>
                <a:cubicBezTo>
                  <a:pt x="3200" y="440"/>
                  <a:pt x="3207" y="478"/>
                  <a:pt x="3207" y="702"/>
                </a:cubicBezTo>
                <a:cubicBezTo>
                  <a:pt x="3207" y="923"/>
                  <a:pt x="3200" y="961"/>
                  <a:pt x="3142" y="1024"/>
                </a:cubicBezTo>
                <a:cubicBezTo>
                  <a:pt x="3097" y="1073"/>
                  <a:pt x="3012" y="1130"/>
                  <a:pt x="2882" y="1130"/>
                </a:cubicBezTo>
                <a:cubicBezTo>
                  <a:pt x="2749" y="1130"/>
                  <a:pt x="2651" y="1073"/>
                  <a:pt x="2606" y="1024"/>
                </a:cubicBezTo>
                <a:cubicBezTo>
                  <a:pt x="2547" y="961"/>
                  <a:pt x="2544" y="926"/>
                  <a:pt x="2541" y="702"/>
                </a:cubicBezTo>
                <a:moveTo>
                  <a:pt x="1701" y="820"/>
                </a:moveTo>
                <a:cubicBezTo>
                  <a:pt x="2085" y="820"/>
                  <a:pt x="2085" y="820"/>
                  <a:pt x="2085" y="820"/>
                </a:cubicBezTo>
                <a:cubicBezTo>
                  <a:pt x="2085" y="920"/>
                  <a:pt x="2085" y="920"/>
                  <a:pt x="2085" y="920"/>
                </a:cubicBezTo>
                <a:cubicBezTo>
                  <a:pt x="2085" y="1133"/>
                  <a:pt x="1994" y="1157"/>
                  <a:pt x="1726" y="1157"/>
                </a:cubicBezTo>
                <a:cubicBezTo>
                  <a:pt x="1509" y="1157"/>
                  <a:pt x="1424" y="1076"/>
                  <a:pt x="1424" y="984"/>
                </a:cubicBezTo>
                <a:cubicBezTo>
                  <a:pt x="1424" y="884"/>
                  <a:pt x="1512" y="820"/>
                  <a:pt x="1701" y="820"/>
                </a:cubicBezTo>
                <a:moveTo>
                  <a:pt x="1263" y="250"/>
                </a:moveTo>
                <a:cubicBezTo>
                  <a:pt x="1398" y="387"/>
                  <a:pt x="1398" y="387"/>
                  <a:pt x="1398" y="387"/>
                </a:cubicBezTo>
                <a:cubicBezTo>
                  <a:pt x="1482" y="310"/>
                  <a:pt x="1590" y="261"/>
                  <a:pt x="1757" y="261"/>
                </a:cubicBezTo>
                <a:cubicBezTo>
                  <a:pt x="1987" y="261"/>
                  <a:pt x="2085" y="307"/>
                  <a:pt x="2085" y="437"/>
                </a:cubicBezTo>
                <a:cubicBezTo>
                  <a:pt x="2085" y="576"/>
                  <a:pt x="2085" y="576"/>
                  <a:pt x="2085" y="576"/>
                </a:cubicBezTo>
                <a:cubicBezTo>
                  <a:pt x="1641" y="576"/>
                  <a:pt x="1641" y="576"/>
                  <a:pt x="1641" y="576"/>
                </a:cubicBezTo>
                <a:cubicBezTo>
                  <a:pt x="1470" y="576"/>
                  <a:pt x="1340" y="623"/>
                  <a:pt x="1253" y="698"/>
                </a:cubicBezTo>
                <a:cubicBezTo>
                  <a:pt x="1179" y="626"/>
                  <a:pt x="1064" y="580"/>
                  <a:pt x="901" y="570"/>
                </a:cubicBezTo>
                <a:cubicBezTo>
                  <a:pt x="636" y="554"/>
                  <a:pt x="636" y="554"/>
                  <a:pt x="636" y="554"/>
                </a:cubicBezTo>
                <a:cubicBezTo>
                  <a:pt x="475" y="543"/>
                  <a:pt x="425" y="484"/>
                  <a:pt x="425" y="424"/>
                </a:cubicBezTo>
                <a:cubicBezTo>
                  <a:pt x="425" y="330"/>
                  <a:pt x="494" y="259"/>
                  <a:pt x="699" y="259"/>
                </a:cubicBezTo>
                <a:cubicBezTo>
                  <a:pt x="872" y="259"/>
                  <a:pt x="1001" y="311"/>
                  <a:pt x="1127" y="386"/>
                </a:cubicBezTo>
                <a:lnTo>
                  <a:pt x="1263" y="2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9133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 Picture 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133" y="446088"/>
            <a:ext cx="8189384" cy="426561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9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0965" y="446088"/>
            <a:ext cx="1680000" cy="53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47280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9018" y="1935162"/>
            <a:ext cx="5380567" cy="4268788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6651" y="1928813"/>
            <a:ext cx="5380565" cy="4271962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A0C53-6DB7-4DFC-AA38-86E695AEA712}" type="datetime4">
              <a:rPr lang="en-GB" smtClean="0">
                <a:solidFill>
                  <a:prstClr val="black"/>
                </a:solidFill>
              </a:rPr>
              <a:pPr/>
              <a:t>02 July 2018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Sage presentation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3A23-9EAF-448F-A700-9AC7A106503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0965" y="446088"/>
            <a:ext cx="1680000" cy="53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604800" y="6367041"/>
            <a:ext cx="11016000" cy="0"/>
          </a:xfrm>
          <a:prstGeom prst="line">
            <a:avLst/>
          </a:prstGeom>
          <a:ln w="23495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604800" y="1749425"/>
            <a:ext cx="11016000" cy="0"/>
          </a:xfrm>
          <a:prstGeom prst="line">
            <a:avLst/>
          </a:prstGeom>
          <a:ln w="23495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51810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ge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1133" y="1928814"/>
            <a:ext cx="5378451" cy="4275136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B36EB-A884-4109-A37C-9DAC9C1E0964}" type="datetime4">
              <a:rPr lang="en-GB" smtClean="0">
                <a:solidFill>
                  <a:prstClr val="black"/>
                </a:solidFill>
              </a:rPr>
              <a:pPr/>
              <a:t>02 July 2018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Sage presentation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3A23-9EAF-448F-A700-9AC7A106503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216652" y="1928813"/>
            <a:ext cx="5380565" cy="4275137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GB"/>
          </a:p>
        </p:txBody>
      </p:sp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0965" y="446088"/>
            <a:ext cx="1680000" cy="53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Connector 9"/>
          <p:cNvCxnSpPr/>
          <p:nvPr userDrawn="1"/>
        </p:nvCxnSpPr>
        <p:spPr>
          <a:xfrm>
            <a:off x="604800" y="6367041"/>
            <a:ext cx="11016000" cy="0"/>
          </a:xfrm>
          <a:prstGeom prst="line">
            <a:avLst/>
          </a:prstGeom>
          <a:ln w="23495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604800" y="1749425"/>
            <a:ext cx="11016000" cy="0"/>
          </a:xfrm>
          <a:prstGeom prst="line">
            <a:avLst/>
          </a:prstGeom>
          <a:ln w="23495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18059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Small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9018" y="1928813"/>
            <a:ext cx="5380567" cy="4271962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800" b="1"/>
            </a:lvl1pPr>
            <a:lvl2pPr marL="0" indent="0">
              <a:lnSpc>
                <a:spcPct val="100000"/>
              </a:lnSpc>
              <a:spcAft>
                <a:spcPts val="900"/>
              </a:spcAft>
              <a:buFontTx/>
              <a:buNone/>
              <a:defRPr sz="1800"/>
            </a:lvl2pPr>
            <a:lvl3pPr marL="179388" indent="-179388">
              <a:lnSpc>
                <a:spcPct val="100000"/>
              </a:lnSpc>
              <a:spcAft>
                <a:spcPts val="900"/>
              </a:spcAft>
              <a:buFont typeface="Arial" pitchFamily="34" charset="0"/>
              <a:buChar char="•"/>
              <a:defRPr sz="1800"/>
            </a:lvl3pPr>
            <a:lvl4pPr marL="449263" indent="-269875">
              <a:lnSpc>
                <a:spcPct val="100000"/>
              </a:lnSpc>
              <a:spcAft>
                <a:spcPts val="900"/>
              </a:spcAft>
              <a:buFont typeface="Arial" pitchFamily="34" charset="0"/>
              <a:buChar char="−"/>
              <a:tabLst/>
              <a:defRPr sz="1800"/>
            </a:lvl4pPr>
            <a:lvl5pPr marL="719138" indent="-269875">
              <a:lnSpc>
                <a:spcPct val="100000"/>
              </a:lnSpc>
              <a:spcAft>
                <a:spcPts val="900"/>
              </a:spcAft>
              <a:buFont typeface="Arial" pitchFamily="34" charset="0"/>
              <a:buChar char="•"/>
              <a:defRPr sz="1800"/>
            </a:lvl5pPr>
            <a:lvl6pPr marL="989013" indent="-269875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−"/>
              <a:defRPr sz="1800"/>
            </a:lvl6pPr>
            <a:lvl7pPr marL="1258888" indent="-269875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8133A-F875-42F9-A82E-F423B94FA29C}" type="datetime4">
              <a:rPr lang="en-GB" smtClean="0">
                <a:solidFill>
                  <a:prstClr val="black"/>
                </a:solidFill>
              </a:rPr>
              <a:pPr/>
              <a:t>02 July 2018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Sage presentation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3A23-9EAF-448F-A700-9AC7A106503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0965" y="446088"/>
            <a:ext cx="1680000" cy="53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604800" y="6367041"/>
            <a:ext cx="11016000" cy="0"/>
          </a:xfrm>
          <a:prstGeom prst="line">
            <a:avLst/>
          </a:prstGeom>
          <a:ln w="23495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604800" y="1749425"/>
            <a:ext cx="11016000" cy="0"/>
          </a:xfrm>
          <a:prstGeom prst="line">
            <a:avLst/>
          </a:prstGeom>
          <a:ln w="23495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6218767" y="1928813"/>
            <a:ext cx="5378451" cy="4271962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800" b="1"/>
            </a:lvl1pPr>
            <a:lvl2pPr marL="0" indent="0">
              <a:lnSpc>
                <a:spcPct val="100000"/>
              </a:lnSpc>
              <a:spcAft>
                <a:spcPts val="900"/>
              </a:spcAft>
              <a:buFontTx/>
              <a:buNone/>
              <a:defRPr sz="1800"/>
            </a:lvl2pPr>
            <a:lvl3pPr marL="179388" indent="-179388">
              <a:lnSpc>
                <a:spcPct val="100000"/>
              </a:lnSpc>
              <a:spcAft>
                <a:spcPts val="900"/>
              </a:spcAft>
              <a:buFont typeface="Arial" pitchFamily="34" charset="0"/>
              <a:buChar char="•"/>
              <a:defRPr sz="1800"/>
            </a:lvl3pPr>
            <a:lvl4pPr marL="449263" indent="-269875">
              <a:lnSpc>
                <a:spcPct val="100000"/>
              </a:lnSpc>
              <a:spcAft>
                <a:spcPts val="900"/>
              </a:spcAft>
              <a:buFont typeface="Arial" pitchFamily="34" charset="0"/>
              <a:buChar char="−"/>
              <a:defRPr sz="1800"/>
            </a:lvl4pPr>
            <a:lvl5pPr marL="719138" indent="-269875">
              <a:lnSpc>
                <a:spcPct val="100000"/>
              </a:lnSpc>
              <a:spcAft>
                <a:spcPts val="900"/>
              </a:spcAft>
              <a:buFont typeface="Arial" pitchFamily="34" charset="0"/>
              <a:buChar char="•"/>
              <a:defRPr sz="1800"/>
            </a:lvl5pPr>
            <a:lvl6pPr marL="989013" indent="-269875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−"/>
              <a:defRPr sz="1800"/>
            </a:lvl6pPr>
            <a:lvl7pPr marL="1258888" indent="-269875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731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9019" y="1928813"/>
            <a:ext cx="11000315" cy="130810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5E360-B418-4EF4-A403-CFD60E9A4D71}" type="datetime4">
              <a:rPr lang="en-GB" smtClean="0">
                <a:solidFill>
                  <a:prstClr val="black"/>
                </a:solidFill>
              </a:rPr>
              <a:pPr/>
              <a:t>02 July 2018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Sage presentation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3A23-9EAF-448F-A700-9AC7A106503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216653" y="3405189"/>
            <a:ext cx="5374313" cy="2795587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GB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99018" y="3419475"/>
            <a:ext cx="5380567" cy="27813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GB"/>
          </a:p>
        </p:txBody>
      </p:sp>
      <p:pic>
        <p:nvPicPr>
          <p:cNvPr id="11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0965" y="446088"/>
            <a:ext cx="1680000" cy="53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Connector 11"/>
          <p:cNvCxnSpPr/>
          <p:nvPr userDrawn="1"/>
        </p:nvCxnSpPr>
        <p:spPr>
          <a:xfrm>
            <a:off x="604800" y="6367041"/>
            <a:ext cx="11016000" cy="0"/>
          </a:xfrm>
          <a:prstGeom prst="line">
            <a:avLst/>
          </a:prstGeom>
          <a:ln w="23495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604800" y="1749425"/>
            <a:ext cx="11016000" cy="0"/>
          </a:xfrm>
          <a:prstGeom prst="line">
            <a:avLst/>
          </a:prstGeom>
          <a:ln w="23495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16277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2"/>
          </p:nvPr>
        </p:nvSpPr>
        <p:spPr>
          <a:xfrm>
            <a:off x="6218767" y="6376988"/>
            <a:ext cx="2844800" cy="247012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7F13AC1-77CF-4F8A-BBE5-303F57FE7694}" type="datetime4">
              <a:rPr lang="en-GB" smtClean="0">
                <a:solidFill>
                  <a:prstClr val="black"/>
                </a:solidFill>
              </a:rPr>
              <a:pPr/>
              <a:t>02 July 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1133" y="6376988"/>
            <a:ext cx="5378451" cy="247651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>
                <a:solidFill>
                  <a:prstClr val="black"/>
                </a:solidFill>
              </a:rPr>
              <a:t>Sage presentation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30596" y="6376988"/>
            <a:ext cx="1860369" cy="24765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C173A23-9EAF-448F-A700-9AC7A106503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0965" y="446088"/>
            <a:ext cx="1680000" cy="53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 userDrawn="1"/>
        </p:nvCxnSpPr>
        <p:spPr>
          <a:xfrm>
            <a:off x="604800" y="6367041"/>
            <a:ext cx="11016000" cy="0"/>
          </a:xfrm>
          <a:prstGeom prst="line">
            <a:avLst/>
          </a:prstGeom>
          <a:ln w="23495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604800" y="1749425"/>
            <a:ext cx="11016000" cy="0"/>
          </a:xfrm>
          <a:prstGeom prst="line">
            <a:avLst/>
          </a:prstGeom>
          <a:ln w="23495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83260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ayou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 userDrawn="1"/>
        </p:nvGrpSpPr>
        <p:grpSpPr>
          <a:xfrm>
            <a:off x="594982" y="446088"/>
            <a:ext cx="10999060" cy="5749129"/>
            <a:chOff x="443855" y="446087"/>
            <a:chExt cx="8249295" cy="5749129"/>
          </a:xfrm>
        </p:grpSpPr>
        <p:sp>
          <p:nvSpPr>
            <p:cNvPr id="2" name="Rectangle 1"/>
            <p:cNvSpPr/>
            <p:nvPr userDrawn="1"/>
          </p:nvSpPr>
          <p:spPr>
            <a:xfrm>
              <a:off x="450850" y="446087"/>
              <a:ext cx="1925638" cy="1303337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>
                <a:solidFill>
                  <a:prstClr val="white"/>
                </a:solidFill>
              </a:endParaRPr>
            </a:p>
          </p:txBody>
        </p:sp>
        <p:sp>
          <p:nvSpPr>
            <p:cNvPr id="3" name="Rectangle 2"/>
            <p:cNvSpPr/>
            <p:nvPr userDrawn="1"/>
          </p:nvSpPr>
          <p:spPr>
            <a:xfrm>
              <a:off x="2555875" y="446087"/>
              <a:ext cx="1925638" cy="1303337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800">
                <a:solidFill>
                  <a:prstClr val="white"/>
                </a:solidFill>
              </a:endParaRPr>
            </a:p>
          </p:txBody>
        </p:sp>
        <p:sp>
          <p:nvSpPr>
            <p:cNvPr id="4" name="Rectangle 3"/>
            <p:cNvSpPr/>
            <p:nvPr userDrawn="1"/>
          </p:nvSpPr>
          <p:spPr>
            <a:xfrm>
              <a:off x="4662487" y="446087"/>
              <a:ext cx="1925638" cy="1303337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800">
                <a:solidFill>
                  <a:prstClr val="white"/>
                </a:solidFill>
              </a:endParaRPr>
            </a:p>
          </p:txBody>
        </p:sp>
        <p:sp>
          <p:nvSpPr>
            <p:cNvPr id="5" name="Rectangle 4"/>
            <p:cNvSpPr/>
            <p:nvPr userDrawn="1"/>
          </p:nvSpPr>
          <p:spPr>
            <a:xfrm>
              <a:off x="6767512" y="446087"/>
              <a:ext cx="1925638" cy="1303337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800">
                <a:solidFill>
                  <a:prstClr val="white"/>
                </a:solidFill>
              </a:endParaRPr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443855" y="1928812"/>
              <a:ext cx="1925638" cy="1303337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2555875" y="1928812"/>
              <a:ext cx="1925638" cy="1303337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80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4662487" y="1928812"/>
              <a:ext cx="1925638" cy="1303337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80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6767512" y="1928812"/>
              <a:ext cx="1925638" cy="1303337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80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443855" y="3405183"/>
              <a:ext cx="1925638" cy="1303337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2555875" y="3405183"/>
              <a:ext cx="1925638" cy="1303337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80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4659795" y="3405183"/>
              <a:ext cx="1925638" cy="1303337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80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6767512" y="3405183"/>
              <a:ext cx="1925638" cy="1303337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80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443855" y="4891879"/>
              <a:ext cx="1925638" cy="1303337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555875" y="4891879"/>
              <a:ext cx="1925638" cy="1303337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80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4662487" y="4891879"/>
              <a:ext cx="1925638" cy="1303337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80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767512" y="4891879"/>
              <a:ext cx="1925638" cy="1303337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800">
                <a:solidFill>
                  <a:prstClr val="white"/>
                </a:solidFill>
              </a:endParaRPr>
            </a:p>
          </p:txBody>
        </p:sp>
      </p:grp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6218767" y="6376988"/>
            <a:ext cx="2844800" cy="247012"/>
          </a:xfrm>
        </p:spPr>
        <p:txBody>
          <a:bodyPr/>
          <a:lstStyle/>
          <a:p>
            <a:fld id="{141F1A94-1012-4D84-A92F-EB20E4759351}" type="datetime4">
              <a:rPr lang="en-GB" smtClean="0">
                <a:solidFill>
                  <a:prstClr val="black"/>
                </a:solidFill>
              </a:rPr>
              <a:pPr/>
              <a:t>02 July 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1133" y="6376988"/>
            <a:ext cx="5378451" cy="247651"/>
          </a:xfrm>
        </p:spPr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Sage presentation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15577" y="6376988"/>
            <a:ext cx="1981640" cy="247650"/>
          </a:xfrm>
        </p:spPr>
        <p:txBody>
          <a:bodyPr/>
          <a:lstStyle/>
          <a:p>
            <a:fld id="{5C173A23-9EAF-448F-A700-9AC7A106503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604800" y="6367041"/>
            <a:ext cx="11016000" cy="0"/>
          </a:xfrm>
          <a:prstGeom prst="line">
            <a:avLst/>
          </a:prstGeom>
          <a:ln w="23495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0965" y="446088"/>
            <a:ext cx="1680000" cy="53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78928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9018" y="446088"/>
            <a:ext cx="8185149" cy="4265612"/>
          </a:xfrm>
        </p:spPr>
        <p:txBody>
          <a:bodyPr>
            <a:noAutofit/>
          </a:bodyPr>
          <a:lstStyle>
            <a:lvl1pPr>
              <a:lnSpc>
                <a:spcPts val="5500"/>
              </a:lnSpc>
              <a:defRPr sz="5500" spc="-50" baseline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1683" y="6006209"/>
            <a:ext cx="8182484" cy="246221"/>
          </a:xfrm>
        </p:spPr>
        <p:txBody>
          <a:bodyPr wrap="square" anchor="ctr" anchorCtr="0">
            <a:spAutoFit/>
          </a:bodyPr>
          <a:lstStyle>
            <a:lvl1pPr>
              <a:defRPr sz="1600"/>
            </a:lvl1pPr>
          </a:lstStyle>
          <a:p>
            <a:fld id="{BAFCDE06-9499-4CDF-8320-4A5AA29E4BE2}" type="datetime4">
              <a:rPr lang="en-GB" smtClean="0">
                <a:solidFill>
                  <a:prstClr val="black"/>
                </a:solidFill>
              </a:rPr>
              <a:pPr/>
              <a:t>02 July 2018</a:t>
            </a:fld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217" y="446088"/>
            <a:ext cx="1680000" cy="53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134" y="5747478"/>
            <a:ext cx="8183033" cy="360000"/>
          </a:xfrm>
        </p:spPr>
        <p:txBody>
          <a:bodyPr wrap="square">
            <a:no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4029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(White, Green Log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018" y="446088"/>
            <a:ext cx="8185149" cy="427355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16651" y="6376988"/>
            <a:ext cx="2846916" cy="247012"/>
          </a:xfrm>
        </p:spPr>
        <p:txBody>
          <a:bodyPr/>
          <a:lstStyle/>
          <a:p>
            <a:fld id="{5DB392EB-5F34-4B5C-9A29-076CCEFBA446}" type="datetime4">
              <a:rPr lang="en-GB" smtClean="0">
                <a:solidFill>
                  <a:prstClr val="black"/>
                </a:solidFill>
              </a:rPr>
              <a:pPr/>
              <a:t>02 July 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1133" y="6376988"/>
            <a:ext cx="5378451" cy="247651"/>
          </a:xfrm>
        </p:spPr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Sage presentation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15577" y="6367042"/>
            <a:ext cx="1983756" cy="257597"/>
          </a:xfrm>
        </p:spPr>
        <p:txBody>
          <a:bodyPr/>
          <a:lstStyle/>
          <a:p>
            <a:fld id="{5C173A23-9EAF-448F-A700-9AC7A106503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604800" y="6367041"/>
            <a:ext cx="11016000" cy="0"/>
          </a:xfrm>
          <a:prstGeom prst="line">
            <a:avLst/>
          </a:prstGeom>
          <a:ln w="23495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000" y="446088"/>
            <a:ext cx="1680000" cy="53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30277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018" y="446089"/>
            <a:ext cx="8185149" cy="487674"/>
          </a:xfrm>
        </p:spPr>
        <p:txBody>
          <a:bodyPr>
            <a:noAutofit/>
          </a:bodyPr>
          <a:lstStyle>
            <a:lvl1pPr>
              <a:defRPr sz="28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9EF08D-458F-4B4D-99ED-EBEEB7DB35AB}" type="datetime4">
              <a:rPr lang="en-GB" smtClean="0">
                <a:solidFill>
                  <a:prstClr val="white"/>
                </a:solidFill>
              </a:rPr>
              <a:pPr/>
              <a:t>02 July 2018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>
                <a:solidFill>
                  <a:prstClr val="white"/>
                </a:solidFill>
              </a:rPr>
              <a:t>Sage presentation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173A23-9EAF-448F-A700-9AC7A106503C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9600" y="6367041"/>
            <a:ext cx="11016000" cy="0"/>
          </a:xfrm>
          <a:prstGeom prst="line">
            <a:avLst/>
          </a:prstGeom>
          <a:ln w="23495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5"/>
          <p:cNvSpPr>
            <a:spLocks noChangeAspect="1" noEditPoints="1"/>
          </p:cNvSpPr>
          <p:nvPr userDrawn="1"/>
        </p:nvSpPr>
        <p:spPr bwMode="auto">
          <a:xfrm>
            <a:off x="9912000" y="446400"/>
            <a:ext cx="1680000" cy="487362"/>
          </a:xfrm>
          <a:custGeom>
            <a:avLst/>
            <a:gdLst>
              <a:gd name="T0" fmla="*/ 3988 w 4644"/>
              <a:gd name="T1" fmla="*/ 0 h 1957"/>
              <a:gd name="T2" fmla="*/ 3529 w 4644"/>
              <a:gd name="T3" fmla="*/ 16 h 1957"/>
              <a:gd name="T4" fmla="*/ 3208 w 4644"/>
              <a:gd name="T5" fmla="*/ 162 h 1957"/>
              <a:gd name="T6" fmla="*/ 2373 w 4644"/>
              <a:gd name="T7" fmla="*/ 168 h 1957"/>
              <a:gd name="T8" fmla="*/ 1742 w 4644"/>
              <a:gd name="T9" fmla="*/ 1 h 1957"/>
              <a:gd name="T10" fmla="*/ 699 w 4644"/>
              <a:gd name="T11" fmla="*/ 0 h 1957"/>
              <a:gd name="T12" fmla="*/ 564 w 4644"/>
              <a:gd name="T13" fmla="*/ 811 h 1957"/>
              <a:gd name="T14" fmla="*/ 1042 w 4644"/>
              <a:gd name="T15" fmla="*/ 967 h 1957"/>
              <a:gd name="T16" fmla="*/ 224 w 4644"/>
              <a:gd name="T17" fmla="*/ 967 h 1957"/>
              <a:gd name="T18" fmla="*/ 702 w 4644"/>
              <a:gd name="T19" fmla="*/ 1403 h 1957"/>
              <a:gd name="T20" fmla="*/ 1685 w 4644"/>
              <a:gd name="T21" fmla="*/ 1404 h 1957"/>
              <a:gd name="T22" fmla="*/ 2085 w 4644"/>
              <a:gd name="T23" fmla="*/ 1266 h 1957"/>
              <a:gd name="T24" fmla="*/ 2406 w 4644"/>
              <a:gd name="T25" fmla="*/ 1406 h 1957"/>
              <a:gd name="T26" fmla="*/ 2795 w 4644"/>
              <a:gd name="T27" fmla="*/ 1403 h 1957"/>
              <a:gd name="T28" fmla="*/ 3208 w 4644"/>
              <a:gd name="T29" fmla="*/ 1384 h 1957"/>
              <a:gd name="T30" fmla="*/ 2530 w 4644"/>
              <a:gd name="T31" fmla="*/ 1557 h 1957"/>
              <a:gd name="T32" fmla="*/ 2836 w 4644"/>
              <a:gd name="T33" fmla="*/ 1957 h 1957"/>
              <a:gd name="T34" fmla="*/ 3529 w 4644"/>
              <a:gd name="T35" fmla="*/ 1239 h 1957"/>
              <a:gd name="T36" fmla="*/ 4611 w 4644"/>
              <a:gd name="T37" fmla="*/ 1164 h 1957"/>
              <a:gd name="T38" fmla="*/ 4024 w 4644"/>
              <a:gd name="T39" fmla="*/ 1146 h 1957"/>
              <a:gd name="T40" fmla="*/ 4635 w 4644"/>
              <a:gd name="T41" fmla="*/ 838 h 1957"/>
              <a:gd name="T42" fmla="*/ 4395 w 4644"/>
              <a:gd name="T43" fmla="*/ 597 h 1957"/>
              <a:gd name="T44" fmla="*/ 4022 w 4644"/>
              <a:gd name="T45" fmla="*/ 242 h 1957"/>
              <a:gd name="T46" fmla="*/ 2541 w 4644"/>
              <a:gd name="T47" fmla="*/ 702 h 1957"/>
              <a:gd name="T48" fmla="*/ 2882 w 4644"/>
              <a:gd name="T49" fmla="*/ 271 h 1957"/>
              <a:gd name="T50" fmla="*/ 3207 w 4644"/>
              <a:gd name="T51" fmla="*/ 702 h 1957"/>
              <a:gd name="T52" fmla="*/ 2882 w 4644"/>
              <a:gd name="T53" fmla="*/ 1130 h 1957"/>
              <a:gd name="T54" fmla="*/ 2541 w 4644"/>
              <a:gd name="T55" fmla="*/ 702 h 1957"/>
              <a:gd name="T56" fmla="*/ 2085 w 4644"/>
              <a:gd name="T57" fmla="*/ 820 h 1957"/>
              <a:gd name="T58" fmla="*/ 1726 w 4644"/>
              <a:gd name="T59" fmla="*/ 1157 h 1957"/>
              <a:gd name="T60" fmla="*/ 1701 w 4644"/>
              <a:gd name="T61" fmla="*/ 820 h 1957"/>
              <a:gd name="T62" fmla="*/ 1398 w 4644"/>
              <a:gd name="T63" fmla="*/ 387 h 1957"/>
              <a:gd name="T64" fmla="*/ 2085 w 4644"/>
              <a:gd name="T65" fmla="*/ 437 h 1957"/>
              <a:gd name="T66" fmla="*/ 1641 w 4644"/>
              <a:gd name="T67" fmla="*/ 576 h 1957"/>
              <a:gd name="T68" fmla="*/ 901 w 4644"/>
              <a:gd name="T69" fmla="*/ 570 h 1957"/>
              <a:gd name="T70" fmla="*/ 425 w 4644"/>
              <a:gd name="T71" fmla="*/ 424 h 1957"/>
              <a:gd name="T72" fmla="*/ 1127 w 4644"/>
              <a:gd name="T73" fmla="*/ 386 h 19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644" h="1957">
                <a:moveTo>
                  <a:pt x="4643" y="645"/>
                </a:moveTo>
                <a:cubicBezTo>
                  <a:pt x="4641" y="241"/>
                  <a:pt x="4339" y="0"/>
                  <a:pt x="3988" y="0"/>
                </a:cubicBezTo>
                <a:cubicBezTo>
                  <a:pt x="3827" y="0"/>
                  <a:pt x="3656" y="47"/>
                  <a:pt x="3529" y="167"/>
                </a:cubicBezTo>
                <a:cubicBezTo>
                  <a:pt x="3529" y="16"/>
                  <a:pt x="3529" y="16"/>
                  <a:pt x="3529" y="16"/>
                </a:cubicBezTo>
                <a:cubicBezTo>
                  <a:pt x="3208" y="16"/>
                  <a:pt x="3208" y="16"/>
                  <a:pt x="3208" y="16"/>
                </a:cubicBezTo>
                <a:cubicBezTo>
                  <a:pt x="3208" y="162"/>
                  <a:pt x="3208" y="162"/>
                  <a:pt x="3208" y="162"/>
                </a:cubicBezTo>
                <a:cubicBezTo>
                  <a:pt x="3088" y="54"/>
                  <a:pt x="2959" y="0"/>
                  <a:pt x="2795" y="0"/>
                </a:cubicBezTo>
                <a:cubicBezTo>
                  <a:pt x="2587" y="0"/>
                  <a:pt x="2445" y="89"/>
                  <a:pt x="2373" y="168"/>
                </a:cubicBezTo>
                <a:cubicBezTo>
                  <a:pt x="2360" y="182"/>
                  <a:pt x="2349" y="195"/>
                  <a:pt x="2339" y="209"/>
                </a:cubicBezTo>
                <a:cubicBezTo>
                  <a:pt x="2235" y="58"/>
                  <a:pt x="2019" y="1"/>
                  <a:pt x="1742" y="1"/>
                </a:cubicBezTo>
                <a:cubicBezTo>
                  <a:pt x="1534" y="1"/>
                  <a:pt x="1379" y="38"/>
                  <a:pt x="1262" y="144"/>
                </a:cubicBezTo>
                <a:cubicBezTo>
                  <a:pt x="1117" y="55"/>
                  <a:pt x="943" y="0"/>
                  <a:pt x="699" y="0"/>
                </a:cubicBezTo>
                <a:cubicBezTo>
                  <a:pt x="362" y="0"/>
                  <a:pt x="104" y="143"/>
                  <a:pt x="104" y="422"/>
                </a:cubicBezTo>
                <a:cubicBezTo>
                  <a:pt x="104" y="657"/>
                  <a:pt x="299" y="792"/>
                  <a:pt x="564" y="811"/>
                </a:cubicBezTo>
                <a:cubicBezTo>
                  <a:pt x="847" y="832"/>
                  <a:pt x="847" y="832"/>
                  <a:pt x="847" y="832"/>
                </a:cubicBezTo>
                <a:cubicBezTo>
                  <a:pt x="957" y="840"/>
                  <a:pt x="1042" y="870"/>
                  <a:pt x="1042" y="967"/>
                </a:cubicBezTo>
                <a:cubicBezTo>
                  <a:pt x="1042" y="1084"/>
                  <a:pt x="910" y="1143"/>
                  <a:pt x="727" y="1143"/>
                </a:cubicBezTo>
                <a:cubicBezTo>
                  <a:pt x="513" y="1143"/>
                  <a:pt x="362" y="1084"/>
                  <a:pt x="224" y="967"/>
                </a:cubicBezTo>
                <a:cubicBezTo>
                  <a:pt x="0" y="1157"/>
                  <a:pt x="0" y="1157"/>
                  <a:pt x="0" y="1157"/>
                </a:cubicBezTo>
                <a:cubicBezTo>
                  <a:pt x="205" y="1322"/>
                  <a:pt x="444" y="1403"/>
                  <a:pt x="702" y="1403"/>
                </a:cubicBezTo>
                <a:cubicBezTo>
                  <a:pt x="921" y="1403"/>
                  <a:pt x="1112" y="1349"/>
                  <a:pt x="1232" y="1250"/>
                </a:cubicBezTo>
                <a:cubicBezTo>
                  <a:pt x="1327" y="1345"/>
                  <a:pt x="1482" y="1404"/>
                  <a:pt x="1685" y="1404"/>
                </a:cubicBezTo>
                <a:cubicBezTo>
                  <a:pt x="1902" y="1404"/>
                  <a:pt x="2012" y="1361"/>
                  <a:pt x="2079" y="1266"/>
                </a:cubicBezTo>
                <a:cubicBezTo>
                  <a:pt x="2085" y="1266"/>
                  <a:pt x="2085" y="1266"/>
                  <a:pt x="2085" y="1266"/>
                </a:cubicBezTo>
                <a:cubicBezTo>
                  <a:pt x="2085" y="1406"/>
                  <a:pt x="2085" y="1406"/>
                  <a:pt x="2085" y="1406"/>
                </a:cubicBezTo>
                <a:cubicBezTo>
                  <a:pt x="2406" y="1406"/>
                  <a:pt x="2406" y="1406"/>
                  <a:pt x="2406" y="1406"/>
                </a:cubicBezTo>
                <a:cubicBezTo>
                  <a:pt x="2406" y="1267"/>
                  <a:pt x="2406" y="1267"/>
                  <a:pt x="2406" y="1267"/>
                </a:cubicBezTo>
                <a:cubicBezTo>
                  <a:pt x="2485" y="1336"/>
                  <a:pt x="2615" y="1403"/>
                  <a:pt x="2795" y="1403"/>
                </a:cubicBezTo>
                <a:cubicBezTo>
                  <a:pt x="2959" y="1403"/>
                  <a:pt x="3107" y="1338"/>
                  <a:pt x="3208" y="1243"/>
                </a:cubicBezTo>
                <a:cubicBezTo>
                  <a:pt x="3208" y="1384"/>
                  <a:pt x="3208" y="1384"/>
                  <a:pt x="3208" y="1384"/>
                </a:cubicBezTo>
                <a:cubicBezTo>
                  <a:pt x="3208" y="1576"/>
                  <a:pt x="3057" y="1681"/>
                  <a:pt x="2842" y="1681"/>
                </a:cubicBezTo>
                <a:cubicBezTo>
                  <a:pt x="2719" y="1681"/>
                  <a:pt x="2609" y="1624"/>
                  <a:pt x="2530" y="1557"/>
                </a:cubicBezTo>
                <a:cubicBezTo>
                  <a:pt x="2282" y="1727"/>
                  <a:pt x="2282" y="1727"/>
                  <a:pt x="2282" y="1727"/>
                </a:cubicBezTo>
                <a:cubicBezTo>
                  <a:pt x="2423" y="1865"/>
                  <a:pt x="2631" y="1957"/>
                  <a:pt x="2836" y="1957"/>
                </a:cubicBezTo>
                <a:cubicBezTo>
                  <a:pt x="3201" y="1957"/>
                  <a:pt x="3529" y="1768"/>
                  <a:pt x="3529" y="1354"/>
                </a:cubicBezTo>
                <a:cubicBezTo>
                  <a:pt x="3529" y="1239"/>
                  <a:pt x="3529" y="1239"/>
                  <a:pt x="3529" y="1239"/>
                </a:cubicBezTo>
                <a:cubicBezTo>
                  <a:pt x="3666" y="1364"/>
                  <a:pt x="3855" y="1405"/>
                  <a:pt x="4030" y="1405"/>
                </a:cubicBezTo>
                <a:cubicBezTo>
                  <a:pt x="4244" y="1405"/>
                  <a:pt x="4454" y="1320"/>
                  <a:pt x="4611" y="1164"/>
                </a:cubicBezTo>
                <a:cubicBezTo>
                  <a:pt x="4396" y="1007"/>
                  <a:pt x="4396" y="1007"/>
                  <a:pt x="4396" y="1007"/>
                </a:cubicBezTo>
                <a:cubicBezTo>
                  <a:pt x="4302" y="1091"/>
                  <a:pt x="4146" y="1146"/>
                  <a:pt x="4024" y="1146"/>
                </a:cubicBezTo>
                <a:cubicBezTo>
                  <a:pt x="3804" y="1146"/>
                  <a:pt x="3652" y="1062"/>
                  <a:pt x="3652" y="839"/>
                </a:cubicBezTo>
                <a:cubicBezTo>
                  <a:pt x="4635" y="838"/>
                  <a:pt x="4635" y="838"/>
                  <a:pt x="4635" y="838"/>
                </a:cubicBezTo>
                <a:cubicBezTo>
                  <a:pt x="4635" y="838"/>
                  <a:pt x="4644" y="714"/>
                  <a:pt x="4643" y="645"/>
                </a:cubicBezTo>
                <a:moveTo>
                  <a:pt x="4395" y="597"/>
                </a:moveTo>
                <a:cubicBezTo>
                  <a:pt x="3652" y="597"/>
                  <a:pt x="3652" y="597"/>
                  <a:pt x="3652" y="597"/>
                </a:cubicBezTo>
                <a:cubicBezTo>
                  <a:pt x="3652" y="357"/>
                  <a:pt x="3826" y="242"/>
                  <a:pt x="4022" y="242"/>
                </a:cubicBezTo>
                <a:cubicBezTo>
                  <a:pt x="4218" y="242"/>
                  <a:pt x="4395" y="360"/>
                  <a:pt x="4395" y="597"/>
                </a:cubicBezTo>
                <a:moveTo>
                  <a:pt x="2541" y="702"/>
                </a:moveTo>
                <a:cubicBezTo>
                  <a:pt x="2538" y="476"/>
                  <a:pt x="2547" y="440"/>
                  <a:pt x="2606" y="377"/>
                </a:cubicBezTo>
                <a:cubicBezTo>
                  <a:pt x="2651" y="328"/>
                  <a:pt x="2749" y="271"/>
                  <a:pt x="2882" y="271"/>
                </a:cubicBezTo>
                <a:cubicBezTo>
                  <a:pt x="3012" y="271"/>
                  <a:pt x="3097" y="328"/>
                  <a:pt x="3142" y="377"/>
                </a:cubicBezTo>
                <a:cubicBezTo>
                  <a:pt x="3200" y="440"/>
                  <a:pt x="3207" y="478"/>
                  <a:pt x="3207" y="702"/>
                </a:cubicBezTo>
                <a:cubicBezTo>
                  <a:pt x="3207" y="923"/>
                  <a:pt x="3200" y="961"/>
                  <a:pt x="3142" y="1024"/>
                </a:cubicBezTo>
                <a:cubicBezTo>
                  <a:pt x="3097" y="1073"/>
                  <a:pt x="3012" y="1130"/>
                  <a:pt x="2882" y="1130"/>
                </a:cubicBezTo>
                <a:cubicBezTo>
                  <a:pt x="2749" y="1130"/>
                  <a:pt x="2651" y="1073"/>
                  <a:pt x="2606" y="1024"/>
                </a:cubicBezTo>
                <a:cubicBezTo>
                  <a:pt x="2547" y="961"/>
                  <a:pt x="2544" y="926"/>
                  <a:pt x="2541" y="702"/>
                </a:cubicBezTo>
                <a:moveTo>
                  <a:pt x="1701" y="820"/>
                </a:moveTo>
                <a:cubicBezTo>
                  <a:pt x="2085" y="820"/>
                  <a:pt x="2085" y="820"/>
                  <a:pt x="2085" y="820"/>
                </a:cubicBezTo>
                <a:cubicBezTo>
                  <a:pt x="2085" y="920"/>
                  <a:pt x="2085" y="920"/>
                  <a:pt x="2085" y="920"/>
                </a:cubicBezTo>
                <a:cubicBezTo>
                  <a:pt x="2085" y="1133"/>
                  <a:pt x="1994" y="1157"/>
                  <a:pt x="1726" y="1157"/>
                </a:cubicBezTo>
                <a:cubicBezTo>
                  <a:pt x="1509" y="1157"/>
                  <a:pt x="1424" y="1076"/>
                  <a:pt x="1424" y="984"/>
                </a:cubicBezTo>
                <a:cubicBezTo>
                  <a:pt x="1424" y="884"/>
                  <a:pt x="1512" y="820"/>
                  <a:pt x="1701" y="820"/>
                </a:cubicBezTo>
                <a:moveTo>
                  <a:pt x="1263" y="250"/>
                </a:moveTo>
                <a:cubicBezTo>
                  <a:pt x="1398" y="387"/>
                  <a:pt x="1398" y="387"/>
                  <a:pt x="1398" y="387"/>
                </a:cubicBezTo>
                <a:cubicBezTo>
                  <a:pt x="1482" y="310"/>
                  <a:pt x="1590" y="261"/>
                  <a:pt x="1757" y="261"/>
                </a:cubicBezTo>
                <a:cubicBezTo>
                  <a:pt x="1987" y="261"/>
                  <a:pt x="2085" y="307"/>
                  <a:pt x="2085" y="437"/>
                </a:cubicBezTo>
                <a:cubicBezTo>
                  <a:pt x="2085" y="576"/>
                  <a:pt x="2085" y="576"/>
                  <a:pt x="2085" y="576"/>
                </a:cubicBezTo>
                <a:cubicBezTo>
                  <a:pt x="1641" y="576"/>
                  <a:pt x="1641" y="576"/>
                  <a:pt x="1641" y="576"/>
                </a:cubicBezTo>
                <a:cubicBezTo>
                  <a:pt x="1470" y="576"/>
                  <a:pt x="1340" y="623"/>
                  <a:pt x="1253" y="698"/>
                </a:cubicBezTo>
                <a:cubicBezTo>
                  <a:pt x="1179" y="626"/>
                  <a:pt x="1064" y="580"/>
                  <a:pt x="901" y="570"/>
                </a:cubicBezTo>
                <a:cubicBezTo>
                  <a:pt x="636" y="554"/>
                  <a:pt x="636" y="554"/>
                  <a:pt x="636" y="554"/>
                </a:cubicBezTo>
                <a:cubicBezTo>
                  <a:pt x="475" y="543"/>
                  <a:pt x="425" y="484"/>
                  <a:pt x="425" y="424"/>
                </a:cubicBezTo>
                <a:cubicBezTo>
                  <a:pt x="425" y="330"/>
                  <a:pt x="494" y="259"/>
                  <a:pt x="699" y="259"/>
                </a:cubicBezTo>
                <a:cubicBezTo>
                  <a:pt x="872" y="259"/>
                  <a:pt x="1001" y="311"/>
                  <a:pt x="1127" y="386"/>
                </a:cubicBezTo>
                <a:lnTo>
                  <a:pt x="1263" y="2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>
              <a:solidFill>
                <a:prstClr val="black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01134" y="871617"/>
            <a:ext cx="8183033" cy="5267013"/>
          </a:xfrm>
        </p:spPr>
        <p:txBody>
          <a:bodyPr/>
          <a:lstStyle>
            <a:lvl1pPr marL="514350" indent="-51435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23187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B355C-FB0D-423B-9D21-13816E7304A7}" type="datetime4">
              <a:rPr lang="en-GB" smtClean="0">
                <a:solidFill>
                  <a:prstClr val="black"/>
                </a:solidFill>
              </a:rPr>
              <a:pPr/>
              <a:t>02 July 2018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Sage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3A23-9EAF-448F-A700-9AC7A106503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000" y="446088"/>
            <a:ext cx="1680000" cy="53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604800" y="6367041"/>
            <a:ext cx="11016000" cy="0"/>
          </a:xfrm>
          <a:prstGeom prst="line">
            <a:avLst/>
          </a:prstGeom>
          <a:ln w="23495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603251" y="1749425"/>
            <a:ext cx="11016000" cy="0"/>
          </a:xfrm>
          <a:prstGeom prst="line">
            <a:avLst/>
          </a:prstGeom>
          <a:ln w="23495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806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Dark Grey, Green Logo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018" y="446088"/>
            <a:ext cx="8185149" cy="426561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DFA848-667D-4E32-97DF-C13C08E97FBA}" type="datetime4">
              <a:rPr lang="en-GB" smtClean="0">
                <a:solidFill>
                  <a:prstClr val="white"/>
                </a:solidFill>
              </a:rPr>
              <a:pPr/>
              <a:t>02 July 2018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>
                <a:solidFill>
                  <a:prstClr val="white"/>
                </a:solidFill>
              </a:rPr>
              <a:t>Sage presentation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173A23-9EAF-448F-A700-9AC7A106503C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4800" y="6367041"/>
            <a:ext cx="11016000" cy="0"/>
          </a:xfrm>
          <a:prstGeom prst="line">
            <a:avLst/>
          </a:prstGeom>
          <a:ln w="23495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000" y="446088"/>
            <a:ext cx="1680000" cy="53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53019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(White, Green Log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018" y="446088"/>
            <a:ext cx="8185149" cy="427355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16651" y="6376988"/>
            <a:ext cx="2846916" cy="247012"/>
          </a:xfrm>
        </p:spPr>
        <p:txBody>
          <a:bodyPr/>
          <a:lstStyle/>
          <a:p>
            <a:fld id="{5DB392EB-5F34-4B5C-9A29-076CCEFBA446}" type="datetime4">
              <a:rPr lang="en-GB" smtClean="0">
                <a:solidFill>
                  <a:prstClr val="black"/>
                </a:solidFill>
              </a:rPr>
              <a:pPr/>
              <a:t>02 July 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1133" y="6376988"/>
            <a:ext cx="5378451" cy="247651"/>
          </a:xfrm>
        </p:spPr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Sage presentation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15577" y="6367042"/>
            <a:ext cx="1983756" cy="257597"/>
          </a:xfrm>
        </p:spPr>
        <p:txBody>
          <a:bodyPr/>
          <a:lstStyle/>
          <a:p>
            <a:fld id="{5C173A23-9EAF-448F-A700-9AC7A106503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604800" y="6367041"/>
            <a:ext cx="11016000" cy="0"/>
          </a:xfrm>
          <a:prstGeom prst="line">
            <a:avLst/>
          </a:prstGeom>
          <a:ln w="23495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000" y="446088"/>
            <a:ext cx="1680000" cy="53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95416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Dark Grey, White Logo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134" y="446402"/>
            <a:ext cx="8183033" cy="426529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F751FE-D42B-4194-B01C-30145F829946}" type="datetime4">
              <a:rPr lang="en-GB" smtClean="0">
                <a:solidFill>
                  <a:prstClr val="white"/>
                </a:solidFill>
              </a:rPr>
              <a:pPr/>
              <a:t>02 July 2018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>
                <a:solidFill>
                  <a:prstClr val="white"/>
                </a:solidFill>
              </a:rPr>
              <a:t>Sage presentation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173A23-9EAF-448F-A700-9AC7A106503C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4800" y="6367041"/>
            <a:ext cx="11016000" cy="0"/>
          </a:xfrm>
          <a:prstGeom prst="line">
            <a:avLst/>
          </a:prstGeom>
          <a:ln w="23495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5"/>
          <p:cNvSpPr>
            <a:spLocks noChangeAspect="1" noEditPoints="1"/>
          </p:cNvSpPr>
          <p:nvPr userDrawn="1"/>
        </p:nvSpPr>
        <p:spPr bwMode="auto">
          <a:xfrm>
            <a:off x="9912000" y="446400"/>
            <a:ext cx="1680000" cy="487362"/>
          </a:xfrm>
          <a:custGeom>
            <a:avLst/>
            <a:gdLst>
              <a:gd name="T0" fmla="*/ 3988 w 4644"/>
              <a:gd name="T1" fmla="*/ 0 h 1957"/>
              <a:gd name="T2" fmla="*/ 3529 w 4644"/>
              <a:gd name="T3" fmla="*/ 16 h 1957"/>
              <a:gd name="T4" fmla="*/ 3208 w 4644"/>
              <a:gd name="T5" fmla="*/ 162 h 1957"/>
              <a:gd name="T6" fmla="*/ 2373 w 4644"/>
              <a:gd name="T7" fmla="*/ 168 h 1957"/>
              <a:gd name="T8" fmla="*/ 1742 w 4644"/>
              <a:gd name="T9" fmla="*/ 1 h 1957"/>
              <a:gd name="T10" fmla="*/ 699 w 4644"/>
              <a:gd name="T11" fmla="*/ 0 h 1957"/>
              <a:gd name="T12" fmla="*/ 564 w 4644"/>
              <a:gd name="T13" fmla="*/ 811 h 1957"/>
              <a:gd name="T14" fmla="*/ 1042 w 4644"/>
              <a:gd name="T15" fmla="*/ 967 h 1957"/>
              <a:gd name="T16" fmla="*/ 224 w 4644"/>
              <a:gd name="T17" fmla="*/ 967 h 1957"/>
              <a:gd name="T18" fmla="*/ 702 w 4644"/>
              <a:gd name="T19" fmla="*/ 1403 h 1957"/>
              <a:gd name="T20" fmla="*/ 1685 w 4644"/>
              <a:gd name="T21" fmla="*/ 1404 h 1957"/>
              <a:gd name="T22" fmla="*/ 2085 w 4644"/>
              <a:gd name="T23" fmla="*/ 1266 h 1957"/>
              <a:gd name="T24" fmla="*/ 2406 w 4644"/>
              <a:gd name="T25" fmla="*/ 1406 h 1957"/>
              <a:gd name="T26" fmla="*/ 2795 w 4644"/>
              <a:gd name="T27" fmla="*/ 1403 h 1957"/>
              <a:gd name="T28" fmla="*/ 3208 w 4644"/>
              <a:gd name="T29" fmla="*/ 1384 h 1957"/>
              <a:gd name="T30" fmla="*/ 2530 w 4644"/>
              <a:gd name="T31" fmla="*/ 1557 h 1957"/>
              <a:gd name="T32" fmla="*/ 2836 w 4644"/>
              <a:gd name="T33" fmla="*/ 1957 h 1957"/>
              <a:gd name="T34" fmla="*/ 3529 w 4644"/>
              <a:gd name="T35" fmla="*/ 1239 h 1957"/>
              <a:gd name="T36" fmla="*/ 4611 w 4644"/>
              <a:gd name="T37" fmla="*/ 1164 h 1957"/>
              <a:gd name="T38" fmla="*/ 4024 w 4644"/>
              <a:gd name="T39" fmla="*/ 1146 h 1957"/>
              <a:gd name="T40" fmla="*/ 4635 w 4644"/>
              <a:gd name="T41" fmla="*/ 838 h 1957"/>
              <a:gd name="T42" fmla="*/ 4395 w 4644"/>
              <a:gd name="T43" fmla="*/ 597 h 1957"/>
              <a:gd name="T44" fmla="*/ 4022 w 4644"/>
              <a:gd name="T45" fmla="*/ 242 h 1957"/>
              <a:gd name="T46" fmla="*/ 2541 w 4644"/>
              <a:gd name="T47" fmla="*/ 702 h 1957"/>
              <a:gd name="T48" fmla="*/ 2882 w 4644"/>
              <a:gd name="T49" fmla="*/ 271 h 1957"/>
              <a:gd name="T50" fmla="*/ 3207 w 4644"/>
              <a:gd name="T51" fmla="*/ 702 h 1957"/>
              <a:gd name="T52" fmla="*/ 2882 w 4644"/>
              <a:gd name="T53" fmla="*/ 1130 h 1957"/>
              <a:gd name="T54" fmla="*/ 2541 w 4644"/>
              <a:gd name="T55" fmla="*/ 702 h 1957"/>
              <a:gd name="T56" fmla="*/ 2085 w 4644"/>
              <a:gd name="T57" fmla="*/ 820 h 1957"/>
              <a:gd name="T58" fmla="*/ 1726 w 4644"/>
              <a:gd name="T59" fmla="*/ 1157 h 1957"/>
              <a:gd name="T60" fmla="*/ 1701 w 4644"/>
              <a:gd name="T61" fmla="*/ 820 h 1957"/>
              <a:gd name="T62" fmla="*/ 1398 w 4644"/>
              <a:gd name="T63" fmla="*/ 387 h 1957"/>
              <a:gd name="T64" fmla="*/ 2085 w 4644"/>
              <a:gd name="T65" fmla="*/ 437 h 1957"/>
              <a:gd name="T66" fmla="*/ 1641 w 4644"/>
              <a:gd name="T67" fmla="*/ 576 h 1957"/>
              <a:gd name="T68" fmla="*/ 901 w 4644"/>
              <a:gd name="T69" fmla="*/ 570 h 1957"/>
              <a:gd name="T70" fmla="*/ 425 w 4644"/>
              <a:gd name="T71" fmla="*/ 424 h 1957"/>
              <a:gd name="T72" fmla="*/ 1127 w 4644"/>
              <a:gd name="T73" fmla="*/ 386 h 19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644" h="1957">
                <a:moveTo>
                  <a:pt x="4643" y="645"/>
                </a:moveTo>
                <a:cubicBezTo>
                  <a:pt x="4641" y="241"/>
                  <a:pt x="4339" y="0"/>
                  <a:pt x="3988" y="0"/>
                </a:cubicBezTo>
                <a:cubicBezTo>
                  <a:pt x="3827" y="0"/>
                  <a:pt x="3656" y="47"/>
                  <a:pt x="3529" y="167"/>
                </a:cubicBezTo>
                <a:cubicBezTo>
                  <a:pt x="3529" y="16"/>
                  <a:pt x="3529" y="16"/>
                  <a:pt x="3529" y="16"/>
                </a:cubicBezTo>
                <a:cubicBezTo>
                  <a:pt x="3208" y="16"/>
                  <a:pt x="3208" y="16"/>
                  <a:pt x="3208" y="16"/>
                </a:cubicBezTo>
                <a:cubicBezTo>
                  <a:pt x="3208" y="162"/>
                  <a:pt x="3208" y="162"/>
                  <a:pt x="3208" y="162"/>
                </a:cubicBezTo>
                <a:cubicBezTo>
                  <a:pt x="3088" y="54"/>
                  <a:pt x="2959" y="0"/>
                  <a:pt x="2795" y="0"/>
                </a:cubicBezTo>
                <a:cubicBezTo>
                  <a:pt x="2587" y="0"/>
                  <a:pt x="2445" y="89"/>
                  <a:pt x="2373" y="168"/>
                </a:cubicBezTo>
                <a:cubicBezTo>
                  <a:pt x="2360" y="182"/>
                  <a:pt x="2349" y="195"/>
                  <a:pt x="2339" y="209"/>
                </a:cubicBezTo>
                <a:cubicBezTo>
                  <a:pt x="2235" y="58"/>
                  <a:pt x="2019" y="1"/>
                  <a:pt x="1742" y="1"/>
                </a:cubicBezTo>
                <a:cubicBezTo>
                  <a:pt x="1534" y="1"/>
                  <a:pt x="1379" y="38"/>
                  <a:pt x="1262" y="144"/>
                </a:cubicBezTo>
                <a:cubicBezTo>
                  <a:pt x="1117" y="55"/>
                  <a:pt x="943" y="0"/>
                  <a:pt x="699" y="0"/>
                </a:cubicBezTo>
                <a:cubicBezTo>
                  <a:pt x="362" y="0"/>
                  <a:pt x="104" y="143"/>
                  <a:pt x="104" y="422"/>
                </a:cubicBezTo>
                <a:cubicBezTo>
                  <a:pt x="104" y="657"/>
                  <a:pt x="299" y="792"/>
                  <a:pt x="564" y="811"/>
                </a:cubicBezTo>
                <a:cubicBezTo>
                  <a:pt x="847" y="832"/>
                  <a:pt x="847" y="832"/>
                  <a:pt x="847" y="832"/>
                </a:cubicBezTo>
                <a:cubicBezTo>
                  <a:pt x="957" y="840"/>
                  <a:pt x="1042" y="870"/>
                  <a:pt x="1042" y="967"/>
                </a:cubicBezTo>
                <a:cubicBezTo>
                  <a:pt x="1042" y="1084"/>
                  <a:pt x="910" y="1143"/>
                  <a:pt x="727" y="1143"/>
                </a:cubicBezTo>
                <a:cubicBezTo>
                  <a:pt x="513" y="1143"/>
                  <a:pt x="362" y="1084"/>
                  <a:pt x="224" y="967"/>
                </a:cubicBezTo>
                <a:cubicBezTo>
                  <a:pt x="0" y="1157"/>
                  <a:pt x="0" y="1157"/>
                  <a:pt x="0" y="1157"/>
                </a:cubicBezTo>
                <a:cubicBezTo>
                  <a:pt x="205" y="1322"/>
                  <a:pt x="444" y="1403"/>
                  <a:pt x="702" y="1403"/>
                </a:cubicBezTo>
                <a:cubicBezTo>
                  <a:pt x="921" y="1403"/>
                  <a:pt x="1112" y="1349"/>
                  <a:pt x="1232" y="1250"/>
                </a:cubicBezTo>
                <a:cubicBezTo>
                  <a:pt x="1327" y="1345"/>
                  <a:pt x="1482" y="1404"/>
                  <a:pt x="1685" y="1404"/>
                </a:cubicBezTo>
                <a:cubicBezTo>
                  <a:pt x="1902" y="1404"/>
                  <a:pt x="2012" y="1361"/>
                  <a:pt x="2079" y="1266"/>
                </a:cubicBezTo>
                <a:cubicBezTo>
                  <a:pt x="2085" y="1266"/>
                  <a:pt x="2085" y="1266"/>
                  <a:pt x="2085" y="1266"/>
                </a:cubicBezTo>
                <a:cubicBezTo>
                  <a:pt x="2085" y="1406"/>
                  <a:pt x="2085" y="1406"/>
                  <a:pt x="2085" y="1406"/>
                </a:cubicBezTo>
                <a:cubicBezTo>
                  <a:pt x="2406" y="1406"/>
                  <a:pt x="2406" y="1406"/>
                  <a:pt x="2406" y="1406"/>
                </a:cubicBezTo>
                <a:cubicBezTo>
                  <a:pt x="2406" y="1267"/>
                  <a:pt x="2406" y="1267"/>
                  <a:pt x="2406" y="1267"/>
                </a:cubicBezTo>
                <a:cubicBezTo>
                  <a:pt x="2485" y="1336"/>
                  <a:pt x="2615" y="1403"/>
                  <a:pt x="2795" y="1403"/>
                </a:cubicBezTo>
                <a:cubicBezTo>
                  <a:pt x="2959" y="1403"/>
                  <a:pt x="3107" y="1338"/>
                  <a:pt x="3208" y="1243"/>
                </a:cubicBezTo>
                <a:cubicBezTo>
                  <a:pt x="3208" y="1384"/>
                  <a:pt x="3208" y="1384"/>
                  <a:pt x="3208" y="1384"/>
                </a:cubicBezTo>
                <a:cubicBezTo>
                  <a:pt x="3208" y="1576"/>
                  <a:pt x="3057" y="1681"/>
                  <a:pt x="2842" y="1681"/>
                </a:cubicBezTo>
                <a:cubicBezTo>
                  <a:pt x="2719" y="1681"/>
                  <a:pt x="2609" y="1624"/>
                  <a:pt x="2530" y="1557"/>
                </a:cubicBezTo>
                <a:cubicBezTo>
                  <a:pt x="2282" y="1727"/>
                  <a:pt x="2282" y="1727"/>
                  <a:pt x="2282" y="1727"/>
                </a:cubicBezTo>
                <a:cubicBezTo>
                  <a:pt x="2423" y="1865"/>
                  <a:pt x="2631" y="1957"/>
                  <a:pt x="2836" y="1957"/>
                </a:cubicBezTo>
                <a:cubicBezTo>
                  <a:pt x="3201" y="1957"/>
                  <a:pt x="3529" y="1768"/>
                  <a:pt x="3529" y="1354"/>
                </a:cubicBezTo>
                <a:cubicBezTo>
                  <a:pt x="3529" y="1239"/>
                  <a:pt x="3529" y="1239"/>
                  <a:pt x="3529" y="1239"/>
                </a:cubicBezTo>
                <a:cubicBezTo>
                  <a:pt x="3666" y="1364"/>
                  <a:pt x="3855" y="1405"/>
                  <a:pt x="4030" y="1405"/>
                </a:cubicBezTo>
                <a:cubicBezTo>
                  <a:pt x="4244" y="1405"/>
                  <a:pt x="4454" y="1320"/>
                  <a:pt x="4611" y="1164"/>
                </a:cubicBezTo>
                <a:cubicBezTo>
                  <a:pt x="4396" y="1007"/>
                  <a:pt x="4396" y="1007"/>
                  <a:pt x="4396" y="1007"/>
                </a:cubicBezTo>
                <a:cubicBezTo>
                  <a:pt x="4302" y="1091"/>
                  <a:pt x="4146" y="1146"/>
                  <a:pt x="4024" y="1146"/>
                </a:cubicBezTo>
                <a:cubicBezTo>
                  <a:pt x="3804" y="1146"/>
                  <a:pt x="3652" y="1062"/>
                  <a:pt x="3652" y="839"/>
                </a:cubicBezTo>
                <a:cubicBezTo>
                  <a:pt x="4635" y="838"/>
                  <a:pt x="4635" y="838"/>
                  <a:pt x="4635" y="838"/>
                </a:cubicBezTo>
                <a:cubicBezTo>
                  <a:pt x="4635" y="838"/>
                  <a:pt x="4644" y="714"/>
                  <a:pt x="4643" y="645"/>
                </a:cubicBezTo>
                <a:moveTo>
                  <a:pt x="4395" y="597"/>
                </a:moveTo>
                <a:cubicBezTo>
                  <a:pt x="3652" y="597"/>
                  <a:pt x="3652" y="597"/>
                  <a:pt x="3652" y="597"/>
                </a:cubicBezTo>
                <a:cubicBezTo>
                  <a:pt x="3652" y="357"/>
                  <a:pt x="3826" y="242"/>
                  <a:pt x="4022" y="242"/>
                </a:cubicBezTo>
                <a:cubicBezTo>
                  <a:pt x="4218" y="242"/>
                  <a:pt x="4395" y="360"/>
                  <a:pt x="4395" y="597"/>
                </a:cubicBezTo>
                <a:moveTo>
                  <a:pt x="2541" y="702"/>
                </a:moveTo>
                <a:cubicBezTo>
                  <a:pt x="2538" y="476"/>
                  <a:pt x="2547" y="440"/>
                  <a:pt x="2606" y="377"/>
                </a:cubicBezTo>
                <a:cubicBezTo>
                  <a:pt x="2651" y="328"/>
                  <a:pt x="2749" y="271"/>
                  <a:pt x="2882" y="271"/>
                </a:cubicBezTo>
                <a:cubicBezTo>
                  <a:pt x="3012" y="271"/>
                  <a:pt x="3097" y="328"/>
                  <a:pt x="3142" y="377"/>
                </a:cubicBezTo>
                <a:cubicBezTo>
                  <a:pt x="3200" y="440"/>
                  <a:pt x="3207" y="478"/>
                  <a:pt x="3207" y="702"/>
                </a:cubicBezTo>
                <a:cubicBezTo>
                  <a:pt x="3207" y="923"/>
                  <a:pt x="3200" y="961"/>
                  <a:pt x="3142" y="1024"/>
                </a:cubicBezTo>
                <a:cubicBezTo>
                  <a:pt x="3097" y="1073"/>
                  <a:pt x="3012" y="1130"/>
                  <a:pt x="2882" y="1130"/>
                </a:cubicBezTo>
                <a:cubicBezTo>
                  <a:pt x="2749" y="1130"/>
                  <a:pt x="2651" y="1073"/>
                  <a:pt x="2606" y="1024"/>
                </a:cubicBezTo>
                <a:cubicBezTo>
                  <a:pt x="2547" y="961"/>
                  <a:pt x="2544" y="926"/>
                  <a:pt x="2541" y="702"/>
                </a:cubicBezTo>
                <a:moveTo>
                  <a:pt x="1701" y="820"/>
                </a:moveTo>
                <a:cubicBezTo>
                  <a:pt x="2085" y="820"/>
                  <a:pt x="2085" y="820"/>
                  <a:pt x="2085" y="820"/>
                </a:cubicBezTo>
                <a:cubicBezTo>
                  <a:pt x="2085" y="920"/>
                  <a:pt x="2085" y="920"/>
                  <a:pt x="2085" y="920"/>
                </a:cubicBezTo>
                <a:cubicBezTo>
                  <a:pt x="2085" y="1133"/>
                  <a:pt x="1994" y="1157"/>
                  <a:pt x="1726" y="1157"/>
                </a:cubicBezTo>
                <a:cubicBezTo>
                  <a:pt x="1509" y="1157"/>
                  <a:pt x="1424" y="1076"/>
                  <a:pt x="1424" y="984"/>
                </a:cubicBezTo>
                <a:cubicBezTo>
                  <a:pt x="1424" y="884"/>
                  <a:pt x="1512" y="820"/>
                  <a:pt x="1701" y="820"/>
                </a:cubicBezTo>
                <a:moveTo>
                  <a:pt x="1263" y="250"/>
                </a:moveTo>
                <a:cubicBezTo>
                  <a:pt x="1398" y="387"/>
                  <a:pt x="1398" y="387"/>
                  <a:pt x="1398" y="387"/>
                </a:cubicBezTo>
                <a:cubicBezTo>
                  <a:pt x="1482" y="310"/>
                  <a:pt x="1590" y="261"/>
                  <a:pt x="1757" y="261"/>
                </a:cubicBezTo>
                <a:cubicBezTo>
                  <a:pt x="1987" y="261"/>
                  <a:pt x="2085" y="307"/>
                  <a:pt x="2085" y="437"/>
                </a:cubicBezTo>
                <a:cubicBezTo>
                  <a:pt x="2085" y="576"/>
                  <a:pt x="2085" y="576"/>
                  <a:pt x="2085" y="576"/>
                </a:cubicBezTo>
                <a:cubicBezTo>
                  <a:pt x="1641" y="576"/>
                  <a:pt x="1641" y="576"/>
                  <a:pt x="1641" y="576"/>
                </a:cubicBezTo>
                <a:cubicBezTo>
                  <a:pt x="1470" y="576"/>
                  <a:pt x="1340" y="623"/>
                  <a:pt x="1253" y="698"/>
                </a:cubicBezTo>
                <a:cubicBezTo>
                  <a:pt x="1179" y="626"/>
                  <a:pt x="1064" y="580"/>
                  <a:pt x="901" y="570"/>
                </a:cubicBezTo>
                <a:cubicBezTo>
                  <a:pt x="636" y="554"/>
                  <a:pt x="636" y="554"/>
                  <a:pt x="636" y="554"/>
                </a:cubicBezTo>
                <a:cubicBezTo>
                  <a:pt x="475" y="543"/>
                  <a:pt x="425" y="484"/>
                  <a:pt x="425" y="424"/>
                </a:cubicBezTo>
                <a:cubicBezTo>
                  <a:pt x="425" y="330"/>
                  <a:pt x="494" y="259"/>
                  <a:pt x="699" y="259"/>
                </a:cubicBezTo>
                <a:cubicBezTo>
                  <a:pt x="872" y="259"/>
                  <a:pt x="1001" y="311"/>
                  <a:pt x="1127" y="386"/>
                </a:cubicBezTo>
                <a:lnTo>
                  <a:pt x="1263" y="2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8649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Mid Grey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048" y="446090"/>
            <a:ext cx="8204469" cy="42656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57CC339-84B5-4382-9F86-0C5A460FE634}" type="datetime4">
              <a:rPr lang="en-GB" smtClean="0">
                <a:solidFill>
                  <a:prstClr val="black"/>
                </a:solidFill>
              </a:rPr>
              <a:pPr/>
              <a:t>02 July 2018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>
                <a:solidFill>
                  <a:prstClr val="black"/>
                </a:solidFill>
              </a:rPr>
              <a:t>Sage presentation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C173A23-9EAF-448F-A700-9AC7A106503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4800" y="6367041"/>
            <a:ext cx="11016000" cy="0"/>
          </a:xfrm>
          <a:prstGeom prst="line">
            <a:avLst/>
          </a:prstGeom>
          <a:ln w="23495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5"/>
          <p:cNvSpPr>
            <a:spLocks noChangeAspect="1" noEditPoints="1"/>
          </p:cNvSpPr>
          <p:nvPr userDrawn="1"/>
        </p:nvSpPr>
        <p:spPr bwMode="auto">
          <a:xfrm>
            <a:off x="9912000" y="446400"/>
            <a:ext cx="1680000" cy="487362"/>
          </a:xfrm>
          <a:custGeom>
            <a:avLst/>
            <a:gdLst>
              <a:gd name="T0" fmla="*/ 3988 w 4644"/>
              <a:gd name="T1" fmla="*/ 0 h 1957"/>
              <a:gd name="T2" fmla="*/ 3529 w 4644"/>
              <a:gd name="T3" fmla="*/ 16 h 1957"/>
              <a:gd name="T4" fmla="*/ 3208 w 4644"/>
              <a:gd name="T5" fmla="*/ 162 h 1957"/>
              <a:gd name="T6" fmla="*/ 2373 w 4644"/>
              <a:gd name="T7" fmla="*/ 168 h 1957"/>
              <a:gd name="T8" fmla="*/ 1742 w 4644"/>
              <a:gd name="T9" fmla="*/ 1 h 1957"/>
              <a:gd name="T10" fmla="*/ 699 w 4644"/>
              <a:gd name="T11" fmla="*/ 0 h 1957"/>
              <a:gd name="T12" fmla="*/ 564 w 4644"/>
              <a:gd name="T13" fmla="*/ 811 h 1957"/>
              <a:gd name="T14" fmla="*/ 1042 w 4644"/>
              <a:gd name="T15" fmla="*/ 967 h 1957"/>
              <a:gd name="T16" fmla="*/ 224 w 4644"/>
              <a:gd name="T17" fmla="*/ 967 h 1957"/>
              <a:gd name="T18" fmla="*/ 702 w 4644"/>
              <a:gd name="T19" fmla="*/ 1403 h 1957"/>
              <a:gd name="T20" fmla="*/ 1685 w 4644"/>
              <a:gd name="T21" fmla="*/ 1404 h 1957"/>
              <a:gd name="T22" fmla="*/ 2085 w 4644"/>
              <a:gd name="T23" fmla="*/ 1266 h 1957"/>
              <a:gd name="T24" fmla="*/ 2406 w 4644"/>
              <a:gd name="T25" fmla="*/ 1406 h 1957"/>
              <a:gd name="T26" fmla="*/ 2795 w 4644"/>
              <a:gd name="T27" fmla="*/ 1403 h 1957"/>
              <a:gd name="T28" fmla="*/ 3208 w 4644"/>
              <a:gd name="T29" fmla="*/ 1384 h 1957"/>
              <a:gd name="T30" fmla="*/ 2530 w 4644"/>
              <a:gd name="T31" fmla="*/ 1557 h 1957"/>
              <a:gd name="T32" fmla="*/ 2836 w 4644"/>
              <a:gd name="T33" fmla="*/ 1957 h 1957"/>
              <a:gd name="T34" fmla="*/ 3529 w 4644"/>
              <a:gd name="T35" fmla="*/ 1239 h 1957"/>
              <a:gd name="T36" fmla="*/ 4611 w 4644"/>
              <a:gd name="T37" fmla="*/ 1164 h 1957"/>
              <a:gd name="T38" fmla="*/ 4024 w 4644"/>
              <a:gd name="T39" fmla="*/ 1146 h 1957"/>
              <a:gd name="T40" fmla="*/ 4635 w 4644"/>
              <a:gd name="T41" fmla="*/ 838 h 1957"/>
              <a:gd name="T42" fmla="*/ 4395 w 4644"/>
              <a:gd name="T43" fmla="*/ 597 h 1957"/>
              <a:gd name="T44" fmla="*/ 4022 w 4644"/>
              <a:gd name="T45" fmla="*/ 242 h 1957"/>
              <a:gd name="T46" fmla="*/ 2541 w 4644"/>
              <a:gd name="T47" fmla="*/ 702 h 1957"/>
              <a:gd name="T48" fmla="*/ 2882 w 4644"/>
              <a:gd name="T49" fmla="*/ 271 h 1957"/>
              <a:gd name="T50" fmla="*/ 3207 w 4644"/>
              <a:gd name="T51" fmla="*/ 702 h 1957"/>
              <a:gd name="T52" fmla="*/ 2882 w 4644"/>
              <a:gd name="T53" fmla="*/ 1130 h 1957"/>
              <a:gd name="T54" fmla="*/ 2541 w 4644"/>
              <a:gd name="T55" fmla="*/ 702 h 1957"/>
              <a:gd name="T56" fmla="*/ 2085 w 4644"/>
              <a:gd name="T57" fmla="*/ 820 h 1957"/>
              <a:gd name="T58" fmla="*/ 1726 w 4644"/>
              <a:gd name="T59" fmla="*/ 1157 h 1957"/>
              <a:gd name="T60" fmla="*/ 1701 w 4644"/>
              <a:gd name="T61" fmla="*/ 820 h 1957"/>
              <a:gd name="T62" fmla="*/ 1398 w 4644"/>
              <a:gd name="T63" fmla="*/ 387 h 1957"/>
              <a:gd name="T64" fmla="*/ 2085 w 4644"/>
              <a:gd name="T65" fmla="*/ 437 h 1957"/>
              <a:gd name="T66" fmla="*/ 1641 w 4644"/>
              <a:gd name="T67" fmla="*/ 576 h 1957"/>
              <a:gd name="T68" fmla="*/ 901 w 4644"/>
              <a:gd name="T69" fmla="*/ 570 h 1957"/>
              <a:gd name="T70" fmla="*/ 425 w 4644"/>
              <a:gd name="T71" fmla="*/ 424 h 1957"/>
              <a:gd name="T72" fmla="*/ 1127 w 4644"/>
              <a:gd name="T73" fmla="*/ 386 h 19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644" h="1957">
                <a:moveTo>
                  <a:pt x="4643" y="645"/>
                </a:moveTo>
                <a:cubicBezTo>
                  <a:pt x="4641" y="241"/>
                  <a:pt x="4339" y="0"/>
                  <a:pt x="3988" y="0"/>
                </a:cubicBezTo>
                <a:cubicBezTo>
                  <a:pt x="3827" y="0"/>
                  <a:pt x="3656" y="47"/>
                  <a:pt x="3529" y="167"/>
                </a:cubicBezTo>
                <a:cubicBezTo>
                  <a:pt x="3529" y="16"/>
                  <a:pt x="3529" y="16"/>
                  <a:pt x="3529" y="16"/>
                </a:cubicBezTo>
                <a:cubicBezTo>
                  <a:pt x="3208" y="16"/>
                  <a:pt x="3208" y="16"/>
                  <a:pt x="3208" y="16"/>
                </a:cubicBezTo>
                <a:cubicBezTo>
                  <a:pt x="3208" y="162"/>
                  <a:pt x="3208" y="162"/>
                  <a:pt x="3208" y="162"/>
                </a:cubicBezTo>
                <a:cubicBezTo>
                  <a:pt x="3088" y="54"/>
                  <a:pt x="2959" y="0"/>
                  <a:pt x="2795" y="0"/>
                </a:cubicBezTo>
                <a:cubicBezTo>
                  <a:pt x="2587" y="0"/>
                  <a:pt x="2445" y="89"/>
                  <a:pt x="2373" y="168"/>
                </a:cubicBezTo>
                <a:cubicBezTo>
                  <a:pt x="2360" y="182"/>
                  <a:pt x="2349" y="195"/>
                  <a:pt x="2339" y="209"/>
                </a:cubicBezTo>
                <a:cubicBezTo>
                  <a:pt x="2235" y="58"/>
                  <a:pt x="2019" y="1"/>
                  <a:pt x="1742" y="1"/>
                </a:cubicBezTo>
                <a:cubicBezTo>
                  <a:pt x="1534" y="1"/>
                  <a:pt x="1379" y="38"/>
                  <a:pt x="1262" y="144"/>
                </a:cubicBezTo>
                <a:cubicBezTo>
                  <a:pt x="1117" y="55"/>
                  <a:pt x="943" y="0"/>
                  <a:pt x="699" y="0"/>
                </a:cubicBezTo>
                <a:cubicBezTo>
                  <a:pt x="362" y="0"/>
                  <a:pt x="104" y="143"/>
                  <a:pt x="104" y="422"/>
                </a:cubicBezTo>
                <a:cubicBezTo>
                  <a:pt x="104" y="657"/>
                  <a:pt x="299" y="792"/>
                  <a:pt x="564" y="811"/>
                </a:cubicBezTo>
                <a:cubicBezTo>
                  <a:pt x="847" y="832"/>
                  <a:pt x="847" y="832"/>
                  <a:pt x="847" y="832"/>
                </a:cubicBezTo>
                <a:cubicBezTo>
                  <a:pt x="957" y="840"/>
                  <a:pt x="1042" y="870"/>
                  <a:pt x="1042" y="967"/>
                </a:cubicBezTo>
                <a:cubicBezTo>
                  <a:pt x="1042" y="1084"/>
                  <a:pt x="910" y="1143"/>
                  <a:pt x="727" y="1143"/>
                </a:cubicBezTo>
                <a:cubicBezTo>
                  <a:pt x="513" y="1143"/>
                  <a:pt x="362" y="1084"/>
                  <a:pt x="224" y="967"/>
                </a:cubicBezTo>
                <a:cubicBezTo>
                  <a:pt x="0" y="1157"/>
                  <a:pt x="0" y="1157"/>
                  <a:pt x="0" y="1157"/>
                </a:cubicBezTo>
                <a:cubicBezTo>
                  <a:pt x="205" y="1322"/>
                  <a:pt x="444" y="1403"/>
                  <a:pt x="702" y="1403"/>
                </a:cubicBezTo>
                <a:cubicBezTo>
                  <a:pt x="921" y="1403"/>
                  <a:pt x="1112" y="1349"/>
                  <a:pt x="1232" y="1250"/>
                </a:cubicBezTo>
                <a:cubicBezTo>
                  <a:pt x="1327" y="1345"/>
                  <a:pt x="1482" y="1404"/>
                  <a:pt x="1685" y="1404"/>
                </a:cubicBezTo>
                <a:cubicBezTo>
                  <a:pt x="1902" y="1404"/>
                  <a:pt x="2012" y="1361"/>
                  <a:pt x="2079" y="1266"/>
                </a:cubicBezTo>
                <a:cubicBezTo>
                  <a:pt x="2085" y="1266"/>
                  <a:pt x="2085" y="1266"/>
                  <a:pt x="2085" y="1266"/>
                </a:cubicBezTo>
                <a:cubicBezTo>
                  <a:pt x="2085" y="1406"/>
                  <a:pt x="2085" y="1406"/>
                  <a:pt x="2085" y="1406"/>
                </a:cubicBezTo>
                <a:cubicBezTo>
                  <a:pt x="2406" y="1406"/>
                  <a:pt x="2406" y="1406"/>
                  <a:pt x="2406" y="1406"/>
                </a:cubicBezTo>
                <a:cubicBezTo>
                  <a:pt x="2406" y="1267"/>
                  <a:pt x="2406" y="1267"/>
                  <a:pt x="2406" y="1267"/>
                </a:cubicBezTo>
                <a:cubicBezTo>
                  <a:pt x="2485" y="1336"/>
                  <a:pt x="2615" y="1403"/>
                  <a:pt x="2795" y="1403"/>
                </a:cubicBezTo>
                <a:cubicBezTo>
                  <a:pt x="2959" y="1403"/>
                  <a:pt x="3107" y="1338"/>
                  <a:pt x="3208" y="1243"/>
                </a:cubicBezTo>
                <a:cubicBezTo>
                  <a:pt x="3208" y="1384"/>
                  <a:pt x="3208" y="1384"/>
                  <a:pt x="3208" y="1384"/>
                </a:cubicBezTo>
                <a:cubicBezTo>
                  <a:pt x="3208" y="1576"/>
                  <a:pt x="3057" y="1681"/>
                  <a:pt x="2842" y="1681"/>
                </a:cubicBezTo>
                <a:cubicBezTo>
                  <a:pt x="2719" y="1681"/>
                  <a:pt x="2609" y="1624"/>
                  <a:pt x="2530" y="1557"/>
                </a:cubicBezTo>
                <a:cubicBezTo>
                  <a:pt x="2282" y="1727"/>
                  <a:pt x="2282" y="1727"/>
                  <a:pt x="2282" y="1727"/>
                </a:cubicBezTo>
                <a:cubicBezTo>
                  <a:pt x="2423" y="1865"/>
                  <a:pt x="2631" y="1957"/>
                  <a:pt x="2836" y="1957"/>
                </a:cubicBezTo>
                <a:cubicBezTo>
                  <a:pt x="3201" y="1957"/>
                  <a:pt x="3529" y="1768"/>
                  <a:pt x="3529" y="1354"/>
                </a:cubicBezTo>
                <a:cubicBezTo>
                  <a:pt x="3529" y="1239"/>
                  <a:pt x="3529" y="1239"/>
                  <a:pt x="3529" y="1239"/>
                </a:cubicBezTo>
                <a:cubicBezTo>
                  <a:pt x="3666" y="1364"/>
                  <a:pt x="3855" y="1405"/>
                  <a:pt x="4030" y="1405"/>
                </a:cubicBezTo>
                <a:cubicBezTo>
                  <a:pt x="4244" y="1405"/>
                  <a:pt x="4454" y="1320"/>
                  <a:pt x="4611" y="1164"/>
                </a:cubicBezTo>
                <a:cubicBezTo>
                  <a:pt x="4396" y="1007"/>
                  <a:pt x="4396" y="1007"/>
                  <a:pt x="4396" y="1007"/>
                </a:cubicBezTo>
                <a:cubicBezTo>
                  <a:pt x="4302" y="1091"/>
                  <a:pt x="4146" y="1146"/>
                  <a:pt x="4024" y="1146"/>
                </a:cubicBezTo>
                <a:cubicBezTo>
                  <a:pt x="3804" y="1146"/>
                  <a:pt x="3652" y="1062"/>
                  <a:pt x="3652" y="839"/>
                </a:cubicBezTo>
                <a:cubicBezTo>
                  <a:pt x="4635" y="838"/>
                  <a:pt x="4635" y="838"/>
                  <a:pt x="4635" y="838"/>
                </a:cubicBezTo>
                <a:cubicBezTo>
                  <a:pt x="4635" y="838"/>
                  <a:pt x="4644" y="714"/>
                  <a:pt x="4643" y="645"/>
                </a:cubicBezTo>
                <a:moveTo>
                  <a:pt x="4395" y="597"/>
                </a:moveTo>
                <a:cubicBezTo>
                  <a:pt x="3652" y="597"/>
                  <a:pt x="3652" y="597"/>
                  <a:pt x="3652" y="597"/>
                </a:cubicBezTo>
                <a:cubicBezTo>
                  <a:pt x="3652" y="357"/>
                  <a:pt x="3826" y="242"/>
                  <a:pt x="4022" y="242"/>
                </a:cubicBezTo>
                <a:cubicBezTo>
                  <a:pt x="4218" y="242"/>
                  <a:pt x="4395" y="360"/>
                  <a:pt x="4395" y="597"/>
                </a:cubicBezTo>
                <a:moveTo>
                  <a:pt x="2541" y="702"/>
                </a:moveTo>
                <a:cubicBezTo>
                  <a:pt x="2538" y="476"/>
                  <a:pt x="2547" y="440"/>
                  <a:pt x="2606" y="377"/>
                </a:cubicBezTo>
                <a:cubicBezTo>
                  <a:pt x="2651" y="328"/>
                  <a:pt x="2749" y="271"/>
                  <a:pt x="2882" y="271"/>
                </a:cubicBezTo>
                <a:cubicBezTo>
                  <a:pt x="3012" y="271"/>
                  <a:pt x="3097" y="328"/>
                  <a:pt x="3142" y="377"/>
                </a:cubicBezTo>
                <a:cubicBezTo>
                  <a:pt x="3200" y="440"/>
                  <a:pt x="3207" y="478"/>
                  <a:pt x="3207" y="702"/>
                </a:cubicBezTo>
                <a:cubicBezTo>
                  <a:pt x="3207" y="923"/>
                  <a:pt x="3200" y="961"/>
                  <a:pt x="3142" y="1024"/>
                </a:cubicBezTo>
                <a:cubicBezTo>
                  <a:pt x="3097" y="1073"/>
                  <a:pt x="3012" y="1130"/>
                  <a:pt x="2882" y="1130"/>
                </a:cubicBezTo>
                <a:cubicBezTo>
                  <a:pt x="2749" y="1130"/>
                  <a:pt x="2651" y="1073"/>
                  <a:pt x="2606" y="1024"/>
                </a:cubicBezTo>
                <a:cubicBezTo>
                  <a:pt x="2547" y="961"/>
                  <a:pt x="2544" y="926"/>
                  <a:pt x="2541" y="702"/>
                </a:cubicBezTo>
                <a:moveTo>
                  <a:pt x="1701" y="820"/>
                </a:moveTo>
                <a:cubicBezTo>
                  <a:pt x="2085" y="820"/>
                  <a:pt x="2085" y="820"/>
                  <a:pt x="2085" y="820"/>
                </a:cubicBezTo>
                <a:cubicBezTo>
                  <a:pt x="2085" y="920"/>
                  <a:pt x="2085" y="920"/>
                  <a:pt x="2085" y="920"/>
                </a:cubicBezTo>
                <a:cubicBezTo>
                  <a:pt x="2085" y="1133"/>
                  <a:pt x="1994" y="1157"/>
                  <a:pt x="1726" y="1157"/>
                </a:cubicBezTo>
                <a:cubicBezTo>
                  <a:pt x="1509" y="1157"/>
                  <a:pt x="1424" y="1076"/>
                  <a:pt x="1424" y="984"/>
                </a:cubicBezTo>
                <a:cubicBezTo>
                  <a:pt x="1424" y="884"/>
                  <a:pt x="1512" y="820"/>
                  <a:pt x="1701" y="820"/>
                </a:cubicBezTo>
                <a:moveTo>
                  <a:pt x="1263" y="250"/>
                </a:moveTo>
                <a:cubicBezTo>
                  <a:pt x="1398" y="387"/>
                  <a:pt x="1398" y="387"/>
                  <a:pt x="1398" y="387"/>
                </a:cubicBezTo>
                <a:cubicBezTo>
                  <a:pt x="1482" y="310"/>
                  <a:pt x="1590" y="261"/>
                  <a:pt x="1757" y="261"/>
                </a:cubicBezTo>
                <a:cubicBezTo>
                  <a:pt x="1987" y="261"/>
                  <a:pt x="2085" y="307"/>
                  <a:pt x="2085" y="437"/>
                </a:cubicBezTo>
                <a:cubicBezTo>
                  <a:pt x="2085" y="576"/>
                  <a:pt x="2085" y="576"/>
                  <a:pt x="2085" y="576"/>
                </a:cubicBezTo>
                <a:cubicBezTo>
                  <a:pt x="1641" y="576"/>
                  <a:pt x="1641" y="576"/>
                  <a:pt x="1641" y="576"/>
                </a:cubicBezTo>
                <a:cubicBezTo>
                  <a:pt x="1470" y="576"/>
                  <a:pt x="1340" y="623"/>
                  <a:pt x="1253" y="698"/>
                </a:cubicBezTo>
                <a:cubicBezTo>
                  <a:pt x="1179" y="626"/>
                  <a:pt x="1064" y="580"/>
                  <a:pt x="901" y="570"/>
                </a:cubicBezTo>
                <a:cubicBezTo>
                  <a:pt x="636" y="554"/>
                  <a:pt x="636" y="554"/>
                  <a:pt x="636" y="554"/>
                </a:cubicBezTo>
                <a:cubicBezTo>
                  <a:pt x="475" y="543"/>
                  <a:pt x="425" y="484"/>
                  <a:pt x="425" y="424"/>
                </a:cubicBezTo>
                <a:cubicBezTo>
                  <a:pt x="425" y="330"/>
                  <a:pt x="494" y="259"/>
                  <a:pt x="699" y="259"/>
                </a:cubicBezTo>
                <a:cubicBezTo>
                  <a:pt x="872" y="259"/>
                  <a:pt x="1001" y="311"/>
                  <a:pt x="1127" y="386"/>
                </a:cubicBezTo>
                <a:lnTo>
                  <a:pt x="1263" y="2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1008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Dark Green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018" y="446400"/>
            <a:ext cx="8185149" cy="427323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766E02-9421-491B-9AB6-8BF6C31489BC}" type="datetime4">
              <a:rPr lang="en-GB" smtClean="0">
                <a:solidFill>
                  <a:prstClr val="white"/>
                </a:solidFill>
              </a:rPr>
              <a:pPr/>
              <a:t>02 July 2018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>
                <a:solidFill>
                  <a:prstClr val="white"/>
                </a:solidFill>
              </a:rPr>
              <a:t>Sage presentation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173A23-9EAF-448F-A700-9AC7A106503C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4800" y="6367041"/>
            <a:ext cx="11016000" cy="0"/>
          </a:xfrm>
          <a:prstGeom prst="line">
            <a:avLst/>
          </a:prstGeom>
          <a:ln w="23495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5"/>
          <p:cNvSpPr>
            <a:spLocks noChangeAspect="1" noEditPoints="1"/>
          </p:cNvSpPr>
          <p:nvPr userDrawn="1"/>
        </p:nvSpPr>
        <p:spPr bwMode="auto">
          <a:xfrm>
            <a:off x="9912000" y="446400"/>
            <a:ext cx="1680000" cy="487362"/>
          </a:xfrm>
          <a:custGeom>
            <a:avLst/>
            <a:gdLst>
              <a:gd name="T0" fmla="*/ 3988 w 4644"/>
              <a:gd name="T1" fmla="*/ 0 h 1957"/>
              <a:gd name="T2" fmla="*/ 3529 w 4644"/>
              <a:gd name="T3" fmla="*/ 16 h 1957"/>
              <a:gd name="T4" fmla="*/ 3208 w 4644"/>
              <a:gd name="T5" fmla="*/ 162 h 1957"/>
              <a:gd name="T6" fmla="*/ 2373 w 4644"/>
              <a:gd name="T7" fmla="*/ 168 h 1957"/>
              <a:gd name="T8" fmla="*/ 1742 w 4644"/>
              <a:gd name="T9" fmla="*/ 1 h 1957"/>
              <a:gd name="T10" fmla="*/ 699 w 4644"/>
              <a:gd name="T11" fmla="*/ 0 h 1957"/>
              <a:gd name="T12" fmla="*/ 564 w 4644"/>
              <a:gd name="T13" fmla="*/ 811 h 1957"/>
              <a:gd name="T14" fmla="*/ 1042 w 4644"/>
              <a:gd name="T15" fmla="*/ 967 h 1957"/>
              <a:gd name="T16" fmla="*/ 224 w 4644"/>
              <a:gd name="T17" fmla="*/ 967 h 1957"/>
              <a:gd name="T18" fmla="*/ 702 w 4644"/>
              <a:gd name="T19" fmla="*/ 1403 h 1957"/>
              <a:gd name="T20" fmla="*/ 1685 w 4644"/>
              <a:gd name="T21" fmla="*/ 1404 h 1957"/>
              <a:gd name="T22" fmla="*/ 2085 w 4644"/>
              <a:gd name="T23" fmla="*/ 1266 h 1957"/>
              <a:gd name="T24" fmla="*/ 2406 w 4644"/>
              <a:gd name="T25" fmla="*/ 1406 h 1957"/>
              <a:gd name="T26" fmla="*/ 2795 w 4644"/>
              <a:gd name="T27" fmla="*/ 1403 h 1957"/>
              <a:gd name="T28" fmla="*/ 3208 w 4644"/>
              <a:gd name="T29" fmla="*/ 1384 h 1957"/>
              <a:gd name="T30" fmla="*/ 2530 w 4644"/>
              <a:gd name="T31" fmla="*/ 1557 h 1957"/>
              <a:gd name="T32" fmla="*/ 2836 w 4644"/>
              <a:gd name="T33" fmla="*/ 1957 h 1957"/>
              <a:gd name="T34" fmla="*/ 3529 w 4644"/>
              <a:gd name="T35" fmla="*/ 1239 h 1957"/>
              <a:gd name="T36" fmla="*/ 4611 w 4644"/>
              <a:gd name="T37" fmla="*/ 1164 h 1957"/>
              <a:gd name="T38" fmla="*/ 4024 w 4644"/>
              <a:gd name="T39" fmla="*/ 1146 h 1957"/>
              <a:gd name="T40" fmla="*/ 4635 w 4644"/>
              <a:gd name="T41" fmla="*/ 838 h 1957"/>
              <a:gd name="T42" fmla="*/ 4395 w 4644"/>
              <a:gd name="T43" fmla="*/ 597 h 1957"/>
              <a:gd name="T44" fmla="*/ 4022 w 4644"/>
              <a:gd name="T45" fmla="*/ 242 h 1957"/>
              <a:gd name="T46" fmla="*/ 2541 w 4644"/>
              <a:gd name="T47" fmla="*/ 702 h 1957"/>
              <a:gd name="T48" fmla="*/ 2882 w 4644"/>
              <a:gd name="T49" fmla="*/ 271 h 1957"/>
              <a:gd name="T50" fmla="*/ 3207 w 4644"/>
              <a:gd name="T51" fmla="*/ 702 h 1957"/>
              <a:gd name="T52" fmla="*/ 2882 w 4644"/>
              <a:gd name="T53" fmla="*/ 1130 h 1957"/>
              <a:gd name="T54" fmla="*/ 2541 w 4644"/>
              <a:gd name="T55" fmla="*/ 702 h 1957"/>
              <a:gd name="T56" fmla="*/ 2085 w 4644"/>
              <a:gd name="T57" fmla="*/ 820 h 1957"/>
              <a:gd name="T58" fmla="*/ 1726 w 4644"/>
              <a:gd name="T59" fmla="*/ 1157 h 1957"/>
              <a:gd name="T60" fmla="*/ 1701 w 4644"/>
              <a:gd name="T61" fmla="*/ 820 h 1957"/>
              <a:gd name="T62" fmla="*/ 1398 w 4644"/>
              <a:gd name="T63" fmla="*/ 387 h 1957"/>
              <a:gd name="T64" fmla="*/ 2085 w 4644"/>
              <a:gd name="T65" fmla="*/ 437 h 1957"/>
              <a:gd name="T66" fmla="*/ 1641 w 4644"/>
              <a:gd name="T67" fmla="*/ 576 h 1957"/>
              <a:gd name="T68" fmla="*/ 901 w 4644"/>
              <a:gd name="T69" fmla="*/ 570 h 1957"/>
              <a:gd name="T70" fmla="*/ 425 w 4644"/>
              <a:gd name="T71" fmla="*/ 424 h 1957"/>
              <a:gd name="T72" fmla="*/ 1127 w 4644"/>
              <a:gd name="T73" fmla="*/ 386 h 19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644" h="1957">
                <a:moveTo>
                  <a:pt x="4643" y="645"/>
                </a:moveTo>
                <a:cubicBezTo>
                  <a:pt x="4641" y="241"/>
                  <a:pt x="4339" y="0"/>
                  <a:pt x="3988" y="0"/>
                </a:cubicBezTo>
                <a:cubicBezTo>
                  <a:pt x="3827" y="0"/>
                  <a:pt x="3656" y="47"/>
                  <a:pt x="3529" y="167"/>
                </a:cubicBezTo>
                <a:cubicBezTo>
                  <a:pt x="3529" y="16"/>
                  <a:pt x="3529" y="16"/>
                  <a:pt x="3529" y="16"/>
                </a:cubicBezTo>
                <a:cubicBezTo>
                  <a:pt x="3208" y="16"/>
                  <a:pt x="3208" y="16"/>
                  <a:pt x="3208" y="16"/>
                </a:cubicBezTo>
                <a:cubicBezTo>
                  <a:pt x="3208" y="162"/>
                  <a:pt x="3208" y="162"/>
                  <a:pt x="3208" y="162"/>
                </a:cubicBezTo>
                <a:cubicBezTo>
                  <a:pt x="3088" y="54"/>
                  <a:pt x="2959" y="0"/>
                  <a:pt x="2795" y="0"/>
                </a:cubicBezTo>
                <a:cubicBezTo>
                  <a:pt x="2587" y="0"/>
                  <a:pt x="2445" y="89"/>
                  <a:pt x="2373" y="168"/>
                </a:cubicBezTo>
                <a:cubicBezTo>
                  <a:pt x="2360" y="182"/>
                  <a:pt x="2349" y="195"/>
                  <a:pt x="2339" y="209"/>
                </a:cubicBezTo>
                <a:cubicBezTo>
                  <a:pt x="2235" y="58"/>
                  <a:pt x="2019" y="1"/>
                  <a:pt x="1742" y="1"/>
                </a:cubicBezTo>
                <a:cubicBezTo>
                  <a:pt x="1534" y="1"/>
                  <a:pt x="1379" y="38"/>
                  <a:pt x="1262" y="144"/>
                </a:cubicBezTo>
                <a:cubicBezTo>
                  <a:pt x="1117" y="55"/>
                  <a:pt x="943" y="0"/>
                  <a:pt x="699" y="0"/>
                </a:cubicBezTo>
                <a:cubicBezTo>
                  <a:pt x="362" y="0"/>
                  <a:pt x="104" y="143"/>
                  <a:pt x="104" y="422"/>
                </a:cubicBezTo>
                <a:cubicBezTo>
                  <a:pt x="104" y="657"/>
                  <a:pt x="299" y="792"/>
                  <a:pt x="564" y="811"/>
                </a:cubicBezTo>
                <a:cubicBezTo>
                  <a:pt x="847" y="832"/>
                  <a:pt x="847" y="832"/>
                  <a:pt x="847" y="832"/>
                </a:cubicBezTo>
                <a:cubicBezTo>
                  <a:pt x="957" y="840"/>
                  <a:pt x="1042" y="870"/>
                  <a:pt x="1042" y="967"/>
                </a:cubicBezTo>
                <a:cubicBezTo>
                  <a:pt x="1042" y="1084"/>
                  <a:pt x="910" y="1143"/>
                  <a:pt x="727" y="1143"/>
                </a:cubicBezTo>
                <a:cubicBezTo>
                  <a:pt x="513" y="1143"/>
                  <a:pt x="362" y="1084"/>
                  <a:pt x="224" y="967"/>
                </a:cubicBezTo>
                <a:cubicBezTo>
                  <a:pt x="0" y="1157"/>
                  <a:pt x="0" y="1157"/>
                  <a:pt x="0" y="1157"/>
                </a:cubicBezTo>
                <a:cubicBezTo>
                  <a:pt x="205" y="1322"/>
                  <a:pt x="444" y="1403"/>
                  <a:pt x="702" y="1403"/>
                </a:cubicBezTo>
                <a:cubicBezTo>
                  <a:pt x="921" y="1403"/>
                  <a:pt x="1112" y="1349"/>
                  <a:pt x="1232" y="1250"/>
                </a:cubicBezTo>
                <a:cubicBezTo>
                  <a:pt x="1327" y="1345"/>
                  <a:pt x="1482" y="1404"/>
                  <a:pt x="1685" y="1404"/>
                </a:cubicBezTo>
                <a:cubicBezTo>
                  <a:pt x="1902" y="1404"/>
                  <a:pt x="2012" y="1361"/>
                  <a:pt x="2079" y="1266"/>
                </a:cubicBezTo>
                <a:cubicBezTo>
                  <a:pt x="2085" y="1266"/>
                  <a:pt x="2085" y="1266"/>
                  <a:pt x="2085" y="1266"/>
                </a:cubicBezTo>
                <a:cubicBezTo>
                  <a:pt x="2085" y="1406"/>
                  <a:pt x="2085" y="1406"/>
                  <a:pt x="2085" y="1406"/>
                </a:cubicBezTo>
                <a:cubicBezTo>
                  <a:pt x="2406" y="1406"/>
                  <a:pt x="2406" y="1406"/>
                  <a:pt x="2406" y="1406"/>
                </a:cubicBezTo>
                <a:cubicBezTo>
                  <a:pt x="2406" y="1267"/>
                  <a:pt x="2406" y="1267"/>
                  <a:pt x="2406" y="1267"/>
                </a:cubicBezTo>
                <a:cubicBezTo>
                  <a:pt x="2485" y="1336"/>
                  <a:pt x="2615" y="1403"/>
                  <a:pt x="2795" y="1403"/>
                </a:cubicBezTo>
                <a:cubicBezTo>
                  <a:pt x="2959" y="1403"/>
                  <a:pt x="3107" y="1338"/>
                  <a:pt x="3208" y="1243"/>
                </a:cubicBezTo>
                <a:cubicBezTo>
                  <a:pt x="3208" y="1384"/>
                  <a:pt x="3208" y="1384"/>
                  <a:pt x="3208" y="1384"/>
                </a:cubicBezTo>
                <a:cubicBezTo>
                  <a:pt x="3208" y="1576"/>
                  <a:pt x="3057" y="1681"/>
                  <a:pt x="2842" y="1681"/>
                </a:cubicBezTo>
                <a:cubicBezTo>
                  <a:pt x="2719" y="1681"/>
                  <a:pt x="2609" y="1624"/>
                  <a:pt x="2530" y="1557"/>
                </a:cubicBezTo>
                <a:cubicBezTo>
                  <a:pt x="2282" y="1727"/>
                  <a:pt x="2282" y="1727"/>
                  <a:pt x="2282" y="1727"/>
                </a:cubicBezTo>
                <a:cubicBezTo>
                  <a:pt x="2423" y="1865"/>
                  <a:pt x="2631" y="1957"/>
                  <a:pt x="2836" y="1957"/>
                </a:cubicBezTo>
                <a:cubicBezTo>
                  <a:pt x="3201" y="1957"/>
                  <a:pt x="3529" y="1768"/>
                  <a:pt x="3529" y="1354"/>
                </a:cubicBezTo>
                <a:cubicBezTo>
                  <a:pt x="3529" y="1239"/>
                  <a:pt x="3529" y="1239"/>
                  <a:pt x="3529" y="1239"/>
                </a:cubicBezTo>
                <a:cubicBezTo>
                  <a:pt x="3666" y="1364"/>
                  <a:pt x="3855" y="1405"/>
                  <a:pt x="4030" y="1405"/>
                </a:cubicBezTo>
                <a:cubicBezTo>
                  <a:pt x="4244" y="1405"/>
                  <a:pt x="4454" y="1320"/>
                  <a:pt x="4611" y="1164"/>
                </a:cubicBezTo>
                <a:cubicBezTo>
                  <a:pt x="4396" y="1007"/>
                  <a:pt x="4396" y="1007"/>
                  <a:pt x="4396" y="1007"/>
                </a:cubicBezTo>
                <a:cubicBezTo>
                  <a:pt x="4302" y="1091"/>
                  <a:pt x="4146" y="1146"/>
                  <a:pt x="4024" y="1146"/>
                </a:cubicBezTo>
                <a:cubicBezTo>
                  <a:pt x="3804" y="1146"/>
                  <a:pt x="3652" y="1062"/>
                  <a:pt x="3652" y="839"/>
                </a:cubicBezTo>
                <a:cubicBezTo>
                  <a:pt x="4635" y="838"/>
                  <a:pt x="4635" y="838"/>
                  <a:pt x="4635" y="838"/>
                </a:cubicBezTo>
                <a:cubicBezTo>
                  <a:pt x="4635" y="838"/>
                  <a:pt x="4644" y="714"/>
                  <a:pt x="4643" y="645"/>
                </a:cubicBezTo>
                <a:moveTo>
                  <a:pt x="4395" y="597"/>
                </a:moveTo>
                <a:cubicBezTo>
                  <a:pt x="3652" y="597"/>
                  <a:pt x="3652" y="597"/>
                  <a:pt x="3652" y="597"/>
                </a:cubicBezTo>
                <a:cubicBezTo>
                  <a:pt x="3652" y="357"/>
                  <a:pt x="3826" y="242"/>
                  <a:pt x="4022" y="242"/>
                </a:cubicBezTo>
                <a:cubicBezTo>
                  <a:pt x="4218" y="242"/>
                  <a:pt x="4395" y="360"/>
                  <a:pt x="4395" y="597"/>
                </a:cubicBezTo>
                <a:moveTo>
                  <a:pt x="2541" y="702"/>
                </a:moveTo>
                <a:cubicBezTo>
                  <a:pt x="2538" y="476"/>
                  <a:pt x="2547" y="440"/>
                  <a:pt x="2606" y="377"/>
                </a:cubicBezTo>
                <a:cubicBezTo>
                  <a:pt x="2651" y="328"/>
                  <a:pt x="2749" y="271"/>
                  <a:pt x="2882" y="271"/>
                </a:cubicBezTo>
                <a:cubicBezTo>
                  <a:pt x="3012" y="271"/>
                  <a:pt x="3097" y="328"/>
                  <a:pt x="3142" y="377"/>
                </a:cubicBezTo>
                <a:cubicBezTo>
                  <a:pt x="3200" y="440"/>
                  <a:pt x="3207" y="478"/>
                  <a:pt x="3207" y="702"/>
                </a:cubicBezTo>
                <a:cubicBezTo>
                  <a:pt x="3207" y="923"/>
                  <a:pt x="3200" y="961"/>
                  <a:pt x="3142" y="1024"/>
                </a:cubicBezTo>
                <a:cubicBezTo>
                  <a:pt x="3097" y="1073"/>
                  <a:pt x="3012" y="1130"/>
                  <a:pt x="2882" y="1130"/>
                </a:cubicBezTo>
                <a:cubicBezTo>
                  <a:pt x="2749" y="1130"/>
                  <a:pt x="2651" y="1073"/>
                  <a:pt x="2606" y="1024"/>
                </a:cubicBezTo>
                <a:cubicBezTo>
                  <a:pt x="2547" y="961"/>
                  <a:pt x="2544" y="926"/>
                  <a:pt x="2541" y="702"/>
                </a:cubicBezTo>
                <a:moveTo>
                  <a:pt x="1701" y="820"/>
                </a:moveTo>
                <a:cubicBezTo>
                  <a:pt x="2085" y="820"/>
                  <a:pt x="2085" y="820"/>
                  <a:pt x="2085" y="820"/>
                </a:cubicBezTo>
                <a:cubicBezTo>
                  <a:pt x="2085" y="920"/>
                  <a:pt x="2085" y="920"/>
                  <a:pt x="2085" y="920"/>
                </a:cubicBezTo>
                <a:cubicBezTo>
                  <a:pt x="2085" y="1133"/>
                  <a:pt x="1994" y="1157"/>
                  <a:pt x="1726" y="1157"/>
                </a:cubicBezTo>
                <a:cubicBezTo>
                  <a:pt x="1509" y="1157"/>
                  <a:pt x="1424" y="1076"/>
                  <a:pt x="1424" y="984"/>
                </a:cubicBezTo>
                <a:cubicBezTo>
                  <a:pt x="1424" y="884"/>
                  <a:pt x="1512" y="820"/>
                  <a:pt x="1701" y="820"/>
                </a:cubicBezTo>
                <a:moveTo>
                  <a:pt x="1263" y="250"/>
                </a:moveTo>
                <a:cubicBezTo>
                  <a:pt x="1398" y="387"/>
                  <a:pt x="1398" y="387"/>
                  <a:pt x="1398" y="387"/>
                </a:cubicBezTo>
                <a:cubicBezTo>
                  <a:pt x="1482" y="310"/>
                  <a:pt x="1590" y="261"/>
                  <a:pt x="1757" y="261"/>
                </a:cubicBezTo>
                <a:cubicBezTo>
                  <a:pt x="1987" y="261"/>
                  <a:pt x="2085" y="307"/>
                  <a:pt x="2085" y="437"/>
                </a:cubicBezTo>
                <a:cubicBezTo>
                  <a:pt x="2085" y="576"/>
                  <a:pt x="2085" y="576"/>
                  <a:pt x="2085" y="576"/>
                </a:cubicBezTo>
                <a:cubicBezTo>
                  <a:pt x="1641" y="576"/>
                  <a:pt x="1641" y="576"/>
                  <a:pt x="1641" y="576"/>
                </a:cubicBezTo>
                <a:cubicBezTo>
                  <a:pt x="1470" y="576"/>
                  <a:pt x="1340" y="623"/>
                  <a:pt x="1253" y="698"/>
                </a:cubicBezTo>
                <a:cubicBezTo>
                  <a:pt x="1179" y="626"/>
                  <a:pt x="1064" y="580"/>
                  <a:pt x="901" y="570"/>
                </a:cubicBezTo>
                <a:cubicBezTo>
                  <a:pt x="636" y="554"/>
                  <a:pt x="636" y="554"/>
                  <a:pt x="636" y="554"/>
                </a:cubicBezTo>
                <a:cubicBezTo>
                  <a:pt x="475" y="543"/>
                  <a:pt x="425" y="484"/>
                  <a:pt x="425" y="424"/>
                </a:cubicBezTo>
                <a:cubicBezTo>
                  <a:pt x="425" y="330"/>
                  <a:pt x="494" y="259"/>
                  <a:pt x="699" y="259"/>
                </a:cubicBezTo>
                <a:cubicBezTo>
                  <a:pt x="872" y="259"/>
                  <a:pt x="1001" y="311"/>
                  <a:pt x="1127" y="386"/>
                </a:cubicBezTo>
                <a:lnTo>
                  <a:pt x="1263" y="2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6291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Light Green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018" y="446090"/>
            <a:ext cx="8185149" cy="426561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B9299C-4514-44F5-96C3-C956839B48C2}" type="datetime4">
              <a:rPr lang="en-GB" smtClean="0">
                <a:solidFill>
                  <a:prstClr val="white"/>
                </a:solidFill>
              </a:rPr>
              <a:pPr/>
              <a:t>02 July 2018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>
                <a:solidFill>
                  <a:prstClr val="white"/>
                </a:solidFill>
              </a:rPr>
              <a:t>Sage presentation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173A23-9EAF-448F-A700-9AC7A106503C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4800" y="6367041"/>
            <a:ext cx="11016000" cy="0"/>
          </a:xfrm>
          <a:prstGeom prst="line">
            <a:avLst/>
          </a:prstGeom>
          <a:ln w="23495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5"/>
          <p:cNvSpPr>
            <a:spLocks noChangeAspect="1" noEditPoints="1"/>
          </p:cNvSpPr>
          <p:nvPr userDrawn="1"/>
        </p:nvSpPr>
        <p:spPr bwMode="auto">
          <a:xfrm>
            <a:off x="9912000" y="446400"/>
            <a:ext cx="1680000" cy="487362"/>
          </a:xfrm>
          <a:custGeom>
            <a:avLst/>
            <a:gdLst>
              <a:gd name="T0" fmla="*/ 3988 w 4644"/>
              <a:gd name="T1" fmla="*/ 0 h 1957"/>
              <a:gd name="T2" fmla="*/ 3529 w 4644"/>
              <a:gd name="T3" fmla="*/ 16 h 1957"/>
              <a:gd name="T4" fmla="*/ 3208 w 4644"/>
              <a:gd name="T5" fmla="*/ 162 h 1957"/>
              <a:gd name="T6" fmla="*/ 2373 w 4644"/>
              <a:gd name="T7" fmla="*/ 168 h 1957"/>
              <a:gd name="T8" fmla="*/ 1742 w 4644"/>
              <a:gd name="T9" fmla="*/ 1 h 1957"/>
              <a:gd name="T10" fmla="*/ 699 w 4644"/>
              <a:gd name="T11" fmla="*/ 0 h 1957"/>
              <a:gd name="T12" fmla="*/ 564 w 4644"/>
              <a:gd name="T13" fmla="*/ 811 h 1957"/>
              <a:gd name="T14" fmla="*/ 1042 w 4644"/>
              <a:gd name="T15" fmla="*/ 967 h 1957"/>
              <a:gd name="T16" fmla="*/ 224 w 4644"/>
              <a:gd name="T17" fmla="*/ 967 h 1957"/>
              <a:gd name="T18" fmla="*/ 702 w 4644"/>
              <a:gd name="T19" fmla="*/ 1403 h 1957"/>
              <a:gd name="T20" fmla="*/ 1685 w 4644"/>
              <a:gd name="T21" fmla="*/ 1404 h 1957"/>
              <a:gd name="T22" fmla="*/ 2085 w 4644"/>
              <a:gd name="T23" fmla="*/ 1266 h 1957"/>
              <a:gd name="T24" fmla="*/ 2406 w 4644"/>
              <a:gd name="T25" fmla="*/ 1406 h 1957"/>
              <a:gd name="T26" fmla="*/ 2795 w 4644"/>
              <a:gd name="T27" fmla="*/ 1403 h 1957"/>
              <a:gd name="T28" fmla="*/ 3208 w 4644"/>
              <a:gd name="T29" fmla="*/ 1384 h 1957"/>
              <a:gd name="T30" fmla="*/ 2530 w 4644"/>
              <a:gd name="T31" fmla="*/ 1557 h 1957"/>
              <a:gd name="T32" fmla="*/ 2836 w 4644"/>
              <a:gd name="T33" fmla="*/ 1957 h 1957"/>
              <a:gd name="T34" fmla="*/ 3529 w 4644"/>
              <a:gd name="T35" fmla="*/ 1239 h 1957"/>
              <a:gd name="T36" fmla="*/ 4611 w 4644"/>
              <a:gd name="T37" fmla="*/ 1164 h 1957"/>
              <a:gd name="T38" fmla="*/ 4024 w 4644"/>
              <a:gd name="T39" fmla="*/ 1146 h 1957"/>
              <a:gd name="T40" fmla="*/ 4635 w 4644"/>
              <a:gd name="T41" fmla="*/ 838 h 1957"/>
              <a:gd name="T42" fmla="*/ 4395 w 4644"/>
              <a:gd name="T43" fmla="*/ 597 h 1957"/>
              <a:gd name="T44" fmla="*/ 4022 w 4644"/>
              <a:gd name="T45" fmla="*/ 242 h 1957"/>
              <a:gd name="T46" fmla="*/ 2541 w 4644"/>
              <a:gd name="T47" fmla="*/ 702 h 1957"/>
              <a:gd name="T48" fmla="*/ 2882 w 4644"/>
              <a:gd name="T49" fmla="*/ 271 h 1957"/>
              <a:gd name="T50" fmla="*/ 3207 w 4644"/>
              <a:gd name="T51" fmla="*/ 702 h 1957"/>
              <a:gd name="T52" fmla="*/ 2882 w 4644"/>
              <a:gd name="T53" fmla="*/ 1130 h 1957"/>
              <a:gd name="T54" fmla="*/ 2541 w 4644"/>
              <a:gd name="T55" fmla="*/ 702 h 1957"/>
              <a:gd name="T56" fmla="*/ 2085 w 4644"/>
              <a:gd name="T57" fmla="*/ 820 h 1957"/>
              <a:gd name="T58" fmla="*/ 1726 w 4644"/>
              <a:gd name="T59" fmla="*/ 1157 h 1957"/>
              <a:gd name="T60" fmla="*/ 1701 w 4644"/>
              <a:gd name="T61" fmla="*/ 820 h 1957"/>
              <a:gd name="T62" fmla="*/ 1398 w 4644"/>
              <a:gd name="T63" fmla="*/ 387 h 1957"/>
              <a:gd name="T64" fmla="*/ 2085 w 4644"/>
              <a:gd name="T65" fmla="*/ 437 h 1957"/>
              <a:gd name="T66" fmla="*/ 1641 w 4644"/>
              <a:gd name="T67" fmla="*/ 576 h 1957"/>
              <a:gd name="T68" fmla="*/ 901 w 4644"/>
              <a:gd name="T69" fmla="*/ 570 h 1957"/>
              <a:gd name="T70" fmla="*/ 425 w 4644"/>
              <a:gd name="T71" fmla="*/ 424 h 1957"/>
              <a:gd name="T72" fmla="*/ 1127 w 4644"/>
              <a:gd name="T73" fmla="*/ 386 h 19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644" h="1957">
                <a:moveTo>
                  <a:pt x="4643" y="645"/>
                </a:moveTo>
                <a:cubicBezTo>
                  <a:pt x="4641" y="241"/>
                  <a:pt x="4339" y="0"/>
                  <a:pt x="3988" y="0"/>
                </a:cubicBezTo>
                <a:cubicBezTo>
                  <a:pt x="3827" y="0"/>
                  <a:pt x="3656" y="47"/>
                  <a:pt x="3529" y="167"/>
                </a:cubicBezTo>
                <a:cubicBezTo>
                  <a:pt x="3529" y="16"/>
                  <a:pt x="3529" y="16"/>
                  <a:pt x="3529" y="16"/>
                </a:cubicBezTo>
                <a:cubicBezTo>
                  <a:pt x="3208" y="16"/>
                  <a:pt x="3208" y="16"/>
                  <a:pt x="3208" y="16"/>
                </a:cubicBezTo>
                <a:cubicBezTo>
                  <a:pt x="3208" y="162"/>
                  <a:pt x="3208" y="162"/>
                  <a:pt x="3208" y="162"/>
                </a:cubicBezTo>
                <a:cubicBezTo>
                  <a:pt x="3088" y="54"/>
                  <a:pt x="2959" y="0"/>
                  <a:pt x="2795" y="0"/>
                </a:cubicBezTo>
                <a:cubicBezTo>
                  <a:pt x="2587" y="0"/>
                  <a:pt x="2445" y="89"/>
                  <a:pt x="2373" y="168"/>
                </a:cubicBezTo>
                <a:cubicBezTo>
                  <a:pt x="2360" y="182"/>
                  <a:pt x="2349" y="195"/>
                  <a:pt x="2339" y="209"/>
                </a:cubicBezTo>
                <a:cubicBezTo>
                  <a:pt x="2235" y="58"/>
                  <a:pt x="2019" y="1"/>
                  <a:pt x="1742" y="1"/>
                </a:cubicBezTo>
                <a:cubicBezTo>
                  <a:pt x="1534" y="1"/>
                  <a:pt x="1379" y="38"/>
                  <a:pt x="1262" y="144"/>
                </a:cubicBezTo>
                <a:cubicBezTo>
                  <a:pt x="1117" y="55"/>
                  <a:pt x="943" y="0"/>
                  <a:pt x="699" y="0"/>
                </a:cubicBezTo>
                <a:cubicBezTo>
                  <a:pt x="362" y="0"/>
                  <a:pt x="104" y="143"/>
                  <a:pt x="104" y="422"/>
                </a:cubicBezTo>
                <a:cubicBezTo>
                  <a:pt x="104" y="657"/>
                  <a:pt x="299" y="792"/>
                  <a:pt x="564" y="811"/>
                </a:cubicBezTo>
                <a:cubicBezTo>
                  <a:pt x="847" y="832"/>
                  <a:pt x="847" y="832"/>
                  <a:pt x="847" y="832"/>
                </a:cubicBezTo>
                <a:cubicBezTo>
                  <a:pt x="957" y="840"/>
                  <a:pt x="1042" y="870"/>
                  <a:pt x="1042" y="967"/>
                </a:cubicBezTo>
                <a:cubicBezTo>
                  <a:pt x="1042" y="1084"/>
                  <a:pt x="910" y="1143"/>
                  <a:pt x="727" y="1143"/>
                </a:cubicBezTo>
                <a:cubicBezTo>
                  <a:pt x="513" y="1143"/>
                  <a:pt x="362" y="1084"/>
                  <a:pt x="224" y="967"/>
                </a:cubicBezTo>
                <a:cubicBezTo>
                  <a:pt x="0" y="1157"/>
                  <a:pt x="0" y="1157"/>
                  <a:pt x="0" y="1157"/>
                </a:cubicBezTo>
                <a:cubicBezTo>
                  <a:pt x="205" y="1322"/>
                  <a:pt x="444" y="1403"/>
                  <a:pt x="702" y="1403"/>
                </a:cubicBezTo>
                <a:cubicBezTo>
                  <a:pt x="921" y="1403"/>
                  <a:pt x="1112" y="1349"/>
                  <a:pt x="1232" y="1250"/>
                </a:cubicBezTo>
                <a:cubicBezTo>
                  <a:pt x="1327" y="1345"/>
                  <a:pt x="1482" y="1404"/>
                  <a:pt x="1685" y="1404"/>
                </a:cubicBezTo>
                <a:cubicBezTo>
                  <a:pt x="1902" y="1404"/>
                  <a:pt x="2012" y="1361"/>
                  <a:pt x="2079" y="1266"/>
                </a:cubicBezTo>
                <a:cubicBezTo>
                  <a:pt x="2085" y="1266"/>
                  <a:pt x="2085" y="1266"/>
                  <a:pt x="2085" y="1266"/>
                </a:cubicBezTo>
                <a:cubicBezTo>
                  <a:pt x="2085" y="1406"/>
                  <a:pt x="2085" y="1406"/>
                  <a:pt x="2085" y="1406"/>
                </a:cubicBezTo>
                <a:cubicBezTo>
                  <a:pt x="2406" y="1406"/>
                  <a:pt x="2406" y="1406"/>
                  <a:pt x="2406" y="1406"/>
                </a:cubicBezTo>
                <a:cubicBezTo>
                  <a:pt x="2406" y="1267"/>
                  <a:pt x="2406" y="1267"/>
                  <a:pt x="2406" y="1267"/>
                </a:cubicBezTo>
                <a:cubicBezTo>
                  <a:pt x="2485" y="1336"/>
                  <a:pt x="2615" y="1403"/>
                  <a:pt x="2795" y="1403"/>
                </a:cubicBezTo>
                <a:cubicBezTo>
                  <a:pt x="2959" y="1403"/>
                  <a:pt x="3107" y="1338"/>
                  <a:pt x="3208" y="1243"/>
                </a:cubicBezTo>
                <a:cubicBezTo>
                  <a:pt x="3208" y="1384"/>
                  <a:pt x="3208" y="1384"/>
                  <a:pt x="3208" y="1384"/>
                </a:cubicBezTo>
                <a:cubicBezTo>
                  <a:pt x="3208" y="1576"/>
                  <a:pt x="3057" y="1681"/>
                  <a:pt x="2842" y="1681"/>
                </a:cubicBezTo>
                <a:cubicBezTo>
                  <a:pt x="2719" y="1681"/>
                  <a:pt x="2609" y="1624"/>
                  <a:pt x="2530" y="1557"/>
                </a:cubicBezTo>
                <a:cubicBezTo>
                  <a:pt x="2282" y="1727"/>
                  <a:pt x="2282" y="1727"/>
                  <a:pt x="2282" y="1727"/>
                </a:cubicBezTo>
                <a:cubicBezTo>
                  <a:pt x="2423" y="1865"/>
                  <a:pt x="2631" y="1957"/>
                  <a:pt x="2836" y="1957"/>
                </a:cubicBezTo>
                <a:cubicBezTo>
                  <a:pt x="3201" y="1957"/>
                  <a:pt x="3529" y="1768"/>
                  <a:pt x="3529" y="1354"/>
                </a:cubicBezTo>
                <a:cubicBezTo>
                  <a:pt x="3529" y="1239"/>
                  <a:pt x="3529" y="1239"/>
                  <a:pt x="3529" y="1239"/>
                </a:cubicBezTo>
                <a:cubicBezTo>
                  <a:pt x="3666" y="1364"/>
                  <a:pt x="3855" y="1405"/>
                  <a:pt x="4030" y="1405"/>
                </a:cubicBezTo>
                <a:cubicBezTo>
                  <a:pt x="4244" y="1405"/>
                  <a:pt x="4454" y="1320"/>
                  <a:pt x="4611" y="1164"/>
                </a:cubicBezTo>
                <a:cubicBezTo>
                  <a:pt x="4396" y="1007"/>
                  <a:pt x="4396" y="1007"/>
                  <a:pt x="4396" y="1007"/>
                </a:cubicBezTo>
                <a:cubicBezTo>
                  <a:pt x="4302" y="1091"/>
                  <a:pt x="4146" y="1146"/>
                  <a:pt x="4024" y="1146"/>
                </a:cubicBezTo>
                <a:cubicBezTo>
                  <a:pt x="3804" y="1146"/>
                  <a:pt x="3652" y="1062"/>
                  <a:pt x="3652" y="839"/>
                </a:cubicBezTo>
                <a:cubicBezTo>
                  <a:pt x="4635" y="838"/>
                  <a:pt x="4635" y="838"/>
                  <a:pt x="4635" y="838"/>
                </a:cubicBezTo>
                <a:cubicBezTo>
                  <a:pt x="4635" y="838"/>
                  <a:pt x="4644" y="714"/>
                  <a:pt x="4643" y="645"/>
                </a:cubicBezTo>
                <a:moveTo>
                  <a:pt x="4395" y="597"/>
                </a:moveTo>
                <a:cubicBezTo>
                  <a:pt x="3652" y="597"/>
                  <a:pt x="3652" y="597"/>
                  <a:pt x="3652" y="597"/>
                </a:cubicBezTo>
                <a:cubicBezTo>
                  <a:pt x="3652" y="357"/>
                  <a:pt x="3826" y="242"/>
                  <a:pt x="4022" y="242"/>
                </a:cubicBezTo>
                <a:cubicBezTo>
                  <a:pt x="4218" y="242"/>
                  <a:pt x="4395" y="360"/>
                  <a:pt x="4395" y="597"/>
                </a:cubicBezTo>
                <a:moveTo>
                  <a:pt x="2541" y="702"/>
                </a:moveTo>
                <a:cubicBezTo>
                  <a:pt x="2538" y="476"/>
                  <a:pt x="2547" y="440"/>
                  <a:pt x="2606" y="377"/>
                </a:cubicBezTo>
                <a:cubicBezTo>
                  <a:pt x="2651" y="328"/>
                  <a:pt x="2749" y="271"/>
                  <a:pt x="2882" y="271"/>
                </a:cubicBezTo>
                <a:cubicBezTo>
                  <a:pt x="3012" y="271"/>
                  <a:pt x="3097" y="328"/>
                  <a:pt x="3142" y="377"/>
                </a:cubicBezTo>
                <a:cubicBezTo>
                  <a:pt x="3200" y="440"/>
                  <a:pt x="3207" y="478"/>
                  <a:pt x="3207" y="702"/>
                </a:cubicBezTo>
                <a:cubicBezTo>
                  <a:pt x="3207" y="923"/>
                  <a:pt x="3200" y="961"/>
                  <a:pt x="3142" y="1024"/>
                </a:cubicBezTo>
                <a:cubicBezTo>
                  <a:pt x="3097" y="1073"/>
                  <a:pt x="3012" y="1130"/>
                  <a:pt x="2882" y="1130"/>
                </a:cubicBezTo>
                <a:cubicBezTo>
                  <a:pt x="2749" y="1130"/>
                  <a:pt x="2651" y="1073"/>
                  <a:pt x="2606" y="1024"/>
                </a:cubicBezTo>
                <a:cubicBezTo>
                  <a:pt x="2547" y="961"/>
                  <a:pt x="2544" y="926"/>
                  <a:pt x="2541" y="702"/>
                </a:cubicBezTo>
                <a:moveTo>
                  <a:pt x="1701" y="820"/>
                </a:moveTo>
                <a:cubicBezTo>
                  <a:pt x="2085" y="820"/>
                  <a:pt x="2085" y="820"/>
                  <a:pt x="2085" y="820"/>
                </a:cubicBezTo>
                <a:cubicBezTo>
                  <a:pt x="2085" y="920"/>
                  <a:pt x="2085" y="920"/>
                  <a:pt x="2085" y="920"/>
                </a:cubicBezTo>
                <a:cubicBezTo>
                  <a:pt x="2085" y="1133"/>
                  <a:pt x="1994" y="1157"/>
                  <a:pt x="1726" y="1157"/>
                </a:cubicBezTo>
                <a:cubicBezTo>
                  <a:pt x="1509" y="1157"/>
                  <a:pt x="1424" y="1076"/>
                  <a:pt x="1424" y="984"/>
                </a:cubicBezTo>
                <a:cubicBezTo>
                  <a:pt x="1424" y="884"/>
                  <a:pt x="1512" y="820"/>
                  <a:pt x="1701" y="820"/>
                </a:cubicBezTo>
                <a:moveTo>
                  <a:pt x="1263" y="250"/>
                </a:moveTo>
                <a:cubicBezTo>
                  <a:pt x="1398" y="387"/>
                  <a:pt x="1398" y="387"/>
                  <a:pt x="1398" y="387"/>
                </a:cubicBezTo>
                <a:cubicBezTo>
                  <a:pt x="1482" y="310"/>
                  <a:pt x="1590" y="261"/>
                  <a:pt x="1757" y="261"/>
                </a:cubicBezTo>
                <a:cubicBezTo>
                  <a:pt x="1987" y="261"/>
                  <a:pt x="2085" y="307"/>
                  <a:pt x="2085" y="437"/>
                </a:cubicBezTo>
                <a:cubicBezTo>
                  <a:pt x="2085" y="576"/>
                  <a:pt x="2085" y="576"/>
                  <a:pt x="2085" y="576"/>
                </a:cubicBezTo>
                <a:cubicBezTo>
                  <a:pt x="1641" y="576"/>
                  <a:pt x="1641" y="576"/>
                  <a:pt x="1641" y="576"/>
                </a:cubicBezTo>
                <a:cubicBezTo>
                  <a:pt x="1470" y="576"/>
                  <a:pt x="1340" y="623"/>
                  <a:pt x="1253" y="698"/>
                </a:cubicBezTo>
                <a:cubicBezTo>
                  <a:pt x="1179" y="626"/>
                  <a:pt x="1064" y="580"/>
                  <a:pt x="901" y="570"/>
                </a:cubicBezTo>
                <a:cubicBezTo>
                  <a:pt x="636" y="554"/>
                  <a:pt x="636" y="554"/>
                  <a:pt x="636" y="554"/>
                </a:cubicBezTo>
                <a:cubicBezTo>
                  <a:pt x="475" y="543"/>
                  <a:pt x="425" y="484"/>
                  <a:pt x="425" y="424"/>
                </a:cubicBezTo>
                <a:cubicBezTo>
                  <a:pt x="425" y="330"/>
                  <a:pt x="494" y="259"/>
                  <a:pt x="699" y="259"/>
                </a:cubicBezTo>
                <a:cubicBezTo>
                  <a:pt x="872" y="259"/>
                  <a:pt x="1001" y="311"/>
                  <a:pt x="1127" y="386"/>
                </a:cubicBezTo>
                <a:lnTo>
                  <a:pt x="1263" y="2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314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 Picture 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133" y="446088"/>
            <a:ext cx="8189384" cy="426561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9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0965" y="446088"/>
            <a:ext cx="1680000" cy="53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544217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9018" y="1935162"/>
            <a:ext cx="5380567" cy="4268788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6651" y="1928813"/>
            <a:ext cx="5380565" cy="4271962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A0C53-6DB7-4DFC-AA38-86E695AEA712}" type="datetime4">
              <a:rPr lang="en-GB" smtClean="0">
                <a:solidFill>
                  <a:prstClr val="black"/>
                </a:solidFill>
              </a:rPr>
              <a:pPr/>
              <a:t>02 July 2018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Sage presentation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3A23-9EAF-448F-A700-9AC7A106503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0965" y="446088"/>
            <a:ext cx="1680000" cy="53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604800" y="6367041"/>
            <a:ext cx="11016000" cy="0"/>
          </a:xfrm>
          <a:prstGeom prst="line">
            <a:avLst/>
          </a:prstGeom>
          <a:ln w="23495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604800" y="1749425"/>
            <a:ext cx="11016000" cy="0"/>
          </a:xfrm>
          <a:prstGeom prst="line">
            <a:avLst/>
          </a:prstGeom>
          <a:ln w="23495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9707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Dark Grey, White Logo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134" y="446402"/>
            <a:ext cx="8183033" cy="426529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F751FE-D42B-4194-B01C-30145F829946}" type="datetime4">
              <a:rPr lang="en-GB" smtClean="0">
                <a:solidFill>
                  <a:prstClr val="white"/>
                </a:solidFill>
              </a:rPr>
              <a:pPr/>
              <a:t>02 July 2018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>
                <a:solidFill>
                  <a:prstClr val="white"/>
                </a:solidFill>
              </a:rPr>
              <a:t>Sage presentation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173A23-9EAF-448F-A700-9AC7A106503C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4800" y="6367041"/>
            <a:ext cx="11016000" cy="0"/>
          </a:xfrm>
          <a:prstGeom prst="line">
            <a:avLst/>
          </a:prstGeom>
          <a:ln w="23495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5"/>
          <p:cNvSpPr>
            <a:spLocks noChangeAspect="1" noEditPoints="1"/>
          </p:cNvSpPr>
          <p:nvPr userDrawn="1"/>
        </p:nvSpPr>
        <p:spPr bwMode="auto">
          <a:xfrm>
            <a:off x="9912000" y="446400"/>
            <a:ext cx="1680000" cy="487362"/>
          </a:xfrm>
          <a:custGeom>
            <a:avLst/>
            <a:gdLst>
              <a:gd name="T0" fmla="*/ 3988 w 4644"/>
              <a:gd name="T1" fmla="*/ 0 h 1957"/>
              <a:gd name="T2" fmla="*/ 3529 w 4644"/>
              <a:gd name="T3" fmla="*/ 16 h 1957"/>
              <a:gd name="T4" fmla="*/ 3208 w 4644"/>
              <a:gd name="T5" fmla="*/ 162 h 1957"/>
              <a:gd name="T6" fmla="*/ 2373 w 4644"/>
              <a:gd name="T7" fmla="*/ 168 h 1957"/>
              <a:gd name="T8" fmla="*/ 1742 w 4644"/>
              <a:gd name="T9" fmla="*/ 1 h 1957"/>
              <a:gd name="T10" fmla="*/ 699 w 4644"/>
              <a:gd name="T11" fmla="*/ 0 h 1957"/>
              <a:gd name="T12" fmla="*/ 564 w 4644"/>
              <a:gd name="T13" fmla="*/ 811 h 1957"/>
              <a:gd name="T14" fmla="*/ 1042 w 4644"/>
              <a:gd name="T15" fmla="*/ 967 h 1957"/>
              <a:gd name="T16" fmla="*/ 224 w 4644"/>
              <a:gd name="T17" fmla="*/ 967 h 1957"/>
              <a:gd name="T18" fmla="*/ 702 w 4644"/>
              <a:gd name="T19" fmla="*/ 1403 h 1957"/>
              <a:gd name="T20" fmla="*/ 1685 w 4644"/>
              <a:gd name="T21" fmla="*/ 1404 h 1957"/>
              <a:gd name="T22" fmla="*/ 2085 w 4644"/>
              <a:gd name="T23" fmla="*/ 1266 h 1957"/>
              <a:gd name="T24" fmla="*/ 2406 w 4644"/>
              <a:gd name="T25" fmla="*/ 1406 h 1957"/>
              <a:gd name="T26" fmla="*/ 2795 w 4644"/>
              <a:gd name="T27" fmla="*/ 1403 h 1957"/>
              <a:gd name="T28" fmla="*/ 3208 w 4644"/>
              <a:gd name="T29" fmla="*/ 1384 h 1957"/>
              <a:gd name="T30" fmla="*/ 2530 w 4644"/>
              <a:gd name="T31" fmla="*/ 1557 h 1957"/>
              <a:gd name="T32" fmla="*/ 2836 w 4644"/>
              <a:gd name="T33" fmla="*/ 1957 h 1957"/>
              <a:gd name="T34" fmla="*/ 3529 w 4644"/>
              <a:gd name="T35" fmla="*/ 1239 h 1957"/>
              <a:gd name="T36" fmla="*/ 4611 w 4644"/>
              <a:gd name="T37" fmla="*/ 1164 h 1957"/>
              <a:gd name="T38" fmla="*/ 4024 w 4644"/>
              <a:gd name="T39" fmla="*/ 1146 h 1957"/>
              <a:gd name="T40" fmla="*/ 4635 w 4644"/>
              <a:gd name="T41" fmla="*/ 838 h 1957"/>
              <a:gd name="T42" fmla="*/ 4395 w 4644"/>
              <a:gd name="T43" fmla="*/ 597 h 1957"/>
              <a:gd name="T44" fmla="*/ 4022 w 4644"/>
              <a:gd name="T45" fmla="*/ 242 h 1957"/>
              <a:gd name="T46" fmla="*/ 2541 w 4644"/>
              <a:gd name="T47" fmla="*/ 702 h 1957"/>
              <a:gd name="T48" fmla="*/ 2882 w 4644"/>
              <a:gd name="T49" fmla="*/ 271 h 1957"/>
              <a:gd name="T50" fmla="*/ 3207 w 4644"/>
              <a:gd name="T51" fmla="*/ 702 h 1957"/>
              <a:gd name="T52" fmla="*/ 2882 w 4644"/>
              <a:gd name="T53" fmla="*/ 1130 h 1957"/>
              <a:gd name="T54" fmla="*/ 2541 w 4644"/>
              <a:gd name="T55" fmla="*/ 702 h 1957"/>
              <a:gd name="T56" fmla="*/ 2085 w 4644"/>
              <a:gd name="T57" fmla="*/ 820 h 1957"/>
              <a:gd name="T58" fmla="*/ 1726 w 4644"/>
              <a:gd name="T59" fmla="*/ 1157 h 1957"/>
              <a:gd name="T60" fmla="*/ 1701 w 4644"/>
              <a:gd name="T61" fmla="*/ 820 h 1957"/>
              <a:gd name="T62" fmla="*/ 1398 w 4644"/>
              <a:gd name="T63" fmla="*/ 387 h 1957"/>
              <a:gd name="T64" fmla="*/ 2085 w 4644"/>
              <a:gd name="T65" fmla="*/ 437 h 1957"/>
              <a:gd name="T66" fmla="*/ 1641 w 4644"/>
              <a:gd name="T67" fmla="*/ 576 h 1957"/>
              <a:gd name="T68" fmla="*/ 901 w 4644"/>
              <a:gd name="T69" fmla="*/ 570 h 1957"/>
              <a:gd name="T70" fmla="*/ 425 w 4644"/>
              <a:gd name="T71" fmla="*/ 424 h 1957"/>
              <a:gd name="T72" fmla="*/ 1127 w 4644"/>
              <a:gd name="T73" fmla="*/ 386 h 19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644" h="1957">
                <a:moveTo>
                  <a:pt x="4643" y="645"/>
                </a:moveTo>
                <a:cubicBezTo>
                  <a:pt x="4641" y="241"/>
                  <a:pt x="4339" y="0"/>
                  <a:pt x="3988" y="0"/>
                </a:cubicBezTo>
                <a:cubicBezTo>
                  <a:pt x="3827" y="0"/>
                  <a:pt x="3656" y="47"/>
                  <a:pt x="3529" y="167"/>
                </a:cubicBezTo>
                <a:cubicBezTo>
                  <a:pt x="3529" y="16"/>
                  <a:pt x="3529" y="16"/>
                  <a:pt x="3529" y="16"/>
                </a:cubicBezTo>
                <a:cubicBezTo>
                  <a:pt x="3208" y="16"/>
                  <a:pt x="3208" y="16"/>
                  <a:pt x="3208" y="16"/>
                </a:cubicBezTo>
                <a:cubicBezTo>
                  <a:pt x="3208" y="162"/>
                  <a:pt x="3208" y="162"/>
                  <a:pt x="3208" y="162"/>
                </a:cubicBezTo>
                <a:cubicBezTo>
                  <a:pt x="3088" y="54"/>
                  <a:pt x="2959" y="0"/>
                  <a:pt x="2795" y="0"/>
                </a:cubicBezTo>
                <a:cubicBezTo>
                  <a:pt x="2587" y="0"/>
                  <a:pt x="2445" y="89"/>
                  <a:pt x="2373" y="168"/>
                </a:cubicBezTo>
                <a:cubicBezTo>
                  <a:pt x="2360" y="182"/>
                  <a:pt x="2349" y="195"/>
                  <a:pt x="2339" y="209"/>
                </a:cubicBezTo>
                <a:cubicBezTo>
                  <a:pt x="2235" y="58"/>
                  <a:pt x="2019" y="1"/>
                  <a:pt x="1742" y="1"/>
                </a:cubicBezTo>
                <a:cubicBezTo>
                  <a:pt x="1534" y="1"/>
                  <a:pt x="1379" y="38"/>
                  <a:pt x="1262" y="144"/>
                </a:cubicBezTo>
                <a:cubicBezTo>
                  <a:pt x="1117" y="55"/>
                  <a:pt x="943" y="0"/>
                  <a:pt x="699" y="0"/>
                </a:cubicBezTo>
                <a:cubicBezTo>
                  <a:pt x="362" y="0"/>
                  <a:pt x="104" y="143"/>
                  <a:pt x="104" y="422"/>
                </a:cubicBezTo>
                <a:cubicBezTo>
                  <a:pt x="104" y="657"/>
                  <a:pt x="299" y="792"/>
                  <a:pt x="564" y="811"/>
                </a:cubicBezTo>
                <a:cubicBezTo>
                  <a:pt x="847" y="832"/>
                  <a:pt x="847" y="832"/>
                  <a:pt x="847" y="832"/>
                </a:cubicBezTo>
                <a:cubicBezTo>
                  <a:pt x="957" y="840"/>
                  <a:pt x="1042" y="870"/>
                  <a:pt x="1042" y="967"/>
                </a:cubicBezTo>
                <a:cubicBezTo>
                  <a:pt x="1042" y="1084"/>
                  <a:pt x="910" y="1143"/>
                  <a:pt x="727" y="1143"/>
                </a:cubicBezTo>
                <a:cubicBezTo>
                  <a:pt x="513" y="1143"/>
                  <a:pt x="362" y="1084"/>
                  <a:pt x="224" y="967"/>
                </a:cubicBezTo>
                <a:cubicBezTo>
                  <a:pt x="0" y="1157"/>
                  <a:pt x="0" y="1157"/>
                  <a:pt x="0" y="1157"/>
                </a:cubicBezTo>
                <a:cubicBezTo>
                  <a:pt x="205" y="1322"/>
                  <a:pt x="444" y="1403"/>
                  <a:pt x="702" y="1403"/>
                </a:cubicBezTo>
                <a:cubicBezTo>
                  <a:pt x="921" y="1403"/>
                  <a:pt x="1112" y="1349"/>
                  <a:pt x="1232" y="1250"/>
                </a:cubicBezTo>
                <a:cubicBezTo>
                  <a:pt x="1327" y="1345"/>
                  <a:pt x="1482" y="1404"/>
                  <a:pt x="1685" y="1404"/>
                </a:cubicBezTo>
                <a:cubicBezTo>
                  <a:pt x="1902" y="1404"/>
                  <a:pt x="2012" y="1361"/>
                  <a:pt x="2079" y="1266"/>
                </a:cubicBezTo>
                <a:cubicBezTo>
                  <a:pt x="2085" y="1266"/>
                  <a:pt x="2085" y="1266"/>
                  <a:pt x="2085" y="1266"/>
                </a:cubicBezTo>
                <a:cubicBezTo>
                  <a:pt x="2085" y="1406"/>
                  <a:pt x="2085" y="1406"/>
                  <a:pt x="2085" y="1406"/>
                </a:cubicBezTo>
                <a:cubicBezTo>
                  <a:pt x="2406" y="1406"/>
                  <a:pt x="2406" y="1406"/>
                  <a:pt x="2406" y="1406"/>
                </a:cubicBezTo>
                <a:cubicBezTo>
                  <a:pt x="2406" y="1267"/>
                  <a:pt x="2406" y="1267"/>
                  <a:pt x="2406" y="1267"/>
                </a:cubicBezTo>
                <a:cubicBezTo>
                  <a:pt x="2485" y="1336"/>
                  <a:pt x="2615" y="1403"/>
                  <a:pt x="2795" y="1403"/>
                </a:cubicBezTo>
                <a:cubicBezTo>
                  <a:pt x="2959" y="1403"/>
                  <a:pt x="3107" y="1338"/>
                  <a:pt x="3208" y="1243"/>
                </a:cubicBezTo>
                <a:cubicBezTo>
                  <a:pt x="3208" y="1384"/>
                  <a:pt x="3208" y="1384"/>
                  <a:pt x="3208" y="1384"/>
                </a:cubicBezTo>
                <a:cubicBezTo>
                  <a:pt x="3208" y="1576"/>
                  <a:pt x="3057" y="1681"/>
                  <a:pt x="2842" y="1681"/>
                </a:cubicBezTo>
                <a:cubicBezTo>
                  <a:pt x="2719" y="1681"/>
                  <a:pt x="2609" y="1624"/>
                  <a:pt x="2530" y="1557"/>
                </a:cubicBezTo>
                <a:cubicBezTo>
                  <a:pt x="2282" y="1727"/>
                  <a:pt x="2282" y="1727"/>
                  <a:pt x="2282" y="1727"/>
                </a:cubicBezTo>
                <a:cubicBezTo>
                  <a:pt x="2423" y="1865"/>
                  <a:pt x="2631" y="1957"/>
                  <a:pt x="2836" y="1957"/>
                </a:cubicBezTo>
                <a:cubicBezTo>
                  <a:pt x="3201" y="1957"/>
                  <a:pt x="3529" y="1768"/>
                  <a:pt x="3529" y="1354"/>
                </a:cubicBezTo>
                <a:cubicBezTo>
                  <a:pt x="3529" y="1239"/>
                  <a:pt x="3529" y="1239"/>
                  <a:pt x="3529" y="1239"/>
                </a:cubicBezTo>
                <a:cubicBezTo>
                  <a:pt x="3666" y="1364"/>
                  <a:pt x="3855" y="1405"/>
                  <a:pt x="4030" y="1405"/>
                </a:cubicBezTo>
                <a:cubicBezTo>
                  <a:pt x="4244" y="1405"/>
                  <a:pt x="4454" y="1320"/>
                  <a:pt x="4611" y="1164"/>
                </a:cubicBezTo>
                <a:cubicBezTo>
                  <a:pt x="4396" y="1007"/>
                  <a:pt x="4396" y="1007"/>
                  <a:pt x="4396" y="1007"/>
                </a:cubicBezTo>
                <a:cubicBezTo>
                  <a:pt x="4302" y="1091"/>
                  <a:pt x="4146" y="1146"/>
                  <a:pt x="4024" y="1146"/>
                </a:cubicBezTo>
                <a:cubicBezTo>
                  <a:pt x="3804" y="1146"/>
                  <a:pt x="3652" y="1062"/>
                  <a:pt x="3652" y="839"/>
                </a:cubicBezTo>
                <a:cubicBezTo>
                  <a:pt x="4635" y="838"/>
                  <a:pt x="4635" y="838"/>
                  <a:pt x="4635" y="838"/>
                </a:cubicBezTo>
                <a:cubicBezTo>
                  <a:pt x="4635" y="838"/>
                  <a:pt x="4644" y="714"/>
                  <a:pt x="4643" y="645"/>
                </a:cubicBezTo>
                <a:moveTo>
                  <a:pt x="4395" y="597"/>
                </a:moveTo>
                <a:cubicBezTo>
                  <a:pt x="3652" y="597"/>
                  <a:pt x="3652" y="597"/>
                  <a:pt x="3652" y="597"/>
                </a:cubicBezTo>
                <a:cubicBezTo>
                  <a:pt x="3652" y="357"/>
                  <a:pt x="3826" y="242"/>
                  <a:pt x="4022" y="242"/>
                </a:cubicBezTo>
                <a:cubicBezTo>
                  <a:pt x="4218" y="242"/>
                  <a:pt x="4395" y="360"/>
                  <a:pt x="4395" y="597"/>
                </a:cubicBezTo>
                <a:moveTo>
                  <a:pt x="2541" y="702"/>
                </a:moveTo>
                <a:cubicBezTo>
                  <a:pt x="2538" y="476"/>
                  <a:pt x="2547" y="440"/>
                  <a:pt x="2606" y="377"/>
                </a:cubicBezTo>
                <a:cubicBezTo>
                  <a:pt x="2651" y="328"/>
                  <a:pt x="2749" y="271"/>
                  <a:pt x="2882" y="271"/>
                </a:cubicBezTo>
                <a:cubicBezTo>
                  <a:pt x="3012" y="271"/>
                  <a:pt x="3097" y="328"/>
                  <a:pt x="3142" y="377"/>
                </a:cubicBezTo>
                <a:cubicBezTo>
                  <a:pt x="3200" y="440"/>
                  <a:pt x="3207" y="478"/>
                  <a:pt x="3207" y="702"/>
                </a:cubicBezTo>
                <a:cubicBezTo>
                  <a:pt x="3207" y="923"/>
                  <a:pt x="3200" y="961"/>
                  <a:pt x="3142" y="1024"/>
                </a:cubicBezTo>
                <a:cubicBezTo>
                  <a:pt x="3097" y="1073"/>
                  <a:pt x="3012" y="1130"/>
                  <a:pt x="2882" y="1130"/>
                </a:cubicBezTo>
                <a:cubicBezTo>
                  <a:pt x="2749" y="1130"/>
                  <a:pt x="2651" y="1073"/>
                  <a:pt x="2606" y="1024"/>
                </a:cubicBezTo>
                <a:cubicBezTo>
                  <a:pt x="2547" y="961"/>
                  <a:pt x="2544" y="926"/>
                  <a:pt x="2541" y="702"/>
                </a:cubicBezTo>
                <a:moveTo>
                  <a:pt x="1701" y="820"/>
                </a:moveTo>
                <a:cubicBezTo>
                  <a:pt x="2085" y="820"/>
                  <a:pt x="2085" y="820"/>
                  <a:pt x="2085" y="820"/>
                </a:cubicBezTo>
                <a:cubicBezTo>
                  <a:pt x="2085" y="920"/>
                  <a:pt x="2085" y="920"/>
                  <a:pt x="2085" y="920"/>
                </a:cubicBezTo>
                <a:cubicBezTo>
                  <a:pt x="2085" y="1133"/>
                  <a:pt x="1994" y="1157"/>
                  <a:pt x="1726" y="1157"/>
                </a:cubicBezTo>
                <a:cubicBezTo>
                  <a:pt x="1509" y="1157"/>
                  <a:pt x="1424" y="1076"/>
                  <a:pt x="1424" y="984"/>
                </a:cubicBezTo>
                <a:cubicBezTo>
                  <a:pt x="1424" y="884"/>
                  <a:pt x="1512" y="820"/>
                  <a:pt x="1701" y="820"/>
                </a:cubicBezTo>
                <a:moveTo>
                  <a:pt x="1263" y="250"/>
                </a:moveTo>
                <a:cubicBezTo>
                  <a:pt x="1398" y="387"/>
                  <a:pt x="1398" y="387"/>
                  <a:pt x="1398" y="387"/>
                </a:cubicBezTo>
                <a:cubicBezTo>
                  <a:pt x="1482" y="310"/>
                  <a:pt x="1590" y="261"/>
                  <a:pt x="1757" y="261"/>
                </a:cubicBezTo>
                <a:cubicBezTo>
                  <a:pt x="1987" y="261"/>
                  <a:pt x="2085" y="307"/>
                  <a:pt x="2085" y="437"/>
                </a:cubicBezTo>
                <a:cubicBezTo>
                  <a:pt x="2085" y="576"/>
                  <a:pt x="2085" y="576"/>
                  <a:pt x="2085" y="576"/>
                </a:cubicBezTo>
                <a:cubicBezTo>
                  <a:pt x="1641" y="576"/>
                  <a:pt x="1641" y="576"/>
                  <a:pt x="1641" y="576"/>
                </a:cubicBezTo>
                <a:cubicBezTo>
                  <a:pt x="1470" y="576"/>
                  <a:pt x="1340" y="623"/>
                  <a:pt x="1253" y="698"/>
                </a:cubicBezTo>
                <a:cubicBezTo>
                  <a:pt x="1179" y="626"/>
                  <a:pt x="1064" y="580"/>
                  <a:pt x="901" y="570"/>
                </a:cubicBezTo>
                <a:cubicBezTo>
                  <a:pt x="636" y="554"/>
                  <a:pt x="636" y="554"/>
                  <a:pt x="636" y="554"/>
                </a:cubicBezTo>
                <a:cubicBezTo>
                  <a:pt x="475" y="543"/>
                  <a:pt x="425" y="484"/>
                  <a:pt x="425" y="424"/>
                </a:cubicBezTo>
                <a:cubicBezTo>
                  <a:pt x="425" y="330"/>
                  <a:pt x="494" y="259"/>
                  <a:pt x="699" y="259"/>
                </a:cubicBezTo>
                <a:cubicBezTo>
                  <a:pt x="872" y="259"/>
                  <a:pt x="1001" y="311"/>
                  <a:pt x="1127" y="386"/>
                </a:cubicBezTo>
                <a:lnTo>
                  <a:pt x="1263" y="2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01250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ge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1133" y="1928814"/>
            <a:ext cx="5378451" cy="4275136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B36EB-A884-4109-A37C-9DAC9C1E0964}" type="datetime4">
              <a:rPr lang="en-GB" smtClean="0">
                <a:solidFill>
                  <a:prstClr val="black"/>
                </a:solidFill>
              </a:rPr>
              <a:pPr/>
              <a:t>02 July 2018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Sage presentation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3A23-9EAF-448F-A700-9AC7A106503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216652" y="1928813"/>
            <a:ext cx="5380565" cy="4275137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GB"/>
          </a:p>
        </p:txBody>
      </p:sp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0965" y="446088"/>
            <a:ext cx="1680000" cy="53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Connector 9"/>
          <p:cNvCxnSpPr/>
          <p:nvPr userDrawn="1"/>
        </p:nvCxnSpPr>
        <p:spPr>
          <a:xfrm>
            <a:off x="604800" y="6367041"/>
            <a:ext cx="11016000" cy="0"/>
          </a:xfrm>
          <a:prstGeom prst="line">
            <a:avLst/>
          </a:prstGeom>
          <a:ln w="23495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604800" y="1749425"/>
            <a:ext cx="11016000" cy="0"/>
          </a:xfrm>
          <a:prstGeom prst="line">
            <a:avLst/>
          </a:prstGeom>
          <a:ln w="23495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18281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Small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9018" y="1928813"/>
            <a:ext cx="5380567" cy="4271962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800" b="1"/>
            </a:lvl1pPr>
            <a:lvl2pPr marL="0" indent="0">
              <a:lnSpc>
                <a:spcPct val="100000"/>
              </a:lnSpc>
              <a:spcAft>
                <a:spcPts val="900"/>
              </a:spcAft>
              <a:buFontTx/>
              <a:buNone/>
              <a:defRPr sz="1800"/>
            </a:lvl2pPr>
            <a:lvl3pPr marL="179388" indent="-179388">
              <a:lnSpc>
                <a:spcPct val="100000"/>
              </a:lnSpc>
              <a:spcAft>
                <a:spcPts val="900"/>
              </a:spcAft>
              <a:buFont typeface="Arial" pitchFamily="34" charset="0"/>
              <a:buChar char="•"/>
              <a:defRPr sz="1800"/>
            </a:lvl3pPr>
            <a:lvl4pPr marL="449263" indent="-269875">
              <a:lnSpc>
                <a:spcPct val="100000"/>
              </a:lnSpc>
              <a:spcAft>
                <a:spcPts val="900"/>
              </a:spcAft>
              <a:buFont typeface="Arial" pitchFamily="34" charset="0"/>
              <a:buChar char="−"/>
              <a:tabLst/>
              <a:defRPr sz="1800"/>
            </a:lvl4pPr>
            <a:lvl5pPr marL="719138" indent="-269875">
              <a:lnSpc>
                <a:spcPct val="100000"/>
              </a:lnSpc>
              <a:spcAft>
                <a:spcPts val="900"/>
              </a:spcAft>
              <a:buFont typeface="Arial" pitchFamily="34" charset="0"/>
              <a:buChar char="•"/>
              <a:defRPr sz="1800"/>
            </a:lvl5pPr>
            <a:lvl6pPr marL="989013" indent="-269875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−"/>
              <a:defRPr sz="1800"/>
            </a:lvl6pPr>
            <a:lvl7pPr marL="1258888" indent="-269875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8133A-F875-42F9-A82E-F423B94FA29C}" type="datetime4">
              <a:rPr lang="en-GB" smtClean="0">
                <a:solidFill>
                  <a:prstClr val="black"/>
                </a:solidFill>
              </a:rPr>
              <a:pPr/>
              <a:t>02 July 2018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Sage presentation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3A23-9EAF-448F-A700-9AC7A106503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0965" y="446088"/>
            <a:ext cx="1680000" cy="53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604800" y="6367041"/>
            <a:ext cx="11016000" cy="0"/>
          </a:xfrm>
          <a:prstGeom prst="line">
            <a:avLst/>
          </a:prstGeom>
          <a:ln w="23495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604800" y="1749425"/>
            <a:ext cx="11016000" cy="0"/>
          </a:xfrm>
          <a:prstGeom prst="line">
            <a:avLst/>
          </a:prstGeom>
          <a:ln w="23495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6218767" y="1928813"/>
            <a:ext cx="5378451" cy="4271962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800" b="1"/>
            </a:lvl1pPr>
            <a:lvl2pPr marL="0" indent="0">
              <a:lnSpc>
                <a:spcPct val="100000"/>
              </a:lnSpc>
              <a:spcAft>
                <a:spcPts val="900"/>
              </a:spcAft>
              <a:buFontTx/>
              <a:buNone/>
              <a:defRPr sz="1800"/>
            </a:lvl2pPr>
            <a:lvl3pPr marL="179388" indent="-179388">
              <a:lnSpc>
                <a:spcPct val="100000"/>
              </a:lnSpc>
              <a:spcAft>
                <a:spcPts val="900"/>
              </a:spcAft>
              <a:buFont typeface="Arial" pitchFamily="34" charset="0"/>
              <a:buChar char="•"/>
              <a:defRPr sz="1800"/>
            </a:lvl3pPr>
            <a:lvl4pPr marL="449263" indent="-269875">
              <a:lnSpc>
                <a:spcPct val="100000"/>
              </a:lnSpc>
              <a:spcAft>
                <a:spcPts val="900"/>
              </a:spcAft>
              <a:buFont typeface="Arial" pitchFamily="34" charset="0"/>
              <a:buChar char="−"/>
              <a:defRPr sz="1800"/>
            </a:lvl4pPr>
            <a:lvl5pPr marL="719138" indent="-269875">
              <a:lnSpc>
                <a:spcPct val="100000"/>
              </a:lnSpc>
              <a:spcAft>
                <a:spcPts val="900"/>
              </a:spcAft>
              <a:buFont typeface="Arial" pitchFamily="34" charset="0"/>
              <a:buChar char="•"/>
              <a:defRPr sz="1800"/>
            </a:lvl5pPr>
            <a:lvl6pPr marL="989013" indent="-269875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−"/>
              <a:defRPr sz="1800"/>
            </a:lvl6pPr>
            <a:lvl7pPr marL="1258888" indent="-269875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56304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9019" y="1928813"/>
            <a:ext cx="11000315" cy="130810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5E360-B418-4EF4-A403-CFD60E9A4D71}" type="datetime4">
              <a:rPr lang="en-GB" smtClean="0">
                <a:solidFill>
                  <a:prstClr val="black"/>
                </a:solidFill>
              </a:rPr>
              <a:pPr/>
              <a:t>02 July 2018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Sage presentation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3A23-9EAF-448F-A700-9AC7A106503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216653" y="3405189"/>
            <a:ext cx="5374313" cy="2795587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GB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99018" y="3419475"/>
            <a:ext cx="5380567" cy="27813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GB"/>
          </a:p>
        </p:txBody>
      </p:sp>
      <p:pic>
        <p:nvPicPr>
          <p:cNvPr id="11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0965" y="446088"/>
            <a:ext cx="1680000" cy="53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Connector 11"/>
          <p:cNvCxnSpPr/>
          <p:nvPr userDrawn="1"/>
        </p:nvCxnSpPr>
        <p:spPr>
          <a:xfrm>
            <a:off x="604800" y="6367041"/>
            <a:ext cx="11016000" cy="0"/>
          </a:xfrm>
          <a:prstGeom prst="line">
            <a:avLst/>
          </a:prstGeom>
          <a:ln w="23495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604800" y="1749425"/>
            <a:ext cx="11016000" cy="0"/>
          </a:xfrm>
          <a:prstGeom prst="line">
            <a:avLst/>
          </a:prstGeom>
          <a:ln w="23495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89796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2"/>
          </p:nvPr>
        </p:nvSpPr>
        <p:spPr>
          <a:xfrm>
            <a:off x="6218767" y="6376988"/>
            <a:ext cx="2844800" cy="247012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7F13AC1-77CF-4F8A-BBE5-303F57FE7694}" type="datetime4">
              <a:rPr lang="en-GB" smtClean="0">
                <a:solidFill>
                  <a:prstClr val="black"/>
                </a:solidFill>
              </a:rPr>
              <a:pPr/>
              <a:t>02 July 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1133" y="6376988"/>
            <a:ext cx="5378451" cy="247651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>
                <a:solidFill>
                  <a:prstClr val="black"/>
                </a:solidFill>
              </a:rPr>
              <a:t>Sage presentation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30596" y="6376988"/>
            <a:ext cx="1860369" cy="24765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C173A23-9EAF-448F-A700-9AC7A106503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0965" y="446088"/>
            <a:ext cx="1680000" cy="53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 userDrawn="1"/>
        </p:nvCxnSpPr>
        <p:spPr>
          <a:xfrm>
            <a:off x="604800" y="6367041"/>
            <a:ext cx="11016000" cy="0"/>
          </a:xfrm>
          <a:prstGeom prst="line">
            <a:avLst/>
          </a:prstGeom>
          <a:ln w="23495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604800" y="1749425"/>
            <a:ext cx="11016000" cy="0"/>
          </a:xfrm>
          <a:prstGeom prst="line">
            <a:avLst/>
          </a:prstGeom>
          <a:ln w="23495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7132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ayou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 userDrawn="1"/>
        </p:nvGrpSpPr>
        <p:grpSpPr>
          <a:xfrm>
            <a:off x="594982" y="446088"/>
            <a:ext cx="10999060" cy="5749129"/>
            <a:chOff x="443855" y="446087"/>
            <a:chExt cx="8249295" cy="5749129"/>
          </a:xfrm>
        </p:grpSpPr>
        <p:sp>
          <p:nvSpPr>
            <p:cNvPr id="2" name="Rectangle 1"/>
            <p:cNvSpPr/>
            <p:nvPr userDrawn="1"/>
          </p:nvSpPr>
          <p:spPr>
            <a:xfrm>
              <a:off x="450850" y="446087"/>
              <a:ext cx="1925638" cy="1303337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>
                <a:solidFill>
                  <a:prstClr val="white"/>
                </a:solidFill>
              </a:endParaRPr>
            </a:p>
          </p:txBody>
        </p:sp>
        <p:sp>
          <p:nvSpPr>
            <p:cNvPr id="3" name="Rectangle 2"/>
            <p:cNvSpPr/>
            <p:nvPr userDrawn="1"/>
          </p:nvSpPr>
          <p:spPr>
            <a:xfrm>
              <a:off x="2555875" y="446087"/>
              <a:ext cx="1925638" cy="1303337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800">
                <a:solidFill>
                  <a:prstClr val="white"/>
                </a:solidFill>
              </a:endParaRPr>
            </a:p>
          </p:txBody>
        </p:sp>
        <p:sp>
          <p:nvSpPr>
            <p:cNvPr id="4" name="Rectangle 3"/>
            <p:cNvSpPr/>
            <p:nvPr userDrawn="1"/>
          </p:nvSpPr>
          <p:spPr>
            <a:xfrm>
              <a:off x="4662487" y="446087"/>
              <a:ext cx="1925638" cy="1303337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800">
                <a:solidFill>
                  <a:prstClr val="white"/>
                </a:solidFill>
              </a:endParaRPr>
            </a:p>
          </p:txBody>
        </p:sp>
        <p:sp>
          <p:nvSpPr>
            <p:cNvPr id="5" name="Rectangle 4"/>
            <p:cNvSpPr/>
            <p:nvPr userDrawn="1"/>
          </p:nvSpPr>
          <p:spPr>
            <a:xfrm>
              <a:off x="6767512" y="446087"/>
              <a:ext cx="1925638" cy="1303337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800">
                <a:solidFill>
                  <a:prstClr val="white"/>
                </a:solidFill>
              </a:endParaRPr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443855" y="1928812"/>
              <a:ext cx="1925638" cy="1303337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2555875" y="1928812"/>
              <a:ext cx="1925638" cy="1303337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80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4662487" y="1928812"/>
              <a:ext cx="1925638" cy="1303337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80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6767512" y="1928812"/>
              <a:ext cx="1925638" cy="1303337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80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443855" y="3405183"/>
              <a:ext cx="1925638" cy="1303337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2555875" y="3405183"/>
              <a:ext cx="1925638" cy="1303337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80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4659795" y="3405183"/>
              <a:ext cx="1925638" cy="1303337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80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6767512" y="3405183"/>
              <a:ext cx="1925638" cy="1303337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80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443855" y="4891879"/>
              <a:ext cx="1925638" cy="1303337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555875" y="4891879"/>
              <a:ext cx="1925638" cy="1303337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80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4662487" y="4891879"/>
              <a:ext cx="1925638" cy="1303337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80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767512" y="4891879"/>
              <a:ext cx="1925638" cy="1303337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800">
                <a:solidFill>
                  <a:prstClr val="white"/>
                </a:solidFill>
              </a:endParaRPr>
            </a:p>
          </p:txBody>
        </p:sp>
      </p:grp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6218767" y="6376988"/>
            <a:ext cx="2844800" cy="247012"/>
          </a:xfrm>
        </p:spPr>
        <p:txBody>
          <a:bodyPr/>
          <a:lstStyle/>
          <a:p>
            <a:fld id="{141F1A94-1012-4D84-A92F-EB20E4759351}" type="datetime4">
              <a:rPr lang="en-GB" smtClean="0">
                <a:solidFill>
                  <a:prstClr val="black"/>
                </a:solidFill>
              </a:rPr>
              <a:pPr/>
              <a:t>02 July 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1133" y="6376988"/>
            <a:ext cx="5378451" cy="247651"/>
          </a:xfrm>
        </p:spPr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Sage presentation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15577" y="6376988"/>
            <a:ext cx="1981640" cy="247650"/>
          </a:xfrm>
        </p:spPr>
        <p:txBody>
          <a:bodyPr/>
          <a:lstStyle/>
          <a:p>
            <a:fld id="{5C173A23-9EAF-448F-A700-9AC7A106503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604800" y="6367041"/>
            <a:ext cx="11016000" cy="0"/>
          </a:xfrm>
          <a:prstGeom prst="line">
            <a:avLst/>
          </a:prstGeom>
          <a:ln w="23495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0965" y="446088"/>
            <a:ext cx="1680000" cy="53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93282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600200"/>
            <a:ext cx="10515600" cy="224028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54659"/>
            <a:ext cx="10515600" cy="1143000"/>
          </a:xfrm>
        </p:spPr>
        <p:txBody>
          <a:bodyPr>
            <a:normAutofit/>
          </a:bodyPr>
          <a:lstStyle>
            <a:lvl1pPr marL="0" indent="0" algn="ctr"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4600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115656"/>
            <a:ext cx="11125200" cy="9144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8683091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CEDE4-29B3-46E5-9519-9E396D1CA5FC}" type="datetime1">
              <a:rPr lang="en-US" smtClean="0"/>
              <a:t>7/2/2018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59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514600"/>
            <a:ext cx="10515600" cy="27432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5257800"/>
            <a:ext cx="105156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05698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6DB1E-DDB4-4C64-9AD4-7D3B38821A98}" type="datetime1">
              <a:rPr lang="en-US" smtClean="0"/>
              <a:t>7/2/2018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82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Mid Grey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048" y="446090"/>
            <a:ext cx="8204469" cy="42656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57CC339-84B5-4382-9F86-0C5A460FE634}" type="datetime4">
              <a:rPr lang="en-GB" smtClean="0">
                <a:solidFill>
                  <a:prstClr val="black"/>
                </a:solidFill>
              </a:rPr>
              <a:pPr/>
              <a:t>02 July 2018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>
                <a:solidFill>
                  <a:prstClr val="black"/>
                </a:solidFill>
              </a:rPr>
              <a:t>Sage presentation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C173A23-9EAF-448F-A700-9AC7A106503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4800" y="6367041"/>
            <a:ext cx="11016000" cy="0"/>
          </a:xfrm>
          <a:prstGeom prst="line">
            <a:avLst/>
          </a:prstGeom>
          <a:ln w="23495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5"/>
          <p:cNvSpPr>
            <a:spLocks noChangeAspect="1" noEditPoints="1"/>
          </p:cNvSpPr>
          <p:nvPr userDrawn="1"/>
        </p:nvSpPr>
        <p:spPr bwMode="auto">
          <a:xfrm>
            <a:off x="9912000" y="446400"/>
            <a:ext cx="1680000" cy="487362"/>
          </a:xfrm>
          <a:custGeom>
            <a:avLst/>
            <a:gdLst>
              <a:gd name="T0" fmla="*/ 3988 w 4644"/>
              <a:gd name="T1" fmla="*/ 0 h 1957"/>
              <a:gd name="T2" fmla="*/ 3529 w 4644"/>
              <a:gd name="T3" fmla="*/ 16 h 1957"/>
              <a:gd name="T4" fmla="*/ 3208 w 4644"/>
              <a:gd name="T5" fmla="*/ 162 h 1957"/>
              <a:gd name="T6" fmla="*/ 2373 w 4644"/>
              <a:gd name="T7" fmla="*/ 168 h 1957"/>
              <a:gd name="T8" fmla="*/ 1742 w 4644"/>
              <a:gd name="T9" fmla="*/ 1 h 1957"/>
              <a:gd name="T10" fmla="*/ 699 w 4644"/>
              <a:gd name="T11" fmla="*/ 0 h 1957"/>
              <a:gd name="T12" fmla="*/ 564 w 4644"/>
              <a:gd name="T13" fmla="*/ 811 h 1957"/>
              <a:gd name="T14" fmla="*/ 1042 w 4644"/>
              <a:gd name="T15" fmla="*/ 967 h 1957"/>
              <a:gd name="T16" fmla="*/ 224 w 4644"/>
              <a:gd name="T17" fmla="*/ 967 h 1957"/>
              <a:gd name="T18" fmla="*/ 702 w 4644"/>
              <a:gd name="T19" fmla="*/ 1403 h 1957"/>
              <a:gd name="T20" fmla="*/ 1685 w 4644"/>
              <a:gd name="T21" fmla="*/ 1404 h 1957"/>
              <a:gd name="T22" fmla="*/ 2085 w 4644"/>
              <a:gd name="T23" fmla="*/ 1266 h 1957"/>
              <a:gd name="T24" fmla="*/ 2406 w 4644"/>
              <a:gd name="T25" fmla="*/ 1406 h 1957"/>
              <a:gd name="T26" fmla="*/ 2795 w 4644"/>
              <a:gd name="T27" fmla="*/ 1403 h 1957"/>
              <a:gd name="T28" fmla="*/ 3208 w 4644"/>
              <a:gd name="T29" fmla="*/ 1384 h 1957"/>
              <a:gd name="T30" fmla="*/ 2530 w 4644"/>
              <a:gd name="T31" fmla="*/ 1557 h 1957"/>
              <a:gd name="T32" fmla="*/ 2836 w 4644"/>
              <a:gd name="T33" fmla="*/ 1957 h 1957"/>
              <a:gd name="T34" fmla="*/ 3529 w 4644"/>
              <a:gd name="T35" fmla="*/ 1239 h 1957"/>
              <a:gd name="T36" fmla="*/ 4611 w 4644"/>
              <a:gd name="T37" fmla="*/ 1164 h 1957"/>
              <a:gd name="T38" fmla="*/ 4024 w 4644"/>
              <a:gd name="T39" fmla="*/ 1146 h 1957"/>
              <a:gd name="T40" fmla="*/ 4635 w 4644"/>
              <a:gd name="T41" fmla="*/ 838 h 1957"/>
              <a:gd name="T42" fmla="*/ 4395 w 4644"/>
              <a:gd name="T43" fmla="*/ 597 h 1957"/>
              <a:gd name="T44" fmla="*/ 4022 w 4644"/>
              <a:gd name="T45" fmla="*/ 242 h 1957"/>
              <a:gd name="T46" fmla="*/ 2541 w 4644"/>
              <a:gd name="T47" fmla="*/ 702 h 1957"/>
              <a:gd name="T48" fmla="*/ 2882 w 4644"/>
              <a:gd name="T49" fmla="*/ 271 h 1957"/>
              <a:gd name="T50" fmla="*/ 3207 w 4644"/>
              <a:gd name="T51" fmla="*/ 702 h 1957"/>
              <a:gd name="T52" fmla="*/ 2882 w 4644"/>
              <a:gd name="T53" fmla="*/ 1130 h 1957"/>
              <a:gd name="T54" fmla="*/ 2541 w 4644"/>
              <a:gd name="T55" fmla="*/ 702 h 1957"/>
              <a:gd name="T56" fmla="*/ 2085 w 4644"/>
              <a:gd name="T57" fmla="*/ 820 h 1957"/>
              <a:gd name="T58" fmla="*/ 1726 w 4644"/>
              <a:gd name="T59" fmla="*/ 1157 h 1957"/>
              <a:gd name="T60" fmla="*/ 1701 w 4644"/>
              <a:gd name="T61" fmla="*/ 820 h 1957"/>
              <a:gd name="T62" fmla="*/ 1398 w 4644"/>
              <a:gd name="T63" fmla="*/ 387 h 1957"/>
              <a:gd name="T64" fmla="*/ 2085 w 4644"/>
              <a:gd name="T65" fmla="*/ 437 h 1957"/>
              <a:gd name="T66" fmla="*/ 1641 w 4644"/>
              <a:gd name="T67" fmla="*/ 576 h 1957"/>
              <a:gd name="T68" fmla="*/ 901 w 4644"/>
              <a:gd name="T69" fmla="*/ 570 h 1957"/>
              <a:gd name="T70" fmla="*/ 425 w 4644"/>
              <a:gd name="T71" fmla="*/ 424 h 1957"/>
              <a:gd name="T72" fmla="*/ 1127 w 4644"/>
              <a:gd name="T73" fmla="*/ 386 h 19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644" h="1957">
                <a:moveTo>
                  <a:pt x="4643" y="645"/>
                </a:moveTo>
                <a:cubicBezTo>
                  <a:pt x="4641" y="241"/>
                  <a:pt x="4339" y="0"/>
                  <a:pt x="3988" y="0"/>
                </a:cubicBezTo>
                <a:cubicBezTo>
                  <a:pt x="3827" y="0"/>
                  <a:pt x="3656" y="47"/>
                  <a:pt x="3529" y="167"/>
                </a:cubicBezTo>
                <a:cubicBezTo>
                  <a:pt x="3529" y="16"/>
                  <a:pt x="3529" y="16"/>
                  <a:pt x="3529" y="16"/>
                </a:cubicBezTo>
                <a:cubicBezTo>
                  <a:pt x="3208" y="16"/>
                  <a:pt x="3208" y="16"/>
                  <a:pt x="3208" y="16"/>
                </a:cubicBezTo>
                <a:cubicBezTo>
                  <a:pt x="3208" y="162"/>
                  <a:pt x="3208" y="162"/>
                  <a:pt x="3208" y="162"/>
                </a:cubicBezTo>
                <a:cubicBezTo>
                  <a:pt x="3088" y="54"/>
                  <a:pt x="2959" y="0"/>
                  <a:pt x="2795" y="0"/>
                </a:cubicBezTo>
                <a:cubicBezTo>
                  <a:pt x="2587" y="0"/>
                  <a:pt x="2445" y="89"/>
                  <a:pt x="2373" y="168"/>
                </a:cubicBezTo>
                <a:cubicBezTo>
                  <a:pt x="2360" y="182"/>
                  <a:pt x="2349" y="195"/>
                  <a:pt x="2339" y="209"/>
                </a:cubicBezTo>
                <a:cubicBezTo>
                  <a:pt x="2235" y="58"/>
                  <a:pt x="2019" y="1"/>
                  <a:pt x="1742" y="1"/>
                </a:cubicBezTo>
                <a:cubicBezTo>
                  <a:pt x="1534" y="1"/>
                  <a:pt x="1379" y="38"/>
                  <a:pt x="1262" y="144"/>
                </a:cubicBezTo>
                <a:cubicBezTo>
                  <a:pt x="1117" y="55"/>
                  <a:pt x="943" y="0"/>
                  <a:pt x="699" y="0"/>
                </a:cubicBezTo>
                <a:cubicBezTo>
                  <a:pt x="362" y="0"/>
                  <a:pt x="104" y="143"/>
                  <a:pt x="104" y="422"/>
                </a:cubicBezTo>
                <a:cubicBezTo>
                  <a:pt x="104" y="657"/>
                  <a:pt x="299" y="792"/>
                  <a:pt x="564" y="811"/>
                </a:cubicBezTo>
                <a:cubicBezTo>
                  <a:pt x="847" y="832"/>
                  <a:pt x="847" y="832"/>
                  <a:pt x="847" y="832"/>
                </a:cubicBezTo>
                <a:cubicBezTo>
                  <a:pt x="957" y="840"/>
                  <a:pt x="1042" y="870"/>
                  <a:pt x="1042" y="967"/>
                </a:cubicBezTo>
                <a:cubicBezTo>
                  <a:pt x="1042" y="1084"/>
                  <a:pt x="910" y="1143"/>
                  <a:pt x="727" y="1143"/>
                </a:cubicBezTo>
                <a:cubicBezTo>
                  <a:pt x="513" y="1143"/>
                  <a:pt x="362" y="1084"/>
                  <a:pt x="224" y="967"/>
                </a:cubicBezTo>
                <a:cubicBezTo>
                  <a:pt x="0" y="1157"/>
                  <a:pt x="0" y="1157"/>
                  <a:pt x="0" y="1157"/>
                </a:cubicBezTo>
                <a:cubicBezTo>
                  <a:pt x="205" y="1322"/>
                  <a:pt x="444" y="1403"/>
                  <a:pt x="702" y="1403"/>
                </a:cubicBezTo>
                <a:cubicBezTo>
                  <a:pt x="921" y="1403"/>
                  <a:pt x="1112" y="1349"/>
                  <a:pt x="1232" y="1250"/>
                </a:cubicBezTo>
                <a:cubicBezTo>
                  <a:pt x="1327" y="1345"/>
                  <a:pt x="1482" y="1404"/>
                  <a:pt x="1685" y="1404"/>
                </a:cubicBezTo>
                <a:cubicBezTo>
                  <a:pt x="1902" y="1404"/>
                  <a:pt x="2012" y="1361"/>
                  <a:pt x="2079" y="1266"/>
                </a:cubicBezTo>
                <a:cubicBezTo>
                  <a:pt x="2085" y="1266"/>
                  <a:pt x="2085" y="1266"/>
                  <a:pt x="2085" y="1266"/>
                </a:cubicBezTo>
                <a:cubicBezTo>
                  <a:pt x="2085" y="1406"/>
                  <a:pt x="2085" y="1406"/>
                  <a:pt x="2085" y="1406"/>
                </a:cubicBezTo>
                <a:cubicBezTo>
                  <a:pt x="2406" y="1406"/>
                  <a:pt x="2406" y="1406"/>
                  <a:pt x="2406" y="1406"/>
                </a:cubicBezTo>
                <a:cubicBezTo>
                  <a:pt x="2406" y="1267"/>
                  <a:pt x="2406" y="1267"/>
                  <a:pt x="2406" y="1267"/>
                </a:cubicBezTo>
                <a:cubicBezTo>
                  <a:pt x="2485" y="1336"/>
                  <a:pt x="2615" y="1403"/>
                  <a:pt x="2795" y="1403"/>
                </a:cubicBezTo>
                <a:cubicBezTo>
                  <a:pt x="2959" y="1403"/>
                  <a:pt x="3107" y="1338"/>
                  <a:pt x="3208" y="1243"/>
                </a:cubicBezTo>
                <a:cubicBezTo>
                  <a:pt x="3208" y="1384"/>
                  <a:pt x="3208" y="1384"/>
                  <a:pt x="3208" y="1384"/>
                </a:cubicBezTo>
                <a:cubicBezTo>
                  <a:pt x="3208" y="1576"/>
                  <a:pt x="3057" y="1681"/>
                  <a:pt x="2842" y="1681"/>
                </a:cubicBezTo>
                <a:cubicBezTo>
                  <a:pt x="2719" y="1681"/>
                  <a:pt x="2609" y="1624"/>
                  <a:pt x="2530" y="1557"/>
                </a:cubicBezTo>
                <a:cubicBezTo>
                  <a:pt x="2282" y="1727"/>
                  <a:pt x="2282" y="1727"/>
                  <a:pt x="2282" y="1727"/>
                </a:cubicBezTo>
                <a:cubicBezTo>
                  <a:pt x="2423" y="1865"/>
                  <a:pt x="2631" y="1957"/>
                  <a:pt x="2836" y="1957"/>
                </a:cubicBezTo>
                <a:cubicBezTo>
                  <a:pt x="3201" y="1957"/>
                  <a:pt x="3529" y="1768"/>
                  <a:pt x="3529" y="1354"/>
                </a:cubicBezTo>
                <a:cubicBezTo>
                  <a:pt x="3529" y="1239"/>
                  <a:pt x="3529" y="1239"/>
                  <a:pt x="3529" y="1239"/>
                </a:cubicBezTo>
                <a:cubicBezTo>
                  <a:pt x="3666" y="1364"/>
                  <a:pt x="3855" y="1405"/>
                  <a:pt x="4030" y="1405"/>
                </a:cubicBezTo>
                <a:cubicBezTo>
                  <a:pt x="4244" y="1405"/>
                  <a:pt x="4454" y="1320"/>
                  <a:pt x="4611" y="1164"/>
                </a:cubicBezTo>
                <a:cubicBezTo>
                  <a:pt x="4396" y="1007"/>
                  <a:pt x="4396" y="1007"/>
                  <a:pt x="4396" y="1007"/>
                </a:cubicBezTo>
                <a:cubicBezTo>
                  <a:pt x="4302" y="1091"/>
                  <a:pt x="4146" y="1146"/>
                  <a:pt x="4024" y="1146"/>
                </a:cubicBezTo>
                <a:cubicBezTo>
                  <a:pt x="3804" y="1146"/>
                  <a:pt x="3652" y="1062"/>
                  <a:pt x="3652" y="839"/>
                </a:cubicBezTo>
                <a:cubicBezTo>
                  <a:pt x="4635" y="838"/>
                  <a:pt x="4635" y="838"/>
                  <a:pt x="4635" y="838"/>
                </a:cubicBezTo>
                <a:cubicBezTo>
                  <a:pt x="4635" y="838"/>
                  <a:pt x="4644" y="714"/>
                  <a:pt x="4643" y="645"/>
                </a:cubicBezTo>
                <a:moveTo>
                  <a:pt x="4395" y="597"/>
                </a:moveTo>
                <a:cubicBezTo>
                  <a:pt x="3652" y="597"/>
                  <a:pt x="3652" y="597"/>
                  <a:pt x="3652" y="597"/>
                </a:cubicBezTo>
                <a:cubicBezTo>
                  <a:pt x="3652" y="357"/>
                  <a:pt x="3826" y="242"/>
                  <a:pt x="4022" y="242"/>
                </a:cubicBezTo>
                <a:cubicBezTo>
                  <a:pt x="4218" y="242"/>
                  <a:pt x="4395" y="360"/>
                  <a:pt x="4395" y="597"/>
                </a:cubicBezTo>
                <a:moveTo>
                  <a:pt x="2541" y="702"/>
                </a:moveTo>
                <a:cubicBezTo>
                  <a:pt x="2538" y="476"/>
                  <a:pt x="2547" y="440"/>
                  <a:pt x="2606" y="377"/>
                </a:cubicBezTo>
                <a:cubicBezTo>
                  <a:pt x="2651" y="328"/>
                  <a:pt x="2749" y="271"/>
                  <a:pt x="2882" y="271"/>
                </a:cubicBezTo>
                <a:cubicBezTo>
                  <a:pt x="3012" y="271"/>
                  <a:pt x="3097" y="328"/>
                  <a:pt x="3142" y="377"/>
                </a:cubicBezTo>
                <a:cubicBezTo>
                  <a:pt x="3200" y="440"/>
                  <a:pt x="3207" y="478"/>
                  <a:pt x="3207" y="702"/>
                </a:cubicBezTo>
                <a:cubicBezTo>
                  <a:pt x="3207" y="923"/>
                  <a:pt x="3200" y="961"/>
                  <a:pt x="3142" y="1024"/>
                </a:cubicBezTo>
                <a:cubicBezTo>
                  <a:pt x="3097" y="1073"/>
                  <a:pt x="3012" y="1130"/>
                  <a:pt x="2882" y="1130"/>
                </a:cubicBezTo>
                <a:cubicBezTo>
                  <a:pt x="2749" y="1130"/>
                  <a:pt x="2651" y="1073"/>
                  <a:pt x="2606" y="1024"/>
                </a:cubicBezTo>
                <a:cubicBezTo>
                  <a:pt x="2547" y="961"/>
                  <a:pt x="2544" y="926"/>
                  <a:pt x="2541" y="702"/>
                </a:cubicBezTo>
                <a:moveTo>
                  <a:pt x="1701" y="820"/>
                </a:moveTo>
                <a:cubicBezTo>
                  <a:pt x="2085" y="820"/>
                  <a:pt x="2085" y="820"/>
                  <a:pt x="2085" y="820"/>
                </a:cubicBezTo>
                <a:cubicBezTo>
                  <a:pt x="2085" y="920"/>
                  <a:pt x="2085" y="920"/>
                  <a:pt x="2085" y="920"/>
                </a:cubicBezTo>
                <a:cubicBezTo>
                  <a:pt x="2085" y="1133"/>
                  <a:pt x="1994" y="1157"/>
                  <a:pt x="1726" y="1157"/>
                </a:cubicBezTo>
                <a:cubicBezTo>
                  <a:pt x="1509" y="1157"/>
                  <a:pt x="1424" y="1076"/>
                  <a:pt x="1424" y="984"/>
                </a:cubicBezTo>
                <a:cubicBezTo>
                  <a:pt x="1424" y="884"/>
                  <a:pt x="1512" y="820"/>
                  <a:pt x="1701" y="820"/>
                </a:cubicBezTo>
                <a:moveTo>
                  <a:pt x="1263" y="250"/>
                </a:moveTo>
                <a:cubicBezTo>
                  <a:pt x="1398" y="387"/>
                  <a:pt x="1398" y="387"/>
                  <a:pt x="1398" y="387"/>
                </a:cubicBezTo>
                <a:cubicBezTo>
                  <a:pt x="1482" y="310"/>
                  <a:pt x="1590" y="261"/>
                  <a:pt x="1757" y="261"/>
                </a:cubicBezTo>
                <a:cubicBezTo>
                  <a:pt x="1987" y="261"/>
                  <a:pt x="2085" y="307"/>
                  <a:pt x="2085" y="437"/>
                </a:cubicBezTo>
                <a:cubicBezTo>
                  <a:pt x="2085" y="576"/>
                  <a:pt x="2085" y="576"/>
                  <a:pt x="2085" y="576"/>
                </a:cubicBezTo>
                <a:cubicBezTo>
                  <a:pt x="1641" y="576"/>
                  <a:pt x="1641" y="576"/>
                  <a:pt x="1641" y="576"/>
                </a:cubicBezTo>
                <a:cubicBezTo>
                  <a:pt x="1470" y="576"/>
                  <a:pt x="1340" y="623"/>
                  <a:pt x="1253" y="698"/>
                </a:cubicBezTo>
                <a:cubicBezTo>
                  <a:pt x="1179" y="626"/>
                  <a:pt x="1064" y="580"/>
                  <a:pt x="901" y="570"/>
                </a:cubicBezTo>
                <a:cubicBezTo>
                  <a:pt x="636" y="554"/>
                  <a:pt x="636" y="554"/>
                  <a:pt x="636" y="554"/>
                </a:cubicBezTo>
                <a:cubicBezTo>
                  <a:pt x="475" y="543"/>
                  <a:pt x="425" y="484"/>
                  <a:pt x="425" y="424"/>
                </a:cubicBezTo>
                <a:cubicBezTo>
                  <a:pt x="425" y="330"/>
                  <a:pt x="494" y="259"/>
                  <a:pt x="699" y="259"/>
                </a:cubicBezTo>
                <a:cubicBezTo>
                  <a:pt x="872" y="259"/>
                  <a:pt x="1001" y="311"/>
                  <a:pt x="1127" y="386"/>
                </a:cubicBezTo>
                <a:lnTo>
                  <a:pt x="1263" y="2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12278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7048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048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317C2-8443-4E4C-892D-596384455829}" type="datetime1">
              <a:rPr lang="en-US" smtClean="0"/>
              <a:t>7/2/2018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76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D8D2A-ED6B-48AF-9EAC-588531EAFF3B}" type="datetime1">
              <a:rPr lang="en-US" smtClean="0"/>
              <a:t>7/2/2018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60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175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1812" y="1714498"/>
            <a:ext cx="3506788" cy="288036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352" y="457200"/>
            <a:ext cx="7242111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51812" y="4590288"/>
            <a:ext cx="3514564" cy="1581912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846C1-7298-45EB-8C9F-136448D78094}" type="datetime1">
              <a:rPr lang="en-US" smtClean="0"/>
              <a:t>7/2/2018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63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2813" y="1714500"/>
            <a:ext cx="3125787" cy="2877260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101584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26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6F510-157E-498A-A3E2-A1C195191A5B}" type="datetime1">
              <a:rPr lang="en-US" smtClean="0"/>
              <a:t>7/2/2018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12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57200"/>
            <a:ext cx="1943100" cy="5719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457200"/>
            <a:ext cx="7048500" cy="57197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DCF18-FB2E-4F71-A59A-7D7FAF8D72F7}" type="datetime1">
              <a:rPr lang="en-US" smtClean="0"/>
              <a:t>7/2/2018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14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Dark Green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018" y="446400"/>
            <a:ext cx="8185149" cy="427323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766E02-9421-491B-9AB6-8BF6C31489BC}" type="datetime4">
              <a:rPr lang="en-GB" smtClean="0">
                <a:solidFill>
                  <a:prstClr val="white"/>
                </a:solidFill>
              </a:rPr>
              <a:pPr/>
              <a:t>02 July 2018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>
                <a:solidFill>
                  <a:prstClr val="white"/>
                </a:solidFill>
              </a:rPr>
              <a:t>Sage presentation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173A23-9EAF-448F-A700-9AC7A106503C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4800" y="6367041"/>
            <a:ext cx="11016000" cy="0"/>
          </a:xfrm>
          <a:prstGeom prst="line">
            <a:avLst/>
          </a:prstGeom>
          <a:ln w="23495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5"/>
          <p:cNvSpPr>
            <a:spLocks noChangeAspect="1" noEditPoints="1"/>
          </p:cNvSpPr>
          <p:nvPr userDrawn="1"/>
        </p:nvSpPr>
        <p:spPr bwMode="auto">
          <a:xfrm>
            <a:off x="9912000" y="446400"/>
            <a:ext cx="1680000" cy="487362"/>
          </a:xfrm>
          <a:custGeom>
            <a:avLst/>
            <a:gdLst>
              <a:gd name="T0" fmla="*/ 3988 w 4644"/>
              <a:gd name="T1" fmla="*/ 0 h 1957"/>
              <a:gd name="T2" fmla="*/ 3529 w 4644"/>
              <a:gd name="T3" fmla="*/ 16 h 1957"/>
              <a:gd name="T4" fmla="*/ 3208 w 4644"/>
              <a:gd name="T5" fmla="*/ 162 h 1957"/>
              <a:gd name="T6" fmla="*/ 2373 w 4644"/>
              <a:gd name="T7" fmla="*/ 168 h 1957"/>
              <a:gd name="T8" fmla="*/ 1742 w 4644"/>
              <a:gd name="T9" fmla="*/ 1 h 1957"/>
              <a:gd name="T10" fmla="*/ 699 w 4644"/>
              <a:gd name="T11" fmla="*/ 0 h 1957"/>
              <a:gd name="T12" fmla="*/ 564 w 4644"/>
              <a:gd name="T13" fmla="*/ 811 h 1957"/>
              <a:gd name="T14" fmla="*/ 1042 w 4644"/>
              <a:gd name="T15" fmla="*/ 967 h 1957"/>
              <a:gd name="T16" fmla="*/ 224 w 4644"/>
              <a:gd name="T17" fmla="*/ 967 h 1957"/>
              <a:gd name="T18" fmla="*/ 702 w 4644"/>
              <a:gd name="T19" fmla="*/ 1403 h 1957"/>
              <a:gd name="T20" fmla="*/ 1685 w 4644"/>
              <a:gd name="T21" fmla="*/ 1404 h 1957"/>
              <a:gd name="T22" fmla="*/ 2085 w 4644"/>
              <a:gd name="T23" fmla="*/ 1266 h 1957"/>
              <a:gd name="T24" fmla="*/ 2406 w 4644"/>
              <a:gd name="T25" fmla="*/ 1406 h 1957"/>
              <a:gd name="T26" fmla="*/ 2795 w 4644"/>
              <a:gd name="T27" fmla="*/ 1403 h 1957"/>
              <a:gd name="T28" fmla="*/ 3208 w 4644"/>
              <a:gd name="T29" fmla="*/ 1384 h 1957"/>
              <a:gd name="T30" fmla="*/ 2530 w 4644"/>
              <a:gd name="T31" fmla="*/ 1557 h 1957"/>
              <a:gd name="T32" fmla="*/ 2836 w 4644"/>
              <a:gd name="T33" fmla="*/ 1957 h 1957"/>
              <a:gd name="T34" fmla="*/ 3529 w 4644"/>
              <a:gd name="T35" fmla="*/ 1239 h 1957"/>
              <a:gd name="T36" fmla="*/ 4611 w 4644"/>
              <a:gd name="T37" fmla="*/ 1164 h 1957"/>
              <a:gd name="T38" fmla="*/ 4024 w 4644"/>
              <a:gd name="T39" fmla="*/ 1146 h 1957"/>
              <a:gd name="T40" fmla="*/ 4635 w 4644"/>
              <a:gd name="T41" fmla="*/ 838 h 1957"/>
              <a:gd name="T42" fmla="*/ 4395 w 4644"/>
              <a:gd name="T43" fmla="*/ 597 h 1957"/>
              <a:gd name="T44" fmla="*/ 4022 w 4644"/>
              <a:gd name="T45" fmla="*/ 242 h 1957"/>
              <a:gd name="T46" fmla="*/ 2541 w 4644"/>
              <a:gd name="T47" fmla="*/ 702 h 1957"/>
              <a:gd name="T48" fmla="*/ 2882 w 4644"/>
              <a:gd name="T49" fmla="*/ 271 h 1957"/>
              <a:gd name="T50" fmla="*/ 3207 w 4644"/>
              <a:gd name="T51" fmla="*/ 702 h 1957"/>
              <a:gd name="T52" fmla="*/ 2882 w 4644"/>
              <a:gd name="T53" fmla="*/ 1130 h 1957"/>
              <a:gd name="T54" fmla="*/ 2541 w 4644"/>
              <a:gd name="T55" fmla="*/ 702 h 1957"/>
              <a:gd name="T56" fmla="*/ 2085 w 4644"/>
              <a:gd name="T57" fmla="*/ 820 h 1957"/>
              <a:gd name="T58" fmla="*/ 1726 w 4644"/>
              <a:gd name="T59" fmla="*/ 1157 h 1957"/>
              <a:gd name="T60" fmla="*/ 1701 w 4644"/>
              <a:gd name="T61" fmla="*/ 820 h 1957"/>
              <a:gd name="T62" fmla="*/ 1398 w 4644"/>
              <a:gd name="T63" fmla="*/ 387 h 1957"/>
              <a:gd name="T64" fmla="*/ 2085 w 4644"/>
              <a:gd name="T65" fmla="*/ 437 h 1957"/>
              <a:gd name="T66" fmla="*/ 1641 w 4644"/>
              <a:gd name="T67" fmla="*/ 576 h 1957"/>
              <a:gd name="T68" fmla="*/ 901 w 4644"/>
              <a:gd name="T69" fmla="*/ 570 h 1957"/>
              <a:gd name="T70" fmla="*/ 425 w 4644"/>
              <a:gd name="T71" fmla="*/ 424 h 1957"/>
              <a:gd name="T72" fmla="*/ 1127 w 4644"/>
              <a:gd name="T73" fmla="*/ 386 h 19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644" h="1957">
                <a:moveTo>
                  <a:pt x="4643" y="645"/>
                </a:moveTo>
                <a:cubicBezTo>
                  <a:pt x="4641" y="241"/>
                  <a:pt x="4339" y="0"/>
                  <a:pt x="3988" y="0"/>
                </a:cubicBezTo>
                <a:cubicBezTo>
                  <a:pt x="3827" y="0"/>
                  <a:pt x="3656" y="47"/>
                  <a:pt x="3529" y="167"/>
                </a:cubicBezTo>
                <a:cubicBezTo>
                  <a:pt x="3529" y="16"/>
                  <a:pt x="3529" y="16"/>
                  <a:pt x="3529" y="16"/>
                </a:cubicBezTo>
                <a:cubicBezTo>
                  <a:pt x="3208" y="16"/>
                  <a:pt x="3208" y="16"/>
                  <a:pt x="3208" y="16"/>
                </a:cubicBezTo>
                <a:cubicBezTo>
                  <a:pt x="3208" y="162"/>
                  <a:pt x="3208" y="162"/>
                  <a:pt x="3208" y="162"/>
                </a:cubicBezTo>
                <a:cubicBezTo>
                  <a:pt x="3088" y="54"/>
                  <a:pt x="2959" y="0"/>
                  <a:pt x="2795" y="0"/>
                </a:cubicBezTo>
                <a:cubicBezTo>
                  <a:pt x="2587" y="0"/>
                  <a:pt x="2445" y="89"/>
                  <a:pt x="2373" y="168"/>
                </a:cubicBezTo>
                <a:cubicBezTo>
                  <a:pt x="2360" y="182"/>
                  <a:pt x="2349" y="195"/>
                  <a:pt x="2339" y="209"/>
                </a:cubicBezTo>
                <a:cubicBezTo>
                  <a:pt x="2235" y="58"/>
                  <a:pt x="2019" y="1"/>
                  <a:pt x="1742" y="1"/>
                </a:cubicBezTo>
                <a:cubicBezTo>
                  <a:pt x="1534" y="1"/>
                  <a:pt x="1379" y="38"/>
                  <a:pt x="1262" y="144"/>
                </a:cubicBezTo>
                <a:cubicBezTo>
                  <a:pt x="1117" y="55"/>
                  <a:pt x="943" y="0"/>
                  <a:pt x="699" y="0"/>
                </a:cubicBezTo>
                <a:cubicBezTo>
                  <a:pt x="362" y="0"/>
                  <a:pt x="104" y="143"/>
                  <a:pt x="104" y="422"/>
                </a:cubicBezTo>
                <a:cubicBezTo>
                  <a:pt x="104" y="657"/>
                  <a:pt x="299" y="792"/>
                  <a:pt x="564" y="811"/>
                </a:cubicBezTo>
                <a:cubicBezTo>
                  <a:pt x="847" y="832"/>
                  <a:pt x="847" y="832"/>
                  <a:pt x="847" y="832"/>
                </a:cubicBezTo>
                <a:cubicBezTo>
                  <a:pt x="957" y="840"/>
                  <a:pt x="1042" y="870"/>
                  <a:pt x="1042" y="967"/>
                </a:cubicBezTo>
                <a:cubicBezTo>
                  <a:pt x="1042" y="1084"/>
                  <a:pt x="910" y="1143"/>
                  <a:pt x="727" y="1143"/>
                </a:cubicBezTo>
                <a:cubicBezTo>
                  <a:pt x="513" y="1143"/>
                  <a:pt x="362" y="1084"/>
                  <a:pt x="224" y="967"/>
                </a:cubicBezTo>
                <a:cubicBezTo>
                  <a:pt x="0" y="1157"/>
                  <a:pt x="0" y="1157"/>
                  <a:pt x="0" y="1157"/>
                </a:cubicBezTo>
                <a:cubicBezTo>
                  <a:pt x="205" y="1322"/>
                  <a:pt x="444" y="1403"/>
                  <a:pt x="702" y="1403"/>
                </a:cubicBezTo>
                <a:cubicBezTo>
                  <a:pt x="921" y="1403"/>
                  <a:pt x="1112" y="1349"/>
                  <a:pt x="1232" y="1250"/>
                </a:cubicBezTo>
                <a:cubicBezTo>
                  <a:pt x="1327" y="1345"/>
                  <a:pt x="1482" y="1404"/>
                  <a:pt x="1685" y="1404"/>
                </a:cubicBezTo>
                <a:cubicBezTo>
                  <a:pt x="1902" y="1404"/>
                  <a:pt x="2012" y="1361"/>
                  <a:pt x="2079" y="1266"/>
                </a:cubicBezTo>
                <a:cubicBezTo>
                  <a:pt x="2085" y="1266"/>
                  <a:pt x="2085" y="1266"/>
                  <a:pt x="2085" y="1266"/>
                </a:cubicBezTo>
                <a:cubicBezTo>
                  <a:pt x="2085" y="1406"/>
                  <a:pt x="2085" y="1406"/>
                  <a:pt x="2085" y="1406"/>
                </a:cubicBezTo>
                <a:cubicBezTo>
                  <a:pt x="2406" y="1406"/>
                  <a:pt x="2406" y="1406"/>
                  <a:pt x="2406" y="1406"/>
                </a:cubicBezTo>
                <a:cubicBezTo>
                  <a:pt x="2406" y="1267"/>
                  <a:pt x="2406" y="1267"/>
                  <a:pt x="2406" y="1267"/>
                </a:cubicBezTo>
                <a:cubicBezTo>
                  <a:pt x="2485" y="1336"/>
                  <a:pt x="2615" y="1403"/>
                  <a:pt x="2795" y="1403"/>
                </a:cubicBezTo>
                <a:cubicBezTo>
                  <a:pt x="2959" y="1403"/>
                  <a:pt x="3107" y="1338"/>
                  <a:pt x="3208" y="1243"/>
                </a:cubicBezTo>
                <a:cubicBezTo>
                  <a:pt x="3208" y="1384"/>
                  <a:pt x="3208" y="1384"/>
                  <a:pt x="3208" y="1384"/>
                </a:cubicBezTo>
                <a:cubicBezTo>
                  <a:pt x="3208" y="1576"/>
                  <a:pt x="3057" y="1681"/>
                  <a:pt x="2842" y="1681"/>
                </a:cubicBezTo>
                <a:cubicBezTo>
                  <a:pt x="2719" y="1681"/>
                  <a:pt x="2609" y="1624"/>
                  <a:pt x="2530" y="1557"/>
                </a:cubicBezTo>
                <a:cubicBezTo>
                  <a:pt x="2282" y="1727"/>
                  <a:pt x="2282" y="1727"/>
                  <a:pt x="2282" y="1727"/>
                </a:cubicBezTo>
                <a:cubicBezTo>
                  <a:pt x="2423" y="1865"/>
                  <a:pt x="2631" y="1957"/>
                  <a:pt x="2836" y="1957"/>
                </a:cubicBezTo>
                <a:cubicBezTo>
                  <a:pt x="3201" y="1957"/>
                  <a:pt x="3529" y="1768"/>
                  <a:pt x="3529" y="1354"/>
                </a:cubicBezTo>
                <a:cubicBezTo>
                  <a:pt x="3529" y="1239"/>
                  <a:pt x="3529" y="1239"/>
                  <a:pt x="3529" y="1239"/>
                </a:cubicBezTo>
                <a:cubicBezTo>
                  <a:pt x="3666" y="1364"/>
                  <a:pt x="3855" y="1405"/>
                  <a:pt x="4030" y="1405"/>
                </a:cubicBezTo>
                <a:cubicBezTo>
                  <a:pt x="4244" y="1405"/>
                  <a:pt x="4454" y="1320"/>
                  <a:pt x="4611" y="1164"/>
                </a:cubicBezTo>
                <a:cubicBezTo>
                  <a:pt x="4396" y="1007"/>
                  <a:pt x="4396" y="1007"/>
                  <a:pt x="4396" y="1007"/>
                </a:cubicBezTo>
                <a:cubicBezTo>
                  <a:pt x="4302" y="1091"/>
                  <a:pt x="4146" y="1146"/>
                  <a:pt x="4024" y="1146"/>
                </a:cubicBezTo>
                <a:cubicBezTo>
                  <a:pt x="3804" y="1146"/>
                  <a:pt x="3652" y="1062"/>
                  <a:pt x="3652" y="839"/>
                </a:cubicBezTo>
                <a:cubicBezTo>
                  <a:pt x="4635" y="838"/>
                  <a:pt x="4635" y="838"/>
                  <a:pt x="4635" y="838"/>
                </a:cubicBezTo>
                <a:cubicBezTo>
                  <a:pt x="4635" y="838"/>
                  <a:pt x="4644" y="714"/>
                  <a:pt x="4643" y="645"/>
                </a:cubicBezTo>
                <a:moveTo>
                  <a:pt x="4395" y="597"/>
                </a:moveTo>
                <a:cubicBezTo>
                  <a:pt x="3652" y="597"/>
                  <a:pt x="3652" y="597"/>
                  <a:pt x="3652" y="597"/>
                </a:cubicBezTo>
                <a:cubicBezTo>
                  <a:pt x="3652" y="357"/>
                  <a:pt x="3826" y="242"/>
                  <a:pt x="4022" y="242"/>
                </a:cubicBezTo>
                <a:cubicBezTo>
                  <a:pt x="4218" y="242"/>
                  <a:pt x="4395" y="360"/>
                  <a:pt x="4395" y="597"/>
                </a:cubicBezTo>
                <a:moveTo>
                  <a:pt x="2541" y="702"/>
                </a:moveTo>
                <a:cubicBezTo>
                  <a:pt x="2538" y="476"/>
                  <a:pt x="2547" y="440"/>
                  <a:pt x="2606" y="377"/>
                </a:cubicBezTo>
                <a:cubicBezTo>
                  <a:pt x="2651" y="328"/>
                  <a:pt x="2749" y="271"/>
                  <a:pt x="2882" y="271"/>
                </a:cubicBezTo>
                <a:cubicBezTo>
                  <a:pt x="3012" y="271"/>
                  <a:pt x="3097" y="328"/>
                  <a:pt x="3142" y="377"/>
                </a:cubicBezTo>
                <a:cubicBezTo>
                  <a:pt x="3200" y="440"/>
                  <a:pt x="3207" y="478"/>
                  <a:pt x="3207" y="702"/>
                </a:cubicBezTo>
                <a:cubicBezTo>
                  <a:pt x="3207" y="923"/>
                  <a:pt x="3200" y="961"/>
                  <a:pt x="3142" y="1024"/>
                </a:cubicBezTo>
                <a:cubicBezTo>
                  <a:pt x="3097" y="1073"/>
                  <a:pt x="3012" y="1130"/>
                  <a:pt x="2882" y="1130"/>
                </a:cubicBezTo>
                <a:cubicBezTo>
                  <a:pt x="2749" y="1130"/>
                  <a:pt x="2651" y="1073"/>
                  <a:pt x="2606" y="1024"/>
                </a:cubicBezTo>
                <a:cubicBezTo>
                  <a:pt x="2547" y="961"/>
                  <a:pt x="2544" y="926"/>
                  <a:pt x="2541" y="702"/>
                </a:cubicBezTo>
                <a:moveTo>
                  <a:pt x="1701" y="820"/>
                </a:moveTo>
                <a:cubicBezTo>
                  <a:pt x="2085" y="820"/>
                  <a:pt x="2085" y="820"/>
                  <a:pt x="2085" y="820"/>
                </a:cubicBezTo>
                <a:cubicBezTo>
                  <a:pt x="2085" y="920"/>
                  <a:pt x="2085" y="920"/>
                  <a:pt x="2085" y="920"/>
                </a:cubicBezTo>
                <a:cubicBezTo>
                  <a:pt x="2085" y="1133"/>
                  <a:pt x="1994" y="1157"/>
                  <a:pt x="1726" y="1157"/>
                </a:cubicBezTo>
                <a:cubicBezTo>
                  <a:pt x="1509" y="1157"/>
                  <a:pt x="1424" y="1076"/>
                  <a:pt x="1424" y="984"/>
                </a:cubicBezTo>
                <a:cubicBezTo>
                  <a:pt x="1424" y="884"/>
                  <a:pt x="1512" y="820"/>
                  <a:pt x="1701" y="820"/>
                </a:cubicBezTo>
                <a:moveTo>
                  <a:pt x="1263" y="250"/>
                </a:moveTo>
                <a:cubicBezTo>
                  <a:pt x="1398" y="387"/>
                  <a:pt x="1398" y="387"/>
                  <a:pt x="1398" y="387"/>
                </a:cubicBezTo>
                <a:cubicBezTo>
                  <a:pt x="1482" y="310"/>
                  <a:pt x="1590" y="261"/>
                  <a:pt x="1757" y="261"/>
                </a:cubicBezTo>
                <a:cubicBezTo>
                  <a:pt x="1987" y="261"/>
                  <a:pt x="2085" y="307"/>
                  <a:pt x="2085" y="437"/>
                </a:cubicBezTo>
                <a:cubicBezTo>
                  <a:pt x="2085" y="576"/>
                  <a:pt x="2085" y="576"/>
                  <a:pt x="2085" y="576"/>
                </a:cubicBezTo>
                <a:cubicBezTo>
                  <a:pt x="1641" y="576"/>
                  <a:pt x="1641" y="576"/>
                  <a:pt x="1641" y="576"/>
                </a:cubicBezTo>
                <a:cubicBezTo>
                  <a:pt x="1470" y="576"/>
                  <a:pt x="1340" y="623"/>
                  <a:pt x="1253" y="698"/>
                </a:cubicBezTo>
                <a:cubicBezTo>
                  <a:pt x="1179" y="626"/>
                  <a:pt x="1064" y="580"/>
                  <a:pt x="901" y="570"/>
                </a:cubicBezTo>
                <a:cubicBezTo>
                  <a:pt x="636" y="554"/>
                  <a:pt x="636" y="554"/>
                  <a:pt x="636" y="554"/>
                </a:cubicBezTo>
                <a:cubicBezTo>
                  <a:pt x="475" y="543"/>
                  <a:pt x="425" y="484"/>
                  <a:pt x="425" y="424"/>
                </a:cubicBezTo>
                <a:cubicBezTo>
                  <a:pt x="425" y="330"/>
                  <a:pt x="494" y="259"/>
                  <a:pt x="699" y="259"/>
                </a:cubicBezTo>
                <a:cubicBezTo>
                  <a:pt x="872" y="259"/>
                  <a:pt x="1001" y="311"/>
                  <a:pt x="1127" y="386"/>
                </a:cubicBezTo>
                <a:lnTo>
                  <a:pt x="1263" y="2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909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Light Green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018" y="446090"/>
            <a:ext cx="8185149" cy="426561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B9299C-4514-44F5-96C3-C956839B48C2}" type="datetime4">
              <a:rPr lang="en-GB" smtClean="0">
                <a:solidFill>
                  <a:prstClr val="white"/>
                </a:solidFill>
              </a:rPr>
              <a:pPr/>
              <a:t>02 July 2018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>
                <a:solidFill>
                  <a:prstClr val="white"/>
                </a:solidFill>
              </a:rPr>
              <a:t>Sage presentation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173A23-9EAF-448F-A700-9AC7A106503C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4800" y="6367041"/>
            <a:ext cx="11016000" cy="0"/>
          </a:xfrm>
          <a:prstGeom prst="line">
            <a:avLst/>
          </a:prstGeom>
          <a:ln w="23495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5"/>
          <p:cNvSpPr>
            <a:spLocks noChangeAspect="1" noEditPoints="1"/>
          </p:cNvSpPr>
          <p:nvPr userDrawn="1"/>
        </p:nvSpPr>
        <p:spPr bwMode="auto">
          <a:xfrm>
            <a:off x="9912000" y="446400"/>
            <a:ext cx="1680000" cy="487362"/>
          </a:xfrm>
          <a:custGeom>
            <a:avLst/>
            <a:gdLst>
              <a:gd name="T0" fmla="*/ 3988 w 4644"/>
              <a:gd name="T1" fmla="*/ 0 h 1957"/>
              <a:gd name="T2" fmla="*/ 3529 w 4644"/>
              <a:gd name="T3" fmla="*/ 16 h 1957"/>
              <a:gd name="T4" fmla="*/ 3208 w 4644"/>
              <a:gd name="T5" fmla="*/ 162 h 1957"/>
              <a:gd name="T6" fmla="*/ 2373 w 4644"/>
              <a:gd name="T7" fmla="*/ 168 h 1957"/>
              <a:gd name="T8" fmla="*/ 1742 w 4644"/>
              <a:gd name="T9" fmla="*/ 1 h 1957"/>
              <a:gd name="T10" fmla="*/ 699 w 4644"/>
              <a:gd name="T11" fmla="*/ 0 h 1957"/>
              <a:gd name="T12" fmla="*/ 564 w 4644"/>
              <a:gd name="T13" fmla="*/ 811 h 1957"/>
              <a:gd name="T14" fmla="*/ 1042 w 4644"/>
              <a:gd name="T15" fmla="*/ 967 h 1957"/>
              <a:gd name="T16" fmla="*/ 224 w 4644"/>
              <a:gd name="T17" fmla="*/ 967 h 1957"/>
              <a:gd name="T18" fmla="*/ 702 w 4644"/>
              <a:gd name="T19" fmla="*/ 1403 h 1957"/>
              <a:gd name="T20" fmla="*/ 1685 w 4644"/>
              <a:gd name="T21" fmla="*/ 1404 h 1957"/>
              <a:gd name="T22" fmla="*/ 2085 w 4644"/>
              <a:gd name="T23" fmla="*/ 1266 h 1957"/>
              <a:gd name="T24" fmla="*/ 2406 w 4644"/>
              <a:gd name="T25" fmla="*/ 1406 h 1957"/>
              <a:gd name="T26" fmla="*/ 2795 w 4644"/>
              <a:gd name="T27" fmla="*/ 1403 h 1957"/>
              <a:gd name="T28" fmla="*/ 3208 w 4644"/>
              <a:gd name="T29" fmla="*/ 1384 h 1957"/>
              <a:gd name="T30" fmla="*/ 2530 w 4644"/>
              <a:gd name="T31" fmla="*/ 1557 h 1957"/>
              <a:gd name="T32" fmla="*/ 2836 w 4644"/>
              <a:gd name="T33" fmla="*/ 1957 h 1957"/>
              <a:gd name="T34" fmla="*/ 3529 w 4644"/>
              <a:gd name="T35" fmla="*/ 1239 h 1957"/>
              <a:gd name="T36" fmla="*/ 4611 w 4644"/>
              <a:gd name="T37" fmla="*/ 1164 h 1957"/>
              <a:gd name="T38" fmla="*/ 4024 w 4644"/>
              <a:gd name="T39" fmla="*/ 1146 h 1957"/>
              <a:gd name="T40" fmla="*/ 4635 w 4644"/>
              <a:gd name="T41" fmla="*/ 838 h 1957"/>
              <a:gd name="T42" fmla="*/ 4395 w 4644"/>
              <a:gd name="T43" fmla="*/ 597 h 1957"/>
              <a:gd name="T44" fmla="*/ 4022 w 4644"/>
              <a:gd name="T45" fmla="*/ 242 h 1957"/>
              <a:gd name="T46" fmla="*/ 2541 w 4644"/>
              <a:gd name="T47" fmla="*/ 702 h 1957"/>
              <a:gd name="T48" fmla="*/ 2882 w 4644"/>
              <a:gd name="T49" fmla="*/ 271 h 1957"/>
              <a:gd name="T50" fmla="*/ 3207 w 4644"/>
              <a:gd name="T51" fmla="*/ 702 h 1957"/>
              <a:gd name="T52" fmla="*/ 2882 w 4644"/>
              <a:gd name="T53" fmla="*/ 1130 h 1957"/>
              <a:gd name="T54" fmla="*/ 2541 w 4644"/>
              <a:gd name="T55" fmla="*/ 702 h 1957"/>
              <a:gd name="T56" fmla="*/ 2085 w 4644"/>
              <a:gd name="T57" fmla="*/ 820 h 1957"/>
              <a:gd name="T58" fmla="*/ 1726 w 4644"/>
              <a:gd name="T59" fmla="*/ 1157 h 1957"/>
              <a:gd name="T60" fmla="*/ 1701 w 4644"/>
              <a:gd name="T61" fmla="*/ 820 h 1957"/>
              <a:gd name="T62" fmla="*/ 1398 w 4644"/>
              <a:gd name="T63" fmla="*/ 387 h 1957"/>
              <a:gd name="T64" fmla="*/ 2085 w 4644"/>
              <a:gd name="T65" fmla="*/ 437 h 1957"/>
              <a:gd name="T66" fmla="*/ 1641 w 4644"/>
              <a:gd name="T67" fmla="*/ 576 h 1957"/>
              <a:gd name="T68" fmla="*/ 901 w 4644"/>
              <a:gd name="T69" fmla="*/ 570 h 1957"/>
              <a:gd name="T70" fmla="*/ 425 w 4644"/>
              <a:gd name="T71" fmla="*/ 424 h 1957"/>
              <a:gd name="T72" fmla="*/ 1127 w 4644"/>
              <a:gd name="T73" fmla="*/ 386 h 19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644" h="1957">
                <a:moveTo>
                  <a:pt x="4643" y="645"/>
                </a:moveTo>
                <a:cubicBezTo>
                  <a:pt x="4641" y="241"/>
                  <a:pt x="4339" y="0"/>
                  <a:pt x="3988" y="0"/>
                </a:cubicBezTo>
                <a:cubicBezTo>
                  <a:pt x="3827" y="0"/>
                  <a:pt x="3656" y="47"/>
                  <a:pt x="3529" y="167"/>
                </a:cubicBezTo>
                <a:cubicBezTo>
                  <a:pt x="3529" y="16"/>
                  <a:pt x="3529" y="16"/>
                  <a:pt x="3529" y="16"/>
                </a:cubicBezTo>
                <a:cubicBezTo>
                  <a:pt x="3208" y="16"/>
                  <a:pt x="3208" y="16"/>
                  <a:pt x="3208" y="16"/>
                </a:cubicBezTo>
                <a:cubicBezTo>
                  <a:pt x="3208" y="162"/>
                  <a:pt x="3208" y="162"/>
                  <a:pt x="3208" y="162"/>
                </a:cubicBezTo>
                <a:cubicBezTo>
                  <a:pt x="3088" y="54"/>
                  <a:pt x="2959" y="0"/>
                  <a:pt x="2795" y="0"/>
                </a:cubicBezTo>
                <a:cubicBezTo>
                  <a:pt x="2587" y="0"/>
                  <a:pt x="2445" y="89"/>
                  <a:pt x="2373" y="168"/>
                </a:cubicBezTo>
                <a:cubicBezTo>
                  <a:pt x="2360" y="182"/>
                  <a:pt x="2349" y="195"/>
                  <a:pt x="2339" y="209"/>
                </a:cubicBezTo>
                <a:cubicBezTo>
                  <a:pt x="2235" y="58"/>
                  <a:pt x="2019" y="1"/>
                  <a:pt x="1742" y="1"/>
                </a:cubicBezTo>
                <a:cubicBezTo>
                  <a:pt x="1534" y="1"/>
                  <a:pt x="1379" y="38"/>
                  <a:pt x="1262" y="144"/>
                </a:cubicBezTo>
                <a:cubicBezTo>
                  <a:pt x="1117" y="55"/>
                  <a:pt x="943" y="0"/>
                  <a:pt x="699" y="0"/>
                </a:cubicBezTo>
                <a:cubicBezTo>
                  <a:pt x="362" y="0"/>
                  <a:pt x="104" y="143"/>
                  <a:pt x="104" y="422"/>
                </a:cubicBezTo>
                <a:cubicBezTo>
                  <a:pt x="104" y="657"/>
                  <a:pt x="299" y="792"/>
                  <a:pt x="564" y="811"/>
                </a:cubicBezTo>
                <a:cubicBezTo>
                  <a:pt x="847" y="832"/>
                  <a:pt x="847" y="832"/>
                  <a:pt x="847" y="832"/>
                </a:cubicBezTo>
                <a:cubicBezTo>
                  <a:pt x="957" y="840"/>
                  <a:pt x="1042" y="870"/>
                  <a:pt x="1042" y="967"/>
                </a:cubicBezTo>
                <a:cubicBezTo>
                  <a:pt x="1042" y="1084"/>
                  <a:pt x="910" y="1143"/>
                  <a:pt x="727" y="1143"/>
                </a:cubicBezTo>
                <a:cubicBezTo>
                  <a:pt x="513" y="1143"/>
                  <a:pt x="362" y="1084"/>
                  <a:pt x="224" y="967"/>
                </a:cubicBezTo>
                <a:cubicBezTo>
                  <a:pt x="0" y="1157"/>
                  <a:pt x="0" y="1157"/>
                  <a:pt x="0" y="1157"/>
                </a:cubicBezTo>
                <a:cubicBezTo>
                  <a:pt x="205" y="1322"/>
                  <a:pt x="444" y="1403"/>
                  <a:pt x="702" y="1403"/>
                </a:cubicBezTo>
                <a:cubicBezTo>
                  <a:pt x="921" y="1403"/>
                  <a:pt x="1112" y="1349"/>
                  <a:pt x="1232" y="1250"/>
                </a:cubicBezTo>
                <a:cubicBezTo>
                  <a:pt x="1327" y="1345"/>
                  <a:pt x="1482" y="1404"/>
                  <a:pt x="1685" y="1404"/>
                </a:cubicBezTo>
                <a:cubicBezTo>
                  <a:pt x="1902" y="1404"/>
                  <a:pt x="2012" y="1361"/>
                  <a:pt x="2079" y="1266"/>
                </a:cubicBezTo>
                <a:cubicBezTo>
                  <a:pt x="2085" y="1266"/>
                  <a:pt x="2085" y="1266"/>
                  <a:pt x="2085" y="1266"/>
                </a:cubicBezTo>
                <a:cubicBezTo>
                  <a:pt x="2085" y="1406"/>
                  <a:pt x="2085" y="1406"/>
                  <a:pt x="2085" y="1406"/>
                </a:cubicBezTo>
                <a:cubicBezTo>
                  <a:pt x="2406" y="1406"/>
                  <a:pt x="2406" y="1406"/>
                  <a:pt x="2406" y="1406"/>
                </a:cubicBezTo>
                <a:cubicBezTo>
                  <a:pt x="2406" y="1267"/>
                  <a:pt x="2406" y="1267"/>
                  <a:pt x="2406" y="1267"/>
                </a:cubicBezTo>
                <a:cubicBezTo>
                  <a:pt x="2485" y="1336"/>
                  <a:pt x="2615" y="1403"/>
                  <a:pt x="2795" y="1403"/>
                </a:cubicBezTo>
                <a:cubicBezTo>
                  <a:pt x="2959" y="1403"/>
                  <a:pt x="3107" y="1338"/>
                  <a:pt x="3208" y="1243"/>
                </a:cubicBezTo>
                <a:cubicBezTo>
                  <a:pt x="3208" y="1384"/>
                  <a:pt x="3208" y="1384"/>
                  <a:pt x="3208" y="1384"/>
                </a:cubicBezTo>
                <a:cubicBezTo>
                  <a:pt x="3208" y="1576"/>
                  <a:pt x="3057" y="1681"/>
                  <a:pt x="2842" y="1681"/>
                </a:cubicBezTo>
                <a:cubicBezTo>
                  <a:pt x="2719" y="1681"/>
                  <a:pt x="2609" y="1624"/>
                  <a:pt x="2530" y="1557"/>
                </a:cubicBezTo>
                <a:cubicBezTo>
                  <a:pt x="2282" y="1727"/>
                  <a:pt x="2282" y="1727"/>
                  <a:pt x="2282" y="1727"/>
                </a:cubicBezTo>
                <a:cubicBezTo>
                  <a:pt x="2423" y="1865"/>
                  <a:pt x="2631" y="1957"/>
                  <a:pt x="2836" y="1957"/>
                </a:cubicBezTo>
                <a:cubicBezTo>
                  <a:pt x="3201" y="1957"/>
                  <a:pt x="3529" y="1768"/>
                  <a:pt x="3529" y="1354"/>
                </a:cubicBezTo>
                <a:cubicBezTo>
                  <a:pt x="3529" y="1239"/>
                  <a:pt x="3529" y="1239"/>
                  <a:pt x="3529" y="1239"/>
                </a:cubicBezTo>
                <a:cubicBezTo>
                  <a:pt x="3666" y="1364"/>
                  <a:pt x="3855" y="1405"/>
                  <a:pt x="4030" y="1405"/>
                </a:cubicBezTo>
                <a:cubicBezTo>
                  <a:pt x="4244" y="1405"/>
                  <a:pt x="4454" y="1320"/>
                  <a:pt x="4611" y="1164"/>
                </a:cubicBezTo>
                <a:cubicBezTo>
                  <a:pt x="4396" y="1007"/>
                  <a:pt x="4396" y="1007"/>
                  <a:pt x="4396" y="1007"/>
                </a:cubicBezTo>
                <a:cubicBezTo>
                  <a:pt x="4302" y="1091"/>
                  <a:pt x="4146" y="1146"/>
                  <a:pt x="4024" y="1146"/>
                </a:cubicBezTo>
                <a:cubicBezTo>
                  <a:pt x="3804" y="1146"/>
                  <a:pt x="3652" y="1062"/>
                  <a:pt x="3652" y="839"/>
                </a:cubicBezTo>
                <a:cubicBezTo>
                  <a:pt x="4635" y="838"/>
                  <a:pt x="4635" y="838"/>
                  <a:pt x="4635" y="838"/>
                </a:cubicBezTo>
                <a:cubicBezTo>
                  <a:pt x="4635" y="838"/>
                  <a:pt x="4644" y="714"/>
                  <a:pt x="4643" y="645"/>
                </a:cubicBezTo>
                <a:moveTo>
                  <a:pt x="4395" y="597"/>
                </a:moveTo>
                <a:cubicBezTo>
                  <a:pt x="3652" y="597"/>
                  <a:pt x="3652" y="597"/>
                  <a:pt x="3652" y="597"/>
                </a:cubicBezTo>
                <a:cubicBezTo>
                  <a:pt x="3652" y="357"/>
                  <a:pt x="3826" y="242"/>
                  <a:pt x="4022" y="242"/>
                </a:cubicBezTo>
                <a:cubicBezTo>
                  <a:pt x="4218" y="242"/>
                  <a:pt x="4395" y="360"/>
                  <a:pt x="4395" y="597"/>
                </a:cubicBezTo>
                <a:moveTo>
                  <a:pt x="2541" y="702"/>
                </a:moveTo>
                <a:cubicBezTo>
                  <a:pt x="2538" y="476"/>
                  <a:pt x="2547" y="440"/>
                  <a:pt x="2606" y="377"/>
                </a:cubicBezTo>
                <a:cubicBezTo>
                  <a:pt x="2651" y="328"/>
                  <a:pt x="2749" y="271"/>
                  <a:pt x="2882" y="271"/>
                </a:cubicBezTo>
                <a:cubicBezTo>
                  <a:pt x="3012" y="271"/>
                  <a:pt x="3097" y="328"/>
                  <a:pt x="3142" y="377"/>
                </a:cubicBezTo>
                <a:cubicBezTo>
                  <a:pt x="3200" y="440"/>
                  <a:pt x="3207" y="478"/>
                  <a:pt x="3207" y="702"/>
                </a:cubicBezTo>
                <a:cubicBezTo>
                  <a:pt x="3207" y="923"/>
                  <a:pt x="3200" y="961"/>
                  <a:pt x="3142" y="1024"/>
                </a:cubicBezTo>
                <a:cubicBezTo>
                  <a:pt x="3097" y="1073"/>
                  <a:pt x="3012" y="1130"/>
                  <a:pt x="2882" y="1130"/>
                </a:cubicBezTo>
                <a:cubicBezTo>
                  <a:pt x="2749" y="1130"/>
                  <a:pt x="2651" y="1073"/>
                  <a:pt x="2606" y="1024"/>
                </a:cubicBezTo>
                <a:cubicBezTo>
                  <a:pt x="2547" y="961"/>
                  <a:pt x="2544" y="926"/>
                  <a:pt x="2541" y="702"/>
                </a:cubicBezTo>
                <a:moveTo>
                  <a:pt x="1701" y="820"/>
                </a:moveTo>
                <a:cubicBezTo>
                  <a:pt x="2085" y="820"/>
                  <a:pt x="2085" y="820"/>
                  <a:pt x="2085" y="820"/>
                </a:cubicBezTo>
                <a:cubicBezTo>
                  <a:pt x="2085" y="920"/>
                  <a:pt x="2085" y="920"/>
                  <a:pt x="2085" y="920"/>
                </a:cubicBezTo>
                <a:cubicBezTo>
                  <a:pt x="2085" y="1133"/>
                  <a:pt x="1994" y="1157"/>
                  <a:pt x="1726" y="1157"/>
                </a:cubicBezTo>
                <a:cubicBezTo>
                  <a:pt x="1509" y="1157"/>
                  <a:pt x="1424" y="1076"/>
                  <a:pt x="1424" y="984"/>
                </a:cubicBezTo>
                <a:cubicBezTo>
                  <a:pt x="1424" y="884"/>
                  <a:pt x="1512" y="820"/>
                  <a:pt x="1701" y="820"/>
                </a:cubicBezTo>
                <a:moveTo>
                  <a:pt x="1263" y="250"/>
                </a:moveTo>
                <a:cubicBezTo>
                  <a:pt x="1398" y="387"/>
                  <a:pt x="1398" y="387"/>
                  <a:pt x="1398" y="387"/>
                </a:cubicBezTo>
                <a:cubicBezTo>
                  <a:pt x="1482" y="310"/>
                  <a:pt x="1590" y="261"/>
                  <a:pt x="1757" y="261"/>
                </a:cubicBezTo>
                <a:cubicBezTo>
                  <a:pt x="1987" y="261"/>
                  <a:pt x="2085" y="307"/>
                  <a:pt x="2085" y="437"/>
                </a:cubicBezTo>
                <a:cubicBezTo>
                  <a:pt x="2085" y="576"/>
                  <a:pt x="2085" y="576"/>
                  <a:pt x="2085" y="576"/>
                </a:cubicBezTo>
                <a:cubicBezTo>
                  <a:pt x="1641" y="576"/>
                  <a:pt x="1641" y="576"/>
                  <a:pt x="1641" y="576"/>
                </a:cubicBezTo>
                <a:cubicBezTo>
                  <a:pt x="1470" y="576"/>
                  <a:pt x="1340" y="623"/>
                  <a:pt x="1253" y="698"/>
                </a:cubicBezTo>
                <a:cubicBezTo>
                  <a:pt x="1179" y="626"/>
                  <a:pt x="1064" y="580"/>
                  <a:pt x="901" y="570"/>
                </a:cubicBezTo>
                <a:cubicBezTo>
                  <a:pt x="636" y="554"/>
                  <a:pt x="636" y="554"/>
                  <a:pt x="636" y="554"/>
                </a:cubicBezTo>
                <a:cubicBezTo>
                  <a:pt x="475" y="543"/>
                  <a:pt x="425" y="484"/>
                  <a:pt x="425" y="424"/>
                </a:cubicBezTo>
                <a:cubicBezTo>
                  <a:pt x="425" y="330"/>
                  <a:pt x="494" y="259"/>
                  <a:pt x="699" y="259"/>
                </a:cubicBezTo>
                <a:cubicBezTo>
                  <a:pt x="872" y="259"/>
                  <a:pt x="1001" y="311"/>
                  <a:pt x="1127" y="386"/>
                </a:cubicBezTo>
                <a:lnTo>
                  <a:pt x="1263" y="2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658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9017" y="446089"/>
            <a:ext cx="10991848" cy="13033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9017" y="1928813"/>
            <a:ext cx="10991848" cy="42719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16651" y="6376988"/>
            <a:ext cx="2846916" cy="247012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DD83D06-AECE-472C-AC8F-F81F80BB2631}" type="datetime4">
              <a:rPr lang="en-GB" smtClean="0">
                <a:solidFill>
                  <a:prstClr val="black"/>
                </a:solidFill>
              </a:rPr>
              <a:pPr/>
              <a:t>02 July 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1133" y="6376988"/>
            <a:ext cx="5378451" cy="247651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>
                <a:solidFill>
                  <a:prstClr val="black"/>
                </a:solidFill>
              </a:rPr>
              <a:t>Sage presentation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92574" y="6376988"/>
            <a:ext cx="2004644" cy="24765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C173A23-9EAF-448F-A700-9AC7A106503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292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/>
  <p:txStyles>
    <p:titleStyle>
      <a:lvl1pPr algn="l" defTabSz="914400" rtl="0" eaLnBrk="1" latinLnBrk="0" hangingPunct="1">
        <a:lnSpc>
          <a:spcPts val="3400"/>
        </a:lnSpc>
        <a:spcBef>
          <a:spcPct val="0"/>
        </a:spcBef>
        <a:buNone/>
        <a:defRPr sz="3200" kern="1200" spc="-50" baseline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269875" indent="-269875" algn="l" defTabSz="914400" rtl="0" eaLnBrk="1" latinLnBrk="0" hangingPunct="1">
        <a:lnSpc>
          <a:spcPct val="100000"/>
        </a:lnSpc>
        <a:spcBef>
          <a:spcPts val="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30238" indent="-360363" algn="l" defTabSz="914400" rtl="0" eaLnBrk="1" latinLnBrk="0" hangingPunct="1">
        <a:lnSpc>
          <a:spcPct val="100000"/>
        </a:lnSpc>
        <a:spcBef>
          <a:spcPts val="0"/>
        </a:spcBef>
        <a:buFont typeface="Arial" pitchFamily="34" charset="0"/>
        <a:buChar char="−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00113" indent="-269875" algn="l" defTabSz="914400" rtl="0" eaLnBrk="1" latinLnBrk="0" hangingPunct="1">
        <a:lnSpc>
          <a:spcPct val="100000"/>
        </a:lnSpc>
        <a:spcBef>
          <a:spcPts val="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258888" indent="-358775" algn="l" defTabSz="914400" rtl="0" eaLnBrk="1" latinLnBrk="0" hangingPunct="1">
        <a:lnSpc>
          <a:spcPct val="100000"/>
        </a:lnSpc>
        <a:spcBef>
          <a:spcPts val="0"/>
        </a:spcBef>
        <a:buFont typeface="Arial" pitchFamily="34" charset="0"/>
        <a:buChar char="−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9017" y="446089"/>
            <a:ext cx="10991848" cy="13033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9017" y="1928813"/>
            <a:ext cx="10991848" cy="42719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16651" y="6376988"/>
            <a:ext cx="2846916" cy="247012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DD83D06-AECE-472C-AC8F-F81F80BB2631}" type="datetime4">
              <a:rPr lang="en-GB" smtClean="0">
                <a:solidFill>
                  <a:prstClr val="black"/>
                </a:solidFill>
              </a:rPr>
              <a:pPr/>
              <a:t>02 July 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1133" y="6376988"/>
            <a:ext cx="5378451" cy="247651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>
                <a:solidFill>
                  <a:prstClr val="black"/>
                </a:solidFill>
              </a:rPr>
              <a:t>Sage presentation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92574" y="6376988"/>
            <a:ext cx="2004644" cy="24765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C173A23-9EAF-448F-A700-9AC7A106503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357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hf hdr="0"/>
  <p:txStyles>
    <p:titleStyle>
      <a:lvl1pPr algn="l" defTabSz="914400" rtl="0" eaLnBrk="1" latinLnBrk="0" hangingPunct="1">
        <a:lnSpc>
          <a:spcPts val="3400"/>
        </a:lnSpc>
        <a:spcBef>
          <a:spcPct val="0"/>
        </a:spcBef>
        <a:buNone/>
        <a:defRPr sz="3200" kern="1200" spc="-50" baseline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269875" indent="-269875" algn="l" defTabSz="914400" rtl="0" eaLnBrk="1" latinLnBrk="0" hangingPunct="1">
        <a:lnSpc>
          <a:spcPct val="100000"/>
        </a:lnSpc>
        <a:spcBef>
          <a:spcPts val="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30238" indent="-360363" algn="l" defTabSz="914400" rtl="0" eaLnBrk="1" latinLnBrk="0" hangingPunct="1">
        <a:lnSpc>
          <a:spcPct val="100000"/>
        </a:lnSpc>
        <a:spcBef>
          <a:spcPts val="0"/>
        </a:spcBef>
        <a:buFont typeface="Arial" pitchFamily="34" charset="0"/>
        <a:buChar char="−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00113" indent="-269875" algn="l" defTabSz="914400" rtl="0" eaLnBrk="1" latinLnBrk="0" hangingPunct="1">
        <a:lnSpc>
          <a:spcPct val="100000"/>
        </a:lnSpc>
        <a:spcBef>
          <a:spcPts val="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258888" indent="-358775" algn="l" defTabSz="914400" rtl="0" eaLnBrk="1" latinLnBrk="0" hangingPunct="1">
        <a:lnSpc>
          <a:spcPct val="100000"/>
        </a:lnSpc>
        <a:spcBef>
          <a:spcPts val="0"/>
        </a:spcBef>
        <a:buFont typeface="Arial" pitchFamily="34" charset="0"/>
        <a:buChar char="−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9017" y="446089"/>
            <a:ext cx="10991848" cy="13033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9017" y="1928813"/>
            <a:ext cx="10991848" cy="42719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16651" y="6376988"/>
            <a:ext cx="2846916" cy="247012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DD83D06-AECE-472C-AC8F-F81F80BB2631}" type="datetime4">
              <a:rPr lang="en-GB" smtClean="0">
                <a:solidFill>
                  <a:prstClr val="black"/>
                </a:solidFill>
              </a:rPr>
              <a:pPr/>
              <a:t>02 July 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1133" y="6376988"/>
            <a:ext cx="5378451" cy="247651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>
                <a:solidFill>
                  <a:prstClr val="black"/>
                </a:solidFill>
              </a:rPr>
              <a:t>Sage presentation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92574" y="6376988"/>
            <a:ext cx="2004644" cy="24765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C173A23-9EAF-448F-A700-9AC7A106503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367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hf hdr="0"/>
  <p:txStyles>
    <p:titleStyle>
      <a:lvl1pPr algn="l" defTabSz="914400" rtl="0" eaLnBrk="1" latinLnBrk="0" hangingPunct="1">
        <a:lnSpc>
          <a:spcPts val="3400"/>
        </a:lnSpc>
        <a:spcBef>
          <a:spcPct val="0"/>
        </a:spcBef>
        <a:buNone/>
        <a:defRPr sz="3200" kern="1200" spc="-50" baseline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269875" indent="-269875" algn="l" defTabSz="914400" rtl="0" eaLnBrk="1" latinLnBrk="0" hangingPunct="1">
        <a:lnSpc>
          <a:spcPct val="100000"/>
        </a:lnSpc>
        <a:spcBef>
          <a:spcPts val="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30238" indent="-360363" algn="l" defTabSz="914400" rtl="0" eaLnBrk="1" latinLnBrk="0" hangingPunct="1">
        <a:lnSpc>
          <a:spcPct val="100000"/>
        </a:lnSpc>
        <a:spcBef>
          <a:spcPts val="0"/>
        </a:spcBef>
        <a:buFont typeface="Arial" pitchFamily="34" charset="0"/>
        <a:buChar char="−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00113" indent="-269875" algn="l" defTabSz="914400" rtl="0" eaLnBrk="1" latinLnBrk="0" hangingPunct="1">
        <a:lnSpc>
          <a:spcPct val="100000"/>
        </a:lnSpc>
        <a:spcBef>
          <a:spcPts val="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258888" indent="-358775" algn="l" defTabSz="914400" rtl="0" eaLnBrk="1" latinLnBrk="0" hangingPunct="1">
        <a:lnSpc>
          <a:spcPct val="100000"/>
        </a:lnSpc>
        <a:spcBef>
          <a:spcPts val="0"/>
        </a:spcBef>
        <a:buFont typeface="Arial" pitchFamily="34" charset="0"/>
        <a:buChar char="−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9017" y="446089"/>
            <a:ext cx="10991848" cy="13033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9017" y="1928813"/>
            <a:ext cx="10991848" cy="42719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16651" y="6376988"/>
            <a:ext cx="2846916" cy="247012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DD83D06-AECE-472C-AC8F-F81F80BB2631}" type="datetime4">
              <a:rPr lang="en-GB" smtClean="0">
                <a:solidFill>
                  <a:prstClr val="black"/>
                </a:solidFill>
              </a:rPr>
              <a:pPr/>
              <a:t>02 July 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1133" y="6376988"/>
            <a:ext cx="5378451" cy="247651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>
                <a:solidFill>
                  <a:prstClr val="black"/>
                </a:solidFill>
              </a:rPr>
              <a:t>Sage presentation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92574" y="6376988"/>
            <a:ext cx="2004644" cy="24765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C173A23-9EAF-448F-A700-9AC7A106503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70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hf hdr="0"/>
  <p:txStyles>
    <p:titleStyle>
      <a:lvl1pPr algn="l" defTabSz="914400" rtl="0" eaLnBrk="1" latinLnBrk="0" hangingPunct="1">
        <a:lnSpc>
          <a:spcPts val="3400"/>
        </a:lnSpc>
        <a:spcBef>
          <a:spcPct val="0"/>
        </a:spcBef>
        <a:buNone/>
        <a:defRPr sz="3200" kern="1200" spc="-50" baseline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269875" indent="-269875" algn="l" defTabSz="914400" rtl="0" eaLnBrk="1" latinLnBrk="0" hangingPunct="1">
        <a:lnSpc>
          <a:spcPct val="100000"/>
        </a:lnSpc>
        <a:spcBef>
          <a:spcPts val="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30238" indent="-360363" algn="l" defTabSz="914400" rtl="0" eaLnBrk="1" latinLnBrk="0" hangingPunct="1">
        <a:lnSpc>
          <a:spcPct val="100000"/>
        </a:lnSpc>
        <a:spcBef>
          <a:spcPts val="0"/>
        </a:spcBef>
        <a:buFont typeface="Arial" pitchFamily="34" charset="0"/>
        <a:buChar char="−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00113" indent="-269875" algn="l" defTabSz="914400" rtl="0" eaLnBrk="1" latinLnBrk="0" hangingPunct="1">
        <a:lnSpc>
          <a:spcPct val="100000"/>
        </a:lnSpc>
        <a:spcBef>
          <a:spcPts val="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258888" indent="-358775" algn="l" defTabSz="914400" rtl="0" eaLnBrk="1" latinLnBrk="0" hangingPunct="1">
        <a:lnSpc>
          <a:spcPct val="100000"/>
        </a:lnSpc>
        <a:spcBef>
          <a:spcPts val="0"/>
        </a:spcBef>
        <a:buFont typeface="Arial" pitchFamily="34" charset="0"/>
        <a:buChar char="−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714500"/>
            <a:ext cx="91440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87908" y="6601556"/>
            <a:ext cx="153406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D3CCC47A-8B5B-4BF2-9120-459BDC489E14}" type="datetime1">
              <a:rPr lang="en-US" smtClean="0"/>
              <a:t>7/2/2018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3999" y="6601556"/>
            <a:ext cx="649138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4499" y="6601556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475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markgregory/35713818392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thediagonal.com/2013/05/31/big-data-and-even-bigger-problems/" TargetMode="External"/><Relationship Id="rId2" Type="http://schemas.openxmlformats.org/officeDocument/2006/relationships/image" Target="../media/image12.jpg&amp;ehk=O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thehypedgeek.com/ubereats-officially-launches-malaysia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Artificial.intelligence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hyperlink" Target="https://creativecommons.org/licenses/by-sa/3.0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swling.com/blog/tag/amazon-echo-review/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Qihan_Sanbot_Robotics.jp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Walter@ccgsystems.co.za" TargetMode="External"/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travelbetweenthepages.com/2011/04/27/not-all-progress-is-good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hacklibraryschool.com/2014/07/14/whats-that-tape-media-carriers-101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hyperlink" Target="http://www.fullmarks.org.za/@@fullmarks.theme-search-question-result?itemtopics:list=330623d20d11c45f6462b41c24c33b06&amp;b_start:int=30&amp;sort_on=likes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C178B-24CC-408F-A813-6BE66B0F9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48C11D-7AB2-4A4E-9CF1-0B2B57DAA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EF08D-458F-4B4D-99ED-EBEEB7DB35AB}" type="datetime4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 July 2018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8B3B04-0AB2-447B-ADB4-6F6576A06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white"/>
                </a:solidFill>
              </a:rPr>
              <a:t>CIGFARO GRAP Seminar 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Presentation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CCCDD5-6816-4221-9ECF-A0F51120A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173A23-9EAF-448F-A700-9AC7A106503C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C15A87E-CD43-4C0B-9FB6-434A6B075E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1134" y="871617"/>
            <a:ext cx="10107506" cy="5267013"/>
          </a:xfrm>
        </p:spPr>
        <p:txBody>
          <a:bodyPr/>
          <a:lstStyle/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endParaRPr lang="en-ZA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0FED99F-E110-4F09-9FF2-03DD9B8EC270}"/>
              </a:ext>
            </a:extLst>
          </p:cNvPr>
          <p:cNvSpPr/>
          <p:nvPr/>
        </p:nvSpPr>
        <p:spPr>
          <a:xfrm>
            <a:off x="2550160" y="2551837"/>
            <a:ext cx="7518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b="1" dirty="0">
                <a:solidFill>
                  <a:schemeClr val="bg1"/>
                </a:solidFill>
              </a:rPr>
              <a:t>Artificial Intelligence : The Impact of Finance Professionals</a:t>
            </a:r>
          </a:p>
          <a:p>
            <a:pPr algn="ctr"/>
            <a:r>
              <a:rPr lang="en-ZA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ZA" b="1" dirty="0">
                <a:solidFill>
                  <a:schemeClr val="bg1"/>
                </a:solidFill>
              </a:rPr>
              <a:t>By : Walter Muwandi</a:t>
            </a:r>
          </a:p>
          <a:p>
            <a:pPr algn="ctr"/>
            <a:br>
              <a:rPr lang="en-ZA" b="1" dirty="0">
                <a:solidFill>
                  <a:schemeClr val="bg1"/>
                </a:solidFill>
              </a:rPr>
            </a:br>
            <a:r>
              <a:rPr lang="en-ZA" b="1" dirty="0">
                <a:solidFill>
                  <a:schemeClr val="bg1"/>
                </a:solidFill>
              </a:rPr>
              <a:t>CIGFARO GRAP SEMINAR</a:t>
            </a:r>
          </a:p>
          <a:p>
            <a:pPr algn="ctr"/>
            <a:br>
              <a:rPr lang="en-ZA" b="1" dirty="0">
                <a:solidFill>
                  <a:schemeClr val="bg1"/>
                </a:solidFill>
              </a:rPr>
            </a:br>
            <a:r>
              <a:rPr lang="en-ZA" b="1" dirty="0">
                <a:solidFill>
                  <a:schemeClr val="bg1"/>
                </a:solidFill>
              </a:rPr>
              <a:t>2 July 2018</a:t>
            </a:r>
          </a:p>
          <a:p>
            <a:pPr algn="ctr"/>
            <a:endParaRPr lang="en-ZA" b="1" dirty="0">
              <a:solidFill>
                <a:schemeClr val="bg1"/>
              </a:solidFill>
            </a:endParaRPr>
          </a:p>
          <a:p>
            <a:pPr algn="ctr"/>
            <a:r>
              <a:rPr lang="en-ZA" b="1" dirty="0">
                <a:solidFill>
                  <a:schemeClr val="bg1"/>
                </a:solidFill>
              </a:rPr>
              <a:t>Emperors Palace : Ekurhuleni</a:t>
            </a:r>
            <a:br>
              <a:rPr lang="en-ZA" b="1" dirty="0">
                <a:solidFill>
                  <a:schemeClr val="bg1"/>
                </a:solidFill>
              </a:rPr>
            </a:br>
            <a:endParaRPr lang="en-ZA" b="1" dirty="0">
              <a:solidFill>
                <a:schemeClr val="bg1"/>
              </a:solidFill>
            </a:endParaRPr>
          </a:p>
        </p:txBody>
      </p:sp>
      <p:pic>
        <p:nvPicPr>
          <p:cNvPr id="18" name="Picture 17" descr="A picture containing parking&#10;&#10;Description generated with high confidence">
            <a:extLst>
              <a:ext uri="{FF2B5EF4-FFF2-40B4-BE49-F238E27FC236}">
                <a16:creationId xmlns:a16="http://schemas.microsoft.com/office/drawing/2014/main" id="{E7A46C06-1266-492D-8EB3-FD5E966928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62561" y="2950763"/>
            <a:ext cx="2987040" cy="206446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E01FB0D-FBC9-41AC-9E17-5F60935688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7283" y="3220720"/>
            <a:ext cx="2902634" cy="1933667"/>
          </a:xfrm>
          <a:prstGeom prst="rect">
            <a:avLst/>
          </a:prstGeom>
        </p:spPr>
      </p:pic>
      <p:pic>
        <p:nvPicPr>
          <p:cNvPr id="8" name="Picture 7" descr="A close up of a device&#10;&#10;Description generated with high confidence">
            <a:extLst>
              <a:ext uri="{FF2B5EF4-FFF2-40B4-BE49-F238E27FC236}">
                <a16:creationId xmlns:a16="http://schemas.microsoft.com/office/drawing/2014/main" id="{3A432128-8B78-448E-9C90-8DFB80F723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475" y="0"/>
            <a:ext cx="4581525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133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C178B-24CC-408F-A813-6BE66B0F9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>
                <a:solidFill>
                  <a:schemeClr val="bg1"/>
                </a:solidFill>
              </a:rPr>
              <a:t>2.2 The Present Continued …..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48C11D-7AB2-4A4E-9CF1-0B2B57DAA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EF08D-458F-4B4D-99ED-EBEEB7DB35AB}" type="datetime4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 July 2018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8B3B04-0AB2-447B-ADB4-6F6576A06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en-GB" dirty="0">
                <a:solidFill>
                  <a:prstClr val="white"/>
                </a:solidFill>
              </a:rPr>
              <a:t>CIGFARO GRAP Seminar presentation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CCCDD5-6816-4221-9ECF-A0F51120A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173A23-9EAF-448F-A700-9AC7A106503C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C15A87E-CD43-4C0B-9FB6-434A6B075E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1134" y="1117600"/>
            <a:ext cx="8183033" cy="5021030"/>
          </a:xfrm>
        </p:spPr>
        <p:txBody>
          <a:bodyPr/>
          <a:lstStyle/>
          <a:p>
            <a:endParaRPr lang="en-Z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A3DEE5-5A8E-4901-AF90-D2BB818B8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7600"/>
            <a:ext cx="12191999" cy="5259388"/>
          </a:xfrm>
          <a:prstGeom prst="rect">
            <a:avLst/>
          </a:prstGeom>
        </p:spPr>
      </p:pic>
      <p:pic>
        <p:nvPicPr>
          <p:cNvPr id="9" name="Picture 8" descr="A close up of a device&#10;&#10;Description generated with high confidence">
            <a:extLst>
              <a:ext uri="{FF2B5EF4-FFF2-40B4-BE49-F238E27FC236}">
                <a16:creationId xmlns:a16="http://schemas.microsoft.com/office/drawing/2014/main" id="{81754A3F-92F7-4515-AD31-4FCA880701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475" y="0"/>
            <a:ext cx="4581525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252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C178B-24CC-408F-A813-6BE66B0F9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48C11D-7AB2-4A4E-9CF1-0B2B57DAA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EF08D-458F-4B4D-99ED-EBEEB7DB35AB}" type="datetime4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 July 2018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8B3B04-0AB2-447B-ADB4-6F6576A06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en-GB" dirty="0">
                <a:solidFill>
                  <a:prstClr val="white"/>
                </a:solidFill>
              </a:rPr>
              <a:t>CIGFARO GRAP Seminar presentation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CCCDD5-6816-4221-9ECF-A0F51120A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173A23-9EAF-448F-A700-9AC7A106503C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C15A87E-CD43-4C0B-9FB6-434A6B075E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1134" y="1"/>
            <a:ext cx="11489266" cy="6138630"/>
          </a:xfrm>
        </p:spPr>
        <p:txBody>
          <a:bodyPr/>
          <a:lstStyle/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r>
              <a:rPr lang="en-ZA" b="1" dirty="0"/>
              <a:t>2.3 The Present Continued…..</a:t>
            </a:r>
          </a:p>
          <a:p>
            <a:endParaRPr lang="en-ZA" dirty="0"/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endParaRPr lang="en-ZA" dirty="0"/>
          </a:p>
          <a:p>
            <a:pPr marL="0" indent="0" algn="ctr">
              <a:buNone/>
            </a:pPr>
            <a:r>
              <a:rPr lang="en-ZA" sz="4400" b="1" dirty="0"/>
              <a:t>2. THE PRESENT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6FE8B7-4DD3-4958-851B-B83B499B67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24173" y="1010481"/>
            <a:ext cx="11373046" cy="5298931"/>
          </a:xfrm>
          <a:prstGeom prst="rect">
            <a:avLst/>
          </a:prstGeom>
        </p:spPr>
      </p:pic>
      <p:pic>
        <p:nvPicPr>
          <p:cNvPr id="9" name="Picture 8" descr="A close up of a device&#10;&#10;Description generated with high confidence">
            <a:extLst>
              <a:ext uri="{FF2B5EF4-FFF2-40B4-BE49-F238E27FC236}">
                <a16:creationId xmlns:a16="http://schemas.microsoft.com/office/drawing/2014/main" id="{85C4B2A5-DE1C-4088-B5BC-6E033DEABE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475" y="0"/>
            <a:ext cx="4581525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937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C178B-24CC-408F-A813-6BE66B0F9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446089"/>
            <a:ext cx="8473440" cy="487674"/>
          </a:xfrm>
        </p:spPr>
        <p:txBody>
          <a:bodyPr/>
          <a:lstStyle/>
          <a:p>
            <a:r>
              <a:rPr lang="en-ZA" dirty="0">
                <a:solidFill>
                  <a:schemeClr val="bg1"/>
                </a:solidFill>
              </a:rPr>
              <a:t> </a:t>
            </a:r>
            <a:br>
              <a:rPr lang="en-ZA" dirty="0">
                <a:solidFill>
                  <a:schemeClr val="bg1"/>
                </a:solidFill>
              </a:rPr>
            </a:br>
            <a:r>
              <a:rPr lang="en-ZA" sz="2000" dirty="0">
                <a:solidFill>
                  <a:schemeClr val="bg1"/>
                </a:solidFill>
              </a:rPr>
              <a:t>2.4  The Present Continued ….</a:t>
            </a:r>
            <a:br>
              <a:rPr lang="en-ZA" sz="2000" dirty="0">
                <a:solidFill>
                  <a:schemeClr val="bg1"/>
                </a:solidFill>
              </a:rPr>
            </a:br>
            <a:r>
              <a:rPr lang="en-ZA" sz="2000" dirty="0">
                <a:solidFill>
                  <a:schemeClr val="bg1"/>
                </a:solidFill>
              </a:rPr>
              <a:t>Interactive Session on How we Transact :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48C11D-7AB2-4A4E-9CF1-0B2B57DAA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EF08D-458F-4B4D-99ED-EBEEB7DB35AB}" type="datetime4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 July 2018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8B3B04-0AB2-447B-ADB4-6F6576A06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en-GB" dirty="0">
                <a:solidFill>
                  <a:prstClr val="white"/>
                </a:solidFill>
              </a:rPr>
              <a:t>CIGFARO GRAP Seminar presentation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CCCDD5-6816-4221-9ECF-A0F51120A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173A23-9EAF-448F-A700-9AC7A106503C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C15A87E-CD43-4C0B-9FB6-434A6B075E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1134" y="1773481"/>
            <a:ext cx="6484409" cy="4365149"/>
          </a:xfrm>
        </p:spPr>
        <p:txBody>
          <a:bodyPr/>
          <a:lstStyle/>
          <a:p>
            <a:endParaRPr lang="en-ZA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FB6540-7A13-4983-9F03-9AD01CAF55B7}"/>
              </a:ext>
            </a:extLst>
          </p:cNvPr>
          <p:cNvSpPr/>
          <p:nvPr/>
        </p:nvSpPr>
        <p:spPr>
          <a:xfrm>
            <a:off x="5214989" y="3244334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Continued…….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45EE67-D90A-4EB0-A75B-B397A9F145A5}"/>
              </a:ext>
            </a:extLst>
          </p:cNvPr>
          <p:cNvSpPr/>
          <p:nvPr/>
        </p:nvSpPr>
        <p:spPr>
          <a:xfrm>
            <a:off x="4812636" y="3167390"/>
            <a:ext cx="25667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800" b="0" i="0" u="none" strike="noStrike" kern="1200" cap="none" spc="-50" normalizeH="0" baseline="0" noProof="0" dirty="0">
                <a:ln>
                  <a:noFill/>
                </a:ln>
                <a:solidFill>
                  <a:srgbClr val="41A9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Continued…….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8CFD8C0-CA6E-436C-90C3-86AF8F80AB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99018" y="1773481"/>
            <a:ext cx="6486525" cy="436514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948B778-2B2A-4F1F-ADBF-6B1718692E5C}"/>
              </a:ext>
            </a:extLst>
          </p:cNvPr>
          <p:cNvSpPr txBox="1"/>
          <p:nvPr/>
        </p:nvSpPr>
        <p:spPr>
          <a:xfrm>
            <a:off x="7316628" y="1773481"/>
            <a:ext cx="455189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ZA" b="1" dirty="0">
                <a:solidFill>
                  <a:schemeClr val="bg1"/>
                </a:solidFill>
              </a:rPr>
              <a:t>When you Order Food via Uber Eats</a:t>
            </a:r>
          </a:p>
          <a:p>
            <a:pPr marL="342900" indent="-342900">
              <a:buAutoNum type="arabicPeriod"/>
            </a:pPr>
            <a:endParaRPr lang="en-ZA" b="1" dirty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n-ZA" b="1" dirty="0">
                <a:solidFill>
                  <a:schemeClr val="bg1"/>
                </a:solidFill>
              </a:rPr>
              <a:t>Lets Ponder  &amp; Analyse :</a:t>
            </a:r>
          </a:p>
          <a:p>
            <a:pPr marL="342900" indent="-342900">
              <a:buAutoNum type="arabicPeriod"/>
            </a:pPr>
            <a:endParaRPr lang="en-ZA" b="1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b="1" dirty="0">
                <a:solidFill>
                  <a:schemeClr val="bg1"/>
                </a:solidFill>
              </a:rPr>
              <a:t>Time Taken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ZA" b="1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b="1" dirty="0">
                <a:solidFill>
                  <a:schemeClr val="bg1"/>
                </a:solidFill>
              </a:rPr>
              <a:t>Transactions/Parties/Legislation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ZA" b="1" dirty="0">
              <a:solidFill>
                <a:schemeClr val="bg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ZA" b="1" dirty="0">
                <a:solidFill>
                  <a:schemeClr val="bg1"/>
                </a:solidFill>
              </a:rPr>
              <a:t>How have these been Recorded?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ZA" b="1" dirty="0">
              <a:solidFill>
                <a:schemeClr val="bg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ZA" b="1" dirty="0">
                <a:solidFill>
                  <a:schemeClr val="bg1"/>
                </a:solidFill>
              </a:rPr>
              <a:t>How do we Collect Taxes?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ZA" b="1" dirty="0">
              <a:solidFill>
                <a:schemeClr val="bg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ZA" b="1" dirty="0">
                <a:solidFill>
                  <a:schemeClr val="bg1"/>
                </a:solidFill>
              </a:rPr>
              <a:t>How do we Audit them?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ZA" b="1" dirty="0">
                <a:solidFill>
                  <a:schemeClr val="bg1"/>
                </a:solidFill>
              </a:rPr>
              <a:t>Will the Present methods of accounting work?</a:t>
            </a:r>
          </a:p>
          <a:p>
            <a:pPr marL="800100" lvl="1" indent="-342900">
              <a:buAutoNum type="arabicPeriod"/>
            </a:pPr>
            <a:endParaRPr lang="en-ZA" b="1" dirty="0"/>
          </a:p>
        </p:txBody>
      </p:sp>
      <p:pic>
        <p:nvPicPr>
          <p:cNvPr id="12" name="Picture 11" descr="A close up of a device&#10;&#10;Description generated with high confidence">
            <a:extLst>
              <a:ext uri="{FF2B5EF4-FFF2-40B4-BE49-F238E27FC236}">
                <a16:creationId xmlns:a16="http://schemas.microsoft.com/office/drawing/2014/main" id="{EA33A4EB-C80C-4709-BB03-6C96FB77E9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475" y="0"/>
            <a:ext cx="4581525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468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C178B-24CC-408F-A813-6BE66B0F9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48C11D-7AB2-4A4E-9CF1-0B2B57DAA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EF08D-458F-4B4D-99ED-EBEEB7DB35AB}" type="datetime4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 July 2018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8B3B04-0AB2-447B-ADB4-6F6576A06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en-GB" dirty="0">
                <a:solidFill>
                  <a:prstClr val="white"/>
                </a:solidFill>
              </a:rPr>
              <a:t>CIGFARO GRAP Seminar presentation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CCCDD5-6816-4221-9ECF-A0F51120A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173A23-9EAF-448F-A700-9AC7A106503C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C15A87E-CD43-4C0B-9FB6-434A6B075E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1134" y="1"/>
            <a:ext cx="11489266" cy="6138630"/>
          </a:xfrm>
        </p:spPr>
        <p:txBody>
          <a:bodyPr/>
          <a:lstStyle/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endParaRPr lang="en-ZA" dirty="0"/>
          </a:p>
          <a:p>
            <a:pPr marL="0" indent="0" algn="ctr">
              <a:buNone/>
            </a:pPr>
            <a:r>
              <a:rPr lang="en-ZA" sz="4400" b="1" dirty="0"/>
              <a:t>3. THE FUTURE</a:t>
            </a:r>
          </a:p>
          <a:p>
            <a:pPr marL="0" indent="0" algn="ctr">
              <a:buNone/>
            </a:pPr>
            <a:endParaRPr lang="en-ZA" sz="4400" b="1" dirty="0"/>
          </a:p>
        </p:txBody>
      </p:sp>
      <p:pic>
        <p:nvPicPr>
          <p:cNvPr id="8" name="Picture 7" descr="A close up of a device&#10;&#10;Description generated with high confidence">
            <a:extLst>
              <a:ext uri="{FF2B5EF4-FFF2-40B4-BE49-F238E27FC236}">
                <a16:creationId xmlns:a16="http://schemas.microsoft.com/office/drawing/2014/main" id="{0A20BAA4-03A4-4B8E-81CF-8B3ED917F5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475" y="0"/>
            <a:ext cx="4581525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628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C178B-24CC-408F-A813-6BE66B0F9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48C11D-7AB2-4A4E-9CF1-0B2B57DAA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EF08D-458F-4B4D-99ED-EBEEB7DB35AB}" type="datetime4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 July 2018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8B3B04-0AB2-447B-ADB4-6F6576A06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en-GB" dirty="0">
                <a:solidFill>
                  <a:prstClr val="white"/>
                </a:solidFill>
              </a:rPr>
              <a:t>CIGFARO GRAP Seminar presentation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CCCDD5-6816-4221-9ECF-A0F51120A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173A23-9EAF-448F-A700-9AC7A106503C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C15A87E-CD43-4C0B-9FB6-434A6B075E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1134" y="1"/>
            <a:ext cx="11489266" cy="6138630"/>
          </a:xfrm>
        </p:spPr>
        <p:txBody>
          <a:bodyPr/>
          <a:lstStyle/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endParaRPr lang="en-ZA" dirty="0"/>
          </a:p>
          <a:p>
            <a:pPr marL="0" indent="0" algn="ctr">
              <a:buNone/>
            </a:pPr>
            <a:r>
              <a:rPr lang="en-ZA" sz="4400" b="1" dirty="0"/>
              <a:t>3.1 GRAP [#]</a:t>
            </a:r>
          </a:p>
          <a:p>
            <a:pPr marL="0" indent="0" algn="ctr">
              <a:buNone/>
            </a:pPr>
            <a:r>
              <a:rPr lang="en-ZA" sz="4400" b="1" dirty="0"/>
              <a:t>Crypto Currencies?</a:t>
            </a:r>
          </a:p>
          <a:p>
            <a:pPr marL="0" indent="0" algn="ctr">
              <a:buNone/>
            </a:pPr>
            <a:r>
              <a:rPr lang="en-ZA" sz="4400" b="1" dirty="0"/>
              <a:t>Crypto Assets?</a:t>
            </a:r>
          </a:p>
          <a:p>
            <a:pPr marL="0" indent="0" algn="ctr">
              <a:buNone/>
            </a:pPr>
            <a:r>
              <a:rPr lang="en-ZA" sz="4400" b="1" dirty="0"/>
              <a:t>Big Data Accounting?</a:t>
            </a:r>
          </a:p>
        </p:txBody>
      </p:sp>
      <p:pic>
        <p:nvPicPr>
          <p:cNvPr id="7" name="Picture 6" descr="A close up of a device&#10;&#10;Description generated with high confidence">
            <a:extLst>
              <a:ext uri="{FF2B5EF4-FFF2-40B4-BE49-F238E27FC236}">
                <a16:creationId xmlns:a16="http://schemas.microsoft.com/office/drawing/2014/main" id="{816C00DA-3ABD-4E5D-AEAB-661B4A2D92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475" y="0"/>
            <a:ext cx="4581525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2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C178B-24CC-408F-A813-6BE66B0F9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48C11D-7AB2-4A4E-9CF1-0B2B57DAA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EF08D-458F-4B4D-99ED-EBEEB7DB35AB}" type="datetime4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 July 2018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8B3B04-0AB2-447B-ADB4-6F6576A06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en-GB" dirty="0">
                <a:solidFill>
                  <a:prstClr val="white"/>
                </a:solidFill>
              </a:rPr>
              <a:t>CIGFARO GRAP Seminar presentation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CCCDD5-6816-4221-9ECF-A0F51120A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173A23-9EAF-448F-A700-9AC7A106503C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C15A87E-CD43-4C0B-9FB6-434A6B075E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1134" y="1"/>
            <a:ext cx="11489266" cy="6138630"/>
          </a:xfrm>
        </p:spPr>
        <p:txBody>
          <a:bodyPr/>
          <a:lstStyle/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endParaRPr lang="en-ZA" dirty="0"/>
          </a:p>
          <a:p>
            <a:pPr marL="0" indent="0" algn="ctr">
              <a:buNone/>
            </a:pPr>
            <a:r>
              <a:rPr lang="en-ZA" sz="4400" b="1" dirty="0"/>
              <a:t>3.2 ARTIFICIAL INTELLIGENCE</a:t>
            </a:r>
          </a:p>
          <a:p>
            <a:pPr marL="0" indent="0" algn="ctr">
              <a:buNone/>
            </a:pPr>
            <a:endParaRPr lang="en-ZA" sz="4400" b="1" dirty="0"/>
          </a:p>
          <a:p>
            <a:pPr marL="0" indent="0" algn="ctr">
              <a:buNone/>
            </a:pPr>
            <a:endParaRPr lang="en-ZA" sz="4400" b="1" dirty="0"/>
          </a:p>
          <a:p>
            <a:pPr marL="0" indent="0" algn="ctr">
              <a:buNone/>
            </a:pPr>
            <a:endParaRPr lang="en-ZA" sz="44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FC511D-DC57-438F-A109-83D12E24EA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978400" y="3195828"/>
            <a:ext cx="1706880" cy="223418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31CA467-8CEC-4B4C-902A-24E2E6A9A126}"/>
              </a:ext>
            </a:extLst>
          </p:cNvPr>
          <p:cNvSpPr txBox="1"/>
          <p:nvPr/>
        </p:nvSpPr>
        <p:spPr>
          <a:xfrm>
            <a:off x="4978400" y="5430012"/>
            <a:ext cx="17068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900" dirty="0">
                <a:hlinkClick r:id="rId4" tooltip="https://creativecommons.org/licenses/by-sa/3.0/"/>
              </a:rPr>
              <a:t> BY-SA</a:t>
            </a:r>
            <a:endParaRPr lang="en-ZA" sz="900" dirty="0"/>
          </a:p>
        </p:txBody>
      </p:sp>
      <p:pic>
        <p:nvPicPr>
          <p:cNvPr id="11" name="Picture 10" descr="A close up of a device&#10;&#10;Description generated with high confidence">
            <a:extLst>
              <a:ext uri="{FF2B5EF4-FFF2-40B4-BE49-F238E27FC236}">
                <a16:creationId xmlns:a16="http://schemas.microsoft.com/office/drawing/2014/main" id="{58E43298-9636-4B45-8AFA-CF1E894763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475" y="0"/>
            <a:ext cx="4581525" cy="100012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8461E7A-F034-4D53-B4ED-E2FF3412FF10}"/>
              </a:ext>
            </a:extLst>
          </p:cNvPr>
          <p:cNvSpPr/>
          <p:nvPr/>
        </p:nvSpPr>
        <p:spPr>
          <a:xfrm>
            <a:off x="4633548" y="3244334"/>
            <a:ext cx="29249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prstClr val="white"/>
                </a:solidFill>
              </a:rPr>
              <a:t>CIGFARO GRAP Seminar</a:t>
            </a:r>
            <a:r>
              <a:rPr lang="en-GB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37900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8F46D-2FAB-4DC2-A0DE-994009FC1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3.3 Intelligent Drones for inventory/Assets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DD4258-6AB0-4F39-875E-346E14263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EF08D-458F-4B4D-99ED-EBEEB7DB35AB}" type="datetime4">
              <a:rPr lang="en-GB" smtClean="0">
                <a:solidFill>
                  <a:prstClr val="white"/>
                </a:solidFill>
              </a:rPr>
              <a:pPr/>
              <a:t>02 July 2018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427D3F-DBE5-4AE8-A8BC-F489AD1D5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en-GB" dirty="0">
                <a:solidFill>
                  <a:prstClr val="white"/>
                </a:solidFill>
              </a:rPr>
              <a:t>CIGFARO GRAP Seminar presentation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01CF29-C58A-46F6-BBE6-B2ACE3325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3A23-9EAF-448F-A700-9AC7A106503C}" type="slidenum">
              <a:rPr lang="en-GB" smtClean="0">
                <a:solidFill>
                  <a:prstClr val="white"/>
                </a:solidFill>
              </a:rPr>
              <a:pPr/>
              <a:t>16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A7390C2-FC3F-4AD7-9167-12EF925588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6610" y="933763"/>
            <a:ext cx="8183033" cy="5267013"/>
          </a:xfrm>
        </p:spPr>
        <p:txBody>
          <a:bodyPr/>
          <a:lstStyle/>
          <a:p>
            <a:endParaRPr lang="en-ZA" dirty="0"/>
          </a:p>
        </p:txBody>
      </p:sp>
      <p:pic>
        <p:nvPicPr>
          <p:cNvPr id="8" name="Picture 7" descr="A close up of a device&#10;&#10;Description generated with high confidence">
            <a:extLst>
              <a:ext uri="{FF2B5EF4-FFF2-40B4-BE49-F238E27FC236}">
                <a16:creationId xmlns:a16="http://schemas.microsoft.com/office/drawing/2014/main" id="{97E06C73-331E-4294-A82C-79E09F34E5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475" y="0"/>
            <a:ext cx="4581525" cy="1000125"/>
          </a:xfrm>
          <a:prstGeom prst="rect">
            <a:avLst/>
          </a:prstGeom>
        </p:spPr>
      </p:pic>
      <p:pic>
        <p:nvPicPr>
          <p:cNvPr id="1028" name="Picture 4" descr="Image result for Drones used to Count Animals">
            <a:extLst>
              <a:ext uri="{FF2B5EF4-FFF2-40B4-BE49-F238E27FC236}">
                <a16:creationId xmlns:a16="http://schemas.microsoft.com/office/drawing/2014/main" id="{9160A204-5637-43AE-B3ED-4505C9611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47" y="1000125"/>
            <a:ext cx="7999269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8684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C178B-24CC-408F-A813-6BE66B0F9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48C11D-7AB2-4A4E-9CF1-0B2B57DAA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EF08D-458F-4B4D-99ED-EBEEB7DB35AB}" type="datetime4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 July 2018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8B3B04-0AB2-447B-ADB4-6F6576A06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en-GB" dirty="0">
                <a:solidFill>
                  <a:prstClr val="white"/>
                </a:solidFill>
              </a:rPr>
              <a:t>CIGFARO GRAP Seminar 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presentation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CCCDD5-6816-4221-9ECF-A0F51120A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173A23-9EAF-448F-A700-9AC7A106503C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C15A87E-CD43-4C0B-9FB6-434A6B075E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1134" y="1"/>
            <a:ext cx="11489266" cy="6138630"/>
          </a:xfrm>
        </p:spPr>
        <p:txBody>
          <a:bodyPr/>
          <a:lstStyle/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r>
              <a:rPr lang="en-ZA" dirty="0"/>
              <a:t>3.4 Chat Bots, OCR, Accounting at Source</a:t>
            </a:r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endParaRPr lang="en-ZA" dirty="0"/>
          </a:p>
          <a:p>
            <a:pPr marL="0" indent="0" algn="ctr">
              <a:buNone/>
            </a:pPr>
            <a:r>
              <a:rPr lang="en-ZA" sz="4400" b="1" dirty="0"/>
              <a:t>THE FUTURE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7117AA-422F-4727-9F7F-504B083E60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249681"/>
            <a:ext cx="11777980" cy="5049520"/>
          </a:xfrm>
          <a:prstGeom prst="rect">
            <a:avLst/>
          </a:prstGeom>
        </p:spPr>
      </p:pic>
      <p:pic>
        <p:nvPicPr>
          <p:cNvPr id="10" name="Picture 9" descr="A close up of a device&#10;&#10;Description generated with high confidence">
            <a:extLst>
              <a:ext uri="{FF2B5EF4-FFF2-40B4-BE49-F238E27FC236}">
                <a16:creationId xmlns:a16="http://schemas.microsoft.com/office/drawing/2014/main" id="{3B8E8833-2BAF-44A2-9E22-945306EC18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475" y="0"/>
            <a:ext cx="4581525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8950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C178B-24CC-408F-A813-6BE66B0F9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48C11D-7AB2-4A4E-9CF1-0B2B57DAA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EF08D-458F-4B4D-99ED-EBEEB7DB35AB}" type="datetime4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 July 2018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8B3B04-0AB2-447B-ADB4-6F6576A06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en-GB" dirty="0">
                <a:solidFill>
                  <a:prstClr val="white"/>
                </a:solidFill>
              </a:rPr>
              <a:t>CIGFARO GRAP Seminar 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presentation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CCCDD5-6816-4221-9ECF-A0F51120A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173A23-9EAF-448F-A700-9AC7A106503C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C15A87E-CD43-4C0B-9FB6-434A6B075E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1134" y="1"/>
            <a:ext cx="11489266" cy="6138630"/>
          </a:xfrm>
        </p:spPr>
        <p:txBody>
          <a:bodyPr/>
          <a:lstStyle/>
          <a:p>
            <a:endParaRPr lang="en-ZA" dirty="0"/>
          </a:p>
          <a:p>
            <a:pPr>
              <a:buFont typeface="Arial" panose="020B0604020202020204" pitchFamily="34" charset="0"/>
              <a:buChar char="•"/>
            </a:pPr>
            <a:r>
              <a:rPr lang="en-ZA" dirty="0"/>
              <a:t>3. 5 The Future Continued….</a:t>
            </a:r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endParaRPr lang="en-ZA" dirty="0"/>
          </a:p>
          <a:p>
            <a:pPr marL="0" indent="0" algn="ctr">
              <a:buNone/>
            </a:pPr>
            <a:r>
              <a:rPr lang="en-ZA" sz="3000" b="1" dirty="0"/>
              <a:t>Smart Accounting :</a:t>
            </a:r>
          </a:p>
          <a:p>
            <a:pPr marL="0" indent="0" algn="ctr">
              <a:buNone/>
            </a:pPr>
            <a:endParaRPr lang="en-ZA" sz="3000" b="1" dirty="0"/>
          </a:p>
          <a:p>
            <a:pPr marL="0" indent="0" algn="ctr">
              <a:buNone/>
            </a:pPr>
            <a:r>
              <a:rPr lang="en-ZA" sz="2000" b="1" dirty="0"/>
              <a:t>Machine Learning, Voice Interaction, Augmented Reality;</a:t>
            </a:r>
          </a:p>
          <a:p>
            <a:pPr marL="0" indent="0" algn="ctr">
              <a:buNone/>
            </a:pPr>
            <a:r>
              <a:rPr lang="en-ZA" sz="2000" b="1" dirty="0"/>
              <a:t>ERP Integration CRM, Hr, Payroll, etc </a:t>
            </a:r>
            <a:r>
              <a:rPr lang="en-ZA" sz="2000" b="1" dirty="0" err="1"/>
              <a:t>eg</a:t>
            </a:r>
            <a:r>
              <a:rPr lang="en-ZA" sz="2000" b="1" dirty="0"/>
              <a:t> Alexa &amp; Sage One , Alexa and Web Hr</a:t>
            </a:r>
          </a:p>
        </p:txBody>
      </p:sp>
      <p:pic>
        <p:nvPicPr>
          <p:cNvPr id="10" name="Picture 9" descr="A cup of coffee&#10;&#10;Description generated with high confidence">
            <a:extLst>
              <a:ext uri="{FF2B5EF4-FFF2-40B4-BE49-F238E27FC236}">
                <a16:creationId xmlns:a16="http://schemas.microsoft.com/office/drawing/2014/main" id="{F3E85624-4E05-43AD-987B-92160FADE6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480561" y="3226235"/>
            <a:ext cx="2336800" cy="2912395"/>
          </a:xfrm>
          <a:prstGeom prst="rect">
            <a:avLst/>
          </a:prstGeom>
        </p:spPr>
      </p:pic>
      <p:pic>
        <p:nvPicPr>
          <p:cNvPr id="9" name="Picture 8" descr="A close up of a device&#10;&#10;Description generated with high confidence">
            <a:extLst>
              <a:ext uri="{FF2B5EF4-FFF2-40B4-BE49-F238E27FC236}">
                <a16:creationId xmlns:a16="http://schemas.microsoft.com/office/drawing/2014/main" id="{214A8898-3F7E-4C13-BC54-68A94FCD28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475" y="0"/>
            <a:ext cx="4581525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379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C178B-24CC-408F-A813-6BE66B0F9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48C11D-7AB2-4A4E-9CF1-0B2B57DAA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EF08D-458F-4B4D-99ED-EBEEB7DB35AB}" type="datetime4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 July 2018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8B3B04-0AB2-447B-ADB4-6F6576A06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en-GB" dirty="0">
                <a:solidFill>
                  <a:prstClr val="white"/>
                </a:solidFill>
              </a:rPr>
              <a:t>CIGFARO GRAP Seminar presentation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CCCDD5-6816-4221-9ECF-A0F51120A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173A23-9EAF-448F-A700-9AC7A106503C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C15A87E-CD43-4C0B-9FB6-434A6B075E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1134" y="1"/>
            <a:ext cx="11489266" cy="6138630"/>
          </a:xfrm>
        </p:spPr>
        <p:txBody>
          <a:bodyPr/>
          <a:lstStyle/>
          <a:p>
            <a:endParaRPr lang="en-ZA" dirty="0"/>
          </a:p>
          <a:p>
            <a:pPr>
              <a:buFont typeface="Arial" panose="020B0604020202020204" pitchFamily="34" charset="0"/>
              <a:buChar char="•"/>
            </a:pPr>
            <a:r>
              <a:rPr lang="en-ZA" dirty="0"/>
              <a:t>3.6 Humanoids, Robots</a:t>
            </a:r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endParaRPr lang="en-ZA" dirty="0"/>
          </a:p>
          <a:p>
            <a:pPr marL="0" indent="0" algn="ctr">
              <a:buNone/>
            </a:pPr>
            <a:r>
              <a:rPr lang="en-ZA" sz="3000" b="1" dirty="0"/>
              <a:t>Presentations, Point of Sale, Dashboards, Learning and Development, Stocktakes, Data Analytics</a:t>
            </a:r>
          </a:p>
        </p:txBody>
      </p:sp>
      <p:pic>
        <p:nvPicPr>
          <p:cNvPr id="9" name="Picture 8" descr="A picture containing indoor, sitting, wall, table&#10;&#10;Description generated with very high confidence">
            <a:extLst>
              <a:ext uri="{FF2B5EF4-FFF2-40B4-BE49-F238E27FC236}">
                <a16:creationId xmlns:a16="http://schemas.microsoft.com/office/drawing/2014/main" id="{B1DFE98D-94FD-4A9F-BEFF-8AD8928779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284826" y="2947988"/>
            <a:ext cx="2420774" cy="3429000"/>
          </a:xfrm>
          <a:prstGeom prst="rect">
            <a:avLst/>
          </a:prstGeom>
        </p:spPr>
      </p:pic>
      <p:pic>
        <p:nvPicPr>
          <p:cNvPr id="10" name="Picture 9" descr="A close up of a device&#10;&#10;Description generated with high confidence">
            <a:extLst>
              <a:ext uri="{FF2B5EF4-FFF2-40B4-BE49-F238E27FC236}">
                <a16:creationId xmlns:a16="http://schemas.microsoft.com/office/drawing/2014/main" id="{D317D969-9847-4EF8-90FC-CC071E433F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475" y="0"/>
            <a:ext cx="4581525" cy="100012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E1879B3-ADA3-4E2E-AD42-72FA35A5DAA4}"/>
              </a:ext>
            </a:extLst>
          </p:cNvPr>
          <p:cNvSpPr/>
          <p:nvPr/>
        </p:nvSpPr>
        <p:spPr>
          <a:xfrm>
            <a:off x="4633548" y="3244334"/>
            <a:ext cx="29249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prstClr val="white"/>
                </a:solidFill>
              </a:rPr>
              <a:t>CIGFARO GRAP Seminar </a:t>
            </a:r>
            <a:endParaRPr lang="en-Z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DBBFCF-A667-48F2-9FB7-A9E9EB016CE2}"/>
              </a:ext>
            </a:extLst>
          </p:cNvPr>
          <p:cNvSpPr/>
          <p:nvPr/>
        </p:nvSpPr>
        <p:spPr>
          <a:xfrm>
            <a:off x="4633548" y="3244334"/>
            <a:ext cx="29249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prstClr val="white"/>
                </a:solidFill>
              </a:rPr>
              <a:t>CIGFARO GRAP Seminar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51421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C178B-24CC-408F-A813-6BE66B0F9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48C11D-7AB2-4A4E-9CF1-0B2B57DAA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EF08D-458F-4B4D-99ED-EBEEB7DB35AB}" type="datetime4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 July 2018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8B3B04-0AB2-447B-ADB4-6F6576A06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133" y="6376988"/>
            <a:ext cx="5378451" cy="247651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white"/>
                </a:solidFill>
              </a:rPr>
              <a:t>CIGFARO GRAP Seminar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presentation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CCCDD5-6816-4221-9ECF-A0F51120A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173A23-9EAF-448F-A700-9AC7A106503C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C15A87E-CD43-4C0B-9FB6-434A6B075E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1134" y="871617"/>
            <a:ext cx="10107506" cy="5267013"/>
          </a:xfrm>
        </p:spPr>
        <p:txBody>
          <a:bodyPr/>
          <a:lstStyle/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endParaRPr lang="en-ZA" dirty="0"/>
          </a:p>
          <a:p>
            <a:r>
              <a:rPr lang="en-ZA" dirty="0"/>
              <a:t>THE PAST</a:t>
            </a:r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r>
              <a:rPr lang="en-ZA" dirty="0"/>
              <a:t>THE PRESENT</a:t>
            </a:r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r>
              <a:rPr lang="en-ZA" dirty="0"/>
              <a:t>THE FUTURE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5B2DA0-4382-417E-86DB-94CD75C57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7411" y="0"/>
            <a:ext cx="4584589" cy="99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6576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AA6EC-B33F-4E5E-ADEF-1AF8CE213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606862-6A2C-43FB-85EA-2E131D04B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EF08D-458F-4B4D-99ED-EBEEB7DB35AB}" type="datetime4">
              <a:rPr lang="en-GB" smtClean="0">
                <a:solidFill>
                  <a:prstClr val="white"/>
                </a:solidFill>
              </a:rPr>
              <a:pPr/>
              <a:t>02 July 2018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4781FF-8A90-4879-9B32-B912599E8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 CIGFARO GRAP presentation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F0695F-8291-4AA7-9A8E-7FEC815BD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3A23-9EAF-448F-A700-9AC7A106503C}" type="slidenum">
              <a:rPr lang="en-GB" smtClean="0">
                <a:solidFill>
                  <a:prstClr val="white"/>
                </a:solidFill>
              </a:rPr>
              <a:pPr/>
              <a:t>20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70E5F8A-DD41-459F-AEF6-52353C3FD9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ZA" dirty="0"/>
              <a:t>What Next For the Finance professional</a:t>
            </a:r>
          </a:p>
          <a:p>
            <a:endParaRPr lang="en-ZA" dirty="0"/>
          </a:p>
          <a:p>
            <a:pPr lvl="3"/>
            <a:r>
              <a:rPr lang="en-ZA" dirty="0">
                <a:solidFill>
                  <a:srgbClr val="0070C0"/>
                </a:solidFill>
              </a:rPr>
              <a:t>When data Processing is Redundant</a:t>
            </a:r>
          </a:p>
          <a:p>
            <a:pPr lvl="3"/>
            <a:endParaRPr lang="en-ZA" dirty="0">
              <a:solidFill>
                <a:srgbClr val="0070C0"/>
              </a:solidFill>
            </a:endParaRPr>
          </a:p>
          <a:p>
            <a:pPr lvl="3"/>
            <a:r>
              <a:rPr lang="en-ZA" dirty="0">
                <a:solidFill>
                  <a:srgbClr val="0070C0"/>
                </a:solidFill>
              </a:rPr>
              <a:t>When Reporting is Automated</a:t>
            </a:r>
          </a:p>
          <a:p>
            <a:pPr lvl="3"/>
            <a:endParaRPr lang="en-ZA" dirty="0">
              <a:solidFill>
                <a:srgbClr val="0070C0"/>
              </a:solidFill>
            </a:endParaRPr>
          </a:p>
          <a:p>
            <a:pPr lvl="3"/>
            <a:r>
              <a:rPr lang="en-ZA" dirty="0">
                <a:solidFill>
                  <a:srgbClr val="0070C0"/>
                </a:solidFill>
              </a:rPr>
              <a:t>When Knowledge of Standards is Embedded</a:t>
            </a:r>
          </a:p>
          <a:p>
            <a:pPr lvl="3"/>
            <a:endParaRPr lang="en-ZA" dirty="0">
              <a:solidFill>
                <a:srgbClr val="0070C0"/>
              </a:solidFill>
            </a:endParaRPr>
          </a:p>
          <a:p>
            <a:pPr lvl="3"/>
            <a:r>
              <a:rPr lang="en-ZA" dirty="0">
                <a:solidFill>
                  <a:srgbClr val="0070C0"/>
                </a:solidFill>
              </a:rPr>
              <a:t>When Presentations is Automated</a:t>
            </a:r>
          </a:p>
          <a:p>
            <a:endParaRPr lang="en-ZA" dirty="0"/>
          </a:p>
        </p:txBody>
      </p:sp>
      <p:pic>
        <p:nvPicPr>
          <p:cNvPr id="7" name="Picture 6" descr="A close up of a device&#10;&#10;Description generated with high confidence">
            <a:extLst>
              <a:ext uri="{FF2B5EF4-FFF2-40B4-BE49-F238E27FC236}">
                <a16:creationId xmlns:a16="http://schemas.microsoft.com/office/drawing/2014/main" id="{BAA6BDCC-4F75-4359-ACA4-CC6013E7FF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475" y="0"/>
            <a:ext cx="4581525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3316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C178B-24CC-408F-A813-6BE66B0F9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48C11D-7AB2-4A4E-9CF1-0B2B57DAA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EF08D-458F-4B4D-99ED-EBEEB7DB35AB}" type="datetime4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 July 2018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8B3B04-0AB2-447B-ADB4-6F6576A06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solidFill>
                  <a:prstClr val="white"/>
                </a:solidFill>
              </a:rPr>
              <a:t>CIGFARO GRAP Seminar presentation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CCCDD5-6816-4221-9ECF-A0F51120A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173A23-9EAF-448F-A700-9AC7A106503C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C15A87E-CD43-4C0B-9FB6-434A6B075E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1134" y="1"/>
            <a:ext cx="11489266" cy="6138630"/>
          </a:xfrm>
        </p:spPr>
        <p:txBody>
          <a:bodyPr/>
          <a:lstStyle/>
          <a:p>
            <a:endParaRPr lang="en-ZA" dirty="0"/>
          </a:p>
          <a:p>
            <a:r>
              <a:rPr lang="en-ZA" dirty="0"/>
              <a:t>The Changing Role : </a:t>
            </a:r>
          </a:p>
          <a:p>
            <a:pPr marL="0" indent="0">
              <a:buNone/>
            </a:pPr>
            <a:endParaRPr lang="en-ZA" dirty="0"/>
          </a:p>
        </p:txBody>
      </p:sp>
      <p:pic>
        <p:nvPicPr>
          <p:cNvPr id="10" name="Content Placeholder 5">
            <a:extLst>
              <a:ext uri="{FF2B5EF4-FFF2-40B4-BE49-F238E27FC236}">
                <a16:creationId xmlns:a16="http://schemas.microsoft.com/office/drawing/2014/main" id="{2F1323F3-1AA7-4827-A384-29D574881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720" y="1379852"/>
            <a:ext cx="9276080" cy="4919348"/>
          </a:xfrm>
          <a:prstGeom prst="rect">
            <a:avLst/>
          </a:prstGeom>
        </p:spPr>
      </p:pic>
      <p:pic>
        <p:nvPicPr>
          <p:cNvPr id="9" name="Picture 8" descr="A close up of a device&#10;&#10;Description generated with high confidence">
            <a:extLst>
              <a:ext uri="{FF2B5EF4-FFF2-40B4-BE49-F238E27FC236}">
                <a16:creationId xmlns:a16="http://schemas.microsoft.com/office/drawing/2014/main" id="{09AE54C1-A1DE-4B6D-A475-A8245D055D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475" y="0"/>
            <a:ext cx="4581525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2217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469FB-6574-4AF7-ABFC-D5B0920F7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/>
              <a:t>Contacts 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10199-0599-4810-A9E0-EB09E229B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Walter Muwandi (FCCA)</a:t>
            </a:r>
          </a:p>
          <a:p>
            <a:r>
              <a:rPr lang="en-ZA" dirty="0"/>
              <a:t>Email : </a:t>
            </a:r>
            <a:r>
              <a:rPr lang="en-ZA" dirty="0">
                <a:hlinkClick r:id="rId2"/>
              </a:rPr>
              <a:t>Walter@ccgsystems.co.za</a:t>
            </a:r>
            <a:endParaRPr lang="en-ZA" dirty="0"/>
          </a:p>
          <a:p>
            <a:r>
              <a:rPr lang="en-ZA" dirty="0"/>
              <a:t>Tel +27 83 8707020</a:t>
            </a:r>
          </a:p>
          <a:p>
            <a:r>
              <a:rPr lang="en-ZA" dirty="0"/>
              <a:t>Office +27 11 805 1027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9CD0EE-7B5B-4F97-9046-32488B4BC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48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C178B-24CC-408F-A813-6BE66B0F9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8" y="446089"/>
            <a:ext cx="8185149" cy="487674"/>
          </a:xfrm>
        </p:spPr>
        <p:txBody>
          <a:bodyPr/>
          <a:lstStyle/>
          <a:p>
            <a:br>
              <a:rPr lang="en-ZA" dirty="0">
                <a:solidFill>
                  <a:srgbClr val="FF0000"/>
                </a:solidFill>
              </a:rPr>
            </a:br>
            <a:br>
              <a:rPr lang="en-ZA" dirty="0">
                <a:solidFill>
                  <a:srgbClr val="FF0000"/>
                </a:solidFill>
              </a:rPr>
            </a:br>
            <a:r>
              <a:rPr lang="en-ZA" dirty="0">
                <a:solidFill>
                  <a:srgbClr val="FF0000"/>
                </a:solidFill>
              </a:rPr>
              <a:t>First Lets Look at The Evolutional of Finance Professionals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48C11D-7AB2-4A4E-9CF1-0B2B57DAA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EF08D-458F-4B4D-99ED-EBEEB7DB35AB}" type="datetime4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 July 2018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8B3B04-0AB2-447B-ADB4-6F6576A06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ACCA LPC presentation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CCCDD5-6816-4221-9ECF-A0F51120A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173A23-9EAF-448F-A700-9AC7A106503C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C15A87E-CD43-4C0B-9FB6-434A6B075E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ZA" dirty="0"/>
          </a:p>
          <a:p>
            <a:pPr lvl="1"/>
            <a:endParaRPr lang="en-ZA" sz="2400" dirty="0">
              <a:solidFill>
                <a:srgbClr val="193C8B"/>
              </a:solidFill>
            </a:endParaRPr>
          </a:p>
          <a:p>
            <a:pPr lvl="1"/>
            <a:endParaRPr lang="en-ZA" sz="2400" dirty="0">
              <a:solidFill>
                <a:srgbClr val="193C8B"/>
              </a:solidFill>
            </a:endParaRPr>
          </a:p>
          <a:p>
            <a:pPr lvl="1"/>
            <a:endParaRPr lang="en-ZA" sz="2400" dirty="0">
              <a:solidFill>
                <a:schemeClr val="bg1"/>
              </a:solidFill>
            </a:endParaRPr>
          </a:p>
          <a:p>
            <a:pPr lvl="1"/>
            <a:r>
              <a:rPr lang="en-ZA" sz="2400" dirty="0">
                <a:solidFill>
                  <a:schemeClr val="bg1"/>
                </a:solidFill>
              </a:rPr>
              <a:t>The us/we  Finance Professionals</a:t>
            </a:r>
          </a:p>
          <a:p>
            <a:pPr lvl="1"/>
            <a:endParaRPr lang="en-ZA" sz="2400" dirty="0">
              <a:solidFill>
                <a:schemeClr val="bg1"/>
              </a:solidFill>
            </a:endParaRPr>
          </a:p>
          <a:p>
            <a:pPr lvl="1"/>
            <a:r>
              <a:rPr lang="en-ZA" sz="2400" dirty="0">
                <a:solidFill>
                  <a:schemeClr val="bg1"/>
                </a:solidFill>
              </a:rPr>
              <a:t>The Millennial Finance Professionals</a:t>
            </a:r>
          </a:p>
          <a:p>
            <a:pPr lvl="1"/>
            <a:endParaRPr lang="en-ZA" sz="2400" dirty="0">
              <a:solidFill>
                <a:schemeClr val="bg1"/>
              </a:solidFill>
            </a:endParaRPr>
          </a:p>
          <a:p>
            <a:pPr lvl="1"/>
            <a:endParaRPr lang="en-ZA" sz="2400" dirty="0">
              <a:solidFill>
                <a:schemeClr val="bg1"/>
              </a:solidFill>
            </a:endParaRPr>
          </a:p>
          <a:p>
            <a:pPr lvl="1"/>
            <a:r>
              <a:rPr lang="en-ZA" sz="2400" dirty="0">
                <a:solidFill>
                  <a:schemeClr val="bg1"/>
                </a:solidFill>
              </a:rPr>
              <a:t>The Gen Z Finance Professionals</a:t>
            </a:r>
          </a:p>
          <a:p>
            <a:pPr lvl="1"/>
            <a:endParaRPr lang="en-ZA" sz="2400" dirty="0">
              <a:solidFill>
                <a:schemeClr val="bg1"/>
              </a:solidFill>
            </a:endParaRPr>
          </a:p>
          <a:p>
            <a:pPr lvl="1"/>
            <a:endParaRPr lang="en-ZA" sz="2400" dirty="0">
              <a:solidFill>
                <a:schemeClr val="bg1"/>
              </a:solidFill>
            </a:endParaRPr>
          </a:p>
          <a:p>
            <a:pPr lvl="1"/>
            <a:r>
              <a:rPr lang="en-ZA" sz="2400" dirty="0">
                <a:solidFill>
                  <a:schemeClr val="bg1"/>
                </a:solidFill>
              </a:rPr>
              <a:t>The Alpha Finance Professionals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9DD4CE-121F-44D5-A13E-C14CBC681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7411" y="0"/>
            <a:ext cx="4584589" cy="99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388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C178B-24CC-408F-A813-6BE66B0F9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48C11D-7AB2-4A4E-9CF1-0B2B57DAA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EF08D-458F-4B4D-99ED-EBEEB7DB35AB}" type="datetime4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 July 2018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8B3B04-0AB2-447B-ADB4-6F6576A06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en-GB" dirty="0">
                <a:solidFill>
                  <a:prstClr val="white"/>
                </a:solidFill>
              </a:rPr>
              <a:t>CIGFARO GRAP Seminar presentation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CCCDD5-6816-4221-9ECF-A0F51120A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173A23-9EAF-448F-A700-9AC7A106503C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C15A87E-CD43-4C0B-9FB6-434A6B075E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1134" y="1"/>
            <a:ext cx="11489266" cy="6138630"/>
          </a:xfrm>
        </p:spPr>
        <p:txBody>
          <a:bodyPr/>
          <a:lstStyle/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endParaRPr lang="en-ZA" dirty="0"/>
          </a:p>
          <a:p>
            <a:pPr marL="0" indent="0" algn="ctr">
              <a:buNone/>
            </a:pPr>
            <a:r>
              <a:rPr lang="en-ZA" sz="4400" b="1" dirty="0"/>
              <a:t>THE PAST</a:t>
            </a:r>
          </a:p>
        </p:txBody>
      </p:sp>
      <p:pic>
        <p:nvPicPr>
          <p:cNvPr id="8" name="Picture 7" descr="A close up of a device&#10;&#10;Description generated with high confidence">
            <a:extLst>
              <a:ext uri="{FF2B5EF4-FFF2-40B4-BE49-F238E27FC236}">
                <a16:creationId xmlns:a16="http://schemas.microsoft.com/office/drawing/2014/main" id="{AC2B1522-8FC6-403F-9617-995E6B1A77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475" y="0"/>
            <a:ext cx="4581525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427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C178B-24CC-408F-A813-6BE66B0F9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>
                <a:solidFill>
                  <a:schemeClr val="bg1"/>
                </a:solidFill>
              </a:rPr>
              <a:t>1. The Past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48C11D-7AB2-4A4E-9CF1-0B2B57DAA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EF08D-458F-4B4D-99ED-EBEEB7DB35AB}" type="datetime4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 July 2018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8B3B04-0AB2-447B-ADB4-6F6576A06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en-GB" dirty="0">
                <a:solidFill>
                  <a:prstClr val="white"/>
                </a:solidFill>
              </a:rPr>
              <a:t>CIGFARO GRAP Seminar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presentation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CCCDD5-6816-4221-9ECF-A0F51120A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173A23-9EAF-448F-A700-9AC7A106503C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C15A87E-CD43-4C0B-9FB6-434A6B075E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ZA" dirty="0"/>
          </a:p>
        </p:txBody>
      </p:sp>
      <p:pic>
        <p:nvPicPr>
          <p:cNvPr id="8" name="Picture 7" descr="A close up of a typewriter&#10;&#10;Description generated with very high confidence">
            <a:extLst>
              <a:ext uri="{FF2B5EF4-FFF2-40B4-BE49-F238E27FC236}">
                <a16:creationId xmlns:a16="http://schemas.microsoft.com/office/drawing/2014/main" id="{CE5D77B9-5F6A-499C-B525-7B085C03A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99018" y="888685"/>
            <a:ext cx="8185149" cy="5249946"/>
          </a:xfrm>
          <a:prstGeom prst="rect">
            <a:avLst/>
          </a:prstGeom>
        </p:spPr>
      </p:pic>
      <p:pic>
        <p:nvPicPr>
          <p:cNvPr id="9" name="Picture 8" descr="A close up of a device&#10;&#10;Description generated with high confidence">
            <a:extLst>
              <a:ext uri="{FF2B5EF4-FFF2-40B4-BE49-F238E27FC236}">
                <a16:creationId xmlns:a16="http://schemas.microsoft.com/office/drawing/2014/main" id="{538274B0-7DC3-43A6-9111-4C61671B6D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475" y="0"/>
            <a:ext cx="4581525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553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88BE6-B509-40DC-AC25-C67C1FC16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>
                <a:solidFill>
                  <a:schemeClr val="bg1"/>
                </a:solidFill>
              </a:rPr>
              <a:t>1. The Past Continued…..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DE064B-5D8E-49C3-A71F-A604BCC28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EF08D-458F-4B4D-99ED-EBEEB7DB35AB}" type="datetime4">
              <a:rPr lang="en-GB" smtClean="0">
                <a:solidFill>
                  <a:prstClr val="white"/>
                </a:solidFill>
              </a:rPr>
              <a:pPr/>
              <a:t>02 July 2018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A696D9-5012-4B33-80BE-69A9735BB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white"/>
                </a:solidFill>
              </a:rPr>
              <a:t> CIGFARO GRAP Seminar presentation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90DD4A-0970-42E9-9C79-C3673126B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3A23-9EAF-448F-A700-9AC7A106503C}" type="slidenum">
              <a:rPr lang="en-GB" smtClean="0">
                <a:solidFill>
                  <a:prstClr val="white"/>
                </a:solidFill>
              </a:rPr>
              <a:pPr/>
              <a:t>6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F25D68-3305-4F77-99A7-1AD23F1710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8" name="Picture 7" descr="A picture containing iPod&#10;&#10;Description generated with high confidence">
            <a:extLst>
              <a:ext uri="{FF2B5EF4-FFF2-40B4-BE49-F238E27FC236}">
                <a16:creationId xmlns:a16="http://schemas.microsoft.com/office/drawing/2014/main" id="{ADC272FC-21E5-469E-87DC-B4A906B78D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99018" y="4089626"/>
            <a:ext cx="11522697" cy="2242119"/>
          </a:xfrm>
          <a:prstGeom prst="rect">
            <a:avLst/>
          </a:prstGeom>
        </p:spPr>
      </p:pic>
      <p:pic>
        <p:nvPicPr>
          <p:cNvPr id="11" name="Picture 10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181E45FF-0E4C-4AD3-BA87-52135C9E59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69301" y="963286"/>
            <a:ext cx="11522697" cy="3106495"/>
          </a:xfrm>
          <a:prstGeom prst="rect">
            <a:avLst/>
          </a:prstGeom>
        </p:spPr>
      </p:pic>
      <p:pic>
        <p:nvPicPr>
          <p:cNvPr id="10" name="Picture 9" descr="A close up of a device&#10;&#10;Description generated with high confidence">
            <a:extLst>
              <a:ext uri="{FF2B5EF4-FFF2-40B4-BE49-F238E27FC236}">
                <a16:creationId xmlns:a16="http://schemas.microsoft.com/office/drawing/2014/main" id="{80285720-3E40-4BA8-8E38-CDEE3BCF48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475" y="0"/>
            <a:ext cx="4581525" cy="87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435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C178B-24CC-408F-A813-6BE66B0F9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8" y="446088"/>
            <a:ext cx="8185149" cy="1000125"/>
          </a:xfrm>
        </p:spPr>
        <p:txBody>
          <a:bodyPr/>
          <a:lstStyle/>
          <a:p>
            <a:r>
              <a:rPr lang="en-ZA" b="1" dirty="0">
                <a:solidFill>
                  <a:schemeClr val="bg1"/>
                </a:solidFill>
              </a:rPr>
              <a:t>1. The Past Continued…….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48C11D-7AB2-4A4E-9CF1-0B2B57DAA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EF08D-458F-4B4D-99ED-EBEEB7DB35AB}" type="datetime4">
              <a:rPr lang="en-GB" smtClean="0">
                <a:solidFill>
                  <a:prstClr val="white"/>
                </a:solidFill>
              </a:rPr>
              <a:pPr/>
              <a:t>02 July 2018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8B3B04-0AB2-447B-ADB4-6F6576A06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white"/>
                </a:solidFill>
              </a:rPr>
              <a:t>CIGFARO GRAP Seminar presentation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CCCDD5-6816-4221-9ECF-A0F51120A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3A23-9EAF-448F-A700-9AC7A106503C}" type="slidenum">
              <a:rPr lang="en-GB" smtClean="0">
                <a:solidFill>
                  <a:prstClr val="white"/>
                </a:solidFill>
              </a:rPr>
              <a:pPr/>
              <a:t>7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C15A87E-CD43-4C0B-9FB6-434A6B075E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ZA" dirty="0"/>
              <a:t>Excel Financial Statements</a:t>
            </a:r>
          </a:p>
        </p:txBody>
      </p:sp>
      <p:pic>
        <p:nvPicPr>
          <p:cNvPr id="10" name="Picture 9" descr="A close up of a device&#10;&#10;Description generated with high confidence">
            <a:extLst>
              <a:ext uri="{FF2B5EF4-FFF2-40B4-BE49-F238E27FC236}">
                <a16:creationId xmlns:a16="http://schemas.microsoft.com/office/drawing/2014/main" id="{91CBF416-173A-4605-A650-6A1F610A15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475" y="0"/>
            <a:ext cx="4581525" cy="1000125"/>
          </a:xfrm>
          <a:prstGeom prst="rect">
            <a:avLst/>
          </a:prstGeom>
        </p:spPr>
      </p:pic>
      <p:pic>
        <p:nvPicPr>
          <p:cNvPr id="9" name="Picture 8" descr="A screenshot of a computer&#10;&#10;Description generated with very high confidence">
            <a:extLst>
              <a:ext uri="{FF2B5EF4-FFF2-40B4-BE49-F238E27FC236}">
                <a16:creationId xmlns:a16="http://schemas.microsoft.com/office/drawing/2014/main" id="{EEEA6DE2-23BB-491E-B402-8441EB0ECB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69" y="1295529"/>
            <a:ext cx="9004946" cy="532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906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C178B-24CC-408F-A813-6BE66B0F9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48C11D-7AB2-4A4E-9CF1-0B2B57DAA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EF08D-458F-4B4D-99ED-EBEEB7DB35AB}" type="datetime4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 July 2018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8B3B04-0AB2-447B-ADB4-6F6576A06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white"/>
                </a:solidFill>
              </a:rPr>
              <a:t>ACCA LPC 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presentation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CCCDD5-6816-4221-9ECF-A0F51120A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173A23-9EAF-448F-A700-9AC7A106503C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C15A87E-CD43-4C0B-9FB6-434A6B075E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1134" y="1"/>
            <a:ext cx="11489266" cy="6138630"/>
          </a:xfrm>
        </p:spPr>
        <p:txBody>
          <a:bodyPr/>
          <a:lstStyle/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endParaRPr lang="en-ZA" dirty="0"/>
          </a:p>
          <a:p>
            <a:pPr marL="0" indent="0" algn="ctr">
              <a:buNone/>
            </a:pPr>
            <a:r>
              <a:rPr lang="en-ZA" sz="4400" b="1" dirty="0"/>
              <a:t>2. THE PRESENT</a:t>
            </a:r>
          </a:p>
        </p:txBody>
      </p:sp>
      <p:pic>
        <p:nvPicPr>
          <p:cNvPr id="8" name="Picture 7" descr="A close up of a device&#10;&#10;Description generated with high confidence">
            <a:extLst>
              <a:ext uri="{FF2B5EF4-FFF2-40B4-BE49-F238E27FC236}">
                <a16:creationId xmlns:a16="http://schemas.microsoft.com/office/drawing/2014/main" id="{C233C49E-F08C-486D-A2AC-FDF8EDE02F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475" y="0"/>
            <a:ext cx="4581525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681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2C97B-99FD-4DA6-8170-946A7B30F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2.1 Use of AFS Preparation Software :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184FA1-0FF3-4ECC-A474-0CC66BE38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EF08D-458F-4B4D-99ED-EBEEB7DB35AB}" type="datetime4">
              <a:rPr lang="en-GB" smtClean="0">
                <a:solidFill>
                  <a:prstClr val="white"/>
                </a:solidFill>
              </a:rPr>
              <a:pPr/>
              <a:t>02 July 2018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0D46D1-2828-44D3-92C5-DBC244F05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white"/>
                </a:solidFill>
              </a:rPr>
              <a:t>CIGFARO GRAP Seminar Presentation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760327-F8D1-4434-99E9-A1FDA4BBA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3A23-9EAF-448F-A700-9AC7A106503C}" type="slidenum">
              <a:rPr lang="en-GB" smtClean="0">
                <a:solidFill>
                  <a:prstClr val="white"/>
                </a:solidFill>
              </a:rPr>
              <a:pPr/>
              <a:t>9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6C58A94-78BE-4BD6-AA9A-890F54FE92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391516" y="1711444"/>
            <a:ext cx="7489827" cy="3779218"/>
          </a:xfrm>
        </p:spPr>
        <p:txBody>
          <a:bodyPr/>
          <a:lstStyle/>
          <a:p>
            <a:endParaRPr lang="en-ZA" dirty="0"/>
          </a:p>
        </p:txBody>
      </p:sp>
      <p:pic>
        <p:nvPicPr>
          <p:cNvPr id="3074" name="Picture 2" descr="Image result for caseware">
            <a:extLst>
              <a:ext uri="{FF2B5EF4-FFF2-40B4-BE49-F238E27FC236}">
                <a16:creationId xmlns:a16="http://schemas.microsoft.com/office/drawing/2014/main" id="{08FA1CCF-E2A9-4580-80AE-D7DA88308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80" y="1093508"/>
            <a:ext cx="8369388" cy="4920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close up of a device&#10;&#10;Description generated with high confidence">
            <a:extLst>
              <a:ext uri="{FF2B5EF4-FFF2-40B4-BE49-F238E27FC236}">
                <a16:creationId xmlns:a16="http://schemas.microsoft.com/office/drawing/2014/main" id="{A2FA26B3-69B1-4B41-88C7-CEC0119EF7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475" y="0"/>
            <a:ext cx="4581525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044321"/>
      </p:ext>
    </p:extLst>
  </p:cSld>
  <p:clrMapOvr>
    <a:masterClrMapping/>
  </p:clrMapOvr>
</p:sld>
</file>

<file path=ppt/theme/theme1.xml><?xml version="1.0" encoding="utf-8"?>
<a:theme xmlns:a="http://schemas.openxmlformats.org/drawingml/2006/main" name="18966">
  <a:themeElements>
    <a:clrScheme name="Custom 47">
      <a:dk1>
        <a:sysClr val="windowText" lastClr="000000"/>
      </a:dk1>
      <a:lt1>
        <a:sysClr val="window" lastClr="FFFFFF"/>
      </a:lt1>
      <a:dk2>
        <a:srgbClr val="007F64"/>
      </a:dk2>
      <a:lt2>
        <a:srgbClr val="E0E1DD"/>
      </a:lt2>
      <a:accent1>
        <a:srgbClr val="41A940"/>
      </a:accent1>
      <a:accent2>
        <a:srgbClr val="9A9B9C"/>
      </a:accent2>
      <a:accent3>
        <a:srgbClr val="4D4F53"/>
      </a:accent3>
      <a:accent4>
        <a:srgbClr val="6639B7"/>
      </a:accent4>
      <a:accent5>
        <a:srgbClr val="009FDA"/>
      </a:accent5>
      <a:accent6>
        <a:srgbClr val="FF5800"/>
      </a:accent6>
      <a:hlink>
        <a:srgbClr val="6639B7"/>
      </a:hlink>
      <a:folHlink>
        <a:srgbClr val="FF5800"/>
      </a:folHlink>
    </a:clrScheme>
    <a:fontScheme name="BBLP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18966">
  <a:themeElements>
    <a:clrScheme name="Custom 47">
      <a:dk1>
        <a:sysClr val="windowText" lastClr="000000"/>
      </a:dk1>
      <a:lt1>
        <a:sysClr val="window" lastClr="FFFFFF"/>
      </a:lt1>
      <a:dk2>
        <a:srgbClr val="007F64"/>
      </a:dk2>
      <a:lt2>
        <a:srgbClr val="E0E1DD"/>
      </a:lt2>
      <a:accent1>
        <a:srgbClr val="41A940"/>
      </a:accent1>
      <a:accent2>
        <a:srgbClr val="9A9B9C"/>
      </a:accent2>
      <a:accent3>
        <a:srgbClr val="4D4F53"/>
      </a:accent3>
      <a:accent4>
        <a:srgbClr val="6639B7"/>
      </a:accent4>
      <a:accent5>
        <a:srgbClr val="009FDA"/>
      </a:accent5>
      <a:accent6>
        <a:srgbClr val="FF5800"/>
      </a:accent6>
      <a:hlink>
        <a:srgbClr val="6639B7"/>
      </a:hlink>
      <a:folHlink>
        <a:srgbClr val="FF5800"/>
      </a:folHlink>
    </a:clrScheme>
    <a:fontScheme name="BBLP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18966">
  <a:themeElements>
    <a:clrScheme name="Custom 47">
      <a:dk1>
        <a:sysClr val="windowText" lastClr="000000"/>
      </a:dk1>
      <a:lt1>
        <a:sysClr val="window" lastClr="FFFFFF"/>
      </a:lt1>
      <a:dk2>
        <a:srgbClr val="007F64"/>
      </a:dk2>
      <a:lt2>
        <a:srgbClr val="E0E1DD"/>
      </a:lt2>
      <a:accent1>
        <a:srgbClr val="41A940"/>
      </a:accent1>
      <a:accent2>
        <a:srgbClr val="9A9B9C"/>
      </a:accent2>
      <a:accent3>
        <a:srgbClr val="4D4F53"/>
      </a:accent3>
      <a:accent4>
        <a:srgbClr val="6639B7"/>
      </a:accent4>
      <a:accent5>
        <a:srgbClr val="009FDA"/>
      </a:accent5>
      <a:accent6>
        <a:srgbClr val="FF5800"/>
      </a:accent6>
      <a:hlink>
        <a:srgbClr val="6639B7"/>
      </a:hlink>
      <a:folHlink>
        <a:srgbClr val="FF5800"/>
      </a:folHlink>
    </a:clrScheme>
    <a:fontScheme name="BBLP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18966">
  <a:themeElements>
    <a:clrScheme name="Custom 47">
      <a:dk1>
        <a:sysClr val="windowText" lastClr="000000"/>
      </a:dk1>
      <a:lt1>
        <a:sysClr val="window" lastClr="FFFFFF"/>
      </a:lt1>
      <a:dk2>
        <a:srgbClr val="007F64"/>
      </a:dk2>
      <a:lt2>
        <a:srgbClr val="E0E1DD"/>
      </a:lt2>
      <a:accent1>
        <a:srgbClr val="41A940"/>
      </a:accent1>
      <a:accent2>
        <a:srgbClr val="9A9B9C"/>
      </a:accent2>
      <a:accent3>
        <a:srgbClr val="4D4F53"/>
      </a:accent3>
      <a:accent4>
        <a:srgbClr val="6639B7"/>
      </a:accent4>
      <a:accent5>
        <a:srgbClr val="009FDA"/>
      </a:accent5>
      <a:accent6>
        <a:srgbClr val="FF5800"/>
      </a:accent6>
      <a:hlink>
        <a:srgbClr val="6639B7"/>
      </a:hlink>
      <a:folHlink>
        <a:srgbClr val="FF5800"/>
      </a:folHlink>
    </a:clrScheme>
    <a:fontScheme name="BBLP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Health Fitness 16x9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1834</TotalTime>
  <Words>423</Words>
  <Application>Microsoft Office PowerPoint</Application>
  <PresentationFormat>Widescreen</PresentationFormat>
  <Paragraphs>199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18966</vt:lpstr>
      <vt:lpstr>1_18966</vt:lpstr>
      <vt:lpstr>2_18966</vt:lpstr>
      <vt:lpstr>3_18966</vt:lpstr>
      <vt:lpstr>Health Fitness 16x9</vt:lpstr>
      <vt:lpstr>PowerPoint Presentation</vt:lpstr>
      <vt:lpstr>PowerPoint Presentation</vt:lpstr>
      <vt:lpstr>  First Lets Look at The Evolutional of Finance Professionals</vt:lpstr>
      <vt:lpstr>PowerPoint Presentation</vt:lpstr>
      <vt:lpstr>1. The Past</vt:lpstr>
      <vt:lpstr>1. The Past Continued…..</vt:lpstr>
      <vt:lpstr>1. The Past Continued…….</vt:lpstr>
      <vt:lpstr>PowerPoint Presentation</vt:lpstr>
      <vt:lpstr>2.1 Use of AFS Preparation Software :</vt:lpstr>
      <vt:lpstr>2.2 The Present Continued …..</vt:lpstr>
      <vt:lpstr>PowerPoint Presentation</vt:lpstr>
      <vt:lpstr>  2.4  The Present Continued …. Interactive Session on How we Transact :</vt:lpstr>
      <vt:lpstr>PowerPoint Presentation</vt:lpstr>
      <vt:lpstr>PowerPoint Presentation</vt:lpstr>
      <vt:lpstr>PowerPoint Presentation</vt:lpstr>
      <vt:lpstr>3.3 Intelligent Drones for inventory/Assets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Contacts 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Dumisani Mathambo</dc:creator>
  <cp:lastModifiedBy>Walter Muwandi</cp:lastModifiedBy>
  <cp:revision>184</cp:revision>
  <dcterms:created xsi:type="dcterms:W3CDTF">2014-09-22T12:48:07Z</dcterms:created>
  <dcterms:modified xsi:type="dcterms:W3CDTF">2018-07-02T06:03:38Z</dcterms:modified>
</cp:coreProperties>
</file>