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4" r:id="rId2"/>
  </p:sldMasterIdLst>
  <p:notesMasterIdLst>
    <p:notesMasterId r:id="rId19"/>
  </p:notesMasterIdLst>
  <p:handoutMasterIdLst>
    <p:handoutMasterId r:id="rId20"/>
  </p:handoutMasterIdLst>
  <p:sldIdLst>
    <p:sldId id="668" r:id="rId3"/>
    <p:sldId id="695" r:id="rId4"/>
    <p:sldId id="694" r:id="rId5"/>
    <p:sldId id="705" r:id="rId6"/>
    <p:sldId id="703" r:id="rId7"/>
    <p:sldId id="696" r:id="rId8"/>
    <p:sldId id="706" r:id="rId9"/>
    <p:sldId id="707" r:id="rId10"/>
    <p:sldId id="701" r:id="rId11"/>
    <p:sldId id="708" r:id="rId12"/>
    <p:sldId id="709" r:id="rId13"/>
    <p:sldId id="710" r:id="rId14"/>
    <p:sldId id="713" r:id="rId15"/>
    <p:sldId id="711" r:id="rId16"/>
    <p:sldId id="712" r:id="rId17"/>
    <p:sldId id="714"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5C"/>
    <a:srgbClr val="002A55"/>
    <a:srgbClr val="C73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79619" autoAdjust="0"/>
  </p:normalViewPr>
  <p:slideViewPr>
    <p:cSldViewPr>
      <p:cViewPr>
        <p:scale>
          <a:sx n="30" d="100"/>
          <a:sy n="30" d="100"/>
        </p:scale>
        <p:origin x="924" y="32"/>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raham.reid\Documents\Paper%20Presentation%20Findings%20Graph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2000" dirty="0"/>
              <a:t>Leadership Potential (Benchmark 90%)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DD-412F-B6F6-0734718519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DD-412F-B6F6-07347185192C}"/>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08DD-412F-B6F6-07347185192C}"/>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08DD-412F-B6F6-07347185192C}"/>
              </c:ext>
            </c:extLst>
          </c:dPt>
          <c:cat>
            <c:strRef>
              <c:f>Sheet1!$A$3:$A$6</c:f>
              <c:strCache>
                <c:ptCount val="4"/>
                <c:pt idx="0">
                  <c:v>Leadership Potential (Benchmark 90%)</c:v>
                </c:pt>
                <c:pt idx="2">
                  <c:v>Above Benchmark</c:v>
                </c:pt>
                <c:pt idx="3">
                  <c:v>Below Benchmark</c:v>
                </c:pt>
              </c:strCache>
            </c:strRef>
          </c:cat>
          <c:val>
            <c:numRef>
              <c:f>Sheet1!$B$3:$B$6</c:f>
              <c:numCache>
                <c:formatCode>General</c:formatCode>
                <c:ptCount val="4"/>
                <c:pt idx="2">
                  <c:v>15</c:v>
                </c:pt>
                <c:pt idx="3">
                  <c:v>85</c:v>
                </c:pt>
              </c:numCache>
            </c:numRef>
          </c:val>
          <c:extLst>
            <c:ext xmlns:c16="http://schemas.microsoft.com/office/drawing/2014/chart" uri="{C3380CC4-5D6E-409C-BE32-E72D297353CC}">
              <c16:uniqueId val="{00000008-08DD-412F-B6F6-07347185192C}"/>
            </c:ext>
          </c:extLst>
        </c:ser>
        <c:ser>
          <c:idx val="1"/>
          <c:order val="1"/>
          <c:tx>
            <c:strRef>
              <c:f>Sheet1!$A$3</c:f>
              <c:strCache>
                <c:ptCount val="1"/>
                <c:pt idx="0">
                  <c:v>Leadership Potential (Benchmark 90%)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08DD-412F-B6F6-07347185192C}"/>
              </c:ext>
            </c:extLst>
          </c:dPt>
          <c:val>
            <c:numLit>
              <c:formatCode>General</c:formatCode>
              <c:ptCount val="1"/>
              <c:pt idx="0">
                <c:v>1</c:v>
              </c:pt>
            </c:numLit>
          </c:val>
          <c:extLst>
            <c:ext xmlns:c16="http://schemas.microsoft.com/office/drawing/2014/chart" uri="{C3380CC4-5D6E-409C-BE32-E72D297353CC}">
              <c16:uniqueId val="{0000000B-08DD-412F-B6F6-07347185192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1"/>
        <c:delete val="1"/>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1800" dirty="0"/>
              <a:t>Leadership Style:  People</a:t>
            </a:r>
            <a:r>
              <a:rPr lang="en-ZA" sz="1800" baseline="0" dirty="0"/>
              <a:t> Orientation (Benchmark 7)</a:t>
            </a:r>
            <a:endParaRPr lang="en-ZA" sz="1800" dirty="0"/>
          </a:p>
        </c:rich>
      </c:tx>
      <c:layout>
        <c:manualLayout>
          <c:xMode val="edge"/>
          <c:yMode val="edge"/>
          <c:x val="0.108931770418824"/>
          <c:y val="2.777787520298542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1A5D-4970-A586-EBEFB28177B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1A5D-4970-A586-EBEFB28177BB}"/>
              </c:ext>
            </c:extLst>
          </c:dPt>
          <c:cat>
            <c:strRef>
              <c:f>Sheet1!$A$11:$A$12</c:f>
              <c:strCache>
                <c:ptCount val="2"/>
                <c:pt idx="0">
                  <c:v>Above Benchmark</c:v>
                </c:pt>
                <c:pt idx="1">
                  <c:v>Below Benchmark</c:v>
                </c:pt>
              </c:strCache>
            </c:strRef>
          </c:cat>
          <c:val>
            <c:numRef>
              <c:f>Sheet1!$B$11:$B$12</c:f>
              <c:numCache>
                <c:formatCode>General</c:formatCode>
                <c:ptCount val="2"/>
                <c:pt idx="0">
                  <c:v>40</c:v>
                </c:pt>
                <c:pt idx="1">
                  <c:v>60</c:v>
                </c:pt>
              </c:numCache>
            </c:numRef>
          </c:val>
          <c:extLst>
            <c:ext xmlns:c16="http://schemas.microsoft.com/office/drawing/2014/chart" uri="{C3380CC4-5D6E-409C-BE32-E72D297353CC}">
              <c16:uniqueId val="{00000004-1A5D-4970-A586-EBEFB28177B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1800"/>
              <a:t>Leadership Style: Task Orientation (Benchmark 15)</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77DA-4B42-8B6D-49F3DAECCF2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77DA-4B42-8B6D-49F3DAECCF29}"/>
              </c:ext>
            </c:extLst>
          </c:dPt>
          <c:cat>
            <c:strRef>
              <c:f>Sheet1!$A$17:$A$18</c:f>
              <c:strCache>
                <c:ptCount val="2"/>
                <c:pt idx="0">
                  <c:v>Above Benchmark</c:v>
                </c:pt>
                <c:pt idx="1">
                  <c:v>Below Benchmark</c:v>
                </c:pt>
              </c:strCache>
            </c:strRef>
          </c:cat>
          <c:val>
            <c:numRef>
              <c:f>Sheet1!$B$17:$B$18</c:f>
              <c:numCache>
                <c:formatCode>General</c:formatCode>
                <c:ptCount val="2"/>
                <c:pt idx="0">
                  <c:v>80</c:v>
                </c:pt>
                <c:pt idx="1">
                  <c:v>20</c:v>
                </c:pt>
              </c:numCache>
            </c:numRef>
          </c:val>
          <c:extLst>
            <c:ext xmlns:c16="http://schemas.microsoft.com/office/drawing/2014/chart" uri="{C3380CC4-5D6E-409C-BE32-E72D297353CC}">
              <c16:uniqueId val="{00000004-77DA-4B42-8B6D-49F3DAECCF2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1800"/>
              <a:t>Decision Making:</a:t>
            </a:r>
            <a:r>
              <a:rPr lang="en-ZA" sz="1800" baseline="0"/>
              <a:t> Rational (Benchmark 16)</a:t>
            </a:r>
            <a:endParaRPr lang="en-ZA"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2877-477F-AA1C-9A55F8D08B2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877-477F-AA1C-9A55F8D08B24}"/>
              </c:ext>
            </c:extLst>
          </c:dPt>
          <c:cat>
            <c:strRef>
              <c:f>Sheet1!$A$23:$A$24</c:f>
              <c:strCache>
                <c:ptCount val="2"/>
                <c:pt idx="0">
                  <c:v>Above Benchmark</c:v>
                </c:pt>
                <c:pt idx="1">
                  <c:v>Below Benchmark</c:v>
                </c:pt>
              </c:strCache>
            </c:strRef>
          </c:cat>
          <c:val>
            <c:numRef>
              <c:f>Sheet1!$B$23:$B$24</c:f>
              <c:numCache>
                <c:formatCode>General</c:formatCode>
                <c:ptCount val="2"/>
                <c:pt idx="0">
                  <c:v>90</c:v>
                </c:pt>
                <c:pt idx="1">
                  <c:v>10</c:v>
                </c:pt>
              </c:numCache>
            </c:numRef>
          </c:val>
          <c:extLst>
            <c:ext xmlns:c16="http://schemas.microsoft.com/office/drawing/2014/chart" uri="{C3380CC4-5D6E-409C-BE32-E72D297353CC}">
              <c16:uniqueId val="{00000004-2877-477F-AA1C-9A55F8D08B2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800" dirty="0"/>
              <a:t>Decision Making:  Intuitive (Benchmark 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955D-479F-9779-D0B5FF58B44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955D-479F-9779-D0B5FF58B44F}"/>
              </c:ext>
            </c:extLst>
          </c:dPt>
          <c:cat>
            <c:strRef>
              <c:f>Sheet1!$A$29:$A$30</c:f>
              <c:strCache>
                <c:ptCount val="2"/>
                <c:pt idx="0">
                  <c:v>Above Benchmark</c:v>
                </c:pt>
                <c:pt idx="1">
                  <c:v>Below Benchmark</c:v>
                </c:pt>
              </c:strCache>
            </c:strRef>
          </c:cat>
          <c:val>
            <c:numRef>
              <c:f>Sheet1!$B$29:$B$30</c:f>
              <c:numCache>
                <c:formatCode>General</c:formatCode>
                <c:ptCount val="2"/>
                <c:pt idx="0">
                  <c:v>35</c:v>
                </c:pt>
                <c:pt idx="1">
                  <c:v>65</c:v>
                </c:pt>
              </c:numCache>
            </c:numRef>
          </c:val>
          <c:extLst>
            <c:ext xmlns:c16="http://schemas.microsoft.com/office/drawing/2014/chart" uri="{C3380CC4-5D6E-409C-BE32-E72D297353CC}">
              <c16:uniqueId val="{00000004-955D-479F-9779-D0B5FF58B44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1800"/>
              <a:t>Decision Making:</a:t>
            </a:r>
            <a:r>
              <a:rPr lang="en-ZA" sz="1800" baseline="0"/>
              <a:t>  Difference (Benchmark 0)</a:t>
            </a:r>
            <a:endParaRPr lang="en-ZA"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D6E9-4C8D-8506-C95A082A020A}"/>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D6E9-4C8D-8506-C95A082A020A}"/>
              </c:ext>
            </c:extLst>
          </c:dPt>
          <c:cat>
            <c:strRef>
              <c:f>Sheet1!$A$35:$A$36</c:f>
              <c:strCache>
                <c:ptCount val="2"/>
                <c:pt idx="0">
                  <c:v>Above Benchmark</c:v>
                </c:pt>
                <c:pt idx="1">
                  <c:v>Below Benchmark</c:v>
                </c:pt>
              </c:strCache>
            </c:strRef>
          </c:cat>
          <c:val>
            <c:numRef>
              <c:f>Sheet1!$B$35:$B$36</c:f>
              <c:numCache>
                <c:formatCode>General</c:formatCode>
                <c:ptCount val="2"/>
                <c:pt idx="0">
                  <c:v>10</c:v>
                </c:pt>
                <c:pt idx="1">
                  <c:v>90</c:v>
                </c:pt>
              </c:numCache>
            </c:numRef>
          </c:val>
          <c:extLst>
            <c:ext xmlns:c16="http://schemas.microsoft.com/office/drawing/2014/chart" uri="{C3380CC4-5D6E-409C-BE32-E72D297353CC}">
              <c16:uniqueId val="{00000004-D6E9-4C8D-8506-C95A082A020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1800"/>
              <a:t>Self-Efficacy (Benchmark 45)</a:t>
            </a:r>
          </a:p>
        </c:rich>
      </c:tx>
      <c:layout>
        <c:manualLayout>
          <c:xMode val="edge"/>
          <c:yMode val="edge"/>
          <c:x val="0.25949300087489069"/>
          <c:y val="4.166666666666666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3E89-4C54-9D42-52C14A093E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89-4C54-9D42-52C14A093E28}"/>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3E89-4C54-9D42-52C14A093E28}"/>
              </c:ext>
            </c:extLst>
          </c:dPt>
          <c:cat>
            <c:strRef>
              <c:f>Sheet1!$A$41:$A$43</c:f>
              <c:strCache>
                <c:ptCount val="3"/>
                <c:pt idx="0">
                  <c:v>Above Benchmark</c:v>
                </c:pt>
                <c:pt idx="1">
                  <c:v>Close to Benchmark</c:v>
                </c:pt>
                <c:pt idx="2">
                  <c:v>Below Benchmark</c:v>
                </c:pt>
              </c:strCache>
            </c:strRef>
          </c:cat>
          <c:val>
            <c:numRef>
              <c:f>Sheet1!$B$41:$B$43</c:f>
              <c:numCache>
                <c:formatCode>General</c:formatCode>
                <c:ptCount val="3"/>
                <c:pt idx="0">
                  <c:v>55</c:v>
                </c:pt>
                <c:pt idx="1">
                  <c:v>35</c:v>
                </c:pt>
                <c:pt idx="2">
                  <c:v>10</c:v>
                </c:pt>
              </c:numCache>
            </c:numRef>
          </c:val>
          <c:extLst>
            <c:ext xmlns:c16="http://schemas.microsoft.com/office/drawing/2014/chart" uri="{C3380CC4-5D6E-409C-BE32-E72D297353CC}">
              <c16:uniqueId val="{00000006-3E89-4C54-9D42-52C14A093E2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1800"/>
              <a:t>Creativity (Benchmark</a:t>
            </a:r>
            <a:r>
              <a:rPr lang="en-ZA" sz="1800" baseline="0"/>
              <a:t> 0)</a:t>
            </a:r>
            <a:endParaRPr lang="en-ZA"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2"/>
          <c:dPt>
            <c:idx val="0"/>
            <c:bubble3D val="0"/>
            <c:spPr>
              <a:solidFill>
                <a:srgbClr val="0070C0"/>
              </a:solidFill>
              <a:ln w="19050">
                <a:solidFill>
                  <a:schemeClr val="lt1"/>
                </a:solidFill>
              </a:ln>
              <a:effectLst/>
            </c:spPr>
            <c:extLst>
              <c:ext xmlns:c16="http://schemas.microsoft.com/office/drawing/2014/chart" uri="{C3380CC4-5D6E-409C-BE32-E72D297353CC}">
                <c16:uniqueId val="{00000001-CA9B-465D-99B5-EB7E689254C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CA9B-465D-99B5-EB7E689254C4}"/>
              </c:ext>
            </c:extLst>
          </c:dPt>
          <c:cat>
            <c:strRef>
              <c:f>Sheet1!$A$48:$A$49</c:f>
              <c:strCache>
                <c:ptCount val="2"/>
                <c:pt idx="0">
                  <c:v>Above Benchmark</c:v>
                </c:pt>
                <c:pt idx="1">
                  <c:v>Below Benchmark</c:v>
                </c:pt>
              </c:strCache>
            </c:strRef>
          </c:cat>
          <c:val>
            <c:numRef>
              <c:f>Sheet1!$B$48:$B$49</c:f>
              <c:numCache>
                <c:formatCode>General</c:formatCode>
                <c:ptCount val="2"/>
                <c:pt idx="0">
                  <c:v>95</c:v>
                </c:pt>
                <c:pt idx="1">
                  <c:v>5</c:v>
                </c:pt>
              </c:numCache>
            </c:numRef>
          </c:val>
          <c:extLst>
            <c:ext xmlns:c16="http://schemas.microsoft.com/office/drawing/2014/chart" uri="{C3380CC4-5D6E-409C-BE32-E72D297353CC}">
              <c16:uniqueId val="{00000004-CA9B-465D-99B5-EB7E689254C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EA5F0D-C1DC-412F-A146-DDB3A74B588F}" type="datetimeFigureOut">
              <a:rPr lang="en-US"/>
              <a:t>5/31/2018</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CDE508-72C8-4AB5-AA9C-1584D31690E0}" type="datetimeFigureOut">
              <a:rPr lang="en-US"/>
              <a:t>5/31/2018</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As can be seen from Figure 1 the average English Literacy level of the group is below ABET Level 5/ Grade 10/ NQF2,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while the average Numeracy of the group is ABET Level 3/ Grade 7.</a:t>
            </a:r>
            <a:r>
              <a:rPr kumimoji="0" lang="en-ZA" altLang="ja-JP" sz="1200" b="0" i="0" u="none" strike="noStrike" cap="none" normalizeH="0" baseline="0" dirty="0" smtClean="0">
                <a:ln>
                  <a:noFill/>
                </a:ln>
                <a:solidFill>
                  <a:schemeClr val="tx1"/>
                </a:solidFill>
                <a:effectLst/>
              </a:rPr>
              <a:t> </a:t>
            </a:r>
            <a:endParaRPr kumimoji="0" lang="en-ZA"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9</a:t>
            </a:fld>
            <a:endParaRPr lang="en-ZA"/>
          </a:p>
        </p:txBody>
      </p:sp>
    </p:spTree>
    <p:extLst>
      <p:ext uri="{BB962C8B-B14F-4D97-AF65-F5344CB8AC3E}">
        <p14:creationId xmlns:p14="http://schemas.microsoft.com/office/powerpoint/2010/main" val="117507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can be seen from Figure 2, the trainability of the group is on average at 91%.  This result is above the benchmark of 90% as listed in Table 1 attached hereto, but as will be discussed in the analysis portion to follow Short Term and Long Term Memory are especially a cause for concern.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10</a:t>
            </a:fld>
            <a:endParaRPr lang="en-ZA"/>
          </a:p>
        </p:txBody>
      </p:sp>
    </p:spTree>
    <p:extLst>
      <p:ext uri="{BB962C8B-B14F-4D97-AF65-F5344CB8AC3E}">
        <p14:creationId xmlns:p14="http://schemas.microsoft.com/office/powerpoint/2010/main" val="287187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4 above depicts the profile of an individual that has gaps for most areas assessed in comparison to the benchmark.</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11</a:t>
            </a:fld>
            <a:endParaRPr lang="en-ZA"/>
          </a:p>
        </p:txBody>
      </p:sp>
    </p:spTree>
    <p:extLst>
      <p:ext uri="{BB962C8B-B14F-4D97-AF65-F5344CB8AC3E}">
        <p14:creationId xmlns:p14="http://schemas.microsoft.com/office/powerpoint/2010/main" val="34207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LP: 85% of Respondents fell below the benchmark of 90% for Leadership potential, which indicates a potentially lower ability to acquire and transfer knowledge to their team and the likelihood of a loss in credibility amongst their team members.</a:t>
            </a:r>
          </a:p>
          <a:p>
            <a:r>
              <a:rPr lang="en-US" sz="1200" b="1" i="1" kern="1200" dirty="0" smtClean="0">
                <a:solidFill>
                  <a:schemeClr val="tx1"/>
                </a:solidFill>
                <a:effectLst/>
                <a:latin typeface="+mn-lt"/>
                <a:ea typeface="+mn-ea"/>
                <a:cs typeface="+mn-cs"/>
              </a:rPr>
              <a:t>LS: PO: 60% of the Respondents fell short of the benchmark score of 7 indicating that they might be too Task Oriented and therefore ignore the needs of individual members and also not show enough focus on group interactions.</a:t>
            </a:r>
            <a:r>
              <a:rPr lang="en-US"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12</a:t>
            </a:fld>
            <a:endParaRPr lang="en-ZA"/>
          </a:p>
        </p:txBody>
      </p:sp>
    </p:spTree>
    <p:extLst>
      <p:ext uri="{BB962C8B-B14F-4D97-AF65-F5344CB8AC3E}">
        <p14:creationId xmlns:p14="http://schemas.microsoft.com/office/powerpoint/2010/main" val="350345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LS:  TO:  20% of the Respondents fell short of the benchmark score of 15 indicating that the majority of Respondents are sufficiently Task Oriented to get their job done.  The 20% of Respondents that fell short will however need intervention in this area as a good Leader should achieve a score of higher than the benchmark in both areas of Leadership Style.</a:t>
            </a:r>
          </a:p>
          <a:p>
            <a:r>
              <a:rPr lang="en-US" sz="1200" b="1" i="1" kern="1200" dirty="0" smtClean="0">
                <a:solidFill>
                  <a:schemeClr val="tx1"/>
                </a:solidFill>
                <a:effectLst/>
                <a:latin typeface="+mn-lt"/>
                <a:ea typeface="+mn-ea"/>
                <a:cs typeface="+mn-cs"/>
              </a:rPr>
              <a:t>DM: R: 10% of the Respondents fell short of the benchmark score of 16 indicating that the majority of Respondents possess a satisfactory Decision Making (Rational) they however do not have the prerequisite balance between their two Decision Making Styles as indicated in Decision Making (Difference) below.  The 10% of Respondents that fell short will however need intervention in this area as a good Leader should achieve a score of higher than the benchmark in both areas of Decision Making Style.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13</a:t>
            </a:fld>
            <a:endParaRPr lang="en-ZA"/>
          </a:p>
        </p:txBody>
      </p:sp>
    </p:spTree>
    <p:extLst>
      <p:ext uri="{BB962C8B-B14F-4D97-AF65-F5344CB8AC3E}">
        <p14:creationId xmlns:p14="http://schemas.microsoft.com/office/powerpoint/2010/main" val="23076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DM:  I:</a:t>
            </a:r>
            <a:r>
              <a:rPr lang="en-US" sz="1200" b="1" i="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65% of the Respondents fell short of the benchmark score of 16 indicating that the majority of Respondents do not possess a satisfactory Decision Making (Intuitive) and they therefore do not have the prerequisite balance between their two Decision Making Styles as indicated in Decision Making (Difference) below.  The 65% of Respondents that fell short will therefore need intervention in this area as a good Leader should achieve a score of higher than the benchmark in both areas of Decision Making Style.</a:t>
            </a:r>
          </a:p>
          <a:p>
            <a:r>
              <a:rPr lang="en-US" sz="1200" b="1" i="1" kern="1200" dirty="0" smtClean="0">
                <a:solidFill>
                  <a:schemeClr val="tx1"/>
                </a:solidFill>
                <a:effectLst/>
                <a:latin typeface="+mn-lt"/>
                <a:ea typeface="+mn-ea"/>
                <a:cs typeface="+mn-cs"/>
              </a:rPr>
              <a:t>DM: D:  90% of the Respondents fell short of the benchmark score of Zero (0) indicating that the majority of Respondents do not possess a satisfactory balance in their Decision Making Style.  The 90% of Respondents that fell short will therefore need intervention in this area as a good Leader should achieve a balanced score in the two Decision Making Areas.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14</a:t>
            </a:fld>
            <a:endParaRPr lang="en-ZA"/>
          </a:p>
        </p:txBody>
      </p:sp>
    </p:spTree>
    <p:extLst>
      <p:ext uri="{BB962C8B-B14F-4D97-AF65-F5344CB8AC3E}">
        <p14:creationId xmlns:p14="http://schemas.microsoft.com/office/powerpoint/2010/main" val="111560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S-E:  10% of the Respondents fell short of the benchmark score of 45 indicating that the majority of Respondents possess a satisfactory Self-Efficacy.  35% of the Respondents however scored just below the benchmark score of 45 and since the lower the score is the greater the person’s confidence it is clear that at least 45% of the Respondents will greatly benefit from interventions in this area.</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Creativity: 5% of the Respondents fell short of the benchmark score of zero (0) indicating that the majority of Respondents possess a satisfactory level of Creativity.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15</a:t>
            </a:fld>
            <a:endParaRPr lang="en-ZA"/>
          </a:p>
        </p:txBody>
      </p:sp>
    </p:spTree>
    <p:extLst>
      <p:ext uri="{BB962C8B-B14F-4D97-AF65-F5344CB8AC3E}">
        <p14:creationId xmlns:p14="http://schemas.microsoft.com/office/powerpoint/2010/main" val="30443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ZA" smtClean="0"/>
              <a:t>16</a:t>
            </a:fld>
            <a:endParaRPr lang="en-ZA"/>
          </a:p>
        </p:txBody>
      </p:sp>
    </p:spTree>
    <p:extLst>
      <p:ext uri="{BB962C8B-B14F-4D97-AF65-F5344CB8AC3E}">
        <p14:creationId xmlns:p14="http://schemas.microsoft.com/office/powerpoint/2010/main" val="347575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3384AA5-FD69-4B06-972F-57E952A3B1EF}" type="datetime1">
              <a:rPr lang="en-US" smtClean="0"/>
              <a:t>5/31/2018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6F97ACB-88F4-4348-ABBD-A66B3E22F720}" type="slidenum">
              <a:rPr lang="en-ZA" smtClean="0"/>
              <a:t>‹#›</a:t>
            </a:fld>
            <a:endParaRPr lang="en-ZA"/>
          </a:p>
        </p:txBody>
      </p:sp>
    </p:spTree>
    <p:extLst>
      <p:ext uri="{BB962C8B-B14F-4D97-AF65-F5344CB8AC3E}">
        <p14:creationId xmlns:p14="http://schemas.microsoft.com/office/powerpoint/2010/main" val="1989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4915" y="6489110"/>
            <a:ext cx="12241829" cy="396274"/>
          </a:xfrm>
          <a:prstGeom prst="rect">
            <a:avLst/>
          </a:prstGeom>
        </p:spPr>
      </p:pic>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2E646FF-C1C5-47E4-978B-B67B5CC3F007}" type="datetime1">
              <a:rPr lang="en-US" smtClean="0"/>
              <a:t>5/31/2018</a:t>
            </a:fld>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8D9AD5-F248-4919-864A-CFD76CC027D6}" type="slidenum">
              <a:rPr lang="en-ZA" smtClean="0"/>
              <a:t>‹#›</a:t>
            </a:fld>
            <a:endParaRPr lang="en-ZA"/>
          </a:p>
        </p:txBody>
      </p:sp>
    </p:spTree>
    <p:extLst>
      <p:ext uri="{BB962C8B-B14F-4D97-AF65-F5344CB8AC3E}">
        <p14:creationId xmlns:p14="http://schemas.microsoft.com/office/powerpoint/2010/main" val="1043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4915" y="6489110"/>
            <a:ext cx="12241829" cy="396274"/>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868FB4-202F-4228-AED3-30FF2B9BA796}" type="datetime1">
              <a:rPr lang="en-US" smtClean="0"/>
              <a:t>5/31/2018</a:t>
            </a:fld>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8D9AD5-F248-4919-864A-CFD76CC027D6}" type="slidenum">
              <a:rPr lang="en-ZA" smtClean="0"/>
              <a:t>‹#›</a:t>
            </a:fld>
            <a:endParaRPr lang="en-ZA"/>
          </a:p>
        </p:txBody>
      </p:sp>
    </p:spTree>
    <p:extLst>
      <p:ext uri="{BB962C8B-B14F-4D97-AF65-F5344CB8AC3E}">
        <p14:creationId xmlns:p14="http://schemas.microsoft.com/office/powerpoint/2010/main" val="13570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4915" y="6489110"/>
            <a:ext cx="12241829" cy="396274"/>
          </a:xfrm>
          <a:prstGeom prst="rect">
            <a:avLst/>
          </a:prstGeom>
        </p:spPr>
      </p:pic>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4BD0422-B6A7-4BDA-8EC3-F46D1C58A5F4}" type="datetime1">
              <a:rPr lang="en-US" smtClean="0"/>
              <a:t>5/31/2018</a:t>
            </a:fld>
            <a:endParaRPr lang="en-US"/>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A8D9AD5-F248-4919-864A-CFD76CC027D6}" type="slidenum">
              <a:rPr lang="en-ZA" smtClean="0"/>
              <a:t>‹#›</a:t>
            </a:fld>
            <a:endParaRPr lang="en-ZA"/>
          </a:p>
        </p:txBody>
      </p:sp>
    </p:spTree>
    <p:extLst>
      <p:ext uri="{BB962C8B-B14F-4D97-AF65-F5344CB8AC3E}">
        <p14:creationId xmlns:p14="http://schemas.microsoft.com/office/powerpoint/2010/main" val="220345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srcRect l="6878" r="3174"/>
          <a:stretch/>
        </p:blipFill>
        <p:spPr>
          <a:xfrm>
            <a:off x="-24680" y="6488658"/>
            <a:ext cx="12241360" cy="396726"/>
          </a:xfrm>
          <a:prstGeom prst="rect">
            <a:avLst/>
          </a:prstGeom>
        </p:spPr>
      </p:pic>
      <p:sp>
        <p:nvSpPr>
          <p:cNvPr id="2" name="Date Placeholder 1"/>
          <p:cNvSpPr>
            <a:spLocks noGrp="1"/>
          </p:cNvSpPr>
          <p:nvPr>
            <p:ph type="dt" sz="half" idx="10"/>
          </p:nvPr>
        </p:nvSpPr>
        <p:spPr/>
        <p:txBody>
          <a:bodyPr/>
          <a:lstStyle/>
          <a:p>
            <a:fld id="{E25486DB-9770-404F-B871-B47830467ACF}" type="datetime1">
              <a:rPr lang="en-US" smtClean="0"/>
              <a:t>5/31/2018</a:t>
            </a:fld>
            <a:endParaRPr lang="en-US"/>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A8D9AD5-F248-4919-864A-CFD76CC027D6}" type="slidenum">
              <a:rPr lang="en-ZA" smtClean="0"/>
              <a:pPr/>
              <a:t>‹#›</a:t>
            </a:fld>
            <a:endParaRPr lang="en-ZA"/>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78" y="115806"/>
            <a:ext cx="620871" cy="1196752"/>
          </a:xfrm>
          <a:prstGeom prst="rect">
            <a:avLst/>
          </a:prstGeom>
        </p:spPr>
      </p:pic>
      <p:cxnSp>
        <p:nvCxnSpPr>
          <p:cNvPr id="12" name="Straight Connector 11"/>
          <p:cNvCxnSpPr/>
          <p:nvPr userDrawn="1"/>
        </p:nvCxnSpPr>
        <p:spPr>
          <a:xfrm>
            <a:off x="834926" y="764704"/>
            <a:ext cx="10517658" cy="0"/>
          </a:xfrm>
          <a:prstGeom prst="line">
            <a:avLst/>
          </a:prstGeom>
          <a:ln w="12700">
            <a:solidFill>
              <a:srgbClr val="002A55"/>
            </a:solidFill>
          </a:ln>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767408" y="332656"/>
            <a:ext cx="10445649" cy="769441"/>
          </a:xfrm>
          <a:prstGeom prst="rect">
            <a:avLst/>
          </a:prstGeom>
        </p:spPr>
        <p:txBody>
          <a:bodyPr wrap="square">
            <a:spAutoFit/>
          </a:bodyPr>
          <a:lstStyle/>
          <a:p>
            <a:endParaRPr lang="en-ZA" sz="2400" b="1" i="1" dirty="0">
              <a:solidFill>
                <a:schemeClr val="tx2"/>
              </a:solidFill>
              <a:latin typeface="Segoe UI" panose="020B0502040204020203" pitchFamily="34" charset="0"/>
              <a:cs typeface="Segoe UI" panose="020B0502040204020203" pitchFamily="34" charset="0"/>
            </a:endParaRPr>
          </a:p>
          <a:p>
            <a:endParaRPr lang="en-ZA" sz="2000" b="1" dirty="0">
              <a:solidFill>
                <a:schemeClr val="tx2"/>
              </a:solidFill>
              <a:latin typeface="Segoe UI" panose="020B0502040204020203" pitchFamily="34" charset="0"/>
              <a:cs typeface="Segoe UI" panose="020B0502040204020203" pitchFamily="34" charset="0"/>
            </a:endParaRPr>
          </a:p>
        </p:txBody>
      </p:sp>
      <p:sp>
        <p:nvSpPr>
          <p:cNvPr id="10" name="Title 1"/>
          <p:cNvSpPr>
            <a:spLocks noGrp="1"/>
          </p:cNvSpPr>
          <p:nvPr>
            <p:ph type="title"/>
          </p:nvPr>
        </p:nvSpPr>
        <p:spPr>
          <a:xfrm>
            <a:off x="744086" y="116632"/>
            <a:ext cx="10680506" cy="761502"/>
          </a:xfrm>
        </p:spPr>
        <p:txBody>
          <a:bodyPr>
            <a:normAutofit/>
          </a:bodyPr>
          <a:lstStyle>
            <a:lvl1pPr>
              <a:lnSpc>
                <a:spcPct val="100000"/>
              </a:lnSpc>
              <a:defRPr sz="2800" b="0">
                <a:solidFill>
                  <a:schemeClr val="accent5">
                    <a:lumMod val="50000"/>
                  </a:schemeClr>
                </a:solidFill>
                <a:latin typeface="Segoe UI" panose="020B0502040204020203" pitchFamily="34" charset="0"/>
                <a:cs typeface="Segoe UI" panose="020B0502040204020203" pitchFamily="34" charset="0"/>
              </a:defRPr>
            </a:lvl1pPr>
          </a:lstStyle>
          <a:p>
            <a:r>
              <a:rPr lang="en-US" dirty="0" smtClean="0"/>
              <a:t>Click to edit Master title style</a:t>
            </a:r>
            <a:endParaRPr lang="en-ZA" dirty="0"/>
          </a:p>
        </p:txBody>
      </p:sp>
      <p:sp>
        <p:nvSpPr>
          <p:cNvPr id="16" name="Content Placeholder 2"/>
          <p:cNvSpPr>
            <a:spLocks noGrp="1"/>
          </p:cNvSpPr>
          <p:nvPr>
            <p:ph idx="1"/>
          </p:nvPr>
        </p:nvSpPr>
        <p:spPr>
          <a:xfrm>
            <a:off x="744086" y="1126059"/>
            <a:ext cx="10680506" cy="4351338"/>
          </a:xfrm>
        </p:spPr>
        <p:txBody>
          <a:bodyPr>
            <a:normAutofit/>
          </a:bodyPr>
          <a:lstStyle>
            <a:lvl1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1pPr>
            <a:lvl2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2pPr>
            <a:lvl3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3pPr>
            <a:lvl4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4pPr>
            <a:lvl5pPr>
              <a:lnSpc>
                <a:spcPct val="100000"/>
              </a:lnSpc>
              <a:spcBef>
                <a:spcPts val="0"/>
              </a:spcBef>
              <a:defRPr sz="1800">
                <a:solidFill>
                  <a:schemeClr val="tx1">
                    <a:lumMod val="65000"/>
                    <a:lumOff val="35000"/>
                  </a:schemeClr>
                </a:solidFill>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18475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2438-0775-431C-BC2F-28BA53E4300C}" type="datetime1">
              <a:rPr lang="en-US" smtClean="0"/>
              <a:t>5/31/2018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976320" y="6480720"/>
            <a:ext cx="2743200" cy="404664"/>
          </a:xfrm>
          <a:prstGeom prst="rect">
            <a:avLst/>
          </a:prstGeom>
        </p:spPr>
        <p:txBody>
          <a:bodyPr vert="horz" lIns="91440" tIns="45720" rIns="91440" bIns="45720" rtlCol="0" anchor="ctr"/>
          <a:lstStyle>
            <a:lvl1pPr algn="r">
              <a:defRPr sz="800">
                <a:solidFill>
                  <a:schemeClr val="bg1">
                    <a:lumMod val="85000"/>
                  </a:schemeClr>
                </a:solidFill>
                <a:latin typeface="Segoe UI" panose="020B0502040204020203" pitchFamily="34" charset="0"/>
                <a:cs typeface="Segoe UI" panose="020B0502040204020203" pitchFamily="34" charset="0"/>
              </a:defRPr>
            </a:lvl1pPr>
          </a:lstStyle>
          <a:p>
            <a:fld id="{CA8D9AD5-F248-4919-864A-CFD76CC027D6}" type="slidenum">
              <a:rPr lang="en-ZA" smtClean="0"/>
              <a:pPr/>
              <a:t>‹#›</a:t>
            </a:fld>
            <a:endParaRPr lang="en-ZA"/>
          </a:p>
        </p:txBody>
      </p:sp>
    </p:spTree>
    <p:extLst>
      <p:ext uri="{BB962C8B-B14F-4D97-AF65-F5344CB8AC3E}">
        <p14:creationId xmlns:p14="http://schemas.microsoft.com/office/powerpoint/2010/main" val="11359816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a:t>
            </a:fld>
            <a:endParaRPr lang="en-ZA"/>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85" r="10620" b="39500"/>
          <a:stretch/>
        </p:blipFill>
        <p:spPr>
          <a:xfrm>
            <a:off x="-74066" y="5752"/>
            <a:ext cx="12288688" cy="6886367"/>
          </a:xfrm>
          <a:prstGeom prst="rect">
            <a:avLst/>
          </a:prstGeom>
        </p:spPr>
      </p:pic>
      <p:sp>
        <p:nvSpPr>
          <p:cNvPr id="6" name="Rectangle 5"/>
          <p:cNvSpPr/>
          <p:nvPr/>
        </p:nvSpPr>
        <p:spPr>
          <a:xfrm>
            <a:off x="-24680" y="4895750"/>
            <a:ext cx="12288688" cy="1261884"/>
          </a:xfrm>
          <a:prstGeom prst="rect">
            <a:avLst/>
          </a:prstGeom>
        </p:spPr>
        <p:txBody>
          <a:bodyPr wrap="square">
            <a:spAutoFit/>
          </a:bodyPr>
          <a:lstStyle/>
          <a:p>
            <a:pPr algn="ctr"/>
            <a:r>
              <a:rPr lang="en-ZA" sz="3200" b="1" dirty="0" smtClean="0">
                <a:solidFill>
                  <a:schemeClr val="bg1"/>
                </a:solidFill>
                <a:latin typeface="Segoe UI" panose="020B0502040204020203" pitchFamily="34" charset="0"/>
                <a:cs typeface="Segoe UI" panose="020B0502040204020203" pitchFamily="34" charset="0"/>
              </a:rPr>
              <a:t>Bridging the gap between skills capacity and performance</a:t>
            </a:r>
            <a:endParaRPr lang="en-ZA" sz="3200" b="1" dirty="0" smtClean="0">
              <a:solidFill>
                <a:schemeClr val="bg1"/>
              </a:solidFill>
              <a:latin typeface="Segoe UI" panose="020B0502040204020203" pitchFamily="34" charset="0"/>
              <a:cs typeface="Segoe UI" panose="020B0502040204020203" pitchFamily="34" charset="0"/>
            </a:endParaRPr>
          </a:p>
          <a:p>
            <a:pPr algn="ctr"/>
            <a:r>
              <a:rPr lang="en-ZA" sz="2000" dirty="0" smtClean="0">
                <a:solidFill>
                  <a:schemeClr val="bg1"/>
                </a:solidFill>
                <a:latin typeface="Segoe UI" panose="020B0502040204020203" pitchFamily="34" charset="0"/>
                <a:cs typeface="Segoe UI" panose="020B0502040204020203" pitchFamily="34" charset="0"/>
              </a:rPr>
              <a:t>Research Paper by Graham K Reid and Carl W Stroud </a:t>
            </a:r>
            <a:r>
              <a:rPr lang="en-ZA" sz="2000" dirty="0" smtClean="0">
                <a:solidFill>
                  <a:schemeClr val="bg1"/>
                </a:solidFill>
                <a:latin typeface="Segoe UI" panose="020B0502040204020203" pitchFamily="34" charset="0"/>
                <a:cs typeface="Segoe UI" panose="020B0502040204020203" pitchFamily="34" charset="0"/>
              </a:rPr>
              <a:t>(3 July </a:t>
            </a:r>
            <a:r>
              <a:rPr lang="en-ZA" sz="2000" dirty="0" smtClean="0">
                <a:solidFill>
                  <a:schemeClr val="bg1"/>
                </a:solidFill>
                <a:latin typeface="Segoe UI" panose="020B0502040204020203" pitchFamily="34" charset="0"/>
                <a:cs typeface="Segoe UI" panose="020B0502040204020203" pitchFamily="34" charset="0"/>
              </a:rPr>
              <a:t>2018)</a:t>
            </a:r>
            <a:endParaRPr lang="en-ZA" sz="2000" dirty="0">
              <a:solidFill>
                <a:schemeClr val="bg1"/>
              </a:solidFill>
              <a:latin typeface="Segoe UI" panose="020B0502040204020203" pitchFamily="34" charset="0"/>
              <a:cs typeface="Segoe UI" panose="020B0502040204020203" pitchFamily="34" charset="0"/>
            </a:endParaRPr>
          </a:p>
          <a:p>
            <a:endParaRPr lang="en-ZA" sz="24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011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10</a:t>
            </a:fld>
            <a:endParaRPr lang="en-ZA"/>
          </a:p>
        </p:txBody>
      </p:sp>
      <p:sp>
        <p:nvSpPr>
          <p:cNvPr id="3" name="Title 2"/>
          <p:cNvSpPr>
            <a:spLocks noGrp="1"/>
          </p:cNvSpPr>
          <p:nvPr>
            <p:ph type="title"/>
          </p:nvPr>
        </p:nvSpPr>
        <p:spPr/>
        <p:txBody>
          <a:bodyPr/>
          <a:lstStyle/>
          <a:p>
            <a:r>
              <a:rPr lang="en-ZA" dirty="0" smtClean="0"/>
              <a:t>Findings</a:t>
            </a:r>
            <a:r>
              <a:rPr lang="en-ZA" dirty="0" smtClean="0"/>
              <a:t>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8" name="Rectangle 5"/>
          <p:cNvSpPr>
            <a:spLocks noChangeArrowheads="1"/>
          </p:cNvSpPr>
          <p:nvPr/>
        </p:nvSpPr>
        <p:spPr bwMode="auto">
          <a:xfrm>
            <a:off x="263352" y="1075946"/>
            <a:ext cx="335739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ea typeface="SimSun" panose="02010600030101010101" pitchFamily="2" charset="-122"/>
                <a:cs typeface="Times New Roman" panose="02020603050405020304" pitchFamily="18" charset="0"/>
              </a:rPr>
              <a:t>Trainability Summary</a:t>
            </a:r>
            <a:endParaRPr kumimoji="0" lang="en-ZA" altLang="ja-JP" sz="2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205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1680953"/>
            <a:ext cx="8472800" cy="45347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263352" y="4810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45122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11</a:t>
            </a:fld>
            <a:endParaRPr lang="en-ZA"/>
          </a:p>
        </p:txBody>
      </p:sp>
      <p:sp>
        <p:nvSpPr>
          <p:cNvPr id="3" name="Title 2"/>
          <p:cNvSpPr>
            <a:spLocks noGrp="1"/>
          </p:cNvSpPr>
          <p:nvPr>
            <p:ph type="title"/>
          </p:nvPr>
        </p:nvSpPr>
        <p:spPr/>
        <p:txBody>
          <a:bodyPr/>
          <a:lstStyle/>
          <a:p>
            <a:r>
              <a:rPr lang="en-ZA" dirty="0" smtClean="0"/>
              <a:t>Findings</a:t>
            </a:r>
            <a:r>
              <a:rPr lang="en-ZA" dirty="0" smtClean="0"/>
              <a:t>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9" name="Rectangle 6"/>
          <p:cNvSpPr>
            <a:spLocks noChangeArrowheads="1"/>
          </p:cNvSpPr>
          <p:nvPr/>
        </p:nvSpPr>
        <p:spPr bwMode="auto">
          <a:xfrm>
            <a:off x="263352" y="4810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2"/>
          <p:cNvSpPr>
            <a:spLocks noChangeArrowheads="1"/>
          </p:cNvSpPr>
          <p:nvPr/>
        </p:nvSpPr>
        <p:spPr bwMode="auto">
          <a:xfrm>
            <a:off x="479376" y="1383449"/>
            <a:ext cx="66085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ea typeface="SimSun" panose="02010600030101010101" pitchFamily="2" charset="-122"/>
                <a:cs typeface="Times New Roman" panose="02020603050405020304" pitchFamily="18" charset="0"/>
              </a:rPr>
              <a:t>Ad Astra Leadership Potential of Respondent 15</a:t>
            </a:r>
            <a:endParaRPr kumimoji="0" lang="en-ZA" altLang="ja-JP" sz="2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222" y="2025213"/>
            <a:ext cx="9180260" cy="42272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79376" y="47182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46354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12</a:t>
            </a:fld>
            <a:endParaRPr lang="en-ZA"/>
          </a:p>
        </p:txBody>
      </p:sp>
      <p:sp>
        <p:nvSpPr>
          <p:cNvPr id="3" name="Title 2"/>
          <p:cNvSpPr>
            <a:spLocks noGrp="1"/>
          </p:cNvSpPr>
          <p:nvPr>
            <p:ph type="title"/>
          </p:nvPr>
        </p:nvSpPr>
        <p:spPr/>
        <p:txBody>
          <a:bodyPr/>
          <a:lstStyle/>
          <a:p>
            <a:r>
              <a:rPr lang="en-ZA" dirty="0" smtClean="0"/>
              <a:t>Findings</a:t>
            </a:r>
            <a:r>
              <a:rPr lang="en-ZA" dirty="0" smtClean="0"/>
              <a:t>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9" name="Rectangle 6"/>
          <p:cNvSpPr>
            <a:spLocks noChangeArrowheads="1"/>
          </p:cNvSpPr>
          <p:nvPr/>
        </p:nvSpPr>
        <p:spPr bwMode="auto">
          <a:xfrm>
            <a:off x="263352" y="4810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3"/>
          <p:cNvSpPr>
            <a:spLocks noChangeArrowheads="1"/>
          </p:cNvSpPr>
          <p:nvPr/>
        </p:nvSpPr>
        <p:spPr bwMode="auto">
          <a:xfrm>
            <a:off x="479376" y="47182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0" name="Chart 9"/>
          <p:cNvGraphicFramePr>
            <a:graphicFrameLocks/>
          </p:cNvGraphicFramePr>
          <p:nvPr>
            <p:extLst>
              <p:ext uri="{D42A27DB-BD31-4B8C-83A1-F6EECF244321}">
                <p14:modId xmlns:p14="http://schemas.microsoft.com/office/powerpoint/2010/main" val="2359139246"/>
              </p:ext>
            </p:extLst>
          </p:nvPr>
        </p:nvGraphicFramePr>
        <p:xfrm>
          <a:off x="-286000" y="1379412"/>
          <a:ext cx="6629324" cy="4561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282319202"/>
              </p:ext>
            </p:extLst>
          </p:nvPr>
        </p:nvGraphicFramePr>
        <p:xfrm>
          <a:off x="5981035" y="1345132"/>
          <a:ext cx="6629324" cy="4561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923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13</a:t>
            </a:fld>
            <a:endParaRPr lang="en-ZA"/>
          </a:p>
        </p:txBody>
      </p:sp>
      <p:sp>
        <p:nvSpPr>
          <p:cNvPr id="3" name="Title 2"/>
          <p:cNvSpPr>
            <a:spLocks noGrp="1"/>
          </p:cNvSpPr>
          <p:nvPr>
            <p:ph type="title"/>
          </p:nvPr>
        </p:nvSpPr>
        <p:spPr/>
        <p:txBody>
          <a:bodyPr/>
          <a:lstStyle/>
          <a:p>
            <a:r>
              <a:rPr lang="en-ZA" dirty="0" smtClean="0"/>
              <a:t>Findings</a:t>
            </a:r>
            <a:r>
              <a:rPr lang="en-ZA" dirty="0" smtClean="0"/>
              <a:t>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9" name="Rectangle 6"/>
          <p:cNvSpPr>
            <a:spLocks noChangeArrowheads="1"/>
          </p:cNvSpPr>
          <p:nvPr/>
        </p:nvSpPr>
        <p:spPr bwMode="auto">
          <a:xfrm>
            <a:off x="263352" y="4810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3"/>
          <p:cNvSpPr>
            <a:spLocks noChangeArrowheads="1"/>
          </p:cNvSpPr>
          <p:nvPr/>
        </p:nvSpPr>
        <p:spPr bwMode="auto">
          <a:xfrm>
            <a:off x="479376" y="47182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Chart 6"/>
          <p:cNvGraphicFramePr>
            <a:graphicFrameLocks/>
          </p:cNvGraphicFramePr>
          <p:nvPr>
            <p:extLst>
              <p:ext uri="{D42A27DB-BD31-4B8C-83A1-F6EECF244321}">
                <p14:modId xmlns:p14="http://schemas.microsoft.com/office/powerpoint/2010/main" val="2963994525"/>
              </p:ext>
            </p:extLst>
          </p:nvPr>
        </p:nvGraphicFramePr>
        <p:xfrm>
          <a:off x="263352" y="1196752"/>
          <a:ext cx="5997748"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273184006"/>
              </p:ext>
            </p:extLst>
          </p:nvPr>
        </p:nvGraphicFramePr>
        <p:xfrm>
          <a:off x="6023992" y="1196752"/>
          <a:ext cx="5400600"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931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14</a:t>
            </a:fld>
            <a:endParaRPr lang="en-ZA"/>
          </a:p>
        </p:txBody>
      </p:sp>
      <p:sp>
        <p:nvSpPr>
          <p:cNvPr id="3" name="Title 2"/>
          <p:cNvSpPr>
            <a:spLocks noGrp="1"/>
          </p:cNvSpPr>
          <p:nvPr>
            <p:ph type="title"/>
          </p:nvPr>
        </p:nvSpPr>
        <p:spPr/>
        <p:txBody>
          <a:bodyPr/>
          <a:lstStyle/>
          <a:p>
            <a:r>
              <a:rPr lang="en-ZA" dirty="0" smtClean="0"/>
              <a:t>Findings</a:t>
            </a:r>
            <a:r>
              <a:rPr lang="en-ZA" dirty="0" smtClean="0"/>
              <a:t>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9" name="Rectangle 6"/>
          <p:cNvSpPr>
            <a:spLocks noChangeArrowheads="1"/>
          </p:cNvSpPr>
          <p:nvPr/>
        </p:nvSpPr>
        <p:spPr bwMode="auto">
          <a:xfrm>
            <a:off x="263352" y="4810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3"/>
          <p:cNvSpPr>
            <a:spLocks noChangeArrowheads="1"/>
          </p:cNvSpPr>
          <p:nvPr/>
        </p:nvSpPr>
        <p:spPr bwMode="auto">
          <a:xfrm>
            <a:off x="479376" y="47182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2" name="Chart 11"/>
          <p:cNvGraphicFramePr>
            <a:graphicFrameLocks/>
          </p:cNvGraphicFramePr>
          <p:nvPr>
            <p:extLst>
              <p:ext uri="{D42A27DB-BD31-4B8C-83A1-F6EECF244321}">
                <p14:modId xmlns:p14="http://schemas.microsoft.com/office/powerpoint/2010/main" val="2878326614"/>
              </p:ext>
            </p:extLst>
          </p:nvPr>
        </p:nvGraphicFramePr>
        <p:xfrm>
          <a:off x="479376" y="1729462"/>
          <a:ext cx="5464224" cy="37877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614231805"/>
              </p:ext>
            </p:extLst>
          </p:nvPr>
        </p:nvGraphicFramePr>
        <p:xfrm>
          <a:off x="5943600" y="1704862"/>
          <a:ext cx="5480992" cy="38123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451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15</a:t>
            </a:fld>
            <a:endParaRPr lang="en-ZA"/>
          </a:p>
        </p:txBody>
      </p:sp>
      <p:sp>
        <p:nvSpPr>
          <p:cNvPr id="3" name="Title 2"/>
          <p:cNvSpPr>
            <a:spLocks noGrp="1"/>
          </p:cNvSpPr>
          <p:nvPr>
            <p:ph type="title"/>
          </p:nvPr>
        </p:nvSpPr>
        <p:spPr/>
        <p:txBody>
          <a:bodyPr/>
          <a:lstStyle/>
          <a:p>
            <a:r>
              <a:rPr lang="en-ZA" dirty="0" smtClean="0"/>
              <a:t>Findings</a:t>
            </a:r>
            <a:r>
              <a:rPr lang="en-ZA" dirty="0" smtClean="0"/>
              <a:t>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9" name="Rectangle 6"/>
          <p:cNvSpPr>
            <a:spLocks noChangeArrowheads="1"/>
          </p:cNvSpPr>
          <p:nvPr/>
        </p:nvSpPr>
        <p:spPr bwMode="auto">
          <a:xfrm>
            <a:off x="263352" y="4810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3"/>
          <p:cNvSpPr>
            <a:spLocks noChangeArrowheads="1"/>
          </p:cNvSpPr>
          <p:nvPr/>
        </p:nvSpPr>
        <p:spPr bwMode="auto">
          <a:xfrm>
            <a:off x="479376" y="47182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Chart 6"/>
          <p:cNvGraphicFramePr>
            <a:graphicFrameLocks/>
          </p:cNvGraphicFramePr>
          <p:nvPr>
            <p:extLst>
              <p:ext uri="{D42A27DB-BD31-4B8C-83A1-F6EECF244321}">
                <p14:modId xmlns:p14="http://schemas.microsoft.com/office/powerpoint/2010/main" val="2843402312"/>
              </p:ext>
            </p:extLst>
          </p:nvPr>
        </p:nvGraphicFramePr>
        <p:xfrm>
          <a:off x="0" y="1268760"/>
          <a:ext cx="5946775" cy="3888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056287772"/>
              </p:ext>
            </p:extLst>
          </p:nvPr>
        </p:nvGraphicFramePr>
        <p:xfrm>
          <a:off x="6245224" y="1412776"/>
          <a:ext cx="5730752"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664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16</a:t>
            </a:fld>
            <a:endParaRPr lang="en-ZA"/>
          </a:p>
        </p:txBody>
      </p:sp>
      <p:sp>
        <p:nvSpPr>
          <p:cNvPr id="3" name="Title 2"/>
          <p:cNvSpPr>
            <a:spLocks noGrp="1"/>
          </p:cNvSpPr>
          <p:nvPr>
            <p:ph type="title"/>
          </p:nvPr>
        </p:nvSpPr>
        <p:spPr/>
        <p:txBody>
          <a:bodyPr/>
          <a:lstStyle/>
          <a:p>
            <a:r>
              <a:rPr lang="en-ZA" dirty="0" smtClean="0"/>
              <a:t>Recommendations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9" name="Rectangle 6"/>
          <p:cNvSpPr>
            <a:spLocks noChangeArrowheads="1"/>
          </p:cNvSpPr>
          <p:nvPr/>
        </p:nvSpPr>
        <p:spPr bwMode="auto">
          <a:xfrm>
            <a:off x="263352" y="4810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3"/>
          <p:cNvSpPr>
            <a:spLocks noChangeArrowheads="1"/>
          </p:cNvSpPr>
          <p:nvPr/>
        </p:nvSpPr>
        <p:spPr bwMode="auto">
          <a:xfrm>
            <a:off x="479376" y="47182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4"/>
          <p:cNvSpPr/>
          <p:nvPr/>
        </p:nvSpPr>
        <p:spPr>
          <a:xfrm>
            <a:off x="816094" y="878134"/>
            <a:ext cx="10903426" cy="3416320"/>
          </a:xfrm>
          <a:prstGeom prst="rect">
            <a:avLst/>
          </a:prstGeom>
        </p:spPr>
        <p:txBody>
          <a:bodyPr wrap="square">
            <a:spAutoFit/>
          </a:bodyPr>
          <a:lstStyle/>
          <a:p>
            <a:r>
              <a:rPr lang="en-US" sz="3600" dirty="0">
                <a:ea typeface="SimSun" panose="02010600030101010101" pitchFamily="2" charset="-122"/>
              </a:rPr>
              <a:t>It is deemed of utmost importance that each individual in an underperforming Municipality be assessed using the scientific methodology of this paper to identify individual skills gaps that when resolved will lead to increased and optimal performance of the individual and the relevant Municipality as a whole.</a:t>
            </a:r>
            <a:endParaRPr lang="en-ZA" sz="3600" dirty="0"/>
          </a:p>
        </p:txBody>
      </p:sp>
    </p:spTree>
    <p:extLst>
      <p:ext uri="{BB962C8B-B14F-4D97-AF65-F5344CB8AC3E}">
        <p14:creationId xmlns:p14="http://schemas.microsoft.com/office/powerpoint/2010/main" val="160470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2</a:t>
            </a:fld>
            <a:endParaRPr lang="en-ZA"/>
          </a:p>
        </p:txBody>
      </p:sp>
      <p:sp>
        <p:nvSpPr>
          <p:cNvPr id="3" name="Title 2"/>
          <p:cNvSpPr>
            <a:spLocks noGrp="1"/>
          </p:cNvSpPr>
          <p:nvPr>
            <p:ph type="title"/>
          </p:nvPr>
        </p:nvSpPr>
        <p:spPr/>
        <p:txBody>
          <a:bodyPr/>
          <a:lstStyle/>
          <a:p>
            <a:r>
              <a:rPr lang="en-ZA" dirty="0" smtClean="0"/>
              <a:t>Abstract</a:t>
            </a:r>
            <a:endParaRPr lang="en-ZA" dirty="0"/>
          </a:p>
        </p:txBody>
      </p:sp>
      <p:sp>
        <p:nvSpPr>
          <p:cNvPr id="4" name="Rectangle 3"/>
          <p:cNvSpPr/>
          <p:nvPr/>
        </p:nvSpPr>
        <p:spPr>
          <a:xfrm>
            <a:off x="911424" y="1052736"/>
            <a:ext cx="9577064" cy="4401205"/>
          </a:xfrm>
          <a:prstGeom prst="rect">
            <a:avLst/>
          </a:prstGeom>
        </p:spPr>
        <p:txBody>
          <a:bodyPr wrap="square">
            <a:spAutoFit/>
          </a:bodyPr>
          <a:lstStyle/>
          <a:p>
            <a:r>
              <a:rPr lang="en-US" sz="2800" dirty="0">
                <a:ea typeface="SimSun" panose="02010600030101010101" pitchFamily="2" charset="-122"/>
              </a:rPr>
              <a:t>Many authors have investigated why skills transfer is not optimally successful in the Local Government environment and other sectors.  It is evident from most of these studies that a key area that inhibits the transfer of skills and the requisite performance attached to that is the individual’s capacity to learn.  An extremely pertinent word being the individual.  </a:t>
            </a:r>
            <a:endParaRPr lang="en-US" sz="2800" dirty="0" smtClean="0">
              <a:ea typeface="SimSun" panose="02010600030101010101" pitchFamily="2" charset="-122"/>
            </a:endParaRPr>
          </a:p>
          <a:p>
            <a:endParaRPr lang="en-US" sz="2800" dirty="0">
              <a:ea typeface="SimSun" panose="02010600030101010101" pitchFamily="2" charset="-122"/>
            </a:endParaRPr>
          </a:p>
          <a:p>
            <a:r>
              <a:rPr lang="en-US" sz="2800" dirty="0" smtClean="0">
                <a:ea typeface="SimSun" panose="02010600030101010101" pitchFamily="2" charset="-122"/>
              </a:rPr>
              <a:t>Yet </a:t>
            </a:r>
            <a:r>
              <a:rPr lang="en-US" sz="2800" dirty="0">
                <a:ea typeface="SimSun" panose="02010600030101010101" pitchFamily="2" charset="-122"/>
              </a:rPr>
              <a:t>no scientific and comprehensive assessment has been proposed and utilized to analyze the individual’s inherent capacity to learn.</a:t>
            </a:r>
            <a:endParaRPr lang="en-ZA" sz="2800" dirty="0"/>
          </a:p>
        </p:txBody>
      </p:sp>
    </p:spTree>
    <p:extLst>
      <p:ext uri="{BB962C8B-B14F-4D97-AF65-F5344CB8AC3E}">
        <p14:creationId xmlns:p14="http://schemas.microsoft.com/office/powerpoint/2010/main" val="359842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3</a:t>
            </a:fld>
            <a:endParaRPr lang="en-ZA"/>
          </a:p>
        </p:txBody>
      </p:sp>
      <p:sp>
        <p:nvSpPr>
          <p:cNvPr id="3" name="Title 2"/>
          <p:cNvSpPr>
            <a:spLocks noGrp="1"/>
          </p:cNvSpPr>
          <p:nvPr>
            <p:ph type="title"/>
          </p:nvPr>
        </p:nvSpPr>
        <p:spPr/>
        <p:txBody>
          <a:bodyPr/>
          <a:lstStyle/>
          <a:p>
            <a:r>
              <a:rPr lang="en-ZA" dirty="0" smtClean="0"/>
              <a:t>Introduction</a:t>
            </a:r>
            <a:endParaRPr lang="en-ZA" dirty="0"/>
          </a:p>
        </p:txBody>
      </p:sp>
      <p:sp>
        <p:nvSpPr>
          <p:cNvPr id="4" name="Content Placeholder 3"/>
          <p:cNvSpPr>
            <a:spLocks noGrp="1"/>
          </p:cNvSpPr>
          <p:nvPr>
            <p:ph idx="1"/>
          </p:nvPr>
        </p:nvSpPr>
        <p:spPr>
          <a:xfrm>
            <a:off x="911423" y="983543"/>
            <a:ext cx="10808097" cy="4947175"/>
          </a:xfrm>
        </p:spPr>
        <p:txBody>
          <a:bodyPr>
            <a:normAutofit/>
          </a:bodyPr>
          <a:lstStyle/>
          <a:p>
            <a:pPr marL="0" indent="0">
              <a:buNone/>
            </a:pPr>
            <a:endParaRPr lang="en-ZA" dirty="0" smtClean="0"/>
          </a:p>
          <a:p>
            <a:pPr marL="0" indent="0">
              <a:buNone/>
            </a:pPr>
            <a:r>
              <a:rPr lang="en-US" sz="3600" dirty="0"/>
              <a:t>The performance of many Municipalities has been under scrutiny and as such it has been deemed imperative that the skills gaps of individuals be analyzed in order to identify relevant, efficient and effective means to eradicate these gaps and thereby enhance the performance of Municipalities within the South African context.  </a:t>
            </a:r>
            <a:endParaRPr lang="en-ZA" sz="3600" dirty="0"/>
          </a:p>
        </p:txBody>
      </p:sp>
      <p:sp>
        <p:nvSpPr>
          <p:cNvPr id="6" name="Content Placeholder 3"/>
          <p:cNvSpPr txBox="1">
            <a:spLocks/>
          </p:cNvSpPr>
          <p:nvPr/>
        </p:nvSpPr>
        <p:spPr>
          <a:xfrm>
            <a:off x="712490" y="859573"/>
            <a:ext cx="11308566" cy="5071146"/>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783"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dirty="0" smtClean="0"/>
          </a:p>
        </p:txBody>
      </p:sp>
    </p:spTree>
    <p:extLst>
      <p:ext uri="{BB962C8B-B14F-4D97-AF65-F5344CB8AC3E}">
        <p14:creationId xmlns:p14="http://schemas.microsoft.com/office/powerpoint/2010/main" val="199858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4</a:t>
            </a:fld>
            <a:endParaRPr lang="en-ZA"/>
          </a:p>
        </p:txBody>
      </p:sp>
      <p:sp>
        <p:nvSpPr>
          <p:cNvPr id="3" name="Title 2"/>
          <p:cNvSpPr>
            <a:spLocks noGrp="1"/>
          </p:cNvSpPr>
          <p:nvPr>
            <p:ph type="title"/>
          </p:nvPr>
        </p:nvSpPr>
        <p:spPr/>
        <p:txBody>
          <a:bodyPr/>
          <a:lstStyle/>
          <a:p>
            <a:r>
              <a:rPr lang="en-ZA" dirty="0" smtClean="0"/>
              <a:t>Introduction</a:t>
            </a:r>
            <a:endParaRPr lang="en-ZA" dirty="0"/>
          </a:p>
        </p:txBody>
      </p:sp>
      <p:sp>
        <p:nvSpPr>
          <p:cNvPr id="4" name="Content Placeholder 3"/>
          <p:cNvSpPr>
            <a:spLocks noGrp="1"/>
          </p:cNvSpPr>
          <p:nvPr>
            <p:ph idx="1"/>
          </p:nvPr>
        </p:nvSpPr>
        <p:spPr>
          <a:xfrm>
            <a:off x="911424" y="983544"/>
            <a:ext cx="10808096" cy="4029632"/>
          </a:xfrm>
        </p:spPr>
        <p:txBody>
          <a:bodyPr>
            <a:normAutofit/>
          </a:bodyPr>
          <a:lstStyle/>
          <a:p>
            <a:pPr marL="0" indent="0">
              <a:buNone/>
            </a:pPr>
            <a:r>
              <a:rPr lang="en-US" sz="3600" dirty="0" smtClean="0"/>
              <a:t>This </a:t>
            </a:r>
            <a:r>
              <a:rPr lang="en-US" sz="3600" dirty="0"/>
              <a:t>study will therefore identify the main constructs of learning and leadership, assess individuals against those constructs, identify gaps, deliver the findings and make recommendations that can close the gaps identified, thereby making a positive future impact on the performance of the Local Government sector as a whole.</a:t>
            </a:r>
            <a:endParaRPr lang="en-ZA" sz="3600" dirty="0"/>
          </a:p>
          <a:p>
            <a:pPr marL="342900" indent="-342900">
              <a:buFont typeface="+mj-lt"/>
              <a:buAutoNum type="arabicPeriod"/>
            </a:pPr>
            <a:endParaRPr lang="en-ZA" sz="3600" dirty="0"/>
          </a:p>
        </p:txBody>
      </p:sp>
      <p:sp>
        <p:nvSpPr>
          <p:cNvPr id="6" name="Content Placeholder 3"/>
          <p:cNvSpPr txBox="1">
            <a:spLocks/>
          </p:cNvSpPr>
          <p:nvPr/>
        </p:nvSpPr>
        <p:spPr>
          <a:xfrm>
            <a:off x="712490" y="859573"/>
            <a:ext cx="11308566" cy="5071146"/>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783"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dirty="0" smtClean="0"/>
          </a:p>
        </p:txBody>
      </p:sp>
    </p:spTree>
    <p:extLst>
      <p:ext uri="{BB962C8B-B14F-4D97-AF65-F5344CB8AC3E}">
        <p14:creationId xmlns:p14="http://schemas.microsoft.com/office/powerpoint/2010/main" val="2056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5</a:t>
            </a:fld>
            <a:endParaRPr lang="en-ZA"/>
          </a:p>
        </p:txBody>
      </p:sp>
      <p:sp>
        <p:nvSpPr>
          <p:cNvPr id="3" name="Title 2"/>
          <p:cNvSpPr>
            <a:spLocks noGrp="1"/>
          </p:cNvSpPr>
          <p:nvPr>
            <p:ph type="title"/>
          </p:nvPr>
        </p:nvSpPr>
        <p:spPr/>
        <p:txBody>
          <a:bodyPr/>
          <a:lstStyle/>
          <a:p>
            <a:r>
              <a:rPr lang="en-ZA" dirty="0" smtClean="0"/>
              <a:t>Contextualisation</a:t>
            </a:r>
            <a:endParaRPr lang="en-ZA" dirty="0"/>
          </a:p>
        </p:txBody>
      </p:sp>
      <p:sp>
        <p:nvSpPr>
          <p:cNvPr id="4" name="Content Placeholder 3"/>
          <p:cNvSpPr>
            <a:spLocks noGrp="1"/>
          </p:cNvSpPr>
          <p:nvPr>
            <p:ph idx="1"/>
          </p:nvPr>
        </p:nvSpPr>
        <p:spPr>
          <a:xfrm>
            <a:off x="744086" y="1126058"/>
            <a:ext cx="10680506" cy="5354662"/>
          </a:xfrm>
        </p:spPr>
        <p:txBody>
          <a:bodyPr>
            <a:noAutofit/>
          </a:bodyPr>
          <a:lstStyle/>
          <a:p>
            <a:r>
              <a:rPr lang="en-ZA" sz="2400" dirty="0" smtClean="0"/>
              <a:t>“</a:t>
            </a:r>
            <a:r>
              <a:rPr lang="en-US" sz="2400" dirty="0"/>
              <a:t>From a South African Municipal context </a:t>
            </a:r>
            <a:r>
              <a:rPr lang="en-US" sz="2400" dirty="0" err="1"/>
              <a:t>Mafunisa</a:t>
            </a:r>
            <a:r>
              <a:rPr lang="en-US" sz="2400" dirty="0"/>
              <a:t>, </a:t>
            </a:r>
            <a:r>
              <a:rPr lang="en-US" sz="2400" dirty="0" err="1"/>
              <a:t>Ramabulana</a:t>
            </a:r>
            <a:r>
              <a:rPr lang="en-US" sz="2400" dirty="0"/>
              <a:t>, </a:t>
            </a:r>
            <a:r>
              <a:rPr lang="en-US" sz="2400" dirty="0" err="1"/>
              <a:t>Hlaele</a:t>
            </a:r>
            <a:r>
              <a:rPr lang="en-US" sz="2400" dirty="0"/>
              <a:t> and </a:t>
            </a:r>
            <a:r>
              <a:rPr lang="en-US" sz="2400" dirty="0" err="1"/>
              <a:t>Nekwakwani</a:t>
            </a:r>
            <a:r>
              <a:rPr lang="en-US" sz="2400" dirty="0"/>
              <a:t> (2014) have identified, amongst others, that skills transfer in the Municipal environment is influenced by the following criteria/ constructs:</a:t>
            </a:r>
            <a:endParaRPr lang="en-ZA" sz="2400" dirty="0"/>
          </a:p>
          <a:p>
            <a:pPr lvl="0"/>
            <a:r>
              <a:rPr lang="en-US" sz="2400" dirty="0"/>
              <a:t>Self-Efficacy</a:t>
            </a:r>
            <a:endParaRPr lang="en-ZA" sz="2400" dirty="0"/>
          </a:p>
          <a:p>
            <a:pPr lvl="0"/>
            <a:r>
              <a:rPr lang="en-US" sz="2400" dirty="0"/>
              <a:t>Knowing how to learn </a:t>
            </a:r>
            <a:endParaRPr lang="en-ZA" sz="2400" dirty="0"/>
          </a:p>
          <a:p>
            <a:pPr lvl="0"/>
            <a:r>
              <a:rPr lang="en-US" sz="2400" dirty="0"/>
              <a:t>Learning Ability and Trainability</a:t>
            </a:r>
            <a:endParaRPr lang="en-ZA" sz="2400" dirty="0"/>
          </a:p>
          <a:p>
            <a:pPr lvl="0"/>
            <a:r>
              <a:rPr lang="en-US" sz="2400" dirty="0"/>
              <a:t>Cognitive Ability </a:t>
            </a:r>
            <a:endParaRPr lang="en-ZA" sz="2400" dirty="0"/>
          </a:p>
          <a:p>
            <a:pPr lvl="0"/>
            <a:r>
              <a:rPr lang="en-US" sz="2400" dirty="0"/>
              <a:t>Management and Leadership Skills</a:t>
            </a:r>
            <a:endParaRPr lang="en-ZA" sz="2400" dirty="0"/>
          </a:p>
          <a:p>
            <a:pPr lvl="0"/>
            <a:r>
              <a:rPr lang="en-US" sz="2400" dirty="0"/>
              <a:t>Communication and accountability</a:t>
            </a:r>
            <a:endParaRPr lang="en-ZA" sz="2400" dirty="0"/>
          </a:p>
          <a:p>
            <a:pPr lvl="0"/>
            <a:r>
              <a:rPr lang="en-US" sz="2400" dirty="0"/>
              <a:t>Method of Learning vs Learning Style</a:t>
            </a:r>
            <a:endParaRPr lang="en-ZA" sz="2400" dirty="0"/>
          </a:p>
          <a:p>
            <a:pPr marL="0" indent="0">
              <a:buNone/>
            </a:pPr>
            <a:endParaRPr lang="en-US" sz="2400" dirty="0" smtClean="0"/>
          </a:p>
          <a:p>
            <a:pPr marL="0" indent="0">
              <a:buNone/>
            </a:pPr>
            <a:r>
              <a:rPr lang="en-US" sz="2400" dirty="0" smtClean="0"/>
              <a:t>They </a:t>
            </a:r>
            <a:r>
              <a:rPr lang="en-US" sz="2400" dirty="0"/>
              <a:t>further contend that a skills audit prior to embarking on training is also essential.</a:t>
            </a:r>
            <a:endParaRPr lang="en-ZA" sz="2400" dirty="0"/>
          </a:p>
        </p:txBody>
      </p:sp>
    </p:spTree>
    <p:extLst>
      <p:ext uri="{BB962C8B-B14F-4D97-AF65-F5344CB8AC3E}">
        <p14:creationId xmlns:p14="http://schemas.microsoft.com/office/powerpoint/2010/main" val="1829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6</a:t>
            </a:fld>
            <a:endParaRPr lang="en-ZA"/>
          </a:p>
        </p:txBody>
      </p:sp>
      <p:sp>
        <p:nvSpPr>
          <p:cNvPr id="3" name="Title 2"/>
          <p:cNvSpPr>
            <a:spLocks noGrp="1"/>
          </p:cNvSpPr>
          <p:nvPr>
            <p:ph type="title"/>
          </p:nvPr>
        </p:nvSpPr>
        <p:spPr/>
        <p:txBody>
          <a:bodyPr/>
          <a:lstStyle/>
          <a:p>
            <a:r>
              <a:rPr lang="en-ZA" dirty="0" smtClean="0"/>
              <a:t>Research Methodology</a:t>
            </a:r>
            <a:endParaRPr lang="en-ZA" dirty="0"/>
          </a:p>
        </p:txBody>
      </p:sp>
      <p:sp>
        <p:nvSpPr>
          <p:cNvPr id="4" name="Content Placeholder 3"/>
          <p:cNvSpPr>
            <a:spLocks noGrp="1"/>
          </p:cNvSpPr>
          <p:nvPr>
            <p:ph idx="1"/>
          </p:nvPr>
        </p:nvSpPr>
        <p:spPr>
          <a:xfrm>
            <a:off x="744086" y="764704"/>
            <a:ext cx="10680506" cy="5471293"/>
          </a:xfrm>
        </p:spPr>
        <p:txBody>
          <a:bodyPr>
            <a:normAutofit/>
          </a:bodyPr>
          <a:lstStyle/>
          <a:p>
            <a:pPr marL="0" indent="0">
              <a:buNone/>
            </a:pPr>
            <a:r>
              <a:rPr lang="en-US" sz="3600" dirty="0"/>
              <a:t>The study makes use of the Ad Astra Leadership Potential Assessment tool to assess the learning and leadership potential of 20 Municipal workers from various levels within their respective organizations.  These individuals and the organizations they are from will remain anonymous from an ethics perspective.</a:t>
            </a:r>
            <a:endParaRPr lang="en-ZA" sz="3600" i="1" dirty="0"/>
          </a:p>
          <a:p>
            <a:pPr marL="0" indent="0" algn="just">
              <a:lnSpc>
                <a:spcPct val="110000"/>
              </a:lnSpc>
              <a:buNone/>
            </a:pPr>
            <a:endParaRPr lang="en-ZA" sz="3600" dirty="0"/>
          </a:p>
        </p:txBody>
      </p:sp>
    </p:spTree>
    <p:extLst>
      <p:ext uri="{BB962C8B-B14F-4D97-AF65-F5344CB8AC3E}">
        <p14:creationId xmlns:p14="http://schemas.microsoft.com/office/powerpoint/2010/main" val="18199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7</a:t>
            </a:fld>
            <a:endParaRPr lang="en-ZA"/>
          </a:p>
        </p:txBody>
      </p:sp>
      <p:sp>
        <p:nvSpPr>
          <p:cNvPr id="3" name="Title 2"/>
          <p:cNvSpPr>
            <a:spLocks noGrp="1"/>
          </p:cNvSpPr>
          <p:nvPr>
            <p:ph type="title"/>
          </p:nvPr>
        </p:nvSpPr>
        <p:spPr/>
        <p:txBody>
          <a:bodyPr/>
          <a:lstStyle/>
          <a:p>
            <a:r>
              <a:rPr lang="en-ZA" dirty="0" smtClean="0"/>
              <a:t>Research Methodology</a:t>
            </a:r>
            <a:endParaRPr lang="en-ZA" dirty="0"/>
          </a:p>
        </p:txBody>
      </p:sp>
      <p:sp>
        <p:nvSpPr>
          <p:cNvPr id="4" name="Content Placeholder 3"/>
          <p:cNvSpPr>
            <a:spLocks noGrp="1"/>
          </p:cNvSpPr>
          <p:nvPr>
            <p:ph idx="1"/>
          </p:nvPr>
        </p:nvSpPr>
        <p:spPr>
          <a:xfrm>
            <a:off x="744086" y="764704"/>
            <a:ext cx="10680506" cy="5471293"/>
          </a:xfrm>
        </p:spPr>
        <p:txBody>
          <a:bodyPr>
            <a:normAutofit/>
          </a:bodyPr>
          <a:lstStyle/>
          <a:p>
            <a:r>
              <a:rPr lang="en-US" sz="2800" b="1" dirty="0"/>
              <a:t>The Ad Astra Leadership Potential Assessment tool assesses and identifies gaps regarding the following dimensions:</a:t>
            </a:r>
            <a:endParaRPr lang="en-ZA" sz="2800" b="1" i="1" dirty="0"/>
          </a:p>
          <a:p>
            <a:pPr lvl="1"/>
            <a:r>
              <a:rPr lang="en-US" sz="2800" dirty="0"/>
              <a:t>Literacy</a:t>
            </a:r>
            <a:endParaRPr lang="en-ZA" sz="2800" dirty="0"/>
          </a:p>
          <a:p>
            <a:pPr lvl="1"/>
            <a:r>
              <a:rPr lang="en-US" sz="2800" dirty="0"/>
              <a:t>Numeracy</a:t>
            </a:r>
            <a:endParaRPr lang="en-ZA" sz="2800" dirty="0"/>
          </a:p>
          <a:p>
            <a:pPr lvl="1"/>
            <a:r>
              <a:rPr lang="en-US" sz="2800" dirty="0"/>
              <a:t>Trainability</a:t>
            </a:r>
            <a:endParaRPr lang="en-ZA" sz="2800" dirty="0"/>
          </a:p>
          <a:p>
            <a:pPr lvl="1"/>
            <a:r>
              <a:rPr lang="en-US" sz="2800" dirty="0"/>
              <a:t>Leadership Potential</a:t>
            </a:r>
            <a:endParaRPr lang="en-ZA" sz="2800" dirty="0"/>
          </a:p>
          <a:p>
            <a:pPr lvl="1"/>
            <a:r>
              <a:rPr lang="en-US" sz="2800" dirty="0"/>
              <a:t>Personality</a:t>
            </a:r>
            <a:endParaRPr lang="en-ZA" sz="2800" dirty="0"/>
          </a:p>
          <a:p>
            <a:pPr lvl="1"/>
            <a:r>
              <a:rPr lang="en-US" sz="2800" dirty="0"/>
              <a:t>Leadership Style</a:t>
            </a:r>
            <a:endParaRPr lang="en-ZA" sz="2800" dirty="0"/>
          </a:p>
          <a:p>
            <a:pPr lvl="1"/>
            <a:r>
              <a:rPr lang="en-US" sz="2800" dirty="0"/>
              <a:t>Decision Making Style</a:t>
            </a:r>
            <a:endParaRPr lang="en-ZA" sz="2800" dirty="0"/>
          </a:p>
          <a:p>
            <a:pPr lvl="1"/>
            <a:r>
              <a:rPr lang="en-US" sz="2800" dirty="0"/>
              <a:t>Self-Efficacy (Individuals belief in their ability to achieve their goals)</a:t>
            </a:r>
            <a:endParaRPr lang="en-ZA" sz="2800" dirty="0"/>
          </a:p>
          <a:p>
            <a:pPr lvl="1"/>
            <a:r>
              <a:rPr lang="en-US" sz="2800" dirty="0"/>
              <a:t>Creativity</a:t>
            </a:r>
            <a:endParaRPr lang="en-ZA" sz="2800" dirty="0"/>
          </a:p>
          <a:p>
            <a:pPr marL="0" indent="0" algn="just">
              <a:lnSpc>
                <a:spcPct val="110000"/>
              </a:lnSpc>
              <a:buNone/>
            </a:pPr>
            <a:endParaRPr lang="en-ZA" sz="3600" dirty="0"/>
          </a:p>
        </p:txBody>
      </p:sp>
    </p:spTree>
    <p:extLst>
      <p:ext uri="{BB962C8B-B14F-4D97-AF65-F5344CB8AC3E}">
        <p14:creationId xmlns:p14="http://schemas.microsoft.com/office/powerpoint/2010/main" val="38856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8</a:t>
            </a:fld>
            <a:endParaRPr lang="en-ZA"/>
          </a:p>
        </p:txBody>
      </p:sp>
      <p:sp>
        <p:nvSpPr>
          <p:cNvPr id="3" name="Title 2"/>
          <p:cNvSpPr>
            <a:spLocks noGrp="1"/>
          </p:cNvSpPr>
          <p:nvPr>
            <p:ph type="title"/>
          </p:nvPr>
        </p:nvSpPr>
        <p:spPr/>
        <p:txBody>
          <a:bodyPr/>
          <a:lstStyle/>
          <a:p>
            <a:r>
              <a:rPr lang="en-ZA" dirty="0" smtClean="0"/>
              <a:t>Research Methodology</a:t>
            </a:r>
            <a:endParaRPr lang="en-ZA" dirty="0"/>
          </a:p>
        </p:txBody>
      </p:sp>
      <p:sp>
        <p:nvSpPr>
          <p:cNvPr id="4" name="Content Placeholder 3"/>
          <p:cNvSpPr>
            <a:spLocks noGrp="1"/>
          </p:cNvSpPr>
          <p:nvPr>
            <p:ph idx="1"/>
          </p:nvPr>
        </p:nvSpPr>
        <p:spPr>
          <a:xfrm>
            <a:off x="744086" y="764704"/>
            <a:ext cx="10680506" cy="5471293"/>
          </a:xfrm>
        </p:spPr>
        <p:txBody>
          <a:bodyPr>
            <a:normAutofit/>
          </a:bodyPr>
          <a:lstStyle/>
          <a:p>
            <a:pPr marL="0" indent="0">
              <a:buNone/>
            </a:pPr>
            <a:r>
              <a:rPr lang="en-US" sz="3600" dirty="0"/>
              <a:t>The </a:t>
            </a:r>
            <a:r>
              <a:rPr lang="en-US" sz="3600" dirty="0" smtClean="0"/>
              <a:t>Ad Astra Leadership Potential tool has been successfully used by the Macsteel Group amongst other organizations in order to:  identify skills gaps; enhance career path planning; motivate staff; re-organize divisions; enhance Employment Equity efforts; identify talent; better engage employees; improve success rates of </a:t>
            </a:r>
            <a:r>
              <a:rPr lang="en-US" sz="3600" dirty="0" err="1" smtClean="0"/>
              <a:t>learnerships</a:t>
            </a:r>
            <a:r>
              <a:rPr lang="en-US" sz="3600" dirty="0" smtClean="0"/>
              <a:t>; effectively balance teams</a:t>
            </a:r>
            <a:r>
              <a:rPr lang="en-US" sz="3600" dirty="0"/>
              <a:t>; enhance decision-making; amongst others</a:t>
            </a:r>
            <a:r>
              <a:rPr lang="en-US" sz="3600" dirty="0" smtClean="0"/>
              <a:t>.</a:t>
            </a:r>
            <a:endParaRPr lang="en-ZA" sz="3600" dirty="0"/>
          </a:p>
        </p:txBody>
      </p:sp>
    </p:spTree>
    <p:extLst>
      <p:ext uri="{BB962C8B-B14F-4D97-AF65-F5344CB8AC3E}">
        <p14:creationId xmlns:p14="http://schemas.microsoft.com/office/powerpoint/2010/main" val="193878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ZA" smtClean="0"/>
              <a:pPr/>
              <a:t>9</a:t>
            </a:fld>
            <a:endParaRPr lang="en-ZA"/>
          </a:p>
        </p:txBody>
      </p:sp>
      <p:sp>
        <p:nvSpPr>
          <p:cNvPr id="3" name="Title 2"/>
          <p:cNvSpPr>
            <a:spLocks noGrp="1"/>
          </p:cNvSpPr>
          <p:nvPr>
            <p:ph type="title"/>
          </p:nvPr>
        </p:nvSpPr>
        <p:spPr/>
        <p:txBody>
          <a:bodyPr/>
          <a:lstStyle/>
          <a:p>
            <a:r>
              <a:rPr lang="en-ZA" dirty="0" smtClean="0"/>
              <a:t>Findings</a:t>
            </a:r>
            <a:r>
              <a:rPr lang="en-ZA" dirty="0" smtClean="0"/>
              <a:t> </a:t>
            </a:r>
            <a:endParaRPr lang="en-ZA" dirty="0"/>
          </a:p>
        </p:txBody>
      </p:sp>
      <p:sp>
        <p:nvSpPr>
          <p:cNvPr id="4" name="Content Placeholder 3"/>
          <p:cNvSpPr>
            <a:spLocks noGrp="1"/>
          </p:cNvSpPr>
          <p:nvPr>
            <p:ph idx="1"/>
          </p:nvPr>
        </p:nvSpPr>
        <p:spPr>
          <a:xfrm>
            <a:off x="1295470" y="2001566"/>
            <a:ext cx="10680506" cy="4207050"/>
          </a:xfrm>
        </p:spPr>
        <p:txBody>
          <a:bodyPr>
            <a:normAutofit/>
          </a:bodyPr>
          <a:lstStyle/>
          <a:p>
            <a:pPr marL="0" indent="0" algn="just">
              <a:buNone/>
            </a:pPr>
            <a:r>
              <a:rPr lang="en-ZA" dirty="0" smtClean="0"/>
              <a:t> </a:t>
            </a:r>
            <a:endParaRPr lang="en-ZA" dirty="0" smtClean="0"/>
          </a:p>
          <a:p>
            <a:pPr marL="0" indent="0" algn="just">
              <a:buNone/>
            </a:pPr>
            <a:endParaRPr lang="en-ZA" dirty="0" smtClean="0"/>
          </a:p>
          <a:p>
            <a:pPr algn="just"/>
            <a:endParaRPr lang="en-ZA" dirty="0"/>
          </a:p>
        </p:txBody>
      </p:sp>
      <p:sp>
        <p:nvSpPr>
          <p:cNvPr id="5" name="Rectangle 2"/>
          <p:cNvSpPr>
            <a:spLocks noChangeArrowheads="1"/>
          </p:cNvSpPr>
          <p:nvPr/>
        </p:nvSpPr>
        <p:spPr bwMode="auto">
          <a:xfrm>
            <a:off x="551384" y="982700"/>
            <a:ext cx="61109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ea typeface="SimSun" panose="02010600030101010101" pitchFamily="2" charset="-122"/>
                <a:cs typeface="Times New Roman" panose="02020603050405020304" pitchFamily="18" charset="0"/>
              </a:rPr>
              <a:t>Languages and Numeracy (Level) Summary</a:t>
            </a:r>
            <a:endParaRPr kumimoji="0" lang="en-ZA" altLang="ja-JP" sz="2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1580632"/>
            <a:ext cx="4896544" cy="488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1202</Words>
  <Application>Microsoft Office PowerPoint</Application>
  <PresentationFormat>Widescreen</PresentationFormat>
  <Paragraphs>101</Paragraphs>
  <Slides>16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SimSun</vt:lpstr>
      <vt:lpstr>Yu Gothic</vt:lpstr>
      <vt:lpstr>Arial</vt:lpstr>
      <vt:lpstr>Calibri</vt:lpstr>
      <vt:lpstr>Calibri Light</vt:lpstr>
      <vt:lpstr>Corbel</vt:lpstr>
      <vt:lpstr>HGｺﾞｼｯｸM</vt:lpstr>
      <vt:lpstr>Segoe UI</vt:lpstr>
      <vt:lpstr>Times New Roman</vt:lpstr>
      <vt:lpstr>Office Theme</vt:lpstr>
      <vt:lpstr>PowerPoint Presentation</vt:lpstr>
      <vt:lpstr>Abstract</vt:lpstr>
      <vt:lpstr>Introduction</vt:lpstr>
      <vt:lpstr>Introduction</vt:lpstr>
      <vt:lpstr>Contextualisation</vt:lpstr>
      <vt:lpstr>Research Methodology</vt:lpstr>
      <vt:lpstr>Research Methodology</vt:lpstr>
      <vt:lpstr>Research Methodology</vt:lpstr>
      <vt:lpstr>Findings </vt:lpstr>
      <vt:lpstr>Findings </vt:lpstr>
      <vt:lpstr>Findings </vt:lpstr>
      <vt:lpstr>Findings </vt:lpstr>
      <vt:lpstr>Findings </vt:lpstr>
      <vt:lpstr>Findings </vt:lpstr>
      <vt:lpstr>Findings </vt:lpstr>
      <vt:lpstr>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2014-08-11T13:32:29Z</dcterms:created>
  <dcterms:modified xsi:type="dcterms:W3CDTF">2018-07-03T05:28:14Z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