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5" r:id="rId8"/>
    <p:sldId id="264" r:id="rId9"/>
    <p:sldId id="263" r:id="rId10"/>
    <p:sldId id="267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2018/07/01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1212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2018/07/01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2834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2018/07/01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605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2018/07/01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4516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2018/07/01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8435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2018/07/01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4937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2018/07/01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404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2018/07/01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189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2018/07/01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33827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2018/07/01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8625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5921-2CA6-4CC2-BE66-74F72D8051A5}" type="datetimeFigureOut">
              <a:rPr lang="en-ZA" smtClean="0"/>
              <a:t>2018/07/01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7406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5921-2CA6-4CC2-BE66-74F72D8051A5}" type="datetimeFigureOut">
              <a:rPr lang="en-ZA" smtClean="0"/>
              <a:t>2018/07/01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55891-2529-4D65-9E7F-914EA1694A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39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316069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Redefining the 21</a:t>
            </a:r>
            <a:r>
              <a:rPr lang="en-ZA" sz="3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Z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century Asset Management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4409301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Municipal Perspective by Emmanuel Ngcobo</a:t>
            </a:r>
            <a:endParaRPr lang="en-Z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10200"/>
            <a:ext cx="3962400" cy="7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40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2385" y="46738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/>
              <a:t>…MODERN TIMES </a:t>
            </a:r>
            <a:endParaRPr lang="en-Z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5BE0F8E-AA0D-4B34-ABE2-7374C08D9967}"/>
              </a:ext>
            </a:extLst>
          </p:cNvPr>
          <p:cNvSpPr/>
          <p:nvPr/>
        </p:nvSpPr>
        <p:spPr>
          <a:xfrm>
            <a:off x="533400" y="2044006"/>
            <a:ext cx="70104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600" indent="-342900" defTabSz="540000"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>
                <a:tab pos="180000" algn="l"/>
              </a:tabLst>
            </a:pPr>
            <a:r>
              <a:rPr lang="en-ZA" sz="2400" dirty="0"/>
              <a:t>Holistic Approach – Organisationally</a:t>
            </a:r>
          </a:p>
          <a:p>
            <a:pPr marL="357600" indent="-342900" defTabSz="540000"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>
                <a:tab pos="180000" algn="l"/>
              </a:tabLst>
            </a:pPr>
            <a:r>
              <a:rPr lang="en-ZA" sz="2400" b="1" dirty="0">
                <a:solidFill>
                  <a:srgbClr val="FF0000"/>
                </a:solidFill>
              </a:rPr>
              <a:t>Level of Service </a:t>
            </a:r>
            <a:r>
              <a:rPr lang="en-ZA" sz="2400" dirty="0"/>
              <a:t>Understanding – Optimum Cost Effective Use</a:t>
            </a:r>
          </a:p>
          <a:p>
            <a:pPr marL="357600" indent="-342900" defTabSz="540000"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>
                <a:tab pos="180000" algn="l"/>
              </a:tabLst>
            </a:pPr>
            <a:r>
              <a:rPr lang="en-ZA" sz="2400" dirty="0"/>
              <a:t>Data Analytics/Management – Uses</a:t>
            </a:r>
          </a:p>
          <a:p>
            <a:pPr marL="357600" indent="-342900" defTabSz="540000"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>
                <a:tab pos="180000" algn="l"/>
              </a:tabLst>
            </a:pPr>
            <a:r>
              <a:rPr lang="en-ZA" sz="2400" dirty="0"/>
              <a:t>Alternative </a:t>
            </a:r>
            <a:r>
              <a:rPr lang="en-ZA" sz="2400" b="1" dirty="0">
                <a:solidFill>
                  <a:srgbClr val="FF0000"/>
                </a:solidFill>
              </a:rPr>
              <a:t>Funding</a:t>
            </a:r>
            <a:r>
              <a:rPr lang="en-ZA" sz="2400" dirty="0"/>
              <a:t> Models</a:t>
            </a:r>
          </a:p>
          <a:p>
            <a:pPr marL="357600" indent="-342900" defTabSz="540000"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>
                <a:tab pos="180000" algn="l"/>
              </a:tabLst>
            </a:pPr>
            <a:r>
              <a:rPr lang="en-ZA" sz="2400" dirty="0"/>
              <a:t>Human Resource Development</a:t>
            </a:r>
          </a:p>
          <a:p>
            <a:pPr marL="357600" indent="-342900" defTabSz="540000"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>
                <a:tab pos="180000" algn="l"/>
              </a:tabLst>
            </a:pPr>
            <a:endParaRPr lang="en-ZA" sz="2400" dirty="0"/>
          </a:p>
          <a:p>
            <a:pPr marL="357600" indent="-342900" defTabSz="540000"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>
                <a:tab pos="180000" algn="l"/>
              </a:tabLst>
            </a:pPr>
            <a:r>
              <a:rPr lang="en-ZA" sz="2400" dirty="0"/>
              <a:t>Collaborations *</a:t>
            </a:r>
          </a:p>
        </p:txBody>
      </p:sp>
    </p:spTree>
    <p:extLst>
      <p:ext uri="{BB962C8B-B14F-4D97-AF65-F5344CB8AC3E}">
        <p14:creationId xmlns:p14="http://schemas.microsoft.com/office/powerpoint/2010/main" val="1138672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8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3316069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ZA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073" y="38100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10200"/>
            <a:ext cx="3962400" cy="7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08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3" y="477129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OF DISCUSSION</a:t>
            </a:r>
            <a:endParaRPr lang="en-Z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752600"/>
            <a:ext cx="70104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altLang="en-US" sz="2800" dirty="0"/>
              <a:t>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alt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altLang="en-US" sz="2800" dirty="0"/>
              <a:t>Traditional vs. Modern Times 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alt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altLang="en-US" sz="2800" dirty="0"/>
              <a:t>Limitations on Infrastructure Assets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alt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altLang="en-US" sz="2800" dirty="0"/>
              <a:t>Modern Approaches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alt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altLang="en-US" sz="2800" dirty="0"/>
              <a:t>Conclusion</a:t>
            </a: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57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3" y="5334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/>
              <a:t>Overview</a:t>
            </a:r>
            <a:endParaRPr lang="en-Z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752600"/>
            <a:ext cx="8153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600" indent="-342900" defTabSz="540000"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>
                <a:tab pos="180000" algn="l"/>
              </a:tabLst>
            </a:pPr>
            <a:r>
              <a:rPr lang="en-ZA" sz="2000" dirty="0"/>
              <a:t>Driver:-</a:t>
            </a:r>
          </a:p>
          <a:p>
            <a:pPr marL="814800" lvl="1" indent="-342900" defTabSz="540000"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>
                <a:tab pos="180000" algn="l"/>
              </a:tabLst>
            </a:pPr>
            <a:r>
              <a:rPr lang="en-ZA" sz="2000" dirty="0"/>
              <a:t>Constitution Sec </a:t>
            </a:r>
            <a:r>
              <a:rPr lang="en-US" sz="2000" dirty="0"/>
              <a:t>152. </a:t>
            </a:r>
            <a:endParaRPr lang="en-ZA" sz="2000" dirty="0"/>
          </a:p>
          <a:p>
            <a:pPr algn="ctr"/>
            <a:r>
              <a:rPr lang="en-US" sz="2000" b="1" dirty="0"/>
              <a:t>Objects of local government </a:t>
            </a:r>
            <a:r>
              <a:rPr lang="en-US" sz="2000" dirty="0"/>
              <a:t>–</a:t>
            </a:r>
          </a:p>
          <a:p>
            <a:endParaRPr lang="en-US" sz="2000" dirty="0"/>
          </a:p>
          <a:p>
            <a:r>
              <a:rPr lang="en-US" sz="2000" dirty="0"/>
              <a:t>(a) To provide democratic and accountable government for local communities;</a:t>
            </a:r>
          </a:p>
          <a:p>
            <a:r>
              <a:rPr lang="en-US" sz="2000" dirty="0"/>
              <a:t>(b) To ensure the </a:t>
            </a:r>
            <a:r>
              <a:rPr lang="en-US" sz="2000" b="1" dirty="0">
                <a:solidFill>
                  <a:srgbClr val="FF0000"/>
                </a:solidFill>
              </a:rPr>
              <a:t>provision of services</a:t>
            </a:r>
            <a:r>
              <a:rPr lang="en-US" sz="2000" dirty="0"/>
              <a:t> to communities in a </a:t>
            </a:r>
            <a:r>
              <a:rPr lang="en-US" sz="2000" b="1" dirty="0">
                <a:solidFill>
                  <a:srgbClr val="FF0000"/>
                </a:solidFill>
              </a:rPr>
              <a:t>sustainable manner</a:t>
            </a:r>
            <a:r>
              <a:rPr lang="en-US" sz="2000" dirty="0"/>
              <a:t>;</a:t>
            </a:r>
          </a:p>
          <a:p>
            <a:r>
              <a:rPr lang="en-US" sz="2000" dirty="0"/>
              <a:t>(c) To promote social and economic development;</a:t>
            </a:r>
          </a:p>
          <a:p>
            <a:r>
              <a:rPr lang="en-US" sz="2000" dirty="0"/>
              <a:t>(6) To promote a </a:t>
            </a:r>
            <a:r>
              <a:rPr lang="en-US" sz="2000" b="1" dirty="0">
                <a:solidFill>
                  <a:srgbClr val="FF0000"/>
                </a:solidFill>
              </a:rPr>
              <a:t>safe and healthy environment</a:t>
            </a:r>
            <a:r>
              <a:rPr lang="en-US" sz="2000" dirty="0"/>
              <a:t>; and</a:t>
            </a:r>
          </a:p>
          <a:p>
            <a:r>
              <a:rPr lang="en-US" sz="2000" dirty="0"/>
              <a:t>(e) To encourage the involvement of communities and community </a:t>
            </a:r>
            <a:r>
              <a:rPr lang="en-US" sz="2000" dirty="0" err="1"/>
              <a:t>organisations</a:t>
            </a:r>
            <a:r>
              <a:rPr lang="en-US" sz="2000" dirty="0"/>
              <a:t> in</a:t>
            </a:r>
          </a:p>
          <a:p>
            <a:r>
              <a:rPr lang="en-US" sz="2000" dirty="0"/>
              <a:t>the matters of local government.</a:t>
            </a:r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14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3" y="5334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/>
              <a:t>Overview</a:t>
            </a:r>
            <a:endParaRPr lang="en-Z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752600"/>
            <a:ext cx="7848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600" indent="-342900" defTabSz="540000"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>
                <a:tab pos="180000" algn="l"/>
              </a:tabLst>
            </a:pPr>
            <a:r>
              <a:rPr lang="en-ZA" sz="2400" dirty="0"/>
              <a:t>Driver:-</a:t>
            </a:r>
          </a:p>
          <a:p>
            <a:pPr marL="814800" lvl="1" indent="-342900" defTabSz="540000"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>
                <a:tab pos="180000" algn="l"/>
              </a:tabLst>
            </a:pPr>
            <a:r>
              <a:rPr lang="en-ZA" sz="2400" dirty="0"/>
              <a:t>Municipal Finance Management Act (Section 96)</a:t>
            </a:r>
          </a:p>
          <a:p>
            <a:pPr marL="357600" indent="-342900" defTabSz="540000"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>
                <a:tab pos="180000" algn="l"/>
              </a:tabLst>
            </a:pPr>
            <a:r>
              <a:rPr lang="en-ZA" sz="2400" dirty="0"/>
              <a:t>Safeguarding of Assets </a:t>
            </a:r>
          </a:p>
          <a:p>
            <a:pPr marL="357600" indent="-342900" defTabSz="540000"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>
                <a:tab pos="180000" algn="l"/>
              </a:tabLst>
            </a:pPr>
            <a:r>
              <a:rPr lang="en-ZA" sz="2400" dirty="0"/>
              <a:t>Establishment of Systems</a:t>
            </a:r>
          </a:p>
          <a:p>
            <a:pPr marL="14700" defTabSz="540000">
              <a:spcAft>
                <a:spcPts val="600"/>
              </a:spcAft>
              <a:buClr>
                <a:schemeClr val="tx1"/>
              </a:buClr>
              <a:buSzPct val="90000"/>
              <a:tabLst>
                <a:tab pos="180000" algn="l"/>
              </a:tabLst>
            </a:pPr>
            <a:endParaRPr lang="en-ZA" sz="2400" dirty="0"/>
          </a:p>
          <a:p>
            <a:pPr marL="357600" indent="-342900" defTabSz="540000"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>
                <a:tab pos="180000" algn="l"/>
              </a:tabLst>
            </a:pPr>
            <a:r>
              <a:rPr lang="en-US" sz="2400" dirty="0"/>
              <a:t>Proper &amp; sound management of assets allows municipalities to provide an agreed and </a:t>
            </a:r>
            <a:r>
              <a:rPr lang="en-US" sz="2400" b="1" dirty="0">
                <a:solidFill>
                  <a:srgbClr val="FF0000"/>
                </a:solidFill>
              </a:rPr>
              <a:t>expected level of service </a:t>
            </a:r>
            <a:r>
              <a:rPr lang="en-US" sz="2400" dirty="0"/>
              <a:t>in the most </a:t>
            </a:r>
            <a:r>
              <a:rPr lang="en-US" sz="2400" b="1" dirty="0"/>
              <a:t>cost effective </a:t>
            </a:r>
            <a:r>
              <a:rPr lang="en-US" sz="2400" dirty="0"/>
              <a:t>manner for present and future generations/communities.</a:t>
            </a:r>
            <a:endParaRPr lang="en-ZA" sz="2400" dirty="0"/>
          </a:p>
          <a:p>
            <a:endParaRPr lang="en-ZA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48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3" y="5334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/>
              <a:t>CURRENT STATUS</a:t>
            </a:r>
            <a:endParaRPr lang="en-Z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3BCC75-FA0B-4664-B2AC-112D5B3E9F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07" y="2717451"/>
            <a:ext cx="3271903" cy="24539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DB573D-BF4D-4EB9-A675-9C6230472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1869" y="2717451"/>
            <a:ext cx="3786461" cy="245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11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3" y="5334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/>
              <a:t>CURRENT STATUS</a:t>
            </a:r>
            <a:endParaRPr lang="en-Z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4C7C13-8508-4F4E-BB05-7A41CBF81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681936"/>
            <a:ext cx="3174524" cy="24648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72AEDA-2C4A-47C3-82FC-2DD586424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2673731"/>
            <a:ext cx="3557330" cy="266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38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3" y="5334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/>
              <a:t>TRADITIONAL VS. MODERN TIMES </a:t>
            </a:r>
            <a:endParaRPr lang="en-Z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13E595-4D00-4481-8617-94071C99F41D}"/>
              </a:ext>
            </a:extLst>
          </p:cNvPr>
          <p:cNvSpPr/>
          <p:nvPr/>
        </p:nvSpPr>
        <p:spPr>
          <a:xfrm>
            <a:off x="685800" y="1752600"/>
            <a:ext cx="70625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/>
              <a:t>Audit Outcomes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/>
              <a:t>Preparation of Annual Financial Statements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/>
              <a:t>CFO Office Driven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/>
              <a:t>Movables vs Infrastructure ‘Management’ time spent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/>
              <a:t>AMP ‘in place’ adopted by Councils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/>
              <a:t>Conditional Assessment performed….mostly each year</a:t>
            </a:r>
          </a:p>
        </p:txBody>
      </p:sp>
    </p:spTree>
    <p:extLst>
      <p:ext uri="{BB962C8B-B14F-4D97-AF65-F5344CB8AC3E}">
        <p14:creationId xmlns:p14="http://schemas.microsoft.com/office/powerpoint/2010/main" val="1322214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3" y="5334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/>
              <a:t>LIMITATIONS </a:t>
            </a:r>
            <a:endParaRPr lang="en-Z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19B158-24BA-4326-AC04-11B494D1108B}"/>
              </a:ext>
            </a:extLst>
          </p:cNvPr>
          <p:cNvSpPr/>
          <p:nvPr/>
        </p:nvSpPr>
        <p:spPr>
          <a:xfrm>
            <a:off x="577273" y="1628506"/>
            <a:ext cx="696652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600" indent="-342900" defTabSz="540000"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>
                <a:tab pos="180000" algn="l"/>
              </a:tabLst>
            </a:pPr>
            <a:r>
              <a:rPr lang="en-ZA" sz="2000" dirty="0"/>
              <a:t>Human Capacity (</a:t>
            </a:r>
            <a:r>
              <a:rPr lang="en-ZA" sz="2000" i="1" dirty="0"/>
              <a:t>Subject Matter</a:t>
            </a:r>
            <a:r>
              <a:rPr lang="en-ZA" sz="2000" dirty="0"/>
              <a:t>)</a:t>
            </a:r>
          </a:p>
          <a:p>
            <a:pPr marL="357600" indent="-342900" defTabSz="540000"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>
                <a:tab pos="180000" algn="l"/>
              </a:tabLst>
            </a:pPr>
            <a:r>
              <a:rPr lang="en-ZA" sz="2000" dirty="0"/>
              <a:t>Inadequate Budgets (0.5% vs 8% of PPE); O &amp; M; Replacements</a:t>
            </a:r>
          </a:p>
          <a:p>
            <a:pPr marL="357600" indent="-342900" defTabSz="540000"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>
                <a:tab pos="180000" algn="l"/>
              </a:tabLst>
            </a:pPr>
            <a:r>
              <a:rPr lang="en-ZA" sz="2000" dirty="0"/>
              <a:t>Depreciated Values – Not set aside</a:t>
            </a:r>
          </a:p>
          <a:p>
            <a:pPr marL="357600" indent="-342900" defTabSz="540000"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>
                <a:tab pos="180000" algn="l"/>
              </a:tabLst>
            </a:pPr>
            <a:r>
              <a:rPr lang="en-ZA" sz="2000" dirty="0"/>
              <a:t>Political &gt; Socio-economic *</a:t>
            </a:r>
          </a:p>
          <a:p>
            <a:pPr marL="357600" indent="-342900" defTabSz="540000"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>
                <a:tab pos="180000" algn="l"/>
              </a:tabLst>
            </a:pPr>
            <a:r>
              <a:rPr lang="en-ZA" sz="2000" dirty="0"/>
              <a:t>Impact of Climate Change</a:t>
            </a:r>
          </a:p>
          <a:p>
            <a:pPr marL="14700" defTabSz="540000">
              <a:spcAft>
                <a:spcPts val="600"/>
              </a:spcAft>
              <a:buClr>
                <a:schemeClr val="tx1"/>
              </a:buClr>
              <a:buSzPct val="90000"/>
              <a:tabLst>
                <a:tab pos="180000" algn="l"/>
              </a:tabLst>
            </a:pPr>
            <a:endParaRPr lang="en-ZA" sz="2000" dirty="0"/>
          </a:p>
          <a:p>
            <a:pPr marL="14700" defTabSz="540000">
              <a:spcAft>
                <a:spcPts val="600"/>
              </a:spcAft>
              <a:buClr>
                <a:schemeClr val="tx1"/>
              </a:buClr>
              <a:buSzPct val="90000"/>
              <a:tabLst>
                <a:tab pos="180000" algn="l"/>
              </a:tabLst>
            </a:pPr>
            <a:r>
              <a:rPr lang="en-US" sz="2000" dirty="0">
                <a:solidFill>
                  <a:srgbClr val="FF0000"/>
                </a:solidFill>
              </a:rPr>
              <a:t>“</a:t>
            </a:r>
            <a:r>
              <a:rPr lang="en-US" sz="2000" i="1" dirty="0">
                <a:solidFill>
                  <a:srgbClr val="FF0000"/>
                </a:solidFill>
              </a:rPr>
              <a:t>aging of roads caused by climate change will require increased maintenance and more frequent rehabilitation”</a:t>
            </a:r>
          </a:p>
          <a:p>
            <a:pPr marL="14700" defTabSz="540000">
              <a:spcAft>
                <a:spcPts val="600"/>
              </a:spcAft>
              <a:buClr>
                <a:schemeClr val="tx1"/>
              </a:buClr>
              <a:buSzPct val="90000"/>
              <a:tabLst>
                <a:tab pos="180000" algn="l"/>
              </a:tabLst>
            </a:pPr>
            <a:endParaRPr lang="en-US" sz="2000" i="1" dirty="0">
              <a:solidFill>
                <a:srgbClr val="FF0000"/>
              </a:solidFill>
            </a:endParaRPr>
          </a:p>
          <a:p>
            <a:pPr marL="357600" indent="-342900" defTabSz="540000">
              <a:spcAft>
                <a:spcPts val="60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>
                <a:tab pos="180000" algn="l"/>
              </a:tabLst>
            </a:pPr>
            <a:r>
              <a:rPr lang="en-US" sz="2000" dirty="0" err="1"/>
              <a:t>Urbanisation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448503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273" y="5334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/>
              <a:t>…MODERN TIMES </a:t>
            </a:r>
            <a:endParaRPr lang="en-ZA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330" y="238780"/>
            <a:ext cx="1290112" cy="9804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A9313A-7E6C-4761-A9DA-122BF9CB6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2209799"/>
            <a:ext cx="4114800" cy="390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33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292</Words>
  <Application>Microsoft Office PowerPoint</Application>
  <PresentationFormat>On-screen Show (4:3)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Esther Gumata</cp:lastModifiedBy>
  <cp:revision>34</cp:revision>
  <dcterms:created xsi:type="dcterms:W3CDTF">2016-08-29T06:19:10Z</dcterms:created>
  <dcterms:modified xsi:type="dcterms:W3CDTF">2018-07-01T18:58:14Z</dcterms:modified>
</cp:coreProperties>
</file>