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6" r:id="rId3"/>
    <p:sldId id="285" r:id="rId4"/>
    <p:sldId id="327" r:id="rId5"/>
    <p:sldId id="328" r:id="rId6"/>
    <p:sldId id="329" r:id="rId7"/>
    <p:sldId id="330" r:id="rId8"/>
    <p:sldId id="331" r:id="rId9"/>
    <p:sldId id="300" r:id="rId10"/>
    <p:sldId id="337" r:id="rId11"/>
    <p:sldId id="338" r:id="rId12"/>
    <p:sldId id="339" r:id="rId13"/>
    <p:sldId id="340" r:id="rId14"/>
    <p:sldId id="284"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5C0DF4-EBEF-4301-9531-091270871FA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039C6FD-24D4-48FD-B1BB-5BFFCD2A891E}"/>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93E92E4A-1F76-446C-A12A-45B793ACF0FC}" type="datetimeFigureOut">
              <a:rPr lang="en-US" smtClean="0"/>
              <a:t>4/9/2019</a:t>
            </a:fld>
            <a:endParaRPr lang="en-US"/>
          </a:p>
        </p:txBody>
      </p:sp>
      <p:sp>
        <p:nvSpPr>
          <p:cNvPr id="4" name="Footer Placeholder 3">
            <a:extLst>
              <a:ext uri="{FF2B5EF4-FFF2-40B4-BE49-F238E27FC236}">
                <a16:creationId xmlns:a16="http://schemas.microsoft.com/office/drawing/2014/main" id="{A87D45D5-C0E1-4EB5-98BA-135EC438B0EA}"/>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53133-FBEC-40D0-9490-BF515C331AA4}"/>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59EC2425-8CAA-4E0E-A2BD-90EDE146F9DB}" type="slidenum">
              <a:rPr lang="en-US" smtClean="0"/>
              <a:t>‹#›</a:t>
            </a:fld>
            <a:endParaRPr lang="en-US"/>
          </a:p>
        </p:txBody>
      </p:sp>
    </p:spTree>
    <p:extLst>
      <p:ext uri="{BB962C8B-B14F-4D97-AF65-F5344CB8AC3E}">
        <p14:creationId xmlns:p14="http://schemas.microsoft.com/office/powerpoint/2010/main" val="18798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85E5C85D-C66A-43D1-8AA7-9DC8E1FAE5E8}" type="datetimeFigureOut">
              <a:rPr lang="en-US" smtClean="0"/>
              <a:t>4/9/2019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227D9C16-2D4C-4DDD-BC80-B32981B345AA}" type="slidenum">
              <a:rPr lang="en-US" smtClean="0"/>
              <a:t>‹#›</a:t>
            </a:fld>
            <a:endParaRPr lang="en-US"/>
          </a:p>
        </p:txBody>
      </p:sp>
    </p:spTree>
    <p:extLst>
      <p:ext uri="{BB962C8B-B14F-4D97-AF65-F5344CB8AC3E}">
        <p14:creationId xmlns:p14="http://schemas.microsoft.com/office/powerpoint/2010/main" val="88662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After this mention communicating to members</a:t>
            </a:r>
          </a:p>
        </p:txBody>
      </p:sp>
      <p:sp>
        <p:nvSpPr>
          <p:cNvPr id="4" name="Slide Number Placeholder 3"/>
          <p:cNvSpPr>
            <a:spLocks noGrp="1"/>
          </p:cNvSpPr>
          <p:nvPr>
            <p:ph type="sldNum" sz="quarter" idx="5"/>
          </p:nvPr>
        </p:nvSpPr>
        <p:spPr/>
        <p:txBody>
          <a:bodyPr/>
          <a:lstStyle/>
          <a:p>
            <a:fld id="{227D9C16-2D4C-4DDD-BC80-B32981B345AA}" type="slidenum">
              <a:rPr lang="en-US" smtClean="0"/>
              <a:t>13</a:t>
            </a:fld>
            <a:endParaRPr lang="en-US"/>
          </a:p>
        </p:txBody>
      </p:sp>
    </p:spTree>
    <p:extLst>
      <p:ext uri="{BB962C8B-B14F-4D97-AF65-F5344CB8AC3E}">
        <p14:creationId xmlns:p14="http://schemas.microsoft.com/office/powerpoint/2010/main" val="273092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2019/04/09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2019/04/09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2019/04/09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2019/04/09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2019/04/09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2019/04/09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2019/04/09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2019/04/09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2019/04/09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2019/04/09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2019/04/09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2019/04/09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9372600" cy="7010400"/>
          </a:xfrm>
          <a:prstGeom prst="rect">
            <a:avLst/>
          </a:prstGeom>
        </p:spPr>
      </p:pic>
      <p:sp>
        <p:nvSpPr>
          <p:cNvPr id="5" name="TextBox 4"/>
          <p:cNvSpPr txBox="1"/>
          <p:nvPr/>
        </p:nvSpPr>
        <p:spPr>
          <a:xfrm>
            <a:off x="457200" y="3276600"/>
            <a:ext cx="6934200" cy="1446550"/>
          </a:xfrm>
          <a:prstGeom prst="rect">
            <a:avLst/>
          </a:prstGeom>
          <a:noFill/>
        </p:spPr>
        <p:txBody>
          <a:bodyPr wrap="square" rtlCol="0">
            <a:spAutoFit/>
          </a:bodyPr>
          <a:lstStyle/>
          <a:p>
            <a:r>
              <a:rPr lang="en-ZA" sz="3600" b="1" i="1" dirty="0">
                <a:solidFill>
                  <a:schemeClr val="bg1"/>
                </a:solidFill>
                <a:latin typeface="Arial" panose="020B0604020202020204" pitchFamily="34" charset="0"/>
                <a:cs typeface="Arial" panose="020B0604020202020204" pitchFamily="34" charset="0"/>
              </a:rPr>
              <a:t>  </a:t>
            </a:r>
            <a:r>
              <a:rPr lang="en-ZA" sz="4400" b="1" dirty="0">
                <a:solidFill>
                  <a:schemeClr val="bg1"/>
                </a:solidFill>
                <a:latin typeface="Arial" panose="020B0604020202020204" pitchFamily="34" charset="0"/>
                <a:cs typeface="Arial" panose="020B0604020202020204" pitchFamily="34" charset="0"/>
              </a:rPr>
              <a:t>AUDIT &amp; RISK INDABA</a:t>
            </a:r>
          </a:p>
          <a:p>
            <a:pPr algn="ctr"/>
            <a:r>
              <a:rPr lang="en-ZA" sz="4400" b="1" dirty="0">
                <a:solidFill>
                  <a:schemeClr val="bg1"/>
                </a:solidFill>
                <a:latin typeface="Arial" panose="020B0604020202020204" pitchFamily="34" charset="0"/>
                <a:cs typeface="Arial" panose="020B0604020202020204" pitchFamily="34" charset="0"/>
              </a:rPr>
              <a:t>Adv </a:t>
            </a:r>
            <a:r>
              <a:rPr lang="en-ZA" sz="4400" b="1" dirty="0" err="1">
                <a:solidFill>
                  <a:schemeClr val="bg1"/>
                </a:solidFill>
                <a:latin typeface="Arial" panose="020B0604020202020204" pitchFamily="34" charset="0"/>
                <a:cs typeface="Arial" panose="020B0604020202020204" pitchFamily="34" charset="0"/>
              </a:rPr>
              <a:t>Boreka</a:t>
            </a:r>
            <a:r>
              <a:rPr lang="en-ZA" sz="4400" b="1" dirty="0">
                <a:solidFill>
                  <a:schemeClr val="bg1"/>
                </a:solidFill>
                <a:latin typeface="Arial" panose="020B0604020202020204" pitchFamily="34" charset="0"/>
                <a:cs typeface="Arial" panose="020B0604020202020204" pitchFamily="34" charset="0"/>
              </a:rPr>
              <a:t> Motlanthe</a:t>
            </a:r>
            <a:endParaRPr lang="en-ZA" sz="5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5E7CAA0-8C4B-4BBB-870B-B1A6A838D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144875"/>
            <a:ext cx="5257800" cy="1549905"/>
          </a:xfrm>
          <a:prstGeom prst="rect">
            <a:avLst/>
          </a:prstGeom>
        </p:spPr>
      </p:pic>
    </p:spTree>
    <p:extLst>
      <p:ext uri="{BB962C8B-B14F-4D97-AF65-F5344CB8AC3E}">
        <p14:creationId xmlns:p14="http://schemas.microsoft.com/office/powerpoint/2010/main" val="158704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67355891-2529-4D65-9E7F-914EA1694A7A}" type="slidenum">
              <a:rPr lang="en-ZA" smtClean="0"/>
              <a:t>10</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CB3ED54-D278-4A2F-A8F8-4A576E714C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
        <p:nvSpPr>
          <p:cNvPr id="8" name="Rectangle 7">
            <a:extLst>
              <a:ext uri="{FF2B5EF4-FFF2-40B4-BE49-F238E27FC236}">
                <a16:creationId xmlns:a16="http://schemas.microsoft.com/office/drawing/2014/main" id="{78FAFE92-EC79-40E9-BE6D-70382B5270EE}"/>
              </a:ext>
            </a:extLst>
          </p:cNvPr>
          <p:cNvSpPr/>
          <p:nvPr/>
        </p:nvSpPr>
        <p:spPr>
          <a:xfrm>
            <a:off x="596805" y="465754"/>
            <a:ext cx="7007219" cy="523220"/>
          </a:xfrm>
          <a:prstGeom prst="rect">
            <a:avLst/>
          </a:prstGeom>
        </p:spPr>
        <p:txBody>
          <a:bodyPr wrap="square">
            <a:spAutoFit/>
          </a:bodyPr>
          <a:lstStyle/>
          <a:p>
            <a:pPr algn="ctr"/>
            <a:r>
              <a:rPr lang="en-US" sz="2800" b="1" dirty="0">
                <a:solidFill>
                  <a:schemeClr val="bg1"/>
                </a:solidFill>
                <a:cs typeface="Times New Roman" panose="02020603050405020304" pitchFamily="18" charset="0"/>
              </a:rPr>
              <a:t>AMENDMENTS (4)</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963651-AEA1-4ABE-BBAD-E055D5EB9D61}"/>
              </a:ext>
            </a:extLst>
          </p:cNvPr>
          <p:cNvSpPr/>
          <p:nvPr/>
        </p:nvSpPr>
        <p:spPr>
          <a:xfrm>
            <a:off x="392016" y="1429229"/>
            <a:ext cx="7937595" cy="3631379"/>
          </a:xfrm>
          <a:prstGeom prst="rect">
            <a:avLst/>
          </a:prstGeom>
        </p:spPr>
        <p:txBody>
          <a:bodyPr wrap="square">
            <a:spAutoFit/>
          </a:bodyPr>
          <a:lstStyle/>
          <a:p>
            <a:pPr algn="just">
              <a:lnSpc>
                <a:spcPct val="107000"/>
              </a:lnSpc>
              <a:spcAft>
                <a:spcPts val="800"/>
              </a:spcAft>
            </a:pPr>
            <a:r>
              <a:rPr lang="en-ZA" sz="2400" dirty="0">
                <a:latin typeface="Calibri" panose="020F0502020204030204" pitchFamily="34" charset="0"/>
                <a:ea typeface="Calibri" panose="020F0502020204030204" pitchFamily="34" charset="0"/>
                <a:cs typeface="Calibri" panose="020F0502020204030204" pitchFamily="34" charset="0"/>
              </a:rPr>
              <a:t>(3) Where a material irregularity resulted in a financial loss to the State, and the accounting officer or accounting authority failed to implement the recommendations contained in the audit report referred to in subsection (1), the remedial action taken by the Auditor-General in terms of subsection (2) must </a:t>
            </a:r>
            <a:r>
              <a:rPr lang="en-ZA" sz="2400" b="1" dirty="0">
                <a:latin typeface="Calibri" panose="020F0502020204030204" pitchFamily="34" charset="0"/>
                <a:ea typeface="Calibri" panose="020F0502020204030204" pitchFamily="34" charset="0"/>
                <a:cs typeface="Calibri" panose="020F0502020204030204" pitchFamily="34" charset="0"/>
              </a:rPr>
              <a:t>include a directive to the accounting officer </a:t>
            </a:r>
            <a:r>
              <a:rPr lang="en-ZA" sz="2400" dirty="0">
                <a:latin typeface="Calibri" panose="020F0502020204030204" pitchFamily="34" charset="0"/>
                <a:ea typeface="Calibri" panose="020F0502020204030204" pitchFamily="34" charset="0"/>
                <a:cs typeface="Calibri" panose="020F0502020204030204" pitchFamily="34" charset="0"/>
              </a:rPr>
              <a:t>or accounting authority to determine the amount of the loss, if not yet determined, and </a:t>
            </a:r>
            <a:r>
              <a:rPr lang="en-ZA" sz="2400" b="1" dirty="0">
                <a:latin typeface="Calibri" panose="020F0502020204030204" pitchFamily="34" charset="0"/>
                <a:ea typeface="Calibri" panose="020F0502020204030204" pitchFamily="34" charset="0"/>
                <a:cs typeface="Calibri" panose="020F0502020204030204" pitchFamily="34" charset="0"/>
              </a:rPr>
              <a:t>to recover such loss as required in terms of any applicable legislation, from the responsible person</a:t>
            </a:r>
            <a:endParaRPr lang="en-ZA"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80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67355891-2529-4D65-9E7F-914EA1694A7A}" type="slidenum">
              <a:rPr lang="en-ZA" smtClean="0"/>
              <a:t>11</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CB3ED54-D278-4A2F-A8F8-4A576E714C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
        <p:nvSpPr>
          <p:cNvPr id="8" name="Rectangle 7">
            <a:extLst>
              <a:ext uri="{FF2B5EF4-FFF2-40B4-BE49-F238E27FC236}">
                <a16:creationId xmlns:a16="http://schemas.microsoft.com/office/drawing/2014/main" id="{78FAFE92-EC79-40E9-BE6D-70382B5270EE}"/>
              </a:ext>
            </a:extLst>
          </p:cNvPr>
          <p:cNvSpPr/>
          <p:nvPr/>
        </p:nvSpPr>
        <p:spPr>
          <a:xfrm>
            <a:off x="596805" y="465754"/>
            <a:ext cx="7007219" cy="523220"/>
          </a:xfrm>
          <a:prstGeom prst="rect">
            <a:avLst/>
          </a:prstGeom>
        </p:spPr>
        <p:txBody>
          <a:bodyPr wrap="square">
            <a:spAutoFit/>
          </a:bodyPr>
          <a:lstStyle/>
          <a:p>
            <a:pPr algn="ctr"/>
            <a:r>
              <a:rPr lang="en-US" sz="2800" b="1" dirty="0">
                <a:solidFill>
                  <a:schemeClr val="bg1"/>
                </a:solidFill>
              </a:rPr>
              <a:t>AMENDMENTS (4)</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3ACA2EA-0A5F-4FD9-B14A-FDD7E0B51BC0}"/>
              </a:ext>
            </a:extLst>
          </p:cNvPr>
          <p:cNvSpPr/>
          <p:nvPr/>
        </p:nvSpPr>
        <p:spPr>
          <a:xfrm>
            <a:off x="381000" y="1454728"/>
            <a:ext cx="8153399" cy="5607241"/>
          </a:xfrm>
          <a:prstGeom prst="rect">
            <a:avLst/>
          </a:prstGeom>
        </p:spPr>
        <p:txBody>
          <a:bodyPr wrap="square">
            <a:spAutoFit/>
          </a:bodyPr>
          <a:lstStyle/>
          <a:p>
            <a:pPr lvl="0" algn="just">
              <a:lnSpc>
                <a:spcPct val="107000"/>
              </a:lnSpc>
              <a:spcAft>
                <a:spcPts val="0"/>
              </a:spcAft>
              <a:tabLst>
                <a:tab pos="4229100" algn="l"/>
              </a:tabLst>
            </a:pPr>
            <a:r>
              <a:rPr lang="en-ZA" sz="2300" b="1" dirty="0">
                <a:latin typeface="Calibri" panose="020F0502020204030204" pitchFamily="34" charset="0"/>
                <a:ea typeface="Calibri" panose="020F0502020204030204" pitchFamily="34" charset="0"/>
                <a:cs typeface="Times New Roman" panose="02020603050405020304" pitchFamily="18" charset="0"/>
              </a:rPr>
              <a:t>5B. </a:t>
            </a:r>
            <a:r>
              <a:rPr lang="en-ZA" sz="2300" dirty="0">
                <a:latin typeface="Calibri" panose="020F0502020204030204" pitchFamily="34" charset="0"/>
                <a:ea typeface="Calibri" panose="020F0502020204030204" pitchFamily="34" charset="0"/>
                <a:cs typeface="Times New Roman" panose="02020603050405020304" pitchFamily="18" charset="0"/>
              </a:rPr>
              <a:t>(1) Subject to subsections (4) and (5), where the accounting officer or accounting authority has failed to implement the remedial action referred to in section 5A(3), the Auditor-General must issue a </a:t>
            </a:r>
            <a:r>
              <a:rPr lang="en-ZA" sz="2300" b="1" dirty="0">
                <a:latin typeface="Calibri" panose="020F0502020204030204" pitchFamily="34" charset="0"/>
                <a:ea typeface="Calibri" panose="020F0502020204030204" pitchFamily="34" charset="0"/>
                <a:cs typeface="Times New Roman" panose="02020603050405020304" pitchFamily="18" charset="0"/>
              </a:rPr>
              <a:t>certificate of debt</a:t>
            </a:r>
            <a:r>
              <a:rPr lang="en-ZA" sz="2300" dirty="0">
                <a:latin typeface="Calibri" panose="020F0502020204030204" pitchFamily="34" charset="0"/>
                <a:ea typeface="Calibri" panose="020F0502020204030204" pitchFamily="34" charset="0"/>
                <a:cs typeface="Times New Roman" panose="02020603050405020304" pitchFamily="18" charset="0"/>
              </a:rPr>
              <a:t>, as prescribed, to the accounting officer or accounting authority requiring the accounting officer or accounting authority to repay the amount specified in the certificate of debt to the State. </a:t>
            </a:r>
          </a:p>
          <a:p>
            <a:pPr marL="342900" lvl="0" indent="-342900" algn="just">
              <a:lnSpc>
                <a:spcPct val="107000"/>
              </a:lnSpc>
              <a:spcAft>
                <a:spcPts val="0"/>
              </a:spcAft>
              <a:buFont typeface="Symbol" panose="05050102010706020507" pitchFamily="18" charset="2"/>
              <a:buChar char=""/>
              <a:tabLst>
                <a:tab pos="4229100" algn="l"/>
              </a:tabLst>
            </a:pPr>
            <a:endParaRPr lang="en-ZA" sz="23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tabLst>
                <a:tab pos="4229100" algn="l"/>
              </a:tabLst>
            </a:pPr>
            <a:r>
              <a:rPr lang="en-ZA" sz="2300" dirty="0">
                <a:latin typeface="Calibri" panose="020F0502020204030204" pitchFamily="34" charset="0"/>
                <a:ea typeface="Calibri" panose="020F0502020204030204" pitchFamily="34" charset="0"/>
                <a:cs typeface="Times New Roman" panose="02020603050405020304" pitchFamily="18" charset="0"/>
              </a:rPr>
              <a:t>(2) The Auditor-General must submit a copy of the </a:t>
            </a:r>
            <a:r>
              <a:rPr lang="en-ZA" sz="2300" b="1" dirty="0">
                <a:latin typeface="Calibri" panose="020F0502020204030204" pitchFamily="34" charset="0"/>
                <a:ea typeface="Calibri" panose="020F0502020204030204" pitchFamily="34" charset="0"/>
                <a:cs typeface="Times New Roman" panose="02020603050405020304" pitchFamily="18" charset="0"/>
              </a:rPr>
              <a:t>certificate of debt</a:t>
            </a:r>
            <a:r>
              <a:rPr lang="en-ZA" sz="2300" dirty="0">
                <a:latin typeface="Calibri" panose="020F0502020204030204" pitchFamily="34" charset="0"/>
                <a:ea typeface="Calibri" panose="020F0502020204030204" pitchFamily="34" charset="0"/>
                <a:cs typeface="Times New Roman" panose="02020603050405020304" pitchFamily="18" charset="0"/>
              </a:rPr>
              <a:t>, to the </a:t>
            </a:r>
            <a:r>
              <a:rPr lang="en-ZA" sz="2300" b="1" dirty="0">
                <a:latin typeface="Calibri" panose="020F0502020204030204" pitchFamily="34" charset="0"/>
                <a:ea typeface="Calibri" panose="020F0502020204030204" pitchFamily="34" charset="0"/>
                <a:cs typeface="Times New Roman" panose="02020603050405020304" pitchFamily="18" charset="0"/>
              </a:rPr>
              <a:t>responsible executive authority </a:t>
            </a:r>
            <a:r>
              <a:rPr lang="en-ZA" sz="2300" dirty="0">
                <a:latin typeface="Calibri" panose="020F0502020204030204" pitchFamily="34" charset="0"/>
                <a:ea typeface="Calibri" panose="020F0502020204030204" pitchFamily="34" charset="0"/>
                <a:cs typeface="Times New Roman" panose="02020603050405020304" pitchFamily="18" charset="0"/>
              </a:rPr>
              <a:t>to collect the amount specified in the certificate of debt from the accounting officer or accounting authority in terms of the </a:t>
            </a:r>
            <a:r>
              <a:rPr lang="en-ZA" sz="2300" b="1" dirty="0">
                <a:latin typeface="Calibri" panose="020F0502020204030204" pitchFamily="34" charset="0"/>
                <a:ea typeface="Calibri" panose="020F0502020204030204" pitchFamily="34" charset="0"/>
                <a:cs typeface="Times New Roman" panose="02020603050405020304" pitchFamily="18" charset="0"/>
              </a:rPr>
              <a:t>debt recovery process applicable to the executive authority. </a:t>
            </a:r>
          </a:p>
          <a:p>
            <a:pPr marL="342900" lvl="0" indent="-342900">
              <a:lnSpc>
                <a:spcPct val="107000"/>
              </a:lnSpc>
              <a:spcAft>
                <a:spcPts val="0"/>
              </a:spcAft>
              <a:buFont typeface="Symbol" panose="05050102010706020507" pitchFamily="18" charset="2"/>
              <a:buChar char=""/>
              <a:tabLst>
                <a:tab pos="4229100" algn="l"/>
              </a:tabLs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4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67355891-2529-4D65-9E7F-914EA1694A7A}" type="slidenum">
              <a:rPr lang="en-ZA" smtClean="0"/>
              <a:t>12</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CB3ED54-D278-4A2F-A8F8-4A576E714C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
        <p:nvSpPr>
          <p:cNvPr id="8" name="Rectangle 7">
            <a:extLst>
              <a:ext uri="{FF2B5EF4-FFF2-40B4-BE49-F238E27FC236}">
                <a16:creationId xmlns:a16="http://schemas.microsoft.com/office/drawing/2014/main" id="{78FAFE92-EC79-40E9-BE6D-70382B5270EE}"/>
              </a:ext>
            </a:extLst>
          </p:cNvPr>
          <p:cNvSpPr/>
          <p:nvPr/>
        </p:nvSpPr>
        <p:spPr>
          <a:xfrm>
            <a:off x="596805" y="465754"/>
            <a:ext cx="7007219" cy="523220"/>
          </a:xfrm>
          <a:prstGeom prst="rect">
            <a:avLst/>
          </a:prstGeom>
        </p:spPr>
        <p:txBody>
          <a:bodyPr wrap="square">
            <a:spAutoFit/>
          </a:bodyPr>
          <a:lstStyle/>
          <a:p>
            <a:pPr algn="ctr"/>
            <a:r>
              <a:rPr lang="en-US" sz="2800" b="1" dirty="0">
                <a:solidFill>
                  <a:schemeClr val="bg1"/>
                </a:solidFill>
              </a:rPr>
              <a:t>THE TRIGGER FOR FURTHER ACTION</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395B39B-CB6B-4243-8E87-5EF77C1F22E0}"/>
              </a:ext>
            </a:extLst>
          </p:cNvPr>
          <p:cNvSpPr/>
          <p:nvPr/>
        </p:nvSpPr>
        <p:spPr>
          <a:xfrm>
            <a:off x="457200" y="1731151"/>
            <a:ext cx="8077200" cy="4144340"/>
          </a:xfrm>
          <a:prstGeom prst="rect">
            <a:avLst/>
          </a:prstGeom>
        </p:spPr>
        <p:txBody>
          <a:bodyPr wrap="square">
            <a:spAutoFit/>
          </a:bodyPr>
          <a:lstStyle/>
          <a:p>
            <a:pPr algn="just">
              <a:lnSpc>
                <a:spcPct val="107000"/>
              </a:lnSpc>
              <a:spcAft>
                <a:spcPts val="800"/>
              </a:spcAft>
            </a:pPr>
            <a:r>
              <a:rPr lang="en-ZA" sz="2400" dirty="0">
                <a:latin typeface="Calibri" panose="020F0502020204030204" pitchFamily="34" charset="0"/>
                <a:ea typeface="Calibri" panose="020F0502020204030204" pitchFamily="34" charset="0"/>
                <a:cs typeface="Calibri" panose="020F0502020204030204" pitchFamily="34" charset="0"/>
              </a:rPr>
              <a:t>There must be </a:t>
            </a:r>
            <a:r>
              <a:rPr lang="en-ZA" sz="2400" b="1" dirty="0">
                <a:latin typeface="Calibri" panose="020F0502020204030204" pitchFamily="34" charset="0"/>
                <a:ea typeface="Calibri" panose="020F0502020204030204" pitchFamily="34" charset="0"/>
                <a:cs typeface="Calibri" panose="020F0502020204030204" pitchFamily="34" charset="0"/>
              </a:rPr>
              <a:t>‘material irregularity’, </a:t>
            </a:r>
            <a:r>
              <a:rPr lang="en-ZA" sz="2400" dirty="0">
                <a:latin typeface="Calibri" panose="020F0502020204030204" pitchFamily="34" charset="0"/>
                <a:ea typeface="Calibri" panose="020F0502020204030204" pitchFamily="34" charset="0"/>
                <a:cs typeface="Calibri" panose="020F0502020204030204" pitchFamily="34" charset="0"/>
              </a:rPr>
              <a:t>which means any:</a:t>
            </a:r>
          </a:p>
          <a:p>
            <a:pPr marL="342900" indent="-342900" algn="just">
              <a:lnSpc>
                <a:spcPct val="107000"/>
              </a:lnSpc>
              <a:spcAft>
                <a:spcPts val="80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non-compliance with, or contravention of, legislation, </a:t>
            </a:r>
          </a:p>
          <a:p>
            <a:pPr marL="342900" indent="-342900" algn="just">
              <a:lnSpc>
                <a:spcPct val="107000"/>
              </a:lnSpc>
              <a:spcAft>
                <a:spcPts val="80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fraud, </a:t>
            </a:r>
          </a:p>
          <a:p>
            <a:pPr marL="342900" indent="-342900" algn="just">
              <a:lnSpc>
                <a:spcPct val="107000"/>
              </a:lnSpc>
              <a:spcAft>
                <a:spcPts val="80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theft, or </a:t>
            </a:r>
          </a:p>
          <a:p>
            <a:pPr marL="342900" indent="-342900" algn="just">
              <a:lnSpc>
                <a:spcPct val="107000"/>
              </a:lnSpc>
              <a:spcAft>
                <a:spcPts val="80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a breach of a fiduciary duty </a:t>
            </a:r>
          </a:p>
          <a:p>
            <a:pPr algn="just">
              <a:lnSpc>
                <a:spcPct val="107000"/>
              </a:lnSpc>
              <a:spcAft>
                <a:spcPts val="800"/>
              </a:spcAft>
            </a:pPr>
            <a:r>
              <a:rPr lang="en-ZA" sz="2400" dirty="0">
                <a:latin typeface="Calibri" panose="020F0502020204030204" pitchFamily="34" charset="0"/>
                <a:ea typeface="Calibri" panose="020F0502020204030204" pitchFamily="34" charset="0"/>
                <a:cs typeface="Calibri" panose="020F0502020204030204" pitchFamily="34" charset="0"/>
              </a:rPr>
              <a:t>that resulted in or is </a:t>
            </a:r>
            <a:r>
              <a:rPr lang="en-ZA" sz="2400" b="1" dirty="0">
                <a:latin typeface="Calibri" panose="020F0502020204030204" pitchFamily="34" charset="0"/>
                <a:ea typeface="Calibri" panose="020F0502020204030204" pitchFamily="34" charset="0"/>
                <a:cs typeface="Calibri" panose="020F0502020204030204" pitchFamily="34" charset="0"/>
              </a:rPr>
              <a:t>likely to result </a:t>
            </a:r>
            <a:r>
              <a:rPr lang="en-ZA" sz="2400" dirty="0">
                <a:latin typeface="Calibri" panose="020F0502020204030204" pitchFamily="34" charset="0"/>
                <a:ea typeface="Calibri" panose="020F0502020204030204" pitchFamily="34" charset="0"/>
                <a:cs typeface="Calibri" panose="020F0502020204030204" pitchFamily="34" charset="0"/>
              </a:rPr>
              <a:t>in (potential loss) a material financial loss, the misuse or loss of a material public resource or substantial harm to a public sector institution or the general public; </a:t>
            </a:r>
          </a:p>
        </p:txBody>
      </p:sp>
    </p:spTree>
    <p:extLst>
      <p:ext uri="{BB962C8B-B14F-4D97-AF65-F5344CB8AC3E}">
        <p14:creationId xmlns:p14="http://schemas.microsoft.com/office/powerpoint/2010/main" val="314251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
            <a:ext cx="9144000" cy="6858000"/>
          </a:xfrm>
          <a:prstGeom prst="rect">
            <a:avLst/>
          </a:prstGeom>
        </p:spPr>
      </p:pic>
      <p:sp>
        <p:nvSpPr>
          <p:cNvPr id="4" name="Slide Number Placeholder 3"/>
          <p:cNvSpPr>
            <a:spLocks noGrp="1"/>
          </p:cNvSpPr>
          <p:nvPr>
            <p:ph type="sldNum" sz="quarter" idx="12"/>
          </p:nvPr>
        </p:nvSpPr>
        <p:spPr/>
        <p:txBody>
          <a:bodyPr/>
          <a:lstStyle/>
          <a:p>
            <a:fld id="{67355891-2529-4D65-9E7F-914EA1694A7A}" type="slidenum">
              <a:rPr lang="en-ZA" smtClean="0"/>
              <a:t>13</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CB3ED54-D278-4A2F-A8F8-4A576E714C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
        <p:nvSpPr>
          <p:cNvPr id="8" name="Rectangle 7">
            <a:extLst>
              <a:ext uri="{FF2B5EF4-FFF2-40B4-BE49-F238E27FC236}">
                <a16:creationId xmlns:a16="http://schemas.microsoft.com/office/drawing/2014/main" id="{78FAFE92-EC79-40E9-BE6D-70382B5270EE}"/>
              </a:ext>
            </a:extLst>
          </p:cNvPr>
          <p:cNvSpPr/>
          <p:nvPr/>
        </p:nvSpPr>
        <p:spPr>
          <a:xfrm>
            <a:off x="596805" y="465754"/>
            <a:ext cx="7007219" cy="523220"/>
          </a:xfrm>
          <a:prstGeom prst="rect">
            <a:avLst/>
          </a:prstGeom>
        </p:spPr>
        <p:txBody>
          <a:bodyPr wrap="square">
            <a:spAutoFit/>
          </a:bodyPr>
          <a:lstStyle/>
          <a:p>
            <a:pPr algn="ctr"/>
            <a:r>
              <a:rPr lang="en-US" sz="2800" b="1" dirty="0">
                <a:solidFill>
                  <a:schemeClr val="bg1"/>
                </a:solidFill>
                <a:cs typeface="Times New Roman" panose="02020603050405020304" pitchFamily="18" charset="0"/>
              </a:rPr>
              <a:t> </a:t>
            </a:r>
            <a:r>
              <a:rPr lang="en-US" sz="2800" dirty="0">
                <a:solidFill>
                  <a:schemeClr val="bg1"/>
                </a:solidFill>
              </a:rPr>
              <a:t>PRESENTER</a:t>
            </a:r>
            <a:endParaRPr lang="en-US" sz="28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7DC8F93-0D59-4EA2-8A05-C72E7300E1D5}"/>
              </a:ext>
            </a:extLst>
          </p:cNvPr>
          <p:cNvSpPr/>
          <p:nvPr/>
        </p:nvSpPr>
        <p:spPr>
          <a:xfrm>
            <a:off x="402841" y="1392665"/>
            <a:ext cx="8089995" cy="4113434"/>
          </a:xfrm>
          <a:prstGeom prst="rect">
            <a:avLst/>
          </a:prstGeom>
        </p:spPr>
        <p:txBody>
          <a:bodyPr wrap="square">
            <a:spAutoFit/>
          </a:bodyPr>
          <a:lstStyle/>
          <a:p>
            <a:pPr algn="ctr">
              <a:lnSpc>
                <a:spcPct val="107000"/>
              </a:lnSpc>
              <a:spcAft>
                <a:spcPts val="800"/>
              </a:spcAft>
              <a:tabLst>
                <a:tab pos="4229100" algn="l"/>
              </a:tabLst>
            </a:pPr>
            <a:endParaRPr lang="en-ZA"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229100" algn="l"/>
              </a:tabLst>
            </a:pPr>
            <a:r>
              <a:rPr lang="en-ZA" sz="4400" b="1" dirty="0">
                <a:latin typeface="Calibri" panose="020F0502020204030204" pitchFamily="34" charset="0"/>
                <a:ea typeface="Calibri" panose="020F0502020204030204" pitchFamily="34" charset="0"/>
                <a:cs typeface="Times New Roman" panose="02020603050405020304" pitchFamily="18" charset="0"/>
              </a:rPr>
              <a:t>M. BOREKA MOTLANTHE</a:t>
            </a:r>
          </a:p>
          <a:p>
            <a:pPr algn="ctr">
              <a:lnSpc>
                <a:spcPct val="107000"/>
              </a:lnSpc>
              <a:spcAft>
                <a:spcPts val="800"/>
              </a:spcAft>
              <a:tabLst>
                <a:tab pos="4229100" algn="l"/>
              </a:tabLst>
            </a:pPr>
            <a:r>
              <a:rPr lang="en-ZA" sz="4400" b="1" dirty="0">
                <a:latin typeface="Calibri" panose="020F0502020204030204" pitchFamily="34" charset="0"/>
                <a:ea typeface="Calibri" panose="020F0502020204030204" pitchFamily="34" charset="0"/>
                <a:cs typeface="Times New Roman" panose="02020603050405020304" pitchFamily="18" charset="0"/>
              </a:rPr>
              <a:t>DIRECTOR: FORENSIC INVESTIGATIONS</a:t>
            </a:r>
          </a:p>
          <a:p>
            <a:pPr algn="ctr">
              <a:lnSpc>
                <a:spcPct val="107000"/>
              </a:lnSpc>
              <a:spcAft>
                <a:spcPts val="800"/>
              </a:spcAft>
              <a:tabLst>
                <a:tab pos="4229100" algn="l"/>
              </a:tabLst>
            </a:pPr>
            <a:r>
              <a:rPr lang="en-ZA" sz="4400" b="1" dirty="0">
                <a:latin typeface="Calibri" panose="020F0502020204030204" pitchFamily="34" charset="0"/>
                <a:ea typeface="Calibri" panose="020F0502020204030204" pitchFamily="34" charset="0"/>
                <a:cs typeface="Times New Roman" panose="02020603050405020304" pitchFamily="18" charset="0"/>
              </a:rPr>
              <a:t>ARMS-AUDIT</a:t>
            </a:r>
          </a:p>
          <a:p>
            <a:pPr>
              <a:lnSpc>
                <a:spcPct val="107000"/>
              </a:lnSpc>
              <a:spcAft>
                <a:spcPts val="800"/>
              </a:spcAft>
              <a:tabLst>
                <a:tab pos="4229100" algn="l"/>
              </a:tabLst>
            </a:pP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47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You!</a:t>
            </a:r>
            <a:endParaRPr lang="en-ZA" sz="6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37309" y="4331732"/>
            <a:ext cx="5562600" cy="523220"/>
          </a:xfrm>
          <a:prstGeom prst="rect">
            <a:avLst/>
          </a:prstGeom>
          <a:noFill/>
        </p:spPr>
        <p:txBody>
          <a:bodyPr wrap="square" rtlCol="0">
            <a:spAutoFit/>
          </a:bodyPr>
          <a:lstStyle/>
          <a:p>
            <a:r>
              <a:rPr lang="en-ZA" sz="2800" dirty="0">
                <a:solidFill>
                  <a:schemeClr val="bg1"/>
                </a:solidFill>
                <a:latin typeface="Arial" panose="020B0604020202020204" pitchFamily="34" charset="0"/>
                <a:cs typeface="Arial" panose="020B0604020202020204" pitchFamily="34" charset="0"/>
              </a:rPr>
              <a:t>bmotlanthe@armsaudit.co.za</a:t>
            </a:r>
          </a:p>
        </p:txBody>
      </p:sp>
      <p:pic>
        <p:nvPicPr>
          <p:cNvPr id="5" name="Picture 4">
            <a:extLst>
              <a:ext uri="{FF2B5EF4-FFF2-40B4-BE49-F238E27FC236}">
                <a16:creationId xmlns:a16="http://schemas.microsoft.com/office/drawing/2014/main" id="{C0ECF2F9-777B-473F-880C-55DDDF71B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144875"/>
            <a:ext cx="5257800" cy="1549905"/>
          </a:xfrm>
          <a:prstGeom prst="rect">
            <a:avLst/>
          </a:prstGeom>
        </p:spPr>
      </p:pic>
    </p:spTree>
    <p:extLst>
      <p:ext uri="{BB962C8B-B14F-4D97-AF65-F5344CB8AC3E}">
        <p14:creationId xmlns:p14="http://schemas.microsoft.com/office/powerpoint/2010/main" val="174065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46"/>
            <a:ext cx="9144000" cy="6858000"/>
          </a:xfrm>
          <a:prstGeom prst="rect">
            <a:avLst/>
          </a:prstGeom>
        </p:spPr>
      </p:pic>
      <p:sp>
        <p:nvSpPr>
          <p:cNvPr id="3" name="TextBox 2"/>
          <p:cNvSpPr txBox="1"/>
          <p:nvPr/>
        </p:nvSpPr>
        <p:spPr>
          <a:xfrm>
            <a:off x="501073" y="396875"/>
            <a:ext cx="711892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   TOPIC</a:t>
            </a:r>
          </a:p>
        </p:txBody>
      </p:sp>
      <p:sp>
        <p:nvSpPr>
          <p:cNvPr id="5" name="TextBox 4"/>
          <p:cNvSpPr txBox="1"/>
          <p:nvPr/>
        </p:nvSpPr>
        <p:spPr>
          <a:xfrm>
            <a:off x="609600" y="1241286"/>
            <a:ext cx="8229600" cy="4985980"/>
          </a:xfrm>
          <a:prstGeom prst="rect">
            <a:avLst/>
          </a:prstGeom>
          <a:noFill/>
        </p:spPr>
        <p:txBody>
          <a:bodyPr wrap="square" rtlCol="0">
            <a:spAutoFit/>
          </a:bodyPr>
          <a:lstStyle/>
          <a:p>
            <a:pPr lvl="0" algn="ctr"/>
            <a:r>
              <a:rPr lang="en-ZA" sz="6000" b="1" dirty="0"/>
              <a:t>Public Audit Amendment Act </a:t>
            </a:r>
          </a:p>
          <a:p>
            <a:pPr lvl="0" algn="ctr"/>
            <a:endParaRPr lang="en-ZA" sz="6000" b="1" dirty="0"/>
          </a:p>
          <a:p>
            <a:pPr lvl="0" algn="ctr"/>
            <a:r>
              <a:rPr lang="en-ZA" sz="4000" dirty="0"/>
              <a:t>Is it positive or negative for enhanced accountability &amp; consequence management</a:t>
            </a:r>
          </a:p>
          <a:p>
            <a:pPr lvl="0"/>
            <a:endParaRPr lang="en-ZA" dirty="0"/>
          </a:p>
        </p:txBody>
      </p:sp>
      <p:sp>
        <p:nvSpPr>
          <p:cNvPr id="4" name="Slide Number Placeholder 3"/>
          <p:cNvSpPr>
            <a:spLocks noGrp="1"/>
          </p:cNvSpPr>
          <p:nvPr>
            <p:ph type="sldNum" sz="quarter" idx="12"/>
          </p:nvPr>
        </p:nvSpPr>
        <p:spPr/>
        <p:txBody>
          <a:bodyPr/>
          <a:lstStyle/>
          <a:p>
            <a:fld id="{67355891-2529-4D65-9E7F-914EA1694A7A}" type="slidenum">
              <a:rPr lang="en-ZA" smtClean="0"/>
              <a:t>2</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405E86ED-1E2D-4547-95A5-E41F9F05D4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205403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 y="0"/>
            <a:ext cx="9144000" cy="6858000"/>
          </a:xfrm>
          <a:prstGeom prst="rect">
            <a:avLst/>
          </a:prstGeom>
        </p:spPr>
      </p:pic>
      <p:sp>
        <p:nvSpPr>
          <p:cNvPr id="3" name="TextBox 2"/>
          <p:cNvSpPr txBox="1"/>
          <p:nvPr/>
        </p:nvSpPr>
        <p:spPr>
          <a:xfrm>
            <a:off x="577697" y="346502"/>
            <a:ext cx="7026752"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BACKGROUND</a:t>
            </a:r>
            <a:endParaRPr lang="en-US" sz="4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524315"/>
          </a:xfrm>
          <a:prstGeom prst="rect">
            <a:avLst/>
          </a:prstGeom>
          <a:noFill/>
        </p:spPr>
        <p:txBody>
          <a:bodyPr wrap="square" rtlCol="0">
            <a:spAutoFit/>
          </a:bodyPr>
          <a:lstStyle/>
          <a:p>
            <a:pPr algn="just"/>
            <a:r>
              <a:rPr lang="en-ZA" sz="2400" dirty="0"/>
              <a:t>The Public Audit Act of 2004 provided the Auditor-General with the authority to establish auditing functions, but the office lacked the necessary power to then enforce the implementation of its recommendations </a:t>
            </a:r>
          </a:p>
          <a:p>
            <a:pPr algn="just"/>
            <a:r>
              <a:rPr lang="en-ZA" sz="2400" dirty="0"/>
              <a:t>The absence of enforcement powers was informed by a universal assumption that state-owned enterprises (SOEs) and governmental departments would react to audit reports and any negative findings.</a:t>
            </a:r>
          </a:p>
          <a:p>
            <a:pPr algn="just"/>
            <a:r>
              <a:rPr lang="en-ZA" sz="2400" dirty="0"/>
              <a:t>We have reached a stage where recommendations made by the Auditor-General were simply ignored and/or blatantly disregarded in the past, with non-compliance becoming the norm. </a:t>
            </a:r>
          </a:p>
        </p:txBody>
      </p:sp>
      <p:sp>
        <p:nvSpPr>
          <p:cNvPr id="4" name="Slide Number Placeholder 3"/>
          <p:cNvSpPr>
            <a:spLocks noGrp="1"/>
          </p:cNvSpPr>
          <p:nvPr>
            <p:ph type="sldNum" sz="quarter" idx="12"/>
          </p:nvPr>
        </p:nvSpPr>
        <p:spPr/>
        <p:txBody>
          <a:bodyPr/>
          <a:lstStyle/>
          <a:p>
            <a:fld id="{67355891-2529-4D65-9E7F-914EA1694A7A}" type="slidenum">
              <a:rPr lang="en-ZA" smtClean="0"/>
              <a:t>3</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B57483BB-9846-4E68-9A3A-CB5E76EDC4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33699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 y="0"/>
            <a:ext cx="9144000" cy="6858000"/>
          </a:xfrm>
          <a:prstGeom prst="rect">
            <a:avLst/>
          </a:prstGeom>
        </p:spPr>
      </p:pic>
      <p:sp>
        <p:nvSpPr>
          <p:cNvPr id="3" name="TextBox 2"/>
          <p:cNvSpPr txBox="1"/>
          <p:nvPr/>
        </p:nvSpPr>
        <p:spPr>
          <a:xfrm>
            <a:off x="577697" y="346502"/>
            <a:ext cx="7026752"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BACKGROUND</a:t>
            </a:r>
            <a:endParaRPr lang="en-US" sz="4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431983"/>
          </a:xfrm>
          <a:prstGeom prst="rect">
            <a:avLst/>
          </a:prstGeom>
          <a:noFill/>
        </p:spPr>
        <p:txBody>
          <a:bodyPr wrap="square" rtlCol="0">
            <a:spAutoFit/>
          </a:bodyPr>
          <a:lstStyle/>
          <a:p>
            <a:pPr marL="285750" indent="-285750">
              <a:buFont typeface="Arial" panose="020B0604020202020204" pitchFamily="34" charset="0"/>
              <a:buChar char="•"/>
            </a:pPr>
            <a:r>
              <a:rPr lang="en-ZA" sz="2400" dirty="0"/>
              <a:t>The lack of response to Audit Findings was reflected in the increase in the figures of Irregular expenditure, which to the public eye is equated with fraud and corruption</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Without enforcement powers the office of the Auditor General was becoming an irrelevant expensive annual ritual.</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Although there was talk about “consequence management”, it was also not effective as the very people who had to implement the recommendations were usually complicit in the irregularities.</a:t>
            </a:r>
          </a:p>
          <a:p>
            <a:r>
              <a:rPr lang="en-AU" dirty="0"/>
              <a:t> </a:t>
            </a:r>
            <a:endParaRPr lang="en-ZA" dirty="0"/>
          </a:p>
        </p:txBody>
      </p:sp>
      <p:sp>
        <p:nvSpPr>
          <p:cNvPr id="4" name="Slide Number Placeholder 3"/>
          <p:cNvSpPr>
            <a:spLocks noGrp="1"/>
          </p:cNvSpPr>
          <p:nvPr>
            <p:ph type="sldNum" sz="quarter" idx="12"/>
          </p:nvPr>
        </p:nvSpPr>
        <p:spPr/>
        <p:txBody>
          <a:bodyPr/>
          <a:lstStyle/>
          <a:p>
            <a:fld id="{67355891-2529-4D65-9E7F-914EA1694A7A}" type="slidenum">
              <a:rPr lang="en-ZA" smtClean="0"/>
              <a:t>4</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657A56F7-ACB8-4FCF-93A4-7EE89D3FC72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375873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0113"/>
            <a:ext cx="9144000" cy="6858000"/>
          </a:xfrm>
          <a:prstGeom prst="rect">
            <a:avLst/>
          </a:prstGeom>
        </p:spPr>
      </p:pic>
      <p:sp>
        <p:nvSpPr>
          <p:cNvPr id="3" name="TextBox 2"/>
          <p:cNvSpPr txBox="1"/>
          <p:nvPr/>
        </p:nvSpPr>
        <p:spPr>
          <a:xfrm>
            <a:off x="577697" y="346502"/>
            <a:ext cx="7026752" cy="523220"/>
          </a:xfrm>
          <a:prstGeom prst="rect">
            <a:avLst/>
          </a:prstGeom>
          <a:noFill/>
        </p:spPr>
        <p:txBody>
          <a:bodyPr wrap="square" rtlCol="0">
            <a:spAutoFit/>
          </a:bodyPr>
          <a:lstStyle/>
          <a:p>
            <a:r>
              <a:rPr lang="en-ZA" sz="2800" b="1">
                <a:solidFill>
                  <a:schemeClr val="bg1"/>
                </a:solidFill>
                <a:latin typeface="Arial" panose="020B0604020202020204" pitchFamily="34" charset="0"/>
                <a:cs typeface="Arial" panose="020B0604020202020204" pitchFamily="34" charset="0"/>
              </a:rPr>
              <a:t>POWERS OF THE AUDITOR GENERAL</a:t>
            </a:r>
            <a:endParaRPr lang="en-US" sz="2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678204"/>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The office of the Auditor General of South Africa is established in section 188 of Chapter 9 of the Constitution where the it is established as an independent institution that has to exercise its powers in an impartial manner and perform its functions without fear, favour and prejudice.</a:t>
            </a:r>
          </a:p>
          <a:p>
            <a:pPr marL="285750" indent="-285750" algn="just">
              <a:buFont typeface="Arial" panose="020B0604020202020204" pitchFamily="34" charset="0"/>
              <a:buChar char="•"/>
            </a:pPr>
            <a:endParaRPr lang="en-ZA" sz="2000" dirty="0"/>
          </a:p>
          <a:p>
            <a:pPr marL="285750" indent="-285750" algn="just">
              <a:buFont typeface="Arial" panose="020B0604020202020204" pitchFamily="34" charset="0"/>
              <a:buChar char="•"/>
            </a:pPr>
            <a:r>
              <a:rPr lang="en-ZA" sz="2000" dirty="0"/>
              <a:t>The office is further regulated by the Public Audit Act, 2004 (Act No. 25 of 2004) (PAA), which mandates the AGSA to perform constitutional and other functions</a:t>
            </a:r>
          </a:p>
          <a:p>
            <a:pPr algn="just"/>
            <a:endParaRPr lang="en-ZA" sz="2000" dirty="0"/>
          </a:p>
          <a:p>
            <a:pPr marL="285750" indent="-285750" algn="just">
              <a:buFont typeface="Arial" panose="020B0604020202020204" pitchFamily="34" charset="0"/>
              <a:buChar char="•"/>
            </a:pPr>
            <a:r>
              <a:rPr lang="en-ZA" sz="2000" dirty="0"/>
              <a:t>In its original form, the Public Audit Act makes no provision for further action after the issue of an Audit Report to the relevant authority.</a:t>
            </a:r>
          </a:p>
          <a:p>
            <a:pPr algn="just"/>
            <a:endParaRPr lang="en-ZA" sz="2000" dirty="0"/>
          </a:p>
          <a:p>
            <a:pPr marL="285750" indent="-285750" algn="just">
              <a:buFont typeface="Arial" panose="020B0604020202020204" pitchFamily="34" charset="0"/>
              <a:buChar char="•"/>
            </a:pPr>
            <a:r>
              <a:rPr lang="en-ZA" sz="2000" dirty="0"/>
              <a:t>New amendments were proposed, to deal with post audit enforcement of recommendations</a:t>
            </a:r>
          </a:p>
          <a:p>
            <a:r>
              <a:rPr lang="en-AU" dirty="0"/>
              <a:t> </a:t>
            </a:r>
            <a:endParaRPr lang="en-ZA" dirty="0"/>
          </a:p>
        </p:txBody>
      </p:sp>
      <p:sp>
        <p:nvSpPr>
          <p:cNvPr id="4" name="Slide Number Placeholder 3"/>
          <p:cNvSpPr>
            <a:spLocks noGrp="1"/>
          </p:cNvSpPr>
          <p:nvPr>
            <p:ph type="sldNum" sz="quarter" idx="12"/>
          </p:nvPr>
        </p:nvSpPr>
        <p:spPr/>
        <p:txBody>
          <a:bodyPr/>
          <a:lstStyle/>
          <a:p>
            <a:fld id="{67355891-2529-4D65-9E7F-914EA1694A7A}" type="slidenum">
              <a:rPr lang="en-ZA" smtClean="0"/>
              <a:t>5</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1968C77-A8F1-4DF5-A3A9-94DA2F0D60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199288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 y="0"/>
            <a:ext cx="9144000" cy="6858000"/>
          </a:xfrm>
          <a:prstGeom prst="rect">
            <a:avLst/>
          </a:prstGeom>
        </p:spPr>
      </p:pic>
      <p:sp>
        <p:nvSpPr>
          <p:cNvPr id="3" name="TextBox 2"/>
          <p:cNvSpPr txBox="1"/>
          <p:nvPr/>
        </p:nvSpPr>
        <p:spPr>
          <a:xfrm>
            <a:off x="577697" y="346502"/>
            <a:ext cx="7026752"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AMENDMENTS</a:t>
            </a:r>
            <a:endParaRPr lang="en-US" sz="4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985980"/>
          </a:xfrm>
          <a:prstGeom prst="rect">
            <a:avLst/>
          </a:prstGeom>
          <a:noFill/>
        </p:spPr>
        <p:txBody>
          <a:bodyPr wrap="square" rtlCol="0">
            <a:spAutoFit/>
          </a:bodyPr>
          <a:lstStyle/>
          <a:p>
            <a:r>
              <a:rPr lang="en-ZA" sz="3600" b="1" dirty="0"/>
              <a:t>KEY ISSUES IN THE LEGISLATION</a:t>
            </a:r>
          </a:p>
          <a:p>
            <a:pPr marL="342900" indent="-342900">
              <a:buFont typeface="Arial" panose="020B0604020202020204" pitchFamily="34" charset="0"/>
              <a:buChar char="•"/>
            </a:pPr>
            <a:r>
              <a:rPr lang="en-ZA" sz="2400" dirty="0"/>
              <a:t>to provide for the Auditor-General to refer suspected material irregularities arising from an audit performed under this Act, to a relevant public body for investigation;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to empower the Auditor-General to take appropriate remedial action;</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to provide for the Auditor-General to issue a certificate of debt where an accounting officer or accounting authority failed to recover losses from a responsible person and to instruct the relevant executive authority to collect the debt;</a:t>
            </a:r>
          </a:p>
          <a:p>
            <a:r>
              <a:rPr lang="en-AU" dirty="0"/>
              <a:t> </a:t>
            </a:r>
            <a:endParaRPr lang="en-ZA" dirty="0"/>
          </a:p>
        </p:txBody>
      </p:sp>
      <p:sp>
        <p:nvSpPr>
          <p:cNvPr id="4" name="Slide Number Placeholder 3"/>
          <p:cNvSpPr>
            <a:spLocks noGrp="1"/>
          </p:cNvSpPr>
          <p:nvPr>
            <p:ph type="sldNum" sz="quarter" idx="12"/>
          </p:nvPr>
        </p:nvSpPr>
        <p:spPr/>
        <p:txBody>
          <a:bodyPr/>
          <a:lstStyle/>
          <a:p>
            <a:fld id="{67355891-2529-4D65-9E7F-914EA1694A7A}" type="slidenum">
              <a:rPr lang="en-ZA" smtClean="0"/>
              <a:t>6</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E75140C9-D09A-4203-9CFF-BBD30B1332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225173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 y="0"/>
            <a:ext cx="9144000" cy="6858000"/>
          </a:xfrm>
          <a:prstGeom prst="rect">
            <a:avLst/>
          </a:prstGeom>
        </p:spPr>
      </p:pic>
      <p:sp>
        <p:nvSpPr>
          <p:cNvPr id="3" name="TextBox 2"/>
          <p:cNvSpPr txBox="1"/>
          <p:nvPr/>
        </p:nvSpPr>
        <p:spPr>
          <a:xfrm>
            <a:off x="577697" y="346502"/>
            <a:ext cx="7026752"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AMENDMENTS (2)</a:t>
            </a:r>
            <a:endParaRPr lang="en-US" sz="4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031873"/>
          </a:xfrm>
          <a:prstGeom prst="rect">
            <a:avLst/>
          </a:prstGeom>
          <a:noFill/>
        </p:spPr>
        <p:txBody>
          <a:bodyPr wrap="square" rtlCol="0">
            <a:spAutoFit/>
          </a:bodyPr>
          <a:lstStyle/>
          <a:p>
            <a:pPr algn="just"/>
            <a:r>
              <a:rPr lang="en-ZA" sz="3200" dirty="0"/>
              <a:t>Section 5 (3) (1A) provides that “The Auditor-General may, as prescribed, refer any suspected material irregularity identified during an audit performed under this Act </a:t>
            </a:r>
            <a:r>
              <a:rPr lang="en-ZA" sz="3200" i="1" u="sng" dirty="0"/>
              <a:t>to a relevant public body for investigation, and the relevant public body must keep the Auditor-General informed of the progress and the final outcome of the investigation. </a:t>
            </a:r>
          </a:p>
        </p:txBody>
      </p:sp>
      <p:sp>
        <p:nvSpPr>
          <p:cNvPr id="4" name="Slide Number Placeholder 3"/>
          <p:cNvSpPr>
            <a:spLocks noGrp="1"/>
          </p:cNvSpPr>
          <p:nvPr>
            <p:ph type="sldNum" sz="quarter" idx="12"/>
          </p:nvPr>
        </p:nvSpPr>
        <p:spPr/>
        <p:txBody>
          <a:bodyPr/>
          <a:lstStyle/>
          <a:p>
            <a:fld id="{67355891-2529-4D65-9E7F-914EA1694A7A}" type="slidenum">
              <a:rPr lang="en-ZA" smtClean="0"/>
              <a:t>7</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BF1D6585-DDE5-4658-9989-DBA2C631C7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9718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 y="0"/>
            <a:ext cx="9144000" cy="6858000"/>
          </a:xfrm>
          <a:prstGeom prst="rect">
            <a:avLst/>
          </a:prstGeom>
        </p:spPr>
      </p:pic>
      <p:sp>
        <p:nvSpPr>
          <p:cNvPr id="3" name="TextBox 2"/>
          <p:cNvSpPr txBox="1"/>
          <p:nvPr/>
        </p:nvSpPr>
        <p:spPr>
          <a:xfrm>
            <a:off x="577697" y="346502"/>
            <a:ext cx="7026752"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AMENDMENTS (2)</a:t>
            </a:r>
            <a:endParaRPr lang="en-US" sz="4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524000"/>
            <a:ext cx="8077200" cy="4524315"/>
          </a:xfrm>
          <a:prstGeom prst="rect">
            <a:avLst/>
          </a:prstGeom>
          <a:noFill/>
        </p:spPr>
        <p:txBody>
          <a:bodyPr wrap="square" rtlCol="0">
            <a:spAutoFit/>
          </a:bodyPr>
          <a:lstStyle/>
          <a:p>
            <a:pPr lvl="1"/>
            <a:r>
              <a:rPr lang="en-ZA" sz="3200" dirty="0"/>
              <a:t>Section 5 (3) (1B) The Auditor-General has the power to:</a:t>
            </a:r>
          </a:p>
          <a:p>
            <a:pPr lvl="1"/>
            <a:endParaRPr lang="en-ZA" sz="3200" dirty="0"/>
          </a:p>
          <a:p>
            <a:pPr marL="800100" lvl="1" indent="-342900">
              <a:buFont typeface="+mj-lt"/>
              <a:buAutoNum type="alphaLcParenR"/>
            </a:pPr>
            <a:r>
              <a:rPr lang="en-ZA" sz="3200" dirty="0"/>
              <a:t> take any appropriate remedial action; and </a:t>
            </a:r>
          </a:p>
          <a:p>
            <a:pPr lvl="1"/>
            <a:endParaRPr lang="en-ZA" sz="3200" dirty="0"/>
          </a:p>
          <a:p>
            <a:pPr lvl="1"/>
            <a:r>
              <a:rPr lang="en-ZA" sz="3200" dirty="0"/>
              <a:t>(b)  issue a certificate of debt, as prescribed, where an accounting officer or accounting authority has failed to comply with remedial action, as set out in Part 1A of this Chapter. </a:t>
            </a:r>
          </a:p>
        </p:txBody>
      </p:sp>
      <p:sp>
        <p:nvSpPr>
          <p:cNvPr id="4" name="Slide Number Placeholder 3"/>
          <p:cNvSpPr>
            <a:spLocks noGrp="1"/>
          </p:cNvSpPr>
          <p:nvPr>
            <p:ph type="sldNum" sz="quarter" idx="12"/>
          </p:nvPr>
        </p:nvSpPr>
        <p:spPr/>
        <p:txBody>
          <a:bodyPr/>
          <a:lstStyle/>
          <a:p>
            <a:fld id="{67355891-2529-4D65-9E7F-914EA1694A7A}" type="slidenum">
              <a:rPr lang="en-ZA" smtClean="0"/>
              <a:t>8</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6D6F4705-B09C-453E-A97A-67BC2A491C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141302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53620"/>
            <a:ext cx="7195127" cy="707886"/>
          </a:xfrm>
          <a:prstGeom prst="rect">
            <a:avLst/>
          </a:prstGeom>
          <a:noFill/>
        </p:spPr>
        <p:txBody>
          <a:bodyPr wrap="square" rtlCol="0">
            <a:spAutoFit/>
          </a:bodyPr>
          <a:lstStyle/>
          <a:p>
            <a:pPr algn="ctr"/>
            <a:r>
              <a:rPr lang="en-US" sz="4000">
                <a:solidFill>
                  <a:schemeClr val="bg1"/>
                </a:solidFill>
                <a:latin typeface="Arial" panose="020B0604020202020204" pitchFamily="34" charset="0"/>
                <a:cs typeface="Arial" panose="020B0604020202020204" pitchFamily="34" charset="0"/>
              </a:rPr>
              <a:t>AMENDMENTS (4)</a:t>
            </a:r>
            <a:endParaRPr lang="en-US" sz="4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81000" y="1219199"/>
            <a:ext cx="8305800" cy="4893647"/>
          </a:xfrm>
          <a:prstGeom prst="rect">
            <a:avLst/>
          </a:prstGeom>
          <a:noFill/>
        </p:spPr>
        <p:txBody>
          <a:bodyPr wrap="square" rtlCol="0">
            <a:spAutoFit/>
          </a:bodyPr>
          <a:lstStyle/>
          <a:p>
            <a:pPr lvl="0"/>
            <a:r>
              <a:rPr lang="en-ZA" sz="2400" b="1" dirty="0"/>
              <a:t>Part 1A in Chapter 2 of Act 25 of 2004</a:t>
            </a:r>
          </a:p>
          <a:p>
            <a:pPr lvl="0" algn="just"/>
            <a:r>
              <a:rPr lang="en-ZA" sz="2400" b="1" dirty="0"/>
              <a:t>5A. </a:t>
            </a:r>
            <a:r>
              <a:rPr lang="en-ZA" sz="2400" dirty="0"/>
              <a:t>(1) The Auditor-General must, within a reasonable time after the issuing of an audit report in terms of section 20, </a:t>
            </a:r>
            <a:r>
              <a:rPr lang="en-ZA" sz="2400" b="1" dirty="0"/>
              <a:t>follow up on whether the accounting officer or accounting authority has implemented the recommendations contained in the audit report </a:t>
            </a:r>
            <a:r>
              <a:rPr lang="en-ZA" sz="2400" dirty="0"/>
              <a:t>relating to any material irregularity, within the time-frame stipulated in the audit report. </a:t>
            </a:r>
          </a:p>
          <a:p>
            <a:pPr lvl="0"/>
            <a:endParaRPr lang="en-ZA" sz="2400" dirty="0"/>
          </a:p>
          <a:p>
            <a:pPr lvl="0" algn="just"/>
            <a:r>
              <a:rPr lang="en-ZA" sz="2400" dirty="0"/>
              <a:t>(2) If the accounting officer or accounting authority has </a:t>
            </a:r>
            <a:r>
              <a:rPr lang="en-ZA" sz="2400" b="1" dirty="0"/>
              <a:t>failed to implement the recommendations contained in the audit report </a:t>
            </a:r>
            <a:r>
              <a:rPr lang="en-ZA" sz="2400" dirty="0"/>
              <a:t>referred to in subsection (1), the Auditor-General must take </a:t>
            </a:r>
            <a:r>
              <a:rPr lang="en-ZA" sz="2400" b="1" dirty="0"/>
              <a:t>appropriate remedial </a:t>
            </a:r>
            <a:r>
              <a:rPr lang="en-ZA" sz="2400" dirty="0"/>
              <a:t>action to address the failure to implement the recommendations. </a:t>
            </a:r>
          </a:p>
        </p:txBody>
      </p:sp>
      <p:sp>
        <p:nvSpPr>
          <p:cNvPr id="4" name="Slide Number Placeholder 3"/>
          <p:cNvSpPr>
            <a:spLocks noGrp="1"/>
          </p:cNvSpPr>
          <p:nvPr>
            <p:ph type="sldNum" sz="quarter" idx="12"/>
          </p:nvPr>
        </p:nvSpPr>
        <p:spPr/>
        <p:txBody>
          <a:bodyPr/>
          <a:lstStyle/>
          <a:p>
            <a:fld id="{67355891-2529-4D65-9E7F-914EA1694A7A}" type="slidenum">
              <a:rPr lang="en-ZA" smtClean="0"/>
              <a:t>9</a:t>
            </a:fld>
            <a:endParaRPr lang="en-ZA"/>
          </a:p>
        </p:txBody>
      </p:sp>
      <p:pic>
        <p:nvPicPr>
          <p:cNvPr id="7" name="Picture 6" descr="\\SERVER\RedirectedFolders\Lindi\My Documents\My Documents\CIGFARO Projects\IMFO Documentation\90 YEARS ICON COLOUR.jpg">
            <a:extLst>
              <a:ext uri="{FF2B5EF4-FFF2-40B4-BE49-F238E27FC236}">
                <a16:creationId xmlns:a16="http://schemas.microsoft.com/office/drawing/2014/main" id="{CCB3ED54-D278-4A2F-A8F8-4A576E714C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7797"/>
            <a:ext cx="1114425" cy="1114425"/>
          </a:xfrm>
          <a:prstGeom prst="rect">
            <a:avLst/>
          </a:prstGeom>
          <a:noFill/>
          <a:ln>
            <a:noFill/>
          </a:ln>
        </p:spPr>
      </p:pic>
    </p:spTree>
    <p:extLst>
      <p:ext uri="{BB962C8B-B14F-4D97-AF65-F5344CB8AC3E}">
        <p14:creationId xmlns:p14="http://schemas.microsoft.com/office/powerpoint/2010/main" val="1346492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953</Words>
  <Application>Microsoft Office PowerPoint</Application>
  <PresentationFormat>On-screen Show (4:3)</PresentationFormat>
  <Paragraphs>81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Ocean Makalima</cp:lastModifiedBy>
  <cp:revision>98</cp:revision>
  <cp:lastPrinted>2019-01-18T06:50:54Z</cp:lastPrinted>
  <dcterms:created xsi:type="dcterms:W3CDTF">2016-08-29T06:19:10Z</dcterms:created>
  <dcterms:modified xsi:type="dcterms:W3CDTF">2019-04-09T11:48:44Z</dcterms:modified>
</cp:coreProperties>
</file>