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02" r:id="rId3"/>
    <p:sldId id="303" r:id="rId4"/>
    <p:sldId id="296" r:id="rId5"/>
    <p:sldId id="301" r:id="rId6"/>
    <p:sldId id="300" r:id="rId7"/>
    <p:sldId id="297" r:id="rId8"/>
    <p:sldId id="298" r:id="rId9"/>
    <p:sldId id="299" r:id="rId10"/>
    <p:sldId id="261" r:id="rId11"/>
  </p:sldIdLst>
  <p:sldSz cx="9144000" cy="6858000" type="screen4x3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19" autoAdjust="0"/>
    <p:restoredTop sz="94660"/>
  </p:normalViewPr>
  <p:slideViewPr>
    <p:cSldViewPr>
      <p:cViewPr varScale="1">
        <p:scale>
          <a:sx n="63" d="100"/>
          <a:sy n="63" d="100"/>
        </p:scale>
        <p:origin x="10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B1A12-A695-4970-AAC2-5661520A9A30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1800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8BBA5-D2C3-40AC-A87E-67F7618321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284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BBA5-D2C3-40AC-A87E-67F7618321D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221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BBA5-D2C3-40AC-A87E-67F7618321DB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80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1212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834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605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516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435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937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0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89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382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625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406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5921-2CA6-4CC2-BE66-74F72D8051A5}" type="datetimeFigureOut">
              <a:rPr lang="en-ZA" smtClean="0"/>
              <a:t>2019/04/11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5891-2529-4D65-9E7F-914EA1694A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39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3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4.png"/><Relationship Id="rId7" Type="http://schemas.openxmlformats.org/officeDocument/2006/relationships/image" Target="../media/image1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84652"/>
            <a:ext cx="8305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of Performance </a:t>
            </a:r>
          </a:p>
          <a:p>
            <a:pPr algn="ctr"/>
            <a:r>
              <a:rPr lang="en-Z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System</a:t>
            </a:r>
          </a:p>
          <a:p>
            <a:pPr algn="ctr">
              <a:spcBef>
                <a:spcPts val="1200"/>
              </a:spcBef>
            </a:pPr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Klein - CEO Action iT (Pty) Ltd</a:t>
            </a:r>
            <a:endParaRPr lang="en-Z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39353"/>
            <a:ext cx="3733800" cy="10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0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200400"/>
            <a:ext cx="5562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robert@actionassist.co.za</a:t>
            </a:r>
            <a:endParaRPr lang="en-Z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D825B-72D1-42F8-8F22-BE28411D0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39353"/>
            <a:ext cx="3733800" cy="10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0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608" y="477816"/>
            <a:ext cx="749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2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2BAAB-50A0-42BF-A71E-9B18512044B7}"/>
              </a:ext>
            </a:extLst>
          </p:cNvPr>
          <p:cNvSpPr txBox="1"/>
          <p:nvPr/>
        </p:nvSpPr>
        <p:spPr>
          <a:xfrm>
            <a:off x="274604" y="1676400"/>
            <a:ext cx="85947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ZA" sz="2800" dirty="0">
                <a:solidFill>
                  <a:prstClr val="black"/>
                </a:solidFill>
                <a:latin typeface="Calibri" panose="020F0502020204030204"/>
              </a:rPr>
              <a:t>Success is Achieved When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ZA" sz="2800" dirty="0">
                <a:solidFill>
                  <a:prstClr val="black"/>
                </a:solidFill>
                <a:latin typeface="Calibri" panose="020F0502020204030204"/>
              </a:rPr>
              <a:t>Learnings for effective Performance Management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ZA" sz="2800" dirty="0">
                <a:solidFill>
                  <a:prstClr val="black"/>
                </a:solidFill>
                <a:latin typeface="Calibri" panose="020F0502020204030204"/>
              </a:rPr>
              <a:t>Implication of Consequence Management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ZA" sz="2800" dirty="0">
                <a:solidFill>
                  <a:prstClr val="black"/>
                </a:solidFill>
                <a:latin typeface="Calibri" panose="020F0502020204030204"/>
              </a:rPr>
              <a:t>Suggested Way Forward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74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608" y="477816"/>
            <a:ext cx="749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is Achieved When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3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pic>
        <p:nvPicPr>
          <p:cNvPr id="7" name="Picture 6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FC07A209-0C29-4B05-B3EE-2158B408A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504355"/>
            <a:ext cx="1403572" cy="1764596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FFD14E8-A1F5-47BC-9B93-7F107D0BF529}"/>
              </a:ext>
            </a:extLst>
          </p:cNvPr>
          <p:cNvSpPr/>
          <p:nvPr/>
        </p:nvSpPr>
        <p:spPr>
          <a:xfrm>
            <a:off x="2188360" y="2362200"/>
            <a:ext cx="3526639" cy="2924768"/>
          </a:xfrm>
          <a:prstGeom prst="triangle">
            <a:avLst/>
          </a:prstGeom>
          <a:noFill/>
          <a:ln w="130175">
            <a:solidFill>
              <a:srgbClr val="37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6C94D-21A3-4663-9E08-FF2C23A102A8}"/>
              </a:ext>
            </a:extLst>
          </p:cNvPr>
          <p:cNvSpPr txBox="1"/>
          <p:nvPr/>
        </p:nvSpPr>
        <p:spPr>
          <a:xfrm>
            <a:off x="2432947" y="1384592"/>
            <a:ext cx="309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Internal Audit</a:t>
            </a:r>
          </a:p>
          <a:p>
            <a:r>
              <a:rPr lang="en-ZA" dirty="0"/>
              <a:t>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8BF33-D74D-420B-B530-5E44D314E320}"/>
              </a:ext>
            </a:extLst>
          </p:cNvPr>
          <p:cNvSpPr txBox="1"/>
          <p:nvPr/>
        </p:nvSpPr>
        <p:spPr>
          <a:xfrm>
            <a:off x="306870" y="4956590"/>
            <a:ext cx="209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sz="2400" dirty="0"/>
              <a:t>Risk </a:t>
            </a:r>
          </a:p>
          <a:p>
            <a:r>
              <a:rPr lang="en-ZA" sz="2400" dirty="0"/>
              <a:t>Manager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A24F8-BE61-4F64-AFE3-19CECA4C1967}"/>
              </a:ext>
            </a:extLst>
          </p:cNvPr>
          <p:cNvSpPr txBox="1"/>
          <p:nvPr/>
        </p:nvSpPr>
        <p:spPr>
          <a:xfrm>
            <a:off x="5257800" y="4871469"/>
            <a:ext cx="309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sz="2400" dirty="0"/>
              <a:t>Performance</a:t>
            </a:r>
          </a:p>
          <a:p>
            <a:r>
              <a:rPr lang="en-ZA" sz="2400" dirty="0"/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11891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99310"/>
            <a:ext cx="749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is Achieved When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67355891-2529-4D65-9E7F-914EA1694A7A}" type="slidenum">
              <a:rPr lang="en-ZA" smtClean="0"/>
              <a:t>4</a:t>
            </a:fld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CDA48-5A84-4DDA-9556-AB8C2F190927}"/>
              </a:ext>
            </a:extLst>
          </p:cNvPr>
          <p:cNvSpPr txBox="1"/>
          <p:nvPr/>
        </p:nvSpPr>
        <p:spPr>
          <a:xfrm>
            <a:off x="777778" y="3425246"/>
            <a:ext cx="1419225" cy="64633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>
                <a:solidFill>
                  <a:schemeClr val="tx1"/>
                </a:solidFill>
              </a:rPr>
              <a:t>Directorate Director(s)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A38A1-A3AB-42A0-8FF2-CFACDDAF7DC1}"/>
              </a:ext>
            </a:extLst>
          </p:cNvPr>
          <p:cNvSpPr txBox="1"/>
          <p:nvPr/>
        </p:nvSpPr>
        <p:spPr>
          <a:xfrm>
            <a:off x="777778" y="4217672"/>
            <a:ext cx="1433824" cy="64633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sz="1400" dirty="0">
                <a:solidFill>
                  <a:schemeClr val="tx1"/>
                </a:solidFill>
              </a:rPr>
              <a:t>Sub-Directorate </a:t>
            </a:r>
            <a:r>
              <a:rPr lang="en-ZA" dirty="0">
                <a:solidFill>
                  <a:schemeClr val="tx1"/>
                </a:solidFill>
              </a:rPr>
              <a:t>Manager(s)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1280A-0AF9-40FA-8B66-4A5499E0E836}"/>
              </a:ext>
            </a:extLst>
          </p:cNvPr>
          <p:cNvSpPr txBox="1"/>
          <p:nvPr/>
        </p:nvSpPr>
        <p:spPr>
          <a:xfrm>
            <a:off x="777778" y="5010098"/>
            <a:ext cx="1419225" cy="36933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>
                <a:solidFill>
                  <a:schemeClr val="tx1"/>
                </a:solidFill>
              </a:rPr>
              <a:t>Official(s)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ECC8F-053C-45D6-A3EB-7F941F14701E}"/>
              </a:ext>
            </a:extLst>
          </p:cNvPr>
          <p:cNvSpPr txBox="1"/>
          <p:nvPr/>
        </p:nvSpPr>
        <p:spPr>
          <a:xfrm>
            <a:off x="6324600" y="4258840"/>
            <a:ext cx="26309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1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Needs,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1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Delivery Expectations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17656-8F1A-4984-9E8F-F59DC2250C0A}"/>
              </a:ext>
            </a:extLst>
          </p:cNvPr>
          <p:cNvSpPr txBox="1"/>
          <p:nvPr/>
        </p:nvSpPr>
        <p:spPr>
          <a:xfrm>
            <a:off x="6367634" y="4728594"/>
            <a:ext cx="2472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National Objectives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53674-7728-4F98-B011-E106D00C4DD7}"/>
              </a:ext>
            </a:extLst>
          </p:cNvPr>
          <p:cNvSpPr txBox="1"/>
          <p:nvPr/>
        </p:nvSpPr>
        <p:spPr>
          <a:xfrm>
            <a:off x="6337628" y="4984902"/>
            <a:ext cx="249891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Provincial Objectives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6E9CF-AF3E-4333-A28F-CB387884B0FA}"/>
              </a:ext>
            </a:extLst>
          </p:cNvPr>
          <p:cNvSpPr txBox="1"/>
          <p:nvPr/>
        </p:nvSpPr>
        <p:spPr>
          <a:xfrm>
            <a:off x="777778" y="5525524"/>
            <a:ext cx="1419225" cy="36933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>
                <a:solidFill>
                  <a:schemeClr val="tx1"/>
                </a:solidFill>
              </a:rPr>
              <a:t>Consultants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99996F-509C-4D9F-8D6F-D70769C22BCB}"/>
              </a:ext>
            </a:extLst>
          </p:cNvPr>
          <p:cNvSpPr txBox="1"/>
          <p:nvPr/>
        </p:nvSpPr>
        <p:spPr>
          <a:xfrm>
            <a:off x="777778" y="2117393"/>
            <a:ext cx="1419225" cy="36933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b="1" dirty="0">
                <a:solidFill>
                  <a:schemeClr val="tx1"/>
                </a:solidFill>
              </a:rPr>
              <a:t>Council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E8C2C-E097-4F15-8857-77EEA685F507}"/>
              </a:ext>
            </a:extLst>
          </p:cNvPr>
          <p:cNvSpPr txBox="1"/>
          <p:nvPr/>
        </p:nvSpPr>
        <p:spPr>
          <a:xfrm>
            <a:off x="777778" y="2632820"/>
            <a:ext cx="1419225" cy="64633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71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>
                <a:solidFill>
                  <a:schemeClr val="tx1"/>
                </a:solidFill>
              </a:rPr>
              <a:t>Municipal Manager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0DABBE4-CB13-4C1C-AEB5-CAC184D4E619}"/>
              </a:ext>
            </a:extLst>
          </p:cNvPr>
          <p:cNvSpPr/>
          <p:nvPr/>
        </p:nvSpPr>
        <p:spPr>
          <a:xfrm>
            <a:off x="2751984" y="1575128"/>
            <a:ext cx="980514" cy="4345345"/>
          </a:xfrm>
          <a:prstGeom prst="rtTriangle">
            <a:avLst/>
          </a:prstGeom>
          <a:gradFill>
            <a:gsLst>
              <a:gs pos="0">
                <a:srgbClr val="C3CCEB"/>
              </a:gs>
              <a:gs pos="37000">
                <a:srgbClr val="9BA9DD"/>
              </a:gs>
              <a:gs pos="71000">
                <a:srgbClr val="7689D0"/>
              </a:gs>
              <a:gs pos="100000">
                <a:srgbClr val="374EA2"/>
              </a:gs>
            </a:gsLst>
            <a:lin ang="5400000" scaled="1"/>
          </a:gradFill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C9A87AF-C279-4BD8-B336-7C36FC9D9FB5}"/>
              </a:ext>
            </a:extLst>
          </p:cNvPr>
          <p:cNvSpPr/>
          <p:nvPr/>
        </p:nvSpPr>
        <p:spPr>
          <a:xfrm rot="10800000">
            <a:off x="2792056" y="1528983"/>
            <a:ext cx="980513" cy="4339351"/>
          </a:xfrm>
          <a:prstGeom prst="rtTriangle">
            <a:avLst/>
          </a:prstGeom>
          <a:gradFill>
            <a:gsLst>
              <a:gs pos="0">
                <a:srgbClr val="C3CCEB"/>
              </a:gs>
              <a:gs pos="37000">
                <a:srgbClr val="9BA9DD"/>
              </a:gs>
              <a:gs pos="71000">
                <a:srgbClr val="7689D0"/>
              </a:gs>
              <a:gs pos="100000">
                <a:srgbClr val="374EA2"/>
              </a:gs>
            </a:gsLst>
            <a:lin ang="5400000" scaled="1"/>
          </a:gradFill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C4723-12CE-4778-B5AF-A77F074788C5}"/>
              </a:ext>
            </a:extLst>
          </p:cNvPr>
          <p:cNvSpPr txBox="1"/>
          <p:nvPr/>
        </p:nvSpPr>
        <p:spPr>
          <a:xfrm>
            <a:off x="2943522" y="115965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KPIs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D6DAAC-E3EB-42CD-A175-B02B7B336BE7}"/>
              </a:ext>
            </a:extLst>
          </p:cNvPr>
          <p:cNvSpPr txBox="1"/>
          <p:nvPr/>
        </p:nvSpPr>
        <p:spPr>
          <a:xfrm>
            <a:off x="2779166" y="5914479"/>
            <a:ext cx="9376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solidFill>
                  <a:srgbClr val="374EA2"/>
                </a:solidFill>
                <a:latin typeface="Calibri" panose="020F0502020204030204"/>
              </a:rPr>
              <a:t>Actions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17251CBE-61FB-4A69-80AC-F164C7F81AE8}"/>
              </a:ext>
            </a:extLst>
          </p:cNvPr>
          <p:cNvSpPr/>
          <p:nvPr/>
        </p:nvSpPr>
        <p:spPr>
          <a:xfrm rot="5400000">
            <a:off x="2259237" y="3199869"/>
            <a:ext cx="4391494" cy="1049722"/>
          </a:xfrm>
          <a:prstGeom prst="homePlat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7000">
                <a:schemeClr val="accent2">
                  <a:lumMod val="40000"/>
                  <a:lumOff val="60000"/>
                </a:schemeClr>
              </a:gs>
              <a:gs pos="71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solidFill>
              <a:srgbClr val="374EA2"/>
            </a:solidFill>
          </a:ln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78506861-B58E-49F8-93F6-EA6A0939552B}"/>
              </a:ext>
            </a:extLst>
          </p:cNvPr>
          <p:cNvSpPr/>
          <p:nvPr/>
        </p:nvSpPr>
        <p:spPr>
          <a:xfrm rot="16200000">
            <a:off x="3454641" y="3198279"/>
            <a:ext cx="4391494" cy="1049723"/>
          </a:xfrm>
          <a:prstGeom prst="homePlate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37000">
                <a:schemeClr val="accent6">
                  <a:lumMod val="60000"/>
                  <a:lumOff val="40000"/>
                </a:schemeClr>
              </a:gs>
              <a:gs pos="7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orthographicFront"/>
            <a:lightRig rig="balanced" dir="t"/>
          </a:scene3d>
          <a:sp3d extrusionH="76200" prstMaterial="plastic">
            <a:bevelT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C40942-7FBE-41F6-A097-7361BE88ACC0}"/>
              </a:ext>
            </a:extLst>
          </p:cNvPr>
          <p:cNvSpPr txBox="1"/>
          <p:nvPr/>
        </p:nvSpPr>
        <p:spPr>
          <a:xfrm>
            <a:off x="3706300" y="1184433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EBCB9-0E81-4AF4-8C7E-814A8ECA3914}"/>
              </a:ext>
            </a:extLst>
          </p:cNvPr>
          <p:cNvSpPr txBox="1"/>
          <p:nvPr/>
        </p:nvSpPr>
        <p:spPr>
          <a:xfrm>
            <a:off x="4906368" y="5920474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solidFill>
                  <a:srgbClr val="374EA2"/>
                </a:solidFill>
                <a:latin typeface="Calibri" panose="020F0502020204030204"/>
              </a:rPr>
              <a:t>Reporting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A2EC6F-ADD0-4DE2-8094-1D9F9068E9CA}"/>
              </a:ext>
            </a:extLst>
          </p:cNvPr>
          <p:cNvSpPr txBox="1"/>
          <p:nvPr/>
        </p:nvSpPr>
        <p:spPr>
          <a:xfrm>
            <a:off x="2521594" y="3293266"/>
            <a:ext cx="3788636" cy="861774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solidFill>
              <a:srgbClr val="374EA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defRPr>
            </a:lvl1pPr>
          </a:lstStyle>
          <a:p>
            <a:endParaRPr lang="en-ZA" sz="1000" dirty="0"/>
          </a:p>
          <a:p>
            <a:r>
              <a:rPr lang="en-ZA" dirty="0"/>
              <a:t>SDBIP</a:t>
            </a:r>
          </a:p>
          <a:p>
            <a:endParaRPr lang="en-ZA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F6C0A-B392-4D8E-900C-808458F3B76F}"/>
              </a:ext>
            </a:extLst>
          </p:cNvPr>
          <p:cNvSpPr txBox="1"/>
          <p:nvPr/>
        </p:nvSpPr>
        <p:spPr>
          <a:xfrm>
            <a:off x="2551413" y="4994210"/>
            <a:ext cx="3807141" cy="861774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solidFill>
              <a:srgbClr val="374EA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defRPr>
            </a:lvl1pPr>
          </a:lstStyle>
          <a:p>
            <a:endParaRPr lang="en-ZA" sz="1000" dirty="0"/>
          </a:p>
          <a:p>
            <a:r>
              <a:rPr lang="en-ZA" dirty="0"/>
              <a:t>Performance Contracts</a:t>
            </a:r>
          </a:p>
          <a:p>
            <a:endParaRPr lang="en-ZA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E1E371-1CDC-4E43-97C4-CBF01BAAFCC5}"/>
              </a:ext>
            </a:extLst>
          </p:cNvPr>
          <p:cNvSpPr txBox="1"/>
          <p:nvPr/>
        </p:nvSpPr>
        <p:spPr>
          <a:xfrm>
            <a:off x="6349129" y="5232882"/>
            <a:ext cx="249891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District Objectives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386FB9-A2DF-4EAB-95E5-29003590A57A}"/>
              </a:ext>
            </a:extLst>
          </p:cNvPr>
          <p:cNvSpPr txBox="1"/>
          <p:nvPr/>
        </p:nvSpPr>
        <p:spPr>
          <a:xfrm>
            <a:off x="6349128" y="5475187"/>
            <a:ext cx="249891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International Objectives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0C8BF0-37EC-45E8-BC23-0C09D69CF044}"/>
              </a:ext>
            </a:extLst>
          </p:cNvPr>
          <p:cNvSpPr txBox="1"/>
          <p:nvPr/>
        </p:nvSpPr>
        <p:spPr>
          <a:xfrm>
            <a:off x="2536171" y="1587953"/>
            <a:ext cx="3788636" cy="838691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solidFill>
              <a:srgbClr val="374E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3FA398-868F-4AE1-BDBF-2BD4E77E4728}"/>
              </a:ext>
            </a:extLst>
          </p:cNvPr>
          <p:cNvSpPr txBox="1"/>
          <p:nvPr/>
        </p:nvSpPr>
        <p:spPr>
          <a:xfrm rot="16200000">
            <a:off x="-1666636" y="3682025"/>
            <a:ext cx="39781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600" b="1" i="0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 Management</a:t>
            </a: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A29F7E50-A433-4E5B-87E9-F62CAF067C15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358739" y="2133600"/>
            <a:ext cx="1281329" cy="2125240"/>
          </a:xfrm>
          <a:prstGeom prst="curvedConnector2">
            <a:avLst/>
          </a:prstGeom>
          <a:ln w="69850">
            <a:headEnd type="triangle"/>
            <a:tailEnd type="triangle"/>
          </a:ln>
          <a:effectLst>
            <a:glow rad="63500">
              <a:srgbClr val="374EA2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B074DF70-C5EF-4F5C-864C-3680FF71B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10" y="2508881"/>
            <a:ext cx="2219551" cy="1597456"/>
          </a:xfrm>
          <a:prstGeom prst="rect">
            <a:avLst/>
          </a:prstGeom>
        </p:spPr>
      </p:pic>
      <p:sp>
        <p:nvSpPr>
          <p:cNvPr id="36" name="Star: 6 Points 35">
            <a:extLst>
              <a:ext uri="{FF2B5EF4-FFF2-40B4-BE49-F238E27FC236}">
                <a16:creationId xmlns:a16="http://schemas.microsoft.com/office/drawing/2014/main" id="{D51B8D06-44EF-414E-AB9B-ACD0FA3791AE}"/>
              </a:ext>
            </a:extLst>
          </p:cNvPr>
          <p:cNvSpPr/>
          <p:nvPr/>
        </p:nvSpPr>
        <p:spPr>
          <a:xfrm>
            <a:off x="7021518" y="1019206"/>
            <a:ext cx="1773149" cy="1490093"/>
          </a:xfrm>
          <a:prstGeom prst="star6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1">
                <a:alpha val="99000"/>
              </a:schemeClr>
            </a:glow>
          </a:effectLst>
          <a:scene3d>
            <a:camera prst="orthographicFront"/>
            <a:lightRig rig="threePt" dir="t"/>
          </a:scene3d>
          <a:sp3d extrusionH="76200">
            <a:bevelT w="101600" prst="riblet"/>
            <a:bevelB w="101600" prst="riblet"/>
            <a:extrusionClr>
              <a:srgbClr val="374EA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1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Expectation 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55E257-B4D2-44E4-86D5-44644B29A70C}"/>
              </a:ext>
            </a:extLst>
          </p:cNvPr>
          <p:cNvSpPr txBox="1"/>
          <p:nvPr/>
        </p:nvSpPr>
        <p:spPr>
          <a:xfrm>
            <a:off x="6349129" y="5693162"/>
            <a:ext cx="249891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Other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3A1C0C-5432-4CE5-A993-C27E23352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690" y="3446277"/>
            <a:ext cx="880623" cy="9269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B8E67C-6283-4953-BDBC-B5109A62AAB7}"/>
              </a:ext>
            </a:extLst>
          </p:cNvPr>
          <p:cNvSpPr txBox="1"/>
          <p:nvPr/>
        </p:nvSpPr>
        <p:spPr>
          <a:xfrm>
            <a:off x="2536957" y="2560065"/>
            <a:ext cx="3788636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  <a:ln>
            <a:solidFill>
              <a:srgbClr val="374E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D7BFF8-5D99-4FEA-8424-F7054B582C01}"/>
              </a:ext>
            </a:extLst>
          </p:cNvPr>
          <p:cNvSpPr txBox="1"/>
          <p:nvPr/>
        </p:nvSpPr>
        <p:spPr>
          <a:xfrm>
            <a:off x="2528660" y="4253654"/>
            <a:ext cx="3788636" cy="646331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solidFill>
              <a:srgbClr val="374E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36FF0270-D6C5-4932-AEDB-5AC6BAA4E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963" y="2696750"/>
            <a:ext cx="392698" cy="493707"/>
          </a:xfrm>
          <a:prstGeom prst="rect">
            <a:avLst/>
          </a:prstGeom>
        </p:spPr>
      </p:pic>
      <p:pic>
        <p:nvPicPr>
          <p:cNvPr id="42" name="Picture 41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3EA153D0-DBA9-48BE-AA55-E2F0C526F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782" y="2666830"/>
            <a:ext cx="392698" cy="493707"/>
          </a:xfrm>
          <a:prstGeom prst="rect">
            <a:avLst/>
          </a:prstGeom>
        </p:spPr>
      </p:pic>
      <p:pic>
        <p:nvPicPr>
          <p:cNvPr id="43" name="Picture 42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485B22AB-1CA3-4EA8-9948-83F510B1C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370" y="2666830"/>
            <a:ext cx="392698" cy="493707"/>
          </a:xfrm>
          <a:prstGeom prst="rect">
            <a:avLst/>
          </a:prstGeom>
        </p:spPr>
      </p:pic>
      <p:pic>
        <p:nvPicPr>
          <p:cNvPr id="44" name="Picture 43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A0E0C3EE-B1D5-4354-80C9-C6444FF79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057" y="4390483"/>
            <a:ext cx="392698" cy="493707"/>
          </a:xfrm>
          <a:prstGeom prst="rect">
            <a:avLst/>
          </a:prstGeom>
        </p:spPr>
      </p:pic>
      <p:pic>
        <p:nvPicPr>
          <p:cNvPr id="45" name="Picture 44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6BD3D2BB-A2AE-4ADC-A6FB-CB6BACD08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462" y="4398783"/>
            <a:ext cx="392698" cy="493707"/>
          </a:xfrm>
          <a:prstGeom prst="rect">
            <a:avLst/>
          </a:prstGeom>
        </p:spPr>
      </p:pic>
      <p:pic>
        <p:nvPicPr>
          <p:cNvPr id="46" name="Picture 45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53522D83-C0BB-4D82-AEE4-F087FAA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165" y="4408905"/>
            <a:ext cx="392698" cy="493707"/>
          </a:xfrm>
          <a:prstGeom prst="rect">
            <a:avLst/>
          </a:prstGeom>
        </p:spPr>
      </p:pic>
      <p:pic>
        <p:nvPicPr>
          <p:cNvPr id="47" name="Picture 46" descr="A picture containing holding, green, person, indoor&#10;&#10;Description automatically generated">
            <a:extLst>
              <a:ext uri="{FF2B5EF4-FFF2-40B4-BE49-F238E27FC236}">
                <a16:creationId xmlns:a16="http://schemas.microsoft.com/office/drawing/2014/main" id="{F17AD1A7-3DC3-49E1-9DCD-082C83FA4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1344318"/>
            <a:ext cx="635209" cy="7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  <p:bldP spid="32" grpId="0" animBg="1"/>
      <p:bldP spid="36" grpId="0" animBg="1"/>
      <p:bldP spid="37" grpId="0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02" y="472970"/>
            <a:ext cx="749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for effective Performance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5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pic>
        <p:nvPicPr>
          <p:cNvPr id="6" name="Picture 5" descr="A blue cup&#10;&#10;Description automatically generated">
            <a:extLst>
              <a:ext uri="{FF2B5EF4-FFF2-40B4-BE49-F238E27FC236}">
                <a16:creationId xmlns:a16="http://schemas.microsoft.com/office/drawing/2014/main" id="{3D9338DC-FE4B-4EA9-AB41-45017B200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07" y="1568987"/>
            <a:ext cx="1760985" cy="1760985"/>
          </a:xfrm>
          <a:prstGeom prst="rect">
            <a:avLst/>
          </a:prstGeom>
        </p:spPr>
      </p:pic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5DC2817C-2E0E-4930-8657-3DDA34E8B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31" y="4273284"/>
            <a:ext cx="2023156" cy="1325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555C4-A7BD-49F3-AF4A-15FE93A27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4" y="1374961"/>
            <a:ext cx="3177655" cy="1945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221A19-254F-4990-A14C-C66012003573}"/>
              </a:ext>
            </a:extLst>
          </p:cNvPr>
          <p:cNvSpPr txBox="1"/>
          <p:nvPr/>
        </p:nvSpPr>
        <p:spPr>
          <a:xfrm>
            <a:off x="3273400" y="3203114"/>
            <a:ext cx="259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Garbage In, Garbage 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AA15-2ADC-4FDD-A3EF-E59A3B177737}"/>
              </a:ext>
            </a:extLst>
          </p:cNvPr>
          <p:cNvSpPr txBox="1"/>
          <p:nvPr/>
        </p:nvSpPr>
        <p:spPr>
          <a:xfrm>
            <a:off x="3177627" y="5560625"/>
            <a:ext cx="278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KISS Principle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(Keep it Simple, Stupid)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732B65-C0FD-45D4-9032-0FC2575D4A56}"/>
              </a:ext>
            </a:extLst>
          </p:cNvPr>
          <p:cNvSpPr txBox="1"/>
          <p:nvPr/>
        </p:nvSpPr>
        <p:spPr>
          <a:xfrm>
            <a:off x="434561" y="3201389"/>
            <a:ext cx="2587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Maintain Consistency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C1474C-5BD8-4A75-A8FC-25AFE0EF0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5" y="4072176"/>
            <a:ext cx="1753323" cy="21486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D982E-7B75-41DE-B4F1-6A6CB31C3D2C}"/>
              </a:ext>
            </a:extLst>
          </p:cNvPr>
          <p:cNvSpPr txBox="1"/>
          <p:nvPr/>
        </p:nvSpPr>
        <p:spPr>
          <a:xfrm>
            <a:off x="1483451" y="4643998"/>
            <a:ext cx="1515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use Jargon (Consulting Speak)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58AC68-E531-4252-B37C-7601E3EAA2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98" y="1176451"/>
            <a:ext cx="2028191" cy="13154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2022C7-52DB-4155-9078-F42F149F1621}"/>
              </a:ext>
            </a:extLst>
          </p:cNvPr>
          <p:cNvSpPr txBox="1"/>
          <p:nvPr/>
        </p:nvSpPr>
        <p:spPr>
          <a:xfrm>
            <a:off x="6553200" y="2372995"/>
            <a:ext cx="2668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Specific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Measurable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Achievable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Realistic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Time-Framed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3FDC7-9BB2-4E0F-8E10-B56AEAE7A55B}"/>
              </a:ext>
            </a:extLst>
          </p:cNvPr>
          <p:cNvSpPr txBox="1"/>
          <p:nvPr/>
        </p:nvSpPr>
        <p:spPr>
          <a:xfrm>
            <a:off x="5513113" y="1302825"/>
            <a:ext cx="293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KPIs must be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30CAF9-987E-4F69-99FD-5A33D38CAA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11" y="4137937"/>
            <a:ext cx="2897439" cy="1818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E3A8D8-C858-41E3-AD04-8BF5D6BD2E0A}"/>
              </a:ext>
            </a:extLst>
          </p:cNvPr>
          <p:cNvSpPr txBox="1"/>
          <p:nvPr/>
        </p:nvSpPr>
        <p:spPr>
          <a:xfrm>
            <a:off x="6189662" y="5665761"/>
            <a:ext cx="260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Proper Project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Prioritisation</a:t>
            </a:r>
          </a:p>
        </p:txBody>
      </p:sp>
    </p:spTree>
    <p:extLst>
      <p:ext uri="{BB962C8B-B14F-4D97-AF65-F5344CB8AC3E}">
        <p14:creationId xmlns:p14="http://schemas.microsoft.com/office/powerpoint/2010/main" val="40321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3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02" y="472970"/>
            <a:ext cx="749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for effective Performance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6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3BEFE3DB-3A13-4656-B253-228A21F88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3" y="1568614"/>
            <a:ext cx="2665834" cy="18340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CCC165-934C-48A7-B292-367C550EC549}"/>
              </a:ext>
            </a:extLst>
          </p:cNvPr>
          <p:cNvSpPr txBox="1"/>
          <p:nvPr/>
        </p:nvSpPr>
        <p:spPr>
          <a:xfrm>
            <a:off x="-492" y="3038589"/>
            <a:ext cx="266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effectively </a:t>
            </a:r>
          </a:p>
        </p:txBody>
      </p:sp>
      <p:pic>
        <p:nvPicPr>
          <p:cNvPr id="19" name="Picture 18" descr="A picture containing person&#10;&#10;Description automatically generated with medium confidence">
            <a:extLst>
              <a:ext uri="{FF2B5EF4-FFF2-40B4-BE49-F238E27FC236}">
                <a16:creationId xmlns:a16="http://schemas.microsoft.com/office/drawing/2014/main" id="{93D34B3C-6383-4843-BDAA-20D513ED9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46" y="1558036"/>
            <a:ext cx="2110218" cy="15826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DD04D8F-64C6-4A73-AD50-22967FAC4813}"/>
              </a:ext>
            </a:extLst>
          </p:cNvPr>
          <p:cNvSpPr txBox="1"/>
          <p:nvPr/>
        </p:nvSpPr>
        <p:spPr>
          <a:xfrm>
            <a:off x="3218650" y="3153721"/>
            <a:ext cx="280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 Support vs. Consultant Dependency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EF6BAB-3B10-4AD3-BF55-ED134D383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" y="3800052"/>
            <a:ext cx="2027813" cy="239274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CF988C-E992-4417-B75B-70C8761ED39B}"/>
              </a:ext>
            </a:extLst>
          </p:cNvPr>
          <p:cNvSpPr txBox="1"/>
          <p:nvPr/>
        </p:nvSpPr>
        <p:spPr>
          <a:xfrm>
            <a:off x="808853" y="5081023"/>
            <a:ext cx="22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Plan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KPIs across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financial years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8A0462-CDD5-4BE8-92D4-5FF4DF17E837}"/>
              </a:ext>
            </a:extLst>
          </p:cNvPr>
          <p:cNvSpPr txBox="1"/>
          <p:nvPr/>
        </p:nvSpPr>
        <p:spPr>
          <a:xfrm>
            <a:off x="6440800" y="3122051"/>
            <a:ext cx="266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Goal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73AC687-39EE-43F4-8C96-872CD3452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83" y="1521038"/>
            <a:ext cx="2643038" cy="1955848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CE5F2FCE-DF89-4AD7-B0F5-526B200B51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58" y="4223052"/>
            <a:ext cx="2410307" cy="15581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529B722-773E-486E-AEB9-859DCFA8E8D2}"/>
              </a:ext>
            </a:extLst>
          </p:cNvPr>
          <p:cNvSpPr txBox="1"/>
          <p:nvPr/>
        </p:nvSpPr>
        <p:spPr>
          <a:xfrm>
            <a:off x="3319413" y="5682621"/>
            <a:ext cx="2419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Integration with other systems</a:t>
            </a:r>
          </a:p>
        </p:txBody>
      </p:sp>
      <p:pic>
        <p:nvPicPr>
          <p:cNvPr id="40" name="Picture 39" descr="A desk with a computer on a table&#10;&#10;Description automatically generated">
            <a:extLst>
              <a:ext uri="{FF2B5EF4-FFF2-40B4-BE49-F238E27FC236}">
                <a16:creationId xmlns:a16="http://schemas.microsoft.com/office/drawing/2014/main" id="{E1CAA9A5-40CB-452C-ACD6-D795E4F0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9549" y="4322826"/>
            <a:ext cx="2643663" cy="165493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BE150CF-ABA7-4513-8AEE-31F8BC2760F4}"/>
              </a:ext>
            </a:extLst>
          </p:cNvPr>
          <p:cNvSpPr txBox="1"/>
          <p:nvPr/>
        </p:nvSpPr>
        <p:spPr>
          <a:xfrm>
            <a:off x="6295371" y="5760943"/>
            <a:ext cx="2665834" cy="37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 Vacancies</a:t>
            </a:r>
          </a:p>
        </p:txBody>
      </p:sp>
    </p:spTree>
    <p:extLst>
      <p:ext uri="{BB962C8B-B14F-4D97-AF65-F5344CB8AC3E}">
        <p14:creationId xmlns:p14="http://schemas.microsoft.com/office/powerpoint/2010/main" val="32141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02" y="472970"/>
            <a:ext cx="749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Learnings for effective Performance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7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06D3AC1-7951-42B9-8C2A-C89307509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42" y="1626459"/>
            <a:ext cx="2668065" cy="1580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2305A-6429-476A-982D-1B2BBD816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8" y="4256618"/>
            <a:ext cx="1514368" cy="20454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0E2304-30B2-440F-A939-3C8A7BB049B1}"/>
              </a:ext>
            </a:extLst>
          </p:cNvPr>
          <p:cNvSpPr txBox="1"/>
          <p:nvPr/>
        </p:nvSpPr>
        <p:spPr>
          <a:xfrm>
            <a:off x="-67569" y="4553045"/>
            <a:ext cx="165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Implement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Consequences for Non-Performance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7301F-BC7F-431A-8E14-8A02DD26E967}"/>
              </a:ext>
            </a:extLst>
          </p:cNvPr>
          <p:cNvSpPr txBox="1"/>
          <p:nvPr/>
        </p:nvSpPr>
        <p:spPr>
          <a:xfrm>
            <a:off x="6019800" y="3163886"/>
            <a:ext cx="293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 Action 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6B4E5F-F91E-4EF9-B172-5620D7E13A7E}"/>
              </a:ext>
            </a:extLst>
          </p:cNvPr>
          <p:cNvSpPr txBox="1"/>
          <p:nvPr/>
        </p:nvSpPr>
        <p:spPr>
          <a:xfrm>
            <a:off x="2560371" y="5586045"/>
            <a:ext cx="266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9C4D30-0C5F-4A2F-AC64-E9AFB5522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3" y="4891510"/>
            <a:ext cx="1590511" cy="1329667"/>
          </a:xfrm>
          <a:prstGeom prst="rect">
            <a:avLst/>
          </a:prstGeom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19B939C6-B22A-4A44-9E6C-3367085DA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941" y="3936828"/>
            <a:ext cx="1126639" cy="1547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C32D43-046D-4AFA-89CB-B5B271420F4A}"/>
              </a:ext>
            </a:extLst>
          </p:cNvPr>
          <p:cNvSpPr txBox="1"/>
          <p:nvPr/>
        </p:nvSpPr>
        <p:spPr>
          <a:xfrm>
            <a:off x="103626" y="2958332"/>
            <a:ext cx="266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Allocate sufficient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Budget</a:t>
            </a:r>
          </a:p>
        </p:txBody>
      </p:sp>
      <p:pic>
        <p:nvPicPr>
          <p:cNvPr id="24" name="Picture 23" descr="A picture containing car, indoor&#10;&#10;Description automatically generated">
            <a:extLst>
              <a:ext uri="{FF2B5EF4-FFF2-40B4-BE49-F238E27FC236}">
                <a16:creationId xmlns:a16="http://schemas.microsoft.com/office/drawing/2014/main" id="{E6E6BB9B-59D3-4E46-98E5-3F5736DB5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7" y="1472578"/>
            <a:ext cx="2512173" cy="1642333"/>
          </a:xfrm>
          <a:prstGeom prst="rect">
            <a:avLst/>
          </a:prstGeom>
        </p:spPr>
      </p:pic>
      <p:pic>
        <p:nvPicPr>
          <p:cNvPr id="25" name="Picture 24" descr="A picture containing white, indoor, photo, sitting&#10;&#10;Description automatically generated">
            <a:extLst>
              <a:ext uri="{FF2B5EF4-FFF2-40B4-BE49-F238E27FC236}">
                <a16:creationId xmlns:a16="http://schemas.microsoft.com/office/drawing/2014/main" id="{B0FCA364-009F-43CF-9213-12F0E86BEA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22" y="3780111"/>
            <a:ext cx="1730243" cy="19064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DF3FAB-58AB-43F1-9194-E3CAFAB57C0C}"/>
              </a:ext>
            </a:extLst>
          </p:cNvPr>
          <p:cNvSpPr txBox="1"/>
          <p:nvPr/>
        </p:nvSpPr>
        <p:spPr>
          <a:xfrm>
            <a:off x="6220989" y="5400995"/>
            <a:ext cx="263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the impact of Political and other Interferences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6E3BF7-7A1C-4ABD-BBC5-3340CDAAF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6636" y="1415100"/>
            <a:ext cx="2035290" cy="20352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E50BA5-73D2-43D8-AA9C-A830D5E571AD}"/>
              </a:ext>
            </a:extLst>
          </p:cNvPr>
          <p:cNvSpPr txBox="1"/>
          <p:nvPr/>
        </p:nvSpPr>
        <p:spPr>
          <a:xfrm>
            <a:off x="3141364" y="3291426"/>
            <a:ext cx="2665834" cy="37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POE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65B5D9-04EB-49BD-B3AF-F77FF4108CB8}"/>
              </a:ext>
            </a:extLst>
          </p:cNvPr>
          <p:cNvSpPr txBox="1"/>
          <p:nvPr/>
        </p:nvSpPr>
        <p:spPr>
          <a:xfrm>
            <a:off x="3833940" y="4256618"/>
            <a:ext cx="266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Punish, </a:t>
            </a:r>
          </a:p>
        </p:txBody>
      </p:sp>
    </p:spTree>
    <p:extLst>
      <p:ext uri="{BB962C8B-B14F-4D97-AF65-F5344CB8AC3E}">
        <p14:creationId xmlns:p14="http://schemas.microsoft.com/office/powerpoint/2010/main" val="21100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608" y="477816"/>
            <a:ext cx="749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 of Consequence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8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71494-605E-4048-B41E-B243A39C02BC}"/>
              </a:ext>
            </a:extLst>
          </p:cNvPr>
          <p:cNvSpPr txBox="1"/>
          <p:nvPr/>
        </p:nvSpPr>
        <p:spPr>
          <a:xfrm>
            <a:off x="407536" y="3886203"/>
            <a:ext cx="1813090" cy="369332"/>
          </a:xfrm>
          <a:prstGeom prst="rect">
            <a:avLst/>
          </a:prstGeom>
          <a:solidFill>
            <a:srgbClr val="374EA2"/>
          </a:solidFill>
          <a:ln>
            <a:gradFill>
              <a:gsLst>
                <a:gs pos="0">
                  <a:schemeClr val="bg1">
                    <a:lumMod val="95000"/>
                  </a:schemeClr>
                </a:gs>
                <a:gs pos="33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scene3d>
            <a:camera prst="orthographicFront"/>
            <a:lightRig rig="chilly" dir="t"/>
          </a:scene3d>
          <a:sp3d extrusionH="76200" contourW="38100" prstMaterial="plastic">
            <a:bevelT w="25400" h="25400" prst="artDeco"/>
            <a:bevelB w="114300" h="114300" prst="artDeco"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60D8A-3FF7-46B4-A8D9-83E75F3D4667}"/>
              </a:ext>
            </a:extLst>
          </p:cNvPr>
          <p:cNvSpPr txBox="1"/>
          <p:nvPr/>
        </p:nvSpPr>
        <p:spPr>
          <a:xfrm>
            <a:off x="2560312" y="3886202"/>
            <a:ext cx="1813090" cy="369332"/>
          </a:xfrm>
          <a:prstGeom prst="rect">
            <a:avLst/>
          </a:prstGeom>
          <a:solidFill>
            <a:srgbClr val="374EA2"/>
          </a:solidFill>
          <a:ln>
            <a:gradFill>
              <a:gsLst>
                <a:gs pos="0">
                  <a:schemeClr val="bg1">
                    <a:lumMod val="95000"/>
                  </a:schemeClr>
                </a:gs>
                <a:gs pos="33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scene3d>
            <a:camera prst="orthographicFront"/>
            <a:lightRig rig="chilly" dir="t"/>
          </a:scene3d>
          <a:sp3d extrusionH="76200" contourW="38100" prstMaterial="plastic">
            <a:bevelT w="25400" h="25400" prst="artDeco"/>
            <a:bevelB w="114300" h="114300" prst="artDeco"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/>
              <a:t>Skillset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5901E-6A6B-43F4-978D-6B25BB6F73B8}"/>
              </a:ext>
            </a:extLst>
          </p:cNvPr>
          <p:cNvSpPr txBox="1"/>
          <p:nvPr/>
        </p:nvSpPr>
        <p:spPr>
          <a:xfrm>
            <a:off x="4653888" y="3886201"/>
            <a:ext cx="1813090" cy="369332"/>
          </a:xfrm>
          <a:prstGeom prst="rect">
            <a:avLst/>
          </a:prstGeom>
          <a:solidFill>
            <a:srgbClr val="374EA2"/>
          </a:solidFill>
          <a:ln>
            <a:gradFill>
              <a:gsLst>
                <a:gs pos="0">
                  <a:schemeClr val="bg1">
                    <a:lumMod val="95000"/>
                  </a:schemeClr>
                </a:gs>
                <a:gs pos="33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scene3d>
            <a:camera prst="orthographicFront"/>
            <a:lightRig rig="chilly" dir="t"/>
          </a:scene3d>
          <a:sp3d extrusionH="76200" contourW="38100" prstMaterial="plastic">
            <a:bevelT w="25400" h="25400" prst="artDeco"/>
            <a:bevelB w="114300" h="114300" prst="artDeco"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/>
              <a:t>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3C731-9EA3-4EC0-8729-0C4AAAFB485C}"/>
              </a:ext>
            </a:extLst>
          </p:cNvPr>
          <p:cNvSpPr txBox="1"/>
          <p:nvPr/>
        </p:nvSpPr>
        <p:spPr>
          <a:xfrm>
            <a:off x="6717645" y="3886200"/>
            <a:ext cx="1813090" cy="369332"/>
          </a:xfrm>
          <a:prstGeom prst="rect">
            <a:avLst/>
          </a:prstGeom>
          <a:solidFill>
            <a:srgbClr val="374EA2"/>
          </a:solidFill>
          <a:ln>
            <a:gradFill>
              <a:gsLst>
                <a:gs pos="0">
                  <a:schemeClr val="bg1">
                    <a:lumMod val="95000"/>
                  </a:schemeClr>
                </a:gs>
                <a:gs pos="33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  <a:scene3d>
            <a:camera prst="orthographicFront"/>
            <a:lightRig rig="chilly" dir="t"/>
          </a:scene3d>
          <a:sp3d extrusionH="76200" contourW="38100" prstMaterial="plastic">
            <a:bevelT w="25400" h="25400" prst="artDeco"/>
            <a:bevelB w="114300" h="114300" prst="artDeco"/>
            <a:extrusionClr>
              <a:schemeClr val="bg1">
                <a:lumMod val="95000"/>
              </a:schemeClr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ZA" dirty="0"/>
              <a:t>Influences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72BAAB-50A0-42BF-A71E-9B18512044B7}"/>
              </a:ext>
            </a:extLst>
          </p:cNvPr>
          <p:cNvSpPr txBox="1"/>
          <p:nvPr/>
        </p:nvSpPr>
        <p:spPr>
          <a:xfrm>
            <a:off x="320608" y="1475964"/>
            <a:ext cx="6888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official responsible for planting trees did not plant their allocated number of trees in a specific time period. The reasons for this could include: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781ED8-9880-4705-9EC8-DA90B0B3A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28" y="1246452"/>
            <a:ext cx="3173666" cy="2811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EDA5C0-213D-4B95-A194-DF6363F6D62E}"/>
              </a:ext>
            </a:extLst>
          </p:cNvPr>
          <p:cNvSpPr txBox="1"/>
          <p:nvPr/>
        </p:nvSpPr>
        <p:spPr>
          <a:xfrm>
            <a:off x="342531" y="5415437"/>
            <a:ext cx="181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One-on-One intervention(s)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98A19-85A3-479F-9E1F-83C947620D57}"/>
              </a:ext>
            </a:extLst>
          </p:cNvPr>
          <p:cNvSpPr txBox="1"/>
          <p:nvPr/>
        </p:nvSpPr>
        <p:spPr>
          <a:xfrm>
            <a:off x="2498209" y="5425231"/>
            <a:ext cx="181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Plan Capacity Building (PDP)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7FF8A-3F07-4F0F-9792-BB63D07C94E1}"/>
              </a:ext>
            </a:extLst>
          </p:cNvPr>
          <p:cNvSpPr txBox="1"/>
          <p:nvPr/>
        </p:nvSpPr>
        <p:spPr>
          <a:xfrm>
            <a:off x="4653888" y="5563731"/>
            <a:ext cx="181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Procure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45E6F0-4316-441C-BDFD-0F288FADBE6C}"/>
              </a:ext>
            </a:extLst>
          </p:cNvPr>
          <p:cNvSpPr txBox="1"/>
          <p:nvPr/>
        </p:nvSpPr>
        <p:spPr>
          <a:xfrm>
            <a:off x="6717645" y="5583322"/>
            <a:ext cx="181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ZA" dirty="0"/>
              <a:t>Mitigate Risks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61979C2-FD61-4152-9B07-2CFDA60B8F4C}"/>
              </a:ext>
            </a:extLst>
          </p:cNvPr>
          <p:cNvSpPr/>
          <p:nvPr/>
        </p:nvSpPr>
        <p:spPr>
          <a:xfrm>
            <a:off x="725200" y="4382135"/>
            <a:ext cx="1047750" cy="1050814"/>
          </a:xfrm>
          <a:prstGeom prst="downArrow">
            <a:avLst/>
          </a:prstGeom>
          <a:solidFill>
            <a:srgbClr val="B4BFE6">
              <a:alpha val="39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8370D40-87F5-475A-BC3A-E9A55C32020F}"/>
              </a:ext>
            </a:extLst>
          </p:cNvPr>
          <p:cNvSpPr/>
          <p:nvPr/>
        </p:nvSpPr>
        <p:spPr>
          <a:xfrm>
            <a:off x="2880879" y="4382984"/>
            <a:ext cx="1047750" cy="1050814"/>
          </a:xfrm>
          <a:prstGeom prst="downArrow">
            <a:avLst/>
          </a:prstGeom>
          <a:solidFill>
            <a:srgbClr val="B4BFE6">
              <a:alpha val="39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873F9E9-BA1F-4DF9-9C84-648938BCF9EC}"/>
              </a:ext>
            </a:extLst>
          </p:cNvPr>
          <p:cNvSpPr/>
          <p:nvPr/>
        </p:nvSpPr>
        <p:spPr>
          <a:xfrm>
            <a:off x="5036558" y="4382135"/>
            <a:ext cx="1047750" cy="1050814"/>
          </a:xfrm>
          <a:prstGeom prst="downArrow">
            <a:avLst/>
          </a:prstGeom>
          <a:solidFill>
            <a:srgbClr val="B4BFE6">
              <a:alpha val="39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9D2C92A-5952-4C55-BE12-BBA14F380728}"/>
              </a:ext>
            </a:extLst>
          </p:cNvPr>
          <p:cNvSpPr/>
          <p:nvPr/>
        </p:nvSpPr>
        <p:spPr>
          <a:xfrm>
            <a:off x="7076706" y="4382135"/>
            <a:ext cx="1047750" cy="1050814"/>
          </a:xfrm>
          <a:prstGeom prst="downArrow">
            <a:avLst/>
          </a:prstGeom>
          <a:solidFill>
            <a:srgbClr val="B4BFE6">
              <a:alpha val="39000"/>
            </a:srgb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6B7B7A-1E82-41EA-A514-D8BEBAE953DD}"/>
              </a:ext>
            </a:extLst>
          </p:cNvPr>
          <p:cNvSpPr txBox="1"/>
          <p:nvPr/>
        </p:nvSpPr>
        <p:spPr>
          <a:xfrm>
            <a:off x="-76200" y="4277907"/>
            <a:ext cx="9144000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will be a different response / consequence for each scenario: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4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495"/>
            <a:ext cx="929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99310"/>
            <a:ext cx="749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Way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5891-2529-4D65-9E7F-914EA1694A7A}" type="slidenum">
              <a:rPr lang="en-ZA" smtClean="0"/>
              <a:t>9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7EB45-CB9D-4F66-BB69-447529C1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41" y="112207"/>
            <a:ext cx="1160848" cy="1183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2BF7E-4836-47E9-AC7C-BA15DEB2E84F}"/>
              </a:ext>
            </a:extLst>
          </p:cNvPr>
          <p:cNvSpPr txBox="1"/>
          <p:nvPr/>
        </p:nvSpPr>
        <p:spPr>
          <a:xfrm>
            <a:off x="228600" y="1408236"/>
            <a:ext cx="8358191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of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centralized repository (KPI Library) of Municipal Indicators grouped and aligned to the mSCOA Sub-functions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KPI Library should not be </a:t>
            </a:r>
            <a:r>
              <a:rPr lang="en-ZA" sz="20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Z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onsultant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/Service Provider dependant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 should be populated and maintained with SMART performance indicators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2000" dirty="0">
                <a:solidFill>
                  <a:prstClr val="black"/>
                </a:solidFill>
                <a:latin typeface="Calibri" panose="020F0502020204030204"/>
              </a:rPr>
              <a:t>Include relevant information such as baselines, technical indicator descriptions, SOPs, guidelines, required POE, etc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en-ZA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involvement of Internal Audit, Auditor General, SALGA, COGTA, National</a:t>
            </a:r>
            <a:r>
              <a:rPr lang="en-ZA" sz="2000" dirty="0">
                <a:solidFill>
                  <a:prstClr val="black"/>
                </a:solidFill>
                <a:latin typeface="Calibri" panose="020F0502020204030204"/>
              </a:rPr>
              <a:t> Treasury, CIGFARO, etc.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DF424-EE0A-491E-A27A-3E02689C3DC8}"/>
              </a:ext>
            </a:extLst>
          </p:cNvPr>
          <p:cNvSpPr txBox="1"/>
          <p:nvPr/>
        </p:nvSpPr>
        <p:spPr>
          <a:xfrm>
            <a:off x="218440" y="4708070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 of a KPI Library</a:t>
            </a:r>
            <a:r>
              <a:rPr kumimoji="0" lang="en-ZA" sz="1800" b="1" i="0" strike="noStrike" kern="1200" cap="none" spc="0" normalizeH="0" baseline="0" noProof="0" dirty="0">
                <a:ln>
                  <a:noFill/>
                </a:ln>
                <a:solidFill>
                  <a:srgbClr val="374E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53BC8-1BC6-4B2C-9582-DF243F6AB39F}"/>
              </a:ext>
            </a:extLst>
          </p:cNvPr>
          <p:cNvSpPr txBox="1"/>
          <p:nvPr/>
        </p:nvSpPr>
        <p:spPr>
          <a:xfrm>
            <a:off x="228603" y="5119237"/>
            <a:ext cx="83581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 baseline can be applied to all municipalities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Practice Knowledge Sharing possible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create an opportunity for comparable (“like” with “like”) reporting</a:t>
            </a:r>
          </a:p>
        </p:txBody>
      </p:sp>
      <p:pic>
        <p:nvPicPr>
          <p:cNvPr id="11" name="Picture 10" descr="A picture containing sky, indoor, wall&#10;&#10;Description automatically generated">
            <a:extLst>
              <a:ext uri="{FF2B5EF4-FFF2-40B4-BE49-F238E27FC236}">
                <a16:creationId xmlns:a16="http://schemas.microsoft.com/office/drawing/2014/main" id="{C2D8F82E-08A6-4E64-8C07-F06F21A5C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08" y="3239329"/>
            <a:ext cx="1669883" cy="16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408</Words>
  <Application>Microsoft Office PowerPoint</Application>
  <PresentationFormat>On-screen Show (4:3)</PresentationFormat>
  <Paragraphs>114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Robert Klein</cp:lastModifiedBy>
  <cp:revision>72</cp:revision>
  <cp:lastPrinted>2019-04-09T15:54:51Z</cp:lastPrinted>
  <dcterms:created xsi:type="dcterms:W3CDTF">2016-08-29T06:19:10Z</dcterms:created>
  <dcterms:modified xsi:type="dcterms:W3CDTF">2019-04-11T21:50:57Z</dcterms:modified>
</cp:coreProperties>
</file>