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4" r:id="rId2"/>
  </p:sldMasterIdLst>
  <p:notesMasterIdLst>
    <p:notesMasterId r:id="rId29"/>
  </p:notesMasterIdLst>
  <p:handoutMasterIdLst>
    <p:handoutMasterId r:id="rId30"/>
  </p:handoutMasterIdLst>
  <p:sldIdLst>
    <p:sldId id="286" r:id="rId3"/>
    <p:sldId id="668" r:id="rId4"/>
    <p:sldId id="669" r:id="rId5"/>
    <p:sldId id="680" r:id="rId6"/>
    <p:sldId id="682" r:id="rId7"/>
    <p:sldId id="683" r:id="rId8"/>
    <p:sldId id="687" r:id="rId9"/>
    <p:sldId id="774" r:id="rId10"/>
    <p:sldId id="773" r:id="rId11"/>
    <p:sldId id="690" r:id="rId12"/>
    <p:sldId id="698" r:id="rId13"/>
    <p:sldId id="699" r:id="rId14"/>
    <p:sldId id="700" r:id="rId15"/>
    <p:sldId id="701" r:id="rId16"/>
    <p:sldId id="702" r:id="rId17"/>
    <p:sldId id="703" r:id="rId18"/>
    <p:sldId id="704" r:id="rId19"/>
    <p:sldId id="705" r:id="rId20"/>
    <p:sldId id="753" r:id="rId21"/>
    <p:sldId id="755" r:id="rId22"/>
    <p:sldId id="769" r:id="rId23"/>
    <p:sldId id="770" r:id="rId24"/>
    <p:sldId id="771" r:id="rId25"/>
    <p:sldId id="765" r:id="rId26"/>
    <p:sldId id="764" r:id="rId27"/>
    <p:sldId id="775" r:id="rId2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7395937-352F-46F3-8201-6CA9AC1FCC68}">
          <p14:sldIdLst>
            <p14:sldId id="286"/>
            <p14:sldId id="668"/>
            <p14:sldId id="669"/>
            <p14:sldId id="680"/>
            <p14:sldId id="682"/>
            <p14:sldId id="683"/>
            <p14:sldId id="687"/>
            <p14:sldId id="774"/>
            <p14:sldId id="773"/>
            <p14:sldId id="690"/>
            <p14:sldId id="698"/>
            <p14:sldId id="699"/>
            <p14:sldId id="700"/>
            <p14:sldId id="701"/>
            <p14:sldId id="702"/>
            <p14:sldId id="703"/>
            <p14:sldId id="704"/>
            <p14:sldId id="705"/>
            <p14:sldId id="753"/>
            <p14:sldId id="755"/>
            <p14:sldId id="769"/>
            <p14:sldId id="770"/>
            <p14:sldId id="771"/>
            <p14:sldId id="765"/>
            <p14:sldId id="764"/>
            <p14:sldId id="775"/>
          </p14:sldIdLst>
        </p14:section>
      </p14:sectionLst>
    </p:ext>
    <p:ext uri="{EFAFB233-063F-42B5-8137-9DF3F51BA10A}">
      <p15:sldGuideLst xmlns:p15="http://schemas.microsoft.com/office/powerpoint/2012/main">
        <p15:guide id="1" pos="3840" userDrawn="1">
          <p15:clr>
            <a:srgbClr val="A4A3A4"/>
          </p15:clr>
        </p15:guide>
        <p15:guide id="2" pos="6816" userDrawn="1">
          <p15:clr>
            <a:srgbClr val="A4A3A4"/>
          </p15:clr>
        </p15:guide>
        <p15:guide id="3" pos="816" userDrawn="1">
          <p15:clr>
            <a:srgbClr val="A4A3A4"/>
          </p15:clr>
        </p15:guide>
        <p15:guide id="4"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A55"/>
    <a:srgbClr val="C73539"/>
    <a:srgbClr val="303D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88" autoAdjust="0"/>
    <p:restoredTop sz="79619" autoAdjust="0"/>
  </p:normalViewPr>
  <p:slideViewPr>
    <p:cSldViewPr>
      <p:cViewPr varScale="1">
        <p:scale>
          <a:sx n="74" d="100"/>
          <a:sy n="74" d="100"/>
        </p:scale>
        <p:origin x="510" y="54"/>
      </p:cViewPr>
      <p:guideLst>
        <p:guide pos="3840"/>
        <p:guide pos="6816"/>
        <p:guide pos="816"/>
        <p:guide orient="horz" pos="2160"/>
      </p:guideLst>
    </p:cSldViewPr>
  </p:slideViewPr>
  <p:notesTextViewPr>
    <p:cViewPr>
      <p:scale>
        <a:sx n="3" d="2"/>
        <a:sy n="3" d="2"/>
      </p:scale>
      <p:origin x="0" y="0"/>
    </p:cViewPr>
  </p:notesTextViewPr>
  <p:sorterViewPr>
    <p:cViewPr>
      <p:scale>
        <a:sx n="150" d="100"/>
        <a:sy n="150" d="100"/>
      </p:scale>
      <p:origin x="0" y="-4680"/>
    </p:cViewPr>
  </p:sorterViewPr>
  <p:notesViewPr>
    <p:cSldViewPr>
      <p:cViewPr varScale="1">
        <p:scale>
          <a:sx n="95" d="100"/>
          <a:sy n="95" d="100"/>
        </p:scale>
        <p:origin x="357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0EA5F0D-C1DC-412F-A146-DDB3A74B588F}" type="datetimeFigureOut">
              <a:rPr lang="en-US"/>
              <a:t>10/8/2018</a:t>
            </a:fld>
            <a:endParaRPr/>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8CDE508-72C8-4AB5-AA9C-1584D31690E0}" type="datetimeFigureOut">
              <a:rPr lang="en-US"/>
              <a:t>10/8/2018</a:t>
            </a:fld>
            <a:endParaRP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79768" y="4777195"/>
            <a:ext cx="5438140" cy="335024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7FB667E1-E601-4AAF-B95C-B25720D70A60}" type="slidenum">
              <a:rPr lang="en-ZA" smtClean="0"/>
              <a:t>16</a:t>
            </a:fld>
            <a:endParaRPr lang="en-ZA"/>
          </a:p>
        </p:txBody>
      </p:sp>
    </p:spTree>
    <p:extLst>
      <p:ext uri="{BB962C8B-B14F-4D97-AF65-F5344CB8AC3E}">
        <p14:creationId xmlns:p14="http://schemas.microsoft.com/office/powerpoint/2010/main" val="2902362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r>
              <a:rPr lang="en-US" smtClean="0"/>
              <a:t>October 2018</a:t>
            </a:r>
            <a:endParaRPr lang="en-ZA"/>
          </a:p>
        </p:txBody>
      </p:sp>
      <p:sp>
        <p:nvSpPr>
          <p:cNvPr id="5" name="Footer Placeholder 4"/>
          <p:cNvSpPr>
            <a:spLocks noGrp="1"/>
          </p:cNvSpPr>
          <p:nvPr>
            <p:ph type="ftr" sz="quarter" idx="11"/>
          </p:nvPr>
        </p:nvSpPr>
        <p:spPr/>
        <p:txBody>
          <a:bodyPr/>
          <a:lstStyle/>
          <a:p>
            <a:r>
              <a:rPr lang="en-ZA" smtClean="0"/>
              <a:t>Copyright Dr Peter Tobin, 2018</a:t>
            </a:r>
            <a:endParaRPr lang="en-ZA"/>
          </a:p>
        </p:txBody>
      </p:sp>
      <p:sp>
        <p:nvSpPr>
          <p:cNvPr id="6" name="Slide Number Placeholder 5"/>
          <p:cNvSpPr>
            <a:spLocks noGrp="1"/>
          </p:cNvSpPr>
          <p:nvPr>
            <p:ph type="sldNum" sz="quarter" idx="12"/>
          </p:nvPr>
        </p:nvSpPr>
        <p:spPr/>
        <p:txBody>
          <a:bodyPr/>
          <a:lstStyle/>
          <a:p>
            <a:fld id="{76F97ACB-88F4-4348-ABBD-A66B3E22F720}" type="slidenum">
              <a:rPr lang="en-ZA" smtClean="0"/>
              <a:t>‹#›</a:t>
            </a:fld>
            <a:endParaRPr lang="en-ZA"/>
          </a:p>
        </p:txBody>
      </p:sp>
    </p:spTree>
    <p:extLst>
      <p:ext uri="{BB962C8B-B14F-4D97-AF65-F5344CB8AC3E}">
        <p14:creationId xmlns:p14="http://schemas.microsoft.com/office/powerpoint/2010/main" val="19893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915" y="6489110"/>
            <a:ext cx="12241829" cy="396274"/>
          </a:xfrm>
          <a:prstGeom prst="rect">
            <a:avLst/>
          </a:prstGeom>
        </p:spPr>
      </p:pic>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r>
              <a:rPr lang="en-US" smtClean="0"/>
              <a:t>October 2018</a:t>
            </a:r>
            <a:endParaRPr lang="en-US"/>
          </a:p>
        </p:txBody>
      </p:sp>
      <p:sp>
        <p:nvSpPr>
          <p:cNvPr id="5" name="Footer Placeholder 4"/>
          <p:cNvSpPr>
            <a:spLocks noGrp="1"/>
          </p:cNvSpPr>
          <p:nvPr>
            <p:ph type="ftr" sz="quarter" idx="11"/>
          </p:nvPr>
        </p:nvSpPr>
        <p:spPr/>
        <p:txBody>
          <a:bodyPr/>
          <a:lstStyle/>
          <a:p>
            <a:r>
              <a:rPr lang="en-ZA" smtClean="0"/>
              <a:t>Copyright Dr Peter Tobin, 2018</a:t>
            </a:r>
            <a:endParaRPr lang="en-ZA"/>
          </a:p>
        </p:txBody>
      </p:sp>
      <p:sp>
        <p:nvSpPr>
          <p:cNvPr id="6" name="Slide Number Placeholder 5"/>
          <p:cNvSpPr>
            <a:spLocks noGrp="1"/>
          </p:cNvSpPr>
          <p:nvPr>
            <p:ph type="sldNum" sz="quarter" idx="12"/>
          </p:nvPr>
        </p:nvSpPr>
        <p:spPr/>
        <p:txBody>
          <a:bodyPr/>
          <a:lstStyle/>
          <a:p>
            <a:fld id="{CA8D9AD5-F248-4919-864A-CFD76CC027D6}" type="slidenum">
              <a:rPr lang="en-ZA" smtClean="0"/>
              <a:t>‹#›</a:t>
            </a:fld>
            <a:endParaRPr lang="en-ZA"/>
          </a:p>
        </p:txBody>
      </p:sp>
    </p:spTree>
    <p:extLst>
      <p:ext uri="{BB962C8B-B14F-4D97-AF65-F5344CB8AC3E}">
        <p14:creationId xmlns:p14="http://schemas.microsoft.com/office/powerpoint/2010/main" val="104300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l="6878" r="3174"/>
          <a:stretch/>
        </p:blipFill>
        <p:spPr>
          <a:xfrm>
            <a:off x="-24680" y="6488658"/>
            <a:ext cx="12241360" cy="396726"/>
          </a:xfrm>
          <a:prstGeom prst="rect">
            <a:avLst/>
          </a:prstGeom>
        </p:spPr>
      </p:pic>
      <p:sp>
        <p:nvSpPr>
          <p:cNvPr id="2" name="Date Placeholder 1"/>
          <p:cNvSpPr>
            <a:spLocks noGrp="1"/>
          </p:cNvSpPr>
          <p:nvPr>
            <p:ph type="dt" sz="half" idx="10"/>
          </p:nvPr>
        </p:nvSpPr>
        <p:spPr/>
        <p:txBody>
          <a:bodyPr/>
          <a:lstStyle/>
          <a:p>
            <a:r>
              <a:rPr lang="en-US" smtClean="0"/>
              <a:t>October 2018</a:t>
            </a:r>
            <a:endParaRPr lang="en-US"/>
          </a:p>
        </p:txBody>
      </p:sp>
      <p:sp>
        <p:nvSpPr>
          <p:cNvPr id="3" name="Footer Placeholder 2"/>
          <p:cNvSpPr>
            <a:spLocks noGrp="1"/>
          </p:cNvSpPr>
          <p:nvPr>
            <p:ph type="ftr" sz="quarter" idx="11"/>
          </p:nvPr>
        </p:nvSpPr>
        <p:spPr/>
        <p:txBody>
          <a:bodyPr/>
          <a:lstStyle/>
          <a:p>
            <a:r>
              <a:rPr lang="en-ZA" smtClean="0"/>
              <a:t>Copyright Dr Peter Tobin, 2018</a:t>
            </a:r>
            <a:endParaRPr lang="en-ZA"/>
          </a:p>
        </p:txBody>
      </p:sp>
      <p:sp>
        <p:nvSpPr>
          <p:cNvPr id="4" name="Slide Number Placeholder 3"/>
          <p:cNvSpPr>
            <a:spLocks noGrp="1"/>
          </p:cNvSpPr>
          <p:nvPr>
            <p:ph type="sldNum" sz="quarter" idx="12"/>
          </p:nvPr>
        </p:nvSpPr>
        <p:spPr/>
        <p:txBody>
          <a:bodyPr/>
          <a:lstStyle/>
          <a:p>
            <a:fld id="{CA8D9AD5-F248-4919-864A-CFD76CC027D6}" type="slidenum">
              <a:rPr lang="en-ZA" smtClean="0"/>
              <a:pPr/>
              <a:t>‹#›</a:t>
            </a:fld>
            <a:endParaRPr lang="en-ZA"/>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8" y="115806"/>
            <a:ext cx="620871" cy="1196752"/>
          </a:xfrm>
          <a:prstGeom prst="rect">
            <a:avLst/>
          </a:prstGeom>
        </p:spPr>
      </p:pic>
      <p:cxnSp>
        <p:nvCxnSpPr>
          <p:cNvPr id="12" name="Straight Connector 11"/>
          <p:cNvCxnSpPr/>
          <p:nvPr userDrawn="1"/>
        </p:nvCxnSpPr>
        <p:spPr>
          <a:xfrm>
            <a:off x="834926" y="764704"/>
            <a:ext cx="10517658" cy="0"/>
          </a:xfrm>
          <a:prstGeom prst="line">
            <a:avLst/>
          </a:prstGeom>
          <a:ln w="12700">
            <a:solidFill>
              <a:srgbClr val="002A55"/>
            </a:solidFill>
          </a:ln>
        </p:spPr>
        <p:style>
          <a:lnRef idx="1">
            <a:schemeClr val="dk1"/>
          </a:lnRef>
          <a:fillRef idx="0">
            <a:schemeClr val="dk1"/>
          </a:fillRef>
          <a:effectRef idx="0">
            <a:schemeClr val="dk1"/>
          </a:effectRef>
          <a:fontRef idx="minor">
            <a:schemeClr val="tx1"/>
          </a:fontRef>
        </p:style>
      </p:cxnSp>
      <p:sp>
        <p:nvSpPr>
          <p:cNvPr id="9" name="Rectangle 8"/>
          <p:cNvSpPr/>
          <p:nvPr userDrawn="1"/>
        </p:nvSpPr>
        <p:spPr>
          <a:xfrm>
            <a:off x="767408" y="332656"/>
            <a:ext cx="10445649" cy="769441"/>
          </a:xfrm>
          <a:prstGeom prst="rect">
            <a:avLst/>
          </a:prstGeom>
        </p:spPr>
        <p:txBody>
          <a:bodyPr wrap="square">
            <a:spAutoFit/>
          </a:bodyPr>
          <a:lstStyle/>
          <a:p>
            <a:endParaRPr lang="en-ZA" sz="2400" b="1" i="1" dirty="0">
              <a:solidFill>
                <a:schemeClr val="tx2"/>
              </a:solidFill>
              <a:latin typeface="Segoe UI" panose="020B0502040204020203" pitchFamily="34" charset="0"/>
              <a:cs typeface="Segoe UI" panose="020B0502040204020203" pitchFamily="34" charset="0"/>
            </a:endParaRPr>
          </a:p>
          <a:p>
            <a:endParaRPr lang="en-ZA" sz="2000" b="1" dirty="0">
              <a:solidFill>
                <a:schemeClr val="tx2"/>
              </a:solidFill>
              <a:latin typeface="Segoe UI" panose="020B0502040204020203" pitchFamily="34" charset="0"/>
              <a:cs typeface="Segoe UI" panose="020B0502040204020203" pitchFamily="34" charset="0"/>
            </a:endParaRPr>
          </a:p>
        </p:txBody>
      </p:sp>
      <p:sp>
        <p:nvSpPr>
          <p:cNvPr id="10" name="Title 1"/>
          <p:cNvSpPr>
            <a:spLocks noGrp="1"/>
          </p:cNvSpPr>
          <p:nvPr>
            <p:ph type="title"/>
          </p:nvPr>
        </p:nvSpPr>
        <p:spPr>
          <a:xfrm>
            <a:off x="744086" y="116632"/>
            <a:ext cx="10680506" cy="761502"/>
          </a:xfrm>
        </p:spPr>
        <p:txBody>
          <a:bodyPr>
            <a:normAutofit/>
          </a:bodyPr>
          <a:lstStyle>
            <a:lvl1pPr>
              <a:lnSpc>
                <a:spcPct val="100000"/>
              </a:lnSpc>
              <a:defRPr sz="2800" b="0">
                <a:solidFill>
                  <a:schemeClr val="accent5">
                    <a:lumMod val="50000"/>
                  </a:schemeClr>
                </a:solidFill>
                <a:latin typeface="Segoe UI" panose="020B0502040204020203" pitchFamily="34" charset="0"/>
                <a:cs typeface="Segoe UI" panose="020B0502040204020203" pitchFamily="34" charset="0"/>
              </a:defRPr>
            </a:lvl1pPr>
          </a:lstStyle>
          <a:p>
            <a:r>
              <a:rPr lang="en-US" dirty="0"/>
              <a:t>Click to edit Master title style</a:t>
            </a:r>
            <a:endParaRPr lang="en-ZA" dirty="0"/>
          </a:p>
        </p:txBody>
      </p:sp>
      <p:sp>
        <p:nvSpPr>
          <p:cNvPr id="16" name="Content Placeholder 2"/>
          <p:cNvSpPr>
            <a:spLocks noGrp="1"/>
          </p:cNvSpPr>
          <p:nvPr>
            <p:ph idx="1"/>
          </p:nvPr>
        </p:nvSpPr>
        <p:spPr>
          <a:xfrm>
            <a:off x="744086" y="1126059"/>
            <a:ext cx="10680506" cy="4351338"/>
          </a:xfrm>
        </p:spPr>
        <p:txBody>
          <a:bodyPr>
            <a:normAutofit/>
          </a:bodyPr>
          <a:lstStyle>
            <a:lvl1pPr>
              <a:lnSpc>
                <a:spcPct val="100000"/>
              </a:lnSpc>
              <a:spcBef>
                <a:spcPts val="0"/>
              </a:spcBef>
              <a:defRPr sz="1800">
                <a:solidFill>
                  <a:schemeClr val="tx1">
                    <a:lumMod val="65000"/>
                    <a:lumOff val="35000"/>
                  </a:schemeClr>
                </a:solidFill>
                <a:latin typeface="Segoe UI" panose="020B0502040204020203" pitchFamily="34" charset="0"/>
                <a:cs typeface="Segoe UI" panose="020B0502040204020203" pitchFamily="34" charset="0"/>
              </a:defRPr>
            </a:lvl1pPr>
            <a:lvl2pPr>
              <a:lnSpc>
                <a:spcPct val="100000"/>
              </a:lnSpc>
              <a:spcBef>
                <a:spcPts val="0"/>
              </a:spcBef>
              <a:defRPr sz="1800">
                <a:solidFill>
                  <a:schemeClr val="tx1">
                    <a:lumMod val="65000"/>
                    <a:lumOff val="35000"/>
                  </a:schemeClr>
                </a:solidFill>
                <a:latin typeface="Segoe UI" panose="020B0502040204020203" pitchFamily="34" charset="0"/>
                <a:cs typeface="Segoe UI" panose="020B0502040204020203" pitchFamily="34" charset="0"/>
              </a:defRPr>
            </a:lvl2pPr>
            <a:lvl3pPr>
              <a:lnSpc>
                <a:spcPct val="100000"/>
              </a:lnSpc>
              <a:spcBef>
                <a:spcPts val="0"/>
              </a:spcBef>
              <a:defRPr sz="1800">
                <a:solidFill>
                  <a:schemeClr val="tx1">
                    <a:lumMod val="65000"/>
                    <a:lumOff val="35000"/>
                  </a:schemeClr>
                </a:solidFill>
                <a:latin typeface="Segoe UI" panose="020B0502040204020203" pitchFamily="34" charset="0"/>
                <a:cs typeface="Segoe UI" panose="020B0502040204020203" pitchFamily="34" charset="0"/>
              </a:defRPr>
            </a:lvl3pPr>
            <a:lvl4pPr>
              <a:lnSpc>
                <a:spcPct val="100000"/>
              </a:lnSpc>
              <a:spcBef>
                <a:spcPts val="0"/>
              </a:spcBef>
              <a:defRPr sz="1800">
                <a:solidFill>
                  <a:schemeClr val="tx1">
                    <a:lumMod val="65000"/>
                    <a:lumOff val="35000"/>
                  </a:schemeClr>
                </a:solidFill>
                <a:latin typeface="Segoe UI" panose="020B0502040204020203" pitchFamily="34" charset="0"/>
                <a:cs typeface="Segoe UI" panose="020B0502040204020203" pitchFamily="34" charset="0"/>
              </a:defRPr>
            </a:lvl4pPr>
            <a:lvl5pPr>
              <a:lnSpc>
                <a:spcPct val="100000"/>
              </a:lnSpc>
              <a:spcBef>
                <a:spcPts val="0"/>
              </a:spcBef>
              <a:defRPr sz="1800">
                <a:solidFill>
                  <a:schemeClr val="tx1">
                    <a:lumMod val="65000"/>
                    <a:lumOff val="35000"/>
                  </a:schemeClr>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184757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October 2018</a:t>
            </a:r>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smtClean="0"/>
              <a:t>Copyright Dr Peter Tobin, 2018</a:t>
            </a:r>
            <a:endParaRPr lang="en-ZA"/>
          </a:p>
        </p:txBody>
      </p:sp>
      <p:sp>
        <p:nvSpPr>
          <p:cNvPr id="6" name="Slide Number Placeholder 5"/>
          <p:cNvSpPr>
            <a:spLocks noGrp="1"/>
          </p:cNvSpPr>
          <p:nvPr>
            <p:ph type="sldNum" sz="quarter" idx="4"/>
          </p:nvPr>
        </p:nvSpPr>
        <p:spPr>
          <a:xfrm>
            <a:off x="8976320" y="6480720"/>
            <a:ext cx="2743200" cy="404664"/>
          </a:xfrm>
          <a:prstGeom prst="rect">
            <a:avLst/>
          </a:prstGeom>
        </p:spPr>
        <p:txBody>
          <a:bodyPr vert="horz" lIns="91440" tIns="45720" rIns="91440" bIns="45720" rtlCol="0" anchor="ctr"/>
          <a:lstStyle>
            <a:lvl1pPr algn="r">
              <a:defRPr sz="800">
                <a:solidFill>
                  <a:schemeClr val="bg1">
                    <a:lumMod val="85000"/>
                  </a:schemeClr>
                </a:solidFill>
                <a:latin typeface="Segoe UI" panose="020B0502040204020203" pitchFamily="34" charset="0"/>
                <a:cs typeface="Segoe UI" panose="020B0502040204020203" pitchFamily="34" charset="0"/>
              </a:defRPr>
            </a:lvl1pPr>
          </a:lstStyle>
          <a:p>
            <a:fld id="{CA8D9AD5-F248-4919-864A-CFD76CC027D6}" type="slidenum">
              <a:rPr lang="en-ZA" smtClean="0"/>
              <a:pPr/>
              <a:t>‹#›</a:t>
            </a:fld>
            <a:endParaRPr lang="en-ZA"/>
          </a:p>
        </p:txBody>
      </p:sp>
    </p:spTree>
    <p:extLst>
      <p:ext uri="{BB962C8B-B14F-4D97-AF65-F5344CB8AC3E}">
        <p14:creationId xmlns:p14="http://schemas.microsoft.com/office/powerpoint/2010/main" val="113598161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71"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t="-16000"/>
          </a:stretch>
        </a:blipFill>
        <a:effectLst/>
      </p:bgPr>
    </p:bg>
    <p:spTree>
      <p:nvGrpSpPr>
        <p:cNvPr id="1" name=""/>
        <p:cNvGrpSpPr/>
        <p:nvPr/>
      </p:nvGrpSpPr>
      <p:grpSpPr>
        <a:xfrm>
          <a:off x="0" y="0"/>
          <a:ext cx="0" cy="0"/>
          <a:chOff x="0" y="0"/>
          <a:chExt cx="0" cy="0"/>
        </a:xfrm>
      </p:grpSpPr>
      <p:sp>
        <p:nvSpPr>
          <p:cNvPr id="7" name="Rectangle 6"/>
          <p:cNvSpPr/>
          <p:nvPr/>
        </p:nvSpPr>
        <p:spPr>
          <a:xfrm>
            <a:off x="2135562" y="5229201"/>
            <a:ext cx="7750487" cy="1454791"/>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3200" dirty="0">
              <a:solidFill>
                <a:schemeClr val="bg1"/>
              </a:solidFill>
              <a:effectLst>
                <a:glow rad="63500">
                  <a:schemeClr val="accent3">
                    <a:satMod val="175000"/>
                    <a:alpha val="40000"/>
                  </a:schemeClr>
                </a:glow>
              </a:effectLst>
            </a:endParaRPr>
          </a:p>
          <a:p>
            <a:pPr algn="ctr"/>
            <a:endParaRPr lang="en-US" sz="3600" dirty="0">
              <a:solidFill>
                <a:schemeClr val="bg1"/>
              </a:solidFill>
              <a:effectLst>
                <a:glow rad="63500">
                  <a:schemeClr val="accent3">
                    <a:satMod val="175000"/>
                    <a:alpha val="40000"/>
                  </a:schemeClr>
                </a:glow>
              </a:effectLst>
            </a:endParaRPr>
          </a:p>
        </p:txBody>
      </p:sp>
      <p:sp>
        <p:nvSpPr>
          <p:cNvPr id="4" name="TextBox 3"/>
          <p:cNvSpPr txBox="1"/>
          <p:nvPr/>
        </p:nvSpPr>
        <p:spPr>
          <a:xfrm>
            <a:off x="5138372" y="4752147"/>
            <a:ext cx="7056784" cy="954107"/>
          </a:xfrm>
          <a:prstGeom prst="rect">
            <a:avLst/>
          </a:prstGeom>
          <a:noFill/>
        </p:spPr>
        <p:txBody>
          <a:bodyPr wrap="square" rtlCol="0">
            <a:spAutoFit/>
          </a:bodyPr>
          <a:lstStyle/>
          <a:p>
            <a:r>
              <a:rPr lang="en-GB" sz="2800" b="1" dirty="0" smtClean="0">
                <a:solidFill>
                  <a:srgbClr val="002A55"/>
                </a:solidFill>
                <a:latin typeface="Segoe UI" panose="020B0502040204020203" pitchFamily="34" charset="0"/>
                <a:cs typeface="Segoe UI" panose="020B0502040204020203" pitchFamily="34" charset="0"/>
              </a:rPr>
              <a:t>CIGFARO CONFERENCE</a:t>
            </a:r>
            <a:endParaRPr lang="en-GB" sz="2800" b="1" dirty="0">
              <a:solidFill>
                <a:srgbClr val="002A55"/>
              </a:solidFill>
              <a:latin typeface="Segoe UI" panose="020B0502040204020203" pitchFamily="34" charset="0"/>
              <a:cs typeface="Segoe UI" panose="020B0502040204020203" pitchFamily="34" charset="0"/>
            </a:endParaRPr>
          </a:p>
          <a:p>
            <a:r>
              <a:rPr lang="en-GB" sz="2800" b="1" dirty="0" smtClean="0">
                <a:solidFill>
                  <a:srgbClr val="002A55"/>
                </a:solidFill>
                <a:latin typeface="Segoe UI" panose="020B0502040204020203" pitchFamily="34" charset="0"/>
                <a:cs typeface="Segoe UI" panose="020B0502040204020203" pitchFamily="34" charset="0"/>
              </a:rPr>
              <a:t>9 OCTOBER </a:t>
            </a:r>
            <a:r>
              <a:rPr lang="en-GB" sz="2800" b="1" dirty="0">
                <a:solidFill>
                  <a:srgbClr val="002A55"/>
                </a:solidFill>
                <a:latin typeface="Segoe UI" panose="020B0502040204020203" pitchFamily="34" charset="0"/>
                <a:cs typeface="Segoe UI" panose="020B0502040204020203" pitchFamily="34" charset="0"/>
              </a:rPr>
              <a:t>2018</a:t>
            </a:r>
          </a:p>
        </p:txBody>
      </p:sp>
    </p:spTree>
    <p:extLst>
      <p:ext uri="{BB962C8B-B14F-4D97-AF65-F5344CB8AC3E}">
        <p14:creationId xmlns:p14="http://schemas.microsoft.com/office/powerpoint/2010/main" val="71659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8D9AD5-F248-4919-864A-CFD76CC027D6}" type="slidenum">
              <a:rPr lang="en-ZA" smtClean="0"/>
              <a:pPr/>
              <a:t>10</a:t>
            </a:fld>
            <a:endParaRPr lang="en-ZA"/>
          </a:p>
        </p:txBody>
      </p:sp>
      <p:sp>
        <p:nvSpPr>
          <p:cNvPr id="3" name="Title 2"/>
          <p:cNvSpPr>
            <a:spLocks noGrp="1"/>
          </p:cNvSpPr>
          <p:nvPr>
            <p:ph type="title"/>
          </p:nvPr>
        </p:nvSpPr>
        <p:spPr/>
        <p:txBody>
          <a:bodyPr>
            <a:normAutofit/>
          </a:bodyPr>
          <a:lstStyle/>
          <a:p>
            <a:r>
              <a:rPr lang="en-GB" dirty="0"/>
              <a:t>Why POPIA matters</a:t>
            </a:r>
            <a:endParaRPr lang="en-ZA" dirty="0"/>
          </a:p>
        </p:txBody>
      </p:sp>
      <p:sp>
        <p:nvSpPr>
          <p:cNvPr id="4" name="Content Placeholder 3"/>
          <p:cNvSpPr>
            <a:spLocks noGrp="1"/>
          </p:cNvSpPr>
          <p:nvPr>
            <p:ph idx="1"/>
          </p:nvPr>
        </p:nvSpPr>
        <p:spPr>
          <a:xfrm>
            <a:off x="744086" y="1126058"/>
            <a:ext cx="10680506" cy="5354661"/>
          </a:xfrm>
        </p:spPr>
        <p:txBody>
          <a:bodyPr>
            <a:noAutofit/>
          </a:bodyPr>
          <a:lstStyle/>
          <a:p>
            <a:pPr marL="342900" lvl="1" indent="-342900"/>
            <a:r>
              <a:rPr lang="en-ZA" sz="2400" dirty="0"/>
              <a:t>POPIA “Stick &amp; Carrot”</a:t>
            </a:r>
          </a:p>
          <a:p>
            <a:pPr marL="742950" lvl="2" indent="-342900"/>
            <a:endParaRPr lang="en-ZA" sz="2400" dirty="0"/>
          </a:p>
          <a:p>
            <a:pPr marL="742950" lvl="2" indent="-342900"/>
            <a:r>
              <a:rPr lang="en-ZA" sz="2400" dirty="0"/>
              <a:t>POPIA stick: reactive and based on a negative impact for non-compliance</a:t>
            </a:r>
          </a:p>
          <a:p>
            <a:pPr marL="1200150" lvl="3" indent="-342900"/>
            <a:r>
              <a:rPr lang="en-ZA" sz="2400" dirty="0" smtClean="0"/>
              <a:t>Fines – up to R10,000,00.00 per incident</a:t>
            </a:r>
          </a:p>
          <a:p>
            <a:pPr marL="1200150" lvl="3" indent="-342900"/>
            <a:r>
              <a:rPr lang="en-ZA" sz="2400" dirty="0" smtClean="0"/>
              <a:t>Jail time for the information Officer</a:t>
            </a:r>
            <a:endParaRPr lang="en-ZA" sz="2400" dirty="0"/>
          </a:p>
          <a:p>
            <a:pPr marL="1200150" lvl="3" indent="-342900"/>
            <a:r>
              <a:rPr lang="en-ZA" sz="2400" dirty="0"/>
              <a:t>Reputation </a:t>
            </a:r>
            <a:r>
              <a:rPr lang="en-ZA" sz="2400" dirty="0" smtClean="0"/>
              <a:t>damage – career damage</a:t>
            </a:r>
            <a:endParaRPr lang="en-ZA" sz="2400" dirty="0"/>
          </a:p>
          <a:p>
            <a:pPr marL="742950" lvl="2" indent="-342900"/>
            <a:endParaRPr lang="en-ZA" sz="2400" dirty="0"/>
          </a:p>
          <a:p>
            <a:pPr marL="742950" lvl="2" indent="-342900"/>
            <a:r>
              <a:rPr lang="en-ZA" sz="2400" dirty="0"/>
              <a:t>POPIA carrot: proactive and based on a positive impact for compliance</a:t>
            </a:r>
          </a:p>
          <a:p>
            <a:pPr marL="1200150" lvl="3" indent="-342900"/>
            <a:r>
              <a:rPr lang="en-ZA" sz="2400" dirty="0" smtClean="0"/>
              <a:t>Service delivery enhancement</a:t>
            </a:r>
            <a:endParaRPr lang="en-ZA" sz="2400" dirty="0"/>
          </a:p>
          <a:p>
            <a:pPr marL="1200150" lvl="3" indent="-342900"/>
            <a:r>
              <a:rPr lang="en-ZA" sz="2400" dirty="0"/>
              <a:t>Reputation enhancement </a:t>
            </a:r>
            <a:endParaRPr lang="en-US" sz="2400" dirty="0"/>
          </a:p>
          <a:p>
            <a:pPr lvl="1"/>
            <a:endParaRPr lang="en-ZA" dirty="0"/>
          </a:p>
        </p:txBody>
      </p:sp>
      <p:sp>
        <p:nvSpPr>
          <p:cNvPr id="7" name="Date Placeholder 5">
            <a:extLst>
              <a:ext uri="{FF2B5EF4-FFF2-40B4-BE49-F238E27FC236}">
                <a16:creationId xmlns="" xmlns:a16="http://schemas.microsoft.com/office/drawing/2014/main" id="{A32E0A56-13C1-4748-8057-684FCC5B8C17}"/>
              </a:ext>
            </a:extLst>
          </p:cNvPr>
          <p:cNvSpPr>
            <a:spLocks noGrp="1"/>
          </p:cNvSpPr>
          <p:nvPr>
            <p:ph type="dt" sz="half" idx="10"/>
          </p:nvPr>
        </p:nvSpPr>
        <p:spPr>
          <a:xfrm>
            <a:off x="-24247" y="6491435"/>
            <a:ext cx="2743200" cy="365125"/>
          </a:xfrm>
        </p:spPr>
        <p:txBody>
          <a:bodyPr/>
          <a:lstStyle/>
          <a:p>
            <a:r>
              <a:rPr lang="en-US" smtClean="0"/>
              <a:t>October 2018</a:t>
            </a:r>
            <a:endParaRPr lang="en-ZA" dirty="0"/>
          </a:p>
        </p:txBody>
      </p:sp>
      <p:sp>
        <p:nvSpPr>
          <p:cNvPr id="8" name="Footer Placeholder 6">
            <a:extLst>
              <a:ext uri="{FF2B5EF4-FFF2-40B4-BE49-F238E27FC236}">
                <a16:creationId xmlns="" xmlns:a16="http://schemas.microsoft.com/office/drawing/2014/main" id="{41B81AC9-C9FC-46C4-9569-1D3293AB6EC6}"/>
              </a:ext>
            </a:extLst>
          </p:cNvPr>
          <p:cNvSpPr>
            <a:spLocks noGrp="1"/>
          </p:cNvSpPr>
          <p:nvPr>
            <p:ph type="ftr" sz="quarter" idx="11"/>
          </p:nvPr>
        </p:nvSpPr>
        <p:spPr>
          <a:xfrm>
            <a:off x="3176153" y="6491435"/>
            <a:ext cx="4114800" cy="365125"/>
          </a:xfrm>
        </p:spPr>
        <p:txBody>
          <a:bodyPr/>
          <a:lstStyle/>
          <a:p>
            <a:r>
              <a:rPr lang="en-ZA" dirty="0"/>
              <a:t>Copyright Dr Peter Tobin, 2018</a:t>
            </a:r>
          </a:p>
        </p:txBody>
      </p:sp>
    </p:spTree>
    <p:extLst>
      <p:ext uri="{BB962C8B-B14F-4D97-AF65-F5344CB8AC3E}">
        <p14:creationId xmlns:p14="http://schemas.microsoft.com/office/powerpoint/2010/main" val="684884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8D9AD5-F248-4919-864A-CFD76CC027D6}" type="slidenum">
              <a:rPr lang="en-ZA" smtClean="0"/>
              <a:pPr/>
              <a:t>11</a:t>
            </a:fld>
            <a:endParaRPr lang="en-ZA"/>
          </a:p>
        </p:txBody>
      </p:sp>
      <p:sp>
        <p:nvSpPr>
          <p:cNvPr id="3" name="Title 2"/>
          <p:cNvSpPr>
            <a:spLocks noGrp="1"/>
          </p:cNvSpPr>
          <p:nvPr>
            <p:ph type="title"/>
          </p:nvPr>
        </p:nvSpPr>
        <p:spPr/>
        <p:txBody>
          <a:bodyPr>
            <a:normAutofit/>
          </a:bodyPr>
          <a:lstStyle/>
          <a:p>
            <a:r>
              <a:rPr lang="en-GB" dirty="0"/>
              <a:t>What you need to do about </a:t>
            </a:r>
            <a:r>
              <a:rPr lang="en-GB" dirty="0" smtClean="0"/>
              <a:t>POPIA</a:t>
            </a:r>
            <a:endParaRPr lang="en-ZA" dirty="0"/>
          </a:p>
        </p:txBody>
      </p:sp>
      <p:sp>
        <p:nvSpPr>
          <p:cNvPr id="4" name="Content Placeholder 3"/>
          <p:cNvSpPr>
            <a:spLocks noGrp="1"/>
          </p:cNvSpPr>
          <p:nvPr>
            <p:ph idx="1"/>
          </p:nvPr>
        </p:nvSpPr>
        <p:spPr/>
        <p:txBody>
          <a:bodyPr>
            <a:normAutofit/>
          </a:bodyPr>
          <a:lstStyle/>
          <a:p>
            <a:pPr lvl="1"/>
            <a:r>
              <a:rPr lang="en-GB" sz="2400" dirty="0" smtClean="0"/>
              <a:t>A </a:t>
            </a:r>
            <a:r>
              <a:rPr lang="en-GB" sz="2400" dirty="0"/>
              <a:t>comprehensive review of the current state of compliance</a:t>
            </a:r>
          </a:p>
          <a:p>
            <a:pPr lvl="1"/>
            <a:endParaRPr lang="en-GB" sz="2400" dirty="0"/>
          </a:p>
          <a:p>
            <a:pPr lvl="1"/>
            <a:r>
              <a:rPr lang="en-GB" sz="2400" dirty="0"/>
              <a:t>This typically reveals one or more gaps between the current and required level of compliance</a:t>
            </a:r>
          </a:p>
          <a:p>
            <a:pPr lvl="1"/>
            <a:endParaRPr lang="en-GB" sz="2400" dirty="0"/>
          </a:p>
          <a:p>
            <a:pPr lvl="1"/>
            <a:r>
              <a:rPr lang="en-GB" sz="2400" dirty="0"/>
              <a:t>“Reasonable and appropriate” is key</a:t>
            </a:r>
            <a:endParaRPr lang="en-US" sz="2400" dirty="0"/>
          </a:p>
        </p:txBody>
      </p:sp>
      <p:sp>
        <p:nvSpPr>
          <p:cNvPr id="7" name="Date Placeholder 5">
            <a:extLst>
              <a:ext uri="{FF2B5EF4-FFF2-40B4-BE49-F238E27FC236}">
                <a16:creationId xmlns="" xmlns:a16="http://schemas.microsoft.com/office/drawing/2014/main" id="{A32E0A56-13C1-4748-8057-684FCC5B8C17}"/>
              </a:ext>
            </a:extLst>
          </p:cNvPr>
          <p:cNvSpPr>
            <a:spLocks noGrp="1"/>
          </p:cNvSpPr>
          <p:nvPr>
            <p:ph type="dt" sz="half" idx="10"/>
          </p:nvPr>
        </p:nvSpPr>
        <p:spPr>
          <a:xfrm>
            <a:off x="-24247" y="6491435"/>
            <a:ext cx="2743200" cy="365125"/>
          </a:xfrm>
        </p:spPr>
        <p:txBody>
          <a:bodyPr/>
          <a:lstStyle/>
          <a:p>
            <a:r>
              <a:rPr lang="en-US" smtClean="0"/>
              <a:t>October 2018</a:t>
            </a:r>
            <a:endParaRPr lang="en-ZA" dirty="0"/>
          </a:p>
        </p:txBody>
      </p:sp>
      <p:sp>
        <p:nvSpPr>
          <p:cNvPr id="8" name="Footer Placeholder 6">
            <a:extLst>
              <a:ext uri="{FF2B5EF4-FFF2-40B4-BE49-F238E27FC236}">
                <a16:creationId xmlns="" xmlns:a16="http://schemas.microsoft.com/office/drawing/2014/main" id="{41B81AC9-C9FC-46C4-9569-1D3293AB6EC6}"/>
              </a:ext>
            </a:extLst>
          </p:cNvPr>
          <p:cNvSpPr>
            <a:spLocks noGrp="1"/>
          </p:cNvSpPr>
          <p:nvPr>
            <p:ph type="ftr" sz="quarter" idx="11"/>
          </p:nvPr>
        </p:nvSpPr>
        <p:spPr>
          <a:xfrm>
            <a:off x="3176153" y="6491435"/>
            <a:ext cx="4114800" cy="365125"/>
          </a:xfrm>
        </p:spPr>
        <p:txBody>
          <a:bodyPr/>
          <a:lstStyle/>
          <a:p>
            <a:r>
              <a:rPr lang="en-ZA" dirty="0"/>
              <a:t>Copyright Dr Peter Tobin, 2018</a:t>
            </a:r>
          </a:p>
        </p:txBody>
      </p:sp>
    </p:spTree>
    <p:extLst>
      <p:ext uri="{BB962C8B-B14F-4D97-AF65-F5344CB8AC3E}">
        <p14:creationId xmlns:p14="http://schemas.microsoft.com/office/powerpoint/2010/main" val="285486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8D9AD5-F248-4919-864A-CFD76CC027D6}" type="slidenum">
              <a:rPr lang="en-ZA" smtClean="0"/>
              <a:pPr/>
              <a:t>12</a:t>
            </a:fld>
            <a:endParaRPr lang="en-ZA"/>
          </a:p>
        </p:txBody>
      </p:sp>
      <p:sp>
        <p:nvSpPr>
          <p:cNvPr id="3" name="Title 2"/>
          <p:cNvSpPr>
            <a:spLocks noGrp="1"/>
          </p:cNvSpPr>
          <p:nvPr>
            <p:ph type="title"/>
          </p:nvPr>
        </p:nvSpPr>
        <p:spPr/>
        <p:txBody>
          <a:bodyPr>
            <a:normAutofit/>
          </a:bodyPr>
          <a:lstStyle/>
          <a:p>
            <a:r>
              <a:rPr lang="en-GB" dirty="0"/>
              <a:t>What you need to do about </a:t>
            </a:r>
            <a:r>
              <a:rPr lang="en-GB" dirty="0" smtClean="0"/>
              <a:t>POPIA</a:t>
            </a:r>
            <a:endParaRPr lang="en-ZA" dirty="0"/>
          </a:p>
        </p:txBody>
      </p:sp>
      <p:sp>
        <p:nvSpPr>
          <p:cNvPr id="4" name="Content Placeholder 3"/>
          <p:cNvSpPr>
            <a:spLocks noGrp="1"/>
          </p:cNvSpPr>
          <p:nvPr>
            <p:ph idx="1"/>
          </p:nvPr>
        </p:nvSpPr>
        <p:spPr>
          <a:xfrm>
            <a:off x="744086" y="1126058"/>
            <a:ext cx="10680506" cy="5354661"/>
          </a:xfrm>
        </p:spPr>
        <p:txBody>
          <a:bodyPr>
            <a:normAutofit/>
          </a:bodyPr>
          <a:lstStyle/>
          <a:p>
            <a:r>
              <a:rPr lang="en-GB" sz="2400" dirty="0" smtClean="0"/>
              <a:t>Governing Body / Accounting Authority </a:t>
            </a:r>
            <a:r>
              <a:rPr lang="en-GB" sz="2400" dirty="0"/>
              <a:t>responsibilities </a:t>
            </a:r>
          </a:p>
          <a:p>
            <a:pPr lvl="1"/>
            <a:endParaRPr lang="en-GB" sz="2400" dirty="0"/>
          </a:p>
          <a:p>
            <a:pPr lvl="1"/>
            <a:r>
              <a:rPr lang="en-GB" sz="2400" dirty="0"/>
              <a:t>Governance starts at board or governing body level</a:t>
            </a:r>
          </a:p>
          <a:p>
            <a:pPr lvl="1"/>
            <a:endParaRPr lang="en-GB" sz="2400" dirty="0"/>
          </a:p>
          <a:p>
            <a:pPr lvl="1"/>
            <a:r>
              <a:rPr lang="en-GB" sz="2400" dirty="0"/>
              <a:t>Board needs to set direction and provide oversight</a:t>
            </a:r>
          </a:p>
          <a:p>
            <a:pPr lvl="1"/>
            <a:endParaRPr lang="en-GB" sz="2400" dirty="0"/>
          </a:p>
          <a:p>
            <a:pPr lvl="1"/>
            <a:r>
              <a:rPr lang="en-GB" sz="2400" dirty="0"/>
              <a:t>Looks at risk and value</a:t>
            </a:r>
          </a:p>
          <a:p>
            <a:pPr lvl="1"/>
            <a:endParaRPr lang="en-GB" sz="2400" dirty="0"/>
          </a:p>
          <a:p>
            <a:pPr lvl="1"/>
            <a:r>
              <a:rPr lang="en-GB" sz="2400" dirty="0"/>
              <a:t>Takes long term, externally oriented view</a:t>
            </a:r>
          </a:p>
          <a:p>
            <a:pPr lvl="1"/>
            <a:endParaRPr lang="en-GB" sz="2400" dirty="0"/>
          </a:p>
          <a:p>
            <a:pPr lvl="1"/>
            <a:r>
              <a:rPr lang="en-GB" sz="2400" dirty="0"/>
              <a:t>Hold ultimate accountability to external and internal stakeholders</a:t>
            </a:r>
          </a:p>
        </p:txBody>
      </p:sp>
      <p:sp>
        <p:nvSpPr>
          <p:cNvPr id="7" name="Date Placeholder 5">
            <a:extLst>
              <a:ext uri="{FF2B5EF4-FFF2-40B4-BE49-F238E27FC236}">
                <a16:creationId xmlns="" xmlns:a16="http://schemas.microsoft.com/office/drawing/2014/main" id="{A32E0A56-13C1-4748-8057-684FCC5B8C17}"/>
              </a:ext>
            </a:extLst>
          </p:cNvPr>
          <p:cNvSpPr>
            <a:spLocks noGrp="1"/>
          </p:cNvSpPr>
          <p:nvPr>
            <p:ph type="dt" sz="half" idx="10"/>
          </p:nvPr>
        </p:nvSpPr>
        <p:spPr>
          <a:xfrm>
            <a:off x="-24247" y="6491435"/>
            <a:ext cx="2743200" cy="365125"/>
          </a:xfrm>
        </p:spPr>
        <p:txBody>
          <a:bodyPr/>
          <a:lstStyle/>
          <a:p>
            <a:r>
              <a:rPr lang="en-US" smtClean="0"/>
              <a:t>October 2018</a:t>
            </a:r>
            <a:endParaRPr lang="en-ZA" dirty="0"/>
          </a:p>
        </p:txBody>
      </p:sp>
      <p:sp>
        <p:nvSpPr>
          <p:cNvPr id="8" name="Footer Placeholder 6">
            <a:extLst>
              <a:ext uri="{FF2B5EF4-FFF2-40B4-BE49-F238E27FC236}">
                <a16:creationId xmlns="" xmlns:a16="http://schemas.microsoft.com/office/drawing/2014/main" id="{41B81AC9-C9FC-46C4-9569-1D3293AB6EC6}"/>
              </a:ext>
            </a:extLst>
          </p:cNvPr>
          <p:cNvSpPr>
            <a:spLocks noGrp="1"/>
          </p:cNvSpPr>
          <p:nvPr>
            <p:ph type="ftr" sz="quarter" idx="11"/>
          </p:nvPr>
        </p:nvSpPr>
        <p:spPr>
          <a:xfrm>
            <a:off x="3176153" y="6491435"/>
            <a:ext cx="4114800" cy="365125"/>
          </a:xfrm>
        </p:spPr>
        <p:txBody>
          <a:bodyPr/>
          <a:lstStyle/>
          <a:p>
            <a:r>
              <a:rPr lang="en-ZA" dirty="0"/>
              <a:t>Copyright Dr Peter Tobin, 2018</a:t>
            </a:r>
          </a:p>
        </p:txBody>
      </p:sp>
    </p:spTree>
    <p:extLst>
      <p:ext uri="{BB962C8B-B14F-4D97-AF65-F5344CB8AC3E}">
        <p14:creationId xmlns:p14="http://schemas.microsoft.com/office/powerpoint/2010/main" val="1178319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8D9AD5-F248-4919-864A-CFD76CC027D6}" type="slidenum">
              <a:rPr lang="en-ZA" smtClean="0"/>
              <a:pPr/>
              <a:t>13</a:t>
            </a:fld>
            <a:endParaRPr lang="en-ZA"/>
          </a:p>
        </p:txBody>
      </p:sp>
      <p:sp>
        <p:nvSpPr>
          <p:cNvPr id="3" name="Title 2"/>
          <p:cNvSpPr>
            <a:spLocks noGrp="1"/>
          </p:cNvSpPr>
          <p:nvPr>
            <p:ph type="title"/>
          </p:nvPr>
        </p:nvSpPr>
        <p:spPr/>
        <p:txBody>
          <a:bodyPr>
            <a:normAutofit/>
          </a:bodyPr>
          <a:lstStyle/>
          <a:p>
            <a:r>
              <a:rPr lang="en-GB" dirty="0"/>
              <a:t>What you need to do about POPIA</a:t>
            </a:r>
            <a:endParaRPr lang="en-ZA" dirty="0"/>
          </a:p>
        </p:txBody>
      </p:sp>
      <p:sp>
        <p:nvSpPr>
          <p:cNvPr id="4" name="Content Placeholder 3"/>
          <p:cNvSpPr>
            <a:spLocks noGrp="1"/>
          </p:cNvSpPr>
          <p:nvPr>
            <p:ph idx="1"/>
          </p:nvPr>
        </p:nvSpPr>
        <p:spPr>
          <a:xfrm>
            <a:off x="744086" y="1126058"/>
            <a:ext cx="10680506" cy="5183261"/>
          </a:xfrm>
        </p:spPr>
        <p:txBody>
          <a:bodyPr>
            <a:normAutofit/>
          </a:bodyPr>
          <a:lstStyle/>
          <a:p>
            <a:r>
              <a:rPr lang="en-GB" sz="2400" dirty="0"/>
              <a:t>Executive management responsibilities </a:t>
            </a:r>
          </a:p>
          <a:p>
            <a:pPr lvl="1"/>
            <a:endParaRPr lang="en-GB" sz="2400" dirty="0"/>
          </a:p>
          <a:p>
            <a:pPr lvl="1"/>
            <a:r>
              <a:rPr lang="en-GB" sz="2400" dirty="0"/>
              <a:t>POPI Act defined Designated Head as accountable through the Promotion of Access to Information Act (PAIA)</a:t>
            </a:r>
          </a:p>
          <a:p>
            <a:pPr lvl="1"/>
            <a:endParaRPr lang="en-GB" sz="2400" dirty="0"/>
          </a:p>
          <a:p>
            <a:pPr lvl="1"/>
            <a:r>
              <a:rPr lang="en-GB" sz="2400" dirty="0" smtClean="0"/>
              <a:t>Accountability </a:t>
            </a:r>
            <a:r>
              <a:rPr lang="en-GB" sz="2400" dirty="0"/>
              <a:t>can be delegated for public bodies</a:t>
            </a:r>
          </a:p>
          <a:p>
            <a:pPr lvl="1"/>
            <a:endParaRPr lang="en-GB" sz="2400" dirty="0"/>
          </a:p>
          <a:p>
            <a:pPr lvl="1"/>
            <a:r>
              <a:rPr lang="en-GB" sz="2400" dirty="0" smtClean="0"/>
              <a:t>Public bodies </a:t>
            </a:r>
            <a:r>
              <a:rPr lang="en-GB" sz="2400" dirty="0"/>
              <a:t>may appoint deputies to assist with compliance activities</a:t>
            </a:r>
          </a:p>
        </p:txBody>
      </p:sp>
      <p:sp>
        <p:nvSpPr>
          <p:cNvPr id="7" name="Date Placeholder 5">
            <a:extLst>
              <a:ext uri="{FF2B5EF4-FFF2-40B4-BE49-F238E27FC236}">
                <a16:creationId xmlns="" xmlns:a16="http://schemas.microsoft.com/office/drawing/2014/main" id="{A32E0A56-13C1-4748-8057-684FCC5B8C17}"/>
              </a:ext>
            </a:extLst>
          </p:cNvPr>
          <p:cNvSpPr>
            <a:spLocks noGrp="1"/>
          </p:cNvSpPr>
          <p:nvPr>
            <p:ph type="dt" sz="half" idx="10"/>
          </p:nvPr>
        </p:nvSpPr>
        <p:spPr>
          <a:xfrm>
            <a:off x="-24247" y="6491435"/>
            <a:ext cx="2743200" cy="365125"/>
          </a:xfrm>
        </p:spPr>
        <p:txBody>
          <a:bodyPr/>
          <a:lstStyle/>
          <a:p>
            <a:r>
              <a:rPr lang="en-US" smtClean="0"/>
              <a:t>October 2018</a:t>
            </a:r>
            <a:endParaRPr lang="en-ZA" dirty="0"/>
          </a:p>
        </p:txBody>
      </p:sp>
      <p:sp>
        <p:nvSpPr>
          <p:cNvPr id="8" name="Footer Placeholder 6">
            <a:extLst>
              <a:ext uri="{FF2B5EF4-FFF2-40B4-BE49-F238E27FC236}">
                <a16:creationId xmlns="" xmlns:a16="http://schemas.microsoft.com/office/drawing/2014/main" id="{41B81AC9-C9FC-46C4-9569-1D3293AB6EC6}"/>
              </a:ext>
            </a:extLst>
          </p:cNvPr>
          <p:cNvSpPr>
            <a:spLocks noGrp="1"/>
          </p:cNvSpPr>
          <p:nvPr>
            <p:ph type="ftr" sz="quarter" idx="11"/>
          </p:nvPr>
        </p:nvSpPr>
        <p:spPr>
          <a:xfrm>
            <a:off x="3176153" y="6491435"/>
            <a:ext cx="4114800" cy="365125"/>
          </a:xfrm>
        </p:spPr>
        <p:txBody>
          <a:bodyPr/>
          <a:lstStyle/>
          <a:p>
            <a:r>
              <a:rPr lang="en-ZA" dirty="0"/>
              <a:t>Copyright Dr Peter Tobin, 2018</a:t>
            </a:r>
          </a:p>
        </p:txBody>
      </p:sp>
    </p:spTree>
    <p:extLst>
      <p:ext uri="{BB962C8B-B14F-4D97-AF65-F5344CB8AC3E}">
        <p14:creationId xmlns:p14="http://schemas.microsoft.com/office/powerpoint/2010/main" val="171160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8D9AD5-F248-4919-864A-CFD76CC027D6}" type="slidenum">
              <a:rPr lang="en-ZA" smtClean="0"/>
              <a:pPr/>
              <a:t>14</a:t>
            </a:fld>
            <a:endParaRPr lang="en-ZA"/>
          </a:p>
        </p:txBody>
      </p:sp>
      <p:sp>
        <p:nvSpPr>
          <p:cNvPr id="3" name="Title 2"/>
          <p:cNvSpPr>
            <a:spLocks noGrp="1"/>
          </p:cNvSpPr>
          <p:nvPr>
            <p:ph type="title"/>
          </p:nvPr>
        </p:nvSpPr>
        <p:spPr/>
        <p:txBody>
          <a:bodyPr>
            <a:normAutofit/>
          </a:bodyPr>
          <a:lstStyle/>
          <a:p>
            <a:r>
              <a:rPr lang="en-GB" dirty="0"/>
              <a:t>What you need to do about POPIA</a:t>
            </a:r>
            <a:endParaRPr lang="en-ZA" dirty="0"/>
          </a:p>
        </p:txBody>
      </p:sp>
      <p:sp>
        <p:nvSpPr>
          <p:cNvPr id="4" name="Content Placeholder 3"/>
          <p:cNvSpPr>
            <a:spLocks noGrp="1"/>
          </p:cNvSpPr>
          <p:nvPr>
            <p:ph idx="1"/>
          </p:nvPr>
        </p:nvSpPr>
        <p:spPr/>
        <p:txBody>
          <a:bodyPr>
            <a:normAutofit/>
          </a:bodyPr>
          <a:lstStyle/>
          <a:p>
            <a:r>
              <a:rPr lang="en-GB" sz="2400" dirty="0"/>
              <a:t>Other responsibilities </a:t>
            </a:r>
          </a:p>
          <a:p>
            <a:pPr lvl="1"/>
            <a:endParaRPr lang="en-GB" sz="2400" dirty="0"/>
          </a:p>
          <a:p>
            <a:pPr lvl="1"/>
            <a:r>
              <a:rPr lang="en-GB" sz="2400" dirty="0"/>
              <a:t>Multiple roles can be defined both inside and outside the organisation, e.g.</a:t>
            </a:r>
          </a:p>
          <a:p>
            <a:pPr lvl="2">
              <a:buFont typeface="Wingdings" panose="05000000000000000000" pitchFamily="2" charset="2"/>
              <a:buChar char="§"/>
            </a:pPr>
            <a:endParaRPr lang="en-GB" sz="2400" dirty="0"/>
          </a:p>
          <a:p>
            <a:pPr lvl="2">
              <a:buFont typeface="Wingdings" panose="05000000000000000000" pitchFamily="2" charset="2"/>
              <a:buChar char="§"/>
            </a:pPr>
            <a:r>
              <a:rPr lang="en-GB" sz="2400" dirty="0"/>
              <a:t>Internal and External Audit</a:t>
            </a:r>
          </a:p>
          <a:p>
            <a:pPr lvl="2">
              <a:buFont typeface="Wingdings" panose="05000000000000000000" pitchFamily="2" charset="2"/>
              <a:buChar char="§"/>
            </a:pPr>
            <a:r>
              <a:rPr lang="en-GB" sz="2400" dirty="0"/>
              <a:t>Information and Record </a:t>
            </a:r>
            <a:r>
              <a:rPr lang="en-GB" sz="2400" dirty="0" smtClean="0"/>
              <a:t>Stewards / Custodians</a:t>
            </a:r>
            <a:endParaRPr lang="en-GB" sz="2400" dirty="0"/>
          </a:p>
          <a:p>
            <a:pPr lvl="2">
              <a:buFont typeface="Wingdings" panose="05000000000000000000" pitchFamily="2" charset="2"/>
              <a:buChar char="§"/>
            </a:pPr>
            <a:r>
              <a:rPr lang="en-GB" sz="2400" dirty="0"/>
              <a:t>Service providers &amp; Operators</a:t>
            </a:r>
          </a:p>
          <a:p>
            <a:pPr lvl="2">
              <a:buFont typeface="Wingdings" panose="05000000000000000000" pitchFamily="2" charset="2"/>
              <a:buChar char="§"/>
            </a:pPr>
            <a:r>
              <a:rPr lang="en-GB" sz="2400" dirty="0"/>
              <a:t>Employees</a:t>
            </a:r>
          </a:p>
        </p:txBody>
      </p:sp>
      <p:sp>
        <p:nvSpPr>
          <p:cNvPr id="7" name="Date Placeholder 5">
            <a:extLst>
              <a:ext uri="{FF2B5EF4-FFF2-40B4-BE49-F238E27FC236}">
                <a16:creationId xmlns="" xmlns:a16="http://schemas.microsoft.com/office/drawing/2014/main" id="{A32E0A56-13C1-4748-8057-684FCC5B8C17}"/>
              </a:ext>
            </a:extLst>
          </p:cNvPr>
          <p:cNvSpPr>
            <a:spLocks noGrp="1"/>
          </p:cNvSpPr>
          <p:nvPr>
            <p:ph type="dt" sz="half" idx="10"/>
          </p:nvPr>
        </p:nvSpPr>
        <p:spPr>
          <a:xfrm>
            <a:off x="-24247" y="6491435"/>
            <a:ext cx="2743200" cy="365125"/>
          </a:xfrm>
        </p:spPr>
        <p:txBody>
          <a:bodyPr/>
          <a:lstStyle/>
          <a:p>
            <a:r>
              <a:rPr lang="en-US" smtClean="0"/>
              <a:t>October 2018</a:t>
            </a:r>
            <a:endParaRPr lang="en-ZA" dirty="0"/>
          </a:p>
        </p:txBody>
      </p:sp>
      <p:sp>
        <p:nvSpPr>
          <p:cNvPr id="8" name="Footer Placeholder 6">
            <a:extLst>
              <a:ext uri="{FF2B5EF4-FFF2-40B4-BE49-F238E27FC236}">
                <a16:creationId xmlns="" xmlns:a16="http://schemas.microsoft.com/office/drawing/2014/main" id="{41B81AC9-C9FC-46C4-9569-1D3293AB6EC6}"/>
              </a:ext>
            </a:extLst>
          </p:cNvPr>
          <p:cNvSpPr>
            <a:spLocks noGrp="1"/>
          </p:cNvSpPr>
          <p:nvPr>
            <p:ph type="ftr" sz="quarter" idx="11"/>
          </p:nvPr>
        </p:nvSpPr>
        <p:spPr>
          <a:xfrm>
            <a:off x="3176153" y="6491435"/>
            <a:ext cx="4114800" cy="365125"/>
          </a:xfrm>
        </p:spPr>
        <p:txBody>
          <a:bodyPr/>
          <a:lstStyle/>
          <a:p>
            <a:r>
              <a:rPr lang="en-ZA" dirty="0"/>
              <a:t>Copyright Dr Peter Tobin, 2018</a:t>
            </a:r>
          </a:p>
        </p:txBody>
      </p:sp>
    </p:spTree>
    <p:extLst>
      <p:ext uri="{BB962C8B-B14F-4D97-AF65-F5344CB8AC3E}">
        <p14:creationId xmlns:p14="http://schemas.microsoft.com/office/powerpoint/2010/main" val="312209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8D9AD5-F248-4919-864A-CFD76CC027D6}" type="slidenum">
              <a:rPr lang="en-ZA" smtClean="0"/>
              <a:pPr/>
              <a:t>15</a:t>
            </a:fld>
            <a:endParaRPr lang="en-ZA"/>
          </a:p>
        </p:txBody>
      </p:sp>
      <p:sp>
        <p:nvSpPr>
          <p:cNvPr id="3" name="Title 2"/>
          <p:cNvSpPr>
            <a:spLocks noGrp="1"/>
          </p:cNvSpPr>
          <p:nvPr>
            <p:ph type="title"/>
          </p:nvPr>
        </p:nvSpPr>
        <p:spPr/>
        <p:txBody>
          <a:bodyPr>
            <a:normAutofit/>
          </a:bodyPr>
          <a:lstStyle/>
          <a:p>
            <a:r>
              <a:rPr lang="en-GB" dirty="0"/>
              <a:t>What you need to do about POPIA</a:t>
            </a:r>
            <a:endParaRPr lang="en-ZA" dirty="0"/>
          </a:p>
        </p:txBody>
      </p:sp>
      <p:sp>
        <p:nvSpPr>
          <p:cNvPr id="4" name="Content Placeholder 3"/>
          <p:cNvSpPr>
            <a:spLocks noGrp="1"/>
          </p:cNvSpPr>
          <p:nvPr>
            <p:ph idx="1"/>
          </p:nvPr>
        </p:nvSpPr>
        <p:spPr>
          <a:xfrm>
            <a:off x="744086" y="1126058"/>
            <a:ext cx="10680506" cy="5354661"/>
          </a:xfrm>
        </p:spPr>
        <p:txBody>
          <a:bodyPr>
            <a:normAutofit/>
          </a:bodyPr>
          <a:lstStyle/>
          <a:p>
            <a:pPr marL="0" indent="0">
              <a:buNone/>
            </a:pPr>
            <a:r>
              <a:rPr lang="en-GB" sz="2400" b="1" dirty="0"/>
              <a:t>Step 1: </a:t>
            </a:r>
            <a:r>
              <a:rPr lang="en-GB" sz="2400" b="1" dirty="0" smtClean="0"/>
              <a:t>Initiate</a:t>
            </a:r>
            <a:br>
              <a:rPr lang="en-GB" sz="2400" b="1" dirty="0" smtClean="0"/>
            </a:br>
            <a:endParaRPr lang="en-GB" sz="2400" b="1" dirty="0"/>
          </a:p>
          <a:p>
            <a:r>
              <a:rPr lang="en-GB" sz="2400" dirty="0"/>
              <a:t>Set yourself up for success by formalising your compliance activities</a:t>
            </a:r>
          </a:p>
          <a:p>
            <a:r>
              <a:rPr lang="en-GB" sz="2400" dirty="0"/>
              <a:t>Establish a compliance preparation project</a:t>
            </a:r>
          </a:p>
          <a:p>
            <a:r>
              <a:rPr lang="en-GB" sz="2400" dirty="0"/>
              <a:t>Ensure you have proper authorisation and funding: we recommend a project charter is drawn up and approved by the project sponsor</a:t>
            </a:r>
          </a:p>
          <a:p>
            <a:r>
              <a:rPr lang="en-GB" sz="2400" dirty="0"/>
              <a:t>Update and sign the Project Charter</a:t>
            </a:r>
          </a:p>
          <a:p>
            <a:r>
              <a:rPr lang="en-GB" sz="2400" dirty="0"/>
              <a:t>Update and sign the Information Officer and Deputy Information Officer appointment letters</a:t>
            </a:r>
          </a:p>
          <a:p>
            <a:r>
              <a:rPr lang="en-GB" sz="2400" dirty="0"/>
              <a:t>Develop a preliminary plan of action</a:t>
            </a:r>
          </a:p>
          <a:p>
            <a:r>
              <a:rPr lang="en-GB" sz="2400" dirty="0"/>
              <a:t>Ensure you identify and engage your stakeholders</a:t>
            </a:r>
          </a:p>
        </p:txBody>
      </p:sp>
      <p:sp>
        <p:nvSpPr>
          <p:cNvPr id="7" name="Date Placeholder 5">
            <a:extLst>
              <a:ext uri="{FF2B5EF4-FFF2-40B4-BE49-F238E27FC236}">
                <a16:creationId xmlns="" xmlns:a16="http://schemas.microsoft.com/office/drawing/2014/main" id="{A32E0A56-13C1-4748-8057-684FCC5B8C17}"/>
              </a:ext>
            </a:extLst>
          </p:cNvPr>
          <p:cNvSpPr>
            <a:spLocks noGrp="1"/>
          </p:cNvSpPr>
          <p:nvPr>
            <p:ph type="dt" sz="half" idx="10"/>
          </p:nvPr>
        </p:nvSpPr>
        <p:spPr>
          <a:xfrm>
            <a:off x="-24247" y="6491435"/>
            <a:ext cx="2743200" cy="365125"/>
          </a:xfrm>
        </p:spPr>
        <p:txBody>
          <a:bodyPr/>
          <a:lstStyle/>
          <a:p>
            <a:r>
              <a:rPr lang="en-US" smtClean="0"/>
              <a:t>October 2018</a:t>
            </a:r>
            <a:endParaRPr lang="en-ZA" dirty="0"/>
          </a:p>
        </p:txBody>
      </p:sp>
      <p:sp>
        <p:nvSpPr>
          <p:cNvPr id="8" name="Footer Placeholder 6">
            <a:extLst>
              <a:ext uri="{FF2B5EF4-FFF2-40B4-BE49-F238E27FC236}">
                <a16:creationId xmlns="" xmlns:a16="http://schemas.microsoft.com/office/drawing/2014/main" id="{41B81AC9-C9FC-46C4-9569-1D3293AB6EC6}"/>
              </a:ext>
            </a:extLst>
          </p:cNvPr>
          <p:cNvSpPr>
            <a:spLocks noGrp="1"/>
          </p:cNvSpPr>
          <p:nvPr>
            <p:ph type="ftr" sz="quarter" idx="11"/>
          </p:nvPr>
        </p:nvSpPr>
        <p:spPr>
          <a:xfrm>
            <a:off x="3176153" y="6491435"/>
            <a:ext cx="4114800" cy="365125"/>
          </a:xfrm>
        </p:spPr>
        <p:txBody>
          <a:bodyPr/>
          <a:lstStyle/>
          <a:p>
            <a:r>
              <a:rPr lang="en-ZA" dirty="0"/>
              <a:t>Copyright Dr Peter Tobin, 2018</a:t>
            </a:r>
          </a:p>
        </p:txBody>
      </p:sp>
    </p:spTree>
    <p:extLst>
      <p:ext uri="{BB962C8B-B14F-4D97-AF65-F5344CB8AC3E}">
        <p14:creationId xmlns:p14="http://schemas.microsoft.com/office/powerpoint/2010/main" val="199282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8D9AD5-F248-4919-864A-CFD76CC027D6}" type="slidenum">
              <a:rPr lang="en-ZA" smtClean="0"/>
              <a:pPr/>
              <a:t>16</a:t>
            </a:fld>
            <a:endParaRPr lang="en-ZA"/>
          </a:p>
        </p:txBody>
      </p:sp>
      <p:sp>
        <p:nvSpPr>
          <p:cNvPr id="3" name="Title 2"/>
          <p:cNvSpPr>
            <a:spLocks noGrp="1"/>
          </p:cNvSpPr>
          <p:nvPr>
            <p:ph type="title"/>
          </p:nvPr>
        </p:nvSpPr>
        <p:spPr/>
        <p:txBody>
          <a:bodyPr>
            <a:normAutofit/>
          </a:bodyPr>
          <a:lstStyle/>
          <a:p>
            <a:r>
              <a:rPr lang="en-GB" dirty="0"/>
              <a:t>What you need to do about POPIA</a:t>
            </a:r>
            <a:endParaRPr lang="en-ZA" dirty="0"/>
          </a:p>
        </p:txBody>
      </p:sp>
      <p:sp>
        <p:nvSpPr>
          <p:cNvPr id="4" name="Content Placeholder 3"/>
          <p:cNvSpPr>
            <a:spLocks noGrp="1"/>
          </p:cNvSpPr>
          <p:nvPr>
            <p:ph idx="1"/>
          </p:nvPr>
        </p:nvSpPr>
        <p:spPr>
          <a:xfrm>
            <a:off x="744086" y="1126058"/>
            <a:ext cx="10680506" cy="5354661"/>
          </a:xfrm>
        </p:spPr>
        <p:txBody>
          <a:bodyPr>
            <a:normAutofit/>
          </a:bodyPr>
          <a:lstStyle/>
          <a:p>
            <a:pPr marL="0" indent="0">
              <a:buNone/>
            </a:pPr>
            <a:r>
              <a:rPr lang="en-GB" sz="2400" b="1" dirty="0"/>
              <a:t>Step 2: </a:t>
            </a:r>
            <a:r>
              <a:rPr lang="en-GB" sz="2400" b="1" dirty="0" smtClean="0"/>
              <a:t>Assess</a:t>
            </a:r>
            <a:br>
              <a:rPr lang="en-GB" sz="2400" b="1" dirty="0" smtClean="0"/>
            </a:br>
            <a:endParaRPr lang="en-GB" sz="2400" b="1" dirty="0"/>
          </a:p>
          <a:p>
            <a:r>
              <a:rPr lang="en-GB" sz="2400" dirty="0" smtClean="0"/>
              <a:t>Complete </a:t>
            </a:r>
            <a:r>
              <a:rPr lang="en-GB" sz="2400" dirty="0"/>
              <a:t>a structured compliance assessment in terms of the requirements in the POPI Act</a:t>
            </a:r>
          </a:p>
          <a:p>
            <a:r>
              <a:rPr lang="en-GB" sz="2400" dirty="0"/>
              <a:t>Use </a:t>
            </a:r>
            <a:r>
              <a:rPr lang="en-GB" sz="2400" dirty="0" smtClean="0"/>
              <a:t>Compliance </a:t>
            </a:r>
            <a:r>
              <a:rPr lang="en-GB" sz="2400" dirty="0"/>
              <a:t>Assessment Tools to discover areas for remediation to address the requirements of the POPI Act; this can include </a:t>
            </a:r>
            <a:r>
              <a:rPr lang="en-GB" sz="2400" dirty="0" smtClean="0"/>
              <a:t>hundreds </a:t>
            </a:r>
            <a:r>
              <a:rPr lang="en-GB" sz="2400" dirty="0"/>
              <a:t>of assessment questions depending on what is reasonable and appropriate</a:t>
            </a:r>
          </a:p>
          <a:p>
            <a:r>
              <a:rPr lang="en-GB" sz="2400" dirty="0"/>
              <a:t>Document the assessments completed</a:t>
            </a:r>
          </a:p>
        </p:txBody>
      </p:sp>
      <p:sp>
        <p:nvSpPr>
          <p:cNvPr id="7" name="Date Placeholder 5">
            <a:extLst>
              <a:ext uri="{FF2B5EF4-FFF2-40B4-BE49-F238E27FC236}">
                <a16:creationId xmlns="" xmlns:a16="http://schemas.microsoft.com/office/drawing/2014/main" id="{A32E0A56-13C1-4748-8057-684FCC5B8C17}"/>
              </a:ext>
            </a:extLst>
          </p:cNvPr>
          <p:cNvSpPr>
            <a:spLocks noGrp="1"/>
          </p:cNvSpPr>
          <p:nvPr>
            <p:ph type="dt" sz="half" idx="10"/>
          </p:nvPr>
        </p:nvSpPr>
        <p:spPr>
          <a:xfrm>
            <a:off x="-24247" y="6491435"/>
            <a:ext cx="2743200" cy="365125"/>
          </a:xfrm>
        </p:spPr>
        <p:txBody>
          <a:bodyPr/>
          <a:lstStyle/>
          <a:p>
            <a:r>
              <a:rPr lang="en-US" smtClean="0"/>
              <a:t>October 2018</a:t>
            </a:r>
            <a:endParaRPr lang="en-ZA" dirty="0"/>
          </a:p>
        </p:txBody>
      </p:sp>
      <p:sp>
        <p:nvSpPr>
          <p:cNvPr id="8" name="Footer Placeholder 6">
            <a:extLst>
              <a:ext uri="{FF2B5EF4-FFF2-40B4-BE49-F238E27FC236}">
                <a16:creationId xmlns="" xmlns:a16="http://schemas.microsoft.com/office/drawing/2014/main" id="{41B81AC9-C9FC-46C4-9569-1D3293AB6EC6}"/>
              </a:ext>
            </a:extLst>
          </p:cNvPr>
          <p:cNvSpPr>
            <a:spLocks noGrp="1"/>
          </p:cNvSpPr>
          <p:nvPr>
            <p:ph type="ftr" sz="quarter" idx="11"/>
          </p:nvPr>
        </p:nvSpPr>
        <p:spPr>
          <a:xfrm>
            <a:off x="3176153" y="6491435"/>
            <a:ext cx="4114800" cy="365125"/>
          </a:xfrm>
        </p:spPr>
        <p:txBody>
          <a:bodyPr/>
          <a:lstStyle/>
          <a:p>
            <a:r>
              <a:rPr lang="en-ZA" dirty="0"/>
              <a:t>Copyright Dr Peter Tobin, 2018</a:t>
            </a:r>
          </a:p>
        </p:txBody>
      </p:sp>
    </p:spTree>
    <p:extLst>
      <p:ext uri="{BB962C8B-B14F-4D97-AF65-F5344CB8AC3E}">
        <p14:creationId xmlns:p14="http://schemas.microsoft.com/office/powerpoint/2010/main" val="206389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8D9AD5-F248-4919-864A-CFD76CC027D6}" type="slidenum">
              <a:rPr lang="en-ZA" smtClean="0"/>
              <a:pPr/>
              <a:t>17</a:t>
            </a:fld>
            <a:endParaRPr lang="en-ZA"/>
          </a:p>
        </p:txBody>
      </p:sp>
      <p:sp>
        <p:nvSpPr>
          <p:cNvPr id="3" name="Title 2"/>
          <p:cNvSpPr>
            <a:spLocks noGrp="1"/>
          </p:cNvSpPr>
          <p:nvPr>
            <p:ph type="title"/>
          </p:nvPr>
        </p:nvSpPr>
        <p:spPr/>
        <p:txBody>
          <a:bodyPr>
            <a:normAutofit/>
          </a:bodyPr>
          <a:lstStyle/>
          <a:p>
            <a:r>
              <a:rPr lang="en-GB" dirty="0"/>
              <a:t>What you need to do about POPIA</a:t>
            </a:r>
            <a:endParaRPr lang="en-ZA" dirty="0"/>
          </a:p>
        </p:txBody>
      </p:sp>
      <p:sp>
        <p:nvSpPr>
          <p:cNvPr id="4" name="Content Placeholder 3"/>
          <p:cNvSpPr>
            <a:spLocks noGrp="1"/>
          </p:cNvSpPr>
          <p:nvPr>
            <p:ph idx="1"/>
          </p:nvPr>
        </p:nvSpPr>
        <p:spPr>
          <a:xfrm>
            <a:off x="744086" y="1126058"/>
            <a:ext cx="10680506" cy="5354661"/>
          </a:xfrm>
        </p:spPr>
        <p:txBody>
          <a:bodyPr>
            <a:normAutofit/>
          </a:bodyPr>
          <a:lstStyle/>
          <a:p>
            <a:pPr marL="0" indent="0">
              <a:buNone/>
            </a:pPr>
            <a:r>
              <a:rPr lang="en-GB" sz="2400" b="1" dirty="0"/>
              <a:t>Step 3: </a:t>
            </a:r>
            <a:r>
              <a:rPr lang="en-GB" sz="2400" b="1" dirty="0" smtClean="0"/>
              <a:t>Consider</a:t>
            </a:r>
            <a:br>
              <a:rPr lang="en-GB" sz="2400" b="1" dirty="0" smtClean="0"/>
            </a:br>
            <a:endParaRPr lang="en-GB" sz="2400" b="1" dirty="0"/>
          </a:p>
          <a:p>
            <a:r>
              <a:rPr lang="en-GB" sz="2400" dirty="0"/>
              <a:t>In light of the Step 2 assessments, consider the areas that require remedial action to achieve an acceptable level of risk in terms of achieving compliance</a:t>
            </a:r>
          </a:p>
          <a:p>
            <a:r>
              <a:rPr lang="en-GB" sz="2400" dirty="0"/>
              <a:t>Consider what process, procedural, documentation, technical and contractual changes need to be made</a:t>
            </a:r>
          </a:p>
          <a:p>
            <a:r>
              <a:rPr lang="en-GB" sz="2400" dirty="0"/>
              <a:t>Consider the entire Personal Information (PI) life cycle from acquisition through ultimate disposal</a:t>
            </a:r>
          </a:p>
          <a:p>
            <a:r>
              <a:rPr lang="en-GB" sz="2400" dirty="0"/>
              <a:t>Consider all the organizational and technical factors for success (e.g. HR, IT, processes)</a:t>
            </a:r>
          </a:p>
          <a:p>
            <a:r>
              <a:rPr lang="en-GB" sz="2400" dirty="0"/>
              <a:t>Obtain approval for a plan to achieve the required level of compliance</a:t>
            </a:r>
          </a:p>
        </p:txBody>
      </p:sp>
      <p:sp>
        <p:nvSpPr>
          <p:cNvPr id="7" name="Date Placeholder 5">
            <a:extLst>
              <a:ext uri="{FF2B5EF4-FFF2-40B4-BE49-F238E27FC236}">
                <a16:creationId xmlns="" xmlns:a16="http://schemas.microsoft.com/office/drawing/2014/main" id="{A32E0A56-13C1-4748-8057-684FCC5B8C17}"/>
              </a:ext>
            </a:extLst>
          </p:cNvPr>
          <p:cNvSpPr>
            <a:spLocks noGrp="1"/>
          </p:cNvSpPr>
          <p:nvPr>
            <p:ph type="dt" sz="half" idx="10"/>
          </p:nvPr>
        </p:nvSpPr>
        <p:spPr>
          <a:xfrm>
            <a:off x="-24247" y="6491435"/>
            <a:ext cx="2743200" cy="365125"/>
          </a:xfrm>
        </p:spPr>
        <p:txBody>
          <a:bodyPr/>
          <a:lstStyle/>
          <a:p>
            <a:r>
              <a:rPr lang="en-US" smtClean="0"/>
              <a:t>October 2018</a:t>
            </a:r>
            <a:endParaRPr lang="en-ZA" dirty="0"/>
          </a:p>
        </p:txBody>
      </p:sp>
      <p:sp>
        <p:nvSpPr>
          <p:cNvPr id="8" name="Footer Placeholder 6">
            <a:extLst>
              <a:ext uri="{FF2B5EF4-FFF2-40B4-BE49-F238E27FC236}">
                <a16:creationId xmlns="" xmlns:a16="http://schemas.microsoft.com/office/drawing/2014/main" id="{41B81AC9-C9FC-46C4-9569-1D3293AB6EC6}"/>
              </a:ext>
            </a:extLst>
          </p:cNvPr>
          <p:cNvSpPr>
            <a:spLocks noGrp="1"/>
          </p:cNvSpPr>
          <p:nvPr>
            <p:ph type="ftr" sz="quarter" idx="11"/>
          </p:nvPr>
        </p:nvSpPr>
        <p:spPr>
          <a:xfrm>
            <a:off x="3176153" y="6491435"/>
            <a:ext cx="4114800" cy="365125"/>
          </a:xfrm>
        </p:spPr>
        <p:txBody>
          <a:bodyPr/>
          <a:lstStyle/>
          <a:p>
            <a:r>
              <a:rPr lang="en-ZA" dirty="0"/>
              <a:t>Copyright Dr Peter Tobin, 2018</a:t>
            </a:r>
          </a:p>
        </p:txBody>
      </p:sp>
    </p:spTree>
    <p:extLst>
      <p:ext uri="{BB962C8B-B14F-4D97-AF65-F5344CB8AC3E}">
        <p14:creationId xmlns:p14="http://schemas.microsoft.com/office/powerpoint/2010/main" val="204034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8D9AD5-F248-4919-864A-CFD76CC027D6}" type="slidenum">
              <a:rPr lang="en-ZA" smtClean="0"/>
              <a:pPr/>
              <a:t>18</a:t>
            </a:fld>
            <a:endParaRPr lang="en-ZA"/>
          </a:p>
        </p:txBody>
      </p:sp>
      <p:sp>
        <p:nvSpPr>
          <p:cNvPr id="3" name="Title 2"/>
          <p:cNvSpPr>
            <a:spLocks noGrp="1"/>
          </p:cNvSpPr>
          <p:nvPr>
            <p:ph type="title"/>
          </p:nvPr>
        </p:nvSpPr>
        <p:spPr/>
        <p:txBody>
          <a:bodyPr>
            <a:normAutofit/>
          </a:bodyPr>
          <a:lstStyle/>
          <a:p>
            <a:r>
              <a:rPr lang="en-GB" dirty="0"/>
              <a:t>What you need to do about POPIA</a:t>
            </a:r>
            <a:endParaRPr lang="en-ZA" dirty="0"/>
          </a:p>
        </p:txBody>
      </p:sp>
      <p:sp>
        <p:nvSpPr>
          <p:cNvPr id="4" name="Content Placeholder 3"/>
          <p:cNvSpPr>
            <a:spLocks noGrp="1"/>
          </p:cNvSpPr>
          <p:nvPr>
            <p:ph idx="1"/>
          </p:nvPr>
        </p:nvSpPr>
        <p:spPr>
          <a:xfrm>
            <a:off x="744086" y="1126058"/>
            <a:ext cx="10680506" cy="5354661"/>
          </a:xfrm>
        </p:spPr>
        <p:txBody>
          <a:bodyPr>
            <a:normAutofit/>
          </a:bodyPr>
          <a:lstStyle/>
          <a:p>
            <a:pPr marL="0" indent="0">
              <a:buNone/>
            </a:pPr>
            <a:r>
              <a:rPr lang="en-GB" sz="2400" b="1" dirty="0"/>
              <a:t>Step 4: </a:t>
            </a:r>
            <a:r>
              <a:rPr lang="en-GB" sz="2400" b="1" dirty="0" smtClean="0"/>
              <a:t>Translate</a:t>
            </a:r>
            <a:br>
              <a:rPr lang="en-GB" sz="2400" b="1" dirty="0" smtClean="0"/>
            </a:br>
            <a:endParaRPr lang="en-GB" sz="2400" b="1" dirty="0"/>
          </a:p>
          <a:p>
            <a:r>
              <a:rPr lang="en-GB" sz="2400" dirty="0"/>
              <a:t>Translate your plans into action, with clearly defined objectives and milestones to achievement</a:t>
            </a:r>
          </a:p>
          <a:p>
            <a:r>
              <a:rPr lang="en-GB" sz="2400" dirty="0" smtClean="0"/>
              <a:t>Translate </a:t>
            </a:r>
            <a:r>
              <a:rPr lang="en-GB" sz="2400" dirty="0"/>
              <a:t>the conditions for lawful processing into specific evidence of your remediation plan taking effect</a:t>
            </a:r>
          </a:p>
          <a:p>
            <a:r>
              <a:rPr lang="en-GB" sz="2400" dirty="0" smtClean="0"/>
              <a:t>Translate </a:t>
            </a:r>
            <a:r>
              <a:rPr lang="en-GB" sz="2400" dirty="0"/>
              <a:t>your short term compliance preparation project into a long term compliance commitment</a:t>
            </a:r>
          </a:p>
          <a:p>
            <a:r>
              <a:rPr lang="en-GB" sz="2400" dirty="0" smtClean="0"/>
              <a:t>Translate </a:t>
            </a:r>
            <a:r>
              <a:rPr lang="en-GB" sz="2400" dirty="0"/>
              <a:t>the cost of compliance into the benefits of compliance</a:t>
            </a:r>
          </a:p>
        </p:txBody>
      </p:sp>
      <p:sp>
        <p:nvSpPr>
          <p:cNvPr id="7" name="Date Placeholder 5">
            <a:extLst>
              <a:ext uri="{FF2B5EF4-FFF2-40B4-BE49-F238E27FC236}">
                <a16:creationId xmlns="" xmlns:a16="http://schemas.microsoft.com/office/drawing/2014/main" id="{A32E0A56-13C1-4748-8057-684FCC5B8C17}"/>
              </a:ext>
            </a:extLst>
          </p:cNvPr>
          <p:cNvSpPr>
            <a:spLocks noGrp="1"/>
          </p:cNvSpPr>
          <p:nvPr>
            <p:ph type="dt" sz="half" idx="10"/>
          </p:nvPr>
        </p:nvSpPr>
        <p:spPr>
          <a:xfrm>
            <a:off x="-24247" y="6491435"/>
            <a:ext cx="2743200" cy="365125"/>
          </a:xfrm>
        </p:spPr>
        <p:txBody>
          <a:bodyPr/>
          <a:lstStyle/>
          <a:p>
            <a:r>
              <a:rPr lang="en-US" smtClean="0"/>
              <a:t>October 2018</a:t>
            </a:r>
            <a:endParaRPr lang="en-ZA" dirty="0"/>
          </a:p>
        </p:txBody>
      </p:sp>
      <p:sp>
        <p:nvSpPr>
          <p:cNvPr id="8" name="Footer Placeholder 6">
            <a:extLst>
              <a:ext uri="{FF2B5EF4-FFF2-40B4-BE49-F238E27FC236}">
                <a16:creationId xmlns="" xmlns:a16="http://schemas.microsoft.com/office/drawing/2014/main" id="{41B81AC9-C9FC-46C4-9569-1D3293AB6EC6}"/>
              </a:ext>
            </a:extLst>
          </p:cNvPr>
          <p:cNvSpPr>
            <a:spLocks noGrp="1"/>
          </p:cNvSpPr>
          <p:nvPr>
            <p:ph type="ftr" sz="quarter" idx="11"/>
          </p:nvPr>
        </p:nvSpPr>
        <p:spPr>
          <a:xfrm>
            <a:off x="3176153" y="6491435"/>
            <a:ext cx="4114800" cy="365125"/>
          </a:xfrm>
        </p:spPr>
        <p:txBody>
          <a:bodyPr/>
          <a:lstStyle/>
          <a:p>
            <a:r>
              <a:rPr lang="en-ZA" dirty="0"/>
              <a:t>Copyright Dr Peter Tobin, 2018</a:t>
            </a:r>
          </a:p>
        </p:txBody>
      </p:sp>
    </p:spTree>
    <p:extLst>
      <p:ext uri="{BB962C8B-B14F-4D97-AF65-F5344CB8AC3E}">
        <p14:creationId xmlns:p14="http://schemas.microsoft.com/office/powerpoint/2010/main" val="148465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8D9AD5-F248-4919-864A-CFD76CC027D6}" type="slidenum">
              <a:rPr lang="en-ZA" smtClean="0"/>
              <a:pPr/>
              <a:t>19</a:t>
            </a:fld>
            <a:endParaRPr lang="en-ZA"/>
          </a:p>
        </p:txBody>
      </p:sp>
      <p:sp>
        <p:nvSpPr>
          <p:cNvPr id="3" name="Title 2"/>
          <p:cNvSpPr>
            <a:spLocks noGrp="1"/>
          </p:cNvSpPr>
          <p:nvPr>
            <p:ph type="title"/>
          </p:nvPr>
        </p:nvSpPr>
        <p:spPr/>
        <p:txBody>
          <a:bodyPr>
            <a:normAutofit/>
          </a:bodyPr>
          <a:lstStyle/>
          <a:p>
            <a:r>
              <a:rPr lang="en-GB" dirty="0"/>
              <a:t>Practical </a:t>
            </a:r>
            <a:r>
              <a:rPr lang="en-GB" dirty="0" smtClean="0"/>
              <a:t>example </a:t>
            </a:r>
            <a:r>
              <a:rPr lang="en-GB" dirty="0"/>
              <a:t>of POPIA non-compliance</a:t>
            </a:r>
            <a:endParaRPr lang="en-ZA" dirty="0"/>
          </a:p>
        </p:txBody>
      </p:sp>
      <p:sp>
        <p:nvSpPr>
          <p:cNvPr id="4" name="Content Placeholder 3"/>
          <p:cNvSpPr>
            <a:spLocks noGrp="1"/>
          </p:cNvSpPr>
          <p:nvPr>
            <p:ph idx="1"/>
          </p:nvPr>
        </p:nvSpPr>
        <p:spPr>
          <a:xfrm>
            <a:off x="744086" y="1126058"/>
            <a:ext cx="10680506" cy="5354661"/>
          </a:xfrm>
        </p:spPr>
        <p:txBody>
          <a:bodyPr>
            <a:normAutofit/>
          </a:bodyPr>
          <a:lstStyle/>
          <a:p>
            <a:r>
              <a:rPr lang="en-US" sz="2400" dirty="0" smtClean="0"/>
              <a:t>Several </a:t>
            </a:r>
            <a:r>
              <a:rPr lang="en-US" sz="2400" dirty="0"/>
              <a:t>well publicized cases of data loss e.g. </a:t>
            </a:r>
            <a:r>
              <a:rPr lang="en-US" sz="2400" dirty="0" smtClean="0"/>
              <a:t/>
            </a:r>
            <a:br>
              <a:rPr lang="en-US" sz="2400" dirty="0" smtClean="0"/>
            </a:br>
            <a:endParaRPr lang="en-US" sz="2400" dirty="0"/>
          </a:p>
          <a:p>
            <a:pPr lvl="1">
              <a:buFont typeface="Wingdings" panose="05000000000000000000" pitchFamily="2" charset="2"/>
              <a:buChar char="§"/>
            </a:pPr>
            <a:r>
              <a:rPr lang="en-US" sz="2400" dirty="0"/>
              <a:t>Theft of passports and visa from UK High Commission</a:t>
            </a:r>
          </a:p>
          <a:p>
            <a:pPr lvl="1">
              <a:buFont typeface="Wingdings" panose="05000000000000000000" pitchFamily="2" charset="2"/>
              <a:buChar char="§"/>
            </a:pPr>
            <a:r>
              <a:rPr lang="en-US" sz="2400" dirty="0"/>
              <a:t>Theft of laptops from Office of Chief Justice</a:t>
            </a:r>
          </a:p>
          <a:p>
            <a:pPr lvl="1">
              <a:buFont typeface="Wingdings" panose="05000000000000000000" pitchFamily="2" charset="2"/>
              <a:buChar char="§"/>
            </a:pPr>
            <a:r>
              <a:rPr lang="en-US" sz="2400" dirty="0"/>
              <a:t>Theft of laptops from SABC parliament precinct office </a:t>
            </a:r>
          </a:p>
          <a:p>
            <a:pPr marL="0" indent="0">
              <a:buNone/>
            </a:pPr>
            <a:endParaRPr lang="en-US" sz="2400" dirty="0"/>
          </a:p>
          <a:p>
            <a:r>
              <a:rPr lang="en-US" sz="2400" dirty="0"/>
              <a:t>Suspected many more go unreported at present </a:t>
            </a:r>
          </a:p>
          <a:p>
            <a:pPr marL="0" indent="0">
              <a:buNone/>
            </a:pPr>
            <a:endParaRPr lang="en-US" sz="2400" dirty="0"/>
          </a:p>
        </p:txBody>
      </p:sp>
      <p:sp>
        <p:nvSpPr>
          <p:cNvPr id="7" name="Date Placeholder 5">
            <a:extLst>
              <a:ext uri="{FF2B5EF4-FFF2-40B4-BE49-F238E27FC236}">
                <a16:creationId xmlns="" xmlns:a16="http://schemas.microsoft.com/office/drawing/2014/main" id="{A32E0A56-13C1-4748-8057-684FCC5B8C17}"/>
              </a:ext>
            </a:extLst>
          </p:cNvPr>
          <p:cNvSpPr>
            <a:spLocks noGrp="1"/>
          </p:cNvSpPr>
          <p:nvPr>
            <p:ph type="dt" sz="half" idx="10"/>
          </p:nvPr>
        </p:nvSpPr>
        <p:spPr>
          <a:xfrm>
            <a:off x="-24247" y="6491435"/>
            <a:ext cx="2743200" cy="365125"/>
          </a:xfrm>
        </p:spPr>
        <p:txBody>
          <a:bodyPr/>
          <a:lstStyle/>
          <a:p>
            <a:r>
              <a:rPr lang="en-US" smtClean="0"/>
              <a:t>October 2018</a:t>
            </a:r>
            <a:endParaRPr lang="en-ZA" dirty="0"/>
          </a:p>
        </p:txBody>
      </p:sp>
      <p:sp>
        <p:nvSpPr>
          <p:cNvPr id="8" name="Footer Placeholder 6">
            <a:extLst>
              <a:ext uri="{FF2B5EF4-FFF2-40B4-BE49-F238E27FC236}">
                <a16:creationId xmlns="" xmlns:a16="http://schemas.microsoft.com/office/drawing/2014/main" id="{41B81AC9-C9FC-46C4-9569-1D3293AB6EC6}"/>
              </a:ext>
            </a:extLst>
          </p:cNvPr>
          <p:cNvSpPr>
            <a:spLocks noGrp="1"/>
          </p:cNvSpPr>
          <p:nvPr>
            <p:ph type="ftr" sz="quarter" idx="11"/>
          </p:nvPr>
        </p:nvSpPr>
        <p:spPr>
          <a:xfrm>
            <a:off x="3176153" y="6491435"/>
            <a:ext cx="4114800" cy="365125"/>
          </a:xfrm>
        </p:spPr>
        <p:txBody>
          <a:bodyPr/>
          <a:lstStyle/>
          <a:p>
            <a:r>
              <a:rPr lang="en-ZA" dirty="0"/>
              <a:t>Copyright Dr Peter Tobin, 2018</a:t>
            </a:r>
          </a:p>
        </p:txBody>
      </p:sp>
    </p:spTree>
    <p:extLst>
      <p:ext uri="{BB962C8B-B14F-4D97-AF65-F5344CB8AC3E}">
        <p14:creationId xmlns:p14="http://schemas.microsoft.com/office/powerpoint/2010/main" val="17413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8D9AD5-F248-4919-864A-CFD76CC027D6}" type="slidenum">
              <a:rPr lang="en-ZA" smtClean="0"/>
              <a:pPr/>
              <a:t>2</a:t>
            </a:fld>
            <a:endParaRPr lang="en-ZA"/>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l="4085" r="10620" b="39500"/>
          <a:stretch/>
        </p:blipFill>
        <p:spPr>
          <a:xfrm>
            <a:off x="5879" y="-5006"/>
            <a:ext cx="12288688" cy="6886367"/>
          </a:xfrm>
          <a:prstGeom prst="rect">
            <a:avLst/>
          </a:prstGeom>
        </p:spPr>
      </p:pic>
      <p:sp>
        <p:nvSpPr>
          <p:cNvPr id="6" name="Rectangle 5"/>
          <p:cNvSpPr/>
          <p:nvPr/>
        </p:nvSpPr>
        <p:spPr>
          <a:xfrm>
            <a:off x="-24680" y="4895750"/>
            <a:ext cx="12288688" cy="1384995"/>
          </a:xfrm>
          <a:prstGeom prst="rect">
            <a:avLst/>
          </a:prstGeom>
        </p:spPr>
        <p:txBody>
          <a:bodyPr wrap="square">
            <a:spAutoFit/>
          </a:bodyPr>
          <a:lstStyle/>
          <a:p>
            <a:pPr algn="ctr"/>
            <a:r>
              <a:rPr lang="en-GB" sz="2800" b="1" dirty="0">
                <a:solidFill>
                  <a:schemeClr val="bg1"/>
                </a:solidFill>
                <a:latin typeface="Segoe UI" panose="020B0502040204020203" pitchFamily="34" charset="0"/>
                <a:cs typeface="Segoe UI" panose="020B0502040204020203" pitchFamily="34" charset="0"/>
              </a:rPr>
              <a:t>Presented by </a:t>
            </a:r>
          </a:p>
          <a:p>
            <a:pPr algn="ctr"/>
            <a:r>
              <a:rPr lang="en-GB" sz="2800" b="1" dirty="0">
                <a:solidFill>
                  <a:schemeClr val="bg1"/>
                </a:solidFill>
                <a:latin typeface="Segoe UI" panose="020B0502040204020203" pitchFamily="34" charset="0"/>
                <a:cs typeface="Segoe UI" panose="020B0502040204020203" pitchFamily="34" charset="0"/>
              </a:rPr>
              <a:t>Dr Peter Tobin</a:t>
            </a:r>
          </a:p>
          <a:p>
            <a:pPr algn="ctr"/>
            <a:r>
              <a:rPr lang="en-GB" sz="2800" b="1" dirty="0">
                <a:solidFill>
                  <a:schemeClr val="bg1"/>
                </a:solidFill>
                <a:latin typeface="Segoe UI" panose="020B0502040204020203" pitchFamily="34" charset="0"/>
                <a:cs typeface="Segoe UI" panose="020B0502040204020203" pitchFamily="34" charset="0"/>
              </a:rPr>
              <a:t>CGEIT, PMIITPSA, PMP</a:t>
            </a:r>
          </a:p>
        </p:txBody>
      </p:sp>
      <p:sp>
        <p:nvSpPr>
          <p:cNvPr id="5" name="Rectangle 4">
            <a:extLst>
              <a:ext uri="{FF2B5EF4-FFF2-40B4-BE49-F238E27FC236}">
                <a16:creationId xmlns="" xmlns:a16="http://schemas.microsoft.com/office/drawing/2014/main" id="{0B7503F3-BAF8-4ED3-8F6F-AF35CA271B75}"/>
              </a:ext>
            </a:extLst>
          </p:cNvPr>
          <p:cNvSpPr/>
          <p:nvPr/>
        </p:nvSpPr>
        <p:spPr>
          <a:xfrm>
            <a:off x="479376" y="577255"/>
            <a:ext cx="10945216" cy="1938992"/>
          </a:xfrm>
          <a:prstGeom prst="rect">
            <a:avLst/>
          </a:prstGeom>
        </p:spPr>
        <p:txBody>
          <a:bodyPr wrap="square">
            <a:spAutoFit/>
          </a:bodyPr>
          <a:lstStyle/>
          <a:p>
            <a:pPr algn="ctr"/>
            <a:r>
              <a:rPr lang="en-GB" sz="4000" b="1" dirty="0">
                <a:solidFill>
                  <a:srgbClr val="002A55"/>
                </a:solidFill>
                <a:latin typeface="Segoe UI" panose="020B0502040204020203" pitchFamily="34" charset="0"/>
                <a:cs typeface="Segoe UI" panose="020B0502040204020203" pitchFamily="34" charset="0"/>
              </a:rPr>
              <a:t>POPI Act Compliance </a:t>
            </a:r>
          </a:p>
          <a:p>
            <a:pPr algn="ctr"/>
            <a:r>
              <a:rPr lang="en-GB" sz="4000" b="1" dirty="0">
                <a:solidFill>
                  <a:srgbClr val="002A55"/>
                </a:solidFill>
                <a:latin typeface="Segoe UI" panose="020B0502040204020203" pitchFamily="34" charset="0"/>
                <a:cs typeface="Segoe UI" panose="020B0502040204020203" pitchFamily="34" charset="0"/>
              </a:rPr>
              <a:t>For</a:t>
            </a:r>
          </a:p>
          <a:p>
            <a:pPr algn="ctr"/>
            <a:r>
              <a:rPr lang="en-ZA" sz="4000" b="1" dirty="0" smtClean="0">
                <a:solidFill>
                  <a:srgbClr val="002A55"/>
                </a:solidFill>
                <a:latin typeface="Segoe UI" panose="020B0502040204020203" pitchFamily="34" charset="0"/>
                <a:cs typeface="Segoe UI" panose="020B0502040204020203" pitchFamily="34" charset="0"/>
              </a:rPr>
              <a:t>Government </a:t>
            </a:r>
            <a:r>
              <a:rPr lang="en-ZA" sz="4000" b="1" dirty="0">
                <a:solidFill>
                  <a:srgbClr val="002A55"/>
                </a:solidFill>
                <a:latin typeface="Segoe UI" panose="020B0502040204020203" pitchFamily="34" charset="0"/>
                <a:cs typeface="Segoe UI" panose="020B0502040204020203" pitchFamily="34" charset="0"/>
              </a:rPr>
              <a:t>Finance Audit and Risk Officers</a:t>
            </a:r>
            <a:endParaRPr lang="en-GB" sz="4000" b="1" dirty="0">
              <a:solidFill>
                <a:srgbClr val="002A55"/>
              </a:solidFill>
              <a:latin typeface="Segoe UI" panose="020B0502040204020203" pitchFamily="34" charset="0"/>
              <a:cs typeface="Segoe UI" panose="020B0502040204020203" pitchFamily="34" charset="0"/>
            </a:endParaRPr>
          </a:p>
        </p:txBody>
      </p:sp>
      <p:sp>
        <p:nvSpPr>
          <p:cNvPr id="4" name="Date Placeholder 3"/>
          <p:cNvSpPr>
            <a:spLocks noGrp="1"/>
          </p:cNvSpPr>
          <p:nvPr>
            <p:ph type="dt" sz="half" idx="10"/>
          </p:nvPr>
        </p:nvSpPr>
        <p:spPr/>
        <p:txBody>
          <a:bodyPr/>
          <a:lstStyle/>
          <a:p>
            <a:r>
              <a:rPr lang="en-US" smtClean="0"/>
              <a:t>October 2018</a:t>
            </a:r>
            <a:endParaRPr lang="en-US"/>
          </a:p>
        </p:txBody>
      </p:sp>
      <p:sp>
        <p:nvSpPr>
          <p:cNvPr id="7" name="Footer Placeholder 6"/>
          <p:cNvSpPr>
            <a:spLocks noGrp="1"/>
          </p:cNvSpPr>
          <p:nvPr>
            <p:ph type="ftr" sz="quarter" idx="11"/>
          </p:nvPr>
        </p:nvSpPr>
        <p:spPr/>
        <p:txBody>
          <a:bodyPr/>
          <a:lstStyle/>
          <a:p>
            <a:r>
              <a:rPr lang="en-ZA" smtClean="0"/>
              <a:t>Copyright Dr Peter Tobin, 2018</a:t>
            </a:r>
            <a:endParaRPr lang="en-ZA"/>
          </a:p>
        </p:txBody>
      </p:sp>
    </p:spTree>
    <p:extLst>
      <p:ext uri="{BB962C8B-B14F-4D97-AF65-F5344CB8AC3E}">
        <p14:creationId xmlns:p14="http://schemas.microsoft.com/office/powerpoint/2010/main" val="101011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8D9AD5-F248-4919-864A-CFD76CC027D6}" type="slidenum">
              <a:rPr lang="en-ZA" smtClean="0"/>
              <a:pPr/>
              <a:t>20</a:t>
            </a:fld>
            <a:endParaRPr lang="en-ZA"/>
          </a:p>
        </p:txBody>
      </p:sp>
      <p:sp>
        <p:nvSpPr>
          <p:cNvPr id="3" name="Title 2"/>
          <p:cNvSpPr>
            <a:spLocks noGrp="1"/>
          </p:cNvSpPr>
          <p:nvPr>
            <p:ph type="title"/>
          </p:nvPr>
        </p:nvSpPr>
        <p:spPr/>
        <p:txBody>
          <a:bodyPr>
            <a:normAutofit/>
          </a:bodyPr>
          <a:lstStyle/>
          <a:p>
            <a:r>
              <a:rPr lang="en-GB" dirty="0"/>
              <a:t>Practical </a:t>
            </a:r>
            <a:r>
              <a:rPr lang="en-GB" dirty="0" smtClean="0"/>
              <a:t>example </a:t>
            </a:r>
            <a:r>
              <a:rPr lang="en-GB" dirty="0"/>
              <a:t>of POPIA non-compliance</a:t>
            </a:r>
            <a:endParaRPr lang="en-ZA" dirty="0"/>
          </a:p>
        </p:txBody>
      </p:sp>
      <p:sp>
        <p:nvSpPr>
          <p:cNvPr id="4" name="Content Placeholder 3"/>
          <p:cNvSpPr>
            <a:spLocks noGrp="1"/>
          </p:cNvSpPr>
          <p:nvPr>
            <p:ph idx="1"/>
          </p:nvPr>
        </p:nvSpPr>
        <p:spPr>
          <a:xfrm>
            <a:off x="839416" y="834703"/>
            <a:ext cx="10680506" cy="761503"/>
          </a:xfrm>
        </p:spPr>
        <p:txBody>
          <a:bodyPr>
            <a:normAutofit/>
          </a:bodyPr>
          <a:lstStyle/>
          <a:p>
            <a:pPr marL="0" indent="0">
              <a:buNone/>
            </a:pPr>
            <a:r>
              <a:rPr lang="en-GB" sz="2400" b="1" dirty="0"/>
              <a:t>Chief Justice </a:t>
            </a:r>
            <a:r>
              <a:rPr lang="en-GB" sz="2400" b="1" dirty="0" err="1"/>
              <a:t>Mogoeng</a:t>
            </a:r>
            <a:r>
              <a:rPr lang="en-GB" sz="2400" b="1" dirty="0"/>
              <a:t> </a:t>
            </a:r>
            <a:r>
              <a:rPr lang="en-GB" sz="2400" b="1" dirty="0" err="1"/>
              <a:t>Mogoeng’s</a:t>
            </a:r>
            <a:r>
              <a:rPr lang="en-GB" sz="2400" b="1" dirty="0"/>
              <a:t> offices burgled</a:t>
            </a:r>
          </a:p>
          <a:p>
            <a:pPr marL="0" indent="0">
              <a:buNone/>
            </a:pPr>
            <a:endParaRPr lang="en-US" sz="2400" dirty="0"/>
          </a:p>
        </p:txBody>
      </p:sp>
      <p:sp>
        <p:nvSpPr>
          <p:cNvPr id="7" name="Date Placeholder 5">
            <a:extLst>
              <a:ext uri="{FF2B5EF4-FFF2-40B4-BE49-F238E27FC236}">
                <a16:creationId xmlns="" xmlns:a16="http://schemas.microsoft.com/office/drawing/2014/main" id="{A32E0A56-13C1-4748-8057-684FCC5B8C17}"/>
              </a:ext>
            </a:extLst>
          </p:cNvPr>
          <p:cNvSpPr>
            <a:spLocks noGrp="1"/>
          </p:cNvSpPr>
          <p:nvPr>
            <p:ph type="dt" sz="half" idx="10"/>
          </p:nvPr>
        </p:nvSpPr>
        <p:spPr>
          <a:xfrm>
            <a:off x="-24247" y="6491435"/>
            <a:ext cx="2743200" cy="365125"/>
          </a:xfrm>
        </p:spPr>
        <p:txBody>
          <a:bodyPr/>
          <a:lstStyle/>
          <a:p>
            <a:r>
              <a:rPr lang="en-US" smtClean="0"/>
              <a:t>October 2018</a:t>
            </a:r>
            <a:endParaRPr lang="en-ZA" dirty="0"/>
          </a:p>
        </p:txBody>
      </p:sp>
      <p:sp>
        <p:nvSpPr>
          <p:cNvPr id="8" name="Footer Placeholder 6">
            <a:extLst>
              <a:ext uri="{FF2B5EF4-FFF2-40B4-BE49-F238E27FC236}">
                <a16:creationId xmlns="" xmlns:a16="http://schemas.microsoft.com/office/drawing/2014/main" id="{41B81AC9-C9FC-46C4-9569-1D3293AB6EC6}"/>
              </a:ext>
            </a:extLst>
          </p:cNvPr>
          <p:cNvSpPr>
            <a:spLocks noGrp="1"/>
          </p:cNvSpPr>
          <p:nvPr>
            <p:ph type="ftr" sz="quarter" idx="11"/>
          </p:nvPr>
        </p:nvSpPr>
        <p:spPr>
          <a:xfrm>
            <a:off x="3176153" y="6491435"/>
            <a:ext cx="4114800" cy="365125"/>
          </a:xfrm>
        </p:spPr>
        <p:txBody>
          <a:bodyPr/>
          <a:lstStyle/>
          <a:p>
            <a:r>
              <a:rPr lang="en-ZA" dirty="0"/>
              <a:t>Copyright Dr Peter Tobin, 2018</a:t>
            </a:r>
          </a:p>
        </p:txBody>
      </p:sp>
      <p:sp>
        <p:nvSpPr>
          <p:cNvPr id="15" name="Content Placeholder 3">
            <a:extLst>
              <a:ext uri="{FF2B5EF4-FFF2-40B4-BE49-F238E27FC236}">
                <a16:creationId xmlns="" xmlns:a16="http://schemas.microsoft.com/office/drawing/2014/main" id="{7DF83F36-25A7-48DE-BDCC-5FA454229245}"/>
              </a:ext>
            </a:extLst>
          </p:cNvPr>
          <p:cNvSpPr txBox="1">
            <a:spLocks/>
          </p:cNvSpPr>
          <p:nvPr/>
        </p:nvSpPr>
        <p:spPr>
          <a:xfrm>
            <a:off x="746804" y="1520542"/>
            <a:ext cx="4341084" cy="4960178"/>
          </a:xfrm>
          <a:prstGeom prst="rect">
            <a:avLst/>
          </a:prstGeom>
        </p:spPr>
        <p:txBody>
          <a:bodyPr vert="horz" lIns="91440" tIns="45720" rIns="91440" bIns="45720" rtlCol="0">
            <a:normAutofit/>
          </a:bodyPr>
          <a:lstStyle>
            <a:lvl1pPr marL="228594" indent="-228594" algn="l" defTabSz="914377" rtl="0" eaLnBrk="1" latinLnBrk="0" hangingPunct="1">
              <a:lnSpc>
                <a:spcPct val="100000"/>
              </a:lnSpc>
              <a:spcBef>
                <a:spcPts val="0"/>
              </a:spcBef>
              <a:buFont typeface="Arial" panose="020B0604020202020204" pitchFamily="34" charset="0"/>
              <a:buChar char="•"/>
              <a:defRPr sz="1800" kern="1200">
                <a:solidFill>
                  <a:schemeClr val="tx1">
                    <a:lumMod val="65000"/>
                    <a:lumOff val="35000"/>
                  </a:schemeClr>
                </a:solidFill>
                <a:latin typeface="Segoe UI" panose="020B0502040204020203" pitchFamily="34" charset="0"/>
                <a:ea typeface="+mn-ea"/>
                <a:cs typeface="Segoe UI" panose="020B0502040204020203" pitchFamily="34" charset="0"/>
              </a:defRPr>
            </a:lvl1pPr>
            <a:lvl2pPr marL="685783" indent="-228594" algn="l" defTabSz="914377" rtl="0" eaLnBrk="1" latinLnBrk="0" hangingPunct="1">
              <a:lnSpc>
                <a:spcPct val="100000"/>
              </a:lnSpc>
              <a:spcBef>
                <a:spcPts val="0"/>
              </a:spcBef>
              <a:buFont typeface="Arial" panose="020B0604020202020204" pitchFamily="34" charset="0"/>
              <a:buChar char="•"/>
              <a:defRPr sz="1800" kern="1200">
                <a:solidFill>
                  <a:schemeClr val="tx1">
                    <a:lumMod val="65000"/>
                    <a:lumOff val="35000"/>
                  </a:schemeClr>
                </a:solidFill>
                <a:latin typeface="Segoe UI" panose="020B0502040204020203" pitchFamily="34" charset="0"/>
                <a:ea typeface="+mn-ea"/>
                <a:cs typeface="Segoe UI" panose="020B0502040204020203" pitchFamily="34" charset="0"/>
              </a:defRPr>
            </a:lvl2pPr>
            <a:lvl3pPr marL="1142971" indent="-228594" algn="l" defTabSz="914377" rtl="0" eaLnBrk="1" latinLnBrk="0" hangingPunct="1">
              <a:lnSpc>
                <a:spcPct val="100000"/>
              </a:lnSpc>
              <a:spcBef>
                <a:spcPts val="0"/>
              </a:spcBef>
              <a:buFont typeface="Arial" panose="020B0604020202020204" pitchFamily="34" charset="0"/>
              <a:buChar char="•"/>
              <a:defRPr sz="1800" kern="1200">
                <a:solidFill>
                  <a:schemeClr val="tx1">
                    <a:lumMod val="65000"/>
                    <a:lumOff val="35000"/>
                  </a:schemeClr>
                </a:solidFill>
                <a:latin typeface="Segoe UI" panose="020B0502040204020203" pitchFamily="34" charset="0"/>
                <a:ea typeface="+mn-ea"/>
                <a:cs typeface="Segoe UI" panose="020B0502040204020203" pitchFamily="34" charset="0"/>
              </a:defRPr>
            </a:lvl3pPr>
            <a:lvl4pPr marL="1600160" indent="-228594" algn="l" defTabSz="914377" rtl="0" eaLnBrk="1" latinLnBrk="0" hangingPunct="1">
              <a:lnSpc>
                <a:spcPct val="100000"/>
              </a:lnSpc>
              <a:spcBef>
                <a:spcPts val="0"/>
              </a:spcBef>
              <a:buFont typeface="Arial" panose="020B0604020202020204" pitchFamily="34" charset="0"/>
              <a:buChar char="•"/>
              <a:defRPr sz="1800" kern="1200">
                <a:solidFill>
                  <a:schemeClr val="tx1">
                    <a:lumMod val="65000"/>
                    <a:lumOff val="35000"/>
                  </a:schemeClr>
                </a:solidFill>
                <a:latin typeface="Segoe UI" panose="020B0502040204020203" pitchFamily="34" charset="0"/>
                <a:ea typeface="+mn-ea"/>
                <a:cs typeface="Segoe UI" panose="020B0502040204020203" pitchFamily="34" charset="0"/>
              </a:defRPr>
            </a:lvl4pPr>
            <a:lvl5pPr marL="2057349" indent="-228594" algn="l" defTabSz="914377" rtl="0" eaLnBrk="1" latinLnBrk="0" hangingPunct="1">
              <a:lnSpc>
                <a:spcPct val="100000"/>
              </a:lnSpc>
              <a:spcBef>
                <a:spcPts val="0"/>
              </a:spcBef>
              <a:buFont typeface="Arial" panose="020B0604020202020204" pitchFamily="34" charset="0"/>
              <a:buChar char="•"/>
              <a:defRPr sz="1800" kern="1200">
                <a:solidFill>
                  <a:schemeClr val="tx1">
                    <a:lumMod val="65000"/>
                    <a:lumOff val="35000"/>
                  </a:schemeClr>
                </a:solidFill>
                <a:latin typeface="Segoe UI" panose="020B0502040204020203" pitchFamily="34" charset="0"/>
                <a:ea typeface="+mn-ea"/>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t>“Fifteen computers in the human resources unit which contained important information about judges in the country, officials in the office of the chief justice, the Constitutional Court, high courts, Supreme Court of Appeal and other specialists courts were stolen</a:t>
            </a:r>
            <a:r>
              <a:rPr lang="en-GB" sz="2400" dirty="0" smtClean="0"/>
              <a:t>.”</a:t>
            </a:r>
          </a:p>
          <a:p>
            <a:pPr marL="0" indent="0">
              <a:buNone/>
            </a:pPr>
            <a:endParaRPr lang="en-GB" sz="2400" dirty="0"/>
          </a:p>
          <a:p>
            <a:pPr marL="0" indent="0">
              <a:buNone/>
            </a:pPr>
            <a:r>
              <a:rPr lang="fr-FR" sz="1100" dirty="0"/>
              <a:t>Source: http://citizen.co.za/news/news-national/1461845/chief-justice-mogoeng-mogoengs-offices-burgled/</a:t>
            </a:r>
          </a:p>
          <a:p>
            <a:pPr marL="0" indent="0">
              <a:buNone/>
            </a:pPr>
            <a:endParaRPr lang="en-GB" sz="2400" dirty="0"/>
          </a:p>
          <a:p>
            <a:pPr marL="0" indent="0">
              <a:buFont typeface="Arial" panose="020B0604020202020204" pitchFamily="34" charset="0"/>
              <a:buNone/>
            </a:pPr>
            <a:endParaRPr lang="en-US" sz="2400" dirty="0"/>
          </a:p>
        </p:txBody>
      </p:sp>
      <p:sp>
        <p:nvSpPr>
          <p:cNvPr id="16" name="Content Placeholder 3">
            <a:extLst>
              <a:ext uri="{FF2B5EF4-FFF2-40B4-BE49-F238E27FC236}">
                <a16:creationId xmlns="" xmlns:a16="http://schemas.microsoft.com/office/drawing/2014/main" id="{DEA3E00C-99D7-43AC-AC87-C6612288A135}"/>
              </a:ext>
            </a:extLst>
          </p:cNvPr>
          <p:cNvSpPr txBox="1">
            <a:spLocks/>
          </p:cNvSpPr>
          <p:nvPr/>
        </p:nvSpPr>
        <p:spPr>
          <a:xfrm>
            <a:off x="5545088" y="1531257"/>
            <a:ext cx="4341084" cy="4960178"/>
          </a:xfrm>
          <a:prstGeom prst="rect">
            <a:avLst/>
          </a:prstGeom>
        </p:spPr>
        <p:txBody>
          <a:bodyPr vert="horz" lIns="91440" tIns="45720" rIns="91440" bIns="45720" rtlCol="0">
            <a:normAutofit/>
          </a:bodyPr>
          <a:lstStyle>
            <a:lvl1pPr marL="228594" indent="-228594" algn="l" defTabSz="914377" rtl="0" eaLnBrk="1" latinLnBrk="0" hangingPunct="1">
              <a:lnSpc>
                <a:spcPct val="100000"/>
              </a:lnSpc>
              <a:spcBef>
                <a:spcPts val="0"/>
              </a:spcBef>
              <a:buFont typeface="Arial" panose="020B0604020202020204" pitchFamily="34" charset="0"/>
              <a:buChar char="•"/>
              <a:defRPr sz="1800" kern="1200">
                <a:solidFill>
                  <a:schemeClr val="tx1">
                    <a:lumMod val="65000"/>
                    <a:lumOff val="35000"/>
                  </a:schemeClr>
                </a:solidFill>
                <a:latin typeface="Segoe UI" panose="020B0502040204020203" pitchFamily="34" charset="0"/>
                <a:ea typeface="+mn-ea"/>
                <a:cs typeface="Segoe UI" panose="020B0502040204020203" pitchFamily="34" charset="0"/>
              </a:defRPr>
            </a:lvl1pPr>
            <a:lvl2pPr marL="685783" indent="-228594" algn="l" defTabSz="914377" rtl="0" eaLnBrk="1" latinLnBrk="0" hangingPunct="1">
              <a:lnSpc>
                <a:spcPct val="100000"/>
              </a:lnSpc>
              <a:spcBef>
                <a:spcPts val="0"/>
              </a:spcBef>
              <a:buFont typeface="Arial" panose="020B0604020202020204" pitchFamily="34" charset="0"/>
              <a:buChar char="•"/>
              <a:defRPr sz="1800" kern="1200">
                <a:solidFill>
                  <a:schemeClr val="tx1">
                    <a:lumMod val="65000"/>
                    <a:lumOff val="35000"/>
                  </a:schemeClr>
                </a:solidFill>
                <a:latin typeface="Segoe UI" panose="020B0502040204020203" pitchFamily="34" charset="0"/>
                <a:ea typeface="+mn-ea"/>
                <a:cs typeface="Segoe UI" panose="020B0502040204020203" pitchFamily="34" charset="0"/>
              </a:defRPr>
            </a:lvl2pPr>
            <a:lvl3pPr marL="1142971" indent="-228594" algn="l" defTabSz="914377" rtl="0" eaLnBrk="1" latinLnBrk="0" hangingPunct="1">
              <a:lnSpc>
                <a:spcPct val="100000"/>
              </a:lnSpc>
              <a:spcBef>
                <a:spcPts val="0"/>
              </a:spcBef>
              <a:buFont typeface="Arial" panose="020B0604020202020204" pitchFamily="34" charset="0"/>
              <a:buChar char="•"/>
              <a:defRPr sz="1800" kern="1200">
                <a:solidFill>
                  <a:schemeClr val="tx1">
                    <a:lumMod val="65000"/>
                    <a:lumOff val="35000"/>
                  </a:schemeClr>
                </a:solidFill>
                <a:latin typeface="Segoe UI" panose="020B0502040204020203" pitchFamily="34" charset="0"/>
                <a:ea typeface="+mn-ea"/>
                <a:cs typeface="Segoe UI" panose="020B0502040204020203" pitchFamily="34" charset="0"/>
              </a:defRPr>
            </a:lvl3pPr>
            <a:lvl4pPr marL="1600160" indent="-228594" algn="l" defTabSz="914377" rtl="0" eaLnBrk="1" latinLnBrk="0" hangingPunct="1">
              <a:lnSpc>
                <a:spcPct val="100000"/>
              </a:lnSpc>
              <a:spcBef>
                <a:spcPts val="0"/>
              </a:spcBef>
              <a:buFont typeface="Arial" panose="020B0604020202020204" pitchFamily="34" charset="0"/>
              <a:buChar char="•"/>
              <a:defRPr sz="1800" kern="1200">
                <a:solidFill>
                  <a:schemeClr val="tx1">
                    <a:lumMod val="65000"/>
                    <a:lumOff val="35000"/>
                  </a:schemeClr>
                </a:solidFill>
                <a:latin typeface="Segoe UI" panose="020B0502040204020203" pitchFamily="34" charset="0"/>
                <a:ea typeface="+mn-ea"/>
                <a:cs typeface="Segoe UI" panose="020B0502040204020203" pitchFamily="34" charset="0"/>
              </a:defRPr>
            </a:lvl4pPr>
            <a:lvl5pPr marL="2057349" indent="-228594" algn="l" defTabSz="914377" rtl="0" eaLnBrk="1" latinLnBrk="0" hangingPunct="1">
              <a:lnSpc>
                <a:spcPct val="100000"/>
              </a:lnSpc>
              <a:spcBef>
                <a:spcPts val="0"/>
              </a:spcBef>
              <a:buFont typeface="Arial" panose="020B0604020202020204" pitchFamily="34" charset="0"/>
              <a:buChar char="•"/>
              <a:defRPr sz="1800" kern="1200">
                <a:solidFill>
                  <a:schemeClr val="tx1">
                    <a:lumMod val="65000"/>
                    <a:lumOff val="35000"/>
                  </a:schemeClr>
                </a:solidFill>
                <a:latin typeface="Segoe UI" panose="020B0502040204020203" pitchFamily="34" charset="0"/>
                <a:ea typeface="+mn-ea"/>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t>Points to ponder</a:t>
            </a:r>
          </a:p>
          <a:p>
            <a:r>
              <a:rPr lang="en-GB" sz="2400" dirty="0"/>
              <a:t>Risk assessment?</a:t>
            </a:r>
          </a:p>
          <a:p>
            <a:r>
              <a:rPr lang="en-GB" sz="2400" dirty="0"/>
              <a:t>Security policy?</a:t>
            </a:r>
          </a:p>
          <a:p>
            <a:r>
              <a:rPr lang="en-GB" sz="2400" dirty="0"/>
              <a:t>Security measures in place?</a:t>
            </a:r>
          </a:p>
          <a:p>
            <a:r>
              <a:rPr lang="en-GB" sz="2400" dirty="0"/>
              <a:t>Training?</a:t>
            </a:r>
          </a:p>
          <a:p>
            <a:r>
              <a:rPr lang="en-GB" sz="2400" dirty="0"/>
              <a:t>Threat monitoring?</a:t>
            </a:r>
          </a:p>
          <a:p>
            <a:r>
              <a:rPr lang="en-GB" sz="2400" dirty="0"/>
              <a:t>Data recovery?</a:t>
            </a:r>
          </a:p>
          <a:p>
            <a:r>
              <a:rPr lang="en-GB" sz="2400" dirty="0"/>
              <a:t>Data loss management</a:t>
            </a:r>
            <a:r>
              <a:rPr lang="en-GB" sz="2400" dirty="0" smtClean="0"/>
              <a:t>?</a:t>
            </a:r>
          </a:p>
          <a:p>
            <a:r>
              <a:rPr lang="en-GB" sz="2400" dirty="0" smtClean="0"/>
              <a:t>Notification procedures?</a:t>
            </a:r>
          </a:p>
          <a:p>
            <a:r>
              <a:rPr lang="en-GB" sz="2400" dirty="0" smtClean="0"/>
              <a:t>Post-breach lessons learned?</a:t>
            </a:r>
            <a:endParaRPr lang="en-GB" sz="2400" dirty="0"/>
          </a:p>
          <a:p>
            <a:pPr marL="0" indent="0">
              <a:buFont typeface="Arial" panose="020B0604020202020204" pitchFamily="34" charset="0"/>
              <a:buNone/>
            </a:pPr>
            <a:endParaRPr lang="en-US" sz="2400" dirty="0"/>
          </a:p>
        </p:txBody>
      </p:sp>
    </p:spTree>
    <p:extLst>
      <p:ext uri="{BB962C8B-B14F-4D97-AF65-F5344CB8AC3E}">
        <p14:creationId xmlns:p14="http://schemas.microsoft.com/office/powerpoint/2010/main" val="90060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October 2018</a:t>
            </a:r>
            <a:endParaRPr lang="en-US"/>
          </a:p>
        </p:txBody>
      </p:sp>
      <p:sp>
        <p:nvSpPr>
          <p:cNvPr id="3" name="Footer Placeholder 2"/>
          <p:cNvSpPr>
            <a:spLocks noGrp="1"/>
          </p:cNvSpPr>
          <p:nvPr>
            <p:ph type="ftr" sz="quarter" idx="11"/>
          </p:nvPr>
        </p:nvSpPr>
        <p:spPr/>
        <p:txBody>
          <a:bodyPr/>
          <a:lstStyle/>
          <a:p>
            <a:r>
              <a:rPr lang="en-ZA" smtClean="0"/>
              <a:t>Copyright Dr Peter Tobin, 2018</a:t>
            </a:r>
            <a:endParaRPr lang="en-ZA"/>
          </a:p>
        </p:txBody>
      </p:sp>
      <p:sp>
        <p:nvSpPr>
          <p:cNvPr id="4" name="Slide Number Placeholder 3"/>
          <p:cNvSpPr>
            <a:spLocks noGrp="1"/>
          </p:cNvSpPr>
          <p:nvPr>
            <p:ph type="sldNum" sz="quarter" idx="12"/>
          </p:nvPr>
        </p:nvSpPr>
        <p:spPr/>
        <p:txBody>
          <a:bodyPr/>
          <a:lstStyle/>
          <a:p>
            <a:fld id="{CA8D9AD5-F248-4919-864A-CFD76CC027D6}" type="slidenum">
              <a:rPr lang="en-ZA" smtClean="0"/>
              <a:pPr/>
              <a:t>21</a:t>
            </a:fld>
            <a:endParaRPr lang="en-ZA"/>
          </a:p>
        </p:txBody>
      </p:sp>
      <p:sp>
        <p:nvSpPr>
          <p:cNvPr id="5" name="Title 4"/>
          <p:cNvSpPr>
            <a:spLocks noGrp="1"/>
          </p:cNvSpPr>
          <p:nvPr>
            <p:ph type="title"/>
          </p:nvPr>
        </p:nvSpPr>
        <p:spPr/>
        <p:txBody>
          <a:bodyPr>
            <a:normAutofit/>
          </a:bodyPr>
          <a:lstStyle/>
          <a:p>
            <a:r>
              <a:rPr lang="en-ZA" dirty="0"/>
              <a:t>POPIA/GPR compliance - How</a:t>
            </a:r>
            <a:r>
              <a:rPr lang="en-ZA" dirty="0" smtClean="0"/>
              <a:t>? In-house</a:t>
            </a:r>
            <a:r>
              <a:rPr lang="en-ZA" dirty="0"/>
              <a:t>, </a:t>
            </a:r>
            <a:r>
              <a:rPr lang="en-ZA" dirty="0" smtClean="0"/>
              <a:t>go-it-alone</a:t>
            </a:r>
            <a:endParaRPr lang="en-ZA" dirty="0"/>
          </a:p>
        </p:txBody>
      </p:sp>
      <p:sp>
        <p:nvSpPr>
          <p:cNvPr id="6" name="Content Placeholder 5"/>
          <p:cNvSpPr>
            <a:spLocks noGrp="1"/>
          </p:cNvSpPr>
          <p:nvPr>
            <p:ph idx="1"/>
          </p:nvPr>
        </p:nvSpPr>
        <p:spPr/>
        <p:txBody>
          <a:bodyPr>
            <a:normAutofit/>
          </a:bodyPr>
          <a:lstStyle/>
          <a:p>
            <a:r>
              <a:rPr lang="en-US" sz="2400" b="1" dirty="0">
                <a:solidFill>
                  <a:srgbClr val="00B050"/>
                </a:solidFill>
              </a:rPr>
              <a:t>Advantages</a:t>
            </a:r>
          </a:p>
          <a:p>
            <a:pPr lvl="1"/>
            <a:r>
              <a:rPr lang="en-ZA" sz="2400" dirty="0" smtClean="0"/>
              <a:t>Potentially </a:t>
            </a:r>
            <a:r>
              <a:rPr lang="en-ZA" sz="2400" dirty="0"/>
              <a:t>lower external </a:t>
            </a:r>
            <a:r>
              <a:rPr lang="en-ZA" sz="2400" dirty="0" smtClean="0"/>
              <a:t>cost</a:t>
            </a:r>
            <a:br>
              <a:rPr lang="en-ZA" sz="2400" dirty="0" smtClean="0"/>
            </a:br>
            <a:r>
              <a:rPr lang="en-ZA" sz="2400" dirty="0" smtClean="0"/>
              <a:t/>
            </a:r>
            <a:br>
              <a:rPr lang="en-ZA" sz="2400" dirty="0" smtClean="0"/>
            </a:br>
            <a:endParaRPr lang="en-ZA" sz="2400" dirty="0"/>
          </a:p>
          <a:p>
            <a:r>
              <a:rPr lang="en-US" sz="2400" b="1" dirty="0">
                <a:solidFill>
                  <a:srgbClr val="FF0000"/>
                </a:solidFill>
              </a:rPr>
              <a:t>Disadvantages</a:t>
            </a:r>
          </a:p>
          <a:p>
            <a:pPr lvl="1"/>
            <a:r>
              <a:rPr lang="en-ZA" sz="2400" dirty="0" smtClean="0"/>
              <a:t>High </a:t>
            </a:r>
            <a:r>
              <a:rPr lang="en-ZA" sz="2400" dirty="0"/>
              <a:t>risk of failure due to lack of experience</a:t>
            </a:r>
          </a:p>
          <a:p>
            <a:pPr lvl="1"/>
            <a:r>
              <a:rPr lang="en-ZA" sz="2400" dirty="0"/>
              <a:t>Longer duration due to steep learning curve</a:t>
            </a:r>
          </a:p>
          <a:p>
            <a:pPr lvl="1"/>
            <a:r>
              <a:rPr lang="en-ZA" sz="2400" dirty="0"/>
              <a:t>Potential for re-doing what does not work</a:t>
            </a:r>
          </a:p>
          <a:p>
            <a:pPr lvl="1"/>
            <a:endParaRPr lang="en-ZA" sz="2000" dirty="0"/>
          </a:p>
        </p:txBody>
      </p:sp>
      <p:pic>
        <p:nvPicPr>
          <p:cNvPr id="7" name="Picture 2"/>
          <p:cNvPicPr>
            <a:picLocks noChangeAspect="1" noChangeArrowheads="1"/>
          </p:cNvPicPr>
          <p:nvPr/>
        </p:nvPicPr>
        <p:blipFill>
          <a:blip r:embed="rId2" cstate="email"/>
          <a:srcRect/>
          <a:stretch>
            <a:fillRect/>
          </a:stretch>
        </p:blipFill>
        <p:spPr bwMode="auto">
          <a:xfrm>
            <a:off x="8886726" y="967428"/>
            <a:ext cx="1222131" cy="1123665"/>
          </a:xfrm>
          <a:prstGeom prst="rect">
            <a:avLst/>
          </a:prstGeom>
          <a:noFill/>
          <a:ln w="9525">
            <a:noFill/>
            <a:miter lim="800000"/>
            <a:headEnd/>
            <a:tailEnd/>
          </a:ln>
        </p:spPr>
      </p:pic>
      <p:pic>
        <p:nvPicPr>
          <p:cNvPr id="8" name="Picture 5"/>
          <p:cNvPicPr>
            <a:picLocks noChangeAspect="1" noChangeArrowheads="1"/>
          </p:cNvPicPr>
          <p:nvPr/>
        </p:nvPicPr>
        <p:blipFill>
          <a:blip r:embed="rId3" cstate="email"/>
          <a:srcRect/>
          <a:stretch>
            <a:fillRect/>
          </a:stretch>
        </p:blipFill>
        <p:spPr bwMode="auto">
          <a:xfrm>
            <a:off x="9001027" y="3165705"/>
            <a:ext cx="993531" cy="993531"/>
          </a:xfrm>
          <a:prstGeom prst="rect">
            <a:avLst/>
          </a:prstGeom>
          <a:noFill/>
          <a:ln w="9525">
            <a:noFill/>
            <a:miter lim="800000"/>
            <a:headEnd/>
            <a:tailEnd/>
          </a:ln>
        </p:spPr>
      </p:pic>
    </p:spTree>
    <p:extLst>
      <p:ext uri="{BB962C8B-B14F-4D97-AF65-F5344CB8AC3E}">
        <p14:creationId xmlns:p14="http://schemas.microsoft.com/office/powerpoint/2010/main" val="295912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October 2018</a:t>
            </a:r>
            <a:endParaRPr lang="en-US"/>
          </a:p>
        </p:txBody>
      </p:sp>
      <p:sp>
        <p:nvSpPr>
          <p:cNvPr id="3" name="Footer Placeholder 2"/>
          <p:cNvSpPr>
            <a:spLocks noGrp="1"/>
          </p:cNvSpPr>
          <p:nvPr>
            <p:ph type="ftr" sz="quarter" idx="11"/>
          </p:nvPr>
        </p:nvSpPr>
        <p:spPr/>
        <p:txBody>
          <a:bodyPr/>
          <a:lstStyle/>
          <a:p>
            <a:r>
              <a:rPr lang="en-ZA" smtClean="0"/>
              <a:t>Copyright Dr Peter Tobin, 2018</a:t>
            </a:r>
            <a:endParaRPr lang="en-ZA"/>
          </a:p>
        </p:txBody>
      </p:sp>
      <p:sp>
        <p:nvSpPr>
          <p:cNvPr id="4" name="Slide Number Placeholder 3"/>
          <p:cNvSpPr>
            <a:spLocks noGrp="1"/>
          </p:cNvSpPr>
          <p:nvPr>
            <p:ph type="sldNum" sz="quarter" idx="12"/>
          </p:nvPr>
        </p:nvSpPr>
        <p:spPr/>
        <p:txBody>
          <a:bodyPr/>
          <a:lstStyle/>
          <a:p>
            <a:fld id="{CA8D9AD5-F248-4919-864A-CFD76CC027D6}" type="slidenum">
              <a:rPr lang="en-ZA" smtClean="0"/>
              <a:pPr/>
              <a:t>22</a:t>
            </a:fld>
            <a:endParaRPr lang="en-ZA"/>
          </a:p>
        </p:txBody>
      </p:sp>
      <p:sp>
        <p:nvSpPr>
          <p:cNvPr id="5" name="Title 4"/>
          <p:cNvSpPr>
            <a:spLocks noGrp="1"/>
          </p:cNvSpPr>
          <p:nvPr>
            <p:ph type="title"/>
          </p:nvPr>
        </p:nvSpPr>
        <p:spPr/>
        <p:txBody>
          <a:bodyPr>
            <a:normAutofit/>
          </a:bodyPr>
          <a:lstStyle/>
          <a:p>
            <a:r>
              <a:rPr lang="en-US" dirty="0"/>
              <a:t>POPIA/GDPR compliance - How</a:t>
            </a:r>
            <a:r>
              <a:rPr lang="en-US" dirty="0" smtClean="0"/>
              <a:t>? </a:t>
            </a:r>
            <a:r>
              <a:rPr lang="en-ZA" altLang="en-US" dirty="0" smtClean="0"/>
              <a:t>Supported </a:t>
            </a:r>
            <a:r>
              <a:rPr lang="en-ZA" altLang="en-US" dirty="0"/>
              <a:t>by external advisors</a:t>
            </a:r>
            <a:endParaRPr lang="en-ZA" dirty="0"/>
          </a:p>
        </p:txBody>
      </p:sp>
      <p:sp>
        <p:nvSpPr>
          <p:cNvPr id="6" name="Content Placeholder 5"/>
          <p:cNvSpPr>
            <a:spLocks noGrp="1"/>
          </p:cNvSpPr>
          <p:nvPr>
            <p:ph idx="1"/>
          </p:nvPr>
        </p:nvSpPr>
        <p:spPr/>
        <p:txBody>
          <a:bodyPr>
            <a:normAutofit/>
          </a:bodyPr>
          <a:lstStyle/>
          <a:p>
            <a:r>
              <a:rPr lang="en-US" sz="2400" b="1" dirty="0">
                <a:solidFill>
                  <a:srgbClr val="00B050"/>
                </a:solidFill>
              </a:rPr>
              <a:t>Advantages</a:t>
            </a:r>
          </a:p>
          <a:p>
            <a:pPr lvl="1"/>
            <a:r>
              <a:rPr lang="en-US" sz="2400" dirty="0"/>
              <a:t>Low risk approach</a:t>
            </a:r>
          </a:p>
          <a:p>
            <a:pPr lvl="1"/>
            <a:r>
              <a:rPr lang="en-US" sz="2400" dirty="0"/>
              <a:t>Learn from those with experience</a:t>
            </a:r>
          </a:p>
          <a:p>
            <a:pPr lvl="1"/>
            <a:r>
              <a:rPr lang="en-US" sz="2400" dirty="0"/>
              <a:t>Small chance of re-doing work</a:t>
            </a:r>
          </a:p>
          <a:p>
            <a:pPr lvl="1"/>
            <a:r>
              <a:rPr lang="en-US" sz="2400" dirty="0"/>
              <a:t>Faster </a:t>
            </a:r>
            <a:r>
              <a:rPr lang="en-US" sz="2400" dirty="0" smtClean="0"/>
              <a:t>implementation</a:t>
            </a:r>
            <a:br>
              <a:rPr lang="en-US" sz="2400" dirty="0" smtClean="0"/>
            </a:br>
            <a:r>
              <a:rPr lang="en-US" sz="2400" dirty="0" smtClean="0"/>
              <a:t/>
            </a:r>
            <a:br>
              <a:rPr lang="en-US" sz="2400" dirty="0" smtClean="0"/>
            </a:br>
            <a:endParaRPr lang="en-US" sz="2400" dirty="0"/>
          </a:p>
          <a:p>
            <a:r>
              <a:rPr lang="en-US" sz="2400" b="1" dirty="0">
                <a:solidFill>
                  <a:srgbClr val="FF0000"/>
                </a:solidFill>
              </a:rPr>
              <a:t>Disadvantages</a:t>
            </a:r>
          </a:p>
          <a:p>
            <a:pPr lvl="1"/>
            <a:r>
              <a:rPr lang="en-US" sz="2400" dirty="0"/>
              <a:t>Risk that external advisor does not perform</a:t>
            </a:r>
          </a:p>
          <a:p>
            <a:pPr lvl="1"/>
            <a:r>
              <a:rPr lang="en-US" sz="2400" dirty="0"/>
              <a:t>Cost of external advice</a:t>
            </a:r>
          </a:p>
          <a:p>
            <a:endParaRPr lang="en-ZA" sz="2000" dirty="0"/>
          </a:p>
        </p:txBody>
      </p:sp>
      <p:pic>
        <p:nvPicPr>
          <p:cNvPr id="7" name="Picture 2"/>
          <p:cNvPicPr>
            <a:picLocks noChangeAspect="1" noChangeArrowheads="1"/>
          </p:cNvPicPr>
          <p:nvPr/>
        </p:nvPicPr>
        <p:blipFill>
          <a:blip r:embed="rId2" cstate="email"/>
          <a:srcRect/>
          <a:stretch>
            <a:fillRect/>
          </a:stretch>
        </p:blipFill>
        <p:spPr bwMode="auto">
          <a:xfrm>
            <a:off x="8862019" y="1601881"/>
            <a:ext cx="1222131" cy="1123665"/>
          </a:xfrm>
          <a:prstGeom prst="rect">
            <a:avLst/>
          </a:prstGeom>
          <a:noFill/>
          <a:ln w="9525">
            <a:noFill/>
            <a:miter lim="800000"/>
            <a:headEnd/>
            <a:tailEnd/>
          </a:ln>
        </p:spPr>
      </p:pic>
      <p:pic>
        <p:nvPicPr>
          <p:cNvPr id="8" name="Picture 5"/>
          <p:cNvPicPr>
            <a:picLocks noChangeAspect="1" noChangeArrowheads="1"/>
          </p:cNvPicPr>
          <p:nvPr/>
        </p:nvPicPr>
        <p:blipFill>
          <a:blip r:embed="rId3" cstate="email"/>
          <a:srcRect/>
          <a:stretch>
            <a:fillRect/>
          </a:stretch>
        </p:blipFill>
        <p:spPr bwMode="auto">
          <a:xfrm>
            <a:off x="8976320" y="3789040"/>
            <a:ext cx="993531" cy="993531"/>
          </a:xfrm>
          <a:prstGeom prst="rect">
            <a:avLst/>
          </a:prstGeom>
          <a:noFill/>
          <a:ln w="9525">
            <a:noFill/>
            <a:miter lim="800000"/>
            <a:headEnd/>
            <a:tailEnd/>
          </a:ln>
        </p:spPr>
      </p:pic>
    </p:spTree>
    <p:extLst>
      <p:ext uri="{BB962C8B-B14F-4D97-AF65-F5344CB8AC3E}">
        <p14:creationId xmlns:p14="http://schemas.microsoft.com/office/powerpoint/2010/main" val="283091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October 2018</a:t>
            </a:r>
            <a:endParaRPr lang="en-US"/>
          </a:p>
        </p:txBody>
      </p:sp>
      <p:sp>
        <p:nvSpPr>
          <p:cNvPr id="3" name="Footer Placeholder 2"/>
          <p:cNvSpPr>
            <a:spLocks noGrp="1"/>
          </p:cNvSpPr>
          <p:nvPr>
            <p:ph type="ftr" sz="quarter" idx="11"/>
          </p:nvPr>
        </p:nvSpPr>
        <p:spPr/>
        <p:txBody>
          <a:bodyPr/>
          <a:lstStyle/>
          <a:p>
            <a:r>
              <a:rPr lang="en-ZA" smtClean="0"/>
              <a:t>Copyright Dr Peter Tobin, 2018</a:t>
            </a:r>
            <a:endParaRPr lang="en-ZA"/>
          </a:p>
        </p:txBody>
      </p:sp>
      <p:sp>
        <p:nvSpPr>
          <p:cNvPr id="4" name="Slide Number Placeholder 3"/>
          <p:cNvSpPr>
            <a:spLocks noGrp="1"/>
          </p:cNvSpPr>
          <p:nvPr>
            <p:ph type="sldNum" sz="quarter" idx="12"/>
          </p:nvPr>
        </p:nvSpPr>
        <p:spPr/>
        <p:txBody>
          <a:bodyPr/>
          <a:lstStyle/>
          <a:p>
            <a:fld id="{CA8D9AD5-F248-4919-864A-CFD76CC027D6}" type="slidenum">
              <a:rPr lang="en-ZA" smtClean="0"/>
              <a:pPr/>
              <a:t>23</a:t>
            </a:fld>
            <a:endParaRPr lang="en-ZA"/>
          </a:p>
        </p:txBody>
      </p:sp>
      <p:sp>
        <p:nvSpPr>
          <p:cNvPr id="5" name="Title 4"/>
          <p:cNvSpPr>
            <a:spLocks noGrp="1"/>
          </p:cNvSpPr>
          <p:nvPr>
            <p:ph type="title"/>
          </p:nvPr>
        </p:nvSpPr>
        <p:spPr/>
        <p:txBody>
          <a:bodyPr/>
          <a:lstStyle/>
          <a:p>
            <a:r>
              <a:rPr lang="en-US" dirty="0" smtClean="0"/>
              <a:t>Recommendations for future action</a:t>
            </a:r>
            <a:endParaRPr lang="en-ZA" dirty="0"/>
          </a:p>
        </p:txBody>
      </p:sp>
      <p:sp>
        <p:nvSpPr>
          <p:cNvPr id="6" name="Content Placeholder 5"/>
          <p:cNvSpPr>
            <a:spLocks noGrp="1"/>
          </p:cNvSpPr>
          <p:nvPr>
            <p:ph idx="1"/>
          </p:nvPr>
        </p:nvSpPr>
        <p:spPr/>
        <p:txBody>
          <a:bodyPr>
            <a:normAutofit/>
          </a:bodyPr>
          <a:lstStyle/>
          <a:p>
            <a:r>
              <a:rPr lang="en-US" sz="2400" dirty="0" smtClean="0"/>
              <a:t>Evaluate </a:t>
            </a:r>
            <a:r>
              <a:rPr lang="en-US" sz="2400" dirty="0"/>
              <a:t>the importance and urgency for POPIA</a:t>
            </a:r>
            <a:br>
              <a:rPr lang="en-US" sz="2400" dirty="0"/>
            </a:br>
            <a:r>
              <a:rPr lang="en-US" sz="2400" dirty="0"/>
              <a:t>and GDPR compliance</a:t>
            </a:r>
          </a:p>
          <a:p>
            <a:r>
              <a:rPr lang="en-US" sz="2400" dirty="0"/>
              <a:t>Identify the knowledge, skills and experience you need</a:t>
            </a:r>
            <a:br>
              <a:rPr lang="en-US" sz="2400" dirty="0"/>
            </a:br>
            <a:r>
              <a:rPr lang="en-US" sz="2400" dirty="0"/>
              <a:t>for compliance</a:t>
            </a:r>
          </a:p>
          <a:p>
            <a:r>
              <a:rPr lang="en-US" sz="2400" dirty="0"/>
              <a:t>Evaluate how your executive team can support </a:t>
            </a:r>
            <a:br>
              <a:rPr lang="en-US" sz="2400" dirty="0"/>
            </a:br>
            <a:r>
              <a:rPr lang="en-US" sz="2400" dirty="0"/>
              <a:t>your POPIA &amp; GDPR compliance </a:t>
            </a:r>
            <a:r>
              <a:rPr lang="en-US" sz="2400" dirty="0" smtClean="0"/>
              <a:t>journey</a:t>
            </a:r>
          </a:p>
          <a:p>
            <a:r>
              <a:rPr lang="en-US" sz="2400" dirty="0" smtClean="0"/>
              <a:t>Develop an action plan for compliance</a:t>
            </a:r>
            <a:endParaRPr lang="en-US" sz="2400" dirty="0"/>
          </a:p>
          <a:p>
            <a:endParaRPr lang="en-ZA" sz="2000" dirty="0"/>
          </a:p>
        </p:txBody>
      </p:sp>
      <p:pic>
        <p:nvPicPr>
          <p:cNvPr id="7" name="Picture 2"/>
          <p:cNvPicPr>
            <a:picLocks noChangeAspect="1" noChangeArrowheads="1"/>
          </p:cNvPicPr>
          <p:nvPr/>
        </p:nvPicPr>
        <p:blipFill>
          <a:blip r:embed="rId2" cstate="email"/>
          <a:srcRect/>
          <a:stretch>
            <a:fillRect/>
          </a:stretch>
        </p:blipFill>
        <p:spPr bwMode="auto">
          <a:xfrm>
            <a:off x="9192344" y="2423954"/>
            <a:ext cx="576064" cy="529651"/>
          </a:xfrm>
          <a:prstGeom prst="rect">
            <a:avLst/>
          </a:prstGeom>
          <a:noFill/>
          <a:ln w="9525">
            <a:noFill/>
            <a:miter lim="800000"/>
            <a:headEnd/>
            <a:tailEnd/>
          </a:ln>
        </p:spPr>
      </p:pic>
      <p:pic>
        <p:nvPicPr>
          <p:cNvPr id="8" name="Picture 2"/>
          <p:cNvPicPr>
            <a:picLocks noChangeAspect="1" noChangeArrowheads="1"/>
          </p:cNvPicPr>
          <p:nvPr/>
        </p:nvPicPr>
        <p:blipFill>
          <a:blip r:embed="rId2" cstate="email"/>
          <a:srcRect/>
          <a:stretch>
            <a:fillRect/>
          </a:stretch>
        </p:blipFill>
        <p:spPr bwMode="auto">
          <a:xfrm>
            <a:off x="9192344" y="1729361"/>
            <a:ext cx="576064" cy="529651"/>
          </a:xfrm>
          <a:prstGeom prst="rect">
            <a:avLst/>
          </a:prstGeom>
          <a:noFill/>
          <a:ln w="9525">
            <a:noFill/>
            <a:miter lim="800000"/>
            <a:headEnd/>
            <a:tailEnd/>
          </a:ln>
        </p:spPr>
      </p:pic>
      <p:pic>
        <p:nvPicPr>
          <p:cNvPr id="9" name="Picture 2"/>
          <p:cNvPicPr>
            <a:picLocks noChangeAspect="1" noChangeArrowheads="1"/>
          </p:cNvPicPr>
          <p:nvPr/>
        </p:nvPicPr>
        <p:blipFill>
          <a:blip r:embed="rId2" cstate="email"/>
          <a:srcRect/>
          <a:stretch>
            <a:fillRect/>
          </a:stretch>
        </p:blipFill>
        <p:spPr bwMode="auto">
          <a:xfrm>
            <a:off x="9192344" y="3261999"/>
            <a:ext cx="576064" cy="529651"/>
          </a:xfrm>
          <a:prstGeom prst="rect">
            <a:avLst/>
          </a:prstGeom>
          <a:noFill/>
          <a:ln w="9525">
            <a:noFill/>
            <a:miter lim="800000"/>
            <a:headEnd/>
            <a:tailEnd/>
          </a:ln>
        </p:spPr>
      </p:pic>
      <p:pic>
        <p:nvPicPr>
          <p:cNvPr id="10" name="Picture 2"/>
          <p:cNvPicPr>
            <a:picLocks noChangeAspect="1" noChangeArrowheads="1"/>
          </p:cNvPicPr>
          <p:nvPr/>
        </p:nvPicPr>
        <p:blipFill>
          <a:blip r:embed="rId2" cstate="email"/>
          <a:srcRect/>
          <a:stretch>
            <a:fillRect/>
          </a:stretch>
        </p:blipFill>
        <p:spPr bwMode="auto">
          <a:xfrm>
            <a:off x="9192344" y="891316"/>
            <a:ext cx="576064" cy="529651"/>
          </a:xfrm>
          <a:prstGeom prst="rect">
            <a:avLst/>
          </a:prstGeom>
          <a:noFill/>
          <a:ln w="9525">
            <a:noFill/>
            <a:miter lim="800000"/>
            <a:headEnd/>
            <a:tailEnd/>
          </a:ln>
        </p:spPr>
      </p:pic>
    </p:spTree>
    <p:extLst>
      <p:ext uri="{BB962C8B-B14F-4D97-AF65-F5344CB8AC3E}">
        <p14:creationId xmlns:p14="http://schemas.microsoft.com/office/powerpoint/2010/main" val="19547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October 2018</a:t>
            </a:r>
            <a:endParaRPr lang="en-US"/>
          </a:p>
        </p:txBody>
      </p:sp>
      <p:sp>
        <p:nvSpPr>
          <p:cNvPr id="3" name="Footer Placeholder 2"/>
          <p:cNvSpPr>
            <a:spLocks noGrp="1"/>
          </p:cNvSpPr>
          <p:nvPr>
            <p:ph type="ftr" sz="quarter" idx="11"/>
          </p:nvPr>
        </p:nvSpPr>
        <p:spPr/>
        <p:txBody>
          <a:bodyPr/>
          <a:lstStyle/>
          <a:p>
            <a:r>
              <a:rPr lang="en-ZA" smtClean="0"/>
              <a:t>Copyright Dr Peter Tobin, 2018</a:t>
            </a:r>
            <a:endParaRPr lang="en-ZA"/>
          </a:p>
        </p:txBody>
      </p:sp>
      <p:sp>
        <p:nvSpPr>
          <p:cNvPr id="4" name="Slide Number Placeholder 3"/>
          <p:cNvSpPr>
            <a:spLocks noGrp="1"/>
          </p:cNvSpPr>
          <p:nvPr>
            <p:ph type="sldNum" sz="quarter" idx="12"/>
          </p:nvPr>
        </p:nvSpPr>
        <p:spPr/>
        <p:txBody>
          <a:bodyPr/>
          <a:lstStyle/>
          <a:p>
            <a:fld id="{CA8D9AD5-F248-4919-864A-CFD76CC027D6}" type="slidenum">
              <a:rPr lang="en-ZA" smtClean="0"/>
              <a:pPr/>
              <a:t>24</a:t>
            </a:fld>
            <a:endParaRPr lang="en-ZA"/>
          </a:p>
        </p:txBody>
      </p:sp>
      <p:sp>
        <p:nvSpPr>
          <p:cNvPr id="5" name="Title 4"/>
          <p:cNvSpPr>
            <a:spLocks noGrp="1"/>
          </p:cNvSpPr>
          <p:nvPr>
            <p:ph type="title"/>
          </p:nvPr>
        </p:nvSpPr>
        <p:spPr/>
        <p:txBody>
          <a:bodyPr/>
          <a:lstStyle/>
          <a:p>
            <a:r>
              <a:rPr lang="en-ZA" dirty="0" smtClean="0"/>
              <a:t>Closing thoughts</a:t>
            </a:r>
            <a:endParaRPr lang="en-ZA" dirty="0"/>
          </a:p>
        </p:txBody>
      </p:sp>
      <p:sp>
        <p:nvSpPr>
          <p:cNvPr id="6" name="Content Placeholder 5"/>
          <p:cNvSpPr>
            <a:spLocks noGrp="1"/>
          </p:cNvSpPr>
          <p:nvPr>
            <p:ph idx="1"/>
          </p:nvPr>
        </p:nvSpPr>
        <p:spPr/>
        <p:txBody>
          <a:bodyPr>
            <a:normAutofit/>
          </a:bodyPr>
          <a:lstStyle/>
          <a:p>
            <a:r>
              <a:rPr lang="en-ZA" sz="2400" dirty="0" smtClean="0"/>
              <a:t>POPIA compliance is going to be a way of life</a:t>
            </a:r>
          </a:p>
          <a:p>
            <a:r>
              <a:rPr lang="en-ZA" sz="2400" dirty="0" smtClean="0"/>
              <a:t>There are steps that can be taken today to prepare for full compliance readiness</a:t>
            </a:r>
          </a:p>
          <a:p>
            <a:r>
              <a:rPr lang="en-ZA" sz="2400" dirty="0" smtClean="0"/>
              <a:t>Sponsorship from Executive Management and support across the whole organisation is key </a:t>
            </a:r>
          </a:p>
          <a:p>
            <a:r>
              <a:rPr lang="en-ZA" sz="2400" dirty="0" smtClean="0"/>
              <a:t>Don’t ignore GDPR – it may be a big issue</a:t>
            </a:r>
            <a:endParaRPr lang="en-ZA" sz="2400" dirty="0"/>
          </a:p>
        </p:txBody>
      </p:sp>
    </p:spTree>
    <p:extLst>
      <p:ext uri="{BB962C8B-B14F-4D97-AF65-F5344CB8AC3E}">
        <p14:creationId xmlns:p14="http://schemas.microsoft.com/office/powerpoint/2010/main" val="99153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8D9AD5-F248-4919-864A-CFD76CC027D6}" type="slidenum">
              <a:rPr lang="en-ZA" smtClean="0"/>
              <a:pPr/>
              <a:t>25</a:t>
            </a:fld>
            <a:endParaRPr lang="en-ZA"/>
          </a:p>
        </p:txBody>
      </p:sp>
      <p:sp>
        <p:nvSpPr>
          <p:cNvPr id="3" name="Title 2"/>
          <p:cNvSpPr>
            <a:spLocks noGrp="1"/>
          </p:cNvSpPr>
          <p:nvPr>
            <p:ph type="title"/>
          </p:nvPr>
        </p:nvSpPr>
        <p:spPr/>
        <p:txBody>
          <a:bodyPr>
            <a:normAutofit/>
          </a:bodyPr>
          <a:lstStyle/>
          <a:p>
            <a:r>
              <a:rPr lang="en-ZA" dirty="0"/>
              <a:t>Closing thoughts</a:t>
            </a:r>
          </a:p>
        </p:txBody>
      </p:sp>
      <p:sp>
        <p:nvSpPr>
          <p:cNvPr id="4" name="Content Placeholder 3"/>
          <p:cNvSpPr>
            <a:spLocks noGrp="1"/>
          </p:cNvSpPr>
          <p:nvPr>
            <p:ph idx="1"/>
          </p:nvPr>
        </p:nvSpPr>
        <p:spPr>
          <a:xfrm>
            <a:off x="744086" y="1126058"/>
            <a:ext cx="10680506" cy="5354661"/>
          </a:xfrm>
        </p:spPr>
        <p:txBody>
          <a:bodyPr>
            <a:normAutofit/>
          </a:bodyPr>
          <a:lstStyle/>
          <a:p>
            <a:pPr marL="0" indent="0">
              <a:buNone/>
            </a:pPr>
            <a:r>
              <a:rPr lang="en-GB" sz="2400" b="1" dirty="0"/>
              <a:t>Personal Action </a:t>
            </a:r>
            <a:r>
              <a:rPr lang="en-GB" sz="2400" b="1" dirty="0" smtClean="0"/>
              <a:t>Plan</a:t>
            </a:r>
            <a:br>
              <a:rPr lang="en-GB" sz="2400" b="1" dirty="0" smtClean="0"/>
            </a:br>
            <a:endParaRPr lang="en-ZA" sz="2400" b="1" dirty="0"/>
          </a:p>
          <a:p>
            <a:r>
              <a:rPr lang="en-ZA" sz="2400" dirty="0"/>
              <a:t>Within 5 days I will:</a:t>
            </a:r>
            <a:endParaRPr lang="en-GB" sz="2400" dirty="0"/>
          </a:p>
          <a:p>
            <a:pPr marL="457189" lvl="1" indent="0">
              <a:buNone/>
            </a:pPr>
            <a:r>
              <a:rPr lang="en-GB" sz="2400" dirty="0"/>
              <a:t>.......................................................................................................</a:t>
            </a:r>
          </a:p>
          <a:p>
            <a:pPr marL="457189" lvl="1" indent="0">
              <a:buNone/>
            </a:pPr>
            <a:r>
              <a:rPr lang="en-GB" sz="2400" dirty="0"/>
              <a:t>.......................................................................................................</a:t>
            </a:r>
          </a:p>
          <a:p>
            <a:pPr marL="457189" lvl="1" indent="0">
              <a:buNone/>
            </a:pPr>
            <a:r>
              <a:rPr lang="en-GB" sz="2400" dirty="0"/>
              <a:t>.......................................................................................................</a:t>
            </a:r>
          </a:p>
          <a:p>
            <a:r>
              <a:rPr lang="en-GB" sz="2400" dirty="0"/>
              <a:t>Within 20 days I will:</a:t>
            </a:r>
          </a:p>
          <a:p>
            <a:pPr marL="457189" lvl="1" indent="0">
              <a:buNone/>
            </a:pPr>
            <a:r>
              <a:rPr lang="en-GB" sz="2400" dirty="0"/>
              <a:t>.......................................................................................................</a:t>
            </a:r>
          </a:p>
          <a:p>
            <a:pPr marL="457189" lvl="1" indent="0">
              <a:buNone/>
            </a:pPr>
            <a:r>
              <a:rPr lang="en-GB" sz="2400" dirty="0"/>
              <a:t>.......................................................................................................</a:t>
            </a:r>
          </a:p>
          <a:p>
            <a:pPr marL="457189" lvl="1" indent="0">
              <a:buNone/>
            </a:pPr>
            <a:r>
              <a:rPr lang="en-GB" sz="2400" dirty="0"/>
              <a:t>.......................................................................................................</a:t>
            </a:r>
          </a:p>
        </p:txBody>
      </p:sp>
      <p:sp>
        <p:nvSpPr>
          <p:cNvPr id="7" name="Date Placeholder 5">
            <a:extLst>
              <a:ext uri="{FF2B5EF4-FFF2-40B4-BE49-F238E27FC236}">
                <a16:creationId xmlns="" xmlns:a16="http://schemas.microsoft.com/office/drawing/2014/main" id="{67743B12-9D05-4719-B1FB-F708BA466F62}"/>
              </a:ext>
            </a:extLst>
          </p:cNvPr>
          <p:cNvSpPr>
            <a:spLocks noGrp="1"/>
          </p:cNvSpPr>
          <p:nvPr>
            <p:ph type="dt" sz="half" idx="10"/>
          </p:nvPr>
        </p:nvSpPr>
        <p:spPr>
          <a:xfrm>
            <a:off x="-24247" y="6491435"/>
            <a:ext cx="2743200" cy="365125"/>
          </a:xfrm>
        </p:spPr>
        <p:txBody>
          <a:bodyPr/>
          <a:lstStyle/>
          <a:p>
            <a:r>
              <a:rPr lang="en-US" smtClean="0"/>
              <a:t>October 2018</a:t>
            </a:r>
            <a:endParaRPr lang="en-ZA" dirty="0"/>
          </a:p>
        </p:txBody>
      </p:sp>
      <p:sp>
        <p:nvSpPr>
          <p:cNvPr id="8" name="Footer Placeholder 6">
            <a:extLst>
              <a:ext uri="{FF2B5EF4-FFF2-40B4-BE49-F238E27FC236}">
                <a16:creationId xmlns="" xmlns:a16="http://schemas.microsoft.com/office/drawing/2014/main" id="{F7325E44-6D16-468C-A196-AD3801D06832}"/>
              </a:ext>
            </a:extLst>
          </p:cNvPr>
          <p:cNvSpPr>
            <a:spLocks noGrp="1"/>
          </p:cNvSpPr>
          <p:nvPr>
            <p:ph type="ftr" sz="quarter" idx="11"/>
          </p:nvPr>
        </p:nvSpPr>
        <p:spPr>
          <a:xfrm>
            <a:off x="3176153" y="6491435"/>
            <a:ext cx="4114800" cy="365125"/>
          </a:xfrm>
        </p:spPr>
        <p:txBody>
          <a:bodyPr/>
          <a:lstStyle/>
          <a:p>
            <a:r>
              <a:rPr lang="en-ZA" dirty="0"/>
              <a:t>Copyright Dr Peter Tobin, 2018</a:t>
            </a:r>
          </a:p>
        </p:txBody>
      </p:sp>
      <p:pic>
        <p:nvPicPr>
          <p:cNvPr id="9" name="Picture 2">
            <a:extLst>
              <a:ext uri="{FF2B5EF4-FFF2-40B4-BE49-F238E27FC236}">
                <a16:creationId xmlns="" xmlns:a16="http://schemas.microsoft.com/office/drawing/2014/main" id="{116C07FE-2E98-4AEC-81DB-7D7DCA9D9E8F}"/>
              </a:ext>
            </a:extLst>
          </p:cNvPr>
          <p:cNvPicPr>
            <a:picLocks noChangeAspect="1" noChangeArrowheads="1"/>
          </p:cNvPicPr>
          <p:nvPr/>
        </p:nvPicPr>
        <p:blipFill>
          <a:blip r:embed="rId2" cstate="email"/>
          <a:srcRect/>
          <a:stretch>
            <a:fillRect/>
          </a:stretch>
        </p:blipFill>
        <p:spPr bwMode="auto">
          <a:xfrm>
            <a:off x="7968209" y="4466296"/>
            <a:ext cx="4223792" cy="2014424"/>
          </a:xfrm>
          <a:prstGeom prst="rect">
            <a:avLst/>
          </a:prstGeom>
          <a:noFill/>
          <a:ln w="9525">
            <a:noFill/>
            <a:miter lim="800000"/>
            <a:headEnd/>
            <a:tailEnd/>
          </a:ln>
        </p:spPr>
      </p:pic>
    </p:spTree>
    <p:extLst>
      <p:ext uri="{BB962C8B-B14F-4D97-AF65-F5344CB8AC3E}">
        <p14:creationId xmlns:p14="http://schemas.microsoft.com/office/powerpoint/2010/main" val="254483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October 2018</a:t>
            </a:r>
            <a:endParaRPr lang="en-US"/>
          </a:p>
        </p:txBody>
      </p:sp>
      <p:sp>
        <p:nvSpPr>
          <p:cNvPr id="3" name="Footer Placeholder 2"/>
          <p:cNvSpPr>
            <a:spLocks noGrp="1"/>
          </p:cNvSpPr>
          <p:nvPr>
            <p:ph type="ftr" sz="quarter" idx="11"/>
          </p:nvPr>
        </p:nvSpPr>
        <p:spPr/>
        <p:txBody>
          <a:bodyPr/>
          <a:lstStyle/>
          <a:p>
            <a:r>
              <a:rPr lang="en-ZA" smtClean="0"/>
              <a:t>Copyright Dr Peter Tobin, 2018</a:t>
            </a:r>
            <a:endParaRPr lang="en-ZA"/>
          </a:p>
        </p:txBody>
      </p:sp>
      <p:sp>
        <p:nvSpPr>
          <p:cNvPr id="4" name="Slide Number Placeholder 3"/>
          <p:cNvSpPr>
            <a:spLocks noGrp="1"/>
          </p:cNvSpPr>
          <p:nvPr>
            <p:ph type="sldNum" sz="quarter" idx="12"/>
          </p:nvPr>
        </p:nvSpPr>
        <p:spPr/>
        <p:txBody>
          <a:bodyPr/>
          <a:lstStyle/>
          <a:p>
            <a:fld id="{CA8D9AD5-F248-4919-864A-CFD76CC027D6}" type="slidenum">
              <a:rPr lang="en-ZA" smtClean="0"/>
              <a:pPr/>
              <a:t>26</a:t>
            </a:fld>
            <a:endParaRPr lang="en-ZA"/>
          </a:p>
        </p:txBody>
      </p:sp>
      <p:sp>
        <p:nvSpPr>
          <p:cNvPr id="5" name="Title 4"/>
          <p:cNvSpPr>
            <a:spLocks noGrp="1"/>
          </p:cNvSpPr>
          <p:nvPr>
            <p:ph type="title"/>
          </p:nvPr>
        </p:nvSpPr>
        <p:spPr/>
        <p:txBody>
          <a:bodyPr/>
          <a:lstStyle/>
          <a:p>
            <a:r>
              <a:rPr lang="en-ZA" dirty="0"/>
              <a:t>Closing thoughts</a:t>
            </a:r>
          </a:p>
        </p:txBody>
      </p:sp>
      <p:sp>
        <p:nvSpPr>
          <p:cNvPr id="8" name="Rectangle 7"/>
          <p:cNvSpPr/>
          <p:nvPr/>
        </p:nvSpPr>
        <p:spPr>
          <a:xfrm>
            <a:off x="862946" y="1412776"/>
            <a:ext cx="10094430" cy="3770263"/>
          </a:xfrm>
          <a:prstGeom prst="rect">
            <a:avLst/>
          </a:prstGeom>
          <a:noFill/>
        </p:spPr>
        <p:txBody>
          <a:bodyPr wrap="none" lIns="91440" tIns="45720" rIns="91440" bIns="45720">
            <a:spAutoFit/>
          </a:bodyPr>
          <a:lstStyle/>
          <a:p>
            <a:pPr algn="ctr"/>
            <a:r>
              <a:rPr lang="en-US" sz="23900" b="0" cap="none" spc="0" dirty="0" smtClean="0">
                <a:ln w="0"/>
                <a:solidFill>
                  <a:schemeClr val="accent1"/>
                </a:solidFill>
                <a:effectLst>
                  <a:outerShdw blurRad="38100" dist="25400" dir="5400000" algn="ctr" rotWithShape="0">
                    <a:srgbClr val="6E747A">
                      <a:alpha val="43000"/>
                    </a:srgbClr>
                  </a:outerShdw>
                </a:effectLst>
              </a:rPr>
              <a:t>Q and A</a:t>
            </a:r>
            <a:endParaRPr lang="en-US" sz="239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45674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8D9AD5-F248-4919-864A-CFD76CC027D6}" type="slidenum">
              <a:rPr lang="en-ZA" smtClean="0"/>
              <a:pPr/>
              <a:t>3</a:t>
            </a:fld>
            <a:endParaRPr lang="en-ZA"/>
          </a:p>
        </p:txBody>
      </p:sp>
      <p:sp>
        <p:nvSpPr>
          <p:cNvPr id="3" name="Title 2"/>
          <p:cNvSpPr>
            <a:spLocks noGrp="1"/>
          </p:cNvSpPr>
          <p:nvPr>
            <p:ph type="title"/>
          </p:nvPr>
        </p:nvSpPr>
        <p:spPr/>
        <p:txBody>
          <a:bodyPr/>
          <a:lstStyle/>
          <a:p>
            <a:r>
              <a:rPr lang="en-ZA" dirty="0" smtClean="0"/>
              <a:t>Presentation </a:t>
            </a:r>
            <a:r>
              <a:rPr lang="en-ZA" dirty="0"/>
              <a:t>Objectives</a:t>
            </a:r>
          </a:p>
        </p:txBody>
      </p:sp>
      <p:sp>
        <p:nvSpPr>
          <p:cNvPr id="4" name="Content Placeholder 3"/>
          <p:cNvSpPr>
            <a:spLocks noGrp="1"/>
          </p:cNvSpPr>
          <p:nvPr>
            <p:ph idx="1"/>
          </p:nvPr>
        </p:nvSpPr>
        <p:spPr>
          <a:xfrm>
            <a:off x="744086" y="1126058"/>
            <a:ext cx="10680506" cy="5039245"/>
          </a:xfrm>
        </p:spPr>
        <p:txBody>
          <a:bodyPr>
            <a:normAutofit/>
          </a:bodyPr>
          <a:lstStyle/>
          <a:p>
            <a:pPr lvl="0"/>
            <a:r>
              <a:rPr lang="en-GB" sz="2400" dirty="0" smtClean="0"/>
              <a:t>Provide an overview of POPIA</a:t>
            </a:r>
            <a:endParaRPr lang="en-GB" sz="2400" dirty="0"/>
          </a:p>
          <a:p>
            <a:pPr lvl="0"/>
            <a:endParaRPr lang="en-GB" sz="2400" dirty="0"/>
          </a:p>
          <a:p>
            <a:pPr lvl="0"/>
            <a:r>
              <a:rPr lang="en-GB" sz="2400" dirty="0" smtClean="0"/>
              <a:t>Explain why POPIA matters</a:t>
            </a:r>
            <a:endParaRPr lang="en-GB" sz="2400" dirty="0"/>
          </a:p>
          <a:p>
            <a:pPr lvl="0"/>
            <a:endParaRPr lang="en-GB" sz="2400" dirty="0"/>
          </a:p>
          <a:p>
            <a:pPr lvl="0"/>
            <a:r>
              <a:rPr lang="en-GB" sz="2400" dirty="0"/>
              <a:t>What you need to do about </a:t>
            </a:r>
            <a:r>
              <a:rPr lang="en-GB" sz="2400" dirty="0" smtClean="0"/>
              <a:t>POPIA</a:t>
            </a:r>
            <a:br>
              <a:rPr lang="en-GB" sz="2400" dirty="0" smtClean="0"/>
            </a:br>
            <a:endParaRPr lang="en-GB" sz="2400" dirty="0" smtClean="0"/>
          </a:p>
          <a:p>
            <a:pPr lvl="0"/>
            <a:r>
              <a:rPr lang="en-GB" sz="2400" dirty="0"/>
              <a:t>Practical example of POPIA non-compliance </a:t>
            </a:r>
            <a:r>
              <a:rPr lang="en-GB" sz="2400" dirty="0" smtClean="0"/>
              <a:t/>
            </a:r>
            <a:br>
              <a:rPr lang="en-GB" sz="2400" dirty="0" smtClean="0"/>
            </a:br>
            <a:endParaRPr lang="en-GB" sz="2400" dirty="0" smtClean="0"/>
          </a:p>
          <a:p>
            <a:pPr lvl="0"/>
            <a:r>
              <a:rPr lang="en-US" sz="2400" dirty="0"/>
              <a:t>Recommendations for future </a:t>
            </a:r>
            <a:r>
              <a:rPr lang="en-US" sz="2400" dirty="0" smtClean="0"/>
              <a:t>action</a:t>
            </a:r>
            <a:br>
              <a:rPr lang="en-US" sz="2400" dirty="0" smtClean="0"/>
            </a:br>
            <a:endParaRPr lang="en-US" sz="2400" dirty="0" smtClean="0"/>
          </a:p>
          <a:p>
            <a:pPr lvl="0"/>
            <a:r>
              <a:rPr lang="en-US" sz="2400" dirty="0" smtClean="0"/>
              <a:t>Closing thoughts</a:t>
            </a:r>
            <a:endParaRPr lang="en-GB" sz="2400" dirty="0"/>
          </a:p>
          <a:p>
            <a:pPr marL="0" lvl="0" indent="0">
              <a:buNone/>
            </a:pPr>
            <a:endParaRPr lang="en-ZA" sz="2400" dirty="0"/>
          </a:p>
          <a:p>
            <a:endParaRPr lang="en-ZA" dirty="0"/>
          </a:p>
        </p:txBody>
      </p:sp>
      <p:sp>
        <p:nvSpPr>
          <p:cNvPr id="7" name="Date Placeholder 5">
            <a:extLst>
              <a:ext uri="{FF2B5EF4-FFF2-40B4-BE49-F238E27FC236}">
                <a16:creationId xmlns="" xmlns:a16="http://schemas.microsoft.com/office/drawing/2014/main" id="{9A2C6FD7-B71E-47B3-AA32-021EAD1F4B70}"/>
              </a:ext>
            </a:extLst>
          </p:cNvPr>
          <p:cNvSpPr>
            <a:spLocks noGrp="1"/>
          </p:cNvSpPr>
          <p:nvPr>
            <p:ph type="dt" sz="half" idx="10"/>
          </p:nvPr>
        </p:nvSpPr>
        <p:spPr>
          <a:xfrm>
            <a:off x="-24247" y="6491435"/>
            <a:ext cx="2743200" cy="365125"/>
          </a:xfrm>
        </p:spPr>
        <p:txBody>
          <a:bodyPr/>
          <a:lstStyle/>
          <a:p>
            <a:r>
              <a:rPr lang="en-US" smtClean="0"/>
              <a:t>October 2018</a:t>
            </a:r>
            <a:endParaRPr lang="en-ZA" dirty="0"/>
          </a:p>
        </p:txBody>
      </p:sp>
      <p:sp>
        <p:nvSpPr>
          <p:cNvPr id="8" name="Footer Placeholder 6">
            <a:extLst>
              <a:ext uri="{FF2B5EF4-FFF2-40B4-BE49-F238E27FC236}">
                <a16:creationId xmlns="" xmlns:a16="http://schemas.microsoft.com/office/drawing/2014/main" id="{1D25EFF8-7522-4DDB-AD1C-51A83BC4F4FA}"/>
              </a:ext>
            </a:extLst>
          </p:cNvPr>
          <p:cNvSpPr>
            <a:spLocks noGrp="1"/>
          </p:cNvSpPr>
          <p:nvPr>
            <p:ph type="ftr" sz="quarter" idx="11"/>
          </p:nvPr>
        </p:nvSpPr>
        <p:spPr>
          <a:xfrm>
            <a:off x="3176153" y="6491435"/>
            <a:ext cx="4114800" cy="365125"/>
          </a:xfrm>
        </p:spPr>
        <p:txBody>
          <a:bodyPr/>
          <a:lstStyle/>
          <a:p>
            <a:r>
              <a:rPr lang="en-ZA" dirty="0"/>
              <a:t>Copyright Dr Peter Tobin, 2018</a:t>
            </a:r>
          </a:p>
        </p:txBody>
      </p:sp>
    </p:spTree>
    <p:extLst>
      <p:ext uri="{BB962C8B-B14F-4D97-AF65-F5344CB8AC3E}">
        <p14:creationId xmlns:p14="http://schemas.microsoft.com/office/powerpoint/2010/main" val="4922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8D9AD5-F248-4919-864A-CFD76CC027D6}" type="slidenum">
              <a:rPr lang="en-ZA" smtClean="0"/>
              <a:pPr/>
              <a:t>4</a:t>
            </a:fld>
            <a:endParaRPr lang="en-ZA"/>
          </a:p>
        </p:txBody>
      </p:sp>
      <p:sp>
        <p:nvSpPr>
          <p:cNvPr id="3" name="Title 2"/>
          <p:cNvSpPr>
            <a:spLocks noGrp="1"/>
          </p:cNvSpPr>
          <p:nvPr>
            <p:ph type="title"/>
          </p:nvPr>
        </p:nvSpPr>
        <p:spPr/>
        <p:txBody>
          <a:bodyPr>
            <a:normAutofit/>
          </a:bodyPr>
          <a:lstStyle/>
          <a:p>
            <a:r>
              <a:rPr lang="en-GB" dirty="0" smtClean="0"/>
              <a:t>Protection </a:t>
            </a:r>
            <a:r>
              <a:rPr lang="en-GB" dirty="0"/>
              <a:t>of Personal Information Act (POPIA</a:t>
            </a:r>
            <a:r>
              <a:rPr lang="en-GB" dirty="0" smtClean="0"/>
              <a:t>) Overview</a:t>
            </a:r>
            <a:endParaRPr lang="en-ZA" dirty="0"/>
          </a:p>
        </p:txBody>
      </p:sp>
      <p:sp>
        <p:nvSpPr>
          <p:cNvPr id="4" name="Content Placeholder 3"/>
          <p:cNvSpPr>
            <a:spLocks noGrp="1"/>
          </p:cNvSpPr>
          <p:nvPr>
            <p:ph idx="1"/>
          </p:nvPr>
        </p:nvSpPr>
        <p:spPr>
          <a:xfrm>
            <a:off x="744086" y="1126058"/>
            <a:ext cx="10680506" cy="5354661"/>
          </a:xfrm>
        </p:spPr>
        <p:txBody>
          <a:bodyPr>
            <a:normAutofit/>
          </a:bodyPr>
          <a:lstStyle/>
          <a:p>
            <a:pPr marL="342900" lvl="2" indent="-342900"/>
            <a:r>
              <a:rPr lang="en-US" sz="2400" dirty="0"/>
              <a:t>POPIA was a Bill up to November 2013 when it received the assent of the President and appeared in the Government Gazette as Act No. 4 of 2013</a:t>
            </a:r>
          </a:p>
          <a:p>
            <a:pPr marL="342900" lvl="2" indent="-342900"/>
            <a:endParaRPr lang="en-US" sz="2400" dirty="0"/>
          </a:p>
          <a:p>
            <a:pPr marL="342900" lvl="2" indent="-342900"/>
            <a:r>
              <a:rPr lang="en-US" sz="2400" dirty="0"/>
              <a:t>In April 2014 partial commencement of the POPI Act occurred to support the establishment of the Information Regulator South Africa (</a:t>
            </a:r>
            <a:r>
              <a:rPr lang="en-US" sz="2400" dirty="0" err="1"/>
              <a:t>InfoRegSA</a:t>
            </a:r>
            <a:r>
              <a:rPr lang="en-US" sz="2400" dirty="0"/>
              <a:t>)</a:t>
            </a:r>
          </a:p>
          <a:p>
            <a:pPr marL="342900" lvl="2" indent="-342900"/>
            <a:endParaRPr lang="en-US" sz="2400" dirty="0"/>
          </a:p>
          <a:p>
            <a:pPr marL="342900" lvl="2" indent="-342900"/>
            <a:r>
              <a:rPr lang="en-US" sz="2400" dirty="0"/>
              <a:t>The </a:t>
            </a:r>
            <a:r>
              <a:rPr lang="en-US" sz="2400" dirty="0" err="1"/>
              <a:t>InfoRegSA</a:t>
            </a:r>
            <a:r>
              <a:rPr lang="en-US" sz="2400" dirty="0"/>
              <a:t> core team took office in December 2016</a:t>
            </a:r>
          </a:p>
          <a:p>
            <a:pPr marL="342900" lvl="2" indent="-342900"/>
            <a:endParaRPr lang="en-US" sz="2400" dirty="0"/>
          </a:p>
          <a:p>
            <a:pPr marL="342900" lvl="2" indent="-342900"/>
            <a:r>
              <a:rPr lang="en-US" sz="2400" dirty="0"/>
              <a:t>Full commencement of POPIA is expected </a:t>
            </a:r>
            <a:r>
              <a:rPr lang="en-US" sz="2400" dirty="0" smtClean="0"/>
              <a:t>not before 1Q2019, probably later</a:t>
            </a:r>
            <a:endParaRPr lang="en-US" sz="2400" dirty="0"/>
          </a:p>
          <a:p>
            <a:pPr marL="342900" lvl="2" indent="-342900"/>
            <a:endParaRPr lang="en-US" sz="2400" dirty="0"/>
          </a:p>
          <a:p>
            <a:pPr marL="342900" lvl="2" indent="-342900"/>
            <a:r>
              <a:rPr lang="en-US" sz="2400" dirty="0"/>
              <a:t>There will be a 12 month transition period, unless extended by the Minister</a:t>
            </a:r>
          </a:p>
        </p:txBody>
      </p:sp>
      <p:sp>
        <p:nvSpPr>
          <p:cNvPr id="7" name="Date Placeholder 5">
            <a:extLst>
              <a:ext uri="{FF2B5EF4-FFF2-40B4-BE49-F238E27FC236}">
                <a16:creationId xmlns="" xmlns:a16="http://schemas.microsoft.com/office/drawing/2014/main" id="{A32E0A56-13C1-4748-8057-684FCC5B8C17}"/>
              </a:ext>
            </a:extLst>
          </p:cNvPr>
          <p:cNvSpPr>
            <a:spLocks noGrp="1"/>
          </p:cNvSpPr>
          <p:nvPr>
            <p:ph type="dt" sz="half" idx="10"/>
          </p:nvPr>
        </p:nvSpPr>
        <p:spPr>
          <a:xfrm>
            <a:off x="-24247" y="6491435"/>
            <a:ext cx="2743200" cy="365125"/>
          </a:xfrm>
        </p:spPr>
        <p:txBody>
          <a:bodyPr/>
          <a:lstStyle/>
          <a:p>
            <a:r>
              <a:rPr lang="en-US" smtClean="0"/>
              <a:t>October 2018</a:t>
            </a:r>
            <a:endParaRPr lang="en-ZA" dirty="0"/>
          </a:p>
        </p:txBody>
      </p:sp>
      <p:sp>
        <p:nvSpPr>
          <p:cNvPr id="8" name="Footer Placeholder 6">
            <a:extLst>
              <a:ext uri="{FF2B5EF4-FFF2-40B4-BE49-F238E27FC236}">
                <a16:creationId xmlns="" xmlns:a16="http://schemas.microsoft.com/office/drawing/2014/main" id="{41B81AC9-C9FC-46C4-9569-1D3293AB6EC6}"/>
              </a:ext>
            </a:extLst>
          </p:cNvPr>
          <p:cNvSpPr>
            <a:spLocks noGrp="1"/>
          </p:cNvSpPr>
          <p:nvPr>
            <p:ph type="ftr" sz="quarter" idx="11"/>
          </p:nvPr>
        </p:nvSpPr>
        <p:spPr>
          <a:xfrm>
            <a:off x="3176153" y="6491435"/>
            <a:ext cx="4114800" cy="365125"/>
          </a:xfrm>
        </p:spPr>
        <p:txBody>
          <a:bodyPr/>
          <a:lstStyle/>
          <a:p>
            <a:r>
              <a:rPr lang="en-ZA" dirty="0"/>
              <a:t>Copyright Dr Peter Tobin, 2018</a:t>
            </a:r>
          </a:p>
        </p:txBody>
      </p:sp>
    </p:spTree>
    <p:extLst>
      <p:ext uri="{BB962C8B-B14F-4D97-AF65-F5344CB8AC3E}">
        <p14:creationId xmlns:p14="http://schemas.microsoft.com/office/powerpoint/2010/main" val="127729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8D9AD5-F248-4919-864A-CFD76CC027D6}" type="slidenum">
              <a:rPr lang="en-ZA" smtClean="0"/>
              <a:pPr/>
              <a:t>5</a:t>
            </a:fld>
            <a:endParaRPr lang="en-ZA"/>
          </a:p>
        </p:txBody>
      </p:sp>
      <p:sp>
        <p:nvSpPr>
          <p:cNvPr id="3" name="Title 2"/>
          <p:cNvSpPr>
            <a:spLocks noGrp="1"/>
          </p:cNvSpPr>
          <p:nvPr>
            <p:ph type="title"/>
          </p:nvPr>
        </p:nvSpPr>
        <p:spPr/>
        <p:txBody>
          <a:bodyPr>
            <a:normAutofit/>
          </a:bodyPr>
          <a:lstStyle/>
          <a:p>
            <a:r>
              <a:rPr lang="en-GB" dirty="0" smtClean="0"/>
              <a:t>Protection </a:t>
            </a:r>
            <a:r>
              <a:rPr lang="en-GB" dirty="0"/>
              <a:t>of Personal Information Act (POPIA) Overview</a:t>
            </a:r>
            <a:endParaRPr lang="en-ZA" dirty="0"/>
          </a:p>
        </p:txBody>
      </p:sp>
      <p:sp>
        <p:nvSpPr>
          <p:cNvPr id="4" name="Content Placeholder 3"/>
          <p:cNvSpPr>
            <a:spLocks noGrp="1"/>
          </p:cNvSpPr>
          <p:nvPr>
            <p:ph idx="1"/>
          </p:nvPr>
        </p:nvSpPr>
        <p:spPr>
          <a:xfrm>
            <a:off x="744086" y="1126058"/>
            <a:ext cx="10680506" cy="5354661"/>
          </a:xfrm>
        </p:spPr>
        <p:txBody>
          <a:bodyPr>
            <a:normAutofit/>
          </a:bodyPr>
          <a:lstStyle/>
          <a:p>
            <a:pPr lvl="0"/>
            <a:r>
              <a:rPr lang="en-ZA" sz="2400" b="1" i="1" dirty="0"/>
              <a:t>Accountabilit</a:t>
            </a:r>
            <a:r>
              <a:rPr lang="en-ZA" sz="2400" i="1" dirty="0"/>
              <a:t>y = assigning ownership in your business;</a:t>
            </a:r>
            <a:endParaRPr lang="en-ZA" sz="2400" dirty="0"/>
          </a:p>
          <a:p>
            <a:pPr lvl="0"/>
            <a:endParaRPr lang="en-ZA" sz="2400" b="1" i="1" dirty="0"/>
          </a:p>
          <a:p>
            <a:pPr lvl="0"/>
            <a:r>
              <a:rPr lang="en-ZA" sz="2400" b="1" i="1" dirty="0"/>
              <a:t>Processing Limitation</a:t>
            </a:r>
            <a:r>
              <a:rPr lang="en-ZA" sz="2400" i="1" dirty="0"/>
              <a:t> = processing information for lawful  reasons and in a manner that does not infringe privacy;</a:t>
            </a:r>
            <a:endParaRPr lang="en-ZA" sz="2400" dirty="0"/>
          </a:p>
          <a:p>
            <a:pPr lvl="0"/>
            <a:endParaRPr lang="en-ZA" sz="2400" b="1" i="1" dirty="0"/>
          </a:p>
          <a:p>
            <a:pPr lvl="0"/>
            <a:r>
              <a:rPr lang="en-ZA" sz="2400" b="1" i="1" dirty="0"/>
              <a:t>Purpose  Specification</a:t>
            </a:r>
            <a:r>
              <a:rPr lang="en-ZA" sz="2400" i="1" dirty="0"/>
              <a:t> =only obtaining and holding personal information for a specific purpose;</a:t>
            </a:r>
          </a:p>
          <a:p>
            <a:pPr lvl="0"/>
            <a:endParaRPr lang="en-ZA" sz="2400" dirty="0"/>
          </a:p>
          <a:p>
            <a:pPr lvl="0"/>
            <a:r>
              <a:rPr lang="en-ZA" sz="2400" b="1" i="1" dirty="0"/>
              <a:t>Further Processing Limitation</a:t>
            </a:r>
            <a:r>
              <a:rPr lang="en-ZA" sz="2400" i="1" dirty="0"/>
              <a:t> </a:t>
            </a:r>
            <a:r>
              <a:rPr lang="en-ZA" sz="2400" dirty="0"/>
              <a:t>= </a:t>
            </a:r>
            <a:r>
              <a:rPr lang="en-ZA" sz="2400" i="1" dirty="0"/>
              <a:t>Further processing of personal information must be compatible with the purpose for which it was collected;</a:t>
            </a:r>
          </a:p>
        </p:txBody>
      </p:sp>
      <p:sp>
        <p:nvSpPr>
          <p:cNvPr id="7" name="Date Placeholder 5">
            <a:extLst>
              <a:ext uri="{FF2B5EF4-FFF2-40B4-BE49-F238E27FC236}">
                <a16:creationId xmlns="" xmlns:a16="http://schemas.microsoft.com/office/drawing/2014/main" id="{A32E0A56-13C1-4748-8057-684FCC5B8C17}"/>
              </a:ext>
            </a:extLst>
          </p:cNvPr>
          <p:cNvSpPr>
            <a:spLocks noGrp="1"/>
          </p:cNvSpPr>
          <p:nvPr>
            <p:ph type="dt" sz="half" idx="10"/>
          </p:nvPr>
        </p:nvSpPr>
        <p:spPr>
          <a:xfrm>
            <a:off x="-24247" y="6491435"/>
            <a:ext cx="2743200" cy="365125"/>
          </a:xfrm>
        </p:spPr>
        <p:txBody>
          <a:bodyPr/>
          <a:lstStyle/>
          <a:p>
            <a:r>
              <a:rPr lang="en-US" smtClean="0"/>
              <a:t>October 2018</a:t>
            </a:r>
            <a:endParaRPr lang="en-ZA" dirty="0"/>
          </a:p>
        </p:txBody>
      </p:sp>
      <p:sp>
        <p:nvSpPr>
          <p:cNvPr id="8" name="Footer Placeholder 6">
            <a:extLst>
              <a:ext uri="{FF2B5EF4-FFF2-40B4-BE49-F238E27FC236}">
                <a16:creationId xmlns="" xmlns:a16="http://schemas.microsoft.com/office/drawing/2014/main" id="{41B81AC9-C9FC-46C4-9569-1D3293AB6EC6}"/>
              </a:ext>
            </a:extLst>
          </p:cNvPr>
          <p:cNvSpPr>
            <a:spLocks noGrp="1"/>
          </p:cNvSpPr>
          <p:nvPr>
            <p:ph type="ftr" sz="quarter" idx="11"/>
          </p:nvPr>
        </p:nvSpPr>
        <p:spPr>
          <a:xfrm>
            <a:off x="3176153" y="6491435"/>
            <a:ext cx="4114800" cy="365125"/>
          </a:xfrm>
        </p:spPr>
        <p:txBody>
          <a:bodyPr/>
          <a:lstStyle/>
          <a:p>
            <a:r>
              <a:rPr lang="en-ZA" dirty="0"/>
              <a:t>Copyright Dr Peter Tobin, 2018</a:t>
            </a:r>
          </a:p>
        </p:txBody>
      </p:sp>
    </p:spTree>
    <p:extLst>
      <p:ext uri="{BB962C8B-B14F-4D97-AF65-F5344CB8AC3E}">
        <p14:creationId xmlns:p14="http://schemas.microsoft.com/office/powerpoint/2010/main" val="16403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8D9AD5-F248-4919-864A-CFD76CC027D6}" type="slidenum">
              <a:rPr lang="en-ZA" smtClean="0"/>
              <a:pPr/>
              <a:t>6</a:t>
            </a:fld>
            <a:endParaRPr lang="en-ZA"/>
          </a:p>
        </p:txBody>
      </p:sp>
      <p:sp>
        <p:nvSpPr>
          <p:cNvPr id="3" name="Title 2"/>
          <p:cNvSpPr>
            <a:spLocks noGrp="1"/>
          </p:cNvSpPr>
          <p:nvPr>
            <p:ph type="title"/>
          </p:nvPr>
        </p:nvSpPr>
        <p:spPr/>
        <p:txBody>
          <a:bodyPr>
            <a:normAutofit/>
          </a:bodyPr>
          <a:lstStyle/>
          <a:p>
            <a:r>
              <a:rPr lang="en-GB" dirty="0"/>
              <a:t>Protection of Personal Information Act (POPIA) Overview</a:t>
            </a:r>
            <a:endParaRPr lang="en-ZA" dirty="0"/>
          </a:p>
        </p:txBody>
      </p:sp>
      <p:sp>
        <p:nvSpPr>
          <p:cNvPr id="4" name="Content Placeholder 3"/>
          <p:cNvSpPr>
            <a:spLocks noGrp="1"/>
          </p:cNvSpPr>
          <p:nvPr>
            <p:ph idx="1"/>
          </p:nvPr>
        </p:nvSpPr>
        <p:spPr>
          <a:xfrm>
            <a:off x="744086" y="1126058"/>
            <a:ext cx="10680506" cy="5354661"/>
          </a:xfrm>
        </p:spPr>
        <p:txBody>
          <a:bodyPr>
            <a:normAutofit/>
          </a:bodyPr>
          <a:lstStyle/>
          <a:p>
            <a:pPr lvl="0"/>
            <a:r>
              <a:rPr lang="en-ZA" sz="2400" b="1" i="1" dirty="0"/>
              <a:t>Information Quality</a:t>
            </a:r>
            <a:r>
              <a:rPr lang="en-ZA" sz="2400" i="1" dirty="0"/>
              <a:t> = information is complete and accurate;</a:t>
            </a:r>
            <a:endParaRPr lang="en-ZA" sz="2400" dirty="0"/>
          </a:p>
          <a:p>
            <a:pPr lvl="0"/>
            <a:endParaRPr lang="en-ZA" sz="2400" b="1" i="1" dirty="0"/>
          </a:p>
          <a:p>
            <a:pPr lvl="0"/>
            <a:r>
              <a:rPr lang="en-ZA" sz="2400" b="1" i="1" dirty="0"/>
              <a:t>Openness</a:t>
            </a:r>
            <a:r>
              <a:rPr lang="en-ZA" sz="2400" i="1" dirty="0"/>
              <a:t> = being honest about collection and processing;</a:t>
            </a:r>
            <a:endParaRPr lang="en-ZA" sz="2400" dirty="0"/>
          </a:p>
          <a:p>
            <a:pPr lvl="0"/>
            <a:endParaRPr lang="en-ZA" sz="2400" b="1" i="1" dirty="0"/>
          </a:p>
          <a:p>
            <a:pPr lvl="0"/>
            <a:r>
              <a:rPr lang="en-ZA" sz="2400" b="1" i="1" dirty="0"/>
              <a:t>Security safeguards</a:t>
            </a:r>
            <a:r>
              <a:rPr lang="en-ZA" sz="2400" i="1" dirty="0"/>
              <a:t> = using reasonable technical and organisational measures;</a:t>
            </a:r>
            <a:endParaRPr lang="en-ZA" sz="2400" dirty="0"/>
          </a:p>
          <a:p>
            <a:pPr lvl="0"/>
            <a:endParaRPr lang="en-ZA" sz="2400" b="1" i="1" dirty="0"/>
          </a:p>
          <a:p>
            <a:pPr lvl="0"/>
            <a:r>
              <a:rPr lang="en-ZA" sz="2400" b="1" i="1" dirty="0"/>
              <a:t>Data Subject Participation</a:t>
            </a:r>
            <a:r>
              <a:rPr lang="en-ZA" sz="2400" i="1" dirty="0"/>
              <a:t> = an individual may request the information is accessed, deleted or corrected.</a:t>
            </a:r>
            <a:endParaRPr lang="en-ZA" sz="2400" dirty="0"/>
          </a:p>
        </p:txBody>
      </p:sp>
      <p:sp>
        <p:nvSpPr>
          <p:cNvPr id="7" name="Date Placeholder 5">
            <a:extLst>
              <a:ext uri="{FF2B5EF4-FFF2-40B4-BE49-F238E27FC236}">
                <a16:creationId xmlns="" xmlns:a16="http://schemas.microsoft.com/office/drawing/2014/main" id="{A32E0A56-13C1-4748-8057-684FCC5B8C17}"/>
              </a:ext>
            </a:extLst>
          </p:cNvPr>
          <p:cNvSpPr>
            <a:spLocks noGrp="1"/>
          </p:cNvSpPr>
          <p:nvPr>
            <p:ph type="dt" sz="half" idx="10"/>
          </p:nvPr>
        </p:nvSpPr>
        <p:spPr>
          <a:xfrm>
            <a:off x="-24247" y="6491435"/>
            <a:ext cx="2743200" cy="365125"/>
          </a:xfrm>
        </p:spPr>
        <p:txBody>
          <a:bodyPr/>
          <a:lstStyle/>
          <a:p>
            <a:r>
              <a:rPr lang="en-US" smtClean="0"/>
              <a:t>October 2018</a:t>
            </a:r>
            <a:endParaRPr lang="en-ZA" dirty="0"/>
          </a:p>
        </p:txBody>
      </p:sp>
      <p:sp>
        <p:nvSpPr>
          <p:cNvPr id="8" name="Footer Placeholder 6">
            <a:extLst>
              <a:ext uri="{FF2B5EF4-FFF2-40B4-BE49-F238E27FC236}">
                <a16:creationId xmlns="" xmlns:a16="http://schemas.microsoft.com/office/drawing/2014/main" id="{41B81AC9-C9FC-46C4-9569-1D3293AB6EC6}"/>
              </a:ext>
            </a:extLst>
          </p:cNvPr>
          <p:cNvSpPr>
            <a:spLocks noGrp="1"/>
          </p:cNvSpPr>
          <p:nvPr>
            <p:ph type="ftr" sz="quarter" idx="11"/>
          </p:nvPr>
        </p:nvSpPr>
        <p:spPr>
          <a:xfrm>
            <a:off x="3176153" y="6491435"/>
            <a:ext cx="4114800" cy="365125"/>
          </a:xfrm>
        </p:spPr>
        <p:txBody>
          <a:bodyPr/>
          <a:lstStyle/>
          <a:p>
            <a:r>
              <a:rPr lang="en-ZA" dirty="0"/>
              <a:t>Copyright Dr Peter Tobin, 2018</a:t>
            </a:r>
          </a:p>
        </p:txBody>
      </p:sp>
    </p:spTree>
    <p:extLst>
      <p:ext uri="{BB962C8B-B14F-4D97-AF65-F5344CB8AC3E}">
        <p14:creationId xmlns:p14="http://schemas.microsoft.com/office/powerpoint/2010/main" val="206225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8D9AD5-F248-4919-864A-CFD76CC027D6}" type="slidenum">
              <a:rPr lang="en-ZA" smtClean="0"/>
              <a:pPr/>
              <a:t>7</a:t>
            </a:fld>
            <a:endParaRPr lang="en-ZA"/>
          </a:p>
        </p:txBody>
      </p:sp>
      <p:sp>
        <p:nvSpPr>
          <p:cNvPr id="3" name="Title 2"/>
          <p:cNvSpPr>
            <a:spLocks noGrp="1"/>
          </p:cNvSpPr>
          <p:nvPr>
            <p:ph type="title"/>
          </p:nvPr>
        </p:nvSpPr>
        <p:spPr/>
        <p:txBody>
          <a:bodyPr>
            <a:normAutofit/>
          </a:bodyPr>
          <a:lstStyle/>
          <a:p>
            <a:r>
              <a:rPr lang="en-GB" dirty="0"/>
              <a:t>Protection of Personal Information Act (POPIA) Overview</a:t>
            </a:r>
            <a:endParaRPr lang="en-ZA" dirty="0"/>
          </a:p>
        </p:txBody>
      </p:sp>
      <p:sp>
        <p:nvSpPr>
          <p:cNvPr id="4" name="Content Placeholder 3"/>
          <p:cNvSpPr>
            <a:spLocks noGrp="1"/>
          </p:cNvSpPr>
          <p:nvPr>
            <p:ph idx="1"/>
          </p:nvPr>
        </p:nvSpPr>
        <p:spPr>
          <a:xfrm>
            <a:off x="744086" y="1126058"/>
            <a:ext cx="10680506" cy="5354661"/>
          </a:xfrm>
        </p:spPr>
        <p:txBody>
          <a:bodyPr>
            <a:normAutofit/>
          </a:bodyPr>
          <a:lstStyle/>
          <a:p>
            <a:pPr marL="0" lvl="1" indent="0">
              <a:buNone/>
            </a:pPr>
            <a:r>
              <a:rPr lang="en-US" sz="2400" b="1" dirty="0"/>
              <a:t>Other compliance requirements</a:t>
            </a:r>
          </a:p>
          <a:p>
            <a:pPr lvl="1"/>
            <a:endParaRPr lang="en-ZA" sz="2400" dirty="0"/>
          </a:p>
          <a:p>
            <a:pPr lvl="1"/>
            <a:r>
              <a:rPr lang="en-ZA" sz="2400" dirty="0"/>
              <a:t>Special PI </a:t>
            </a:r>
          </a:p>
          <a:p>
            <a:pPr lvl="1"/>
            <a:endParaRPr lang="en-ZA" sz="2400" dirty="0"/>
          </a:p>
          <a:p>
            <a:pPr lvl="1"/>
            <a:r>
              <a:rPr lang="en-ZA" sz="2400" dirty="0"/>
              <a:t>Children</a:t>
            </a:r>
          </a:p>
          <a:p>
            <a:pPr lvl="1"/>
            <a:endParaRPr lang="en-ZA" sz="2400" dirty="0"/>
          </a:p>
          <a:p>
            <a:pPr lvl="1"/>
            <a:r>
              <a:rPr lang="en-ZA" sz="2400" dirty="0"/>
              <a:t>Rights of Data Subjects</a:t>
            </a:r>
          </a:p>
          <a:p>
            <a:pPr lvl="1"/>
            <a:endParaRPr lang="en-ZA" sz="2400" dirty="0"/>
          </a:p>
          <a:p>
            <a:pPr lvl="1"/>
            <a:r>
              <a:rPr lang="en-ZA" sz="2400" dirty="0"/>
              <a:t>Information Officer Appointment</a:t>
            </a:r>
          </a:p>
          <a:p>
            <a:pPr lvl="1"/>
            <a:endParaRPr lang="en-ZA" sz="2400" dirty="0"/>
          </a:p>
          <a:p>
            <a:pPr lvl="1"/>
            <a:r>
              <a:rPr lang="en-ZA" sz="2400" dirty="0"/>
              <a:t>Electronic Direct Marketing</a:t>
            </a:r>
          </a:p>
          <a:p>
            <a:pPr lvl="1"/>
            <a:endParaRPr lang="en-ZA" sz="2400" dirty="0"/>
          </a:p>
          <a:p>
            <a:pPr lvl="1"/>
            <a:r>
              <a:rPr lang="en-ZA" sz="2400" dirty="0" err="1"/>
              <a:t>Transborder</a:t>
            </a:r>
            <a:r>
              <a:rPr lang="en-ZA" sz="2400" dirty="0"/>
              <a:t> flows</a:t>
            </a:r>
            <a:endParaRPr lang="en-US" sz="2400" dirty="0"/>
          </a:p>
        </p:txBody>
      </p:sp>
      <p:sp>
        <p:nvSpPr>
          <p:cNvPr id="7" name="Date Placeholder 5">
            <a:extLst>
              <a:ext uri="{FF2B5EF4-FFF2-40B4-BE49-F238E27FC236}">
                <a16:creationId xmlns="" xmlns:a16="http://schemas.microsoft.com/office/drawing/2014/main" id="{A32E0A56-13C1-4748-8057-684FCC5B8C17}"/>
              </a:ext>
            </a:extLst>
          </p:cNvPr>
          <p:cNvSpPr>
            <a:spLocks noGrp="1"/>
          </p:cNvSpPr>
          <p:nvPr>
            <p:ph type="dt" sz="half" idx="10"/>
          </p:nvPr>
        </p:nvSpPr>
        <p:spPr>
          <a:xfrm>
            <a:off x="-24247" y="6491435"/>
            <a:ext cx="2743200" cy="365125"/>
          </a:xfrm>
        </p:spPr>
        <p:txBody>
          <a:bodyPr/>
          <a:lstStyle/>
          <a:p>
            <a:r>
              <a:rPr lang="en-US" smtClean="0"/>
              <a:t>October 2018</a:t>
            </a:r>
            <a:endParaRPr lang="en-ZA" dirty="0"/>
          </a:p>
        </p:txBody>
      </p:sp>
      <p:sp>
        <p:nvSpPr>
          <p:cNvPr id="8" name="Footer Placeholder 6">
            <a:extLst>
              <a:ext uri="{FF2B5EF4-FFF2-40B4-BE49-F238E27FC236}">
                <a16:creationId xmlns="" xmlns:a16="http://schemas.microsoft.com/office/drawing/2014/main" id="{41B81AC9-C9FC-46C4-9569-1D3293AB6EC6}"/>
              </a:ext>
            </a:extLst>
          </p:cNvPr>
          <p:cNvSpPr>
            <a:spLocks noGrp="1"/>
          </p:cNvSpPr>
          <p:nvPr>
            <p:ph type="ftr" sz="quarter" idx="11"/>
          </p:nvPr>
        </p:nvSpPr>
        <p:spPr>
          <a:xfrm>
            <a:off x="3176153" y="6491435"/>
            <a:ext cx="4114800" cy="365125"/>
          </a:xfrm>
        </p:spPr>
        <p:txBody>
          <a:bodyPr/>
          <a:lstStyle/>
          <a:p>
            <a:r>
              <a:rPr lang="en-ZA" dirty="0"/>
              <a:t>Copyright Dr Peter Tobin, 2018</a:t>
            </a:r>
          </a:p>
        </p:txBody>
      </p:sp>
    </p:spTree>
    <p:extLst>
      <p:ext uri="{BB962C8B-B14F-4D97-AF65-F5344CB8AC3E}">
        <p14:creationId xmlns:p14="http://schemas.microsoft.com/office/powerpoint/2010/main" val="290561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8D9AD5-F248-4919-864A-CFD76CC027D6}" type="slidenum">
              <a:rPr lang="en-ZA" smtClean="0"/>
              <a:pPr/>
              <a:t>8</a:t>
            </a:fld>
            <a:endParaRPr lang="en-ZA"/>
          </a:p>
        </p:txBody>
      </p:sp>
      <p:sp>
        <p:nvSpPr>
          <p:cNvPr id="3" name="Title 2"/>
          <p:cNvSpPr>
            <a:spLocks noGrp="1"/>
          </p:cNvSpPr>
          <p:nvPr>
            <p:ph type="title"/>
          </p:nvPr>
        </p:nvSpPr>
        <p:spPr/>
        <p:txBody>
          <a:bodyPr>
            <a:normAutofit/>
          </a:bodyPr>
          <a:lstStyle/>
          <a:p>
            <a:r>
              <a:rPr lang="en-GB" dirty="0"/>
              <a:t>Protection of Personal Information Act (POPIA) Overview</a:t>
            </a:r>
            <a:endParaRPr lang="en-ZA" dirty="0"/>
          </a:p>
        </p:txBody>
      </p:sp>
      <p:sp>
        <p:nvSpPr>
          <p:cNvPr id="4" name="Content Placeholder 3"/>
          <p:cNvSpPr>
            <a:spLocks noGrp="1"/>
          </p:cNvSpPr>
          <p:nvPr>
            <p:ph idx="1"/>
          </p:nvPr>
        </p:nvSpPr>
        <p:spPr/>
        <p:txBody>
          <a:bodyPr>
            <a:normAutofit/>
          </a:bodyPr>
          <a:lstStyle/>
          <a:p>
            <a:r>
              <a:rPr lang="en-GB" sz="2400" dirty="0"/>
              <a:t>What is the scope of impact?</a:t>
            </a:r>
          </a:p>
          <a:p>
            <a:pPr lvl="1"/>
            <a:r>
              <a:rPr lang="en-GB" sz="2400" dirty="0"/>
              <a:t>POPIA addresses living individuals and juristic entities</a:t>
            </a:r>
          </a:p>
          <a:p>
            <a:pPr lvl="1"/>
            <a:r>
              <a:rPr lang="en-GB" sz="2400" dirty="0"/>
              <a:t>All organisations that process personal information </a:t>
            </a:r>
          </a:p>
          <a:p>
            <a:pPr lvl="1"/>
            <a:endParaRPr lang="en-GB" sz="2400" dirty="0"/>
          </a:p>
          <a:p>
            <a:r>
              <a:rPr lang="en-GB" sz="2400" dirty="0"/>
              <a:t>Exemptions apply</a:t>
            </a:r>
          </a:p>
          <a:p>
            <a:pPr lvl="1"/>
            <a:r>
              <a:rPr lang="en-GB" sz="2400" dirty="0"/>
              <a:t>Certain activities of the state</a:t>
            </a:r>
          </a:p>
          <a:p>
            <a:pPr lvl="1"/>
            <a:r>
              <a:rPr lang="en-GB" sz="2400" dirty="0"/>
              <a:t>Journalistic activities </a:t>
            </a:r>
          </a:p>
          <a:p>
            <a:pPr lvl="1"/>
            <a:r>
              <a:rPr lang="en-GB" sz="2400" dirty="0"/>
              <a:t>International law enforcement</a:t>
            </a:r>
          </a:p>
          <a:p>
            <a:pPr lvl="1"/>
            <a:r>
              <a:rPr lang="en-GB" sz="2400" dirty="0"/>
              <a:t>Regulator may also exempt for specific reasons</a:t>
            </a:r>
          </a:p>
          <a:p>
            <a:pPr lvl="1"/>
            <a:r>
              <a:rPr lang="en-GB" sz="2400" dirty="0"/>
              <a:t>Household activities</a:t>
            </a:r>
            <a:endParaRPr lang="en-US" sz="2400" dirty="0"/>
          </a:p>
        </p:txBody>
      </p:sp>
      <p:sp>
        <p:nvSpPr>
          <p:cNvPr id="7" name="Date Placeholder 5">
            <a:extLst>
              <a:ext uri="{FF2B5EF4-FFF2-40B4-BE49-F238E27FC236}">
                <a16:creationId xmlns="" xmlns:a16="http://schemas.microsoft.com/office/drawing/2014/main" id="{A32E0A56-13C1-4748-8057-684FCC5B8C17}"/>
              </a:ext>
            </a:extLst>
          </p:cNvPr>
          <p:cNvSpPr>
            <a:spLocks noGrp="1"/>
          </p:cNvSpPr>
          <p:nvPr>
            <p:ph type="dt" sz="half" idx="10"/>
          </p:nvPr>
        </p:nvSpPr>
        <p:spPr>
          <a:xfrm>
            <a:off x="-24247" y="6491435"/>
            <a:ext cx="2743200" cy="365125"/>
          </a:xfrm>
        </p:spPr>
        <p:txBody>
          <a:bodyPr/>
          <a:lstStyle/>
          <a:p>
            <a:r>
              <a:rPr lang="en-US" smtClean="0"/>
              <a:t>October 2018</a:t>
            </a:r>
            <a:endParaRPr lang="en-ZA" dirty="0"/>
          </a:p>
        </p:txBody>
      </p:sp>
      <p:sp>
        <p:nvSpPr>
          <p:cNvPr id="8" name="Footer Placeholder 6">
            <a:extLst>
              <a:ext uri="{FF2B5EF4-FFF2-40B4-BE49-F238E27FC236}">
                <a16:creationId xmlns="" xmlns:a16="http://schemas.microsoft.com/office/drawing/2014/main" id="{41B81AC9-C9FC-46C4-9569-1D3293AB6EC6}"/>
              </a:ext>
            </a:extLst>
          </p:cNvPr>
          <p:cNvSpPr>
            <a:spLocks noGrp="1"/>
          </p:cNvSpPr>
          <p:nvPr>
            <p:ph type="ftr" sz="quarter" idx="11"/>
          </p:nvPr>
        </p:nvSpPr>
        <p:spPr>
          <a:xfrm>
            <a:off x="3176153" y="6491435"/>
            <a:ext cx="4114800" cy="365125"/>
          </a:xfrm>
        </p:spPr>
        <p:txBody>
          <a:bodyPr/>
          <a:lstStyle/>
          <a:p>
            <a:r>
              <a:rPr lang="en-ZA" dirty="0"/>
              <a:t>Copyright Dr Peter Tobin, 2018</a:t>
            </a:r>
          </a:p>
        </p:txBody>
      </p:sp>
    </p:spTree>
    <p:extLst>
      <p:ext uri="{BB962C8B-B14F-4D97-AF65-F5344CB8AC3E}">
        <p14:creationId xmlns:p14="http://schemas.microsoft.com/office/powerpoint/2010/main" val="72098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October 2018</a:t>
            </a:r>
            <a:endParaRPr lang="en-US"/>
          </a:p>
        </p:txBody>
      </p:sp>
      <p:sp>
        <p:nvSpPr>
          <p:cNvPr id="3" name="Footer Placeholder 2"/>
          <p:cNvSpPr>
            <a:spLocks noGrp="1"/>
          </p:cNvSpPr>
          <p:nvPr>
            <p:ph type="ftr" sz="quarter" idx="11"/>
          </p:nvPr>
        </p:nvSpPr>
        <p:spPr/>
        <p:txBody>
          <a:bodyPr/>
          <a:lstStyle/>
          <a:p>
            <a:r>
              <a:rPr lang="en-ZA" smtClean="0"/>
              <a:t>Copyright Dr Peter Tobin, 2018</a:t>
            </a:r>
            <a:endParaRPr lang="en-ZA"/>
          </a:p>
        </p:txBody>
      </p:sp>
      <p:sp>
        <p:nvSpPr>
          <p:cNvPr id="4" name="Slide Number Placeholder 3"/>
          <p:cNvSpPr>
            <a:spLocks noGrp="1"/>
          </p:cNvSpPr>
          <p:nvPr>
            <p:ph type="sldNum" sz="quarter" idx="12"/>
          </p:nvPr>
        </p:nvSpPr>
        <p:spPr/>
        <p:txBody>
          <a:bodyPr/>
          <a:lstStyle/>
          <a:p>
            <a:fld id="{CA8D9AD5-F248-4919-864A-CFD76CC027D6}" type="slidenum">
              <a:rPr lang="en-ZA" smtClean="0"/>
              <a:pPr/>
              <a:t>9</a:t>
            </a:fld>
            <a:endParaRPr lang="en-ZA"/>
          </a:p>
        </p:txBody>
      </p:sp>
      <p:sp>
        <p:nvSpPr>
          <p:cNvPr id="5" name="Title 4"/>
          <p:cNvSpPr>
            <a:spLocks noGrp="1"/>
          </p:cNvSpPr>
          <p:nvPr>
            <p:ph type="title"/>
          </p:nvPr>
        </p:nvSpPr>
        <p:spPr/>
        <p:txBody>
          <a:bodyPr>
            <a:normAutofit/>
          </a:bodyPr>
          <a:lstStyle/>
          <a:p>
            <a:r>
              <a:rPr lang="en-ZA" dirty="0" smtClean="0"/>
              <a:t>What </a:t>
            </a:r>
            <a:r>
              <a:rPr lang="en-ZA" dirty="0"/>
              <a:t>is GDPR?</a:t>
            </a:r>
          </a:p>
        </p:txBody>
      </p:sp>
      <p:sp>
        <p:nvSpPr>
          <p:cNvPr id="6" name="Content Placeholder 5"/>
          <p:cNvSpPr>
            <a:spLocks noGrp="1"/>
          </p:cNvSpPr>
          <p:nvPr>
            <p:ph idx="1"/>
          </p:nvPr>
        </p:nvSpPr>
        <p:spPr/>
        <p:txBody>
          <a:bodyPr>
            <a:normAutofit/>
          </a:bodyPr>
          <a:lstStyle/>
          <a:p>
            <a:r>
              <a:rPr lang="en-ZA" sz="2000" dirty="0"/>
              <a:t>European-wide personal data privacy legislation</a:t>
            </a:r>
          </a:p>
          <a:p>
            <a:r>
              <a:rPr lang="en-ZA" sz="2000" dirty="0"/>
              <a:t>Global applicability for processing of personal data of EU residents</a:t>
            </a:r>
          </a:p>
          <a:p>
            <a:r>
              <a:rPr lang="en-ZA" sz="2000" dirty="0"/>
              <a:t>Came into full force on 25 May 2018</a:t>
            </a:r>
          </a:p>
          <a:p>
            <a:r>
              <a:rPr lang="en-ZA" sz="2000" dirty="0"/>
              <a:t>More rigorous than POPIA in many areas</a:t>
            </a:r>
          </a:p>
          <a:p>
            <a:endParaRPr lang="en-ZA" sz="2000" dirty="0"/>
          </a:p>
        </p:txBody>
      </p:sp>
      <p:pic>
        <p:nvPicPr>
          <p:cNvPr id="7" name="Picture 6"/>
          <p:cNvPicPr>
            <a:picLocks noChangeAspect="1"/>
          </p:cNvPicPr>
          <p:nvPr/>
        </p:nvPicPr>
        <p:blipFill>
          <a:blip r:embed="rId2"/>
          <a:stretch>
            <a:fillRect/>
          </a:stretch>
        </p:blipFill>
        <p:spPr>
          <a:xfrm>
            <a:off x="4147769" y="3904518"/>
            <a:ext cx="4018332" cy="2009166"/>
          </a:xfrm>
          <a:prstGeom prst="rect">
            <a:avLst/>
          </a:prstGeom>
        </p:spPr>
      </p:pic>
    </p:spTree>
    <p:extLst>
      <p:ext uri="{BB962C8B-B14F-4D97-AF65-F5344CB8AC3E}">
        <p14:creationId xmlns:p14="http://schemas.microsoft.com/office/powerpoint/2010/main" val="76653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3149403-D037-43A9-A21D-FD77B99076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1044</Words>
  <Application>Microsoft Office PowerPoint</Application>
  <PresentationFormat>Widescreen</PresentationFormat>
  <Paragraphs>282</Paragraphs>
  <Slides>26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Corbel</vt:lpstr>
      <vt:lpstr>Segoe UI</vt:lpstr>
      <vt:lpstr>Wingdings</vt:lpstr>
      <vt:lpstr>Office Theme</vt:lpstr>
      <vt:lpstr>PowerPoint Presentation</vt:lpstr>
      <vt:lpstr>PowerPoint Presentation</vt:lpstr>
      <vt:lpstr>Presentation Objectives</vt:lpstr>
      <vt:lpstr>Protection of Personal Information Act (POPIA) Overview</vt:lpstr>
      <vt:lpstr>Protection of Personal Information Act (POPIA) Overview</vt:lpstr>
      <vt:lpstr>Protection of Personal Information Act (POPIA) Overview</vt:lpstr>
      <vt:lpstr>Protection of Personal Information Act (POPIA) Overview</vt:lpstr>
      <vt:lpstr>Protection of Personal Information Act (POPIA) Overview</vt:lpstr>
      <vt:lpstr>What is GDPR?</vt:lpstr>
      <vt:lpstr>Why POPIA matters</vt:lpstr>
      <vt:lpstr>What you need to do about POPIA</vt:lpstr>
      <vt:lpstr>What you need to do about POPIA</vt:lpstr>
      <vt:lpstr>What you need to do about POPIA</vt:lpstr>
      <vt:lpstr>What you need to do about POPIA</vt:lpstr>
      <vt:lpstr>What you need to do about POPIA</vt:lpstr>
      <vt:lpstr>What you need to do about POPIA</vt:lpstr>
      <vt:lpstr>What you need to do about POPIA</vt:lpstr>
      <vt:lpstr>What you need to do about POPIA</vt:lpstr>
      <vt:lpstr>Practical example of POPIA non-compliance</vt:lpstr>
      <vt:lpstr>Practical example of POPIA non-compliance</vt:lpstr>
      <vt:lpstr>POPIA/GPR compliance - How? In-house, go-it-alone</vt:lpstr>
      <vt:lpstr>POPIA/GDPR compliance - How? Supported by external advisors</vt:lpstr>
      <vt:lpstr>Recommendations for future action</vt:lpstr>
      <vt:lpstr>Closing thoughts</vt:lpstr>
      <vt:lpstr>Closing thoughts</vt:lpstr>
      <vt:lpstr>Closing thoughts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2014-08-11T13:32:29Z</dcterms:created>
  <dcterms:modified xsi:type="dcterms:W3CDTF">2018-10-08T06:11:09Z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TC034172719991</vt:lpwstr>
  </property>
</Properties>
</file>