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340" r:id="rId2"/>
    <p:sldId id="389" r:id="rId3"/>
    <p:sldId id="263" r:id="rId4"/>
    <p:sldId id="344" r:id="rId5"/>
    <p:sldId id="394" r:id="rId6"/>
    <p:sldId id="392" r:id="rId7"/>
    <p:sldId id="398" r:id="rId8"/>
    <p:sldId id="399" r:id="rId9"/>
    <p:sldId id="400" r:id="rId10"/>
    <p:sldId id="401" r:id="rId11"/>
    <p:sldId id="435" r:id="rId12"/>
    <p:sldId id="402" r:id="rId13"/>
    <p:sldId id="444" r:id="rId14"/>
    <p:sldId id="404" r:id="rId15"/>
    <p:sldId id="445" r:id="rId16"/>
    <p:sldId id="405" r:id="rId17"/>
    <p:sldId id="407" r:id="rId18"/>
    <p:sldId id="406" r:id="rId19"/>
    <p:sldId id="408" r:id="rId20"/>
    <p:sldId id="409" r:id="rId21"/>
    <p:sldId id="410" r:id="rId22"/>
    <p:sldId id="411" r:id="rId23"/>
    <p:sldId id="412" r:id="rId24"/>
    <p:sldId id="413" r:id="rId25"/>
    <p:sldId id="442" r:id="rId26"/>
    <p:sldId id="415" r:id="rId27"/>
    <p:sldId id="443" r:id="rId28"/>
    <p:sldId id="414" r:id="rId29"/>
    <p:sldId id="431" r:id="rId30"/>
    <p:sldId id="430" r:id="rId31"/>
    <p:sldId id="418" r:id="rId32"/>
    <p:sldId id="417" r:id="rId33"/>
    <p:sldId id="419" r:id="rId34"/>
    <p:sldId id="420" r:id="rId35"/>
    <p:sldId id="422" r:id="rId36"/>
    <p:sldId id="423" r:id="rId37"/>
    <p:sldId id="424" r:id="rId38"/>
    <p:sldId id="425" r:id="rId39"/>
    <p:sldId id="426" r:id="rId40"/>
    <p:sldId id="427" r:id="rId41"/>
    <p:sldId id="428" r:id="rId42"/>
    <p:sldId id="388" r:id="rId43"/>
  </p:sldIdLst>
  <p:sldSz cx="12192000" cy="6858000"/>
  <p:notesSz cx="7315200" cy="9601200"/>
  <p:custDataLst>
    <p:tags r:id="rId46"/>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2047" userDrawn="1">
          <p15:clr>
            <a:srgbClr val="A4A3A4"/>
          </p15:clr>
        </p15:guide>
        <p15:guide id="12" orient="horz" pos="1593" userDrawn="1">
          <p15:clr>
            <a:srgbClr val="A4A3A4"/>
          </p15:clr>
        </p15:guide>
        <p15:guide id="13" orient="horz" pos="2568" userDrawn="1">
          <p15:clr>
            <a:srgbClr val="A4A3A4"/>
          </p15:clr>
        </p15:guide>
        <p15:guide id="14" orient="horz" pos="3090" userDrawn="1">
          <p15:clr>
            <a:srgbClr val="A4A3A4"/>
          </p15:clr>
        </p15:guide>
        <p15:guide id="15" orient="horz" pos="3589"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4B4"/>
    <a:srgbClr val="000000"/>
    <a:srgbClr val="FFCD00"/>
    <a:srgbClr val="ED8B00"/>
    <a:srgbClr val="DB291C"/>
    <a:srgbClr val="FF9900"/>
    <a:srgbClr val="C00000"/>
    <a:srgbClr val="3C8A2E"/>
    <a:srgbClr val="DCDCDC"/>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3" autoAdjust="0"/>
    <p:restoredTop sz="87059" autoAdjust="0"/>
  </p:normalViewPr>
  <p:slideViewPr>
    <p:cSldViewPr snapToGrid="0" showGuides="1">
      <p:cViewPr varScale="1">
        <p:scale>
          <a:sx n="79" d="100"/>
          <a:sy n="79" d="100"/>
        </p:scale>
        <p:origin x="240" y="90"/>
      </p:cViewPr>
      <p:guideLst>
        <p:guide/>
        <p:guide orient="horz" pos="2047"/>
        <p:guide orient="horz" pos="1593"/>
        <p:guide orient="horz" pos="2568"/>
        <p:guide orient="horz" pos="3090"/>
        <p:guide orient="horz" pos="3589"/>
      </p:guideLst>
    </p:cSldViewPr>
  </p:slideViewPr>
  <p:outlineViewPr>
    <p:cViewPr>
      <p:scale>
        <a:sx n="33" d="100"/>
        <a:sy n="33" d="100"/>
      </p:scale>
      <p:origin x="0" y="-5919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57" d="100"/>
          <a:sy n="57" d="100"/>
        </p:scale>
        <p:origin x="1992"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zajnb011\TAX_SHARED\Work\TAXCONSULT\R&amp;D%20and%20GGI\GGI\Engineering\Marketing\Carbon%20Tax\2018-01-22_Carbon%20Tax%20Bill%20updat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zajnb011\TAX_SHARED\Work\TAXCONSULT\R&amp;D%20and%20GGI\GGI\Engineering\Carbon%20Tax\RCL%20Foods\2.%20Presentation\2018-04-20_CTax%20vs%20CBudg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zajnb011\TAX_SHARED\Work\TAXCONSULT\R&amp;D%20and%20GGI\GGI\Engineering\Carbon%20Tax\RCL%20Foods\2.%20Presentation\2018-04-20_CTax%20vs%20CBudge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zajnb011.za.deloitte.com\TAX_SHARED\Work\TAXCONSULT\R&amp;D%20and%20GGI\GGI\Engineering\Carbon%20Tax\Carbon%20Offsets\Marketing\1MWp_Revenue_Examp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zajnb011\TAX_SHARED\Work\TAXCONSULT\R&amp;D%20and%20GGI\GGI\Engineering\Carbon%20Tax\Comments\March%202018%20comments\2018-03-05_GHG%20sources%20calc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zajnb011.za.deloitte.com\TAX_SHARED\Work\TAXCONSULT\R&amp;D%20and%20GGI\GGI\Engineering\Carbon%20Tax\_Marketing\2019-03_Carbon%20Tax%20briefing\Presentation\2019-03-12_Carbon%20spac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zajnb011.za.deloitte.com\TAX_SHARED\Work\TAXCONSULT\R&amp;D%20and%20GGI\GGI\Engineering\Carbon%20Tax\_Marketing\2019-03_Carbon%20Tax%20briefing\Presentation\2019-03-12_Carbon%20space.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file:///\\zajnb011.za.deloitte.com\TAX_SHARED\Work\TAXCONSULT\R&amp;D%20and%20GGI\GGI\Engineering\Carbon%20Tax\_Marketing\2019-03_Carbon%20Tax%20briefing\Presentation\Escalation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zajnb011.za.deloitte.com\TAX_SHARED\Work\TAXCONSULT\R&amp;D%20and%20GGI\GGI\Engineering\Carbon%20Tax\_Marketing\2019-03_Carbon%20Tax%20briefing\Presentation\Escalation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6"/>
          <c:order val="0"/>
          <c:tx>
            <c:strRef>
              <c:f>Sheet2!$A$8</c:f>
              <c:strCache>
                <c:ptCount val="1"/>
                <c:pt idx="0">
                  <c:v>Actual Carbon Tax rate</c:v>
                </c:pt>
              </c:strCache>
            </c:strRef>
          </c:tx>
          <c:spPr>
            <a:solidFill>
              <a:schemeClr val="accent1"/>
            </a:solidFill>
            <a:ln>
              <a:noFill/>
            </a:ln>
            <a:effectLst/>
          </c:spPr>
          <c:invertIfNegative val="0"/>
          <c:dPt>
            <c:idx val="6"/>
            <c:invertIfNegative val="0"/>
            <c:bubble3D val="0"/>
            <c:extLst>
              <c:ext xmlns:c16="http://schemas.microsoft.com/office/drawing/2014/chart" uri="{C3380CC4-5D6E-409C-BE32-E72D297353CC}">
                <c16:uniqueId val="{00000000-A534-564D-BFB0-487CE93943FB}"/>
              </c:ext>
            </c:extLst>
          </c:dPt>
          <c:dLbls>
            <c:numFmt formatCode="&quot;R&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Sheet2!$B$1:$H$1</c:f>
              <c:strCache>
                <c:ptCount val="7"/>
                <c:pt idx="0">
                  <c:v>Tax rate</c:v>
                </c:pt>
                <c:pt idx="1">
                  <c:v>Basic allowance</c:v>
                </c:pt>
                <c:pt idx="2">
                  <c:v>Trade exposure allowance</c:v>
                </c:pt>
                <c:pt idx="3">
                  <c:v>Performance allowance</c:v>
                </c:pt>
                <c:pt idx="4">
                  <c:v>Carbon Budget allowance</c:v>
                </c:pt>
                <c:pt idx="5">
                  <c:v>Carbon offsets</c:v>
                </c:pt>
                <c:pt idx="6">
                  <c:v>Minimum Carbon Tax rate</c:v>
                </c:pt>
              </c:strCache>
            </c:strRef>
          </c:cat>
          <c:val>
            <c:numRef>
              <c:f>Sheet2!$B$8:$H$8</c:f>
              <c:numCache>
                <c:formatCode>General</c:formatCode>
                <c:ptCount val="7"/>
                <c:pt idx="1">
                  <c:v>48</c:v>
                </c:pt>
                <c:pt idx="2">
                  <c:v>36</c:v>
                </c:pt>
                <c:pt idx="3">
                  <c:v>30</c:v>
                </c:pt>
                <c:pt idx="4">
                  <c:v>24</c:v>
                </c:pt>
                <c:pt idx="5">
                  <c:v>12</c:v>
                </c:pt>
                <c:pt idx="6">
                  <c:v>12</c:v>
                </c:pt>
              </c:numCache>
            </c:numRef>
          </c:val>
          <c:extLst>
            <c:ext xmlns:c16="http://schemas.microsoft.com/office/drawing/2014/chart" uri="{C3380CC4-5D6E-409C-BE32-E72D297353CC}">
              <c16:uniqueId val="{00000001-A534-564D-BFB0-487CE93943FB}"/>
            </c:ext>
          </c:extLst>
        </c:ser>
        <c:ser>
          <c:idx val="0"/>
          <c:order val="1"/>
          <c:tx>
            <c:strRef>
              <c:f>Sheet2!$A$2</c:f>
              <c:strCache>
                <c:ptCount val="1"/>
                <c:pt idx="0">
                  <c:v>Tax rate</c:v>
                </c:pt>
              </c:strCache>
            </c:strRef>
          </c:tx>
          <c:spPr>
            <a:solidFill>
              <a:schemeClr val="accent1"/>
            </a:soli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534-564D-BFB0-487CE93943FB}"/>
                </c:ext>
              </c:extLst>
            </c:dLbl>
            <c:numFmt formatCode="&quot;R&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Sheet2!$B$1:$H$1</c:f>
              <c:strCache>
                <c:ptCount val="7"/>
                <c:pt idx="0">
                  <c:v>Tax rate</c:v>
                </c:pt>
                <c:pt idx="1">
                  <c:v>Basic allowance</c:v>
                </c:pt>
                <c:pt idx="2">
                  <c:v>Trade exposure allowance</c:v>
                </c:pt>
                <c:pt idx="3">
                  <c:v>Performance allowance</c:v>
                </c:pt>
                <c:pt idx="4">
                  <c:v>Carbon Budget allowance</c:v>
                </c:pt>
                <c:pt idx="5">
                  <c:v>Carbon offsets</c:v>
                </c:pt>
                <c:pt idx="6">
                  <c:v>Minimum Carbon Tax rate</c:v>
                </c:pt>
              </c:strCache>
            </c:strRef>
          </c:cat>
          <c:val>
            <c:numRef>
              <c:f>Sheet2!$B$2:$H$2</c:f>
              <c:numCache>
                <c:formatCode>General</c:formatCode>
                <c:ptCount val="7"/>
                <c:pt idx="0">
                  <c:v>120</c:v>
                </c:pt>
              </c:numCache>
            </c:numRef>
          </c:val>
          <c:extLst>
            <c:ext xmlns:c16="http://schemas.microsoft.com/office/drawing/2014/chart" uri="{C3380CC4-5D6E-409C-BE32-E72D297353CC}">
              <c16:uniqueId val="{00000003-A534-564D-BFB0-487CE93943FB}"/>
            </c:ext>
          </c:extLst>
        </c:ser>
        <c:ser>
          <c:idx val="1"/>
          <c:order val="2"/>
          <c:tx>
            <c:strRef>
              <c:f>Sheet2!$A$3</c:f>
              <c:strCache>
                <c:ptCount val="1"/>
                <c:pt idx="0">
                  <c:v>Basic allowance</c:v>
                </c:pt>
              </c:strCache>
            </c:strRef>
          </c:tx>
          <c:spPr>
            <a:solidFill>
              <a:schemeClr val="accent5"/>
            </a:solidFill>
            <a:ln>
              <a:noFill/>
            </a:ln>
            <a:effectLst/>
          </c:spPr>
          <c:invertIfNegative val="0"/>
          <c:cat>
            <c:strRef>
              <c:f>Sheet2!$B$1:$H$1</c:f>
              <c:strCache>
                <c:ptCount val="7"/>
                <c:pt idx="0">
                  <c:v>Tax rate</c:v>
                </c:pt>
                <c:pt idx="1">
                  <c:v>Basic allowance</c:v>
                </c:pt>
                <c:pt idx="2">
                  <c:v>Trade exposure allowance</c:v>
                </c:pt>
                <c:pt idx="3">
                  <c:v>Performance allowance</c:v>
                </c:pt>
                <c:pt idx="4">
                  <c:v>Carbon Budget allowance</c:v>
                </c:pt>
                <c:pt idx="5">
                  <c:v>Carbon offsets</c:v>
                </c:pt>
                <c:pt idx="6">
                  <c:v>Minimum Carbon Tax rate</c:v>
                </c:pt>
              </c:strCache>
            </c:strRef>
          </c:cat>
          <c:val>
            <c:numRef>
              <c:f>Sheet2!$B$3:$H$3</c:f>
              <c:numCache>
                <c:formatCode>General</c:formatCode>
                <c:ptCount val="7"/>
                <c:pt idx="1">
                  <c:v>72</c:v>
                </c:pt>
              </c:numCache>
            </c:numRef>
          </c:val>
          <c:extLst>
            <c:ext xmlns:c16="http://schemas.microsoft.com/office/drawing/2014/chart" uri="{C3380CC4-5D6E-409C-BE32-E72D297353CC}">
              <c16:uniqueId val="{00000004-A534-564D-BFB0-487CE93943FB}"/>
            </c:ext>
          </c:extLst>
        </c:ser>
        <c:ser>
          <c:idx val="2"/>
          <c:order val="3"/>
          <c:tx>
            <c:strRef>
              <c:f>Sheet2!$A$4</c:f>
              <c:strCache>
                <c:ptCount val="1"/>
                <c:pt idx="0">
                  <c:v>Trade exposure allowance</c:v>
                </c:pt>
              </c:strCache>
            </c:strRef>
          </c:tx>
          <c:spPr>
            <a:solidFill>
              <a:schemeClr val="accent4"/>
            </a:solidFill>
            <a:ln>
              <a:noFill/>
            </a:ln>
            <a:effectLst/>
          </c:spPr>
          <c:invertIfNegative val="0"/>
          <c:cat>
            <c:strRef>
              <c:f>Sheet2!$B$1:$H$1</c:f>
              <c:strCache>
                <c:ptCount val="7"/>
                <c:pt idx="0">
                  <c:v>Tax rate</c:v>
                </c:pt>
                <c:pt idx="1">
                  <c:v>Basic allowance</c:v>
                </c:pt>
                <c:pt idx="2">
                  <c:v>Trade exposure allowance</c:v>
                </c:pt>
                <c:pt idx="3">
                  <c:v>Performance allowance</c:v>
                </c:pt>
                <c:pt idx="4">
                  <c:v>Carbon Budget allowance</c:v>
                </c:pt>
                <c:pt idx="5">
                  <c:v>Carbon offsets</c:v>
                </c:pt>
                <c:pt idx="6">
                  <c:v>Minimum Carbon Tax rate</c:v>
                </c:pt>
              </c:strCache>
            </c:strRef>
          </c:cat>
          <c:val>
            <c:numRef>
              <c:f>Sheet2!$B$4:$H$4</c:f>
              <c:numCache>
                <c:formatCode>General</c:formatCode>
                <c:ptCount val="7"/>
                <c:pt idx="2">
                  <c:v>12</c:v>
                </c:pt>
              </c:numCache>
            </c:numRef>
          </c:val>
          <c:extLst>
            <c:ext xmlns:c16="http://schemas.microsoft.com/office/drawing/2014/chart" uri="{C3380CC4-5D6E-409C-BE32-E72D297353CC}">
              <c16:uniqueId val="{00000005-A534-564D-BFB0-487CE93943FB}"/>
            </c:ext>
          </c:extLst>
        </c:ser>
        <c:ser>
          <c:idx val="3"/>
          <c:order val="4"/>
          <c:tx>
            <c:strRef>
              <c:f>Sheet2!$A$5</c:f>
              <c:strCache>
                <c:ptCount val="1"/>
                <c:pt idx="0">
                  <c:v>Performance allowance</c:v>
                </c:pt>
              </c:strCache>
            </c:strRef>
          </c:tx>
          <c:spPr>
            <a:solidFill>
              <a:schemeClr val="accent6">
                <a:lumMod val="60000"/>
              </a:schemeClr>
            </a:solidFill>
            <a:ln>
              <a:noFill/>
            </a:ln>
            <a:effectLst/>
          </c:spPr>
          <c:invertIfNegative val="0"/>
          <c:cat>
            <c:strRef>
              <c:f>Sheet2!$B$1:$H$1</c:f>
              <c:strCache>
                <c:ptCount val="7"/>
                <c:pt idx="0">
                  <c:v>Tax rate</c:v>
                </c:pt>
                <c:pt idx="1">
                  <c:v>Basic allowance</c:v>
                </c:pt>
                <c:pt idx="2">
                  <c:v>Trade exposure allowance</c:v>
                </c:pt>
                <c:pt idx="3">
                  <c:v>Performance allowance</c:v>
                </c:pt>
                <c:pt idx="4">
                  <c:v>Carbon Budget allowance</c:v>
                </c:pt>
                <c:pt idx="5">
                  <c:v>Carbon offsets</c:v>
                </c:pt>
                <c:pt idx="6">
                  <c:v>Minimum Carbon Tax rate</c:v>
                </c:pt>
              </c:strCache>
            </c:strRef>
          </c:cat>
          <c:val>
            <c:numRef>
              <c:f>Sheet2!$B$5:$H$5</c:f>
              <c:numCache>
                <c:formatCode>General</c:formatCode>
                <c:ptCount val="7"/>
                <c:pt idx="3">
                  <c:v>6</c:v>
                </c:pt>
              </c:numCache>
            </c:numRef>
          </c:val>
          <c:extLst>
            <c:ext xmlns:c16="http://schemas.microsoft.com/office/drawing/2014/chart" uri="{C3380CC4-5D6E-409C-BE32-E72D297353CC}">
              <c16:uniqueId val="{00000006-A534-564D-BFB0-487CE93943FB}"/>
            </c:ext>
          </c:extLst>
        </c:ser>
        <c:ser>
          <c:idx val="4"/>
          <c:order val="5"/>
          <c:tx>
            <c:strRef>
              <c:f>Sheet2!$A$6</c:f>
              <c:strCache>
                <c:ptCount val="1"/>
                <c:pt idx="0">
                  <c:v>Carbon Budget allowance</c:v>
                </c:pt>
              </c:strCache>
            </c:strRef>
          </c:tx>
          <c:spPr>
            <a:solidFill>
              <a:schemeClr val="accent5">
                <a:lumMod val="60000"/>
              </a:schemeClr>
            </a:solidFill>
            <a:ln>
              <a:noFill/>
            </a:ln>
            <a:effectLst/>
          </c:spPr>
          <c:invertIfNegative val="0"/>
          <c:cat>
            <c:strRef>
              <c:f>Sheet2!$B$1:$H$1</c:f>
              <c:strCache>
                <c:ptCount val="7"/>
                <c:pt idx="0">
                  <c:v>Tax rate</c:v>
                </c:pt>
                <c:pt idx="1">
                  <c:v>Basic allowance</c:v>
                </c:pt>
                <c:pt idx="2">
                  <c:v>Trade exposure allowance</c:v>
                </c:pt>
                <c:pt idx="3">
                  <c:v>Performance allowance</c:v>
                </c:pt>
                <c:pt idx="4">
                  <c:v>Carbon Budget allowance</c:v>
                </c:pt>
                <c:pt idx="5">
                  <c:v>Carbon offsets</c:v>
                </c:pt>
                <c:pt idx="6">
                  <c:v>Minimum Carbon Tax rate</c:v>
                </c:pt>
              </c:strCache>
            </c:strRef>
          </c:cat>
          <c:val>
            <c:numRef>
              <c:f>Sheet2!$B$6:$H$6</c:f>
              <c:numCache>
                <c:formatCode>General</c:formatCode>
                <c:ptCount val="7"/>
                <c:pt idx="4">
                  <c:v>6</c:v>
                </c:pt>
              </c:numCache>
            </c:numRef>
          </c:val>
          <c:extLst>
            <c:ext xmlns:c16="http://schemas.microsoft.com/office/drawing/2014/chart" uri="{C3380CC4-5D6E-409C-BE32-E72D297353CC}">
              <c16:uniqueId val="{00000007-A534-564D-BFB0-487CE93943FB}"/>
            </c:ext>
          </c:extLst>
        </c:ser>
        <c:ser>
          <c:idx val="5"/>
          <c:order val="6"/>
          <c:tx>
            <c:strRef>
              <c:f>Sheet2!$A$7</c:f>
              <c:strCache>
                <c:ptCount val="1"/>
                <c:pt idx="0">
                  <c:v>Carbon offsets</c:v>
                </c:pt>
              </c:strCache>
            </c:strRef>
          </c:tx>
          <c:spPr>
            <a:solidFill>
              <a:schemeClr val="accent4">
                <a:lumMod val="60000"/>
              </a:schemeClr>
            </a:solidFill>
            <a:ln>
              <a:noFill/>
            </a:ln>
            <a:effectLst/>
          </c:spPr>
          <c:invertIfNegative val="0"/>
          <c:cat>
            <c:strRef>
              <c:f>Sheet2!$B$1:$H$1</c:f>
              <c:strCache>
                <c:ptCount val="7"/>
                <c:pt idx="0">
                  <c:v>Tax rate</c:v>
                </c:pt>
                <c:pt idx="1">
                  <c:v>Basic allowance</c:v>
                </c:pt>
                <c:pt idx="2">
                  <c:v>Trade exposure allowance</c:v>
                </c:pt>
                <c:pt idx="3">
                  <c:v>Performance allowance</c:v>
                </c:pt>
                <c:pt idx="4">
                  <c:v>Carbon Budget allowance</c:v>
                </c:pt>
                <c:pt idx="5">
                  <c:v>Carbon offsets</c:v>
                </c:pt>
                <c:pt idx="6">
                  <c:v>Minimum Carbon Tax rate</c:v>
                </c:pt>
              </c:strCache>
            </c:strRef>
          </c:cat>
          <c:val>
            <c:numRef>
              <c:f>Sheet2!$B$7:$H$7</c:f>
              <c:numCache>
                <c:formatCode>General</c:formatCode>
                <c:ptCount val="7"/>
                <c:pt idx="5">
                  <c:v>12</c:v>
                </c:pt>
              </c:numCache>
            </c:numRef>
          </c:val>
          <c:extLst>
            <c:ext xmlns:c16="http://schemas.microsoft.com/office/drawing/2014/chart" uri="{C3380CC4-5D6E-409C-BE32-E72D297353CC}">
              <c16:uniqueId val="{00000008-A534-564D-BFB0-487CE93943FB}"/>
            </c:ext>
          </c:extLst>
        </c:ser>
        <c:dLbls>
          <c:showLegendKey val="0"/>
          <c:showVal val="0"/>
          <c:showCatName val="0"/>
          <c:showSerName val="0"/>
          <c:showPercent val="0"/>
          <c:showBubbleSize val="0"/>
        </c:dLbls>
        <c:gapWidth val="150"/>
        <c:overlap val="100"/>
        <c:axId val="1143115551"/>
        <c:axId val="1143108063"/>
      </c:barChart>
      <c:catAx>
        <c:axId val="1143115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3108063"/>
        <c:crosses val="autoZero"/>
        <c:auto val="1"/>
        <c:lblAlgn val="ctr"/>
        <c:lblOffset val="100"/>
        <c:noMultiLvlLbl val="0"/>
      </c:catAx>
      <c:valAx>
        <c:axId val="1143108063"/>
        <c:scaling>
          <c:orientation val="minMax"/>
          <c:max val="120"/>
          <c:min val="0"/>
        </c:scaling>
        <c:delete val="0"/>
        <c:axPos val="l"/>
        <c:majorGridlines>
          <c:spPr>
            <a:ln w="9525" cap="flat" cmpd="sng" algn="ctr">
              <a:solidFill>
                <a:schemeClr val="tx1">
                  <a:lumMod val="15000"/>
                  <a:lumOff val="85000"/>
                </a:schemeClr>
              </a:solidFill>
              <a:round/>
            </a:ln>
            <a:effectLst/>
          </c:spPr>
        </c:majorGridlines>
        <c:numFmt formatCode="&quot;R&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31155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Carbon Tax</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Annual emissions (tCO₂e)</c:v>
                </c:pt>
              </c:strCache>
            </c:strRef>
          </c:tx>
          <c:spPr>
            <a:solidFill>
              <a:schemeClr val="accent1"/>
            </a:solidFill>
            <a:ln>
              <a:noFill/>
            </a:ln>
            <a:effectLst/>
          </c:spPr>
          <c:invertIfNegative val="0"/>
          <c:cat>
            <c:strRef>
              <c:f>Sheet1!$A$2:$A$6</c:f>
              <c:strCache>
                <c:ptCount val="5"/>
                <c:pt idx="0">
                  <c:v>Year 1</c:v>
                </c:pt>
                <c:pt idx="1">
                  <c:v>Year 2</c:v>
                </c:pt>
                <c:pt idx="2">
                  <c:v>Year 3</c:v>
                </c:pt>
                <c:pt idx="3">
                  <c:v>Year 4</c:v>
                </c:pt>
                <c:pt idx="4">
                  <c:v>Year 5</c:v>
                </c:pt>
              </c:strCache>
            </c:strRef>
          </c:cat>
          <c:val>
            <c:numRef>
              <c:f>Sheet1!$B$2:$B$6</c:f>
              <c:numCache>
                <c:formatCode>_-* #\ ##0_-;\-* #\ ##0_-;_-* "-"??_-;_-@_-</c:formatCode>
                <c:ptCount val="5"/>
                <c:pt idx="0">
                  <c:v>143712</c:v>
                </c:pt>
                <c:pt idx="1">
                  <c:v>148716</c:v>
                </c:pt>
                <c:pt idx="2">
                  <c:v>141509</c:v>
                </c:pt>
                <c:pt idx="3">
                  <c:v>147214</c:v>
                </c:pt>
                <c:pt idx="4">
                  <c:v>147227</c:v>
                </c:pt>
              </c:numCache>
            </c:numRef>
          </c:val>
          <c:extLst>
            <c:ext xmlns:c16="http://schemas.microsoft.com/office/drawing/2014/chart" uri="{C3380CC4-5D6E-409C-BE32-E72D297353CC}">
              <c16:uniqueId val="{00000000-C0C1-5F4D-B22F-67A80953AD71}"/>
            </c:ext>
          </c:extLst>
        </c:ser>
        <c:dLbls>
          <c:showLegendKey val="0"/>
          <c:showVal val="0"/>
          <c:showCatName val="0"/>
          <c:showSerName val="0"/>
          <c:showPercent val="0"/>
          <c:showBubbleSize val="0"/>
        </c:dLbls>
        <c:gapWidth val="219"/>
        <c:axId val="492779631"/>
        <c:axId val="492783791"/>
      </c:barChart>
      <c:barChart>
        <c:barDir val="col"/>
        <c:grouping val="clustered"/>
        <c:varyColors val="0"/>
        <c:ser>
          <c:idx val="2"/>
          <c:order val="2"/>
          <c:tx>
            <c:strRef>
              <c:f>Sheet1!$E$1</c:f>
              <c:strCache>
                <c:ptCount val="1"/>
                <c:pt idx="0">
                  <c:v>Carbon Tax</c:v>
                </c:pt>
              </c:strCache>
            </c:strRef>
          </c:tx>
          <c:spPr>
            <a:pattFill prst="ltUpDiag">
              <a:fgClr>
                <a:schemeClr val="tx1"/>
              </a:fgClr>
              <a:bgClr>
                <a:schemeClr val="accent1"/>
              </a:bgClr>
            </a:pattFill>
            <a:ln>
              <a:noFill/>
            </a:ln>
            <a:effectLst/>
          </c:spPr>
          <c:invertIfNegative val="0"/>
          <c:val>
            <c:numRef>
              <c:f>Sheet1!$E$2:$E$6</c:f>
              <c:numCache>
                <c:formatCode>_-[$R-1C09]* #\ ##0_-;\-[$R-1C09]* #\ ##0_-;_-[$R-1C09]* "-"??_-;_-@_-</c:formatCode>
                <c:ptCount val="5"/>
                <c:pt idx="0">
                  <c:v>5173632</c:v>
                </c:pt>
                <c:pt idx="1">
                  <c:v>5353776</c:v>
                </c:pt>
                <c:pt idx="2">
                  <c:v>5094324</c:v>
                </c:pt>
                <c:pt idx="3">
                  <c:v>5299704</c:v>
                </c:pt>
                <c:pt idx="4">
                  <c:v>5300172</c:v>
                </c:pt>
              </c:numCache>
            </c:numRef>
          </c:val>
          <c:extLst>
            <c:ext xmlns:c16="http://schemas.microsoft.com/office/drawing/2014/chart" uri="{C3380CC4-5D6E-409C-BE32-E72D297353CC}">
              <c16:uniqueId val="{00000001-C0C1-5F4D-B22F-67A80953AD71}"/>
            </c:ext>
          </c:extLst>
        </c:ser>
        <c:dLbls>
          <c:showLegendKey val="0"/>
          <c:showVal val="0"/>
          <c:showCatName val="0"/>
          <c:showSerName val="0"/>
          <c:showPercent val="0"/>
          <c:showBubbleSize val="0"/>
        </c:dLbls>
        <c:gapWidth val="219"/>
        <c:axId val="492788783"/>
        <c:axId val="492777551"/>
      </c:barChart>
      <c:lineChart>
        <c:grouping val="standard"/>
        <c:varyColors val="0"/>
        <c:ser>
          <c:idx val="1"/>
          <c:order val="1"/>
          <c:tx>
            <c:strRef>
              <c:f>Sheet1!$C$1</c:f>
              <c:strCache>
                <c:ptCount val="1"/>
                <c:pt idx="0">
                  <c:v>Total emissions (tCO₂e)</c:v>
                </c:pt>
              </c:strCache>
            </c:strRef>
          </c:tx>
          <c:spPr>
            <a:ln w="28575" cap="rnd">
              <a:solidFill>
                <a:schemeClr val="tx1"/>
              </a:solidFill>
              <a:round/>
            </a:ln>
            <a:effectLst/>
          </c:spPr>
          <c:marker>
            <c:symbol val="none"/>
          </c:marker>
          <c:cat>
            <c:strRef>
              <c:f>Sheet1!$A$2:$A$6</c:f>
              <c:strCache>
                <c:ptCount val="5"/>
                <c:pt idx="0">
                  <c:v>Year 1</c:v>
                </c:pt>
                <c:pt idx="1">
                  <c:v>Year 2</c:v>
                </c:pt>
                <c:pt idx="2">
                  <c:v>Year 3</c:v>
                </c:pt>
                <c:pt idx="3">
                  <c:v>Year 4</c:v>
                </c:pt>
                <c:pt idx="4">
                  <c:v>Year 5</c:v>
                </c:pt>
              </c:strCache>
            </c:strRef>
          </c:cat>
          <c:val>
            <c:numRef>
              <c:f>Sheet1!$C$2:$C$6</c:f>
              <c:numCache>
                <c:formatCode>_-* #\ ##0_-;\-* #\ ##0_-;_-* "-"??_-;_-@_-</c:formatCode>
                <c:ptCount val="5"/>
                <c:pt idx="0">
                  <c:v>143712</c:v>
                </c:pt>
                <c:pt idx="1">
                  <c:v>292428</c:v>
                </c:pt>
                <c:pt idx="2">
                  <c:v>433937</c:v>
                </c:pt>
                <c:pt idx="3">
                  <c:v>581151</c:v>
                </c:pt>
                <c:pt idx="4">
                  <c:v>728378</c:v>
                </c:pt>
              </c:numCache>
            </c:numRef>
          </c:val>
          <c:smooth val="0"/>
          <c:extLst>
            <c:ext xmlns:c16="http://schemas.microsoft.com/office/drawing/2014/chart" uri="{C3380CC4-5D6E-409C-BE32-E72D297353CC}">
              <c16:uniqueId val="{00000002-C0C1-5F4D-B22F-67A80953AD71}"/>
            </c:ext>
          </c:extLst>
        </c:ser>
        <c:dLbls>
          <c:showLegendKey val="0"/>
          <c:showVal val="0"/>
          <c:showCatName val="0"/>
          <c:showSerName val="0"/>
          <c:showPercent val="0"/>
          <c:showBubbleSize val="0"/>
        </c:dLbls>
        <c:marker val="1"/>
        <c:smooth val="0"/>
        <c:axId val="492779631"/>
        <c:axId val="492783791"/>
      </c:lineChart>
      <c:catAx>
        <c:axId val="492779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2783791"/>
        <c:crosses val="autoZero"/>
        <c:auto val="1"/>
        <c:lblAlgn val="ctr"/>
        <c:lblOffset val="100"/>
        <c:noMultiLvlLbl val="0"/>
      </c:catAx>
      <c:valAx>
        <c:axId val="4927837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a:t>Annual</a:t>
                </a:r>
                <a:r>
                  <a:rPr lang="en-ZA" baseline="0" dirty="0"/>
                  <a:t> emissions (</a:t>
                </a:r>
                <a:r>
                  <a:rPr lang="en-ZA" baseline="0" dirty="0" err="1"/>
                  <a:t>tCO</a:t>
                </a:r>
                <a:r>
                  <a:rPr lang="en-ZA" baseline="0" dirty="0" err="1">
                    <a:latin typeface="Verdana" panose="020B0604030504040204" pitchFamily="34" charset="0"/>
                    <a:ea typeface="Verdana" panose="020B0604030504040204" pitchFamily="34" charset="0"/>
                    <a:cs typeface="Verdana" panose="020B0604030504040204" pitchFamily="34" charset="0"/>
                  </a:rPr>
                  <a:t>₂e</a:t>
                </a:r>
                <a:r>
                  <a:rPr lang="en-ZA" baseline="0" dirty="0">
                    <a:latin typeface="Verdana" panose="020B0604030504040204" pitchFamily="34" charset="0"/>
                    <a:ea typeface="Verdana" panose="020B0604030504040204" pitchFamily="34" charset="0"/>
                    <a:cs typeface="Verdana" panose="020B0604030504040204" pitchFamily="34" charset="0"/>
                  </a:rPr>
                  <a:t>)</a:t>
                </a:r>
                <a:endParaRPr lang="en-ZA"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2779631"/>
        <c:crosses val="autoZero"/>
        <c:crossBetween val="between"/>
      </c:valAx>
      <c:valAx>
        <c:axId val="492777551"/>
        <c:scaling>
          <c:orientation val="minMax"/>
          <c:max val="45000000"/>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a:t>Tax (R-million)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R&quot;#,##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2788783"/>
        <c:crosses val="max"/>
        <c:crossBetween val="between"/>
        <c:dispUnits>
          <c:builtInUnit val="millions"/>
        </c:dispUnits>
      </c:valAx>
      <c:catAx>
        <c:axId val="492788783"/>
        <c:scaling>
          <c:orientation val="minMax"/>
        </c:scaling>
        <c:delete val="1"/>
        <c:axPos val="b"/>
        <c:majorTickMark val="out"/>
        <c:minorTickMark val="none"/>
        <c:tickLblPos val="nextTo"/>
        <c:crossAx val="492777551"/>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Carbon Budget</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Annual emissions (tCO₂e)</c:v>
                </c:pt>
              </c:strCache>
            </c:strRef>
          </c:tx>
          <c:spPr>
            <a:solidFill>
              <a:schemeClr val="accent1"/>
            </a:solidFill>
            <a:ln>
              <a:noFill/>
            </a:ln>
            <a:effectLst/>
          </c:spPr>
          <c:invertIfNegative val="0"/>
          <c:cat>
            <c:strRef>
              <c:f>Sheet1!$A$2:$A$6</c:f>
              <c:strCache>
                <c:ptCount val="5"/>
                <c:pt idx="0">
                  <c:v>Year 1</c:v>
                </c:pt>
                <c:pt idx="1">
                  <c:v>Year 2</c:v>
                </c:pt>
                <c:pt idx="2">
                  <c:v>Year 3</c:v>
                </c:pt>
                <c:pt idx="3">
                  <c:v>Year 4</c:v>
                </c:pt>
                <c:pt idx="4">
                  <c:v>Year 5</c:v>
                </c:pt>
              </c:strCache>
            </c:strRef>
          </c:cat>
          <c:val>
            <c:numRef>
              <c:f>Sheet1!$B$2:$B$6</c:f>
              <c:numCache>
                <c:formatCode>_-* #\ ##0_-;\-* #\ ##0_-;_-* "-"??_-;_-@_-</c:formatCode>
                <c:ptCount val="5"/>
                <c:pt idx="0">
                  <c:v>143712</c:v>
                </c:pt>
                <c:pt idx="1">
                  <c:v>148716</c:v>
                </c:pt>
                <c:pt idx="2">
                  <c:v>141509</c:v>
                </c:pt>
                <c:pt idx="3">
                  <c:v>147214</c:v>
                </c:pt>
                <c:pt idx="4">
                  <c:v>147227</c:v>
                </c:pt>
              </c:numCache>
            </c:numRef>
          </c:val>
          <c:extLst>
            <c:ext xmlns:c16="http://schemas.microsoft.com/office/drawing/2014/chart" uri="{C3380CC4-5D6E-409C-BE32-E72D297353CC}">
              <c16:uniqueId val="{00000000-0F9F-344E-B639-8E2CA7A39AD1}"/>
            </c:ext>
          </c:extLst>
        </c:ser>
        <c:dLbls>
          <c:showLegendKey val="0"/>
          <c:showVal val="0"/>
          <c:showCatName val="0"/>
          <c:showSerName val="0"/>
          <c:showPercent val="0"/>
          <c:showBubbleSize val="0"/>
        </c:dLbls>
        <c:gapWidth val="219"/>
        <c:axId val="492779631"/>
        <c:axId val="492783791"/>
      </c:barChart>
      <c:barChart>
        <c:barDir val="col"/>
        <c:grouping val="clustered"/>
        <c:varyColors val="0"/>
        <c:ser>
          <c:idx val="2"/>
          <c:order val="2"/>
          <c:tx>
            <c:strRef>
              <c:f>Sheet1!$H$1</c:f>
              <c:strCache>
                <c:ptCount val="1"/>
                <c:pt idx="0">
                  <c:v>Carbon Budget penalty (illustrative)</c:v>
                </c:pt>
              </c:strCache>
            </c:strRef>
          </c:tx>
          <c:spPr>
            <a:solidFill>
              <a:schemeClr val="bg1">
                <a:lumMod val="50000"/>
                <a:alpha val="40000"/>
              </a:schemeClr>
            </a:solidFill>
            <a:ln>
              <a:noFill/>
            </a:ln>
            <a:effectLst/>
          </c:spPr>
          <c:invertIfNegative val="0"/>
          <c:val>
            <c:numRef>
              <c:f>Sheet1!$H$2:$H$6</c:f>
              <c:numCache>
                <c:formatCode>_-"R"* #\ ##0_-;\-"R"* #\ ##0_-;_-"R"* "-"??_-;_-@_-</c:formatCode>
                <c:ptCount val="5"/>
                <c:pt idx="0">
                  <c:v>0</c:v>
                </c:pt>
                <c:pt idx="1">
                  <c:v>0</c:v>
                </c:pt>
                <c:pt idx="2">
                  <c:v>0</c:v>
                </c:pt>
                <c:pt idx="3">
                  <c:v>0</c:v>
                </c:pt>
                <c:pt idx="4" formatCode="_-[$R-1C09]* #\ ##0_-;\-[$R-1C09]* #\ ##0_-;_-[$R-1C09]* &quot;-&quot;??_-;_-@_-">
                  <c:v>39016080</c:v>
                </c:pt>
              </c:numCache>
            </c:numRef>
          </c:val>
          <c:extLst>
            <c:ext xmlns:c16="http://schemas.microsoft.com/office/drawing/2014/chart" uri="{C3380CC4-5D6E-409C-BE32-E72D297353CC}">
              <c16:uniqueId val="{00000001-0F9F-344E-B639-8E2CA7A39AD1}"/>
            </c:ext>
          </c:extLst>
        </c:ser>
        <c:dLbls>
          <c:showLegendKey val="0"/>
          <c:showVal val="0"/>
          <c:showCatName val="0"/>
          <c:showSerName val="0"/>
          <c:showPercent val="0"/>
          <c:showBubbleSize val="0"/>
        </c:dLbls>
        <c:gapWidth val="219"/>
        <c:axId val="492788783"/>
        <c:axId val="492777551"/>
      </c:barChart>
      <c:lineChart>
        <c:grouping val="standard"/>
        <c:varyColors val="0"/>
        <c:ser>
          <c:idx val="1"/>
          <c:order val="1"/>
          <c:tx>
            <c:strRef>
              <c:f>Sheet1!$C$1</c:f>
              <c:strCache>
                <c:ptCount val="1"/>
                <c:pt idx="0">
                  <c:v>Total emissions (tCO₂e)</c:v>
                </c:pt>
              </c:strCache>
            </c:strRef>
          </c:tx>
          <c:spPr>
            <a:ln w="28575" cap="rnd">
              <a:solidFill>
                <a:schemeClr val="tx1"/>
              </a:solidFill>
              <a:round/>
            </a:ln>
            <a:effectLst/>
          </c:spPr>
          <c:marker>
            <c:symbol val="none"/>
          </c:marker>
          <c:cat>
            <c:strRef>
              <c:f>Sheet1!$A$2:$A$6</c:f>
              <c:strCache>
                <c:ptCount val="5"/>
                <c:pt idx="0">
                  <c:v>Year 1</c:v>
                </c:pt>
                <c:pt idx="1">
                  <c:v>Year 2</c:v>
                </c:pt>
                <c:pt idx="2">
                  <c:v>Year 3</c:v>
                </c:pt>
                <c:pt idx="3">
                  <c:v>Year 4</c:v>
                </c:pt>
                <c:pt idx="4">
                  <c:v>Year 5</c:v>
                </c:pt>
              </c:strCache>
            </c:strRef>
          </c:cat>
          <c:val>
            <c:numRef>
              <c:f>Sheet1!$C$2:$C$6</c:f>
              <c:numCache>
                <c:formatCode>_-* #\ ##0_-;\-* #\ ##0_-;_-* "-"??_-;_-@_-</c:formatCode>
                <c:ptCount val="5"/>
                <c:pt idx="0">
                  <c:v>143712</c:v>
                </c:pt>
                <c:pt idx="1">
                  <c:v>292428</c:v>
                </c:pt>
                <c:pt idx="2">
                  <c:v>433937</c:v>
                </c:pt>
                <c:pt idx="3">
                  <c:v>581151</c:v>
                </c:pt>
                <c:pt idx="4">
                  <c:v>728378</c:v>
                </c:pt>
              </c:numCache>
            </c:numRef>
          </c:val>
          <c:smooth val="0"/>
          <c:extLst>
            <c:ext xmlns:c16="http://schemas.microsoft.com/office/drawing/2014/chart" uri="{C3380CC4-5D6E-409C-BE32-E72D297353CC}">
              <c16:uniqueId val="{00000002-0F9F-344E-B639-8E2CA7A39AD1}"/>
            </c:ext>
          </c:extLst>
        </c:ser>
        <c:ser>
          <c:idx val="3"/>
          <c:order val="3"/>
          <c:tx>
            <c:strRef>
              <c:f>Sheet1!$G$1</c:f>
              <c:strCache>
                <c:ptCount val="1"/>
                <c:pt idx="0">
                  <c:v>Emissions cap (tCO₂e)</c:v>
                </c:pt>
              </c:strCache>
            </c:strRef>
          </c:tx>
          <c:spPr>
            <a:ln w="28575" cap="rnd">
              <a:solidFill>
                <a:srgbClr val="FF0000"/>
              </a:solidFill>
              <a:round/>
            </a:ln>
            <a:effectLst/>
          </c:spPr>
          <c:marker>
            <c:symbol val="none"/>
          </c:marker>
          <c:val>
            <c:numRef>
              <c:f>Sheet1!$G$2:$G$6</c:f>
              <c:numCache>
                <c:formatCode>General</c:formatCode>
                <c:ptCount val="5"/>
                <c:pt idx="0">
                  <c:v>620000</c:v>
                </c:pt>
                <c:pt idx="1">
                  <c:v>620000</c:v>
                </c:pt>
                <c:pt idx="2">
                  <c:v>620000</c:v>
                </c:pt>
                <c:pt idx="3">
                  <c:v>620000</c:v>
                </c:pt>
                <c:pt idx="4">
                  <c:v>620000</c:v>
                </c:pt>
              </c:numCache>
            </c:numRef>
          </c:val>
          <c:smooth val="0"/>
          <c:extLst>
            <c:ext xmlns:c16="http://schemas.microsoft.com/office/drawing/2014/chart" uri="{C3380CC4-5D6E-409C-BE32-E72D297353CC}">
              <c16:uniqueId val="{00000003-0F9F-344E-B639-8E2CA7A39AD1}"/>
            </c:ext>
          </c:extLst>
        </c:ser>
        <c:dLbls>
          <c:showLegendKey val="0"/>
          <c:showVal val="0"/>
          <c:showCatName val="0"/>
          <c:showSerName val="0"/>
          <c:showPercent val="0"/>
          <c:showBubbleSize val="0"/>
        </c:dLbls>
        <c:marker val="1"/>
        <c:smooth val="0"/>
        <c:axId val="492779631"/>
        <c:axId val="492783791"/>
      </c:lineChart>
      <c:catAx>
        <c:axId val="492779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2783791"/>
        <c:crosses val="autoZero"/>
        <c:auto val="1"/>
        <c:lblAlgn val="ctr"/>
        <c:lblOffset val="100"/>
        <c:noMultiLvlLbl val="0"/>
      </c:catAx>
      <c:valAx>
        <c:axId val="4927837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a:t>Annual emissions (</a:t>
                </a:r>
                <a:r>
                  <a:rPr lang="en-ZA" dirty="0" err="1"/>
                  <a:t>tCO₂e</a:t>
                </a:r>
                <a:r>
                  <a:rPr lang="en-ZA"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2779631"/>
        <c:crosses val="autoZero"/>
        <c:crossBetween val="between"/>
      </c:valAx>
      <c:valAx>
        <c:axId val="492777551"/>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a:t>Penalty (R-million)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R&quot;#,##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2788783"/>
        <c:crosses val="max"/>
        <c:crossBetween val="between"/>
        <c:dispUnits>
          <c:builtInUnit val="millions"/>
        </c:dispUnits>
      </c:valAx>
      <c:catAx>
        <c:axId val="492788783"/>
        <c:scaling>
          <c:orientation val="minMax"/>
        </c:scaling>
        <c:delete val="1"/>
        <c:axPos val="b"/>
        <c:majorTickMark val="out"/>
        <c:minorTickMark val="none"/>
        <c:tickLblPos val="nextTo"/>
        <c:crossAx val="492777551"/>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Additional</a:t>
            </a:r>
            <a:r>
              <a:rPr lang="en-ZA" baseline="0"/>
              <a:t> Revenue for 1 MWp System</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'Offset escalations'!$F$1</c:f>
              <c:strCache>
                <c:ptCount val="1"/>
                <c:pt idx="0">
                  <c:v>Tax Rate</c:v>
                </c:pt>
              </c:strCache>
            </c:strRef>
          </c:tx>
          <c:spPr>
            <a:solidFill>
              <a:schemeClr val="accent1"/>
            </a:solidFill>
            <a:ln>
              <a:noFill/>
            </a:ln>
            <a:effectLst/>
          </c:spPr>
          <c:invertIfNegative val="0"/>
          <c:val>
            <c:numRef>
              <c:f>'Offset escalations'!$F$2:$F$11</c:f>
              <c:numCache>
                <c:formatCode>General</c:formatCode>
                <c:ptCount val="10"/>
                <c:pt idx="0">
                  <c:v>120</c:v>
                </c:pt>
                <c:pt idx="1">
                  <c:v>127.8</c:v>
                </c:pt>
                <c:pt idx="2">
                  <c:v>136.107</c:v>
                </c:pt>
                <c:pt idx="3">
                  <c:v>144.95395499999998</c:v>
                </c:pt>
                <c:pt idx="4">
                  <c:v>154.37596207499996</c:v>
                </c:pt>
                <c:pt idx="5">
                  <c:v>164.41039960987496</c:v>
                </c:pt>
                <c:pt idx="6">
                  <c:v>175.09707558451683</c:v>
                </c:pt>
                <c:pt idx="7">
                  <c:v>186.4783854975104</c:v>
                </c:pt>
                <c:pt idx="8">
                  <c:v>198.59948055484855</c:v>
                </c:pt>
                <c:pt idx="9">
                  <c:v>211.50844679091369</c:v>
                </c:pt>
              </c:numCache>
            </c:numRef>
          </c:val>
          <c:extLst>
            <c:ext xmlns:c16="http://schemas.microsoft.com/office/drawing/2014/chart" uri="{C3380CC4-5D6E-409C-BE32-E72D297353CC}">
              <c16:uniqueId val="{00000000-7190-4EAB-95F0-3C3126FA7853}"/>
            </c:ext>
          </c:extLst>
        </c:ser>
        <c:ser>
          <c:idx val="1"/>
          <c:order val="1"/>
          <c:tx>
            <c:strRef>
              <c:f>'Offset escalations'!$G$1</c:f>
              <c:strCache>
                <c:ptCount val="1"/>
                <c:pt idx="0">
                  <c:v>Offset Rate</c:v>
                </c:pt>
              </c:strCache>
            </c:strRef>
          </c:tx>
          <c:spPr>
            <a:solidFill>
              <a:schemeClr val="accent2"/>
            </a:solidFill>
            <a:ln>
              <a:noFill/>
            </a:ln>
            <a:effectLst/>
          </c:spPr>
          <c:invertIfNegative val="0"/>
          <c:val>
            <c:numRef>
              <c:f>'Offset escalations'!$G$2:$G$11</c:f>
              <c:numCache>
                <c:formatCode>General</c:formatCode>
                <c:ptCount val="10"/>
                <c:pt idx="0">
                  <c:v>108</c:v>
                </c:pt>
                <c:pt idx="1">
                  <c:v>115.02</c:v>
                </c:pt>
                <c:pt idx="2">
                  <c:v>122.49630000000001</c:v>
                </c:pt>
                <c:pt idx="3">
                  <c:v>130.45855949999998</c:v>
                </c:pt>
                <c:pt idx="4">
                  <c:v>138.93836586749998</c:v>
                </c:pt>
                <c:pt idx="5">
                  <c:v>147.96935964888746</c:v>
                </c:pt>
                <c:pt idx="6">
                  <c:v>157.58736802606515</c:v>
                </c:pt>
                <c:pt idx="7">
                  <c:v>167.83054694775936</c:v>
                </c:pt>
                <c:pt idx="8">
                  <c:v>178.73953249936369</c:v>
                </c:pt>
                <c:pt idx="9">
                  <c:v>190.35760211182233</c:v>
                </c:pt>
              </c:numCache>
            </c:numRef>
          </c:val>
          <c:extLst>
            <c:ext xmlns:c16="http://schemas.microsoft.com/office/drawing/2014/chart" uri="{C3380CC4-5D6E-409C-BE32-E72D297353CC}">
              <c16:uniqueId val="{00000001-7190-4EAB-95F0-3C3126FA7853}"/>
            </c:ext>
          </c:extLst>
        </c:ser>
        <c:dLbls>
          <c:showLegendKey val="0"/>
          <c:showVal val="0"/>
          <c:showCatName val="0"/>
          <c:showSerName val="0"/>
          <c:showPercent val="0"/>
          <c:showBubbleSize val="0"/>
        </c:dLbls>
        <c:gapWidth val="150"/>
        <c:axId val="866719200"/>
        <c:axId val="866721696"/>
      </c:barChart>
      <c:lineChart>
        <c:grouping val="standard"/>
        <c:varyColors val="0"/>
        <c:ser>
          <c:idx val="2"/>
          <c:order val="2"/>
          <c:tx>
            <c:strRef>
              <c:f>'Offset escalations'!$H$1</c:f>
              <c:strCache>
                <c:ptCount val="1"/>
                <c:pt idx="0">
                  <c:v>Revenue</c:v>
                </c:pt>
              </c:strCache>
            </c:strRef>
          </c:tx>
          <c:spPr>
            <a:ln w="28575" cap="rnd">
              <a:solidFill>
                <a:schemeClr val="accent3"/>
              </a:solidFill>
              <a:round/>
            </a:ln>
            <a:effectLst/>
          </c:spPr>
          <c:marker>
            <c:symbol val="none"/>
          </c:marker>
          <c:val>
            <c:numRef>
              <c:f>'Offset escalations'!$H$2:$H$11</c:f>
              <c:numCache>
                <c:formatCode>General</c:formatCode>
                <c:ptCount val="10"/>
                <c:pt idx="0">
                  <c:v>162432</c:v>
                </c:pt>
                <c:pt idx="1">
                  <c:v>172990.07999999999</c:v>
                </c:pt>
                <c:pt idx="2">
                  <c:v>184234.43520000001</c:v>
                </c:pt>
                <c:pt idx="3">
                  <c:v>196209.67348799997</c:v>
                </c:pt>
                <c:pt idx="4">
                  <c:v>208963.30226471997</c:v>
                </c:pt>
                <c:pt idx="5">
                  <c:v>222545.91691192673</c:v>
                </c:pt>
                <c:pt idx="6">
                  <c:v>237011.40151120198</c:v>
                </c:pt>
                <c:pt idx="7">
                  <c:v>252417.14260943007</c:v>
                </c:pt>
                <c:pt idx="8">
                  <c:v>268824.25687904301</c:v>
                </c:pt>
                <c:pt idx="9">
                  <c:v>286297.8335761808</c:v>
                </c:pt>
              </c:numCache>
            </c:numRef>
          </c:val>
          <c:smooth val="0"/>
          <c:extLst>
            <c:ext xmlns:c16="http://schemas.microsoft.com/office/drawing/2014/chart" uri="{C3380CC4-5D6E-409C-BE32-E72D297353CC}">
              <c16:uniqueId val="{00000002-7190-4EAB-95F0-3C3126FA7853}"/>
            </c:ext>
          </c:extLst>
        </c:ser>
        <c:ser>
          <c:idx val="3"/>
          <c:order val="3"/>
          <c:tx>
            <c:strRef>
              <c:f>'Offset escalations'!$I$1</c:f>
              <c:strCache>
                <c:ptCount val="1"/>
                <c:pt idx="0">
                  <c:v>CuSum Revenue</c:v>
                </c:pt>
              </c:strCache>
            </c:strRef>
          </c:tx>
          <c:spPr>
            <a:ln w="28575" cap="rnd">
              <a:solidFill>
                <a:schemeClr val="accent4"/>
              </a:solidFill>
              <a:round/>
            </a:ln>
            <a:effectLst/>
          </c:spPr>
          <c:marker>
            <c:symbol val="none"/>
          </c:marker>
          <c:val>
            <c:numRef>
              <c:f>'Offset escalations'!$I$2:$I$11</c:f>
              <c:numCache>
                <c:formatCode>General</c:formatCode>
                <c:ptCount val="10"/>
                <c:pt idx="0">
                  <c:v>162432</c:v>
                </c:pt>
                <c:pt idx="1">
                  <c:v>335422.07999999996</c:v>
                </c:pt>
                <c:pt idx="2">
                  <c:v>519656.51519999997</c:v>
                </c:pt>
                <c:pt idx="3">
                  <c:v>715866.18868799997</c:v>
                </c:pt>
                <c:pt idx="4">
                  <c:v>924829.49095271993</c:v>
                </c:pt>
                <c:pt idx="5">
                  <c:v>1147375.4078646468</c:v>
                </c:pt>
                <c:pt idx="6">
                  <c:v>1384386.8093758486</c:v>
                </c:pt>
                <c:pt idx="7">
                  <c:v>1636803.9519852786</c:v>
                </c:pt>
                <c:pt idx="8">
                  <c:v>1905628.2088643217</c:v>
                </c:pt>
                <c:pt idx="9">
                  <c:v>2191926.0424405024</c:v>
                </c:pt>
              </c:numCache>
            </c:numRef>
          </c:val>
          <c:smooth val="0"/>
          <c:extLst>
            <c:ext xmlns:c16="http://schemas.microsoft.com/office/drawing/2014/chart" uri="{C3380CC4-5D6E-409C-BE32-E72D297353CC}">
              <c16:uniqueId val="{00000003-7190-4EAB-95F0-3C3126FA7853}"/>
            </c:ext>
          </c:extLst>
        </c:ser>
        <c:dLbls>
          <c:showLegendKey val="0"/>
          <c:showVal val="0"/>
          <c:showCatName val="0"/>
          <c:showSerName val="0"/>
          <c:showPercent val="0"/>
          <c:showBubbleSize val="0"/>
        </c:dLbls>
        <c:marker val="1"/>
        <c:smooth val="0"/>
        <c:axId val="866828736"/>
        <c:axId val="866824160"/>
      </c:lineChart>
      <c:catAx>
        <c:axId val="866719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6721696"/>
        <c:crosses val="autoZero"/>
        <c:auto val="1"/>
        <c:lblAlgn val="ctr"/>
        <c:lblOffset val="100"/>
        <c:noMultiLvlLbl val="0"/>
      </c:catAx>
      <c:valAx>
        <c:axId val="866721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Carbon</a:t>
                </a:r>
                <a:r>
                  <a:rPr lang="en-ZA" baseline="0"/>
                  <a:t> Tax and Offset Rate (Rand)</a:t>
                </a:r>
                <a:endParaRPr lang="en-ZA"/>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6719200"/>
        <c:crosses val="autoZero"/>
        <c:crossBetween val="between"/>
      </c:valAx>
      <c:valAx>
        <c:axId val="866824160"/>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Revenue (Rand)</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6828736"/>
        <c:crosses val="max"/>
        <c:crossBetween val="between"/>
        <c:dispUnits>
          <c:builtInUnit val="millions"/>
          <c:dispUnitsLbl>
            <c:layout>
              <c:manualLayout>
                <c:xMode val="edge"/>
                <c:yMode val="edge"/>
                <c:x val="0.86552755905511813"/>
                <c:y val="0.33374999999999999"/>
              </c:manualLayout>
            </c:layout>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catAx>
        <c:axId val="866828736"/>
        <c:scaling>
          <c:orientation val="minMax"/>
        </c:scaling>
        <c:delete val="1"/>
        <c:axPos val="b"/>
        <c:majorTickMark val="out"/>
        <c:minorTickMark val="none"/>
        <c:tickLblPos val="nextTo"/>
        <c:crossAx val="86682416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ZA" b="1"/>
              <a:t>South African GHG profile (2010)</a:t>
            </a:r>
          </a:p>
        </c:rich>
      </c:tx>
      <c:layout>
        <c:manualLayout>
          <c:xMode val="edge"/>
          <c:yMode val="edge"/>
          <c:x val="0.31037540858827056"/>
          <c:y val="0.94928444583725069"/>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14-3C4A-BA4C-2F67F05A4A7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414-3C4A-BA4C-2F67F05A4A7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414-3C4A-BA4C-2F67F05A4A7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414-3C4A-BA4C-2F67F05A4A7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414-3C4A-BA4C-2F67F05A4A7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414-3C4A-BA4C-2F67F05A4A73}"/>
              </c:ext>
            </c:extLst>
          </c:dPt>
          <c:dLbls>
            <c:dLbl>
              <c:idx val="1"/>
              <c:layout>
                <c:manualLayout>
                  <c:x val="-4.8694597517733841E-2"/>
                  <c:y val="-0.17829629528701646"/>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9414-3C4A-BA4C-2F67F05A4A73}"/>
                </c:ext>
              </c:extLst>
            </c:dLbl>
            <c:dLbl>
              <c:idx val="2"/>
              <c:layout>
                <c:manualLayout>
                  <c:x val="-8.1870750564506878E-2"/>
                  <c:y val="-6.9157821590614912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6715020867463415"/>
                      <c:h val="0.15492939835315811"/>
                    </c:manualLayout>
                  </c15:layout>
                </c:ext>
                <c:ext xmlns:c16="http://schemas.microsoft.com/office/drawing/2014/chart" uri="{C3380CC4-5D6E-409C-BE32-E72D297353CC}">
                  <c16:uniqueId val="{00000005-9414-3C4A-BA4C-2F67F05A4A73}"/>
                </c:ext>
              </c:extLst>
            </c:dLbl>
            <c:dLbl>
              <c:idx val="3"/>
              <c:layout>
                <c:manualLayout>
                  <c:x val="-6.0169524204758511E-2"/>
                  <c:y val="1.313317800516852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9414-3C4A-BA4C-2F67F05A4A73}"/>
                </c:ext>
              </c:extLst>
            </c:dLbl>
            <c:dLbl>
              <c:idx val="4"/>
              <c:layout>
                <c:manualLayout>
                  <c:x val="1.7402122357840791E-2"/>
                  <c:y val="-9.0176629015482849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0495296401099561"/>
                      <c:h val="0.14875760176946939"/>
                    </c:manualLayout>
                  </c15:layout>
                </c:ext>
                <c:ext xmlns:c16="http://schemas.microsoft.com/office/drawing/2014/chart" uri="{C3380CC4-5D6E-409C-BE32-E72D297353CC}">
                  <c16:uniqueId val="{00000009-9414-3C4A-BA4C-2F67F05A4A73}"/>
                </c:ext>
              </c:extLst>
            </c:dLbl>
            <c:dLbl>
              <c:idx val="5"/>
              <c:layout>
                <c:manualLayout>
                  <c:x val="1.4404874922647236E-2"/>
                  <c:y val="-1.629628620349806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9414-3C4A-BA4C-2F67F05A4A73}"/>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Sheet2!$A$1:$A$6</c:f>
              <c:strCache>
                <c:ptCount val="6"/>
                <c:pt idx="0">
                  <c:v>GHG emissions 2010</c:v>
                </c:pt>
                <c:pt idx="1">
                  <c:v>Eskom electricity generation</c:v>
                </c:pt>
                <c:pt idx="2">
                  <c:v>Energy (excluding Eskom)</c:v>
                </c:pt>
                <c:pt idx="3">
                  <c:v>IPPU</c:v>
                </c:pt>
                <c:pt idx="4">
                  <c:v>AFOLU (all excluding FOLU)</c:v>
                </c:pt>
                <c:pt idx="5">
                  <c:v>Waste</c:v>
                </c:pt>
              </c:strCache>
            </c:strRef>
          </c:cat>
          <c:val>
            <c:numRef>
              <c:f>Sheet2!$B$1:$B$6</c:f>
              <c:numCache>
                <c:formatCode>General</c:formatCode>
                <c:ptCount val="6"/>
                <c:pt idx="1">
                  <c:v>224700</c:v>
                </c:pt>
                <c:pt idx="2">
                  <c:v>203668</c:v>
                </c:pt>
                <c:pt idx="3">
                  <c:v>44351</c:v>
                </c:pt>
                <c:pt idx="4">
                  <c:v>51789</c:v>
                </c:pt>
                <c:pt idx="5">
                  <c:v>19806</c:v>
                </c:pt>
              </c:numCache>
            </c:numRef>
          </c:val>
          <c:extLst>
            <c:ext xmlns:c16="http://schemas.microsoft.com/office/drawing/2014/chart" uri="{C3380CC4-5D6E-409C-BE32-E72D297353CC}">
              <c16:uniqueId val="{0000000C-9414-3C4A-BA4C-2F67F05A4A7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1"/>
          <c:order val="0"/>
          <c:tx>
            <c:strRef>
              <c:f>Sheet1!$J$1</c:f>
              <c:strCache>
                <c:ptCount val="1"/>
                <c:pt idx="0">
                  <c:v>AFOLU net</c:v>
                </c:pt>
              </c:strCache>
            </c:strRef>
          </c:tx>
          <c:spPr>
            <a:solidFill>
              <a:schemeClr val="accent2"/>
            </a:solidFill>
            <a:ln>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Sheet1!$J$2:$J$37</c:f>
              <c:numCache>
                <c:formatCode>General</c:formatCode>
                <c:ptCount val="36"/>
                <c:pt idx="0">
                  <c:v>19.407</c:v>
                </c:pt>
                <c:pt idx="1">
                  <c:v>19.784568093385214</c:v>
                </c:pt>
                <c:pt idx="2">
                  <c:v>20.162136186770429</c:v>
                </c:pt>
                <c:pt idx="3">
                  <c:v>20.539704280155643</c:v>
                </c:pt>
                <c:pt idx="4">
                  <c:v>20.917272373540857</c:v>
                </c:pt>
                <c:pt idx="5">
                  <c:v>21.294840466926068</c:v>
                </c:pt>
                <c:pt idx="6">
                  <c:v>21.672408560311283</c:v>
                </c:pt>
                <c:pt idx="7">
                  <c:v>22.049976653696497</c:v>
                </c:pt>
                <c:pt idx="8">
                  <c:v>22.427544747081711</c:v>
                </c:pt>
                <c:pt idx="9">
                  <c:v>22.805112840466926</c:v>
                </c:pt>
                <c:pt idx="10">
                  <c:v>23.18268093385214</c:v>
                </c:pt>
                <c:pt idx="11">
                  <c:v>23.18268093385214</c:v>
                </c:pt>
                <c:pt idx="12">
                  <c:v>23.18268093385214</c:v>
                </c:pt>
                <c:pt idx="13">
                  <c:v>23.18268093385214</c:v>
                </c:pt>
                <c:pt idx="14">
                  <c:v>23.18268093385214</c:v>
                </c:pt>
                <c:pt idx="15">
                  <c:v>23.18268093385214</c:v>
                </c:pt>
                <c:pt idx="16">
                  <c:v>22.831542607003893</c:v>
                </c:pt>
                <c:pt idx="17">
                  <c:v>22.480404280155646</c:v>
                </c:pt>
                <c:pt idx="18">
                  <c:v>22.129265953307399</c:v>
                </c:pt>
                <c:pt idx="19">
                  <c:v>21.778127626459153</c:v>
                </c:pt>
                <c:pt idx="20">
                  <c:v>21.426989299610902</c:v>
                </c:pt>
                <c:pt idx="21">
                  <c:v>21.075850972762655</c:v>
                </c:pt>
                <c:pt idx="22">
                  <c:v>20.724712645914408</c:v>
                </c:pt>
                <c:pt idx="23">
                  <c:v>20.373574319066162</c:v>
                </c:pt>
                <c:pt idx="24">
                  <c:v>20.022435992217915</c:v>
                </c:pt>
                <c:pt idx="25">
                  <c:v>19.671297665369668</c:v>
                </c:pt>
                <c:pt idx="26">
                  <c:v>19.320159338521417</c:v>
                </c:pt>
                <c:pt idx="27">
                  <c:v>18.969021011673167</c:v>
                </c:pt>
                <c:pt idx="28">
                  <c:v>18.61788268482492</c:v>
                </c:pt>
                <c:pt idx="29">
                  <c:v>18.26674435797667</c:v>
                </c:pt>
                <c:pt idx="30">
                  <c:v>17.915606031128419</c:v>
                </c:pt>
                <c:pt idx="31">
                  <c:v>17.564467704280169</c:v>
                </c:pt>
                <c:pt idx="32">
                  <c:v>17.213329377431922</c:v>
                </c:pt>
                <c:pt idx="33">
                  <c:v>16.862191050583672</c:v>
                </c:pt>
                <c:pt idx="34">
                  <c:v>16.511052723735421</c:v>
                </c:pt>
                <c:pt idx="35">
                  <c:v>16.15991439688716</c:v>
                </c:pt>
              </c:numCache>
            </c:numRef>
          </c:val>
          <c:extLst>
            <c:ext xmlns:c16="http://schemas.microsoft.com/office/drawing/2014/chart" uri="{C3380CC4-5D6E-409C-BE32-E72D297353CC}">
              <c16:uniqueId val="{00000000-13AD-9E48-BDB5-0DB650AF2304}"/>
            </c:ext>
          </c:extLst>
        </c:ser>
        <c:ser>
          <c:idx val="2"/>
          <c:order val="1"/>
          <c:tx>
            <c:strRef>
              <c:f>Sheet1!$K$1</c:f>
              <c:strCache>
                <c:ptCount val="1"/>
                <c:pt idx="0">
                  <c:v>Waste</c:v>
                </c:pt>
              </c:strCache>
            </c:strRef>
          </c:tx>
          <c:spPr>
            <a:solidFill>
              <a:schemeClr val="accent3"/>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Sheet1!$K$2:$K$37</c:f>
              <c:numCache>
                <c:formatCode>General</c:formatCode>
                <c:ptCount val="36"/>
                <c:pt idx="0">
                  <c:v>19.533000000000001</c:v>
                </c:pt>
                <c:pt idx="1">
                  <c:v>19.913019455252922</c:v>
                </c:pt>
                <c:pt idx="2">
                  <c:v>20.293038910505839</c:v>
                </c:pt>
                <c:pt idx="3">
                  <c:v>20.673058365758756</c:v>
                </c:pt>
                <c:pt idx="4">
                  <c:v>21.053077821011676</c:v>
                </c:pt>
                <c:pt idx="5">
                  <c:v>21.433097276264593</c:v>
                </c:pt>
                <c:pt idx="6">
                  <c:v>21.813116731517511</c:v>
                </c:pt>
                <c:pt idx="7">
                  <c:v>22.193136186770431</c:v>
                </c:pt>
                <c:pt idx="8">
                  <c:v>22.573155642023348</c:v>
                </c:pt>
                <c:pt idx="9">
                  <c:v>22.953175097276269</c:v>
                </c:pt>
                <c:pt idx="10">
                  <c:v>23.333194552529186</c:v>
                </c:pt>
                <c:pt idx="11">
                  <c:v>23.333194552529186</c:v>
                </c:pt>
                <c:pt idx="12">
                  <c:v>23.333194552529186</c:v>
                </c:pt>
                <c:pt idx="13">
                  <c:v>23.333194552529186</c:v>
                </c:pt>
                <c:pt idx="14">
                  <c:v>23.333194552529186</c:v>
                </c:pt>
                <c:pt idx="15">
                  <c:v>23.333194552529186</c:v>
                </c:pt>
                <c:pt idx="16">
                  <c:v>22.979776459143974</c:v>
                </c:pt>
                <c:pt idx="17">
                  <c:v>22.626358365758762</c:v>
                </c:pt>
                <c:pt idx="18">
                  <c:v>22.27294027237355</c:v>
                </c:pt>
                <c:pt idx="19">
                  <c:v>21.919522178988338</c:v>
                </c:pt>
                <c:pt idx="20">
                  <c:v>21.566104085603126</c:v>
                </c:pt>
                <c:pt idx="21">
                  <c:v>21.21268599221791</c:v>
                </c:pt>
                <c:pt idx="22">
                  <c:v>20.859267898832698</c:v>
                </c:pt>
                <c:pt idx="23">
                  <c:v>20.505849805447486</c:v>
                </c:pt>
                <c:pt idx="24">
                  <c:v>20.152431712062274</c:v>
                </c:pt>
                <c:pt idx="25">
                  <c:v>19.799013618677062</c:v>
                </c:pt>
                <c:pt idx="26">
                  <c:v>19.445595525291846</c:v>
                </c:pt>
                <c:pt idx="27">
                  <c:v>19.092177431906634</c:v>
                </c:pt>
                <c:pt idx="28">
                  <c:v>18.738759338521419</c:v>
                </c:pt>
                <c:pt idx="29">
                  <c:v>18.385341245136203</c:v>
                </c:pt>
                <c:pt idx="30">
                  <c:v>18.031923151750991</c:v>
                </c:pt>
                <c:pt idx="31">
                  <c:v>17.678505058365776</c:v>
                </c:pt>
                <c:pt idx="32">
                  <c:v>17.32508696498056</c:v>
                </c:pt>
                <c:pt idx="33">
                  <c:v>16.971668871595348</c:v>
                </c:pt>
                <c:pt idx="34">
                  <c:v>16.618250778210133</c:v>
                </c:pt>
                <c:pt idx="35">
                  <c:v>16.264832684824906</c:v>
                </c:pt>
              </c:numCache>
            </c:numRef>
          </c:val>
          <c:extLst>
            <c:ext xmlns:c16="http://schemas.microsoft.com/office/drawing/2014/chart" uri="{C3380CC4-5D6E-409C-BE32-E72D297353CC}">
              <c16:uniqueId val="{00000001-13AD-9E48-BDB5-0DB650AF2304}"/>
            </c:ext>
          </c:extLst>
        </c:ser>
        <c:ser>
          <c:idx val="3"/>
          <c:order val="2"/>
          <c:tx>
            <c:strRef>
              <c:f>Sheet1!$L$1</c:f>
              <c:strCache>
                <c:ptCount val="1"/>
                <c:pt idx="0">
                  <c:v>Electricity</c:v>
                </c:pt>
              </c:strCache>
            </c:strRef>
          </c:tx>
          <c:spPr>
            <a:solidFill>
              <a:schemeClr val="accent4"/>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Sheet1!$L$2:$L$37</c:f>
              <c:numCache>
                <c:formatCode>General</c:formatCode>
                <c:ptCount val="36"/>
                <c:pt idx="0">
                  <c:v>224.00899999999999</c:v>
                </c:pt>
                <c:pt idx="1">
                  <c:v>221.93599999999998</c:v>
                </c:pt>
                <c:pt idx="2">
                  <c:v>219.863</c:v>
                </c:pt>
                <c:pt idx="3">
                  <c:v>223.98028464419477</c:v>
                </c:pt>
                <c:pt idx="4">
                  <c:v>228.09756928838951</c:v>
                </c:pt>
                <c:pt idx="5">
                  <c:v>232.21485393258428</c:v>
                </c:pt>
                <c:pt idx="6">
                  <c:v>236.33213857677902</c:v>
                </c:pt>
                <c:pt idx="7">
                  <c:v>240.44942322097378</c:v>
                </c:pt>
                <c:pt idx="8">
                  <c:v>244.56670786516852</c:v>
                </c:pt>
                <c:pt idx="9">
                  <c:v>248.68399250936329</c:v>
                </c:pt>
                <c:pt idx="10">
                  <c:v>252.80127715355803</c:v>
                </c:pt>
                <c:pt idx="11">
                  <c:v>252.80127715355803</c:v>
                </c:pt>
                <c:pt idx="12">
                  <c:v>252.80127715355803</c:v>
                </c:pt>
                <c:pt idx="13">
                  <c:v>252.80127715355803</c:v>
                </c:pt>
                <c:pt idx="14">
                  <c:v>252.80127715355803</c:v>
                </c:pt>
                <c:pt idx="15">
                  <c:v>252.80127715355803</c:v>
                </c:pt>
                <c:pt idx="16">
                  <c:v>248.97220243445693</c:v>
                </c:pt>
                <c:pt idx="17">
                  <c:v>245.14312771535583</c:v>
                </c:pt>
                <c:pt idx="18">
                  <c:v>241.31405299625473</c:v>
                </c:pt>
                <c:pt idx="19">
                  <c:v>237.48497827715363</c:v>
                </c:pt>
                <c:pt idx="20">
                  <c:v>233.65590355805253</c:v>
                </c:pt>
                <c:pt idx="21">
                  <c:v>229.82682883895143</c:v>
                </c:pt>
                <c:pt idx="22">
                  <c:v>225.99775411985033</c:v>
                </c:pt>
                <c:pt idx="23">
                  <c:v>222.16867940074923</c:v>
                </c:pt>
                <c:pt idx="24">
                  <c:v>218.33960468164813</c:v>
                </c:pt>
                <c:pt idx="25">
                  <c:v>214.510529962547</c:v>
                </c:pt>
                <c:pt idx="26">
                  <c:v>210.68145524344587</c:v>
                </c:pt>
                <c:pt idx="27">
                  <c:v>206.85238052434477</c:v>
                </c:pt>
                <c:pt idx="28">
                  <c:v>203.02330580524364</c:v>
                </c:pt>
                <c:pt idx="29">
                  <c:v>199.19423108614251</c:v>
                </c:pt>
                <c:pt idx="30">
                  <c:v>195.36515636704138</c:v>
                </c:pt>
                <c:pt idx="31">
                  <c:v>191.53608164794025</c:v>
                </c:pt>
                <c:pt idx="32">
                  <c:v>187.70700692883912</c:v>
                </c:pt>
                <c:pt idx="33">
                  <c:v>183.87793220973799</c:v>
                </c:pt>
                <c:pt idx="34">
                  <c:v>180.04885749063689</c:v>
                </c:pt>
                <c:pt idx="35">
                  <c:v>176.21978277153562</c:v>
                </c:pt>
              </c:numCache>
            </c:numRef>
          </c:val>
          <c:extLst>
            <c:ext xmlns:c16="http://schemas.microsoft.com/office/drawing/2014/chart" uri="{C3380CC4-5D6E-409C-BE32-E72D297353CC}">
              <c16:uniqueId val="{00000002-13AD-9E48-BDB5-0DB650AF2304}"/>
            </c:ext>
          </c:extLst>
        </c:ser>
        <c:ser>
          <c:idx val="4"/>
          <c:order val="3"/>
          <c:tx>
            <c:strRef>
              <c:f>Sheet1!$M$1</c:f>
              <c:strCache>
                <c:ptCount val="1"/>
                <c:pt idx="0">
                  <c:v>Other energy</c:v>
                </c:pt>
              </c:strCache>
            </c:strRef>
          </c:tx>
          <c:spPr>
            <a:solidFill>
              <a:schemeClr val="bg1">
                <a:lumMod val="75000"/>
              </a:schemeClr>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Sheet1!$M$2:$M$37</c:f>
              <c:numCache>
                <c:formatCode>General</c:formatCode>
                <c:ptCount val="36"/>
                <c:pt idx="0">
                  <c:v>205.86300000000003</c:v>
                </c:pt>
                <c:pt idx="1">
                  <c:v>216.29926848249028</c:v>
                </c:pt>
                <c:pt idx="2">
                  <c:v>226.73553696498055</c:v>
                </c:pt>
                <c:pt idx="3">
                  <c:v>230.98152080327608</c:v>
                </c:pt>
                <c:pt idx="4">
                  <c:v>235.22750464157158</c:v>
                </c:pt>
                <c:pt idx="5">
                  <c:v>239.47348847986711</c:v>
                </c:pt>
                <c:pt idx="6">
                  <c:v>243.71947231816262</c:v>
                </c:pt>
                <c:pt idx="7">
                  <c:v>247.96545615645815</c:v>
                </c:pt>
                <c:pt idx="8">
                  <c:v>252.21143999475365</c:v>
                </c:pt>
                <c:pt idx="9">
                  <c:v>256.45742383304918</c:v>
                </c:pt>
                <c:pt idx="10">
                  <c:v>260.70340767134468</c:v>
                </c:pt>
                <c:pt idx="11">
                  <c:v>260.70340767134468</c:v>
                </c:pt>
                <c:pt idx="12">
                  <c:v>260.70340767134468</c:v>
                </c:pt>
                <c:pt idx="13">
                  <c:v>260.70340767134468</c:v>
                </c:pt>
                <c:pt idx="14">
                  <c:v>260.70340767134468</c:v>
                </c:pt>
                <c:pt idx="15">
                  <c:v>260.70340767134468</c:v>
                </c:pt>
                <c:pt idx="16">
                  <c:v>256.75464270172984</c:v>
                </c:pt>
                <c:pt idx="17">
                  <c:v>252.80587773211505</c:v>
                </c:pt>
                <c:pt idx="18">
                  <c:v>248.85711276250024</c:v>
                </c:pt>
                <c:pt idx="19">
                  <c:v>244.90834779288542</c:v>
                </c:pt>
                <c:pt idx="20">
                  <c:v>240.95958282327061</c:v>
                </c:pt>
                <c:pt idx="21">
                  <c:v>237.01081785365579</c:v>
                </c:pt>
                <c:pt idx="22">
                  <c:v>233.06205288404098</c:v>
                </c:pt>
                <c:pt idx="23">
                  <c:v>229.11328791442617</c:v>
                </c:pt>
                <c:pt idx="24">
                  <c:v>225.16452294481135</c:v>
                </c:pt>
                <c:pt idx="25">
                  <c:v>221.21575797519657</c:v>
                </c:pt>
                <c:pt idx="26">
                  <c:v>217.26699300558172</c:v>
                </c:pt>
                <c:pt idx="27">
                  <c:v>213.31822803596691</c:v>
                </c:pt>
                <c:pt idx="28">
                  <c:v>209.36946306635207</c:v>
                </c:pt>
                <c:pt idx="29">
                  <c:v>205.42069809673723</c:v>
                </c:pt>
                <c:pt idx="30">
                  <c:v>201.47193312712238</c:v>
                </c:pt>
                <c:pt idx="31">
                  <c:v>197.52316815750754</c:v>
                </c:pt>
                <c:pt idx="32">
                  <c:v>193.5744031878927</c:v>
                </c:pt>
                <c:pt idx="33">
                  <c:v>189.62563821827786</c:v>
                </c:pt>
                <c:pt idx="34">
                  <c:v>185.67687324866304</c:v>
                </c:pt>
                <c:pt idx="35">
                  <c:v>181.72810827904806</c:v>
                </c:pt>
              </c:numCache>
            </c:numRef>
          </c:val>
          <c:extLst>
            <c:ext xmlns:c16="http://schemas.microsoft.com/office/drawing/2014/chart" uri="{C3380CC4-5D6E-409C-BE32-E72D297353CC}">
              <c16:uniqueId val="{00000003-13AD-9E48-BDB5-0DB650AF2304}"/>
            </c:ext>
          </c:extLst>
        </c:ser>
        <c:ser>
          <c:idx val="5"/>
          <c:order val="4"/>
          <c:tx>
            <c:strRef>
              <c:f>Sheet1!$N$1</c:f>
              <c:strCache>
                <c:ptCount val="1"/>
                <c:pt idx="0">
                  <c:v>IPPU</c:v>
                </c:pt>
              </c:strCache>
            </c:strRef>
          </c:tx>
          <c:spPr>
            <a:solidFill>
              <a:schemeClr val="accent1"/>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Sheet1!$N$2:$N$37</c:f>
              <c:numCache>
                <c:formatCode>General</c:formatCode>
                <c:ptCount val="36"/>
                <c:pt idx="0">
                  <c:v>41.881999999999998</c:v>
                </c:pt>
                <c:pt idx="1">
                  <c:v>42.696824902723733</c:v>
                </c:pt>
                <c:pt idx="2">
                  <c:v>43.511649805447469</c:v>
                </c:pt>
                <c:pt idx="3">
                  <c:v>44.326474708171204</c:v>
                </c:pt>
                <c:pt idx="4">
                  <c:v>45.141299610894933</c:v>
                </c:pt>
                <c:pt idx="5">
                  <c:v>45.956124513618668</c:v>
                </c:pt>
                <c:pt idx="6">
                  <c:v>46.770949416342404</c:v>
                </c:pt>
                <c:pt idx="7">
                  <c:v>47.58577431906614</c:v>
                </c:pt>
                <c:pt idx="8">
                  <c:v>48.400599221789875</c:v>
                </c:pt>
                <c:pt idx="9">
                  <c:v>49.215424124513611</c:v>
                </c:pt>
                <c:pt idx="10">
                  <c:v>50.030249027237346</c:v>
                </c:pt>
                <c:pt idx="11">
                  <c:v>50.030249027237346</c:v>
                </c:pt>
                <c:pt idx="12">
                  <c:v>50.030249027237346</c:v>
                </c:pt>
                <c:pt idx="13">
                  <c:v>50.030249027237346</c:v>
                </c:pt>
                <c:pt idx="14">
                  <c:v>50.030249027237346</c:v>
                </c:pt>
                <c:pt idx="15">
                  <c:v>50.030249027237346</c:v>
                </c:pt>
                <c:pt idx="16">
                  <c:v>49.27246186770428</c:v>
                </c:pt>
                <c:pt idx="17">
                  <c:v>48.514674708171206</c:v>
                </c:pt>
                <c:pt idx="18">
                  <c:v>47.75688754863814</c:v>
                </c:pt>
                <c:pt idx="19">
                  <c:v>46.999100389105067</c:v>
                </c:pt>
                <c:pt idx="20">
                  <c:v>46.241313229572</c:v>
                </c:pt>
                <c:pt idx="21">
                  <c:v>45.483526070038927</c:v>
                </c:pt>
                <c:pt idx="22">
                  <c:v>44.725738910505861</c:v>
                </c:pt>
                <c:pt idx="23">
                  <c:v>43.967951750972787</c:v>
                </c:pt>
                <c:pt idx="24">
                  <c:v>43.210164591439714</c:v>
                </c:pt>
                <c:pt idx="25">
                  <c:v>42.452377431906648</c:v>
                </c:pt>
                <c:pt idx="26">
                  <c:v>41.694590272373574</c:v>
                </c:pt>
                <c:pt idx="27">
                  <c:v>40.936803112840501</c:v>
                </c:pt>
                <c:pt idx="28">
                  <c:v>40.17901595330742</c:v>
                </c:pt>
                <c:pt idx="29">
                  <c:v>39.421228793774347</c:v>
                </c:pt>
                <c:pt idx="30">
                  <c:v>38.663441634241273</c:v>
                </c:pt>
                <c:pt idx="31">
                  <c:v>37.9056544747082</c:v>
                </c:pt>
                <c:pt idx="32">
                  <c:v>37.147867315175127</c:v>
                </c:pt>
                <c:pt idx="33">
                  <c:v>36.390080155642046</c:v>
                </c:pt>
                <c:pt idx="34">
                  <c:v>35.632292996108973</c:v>
                </c:pt>
                <c:pt idx="35">
                  <c:v>34.874505836575871</c:v>
                </c:pt>
              </c:numCache>
            </c:numRef>
          </c:val>
          <c:extLst>
            <c:ext xmlns:c16="http://schemas.microsoft.com/office/drawing/2014/chart" uri="{C3380CC4-5D6E-409C-BE32-E72D297353CC}">
              <c16:uniqueId val="{00000004-13AD-9E48-BDB5-0DB650AF2304}"/>
            </c:ext>
          </c:extLst>
        </c:ser>
        <c:dLbls>
          <c:showLegendKey val="0"/>
          <c:showVal val="0"/>
          <c:showCatName val="0"/>
          <c:showSerName val="0"/>
          <c:showPercent val="0"/>
          <c:showBubbleSize val="0"/>
        </c:dLbls>
        <c:axId val="922854847"/>
        <c:axId val="922863999"/>
      </c:areaChart>
      <c:lineChart>
        <c:grouping val="standard"/>
        <c:varyColors val="0"/>
        <c:ser>
          <c:idx val="0"/>
          <c:order val="5"/>
          <c:tx>
            <c:strRef>
              <c:f>Sheet1!$I$1</c:f>
              <c:strCache>
                <c:ptCount val="1"/>
                <c:pt idx="0">
                  <c:v>RSA budget</c:v>
                </c:pt>
              </c:strCache>
            </c:strRef>
          </c:tx>
          <c:spPr>
            <a:ln w="50800" cap="rnd">
              <a:solidFill>
                <a:schemeClr val="tx1"/>
              </a:solidFill>
              <a:prstDash val="sysDot"/>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Sheet1!$I$2:$I$37</c:f>
              <c:numCache>
                <c:formatCode>General</c:formatCode>
                <c:ptCount val="36"/>
                <c:pt idx="0">
                  <c:v>510.69400000000002</c:v>
                </c:pt>
                <c:pt idx="1">
                  <c:v>520.62968093385211</c:v>
                </c:pt>
                <c:pt idx="2">
                  <c:v>530.56536186770427</c:v>
                </c:pt>
                <c:pt idx="3">
                  <c:v>540.50104280155642</c:v>
                </c:pt>
                <c:pt idx="4">
                  <c:v>550.43672373540858</c:v>
                </c:pt>
                <c:pt idx="5">
                  <c:v>560.37240466926073</c:v>
                </c:pt>
                <c:pt idx="6">
                  <c:v>570.30808560311289</c:v>
                </c:pt>
                <c:pt idx="7">
                  <c:v>580.24376653696493</c:v>
                </c:pt>
                <c:pt idx="8">
                  <c:v>590.17944747081708</c:v>
                </c:pt>
                <c:pt idx="9">
                  <c:v>600.11512840466924</c:v>
                </c:pt>
                <c:pt idx="10">
                  <c:v>610.05080933852139</c:v>
                </c:pt>
                <c:pt idx="11">
                  <c:v>610.05080933852139</c:v>
                </c:pt>
                <c:pt idx="12">
                  <c:v>610.05080933852139</c:v>
                </c:pt>
                <c:pt idx="13">
                  <c:v>610.05080933852139</c:v>
                </c:pt>
                <c:pt idx="14">
                  <c:v>610.05080933852139</c:v>
                </c:pt>
                <c:pt idx="15">
                  <c:v>610.05080933852139</c:v>
                </c:pt>
                <c:pt idx="16">
                  <c:v>600.81062607003889</c:v>
                </c:pt>
                <c:pt idx="17">
                  <c:v>591.57044280155651</c:v>
                </c:pt>
                <c:pt idx="18">
                  <c:v>582.33025953307401</c:v>
                </c:pt>
                <c:pt idx="19">
                  <c:v>573.09007626459152</c:v>
                </c:pt>
                <c:pt idx="20">
                  <c:v>563.84989299610913</c:v>
                </c:pt>
                <c:pt idx="21">
                  <c:v>554.60970972762675</c:v>
                </c:pt>
                <c:pt idx="22">
                  <c:v>545.36952645914425</c:v>
                </c:pt>
                <c:pt idx="23">
                  <c:v>536.12934319066187</c:v>
                </c:pt>
                <c:pt idx="24">
                  <c:v>526.88915992217937</c:v>
                </c:pt>
                <c:pt idx="25">
                  <c:v>517.64897665369688</c:v>
                </c:pt>
                <c:pt idx="26">
                  <c:v>508.40879338521449</c:v>
                </c:pt>
                <c:pt idx="27">
                  <c:v>499.168610116732</c:v>
                </c:pt>
                <c:pt idx="28">
                  <c:v>489.9284268482495</c:v>
                </c:pt>
                <c:pt idx="29">
                  <c:v>480.68824357976695</c:v>
                </c:pt>
                <c:pt idx="30">
                  <c:v>471.44806031128445</c:v>
                </c:pt>
                <c:pt idx="31">
                  <c:v>462.2078770428019</c:v>
                </c:pt>
                <c:pt idx="32">
                  <c:v>452.96769377431946</c:v>
                </c:pt>
                <c:pt idx="33">
                  <c:v>443.7275105058369</c:v>
                </c:pt>
                <c:pt idx="34">
                  <c:v>434.48732723735441</c:v>
                </c:pt>
                <c:pt idx="35">
                  <c:v>425.24714396887157</c:v>
                </c:pt>
              </c:numCache>
            </c:numRef>
          </c:val>
          <c:smooth val="0"/>
          <c:extLst>
            <c:ext xmlns:c16="http://schemas.microsoft.com/office/drawing/2014/chart" uri="{C3380CC4-5D6E-409C-BE32-E72D297353CC}">
              <c16:uniqueId val="{00000005-13AD-9E48-BDB5-0DB650AF2304}"/>
            </c:ext>
          </c:extLst>
        </c:ser>
        <c:dLbls>
          <c:showLegendKey val="0"/>
          <c:showVal val="0"/>
          <c:showCatName val="0"/>
          <c:showSerName val="0"/>
          <c:showPercent val="0"/>
          <c:showBubbleSize val="0"/>
        </c:dLbls>
        <c:marker val="1"/>
        <c:smooth val="0"/>
        <c:axId val="922854847"/>
        <c:axId val="922863999"/>
      </c:lineChart>
      <c:catAx>
        <c:axId val="922854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2863999"/>
        <c:crosses val="autoZero"/>
        <c:auto val="1"/>
        <c:lblAlgn val="ctr"/>
        <c:lblOffset val="100"/>
        <c:noMultiLvlLbl val="0"/>
      </c:catAx>
      <c:valAx>
        <c:axId val="92286399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22854847"/>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1"/>
          <c:order val="0"/>
          <c:tx>
            <c:strRef>
              <c:f>Sheet1!$AD$1</c:f>
              <c:strCache>
                <c:ptCount val="1"/>
                <c:pt idx="0">
                  <c:v>AFOLU net</c:v>
                </c:pt>
              </c:strCache>
            </c:strRef>
          </c:tx>
          <c:spPr>
            <a:solidFill>
              <a:schemeClr val="accent2"/>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Sheet1!$AD$2:$AD$37</c:f>
              <c:numCache>
                <c:formatCode>General</c:formatCode>
                <c:ptCount val="36"/>
                <c:pt idx="0">
                  <c:v>19.407</c:v>
                </c:pt>
                <c:pt idx="1">
                  <c:v>19.784568093385214</c:v>
                </c:pt>
                <c:pt idx="2">
                  <c:v>20.162136186770429</c:v>
                </c:pt>
                <c:pt idx="3">
                  <c:v>20.539704280155643</c:v>
                </c:pt>
                <c:pt idx="4">
                  <c:v>20.917272373540857</c:v>
                </c:pt>
                <c:pt idx="5">
                  <c:v>21.294840466926068</c:v>
                </c:pt>
                <c:pt idx="6">
                  <c:v>21.672408560311283</c:v>
                </c:pt>
                <c:pt idx="7">
                  <c:v>22.049976653696497</c:v>
                </c:pt>
                <c:pt idx="8">
                  <c:v>22.427544747081711</c:v>
                </c:pt>
                <c:pt idx="9">
                  <c:v>22.805112840466926</c:v>
                </c:pt>
                <c:pt idx="10">
                  <c:v>23.18268093385214</c:v>
                </c:pt>
                <c:pt idx="11">
                  <c:v>23.18268093385214</c:v>
                </c:pt>
                <c:pt idx="12">
                  <c:v>23.18268093385214</c:v>
                </c:pt>
                <c:pt idx="13">
                  <c:v>23.18268093385214</c:v>
                </c:pt>
                <c:pt idx="14">
                  <c:v>23.18268093385214</c:v>
                </c:pt>
                <c:pt idx="15">
                  <c:v>23.18268093385214</c:v>
                </c:pt>
                <c:pt idx="16">
                  <c:v>23.18268093385214</c:v>
                </c:pt>
                <c:pt idx="17">
                  <c:v>23.18268093385214</c:v>
                </c:pt>
                <c:pt idx="18">
                  <c:v>23.18268093385214</c:v>
                </c:pt>
                <c:pt idx="19">
                  <c:v>23.18268093385214</c:v>
                </c:pt>
                <c:pt idx="20">
                  <c:v>23.18268093385214</c:v>
                </c:pt>
                <c:pt idx="21">
                  <c:v>23.18268093385214</c:v>
                </c:pt>
                <c:pt idx="22">
                  <c:v>23.18268093385214</c:v>
                </c:pt>
                <c:pt idx="23">
                  <c:v>23.18268093385214</c:v>
                </c:pt>
                <c:pt idx="24">
                  <c:v>23.18268093385214</c:v>
                </c:pt>
                <c:pt idx="25">
                  <c:v>23.18268093385214</c:v>
                </c:pt>
                <c:pt idx="26">
                  <c:v>23.18268093385214</c:v>
                </c:pt>
                <c:pt idx="27">
                  <c:v>23.18268093385214</c:v>
                </c:pt>
                <c:pt idx="28">
                  <c:v>23.18268093385214</c:v>
                </c:pt>
                <c:pt idx="29">
                  <c:v>23.18268093385214</c:v>
                </c:pt>
                <c:pt idx="30">
                  <c:v>23.18268093385214</c:v>
                </c:pt>
                <c:pt idx="31">
                  <c:v>23.18268093385214</c:v>
                </c:pt>
                <c:pt idx="32">
                  <c:v>23.18268093385214</c:v>
                </c:pt>
                <c:pt idx="33">
                  <c:v>23.18268093385214</c:v>
                </c:pt>
                <c:pt idx="34">
                  <c:v>23.18268093385214</c:v>
                </c:pt>
                <c:pt idx="35">
                  <c:v>23.18268093385214</c:v>
                </c:pt>
              </c:numCache>
            </c:numRef>
          </c:val>
          <c:extLst>
            <c:ext xmlns:c16="http://schemas.microsoft.com/office/drawing/2014/chart" uri="{C3380CC4-5D6E-409C-BE32-E72D297353CC}">
              <c16:uniqueId val="{00000000-63D7-4178-8230-00E95BE409D3}"/>
            </c:ext>
          </c:extLst>
        </c:ser>
        <c:ser>
          <c:idx val="2"/>
          <c:order val="1"/>
          <c:tx>
            <c:strRef>
              <c:f>Sheet1!$AE$1</c:f>
              <c:strCache>
                <c:ptCount val="1"/>
                <c:pt idx="0">
                  <c:v>Waste</c:v>
                </c:pt>
              </c:strCache>
            </c:strRef>
          </c:tx>
          <c:spPr>
            <a:solidFill>
              <a:schemeClr val="accent3"/>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Sheet1!$AE$2:$AE$37</c:f>
              <c:numCache>
                <c:formatCode>General</c:formatCode>
                <c:ptCount val="36"/>
                <c:pt idx="0">
                  <c:v>19.533000000000001</c:v>
                </c:pt>
                <c:pt idx="1">
                  <c:v>19.913019455252922</c:v>
                </c:pt>
                <c:pt idx="2">
                  <c:v>20.293038910505839</c:v>
                </c:pt>
                <c:pt idx="3">
                  <c:v>20.673058365758756</c:v>
                </c:pt>
                <c:pt idx="4">
                  <c:v>21.053077821011676</c:v>
                </c:pt>
                <c:pt idx="5">
                  <c:v>21.433097276264593</c:v>
                </c:pt>
                <c:pt idx="6">
                  <c:v>21.813116731517511</c:v>
                </c:pt>
                <c:pt idx="7">
                  <c:v>22.193136186770431</c:v>
                </c:pt>
                <c:pt idx="8">
                  <c:v>22.573155642023348</c:v>
                </c:pt>
                <c:pt idx="9">
                  <c:v>22.953175097276269</c:v>
                </c:pt>
                <c:pt idx="10">
                  <c:v>23.333194552529186</c:v>
                </c:pt>
                <c:pt idx="11">
                  <c:v>23.333194552529186</c:v>
                </c:pt>
                <c:pt idx="12">
                  <c:v>23.333194552529186</c:v>
                </c:pt>
                <c:pt idx="13">
                  <c:v>23.333194552529186</c:v>
                </c:pt>
                <c:pt idx="14">
                  <c:v>23.333194552529186</c:v>
                </c:pt>
                <c:pt idx="15">
                  <c:v>23.333194552529186</c:v>
                </c:pt>
                <c:pt idx="16">
                  <c:v>23.333194552529186</c:v>
                </c:pt>
                <c:pt idx="17">
                  <c:v>23.333194552529186</c:v>
                </c:pt>
                <c:pt idx="18">
                  <c:v>23.333194552529186</c:v>
                </c:pt>
                <c:pt idx="19">
                  <c:v>23.333194552529186</c:v>
                </c:pt>
                <c:pt idx="20">
                  <c:v>23.333194552529186</c:v>
                </c:pt>
                <c:pt idx="21">
                  <c:v>23.333194552529186</c:v>
                </c:pt>
                <c:pt idx="22">
                  <c:v>23.333194552529186</c:v>
                </c:pt>
                <c:pt idx="23">
                  <c:v>23.333194552529186</c:v>
                </c:pt>
                <c:pt idx="24">
                  <c:v>23.333194552529186</c:v>
                </c:pt>
                <c:pt idx="25">
                  <c:v>23.333194552529186</c:v>
                </c:pt>
                <c:pt idx="26">
                  <c:v>23.333194552529186</c:v>
                </c:pt>
                <c:pt idx="27">
                  <c:v>23.333194552529186</c:v>
                </c:pt>
                <c:pt idx="28">
                  <c:v>23.333194552529186</c:v>
                </c:pt>
                <c:pt idx="29">
                  <c:v>23.333194552529186</c:v>
                </c:pt>
                <c:pt idx="30">
                  <c:v>23.333194552529186</c:v>
                </c:pt>
                <c:pt idx="31">
                  <c:v>23.333194552529186</c:v>
                </c:pt>
                <c:pt idx="32">
                  <c:v>23.333194552529186</c:v>
                </c:pt>
                <c:pt idx="33">
                  <c:v>23.333194552529186</c:v>
                </c:pt>
                <c:pt idx="34">
                  <c:v>23.333194552529186</c:v>
                </c:pt>
                <c:pt idx="35">
                  <c:v>23.333194552529186</c:v>
                </c:pt>
              </c:numCache>
            </c:numRef>
          </c:val>
          <c:extLst>
            <c:ext xmlns:c16="http://schemas.microsoft.com/office/drawing/2014/chart" uri="{C3380CC4-5D6E-409C-BE32-E72D297353CC}">
              <c16:uniqueId val="{00000001-63D7-4178-8230-00E95BE409D3}"/>
            </c:ext>
          </c:extLst>
        </c:ser>
        <c:ser>
          <c:idx val="3"/>
          <c:order val="2"/>
          <c:tx>
            <c:strRef>
              <c:f>Sheet1!$AF$1</c:f>
              <c:strCache>
                <c:ptCount val="1"/>
                <c:pt idx="0">
                  <c:v>Electricity</c:v>
                </c:pt>
              </c:strCache>
            </c:strRef>
          </c:tx>
          <c:spPr>
            <a:solidFill>
              <a:schemeClr val="accent4"/>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Sheet1!$AF$2:$AF$37</c:f>
              <c:numCache>
                <c:formatCode>General</c:formatCode>
                <c:ptCount val="36"/>
                <c:pt idx="0">
                  <c:v>224.00899999999999</c:v>
                </c:pt>
                <c:pt idx="1">
                  <c:v>221.93599999999995</c:v>
                </c:pt>
                <c:pt idx="2">
                  <c:v>219.86299999999997</c:v>
                </c:pt>
                <c:pt idx="3">
                  <c:v>223.98028464419474</c:v>
                </c:pt>
                <c:pt idx="4">
                  <c:v>228.09756928838951</c:v>
                </c:pt>
                <c:pt idx="5">
                  <c:v>232.21485393258428</c:v>
                </c:pt>
                <c:pt idx="6">
                  <c:v>236.33213857677899</c:v>
                </c:pt>
                <c:pt idx="7">
                  <c:v>240.44942322097381</c:v>
                </c:pt>
                <c:pt idx="8">
                  <c:v>248.77223169660272</c:v>
                </c:pt>
                <c:pt idx="9">
                  <c:v>252.88951634079748</c:v>
                </c:pt>
                <c:pt idx="10">
                  <c:v>257.0068009849922</c:v>
                </c:pt>
                <c:pt idx="11">
                  <c:v>257.0068009849922</c:v>
                </c:pt>
                <c:pt idx="12">
                  <c:v>261.42464840400038</c:v>
                </c:pt>
                <c:pt idx="13">
                  <c:v>261.42464840400038</c:v>
                </c:pt>
                <c:pt idx="14">
                  <c:v>261.42464840400038</c:v>
                </c:pt>
                <c:pt idx="15">
                  <c:v>261.42464840400038</c:v>
                </c:pt>
                <c:pt idx="16">
                  <c:v>258.81040191996038</c:v>
                </c:pt>
                <c:pt idx="17">
                  <c:v>256.22229790076079</c:v>
                </c:pt>
                <c:pt idx="18">
                  <c:v>253.66007492175319</c:v>
                </c:pt>
                <c:pt idx="19">
                  <c:v>251.12347417253565</c:v>
                </c:pt>
                <c:pt idx="20">
                  <c:v>248.61223943081029</c:v>
                </c:pt>
                <c:pt idx="21">
                  <c:v>246.12611703650219</c:v>
                </c:pt>
                <c:pt idx="22">
                  <c:v>243.66485586613717</c:v>
                </c:pt>
                <c:pt idx="23">
                  <c:v>241.2282073074758</c:v>
                </c:pt>
                <c:pt idx="24">
                  <c:v>238.81592523440105</c:v>
                </c:pt>
                <c:pt idx="25">
                  <c:v>236.42776598205702</c:v>
                </c:pt>
                <c:pt idx="26">
                  <c:v>234.06348832223645</c:v>
                </c:pt>
                <c:pt idx="27">
                  <c:v>231.72285343901407</c:v>
                </c:pt>
                <c:pt idx="28">
                  <c:v>229.40562490462392</c:v>
                </c:pt>
                <c:pt idx="29">
                  <c:v>227.11156865557768</c:v>
                </c:pt>
                <c:pt idx="30">
                  <c:v>224.8404529690219</c:v>
                </c:pt>
                <c:pt idx="31">
                  <c:v>222.59204843933168</c:v>
                </c:pt>
                <c:pt idx="32">
                  <c:v>220.36612795493835</c:v>
                </c:pt>
                <c:pt idx="33">
                  <c:v>218.16246667538897</c:v>
                </c:pt>
                <c:pt idx="34">
                  <c:v>215.98084200863508</c:v>
                </c:pt>
                <c:pt idx="35">
                  <c:v>213.82103358854872</c:v>
                </c:pt>
              </c:numCache>
            </c:numRef>
          </c:val>
          <c:extLst>
            <c:ext xmlns:c16="http://schemas.microsoft.com/office/drawing/2014/chart" uri="{C3380CC4-5D6E-409C-BE32-E72D297353CC}">
              <c16:uniqueId val="{00000002-63D7-4178-8230-00E95BE409D3}"/>
            </c:ext>
          </c:extLst>
        </c:ser>
        <c:ser>
          <c:idx val="4"/>
          <c:order val="3"/>
          <c:tx>
            <c:strRef>
              <c:f>Sheet1!$AG$1</c:f>
              <c:strCache>
                <c:ptCount val="1"/>
                <c:pt idx="0">
                  <c:v>Other energy</c:v>
                </c:pt>
              </c:strCache>
            </c:strRef>
          </c:tx>
          <c:spPr>
            <a:solidFill>
              <a:schemeClr val="bg1">
                <a:lumMod val="75000"/>
              </a:schemeClr>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Sheet1!$AG$2:$AG$37</c:f>
              <c:numCache>
                <c:formatCode>General</c:formatCode>
                <c:ptCount val="36"/>
                <c:pt idx="0">
                  <c:v>205.86300000000003</c:v>
                </c:pt>
                <c:pt idx="1">
                  <c:v>216.29926848249031</c:v>
                </c:pt>
                <c:pt idx="2">
                  <c:v>226.73553696498053</c:v>
                </c:pt>
                <c:pt idx="3">
                  <c:v>230.98152080327606</c:v>
                </c:pt>
                <c:pt idx="4">
                  <c:v>235.22750464157158</c:v>
                </c:pt>
                <c:pt idx="5">
                  <c:v>239.47348847986711</c:v>
                </c:pt>
                <c:pt idx="6">
                  <c:v>243.71947231816259</c:v>
                </c:pt>
                <c:pt idx="7">
                  <c:v>247.96545615645817</c:v>
                </c:pt>
                <c:pt idx="8">
                  <c:v>248.00591616331945</c:v>
                </c:pt>
                <c:pt idx="9">
                  <c:v>252.25190000161498</c:v>
                </c:pt>
                <c:pt idx="10">
                  <c:v>256.49788383991051</c:v>
                </c:pt>
                <c:pt idx="11">
                  <c:v>256.49788383991051</c:v>
                </c:pt>
                <c:pt idx="12">
                  <c:v>252.08003642090233</c:v>
                </c:pt>
                <c:pt idx="13">
                  <c:v>252.08003642090233</c:v>
                </c:pt>
                <c:pt idx="14">
                  <c:v>252.08003642090233</c:v>
                </c:pt>
                <c:pt idx="15">
                  <c:v>252.08003642090233</c:v>
                </c:pt>
                <c:pt idx="16">
                  <c:v>246.27443683688756</c:v>
                </c:pt>
                <c:pt idx="17">
                  <c:v>240.44269478803244</c:v>
                </c:pt>
                <c:pt idx="18">
                  <c:v>234.58507169898527</c:v>
                </c:pt>
                <c:pt idx="19">
                  <c:v>228.70182638014816</c:v>
                </c:pt>
                <c:pt idx="20">
                  <c:v>222.79321505381881</c:v>
                </c:pt>
                <c:pt idx="21">
                  <c:v>216.85949138007231</c:v>
                </c:pt>
                <c:pt idx="22">
                  <c:v>210.90090648238257</c:v>
                </c:pt>
                <c:pt idx="23">
                  <c:v>204.91770897298923</c:v>
                </c:pt>
                <c:pt idx="24">
                  <c:v>198.91014497800921</c:v>
                </c:pt>
                <c:pt idx="25">
                  <c:v>192.87845816229853</c:v>
                </c:pt>
                <c:pt idx="26">
                  <c:v>186.82288975406433</c:v>
                </c:pt>
                <c:pt idx="27">
                  <c:v>180.743678569232</c:v>
                </c:pt>
                <c:pt idx="28">
                  <c:v>174.64106103556739</c:v>
                </c:pt>
                <c:pt idx="29">
                  <c:v>168.5152712165588</c:v>
                </c:pt>
                <c:pt idx="30">
                  <c:v>162.36654083505982</c:v>
                </c:pt>
                <c:pt idx="31">
                  <c:v>156.19509929669522</c:v>
                </c:pt>
                <c:pt idx="32">
                  <c:v>150.00117371303384</c:v>
                </c:pt>
                <c:pt idx="33">
                  <c:v>143.78498892452839</c:v>
                </c:pt>
                <c:pt idx="34">
                  <c:v>137.54676752322757</c:v>
                </c:pt>
                <c:pt idx="35">
                  <c:v>131.28672987525883</c:v>
                </c:pt>
              </c:numCache>
            </c:numRef>
          </c:val>
          <c:extLst>
            <c:ext xmlns:c16="http://schemas.microsoft.com/office/drawing/2014/chart" uri="{C3380CC4-5D6E-409C-BE32-E72D297353CC}">
              <c16:uniqueId val="{00000003-63D7-4178-8230-00E95BE409D3}"/>
            </c:ext>
          </c:extLst>
        </c:ser>
        <c:ser>
          <c:idx val="5"/>
          <c:order val="4"/>
          <c:tx>
            <c:strRef>
              <c:f>Sheet1!$AH$1</c:f>
              <c:strCache>
                <c:ptCount val="1"/>
                <c:pt idx="0">
                  <c:v>IPPU</c:v>
                </c:pt>
              </c:strCache>
            </c:strRef>
          </c:tx>
          <c:spPr>
            <a:solidFill>
              <a:schemeClr val="accent1"/>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Sheet1!$AH$2:$AH$37</c:f>
              <c:numCache>
                <c:formatCode>General</c:formatCode>
                <c:ptCount val="36"/>
                <c:pt idx="0">
                  <c:v>41.881999999999998</c:v>
                </c:pt>
                <c:pt idx="1">
                  <c:v>42.696824902723733</c:v>
                </c:pt>
                <c:pt idx="2">
                  <c:v>43.511649805447462</c:v>
                </c:pt>
                <c:pt idx="3">
                  <c:v>44.326474708171197</c:v>
                </c:pt>
                <c:pt idx="4">
                  <c:v>45.141299610894933</c:v>
                </c:pt>
                <c:pt idx="5">
                  <c:v>45.956124513618668</c:v>
                </c:pt>
                <c:pt idx="6">
                  <c:v>46.770949416342404</c:v>
                </c:pt>
                <c:pt idx="7">
                  <c:v>47.58577431906614</c:v>
                </c:pt>
                <c:pt idx="8">
                  <c:v>48.400599221789875</c:v>
                </c:pt>
                <c:pt idx="9">
                  <c:v>49.215424124513611</c:v>
                </c:pt>
                <c:pt idx="10">
                  <c:v>50.030249027237346</c:v>
                </c:pt>
                <c:pt idx="11">
                  <c:v>50.030249027237346</c:v>
                </c:pt>
                <c:pt idx="12">
                  <c:v>50.030249027237346</c:v>
                </c:pt>
                <c:pt idx="13">
                  <c:v>50.030249027237346</c:v>
                </c:pt>
                <c:pt idx="14">
                  <c:v>50.030249027237346</c:v>
                </c:pt>
                <c:pt idx="15">
                  <c:v>50.030249027237346</c:v>
                </c:pt>
                <c:pt idx="16">
                  <c:v>49.209911826809616</c:v>
                </c:pt>
                <c:pt idx="17">
                  <c:v>48.389574626381886</c:v>
                </c:pt>
                <c:pt idx="18">
                  <c:v>47.569237425954164</c:v>
                </c:pt>
                <c:pt idx="19">
                  <c:v>46.748900225526434</c:v>
                </c:pt>
                <c:pt idx="20">
                  <c:v>45.928563025098718</c:v>
                </c:pt>
                <c:pt idx="21">
                  <c:v>45.108225824670996</c:v>
                </c:pt>
                <c:pt idx="22">
                  <c:v>44.287888624243266</c:v>
                </c:pt>
                <c:pt idx="23">
                  <c:v>43.467551423815543</c:v>
                </c:pt>
                <c:pt idx="24">
                  <c:v>42.647214223387813</c:v>
                </c:pt>
                <c:pt idx="25">
                  <c:v>41.826877022960083</c:v>
                </c:pt>
                <c:pt idx="26">
                  <c:v>41.006539822532361</c:v>
                </c:pt>
                <c:pt idx="27">
                  <c:v>40.186202622104631</c:v>
                </c:pt>
                <c:pt idx="28">
                  <c:v>39.365865421676894</c:v>
                </c:pt>
                <c:pt idx="29">
                  <c:v>38.545528221249157</c:v>
                </c:pt>
                <c:pt idx="30">
                  <c:v>37.725191020821427</c:v>
                </c:pt>
                <c:pt idx="31">
                  <c:v>36.904853820393697</c:v>
                </c:pt>
                <c:pt idx="32">
                  <c:v>36.084516619965967</c:v>
                </c:pt>
                <c:pt idx="33">
                  <c:v>35.264179419538223</c:v>
                </c:pt>
                <c:pt idx="34">
                  <c:v>34.443842219110493</c:v>
                </c:pt>
                <c:pt idx="35">
                  <c:v>33.623505018682742</c:v>
                </c:pt>
              </c:numCache>
            </c:numRef>
          </c:val>
          <c:extLst>
            <c:ext xmlns:c16="http://schemas.microsoft.com/office/drawing/2014/chart" uri="{C3380CC4-5D6E-409C-BE32-E72D297353CC}">
              <c16:uniqueId val="{00000004-63D7-4178-8230-00E95BE409D3}"/>
            </c:ext>
          </c:extLst>
        </c:ser>
        <c:dLbls>
          <c:showLegendKey val="0"/>
          <c:showVal val="0"/>
          <c:showCatName val="0"/>
          <c:showSerName val="0"/>
          <c:showPercent val="0"/>
          <c:showBubbleSize val="0"/>
        </c:dLbls>
        <c:axId val="922854847"/>
        <c:axId val="922863999"/>
      </c:areaChart>
      <c:lineChart>
        <c:grouping val="standard"/>
        <c:varyColors val="0"/>
        <c:ser>
          <c:idx val="0"/>
          <c:order val="5"/>
          <c:tx>
            <c:strRef>
              <c:f>Sheet1!$AC$1</c:f>
              <c:strCache>
                <c:ptCount val="1"/>
                <c:pt idx="0">
                  <c:v>RSA budget</c:v>
                </c:pt>
              </c:strCache>
            </c:strRef>
          </c:tx>
          <c:spPr>
            <a:ln w="50800" cap="rnd">
              <a:solidFill>
                <a:schemeClr val="tx1"/>
              </a:solidFill>
              <a:prstDash val="sysDot"/>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Sheet1!$AC$2:$AC$37</c:f>
              <c:numCache>
                <c:formatCode>General</c:formatCode>
                <c:ptCount val="36"/>
                <c:pt idx="0">
                  <c:v>510.69400000000002</c:v>
                </c:pt>
                <c:pt idx="1">
                  <c:v>520.62968093385211</c:v>
                </c:pt>
                <c:pt idx="2">
                  <c:v>530.56536186770427</c:v>
                </c:pt>
                <c:pt idx="3">
                  <c:v>540.50104280155642</c:v>
                </c:pt>
                <c:pt idx="4">
                  <c:v>550.43672373540858</c:v>
                </c:pt>
                <c:pt idx="5">
                  <c:v>560.37240466926073</c:v>
                </c:pt>
                <c:pt idx="6">
                  <c:v>570.30808560311289</c:v>
                </c:pt>
                <c:pt idx="7">
                  <c:v>580.24376653696493</c:v>
                </c:pt>
                <c:pt idx="8">
                  <c:v>590.17944747081708</c:v>
                </c:pt>
                <c:pt idx="9">
                  <c:v>600.11512840466924</c:v>
                </c:pt>
                <c:pt idx="10">
                  <c:v>610.05080933852139</c:v>
                </c:pt>
                <c:pt idx="11">
                  <c:v>610.05080933852139</c:v>
                </c:pt>
                <c:pt idx="12">
                  <c:v>610.05080933852139</c:v>
                </c:pt>
                <c:pt idx="13">
                  <c:v>610.05080933852139</c:v>
                </c:pt>
                <c:pt idx="14">
                  <c:v>610.05080933852139</c:v>
                </c:pt>
                <c:pt idx="15">
                  <c:v>610.05080933852139</c:v>
                </c:pt>
                <c:pt idx="16">
                  <c:v>600.81062607003889</c:v>
                </c:pt>
                <c:pt idx="17">
                  <c:v>591.57044280155651</c:v>
                </c:pt>
                <c:pt idx="18">
                  <c:v>582.33025953307401</c:v>
                </c:pt>
                <c:pt idx="19">
                  <c:v>573.09007626459152</c:v>
                </c:pt>
                <c:pt idx="20">
                  <c:v>563.84989299610913</c:v>
                </c:pt>
                <c:pt idx="21">
                  <c:v>554.60970972762675</c:v>
                </c:pt>
                <c:pt idx="22">
                  <c:v>545.36952645914425</c:v>
                </c:pt>
                <c:pt idx="23">
                  <c:v>536.12934319066187</c:v>
                </c:pt>
                <c:pt idx="24">
                  <c:v>526.88915992217937</c:v>
                </c:pt>
                <c:pt idx="25">
                  <c:v>517.64897665369688</c:v>
                </c:pt>
                <c:pt idx="26">
                  <c:v>508.40879338521449</c:v>
                </c:pt>
                <c:pt idx="27">
                  <c:v>499.168610116732</c:v>
                </c:pt>
                <c:pt idx="28">
                  <c:v>489.9284268482495</c:v>
                </c:pt>
                <c:pt idx="29">
                  <c:v>480.68824357976695</c:v>
                </c:pt>
                <c:pt idx="30">
                  <c:v>471.44806031128445</c:v>
                </c:pt>
                <c:pt idx="31">
                  <c:v>462.2078770428019</c:v>
                </c:pt>
                <c:pt idx="32">
                  <c:v>452.96769377431946</c:v>
                </c:pt>
                <c:pt idx="33">
                  <c:v>443.7275105058369</c:v>
                </c:pt>
                <c:pt idx="34">
                  <c:v>434.48732723735441</c:v>
                </c:pt>
                <c:pt idx="35">
                  <c:v>425.24714396887157</c:v>
                </c:pt>
              </c:numCache>
            </c:numRef>
          </c:val>
          <c:smooth val="0"/>
          <c:extLst>
            <c:ext xmlns:c16="http://schemas.microsoft.com/office/drawing/2014/chart" uri="{C3380CC4-5D6E-409C-BE32-E72D297353CC}">
              <c16:uniqueId val="{00000005-63D7-4178-8230-00E95BE409D3}"/>
            </c:ext>
          </c:extLst>
        </c:ser>
        <c:dLbls>
          <c:showLegendKey val="0"/>
          <c:showVal val="0"/>
          <c:showCatName val="0"/>
          <c:showSerName val="0"/>
          <c:showPercent val="0"/>
          <c:showBubbleSize val="0"/>
        </c:dLbls>
        <c:marker val="1"/>
        <c:smooth val="0"/>
        <c:axId val="922854847"/>
        <c:axId val="922863999"/>
      </c:lineChart>
      <c:catAx>
        <c:axId val="922854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2863999"/>
        <c:crosses val="autoZero"/>
        <c:auto val="1"/>
        <c:lblAlgn val="ctr"/>
        <c:lblOffset val="100"/>
        <c:noMultiLvlLbl val="0"/>
      </c:catAx>
      <c:valAx>
        <c:axId val="92286399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22854847"/>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0800" cap="rnd">
              <a:solidFill>
                <a:schemeClr val="accent1"/>
              </a:solidFill>
              <a:round/>
            </a:ln>
            <a:effectLst/>
          </c:spPr>
          <c:marker>
            <c:symbol val="none"/>
          </c:marker>
          <c:cat>
            <c:strRef>
              <c:f>Sheet2!$AE$2:$AE$13</c:f>
              <c:strCache>
                <c:ptCount val="11"/>
                <c:pt idx="0">
                  <c:v>Base rate with allowances</c:v>
                </c:pt>
                <c:pt idx="1">
                  <c:v>Annual CPI+2% increase until 2022</c:v>
                </c:pt>
                <c:pt idx="4">
                  <c:v>Carbon Budget allowance falls away</c:v>
                </c:pt>
                <c:pt idx="6">
                  <c:v>Tier 2 &amp; 3 emission factors become mandatory</c:v>
                </c:pt>
                <c:pt idx="8">
                  <c:v>Basic allowance begins to phase out</c:v>
                </c:pt>
                <c:pt idx="10">
                  <c:v>Electricity costs no longer neutral</c:v>
                </c:pt>
              </c:strCache>
            </c:strRef>
          </c:cat>
          <c:val>
            <c:numRef>
              <c:f>Sheet2!$AL$2:$AL$13</c:f>
              <c:numCache>
                <c:formatCode>"R"#,##0_);[Red]\("R"#,##0\)</c:formatCode>
                <c:ptCount val="12"/>
                <c:pt idx="0">
                  <c:v>13.999999999999998</c:v>
                </c:pt>
                <c:pt idx="1">
                  <c:v>14.279999999999998</c:v>
                </c:pt>
                <c:pt idx="2">
                  <c:v>14.565599999999998</c:v>
                </c:pt>
                <c:pt idx="3">
                  <c:v>14.856911999999998</c:v>
                </c:pt>
                <c:pt idx="4">
                  <c:v>20.856911999999998</c:v>
                </c:pt>
                <c:pt idx="5">
                  <c:v>20.856911999999998</c:v>
                </c:pt>
                <c:pt idx="6">
                  <c:v>21.166911999999996</c:v>
                </c:pt>
                <c:pt idx="7">
                  <c:v>21.166911999999996</c:v>
                </c:pt>
                <c:pt idx="8">
                  <c:v>33.166911999999996</c:v>
                </c:pt>
                <c:pt idx="9">
                  <c:v>33.166911999999996</c:v>
                </c:pt>
                <c:pt idx="10">
                  <c:v>44.166911999999996</c:v>
                </c:pt>
                <c:pt idx="11">
                  <c:v>44.166911999999996</c:v>
                </c:pt>
              </c:numCache>
            </c:numRef>
          </c:val>
          <c:smooth val="0"/>
          <c:extLst>
            <c:ext xmlns:c16="http://schemas.microsoft.com/office/drawing/2014/chart" uri="{C3380CC4-5D6E-409C-BE32-E72D297353CC}">
              <c16:uniqueId val="{00000000-E604-0041-A442-B64ED9F15A0E}"/>
            </c:ext>
          </c:extLst>
        </c:ser>
        <c:dLbls>
          <c:showLegendKey val="0"/>
          <c:showVal val="0"/>
          <c:showCatName val="0"/>
          <c:showSerName val="0"/>
          <c:showPercent val="0"/>
          <c:showBubbleSize val="0"/>
        </c:dLbls>
        <c:smooth val="0"/>
        <c:axId val="2087209871"/>
        <c:axId val="2087215695"/>
      </c:lineChart>
      <c:catAx>
        <c:axId val="2087209871"/>
        <c:scaling>
          <c:orientation val="minMax"/>
        </c:scaling>
        <c:delete val="1"/>
        <c:axPos val="b"/>
        <c:numFmt formatCode="General" sourceLinked="1"/>
        <c:majorTickMark val="none"/>
        <c:minorTickMark val="none"/>
        <c:tickLblPos val="nextTo"/>
        <c:crossAx val="2087215695"/>
        <c:crosses val="autoZero"/>
        <c:auto val="1"/>
        <c:lblAlgn val="ctr"/>
        <c:lblOffset val="100"/>
        <c:noMultiLvlLbl val="0"/>
      </c:catAx>
      <c:valAx>
        <c:axId val="2087215695"/>
        <c:scaling>
          <c:orientation val="minMax"/>
        </c:scaling>
        <c:delete val="1"/>
        <c:axPos val="l"/>
        <c:majorGridlines>
          <c:spPr>
            <a:ln w="9525" cap="flat" cmpd="sng" algn="ctr">
              <a:solidFill>
                <a:schemeClr val="tx2"/>
              </a:solidFill>
              <a:round/>
            </a:ln>
            <a:effectLst/>
          </c:spPr>
        </c:majorGridlines>
        <c:numFmt formatCode="&quot;R&quot;#,##0_);[Red]\(&quot;R&quot;#,##0\)" sourceLinked="1"/>
        <c:majorTickMark val="none"/>
        <c:minorTickMark val="none"/>
        <c:tickLblPos val="nextTo"/>
        <c:crossAx val="20872098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Sheet2!$Q$1</c:f>
              <c:strCache>
                <c:ptCount val="1"/>
                <c:pt idx="0">
                  <c:v>Basic Carbon Tax</c:v>
                </c:pt>
              </c:strCache>
            </c:strRef>
          </c:tx>
          <c:spPr>
            <a:solidFill>
              <a:schemeClr val="accent1"/>
            </a:solidFill>
            <a:ln>
              <a:noFill/>
            </a:ln>
            <a:effectLst/>
          </c:spPr>
          <c:invertIfNegative val="0"/>
          <c:cat>
            <c:numRef>
              <c:f>Sheet2!$P$2:$P$13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Sheet2!$Q$2:$Q$13</c:f>
              <c:numCache>
                <c:formatCode>"R"#,##0_);[Red]\("R"#,##0\)</c:formatCode>
                <c:ptCount val="12"/>
                <c:pt idx="0">
                  <c:v>2659999.9999999995</c:v>
                </c:pt>
                <c:pt idx="1">
                  <c:v>4651199.9999999991</c:v>
                </c:pt>
                <c:pt idx="2">
                  <c:v>4744223.9999999991</c:v>
                </c:pt>
                <c:pt idx="3">
                  <c:v>4839108.4799999995</c:v>
                </c:pt>
                <c:pt idx="4">
                  <c:v>4839108.4799999995</c:v>
                </c:pt>
                <c:pt idx="5">
                  <c:v>4839108.4799999995</c:v>
                </c:pt>
                <c:pt idx="6">
                  <c:v>4839108.4799999995</c:v>
                </c:pt>
                <c:pt idx="7">
                  <c:v>4839108.4799999995</c:v>
                </c:pt>
                <c:pt idx="8">
                  <c:v>4839108.4799999995</c:v>
                </c:pt>
                <c:pt idx="9">
                  <c:v>4839108.4799999995</c:v>
                </c:pt>
                <c:pt idx="10">
                  <c:v>4839108.4799999995</c:v>
                </c:pt>
                <c:pt idx="11">
                  <c:v>4839108.4799999995</c:v>
                </c:pt>
              </c:numCache>
            </c:numRef>
          </c:val>
          <c:extLst>
            <c:ext xmlns:c16="http://schemas.microsoft.com/office/drawing/2014/chart" uri="{C3380CC4-5D6E-409C-BE32-E72D297353CC}">
              <c16:uniqueId val="{00000000-24F1-7945-B298-81692113D49F}"/>
            </c:ext>
          </c:extLst>
        </c:ser>
        <c:ser>
          <c:idx val="1"/>
          <c:order val="1"/>
          <c:tx>
            <c:strRef>
              <c:f>Sheet2!$R$1</c:f>
              <c:strCache>
                <c:ptCount val="1"/>
                <c:pt idx="0">
                  <c:v>Mandatory Carbon Budget</c:v>
                </c:pt>
              </c:strCache>
            </c:strRef>
          </c:tx>
          <c:spPr>
            <a:solidFill>
              <a:schemeClr val="accent2"/>
            </a:solidFill>
            <a:ln>
              <a:noFill/>
            </a:ln>
            <a:effectLst/>
          </c:spPr>
          <c:invertIfNegative val="0"/>
          <c:cat>
            <c:numRef>
              <c:f>Sheet2!$P$2:$P$13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Sheet2!$R$2:$R$13</c:f>
              <c:numCache>
                <c:formatCode>"R"#,##0_);[Red]\("R"#,##0\)</c:formatCode>
                <c:ptCount val="12"/>
                <c:pt idx="0">
                  <c:v>0</c:v>
                </c:pt>
                <c:pt idx="1">
                  <c:v>0</c:v>
                </c:pt>
                <c:pt idx="2">
                  <c:v>1140000</c:v>
                </c:pt>
                <c:pt idx="3">
                  <c:v>1140000</c:v>
                </c:pt>
                <c:pt idx="4">
                  <c:v>1140000</c:v>
                </c:pt>
                <c:pt idx="5">
                  <c:v>1140000</c:v>
                </c:pt>
                <c:pt idx="6">
                  <c:v>1140000</c:v>
                </c:pt>
                <c:pt idx="7">
                  <c:v>1140000</c:v>
                </c:pt>
                <c:pt idx="8">
                  <c:v>1140000</c:v>
                </c:pt>
                <c:pt idx="9">
                  <c:v>1140000</c:v>
                </c:pt>
                <c:pt idx="10">
                  <c:v>1140000</c:v>
                </c:pt>
                <c:pt idx="11">
                  <c:v>1140000</c:v>
                </c:pt>
              </c:numCache>
            </c:numRef>
          </c:val>
          <c:extLst>
            <c:ext xmlns:c16="http://schemas.microsoft.com/office/drawing/2014/chart" uri="{C3380CC4-5D6E-409C-BE32-E72D297353CC}">
              <c16:uniqueId val="{00000001-24F1-7945-B298-81692113D49F}"/>
            </c:ext>
          </c:extLst>
        </c:ser>
        <c:ser>
          <c:idx val="2"/>
          <c:order val="2"/>
          <c:tx>
            <c:strRef>
              <c:f>Sheet2!$S$1</c:f>
              <c:strCache>
                <c:ptCount val="1"/>
                <c:pt idx="0">
                  <c:v>Allowances fall away</c:v>
                </c:pt>
              </c:strCache>
            </c:strRef>
          </c:tx>
          <c:spPr>
            <a:solidFill>
              <a:schemeClr val="accent3"/>
            </a:solidFill>
            <a:ln>
              <a:noFill/>
            </a:ln>
            <a:effectLst/>
          </c:spPr>
          <c:invertIfNegative val="0"/>
          <c:cat>
            <c:numRef>
              <c:f>Sheet2!$P$2:$P$13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Sheet2!$S$2:$S$13</c:f>
              <c:numCache>
                <c:formatCode>"R"#,##0_);[Red]\("R"#,##0\)</c:formatCode>
                <c:ptCount val="12"/>
                <c:pt idx="0">
                  <c:v>0</c:v>
                </c:pt>
                <c:pt idx="1">
                  <c:v>0</c:v>
                </c:pt>
                <c:pt idx="2">
                  <c:v>0</c:v>
                </c:pt>
                <c:pt idx="3">
                  <c:v>0</c:v>
                </c:pt>
                <c:pt idx="4">
                  <c:v>2467945.324800001</c:v>
                </c:pt>
                <c:pt idx="5">
                  <c:v>5032672.8192000017</c:v>
                </c:pt>
                <c:pt idx="6">
                  <c:v>7694182.4832000034</c:v>
                </c:pt>
                <c:pt idx="7">
                  <c:v>10452474.316800006</c:v>
                </c:pt>
                <c:pt idx="8">
                  <c:v>13307548.320000008</c:v>
                </c:pt>
                <c:pt idx="9">
                  <c:v>16259404.492800009</c:v>
                </c:pt>
                <c:pt idx="10">
                  <c:v>16549751.001600012</c:v>
                </c:pt>
                <c:pt idx="11">
                  <c:v>16840097.510400012</c:v>
                </c:pt>
              </c:numCache>
            </c:numRef>
          </c:val>
          <c:extLst>
            <c:ext xmlns:c16="http://schemas.microsoft.com/office/drawing/2014/chart" uri="{C3380CC4-5D6E-409C-BE32-E72D297353CC}">
              <c16:uniqueId val="{00000002-24F1-7945-B298-81692113D49F}"/>
            </c:ext>
          </c:extLst>
        </c:ser>
        <c:ser>
          <c:idx val="3"/>
          <c:order val="3"/>
          <c:tx>
            <c:strRef>
              <c:f>Sheet2!$T$1</c:f>
              <c:strCache>
                <c:ptCount val="1"/>
                <c:pt idx="0">
                  <c:v>Carbon tax rate increase</c:v>
                </c:pt>
              </c:strCache>
            </c:strRef>
          </c:tx>
          <c:spPr>
            <a:solidFill>
              <a:schemeClr val="accent4"/>
            </a:solidFill>
            <a:ln>
              <a:noFill/>
            </a:ln>
            <a:effectLst/>
          </c:spPr>
          <c:invertIfNegative val="0"/>
          <c:cat>
            <c:numRef>
              <c:f>Sheet2!$P$2:$P$13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Sheet2!$T$2:$T$13</c:f>
              <c:numCache>
                <c:formatCode>"R"#,##0_);[Red]\("R"#,##0\)</c:formatCode>
                <c:ptCount val="12"/>
                <c:pt idx="0">
                  <c:v>0</c:v>
                </c:pt>
                <c:pt idx="1">
                  <c:v>0</c:v>
                </c:pt>
                <c:pt idx="2">
                  <c:v>0</c:v>
                </c:pt>
                <c:pt idx="3">
                  <c:v>0</c:v>
                </c:pt>
                <c:pt idx="4">
                  <c:v>483910.84800000244</c:v>
                </c:pt>
                <c:pt idx="5">
                  <c:v>967821.69600000489</c:v>
                </c:pt>
                <c:pt idx="6">
                  <c:v>1451732.5440000072</c:v>
                </c:pt>
                <c:pt idx="7">
                  <c:v>1935643.3920000098</c:v>
                </c:pt>
                <c:pt idx="8">
                  <c:v>2419554.2400000123</c:v>
                </c:pt>
                <c:pt idx="9">
                  <c:v>2903465.0880000144</c:v>
                </c:pt>
                <c:pt idx="10">
                  <c:v>3387375.936000017</c:v>
                </c:pt>
                <c:pt idx="11">
                  <c:v>3871286.7840000195</c:v>
                </c:pt>
              </c:numCache>
            </c:numRef>
          </c:val>
          <c:extLst>
            <c:ext xmlns:c16="http://schemas.microsoft.com/office/drawing/2014/chart" uri="{C3380CC4-5D6E-409C-BE32-E72D297353CC}">
              <c16:uniqueId val="{00000003-24F1-7945-B298-81692113D49F}"/>
            </c:ext>
          </c:extLst>
        </c:ser>
        <c:ser>
          <c:idx val="4"/>
          <c:order val="4"/>
          <c:tx>
            <c:strRef>
              <c:f>Sheet2!$U$1</c:f>
              <c:strCache>
                <c:ptCount val="1"/>
                <c:pt idx="0">
                  <c:v>Tier 2 &amp; 3 emission factors</c:v>
                </c:pt>
              </c:strCache>
            </c:strRef>
          </c:tx>
          <c:spPr>
            <a:solidFill>
              <a:schemeClr val="accent5"/>
            </a:solidFill>
            <a:ln>
              <a:noFill/>
            </a:ln>
            <a:effectLst/>
          </c:spPr>
          <c:invertIfNegative val="0"/>
          <c:cat>
            <c:numRef>
              <c:f>Sheet2!$P$2:$P$13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Sheet2!$U$2:$U$13</c:f>
              <c:numCache>
                <c:formatCode>"R"#,##0_);[Red]\("R"#,##0\)</c:formatCode>
                <c:ptCount val="12"/>
                <c:pt idx="0">
                  <c:v>0</c:v>
                </c:pt>
                <c:pt idx="1">
                  <c:v>0</c:v>
                </c:pt>
                <c:pt idx="2">
                  <c:v>58842.239999999998</c:v>
                </c:pt>
                <c:pt idx="3">
                  <c:v>59791.08479999999</c:v>
                </c:pt>
                <c:pt idx="4">
                  <c:v>89309.646528000027</c:v>
                </c:pt>
                <c:pt idx="5">
                  <c:v>119796.02995200006</c:v>
                </c:pt>
                <c:pt idx="6">
                  <c:v>151250.2350720001</c:v>
                </c:pt>
                <c:pt idx="7">
                  <c:v>183672.26188800015</c:v>
                </c:pt>
                <c:pt idx="8">
                  <c:v>217062.11040000021</c:v>
                </c:pt>
                <c:pt idx="9">
                  <c:v>251419.7806080002</c:v>
                </c:pt>
                <c:pt idx="10">
                  <c:v>259162.35417600028</c:v>
                </c:pt>
                <c:pt idx="11">
                  <c:v>266904.92774400034</c:v>
                </c:pt>
              </c:numCache>
            </c:numRef>
          </c:val>
          <c:extLst>
            <c:ext xmlns:c16="http://schemas.microsoft.com/office/drawing/2014/chart" uri="{C3380CC4-5D6E-409C-BE32-E72D297353CC}">
              <c16:uniqueId val="{00000004-24F1-7945-B298-81692113D49F}"/>
            </c:ext>
          </c:extLst>
        </c:ser>
        <c:ser>
          <c:idx val="5"/>
          <c:order val="5"/>
          <c:tx>
            <c:strRef>
              <c:f>Sheet2!$V$1</c:f>
              <c:strCache>
                <c:ptCount val="1"/>
                <c:pt idx="0">
                  <c:v>Carbon Budget exceedence</c:v>
                </c:pt>
              </c:strCache>
            </c:strRef>
          </c:tx>
          <c:spPr>
            <a:solidFill>
              <a:schemeClr val="accent6"/>
            </a:solidFill>
            <a:ln>
              <a:noFill/>
            </a:ln>
            <a:effectLst/>
          </c:spPr>
          <c:invertIfNegative val="0"/>
          <c:cat>
            <c:numRef>
              <c:f>Sheet2!$P$2:$P$13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Sheet2!$V$2:$V$13</c:f>
              <c:numCache>
                <c:formatCode>General</c:formatCode>
                <c:ptCount val="12"/>
                <c:pt idx="2" formatCode="&quot;R&quot;#,##0_);[Red]\(&quot;R&quot;#,##0\)">
                  <c:v>0</c:v>
                </c:pt>
                <c:pt idx="3" formatCode="&quot;R&quot;#,##0_);[Red]\(&quot;R&quot;#,##0\)">
                  <c:v>0</c:v>
                </c:pt>
                <c:pt idx="4" formatCode="&quot;R&quot;#,##0_);[Red]\(&quot;R&quot;#,##0\)">
                  <c:v>0</c:v>
                </c:pt>
                <c:pt idx="5" formatCode="&quot;R&quot;#,##0_);[Red]\(&quot;R&quot;#,##0\)">
                  <c:v>0</c:v>
                </c:pt>
                <c:pt idx="6" formatCode="&quot;R&quot;#,##0_);[Red]\(&quot;R&quot;#,##0\)">
                  <c:v>0</c:v>
                </c:pt>
                <c:pt idx="7" formatCode="&quot;R&quot;#,##0_);[Red]\(&quot;R&quot;#,##0\)">
                  <c:v>0</c:v>
                </c:pt>
                <c:pt idx="8" formatCode="&quot;R&quot;#,##0_);[Red]\(&quot;R&quot;#,##0\)">
                  <c:v>600000</c:v>
                </c:pt>
                <c:pt idx="9" formatCode="&quot;R&quot;#,##0_);[Red]\(&quot;R&quot;#,##0\)">
                  <c:v>1200000</c:v>
                </c:pt>
                <c:pt idx="10" formatCode="&quot;R&quot;#,##0_);[Red]\(&quot;R&quot;#,##0\)">
                  <c:v>1800000</c:v>
                </c:pt>
                <c:pt idx="11" formatCode="&quot;R&quot;#,##0_);[Red]\(&quot;R&quot;#,##0\)">
                  <c:v>2400000</c:v>
                </c:pt>
              </c:numCache>
            </c:numRef>
          </c:val>
          <c:extLst>
            <c:ext xmlns:c16="http://schemas.microsoft.com/office/drawing/2014/chart" uri="{C3380CC4-5D6E-409C-BE32-E72D297353CC}">
              <c16:uniqueId val="{00000005-24F1-7945-B298-81692113D49F}"/>
            </c:ext>
          </c:extLst>
        </c:ser>
        <c:ser>
          <c:idx val="6"/>
          <c:order val="6"/>
          <c:tx>
            <c:strRef>
              <c:f>Sheet2!$W$1</c:f>
              <c:strCache>
                <c:ptCount val="1"/>
                <c:pt idx="0">
                  <c:v>Electricity cost inflation</c:v>
                </c:pt>
              </c:strCache>
            </c:strRef>
          </c:tx>
          <c:spPr>
            <a:solidFill>
              <a:schemeClr val="accent1">
                <a:lumMod val="60000"/>
              </a:schemeClr>
            </a:solidFill>
            <a:ln>
              <a:noFill/>
            </a:ln>
            <a:effectLst/>
          </c:spPr>
          <c:invertIfNegative val="0"/>
          <c:cat>
            <c:numRef>
              <c:f>Sheet2!$P$2:$P$13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Sheet2!$W$2:$W$13</c:f>
              <c:numCache>
                <c:formatCode>"R"#,##0_);[Red]\("R"#,##0\)</c:formatCode>
                <c:ptCount val="12"/>
                <c:pt idx="0">
                  <c:v>0</c:v>
                </c:pt>
                <c:pt idx="1">
                  <c:v>0</c:v>
                </c:pt>
                <c:pt idx="2">
                  <c:v>0</c:v>
                </c:pt>
                <c:pt idx="3">
                  <c:v>0</c:v>
                </c:pt>
                <c:pt idx="4">
                  <c:v>2246312.4111506366</c:v>
                </c:pt>
                <c:pt idx="5">
                  <c:v>4566274.4095521141</c:v>
                </c:pt>
                <c:pt idx="6">
                  <c:v>6959885.9952044329</c:v>
                </c:pt>
                <c:pt idx="7">
                  <c:v>9427147.1681075897</c:v>
                </c:pt>
                <c:pt idx="8">
                  <c:v>11968057.928261589</c:v>
                </c:pt>
                <c:pt idx="9">
                  <c:v>14582618.275666427</c:v>
                </c:pt>
                <c:pt idx="10">
                  <c:v>15171814.973673157</c:v>
                </c:pt>
                <c:pt idx="11">
                  <c:v>15761011.671679888</c:v>
                </c:pt>
              </c:numCache>
            </c:numRef>
          </c:val>
          <c:extLst>
            <c:ext xmlns:c16="http://schemas.microsoft.com/office/drawing/2014/chart" uri="{C3380CC4-5D6E-409C-BE32-E72D297353CC}">
              <c16:uniqueId val="{00000006-24F1-7945-B298-81692113D49F}"/>
            </c:ext>
          </c:extLst>
        </c:ser>
        <c:dLbls>
          <c:showLegendKey val="0"/>
          <c:showVal val="0"/>
          <c:showCatName val="0"/>
          <c:showSerName val="0"/>
          <c:showPercent val="0"/>
          <c:showBubbleSize val="0"/>
        </c:dLbls>
        <c:gapWidth val="150"/>
        <c:overlap val="100"/>
        <c:axId val="1962498991"/>
        <c:axId val="1962508975"/>
      </c:barChart>
      <c:catAx>
        <c:axId val="1962498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2508975"/>
        <c:crosses val="autoZero"/>
        <c:auto val="1"/>
        <c:lblAlgn val="ctr"/>
        <c:lblOffset val="100"/>
        <c:noMultiLvlLbl val="0"/>
      </c:catAx>
      <c:valAx>
        <c:axId val="19625089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Carbon Tax liability (R million)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R&quot;#,##0_);[Red]\(&quot;R&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2498991"/>
        <c:crosses val="autoZero"/>
        <c:crossBetween val="between"/>
        <c:dispUnits>
          <c:builtInUnit val="millions"/>
        </c:dispUnits>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D7634-53CC-4853-B014-9198BCDF424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50BCB4A-15E2-47AD-BAA1-DD700DFF3219}">
      <dgm:prSet phldrT="[Text]"/>
      <dgm:spPr/>
      <dgm:t>
        <a:bodyPr/>
        <a:lstStyle/>
        <a:p>
          <a:r>
            <a:rPr lang="en-US" dirty="0" smtClean="0"/>
            <a:t>Things Holdings</a:t>
          </a:r>
          <a:endParaRPr lang="en-US" dirty="0"/>
        </a:p>
      </dgm:t>
    </dgm:pt>
    <dgm:pt modelId="{A4C8EA66-2349-4FAE-B644-FA81BF9B1715}" type="parTrans" cxnId="{9C25885A-3B52-4D34-8B49-E1BF30A03292}">
      <dgm:prSet/>
      <dgm:spPr/>
      <dgm:t>
        <a:bodyPr/>
        <a:lstStyle/>
        <a:p>
          <a:endParaRPr lang="en-US"/>
        </a:p>
      </dgm:t>
    </dgm:pt>
    <dgm:pt modelId="{4DDB6690-1961-4AF4-97FB-D25691495365}" type="sibTrans" cxnId="{9C25885A-3B52-4D34-8B49-E1BF30A03292}">
      <dgm:prSet/>
      <dgm:spPr/>
      <dgm:t>
        <a:bodyPr/>
        <a:lstStyle/>
        <a:p>
          <a:endParaRPr lang="en-US"/>
        </a:p>
      </dgm:t>
    </dgm:pt>
    <dgm:pt modelId="{3921E44E-0E9B-42AE-89D8-E482112D8247}">
      <dgm:prSet phldrT="[Text]"/>
      <dgm:spPr/>
      <dgm:t>
        <a:bodyPr/>
        <a:lstStyle/>
        <a:p>
          <a:r>
            <a:rPr lang="en-US" dirty="0" smtClean="0"/>
            <a:t>Cement (Pty) Ltd</a:t>
          </a:r>
          <a:endParaRPr lang="en-US" dirty="0"/>
        </a:p>
      </dgm:t>
    </dgm:pt>
    <dgm:pt modelId="{3D203081-5964-4D9C-A6AD-0129FBAA4B8B}" type="parTrans" cxnId="{DA6DE9C1-F3E0-44F4-8AF1-447C419BF103}">
      <dgm:prSet/>
      <dgm:spPr/>
      <dgm:t>
        <a:bodyPr/>
        <a:lstStyle/>
        <a:p>
          <a:endParaRPr lang="en-US"/>
        </a:p>
      </dgm:t>
    </dgm:pt>
    <dgm:pt modelId="{3EE0AC76-010E-4846-892A-AB58F796CF67}" type="sibTrans" cxnId="{DA6DE9C1-F3E0-44F4-8AF1-447C419BF103}">
      <dgm:prSet/>
      <dgm:spPr/>
      <dgm:t>
        <a:bodyPr/>
        <a:lstStyle/>
        <a:p>
          <a:endParaRPr lang="en-US"/>
        </a:p>
      </dgm:t>
    </dgm:pt>
    <dgm:pt modelId="{2436A836-2D27-422D-9862-EC37CB3AEE3A}">
      <dgm:prSet phldrT="[Text]"/>
      <dgm:spPr/>
      <dgm:t>
        <a:bodyPr/>
        <a:lstStyle/>
        <a:p>
          <a:r>
            <a:rPr lang="en-US" dirty="0" smtClean="0"/>
            <a:t>Paper (Pty) Ltd</a:t>
          </a:r>
          <a:endParaRPr lang="en-US" dirty="0"/>
        </a:p>
      </dgm:t>
    </dgm:pt>
    <dgm:pt modelId="{1EBE32F1-E4F3-472C-AF30-00E7FF2FB3A5}" type="parTrans" cxnId="{9682CE32-5C55-4816-9A4D-BDC135CEAB7A}">
      <dgm:prSet/>
      <dgm:spPr/>
      <dgm:t>
        <a:bodyPr/>
        <a:lstStyle/>
        <a:p>
          <a:endParaRPr lang="en-US"/>
        </a:p>
      </dgm:t>
    </dgm:pt>
    <dgm:pt modelId="{F2879C23-1AC5-4068-AF18-5B9AF919538A}" type="sibTrans" cxnId="{9682CE32-5C55-4816-9A4D-BDC135CEAB7A}">
      <dgm:prSet/>
      <dgm:spPr/>
      <dgm:t>
        <a:bodyPr/>
        <a:lstStyle/>
        <a:p>
          <a:endParaRPr lang="en-US"/>
        </a:p>
      </dgm:t>
    </dgm:pt>
    <dgm:pt modelId="{2BD38EDA-79B2-439D-AF37-3949409D825C}">
      <dgm:prSet phldrT="[Text]"/>
      <dgm:spPr/>
      <dgm:t>
        <a:bodyPr/>
        <a:lstStyle/>
        <a:p>
          <a:r>
            <a:rPr lang="en-US" dirty="0" smtClean="0"/>
            <a:t>Ceramics (Pty) Ltd</a:t>
          </a:r>
          <a:endParaRPr lang="en-US" dirty="0"/>
        </a:p>
      </dgm:t>
    </dgm:pt>
    <dgm:pt modelId="{465A5496-01DD-41FC-B089-C3BA1573EE8D}" type="parTrans" cxnId="{2AD5E135-CB09-4E34-A16F-CFADEAC5190A}">
      <dgm:prSet/>
      <dgm:spPr/>
      <dgm:t>
        <a:bodyPr/>
        <a:lstStyle/>
        <a:p>
          <a:endParaRPr lang="en-US"/>
        </a:p>
      </dgm:t>
    </dgm:pt>
    <dgm:pt modelId="{9D6825E6-FCB9-44E3-AFCC-4FC1FBBB6082}" type="sibTrans" cxnId="{2AD5E135-CB09-4E34-A16F-CFADEAC5190A}">
      <dgm:prSet/>
      <dgm:spPr/>
      <dgm:t>
        <a:bodyPr/>
        <a:lstStyle/>
        <a:p>
          <a:endParaRPr lang="en-US"/>
        </a:p>
      </dgm:t>
    </dgm:pt>
    <dgm:pt modelId="{992D79DA-F884-40DC-A8C6-45B2B7FA68EA}">
      <dgm:prSet/>
      <dgm:spPr/>
      <dgm:t>
        <a:bodyPr/>
        <a:lstStyle/>
        <a:p>
          <a:r>
            <a:rPr lang="en-US" dirty="0" smtClean="0"/>
            <a:t>Cement Plant 1</a:t>
          </a:r>
          <a:endParaRPr lang="en-US" dirty="0"/>
        </a:p>
      </dgm:t>
    </dgm:pt>
    <dgm:pt modelId="{AE039780-7E4C-4EF2-8E27-B942598C41E2}" type="parTrans" cxnId="{44884FFC-B099-4A71-963F-392492C5DEA8}">
      <dgm:prSet/>
      <dgm:spPr/>
      <dgm:t>
        <a:bodyPr/>
        <a:lstStyle/>
        <a:p>
          <a:endParaRPr lang="en-US"/>
        </a:p>
      </dgm:t>
    </dgm:pt>
    <dgm:pt modelId="{BF623C6F-2E64-4F23-B9D4-AC0771AED08A}" type="sibTrans" cxnId="{44884FFC-B099-4A71-963F-392492C5DEA8}">
      <dgm:prSet/>
      <dgm:spPr/>
      <dgm:t>
        <a:bodyPr/>
        <a:lstStyle/>
        <a:p>
          <a:endParaRPr lang="en-US"/>
        </a:p>
      </dgm:t>
    </dgm:pt>
    <dgm:pt modelId="{9D34B327-9A2A-4A7A-9A96-A5B940451009}">
      <dgm:prSet/>
      <dgm:spPr/>
      <dgm:t>
        <a:bodyPr/>
        <a:lstStyle/>
        <a:p>
          <a:r>
            <a:rPr lang="en-US" dirty="0" smtClean="0"/>
            <a:t>Cement Plant 2</a:t>
          </a:r>
          <a:endParaRPr lang="en-US" dirty="0"/>
        </a:p>
      </dgm:t>
    </dgm:pt>
    <dgm:pt modelId="{1E611DC6-6E83-417C-8A73-00C5DD402D72}" type="parTrans" cxnId="{AD49E3A9-314D-46FC-98DD-7A55913778CF}">
      <dgm:prSet/>
      <dgm:spPr/>
      <dgm:t>
        <a:bodyPr/>
        <a:lstStyle/>
        <a:p>
          <a:endParaRPr lang="en-US"/>
        </a:p>
      </dgm:t>
    </dgm:pt>
    <dgm:pt modelId="{2DF48AC5-B63D-44CB-8AED-186CF39C36C9}" type="sibTrans" cxnId="{AD49E3A9-314D-46FC-98DD-7A55913778CF}">
      <dgm:prSet/>
      <dgm:spPr/>
      <dgm:t>
        <a:bodyPr/>
        <a:lstStyle/>
        <a:p>
          <a:endParaRPr lang="en-US"/>
        </a:p>
      </dgm:t>
    </dgm:pt>
    <dgm:pt modelId="{4AA109EC-E959-4997-BAC2-6F9390C8AC20}">
      <dgm:prSet/>
      <dgm:spPr/>
      <dgm:t>
        <a:bodyPr/>
        <a:lstStyle/>
        <a:p>
          <a:r>
            <a:rPr lang="en-US" dirty="0" smtClean="0"/>
            <a:t>Paper Plant 1</a:t>
          </a:r>
          <a:endParaRPr lang="en-US" dirty="0"/>
        </a:p>
      </dgm:t>
    </dgm:pt>
    <dgm:pt modelId="{97347143-EB20-4F4D-8101-08F6121E18EA}" type="parTrans" cxnId="{F8E9141E-FD9E-4C55-BA1F-72554F6B9EED}">
      <dgm:prSet/>
      <dgm:spPr/>
      <dgm:t>
        <a:bodyPr/>
        <a:lstStyle/>
        <a:p>
          <a:endParaRPr lang="en-US"/>
        </a:p>
      </dgm:t>
    </dgm:pt>
    <dgm:pt modelId="{380724A8-7789-415C-863B-7FD33FC2D51C}" type="sibTrans" cxnId="{F8E9141E-FD9E-4C55-BA1F-72554F6B9EED}">
      <dgm:prSet/>
      <dgm:spPr/>
      <dgm:t>
        <a:bodyPr/>
        <a:lstStyle/>
        <a:p>
          <a:endParaRPr lang="en-US"/>
        </a:p>
      </dgm:t>
    </dgm:pt>
    <dgm:pt modelId="{2A6383C1-6231-49F0-B9D0-ADEE262411A6}">
      <dgm:prSet/>
      <dgm:spPr/>
      <dgm:t>
        <a:bodyPr/>
        <a:lstStyle/>
        <a:p>
          <a:r>
            <a:rPr lang="en-US" dirty="0" smtClean="0"/>
            <a:t>Paper Plant 2</a:t>
          </a:r>
          <a:endParaRPr lang="en-US" dirty="0"/>
        </a:p>
      </dgm:t>
    </dgm:pt>
    <dgm:pt modelId="{9563A3D4-BC63-4EFC-8314-A227FD383BA2}" type="parTrans" cxnId="{6F81AF59-09A8-4670-AE5E-7E4080630384}">
      <dgm:prSet/>
      <dgm:spPr/>
      <dgm:t>
        <a:bodyPr/>
        <a:lstStyle/>
        <a:p>
          <a:endParaRPr lang="en-US"/>
        </a:p>
      </dgm:t>
    </dgm:pt>
    <dgm:pt modelId="{01323491-1910-42A1-BAB7-7B0DB3081890}" type="sibTrans" cxnId="{6F81AF59-09A8-4670-AE5E-7E4080630384}">
      <dgm:prSet/>
      <dgm:spPr/>
      <dgm:t>
        <a:bodyPr/>
        <a:lstStyle/>
        <a:p>
          <a:endParaRPr lang="en-US"/>
        </a:p>
      </dgm:t>
    </dgm:pt>
    <dgm:pt modelId="{6EFB1086-92A6-464D-9F90-07FF314D38E6}">
      <dgm:prSet/>
      <dgm:spPr/>
      <dgm:t>
        <a:bodyPr/>
        <a:lstStyle/>
        <a:p>
          <a:r>
            <a:rPr lang="en-US" dirty="0" smtClean="0"/>
            <a:t>Tile Plant</a:t>
          </a:r>
          <a:endParaRPr lang="en-US" dirty="0"/>
        </a:p>
      </dgm:t>
    </dgm:pt>
    <dgm:pt modelId="{737CFBCB-13A5-4058-9698-A6342A64EEEA}" type="parTrans" cxnId="{37260AC3-21B2-4B12-9F1F-6D34198737F6}">
      <dgm:prSet/>
      <dgm:spPr/>
      <dgm:t>
        <a:bodyPr/>
        <a:lstStyle/>
        <a:p>
          <a:endParaRPr lang="en-US"/>
        </a:p>
      </dgm:t>
    </dgm:pt>
    <dgm:pt modelId="{7D3B7C70-0387-42DC-A5C0-BFEA0D423D07}" type="sibTrans" cxnId="{37260AC3-21B2-4B12-9F1F-6D34198737F6}">
      <dgm:prSet/>
      <dgm:spPr/>
      <dgm:t>
        <a:bodyPr/>
        <a:lstStyle/>
        <a:p>
          <a:endParaRPr lang="en-US"/>
        </a:p>
      </dgm:t>
    </dgm:pt>
    <dgm:pt modelId="{9B164288-77D8-46E4-AAD3-E178821E7007}">
      <dgm:prSet/>
      <dgm:spPr/>
      <dgm:t>
        <a:bodyPr/>
        <a:lstStyle/>
        <a:p>
          <a:r>
            <a:rPr lang="en-US" dirty="0" smtClean="0"/>
            <a:t>Fuel combustion (1A2f)</a:t>
          </a:r>
        </a:p>
        <a:p>
          <a:r>
            <a:rPr lang="en-US" dirty="0" smtClean="0"/>
            <a:t>150 MW (</a:t>
          </a:r>
          <a:r>
            <a:rPr lang="en-US" dirty="0" err="1" smtClean="0"/>
            <a:t>th</a:t>
          </a:r>
          <a:r>
            <a:rPr lang="en-US" dirty="0" smtClean="0"/>
            <a:t>)</a:t>
          </a:r>
          <a:endParaRPr lang="en-US" dirty="0"/>
        </a:p>
      </dgm:t>
    </dgm:pt>
    <dgm:pt modelId="{4C62FC5D-B138-473F-B312-C7BE32F4428D}" type="parTrans" cxnId="{C85B05FC-FF3A-4B0C-B574-75E209D47839}">
      <dgm:prSet/>
      <dgm:spPr/>
      <dgm:t>
        <a:bodyPr/>
        <a:lstStyle/>
        <a:p>
          <a:endParaRPr lang="en-US"/>
        </a:p>
      </dgm:t>
    </dgm:pt>
    <dgm:pt modelId="{FB47ED6C-5602-4723-9649-87F8979B4AF3}" type="sibTrans" cxnId="{C85B05FC-FF3A-4B0C-B574-75E209D47839}">
      <dgm:prSet/>
      <dgm:spPr/>
      <dgm:t>
        <a:bodyPr/>
        <a:lstStyle/>
        <a:p>
          <a:endParaRPr lang="en-US"/>
        </a:p>
      </dgm:t>
    </dgm:pt>
    <dgm:pt modelId="{1C44FA8D-20F7-4560-8C88-A4168A44369D}">
      <dgm:prSet/>
      <dgm:spPr/>
      <dgm:t>
        <a:bodyPr/>
        <a:lstStyle/>
        <a:p>
          <a:r>
            <a:rPr lang="en-US" dirty="0" smtClean="0"/>
            <a:t>Process emissions from clinker (2A1)</a:t>
          </a:r>
          <a:endParaRPr lang="en-US" dirty="0"/>
        </a:p>
      </dgm:t>
    </dgm:pt>
    <dgm:pt modelId="{3F120768-C363-4581-8510-AEE5B2FE2455}" type="parTrans" cxnId="{3CDCA528-9166-4AF4-B866-BFBB1FEFC041}">
      <dgm:prSet/>
      <dgm:spPr/>
      <dgm:t>
        <a:bodyPr/>
        <a:lstStyle/>
        <a:p>
          <a:endParaRPr lang="en-US"/>
        </a:p>
      </dgm:t>
    </dgm:pt>
    <dgm:pt modelId="{C805BD82-1994-4FCE-92AF-E7F5D43E42AE}" type="sibTrans" cxnId="{3CDCA528-9166-4AF4-B866-BFBB1FEFC041}">
      <dgm:prSet/>
      <dgm:spPr/>
      <dgm:t>
        <a:bodyPr/>
        <a:lstStyle/>
        <a:p>
          <a:endParaRPr lang="en-US"/>
        </a:p>
      </dgm:t>
    </dgm:pt>
    <dgm:pt modelId="{3061A8B6-DDCB-415B-A46D-C923AC8F55DD}">
      <dgm:prSet/>
      <dgm:spPr/>
      <dgm:t>
        <a:bodyPr/>
        <a:lstStyle/>
        <a:p>
          <a:r>
            <a:rPr lang="en-US" dirty="0" smtClean="0"/>
            <a:t>Fuel combustion (1A2f)</a:t>
          </a:r>
        </a:p>
        <a:p>
          <a:r>
            <a:rPr lang="en-US" dirty="0" smtClean="0"/>
            <a:t>1 MW (</a:t>
          </a:r>
          <a:r>
            <a:rPr lang="en-US" dirty="0" err="1" smtClean="0"/>
            <a:t>th</a:t>
          </a:r>
          <a:r>
            <a:rPr lang="en-US" dirty="0" smtClean="0"/>
            <a:t>)</a:t>
          </a:r>
          <a:endParaRPr lang="en-US" dirty="0"/>
        </a:p>
      </dgm:t>
    </dgm:pt>
    <dgm:pt modelId="{96BEDF43-4BF2-428A-B554-A75A4BA5239E}" type="parTrans" cxnId="{B59F9977-32EF-40DE-9C6A-A4A79AE7AB1D}">
      <dgm:prSet/>
      <dgm:spPr/>
      <dgm:t>
        <a:bodyPr/>
        <a:lstStyle/>
        <a:p>
          <a:endParaRPr lang="en-US"/>
        </a:p>
      </dgm:t>
    </dgm:pt>
    <dgm:pt modelId="{8D8A0CFA-C911-46D9-ADCA-13DAA22274DF}" type="sibTrans" cxnId="{B59F9977-32EF-40DE-9C6A-A4A79AE7AB1D}">
      <dgm:prSet/>
      <dgm:spPr/>
      <dgm:t>
        <a:bodyPr/>
        <a:lstStyle/>
        <a:p>
          <a:endParaRPr lang="en-US"/>
        </a:p>
      </dgm:t>
    </dgm:pt>
    <dgm:pt modelId="{F8491DE4-8D47-4028-A96F-089D248AE327}">
      <dgm:prSet/>
      <dgm:spPr/>
      <dgm:t>
        <a:bodyPr/>
        <a:lstStyle/>
        <a:p>
          <a:r>
            <a:rPr lang="en-US" dirty="0" smtClean="0"/>
            <a:t>Fuel combustion (1A2d)</a:t>
          </a:r>
        </a:p>
        <a:p>
          <a:r>
            <a:rPr lang="en-US" dirty="0" smtClean="0"/>
            <a:t>60 MW (</a:t>
          </a:r>
          <a:r>
            <a:rPr lang="en-US" dirty="0" err="1" smtClean="0"/>
            <a:t>th</a:t>
          </a:r>
          <a:r>
            <a:rPr lang="en-US" dirty="0" smtClean="0"/>
            <a:t>)</a:t>
          </a:r>
          <a:endParaRPr lang="en-US" dirty="0"/>
        </a:p>
      </dgm:t>
    </dgm:pt>
    <dgm:pt modelId="{684A7C9A-372A-45DA-B7C5-CE33EBA5FCC8}" type="parTrans" cxnId="{DEFC375A-5AB6-4160-B096-F8DC030145AD}">
      <dgm:prSet/>
      <dgm:spPr/>
      <dgm:t>
        <a:bodyPr/>
        <a:lstStyle/>
        <a:p>
          <a:endParaRPr lang="en-US"/>
        </a:p>
      </dgm:t>
    </dgm:pt>
    <dgm:pt modelId="{E9FD8D9B-55AB-4D7A-AFBC-BD583F229BBC}" type="sibTrans" cxnId="{DEFC375A-5AB6-4160-B096-F8DC030145AD}">
      <dgm:prSet/>
      <dgm:spPr/>
      <dgm:t>
        <a:bodyPr/>
        <a:lstStyle/>
        <a:p>
          <a:endParaRPr lang="en-US"/>
        </a:p>
      </dgm:t>
    </dgm:pt>
    <dgm:pt modelId="{EDE284F8-EA62-4C5E-9310-07F79105ABAA}">
      <dgm:prSet/>
      <dgm:spPr/>
      <dgm:t>
        <a:bodyPr/>
        <a:lstStyle/>
        <a:p>
          <a:r>
            <a:rPr lang="en-US" dirty="0" smtClean="0"/>
            <a:t>Fuel combustion (1A2d)</a:t>
          </a:r>
        </a:p>
        <a:p>
          <a:r>
            <a:rPr lang="en-US" dirty="0" smtClean="0"/>
            <a:t>10 MW (</a:t>
          </a:r>
          <a:r>
            <a:rPr lang="en-US" dirty="0" err="1" smtClean="0"/>
            <a:t>th</a:t>
          </a:r>
          <a:r>
            <a:rPr lang="en-US" dirty="0" smtClean="0"/>
            <a:t>)</a:t>
          </a:r>
          <a:endParaRPr lang="en-US" dirty="0"/>
        </a:p>
      </dgm:t>
    </dgm:pt>
    <dgm:pt modelId="{5E94D9CC-FF8E-4D08-BF78-5F704B22B219}" type="parTrans" cxnId="{203B6AA9-E847-417B-9FDF-567AE628242D}">
      <dgm:prSet/>
      <dgm:spPr/>
      <dgm:t>
        <a:bodyPr/>
        <a:lstStyle/>
        <a:p>
          <a:endParaRPr lang="en-US"/>
        </a:p>
      </dgm:t>
    </dgm:pt>
    <dgm:pt modelId="{40B619F4-6609-49F4-B2F4-6B7DA0C92C27}" type="sibTrans" cxnId="{203B6AA9-E847-417B-9FDF-567AE628242D}">
      <dgm:prSet/>
      <dgm:spPr/>
      <dgm:t>
        <a:bodyPr/>
        <a:lstStyle/>
        <a:p>
          <a:endParaRPr lang="en-US"/>
        </a:p>
      </dgm:t>
    </dgm:pt>
    <dgm:pt modelId="{49D47F4D-E812-4D9F-A912-282CE3878225}">
      <dgm:prSet/>
      <dgm:spPr/>
      <dgm:t>
        <a:bodyPr/>
        <a:lstStyle/>
        <a:p>
          <a:r>
            <a:rPr lang="en-US" dirty="0" smtClean="0"/>
            <a:t>Fuel combustion (1A2f)</a:t>
          </a:r>
        </a:p>
        <a:p>
          <a:r>
            <a:rPr lang="en-US" dirty="0" smtClean="0"/>
            <a:t>4 MW (</a:t>
          </a:r>
          <a:r>
            <a:rPr lang="en-US" dirty="0" err="1" smtClean="0"/>
            <a:t>th</a:t>
          </a:r>
          <a:r>
            <a:rPr lang="en-US" dirty="0" smtClean="0"/>
            <a:t>)</a:t>
          </a:r>
          <a:endParaRPr lang="en-US" dirty="0"/>
        </a:p>
      </dgm:t>
    </dgm:pt>
    <dgm:pt modelId="{3C0F1C9D-D3A9-4877-B5B4-5AAE9F24786E}" type="parTrans" cxnId="{FFE989D8-5891-45CB-B5B9-EAD999565A49}">
      <dgm:prSet/>
      <dgm:spPr/>
      <dgm:t>
        <a:bodyPr/>
        <a:lstStyle/>
        <a:p>
          <a:endParaRPr lang="en-US"/>
        </a:p>
      </dgm:t>
    </dgm:pt>
    <dgm:pt modelId="{E9A164C9-FE7D-4C15-B7C9-212EECF21CE5}" type="sibTrans" cxnId="{FFE989D8-5891-45CB-B5B9-EAD999565A49}">
      <dgm:prSet/>
      <dgm:spPr/>
      <dgm:t>
        <a:bodyPr/>
        <a:lstStyle/>
        <a:p>
          <a:endParaRPr lang="en-US"/>
        </a:p>
      </dgm:t>
    </dgm:pt>
    <dgm:pt modelId="{5C21F1CE-D531-4689-A34E-3279C3278157}">
      <dgm:prSet/>
      <dgm:spPr/>
      <dgm:t>
        <a:bodyPr/>
        <a:lstStyle/>
        <a:p>
          <a:r>
            <a:rPr lang="en-US" dirty="0" smtClean="0"/>
            <a:t>Fuel combustion (1A1a)</a:t>
          </a:r>
        </a:p>
        <a:p>
          <a:r>
            <a:rPr lang="en-US" dirty="0" smtClean="0"/>
            <a:t>35 MW (</a:t>
          </a:r>
          <a:r>
            <a:rPr lang="en-US" dirty="0" err="1" smtClean="0"/>
            <a:t>th</a:t>
          </a:r>
          <a:r>
            <a:rPr lang="en-US" dirty="0" smtClean="0"/>
            <a:t>)</a:t>
          </a:r>
          <a:endParaRPr lang="en-US" dirty="0"/>
        </a:p>
      </dgm:t>
    </dgm:pt>
    <dgm:pt modelId="{D61CE39A-FF5B-4433-B66A-7DDBA2146992}" type="parTrans" cxnId="{2D853360-8F38-4F3D-9347-811A0C1F3159}">
      <dgm:prSet/>
      <dgm:spPr/>
      <dgm:t>
        <a:bodyPr/>
        <a:lstStyle/>
        <a:p>
          <a:endParaRPr lang="en-US"/>
        </a:p>
      </dgm:t>
    </dgm:pt>
    <dgm:pt modelId="{D74D6410-50C2-4ABF-A355-B081B37F2652}" type="sibTrans" cxnId="{2D853360-8F38-4F3D-9347-811A0C1F3159}">
      <dgm:prSet/>
      <dgm:spPr/>
      <dgm:t>
        <a:bodyPr/>
        <a:lstStyle/>
        <a:p>
          <a:endParaRPr lang="en-US"/>
        </a:p>
      </dgm:t>
    </dgm:pt>
    <dgm:pt modelId="{FCFFC486-EEF2-4EB2-A692-51720A9E2397}">
      <dgm:prSet/>
      <dgm:spPr/>
      <dgm:t>
        <a:bodyPr/>
        <a:lstStyle/>
        <a:p>
          <a:r>
            <a:rPr lang="en-US" dirty="0" smtClean="0"/>
            <a:t>Process emissions (2A2)</a:t>
          </a:r>
          <a:endParaRPr lang="en-US" dirty="0"/>
        </a:p>
      </dgm:t>
    </dgm:pt>
    <dgm:pt modelId="{A85C57D7-629C-4830-B56B-570167387773}" type="parTrans" cxnId="{DD8DC336-E16C-4D55-A75C-EAF9075A759D}">
      <dgm:prSet/>
      <dgm:spPr/>
      <dgm:t>
        <a:bodyPr/>
        <a:lstStyle/>
        <a:p>
          <a:endParaRPr lang="en-US"/>
        </a:p>
      </dgm:t>
    </dgm:pt>
    <dgm:pt modelId="{7F48770E-41E7-43DA-B570-73D7010DB09F}" type="sibTrans" cxnId="{DD8DC336-E16C-4D55-A75C-EAF9075A759D}">
      <dgm:prSet/>
      <dgm:spPr/>
      <dgm:t>
        <a:bodyPr/>
        <a:lstStyle/>
        <a:p>
          <a:endParaRPr lang="en-US"/>
        </a:p>
      </dgm:t>
    </dgm:pt>
    <dgm:pt modelId="{6135696B-F500-4708-8CB0-B819E9F8644B}" type="pres">
      <dgm:prSet presAssocID="{117D7634-53CC-4853-B014-9198BCDF424A}" presName="hierChild1" presStyleCnt="0">
        <dgm:presLayoutVars>
          <dgm:orgChart val="1"/>
          <dgm:chPref val="1"/>
          <dgm:dir/>
          <dgm:animOne val="branch"/>
          <dgm:animLvl val="lvl"/>
          <dgm:resizeHandles/>
        </dgm:presLayoutVars>
      </dgm:prSet>
      <dgm:spPr/>
      <dgm:t>
        <a:bodyPr/>
        <a:lstStyle/>
        <a:p>
          <a:endParaRPr lang="en-US"/>
        </a:p>
      </dgm:t>
    </dgm:pt>
    <dgm:pt modelId="{64987CD4-4DB4-4BBE-80DD-C05011C877F7}" type="pres">
      <dgm:prSet presAssocID="{050BCB4A-15E2-47AD-BAA1-DD700DFF3219}" presName="hierRoot1" presStyleCnt="0">
        <dgm:presLayoutVars>
          <dgm:hierBranch val="init"/>
        </dgm:presLayoutVars>
      </dgm:prSet>
      <dgm:spPr/>
    </dgm:pt>
    <dgm:pt modelId="{3FB29B99-6686-4D96-A127-EB73EAA07B8A}" type="pres">
      <dgm:prSet presAssocID="{050BCB4A-15E2-47AD-BAA1-DD700DFF3219}" presName="rootComposite1" presStyleCnt="0"/>
      <dgm:spPr/>
    </dgm:pt>
    <dgm:pt modelId="{E2B344E7-087A-4F09-83DB-3746F0DAD51D}" type="pres">
      <dgm:prSet presAssocID="{050BCB4A-15E2-47AD-BAA1-DD700DFF3219}" presName="rootText1" presStyleLbl="node0" presStyleIdx="0" presStyleCnt="1">
        <dgm:presLayoutVars>
          <dgm:chPref val="3"/>
        </dgm:presLayoutVars>
      </dgm:prSet>
      <dgm:spPr/>
      <dgm:t>
        <a:bodyPr/>
        <a:lstStyle/>
        <a:p>
          <a:endParaRPr lang="en-US"/>
        </a:p>
      </dgm:t>
    </dgm:pt>
    <dgm:pt modelId="{FEDC7DE5-B899-4989-B5CB-306FC33EE0E9}" type="pres">
      <dgm:prSet presAssocID="{050BCB4A-15E2-47AD-BAA1-DD700DFF3219}" presName="rootConnector1" presStyleLbl="node1" presStyleIdx="0" presStyleCnt="0"/>
      <dgm:spPr/>
      <dgm:t>
        <a:bodyPr/>
        <a:lstStyle/>
        <a:p>
          <a:endParaRPr lang="en-US"/>
        </a:p>
      </dgm:t>
    </dgm:pt>
    <dgm:pt modelId="{A1706B77-B4CE-4C84-A7E6-E8198F39CFD1}" type="pres">
      <dgm:prSet presAssocID="{050BCB4A-15E2-47AD-BAA1-DD700DFF3219}" presName="hierChild2" presStyleCnt="0"/>
      <dgm:spPr/>
    </dgm:pt>
    <dgm:pt modelId="{3E6E0CB8-9FEC-4560-9307-54147B76DF60}" type="pres">
      <dgm:prSet presAssocID="{3D203081-5964-4D9C-A6AD-0129FBAA4B8B}" presName="Name37" presStyleLbl="parChTrans1D2" presStyleIdx="0" presStyleCnt="3"/>
      <dgm:spPr/>
      <dgm:t>
        <a:bodyPr/>
        <a:lstStyle/>
        <a:p>
          <a:endParaRPr lang="en-US"/>
        </a:p>
      </dgm:t>
    </dgm:pt>
    <dgm:pt modelId="{63C0B2AF-D9FF-4DC6-818E-DD54733B44F1}" type="pres">
      <dgm:prSet presAssocID="{3921E44E-0E9B-42AE-89D8-E482112D8247}" presName="hierRoot2" presStyleCnt="0">
        <dgm:presLayoutVars>
          <dgm:hierBranch val="init"/>
        </dgm:presLayoutVars>
      </dgm:prSet>
      <dgm:spPr/>
    </dgm:pt>
    <dgm:pt modelId="{AC0A6659-ADFC-43F4-B665-F9750FC6419F}" type="pres">
      <dgm:prSet presAssocID="{3921E44E-0E9B-42AE-89D8-E482112D8247}" presName="rootComposite" presStyleCnt="0"/>
      <dgm:spPr/>
    </dgm:pt>
    <dgm:pt modelId="{7B405FEE-4F2F-4777-8C49-410EE3990A6D}" type="pres">
      <dgm:prSet presAssocID="{3921E44E-0E9B-42AE-89D8-E482112D8247}" presName="rootText" presStyleLbl="node2" presStyleIdx="0" presStyleCnt="3">
        <dgm:presLayoutVars>
          <dgm:chPref val="3"/>
        </dgm:presLayoutVars>
      </dgm:prSet>
      <dgm:spPr/>
      <dgm:t>
        <a:bodyPr/>
        <a:lstStyle/>
        <a:p>
          <a:endParaRPr lang="en-US"/>
        </a:p>
      </dgm:t>
    </dgm:pt>
    <dgm:pt modelId="{F178BDF1-231D-468E-A392-16B0A57E3A9F}" type="pres">
      <dgm:prSet presAssocID="{3921E44E-0E9B-42AE-89D8-E482112D8247}" presName="rootConnector" presStyleLbl="node2" presStyleIdx="0" presStyleCnt="3"/>
      <dgm:spPr/>
      <dgm:t>
        <a:bodyPr/>
        <a:lstStyle/>
        <a:p>
          <a:endParaRPr lang="en-US"/>
        </a:p>
      </dgm:t>
    </dgm:pt>
    <dgm:pt modelId="{1489FBB2-EEA7-48B8-B6A4-3F38EBFDA21D}" type="pres">
      <dgm:prSet presAssocID="{3921E44E-0E9B-42AE-89D8-E482112D8247}" presName="hierChild4" presStyleCnt="0"/>
      <dgm:spPr/>
    </dgm:pt>
    <dgm:pt modelId="{A99CEEF3-4954-458E-97B7-73343108C13F}" type="pres">
      <dgm:prSet presAssocID="{AE039780-7E4C-4EF2-8E27-B942598C41E2}" presName="Name37" presStyleLbl="parChTrans1D3" presStyleIdx="0" presStyleCnt="5"/>
      <dgm:spPr/>
      <dgm:t>
        <a:bodyPr/>
        <a:lstStyle/>
        <a:p>
          <a:endParaRPr lang="en-US"/>
        </a:p>
      </dgm:t>
    </dgm:pt>
    <dgm:pt modelId="{9E69C83D-010D-4819-8087-53B4E7452931}" type="pres">
      <dgm:prSet presAssocID="{992D79DA-F884-40DC-A8C6-45B2B7FA68EA}" presName="hierRoot2" presStyleCnt="0">
        <dgm:presLayoutVars>
          <dgm:hierBranch val="init"/>
        </dgm:presLayoutVars>
      </dgm:prSet>
      <dgm:spPr/>
    </dgm:pt>
    <dgm:pt modelId="{A80CD9B0-D6CA-425C-ACD5-CCDCB861DABD}" type="pres">
      <dgm:prSet presAssocID="{992D79DA-F884-40DC-A8C6-45B2B7FA68EA}" presName="rootComposite" presStyleCnt="0"/>
      <dgm:spPr/>
    </dgm:pt>
    <dgm:pt modelId="{8601AD87-A1D3-4E0E-8A74-9794BFE3BA10}" type="pres">
      <dgm:prSet presAssocID="{992D79DA-F884-40DC-A8C6-45B2B7FA68EA}" presName="rootText" presStyleLbl="node3" presStyleIdx="0" presStyleCnt="5">
        <dgm:presLayoutVars>
          <dgm:chPref val="3"/>
        </dgm:presLayoutVars>
      </dgm:prSet>
      <dgm:spPr/>
      <dgm:t>
        <a:bodyPr/>
        <a:lstStyle/>
        <a:p>
          <a:endParaRPr lang="en-US"/>
        </a:p>
      </dgm:t>
    </dgm:pt>
    <dgm:pt modelId="{45139239-A89B-4B1A-9BE1-CAD81292430B}" type="pres">
      <dgm:prSet presAssocID="{992D79DA-F884-40DC-A8C6-45B2B7FA68EA}" presName="rootConnector" presStyleLbl="node3" presStyleIdx="0" presStyleCnt="5"/>
      <dgm:spPr/>
      <dgm:t>
        <a:bodyPr/>
        <a:lstStyle/>
        <a:p>
          <a:endParaRPr lang="en-US"/>
        </a:p>
      </dgm:t>
    </dgm:pt>
    <dgm:pt modelId="{C4B3BB9F-7D07-4F20-83CD-8798CE257CEF}" type="pres">
      <dgm:prSet presAssocID="{992D79DA-F884-40DC-A8C6-45B2B7FA68EA}" presName="hierChild4" presStyleCnt="0"/>
      <dgm:spPr/>
    </dgm:pt>
    <dgm:pt modelId="{FAE4E3AB-FEF5-4129-A8E3-7C8EC60D7391}" type="pres">
      <dgm:prSet presAssocID="{4C62FC5D-B138-473F-B312-C7BE32F4428D}" presName="Name37" presStyleLbl="parChTrans1D4" presStyleIdx="0" presStyleCnt="8"/>
      <dgm:spPr/>
      <dgm:t>
        <a:bodyPr/>
        <a:lstStyle/>
        <a:p>
          <a:endParaRPr lang="en-US"/>
        </a:p>
      </dgm:t>
    </dgm:pt>
    <dgm:pt modelId="{D8F857B9-1DA8-4C43-BEF8-358C6E415B5B}" type="pres">
      <dgm:prSet presAssocID="{9B164288-77D8-46E4-AAD3-E178821E7007}" presName="hierRoot2" presStyleCnt="0">
        <dgm:presLayoutVars>
          <dgm:hierBranch val="init"/>
        </dgm:presLayoutVars>
      </dgm:prSet>
      <dgm:spPr/>
    </dgm:pt>
    <dgm:pt modelId="{91B01746-FC4B-4BD2-BECA-67CDF63DBA6F}" type="pres">
      <dgm:prSet presAssocID="{9B164288-77D8-46E4-AAD3-E178821E7007}" presName="rootComposite" presStyleCnt="0"/>
      <dgm:spPr/>
    </dgm:pt>
    <dgm:pt modelId="{7D204F8E-DD4D-4333-8CC7-C40CA5DBDA4E}" type="pres">
      <dgm:prSet presAssocID="{9B164288-77D8-46E4-AAD3-E178821E7007}" presName="rootText" presStyleLbl="node4" presStyleIdx="0" presStyleCnt="8">
        <dgm:presLayoutVars>
          <dgm:chPref val="3"/>
        </dgm:presLayoutVars>
      </dgm:prSet>
      <dgm:spPr/>
      <dgm:t>
        <a:bodyPr/>
        <a:lstStyle/>
        <a:p>
          <a:endParaRPr lang="en-US"/>
        </a:p>
      </dgm:t>
    </dgm:pt>
    <dgm:pt modelId="{AB1FFC41-3321-48FE-89E1-F7990B9D50A2}" type="pres">
      <dgm:prSet presAssocID="{9B164288-77D8-46E4-AAD3-E178821E7007}" presName="rootConnector" presStyleLbl="node4" presStyleIdx="0" presStyleCnt="8"/>
      <dgm:spPr/>
      <dgm:t>
        <a:bodyPr/>
        <a:lstStyle/>
        <a:p>
          <a:endParaRPr lang="en-US"/>
        </a:p>
      </dgm:t>
    </dgm:pt>
    <dgm:pt modelId="{117387E2-5C9E-4664-82A7-D3F8396C51D9}" type="pres">
      <dgm:prSet presAssocID="{9B164288-77D8-46E4-AAD3-E178821E7007}" presName="hierChild4" presStyleCnt="0"/>
      <dgm:spPr/>
    </dgm:pt>
    <dgm:pt modelId="{7627DC59-730B-45E0-807D-7BED9A3651F1}" type="pres">
      <dgm:prSet presAssocID="{9B164288-77D8-46E4-AAD3-E178821E7007}" presName="hierChild5" presStyleCnt="0"/>
      <dgm:spPr/>
    </dgm:pt>
    <dgm:pt modelId="{07B63DA3-5462-4B79-A50A-415ED6B62687}" type="pres">
      <dgm:prSet presAssocID="{3F120768-C363-4581-8510-AEE5B2FE2455}" presName="Name37" presStyleLbl="parChTrans1D4" presStyleIdx="1" presStyleCnt="8"/>
      <dgm:spPr/>
      <dgm:t>
        <a:bodyPr/>
        <a:lstStyle/>
        <a:p>
          <a:endParaRPr lang="en-US"/>
        </a:p>
      </dgm:t>
    </dgm:pt>
    <dgm:pt modelId="{F9D604E9-944B-45D4-BCA7-AF86925B8643}" type="pres">
      <dgm:prSet presAssocID="{1C44FA8D-20F7-4560-8C88-A4168A44369D}" presName="hierRoot2" presStyleCnt="0">
        <dgm:presLayoutVars>
          <dgm:hierBranch val="init"/>
        </dgm:presLayoutVars>
      </dgm:prSet>
      <dgm:spPr/>
    </dgm:pt>
    <dgm:pt modelId="{48DCF9DA-A550-4750-B24E-DB8A60132A9E}" type="pres">
      <dgm:prSet presAssocID="{1C44FA8D-20F7-4560-8C88-A4168A44369D}" presName="rootComposite" presStyleCnt="0"/>
      <dgm:spPr/>
    </dgm:pt>
    <dgm:pt modelId="{0280C504-42A1-4657-96B1-A51E49DC2957}" type="pres">
      <dgm:prSet presAssocID="{1C44FA8D-20F7-4560-8C88-A4168A44369D}" presName="rootText" presStyleLbl="node4" presStyleIdx="1" presStyleCnt="8">
        <dgm:presLayoutVars>
          <dgm:chPref val="3"/>
        </dgm:presLayoutVars>
      </dgm:prSet>
      <dgm:spPr/>
      <dgm:t>
        <a:bodyPr/>
        <a:lstStyle/>
        <a:p>
          <a:endParaRPr lang="en-US"/>
        </a:p>
      </dgm:t>
    </dgm:pt>
    <dgm:pt modelId="{8E2342E9-2274-4EB2-A6AE-43D14F2244B3}" type="pres">
      <dgm:prSet presAssocID="{1C44FA8D-20F7-4560-8C88-A4168A44369D}" presName="rootConnector" presStyleLbl="node4" presStyleIdx="1" presStyleCnt="8"/>
      <dgm:spPr/>
      <dgm:t>
        <a:bodyPr/>
        <a:lstStyle/>
        <a:p>
          <a:endParaRPr lang="en-US"/>
        </a:p>
      </dgm:t>
    </dgm:pt>
    <dgm:pt modelId="{3227BEDF-3563-4042-8501-35456337CCB5}" type="pres">
      <dgm:prSet presAssocID="{1C44FA8D-20F7-4560-8C88-A4168A44369D}" presName="hierChild4" presStyleCnt="0"/>
      <dgm:spPr/>
    </dgm:pt>
    <dgm:pt modelId="{CB11A6E9-5C72-4C2A-A08E-08876C92F979}" type="pres">
      <dgm:prSet presAssocID="{1C44FA8D-20F7-4560-8C88-A4168A44369D}" presName="hierChild5" presStyleCnt="0"/>
      <dgm:spPr/>
    </dgm:pt>
    <dgm:pt modelId="{9EE530B8-5E51-4C4B-8A3A-0B908409DB26}" type="pres">
      <dgm:prSet presAssocID="{992D79DA-F884-40DC-A8C6-45B2B7FA68EA}" presName="hierChild5" presStyleCnt="0"/>
      <dgm:spPr/>
    </dgm:pt>
    <dgm:pt modelId="{53A12939-EF14-4DB3-99D5-484FBF5880C6}" type="pres">
      <dgm:prSet presAssocID="{1E611DC6-6E83-417C-8A73-00C5DD402D72}" presName="Name37" presStyleLbl="parChTrans1D3" presStyleIdx="1" presStyleCnt="5"/>
      <dgm:spPr/>
      <dgm:t>
        <a:bodyPr/>
        <a:lstStyle/>
        <a:p>
          <a:endParaRPr lang="en-US"/>
        </a:p>
      </dgm:t>
    </dgm:pt>
    <dgm:pt modelId="{78FCC81A-A0F5-401E-B01A-F7B85A7E37D3}" type="pres">
      <dgm:prSet presAssocID="{9D34B327-9A2A-4A7A-9A96-A5B940451009}" presName="hierRoot2" presStyleCnt="0">
        <dgm:presLayoutVars>
          <dgm:hierBranch val="init"/>
        </dgm:presLayoutVars>
      </dgm:prSet>
      <dgm:spPr/>
    </dgm:pt>
    <dgm:pt modelId="{3B3F0F1E-209B-4F7A-8668-3A9CE74E8646}" type="pres">
      <dgm:prSet presAssocID="{9D34B327-9A2A-4A7A-9A96-A5B940451009}" presName="rootComposite" presStyleCnt="0"/>
      <dgm:spPr/>
    </dgm:pt>
    <dgm:pt modelId="{DDECD4FA-4981-4595-A12D-697E9AC0CD38}" type="pres">
      <dgm:prSet presAssocID="{9D34B327-9A2A-4A7A-9A96-A5B940451009}" presName="rootText" presStyleLbl="node3" presStyleIdx="1" presStyleCnt="5">
        <dgm:presLayoutVars>
          <dgm:chPref val="3"/>
        </dgm:presLayoutVars>
      </dgm:prSet>
      <dgm:spPr/>
      <dgm:t>
        <a:bodyPr/>
        <a:lstStyle/>
        <a:p>
          <a:endParaRPr lang="en-US"/>
        </a:p>
      </dgm:t>
    </dgm:pt>
    <dgm:pt modelId="{F12C4025-1A31-4EA2-85B1-8ADB1C3AA66B}" type="pres">
      <dgm:prSet presAssocID="{9D34B327-9A2A-4A7A-9A96-A5B940451009}" presName="rootConnector" presStyleLbl="node3" presStyleIdx="1" presStyleCnt="5"/>
      <dgm:spPr/>
      <dgm:t>
        <a:bodyPr/>
        <a:lstStyle/>
        <a:p>
          <a:endParaRPr lang="en-US"/>
        </a:p>
      </dgm:t>
    </dgm:pt>
    <dgm:pt modelId="{2C926D9E-47F7-419A-BFEE-E9782B6B546A}" type="pres">
      <dgm:prSet presAssocID="{9D34B327-9A2A-4A7A-9A96-A5B940451009}" presName="hierChild4" presStyleCnt="0"/>
      <dgm:spPr/>
    </dgm:pt>
    <dgm:pt modelId="{0242A7C8-EC51-4A52-BBF8-35EA1F37156C}" type="pres">
      <dgm:prSet presAssocID="{96BEDF43-4BF2-428A-B554-A75A4BA5239E}" presName="Name37" presStyleLbl="parChTrans1D4" presStyleIdx="2" presStyleCnt="8"/>
      <dgm:spPr/>
      <dgm:t>
        <a:bodyPr/>
        <a:lstStyle/>
        <a:p>
          <a:endParaRPr lang="en-US"/>
        </a:p>
      </dgm:t>
    </dgm:pt>
    <dgm:pt modelId="{87A4F57F-02E4-491A-A637-CF0B62526D1B}" type="pres">
      <dgm:prSet presAssocID="{3061A8B6-DDCB-415B-A46D-C923AC8F55DD}" presName="hierRoot2" presStyleCnt="0">
        <dgm:presLayoutVars>
          <dgm:hierBranch val="init"/>
        </dgm:presLayoutVars>
      </dgm:prSet>
      <dgm:spPr/>
    </dgm:pt>
    <dgm:pt modelId="{C1D707B4-8A86-49EF-A655-EAD97E3FAA61}" type="pres">
      <dgm:prSet presAssocID="{3061A8B6-DDCB-415B-A46D-C923AC8F55DD}" presName="rootComposite" presStyleCnt="0"/>
      <dgm:spPr/>
    </dgm:pt>
    <dgm:pt modelId="{5F903124-EBCC-4323-9047-74A03170469A}" type="pres">
      <dgm:prSet presAssocID="{3061A8B6-DDCB-415B-A46D-C923AC8F55DD}" presName="rootText" presStyleLbl="node4" presStyleIdx="2" presStyleCnt="8">
        <dgm:presLayoutVars>
          <dgm:chPref val="3"/>
        </dgm:presLayoutVars>
      </dgm:prSet>
      <dgm:spPr/>
      <dgm:t>
        <a:bodyPr/>
        <a:lstStyle/>
        <a:p>
          <a:endParaRPr lang="en-US"/>
        </a:p>
      </dgm:t>
    </dgm:pt>
    <dgm:pt modelId="{ED1D90E8-0F73-4ACD-8F27-E9C8622F644D}" type="pres">
      <dgm:prSet presAssocID="{3061A8B6-DDCB-415B-A46D-C923AC8F55DD}" presName="rootConnector" presStyleLbl="node4" presStyleIdx="2" presStyleCnt="8"/>
      <dgm:spPr/>
      <dgm:t>
        <a:bodyPr/>
        <a:lstStyle/>
        <a:p>
          <a:endParaRPr lang="en-US"/>
        </a:p>
      </dgm:t>
    </dgm:pt>
    <dgm:pt modelId="{67D5826E-11AD-4874-8657-6E0FBB6C5148}" type="pres">
      <dgm:prSet presAssocID="{3061A8B6-DDCB-415B-A46D-C923AC8F55DD}" presName="hierChild4" presStyleCnt="0"/>
      <dgm:spPr/>
    </dgm:pt>
    <dgm:pt modelId="{EB04076F-0089-4FB2-B739-0FA6D28A5AC6}" type="pres">
      <dgm:prSet presAssocID="{3061A8B6-DDCB-415B-A46D-C923AC8F55DD}" presName="hierChild5" presStyleCnt="0"/>
      <dgm:spPr/>
    </dgm:pt>
    <dgm:pt modelId="{6266E4AE-713A-4509-BCDC-01081EAC8A90}" type="pres">
      <dgm:prSet presAssocID="{9D34B327-9A2A-4A7A-9A96-A5B940451009}" presName="hierChild5" presStyleCnt="0"/>
      <dgm:spPr/>
    </dgm:pt>
    <dgm:pt modelId="{958E5727-A936-4595-9720-A8D53A49A380}" type="pres">
      <dgm:prSet presAssocID="{3921E44E-0E9B-42AE-89D8-E482112D8247}" presName="hierChild5" presStyleCnt="0"/>
      <dgm:spPr/>
    </dgm:pt>
    <dgm:pt modelId="{055F5E88-2D78-449A-9299-1A0109F83A55}" type="pres">
      <dgm:prSet presAssocID="{1EBE32F1-E4F3-472C-AF30-00E7FF2FB3A5}" presName="Name37" presStyleLbl="parChTrans1D2" presStyleIdx="1" presStyleCnt="3"/>
      <dgm:spPr/>
      <dgm:t>
        <a:bodyPr/>
        <a:lstStyle/>
        <a:p>
          <a:endParaRPr lang="en-US"/>
        </a:p>
      </dgm:t>
    </dgm:pt>
    <dgm:pt modelId="{FF7818EE-A5E5-4B2D-86E9-DD0950FB0B38}" type="pres">
      <dgm:prSet presAssocID="{2436A836-2D27-422D-9862-EC37CB3AEE3A}" presName="hierRoot2" presStyleCnt="0">
        <dgm:presLayoutVars>
          <dgm:hierBranch val="init"/>
        </dgm:presLayoutVars>
      </dgm:prSet>
      <dgm:spPr/>
    </dgm:pt>
    <dgm:pt modelId="{8E829160-4550-4C2D-8FE7-C470A842CFAB}" type="pres">
      <dgm:prSet presAssocID="{2436A836-2D27-422D-9862-EC37CB3AEE3A}" presName="rootComposite" presStyleCnt="0"/>
      <dgm:spPr/>
    </dgm:pt>
    <dgm:pt modelId="{ACF3320C-C673-4333-9880-A9D2DC5F156B}" type="pres">
      <dgm:prSet presAssocID="{2436A836-2D27-422D-9862-EC37CB3AEE3A}" presName="rootText" presStyleLbl="node2" presStyleIdx="1" presStyleCnt="3">
        <dgm:presLayoutVars>
          <dgm:chPref val="3"/>
        </dgm:presLayoutVars>
      </dgm:prSet>
      <dgm:spPr/>
      <dgm:t>
        <a:bodyPr/>
        <a:lstStyle/>
        <a:p>
          <a:endParaRPr lang="en-US"/>
        </a:p>
      </dgm:t>
    </dgm:pt>
    <dgm:pt modelId="{310C78DC-EDB5-4AC5-90CB-6342398E5EE4}" type="pres">
      <dgm:prSet presAssocID="{2436A836-2D27-422D-9862-EC37CB3AEE3A}" presName="rootConnector" presStyleLbl="node2" presStyleIdx="1" presStyleCnt="3"/>
      <dgm:spPr/>
      <dgm:t>
        <a:bodyPr/>
        <a:lstStyle/>
        <a:p>
          <a:endParaRPr lang="en-US"/>
        </a:p>
      </dgm:t>
    </dgm:pt>
    <dgm:pt modelId="{F02F4229-4016-4DB9-8F4A-C3B121B0F1D7}" type="pres">
      <dgm:prSet presAssocID="{2436A836-2D27-422D-9862-EC37CB3AEE3A}" presName="hierChild4" presStyleCnt="0"/>
      <dgm:spPr/>
    </dgm:pt>
    <dgm:pt modelId="{2472E1E1-D9E9-4017-BA50-E8ADE0251B95}" type="pres">
      <dgm:prSet presAssocID="{97347143-EB20-4F4D-8101-08F6121E18EA}" presName="Name37" presStyleLbl="parChTrans1D3" presStyleIdx="2" presStyleCnt="5"/>
      <dgm:spPr/>
      <dgm:t>
        <a:bodyPr/>
        <a:lstStyle/>
        <a:p>
          <a:endParaRPr lang="en-US"/>
        </a:p>
      </dgm:t>
    </dgm:pt>
    <dgm:pt modelId="{726BFAA1-4377-4992-A83E-2951F9A5AD43}" type="pres">
      <dgm:prSet presAssocID="{4AA109EC-E959-4997-BAC2-6F9390C8AC20}" presName="hierRoot2" presStyleCnt="0">
        <dgm:presLayoutVars>
          <dgm:hierBranch val="init"/>
        </dgm:presLayoutVars>
      </dgm:prSet>
      <dgm:spPr/>
    </dgm:pt>
    <dgm:pt modelId="{805B820C-3663-4150-A0F5-A730367B788A}" type="pres">
      <dgm:prSet presAssocID="{4AA109EC-E959-4997-BAC2-6F9390C8AC20}" presName="rootComposite" presStyleCnt="0"/>
      <dgm:spPr/>
    </dgm:pt>
    <dgm:pt modelId="{672FF036-721B-4E65-A142-EA50AD889BA5}" type="pres">
      <dgm:prSet presAssocID="{4AA109EC-E959-4997-BAC2-6F9390C8AC20}" presName="rootText" presStyleLbl="node3" presStyleIdx="2" presStyleCnt="5">
        <dgm:presLayoutVars>
          <dgm:chPref val="3"/>
        </dgm:presLayoutVars>
      </dgm:prSet>
      <dgm:spPr/>
      <dgm:t>
        <a:bodyPr/>
        <a:lstStyle/>
        <a:p>
          <a:endParaRPr lang="en-US"/>
        </a:p>
      </dgm:t>
    </dgm:pt>
    <dgm:pt modelId="{082F06B4-4F9A-411F-9E7D-7D83D718FF46}" type="pres">
      <dgm:prSet presAssocID="{4AA109EC-E959-4997-BAC2-6F9390C8AC20}" presName="rootConnector" presStyleLbl="node3" presStyleIdx="2" presStyleCnt="5"/>
      <dgm:spPr/>
      <dgm:t>
        <a:bodyPr/>
        <a:lstStyle/>
        <a:p>
          <a:endParaRPr lang="en-US"/>
        </a:p>
      </dgm:t>
    </dgm:pt>
    <dgm:pt modelId="{4B59A471-4B1E-478A-9321-D39C490A9A96}" type="pres">
      <dgm:prSet presAssocID="{4AA109EC-E959-4997-BAC2-6F9390C8AC20}" presName="hierChild4" presStyleCnt="0"/>
      <dgm:spPr/>
    </dgm:pt>
    <dgm:pt modelId="{5657CC36-D85D-4B19-B6F6-9C4C66D96C1B}" type="pres">
      <dgm:prSet presAssocID="{684A7C9A-372A-45DA-B7C5-CE33EBA5FCC8}" presName="Name37" presStyleLbl="parChTrans1D4" presStyleIdx="3" presStyleCnt="8"/>
      <dgm:spPr/>
      <dgm:t>
        <a:bodyPr/>
        <a:lstStyle/>
        <a:p>
          <a:endParaRPr lang="en-US"/>
        </a:p>
      </dgm:t>
    </dgm:pt>
    <dgm:pt modelId="{53B43142-19C2-45A1-B4FE-E1689D5B8490}" type="pres">
      <dgm:prSet presAssocID="{F8491DE4-8D47-4028-A96F-089D248AE327}" presName="hierRoot2" presStyleCnt="0">
        <dgm:presLayoutVars>
          <dgm:hierBranch val="init"/>
        </dgm:presLayoutVars>
      </dgm:prSet>
      <dgm:spPr/>
    </dgm:pt>
    <dgm:pt modelId="{ADA27A0E-E822-4109-B4C6-018C2BD53332}" type="pres">
      <dgm:prSet presAssocID="{F8491DE4-8D47-4028-A96F-089D248AE327}" presName="rootComposite" presStyleCnt="0"/>
      <dgm:spPr/>
    </dgm:pt>
    <dgm:pt modelId="{EE2B6F8E-0A63-4B14-AB51-3E96B1A78CD7}" type="pres">
      <dgm:prSet presAssocID="{F8491DE4-8D47-4028-A96F-089D248AE327}" presName="rootText" presStyleLbl="node4" presStyleIdx="3" presStyleCnt="8">
        <dgm:presLayoutVars>
          <dgm:chPref val="3"/>
        </dgm:presLayoutVars>
      </dgm:prSet>
      <dgm:spPr/>
      <dgm:t>
        <a:bodyPr/>
        <a:lstStyle/>
        <a:p>
          <a:endParaRPr lang="en-US"/>
        </a:p>
      </dgm:t>
    </dgm:pt>
    <dgm:pt modelId="{C367A4E6-25FA-4E3C-A5F3-70E30004229F}" type="pres">
      <dgm:prSet presAssocID="{F8491DE4-8D47-4028-A96F-089D248AE327}" presName="rootConnector" presStyleLbl="node4" presStyleIdx="3" presStyleCnt="8"/>
      <dgm:spPr/>
      <dgm:t>
        <a:bodyPr/>
        <a:lstStyle/>
        <a:p>
          <a:endParaRPr lang="en-US"/>
        </a:p>
      </dgm:t>
    </dgm:pt>
    <dgm:pt modelId="{A6283164-7587-407D-A1D1-CFD03321A824}" type="pres">
      <dgm:prSet presAssocID="{F8491DE4-8D47-4028-A96F-089D248AE327}" presName="hierChild4" presStyleCnt="0"/>
      <dgm:spPr/>
    </dgm:pt>
    <dgm:pt modelId="{6DAC199D-C225-4743-A638-76DAD7EF4946}" type="pres">
      <dgm:prSet presAssocID="{F8491DE4-8D47-4028-A96F-089D248AE327}" presName="hierChild5" presStyleCnt="0"/>
      <dgm:spPr/>
    </dgm:pt>
    <dgm:pt modelId="{BF91688E-B0D3-4873-BD49-EF24EF29DE6A}" type="pres">
      <dgm:prSet presAssocID="{D61CE39A-FF5B-4433-B66A-7DDBA2146992}" presName="Name37" presStyleLbl="parChTrans1D4" presStyleIdx="4" presStyleCnt="8"/>
      <dgm:spPr/>
      <dgm:t>
        <a:bodyPr/>
        <a:lstStyle/>
        <a:p>
          <a:endParaRPr lang="en-US"/>
        </a:p>
      </dgm:t>
    </dgm:pt>
    <dgm:pt modelId="{2274F5DE-7881-4606-80D1-20C7C653D62D}" type="pres">
      <dgm:prSet presAssocID="{5C21F1CE-D531-4689-A34E-3279C3278157}" presName="hierRoot2" presStyleCnt="0">
        <dgm:presLayoutVars>
          <dgm:hierBranch val="init"/>
        </dgm:presLayoutVars>
      </dgm:prSet>
      <dgm:spPr/>
    </dgm:pt>
    <dgm:pt modelId="{B24D3A9B-937D-4D68-BD63-58916DE37E1D}" type="pres">
      <dgm:prSet presAssocID="{5C21F1CE-D531-4689-A34E-3279C3278157}" presName="rootComposite" presStyleCnt="0"/>
      <dgm:spPr/>
    </dgm:pt>
    <dgm:pt modelId="{FB0AA5A5-232D-43B3-9E22-5CB5A5AB0F73}" type="pres">
      <dgm:prSet presAssocID="{5C21F1CE-D531-4689-A34E-3279C3278157}" presName="rootText" presStyleLbl="node4" presStyleIdx="4" presStyleCnt="8">
        <dgm:presLayoutVars>
          <dgm:chPref val="3"/>
        </dgm:presLayoutVars>
      </dgm:prSet>
      <dgm:spPr/>
      <dgm:t>
        <a:bodyPr/>
        <a:lstStyle/>
        <a:p>
          <a:endParaRPr lang="en-US"/>
        </a:p>
      </dgm:t>
    </dgm:pt>
    <dgm:pt modelId="{B08BCD95-3BE5-4A0C-A104-C8637BD1D8B0}" type="pres">
      <dgm:prSet presAssocID="{5C21F1CE-D531-4689-A34E-3279C3278157}" presName="rootConnector" presStyleLbl="node4" presStyleIdx="4" presStyleCnt="8"/>
      <dgm:spPr/>
      <dgm:t>
        <a:bodyPr/>
        <a:lstStyle/>
        <a:p>
          <a:endParaRPr lang="en-US"/>
        </a:p>
      </dgm:t>
    </dgm:pt>
    <dgm:pt modelId="{185B1444-FD6C-4CC4-B5F2-8CBC4C6E7CBD}" type="pres">
      <dgm:prSet presAssocID="{5C21F1CE-D531-4689-A34E-3279C3278157}" presName="hierChild4" presStyleCnt="0"/>
      <dgm:spPr/>
    </dgm:pt>
    <dgm:pt modelId="{F08B1DE9-4F01-4E18-A243-83A67F3F62E9}" type="pres">
      <dgm:prSet presAssocID="{5C21F1CE-D531-4689-A34E-3279C3278157}" presName="hierChild5" presStyleCnt="0"/>
      <dgm:spPr/>
    </dgm:pt>
    <dgm:pt modelId="{73031C55-1619-4106-95F7-EB088E492B5F}" type="pres">
      <dgm:prSet presAssocID="{A85C57D7-629C-4830-B56B-570167387773}" presName="Name37" presStyleLbl="parChTrans1D4" presStyleIdx="5" presStyleCnt="8"/>
      <dgm:spPr/>
      <dgm:t>
        <a:bodyPr/>
        <a:lstStyle/>
        <a:p>
          <a:endParaRPr lang="en-US"/>
        </a:p>
      </dgm:t>
    </dgm:pt>
    <dgm:pt modelId="{FF180E1F-B293-4D6C-9BA3-26B99DC4FC40}" type="pres">
      <dgm:prSet presAssocID="{FCFFC486-EEF2-4EB2-A692-51720A9E2397}" presName="hierRoot2" presStyleCnt="0">
        <dgm:presLayoutVars>
          <dgm:hierBranch val="init"/>
        </dgm:presLayoutVars>
      </dgm:prSet>
      <dgm:spPr/>
    </dgm:pt>
    <dgm:pt modelId="{340AC398-53BA-4B6B-8D61-0280663EE796}" type="pres">
      <dgm:prSet presAssocID="{FCFFC486-EEF2-4EB2-A692-51720A9E2397}" presName="rootComposite" presStyleCnt="0"/>
      <dgm:spPr/>
    </dgm:pt>
    <dgm:pt modelId="{10E3D1D0-62AA-4B82-BDB5-32C194670901}" type="pres">
      <dgm:prSet presAssocID="{FCFFC486-EEF2-4EB2-A692-51720A9E2397}" presName="rootText" presStyleLbl="node4" presStyleIdx="5" presStyleCnt="8">
        <dgm:presLayoutVars>
          <dgm:chPref val="3"/>
        </dgm:presLayoutVars>
      </dgm:prSet>
      <dgm:spPr/>
      <dgm:t>
        <a:bodyPr/>
        <a:lstStyle/>
        <a:p>
          <a:endParaRPr lang="en-US"/>
        </a:p>
      </dgm:t>
    </dgm:pt>
    <dgm:pt modelId="{BD493356-B819-4712-8162-45F223CE78A8}" type="pres">
      <dgm:prSet presAssocID="{FCFFC486-EEF2-4EB2-A692-51720A9E2397}" presName="rootConnector" presStyleLbl="node4" presStyleIdx="5" presStyleCnt="8"/>
      <dgm:spPr/>
      <dgm:t>
        <a:bodyPr/>
        <a:lstStyle/>
        <a:p>
          <a:endParaRPr lang="en-US"/>
        </a:p>
      </dgm:t>
    </dgm:pt>
    <dgm:pt modelId="{C6202A22-6E2E-4528-87FE-E6A9149AE2A0}" type="pres">
      <dgm:prSet presAssocID="{FCFFC486-EEF2-4EB2-A692-51720A9E2397}" presName="hierChild4" presStyleCnt="0"/>
      <dgm:spPr/>
    </dgm:pt>
    <dgm:pt modelId="{3AC3E626-0C5F-43C1-9CDB-66660BB9CE6F}" type="pres">
      <dgm:prSet presAssocID="{FCFFC486-EEF2-4EB2-A692-51720A9E2397}" presName="hierChild5" presStyleCnt="0"/>
      <dgm:spPr/>
    </dgm:pt>
    <dgm:pt modelId="{1D79137F-0AC0-49AB-91E4-617AF74B0BED}" type="pres">
      <dgm:prSet presAssocID="{4AA109EC-E959-4997-BAC2-6F9390C8AC20}" presName="hierChild5" presStyleCnt="0"/>
      <dgm:spPr/>
    </dgm:pt>
    <dgm:pt modelId="{52F3C020-5CED-477D-A0FC-F8980B31B2AB}" type="pres">
      <dgm:prSet presAssocID="{9563A3D4-BC63-4EFC-8314-A227FD383BA2}" presName="Name37" presStyleLbl="parChTrans1D3" presStyleIdx="3" presStyleCnt="5"/>
      <dgm:spPr/>
      <dgm:t>
        <a:bodyPr/>
        <a:lstStyle/>
        <a:p>
          <a:endParaRPr lang="en-US"/>
        </a:p>
      </dgm:t>
    </dgm:pt>
    <dgm:pt modelId="{2DC9FADA-DBF0-4525-8E2C-9DC447AA7424}" type="pres">
      <dgm:prSet presAssocID="{2A6383C1-6231-49F0-B9D0-ADEE262411A6}" presName="hierRoot2" presStyleCnt="0">
        <dgm:presLayoutVars>
          <dgm:hierBranch val="init"/>
        </dgm:presLayoutVars>
      </dgm:prSet>
      <dgm:spPr/>
    </dgm:pt>
    <dgm:pt modelId="{42C62047-4D4A-4412-B4B5-F83C72D5C792}" type="pres">
      <dgm:prSet presAssocID="{2A6383C1-6231-49F0-B9D0-ADEE262411A6}" presName="rootComposite" presStyleCnt="0"/>
      <dgm:spPr/>
    </dgm:pt>
    <dgm:pt modelId="{597C0E67-32E8-4B35-B019-F8E307EDB5A7}" type="pres">
      <dgm:prSet presAssocID="{2A6383C1-6231-49F0-B9D0-ADEE262411A6}" presName="rootText" presStyleLbl="node3" presStyleIdx="3" presStyleCnt="5">
        <dgm:presLayoutVars>
          <dgm:chPref val="3"/>
        </dgm:presLayoutVars>
      </dgm:prSet>
      <dgm:spPr/>
      <dgm:t>
        <a:bodyPr/>
        <a:lstStyle/>
        <a:p>
          <a:endParaRPr lang="en-US"/>
        </a:p>
      </dgm:t>
    </dgm:pt>
    <dgm:pt modelId="{5F1F1174-7D79-471F-9BAC-1685621B017A}" type="pres">
      <dgm:prSet presAssocID="{2A6383C1-6231-49F0-B9D0-ADEE262411A6}" presName="rootConnector" presStyleLbl="node3" presStyleIdx="3" presStyleCnt="5"/>
      <dgm:spPr/>
      <dgm:t>
        <a:bodyPr/>
        <a:lstStyle/>
        <a:p>
          <a:endParaRPr lang="en-US"/>
        </a:p>
      </dgm:t>
    </dgm:pt>
    <dgm:pt modelId="{A7104770-8360-49CA-89E0-861A6510319A}" type="pres">
      <dgm:prSet presAssocID="{2A6383C1-6231-49F0-B9D0-ADEE262411A6}" presName="hierChild4" presStyleCnt="0"/>
      <dgm:spPr/>
    </dgm:pt>
    <dgm:pt modelId="{49C36E46-BD84-44E4-A2AF-EAF416C9B40A}" type="pres">
      <dgm:prSet presAssocID="{5E94D9CC-FF8E-4D08-BF78-5F704B22B219}" presName="Name37" presStyleLbl="parChTrans1D4" presStyleIdx="6" presStyleCnt="8"/>
      <dgm:spPr/>
      <dgm:t>
        <a:bodyPr/>
        <a:lstStyle/>
        <a:p>
          <a:endParaRPr lang="en-US"/>
        </a:p>
      </dgm:t>
    </dgm:pt>
    <dgm:pt modelId="{E0AE1C22-B969-495B-BB7D-3A8B96582F79}" type="pres">
      <dgm:prSet presAssocID="{EDE284F8-EA62-4C5E-9310-07F79105ABAA}" presName="hierRoot2" presStyleCnt="0">
        <dgm:presLayoutVars>
          <dgm:hierBranch val="init"/>
        </dgm:presLayoutVars>
      </dgm:prSet>
      <dgm:spPr/>
    </dgm:pt>
    <dgm:pt modelId="{0A06C79B-501A-4EF2-9D3D-E0159B403EDF}" type="pres">
      <dgm:prSet presAssocID="{EDE284F8-EA62-4C5E-9310-07F79105ABAA}" presName="rootComposite" presStyleCnt="0"/>
      <dgm:spPr/>
    </dgm:pt>
    <dgm:pt modelId="{DB0CD2C6-60AA-4550-9053-65771C421056}" type="pres">
      <dgm:prSet presAssocID="{EDE284F8-EA62-4C5E-9310-07F79105ABAA}" presName="rootText" presStyleLbl="node4" presStyleIdx="6" presStyleCnt="8">
        <dgm:presLayoutVars>
          <dgm:chPref val="3"/>
        </dgm:presLayoutVars>
      </dgm:prSet>
      <dgm:spPr/>
      <dgm:t>
        <a:bodyPr/>
        <a:lstStyle/>
        <a:p>
          <a:endParaRPr lang="en-US"/>
        </a:p>
      </dgm:t>
    </dgm:pt>
    <dgm:pt modelId="{B7DDDD47-625E-4083-846A-EB873274D511}" type="pres">
      <dgm:prSet presAssocID="{EDE284F8-EA62-4C5E-9310-07F79105ABAA}" presName="rootConnector" presStyleLbl="node4" presStyleIdx="6" presStyleCnt="8"/>
      <dgm:spPr/>
      <dgm:t>
        <a:bodyPr/>
        <a:lstStyle/>
        <a:p>
          <a:endParaRPr lang="en-US"/>
        </a:p>
      </dgm:t>
    </dgm:pt>
    <dgm:pt modelId="{1BDE1E81-840E-43C2-82E2-02ADE2621689}" type="pres">
      <dgm:prSet presAssocID="{EDE284F8-EA62-4C5E-9310-07F79105ABAA}" presName="hierChild4" presStyleCnt="0"/>
      <dgm:spPr/>
    </dgm:pt>
    <dgm:pt modelId="{A4C9E177-A209-457C-9DBC-246785654E8A}" type="pres">
      <dgm:prSet presAssocID="{EDE284F8-EA62-4C5E-9310-07F79105ABAA}" presName="hierChild5" presStyleCnt="0"/>
      <dgm:spPr/>
    </dgm:pt>
    <dgm:pt modelId="{1EF4ACD5-F132-47FA-954B-0D94A99B706D}" type="pres">
      <dgm:prSet presAssocID="{2A6383C1-6231-49F0-B9D0-ADEE262411A6}" presName="hierChild5" presStyleCnt="0"/>
      <dgm:spPr/>
    </dgm:pt>
    <dgm:pt modelId="{07CEEC69-F4A4-459B-81AA-9A482EDDD920}" type="pres">
      <dgm:prSet presAssocID="{2436A836-2D27-422D-9862-EC37CB3AEE3A}" presName="hierChild5" presStyleCnt="0"/>
      <dgm:spPr/>
    </dgm:pt>
    <dgm:pt modelId="{60254DE8-C3C3-4076-956C-63352A70E125}" type="pres">
      <dgm:prSet presAssocID="{465A5496-01DD-41FC-B089-C3BA1573EE8D}" presName="Name37" presStyleLbl="parChTrans1D2" presStyleIdx="2" presStyleCnt="3"/>
      <dgm:spPr/>
      <dgm:t>
        <a:bodyPr/>
        <a:lstStyle/>
        <a:p>
          <a:endParaRPr lang="en-US"/>
        </a:p>
      </dgm:t>
    </dgm:pt>
    <dgm:pt modelId="{2054BCC5-DBA5-44A7-B039-3723745471CC}" type="pres">
      <dgm:prSet presAssocID="{2BD38EDA-79B2-439D-AF37-3949409D825C}" presName="hierRoot2" presStyleCnt="0">
        <dgm:presLayoutVars>
          <dgm:hierBranch val="init"/>
        </dgm:presLayoutVars>
      </dgm:prSet>
      <dgm:spPr/>
    </dgm:pt>
    <dgm:pt modelId="{2E7A6F85-18BE-45A3-91FE-F93866236AF8}" type="pres">
      <dgm:prSet presAssocID="{2BD38EDA-79B2-439D-AF37-3949409D825C}" presName="rootComposite" presStyleCnt="0"/>
      <dgm:spPr/>
    </dgm:pt>
    <dgm:pt modelId="{C7BE78B3-96C4-42EE-B27F-63F647161F4A}" type="pres">
      <dgm:prSet presAssocID="{2BD38EDA-79B2-439D-AF37-3949409D825C}" presName="rootText" presStyleLbl="node2" presStyleIdx="2" presStyleCnt="3">
        <dgm:presLayoutVars>
          <dgm:chPref val="3"/>
        </dgm:presLayoutVars>
      </dgm:prSet>
      <dgm:spPr/>
      <dgm:t>
        <a:bodyPr/>
        <a:lstStyle/>
        <a:p>
          <a:endParaRPr lang="en-US"/>
        </a:p>
      </dgm:t>
    </dgm:pt>
    <dgm:pt modelId="{6DEF3672-88BE-4E43-9051-258686AE55C2}" type="pres">
      <dgm:prSet presAssocID="{2BD38EDA-79B2-439D-AF37-3949409D825C}" presName="rootConnector" presStyleLbl="node2" presStyleIdx="2" presStyleCnt="3"/>
      <dgm:spPr/>
      <dgm:t>
        <a:bodyPr/>
        <a:lstStyle/>
        <a:p>
          <a:endParaRPr lang="en-US"/>
        </a:p>
      </dgm:t>
    </dgm:pt>
    <dgm:pt modelId="{B207C158-C047-410D-A73F-B7575404A0AE}" type="pres">
      <dgm:prSet presAssocID="{2BD38EDA-79B2-439D-AF37-3949409D825C}" presName="hierChild4" presStyleCnt="0"/>
      <dgm:spPr/>
    </dgm:pt>
    <dgm:pt modelId="{CCEF6851-F99F-4DF5-ADD5-1513E18ADFA4}" type="pres">
      <dgm:prSet presAssocID="{737CFBCB-13A5-4058-9698-A6342A64EEEA}" presName="Name37" presStyleLbl="parChTrans1D3" presStyleIdx="4" presStyleCnt="5"/>
      <dgm:spPr/>
      <dgm:t>
        <a:bodyPr/>
        <a:lstStyle/>
        <a:p>
          <a:endParaRPr lang="en-US"/>
        </a:p>
      </dgm:t>
    </dgm:pt>
    <dgm:pt modelId="{AB77397D-8C42-402E-B480-14BE3FFC1233}" type="pres">
      <dgm:prSet presAssocID="{6EFB1086-92A6-464D-9F90-07FF314D38E6}" presName="hierRoot2" presStyleCnt="0">
        <dgm:presLayoutVars>
          <dgm:hierBranch val="init"/>
        </dgm:presLayoutVars>
      </dgm:prSet>
      <dgm:spPr/>
    </dgm:pt>
    <dgm:pt modelId="{AD39B59E-53E9-47D4-AA04-4F1536BC37DC}" type="pres">
      <dgm:prSet presAssocID="{6EFB1086-92A6-464D-9F90-07FF314D38E6}" presName="rootComposite" presStyleCnt="0"/>
      <dgm:spPr/>
    </dgm:pt>
    <dgm:pt modelId="{122C5F2E-F44F-489F-BAB6-BB1F565B4A2E}" type="pres">
      <dgm:prSet presAssocID="{6EFB1086-92A6-464D-9F90-07FF314D38E6}" presName="rootText" presStyleLbl="node3" presStyleIdx="4" presStyleCnt="5">
        <dgm:presLayoutVars>
          <dgm:chPref val="3"/>
        </dgm:presLayoutVars>
      </dgm:prSet>
      <dgm:spPr/>
      <dgm:t>
        <a:bodyPr/>
        <a:lstStyle/>
        <a:p>
          <a:endParaRPr lang="en-US"/>
        </a:p>
      </dgm:t>
    </dgm:pt>
    <dgm:pt modelId="{0E09E7A8-BEEC-4F45-BF88-9184A3BF1B23}" type="pres">
      <dgm:prSet presAssocID="{6EFB1086-92A6-464D-9F90-07FF314D38E6}" presName="rootConnector" presStyleLbl="node3" presStyleIdx="4" presStyleCnt="5"/>
      <dgm:spPr/>
      <dgm:t>
        <a:bodyPr/>
        <a:lstStyle/>
        <a:p>
          <a:endParaRPr lang="en-US"/>
        </a:p>
      </dgm:t>
    </dgm:pt>
    <dgm:pt modelId="{B3F9B276-AA65-4F84-884B-B66B5B170380}" type="pres">
      <dgm:prSet presAssocID="{6EFB1086-92A6-464D-9F90-07FF314D38E6}" presName="hierChild4" presStyleCnt="0"/>
      <dgm:spPr/>
    </dgm:pt>
    <dgm:pt modelId="{E61A91E3-6D02-4915-BC6E-21FEDA8E0D3F}" type="pres">
      <dgm:prSet presAssocID="{3C0F1C9D-D3A9-4877-B5B4-5AAE9F24786E}" presName="Name37" presStyleLbl="parChTrans1D4" presStyleIdx="7" presStyleCnt="8"/>
      <dgm:spPr/>
      <dgm:t>
        <a:bodyPr/>
        <a:lstStyle/>
        <a:p>
          <a:endParaRPr lang="en-US"/>
        </a:p>
      </dgm:t>
    </dgm:pt>
    <dgm:pt modelId="{35A779D1-5114-430C-8394-8207A11B7A60}" type="pres">
      <dgm:prSet presAssocID="{49D47F4D-E812-4D9F-A912-282CE3878225}" presName="hierRoot2" presStyleCnt="0">
        <dgm:presLayoutVars>
          <dgm:hierBranch val="init"/>
        </dgm:presLayoutVars>
      </dgm:prSet>
      <dgm:spPr/>
    </dgm:pt>
    <dgm:pt modelId="{D8EB9638-999D-44F2-B825-53550B6729E7}" type="pres">
      <dgm:prSet presAssocID="{49D47F4D-E812-4D9F-A912-282CE3878225}" presName="rootComposite" presStyleCnt="0"/>
      <dgm:spPr/>
    </dgm:pt>
    <dgm:pt modelId="{B5A8F374-2572-4EEE-8400-B16E501DF239}" type="pres">
      <dgm:prSet presAssocID="{49D47F4D-E812-4D9F-A912-282CE3878225}" presName="rootText" presStyleLbl="node4" presStyleIdx="7" presStyleCnt="8">
        <dgm:presLayoutVars>
          <dgm:chPref val="3"/>
        </dgm:presLayoutVars>
      </dgm:prSet>
      <dgm:spPr/>
      <dgm:t>
        <a:bodyPr/>
        <a:lstStyle/>
        <a:p>
          <a:endParaRPr lang="en-US"/>
        </a:p>
      </dgm:t>
    </dgm:pt>
    <dgm:pt modelId="{635A07D6-931E-442F-8E59-CA40FD11E636}" type="pres">
      <dgm:prSet presAssocID="{49D47F4D-E812-4D9F-A912-282CE3878225}" presName="rootConnector" presStyleLbl="node4" presStyleIdx="7" presStyleCnt="8"/>
      <dgm:spPr/>
      <dgm:t>
        <a:bodyPr/>
        <a:lstStyle/>
        <a:p>
          <a:endParaRPr lang="en-US"/>
        </a:p>
      </dgm:t>
    </dgm:pt>
    <dgm:pt modelId="{38610FED-1FD1-4B76-ADFF-83FBEB5174B8}" type="pres">
      <dgm:prSet presAssocID="{49D47F4D-E812-4D9F-A912-282CE3878225}" presName="hierChild4" presStyleCnt="0"/>
      <dgm:spPr/>
    </dgm:pt>
    <dgm:pt modelId="{174A10F4-64EA-4003-BEB1-131126E4912B}" type="pres">
      <dgm:prSet presAssocID="{49D47F4D-E812-4D9F-A912-282CE3878225}" presName="hierChild5" presStyleCnt="0"/>
      <dgm:spPr/>
    </dgm:pt>
    <dgm:pt modelId="{AFB79CA6-323E-49F7-A2E4-6905264235A5}" type="pres">
      <dgm:prSet presAssocID="{6EFB1086-92A6-464D-9F90-07FF314D38E6}" presName="hierChild5" presStyleCnt="0"/>
      <dgm:spPr/>
    </dgm:pt>
    <dgm:pt modelId="{01619D5B-D686-4FC1-A82E-7078B569EDC7}" type="pres">
      <dgm:prSet presAssocID="{2BD38EDA-79B2-439D-AF37-3949409D825C}" presName="hierChild5" presStyleCnt="0"/>
      <dgm:spPr/>
    </dgm:pt>
    <dgm:pt modelId="{67938889-8DC6-47AD-9A45-A884E814245F}" type="pres">
      <dgm:prSet presAssocID="{050BCB4A-15E2-47AD-BAA1-DD700DFF3219}" presName="hierChild3" presStyleCnt="0"/>
      <dgm:spPr/>
    </dgm:pt>
  </dgm:ptLst>
  <dgm:cxnLst>
    <dgm:cxn modelId="{9D3D94D2-99F7-47CF-89D9-F2982B72BF65}" type="presOf" srcId="{4AA109EC-E959-4997-BAC2-6F9390C8AC20}" destId="{082F06B4-4F9A-411F-9E7D-7D83D718FF46}" srcOrd="1" destOrd="0" presId="urn:microsoft.com/office/officeart/2005/8/layout/orgChart1"/>
    <dgm:cxn modelId="{B59F9977-32EF-40DE-9C6A-A4A79AE7AB1D}" srcId="{9D34B327-9A2A-4A7A-9A96-A5B940451009}" destId="{3061A8B6-DDCB-415B-A46D-C923AC8F55DD}" srcOrd="0" destOrd="0" parTransId="{96BEDF43-4BF2-428A-B554-A75A4BA5239E}" sibTransId="{8D8A0CFA-C911-46D9-ADCA-13DAA22274DF}"/>
    <dgm:cxn modelId="{410A3EE7-9259-4ADA-932B-8493539B7E58}" type="presOf" srcId="{F8491DE4-8D47-4028-A96F-089D248AE327}" destId="{C367A4E6-25FA-4E3C-A5F3-70E30004229F}" srcOrd="1" destOrd="0" presId="urn:microsoft.com/office/officeart/2005/8/layout/orgChart1"/>
    <dgm:cxn modelId="{FA142505-99AD-435E-B2E9-05BEDB201F66}" type="presOf" srcId="{3C0F1C9D-D3A9-4877-B5B4-5AAE9F24786E}" destId="{E61A91E3-6D02-4915-BC6E-21FEDA8E0D3F}" srcOrd="0" destOrd="0" presId="urn:microsoft.com/office/officeart/2005/8/layout/orgChart1"/>
    <dgm:cxn modelId="{3D9B29AA-070C-449D-B03C-E71689B9A2C4}" type="presOf" srcId="{6EFB1086-92A6-464D-9F90-07FF314D38E6}" destId="{0E09E7A8-BEEC-4F45-BF88-9184A3BF1B23}" srcOrd="1" destOrd="0" presId="urn:microsoft.com/office/officeart/2005/8/layout/orgChart1"/>
    <dgm:cxn modelId="{44884FFC-B099-4A71-963F-392492C5DEA8}" srcId="{3921E44E-0E9B-42AE-89D8-E482112D8247}" destId="{992D79DA-F884-40DC-A8C6-45B2B7FA68EA}" srcOrd="0" destOrd="0" parTransId="{AE039780-7E4C-4EF2-8E27-B942598C41E2}" sibTransId="{BF623C6F-2E64-4F23-B9D4-AC0771AED08A}"/>
    <dgm:cxn modelId="{3CDCA528-9166-4AF4-B866-BFBB1FEFC041}" srcId="{992D79DA-F884-40DC-A8C6-45B2B7FA68EA}" destId="{1C44FA8D-20F7-4560-8C88-A4168A44369D}" srcOrd="1" destOrd="0" parTransId="{3F120768-C363-4581-8510-AEE5B2FE2455}" sibTransId="{C805BD82-1994-4FCE-92AF-E7F5D43E42AE}"/>
    <dgm:cxn modelId="{705EEA9B-E24A-41D0-B781-39EB36B0A313}" type="presOf" srcId="{992D79DA-F884-40DC-A8C6-45B2B7FA68EA}" destId="{45139239-A89B-4B1A-9BE1-CAD81292430B}" srcOrd="1" destOrd="0" presId="urn:microsoft.com/office/officeart/2005/8/layout/orgChart1"/>
    <dgm:cxn modelId="{9682CE32-5C55-4816-9A4D-BDC135CEAB7A}" srcId="{050BCB4A-15E2-47AD-BAA1-DD700DFF3219}" destId="{2436A836-2D27-422D-9862-EC37CB3AEE3A}" srcOrd="1" destOrd="0" parTransId="{1EBE32F1-E4F3-472C-AF30-00E7FF2FB3A5}" sibTransId="{F2879C23-1AC5-4068-AF18-5B9AF919538A}"/>
    <dgm:cxn modelId="{FA8C42A8-7F88-4DF8-8C73-AD7077BA42C7}" type="presOf" srcId="{A85C57D7-629C-4830-B56B-570167387773}" destId="{73031C55-1619-4106-95F7-EB088E492B5F}" srcOrd="0" destOrd="0" presId="urn:microsoft.com/office/officeart/2005/8/layout/orgChart1"/>
    <dgm:cxn modelId="{5C506257-206A-4785-B13B-3C4EE0B692E4}" type="presOf" srcId="{49D47F4D-E812-4D9F-A912-282CE3878225}" destId="{B5A8F374-2572-4EEE-8400-B16E501DF239}" srcOrd="0" destOrd="0" presId="urn:microsoft.com/office/officeart/2005/8/layout/orgChart1"/>
    <dgm:cxn modelId="{67148DC4-12D4-4BE4-974C-202D024F3846}" type="presOf" srcId="{1EBE32F1-E4F3-472C-AF30-00E7FF2FB3A5}" destId="{055F5E88-2D78-449A-9299-1A0109F83A55}" srcOrd="0" destOrd="0" presId="urn:microsoft.com/office/officeart/2005/8/layout/orgChart1"/>
    <dgm:cxn modelId="{99A8788A-0DA9-4BCB-9B8D-B8E05F0D0801}" type="presOf" srcId="{49D47F4D-E812-4D9F-A912-282CE3878225}" destId="{635A07D6-931E-442F-8E59-CA40FD11E636}" srcOrd="1" destOrd="0" presId="urn:microsoft.com/office/officeart/2005/8/layout/orgChart1"/>
    <dgm:cxn modelId="{54E5E0C7-C6A0-41D0-84B7-E7EDB85EF195}" type="presOf" srcId="{5E94D9CC-FF8E-4D08-BF78-5F704B22B219}" destId="{49C36E46-BD84-44E4-A2AF-EAF416C9B40A}" srcOrd="0" destOrd="0" presId="urn:microsoft.com/office/officeart/2005/8/layout/orgChart1"/>
    <dgm:cxn modelId="{7F92A600-1C11-464E-BB19-B202EC33328C}" type="presOf" srcId="{9B164288-77D8-46E4-AAD3-E178821E7007}" destId="{AB1FFC41-3321-48FE-89E1-F7990B9D50A2}" srcOrd="1" destOrd="0" presId="urn:microsoft.com/office/officeart/2005/8/layout/orgChart1"/>
    <dgm:cxn modelId="{7BF09919-8D42-42FF-B166-012AD7C9A2B0}" type="presOf" srcId="{2BD38EDA-79B2-439D-AF37-3949409D825C}" destId="{C7BE78B3-96C4-42EE-B27F-63F647161F4A}" srcOrd="0" destOrd="0" presId="urn:microsoft.com/office/officeart/2005/8/layout/orgChart1"/>
    <dgm:cxn modelId="{A400902C-95BF-4E47-A351-8EB671A2FDA7}" type="presOf" srcId="{9563A3D4-BC63-4EFC-8314-A227FD383BA2}" destId="{52F3C020-5CED-477D-A0FC-F8980B31B2AB}" srcOrd="0" destOrd="0" presId="urn:microsoft.com/office/officeart/2005/8/layout/orgChart1"/>
    <dgm:cxn modelId="{F8E9141E-FD9E-4C55-BA1F-72554F6B9EED}" srcId="{2436A836-2D27-422D-9862-EC37CB3AEE3A}" destId="{4AA109EC-E959-4997-BAC2-6F9390C8AC20}" srcOrd="0" destOrd="0" parTransId="{97347143-EB20-4F4D-8101-08F6121E18EA}" sibTransId="{380724A8-7789-415C-863B-7FD33FC2D51C}"/>
    <dgm:cxn modelId="{769269BE-7ADE-4EA6-9F97-698ADC64754C}" type="presOf" srcId="{FCFFC486-EEF2-4EB2-A692-51720A9E2397}" destId="{BD493356-B819-4712-8162-45F223CE78A8}" srcOrd="1" destOrd="0" presId="urn:microsoft.com/office/officeart/2005/8/layout/orgChart1"/>
    <dgm:cxn modelId="{30C81ACB-FF46-4496-AB8E-12CAF2B9CAEA}" type="presOf" srcId="{3F120768-C363-4581-8510-AEE5B2FE2455}" destId="{07B63DA3-5462-4B79-A50A-415ED6B62687}" srcOrd="0" destOrd="0" presId="urn:microsoft.com/office/officeart/2005/8/layout/orgChart1"/>
    <dgm:cxn modelId="{A89E4AA0-59E0-4CB8-9C22-A0158B72C784}" type="presOf" srcId="{4AA109EC-E959-4997-BAC2-6F9390C8AC20}" destId="{672FF036-721B-4E65-A142-EA50AD889BA5}" srcOrd="0" destOrd="0" presId="urn:microsoft.com/office/officeart/2005/8/layout/orgChart1"/>
    <dgm:cxn modelId="{2E94A411-03E6-4FDC-A5DF-A1568F7E1D79}" type="presOf" srcId="{1E611DC6-6E83-417C-8A73-00C5DD402D72}" destId="{53A12939-EF14-4DB3-99D5-484FBF5880C6}" srcOrd="0" destOrd="0" presId="urn:microsoft.com/office/officeart/2005/8/layout/orgChart1"/>
    <dgm:cxn modelId="{6F81AF59-09A8-4670-AE5E-7E4080630384}" srcId="{2436A836-2D27-422D-9862-EC37CB3AEE3A}" destId="{2A6383C1-6231-49F0-B9D0-ADEE262411A6}" srcOrd="1" destOrd="0" parTransId="{9563A3D4-BC63-4EFC-8314-A227FD383BA2}" sibTransId="{01323491-1910-42A1-BAB7-7B0DB3081890}"/>
    <dgm:cxn modelId="{37260AC3-21B2-4B12-9F1F-6D34198737F6}" srcId="{2BD38EDA-79B2-439D-AF37-3949409D825C}" destId="{6EFB1086-92A6-464D-9F90-07FF314D38E6}" srcOrd="0" destOrd="0" parTransId="{737CFBCB-13A5-4058-9698-A6342A64EEEA}" sibTransId="{7D3B7C70-0387-42DC-A5C0-BFEA0D423D07}"/>
    <dgm:cxn modelId="{6E0F7E14-22A2-4B00-9A27-8EDCAF23B243}" type="presOf" srcId="{EDE284F8-EA62-4C5E-9310-07F79105ABAA}" destId="{DB0CD2C6-60AA-4550-9053-65771C421056}" srcOrd="0" destOrd="0" presId="urn:microsoft.com/office/officeart/2005/8/layout/orgChart1"/>
    <dgm:cxn modelId="{AA998C05-367D-43AE-97E4-A4288FCA30AE}" type="presOf" srcId="{1C44FA8D-20F7-4560-8C88-A4168A44369D}" destId="{0280C504-42A1-4657-96B1-A51E49DC2957}" srcOrd="0" destOrd="0" presId="urn:microsoft.com/office/officeart/2005/8/layout/orgChart1"/>
    <dgm:cxn modelId="{DEFC375A-5AB6-4160-B096-F8DC030145AD}" srcId="{4AA109EC-E959-4997-BAC2-6F9390C8AC20}" destId="{F8491DE4-8D47-4028-A96F-089D248AE327}" srcOrd="0" destOrd="0" parTransId="{684A7C9A-372A-45DA-B7C5-CE33EBA5FCC8}" sibTransId="{E9FD8D9B-55AB-4D7A-AFBC-BD583F229BBC}"/>
    <dgm:cxn modelId="{ADF53915-88C1-46F2-87AD-0D8C9881E2F0}" type="presOf" srcId="{465A5496-01DD-41FC-B089-C3BA1573EE8D}" destId="{60254DE8-C3C3-4076-956C-63352A70E125}" srcOrd="0" destOrd="0" presId="urn:microsoft.com/office/officeart/2005/8/layout/orgChart1"/>
    <dgm:cxn modelId="{9A85E730-688C-4170-BA49-EE5746DC0D0B}" type="presOf" srcId="{2436A836-2D27-422D-9862-EC37CB3AEE3A}" destId="{310C78DC-EDB5-4AC5-90CB-6342398E5EE4}" srcOrd="1" destOrd="0" presId="urn:microsoft.com/office/officeart/2005/8/layout/orgChart1"/>
    <dgm:cxn modelId="{B698BDF0-9E81-4E35-AF25-ED49BF2301CE}" type="presOf" srcId="{9D34B327-9A2A-4A7A-9A96-A5B940451009}" destId="{DDECD4FA-4981-4595-A12D-697E9AC0CD38}" srcOrd="0" destOrd="0" presId="urn:microsoft.com/office/officeart/2005/8/layout/orgChart1"/>
    <dgm:cxn modelId="{662463FA-8AD7-403C-A2D5-343100FAE6F7}" type="presOf" srcId="{737CFBCB-13A5-4058-9698-A6342A64EEEA}" destId="{CCEF6851-F99F-4DF5-ADD5-1513E18ADFA4}" srcOrd="0" destOrd="0" presId="urn:microsoft.com/office/officeart/2005/8/layout/orgChart1"/>
    <dgm:cxn modelId="{DD8DC336-E16C-4D55-A75C-EAF9075A759D}" srcId="{4AA109EC-E959-4997-BAC2-6F9390C8AC20}" destId="{FCFFC486-EEF2-4EB2-A692-51720A9E2397}" srcOrd="2" destOrd="0" parTransId="{A85C57D7-629C-4830-B56B-570167387773}" sibTransId="{7F48770E-41E7-43DA-B570-73D7010DB09F}"/>
    <dgm:cxn modelId="{46D71969-B50E-4FC6-BB72-186C25CDC7A9}" type="presOf" srcId="{5C21F1CE-D531-4689-A34E-3279C3278157}" destId="{B08BCD95-3BE5-4A0C-A104-C8637BD1D8B0}" srcOrd="1" destOrd="0" presId="urn:microsoft.com/office/officeart/2005/8/layout/orgChart1"/>
    <dgm:cxn modelId="{87FE30A4-5800-45AB-B620-37F5F36D0300}" type="presOf" srcId="{1C44FA8D-20F7-4560-8C88-A4168A44369D}" destId="{8E2342E9-2274-4EB2-A6AE-43D14F2244B3}" srcOrd="1" destOrd="0" presId="urn:microsoft.com/office/officeart/2005/8/layout/orgChart1"/>
    <dgm:cxn modelId="{8C4BF917-6C97-4F38-AF46-9041741FB59F}" type="presOf" srcId="{2A6383C1-6231-49F0-B9D0-ADEE262411A6}" destId="{597C0E67-32E8-4B35-B019-F8E307EDB5A7}" srcOrd="0" destOrd="0" presId="urn:microsoft.com/office/officeart/2005/8/layout/orgChart1"/>
    <dgm:cxn modelId="{86AF6B37-221B-4F3F-A051-C4C85EA36ECD}" type="presOf" srcId="{5C21F1CE-D531-4689-A34E-3279C3278157}" destId="{FB0AA5A5-232D-43B3-9E22-5CB5A5AB0F73}" srcOrd="0" destOrd="0" presId="urn:microsoft.com/office/officeart/2005/8/layout/orgChart1"/>
    <dgm:cxn modelId="{203B6AA9-E847-417B-9FDF-567AE628242D}" srcId="{2A6383C1-6231-49F0-B9D0-ADEE262411A6}" destId="{EDE284F8-EA62-4C5E-9310-07F79105ABAA}" srcOrd="0" destOrd="0" parTransId="{5E94D9CC-FF8E-4D08-BF78-5F704B22B219}" sibTransId="{40B619F4-6609-49F4-B2F4-6B7DA0C92C27}"/>
    <dgm:cxn modelId="{DC7127B5-918B-4542-BCF3-1C04BC3DF918}" type="presOf" srcId="{D61CE39A-FF5B-4433-B66A-7DDBA2146992}" destId="{BF91688E-B0D3-4873-BD49-EF24EF29DE6A}" srcOrd="0" destOrd="0" presId="urn:microsoft.com/office/officeart/2005/8/layout/orgChart1"/>
    <dgm:cxn modelId="{EB42B8F3-CD65-4368-8345-B73C3AFEEAB5}" type="presOf" srcId="{9D34B327-9A2A-4A7A-9A96-A5B940451009}" destId="{F12C4025-1A31-4EA2-85B1-8ADB1C3AA66B}" srcOrd="1" destOrd="0" presId="urn:microsoft.com/office/officeart/2005/8/layout/orgChart1"/>
    <dgm:cxn modelId="{D8B52AB8-2437-439F-B767-E65A137E4AEE}" type="presOf" srcId="{FCFFC486-EEF2-4EB2-A692-51720A9E2397}" destId="{10E3D1D0-62AA-4B82-BDB5-32C194670901}" srcOrd="0" destOrd="0" presId="urn:microsoft.com/office/officeart/2005/8/layout/orgChart1"/>
    <dgm:cxn modelId="{AD49E3A9-314D-46FC-98DD-7A55913778CF}" srcId="{3921E44E-0E9B-42AE-89D8-E482112D8247}" destId="{9D34B327-9A2A-4A7A-9A96-A5B940451009}" srcOrd="1" destOrd="0" parTransId="{1E611DC6-6E83-417C-8A73-00C5DD402D72}" sibTransId="{2DF48AC5-B63D-44CB-8AED-186CF39C36C9}"/>
    <dgm:cxn modelId="{FFE989D8-5891-45CB-B5B9-EAD999565A49}" srcId="{6EFB1086-92A6-464D-9F90-07FF314D38E6}" destId="{49D47F4D-E812-4D9F-A912-282CE3878225}" srcOrd="0" destOrd="0" parTransId="{3C0F1C9D-D3A9-4877-B5B4-5AAE9F24786E}" sibTransId="{E9A164C9-FE7D-4C15-B7C9-212EECF21CE5}"/>
    <dgm:cxn modelId="{F6B42984-2274-4A63-9356-B0AA560A9186}" type="presOf" srcId="{2BD38EDA-79B2-439D-AF37-3949409D825C}" destId="{6DEF3672-88BE-4E43-9051-258686AE55C2}" srcOrd="1" destOrd="0" presId="urn:microsoft.com/office/officeart/2005/8/layout/orgChart1"/>
    <dgm:cxn modelId="{D00D6D56-3915-4FE3-9467-30E6A7304502}" type="presOf" srcId="{3921E44E-0E9B-42AE-89D8-E482112D8247}" destId="{F178BDF1-231D-468E-A392-16B0A57E3A9F}" srcOrd="1" destOrd="0" presId="urn:microsoft.com/office/officeart/2005/8/layout/orgChart1"/>
    <dgm:cxn modelId="{139689C8-6624-4D2A-A053-DCE8FAA4957D}" type="presOf" srcId="{050BCB4A-15E2-47AD-BAA1-DD700DFF3219}" destId="{E2B344E7-087A-4F09-83DB-3746F0DAD51D}" srcOrd="0" destOrd="0" presId="urn:microsoft.com/office/officeart/2005/8/layout/orgChart1"/>
    <dgm:cxn modelId="{0C78EC59-0B0C-41E4-97D4-50D6A09BFAB4}" type="presOf" srcId="{992D79DA-F884-40DC-A8C6-45B2B7FA68EA}" destId="{8601AD87-A1D3-4E0E-8A74-9794BFE3BA10}" srcOrd="0" destOrd="0" presId="urn:microsoft.com/office/officeart/2005/8/layout/orgChart1"/>
    <dgm:cxn modelId="{5CA2E639-C2CE-4F35-BB20-7E3D4861A096}" type="presOf" srcId="{3061A8B6-DDCB-415B-A46D-C923AC8F55DD}" destId="{5F903124-EBCC-4323-9047-74A03170469A}" srcOrd="0" destOrd="0" presId="urn:microsoft.com/office/officeart/2005/8/layout/orgChart1"/>
    <dgm:cxn modelId="{2D853360-8F38-4F3D-9347-811A0C1F3159}" srcId="{4AA109EC-E959-4997-BAC2-6F9390C8AC20}" destId="{5C21F1CE-D531-4689-A34E-3279C3278157}" srcOrd="1" destOrd="0" parTransId="{D61CE39A-FF5B-4433-B66A-7DDBA2146992}" sibTransId="{D74D6410-50C2-4ABF-A355-B081B37F2652}"/>
    <dgm:cxn modelId="{40B6E801-7569-4060-B146-E8DAB1F84B33}" type="presOf" srcId="{EDE284F8-EA62-4C5E-9310-07F79105ABAA}" destId="{B7DDDD47-625E-4083-846A-EB873274D511}" srcOrd="1" destOrd="0" presId="urn:microsoft.com/office/officeart/2005/8/layout/orgChart1"/>
    <dgm:cxn modelId="{AEC1F68F-9C4C-4391-8E1B-69CFB5BA2719}" type="presOf" srcId="{3061A8B6-DDCB-415B-A46D-C923AC8F55DD}" destId="{ED1D90E8-0F73-4ACD-8F27-E9C8622F644D}" srcOrd="1" destOrd="0" presId="urn:microsoft.com/office/officeart/2005/8/layout/orgChart1"/>
    <dgm:cxn modelId="{6A7FD9CD-56C4-4223-9965-361B9535F0DE}" type="presOf" srcId="{AE039780-7E4C-4EF2-8E27-B942598C41E2}" destId="{A99CEEF3-4954-458E-97B7-73343108C13F}" srcOrd="0" destOrd="0" presId="urn:microsoft.com/office/officeart/2005/8/layout/orgChart1"/>
    <dgm:cxn modelId="{84082C5B-9ECF-4AF1-B7CA-2AE781A0984F}" type="presOf" srcId="{3921E44E-0E9B-42AE-89D8-E482112D8247}" destId="{7B405FEE-4F2F-4777-8C49-410EE3990A6D}" srcOrd="0" destOrd="0" presId="urn:microsoft.com/office/officeart/2005/8/layout/orgChart1"/>
    <dgm:cxn modelId="{632AEF87-EFA0-4FC7-935B-9F97B88752D2}" type="presOf" srcId="{2436A836-2D27-422D-9862-EC37CB3AEE3A}" destId="{ACF3320C-C673-4333-9880-A9D2DC5F156B}" srcOrd="0" destOrd="0" presId="urn:microsoft.com/office/officeart/2005/8/layout/orgChart1"/>
    <dgm:cxn modelId="{FF0BA013-07DB-459D-A9D7-E75EAFBD074B}" type="presOf" srcId="{3D203081-5964-4D9C-A6AD-0129FBAA4B8B}" destId="{3E6E0CB8-9FEC-4560-9307-54147B76DF60}" srcOrd="0" destOrd="0" presId="urn:microsoft.com/office/officeart/2005/8/layout/orgChart1"/>
    <dgm:cxn modelId="{9C25885A-3B52-4D34-8B49-E1BF30A03292}" srcId="{117D7634-53CC-4853-B014-9198BCDF424A}" destId="{050BCB4A-15E2-47AD-BAA1-DD700DFF3219}" srcOrd="0" destOrd="0" parTransId="{A4C8EA66-2349-4FAE-B644-FA81BF9B1715}" sibTransId="{4DDB6690-1961-4AF4-97FB-D25691495365}"/>
    <dgm:cxn modelId="{C85B05FC-FF3A-4B0C-B574-75E209D47839}" srcId="{992D79DA-F884-40DC-A8C6-45B2B7FA68EA}" destId="{9B164288-77D8-46E4-AAD3-E178821E7007}" srcOrd="0" destOrd="0" parTransId="{4C62FC5D-B138-473F-B312-C7BE32F4428D}" sibTransId="{FB47ED6C-5602-4723-9649-87F8979B4AF3}"/>
    <dgm:cxn modelId="{45F4DFF4-BDDE-4536-85B7-56DCE2DE89A6}" type="presOf" srcId="{97347143-EB20-4F4D-8101-08F6121E18EA}" destId="{2472E1E1-D9E9-4017-BA50-E8ADE0251B95}" srcOrd="0" destOrd="0" presId="urn:microsoft.com/office/officeart/2005/8/layout/orgChart1"/>
    <dgm:cxn modelId="{2AD5E135-CB09-4E34-A16F-CFADEAC5190A}" srcId="{050BCB4A-15E2-47AD-BAA1-DD700DFF3219}" destId="{2BD38EDA-79B2-439D-AF37-3949409D825C}" srcOrd="2" destOrd="0" parTransId="{465A5496-01DD-41FC-B089-C3BA1573EE8D}" sibTransId="{9D6825E6-FCB9-44E3-AFCC-4FC1FBBB6082}"/>
    <dgm:cxn modelId="{AF5E80CB-72D9-40FD-B9A8-5FF6C339CB90}" type="presOf" srcId="{684A7C9A-372A-45DA-B7C5-CE33EBA5FCC8}" destId="{5657CC36-D85D-4B19-B6F6-9C4C66D96C1B}" srcOrd="0" destOrd="0" presId="urn:microsoft.com/office/officeart/2005/8/layout/orgChart1"/>
    <dgm:cxn modelId="{A17C382F-B939-4493-8864-1A4BC21A9023}" type="presOf" srcId="{9B164288-77D8-46E4-AAD3-E178821E7007}" destId="{7D204F8E-DD4D-4333-8CC7-C40CA5DBDA4E}" srcOrd="0" destOrd="0" presId="urn:microsoft.com/office/officeart/2005/8/layout/orgChart1"/>
    <dgm:cxn modelId="{89F390C3-52AD-4B5B-91D7-EAA36E40A11C}" type="presOf" srcId="{F8491DE4-8D47-4028-A96F-089D248AE327}" destId="{EE2B6F8E-0A63-4B14-AB51-3E96B1A78CD7}" srcOrd="0" destOrd="0" presId="urn:microsoft.com/office/officeart/2005/8/layout/orgChart1"/>
    <dgm:cxn modelId="{093A42BF-B7D8-4556-8EC6-9E0094B8EB7E}" type="presOf" srcId="{117D7634-53CC-4853-B014-9198BCDF424A}" destId="{6135696B-F500-4708-8CB0-B819E9F8644B}" srcOrd="0" destOrd="0" presId="urn:microsoft.com/office/officeart/2005/8/layout/orgChart1"/>
    <dgm:cxn modelId="{DA6DE9C1-F3E0-44F4-8AF1-447C419BF103}" srcId="{050BCB4A-15E2-47AD-BAA1-DD700DFF3219}" destId="{3921E44E-0E9B-42AE-89D8-E482112D8247}" srcOrd="0" destOrd="0" parTransId="{3D203081-5964-4D9C-A6AD-0129FBAA4B8B}" sibTransId="{3EE0AC76-010E-4846-892A-AB58F796CF67}"/>
    <dgm:cxn modelId="{5FC54E1B-6DA1-48C6-8129-478950C86598}" type="presOf" srcId="{96BEDF43-4BF2-428A-B554-A75A4BA5239E}" destId="{0242A7C8-EC51-4A52-BBF8-35EA1F37156C}" srcOrd="0" destOrd="0" presId="urn:microsoft.com/office/officeart/2005/8/layout/orgChart1"/>
    <dgm:cxn modelId="{FBE0CE90-CEEF-43C7-8947-36D9FB8700DD}" type="presOf" srcId="{4C62FC5D-B138-473F-B312-C7BE32F4428D}" destId="{FAE4E3AB-FEF5-4129-A8E3-7C8EC60D7391}" srcOrd="0" destOrd="0" presId="urn:microsoft.com/office/officeart/2005/8/layout/orgChart1"/>
    <dgm:cxn modelId="{671C2475-1437-4960-A0D0-48A40624D945}" type="presOf" srcId="{050BCB4A-15E2-47AD-BAA1-DD700DFF3219}" destId="{FEDC7DE5-B899-4989-B5CB-306FC33EE0E9}" srcOrd="1" destOrd="0" presId="urn:microsoft.com/office/officeart/2005/8/layout/orgChart1"/>
    <dgm:cxn modelId="{A6A54CA0-DA53-4EB0-898E-62EE12C16FA5}" type="presOf" srcId="{2A6383C1-6231-49F0-B9D0-ADEE262411A6}" destId="{5F1F1174-7D79-471F-9BAC-1685621B017A}" srcOrd="1" destOrd="0" presId="urn:microsoft.com/office/officeart/2005/8/layout/orgChart1"/>
    <dgm:cxn modelId="{A16CFEDC-38F5-45E1-8F4A-71D3C2522156}" type="presOf" srcId="{6EFB1086-92A6-464D-9F90-07FF314D38E6}" destId="{122C5F2E-F44F-489F-BAB6-BB1F565B4A2E}" srcOrd="0" destOrd="0" presId="urn:microsoft.com/office/officeart/2005/8/layout/orgChart1"/>
    <dgm:cxn modelId="{AD565BFB-0CE7-4DC6-B4A2-056366559456}" type="presParOf" srcId="{6135696B-F500-4708-8CB0-B819E9F8644B}" destId="{64987CD4-4DB4-4BBE-80DD-C05011C877F7}" srcOrd="0" destOrd="0" presId="urn:microsoft.com/office/officeart/2005/8/layout/orgChart1"/>
    <dgm:cxn modelId="{CDD19AC2-C332-4140-A431-7FE5133DE8BB}" type="presParOf" srcId="{64987CD4-4DB4-4BBE-80DD-C05011C877F7}" destId="{3FB29B99-6686-4D96-A127-EB73EAA07B8A}" srcOrd="0" destOrd="0" presId="urn:microsoft.com/office/officeart/2005/8/layout/orgChart1"/>
    <dgm:cxn modelId="{D01E3C93-9678-473F-A278-9204CDADFA4F}" type="presParOf" srcId="{3FB29B99-6686-4D96-A127-EB73EAA07B8A}" destId="{E2B344E7-087A-4F09-83DB-3746F0DAD51D}" srcOrd="0" destOrd="0" presId="urn:microsoft.com/office/officeart/2005/8/layout/orgChart1"/>
    <dgm:cxn modelId="{A3B199ED-7898-4594-9C86-3E41ACC4AEBA}" type="presParOf" srcId="{3FB29B99-6686-4D96-A127-EB73EAA07B8A}" destId="{FEDC7DE5-B899-4989-B5CB-306FC33EE0E9}" srcOrd="1" destOrd="0" presId="urn:microsoft.com/office/officeart/2005/8/layout/orgChart1"/>
    <dgm:cxn modelId="{8DEFC6FE-1D37-4290-BBBD-F2B3FD10CD50}" type="presParOf" srcId="{64987CD4-4DB4-4BBE-80DD-C05011C877F7}" destId="{A1706B77-B4CE-4C84-A7E6-E8198F39CFD1}" srcOrd="1" destOrd="0" presId="urn:microsoft.com/office/officeart/2005/8/layout/orgChart1"/>
    <dgm:cxn modelId="{358E1898-7300-484B-91D5-7787D100F737}" type="presParOf" srcId="{A1706B77-B4CE-4C84-A7E6-E8198F39CFD1}" destId="{3E6E0CB8-9FEC-4560-9307-54147B76DF60}" srcOrd="0" destOrd="0" presId="urn:microsoft.com/office/officeart/2005/8/layout/orgChart1"/>
    <dgm:cxn modelId="{28DFDDAB-8146-4F8C-93DC-0EF877DCC8AE}" type="presParOf" srcId="{A1706B77-B4CE-4C84-A7E6-E8198F39CFD1}" destId="{63C0B2AF-D9FF-4DC6-818E-DD54733B44F1}" srcOrd="1" destOrd="0" presId="urn:microsoft.com/office/officeart/2005/8/layout/orgChart1"/>
    <dgm:cxn modelId="{A672F86D-35AF-4E04-A66E-E29E5A1F8F77}" type="presParOf" srcId="{63C0B2AF-D9FF-4DC6-818E-DD54733B44F1}" destId="{AC0A6659-ADFC-43F4-B665-F9750FC6419F}" srcOrd="0" destOrd="0" presId="urn:microsoft.com/office/officeart/2005/8/layout/orgChart1"/>
    <dgm:cxn modelId="{85193E07-09E3-4A12-B5C5-254735B1DCD0}" type="presParOf" srcId="{AC0A6659-ADFC-43F4-B665-F9750FC6419F}" destId="{7B405FEE-4F2F-4777-8C49-410EE3990A6D}" srcOrd="0" destOrd="0" presId="urn:microsoft.com/office/officeart/2005/8/layout/orgChart1"/>
    <dgm:cxn modelId="{75244463-4AA9-4A27-A0AE-DDFC165DC843}" type="presParOf" srcId="{AC0A6659-ADFC-43F4-B665-F9750FC6419F}" destId="{F178BDF1-231D-468E-A392-16B0A57E3A9F}" srcOrd="1" destOrd="0" presId="urn:microsoft.com/office/officeart/2005/8/layout/orgChart1"/>
    <dgm:cxn modelId="{45CB67F9-7CFD-46F8-A7AD-2DD7A6A9BA73}" type="presParOf" srcId="{63C0B2AF-D9FF-4DC6-818E-DD54733B44F1}" destId="{1489FBB2-EEA7-48B8-B6A4-3F38EBFDA21D}" srcOrd="1" destOrd="0" presId="urn:microsoft.com/office/officeart/2005/8/layout/orgChart1"/>
    <dgm:cxn modelId="{38DE6AE9-67A5-4EE0-8FD4-3763BD4C70E6}" type="presParOf" srcId="{1489FBB2-EEA7-48B8-B6A4-3F38EBFDA21D}" destId="{A99CEEF3-4954-458E-97B7-73343108C13F}" srcOrd="0" destOrd="0" presId="urn:microsoft.com/office/officeart/2005/8/layout/orgChart1"/>
    <dgm:cxn modelId="{75222AE6-5A51-4B05-9088-671F550326AF}" type="presParOf" srcId="{1489FBB2-EEA7-48B8-B6A4-3F38EBFDA21D}" destId="{9E69C83D-010D-4819-8087-53B4E7452931}" srcOrd="1" destOrd="0" presId="urn:microsoft.com/office/officeart/2005/8/layout/orgChart1"/>
    <dgm:cxn modelId="{5D4D97F1-E155-4973-B8EE-74AB169E1353}" type="presParOf" srcId="{9E69C83D-010D-4819-8087-53B4E7452931}" destId="{A80CD9B0-D6CA-425C-ACD5-CCDCB861DABD}" srcOrd="0" destOrd="0" presId="urn:microsoft.com/office/officeart/2005/8/layout/orgChart1"/>
    <dgm:cxn modelId="{E1EF694E-6ECB-4211-990E-DE28001FF0BB}" type="presParOf" srcId="{A80CD9B0-D6CA-425C-ACD5-CCDCB861DABD}" destId="{8601AD87-A1D3-4E0E-8A74-9794BFE3BA10}" srcOrd="0" destOrd="0" presId="urn:microsoft.com/office/officeart/2005/8/layout/orgChart1"/>
    <dgm:cxn modelId="{938532DE-2CE8-4A85-B224-6C6659EAA3E4}" type="presParOf" srcId="{A80CD9B0-D6CA-425C-ACD5-CCDCB861DABD}" destId="{45139239-A89B-4B1A-9BE1-CAD81292430B}" srcOrd="1" destOrd="0" presId="urn:microsoft.com/office/officeart/2005/8/layout/orgChart1"/>
    <dgm:cxn modelId="{B3DCCA08-D53A-4BC9-A5C6-3DAB16E3AB9F}" type="presParOf" srcId="{9E69C83D-010D-4819-8087-53B4E7452931}" destId="{C4B3BB9F-7D07-4F20-83CD-8798CE257CEF}" srcOrd="1" destOrd="0" presId="urn:microsoft.com/office/officeart/2005/8/layout/orgChart1"/>
    <dgm:cxn modelId="{CAE97E62-A372-459D-A000-500070392BEE}" type="presParOf" srcId="{C4B3BB9F-7D07-4F20-83CD-8798CE257CEF}" destId="{FAE4E3AB-FEF5-4129-A8E3-7C8EC60D7391}" srcOrd="0" destOrd="0" presId="urn:microsoft.com/office/officeart/2005/8/layout/orgChart1"/>
    <dgm:cxn modelId="{BC5165EF-E31C-4851-965B-24EF1E0D67A4}" type="presParOf" srcId="{C4B3BB9F-7D07-4F20-83CD-8798CE257CEF}" destId="{D8F857B9-1DA8-4C43-BEF8-358C6E415B5B}" srcOrd="1" destOrd="0" presId="urn:microsoft.com/office/officeart/2005/8/layout/orgChart1"/>
    <dgm:cxn modelId="{A72B4FED-EC37-4BD0-968E-134042F72F57}" type="presParOf" srcId="{D8F857B9-1DA8-4C43-BEF8-358C6E415B5B}" destId="{91B01746-FC4B-4BD2-BECA-67CDF63DBA6F}" srcOrd="0" destOrd="0" presId="urn:microsoft.com/office/officeart/2005/8/layout/orgChart1"/>
    <dgm:cxn modelId="{0F45E330-CC2A-4CE5-BDA2-9ACF984AB0D7}" type="presParOf" srcId="{91B01746-FC4B-4BD2-BECA-67CDF63DBA6F}" destId="{7D204F8E-DD4D-4333-8CC7-C40CA5DBDA4E}" srcOrd="0" destOrd="0" presId="urn:microsoft.com/office/officeart/2005/8/layout/orgChart1"/>
    <dgm:cxn modelId="{60976810-E605-4408-82D3-8FD2BDC1C183}" type="presParOf" srcId="{91B01746-FC4B-4BD2-BECA-67CDF63DBA6F}" destId="{AB1FFC41-3321-48FE-89E1-F7990B9D50A2}" srcOrd="1" destOrd="0" presId="urn:microsoft.com/office/officeart/2005/8/layout/orgChart1"/>
    <dgm:cxn modelId="{F16FDBF5-0662-465A-9C40-9D8F430FE7A0}" type="presParOf" srcId="{D8F857B9-1DA8-4C43-BEF8-358C6E415B5B}" destId="{117387E2-5C9E-4664-82A7-D3F8396C51D9}" srcOrd="1" destOrd="0" presId="urn:microsoft.com/office/officeart/2005/8/layout/orgChart1"/>
    <dgm:cxn modelId="{E8A1760A-B6EC-430F-9DA4-29A0A89D1768}" type="presParOf" srcId="{D8F857B9-1DA8-4C43-BEF8-358C6E415B5B}" destId="{7627DC59-730B-45E0-807D-7BED9A3651F1}" srcOrd="2" destOrd="0" presId="urn:microsoft.com/office/officeart/2005/8/layout/orgChart1"/>
    <dgm:cxn modelId="{B40E9A76-10F3-47C5-A07B-9CC052FE679A}" type="presParOf" srcId="{C4B3BB9F-7D07-4F20-83CD-8798CE257CEF}" destId="{07B63DA3-5462-4B79-A50A-415ED6B62687}" srcOrd="2" destOrd="0" presId="urn:microsoft.com/office/officeart/2005/8/layout/orgChart1"/>
    <dgm:cxn modelId="{CDF5175F-FB76-4C60-932A-8A11F16D9285}" type="presParOf" srcId="{C4B3BB9F-7D07-4F20-83CD-8798CE257CEF}" destId="{F9D604E9-944B-45D4-BCA7-AF86925B8643}" srcOrd="3" destOrd="0" presId="urn:microsoft.com/office/officeart/2005/8/layout/orgChart1"/>
    <dgm:cxn modelId="{52161C42-395D-46F8-A0C2-17FE7AA9EEA9}" type="presParOf" srcId="{F9D604E9-944B-45D4-BCA7-AF86925B8643}" destId="{48DCF9DA-A550-4750-B24E-DB8A60132A9E}" srcOrd="0" destOrd="0" presId="urn:microsoft.com/office/officeart/2005/8/layout/orgChart1"/>
    <dgm:cxn modelId="{C1FD6A28-6967-4748-BACC-B4CE007A8904}" type="presParOf" srcId="{48DCF9DA-A550-4750-B24E-DB8A60132A9E}" destId="{0280C504-42A1-4657-96B1-A51E49DC2957}" srcOrd="0" destOrd="0" presId="urn:microsoft.com/office/officeart/2005/8/layout/orgChart1"/>
    <dgm:cxn modelId="{C1A9C326-F446-4BF6-AA0F-835743AC5879}" type="presParOf" srcId="{48DCF9DA-A550-4750-B24E-DB8A60132A9E}" destId="{8E2342E9-2274-4EB2-A6AE-43D14F2244B3}" srcOrd="1" destOrd="0" presId="urn:microsoft.com/office/officeart/2005/8/layout/orgChart1"/>
    <dgm:cxn modelId="{DBD57C15-2968-48AE-BB20-93AE6D1C9118}" type="presParOf" srcId="{F9D604E9-944B-45D4-BCA7-AF86925B8643}" destId="{3227BEDF-3563-4042-8501-35456337CCB5}" srcOrd="1" destOrd="0" presId="urn:microsoft.com/office/officeart/2005/8/layout/orgChart1"/>
    <dgm:cxn modelId="{CB1273BA-7097-4F7B-9FBA-0CC76040D526}" type="presParOf" srcId="{F9D604E9-944B-45D4-BCA7-AF86925B8643}" destId="{CB11A6E9-5C72-4C2A-A08E-08876C92F979}" srcOrd="2" destOrd="0" presId="urn:microsoft.com/office/officeart/2005/8/layout/orgChart1"/>
    <dgm:cxn modelId="{1CF3CF05-50E8-463B-9012-7BBFB4CF3AF4}" type="presParOf" srcId="{9E69C83D-010D-4819-8087-53B4E7452931}" destId="{9EE530B8-5E51-4C4B-8A3A-0B908409DB26}" srcOrd="2" destOrd="0" presId="urn:microsoft.com/office/officeart/2005/8/layout/orgChart1"/>
    <dgm:cxn modelId="{332C0389-1E79-4275-8778-718F24281065}" type="presParOf" srcId="{1489FBB2-EEA7-48B8-B6A4-3F38EBFDA21D}" destId="{53A12939-EF14-4DB3-99D5-484FBF5880C6}" srcOrd="2" destOrd="0" presId="urn:microsoft.com/office/officeart/2005/8/layout/orgChart1"/>
    <dgm:cxn modelId="{04D50254-F5C6-4029-81F2-FBF0536C2F14}" type="presParOf" srcId="{1489FBB2-EEA7-48B8-B6A4-3F38EBFDA21D}" destId="{78FCC81A-A0F5-401E-B01A-F7B85A7E37D3}" srcOrd="3" destOrd="0" presId="urn:microsoft.com/office/officeart/2005/8/layout/orgChart1"/>
    <dgm:cxn modelId="{618AB32C-0DA5-4430-BDA2-4321284AB811}" type="presParOf" srcId="{78FCC81A-A0F5-401E-B01A-F7B85A7E37D3}" destId="{3B3F0F1E-209B-4F7A-8668-3A9CE74E8646}" srcOrd="0" destOrd="0" presId="urn:microsoft.com/office/officeart/2005/8/layout/orgChart1"/>
    <dgm:cxn modelId="{29FE7172-BAD8-4943-AC97-475A247B15F2}" type="presParOf" srcId="{3B3F0F1E-209B-4F7A-8668-3A9CE74E8646}" destId="{DDECD4FA-4981-4595-A12D-697E9AC0CD38}" srcOrd="0" destOrd="0" presId="urn:microsoft.com/office/officeart/2005/8/layout/orgChart1"/>
    <dgm:cxn modelId="{CE3D1E98-7658-4B1D-BAF7-86BDDCCC7CEA}" type="presParOf" srcId="{3B3F0F1E-209B-4F7A-8668-3A9CE74E8646}" destId="{F12C4025-1A31-4EA2-85B1-8ADB1C3AA66B}" srcOrd="1" destOrd="0" presId="urn:microsoft.com/office/officeart/2005/8/layout/orgChart1"/>
    <dgm:cxn modelId="{09400405-7703-4FC5-9E44-CCAE22118333}" type="presParOf" srcId="{78FCC81A-A0F5-401E-B01A-F7B85A7E37D3}" destId="{2C926D9E-47F7-419A-BFEE-E9782B6B546A}" srcOrd="1" destOrd="0" presId="urn:microsoft.com/office/officeart/2005/8/layout/orgChart1"/>
    <dgm:cxn modelId="{6321CDF8-F516-439E-9A32-83424A63FA8D}" type="presParOf" srcId="{2C926D9E-47F7-419A-BFEE-E9782B6B546A}" destId="{0242A7C8-EC51-4A52-BBF8-35EA1F37156C}" srcOrd="0" destOrd="0" presId="urn:microsoft.com/office/officeart/2005/8/layout/orgChart1"/>
    <dgm:cxn modelId="{BF974D71-0DFF-43A2-A44A-DA35C5E4DD51}" type="presParOf" srcId="{2C926D9E-47F7-419A-BFEE-E9782B6B546A}" destId="{87A4F57F-02E4-491A-A637-CF0B62526D1B}" srcOrd="1" destOrd="0" presId="urn:microsoft.com/office/officeart/2005/8/layout/orgChart1"/>
    <dgm:cxn modelId="{71B5F5E4-EA12-4258-9176-619711202E12}" type="presParOf" srcId="{87A4F57F-02E4-491A-A637-CF0B62526D1B}" destId="{C1D707B4-8A86-49EF-A655-EAD97E3FAA61}" srcOrd="0" destOrd="0" presId="urn:microsoft.com/office/officeart/2005/8/layout/orgChart1"/>
    <dgm:cxn modelId="{F6F4E061-DB71-4F62-B332-84ACACD6A84B}" type="presParOf" srcId="{C1D707B4-8A86-49EF-A655-EAD97E3FAA61}" destId="{5F903124-EBCC-4323-9047-74A03170469A}" srcOrd="0" destOrd="0" presId="urn:microsoft.com/office/officeart/2005/8/layout/orgChart1"/>
    <dgm:cxn modelId="{C71701DA-6EA5-4826-B86E-DD17535F21C9}" type="presParOf" srcId="{C1D707B4-8A86-49EF-A655-EAD97E3FAA61}" destId="{ED1D90E8-0F73-4ACD-8F27-E9C8622F644D}" srcOrd="1" destOrd="0" presId="urn:microsoft.com/office/officeart/2005/8/layout/orgChart1"/>
    <dgm:cxn modelId="{6537F0C4-6BD8-41AE-A033-75B43B99980C}" type="presParOf" srcId="{87A4F57F-02E4-491A-A637-CF0B62526D1B}" destId="{67D5826E-11AD-4874-8657-6E0FBB6C5148}" srcOrd="1" destOrd="0" presId="urn:microsoft.com/office/officeart/2005/8/layout/orgChart1"/>
    <dgm:cxn modelId="{6563446F-F53B-4501-A96B-3B5BA0752BE8}" type="presParOf" srcId="{87A4F57F-02E4-491A-A637-CF0B62526D1B}" destId="{EB04076F-0089-4FB2-B739-0FA6D28A5AC6}" srcOrd="2" destOrd="0" presId="urn:microsoft.com/office/officeart/2005/8/layout/orgChart1"/>
    <dgm:cxn modelId="{9C24829E-9196-4197-8C11-5337F977D87E}" type="presParOf" srcId="{78FCC81A-A0F5-401E-B01A-F7B85A7E37D3}" destId="{6266E4AE-713A-4509-BCDC-01081EAC8A90}" srcOrd="2" destOrd="0" presId="urn:microsoft.com/office/officeart/2005/8/layout/orgChart1"/>
    <dgm:cxn modelId="{B2FD7438-E4C6-452E-8BAF-52B1CE238798}" type="presParOf" srcId="{63C0B2AF-D9FF-4DC6-818E-DD54733B44F1}" destId="{958E5727-A936-4595-9720-A8D53A49A380}" srcOrd="2" destOrd="0" presId="urn:microsoft.com/office/officeart/2005/8/layout/orgChart1"/>
    <dgm:cxn modelId="{6160C23B-5584-47CE-B5E9-E4EF48E0F4A8}" type="presParOf" srcId="{A1706B77-B4CE-4C84-A7E6-E8198F39CFD1}" destId="{055F5E88-2D78-449A-9299-1A0109F83A55}" srcOrd="2" destOrd="0" presId="urn:microsoft.com/office/officeart/2005/8/layout/orgChart1"/>
    <dgm:cxn modelId="{80884272-FDD6-43D6-9B90-27644D0CB51D}" type="presParOf" srcId="{A1706B77-B4CE-4C84-A7E6-E8198F39CFD1}" destId="{FF7818EE-A5E5-4B2D-86E9-DD0950FB0B38}" srcOrd="3" destOrd="0" presId="urn:microsoft.com/office/officeart/2005/8/layout/orgChart1"/>
    <dgm:cxn modelId="{56826986-C862-40FC-96EE-6AD5C9D59986}" type="presParOf" srcId="{FF7818EE-A5E5-4B2D-86E9-DD0950FB0B38}" destId="{8E829160-4550-4C2D-8FE7-C470A842CFAB}" srcOrd="0" destOrd="0" presId="urn:microsoft.com/office/officeart/2005/8/layout/orgChart1"/>
    <dgm:cxn modelId="{776A7779-C895-43A6-8002-ABD04C275069}" type="presParOf" srcId="{8E829160-4550-4C2D-8FE7-C470A842CFAB}" destId="{ACF3320C-C673-4333-9880-A9D2DC5F156B}" srcOrd="0" destOrd="0" presId="urn:microsoft.com/office/officeart/2005/8/layout/orgChart1"/>
    <dgm:cxn modelId="{177EBE34-932B-4D25-ACE4-BE72772475D0}" type="presParOf" srcId="{8E829160-4550-4C2D-8FE7-C470A842CFAB}" destId="{310C78DC-EDB5-4AC5-90CB-6342398E5EE4}" srcOrd="1" destOrd="0" presId="urn:microsoft.com/office/officeart/2005/8/layout/orgChart1"/>
    <dgm:cxn modelId="{B07BB311-155D-40EF-9C5E-D942EBB87127}" type="presParOf" srcId="{FF7818EE-A5E5-4B2D-86E9-DD0950FB0B38}" destId="{F02F4229-4016-4DB9-8F4A-C3B121B0F1D7}" srcOrd="1" destOrd="0" presId="urn:microsoft.com/office/officeart/2005/8/layout/orgChart1"/>
    <dgm:cxn modelId="{E30F9F94-E70A-442C-98BC-B79E925B1BD8}" type="presParOf" srcId="{F02F4229-4016-4DB9-8F4A-C3B121B0F1D7}" destId="{2472E1E1-D9E9-4017-BA50-E8ADE0251B95}" srcOrd="0" destOrd="0" presId="urn:microsoft.com/office/officeart/2005/8/layout/orgChart1"/>
    <dgm:cxn modelId="{58F88B2C-7987-427C-9AE0-2A460F116A71}" type="presParOf" srcId="{F02F4229-4016-4DB9-8F4A-C3B121B0F1D7}" destId="{726BFAA1-4377-4992-A83E-2951F9A5AD43}" srcOrd="1" destOrd="0" presId="urn:microsoft.com/office/officeart/2005/8/layout/orgChart1"/>
    <dgm:cxn modelId="{0CB04A9D-9D96-4173-825D-779996A85ED9}" type="presParOf" srcId="{726BFAA1-4377-4992-A83E-2951F9A5AD43}" destId="{805B820C-3663-4150-A0F5-A730367B788A}" srcOrd="0" destOrd="0" presId="urn:microsoft.com/office/officeart/2005/8/layout/orgChart1"/>
    <dgm:cxn modelId="{E764A011-926B-46CC-AB4F-8640C9DB5FF9}" type="presParOf" srcId="{805B820C-3663-4150-A0F5-A730367B788A}" destId="{672FF036-721B-4E65-A142-EA50AD889BA5}" srcOrd="0" destOrd="0" presId="urn:microsoft.com/office/officeart/2005/8/layout/orgChart1"/>
    <dgm:cxn modelId="{558839E9-165D-4795-8480-E8CE3FAF1F99}" type="presParOf" srcId="{805B820C-3663-4150-A0F5-A730367B788A}" destId="{082F06B4-4F9A-411F-9E7D-7D83D718FF46}" srcOrd="1" destOrd="0" presId="urn:microsoft.com/office/officeart/2005/8/layout/orgChart1"/>
    <dgm:cxn modelId="{BCE41A11-1482-4C58-A1E1-CE1C701F3B6B}" type="presParOf" srcId="{726BFAA1-4377-4992-A83E-2951F9A5AD43}" destId="{4B59A471-4B1E-478A-9321-D39C490A9A96}" srcOrd="1" destOrd="0" presId="urn:microsoft.com/office/officeart/2005/8/layout/orgChart1"/>
    <dgm:cxn modelId="{62D4EF43-FB0D-4DDA-BE16-245D21DC1AD4}" type="presParOf" srcId="{4B59A471-4B1E-478A-9321-D39C490A9A96}" destId="{5657CC36-D85D-4B19-B6F6-9C4C66D96C1B}" srcOrd="0" destOrd="0" presId="urn:microsoft.com/office/officeart/2005/8/layout/orgChart1"/>
    <dgm:cxn modelId="{AABEC29D-BAEC-4698-8AFD-4511E42D562F}" type="presParOf" srcId="{4B59A471-4B1E-478A-9321-D39C490A9A96}" destId="{53B43142-19C2-45A1-B4FE-E1689D5B8490}" srcOrd="1" destOrd="0" presId="urn:microsoft.com/office/officeart/2005/8/layout/orgChart1"/>
    <dgm:cxn modelId="{2692E14A-D1CD-4E5D-A3B1-D24022AEA434}" type="presParOf" srcId="{53B43142-19C2-45A1-B4FE-E1689D5B8490}" destId="{ADA27A0E-E822-4109-B4C6-018C2BD53332}" srcOrd="0" destOrd="0" presId="urn:microsoft.com/office/officeart/2005/8/layout/orgChart1"/>
    <dgm:cxn modelId="{DF2094ED-0796-4CF7-AEB8-11E1676AE422}" type="presParOf" srcId="{ADA27A0E-E822-4109-B4C6-018C2BD53332}" destId="{EE2B6F8E-0A63-4B14-AB51-3E96B1A78CD7}" srcOrd="0" destOrd="0" presId="urn:microsoft.com/office/officeart/2005/8/layout/orgChart1"/>
    <dgm:cxn modelId="{4D7788F6-BFC3-4F5F-AC0C-56BEE5CD7D6B}" type="presParOf" srcId="{ADA27A0E-E822-4109-B4C6-018C2BD53332}" destId="{C367A4E6-25FA-4E3C-A5F3-70E30004229F}" srcOrd="1" destOrd="0" presId="urn:microsoft.com/office/officeart/2005/8/layout/orgChart1"/>
    <dgm:cxn modelId="{EFF91BF6-014A-4924-9950-9AE73BEB8B4A}" type="presParOf" srcId="{53B43142-19C2-45A1-B4FE-E1689D5B8490}" destId="{A6283164-7587-407D-A1D1-CFD03321A824}" srcOrd="1" destOrd="0" presId="urn:microsoft.com/office/officeart/2005/8/layout/orgChart1"/>
    <dgm:cxn modelId="{848F76A5-A561-483A-B837-57821C1FA982}" type="presParOf" srcId="{53B43142-19C2-45A1-B4FE-E1689D5B8490}" destId="{6DAC199D-C225-4743-A638-76DAD7EF4946}" srcOrd="2" destOrd="0" presId="urn:microsoft.com/office/officeart/2005/8/layout/orgChart1"/>
    <dgm:cxn modelId="{E6D65AAB-9583-43C1-9307-2E5CA833DF62}" type="presParOf" srcId="{4B59A471-4B1E-478A-9321-D39C490A9A96}" destId="{BF91688E-B0D3-4873-BD49-EF24EF29DE6A}" srcOrd="2" destOrd="0" presId="urn:microsoft.com/office/officeart/2005/8/layout/orgChart1"/>
    <dgm:cxn modelId="{20598561-69E1-476A-9EAD-D187EB41F6F1}" type="presParOf" srcId="{4B59A471-4B1E-478A-9321-D39C490A9A96}" destId="{2274F5DE-7881-4606-80D1-20C7C653D62D}" srcOrd="3" destOrd="0" presId="urn:microsoft.com/office/officeart/2005/8/layout/orgChart1"/>
    <dgm:cxn modelId="{C95D1E32-90F6-47D8-8CEB-5D1427FDDD47}" type="presParOf" srcId="{2274F5DE-7881-4606-80D1-20C7C653D62D}" destId="{B24D3A9B-937D-4D68-BD63-58916DE37E1D}" srcOrd="0" destOrd="0" presId="urn:microsoft.com/office/officeart/2005/8/layout/orgChart1"/>
    <dgm:cxn modelId="{D0730220-A2BC-4E80-A33B-612521A2559B}" type="presParOf" srcId="{B24D3A9B-937D-4D68-BD63-58916DE37E1D}" destId="{FB0AA5A5-232D-43B3-9E22-5CB5A5AB0F73}" srcOrd="0" destOrd="0" presId="urn:microsoft.com/office/officeart/2005/8/layout/orgChart1"/>
    <dgm:cxn modelId="{A01AD990-0659-48E4-9E7A-711647496097}" type="presParOf" srcId="{B24D3A9B-937D-4D68-BD63-58916DE37E1D}" destId="{B08BCD95-3BE5-4A0C-A104-C8637BD1D8B0}" srcOrd="1" destOrd="0" presId="urn:microsoft.com/office/officeart/2005/8/layout/orgChart1"/>
    <dgm:cxn modelId="{9467A7A4-77DC-450E-AEDE-A3F238544810}" type="presParOf" srcId="{2274F5DE-7881-4606-80D1-20C7C653D62D}" destId="{185B1444-FD6C-4CC4-B5F2-8CBC4C6E7CBD}" srcOrd="1" destOrd="0" presId="urn:microsoft.com/office/officeart/2005/8/layout/orgChart1"/>
    <dgm:cxn modelId="{D010EB23-4B6B-40A3-B13E-A22F10FDD26E}" type="presParOf" srcId="{2274F5DE-7881-4606-80D1-20C7C653D62D}" destId="{F08B1DE9-4F01-4E18-A243-83A67F3F62E9}" srcOrd="2" destOrd="0" presId="urn:microsoft.com/office/officeart/2005/8/layout/orgChart1"/>
    <dgm:cxn modelId="{DCC7C2FA-D5A6-4B82-BE15-00FC0B12CE85}" type="presParOf" srcId="{4B59A471-4B1E-478A-9321-D39C490A9A96}" destId="{73031C55-1619-4106-95F7-EB088E492B5F}" srcOrd="4" destOrd="0" presId="urn:microsoft.com/office/officeart/2005/8/layout/orgChart1"/>
    <dgm:cxn modelId="{66C7AD3C-23A4-4DC3-9FF8-6F686F2CED65}" type="presParOf" srcId="{4B59A471-4B1E-478A-9321-D39C490A9A96}" destId="{FF180E1F-B293-4D6C-9BA3-26B99DC4FC40}" srcOrd="5" destOrd="0" presId="urn:microsoft.com/office/officeart/2005/8/layout/orgChart1"/>
    <dgm:cxn modelId="{2A3AB1C4-64A3-4243-B658-A7595EE71EA6}" type="presParOf" srcId="{FF180E1F-B293-4D6C-9BA3-26B99DC4FC40}" destId="{340AC398-53BA-4B6B-8D61-0280663EE796}" srcOrd="0" destOrd="0" presId="urn:microsoft.com/office/officeart/2005/8/layout/orgChart1"/>
    <dgm:cxn modelId="{0E956FB9-E45B-4D1C-85A9-3183EB6425E5}" type="presParOf" srcId="{340AC398-53BA-4B6B-8D61-0280663EE796}" destId="{10E3D1D0-62AA-4B82-BDB5-32C194670901}" srcOrd="0" destOrd="0" presId="urn:microsoft.com/office/officeart/2005/8/layout/orgChart1"/>
    <dgm:cxn modelId="{B80B8ED0-9146-429B-9BBD-82BBEC5721A3}" type="presParOf" srcId="{340AC398-53BA-4B6B-8D61-0280663EE796}" destId="{BD493356-B819-4712-8162-45F223CE78A8}" srcOrd="1" destOrd="0" presId="urn:microsoft.com/office/officeart/2005/8/layout/orgChart1"/>
    <dgm:cxn modelId="{3B5A73ED-A388-40A1-895A-3FEC14FB3C47}" type="presParOf" srcId="{FF180E1F-B293-4D6C-9BA3-26B99DC4FC40}" destId="{C6202A22-6E2E-4528-87FE-E6A9149AE2A0}" srcOrd="1" destOrd="0" presId="urn:microsoft.com/office/officeart/2005/8/layout/orgChart1"/>
    <dgm:cxn modelId="{15B323BA-D0AA-41C0-BC99-5924500D4E40}" type="presParOf" srcId="{FF180E1F-B293-4D6C-9BA3-26B99DC4FC40}" destId="{3AC3E626-0C5F-43C1-9CDB-66660BB9CE6F}" srcOrd="2" destOrd="0" presId="urn:microsoft.com/office/officeart/2005/8/layout/orgChart1"/>
    <dgm:cxn modelId="{4DFC6CAC-72B8-4D53-AA00-7456CFD6AA9D}" type="presParOf" srcId="{726BFAA1-4377-4992-A83E-2951F9A5AD43}" destId="{1D79137F-0AC0-49AB-91E4-617AF74B0BED}" srcOrd="2" destOrd="0" presId="urn:microsoft.com/office/officeart/2005/8/layout/orgChart1"/>
    <dgm:cxn modelId="{2178619F-7150-452F-A60E-0E37663FDB30}" type="presParOf" srcId="{F02F4229-4016-4DB9-8F4A-C3B121B0F1D7}" destId="{52F3C020-5CED-477D-A0FC-F8980B31B2AB}" srcOrd="2" destOrd="0" presId="urn:microsoft.com/office/officeart/2005/8/layout/orgChart1"/>
    <dgm:cxn modelId="{0F8926CB-A5B5-4590-B90C-2E443257A734}" type="presParOf" srcId="{F02F4229-4016-4DB9-8F4A-C3B121B0F1D7}" destId="{2DC9FADA-DBF0-4525-8E2C-9DC447AA7424}" srcOrd="3" destOrd="0" presId="urn:microsoft.com/office/officeart/2005/8/layout/orgChart1"/>
    <dgm:cxn modelId="{3E1E32D7-17BE-4F4F-B200-C4EA9EA90470}" type="presParOf" srcId="{2DC9FADA-DBF0-4525-8E2C-9DC447AA7424}" destId="{42C62047-4D4A-4412-B4B5-F83C72D5C792}" srcOrd="0" destOrd="0" presId="urn:microsoft.com/office/officeart/2005/8/layout/orgChart1"/>
    <dgm:cxn modelId="{9080543E-2354-401B-9716-C6932E0B2B91}" type="presParOf" srcId="{42C62047-4D4A-4412-B4B5-F83C72D5C792}" destId="{597C0E67-32E8-4B35-B019-F8E307EDB5A7}" srcOrd="0" destOrd="0" presId="urn:microsoft.com/office/officeart/2005/8/layout/orgChart1"/>
    <dgm:cxn modelId="{759D1E6D-FB15-4A36-A444-59B22FE7167E}" type="presParOf" srcId="{42C62047-4D4A-4412-B4B5-F83C72D5C792}" destId="{5F1F1174-7D79-471F-9BAC-1685621B017A}" srcOrd="1" destOrd="0" presId="urn:microsoft.com/office/officeart/2005/8/layout/orgChart1"/>
    <dgm:cxn modelId="{5DFF3A36-DECC-45A5-B5AC-5EB5D50DEBEB}" type="presParOf" srcId="{2DC9FADA-DBF0-4525-8E2C-9DC447AA7424}" destId="{A7104770-8360-49CA-89E0-861A6510319A}" srcOrd="1" destOrd="0" presId="urn:microsoft.com/office/officeart/2005/8/layout/orgChart1"/>
    <dgm:cxn modelId="{C42466DB-045C-480A-A0B8-130016FB04DE}" type="presParOf" srcId="{A7104770-8360-49CA-89E0-861A6510319A}" destId="{49C36E46-BD84-44E4-A2AF-EAF416C9B40A}" srcOrd="0" destOrd="0" presId="urn:microsoft.com/office/officeart/2005/8/layout/orgChart1"/>
    <dgm:cxn modelId="{4859E157-BC86-4408-84EB-D645D3598B15}" type="presParOf" srcId="{A7104770-8360-49CA-89E0-861A6510319A}" destId="{E0AE1C22-B969-495B-BB7D-3A8B96582F79}" srcOrd="1" destOrd="0" presId="urn:microsoft.com/office/officeart/2005/8/layout/orgChart1"/>
    <dgm:cxn modelId="{50E554E1-F525-4488-BBFA-F4C385DF3427}" type="presParOf" srcId="{E0AE1C22-B969-495B-BB7D-3A8B96582F79}" destId="{0A06C79B-501A-4EF2-9D3D-E0159B403EDF}" srcOrd="0" destOrd="0" presId="urn:microsoft.com/office/officeart/2005/8/layout/orgChart1"/>
    <dgm:cxn modelId="{D91A250C-9969-45C5-B42D-649160A9D419}" type="presParOf" srcId="{0A06C79B-501A-4EF2-9D3D-E0159B403EDF}" destId="{DB0CD2C6-60AA-4550-9053-65771C421056}" srcOrd="0" destOrd="0" presId="urn:microsoft.com/office/officeart/2005/8/layout/orgChart1"/>
    <dgm:cxn modelId="{0696DA4C-AD1F-49C6-B72B-9DADE14CCD0F}" type="presParOf" srcId="{0A06C79B-501A-4EF2-9D3D-E0159B403EDF}" destId="{B7DDDD47-625E-4083-846A-EB873274D511}" srcOrd="1" destOrd="0" presId="urn:microsoft.com/office/officeart/2005/8/layout/orgChart1"/>
    <dgm:cxn modelId="{E16283A4-4DEF-4D98-9519-BEB479D6383C}" type="presParOf" srcId="{E0AE1C22-B969-495B-BB7D-3A8B96582F79}" destId="{1BDE1E81-840E-43C2-82E2-02ADE2621689}" srcOrd="1" destOrd="0" presId="urn:microsoft.com/office/officeart/2005/8/layout/orgChart1"/>
    <dgm:cxn modelId="{A7508AA6-8874-4A2B-B4A8-1EF6857C301F}" type="presParOf" srcId="{E0AE1C22-B969-495B-BB7D-3A8B96582F79}" destId="{A4C9E177-A209-457C-9DBC-246785654E8A}" srcOrd="2" destOrd="0" presId="urn:microsoft.com/office/officeart/2005/8/layout/orgChart1"/>
    <dgm:cxn modelId="{67B03BC6-D879-4FAA-8076-F93BEFBE6B55}" type="presParOf" srcId="{2DC9FADA-DBF0-4525-8E2C-9DC447AA7424}" destId="{1EF4ACD5-F132-47FA-954B-0D94A99B706D}" srcOrd="2" destOrd="0" presId="urn:microsoft.com/office/officeart/2005/8/layout/orgChart1"/>
    <dgm:cxn modelId="{71024894-E716-40BD-913D-8DF8296E11C7}" type="presParOf" srcId="{FF7818EE-A5E5-4B2D-86E9-DD0950FB0B38}" destId="{07CEEC69-F4A4-459B-81AA-9A482EDDD920}" srcOrd="2" destOrd="0" presId="urn:microsoft.com/office/officeart/2005/8/layout/orgChart1"/>
    <dgm:cxn modelId="{DC450156-C36F-4B2B-8E0F-C2BF2DC1A24E}" type="presParOf" srcId="{A1706B77-B4CE-4C84-A7E6-E8198F39CFD1}" destId="{60254DE8-C3C3-4076-956C-63352A70E125}" srcOrd="4" destOrd="0" presId="urn:microsoft.com/office/officeart/2005/8/layout/orgChart1"/>
    <dgm:cxn modelId="{6AC6445F-6E7D-4361-8F39-E0371B1DADB3}" type="presParOf" srcId="{A1706B77-B4CE-4C84-A7E6-E8198F39CFD1}" destId="{2054BCC5-DBA5-44A7-B039-3723745471CC}" srcOrd="5" destOrd="0" presId="urn:microsoft.com/office/officeart/2005/8/layout/orgChart1"/>
    <dgm:cxn modelId="{091F591D-0051-409E-9301-BA1A7A15E22B}" type="presParOf" srcId="{2054BCC5-DBA5-44A7-B039-3723745471CC}" destId="{2E7A6F85-18BE-45A3-91FE-F93866236AF8}" srcOrd="0" destOrd="0" presId="urn:microsoft.com/office/officeart/2005/8/layout/orgChart1"/>
    <dgm:cxn modelId="{B9A21419-7C8E-4575-AC31-3647B2ED8D00}" type="presParOf" srcId="{2E7A6F85-18BE-45A3-91FE-F93866236AF8}" destId="{C7BE78B3-96C4-42EE-B27F-63F647161F4A}" srcOrd="0" destOrd="0" presId="urn:microsoft.com/office/officeart/2005/8/layout/orgChart1"/>
    <dgm:cxn modelId="{D397002B-F235-4D41-88EC-DFBF3E9A4BC7}" type="presParOf" srcId="{2E7A6F85-18BE-45A3-91FE-F93866236AF8}" destId="{6DEF3672-88BE-4E43-9051-258686AE55C2}" srcOrd="1" destOrd="0" presId="urn:microsoft.com/office/officeart/2005/8/layout/orgChart1"/>
    <dgm:cxn modelId="{5FF9F229-4ABF-486E-B964-783C4E1B3DA9}" type="presParOf" srcId="{2054BCC5-DBA5-44A7-B039-3723745471CC}" destId="{B207C158-C047-410D-A73F-B7575404A0AE}" srcOrd="1" destOrd="0" presId="urn:microsoft.com/office/officeart/2005/8/layout/orgChart1"/>
    <dgm:cxn modelId="{E4A17EA5-0498-4078-BBA4-52C3F8C470F1}" type="presParOf" srcId="{B207C158-C047-410D-A73F-B7575404A0AE}" destId="{CCEF6851-F99F-4DF5-ADD5-1513E18ADFA4}" srcOrd="0" destOrd="0" presId="urn:microsoft.com/office/officeart/2005/8/layout/orgChart1"/>
    <dgm:cxn modelId="{10477D49-B3D0-4B15-AA8A-7BAAD957414D}" type="presParOf" srcId="{B207C158-C047-410D-A73F-B7575404A0AE}" destId="{AB77397D-8C42-402E-B480-14BE3FFC1233}" srcOrd="1" destOrd="0" presId="urn:microsoft.com/office/officeart/2005/8/layout/orgChart1"/>
    <dgm:cxn modelId="{BA4BB04C-94A1-41BA-9FA0-7847DDF7A976}" type="presParOf" srcId="{AB77397D-8C42-402E-B480-14BE3FFC1233}" destId="{AD39B59E-53E9-47D4-AA04-4F1536BC37DC}" srcOrd="0" destOrd="0" presId="urn:microsoft.com/office/officeart/2005/8/layout/orgChart1"/>
    <dgm:cxn modelId="{421E7649-BCD1-46C3-86A6-D128E30FB4B8}" type="presParOf" srcId="{AD39B59E-53E9-47D4-AA04-4F1536BC37DC}" destId="{122C5F2E-F44F-489F-BAB6-BB1F565B4A2E}" srcOrd="0" destOrd="0" presId="urn:microsoft.com/office/officeart/2005/8/layout/orgChart1"/>
    <dgm:cxn modelId="{15EE0F25-F08D-4147-A8A4-24BEA0F565C6}" type="presParOf" srcId="{AD39B59E-53E9-47D4-AA04-4F1536BC37DC}" destId="{0E09E7A8-BEEC-4F45-BF88-9184A3BF1B23}" srcOrd="1" destOrd="0" presId="urn:microsoft.com/office/officeart/2005/8/layout/orgChart1"/>
    <dgm:cxn modelId="{334B4894-35F9-4ABC-8D5E-A597AE860216}" type="presParOf" srcId="{AB77397D-8C42-402E-B480-14BE3FFC1233}" destId="{B3F9B276-AA65-4F84-884B-B66B5B170380}" srcOrd="1" destOrd="0" presId="urn:microsoft.com/office/officeart/2005/8/layout/orgChart1"/>
    <dgm:cxn modelId="{50E1C268-5C3B-4933-AC8F-228284DF6CFC}" type="presParOf" srcId="{B3F9B276-AA65-4F84-884B-B66B5B170380}" destId="{E61A91E3-6D02-4915-BC6E-21FEDA8E0D3F}" srcOrd="0" destOrd="0" presId="urn:microsoft.com/office/officeart/2005/8/layout/orgChart1"/>
    <dgm:cxn modelId="{DFF091BD-D916-4D5E-98D1-B14FD5E74F91}" type="presParOf" srcId="{B3F9B276-AA65-4F84-884B-B66B5B170380}" destId="{35A779D1-5114-430C-8394-8207A11B7A60}" srcOrd="1" destOrd="0" presId="urn:microsoft.com/office/officeart/2005/8/layout/orgChart1"/>
    <dgm:cxn modelId="{BEE30E42-B074-4BB0-8DC2-D81AC6DF339B}" type="presParOf" srcId="{35A779D1-5114-430C-8394-8207A11B7A60}" destId="{D8EB9638-999D-44F2-B825-53550B6729E7}" srcOrd="0" destOrd="0" presId="urn:microsoft.com/office/officeart/2005/8/layout/orgChart1"/>
    <dgm:cxn modelId="{4C944C59-D3DD-438A-B8EC-25980692D586}" type="presParOf" srcId="{D8EB9638-999D-44F2-B825-53550B6729E7}" destId="{B5A8F374-2572-4EEE-8400-B16E501DF239}" srcOrd="0" destOrd="0" presId="urn:microsoft.com/office/officeart/2005/8/layout/orgChart1"/>
    <dgm:cxn modelId="{144E685F-6B7D-42B5-B18C-2ED09FEF4E98}" type="presParOf" srcId="{D8EB9638-999D-44F2-B825-53550B6729E7}" destId="{635A07D6-931E-442F-8E59-CA40FD11E636}" srcOrd="1" destOrd="0" presId="urn:microsoft.com/office/officeart/2005/8/layout/orgChart1"/>
    <dgm:cxn modelId="{33F6398D-20FB-4A58-B1A7-FCF03E268D39}" type="presParOf" srcId="{35A779D1-5114-430C-8394-8207A11B7A60}" destId="{38610FED-1FD1-4B76-ADFF-83FBEB5174B8}" srcOrd="1" destOrd="0" presId="urn:microsoft.com/office/officeart/2005/8/layout/orgChart1"/>
    <dgm:cxn modelId="{B059F469-A906-4D0C-9E26-FDFAFFEB5EDB}" type="presParOf" srcId="{35A779D1-5114-430C-8394-8207A11B7A60}" destId="{174A10F4-64EA-4003-BEB1-131126E4912B}" srcOrd="2" destOrd="0" presId="urn:microsoft.com/office/officeart/2005/8/layout/orgChart1"/>
    <dgm:cxn modelId="{28D77115-9F32-452B-A29E-E5023034EB53}" type="presParOf" srcId="{AB77397D-8C42-402E-B480-14BE3FFC1233}" destId="{AFB79CA6-323E-49F7-A2E4-6905264235A5}" srcOrd="2" destOrd="0" presId="urn:microsoft.com/office/officeart/2005/8/layout/orgChart1"/>
    <dgm:cxn modelId="{E534D545-8816-4444-B017-6453085914F1}" type="presParOf" srcId="{2054BCC5-DBA5-44A7-B039-3723745471CC}" destId="{01619D5B-D686-4FC1-A82E-7078B569EDC7}" srcOrd="2" destOrd="0" presId="urn:microsoft.com/office/officeart/2005/8/layout/orgChart1"/>
    <dgm:cxn modelId="{727CFF98-416B-4A55-A28D-60697F765889}" type="presParOf" srcId="{64987CD4-4DB4-4BBE-80DD-C05011C877F7}" destId="{67938889-8DC6-47AD-9A45-A884E814245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5A5368-C0AE-4753-B052-CD3A1D539743}" type="doc">
      <dgm:prSet loTypeId="urn:microsoft.com/office/officeart/2005/8/layout/lProcess1" loCatId="process" qsTypeId="urn:microsoft.com/office/officeart/2005/8/quickstyle/simple1" qsCatId="simple" csTypeId="urn:microsoft.com/office/officeart/2005/8/colors/accent5_4" csCatId="accent5" phldr="1"/>
      <dgm:spPr/>
      <dgm:t>
        <a:bodyPr/>
        <a:lstStyle/>
        <a:p>
          <a:endParaRPr lang="en-US"/>
        </a:p>
      </dgm:t>
    </dgm:pt>
    <dgm:pt modelId="{6416A628-910F-4CF8-B2C4-C0F97A013369}">
      <dgm:prSet phldrT="[Text]" custT="1"/>
      <dgm:spPr/>
      <dgm:t>
        <a:bodyPr/>
        <a:lstStyle/>
        <a:p>
          <a:pPr marL="360000" algn="l"/>
          <a:r>
            <a:rPr lang="en-US" sz="1200" dirty="0"/>
            <a:t>Select/develop methodology</a:t>
          </a:r>
        </a:p>
      </dgm:t>
    </dgm:pt>
    <dgm:pt modelId="{F7D87E9D-C786-459B-AEEE-6EF6A259B117}" type="parTrans" cxnId="{8EA99EF3-47C7-45B7-8AEC-0A2CBAF4C4CA}">
      <dgm:prSet/>
      <dgm:spPr/>
      <dgm:t>
        <a:bodyPr/>
        <a:lstStyle/>
        <a:p>
          <a:pPr marL="360000" algn="l"/>
          <a:endParaRPr lang="en-US" sz="1200"/>
        </a:p>
      </dgm:t>
    </dgm:pt>
    <dgm:pt modelId="{4F7252DA-9C76-41E0-8A74-D3381ECCC325}" type="sibTrans" cxnId="{8EA99EF3-47C7-45B7-8AEC-0A2CBAF4C4CA}">
      <dgm:prSet/>
      <dgm:spPr/>
      <dgm:t>
        <a:bodyPr/>
        <a:lstStyle/>
        <a:p>
          <a:pPr marL="360000" algn="l"/>
          <a:endParaRPr lang="en-US" sz="1200"/>
        </a:p>
      </dgm:t>
    </dgm:pt>
    <dgm:pt modelId="{C6072372-258C-4DCA-9C15-E1C18CC34D20}">
      <dgm:prSet phldrT="[Text]" custT="1"/>
      <dgm:spPr/>
      <dgm:t>
        <a:bodyPr/>
        <a:lstStyle/>
        <a:p>
          <a:pPr marL="360000" algn="l"/>
          <a:r>
            <a:rPr lang="en-US" sz="1200" dirty="0"/>
            <a:t>Validate project (VVB)</a:t>
          </a:r>
        </a:p>
      </dgm:t>
    </dgm:pt>
    <dgm:pt modelId="{FB5785DB-519D-4133-AEF9-FB8971DFD403}" type="parTrans" cxnId="{9D340B34-FC16-4E55-9524-6D7DEE0842FC}">
      <dgm:prSet/>
      <dgm:spPr/>
      <dgm:t>
        <a:bodyPr/>
        <a:lstStyle/>
        <a:p>
          <a:pPr marL="360000" algn="l"/>
          <a:endParaRPr lang="en-US" sz="1200"/>
        </a:p>
      </dgm:t>
    </dgm:pt>
    <dgm:pt modelId="{70600EF4-3960-47F8-9068-91B6082BA2E4}" type="sibTrans" cxnId="{9D340B34-FC16-4E55-9524-6D7DEE0842FC}">
      <dgm:prSet/>
      <dgm:spPr/>
      <dgm:t>
        <a:bodyPr/>
        <a:lstStyle/>
        <a:p>
          <a:pPr marL="360000" algn="l"/>
          <a:endParaRPr lang="en-US" sz="1200"/>
        </a:p>
      </dgm:t>
    </dgm:pt>
    <dgm:pt modelId="{DD73AE01-1485-4397-A25C-EF1C11D57EB9}">
      <dgm:prSet custT="1"/>
      <dgm:spPr/>
      <dgm:t>
        <a:bodyPr/>
        <a:lstStyle/>
        <a:p>
          <a:pPr marL="360000" algn="l"/>
          <a:r>
            <a:rPr lang="en-US" sz="1200" dirty="0"/>
            <a:t>Implement project</a:t>
          </a:r>
        </a:p>
      </dgm:t>
    </dgm:pt>
    <dgm:pt modelId="{8AC41AD1-362E-40D9-AD32-30189B6E1881}" type="parTrans" cxnId="{7567C309-792B-4384-A93E-6708621E8A9D}">
      <dgm:prSet/>
      <dgm:spPr/>
      <dgm:t>
        <a:bodyPr/>
        <a:lstStyle/>
        <a:p>
          <a:pPr marL="360000" algn="l"/>
          <a:endParaRPr lang="en-US" sz="1200"/>
        </a:p>
      </dgm:t>
    </dgm:pt>
    <dgm:pt modelId="{0D88139F-F6B5-41D2-A464-D4B898999D5B}" type="sibTrans" cxnId="{7567C309-792B-4384-A93E-6708621E8A9D}">
      <dgm:prSet/>
      <dgm:spPr/>
      <dgm:t>
        <a:bodyPr/>
        <a:lstStyle/>
        <a:p>
          <a:pPr marL="360000" algn="l"/>
          <a:endParaRPr lang="en-US" sz="1200"/>
        </a:p>
      </dgm:t>
    </dgm:pt>
    <dgm:pt modelId="{D5C0B0A4-A2B9-42DA-A542-6AE19870F3A1}">
      <dgm:prSet custT="1"/>
      <dgm:spPr/>
      <dgm:t>
        <a:bodyPr/>
        <a:lstStyle/>
        <a:p>
          <a:pPr marL="360000" algn="l"/>
          <a:r>
            <a:rPr lang="en-US" sz="1200" dirty="0"/>
            <a:t>Annual verification (VVB)</a:t>
          </a:r>
        </a:p>
      </dgm:t>
    </dgm:pt>
    <dgm:pt modelId="{DE34C4FA-C1F1-4600-B2E2-2C9C3D4F1705}" type="parTrans" cxnId="{19B9F91E-AF67-41A0-B452-01DA512630F7}">
      <dgm:prSet/>
      <dgm:spPr/>
      <dgm:t>
        <a:bodyPr/>
        <a:lstStyle/>
        <a:p>
          <a:pPr marL="360000" algn="l"/>
          <a:endParaRPr lang="en-US" sz="1200"/>
        </a:p>
      </dgm:t>
    </dgm:pt>
    <dgm:pt modelId="{1BDB8A71-4C65-47B4-A881-F70A1BD501B6}" type="sibTrans" cxnId="{19B9F91E-AF67-41A0-B452-01DA512630F7}">
      <dgm:prSet/>
      <dgm:spPr/>
      <dgm:t>
        <a:bodyPr/>
        <a:lstStyle/>
        <a:p>
          <a:pPr marL="360000" algn="l"/>
          <a:endParaRPr lang="en-US" sz="1200"/>
        </a:p>
      </dgm:t>
    </dgm:pt>
    <dgm:pt modelId="{21EC04E7-9135-4C2F-BB42-3D57BA63135B}">
      <dgm:prSet custT="1"/>
      <dgm:spPr/>
      <dgm:t>
        <a:bodyPr/>
        <a:lstStyle/>
        <a:p>
          <a:pPr marL="360000" algn="l"/>
          <a:r>
            <a:rPr lang="en-US" sz="1200" dirty="0"/>
            <a:t>Sell offsets on open market</a:t>
          </a:r>
        </a:p>
      </dgm:t>
    </dgm:pt>
    <dgm:pt modelId="{8887A8BA-266C-4E72-95E1-6B38B4052841}" type="parTrans" cxnId="{5D4EE804-C80A-4391-AE29-BE780CA70B54}">
      <dgm:prSet/>
      <dgm:spPr/>
      <dgm:t>
        <a:bodyPr/>
        <a:lstStyle/>
        <a:p>
          <a:pPr marL="360000" algn="l"/>
          <a:endParaRPr lang="en-US" sz="1200"/>
        </a:p>
      </dgm:t>
    </dgm:pt>
    <dgm:pt modelId="{D0671DE5-7AF6-4146-9D00-CC29C7600493}" type="sibTrans" cxnId="{5D4EE804-C80A-4391-AE29-BE780CA70B54}">
      <dgm:prSet/>
      <dgm:spPr/>
      <dgm:t>
        <a:bodyPr/>
        <a:lstStyle/>
        <a:p>
          <a:pPr marL="360000" algn="l"/>
          <a:endParaRPr lang="en-US" sz="1200"/>
        </a:p>
      </dgm:t>
    </dgm:pt>
    <dgm:pt modelId="{D0A9AE82-DB31-4B72-A8AD-EF6ACEBB3ACE}" type="pres">
      <dgm:prSet presAssocID="{935A5368-C0AE-4753-B052-CD3A1D539743}" presName="Name0" presStyleCnt="0">
        <dgm:presLayoutVars>
          <dgm:dir/>
          <dgm:animLvl val="lvl"/>
          <dgm:resizeHandles val="exact"/>
        </dgm:presLayoutVars>
      </dgm:prSet>
      <dgm:spPr/>
      <dgm:t>
        <a:bodyPr/>
        <a:lstStyle/>
        <a:p>
          <a:endParaRPr lang="en-US"/>
        </a:p>
      </dgm:t>
    </dgm:pt>
    <dgm:pt modelId="{1B311370-B7A1-46B7-A26A-791BE0DF6FDE}" type="pres">
      <dgm:prSet presAssocID="{6416A628-910F-4CF8-B2C4-C0F97A013369}" presName="vertFlow" presStyleCnt="0"/>
      <dgm:spPr/>
    </dgm:pt>
    <dgm:pt modelId="{79E3347D-EB7A-42BC-81CC-51162DEA71C7}" type="pres">
      <dgm:prSet presAssocID="{6416A628-910F-4CF8-B2C4-C0F97A013369}" presName="header" presStyleLbl="node1" presStyleIdx="0" presStyleCnt="1"/>
      <dgm:spPr/>
      <dgm:t>
        <a:bodyPr/>
        <a:lstStyle/>
        <a:p>
          <a:endParaRPr lang="en-US"/>
        </a:p>
      </dgm:t>
    </dgm:pt>
    <dgm:pt modelId="{62515FA3-4B2A-40A2-9D3D-DBD22027A187}" type="pres">
      <dgm:prSet presAssocID="{FB5785DB-519D-4133-AEF9-FB8971DFD403}" presName="parTrans" presStyleLbl="sibTrans2D1" presStyleIdx="0" presStyleCnt="4"/>
      <dgm:spPr/>
      <dgm:t>
        <a:bodyPr/>
        <a:lstStyle/>
        <a:p>
          <a:endParaRPr lang="en-US"/>
        </a:p>
      </dgm:t>
    </dgm:pt>
    <dgm:pt modelId="{889F35CF-92D5-46AE-B35B-A9898EB53801}" type="pres">
      <dgm:prSet presAssocID="{C6072372-258C-4DCA-9C15-E1C18CC34D20}" presName="child" presStyleLbl="alignAccFollowNode1" presStyleIdx="0" presStyleCnt="4">
        <dgm:presLayoutVars>
          <dgm:chMax val="0"/>
          <dgm:bulletEnabled val="1"/>
        </dgm:presLayoutVars>
      </dgm:prSet>
      <dgm:spPr/>
      <dgm:t>
        <a:bodyPr/>
        <a:lstStyle/>
        <a:p>
          <a:endParaRPr lang="en-US"/>
        </a:p>
      </dgm:t>
    </dgm:pt>
    <dgm:pt modelId="{BC997B8A-D04F-4F05-BE40-2F877DC9E0A7}" type="pres">
      <dgm:prSet presAssocID="{70600EF4-3960-47F8-9068-91B6082BA2E4}" presName="sibTrans" presStyleLbl="sibTrans2D1" presStyleIdx="1" presStyleCnt="4"/>
      <dgm:spPr/>
      <dgm:t>
        <a:bodyPr/>
        <a:lstStyle/>
        <a:p>
          <a:endParaRPr lang="en-US"/>
        </a:p>
      </dgm:t>
    </dgm:pt>
    <dgm:pt modelId="{10F416BF-E619-4C84-9B45-EF3608D0F47D}" type="pres">
      <dgm:prSet presAssocID="{DD73AE01-1485-4397-A25C-EF1C11D57EB9}" presName="child" presStyleLbl="alignAccFollowNode1" presStyleIdx="1" presStyleCnt="4">
        <dgm:presLayoutVars>
          <dgm:chMax val="0"/>
          <dgm:bulletEnabled val="1"/>
        </dgm:presLayoutVars>
      </dgm:prSet>
      <dgm:spPr/>
      <dgm:t>
        <a:bodyPr/>
        <a:lstStyle/>
        <a:p>
          <a:endParaRPr lang="en-US"/>
        </a:p>
      </dgm:t>
    </dgm:pt>
    <dgm:pt modelId="{8F7013EF-6BD0-4E98-BC10-54255AC5648E}" type="pres">
      <dgm:prSet presAssocID="{0D88139F-F6B5-41D2-A464-D4B898999D5B}" presName="sibTrans" presStyleLbl="sibTrans2D1" presStyleIdx="2" presStyleCnt="4"/>
      <dgm:spPr/>
      <dgm:t>
        <a:bodyPr/>
        <a:lstStyle/>
        <a:p>
          <a:endParaRPr lang="en-US"/>
        </a:p>
      </dgm:t>
    </dgm:pt>
    <dgm:pt modelId="{85CD2970-BA52-4CB2-B758-A16F2B1869AA}" type="pres">
      <dgm:prSet presAssocID="{D5C0B0A4-A2B9-42DA-A542-6AE19870F3A1}" presName="child" presStyleLbl="alignAccFollowNode1" presStyleIdx="2" presStyleCnt="4">
        <dgm:presLayoutVars>
          <dgm:chMax val="0"/>
          <dgm:bulletEnabled val="1"/>
        </dgm:presLayoutVars>
      </dgm:prSet>
      <dgm:spPr/>
      <dgm:t>
        <a:bodyPr/>
        <a:lstStyle/>
        <a:p>
          <a:endParaRPr lang="en-US"/>
        </a:p>
      </dgm:t>
    </dgm:pt>
    <dgm:pt modelId="{D3B7E2EC-D5C0-4F82-8E61-F40CC4E2E04A}" type="pres">
      <dgm:prSet presAssocID="{1BDB8A71-4C65-47B4-A881-F70A1BD501B6}" presName="sibTrans" presStyleLbl="sibTrans2D1" presStyleIdx="3" presStyleCnt="4"/>
      <dgm:spPr/>
      <dgm:t>
        <a:bodyPr/>
        <a:lstStyle/>
        <a:p>
          <a:endParaRPr lang="en-US"/>
        </a:p>
      </dgm:t>
    </dgm:pt>
    <dgm:pt modelId="{0D83865E-A6BF-48FB-B288-31C9B0F0281A}" type="pres">
      <dgm:prSet presAssocID="{21EC04E7-9135-4C2F-BB42-3D57BA63135B}" presName="child" presStyleLbl="alignAccFollowNode1" presStyleIdx="3" presStyleCnt="4">
        <dgm:presLayoutVars>
          <dgm:chMax val="0"/>
          <dgm:bulletEnabled val="1"/>
        </dgm:presLayoutVars>
      </dgm:prSet>
      <dgm:spPr/>
      <dgm:t>
        <a:bodyPr/>
        <a:lstStyle/>
        <a:p>
          <a:endParaRPr lang="en-US"/>
        </a:p>
      </dgm:t>
    </dgm:pt>
  </dgm:ptLst>
  <dgm:cxnLst>
    <dgm:cxn modelId="{CD953D8E-DF82-40CD-AF9A-C220A4FCF851}" type="presOf" srcId="{70600EF4-3960-47F8-9068-91B6082BA2E4}" destId="{BC997B8A-D04F-4F05-BE40-2F877DC9E0A7}" srcOrd="0" destOrd="0" presId="urn:microsoft.com/office/officeart/2005/8/layout/lProcess1"/>
    <dgm:cxn modelId="{5D4EE804-C80A-4391-AE29-BE780CA70B54}" srcId="{6416A628-910F-4CF8-B2C4-C0F97A013369}" destId="{21EC04E7-9135-4C2F-BB42-3D57BA63135B}" srcOrd="3" destOrd="0" parTransId="{8887A8BA-266C-4E72-95E1-6B38B4052841}" sibTransId="{D0671DE5-7AF6-4146-9D00-CC29C7600493}"/>
    <dgm:cxn modelId="{F56B9B5B-36B2-4608-BC1B-5428F89A01BB}" type="presOf" srcId="{0D88139F-F6B5-41D2-A464-D4B898999D5B}" destId="{8F7013EF-6BD0-4E98-BC10-54255AC5648E}" srcOrd="0" destOrd="0" presId="urn:microsoft.com/office/officeart/2005/8/layout/lProcess1"/>
    <dgm:cxn modelId="{9D340B34-FC16-4E55-9524-6D7DEE0842FC}" srcId="{6416A628-910F-4CF8-B2C4-C0F97A013369}" destId="{C6072372-258C-4DCA-9C15-E1C18CC34D20}" srcOrd="0" destOrd="0" parTransId="{FB5785DB-519D-4133-AEF9-FB8971DFD403}" sibTransId="{70600EF4-3960-47F8-9068-91B6082BA2E4}"/>
    <dgm:cxn modelId="{AD63550C-9481-44D1-A876-EE89787D0E3A}" type="presOf" srcId="{21EC04E7-9135-4C2F-BB42-3D57BA63135B}" destId="{0D83865E-A6BF-48FB-B288-31C9B0F0281A}" srcOrd="0" destOrd="0" presId="urn:microsoft.com/office/officeart/2005/8/layout/lProcess1"/>
    <dgm:cxn modelId="{7A245FDF-E1A3-4035-ABA0-DA5E71DE097C}" type="presOf" srcId="{FB5785DB-519D-4133-AEF9-FB8971DFD403}" destId="{62515FA3-4B2A-40A2-9D3D-DBD22027A187}" srcOrd="0" destOrd="0" presId="urn:microsoft.com/office/officeart/2005/8/layout/lProcess1"/>
    <dgm:cxn modelId="{A2AF232B-A97C-4471-A247-396D093A155F}" type="presOf" srcId="{1BDB8A71-4C65-47B4-A881-F70A1BD501B6}" destId="{D3B7E2EC-D5C0-4F82-8E61-F40CC4E2E04A}" srcOrd="0" destOrd="0" presId="urn:microsoft.com/office/officeart/2005/8/layout/lProcess1"/>
    <dgm:cxn modelId="{8EA99EF3-47C7-45B7-8AEC-0A2CBAF4C4CA}" srcId="{935A5368-C0AE-4753-B052-CD3A1D539743}" destId="{6416A628-910F-4CF8-B2C4-C0F97A013369}" srcOrd="0" destOrd="0" parTransId="{F7D87E9D-C786-459B-AEEE-6EF6A259B117}" sibTransId="{4F7252DA-9C76-41E0-8A74-D3381ECCC325}"/>
    <dgm:cxn modelId="{19B9F91E-AF67-41A0-B452-01DA512630F7}" srcId="{6416A628-910F-4CF8-B2C4-C0F97A013369}" destId="{D5C0B0A4-A2B9-42DA-A542-6AE19870F3A1}" srcOrd="2" destOrd="0" parTransId="{DE34C4FA-C1F1-4600-B2E2-2C9C3D4F1705}" sibTransId="{1BDB8A71-4C65-47B4-A881-F70A1BD501B6}"/>
    <dgm:cxn modelId="{DF919240-9E56-4A48-95D7-FD3539321A5E}" type="presOf" srcId="{6416A628-910F-4CF8-B2C4-C0F97A013369}" destId="{79E3347D-EB7A-42BC-81CC-51162DEA71C7}" srcOrd="0" destOrd="0" presId="urn:microsoft.com/office/officeart/2005/8/layout/lProcess1"/>
    <dgm:cxn modelId="{4373D69A-D11A-44C9-9C57-6C4A91F788A2}" type="presOf" srcId="{935A5368-C0AE-4753-B052-CD3A1D539743}" destId="{D0A9AE82-DB31-4B72-A8AD-EF6ACEBB3ACE}" srcOrd="0" destOrd="0" presId="urn:microsoft.com/office/officeart/2005/8/layout/lProcess1"/>
    <dgm:cxn modelId="{C253A95C-9397-4541-B8C6-4AC533675814}" type="presOf" srcId="{D5C0B0A4-A2B9-42DA-A542-6AE19870F3A1}" destId="{85CD2970-BA52-4CB2-B758-A16F2B1869AA}" srcOrd="0" destOrd="0" presId="urn:microsoft.com/office/officeart/2005/8/layout/lProcess1"/>
    <dgm:cxn modelId="{027C18FC-8905-4293-9962-FDCB8E1E9718}" type="presOf" srcId="{C6072372-258C-4DCA-9C15-E1C18CC34D20}" destId="{889F35CF-92D5-46AE-B35B-A9898EB53801}" srcOrd="0" destOrd="0" presId="urn:microsoft.com/office/officeart/2005/8/layout/lProcess1"/>
    <dgm:cxn modelId="{7567C309-792B-4384-A93E-6708621E8A9D}" srcId="{6416A628-910F-4CF8-B2C4-C0F97A013369}" destId="{DD73AE01-1485-4397-A25C-EF1C11D57EB9}" srcOrd="1" destOrd="0" parTransId="{8AC41AD1-362E-40D9-AD32-30189B6E1881}" sibTransId="{0D88139F-F6B5-41D2-A464-D4B898999D5B}"/>
    <dgm:cxn modelId="{DB6812D1-50F2-4CE0-9574-6F6AA7EF180D}" type="presOf" srcId="{DD73AE01-1485-4397-A25C-EF1C11D57EB9}" destId="{10F416BF-E619-4C84-9B45-EF3608D0F47D}" srcOrd="0" destOrd="0" presId="urn:microsoft.com/office/officeart/2005/8/layout/lProcess1"/>
    <dgm:cxn modelId="{F8C1B709-AA2E-4A65-A387-01D1F347A804}" type="presParOf" srcId="{D0A9AE82-DB31-4B72-A8AD-EF6ACEBB3ACE}" destId="{1B311370-B7A1-46B7-A26A-791BE0DF6FDE}" srcOrd="0" destOrd="0" presId="urn:microsoft.com/office/officeart/2005/8/layout/lProcess1"/>
    <dgm:cxn modelId="{7984CAD4-4552-4762-9D75-1E55E2576C59}" type="presParOf" srcId="{1B311370-B7A1-46B7-A26A-791BE0DF6FDE}" destId="{79E3347D-EB7A-42BC-81CC-51162DEA71C7}" srcOrd="0" destOrd="0" presId="urn:microsoft.com/office/officeart/2005/8/layout/lProcess1"/>
    <dgm:cxn modelId="{3EABAEF9-9FC0-4B2E-A613-4A4D250F794A}" type="presParOf" srcId="{1B311370-B7A1-46B7-A26A-791BE0DF6FDE}" destId="{62515FA3-4B2A-40A2-9D3D-DBD22027A187}" srcOrd="1" destOrd="0" presId="urn:microsoft.com/office/officeart/2005/8/layout/lProcess1"/>
    <dgm:cxn modelId="{B63359A3-356F-4303-BFEB-D4B0FC225ADE}" type="presParOf" srcId="{1B311370-B7A1-46B7-A26A-791BE0DF6FDE}" destId="{889F35CF-92D5-46AE-B35B-A9898EB53801}" srcOrd="2" destOrd="0" presId="urn:microsoft.com/office/officeart/2005/8/layout/lProcess1"/>
    <dgm:cxn modelId="{9C007A2D-7CDB-437D-A838-A5D228D485FE}" type="presParOf" srcId="{1B311370-B7A1-46B7-A26A-791BE0DF6FDE}" destId="{BC997B8A-D04F-4F05-BE40-2F877DC9E0A7}" srcOrd="3" destOrd="0" presId="urn:microsoft.com/office/officeart/2005/8/layout/lProcess1"/>
    <dgm:cxn modelId="{04781983-5970-44C5-9D22-C71642CC7B8E}" type="presParOf" srcId="{1B311370-B7A1-46B7-A26A-791BE0DF6FDE}" destId="{10F416BF-E619-4C84-9B45-EF3608D0F47D}" srcOrd="4" destOrd="0" presId="urn:microsoft.com/office/officeart/2005/8/layout/lProcess1"/>
    <dgm:cxn modelId="{02DF429A-486D-4CF9-87BF-CA52A80272BA}" type="presParOf" srcId="{1B311370-B7A1-46B7-A26A-791BE0DF6FDE}" destId="{8F7013EF-6BD0-4E98-BC10-54255AC5648E}" srcOrd="5" destOrd="0" presId="urn:microsoft.com/office/officeart/2005/8/layout/lProcess1"/>
    <dgm:cxn modelId="{2B083238-8741-43DE-B785-99237DE0C547}" type="presParOf" srcId="{1B311370-B7A1-46B7-A26A-791BE0DF6FDE}" destId="{85CD2970-BA52-4CB2-B758-A16F2B1869AA}" srcOrd="6" destOrd="0" presId="urn:microsoft.com/office/officeart/2005/8/layout/lProcess1"/>
    <dgm:cxn modelId="{F160B96C-ADD2-4043-840B-543C7E8588B6}" type="presParOf" srcId="{1B311370-B7A1-46B7-A26A-791BE0DF6FDE}" destId="{D3B7E2EC-D5C0-4F82-8E61-F40CC4E2E04A}" srcOrd="7" destOrd="0" presId="urn:microsoft.com/office/officeart/2005/8/layout/lProcess1"/>
    <dgm:cxn modelId="{29F8C17F-06DC-4B55-A5A9-67DBBAB26EBA}" type="presParOf" srcId="{1B311370-B7A1-46B7-A26A-791BE0DF6FDE}" destId="{0D83865E-A6BF-48FB-B288-31C9B0F0281A}" srcOrd="8"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7D7634-53CC-4853-B014-9198BCDF424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50BCB4A-15E2-47AD-BAA1-DD700DFF3219}">
      <dgm:prSet phldrT="[Text]"/>
      <dgm:spPr/>
      <dgm:t>
        <a:bodyPr/>
        <a:lstStyle/>
        <a:p>
          <a:r>
            <a:rPr lang="en-US" dirty="0" smtClean="0"/>
            <a:t>Things Holdings</a:t>
          </a:r>
          <a:endParaRPr lang="en-US" dirty="0"/>
        </a:p>
      </dgm:t>
    </dgm:pt>
    <dgm:pt modelId="{A4C8EA66-2349-4FAE-B644-FA81BF9B1715}" type="parTrans" cxnId="{9C25885A-3B52-4D34-8B49-E1BF30A03292}">
      <dgm:prSet/>
      <dgm:spPr/>
      <dgm:t>
        <a:bodyPr/>
        <a:lstStyle/>
        <a:p>
          <a:endParaRPr lang="en-US"/>
        </a:p>
      </dgm:t>
    </dgm:pt>
    <dgm:pt modelId="{4DDB6690-1961-4AF4-97FB-D25691495365}" type="sibTrans" cxnId="{9C25885A-3B52-4D34-8B49-E1BF30A03292}">
      <dgm:prSet/>
      <dgm:spPr/>
      <dgm:t>
        <a:bodyPr/>
        <a:lstStyle/>
        <a:p>
          <a:endParaRPr lang="en-US"/>
        </a:p>
      </dgm:t>
    </dgm:pt>
    <dgm:pt modelId="{3921E44E-0E9B-42AE-89D8-E482112D8247}">
      <dgm:prSet phldrT="[Text]"/>
      <dgm:spPr/>
      <dgm:t>
        <a:bodyPr/>
        <a:lstStyle/>
        <a:p>
          <a:r>
            <a:rPr lang="en-US" dirty="0" smtClean="0"/>
            <a:t>Cement (Pty) Ltd</a:t>
          </a:r>
          <a:endParaRPr lang="en-US" dirty="0"/>
        </a:p>
      </dgm:t>
    </dgm:pt>
    <dgm:pt modelId="{3D203081-5964-4D9C-A6AD-0129FBAA4B8B}" type="parTrans" cxnId="{DA6DE9C1-F3E0-44F4-8AF1-447C419BF103}">
      <dgm:prSet/>
      <dgm:spPr/>
      <dgm:t>
        <a:bodyPr/>
        <a:lstStyle/>
        <a:p>
          <a:endParaRPr lang="en-US"/>
        </a:p>
      </dgm:t>
    </dgm:pt>
    <dgm:pt modelId="{3EE0AC76-010E-4846-892A-AB58F796CF67}" type="sibTrans" cxnId="{DA6DE9C1-F3E0-44F4-8AF1-447C419BF103}">
      <dgm:prSet/>
      <dgm:spPr/>
      <dgm:t>
        <a:bodyPr/>
        <a:lstStyle/>
        <a:p>
          <a:endParaRPr lang="en-US"/>
        </a:p>
      </dgm:t>
    </dgm:pt>
    <dgm:pt modelId="{2436A836-2D27-422D-9862-EC37CB3AEE3A}">
      <dgm:prSet phldrT="[Text]"/>
      <dgm:spPr/>
      <dgm:t>
        <a:bodyPr/>
        <a:lstStyle/>
        <a:p>
          <a:r>
            <a:rPr lang="en-US" dirty="0" smtClean="0"/>
            <a:t>Paper (Pty) Ltd</a:t>
          </a:r>
          <a:endParaRPr lang="en-US" dirty="0"/>
        </a:p>
      </dgm:t>
    </dgm:pt>
    <dgm:pt modelId="{1EBE32F1-E4F3-472C-AF30-00E7FF2FB3A5}" type="parTrans" cxnId="{9682CE32-5C55-4816-9A4D-BDC135CEAB7A}">
      <dgm:prSet/>
      <dgm:spPr/>
      <dgm:t>
        <a:bodyPr/>
        <a:lstStyle/>
        <a:p>
          <a:endParaRPr lang="en-US"/>
        </a:p>
      </dgm:t>
    </dgm:pt>
    <dgm:pt modelId="{F2879C23-1AC5-4068-AF18-5B9AF919538A}" type="sibTrans" cxnId="{9682CE32-5C55-4816-9A4D-BDC135CEAB7A}">
      <dgm:prSet/>
      <dgm:spPr/>
      <dgm:t>
        <a:bodyPr/>
        <a:lstStyle/>
        <a:p>
          <a:endParaRPr lang="en-US"/>
        </a:p>
      </dgm:t>
    </dgm:pt>
    <dgm:pt modelId="{2BD38EDA-79B2-439D-AF37-3949409D825C}">
      <dgm:prSet phldrT="[Text]"/>
      <dgm:spPr/>
      <dgm:t>
        <a:bodyPr/>
        <a:lstStyle/>
        <a:p>
          <a:r>
            <a:rPr lang="en-US" dirty="0" smtClean="0"/>
            <a:t>Ceramics (Pty) Ltd</a:t>
          </a:r>
          <a:endParaRPr lang="en-US" dirty="0"/>
        </a:p>
      </dgm:t>
    </dgm:pt>
    <dgm:pt modelId="{465A5496-01DD-41FC-B089-C3BA1573EE8D}" type="parTrans" cxnId="{2AD5E135-CB09-4E34-A16F-CFADEAC5190A}">
      <dgm:prSet/>
      <dgm:spPr/>
      <dgm:t>
        <a:bodyPr/>
        <a:lstStyle/>
        <a:p>
          <a:endParaRPr lang="en-US"/>
        </a:p>
      </dgm:t>
    </dgm:pt>
    <dgm:pt modelId="{9D6825E6-FCB9-44E3-AFCC-4FC1FBBB6082}" type="sibTrans" cxnId="{2AD5E135-CB09-4E34-A16F-CFADEAC5190A}">
      <dgm:prSet/>
      <dgm:spPr/>
      <dgm:t>
        <a:bodyPr/>
        <a:lstStyle/>
        <a:p>
          <a:endParaRPr lang="en-US"/>
        </a:p>
      </dgm:t>
    </dgm:pt>
    <dgm:pt modelId="{992D79DA-F884-40DC-A8C6-45B2B7FA68EA}">
      <dgm:prSet/>
      <dgm:spPr/>
      <dgm:t>
        <a:bodyPr/>
        <a:lstStyle/>
        <a:p>
          <a:r>
            <a:rPr lang="en-US" dirty="0" smtClean="0"/>
            <a:t>Cement Plant 1</a:t>
          </a:r>
          <a:endParaRPr lang="en-US" dirty="0"/>
        </a:p>
      </dgm:t>
    </dgm:pt>
    <dgm:pt modelId="{AE039780-7E4C-4EF2-8E27-B942598C41E2}" type="parTrans" cxnId="{44884FFC-B099-4A71-963F-392492C5DEA8}">
      <dgm:prSet/>
      <dgm:spPr/>
      <dgm:t>
        <a:bodyPr/>
        <a:lstStyle/>
        <a:p>
          <a:endParaRPr lang="en-US"/>
        </a:p>
      </dgm:t>
    </dgm:pt>
    <dgm:pt modelId="{BF623C6F-2E64-4F23-B9D4-AC0771AED08A}" type="sibTrans" cxnId="{44884FFC-B099-4A71-963F-392492C5DEA8}">
      <dgm:prSet/>
      <dgm:spPr/>
      <dgm:t>
        <a:bodyPr/>
        <a:lstStyle/>
        <a:p>
          <a:endParaRPr lang="en-US"/>
        </a:p>
      </dgm:t>
    </dgm:pt>
    <dgm:pt modelId="{9D34B327-9A2A-4A7A-9A96-A5B940451009}">
      <dgm:prSet/>
      <dgm:spPr/>
      <dgm:t>
        <a:bodyPr/>
        <a:lstStyle/>
        <a:p>
          <a:r>
            <a:rPr lang="en-US" dirty="0" smtClean="0"/>
            <a:t>Cement Plant 2</a:t>
          </a:r>
          <a:endParaRPr lang="en-US" dirty="0"/>
        </a:p>
      </dgm:t>
    </dgm:pt>
    <dgm:pt modelId="{1E611DC6-6E83-417C-8A73-00C5DD402D72}" type="parTrans" cxnId="{AD49E3A9-314D-46FC-98DD-7A55913778CF}">
      <dgm:prSet/>
      <dgm:spPr/>
      <dgm:t>
        <a:bodyPr/>
        <a:lstStyle/>
        <a:p>
          <a:endParaRPr lang="en-US"/>
        </a:p>
      </dgm:t>
    </dgm:pt>
    <dgm:pt modelId="{2DF48AC5-B63D-44CB-8AED-186CF39C36C9}" type="sibTrans" cxnId="{AD49E3A9-314D-46FC-98DD-7A55913778CF}">
      <dgm:prSet/>
      <dgm:spPr/>
      <dgm:t>
        <a:bodyPr/>
        <a:lstStyle/>
        <a:p>
          <a:endParaRPr lang="en-US"/>
        </a:p>
      </dgm:t>
    </dgm:pt>
    <dgm:pt modelId="{4AA109EC-E959-4997-BAC2-6F9390C8AC20}">
      <dgm:prSet/>
      <dgm:spPr/>
      <dgm:t>
        <a:bodyPr/>
        <a:lstStyle/>
        <a:p>
          <a:r>
            <a:rPr lang="en-US" dirty="0" smtClean="0"/>
            <a:t>Paper Plant 1</a:t>
          </a:r>
          <a:endParaRPr lang="en-US" dirty="0"/>
        </a:p>
      </dgm:t>
    </dgm:pt>
    <dgm:pt modelId="{97347143-EB20-4F4D-8101-08F6121E18EA}" type="parTrans" cxnId="{F8E9141E-FD9E-4C55-BA1F-72554F6B9EED}">
      <dgm:prSet/>
      <dgm:spPr/>
      <dgm:t>
        <a:bodyPr/>
        <a:lstStyle/>
        <a:p>
          <a:endParaRPr lang="en-US"/>
        </a:p>
      </dgm:t>
    </dgm:pt>
    <dgm:pt modelId="{380724A8-7789-415C-863B-7FD33FC2D51C}" type="sibTrans" cxnId="{F8E9141E-FD9E-4C55-BA1F-72554F6B9EED}">
      <dgm:prSet/>
      <dgm:spPr/>
      <dgm:t>
        <a:bodyPr/>
        <a:lstStyle/>
        <a:p>
          <a:endParaRPr lang="en-US"/>
        </a:p>
      </dgm:t>
    </dgm:pt>
    <dgm:pt modelId="{2A6383C1-6231-49F0-B9D0-ADEE262411A6}">
      <dgm:prSet/>
      <dgm:spPr/>
      <dgm:t>
        <a:bodyPr/>
        <a:lstStyle/>
        <a:p>
          <a:r>
            <a:rPr lang="en-US" dirty="0" smtClean="0"/>
            <a:t>Paper Plant 2</a:t>
          </a:r>
          <a:endParaRPr lang="en-US" dirty="0"/>
        </a:p>
      </dgm:t>
    </dgm:pt>
    <dgm:pt modelId="{9563A3D4-BC63-4EFC-8314-A227FD383BA2}" type="parTrans" cxnId="{6F81AF59-09A8-4670-AE5E-7E4080630384}">
      <dgm:prSet/>
      <dgm:spPr/>
      <dgm:t>
        <a:bodyPr/>
        <a:lstStyle/>
        <a:p>
          <a:endParaRPr lang="en-US"/>
        </a:p>
      </dgm:t>
    </dgm:pt>
    <dgm:pt modelId="{01323491-1910-42A1-BAB7-7B0DB3081890}" type="sibTrans" cxnId="{6F81AF59-09A8-4670-AE5E-7E4080630384}">
      <dgm:prSet/>
      <dgm:spPr/>
      <dgm:t>
        <a:bodyPr/>
        <a:lstStyle/>
        <a:p>
          <a:endParaRPr lang="en-US"/>
        </a:p>
      </dgm:t>
    </dgm:pt>
    <dgm:pt modelId="{6EFB1086-92A6-464D-9F90-07FF314D38E6}">
      <dgm:prSet/>
      <dgm:spPr/>
      <dgm:t>
        <a:bodyPr/>
        <a:lstStyle/>
        <a:p>
          <a:r>
            <a:rPr lang="en-US" dirty="0" smtClean="0"/>
            <a:t>Tile Plant</a:t>
          </a:r>
          <a:endParaRPr lang="en-US" dirty="0"/>
        </a:p>
      </dgm:t>
    </dgm:pt>
    <dgm:pt modelId="{737CFBCB-13A5-4058-9698-A6342A64EEEA}" type="parTrans" cxnId="{37260AC3-21B2-4B12-9F1F-6D34198737F6}">
      <dgm:prSet/>
      <dgm:spPr/>
      <dgm:t>
        <a:bodyPr/>
        <a:lstStyle/>
        <a:p>
          <a:endParaRPr lang="en-US"/>
        </a:p>
      </dgm:t>
    </dgm:pt>
    <dgm:pt modelId="{7D3B7C70-0387-42DC-A5C0-BFEA0D423D07}" type="sibTrans" cxnId="{37260AC3-21B2-4B12-9F1F-6D34198737F6}">
      <dgm:prSet/>
      <dgm:spPr/>
      <dgm:t>
        <a:bodyPr/>
        <a:lstStyle/>
        <a:p>
          <a:endParaRPr lang="en-US"/>
        </a:p>
      </dgm:t>
    </dgm:pt>
    <dgm:pt modelId="{9B164288-77D8-46E4-AAD3-E178821E7007}">
      <dgm:prSet/>
      <dgm:spPr/>
      <dgm:t>
        <a:bodyPr/>
        <a:lstStyle/>
        <a:p>
          <a:r>
            <a:rPr lang="en-US" dirty="0" smtClean="0"/>
            <a:t>Fuel combustion (1A2f)</a:t>
          </a:r>
        </a:p>
        <a:p>
          <a:r>
            <a:rPr lang="en-US" dirty="0" smtClean="0"/>
            <a:t>150 MW (</a:t>
          </a:r>
          <a:r>
            <a:rPr lang="en-US" dirty="0" err="1" smtClean="0"/>
            <a:t>th</a:t>
          </a:r>
          <a:r>
            <a:rPr lang="en-US" dirty="0" smtClean="0"/>
            <a:t>)</a:t>
          </a:r>
          <a:endParaRPr lang="en-US" dirty="0"/>
        </a:p>
      </dgm:t>
    </dgm:pt>
    <dgm:pt modelId="{4C62FC5D-B138-473F-B312-C7BE32F4428D}" type="parTrans" cxnId="{C85B05FC-FF3A-4B0C-B574-75E209D47839}">
      <dgm:prSet/>
      <dgm:spPr/>
      <dgm:t>
        <a:bodyPr/>
        <a:lstStyle/>
        <a:p>
          <a:endParaRPr lang="en-US"/>
        </a:p>
      </dgm:t>
    </dgm:pt>
    <dgm:pt modelId="{FB47ED6C-5602-4723-9649-87F8979B4AF3}" type="sibTrans" cxnId="{C85B05FC-FF3A-4B0C-B574-75E209D47839}">
      <dgm:prSet/>
      <dgm:spPr/>
      <dgm:t>
        <a:bodyPr/>
        <a:lstStyle/>
        <a:p>
          <a:endParaRPr lang="en-US"/>
        </a:p>
      </dgm:t>
    </dgm:pt>
    <dgm:pt modelId="{1C44FA8D-20F7-4560-8C88-A4168A44369D}">
      <dgm:prSet/>
      <dgm:spPr/>
      <dgm:t>
        <a:bodyPr/>
        <a:lstStyle/>
        <a:p>
          <a:r>
            <a:rPr lang="en-US" dirty="0" smtClean="0"/>
            <a:t>Process emissions from clinker (2A1)</a:t>
          </a:r>
          <a:endParaRPr lang="en-US" dirty="0"/>
        </a:p>
      </dgm:t>
    </dgm:pt>
    <dgm:pt modelId="{3F120768-C363-4581-8510-AEE5B2FE2455}" type="parTrans" cxnId="{3CDCA528-9166-4AF4-B866-BFBB1FEFC041}">
      <dgm:prSet/>
      <dgm:spPr/>
      <dgm:t>
        <a:bodyPr/>
        <a:lstStyle/>
        <a:p>
          <a:endParaRPr lang="en-US"/>
        </a:p>
      </dgm:t>
    </dgm:pt>
    <dgm:pt modelId="{C805BD82-1994-4FCE-92AF-E7F5D43E42AE}" type="sibTrans" cxnId="{3CDCA528-9166-4AF4-B866-BFBB1FEFC041}">
      <dgm:prSet/>
      <dgm:spPr/>
      <dgm:t>
        <a:bodyPr/>
        <a:lstStyle/>
        <a:p>
          <a:endParaRPr lang="en-US"/>
        </a:p>
      </dgm:t>
    </dgm:pt>
    <dgm:pt modelId="{3061A8B6-DDCB-415B-A46D-C923AC8F55DD}">
      <dgm:prSet/>
      <dgm:spPr/>
      <dgm:t>
        <a:bodyPr/>
        <a:lstStyle/>
        <a:p>
          <a:r>
            <a:rPr lang="en-US" dirty="0" smtClean="0"/>
            <a:t>Fuel combustion (1A2f)</a:t>
          </a:r>
        </a:p>
        <a:p>
          <a:r>
            <a:rPr lang="en-US" dirty="0" smtClean="0"/>
            <a:t>1 MW (</a:t>
          </a:r>
          <a:r>
            <a:rPr lang="en-US" dirty="0" err="1" smtClean="0"/>
            <a:t>th</a:t>
          </a:r>
          <a:r>
            <a:rPr lang="en-US" dirty="0" smtClean="0"/>
            <a:t>)</a:t>
          </a:r>
          <a:endParaRPr lang="en-US" dirty="0"/>
        </a:p>
      </dgm:t>
    </dgm:pt>
    <dgm:pt modelId="{96BEDF43-4BF2-428A-B554-A75A4BA5239E}" type="parTrans" cxnId="{B59F9977-32EF-40DE-9C6A-A4A79AE7AB1D}">
      <dgm:prSet/>
      <dgm:spPr/>
      <dgm:t>
        <a:bodyPr/>
        <a:lstStyle/>
        <a:p>
          <a:endParaRPr lang="en-US"/>
        </a:p>
      </dgm:t>
    </dgm:pt>
    <dgm:pt modelId="{8D8A0CFA-C911-46D9-ADCA-13DAA22274DF}" type="sibTrans" cxnId="{B59F9977-32EF-40DE-9C6A-A4A79AE7AB1D}">
      <dgm:prSet/>
      <dgm:spPr/>
      <dgm:t>
        <a:bodyPr/>
        <a:lstStyle/>
        <a:p>
          <a:endParaRPr lang="en-US"/>
        </a:p>
      </dgm:t>
    </dgm:pt>
    <dgm:pt modelId="{F8491DE4-8D47-4028-A96F-089D248AE327}">
      <dgm:prSet/>
      <dgm:spPr/>
      <dgm:t>
        <a:bodyPr/>
        <a:lstStyle/>
        <a:p>
          <a:r>
            <a:rPr lang="en-US" dirty="0" smtClean="0"/>
            <a:t>Fuel combustion (1A2d)</a:t>
          </a:r>
        </a:p>
        <a:p>
          <a:r>
            <a:rPr lang="en-US" dirty="0" smtClean="0"/>
            <a:t>60 MW (</a:t>
          </a:r>
          <a:r>
            <a:rPr lang="en-US" dirty="0" err="1" smtClean="0"/>
            <a:t>th</a:t>
          </a:r>
          <a:r>
            <a:rPr lang="en-US" dirty="0" smtClean="0"/>
            <a:t>)</a:t>
          </a:r>
          <a:endParaRPr lang="en-US" dirty="0"/>
        </a:p>
      </dgm:t>
    </dgm:pt>
    <dgm:pt modelId="{684A7C9A-372A-45DA-B7C5-CE33EBA5FCC8}" type="parTrans" cxnId="{DEFC375A-5AB6-4160-B096-F8DC030145AD}">
      <dgm:prSet/>
      <dgm:spPr/>
      <dgm:t>
        <a:bodyPr/>
        <a:lstStyle/>
        <a:p>
          <a:endParaRPr lang="en-US"/>
        </a:p>
      </dgm:t>
    </dgm:pt>
    <dgm:pt modelId="{E9FD8D9B-55AB-4D7A-AFBC-BD583F229BBC}" type="sibTrans" cxnId="{DEFC375A-5AB6-4160-B096-F8DC030145AD}">
      <dgm:prSet/>
      <dgm:spPr/>
      <dgm:t>
        <a:bodyPr/>
        <a:lstStyle/>
        <a:p>
          <a:endParaRPr lang="en-US"/>
        </a:p>
      </dgm:t>
    </dgm:pt>
    <dgm:pt modelId="{EDE284F8-EA62-4C5E-9310-07F79105ABAA}">
      <dgm:prSet/>
      <dgm:spPr/>
      <dgm:t>
        <a:bodyPr/>
        <a:lstStyle/>
        <a:p>
          <a:r>
            <a:rPr lang="en-US" dirty="0" smtClean="0"/>
            <a:t>Fuel combustion (1A2d)</a:t>
          </a:r>
        </a:p>
        <a:p>
          <a:r>
            <a:rPr lang="en-US" dirty="0" smtClean="0"/>
            <a:t>10 MW (</a:t>
          </a:r>
          <a:r>
            <a:rPr lang="en-US" dirty="0" err="1" smtClean="0"/>
            <a:t>th</a:t>
          </a:r>
          <a:r>
            <a:rPr lang="en-US" dirty="0" smtClean="0"/>
            <a:t>)</a:t>
          </a:r>
          <a:endParaRPr lang="en-US" dirty="0"/>
        </a:p>
      </dgm:t>
    </dgm:pt>
    <dgm:pt modelId="{5E94D9CC-FF8E-4D08-BF78-5F704B22B219}" type="parTrans" cxnId="{203B6AA9-E847-417B-9FDF-567AE628242D}">
      <dgm:prSet/>
      <dgm:spPr/>
      <dgm:t>
        <a:bodyPr/>
        <a:lstStyle/>
        <a:p>
          <a:endParaRPr lang="en-US"/>
        </a:p>
      </dgm:t>
    </dgm:pt>
    <dgm:pt modelId="{40B619F4-6609-49F4-B2F4-6B7DA0C92C27}" type="sibTrans" cxnId="{203B6AA9-E847-417B-9FDF-567AE628242D}">
      <dgm:prSet/>
      <dgm:spPr/>
      <dgm:t>
        <a:bodyPr/>
        <a:lstStyle/>
        <a:p>
          <a:endParaRPr lang="en-US"/>
        </a:p>
      </dgm:t>
    </dgm:pt>
    <dgm:pt modelId="{49D47F4D-E812-4D9F-A912-282CE3878225}">
      <dgm:prSet/>
      <dgm:spPr/>
      <dgm:t>
        <a:bodyPr/>
        <a:lstStyle/>
        <a:p>
          <a:r>
            <a:rPr lang="en-US" dirty="0" smtClean="0"/>
            <a:t>Fuel combustion (1A2f)</a:t>
          </a:r>
        </a:p>
        <a:p>
          <a:r>
            <a:rPr lang="en-US" dirty="0" smtClean="0"/>
            <a:t>4 MW (</a:t>
          </a:r>
          <a:r>
            <a:rPr lang="en-US" dirty="0" err="1" smtClean="0"/>
            <a:t>th</a:t>
          </a:r>
          <a:r>
            <a:rPr lang="en-US" dirty="0" smtClean="0"/>
            <a:t>)</a:t>
          </a:r>
          <a:endParaRPr lang="en-US" dirty="0"/>
        </a:p>
      </dgm:t>
    </dgm:pt>
    <dgm:pt modelId="{3C0F1C9D-D3A9-4877-B5B4-5AAE9F24786E}" type="parTrans" cxnId="{FFE989D8-5891-45CB-B5B9-EAD999565A49}">
      <dgm:prSet/>
      <dgm:spPr/>
      <dgm:t>
        <a:bodyPr/>
        <a:lstStyle/>
        <a:p>
          <a:endParaRPr lang="en-US"/>
        </a:p>
      </dgm:t>
    </dgm:pt>
    <dgm:pt modelId="{E9A164C9-FE7D-4C15-B7C9-212EECF21CE5}" type="sibTrans" cxnId="{FFE989D8-5891-45CB-B5B9-EAD999565A49}">
      <dgm:prSet/>
      <dgm:spPr/>
      <dgm:t>
        <a:bodyPr/>
        <a:lstStyle/>
        <a:p>
          <a:endParaRPr lang="en-US"/>
        </a:p>
      </dgm:t>
    </dgm:pt>
    <dgm:pt modelId="{5C21F1CE-D531-4689-A34E-3279C3278157}">
      <dgm:prSet/>
      <dgm:spPr/>
      <dgm:t>
        <a:bodyPr/>
        <a:lstStyle/>
        <a:p>
          <a:r>
            <a:rPr lang="en-US" dirty="0" smtClean="0"/>
            <a:t>Fuel combustion (1A1a)</a:t>
          </a:r>
        </a:p>
        <a:p>
          <a:r>
            <a:rPr lang="en-US" dirty="0" smtClean="0"/>
            <a:t>35 MW (</a:t>
          </a:r>
          <a:r>
            <a:rPr lang="en-US" dirty="0" err="1" smtClean="0"/>
            <a:t>th</a:t>
          </a:r>
          <a:r>
            <a:rPr lang="en-US" dirty="0" smtClean="0"/>
            <a:t>)</a:t>
          </a:r>
          <a:endParaRPr lang="en-US" dirty="0"/>
        </a:p>
      </dgm:t>
    </dgm:pt>
    <dgm:pt modelId="{D61CE39A-FF5B-4433-B66A-7DDBA2146992}" type="parTrans" cxnId="{2D853360-8F38-4F3D-9347-811A0C1F3159}">
      <dgm:prSet/>
      <dgm:spPr/>
      <dgm:t>
        <a:bodyPr/>
        <a:lstStyle/>
        <a:p>
          <a:endParaRPr lang="en-US"/>
        </a:p>
      </dgm:t>
    </dgm:pt>
    <dgm:pt modelId="{D74D6410-50C2-4ABF-A355-B081B37F2652}" type="sibTrans" cxnId="{2D853360-8F38-4F3D-9347-811A0C1F3159}">
      <dgm:prSet/>
      <dgm:spPr/>
      <dgm:t>
        <a:bodyPr/>
        <a:lstStyle/>
        <a:p>
          <a:endParaRPr lang="en-US"/>
        </a:p>
      </dgm:t>
    </dgm:pt>
    <dgm:pt modelId="{FCFFC486-EEF2-4EB2-A692-51720A9E2397}">
      <dgm:prSet/>
      <dgm:spPr/>
      <dgm:t>
        <a:bodyPr/>
        <a:lstStyle/>
        <a:p>
          <a:r>
            <a:rPr lang="en-US" dirty="0" smtClean="0"/>
            <a:t>Process emissions (2A2)</a:t>
          </a:r>
          <a:endParaRPr lang="en-US" dirty="0"/>
        </a:p>
      </dgm:t>
    </dgm:pt>
    <dgm:pt modelId="{A85C57D7-629C-4830-B56B-570167387773}" type="parTrans" cxnId="{DD8DC336-E16C-4D55-A75C-EAF9075A759D}">
      <dgm:prSet/>
      <dgm:spPr/>
      <dgm:t>
        <a:bodyPr/>
        <a:lstStyle/>
        <a:p>
          <a:endParaRPr lang="en-US"/>
        </a:p>
      </dgm:t>
    </dgm:pt>
    <dgm:pt modelId="{7F48770E-41E7-43DA-B570-73D7010DB09F}" type="sibTrans" cxnId="{DD8DC336-E16C-4D55-A75C-EAF9075A759D}">
      <dgm:prSet/>
      <dgm:spPr/>
      <dgm:t>
        <a:bodyPr/>
        <a:lstStyle/>
        <a:p>
          <a:endParaRPr lang="en-US"/>
        </a:p>
      </dgm:t>
    </dgm:pt>
    <dgm:pt modelId="{6135696B-F500-4708-8CB0-B819E9F8644B}" type="pres">
      <dgm:prSet presAssocID="{117D7634-53CC-4853-B014-9198BCDF424A}" presName="hierChild1" presStyleCnt="0">
        <dgm:presLayoutVars>
          <dgm:orgChart val="1"/>
          <dgm:chPref val="1"/>
          <dgm:dir/>
          <dgm:animOne val="branch"/>
          <dgm:animLvl val="lvl"/>
          <dgm:resizeHandles/>
        </dgm:presLayoutVars>
      </dgm:prSet>
      <dgm:spPr/>
      <dgm:t>
        <a:bodyPr/>
        <a:lstStyle/>
        <a:p>
          <a:endParaRPr lang="en-US"/>
        </a:p>
      </dgm:t>
    </dgm:pt>
    <dgm:pt modelId="{64987CD4-4DB4-4BBE-80DD-C05011C877F7}" type="pres">
      <dgm:prSet presAssocID="{050BCB4A-15E2-47AD-BAA1-DD700DFF3219}" presName="hierRoot1" presStyleCnt="0">
        <dgm:presLayoutVars>
          <dgm:hierBranch val="init"/>
        </dgm:presLayoutVars>
      </dgm:prSet>
      <dgm:spPr/>
    </dgm:pt>
    <dgm:pt modelId="{3FB29B99-6686-4D96-A127-EB73EAA07B8A}" type="pres">
      <dgm:prSet presAssocID="{050BCB4A-15E2-47AD-BAA1-DD700DFF3219}" presName="rootComposite1" presStyleCnt="0"/>
      <dgm:spPr/>
    </dgm:pt>
    <dgm:pt modelId="{E2B344E7-087A-4F09-83DB-3746F0DAD51D}" type="pres">
      <dgm:prSet presAssocID="{050BCB4A-15E2-47AD-BAA1-DD700DFF3219}" presName="rootText1" presStyleLbl="node0" presStyleIdx="0" presStyleCnt="1">
        <dgm:presLayoutVars>
          <dgm:chPref val="3"/>
        </dgm:presLayoutVars>
      </dgm:prSet>
      <dgm:spPr/>
      <dgm:t>
        <a:bodyPr/>
        <a:lstStyle/>
        <a:p>
          <a:endParaRPr lang="en-US"/>
        </a:p>
      </dgm:t>
    </dgm:pt>
    <dgm:pt modelId="{FEDC7DE5-B899-4989-B5CB-306FC33EE0E9}" type="pres">
      <dgm:prSet presAssocID="{050BCB4A-15E2-47AD-BAA1-DD700DFF3219}" presName="rootConnector1" presStyleLbl="node1" presStyleIdx="0" presStyleCnt="0"/>
      <dgm:spPr/>
      <dgm:t>
        <a:bodyPr/>
        <a:lstStyle/>
        <a:p>
          <a:endParaRPr lang="en-US"/>
        </a:p>
      </dgm:t>
    </dgm:pt>
    <dgm:pt modelId="{A1706B77-B4CE-4C84-A7E6-E8198F39CFD1}" type="pres">
      <dgm:prSet presAssocID="{050BCB4A-15E2-47AD-BAA1-DD700DFF3219}" presName="hierChild2" presStyleCnt="0"/>
      <dgm:spPr/>
    </dgm:pt>
    <dgm:pt modelId="{3E6E0CB8-9FEC-4560-9307-54147B76DF60}" type="pres">
      <dgm:prSet presAssocID="{3D203081-5964-4D9C-A6AD-0129FBAA4B8B}" presName="Name37" presStyleLbl="parChTrans1D2" presStyleIdx="0" presStyleCnt="3"/>
      <dgm:spPr/>
      <dgm:t>
        <a:bodyPr/>
        <a:lstStyle/>
        <a:p>
          <a:endParaRPr lang="en-US"/>
        </a:p>
      </dgm:t>
    </dgm:pt>
    <dgm:pt modelId="{63C0B2AF-D9FF-4DC6-818E-DD54733B44F1}" type="pres">
      <dgm:prSet presAssocID="{3921E44E-0E9B-42AE-89D8-E482112D8247}" presName="hierRoot2" presStyleCnt="0">
        <dgm:presLayoutVars>
          <dgm:hierBranch val="init"/>
        </dgm:presLayoutVars>
      </dgm:prSet>
      <dgm:spPr/>
    </dgm:pt>
    <dgm:pt modelId="{AC0A6659-ADFC-43F4-B665-F9750FC6419F}" type="pres">
      <dgm:prSet presAssocID="{3921E44E-0E9B-42AE-89D8-E482112D8247}" presName="rootComposite" presStyleCnt="0"/>
      <dgm:spPr/>
    </dgm:pt>
    <dgm:pt modelId="{7B405FEE-4F2F-4777-8C49-410EE3990A6D}" type="pres">
      <dgm:prSet presAssocID="{3921E44E-0E9B-42AE-89D8-E482112D8247}" presName="rootText" presStyleLbl="node2" presStyleIdx="0" presStyleCnt="3">
        <dgm:presLayoutVars>
          <dgm:chPref val="3"/>
        </dgm:presLayoutVars>
      </dgm:prSet>
      <dgm:spPr/>
      <dgm:t>
        <a:bodyPr/>
        <a:lstStyle/>
        <a:p>
          <a:endParaRPr lang="en-US"/>
        </a:p>
      </dgm:t>
    </dgm:pt>
    <dgm:pt modelId="{F178BDF1-231D-468E-A392-16B0A57E3A9F}" type="pres">
      <dgm:prSet presAssocID="{3921E44E-0E9B-42AE-89D8-E482112D8247}" presName="rootConnector" presStyleLbl="node2" presStyleIdx="0" presStyleCnt="3"/>
      <dgm:spPr/>
      <dgm:t>
        <a:bodyPr/>
        <a:lstStyle/>
        <a:p>
          <a:endParaRPr lang="en-US"/>
        </a:p>
      </dgm:t>
    </dgm:pt>
    <dgm:pt modelId="{1489FBB2-EEA7-48B8-B6A4-3F38EBFDA21D}" type="pres">
      <dgm:prSet presAssocID="{3921E44E-0E9B-42AE-89D8-E482112D8247}" presName="hierChild4" presStyleCnt="0"/>
      <dgm:spPr/>
    </dgm:pt>
    <dgm:pt modelId="{A99CEEF3-4954-458E-97B7-73343108C13F}" type="pres">
      <dgm:prSet presAssocID="{AE039780-7E4C-4EF2-8E27-B942598C41E2}" presName="Name37" presStyleLbl="parChTrans1D3" presStyleIdx="0" presStyleCnt="5"/>
      <dgm:spPr/>
      <dgm:t>
        <a:bodyPr/>
        <a:lstStyle/>
        <a:p>
          <a:endParaRPr lang="en-US"/>
        </a:p>
      </dgm:t>
    </dgm:pt>
    <dgm:pt modelId="{9E69C83D-010D-4819-8087-53B4E7452931}" type="pres">
      <dgm:prSet presAssocID="{992D79DA-F884-40DC-A8C6-45B2B7FA68EA}" presName="hierRoot2" presStyleCnt="0">
        <dgm:presLayoutVars>
          <dgm:hierBranch val="init"/>
        </dgm:presLayoutVars>
      </dgm:prSet>
      <dgm:spPr/>
    </dgm:pt>
    <dgm:pt modelId="{A80CD9B0-D6CA-425C-ACD5-CCDCB861DABD}" type="pres">
      <dgm:prSet presAssocID="{992D79DA-F884-40DC-A8C6-45B2B7FA68EA}" presName="rootComposite" presStyleCnt="0"/>
      <dgm:spPr/>
    </dgm:pt>
    <dgm:pt modelId="{8601AD87-A1D3-4E0E-8A74-9794BFE3BA10}" type="pres">
      <dgm:prSet presAssocID="{992D79DA-F884-40DC-A8C6-45B2B7FA68EA}" presName="rootText" presStyleLbl="node3" presStyleIdx="0" presStyleCnt="5">
        <dgm:presLayoutVars>
          <dgm:chPref val="3"/>
        </dgm:presLayoutVars>
      </dgm:prSet>
      <dgm:spPr/>
      <dgm:t>
        <a:bodyPr/>
        <a:lstStyle/>
        <a:p>
          <a:endParaRPr lang="en-US"/>
        </a:p>
      </dgm:t>
    </dgm:pt>
    <dgm:pt modelId="{45139239-A89B-4B1A-9BE1-CAD81292430B}" type="pres">
      <dgm:prSet presAssocID="{992D79DA-F884-40DC-A8C6-45B2B7FA68EA}" presName="rootConnector" presStyleLbl="node3" presStyleIdx="0" presStyleCnt="5"/>
      <dgm:spPr/>
      <dgm:t>
        <a:bodyPr/>
        <a:lstStyle/>
        <a:p>
          <a:endParaRPr lang="en-US"/>
        </a:p>
      </dgm:t>
    </dgm:pt>
    <dgm:pt modelId="{C4B3BB9F-7D07-4F20-83CD-8798CE257CEF}" type="pres">
      <dgm:prSet presAssocID="{992D79DA-F884-40DC-A8C6-45B2B7FA68EA}" presName="hierChild4" presStyleCnt="0"/>
      <dgm:spPr/>
    </dgm:pt>
    <dgm:pt modelId="{FAE4E3AB-FEF5-4129-A8E3-7C8EC60D7391}" type="pres">
      <dgm:prSet presAssocID="{4C62FC5D-B138-473F-B312-C7BE32F4428D}" presName="Name37" presStyleLbl="parChTrans1D4" presStyleIdx="0" presStyleCnt="8"/>
      <dgm:spPr/>
      <dgm:t>
        <a:bodyPr/>
        <a:lstStyle/>
        <a:p>
          <a:endParaRPr lang="en-US"/>
        </a:p>
      </dgm:t>
    </dgm:pt>
    <dgm:pt modelId="{D8F857B9-1DA8-4C43-BEF8-358C6E415B5B}" type="pres">
      <dgm:prSet presAssocID="{9B164288-77D8-46E4-AAD3-E178821E7007}" presName="hierRoot2" presStyleCnt="0">
        <dgm:presLayoutVars>
          <dgm:hierBranch val="init"/>
        </dgm:presLayoutVars>
      </dgm:prSet>
      <dgm:spPr/>
    </dgm:pt>
    <dgm:pt modelId="{91B01746-FC4B-4BD2-BECA-67CDF63DBA6F}" type="pres">
      <dgm:prSet presAssocID="{9B164288-77D8-46E4-AAD3-E178821E7007}" presName="rootComposite" presStyleCnt="0"/>
      <dgm:spPr/>
    </dgm:pt>
    <dgm:pt modelId="{7D204F8E-DD4D-4333-8CC7-C40CA5DBDA4E}" type="pres">
      <dgm:prSet presAssocID="{9B164288-77D8-46E4-AAD3-E178821E7007}" presName="rootText" presStyleLbl="node4" presStyleIdx="0" presStyleCnt="8">
        <dgm:presLayoutVars>
          <dgm:chPref val="3"/>
        </dgm:presLayoutVars>
      </dgm:prSet>
      <dgm:spPr/>
      <dgm:t>
        <a:bodyPr/>
        <a:lstStyle/>
        <a:p>
          <a:endParaRPr lang="en-US"/>
        </a:p>
      </dgm:t>
    </dgm:pt>
    <dgm:pt modelId="{AB1FFC41-3321-48FE-89E1-F7990B9D50A2}" type="pres">
      <dgm:prSet presAssocID="{9B164288-77D8-46E4-AAD3-E178821E7007}" presName="rootConnector" presStyleLbl="node4" presStyleIdx="0" presStyleCnt="8"/>
      <dgm:spPr/>
      <dgm:t>
        <a:bodyPr/>
        <a:lstStyle/>
        <a:p>
          <a:endParaRPr lang="en-US"/>
        </a:p>
      </dgm:t>
    </dgm:pt>
    <dgm:pt modelId="{117387E2-5C9E-4664-82A7-D3F8396C51D9}" type="pres">
      <dgm:prSet presAssocID="{9B164288-77D8-46E4-AAD3-E178821E7007}" presName="hierChild4" presStyleCnt="0"/>
      <dgm:spPr/>
    </dgm:pt>
    <dgm:pt modelId="{7627DC59-730B-45E0-807D-7BED9A3651F1}" type="pres">
      <dgm:prSet presAssocID="{9B164288-77D8-46E4-AAD3-E178821E7007}" presName="hierChild5" presStyleCnt="0"/>
      <dgm:spPr/>
    </dgm:pt>
    <dgm:pt modelId="{07B63DA3-5462-4B79-A50A-415ED6B62687}" type="pres">
      <dgm:prSet presAssocID="{3F120768-C363-4581-8510-AEE5B2FE2455}" presName="Name37" presStyleLbl="parChTrans1D4" presStyleIdx="1" presStyleCnt="8"/>
      <dgm:spPr/>
      <dgm:t>
        <a:bodyPr/>
        <a:lstStyle/>
        <a:p>
          <a:endParaRPr lang="en-US"/>
        </a:p>
      </dgm:t>
    </dgm:pt>
    <dgm:pt modelId="{F9D604E9-944B-45D4-BCA7-AF86925B8643}" type="pres">
      <dgm:prSet presAssocID="{1C44FA8D-20F7-4560-8C88-A4168A44369D}" presName="hierRoot2" presStyleCnt="0">
        <dgm:presLayoutVars>
          <dgm:hierBranch val="init"/>
        </dgm:presLayoutVars>
      </dgm:prSet>
      <dgm:spPr/>
    </dgm:pt>
    <dgm:pt modelId="{48DCF9DA-A550-4750-B24E-DB8A60132A9E}" type="pres">
      <dgm:prSet presAssocID="{1C44FA8D-20F7-4560-8C88-A4168A44369D}" presName="rootComposite" presStyleCnt="0"/>
      <dgm:spPr/>
    </dgm:pt>
    <dgm:pt modelId="{0280C504-42A1-4657-96B1-A51E49DC2957}" type="pres">
      <dgm:prSet presAssocID="{1C44FA8D-20F7-4560-8C88-A4168A44369D}" presName="rootText" presStyleLbl="node4" presStyleIdx="1" presStyleCnt="8">
        <dgm:presLayoutVars>
          <dgm:chPref val="3"/>
        </dgm:presLayoutVars>
      </dgm:prSet>
      <dgm:spPr/>
      <dgm:t>
        <a:bodyPr/>
        <a:lstStyle/>
        <a:p>
          <a:endParaRPr lang="en-US"/>
        </a:p>
      </dgm:t>
    </dgm:pt>
    <dgm:pt modelId="{8E2342E9-2274-4EB2-A6AE-43D14F2244B3}" type="pres">
      <dgm:prSet presAssocID="{1C44FA8D-20F7-4560-8C88-A4168A44369D}" presName="rootConnector" presStyleLbl="node4" presStyleIdx="1" presStyleCnt="8"/>
      <dgm:spPr/>
      <dgm:t>
        <a:bodyPr/>
        <a:lstStyle/>
        <a:p>
          <a:endParaRPr lang="en-US"/>
        </a:p>
      </dgm:t>
    </dgm:pt>
    <dgm:pt modelId="{3227BEDF-3563-4042-8501-35456337CCB5}" type="pres">
      <dgm:prSet presAssocID="{1C44FA8D-20F7-4560-8C88-A4168A44369D}" presName="hierChild4" presStyleCnt="0"/>
      <dgm:spPr/>
    </dgm:pt>
    <dgm:pt modelId="{CB11A6E9-5C72-4C2A-A08E-08876C92F979}" type="pres">
      <dgm:prSet presAssocID="{1C44FA8D-20F7-4560-8C88-A4168A44369D}" presName="hierChild5" presStyleCnt="0"/>
      <dgm:spPr/>
    </dgm:pt>
    <dgm:pt modelId="{9EE530B8-5E51-4C4B-8A3A-0B908409DB26}" type="pres">
      <dgm:prSet presAssocID="{992D79DA-F884-40DC-A8C6-45B2B7FA68EA}" presName="hierChild5" presStyleCnt="0"/>
      <dgm:spPr/>
    </dgm:pt>
    <dgm:pt modelId="{53A12939-EF14-4DB3-99D5-484FBF5880C6}" type="pres">
      <dgm:prSet presAssocID="{1E611DC6-6E83-417C-8A73-00C5DD402D72}" presName="Name37" presStyleLbl="parChTrans1D3" presStyleIdx="1" presStyleCnt="5"/>
      <dgm:spPr/>
      <dgm:t>
        <a:bodyPr/>
        <a:lstStyle/>
        <a:p>
          <a:endParaRPr lang="en-US"/>
        </a:p>
      </dgm:t>
    </dgm:pt>
    <dgm:pt modelId="{78FCC81A-A0F5-401E-B01A-F7B85A7E37D3}" type="pres">
      <dgm:prSet presAssocID="{9D34B327-9A2A-4A7A-9A96-A5B940451009}" presName="hierRoot2" presStyleCnt="0">
        <dgm:presLayoutVars>
          <dgm:hierBranch val="init"/>
        </dgm:presLayoutVars>
      </dgm:prSet>
      <dgm:spPr/>
    </dgm:pt>
    <dgm:pt modelId="{3B3F0F1E-209B-4F7A-8668-3A9CE74E8646}" type="pres">
      <dgm:prSet presAssocID="{9D34B327-9A2A-4A7A-9A96-A5B940451009}" presName="rootComposite" presStyleCnt="0"/>
      <dgm:spPr/>
    </dgm:pt>
    <dgm:pt modelId="{DDECD4FA-4981-4595-A12D-697E9AC0CD38}" type="pres">
      <dgm:prSet presAssocID="{9D34B327-9A2A-4A7A-9A96-A5B940451009}" presName="rootText" presStyleLbl="node3" presStyleIdx="1" presStyleCnt="5">
        <dgm:presLayoutVars>
          <dgm:chPref val="3"/>
        </dgm:presLayoutVars>
      </dgm:prSet>
      <dgm:spPr/>
      <dgm:t>
        <a:bodyPr/>
        <a:lstStyle/>
        <a:p>
          <a:endParaRPr lang="en-US"/>
        </a:p>
      </dgm:t>
    </dgm:pt>
    <dgm:pt modelId="{F12C4025-1A31-4EA2-85B1-8ADB1C3AA66B}" type="pres">
      <dgm:prSet presAssocID="{9D34B327-9A2A-4A7A-9A96-A5B940451009}" presName="rootConnector" presStyleLbl="node3" presStyleIdx="1" presStyleCnt="5"/>
      <dgm:spPr/>
      <dgm:t>
        <a:bodyPr/>
        <a:lstStyle/>
        <a:p>
          <a:endParaRPr lang="en-US"/>
        </a:p>
      </dgm:t>
    </dgm:pt>
    <dgm:pt modelId="{2C926D9E-47F7-419A-BFEE-E9782B6B546A}" type="pres">
      <dgm:prSet presAssocID="{9D34B327-9A2A-4A7A-9A96-A5B940451009}" presName="hierChild4" presStyleCnt="0"/>
      <dgm:spPr/>
    </dgm:pt>
    <dgm:pt modelId="{0242A7C8-EC51-4A52-BBF8-35EA1F37156C}" type="pres">
      <dgm:prSet presAssocID="{96BEDF43-4BF2-428A-B554-A75A4BA5239E}" presName="Name37" presStyleLbl="parChTrans1D4" presStyleIdx="2" presStyleCnt="8"/>
      <dgm:spPr/>
      <dgm:t>
        <a:bodyPr/>
        <a:lstStyle/>
        <a:p>
          <a:endParaRPr lang="en-US"/>
        </a:p>
      </dgm:t>
    </dgm:pt>
    <dgm:pt modelId="{87A4F57F-02E4-491A-A637-CF0B62526D1B}" type="pres">
      <dgm:prSet presAssocID="{3061A8B6-DDCB-415B-A46D-C923AC8F55DD}" presName="hierRoot2" presStyleCnt="0">
        <dgm:presLayoutVars>
          <dgm:hierBranch val="init"/>
        </dgm:presLayoutVars>
      </dgm:prSet>
      <dgm:spPr/>
    </dgm:pt>
    <dgm:pt modelId="{C1D707B4-8A86-49EF-A655-EAD97E3FAA61}" type="pres">
      <dgm:prSet presAssocID="{3061A8B6-DDCB-415B-A46D-C923AC8F55DD}" presName="rootComposite" presStyleCnt="0"/>
      <dgm:spPr/>
    </dgm:pt>
    <dgm:pt modelId="{5F903124-EBCC-4323-9047-74A03170469A}" type="pres">
      <dgm:prSet presAssocID="{3061A8B6-DDCB-415B-A46D-C923AC8F55DD}" presName="rootText" presStyleLbl="node4" presStyleIdx="2" presStyleCnt="8">
        <dgm:presLayoutVars>
          <dgm:chPref val="3"/>
        </dgm:presLayoutVars>
      </dgm:prSet>
      <dgm:spPr/>
      <dgm:t>
        <a:bodyPr/>
        <a:lstStyle/>
        <a:p>
          <a:endParaRPr lang="en-US"/>
        </a:p>
      </dgm:t>
    </dgm:pt>
    <dgm:pt modelId="{ED1D90E8-0F73-4ACD-8F27-E9C8622F644D}" type="pres">
      <dgm:prSet presAssocID="{3061A8B6-DDCB-415B-A46D-C923AC8F55DD}" presName="rootConnector" presStyleLbl="node4" presStyleIdx="2" presStyleCnt="8"/>
      <dgm:spPr/>
      <dgm:t>
        <a:bodyPr/>
        <a:lstStyle/>
        <a:p>
          <a:endParaRPr lang="en-US"/>
        </a:p>
      </dgm:t>
    </dgm:pt>
    <dgm:pt modelId="{67D5826E-11AD-4874-8657-6E0FBB6C5148}" type="pres">
      <dgm:prSet presAssocID="{3061A8B6-DDCB-415B-A46D-C923AC8F55DD}" presName="hierChild4" presStyleCnt="0"/>
      <dgm:spPr/>
    </dgm:pt>
    <dgm:pt modelId="{EB04076F-0089-4FB2-B739-0FA6D28A5AC6}" type="pres">
      <dgm:prSet presAssocID="{3061A8B6-DDCB-415B-A46D-C923AC8F55DD}" presName="hierChild5" presStyleCnt="0"/>
      <dgm:spPr/>
    </dgm:pt>
    <dgm:pt modelId="{6266E4AE-713A-4509-BCDC-01081EAC8A90}" type="pres">
      <dgm:prSet presAssocID="{9D34B327-9A2A-4A7A-9A96-A5B940451009}" presName="hierChild5" presStyleCnt="0"/>
      <dgm:spPr/>
    </dgm:pt>
    <dgm:pt modelId="{958E5727-A936-4595-9720-A8D53A49A380}" type="pres">
      <dgm:prSet presAssocID="{3921E44E-0E9B-42AE-89D8-E482112D8247}" presName="hierChild5" presStyleCnt="0"/>
      <dgm:spPr/>
    </dgm:pt>
    <dgm:pt modelId="{055F5E88-2D78-449A-9299-1A0109F83A55}" type="pres">
      <dgm:prSet presAssocID="{1EBE32F1-E4F3-472C-AF30-00E7FF2FB3A5}" presName="Name37" presStyleLbl="parChTrans1D2" presStyleIdx="1" presStyleCnt="3"/>
      <dgm:spPr/>
      <dgm:t>
        <a:bodyPr/>
        <a:lstStyle/>
        <a:p>
          <a:endParaRPr lang="en-US"/>
        </a:p>
      </dgm:t>
    </dgm:pt>
    <dgm:pt modelId="{FF7818EE-A5E5-4B2D-86E9-DD0950FB0B38}" type="pres">
      <dgm:prSet presAssocID="{2436A836-2D27-422D-9862-EC37CB3AEE3A}" presName="hierRoot2" presStyleCnt="0">
        <dgm:presLayoutVars>
          <dgm:hierBranch val="init"/>
        </dgm:presLayoutVars>
      </dgm:prSet>
      <dgm:spPr/>
    </dgm:pt>
    <dgm:pt modelId="{8E829160-4550-4C2D-8FE7-C470A842CFAB}" type="pres">
      <dgm:prSet presAssocID="{2436A836-2D27-422D-9862-EC37CB3AEE3A}" presName="rootComposite" presStyleCnt="0"/>
      <dgm:spPr/>
    </dgm:pt>
    <dgm:pt modelId="{ACF3320C-C673-4333-9880-A9D2DC5F156B}" type="pres">
      <dgm:prSet presAssocID="{2436A836-2D27-422D-9862-EC37CB3AEE3A}" presName="rootText" presStyleLbl="node2" presStyleIdx="1" presStyleCnt="3">
        <dgm:presLayoutVars>
          <dgm:chPref val="3"/>
        </dgm:presLayoutVars>
      </dgm:prSet>
      <dgm:spPr/>
      <dgm:t>
        <a:bodyPr/>
        <a:lstStyle/>
        <a:p>
          <a:endParaRPr lang="en-US"/>
        </a:p>
      </dgm:t>
    </dgm:pt>
    <dgm:pt modelId="{310C78DC-EDB5-4AC5-90CB-6342398E5EE4}" type="pres">
      <dgm:prSet presAssocID="{2436A836-2D27-422D-9862-EC37CB3AEE3A}" presName="rootConnector" presStyleLbl="node2" presStyleIdx="1" presStyleCnt="3"/>
      <dgm:spPr/>
      <dgm:t>
        <a:bodyPr/>
        <a:lstStyle/>
        <a:p>
          <a:endParaRPr lang="en-US"/>
        </a:p>
      </dgm:t>
    </dgm:pt>
    <dgm:pt modelId="{F02F4229-4016-4DB9-8F4A-C3B121B0F1D7}" type="pres">
      <dgm:prSet presAssocID="{2436A836-2D27-422D-9862-EC37CB3AEE3A}" presName="hierChild4" presStyleCnt="0"/>
      <dgm:spPr/>
    </dgm:pt>
    <dgm:pt modelId="{2472E1E1-D9E9-4017-BA50-E8ADE0251B95}" type="pres">
      <dgm:prSet presAssocID="{97347143-EB20-4F4D-8101-08F6121E18EA}" presName="Name37" presStyleLbl="parChTrans1D3" presStyleIdx="2" presStyleCnt="5"/>
      <dgm:spPr/>
      <dgm:t>
        <a:bodyPr/>
        <a:lstStyle/>
        <a:p>
          <a:endParaRPr lang="en-US"/>
        </a:p>
      </dgm:t>
    </dgm:pt>
    <dgm:pt modelId="{726BFAA1-4377-4992-A83E-2951F9A5AD43}" type="pres">
      <dgm:prSet presAssocID="{4AA109EC-E959-4997-BAC2-6F9390C8AC20}" presName="hierRoot2" presStyleCnt="0">
        <dgm:presLayoutVars>
          <dgm:hierBranch val="init"/>
        </dgm:presLayoutVars>
      </dgm:prSet>
      <dgm:spPr/>
    </dgm:pt>
    <dgm:pt modelId="{805B820C-3663-4150-A0F5-A730367B788A}" type="pres">
      <dgm:prSet presAssocID="{4AA109EC-E959-4997-BAC2-6F9390C8AC20}" presName="rootComposite" presStyleCnt="0"/>
      <dgm:spPr/>
    </dgm:pt>
    <dgm:pt modelId="{672FF036-721B-4E65-A142-EA50AD889BA5}" type="pres">
      <dgm:prSet presAssocID="{4AA109EC-E959-4997-BAC2-6F9390C8AC20}" presName="rootText" presStyleLbl="node3" presStyleIdx="2" presStyleCnt="5">
        <dgm:presLayoutVars>
          <dgm:chPref val="3"/>
        </dgm:presLayoutVars>
      </dgm:prSet>
      <dgm:spPr/>
      <dgm:t>
        <a:bodyPr/>
        <a:lstStyle/>
        <a:p>
          <a:endParaRPr lang="en-US"/>
        </a:p>
      </dgm:t>
    </dgm:pt>
    <dgm:pt modelId="{082F06B4-4F9A-411F-9E7D-7D83D718FF46}" type="pres">
      <dgm:prSet presAssocID="{4AA109EC-E959-4997-BAC2-6F9390C8AC20}" presName="rootConnector" presStyleLbl="node3" presStyleIdx="2" presStyleCnt="5"/>
      <dgm:spPr/>
      <dgm:t>
        <a:bodyPr/>
        <a:lstStyle/>
        <a:p>
          <a:endParaRPr lang="en-US"/>
        </a:p>
      </dgm:t>
    </dgm:pt>
    <dgm:pt modelId="{4B59A471-4B1E-478A-9321-D39C490A9A96}" type="pres">
      <dgm:prSet presAssocID="{4AA109EC-E959-4997-BAC2-6F9390C8AC20}" presName="hierChild4" presStyleCnt="0"/>
      <dgm:spPr/>
    </dgm:pt>
    <dgm:pt modelId="{5657CC36-D85D-4B19-B6F6-9C4C66D96C1B}" type="pres">
      <dgm:prSet presAssocID="{684A7C9A-372A-45DA-B7C5-CE33EBA5FCC8}" presName="Name37" presStyleLbl="parChTrans1D4" presStyleIdx="3" presStyleCnt="8"/>
      <dgm:spPr/>
      <dgm:t>
        <a:bodyPr/>
        <a:lstStyle/>
        <a:p>
          <a:endParaRPr lang="en-US"/>
        </a:p>
      </dgm:t>
    </dgm:pt>
    <dgm:pt modelId="{53B43142-19C2-45A1-B4FE-E1689D5B8490}" type="pres">
      <dgm:prSet presAssocID="{F8491DE4-8D47-4028-A96F-089D248AE327}" presName="hierRoot2" presStyleCnt="0">
        <dgm:presLayoutVars>
          <dgm:hierBranch val="init"/>
        </dgm:presLayoutVars>
      </dgm:prSet>
      <dgm:spPr/>
    </dgm:pt>
    <dgm:pt modelId="{ADA27A0E-E822-4109-B4C6-018C2BD53332}" type="pres">
      <dgm:prSet presAssocID="{F8491DE4-8D47-4028-A96F-089D248AE327}" presName="rootComposite" presStyleCnt="0"/>
      <dgm:spPr/>
    </dgm:pt>
    <dgm:pt modelId="{EE2B6F8E-0A63-4B14-AB51-3E96B1A78CD7}" type="pres">
      <dgm:prSet presAssocID="{F8491DE4-8D47-4028-A96F-089D248AE327}" presName="rootText" presStyleLbl="node4" presStyleIdx="3" presStyleCnt="8">
        <dgm:presLayoutVars>
          <dgm:chPref val="3"/>
        </dgm:presLayoutVars>
      </dgm:prSet>
      <dgm:spPr/>
      <dgm:t>
        <a:bodyPr/>
        <a:lstStyle/>
        <a:p>
          <a:endParaRPr lang="en-US"/>
        </a:p>
      </dgm:t>
    </dgm:pt>
    <dgm:pt modelId="{C367A4E6-25FA-4E3C-A5F3-70E30004229F}" type="pres">
      <dgm:prSet presAssocID="{F8491DE4-8D47-4028-A96F-089D248AE327}" presName="rootConnector" presStyleLbl="node4" presStyleIdx="3" presStyleCnt="8"/>
      <dgm:spPr/>
      <dgm:t>
        <a:bodyPr/>
        <a:lstStyle/>
        <a:p>
          <a:endParaRPr lang="en-US"/>
        </a:p>
      </dgm:t>
    </dgm:pt>
    <dgm:pt modelId="{A6283164-7587-407D-A1D1-CFD03321A824}" type="pres">
      <dgm:prSet presAssocID="{F8491DE4-8D47-4028-A96F-089D248AE327}" presName="hierChild4" presStyleCnt="0"/>
      <dgm:spPr/>
    </dgm:pt>
    <dgm:pt modelId="{6DAC199D-C225-4743-A638-76DAD7EF4946}" type="pres">
      <dgm:prSet presAssocID="{F8491DE4-8D47-4028-A96F-089D248AE327}" presName="hierChild5" presStyleCnt="0"/>
      <dgm:spPr/>
    </dgm:pt>
    <dgm:pt modelId="{BF91688E-B0D3-4873-BD49-EF24EF29DE6A}" type="pres">
      <dgm:prSet presAssocID="{D61CE39A-FF5B-4433-B66A-7DDBA2146992}" presName="Name37" presStyleLbl="parChTrans1D4" presStyleIdx="4" presStyleCnt="8"/>
      <dgm:spPr/>
      <dgm:t>
        <a:bodyPr/>
        <a:lstStyle/>
        <a:p>
          <a:endParaRPr lang="en-US"/>
        </a:p>
      </dgm:t>
    </dgm:pt>
    <dgm:pt modelId="{2274F5DE-7881-4606-80D1-20C7C653D62D}" type="pres">
      <dgm:prSet presAssocID="{5C21F1CE-D531-4689-A34E-3279C3278157}" presName="hierRoot2" presStyleCnt="0">
        <dgm:presLayoutVars>
          <dgm:hierBranch val="init"/>
        </dgm:presLayoutVars>
      </dgm:prSet>
      <dgm:spPr/>
    </dgm:pt>
    <dgm:pt modelId="{B24D3A9B-937D-4D68-BD63-58916DE37E1D}" type="pres">
      <dgm:prSet presAssocID="{5C21F1CE-D531-4689-A34E-3279C3278157}" presName="rootComposite" presStyleCnt="0"/>
      <dgm:spPr/>
    </dgm:pt>
    <dgm:pt modelId="{FB0AA5A5-232D-43B3-9E22-5CB5A5AB0F73}" type="pres">
      <dgm:prSet presAssocID="{5C21F1CE-D531-4689-A34E-3279C3278157}" presName="rootText" presStyleLbl="node4" presStyleIdx="4" presStyleCnt="8">
        <dgm:presLayoutVars>
          <dgm:chPref val="3"/>
        </dgm:presLayoutVars>
      </dgm:prSet>
      <dgm:spPr/>
      <dgm:t>
        <a:bodyPr/>
        <a:lstStyle/>
        <a:p>
          <a:endParaRPr lang="en-US"/>
        </a:p>
      </dgm:t>
    </dgm:pt>
    <dgm:pt modelId="{B08BCD95-3BE5-4A0C-A104-C8637BD1D8B0}" type="pres">
      <dgm:prSet presAssocID="{5C21F1CE-D531-4689-A34E-3279C3278157}" presName="rootConnector" presStyleLbl="node4" presStyleIdx="4" presStyleCnt="8"/>
      <dgm:spPr/>
      <dgm:t>
        <a:bodyPr/>
        <a:lstStyle/>
        <a:p>
          <a:endParaRPr lang="en-US"/>
        </a:p>
      </dgm:t>
    </dgm:pt>
    <dgm:pt modelId="{185B1444-FD6C-4CC4-B5F2-8CBC4C6E7CBD}" type="pres">
      <dgm:prSet presAssocID="{5C21F1CE-D531-4689-A34E-3279C3278157}" presName="hierChild4" presStyleCnt="0"/>
      <dgm:spPr/>
    </dgm:pt>
    <dgm:pt modelId="{F08B1DE9-4F01-4E18-A243-83A67F3F62E9}" type="pres">
      <dgm:prSet presAssocID="{5C21F1CE-D531-4689-A34E-3279C3278157}" presName="hierChild5" presStyleCnt="0"/>
      <dgm:spPr/>
    </dgm:pt>
    <dgm:pt modelId="{73031C55-1619-4106-95F7-EB088E492B5F}" type="pres">
      <dgm:prSet presAssocID="{A85C57D7-629C-4830-B56B-570167387773}" presName="Name37" presStyleLbl="parChTrans1D4" presStyleIdx="5" presStyleCnt="8"/>
      <dgm:spPr/>
      <dgm:t>
        <a:bodyPr/>
        <a:lstStyle/>
        <a:p>
          <a:endParaRPr lang="en-US"/>
        </a:p>
      </dgm:t>
    </dgm:pt>
    <dgm:pt modelId="{FF180E1F-B293-4D6C-9BA3-26B99DC4FC40}" type="pres">
      <dgm:prSet presAssocID="{FCFFC486-EEF2-4EB2-A692-51720A9E2397}" presName="hierRoot2" presStyleCnt="0">
        <dgm:presLayoutVars>
          <dgm:hierBranch val="init"/>
        </dgm:presLayoutVars>
      </dgm:prSet>
      <dgm:spPr/>
    </dgm:pt>
    <dgm:pt modelId="{340AC398-53BA-4B6B-8D61-0280663EE796}" type="pres">
      <dgm:prSet presAssocID="{FCFFC486-EEF2-4EB2-A692-51720A9E2397}" presName="rootComposite" presStyleCnt="0"/>
      <dgm:spPr/>
    </dgm:pt>
    <dgm:pt modelId="{10E3D1D0-62AA-4B82-BDB5-32C194670901}" type="pres">
      <dgm:prSet presAssocID="{FCFFC486-EEF2-4EB2-A692-51720A9E2397}" presName="rootText" presStyleLbl="node4" presStyleIdx="5" presStyleCnt="8">
        <dgm:presLayoutVars>
          <dgm:chPref val="3"/>
        </dgm:presLayoutVars>
      </dgm:prSet>
      <dgm:spPr/>
      <dgm:t>
        <a:bodyPr/>
        <a:lstStyle/>
        <a:p>
          <a:endParaRPr lang="en-US"/>
        </a:p>
      </dgm:t>
    </dgm:pt>
    <dgm:pt modelId="{BD493356-B819-4712-8162-45F223CE78A8}" type="pres">
      <dgm:prSet presAssocID="{FCFFC486-EEF2-4EB2-A692-51720A9E2397}" presName="rootConnector" presStyleLbl="node4" presStyleIdx="5" presStyleCnt="8"/>
      <dgm:spPr/>
      <dgm:t>
        <a:bodyPr/>
        <a:lstStyle/>
        <a:p>
          <a:endParaRPr lang="en-US"/>
        </a:p>
      </dgm:t>
    </dgm:pt>
    <dgm:pt modelId="{C6202A22-6E2E-4528-87FE-E6A9149AE2A0}" type="pres">
      <dgm:prSet presAssocID="{FCFFC486-EEF2-4EB2-A692-51720A9E2397}" presName="hierChild4" presStyleCnt="0"/>
      <dgm:spPr/>
    </dgm:pt>
    <dgm:pt modelId="{3AC3E626-0C5F-43C1-9CDB-66660BB9CE6F}" type="pres">
      <dgm:prSet presAssocID="{FCFFC486-EEF2-4EB2-A692-51720A9E2397}" presName="hierChild5" presStyleCnt="0"/>
      <dgm:spPr/>
    </dgm:pt>
    <dgm:pt modelId="{1D79137F-0AC0-49AB-91E4-617AF74B0BED}" type="pres">
      <dgm:prSet presAssocID="{4AA109EC-E959-4997-BAC2-6F9390C8AC20}" presName="hierChild5" presStyleCnt="0"/>
      <dgm:spPr/>
    </dgm:pt>
    <dgm:pt modelId="{52F3C020-5CED-477D-A0FC-F8980B31B2AB}" type="pres">
      <dgm:prSet presAssocID="{9563A3D4-BC63-4EFC-8314-A227FD383BA2}" presName="Name37" presStyleLbl="parChTrans1D3" presStyleIdx="3" presStyleCnt="5"/>
      <dgm:spPr/>
      <dgm:t>
        <a:bodyPr/>
        <a:lstStyle/>
        <a:p>
          <a:endParaRPr lang="en-US"/>
        </a:p>
      </dgm:t>
    </dgm:pt>
    <dgm:pt modelId="{2DC9FADA-DBF0-4525-8E2C-9DC447AA7424}" type="pres">
      <dgm:prSet presAssocID="{2A6383C1-6231-49F0-B9D0-ADEE262411A6}" presName="hierRoot2" presStyleCnt="0">
        <dgm:presLayoutVars>
          <dgm:hierBranch val="init"/>
        </dgm:presLayoutVars>
      </dgm:prSet>
      <dgm:spPr/>
    </dgm:pt>
    <dgm:pt modelId="{42C62047-4D4A-4412-B4B5-F83C72D5C792}" type="pres">
      <dgm:prSet presAssocID="{2A6383C1-6231-49F0-B9D0-ADEE262411A6}" presName="rootComposite" presStyleCnt="0"/>
      <dgm:spPr/>
    </dgm:pt>
    <dgm:pt modelId="{597C0E67-32E8-4B35-B019-F8E307EDB5A7}" type="pres">
      <dgm:prSet presAssocID="{2A6383C1-6231-49F0-B9D0-ADEE262411A6}" presName="rootText" presStyleLbl="node3" presStyleIdx="3" presStyleCnt="5">
        <dgm:presLayoutVars>
          <dgm:chPref val="3"/>
        </dgm:presLayoutVars>
      </dgm:prSet>
      <dgm:spPr/>
      <dgm:t>
        <a:bodyPr/>
        <a:lstStyle/>
        <a:p>
          <a:endParaRPr lang="en-US"/>
        </a:p>
      </dgm:t>
    </dgm:pt>
    <dgm:pt modelId="{5F1F1174-7D79-471F-9BAC-1685621B017A}" type="pres">
      <dgm:prSet presAssocID="{2A6383C1-6231-49F0-B9D0-ADEE262411A6}" presName="rootConnector" presStyleLbl="node3" presStyleIdx="3" presStyleCnt="5"/>
      <dgm:spPr/>
      <dgm:t>
        <a:bodyPr/>
        <a:lstStyle/>
        <a:p>
          <a:endParaRPr lang="en-US"/>
        </a:p>
      </dgm:t>
    </dgm:pt>
    <dgm:pt modelId="{A7104770-8360-49CA-89E0-861A6510319A}" type="pres">
      <dgm:prSet presAssocID="{2A6383C1-6231-49F0-B9D0-ADEE262411A6}" presName="hierChild4" presStyleCnt="0"/>
      <dgm:spPr/>
    </dgm:pt>
    <dgm:pt modelId="{49C36E46-BD84-44E4-A2AF-EAF416C9B40A}" type="pres">
      <dgm:prSet presAssocID="{5E94D9CC-FF8E-4D08-BF78-5F704B22B219}" presName="Name37" presStyleLbl="parChTrans1D4" presStyleIdx="6" presStyleCnt="8"/>
      <dgm:spPr/>
      <dgm:t>
        <a:bodyPr/>
        <a:lstStyle/>
        <a:p>
          <a:endParaRPr lang="en-US"/>
        </a:p>
      </dgm:t>
    </dgm:pt>
    <dgm:pt modelId="{E0AE1C22-B969-495B-BB7D-3A8B96582F79}" type="pres">
      <dgm:prSet presAssocID="{EDE284F8-EA62-4C5E-9310-07F79105ABAA}" presName="hierRoot2" presStyleCnt="0">
        <dgm:presLayoutVars>
          <dgm:hierBranch val="init"/>
        </dgm:presLayoutVars>
      </dgm:prSet>
      <dgm:spPr/>
    </dgm:pt>
    <dgm:pt modelId="{0A06C79B-501A-4EF2-9D3D-E0159B403EDF}" type="pres">
      <dgm:prSet presAssocID="{EDE284F8-EA62-4C5E-9310-07F79105ABAA}" presName="rootComposite" presStyleCnt="0"/>
      <dgm:spPr/>
    </dgm:pt>
    <dgm:pt modelId="{DB0CD2C6-60AA-4550-9053-65771C421056}" type="pres">
      <dgm:prSet presAssocID="{EDE284F8-EA62-4C5E-9310-07F79105ABAA}" presName="rootText" presStyleLbl="node4" presStyleIdx="6" presStyleCnt="8">
        <dgm:presLayoutVars>
          <dgm:chPref val="3"/>
        </dgm:presLayoutVars>
      </dgm:prSet>
      <dgm:spPr/>
      <dgm:t>
        <a:bodyPr/>
        <a:lstStyle/>
        <a:p>
          <a:endParaRPr lang="en-US"/>
        </a:p>
      </dgm:t>
    </dgm:pt>
    <dgm:pt modelId="{B7DDDD47-625E-4083-846A-EB873274D511}" type="pres">
      <dgm:prSet presAssocID="{EDE284F8-EA62-4C5E-9310-07F79105ABAA}" presName="rootConnector" presStyleLbl="node4" presStyleIdx="6" presStyleCnt="8"/>
      <dgm:spPr/>
      <dgm:t>
        <a:bodyPr/>
        <a:lstStyle/>
        <a:p>
          <a:endParaRPr lang="en-US"/>
        </a:p>
      </dgm:t>
    </dgm:pt>
    <dgm:pt modelId="{1BDE1E81-840E-43C2-82E2-02ADE2621689}" type="pres">
      <dgm:prSet presAssocID="{EDE284F8-EA62-4C5E-9310-07F79105ABAA}" presName="hierChild4" presStyleCnt="0"/>
      <dgm:spPr/>
    </dgm:pt>
    <dgm:pt modelId="{A4C9E177-A209-457C-9DBC-246785654E8A}" type="pres">
      <dgm:prSet presAssocID="{EDE284F8-EA62-4C5E-9310-07F79105ABAA}" presName="hierChild5" presStyleCnt="0"/>
      <dgm:spPr/>
    </dgm:pt>
    <dgm:pt modelId="{1EF4ACD5-F132-47FA-954B-0D94A99B706D}" type="pres">
      <dgm:prSet presAssocID="{2A6383C1-6231-49F0-B9D0-ADEE262411A6}" presName="hierChild5" presStyleCnt="0"/>
      <dgm:spPr/>
    </dgm:pt>
    <dgm:pt modelId="{07CEEC69-F4A4-459B-81AA-9A482EDDD920}" type="pres">
      <dgm:prSet presAssocID="{2436A836-2D27-422D-9862-EC37CB3AEE3A}" presName="hierChild5" presStyleCnt="0"/>
      <dgm:spPr/>
    </dgm:pt>
    <dgm:pt modelId="{60254DE8-C3C3-4076-956C-63352A70E125}" type="pres">
      <dgm:prSet presAssocID="{465A5496-01DD-41FC-B089-C3BA1573EE8D}" presName="Name37" presStyleLbl="parChTrans1D2" presStyleIdx="2" presStyleCnt="3"/>
      <dgm:spPr/>
      <dgm:t>
        <a:bodyPr/>
        <a:lstStyle/>
        <a:p>
          <a:endParaRPr lang="en-US"/>
        </a:p>
      </dgm:t>
    </dgm:pt>
    <dgm:pt modelId="{2054BCC5-DBA5-44A7-B039-3723745471CC}" type="pres">
      <dgm:prSet presAssocID="{2BD38EDA-79B2-439D-AF37-3949409D825C}" presName="hierRoot2" presStyleCnt="0">
        <dgm:presLayoutVars>
          <dgm:hierBranch val="init"/>
        </dgm:presLayoutVars>
      </dgm:prSet>
      <dgm:spPr/>
    </dgm:pt>
    <dgm:pt modelId="{2E7A6F85-18BE-45A3-91FE-F93866236AF8}" type="pres">
      <dgm:prSet presAssocID="{2BD38EDA-79B2-439D-AF37-3949409D825C}" presName="rootComposite" presStyleCnt="0"/>
      <dgm:spPr/>
    </dgm:pt>
    <dgm:pt modelId="{C7BE78B3-96C4-42EE-B27F-63F647161F4A}" type="pres">
      <dgm:prSet presAssocID="{2BD38EDA-79B2-439D-AF37-3949409D825C}" presName="rootText" presStyleLbl="node2" presStyleIdx="2" presStyleCnt="3">
        <dgm:presLayoutVars>
          <dgm:chPref val="3"/>
        </dgm:presLayoutVars>
      </dgm:prSet>
      <dgm:spPr/>
      <dgm:t>
        <a:bodyPr/>
        <a:lstStyle/>
        <a:p>
          <a:endParaRPr lang="en-US"/>
        </a:p>
      </dgm:t>
    </dgm:pt>
    <dgm:pt modelId="{6DEF3672-88BE-4E43-9051-258686AE55C2}" type="pres">
      <dgm:prSet presAssocID="{2BD38EDA-79B2-439D-AF37-3949409D825C}" presName="rootConnector" presStyleLbl="node2" presStyleIdx="2" presStyleCnt="3"/>
      <dgm:spPr/>
      <dgm:t>
        <a:bodyPr/>
        <a:lstStyle/>
        <a:p>
          <a:endParaRPr lang="en-US"/>
        </a:p>
      </dgm:t>
    </dgm:pt>
    <dgm:pt modelId="{B207C158-C047-410D-A73F-B7575404A0AE}" type="pres">
      <dgm:prSet presAssocID="{2BD38EDA-79B2-439D-AF37-3949409D825C}" presName="hierChild4" presStyleCnt="0"/>
      <dgm:spPr/>
    </dgm:pt>
    <dgm:pt modelId="{CCEF6851-F99F-4DF5-ADD5-1513E18ADFA4}" type="pres">
      <dgm:prSet presAssocID="{737CFBCB-13A5-4058-9698-A6342A64EEEA}" presName="Name37" presStyleLbl="parChTrans1D3" presStyleIdx="4" presStyleCnt="5"/>
      <dgm:spPr/>
      <dgm:t>
        <a:bodyPr/>
        <a:lstStyle/>
        <a:p>
          <a:endParaRPr lang="en-US"/>
        </a:p>
      </dgm:t>
    </dgm:pt>
    <dgm:pt modelId="{AB77397D-8C42-402E-B480-14BE3FFC1233}" type="pres">
      <dgm:prSet presAssocID="{6EFB1086-92A6-464D-9F90-07FF314D38E6}" presName="hierRoot2" presStyleCnt="0">
        <dgm:presLayoutVars>
          <dgm:hierBranch val="init"/>
        </dgm:presLayoutVars>
      </dgm:prSet>
      <dgm:spPr/>
    </dgm:pt>
    <dgm:pt modelId="{AD39B59E-53E9-47D4-AA04-4F1536BC37DC}" type="pres">
      <dgm:prSet presAssocID="{6EFB1086-92A6-464D-9F90-07FF314D38E6}" presName="rootComposite" presStyleCnt="0"/>
      <dgm:spPr/>
    </dgm:pt>
    <dgm:pt modelId="{122C5F2E-F44F-489F-BAB6-BB1F565B4A2E}" type="pres">
      <dgm:prSet presAssocID="{6EFB1086-92A6-464D-9F90-07FF314D38E6}" presName="rootText" presStyleLbl="node3" presStyleIdx="4" presStyleCnt="5">
        <dgm:presLayoutVars>
          <dgm:chPref val="3"/>
        </dgm:presLayoutVars>
      </dgm:prSet>
      <dgm:spPr/>
      <dgm:t>
        <a:bodyPr/>
        <a:lstStyle/>
        <a:p>
          <a:endParaRPr lang="en-US"/>
        </a:p>
      </dgm:t>
    </dgm:pt>
    <dgm:pt modelId="{0E09E7A8-BEEC-4F45-BF88-9184A3BF1B23}" type="pres">
      <dgm:prSet presAssocID="{6EFB1086-92A6-464D-9F90-07FF314D38E6}" presName="rootConnector" presStyleLbl="node3" presStyleIdx="4" presStyleCnt="5"/>
      <dgm:spPr/>
      <dgm:t>
        <a:bodyPr/>
        <a:lstStyle/>
        <a:p>
          <a:endParaRPr lang="en-US"/>
        </a:p>
      </dgm:t>
    </dgm:pt>
    <dgm:pt modelId="{B3F9B276-AA65-4F84-884B-B66B5B170380}" type="pres">
      <dgm:prSet presAssocID="{6EFB1086-92A6-464D-9F90-07FF314D38E6}" presName="hierChild4" presStyleCnt="0"/>
      <dgm:spPr/>
    </dgm:pt>
    <dgm:pt modelId="{E61A91E3-6D02-4915-BC6E-21FEDA8E0D3F}" type="pres">
      <dgm:prSet presAssocID="{3C0F1C9D-D3A9-4877-B5B4-5AAE9F24786E}" presName="Name37" presStyleLbl="parChTrans1D4" presStyleIdx="7" presStyleCnt="8"/>
      <dgm:spPr/>
      <dgm:t>
        <a:bodyPr/>
        <a:lstStyle/>
        <a:p>
          <a:endParaRPr lang="en-US"/>
        </a:p>
      </dgm:t>
    </dgm:pt>
    <dgm:pt modelId="{35A779D1-5114-430C-8394-8207A11B7A60}" type="pres">
      <dgm:prSet presAssocID="{49D47F4D-E812-4D9F-A912-282CE3878225}" presName="hierRoot2" presStyleCnt="0">
        <dgm:presLayoutVars>
          <dgm:hierBranch val="init"/>
        </dgm:presLayoutVars>
      </dgm:prSet>
      <dgm:spPr/>
    </dgm:pt>
    <dgm:pt modelId="{D8EB9638-999D-44F2-B825-53550B6729E7}" type="pres">
      <dgm:prSet presAssocID="{49D47F4D-E812-4D9F-A912-282CE3878225}" presName="rootComposite" presStyleCnt="0"/>
      <dgm:spPr/>
    </dgm:pt>
    <dgm:pt modelId="{B5A8F374-2572-4EEE-8400-B16E501DF239}" type="pres">
      <dgm:prSet presAssocID="{49D47F4D-E812-4D9F-A912-282CE3878225}" presName="rootText" presStyleLbl="node4" presStyleIdx="7" presStyleCnt="8">
        <dgm:presLayoutVars>
          <dgm:chPref val="3"/>
        </dgm:presLayoutVars>
      </dgm:prSet>
      <dgm:spPr/>
      <dgm:t>
        <a:bodyPr/>
        <a:lstStyle/>
        <a:p>
          <a:endParaRPr lang="en-US"/>
        </a:p>
      </dgm:t>
    </dgm:pt>
    <dgm:pt modelId="{635A07D6-931E-442F-8E59-CA40FD11E636}" type="pres">
      <dgm:prSet presAssocID="{49D47F4D-E812-4D9F-A912-282CE3878225}" presName="rootConnector" presStyleLbl="node4" presStyleIdx="7" presStyleCnt="8"/>
      <dgm:spPr/>
      <dgm:t>
        <a:bodyPr/>
        <a:lstStyle/>
        <a:p>
          <a:endParaRPr lang="en-US"/>
        </a:p>
      </dgm:t>
    </dgm:pt>
    <dgm:pt modelId="{38610FED-1FD1-4B76-ADFF-83FBEB5174B8}" type="pres">
      <dgm:prSet presAssocID="{49D47F4D-E812-4D9F-A912-282CE3878225}" presName="hierChild4" presStyleCnt="0"/>
      <dgm:spPr/>
    </dgm:pt>
    <dgm:pt modelId="{174A10F4-64EA-4003-BEB1-131126E4912B}" type="pres">
      <dgm:prSet presAssocID="{49D47F4D-E812-4D9F-A912-282CE3878225}" presName="hierChild5" presStyleCnt="0"/>
      <dgm:spPr/>
    </dgm:pt>
    <dgm:pt modelId="{AFB79CA6-323E-49F7-A2E4-6905264235A5}" type="pres">
      <dgm:prSet presAssocID="{6EFB1086-92A6-464D-9F90-07FF314D38E6}" presName="hierChild5" presStyleCnt="0"/>
      <dgm:spPr/>
    </dgm:pt>
    <dgm:pt modelId="{01619D5B-D686-4FC1-A82E-7078B569EDC7}" type="pres">
      <dgm:prSet presAssocID="{2BD38EDA-79B2-439D-AF37-3949409D825C}" presName="hierChild5" presStyleCnt="0"/>
      <dgm:spPr/>
    </dgm:pt>
    <dgm:pt modelId="{67938889-8DC6-47AD-9A45-A884E814245F}" type="pres">
      <dgm:prSet presAssocID="{050BCB4A-15E2-47AD-BAA1-DD700DFF3219}" presName="hierChild3" presStyleCnt="0"/>
      <dgm:spPr/>
    </dgm:pt>
  </dgm:ptLst>
  <dgm:cxnLst>
    <dgm:cxn modelId="{F6B42984-2274-4A63-9356-B0AA560A9186}" type="presOf" srcId="{2BD38EDA-79B2-439D-AF37-3949409D825C}" destId="{6DEF3672-88BE-4E43-9051-258686AE55C2}" srcOrd="1" destOrd="0" presId="urn:microsoft.com/office/officeart/2005/8/layout/orgChart1"/>
    <dgm:cxn modelId="{F8E9141E-FD9E-4C55-BA1F-72554F6B9EED}" srcId="{2436A836-2D27-422D-9862-EC37CB3AEE3A}" destId="{4AA109EC-E959-4997-BAC2-6F9390C8AC20}" srcOrd="0" destOrd="0" parTransId="{97347143-EB20-4F4D-8101-08F6121E18EA}" sibTransId="{380724A8-7789-415C-863B-7FD33FC2D51C}"/>
    <dgm:cxn modelId="{D00D6D56-3915-4FE3-9467-30E6A7304502}" type="presOf" srcId="{3921E44E-0E9B-42AE-89D8-E482112D8247}" destId="{F178BDF1-231D-468E-A392-16B0A57E3A9F}" srcOrd="1" destOrd="0" presId="urn:microsoft.com/office/officeart/2005/8/layout/orgChart1"/>
    <dgm:cxn modelId="{9A85E730-688C-4170-BA49-EE5746DC0D0B}" type="presOf" srcId="{2436A836-2D27-422D-9862-EC37CB3AEE3A}" destId="{310C78DC-EDB5-4AC5-90CB-6342398E5EE4}" srcOrd="1" destOrd="0" presId="urn:microsoft.com/office/officeart/2005/8/layout/orgChart1"/>
    <dgm:cxn modelId="{139689C8-6624-4D2A-A053-DCE8FAA4957D}" type="presOf" srcId="{050BCB4A-15E2-47AD-BAA1-DD700DFF3219}" destId="{E2B344E7-087A-4F09-83DB-3746F0DAD51D}" srcOrd="0" destOrd="0" presId="urn:microsoft.com/office/officeart/2005/8/layout/orgChart1"/>
    <dgm:cxn modelId="{AA998C05-367D-43AE-97E4-A4288FCA30AE}" type="presOf" srcId="{1C44FA8D-20F7-4560-8C88-A4168A44369D}" destId="{0280C504-42A1-4657-96B1-A51E49DC2957}" srcOrd="0" destOrd="0" presId="urn:microsoft.com/office/officeart/2005/8/layout/orgChart1"/>
    <dgm:cxn modelId="{A89E4AA0-59E0-4CB8-9C22-A0158B72C784}" type="presOf" srcId="{4AA109EC-E959-4997-BAC2-6F9390C8AC20}" destId="{672FF036-721B-4E65-A142-EA50AD889BA5}" srcOrd="0" destOrd="0" presId="urn:microsoft.com/office/officeart/2005/8/layout/orgChart1"/>
    <dgm:cxn modelId="{37260AC3-21B2-4B12-9F1F-6D34198737F6}" srcId="{2BD38EDA-79B2-439D-AF37-3949409D825C}" destId="{6EFB1086-92A6-464D-9F90-07FF314D38E6}" srcOrd="0" destOrd="0" parTransId="{737CFBCB-13A5-4058-9698-A6342A64EEEA}" sibTransId="{7D3B7C70-0387-42DC-A5C0-BFEA0D423D07}"/>
    <dgm:cxn modelId="{ADF53915-88C1-46F2-87AD-0D8C9881E2F0}" type="presOf" srcId="{465A5496-01DD-41FC-B089-C3BA1573EE8D}" destId="{60254DE8-C3C3-4076-956C-63352A70E125}" srcOrd="0" destOrd="0" presId="urn:microsoft.com/office/officeart/2005/8/layout/orgChart1"/>
    <dgm:cxn modelId="{9D3D94D2-99F7-47CF-89D9-F2982B72BF65}" type="presOf" srcId="{4AA109EC-E959-4997-BAC2-6F9390C8AC20}" destId="{082F06B4-4F9A-411F-9E7D-7D83D718FF46}" srcOrd="1" destOrd="0" presId="urn:microsoft.com/office/officeart/2005/8/layout/orgChart1"/>
    <dgm:cxn modelId="{AD49E3A9-314D-46FC-98DD-7A55913778CF}" srcId="{3921E44E-0E9B-42AE-89D8-E482112D8247}" destId="{9D34B327-9A2A-4A7A-9A96-A5B940451009}" srcOrd="1" destOrd="0" parTransId="{1E611DC6-6E83-417C-8A73-00C5DD402D72}" sibTransId="{2DF48AC5-B63D-44CB-8AED-186CF39C36C9}"/>
    <dgm:cxn modelId="{D8B52AB8-2437-439F-B767-E65A137E4AEE}" type="presOf" srcId="{FCFFC486-EEF2-4EB2-A692-51720A9E2397}" destId="{10E3D1D0-62AA-4B82-BDB5-32C194670901}" srcOrd="0" destOrd="0" presId="urn:microsoft.com/office/officeart/2005/8/layout/orgChart1"/>
    <dgm:cxn modelId="{DC7127B5-918B-4542-BCF3-1C04BC3DF918}" type="presOf" srcId="{D61CE39A-FF5B-4433-B66A-7DDBA2146992}" destId="{BF91688E-B0D3-4873-BD49-EF24EF29DE6A}" srcOrd="0" destOrd="0" presId="urn:microsoft.com/office/officeart/2005/8/layout/orgChart1"/>
    <dgm:cxn modelId="{B59F9977-32EF-40DE-9C6A-A4A79AE7AB1D}" srcId="{9D34B327-9A2A-4A7A-9A96-A5B940451009}" destId="{3061A8B6-DDCB-415B-A46D-C923AC8F55DD}" srcOrd="0" destOrd="0" parTransId="{96BEDF43-4BF2-428A-B554-A75A4BA5239E}" sibTransId="{8D8A0CFA-C911-46D9-ADCA-13DAA22274DF}"/>
    <dgm:cxn modelId="{9682CE32-5C55-4816-9A4D-BDC135CEAB7A}" srcId="{050BCB4A-15E2-47AD-BAA1-DD700DFF3219}" destId="{2436A836-2D27-422D-9862-EC37CB3AEE3A}" srcOrd="1" destOrd="0" parTransId="{1EBE32F1-E4F3-472C-AF30-00E7FF2FB3A5}" sibTransId="{F2879C23-1AC5-4068-AF18-5B9AF919538A}"/>
    <dgm:cxn modelId="{84082C5B-9ECF-4AF1-B7CA-2AE781A0984F}" type="presOf" srcId="{3921E44E-0E9B-42AE-89D8-E482112D8247}" destId="{7B405FEE-4F2F-4777-8C49-410EE3990A6D}" srcOrd="0" destOrd="0" presId="urn:microsoft.com/office/officeart/2005/8/layout/orgChart1"/>
    <dgm:cxn modelId="{B698BDF0-9E81-4E35-AF25-ED49BF2301CE}" type="presOf" srcId="{9D34B327-9A2A-4A7A-9A96-A5B940451009}" destId="{DDECD4FA-4981-4595-A12D-697E9AC0CD38}" srcOrd="0" destOrd="0" presId="urn:microsoft.com/office/officeart/2005/8/layout/orgChart1"/>
    <dgm:cxn modelId="{705EEA9B-E24A-41D0-B781-39EB36B0A313}" type="presOf" srcId="{992D79DA-F884-40DC-A8C6-45B2B7FA68EA}" destId="{45139239-A89B-4B1A-9BE1-CAD81292430B}" srcOrd="1" destOrd="0" presId="urn:microsoft.com/office/officeart/2005/8/layout/orgChart1"/>
    <dgm:cxn modelId="{7BF09919-8D42-42FF-B166-012AD7C9A2B0}" type="presOf" srcId="{2BD38EDA-79B2-439D-AF37-3949409D825C}" destId="{C7BE78B3-96C4-42EE-B27F-63F647161F4A}" srcOrd="0" destOrd="0" presId="urn:microsoft.com/office/officeart/2005/8/layout/orgChart1"/>
    <dgm:cxn modelId="{54E5E0C7-C6A0-41D0-84B7-E7EDB85EF195}" type="presOf" srcId="{5E94D9CC-FF8E-4D08-BF78-5F704B22B219}" destId="{49C36E46-BD84-44E4-A2AF-EAF416C9B40A}" srcOrd="0" destOrd="0" presId="urn:microsoft.com/office/officeart/2005/8/layout/orgChart1"/>
    <dgm:cxn modelId="{7F92A600-1C11-464E-BB19-B202EC33328C}" type="presOf" srcId="{9B164288-77D8-46E4-AAD3-E178821E7007}" destId="{AB1FFC41-3321-48FE-89E1-F7990B9D50A2}" srcOrd="1" destOrd="0" presId="urn:microsoft.com/office/officeart/2005/8/layout/orgChart1"/>
    <dgm:cxn modelId="{A6A54CA0-DA53-4EB0-898E-62EE12C16FA5}" type="presOf" srcId="{2A6383C1-6231-49F0-B9D0-ADEE262411A6}" destId="{5F1F1174-7D79-471F-9BAC-1685621B017A}" srcOrd="1" destOrd="0" presId="urn:microsoft.com/office/officeart/2005/8/layout/orgChart1"/>
    <dgm:cxn modelId="{DA6DE9C1-F3E0-44F4-8AF1-447C419BF103}" srcId="{050BCB4A-15E2-47AD-BAA1-DD700DFF3219}" destId="{3921E44E-0E9B-42AE-89D8-E482112D8247}" srcOrd="0" destOrd="0" parTransId="{3D203081-5964-4D9C-A6AD-0129FBAA4B8B}" sibTransId="{3EE0AC76-010E-4846-892A-AB58F796CF67}"/>
    <dgm:cxn modelId="{FF0BA013-07DB-459D-A9D7-E75EAFBD074B}" type="presOf" srcId="{3D203081-5964-4D9C-A6AD-0129FBAA4B8B}" destId="{3E6E0CB8-9FEC-4560-9307-54147B76DF60}" srcOrd="0" destOrd="0" presId="urn:microsoft.com/office/officeart/2005/8/layout/orgChart1"/>
    <dgm:cxn modelId="{A17C382F-B939-4493-8864-1A4BC21A9023}" type="presOf" srcId="{9B164288-77D8-46E4-AAD3-E178821E7007}" destId="{7D204F8E-DD4D-4333-8CC7-C40CA5DBDA4E}" srcOrd="0" destOrd="0" presId="urn:microsoft.com/office/officeart/2005/8/layout/orgChart1"/>
    <dgm:cxn modelId="{093A42BF-B7D8-4556-8EC6-9E0094B8EB7E}" type="presOf" srcId="{117D7634-53CC-4853-B014-9198BCDF424A}" destId="{6135696B-F500-4708-8CB0-B819E9F8644B}" srcOrd="0" destOrd="0" presId="urn:microsoft.com/office/officeart/2005/8/layout/orgChart1"/>
    <dgm:cxn modelId="{86AF6B37-221B-4F3F-A051-C4C85EA36ECD}" type="presOf" srcId="{5C21F1CE-D531-4689-A34E-3279C3278157}" destId="{FB0AA5A5-232D-43B3-9E22-5CB5A5AB0F73}" srcOrd="0" destOrd="0" presId="urn:microsoft.com/office/officeart/2005/8/layout/orgChart1"/>
    <dgm:cxn modelId="{6A7FD9CD-56C4-4223-9965-361B9535F0DE}" type="presOf" srcId="{AE039780-7E4C-4EF2-8E27-B942598C41E2}" destId="{A99CEEF3-4954-458E-97B7-73343108C13F}" srcOrd="0" destOrd="0" presId="urn:microsoft.com/office/officeart/2005/8/layout/orgChart1"/>
    <dgm:cxn modelId="{FA142505-99AD-435E-B2E9-05BEDB201F66}" type="presOf" srcId="{3C0F1C9D-D3A9-4877-B5B4-5AAE9F24786E}" destId="{E61A91E3-6D02-4915-BC6E-21FEDA8E0D3F}" srcOrd="0" destOrd="0" presId="urn:microsoft.com/office/officeart/2005/8/layout/orgChart1"/>
    <dgm:cxn modelId="{3CDCA528-9166-4AF4-B866-BFBB1FEFC041}" srcId="{992D79DA-F884-40DC-A8C6-45B2B7FA68EA}" destId="{1C44FA8D-20F7-4560-8C88-A4168A44369D}" srcOrd="1" destOrd="0" parTransId="{3F120768-C363-4581-8510-AEE5B2FE2455}" sibTransId="{C805BD82-1994-4FCE-92AF-E7F5D43E42AE}"/>
    <dgm:cxn modelId="{A16CFEDC-38F5-45E1-8F4A-71D3C2522156}" type="presOf" srcId="{6EFB1086-92A6-464D-9F90-07FF314D38E6}" destId="{122C5F2E-F44F-489F-BAB6-BB1F565B4A2E}" srcOrd="0" destOrd="0" presId="urn:microsoft.com/office/officeart/2005/8/layout/orgChart1"/>
    <dgm:cxn modelId="{C85B05FC-FF3A-4B0C-B574-75E209D47839}" srcId="{992D79DA-F884-40DC-A8C6-45B2B7FA68EA}" destId="{9B164288-77D8-46E4-AAD3-E178821E7007}" srcOrd="0" destOrd="0" parTransId="{4C62FC5D-B138-473F-B312-C7BE32F4428D}" sibTransId="{FB47ED6C-5602-4723-9649-87F8979B4AF3}"/>
    <dgm:cxn modelId="{6F81AF59-09A8-4670-AE5E-7E4080630384}" srcId="{2436A836-2D27-422D-9862-EC37CB3AEE3A}" destId="{2A6383C1-6231-49F0-B9D0-ADEE262411A6}" srcOrd="1" destOrd="0" parTransId="{9563A3D4-BC63-4EFC-8314-A227FD383BA2}" sibTransId="{01323491-1910-42A1-BAB7-7B0DB3081890}"/>
    <dgm:cxn modelId="{662463FA-8AD7-403C-A2D5-343100FAE6F7}" type="presOf" srcId="{737CFBCB-13A5-4058-9698-A6342A64EEEA}" destId="{CCEF6851-F99F-4DF5-ADD5-1513E18ADFA4}" srcOrd="0" destOrd="0" presId="urn:microsoft.com/office/officeart/2005/8/layout/orgChart1"/>
    <dgm:cxn modelId="{5CA2E639-C2CE-4F35-BB20-7E3D4861A096}" type="presOf" srcId="{3061A8B6-DDCB-415B-A46D-C923AC8F55DD}" destId="{5F903124-EBCC-4323-9047-74A03170469A}" srcOrd="0" destOrd="0" presId="urn:microsoft.com/office/officeart/2005/8/layout/orgChart1"/>
    <dgm:cxn modelId="{AF5E80CB-72D9-40FD-B9A8-5FF6C339CB90}" type="presOf" srcId="{684A7C9A-372A-45DA-B7C5-CE33EBA5FCC8}" destId="{5657CC36-D85D-4B19-B6F6-9C4C66D96C1B}" srcOrd="0" destOrd="0" presId="urn:microsoft.com/office/officeart/2005/8/layout/orgChart1"/>
    <dgm:cxn modelId="{99A8788A-0DA9-4BCB-9B8D-B8E05F0D0801}" type="presOf" srcId="{49D47F4D-E812-4D9F-A912-282CE3878225}" destId="{635A07D6-931E-442F-8E59-CA40FD11E636}" srcOrd="1" destOrd="0" presId="urn:microsoft.com/office/officeart/2005/8/layout/orgChart1"/>
    <dgm:cxn modelId="{89F390C3-52AD-4B5B-91D7-EAA36E40A11C}" type="presOf" srcId="{F8491DE4-8D47-4028-A96F-089D248AE327}" destId="{EE2B6F8E-0A63-4B14-AB51-3E96B1A78CD7}" srcOrd="0" destOrd="0" presId="urn:microsoft.com/office/officeart/2005/8/layout/orgChart1"/>
    <dgm:cxn modelId="{AEC1F68F-9C4C-4391-8E1B-69CFB5BA2719}" type="presOf" srcId="{3061A8B6-DDCB-415B-A46D-C923AC8F55DD}" destId="{ED1D90E8-0F73-4ACD-8F27-E9C8622F644D}" srcOrd="1" destOrd="0" presId="urn:microsoft.com/office/officeart/2005/8/layout/orgChart1"/>
    <dgm:cxn modelId="{9C25885A-3B52-4D34-8B49-E1BF30A03292}" srcId="{117D7634-53CC-4853-B014-9198BCDF424A}" destId="{050BCB4A-15E2-47AD-BAA1-DD700DFF3219}" srcOrd="0" destOrd="0" parTransId="{A4C8EA66-2349-4FAE-B644-FA81BF9B1715}" sibTransId="{4DDB6690-1961-4AF4-97FB-D25691495365}"/>
    <dgm:cxn modelId="{410A3EE7-9259-4ADA-932B-8493539B7E58}" type="presOf" srcId="{F8491DE4-8D47-4028-A96F-089D248AE327}" destId="{C367A4E6-25FA-4E3C-A5F3-70E30004229F}" srcOrd="1" destOrd="0" presId="urn:microsoft.com/office/officeart/2005/8/layout/orgChart1"/>
    <dgm:cxn modelId="{6E0F7E14-22A2-4B00-9A27-8EDCAF23B243}" type="presOf" srcId="{EDE284F8-EA62-4C5E-9310-07F79105ABAA}" destId="{DB0CD2C6-60AA-4550-9053-65771C421056}" srcOrd="0" destOrd="0" presId="urn:microsoft.com/office/officeart/2005/8/layout/orgChart1"/>
    <dgm:cxn modelId="{671C2475-1437-4960-A0D0-48A40624D945}" type="presOf" srcId="{050BCB4A-15E2-47AD-BAA1-DD700DFF3219}" destId="{FEDC7DE5-B899-4989-B5CB-306FC33EE0E9}" srcOrd="1" destOrd="0" presId="urn:microsoft.com/office/officeart/2005/8/layout/orgChart1"/>
    <dgm:cxn modelId="{FFE989D8-5891-45CB-B5B9-EAD999565A49}" srcId="{6EFB1086-92A6-464D-9F90-07FF314D38E6}" destId="{49D47F4D-E812-4D9F-A912-282CE3878225}" srcOrd="0" destOrd="0" parTransId="{3C0F1C9D-D3A9-4877-B5B4-5AAE9F24786E}" sibTransId="{E9A164C9-FE7D-4C15-B7C9-212EECF21CE5}"/>
    <dgm:cxn modelId="{46D71969-B50E-4FC6-BB72-186C25CDC7A9}" type="presOf" srcId="{5C21F1CE-D531-4689-A34E-3279C3278157}" destId="{B08BCD95-3BE5-4A0C-A104-C8637BD1D8B0}" srcOrd="1" destOrd="0" presId="urn:microsoft.com/office/officeart/2005/8/layout/orgChart1"/>
    <dgm:cxn modelId="{30C81ACB-FF46-4496-AB8E-12CAF2B9CAEA}" type="presOf" srcId="{3F120768-C363-4581-8510-AEE5B2FE2455}" destId="{07B63DA3-5462-4B79-A50A-415ED6B62687}" srcOrd="0" destOrd="0" presId="urn:microsoft.com/office/officeart/2005/8/layout/orgChart1"/>
    <dgm:cxn modelId="{3D9B29AA-070C-449D-B03C-E71689B9A2C4}" type="presOf" srcId="{6EFB1086-92A6-464D-9F90-07FF314D38E6}" destId="{0E09E7A8-BEEC-4F45-BF88-9184A3BF1B23}" srcOrd="1" destOrd="0" presId="urn:microsoft.com/office/officeart/2005/8/layout/orgChart1"/>
    <dgm:cxn modelId="{67148DC4-12D4-4BE4-974C-202D024F3846}" type="presOf" srcId="{1EBE32F1-E4F3-472C-AF30-00E7FF2FB3A5}" destId="{055F5E88-2D78-449A-9299-1A0109F83A55}" srcOrd="0" destOrd="0" presId="urn:microsoft.com/office/officeart/2005/8/layout/orgChart1"/>
    <dgm:cxn modelId="{DEFC375A-5AB6-4160-B096-F8DC030145AD}" srcId="{4AA109EC-E959-4997-BAC2-6F9390C8AC20}" destId="{F8491DE4-8D47-4028-A96F-089D248AE327}" srcOrd="0" destOrd="0" parTransId="{684A7C9A-372A-45DA-B7C5-CE33EBA5FCC8}" sibTransId="{E9FD8D9B-55AB-4D7A-AFBC-BD583F229BBC}"/>
    <dgm:cxn modelId="{87FE30A4-5800-45AB-B620-37F5F36D0300}" type="presOf" srcId="{1C44FA8D-20F7-4560-8C88-A4168A44369D}" destId="{8E2342E9-2274-4EB2-A6AE-43D14F2244B3}" srcOrd="1" destOrd="0" presId="urn:microsoft.com/office/officeart/2005/8/layout/orgChart1"/>
    <dgm:cxn modelId="{2E94A411-03E6-4FDC-A5DF-A1568F7E1D79}" type="presOf" srcId="{1E611DC6-6E83-417C-8A73-00C5DD402D72}" destId="{53A12939-EF14-4DB3-99D5-484FBF5880C6}" srcOrd="0" destOrd="0" presId="urn:microsoft.com/office/officeart/2005/8/layout/orgChart1"/>
    <dgm:cxn modelId="{5C506257-206A-4785-B13B-3C4EE0B692E4}" type="presOf" srcId="{49D47F4D-E812-4D9F-A912-282CE3878225}" destId="{B5A8F374-2572-4EEE-8400-B16E501DF239}" srcOrd="0" destOrd="0" presId="urn:microsoft.com/office/officeart/2005/8/layout/orgChart1"/>
    <dgm:cxn modelId="{2D853360-8F38-4F3D-9347-811A0C1F3159}" srcId="{4AA109EC-E959-4997-BAC2-6F9390C8AC20}" destId="{5C21F1CE-D531-4689-A34E-3279C3278157}" srcOrd="1" destOrd="0" parTransId="{D61CE39A-FF5B-4433-B66A-7DDBA2146992}" sibTransId="{D74D6410-50C2-4ABF-A355-B081B37F2652}"/>
    <dgm:cxn modelId="{2AD5E135-CB09-4E34-A16F-CFADEAC5190A}" srcId="{050BCB4A-15E2-47AD-BAA1-DD700DFF3219}" destId="{2BD38EDA-79B2-439D-AF37-3949409D825C}" srcOrd="2" destOrd="0" parTransId="{465A5496-01DD-41FC-B089-C3BA1573EE8D}" sibTransId="{9D6825E6-FCB9-44E3-AFCC-4FC1FBBB6082}"/>
    <dgm:cxn modelId="{0C78EC59-0B0C-41E4-97D4-50D6A09BFAB4}" type="presOf" srcId="{992D79DA-F884-40DC-A8C6-45B2B7FA68EA}" destId="{8601AD87-A1D3-4E0E-8A74-9794BFE3BA10}" srcOrd="0" destOrd="0" presId="urn:microsoft.com/office/officeart/2005/8/layout/orgChart1"/>
    <dgm:cxn modelId="{FA8C42A8-7F88-4DF8-8C73-AD7077BA42C7}" type="presOf" srcId="{A85C57D7-629C-4830-B56B-570167387773}" destId="{73031C55-1619-4106-95F7-EB088E492B5F}" srcOrd="0" destOrd="0" presId="urn:microsoft.com/office/officeart/2005/8/layout/orgChart1"/>
    <dgm:cxn modelId="{EB42B8F3-CD65-4368-8345-B73C3AFEEAB5}" type="presOf" srcId="{9D34B327-9A2A-4A7A-9A96-A5B940451009}" destId="{F12C4025-1A31-4EA2-85B1-8ADB1C3AA66B}" srcOrd="1" destOrd="0" presId="urn:microsoft.com/office/officeart/2005/8/layout/orgChart1"/>
    <dgm:cxn modelId="{769269BE-7ADE-4EA6-9F97-698ADC64754C}" type="presOf" srcId="{FCFFC486-EEF2-4EB2-A692-51720A9E2397}" destId="{BD493356-B819-4712-8162-45F223CE78A8}" srcOrd="1" destOrd="0" presId="urn:microsoft.com/office/officeart/2005/8/layout/orgChart1"/>
    <dgm:cxn modelId="{40B6E801-7569-4060-B146-E8DAB1F84B33}" type="presOf" srcId="{EDE284F8-EA62-4C5E-9310-07F79105ABAA}" destId="{B7DDDD47-625E-4083-846A-EB873274D511}" srcOrd="1" destOrd="0" presId="urn:microsoft.com/office/officeart/2005/8/layout/orgChart1"/>
    <dgm:cxn modelId="{A400902C-95BF-4E47-A351-8EB671A2FDA7}" type="presOf" srcId="{9563A3D4-BC63-4EFC-8314-A227FD383BA2}" destId="{52F3C020-5CED-477D-A0FC-F8980B31B2AB}" srcOrd="0" destOrd="0" presId="urn:microsoft.com/office/officeart/2005/8/layout/orgChart1"/>
    <dgm:cxn modelId="{5FC54E1B-6DA1-48C6-8129-478950C86598}" type="presOf" srcId="{96BEDF43-4BF2-428A-B554-A75A4BA5239E}" destId="{0242A7C8-EC51-4A52-BBF8-35EA1F37156C}" srcOrd="0" destOrd="0" presId="urn:microsoft.com/office/officeart/2005/8/layout/orgChart1"/>
    <dgm:cxn modelId="{8C4BF917-6C97-4F38-AF46-9041741FB59F}" type="presOf" srcId="{2A6383C1-6231-49F0-B9D0-ADEE262411A6}" destId="{597C0E67-32E8-4B35-B019-F8E307EDB5A7}" srcOrd="0" destOrd="0" presId="urn:microsoft.com/office/officeart/2005/8/layout/orgChart1"/>
    <dgm:cxn modelId="{632AEF87-EFA0-4FC7-935B-9F97B88752D2}" type="presOf" srcId="{2436A836-2D27-422D-9862-EC37CB3AEE3A}" destId="{ACF3320C-C673-4333-9880-A9D2DC5F156B}" srcOrd="0" destOrd="0" presId="urn:microsoft.com/office/officeart/2005/8/layout/orgChart1"/>
    <dgm:cxn modelId="{45F4DFF4-BDDE-4536-85B7-56DCE2DE89A6}" type="presOf" srcId="{97347143-EB20-4F4D-8101-08F6121E18EA}" destId="{2472E1E1-D9E9-4017-BA50-E8ADE0251B95}" srcOrd="0" destOrd="0" presId="urn:microsoft.com/office/officeart/2005/8/layout/orgChart1"/>
    <dgm:cxn modelId="{DD8DC336-E16C-4D55-A75C-EAF9075A759D}" srcId="{4AA109EC-E959-4997-BAC2-6F9390C8AC20}" destId="{FCFFC486-EEF2-4EB2-A692-51720A9E2397}" srcOrd="2" destOrd="0" parTransId="{A85C57D7-629C-4830-B56B-570167387773}" sibTransId="{7F48770E-41E7-43DA-B570-73D7010DB09F}"/>
    <dgm:cxn modelId="{44884FFC-B099-4A71-963F-392492C5DEA8}" srcId="{3921E44E-0E9B-42AE-89D8-E482112D8247}" destId="{992D79DA-F884-40DC-A8C6-45B2B7FA68EA}" srcOrd="0" destOrd="0" parTransId="{AE039780-7E4C-4EF2-8E27-B942598C41E2}" sibTransId="{BF623C6F-2E64-4F23-B9D4-AC0771AED08A}"/>
    <dgm:cxn modelId="{FBE0CE90-CEEF-43C7-8947-36D9FB8700DD}" type="presOf" srcId="{4C62FC5D-B138-473F-B312-C7BE32F4428D}" destId="{FAE4E3AB-FEF5-4129-A8E3-7C8EC60D7391}" srcOrd="0" destOrd="0" presId="urn:microsoft.com/office/officeart/2005/8/layout/orgChart1"/>
    <dgm:cxn modelId="{203B6AA9-E847-417B-9FDF-567AE628242D}" srcId="{2A6383C1-6231-49F0-B9D0-ADEE262411A6}" destId="{EDE284F8-EA62-4C5E-9310-07F79105ABAA}" srcOrd="0" destOrd="0" parTransId="{5E94D9CC-FF8E-4D08-BF78-5F704B22B219}" sibTransId="{40B619F4-6609-49F4-B2F4-6B7DA0C92C27}"/>
    <dgm:cxn modelId="{AD565BFB-0CE7-4DC6-B4A2-056366559456}" type="presParOf" srcId="{6135696B-F500-4708-8CB0-B819E9F8644B}" destId="{64987CD4-4DB4-4BBE-80DD-C05011C877F7}" srcOrd="0" destOrd="0" presId="urn:microsoft.com/office/officeart/2005/8/layout/orgChart1"/>
    <dgm:cxn modelId="{CDD19AC2-C332-4140-A431-7FE5133DE8BB}" type="presParOf" srcId="{64987CD4-4DB4-4BBE-80DD-C05011C877F7}" destId="{3FB29B99-6686-4D96-A127-EB73EAA07B8A}" srcOrd="0" destOrd="0" presId="urn:microsoft.com/office/officeart/2005/8/layout/orgChart1"/>
    <dgm:cxn modelId="{D01E3C93-9678-473F-A278-9204CDADFA4F}" type="presParOf" srcId="{3FB29B99-6686-4D96-A127-EB73EAA07B8A}" destId="{E2B344E7-087A-4F09-83DB-3746F0DAD51D}" srcOrd="0" destOrd="0" presId="urn:microsoft.com/office/officeart/2005/8/layout/orgChart1"/>
    <dgm:cxn modelId="{A3B199ED-7898-4594-9C86-3E41ACC4AEBA}" type="presParOf" srcId="{3FB29B99-6686-4D96-A127-EB73EAA07B8A}" destId="{FEDC7DE5-B899-4989-B5CB-306FC33EE0E9}" srcOrd="1" destOrd="0" presId="urn:microsoft.com/office/officeart/2005/8/layout/orgChart1"/>
    <dgm:cxn modelId="{8DEFC6FE-1D37-4290-BBBD-F2B3FD10CD50}" type="presParOf" srcId="{64987CD4-4DB4-4BBE-80DD-C05011C877F7}" destId="{A1706B77-B4CE-4C84-A7E6-E8198F39CFD1}" srcOrd="1" destOrd="0" presId="urn:microsoft.com/office/officeart/2005/8/layout/orgChart1"/>
    <dgm:cxn modelId="{358E1898-7300-484B-91D5-7787D100F737}" type="presParOf" srcId="{A1706B77-B4CE-4C84-A7E6-E8198F39CFD1}" destId="{3E6E0CB8-9FEC-4560-9307-54147B76DF60}" srcOrd="0" destOrd="0" presId="urn:microsoft.com/office/officeart/2005/8/layout/orgChart1"/>
    <dgm:cxn modelId="{28DFDDAB-8146-4F8C-93DC-0EF877DCC8AE}" type="presParOf" srcId="{A1706B77-B4CE-4C84-A7E6-E8198F39CFD1}" destId="{63C0B2AF-D9FF-4DC6-818E-DD54733B44F1}" srcOrd="1" destOrd="0" presId="urn:microsoft.com/office/officeart/2005/8/layout/orgChart1"/>
    <dgm:cxn modelId="{A672F86D-35AF-4E04-A66E-E29E5A1F8F77}" type="presParOf" srcId="{63C0B2AF-D9FF-4DC6-818E-DD54733B44F1}" destId="{AC0A6659-ADFC-43F4-B665-F9750FC6419F}" srcOrd="0" destOrd="0" presId="urn:microsoft.com/office/officeart/2005/8/layout/orgChart1"/>
    <dgm:cxn modelId="{85193E07-09E3-4A12-B5C5-254735B1DCD0}" type="presParOf" srcId="{AC0A6659-ADFC-43F4-B665-F9750FC6419F}" destId="{7B405FEE-4F2F-4777-8C49-410EE3990A6D}" srcOrd="0" destOrd="0" presId="urn:microsoft.com/office/officeart/2005/8/layout/orgChart1"/>
    <dgm:cxn modelId="{75244463-4AA9-4A27-A0AE-DDFC165DC843}" type="presParOf" srcId="{AC0A6659-ADFC-43F4-B665-F9750FC6419F}" destId="{F178BDF1-231D-468E-A392-16B0A57E3A9F}" srcOrd="1" destOrd="0" presId="urn:microsoft.com/office/officeart/2005/8/layout/orgChart1"/>
    <dgm:cxn modelId="{45CB67F9-7CFD-46F8-A7AD-2DD7A6A9BA73}" type="presParOf" srcId="{63C0B2AF-D9FF-4DC6-818E-DD54733B44F1}" destId="{1489FBB2-EEA7-48B8-B6A4-3F38EBFDA21D}" srcOrd="1" destOrd="0" presId="urn:microsoft.com/office/officeart/2005/8/layout/orgChart1"/>
    <dgm:cxn modelId="{38DE6AE9-67A5-4EE0-8FD4-3763BD4C70E6}" type="presParOf" srcId="{1489FBB2-EEA7-48B8-B6A4-3F38EBFDA21D}" destId="{A99CEEF3-4954-458E-97B7-73343108C13F}" srcOrd="0" destOrd="0" presId="urn:microsoft.com/office/officeart/2005/8/layout/orgChart1"/>
    <dgm:cxn modelId="{75222AE6-5A51-4B05-9088-671F550326AF}" type="presParOf" srcId="{1489FBB2-EEA7-48B8-B6A4-3F38EBFDA21D}" destId="{9E69C83D-010D-4819-8087-53B4E7452931}" srcOrd="1" destOrd="0" presId="urn:microsoft.com/office/officeart/2005/8/layout/orgChart1"/>
    <dgm:cxn modelId="{5D4D97F1-E155-4973-B8EE-74AB169E1353}" type="presParOf" srcId="{9E69C83D-010D-4819-8087-53B4E7452931}" destId="{A80CD9B0-D6CA-425C-ACD5-CCDCB861DABD}" srcOrd="0" destOrd="0" presId="urn:microsoft.com/office/officeart/2005/8/layout/orgChart1"/>
    <dgm:cxn modelId="{E1EF694E-6ECB-4211-990E-DE28001FF0BB}" type="presParOf" srcId="{A80CD9B0-D6CA-425C-ACD5-CCDCB861DABD}" destId="{8601AD87-A1D3-4E0E-8A74-9794BFE3BA10}" srcOrd="0" destOrd="0" presId="urn:microsoft.com/office/officeart/2005/8/layout/orgChart1"/>
    <dgm:cxn modelId="{938532DE-2CE8-4A85-B224-6C6659EAA3E4}" type="presParOf" srcId="{A80CD9B0-D6CA-425C-ACD5-CCDCB861DABD}" destId="{45139239-A89B-4B1A-9BE1-CAD81292430B}" srcOrd="1" destOrd="0" presId="urn:microsoft.com/office/officeart/2005/8/layout/orgChart1"/>
    <dgm:cxn modelId="{B3DCCA08-D53A-4BC9-A5C6-3DAB16E3AB9F}" type="presParOf" srcId="{9E69C83D-010D-4819-8087-53B4E7452931}" destId="{C4B3BB9F-7D07-4F20-83CD-8798CE257CEF}" srcOrd="1" destOrd="0" presId="urn:microsoft.com/office/officeart/2005/8/layout/orgChart1"/>
    <dgm:cxn modelId="{CAE97E62-A372-459D-A000-500070392BEE}" type="presParOf" srcId="{C4B3BB9F-7D07-4F20-83CD-8798CE257CEF}" destId="{FAE4E3AB-FEF5-4129-A8E3-7C8EC60D7391}" srcOrd="0" destOrd="0" presId="urn:microsoft.com/office/officeart/2005/8/layout/orgChart1"/>
    <dgm:cxn modelId="{BC5165EF-E31C-4851-965B-24EF1E0D67A4}" type="presParOf" srcId="{C4B3BB9F-7D07-4F20-83CD-8798CE257CEF}" destId="{D8F857B9-1DA8-4C43-BEF8-358C6E415B5B}" srcOrd="1" destOrd="0" presId="urn:microsoft.com/office/officeart/2005/8/layout/orgChart1"/>
    <dgm:cxn modelId="{A72B4FED-EC37-4BD0-968E-134042F72F57}" type="presParOf" srcId="{D8F857B9-1DA8-4C43-BEF8-358C6E415B5B}" destId="{91B01746-FC4B-4BD2-BECA-67CDF63DBA6F}" srcOrd="0" destOrd="0" presId="urn:microsoft.com/office/officeart/2005/8/layout/orgChart1"/>
    <dgm:cxn modelId="{0F45E330-CC2A-4CE5-BDA2-9ACF984AB0D7}" type="presParOf" srcId="{91B01746-FC4B-4BD2-BECA-67CDF63DBA6F}" destId="{7D204F8E-DD4D-4333-8CC7-C40CA5DBDA4E}" srcOrd="0" destOrd="0" presId="urn:microsoft.com/office/officeart/2005/8/layout/orgChart1"/>
    <dgm:cxn modelId="{60976810-E605-4408-82D3-8FD2BDC1C183}" type="presParOf" srcId="{91B01746-FC4B-4BD2-BECA-67CDF63DBA6F}" destId="{AB1FFC41-3321-48FE-89E1-F7990B9D50A2}" srcOrd="1" destOrd="0" presId="urn:microsoft.com/office/officeart/2005/8/layout/orgChart1"/>
    <dgm:cxn modelId="{F16FDBF5-0662-465A-9C40-9D8F430FE7A0}" type="presParOf" srcId="{D8F857B9-1DA8-4C43-BEF8-358C6E415B5B}" destId="{117387E2-5C9E-4664-82A7-D3F8396C51D9}" srcOrd="1" destOrd="0" presId="urn:microsoft.com/office/officeart/2005/8/layout/orgChart1"/>
    <dgm:cxn modelId="{E8A1760A-B6EC-430F-9DA4-29A0A89D1768}" type="presParOf" srcId="{D8F857B9-1DA8-4C43-BEF8-358C6E415B5B}" destId="{7627DC59-730B-45E0-807D-7BED9A3651F1}" srcOrd="2" destOrd="0" presId="urn:microsoft.com/office/officeart/2005/8/layout/orgChart1"/>
    <dgm:cxn modelId="{B40E9A76-10F3-47C5-A07B-9CC052FE679A}" type="presParOf" srcId="{C4B3BB9F-7D07-4F20-83CD-8798CE257CEF}" destId="{07B63DA3-5462-4B79-A50A-415ED6B62687}" srcOrd="2" destOrd="0" presId="urn:microsoft.com/office/officeart/2005/8/layout/orgChart1"/>
    <dgm:cxn modelId="{CDF5175F-FB76-4C60-932A-8A11F16D9285}" type="presParOf" srcId="{C4B3BB9F-7D07-4F20-83CD-8798CE257CEF}" destId="{F9D604E9-944B-45D4-BCA7-AF86925B8643}" srcOrd="3" destOrd="0" presId="urn:microsoft.com/office/officeart/2005/8/layout/orgChart1"/>
    <dgm:cxn modelId="{52161C42-395D-46F8-A0C2-17FE7AA9EEA9}" type="presParOf" srcId="{F9D604E9-944B-45D4-BCA7-AF86925B8643}" destId="{48DCF9DA-A550-4750-B24E-DB8A60132A9E}" srcOrd="0" destOrd="0" presId="urn:microsoft.com/office/officeart/2005/8/layout/orgChart1"/>
    <dgm:cxn modelId="{C1FD6A28-6967-4748-BACC-B4CE007A8904}" type="presParOf" srcId="{48DCF9DA-A550-4750-B24E-DB8A60132A9E}" destId="{0280C504-42A1-4657-96B1-A51E49DC2957}" srcOrd="0" destOrd="0" presId="urn:microsoft.com/office/officeart/2005/8/layout/orgChart1"/>
    <dgm:cxn modelId="{C1A9C326-F446-4BF6-AA0F-835743AC5879}" type="presParOf" srcId="{48DCF9DA-A550-4750-B24E-DB8A60132A9E}" destId="{8E2342E9-2274-4EB2-A6AE-43D14F2244B3}" srcOrd="1" destOrd="0" presId="urn:microsoft.com/office/officeart/2005/8/layout/orgChart1"/>
    <dgm:cxn modelId="{DBD57C15-2968-48AE-BB20-93AE6D1C9118}" type="presParOf" srcId="{F9D604E9-944B-45D4-BCA7-AF86925B8643}" destId="{3227BEDF-3563-4042-8501-35456337CCB5}" srcOrd="1" destOrd="0" presId="urn:microsoft.com/office/officeart/2005/8/layout/orgChart1"/>
    <dgm:cxn modelId="{CB1273BA-7097-4F7B-9FBA-0CC76040D526}" type="presParOf" srcId="{F9D604E9-944B-45D4-BCA7-AF86925B8643}" destId="{CB11A6E9-5C72-4C2A-A08E-08876C92F979}" srcOrd="2" destOrd="0" presId="urn:microsoft.com/office/officeart/2005/8/layout/orgChart1"/>
    <dgm:cxn modelId="{1CF3CF05-50E8-463B-9012-7BBFB4CF3AF4}" type="presParOf" srcId="{9E69C83D-010D-4819-8087-53B4E7452931}" destId="{9EE530B8-5E51-4C4B-8A3A-0B908409DB26}" srcOrd="2" destOrd="0" presId="urn:microsoft.com/office/officeart/2005/8/layout/orgChart1"/>
    <dgm:cxn modelId="{332C0389-1E79-4275-8778-718F24281065}" type="presParOf" srcId="{1489FBB2-EEA7-48B8-B6A4-3F38EBFDA21D}" destId="{53A12939-EF14-4DB3-99D5-484FBF5880C6}" srcOrd="2" destOrd="0" presId="urn:microsoft.com/office/officeart/2005/8/layout/orgChart1"/>
    <dgm:cxn modelId="{04D50254-F5C6-4029-81F2-FBF0536C2F14}" type="presParOf" srcId="{1489FBB2-EEA7-48B8-B6A4-3F38EBFDA21D}" destId="{78FCC81A-A0F5-401E-B01A-F7B85A7E37D3}" srcOrd="3" destOrd="0" presId="urn:microsoft.com/office/officeart/2005/8/layout/orgChart1"/>
    <dgm:cxn modelId="{618AB32C-0DA5-4430-BDA2-4321284AB811}" type="presParOf" srcId="{78FCC81A-A0F5-401E-B01A-F7B85A7E37D3}" destId="{3B3F0F1E-209B-4F7A-8668-3A9CE74E8646}" srcOrd="0" destOrd="0" presId="urn:microsoft.com/office/officeart/2005/8/layout/orgChart1"/>
    <dgm:cxn modelId="{29FE7172-BAD8-4943-AC97-475A247B15F2}" type="presParOf" srcId="{3B3F0F1E-209B-4F7A-8668-3A9CE74E8646}" destId="{DDECD4FA-4981-4595-A12D-697E9AC0CD38}" srcOrd="0" destOrd="0" presId="urn:microsoft.com/office/officeart/2005/8/layout/orgChart1"/>
    <dgm:cxn modelId="{CE3D1E98-7658-4B1D-BAF7-86BDDCCC7CEA}" type="presParOf" srcId="{3B3F0F1E-209B-4F7A-8668-3A9CE74E8646}" destId="{F12C4025-1A31-4EA2-85B1-8ADB1C3AA66B}" srcOrd="1" destOrd="0" presId="urn:microsoft.com/office/officeart/2005/8/layout/orgChart1"/>
    <dgm:cxn modelId="{09400405-7703-4FC5-9E44-CCAE22118333}" type="presParOf" srcId="{78FCC81A-A0F5-401E-B01A-F7B85A7E37D3}" destId="{2C926D9E-47F7-419A-BFEE-E9782B6B546A}" srcOrd="1" destOrd="0" presId="urn:microsoft.com/office/officeart/2005/8/layout/orgChart1"/>
    <dgm:cxn modelId="{6321CDF8-F516-439E-9A32-83424A63FA8D}" type="presParOf" srcId="{2C926D9E-47F7-419A-BFEE-E9782B6B546A}" destId="{0242A7C8-EC51-4A52-BBF8-35EA1F37156C}" srcOrd="0" destOrd="0" presId="urn:microsoft.com/office/officeart/2005/8/layout/orgChart1"/>
    <dgm:cxn modelId="{BF974D71-0DFF-43A2-A44A-DA35C5E4DD51}" type="presParOf" srcId="{2C926D9E-47F7-419A-BFEE-E9782B6B546A}" destId="{87A4F57F-02E4-491A-A637-CF0B62526D1B}" srcOrd="1" destOrd="0" presId="urn:microsoft.com/office/officeart/2005/8/layout/orgChart1"/>
    <dgm:cxn modelId="{71B5F5E4-EA12-4258-9176-619711202E12}" type="presParOf" srcId="{87A4F57F-02E4-491A-A637-CF0B62526D1B}" destId="{C1D707B4-8A86-49EF-A655-EAD97E3FAA61}" srcOrd="0" destOrd="0" presId="urn:microsoft.com/office/officeart/2005/8/layout/orgChart1"/>
    <dgm:cxn modelId="{F6F4E061-DB71-4F62-B332-84ACACD6A84B}" type="presParOf" srcId="{C1D707B4-8A86-49EF-A655-EAD97E3FAA61}" destId="{5F903124-EBCC-4323-9047-74A03170469A}" srcOrd="0" destOrd="0" presId="urn:microsoft.com/office/officeart/2005/8/layout/orgChart1"/>
    <dgm:cxn modelId="{C71701DA-6EA5-4826-B86E-DD17535F21C9}" type="presParOf" srcId="{C1D707B4-8A86-49EF-A655-EAD97E3FAA61}" destId="{ED1D90E8-0F73-4ACD-8F27-E9C8622F644D}" srcOrd="1" destOrd="0" presId="urn:microsoft.com/office/officeart/2005/8/layout/orgChart1"/>
    <dgm:cxn modelId="{6537F0C4-6BD8-41AE-A033-75B43B99980C}" type="presParOf" srcId="{87A4F57F-02E4-491A-A637-CF0B62526D1B}" destId="{67D5826E-11AD-4874-8657-6E0FBB6C5148}" srcOrd="1" destOrd="0" presId="urn:microsoft.com/office/officeart/2005/8/layout/orgChart1"/>
    <dgm:cxn modelId="{6563446F-F53B-4501-A96B-3B5BA0752BE8}" type="presParOf" srcId="{87A4F57F-02E4-491A-A637-CF0B62526D1B}" destId="{EB04076F-0089-4FB2-B739-0FA6D28A5AC6}" srcOrd="2" destOrd="0" presId="urn:microsoft.com/office/officeart/2005/8/layout/orgChart1"/>
    <dgm:cxn modelId="{9C24829E-9196-4197-8C11-5337F977D87E}" type="presParOf" srcId="{78FCC81A-A0F5-401E-B01A-F7B85A7E37D3}" destId="{6266E4AE-713A-4509-BCDC-01081EAC8A90}" srcOrd="2" destOrd="0" presId="urn:microsoft.com/office/officeart/2005/8/layout/orgChart1"/>
    <dgm:cxn modelId="{B2FD7438-E4C6-452E-8BAF-52B1CE238798}" type="presParOf" srcId="{63C0B2AF-D9FF-4DC6-818E-DD54733B44F1}" destId="{958E5727-A936-4595-9720-A8D53A49A380}" srcOrd="2" destOrd="0" presId="urn:microsoft.com/office/officeart/2005/8/layout/orgChart1"/>
    <dgm:cxn modelId="{6160C23B-5584-47CE-B5E9-E4EF48E0F4A8}" type="presParOf" srcId="{A1706B77-B4CE-4C84-A7E6-E8198F39CFD1}" destId="{055F5E88-2D78-449A-9299-1A0109F83A55}" srcOrd="2" destOrd="0" presId="urn:microsoft.com/office/officeart/2005/8/layout/orgChart1"/>
    <dgm:cxn modelId="{80884272-FDD6-43D6-9B90-27644D0CB51D}" type="presParOf" srcId="{A1706B77-B4CE-4C84-A7E6-E8198F39CFD1}" destId="{FF7818EE-A5E5-4B2D-86E9-DD0950FB0B38}" srcOrd="3" destOrd="0" presId="urn:microsoft.com/office/officeart/2005/8/layout/orgChart1"/>
    <dgm:cxn modelId="{56826986-C862-40FC-96EE-6AD5C9D59986}" type="presParOf" srcId="{FF7818EE-A5E5-4B2D-86E9-DD0950FB0B38}" destId="{8E829160-4550-4C2D-8FE7-C470A842CFAB}" srcOrd="0" destOrd="0" presId="urn:microsoft.com/office/officeart/2005/8/layout/orgChart1"/>
    <dgm:cxn modelId="{776A7779-C895-43A6-8002-ABD04C275069}" type="presParOf" srcId="{8E829160-4550-4C2D-8FE7-C470A842CFAB}" destId="{ACF3320C-C673-4333-9880-A9D2DC5F156B}" srcOrd="0" destOrd="0" presId="urn:microsoft.com/office/officeart/2005/8/layout/orgChart1"/>
    <dgm:cxn modelId="{177EBE34-932B-4D25-ACE4-BE72772475D0}" type="presParOf" srcId="{8E829160-4550-4C2D-8FE7-C470A842CFAB}" destId="{310C78DC-EDB5-4AC5-90CB-6342398E5EE4}" srcOrd="1" destOrd="0" presId="urn:microsoft.com/office/officeart/2005/8/layout/orgChart1"/>
    <dgm:cxn modelId="{B07BB311-155D-40EF-9C5E-D942EBB87127}" type="presParOf" srcId="{FF7818EE-A5E5-4B2D-86E9-DD0950FB0B38}" destId="{F02F4229-4016-4DB9-8F4A-C3B121B0F1D7}" srcOrd="1" destOrd="0" presId="urn:microsoft.com/office/officeart/2005/8/layout/orgChart1"/>
    <dgm:cxn modelId="{E30F9F94-E70A-442C-98BC-B79E925B1BD8}" type="presParOf" srcId="{F02F4229-4016-4DB9-8F4A-C3B121B0F1D7}" destId="{2472E1E1-D9E9-4017-BA50-E8ADE0251B95}" srcOrd="0" destOrd="0" presId="urn:microsoft.com/office/officeart/2005/8/layout/orgChart1"/>
    <dgm:cxn modelId="{58F88B2C-7987-427C-9AE0-2A460F116A71}" type="presParOf" srcId="{F02F4229-4016-4DB9-8F4A-C3B121B0F1D7}" destId="{726BFAA1-4377-4992-A83E-2951F9A5AD43}" srcOrd="1" destOrd="0" presId="urn:microsoft.com/office/officeart/2005/8/layout/orgChart1"/>
    <dgm:cxn modelId="{0CB04A9D-9D96-4173-825D-779996A85ED9}" type="presParOf" srcId="{726BFAA1-4377-4992-A83E-2951F9A5AD43}" destId="{805B820C-3663-4150-A0F5-A730367B788A}" srcOrd="0" destOrd="0" presId="urn:microsoft.com/office/officeart/2005/8/layout/orgChart1"/>
    <dgm:cxn modelId="{E764A011-926B-46CC-AB4F-8640C9DB5FF9}" type="presParOf" srcId="{805B820C-3663-4150-A0F5-A730367B788A}" destId="{672FF036-721B-4E65-A142-EA50AD889BA5}" srcOrd="0" destOrd="0" presId="urn:microsoft.com/office/officeart/2005/8/layout/orgChart1"/>
    <dgm:cxn modelId="{558839E9-165D-4795-8480-E8CE3FAF1F99}" type="presParOf" srcId="{805B820C-3663-4150-A0F5-A730367B788A}" destId="{082F06B4-4F9A-411F-9E7D-7D83D718FF46}" srcOrd="1" destOrd="0" presId="urn:microsoft.com/office/officeart/2005/8/layout/orgChart1"/>
    <dgm:cxn modelId="{BCE41A11-1482-4C58-A1E1-CE1C701F3B6B}" type="presParOf" srcId="{726BFAA1-4377-4992-A83E-2951F9A5AD43}" destId="{4B59A471-4B1E-478A-9321-D39C490A9A96}" srcOrd="1" destOrd="0" presId="urn:microsoft.com/office/officeart/2005/8/layout/orgChart1"/>
    <dgm:cxn modelId="{62D4EF43-FB0D-4DDA-BE16-245D21DC1AD4}" type="presParOf" srcId="{4B59A471-4B1E-478A-9321-D39C490A9A96}" destId="{5657CC36-D85D-4B19-B6F6-9C4C66D96C1B}" srcOrd="0" destOrd="0" presId="urn:microsoft.com/office/officeart/2005/8/layout/orgChart1"/>
    <dgm:cxn modelId="{AABEC29D-BAEC-4698-8AFD-4511E42D562F}" type="presParOf" srcId="{4B59A471-4B1E-478A-9321-D39C490A9A96}" destId="{53B43142-19C2-45A1-B4FE-E1689D5B8490}" srcOrd="1" destOrd="0" presId="urn:microsoft.com/office/officeart/2005/8/layout/orgChart1"/>
    <dgm:cxn modelId="{2692E14A-D1CD-4E5D-A3B1-D24022AEA434}" type="presParOf" srcId="{53B43142-19C2-45A1-B4FE-E1689D5B8490}" destId="{ADA27A0E-E822-4109-B4C6-018C2BD53332}" srcOrd="0" destOrd="0" presId="urn:microsoft.com/office/officeart/2005/8/layout/orgChart1"/>
    <dgm:cxn modelId="{DF2094ED-0796-4CF7-AEB8-11E1676AE422}" type="presParOf" srcId="{ADA27A0E-E822-4109-B4C6-018C2BD53332}" destId="{EE2B6F8E-0A63-4B14-AB51-3E96B1A78CD7}" srcOrd="0" destOrd="0" presId="urn:microsoft.com/office/officeart/2005/8/layout/orgChart1"/>
    <dgm:cxn modelId="{4D7788F6-BFC3-4F5F-AC0C-56BEE5CD7D6B}" type="presParOf" srcId="{ADA27A0E-E822-4109-B4C6-018C2BD53332}" destId="{C367A4E6-25FA-4E3C-A5F3-70E30004229F}" srcOrd="1" destOrd="0" presId="urn:microsoft.com/office/officeart/2005/8/layout/orgChart1"/>
    <dgm:cxn modelId="{EFF91BF6-014A-4924-9950-9AE73BEB8B4A}" type="presParOf" srcId="{53B43142-19C2-45A1-B4FE-E1689D5B8490}" destId="{A6283164-7587-407D-A1D1-CFD03321A824}" srcOrd="1" destOrd="0" presId="urn:microsoft.com/office/officeart/2005/8/layout/orgChart1"/>
    <dgm:cxn modelId="{848F76A5-A561-483A-B837-57821C1FA982}" type="presParOf" srcId="{53B43142-19C2-45A1-B4FE-E1689D5B8490}" destId="{6DAC199D-C225-4743-A638-76DAD7EF4946}" srcOrd="2" destOrd="0" presId="urn:microsoft.com/office/officeart/2005/8/layout/orgChart1"/>
    <dgm:cxn modelId="{E6D65AAB-9583-43C1-9307-2E5CA833DF62}" type="presParOf" srcId="{4B59A471-4B1E-478A-9321-D39C490A9A96}" destId="{BF91688E-B0D3-4873-BD49-EF24EF29DE6A}" srcOrd="2" destOrd="0" presId="urn:microsoft.com/office/officeart/2005/8/layout/orgChart1"/>
    <dgm:cxn modelId="{20598561-69E1-476A-9EAD-D187EB41F6F1}" type="presParOf" srcId="{4B59A471-4B1E-478A-9321-D39C490A9A96}" destId="{2274F5DE-7881-4606-80D1-20C7C653D62D}" srcOrd="3" destOrd="0" presId="urn:microsoft.com/office/officeart/2005/8/layout/orgChart1"/>
    <dgm:cxn modelId="{C95D1E32-90F6-47D8-8CEB-5D1427FDDD47}" type="presParOf" srcId="{2274F5DE-7881-4606-80D1-20C7C653D62D}" destId="{B24D3A9B-937D-4D68-BD63-58916DE37E1D}" srcOrd="0" destOrd="0" presId="urn:microsoft.com/office/officeart/2005/8/layout/orgChart1"/>
    <dgm:cxn modelId="{D0730220-A2BC-4E80-A33B-612521A2559B}" type="presParOf" srcId="{B24D3A9B-937D-4D68-BD63-58916DE37E1D}" destId="{FB0AA5A5-232D-43B3-9E22-5CB5A5AB0F73}" srcOrd="0" destOrd="0" presId="urn:microsoft.com/office/officeart/2005/8/layout/orgChart1"/>
    <dgm:cxn modelId="{A01AD990-0659-48E4-9E7A-711647496097}" type="presParOf" srcId="{B24D3A9B-937D-4D68-BD63-58916DE37E1D}" destId="{B08BCD95-3BE5-4A0C-A104-C8637BD1D8B0}" srcOrd="1" destOrd="0" presId="urn:microsoft.com/office/officeart/2005/8/layout/orgChart1"/>
    <dgm:cxn modelId="{9467A7A4-77DC-450E-AEDE-A3F238544810}" type="presParOf" srcId="{2274F5DE-7881-4606-80D1-20C7C653D62D}" destId="{185B1444-FD6C-4CC4-B5F2-8CBC4C6E7CBD}" srcOrd="1" destOrd="0" presId="urn:microsoft.com/office/officeart/2005/8/layout/orgChart1"/>
    <dgm:cxn modelId="{D010EB23-4B6B-40A3-B13E-A22F10FDD26E}" type="presParOf" srcId="{2274F5DE-7881-4606-80D1-20C7C653D62D}" destId="{F08B1DE9-4F01-4E18-A243-83A67F3F62E9}" srcOrd="2" destOrd="0" presId="urn:microsoft.com/office/officeart/2005/8/layout/orgChart1"/>
    <dgm:cxn modelId="{DCC7C2FA-D5A6-4B82-BE15-00FC0B12CE85}" type="presParOf" srcId="{4B59A471-4B1E-478A-9321-D39C490A9A96}" destId="{73031C55-1619-4106-95F7-EB088E492B5F}" srcOrd="4" destOrd="0" presId="urn:microsoft.com/office/officeart/2005/8/layout/orgChart1"/>
    <dgm:cxn modelId="{66C7AD3C-23A4-4DC3-9FF8-6F686F2CED65}" type="presParOf" srcId="{4B59A471-4B1E-478A-9321-D39C490A9A96}" destId="{FF180E1F-B293-4D6C-9BA3-26B99DC4FC40}" srcOrd="5" destOrd="0" presId="urn:microsoft.com/office/officeart/2005/8/layout/orgChart1"/>
    <dgm:cxn modelId="{2A3AB1C4-64A3-4243-B658-A7595EE71EA6}" type="presParOf" srcId="{FF180E1F-B293-4D6C-9BA3-26B99DC4FC40}" destId="{340AC398-53BA-4B6B-8D61-0280663EE796}" srcOrd="0" destOrd="0" presId="urn:microsoft.com/office/officeart/2005/8/layout/orgChart1"/>
    <dgm:cxn modelId="{0E956FB9-E45B-4D1C-85A9-3183EB6425E5}" type="presParOf" srcId="{340AC398-53BA-4B6B-8D61-0280663EE796}" destId="{10E3D1D0-62AA-4B82-BDB5-32C194670901}" srcOrd="0" destOrd="0" presId="urn:microsoft.com/office/officeart/2005/8/layout/orgChart1"/>
    <dgm:cxn modelId="{B80B8ED0-9146-429B-9BBD-82BBEC5721A3}" type="presParOf" srcId="{340AC398-53BA-4B6B-8D61-0280663EE796}" destId="{BD493356-B819-4712-8162-45F223CE78A8}" srcOrd="1" destOrd="0" presId="urn:microsoft.com/office/officeart/2005/8/layout/orgChart1"/>
    <dgm:cxn modelId="{3B5A73ED-A388-40A1-895A-3FEC14FB3C47}" type="presParOf" srcId="{FF180E1F-B293-4D6C-9BA3-26B99DC4FC40}" destId="{C6202A22-6E2E-4528-87FE-E6A9149AE2A0}" srcOrd="1" destOrd="0" presId="urn:microsoft.com/office/officeart/2005/8/layout/orgChart1"/>
    <dgm:cxn modelId="{15B323BA-D0AA-41C0-BC99-5924500D4E40}" type="presParOf" srcId="{FF180E1F-B293-4D6C-9BA3-26B99DC4FC40}" destId="{3AC3E626-0C5F-43C1-9CDB-66660BB9CE6F}" srcOrd="2" destOrd="0" presId="urn:microsoft.com/office/officeart/2005/8/layout/orgChart1"/>
    <dgm:cxn modelId="{4DFC6CAC-72B8-4D53-AA00-7456CFD6AA9D}" type="presParOf" srcId="{726BFAA1-4377-4992-A83E-2951F9A5AD43}" destId="{1D79137F-0AC0-49AB-91E4-617AF74B0BED}" srcOrd="2" destOrd="0" presId="urn:microsoft.com/office/officeart/2005/8/layout/orgChart1"/>
    <dgm:cxn modelId="{2178619F-7150-452F-A60E-0E37663FDB30}" type="presParOf" srcId="{F02F4229-4016-4DB9-8F4A-C3B121B0F1D7}" destId="{52F3C020-5CED-477D-A0FC-F8980B31B2AB}" srcOrd="2" destOrd="0" presId="urn:microsoft.com/office/officeart/2005/8/layout/orgChart1"/>
    <dgm:cxn modelId="{0F8926CB-A5B5-4590-B90C-2E443257A734}" type="presParOf" srcId="{F02F4229-4016-4DB9-8F4A-C3B121B0F1D7}" destId="{2DC9FADA-DBF0-4525-8E2C-9DC447AA7424}" srcOrd="3" destOrd="0" presId="urn:microsoft.com/office/officeart/2005/8/layout/orgChart1"/>
    <dgm:cxn modelId="{3E1E32D7-17BE-4F4F-B200-C4EA9EA90470}" type="presParOf" srcId="{2DC9FADA-DBF0-4525-8E2C-9DC447AA7424}" destId="{42C62047-4D4A-4412-B4B5-F83C72D5C792}" srcOrd="0" destOrd="0" presId="urn:microsoft.com/office/officeart/2005/8/layout/orgChart1"/>
    <dgm:cxn modelId="{9080543E-2354-401B-9716-C6932E0B2B91}" type="presParOf" srcId="{42C62047-4D4A-4412-B4B5-F83C72D5C792}" destId="{597C0E67-32E8-4B35-B019-F8E307EDB5A7}" srcOrd="0" destOrd="0" presId="urn:microsoft.com/office/officeart/2005/8/layout/orgChart1"/>
    <dgm:cxn modelId="{759D1E6D-FB15-4A36-A444-59B22FE7167E}" type="presParOf" srcId="{42C62047-4D4A-4412-B4B5-F83C72D5C792}" destId="{5F1F1174-7D79-471F-9BAC-1685621B017A}" srcOrd="1" destOrd="0" presId="urn:microsoft.com/office/officeart/2005/8/layout/orgChart1"/>
    <dgm:cxn modelId="{5DFF3A36-DECC-45A5-B5AC-5EB5D50DEBEB}" type="presParOf" srcId="{2DC9FADA-DBF0-4525-8E2C-9DC447AA7424}" destId="{A7104770-8360-49CA-89E0-861A6510319A}" srcOrd="1" destOrd="0" presId="urn:microsoft.com/office/officeart/2005/8/layout/orgChart1"/>
    <dgm:cxn modelId="{C42466DB-045C-480A-A0B8-130016FB04DE}" type="presParOf" srcId="{A7104770-8360-49CA-89E0-861A6510319A}" destId="{49C36E46-BD84-44E4-A2AF-EAF416C9B40A}" srcOrd="0" destOrd="0" presId="urn:microsoft.com/office/officeart/2005/8/layout/orgChart1"/>
    <dgm:cxn modelId="{4859E157-BC86-4408-84EB-D645D3598B15}" type="presParOf" srcId="{A7104770-8360-49CA-89E0-861A6510319A}" destId="{E0AE1C22-B969-495B-BB7D-3A8B96582F79}" srcOrd="1" destOrd="0" presId="urn:microsoft.com/office/officeart/2005/8/layout/orgChart1"/>
    <dgm:cxn modelId="{50E554E1-F525-4488-BBFA-F4C385DF3427}" type="presParOf" srcId="{E0AE1C22-B969-495B-BB7D-3A8B96582F79}" destId="{0A06C79B-501A-4EF2-9D3D-E0159B403EDF}" srcOrd="0" destOrd="0" presId="urn:microsoft.com/office/officeart/2005/8/layout/orgChart1"/>
    <dgm:cxn modelId="{D91A250C-9969-45C5-B42D-649160A9D419}" type="presParOf" srcId="{0A06C79B-501A-4EF2-9D3D-E0159B403EDF}" destId="{DB0CD2C6-60AA-4550-9053-65771C421056}" srcOrd="0" destOrd="0" presId="urn:microsoft.com/office/officeart/2005/8/layout/orgChart1"/>
    <dgm:cxn modelId="{0696DA4C-AD1F-49C6-B72B-9DADE14CCD0F}" type="presParOf" srcId="{0A06C79B-501A-4EF2-9D3D-E0159B403EDF}" destId="{B7DDDD47-625E-4083-846A-EB873274D511}" srcOrd="1" destOrd="0" presId="urn:microsoft.com/office/officeart/2005/8/layout/orgChart1"/>
    <dgm:cxn modelId="{E16283A4-4DEF-4D98-9519-BEB479D6383C}" type="presParOf" srcId="{E0AE1C22-B969-495B-BB7D-3A8B96582F79}" destId="{1BDE1E81-840E-43C2-82E2-02ADE2621689}" srcOrd="1" destOrd="0" presId="urn:microsoft.com/office/officeart/2005/8/layout/orgChart1"/>
    <dgm:cxn modelId="{A7508AA6-8874-4A2B-B4A8-1EF6857C301F}" type="presParOf" srcId="{E0AE1C22-B969-495B-BB7D-3A8B96582F79}" destId="{A4C9E177-A209-457C-9DBC-246785654E8A}" srcOrd="2" destOrd="0" presId="urn:microsoft.com/office/officeart/2005/8/layout/orgChart1"/>
    <dgm:cxn modelId="{67B03BC6-D879-4FAA-8076-F93BEFBE6B55}" type="presParOf" srcId="{2DC9FADA-DBF0-4525-8E2C-9DC447AA7424}" destId="{1EF4ACD5-F132-47FA-954B-0D94A99B706D}" srcOrd="2" destOrd="0" presId="urn:microsoft.com/office/officeart/2005/8/layout/orgChart1"/>
    <dgm:cxn modelId="{71024894-E716-40BD-913D-8DF8296E11C7}" type="presParOf" srcId="{FF7818EE-A5E5-4B2D-86E9-DD0950FB0B38}" destId="{07CEEC69-F4A4-459B-81AA-9A482EDDD920}" srcOrd="2" destOrd="0" presId="urn:microsoft.com/office/officeart/2005/8/layout/orgChart1"/>
    <dgm:cxn modelId="{DC450156-C36F-4B2B-8E0F-C2BF2DC1A24E}" type="presParOf" srcId="{A1706B77-B4CE-4C84-A7E6-E8198F39CFD1}" destId="{60254DE8-C3C3-4076-956C-63352A70E125}" srcOrd="4" destOrd="0" presId="urn:microsoft.com/office/officeart/2005/8/layout/orgChart1"/>
    <dgm:cxn modelId="{6AC6445F-6E7D-4361-8F39-E0371B1DADB3}" type="presParOf" srcId="{A1706B77-B4CE-4C84-A7E6-E8198F39CFD1}" destId="{2054BCC5-DBA5-44A7-B039-3723745471CC}" srcOrd="5" destOrd="0" presId="urn:microsoft.com/office/officeart/2005/8/layout/orgChart1"/>
    <dgm:cxn modelId="{091F591D-0051-409E-9301-BA1A7A15E22B}" type="presParOf" srcId="{2054BCC5-DBA5-44A7-B039-3723745471CC}" destId="{2E7A6F85-18BE-45A3-91FE-F93866236AF8}" srcOrd="0" destOrd="0" presId="urn:microsoft.com/office/officeart/2005/8/layout/orgChart1"/>
    <dgm:cxn modelId="{B9A21419-7C8E-4575-AC31-3647B2ED8D00}" type="presParOf" srcId="{2E7A6F85-18BE-45A3-91FE-F93866236AF8}" destId="{C7BE78B3-96C4-42EE-B27F-63F647161F4A}" srcOrd="0" destOrd="0" presId="urn:microsoft.com/office/officeart/2005/8/layout/orgChart1"/>
    <dgm:cxn modelId="{D397002B-F235-4D41-88EC-DFBF3E9A4BC7}" type="presParOf" srcId="{2E7A6F85-18BE-45A3-91FE-F93866236AF8}" destId="{6DEF3672-88BE-4E43-9051-258686AE55C2}" srcOrd="1" destOrd="0" presId="urn:microsoft.com/office/officeart/2005/8/layout/orgChart1"/>
    <dgm:cxn modelId="{5FF9F229-4ABF-486E-B964-783C4E1B3DA9}" type="presParOf" srcId="{2054BCC5-DBA5-44A7-B039-3723745471CC}" destId="{B207C158-C047-410D-A73F-B7575404A0AE}" srcOrd="1" destOrd="0" presId="urn:microsoft.com/office/officeart/2005/8/layout/orgChart1"/>
    <dgm:cxn modelId="{E4A17EA5-0498-4078-BBA4-52C3F8C470F1}" type="presParOf" srcId="{B207C158-C047-410D-A73F-B7575404A0AE}" destId="{CCEF6851-F99F-4DF5-ADD5-1513E18ADFA4}" srcOrd="0" destOrd="0" presId="urn:microsoft.com/office/officeart/2005/8/layout/orgChart1"/>
    <dgm:cxn modelId="{10477D49-B3D0-4B15-AA8A-7BAAD957414D}" type="presParOf" srcId="{B207C158-C047-410D-A73F-B7575404A0AE}" destId="{AB77397D-8C42-402E-B480-14BE3FFC1233}" srcOrd="1" destOrd="0" presId="urn:microsoft.com/office/officeart/2005/8/layout/orgChart1"/>
    <dgm:cxn modelId="{BA4BB04C-94A1-41BA-9FA0-7847DDF7A976}" type="presParOf" srcId="{AB77397D-8C42-402E-B480-14BE3FFC1233}" destId="{AD39B59E-53E9-47D4-AA04-4F1536BC37DC}" srcOrd="0" destOrd="0" presId="urn:microsoft.com/office/officeart/2005/8/layout/orgChart1"/>
    <dgm:cxn modelId="{421E7649-BCD1-46C3-86A6-D128E30FB4B8}" type="presParOf" srcId="{AD39B59E-53E9-47D4-AA04-4F1536BC37DC}" destId="{122C5F2E-F44F-489F-BAB6-BB1F565B4A2E}" srcOrd="0" destOrd="0" presId="urn:microsoft.com/office/officeart/2005/8/layout/orgChart1"/>
    <dgm:cxn modelId="{15EE0F25-F08D-4147-A8A4-24BEA0F565C6}" type="presParOf" srcId="{AD39B59E-53E9-47D4-AA04-4F1536BC37DC}" destId="{0E09E7A8-BEEC-4F45-BF88-9184A3BF1B23}" srcOrd="1" destOrd="0" presId="urn:microsoft.com/office/officeart/2005/8/layout/orgChart1"/>
    <dgm:cxn modelId="{334B4894-35F9-4ABC-8D5E-A597AE860216}" type="presParOf" srcId="{AB77397D-8C42-402E-B480-14BE3FFC1233}" destId="{B3F9B276-AA65-4F84-884B-B66B5B170380}" srcOrd="1" destOrd="0" presId="urn:microsoft.com/office/officeart/2005/8/layout/orgChart1"/>
    <dgm:cxn modelId="{50E1C268-5C3B-4933-AC8F-228284DF6CFC}" type="presParOf" srcId="{B3F9B276-AA65-4F84-884B-B66B5B170380}" destId="{E61A91E3-6D02-4915-BC6E-21FEDA8E0D3F}" srcOrd="0" destOrd="0" presId="urn:microsoft.com/office/officeart/2005/8/layout/orgChart1"/>
    <dgm:cxn modelId="{DFF091BD-D916-4D5E-98D1-B14FD5E74F91}" type="presParOf" srcId="{B3F9B276-AA65-4F84-884B-B66B5B170380}" destId="{35A779D1-5114-430C-8394-8207A11B7A60}" srcOrd="1" destOrd="0" presId="urn:microsoft.com/office/officeart/2005/8/layout/orgChart1"/>
    <dgm:cxn modelId="{BEE30E42-B074-4BB0-8DC2-D81AC6DF339B}" type="presParOf" srcId="{35A779D1-5114-430C-8394-8207A11B7A60}" destId="{D8EB9638-999D-44F2-B825-53550B6729E7}" srcOrd="0" destOrd="0" presId="urn:microsoft.com/office/officeart/2005/8/layout/orgChart1"/>
    <dgm:cxn modelId="{4C944C59-D3DD-438A-B8EC-25980692D586}" type="presParOf" srcId="{D8EB9638-999D-44F2-B825-53550B6729E7}" destId="{B5A8F374-2572-4EEE-8400-B16E501DF239}" srcOrd="0" destOrd="0" presId="urn:microsoft.com/office/officeart/2005/8/layout/orgChart1"/>
    <dgm:cxn modelId="{144E685F-6B7D-42B5-B18C-2ED09FEF4E98}" type="presParOf" srcId="{D8EB9638-999D-44F2-B825-53550B6729E7}" destId="{635A07D6-931E-442F-8E59-CA40FD11E636}" srcOrd="1" destOrd="0" presId="urn:microsoft.com/office/officeart/2005/8/layout/orgChart1"/>
    <dgm:cxn modelId="{33F6398D-20FB-4A58-B1A7-FCF03E268D39}" type="presParOf" srcId="{35A779D1-5114-430C-8394-8207A11B7A60}" destId="{38610FED-1FD1-4B76-ADFF-83FBEB5174B8}" srcOrd="1" destOrd="0" presId="urn:microsoft.com/office/officeart/2005/8/layout/orgChart1"/>
    <dgm:cxn modelId="{B059F469-A906-4D0C-9E26-FDFAFFEB5EDB}" type="presParOf" srcId="{35A779D1-5114-430C-8394-8207A11B7A60}" destId="{174A10F4-64EA-4003-BEB1-131126E4912B}" srcOrd="2" destOrd="0" presId="urn:microsoft.com/office/officeart/2005/8/layout/orgChart1"/>
    <dgm:cxn modelId="{28D77115-9F32-452B-A29E-E5023034EB53}" type="presParOf" srcId="{AB77397D-8C42-402E-B480-14BE3FFC1233}" destId="{AFB79CA6-323E-49F7-A2E4-6905264235A5}" srcOrd="2" destOrd="0" presId="urn:microsoft.com/office/officeart/2005/8/layout/orgChart1"/>
    <dgm:cxn modelId="{E534D545-8816-4444-B017-6453085914F1}" type="presParOf" srcId="{2054BCC5-DBA5-44A7-B039-3723745471CC}" destId="{01619D5B-D686-4FC1-A82E-7078B569EDC7}" srcOrd="2" destOrd="0" presId="urn:microsoft.com/office/officeart/2005/8/layout/orgChart1"/>
    <dgm:cxn modelId="{727CFF98-416B-4A55-A28D-60697F765889}" type="presParOf" srcId="{64987CD4-4DB4-4BBE-80DD-C05011C877F7}" destId="{67938889-8DC6-47AD-9A45-A884E814245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BF4F5B-7431-41E4-B615-1AD2D25F60D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880C855-D218-4DF6-8428-736D9CB224F4}">
      <dgm:prSet phldrT="[Text]"/>
      <dgm:spPr>
        <a:solidFill>
          <a:schemeClr val="accent6"/>
        </a:solidFill>
      </dgm:spPr>
      <dgm:t>
        <a:bodyPr/>
        <a:lstStyle/>
        <a:p>
          <a:r>
            <a:rPr lang="en-US" dirty="0" smtClean="0"/>
            <a:t>Holding company</a:t>
          </a:r>
          <a:endParaRPr lang="en-US" dirty="0"/>
        </a:p>
      </dgm:t>
    </dgm:pt>
    <dgm:pt modelId="{81371734-EBF2-4162-B157-878717CECF93}" type="parTrans" cxnId="{A15B44BC-03DD-477F-87D0-46B3F7381F45}">
      <dgm:prSet/>
      <dgm:spPr/>
      <dgm:t>
        <a:bodyPr/>
        <a:lstStyle/>
        <a:p>
          <a:endParaRPr lang="en-US"/>
        </a:p>
      </dgm:t>
    </dgm:pt>
    <dgm:pt modelId="{CA89FC72-4EA4-4ABB-B98B-7AE3C21DC74C}" type="sibTrans" cxnId="{A15B44BC-03DD-477F-87D0-46B3F7381F45}">
      <dgm:prSet/>
      <dgm:spPr/>
      <dgm:t>
        <a:bodyPr/>
        <a:lstStyle/>
        <a:p>
          <a:endParaRPr lang="en-US"/>
        </a:p>
      </dgm:t>
    </dgm:pt>
    <dgm:pt modelId="{556AD1BA-9B86-4000-ACE6-352A79299945}">
      <dgm:prSet phldrT="[Text]"/>
      <dgm:spPr/>
      <dgm:t>
        <a:bodyPr/>
        <a:lstStyle/>
        <a:p>
          <a:r>
            <a:rPr lang="en-US" dirty="0" smtClean="0"/>
            <a:t>Cement (Pty) Ltd</a:t>
          </a:r>
          <a:endParaRPr lang="en-US" dirty="0"/>
        </a:p>
      </dgm:t>
    </dgm:pt>
    <dgm:pt modelId="{2974B1A9-EC8B-4AC1-950F-1E1AFC0F6BF8}" type="parTrans" cxnId="{4CBE38BE-7B50-458C-9660-17993D02A5F2}">
      <dgm:prSet/>
      <dgm:spPr/>
      <dgm:t>
        <a:bodyPr/>
        <a:lstStyle/>
        <a:p>
          <a:endParaRPr lang="en-US"/>
        </a:p>
      </dgm:t>
    </dgm:pt>
    <dgm:pt modelId="{1382893C-4ED5-4287-822C-B8F795170BEE}" type="sibTrans" cxnId="{4CBE38BE-7B50-458C-9660-17993D02A5F2}">
      <dgm:prSet/>
      <dgm:spPr/>
      <dgm:t>
        <a:bodyPr/>
        <a:lstStyle/>
        <a:p>
          <a:endParaRPr lang="en-US"/>
        </a:p>
      </dgm:t>
    </dgm:pt>
    <dgm:pt modelId="{6A9A483B-07EF-4FF7-84BB-134AC936D0B8}">
      <dgm:prSet phldrT="[Text]"/>
      <dgm:spPr>
        <a:solidFill>
          <a:schemeClr val="accent5"/>
        </a:solidFill>
      </dgm:spPr>
      <dgm:t>
        <a:bodyPr/>
        <a:lstStyle/>
        <a:p>
          <a:r>
            <a:rPr lang="en-US" dirty="0" smtClean="0"/>
            <a:t>Paper (Pty) Ltd</a:t>
          </a:r>
          <a:endParaRPr lang="en-US" dirty="0"/>
        </a:p>
      </dgm:t>
    </dgm:pt>
    <dgm:pt modelId="{3F570D65-1FF1-44EF-AD1B-4A5CD03A2509}" type="parTrans" cxnId="{62BC4083-252A-4455-8E34-F42758A474A9}">
      <dgm:prSet/>
      <dgm:spPr/>
      <dgm:t>
        <a:bodyPr/>
        <a:lstStyle/>
        <a:p>
          <a:endParaRPr lang="en-US"/>
        </a:p>
      </dgm:t>
    </dgm:pt>
    <dgm:pt modelId="{6468856E-DB16-4F5E-87E6-1F1D4AE64071}" type="sibTrans" cxnId="{62BC4083-252A-4455-8E34-F42758A474A9}">
      <dgm:prSet/>
      <dgm:spPr/>
      <dgm:t>
        <a:bodyPr/>
        <a:lstStyle/>
        <a:p>
          <a:endParaRPr lang="en-US"/>
        </a:p>
      </dgm:t>
    </dgm:pt>
    <dgm:pt modelId="{D71BFF76-C8FF-4316-B250-CBF8A2A586BC}">
      <dgm:prSet/>
      <dgm:spPr/>
      <dgm:t>
        <a:bodyPr/>
        <a:lstStyle/>
        <a:p>
          <a:r>
            <a:rPr lang="en-US" dirty="0" smtClean="0"/>
            <a:t>Integrated cement plant</a:t>
          </a:r>
          <a:endParaRPr lang="en-US" dirty="0"/>
        </a:p>
      </dgm:t>
    </dgm:pt>
    <dgm:pt modelId="{8526B1DC-A7F9-48CB-8743-6F6129102465}" type="parTrans" cxnId="{C34A9CC1-4967-4A27-B363-0103A7B173E6}">
      <dgm:prSet/>
      <dgm:spPr/>
      <dgm:t>
        <a:bodyPr/>
        <a:lstStyle/>
        <a:p>
          <a:endParaRPr lang="en-US"/>
        </a:p>
      </dgm:t>
    </dgm:pt>
    <dgm:pt modelId="{81A71A03-2AB2-4668-B4E1-74D5FA355101}" type="sibTrans" cxnId="{C34A9CC1-4967-4A27-B363-0103A7B173E6}">
      <dgm:prSet/>
      <dgm:spPr/>
      <dgm:t>
        <a:bodyPr/>
        <a:lstStyle/>
        <a:p>
          <a:endParaRPr lang="en-US"/>
        </a:p>
      </dgm:t>
    </dgm:pt>
    <dgm:pt modelId="{E26E0185-621F-4E99-930D-9E85CBC189B4}">
      <dgm:prSet/>
      <dgm:spPr/>
      <dgm:t>
        <a:bodyPr/>
        <a:lstStyle/>
        <a:p>
          <a:r>
            <a:rPr lang="en-US" dirty="0" smtClean="0"/>
            <a:t>Grinding plant</a:t>
          </a:r>
          <a:endParaRPr lang="en-US" dirty="0"/>
        </a:p>
      </dgm:t>
    </dgm:pt>
    <dgm:pt modelId="{396F9C9F-C4FA-4514-BBA4-216437FE072D}" type="parTrans" cxnId="{ADF3DA42-DC91-458B-B438-315F5D73E568}">
      <dgm:prSet/>
      <dgm:spPr/>
      <dgm:t>
        <a:bodyPr/>
        <a:lstStyle/>
        <a:p>
          <a:endParaRPr lang="en-US"/>
        </a:p>
      </dgm:t>
    </dgm:pt>
    <dgm:pt modelId="{CAF8B5C2-3AE0-47DA-851F-B3B89ED598D8}" type="sibTrans" cxnId="{ADF3DA42-DC91-458B-B438-315F5D73E568}">
      <dgm:prSet/>
      <dgm:spPr/>
      <dgm:t>
        <a:bodyPr/>
        <a:lstStyle/>
        <a:p>
          <a:endParaRPr lang="en-US"/>
        </a:p>
      </dgm:t>
    </dgm:pt>
    <dgm:pt modelId="{0E5BF34D-65E6-49EE-9BFC-393EB8DEE0F8}">
      <dgm:prSet/>
      <dgm:spPr>
        <a:solidFill>
          <a:schemeClr val="accent5"/>
        </a:solidFill>
      </dgm:spPr>
      <dgm:t>
        <a:bodyPr/>
        <a:lstStyle/>
        <a:p>
          <a:r>
            <a:rPr lang="en-US" dirty="0" smtClean="0"/>
            <a:t>Paper plant 1</a:t>
          </a:r>
          <a:endParaRPr lang="en-US" dirty="0"/>
        </a:p>
      </dgm:t>
    </dgm:pt>
    <dgm:pt modelId="{5FAD8DA8-CE10-43CD-B5E0-893ED4F28C29}" type="parTrans" cxnId="{4D406B21-2CC8-4763-92CC-1A7BCD652CA6}">
      <dgm:prSet/>
      <dgm:spPr/>
      <dgm:t>
        <a:bodyPr/>
        <a:lstStyle/>
        <a:p>
          <a:endParaRPr lang="en-US"/>
        </a:p>
      </dgm:t>
    </dgm:pt>
    <dgm:pt modelId="{4CCDF5E2-DD80-459B-B454-F8276EC0C747}" type="sibTrans" cxnId="{4D406B21-2CC8-4763-92CC-1A7BCD652CA6}">
      <dgm:prSet/>
      <dgm:spPr/>
      <dgm:t>
        <a:bodyPr/>
        <a:lstStyle/>
        <a:p>
          <a:endParaRPr lang="en-US"/>
        </a:p>
      </dgm:t>
    </dgm:pt>
    <dgm:pt modelId="{7B0A3345-60B2-41E2-80CD-BD60255884CD}">
      <dgm:prSet/>
      <dgm:spPr>
        <a:solidFill>
          <a:schemeClr val="accent5"/>
        </a:solidFill>
      </dgm:spPr>
      <dgm:t>
        <a:bodyPr/>
        <a:lstStyle/>
        <a:p>
          <a:r>
            <a:rPr lang="en-US" dirty="0" smtClean="0"/>
            <a:t>Paper plant 2</a:t>
          </a:r>
          <a:endParaRPr lang="en-US" dirty="0"/>
        </a:p>
      </dgm:t>
    </dgm:pt>
    <dgm:pt modelId="{7EC5998F-3F5F-4BE5-BF2F-09B5510DF928}" type="parTrans" cxnId="{05FE272A-673C-48DB-A52C-09063AEF96E6}">
      <dgm:prSet/>
      <dgm:spPr/>
      <dgm:t>
        <a:bodyPr/>
        <a:lstStyle/>
        <a:p>
          <a:endParaRPr lang="en-US"/>
        </a:p>
      </dgm:t>
    </dgm:pt>
    <dgm:pt modelId="{F50B035C-D927-4EE8-812E-2658F4AF698B}" type="sibTrans" cxnId="{05FE272A-673C-48DB-A52C-09063AEF96E6}">
      <dgm:prSet/>
      <dgm:spPr/>
      <dgm:t>
        <a:bodyPr/>
        <a:lstStyle/>
        <a:p>
          <a:endParaRPr lang="en-US"/>
        </a:p>
      </dgm:t>
    </dgm:pt>
    <dgm:pt modelId="{3AEB00E4-ABAE-45D2-B516-B07D3CEDEF89}">
      <dgm:prSet/>
      <dgm:spPr>
        <a:solidFill>
          <a:schemeClr val="accent1">
            <a:lumMod val="75000"/>
          </a:schemeClr>
        </a:solidFill>
      </dgm:spPr>
      <dgm:t>
        <a:bodyPr/>
        <a:lstStyle/>
        <a:p>
          <a:r>
            <a:rPr lang="en-US" dirty="0" smtClean="0"/>
            <a:t>Combustion emissions (1A2f)</a:t>
          </a:r>
          <a:endParaRPr lang="en-US" dirty="0"/>
        </a:p>
      </dgm:t>
    </dgm:pt>
    <dgm:pt modelId="{BC7B10B7-5440-4D8A-852C-0FF071C7C9C3}" type="parTrans" cxnId="{2E0D441B-E96C-4C02-8F11-6582FC2A6CB1}">
      <dgm:prSet/>
      <dgm:spPr/>
      <dgm:t>
        <a:bodyPr/>
        <a:lstStyle/>
        <a:p>
          <a:endParaRPr lang="en-US"/>
        </a:p>
      </dgm:t>
    </dgm:pt>
    <dgm:pt modelId="{65096E12-FACC-478D-88FB-8EB2A68FC3F9}" type="sibTrans" cxnId="{2E0D441B-E96C-4C02-8F11-6582FC2A6CB1}">
      <dgm:prSet/>
      <dgm:spPr/>
      <dgm:t>
        <a:bodyPr/>
        <a:lstStyle/>
        <a:p>
          <a:endParaRPr lang="en-US"/>
        </a:p>
      </dgm:t>
    </dgm:pt>
    <dgm:pt modelId="{1CF76630-D419-48A2-A289-F6BF3689A791}">
      <dgm:prSet/>
      <dgm:spPr>
        <a:solidFill>
          <a:schemeClr val="accent1">
            <a:lumMod val="50000"/>
          </a:schemeClr>
        </a:solidFill>
      </dgm:spPr>
      <dgm:t>
        <a:bodyPr/>
        <a:lstStyle/>
        <a:p>
          <a:r>
            <a:rPr lang="en-US" dirty="0" smtClean="0"/>
            <a:t>Process emissions (2A1)</a:t>
          </a:r>
          <a:endParaRPr lang="en-US" dirty="0"/>
        </a:p>
      </dgm:t>
    </dgm:pt>
    <dgm:pt modelId="{083B9A2C-85FB-4201-BD77-A80096277592}" type="parTrans" cxnId="{0636B92B-F773-41D9-BE28-5B2252056AB2}">
      <dgm:prSet/>
      <dgm:spPr/>
      <dgm:t>
        <a:bodyPr/>
        <a:lstStyle/>
        <a:p>
          <a:endParaRPr lang="en-US"/>
        </a:p>
      </dgm:t>
    </dgm:pt>
    <dgm:pt modelId="{AF34B0EE-3FE3-4622-A634-3FC63BA8FE47}" type="sibTrans" cxnId="{0636B92B-F773-41D9-BE28-5B2252056AB2}">
      <dgm:prSet/>
      <dgm:spPr/>
      <dgm:t>
        <a:bodyPr/>
        <a:lstStyle/>
        <a:p>
          <a:endParaRPr lang="en-US"/>
        </a:p>
      </dgm:t>
    </dgm:pt>
    <dgm:pt modelId="{E93DA0D1-B679-41CA-98A6-2CE0AA32DF7D}">
      <dgm:prSet/>
      <dgm:spPr>
        <a:solidFill>
          <a:schemeClr val="accent1">
            <a:lumMod val="75000"/>
          </a:schemeClr>
        </a:solidFill>
      </dgm:spPr>
      <dgm:t>
        <a:bodyPr/>
        <a:lstStyle/>
        <a:p>
          <a:r>
            <a:rPr lang="en-US" dirty="0" smtClean="0"/>
            <a:t>Combustion emissions (1A2f)</a:t>
          </a:r>
          <a:endParaRPr lang="en-US" dirty="0"/>
        </a:p>
      </dgm:t>
    </dgm:pt>
    <dgm:pt modelId="{8F42817F-1BE6-4918-898F-18E605C02A8E}" type="parTrans" cxnId="{11A4C2F7-634A-42A2-BF45-121126E31D7B}">
      <dgm:prSet/>
      <dgm:spPr/>
      <dgm:t>
        <a:bodyPr/>
        <a:lstStyle/>
        <a:p>
          <a:endParaRPr lang="en-US"/>
        </a:p>
      </dgm:t>
    </dgm:pt>
    <dgm:pt modelId="{A40105CB-057D-410B-AF79-2A8A41776DE1}" type="sibTrans" cxnId="{11A4C2F7-634A-42A2-BF45-121126E31D7B}">
      <dgm:prSet/>
      <dgm:spPr/>
      <dgm:t>
        <a:bodyPr/>
        <a:lstStyle/>
        <a:p>
          <a:endParaRPr lang="en-US"/>
        </a:p>
      </dgm:t>
    </dgm:pt>
    <dgm:pt modelId="{200A2ECC-37AD-4655-A109-0E71F86E5C58}">
      <dgm:prSet/>
      <dgm:spPr>
        <a:solidFill>
          <a:schemeClr val="accent5">
            <a:lumMod val="75000"/>
          </a:schemeClr>
        </a:solidFill>
      </dgm:spPr>
      <dgm:t>
        <a:bodyPr/>
        <a:lstStyle/>
        <a:p>
          <a:r>
            <a:rPr lang="en-US" dirty="0" smtClean="0"/>
            <a:t>Combustion emissions (1A2d)</a:t>
          </a:r>
          <a:endParaRPr lang="en-US" dirty="0"/>
        </a:p>
      </dgm:t>
    </dgm:pt>
    <dgm:pt modelId="{48193EB0-CE1B-4553-AFE5-56752FA03506}" type="parTrans" cxnId="{DC89DF73-C14F-41A9-A7EB-5A9A3C17E4BE}">
      <dgm:prSet/>
      <dgm:spPr/>
      <dgm:t>
        <a:bodyPr/>
        <a:lstStyle/>
        <a:p>
          <a:endParaRPr lang="en-US"/>
        </a:p>
      </dgm:t>
    </dgm:pt>
    <dgm:pt modelId="{C0B666E6-4F16-468D-AD86-DCDD81098951}" type="sibTrans" cxnId="{DC89DF73-C14F-41A9-A7EB-5A9A3C17E4BE}">
      <dgm:prSet/>
      <dgm:spPr/>
      <dgm:t>
        <a:bodyPr/>
        <a:lstStyle/>
        <a:p>
          <a:endParaRPr lang="en-US"/>
        </a:p>
      </dgm:t>
    </dgm:pt>
    <dgm:pt modelId="{190217C1-D5A7-48F5-BB28-4056B6EDAFFD}">
      <dgm:prSet/>
      <dgm:spPr>
        <a:solidFill>
          <a:schemeClr val="accent5">
            <a:lumMod val="50000"/>
          </a:schemeClr>
        </a:solidFill>
      </dgm:spPr>
      <dgm:t>
        <a:bodyPr/>
        <a:lstStyle/>
        <a:p>
          <a:r>
            <a:rPr lang="en-US" dirty="0" smtClean="0"/>
            <a:t>Process emissions (2A2)</a:t>
          </a:r>
          <a:endParaRPr lang="en-US" dirty="0"/>
        </a:p>
      </dgm:t>
    </dgm:pt>
    <dgm:pt modelId="{317B6464-EB2A-4014-A490-11F53823F9C9}" type="parTrans" cxnId="{7D4D1BA5-00BE-4F8E-9372-8ADFA2CCE88C}">
      <dgm:prSet/>
      <dgm:spPr/>
      <dgm:t>
        <a:bodyPr/>
        <a:lstStyle/>
        <a:p>
          <a:endParaRPr lang="en-US"/>
        </a:p>
      </dgm:t>
    </dgm:pt>
    <dgm:pt modelId="{8F20448D-2C3B-47BD-B1A7-8218570B7176}" type="sibTrans" cxnId="{7D4D1BA5-00BE-4F8E-9372-8ADFA2CCE88C}">
      <dgm:prSet/>
      <dgm:spPr/>
      <dgm:t>
        <a:bodyPr/>
        <a:lstStyle/>
        <a:p>
          <a:endParaRPr lang="en-US"/>
        </a:p>
      </dgm:t>
    </dgm:pt>
    <dgm:pt modelId="{7DE96D08-F3AB-425C-A1CE-C861AF951F11}">
      <dgm:prSet/>
      <dgm:spPr>
        <a:solidFill>
          <a:schemeClr val="accent5"/>
        </a:solidFill>
      </dgm:spPr>
      <dgm:t>
        <a:bodyPr/>
        <a:lstStyle/>
        <a:p>
          <a:r>
            <a:rPr lang="en-US" dirty="0" smtClean="0"/>
            <a:t>Combustion emissions (1A1a)</a:t>
          </a:r>
          <a:endParaRPr lang="en-US" dirty="0"/>
        </a:p>
      </dgm:t>
    </dgm:pt>
    <dgm:pt modelId="{18331AC7-90CA-4795-882C-5FCD747C74CE}" type="parTrans" cxnId="{AF50E5C4-A99E-4510-8390-208DFB2CC917}">
      <dgm:prSet/>
      <dgm:spPr/>
      <dgm:t>
        <a:bodyPr/>
        <a:lstStyle/>
        <a:p>
          <a:endParaRPr lang="en-US"/>
        </a:p>
      </dgm:t>
    </dgm:pt>
    <dgm:pt modelId="{C72ABFB0-A3E7-4414-A6C3-62873FD58775}" type="sibTrans" cxnId="{AF50E5C4-A99E-4510-8390-208DFB2CC917}">
      <dgm:prSet/>
      <dgm:spPr/>
      <dgm:t>
        <a:bodyPr/>
        <a:lstStyle/>
        <a:p>
          <a:endParaRPr lang="en-US"/>
        </a:p>
      </dgm:t>
    </dgm:pt>
    <dgm:pt modelId="{E219955C-D42F-483F-8919-059715F54B94}">
      <dgm:prSet/>
      <dgm:spPr>
        <a:solidFill>
          <a:schemeClr val="accent5"/>
        </a:solidFill>
      </dgm:spPr>
      <dgm:t>
        <a:bodyPr/>
        <a:lstStyle/>
        <a:p>
          <a:r>
            <a:rPr lang="en-US" dirty="0" smtClean="0"/>
            <a:t>Combustion emissions (1A2d)</a:t>
          </a:r>
          <a:endParaRPr lang="en-US" dirty="0"/>
        </a:p>
      </dgm:t>
    </dgm:pt>
    <dgm:pt modelId="{B0B8CFE6-CE98-4BF1-B81E-B06D2E470A52}" type="parTrans" cxnId="{0B212E65-D68F-4644-8C31-70BBD9E0712E}">
      <dgm:prSet/>
      <dgm:spPr/>
      <dgm:t>
        <a:bodyPr/>
        <a:lstStyle/>
        <a:p>
          <a:endParaRPr lang="en-US"/>
        </a:p>
      </dgm:t>
    </dgm:pt>
    <dgm:pt modelId="{F01C45F1-28D6-48E6-987D-45B22177E97A}" type="sibTrans" cxnId="{0B212E65-D68F-4644-8C31-70BBD9E0712E}">
      <dgm:prSet/>
      <dgm:spPr/>
      <dgm:t>
        <a:bodyPr/>
        <a:lstStyle/>
        <a:p>
          <a:endParaRPr lang="en-US"/>
        </a:p>
      </dgm:t>
    </dgm:pt>
    <dgm:pt modelId="{25477024-498D-4167-A664-5D74EF5DF38B}" type="pres">
      <dgm:prSet presAssocID="{01BF4F5B-7431-41E4-B615-1AD2D25F60DD}" presName="hierChild1" presStyleCnt="0">
        <dgm:presLayoutVars>
          <dgm:orgChart val="1"/>
          <dgm:chPref val="1"/>
          <dgm:dir/>
          <dgm:animOne val="branch"/>
          <dgm:animLvl val="lvl"/>
          <dgm:resizeHandles/>
        </dgm:presLayoutVars>
      </dgm:prSet>
      <dgm:spPr/>
      <dgm:t>
        <a:bodyPr/>
        <a:lstStyle/>
        <a:p>
          <a:endParaRPr lang="en-US"/>
        </a:p>
      </dgm:t>
    </dgm:pt>
    <dgm:pt modelId="{E662D486-15BE-4EDB-9CA0-BF54D1927E63}" type="pres">
      <dgm:prSet presAssocID="{6880C855-D218-4DF6-8428-736D9CB224F4}" presName="hierRoot1" presStyleCnt="0">
        <dgm:presLayoutVars>
          <dgm:hierBranch val="init"/>
        </dgm:presLayoutVars>
      </dgm:prSet>
      <dgm:spPr/>
    </dgm:pt>
    <dgm:pt modelId="{D617DBFF-8FA0-4E9F-9E6D-51EE6A14B4C5}" type="pres">
      <dgm:prSet presAssocID="{6880C855-D218-4DF6-8428-736D9CB224F4}" presName="rootComposite1" presStyleCnt="0"/>
      <dgm:spPr/>
    </dgm:pt>
    <dgm:pt modelId="{386E9725-929E-4CB3-96CA-CA6112A6DA73}" type="pres">
      <dgm:prSet presAssocID="{6880C855-D218-4DF6-8428-736D9CB224F4}" presName="rootText1" presStyleLbl="node0" presStyleIdx="0" presStyleCnt="1">
        <dgm:presLayoutVars>
          <dgm:chPref val="3"/>
        </dgm:presLayoutVars>
      </dgm:prSet>
      <dgm:spPr/>
      <dgm:t>
        <a:bodyPr/>
        <a:lstStyle/>
        <a:p>
          <a:endParaRPr lang="en-US"/>
        </a:p>
      </dgm:t>
    </dgm:pt>
    <dgm:pt modelId="{5D832634-6E6E-4975-BA11-C61282327108}" type="pres">
      <dgm:prSet presAssocID="{6880C855-D218-4DF6-8428-736D9CB224F4}" presName="rootConnector1" presStyleLbl="node1" presStyleIdx="0" presStyleCnt="0"/>
      <dgm:spPr/>
      <dgm:t>
        <a:bodyPr/>
        <a:lstStyle/>
        <a:p>
          <a:endParaRPr lang="en-US"/>
        </a:p>
      </dgm:t>
    </dgm:pt>
    <dgm:pt modelId="{0A5BBE18-5047-4615-8E1D-04591927A510}" type="pres">
      <dgm:prSet presAssocID="{6880C855-D218-4DF6-8428-736D9CB224F4}" presName="hierChild2" presStyleCnt="0"/>
      <dgm:spPr/>
    </dgm:pt>
    <dgm:pt modelId="{79E52BF3-3FB2-464E-8F73-41E853F951E1}" type="pres">
      <dgm:prSet presAssocID="{2974B1A9-EC8B-4AC1-950F-1E1AFC0F6BF8}" presName="Name37" presStyleLbl="parChTrans1D2" presStyleIdx="0" presStyleCnt="2"/>
      <dgm:spPr/>
      <dgm:t>
        <a:bodyPr/>
        <a:lstStyle/>
        <a:p>
          <a:endParaRPr lang="en-US"/>
        </a:p>
      </dgm:t>
    </dgm:pt>
    <dgm:pt modelId="{6944FE99-728D-4A2C-9AA1-9395D3C528D6}" type="pres">
      <dgm:prSet presAssocID="{556AD1BA-9B86-4000-ACE6-352A79299945}" presName="hierRoot2" presStyleCnt="0">
        <dgm:presLayoutVars>
          <dgm:hierBranch val="init"/>
        </dgm:presLayoutVars>
      </dgm:prSet>
      <dgm:spPr/>
    </dgm:pt>
    <dgm:pt modelId="{37573456-9132-4EB2-A4C3-571ED9AE2518}" type="pres">
      <dgm:prSet presAssocID="{556AD1BA-9B86-4000-ACE6-352A79299945}" presName="rootComposite" presStyleCnt="0"/>
      <dgm:spPr/>
    </dgm:pt>
    <dgm:pt modelId="{E3934745-3AAF-49F9-9BBC-4F92F8802509}" type="pres">
      <dgm:prSet presAssocID="{556AD1BA-9B86-4000-ACE6-352A79299945}" presName="rootText" presStyleLbl="node2" presStyleIdx="0" presStyleCnt="2">
        <dgm:presLayoutVars>
          <dgm:chPref val="3"/>
        </dgm:presLayoutVars>
      </dgm:prSet>
      <dgm:spPr/>
      <dgm:t>
        <a:bodyPr/>
        <a:lstStyle/>
        <a:p>
          <a:endParaRPr lang="en-US"/>
        </a:p>
      </dgm:t>
    </dgm:pt>
    <dgm:pt modelId="{7287EB06-59B5-40D6-B41A-B23633F58D3C}" type="pres">
      <dgm:prSet presAssocID="{556AD1BA-9B86-4000-ACE6-352A79299945}" presName="rootConnector" presStyleLbl="node2" presStyleIdx="0" presStyleCnt="2"/>
      <dgm:spPr/>
      <dgm:t>
        <a:bodyPr/>
        <a:lstStyle/>
        <a:p>
          <a:endParaRPr lang="en-US"/>
        </a:p>
      </dgm:t>
    </dgm:pt>
    <dgm:pt modelId="{2A193981-BAF1-4E05-8DA3-541BC4774890}" type="pres">
      <dgm:prSet presAssocID="{556AD1BA-9B86-4000-ACE6-352A79299945}" presName="hierChild4" presStyleCnt="0"/>
      <dgm:spPr/>
    </dgm:pt>
    <dgm:pt modelId="{0C6B4461-F45D-400B-85B2-1BDFF0C9A892}" type="pres">
      <dgm:prSet presAssocID="{8526B1DC-A7F9-48CB-8743-6F6129102465}" presName="Name37" presStyleLbl="parChTrans1D3" presStyleIdx="0" presStyleCnt="4"/>
      <dgm:spPr/>
      <dgm:t>
        <a:bodyPr/>
        <a:lstStyle/>
        <a:p>
          <a:endParaRPr lang="en-US"/>
        </a:p>
      </dgm:t>
    </dgm:pt>
    <dgm:pt modelId="{E1EA7862-6934-49D6-95D6-6E707754F078}" type="pres">
      <dgm:prSet presAssocID="{D71BFF76-C8FF-4316-B250-CBF8A2A586BC}" presName="hierRoot2" presStyleCnt="0">
        <dgm:presLayoutVars>
          <dgm:hierBranch val="init"/>
        </dgm:presLayoutVars>
      </dgm:prSet>
      <dgm:spPr/>
    </dgm:pt>
    <dgm:pt modelId="{1162519D-A9DE-4E46-AD6E-CFD266486B32}" type="pres">
      <dgm:prSet presAssocID="{D71BFF76-C8FF-4316-B250-CBF8A2A586BC}" presName="rootComposite" presStyleCnt="0"/>
      <dgm:spPr/>
    </dgm:pt>
    <dgm:pt modelId="{9A0EF1EB-3206-4B0F-AA8F-63834C3BD942}" type="pres">
      <dgm:prSet presAssocID="{D71BFF76-C8FF-4316-B250-CBF8A2A586BC}" presName="rootText" presStyleLbl="node3" presStyleIdx="0" presStyleCnt="4">
        <dgm:presLayoutVars>
          <dgm:chPref val="3"/>
        </dgm:presLayoutVars>
      </dgm:prSet>
      <dgm:spPr/>
      <dgm:t>
        <a:bodyPr/>
        <a:lstStyle/>
        <a:p>
          <a:endParaRPr lang="en-US"/>
        </a:p>
      </dgm:t>
    </dgm:pt>
    <dgm:pt modelId="{AE75D8E8-413B-4A1B-8440-0F9BC5C94240}" type="pres">
      <dgm:prSet presAssocID="{D71BFF76-C8FF-4316-B250-CBF8A2A586BC}" presName="rootConnector" presStyleLbl="node3" presStyleIdx="0" presStyleCnt="4"/>
      <dgm:spPr/>
      <dgm:t>
        <a:bodyPr/>
        <a:lstStyle/>
        <a:p>
          <a:endParaRPr lang="en-US"/>
        </a:p>
      </dgm:t>
    </dgm:pt>
    <dgm:pt modelId="{0D756140-A9B7-4800-9845-C77F3967A593}" type="pres">
      <dgm:prSet presAssocID="{D71BFF76-C8FF-4316-B250-CBF8A2A586BC}" presName="hierChild4" presStyleCnt="0"/>
      <dgm:spPr/>
    </dgm:pt>
    <dgm:pt modelId="{92FC201C-1E41-40FF-85E1-7C33242B503A}" type="pres">
      <dgm:prSet presAssocID="{BC7B10B7-5440-4D8A-852C-0FF071C7C9C3}" presName="Name37" presStyleLbl="parChTrans1D4" presStyleIdx="0" presStyleCnt="7"/>
      <dgm:spPr/>
      <dgm:t>
        <a:bodyPr/>
        <a:lstStyle/>
        <a:p>
          <a:endParaRPr lang="en-US"/>
        </a:p>
      </dgm:t>
    </dgm:pt>
    <dgm:pt modelId="{532701C5-4D46-404D-BF11-4C04FDC6BCB6}" type="pres">
      <dgm:prSet presAssocID="{3AEB00E4-ABAE-45D2-B516-B07D3CEDEF89}" presName="hierRoot2" presStyleCnt="0">
        <dgm:presLayoutVars>
          <dgm:hierBranch val="init"/>
        </dgm:presLayoutVars>
      </dgm:prSet>
      <dgm:spPr/>
    </dgm:pt>
    <dgm:pt modelId="{5B2CA81C-36DA-430E-AA3C-FF160720D1B7}" type="pres">
      <dgm:prSet presAssocID="{3AEB00E4-ABAE-45D2-B516-B07D3CEDEF89}" presName="rootComposite" presStyleCnt="0"/>
      <dgm:spPr/>
    </dgm:pt>
    <dgm:pt modelId="{25F74B07-1263-4351-ABD2-C7E9CF0D7B20}" type="pres">
      <dgm:prSet presAssocID="{3AEB00E4-ABAE-45D2-B516-B07D3CEDEF89}" presName="rootText" presStyleLbl="node4" presStyleIdx="0" presStyleCnt="7">
        <dgm:presLayoutVars>
          <dgm:chPref val="3"/>
        </dgm:presLayoutVars>
      </dgm:prSet>
      <dgm:spPr/>
      <dgm:t>
        <a:bodyPr/>
        <a:lstStyle/>
        <a:p>
          <a:endParaRPr lang="en-US"/>
        </a:p>
      </dgm:t>
    </dgm:pt>
    <dgm:pt modelId="{8FFF2E5C-FA6A-4726-B637-339C37185FF7}" type="pres">
      <dgm:prSet presAssocID="{3AEB00E4-ABAE-45D2-B516-B07D3CEDEF89}" presName="rootConnector" presStyleLbl="node4" presStyleIdx="0" presStyleCnt="7"/>
      <dgm:spPr/>
      <dgm:t>
        <a:bodyPr/>
        <a:lstStyle/>
        <a:p>
          <a:endParaRPr lang="en-US"/>
        </a:p>
      </dgm:t>
    </dgm:pt>
    <dgm:pt modelId="{61AE76DE-62F6-4FFD-A35F-9A8FF96EE931}" type="pres">
      <dgm:prSet presAssocID="{3AEB00E4-ABAE-45D2-B516-B07D3CEDEF89}" presName="hierChild4" presStyleCnt="0"/>
      <dgm:spPr/>
    </dgm:pt>
    <dgm:pt modelId="{F260C7B8-4510-4F01-A929-FB6BFBF085F8}" type="pres">
      <dgm:prSet presAssocID="{3AEB00E4-ABAE-45D2-B516-B07D3CEDEF89}" presName="hierChild5" presStyleCnt="0"/>
      <dgm:spPr/>
    </dgm:pt>
    <dgm:pt modelId="{0A7D82CE-41B5-42E3-80F0-5C1A5E3ED3F3}" type="pres">
      <dgm:prSet presAssocID="{083B9A2C-85FB-4201-BD77-A80096277592}" presName="Name37" presStyleLbl="parChTrans1D4" presStyleIdx="1" presStyleCnt="7"/>
      <dgm:spPr/>
      <dgm:t>
        <a:bodyPr/>
        <a:lstStyle/>
        <a:p>
          <a:endParaRPr lang="en-US"/>
        </a:p>
      </dgm:t>
    </dgm:pt>
    <dgm:pt modelId="{D75E7B8F-C42A-4E39-816E-A5CA7E6D2CFA}" type="pres">
      <dgm:prSet presAssocID="{1CF76630-D419-48A2-A289-F6BF3689A791}" presName="hierRoot2" presStyleCnt="0">
        <dgm:presLayoutVars>
          <dgm:hierBranch val="init"/>
        </dgm:presLayoutVars>
      </dgm:prSet>
      <dgm:spPr/>
    </dgm:pt>
    <dgm:pt modelId="{84CF421E-A66C-4734-8445-54E53A12E196}" type="pres">
      <dgm:prSet presAssocID="{1CF76630-D419-48A2-A289-F6BF3689A791}" presName="rootComposite" presStyleCnt="0"/>
      <dgm:spPr/>
    </dgm:pt>
    <dgm:pt modelId="{4DFDEAD1-3386-4A05-B8B8-43810D11A9E5}" type="pres">
      <dgm:prSet presAssocID="{1CF76630-D419-48A2-A289-F6BF3689A791}" presName="rootText" presStyleLbl="node4" presStyleIdx="1" presStyleCnt="7">
        <dgm:presLayoutVars>
          <dgm:chPref val="3"/>
        </dgm:presLayoutVars>
      </dgm:prSet>
      <dgm:spPr/>
      <dgm:t>
        <a:bodyPr/>
        <a:lstStyle/>
        <a:p>
          <a:endParaRPr lang="en-US"/>
        </a:p>
      </dgm:t>
    </dgm:pt>
    <dgm:pt modelId="{8B20A98E-9219-4BBA-983B-355AE2B9F792}" type="pres">
      <dgm:prSet presAssocID="{1CF76630-D419-48A2-A289-F6BF3689A791}" presName="rootConnector" presStyleLbl="node4" presStyleIdx="1" presStyleCnt="7"/>
      <dgm:spPr/>
      <dgm:t>
        <a:bodyPr/>
        <a:lstStyle/>
        <a:p>
          <a:endParaRPr lang="en-US"/>
        </a:p>
      </dgm:t>
    </dgm:pt>
    <dgm:pt modelId="{921AAFBE-56AB-45F5-A467-E9E8E696AEE8}" type="pres">
      <dgm:prSet presAssocID="{1CF76630-D419-48A2-A289-F6BF3689A791}" presName="hierChild4" presStyleCnt="0"/>
      <dgm:spPr/>
    </dgm:pt>
    <dgm:pt modelId="{6A46375B-2316-4259-9949-D8A47260EE97}" type="pres">
      <dgm:prSet presAssocID="{1CF76630-D419-48A2-A289-F6BF3689A791}" presName="hierChild5" presStyleCnt="0"/>
      <dgm:spPr/>
    </dgm:pt>
    <dgm:pt modelId="{A3549630-F3AB-4FF5-AD4E-8C40FBB8D274}" type="pres">
      <dgm:prSet presAssocID="{D71BFF76-C8FF-4316-B250-CBF8A2A586BC}" presName="hierChild5" presStyleCnt="0"/>
      <dgm:spPr/>
    </dgm:pt>
    <dgm:pt modelId="{EB8FC18C-6F24-4811-9C35-C7CD9BC7A188}" type="pres">
      <dgm:prSet presAssocID="{396F9C9F-C4FA-4514-BBA4-216437FE072D}" presName="Name37" presStyleLbl="parChTrans1D3" presStyleIdx="1" presStyleCnt="4"/>
      <dgm:spPr/>
      <dgm:t>
        <a:bodyPr/>
        <a:lstStyle/>
        <a:p>
          <a:endParaRPr lang="en-US"/>
        </a:p>
      </dgm:t>
    </dgm:pt>
    <dgm:pt modelId="{1532C14F-BDBC-4691-B56A-A8FCB6CC7E72}" type="pres">
      <dgm:prSet presAssocID="{E26E0185-621F-4E99-930D-9E85CBC189B4}" presName="hierRoot2" presStyleCnt="0">
        <dgm:presLayoutVars>
          <dgm:hierBranch val="init"/>
        </dgm:presLayoutVars>
      </dgm:prSet>
      <dgm:spPr/>
    </dgm:pt>
    <dgm:pt modelId="{9F25FDF2-1AD6-4515-9EF2-B1FA60256E88}" type="pres">
      <dgm:prSet presAssocID="{E26E0185-621F-4E99-930D-9E85CBC189B4}" presName="rootComposite" presStyleCnt="0"/>
      <dgm:spPr/>
    </dgm:pt>
    <dgm:pt modelId="{7EC81AC5-0C8E-4D58-8BEB-73E86774939C}" type="pres">
      <dgm:prSet presAssocID="{E26E0185-621F-4E99-930D-9E85CBC189B4}" presName="rootText" presStyleLbl="node3" presStyleIdx="1" presStyleCnt="4">
        <dgm:presLayoutVars>
          <dgm:chPref val="3"/>
        </dgm:presLayoutVars>
      </dgm:prSet>
      <dgm:spPr/>
      <dgm:t>
        <a:bodyPr/>
        <a:lstStyle/>
        <a:p>
          <a:endParaRPr lang="en-US"/>
        </a:p>
      </dgm:t>
    </dgm:pt>
    <dgm:pt modelId="{ED46C153-3392-41BB-9BA3-CB8BFCCF136F}" type="pres">
      <dgm:prSet presAssocID="{E26E0185-621F-4E99-930D-9E85CBC189B4}" presName="rootConnector" presStyleLbl="node3" presStyleIdx="1" presStyleCnt="4"/>
      <dgm:spPr/>
      <dgm:t>
        <a:bodyPr/>
        <a:lstStyle/>
        <a:p>
          <a:endParaRPr lang="en-US"/>
        </a:p>
      </dgm:t>
    </dgm:pt>
    <dgm:pt modelId="{E48E94E2-1E8B-48D0-AF56-AC11CA37B442}" type="pres">
      <dgm:prSet presAssocID="{E26E0185-621F-4E99-930D-9E85CBC189B4}" presName="hierChild4" presStyleCnt="0"/>
      <dgm:spPr/>
    </dgm:pt>
    <dgm:pt modelId="{C4FEB0DA-3EC3-4B7E-902E-12D9A9FBD82C}" type="pres">
      <dgm:prSet presAssocID="{8F42817F-1BE6-4918-898F-18E605C02A8E}" presName="Name37" presStyleLbl="parChTrans1D4" presStyleIdx="2" presStyleCnt="7"/>
      <dgm:spPr/>
      <dgm:t>
        <a:bodyPr/>
        <a:lstStyle/>
        <a:p>
          <a:endParaRPr lang="en-US"/>
        </a:p>
      </dgm:t>
    </dgm:pt>
    <dgm:pt modelId="{F862E612-C45E-4970-A5E7-B7A403DCEDEC}" type="pres">
      <dgm:prSet presAssocID="{E93DA0D1-B679-41CA-98A6-2CE0AA32DF7D}" presName="hierRoot2" presStyleCnt="0">
        <dgm:presLayoutVars>
          <dgm:hierBranch val="init"/>
        </dgm:presLayoutVars>
      </dgm:prSet>
      <dgm:spPr/>
    </dgm:pt>
    <dgm:pt modelId="{9905C5B9-64E4-4A3D-85DD-7F91BBD6C363}" type="pres">
      <dgm:prSet presAssocID="{E93DA0D1-B679-41CA-98A6-2CE0AA32DF7D}" presName="rootComposite" presStyleCnt="0"/>
      <dgm:spPr/>
    </dgm:pt>
    <dgm:pt modelId="{E75AF905-9BF4-4153-8981-F11AF7D5AB4A}" type="pres">
      <dgm:prSet presAssocID="{E93DA0D1-B679-41CA-98A6-2CE0AA32DF7D}" presName="rootText" presStyleLbl="node4" presStyleIdx="2" presStyleCnt="7">
        <dgm:presLayoutVars>
          <dgm:chPref val="3"/>
        </dgm:presLayoutVars>
      </dgm:prSet>
      <dgm:spPr/>
      <dgm:t>
        <a:bodyPr/>
        <a:lstStyle/>
        <a:p>
          <a:endParaRPr lang="en-US"/>
        </a:p>
      </dgm:t>
    </dgm:pt>
    <dgm:pt modelId="{091EB09A-40B9-4E82-BE0F-1AAB155865A8}" type="pres">
      <dgm:prSet presAssocID="{E93DA0D1-B679-41CA-98A6-2CE0AA32DF7D}" presName="rootConnector" presStyleLbl="node4" presStyleIdx="2" presStyleCnt="7"/>
      <dgm:spPr/>
      <dgm:t>
        <a:bodyPr/>
        <a:lstStyle/>
        <a:p>
          <a:endParaRPr lang="en-US"/>
        </a:p>
      </dgm:t>
    </dgm:pt>
    <dgm:pt modelId="{7CDB689D-6A7F-4792-B68E-A42C2C25EFE5}" type="pres">
      <dgm:prSet presAssocID="{E93DA0D1-B679-41CA-98A6-2CE0AA32DF7D}" presName="hierChild4" presStyleCnt="0"/>
      <dgm:spPr/>
    </dgm:pt>
    <dgm:pt modelId="{E35EF5EE-A2BB-4FC3-B0CA-04308F9C1B72}" type="pres">
      <dgm:prSet presAssocID="{E93DA0D1-B679-41CA-98A6-2CE0AA32DF7D}" presName="hierChild5" presStyleCnt="0"/>
      <dgm:spPr/>
    </dgm:pt>
    <dgm:pt modelId="{AF730A7B-AFFF-40A0-9F77-9F7F1413A06A}" type="pres">
      <dgm:prSet presAssocID="{E26E0185-621F-4E99-930D-9E85CBC189B4}" presName="hierChild5" presStyleCnt="0"/>
      <dgm:spPr/>
    </dgm:pt>
    <dgm:pt modelId="{484882E9-F023-407A-B4D9-B730EBD0A07A}" type="pres">
      <dgm:prSet presAssocID="{556AD1BA-9B86-4000-ACE6-352A79299945}" presName="hierChild5" presStyleCnt="0"/>
      <dgm:spPr/>
    </dgm:pt>
    <dgm:pt modelId="{2545285D-85D4-4E65-AC54-446A26284B59}" type="pres">
      <dgm:prSet presAssocID="{3F570D65-1FF1-44EF-AD1B-4A5CD03A2509}" presName="Name37" presStyleLbl="parChTrans1D2" presStyleIdx="1" presStyleCnt="2"/>
      <dgm:spPr/>
      <dgm:t>
        <a:bodyPr/>
        <a:lstStyle/>
        <a:p>
          <a:endParaRPr lang="en-US"/>
        </a:p>
      </dgm:t>
    </dgm:pt>
    <dgm:pt modelId="{7E1A41DF-0D47-45A4-ACF4-D6ADD36CC05E}" type="pres">
      <dgm:prSet presAssocID="{6A9A483B-07EF-4FF7-84BB-134AC936D0B8}" presName="hierRoot2" presStyleCnt="0">
        <dgm:presLayoutVars>
          <dgm:hierBranch val="init"/>
        </dgm:presLayoutVars>
      </dgm:prSet>
      <dgm:spPr/>
    </dgm:pt>
    <dgm:pt modelId="{13F30BDB-B4E6-4C4B-AAAE-6268CAB008A3}" type="pres">
      <dgm:prSet presAssocID="{6A9A483B-07EF-4FF7-84BB-134AC936D0B8}" presName="rootComposite" presStyleCnt="0"/>
      <dgm:spPr/>
    </dgm:pt>
    <dgm:pt modelId="{B3EB2C50-6D48-4C45-B86A-7F49A4F86A75}" type="pres">
      <dgm:prSet presAssocID="{6A9A483B-07EF-4FF7-84BB-134AC936D0B8}" presName="rootText" presStyleLbl="node2" presStyleIdx="1" presStyleCnt="2">
        <dgm:presLayoutVars>
          <dgm:chPref val="3"/>
        </dgm:presLayoutVars>
      </dgm:prSet>
      <dgm:spPr/>
      <dgm:t>
        <a:bodyPr/>
        <a:lstStyle/>
        <a:p>
          <a:endParaRPr lang="en-US"/>
        </a:p>
      </dgm:t>
    </dgm:pt>
    <dgm:pt modelId="{40D73944-67FD-4FC8-8231-DD54A49DC3D2}" type="pres">
      <dgm:prSet presAssocID="{6A9A483B-07EF-4FF7-84BB-134AC936D0B8}" presName="rootConnector" presStyleLbl="node2" presStyleIdx="1" presStyleCnt="2"/>
      <dgm:spPr/>
      <dgm:t>
        <a:bodyPr/>
        <a:lstStyle/>
        <a:p>
          <a:endParaRPr lang="en-US"/>
        </a:p>
      </dgm:t>
    </dgm:pt>
    <dgm:pt modelId="{FFE16290-77CC-4AC7-8D1A-B10D9E8EF2C6}" type="pres">
      <dgm:prSet presAssocID="{6A9A483B-07EF-4FF7-84BB-134AC936D0B8}" presName="hierChild4" presStyleCnt="0"/>
      <dgm:spPr/>
    </dgm:pt>
    <dgm:pt modelId="{98205353-C029-46B2-902A-17721B27454A}" type="pres">
      <dgm:prSet presAssocID="{5FAD8DA8-CE10-43CD-B5E0-893ED4F28C29}" presName="Name37" presStyleLbl="parChTrans1D3" presStyleIdx="2" presStyleCnt="4"/>
      <dgm:spPr/>
      <dgm:t>
        <a:bodyPr/>
        <a:lstStyle/>
        <a:p>
          <a:endParaRPr lang="en-US"/>
        </a:p>
      </dgm:t>
    </dgm:pt>
    <dgm:pt modelId="{225EE7C0-9EC6-4F7C-A819-0245371E067E}" type="pres">
      <dgm:prSet presAssocID="{0E5BF34D-65E6-49EE-9BFC-393EB8DEE0F8}" presName="hierRoot2" presStyleCnt="0">
        <dgm:presLayoutVars>
          <dgm:hierBranch val="init"/>
        </dgm:presLayoutVars>
      </dgm:prSet>
      <dgm:spPr/>
    </dgm:pt>
    <dgm:pt modelId="{D2DB59C1-0852-4B0C-9938-DE9A347C34D1}" type="pres">
      <dgm:prSet presAssocID="{0E5BF34D-65E6-49EE-9BFC-393EB8DEE0F8}" presName="rootComposite" presStyleCnt="0"/>
      <dgm:spPr/>
    </dgm:pt>
    <dgm:pt modelId="{672001A1-09E7-446E-AAA5-D481AE18173C}" type="pres">
      <dgm:prSet presAssocID="{0E5BF34D-65E6-49EE-9BFC-393EB8DEE0F8}" presName="rootText" presStyleLbl="node3" presStyleIdx="2" presStyleCnt="4">
        <dgm:presLayoutVars>
          <dgm:chPref val="3"/>
        </dgm:presLayoutVars>
      </dgm:prSet>
      <dgm:spPr/>
      <dgm:t>
        <a:bodyPr/>
        <a:lstStyle/>
        <a:p>
          <a:endParaRPr lang="en-US"/>
        </a:p>
      </dgm:t>
    </dgm:pt>
    <dgm:pt modelId="{C8C5DE9D-9F48-4279-83A6-F263258F45BB}" type="pres">
      <dgm:prSet presAssocID="{0E5BF34D-65E6-49EE-9BFC-393EB8DEE0F8}" presName="rootConnector" presStyleLbl="node3" presStyleIdx="2" presStyleCnt="4"/>
      <dgm:spPr/>
      <dgm:t>
        <a:bodyPr/>
        <a:lstStyle/>
        <a:p>
          <a:endParaRPr lang="en-US"/>
        </a:p>
      </dgm:t>
    </dgm:pt>
    <dgm:pt modelId="{DAD4D8A8-9241-4A85-A09D-7B1F67E58B21}" type="pres">
      <dgm:prSet presAssocID="{0E5BF34D-65E6-49EE-9BFC-393EB8DEE0F8}" presName="hierChild4" presStyleCnt="0"/>
      <dgm:spPr/>
    </dgm:pt>
    <dgm:pt modelId="{6B0F13A0-9B20-4563-8219-3F45623FA968}" type="pres">
      <dgm:prSet presAssocID="{18331AC7-90CA-4795-882C-5FCD747C74CE}" presName="Name37" presStyleLbl="parChTrans1D4" presStyleIdx="3" presStyleCnt="7"/>
      <dgm:spPr/>
      <dgm:t>
        <a:bodyPr/>
        <a:lstStyle/>
        <a:p>
          <a:endParaRPr lang="en-US"/>
        </a:p>
      </dgm:t>
    </dgm:pt>
    <dgm:pt modelId="{2F073BA3-F5C4-440F-9AC6-04417A396619}" type="pres">
      <dgm:prSet presAssocID="{7DE96D08-F3AB-425C-A1CE-C861AF951F11}" presName="hierRoot2" presStyleCnt="0">
        <dgm:presLayoutVars>
          <dgm:hierBranch val="init"/>
        </dgm:presLayoutVars>
      </dgm:prSet>
      <dgm:spPr/>
    </dgm:pt>
    <dgm:pt modelId="{29DD394D-598A-4937-8F99-9409B639D344}" type="pres">
      <dgm:prSet presAssocID="{7DE96D08-F3AB-425C-A1CE-C861AF951F11}" presName="rootComposite" presStyleCnt="0"/>
      <dgm:spPr/>
    </dgm:pt>
    <dgm:pt modelId="{E4A68DE8-54C1-4BD4-84C0-F13C98482F0F}" type="pres">
      <dgm:prSet presAssocID="{7DE96D08-F3AB-425C-A1CE-C861AF951F11}" presName="rootText" presStyleLbl="node4" presStyleIdx="3" presStyleCnt="7">
        <dgm:presLayoutVars>
          <dgm:chPref val="3"/>
        </dgm:presLayoutVars>
      </dgm:prSet>
      <dgm:spPr/>
      <dgm:t>
        <a:bodyPr/>
        <a:lstStyle/>
        <a:p>
          <a:endParaRPr lang="en-US"/>
        </a:p>
      </dgm:t>
    </dgm:pt>
    <dgm:pt modelId="{06F6F1AD-88AB-4681-9738-24C2A873D4A8}" type="pres">
      <dgm:prSet presAssocID="{7DE96D08-F3AB-425C-A1CE-C861AF951F11}" presName="rootConnector" presStyleLbl="node4" presStyleIdx="3" presStyleCnt="7"/>
      <dgm:spPr/>
      <dgm:t>
        <a:bodyPr/>
        <a:lstStyle/>
        <a:p>
          <a:endParaRPr lang="en-US"/>
        </a:p>
      </dgm:t>
    </dgm:pt>
    <dgm:pt modelId="{921B1DF9-D164-4CC6-8294-9F66E82F9EC7}" type="pres">
      <dgm:prSet presAssocID="{7DE96D08-F3AB-425C-A1CE-C861AF951F11}" presName="hierChild4" presStyleCnt="0"/>
      <dgm:spPr/>
    </dgm:pt>
    <dgm:pt modelId="{672B0A71-7346-4B8C-9F4E-47E56E87285E}" type="pres">
      <dgm:prSet presAssocID="{7DE96D08-F3AB-425C-A1CE-C861AF951F11}" presName="hierChild5" presStyleCnt="0"/>
      <dgm:spPr/>
    </dgm:pt>
    <dgm:pt modelId="{4164AF3C-2891-4449-AD9E-11126893D6BD}" type="pres">
      <dgm:prSet presAssocID="{48193EB0-CE1B-4553-AFE5-56752FA03506}" presName="Name37" presStyleLbl="parChTrans1D4" presStyleIdx="4" presStyleCnt="7"/>
      <dgm:spPr/>
      <dgm:t>
        <a:bodyPr/>
        <a:lstStyle/>
        <a:p>
          <a:endParaRPr lang="en-US"/>
        </a:p>
      </dgm:t>
    </dgm:pt>
    <dgm:pt modelId="{E62F87F1-4054-439F-8572-05389A1C0E9B}" type="pres">
      <dgm:prSet presAssocID="{200A2ECC-37AD-4655-A109-0E71F86E5C58}" presName="hierRoot2" presStyleCnt="0">
        <dgm:presLayoutVars>
          <dgm:hierBranch val="init"/>
        </dgm:presLayoutVars>
      </dgm:prSet>
      <dgm:spPr/>
    </dgm:pt>
    <dgm:pt modelId="{F65C1BCA-A7C6-4C12-AC49-9CAB7587B72F}" type="pres">
      <dgm:prSet presAssocID="{200A2ECC-37AD-4655-A109-0E71F86E5C58}" presName="rootComposite" presStyleCnt="0"/>
      <dgm:spPr/>
    </dgm:pt>
    <dgm:pt modelId="{24D3DD25-0809-4063-B9E9-7DCBE2B7781B}" type="pres">
      <dgm:prSet presAssocID="{200A2ECC-37AD-4655-A109-0E71F86E5C58}" presName="rootText" presStyleLbl="node4" presStyleIdx="4" presStyleCnt="7">
        <dgm:presLayoutVars>
          <dgm:chPref val="3"/>
        </dgm:presLayoutVars>
      </dgm:prSet>
      <dgm:spPr/>
      <dgm:t>
        <a:bodyPr/>
        <a:lstStyle/>
        <a:p>
          <a:endParaRPr lang="en-US"/>
        </a:p>
      </dgm:t>
    </dgm:pt>
    <dgm:pt modelId="{2DFC8329-FF03-46EF-9C1D-AC0144D24E9E}" type="pres">
      <dgm:prSet presAssocID="{200A2ECC-37AD-4655-A109-0E71F86E5C58}" presName="rootConnector" presStyleLbl="node4" presStyleIdx="4" presStyleCnt="7"/>
      <dgm:spPr/>
      <dgm:t>
        <a:bodyPr/>
        <a:lstStyle/>
        <a:p>
          <a:endParaRPr lang="en-US"/>
        </a:p>
      </dgm:t>
    </dgm:pt>
    <dgm:pt modelId="{2774E5DC-EBF2-493C-AD36-8CBA5DCCA93F}" type="pres">
      <dgm:prSet presAssocID="{200A2ECC-37AD-4655-A109-0E71F86E5C58}" presName="hierChild4" presStyleCnt="0"/>
      <dgm:spPr/>
    </dgm:pt>
    <dgm:pt modelId="{1975E050-3BA1-46BF-899A-D5835A9AE458}" type="pres">
      <dgm:prSet presAssocID="{200A2ECC-37AD-4655-A109-0E71F86E5C58}" presName="hierChild5" presStyleCnt="0"/>
      <dgm:spPr/>
    </dgm:pt>
    <dgm:pt modelId="{F6E49A3A-E4EF-4152-BE6E-0C8F0184AA83}" type="pres">
      <dgm:prSet presAssocID="{317B6464-EB2A-4014-A490-11F53823F9C9}" presName="Name37" presStyleLbl="parChTrans1D4" presStyleIdx="5" presStyleCnt="7"/>
      <dgm:spPr/>
      <dgm:t>
        <a:bodyPr/>
        <a:lstStyle/>
        <a:p>
          <a:endParaRPr lang="en-US"/>
        </a:p>
      </dgm:t>
    </dgm:pt>
    <dgm:pt modelId="{2F09680F-C102-4FCE-A765-EB2A7D3D3815}" type="pres">
      <dgm:prSet presAssocID="{190217C1-D5A7-48F5-BB28-4056B6EDAFFD}" presName="hierRoot2" presStyleCnt="0">
        <dgm:presLayoutVars>
          <dgm:hierBranch val="init"/>
        </dgm:presLayoutVars>
      </dgm:prSet>
      <dgm:spPr/>
    </dgm:pt>
    <dgm:pt modelId="{D36C62AA-4C67-49B2-A798-C3AE756789D7}" type="pres">
      <dgm:prSet presAssocID="{190217C1-D5A7-48F5-BB28-4056B6EDAFFD}" presName="rootComposite" presStyleCnt="0"/>
      <dgm:spPr/>
    </dgm:pt>
    <dgm:pt modelId="{1851B364-0514-422C-AF62-0E5050CE00CB}" type="pres">
      <dgm:prSet presAssocID="{190217C1-D5A7-48F5-BB28-4056B6EDAFFD}" presName="rootText" presStyleLbl="node4" presStyleIdx="5" presStyleCnt="7">
        <dgm:presLayoutVars>
          <dgm:chPref val="3"/>
        </dgm:presLayoutVars>
      </dgm:prSet>
      <dgm:spPr/>
      <dgm:t>
        <a:bodyPr/>
        <a:lstStyle/>
        <a:p>
          <a:endParaRPr lang="en-US"/>
        </a:p>
      </dgm:t>
    </dgm:pt>
    <dgm:pt modelId="{760C1995-3B71-4069-92D1-1FCB56499F43}" type="pres">
      <dgm:prSet presAssocID="{190217C1-D5A7-48F5-BB28-4056B6EDAFFD}" presName="rootConnector" presStyleLbl="node4" presStyleIdx="5" presStyleCnt="7"/>
      <dgm:spPr/>
      <dgm:t>
        <a:bodyPr/>
        <a:lstStyle/>
        <a:p>
          <a:endParaRPr lang="en-US"/>
        </a:p>
      </dgm:t>
    </dgm:pt>
    <dgm:pt modelId="{B076F5A8-53C2-4E32-A99A-BE569547DFA4}" type="pres">
      <dgm:prSet presAssocID="{190217C1-D5A7-48F5-BB28-4056B6EDAFFD}" presName="hierChild4" presStyleCnt="0"/>
      <dgm:spPr/>
    </dgm:pt>
    <dgm:pt modelId="{E582CF10-C2D6-4EE8-9A62-98CD7AE35268}" type="pres">
      <dgm:prSet presAssocID="{190217C1-D5A7-48F5-BB28-4056B6EDAFFD}" presName="hierChild5" presStyleCnt="0"/>
      <dgm:spPr/>
    </dgm:pt>
    <dgm:pt modelId="{5ACEF830-5633-49A9-825E-7ACEA20107BF}" type="pres">
      <dgm:prSet presAssocID="{0E5BF34D-65E6-49EE-9BFC-393EB8DEE0F8}" presName="hierChild5" presStyleCnt="0"/>
      <dgm:spPr/>
    </dgm:pt>
    <dgm:pt modelId="{134DACEE-8886-4C1A-BE61-6A8B54761565}" type="pres">
      <dgm:prSet presAssocID="{7EC5998F-3F5F-4BE5-BF2F-09B5510DF928}" presName="Name37" presStyleLbl="parChTrans1D3" presStyleIdx="3" presStyleCnt="4"/>
      <dgm:spPr/>
      <dgm:t>
        <a:bodyPr/>
        <a:lstStyle/>
        <a:p>
          <a:endParaRPr lang="en-US"/>
        </a:p>
      </dgm:t>
    </dgm:pt>
    <dgm:pt modelId="{22F539D4-96D1-4F08-9181-F6F3F2D064BF}" type="pres">
      <dgm:prSet presAssocID="{7B0A3345-60B2-41E2-80CD-BD60255884CD}" presName="hierRoot2" presStyleCnt="0">
        <dgm:presLayoutVars>
          <dgm:hierBranch val="init"/>
        </dgm:presLayoutVars>
      </dgm:prSet>
      <dgm:spPr/>
    </dgm:pt>
    <dgm:pt modelId="{47D962DD-7B9C-4450-AFE3-EF8308BE6F73}" type="pres">
      <dgm:prSet presAssocID="{7B0A3345-60B2-41E2-80CD-BD60255884CD}" presName="rootComposite" presStyleCnt="0"/>
      <dgm:spPr/>
    </dgm:pt>
    <dgm:pt modelId="{89B91745-F275-44CD-A350-A015800A2BFE}" type="pres">
      <dgm:prSet presAssocID="{7B0A3345-60B2-41E2-80CD-BD60255884CD}" presName="rootText" presStyleLbl="node3" presStyleIdx="3" presStyleCnt="4">
        <dgm:presLayoutVars>
          <dgm:chPref val="3"/>
        </dgm:presLayoutVars>
      </dgm:prSet>
      <dgm:spPr/>
      <dgm:t>
        <a:bodyPr/>
        <a:lstStyle/>
        <a:p>
          <a:endParaRPr lang="en-US"/>
        </a:p>
      </dgm:t>
    </dgm:pt>
    <dgm:pt modelId="{82E81015-ED56-43D3-9E0C-08D817D2E285}" type="pres">
      <dgm:prSet presAssocID="{7B0A3345-60B2-41E2-80CD-BD60255884CD}" presName="rootConnector" presStyleLbl="node3" presStyleIdx="3" presStyleCnt="4"/>
      <dgm:spPr/>
      <dgm:t>
        <a:bodyPr/>
        <a:lstStyle/>
        <a:p>
          <a:endParaRPr lang="en-US"/>
        </a:p>
      </dgm:t>
    </dgm:pt>
    <dgm:pt modelId="{FA53D6CD-9F9B-43FC-ADC9-D0FF0F8CF537}" type="pres">
      <dgm:prSet presAssocID="{7B0A3345-60B2-41E2-80CD-BD60255884CD}" presName="hierChild4" presStyleCnt="0"/>
      <dgm:spPr/>
    </dgm:pt>
    <dgm:pt modelId="{976E218D-8E00-487F-A580-2348B9D5FCFC}" type="pres">
      <dgm:prSet presAssocID="{B0B8CFE6-CE98-4BF1-B81E-B06D2E470A52}" presName="Name37" presStyleLbl="parChTrans1D4" presStyleIdx="6" presStyleCnt="7"/>
      <dgm:spPr/>
      <dgm:t>
        <a:bodyPr/>
        <a:lstStyle/>
        <a:p>
          <a:endParaRPr lang="en-US"/>
        </a:p>
      </dgm:t>
    </dgm:pt>
    <dgm:pt modelId="{829BDA5E-C857-4102-85D3-F5A235D8667E}" type="pres">
      <dgm:prSet presAssocID="{E219955C-D42F-483F-8919-059715F54B94}" presName="hierRoot2" presStyleCnt="0">
        <dgm:presLayoutVars>
          <dgm:hierBranch val="init"/>
        </dgm:presLayoutVars>
      </dgm:prSet>
      <dgm:spPr/>
    </dgm:pt>
    <dgm:pt modelId="{64CFEFCA-09DB-4E0B-BCE9-650EE0C5779C}" type="pres">
      <dgm:prSet presAssocID="{E219955C-D42F-483F-8919-059715F54B94}" presName="rootComposite" presStyleCnt="0"/>
      <dgm:spPr/>
    </dgm:pt>
    <dgm:pt modelId="{3BE24C7F-03CC-42AD-95A7-2E07D1A4A404}" type="pres">
      <dgm:prSet presAssocID="{E219955C-D42F-483F-8919-059715F54B94}" presName="rootText" presStyleLbl="node4" presStyleIdx="6" presStyleCnt="7">
        <dgm:presLayoutVars>
          <dgm:chPref val="3"/>
        </dgm:presLayoutVars>
      </dgm:prSet>
      <dgm:spPr/>
      <dgm:t>
        <a:bodyPr/>
        <a:lstStyle/>
        <a:p>
          <a:endParaRPr lang="en-US"/>
        </a:p>
      </dgm:t>
    </dgm:pt>
    <dgm:pt modelId="{BB00B4C4-5793-42C7-B4D1-E2757E9903F1}" type="pres">
      <dgm:prSet presAssocID="{E219955C-D42F-483F-8919-059715F54B94}" presName="rootConnector" presStyleLbl="node4" presStyleIdx="6" presStyleCnt="7"/>
      <dgm:spPr/>
      <dgm:t>
        <a:bodyPr/>
        <a:lstStyle/>
        <a:p>
          <a:endParaRPr lang="en-US"/>
        </a:p>
      </dgm:t>
    </dgm:pt>
    <dgm:pt modelId="{1E9BC86D-D7C8-4EB3-A1E0-945CFF8F4973}" type="pres">
      <dgm:prSet presAssocID="{E219955C-D42F-483F-8919-059715F54B94}" presName="hierChild4" presStyleCnt="0"/>
      <dgm:spPr/>
    </dgm:pt>
    <dgm:pt modelId="{78EA7B7B-C9C4-4974-A143-7E197FE4EFEE}" type="pres">
      <dgm:prSet presAssocID="{E219955C-D42F-483F-8919-059715F54B94}" presName="hierChild5" presStyleCnt="0"/>
      <dgm:spPr/>
    </dgm:pt>
    <dgm:pt modelId="{EB97B7FE-47A3-4DEA-8168-D6101E78743E}" type="pres">
      <dgm:prSet presAssocID="{7B0A3345-60B2-41E2-80CD-BD60255884CD}" presName="hierChild5" presStyleCnt="0"/>
      <dgm:spPr/>
    </dgm:pt>
    <dgm:pt modelId="{D8EC15C6-37E1-4112-A658-0BEC3CC5465B}" type="pres">
      <dgm:prSet presAssocID="{6A9A483B-07EF-4FF7-84BB-134AC936D0B8}" presName="hierChild5" presStyleCnt="0"/>
      <dgm:spPr/>
    </dgm:pt>
    <dgm:pt modelId="{A0BC4E6F-0BAA-4083-A4AB-BC748658E6A6}" type="pres">
      <dgm:prSet presAssocID="{6880C855-D218-4DF6-8428-736D9CB224F4}" presName="hierChild3" presStyleCnt="0"/>
      <dgm:spPr/>
    </dgm:pt>
  </dgm:ptLst>
  <dgm:cxnLst>
    <dgm:cxn modelId="{69E9C29C-2585-4841-8000-254A322D09F9}" type="presOf" srcId="{48193EB0-CE1B-4553-AFE5-56752FA03506}" destId="{4164AF3C-2891-4449-AD9E-11126893D6BD}" srcOrd="0" destOrd="0" presId="urn:microsoft.com/office/officeart/2005/8/layout/orgChart1"/>
    <dgm:cxn modelId="{5822B604-8949-49F1-BEA6-70A452CA8279}" type="presOf" srcId="{7EC5998F-3F5F-4BE5-BF2F-09B5510DF928}" destId="{134DACEE-8886-4C1A-BE61-6A8B54761565}" srcOrd="0" destOrd="0" presId="urn:microsoft.com/office/officeart/2005/8/layout/orgChart1"/>
    <dgm:cxn modelId="{52C3EEEA-742E-4CE9-B2BE-F188E30A32F5}" type="presOf" srcId="{6A9A483B-07EF-4FF7-84BB-134AC936D0B8}" destId="{B3EB2C50-6D48-4C45-B86A-7F49A4F86A75}" srcOrd="0" destOrd="0" presId="urn:microsoft.com/office/officeart/2005/8/layout/orgChart1"/>
    <dgm:cxn modelId="{F6128BBB-48C5-4C83-90A1-5C1A94935729}" type="presOf" srcId="{200A2ECC-37AD-4655-A109-0E71F86E5C58}" destId="{2DFC8329-FF03-46EF-9C1D-AC0144D24E9E}" srcOrd="1" destOrd="0" presId="urn:microsoft.com/office/officeart/2005/8/layout/orgChart1"/>
    <dgm:cxn modelId="{A15B44BC-03DD-477F-87D0-46B3F7381F45}" srcId="{01BF4F5B-7431-41E4-B615-1AD2D25F60DD}" destId="{6880C855-D218-4DF6-8428-736D9CB224F4}" srcOrd="0" destOrd="0" parTransId="{81371734-EBF2-4162-B157-878717CECF93}" sibTransId="{CA89FC72-4EA4-4ABB-B98B-7AE3C21DC74C}"/>
    <dgm:cxn modelId="{F906E7D8-7FC8-4523-A347-3D86AA8D9EAA}" type="presOf" srcId="{3AEB00E4-ABAE-45D2-B516-B07D3CEDEF89}" destId="{8FFF2E5C-FA6A-4726-B637-339C37185FF7}" srcOrd="1" destOrd="0" presId="urn:microsoft.com/office/officeart/2005/8/layout/orgChart1"/>
    <dgm:cxn modelId="{2E0D441B-E96C-4C02-8F11-6582FC2A6CB1}" srcId="{D71BFF76-C8FF-4316-B250-CBF8A2A586BC}" destId="{3AEB00E4-ABAE-45D2-B516-B07D3CEDEF89}" srcOrd="0" destOrd="0" parTransId="{BC7B10B7-5440-4D8A-852C-0FF071C7C9C3}" sibTransId="{65096E12-FACC-478D-88FB-8EB2A68FC3F9}"/>
    <dgm:cxn modelId="{1AEAEE77-E831-4CB8-BA94-5B7AB615CFE0}" type="presOf" srcId="{7B0A3345-60B2-41E2-80CD-BD60255884CD}" destId="{82E81015-ED56-43D3-9E0C-08D817D2E285}" srcOrd="1" destOrd="0" presId="urn:microsoft.com/office/officeart/2005/8/layout/orgChart1"/>
    <dgm:cxn modelId="{53AA09B5-BAE5-4EE5-8721-D7BDC0F8422B}" type="presOf" srcId="{7DE96D08-F3AB-425C-A1CE-C861AF951F11}" destId="{E4A68DE8-54C1-4BD4-84C0-F13C98482F0F}" srcOrd="0" destOrd="0" presId="urn:microsoft.com/office/officeart/2005/8/layout/orgChart1"/>
    <dgm:cxn modelId="{AF50E5C4-A99E-4510-8390-208DFB2CC917}" srcId="{0E5BF34D-65E6-49EE-9BFC-393EB8DEE0F8}" destId="{7DE96D08-F3AB-425C-A1CE-C861AF951F11}" srcOrd="0" destOrd="0" parTransId="{18331AC7-90CA-4795-882C-5FCD747C74CE}" sibTransId="{C72ABFB0-A3E7-4414-A6C3-62873FD58775}"/>
    <dgm:cxn modelId="{A16216B1-4FB8-445C-B6D8-38564A05B54E}" type="presOf" srcId="{396F9C9F-C4FA-4514-BBA4-216437FE072D}" destId="{EB8FC18C-6F24-4811-9C35-C7CD9BC7A188}" srcOrd="0" destOrd="0" presId="urn:microsoft.com/office/officeart/2005/8/layout/orgChart1"/>
    <dgm:cxn modelId="{11A4C2F7-634A-42A2-BF45-121126E31D7B}" srcId="{E26E0185-621F-4E99-930D-9E85CBC189B4}" destId="{E93DA0D1-B679-41CA-98A6-2CE0AA32DF7D}" srcOrd="0" destOrd="0" parTransId="{8F42817F-1BE6-4918-898F-18E605C02A8E}" sibTransId="{A40105CB-057D-410B-AF79-2A8A41776DE1}"/>
    <dgm:cxn modelId="{DD45FCD9-99E3-4E78-8D48-B682507B8983}" type="presOf" srcId="{E26E0185-621F-4E99-930D-9E85CBC189B4}" destId="{7EC81AC5-0C8E-4D58-8BEB-73E86774939C}" srcOrd="0" destOrd="0" presId="urn:microsoft.com/office/officeart/2005/8/layout/orgChart1"/>
    <dgm:cxn modelId="{C1E60EA4-1AAD-4052-94D4-AA3B4D6C5FE1}" type="presOf" srcId="{556AD1BA-9B86-4000-ACE6-352A79299945}" destId="{E3934745-3AAF-49F9-9BBC-4F92F8802509}" srcOrd="0" destOrd="0" presId="urn:microsoft.com/office/officeart/2005/8/layout/orgChart1"/>
    <dgm:cxn modelId="{19AFEEB7-99DA-4A83-8CE9-B0B28F2AF18C}" type="presOf" srcId="{7DE96D08-F3AB-425C-A1CE-C861AF951F11}" destId="{06F6F1AD-88AB-4681-9738-24C2A873D4A8}" srcOrd="1" destOrd="0" presId="urn:microsoft.com/office/officeart/2005/8/layout/orgChart1"/>
    <dgm:cxn modelId="{C34A9CC1-4967-4A27-B363-0103A7B173E6}" srcId="{556AD1BA-9B86-4000-ACE6-352A79299945}" destId="{D71BFF76-C8FF-4316-B250-CBF8A2A586BC}" srcOrd="0" destOrd="0" parTransId="{8526B1DC-A7F9-48CB-8743-6F6129102465}" sibTransId="{81A71A03-2AB2-4668-B4E1-74D5FA355101}"/>
    <dgm:cxn modelId="{7D4D1BA5-00BE-4F8E-9372-8ADFA2CCE88C}" srcId="{0E5BF34D-65E6-49EE-9BFC-393EB8DEE0F8}" destId="{190217C1-D5A7-48F5-BB28-4056B6EDAFFD}" srcOrd="2" destOrd="0" parTransId="{317B6464-EB2A-4014-A490-11F53823F9C9}" sibTransId="{8F20448D-2C3B-47BD-B1A7-8218570B7176}"/>
    <dgm:cxn modelId="{FEB2A469-A722-4BEA-9212-CE3669F36890}" type="presOf" srcId="{E26E0185-621F-4E99-930D-9E85CBC189B4}" destId="{ED46C153-3392-41BB-9BA3-CB8BFCCF136F}" srcOrd="1" destOrd="0" presId="urn:microsoft.com/office/officeart/2005/8/layout/orgChart1"/>
    <dgm:cxn modelId="{0636B92B-F773-41D9-BE28-5B2252056AB2}" srcId="{D71BFF76-C8FF-4316-B250-CBF8A2A586BC}" destId="{1CF76630-D419-48A2-A289-F6BF3689A791}" srcOrd="1" destOrd="0" parTransId="{083B9A2C-85FB-4201-BD77-A80096277592}" sibTransId="{AF34B0EE-3FE3-4622-A634-3FC63BA8FE47}"/>
    <dgm:cxn modelId="{079D2FA1-0FE0-498B-8DDF-6B68A032CF65}" type="presOf" srcId="{18331AC7-90CA-4795-882C-5FCD747C74CE}" destId="{6B0F13A0-9B20-4563-8219-3F45623FA968}" srcOrd="0" destOrd="0" presId="urn:microsoft.com/office/officeart/2005/8/layout/orgChart1"/>
    <dgm:cxn modelId="{88BF9616-AEBF-4E94-8073-538097EAF708}" type="presOf" srcId="{083B9A2C-85FB-4201-BD77-A80096277592}" destId="{0A7D82CE-41B5-42E3-80F0-5C1A5E3ED3F3}" srcOrd="0" destOrd="0" presId="urn:microsoft.com/office/officeart/2005/8/layout/orgChart1"/>
    <dgm:cxn modelId="{4CBE38BE-7B50-458C-9660-17993D02A5F2}" srcId="{6880C855-D218-4DF6-8428-736D9CB224F4}" destId="{556AD1BA-9B86-4000-ACE6-352A79299945}" srcOrd="0" destOrd="0" parTransId="{2974B1A9-EC8B-4AC1-950F-1E1AFC0F6BF8}" sibTransId="{1382893C-4ED5-4287-822C-B8F795170BEE}"/>
    <dgm:cxn modelId="{430F9F53-C7F8-4D1F-90AB-202513D130DA}" type="presOf" srcId="{317B6464-EB2A-4014-A490-11F53823F9C9}" destId="{F6E49A3A-E4EF-4152-BE6E-0C8F0184AA83}" srcOrd="0" destOrd="0" presId="urn:microsoft.com/office/officeart/2005/8/layout/orgChart1"/>
    <dgm:cxn modelId="{554B2BDE-7A1C-431D-9BF7-A080C50D5A51}" type="presOf" srcId="{E93DA0D1-B679-41CA-98A6-2CE0AA32DF7D}" destId="{091EB09A-40B9-4E82-BE0F-1AAB155865A8}" srcOrd="1" destOrd="0" presId="urn:microsoft.com/office/officeart/2005/8/layout/orgChart1"/>
    <dgm:cxn modelId="{B73C9054-8764-45CD-80A6-E3A7555898B3}" type="presOf" srcId="{0E5BF34D-65E6-49EE-9BFC-393EB8DEE0F8}" destId="{C8C5DE9D-9F48-4279-83A6-F263258F45BB}" srcOrd="1" destOrd="0" presId="urn:microsoft.com/office/officeart/2005/8/layout/orgChart1"/>
    <dgm:cxn modelId="{4D406B21-2CC8-4763-92CC-1A7BCD652CA6}" srcId="{6A9A483B-07EF-4FF7-84BB-134AC936D0B8}" destId="{0E5BF34D-65E6-49EE-9BFC-393EB8DEE0F8}" srcOrd="0" destOrd="0" parTransId="{5FAD8DA8-CE10-43CD-B5E0-893ED4F28C29}" sibTransId="{4CCDF5E2-DD80-459B-B454-F8276EC0C747}"/>
    <dgm:cxn modelId="{9A26AECC-FA8C-4553-A1E4-364821C22BD8}" type="presOf" srcId="{8526B1DC-A7F9-48CB-8743-6F6129102465}" destId="{0C6B4461-F45D-400B-85B2-1BDFF0C9A892}" srcOrd="0" destOrd="0" presId="urn:microsoft.com/office/officeart/2005/8/layout/orgChart1"/>
    <dgm:cxn modelId="{D53DE1B6-0552-4775-8CF1-195AF3A7D94F}" type="presOf" srcId="{556AD1BA-9B86-4000-ACE6-352A79299945}" destId="{7287EB06-59B5-40D6-B41A-B23633F58D3C}" srcOrd="1" destOrd="0" presId="urn:microsoft.com/office/officeart/2005/8/layout/orgChart1"/>
    <dgm:cxn modelId="{7E6987BE-F58B-4A6B-AEBA-8F3860D39D28}" type="presOf" srcId="{200A2ECC-37AD-4655-A109-0E71F86E5C58}" destId="{24D3DD25-0809-4063-B9E9-7DCBE2B7781B}" srcOrd="0" destOrd="0" presId="urn:microsoft.com/office/officeart/2005/8/layout/orgChart1"/>
    <dgm:cxn modelId="{D6426AA6-BCC1-49E5-ABAC-84306FCDD3DD}" type="presOf" srcId="{E219955C-D42F-483F-8919-059715F54B94}" destId="{3BE24C7F-03CC-42AD-95A7-2E07D1A4A404}" srcOrd="0" destOrd="0" presId="urn:microsoft.com/office/officeart/2005/8/layout/orgChart1"/>
    <dgm:cxn modelId="{BA858FFE-8129-4DB8-84E8-7AB43E6C1F86}" type="presOf" srcId="{0E5BF34D-65E6-49EE-9BFC-393EB8DEE0F8}" destId="{672001A1-09E7-446E-AAA5-D481AE18173C}" srcOrd="0" destOrd="0" presId="urn:microsoft.com/office/officeart/2005/8/layout/orgChart1"/>
    <dgm:cxn modelId="{DC89DF73-C14F-41A9-A7EB-5A9A3C17E4BE}" srcId="{0E5BF34D-65E6-49EE-9BFC-393EB8DEE0F8}" destId="{200A2ECC-37AD-4655-A109-0E71F86E5C58}" srcOrd="1" destOrd="0" parTransId="{48193EB0-CE1B-4553-AFE5-56752FA03506}" sibTransId="{C0B666E6-4F16-468D-AD86-DCDD81098951}"/>
    <dgm:cxn modelId="{05FE272A-673C-48DB-A52C-09063AEF96E6}" srcId="{6A9A483B-07EF-4FF7-84BB-134AC936D0B8}" destId="{7B0A3345-60B2-41E2-80CD-BD60255884CD}" srcOrd="1" destOrd="0" parTransId="{7EC5998F-3F5F-4BE5-BF2F-09B5510DF928}" sibTransId="{F50B035C-D927-4EE8-812E-2658F4AF698B}"/>
    <dgm:cxn modelId="{D9A49A64-ED55-45D1-9E02-1248857E2526}" type="presOf" srcId="{B0B8CFE6-CE98-4BF1-B81E-B06D2E470A52}" destId="{976E218D-8E00-487F-A580-2348B9D5FCFC}" srcOrd="0" destOrd="0" presId="urn:microsoft.com/office/officeart/2005/8/layout/orgChart1"/>
    <dgm:cxn modelId="{0B212E65-D68F-4644-8C31-70BBD9E0712E}" srcId="{7B0A3345-60B2-41E2-80CD-BD60255884CD}" destId="{E219955C-D42F-483F-8919-059715F54B94}" srcOrd="0" destOrd="0" parTransId="{B0B8CFE6-CE98-4BF1-B81E-B06D2E470A52}" sibTransId="{F01C45F1-28D6-48E6-987D-45B22177E97A}"/>
    <dgm:cxn modelId="{416D98E5-93A7-4056-B99D-32075B3B0443}" type="presOf" srcId="{E93DA0D1-B679-41CA-98A6-2CE0AA32DF7D}" destId="{E75AF905-9BF4-4153-8981-F11AF7D5AB4A}" srcOrd="0" destOrd="0" presId="urn:microsoft.com/office/officeart/2005/8/layout/orgChart1"/>
    <dgm:cxn modelId="{7AC1E32B-7134-4CCF-98B5-28B9442BAE17}" type="presOf" srcId="{2974B1A9-EC8B-4AC1-950F-1E1AFC0F6BF8}" destId="{79E52BF3-3FB2-464E-8F73-41E853F951E1}" srcOrd="0" destOrd="0" presId="urn:microsoft.com/office/officeart/2005/8/layout/orgChart1"/>
    <dgm:cxn modelId="{4A70D282-3F20-4B43-A102-56C50B7CFF7A}" type="presOf" srcId="{190217C1-D5A7-48F5-BB28-4056B6EDAFFD}" destId="{1851B364-0514-422C-AF62-0E5050CE00CB}" srcOrd="0" destOrd="0" presId="urn:microsoft.com/office/officeart/2005/8/layout/orgChart1"/>
    <dgm:cxn modelId="{1CC73B0F-B2F8-4A7B-B791-E7A3F556AFC3}" type="presOf" srcId="{6880C855-D218-4DF6-8428-736D9CB224F4}" destId="{386E9725-929E-4CB3-96CA-CA6112A6DA73}" srcOrd="0" destOrd="0" presId="urn:microsoft.com/office/officeart/2005/8/layout/orgChart1"/>
    <dgm:cxn modelId="{5618D794-2216-4123-8298-9B419150A671}" type="presOf" srcId="{D71BFF76-C8FF-4316-B250-CBF8A2A586BC}" destId="{9A0EF1EB-3206-4B0F-AA8F-63834C3BD942}" srcOrd="0" destOrd="0" presId="urn:microsoft.com/office/officeart/2005/8/layout/orgChart1"/>
    <dgm:cxn modelId="{F23C64CD-A973-4AAF-857C-A1CCDEF4E321}" type="presOf" srcId="{8F42817F-1BE6-4918-898F-18E605C02A8E}" destId="{C4FEB0DA-3EC3-4B7E-902E-12D9A9FBD82C}" srcOrd="0" destOrd="0" presId="urn:microsoft.com/office/officeart/2005/8/layout/orgChart1"/>
    <dgm:cxn modelId="{ADF3DA42-DC91-458B-B438-315F5D73E568}" srcId="{556AD1BA-9B86-4000-ACE6-352A79299945}" destId="{E26E0185-621F-4E99-930D-9E85CBC189B4}" srcOrd="1" destOrd="0" parTransId="{396F9C9F-C4FA-4514-BBA4-216437FE072D}" sibTransId="{CAF8B5C2-3AE0-47DA-851F-B3B89ED598D8}"/>
    <dgm:cxn modelId="{BF5C2528-DF51-44F4-B9A9-47DA3FD9680B}" type="presOf" srcId="{3AEB00E4-ABAE-45D2-B516-B07D3CEDEF89}" destId="{25F74B07-1263-4351-ABD2-C7E9CF0D7B20}" srcOrd="0" destOrd="0" presId="urn:microsoft.com/office/officeart/2005/8/layout/orgChart1"/>
    <dgm:cxn modelId="{FBD95B4A-0B37-4454-9ECB-799CC1AD26E9}" type="presOf" srcId="{5FAD8DA8-CE10-43CD-B5E0-893ED4F28C29}" destId="{98205353-C029-46B2-902A-17721B27454A}" srcOrd="0" destOrd="0" presId="urn:microsoft.com/office/officeart/2005/8/layout/orgChart1"/>
    <dgm:cxn modelId="{554D3DD5-33C3-4F19-B480-1BAC4F635EA0}" type="presOf" srcId="{1CF76630-D419-48A2-A289-F6BF3689A791}" destId="{4DFDEAD1-3386-4A05-B8B8-43810D11A9E5}" srcOrd="0" destOrd="0" presId="urn:microsoft.com/office/officeart/2005/8/layout/orgChart1"/>
    <dgm:cxn modelId="{FBEE2E8F-F8A4-4F14-BD2C-6129030A3895}" type="presOf" srcId="{BC7B10B7-5440-4D8A-852C-0FF071C7C9C3}" destId="{92FC201C-1E41-40FF-85E1-7C33242B503A}" srcOrd="0" destOrd="0" presId="urn:microsoft.com/office/officeart/2005/8/layout/orgChart1"/>
    <dgm:cxn modelId="{5F524F71-762A-43A7-B565-604320EB8D92}" type="presOf" srcId="{01BF4F5B-7431-41E4-B615-1AD2D25F60DD}" destId="{25477024-498D-4167-A664-5D74EF5DF38B}" srcOrd="0" destOrd="0" presId="urn:microsoft.com/office/officeart/2005/8/layout/orgChart1"/>
    <dgm:cxn modelId="{5D8C839C-EFE2-45BE-B4C2-B60622A72BBA}" type="presOf" srcId="{6880C855-D218-4DF6-8428-736D9CB224F4}" destId="{5D832634-6E6E-4975-BA11-C61282327108}" srcOrd="1" destOrd="0" presId="urn:microsoft.com/office/officeart/2005/8/layout/orgChart1"/>
    <dgm:cxn modelId="{37541A13-FD85-4272-BA51-CE0AE558E822}" type="presOf" srcId="{1CF76630-D419-48A2-A289-F6BF3689A791}" destId="{8B20A98E-9219-4BBA-983B-355AE2B9F792}" srcOrd="1" destOrd="0" presId="urn:microsoft.com/office/officeart/2005/8/layout/orgChart1"/>
    <dgm:cxn modelId="{485C07F6-0D39-4C93-A3DD-78E7FDA1B9F7}" type="presOf" srcId="{6A9A483B-07EF-4FF7-84BB-134AC936D0B8}" destId="{40D73944-67FD-4FC8-8231-DD54A49DC3D2}" srcOrd="1" destOrd="0" presId="urn:microsoft.com/office/officeart/2005/8/layout/orgChart1"/>
    <dgm:cxn modelId="{9D469DD6-E65E-4E8E-B83F-01EAD763FEA1}" type="presOf" srcId="{3F570D65-1FF1-44EF-AD1B-4A5CD03A2509}" destId="{2545285D-85D4-4E65-AC54-446A26284B59}" srcOrd="0" destOrd="0" presId="urn:microsoft.com/office/officeart/2005/8/layout/orgChart1"/>
    <dgm:cxn modelId="{3CF4E45C-4DC1-46E4-8636-B8F2BDEFD648}" type="presOf" srcId="{190217C1-D5A7-48F5-BB28-4056B6EDAFFD}" destId="{760C1995-3B71-4069-92D1-1FCB56499F43}" srcOrd="1" destOrd="0" presId="urn:microsoft.com/office/officeart/2005/8/layout/orgChart1"/>
    <dgm:cxn modelId="{49974815-3A33-4EDC-BF44-8954BA6319EC}" type="presOf" srcId="{E219955C-D42F-483F-8919-059715F54B94}" destId="{BB00B4C4-5793-42C7-B4D1-E2757E9903F1}" srcOrd="1" destOrd="0" presId="urn:microsoft.com/office/officeart/2005/8/layout/orgChart1"/>
    <dgm:cxn modelId="{C0B97544-5FC7-4ED6-8909-1E0A21CCBFF4}" type="presOf" srcId="{D71BFF76-C8FF-4316-B250-CBF8A2A586BC}" destId="{AE75D8E8-413B-4A1B-8440-0F9BC5C94240}" srcOrd="1" destOrd="0" presId="urn:microsoft.com/office/officeart/2005/8/layout/orgChart1"/>
    <dgm:cxn modelId="{629B383E-E906-4B4A-8F92-C9B09C8E9F5D}" type="presOf" srcId="{7B0A3345-60B2-41E2-80CD-BD60255884CD}" destId="{89B91745-F275-44CD-A350-A015800A2BFE}" srcOrd="0" destOrd="0" presId="urn:microsoft.com/office/officeart/2005/8/layout/orgChart1"/>
    <dgm:cxn modelId="{62BC4083-252A-4455-8E34-F42758A474A9}" srcId="{6880C855-D218-4DF6-8428-736D9CB224F4}" destId="{6A9A483B-07EF-4FF7-84BB-134AC936D0B8}" srcOrd="1" destOrd="0" parTransId="{3F570D65-1FF1-44EF-AD1B-4A5CD03A2509}" sibTransId="{6468856E-DB16-4F5E-87E6-1F1D4AE64071}"/>
    <dgm:cxn modelId="{F18E1327-9A8B-40AE-B9BB-3513A0290618}" type="presParOf" srcId="{25477024-498D-4167-A664-5D74EF5DF38B}" destId="{E662D486-15BE-4EDB-9CA0-BF54D1927E63}" srcOrd="0" destOrd="0" presId="urn:microsoft.com/office/officeart/2005/8/layout/orgChart1"/>
    <dgm:cxn modelId="{595D17CA-628F-416A-BCB7-C170950008B7}" type="presParOf" srcId="{E662D486-15BE-4EDB-9CA0-BF54D1927E63}" destId="{D617DBFF-8FA0-4E9F-9E6D-51EE6A14B4C5}" srcOrd="0" destOrd="0" presId="urn:microsoft.com/office/officeart/2005/8/layout/orgChart1"/>
    <dgm:cxn modelId="{7190760C-E730-42B9-B2AE-E307F6B9F7B9}" type="presParOf" srcId="{D617DBFF-8FA0-4E9F-9E6D-51EE6A14B4C5}" destId="{386E9725-929E-4CB3-96CA-CA6112A6DA73}" srcOrd="0" destOrd="0" presId="urn:microsoft.com/office/officeart/2005/8/layout/orgChart1"/>
    <dgm:cxn modelId="{6F504D07-6033-4E28-9FBF-9063754232F9}" type="presParOf" srcId="{D617DBFF-8FA0-4E9F-9E6D-51EE6A14B4C5}" destId="{5D832634-6E6E-4975-BA11-C61282327108}" srcOrd="1" destOrd="0" presId="urn:microsoft.com/office/officeart/2005/8/layout/orgChart1"/>
    <dgm:cxn modelId="{CBC44BAC-AC54-41A7-9BD2-AC4E8FA64C69}" type="presParOf" srcId="{E662D486-15BE-4EDB-9CA0-BF54D1927E63}" destId="{0A5BBE18-5047-4615-8E1D-04591927A510}" srcOrd="1" destOrd="0" presId="urn:microsoft.com/office/officeart/2005/8/layout/orgChart1"/>
    <dgm:cxn modelId="{8D168261-D3C5-4266-BCD0-B4E8AD2779BE}" type="presParOf" srcId="{0A5BBE18-5047-4615-8E1D-04591927A510}" destId="{79E52BF3-3FB2-464E-8F73-41E853F951E1}" srcOrd="0" destOrd="0" presId="urn:microsoft.com/office/officeart/2005/8/layout/orgChart1"/>
    <dgm:cxn modelId="{0B080E5E-1574-4E18-9286-158A004E654A}" type="presParOf" srcId="{0A5BBE18-5047-4615-8E1D-04591927A510}" destId="{6944FE99-728D-4A2C-9AA1-9395D3C528D6}" srcOrd="1" destOrd="0" presId="urn:microsoft.com/office/officeart/2005/8/layout/orgChart1"/>
    <dgm:cxn modelId="{FCA2C0F4-677A-4046-961F-16BA5D0B221B}" type="presParOf" srcId="{6944FE99-728D-4A2C-9AA1-9395D3C528D6}" destId="{37573456-9132-4EB2-A4C3-571ED9AE2518}" srcOrd="0" destOrd="0" presId="urn:microsoft.com/office/officeart/2005/8/layout/orgChart1"/>
    <dgm:cxn modelId="{569577EF-5281-4BBE-BCB0-DC25B592B092}" type="presParOf" srcId="{37573456-9132-4EB2-A4C3-571ED9AE2518}" destId="{E3934745-3AAF-49F9-9BBC-4F92F8802509}" srcOrd="0" destOrd="0" presId="urn:microsoft.com/office/officeart/2005/8/layout/orgChart1"/>
    <dgm:cxn modelId="{2375E387-E2B2-49D9-B1CD-ECBB604EEDB7}" type="presParOf" srcId="{37573456-9132-4EB2-A4C3-571ED9AE2518}" destId="{7287EB06-59B5-40D6-B41A-B23633F58D3C}" srcOrd="1" destOrd="0" presId="urn:microsoft.com/office/officeart/2005/8/layout/orgChart1"/>
    <dgm:cxn modelId="{CE7C94C2-6FAD-4AFD-BDC8-407307C7E93A}" type="presParOf" srcId="{6944FE99-728D-4A2C-9AA1-9395D3C528D6}" destId="{2A193981-BAF1-4E05-8DA3-541BC4774890}" srcOrd="1" destOrd="0" presId="urn:microsoft.com/office/officeart/2005/8/layout/orgChart1"/>
    <dgm:cxn modelId="{3DC78C64-9510-46FF-9076-C8AF56A6D380}" type="presParOf" srcId="{2A193981-BAF1-4E05-8DA3-541BC4774890}" destId="{0C6B4461-F45D-400B-85B2-1BDFF0C9A892}" srcOrd="0" destOrd="0" presId="urn:microsoft.com/office/officeart/2005/8/layout/orgChart1"/>
    <dgm:cxn modelId="{665371C5-7561-40E7-8361-C75B85FDBFAD}" type="presParOf" srcId="{2A193981-BAF1-4E05-8DA3-541BC4774890}" destId="{E1EA7862-6934-49D6-95D6-6E707754F078}" srcOrd="1" destOrd="0" presId="urn:microsoft.com/office/officeart/2005/8/layout/orgChart1"/>
    <dgm:cxn modelId="{81CA236E-6854-4948-87FD-172BB29284D8}" type="presParOf" srcId="{E1EA7862-6934-49D6-95D6-6E707754F078}" destId="{1162519D-A9DE-4E46-AD6E-CFD266486B32}" srcOrd="0" destOrd="0" presId="urn:microsoft.com/office/officeart/2005/8/layout/orgChart1"/>
    <dgm:cxn modelId="{7E322DA3-5481-450A-985A-5EE7100F50BF}" type="presParOf" srcId="{1162519D-A9DE-4E46-AD6E-CFD266486B32}" destId="{9A0EF1EB-3206-4B0F-AA8F-63834C3BD942}" srcOrd="0" destOrd="0" presId="urn:microsoft.com/office/officeart/2005/8/layout/orgChart1"/>
    <dgm:cxn modelId="{81F27271-FF23-43BF-BA2C-EEF95CF8F844}" type="presParOf" srcId="{1162519D-A9DE-4E46-AD6E-CFD266486B32}" destId="{AE75D8E8-413B-4A1B-8440-0F9BC5C94240}" srcOrd="1" destOrd="0" presId="urn:microsoft.com/office/officeart/2005/8/layout/orgChart1"/>
    <dgm:cxn modelId="{05FB0128-0723-4625-837F-DE44AB65C67B}" type="presParOf" srcId="{E1EA7862-6934-49D6-95D6-6E707754F078}" destId="{0D756140-A9B7-4800-9845-C77F3967A593}" srcOrd="1" destOrd="0" presId="urn:microsoft.com/office/officeart/2005/8/layout/orgChart1"/>
    <dgm:cxn modelId="{608B471F-0374-4F40-9C02-04823D3F1F7B}" type="presParOf" srcId="{0D756140-A9B7-4800-9845-C77F3967A593}" destId="{92FC201C-1E41-40FF-85E1-7C33242B503A}" srcOrd="0" destOrd="0" presId="urn:microsoft.com/office/officeart/2005/8/layout/orgChart1"/>
    <dgm:cxn modelId="{663D8A34-5C08-46C3-8EE6-249A56C0A3F4}" type="presParOf" srcId="{0D756140-A9B7-4800-9845-C77F3967A593}" destId="{532701C5-4D46-404D-BF11-4C04FDC6BCB6}" srcOrd="1" destOrd="0" presId="urn:microsoft.com/office/officeart/2005/8/layout/orgChart1"/>
    <dgm:cxn modelId="{D4C63C16-2763-4044-A8B9-EA870ED82BB4}" type="presParOf" srcId="{532701C5-4D46-404D-BF11-4C04FDC6BCB6}" destId="{5B2CA81C-36DA-430E-AA3C-FF160720D1B7}" srcOrd="0" destOrd="0" presId="urn:microsoft.com/office/officeart/2005/8/layout/orgChart1"/>
    <dgm:cxn modelId="{46326350-0D0B-4C66-9352-35C12D2FD51F}" type="presParOf" srcId="{5B2CA81C-36DA-430E-AA3C-FF160720D1B7}" destId="{25F74B07-1263-4351-ABD2-C7E9CF0D7B20}" srcOrd="0" destOrd="0" presId="urn:microsoft.com/office/officeart/2005/8/layout/orgChart1"/>
    <dgm:cxn modelId="{7F55BB2F-887F-43EA-8536-ECB7FBC2169F}" type="presParOf" srcId="{5B2CA81C-36DA-430E-AA3C-FF160720D1B7}" destId="{8FFF2E5C-FA6A-4726-B637-339C37185FF7}" srcOrd="1" destOrd="0" presId="urn:microsoft.com/office/officeart/2005/8/layout/orgChart1"/>
    <dgm:cxn modelId="{17BA45F4-5370-46FB-AA05-A4F9A337E9FF}" type="presParOf" srcId="{532701C5-4D46-404D-BF11-4C04FDC6BCB6}" destId="{61AE76DE-62F6-4FFD-A35F-9A8FF96EE931}" srcOrd="1" destOrd="0" presId="urn:microsoft.com/office/officeart/2005/8/layout/orgChart1"/>
    <dgm:cxn modelId="{67E1F5BD-E575-4577-A7E7-E167E7F6CDDA}" type="presParOf" srcId="{532701C5-4D46-404D-BF11-4C04FDC6BCB6}" destId="{F260C7B8-4510-4F01-A929-FB6BFBF085F8}" srcOrd="2" destOrd="0" presId="urn:microsoft.com/office/officeart/2005/8/layout/orgChart1"/>
    <dgm:cxn modelId="{B180C599-9047-4139-A9F9-766E3D033AA8}" type="presParOf" srcId="{0D756140-A9B7-4800-9845-C77F3967A593}" destId="{0A7D82CE-41B5-42E3-80F0-5C1A5E3ED3F3}" srcOrd="2" destOrd="0" presId="urn:microsoft.com/office/officeart/2005/8/layout/orgChart1"/>
    <dgm:cxn modelId="{6FA0C635-BCB9-4E03-9B77-8B3AFE4FF6D6}" type="presParOf" srcId="{0D756140-A9B7-4800-9845-C77F3967A593}" destId="{D75E7B8F-C42A-4E39-816E-A5CA7E6D2CFA}" srcOrd="3" destOrd="0" presId="urn:microsoft.com/office/officeart/2005/8/layout/orgChart1"/>
    <dgm:cxn modelId="{3B73AFC6-2427-494B-8C9F-F02F21836344}" type="presParOf" srcId="{D75E7B8F-C42A-4E39-816E-A5CA7E6D2CFA}" destId="{84CF421E-A66C-4734-8445-54E53A12E196}" srcOrd="0" destOrd="0" presId="urn:microsoft.com/office/officeart/2005/8/layout/orgChart1"/>
    <dgm:cxn modelId="{D8382C46-322D-4DB2-9514-C410D5E0327E}" type="presParOf" srcId="{84CF421E-A66C-4734-8445-54E53A12E196}" destId="{4DFDEAD1-3386-4A05-B8B8-43810D11A9E5}" srcOrd="0" destOrd="0" presId="urn:microsoft.com/office/officeart/2005/8/layout/orgChart1"/>
    <dgm:cxn modelId="{31EEAA80-749A-4F39-8EF4-23FE5676D0DA}" type="presParOf" srcId="{84CF421E-A66C-4734-8445-54E53A12E196}" destId="{8B20A98E-9219-4BBA-983B-355AE2B9F792}" srcOrd="1" destOrd="0" presId="urn:microsoft.com/office/officeart/2005/8/layout/orgChart1"/>
    <dgm:cxn modelId="{7BBD3C1F-D072-47D4-B347-AC7DCCF6B1DC}" type="presParOf" srcId="{D75E7B8F-C42A-4E39-816E-A5CA7E6D2CFA}" destId="{921AAFBE-56AB-45F5-A467-E9E8E696AEE8}" srcOrd="1" destOrd="0" presId="urn:microsoft.com/office/officeart/2005/8/layout/orgChart1"/>
    <dgm:cxn modelId="{8045CF4F-851E-4C9D-947C-8EAB353F9609}" type="presParOf" srcId="{D75E7B8F-C42A-4E39-816E-A5CA7E6D2CFA}" destId="{6A46375B-2316-4259-9949-D8A47260EE97}" srcOrd="2" destOrd="0" presId="urn:microsoft.com/office/officeart/2005/8/layout/orgChart1"/>
    <dgm:cxn modelId="{194DFDCB-1F2B-4428-A275-E6764470B20B}" type="presParOf" srcId="{E1EA7862-6934-49D6-95D6-6E707754F078}" destId="{A3549630-F3AB-4FF5-AD4E-8C40FBB8D274}" srcOrd="2" destOrd="0" presId="urn:microsoft.com/office/officeart/2005/8/layout/orgChart1"/>
    <dgm:cxn modelId="{25A4E72F-564F-4156-993A-FCE282D29673}" type="presParOf" srcId="{2A193981-BAF1-4E05-8DA3-541BC4774890}" destId="{EB8FC18C-6F24-4811-9C35-C7CD9BC7A188}" srcOrd="2" destOrd="0" presId="urn:microsoft.com/office/officeart/2005/8/layout/orgChart1"/>
    <dgm:cxn modelId="{C9173DAC-5E87-4FDA-9D0F-9465A22D7F2D}" type="presParOf" srcId="{2A193981-BAF1-4E05-8DA3-541BC4774890}" destId="{1532C14F-BDBC-4691-B56A-A8FCB6CC7E72}" srcOrd="3" destOrd="0" presId="urn:microsoft.com/office/officeart/2005/8/layout/orgChart1"/>
    <dgm:cxn modelId="{5D0C95BC-88BE-4F48-B516-392DF2592F2B}" type="presParOf" srcId="{1532C14F-BDBC-4691-B56A-A8FCB6CC7E72}" destId="{9F25FDF2-1AD6-4515-9EF2-B1FA60256E88}" srcOrd="0" destOrd="0" presId="urn:microsoft.com/office/officeart/2005/8/layout/orgChart1"/>
    <dgm:cxn modelId="{1605A5BE-C991-4CEF-BFE5-F28FC753AC56}" type="presParOf" srcId="{9F25FDF2-1AD6-4515-9EF2-B1FA60256E88}" destId="{7EC81AC5-0C8E-4D58-8BEB-73E86774939C}" srcOrd="0" destOrd="0" presId="urn:microsoft.com/office/officeart/2005/8/layout/orgChart1"/>
    <dgm:cxn modelId="{6976B60A-4756-4C71-AB84-F74608699BBA}" type="presParOf" srcId="{9F25FDF2-1AD6-4515-9EF2-B1FA60256E88}" destId="{ED46C153-3392-41BB-9BA3-CB8BFCCF136F}" srcOrd="1" destOrd="0" presId="urn:microsoft.com/office/officeart/2005/8/layout/orgChart1"/>
    <dgm:cxn modelId="{7F60526B-6A8F-4FD7-A4C5-44382929B9A4}" type="presParOf" srcId="{1532C14F-BDBC-4691-B56A-A8FCB6CC7E72}" destId="{E48E94E2-1E8B-48D0-AF56-AC11CA37B442}" srcOrd="1" destOrd="0" presId="urn:microsoft.com/office/officeart/2005/8/layout/orgChart1"/>
    <dgm:cxn modelId="{4BFE5BE2-80F1-41AA-8CCB-48BF9F510286}" type="presParOf" srcId="{E48E94E2-1E8B-48D0-AF56-AC11CA37B442}" destId="{C4FEB0DA-3EC3-4B7E-902E-12D9A9FBD82C}" srcOrd="0" destOrd="0" presId="urn:microsoft.com/office/officeart/2005/8/layout/orgChart1"/>
    <dgm:cxn modelId="{040DDCFE-635D-4771-9EE1-97522243D006}" type="presParOf" srcId="{E48E94E2-1E8B-48D0-AF56-AC11CA37B442}" destId="{F862E612-C45E-4970-A5E7-B7A403DCEDEC}" srcOrd="1" destOrd="0" presId="urn:microsoft.com/office/officeart/2005/8/layout/orgChart1"/>
    <dgm:cxn modelId="{E2E6F6ED-65D1-4B02-B796-536C524B9BDE}" type="presParOf" srcId="{F862E612-C45E-4970-A5E7-B7A403DCEDEC}" destId="{9905C5B9-64E4-4A3D-85DD-7F91BBD6C363}" srcOrd="0" destOrd="0" presId="urn:microsoft.com/office/officeart/2005/8/layout/orgChart1"/>
    <dgm:cxn modelId="{E7FF9CB8-6BDE-465F-96C7-F283C1148CAF}" type="presParOf" srcId="{9905C5B9-64E4-4A3D-85DD-7F91BBD6C363}" destId="{E75AF905-9BF4-4153-8981-F11AF7D5AB4A}" srcOrd="0" destOrd="0" presId="urn:microsoft.com/office/officeart/2005/8/layout/orgChart1"/>
    <dgm:cxn modelId="{D8BB5A32-9660-40FF-A0B9-A5FBC81F534D}" type="presParOf" srcId="{9905C5B9-64E4-4A3D-85DD-7F91BBD6C363}" destId="{091EB09A-40B9-4E82-BE0F-1AAB155865A8}" srcOrd="1" destOrd="0" presId="urn:microsoft.com/office/officeart/2005/8/layout/orgChart1"/>
    <dgm:cxn modelId="{7FA256CB-E05C-4A55-ACC3-7F8FA2DAC085}" type="presParOf" srcId="{F862E612-C45E-4970-A5E7-B7A403DCEDEC}" destId="{7CDB689D-6A7F-4792-B68E-A42C2C25EFE5}" srcOrd="1" destOrd="0" presId="urn:microsoft.com/office/officeart/2005/8/layout/orgChart1"/>
    <dgm:cxn modelId="{4774A1D1-3347-4119-8D05-60939692D6D9}" type="presParOf" srcId="{F862E612-C45E-4970-A5E7-B7A403DCEDEC}" destId="{E35EF5EE-A2BB-4FC3-B0CA-04308F9C1B72}" srcOrd="2" destOrd="0" presId="urn:microsoft.com/office/officeart/2005/8/layout/orgChart1"/>
    <dgm:cxn modelId="{52753504-3846-45E3-AB7B-6D9F65235DD0}" type="presParOf" srcId="{1532C14F-BDBC-4691-B56A-A8FCB6CC7E72}" destId="{AF730A7B-AFFF-40A0-9F77-9F7F1413A06A}" srcOrd="2" destOrd="0" presId="urn:microsoft.com/office/officeart/2005/8/layout/orgChart1"/>
    <dgm:cxn modelId="{8234C7F8-020E-41D4-A067-40E39636DCB8}" type="presParOf" srcId="{6944FE99-728D-4A2C-9AA1-9395D3C528D6}" destId="{484882E9-F023-407A-B4D9-B730EBD0A07A}" srcOrd="2" destOrd="0" presId="urn:microsoft.com/office/officeart/2005/8/layout/orgChart1"/>
    <dgm:cxn modelId="{3E003C05-00F7-4CB9-BFBE-217E0E5E5947}" type="presParOf" srcId="{0A5BBE18-5047-4615-8E1D-04591927A510}" destId="{2545285D-85D4-4E65-AC54-446A26284B59}" srcOrd="2" destOrd="0" presId="urn:microsoft.com/office/officeart/2005/8/layout/orgChart1"/>
    <dgm:cxn modelId="{D3069639-E803-46D7-AE20-D6B9423194A4}" type="presParOf" srcId="{0A5BBE18-5047-4615-8E1D-04591927A510}" destId="{7E1A41DF-0D47-45A4-ACF4-D6ADD36CC05E}" srcOrd="3" destOrd="0" presId="urn:microsoft.com/office/officeart/2005/8/layout/orgChart1"/>
    <dgm:cxn modelId="{43B5A496-0D33-446A-9881-8E8EFEEFE507}" type="presParOf" srcId="{7E1A41DF-0D47-45A4-ACF4-D6ADD36CC05E}" destId="{13F30BDB-B4E6-4C4B-AAAE-6268CAB008A3}" srcOrd="0" destOrd="0" presId="urn:microsoft.com/office/officeart/2005/8/layout/orgChart1"/>
    <dgm:cxn modelId="{B2707756-BF34-43E3-854B-EA410E84E8B7}" type="presParOf" srcId="{13F30BDB-B4E6-4C4B-AAAE-6268CAB008A3}" destId="{B3EB2C50-6D48-4C45-B86A-7F49A4F86A75}" srcOrd="0" destOrd="0" presId="urn:microsoft.com/office/officeart/2005/8/layout/orgChart1"/>
    <dgm:cxn modelId="{294D013F-82DF-4774-AA38-09951B53B3DB}" type="presParOf" srcId="{13F30BDB-B4E6-4C4B-AAAE-6268CAB008A3}" destId="{40D73944-67FD-4FC8-8231-DD54A49DC3D2}" srcOrd="1" destOrd="0" presId="urn:microsoft.com/office/officeart/2005/8/layout/orgChart1"/>
    <dgm:cxn modelId="{71D99CFC-DC3B-4D76-85CB-B59061590EB1}" type="presParOf" srcId="{7E1A41DF-0D47-45A4-ACF4-D6ADD36CC05E}" destId="{FFE16290-77CC-4AC7-8D1A-B10D9E8EF2C6}" srcOrd="1" destOrd="0" presId="urn:microsoft.com/office/officeart/2005/8/layout/orgChart1"/>
    <dgm:cxn modelId="{C4187671-807C-4AB7-ABDA-C1B8EED7502C}" type="presParOf" srcId="{FFE16290-77CC-4AC7-8D1A-B10D9E8EF2C6}" destId="{98205353-C029-46B2-902A-17721B27454A}" srcOrd="0" destOrd="0" presId="urn:microsoft.com/office/officeart/2005/8/layout/orgChart1"/>
    <dgm:cxn modelId="{85895E50-0AA8-4555-8E96-8C5879673CD1}" type="presParOf" srcId="{FFE16290-77CC-4AC7-8D1A-B10D9E8EF2C6}" destId="{225EE7C0-9EC6-4F7C-A819-0245371E067E}" srcOrd="1" destOrd="0" presId="urn:microsoft.com/office/officeart/2005/8/layout/orgChart1"/>
    <dgm:cxn modelId="{CAD480EE-FA8A-43F2-ABD6-39E0F7557946}" type="presParOf" srcId="{225EE7C0-9EC6-4F7C-A819-0245371E067E}" destId="{D2DB59C1-0852-4B0C-9938-DE9A347C34D1}" srcOrd="0" destOrd="0" presId="urn:microsoft.com/office/officeart/2005/8/layout/orgChart1"/>
    <dgm:cxn modelId="{EC6F30BF-0B6D-463B-95A9-4041F9D217EA}" type="presParOf" srcId="{D2DB59C1-0852-4B0C-9938-DE9A347C34D1}" destId="{672001A1-09E7-446E-AAA5-D481AE18173C}" srcOrd="0" destOrd="0" presId="urn:microsoft.com/office/officeart/2005/8/layout/orgChart1"/>
    <dgm:cxn modelId="{2ABB64BE-CDAA-4F56-88BB-50E1AAF0D509}" type="presParOf" srcId="{D2DB59C1-0852-4B0C-9938-DE9A347C34D1}" destId="{C8C5DE9D-9F48-4279-83A6-F263258F45BB}" srcOrd="1" destOrd="0" presId="urn:microsoft.com/office/officeart/2005/8/layout/orgChart1"/>
    <dgm:cxn modelId="{95693967-96FC-4110-918E-6D287AA8012D}" type="presParOf" srcId="{225EE7C0-9EC6-4F7C-A819-0245371E067E}" destId="{DAD4D8A8-9241-4A85-A09D-7B1F67E58B21}" srcOrd="1" destOrd="0" presId="urn:microsoft.com/office/officeart/2005/8/layout/orgChart1"/>
    <dgm:cxn modelId="{C1679D64-AE2C-43E2-AD76-59EBA381287B}" type="presParOf" srcId="{DAD4D8A8-9241-4A85-A09D-7B1F67E58B21}" destId="{6B0F13A0-9B20-4563-8219-3F45623FA968}" srcOrd="0" destOrd="0" presId="urn:microsoft.com/office/officeart/2005/8/layout/orgChart1"/>
    <dgm:cxn modelId="{B7D9D3C9-AC08-464E-A292-793B3E102F35}" type="presParOf" srcId="{DAD4D8A8-9241-4A85-A09D-7B1F67E58B21}" destId="{2F073BA3-F5C4-440F-9AC6-04417A396619}" srcOrd="1" destOrd="0" presId="urn:microsoft.com/office/officeart/2005/8/layout/orgChart1"/>
    <dgm:cxn modelId="{AFD2DC71-3074-438F-B569-514C4D049875}" type="presParOf" srcId="{2F073BA3-F5C4-440F-9AC6-04417A396619}" destId="{29DD394D-598A-4937-8F99-9409B639D344}" srcOrd="0" destOrd="0" presId="urn:microsoft.com/office/officeart/2005/8/layout/orgChart1"/>
    <dgm:cxn modelId="{A05480F7-CAEC-4C3D-887D-4E0DD15603C6}" type="presParOf" srcId="{29DD394D-598A-4937-8F99-9409B639D344}" destId="{E4A68DE8-54C1-4BD4-84C0-F13C98482F0F}" srcOrd="0" destOrd="0" presId="urn:microsoft.com/office/officeart/2005/8/layout/orgChart1"/>
    <dgm:cxn modelId="{DD3AC7BF-D208-4A50-A79C-AB4F5D736316}" type="presParOf" srcId="{29DD394D-598A-4937-8F99-9409B639D344}" destId="{06F6F1AD-88AB-4681-9738-24C2A873D4A8}" srcOrd="1" destOrd="0" presId="urn:microsoft.com/office/officeart/2005/8/layout/orgChart1"/>
    <dgm:cxn modelId="{9268F74E-081D-4E4E-885B-A1D551CB2DF3}" type="presParOf" srcId="{2F073BA3-F5C4-440F-9AC6-04417A396619}" destId="{921B1DF9-D164-4CC6-8294-9F66E82F9EC7}" srcOrd="1" destOrd="0" presId="urn:microsoft.com/office/officeart/2005/8/layout/orgChart1"/>
    <dgm:cxn modelId="{619F8E88-364B-42A6-BA49-7ECEE809ACA4}" type="presParOf" srcId="{2F073BA3-F5C4-440F-9AC6-04417A396619}" destId="{672B0A71-7346-4B8C-9F4E-47E56E87285E}" srcOrd="2" destOrd="0" presId="urn:microsoft.com/office/officeart/2005/8/layout/orgChart1"/>
    <dgm:cxn modelId="{FF596D22-7494-433C-96B7-48933FF88945}" type="presParOf" srcId="{DAD4D8A8-9241-4A85-A09D-7B1F67E58B21}" destId="{4164AF3C-2891-4449-AD9E-11126893D6BD}" srcOrd="2" destOrd="0" presId="urn:microsoft.com/office/officeart/2005/8/layout/orgChart1"/>
    <dgm:cxn modelId="{8F10310E-38C5-450E-9DB0-7B8104E96B23}" type="presParOf" srcId="{DAD4D8A8-9241-4A85-A09D-7B1F67E58B21}" destId="{E62F87F1-4054-439F-8572-05389A1C0E9B}" srcOrd="3" destOrd="0" presId="urn:microsoft.com/office/officeart/2005/8/layout/orgChart1"/>
    <dgm:cxn modelId="{1C8DAB9A-8761-4324-BFDB-D95D46573B6C}" type="presParOf" srcId="{E62F87F1-4054-439F-8572-05389A1C0E9B}" destId="{F65C1BCA-A7C6-4C12-AC49-9CAB7587B72F}" srcOrd="0" destOrd="0" presId="urn:microsoft.com/office/officeart/2005/8/layout/orgChart1"/>
    <dgm:cxn modelId="{A1F01341-6129-4FDC-8087-2EA76E4122A4}" type="presParOf" srcId="{F65C1BCA-A7C6-4C12-AC49-9CAB7587B72F}" destId="{24D3DD25-0809-4063-B9E9-7DCBE2B7781B}" srcOrd="0" destOrd="0" presId="urn:microsoft.com/office/officeart/2005/8/layout/orgChart1"/>
    <dgm:cxn modelId="{37DF782E-60AF-43A0-B57E-F899D4C4C4F5}" type="presParOf" srcId="{F65C1BCA-A7C6-4C12-AC49-9CAB7587B72F}" destId="{2DFC8329-FF03-46EF-9C1D-AC0144D24E9E}" srcOrd="1" destOrd="0" presId="urn:microsoft.com/office/officeart/2005/8/layout/orgChart1"/>
    <dgm:cxn modelId="{3FF81328-77C4-42D1-ABD0-9666670FB7F2}" type="presParOf" srcId="{E62F87F1-4054-439F-8572-05389A1C0E9B}" destId="{2774E5DC-EBF2-493C-AD36-8CBA5DCCA93F}" srcOrd="1" destOrd="0" presId="urn:microsoft.com/office/officeart/2005/8/layout/orgChart1"/>
    <dgm:cxn modelId="{4B0CBCBA-8189-4EF7-A1D8-202C81BAD4A4}" type="presParOf" srcId="{E62F87F1-4054-439F-8572-05389A1C0E9B}" destId="{1975E050-3BA1-46BF-899A-D5835A9AE458}" srcOrd="2" destOrd="0" presId="urn:microsoft.com/office/officeart/2005/8/layout/orgChart1"/>
    <dgm:cxn modelId="{9B9A9DF8-0C77-44A4-B48A-74C6BF272E35}" type="presParOf" srcId="{DAD4D8A8-9241-4A85-A09D-7B1F67E58B21}" destId="{F6E49A3A-E4EF-4152-BE6E-0C8F0184AA83}" srcOrd="4" destOrd="0" presId="urn:microsoft.com/office/officeart/2005/8/layout/orgChart1"/>
    <dgm:cxn modelId="{87EE64E0-7914-452E-8C3D-BC5B29355EBA}" type="presParOf" srcId="{DAD4D8A8-9241-4A85-A09D-7B1F67E58B21}" destId="{2F09680F-C102-4FCE-A765-EB2A7D3D3815}" srcOrd="5" destOrd="0" presId="urn:microsoft.com/office/officeart/2005/8/layout/orgChart1"/>
    <dgm:cxn modelId="{5089AF52-7997-419F-A0E7-E73C5A41382B}" type="presParOf" srcId="{2F09680F-C102-4FCE-A765-EB2A7D3D3815}" destId="{D36C62AA-4C67-49B2-A798-C3AE756789D7}" srcOrd="0" destOrd="0" presId="urn:microsoft.com/office/officeart/2005/8/layout/orgChart1"/>
    <dgm:cxn modelId="{B591F97E-65C6-4C9E-AE37-FDD75D848986}" type="presParOf" srcId="{D36C62AA-4C67-49B2-A798-C3AE756789D7}" destId="{1851B364-0514-422C-AF62-0E5050CE00CB}" srcOrd="0" destOrd="0" presId="urn:microsoft.com/office/officeart/2005/8/layout/orgChart1"/>
    <dgm:cxn modelId="{C5299274-D973-48CE-9C12-1F7BA024810B}" type="presParOf" srcId="{D36C62AA-4C67-49B2-A798-C3AE756789D7}" destId="{760C1995-3B71-4069-92D1-1FCB56499F43}" srcOrd="1" destOrd="0" presId="urn:microsoft.com/office/officeart/2005/8/layout/orgChart1"/>
    <dgm:cxn modelId="{BFD26D79-3343-45DD-8FBD-F7E37E95888D}" type="presParOf" srcId="{2F09680F-C102-4FCE-A765-EB2A7D3D3815}" destId="{B076F5A8-53C2-4E32-A99A-BE569547DFA4}" srcOrd="1" destOrd="0" presId="urn:microsoft.com/office/officeart/2005/8/layout/orgChart1"/>
    <dgm:cxn modelId="{2C868220-FDE1-4A42-9B35-C3E279A1036C}" type="presParOf" srcId="{2F09680F-C102-4FCE-A765-EB2A7D3D3815}" destId="{E582CF10-C2D6-4EE8-9A62-98CD7AE35268}" srcOrd="2" destOrd="0" presId="urn:microsoft.com/office/officeart/2005/8/layout/orgChart1"/>
    <dgm:cxn modelId="{F9C7094B-35C2-46B5-BA8D-6452DA7F446F}" type="presParOf" srcId="{225EE7C0-9EC6-4F7C-A819-0245371E067E}" destId="{5ACEF830-5633-49A9-825E-7ACEA20107BF}" srcOrd="2" destOrd="0" presId="urn:microsoft.com/office/officeart/2005/8/layout/orgChart1"/>
    <dgm:cxn modelId="{E4E99223-E3AD-4B7D-8E4A-FE2F1C573713}" type="presParOf" srcId="{FFE16290-77CC-4AC7-8D1A-B10D9E8EF2C6}" destId="{134DACEE-8886-4C1A-BE61-6A8B54761565}" srcOrd="2" destOrd="0" presId="urn:microsoft.com/office/officeart/2005/8/layout/orgChart1"/>
    <dgm:cxn modelId="{0D897BB8-7732-4CB3-B8CA-3AD820D6EB9F}" type="presParOf" srcId="{FFE16290-77CC-4AC7-8D1A-B10D9E8EF2C6}" destId="{22F539D4-96D1-4F08-9181-F6F3F2D064BF}" srcOrd="3" destOrd="0" presId="urn:microsoft.com/office/officeart/2005/8/layout/orgChart1"/>
    <dgm:cxn modelId="{7EAA6CCF-BC03-417B-914D-040FAFD497F1}" type="presParOf" srcId="{22F539D4-96D1-4F08-9181-F6F3F2D064BF}" destId="{47D962DD-7B9C-4450-AFE3-EF8308BE6F73}" srcOrd="0" destOrd="0" presId="urn:microsoft.com/office/officeart/2005/8/layout/orgChart1"/>
    <dgm:cxn modelId="{8230AAA2-8C5F-4629-A1B7-0CCFBD5BA609}" type="presParOf" srcId="{47D962DD-7B9C-4450-AFE3-EF8308BE6F73}" destId="{89B91745-F275-44CD-A350-A015800A2BFE}" srcOrd="0" destOrd="0" presId="urn:microsoft.com/office/officeart/2005/8/layout/orgChart1"/>
    <dgm:cxn modelId="{C6226F26-A96A-453A-AD90-A67BFAC527B1}" type="presParOf" srcId="{47D962DD-7B9C-4450-AFE3-EF8308BE6F73}" destId="{82E81015-ED56-43D3-9E0C-08D817D2E285}" srcOrd="1" destOrd="0" presId="urn:microsoft.com/office/officeart/2005/8/layout/orgChart1"/>
    <dgm:cxn modelId="{55FE69CD-F399-4CE5-8BA9-FDA1E3C394DE}" type="presParOf" srcId="{22F539D4-96D1-4F08-9181-F6F3F2D064BF}" destId="{FA53D6CD-9F9B-43FC-ADC9-D0FF0F8CF537}" srcOrd="1" destOrd="0" presId="urn:microsoft.com/office/officeart/2005/8/layout/orgChart1"/>
    <dgm:cxn modelId="{E03E3BC4-510C-438B-908E-8BD99828647A}" type="presParOf" srcId="{FA53D6CD-9F9B-43FC-ADC9-D0FF0F8CF537}" destId="{976E218D-8E00-487F-A580-2348B9D5FCFC}" srcOrd="0" destOrd="0" presId="urn:microsoft.com/office/officeart/2005/8/layout/orgChart1"/>
    <dgm:cxn modelId="{4AD7B4EC-E840-42EE-9338-FF764191DAEE}" type="presParOf" srcId="{FA53D6CD-9F9B-43FC-ADC9-D0FF0F8CF537}" destId="{829BDA5E-C857-4102-85D3-F5A235D8667E}" srcOrd="1" destOrd="0" presId="urn:microsoft.com/office/officeart/2005/8/layout/orgChart1"/>
    <dgm:cxn modelId="{7AFF416B-34A3-4773-8C5F-A5ECC39AED71}" type="presParOf" srcId="{829BDA5E-C857-4102-85D3-F5A235D8667E}" destId="{64CFEFCA-09DB-4E0B-BCE9-650EE0C5779C}" srcOrd="0" destOrd="0" presId="urn:microsoft.com/office/officeart/2005/8/layout/orgChart1"/>
    <dgm:cxn modelId="{A0BF251C-E228-44E6-8933-A16BBF9E4ADA}" type="presParOf" srcId="{64CFEFCA-09DB-4E0B-BCE9-650EE0C5779C}" destId="{3BE24C7F-03CC-42AD-95A7-2E07D1A4A404}" srcOrd="0" destOrd="0" presId="urn:microsoft.com/office/officeart/2005/8/layout/orgChart1"/>
    <dgm:cxn modelId="{EA68A01D-3A76-4B84-9069-4F4C8BA909EC}" type="presParOf" srcId="{64CFEFCA-09DB-4E0B-BCE9-650EE0C5779C}" destId="{BB00B4C4-5793-42C7-B4D1-E2757E9903F1}" srcOrd="1" destOrd="0" presId="urn:microsoft.com/office/officeart/2005/8/layout/orgChart1"/>
    <dgm:cxn modelId="{A9EACC5E-F17A-4983-959B-C3F742D6FACB}" type="presParOf" srcId="{829BDA5E-C857-4102-85D3-F5A235D8667E}" destId="{1E9BC86D-D7C8-4EB3-A1E0-945CFF8F4973}" srcOrd="1" destOrd="0" presId="urn:microsoft.com/office/officeart/2005/8/layout/orgChart1"/>
    <dgm:cxn modelId="{46D80C68-4CFE-4704-833B-E30BBCF2705F}" type="presParOf" srcId="{829BDA5E-C857-4102-85D3-F5A235D8667E}" destId="{78EA7B7B-C9C4-4974-A143-7E197FE4EFEE}" srcOrd="2" destOrd="0" presId="urn:microsoft.com/office/officeart/2005/8/layout/orgChart1"/>
    <dgm:cxn modelId="{E41DC213-11BA-43C2-9D03-2C3265B66839}" type="presParOf" srcId="{22F539D4-96D1-4F08-9181-F6F3F2D064BF}" destId="{EB97B7FE-47A3-4DEA-8168-D6101E78743E}" srcOrd="2" destOrd="0" presId="urn:microsoft.com/office/officeart/2005/8/layout/orgChart1"/>
    <dgm:cxn modelId="{592CA941-6CD7-4189-8F70-4F80C6E343F6}" type="presParOf" srcId="{7E1A41DF-0D47-45A4-ACF4-D6ADD36CC05E}" destId="{D8EC15C6-37E1-4112-A658-0BEC3CC5465B}" srcOrd="2" destOrd="0" presId="urn:microsoft.com/office/officeart/2005/8/layout/orgChart1"/>
    <dgm:cxn modelId="{6935FA65-F6BC-4468-A98C-C4312FA22B8B}" type="presParOf" srcId="{E662D486-15BE-4EDB-9CA0-BF54D1927E63}" destId="{A0BC4E6F-0BAA-4083-A4AB-BC748658E6A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C8F678-8F52-4111-B7CC-BAC3EF71F9A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3814664-49DC-48FC-89B2-1D43F0FF3CA3}">
      <dgm:prSet phldrT="[Text]"/>
      <dgm:spPr/>
      <dgm:t>
        <a:bodyPr/>
        <a:lstStyle/>
        <a:p>
          <a:r>
            <a:rPr lang="en-US" dirty="0" smtClean="0"/>
            <a:t>Cement (Pty) Ltd</a:t>
          </a:r>
          <a:endParaRPr lang="en-US" dirty="0"/>
        </a:p>
      </dgm:t>
    </dgm:pt>
    <dgm:pt modelId="{CC6F4348-7EC3-4A9F-949A-81B3EC49D645}" type="parTrans" cxnId="{A404E80D-FA7E-416B-B737-665A35CCE6A3}">
      <dgm:prSet/>
      <dgm:spPr/>
      <dgm:t>
        <a:bodyPr/>
        <a:lstStyle/>
        <a:p>
          <a:endParaRPr lang="en-US"/>
        </a:p>
      </dgm:t>
    </dgm:pt>
    <dgm:pt modelId="{559B976D-2E7C-45E9-AF90-8A8A80AF9137}" type="sibTrans" cxnId="{A404E80D-FA7E-416B-B737-665A35CCE6A3}">
      <dgm:prSet/>
      <dgm:spPr/>
      <dgm:t>
        <a:bodyPr/>
        <a:lstStyle/>
        <a:p>
          <a:endParaRPr lang="en-US"/>
        </a:p>
      </dgm:t>
    </dgm:pt>
    <dgm:pt modelId="{5C484847-C4A3-400B-B54A-61609489DD26}">
      <dgm:prSet phldrT="[Text]"/>
      <dgm:spPr/>
      <dgm:t>
        <a:bodyPr/>
        <a:lstStyle/>
        <a:p>
          <a:r>
            <a:rPr lang="en-US" dirty="0" smtClean="0"/>
            <a:t>1A2f license</a:t>
          </a:r>
          <a:endParaRPr lang="en-US" dirty="0"/>
        </a:p>
      </dgm:t>
    </dgm:pt>
    <dgm:pt modelId="{BFAF8CC8-D455-4557-971F-D338EEB68C3E}" type="parTrans" cxnId="{BA081B05-9889-49BF-850C-DA22FF3FD13C}">
      <dgm:prSet/>
      <dgm:spPr/>
      <dgm:t>
        <a:bodyPr/>
        <a:lstStyle/>
        <a:p>
          <a:endParaRPr lang="en-US"/>
        </a:p>
      </dgm:t>
    </dgm:pt>
    <dgm:pt modelId="{0414F5FF-BF4E-4ECB-A13A-A9F83FEDAD8C}" type="sibTrans" cxnId="{BA081B05-9889-49BF-850C-DA22FF3FD13C}">
      <dgm:prSet/>
      <dgm:spPr/>
      <dgm:t>
        <a:bodyPr/>
        <a:lstStyle/>
        <a:p>
          <a:endParaRPr lang="en-US"/>
        </a:p>
      </dgm:t>
    </dgm:pt>
    <dgm:pt modelId="{A9D1224D-A1D3-4CBE-B690-6571B7C489C1}">
      <dgm:prSet phldrT="[Text]"/>
      <dgm:spPr>
        <a:solidFill>
          <a:schemeClr val="accent5"/>
        </a:solidFill>
      </dgm:spPr>
      <dgm:t>
        <a:bodyPr/>
        <a:lstStyle/>
        <a:p>
          <a:r>
            <a:rPr lang="en-US" dirty="0" smtClean="0"/>
            <a:t>Paper (Pty) Ltd</a:t>
          </a:r>
          <a:endParaRPr lang="en-US" dirty="0"/>
        </a:p>
      </dgm:t>
    </dgm:pt>
    <dgm:pt modelId="{55CD0156-43A2-4FE3-BF79-A62C800EFAA9}" type="parTrans" cxnId="{C50CFC72-DEF4-4672-9BB7-4C8865EE2C47}">
      <dgm:prSet/>
      <dgm:spPr/>
      <dgm:t>
        <a:bodyPr/>
        <a:lstStyle/>
        <a:p>
          <a:endParaRPr lang="en-US"/>
        </a:p>
      </dgm:t>
    </dgm:pt>
    <dgm:pt modelId="{83383BEF-4AB1-4E6F-A1BD-418A2715CD02}" type="sibTrans" cxnId="{C50CFC72-DEF4-4672-9BB7-4C8865EE2C47}">
      <dgm:prSet/>
      <dgm:spPr/>
      <dgm:t>
        <a:bodyPr/>
        <a:lstStyle/>
        <a:p>
          <a:endParaRPr lang="en-US"/>
        </a:p>
      </dgm:t>
    </dgm:pt>
    <dgm:pt modelId="{E2FD7CC7-837C-4AE6-9295-7DE3DE116AE2}">
      <dgm:prSet phldrT="[Text]"/>
      <dgm:spPr>
        <a:ln>
          <a:solidFill>
            <a:schemeClr val="accent5"/>
          </a:solidFill>
        </a:ln>
      </dgm:spPr>
      <dgm:t>
        <a:bodyPr/>
        <a:lstStyle/>
        <a:p>
          <a:r>
            <a:rPr lang="en-US" dirty="0" smtClean="0"/>
            <a:t>1A1a license</a:t>
          </a:r>
          <a:endParaRPr lang="en-US" dirty="0"/>
        </a:p>
      </dgm:t>
    </dgm:pt>
    <dgm:pt modelId="{60E384FF-C61F-4118-9C8E-D9FCF63B608B}" type="parTrans" cxnId="{8CFCB03C-A331-4275-A3E2-66F2E0E425EA}">
      <dgm:prSet/>
      <dgm:spPr/>
      <dgm:t>
        <a:bodyPr/>
        <a:lstStyle/>
        <a:p>
          <a:endParaRPr lang="en-US"/>
        </a:p>
      </dgm:t>
    </dgm:pt>
    <dgm:pt modelId="{82D0ACD4-CF4F-4AA0-A0EE-26D83608D852}" type="sibTrans" cxnId="{8CFCB03C-A331-4275-A3E2-66F2E0E425EA}">
      <dgm:prSet/>
      <dgm:spPr/>
      <dgm:t>
        <a:bodyPr/>
        <a:lstStyle/>
        <a:p>
          <a:endParaRPr lang="en-US"/>
        </a:p>
      </dgm:t>
    </dgm:pt>
    <dgm:pt modelId="{B8D19621-FB8C-4A73-A58A-76D8470B3C35}">
      <dgm:prSet phldrT="[Text]"/>
      <dgm:spPr/>
      <dgm:t>
        <a:bodyPr/>
        <a:lstStyle/>
        <a:p>
          <a:r>
            <a:rPr lang="en-US" dirty="0" smtClean="0"/>
            <a:t>2A1 license</a:t>
          </a:r>
          <a:endParaRPr lang="en-US" dirty="0"/>
        </a:p>
      </dgm:t>
    </dgm:pt>
    <dgm:pt modelId="{00A01C4D-8ED7-4A1D-A7E0-66CB0049FD41}" type="parTrans" cxnId="{304C97BC-2E6B-4B18-A27C-276D426C1E9F}">
      <dgm:prSet/>
      <dgm:spPr/>
      <dgm:t>
        <a:bodyPr/>
        <a:lstStyle/>
        <a:p>
          <a:endParaRPr lang="en-US"/>
        </a:p>
      </dgm:t>
    </dgm:pt>
    <dgm:pt modelId="{519B2F2D-A355-4C75-9C62-C000BD01EF14}" type="sibTrans" cxnId="{304C97BC-2E6B-4B18-A27C-276D426C1E9F}">
      <dgm:prSet/>
      <dgm:spPr/>
      <dgm:t>
        <a:bodyPr/>
        <a:lstStyle/>
        <a:p>
          <a:endParaRPr lang="en-US"/>
        </a:p>
      </dgm:t>
    </dgm:pt>
    <dgm:pt modelId="{15C81216-4850-4648-A772-DD1F0B3BA06C}">
      <dgm:prSet phldrT="[Text]"/>
      <dgm:spPr>
        <a:ln>
          <a:solidFill>
            <a:schemeClr val="accent5"/>
          </a:solidFill>
        </a:ln>
      </dgm:spPr>
      <dgm:t>
        <a:bodyPr/>
        <a:lstStyle/>
        <a:p>
          <a:r>
            <a:rPr lang="en-US" dirty="0" smtClean="0"/>
            <a:t>1A2d license</a:t>
          </a:r>
          <a:endParaRPr lang="en-US" dirty="0"/>
        </a:p>
      </dgm:t>
    </dgm:pt>
    <dgm:pt modelId="{4FA2E9FC-DD12-4FC0-B8C2-611A9D19F689}" type="parTrans" cxnId="{95FE73AF-78FE-4C17-A4F9-A26C9D54068A}">
      <dgm:prSet/>
      <dgm:spPr/>
      <dgm:t>
        <a:bodyPr/>
        <a:lstStyle/>
        <a:p>
          <a:endParaRPr lang="en-US"/>
        </a:p>
      </dgm:t>
    </dgm:pt>
    <dgm:pt modelId="{FFD32626-C4AE-4081-B507-AA217572ECA1}" type="sibTrans" cxnId="{95FE73AF-78FE-4C17-A4F9-A26C9D54068A}">
      <dgm:prSet/>
      <dgm:spPr/>
      <dgm:t>
        <a:bodyPr/>
        <a:lstStyle/>
        <a:p>
          <a:endParaRPr lang="en-US"/>
        </a:p>
      </dgm:t>
    </dgm:pt>
    <dgm:pt modelId="{C2FAE4AB-6CEC-421C-AACD-329CD0D9EEE3}">
      <dgm:prSet phldrT="[Text]"/>
      <dgm:spPr>
        <a:ln>
          <a:solidFill>
            <a:schemeClr val="accent5"/>
          </a:solidFill>
        </a:ln>
      </dgm:spPr>
      <dgm:t>
        <a:bodyPr/>
        <a:lstStyle/>
        <a:p>
          <a:r>
            <a:rPr lang="en-US" dirty="0" smtClean="0"/>
            <a:t>2A2 license</a:t>
          </a:r>
          <a:endParaRPr lang="en-US" dirty="0"/>
        </a:p>
      </dgm:t>
    </dgm:pt>
    <dgm:pt modelId="{0BF1236C-D5DD-4149-ABD5-06F83B54E9A3}" type="parTrans" cxnId="{08CC8DA4-50F9-4AEB-A109-5D7552F1328C}">
      <dgm:prSet/>
      <dgm:spPr/>
      <dgm:t>
        <a:bodyPr/>
        <a:lstStyle/>
        <a:p>
          <a:endParaRPr lang="en-US"/>
        </a:p>
      </dgm:t>
    </dgm:pt>
    <dgm:pt modelId="{8A00E238-5B33-4819-A506-1FDF3FA43E55}" type="sibTrans" cxnId="{08CC8DA4-50F9-4AEB-A109-5D7552F1328C}">
      <dgm:prSet/>
      <dgm:spPr/>
      <dgm:t>
        <a:bodyPr/>
        <a:lstStyle/>
        <a:p>
          <a:endParaRPr lang="en-US"/>
        </a:p>
      </dgm:t>
    </dgm:pt>
    <dgm:pt modelId="{50178261-53BF-4EC0-A422-FEA1F4C5DC8A}" type="pres">
      <dgm:prSet presAssocID="{79C8F678-8F52-4111-B7CC-BAC3EF71F9A0}" presName="linear" presStyleCnt="0">
        <dgm:presLayoutVars>
          <dgm:dir/>
          <dgm:animLvl val="lvl"/>
          <dgm:resizeHandles val="exact"/>
        </dgm:presLayoutVars>
      </dgm:prSet>
      <dgm:spPr/>
      <dgm:t>
        <a:bodyPr/>
        <a:lstStyle/>
        <a:p>
          <a:endParaRPr lang="en-US"/>
        </a:p>
      </dgm:t>
    </dgm:pt>
    <dgm:pt modelId="{AA98FE2E-522A-4F4B-A4C2-D2DBA314A73C}" type="pres">
      <dgm:prSet presAssocID="{63814664-49DC-48FC-89B2-1D43F0FF3CA3}" presName="parentLin" presStyleCnt="0"/>
      <dgm:spPr/>
    </dgm:pt>
    <dgm:pt modelId="{FAFAF6D0-1695-40FC-8B43-5902501CAF95}" type="pres">
      <dgm:prSet presAssocID="{63814664-49DC-48FC-89B2-1D43F0FF3CA3}" presName="parentLeftMargin" presStyleLbl="node1" presStyleIdx="0" presStyleCnt="2"/>
      <dgm:spPr/>
      <dgm:t>
        <a:bodyPr/>
        <a:lstStyle/>
        <a:p>
          <a:endParaRPr lang="en-US"/>
        </a:p>
      </dgm:t>
    </dgm:pt>
    <dgm:pt modelId="{C3393D95-21CF-43C4-8FBA-574BD3E54B07}" type="pres">
      <dgm:prSet presAssocID="{63814664-49DC-48FC-89B2-1D43F0FF3CA3}" presName="parentText" presStyleLbl="node1" presStyleIdx="0" presStyleCnt="2">
        <dgm:presLayoutVars>
          <dgm:chMax val="0"/>
          <dgm:bulletEnabled val="1"/>
        </dgm:presLayoutVars>
      </dgm:prSet>
      <dgm:spPr/>
      <dgm:t>
        <a:bodyPr/>
        <a:lstStyle/>
        <a:p>
          <a:endParaRPr lang="en-US"/>
        </a:p>
      </dgm:t>
    </dgm:pt>
    <dgm:pt modelId="{17F913CF-75EC-4045-801C-AC6F45B1881D}" type="pres">
      <dgm:prSet presAssocID="{63814664-49DC-48FC-89B2-1D43F0FF3CA3}" presName="negativeSpace" presStyleCnt="0"/>
      <dgm:spPr/>
    </dgm:pt>
    <dgm:pt modelId="{4B73063A-355B-4DBE-B0D1-D411FD26CDAB}" type="pres">
      <dgm:prSet presAssocID="{63814664-49DC-48FC-89B2-1D43F0FF3CA3}" presName="childText" presStyleLbl="conFgAcc1" presStyleIdx="0" presStyleCnt="2">
        <dgm:presLayoutVars>
          <dgm:bulletEnabled val="1"/>
        </dgm:presLayoutVars>
      </dgm:prSet>
      <dgm:spPr/>
      <dgm:t>
        <a:bodyPr/>
        <a:lstStyle/>
        <a:p>
          <a:endParaRPr lang="en-US"/>
        </a:p>
      </dgm:t>
    </dgm:pt>
    <dgm:pt modelId="{07C755A9-77FC-4BB1-B89D-B122E2DF03FA}" type="pres">
      <dgm:prSet presAssocID="{559B976D-2E7C-45E9-AF90-8A8A80AF9137}" presName="spaceBetweenRectangles" presStyleCnt="0"/>
      <dgm:spPr/>
    </dgm:pt>
    <dgm:pt modelId="{C10F75BA-12FC-44A1-BCBB-69D72BECCE91}" type="pres">
      <dgm:prSet presAssocID="{A9D1224D-A1D3-4CBE-B690-6571B7C489C1}" presName="parentLin" presStyleCnt="0"/>
      <dgm:spPr/>
    </dgm:pt>
    <dgm:pt modelId="{0F8EE2F7-D044-42DA-AB59-9DD4082C2DF3}" type="pres">
      <dgm:prSet presAssocID="{A9D1224D-A1D3-4CBE-B690-6571B7C489C1}" presName="parentLeftMargin" presStyleLbl="node1" presStyleIdx="0" presStyleCnt="2"/>
      <dgm:spPr/>
      <dgm:t>
        <a:bodyPr/>
        <a:lstStyle/>
        <a:p>
          <a:endParaRPr lang="en-US"/>
        </a:p>
      </dgm:t>
    </dgm:pt>
    <dgm:pt modelId="{28564613-2EDA-4FA0-96CD-9AE97FA29352}" type="pres">
      <dgm:prSet presAssocID="{A9D1224D-A1D3-4CBE-B690-6571B7C489C1}" presName="parentText" presStyleLbl="node1" presStyleIdx="1" presStyleCnt="2">
        <dgm:presLayoutVars>
          <dgm:chMax val="0"/>
          <dgm:bulletEnabled val="1"/>
        </dgm:presLayoutVars>
      </dgm:prSet>
      <dgm:spPr/>
      <dgm:t>
        <a:bodyPr/>
        <a:lstStyle/>
        <a:p>
          <a:endParaRPr lang="en-US"/>
        </a:p>
      </dgm:t>
    </dgm:pt>
    <dgm:pt modelId="{2A6F3259-1F8F-4B0E-AF1A-1F60C8CBF086}" type="pres">
      <dgm:prSet presAssocID="{A9D1224D-A1D3-4CBE-B690-6571B7C489C1}" presName="negativeSpace" presStyleCnt="0"/>
      <dgm:spPr/>
    </dgm:pt>
    <dgm:pt modelId="{DA443511-CF14-43E3-AD9C-452F43FAE77E}" type="pres">
      <dgm:prSet presAssocID="{A9D1224D-A1D3-4CBE-B690-6571B7C489C1}" presName="childText" presStyleLbl="conFgAcc1" presStyleIdx="1" presStyleCnt="2">
        <dgm:presLayoutVars>
          <dgm:bulletEnabled val="1"/>
        </dgm:presLayoutVars>
      </dgm:prSet>
      <dgm:spPr/>
      <dgm:t>
        <a:bodyPr/>
        <a:lstStyle/>
        <a:p>
          <a:endParaRPr lang="en-US"/>
        </a:p>
      </dgm:t>
    </dgm:pt>
  </dgm:ptLst>
  <dgm:cxnLst>
    <dgm:cxn modelId="{BA081B05-9889-49BF-850C-DA22FF3FD13C}" srcId="{63814664-49DC-48FC-89B2-1D43F0FF3CA3}" destId="{5C484847-C4A3-400B-B54A-61609489DD26}" srcOrd="0" destOrd="0" parTransId="{BFAF8CC8-D455-4557-971F-D338EEB68C3E}" sibTransId="{0414F5FF-BF4E-4ECB-A13A-A9F83FEDAD8C}"/>
    <dgm:cxn modelId="{E8A30D9F-7CA8-4DC4-B218-0934A2F6EF89}" type="presOf" srcId="{A9D1224D-A1D3-4CBE-B690-6571B7C489C1}" destId="{0F8EE2F7-D044-42DA-AB59-9DD4082C2DF3}" srcOrd="0" destOrd="0" presId="urn:microsoft.com/office/officeart/2005/8/layout/list1"/>
    <dgm:cxn modelId="{8F662C3A-4AF5-41B6-828D-39E18F944D2C}" type="presOf" srcId="{E2FD7CC7-837C-4AE6-9295-7DE3DE116AE2}" destId="{DA443511-CF14-43E3-AD9C-452F43FAE77E}" srcOrd="0" destOrd="0" presId="urn:microsoft.com/office/officeart/2005/8/layout/list1"/>
    <dgm:cxn modelId="{A404E80D-FA7E-416B-B737-665A35CCE6A3}" srcId="{79C8F678-8F52-4111-B7CC-BAC3EF71F9A0}" destId="{63814664-49DC-48FC-89B2-1D43F0FF3CA3}" srcOrd="0" destOrd="0" parTransId="{CC6F4348-7EC3-4A9F-949A-81B3EC49D645}" sibTransId="{559B976D-2E7C-45E9-AF90-8A8A80AF9137}"/>
    <dgm:cxn modelId="{2465FF43-3BBD-4CEB-A07F-48A7FD5C96F3}" type="presOf" srcId="{B8D19621-FB8C-4A73-A58A-76D8470B3C35}" destId="{4B73063A-355B-4DBE-B0D1-D411FD26CDAB}" srcOrd="0" destOrd="1" presId="urn:microsoft.com/office/officeart/2005/8/layout/list1"/>
    <dgm:cxn modelId="{C50CFC72-DEF4-4672-9BB7-4C8865EE2C47}" srcId="{79C8F678-8F52-4111-B7CC-BAC3EF71F9A0}" destId="{A9D1224D-A1D3-4CBE-B690-6571B7C489C1}" srcOrd="1" destOrd="0" parTransId="{55CD0156-43A2-4FE3-BF79-A62C800EFAA9}" sibTransId="{83383BEF-4AB1-4E6F-A1BD-418A2715CD02}"/>
    <dgm:cxn modelId="{DCDF536B-4528-4E03-8E9E-4DCB5DB746BC}" type="presOf" srcId="{15C81216-4850-4648-A772-DD1F0B3BA06C}" destId="{DA443511-CF14-43E3-AD9C-452F43FAE77E}" srcOrd="0" destOrd="1" presId="urn:microsoft.com/office/officeart/2005/8/layout/list1"/>
    <dgm:cxn modelId="{17B2CE77-51CB-4716-B755-B267F440710D}" type="presOf" srcId="{63814664-49DC-48FC-89B2-1D43F0FF3CA3}" destId="{C3393D95-21CF-43C4-8FBA-574BD3E54B07}" srcOrd="1" destOrd="0" presId="urn:microsoft.com/office/officeart/2005/8/layout/list1"/>
    <dgm:cxn modelId="{304C97BC-2E6B-4B18-A27C-276D426C1E9F}" srcId="{63814664-49DC-48FC-89B2-1D43F0FF3CA3}" destId="{B8D19621-FB8C-4A73-A58A-76D8470B3C35}" srcOrd="1" destOrd="0" parTransId="{00A01C4D-8ED7-4A1D-A7E0-66CB0049FD41}" sibTransId="{519B2F2D-A355-4C75-9C62-C000BD01EF14}"/>
    <dgm:cxn modelId="{30E21035-F119-4999-BFA0-CDAC3948D790}" type="presOf" srcId="{79C8F678-8F52-4111-B7CC-BAC3EF71F9A0}" destId="{50178261-53BF-4EC0-A422-FEA1F4C5DC8A}" srcOrd="0" destOrd="0" presId="urn:microsoft.com/office/officeart/2005/8/layout/list1"/>
    <dgm:cxn modelId="{8CFCB03C-A331-4275-A3E2-66F2E0E425EA}" srcId="{A9D1224D-A1D3-4CBE-B690-6571B7C489C1}" destId="{E2FD7CC7-837C-4AE6-9295-7DE3DE116AE2}" srcOrd="0" destOrd="0" parTransId="{60E384FF-C61F-4118-9C8E-D9FCF63B608B}" sibTransId="{82D0ACD4-CF4F-4AA0-A0EE-26D83608D852}"/>
    <dgm:cxn modelId="{95FE73AF-78FE-4C17-A4F9-A26C9D54068A}" srcId="{A9D1224D-A1D3-4CBE-B690-6571B7C489C1}" destId="{15C81216-4850-4648-A772-DD1F0B3BA06C}" srcOrd="1" destOrd="0" parTransId="{4FA2E9FC-DD12-4FC0-B8C2-611A9D19F689}" sibTransId="{FFD32626-C4AE-4081-B507-AA217572ECA1}"/>
    <dgm:cxn modelId="{245B6923-9E13-4998-8642-1514BCB98A4D}" type="presOf" srcId="{63814664-49DC-48FC-89B2-1D43F0FF3CA3}" destId="{FAFAF6D0-1695-40FC-8B43-5902501CAF95}" srcOrd="0" destOrd="0" presId="urn:microsoft.com/office/officeart/2005/8/layout/list1"/>
    <dgm:cxn modelId="{08CC8DA4-50F9-4AEB-A109-5D7552F1328C}" srcId="{A9D1224D-A1D3-4CBE-B690-6571B7C489C1}" destId="{C2FAE4AB-6CEC-421C-AACD-329CD0D9EEE3}" srcOrd="2" destOrd="0" parTransId="{0BF1236C-D5DD-4149-ABD5-06F83B54E9A3}" sibTransId="{8A00E238-5B33-4819-A506-1FDF3FA43E55}"/>
    <dgm:cxn modelId="{0D8EA36F-2CFE-4A7B-A01C-35B51B1B2666}" type="presOf" srcId="{C2FAE4AB-6CEC-421C-AACD-329CD0D9EEE3}" destId="{DA443511-CF14-43E3-AD9C-452F43FAE77E}" srcOrd="0" destOrd="2" presId="urn:microsoft.com/office/officeart/2005/8/layout/list1"/>
    <dgm:cxn modelId="{F46C808B-F9D1-4C9D-BB2F-BC324DC8463E}" type="presOf" srcId="{A9D1224D-A1D3-4CBE-B690-6571B7C489C1}" destId="{28564613-2EDA-4FA0-96CD-9AE97FA29352}" srcOrd="1" destOrd="0" presId="urn:microsoft.com/office/officeart/2005/8/layout/list1"/>
    <dgm:cxn modelId="{5FCAC9E0-9422-43B4-B92C-EFF85389EB88}" type="presOf" srcId="{5C484847-C4A3-400B-B54A-61609489DD26}" destId="{4B73063A-355B-4DBE-B0D1-D411FD26CDAB}" srcOrd="0" destOrd="0" presId="urn:microsoft.com/office/officeart/2005/8/layout/list1"/>
    <dgm:cxn modelId="{AD836CF8-EF58-4F10-ABA2-F589DFA05370}" type="presParOf" srcId="{50178261-53BF-4EC0-A422-FEA1F4C5DC8A}" destId="{AA98FE2E-522A-4F4B-A4C2-D2DBA314A73C}" srcOrd="0" destOrd="0" presId="urn:microsoft.com/office/officeart/2005/8/layout/list1"/>
    <dgm:cxn modelId="{DC674862-0908-4C23-A8F4-7C03A3EF16EC}" type="presParOf" srcId="{AA98FE2E-522A-4F4B-A4C2-D2DBA314A73C}" destId="{FAFAF6D0-1695-40FC-8B43-5902501CAF95}" srcOrd="0" destOrd="0" presId="urn:microsoft.com/office/officeart/2005/8/layout/list1"/>
    <dgm:cxn modelId="{BD1AE17E-A9CA-4EFB-8DC9-A23139FC8BAD}" type="presParOf" srcId="{AA98FE2E-522A-4F4B-A4C2-D2DBA314A73C}" destId="{C3393D95-21CF-43C4-8FBA-574BD3E54B07}" srcOrd="1" destOrd="0" presId="urn:microsoft.com/office/officeart/2005/8/layout/list1"/>
    <dgm:cxn modelId="{A718357D-955E-4CA0-8FD6-3897B84F5803}" type="presParOf" srcId="{50178261-53BF-4EC0-A422-FEA1F4C5DC8A}" destId="{17F913CF-75EC-4045-801C-AC6F45B1881D}" srcOrd="1" destOrd="0" presId="urn:microsoft.com/office/officeart/2005/8/layout/list1"/>
    <dgm:cxn modelId="{DE1C059C-3DCC-43CC-9FC4-4F5EF33F2DC1}" type="presParOf" srcId="{50178261-53BF-4EC0-A422-FEA1F4C5DC8A}" destId="{4B73063A-355B-4DBE-B0D1-D411FD26CDAB}" srcOrd="2" destOrd="0" presId="urn:microsoft.com/office/officeart/2005/8/layout/list1"/>
    <dgm:cxn modelId="{DF1801B4-19BD-48BD-AF3E-B165D9E0392F}" type="presParOf" srcId="{50178261-53BF-4EC0-A422-FEA1F4C5DC8A}" destId="{07C755A9-77FC-4BB1-B89D-B122E2DF03FA}" srcOrd="3" destOrd="0" presId="urn:microsoft.com/office/officeart/2005/8/layout/list1"/>
    <dgm:cxn modelId="{533BB7D7-1FDB-4789-BE03-CC588BE3A199}" type="presParOf" srcId="{50178261-53BF-4EC0-A422-FEA1F4C5DC8A}" destId="{C10F75BA-12FC-44A1-BCBB-69D72BECCE91}" srcOrd="4" destOrd="0" presId="urn:microsoft.com/office/officeart/2005/8/layout/list1"/>
    <dgm:cxn modelId="{CC8DE379-3491-4F17-8351-2BCEAEB961CB}" type="presParOf" srcId="{C10F75BA-12FC-44A1-BCBB-69D72BECCE91}" destId="{0F8EE2F7-D044-42DA-AB59-9DD4082C2DF3}" srcOrd="0" destOrd="0" presId="urn:microsoft.com/office/officeart/2005/8/layout/list1"/>
    <dgm:cxn modelId="{D69CD3B5-3295-4C0C-BB80-239EDD2FE236}" type="presParOf" srcId="{C10F75BA-12FC-44A1-BCBB-69D72BECCE91}" destId="{28564613-2EDA-4FA0-96CD-9AE97FA29352}" srcOrd="1" destOrd="0" presId="urn:microsoft.com/office/officeart/2005/8/layout/list1"/>
    <dgm:cxn modelId="{85BCCF9C-D8F3-41AC-B9AF-F4B58DA2941D}" type="presParOf" srcId="{50178261-53BF-4EC0-A422-FEA1F4C5DC8A}" destId="{2A6F3259-1F8F-4B0E-AF1A-1F60C8CBF086}" srcOrd="5" destOrd="0" presId="urn:microsoft.com/office/officeart/2005/8/layout/list1"/>
    <dgm:cxn modelId="{93F47F58-95B6-4CC8-BAF3-9CF261891588}" type="presParOf" srcId="{50178261-53BF-4EC0-A422-FEA1F4C5DC8A}" destId="{DA443511-CF14-43E3-AD9C-452F43FAE77E}"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BF8B40-AE64-BE42-92BB-2702903EF850}"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US"/>
        </a:p>
      </dgm:t>
    </dgm:pt>
    <dgm:pt modelId="{0A9CE5D3-9E6E-5B4C-A183-631FC9BEC2CE}">
      <dgm:prSet custT="1"/>
      <dgm:spPr/>
      <dgm:t>
        <a:bodyPr/>
        <a:lstStyle/>
        <a:p>
          <a:pPr>
            <a:buFont typeface="Arial" panose="020B0604020202020204" pitchFamily="34" charset="0"/>
            <a:buChar char="•"/>
          </a:pPr>
          <a:r>
            <a:rPr lang="en-ZA" sz="1200" dirty="0"/>
            <a:t>Intention for the impact on electricity prices to be neutral for the first phase</a:t>
          </a:r>
          <a:endParaRPr lang="en-US" sz="1200" dirty="0"/>
        </a:p>
      </dgm:t>
    </dgm:pt>
    <dgm:pt modelId="{43248373-1271-0044-B616-3968D4D6BC5E}" type="parTrans" cxnId="{0E5D4EC8-59F4-E143-B6A3-06BC8E1D1831}">
      <dgm:prSet/>
      <dgm:spPr/>
      <dgm:t>
        <a:bodyPr/>
        <a:lstStyle/>
        <a:p>
          <a:endParaRPr lang="en-US" sz="1200"/>
        </a:p>
      </dgm:t>
    </dgm:pt>
    <dgm:pt modelId="{1E5973AF-AEFD-5A4C-8705-A622304E44F0}" type="sibTrans" cxnId="{0E5D4EC8-59F4-E143-B6A3-06BC8E1D1831}">
      <dgm:prSet/>
      <dgm:spPr/>
      <dgm:t>
        <a:bodyPr/>
        <a:lstStyle/>
        <a:p>
          <a:endParaRPr lang="en-US" sz="1200"/>
        </a:p>
      </dgm:t>
    </dgm:pt>
    <dgm:pt modelId="{DCDFF2E8-03D5-8741-9529-D9E527082179}">
      <dgm:prSet phldrT="[Text]" custT="1"/>
      <dgm:spPr/>
      <dgm:t>
        <a:bodyPr/>
        <a:lstStyle/>
        <a:p>
          <a:pPr>
            <a:buFont typeface="Arial" panose="020B0604020202020204" pitchFamily="34" charset="0"/>
            <a:buChar char="•"/>
          </a:pPr>
          <a:r>
            <a:rPr lang="en-ZA" sz="1200" dirty="0"/>
            <a:t>Existing Environmental Levy payments subtracted from Carbon Tax paid by electricity producers</a:t>
          </a:r>
          <a:endParaRPr lang="en-US" sz="1200" dirty="0"/>
        </a:p>
      </dgm:t>
    </dgm:pt>
    <dgm:pt modelId="{F0EEDCA7-2627-3F43-843D-36FED7A33EC8}" type="parTrans" cxnId="{C9D3A455-DD1F-9A4A-9E90-675BA51BEBAD}">
      <dgm:prSet/>
      <dgm:spPr/>
      <dgm:t>
        <a:bodyPr/>
        <a:lstStyle/>
        <a:p>
          <a:endParaRPr lang="en-US" sz="1200"/>
        </a:p>
      </dgm:t>
    </dgm:pt>
    <dgm:pt modelId="{71AE459E-C91E-A447-8EC4-272FD48C3F60}" type="sibTrans" cxnId="{C9D3A455-DD1F-9A4A-9E90-675BA51BEBAD}">
      <dgm:prSet/>
      <dgm:spPr/>
      <dgm:t>
        <a:bodyPr/>
        <a:lstStyle/>
        <a:p>
          <a:endParaRPr lang="en-US" sz="1200"/>
        </a:p>
      </dgm:t>
    </dgm:pt>
    <dgm:pt modelId="{3029A5F2-379B-9544-AD5B-9D20A82D7622}">
      <dgm:prSet phldrT="[Text]" custT="1"/>
      <dgm:spPr/>
      <dgm:t>
        <a:bodyPr/>
        <a:lstStyle/>
        <a:p>
          <a:pPr>
            <a:buFont typeface="Arial" panose="020B0604020202020204" pitchFamily="34" charset="0"/>
            <a:buChar char="•"/>
          </a:pPr>
          <a:r>
            <a:rPr lang="en-ZA" sz="1200" dirty="0"/>
            <a:t>Renewable energy premium also subtracted</a:t>
          </a:r>
          <a:endParaRPr lang="en-US" sz="1200" dirty="0"/>
        </a:p>
      </dgm:t>
    </dgm:pt>
    <dgm:pt modelId="{04938315-C98A-7349-93AC-4DBE4C317690}" type="parTrans" cxnId="{09E66FE4-69BB-244A-B89B-7B157012BCE1}">
      <dgm:prSet/>
      <dgm:spPr/>
      <dgm:t>
        <a:bodyPr/>
        <a:lstStyle/>
        <a:p>
          <a:endParaRPr lang="en-US" sz="1200"/>
        </a:p>
      </dgm:t>
    </dgm:pt>
    <dgm:pt modelId="{93CBAFA6-0F75-B845-9E6D-13B688FA9D69}" type="sibTrans" cxnId="{09E66FE4-69BB-244A-B89B-7B157012BCE1}">
      <dgm:prSet/>
      <dgm:spPr/>
      <dgm:t>
        <a:bodyPr/>
        <a:lstStyle/>
        <a:p>
          <a:endParaRPr lang="en-US" sz="1200"/>
        </a:p>
      </dgm:t>
    </dgm:pt>
    <dgm:pt modelId="{AE2E9631-8788-7442-BBFB-12956C3AF341}">
      <dgm:prSet phldrT="[Text]" custT="1"/>
      <dgm:spPr/>
      <dgm:t>
        <a:bodyPr/>
        <a:lstStyle/>
        <a:p>
          <a:pPr>
            <a:buFont typeface="Arial" panose="020B0604020202020204" pitchFamily="34" charset="0"/>
            <a:buChar char="•"/>
          </a:pPr>
          <a:r>
            <a:rPr lang="en-ZA" sz="1200" dirty="0"/>
            <a:t>However, fuel supplier cost inflation might be seen – coal production is diesel intensive</a:t>
          </a:r>
          <a:endParaRPr lang="en-US" sz="1200" dirty="0"/>
        </a:p>
      </dgm:t>
    </dgm:pt>
    <dgm:pt modelId="{9F2F5888-E8BC-364F-8285-BAC6937A41F5}" type="parTrans" cxnId="{DED1827F-65F1-6E4B-81F9-9B95B7F3C358}">
      <dgm:prSet/>
      <dgm:spPr/>
      <dgm:t>
        <a:bodyPr/>
        <a:lstStyle/>
        <a:p>
          <a:endParaRPr lang="en-US" sz="1200"/>
        </a:p>
      </dgm:t>
    </dgm:pt>
    <dgm:pt modelId="{361DAF2B-B99F-B349-A273-79FEFB816CC1}" type="sibTrans" cxnId="{DED1827F-65F1-6E4B-81F9-9B95B7F3C358}">
      <dgm:prSet/>
      <dgm:spPr/>
      <dgm:t>
        <a:bodyPr/>
        <a:lstStyle/>
        <a:p>
          <a:endParaRPr lang="en-US" sz="1200"/>
        </a:p>
      </dgm:t>
    </dgm:pt>
    <dgm:pt modelId="{38C522BB-A28C-394D-8EF0-EC85822DF466}">
      <dgm:prSet custT="1"/>
      <dgm:spPr/>
      <dgm:t>
        <a:bodyPr/>
        <a:lstStyle/>
        <a:p>
          <a:pPr>
            <a:buFont typeface="Arial" panose="020B0604020202020204" pitchFamily="34" charset="0"/>
            <a:buChar char="•"/>
          </a:pPr>
          <a:r>
            <a:rPr lang="en-ZA" sz="1200" dirty="0"/>
            <a:t>Potential impact post 2022 remains to be seen</a:t>
          </a:r>
          <a:endParaRPr lang="en-US" sz="1200" dirty="0"/>
        </a:p>
      </dgm:t>
    </dgm:pt>
    <dgm:pt modelId="{3AF31710-B8C8-2C4D-B434-501F5E8B485A}" type="sibTrans" cxnId="{E9648670-E390-0B4A-92C7-D3FB01C437EF}">
      <dgm:prSet/>
      <dgm:spPr/>
      <dgm:t>
        <a:bodyPr/>
        <a:lstStyle/>
        <a:p>
          <a:endParaRPr lang="en-US" sz="1200"/>
        </a:p>
      </dgm:t>
    </dgm:pt>
    <dgm:pt modelId="{21F4E8C2-E3CC-AF47-9796-CBA1020AA8D0}" type="parTrans" cxnId="{E9648670-E390-0B4A-92C7-D3FB01C437EF}">
      <dgm:prSet/>
      <dgm:spPr/>
      <dgm:t>
        <a:bodyPr/>
        <a:lstStyle/>
        <a:p>
          <a:endParaRPr lang="en-US" sz="1200"/>
        </a:p>
      </dgm:t>
    </dgm:pt>
    <dgm:pt modelId="{C16A0683-7680-5145-B263-15F1DB58B7CF}" type="pres">
      <dgm:prSet presAssocID="{2EBF8B40-AE64-BE42-92BB-2702903EF850}" presName="Name0" presStyleCnt="0">
        <dgm:presLayoutVars>
          <dgm:chMax val="7"/>
          <dgm:chPref val="7"/>
          <dgm:dir/>
        </dgm:presLayoutVars>
      </dgm:prSet>
      <dgm:spPr/>
      <dgm:t>
        <a:bodyPr/>
        <a:lstStyle/>
        <a:p>
          <a:endParaRPr lang="en-US"/>
        </a:p>
      </dgm:t>
    </dgm:pt>
    <dgm:pt modelId="{A5FBBD7E-E3AA-4445-B26F-0F8C6B8BE199}" type="pres">
      <dgm:prSet presAssocID="{2EBF8B40-AE64-BE42-92BB-2702903EF850}" presName="Name1" presStyleCnt="0"/>
      <dgm:spPr/>
    </dgm:pt>
    <dgm:pt modelId="{D07976EA-290B-414C-9ABB-F81116E4BB97}" type="pres">
      <dgm:prSet presAssocID="{2EBF8B40-AE64-BE42-92BB-2702903EF850}" presName="cycle" presStyleCnt="0"/>
      <dgm:spPr/>
    </dgm:pt>
    <dgm:pt modelId="{30EEEDA2-3DE4-F14A-8A25-072D8038F988}" type="pres">
      <dgm:prSet presAssocID="{2EBF8B40-AE64-BE42-92BB-2702903EF850}" presName="srcNode" presStyleLbl="node1" presStyleIdx="0" presStyleCnt="5"/>
      <dgm:spPr/>
    </dgm:pt>
    <dgm:pt modelId="{1F8F36A1-C1D9-2848-A885-1BD19FEBF534}" type="pres">
      <dgm:prSet presAssocID="{2EBF8B40-AE64-BE42-92BB-2702903EF850}" presName="conn" presStyleLbl="parChTrans1D2" presStyleIdx="0" presStyleCnt="1"/>
      <dgm:spPr/>
      <dgm:t>
        <a:bodyPr/>
        <a:lstStyle/>
        <a:p>
          <a:endParaRPr lang="en-US"/>
        </a:p>
      </dgm:t>
    </dgm:pt>
    <dgm:pt modelId="{218CF5B2-A56B-1548-B312-4576C0DDFF17}" type="pres">
      <dgm:prSet presAssocID="{2EBF8B40-AE64-BE42-92BB-2702903EF850}" presName="extraNode" presStyleLbl="node1" presStyleIdx="0" presStyleCnt="5"/>
      <dgm:spPr/>
    </dgm:pt>
    <dgm:pt modelId="{EF42EFD4-0416-6749-AFB6-823394D01A6D}" type="pres">
      <dgm:prSet presAssocID="{2EBF8B40-AE64-BE42-92BB-2702903EF850}" presName="dstNode" presStyleLbl="node1" presStyleIdx="0" presStyleCnt="5"/>
      <dgm:spPr/>
    </dgm:pt>
    <dgm:pt modelId="{BE4F9561-55E7-F24B-BFE5-387FC837BA98}" type="pres">
      <dgm:prSet presAssocID="{0A9CE5D3-9E6E-5B4C-A183-631FC9BEC2CE}" presName="text_1" presStyleLbl="node1" presStyleIdx="0" presStyleCnt="5">
        <dgm:presLayoutVars>
          <dgm:bulletEnabled val="1"/>
        </dgm:presLayoutVars>
      </dgm:prSet>
      <dgm:spPr>
        <a:prstGeom prst="snipRoundRect">
          <a:avLst/>
        </a:prstGeom>
      </dgm:spPr>
      <dgm:t>
        <a:bodyPr/>
        <a:lstStyle/>
        <a:p>
          <a:endParaRPr lang="en-US"/>
        </a:p>
      </dgm:t>
    </dgm:pt>
    <dgm:pt modelId="{C1942883-87F3-204A-97D9-086D250B93D0}" type="pres">
      <dgm:prSet presAssocID="{0A9CE5D3-9E6E-5B4C-A183-631FC9BEC2CE}" presName="accent_1" presStyleCnt="0"/>
      <dgm:spPr/>
    </dgm:pt>
    <dgm:pt modelId="{16530622-8FD1-7B4A-A93B-2A1A58E17AFF}" type="pres">
      <dgm:prSet presAssocID="{0A9CE5D3-9E6E-5B4C-A183-631FC9BEC2CE}" presName="accentRepeatNode" presStyleLbl="solidFgAcc1" presStyleIdx="0" presStyleCnt="5" custScaleX="31740" custScaleY="31740"/>
      <dgm:spPr/>
    </dgm:pt>
    <dgm:pt modelId="{070377D2-708B-404F-999A-80A585DDFC97}" type="pres">
      <dgm:prSet presAssocID="{DCDFF2E8-03D5-8741-9529-D9E527082179}" presName="text_2" presStyleLbl="node1" presStyleIdx="1" presStyleCnt="5">
        <dgm:presLayoutVars>
          <dgm:bulletEnabled val="1"/>
        </dgm:presLayoutVars>
      </dgm:prSet>
      <dgm:spPr>
        <a:prstGeom prst="snipRoundRect">
          <a:avLst/>
        </a:prstGeom>
      </dgm:spPr>
      <dgm:t>
        <a:bodyPr/>
        <a:lstStyle/>
        <a:p>
          <a:endParaRPr lang="en-US"/>
        </a:p>
      </dgm:t>
    </dgm:pt>
    <dgm:pt modelId="{56E61681-BC6F-ED41-8439-61B3CC840385}" type="pres">
      <dgm:prSet presAssocID="{DCDFF2E8-03D5-8741-9529-D9E527082179}" presName="accent_2" presStyleCnt="0"/>
      <dgm:spPr/>
    </dgm:pt>
    <dgm:pt modelId="{E2BA8960-2190-D14B-8970-CB048E897072}" type="pres">
      <dgm:prSet presAssocID="{DCDFF2E8-03D5-8741-9529-D9E527082179}" presName="accentRepeatNode" presStyleLbl="solidFgAcc1" presStyleIdx="1" presStyleCnt="5" custScaleX="31740" custScaleY="31740"/>
      <dgm:spPr/>
    </dgm:pt>
    <dgm:pt modelId="{F50D3935-CFF9-264C-A6A1-37600B04655B}" type="pres">
      <dgm:prSet presAssocID="{3029A5F2-379B-9544-AD5B-9D20A82D7622}" presName="text_3" presStyleLbl="node1" presStyleIdx="2" presStyleCnt="5">
        <dgm:presLayoutVars>
          <dgm:bulletEnabled val="1"/>
        </dgm:presLayoutVars>
      </dgm:prSet>
      <dgm:spPr>
        <a:prstGeom prst="snipRoundRect">
          <a:avLst/>
        </a:prstGeom>
      </dgm:spPr>
      <dgm:t>
        <a:bodyPr/>
        <a:lstStyle/>
        <a:p>
          <a:endParaRPr lang="en-US"/>
        </a:p>
      </dgm:t>
    </dgm:pt>
    <dgm:pt modelId="{C3BA3FD6-CB31-334C-B276-080C95A4676E}" type="pres">
      <dgm:prSet presAssocID="{3029A5F2-379B-9544-AD5B-9D20A82D7622}" presName="accent_3" presStyleCnt="0"/>
      <dgm:spPr/>
    </dgm:pt>
    <dgm:pt modelId="{FE5C0FCA-2264-554F-AAF7-A96623F81623}" type="pres">
      <dgm:prSet presAssocID="{3029A5F2-379B-9544-AD5B-9D20A82D7622}" presName="accentRepeatNode" presStyleLbl="solidFgAcc1" presStyleIdx="2" presStyleCnt="5" custScaleX="31740" custScaleY="31740"/>
      <dgm:spPr/>
    </dgm:pt>
    <dgm:pt modelId="{C194276C-0AF5-9544-BE46-B1FE900B8020}" type="pres">
      <dgm:prSet presAssocID="{AE2E9631-8788-7442-BBFB-12956C3AF341}" presName="text_4" presStyleLbl="node1" presStyleIdx="3" presStyleCnt="5">
        <dgm:presLayoutVars>
          <dgm:bulletEnabled val="1"/>
        </dgm:presLayoutVars>
      </dgm:prSet>
      <dgm:spPr>
        <a:prstGeom prst="snipRoundRect">
          <a:avLst/>
        </a:prstGeom>
      </dgm:spPr>
      <dgm:t>
        <a:bodyPr/>
        <a:lstStyle/>
        <a:p>
          <a:endParaRPr lang="en-US"/>
        </a:p>
      </dgm:t>
    </dgm:pt>
    <dgm:pt modelId="{5B81F0B1-E811-4742-ACC5-591EBFF4BA71}" type="pres">
      <dgm:prSet presAssocID="{AE2E9631-8788-7442-BBFB-12956C3AF341}" presName="accent_4" presStyleCnt="0"/>
      <dgm:spPr/>
    </dgm:pt>
    <dgm:pt modelId="{0EEA921E-5616-8245-B15B-2BD1B6C2BEC3}" type="pres">
      <dgm:prSet presAssocID="{AE2E9631-8788-7442-BBFB-12956C3AF341}" presName="accentRepeatNode" presStyleLbl="solidFgAcc1" presStyleIdx="3" presStyleCnt="5" custScaleX="31740" custScaleY="31740"/>
      <dgm:spPr/>
    </dgm:pt>
    <dgm:pt modelId="{D7E20882-1004-D044-B719-B9886887BB26}" type="pres">
      <dgm:prSet presAssocID="{38C522BB-A28C-394D-8EF0-EC85822DF466}" presName="text_5" presStyleLbl="node1" presStyleIdx="4" presStyleCnt="5">
        <dgm:presLayoutVars>
          <dgm:bulletEnabled val="1"/>
        </dgm:presLayoutVars>
      </dgm:prSet>
      <dgm:spPr>
        <a:prstGeom prst="snipRoundRect">
          <a:avLst/>
        </a:prstGeom>
      </dgm:spPr>
      <dgm:t>
        <a:bodyPr/>
        <a:lstStyle/>
        <a:p>
          <a:endParaRPr lang="en-US"/>
        </a:p>
      </dgm:t>
    </dgm:pt>
    <dgm:pt modelId="{DE3AFC35-9E68-1C41-924F-08D3FC8C311B}" type="pres">
      <dgm:prSet presAssocID="{38C522BB-A28C-394D-8EF0-EC85822DF466}" presName="accent_5" presStyleCnt="0"/>
      <dgm:spPr/>
    </dgm:pt>
    <dgm:pt modelId="{9D8AA29D-94A4-F846-9BF4-BA67F82FDA99}" type="pres">
      <dgm:prSet presAssocID="{38C522BB-A28C-394D-8EF0-EC85822DF466}" presName="accentRepeatNode" presStyleLbl="solidFgAcc1" presStyleIdx="4" presStyleCnt="5" custScaleX="31740" custScaleY="31740"/>
      <dgm:spPr/>
    </dgm:pt>
  </dgm:ptLst>
  <dgm:cxnLst>
    <dgm:cxn modelId="{DED1827F-65F1-6E4B-81F9-9B95B7F3C358}" srcId="{2EBF8B40-AE64-BE42-92BB-2702903EF850}" destId="{AE2E9631-8788-7442-BBFB-12956C3AF341}" srcOrd="3" destOrd="0" parTransId="{9F2F5888-E8BC-364F-8285-BAC6937A41F5}" sibTransId="{361DAF2B-B99F-B349-A273-79FEFB816CC1}"/>
    <dgm:cxn modelId="{0E5D4EC8-59F4-E143-B6A3-06BC8E1D1831}" srcId="{2EBF8B40-AE64-BE42-92BB-2702903EF850}" destId="{0A9CE5D3-9E6E-5B4C-A183-631FC9BEC2CE}" srcOrd="0" destOrd="0" parTransId="{43248373-1271-0044-B616-3968D4D6BC5E}" sibTransId="{1E5973AF-AEFD-5A4C-8705-A622304E44F0}"/>
    <dgm:cxn modelId="{CA39C772-5CE8-6945-AEA3-DE0B1D5905DD}" type="presOf" srcId="{0A9CE5D3-9E6E-5B4C-A183-631FC9BEC2CE}" destId="{BE4F9561-55E7-F24B-BFE5-387FC837BA98}" srcOrd="0" destOrd="0" presId="urn:microsoft.com/office/officeart/2008/layout/VerticalCurvedList"/>
    <dgm:cxn modelId="{94C93BCC-E059-254B-80C1-97EBA95D0EA5}" type="presOf" srcId="{38C522BB-A28C-394D-8EF0-EC85822DF466}" destId="{D7E20882-1004-D044-B719-B9886887BB26}" srcOrd="0" destOrd="0" presId="urn:microsoft.com/office/officeart/2008/layout/VerticalCurvedList"/>
    <dgm:cxn modelId="{E9648670-E390-0B4A-92C7-D3FB01C437EF}" srcId="{2EBF8B40-AE64-BE42-92BB-2702903EF850}" destId="{38C522BB-A28C-394D-8EF0-EC85822DF466}" srcOrd="4" destOrd="0" parTransId="{21F4E8C2-E3CC-AF47-9796-CBA1020AA8D0}" sibTransId="{3AF31710-B8C8-2C4D-B434-501F5E8B485A}"/>
    <dgm:cxn modelId="{DEC470F3-2CDC-3547-9792-47A30DA0F8A5}" type="presOf" srcId="{1E5973AF-AEFD-5A4C-8705-A622304E44F0}" destId="{1F8F36A1-C1D9-2848-A885-1BD19FEBF534}" srcOrd="0" destOrd="0" presId="urn:microsoft.com/office/officeart/2008/layout/VerticalCurvedList"/>
    <dgm:cxn modelId="{0BC5EF8C-DE64-3B4A-BEA0-88543A736FD7}" type="presOf" srcId="{DCDFF2E8-03D5-8741-9529-D9E527082179}" destId="{070377D2-708B-404F-999A-80A585DDFC97}" srcOrd="0" destOrd="0" presId="urn:microsoft.com/office/officeart/2008/layout/VerticalCurvedList"/>
    <dgm:cxn modelId="{C9D3A455-DD1F-9A4A-9E90-675BA51BEBAD}" srcId="{2EBF8B40-AE64-BE42-92BB-2702903EF850}" destId="{DCDFF2E8-03D5-8741-9529-D9E527082179}" srcOrd="1" destOrd="0" parTransId="{F0EEDCA7-2627-3F43-843D-36FED7A33EC8}" sibTransId="{71AE459E-C91E-A447-8EC4-272FD48C3F60}"/>
    <dgm:cxn modelId="{97D50F9B-FE98-0348-AB28-6C23591358D9}" type="presOf" srcId="{2EBF8B40-AE64-BE42-92BB-2702903EF850}" destId="{C16A0683-7680-5145-B263-15F1DB58B7CF}" srcOrd="0" destOrd="0" presId="urn:microsoft.com/office/officeart/2008/layout/VerticalCurvedList"/>
    <dgm:cxn modelId="{C546CBBA-A3CA-AE40-9CCF-A4BEEC153E47}" type="presOf" srcId="{AE2E9631-8788-7442-BBFB-12956C3AF341}" destId="{C194276C-0AF5-9544-BE46-B1FE900B8020}" srcOrd="0" destOrd="0" presId="urn:microsoft.com/office/officeart/2008/layout/VerticalCurvedList"/>
    <dgm:cxn modelId="{8B73A0C0-326F-EC4D-8FCB-5932BCA49D52}" type="presOf" srcId="{3029A5F2-379B-9544-AD5B-9D20A82D7622}" destId="{F50D3935-CFF9-264C-A6A1-37600B04655B}" srcOrd="0" destOrd="0" presId="urn:microsoft.com/office/officeart/2008/layout/VerticalCurvedList"/>
    <dgm:cxn modelId="{09E66FE4-69BB-244A-B89B-7B157012BCE1}" srcId="{2EBF8B40-AE64-BE42-92BB-2702903EF850}" destId="{3029A5F2-379B-9544-AD5B-9D20A82D7622}" srcOrd="2" destOrd="0" parTransId="{04938315-C98A-7349-93AC-4DBE4C317690}" sibTransId="{93CBAFA6-0F75-B845-9E6D-13B688FA9D69}"/>
    <dgm:cxn modelId="{8EDACF2F-C5CC-CA49-9E75-773A3CA8D745}" type="presParOf" srcId="{C16A0683-7680-5145-B263-15F1DB58B7CF}" destId="{A5FBBD7E-E3AA-4445-B26F-0F8C6B8BE199}" srcOrd="0" destOrd="0" presId="urn:microsoft.com/office/officeart/2008/layout/VerticalCurvedList"/>
    <dgm:cxn modelId="{82B2D26C-9B39-FC4E-AD74-5B4E27FC8479}" type="presParOf" srcId="{A5FBBD7E-E3AA-4445-B26F-0F8C6B8BE199}" destId="{D07976EA-290B-414C-9ABB-F81116E4BB97}" srcOrd="0" destOrd="0" presId="urn:microsoft.com/office/officeart/2008/layout/VerticalCurvedList"/>
    <dgm:cxn modelId="{A2E90FE9-D10B-1948-8A9C-6D17B793B733}" type="presParOf" srcId="{D07976EA-290B-414C-9ABB-F81116E4BB97}" destId="{30EEEDA2-3DE4-F14A-8A25-072D8038F988}" srcOrd="0" destOrd="0" presId="urn:microsoft.com/office/officeart/2008/layout/VerticalCurvedList"/>
    <dgm:cxn modelId="{D9DC3584-5637-6245-B311-3A9D2A0EC3B9}" type="presParOf" srcId="{D07976EA-290B-414C-9ABB-F81116E4BB97}" destId="{1F8F36A1-C1D9-2848-A885-1BD19FEBF534}" srcOrd="1" destOrd="0" presId="urn:microsoft.com/office/officeart/2008/layout/VerticalCurvedList"/>
    <dgm:cxn modelId="{A1BB0974-B7D3-7448-BE0A-436F6BA143AD}" type="presParOf" srcId="{D07976EA-290B-414C-9ABB-F81116E4BB97}" destId="{218CF5B2-A56B-1548-B312-4576C0DDFF17}" srcOrd="2" destOrd="0" presId="urn:microsoft.com/office/officeart/2008/layout/VerticalCurvedList"/>
    <dgm:cxn modelId="{7599F4BC-75C5-2642-A5B1-5C740F51A6F0}" type="presParOf" srcId="{D07976EA-290B-414C-9ABB-F81116E4BB97}" destId="{EF42EFD4-0416-6749-AFB6-823394D01A6D}" srcOrd="3" destOrd="0" presId="urn:microsoft.com/office/officeart/2008/layout/VerticalCurvedList"/>
    <dgm:cxn modelId="{BA13C9C5-196B-EF49-B1EA-BB28549CF68B}" type="presParOf" srcId="{A5FBBD7E-E3AA-4445-B26F-0F8C6B8BE199}" destId="{BE4F9561-55E7-F24B-BFE5-387FC837BA98}" srcOrd="1" destOrd="0" presId="urn:microsoft.com/office/officeart/2008/layout/VerticalCurvedList"/>
    <dgm:cxn modelId="{62DCED04-873C-C441-9BD8-9B226C6E1B36}" type="presParOf" srcId="{A5FBBD7E-E3AA-4445-B26F-0F8C6B8BE199}" destId="{C1942883-87F3-204A-97D9-086D250B93D0}" srcOrd="2" destOrd="0" presId="urn:microsoft.com/office/officeart/2008/layout/VerticalCurvedList"/>
    <dgm:cxn modelId="{B0DDA855-79E2-3A40-8589-96399BDEAD22}" type="presParOf" srcId="{C1942883-87F3-204A-97D9-086D250B93D0}" destId="{16530622-8FD1-7B4A-A93B-2A1A58E17AFF}" srcOrd="0" destOrd="0" presId="urn:microsoft.com/office/officeart/2008/layout/VerticalCurvedList"/>
    <dgm:cxn modelId="{507CC247-C104-E044-99F1-364D74FE18C4}" type="presParOf" srcId="{A5FBBD7E-E3AA-4445-B26F-0F8C6B8BE199}" destId="{070377D2-708B-404F-999A-80A585DDFC97}" srcOrd="3" destOrd="0" presId="urn:microsoft.com/office/officeart/2008/layout/VerticalCurvedList"/>
    <dgm:cxn modelId="{A620F6D6-1AD6-9043-B296-D5D987ABF32C}" type="presParOf" srcId="{A5FBBD7E-E3AA-4445-B26F-0F8C6B8BE199}" destId="{56E61681-BC6F-ED41-8439-61B3CC840385}" srcOrd="4" destOrd="0" presId="urn:microsoft.com/office/officeart/2008/layout/VerticalCurvedList"/>
    <dgm:cxn modelId="{ECAAC778-A94F-BE45-ADE7-CE1FED618248}" type="presParOf" srcId="{56E61681-BC6F-ED41-8439-61B3CC840385}" destId="{E2BA8960-2190-D14B-8970-CB048E897072}" srcOrd="0" destOrd="0" presId="urn:microsoft.com/office/officeart/2008/layout/VerticalCurvedList"/>
    <dgm:cxn modelId="{360AEDD4-72E1-6B45-B99B-6FBC074C7BF0}" type="presParOf" srcId="{A5FBBD7E-E3AA-4445-B26F-0F8C6B8BE199}" destId="{F50D3935-CFF9-264C-A6A1-37600B04655B}" srcOrd="5" destOrd="0" presId="urn:microsoft.com/office/officeart/2008/layout/VerticalCurvedList"/>
    <dgm:cxn modelId="{C09FE179-59CF-4044-9B94-CA86F67242D7}" type="presParOf" srcId="{A5FBBD7E-E3AA-4445-B26F-0F8C6B8BE199}" destId="{C3BA3FD6-CB31-334C-B276-080C95A4676E}" srcOrd="6" destOrd="0" presId="urn:microsoft.com/office/officeart/2008/layout/VerticalCurvedList"/>
    <dgm:cxn modelId="{7C5AA306-69EB-3744-95FE-75D32BB14266}" type="presParOf" srcId="{C3BA3FD6-CB31-334C-B276-080C95A4676E}" destId="{FE5C0FCA-2264-554F-AAF7-A96623F81623}" srcOrd="0" destOrd="0" presId="urn:microsoft.com/office/officeart/2008/layout/VerticalCurvedList"/>
    <dgm:cxn modelId="{20EF954D-3AA8-C54F-B59F-5AE10B2CB543}" type="presParOf" srcId="{A5FBBD7E-E3AA-4445-B26F-0F8C6B8BE199}" destId="{C194276C-0AF5-9544-BE46-B1FE900B8020}" srcOrd="7" destOrd="0" presId="urn:microsoft.com/office/officeart/2008/layout/VerticalCurvedList"/>
    <dgm:cxn modelId="{E4D6FDE6-E492-6C43-A242-E6EC8F4E9623}" type="presParOf" srcId="{A5FBBD7E-E3AA-4445-B26F-0F8C6B8BE199}" destId="{5B81F0B1-E811-4742-ACC5-591EBFF4BA71}" srcOrd="8" destOrd="0" presId="urn:microsoft.com/office/officeart/2008/layout/VerticalCurvedList"/>
    <dgm:cxn modelId="{76CA2E45-F06E-7849-A4DA-E4AF8333395A}" type="presParOf" srcId="{5B81F0B1-E811-4742-ACC5-591EBFF4BA71}" destId="{0EEA921E-5616-8245-B15B-2BD1B6C2BEC3}" srcOrd="0" destOrd="0" presId="urn:microsoft.com/office/officeart/2008/layout/VerticalCurvedList"/>
    <dgm:cxn modelId="{B7A7042F-E8B6-EA4E-9317-3C853E9CFDED}" type="presParOf" srcId="{A5FBBD7E-E3AA-4445-B26F-0F8C6B8BE199}" destId="{D7E20882-1004-D044-B719-B9886887BB26}" srcOrd="9" destOrd="0" presId="urn:microsoft.com/office/officeart/2008/layout/VerticalCurvedList"/>
    <dgm:cxn modelId="{F8E22B6C-F483-0949-8023-7BFB173E110A}" type="presParOf" srcId="{A5FBBD7E-E3AA-4445-B26F-0F8C6B8BE199}" destId="{DE3AFC35-9E68-1C41-924F-08D3FC8C311B}" srcOrd="10" destOrd="0" presId="urn:microsoft.com/office/officeart/2008/layout/VerticalCurvedList"/>
    <dgm:cxn modelId="{EB24709E-DEE5-7C46-8DFD-EA3A752B4326}" type="presParOf" srcId="{DE3AFC35-9E68-1C41-924F-08D3FC8C311B}" destId="{9D8AA29D-94A4-F846-9BF4-BA67F82FDA9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BF8B40-AE64-BE42-92BB-2702903EF850}"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US"/>
        </a:p>
      </dgm:t>
    </dgm:pt>
    <dgm:pt modelId="{0A9CE5D3-9E6E-5B4C-A183-631FC9BEC2CE}">
      <dgm:prSet custT="1"/>
      <dgm:spPr/>
      <dgm:t>
        <a:bodyPr/>
        <a:lstStyle/>
        <a:p>
          <a:pPr>
            <a:buFont typeface="Arial" panose="020B0604020202020204" pitchFamily="34" charset="0"/>
            <a:buChar char="•"/>
          </a:pPr>
          <a:r>
            <a:rPr lang="en-ZA" sz="1200" dirty="0"/>
            <a:t>Carbon Tax on petrol and diesel a separate mechanism from the Carbon Tax bill</a:t>
          </a:r>
          <a:endParaRPr lang="en-US" sz="1200" dirty="0"/>
        </a:p>
      </dgm:t>
    </dgm:pt>
    <dgm:pt modelId="{43248373-1271-0044-B616-3968D4D6BC5E}" type="parTrans" cxnId="{0E5D4EC8-59F4-E143-B6A3-06BC8E1D1831}">
      <dgm:prSet/>
      <dgm:spPr/>
      <dgm:t>
        <a:bodyPr/>
        <a:lstStyle/>
        <a:p>
          <a:endParaRPr lang="en-US"/>
        </a:p>
      </dgm:t>
    </dgm:pt>
    <dgm:pt modelId="{1E5973AF-AEFD-5A4C-8705-A622304E44F0}" type="sibTrans" cxnId="{0E5D4EC8-59F4-E143-B6A3-06BC8E1D1831}">
      <dgm:prSet/>
      <dgm:spPr/>
      <dgm:t>
        <a:bodyPr/>
        <a:lstStyle/>
        <a:p>
          <a:endParaRPr lang="en-US"/>
        </a:p>
      </dgm:t>
    </dgm:pt>
    <dgm:pt modelId="{DCDFF2E8-03D5-8741-9529-D9E527082179}">
      <dgm:prSet phldrT="[Text]" custT="1"/>
      <dgm:spPr/>
      <dgm:t>
        <a:bodyPr/>
        <a:lstStyle/>
        <a:p>
          <a:pPr>
            <a:buFont typeface="Arial" panose="020B0604020202020204" pitchFamily="34" charset="0"/>
            <a:buChar char="•"/>
          </a:pPr>
          <a:r>
            <a:rPr lang="en-ZA" sz="1200" dirty="0"/>
            <a:t>Carbon Tax on petrol and diesel will be applied with fuel levy at source</a:t>
          </a:r>
          <a:endParaRPr lang="en-US" sz="1200" dirty="0"/>
        </a:p>
      </dgm:t>
    </dgm:pt>
    <dgm:pt modelId="{F0EEDCA7-2627-3F43-843D-36FED7A33EC8}" type="parTrans" cxnId="{C9D3A455-DD1F-9A4A-9E90-675BA51BEBAD}">
      <dgm:prSet/>
      <dgm:spPr/>
      <dgm:t>
        <a:bodyPr/>
        <a:lstStyle/>
        <a:p>
          <a:endParaRPr lang="en-US"/>
        </a:p>
      </dgm:t>
    </dgm:pt>
    <dgm:pt modelId="{71AE459E-C91E-A447-8EC4-272FD48C3F60}" type="sibTrans" cxnId="{C9D3A455-DD1F-9A4A-9E90-675BA51BEBAD}">
      <dgm:prSet/>
      <dgm:spPr/>
      <dgm:t>
        <a:bodyPr/>
        <a:lstStyle/>
        <a:p>
          <a:endParaRPr lang="en-US"/>
        </a:p>
      </dgm:t>
    </dgm:pt>
    <dgm:pt modelId="{3029A5F2-379B-9544-AD5B-9D20A82D7622}">
      <dgm:prSet phldrT="[Text]" custT="1"/>
      <dgm:spPr/>
      <dgm:t>
        <a:bodyPr/>
        <a:lstStyle/>
        <a:p>
          <a:pPr>
            <a:buFont typeface="Arial" panose="020B0604020202020204" pitchFamily="34" charset="0"/>
            <a:buChar char="•"/>
          </a:pPr>
          <a:r>
            <a:rPr lang="en-ZA" sz="1200" dirty="0"/>
            <a:t>Starting 5 June 2019</a:t>
          </a:r>
          <a:endParaRPr lang="en-US" sz="1200" dirty="0"/>
        </a:p>
      </dgm:t>
    </dgm:pt>
    <dgm:pt modelId="{04938315-C98A-7349-93AC-4DBE4C317690}" type="parTrans" cxnId="{09E66FE4-69BB-244A-B89B-7B157012BCE1}">
      <dgm:prSet/>
      <dgm:spPr/>
      <dgm:t>
        <a:bodyPr/>
        <a:lstStyle/>
        <a:p>
          <a:endParaRPr lang="en-US"/>
        </a:p>
      </dgm:t>
    </dgm:pt>
    <dgm:pt modelId="{93CBAFA6-0F75-B845-9E6D-13B688FA9D69}" type="sibTrans" cxnId="{09E66FE4-69BB-244A-B89B-7B157012BCE1}">
      <dgm:prSet/>
      <dgm:spPr/>
      <dgm:t>
        <a:bodyPr/>
        <a:lstStyle/>
        <a:p>
          <a:endParaRPr lang="en-US"/>
        </a:p>
      </dgm:t>
    </dgm:pt>
    <dgm:pt modelId="{AE2E9631-8788-7442-BBFB-12956C3AF341}">
      <dgm:prSet phldrT="[Text]" custT="1"/>
      <dgm:spPr/>
      <dgm:t>
        <a:bodyPr/>
        <a:lstStyle/>
        <a:p>
          <a:pPr>
            <a:buFont typeface="Arial" panose="020B0604020202020204" pitchFamily="34" charset="0"/>
            <a:buChar char="•"/>
          </a:pPr>
          <a:r>
            <a:rPr lang="en-ZA" sz="1200" dirty="0"/>
            <a:t>Impact will be immediate, as opposed to Carbon Tax payment which is delayed until next year</a:t>
          </a:r>
          <a:endParaRPr lang="en-US" sz="1200" dirty="0"/>
        </a:p>
      </dgm:t>
    </dgm:pt>
    <dgm:pt modelId="{9F2F5888-E8BC-364F-8285-BAC6937A41F5}" type="parTrans" cxnId="{DED1827F-65F1-6E4B-81F9-9B95B7F3C358}">
      <dgm:prSet/>
      <dgm:spPr/>
      <dgm:t>
        <a:bodyPr/>
        <a:lstStyle/>
        <a:p>
          <a:endParaRPr lang="en-US"/>
        </a:p>
      </dgm:t>
    </dgm:pt>
    <dgm:pt modelId="{361DAF2B-B99F-B349-A273-79FEFB816CC1}" type="sibTrans" cxnId="{DED1827F-65F1-6E4B-81F9-9B95B7F3C358}">
      <dgm:prSet/>
      <dgm:spPr/>
      <dgm:t>
        <a:bodyPr/>
        <a:lstStyle/>
        <a:p>
          <a:endParaRPr lang="en-US"/>
        </a:p>
      </dgm:t>
    </dgm:pt>
    <dgm:pt modelId="{38C522BB-A28C-394D-8EF0-EC85822DF466}">
      <dgm:prSet custT="1"/>
      <dgm:spPr/>
      <dgm:t>
        <a:bodyPr/>
        <a:lstStyle/>
        <a:p>
          <a:pPr>
            <a:buFont typeface="Arial" panose="020B0604020202020204" pitchFamily="34" charset="0"/>
            <a:buChar char="•"/>
          </a:pPr>
          <a:r>
            <a:rPr lang="en-ZA" sz="1200" dirty="0"/>
            <a:t>Presently unclear if 9/10 cents per litre indicated includes pass through and other associated costs</a:t>
          </a:r>
          <a:endParaRPr lang="en-US" sz="1200" dirty="0"/>
        </a:p>
      </dgm:t>
    </dgm:pt>
    <dgm:pt modelId="{21F4E8C2-E3CC-AF47-9796-CBA1020AA8D0}" type="parTrans" cxnId="{E9648670-E390-0B4A-92C7-D3FB01C437EF}">
      <dgm:prSet/>
      <dgm:spPr/>
      <dgm:t>
        <a:bodyPr/>
        <a:lstStyle/>
        <a:p>
          <a:endParaRPr lang="en-US"/>
        </a:p>
      </dgm:t>
    </dgm:pt>
    <dgm:pt modelId="{3AF31710-B8C8-2C4D-B434-501F5E8B485A}" type="sibTrans" cxnId="{E9648670-E390-0B4A-92C7-D3FB01C437EF}">
      <dgm:prSet/>
      <dgm:spPr/>
      <dgm:t>
        <a:bodyPr/>
        <a:lstStyle/>
        <a:p>
          <a:endParaRPr lang="en-US"/>
        </a:p>
      </dgm:t>
    </dgm:pt>
    <dgm:pt modelId="{79B02686-A530-F249-8509-22007BEEC7F7}">
      <dgm:prSet custT="1"/>
      <dgm:spPr/>
      <dgm:t>
        <a:bodyPr/>
        <a:lstStyle/>
        <a:p>
          <a:pPr>
            <a:buFont typeface="Arial" panose="020B0604020202020204" pitchFamily="34" charset="0"/>
            <a:buChar char="•"/>
          </a:pPr>
          <a:r>
            <a:rPr lang="en-ZA" sz="1200" dirty="0"/>
            <a:t>Based on 75% allowance</a:t>
          </a:r>
          <a:endParaRPr lang="en-US" sz="1200" dirty="0"/>
        </a:p>
      </dgm:t>
    </dgm:pt>
    <dgm:pt modelId="{2223B200-F562-4B4A-AC4F-D20441181729}" type="parTrans" cxnId="{961D76F1-F046-DE4D-8ECE-D922D0D47692}">
      <dgm:prSet/>
      <dgm:spPr/>
      <dgm:t>
        <a:bodyPr/>
        <a:lstStyle/>
        <a:p>
          <a:endParaRPr lang="en-US"/>
        </a:p>
      </dgm:t>
    </dgm:pt>
    <dgm:pt modelId="{41042944-634B-D740-A90D-01FE741E4E47}" type="sibTrans" cxnId="{961D76F1-F046-DE4D-8ECE-D922D0D47692}">
      <dgm:prSet/>
      <dgm:spPr/>
      <dgm:t>
        <a:bodyPr/>
        <a:lstStyle/>
        <a:p>
          <a:endParaRPr lang="en-US"/>
        </a:p>
      </dgm:t>
    </dgm:pt>
    <dgm:pt modelId="{1BBF3C01-EE36-934E-9708-3F9A63C3B9BE}">
      <dgm:prSet custT="1"/>
      <dgm:spPr/>
      <dgm:t>
        <a:bodyPr/>
        <a:lstStyle/>
        <a:p>
          <a:pPr>
            <a:buFont typeface="Arial" panose="020B0604020202020204" pitchFamily="34" charset="0"/>
            <a:buChar char="•"/>
          </a:pPr>
          <a:r>
            <a:rPr lang="en-ZA" sz="1200"/>
            <a:t>CO</a:t>
          </a:r>
          <a:r>
            <a:rPr lang="en-ZA" sz="1200" baseline="-25000"/>
            <a:t>2</a:t>
          </a:r>
          <a:r>
            <a:rPr lang="en-ZA" sz="1200"/>
            <a:t> tax on new vehicles will remain</a:t>
          </a:r>
          <a:endParaRPr lang="en-US" sz="1200" dirty="0"/>
        </a:p>
      </dgm:t>
    </dgm:pt>
    <dgm:pt modelId="{6CB549E4-2A52-9644-8030-D7330C69FE69}" type="parTrans" cxnId="{93711A8D-3574-5346-B234-8AB301B0B090}">
      <dgm:prSet/>
      <dgm:spPr/>
      <dgm:t>
        <a:bodyPr/>
        <a:lstStyle/>
        <a:p>
          <a:endParaRPr lang="en-US"/>
        </a:p>
      </dgm:t>
    </dgm:pt>
    <dgm:pt modelId="{8DD5B4A6-BE89-1F4B-A89F-785B834A6AF2}" type="sibTrans" cxnId="{93711A8D-3574-5346-B234-8AB301B0B090}">
      <dgm:prSet/>
      <dgm:spPr/>
      <dgm:t>
        <a:bodyPr/>
        <a:lstStyle/>
        <a:p>
          <a:endParaRPr lang="en-US"/>
        </a:p>
      </dgm:t>
    </dgm:pt>
    <dgm:pt modelId="{C16A0683-7680-5145-B263-15F1DB58B7CF}" type="pres">
      <dgm:prSet presAssocID="{2EBF8B40-AE64-BE42-92BB-2702903EF850}" presName="Name0" presStyleCnt="0">
        <dgm:presLayoutVars>
          <dgm:chMax val="7"/>
          <dgm:chPref val="7"/>
          <dgm:dir/>
        </dgm:presLayoutVars>
      </dgm:prSet>
      <dgm:spPr/>
      <dgm:t>
        <a:bodyPr/>
        <a:lstStyle/>
        <a:p>
          <a:endParaRPr lang="en-US"/>
        </a:p>
      </dgm:t>
    </dgm:pt>
    <dgm:pt modelId="{A5FBBD7E-E3AA-4445-B26F-0F8C6B8BE199}" type="pres">
      <dgm:prSet presAssocID="{2EBF8B40-AE64-BE42-92BB-2702903EF850}" presName="Name1" presStyleCnt="0"/>
      <dgm:spPr/>
    </dgm:pt>
    <dgm:pt modelId="{D07976EA-290B-414C-9ABB-F81116E4BB97}" type="pres">
      <dgm:prSet presAssocID="{2EBF8B40-AE64-BE42-92BB-2702903EF850}" presName="cycle" presStyleCnt="0"/>
      <dgm:spPr/>
    </dgm:pt>
    <dgm:pt modelId="{30EEEDA2-3DE4-F14A-8A25-072D8038F988}" type="pres">
      <dgm:prSet presAssocID="{2EBF8B40-AE64-BE42-92BB-2702903EF850}" presName="srcNode" presStyleLbl="node1" presStyleIdx="0" presStyleCnt="7"/>
      <dgm:spPr/>
    </dgm:pt>
    <dgm:pt modelId="{1F8F36A1-C1D9-2848-A885-1BD19FEBF534}" type="pres">
      <dgm:prSet presAssocID="{2EBF8B40-AE64-BE42-92BB-2702903EF850}" presName="conn" presStyleLbl="parChTrans1D2" presStyleIdx="0" presStyleCnt="1"/>
      <dgm:spPr/>
      <dgm:t>
        <a:bodyPr/>
        <a:lstStyle/>
        <a:p>
          <a:endParaRPr lang="en-US"/>
        </a:p>
      </dgm:t>
    </dgm:pt>
    <dgm:pt modelId="{218CF5B2-A56B-1548-B312-4576C0DDFF17}" type="pres">
      <dgm:prSet presAssocID="{2EBF8B40-AE64-BE42-92BB-2702903EF850}" presName="extraNode" presStyleLbl="node1" presStyleIdx="0" presStyleCnt="7"/>
      <dgm:spPr/>
    </dgm:pt>
    <dgm:pt modelId="{EF42EFD4-0416-6749-AFB6-823394D01A6D}" type="pres">
      <dgm:prSet presAssocID="{2EBF8B40-AE64-BE42-92BB-2702903EF850}" presName="dstNode" presStyleLbl="node1" presStyleIdx="0" presStyleCnt="7"/>
      <dgm:spPr/>
    </dgm:pt>
    <dgm:pt modelId="{BE4F9561-55E7-F24B-BFE5-387FC837BA98}" type="pres">
      <dgm:prSet presAssocID="{0A9CE5D3-9E6E-5B4C-A183-631FC9BEC2CE}" presName="text_1" presStyleLbl="node1" presStyleIdx="0" presStyleCnt="7">
        <dgm:presLayoutVars>
          <dgm:bulletEnabled val="1"/>
        </dgm:presLayoutVars>
      </dgm:prSet>
      <dgm:spPr>
        <a:prstGeom prst="snipRoundRect">
          <a:avLst/>
        </a:prstGeom>
      </dgm:spPr>
      <dgm:t>
        <a:bodyPr/>
        <a:lstStyle/>
        <a:p>
          <a:endParaRPr lang="en-US"/>
        </a:p>
      </dgm:t>
    </dgm:pt>
    <dgm:pt modelId="{C1942883-87F3-204A-97D9-086D250B93D0}" type="pres">
      <dgm:prSet presAssocID="{0A9CE5D3-9E6E-5B4C-A183-631FC9BEC2CE}" presName="accent_1" presStyleCnt="0"/>
      <dgm:spPr/>
    </dgm:pt>
    <dgm:pt modelId="{16530622-8FD1-7B4A-A93B-2A1A58E17AFF}" type="pres">
      <dgm:prSet presAssocID="{0A9CE5D3-9E6E-5B4C-A183-631FC9BEC2CE}" presName="accentRepeatNode" presStyleLbl="solidFgAcc1" presStyleIdx="0" presStyleCnt="7" custScaleX="43671" custScaleY="43671"/>
      <dgm:spPr/>
    </dgm:pt>
    <dgm:pt modelId="{070377D2-708B-404F-999A-80A585DDFC97}" type="pres">
      <dgm:prSet presAssocID="{DCDFF2E8-03D5-8741-9529-D9E527082179}" presName="text_2" presStyleLbl="node1" presStyleIdx="1" presStyleCnt="7">
        <dgm:presLayoutVars>
          <dgm:bulletEnabled val="1"/>
        </dgm:presLayoutVars>
      </dgm:prSet>
      <dgm:spPr>
        <a:prstGeom prst="snipRoundRect">
          <a:avLst/>
        </a:prstGeom>
      </dgm:spPr>
      <dgm:t>
        <a:bodyPr/>
        <a:lstStyle/>
        <a:p>
          <a:endParaRPr lang="en-US"/>
        </a:p>
      </dgm:t>
    </dgm:pt>
    <dgm:pt modelId="{56E61681-BC6F-ED41-8439-61B3CC840385}" type="pres">
      <dgm:prSet presAssocID="{DCDFF2E8-03D5-8741-9529-D9E527082179}" presName="accent_2" presStyleCnt="0"/>
      <dgm:spPr/>
    </dgm:pt>
    <dgm:pt modelId="{E2BA8960-2190-D14B-8970-CB048E897072}" type="pres">
      <dgm:prSet presAssocID="{DCDFF2E8-03D5-8741-9529-D9E527082179}" presName="accentRepeatNode" presStyleLbl="solidFgAcc1" presStyleIdx="1" presStyleCnt="7" custScaleX="43671" custScaleY="43671"/>
      <dgm:spPr/>
    </dgm:pt>
    <dgm:pt modelId="{F50D3935-CFF9-264C-A6A1-37600B04655B}" type="pres">
      <dgm:prSet presAssocID="{3029A5F2-379B-9544-AD5B-9D20A82D7622}" presName="text_3" presStyleLbl="node1" presStyleIdx="2" presStyleCnt="7">
        <dgm:presLayoutVars>
          <dgm:bulletEnabled val="1"/>
        </dgm:presLayoutVars>
      </dgm:prSet>
      <dgm:spPr>
        <a:prstGeom prst="snipRoundRect">
          <a:avLst/>
        </a:prstGeom>
      </dgm:spPr>
      <dgm:t>
        <a:bodyPr/>
        <a:lstStyle/>
        <a:p>
          <a:endParaRPr lang="en-US"/>
        </a:p>
      </dgm:t>
    </dgm:pt>
    <dgm:pt modelId="{C3BA3FD6-CB31-334C-B276-080C95A4676E}" type="pres">
      <dgm:prSet presAssocID="{3029A5F2-379B-9544-AD5B-9D20A82D7622}" presName="accent_3" presStyleCnt="0"/>
      <dgm:spPr/>
    </dgm:pt>
    <dgm:pt modelId="{FE5C0FCA-2264-554F-AAF7-A96623F81623}" type="pres">
      <dgm:prSet presAssocID="{3029A5F2-379B-9544-AD5B-9D20A82D7622}" presName="accentRepeatNode" presStyleLbl="solidFgAcc1" presStyleIdx="2" presStyleCnt="7" custScaleX="43671" custScaleY="43671"/>
      <dgm:spPr/>
    </dgm:pt>
    <dgm:pt modelId="{C194276C-0AF5-9544-BE46-B1FE900B8020}" type="pres">
      <dgm:prSet presAssocID="{AE2E9631-8788-7442-BBFB-12956C3AF341}" presName="text_4" presStyleLbl="node1" presStyleIdx="3" presStyleCnt="7">
        <dgm:presLayoutVars>
          <dgm:bulletEnabled val="1"/>
        </dgm:presLayoutVars>
      </dgm:prSet>
      <dgm:spPr>
        <a:prstGeom prst="snipRoundRect">
          <a:avLst/>
        </a:prstGeom>
      </dgm:spPr>
      <dgm:t>
        <a:bodyPr/>
        <a:lstStyle/>
        <a:p>
          <a:endParaRPr lang="en-US"/>
        </a:p>
      </dgm:t>
    </dgm:pt>
    <dgm:pt modelId="{5B81F0B1-E811-4742-ACC5-591EBFF4BA71}" type="pres">
      <dgm:prSet presAssocID="{AE2E9631-8788-7442-BBFB-12956C3AF341}" presName="accent_4" presStyleCnt="0"/>
      <dgm:spPr/>
    </dgm:pt>
    <dgm:pt modelId="{0EEA921E-5616-8245-B15B-2BD1B6C2BEC3}" type="pres">
      <dgm:prSet presAssocID="{AE2E9631-8788-7442-BBFB-12956C3AF341}" presName="accentRepeatNode" presStyleLbl="solidFgAcc1" presStyleIdx="3" presStyleCnt="7" custScaleX="43671" custScaleY="43671"/>
      <dgm:spPr/>
    </dgm:pt>
    <dgm:pt modelId="{D7E20882-1004-D044-B719-B9886887BB26}" type="pres">
      <dgm:prSet presAssocID="{38C522BB-A28C-394D-8EF0-EC85822DF466}" presName="text_5" presStyleLbl="node1" presStyleIdx="4" presStyleCnt="7">
        <dgm:presLayoutVars>
          <dgm:bulletEnabled val="1"/>
        </dgm:presLayoutVars>
      </dgm:prSet>
      <dgm:spPr>
        <a:prstGeom prst="snipRoundRect">
          <a:avLst/>
        </a:prstGeom>
      </dgm:spPr>
      <dgm:t>
        <a:bodyPr/>
        <a:lstStyle/>
        <a:p>
          <a:endParaRPr lang="en-US"/>
        </a:p>
      </dgm:t>
    </dgm:pt>
    <dgm:pt modelId="{DE3AFC35-9E68-1C41-924F-08D3FC8C311B}" type="pres">
      <dgm:prSet presAssocID="{38C522BB-A28C-394D-8EF0-EC85822DF466}" presName="accent_5" presStyleCnt="0"/>
      <dgm:spPr/>
    </dgm:pt>
    <dgm:pt modelId="{9D8AA29D-94A4-F846-9BF4-BA67F82FDA99}" type="pres">
      <dgm:prSet presAssocID="{38C522BB-A28C-394D-8EF0-EC85822DF466}" presName="accentRepeatNode" presStyleLbl="solidFgAcc1" presStyleIdx="4" presStyleCnt="7" custScaleX="43671" custScaleY="43671"/>
      <dgm:spPr/>
    </dgm:pt>
    <dgm:pt modelId="{BB06CBEB-BFAA-7F47-B967-522DE2DB2E5A}" type="pres">
      <dgm:prSet presAssocID="{79B02686-A530-F249-8509-22007BEEC7F7}" presName="text_6" presStyleLbl="node1" presStyleIdx="5" presStyleCnt="7">
        <dgm:presLayoutVars>
          <dgm:bulletEnabled val="1"/>
        </dgm:presLayoutVars>
      </dgm:prSet>
      <dgm:spPr>
        <a:prstGeom prst="snipRoundRect">
          <a:avLst/>
        </a:prstGeom>
      </dgm:spPr>
      <dgm:t>
        <a:bodyPr/>
        <a:lstStyle/>
        <a:p>
          <a:endParaRPr lang="en-US"/>
        </a:p>
      </dgm:t>
    </dgm:pt>
    <dgm:pt modelId="{FC98B678-57EE-E54B-822E-8D5AC04389B1}" type="pres">
      <dgm:prSet presAssocID="{79B02686-A530-F249-8509-22007BEEC7F7}" presName="accent_6" presStyleCnt="0"/>
      <dgm:spPr/>
    </dgm:pt>
    <dgm:pt modelId="{4E317B66-7791-B645-BD12-C4BBEAFED9EB}" type="pres">
      <dgm:prSet presAssocID="{79B02686-A530-F249-8509-22007BEEC7F7}" presName="accentRepeatNode" presStyleLbl="solidFgAcc1" presStyleIdx="5" presStyleCnt="7" custScaleX="43671" custScaleY="43671"/>
      <dgm:spPr/>
    </dgm:pt>
    <dgm:pt modelId="{C0CDA096-C459-5048-BC21-A38B557BD1F5}" type="pres">
      <dgm:prSet presAssocID="{1BBF3C01-EE36-934E-9708-3F9A63C3B9BE}" presName="text_7" presStyleLbl="node1" presStyleIdx="6" presStyleCnt="7">
        <dgm:presLayoutVars>
          <dgm:bulletEnabled val="1"/>
        </dgm:presLayoutVars>
      </dgm:prSet>
      <dgm:spPr>
        <a:prstGeom prst="snipRoundRect">
          <a:avLst/>
        </a:prstGeom>
      </dgm:spPr>
      <dgm:t>
        <a:bodyPr/>
        <a:lstStyle/>
        <a:p>
          <a:endParaRPr lang="en-US"/>
        </a:p>
      </dgm:t>
    </dgm:pt>
    <dgm:pt modelId="{063AC152-3B6B-E745-BA74-D34ED3CD053A}" type="pres">
      <dgm:prSet presAssocID="{1BBF3C01-EE36-934E-9708-3F9A63C3B9BE}" presName="accent_7" presStyleCnt="0"/>
      <dgm:spPr/>
    </dgm:pt>
    <dgm:pt modelId="{DB544D6B-F406-E94C-B504-A4B5149082A8}" type="pres">
      <dgm:prSet presAssocID="{1BBF3C01-EE36-934E-9708-3F9A63C3B9BE}" presName="accentRepeatNode" presStyleLbl="solidFgAcc1" presStyleIdx="6" presStyleCnt="7" custScaleX="43671" custScaleY="43671"/>
      <dgm:spPr/>
    </dgm:pt>
  </dgm:ptLst>
  <dgm:cxnLst>
    <dgm:cxn modelId="{DED1827F-65F1-6E4B-81F9-9B95B7F3C358}" srcId="{2EBF8B40-AE64-BE42-92BB-2702903EF850}" destId="{AE2E9631-8788-7442-BBFB-12956C3AF341}" srcOrd="3" destOrd="0" parTransId="{9F2F5888-E8BC-364F-8285-BAC6937A41F5}" sibTransId="{361DAF2B-B99F-B349-A273-79FEFB816CC1}"/>
    <dgm:cxn modelId="{0E5D4EC8-59F4-E143-B6A3-06BC8E1D1831}" srcId="{2EBF8B40-AE64-BE42-92BB-2702903EF850}" destId="{0A9CE5D3-9E6E-5B4C-A183-631FC9BEC2CE}" srcOrd="0" destOrd="0" parTransId="{43248373-1271-0044-B616-3968D4D6BC5E}" sibTransId="{1E5973AF-AEFD-5A4C-8705-A622304E44F0}"/>
    <dgm:cxn modelId="{CA39C772-5CE8-6945-AEA3-DE0B1D5905DD}" type="presOf" srcId="{0A9CE5D3-9E6E-5B4C-A183-631FC9BEC2CE}" destId="{BE4F9561-55E7-F24B-BFE5-387FC837BA98}" srcOrd="0" destOrd="0" presId="urn:microsoft.com/office/officeart/2008/layout/VerticalCurvedList"/>
    <dgm:cxn modelId="{94C93BCC-E059-254B-80C1-97EBA95D0EA5}" type="presOf" srcId="{38C522BB-A28C-394D-8EF0-EC85822DF466}" destId="{D7E20882-1004-D044-B719-B9886887BB26}" srcOrd="0" destOrd="0" presId="urn:microsoft.com/office/officeart/2008/layout/VerticalCurvedList"/>
    <dgm:cxn modelId="{67D98AF1-9798-EE42-8884-ADFF3797799A}" type="presOf" srcId="{79B02686-A530-F249-8509-22007BEEC7F7}" destId="{BB06CBEB-BFAA-7F47-B967-522DE2DB2E5A}" srcOrd="0" destOrd="0" presId="urn:microsoft.com/office/officeart/2008/layout/VerticalCurvedList"/>
    <dgm:cxn modelId="{93711A8D-3574-5346-B234-8AB301B0B090}" srcId="{2EBF8B40-AE64-BE42-92BB-2702903EF850}" destId="{1BBF3C01-EE36-934E-9708-3F9A63C3B9BE}" srcOrd="6" destOrd="0" parTransId="{6CB549E4-2A52-9644-8030-D7330C69FE69}" sibTransId="{8DD5B4A6-BE89-1F4B-A89F-785B834A6AF2}"/>
    <dgm:cxn modelId="{3A969F14-AC4A-FA4D-A9BD-3CD2EE2B6753}" type="presOf" srcId="{1BBF3C01-EE36-934E-9708-3F9A63C3B9BE}" destId="{C0CDA096-C459-5048-BC21-A38B557BD1F5}" srcOrd="0" destOrd="0" presId="urn:microsoft.com/office/officeart/2008/layout/VerticalCurvedList"/>
    <dgm:cxn modelId="{E9648670-E390-0B4A-92C7-D3FB01C437EF}" srcId="{2EBF8B40-AE64-BE42-92BB-2702903EF850}" destId="{38C522BB-A28C-394D-8EF0-EC85822DF466}" srcOrd="4" destOrd="0" parTransId="{21F4E8C2-E3CC-AF47-9796-CBA1020AA8D0}" sibTransId="{3AF31710-B8C8-2C4D-B434-501F5E8B485A}"/>
    <dgm:cxn modelId="{DEC470F3-2CDC-3547-9792-47A30DA0F8A5}" type="presOf" srcId="{1E5973AF-AEFD-5A4C-8705-A622304E44F0}" destId="{1F8F36A1-C1D9-2848-A885-1BD19FEBF534}" srcOrd="0" destOrd="0" presId="urn:microsoft.com/office/officeart/2008/layout/VerticalCurvedList"/>
    <dgm:cxn modelId="{0BC5EF8C-DE64-3B4A-BEA0-88543A736FD7}" type="presOf" srcId="{DCDFF2E8-03D5-8741-9529-D9E527082179}" destId="{070377D2-708B-404F-999A-80A585DDFC97}" srcOrd="0" destOrd="0" presId="urn:microsoft.com/office/officeart/2008/layout/VerticalCurvedList"/>
    <dgm:cxn modelId="{C9D3A455-DD1F-9A4A-9E90-675BA51BEBAD}" srcId="{2EBF8B40-AE64-BE42-92BB-2702903EF850}" destId="{DCDFF2E8-03D5-8741-9529-D9E527082179}" srcOrd="1" destOrd="0" parTransId="{F0EEDCA7-2627-3F43-843D-36FED7A33EC8}" sibTransId="{71AE459E-C91E-A447-8EC4-272FD48C3F60}"/>
    <dgm:cxn modelId="{97D50F9B-FE98-0348-AB28-6C23591358D9}" type="presOf" srcId="{2EBF8B40-AE64-BE42-92BB-2702903EF850}" destId="{C16A0683-7680-5145-B263-15F1DB58B7CF}" srcOrd="0" destOrd="0" presId="urn:microsoft.com/office/officeart/2008/layout/VerticalCurvedList"/>
    <dgm:cxn modelId="{C546CBBA-A3CA-AE40-9CCF-A4BEEC153E47}" type="presOf" srcId="{AE2E9631-8788-7442-BBFB-12956C3AF341}" destId="{C194276C-0AF5-9544-BE46-B1FE900B8020}" srcOrd="0" destOrd="0" presId="urn:microsoft.com/office/officeart/2008/layout/VerticalCurvedList"/>
    <dgm:cxn modelId="{8B73A0C0-326F-EC4D-8FCB-5932BCA49D52}" type="presOf" srcId="{3029A5F2-379B-9544-AD5B-9D20A82D7622}" destId="{F50D3935-CFF9-264C-A6A1-37600B04655B}" srcOrd="0" destOrd="0" presId="urn:microsoft.com/office/officeart/2008/layout/VerticalCurvedList"/>
    <dgm:cxn modelId="{09E66FE4-69BB-244A-B89B-7B157012BCE1}" srcId="{2EBF8B40-AE64-BE42-92BB-2702903EF850}" destId="{3029A5F2-379B-9544-AD5B-9D20A82D7622}" srcOrd="2" destOrd="0" parTransId="{04938315-C98A-7349-93AC-4DBE4C317690}" sibTransId="{93CBAFA6-0F75-B845-9E6D-13B688FA9D69}"/>
    <dgm:cxn modelId="{961D76F1-F046-DE4D-8ECE-D922D0D47692}" srcId="{2EBF8B40-AE64-BE42-92BB-2702903EF850}" destId="{79B02686-A530-F249-8509-22007BEEC7F7}" srcOrd="5" destOrd="0" parTransId="{2223B200-F562-4B4A-AC4F-D20441181729}" sibTransId="{41042944-634B-D740-A90D-01FE741E4E47}"/>
    <dgm:cxn modelId="{8EDACF2F-C5CC-CA49-9E75-773A3CA8D745}" type="presParOf" srcId="{C16A0683-7680-5145-B263-15F1DB58B7CF}" destId="{A5FBBD7E-E3AA-4445-B26F-0F8C6B8BE199}" srcOrd="0" destOrd="0" presId="urn:microsoft.com/office/officeart/2008/layout/VerticalCurvedList"/>
    <dgm:cxn modelId="{82B2D26C-9B39-FC4E-AD74-5B4E27FC8479}" type="presParOf" srcId="{A5FBBD7E-E3AA-4445-B26F-0F8C6B8BE199}" destId="{D07976EA-290B-414C-9ABB-F81116E4BB97}" srcOrd="0" destOrd="0" presId="urn:microsoft.com/office/officeart/2008/layout/VerticalCurvedList"/>
    <dgm:cxn modelId="{A2E90FE9-D10B-1948-8A9C-6D17B793B733}" type="presParOf" srcId="{D07976EA-290B-414C-9ABB-F81116E4BB97}" destId="{30EEEDA2-3DE4-F14A-8A25-072D8038F988}" srcOrd="0" destOrd="0" presId="urn:microsoft.com/office/officeart/2008/layout/VerticalCurvedList"/>
    <dgm:cxn modelId="{D9DC3584-5637-6245-B311-3A9D2A0EC3B9}" type="presParOf" srcId="{D07976EA-290B-414C-9ABB-F81116E4BB97}" destId="{1F8F36A1-C1D9-2848-A885-1BD19FEBF534}" srcOrd="1" destOrd="0" presId="urn:microsoft.com/office/officeart/2008/layout/VerticalCurvedList"/>
    <dgm:cxn modelId="{A1BB0974-B7D3-7448-BE0A-436F6BA143AD}" type="presParOf" srcId="{D07976EA-290B-414C-9ABB-F81116E4BB97}" destId="{218CF5B2-A56B-1548-B312-4576C0DDFF17}" srcOrd="2" destOrd="0" presId="urn:microsoft.com/office/officeart/2008/layout/VerticalCurvedList"/>
    <dgm:cxn modelId="{7599F4BC-75C5-2642-A5B1-5C740F51A6F0}" type="presParOf" srcId="{D07976EA-290B-414C-9ABB-F81116E4BB97}" destId="{EF42EFD4-0416-6749-AFB6-823394D01A6D}" srcOrd="3" destOrd="0" presId="urn:microsoft.com/office/officeart/2008/layout/VerticalCurvedList"/>
    <dgm:cxn modelId="{BA13C9C5-196B-EF49-B1EA-BB28549CF68B}" type="presParOf" srcId="{A5FBBD7E-E3AA-4445-B26F-0F8C6B8BE199}" destId="{BE4F9561-55E7-F24B-BFE5-387FC837BA98}" srcOrd="1" destOrd="0" presId="urn:microsoft.com/office/officeart/2008/layout/VerticalCurvedList"/>
    <dgm:cxn modelId="{62DCED04-873C-C441-9BD8-9B226C6E1B36}" type="presParOf" srcId="{A5FBBD7E-E3AA-4445-B26F-0F8C6B8BE199}" destId="{C1942883-87F3-204A-97D9-086D250B93D0}" srcOrd="2" destOrd="0" presId="urn:microsoft.com/office/officeart/2008/layout/VerticalCurvedList"/>
    <dgm:cxn modelId="{B0DDA855-79E2-3A40-8589-96399BDEAD22}" type="presParOf" srcId="{C1942883-87F3-204A-97D9-086D250B93D0}" destId="{16530622-8FD1-7B4A-A93B-2A1A58E17AFF}" srcOrd="0" destOrd="0" presId="urn:microsoft.com/office/officeart/2008/layout/VerticalCurvedList"/>
    <dgm:cxn modelId="{507CC247-C104-E044-99F1-364D74FE18C4}" type="presParOf" srcId="{A5FBBD7E-E3AA-4445-B26F-0F8C6B8BE199}" destId="{070377D2-708B-404F-999A-80A585DDFC97}" srcOrd="3" destOrd="0" presId="urn:microsoft.com/office/officeart/2008/layout/VerticalCurvedList"/>
    <dgm:cxn modelId="{A620F6D6-1AD6-9043-B296-D5D987ABF32C}" type="presParOf" srcId="{A5FBBD7E-E3AA-4445-B26F-0F8C6B8BE199}" destId="{56E61681-BC6F-ED41-8439-61B3CC840385}" srcOrd="4" destOrd="0" presId="urn:microsoft.com/office/officeart/2008/layout/VerticalCurvedList"/>
    <dgm:cxn modelId="{ECAAC778-A94F-BE45-ADE7-CE1FED618248}" type="presParOf" srcId="{56E61681-BC6F-ED41-8439-61B3CC840385}" destId="{E2BA8960-2190-D14B-8970-CB048E897072}" srcOrd="0" destOrd="0" presId="urn:microsoft.com/office/officeart/2008/layout/VerticalCurvedList"/>
    <dgm:cxn modelId="{360AEDD4-72E1-6B45-B99B-6FBC074C7BF0}" type="presParOf" srcId="{A5FBBD7E-E3AA-4445-B26F-0F8C6B8BE199}" destId="{F50D3935-CFF9-264C-A6A1-37600B04655B}" srcOrd="5" destOrd="0" presId="urn:microsoft.com/office/officeart/2008/layout/VerticalCurvedList"/>
    <dgm:cxn modelId="{C09FE179-59CF-4044-9B94-CA86F67242D7}" type="presParOf" srcId="{A5FBBD7E-E3AA-4445-B26F-0F8C6B8BE199}" destId="{C3BA3FD6-CB31-334C-B276-080C95A4676E}" srcOrd="6" destOrd="0" presId="urn:microsoft.com/office/officeart/2008/layout/VerticalCurvedList"/>
    <dgm:cxn modelId="{7C5AA306-69EB-3744-95FE-75D32BB14266}" type="presParOf" srcId="{C3BA3FD6-CB31-334C-B276-080C95A4676E}" destId="{FE5C0FCA-2264-554F-AAF7-A96623F81623}" srcOrd="0" destOrd="0" presId="urn:microsoft.com/office/officeart/2008/layout/VerticalCurvedList"/>
    <dgm:cxn modelId="{20EF954D-3AA8-C54F-B59F-5AE10B2CB543}" type="presParOf" srcId="{A5FBBD7E-E3AA-4445-B26F-0F8C6B8BE199}" destId="{C194276C-0AF5-9544-BE46-B1FE900B8020}" srcOrd="7" destOrd="0" presId="urn:microsoft.com/office/officeart/2008/layout/VerticalCurvedList"/>
    <dgm:cxn modelId="{E4D6FDE6-E492-6C43-A242-E6EC8F4E9623}" type="presParOf" srcId="{A5FBBD7E-E3AA-4445-B26F-0F8C6B8BE199}" destId="{5B81F0B1-E811-4742-ACC5-591EBFF4BA71}" srcOrd="8" destOrd="0" presId="urn:microsoft.com/office/officeart/2008/layout/VerticalCurvedList"/>
    <dgm:cxn modelId="{76CA2E45-F06E-7849-A4DA-E4AF8333395A}" type="presParOf" srcId="{5B81F0B1-E811-4742-ACC5-591EBFF4BA71}" destId="{0EEA921E-5616-8245-B15B-2BD1B6C2BEC3}" srcOrd="0" destOrd="0" presId="urn:microsoft.com/office/officeart/2008/layout/VerticalCurvedList"/>
    <dgm:cxn modelId="{B7A7042F-E8B6-EA4E-9317-3C853E9CFDED}" type="presParOf" srcId="{A5FBBD7E-E3AA-4445-B26F-0F8C6B8BE199}" destId="{D7E20882-1004-D044-B719-B9886887BB26}" srcOrd="9" destOrd="0" presId="urn:microsoft.com/office/officeart/2008/layout/VerticalCurvedList"/>
    <dgm:cxn modelId="{F8E22B6C-F483-0949-8023-7BFB173E110A}" type="presParOf" srcId="{A5FBBD7E-E3AA-4445-B26F-0F8C6B8BE199}" destId="{DE3AFC35-9E68-1C41-924F-08D3FC8C311B}" srcOrd="10" destOrd="0" presId="urn:microsoft.com/office/officeart/2008/layout/VerticalCurvedList"/>
    <dgm:cxn modelId="{EB24709E-DEE5-7C46-8DFD-EA3A752B4326}" type="presParOf" srcId="{DE3AFC35-9E68-1C41-924F-08D3FC8C311B}" destId="{9D8AA29D-94A4-F846-9BF4-BA67F82FDA99}" srcOrd="0" destOrd="0" presId="urn:microsoft.com/office/officeart/2008/layout/VerticalCurvedList"/>
    <dgm:cxn modelId="{940A850B-53F3-794E-BC8A-D746413D1671}" type="presParOf" srcId="{A5FBBD7E-E3AA-4445-B26F-0F8C6B8BE199}" destId="{BB06CBEB-BFAA-7F47-B967-522DE2DB2E5A}" srcOrd="11" destOrd="0" presId="urn:microsoft.com/office/officeart/2008/layout/VerticalCurvedList"/>
    <dgm:cxn modelId="{7704F494-297C-394C-990B-2C84A22127EB}" type="presParOf" srcId="{A5FBBD7E-E3AA-4445-B26F-0F8C6B8BE199}" destId="{FC98B678-57EE-E54B-822E-8D5AC04389B1}" srcOrd="12" destOrd="0" presId="urn:microsoft.com/office/officeart/2008/layout/VerticalCurvedList"/>
    <dgm:cxn modelId="{41AB5D57-598F-2244-87F5-C9B68D5AFA7D}" type="presParOf" srcId="{FC98B678-57EE-E54B-822E-8D5AC04389B1}" destId="{4E317B66-7791-B645-BD12-C4BBEAFED9EB}" srcOrd="0" destOrd="0" presId="urn:microsoft.com/office/officeart/2008/layout/VerticalCurvedList"/>
    <dgm:cxn modelId="{1108AED6-2A69-9940-A4EE-A136351FD07F}" type="presParOf" srcId="{A5FBBD7E-E3AA-4445-B26F-0F8C6B8BE199}" destId="{C0CDA096-C459-5048-BC21-A38B557BD1F5}" srcOrd="13" destOrd="0" presId="urn:microsoft.com/office/officeart/2008/layout/VerticalCurvedList"/>
    <dgm:cxn modelId="{DBFFCDF2-45F3-1646-B95E-0F6366B893CF}" type="presParOf" srcId="{A5FBBD7E-E3AA-4445-B26F-0F8C6B8BE199}" destId="{063AC152-3B6B-E745-BA74-D34ED3CD053A}" srcOrd="14" destOrd="0" presId="urn:microsoft.com/office/officeart/2008/layout/VerticalCurvedList"/>
    <dgm:cxn modelId="{7CF62490-69E3-0348-A333-63F675922B6F}" type="presParOf" srcId="{063AC152-3B6B-E745-BA74-D34ED3CD053A}" destId="{DB544D6B-F406-E94C-B504-A4B5149082A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A91E3-6D02-4915-BC6E-21FEDA8E0D3F}">
      <dsp:nvSpPr>
        <dsp:cNvPr id="0" name=""/>
        <dsp:cNvSpPr/>
      </dsp:nvSpPr>
      <dsp:spPr>
        <a:xfrm>
          <a:off x="6555328" y="2422827"/>
          <a:ext cx="189160" cy="580092"/>
        </a:xfrm>
        <a:custGeom>
          <a:avLst/>
          <a:gdLst/>
          <a:ahLst/>
          <a:cxnLst/>
          <a:rect l="0" t="0" r="0" b="0"/>
          <a:pathLst>
            <a:path>
              <a:moveTo>
                <a:pt x="0" y="0"/>
              </a:moveTo>
              <a:lnTo>
                <a:pt x="0" y="580092"/>
              </a:lnTo>
              <a:lnTo>
                <a:pt x="189160" y="5800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EF6851-F99F-4DF5-ADD5-1513E18ADFA4}">
      <dsp:nvSpPr>
        <dsp:cNvPr id="0" name=""/>
        <dsp:cNvSpPr/>
      </dsp:nvSpPr>
      <dsp:spPr>
        <a:xfrm>
          <a:off x="7014036" y="1527467"/>
          <a:ext cx="91440" cy="264824"/>
        </a:xfrm>
        <a:custGeom>
          <a:avLst/>
          <a:gdLst/>
          <a:ahLst/>
          <a:cxnLst/>
          <a:rect l="0" t="0" r="0" b="0"/>
          <a:pathLst>
            <a:path>
              <a:moveTo>
                <a:pt x="45720" y="0"/>
              </a:moveTo>
              <a:lnTo>
                <a:pt x="45720" y="2648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254DE8-C3C3-4076-956C-63352A70E125}">
      <dsp:nvSpPr>
        <dsp:cNvPr id="0" name=""/>
        <dsp:cNvSpPr/>
      </dsp:nvSpPr>
      <dsp:spPr>
        <a:xfrm>
          <a:off x="4389439" y="632107"/>
          <a:ext cx="2670316" cy="264824"/>
        </a:xfrm>
        <a:custGeom>
          <a:avLst/>
          <a:gdLst/>
          <a:ahLst/>
          <a:cxnLst/>
          <a:rect l="0" t="0" r="0" b="0"/>
          <a:pathLst>
            <a:path>
              <a:moveTo>
                <a:pt x="0" y="0"/>
              </a:moveTo>
              <a:lnTo>
                <a:pt x="0" y="132412"/>
              </a:lnTo>
              <a:lnTo>
                <a:pt x="2670316" y="132412"/>
              </a:lnTo>
              <a:lnTo>
                <a:pt x="2670316" y="2648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C36E46-BD84-44E4-A2AF-EAF416C9B40A}">
      <dsp:nvSpPr>
        <dsp:cNvPr id="0" name=""/>
        <dsp:cNvSpPr/>
      </dsp:nvSpPr>
      <dsp:spPr>
        <a:xfrm>
          <a:off x="5029433" y="2422827"/>
          <a:ext cx="189160" cy="580092"/>
        </a:xfrm>
        <a:custGeom>
          <a:avLst/>
          <a:gdLst/>
          <a:ahLst/>
          <a:cxnLst/>
          <a:rect l="0" t="0" r="0" b="0"/>
          <a:pathLst>
            <a:path>
              <a:moveTo>
                <a:pt x="0" y="0"/>
              </a:moveTo>
              <a:lnTo>
                <a:pt x="0" y="580092"/>
              </a:lnTo>
              <a:lnTo>
                <a:pt x="189160" y="5800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F3C020-5CED-477D-A0FC-F8980B31B2AB}">
      <dsp:nvSpPr>
        <dsp:cNvPr id="0" name=""/>
        <dsp:cNvSpPr/>
      </dsp:nvSpPr>
      <dsp:spPr>
        <a:xfrm>
          <a:off x="4770913" y="1527467"/>
          <a:ext cx="762947" cy="264824"/>
        </a:xfrm>
        <a:custGeom>
          <a:avLst/>
          <a:gdLst/>
          <a:ahLst/>
          <a:cxnLst/>
          <a:rect l="0" t="0" r="0" b="0"/>
          <a:pathLst>
            <a:path>
              <a:moveTo>
                <a:pt x="0" y="0"/>
              </a:moveTo>
              <a:lnTo>
                <a:pt x="0" y="132412"/>
              </a:lnTo>
              <a:lnTo>
                <a:pt x="762947" y="132412"/>
              </a:lnTo>
              <a:lnTo>
                <a:pt x="762947" y="2648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031C55-1619-4106-95F7-EB088E492B5F}">
      <dsp:nvSpPr>
        <dsp:cNvPr id="0" name=""/>
        <dsp:cNvSpPr/>
      </dsp:nvSpPr>
      <dsp:spPr>
        <a:xfrm>
          <a:off x="3503538" y="2422827"/>
          <a:ext cx="189160" cy="2370812"/>
        </a:xfrm>
        <a:custGeom>
          <a:avLst/>
          <a:gdLst/>
          <a:ahLst/>
          <a:cxnLst/>
          <a:rect l="0" t="0" r="0" b="0"/>
          <a:pathLst>
            <a:path>
              <a:moveTo>
                <a:pt x="0" y="0"/>
              </a:moveTo>
              <a:lnTo>
                <a:pt x="0" y="2370812"/>
              </a:lnTo>
              <a:lnTo>
                <a:pt x="189160" y="23708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91688E-B0D3-4873-BD49-EF24EF29DE6A}">
      <dsp:nvSpPr>
        <dsp:cNvPr id="0" name=""/>
        <dsp:cNvSpPr/>
      </dsp:nvSpPr>
      <dsp:spPr>
        <a:xfrm>
          <a:off x="3503538" y="2422827"/>
          <a:ext cx="189160" cy="1475452"/>
        </a:xfrm>
        <a:custGeom>
          <a:avLst/>
          <a:gdLst/>
          <a:ahLst/>
          <a:cxnLst/>
          <a:rect l="0" t="0" r="0" b="0"/>
          <a:pathLst>
            <a:path>
              <a:moveTo>
                <a:pt x="0" y="0"/>
              </a:moveTo>
              <a:lnTo>
                <a:pt x="0" y="1475452"/>
              </a:lnTo>
              <a:lnTo>
                <a:pt x="189160" y="14754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57CC36-D85D-4B19-B6F6-9C4C66D96C1B}">
      <dsp:nvSpPr>
        <dsp:cNvPr id="0" name=""/>
        <dsp:cNvSpPr/>
      </dsp:nvSpPr>
      <dsp:spPr>
        <a:xfrm>
          <a:off x="3503538" y="2422827"/>
          <a:ext cx="189160" cy="580092"/>
        </a:xfrm>
        <a:custGeom>
          <a:avLst/>
          <a:gdLst/>
          <a:ahLst/>
          <a:cxnLst/>
          <a:rect l="0" t="0" r="0" b="0"/>
          <a:pathLst>
            <a:path>
              <a:moveTo>
                <a:pt x="0" y="0"/>
              </a:moveTo>
              <a:lnTo>
                <a:pt x="0" y="580092"/>
              </a:lnTo>
              <a:lnTo>
                <a:pt x="189160" y="5800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72E1E1-D9E9-4017-BA50-E8ADE0251B95}">
      <dsp:nvSpPr>
        <dsp:cNvPr id="0" name=""/>
        <dsp:cNvSpPr/>
      </dsp:nvSpPr>
      <dsp:spPr>
        <a:xfrm>
          <a:off x="4007966" y="1527467"/>
          <a:ext cx="762947" cy="264824"/>
        </a:xfrm>
        <a:custGeom>
          <a:avLst/>
          <a:gdLst/>
          <a:ahLst/>
          <a:cxnLst/>
          <a:rect l="0" t="0" r="0" b="0"/>
          <a:pathLst>
            <a:path>
              <a:moveTo>
                <a:pt x="762947" y="0"/>
              </a:moveTo>
              <a:lnTo>
                <a:pt x="762947" y="132412"/>
              </a:lnTo>
              <a:lnTo>
                <a:pt x="0" y="132412"/>
              </a:lnTo>
              <a:lnTo>
                <a:pt x="0" y="2648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5F5E88-2D78-449A-9299-1A0109F83A55}">
      <dsp:nvSpPr>
        <dsp:cNvPr id="0" name=""/>
        <dsp:cNvSpPr/>
      </dsp:nvSpPr>
      <dsp:spPr>
        <a:xfrm>
          <a:off x="4389439" y="632107"/>
          <a:ext cx="381473" cy="264824"/>
        </a:xfrm>
        <a:custGeom>
          <a:avLst/>
          <a:gdLst/>
          <a:ahLst/>
          <a:cxnLst/>
          <a:rect l="0" t="0" r="0" b="0"/>
          <a:pathLst>
            <a:path>
              <a:moveTo>
                <a:pt x="0" y="0"/>
              </a:moveTo>
              <a:lnTo>
                <a:pt x="0" y="132412"/>
              </a:lnTo>
              <a:lnTo>
                <a:pt x="381473" y="132412"/>
              </a:lnTo>
              <a:lnTo>
                <a:pt x="381473" y="2648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42A7C8-EC51-4A52-BBF8-35EA1F37156C}">
      <dsp:nvSpPr>
        <dsp:cNvPr id="0" name=""/>
        <dsp:cNvSpPr/>
      </dsp:nvSpPr>
      <dsp:spPr>
        <a:xfrm>
          <a:off x="1977643" y="2422827"/>
          <a:ext cx="189160" cy="580092"/>
        </a:xfrm>
        <a:custGeom>
          <a:avLst/>
          <a:gdLst/>
          <a:ahLst/>
          <a:cxnLst/>
          <a:rect l="0" t="0" r="0" b="0"/>
          <a:pathLst>
            <a:path>
              <a:moveTo>
                <a:pt x="0" y="0"/>
              </a:moveTo>
              <a:lnTo>
                <a:pt x="0" y="580092"/>
              </a:lnTo>
              <a:lnTo>
                <a:pt x="189160" y="5800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A12939-EF14-4DB3-99D5-484FBF5880C6}">
      <dsp:nvSpPr>
        <dsp:cNvPr id="0" name=""/>
        <dsp:cNvSpPr/>
      </dsp:nvSpPr>
      <dsp:spPr>
        <a:xfrm>
          <a:off x="1719123" y="1527467"/>
          <a:ext cx="762947" cy="264824"/>
        </a:xfrm>
        <a:custGeom>
          <a:avLst/>
          <a:gdLst/>
          <a:ahLst/>
          <a:cxnLst/>
          <a:rect l="0" t="0" r="0" b="0"/>
          <a:pathLst>
            <a:path>
              <a:moveTo>
                <a:pt x="0" y="0"/>
              </a:moveTo>
              <a:lnTo>
                <a:pt x="0" y="132412"/>
              </a:lnTo>
              <a:lnTo>
                <a:pt x="762947" y="132412"/>
              </a:lnTo>
              <a:lnTo>
                <a:pt x="762947" y="2648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B63DA3-5462-4B79-A50A-415ED6B62687}">
      <dsp:nvSpPr>
        <dsp:cNvPr id="0" name=""/>
        <dsp:cNvSpPr/>
      </dsp:nvSpPr>
      <dsp:spPr>
        <a:xfrm>
          <a:off x="451747" y="2422827"/>
          <a:ext cx="189160" cy="1475452"/>
        </a:xfrm>
        <a:custGeom>
          <a:avLst/>
          <a:gdLst/>
          <a:ahLst/>
          <a:cxnLst/>
          <a:rect l="0" t="0" r="0" b="0"/>
          <a:pathLst>
            <a:path>
              <a:moveTo>
                <a:pt x="0" y="0"/>
              </a:moveTo>
              <a:lnTo>
                <a:pt x="0" y="1475452"/>
              </a:lnTo>
              <a:lnTo>
                <a:pt x="189160" y="14754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E4E3AB-FEF5-4129-A8E3-7C8EC60D7391}">
      <dsp:nvSpPr>
        <dsp:cNvPr id="0" name=""/>
        <dsp:cNvSpPr/>
      </dsp:nvSpPr>
      <dsp:spPr>
        <a:xfrm>
          <a:off x="451747" y="2422827"/>
          <a:ext cx="189160" cy="580092"/>
        </a:xfrm>
        <a:custGeom>
          <a:avLst/>
          <a:gdLst/>
          <a:ahLst/>
          <a:cxnLst/>
          <a:rect l="0" t="0" r="0" b="0"/>
          <a:pathLst>
            <a:path>
              <a:moveTo>
                <a:pt x="0" y="0"/>
              </a:moveTo>
              <a:lnTo>
                <a:pt x="0" y="580092"/>
              </a:lnTo>
              <a:lnTo>
                <a:pt x="189160" y="5800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CEEF3-4954-458E-97B7-73343108C13F}">
      <dsp:nvSpPr>
        <dsp:cNvPr id="0" name=""/>
        <dsp:cNvSpPr/>
      </dsp:nvSpPr>
      <dsp:spPr>
        <a:xfrm>
          <a:off x="956176" y="1527467"/>
          <a:ext cx="762947" cy="264824"/>
        </a:xfrm>
        <a:custGeom>
          <a:avLst/>
          <a:gdLst/>
          <a:ahLst/>
          <a:cxnLst/>
          <a:rect l="0" t="0" r="0" b="0"/>
          <a:pathLst>
            <a:path>
              <a:moveTo>
                <a:pt x="762947" y="0"/>
              </a:moveTo>
              <a:lnTo>
                <a:pt x="762947" y="132412"/>
              </a:lnTo>
              <a:lnTo>
                <a:pt x="0" y="132412"/>
              </a:lnTo>
              <a:lnTo>
                <a:pt x="0" y="2648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6E0CB8-9FEC-4560-9307-54147B76DF60}">
      <dsp:nvSpPr>
        <dsp:cNvPr id="0" name=""/>
        <dsp:cNvSpPr/>
      </dsp:nvSpPr>
      <dsp:spPr>
        <a:xfrm>
          <a:off x="1719123" y="632107"/>
          <a:ext cx="2670316" cy="264824"/>
        </a:xfrm>
        <a:custGeom>
          <a:avLst/>
          <a:gdLst/>
          <a:ahLst/>
          <a:cxnLst/>
          <a:rect l="0" t="0" r="0" b="0"/>
          <a:pathLst>
            <a:path>
              <a:moveTo>
                <a:pt x="2670316" y="0"/>
              </a:moveTo>
              <a:lnTo>
                <a:pt x="2670316" y="132412"/>
              </a:lnTo>
              <a:lnTo>
                <a:pt x="0" y="132412"/>
              </a:lnTo>
              <a:lnTo>
                <a:pt x="0" y="2648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B344E7-087A-4F09-83DB-3746F0DAD51D}">
      <dsp:nvSpPr>
        <dsp:cNvPr id="0" name=""/>
        <dsp:cNvSpPr/>
      </dsp:nvSpPr>
      <dsp:spPr>
        <a:xfrm>
          <a:off x="3758904" y="157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Things Holdings</a:t>
          </a:r>
          <a:endParaRPr lang="en-US" sz="1100" kern="1200" dirty="0"/>
        </a:p>
      </dsp:txBody>
      <dsp:txXfrm>
        <a:off x="3758904" y="1572"/>
        <a:ext cx="1261070" cy="630535"/>
      </dsp:txXfrm>
    </dsp:sp>
    <dsp:sp modelId="{7B405FEE-4F2F-4777-8C49-410EE3990A6D}">
      <dsp:nvSpPr>
        <dsp:cNvPr id="0" name=""/>
        <dsp:cNvSpPr/>
      </dsp:nvSpPr>
      <dsp:spPr>
        <a:xfrm>
          <a:off x="1088588" y="89693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Cement (Pty) Ltd</a:t>
          </a:r>
          <a:endParaRPr lang="en-US" sz="1100" kern="1200" dirty="0"/>
        </a:p>
      </dsp:txBody>
      <dsp:txXfrm>
        <a:off x="1088588" y="896932"/>
        <a:ext cx="1261070" cy="630535"/>
      </dsp:txXfrm>
    </dsp:sp>
    <dsp:sp modelId="{8601AD87-A1D3-4E0E-8A74-9794BFE3BA10}">
      <dsp:nvSpPr>
        <dsp:cNvPr id="0" name=""/>
        <dsp:cNvSpPr/>
      </dsp:nvSpPr>
      <dsp:spPr>
        <a:xfrm>
          <a:off x="325640" y="179229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Cement Plant 1</a:t>
          </a:r>
          <a:endParaRPr lang="en-US" sz="1100" kern="1200" dirty="0"/>
        </a:p>
      </dsp:txBody>
      <dsp:txXfrm>
        <a:off x="325640" y="1792292"/>
        <a:ext cx="1261070" cy="630535"/>
      </dsp:txXfrm>
    </dsp:sp>
    <dsp:sp modelId="{7D204F8E-DD4D-4333-8CC7-C40CA5DBDA4E}">
      <dsp:nvSpPr>
        <dsp:cNvPr id="0" name=""/>
        <dsp:cNvSpPr/>
      </dsp:nvSpPr>
      <dsp:spPr>
        <a:xfrm>
          <a:off x="640908" y="268765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Fuel combustion (1A2f)</a:t>
          </a:r>
        </a:p>
        <a:p>
          <a:pPr lvl="0" algn="ctr" defTabSz="488950">
            <a:lnSpc>
              <a:spcPct val="90000"/>
            </a:lnSpc>
            <a:spcBef>
              <a:spcPct val="0"/>
            </a:spcBef>
            <a:spcAft>
              <a:spcPct val="35000"/>
            </a:spcAft>
          </a:pPr>
          <a:r>
            <a:rPr lang="en-US" sz="1100" kern="1200" dirty="0" smtClean="0"/>
            <a:t>150 MW (</a:t>
          </a:r>
          <a:r>
            <a:rPr lang="en-US" sz="1100" kern="1200" dirty="0" err="1" smtClean="0"/>
            <a:t>th</a:t>
          </a:r>
          <a:r>
            <a:rPr lang="en-US" sz="1100" kern="1200" dirty="0" smtClean="0"/>
            <a:t>)</a:t>
          </a:r>
          <a:endParaRPr lang="en-US" sz="1100" kern="1200" dirty="0"/>
        </a:p>
      </dsp:txBody>
      <dsp:txXfrm>
        <a:off x="640908" y="2687652"/>
        <a:ext cx="1261070" cy="630535"/>
      </dsp:txXfrm>
    </dsp:sp>
    <dsp:sp modelId="{0280C504-42A1-4657-96B1-A51E49DC2957}">
      <dsp:nvSpPr>
        <dsp:cNvPr id="0" name=""/>
        <dsp:cNvSpPr/>
      </dsp:nvSpPr>
      <dsp:spPr>
        <a:xfrm>
          <a:off x="640908" y="358301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Process emissions from clinker (2A1)</a:t>
          </a:r>
          <a:endParaRPr lang="en-US" sz="1100" kern="1200" dirty="0"/>
        </a:p>
      </dsp:txBody>
      <dsp:txXfrm>
        <a:off x="640908" y="3583012"/>
        <a:ext cx="1261070" cy="630535"/>
      </dsp:txXfrm>
    </dsp:sp>
    <dsp:sp modelId="{DDECD4FA-4981-4595-A12D-697E9AC0CD38}">
      <dsp:nvSpPr>
        <dsp:cNvPr id="0" name=""/>
        <dsp:cNvSpPr/>
      </dsp:nvSpPr>
      <dsp:spPr>
        <a:xfrm>
          <a:off x="1851535" y="179229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Cement Plant 2</a:t>
          </a:r>
          <a:endParaRPr lang="en-US" sz="1100" kern="1200" dirty="0"/>
        </a:p>
      </dsp:txBody>
      <dsp:txXfrm>
        <a:off x="1851535" y="1792292"/>
        <a:ext cx="1261070" cy="630535"/>
      </dsp:txXfrm>
    </dsp:sp>
    <dsp:sp modelId="{5F903124-EBCC-4323-9047-74A03170469A}">
      <dsp:nvSpPr>
        <dsp:cNvPr id="0" name=""/>
        <dsp:cNvSpPr/>
      </dsp:nvSpPr>
      <dsp:spPr>
        <a:xfrm>
          <a:off x="2166803" y="268765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Fuel combustion (1A2f)</a:t>
          </a:r>
        </a:p>
        <a:p>
          <a:pPr lvl="0" algn="ctr" defTabSz="488950">
            <a:lnSpc>
              <a:spcPct val="90000"/>
            </a:lnSpc>
            <a:spcBef>
              <a:spcPct val="0"/>
            </a:spcBef>
            <a:spcAft>
              <a:spcPct val="35000"/>
            </a:spcAft>
          </a:pPr>
          <a:r>
            <a:rPr lang="en-US" sz="1100" kern="1200" dirty="0" smtClean="0"/>
            <a:t>1 MW (</a:t>
          </a:r>
          <a:r>
            <a:rPr lang="en-US" sz="1100" kern="1200" dirty="0" err="1" smtClean="0"/>
            <a:t>th</a:t>
          </a:r>
          <a:r>
            <a:rPr lang="en-US" sz="1100" kern="1200" dirty="0" smtClean="0"/>
            <a:t>)</a:t>
          </a:r>
          <a:endParaRPr lang="en-US" sz="1100" kern="1200" dirty="0"/>
        </a:p>
      </dsp:txBody>
      <dsp:txXfrm>
        <a:off x="2166803" y="2687652"/>
        <a:ext cx="1261070" cy="630535"/>
      </dsp:txXfrm>
    </dsp:sp>
    <dsp:sp modelId="{ACF3320C-C673-4333-9880-A9D2DC5F156B}">
      <dsp:nvSpPr>
        <dsp:cNvPr id="0" name=""/>
        <dsp:cNvSpPr/>
      </dsp:nvSpPr>
      <dsp:spPr>
        <a:xfrm>
          <a:off x="4140378" y="89693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Paper (Pty) Ltd</a:t>
          </a:r>
          <a:endParaRPr lang="en-US" sz="1100" kern="1200" dirty="0"/>
        </a:p>
      </dsp:txBody>
      <dsp:txXfrm>
        <a:off x="4140378" y="896932"/>
        <a:ext cx="1261070" cy="630535"/>
      </dsp:txXfrm>
    </dsp:sp>
    <dsp:sp modelId="{672FF036-721B-4E65-A142-EA50AD889BA5}">
      <dsp:nvSpPr>
        <dsp:cNvPr id="0" name=""/>
        <dsp:cNvSpPr/>
      </dsp:nvSpPr>
      <dsp:spPr>
        <a:xfrm>
          <a:off x="3377431" y="179229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Paper Plant 1</a:t>
          </a:r>
          <a:endParaRPr lang="en-US" sz="1100" kern="1200" dirty="0"/>
        </a:p>
      </dsp:txBody>
      <dsp:txXfrm>
        <a:off x="3377431" y="1792292"/>
        <a:ext cx="1261070" cy="630535"/>
      </dsp:txXfrm>
    </dsp:sp>
    <dsp:sp modelId="{EE2B6F8E-0A63-4B14-AB51-3E96B1A78CD7}">
      <dsp:nvSpPr>
        <dsp:cNvPr id="0" name=""/>
        <dsp:cNvSpPr/>
      </dsp:nvSpPr>
      <dsp:spPr>
        <a:xfrm>
          <a:off x="3692698" y="268765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Fuel combustion (1A2d)</a:t>
          </a:r>
        </a:p>
        <a:p>
          <a:pPr lvl="0" algn="ctr" defTabSz="488950">
            <a:lnSpc>
              <a:spcPct val="90000"/>
            </a:lnSpc>
            <a:spcBef>
              <a:spcPct val="0"/>
            </a:spcBef>
            <a:spcAft>
              <a:spcPct val="35000"/>
            </a:spcAft>
          </a:pPr>
          <a:r>
            <a:rPr lang="en-US" sz="1100" kern="1200" dirty="0" smtClean="0"/>
            <a:t>60 MW (</a:t>
          </a:r>
          <a:r>
            <a:rPr lang="en-US" sz="1100" kern="1200" dirty="0" err="1" smtClean="0"/>
            <a:t>th</a:t>
          </a:r>
          <a:r>
            <a:rPr lang="en-US" sz="1100" kern="1200" dirty="0" smtClean="0"/>
            <a:t>)</a:t>
          </a:r>
          <a:endParaRPr lang="en-US" sz="1100" kern="1200" dirty="0"/>
        </a:p>
      </dsp:txBody>
      <dsp:txXfrm>
        <a:off x="3692698" y="2687652"/>
        <a:ext cx="1261070" cy="630535"/>
      </dsp:txXfrm>
    </dsp:sp>
    <dsp:sp modelId="{FB0AA5A5-232D-43B3-9E22-5CB5A5AB0F73}">
      <dsp:nvSpPr>
        <dsp:cNvPr id="0" name=""/>
        <dsp:cNvSpPr/>
      </dsp:nvSpPr>
      <dsp:spPr>
        <a:xfrm>
          <a:off x="3692698" y="358301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Fuel combustion (1A1a)</a:t>
          </a:r>
        </a:p>
        <a:p>
          <a:pPr lvl="0" algn="ctr" defTabSz="488950">
            <a:lnSpc>
              <a:spcPct val="90000"/>
            </a:lnSpc>
            <a:spcBef>
              <a:spcPct val="0"/>
            </a:spcBef>
            <a:spcAft>
              <a:spcPct val="35000"/>
            </a:spcAft>
          </a:pPr>
          <a:r>
            <a:rPr lang="en-US" sz="1100" kern="1200" dirty="0" smtClean="0"/>
            <a:t>35 MW (</a:t>
          </a:r>
          <a:r>
            <a:rPr lang="en-US" sz="1100" kern="1200" dirty="0" err="1" smtClean="0"/>
            <a:t>th</a:t>
          </a:r>
          <a:r>
            <a:rPr lang="en-US" sz="1100" kern="1200" dirty="0" smtClean="0"/>
            <a:t>)</a:t>
          </a:r>
          <a:endParaRPr lang="en-US" sz="1100" kern="1200" dirty="0"/>
        </a:p>
      </dsp:txBody>
      <dsp:txXfrm>
        <a:off x="3692698" y="3583012"/>
        <a:ext cx="1261070" cy="630535"/>
      </dsp:txXfrm>
    </dsp:sp>
    <dsp:sp modelId="{10E3D1D0-62AA-4B82-BDB5-32C194670901}">
      <dsp:nvSpPr>
        <dsp:cNvPr id="0" name=""/>
        <dsp:cNvSpPr/>
      </dsp:nvSpPr>
      <dsp:spPr>
        <a:xfrm>
          <a:off x="3692698" y="447837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Process emissions (2A2)</a:t>
          </a:r>
          <a:endParaRPr lang="en-US" sz="1100" kern="1200" dirty="0"/>
        </a:p>
      </dsp:txBody>
      <dsp:txXfrm>
        <a:off x="3692698" y="4478372"/>
        <a:ext cx="1261070" cy="630535"/>
      </dsp:txXfrm>
    </dsp:sp>
    <dsp:sp modelId="{597C0E67-32E8-4B35-B019-F8E307EDB5A7}">
      <dsp:nvSpPr>
        <dsp:cNvPr id="0" name=""/>
        <dsp:cNvSpPr/>
      </dsp:nvSpPr>
      <dsp:spPr>
        <a:xfrm>
          <a:off x="4903326" y="179229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Paper Plant 2</a:t>
          </a:r>
          <a:endParaRPr lang="en-US" sz="1100" kern="1200" dirty="0"/>
        </a:p>
      </dsp:txBody>
      <dsp:txXfrm>
        <a:off x="4903326" y="1792292"/>
        <a:ext cx="1261070" cy="630535"/>
      </dsp:txXfrm>
    </dsp:sp>
    <dsp:sp modelId="{DB0CD2C6-60AA-4550-9053-65771C421056}">
      <dsp:nvSpPr>
        <dsp:cNvPr id="0" name=""/>
        <dsp:cNvSpPr/>
      </dsp:nvSpPr>
      <dsp:spPr>
        <a:xfrm>
          <a:off x="5218593" y="268765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Fuel combustion (1A2d)</a:t>
          </a:r>
        </a:p>
        <a:p>
          <a:pPr lvl="0" algn="ctr" defTabSz="488950">
            <a:lnSpc>
              <a:spcPct val="90000"/>
            </a:lnSpc>
            <a:spcBef>
              <a:spcPct val="0"/>
            </a:spcBef>
            <a:spcAft>
              <a:spcPct val="35000"/>
            </a:spcAft>
          </a:pPr>
          <a:r>
            <a:rPr lang="en-US" sz="1100" kern="1200" dirty="0" smtClean="0"/>
            <a:t>10 MW (</a:t>
          </a:r>
          <a:r>
            <a:rPr lang="en-US" sz="1100" kern="1200" dirty="0" err="1" smtClean="0"/>
            <a:t>th</a:t>
          </a:r>
          <a:r>
            <a:rPr lang="en-US" sz="1100" kern="1200" dirty="0" smtClean="0"/>
            <a:t>)</a:t>
          </a:r>
          <a:endParaRPr lang="en-US" sz="1100" kern="1200" dirty="0"/>
        </a:p>
      </dsp:txBody>
      <dsp:txXfrm>
        <a:off x="5218593" y="2687652"/>
        <a:ext cx="1261070" cy="630535"/>
      </dsp:txXfrm>
    </dsp:sp>
    <dsp:sp modelId="{C7BE78B3-96C4-42EE-B27F-63F647161F4A}">
      <dsp:nvSpPr>
        <dsp:cNvPr id="0" name=""/>
        <dsp:cNvSpPr/>
      </dsp:nvSpPr>
      <dsp:spPr>
        <a:xfrm>
          <a:off x="6429221" y="89693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Ceramics (Pty) Ltd</a:t>
          </a:r>
          <a:endParaRPr lang="en-US" sz="1100" kern="1200" dirty="0"/>
        </a:p>
      </dsp:txBody>
      <dsp:txXfrm>
        <a:off x="6429221" y="896932"/>
        <a:ext cx="1261070" cy="630535"/>
      </dsp:txXfrm>
    </dsp:sp>
    <dsp:sp modelId="{122C5F2E-F44F-489F-BAB6-BB1F565B4A2E}">
      <dsp:nvSpPr>
        <dsp:cNvPr id="0" name=""/>
        <dsp:cNvSpPr/>
      </dsp:nvSpPr>
      <dsp:spPr>
        <a:xfrm>
          <a:off x="6429221" y="179229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Tile Plant</a:t>
          </a:r>
          <a:endParaRPr lang="en-US" sz="1100" kern="1200" dirty="0"/>
        </a:p>
      </dsp:txBody>
      <dsp:txXfrm>
        <a:off x="6429221" y="1792292"/>
        <a:ext cx="1261070" cy="630535"/>
      </dsp:txXfrm>
    </dsp:sp>
    <dsp:sp modelId="{B5A8F374-2572-4EEE-8400-B16E501DF239}">
      <dsp:nvSpPr>
        <dsp:cNvPr id="0" name=""/>
        <dsp:cNvSpPr/>
      </dsp:nvSpPr>
      <dsp:spPr>
        <a:xfrm>
          <a:off x="6744488" y="268765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Fuel combustion (1A2f)</a:t>
          </a:r>
        </a:p>
        <a:p>
          <a:pPr lvl="0" algn="ctr" defTabSz="488950">
            <a:lnSpc>
              <a:spcPct val="90000"/>
            </a:lnSpc>
            <a:spcBef>
              <a:spcPct val="0"/>
            </a:spcBef>
            <a:spcAft>
              <a:spcPct val="35000"/>
            </a:spcAft>
          </a:pPr>
          <a:r>
            <a:rPr lang="en-US" sz="1100" kern="1200" dirty="0" smtClean="0"/>
            <a:t>4 MW (</a:t>
          </a:r>
          <a:r>
            <a:rPr lang="en-US" sz="1100" kern="1200" dirty="0" err="1" smtClean="0"/>
            <a:t>th</a:t>
          </a:r>
          <a:r>
            <a:rPr lang="en-US" sz="1100" kern="1200" dirty="0" smtClean="0"/>
            <a:t>)</a:t>
          </a:r>
          <a:endParaRPr lang="en-US" sz="1100" kern="1200" dirty="0"/>
        </a:p>
      </dsp:txBody>
      <dsp:txXfrm>
        <a:off x="6744488" y="2687652"/>
        <a:ext cx="1261070" cy="6305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3347D-EB7A-42BC-81CC-51162DEA71C7}">
      <dsp:nvSpPr>
        <dsp:cNvPr id="0" name=""/>
        <dsp:cNvSpPr/>
      </dsp:nvSpPr>
      <dsp:spPr>
        <a:xfrm>
          <a:off x="807" y="113933"/>
          <a:ext cx="2705927" cy="676481"/>
        </a:xfrm>
        <a:prstGeom prst="roundRect">
          <a:avLst>
            <a:gd name="adj" fmla="val 10000"/>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360000" lvl="0" algn="l" defTabSz="533400">
            <a:lnSpc>
              <a:spcPct val="90000"/>
            </a:lnSpc>
            <a:spcBef>
              <a:spcPct val="0"/>
            </a:spcBef>
            <a:spcAft>
              <a:spcPct val="35000"/>
            </a:spcAft>
          </a:pPr>
          <a:r>
            <a:rPr lang="en-US" sz="1200" kern="1200" dirty="0"/>
            <a:t>Select/develop methodology</a:t>
          </a:r>
        </a:p>
      </dsp:txBody>
      <dsp:txXfrm>
        <a:off x="20620" y="133746"/>
        <a:ext cx="2666301" cy="636855"/>
      </dsp:txXfrm>
    </dsp:sp>
    <dsp:sp modelId="{62515FA3-4B2A-40A2-9D3D-DBD22027A187}">
      <dsp:nvSpPr>
        <dsp:cNvPr id="0" name=""/>
        <dsp:cNvSpPr/>
      </dsp:nvSpPr>
      <dsp:spPr>
        <a:xfrm rot="5400000">
          <a:off x="1294578" y="849607"/>
          <a:ext cx="118384" cy="118384"/>
        </a:xfrm>
        <a:prstGeom prst="rightArrow">
          <a:avLst>
            <a:gd name="adj1" fmla="val 667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9F35CF-92D5-46AE-B35B-A9898EB53801}">
      <dsp:nvSpPr>
        <dsp:cNvPr id="0" name=""/>
        <dsp:cNvSpPr/>
      </dsp:nvSpPr>
      <dsp:spPr>
        <a:xfrm>
          <a:off x="807" y="1027184"/>
          <a:ext cx="2705927" cy="676481"/>
        </a:xfrm>
        <a:prstGeom prst="roundRect">
          <a:avLst>
            <a:gd name="adj" fmla="val 10000"/>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360000" lvl="0" algn="l" defTabSz="533400">
            <a:lnSpc>
              <a:spcPct val="90000"/>
            </a:lnSpc>
            <a:spcBef>
              <a:spcPct val="0"/>
            </a:spcBef>
            <a:spcAft>
              <a:spcPct val="35000"/>
            </a:spcAft>
          </a:pPr>
          <a:r>
            <a:rPr lang="en-US" sz="1200" kern="1200" dirty="0"/>
            <a:t>Validate project (VVB)</a:t>
          </a:r>
        </a:p>
      </dsp:txBody>
      <dsp:txXfrm>
        <a:off x="20620" y="1046997"/>
        <a:ext cx="2666301" cy="636855"/>
      </dsp:txXfrm>
    </dsp:sp>
    <dsp:sp modelId="{BC997B8A-D04F-4F05-BE40-2F877DC9E0A7}">
      <dsp:nvSpPr>
        <dsp:cNvPr id="0" name=""/>
        <dsp:cNvSpPr/>
      </dsp:nvSpPr>
      <dsp:spPr>
        <a:xfrm rot="5400000">
          <a:off x="1294578" y="1762858"/>
          <a:ext cx="118384" cy="118384"/>
        </a:xfrm>
        <a:prstGeom prst="rightArrow">
          <a:avLst>
            <a:gd name="adj1" fmla="val 66700"/>
            <a:gd name="adj2" fmla="val 50000"/>
          </a:avLst>
        </a:prstGeom>
        <a:solidFill>
          <a:schemeClr val="accent5">
            <a:shade val="90000"/>
            <a:hueOff val="175022"/>
            <a:satOff val="-35644"/>
            <a:lumOff val="2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F416BF-E619-4C84-9B45-EF3608D0F47D}">
      <dsp:nvSpPr>
        <dsp:cNvPr id="0" name=""/>
        <dsp:cNvSpPr/>
      </dsp:nvSpPr>
      <dsp:spPr>
        <a:xfrm>
          <a:off x="807" y="1940434"/>
          <a:ext cx="2705927" cy="676481"/>
        </a:xfrm>
        <a:prstGeom prst="roundRect">
          <a:avLst>
            <a:gd name="adj" fmla="val 10000"/>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360000" lvl="0" algn="l" defTabSz="533400">
            <a:lnSpc>
              <a:spcPct val="90000"/>
            </a:lnSpc>
            <a:spcBef>
              <a:spcPct val="0"/>
            </a:spcBef>
            <a:spcAft>
              <a:spcPct val="35000"/>
            </a:spcAft>
          </a:pPr>
          <a:r>
            <a:rPr lang="en-US" sz="1200" kern="1200" dirty="0"/>
            <a:t>Implement project</a:t>
          </a:r>
        </a:p>
      </dsp:txBody>
      <dsp:txXfrm>
        <a:off x="20620" y="1960247"/>
        <a:ext cx="2666301" cy="636855"/>
      </dsp:txXfrm>
    </dsp:sp>
    <dsp:sp modelId="{8F7013EF-6BD0-4E98-BC10-54255AC5648E}">
      <dsp:nvSpPr>
        <dsp:cNvPr id="0" name=""/>
        <dsp:cNvSpPr/>
      </dsp:nvSpPr>
      <dsp:spPr>
        <a:xfrm rot="5400000">
          <a:off x="1294578" y="2676108"/>
          <a:ext cx="118384" cy="118384"/>
        </a:xfrm>
        <a:prstGeom prst="rightArrow">
          <a:avLst>
            <a:gd name="adj1" fmla="val 66700"/>
            <a:gd name="adj2" fmla="val 50000"/>
          </a:avLst>
        </a:prstGeom>
        <a:solidFill>
          <a:schemeClr val="accent5">
            <a:shade val="90000"/>
            <a:hueOff val="350045"/>
            <a:satOff val="-71287"/>
            <a:lumOff val="47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CD2970-BA52-4CB2-B758-A16F2B1869AA}">
      <dsp:nvSpPr>
        <dsp:cNvPr id="0" name=""/>
        <dsp:cNvSpPr/>
      </dsp:nvSpPr>
      <dsp:spPr>
        <a:xfrm>
          <a:off x="807" y="2853685"/>
          <a:ext cx="2705927" cy="676481"/>
        </a:xfrm>
        <a:prstGeom prst="roundRect">
          <a:avLst>
            <a:gd name="adj" fmla="val 10000"/>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360000" lvl="0" algn="l" defTabSz="533400">
            <a:lnSpc>
              <a:spcPct val="90000"/>
            </a:lnSpc>
            <a:spcBef>
              <a:spcPct val="0"/>
            </a:spcBef>
            <a:spcAft>
              <a:spcPct val="35000"/>
            </a:spcAft>
          </a:pPr>
          <a:r>
            <a:rPr lang="en-US" sz="1200" kern="1200" dirty="0"/>
            <a:t>Annual verification (VVB)</a:t>
          </a:r>
        </a:p>
      </dsp:txBody>
      <dsp:txXfrm>
        <a:off x="20620" y="2873498"/>
        <a:ext cx="2666301" cy="636855"/>
      </dsp:txXfrm>
    </dsp:sp>
    <dsp:sp modelId="{D3B7E2EC-D5C0-4F82-8E61-F40CC4E2E04A}">
      <dsp:nvSpPr>
        <dsp:cNvPr id="0" name=""/>
        <dsp:cNvSpPr/>
      </dsp:nvSpPr>
      <dsp:spPr>
        <a:xfrm rot="5400000">
          <a:off x="1294578" y="3589358"/>
          <a:ext cx="118384" cy="118384"/>
        </a:xfrm>
        <a:prstGeom prst="rightArrow">
          <a:avLst>
            <a:gd name="adj1" fmla="val 66700"/>
            <a:gd name="adj2" fmla="val 50000"/>
          </a:avLst>
        </a:prstGeom>
        <a:solidFill>
          <a:schemeClr val="accent5">
            <a:shade val="90000"/>
            <a:hueOff val="175022"/>
            <a:satOff val="-35644"/>
            <a:lumOff val="2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83865E-A6BF-48FB-B288-31C9B0F0281A}">
      <dsp:nvSpPr>
        <dsp:cNvPr id="0" name=""/>
        <dsp:cNvSpPr/>
      </dsp:nvSpPr>
      <dsp:spPr>
        <a:xfrm>
          <a:off x="807" y="3766935"/>
          <a:ext cx="2705927" cy="676481"/>
        </a:xfrm>
        <a:prstGeom prst="roundRect">
          <a:avLst>
            <a:gd name="adj" fmla="val 10000"/>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360000" lvl="0" algn="l" defTabSz="533400">
            <a:lnSpc>
              <a:spcPct val="90000"/>
            </a:lnSpc>
            <a:spcBef>
              <a:spcPct val="0"/>
            </a:spcBef>
            <a:spcAft>
              <a:spcPct val="35000"/>
            </a:spcAft>
          </a:pPr>
          <a:r>
            <a:rPr lang="en-US" sz="1200" kern="1200" dirty="0"/>
            <a:t>Sell offsets on open market</a:t>
          </a:r>
        </a:p>
      </dsp:txBody>
      <dsp:txXfrm>
        <a:off x="20620" y="3786748"/>
        <a:ext cx="2666301" cy="6368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A91E3-6D02-4915-BC6E-21FEDA8E0D3F}">
      <dsp:nvSpPr>
        <dsp:cNvPr id="0" name=""/>
        <dsp:cNvSpPr/>
      </dsp:nvSpPr>
      <dsp:spPr>
        <a:xfrm>
          <a:off x="6555328" y="2422827"/>
          <a:ext cx="189160" cy="580092"/>
        </a:xfrm>
        <a:custGeom>
          <a:avLst/>
          <a:gdLst/>
          <a:ahLst/>
          <a:cxnLst/>
          <a:rect l="0" t="0" r="0" b="0"/>
          <a:pathLst>
            <a:path>
              <a:moveTo>
                <a:pt x="0" y="0"/>
              </a:moveTo>
              <a:lnTo>
                <a:pt x="0" y="580092"/>
              </a:lnTo>
              <a:lnTo>
                <a:pt x="189160" y="5800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EF6851-F99F-4DF5-ADD5-1513E18ADFA4}">
      <dsp:nvSpPr>
        <dsp:cNvPr id="0" name=""/>
        <dsp:cNvSpPr/>
      </dsp:nvSpPr>
      <dsp:spPr>
        <a:xfrm>
          <a:off x="7014036" y="1527467"/>
          <a:ext cx="91440" cy="264824"/>
        </a:xfrm>
        <a:custGeom>
          <a:avLst/>
          <a:gdLst/>
          <a:ahLst/>
          <a:cxnLst/>
          <a:rect l="0" t="0" r="0" b="0"/>
          <a:pathLst>
            <a:path>
              <a:moveTo>
                <a:pt x="45720" y="0"/>
              </a:moveTo>
              <a:lnTo>
                <a:pt x="45720" y="2648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254DE8-C3C3-4076-956C-63352A70E125}">
      <dsp:nvSpPr>
        <dsp:cNvPr id="0" name=""/>
        <dsp:cNvSpPr/>
      </dsp:nvSpPr>
      <dsp:spPr>
        <a:xfrm>
          <a:off x="4389439" y="632107"/>
          <a:ext cx="2670316" cy="264824"/>
        </a:xfrm>
        <a:custGeom>
          <a:avLst/>
          <a:gdLst/>
          <a:ahLst/>
          <a:cxnLst/>
          <a:rect l="0" t="0" r="0" b="0"/>
          <a:pathLst>
            <a:path>
              <a:moveTo>
                <a:pt x="0" y="0"/>
              </a:moveTo>
              <a:lnTo>
                <a:pt x="0" y="132412"/>
              </a:lnTo>
              <a:lnTo>
                <a:pt x="2670316" y="132412"/>
              </a:lnTo>
              <a:lnTo>
                <a:pt x="2670316" y="2648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C36E46-BD84-44E4-A2AF-EAF416C9B40A}">
      <dsp:nvSpPr>
        <dsp:cNvPr id="0" name=""/>
        <dsp:cNvSpPr/>
      </dsp:nvSpPr>
      <dsp:spPr>
        <a:xfrm>
          <a:off x="5029433" y="2422827"/>
          <a:ext cx="189160" cy="580092"/>
        </a:xfrm>
        <a:custGeom>
          <a:avLst/>
          <a:gdLst/>
          <a:ahLst/>
          <a:cxnLst/>
          <a:rect l="0" t="0" r="0" b="0"/>
          <a:pathLst>
            <a:path>
              <a:moveTo>
                <a:pt x="0" y="0"/>
              </a:moveTo>
              <a:lnTo>
                <a:pt x="0" y="580092"/>
              </a:lnTo>
              <a:lnTo>
                <a:pt x="189160" y="5800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F3C020-5CED-477D-A0FC-F8980B31B2AB}">
      <dsp:nvSpPr>
        <dsp:cNvPr id="0" name=""/>
        <dsp:cNvSpPr/>
      </dsp:nvSpPr>
      <dsp:spPr>
        <a:xfrm>
          <a:off x="4770913" y="1527467"/>
          <a:ext cx="762947" cy="264824"/>
        </a:xfrm>
        <a:custGeom>
          <a:avLst/>
          <a:gdLst/>
          <a:ahLst/>
          <a:cxnLst/>
          <a:rect l="0" t="0" r="0" b="0"/>
          <a:pathLst>
            <a:path>
              <a:moveTo>
                <a:pt x="0" y="0"/>
              </a:moveTo>
              <a:lnTo>
                <a:pt x="0" y="132412"/>
              </a:lnTo>
              <a:lnTo>
                <a:pt x="762947" y="132412"/>
              </a:lnTo>
              <a:lnTo>
                <a:pt x="762947" y="2648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031C55-1619-4106-95F7-EB088E492B5F}">
      <dsp:nvSpPr>
        <dsp:cNvPr id="0" name=""/>
        <dsp:cNvSpPr/>
      </dsp:nvSpPr>
      <dsp:spPr>
        <a:xfrm>
          <a:off x="3503538" y="2422827"/>
          <a:ext cx="189160" cy="2370812"/>
        </a:xfrm>
        <a:custGeom>
          <a:avLst/>
          <a:gdLst/>
          <a:ahLst/>
          <a:cxnLst/>
          <a:rect l="0" t="0" r="0" b="0"/>
          <a:pathLst>
            <a:path>
              <a:moveTo>
                <a:pt x="0" y="0"/>
              </a:moveTo>
              <a:lnTo>
                <a:pt x="0" y="2370812"/>
              </a:lnTo>
              <a:lnTo>
                <a:pt x="189160" y="23708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91688E-B0D3-4873-BD49-EF24EF29DE6A}">
      <dsp:nvSpPr>
        <dsp:cNvPr id="0" name=""/>
        <dsp:cNvSpPr/>
      </dsp:nvSpPr>
      <dsp:spPr>
        <a:xfrm>
          <a:off x="3503538" y="2422827"/>
          <a:ext cx="189160" cy="1475452"/>
        </a:xfrm>
        <a:custGeom>
          <a:avLst/>
          <a:gdLst/>
          <a:ahLst/>
          <a:cxnLst/>
          <a:rect l="0" t="0" r="0" b="0"/>
          <a:pathLst>
            <a:path>
              <a:moveTo>
                <a:pt x="0" y="0"/>
              </a:moveTo>
              <a:lnTo>
                <a:pt x="0" y="1475452"/>
              </a:lnTo>
              <a:lnTo>
                <a:pt x="189160" y="14754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57CC36-D85D-4B19-B6F6-9C4C66D96C1B}">
      <dsp:nvSpPr>
        <dsp:cNvPr id="0" name=""/>
        <dsp:cNvSpPr/>
      </dsp:nvSpPr>
      <dsp:spPr>
        <a:xfrm>
          <a:off x="3503538" y="2422827"/>
          <a:ext cx="189160" cy="580092"/>
        </a:xfrm>
        <a:custGeom>
          <a:avLst/>
          <a:gdLst/>
          <a:ahLst/>
          <a:cxnLst/>
          <a:rect l="0" t="0" r="0" b="0"/>
          <a:pathLst>
            <a:path>
              <a:moveTo>
                <a:pt x="0" y="0"/>
              </a:moveTo>
              <a:lnTo>
                <a:pt x="0" y="580092"/>
              </a:lnTo>
              <a:lnTo>
                <a:pt x="189160" y="5800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72E1E1-D9E9-4017-BA50-E8ADE0251B95}">
      <dsp:nvSpPr>
        <dsp:cNvPr id="0" name=""/>
        <dsp:cNvSpPr/>
      </dsp:nvSpPr>
      <dsp:spPr>
        <a:xfrm>
          <a:off x="4007966" y="1527467"/>
          <a:ext cx="762947" cy="264824"/>
        </a:xfrm>
        <a:custGeom>
          <a:avLst/>
          <a:gdLst/>
          <a:ahLst/>
          <a:cxnLst/>
          <a:rect l="0" t="0" r="0" b="0"/>
          <a:pathLst>
            <a:path>
              <a:moveTo>
                <a:pt x="762947" y="0"/>
              </a:moveTo>
              <a:lnTo>
                <a:pt x="762947" y="132412"/>
              </a:lnTo>
              <a:lnTo>
                <a:pt x="0" y="132412"/>
              </a:lnTo>
              <a:lnTo>
                <a:pt x="0" y="2648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5F5E88-2D78-449A-9299-1A0109F83A55}">
      <dsp:nvSpPr>
        <dsp:cNvPr id="0" name=""/>
        <dsp:cNvSpPr/>
      </dsp:nvSpPr>
      <dsp:spPr>
        <a:xfrm>
          <a:off x="4389439" y="632107"/>
          <a:ext cx="381473" cy="264824"/>
        </a:xfrm>
        <a:custGeom>
          <a:avLst/>
          <a:gdLst/>
          <a:ahLst/>
          <a:cxnLst/>
          <a:rect l="0" t="0" r="0" b="0"/>
          <a:pathLst>
            <a:path>
              <a:moveTo>
                <a:pt x="0" y="0"/>
              </a:moveTo>
              <a:lnTo>
                <a:pt x="0" y="132412"/>
              </a:lnTo>
              <a:lnTo>
                <a:pt x="381473" y="132412"/>
              </a:lnTo>
              <a:lnTo>
                <a:pt x="381473" y="2648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42A7C8-EC51-4A52-BBF8-35EA1F37156C}">
      <dsp:nvSpPr>
        <dsp:cNvPr id="0" name=""/>
        <dsp:cNvSpPr/>
      </dsp:nvSpPr>
      <dsp:spPr>
        <a:xfrm>
          <a:off x="1977643" y="2422827"/>
          <a:ext cx="189160" cy="580092"/>
        </a:xfrm>
        <a:custGeom>
          <a:avLst/>
          <a:gdLst/>
          <a:ahLst/>
          <a:cxnLst/>
          <a:rect l="0" t="0" r="0" b="0"/>
          <a:pathLst>
            <a:path>
              <a:moveTo>
                <a:pt x="0" y="0"/>
              </a:moveTo>
              <a:lnTo>
                <a:pt x="0" y="580092"/>
              </a:lnTo>
              <a:lnTo>
                <a:pt x="189160" y="5800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A12939-EF14-4DB3-99D5-484FBF5880C6}">
      <dsp:nvSpPr>
        <dsp:cNvPr id="0" name=""/>
        <dsp:cNvSpPr/>
      </dsp:nvSpPr>
      <dsp:spPr>
        <a:xfrm>
          <a:off x="1719123" y="1527467"/>
          <a:ext cx="762947" cy="264824"/>
        </a:xfrm>
        <a:custGeom>
          <a:avLst/>
          <a:gdLst/>
          <a:ahLst/>
          <a:cxnLst/>
          <a:rect l="0" t="0" r="0" b="0"/>
          <a:pathLst>
            <a:path>
              <a:moveTo>
                <a:pt x="0" y="0"/>
              </a:moveTo>
              <a:lnTo>
                <a:pt x="0" y="132412"/>
              </a:lnTo>
              <a:lnTo>
                <a:pt x="762947" y="132412"/>
              </a:lnTo>
              <a:lnTo>
                <a:pt x="762947" y="2648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B63DA3-5462-4B79-A50A-415ED6B62687}">
      <dsp:nvSpPr>
        <dsp:cNvPr id="0" name=""/>
        <dsp:cNvSpPr/>
      </dsp:nvSpPr>
      <dsp:spPr>
        <a:xfrm>
          <a:off x="451747" y="2422827"/>
          <a:ext cx="189160" cy="1475452"/>
        </a:xfrm>
        <a:custGeom>
          <a:avLst/>
          <a:gdLst/>
          <a:ahLst/>
          <a:cxnLst/>
          <a:rect l="0" t="0" r="0" b="0"/>
          <a:pathLst>
            <a:path>
              <a:moveTo>
                <a:pt x="0" y="0"/>
              </a:moveTo>
              <a:lnTo>
                <a:pt x="0" y="1475452"/>
              </a:lnTo>
              <a:lnTo>
                <a:pt x="189160" y="14754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E4E3AB-FEF5-4129-A8E3-7C8EC60D7391}">
      <dsp:nvSpPr>
        <dsp:cNvPr id="0" name=""/>
        <dsp:cNvSpPr/>
      </dsp:nvSpPr>
      <dsp:spPr>
        <a:xfrm>
          <a:off x="451747" y="2422827"/>
          <a:ext cx="189160" cy="580092"/>
        </a:xfrm>
        <a:custGeom>
          <a:avLst/>
          <a:gdLst/>
          <a:ahLst/>
          <a:cxnLst/>
          <a:rect l="0" t="0" r="0" b="0"/>
          <a:pathLst>
            <a:path>
              <a:moveTo>
                <a:pt x="0" y="0"/>
              </a:moveTo>
              <a:lnTo>
                <a:pt x="0" y="580092"/>
              </a:lnTo>
              <a:lnTo>
                <a:pt x="189160" y="5800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CEEF3-4954-458E-97B7-73343108C13F}">
      <dsp:nvSpPr>
        <dsp:cNvPr id="0" name=""/>
        <dsp:cNvSpPr/>
      </dsp:nvSpPr>
      <dsp:spPr>
        <a:xfrm>
          <a:off x="956176" y="1527467"/>
          <a:ext cx="762947" cy="264824"/>
        </a:xfrm>
        <a:custGeom>
          <a:avLst/>
          <a:gdLst/>
          <a:ahLst/>
          <a:cxnLst/>
          <a:rect l="0" t="0" r="0" b="0"/>
          <a:pathLst>
            <a:path>
              <a:moveTo>
                <a:pt x="762947" y="0"/>
              </a:moveTo>
              <a:lnTo>
                <a:pt x="762947" y="132412"/>
              </a:lnTo>
              <a:lnTo>
                <a:pt x="0" y="132412"/>
              </a:lnTo>
              <a:lnTo>
                <a:pt x="0" y="2648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6E0CB8-9FEC-4560-9307-54147B76DF60}">
      <dsp:nvSpPr>
        <dsp:cNvPr id="0" name=""/>
        <dsp:cNvSpPr/>
      </dsp:nvSpPr>
      <dsp:spPr>
        <a:xfrm>
          <a:off x="1719123" y="632107"/>
          <a:ext cx="2670316" cy="264824"/>
        </a:xfrm>
        <a:custGeom>
          <a:avLst/>
          <a:gdLst/>
          <a:ahLst/>
          <a:cxnLst/>
          <a:rect l="0" t="0" r="0" b="0"/>
          <a:pathLst>
            <a:path>
              <a:moveTo>
                <a:pt x="2670316" y="0"/>
              </a:moveTo>
              <a:lnTo>
                <a:pt x="2670316" y="132412"/>
              </a:lnTo>
              <a:lnTo>
                <a:pt x="0" y="132412"/>
              </a:lnTo>
              <a:lnTo>
                <a:pt x="0" y="2648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B344E7-087A-4F09-83DB-3746F0DAD51D}">
      <dsp:nvSpPr>
        <dsp:cNvPr id="0" name=""/>
        <dsp:cNvSpPr/>
      </dsp:nvSpPr>
      <dsp:spPr>
        <a:xfrm>
          <a:off x="3758904" y="157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Things Holdings</a:t>
          </a:r>
          <a:endParaRPr lang="en-US" sz="1100" kern="1200" dirty="0"/>
        </a:p>
      </dsp:txBody>
      <dsp:txXfrm>
        <a:off x="3758904" y="1572"/>
        <a:ext cx="1261070" cy="630535"/>
      </dsp:txXfrm>
    </dsp:sp>
    <dsp:sp modelId="{7B405FEE-4F2F-4777-8C49-410EE3990A6D}">
      <dsp:nvSpPr>
        <dsp:cNvPr id="0" name=""/>
        <dsp:cNvSpPr/>
      </dsp:nvSpPr>
      <dsp:spPr>
        <a:xfrm>
          <a:off x="1088588" y="89693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Cement (Pty) Ltd</a:t>
          </a:r>
          <a:endParaRPr lang="en-US" sz="1100" kern="1200" dirty="0"/>
        </a:p>
      </dsp:txBody>
      <dsp:txXfrm>
        <a:off x="1088588" y="896932"/>
        <a:ext cx="1261070" cy="630535"/>
      </dsp:txXfrm>
    </dsp:sp>
    <dsp:sp modelId="{8601AD87-A1D3-4E0E-8A74-9794BFE3BA10}">
      <dsp:nvSpPr>
        <dsp:cNvPr id="0" name=""/>
        <dsp:cNvSpPr/>
      </dsp:nvSpPr>
      <dsp:spPr>
        <a:xfrm>
          <a:off x="325640" y="179229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Cement Plant 1</a:t>
          </a:r>
          <a:endParaRPr lang="en-US" sz="1100" kern="1200" dirty="0"/>
        </a:p>
      </dsp:txBody>
      <dsp:txXfrm>
        <a:off x="325640" y="1792292"/>
        <a:ext cx="1261070" cy="630535"/>
      </dsp:txXfrm>
    </dsp:sp>
    <dsp:sp modelId="{7D204F8E-DD4D-4333-8CC7-C40CA5DBDA4E}">
      <dsp:nvSpPr>
        <dsp:cNvPr id="0" name=""/>
        <dsp:cNvSpPr/>
      </dsp:nvSpPr>
      <dsp:spPr>
        <a:xfrm>
          <a:off x="640908" y="268765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Fuel combustion (1A2f)</a:t>
          </a:r>
        </a:p>
        <a:p>
          <a:pPr lvl="0" algn="ctr" defTabSz="488950">
            <a:lnSpc>
              <a:spcPct val="90000"/>
            </a:lnSpc>
            <a:spcBef>
              <a:spcPct val="0"/>
            </a:spcBef>
            <a:spcAft>
              <a:spcPct val="35000"/>
            </a:spcAft>
          </a:pPr>
          <a:r>
            <a:rPr lang="en-US" sz="1100" kern="1200" dirty="0" smtClean="0"/>
            <a:t>150 MW (</a:t>
          </a:r>
          <a:r>
            <a:rPr lang="en-US" sz="1100" kern="1200" dirty="0" err="1" smtClean="0"/>
            <a:t>th</a:t>
          </a:r>
          <a:r>
            <a:rPr lang="en-US" sz="1100" kern="1200" dirty="0" smtClean="0"/>
            <a:t>)</a:t>
          </a:r>
          <a:endParaRPr lang="en-US" sz="1100" kern="1200" dirty="0"/>
        </a:p>
      </dsp:txBody>
      <dsp:txXfrm>
        <a:off x="640908" y="2687652"/>
        <a:ext cx="1261070" cy="630535"/>
      </dsp:txXfrm>
    </dsp:sp>
    <dsp:sp modelId="{0280C504-42A1-4657-96B1-A51E49DC2957}">
      <dsp:nvSpPr>
        <dsp:cNvPr id="0" name=""/>
        <dsp:cNvSpPr/>
      </dsp:nvSpPr>
      <dsp:spPr>
        <a:xfrm>
          <a:off x="640908" y="358301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Process emissions from clinker (2A1)</a:t>
          </a:r>
          <a:endParaRPr lang="en-US" sz="1100" kern="1200" dirty="0"/>
        </a:p>
      </dsp:txBody>
      <dsp:txXfrm>
        <a:off x="640908" y="3583012"/>
        <a:ext cx="1261070" cy="630535"/>
      </dsp:txXfrm>
    </dsp:sp>
    <dsp:sp modelId="{DDECD4FA-4981-4595-A12D-697E9AC0CD38}">
      <dsp:nvSpPr>
        <dsp:cNvPr id="0" name=""/>
        <dsp:cNvSpPr/>
      </dsp:nvSpPr>
      <dsp:spPr>
        <a:xfrm>
          <a:off x="1851535" y="179229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Cement Plant 2</a:t>
          </a:r>
          <a:endParaRPr lang="en-US" sz="1100" kern="1200" dirty="0"/>
        </a:p>
      </dsp:txBody>
      <dsp:txXfrm>
        <a:off x="1851535" y="1792292"/>
        <a:ext cx="1261070" cy="630535"/>
      </dsp:txXfrm>
    </dsp:sp>
    <dsp:sp modelId="{5F903124-EBCC-4323-9047-74A03170469A}">
      <dsp:nvSpPr>
        <dsp:cNvPr id="0" name=""/>
        <dsp:cNvSpPr/>
      </dsp:nvSpPr>
      <dsp:spPr>
        <a:xfrm>
          <a:off x="2166803" y="268765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Fuel combustion (1A2f)</a:t>
          </a:r>
        </a:p>
        <a:p>
          <a:pPr lvl="0" algn="ctr" defTabSz="488950">
            <a:lnSpc>
              <a:spcPct val="90000"/>
            </a:lnSpc>
            <a:spcBef>
              <a:spcPct val="0"/>
            </a:spcBef>
            <a:spcAft>
              <a:spcPct val="35000"/>
            </a:spcAft>
          </a:pPr>
          <a:r>
            <a:rPr lang="en-US" sz="1100" kern="1200" dirty="0" smtClean="0"/>
            <a:t>1 MW (</a:t>
          </a:r>
          <a:r>
            <a:rPr lang="en-US" sz="1100" kern="1200" dirty="0" err="1" smtClean="0"/>
            <a:t>th</a:t>
          </a:r>
          <a:r>
            <a:rPr lang="en-US" sz="1100" kern="1200" dirty="0" smtClean="0"/>
            <a:t>)</a:t>
          </a:r>
          <a:endParaRPr lang="en-US" sz="1100" kern="1200" dirty="0"/>
        </a:p>
      </dsp:txBody>
      <dsp:txXfrm>
        <a:off x="2166803" y="2687652"/>
        <a:ext cx="1261070" cy="630535"/>
      </dsp:txXfrm>
    </dsp:sp>
    <dsp:sp modelId="{ACF3320C-C673-4333-9880-A9D2DC5F156B}">
      <dsp:nvSpPr>
        <dsp:cNvPr id="0" name=""/>
        <dsp:cNvSpPr/>
      </dsp:nvSpPr>
      <dsp:spPr>
        <a:xfrm>
          <a:off x="4140378" y="89693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Paper (Pty) Ltd</a:t>
          </a:r>
          <a:endParaRPr lang="en-US" sz="1100" kern="1200" dirty="0"/>
        </a:p>
      </dsp:txBody>
      <dsp:txXfrm>
        <a:off x="4140378" y="896932"/>
        <a:ext cx="1261070" cy="630535"/>
      </dsp:txXfrm>
    </dsp:sp>
    <dsp:sp modelId="{672FF036-721B-4E65-A142-EA50AD889BA5}">
      <dsp:nvSpPr>
        <dsp:cNvPr id="0" name=""/>
        <dsp:cNvSpPr/>
      </dsp:nvSpPr>
      <dsp:spPr>
        <a:xfrm>
          <a:off x="3377431" y="179229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Paper Plant 1</a:t>
          </a:r>
          <a:endParaRPr lang="en-US" sz="1100" kern="1200" dirty="0"/>
        </a:p>
      </dsp:txBody>
      <dsp:txXfrm>
        <a:off x="3377431" y="1792292"/>
        <a:ext cx="1261070" cy="630535"/>
      </dsp:txXfrm>
    </dsp:sp>
    <dsp:sp modelId="{EE2B6F8E-0A63-4B14-AB51-3E96B1A78CD7}">
      <dsp:nvSpPr>
        <dsp:cNvPr id="0" name=""/>
        <dsp:cNvSpPr/>
      </dsp:nvSpPr>
      <dsp:spPr>
        <a:xfrm>
          <a:off x="3692698" y="268765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Fuel combustion (1A2d)</a:t>
          </a:r>
        </a:p>
        <a:p>
          <a:pPr lvl="0" algn="ctr" defTabSz="488950">
            <a:lnSpc>
              <a:spcPct val="90000"/>
            </a:lnSpc>
            <a:spcBef>
              <a:spcPct val="0"/>
            </a:spcBef>
            <a:spcAft>
              <a:spcPct val="35000"/>
            </a:spcAft>
          </a:pPr>
          <a:r>
            <a:rPr lang="en-US" sz="1100" kern="1200" dirty="0" smtClean="0"/>
            <a:t>60 MW (</a:t>
          </a:r>
          <a:r>
            <a:rPr lang="en-US" sz="1100" kern="1200" dirty="0" err="1" smtClean="0"/>
            <a:t>th</a:t>
          </a:r>
          <a:r>
            <a:rPr lang="en-US" sz="1100" kern="1200" dirty="0" smtClean="0"/>
            <a:t>)</a:t>
          </a:r>
          <a:endParaRPr lang="en-US" sz="1100" kern="1200" dirty="0"/>
        </a:p>
      </dsp:txBody>
      <dsp:txXfrm>
        <a:off x="3692698" y="2687652"/>
        <a:ext cx="1261070" cy="630535"/>
      </dsp:txXfrm>
    </dsp:sp>
    <dsp:sp modelId="{FB0AA5A5-232D-43B3-9E22-5CB5A5AB0F73}">
      <dsp:nvSpPr>
        <dsp:cNvPr id="0" name=""/>
        <dsp:cNvSpPr/>
      </dsp:nvSpPr>
      <dsp:spPr>
        <a:xfrm>
          <a:off x="3692698" y="358301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Fuel combustion (1A1a)</a:t>
          </a:r>
        </a:p>
        <a:p>
          <a:pPr lvl="0" algn="ctr" defTabSz="488950">
            <a:lnSpc>
              <a:spcPct val="90000"/>
            </a:lnSpc>
            <a:spcBef>
              <a:spcPct val="0"/>
            </a:spcBef>
            <a:spcAft>
              <a:spcPct val="35000"/>
            </a:spcAft>
          </a:pPr>
          <a:r>
            <a:rPr lang="en-US" sz="1100" kern="1200" dirty="0" smtClean="0"/>
            <a:t>35 MW (</a:t>
          </a:r>
          <a:r>
            <a:rPr lang="en-US" sz="1100" kern="1200" dirty="0" err="1" smtClean="0"/>
            <a:t>th</a:t>
          </a:r>
          <a:r>
            <a:rPr lang="en-US" sz="1100" kern="1200" dirty="0" smtClean="0"/>
            <a:t>)</a:t>
          </a:r>
          <a:endParaRPr lang="en-US" sz="1100" kern="1200" dirty="0"/>
        </a:p>
      </dsp:txBody>
      <dsp:txXfrm>
        <a:off x="3692698" y="3583012"/>
        <a:ext cx="1261070" cy="630535"/>
      </dsp:txXfrm>
    </dsp:sp>
    <dsp:sp modelId="{10E3D1D0-62AA-4B82-BDB5-32C194670901}">
      <dsp:nvSpPr>
        <dsp:cNvPr id="0" name=""/>
        <dsp:cNvSpPr/>
      </dsp:nvSpPr>
      <dsp:spPr>
        <a:xfrm>
          <a:off x="3692698" y="447837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Process emissions (2A2)</a:t>
          </a:r>
          <a:endParaRPr lang="en-US" sz="1100" kern="1200" dirty="0"/>
        </a:p>
      </dsp:txBody>
      <dsp:txXfrm>
        <a:off x="3692698" y="4478372"/>
        <a:ext cx="1261070" cy="630535"/>
      </dsp:txXfrm>
    </dsp:sp>
    <dsp:sp modelId="{597C0E67-32E8-4B35-B019-F8E307EDB5A7}">
      <dsp:nvSpPr>
        <dsp:cNvPr id="0" name=""/>
        <dsp:cNvSpPr/>
      </dsp:nvSpPr>
      <dsp:spPr>
        <a:xfrm>
          <a:off x="4903326" y="179229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Paper Plant 2</a:t>
          </a:r>
          <a:endParaRPr lang="en-US" sz="1100" kern="1200" dirty="0"/>
        </a:p>
      </dsp:txBody>
      <dsp:txXfrm>
        <a:off x="4903326" y="1792292"/>
        <a:ext cx="1261070" cy="630535"/>
      </dsp:txXfrm>
    </dsp:sp>
    <dsp:sp modelId="{DB0CD2C6-60AA-4550-9053-65771C421056}">
      <dsp:nvSpPr>
        <dsp:cNvPr id="0" name=""/>
        <dsp:cNvSpPr/>
      </dsp:nvSpPr>
      <dsp:spPr>
        <a:xfrm>
          <a:off x="5218593" y="268765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Fuel combustion (1A2d)</a:t>
          </a:r>
        </a:p>
        <a:p>
          <a:pPr lvl="0" algn="ctr" defTabSz="488950">
            <a:lnSpc>
              <a:spcPct val="90000"/>
            </a:lnSpc>
            <a:spcBef>
              <a:spcPct val="0"/>
            </a:spcBef>
            <a:spcAft>
              <a:spcPct val="35000"/>
            </a:spcAft>
          </a:pPr>
          <a:r>
            <a:rPr lang="en-US" sz="1100" kern="1200" dirty="0" smtClean="0"/>
            <a:t>10 MW (</a:t>
          </a:r>
          <a:r>
            <a:rPr lang="en-US" sz="1100" kern="1200" dirty="0" err="1" smtClean="0"/>
            <a:t>th</a:t>
          </a:r>
          <a:r>
            <a:rPr lang="en-US" sz="1100" kern="1200" dirty="0" smtClean="0"/>
            <a:t>)</a:t>
          </a:r>
          <a:endParaRPr lang="en-US" sz="1100" kern="1200" dirty="0"/>
        </a:p>
      </dsp:txBody>
      <dsp:txXfrm>
        <a:off x="5218593" y="2687652"/>
        <a:ext cx="1261070" cy="630535"/>
      </dsp:txXfrm>
    </dsp:sp>
    <dsp:sp modelId="{C7BE78B3-96C4-42EE-B27F-63F647161F4A}">
      <dsp:nvSpPr>
        <dsp:cNvPr id="0" name=""/>
        <dsp:cNvSpPr/>
      </dsp:nvSpPr>
      <dsp:spPr>
        <a:xfrm>
          <a:off x="6429221" y="89693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Ceramics (Pty) Ltd</a:t>
          </a:r>
          <a:endParaRPr lang="en-US" sz="1100" kern="1200" dirty="0"/>
        </a:p>
      </dsp:txBody>
      <dsp:txXfrm>
        <a:off x="6429221" y="896932"/>
        <a:ext cx="1261070" cy="630535"/>
      </dsp:txXfrm>
    </dsp:sp>
    <dsp:sp modelId="{122C5F2E-F44F-489F-BAB6-BB1F565B4A2E}">
      <dsp:nvSpPr>
        <dsp:cNvPr id="0" name=""/>
        <dsp:cNvSpPr/>
      </dsp:nvSpPr>
      <dsp:spPr>
        <a:xfrm>
          <a:off x="6429221" y="179229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Tile Plant</a:t>
          </a:r>
          <a:endParaRPr lang="en-US" sz="1100" kern="1200" dirty="0"/>
        </a:p>
      </dsp:txBody>
      <dsp:txXfrm>
        <a:off x="6429221" y="1792292"/>
        <a:ext cx="1261070" cy="630535"/>
      </dsp:txXfrm>
    </dsp:sp>
    <dsp:sp modelId="{B5A8F374-2572-4EEE-8400-B16E501DF239}">
      <dsp:nvSpPr>
        <dsp:cNvPr id="0" name=""/>
        <dsp:cNvSpPr/>
      </dsp:nvSpPr>
      <dsp:spPr>
        <a:xfrm>
          <a:off x="6744488" y="2687652"/>
          <a:ext cx="1261070" cy="6305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Fuel combustion (1A2f)</a:t>
          </a:r>
        </a:p>
        <a:p>
          <a:pPr lvl="0" algn="ctr" defTabSz="488950">
            <a:lnSpc>
              <a:spcPct val="90000"/>
            </a:lnSpc>
            <a:spcBef>
              <a:spcPct val="0"/>
            </a:spcBef>
            <a:spcAft>
              <a:spcPct val="35000"/>
            </a:spcAft>
          </a:pPr>
          <a:r>
            <a:rPr lang="en-US" sz="1100" kern="1200" dirty="0" smtClean="0"/>
            <a:t>4 MW (</a:t>
          </a:r>
          <a:r>
            <a:rPr lang="en-US" sz="1100" kern="1200" dirty="0" err="1" smtClean="0"/>
            <a:t>th</a:t>
          </a:r>
          <a:r>
            <a:rPr lang="en-US" sz="1100" kern="1200" dirty="0" smtClean="0"/>
            <a:t>)</a:t>
          </a:r>
          <a:endParaRPr lang="en-US" sz="1100" kern="1200" dirty="0"/>
        </a:p>
      </dsp:txBody>
      <dsp:txXfrm>
        <a:off x="6744488" y="2687652"/>
        <a:ext cx="1261070" cy="6305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E218D-8E00-487F-A580-2348B9D5FCFC}">
      <dsp:nvSpPr>
        <dsp:cNvPr id="0" name=""/>
        <dsp:cNvSpPr/>
      </dsp:nvSpPr>
      <dsp:spPr>
        <a:xfrm>
          <a:off x="4071161" y="2196849"/>
          <a:ext cx="163643" cy="501840"/>
        </a:xfrm>
        <a:custGeom>
          <a:avLst/>
          <a:gdLst/>
          <a:ahLst/>
          <a:cxnLst/>
          <a:rect l="0" t="0" r="0" b="0"/>
          <a:pathLst>
            <a:path>
              <a:moveTo>
                <a:pt x="0" y="0"/>
              </a:moveTo>
              <a:lnTo>
                <a:pt x="0" y="501840"/>
              </a:lnTo>
              <a:lnTo>
                <a:pt x="163643" y="5018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4DACEE-8886-4C1A-BE61-6A8B54761565}">
      <dsp:nvSpPr>
        <dsp:cNvPr id="0" name=""/>
        <dsp:cNvSpPr/>
      </dsp:nvSpPr>
      <dsp:spPr>
        <a:xfrm>
          <a:off x="3847515" y="1422268"/>
          <a:ext cx="660029" cy="229101"/>
        </a:xfrm>
        <a:custGeom>
          <a:avLst/>
          <a:gdLst/>
          <a:ahLst/>
          <a:cxnLst/>
          <a:rect l="0" t="0" r="0" b="0"/>
          <a:pathLst>
            <a:path>
              <a:moveTo>
                <a:pt x="0" y="0"/>
              </a:moveTo>
              <a:lnTo>
                <a:pt x="0" y="114550"/>
              </a:lnTo>
              <a:lnTo>
                <a:pt x="660029" y="114550"/>
              </a:lnTo>
              <a:lnTo>
                <a:pt x="660029" y="2291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E49A3A-E4EF-4152-BE6E-0C8F0184AA83}">
      <dsp:nvSpPr>
        <dsp:cNvPr id="0" name=""/>
        <dsp:cNvSpPr/>
      </dsp:nvSpPr>
      <dsp:spPr>
        <a:xfrm>
          <a:off x="2751101" y="2196849"/>
          <a:ext cx="163643" cy="2051002"/>
        </a:xfrm>
        <a:custGeom>
          <a:avLst/>
          <a:gdLst/>
          <a:ahLst/>
          <a:cxnLst/>
          <a:rect l="0" t="0" r="0" b="0"/>
          <a:pathLst>
            <a:path>
              <a:moveTo>
                <a:pt x="0" y="0"/>
              </a:moveTo>
              <a:lnTo>
                <a:pt x="0" y="2051002"/>
              </a:lnTo>
              <a:lnTo>
                <a:pt x="163643" y="20510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64AF3C-2891-4449-AD9E-11126893D6BD}">
      <dsp:nvSpPr>
        <dsp:cNvPr id="0" name=""/>
        <dsp:cNvSpPr/>
      </dsp:nvSpPr>
      <dsp:spPr>
        <a:xfrm>
          <a:off x="2751101" y="2196849"/>
          <a:ext cx="163643" cy="1276421"/>
        </a:xfrm>
        <a:custGeom>
          <a:avLst/>
          <a:gdLst/>
          <a:ahLst/>
          <a:cxnLst/>
          <a:rect l="0" t="0" r="0" b="0"/>
          <a:pathLst>
            <a:path>
              <a:moveTo>
                <a:pt x="0" y="0"/>
              </a:moveTo>
              <a:lnTo>
                <a:pt x="0" y="1276421"/>
              </a:lnTo>
              <a:lnTo>
                <a:pt x="163643" y="12764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0F13A0-9B20-4563-8219-3F45623FA968}">
      <dsp:nvSpPr>
        <dsp:cNvPr id="0" name=""/>
        <dsp:cNvSpPr/>
      </dsp:nvSpPr>
      <dsp:spPr>
        <a:xfrm>
          <a:off x="2751101" y="2196849"/>
          <a:ext cx="163643" cy="501840"/>
        </a:xfrm>
        <a:custGeom>
          <a:avLst/>
          <a:gdLst/>
          <a:ahLst/>
          <a:cxnLst/>
          <a:rect l="0" t="0" r="0" b="0"/>
          <a:pathLst>
            <a:path>
              <a:moveTo>
                <a:pt x="0" y="0"/>
              </a:moveTo>
              <a:lnTo>
                <a:pt x="0" y="501840"/>
              </a:lnTo>
              <a:lnTo>
                <a:pt x="163643" y="5018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05353-C029-46B2-902A-17721B27454A}">
      <dsp:nvSpPr>
        <dsp:cNvPr id="0" name=""/>
        <dsp:cNvSpPr/>
      </dsp:nvSpPr>
      <dsp:spPr>
        <a:xfrm>
          <a:off x="3187485" y="1422268"/>
          <a:ext cx="660029" cy="229101"/>
        </a:xfrm>
        <a:custGeom>
          <a:avLst/>
          <a:gdLst/>
          <a:ahLst/>
          <a:cxnLst/>
          <a:rect l="0" t="0" r="0" b="0"/>
          <a:pathLst>
            <a:path>
              <a:moveTo>
                <a:pt x="660029" y="0"/>
              </a:moveTo>
              <a:lnTo>
                <a:pt x="660029" y="114550"/>
              </a:lnTo>
              <a:lnTo>
                <a:pt x="0" y="114550"/>
              </a:lnTo>
              <a:lnTo>
                <a:pt x="0" y="2291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45285D-85D4-4E65-AC54-446A26284B59}">
      <dsp:nvSpPr>
        <dsp:cNvPr id="0" name=""/>
        <dsp:cNvSpPr/>
      </dsp:nvSpPr>
      <dsp:spPr>
        <a:xfrm>
          <a:off x="2527455" y="647688"/>
          <a:ext cx="1320059" cy="229101"/>
        </a:xfrm>
        <a:custGeom>
          <a:avLst/>
          <a:gdLst/>
          <a:ahLst/>
          <a:cxnLst/>
          <a:rect l="0" t="0" r="0" b="0"/>
          <a:pathLst>
            <a:path>
              <a:moveTo>
                <a:pt x="0" y="0"/>
              </a:moveTo>
              <a:lnTo>
                <a:pt x="0" y="114550"/>
              </a:lnTo>
              <a:lnTo>
                <a:pt x="1320059" y="114550"/>
              </a:lnTo>
              <a:lnTo>
                <a:pt x="1320059" y="2291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EB0DA-3EC3-4B7E-902E-12D9A9FBD82C}">
      <dsp:nvSpPr>
        <dsp:cNvPr id="0" name=""/>
        <dsp:cNvSpPr/>
      </dsp:nvSpPr>
      <dsp:spPr>
        <a:xfrm>
          <a:off x="1431041" y="2196849"/>
          <a:ext cx="163643" cy="501840"/>
        </a:xfrm>
        <a:custGeom>
          <a:avLst/>
          <a:gdLst/>
          <a:ahLst/>
          <a:cxnLst/>
          <a:rect l="0" t="0" r="0" b="0"/>
          <a:pathLst>
            <a:path>
              <a:moveTo>
                <a:pt x="0" y="0"/>
              </a:moveTo>
              <a:lnTo>
                <a:pt x="0" y="501840"/>
              </a:lnTo>
              <a:lnTo>
                <a:pt x="163643" y="5018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8FC18C-6F24-4811-9C35-C7CD9BC7A188}">
      <dsp:nvSpPr>
        <dsp:cNvPr id="0" name=""/>
        <dsp:cNvSpPr/>
      </dsp:nvSpPr>
      <dsp:spPr>
        <a:xfrm>
          <a:off x="1207395" y="1422268"/>
          <a:ext cx="660029" cy="229101"/>
        </a:xfrm>
        <a:custGeom>
          <a:avLst/>
          <a:gdLst/>
          <a:ahLst/>
          <a:cxnLst/>
          <a:rect l="0" t="0" r="0" b="0"/>
          <a:pathLst>
            <a:path>
              <a:moveTo>
                <a:pt x="0" y="0"/>
              </a:moveTo>
              <a:lnTo>
                <a:pt x="0" y="114550"/>
              </a:lnTo>
              <a:lnTo>
                <a:pt x="660029" y="114550"/>
              </a:lnTo>
              <a:lnTo>
                <a:pt x="660029" y="2291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7D82CE-41B5-42E3-80F0-5C1A5E3ED3F3}">
      <dsp:nvSpPr>
        <dsp:cNvPr id="0" name=""/>
        <dsp:cNvSpPr/>
      </dsp:nvSpPr>
      <dsp:spPr>
        <a:xfrm>
          <a:off x="110981" y="2196849"/>
          <a:ext cx="163643" cy="1276421"/>
        </a:xfrm>
        <a:custGeom>
          <a:avLst/>
          <a:gdLst/>
          <a:ahLst/>
          <a:cxnLst/>
          <a:rect l="0" t="0" r="0" b="0"/>
          <a:pathLst>
            <a:path>
              <a:moveTo>
                <a:pt x="0" y="0"/>
              </a:moveTo>
              <a:lnTo>
                <a:pt x="0" y="1276421"/>
              </a:lnTo>
              <a:lnTo>
                <a:pt x="163643" y="12764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FC201C-1E41-40FF-85E1-7C33242B503A}">
      <dsp:nvSpPr>
        <dsp:cNvPr id="0" name=""/>
        <dsp:cNvSpPr/>
      </dsp:nvSpPr>
      <dsp:spPr>
        <a:xfrm>
          <a:off x="110981" y="2196849"/>
          <a:ext cx="163643" cy="501840"/>
        </a:xfrm>
        <a:custGeom>
          <a:avLst/>
          <a:gdLst/>
          <a:ahLst/>
          <a:cxnLst/>
          <a:rect l="0" t="0" r="0" b="0"/>
          <a:pathLst>
            <a:path>
              <a:moveTo>
                <a:pt x="0" y="0"/>
              </a:moveTo>
              <a:lnTo>
                <a:pt x="0" y="501840"/>
              </a:lnTo>
              <a:lnTo>
                <a:pt x="163643" y="5018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6B4461-F45D-400B-85B2-1BDFF0C9A892}">
      <dsp:nvSpPr>
        <dsp:cNvPr id="0" name=""/>
        <dsp:cNvSpPr/>
      </dsp:nvSpPr>
      <dsp:spPr>
        <a:xfrm>
          <a:off x="547365" y="1422268"/>
          <a:ext cx="660029" cy="229101"/>
        </a:xfrm>
        <a:custGeom>
          <a:avLst/>
          <a:gdLst/>
          <a:ahLst/>
          <a:cxnLst/>
          <a:rect l="0" t="0" r="0" b="0"/>
          <a:pathLst>
            <a:path>
              <a:moveTo>
                <a:pt x="660029" y="0"/>
              </a:moveTo>
              <a:lnTo>
                <a:pt x="660029" y="114550"/>
              </a:lnTo>
              <a:lnTo>
                <a:pt x="0" y="114550"/>
              </a:lnTo>
              <a:lnTo>
                <a:pt x="0" y="2291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E52BF3-3FB2-464E-8F73-41E853F951E1}">
      <dsp:nvSpPr>
        <dsp:cNvPr id="0" name=""/>
        <dsp:cNvSpPr/>
      </dsp:nvSpPr>
      <dsp:spPr>
        <a:xfrm>
          <a:off x="1207395" y="647688"/>
          <a:ext cx="1320059" cy="229101"/>
        </a:xfrm>
        <a:custGeom>
          <a:avLst/>
          <a:gdLst/>
          <a:ahLst/>
          <a:cxnLst/>
          <a:rect l="0" t="0" r="0" b="0"/>
          <a:pathLst>
            <a:path>
              <a:moveTo>
                <a:pt x="1320059" y="0"/>
              </a:moveTo>
              <a:lnTo>
                <a:pt x="1320059" y="114550"/>
              </a:lnTo>
              <a:lnTo>
                <a:pt x="0" y="114550"/>
              </a:lnTo>
              <a:lnTo>
                <a:pt x="0" y="2291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6E9725-929E-4CB3-96CA-CA6112A6DA73}">
      <dsp:nvSpPr>
        <dsp:cNvPr id="0" name=""/>
        <dsp:cNvSpPr/>
      </dsp:nvSpPr>
      <dsp:spPr>
        <a:xfrm>
          <a:off x="1981975" y="102208"/>
          <a:ext cx="1090958" cy="545479"/>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Holding company</a:t>
          </a:r>
          <a:endParaRPr lang="en-US" sz="1200" kern="1200" dirty="0"/>
        </a:p>
      </dsp:txBody>
      <dsp:txXfrm>
        <a:off x="1981975" y="102208"/>
        <a:ext cx="1090958" cy="545479"/>
      </dsp:txXfrm>
    </dsp:sp>
    <dsp:sp modelId="{E3934745-3AAF-49F9-9BBC-4F92F8802509}">
      <dsp:nvSpPr>
        <dsp:cNvPr id="0" name=""/>
        <dsp:cNvSpPr/>
      </dsp:nvSpPr>
      <dsp:spPr>
        <a:xfrm>
          <a:off x="661915" y="876789"/>
          <a:ext cx="1090958" cy="5454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Cement (Pty) Ltd</a:t>
          </a:r>
          <a:endParaRPr lang="en-US" sz="1200" kern="1200" dirty="0"/>
        </a:p>
      </dsp:txBody>
      <dsp:txXfrm>
        <a:off x="661915" y="876789"/>
        <a:ext cx="1090958" cy="545479"/>
      </dsp:txXfrm>
    </dsp:sp>
    <dsp:sp modelId="{9A0EF1EB-3206-4B0F-AA8F-63834C3BD942}">
      <dsp:nvSpPr>
        <dsp:cNvPr id="0" name=""/>
        <dsp:cNvSpPr/>
      </dsp:nvSpPr>
      <dsp:spPr>
        <a:xfrm>
          <a:off x="1886" y="1651370"/>
          <a:ext cx="1090958" cy="5454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Integrated cement plant</a:t>
          </a:r>
          <a:endParaRPr lang="en-US" sz="1200" kern="1200" dirty="0"/>
        </a:p>
      </dsp:txBody>
      <dsp:txXfrm>
        <a:off x="1886" y="1651370"/>
        <a:ext cx="1090958" cy="545479"/>
      </dsp:txXfrm>
    </dsp:sp>
    <dsp:sp modelId="{25F74B07-1263-4351-ABD2-C7E9CF0D7B20}">
      <dsp:nvSpPr>
        <dsp:cNvPr id="0" name=""/>
        <dsp:cNvSpPr/>
      </dsp:nvSpPr>
      <dsp:spPr>
        <a:xfrm>
          <a:off x="274625" y="2425950"/>
          <a:ext cx="1090958" cy="545479"/>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Combustion emissions (1A2f)</a:t>
          </a:r>
          <a:endParaRPr lang="en-US" sz="1200" kern="1200" dirty="0"/>
        </a:p>
      </dsp:txBody>
      <dsp:txXfrm>
        <a:off x="274625" y="2425950"/>
        <a:ext cx="1090958" cy="545479"/>
      </dsp:txXfrm>
    </dsp:sp>
    <dsp:sp modelId="{4DFDEAD1-3386-4A05-B8B8-43810D11A9E5}">
      <dsp:nvSpPr>
        <dsp:cNvPr id="0" name=""/>
        <dsp:cNvSpPr/>
      </dsp:nvSpPr>
      <dsp:spPr>
        <a:xfrm>
          <a:off x="274625" y="3200531"/>
          <a:ext cx="1090958" cy="545479"/>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Process emissions (2A1)</a:t>
          </a:r>
          <a:endParaRPr lang="en-US" sz="1200" kern="1200" dirty="0"/>
        </a:p>
      </dsp:txBody>
      <dsp:txXfrm>
        <a:off x="274625" y="3200531"/>
        <a:ext cx="1090958" cy="545479"/>
      </dsp:txXfrm>
    </dsp:sp>
    <dsp:sp modelId="{7EC81AC5-0C8E-4D58-8BEB-73E86774939C}">
      <dsp:nvSpPr>
        <dsp:cNvPr id="0" name=""/>
        <dsp:cNvSpPr/>
      </dsp:nvSpPr>
      <dsp:spPr>
        <a:xfrm>
          <a:off x="1321945" y="1651370"/>
          <a:ext cx="1090958" cy="5454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Grinding plant</a:t>
          </a:r>
          <a:endParaRPr lang="en-US" sz="1200" kern="1200" dirty="0"/>
        </a:p>
      </dsp:txBody>
      <dsp:txXfrm>
        <a:off x="1321945" y="1651370"/>
        <a:ext cx="1090958" cy="545479"/>
      </dsp:txXfrm>
    </dsp:sp>
    <dsp:sp modelId="{E75AF905-9BF4-4153-8981-F11AF7D5AB4A}">
      <dsp:nvSpPr>
        <dsp:cNvPr id="0" name=""/>
        <dsp:cNvSpPr/>
      </dsp:nvSpPr>
      <dsp:spPr>
        <a:xfrm>
          <a:off x="1594685" y="2425950"/>
          <a:ext cx="1090958" cy="545479"/>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Combustion emissions (1A2f)</a:t>
          </a:r>
          <a:endParaRPr lang="en-US" sz="1200" kern="1200" dirty="0"/>
        </a:p>
      </dsp:txBody>
      <dsp:txXfrm>
        <a:off x="1594685" y="2425950"/>
        <a:ext cx="1090958" cy="545479"/>
      </dsp:txXfrm>
    </dsp:sp>
    <dsp:sp modelId="{B3EB2C50-6D48-4C45-B86A-7F49A4F86A75}">
      <dsp:nvSpPr>
        <dsp:cNvPr id="0" name=""/>
        <dsp:cNvSpPr/>
      </dsp:nvSpPr>
      <dsp:spPr>
        <a:xfrm>
          <a:off x="3302035" y="876789"/>
          <a:ext cx="1090958" cy="545479"/>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Paper (Pty) Ltd</a:t>
          </a:r>
          <a:endParaRPr lang="en-US" sz="1200" kern="1200" dirty="0"/>
        </a:p>
      </dsp:txBody>
      <dsp:txXfrm>
        <a:off x="3302035" y="876789"/>
        <a:ext cx="1090958" cy="545479"/>
      </dsp:txXfrm>
    </dsp:sp>
    <dsp:sp modelId="{672001A1-09E7-446E-AAA5-D481AE18173C}">
      <dsp:nvSpPr>
        <dsp:cNvPr id="0" name=""/>
        <dsp:cNvSpPr/>
      </dsp:nvSpPr>
      <dsp:spPr>
        <a:xfrm>
          <a:off x="2642005" y="1651370"/>
          <a:ext cx="1090958" cy="545479"/>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Paper plant 1</a:t>
          </a:r>
          <a:endParaRPr lang="en-US" sz="1200" kern="1200" dirty="0"/>
        </a:p>
      </dsp:txBody>
      <dsp:txXfrm>
        <a:off x="2642005" y="1651370"/>
        <a:ext cx="1090958" cy="545479"/>
      </dsp:txXfrm>
    </dsp:sp>
    <dsp:sp modelId="{E4A68DE8-54C1-4BD4-84C0-F13C98482F0F}">
      <dsp:nvSpPr>
        <dsp:cNvPr id="0" name=""/>
        <dsp:cNvSpPr/>
      </dsp:nvSpPr>
      <dsp:spPr>
        <a:xfrm>
          <a:off x="2914745" y="2425950"/>
          <a:ext cx="1090958" cy="545479"/>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Combustion emissions (1A1a)</a:t>
          </a:r>
          <a:endParaRPr lang="en-US" sz="1200" kern="1200" dirty="0"/>
        </a:p>
      </dsp:txBody>
      <dsp:txXfrm>
        <a:off x="2914745" y="2425950"/>
        <a:ext cx="1090958" cy="545479"/>
      </dsp:txXfrm>
    </dsp:sp>
    <dsp:sp modelId="{24D3DD25-0809-4063-B9E9-7DCBE2B7781B}">
      <dsp:nvSpPr>
        <dsp:cNvPr id="0" name=""/>
        <dsp:cNvSpPr/>
      </dsp:nvSpPr>
      <dsp:spPr>
        <a:xfrm>
          <a:off x="2914745" y="3200531"/>
          <a:ext cx="1090958" cy="545479"/>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Combustion emissions (1A2d)</a:t>
          </a:r>
          <a:endParaRPr lang="en-US" sz="1200" kern="1200" dirty="0"/>
        </a:p>
      </dsp:txBody>
      <dsp:txXfrm>
        <a:off x="2914745" y="3200531"/>
        <a:ext cx="1090958" cy="545479"/>
      </dsp:txXfrm>
    </dsp:sp>
    <dsp:sp modelId="{1851B364-0514-422C-AF62-0E5050CE00CB}">
      <dsp:nvSpPr>
        <dsp:cNvPr id="0" name=""/>
        <dsp:cNvSpPr/>
      </dsp:nvSpPr>
      <dsp:spPr>
        <a:xfrm>
          <a:off x="2914745" y="3975111"/>
          <a:ext cx="1090958" cy="545479"/>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Process emissions (2A2)</a:t>
          </a:r>
          <a:endParaRPr lang="en-US" sz="1200" kern="1200" dirty="0"/>
        </a:p>
      </dsp:txBody>
      <dsp:txXfrm>
        <a:off x="2914745" y="3975111"/>
        <a:ext cx="1090958" cy="545479"/>
      </dsp:txXfrm>
    </dsp:sp>
    <dsp:sp modelId="{89B91745-F275-44CD-A350-A015800A2BFE}">
      <dsp:nvSpPr>
        <dsp:cNvPr id="0" name=""/>
        <dsp:cNvSpPr/>
      </dsp:nvSpPr>
      <dsp:spPr>
        <a:xfrm>
          <a:off x="3962065" y="1651370"/>
          <a:ext cx="1090958" cy="545479"/>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Paper plant 2</a:t>
          </a:r>
          <a:endParaRPr lang="en-US" sz="1200" kern="1200" dirty="0"/>
        </a:p>
      </dsp:txBody>
      <dsp:txXfrm>
        <a:off x="3962065" y="1651370"/>
        <a:ext cx="1090958" cy="545479"/>
      </dsp:txXfrm>
    </dsp:sp>
    <dsp:sp modelId="{3BE24C7F-03CC-42AD-95A7-2E07D1A4A404}">
      <dsp:nvSpPr>
        <dsp:cNvPr id="0" name=""/>
        <dsp:cNvSpPr/>
      </dsp:nvSpPr>
      <dsp:spPr>
        <a:xfrm>
          <a:off x="4234805" y="2425950"/>
          <a:ext cx="1090958" cy="545479"/>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Combustion emissions (1A2d)</a:t>
          </a:r>
          <a:endParaRPr lang="en-US" sz="1200" kern="1200" dirty="0"/>
        </a:p>
      </dsp:txBody>
      <dsp:txXfrm>
        <a:off x="4234805" y="2425950"/>
        <a:ext cx="1090958" cy="5454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3063A-355B-4DBE-B0D1-D411FD26CDAB}">
      <dsp:nvSpPr>
        <dsp:cNvPr id="0" name=""/>
        <dsp:cNvSpPr/>
      </dsp:nvSpPr>
      <dsp:spPr>
        <a:xfrm>
          <a:off x="0" y="413139"/>
          <a:ext cx="3990340" cy="12820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9695" tIns="458216" rIns="309695"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1A2f license</a:t>
          </a:r>
          <a:endParaRPr lang="en-US" sz="2200" kern="1200" dirty="0"/>
        </a:p>
        <a:p>
          <a:pPr marL="228600" lvl="1" indent="-228600" algn="l" defTabSz="977900">
            <a:lnSpc>
              <a:spcPct val="90000"/>
            </a:lnSpc>
            <a:spcBef>
              <a:spcPct val="0"/>
            </a:spcBef>
            <a:spcAft>
              <a:spcPct val="15000"/>
            </a:spcAft>
            <a:buChar char="••"/>
          </a:pPr>
          <a:r>
            <a:rPr lang="en-US" sz="2200" kern="1200" dirty="0" smtClean="0"/>
            <a:t>2A1 license</a:t>
          </a:r>
          <a:endParaRPr lang="en-US" sz="2200" kern="1200" dirty="0"/>
        </a:p>
      </dsp:txBody>
      <dsp:txXfrm>
        <a:off x="0" y="413139"/>
        <a:ext cx="3990340" cy="1282049"/>
      </dsp:txXfrm>
    </dsp:sp>
    <dsp:sp modelId="{C3393D95-21CF-43C4-8FBA-574BD3E54B07}">
      <dsp:nvSpPr>
        <dsp:cNvPr id="0" name=""/>
        <dsp:cNvSpPr/>
      </dsp:nvSpPr>
      <dsp:spPr>
        <a:xfrm>
          <a:off x="199517" y="88418"/>
          <a:ext cx="2793238"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78" tIns="0" rIns="105578" bIns="0" numCol="1" spcCol="1270" anchor="ctr" anchorCtr="0">
          <a:noAutofit/>
        </a:bodyPr>
        <a:lstStyle/>
        <a:p>
          <a:pPr lvl="0" algn="l" defTabSz="977900">
            <a:lnSpc>
              <a:spcPct val="90000"/>
            </a:lnSpc>
            <a:spcBef>
              <a:spcPct val="0"/>
            </a:spcBef>
            <a:spcAft>
              <a:spcPct val="35000"/>
            </a:spcAft>
          </a:pPr>
          <a:r>
            <a:rPr lang="en-US" sz="2200" kern="1200" dirty="0" smtClean="0"/>
            <a:t>Cement (Pty) Ltd</a:t>
          </a:r>
          <a:endParaRPr lang="en-US" sz="2200" kern="1200" dirty="0"/>
        </a:p>
      </dsp:txBody>
      <dsp:txXfrm>
        <a:off x="231220" y="120121"/>
        <a:ext cx="2729832" cy="586034"/>
      </dsp:txXfrm>
    </dsp:sp>
    <dsp:sp modelId="{DA443511-CF14-43E3-AD9C-452F43FAE77E}">
      <dsp:nvSpPr>
        <dsp:cNvPr id="0" name=""/>
        <dsp:cNvSpPr/>
      </dsp:nvSpPr>
      <dsp:spPr>
        <a:xfrm>
          <a:off x="0" y="2138709"/>
          <a:ext cx="3990340" cy="1663200"/>
        </a:xfrm>
        <a:prstGeom prst="rect">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309695" tIns="458216" rIns="309695"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1A1a license</a:t>
          </a:r>
          <a:endParaRPr lang="en-US" sz="2200" kern="1200" dirty="0"/>
        </a:p>
        <a:p>
          <a:pPr marL="228600" lvl="1" indent="-228600" algn="l" defTabSz="977900">
            <a:lnSpc>
              <a:spcPct val="90000"/>
            </a:lnSpc>
            <a:spcBef>
              <a:spcPct val="0"/>
            </a:spcBef>
            <a:spcAft>
              <a:spcPct val="15000"/>
            </a:spcAft>
            <a:buChar char="••"/>
          </a:pPr>
          <a:r>
            <a:rPr lang="en-US" sz="2200" kern="1200" dirty="0" smtClean="0"/>
            <a:t>1A2d license</a:t>
          </a:r>
          <a:endParaRPr lang="en-US" sz="2200" kern="1200" dirty="0"/>
        </a:p>
        <a:p>
          <a:pPr marL="228600" lvl="1" indent="-228600" algn="l" defTabSz="977900">
            <a:lnSpc>
              <a:spcPct val="90000"/>
            </a:lnSpc>
            <a:spcBef>
              <a:spcPct val="0"/>
            </a:spcBef>
            <a:spcAft>
              <a:spcPct val="15000"/>
            </a:spcAft>
            <a:buChar char="••"/>
          </a:pPr>
          <a:r>
            <a:rPr lang="en-US" sz="2200" kern="1200" dirty="0" smtClean="0"/>
            <a:t>2A2 license</a:t>
          </a:r>
          <a:endParaRPr lang="en-US" sz="2200" kern="1200" dirty="0"/>
        </a:p>
      </dsp:txBody>
      <dsp:txXfrm>
        <a:off x="0" y="2138709"/>
        <a:ext cx="3990340" cy="1663200"/>
      </dsp:txXfrm>
    </dsp:sp>
    <dsp:sp modelId="{28564613-2EDA-4FA0-96CD-9AE97FA29352}">
      <dsp:nvSpPr>
        <dsp:cNvPr id="0" name=""/>
        <dsp:cNvSpPr/>
      </dsp:nvSpPr>
      <dsp:spPr>
        <a:xfrm>
          <a:off x="199517" y="1813989"/>
          <a:ext cx="2793238" cy="64944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78" tIns="0" rIns="105578" bIns="0" numCol="1" spcCol="1270" anchor="ctr" anchorCtr="0">
          <a:noAutofit/>
        </a:bodyPr>
        <a:lstStyle/>
        <a:p>
          <a:pPr lvl="0" algn="l" defTabSz="977900">
            <a:lnSpc>
              <a:spcPct val="90000"/>
            </a:lnSpc>
            <a:spcBef>
              <a:spcPct val="0"/>
            </a:spcBef>
            <a:spcAft>
              <a:spcPct val="35000"/>
            </a:spcAft>
          </a:pPr>
          <a:r>
            <a:rPr lang="en-US" sz="2200" kern="1200" dirty="0" smtClean="0"/>
            <a:t>Paper (Pty) Ltd</a:t>
          </a:r>
          <a:endParaRPr lang="en-US" sz="2200" kern="1200" dirty="0"/>
        </a:p>
      </dsp:txBody>
      <dsp:txXfrm>
        <a:off x="231220" y="1845692"/>
        <a:ext cx="2729832" cy="586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F36A1-C1D9-2848-A885-1BD19FEBF534}">
      <dsp:nvSpPr>
        <dsp:cNvPr id="0" name=""/>
        <dsp:cNvSpPr/>
      </dsp:nvSpPr>
      <dsp:spPr>
        <a:xfrm>
          <a:off x="-5743355" y="-879089"/>
          <a:ext cx="6837768" cy="6837768"/>
        </a:xfrm>
        <a:prstGeom prst="blockArc">
          <a:avLst>
            <a:gd name="adj1" fmla="val 18900000"/>
            <a:gd name="adj2" fmla="val 2700000"/>
            <a:gd name="adj3" fmla="val 31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4F9561-55E7-F24B-BFE5-387FC837BA98}">
      <dsp:nvSpPr>
        <dsp:cNvPr id="0" name=""/>
        <dsp:cNvSpPr/>
      </dsp:nvSpPr>
      <dsp:spPr>
        <a:xfrm>
          <a:off x="478384" y="317372"/>
          <a:ext cx="7569614" cy="635151"/>
        </a:xfrm>
        <a:prstGeom prst="snip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152" tIns="30480" rIns="30480" bIns="30480" numCol="1" spcCol="1270" anchor="ctr" anchorCtr="0">
          <a:noAutofit/>
        </a:bodyPr>
        <a:lstStyle/>
        <a:p>
          <a:pPr lvl="0" algn="l" defTabSz="533400">
            <a:lnSpc>
              <a:spcPct val="90000"/>
            </a:lnSpc>
            <a:spcBef>
              <a:spcPct val="0"/>
            </a:spcBef>
            <a:spcAft>
              <a:spcPct val="35000"/>
            </a:spcAft>
            <a:buFont typeface="Arial" panose="020B0604020202020204" pitchFamily="34" charset="0"/>
            <a:buChar char="•"/>
          </a:pPr>
          <a:r>
            <a:rPr lang="en-ZA" sz="1200" kern="1200" dirty="0"/>
            <a:t>Intention for the impact on electricity prices to be neutral for the first phase</a:t>
          </a:r>
          <a:endParaRPr lang="en-US" sz="1200" kern="1200" dirty="0"/>
        </a:p>
      </dsp:txBody>
      <dsp:txXfrm>
        <a:off x="509390" y="348378"/>
        <a:ext cx="7485678" cy="604145"/>
      </dsp:txXfrm>
    </dsp:sp>
    <dsp:sp modelId="{16530622-8FD1-7B4A-A93B-2A1A58E17AFF}">
      <dsp:nvSpPr>
        <dsp:cNvPr id="0" name=""/>
        <dsp:cNvSpPr/>
      </dsp:nvSpPr>
      <dsp:spPr>
        <a:xfrm>
          <a:off x="352386" y="508950"/>
          <a:ext cx="251996" cy="25199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0377D2-708B-404F-999A-80A585DDFC97}">
      <dsp:nvSpPr>
        <dsp:cNvPr id="0" name=""/>
        <dsp:cNvSpPr/>
      </dsp:nvSpPr>
      <dsp:spPr>
        <a:xfrm>
          <a:off x="933516" y="1269795"/>
          <a:ext cx="7114483" cy="635151"/>
        </a:xfrm>
        <a:prstGeom prst="snip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152" tIns="30480" rIns="30480" bIns="30480" numCol="1" spcCol="1270" anchor="ctr" anchorCtr="0">
          <a:noAutofit/>
        </a:bodyPr>
        <a:lstStyle/>
        <a:p>
          <a:pPr lvl="0" algn="l" defTabSz="533400">
            <a:lnSpc>
              <a:spcPct val="90000"/>
            </a:lnSpc>
            <a:spcBef>
              <a:spcPct val="0"/>
            </a:spcBef>
            <a:spcAft>
              <a:spcPct val="35000"/>
            </a:spcAft>
            <a:buFont typeface="Arial" panose="020B0604020202020204" pitchFamily="34" charset="0"/>
            <a:buChar char="•"/>
          </a:pPr>
          <a:r>
            <a:rPr lang="en-ZA" sz="1200" kern="1200" dirty="0"/>
            <a:t>Existing Environmental Levy payments subtracted from Carbon Tax paid by electricity producers</a:t>
          </a:r>
          <a:endParaRPr lang="en-US" sz="1200" kern="1200" dirty="0"/>
        </a:p>
      </dsp:txBody>
      <dsp:txXfrm>
        <a:off x="964522" y="1300801"/>
        <a:ext cx="7030547" cy="604145"/>
      </dsp:txXfrm>
    </dsp:sp>
    <dsp:sp modelId="{E2BA8960-2190-D14B-8970-CB048E897072}">
      <dsp:nvSpPr>
        <dsp:cNvPr id="0" name=""/>
        <dsp:cNvSpPr/>
      </dsp:nvSpPr>
      <dsp:spPr>
        <a:xfrm>
          <a:off x="807517" y="1461373"/>
          <a:ext cx="251996" cy="25199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0D3935-CFF9-264C-A6A1-37600B04655B}">
      <dsp:nvSpPr>
        <dsp:cNvPr id="0" name=""/>
        <dsp:cNvSpPr/>
      </dsp:nvSpPr>
      <dsp:spPr>
        <a:xfrm>
          <a:off x="1073204" y="2222219"/>
          <a:ext cx="6974794" cy="635151"/>
        </a:xfrm>
        <a:prstGeom prst="snip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152" tIns="30480" rIns="30480" bIns="30480" numCol="1" spcCol="1270" anchor="ctr" anchorCtr="0">
          <a:noAutofit/>
        </a:bodyPr>
        <a:lstStyle/>
        <a:p>
          <a:pPr lvl="0" algn="l" defTabSz="533400">
            <a:lnSpc>
              <a:spcPct val="90000"/>
            </a:lnSpc>
            <a:spcBef>
              <a:spcPct val="0"/>
            </a:spcBef>
            <a:spcAft>
              <a:spcPct val="35000"/>
            </a:spcAft>
            <a:buFont typeface="Arial" panose="020B0604020202020204" pitchFamily="34" charset="0"/>
            <a:buChar char="•"/>
          </a:pPr>
          <a:r>
            <a:rPr lang="en-ZA" sz="1200" kern="1200" dirty="0"/>
            <a:t>Renewable energy premium also subtracted</a:t>
          </a:r>
          <a:endParaRPr lang="en-US" sz="1200" kern="1200" dirty="0"/>
        </a:p>
      </dsp:txBody>
      <dsp:txXfrm>
        <a:off x="1104210" y="2253225"/>
        <a:ext cx="6890858" cy="604145"/>
      </dsp:txXfrm>
    </dsp:sp>
    <dsp:sp modelId="{FE5C0FCA-2264-554F-AAF7-A96623F81623}">
      <dsp:nvSpPr>
        <dsp:cNvPr id="0" name=""/>
        <dsp:cNvSpPr/>
      </dsp:nvSpPr>
      <dsp:spPr>
        <a:xfrm>
          <a:off x="947206" y="2413796"/>
          <a:ext cx="251996" cy="251996"/>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94276C-0AF5-9544-BE46-B1FE900B8020}">
      <dsp:nvSpPr>
        <dsp:cNvPr id="0" name=""/>
        <dsp:cNvSpPr/>
      </dsp:nvSpPr>
      <dsp:spPr>
        <a:xfrm>
          <a:off x="933516" y="3174642"/>
          <a:ext cx="7114483" cy="635151"/>
        </a:xfrm>
        <a:prstGeom prst="snip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152" tIns="30480" rIns="30480" bIns="30480" numCol="1" spcCol="1270" anchor="ctr" anchorCtr="0">
          <a:noAutofit/>
        </a:bodyPr>
        <a:lstStyle/>
        <a:p>
          <a:pPr lvl="0" algn="l" defTabSz="533400">
            <a:lnSpc>
              <a:spcPct val="90000"/>
            </a:lnSpc>
            <a:spcBef>
              <a:spcPct val="0"/>
            </a:spcBef>
            <a:spcAft>
              <a:spcPct val="35000"/>
            </a:spcAft>
            <a:buFont typeface="Arial" panose="020B0604020202020204" pitchFamily="34" charset="0"/>
            <a:buChar char="•"/>
          </a:pPr>
          <a:r>
            <a:rPr lang="en-ZA" sz="1200" kern="1200" dirty="0"/>
            <a:t>However, fuel supplier cost inflation might be seen – coal production is diesel intensive</a:t>
          </a:r>
          <a:endParaRPr lang="en-US" sz="1200" kern="1200" dirty="0"/>
        </a:p>
      </dsp:txBody>
      <dsp:txXfrm>
        <a:off x="964522" y="3205648"/>
        <a:ext cx="7030547" cy="604145"/>
      </dsp:txXfrm>
    </dsp:sp>
    <dsp:sp modelId="{0EEA921E-5616-8245-B15B-2BD1B6C2BEC3}">
      <dsp:nvSpPr>
        <dsp:cNvPr id="0" name=""/>
        <dsp:cNvSpPr/>
      </dsp:nvSpPr>
      <dsp:spPr>
        <a:xfrm>
          <a:off x="807517" y="3366219"/>
          <a:ext cx="251996" cy="251996"/>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E20882-1004-D044-B719-B9886887BB26}">
      <dsp:nvSpPr>
        <dsp:cNvPr id="0" name=""/>
        <dsp:cNvSpPr/>
      </dsp:nvSpPr>
      <dsp:spPr>
        <a:xfrm>
          <a:off x="478384" y="4127065"/>
          <a:ext cx="7569614" cy="635151"/>
        </a:xfrm>
        <a:prstGeom prst="snip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152" tIns="30480" rIns="30480" bIns="30480" numCol="1" spcCol="1270" anchor="ctr" anchorCtr="0">
          <a:noAutofit/>
        </a:bodyPr>
        <a:lstStyle/>
        <a:p>
          <a:pPr lvl="0" algn="l" defTabSz="533400">
            <a:lnSpc>
              <a:spcPct val="90000"/>
            </a:lnSpc>
            <a:spcBef>
              <a:spcPct val="0"/>
            </a:spcBef>
            <a:spcAft>
              <a:spcPct val="35000"/>
            </a:spcAft>
            <a:buFont typeface="Arial" panose="020B0604020202020204" pitchFamily="34" charset="0"/>
            <a:buChar char="•"/>
          </a:pPr>
          <a:r>
            <a:rPr lang="en-ZA" sz="1200" kern="1200" dirty="0"/>
            <a:t>Potential impact post 2022 remains to be seen</a:t>
          </a:r>
          <a:endParaRPr lang="en-US" sz="1200" kern="1200" dirty="0"/>
        </a:p>
      </dsp:txBody>
      <dsp:txXfrm>
        <a:off x="509390" y="4158071"/>
        <a:ext cx="7485678" cy="604145"/>
      </dsp:txXfrm>
    </dsp:sp>
    <dsp:sp modelId="{9D8AA29D-94A4-F846-9BF4-BA67F82FDA99}">
      <dsp:nvSpPr>
        <dsp:cNvPr id="0" name=""/>
        <dsp:cNvSpPr/>
      </dsp:nvSpPr>
      <dsp:spPr>
        <a:xfrm>
          <a:off x="352386" y="4318642"/>
          <a:ext cx="251996" cy="251996"/>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F36A1-C1D9-2848-A885-1BD19FEBF534}">
      <dsp:nvSpPr>
        <dsp:cNvPr id="0" name=""/>
        <dsp:cNvSpPr/>
      </dsp:nvSpPr>
      <dsp:spPr>
        <a:xfrm>
          <a:off x="-5743355" y="-879089"/>
          <a:ext cx="6837768" cy="6837768"/>
        </a:xfrm>
        <a:prstGeom prst="blockArc">
          <a:avLst>
            <a:gd name="adj1" fmla="val 18900000"/>
            <a:gd name="adj2" fmla="val 2700000"/>
            <a:gd name="adj3" fmla="val 31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4F9561-55E7-F24B-BFE5-387FC837BA98}">
      <dsp:nvSpPr>
        <dsp:cNvPr id="0" name=""/>
        <dsp:cNvSpPr/>
      </dsp:nvSpPr>
      <dsp:spPr>
        <a:xfrm>
          <a:off x="352919" y="230918"/>
          <a:ext cx="7695080" cy="461633"/>
        </a:xfrm>
        <a:prstGeom prst="snip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421" tIns="30480" rIns="30480" bIns="30480" numCol="1" spcCol="1270" anchor="ctr" anchorCtr="0">
          <a:noAutofit/>
        </a:bodyPr>
        <a:lstStyle/>
        <a:p>
          <a:pPr lvl="0" algn="l" defTabSz="533400">
            <a:lnSpc>
              <a:spcPct val="90000"/>
            </a:lnSpc>
            <a:spcBef>
              <a:spcPct val="0"/>
            </a:spcBef>
            <a:spcAft>
              <a:spcPct val="35000"/>
            </a:spcAft>
            <a:buFont typeface="Arial" panose="020B0604020202020204" pitchFamily="34" charset="0"/>
            <a:buChar char="•"/>
          </a:pPr>
          <a:r>
            <a:rPr lang="en-ZA" sz="1200" kern="1200" dirty="0"/>
            <a:t>Carbon Tax on petrol and diesel a separate mechanism from the Carbon Tax bill</a:t>
          </a:r>
          <a:endParaRPr lang="en-US" sz="1200" kern="1200" dirty="0"/>
        </a:p>
      </dsp:txBody>
      <dsp:txXfrm>
        <a:off x="375454" y="253453"/>
        <a:ext cx="7634075" cy="439098"/>
      </dsp:txXfrm>
    </dsp:sp>
    <dsp:sp modelId="{16530622-8FD1-7B4A-A93B-2A1A58E17AFF}">
      <dsp:nvSpPr>
        <dsp:cNvPr id="0" name=""/>
        <dsp:cNvSpPr/>
      </dsp:nvSpPr>
      <dsp:spPr>
        <a:xfrm>
          <a:off x="226919" y="335734"/>
          <a:ext cx="251999" cy="25199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0377D2-708B-404F-999A-80A585DDFC97}">
      <dsp:nvSpPr>
        <dsp:cNvPr id="0" name=""/>
        <dsp:cNvSpPr/>
      </dsp:nvSpPr>
      <dsp:spPr>
        <a:xfrm>
          <a:off x="770969" y="923774"/>
          <a:ext cx="7277029" cy="461633"/>
        </a:xfrm>
        <a:prstGeom prst="snip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421" tIns="30480" rIns="30480" bIns="30480" numCol="1" spcCol="1270" anchor="ctr" anchorCtr="0">
          <a:noAutofit/>
        </a:bodyPr>
        <a:lstStyle/>
        <a:p>
          <a:pPr lvl="0" algn="l" defTabSz="533400">
            <a:lnSpc>
              <a:spcPct val="90000"/>
            </a:lnSpc>
            <a:spcBef>
              <a:spcPct val="0"/>
            </a:spcBef>
            <a:spcAft>
              <a:spcPct val="35000"/>
            </a:spcAft>
            <a:buFont typeface="Arial" panose="020B0604020202020204" pitchFamily="34" charset="0"/>
            <a:buChar char="•"/>
          </a:pPr>
          <a:r>
            <a:rPr lang="en-ZA" sz="1200" kern="1200" dirty="0"/>
            <a:t>Carbon Tax on petrol and diesel will be applied with fuel levy at source</a:t>
          </a:r>
          <a:endParaRPr lang="en-US" sz="1200" kern="1200" dirty="0"/>
        </a:p>
      </dsp:txBody>
      <dsp:txXfrm>
        <a:off x="793504" y="946309"/>
        <a:ext cx="7216024" cy="439098"/>
      </dsp:txXfrm>
    </dsp:sp>
    <dsp:sp modelId="{E2BA8960-2190-D14B-8970-CB048E897072}">
      <dsp:nvSpPr>
        <dsp:cNvPr id="0" name=""/>
        <dsp:cNvSpPr/>
      </dsp:nvSpPr>
      <dsp:spPr>
        <a:xfrm>
          <a:off x="644969" y="1028590"/>
          <a:ext cx="251999" cy="25199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0D3935-CFF9-264C-A6A1-37600B04655B}">
      <dsp:nvSpPr>
        <dsp:cNvPr id="0" name=""/>
        <dsp:cNvSpPr/>
      </dsp:nvSpPr>
      <dsp:spPr>
        <a:xfrm>
          <a:off x="1000058" y="1616122"/>
          <a:ext cx="7047940" cy="461633"/>
        </a:xfrm>
        <a:prstGeom prst="snip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421" tIns="30480" rIns="30480" bIns="30480" numCol="1" spcCol="1270" anchor="ctr" anchorCtr="0">
          <a:noAutofit/>
        </a:bodyPr>
        <a:lstStyle/>
        <a:p>
          <a:pPr lvl="0" algn="l" defTabSz="533400">
            <a:lnSpc>
              <a:spcPct val="90000"/>
            </a:lnSpc>
            <a:spcBef>
              <a:spcPct val="0"/>
            </a:spcBef>
            <a:spcAft>
              <a:spcPct val="35000"/>
            </a:spcAft>
            <a:buFont typeface="Arial" panose="020B0604020202020204" pitchFamily="34" charset="0"/>
            <a:buChar char="•"/>
          </a:pPr>
          <a:r>
            <a:rPr lang="en-ZA" sz="1200" kern="1200" dirty="0"/>
            <a:t>Starting 5 June 2019</a:t>
          </a:r>
          <a:endParaRPr lang="en-US" sz="1200" kern="1200" dirty="0"/>
        </a:p>
      </dsp:txBody>
      <dsp:txXfrm>
        <a:off x="1022593" y="1638657"/>
        <a:ext cx="6986935" cy="439098"/>
      </dsp:txXfrm>
    </dsp:sp>
    <dsp:sp modelId="{FE5C0FCA-2264-554F-AAF7-A96623F81623}">
      <dsp:nvSpPr>
        <dsp:cNvPr id="0" name=""/>
        <dsp:cNvSpPr/>
      </dsp:nvSpPr>
      <dsp:spPr>
        <a:xfrm>
          <a:off x="874058" y="1720939"/>
          <a:ext cx="251999" cy="25199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94276C-0AF5-9544-BE46-B1FE900B8020}">
      <dsp:nvSpPr>
        <dsp:cNvPr id="0" name=""/>
        <dsp:cNvSpPr/>
      </dsp:nvSpPr>
      <dsp:spPr>
        <a:xfrm>
          <a:off x="1073204" y="2308978"/>
          <a:ext cx="6974794" cy="461633"/>
        </a:xfrm>
        <a:prstGeom prst="snip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421" tIns="30480" rIns="30480" bIns="30480" numCol="1" spcCol="1270" anchor="ctr" anchorCtr="0">
          <a:noAutofit/>
        </a:bodyPr>
        <a:lstStyle/>
        <a:p>
          <a:pPr lvl="0" algn="l" defTabSz="533400">
            <a:lnSpc>
              <a:spcPct val="90000"/>
            </a:lnSpc>
            <a:spcBef>
              <a:spcPct val="0"/>
            </a:spcBef>
            <a:spcAft>
              <a:spcPct val="35000"/>
            </a:spcAft>
            <a:buFont typeface="Arial" panose="020B0604020202020204" pitchFamily="34" charset="0"/>
            <a:buChar char="•"/>
          </a:pPr>
          <a:r>
            <a:rPr lang="en-ZA" sz="1200" kern="1200" dirty="0"/>
            <a:t>Impact will be immediate, as opposed to Carbon Tax payment which is delayed until next year</a:t>
          </a:r>
          <a:endParaRPr lang="en-US" sz="1200" kern="1200" dirty="0"/>
        </a:p>
      </dsp:txBody>
      <dsp:txXfrm>
        <a:off x="1095739" y="2331513"/>
        <a:ext cx="6913789" cy="439098"/>
      </dsp:txXfrm>
    </dsp:sp>
    <dsp:sp modelId="{0EEA921E-5616-8245-B15B-2BD1B6C2BEC3}">
      <dsp:nvSpPr>
        <dsp:cNvPr id="0" name=""/>
        <dsp:cNvSpPr/>
      </dsp:nvSpPr>
      <dsp:spPr>
        <a:xfrm>
          <a:off x="947205" y="2413795"/>
          <a:ext cx="251999" cy="25199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E20882-1004-D044-B719-B9886887BB26}">
      <dsp:nvSpPr>
        <dsp:cNvPr id="0" name=""/>
        <dsp:cNvSpPr/>
      </dsp:nvSpPr>
      <dsp:spPr>
        <a:xfrm>
          <a:off x="1000058" y="3001834"/>
          <a:ext cx="7047940" cy="461633"/>
        </a:xfrm>
        <a:prstGeom prst="snip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421" tIns="30480" rIns="30480" bIns="30480" numCol="1" spcCol="1270" anchor="ctr" anchorCtr="0">
          <a:noAutofit/>
        </a:bodyPr>
        <a:lstStyle/>
        <a:p>
          <a:pPr lvl="0" algn="l" defTabSz="533400">
            <a:lnSpc>
              <a:spcPct val="90000"/>
            </a:lnSpc>
            <a:spcBef>
              <a:spcPct val="0"/>
            </a:spcBef>
            <a:spcAft>
              <a:spcPct val="35000"/>
            </a:spcAft>
            <a:buFont typeface="Arial" panose="020B0604020202020204" pitchFamily="34" charset="0"/>
            <a:buChar char="•"/>
          </a:pPr>
          <a:r>
            <a:rPr lang="en-ZA" sz="1200" kern="1200" dirty="0"/>
            <a:t>Presently unclear if 9/10 cents per litre indicated includes pass through and other associated costs</a:t>
          </a:r>
          <a:endParaRPr lang="en-US" sz="1200" kern="1200" dirty="0"/>
        </a:p>
      </dsp:txBody>
      <dsp:txXfrm>
        <a:off x="1022593" y="3024369"/>
        <a:ext cx="6986935" cy="439098"/>
      </dsp:txXfrm>
    </dsp:sp>
    <dsp:sp modelId="{9D8AA29D-94A4-F846-9BF4-BA67F82FDA99}">
      <dsp:nvSpPr>
        <dsp:cNvPr id="0" name=""/>
        <dsp:cNvSpPr/>
      </dsp:nvSpPr>
      <dsp:spPr>
        <a:xfrm>
          <a:off x="874058" y="3106651"/>
          <a:ext cx="251999" cy="25199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06CBEB-BFAA-7F47-B967-522DE2DB2E5A}">
      <dsp:nvSpPr>
        <dsp:cNvPr id="0" name=""/>
        <dsp:cNvSpPr/>
      </dsp:nvSpPr>
      <dsp:spPr>
        <a:xfrm>
          <a:off x="770969" y="3694182"/>
          <a:ext cx="7277029" cy="461633"/>
        </a:xfrm>
        <a:prstGeom prst="snip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421" tIns="30480" rIns="30480" bIns="30480" numCol="1" spcCol="1270" anchor="ctr" anchorCtr="0">
          <a:noAutofit/>
        </a:bodyPr>
        <a:lstStyle/>
        <a:p>
          <a:pPr lvl="0" algn="l" defTabSz="533400">
            <a:lnSpc>
              <a:spcPct val="90000"/>
            </a:lnSpc>
            <a:spcBef>
              <a:spcPct val="0"/>
            </a:spcBef>
            <a:spcAft>
              <a:spcPct val="35000"/>
            </a:spcAft>
            <a:buFont typeface="Arial" panose="020B0604020202020204" pitchFamily="34" charset="0"/>
            <a:buChar char="•"/>
          </a:pPr>
          <a:r>
            <a:rPr lang="en-ZA" sz="1200" kern="1200" dirty="0"/>
            <a:t>Based on 75% allowance</a:t>
          </a:r>
          <a:endParaRPr lang="en-US" sz="1200" kern="1200" dirty="0"/>
        </a:p>
      </dsp:txBody>
      <dsp:txXfrm>
        <a:off x="793504" y="3716717"/>
        <a:ext cx="7216024" cy="439098"/>
      </dsp:txXfrm>
    </dsp:sp>
    <dsp:sp modelId="{4E317B66-7791-B645-BD12-C4BBEAFED9EB}">
      <dsp:nvSpPr>
        <dsp:cNvPr id="0" name=""/>
        <dsp:cNvSpPr/>
      </dsp:nvSpPr>
      <dsp:spPr>
        <a:xfrm>
          <a:off x="644969" y="3798999"/>
          <a:ext cx="251999" cy="25199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CDA096-C459-5048-BC21-A38B557BD1F5}">
      <dsp:nvSpPr>
        <dsp:cNvPr id="0" name=""/>
        <dsp:cNvSpPr/>
      </dsp:nvSpPr>
      <dsp:spPr>
        <a:xfrm>
          <a:off x="352919" y="4387038"/>
          <a:ext cx="7695080" cy="461633"/>
        </a:xfrm>
        <a:prstGeom prst="snip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421" tIns="30480" rIns="30480" bIns="30480" numCol="1" spcCol="1270" anchor="ctr" anchorCtr="0">
          <a:noAutofit/>
        </a:bodyPr>
        <a:lstStyle/>
        <a:p>
          <a:pPr lvl="0" algn="l" defTabSz="533400">
            <a:lnSpc>
              <a:spcPct val="90000"/>
            </a:lnSpc>
            <a:spcBef>
              <a:spcPct val="0"/>
            </a:spcBef>
            <a:spcAft>
              <a:spcPct val="35000"/>
            </a:spcAft>
            <a:buFont typeface="Arial" panose="020B0604020202020204" pitchFamily="34" charset="0"/>
            <a:buChar char="•"/>
          </a:pPr>
          <a:r>
            <a:rPr lang="en-ZA" sz="1200" kern="1200"/>
            <a:t>CO</a:t>
          </a:r>
          <a:r>
            <a:rPr lang="en-ZA" sz="1200" kern="1200" baseline="-25000"/>
            <a:t>2</a:t>
          </a:r>
          <a:r>
            <a:rPr lang="en-ZA" sz="1200" kern="1200"/>
            <a:t> tax on new vehicles will remain</a:t>
          </a:r>
          <a:endParaRPr lang="en-US" sz="1200" kern="1200" dirty="0"/>
        </a:p>
      </dsp:txBody>
      <dsp:txXfrm>
        <a:off x="375454" y="4409573"/>
        <a:ext cx="7634075" cy="439098"/>
      </dsp:txXfrm>
    </dsp:sp>
    <dsp:sp modelId="{DB544D6B-F406-E94C-B504-A4B5149082A8}">
      <dsp:nvSpPr>
        <dsp:cNvPr id="0" name=""/>
        <dsp:cNvSpPr/>
      </dsp:nvSpPr>
      <dsp:spPr>
        <a:xfrm>
          <a:off x="226919" y="4491855"/>
          <a:ext cx="251999" cy="25199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0.21122</cdr:x>
      <cdr:y>0.45855</cdr:y>
    </cdr:from>
    <cdr:to>
      <cdr:x>0.21122</cdr:x>
      <cdr:y>0.91687</cdr:y>
    </cdr:to>
    <cdr:cxnSp macro="">
      <cdr:nvCxnSpPr>
        <cdr:cNvPr id="2" name="Straight Connector 1">
          <a:extLst xmlns:a="http://schemas.openxmlformats.org/drawingml/2006/main">
            <a:ext uri="{FF2B5EF4-FFF2-40B4-BE49-F238E27FC236}">
              <a16:creationId xmlns:a16="http://schemas.microsoft.com/office/drawing/2014/main" id="{D4693708-0F6F-0E45-8FDA-6F0DDDB87E2F}"/>
            </a:ext>
          </a:extLst>
        </cdr:cNvPr>
        <cdr:cNvCxnSpPr>
          <a:cxnSpLocks xmlns:a="http://schemas.openxmlformats.org/drawingml/2006/main"/>
        </cdr:cNvCxnSpPr>
      </cdr:nvCxnSpPr>
      <cdr:spPr>
        <a:xfrm xmlns:a="http://schemas.openxmlformats.org/drawingml/2006/main">
          <a:off x="1748862" y="2146036"/>
          <a:ext cx="0" cy="2144938"/>
        </a:xfrm>
        <a:prstGeom xmlns:a="http://schemas.openxmlformats.org/drawingml/2006/main" prst="line">
          <a:avLst/>
        </a:prstGeom>
        <a:ln xmlns:a="http://schemas.openxmlformats.org/drawingml/2006/main" w="19050">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0.2883</cdr:x>
      <cdr:y>0.43921</cdr:y>
    </cdr:from>
    <cdr:to>
      <cdr:x>0.2883</cdr:x>
      <cdr:y>0.91687</cdr:y>
    </cdr:to>
    <cdr:cxnSp macro="">
      <cdr:nvCxnSpPr>
        <cdr:cNvPr id="3" name="Straight Connector 2">
          <a:extLst xmlns:a="http://schemas.openxmlformats.org/drawingml/2006/main">
            <a:ext uri="{FF2B5EF4-FFF2-40B4-BE49-F238E27FC236}">
              <a16:creationId xmlns:a16="http://schemas.microsoft.com/office/drawing/2014/main" id="{36259D0B-E718-6B44-A45B-7375A8F46FA3}"/>
            </a:ext>
          </a:extLst>
        </cdr:cNvPr>
        <cdr:cNvCxnSpPr>
          <a:cxnSpLocks xmlns:a="http://schemas.openxmlformats.org/drawingml/2006/main"/>
        </cdr:cNvCxnSpPr>
      </cdr:nvCxnSpPr>
      <cdr:spPr>
        <a:xfrm xmlns:a="http://schemas.openxmlformats.org/drawingml/2006/main">
          <a:off x="2387085" y="2055525"/>
          <a:ext cx="0" cy="2235449"/>
        </a:xfrm>
        <a:prstGeom xmlns:a="http://schemas.openxmlformats.org/drawingml/2006/main" prst="line">
          <a:avLst/>
        </a:prstGeom>
        <a:ln xmlns:a="http://schemas.openxmlformats.org/drawingml/2006/main" w="19050">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0.18562</cdr:x>
      <cdr:y>0.38748</cdr:y>
    </cdr:from>
    <cdr:to>
      <cdr:x>0.5335</cdr:x>
      <cdr:y>0.4637</cdr:y>
    </cdr:to>
    <cdr:sp macro="" textlink="">
      <cdr:nvSpPr>
        <cdr:cNvPr id="4" name="Snip and Round Single Corner Rectangle 3">
          <a:extLst xmlns:a="http://schemas.openxmlformats.org/drawingml/2006/main">
            <a:ext uri="{FF2B5EF4-FFF2-40B4-BE49-F238E27FC236}">
              <a16:creationId xmlns:a16="http://schemas.microsoft.com/office/drawing/2014/main" id="{2B7C31F5-9A94-7747-86BA-53A289C95D77}"/>
            </a:ext>
          </a:extLst>
        </cdr:cNvPr>
        <cdr:cNvSpPr/>
      </cdr:nvSpPr>
      <cdr:spPr bwMode="gray">
        <a:xfrm xmlns:a="http://schemas.openxmlformats.org/drawingml/2006/main">
          <a:off x="1536894" y="1813428"/>
          <a:ext cx="2880516" cy="356710"/>
        </a:xfrm>
        <a:prstGeom xmlns:a="http://schemas.openxmlformats.org/drawingml/2006/main" prst="snipRoundRect">
          <a:avLst/>
        </a:prstGeom>
        <a:solidFill xmlns:a="http://schemas.openxmlformats.org/drawingml/2006/main">
          <a:schemeClr val="bg1">
            <a:lumMod val="75000"/>
          </a:schemeClr>
        </a:solidFill>
        <a:ln xmlns:a="http://schemas.openxmlformats.org/drawingml/2006/main" w="19050" algn="ctr">
          <a:solidFill>
            <a:schemeClr val="bg1"/>
          </a:solidFill>
          <a:miter lim="800000"/>
          <a:headEnd/>
          <a:tailEnd/>
        </a:ln>
      </cdr:spPr>
      <cdr:txBody>
        <a:bodyPr xmlns:a="http://schemas.openxmlformats.org/drawingml/2006/main" wrap="square" lIns="88900" tIns="88900" rIns="88900" bIns="889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06000"/>
            </a:lnSpc>
            <a:buFont typeface="Wingdings 2" pitchFamily="18" charset="2"/>
            <a:buNone/>
          </a:pPr>
          <a:r>
            <a:rPr lang="en-ZA" sz="1600" dirty="0" smtClean="0">
              <a:solidFill>
                <a:schemeClr val="tx1"/>
              </a:solidFill>
            </a:rPr>
            <a:t>2x 750 </a:t>
          </a:r>
          <a:r>
            <a:rPr lang="en-ZA" sz="1600" dirty="0">
              <a:solidFill>
                <a:schemeClr val="tx1"/>
              </a:solidFill>
            </a:rPr>
            <a:t>MW new coal </a:t>
          </a:r>
          <a:r>
            <a:rPr lang="en-ZA" sz="1600" dirty="0" smtClean="0">
              <a:solidFill>
                <a:schemeClr val="tx1"/>
              </a:solidFill>
            </a:rPr>
            <a:t>IPPs</a:t>
          </a:r>
          <a:endParaRPr lang="en-ZA" sz="16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5/23/2019</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5/23/2019</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379783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81923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r>
              <a:rPr lang="en-ZA" dirty="0" smtClean="0"/>
              <a:t>1950 – Carbon dioxide level exceed 300ppm – for</a:t>
            </a:r>
            <a:r>
              <a:rPr lang="en-ZA" baseline="0" dirty="0" smtClean="0"/>
              <a:t> the first time 400,000 years</a:t>
            </a:r>
          </a:p>
          <a:p>
            <a:r>
              <a:rPr lang="en-ZA" baseline="0" dirty="0" smtClean="0"/>
              <a:t>1988 – Establish the Intergovernmental Panel on Climate Change</a:t>
            </a:r>
          </a:p>
          <a:p>
            <a:r>
              <a:rPr lang="en-ZA" baseline="0" dirty="0" smtClean="0"/>
              <a:t>1992 – United Nations Framework Convention on Climate Change</a:t>
            </a:r>
          </a:p>
          <a:p>
            <a:r>
              <a:rPr lang="en-ZA" baseline="0" dirty="0" smtClean="0"/>
              <a:t>1997 – Kyoto Protocol</a:t>
            </a:r>
          </a:p>
          <a:p>
            <a:r>
              <a:rPr lang="en-ZA" baseline="0" dirty="0" smtClean="0"/>
              <a:t>2016 – COP21 Paris Agreement</a:t>
            </a:r>
          </a:p>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2665515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2567458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10</a:t>
            </a:fld>
            <a:endParaRPr lang="en-US" dirty="0"/>
          </a:p>
        </p:txBody>
      </p:sp>
    </p:spTree>
    <p:extLst>
      <p:ext uri="{BB962C8B-B14F-4D97-AF65-F5344CB8AC3E}">
        <p14:creationId xmlns:p14="http://schemas.microsoft.com/office/powerpoint/2010/main" val="1464213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Things Holdings</a:t>
            </a:r>
          </a:p>
          <a:p>
            <a:pPr marL="171450" indent="-171450">
              <a:buFont typeface="Arial" panose="020B0604020202020204" pitchFamily="34" charset="0"/>
              <a:buChar char="•"/>
            </a:pPr>
            <a:r>
              <a:rPr lang="en-ZA" dirty="0" smtClean="0"/>
              <a:t>Cement (Pty) Ltd</a:t>
            </a:r>
          </a:p>
          <a:p>
            <a:pPr marL="406644" lvl="2" indent="-171450"/>
            <a:r>
              <a:rPr lang="en-ZA" dirty="0" smtClean="0"/>
              <a:t>Cement Plant 1 – integrated cement plant including coal fired kiln and cement grinding</a:t>
            </a:r>
          </a:p>
          <a:p>
            <a:pPr marL="406644" lvl="2" indent="-171450"/>
            <a:r>
              <a:rPr lang="en-ZA" dirty="0" smtClean="0"/>
              <a:t>Cement Plant 2 – Cement grinding mill only with heating for grinding mill</a:t>
            </a:r>
          </a:p>
          <a:p>
            <a:pPr marL="171450" indent="-171450">
              <a:buFont typeface="Arial" panose="020B0604020202020204" pitchFamily="34" charset="0"/>
              <a:buChar char="•"/>
            </a:pPr>
            <a:r>
              <a:rPr lang="en-ZA" dirty="0" smtClean="0"/>
              <a:t>Paper (Pty) Ltd</a:t>
            </a:r>
          </a:p>
          <a:p>
            <a:pPr marL="406644" lvl="2" indent="-171450"/>
            <a:r>
              <a:rPr lang="en-ZA" dirty="0" smtClean="0"/>
              <a:t>Paper Plant 1 – integrated pulp and paper mill including coal and biomass boilers and natural gas turbine for electricity</a:t>
            </a:r>
          </a:p>
          <a:p>
            <a:pPr marL="406644" lvl="2" indent="-171450"/>
            <a:r>
              <a:rPr lang="en-ZA" dirty="0" smtClean="0"/>
              <a:t>Paper Plant 2 – paper mill including coal boiler</a:t>
            </a:r>
          </a:p>
          <a:p>
            <a:pPr marL="171450" indent="-171450">
              <a:buFont typeface="Arial" panose="020B0604020202020204" pitchFamily="34" charset="0"/>
              <a:buChar char="•"/>
            </a:pPr>
            <a:r>
              <a:rPr lang="en-ZA" dirty="0" smtClean="0"/>
              <a:t>Ceramics (Pty) Ltd</a:t>
            </a:r>
          </a:p>
          <a:p>
            <a:pPr marL="406644" lvl="2" indent="-171450"/>
            <a:r>
              <a:rPr lang="en-ZA" dirty="0" smtClean="0"/>
              <a:t>Tile Plant – Clay tile plant including gas fired kiln</a:t>
            </a:r>
          </a:p>
          <a:p>
            <a:endParaRPr lang="en-ZA"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11</a:t>
            </a:fld>
            <a:endParaRPr lang="en-US" dirty="0"/>
          </a:p>
        </p:txBody>
      </p:sp>
    </p:spTree>
    <p:extLst>
      <p:ext uri="{BB962C8B-B14F-4D97-AF65-F5344CB8AC3E}">
        <p14:creationId xmlns:p14="http://schemas.microsoft.com/office/powerpoint/2010/main" val="3103376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25</a:t>
            </a:fld>
            <a:endParaRPr lang="en-US" dirty="0"/>
          </a:p>
        </p:txBody>
      </p:sp>
    </p:spTree>
    <p:extLst>
      <p:ext uri="{BB962C8B-B14F-4D97-AF65-F5344CB8AC3E}">
        <p14:creationId xmlns:p14="http://schemas.microsoft.com/office/powerpoint/2010/main" val="4127991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27</a:t>
            </a:fld>
            <a:endParaRPr lang="en-US" dirty="0"/>
          </a:p>
        </p:txBody>
      </p:sp>
    </p:spTree>
    <p:extLst>
      <p:ext uri="{BB962C8B-B14F-4D97-AF65-F5344CB8AC3E}">
        <p14:creationId xmlns:p14="http://schemas.microsoft.com/office/powerpoint/2010/main" val="789910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indent="0" algn="l">
              <a:buNone/>
              <a:defRPr sz="16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edit Master text styles</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Drag picture to placeholder or click icon to add</a:t>
            </a:r>
          </a:p>
        </p:txBody>
      </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Blank - Deloitte black">
    <p:bg bwMode="gray">
      <p:bgPr>
        <a:solidFill>
          <a:schemeClr val="tx1"/>
        </a:solidFill>
        <a:effectLst/>
      </p:bgPr>
    </p:bg>
    <p:spTree>
      <p:nvGrpSpPr>
        <p:cNvPr id="1" name=""/>
        <p:cNvGrpSpPr/>
        <p:nvPr/>
      </p:nvGrpSpPr>
      <p:grpSpPr>
        <a:xfrm>
          <a:off x="0" y="0"/>
          <a:ext cx="0" cy="0"/>
          <a:chOff x="0" y="0"/>
          <a:chExt cx="0" cy="0"/>
        </a:xfrm>
      </p:grpSpPr>
      <p:sp>
        <p:nvSpPr>
          <p:cNvPr id="20" name="TextBox 19"/>
          <p:cNvSpPr txBox="1"/>
          <p:nvPr userDrawn="1"/>
        </p:nvSpPr>
        <p:spPr>
          <a:xfrm>
            <a:off x="5825067" y="6477000"/>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ZA" sz="650" noProof="0" dirty="0">
                <a:solidFill>
                  <a:schemeClr val="bg1"/>
                </a:solidFill>
              </a:rPr>
              <a:t>Global Investment and Innovation Incentives (</a:t>
            </a:r>
            <a:r>
              <a:rPr lang="en-ZA" sz="650" noProof="0" dirty="0" err="1">
                <a:solidFill>
                  <a:schemeClr val="bg1"/>
                </a:solidFill>
              </a:rPr>
              <a:t>Gi³</a:t>
            </a:r>
            <a:r>
              <a:rPr lang="en-ZA" sz="650" noProof="0" dirty="0">
                <a:solidFill>
                  <a:schemeClr val="bg1"/>
                </a:solidFill>
              </a:rPr>
              <a:t>)</a:t>
            </a:r>
          </a:p>
        </p:txBody>
      </p:sp>
      <p:sp>
        <p:nvSpPr>
          <p:cNvPr id="21" name="TextBox 20"/>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fr" sz="650" noProof="0" dirty="0">
                <a:solidFill>
                  <a:schemeClr val="bg1"/>
                </a:solidFill>
              </a:rPr>
              <a:t>© 2019  For information, contact Deloitte Touche </a:t>
            </a:r>
            <a:r>
              <a:rPr lang="fr" sz="650" noProof="0" dirty="0" err="1">
                <a:solidFill>
                  <a:schemeClr val="bg1"/>
                </a:solidFill>
              </a:rPr>
              <a:t>Tohmatsu</a:t>
            </a:r>
            <a:r>
              <a:rPr lang="fr" sz="650" noProof="0" dirty="0">
                <a:solidFill>
                  <a:schemeClr val="bg1"/>
                </a:solidFill>
              </a:rPr>
              <a:t> Limited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472140856"/>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dirty="0"/>
              <a:t>Drag picture to placeholder or click icon to add</a:t>
            </a:r>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dirty="0"/>
              <a:t>Click to edit Master title style</a:t>
            </a:r>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dirty="0"/>
              <a:t>Click to edit Master title style</a:t>
            </a:r>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dirty="0"/>
              <a:t>Click to 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dirty="0"/>
              <a:t>Click to 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dirty="0"/>
              <a:t>Click to edit Master title style</a:t>
            </a:r>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dirty="0"/>
              <a:t>Click to edit Master title style</a:t>
            </a:r>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dirty="0"/>
              <a:t>Click to 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dirty="0"/>
              <a:t>Click to edit Master title style</a:t>
            </a:r>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a:spcAft>
                <a:spcPts val="733"/>
              </a:spcAft>
              <a:defRPr sz="1000" b="1">
                <a:solidFill>
                  <a:srgbClr val="0076A8"/>
                </a:solidFill>
              </a:defRPr>
            </a:lvl1pPr>
            <a:lvl2pPr>
              <a:spcAft>
                <a:spcPts val="733"/>
              </a:spcAft>
              <a:defRPr sz="1000"/>
            </a:lvl2pPr>
            <a:lvl3pPr marL="0" indent="0">
              <a:spcAft>
                <a:spcPts val="733"/>
              </a:spcAft>
              <a:buNone/>
              <a:defRPr sz="1000"/>
            </a:lvl3pPr>
            <a:lvl4pPr marL="235194" indent="-235194">
              <a:spcAft>
                <a:spcPts val="733"/>
              </a:spcAft>
              <a:buFont typeface="Arial" panose="020B0604020202020204" pitchFamily="34" charset="0"/>
              <a:buChar char="•"/>
              <a:defRPr sz="1000"/>
            </a:lvl4pPr>
            <a:lvl5pPr marL="475188" indent="-235194">
              <a:spcAft>
                <a:spcPts val="733"/>
              </a:spcAft>
              <a:defRPr sz="1000"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733"/>
              </a:spcAft>
              <a:defRPr sz="1000" b="1">
                <a:solidFill>
                  <a:srgbClr val="0076A8"/>
                </a:solidFill>
              </a:defRPr>
            </a:lvl1pPr>
            <a:lvl2pPr>
              <a:spcAft>
                <a:spcPts val="733"/>
              </a:spcAft>
              <a:defRPr sz="1000"/>
            </a:lvl2pPr>
            <a:lvl3pPr marL="0" indent="0">
              <a:spcAft>
                <a:spcPts val="733"/>
              </a:spcAft>
              <a:buNone/>
              <a:defRPr sz="1000"/>
            </a:lvl3pPr>
            <a:lvl4pPr marL="235194" indent="-235194">
              <a:spcAft>
                <a:spcPts val="733"/>
              </a:spcAft>
              <a:buFont typeface="Arial" panose="020B0604020202020204" pitchFamily="34" charset="0"/>
              <a:buChar char="•"/>
              <a:defRPr sz="1000"/>
            </a:lvl4pPr>
            <a:lvl5pPr marL="475188" indent="-235194">
              <a:spcAft>
                <a:spcPts val="733"/>
              </a:spcAft>
              <a:defRPr sz="1000"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3"/>
          <p:cNvSpPr/>
          <p:nvPr userDrawn="1"/>
        </p:nvSpPr>
        <p:spPr>
          <a:xfrm>
            <a:off x="469899" y="1705379"/>
            <a:ext cx="5544000" cy="530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733"/>
              </a:spcAft>
              <a:defRPr sz="1000" b="1">
                <a:solidFill>
                  <a:srgbClr val="0076A8"/>
                </a:solidFill>
              </a:defRPr>
            </a:lvl1pPr>
            <a:lvl2pPr>
              <a:spcAft>
                <a:spcPts val="733"/>
              </a:spcAft>
              <a:defRPr sz="1000"/>
            </a:lvl2pPr>
            <a:lvl3pPr marL="0" indent="0">
              <a:spcAft>
                <a:spcPts val="733"/>
              </a:spcAft>
              <a:buNone/>
              <a:defRPr sz="1000"/>
            </a:lvl3pPr>
            <a:lvl4pPr marL="235194" indent="-235194">
              <a:spcAft>
                <a:spcPts val="733"/>
              </a:spcAft>
              <a:buFont typeface="Arial" panose="020B0604020202020204" pitchFamily="34" charset="0"/>
              <a:buChar char="•"/>
              <a:defRPr sz="1000"/>
            </a:lvl4pPr>
            <a:lvl5pPr marL="475188" indent="-235194">
              <a:spcAft>
                <a:spcPts val="733"/>
              </a:spcAft>
              <a:defRPr sz="1000"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733"/>
              </a:spcAft>
              <a:defRPr sz="1000" b="1">
                <a:solidFill>
                  <a:srgbClr val="0076A8"/>
                </a:solidFill>
              </a:defRPr>
            </a:lvl1pPr>
            <a:lvl2pPr>
              <a:spcAft>
                <a:spcPts val="733"/>
              </a:spcAft>
              <a:defRPr sz="1000"/>
            </a:lvl2pPr>
            <a:lvl3pPr marL="0" indent="0">
              <a:spcAft>
                <a:spcPts val="733"/>
              </a:spcAft>
              <a:buNone/>
              <a:defRPr sz="1000"/>
            </a:lvl3pPr>
            <a:lvl4pPr marL="235194" indent="-235194">
              <a:spcAft>
                <a:spcPts val="733"/>
              </a:spcAft>
              <a:buFont typeface="Arial" panose="020B0604020202020204" pitchFamily="34" charset="0"/>
              <a:buChar char="•"/>
              <a:defRPr sz="1000"/>
            </a:lvl4pPr>
            <a:lvl5pPr marL="475188" indent="-235194">
              <a:spcAft>
                <a:spcPts val="733"/>
              </a:spcAft>
              <a:defRPr sz="1000"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Rectangle 11"/>
          <p:cNvSpPr/>
          <p:nvPr userDrawn="1"/>
        </p:nvSpPr>
        <p:spPr>
          <a:xfrm>
            <a:off x="469899" y="4103519"/>
            <a:ext cx="5544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dirty="0"/>
              <a:t>Click to edit Master title style</a:t>
            </a:r>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V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E55A-2210-344C-B428-5CD0394A9EE1}"/>
              </a:ext>
            </a:extLst>
          </p:cNvPr>
          <p:cNvSpPr>
            <a:spLocks noGrp="1"/>
          </p:cNvSpPr>
          <p:nvPr>
            <p:ph type="title"/>
          </p:nvPr>
        </p:nvSpPr>
        <p:spPr/>
        <p:txBody>
          <a:bodyPr/>
          <a:lstStyle/>
          <a:p>
            <a:r>
              <a:rPr lang="en-US"/>
              <a:t>Click to edit Master title style</a:t>
            </a:r>
            <a:endParaRPr lang="en-GB"/>
          </a:p>
        </p:txBody>
      </p:sp>
      <p:sp>
        <p:nvSpPr>
          <p:cNvPr id="7" name="Table Placeholder 6">
            <a:extLst>
              <a:ext uri="{FF2B5EF4-FFF2-40B4-BE49-F238E27FC236}">
                <a16:creationId xmlns:a16="http://schemas.microsoft.com/office/drawing/2014/main" id="{054B812A-1C5C-9742-AF8B-181B3EDAB7C9}"/>
              </a:ext>
            </a:extLst>
          </p:cNvPr>
          <p:cNvSpPr>
            <a:spLocks noGrp="1"/>
          </p:cNvSpPr>
          <p:nvPr>
            <p:ph type="tbl" sz="quarter" idx="10"/>
          </p:nvPr>
        </p:nvSpPr>
        <p:spPr>
          <a:xfrm>
            <a:off x="469900" y="1460500"/>
            <a:ext cx="5444763" cy="4697232"/>
          </a:xfrm>
        </p:spPr>
        <p:txBody>
          <a:bodyPr/>
          <a:lstStyle/>
          <a:p>
            <a:endParaRPr lang="en-GB"/>
          </a:p>
        </p:txBody>
      </p:sp>
      <p:sp>
        <p:nvSpPr>
          <p:cNvPr id="8" name="Table Placeholder 6">
            <a:extLst>
              <a:ext uri="{FF2B5EF4-FFF2-40B4-BE49-F238E27FC236}">
                <a16:creationId xmlns:a16="http://schemas.microsoft.com/office/drawing/2014/main" id="{40C1CE51-3564-5A4A-B938-5782AE8097AC}"/>
              </a:ext>
            </a:extLst>
          </p:cNvPr>
          <p:cNvSpPr>
            <a:spLocks noGrp="1"/>
          </p:cNvSpPr>
          <p:nvPr>
            <p:ph type="tbl" sz="quarter" idx="11"/>
          </p:nvPr>
        </p:nvSpPr>
        <p:spPr>
          <a:xfrm>
            <a:off x="6277339" y="1460500"/>
            <a:ext cx="5444763" cy="4697232"/>
          </a:xfrm>
        </p:spPr>
        <p:txBody>
          <a:bodyPr/>
          <a:lstStyle/>
          <a:p>
            <a:endParaRPr lang="en-GB"/>
          </a:p>
        </p:txBody>
      </p:sp>
      <p:sp>
        <p:nvSpPr>
          <p:cNvPr id="10" name="Picture Placeholder 9">
            <a:extLst>
              <a:ext uri="{FF2B5EF4-FFF2-40B4-BE49-F238E27FC236}">
                <a16:creationId xmlns:a16="http://schemas.microsoft.com/office/drawing/2014/main" id="{E566D9AD-D649-EA48-AAC4-08F13BEC3FD4}"/>
              </a:ext>
            </a:extLst>
          </p:cNvPr>
          <p:cNvSpPr>
            <a:spLocks noGrp="1"/>
          </p:cNvSpPr>
          <p:nvPr>
            <p:ph type="pic" sz="quarter" idx="12"/>
          </p:nvPr>
        </p:nvSpPr>
        <p:spPr>
          <a:xfrm>
            <a:off x="469900" y="1460501"/>
            <a:ext cx="900000" cy="1152000"/>
          </a:xfrm>
        </p:spPr>
        <p:txBody>
          <a:bodyPr/>
          <a:lstStyle/>
          <a:p>
            <a:endParaRPr lang="en-GB"/>
          </a:p>
        </p:txBody>
      </p:sp>
      <p:sp>
        <p:nvSpPr>
          <p:cNvPr id="11" name="Picture Placeholder 9">
            <a:extLst>
              <a:ext uri="{FF2B5EF4-FFF2-40B4-BE49-F238E27FC236}">
                <a16:creationId xmlns:a16="http://schemas.microsoft.com/office/drawing/2014/main" id="{58D5BAEB-28BC-5142-BCDC-9FEE2832150C}"/>
              </a:ext>
            </a:extLst>
          </p:cNvPr>
          <p:cNvSpPr>
            <a:spLocks noGrp="1"/>
          </p:cNvSpPr>
          <p:nvPr>
            <p:ph type="pic" sz="quarter" idx="13"/>
          </p:nvPr>
        </p:nvSpPr>
        <p:spPr>
          <a:xfrm>
            <a:off x="6277339" y="1460500"/>
            <a:ext cx="900000" cy="1152000"/>
          </a:xfrm>
        </p:spPr>
        <p:txBody>
          <a:bodyPr/>
          <a:lstStyle/>
          <a:p>
            <a:endParaRPr lang="en-GB"/>
          </a:p>
        </p:txBody>
      </p:sp>
    </p:spTree>
    <p:extLst>
      <p:ext uri="{BB962C8B-B14F-4D97-AF65-F5344CB8AC3E}">
        <p14:creationId xmlns:p14="http://schemas.microsoft.com/office/powerpoint/2010/main" val="227714962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grpSp>
        <p:nvGrpSpPr>
          <p:cNvPr id="20" name="Group 19"/>
          <p:cNvGrpSpPr>
            <a:grpSpLocks noChangeAspect="1"/>
          </p:cNvGrpSpPr>
          <p:nvPr userDrawn="1"/>
        </p:nvGrpSpPr>
        <p:grpSpPr>
          <a:xfrm>
            <a:off x="475325" y="457200"/>
            <a:ext cx="1998000" cy="3744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5" name="Text Placeholder 4">
            <a:extLst>
              <a:ext uri="{FF2B5EF4-FFF2-40B4-BE49-F238E27FC236}">
                <a16:creationId xmlns:a16="http://schemas.microsoft.com/office/drawing/2014/main" id="{198CE0D4-01F8-6D48-B807-68961383701B}"/>
              </a:ext>
            </a:extLst>
          </p:cNvPr>
          <p:cNvSpPr>
            <a:spLocks noGrp="1"/>
          </p:cNvSpPr>
          <p:nvPr>
            <p:ph type="body" sz="quarter" idx="14"/>
          </p:nvPr>
        </p:nvSpPr>
        <p:spPr>
          <a:xfrm>
            <a:off x="474663" y="2097088"/>
            <a:ext cx="4398962" cy="4237037"/>
          </a:xfrm>
        </p:spPr>
        <p:txBody>
          <a:bodyPr anchor="b"/>
          <a:lstStyle>
            <a:lvl1pPr marL="0">
              <a:lnSpc>
                <a:spcPts val="1180"/>
              </a:lnSpc>
              <a:spcAft>
                <a:spcPts val="0"/>
              </a:spcAft>
              <a:defRPr sz="900"/>
            </a:lvl1pPr>
            <a:lvl2pPr marL="0">
              <a:lnSpc>
                <a:spcPts val="1180"/>
              </a:lnSpc>
              <a:spcAft>
                <a:spcPts val="0"/>
              </a:spcAft>
              <a:defRPr sz="900"/>
            </a:lvl2pPr>
            <a:lvl3pPr marL="0">
              <a:lnSpc>
                <a:spcPts val="1180"/>
              </a:lnSpc>
              <a:spcAft>
                <a:spcPts val="0"/>
              </a:spcAft>
              <a:defRPr sz="900"/>
            </a:lvl3pPr>
            <a:lvl4pPr marL="0">
              <a:lnSpc>
                <a:spcPts val="1180"/>
              </a:lnSpc>
              <a:spcAft>
                <a:spcPts val="0"/>
              </a:spcAft>
              <a:defRPr sz="900"/>
            </a:lvl4pPr>
            <a:lvl5pPr marL="0">
              <a:lnSpc>
                <a:spcPts val="1180"/>
              </a:lnSpc>
              <a:spcAft>
                <a:spcPts val="0"/>
              </a:spcAft>
              <a:defRPr sz="900"/>
            </a:lvl5pPr>
          </a:lstStyle>
          <a:p>
            <a:pPr lvl="0"/>
            <a:r>
              <a:rPr lang="en-US"/>
              <a:t>Edit Master text styles</a:t>
            </a:r>
          </a:p>
        </p:txBody>
      </p:sp>
    </p:spTree>
    <p:extLst>
      <p:ext uri="{BB962C8B-B14F-4D97-AF65-F5344CB8AC3E}">
        <p14:creationId xmlns:p14="http://schemas.microsoft.com/office/powerpoint/2010/main" val="28552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Drag picture to placeholder or click icon to add</a:t>
            </a:r>
          </a:p>
        </p:txBody>
      </p:sp>
    </p:spTree>
    <p:extLst>
      <p:ext uri="{BB962C8B-B14F-4D97-AF65-F5344CB8AC3E}">
        <p14:creationId xmlns:p14="http://schemas.microsoft.com/office/powerpoint/2010/main" val="2783079461"/>
      </p:ext>
    </p:extLst>
  </p:cSld>
  <p:clrMapOvr>
    <a:masterClrMapping/>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a:t>Click to edit Master text styles</a:t>
            </a:r>
          </a:p>
        </p:txBody>
      </p:sp>
      <p:sp>
        <p:nvSpPr>
          <p:cNvPr id="12" name="TextBox 11"/>
          <p:cNvSpPr txBox="1"/>
          <p:nvPr userDrawn="1"/>
        </p:nvSpPr>
        <p:spPr>
          <a:xfrm>
            <a:off x="5825067" y="6477000"/>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ZA" sz="650" noProof="0" dirty="0">
                <a:solidFill>
                  <a:schemeClr val="bg1"/>
                </a:solidFill>
              </a:rPr>
              <a:t>Global Investment and Innovation Incentives (</a:t>
            </a:r>
            <a:r>
              <a:rPr lang="en-ZA" sz="650" noProof="0" dirty="0" err="1">
                <a:solidFill>
                  <a:schemeClr val="bg1"/>
                </a:solidFill>
              </a:rPr>
              <a:t>Gi³</a:t>
            </a:r>
            <a:r>
              <a:rPr lang="en-ZA" sz="650" noProof="0" dirty="0">
                <a:solidFill>
                  <a:schemeClr val="bg1"/>
                </a:solidFill>
              </a:rPr>
              <a:t>)</a:t>
            </a:r>
          </a:p>
        </p:txBody>
      </p:sp>
      <p:sp>
        <p:nvSpPr>
          <p:cNvPr id="13" name="TextBox 12"/>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fr" sz="650" noProof="0" dirty="0">
                <a:solidFill>
                  <a:schemeClr val="bg1"/>
                </a:solidFill>
              </a:rPr>
              <a:t>© 2019  For information, contact Deloitte Touche </a:t>
            </a:r>
            <a:r>
              <a:rPr lang="fr" sz="650" noProof="0" dirty="0" err="1">
                <a:solidFill>
                  <a:schemeClr val="bg1"/>
                </a:solidFill>
              </a:rPr>
              <a:t>Tohmatsu</a:t>
            </a:r>
            <a:r>
              <a:rPr lang="fr" sz="650" noProof="0" dirty="0">
                <a:solidFill>
                  <a:schemeClr val="bg1"/>
                </a:solidFill>
              </a:rPr>
              <a:t> Limited</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104574128"/>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grey">
    <p:bg bwMode="gray">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a:t>Click to edit Master text styles</a:t>
            </a:r>
          </a:p>
        </p:txBody>
      </p:sp>
      <p:sp>
        <p:nvSpPr>
          <p:cNvPr id="12" name="TextBox 11"/>
          <p:cNvSpPr txBox="1"/>
          <p:nvPr userDrawn="1"/>
        </p:nvSpPr>
        <p:spPr>
          <a:xfrm>
            <a:off x="5825067" y="6477000"/>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ZA" sz="650" noProof="0" dirty="0">
                <a:solidFill>
                  <a:schemeClr val="bg1"/>
                </a:solidFill>
              </a:rPr>
              <a:t>Global Investment and Innovation Incentives (</a:t>
            </a:r>
            <a:r>
              <a:rPr lang="en-ZA" sz="650" noProof="0" dirty="0" err="1">
                <a:solidFill>
                  <a:schemeClr val="bg1"/>
                </a:solidFill>
              </a:rPr>
              <a:t>Gi³</a:t>
            </a:r>
            <a:r>
              <a:rPr lang="en-ZA" sz="650" noProof="0" dirty="0">
                <a:solidFill>
                  <a:schemeClr val="bg1"/>
                </a:solidFill>
              </a:rPr>
              <a:t>)</a:t>
            </a:r>
          </a:p>
        </p:txBody>
      </p:sp>
      <p:sp>
        <p:nvSpPr>
          <p:cNvPr id="13" name="TextBox 12"/>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fr" sz="650" noProof="0" dirty="0">
                <a:solidFill>
                  <a:schemeClr val="bg1"/>
                </a:solidFill>
              </a:rPr>
              <a:t>© 2019  For information, contact Deloitte Touche </a:t>
            </a:r>
            <a:r>
              <a:rPr lang="fr" sz="650" noProof="0" dirty="0" err="1">
                <a:solidFill>
                  <a:schemeClr val="bg1"/>
                </a:solidFill>
              </a:rPr>
              <a:t>Tohmatsu</a:t>
            </a:r>
            <a:r>
              <a:rPr lang="fr" sz="650" noProof="0" dirty="0">
                <a:solidFill>
                  <a:schemeClr val="bg1"/>
                </a:solidFill>
              </a:rPr>
              <a:t> Limited</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10187833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a:t>Click to edit Master text styles</a:t>
            </a:r>
          </a:p>
        </p:txBody>
      </p:sp>
      <p:sp>
        <p:nvSpPr>
          <p:cNvPr id="20" name="TextBox 19"/>
          <p:cNvSpPr txBox="1"/>
          <p:nvPr userDrawn="1"/>
        </p:nvSpPr>
        <p:spPr>
          <a:xfrm>
            <a:off x="5825067" y="6477000"/>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ZA" sz="650" noProof="0" dirty="0">
                <a:solidFill>
                  <a:schemeClr val="bg1"/>
                </a:solidFill>
              </a:rPr>
              <a:t>Global Investment and Innovation Incentives (</a:t>
            </a:r>
            <a:r>
              <a:rPr lang="en-ZA" sz="650" noProof="0" dirty="0" err="1">
                <a:solidFill>
                  <a:schemeClr val="bg1"/>
                </a:solidFill>
              </a:rPr>
              <a:t>Gi³</a:t>
            </a:r>
            <a:r>
              <a:rPr lang="en-ZA" sz="650" noProof="0" dirty="0">
                <a:solidFill>
                  <a:schemeClr val="bg1"/>
                </a:solidFill>
              </a:rPr>
              <a:t>)</a:t>
            </a:r>
          </a:p>
        </p:txBody>
      </p:sp>
      <p:sp>
        <p:nvSpPr>
          <p:cNvPr id="21" name="TextBox 20"/>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fr" sz="650" noProof="0" dirty="0">
                <a:solidFill>
                  <a:schemeClr val="bg1"/>
                </a:solidFill>
              </a:rPr>
              <a:t>© 2019  For information, contact Deloitte Touche </a:t>
            </a:r>
            <a:r>
              <a:rPr lang="fr" sz="650" noProof="0" dirty="0" err="1">
                <a:solidFill>
                  <a:schemeClr val="bg1"/>
                </a:solidFill>
              </a:rPr>
              <a:t>Tohmatsu</a:t>
            </a:r>
            <a:r>
              <a:rPr lang="fr" sz="650" noProof="0" dirty="0">
                <a:solidFill>
                  <a:schemeClr val="bg1"/>
                </a:solidFill>
              </a:rPr>
              <a:t> Limited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76482637"/>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a:t>Click to edit Master text styles</a:t>
            </a:r>
          </a:p>
        </p:txBody>
      </p:sp>
      <p:sp>
        <p:nvSpPr>
          <p:cNvPr id="7" name="TextBox 6"/>
          <p:cNvSpPr txBox="1"/>
          <p:nvPr userDrawn="1"/>
        </p:nvSpPr>
        <p:spPr>
          <a:xfrm>
            <a:off x="5825067" y="6477000"/>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ZA" sz="650" noProof="0" dirty="0">
                <a:solidFill>
                  <a:schemeClr val="bg1"/>
                </a:solidFill>
              </a:rPr>
              <a:t>Global Investment and Innovation Incentives (</a:t>
            </a:r>
            <a:r>
              <a:rPr lang="en-ZA" sz="650" noProof="0" dirty="0" err="1">
                <a:solidFill>
                  <a:schemeClr val="bg1"/>
                </a:solidFill>
              </a:rPr>
              <a:t>Gi³</a:t>
            </a:r>
            <a:r>
              <a:rPr lang="en-ZA" sz="650" noProof="0" dirty="0">
                <a:solidFill>
                  <a:schemeClr val="bg1"/>
                </a:solidFill>
              </a:rPr>
              <a:t>)</a:t>
            </a:r>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fr" sz="650" noProof="0" dirty="0">
                <a:solidFill>
                  <a:schemeClr val="bg1"/>
                </a:solidFill>
              </a:rPr>
              <a:t>© 2019  For information, contact Deloitte Touche </a:t>
            </a:r>
            <a:r>
              <a:rPr lang="fr" sz="650" noProof="0" dirty="0" err="1">
                <a:solidFill>
                  <a:schemeClr val="bg1"/>
                </a:solidFill>
              </a:rPr>
              <a:t>Tohmatsu</a:t>
            </a:r>
            <a:r>
              <a:rPr lang="fr" sz="650" noProof="0" dirty="0">
                <a:solidFill>
                  <a:schemeClr val="bg1"/>
                </a:solidFill>
              </a:rPr>
              <a:t> Limited</a:t>
            </a:r>
          </a:p>
        </p:txBody>
      </p:sp>
      <p:sp>
        <p:nvSpPr>
          <p:cNvPr id="9" name="TextBox 8"/>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654021458"/>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teal">
    <p:bg bwMode="gray">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a:t>Click to edit Master text styles</a:t>
            </a:r>
          </a:p>
        </p:txBody>
      </p:sp>
      <p:sp>
        <p:nvSpPr>
          <p:cNvPr id="7" name="TextBox 6"/>
          <p:cNvSpPr txBox="1"/>
          <p:nvPr userDrawn="1"/>
        </p:nvSpPr>
        <p:spPr>
          <a:xfrm>
            <a:off x="5825067" y="6477000"/>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ZA" sz="650" noProof="0" dirty="0">
                <a:solidFill>
                  <a:schemeClr val="bg1"/>
                </a:solidFill>
              </a:rPr>
              <a:t>Global Investment and Innovation Incentives (</a:t>
            </a:r>
            <a:r>
              <a:rPr lang="en-ZA" sz="650" noProof="0" dirty="0" err="1">
                <a:solidFill>
                  <a:schemeClr val="bg1"/>
                </a:solidFill>
              </a:rPr>
              <a:t>Gi³</a:t>
            </a:r>
            <a:r>
              <a:rPr lang="en-ZA" sz="650" noProof="0" dirty="0">
                <a:solidFill>
                  <a:schemeClr val="bg1"/>
                </a:solidFill>
              </a:rPr>
              <a:t>)</a:t>
            </a:r>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fr" sz="650" noProof="0" dirty="0">
                <a:solidFill>
                  <a:schemeClr val="bg1"/>
                </a:solidFill>
              </a:rPr>
              <a:t>© 2019  For information, contact Deloitte Touche </a:t>
            </a:r>
            <a:r>
              <a:rPr lang="fr" sz="650" noProof="0" dirty="0" err="1">
                <a:solidFill>
                  <a:schemeClr val="bg1"/>
                </a:solidFill>
              </a:rPr>
              <a:t>Tohmatsu</a:t>
            </a:r>
            <a:r>
              <a:rPr lang="fr" sz="650" noProof="0" dirty="0">
                <a:solidFill>
                  <a:schemeClr val="bg1"/>
                </a:solidFill>
              </a:rPr>
              <a:t> Limited</a:t>
            </a:r>
          </a:p>
        </p:txBody>
      </p:sp>
      <p:sp>
        <p:nvSpPr>
          <p:cNvPr id="9" name="TextBox 8"/>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4005957800"/>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a:t>Click to edit Master text styles</a:t>
            </a:r>
          </a:p>
        </p:txBody>
      </p:sp>
      <p:sp>
        <p:nvSpPr>
          <p:cNvPr id="20" name="TextBox 19"/>
          <p:cNvSpPr txBox="1"/>
          <p:nvPr userDrawn="1"/>
        </p:nvSpPr>
        <p:spPr>
          <a:xfrm>
            <a:off x="5825067" y="6477000"/>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ZA" sz="650" noProof="0" dirty="0">
                <a:solidFill>
                  <a:schemeClr val="bg1"/>
                </a:solidFill>
              </a:rPr>
              <a:t>Global Investment and Innovation Incentives (</a:t>
            </a:r>
            <a:r>
              <a:rPr lang="en-ZA" sz="650" noProof="0" dirty="0" err="1">
                <a:solidFill>
                  <a:schemeClr val="bg1"/>
                </a:solidFill>
              </a:rPr>
              <a:t>Gi³</a:t>
            </a:r>
            <a:r>
              <a:rPr lang="en-ZA" sz="650" noProof="0" dirty="0">
                <a:solidFill>
                  <a:schemeClr val="bg1"/>
                </a:solidFill>
              </a:rPr>
              <a:t>)</a:t>
            </a:r>
          </a:p>
        </p:txBody>
      </p:sp>
      <p:sp>
        <p:nvSpPr>
          <p:cNvPr id="21" name="TextBox 20"/>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fr" sz="650" noProof="0" dirty="0">
                <a:solidFill>
                  <a:schemeClr val="bg1"/>
                </a:solidFill>
              </a:rPr>
              <a:t>© 2019  For information, contact Deloitte Touche </a:t>
            </a:r>
            <a:r>
              <a:rPr lang="fr" sz="650" noProof="0" dirty="0" err="1">
                <a:solidFill>
                  <a:schemeClr val="bg1"/>
                </a:solidFill>
              </a:rPr>
              <a:t>Tohmatsu</a:t>
            </a:r>
            <a:r>
              <a:rPr lang="fr" sz="650" noProof="0" dirty="0">
                <a:solidFill>
                  <a:schemeClr val="bg1"/>
                </a:solidFill>
              </a:rPr>
              <a:t> Limited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272371442"/>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a:t>Click to edit Master text styles</a:t>
            </a:r>
          </a:p>
        </p:txBody>
      </p:sp>
      <p:sp>
        <p:nvSpPr>
          <p:cNvPr id="20" name="TextBox 19"/>
          <p:cNvSpPr txBox="1"/>
          <p:nvPr userDrawn="1"/>
        </p:nvSpPr>
        <p:spPr>
          <a:xfrm>
            <a:off x="5825067" y="6477000"/>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ZA" sz="650" noProof="0" dirty="0">
                <a:solidFill>
                  <a:schemeClr val="bg1"/>
                </a:solidFill>
              </a:rPr>
              <a:t>Global Investment and Innovation Incentives (</a:t>
            </a:r>
            <a:r>
              <a:rPr lang="en-ZA" sz="650" noProof="0" dirty="0" err="1">
                <a:solidFill>
                  <a:schemeClr val="bg1"/>
                </a:solidFill>
              </a:rPr>
              <a:t>Gi³</a:t>
            </a:r>
            <a:r>
              <a:rPr lang="en-ZA" sz="650" noProof="0" dirty="0">
                <a:solidFill>
                  <a:schemeClr val="bg1"/>
                </a:solidFill>
              </a:rPr>
              <a:t>)</a:t>
            </a:r>
          </a:p>
        </p:txBody>
      </p:sp>
      <p:sp>
        <p:nvSpPr>
          <p:cNvPr id="21" name="TextBox 20"/>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fr" sz="650" noProof="0" dirty="0">
                <a:solidFill>
                  <a:schemeClr val="bg1"/>
                </a:solidFill>
              </a:rPr>
              <a:t>© 2019  For information, contact Deloitte Touche </a:t>
            </a:r>
            <a:r>
              <a:rPr lang="fr" sz="650" noProof="0" dirty="0" err="1">
                <a:solidFill>
                  <a:schemeClr val="bg1"/>
                </a:solidFill>
              </a:rPr>
              <a:t>Tohmatsu</a:t>
            </a:r>
            <a:r>
              <a:rPr lang="fr" sz="650" noProof="0" dirty="0">
                <a:solidFill>
                  <a:schemeClr val="bg1"/>
                </a:solidFill>
              </a:rPr>
              <a:t> Limited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36978992"/>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1"/>
            </p:custDataLst>
            <p:extLst>
              <p:ext uri="{D42A27DB-BD31-4B8C-83A1-F6EECF244321}">
                <p14:modId xmlns:p14="http://schemas.microsoft.com/office/powerpoint/2010/main" val="166891810"/>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2451"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dirty="0"/>
              <a:t>Click to edit Master title style</a:t>
            </a:r>
            <a:br>
              <a:rPr lang="en-US" noProof="0" dirty="0"/>
            </a:br>
            <a:endParaRPr lang="en-US" noProof="0" dirty="0"/>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Box 9"/>
          <p:cNvSpPr txBox="1"/>
          <p:nvPr userDrawn="1"/>
        </p:nvSpPr>
        <p:spPr>
          <a:xfrm>
            <a:off x="6336000" y="6476999"/>
            <a:ext cx="4896560" cy="92333"/>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Pct val="100000"/>
              <a:buFont typeface="Arial"/>
              <a:buNone/>
              <a:tabLst/>
              <a:defRPr/>
            </a:pPr>
            <a:r>
              <a:rPr lang="en-GB" sz="600" dirty="0"/>
              <a:t>Global Investment and Innovation Incentives (</a:t>
            </a:r>
            <a:r>
              <a:rPr lang="en-GB" sz="600" dirty="0" err="1"/>
              <a:t>Gi³</a:t>
            </a:r>
            <a:r>
              <a:rPr lang="en-GB" sz="600" dirty="0"/>
              <a:t>)</a:t>
            </a:r>
            <a:endParaRPr lang="en-US" sz="600" noProof="0" dirty="0">
              <a:solidFill>
                <a:schemeClr val="tx1"/>
              </a:solidFill>
            </a:endParaRPr>
          </a:p>
        </p:txBody>
      </p:sp>
      <p:sp>
        <p:nvSpPr>
          <p:cNvPr id="11" name="TextBox 10"/>
          <p:cNvSpPr txBox="1"/>
          <p:nvPr userDrawn="1"/>
        </p:nvSpPr>
        <p:spPr>
          <a:xfrm>
            <a:off x="469900" y="6477000"/>
            <a:ext cx="5355167" cy="92333"/>
          </a:xfrm>
          <a:prstGeom prst="rect">
            <a:avLst/>
          </a:prstGeom>
          <a:noFill/>
        </p:spPr>
        <p:txBody>
          <a:bodyPr wrap="square" lIns="0" tIns="0" rIns="0" bIns="0" rtlCol="0">
            <a:spAutoFit/>
          </a:bodyPr>
          <a:lstStyle/>
          <a:p>
            <a:pPr defTabSz="914400"/>
            <a:r>
              <a:rPr lang="fr" sz="600" dirty="0">
                <a:solidFill>
                  <a:schemeClr val="tx1"/>
                </a:solidFill>
              </a:rPr>
              <a:t>© 2019  For information, contact Deloitte Touche </a:t>
            </a:r>
            <a:r>
              <a:rPr lang="fr" sz="600" dirty="0" err="1">
                <a:solidFill>
                  <a:schemeClr val="tx1"/>
                </a:solidFill>
              </a:rPr>
              <a:t>Tohmatsu</a:t>
            </a:r>
            <a:r>
              <a:rPr lang="fr" sz="600" dirty="0">
                <a:solidFill>
                  <a:schemeClr val="tx1"/>
                </a:solidFill>
              </a:rPr>
              <a:t> Limited</a:t>
            </a:r>
          </a:p>
        </p:txBody>
      </p:sp>
      <p:sp>
        <p:nvSpPr>
          <p:cNvPr id="12" name="TextBox 11"/>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b="1" noProof="0" smtClean="0">
                <a:solidFill>
                  <a:schemeClr val="tx1"/>
                </a:solidFill>
              </a:rPr>
              <a:pPr marL="0" indent="0" algn="r">
                <a:spcBef>
                  <a:spcPts val="800"/>
                </a:spcBef>
                <a:buSzPct val="100000"/>
                <a:buFont typeface="Arial"/>
                <a:buNone/>
              </a:pPr>
              <a:t>‹#›</a:t>
            </a:fld>
            <a:endParaRPr lang="en-US" sz="650" b="1" noProof="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58" r:id="rId4"/>
    <p:sldLayoutId id="2147483704" r:id="rId5"/>
    <p:sldLayoutId id="2147483705" r:id="rId6"/>
    <p:sldLayoutId id="2147483760" r:id="rId7"/>
    <p:sldLayoutId id="2147483706" r:id="rId8"/>
    <p:sldLayoutId id="2147483707" r:id="rId9"/>
    <p:sldLayoutId id="2147483759" r:id="rId10"/>
    <p:sldLayoutId id="2147483712" r:id="rId11"/>
    <p:sldLayoutId id="2147483697" r:id="rId12"/>
    <p:sldLayoutId id="2147483716" r:id="rId13"/>
    <p:sldLayoutId id="2147483718" r:id="rId14"/>
    <p:sldLayoutId id="2147483728" r:id="rId15"/>
    <p:sldLayoutId id="2147483724" r:id="rId16"/>
    <p:sldLayoutId id="2147483757" r:id="rId17"/>
    <p:sldLayoutId id="2147483750" r:id="rId18"/>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098" userDrawn="1">
          <p15:clr>
            <a:srgbClr val="F26B43"/>
          </p15:clr>
        </p15:guide>
        <p15:guide id="2" orient="horz" pos="2160" userDrawn="1">
          <p15:clr>
            <a:srgbClr val="F26B43"/>
          </p15:clr>
        </p15:guide>
        <p15:guide id="3" orient="horz" pos="3968" userDrawn="1">
          <p15:clr>
            <a:srgbClr val="F26B43"/>
          </p15:clr>
        </p15:guide>
        <p15:guide id="4" pos="296" userDrawn="1">
          <p15:clr>
            <a:srgbClr val="F26B43"/>
          </p15:clr>
        </p15:guide>
        <p15:guide id="5" pos="7384" userDrawn="1">
          <p15:clr>
            <a:srgbClr val="F26B43"/>
          </p15:clr>
        </p15:guide>
        <p15:guide id="6" orient="horz" pos="1071" userDrawn="1">
          <p15:clr>
            <a:srgbClr val="F26B43"/>
          </p15:clr>
        </p15:guide>
        <p15:guide id="7" orient="horz" pos="245" userDrawn="1">
          <p15:clr>
            <a:srgbClr val="F26B43"/>
          </p15:clr>
        </p15:guide>
        <p15:guide id="8" orient="horz" pos="4081" userDrawn="1">
          <p15:clr>
            <a:srgbClr val="F26B43"/>
          </p15:clr>
        </p15:guide>
        <p15:guide id="10" pos="4986" userDrawn="1">
          <p15:clr>
            <a:srgbClr val="F26B43"/>
          </p15:clr>
        </p15:guide>
        <p15:guide id="12" pos="1382" userDrawn="1">
          <p15:clr>
            <a:srgbClr val="F26B43"/>
          </p15:clr>
        </p15:guide>
        <p15:guide id="13" pos="1496" userDrawn="1">
          <p15:clr>
            <a:srgbClr val="F26B43"/>
          </p15:clr>
        </p15:guide>
        <p15:guide id="14" pos="2581" userDrawn="1">
          <p15:clr>
            <a:srgbClr val="F26B43"/>
          </p15:clr>
        </p15:guide>
        <p15:guide id="15" pos="2695" userDrawn="1">
          <p15:clr>
            <a:srgbClr val="F26B43"/>
          </p15:clr>
        </p15:guide>
        <p15:guide id="16" pos="6185" userDrawn="1">
          <p15:clr>
            <a:srgbClr val="F26B43"/>
          </p15:clr>
        </p15:guide>
        <p15:guide id="17" pos="3783" userDrawn="1">
          <p15:clr>
            <a:srgbClr val="F26B43"/>
          </p15:clr>
        </p15:guide>
        <p15:guide id="18" pos="3896" userDrawn="1">
          <p15:clr>
            <a:srgbClr val="F26B43"/>
          </p15:clr>
        </p15:guide>
        <p15:guide id="19" pos="3840" userDrawn="1">
          <p15:clr>
            <a:srgbClr val="F26B43"/>
          </p15:clr>
        </p15:guide>
        <p15:guide id="20" pos="6299" userDrawn="1">
          <p15:clr>
            <a:srgbClr val="F26B43"/>
          </p15:clr>
        </p15:guide>
        <p15:guide id="21" orient="horz" pos="1049" userDrawn="1">
          <p15:clr>
            <a:srgbClr val="F26B43"/>
          </p15:clr>
        </p15:guide>
        <p15:guide id="22" orient="horz" pos="641" userDrawn="1">
          <p15:clr>
            <a:srgbClr val="F26B43"/>
          </p15:clr>
        </p15:guide>
        <p15:guide id="23"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emf"/><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24.jp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chart" Target="../charts/chart4.xml"/><Relationship Id="rId5" Type="http://schemas.openxmlformats.org/officeDocument/2006/relationships/image" Target="../media/image27.emf"/><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9.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www.deloitte.com/" TargetMode="External"/><Relationship Id="rId2" Type="http://schemas.openxmlformats.org/officeDocument/2006/relationships/hyperlink" Target="http://www.deloitte.com/about"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B38491-4FE9-6F44-8622-5998C1BF7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286" y="1287286"/>
            <a:ext cx="4283428" cy="4283428"/>
          </a:xfrm>
          <a:prstGeom prst="rect">
            <a:avLst/>
          </a:prstGeom>
        </p:spPr>
      </p:pic>
      <p:sp>
        <p:nvSpPr>
          <p:cNvPr id="3" name="Title 2"/>
          <p:cNvSpPr>
            <a:spLocks noGrp="1"/>
          </p:cNvSpPr>
          <p:nvPr>
            <p:ph type="ctrTitle" idx="4294967295"/>
          </p:nvPr>
        </p:nvSpPr>
        <p:spPr>
          <a:xfrm>
            <a:off x="475200" y="5530390"/>
            <a:ext cx="5592012" cy="324000"/>
          </a:xfrm>
        </p:spPr>
        <p:txBody>
          <a:bodyPr/>
          <a:lstStyle/>
          <a:p>
            <a:r>
              <a:rPr lang="en-US" noProof="0" dirty="0"/>
              <a:t>Headline Verdana Bold</a:t>
            </a:r>
          </a:p>
        </p:txBody>
      </p:sp>
      <p:sp>
        <p:nvSpPr>
          <p:cNvPr id="5" name="Text Placeholder 4"/>
          <p:cNvSpPr>
            <a:spLocks noGrp="1"/>
          </p:cNvSpPr>
          <p:nvPr>
            <p:ph type="body" sz="quarter" idx="10"/>
          </p:nvPr>
        </p:nvSpPr>
        <p:spPr/>
        <p:txBody>
          <a:bodyPr/>
          <a:lstStyle/>
          <a:p>
            <a:fld id="{E197EFD6-0498-4934-8118-8210A573C360}" type="datetime3">
              <a:rPr lang="en-ZA" smtClean="0"/>
              <a:t>23 May 2019</a:t>
            </a:fld>
            <a:endParaRPr lang="en-US" noProof="0" dirty="0"/>
          </a:p>
        </p:txBody>
      </p:sp>
      <p:sp>
        <p:nvSpPr>
          <p:cNvPr id="4" name="Subtitle 3"/>
          <p:cNvSpPr>
            <a:spLocks noGrp="1"/>
          </p:cNvSpPr>
          <p:nvPr>
            <p:ph type="subTitle" idx="1"/>
          </p:nvPr>
        </p:nvSpPr>
        <p:spPr>
          <a:xfrm>
            <a:off x="475200" y="5845180"/>
            <a:ext cx="6907733" cy="505645"/>
          </a:xfrm>
        </p:spPr>
        <p:txBody>
          <a:bodyPr/>
          <a:lstStyle/>
          <a:p>
            <a:r>
              <a:rPr lang="en-ZA" sz="2400" dirty="0">
                <a:solidFill>
                  <a:srgbClr val="86BC25"/>
                </a:solidFill>
              </a:rPr>
              <a:t>Unpacking Carbon Tax </a:t>
            </a:r>
          </a:p>
          <a:p>
            <a:r>
              <a:rPr lang="en-ZA" b="0" dirty="0"/>
              <a:t>In Conversation with Deloitte Africa Tax &amp; Legal    </a:t>
            </a:r>
          </a:p>
        </p:txBody>
      </p:sp>
    </p:spTree>
    <p:extLst>
      <p:ext uri="{BB962C8B-B14F-4D97-AF65-F5344CB8AC3E}">
        <p14:creationId xmlns:p14="http://schemas.microsoft.com/office/powerpoint/2010/main" val="122492645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EC6DC3-3B73-8647-9F26-88479C12094E}"/>
              </a:ext>
            </a:extLst>
          </p:cNvPr>
          <p:cNvSpPr>
            <a:spLocks noGrp="1"/>
          </p:cNvSpPr>
          <p:nvPr>
            <p:ph sz="quarter" idx="10"/>
          </p:nvPr>
        </p:nvSpPr>
        <p:spPr>
          <a:xfrm>
            <a:off x="469900" y="1665290"/>
            <a:ext cx="3974509" cy="4633911"/>
          </a:xfrm>
        </p:spPr>
        <p:txBody>
          <a:bodyPr/>
          <a:lstStyle/>
          <a:p>
            <a:pPr>
              <a:spcAft>
                <a:spcPts val="600"/>
              </a:spcAft>
            </a:pPr>
            <a:r>
              <a:rPr lang="en-GB" b="1" dirty="0"/>
              <a:t>Reportable activities</a:t>
            </a:r>
          </a:p>
          <a:p>
            <a:pPr marL="171450" indent="-171450">
              <a:spcAft>
                <a:spcPts val="600"/>
              </a:spcAft>
              <a:buFont typeface="Arial" panose="020B0604020202020204" pitchFamily="34" charset="0"/>
              <a:buChar char="•"/>
            </a:pPr>
            <a:r>
              <a:rPr lang="en-GB" dirty="0"/>
              <a:t>Combustion emissions (</a:t>
            </a:r>
            <a:r>
              <a:rPr lang="en-GB" dirty="0" err="1"/>
              <a:t>1Axx</a:t>
            </a:r>
            <a:r>
              <a:rPr lang="en-GB" dirty="0"/>
              <a:t>)</a:t>
            </a:r>
          </a:p>
          <a:p>
            <a:pPr marL="171450" indent="-171450">
              <a:spcAft>
                <a:spcPts val="600"/>
              </a:spcAft>
              <a:buFont typeface="Arial" panose="020B0604020202020204" pitchFamily="34" charset="0"/>
              <a:buChar char="•"/>
            </a:pPr>
            <a:r>
              <a:rPr lang="en-GB" dirty="0"/>
              <a:t>Fugitive emissions (</a:t>
            </a:r>
            <a:r>
              <a:rPr lang="en-GB" dirty="0" err="1"/>
              <a:t>1Bxx</a:t>
            </a:r>
            <a:r>
              <a:rPr lang="en-GB" dirty="0"/>
              <a:t> &amp; </a:t>
            </a:r>
            <a:r>
              <a:rPr lang="en-GB" dirty="0" err="1"/>
              <a:t>1Cxx</a:t>
            </a:r>
            <a:r>
              <a:rPr lang="en-GB" dirty="0"/>
              <a:t>)</a:t>
            </a:r>
          </a:p>
          <a:p>
            <a:pPr marL="171450" indent="-171450">
              <a:spcAft>
                <a:spcPts val="600"/>
              </a:spcAft>
              <a:buFont typeface="Arial" panose="020B0604020202020204" pitchFamily="34" charset="0"/>
              <a:buChar char="•"/>
            </a:pPr>
            <a:r>
              <a:rPr lang="en-GB" dirty="0"/>
              <a:t>Industrial process and product use emissions </a:t>
            </a:r>
            <a:br>
              <a:rPr lang="en-GB" dirty="0"/>
            </a:br>
            <a:r>
              <a:rPr lang="en-GB" dirty="0"/>
              <a:t>(</a:t>
            </a:r>
            <a:r>
              <a:rPr lang="en-GB" dirty="0" err="1"/>
              <a:t>2Axx</a:t>
            </a:r>
            <a:r>
              <a:rPr lang="en-GB" dirty="0"/>
              <a:t>, </a:t>
            </a:r>
            <a:r>
              <a:rPr lang="en-GB" dirty="0" err="1"/>
              <a:t>2Bxx</a:t>
            </a:r>
            <a:r>
              <a:rPr lang="en-GB" dirty="0"/>
              <a:t>, &amp; </a:t>
            </a:r>
            <a:r>
              <a:rPr lang="en-GB" dirty="0" err="1"/>
              <a:t>2Cxx</a:t>
            </a:r>
            <a:r>
              <a:rPr lang="en-GB" dirty="0"/>
              <a:t>)</a:t>
            </a:r>
          </a:p>
          <a:p>
            <a:pPr marL="171450" indent="-171450">
              <a:spcAft>
                <a:spcPts val="600"/>
              </a:spcAft>
              <a:buFont typeface="Arial" panose="020B0604020202020204" pitchFamily="34" charset="0"/>
              <a:buChar char="•"/>
            </a:pPr>
            <a:r>
              <a:rPr lang="en-GB" dirty="0"/>
              <a:t>Forestry (</a:t>
            </a:r>
            <a:r>
              <a:rPr lang="en-GB" dirty="0" err="1"/>
              <a:t>3B1x</a:t>
            </a:r>
            <a:r>
              <a:rPr lang="en-GB" dirty="0"/>
              <a:t>)</a:t>
            </a:r>
          </a:p>
          <a:p>
            <a:pPr marL="171450" indent="-171450">
              <a:spcAft>
                <a:spcPts val="600"/>
              </a:spcAft>
              <a:buFont typeface="Arial" panose="020B0604020202020204" pitchFamily="34" charset="0"/>
              <a:buChar char="•"/>
            </a:pPr>
            <a:r>
              <a:rPr lang="en-GB" dirty="0"/>
              <a:t>Waste (</a:t>
            </a:r>
            <a:r>
              <a:rPr lang="en-GB" dirty="0" err="1"/>
              <a:t>4Axx</a:t>
            </a:r>
            <a:r>
              <a:rPr lang="en-GB" dirty="0"/>
              <a:t> &amp; </a:t>
            </a:r>
            <a:r>
              <a:rPr lang="en-GB" dirty="0" err="1"/>
              <a:t>4Cxx</a:t>
            </a:r>
            <a:r>
              <a:rPr lang="en-GB" dirty="0"/>
              <a:t>)</a:t>
            </a:r>
          </a:p>
          <a:p>
            <a:pPr>
              <a:spcAft>
                <a:spcPts val="600"/>
              </a:spcAft>
            </a:pPr>
            <a:endParaRPr lang="en-GB" dirty="0"/>
          </a:p>
          <a:p>
            <a:pPr>
              <a:spcAft>
                <a:spcPts val="600"/>
              </a:spcAft>
            </a:pPr>
            <a:r>
              <a:rPr lang="en-GB" b="1" dirty="0"/>
              <a:t>Threshold type</a:t>
            </a:r>
          </a:p>
          <a:p>
            <a:pPr marL="171450" indent="-171450">
              <a:spcAft>
                <a:spcPts val="600"/>
              </a:spcAft>
              <a:buFont typeface="Arial" panose="020B0604020202020204" pitchFamily="34" charset="0"/>
              <a:buChar char="•"/>
            </a:pPr>
            <a:r>
              <a:rPr lang="en-GB" dirty="0"/>
              <a:t>Capacity (e.g. 10 MW thermal input)</a:t>
            </a:r>
          </a:p>
          <a:p>
            <a:pPr marL="171450" indent="-171450">
              <a:spcAft>
                <a:spcPts val="600"/>
              </a:spcAft>
              <a:buFont typeface="Arial" panose="020B0604020202020204" pitchFamily="34" charset="0"/>
              <a:buChar char="•"/>
            </a:pPr>
            <a:r>
              <a:rPr lang="en-GB" dirty="0"/>
              <a:t>None</a:t>
            </a:r>
          </a:p>
          <a:p>
            <a:pPr marL="171450" indent="-171450">
              <a:spcAft>
                <a:spcPts val="600"/>
              </a:spcAft>
              <a:buFont typeface="Arial" panose="020B0604020202020204" pitchFamily="34" charset="0"/>
              <a:buChar char="•"/>
            </a:pPr>
            <a:r>
              <a:rPr lang="en-GB" dirty="0"/>
              <a:t>N/A</a:t>
            </a:r>
          </a:p>
          <a:p>
            <a:pPr marL="171450" indent="-171450">
              <a:spcAft>
                <a:spcPts val="600"/>
              </a:spcAft>
              <a:buFont typeface="Arial" panose="020B0604020202020204" pitchFamily="34" charset="0"/>
              <a:buChar char="•"/>
            </a:pPr>
            <a:r>
              <a:rPr lang="en-GB" dirty="0"/>
              <a:t>Specific thresholds</a:t>
            </a:r>
          </a:p>
          <a:p>
            <a:pPr>
              <a:spcAft>
                <a:spcPts val="600"/>
              </a:spcAft>
            </a:pPr>
            <a:endParaRPr lang="en-GB" dirty="0"/>
          </a:p>
        </p:txBody>
      </p:sp>
      <p:sp>
        <p:nvSpPr>
          <p:cNvPr id="4" name="Text Placeholder 3">
            <a:extLst>
              <a:ext uri="{FF2B5EF4-FFF2-40B4-BE49-F238E27FC236}">
                <a16:creationId xmlns:a16="http://schemas.microsoft.com/office/drawing/2014/main" id="{3329DCA1-79D0-2648-AE0A-7DF37F8CF926}"/>
              </a:ext>
            </a:extLst>
          </p:cNvPr>
          <p:cNvSpPr>
            <a:spLocks noGrp="1"/>
          </p:cNvSpPr>
          <p:nvPr>
            <p:ph type="body" sz="quarter" idx="13"/>
          </p:nvPr>
        </p:nvSpPr>
        <p:spPr/>
        <p:txBody>
          <a:bodyPr/>
          <a:lstStyle/>
          <a:p>
            <a:r>
              <a:rPr lang="en-ZA" dirty="0"/>
              <a:t>Reporting thresholds</a:t>
            </a:r>
          </a:p>
        </p:txBody>
      </p:sp>
      <p:sp>
        <p:nvSpPr>
          <p:cNvPr id="5" name="Title 4">
            <a:extLst>
              <a:ext uri="{FF2B5EF4-FFF2-40B4-BE49-F238E27FC236}">
                <a16:creationId xmlns:a16="http://schemas.microsoft.com/office/drawing/2014/main" id="{A603590F-0592-1046-8DEE-D2BF334F70AF}"/>
              </a:ext>
            </a:extLst>
          </p:cNvPr>
          <p:cNvSpPr>
            <a:spLocks noGrp="1"/>
          </p:cNvSpPr>
          <p:nvPr>
            <p:ph type="title"/>
          </p:nvPr>
        </p:nvSpPr>
        <p:spPr/>
        <p:txBody>
          <a:bodyPr/>
          <a:lstStyle/>
          <a:p>
            <a:r>
              <a:rPr lang="en-ZA" dirty="0"/>
              <a:t>The Carbon Tax</a:t>
            </a:r>
            <a:endParaRPr lang="en-GB" dirty="0"/>
          </a:p>
        </p:txBody>
      </p:sp>
      <p:graphicFrame>
        <p:nvGraphicFramePr>
          <p:cNvPr id="2" name="Table 1">
            <a:extLst>
              <a:ext uri="{FF2B5EF4-FFF2-40B4-BE49-F238E27FC236}">
                <a16:creationId xmlns:a16="http://schemas.microsoft.com/office/drawing/2014/main" id="{E366E955-7364-6C4A-B4C1-E3C0ECA34AAE}"/>
              </a:ext>
            </a:extLst>
          </p:cNvPr>
          <p:cNvGraphicFramePr>
            <a:graphicFrameLocks noGrp="1"/>
          </p:cNvGraphicFramePr>
          <p:nvPr>
            <p:extLst>
              <p:ext uri="{D42A27DB-BD31-4B8C-83A1-F6EECF244321}">
                <p14:modId xmlns:p14="http://schemas.microsoft.com/office/powerpoint/2010/main" val="104897198"/>
              </p:ext>
            </p:extLst>
          </p:nvPr>
        </p:nvGraphicFramePr>
        <p:xfrm>
          <a:off x="4763386" y="402586"/>
          <a:ext cx="6958715" cy="5730240"/>
        </p:xfrm>
        <a:graphic>
          <a:graphicData uri="http://schemas.openxmlformats.org/drawingml/2006/table">
            <a:tbl>
              <a:tblPr firstRow="1" bandRow="1">
                <a:tableStyleId>{10A1B5D5-9B99-4C35-A422-299274C87663}</a:tableStyleId>
              </a:tblPr>
              <a:tblGrid>
                <a:gridCol w="603043">
                  <a:extLst>
                    <a:ext uri="{9D8B030D-6E8A-4147-A177-3AD203B41FA5}">
                      <a16:colId xmlns:a16="http://schemas.microsoft.com/office/drawing/2014/main" val="2600999821"/>
                    </a:ext>
                  </a:extLst>
                </a:gridCol>
                <a:gridCol w="2395338">
                  <a:extLst>
                    <a:ext uri="{9D8B030D-6E8A-4147-A177-3AD203B41FA5}">
                      <a16:colId xmlns:a16="http://schemas.microsoft.com/office/drawing/2014/main" val="1948001408"/>
                    </a:ext>
                  </a:extLst>
                </a:gridCol>
                <a:gridCol w="2220655">
                  <a:extLst>
                    <a:ext uri="{9D8B030D-6E8A-4147-A177-3AD203B41FA5}">
                      <a16:colId xmlns:a16="http://schemas.microsoft.com/office/drawing/2014/main" val="452049451"/>
                    </a:ext>
                  </a:extLst>
                </a:gridCol>
                <a:gridCol w="1739679">
                  <a:extLst>
                    <a:ext uri="{9D8B030D-6E8A-4147-A177-3AD203B41FA5}">
                      <a16:colId xmlns:a16="http://schemas.microsoft.com/office/drawing/2014/main" val="1527837699"/>
                    </a:ext>
                  </a:extLst>
                </a:gridCol>
              </a:tblGrid>
              <a:tr h="539954">
                <a:tc>
                  <a:txBody>
                    <a:bodyPr/>
                    <a:lstStyle/>
                    <a:p>
                      <a:r>
                        <a:rPr lang="en-GB" sz="1000" b="1" dirty="0">
                          <a:solidFill>
                            <a:schemeClr val="bg1"/>
                          </a:solidFill>
                        </a:rPr>
                        <a:t>Code</a:t>
                      </a:r>
                    </a:p>
                  </a:txBody>
                  <a:tcPr marL="45720" marR="45720">
                    <a:solidFill>
                      <a:schemeClr val="accent5"/>
                    </a:solidFill>
                  </a:tcPr>
                </a:tc>
                <a:tc>
                  <a:txBody>
                    <a:bodyPr/>
                    <a:lstStyle/>
                    <a:p>
                      <a:r>
                        <a:rPr lang="en-GB" sz="1000" b="1" dirty="0">
                          <a:solidFill>
                            <a:schemeClr val="bg1"/>
                          </a:solidFill>
                        </a:rPr>
                        <a:t>Name</a:t>
                      </a:r>
                    </a:p>
                  </a:txBody>
                  <a:tcPr marL="45720" marR="45720">
                    <a:solidFill>
                      <a:schemeClr val="accent5"/>
                    </a:solidFill>
                  </a:tcPr>
                </a:tc>
                <a:tc>
                  <a:txBody>
                    <a:bodyPr/>
                    <a:lstStyle/>
                    <a:p>
                      <a:r>
                        <a:rPr lang="en-GB" sz="1000" b="1" dirty="0">
                          <a:solidFill>
                            <a:schemeClr val="bg1"/>
                          </a:solidFill>
                        </a:rPr>
                        <a:t>Shall report when total installed capacity for this activity is over the threshold</a:t>
                      </a:r>
                    </a:p>
                  </a:txBody>
                  <a:tcPr marL="45720" marR="45720">
                    <a:solidFill>
                      <a:schemeClr val="accent5"/>
                    </a:solidFill>
                  </a:tcPr>
                </a:tc>
                <a:tc>
                  <a:txBody>
                    <a:bodyPr/>
                    <a:lstStyle/>
                    <a:p>
                      <a:r>
                        <a:rPr lang="en-GB" sz="1000" b="1" dirty="0">
                          <a:solidFill>
                            <a:schemeClr val="bg1"/>
                          </a:solidFill>
                        </a:rPr>
                        <a:t>Category A</a:t>
                      </a:r>
                    </a:p>
                    <a:p>
                      <a:r>
                        <a:rPr lang="en-GB" sz="1000" b="1" dirty="0">
                          <a:solidFill>
                            <a:schemeClr val="bg1"/>
                          </a:solidFill>
                        </a:rPr>
                        <a:t>Threshold</a:t>
                      </a:r>
                    </a:p>
                  </a:txBody>
                  <a:tcPr marL="45720" marR="45720">
                    <a:solidFill>
                      <a:schemeClr val="accent5"/>
                    </a:solidFill>
                  </a:tcPr>
                </a:tc>
                <a:extLst>
                  <a:ext uri="{0D108BD9-81ED-4DB2-BD59-A6C34878D82A}">
                    <a16:rowId xmlns:a16="http://schemas.microsoft.com/office/drawing/2014/main" val="129320090"/>
                  </a:ext>
                </a:extLst>
              </a:tr>
              <a:tr h="187810">
                <a:tc>
                  <a:txBody>
                    <a:bodyPr/>
                    <a:lstStyle/>
                    <a:p>
                      <a:r>
                        <a:rPr lang="en-GB" sz="1000" b="0" dirty="0" err="1">
                          <a:solidFill>
                            <a:schemeClr val="tx1"/>
                          </a:solidFill>
                        </a:rPr>
                        <a:t>1A3a</a:t>
                      </a:r>
                      <a:endParaRPr lang="en-GB" sz="1000" b="0" dirty="0">
                        <a:solidFill>
                          <a:schemeClr val="tx1"/>
                        </a:solidFill>
                      </a:endParaRPr>
                    </a:p>
                  </a:txBody>
                  <a:tcPr marL="45720" marR="45720"/>
                </a:tc>
                <a:tc>
                  <a:txBody>
                    <a:bodyPr/>
                    <a:lstStyle/>
                    <a:p>
                      <a:r>
                        <a:rPr lang="en-GB" sz="1000" b="0" dirty="0" smtClean="0">
                          <a:solidFill>
                            <a:schemeClr val="tx1"/>
                          </a:solidFill>
                        </a:rPr>
                        <a:t>Civil </a:t>
                      </a:r>
                      <a:r>
                        <a:rPr lang="en-GB" sz="1000" b="0" dirty="0">
                          <a:solidFill>
                            <a:schemeClr val="tx1"/>
                          </a:solidFill>
                        </a:rPr>
                        <a:t>Aviation</a:t>
                      </a:r>
                    </a:p>
                  </a:txBody>
                  <a:tcPr marL="45720" marR="45720"/>
                </a:tc>
                <a:tc>
                  <a:txBody>
                    <a:bodyPr/>
                    <a:lstStyle/>
                    <a:p>
                      <a:r>
                        <a:rPr lang="en-GB" sz="1000" b="0" dirty="0">
                          <a:solidFill>
                            <a:schemeClr val="tx1"/>
                          </a:solidFill>
                        </a:rPr>
                        <a:t>Tier 2 or 3</a:t>
                      </a:r>
                    </a:p>
                  </a:txBody>
                  <a:tcPr marL="45720" marR="45720"/>
                </a:tc>
                <a:tc>
                  <a:txBody>
                    <a:bodyPr/>
                    <a:lstStyle/>
                    <a:p>
                      <a:r>
                        <a:rPr lang="en-GB" sz="1000" b="0" dirty="0">
                          <a:solidFill>
                            <a:schemeClr val="tx1"/>
                          </a:solidFill>
                        </a:rPr>
                        <a:t>100 000 litres/year</a:t>
                      </a:r>
                    </a:p>
                  </a:txBody>
                  <a:tcPr marL="45720" marR="45720"/>
                </a:tc>
                <a:extLst>
                  <a:ext uri="{0D108BD9-81ED-4DB2-BD59-A6C34878D82A}">
                    <a16:rowId xmlns:a16="http://schemas.microsoft.com/office/drawing/2014/main" val="3607855971"/>
                  </a:ext>
                </a:extLst>
              </a:tr>
              <a:tr h="187810">
                <a:tc>
                  <a:txBody>
                    <a:bodyPr/>
                    <a:lstStyle/>
                    <a:p>
                      <a:r>
                        <a:rPr lang="en-GB" sz="1000" b="0" dirty="0" err="1">
                          <a:solidFill>
                            <a:schemeClr val="tx1"/>
                          </a:solidFill>
                        </a:rPr>
                        <a:t>1A3b</a:t>
                      </a:r>
                      <a:endParaRPr lang="en-GB" sz="1000" b="0" dirty="0">
                        <a:solidFill>
                          <a:schemeClr val="tx1"/>
                        </a:solidFill>
                      </a:endParaRPr>
                    </a:p>
                  </a:txBody>
                  <a:tcPr marL="45720" marR="45720"/>
                </a:tc>
                <a:tc>
                  <a:txBody>
                    <a:bodyPr/>
                    <a:lstStyle/>
                    <a:p>
                      <a:r>
                        <a:rPr lang="en-GB" sz="1000" b="0" dirty="0">
                          <a:solidFill>
                            <a:schemeClr val="tx1"/>
                          </a:solidFill>
                        </a:rPr>
                        <a:t>Road Transportation</a:t>
                      </a:r>
                    </a:p>
                  </a:txBody>
                  <a:tcPr marL="45720" marR="45720"/>
                </a:tc>
                <a:tc>
                  <a:txBody>
                    <a:bodyPr/>
                    <a:lstStyle/>
                    <a:p>
                      <a:r>
                        <a:rPr lang="en-GB" sz="1000" b="0" dirty="0">
                          <a:solidFill>
                            <a:schemeClr val="tx1"/>
                          </a:solidFill>
                        </a:rPr>
                        <a:t>NA</a:t>
                      </a:r>
                    </a:p>
                  </a:txBody>
                  <a:tcPr marL="45720" marR="45720"/>
                </a:tc>
                <a:tc>
                  <a:txBody>
                    <a:bodyPr/>
                    <a:lstStyle/>
                    <a:p>
                      <a:r>
                        <a:rPr lang="en-GB" sz="1000" b="0" dirty="0">
                          <a:solidFill>
                            <a:schemeClr val="tx1"/>
                          </a:solidFill>
                        </a:rPr>
                        <a:t>NA</a:t>
                      </a:r>
                    </a:p>
                  </a:txBody>
                  <a:tcPr marL="45720" marR="45720"/>
                </a:tc>
                <a:extLst>
                  <a:ext uri="{0D108BD9-81ED-4DB2-BD59-A6C34878D82A}">
                    <a16:rowId xmlns:a16="http://schemas.microsoft.com/office/drawing/2014/main" val="900406815"/>
                  </a:ext>
                </a:extLst>
              </a:tr>
              <a:tr h="187810">
                <a:tc>
                  <a:txBody>
                    <a:bodyPr/>
                    <a:lstStyle/>
                    <a:p>
                      <a:r>
                        <a:rPr lang="en-GB" sz="1000" b="0" dirty="0" err="1">
                          <a:solidFill>
                            <a:schemeClr val="tx1"/>
                          </a:solidFill>
                        </a:rPr>
                        <a:t>1A3c</a:t>
                      </a:r>
                      <a:endParaRPr lang="en-GB" sz="1000" b="0" dirty="0">
                        <a:solidFill>
                          <a:schemeClr val="tx1"/>
                        </a:solidFill>
                      </a:endParaRPr>
                    </a:p>
                  </a:txBody>
                  <a:tcPr marL="45720" marR="45720"/>
                </a:tc>
                <a:tc>
                  <a:txBody>
                    <a:bodyPr/>
                    <a:lstStyle/>
                    <a:p>
                      <a:r>
                        <a:rPr lang="en-GB" sz="1000" b="0" dirty="0">
                          <a:solidFill>
                            <a:schemeClr val="tx1"/>
                          </a:solidFill>
                        </a:rPr>
                        <a:t>Railways</a:t>
                      </a:r>
                    </a:p>
                  </a:txBody>
                  <a:tcPr marL="45720" marR="45720"/>
                </a:tc>
                <a:tc>
                  <a:txBody>
                    <a:bodyPr/>
                    <a:lstStyle/>
                    <a:p>
                      <a:r>
                        <a:rPr lang="en-GB" sz="1000" b="0" dirty="0">
                          <a:solidFill>
                            <a:schemeClr val="tx1"/>
                          </a:solidFill>
                        </a:rPr>
                        <a:t>Tier 2 or 3</a:t>
                      </a:r>
                    </a:p>
                  </a:txBody>
                  <a:tcPr marL="45720" marR="4572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b="0" dirty="0">
                          <a:solidFill>
                            <a:schemeClr val="tx1"/>
                          </a:solidFill>
                        </a:rPr>
                        <a:t>100 000 litres/year</a:t>
                      </a:r>
                    </a:p>
                  </a:txBody>
                  <a:tcPr marL="45720" marR="45720"/>
                </a:tc>
                <a:extLst>
                  <a:ext uri="{0D108BD9-81ED-4DB2-BD59-A6C34878D82A}">
                    <a16:rowId xmlns:a16="http://schemas.microsoft.com/office/drawing/2014/main" val="105689539"/>
                  </a:ext>
                </a:extLst>
              </a:tr>
              <a:tr h="187810">
                <a:tc>
                  <a:txBody>
                    <a:bodyPr/>
                    <a:lstStyle/>
                    <a:p>
                      <a:r>
                        <a:rPr lang="en-GB" sz="1000" b="0" dirty="0" err="1">
                          <a:solidFill>
                            <a:schemeClr val="tx1"/>
                          </a:solidFill>
                        </a:rPr>
                        <a:t>1A3d</a:t>
                      </a:r>
                      <a:endParaRPr lang="en-GB" sz="1000" b="0" dirty="0">
                        <a:solidFill>
                          <a:schemeClr val="tx1"/>
                        </a:solidFill>
                      </a:endParaRPr>
                    </a:p>
                  </a:txBody>
                  <a:tcPr marL="45720" marR="45720"/>
                </a:tc>
                <a:tc>
                  <a:txBody>
                    <a:bodyPr/>
                    <a:lstStyle/>
                    <a:p>
                      <a:r>
                        <a:rPr lang="en-GB" sz="1000" b="0" dirty="0">
                          <a:solidFill>
                            <a:schemeClr val="tx1"/>
                          </a:solidFill>
                        </a:rPr>
                        <a:t>Water-borne Navigation</a:t>
                      </a:r>
                    </a:p>
                  </a:txBody>
                  <a:tcPr marL="45720" marR="4572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rPr>
                        <a:t>Tier 2 or 3</a:t>
                      </a:r>
                    </a:p>
                  </a:txBody>
                  <a:tcPr marL="45720" marR="4572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b="0" dirty="0">
                          <a:solidFill>
                            <a:schemeClr val="tx1"/>
                          </a:solidFill>
                        </a:rPr>
                        <a:t>100 000 litres/year</a:t>
                      </a:r>
                    </a:p>
                  </a:txBody>
                  <a:tcPr marL="45720" marR="45720"/>
                </a:tc>
                <a:extLst>
                  <a:ext uri="{0D108BD9-81ED-4DB2-BD59-A6C34878D82A}">
                    <a16:rowId xmlns:a16="http://schemas.microsoft.com/office/drawing/2014/main" val="2004414664"/>
                  </a:ext>
                </a:extLst>
              </a:tr>
              <a:tr h="187810">
                <a:tc>
                  <a:txBody>
                    <a:bodyPr/>
                    <a:lstStyle/>
                    <a:p>
                      <a:r>
                        <a:rPr lang="en-GB" sz="1000" b="0" dirty="0" err="1">
                          <a:solidFill>
                            <a:schemeClr val="tx1"/>
                          </a:solidFill>
                        </a:rPr>
                        <a:t>1A3e</a:t>
                      </a:r>
                      <a:endParaRPr lang="en-GB" sz="1000" b="0" dirty="0">
                        <a:solidFill>
                          <a:schemeClr val="tx1"/>
                        </a:solidFill>
                      </a:endParaRPr>
                    </a:p>
                  </a:txBody>
                  <a:tcPr marL="45720" marR="45720"/>
                </a:tc>
                <a:tc>
                  <a:txBody>
                    <a:bodyPr/>
                    <a:lstStyle/>
                    <a:p>
                      <a:r>
                        <a:rPr lang="en-GB" sz="1000" b="0" dirty="0">
                          <a:solidFill>
                            <a:schemeClr val="tx1"/>
                          </a:solidFill>
                        </a:rPr>
                        <a:t>Other Transportation</a:t>
                      </a:r>
                    </a:p>
                  </a:txBody>
                  <a:tcPr marL="45720" marR="45720"/>
                </a:tc>
                <a:tc>
                  <a:txBody>
                    <a:bodyPr/>
                    <a:lstStyle/>
                    <a:p>
                      <a:r>
                        <a:rPr lang="en-GB" sz="1000" b="0" dirty="0">
                          <a:solidFill>
                            <a:schemeClr val="tx1"/>
                          </a:solidFill>
                        </a:rPr>
                        <a:t>NA</a:t>
                      </a:r>
                    </a:p>
                  </a:txBody>
                  <a:tcPr marL="45720" marR="45720"/>
                </a:tc>
                <a:tc>
                  <a:txBody>
                    <a:bodyPr/>
                    <a:lstStyle/>
                    <a:p>
                      <a:r>
                        <a:rPr lang="en-GB" sz="1000" b="0" dirty="0">
                          <a:solidFill>
                            <a:schemeClr val="tx1"/>
                          </a:solidFill>
                        </a:rPr>
                        <a:t>NA</a:t>
                      </a:r>
                    </a:p>
                  </a:txBody>
                  <a:tcPr marL="45720" marR="45720"/>
                </a:tc>
                <a:extLst>
                  <a:ext uri="{0D108BD9-81ED-4DB2-BD59-A6C34878D82A}">
                    <a16:rowId xmlns:a16="http://schemas.microsoft.com/office/drawing/2014/main" val="2660997142"/>
                  </a:ext>
                </a:extLst>
              </a:tr>
              <a:tr h="187810">
                <a:tc>
                  <a:txBody>
                    <a:bodyPr/>
                    <a:lstStyle/>
                    <a:p>
                      <a:r>
                        <a:rPr lang="en-GB" sz="1000" b="1" dirty="0" err="1">
                          <a:solidFill>
                            <a:schemeClr val="tx1"/>
                          </a:solidFill>
                        </a:rPr>
                        <a:t>1A4</a:t>
                      </a:r>
                      <a:endParaRPr lang="en-GB" sz="1000" b="1" dirty="0">
                        <a:solidFill>
                          <a:schemeClr val="tx1"/>
                        </a:solidFill>
                      </a:endParaRPr>
                    </a:p>
                  </a:txBody>
                  <a:tcPr marL="45720" marR="45720">
                    <a:solidFill>
                      <a:srgbClr val="DDEFE8"/>
                    </a:solidFill>
                  </a:tcPr>
                </a:tc>
                <a:tc>
                  <a:txBody>
                    <a:bodyPr/>
                    <a:lstStyle/>
                    <a:p>
                      <a:r>
                        <a:rPr lang="en-GB" sz="1000" b="1" dirty="0">
                          <a:solidFill>
                            <a:schemeClr val="tx1"/>
                          </a:solidFill>
                        </a:rPr>
                        <a:t>Other Sectors</a:t>
                      </a:r>
                    </a:p>
                  </a:txBody>
                  <a:tcPr marL="45720" marR="45720">
                    <a:solidFill>
                      <a:srgbClr val="DDEFE8"/>
                    </a:solidFill>
                  </a:tcPr>
                </a:tc>
                <a:tc>
                  <a:txBody>
                    <a:bodyPr/>
                    <a:lstStyle/>
                    <a:p>
                      <a:endParaRPr lang="en-GB" sz="1000" b="0" dirty="0">
                        <a:solidFill>
                          <a:schemeClr val="tx1"/>
                        </a:solidFill>
                      </a:endParaRPr>
                    </a:p>
                  </a:txBody>
                  <a:tcPr marL="45720" marR="45720">
                    <a:solidFill>
                      <a:srgbClr val="DDEFE8"/>
                    </a:solidFill>
                  </a:tcPr>
                </a:tc>
                <a:tc>
                  <a:txBody>
                    <a:bodyPr/>
                    <a:lstStyle/>
                    <a:p>
                      <a:endParaRPr lang="en-GB" sz="1000" dirty="0"/>
                    </a:p>
                  </a:txBody>
                  <a:tcPr marL="45720" marR="45720">
                    <a:solidFill>
                      <a:srgbClr val="DDEFE8"/>
                    </a:solidFill>
                  </a:tcPr>
                </a:tc>
                <a:extLst>
                  <a:ext uri="{0D108BD9-81ED-4DB2-BD59-A6C34878D82A}">
                    <a16:rowId xmlns:a16="http://schemas.microsoft.com/office/drawing/2014/main" val="2447848352"/>
                  </a:ext>
                </a:extLst>
              </a:tr>
              <a:tr h="187810">
                <a:tc>
                  <a:txBody>
                    <a:bodyPr/>
                    <a:lstStyle/>
                    <a:p>
                      <a:r>
                        <a:rPr lang="en-GB" sz="1000" b="0" dirty="0" err="1">
                          <a:solidFill>
                            <a:schemeClr val="tx1"/>
                          </a:solidFill>
                        </a:rPr>
                        <a:t>1A4a</a:t>
                      </a:r>
                      <a:endParaRPr lang="en-GB" sz="1000" b="0" dirty="0">
                        <a:solidFill>
                          <a:schemeClr val="tx1"/>
                        </a:solidFill>
                      </a:endParaRPr>
                    </a:p>
                  </a:txBody>
                  <a:tcPr marL="45720" marR="45720"/>
                </a:tc>
                <a:tc>
                  <a:txBody>
                    <a:bodyPr/>
                    <a:lstStyle/>
                    <a:p>
                      <a:r>
                        <a:rPr lang="en-GB" sz="1000" b="0" dirty="0">
                          <a:solidFill>
                            <a:schemeClr val="tx1"/>
                          </a:solidFill>
                        </a:rPr>
                        <a:t>Commercial/Institutional</a:t>
                      </a:r>
                    </a:p>
                  </a:txBody>
                  <a:tcPr marL="45720" marR="4572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b="0" dirty="0">
                          <a:solidFill>
                            <a:schemeClr val="tx1"/>
                          </a:solidFill>
                        </a:rPr>
                        <a:t>Tier 2 or 3</a:t>
                      </a:r>
                    </a:p>
                  </a:txBody>
                  <a:tcPr marL="45720" marR="45720"/>
                </a:tc>
                <a:tc>
                  <a:txBody>
                    <a:bodyPr/>
                    <a:lstStyle/>
                    <a:p>
                      <a:r>
                        <a:rPr lang="en-GB" sz="1000" b="0" dirty="0">
                          <a:solidFill>
                            <a:schemeClr val="tx1"/>
                          </a:solidFill>
                        </a:rPr>
                        <a:t>10 MW (</a:t>
                      </a:r>
                      <a:r>
                        <a:rPr lang="en-GB" sz="1000" b="0" dirty="0" err="1">
                          <a:solidFill>
                            <a:schemeClr val="tx1"/>
                          </a:solidFill>
                        </a:rPr>
                        <a:t>th</a:t>
                      </a:r>
                      <a:r>
                        <a:rPr lang="en-GB" sz="1000" b="0" dirty="0">
                          <a:solidFill>
                            <a:schemeClr val="tx1"/>
                          </a:solidFill>
                        </a:rPr>
                        <a:t>)</a:t>
                      </a:r>
                    </a:p>
                  </a:txBody>
                  <a:tcPr marL="45720" marR="45720"/>
                </a:tc>
                <a:extLst>
                  <a:ext uri="{0D108BD9-81ED-4DB2-BD59-A6C34878D82A}">
                    <a16:rowId xmlns:a16="http://schemas.microsoft.com/office/drawing/2014/main" val="1237860935"/>
                  </a:ext>
                </a:extLst>
              </a:tr>
              <a:tr h="187810">
                <a:tc>
                  <a:txBody>
                    <a:bodyPr/>
                    <a:lstStyle/>
                    <a:p>
                      <a:r>
                        <a:rPr lang="en-GB" sz="1000" b="0" dirty="0" err="1">
                          <a:solidFill>
                            <a:schemeClr val="tx1"/>
                          </a:solidFill>
                        </a:rPr>
                        <a:t>1A4b</a:t>
                      </a:r>
                      <a:endParaRPr lang="en-GB" sz="1000" b="0" dirty="0">
                        <a:solidFill>
                          <a:schemeClr val="tx1"/>
                        </a:solidFill>
                      </a:endParaRPr>
                    </a:p>
                  </a:txBody>
                  <a:tcPr marL="45720" marR="45720"/>
                </a:tc>
                <a:tc>
                  <a:txBody>
                    <a:bodyPr/>
                    <a:lstStyle/>
                    <a:p>
                      <a:r>
                        <a:rPr lang="en-GB" sz="1000" b="0" dirty="0">
                          <a:solidFill>
                            <a:schemeClr val="tx1"/>
                          </a:solidFill>
                        </a:rPr>
                        <a:t>Residential</a:t>
                      </a:r>
                    </a:p>
                  </a:txBody>
                  <a:tcPr marL="45720" marR="4572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b="0" dirty="0">
                          <a:solidFill>
                            <a:schemeClr val="tx1"/>
                          </a:solidFill>
                        </a:rPr>
                        <a:t>Tier 2 or 3</a:t>
                      </a:r>
                    </a:p>
                  </a:txBody>
                  <a:tcPr marL="45720" marR="4572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b="0" dirty="0">
                          <a:solidFill>
                            <a:schemeClr val="tx1"/>
                          </a:solidFill>
                        </a:rPr>
                        <a:t>10 MW (</a:t>
                      </a:r>
                      <a:r>
                        <a:rPr lang="en-GB" sz="1000" b="0" dirty="0" err="1">
                          <a:solidFill>
                            <a:schemeClr val="tx1"/>
                          </a:solidFill>
                        </a:rPr>
                        <a:t>th</a:t>
                      </a:r>
                      <a:r>
                        <a:rPr lang="en-GB" sz="1000" b="0" dirty="0">
                          <a:solidFill>
                            <a:schemeClr val="tx1"/>
                          </a:solidFill>
                        </a:rPr>
                        <a:t>)</a:t>
                      </a:r>
                    </a:p>
                  </a:txBody>
                  <a:tcPr marL="45720" marR="45720"/>
                </a:tc>
                <a:extLst>
                  <a:ext uri="{0D108BD9-81ED-4DB2-BD59-A6C34878D82A}">
                    <a16:rowId xmlns:a16="http://schemas.microsoft.com/office/drawing/2014/main" val="1339409555"/>
                  </a:ext>
                </a:extLst>
              </a:tr>
              <a:tr h="305192">
                <a:tc>
                  <a:txBody>
                    <a:bodyPr/>
                    <a:lstStyle/>
                    <a:p>
                      <a:r>
                        <a:rPr lang="en-GB" sz="1000" b="0" dirty="0" err="1">
                          <a:solidFill>
                            <a:schemeClr val="tx1"/>
                          </a:solidFill>
                        </a:rPr>
                        <a:t>1A4c</a:t>
                      </a:r>
                      <a:endParaRPr lang="en-GB" sz="1000" b="0" dirty="0">
                        <a:solidFill>
                          <a:schemeClr val="tx1"/>
                        </a:solidFill>
                      </a:endParaRPr>
                    </a:p>
                  </a:txBody>
                  <a:tcPr marL="45720" marR="45720"/>
                </a:tc>
                <a:tc>
                  <a:txBody>
                    <a:bodyPr/>
                    <a:lstStyle/>
                    <a:p>
                      <a:r>
                        <a:rPr lang="en-GB" sz="1000" b="0" dirty="0">
                          <a:solidFill>
                            <a:schemeClr val="tx1"/>
                          </a:solidFill>
                        </a:rPr>
                        <a:t>Agriculture/Forestry/Fishing/Fish Farms</a:t>
                      </a:r>
                    </a:p>
                  </a:txBody>
                  <a:tcPr marL="45720" marR="4572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b="0" dirty="0">
                          <a:solidFill>
                            <a:schemeClr val="tx1"/>
                          </a:solidFill>
                        </a:rPr>
                        <a:t>Tier 2 or 3</a:t>
                      </a:r>
                    </a:p>
                    <a:p>
                      <a:endParaRPr lang="en-GB" sz="1000" b="0" dirty="0">
                        <a:solidFill>
                          <a:schemeClr val="tx1"/>
                        </a:solidFill>
                      </a:endParaRPr>
                    </a:p>
                  </a:txBody>
                  <a:tcPr marL="45720" marR="4572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b="0" dirty="0">
                          <a:solidFill>
                            <a:schemeClr val="tx1"/>
                          </a:solidFill>
                        </a:rPr>
                        <a:t>10 MW (</a:t>
                      </a:r>
                      <a:r>
                        <a:rPr lang="en-GB" sz="1000" b="0" dirty="0" err="1">
                          <a:solidFill>
                            <a:schemeClr val="tx1"/>
                          </a:solidFill>
                        </a:rPr>
                        <a:t>th</a:t>
                      </a:r>
                      <a:r>
                        <a:rPr lang="en-GB" sz="1000" b="0" dirty="0">
                          <a:solidFill>
                            <a:schemeClr val="tx1"/>
                          </a:solidFill>
                        </a:rPr>
                        <a:t>)</a:t>
                      </a:r>
                    </a:p>
                  </a:txBody>
                  <a:tcPr marL="45720" marR="45720"/>
                </a:tc>
                <a:extLst>
                  <a:ext uri="{0D108BD9-81ED-4DB2-BD59-A6C34878D82A}">
                    <a16:rowId xmlns:a16="http://schemas.microsoft.com/office/drawing/2014/main" val="545784189"/>
                  </a:ext>
                </a:extLst>
              </a:tr>
              <a:tr h="187810">
                <a:tc>
                  <a:txBody>
                    <a:bodyPr/>
                    <a:lstStyle/>
                    <a:p>
                      <a:r>
                        <a:rPr lang="en-GB" sz="1000" b="1" dirty="0" err="1">
                          <a:solidFill>
                            <a:schemeClr val="tx1"/>
                          </a:solidFill>
                        </a:rPr>
                        <a:t>1A5</a:t>
                      </a:r>
                      <a:endParaRPr lang="en-GB" sz="1000" b="1" dirty="0">
                        <a:solidFill>
                          <a:schemeClr val="tx1"/>
                        </a:solidFill>
                      </a:endParaRPr>
                    </a:p>
                  </a:txBody>
                  <a:tcPr marL="45720" marR="45720">
                    <a:solidFill>
                      <a:srgbClr val="DDEFE8"/>
                    </a:solidFill>
                  </a:tcPr>
                </a:tc>
                <a:tc>
                  <a:txBody>
                    <a:bodyPr/>
                    <a:lstStyle/>
                    <a:p>
                      <a:r>
                        <a:rPr lang="en-GB" sz="1000" b="1" dirty="0">
                          <a:solidFill>
                            <a:schemeClr val="tx1"/>
                          </a:solidFill>
                        </a:rPr>
                        <a:t>Non-Specified</a:t>
                      </a:r>
                    </a:p>
                  </a:txBody>
                  <a:tcPr marL="45720" marR="45720">
                    <a:solidFill>
                      <a:srgbClr val="DDEFE8"/>
                    </a:solidFill>
                  </a:tcPr>
                </a:tc>
                <a:tc>
                  <a:txBody>
                    <a:bodyPr/>
                    <a:lstStyle/>
                    <a:p>
                      <a:endParaRPr lang="en-GB" sz="1000" b="1" dirty="0">
                        <a:solidFill>
                          <a:schemeClr val="tx1"/>
                        </a:solidFill>
                      </a:endParaRPr>
                    </a:p>
                  </a:txBody>
                  <a:tcPr marL="45720" marR="45720">
                    <a:solidFill>
                      <a:srgbClr val="DDEFE8"/>
                    </a:solidFill>
                  </a:tcPr>
                </a:tc>
                <a:tc>
                  <a:txBody>
                    <a:bodyPr/>
                    <a:lstStyle/>
                    <a:p>
                      <a:endParaRPr lang="en-GB" sz="1000" b="1" dirty="0">
                        <a:solidFill>
                          <a:schemeClr val="tx1"/>
                        </a:solidFill>
                      </a:endParaRPr>
                    </a:p>
                  </a:txBody>
                  <a:tcPr marL="45720" marR="45720">
                    <a:solidFill>
                      <a:srgbClr val="DDEFE8"/>
                    </a:solidFill>
                  </a:tcPr>
                </a:tc>
                <a:extLst>
                  <a:ext uri="{0D108BD9-81ED-4DB2-BD59-A6C34878D82A}">
                    <a16:rowId xmlns:a16="http://schemas.microsoft.com/office/drawing/2014/main" val="4277152680"/>
                  </a:ext>
                </a:extLst>
              </a:tr>
              <a:tr h="187810">
                <a:tc>
                  <a:txBody>
                    <a:bodyPr/>
                    <a:lstStyle/>
                    <a:p>
                      <a:r>
                        <a:rPr lang="en-GB" sz="1000" b="0" dirty="0" err="1">
                          <a:solidFill>
                            <a:schemeClr val="tx1"/>
                          </a:solidFill>
                        </a:rPr>
                        <a:t>1A5a</a:t>
                      </a:r>
                      <a:endParaRPr lang="en-GB" sz="1000" b="0" dirty="0">
                        <a:solidFill>
                          <a:schemeClr val="tx1"/>
                        </a:solidFill>
                      </a:endParaRPr>
                    </a:p>
                  </a:txBody>
                  <a:tcPr marL="45720" marR="45720"/>
                </a:tc>
                <a:tc>
                  <a:txBody>
                    <a:bodyPr/>
                    <a:lstStyle/>
                    <a:p>
                      <a:r>
                        <a:rPr lang="en-GB" sz="1000" b="0" dirty="0">
                          <a:solidFill>
                            <a:schemeClr val="tx1"/>
                          </a:solidFill>
                        </a:rPr>
                        <a:t>Stationary</a:t>
                      </a:r>
                    </a:p>
                  </a:txBody>
                  <a:tcPr marL="45720" marR="45720"/>
                </a:tc>
                <a:tc>
                  <a:txBody>
                    <a:bodyPr/>
                    <a:lstStyle/>
                    <a:p>
                      <a:r>
                        <a:rPr lang="en-GB" sz="1000" b="0" dirty="0">
                          <a:solidFill>
                            <a:schemeClr val="tx1"/>
                          </a:solidFill>
                        </a:rPr>
                        <a:t>Tier 2 or 3</a:t>
                      </a:r>
                    </a:p>
                  </a:txBody>
                  <a:tcPr marL="45720" marR="4572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b="0" dirty="0">
                          <a:solidFill>
                            <a:schemeClr val="tx1"/>
                          </a:solidFill>
                        </a:rPr>
                        <a:t>10 MW (</a:t>
                      </a:r>
                      <a:r>
                        <a:rPr lang="en-GB" sz="1000" b="0" dirty="0" err="1">
                          <a:solidFill>
                            <a:schemeClr val="tx1"/>
                          </a:solidFill>
                        </a:rPr>
                        <a:t>th</a:t>
                      </a:r>
                      <a:r>
                        <a:rPr lang="en-GB" sz="1000" b="0" dirty="0">
                          <a:solidFill>
                            <a:schemeClr val="tx1"/>
                          </a:solidFill>
                        </a:rPr>
                        <a:t>)</a:t>
                      </a:r>
                    </a:p>
                  </a:txBody>
                  <a:tcPr marL="45720" marR="45720"/>
                </a:tc>
                <a:extLst>
                  <a:ext uri="{0D108BD9-81ED-4DB2-BD59-A6C34878D82A}">
                    <a16:rowId xmlns:a16="http://schemas.microsoft.com/office/drawing/2014/main" val="740438717"/>
                  </a:ext>
                </a:extLst>
              </a:tr>
              <a:tr h="187810">
                <a:tc>
                  <a:txBody>
                    <a:bodyPr/>
                    <a:lstStyle/>
                    <a:p>
                      <a:r>
                        <a:rPr lang="en-GB" sz="1000" b="0" dirty="0" err="1">
                          <a:solidFill>
                            <a:schemeClr val="tx1"/>
                          </a:solidFill>
                        </a:rPr>
                        <a:t>1A5b</a:t>
                      </a:r>
                      <a:endParaRPr lang="en-GB" sz="1000" b="0" dirty="0">
                        <a:solidFill>
                          <a:schemeClr val="tx1"/>
                        </a:solidFill>
                      </a:endParaRPr>
                    </a:p>
                  </a:txBody>
                  <a:tcPr marL="45720" marR="45720"/>
                </a:tc>
                <a:tc>
                  <a:txBody>
                    <a:bodyPr/>
                    <a:lstStyle/>
                    <a:p>
                      <a:r>
                        <a:rPr lang="en-GB" sz="1000" b="0" dirty="0">
                          <a:solidFill>
                            <a:schemeClr val="tx1"/>
                          </a:solidFill>
                        </a:rPr>
                        <a:t>Mobile</a:t>
                      </a:r>
                    </a:p>
                  </a:txBody>
                  <a:tcPr marL="45720" marR="45720"/>
                </a:tc>
                <a:tc>
                  <a:txBody>
                    <a:bodyPr/>
                    <a:lstStyle/>
                    <a:p>
                      <a:r>
                        <a:rPr lang="en-GB" sz="1000" b="0" dirty="0">
                          <a:solidFill>
                            <a:schemeClr val="tx1"/>
                          </a:solidFill>
                        </a:rPr>
                        <a:t>NA</a:t>
                      </a:r>
                    </a:p>
                  </a:txBody>
                  <a:tcPr marL="45720" marR="4572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b="0" dirty="0">
                          <a:solidFill>
                            <a:schemeClr val="tx1"/>
                          </a:solidFill>
                        </a:rPr>
                        <a:t>NA</a:t>
                      </a:r>
                    </a:p>
                  </a:txBody>
                  <a:tcPr marL="45720" marR="45720"/>
                </a:tc>
                <a:extLst>
                  <a:ext uri="{0D108BD9-81ED-4DB2-BD59-A6C34878D82A}">
                    <a16:rowId xmlns:a16="http://schemas.microsoft.com/office/drawing/2014/main" val="3139327889"/>
                  </a:ext>
                </a:extLst>
              </a:tr>
              <a:tr h="187810">
                <a:tc>
                  <a:txBody>
                    <a:bodyPr/>
                    <a:lstStyle/>
                    <a:p>
                      <a:r>
                        <a:rPr lang="en-GB" sz="1000" b="0" dirty="0" err="1">
                          <a:solidFill>
                            <a:schemeClr val="tx1"/>
                          </a:solidFill>
                        </a:rPr>
                        <a:t>1A5c</a:t>
                      </a:r>
                      <a:endParaRPr lang="en-GB" sz="1000" b="0" dirty="0">
                        <a:solidFill>
                          <a:schemeClr val="tx1"/>
                        </a:solidFill>
                      </a:endParaRPr>
                    </a:p>
                  </a:txBody>
                  <a:tcPr marL="45720" marR="45720"/>
                </a:tc>
                <a:tc>
                  <a:txBody>
                    <a:bodyPr/>
                    <a:lstStyle/>
                    <a:p>
                      <a:r>
                        <a:rPr lang="en-GB" sz="1000" b="0" dirty="0">
                          <a:solidFill>
                            <a:schemeClr val="tx1"/>
                          </a:solidFill>
                        </a:rPr>
                        <a:t>Multilateral Operations</a:t>
                      </a:r>
                    </a:p>
                  </a:txBody>
                  <a:tcPr marL="45720" marR="45720"/>
                </a:tc>
                <a:tc>
                  <a:txBody>
                    <a:bodyPr/>
                    <a:lstStyle/>
                    <a:p>
                      <a:r>
                        <a:rPr lang="en-GB" sz="1000" b="0" dirty="0">
                          <a:solidFill>
                            <a:schemeClr val="tx1"/>
                          </a:solidFill>
                        </a:rPr>
                        <a:t>NA</a:t>
                      </a:r>
                    </a:p>
                  </a:txBody>
                  <a:tcPr marL="45720" marR="4572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b="0" dirty="0">
                          <a:solidFill>
                            <a:schemeClr val="tx1"/>
                          </a:solidFill>
                        </a:rPr>
                        <a:t>NA</a:t>
                      </a:r>
                    </a:p>
                  </a:txBody>
                  <a:tcPr marL="45720" marR="45720"/>
                </a:tc>
                <a:extLst>
                  <a:ext uri="{0D108BD9-81ED-4DB2-BD59-A6C34878D82A}">
                    <a16:rowId xmlns:a16="http://schemas.microsoft.com/office/drawing/2014/main" val="8559126"/>
                  </a:ext>
                </a:extLst>
              </a:tr>
              <a:tr h="187810">
                <a:tc>
                  <a:txBody>
                    <a:bodyPr/>
                    <a:lstStyle/>
                    <a:p>
                      <a:r>
                        <a:rPr lang="en-GB" sz="1000" b="1" dirty="0" err="1">
                          <a:solidFill>
                            <a:schemeClr val="tx1"/>
                          </a:solidFill>
                        </a:rPr>
                        <a:t>1B</a:t>
                      </a:r>
                      <a:endParaRPr lang="en-GB" sz="1000" b="1" dirty="0">
                        <a:solidFill>
                          <a:schemeClr val="tx1"/>
                        </a:solidFill>
                      </a:endParaRPr>
                    </a:p>
                  </a:txBody>
                  <a:tcPr marL="45720" marR="45720">
                    <a:solidFill>
                      <a:srgbClr val="DDEFE8"/>
                    </a:solidFill>
                  </a:tcPr>
                </a:tc>
                <a:tc>
                  <a:txBody>
                    <a:bodyPr/>
                    <a:lstStyle/>
                    <a:p>
                      <a:r>
                        <a:rPr lang="en-GB" sz="1000" b="1" dirty="0">
                          <a:solidFill>
                            <a:schemeClr val="tx1"/>
                          </a:solidFill>
                        </a:rPr>
                        <a:t>Fugitive Emissions from Fuels</a:t>
                      </a:r>
                    </a:p>
                  </a:txBody>
                  <a:tcPr marL="45720" marR="45720">
                    <a:solidFill>
                      <a:srgbClr val="DDEFE8"/>
                    </a:solidFill>
                  </a:tcPr>
                </a:tc>
                <a:tc>
                  <a:txBody>
                    <a:bodyPr/>
                    <a:lstStyle/>
                    <a:p>
                      <a:endParaRPr lang="en-GB" sz="1000" b="1" dirty="0">
                        <a:solidFill>
                          <a:schemeClr val="tx1"/>
                        </a:solidFill>
                      </a:endParaRPr>
                    </a:p>
                  </a:txBody>
                  <a:tcPr marL="45720" marR="45720">
                    <a:solidFill>
                      <a:srgbClr val="DDEFE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GB" sz="1000" b="1" dirty="0">
                        <a:solidFill>
                          <a:schemeClr val="tx1"/>
                        </a:solidFill>
                      </a:endParaRPr>
                    </a:p>
                  </a:txBody>
                  <a:tcPr marL="45720" marR="45720">
                    <a:solidFill>
                      <a:srgbClr val="DDEFE8"/>
                    </a:solidFill>
                  </a:tcPr>
                </a:tc>
                <a:extLst>
                  <a:ext uri="{0D108BD9-81ED-4DB2-BD59-A6C34878D82A}">
                    <a16:rowId xmlns:a16="http://schemas.microsoft.com/office/drawing/2014/main" val="451956599"/>
                  </a:ext>
                </a:extLst>
              </a:tr>
              <a:tr h="187810">
                <a:tc>
                  <a:txBody>
                    <a:bodyPr/>
                    <a:lstStyle/>
                    <a:p>
                      <a:r>
                        <a:rPr lang="en-GB" sz="1000" b="0" dirty="0" err="1">
                          <a:solidFill>
                            <a:schemeClr val="tx1"/>
                          </a:solidFill>
                        </a:rPr>
                        <a:t>1B1</a:t>
                      </a:r>
                      <a:endParaRPr lang="en-GB" sz="1000" b="0" dirty="0">
                        <a:solidFill>
                          <a:schemeClr val="tx1"/>
                        </a:solidFill>
                      </a:endParaRPr>
                    </a:p>
                  </a:txBody>
                  <a:tcPr marL="45720" marR="45720"/>
                </a:tc>
                <a:tc>
                  <a:txBody>
                    <a:bodyPr/>
                    <a:lstStyle/>
                    <a:p>
                      <a:r>
                        <a:rPr lang="en-GB" sz="1000" b="0" dirty="0">
                          <a:solidFill>
                            <a:schemeClr val="tx1"/>
                          </a:solidFill>
                        </a:rPr>
                        <a:t>Solid Fuels</a:t>
                      </a:r>
                    </a:p>
                  </a:txBody>
                  <a:tcPr marL="45720" marR="45720"/>
                </a:tc>
                <a:tc>
                  <a:txBody>
                    <a:bodyPr/>
                    <a:lstStyle/>
                    <a:p>
                      <a:endParaRPr lang="en-GB" sz="1000" b="0" dirty="0">
                        <a:solidFill>
                          <a:schemeClr val="tx1"/>
                        </a:solidFill>
                      </a:endParaRPr>
                    </a:p>
                  </a:txBody>
                  <a:tcPr marL="45720" marR="4572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endParaRPr>
                    </a:p>
                  </a:txBody>
                  <a:tcPr marL="45720" marR="45720"/>
                </a:tc>
                <a:extLst>
                  <a:ext uri="{0D108BD9-81ED-4DB2-BD59-A6C34878D82A}">
                    <a16:rowId xmlns:a16="http://schemas.microsoft.com/office/drawing/2014/main" val="756042147"/>
                  </a:ext>
                </a:extLst>
              </a:tr>
              <a:tr h="187810">
                <a:tc>
                  <a:txBody>
                    <a:bodyPr/>
                    <a:lstStyle/>
                    <a:p>
                      <a:r>
                        <a:rPr lang="en-GB" sz="1000" b="0" dirty="0" err="1">
                          <a:solidFill>
                            <a:schemeClr val="tx1"/>
                          </a:solidFill>
                        </a:rPr>
                        <a:t>1B1a</a:t>
                      </a:r>
                      <a:endParaRPr lang="en-GB" sz="1000" b="0" dirty="0">
                        <a:solidFill>
                          <a:schemeClr val="tx1"/>
                        </a:solidFill>
                      </a:endParaRPr>
                    </a:p>
                  </a:txBody>
                  <a:tcPr marL="45720" marR="45720"/>
                </a:tc>
                <a:tc>
                  <a:txBody>
                    <a:bodyPr/>
                    <a:lstStyle/>
                    <a:p>
                      <a:r>
                        <a:rPr lang="en-GB" sz="1000" b="0" dirty="0">
                          <a:solidFill>
                            <a:schemeClr val="tx1"/>
                          </a:solidFill>
                        </a:rPr>
                        <a:t>Coal Mining and Handling</a:t>
                      </a:r>
                    </a:p>
                  </a:txBody>
                  <a:tcPr marL="45720" marR="45720"/>
                </a:tc>
                <a:tc>
                  <a:txBody>
                    <a:bodyPr/>
                    <a:lstStyle/>
                    <a:p>
                      <a:r>
                        <a:rPr lang="en-GB" sz="1000" b="0" dirty="0">
                          <a:solidFill>
                            <a:schemeClr val="tx1"/>
                          </a:solidFill>
                        </a:rPr>
                        <a:t>Tier 2 or 3</a:t>
                      </a:r>
                    </a:p>
                  </a:txBody>
                  <a:tcPr marL="45720" marR="4572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rPr>
                        <a:t>None</a:t>
                      </a:r>
                      <a:endParaRPr lang="en-GB" sz="1000" b="0" dirty="0">
                        <a:solidFill>
                          <a:schemeClr val="tx1"/>
                        </a:solidFill>
                      </a:endParaRPr>
                    </a:p>
                  </a:txBody>
                  <a:tcPr marL="45720" marR="45720"/>
                </a:tc>
                <a:extLst>
                  <a:ext uri="{0D108BD9-81ED-4DB2-BD59-A6C34878D82A}">
                    <a16:rowId xmlns:a16="http://schemas.microsoft.com/office/drawing/2014/main" val="2536433129"/>
                  </a:ext>
                </a:extLst>
              </a:tr>
              <a:tr h="305192">
                <a:tc>
                  <a:txBody>
                    <a:bodyPr/>
                    <a:lstStyle/>
                    <a:p>
                      <a:r>
                        <a:rPr lang="en-GB" sz="1000" b="0" dirty="0" err="1">
                          <a:solidFill>
                            <a:schemeClr val="tx1"/>
                          </a:solidFill>
                        </a:rPr>
                        <a:t>1B1b</a:t>
                      </a:r>
                      <a:endParaRPr lang="en-GB" sz="1000" b="0" dirty="0">
                        <a:solidFill>
                          <a:schemeClr val="tx1"/>
                        </a:solidFill>
                      </a:endParaRPr>
                    </a:p>
                  </a:txBody>
                  <a:tcPr marL="45720" marR="4572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b="0" dirty="0">
                          <a:solidFill>
                            <a:schemeClr val="tx1"/>
                          </a:solidFill>
                        </a:rPr>
                        <a:t>Uncontrolled </a:t>
                      </a:r>
                      <a:r>
                        <a:rPr lang="en-GB" sz="1000" b="0" dirty="0" smtClean="0">
                          <a:solidFill>
                            <a:schemeClr val="tx1"/>
                          </a:solidFill>
                        </a:rPr>
                        <a:t>Combustion </a:t>
                      </a:r>
                      <a:r>
                        <a:rPr lang="en-GB" sz="1000" b="0" dirty="0">
                          <a:solidFill>
                            <a:schemeClr val="tx1"/>
                          </a:solidFill>
                        </a:rPr>
                        <a:t>and Burning Coal Dumps</a:t>
                      </a:r>
                    </a:p>
                  </a:txBody>
                  <a:tcPr marL="45720" marR="45720"/>
                </a:tc>
                <a:tc>
                  <a:txBody>
                    <a:bodyPr/>
                    <a:lstStyle/>
                    <a:p>
                      <a:r>
                        <a:rPr lang="en-GB" sz="1000" b="0" dirty="0">
                          <a:solidFill>
                            <a:schemeClr val="tx1"/>
                          </a:solidFill>
                        </a:rPr>
                        <a:t>NA</a:t>
                      </a:r>
                    </a:p>
                  </a:txBody>
                  <a:tcPr marL="45720" marR="4572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b="0" dirty="0">
                          <a:solidFill>
                            <a:schemeClr val="tx1"/>
                          </a:solidFill>
                        </a:rPr>
                        <a:t>NA</a:t>
                      </a:r>
                    </a:p>
                  </a:txBody>
                  <a:tcPr marL="45720" marR="45720"/>
                </a:tc>
                <a:extLst>
                  <a:ext uri="{0D108BD9-81ED-4DB2-BD59-A6C34878D82A}">
                    <a16:rowId xmlns:a16="http://schemas.microsoft.com/office/drawing/2014/main" val="1909387"/>
                  </a:ext>
                </a:extLst>
              </a:tr>
              <a:tr h="187810">
                <a:tc>
                  <a:txBody>
                    <a:bodyPr/>
                    <a:lstStyle/>
                    <a:p>
                      <a:r>
                        <a:rPr lang="en-GB" sz="1000" b="0" dirty="0" err="1">
                          <a:solidFill>
                            <a:schemeClr val="tx1"/>
                          </a:solidFill>
                        </a:rPr>
                        <a:t>1B1c</a:t>
                      </a:r>
                      <a:endParaRPr lang="en-GB" sz="1000" b="0" dirty="0">
                        <a:solidFill>
                          <a:schemeClr val="tx1"/>
                        </a:solidFill>
                      </a:endParaRPr>
                    </a:p>
                  </a:txBody>
                  <a:tcPr marL="45720" marR="4572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b="0" dirty="0">
                          <a:solidFill>
                            <a:schemeClr val="tx1"/>
                          </a:solidFill>
                        </a:rPr>
                        <a:t>Solid </a:t>
                      </a:r>
                      <a:r>
                        <a:rPr lang="en-GB" sz="1000" b="0" dirty="0" smtClean="0">
                          <a:solidFill>
                            <a:schemeClr val="tx1"/>
                          </a:solidFill>
                        </a:rPr>
                        <a:t>Fuel </a:t>
                      </a:r>
                      <a:r>
                        <a:rPr lang="en-GB" sz="1000" b="0" dirty="0">
                          <a:solidFill>
                            <a:schemeClr val="tx1"/>
                          </a:solidFill>
                        </a:rPr>
                        <a:t>Transformation</a:t>
                      </a:r>
                    </a:p>
                  </a:txBody>
                  <a:tcPr marL="45720" marR="45720"/>
                </a:tc>
                <a:tc>
                  <a:txBody>
                    <a:bodyPr/>
                    <a:lstStyle/>
                    <a:p>
                      <a:r>
                        <a:rPr lang="en-GB" sz="1000" b="0" dirty="0">
                          <a:solidFill>
                            <a:schemeClr val="tx1"/>
                          </a:solidFill>
                        </a:rPr>
                        <a:t>Tier 2 or 3</a:t>
                      </a:r>
                    </a:p>
                  </a:txBody>
                  <a:tcPr marL="45720" marR="4572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b="0" dirty="0">
                          <a:solidFill>
                            <a:schemeClr val="tx1"/>
                          </a:solidFill>
                        </a:rPr>
                        <a:t>None</a:t>
                      </a:r>
                    </a:p>
                  </a:txBody>
                  <a:tcPr marL="45720" marR="45720"/>
                </a:tc>
                <a:extLst>
                  <a:ext uri="{0D108BD9-81ED-4DB2-BD59-A6C34878D82A}">
                    <a16:rowId xmlns:a16="http://schemas.microsoft.com/office/drawing/2014/main" val="855903432"/>
                  </a:ext>
                </a:extLst>
              </a:tr>
              <a:tr h="187810">
                <a:tc>
                  <a:txBody>
                    <a:bodyPr/>
                    <a:lstStyle/>
                    <a:p>
                      <a:r>
                        <a:rPr lang="en-GB" sz="1000" b="0" dirty="0" err="1">
                          <a:solidFill>
                            <a:schemeClr val="tx1"/>
                          </a:solidFill>
                        </a:rPr>
                        <a:t>1B2</a:t>
                      </a:r>
                      <a:endParaRPr lang="en-GB" sz="1000" b="0" dirty="0">
                        <a:solidFill>
                          <a:schemeClr val="tx1"/>
                        </a:solidFill>
                      </a:endParaRPr>
                    </a:p>
                  </a:txBody>
                  <a:tcPr marL="45720" marR="45720"/>
                </a:tc>
                <a:tc>
                  <a:txBody>
                    <a:bodyPr/>
                    <a:lstStyle/>
                    <a:p>
                      <a:r>
                        <a:rPr lang="en-GB" sz="1000" b="0" dirty="0">
                          <a:solidFill>
                            <a:schemeClr val="tx1"/>
                          </a:solidFill>
                        </a:rPr>
                        <a:t>Oil and Natural Gas</a:t>
                      </a:r>
                    </a:p>
                  </a:txBody>
                  <a:tcPr marL="45720" marR="45720"/>
                </a:tc>
                <a:tc>
                  <a:txBody>
                    <a:bodyPr/>
                    <a:lstStyle/>
                    <a:p>
                      <a:endParaRPr lang="en-GB" sz="1000" b="0" dirty="0">
                        <a:solidFill>
                          <a:schemeClr val="tx1"/>
                        </a:solidFill>
                      </a:endParaRPr>
                    </a:p>
                  </a:txBody>
                  <a:tcPr marL="45720" marR="4572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endParaRPr>
                    </a:p>
                  </a:txBody>
                  <a:tcPr marL="45720" marR="45720"/>
                </a:tc>
                <a:extLst>
                  <a:ext uri="{0D108BD9-81ED-4DB2-BD59-A6C34878D82A}">
                    <a16:rowId xmlns:a16="http://schemas.microsoft.com/office/drawing/2014/main" val="3830570251"/>
                  </a:ext>
                </a:extLst>
              </a:tr>
              <a:tr h="187810">
                <a:tc>
                  <a:txBody>
                    <a:bodyPr/>
                    <a:lstStyle/>
                    <a:p>
                      <a:r>
                        <a:rPr lang="en-GB" sz="1000" b="0" dirty="0" err="1">
                          <a:solidFill>
                            <a:schemeClr val="tx1"/>
                          </a:solidFill>
                        </a:rPr>
                        <a:t>1B2a</a:t>
                      </a:r>
                      <a:endParaRPr lang="en-GB" sz="1000" b="0" dirty="0">
                        <a:solidFill>
                          <a:schemeClr val="tx1"/>
                        </a:solidFill>
                      </a:endParaRPr>
                    </a:p>
                  </a:txBody>
                  <a:tcPr marL="45720" marR="45720"/>
                </a:tc>
                <a:tc>
                  <a:txBody>
                    <a:bodyPr/>
                    <a:lstStyle/>
                    <a:p>
                      <a:r>
                        <a:rPr lang="en-GB" sz="1000" b="0" dirty="0">
                          <a:solidFill>
                            <a:schemeClr val="tx1"/>
                          </a:solidFill>
                        </a:rPr>
                        <a:t>Oil</a:t>
                      </a:r>
                    </a:p>
                  </a:txBody>
                  <a:tcPr marL="45720" marR="45720"/>
                </a:tc>
                <a:tc>
                  <a:txBody>
                    <a:bodyPr/>
                    <a:lstStyle/>
                    <a:p>
                      <a:r>
                        <a:rPr lang="en-GB" sz="1000" b="0" dirty="0">
                          <a:solidFill>
                            <a:schemeClr val="tx1"/>
                          </a:solidFill>
                        </a:rPr>
                        <a:t>Tier 2 or 3</a:t>
                      </a:r>
                    </a:p>
                  </a:txBody>
                  <a:tcPr marL="45720" marR="4572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000" b="0" dirty="0">
                          <a:solidFill>
                            <a:schemeClr val="tx1"/>
                          </a:solidFill>
                        </a:rPr>
                        <a:t>None</a:t>
                      </a:r>
                    </a:p>
                  </a:txBody>
                  <a:tcPr marL="45720" marR="45720"/>
                </a:tc>
                <a:extLst>
                  <a:ext uri="{0D108BD9-81ED-4DB2-BD59-A6C34878D82A}">
                    <a16:rowId xmlns:a16="http://schemas.microsoft.com/office/drawing/2014/main" val="1943022902"/>
                  </a:ext>
                </a:extLst>
              </a:tr>
            </a:tbl>
          </a:graphicData>
        </a:graphic>
      </p:graphicFrame>
    </p:spTree>
    <p:extLst>
      <p:ext uri="{BB962C8B-B14F-4D97-AF65-F5344CB8AC3E}">
        <p14:creationId xmlns:p14="http://schemas.microsoft.com/office/powerpoint/2010/main" val="103336205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0"/>
            <p:extLst/>
          </p:nvPr>
        </p:nvGraphicFramePr>
        <p:xfrm>
          <a:off x="233681" y="1371600"/>
          <a:ext cx="8331200" cy="511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3"/>
          </p:nvPr>
        </p:nvSpPr>
        <p:spPr/>
        <p:txBody>
          <a:bodyPr/>
          <a:lstStyle/>
          <a:p>
            <a:r>
              <a:rPr lang="en-ZA" dirty="0" err="1" smtClean="0"/>
              <a:t>GHGe</a:t>
            </a:r>
            <a:r>
              <a:rPr lang="en-ZA" dirty="0" smtClean="0"/>
              <a:t> reporting example</a:t>
            </a:r>
            <a:endParaRPr lang="en-ZA" dirty="0"/>
          </a:p>
        </p:txBody>
      </p:sp>
      <p:sp>
        <p:nvSpPr>
          <p:cNvPr id="5" name="Title 4"/>
          <p:cNvSpPr>
            <a:spLocks noGrp="1"/>
          </p:cNvSpPr>
          <p:nvPr>
            <p:ph type="title"/>
          </p:nvPr>
        </p:nvSpPr>
        <p:spPr/>
        <p:txBody>
          <a:bodyPr/>
          <a:lstStyle/>
          <a:p>
            <a:r>
              <a:rPr lang="en-ZA" dirty="0" smtClean="0"/>
              <a:t>The Carbon Tax</a:t>
            </a:r>
            <a:endParaRPr lang="en-ZA" dirty="0"/>
          </a:p>
        </p:txBody>
      </p:sp>
      <p:cxnSp>
        <p:nvCxnSpPr>
          <p:cNvPr id="8" name="Straight Connector 7"/>
          <p:cNvCxnSpPr/>
          <p:nvPr/>
        </p:nvCxnSpPr>
        <p:spPr>
          <a:xfrm>
            <a:off x="8453120" y="1493943"/>
            <a:ext cx="0" cy="49881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564881" y="1493943"/>
            <a:ext cx="3627119" cy="5262979"/>
          </a:xfrm>
          <a:prstGeom prst="rect">
            <a:avLst/>
          </a:prstGeom>
          <a:noFill/>
        </p:spPr>
        <p:txBody>
          <a:bodyPr wrap="square" lIns="0" tIns="0" rIns="0" bIns="0" rtlCol="0">
            <a:spAutoFit/>
          </a:bodyPr>
          <a:lstStyle/>
          <a:p>
            <a:pPr>
              <a:spcBef>
                <a:spcPts val="600"/>
              </a:spcBef>
              <a:buSzPct val="100000"/>
            </a:pPr>
            <a:r>
              <a:rPr lang="en-ZA" sz="1600" b="1" dirty="0" smtClean="0">
                <a:solidFill>
                  <a:srgbClr val="313131"/>
                </a:solidFill>
              </a:rPr>
              <a:t>GHG reporting</a:t>
            </a:r>
          </a:p>
          <a:p>
            <a:pPr>
              <a:spcBef>
                <a:spcPts val="600"/>
              </a:spcBef>
              <a:buSzPct val="100000"/>
            </a:pPr>
            <a:r>
              <a:rPr lang="en-ZA" sz="1600" u="sng" dirty="0" smtClean="0">
                <a:solidFill>
                  <a:srgbClr val="313131"/>
                </a:solidFill>
              </a:rPr>
              <a:t>Sum of activities at holding company level.</a:t>
            </a:r>
          </a:p>
          <a:p>
            <a:pPr>
              <a:spcBef>
                <a:spcPts val="600"/>
              </a:spcBef>
              <a:buSzPct val="100000"/>
            </a:pPr>
            <a:r>
              <a:rPr lang="en-ZA" sz="1600" dirty="0" smtClean="0">
                <a:solidFill>
                  <a:srgbClr val="313131"/>
                </a:solidFill>
              </a:rPr>
              <a:t>Activities:</a:t>
            </a:r>
          </a:p>
          <a:p>
            <a:pPr marL="285750" indent="-285750">
              <a:spcBef>
                <a:spcPts val="600"/>
              </a:spcBef>
              <a:buSzPct val="100000"/>
              <a:buFont typeface="Arial" panose="020B0604020202020204" pitchFamily="34" charset="0"/>
              <a:buChar char="•"/>
            </a:pPr>
            <a:r>
              <a:rPr lang="en-ZA" sz="1600" dirty="0" smtClean="0">
                <a:solidFill>
                  <a:srgbClr val="313131"/>
                </a:solidFill>
              </a:rPr>
              <a:t>1A2f </a:t>
            </a:r>
          </a:p>
          <a:p>
            <a:pPr marL="895335" lvl="1" indent="-285750">
              <a:spcBef>
                <a:spcPts val="600"/>
              </a:spcBef>
              <a:buSzPct val="100000"/>
              <a:buFont typeface="Arial" panose="020B0604020202020204" pitchFamily="34" charset="0"/>
              <a:buChar char="•"/>
            </a:pPr>
            <a:r>
              <a:rPr lang="en-ZA" sz="1600" dirty="0">
                <a:solidFill>
                  <a:srgbClr val="313131"/>
                </a:solidFill>
              </a:rPr>
              <a:t>T</a:t>
            </a:r>
            <a:r>
              <a:rPr lang="en-ZA" sz="1600" dirty="0" smtClean="0">
                <a:solidFill>
                  <a:srgbClr val="313131"/>
                </a:solidFill>
              </a:rPr>
              <a:t>hreshold 10 MW (</a:t>
            </a:r>
            <a:r>
              <a:rPr lang="en-ZA" sz="1600" dirty="0" err="1" smtClean="0">
                <a:solidFill>
                  <a:srgbClr val="313131"/>
                </a:solidFill>
              </a:rPr>
              <a:t>th</a:t>
            </a:r>
            <a:r>
              <a:rPr lang="en-ZA" sz="1600" dirty="0" smtClean="0">
                <a:solidFill>
                  <a:srgbClr val="313131"/>
                </a:solidFill>
              </a:rPr>
              <a:t>)</a:t>
            </a:r>
          </a:p>
          <a:p>
            <a:pPr marL="895335" lvl="1" indent="-285750">
              <a:spcBef>
                <a:spcPts val="600"/>
              </a:spcBef>
              <a:buSzPct val="100000"/>
              <a:buFont typeface="Arial" panose="020B0604020202020204" pitchFamily="34" charset="0"/>
              <a:buChar char="•"/>
            </a:pPr>
            <a:r>
              <a:rPr lang="en-ZA" sz="1600" dirty="0" smtClean="0">
                <a:solidFill>
                  <a:srgbClr val="313131"/>
                </a:solidFill>
              </a:rPr>
              <a:t>Capacity = 155 MW</a:t>
            </a:r>
          </a:p>
          <a:p>
            <a:pPr marL="285750" indent="-285750">
              <a:spcBef>
                <a:spcPts val="600"/>
              </a:spcBef>
              <a:buSzPct val="100000"/>
              <a:buFont typeface="Arial" panose="020B0604020202020204" pitchFamily="34" charset="0"/>
              <a:buChar char="•"/>
            </a:pPr>
            <a:r>
              <a:rPr lang="en-ZA" sz="1600" dirty="0" smtClean="0">
                <a:solidFill>
                  <a:srgbClr val="313131"/>
                </a:solidFill>
              </a:rPr>
              <a:t>1A2d</a:t>
            </a:r>
          </a:p>
          <a:p>
            <a:pPr marL="895335" lvl="1" indent="-285750">
              <a:spcBef>
                <a:spcPts val="600"/>
              </a:spcBef>
              <a:buSzPct val="100000"/>
              <a:buFont typeface="Arial" panose="020B0604020202020204" pitchFamily="34" charset="0"/>
              <a:buChar char="•"/>
            </a:pPr>
            <a:r>
              <a:rPr lang="en-ZA" sz="1600" dirty="0" smtClean="0">
                <a:solidFill>
                  <a:srgbClr val="313131"/>
                </a:solidFill>
              </a:rPr>
              <a:t>Threshold 10 MW (</a:t>
            </a:r>
            <a:r>
              <a:rPr lang="en-ZA" sz="1600" dirty="0" err="1" smtClean="0">
                <a:solidFill>
                  <a:srgbClr val="313131"/>
                </a:solidFill>
              </a:rPr>
              <a:t>th</a:t>
            </a:r>
            <a:r>
              <a:rPr lang="en-ZA" sz="1600" dirty="0" smtClean="0">
                <a:solidFill>
                  <a:srgbClr val="313131"/>
                </a:solidFill>
              </a:rPr>
              <a:t>)</a:t>
            </a:r>
          </a:p>
          <a:p>
            <a:pPr marL="895335" lvl="1" indent="-285750">
              <a:spcBef>
                <a:spcPts val="600"/>
              </a:spcBef>
              <a:buSzPct val="100000"/>
              <a:buFont typeface="Arial" panose="020B0604020202020204" pitchFamily="34" charset="0"/>
              <a:buChar char="•"/>
            </a:pPr>
            <a:r>
              <a:rPr lang="en-ZA" sz="1600" dirty="0" smtClean="0">
                <a:solidFill>
                  <a:srgbClr val="313131"/>
                </a:solidFill>
              </a:rPr>
              <a:t>Capacity = 70 MW</a:t>
            </a:r>
          </a:p>
          <a:p>
            <a:pPr marL="285750" indent="-285750">
              <a:spcBef>
                <a:spcPts val="600"/>
              </a:spcBef>
              <a:buSzPct val="100000"/>
              <a:buFont typeface="Arial" panose="020B0604020202020204" pitchFamily="34" charset="0"/>
              <a:buChar char="•"/>
            </a:pPr>
            <a:r>
              <a:rPr lang="en-ZA" sz="1600" dirty="0" smtClean="0">
                <a:solidFill>
                  <a:srgbClr val="313131"/>
                </a:solidFill>
              </a:rPr>
              <a:t>1A1a</a:t>
            </a:r>
          </a:p>
          <a:p>
            <a:pPr marL="895335" lvl="1" indent="-285750">
              <a:spcBef>
                <a:spcPts val="600"/>
              </a:spcBef>
              <a:buSzPct val="100000"/>
              <a:buFont typeface="Arial" panose="020B0604020202020204" pitchFamily="34" charset="0"/>
              <a:buChar char="•"/>
            </a:pPr>
            <a:r>
              <a:rPr lang="en-ZA" sz="1600" dirty="0">
                <a:solidFill>
                  <a:srgbClr val="313131"/>
                </a:solidFill>
              </a:rPr>
              <a:t>Threshold 10 MW (</a:t>
            </a:r>
            <a:r>
              <a:rPr lang="en-ZA" sz="1600" dirty="0" err="1">
                <a:solidFill>
                  <a:srgbClr val="313131"/>
                </a:solidFill>
              </a:rPr>
              <a:t>th</a:t>
            </a:r>
            <a:r>
              <a:rPr lang="en-ZA" sz="1600" dirty="0">
                <a:solidFill>
                  <a:srgbClr val="313131"/>
                </a:solidFill>
              </a:rPr>
              <a:t>)</a:t>
            </a:r>
          </a:p>
          <a:p>
            <a:pPr marL="895335" lvl="1" indent="-285750">
              <a:spcBef>
                <a:spcPts val="600"/>
              </a:spcBef>
              <a:buSzPct val="100000"/>
              <a:buFont typeface="Arial" panose="020B0604020202020204" pitchFamily="34" charset="0"/>
              <a:buChar char="•"/>
            </a:pPr>
            <a:r>
              <a:rPr lang="en-ZA" sz="1600" dirty="0">
                <a:solidFill>
                  <a:srgbClr val="313131"/>
                </a:solidFill>
              </a:rPr>
              <a:t>Capacity = </a:t>
            </a:r>
            <a:r>
              <a:rPr lang="en-ZA" sz="1600" dirty="0" smtClean="0">
                <a:solidFill>
                  <a:srgbClr val="313131"/>
                </a:solidFill>
              </a:rPr>
              <a:t>35 MW</a:t>
            </a:r>
          </a:p>
          <a:p>
            <a:pPr marL="285750" indent="-285750">
              <a:spcBef>
                <a:spcPts val="600"/>
              </a:spcBef>
              <a:buSzPct val="100000"/>
              <a:buFont typeface="Arial" panose="020B0604020202020204" pitchFamily="34" charset="0"/>
              <a:buChar char="•"/>
            </a:pPr>
            <a:r>
              <a:rPr lang="en-ZA" sz="1600" dirty="0" smtClean="0">
                <a:solidFill>
                  <a:srgbClr val="313131"/>
                </a:solidFill>
              </a:rPr>
              <a:t>2A1 and 2A2</a:t>
            </a:r>
          </a:p>
          <a:p>
            <a:pPr marL="895335" lvl="1" indent="-285750">
              <a:spcBef>
                <a:spcPts val="600"/>
              </a:spcBef>
              <a:buSzPct val="100000"/>
              <a:buFont typeface="Arial" panose="020B0604020202020204" pitchFamily="34" charset="0"/>
              <a:buChar char="•"/>
            </a:pPr>
            <a:r>
              <a:rPr lang="en-ZA" sz="1600" dirty="0" smtClean="0">
                <a:solidFill>
                  <a:srgbClr val="313131"/>
                </a:solidFill>
              </a:rPr>
              <a:t>No threshold, automatically in</a:t>
            </a:r>
            <a:endParaRPr lang="en-ZA" sz="1600" dirty="0">
              <a:solidFill>
                <a:srgbClr val="313131"/>
              </a:solidFill>
            </a:endParaRPr>
          </a:p>
          <a:p>
            <a:pPr marL="285750" indent="-285750">
              <a:spcBef>
                <a:spcPts val="600"/>
              </a:spcBef>
              <a:buSzPct val="100000"/>
              <a:buFont typeface="Arial" panose="020B0604020202020204" pitchFamily="34" charset="0"/>
              <a:buChar char="•"/>
            </a:pPr>
            <a:endParaRPr lang="en-ZA" sz="1600" dirty="0" smtClean="0">
              <a:solidFill>
                <a:srgbClr val="313131"/>
              </a:solidFill>
            </a:endParaRPr>
          </a:p>
        </p:txBody>
      </p:sp>
      <p:pic>
        <p:nvPicPr>
          <p:cNvPr id="7" name="Picture 6">
            <a:extLst>
              <a:ext uri="{FF2B5EF4-FFF2-40B4-BE49-F238E27FC236}">
                <a16:creationId xmlns:a16="http://schemas.microsoft.com/office/drawing/2014/main" id="{18829D86-06E6-D841-952A-B71AD4CDB173}"/>
              </a:ext>
            </a:extLst>
          </p:cNvPr>
          <p:cNvPicPr>
            <a:picLocks noChangeAspect="1"/>
          </p:cNvPicPr>
          <p:nvPr/>
        </p:nvPicPr>
        <p:blipFill rotWithShape="1">
          <a:blip r:embed="rId8"/>
          <a:srcRect t="27350" b="5478"/>
          <a:stretch/>
        </p:blipFill>
        <p:spPr>
          <a:xfrm rot="5400000">
            <a:off x="10251193" y="-1610375"/>
            <a:ext cx="2695444" cy="4694126"/>
          </a:xfrm>
          <a:prstGeom prst="rect">
            <a:avLst/>
          </a:prstGeom>
        </p:spPr>
      </p:pic>
    </p:spTree>
    <p:extLst>
      <p:ext uri="{BB962C8B-B14F-4D97-AF65-F5344CB8AC3E}">
        <p14:creationId xmlns:p14="http://schemas.microsoft.com/office/powerpoint/2010/main" val="184338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60C51581-18CA-C74A-9353-B9058548C24C}"/>
              </a:ext>
            </a:extLst>
          </p:cNvPr>
          <p:cNvGrpSpPr/>
          <p:nvPr/>
        </p:nvGrpSpPr>
        <p:grpSpPr>
          <a:xfrm>
            <a:off x="554635" y="2402708"/>
            <a:ext cx="10882859" cy="1507939"/>
            <a:chOff x="554635" y="1668190"/>
            <a:chExt cx="10882859" cy="1507939"/>
          </a:xfrm>
        </p:grpSpPr>
        <p:cxnSp>
          <p:nvCxnSpPr>
            <p:cNvPr id="14" name="Straight Arrow Connector 13">
              <a:extLst>
                <a:ext uri="{FF2B5EF4-FFF2-40B4-BE49-F238E27FC236}">
                  <a16:creationId xmlns:a16="http://schemas.microsoft.com/office/drawing/2014/main" id="{6C3AE66C-87A8-6843-B260-23CBF3EB8308}"/>
                </a:ext>
              </a:extLst>
            </p:cNvPr>
            <p:cNvCxnSpPr/>
            <p:nvPr/>
          </p:nvCxnSpPr>
          <p:spPr>
            <a:xfrm>
              <a:off x="554635" y="2413416"/>
              <a:ext cx="10882859" cy="0"/>
            </a:xfrm>
            <a:prstGeom prst="straightConnector1">
              <a:avLst/>
            </a:prstGeom>
            <a:ln w="76200">
              <a:solidFill>
                <a:srgbClr val="B4B4B4"/>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7" name="Hexagon 6">
              <a:extLst>
                <a:ext uri="{FF2B5EF4-FFF2-40B4-BE49-F238E27FC236}">
                  <a16:creationId xmlns:a16="http://schemas.microsoft.com/office/drawing/2014/main" id="{29F3395C-E589-3D40-9071-1AB9638845C7}"/>
                </a:ext>
              </a:extLst>
            </p:cNvPr>
            <p:cNvSpPr/>
            <p:nvPr/>
          </p:nvSpPr>
          <p:spPr>
            <a:xfrm>
              <a:off x="912200" y="1668190"/>
              <a:ext cx="1733263" cy="1507939"/>
            </a:xfrm>
            <a:prstGeom prst="hexagon">
              <a:avLst>
                <a:gd name="adj" fmla="val 25000"/>
                <a:gd name="vf" fmla="val 115470"/>
              </a:avLst>
            </a:prstGeom>
            <a:solidFill>
              <a:schemeClr val="bg1">
                <a:lumMod val="75000"/>
              </a:schemeClr>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01</a:t>
              </a:r>
            </a:p>
          </p:txBody>
        </p:sp>
        <p:sp>
          <p:nvSpPr>
            <p:cNvPr id="9" name="Hexagon 8">
              <a:extLst>
                <a:ext uri="{FF2B5EF4-FFF2-40B4-BE49-F238E27FC236}">
                  <a16:creationId xmlns:a16="http://schemas.microsoft.com/office/drawing/2014/main" id="{88A394D3-51A5-C74C-949E-46CAD53239F5}"/>
                </a:ext>
              </a:extLst>
            </p:cNvPr>
            <p:cNvSpPr/>
            <p:nvPr/>
          </p:nvSpPr>
          <p:spPr>
            <a:xfrm>
              <a:off x="2960856" y="1668190"/>
              <a:ext cx="1733263" cy="1507939"/>
            </a:xfrm>
            <a:prstGeom prst="hexagon">
              <a:avLst>
                <a:gd name="adj" fmla="val 25000"/>
                <a:gd name="vf" fmla="val 115470"/>
              </a:avLst>
            </a:prstGeom>
            <a:solidFill>
              <a:srgbClr val="00B0F0"/>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02</a:t>
              </a:r>
            </a:p>
          </p:txBody>
        </p:sp>
        <p:sp>
          <p:nvSpPr>
            <p:cNvPr id="10" name="Hexagon 9">
              <a:extLst>
                <a:ext uri="{FF2B5EF4-FFF2-40B4-BE49-F238E27FC236}">
                  <a16:creationId xmlns:a16="http://schemas.microsoft.com/office/drawing/2014/main" id="{1CE908A8-D414-6346-BE48-B41504D9C67D}"/>
                </a:ext>
              </a:extLst>
            </p:cNvPr>
            <p:cNvSpPr/>
            <p:nvPr/>
          </p:nvSpPr>
          <p:spPr>
            <a:xfrm>
              <a:off x="5009512" y="1668190"/>
              <a:ext cx="1733263" cy="1507939"/>
            </a:xfrm>
            <a:prstGeom prst="hexagon">
              <a:avLst>
                <a:gd name="adj" fmla="val 25000"/>
                <a:gd name="vf" fmla="val 115470"/>
              </a:avLst>
            </a:prstGeom>
            <a:solidFill>
              <a:schemeClr val="accent5"/>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03</a:t>
              </a:r>
            </a:p>
          </p:txBody>
        </p:sp>
        <p:sp>
          <p:nvSpPr>
            <p:cNvPr id="11" name="Hexagon 10">
              <a:extLst>
                <a:ext uri="{FF2B5EF4-FFF2-40B4-BE49-F238E27FC236}">
                  <a16:creationId xmlns:a16="http://schemas.microsoft.com/office/drawing/2014/main" id="{DE65005E-EF04-8E4C-8B12-A1C632A11B1A}"/>
                </a:ext>
              </a:extLst>
            </p:cNvPr>
            <p:cNvSpPr/>
            <p:nvPr/>
          </p:nvSpPr>
          <p:spPr>
            <a:xfrm>
              <a:off x="7058168" y="1668190"/>
              <a:ext cx="1733263" cy="1507939"/>
            </a:xfrm>
            <a:prstGeom prst="hexagon">
              <a:avLst>
                <a:gd name="adj" fmla="val 25000"/>
                <a:gd name="vf" fmla="val 115470"/>
              </a:avLst>
            </a:prstGeom>
            <a:solidFill>
              <a:srgbClr val="C4D600"/>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04</a:t>
              </a:r>
            </a:p>
          </p:txBody>
        </p:sp>
        <p:sp>
          <p:nvSpPr>
            <p:cNvPr id="12" name="Hexagon 11">
              <a:extLst>
                <a:ext uri="{FF2B5EF4-FFF2-40B4-BE49-F238E27FC236}">
                  <a16:creationId xmlns:a16="http://schemas.microsoft.com/office/drawing/2014/main" id="{1B1AFC1C-0FA6-3846-AC35-0CF165A71F45}"/>
                </a:ext>
              </a:extLst>
            </p:cNvPr>
            <p:cNvSpPr/>
            <p:nvPr/>
          </p:nvSpPr>
          <p:spPr>
            <a:xfrm>
              <a:off x="9106823" y="1668190"/>
              <a:ext cx="1733263" cy="1507939"/>
            </a:xfrm>
            <a:prstGeom prst="hexagon">
              <a:avLst>
                <a:gd name="adj" fmla="val 25000"/>
                <a:gd name="vf" fmla="val 115470"/>
              </a:avLst>
            </a:prstGeom>
            <a:solidFill>
              <a:schemeClr val="accent1"/>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05</a:t>
              </a:r>
            </a:p>
          </p:txBody>
        </p:sp>
        <p:sp>
          <p:nvSpPr>
            <p:cNvPr id="33" name="Freeform 598">
              <a:extLst>
                <a:ext uri="{FF2B5EF4-FFF2-40B4-BE49-F238E27FC236}">
                  <a16:creationId xmlns:a16="http://schemas.microsoft.com/office/drawing/2014/main" id="{4C422DF3-87D4-714D-8D78-AA128E59B815}"/>
                </a:ext>
              </a:extLst>
            </p:cNvPr>
            <p:cNvSpPr>
              <a:spLocks noChangeAspect="1" noEditPoints="1"/>
            </p:cNvSpPr>
            <p:nvPr/>
          </p:nvSpPr>
          <p:spPr bwMode="auto">
            <a:xfrm>
              <a:off x="1557481" y="1819885"/>
              <a:ext cx="432000" cy="432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34" name="Freeform 232">
              <a:extLst>
                <a:ext uri="{FF2B5EF4-FFF2-40B4-BE49-F238E27FC236}">
                  <a16:creationId xmlns:a16="http://schemas.microsoft.com/office/drawing/2014/main" id="{9A587C10-2F05-C84F-ABC4-F64A67576855}"/>
                </a:ext>
              </a:extLst>
            </p:cNvPr>
            <p:cNvSpPr>
              <a:spLocks noChangeAspect="1" noEditPoints="1"/>
            </p:cNvSpPr>
            <p:nvPr/>
          </p:nvSpPr>
          <p:spPr bwMode="auto">
            <a:xfrm>
              <a:off x="3618947" y="1819885"/>
              <a:ext cx="432000" cy="432000"/>
            </a:xfrm>
            <a:custGeom>
              <a:avLst/>
              <a:gdLst>
                <a:gd name="T0" fmla="*/ 247 w 512"/>
                <a:gd name="T1" fmla="*/ 278 h 512"/>
                <a:gd name="T2" fmla="*/ 323 w 512"/>
                <a:gd name="T3" fmla="*/ 219 h 512"/>
                <a:gd name="T4" fmla="*/ 264 w 512"/>
                <a:gd name="T5" fmla="*/ 295 h 512"/>
                <a:gd name="T6" fmla="*/ 256 w 512"/>
                <a:gd name="T7" fmla="*/ 298 h 512"/>
                <a:gd name="T8" fmla="*/ 256 w 512"/>
                <a:gd name="T9" fmla="*/ 298 h 512"/>
                <a:gd name="T10" fmla="*/ 247 w 512"/>
                <a:gd name="T11" fmla="*/ 295 h 512"/>
                <a:gd name="T12" fmla="*/ 243 w 512"/>
                <a:gd name="T13" fmla="*/ 286 h 512"/>
                <a:gd name="T14" fmla="*/ 247 w 512"/>
                <a:gd name="T15" fmla="*/ 278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416 w 512"/>
                <a:gd name="T27" fmla="*/ 288 h 512"/>
                <a:gd name="T28" fmla="*/ 378 w 512"/>
                <a:gd name="T29" fmla="*/ 184 h 512"/>
                <a:gd name="T30" fmla="*/ 392 w 512"/>
                <a:gd name="T31" fmla="*/ 166 h 512"/>
                <a:gd name="T32" fmla="*/ 391 w 512"/>
                <a:gd name="T33" fmla="*/ 152 h 512"/>
                <a:gd name="T34" fmla="*/ 377 w 512"/>
                <a:gd name="T35" fmla="*/ 151 h 512"/>
                <a:gd name="T36" fmla="*/ 359 w 512"/>
                <a:gd name="T37" fmla="*/ 165 h 512"/>
                <a:gd name="T38" fmla="*/ 256 w 512"/>
                <a:gd name="T39" fmla="*/ 128 h 512"/>
                <a:gd name="T40" fmla="*/ 96 w 512"/>
                <a:gd name="T41" fmla="*/ 288 h 512"/>
                <a:gd name="T42" fmla="*/ 106 w 512"/>
                <a:gd name="T43" fmla="*/ 298 h 512"/>
                <a:gd name="T44" fmla="*/ 117 w 512"/>
                <a:gd name="T45" fmla="*/ 288 h 512"/>
                <a:gd name="T46" fmla="*/ 256 w 512"/>
                <a:gd name="T47" fmla="*/ 149 h 512"/>
                <a:gd name="T48" fmla="*/ 341 w 512"/>
                <a:gd name="T49" fmla="*/ 179 h 512"/>
                <a:gd name="T50" fmla="*/ 233 w 512"/>
                <a:gd name="T51" fmla="*/ 261 h 512"/>
                <a:gd name="T52" fmla="*/ 232 w 512"/>
                <a:gd name="T53" fmla="*/ 262 h 512"/>
                <a:gd name="T54" fmla="*/ 222 w 512"/>
                <a:gd name="T55" fmla="*/ 286 h 512"/>
                <a:gd name="T56" fmla="*/ 232 w 512"/>
                <a:gd name="T57" fmla="*/ 310 h 512"/>
                <a:gd name="T58" fmla="*/ 256 w 512"/>
                <a:gd name="T59" fmla="*/ 320 h 512"/>
                <a:gd name="T60" fmla="*/ 256 w 512"/>
                <a:gd name="T61" fmla="*/ 320 h 512"/>
                <a:gd name="T62" fmla="*/ 279 w 512"/>
                <a:gd name="T63" fmla="*/ 310 h 512"/>
                <a:gd name="T64" fmla="*/ 280 w 512"/>
                <a:gd name="T65" fmla="*/ 309 h 512"/>
                <a:gd name="T66" fmla="*/ 364 w 512"/>
                <a:gd name="T67" fmla="*/ 202 h 512"/>
                <a:gd name="T68" fmla="*/ 394 w 512"/>
                <a:gd name="T69" fmla="*/ 288 h 512"/>
                <a:gd name="T70" fmla="*/ 405 w 512"/>
                <a:gd name="T71" fmla="*/ 298 h 512"/>
                <a:gd name="T72" fmla="*/ 416 w 512"/>
                <a:gd name="T73" fmla="*/ 28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47" y="278"/>
                  </a:moveTo>
                  <a:cubicBezTo>
                    <a:pt x="323" y="219"/>
                    <a:pt x="323" y="219"/>
                    <a:pt x="323" y="219"/>
                  </a:cubicBezTo>
                  <a:cubicBezTo>
                    <a:pt x="264" y="295"/>
                    <a:pt x="264" y="295"/>
                    <a:pt x="264" y="295"/>
                  </a:cubicBezTo>
                  <a:cubicBezTo>
                    <a:pt x="262" y="297"/>
                    <a:pt x="259" y="298"/>
                    <a:pt x="256" y="298"/>
                  </a:cubicBezTo>
                  <a:cubicBezTo>
                    <a:pt x="256" y="298"/>
                    <a:pt x="256" y="298"/>
                    <a:pt x="256" y="298"/>
                  </a:cubicBezTo>
                  <a:cubicBezTo>
                    <a:pt x="252" y="298"/>
                    <a:pt x="249" y="297"/>
                    <a:pt x="247" y="295"/>
                  </a:cubicBezTo>
                  <a:cubicBezTo>
                    <a:pt x="245" y="292"/>
                    <a:pt x="243" y="289"/>
                    <a:pt x="243" y="286"/>
                  </a:cubicBezTo>
                  <a:cubicBezTo>
                    <a:pt x="243" y="283"/>
                    <a:pt x="245" y="280"/>
                    <a:pt x="247" y="27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88"/>
                  </a:moveTo>
                  <a:cubicBezTo>
                    <a:pt x="416" y="248"/>
                    <a:pt x="401" y="212"/>
                    <a:pt x="378" y="184"/>
                  </a:cubicBezTo>
                  <a:cubicBezTo>
                    <a:pt x="392" y="166"/>
                    <a:pt x="392" y="166"/>
                    <a:pt x="392" y="166"/>
                  </a:cubicBezTo>
                  <a:cubicBezTo>
                    <a:pt x="395" y="162"/>
                    <a:pt x="395" y="156"/>
                    <a:pt x="391" y="152"/>
                  </a:cubicBezTo>
                  <a:cubicBezTo>
                    <a:pt x="387" y="148"/>
                    <a:pt x="381" y="148"/>
                    <a:pt x="377" y="151"/>
                  </a:cubicBezTo>
                  <a:cubicBezTo>
                    <a:pt x="359" y="165"/>
                    <a:pt x="359" y="165"/>
                    <a:pt x="359" y="165"/>
                  </a:cubicBezTo>
                  <a:cubicBezTo>
                    <a:pt x="331" y="142"/>
                    <a:pt x="295" y="128"/>
                    <a:pt x="256" y="128"/>
                  </a:cubicBezTo>
                  <a:cubicBezTo>
                    <a:pt x="167" y="128"/>
                    <a:pt x="96" y="199"/>
                    <a:pt x="96" y="288"/>
                  </a:cubicBezTo>
                  <a:cubicBezTo>
                    <a:pt x="96" y="294"/>
                    <a:pt x="100" y="298"/>
                    <a:pt x="106" y="298"/>
                  </a:cubicBezTo>
                  <a:cubicBezTo>
                    <a:pt x="112" y="298"/>
                    <a:pt x="117" y="294"/>
                    <a:pt x="117" y="288"/>
                  </a:cubicBezTo>
                  <a:cubicBezTo>
                    <a:pt x="117" y="211"/>
                    <a:pt x="179" y="149"/>
                    <a:pt x="256" y="149"/>
                  </a:cubicBezTo>
                  <a:cubicBezTo>
                    <a:pt x="288" y="149"/>
                    <a:pt x="318" y="160"/>
                    <a:pt x="341" y="179"/>
                  </a:cubicBezTo>
                  <a:cubicBezTo>
                    <a:pt x="233" y="261"/>
                    <a:pt x="233" y="261"/>
                    <a:pt x="233" y="261"/>
                  </a:cubicBezTo>
                  <a:cubicBezTo>
                    <a:pt x="233" y="262"/>
                    <a:pt x="232" y="262"/>
                    <a:pt x="232" y="262"/>
                  </a:cubicBezTo>
                  <a:cubicBezTo>
                    <a:pt x="226" y="269"/>
                    <a:pt x="222" y="277"/>
                    <a:pt x="222" y="286"/>
                  </a:cubicBezTo>
                  <a:cubicBezTo>
                    <a:pt x="222" y="295"/>
                    <a:pt x="226" y="303"/>
                    <a:pt x="232" y="310"/>
                  </a:cubicBezTo>
                  <a:cubicBezTo>
                    <a:pt x="238" y="316"/>
                    <a:pt x="247" y="320"/>
                    <a:pt x="256" y="320"/>
                  </a:cubicBezTo>
                  <a:cubicBezTo>
                    <a:pt x="256" y="320"/>
                    <a:pt x="256" y="320"/>
                    <a:pt x="256" y="320"/>
                  </a:cubicBezTo>
                  <a:cubicBezTo>
                    <a:pt x="265" y="320"/>
                    <a:pt x="273" y="316"/>
                    <a:pt x="279" y="310"/>
                  </a:cubicBezTo>
                  <a:cubicBezTo>
                    <a:pt x="280" y="310"/>
                    <a:pt x="280" y="309"/>
                    <a:pt x="280" y="309"/>
                  </a:cubicBezTo>
                  <a:cubicBezTo>
                    <a:pt x="364" y="202"/>
                    <a:pt x="364" y="202"/>
                    <a:pt x="364" y="202"/>
                  </a:cubicBezTo>
                  <a:cubicBezTo>
                    <a:pt x="383" y="225"/>
                    <a:pt x="394" y="255"/>
                    <a:pt x="394" y="288"/>
                  </a:cubicBezTo>
                  <a:cubicBezTo>
                    <a:pt x="394" y="294"/>
                    <a:pt x="399" y="298"/>
                    <a:pt x="405" y="298"/>
                  </a:cubicBezTo>
                  <a:cubicBezTo>
                    <a:pt x="411" y="298"/>
                    <a:pt x="416" y="294"/>
                    <a:pt x="416" y="28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nvGrpSpPr>
            <p:cNvPr id="35" name="Group 331">
              <a:extLst>
                <a:ext uri="{FF2B5EF4-FFF2-40B4-BE49-F238E27FC236}">
                  <a16:creationId xmlns:a16="http://schemas.microsoft.com/office/drawing/2014/main" id="{D4D81AD3-0AA8-7F42-AE6A-F72564E2276B}"/>
                </a:ext>
              </a:extLst>
            </p:cNvPr>
            <p:cNvGrpSpPr>
              <a:grpSpLocks noChangeAspect="1"/>
            </p:cNvGrpSpPr>
            <p:nvPr/>
          </p:nvGrpSpPr>
          <p:grpSpPr bwMode="auto">
            <a:xfrm>
              <a:off x="5680413" y="1819885"/>
              <a:ext cx="432000" cy="432000"/>
              <a:chOff x="3832" y="1197"/>
              <a:chExt cx="340" cy="340"/>
            </a:xfrm>
            <a:solidFill>
              <a:schemeClr val="bg1"/>
            </a:solidFill>
          </p:grpSpPr>
          <p:sp>
            <p:nvSpPr>
              <p:cNvPr id="36" name="Freeform 332">
                <a:extLst>
                  <a:ext uri="{FF2B5EF4-FFF2-40B4-BE49-F238E27FC236}">
                    <a16:creationId xmlns:a16="http://schemas.microsoft.com/office/drawing/2014/main" id="{79F66CE0-7356-3247-8364-8FD78D8FA4CE}"/>
                  </a:ext>
                </a:extLst>
              </p:cNvPr>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37" name="Freeform 333">
                <a:extLst>
                  <a:ext uri="{FF2B5EF4-FFF2-40B4-BE49-F238E27FC236}">
                    <a16:creationId xmlns:a16="http://schemas.microsoft.com/office/drawing/2014/main" id="{7EF42CB5-7FB0-8C4C-B064-B547C73C3F49}"/>
                  </a:ext>
                </a:extLst>
              </p:cNvPr>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
          <p:nvSpPr>
            <p:cNvPr id="38" name="Freeform 980">
              <a:extLst>
                <a:ext uri="{FF2B5EF4-FFF2-40B4-BE49-F238E27FC236}">
                  <a16:creationId xmlns:a16="http://schemas.microsoft.com/office/drawing/2014/main" id="{FB183F4A-9FA5-224D-AB98-439040EFB1F0}"/>
                </a:ext>
              </a:extLst>
            </p:cNvPr>
            <p:cNvSpPr>
              <a:spLocks noChangeAspect="1" noEditPoints="1"/>
            </p:cNvSpPr>
            <p:nvPr/>
          </p:nvSpPr>
          <p:spPr bwMode="auto">
            <a:xfrm>
              <a:off x="7741880" y="1819885"/>
              <a:ext cx="432000" cy="432000"/>
            </a:xfrm>
            <a:custGeom>
              <a:avLst/>
              <a:gdLst>
                <a:gd name="T0" fmla="*/ 288 w 512"/>
                <a:gd name="T1" fmla="*/ 138 h 512"/>
                <a:gd name="T2" fmla="*/ 224 w 512"/>
                <a:gd name="T3" fmla="*/ 138 h 512"/>
                <a:gd name="T4" fmla="*/ 224 w 512"/>
                <a:gd name="T5" fmla="*/ 117 h 512"/>
                <a:gd name="T6" fmla="*/ 288 w 512"/>
                <a:gd name="T7" fmla="*/ 117 h 512"/>
                <a:gd name="T8" fmla="*/ 288 w 512"/>
                <a:gd name="T9" fmla="*/ 138 h 512"/>
                <a:gd name="T10" fmla="*/ 309 w 512"/>
                <a:gd name="T11" fmla="*/ 149 h 512"/>
                <a:gd name="T12" fmla="*/ 298 w 512"/>
                <a:gd name="T13" fmla="*/ 160 h 512"/>
                <a:gd name="T14" fmla="*/ 213 w 512"/>
                <a:gd name="T15" fmla="*/ 160 h 512"/>
                <a:gd name="T16" fmla="*/ 202 w 512"/>
                <a:gd name="T17" fmla="*/ 149 h 512"/>
                <a:gd name="T18" fmla="*/ 202 w 512"/>
                <a:gd name="T19" fmla="*/ 138 h 512"/>
                <a:gd name="T20" fmla="*/ 160 w 512"/>
                <a:gd name="T21" fmla="*/ 138 h 512"/>
                <a:gd name="T22" fmla="*/ 160 w 512"/>
                <a:gd name="T23" fmla="*/ 394 h 512"/>
                <a:gd name="T24" fmla="*/ 352 w 512"/>
                <a:gd name="T25" fmla="*/ 394 h 512"/>
                <a:gd name="T26" fmla="*/ 352 w 512"/>
                <a:gd name="T27" fmla="*/ 138 h 512"/>
                <a:gd name="T28" fmla="*/ 309 w 512"/>
                <a:gd name="T29" fmla="*/ 138 h 512"/>
                <a:gd name="T30" fmla="*/ 309 w 512"/>
                <a:gd name="T31" fmla="*/ 149 h 512"/>
                <a:gd name="T32" fmla="*/ 512 w 512"/>
                <a:gd name="T33" fmla="*/ 256 h 512"/>
                <a:gd name="T34" fmla="*/ 256 w 512"/>
                <a:gd name="T35" fmla="*/ 512 h 512"/>
                <a:gd name="T36" fmla="*/ 0 w 512"/>
                <a:gd name="T37" fmla="*/ 256 h 512"/>
                <a:gd name="T38" fmla="*/ 256 w 512"/>
                <a:gd name="T39" fmla="*/ 0 h 512"/>
                <a:gd name="T40" fmla="*/ 512 w 512"/>
                <a:gd name="T41" fmla="*/ 256 h 512"/>
                <a:gd name="T42" fmla="*/ 373 w 512"/>
                <a:gd name="T43" fmla="*/ 128 h 512"/>
                <a:gd name="T44" fmla="*/ 362 w 512"/>
                <a:gd name="T45" fmla="*/ 117 h 512"/>
                <a:gd name="T46" fmla="*/ 309 w 512"/>
                <a:gd name="T47" fmla="*/ 117 h 512"/>
                <a:gd name="T48" fmla="*/ 309 w 512"/>
                <a:gd name="T49" fmla="*/ 106 h 512"/>
                <a:gd name="T50" fmla="*/ 298 w 512"/>
                <a:gd name="T51" fmla="*/ 96 h 512"/>
                <a:gd name="T52" fmla="*/ 213 w 512"/>
                <a:gd name="T53" fmla="*/ 96 h 512"/>
                <a:gd name="T54" fmla="*/ 202 w 512"/>
                <a:gd name="T55" fmla="*/ 106 h 512"/>
                <a:gd name="T56" fmla="*/ 202 w 512"/>
                <a:gd name="T57" fmla="*/ 117 h 512"/>
                <a:gd name="T58" fmla="*/ 149 w 512"/>
                <a:gd name="T59" fmla="*/ 117 h 512"/>
                <a:gd name="T60" fmla="*/ 138 w 512"/>
                <a:gd name="T61" fmla="*/ 128 h 512"/>
                <a:gd name="T62" fmla="*/ 138 w 512"/>
                <a:gd name="T63" fmla="*/ 405 h 512"/>
                <a:gd name="T64" fmla="*/ 149 w 512"/>
                <a:gd name="T65" fmla="*/ 416 h 512"/>
                <a:gd name="T66" fmla="*/ 362 w 512"/>
                <a:gd name="T67" fmla="*/ 416 h 512"/>
                <a:gd name="T68" fmla="*/ 373 w 512"/>
                <a:gd name="T69" fmla="*/ 405 h 512"/>
                <a:gd name="T70" fmla="*/ 373 w 512"/>
                <a:gd name="T71"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88" y="138"/>
                  </a:moveTo>
                  <a:cubicBezTo>
                    <a:pt x="224" y="138"/>
                    <a:pt x="224" y="138"/>
                    <a:pt x="224" y="138"/>
                  </a:cubicBezTo>
                  <a:cubicBezTo>
                    <a:pt x="224" y="117"/>
                    <a:pt x="224" y="117"/>
                    <a:pt x="224" y="117"/>
                  </a:cubicBezTo>
                  <a:cubicBezTo>
                    <a:pt x="288" y="117"/>
                    <a:pt x="288" y="117"/>
                    <a:pt x="288" y="117"/>
                  </a:cubicBezTo>
                  <a:lnTo>
                    <a:pt x="288" y="138"/>
                  </a:lnTo>
                  <a:close/>
                  <a:moveTo>
                    <a:pt x="309" y="149"/>
                  </a:moveTo>
                  <a:cubicBezTo>
                    <a:pt x="309" y="155"/>
                    <a:pt x="304" y="160"/>
                    <a:pt x="298" y="160"/>
                  </a:cubicBezTo>
                  <a:cubicBezTo>
                    <a:pt x="213" y="160"/>
                    <a:pt x="213" y="160"/>
                    <a:pt x="213" y="160"/>
                  </a:cubicBezTo>
                  <a:cubicBezTo>
                    <a:pt x="207" y="160"/>
                    <a:pt x="202" y="155"/>
                    <a:pt x="202" y="149"/>
                  </a:cubicBezTo>
                  <a:cubicBezTo>
                    <a:pt x="202" y="138"/>
                    <a:pt x="202" y="138"/>
                    <a:pt x="202" y="138"/>
                  </a:cubicBezTo>
                  <a:cubicBezTo>
                    <a:pt x="160" y="138"/>
                    <a:pt x="160" y="138"/>
                    <a:pt x="160" y="138"/>
                  </a:cubicBezTo>
                  <a:cubicBezTo>
                    <a:pt x="160" y="394"/>
                    <a:pt x="160" y="394"/>
                    <a:pt x="160" y="394"/>
                  </a:cubicBezTo>
                  <a:cubicBezTo>
                    <a:pt x="352" y="394"/>
                    <a:pt x="352" y="394"/>
                    <a:pt x="352" y="394"/>
                  </a:cubicBezTo>
                  <a:cubicBezTo>
                    <a:pt x="352" y="138"/>
                    <a:pt x="352" y="138"/>
                    <a:pt x="352" y="138"/>
                  </a:cubicBezTo>
                  <a:cubicBezTo>
                    <a:pt x="309" y="138"/>
                    <a:pt x="309" y="138"/>
                    <a:pt x="309" y="138"/>
                  </a:cubicBezTo>
                  <a:lnTo>
                    <a:pt x="309" y="14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28"/>
                  </a:moveTo>
                  <a:cubicBezTo>
                    <a:pt x="373" y="122"/>
                    <a:pt x="368" y="117"/>
                    <a:pt x="362" y="117"/>
                  </a:cubicBezTo>
                  <a:cubicBezTo>
                    <a:pt x="309" y="117"/>
                    <a:pt x="309" y="117"/>
                    <a:pt x="309" y="117"/>
                  </a:cubicBezTo>
                  <a:cubicBezTo>
                    <a:pt x="309" y="106"/>
                    <a:pt x="309" y="106"/>
                    <a:pt x="309" y="106"/>
                  </a:cubicBezTo>
                  <a:cubicBezTo>
                    <a:pt x="309" y="100"/>
                    <a:pt x="304" y="96"/>
                    <a:pt x="298" y="96"/>
                  </a:cubicBezTo>
                  <a:cubicBezTo>
                    <a:pt x="213" y="96"/>
                    <a:pt x="213" y="96"/>
                    <a:pt x="213" y="96"/>
                  </a:cubicBezTo>
                  <a:cubicBezTo>
                    <a:pt x="207" y="96"/>
                    <a:pt x="202" y="100"/>
                    <a:pt x="202" y="106"/>
                  </a:cubicBezTo>
                  <a:cubicBezTo>
                    <a:pt x="202" y="117"/>
                    <a:pt x="202" y="117"/>
                    <a:pt x="202" y="117"/>
                  </a:cubicBezTo>
                  <a:cubicBezTo>
                    <a:pt x="149" y="117"/>
                    <a:pt x="149" y="117"/>
                    <a:pt x="149" y="117"/>
                  </a:cubicBezTo>
                  <a:cubicBezTo>
                    <a:pt x="143" y="117"/>
                    <a:pt x="138" y="122"/>
                    <a:pt x="138" y="128"/>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2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39" name="Freeform 141">
              <a:extLst>
                <a:ext uri="{FF2B5EF4-FFF2-40B4-BE49-F238E27FC236}">
                  <a16:creationId xmlns:a16="http://schemas.microsoft.com/office/drawing/2014/main" id="{35D6A919-9F98-9A45-BE24-CCD686BC5698}"/>
                </a:ext>
              </a:extLst>
            </p:cNvPr>
            <p:cNvSpPr>
              <a:spLocks noChangeAspect="1" noEditPoints="1"/>
            </p:cNvSpPr>
            <p:nvPr/>
          </p:nvSpPr>
          <p:spPr bwMode="auto">
            <a:xfrm>
              <a:off x="9803347" y="1819885"/>
              <a:ext cx="432000" cy="432000"/>
            </a:xfrm>
            <a:custGeom>
              <a:avLst/>
              <a:gdLst>
                <a:gd name="T0" fmla="*/ 341 w 512"/>
                <a:gd name="T1" fmla="*/ 330 h 512"/>
                <a:gd name="T2" fmla="*/ 138 w 512"/>
                <a:gd name="T3" fmla="*/ 224 h 512"/>
                <a:gd name="T4" fmla="*/ 224 w 512"/>
                <a:gd name="T5" fmla="*/ 248 h 512"/>
                <a:gd name="T6" fmla="*/ 240 w 512"/>
                <a:gd name="T7" fmla="*/ 234 h 512"/>
                <a:gd name="T8" fmla="*/ 247 w 512"/>
                <a:gd name="T9" fmla="*/ 242 h 512"/>
                <a:gd name="T10" fmla="*/ 264 w 512"/>
                <a:gd name="T11" fmla="*/ 259 h 512"/>
                <a:gd name="T12" fmla="*/ 244 w 512"/>
                <a:gd name="T13" fmla="*/ 254 h 512"/>
                <a:gd name="T14" fmla="*/ 234 w 512"/>
                <a:gd name="T15" fmla="*/ 260 h 512"/>
                <a:gd name="T16" fmla="*/ 240 w 512"/>
                <a:gd name="T17" fmla="*/ 267 h 512"/>
                <a:gd name="T18" fmla="*/ 261 w 512"/>
                <a:gd name="T19" fmla="*/ 276 h 512"/>
                <a:gd name="T20" fmla="*/ 269 w 512"/>
                <a:gd name="T21" fmla="*/ 290 h 512"/>
                <a:gd name="T22" fmla="*/ 247 w 512"/>
                <a:gd name="T23" fmla="*/ 309 h 512"/>
                <a:gd name="T24" fmla="*/ 240 w 512"/>
                <a:gd name="T25" fmla="*/ 320 h 512"/>
                <a:gd name="T26" fmla="*/ 218 w 512"/>
                <a:gd name="T27" fmla="*/ 305 h 512"/>
                <a:gd name="T28" fmla="*/ 229 w 512"/>
                <a:gd name="T29" fmla="*/ 295 h 512"/>
                <a:gd name="T30" fmla="*/ 244 w 512"/>
                <a:gd name="T31" fmla="*/ 297 h 512"/>
                <a:gd name="T32" fmla="*/ 254 w 512"/>
                <a:gd name="T33" fmla="*/ 291 h 512"/>
                <a:gd name="T34" fmla="*/ 247 w 512"/>
                <a:gd name="T35" fmla="*/ 284 h 512"/>
                <a:gd name="T36" fmla="*/ 237 w 512"/>
                <a:gd name="T37" fmla="*/ 280 h 512"/>
                <a:gd name="T38" fmla="*/ 218 w 512"/>
                <a:gd name="T39" fmla="*/ 260 h 512"/>
                <a:gd name="T40" fmla="*/ 181 w 512"/>
                <a:gd name="T41" fmla="*/ 181 h 512"/>
                <a:gd name="T42" fmla="*/ 384 w 512"/>
                <a:gd name="T43" fmla="*/ 288 h 512"/>
                <a:gd name="T44" fmla="*/ 362 w 512"/>
                <a:gd name="T45" fmla="*/ 213 h 512"/>
                <a:gd name="T46" fmla="*/ 181 w 512"/>
                <a:gd name="T47" fmla="*/ 202 h 512"/>
                <a:gd name="T48" fmla="*/ 256 w 512"/>
                <a:gd name="T49" fmla="*/ 0 h 512"/>
                <a:gd name="T50" fmla="*/ 256 w 512"/>
                <a:gd name="T51" fmla="*/ 512 h 512"/>
                <a:gd name="T52" fmla="*/ 256 w 512"/>
                <a:gd name="T53" fmla="*/ 0 h 512"/>
                <a:gd name="T54" fmla="*/ 394 w 512"/>
                <a:gd name="T55" fmla="*/ 309 h 512"/>
                <a:gd name="T56" fmla="*/ 362 w 512"/>
                <a:gd name="T57" fmla="*/ 341 h 512"/>
                <a:gd name="T58" fmla="*/ 128 w 512"/>
                <a:gd name="T59" fmla="*/ 352 h 512"/>
                <a:gd name="T60" fmla="*/ 117 w 512"/>
                <a:gd name="T61" fmla="*/ 213 h 512"/>
                <a:gd name="T62" fmla="*/ 160 w 512"/>
                <a:gd name="T63" fmla="*/ 202 h 512"/>
                <a:gd name="T64" fmla="*/ 170 w 512"/>
                <a:gd name="T65" fmla="*/ 160 h 512"/>
                <a:gd name="T66" fmla="*/ 405 w 512"/>
                <a:gd name="T67"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138" y="330"/>
                  </a:moveTo>
                  <a:cubicBezTo>
                    <a:pt x="341" y="330"/>
                    <a:pt x="341" y="330"/>
                    <a:pt x="341" y="330"/>
                  </a:cubicBezTo>
                  <a:cubicBezTo>
                    <a:pt x="341" y="224"/>
                    <a:pt x="341" y="224"/>
                    <a:pt x="341" y="224"/>
                  </a:cubicBezTo>
                  <a:cubicBezTo>
                    <a:pt x="138" y="224"/>
                    <a:pt x="138" y="224"/>
                    <a:pt x="138" y="224"/>
                  </a:cubicBezTo>
                  <a:lnTo>
                    <a:pt x="138" y="330"/>
                  </a:lnTo>
                  <a:close/>
                  <a:moveTo>
                    <a:pt x="224" y="248"/>
                  </a:moveTo>
                  <a:cubicBezTo>
                    <a:pt x="228" y="245"/>
                    <a:pt x="233" y="243"/>
                    <a:pt x="240" y="242"/>
                  </a:cubicBezTo>
                  <a:cubicBezTo>
                    <a:pt x="240" y="234"/>
                    <a:pt x="240" y="234"/>
                    <a:pt x="240" y="234"/>
                  </a:cubicBezTo>
                  <a:cubicBezTo>
                    <a:pt x="247" y="234"/>
                    <a:pt x="247" y="234"/>
                    <a:pt x="247" y="234"/>
                  </a:cubicBezTo>
                  <a:cubicBezTo>
                    <a:pt x="247" y="242"/>
                    <a:pt x="247" y="242"/>
                    <a:pt x="247" y="242"/>
                  </a:cubicBezTo>
                  <a:cubicBezTo>
                    <a:pt x="255" y="242"/>
                    <a:pt x="262" y="244"/>
                    <a:pt x="268" y="247"/>
                  </a:cubicBezTo>
                  <a:cubicBezTo>
                    <a:pt x="264" y="259"/>
                    <a:pt x="264" y="259"/>
                    <a:pt x="264" y="259"/>
                  </a:cubicBezTo>
                  <a:cubicBezTo>
                    <a:pt x="258" y="256"/>
                    <a:pt x="253" y="255"/>
                    <a:pt x="247" y="255"/>
                  </a:cubicBezTo>
                  <a:cubicBezTo>
                    <a:pt x="247" y="255"/>
                    <a:pt x="246" y="254"/>
                    <a:pt x="244" y="254"/>
                  </a:cubicBezTo>
                  <a:cubicBezTo>
                    <a:pt x="242" y="254"/>
                    <a:pt x="240" y="255"/>
                    <a:pt x="240" y="255"/>
                  </a:cubicBezTo>
                  <a:cubicBezTo>
                    <a:pt x="236" y="255"/>
                    <a:pt x="234" y="257"/>
                    <a:pt x="234" y="260"/>
                  </a:cubicBezTo>
                  <a:cubicBezTo>
                    <a:pt x="234" y="262"/>
                    <a:pt x="234" y="263"/>
                    <a:pt x="235" y="264"/>
                  </a:cubicBezTo>
                  <a:cubicBezTo>
                    <a:pt x="236" y="265"/>
                    <a:pt x="238" y="266"/>
                    <a:pt x="240" y="267"/>
                  </a:cubicBezTo>
                  <a:cubicBezTo>
                    <a:pt x="247" y="270"/>
                    <a:pt x="247" y="270"/>
                    <a:pt x="247" y="270"/>
                  </a:cubicBezTo>
                  <a:cubicBezTo>
                    <a:pt x="254" y="272"/>
                    <a:pt x="259" y="274"/>
                    <a:pt x="261" y="276"/>
                  </a:cubicBezTo>
                  <a:cubicBezTo>
                    <a:pt x="264" y="278"/>
                    <a:pt x="266" y="280"/>
                    <a:pt x="268" y="282"/>
                  </a:cubicBezTo>
                  <a:cubicBezTo>
                    <a:pt x="269" y="285"/>
                    <a:pt x="269" y="287"/>
                    <a:pt x="269" y="290"/>
                  </a:cubicBezTo>
                  <a:cubicBezTo>
                    <a:pt x="269" y="296"/>
                    <a:pt x="268" y="300"/>
                    <a:pt x="264" y="303"/>
                  </a:cubicBezTo>
                  <a:cubicBezTo>
                    <a:pt x="260" y="307"/>
                    <a:pt x="254" y="309"/>
                    <a:pt x="247" y="309"/>
                  </a:cubicBezTo>
                  <a:cubicBezTo>
                    <a:pt x="247" y="320"/>
                    <a:pt x="247" y="320"/>
                    <a:pt x="247" y="320"/>
                  </a:cubicBezTo>
                  <a:cubicBezTo>
                    <a:pt x="240" y="320"/>
                    <a:pt x="240" y="320"/>
                    <a:pt x="240" y="320"/>
                  </a:cubicBezTo>
                  <a:cubicBezTo>
                    <a:pt x="240" y="309"/>
                    <a:pt x="240" y="309"/>
                    <a:pt x="240" y="309"/>
                  </a:cubicBezTo>
                  <a:cubicBezTo>
                    <a:pt x="232" y="309"/>
                    <a:pt x="225" y="308"/>
                    <a:pt x="218" y="305"/>
                  </a:cubicBezTo>
                  <a:cubicBezTo>
                    <a:pt x="218" y="292"/>
                    <a:pt x="218" y="292"/>
                    <a:pt x="218" y="292"/>
                  </a:cubicBezTo>
                  <a:cubicBezTo>
                    <a:pt x="221" y="293"/>
                    <a:pt x="225" y="294"/>
                    <a:pt x="229" y="295"/>
                  </a:cubicBezTo>
                  <a:cubicBezTo>
                    <a:pt x="233" y="297"/>
                    <a:pt x="237" y="297"/>
                    <a:pt x="240" y="297"/>
                  </a:cubicBezTo>
                  <a:cubicBezTo>
                    <a:pt x="240" y="297"/>
                    <a:pt x="242" y="297"/>
                    <a:pt x="244" y="297"/>
                  </a:cubicBezTo>
                  <a:cubicBezTo>
                    <a:pt x="246" y="297"/>
                    <a:pt x="247" y="297"/>
                    <a:pt x="247" y="297"/>
                  </a:cubicBezTo>
                  <a:cubicBezTo>
                    <a:pt x="252" y="296"/>
                    <a:pt x="254" y="294"/>
                    <a:pt x="254" y="291"/>
                  </a:cubicBezTo>
                  <a:cubicBezTo>
                    <a:pt x="254" y="290"/>
                    <a:pt x="254" y="288"/>
                    <a:pt x="252" y="287"/>
                  </a:cubicBezTo>
                  <a:cubicBezTo>
                    <a:pt x="251" y="286"/>
                    <a:pt x="250" y="285"/>
                    <a:pt x="247" y="284"/>
                  </a:cubicBezTo>
                  <a:cubicBezTo>
                    <a:pt x="240" y="282"/>
                    <a:pt x="240" y="282"/>
                    <a:pt x="240" y="282"/>
                  </a:cubicBezTo>
                  <a:cubicBezTo>
                    <a:pt x="237" y="280"/>
                    <a:pt x="237" y="280"/>
                    <a:pt x="237" y="280"/>
                  </a:cubicBezTo>
                  <a:cubicBezTo>
                    <a:pt x="230" y="278"/>
                    <a:pt x="225" y="275"/>
                    <a:pt x="222" y="272"/>
                  </a:cubicBezTo>
                  <a:cubicBezTo>
                    <a:pt x="220" y="269"/>
                    <a:pt x="218" y="265"/>
                    <a:pt x="218" y="260"/>
                  </a:cubicBezTo>
                  <a:cubicBezTo>
                    <a:pt x="218" y="255"/>
                    <a:pt x="220" y="251"/>
                    <a:pt x="224" y="248"/>
                  </a:cubicBezTo>
                  <a:close/>
                  <a:moveTo>
                    <a:pt x="181" y="181"/>
                  </a:moveTo>
                  <a:cubicBezTo>
                    <a:pt x="384" y="181"/>
                    <a:pt x="384" y="181"/>
                    <a:pt x="384" y="181"/>
                  </a:cubicBezTo>
                  <a:cubicBezTo>
                    <a:pt x="384" y="288"/>
                    <a:pt x="384" y="288"/>
                    <a:pt x="384" y="288"/>
                  </a:cubicBezTo>
                  <a:cubicBezTo>
                    <a:pt x="362" y="288"/>
                    <a:pt x="362" y="288"/>
                    <a:pt x="362" y="288"/>
                  </a:cubicBezTo>
                  <a:cubicBezTo>
                    <a:pt x="362" y="213"/>
                    <a:pt x="362" y="213"/>
                    <a:pt x="362" y="213"/>
                  </a:cubicBezTo>
                  <a:cubicBezTo>
                    <a:pt x="362" y="207"/>
                    <a:pt x="358" y="202"/>
                    <a:pt x="352" y="202"/>
                  </a:cubicBezTo>
                  <a:cubicBezTo>
                    <a:pt x="181" y="202"/>
                    <a:pt x="181" y="202"/>
                    <a:pt x="181" y="202"/>
                  </a:cubicBezTo>
                  <a:lnTo>
                    <a:pt x="181" y="181"/>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98"/>
                  </a:moveTo>
                  <a:cubicBezTo>
                    <a:pt x="405" y="304"/>
                    <a:pt x="400" y="309"/>
                    <a:pt x="394" y="309"/>
                  </a:cubicBezTo>
                  <a:cubicBezTo>
                    <a:pt x="362" y="309"/>
                    <a:pt x="362" y="309"/>
                    <a:pt x="362" y="309"/>
                  </a:cubicBezTo>
                  <a:cubicBezTo>
                    <a:pt x="362" y="341"/>
                    <a:pt x="362" y="341"/>
                    <a:pt x="362" y="341"/>
                  </a:cubicBezTo>
                  <a:cubicBezTo>
                    <a:pt x="362" y="347"/>
                    <a:pt x="358" y="352"/>
                    <a:pt x="352" y="352"/>
                  </a:cubicBezTo>
                  <a:cubicBezTo>
                    <a:pt x="128" y="352"/>
                    <a:pt x="128" y="352"/>
                    <a:pt x="128" y="352"/>
                  </a:cubicBezTo>
                  <a:cubicBezTo>
                    <a:pt x="122" y="352"/>
                    <a:pt x="117" y="347"/>
                    <a:pt x="117" y="341"/>
                  </a:cubicBezTo>
                  <a:cubicBezTo>
                    <a:pt x="117" y="213"/>
                    <a:pt x="117" y="213"/>
                    <a:pt x="117" y="213"/>
                  </a:cubicBezTo>
                  <a:cubicBezTo>
                    <a:pt x="117" y="207"/>
                    <a:pt x="122" y="202"/>
                    <a:pt x="128" y="202"/>
                  </a:cubicBezTo>
                  <a:cubicBezTo>
                    <a:pt x="160" y="202"/>
                    <a:pt x="160" y="202"/>
                    <a:pt x="160" y="202"/>
                  </a:cubicBezTo>
                  <a:cubicBezTo>
                    <a:pt x="160" y="170"/>
                    <a:pt x="160" y="170"/>
                    <a:pt x="160" y="170"/>
                  </a:cubicBezTo>
                  <a:cubicBezTo>
                    <a:pt x="160" y="164"/>
                    <a:pt x="164" y="160"/>
                    <a:pt x="170" y="160"/>
                  </a:cubicBezTo>
                  <a:cubicBezTo>
                    <a:pt x="394" y="160"/>
                    <a:pt x="394" y="160"/>
                    <a:pt x="394" y="160"/>
                  </a:cubicBezTo>
                  <a:cubicBezTo>
                    <a:pt x="400" y="160"/>
                    <a:pt x="405" y="164"/>
                    <a:pt x="405" y="170"/>
                  </a:cubicBezTo>
                  <a:lnTo>
                    <a:pt x="405" y="29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
        <p:nvSpPr>
          <p:cNvPr id="16" name="Rectangle 15">
            <a:extLst>
              <a:ext uri="{FF2B5EF4-FFF2-40B4-BE49-F238E27FC236}">
                <a16:creationId xmlns:a16="http://schemas.microsoft.com/office/drawing/2014/main" id="{B58092EC-BA29-FF4F-A333-BE6706AF8326}"/>
              </a:ext>
            </a:extLst>
          </p:cNvPr>
          <p:cNvSpPr/>
          <p:nvPr/>
        </p:nvSpPr>
        <p:spPr>
          <a:xfrm>
            <a:off x="3143289" y="1656678"/>
            <a:ext cx="1335623" cy="830997"/>
          </a:xfrm>
          <a:prstGeom prst="rect">
            <a:avLst/>
          </a:prstGeom>
        </p:spPr>
        <p:txBody>
          <a:bodyPr wrap="none">
            <a:spAutoFit/>
          </a:bodyPr>
          <a:lstStyle/>
          <a:p>
            <a:pPr algn="ctr"/>
            <a:r>
              <a:rPr lang="en-US" sz="1600" dirty="0">
                <a:solidFill>
                  <a:schemeClr val="bg1"/>
                </a:solidFill>
              </a:rPr>
              <a:t>Determine </a:t>
            </a:r>
            <a:br>
              <a:rPr lang="en-US" sz="1600" dirty="0">
                <a:solidFill>
                  <a:schemeClr val="bg1"/>
                </a:solidFill>
              </a:rPr>
            </a:br>
            <a:r>
              <a:rPr lang="en-US" sz="1600" dirty="0">
                <a:solidFill>
                  <a:schemeClr val="bg1"/>
                </a:solidFill>
              </a:rPr>
              <a:t>emissions</a:t>
            </a:r>
          </a:p>
          <a:p>
            <a:pPr algn="ctr"/>
            <a:endParaRPr lang="en-GB" sz="1600" dirty="0">
              <a:solidFill>
                <a:schemeClr val="bg1"/>
              </a:solidFill>
            </a:endParaRPr>
          </a:p>
        </p:txBody>
      </p:sp>
      <p:sp>
        <p:nvSpPr>
          <p:cNvPr id="20" name="Rectangle 19">
            <a:extLst>
              <a:ext uri="{FF2B5EF4-FFF2-40B4-BE49-F238E27FC236}">
                <a16:creationId xmlns:a16="http://schemas.microsoft.com/office/drawing/2014/main" id="{2B022962-4706-964F-8A8B-5A3AD687CA2D}"/>
              </a:ext>
            </a:extLst>
          </p:cNvPr>
          <p:cNvSpPr/>
          <p:nvPr/>
        </p:nvSpPr>
        <p:spPr>
          <a:xfrm>
            <a:off x="889417" y="4095292"/>
            <a:ext cx="1703881" cy="1384995"/>
          </a:xfrm>
          <a:prstGeom prst="rect">
            <a:avLst/>
          </a:prstGeom>
        </p:spPr>
        <p:txBody>
          <a:bodyPr wrap="square">
            <a:spAutoFit/>
          </a:bodyPr>
          <a:lstStyle/>
          <a:p>
            <a:pPr algn="ctr"/>
            <a:r>
              <a:rPr lang="en-US" sz="1200" dirty="0">
                <a:solidFill>
                  <a:schemeClr val="bg1"/>
                </a:solidFill>
              </a:rPr>
              <a:t>Determine if you exceed the threshold for any activity by summing capacity of </a:t>
            </a:r>
            <a:r>
              <a:rPr lang="en-US" sz="1200" b="1" dirty="0">
                <a:solidFill>
                  <a:schemeClr val="bg1"/>
                </a:solidFill>
              </a:rPr>
              <a:t>all</a:t>
            </a:r>
            <a:r>
              <a:rPr lang="en-US" sz="1200" dirty="0">
                <a:solidFill>
                  <a:schemeClr val="bg1"/>
                </a:solidFill>
              </a:rPr>
              <a:t> owned and operated facilities.</a:t>
            </a:r>
          </a:p>
        </p:txBody>
      </p:sp>
      <p:sp>
        <p:nvSpPr>
          <p:cNvPr id="21" name="Rectangle 20">
            <a:extLst>
              <a:ext uri="{FF2B5EF4-FFF2-40B4-BE49-F238E27FC236}">
                <a16:creationId xmlns:a16="http://schemas.microsoft.com/office/drawing/2014/main" id="{2E0E8F18-8B81-A348-B00D-12BB388E79CD}"/>
              </a:ext>
            </a:extLst>
          </p:cNvPr>
          <p:cNvSpPr/>
          <p:nvPr/>
        </p:nvSpPr>
        <p:spPr>
          <a:xfrm>
            <a:off x="2945568" y="4095292"/>
            <a:ext cx="1703881" cy="1200329"/>
          </a:xfrm>
          <a:prstGeom prst="rect">
            <a:avLst/>
          </a:prstGeom>
        </p:spPr>
        <p:txBody>
          <a:bodyPr wrap="square">
            <a:spAutoFit/>
          </a:bodyPr>
          <a:lstStyle/>
          <a:p>
            <a:pPr algn="ctr"/>
            <a:r>
              <a:rPr lang="en-ZA" sz="1200" dirty="0">
                <a:solidFill>
                  <a:schemeClr val="bg1"/>
                </a:solidFill>
              </a:rPr>
              <a:t>Use activity data in conjunction with reporting guidelines to determine emissions.</a:t>
            </a:r>
          </a:p>
        </p:txBody>
      </p:sp>
      <p:sp>
        <p:nvSpPr>
          <p:cNvPr id="22" name="Rectangle 21">
            <a:extLst>
              <a:ext uri="{FF2B5EF4-FFF2-40B4-BE49-F238E27FC236}">
                <a16:creationId xmlns:a16="http://schemas.microsoft.com/office/drawing/2014/main" id="{3771A3E8-EE11-224B-9FBC-00BADB4B7C7A}"/>
              </a:ext>
            </a:extLst>
          </p:cNvPr>
          <p:cNvSpPr/>
          <p:nvPr/>
        </p:nvSpPr>
        <p:spPr>
          <a:xfrm>
            <a:off x="5166611" y="4095292"/>
            <a:ext cx="1384091" cy="830997"/>
          </a:xfrm>
          <a:prstGeom prst="rect">
            <a:avLst/>
          </a:prstGeom>
        </p:spPr>
        <p:txBody>
          <a:bodyPr wrap="square">
            <a:spAutoFit/>
          </a:bodyPr>
          <a:lstStyle/>
          <a:p>
            <a:pPr algn="ctr"/>
            <a:r>
              <a:rPr lang="en-US" sz="1200" dirty="0">
                <a:solidFill>
                  <a:schemeClr val="bg1"/>
                </a:solidFill>
              </a:rPr>
              <a:t>Submit GHG report to the DEA annually by </a:t>
            </a:r>
            <a:r>
              <a:rPr lang="en-US" sz="1200" dirty="0" smtClean="0">
                <a:solidFill>
                  <a:schemeClr val="bg1"/>
                </a:solidFill>
              </a:rPr>
              <a:t>31 </a:t>
            </a:r>
            <a:r>
              <a:rPr lang="en-US" sz="1200" dirty="0">
                <a:solidFill>
                  <a:schemeClr val="bg1"/>
                </a:solidFill>
              </a:rPr>
              <a:t>March.</a:t>
            </a:r>
          </a:p>
        </p:txBody>
      </p:sp>
      <p:sp>
        <p:nvSpPr>
          <p:cNvPr id="23" name="Rectangle 22">
            <a:extLst>
              <a:ext uri="{FF2B5EF4-FFF2-40B4-BE49-F238E27FC236}">
                <a16:creationId xmlns:a16="http://schemas.microsoft.com/office/drawing/2014/main" id="{E6D7AAD0-2A59-E848-9DE9-E7EEB44B67BF}"/>
              </a:ext>
            </a:extLst>
          </p:cNvPr>
          <p:cNvSpPr/>
          <p:nvPr/>
        </p:nvSpPr>
        <p:spPr>
          <a:xfrm>
            <a:off x="7140316" y="4095292"/>
            <a:ext cx="1583960" cy="1015663"/>
          </a:xfrm>
          <a:prstGeom prst="rect">
            <a:avLst/>
          </a:prstGeom>
        </p:spPr>
        <p:txBody>
          <a:bodyPr wrap="square">
            <a:spAutoFit/>
          </a:bodyPr>
          <a:lstStyle/>
          <a:p>
            <a:pPr algn="ctr"/>
            <a:r>
              <a:rPr lang="en-ZA" sz="1200" dirty="0">
                <a:solidFill>
                  <a:schemeClr val="bg1"/>
                </a:solidFill>
              </a:rPr>
              <a:t>Determine allowances that qualify by reviewing regulations.</a:t>
            </a:r>
          </a:p>
        </p:txBody>
      </p:sp>
      <p:sp>
        <p:nvSpPr>
          <p:cNvPr id="32" name="Rectangle 31">
            <a:extLst>
              <a:ext uri="{FF2B5EF4-FFF2-40B4-BE49-F238E27FC236}">
                <a16:creationId xmlns:a16="http://schemas.microsoft.com/office/drawing/2014/main" id="{151EBEFD-5D77-F748-A7BD-93398D6A0CEE}"/>
              </a:ext>
            </a:extLst>
          </p:cNvPr>
          <p:cNvSpPr/>
          <p:nvPr/>
        </p:nvSpPr>
        <p:spPr>
          <a:xfrm>
            <a:off x="9226447" y="4095292"/>
            <a:ext cx="1386590" cy="1015663"/>
          </a:xfrm>
          <a:prstGeom prst="rect">
            <a:avLst/>
          </a:prstGeom>
        </p:spPr>
        <p:txBody>
          <a:bodyPr wrap="square">
            <a:spAutoFit/>
          </a:bodyPr>
          <a:lstStyle/>
          <a:p>
            <a:pPr algn="ctr"/>
            <a:r>
              <a:rPr lang="en-US" sz="1200" dirty="0">
                <a:solidFill>
                  <a:schemeClr val="bg1"/>
                </a:solidFill>
              </a:rPr>
              <a:t>Submit annual Carbon Tax payment – expected to be </a:t>
            </a:r>
            <a:r>
              <a:rPr lang="en-US" sz="1200" dirty="0" smtClean="0">
                <a:solidFill>
                  <a:schemeClr val="bg1"/>
                </a:solidFill>
              </a:rPr>
              <a:t>July </a:t>
            </a:r>
            <a:r>
              <a:rPr lang="en-US" sz="1200" dirty="0">
                <a:solidFill>
                  <a:schemeClr val="bg1"/>
                </a:solidFill>
              </a:rPr>
              <a:t>each year.</a:t>
            </a:r>
          </a:p>
        </p:txBody>
      </p:sp>
      <p:sp>
        <p:nvSpPr>
          <p:cNvPr id="15" name="Rectangle 14">
            <a:extLst>
              <a:ext uri="{FF2B5EF4-FFF2-40B4-BE49-F238E27FC236}">
                <a16:creationId xmlns:a16="http://schemas.microsoft.com/office/drawing/2014/main" id="{2068203F-2469-4B4E-9000-A1C200301B77}"/>
              </a:ext>
            </a:extLst>
          </p:cNvPr>
          <p:cNvSpPr/>
          <p:nvPr/>
        </p:nvSpPr>
        <p:spPr>
          <a:xfrm>
            <a:off x="1309699" y="1896520"/>
            <a:ext cx="904991" cy="338554"/>
          </a:xfrm>
          <a:prstGeom prst="rect">
            <a:avLst/>
          </a:prstGeom>
        </p:spPr>
        <p:txBody>
          <a:bodyPr wrap="none">
            <a:spAutoFit/>
          </a:bodyPr>
          <a:lstStyle/>
          <a:p>
            <a:pPr algn="ctr"/>
            <a:r>
              <a:rPr lang="en-US" sz="1600" dirty="0">
                <a:solidFill>
                  <a:schemeClr val="bg1"/>
                </a:solidFill>
              </a:rPr>
              <a:t>Qualify</a:t>
            </a:r>
            <a:endParaRPr lang="en-GB" sz="1600" dirty="0">
              <a:solidFill>
                <a:schemeClr val="bg1"/>
              </a:solidFill>
            </a:endParaRPr>
          </a:p>
        </p:txBody>
      </p:sp>
      <p:sp>
        <p:nvSpPr>
          <p:cNvPr id="17" name="Rectangle 16">
            <a:extLst>
              <a:ext uri="{FF2B5EF4-FFF2-40B4-BE49-F238E27FC236}">
                <a16:creationId xmlns:a16="http://schemas.microsoft.com/office/drawing/2014/main" id="{59FEAEA5-15F1-FE47-BF3D-18E0C2659E2E}"/>
              </a:ext>
            </a:extLst>
          </p:cNvPr>
          <p:cNvSpPr/>
          <p:nvPr/>
        </p:nvSpPr>
        <p:spPr>
          <a:xfrm>
            <a:off x="5056209" y="1656678"/>
            <a:ext cx="1614414" cy="584775"/>
          </a:xfrm>
          <a:prstGeom prst="rect">
            <a:avLst/>
          </a:prstGeom>
        </p:spPr>
        <p:txBody>
          <a:bodyPr wrap="square">
            <a:spAutoFit/>
          </a:bodyPr>
          <a:lstStyle/>
          <a:p>
            <a:pPr algn="ctr"/>
            <a:r>
              <a:rPr lang="en-US" sz="1600" dirty="0">
                <a:solidFill>
                  <a:schemeClr val="bg1"/>
                </a:solidFill>
              </a:rPr>
              <a:t>Submit </a:t>
            </a:r>
            <a:br>
              <a:rPr lang="en-US" sz="1600" dirty="0">
                <a:solidFill>
                  <a:schemeClr val="bg1"/>
                </a:solidFill>
              </a:rPr>
            </a:br>
            <a:r>
              <a:rPr lang="en-US" sz="1600" dirty="0" err="1">
                <a:solidFill>
                  <a:schemeClr val="bg1"/>
                </a:solidFill>
              </a:rPr>
              <a:t>GHG</a:t>
            </a:r>
            <a:r>
              <a:rPr lang="en-US" sz="1600" dirty="0">
                <a:solidFill>
                  <a:schemeClr val="bg1"/>
                </a:solidFill>
              </a:rPr>
              <a:t> report</a:t>
            </a:r>
          </a:p>
        </p:txBody>
      </p:sp>
      <p:sp>
        <p:nvSpPr>
          <p:cNvPr id="18" name="Rectangle 17">
            <a:extLst>
              <a:ext uri="{FF2B5EF4-FFF2-40B4-BE49-F238E27FC236}">
                <a16:creationId xmlns:a16="http://schemas.microsoft.com/office/drawing/2014/main" id="{2327B5CA-E93D-8842-AABF-713A3C7DBB59}"/>
              </a:ext>
            </a:extLst>
          </p:cNvPr>
          <p:cNvSpPr/>
          <p:nvPr/>
        </p:nvSpPr>
        <p:spPr>
          <a:xfrm>
            <a:off x="7289495" y="1656678"/>
            <a:ext cx="1301575" cy="584775"/>
          </a:xfrm>
          <a:prstGeom prst="rect">
            <a:avLst/>
          </a:prstGeom>
        </p:spPr>
        <p:txBody>
          <a:bodyPr wrap="none">
            <a:spAutoFit/>
          </a:bodyPr>
          <a:lstStyle/>
          <a:p>
            <a:pPr algn="ctr"/>
            <a:r>
              <a:rPr lang="en-US" sz="1600" dirty="0">
                <a:solidFill>
                  <a:schemeClr val="bg1"/>
                </a:solidFill>
              </a:rPr>
              <a:t>Apply </a:t>
            </a:r>
            <a:br>
              <a:rPr lang="en-US" sz="1600" dirty="0">
                <a:solidFill>
                  <a:schemeClr val="bg1"/>
                </a:solidFill>
              </a:rPr>
            </a:br>
            <a:r>
              <a:rPr lang="en-US" sz="1600" dirty="0">
                <a:solidFill>
                  <a:schemeClr val="bg1"/>
                </a:solidFill>
              </a:rPr>
              <a:t>allowances</a:t>
            </a:r>
          </a:p>
        </p:txBody>
      </p:sp>
      <p:sp>
        <p:nvSpPr>
          <p:cNvPr id="19" name="Rectangle 18">
            <a:extLst>
              <a:ext uri="{FF2B5EF4-FFF2-40B4-BE49-F238E27FC236}">
                <a16:creationId xmlns:a16="http://schemas.microsoft.com/office/drawing/2014/main" id="{C7CB5AD5-7EDC-974C-B1D8-C4AA67383ED6}"/>
              </a:ext>
            </a:extLst>
          </p:cNvPr>
          <p:cNvSpPr/>
          <p:nvPr/>
        </p:nvSpPr>
        <p:spPr>
          <a:xfrm>
            <a:off x="9430940" y="1656678"/>
            <a:ext cx="1088760" cy="584775"/>
          </a:xfrm>
          <a:prstGeom prst="rect">
            <a:avLst/>
          </a:prstGeom>
        </p:spPr>
        <p:txBody>
          <a:bodyPr wrap="none">
            <a:spAutoFit/>
          </a:bodyPr>
          <a:lstStyle/>
          <a:p>
            <a:pPr algn="ctr"/>
            <a:r>
              <a:rPr lang="en-US" sz="1600" dirty="0">
                <a:solidFill>
                  <a:schemeClr val="bg1"/>
                </a:solidFill>
              </a:rPr>
              <a:t>Make </a:t>
            </a:r>
            <a:br>
              <a:rPr lang="en-US" sz="1600" dirty="0">
                <a:solidFill>
                  <a:schemeClr val="bg1"/>
                </a:solidFill>
              </a:rPr>
            </a:br>
            <a:r>
              <a:rPr lang="en-US" sz="1600" dirty="0">
                <a:solidFill>
                  <a:schemeClr val="bg1"/>
                </a:solidFill>
              </a:rPr>
              <a:t>payment</a:t>
            </a:r>
          </a:p>
        </p:txBody>
      </p:sp>
      <p:sp>
        <p:nvSpPr>
          <p:cNvPr id="43" name="Title 4">
            <a:extLst>
              <a:ext uri="{FF2B5EF4-FFF2-40B4-BE49-F238E27FC236}">
                <a16:creationId xmlns:a16="http://schemas.microsoft.com/office/drawing/2014/main" id="{694947AE-9D10-DA4B-8229-2F7864E43848}"/>
              </a:ext>
            </a:extLst>
          </p:cNvPr>
          <p:cNvSpPr txBox="1">
            <a:spLocks/>
          </p:cNvSpPr>
          <p:nvPr/>
        </p:nvSpPr>
        <p:spPr>
          <a:xfrm>
            <a:off x="469900" y="402587"/>
            <a:ext cx="11252200" cy="334102"/>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ZA" dirty="0">
                <a:solidFill>
                  <a:schemeClr val="bg1"/>
                </a:solidFill>
              </a:rPr>
              <a:t>The Carbon Tax</a:t>
            </a:r>
            <a:endParaRPr lang="en-GB" dirty="0">
              <a:solidFill>
                <a:schemeClr val="bg1"/>
              </a:solidFill>
            </a:endParaRPr>
          </a:p>
        </p:txBody>
      </p:sp>
      <p:sp>
        <p:nvSpPr>
          <p:cNvPr id="46" name="Text Placeholder 3">
            <a:extLst>
              <a:ext uri="{FF2B5EF4-FFF2-40B4-BE49-F238E27FC236}">
                <a16:creationId xmlns:a16="http://schemas.microsoft.com/office/drawing/2014/main" id="{B7DC4444-1CAB-1D4F-B119-5B835A0CC679}"/>
              </a:ext>
            </a:extLst>
          </p:cNvPr>
          <p:cNvSpPr txBox="1">
            <a:spLocks/>
          </p:cNvSpPr>
          <p:nvPr/>
        </p:nvSpPr>
        <p:spPr>
          <a:xfrm>
            <a:off x="469900" y="736688"/>
            <a:ext cx="11252200" cy="757255"/>
          </a:xfrm>
          <a:prstGeom prst="rect">
            <a:avLst/>
          </a:prstGeom>
        </p:spPr>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en-ZA" sz="2000" dirty="0">
                <a:solidFill>
                  <a:schemeClr val="bg1">
                    <a:lumMod val="75000"/>
                  </a:schemeClr>
                </a:solidFill>
              </a:rPr>
              <a:t>The basic process</a:t>
            </a:r>
          </a:p>
        </p:txBody>
      </p:sp>
      <p:sp>
        <p:nvSpPr>
          <p:cNvPr id="2" name="Rectangle 1">
            <a:extLst>
              <a:ext uri="{FF2B5EF4-FFF2-40B4-BE49-F238E27FC236}">
                <a16:creationId xmlns:a16="http://schemas.microsoft.com/office/drawing/2014/main" id="{7A992FEC-8A1B-664B-8350-0142BE3D20CC}"/>
              </a:ext>
            </a:extLst>
          </p:cNvPr>
          <p:cNvSpPr/>
          <p:nvPr/>
        </p:nvSpPr>
        <p:spPr bwMode="gray">
          <a:xfrm>
            <a:off x="6895476" y="1244183"/>
            <a:ext cx="4976734" cy="4516537"/>
          </a:xfrm>
          <a:prstGeom prst="rect">
            <a:avLst/>
          </a:prstGeom>
          <a:solidFill>
            <a:schemeClr val="tx1">
              <a:alpha val="6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Tree>
    <p:extLst>
      <p:ext uri="{BB962C8B-B14F-4D97-AF65-F5344CB8AC3E}">
        <p14:creationId xmlns:p14="http://schemas.microsoft.com/office/powerpoint/2010/main" val="31443704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ZA" dirty="0" smtClean="0"/>
              <a:t>Determine GHG emissions</a:t>
            </a:r>
            <a:endParaRPr lang="en-ZA" dirty="0"/>
          </a:p>
        </p:txBody>
      </p:sp>
      <p:sp>
        <p:nvSpPr>
          <p:cNvPr id="5" name="Title 4"/>
          <p:cNvSpPr>
            <a:spLocks noGrp="1"/>
          </p:cNvSpPr>
          <p:nvPr>
            <p:ph type="title"/>
          </p:nvPr>
        </p:nvSpPr>
        <p:spPr/>
        <p:txBody>
          <a:bodyPr/>
          <a:lstStyle/>
          <a:p>
            <a:r>
              <a:rPr lang="en-ZA" dirty="0" smtClean="0"/>
              <a:t>The Carbon Tax</a:t>
            </a:r>
            <a:endParaRPr lang="en-ZA" dirty="0"/>
          </a:p>
        </p:txBody>
      </p:sp>
      <p:pic>
        <p:nvPicPr>
          <p:cNvPr id="7" name="Picture 6"/>
          <p:cNvPicPr>
            <a:picLocks noChangeAspect="1"/>
          </p:cNvPicPr>
          <p:nvPr/>
        </p:nvPicPr>
        <p:blipFill>
          <a:blip r:embed="rId2"/>
          <a:stretch>
            <a:fillRect/>
          </a:stretch>
        </p:blipFill>
        <p:spPr>
          <a:xfrm>
            <a:off x="154133" y="1391920"/>
            <a:ext cx="11881099" cy="2956560"/>
          </a:xfrm>
          <a:prstGeom prst="rect">
            <a:avLst/>
          </a:prstGeom>
        </p:spPr>
      </p:pic>
      <p:sp>
        <p:nvSpPr>
          <p:cNvPr id="8" name="Rectangle 7"/>
          <p:cNvSpPr/>
          <p:nvPr/>
        </p:nvSpPr>
        <p:spPr bwMode="gray">
          <a:xfrm>
            <a:off x="154133" y="3230880"/>
            <a:ext cx="10168427" cy="223520"/>
          </a:xfrm>
          <a:prstGeom prst="rect">
            <a:avLst/>
          </a:prstGeom>
          <a:noFill/>
          <a:ln>
            <a:solidFill>
              <a:srgbClr val="FF0000"/>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ZA" sz="1600" b="1" dirty="0" smtClean="0">
              <a:solidFill>
                <a:schemeClr val="bg1"/>
              </a:solidFill>
            </a:endParaRPr>
          </a:p>
        </p:txBody>
      </p:sp>
      <p:sp>
        <p:nvSpPr>
          <p:cNvPr id="9" name="Rectangle 8"/>
          <p:cNvSpPr/>
          <p:nvPr/>
        </p:nvSpPr>
        <p:spPr bwMode="gray">
          <a:xfrm>
            <a:off x="10322560" y="2499360"/>
            <a:ext cx="1712672" cy="1849120"/>
          </a:xfrm>
          <a:prstGeom prst="rect">
            <a:avLst/>
          </a:prstGeom>
          <a:noFill/>
          <a:ln>
            <a:solidFill>
              <a:srgbClr val="FF0000"/>
            </a:solid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ZA" sz="1600" b="1" dirty="0" smtClean="0">
              <a:solidFill>
                <a:schemeClr val="bg1"/>
              </a:solidFill>
            </a:endParaRPr>
          </a:p>
        </p:txBody>
      </p:sp>
      <p:pic>
        <p:nvPicPr>
          <p:cNvPr id="10" name="Picture 9">
            <a:extLst>
              <a:ext uri="{FF2B5EF4-FFF2-40B4-BE49-F238E27FC236}">
                <a16:creationId xmlns:a16="http://schemas.microsoft.com/office/drawing/2014/main" id="{18829D86-06E6-D841-952A-B71AD4CDB173}"/>
              </a:ext>
            </a:extLst>
          </p:cNvPr>
          <p:cNvPicPr>
            <a:picLocks noChangeAspect="1"/>
          </p:cNvPicPr>
          <p:nvPr/>
        </p:nvPicPr>
        <p:blipFill rotWithShape="1">
          <a:blip r:embed="rId3"/>
          <a:srcRect t="27350" b="5478"/>
          <a:stretch/>
        </p:blipFill>
        <p:spPr>
          <a:xfrm rot="5400000">
            <a:off x="2401602" y="741558"/>
            <a:ext cx="4356753" cy="8524305"/>
          </a:xfrm>
          <a:prstGeom prst="rect">
            <a:avLst/>
          </a:prstGeom>
        </p:spPr>
      </p:pic>
    </p:spTree>
    <p:extLst>
      <p:ext uri="{BB962C8B-B14F-4D97-AF65-F5344CB8AC3E}">
        <p14:creationId xmlns:p14="http://schemas.microsoft.com/office/powerpoint/2010/main" val="1056408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B1E64-7000-6745-8AE9-BF5143CA456D}"/>
              </a:ext>
            </a:extLst>
          </p:cNvPr>
          <p:cNvPicPr>
            <a:picLocks noChangeAspect="1"/>
          </p:cNvPicPr>
          <p:nvPr/>
        </p:nvPicPr>
        <p:blipFill rotWithShape="1">
          <a:blip r:embed="rId2"/>
          <a:srcRect b="5478"/>
          <a:stretch/>
        </p:blipFill>
        <p:spPr>
          <a:xfrm rot="5400000">
            <a:off x="3550217" y="-2232458"/>
            <a:ext cx="4894795" cy="11995229"/>
          </a:xfrm>
          <a:prstGeom prst="rect">
            <a:avLst/>
          </a:prstGeom>
        </p:spPr>
      </p:pic>
      <p:sp>
        <p:nvSpPr>
          <p:cNvPr id="4" name="Text Placeholder 3">
            <a:extLst>
              <a:ext uri="{FF2B5EF4-FFF2-40B4-BE49-F238E27FC236}">
                <a16:creationId xmlns:a16="http://schemas.microsoft.com/office/drawing/2014/main" id="{1F23E49C-5495-354E-8221-3F3DFB078C2B}"/>
              </a:ext>
            </a:extLst>
          </p:cNvPr>
          <p:cNvSpPr>
            <a:spLocks noGrp="1"/>
          </p:cNvSpPr>
          <p:nvPr>
            <p:ph type="body" sz="quarter" idx="13"/>
          </p:nvPr>
        </p:nvSpPr>
        <p:spPr/>
        <p:txBody>
          <a:bodyPr/>
          <a:lstStyle/>
          <a:p>
            <a:r>
              <a:rPr lang="en-US" dirty="0"/>
              <a:t>Verified data will be critical to ensure compliance</a:t>
            </a:r>
          </a:p>
        </p:txBody>
      </p:sp>
      <p:sp>
        <p:nvSpPr>
          <p:cNvPr id="5" name="Title 4">
            <a:extLst>
              <a:ext uri="{FF2B5EF4-FFF2-40B4-BE49-F238E27FC236}">
                <a16:creationId xmlns:a16="http://schemas.microsoft.com/office/drawing/2014/main" id="{8EDBA0F5-2187-A24F-867C-BF962CF39BDF}"/>
              </a:ext>
            </a:extLst>
          </p:cNvPr>
          <p:cNvSpPr>
            <a:spLocks noGrp="1"/>
          </p:cNvSpPr>
          <p:nvPr>
            <p:ph type="title"/>
          </p:nvPr>
        </p:nvSpPr>
        <p:spPr/>
        <p:txBody>
          <a:bodyPr/>
          <a:lstStyle/>
          <a:p>
            <a:r>
              <a:rPr lang="en-ZA" dirty="0"/>
              <a:t>The Carbon Tax</a:t>
            </a:r>
            <a:endParaRPr lang="en-GB" dirty="0"/>
          </a:p>
        </p:txBody>
      </p:sp>
      <p:sp>
        <p:nvSpPr>
          <p:cNvPr id="7" name="Hexagon 6">
            <a:extLst>
              <a:ext uri="{FF2B5EF4-FFF2-40B4-BE49-F238E27FC236}">
                <a16:creationId xmlns:a16="http://schemas.microsoft.com/office/drawing/2014/main" id="{FC600D4D-48DF-7643-AF9D-2D31FF70085A}"/>
              </a:ext>
            </a:extLst>
          </p:cNvPr>
          <p:cNvSpPr/>
          <p:nvPr/>
        </p:nvSpPr>
        <p:spPr bwMode="gray">
          <a:xfrm>
            <a:off x="5054347" y="3031804"/>
            <a:ext cx="1779602" cy="1534140"/>
          </a:xfrm>
          <a:prstGeom prst="hexagon">
            <a:avLst/>
          </a:prstGeom>
          <a:solidFill>
            <a:schemeClr val="accent6"/>
          </a:solidFill>
          <a:ln w="9525" cap="flat" cmpd="sng" algn="ctr">
            <a:no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Verdana"/>
                <a:ea typeface="+mn-ea"/>
                <a:cs typeface="Arial" pitchFamily="34" charset="0"/>
              </a:rPr>
              <a:t>Verified data source</a:t>
            </a:r>
          </a:p>
        </p:txBody>
      </p:sp>
      <p:sp>
        <p:nvSpPr>
          <p:cNvPr id="8" name="Hexagon 7">
            <a:extLst>
              <a:ext uri="{FF2B5EF4-FFF2-40B4-BE49-F238E27FC236}">
                <a16:creationId xmlns:a16="http://schemas.microsoft.com/office/drawing/2014/main" id="{24F33FB7-BD18-3E40-AC2F-AEE560BA6A8D}"/>
              </a:ext>
            </a:extLst>
          </p:cNvPr>
          <p:cNvSpPr/>
          <p:nvPr/>
        </p:nvSpPr>
        <p:spPr bwMode="gray">
          <a:xfrm>
            <a:off x="5054347" y="1421801"/>
            <a:ext cx="1779602" cy="1534140"/>
          </a:xfrm>
          <a:prstGeom prst="hexagon">
            <a:avLst/>
          </a:prstGeom>
          <a:solidFill>
            <a:schemeClr val="bg1"/>
          </a:solidFill>
          <a:ln w="9525" cap="flat" cmpd="sng" algn="ctr">
            <a:solidFill>
              <a:schemeClr val="accent6"/>
            </a:solid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Verdana"/>
                <a:ea typeface="+mn-ea"/>
                <a:cs typeface="+mn-cs"/>
              </a:rPr>
              <a:t>GHG report</a:t>
            </a:r>
          </a:p>
        </p:txBody>
      </p:sp>
      <p:sp>
        <p:nvSpPr>
          <p:cNvPr id="9" name="Hexagon 8">
            <a:extLst>
              <a:ext uri="{FF2B5EF4-FFF2-40B4-BE49-F238E27FC236}">
                <a16:creationId xmlns:a16="http://schemas.microsoft.com/office/drawing/2014/main" id="{00667987-CBD4-7041-A9FC-429C82AC527E}"/>
              </a:ext>
            </a:extLst>
          </p:cNvPr>
          <p:cNvSpPr/>
          <p:nvPr/>
        </p:nvSpPr>
        <p:spPr bwMode="gray">
          <a:xfrm>
            <a:off x="5054347" y="4641807"/>
            <a:ext cx="1779602" cy="1534140"/>
          </a:xfrm>
          <a:prstGeom prst="hexagon">
            <a:avLst/>
          </a:prstGeom>
          <a:solidFill>
            <a:schemeClr val="bg1"/>
          </a:solidFill>
          <a:ln w="9525" cap="flat" cmpd="sng" algn="ctr">
            <a:solidFill>
              <a:schemeClr val="accent6"/>
            </a:solid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1400" b="0" i="0" u="none" strike="noStrike" kern="0" cap="none" spc="0" normalizeH="0" baseline="0" noProof="0" dirty="0">
                <a:ln>
                  <a:noFill/>
                </a:ln>
                <a:effectLst/>
                <a:uLnTx/>
                <a:uFillTx/>
                <a:latin typeface="Verdana"/>
                <a:ea typeface="+mn-ea"/>
                <a:cs typeface="Arial" pitchFamily="34" charset="0"/>
              </a:rPr>
              <a:t>DoE report</a:t>
            </a:r>
          </a:p>
        </p:txBody>
      </p:sp>
      <p:sp>
        <p:nvSpPr>
          <p:cNvPr id="10" name="Hexagon 9">
            <a:extLst>
              <a:ext uri="{FF2B5EF4-FFF2-40B4-BE49-F238E27FC236}">
                <a16:creationId xmlns:a16="http://schemas.microsoft.com/office/drawing/2014/main" id="{B535E12C-D864-384E-9E99-27E87011FD2B}"/>
              </a:ext>
            </a:extLst>
          </p:cNvPr>
          <p:cNvSpPr/>
          <p:nvPr/>
        </p:nvSpPr>
        <p:spPr bwMode="gray">
          <a:xfrm>
            <a:off x="6529481" y="3832591"/>
            <a:ext cx="1779602" cy="1534140"/>
          </a:xfrm>
          <a:prstGeom prst="hexagon">
            <a:avLst/>
          </a:prstGeom>
          <a:solidFill>
            <a:schemeClr val="bg1"/>
          </a:solidFill>
          <a:ln w="9525" cap="flat" cmpd="sng" algn="ctr">
            <a:solidFill>
              <a:schemeClr val="accent6"/>
            </a:solid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lang="en-US" sz="1400" kern="0" dirty="0">
                <a:latin typeface="Verdana"/>
                <a:cs typeface="Arial" pitchFamily="34" charset="0"/>
              </a:rPr>
              <a:t>CDP report</a:t>
            </a:r>
            <a:endParaRPr kumimoji="0" lang="en-US" sz="1400" b="0" i="0" u="none" strike="noStrike" kern="0" cap="none" spc="0" normalizeH="0" baseline="0" noProof="0" dirty="0">
              <a:ln>
                <a:noFill/>
              </a:ln>
              <a:effectLst/>
              <a:uLnTx/>
              <a:uFillTx/>
              <a:latin typeface="Verdana"/>
              <a:cs typeface="Arial" pitchFamily="34" charset="0"/>
            </a:endParaRPr>
          </a:p>
        </p:txBody>
      </p:sp>
      <p:sp>
        <p:nvSpPr>
          <p:cNvPr id="11" name="Hexagon 10">
            <a:extLst>
              <a:ext uri="{FF2B5EF4-FFF2-40B4-BE49-F238E27FC236}">
                <a16:creationId xmlns:a16="http://schemas.microsoft.com/office/drawing/2014/main" id="{B9861B92-91C9-4048-B91A-80F25AAA982C}"/>
              </a:ext>
            </a:extLst>
          </p:cNvPr>
          <p:cNvSpPr/>
          <p:nvPr/>
        </p:nvSpPr>
        <p:spPr bwMode="gray">
          <a:xfrm>
            <a:off x="6529481" y="2231017"/>
            <a:ext cx="1779602" cy="1534140"/>
          </a:xfrm>
          <a:prstGeom prst="hexagon">
            <a:avLst/>
          </a:prstGeom>
          <a:solidFill>
            <a:schemeClr val="bg1"/>
          </a:solidFill>
          <a:ln w="9525" cap="flat" cmpd="sng" algn="ctr">
            <a:solidFill>
              <a:schemeClr val="accent6"/>
            </a:solid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1400" b="0" i="0" u="none" strike="noStrike" kern="0" cap="none" spc="0" normalizeH="0" baseline="0" noProof="0" dirty="0">
                <a:ln>
                  <a:noFill/>
                </a:ln>
                <a:effectLst/>
                <a:uLnTx/>
                <a:uFillTx/>
                <a:latin typeface="Verdana"/>
                <a:ea typeface="+mn-ea"/>
                <a:cs typeface="Arial" pitchFamily="34" charset="0"/>
              </a:rPr>
              <a:t>Carbon Budget and PPP</a:t>
            </a:r>
          </a:p>
        </p:txBody>
      </p:sp>
      <p:sp>
        <p:nvSpPr>
          <p:cNvPr id="12" name="Hexagon 11">
            <a:extLst>
              <a:ext uri="{FF2B5EF4-FFF2-40B4-BE49-F238E27FC236}">
                <a16:creationId xmlns:a16="http://schemas.microsoft.com/office/drawing/2014/main" id="{38E50AAE-7053-3C4A-ACB6-CA5E0515C246}"/>
              </a:ext>
            </a:extLst>
          </p:cNvPr>
          <p:cNvSpPr/>
          <p:nvPr/>
        </p:nvSpPr>
        <p:spPr bwMode="gray">
          <a:xfrm>
            <a:off x="3579213" y="3832591"/>
            <a:ext cx="1779602" cy="1534140"/>
          </a:xfrm>
          <a:prstGeom prst="hexagon">
            <a:avLst/>
          </a:prstGeom>
          <a:solidFill>
            <a:schemeClr val="bg1"/>
          </a:solidFill>
          <a:ln w="9525" cap="flat" cmpd="sng" algn="ctr">
            <a:solidFill>
              <a:schemeClr val="accent6"/>
            </a:solid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lang="en-US" sz="1400" kern="0" dirty="0">
                <a:latin typeface="Verdana"/>
                <a:cs typeface="Arial" pitchFamily="34" charset="0"/>
              </a:rPr>
              <a:t>Annual report</a:t>
            </a:r>
            <a:endParaRPr kumimoji="0" lang="en-US" sz="1400" b="0" i="0" u="none" strike="noStrike" kern="0" cap="none" spc="0" normalizeH="0" baseline="0" noProof="0" dirty="0">
              <a:ln>
                <a:noFill/>
              </a:ln>
              <a:effectLst/>
              <a:uLnTx/>
              <a:uFillTx/>
              <a:latin typeface="Verdana"/>
              <a:cs typeface="Arial" pitchFamily="34" charset="0"/>
            </a:endParaRPr>
          </a:p>
        </p:txBody>
      </p:sp>
      <p:sp>
        <p:nvSpPr>
          <p:cNvPr id="13" name="Hexagon 12">
            <a:extLst>
              <a:ext uri="{FF2B5EF4-FFF2-40B4-BE49-F238E27FC236}">
                <a16:creationId xmlns:a16="http://schemas.microsoft.com/office/drawing/2014/main" id="{4B9FC89F-4FAC-CD4C-8B42-E6DA93AC2AA8}"/>
              </a:ext>
            </a:extLst>
          </p:cNvPr>
          <p:cNvSpPr/>
          <p:nvPr/>
        </p:nvSpPr>
        <p:spPr bwMode="gray">
          <a:xfrm>
            <a:off x="3579213" y="2231017"/>
            <a:ext cx="1779602" cy="1534140"/>
          </a:xfrm>
          <a:prstGeom prst="hexagon">
            <a:avLst/>
          </a:prstGeom>
          <a:solidFill>
            <a:schemeClr val="accent1"/>
          </a:solidFill>
          <a:ln w="9525" cap="flat" cmpd="sng" algn="ctr">
            <a:no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Verdana"/>
                <a:ea typeface="+mn-ea"/>
                <a:cs typeface="Arial" pitchFamily="34" charset="0"/>
              </a:rPr>
              <a:t>Carbon Tax</a:t>
            </a:r>
          </a:p>
        </p:txBody>
      </p:sp>
      <p:pic>
        <p:nvPicPr>
          <p:cNvPr id="14" name="Picture 13">
            <a:extLst>
              <a:ext uri="{FF2B5EF4-FFF2-40B4-BE49-F238E27FC236}">
                <a16:creationId xmlns:a16="http://schemas.microsoft.com/office/drawing/2014/main" id="{542C1215-983D-B443-8C85-863999CF5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2770" y="1366572"/>
            <a:ext cx="1777141" cy="591336"/>
          </a:xfrm>
          <a:prstGeom prst="rect">
            <a:avLst/>
          </a:prstGeom>
        </p:spPr>
      </p:pic>
      <p:pic>
        <p:nvPicPr>
          <p:cNvPr id="15" name="Picture 14">
            <a:extLst>
              <a:ext uri="{FF2B5EF4-FFF2-40B4-BE49-F238E27FC236}">
                <a16:creationId xmlns:a16="http://schemas.microsoft.com/office/drawing/2014/main" id="{0D66D62B-CEA2-6C44-8EC7-279DE39F4AA9}"/>
              </a:ext>
            </a:extLst>
          </p:cNvPr>
          <p:cNvPicPr>
            <a:picLocks noChangeAspect="1"/>
          </p:cNvPicPr>
          <p:nvPr/>
        </p:nvPicPr>
        <p:blipFill>
          <a:blip r:embed="rId4"/>
          <a:stretch>
            <a:fillRect/>
          </a:stretch>
        </p:blipFill>
        <p:spPr>
          <a:xfrm>
            <a:off x="3214428" y="1421801"/>
            <a:ext cx="1721098" cy="445921"/>
          </a:xfrm>
          <a:prstGeom prst="rect">
            <a:avLst/>
          </a:prstGeom>
        </p:spPr>
      </p:pic>
      <p:pic>
        <p:nvPicPr>
          <p:cNvPr id="16" name="Picture 15">
            <a:extLst>
              <a:ext uri="{FF2B5EF4-FFF2-40B4-BE49-F238E27FC236}">
                <a16:creationId xmlns:a16="http://schemas.microsoft.com/office/drawing/2014/main" id="{F66C8A84-AECE-3844-AC7D-7FED46BAD2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2770" y="5493974"/>
            <a:ext cx="1583081" cy="591337"/>
          </a:xfrm>
          <a:prstGeom prst="rect">
            <a:avLst/>
          </a:prstGeom>
        </p:spPr>
      </p:pic>
    </p:spTree>
    <p:extLst>
      <p:ext uri="{BB962C8B-B14F-4D97-AF65-F5344CB8AC3E}">
        <p14:creationId xmlns:p14="http://schemas.microsoft.com/office/powerpoint/2010/main" val="392629935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73561E-B746-E743-BDAF-2032C2892F8B}"/>
              </a:ext>
            </a:extLst>
          </p:cNvPr>
          <p:cNvSpPr/>
          <p:nvPr/>
        </p:nvSpPr>
        <p:spPr>
          <a:xfrm>
            <a:off x="1311797" y="1648218"/>
            <a:ext cx="9498957" cy="2308324"/>
          </a:xfrm>
          <a:prstGeom prst="rect">
            <a:avLst/>
          </a:prstGeom>
        </p:spPr>
        <p:txBody>
          <a:bodyPr wrap="square">
            <a:spAutoFit/>
          </a:bodyPr>
          <a:lstStyle/>
          <a:p>
            <a:r>
              <a:rPr lang="en-ZA" sz="3600" dirty="0">
                <a:solidFill>
                  <a:schemeClr val="bg1"/>
                </a:solidFill>
              </a:rPr>
              <a:t>Carbon Tax administration </a:t>
            </a:r>
            <a:br>
              <a:rPr lang="en-ZA" sz="3600" dirty="0">
                <a:solidFill>
                  <a:schemeClr val="bg1"/>
                </a:solidFill>
              </a:rPr>
            </a:br>
            <a:r>
              <a:rPr lang="en-ZA" sz="3600" dirty="0">
                <a:solidFill>
                  <a:schemeClr val="bg1"/>
                </a:solidFill>
              </a:rPr>
              <a:t>will </a:t>
            </a:r>
            <a:r>
              <a:rPr lang="en-ZA" sz="3600" dirty="0">
                <a:solidFill>
                  <a:schemeClr val="accent1"/>
                </a:solidFill>
              </a:rPr>
              <a:t>bring </a:t>
            </a:r>
            <a:r>
              <a:rPr lang="en-ZA" sz="3600" dirty="0" smtClean="0">
                <a:solidFill>
                  <a:schemeClr val="accent1"/>
                </a:solidFill>
              </a:rPr>
              <a:t>together</a:t>
            </a:r>
            <a:r>
              <a:rPr lang="en-ZA" sz="3600" dirty="0" smtClean="0">
                <a:solidFill>
                  <a:schemeClr val="bg1"/>
                </a:solidFill>
              </a:rPr>
              <a:t> </a:t>
            </a:r>
            <a:r>
              <a:rPr lang="en-ZA" sz="3600" dirty="0">
                <a:solidFill>
                  <a:schemeClr val="bg1"/>
                </a:solidFill>
              </a:rPr>
              <a:t>very </a:t>
            </a:r>
            <a:r>
              <a:rPr lang="en-ZA" sz="3600" dirty="0" smtClean="0">
                <a:solidFill>
                  <a:schemeClr val="accent1"/>
                </a:solidFill>
              </a:rPr>
              <a:t>precise </a:t>
            </a:r>
            <a:r>
              <a:rPr lang="en-ZA" sz="3600" dirty="0">
                <a:solidFill>
                  <a:schemeClr val="bg1"/>
                </a:solidFill>
              </a:rPr>
              <a:t/>
            </a:r>
            <a:br>
              <a:rPr lang="en-ZA" sz="3600" dirty="0">
                <a:solidFill>
                  <a:schemeClr val="bg1"/>
                </a:solidFill>
              </a:rPr>
            </a:br>
            <a:r>
              <a:rPr lang="en-ZA" sz="3600" dirty="0">
                <a:solidFill>
                  <a:schemeClr val="bg1"/>
                </a:solidFill>
              </a:rPr>
              <a:t>and very </a:t>
            </a:r>
            <a:r>
              <a:rPr lang="en-ZA" sz="3600" dirty="0">
                <a:solidFill>
                  <a:schemeClr val="accent1"/>
                </a:solidFill>
              </a:rPr>
              <a:t>im</a:t>
            </a:r>
            <a:r>
              <a:rPr lang="en-ZA" sz="3600" dirty="0" smtClean="0">
                <a:solidFill>
                  <a:schemeClr val="accent1"/>
                </a:solidFill>
              </a:rPr>
              <a:t>precise</a:t>
            </a:r>
            <a:r>
              <a:rPr lang="en-ZA" sz="3600" dirty="0" smtClean="0">
                <a:solidFill>
                  <a:schemeClr val="bg1"/>
                </a:solidFill>
              </a:rPr>
              <a:t> </a:t>
            </a:r>
            <a:r>
              <a:rPr lang="en-ZA" sz="3600" dirty="0">
                <a:solidFill>
                  <a:schemeClr val="bg1"/>
                </a:solidFill>
              </a:rPr>
              <a:t>accounting </a:t>
            </a:r>
            <a:r>
              <a:rPr lang="en-ZA" sz="3600" dirty="0" smtClean="0">
                <a:solidFill>
                  <a:schemeClr val="bg1"/>
                </a:solidFill>
              </a:rPr>
              <a:t>mechanisms</a:t>
            </a:r>
            <a:endParaRPr lang="en-ZA" sz="3600" dirty="0">
              <a:solidFill>
                <a:schemeClr val="bg1"/>
              </a:solidFill>
            </a:endParaRPr>
          </a:p>
        </p:txBody>
      </p:sp>
    </p:spTree>
    <p:extLst>
      <p:ext uri="{BB962C8B-B14F-4D97-AF65-F5344CB8AC3E}">
        <p14:creationId xmlns:p14="http://schemas.microsoft.com/office/powerpoint/2010/main" val="422432497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60C51581-18CA-C74A-9353-B9058548C24C}"/>
              </a:ext>
            </a:extLst>
          </p:cNvPr>
          <p:cNvGrpSpPr/>
          <p:nvPr/>
        </p:nvGrpSpPr>
        <p:grpSpPr>
          <a:xfrm>
            <a:off x="554635" y="2402708"/>
            <a:ext cx="10882859" cy="1507939"/>
            <a:chOff x="554635" y="1668190"/>
            <a:chExt cx="10882859" cy="1507939"/>
          </a:xfrm>
        </p:grpSpPr>
        <p:cxnSp>
          <p:nvCxnSpPr>
            <p:cNvPr id="14" name="Straight Arrow Connector 13">
              <a:extLst>
                <a:ext uri="{FF2B5EF4-FFF2-40B4-BE49-F238E27FC236}">
                  <a16:creationId xmlns:a16="http://schemas.microsoft.com/office/drawing/2014/main" id="{6C3AE66C-87A8-6843-B260-23CBF3EB8308}"/>
                </a:ext>
              </a:extLst>
            </p:cNvPr>
            <p:cNvCxnSpPr/>
            <p:nvPr/>
          </p:nvCxnSpPr>
          <p:spPr>
            <a:xfrm>
              <a:off x="554635" y="2413416"/>
              <a:ext cx="10882859" cy="0"/>
            </a:xfrm>
            <a:prstGeom prst="straightConnector1">
              <a:avLst/>
            </a:prstGeom>
            <a:ln w="76200">
              <a:solidFill>
                <a:srgbClr val="B4B4B4"/>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7" name="Hexagon 6">
              <a:extLst>
                <a:ext uri="{FF2B5EF4-FFF2-40B4-BE49-F238E27FC236}">
                  <a16:creationId xmlns:a16="http://schemas.microsoft.com/office/drawing/2014/main" id="{29F3395C-E589-3D40-9071-1AB9638845C7}"/>
                </a:ext>
              </a:extLst>
            </p:cNvPr>
            <p:cNvSpPr/>
            <p:nvPr/>
          </p:nvSpPr>
          <p:spPr>
            <a:xfrm>
              <a:off x="912200" y="1668190"/>
              <a:ext cx="1733263" cy="1507939"/>
            </a:xfrm>
            <a:prstGeom prst="hexagon">
              <a:avLst>
                <a:gd name="adj" fmla="val 25000"/>
                <a:gd name="vf" fmla="val 115470"/>
              </a:avLst>
            </a:prstGeom>
            <a:solidFill>
              <a:schemeClr val="bg1">
                <a:lumMod val="75000"/>
              </a:schemeClr>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01</a:t>
              </a:r>
            </a:p>
          </p:txBody>
        </p:sp>
        <p:sp>
          <p:nvSpPr>
            <p:cNvPr id="9" name="Hexagon 8">
              <a:extLst>
                <a:ext uri="{FF2B5EF4-FFF2-40B4-BE49-F238E27FC236}">
                  <a16:creationId xmlns:a16="http://schemas.microsoft.com/office/drawing/2014/main" id="{88A394D3-51A5-C74C-949E-46CAD53239F5}"/>
                </a:ext>
              </a:extLst>
            </p:cNvPr>
            <p:cNvSpPr/>
            <p:nvPr/>
          </p:nvSpPr>
          <p:spPr>
            <a:xfrm>
              <a:off x="2960856" y="1668190"/>
              <a:ext cx="1733263" cy="1507939"/>
            </a:xfrm>
            <a:prstGeom prst="hexagon">
              <a:avLst>
                <a:gd name="adj" fmla="val 25000"/>
                <a:gd name="vf" fmla="val 115470"/>
              </a:avLst>
            </a:prstGeom>
            <a:solidFill>
              <a:srgbClr val="00B0F0"/>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02</a:t>
              </a:r>
            </a:p>
          </p:txBody>
        </p:sp>
        <p:sp>
          <p:nvSpPr>
            <p:cNvPr id="10" name="Hexagon 9">
              <a:extLst>
                <a:ext uri="{FF2B5EF4-FFF2-40B4-BE49-F238E27FC236}">
                  <a16:creationId xmlns:a16="http://schemas.microsoft.com/office/drawing/2014/main" id="{1CE908A8-D414-6346-BE48-B41504D9C67D}"/>
                </a:ext>
              </a:extLst>
            </p:cNvPr>
            <p:cNvSpPr/>
            <p:nvPr/>
          </p:nvSpPr>
          <p:spPr>
            <a:xfrm>
              <a:off x="5009512" y="1668190"/>
              <a:ext cx="1733263" cy="1507939"/>
            </a:xfrm>
            <a:prstGeom prst="hexagon">
              <a:avLst>
                <a:gd name="adj" fmla="val 25000"/>
                <a:gd name="vf" fmla="val 115470"/>
              </a:avLst>
            </a:prstGeom>
            <a:solidFill>
              <a:schemeClr val="accent5"/>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03</a:t>
              </a:r>
            </a:p>
          </p:txBody>
        </p:sp>
        <p:sp>
          <p:nvSpPr>
            <p:cNvPr id="11" name="Hexagon 10">
              <a:extLst>
                <a:ext uri="{FF2B5EF4-FFF2-40B4-BE49-F238E27FC236}">
                  <a16:creationId xmlns:a16="http://schemas.microsoft.com/office/drawing/2014/main" id="{DE65005E-EF04-8E4C-8B12-A1C632A11B1A}"/>
                </a:ext>
              </a:extLst>
            </p:cNvPr>
            <p:cNvSpPr/>
            <p:nvPr/>
          </p:nvSpPr>
          <p:spPr>
            <a:xfrm>
              <a:off x="7058168" y="1668190"/>
              <a:ext cx="1733263" cy="1507939"/>
            </a:xfrm>
            <a:prstGeom prst="hexagon">
              <a:avLst>
                <a:gd name="adj" fmla="val 25000"/>
                <a:gd name="vf" fmla="val 115470"/>
              </a:avLst>
            </a:prstGeom>
            <a:solidFill>
              <a:srgbClr val="C4D600"/>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04</a:t>
              </a:r>
            </a:p>
          </p:txBody>
        </p:sp>
        <p:sp>
          <p:nvSpPr>
            <p:cNvPr id="12" name="Hexagon 11">
              <a:extLst>
                <a:ext uri="{FF2B5EF4-FFF2-40B4-BE49-F238E27FC236}">
                  <a16:creationId xmlns:a16="http://schemas.microsoft.com/office/drawing/2014/main" id="{1B1AFC1C-0FA6-3846-AC35-0CF165A71F45}"/>
                </a:ext>
              </a:extLst>
            </p:cNvPr>
            <p:cNvSpPr/>
            <p:nvPr/>
          </p:nvSpPr>
          <p:spPr>
            <a:xfrm>
              <a:off x="9106823" y="1668190"/>
              <a:ext cx="1733263" cy="1507939"/>
            </a:xfrm>
            <a:prstGeom prst="hexagon">
              <a:avLst>
                <a:gd name="adj" fmla="val 25000"/>
                <a:gd name="vf" fmla="val 115470"/>
              </a:avLst>
            </a:prstGeom>
            <a:solidFill>
              <a:schemeClr val="accent1"/>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05</a:t>
              </a:r>
            </a:p>
          </p:txBody>
        </p:sp>
        <p:sp>
          <p:nvSpPr>
            <p:cNvPr id="33" name="Freeform 598">
              <a:extLst>
                <a:ext uri="{FF2B5EF4-FFF2-40B4-BE49-F238E27FC236}">
                  <a16:creationId xmlns:a16="http://schemas.microsoft.com/office/drawing/2014/main" id="{4C422DF3-87D4-714D-8D78-AA128E59B815}"/>
                </a:ext>
              </a:extLst>
            </p:cNvPr>
            <p:cNvSpPr>
              <a:spLocks noChangeAspect="1" noEditPoints="1"/>
            </p:cNvSpPr>
            <p:nvPr/>
          </p:nvSpPr>
          <p:spPr bwMode="auto">
            <a:xfrm>
              <a:off x="1557481" y="1819885"/>
              <a:ext cx="432000" cy="432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34" name="Freeform 232">
              <a:extLst>
                <a:ext uri="{FF2B5EF4-FFF2-40B4-BE49-F238E27FC236}">
                  <a16:creationId xmlns:a16="http://schemas.microsoft.com/office/drawing/2014/main" id="{9A587C10-2F05-C84F-ABC4-F64A67576855}"/>
                </a:ext>
              </a:extLst>
            </p:cNvPr>
            <p:cNvSpPr>
              <a:spLocks noChangeAspect="1" noEditPoints="1"/>
            </p:cNvSpPr>
            <p:nvPr/>
          </p:nvSpPr>
          <p:spPr bwMode="auto">
            <a:xfrm>
              <a:off x="3618947" y="1819885"/>
              <a:ext cx="432000" cy="432000"/>
            </a:xfrm>
            <a:custGeom>
              <a:avLst/>
              <a:gdLst>
                <a:gd name="T0" fmla="*/ 247 w 512"/>
                <a:gd name="T1" fmla="*/ 278 h 512"/>
                <a:gd name="T2" fmla="*/ 323 w 512"/>
                <a:gd name="T3" fmla="*/ 219 h 512"/>
                <a:gd name="T4" fmla="*/ 264 w 512"/>
                <a:gd name="T5" fmla="*/ 295 h 512"/>
                <a:gd name="T6" fmla="*/ 256 w 512"/>
                <a:gd name="T7" fmla="*/ 298 h 512"/>
                <a:gd name="T8" fmla="*/ 256 w 512"/>
                <a:gd name="T9" fmla="*/ 298 h 512"/>
                <a:gd name="T10" fmla="*/ 247 w 512"/>
                <a:gd name="T11" fmla="*/ 295 h 512"/>
                <a:gd name="T12" fmla="*/ 243 w 512"/>
                <a:gd name="T13" fmla="*/ 286 h 512"/>
                <a:gd name="T14" fmla="*/ 247 w 512"/>
                <a:gd name="T15" fmla="*/ 278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416 w 512"/>
                <a:gd name="T27" fmla="*/ 288 h 512"/>
                <a:gd name="T28" fmla="*/ 378 w 512"/>
                <a:gd name="T29" fmla="*/ 184 h 512"/>
                <a:gd name="T30" fmla="*/ 392 w 512"/>
                <a:gd name="T31" fmla="*/ 166 h 512"/>
                <a:gd name="T32" fmla="*/ 391 w 512"/>
                <a:gd name="T33" fmla="*/ 152 h 512"/>
                <a:gd name="T34" fmla="*/ 377 w 512"/>
                <a:gd name="T35" fmla="*/ 151 h 512"/>
                <a:gd name="T36" fmla="*/ 359 w 512"/>
                <a:gd name="T37" fmla="*/ 165 h 512"/>
                <a:gd name="T38" fmla="*/ 256 w 512"/>
                <a:gd name="T39" fmla="*/ 128 h 512"/>
                <a:gd name="T40" fmla="*/ 96 w 512"/>
                <a:gd name="T41" fmla="*/ 288 h 512"/>
                <a:gd name="T42" fmla="*/ 106 w 512"/>
                <a:gd name="T43" fmla="*/ 298 h 512"/>
                <a:gd name="T44" fmla="*/ 117 w 512"/>
                <a:gd name="T45" fmla="*/ 288 h 512"/>
                <a:gd name="T46" fmla="*/ 256 w 512"/>
                <a:gd name="T47" fmla="*/ 149 h 512"/>
                <a:gd name="T48" fmla="*/ 341 w 512"/>
                <a:gd name="T49" fmla="*/ 179 h 512"/>
                <a:gd name="T50" fmla="*/ 233 w 512"/>
                <a:gd name="T51" fmla="*/ 261 h 512"/>
                <a:gd name="T52" fmla="*/ 232 w 512"/>
                <a:gd name="T53" fmla="*/ 262 h 512"/>
                <a:gd name="T54" fmla="*/ 222 w 512"/>
                <a:gd name="T55" fmla="*/ 286 h 512"/>
                <a:gd name="T56" fmla="*/ 232 w 512"/>
                <a:gd name="T57" fmla="*/ 310 h 512"/>
                <a:gd name="T58" fmla="*/ 256 w 512"/>
                <a:gd name="T59" fmla="*/ 320 h 512"/>
                <a:gd name="T60" fmla="*/ 256 w 512"/>
                <a:gd name="T61" fmla="*/ 320 h 512"/>
                <a:gd name="T62" fmla="*/ 279 w 512"/>
                <a:gd name="T63" fmla="*/ 310 h 512"/>
                <a:gd name="T64" fmla="*/ 280 w 512"/>
                <a:gd name="T65" fmla="*/ 309 h 512"/>
                <a:gd name="T66" fmla="*/ 364 w 512"/>
                <a:gd name="T67" fmla="*/ 202 h 512"/>
                <a:gd name="T68" fmla="*/ 394 w 512"/>
                <a:gd name="T69" fmla="*/ 288 h 512"/>
                <a:gd name="T70" fmla="*/ 405 w 512"/>
                <a:gd name="T71" fmla="*/ 298 h 512"/>
                <a:gd name="T72" fmla="*/ 416 w 512"/>
                <a:gd name="T73" fmla="*/ 28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47" y="278"/>
                  </a:moveTo>
                  <a:cubicBezTo>
                    <a:pt x="323" y="219"/>
                    <a:pt x="323" y="219"/>
                    <a:pt x="323" y="219"/>
                  </a:cubicBezTo>
                  <a:cubicBezTo>
                    <a:pt x="264" y="295"/>
                    <a:pt x="264" y="295"/>
                    <a:pt x="264" y="295"/>
                  </a:cubicBezTo>
                  <a:cubicBezTo>
                    <a:pt x="262" y="297"/>
                    <a:pt x="259" y="298"/>
                    <a:pt x="256" y="298"/>
                  </a:cubicBezTo>
                  <a:cubicBezTo>
                    <a:pt x="256" y="298"/>
                    <a:pt x="256" y="298"/>
                    <a:pt x="256" y="298"/>
                  </a:cubicBezTo>
                  <a:cubicBezTo>
                    <a:pt x="252" y="298"/>
                    <a:pt x="249" y="297"/>
                    <a:pt x="247" y="295"/>
                  </a:cubicBezTo>
                  <a:cubicBezTo>
                    <a:pt x="245" y="292"/>
                    <a:pt x="243" y="289"/>
                    <a:pt x="243" y="286"/>
                  </a:cubicBezTo>
                  <a:cubicBezTo>
                    <a:pt x="243" y="283"/>
                    <a:pt x="245" y="280"/>
                    <a:pt x="247" y="27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88"/>
                  </a:moveTo>
                  <a:cubicBezTo>
                    <a:pt x="416" y="248"/>
                    <a:pt x="401" y="212"/>
                    <a:pt x="378" y="184"/>
                  </a:cubicBezTo>
                  <a:cubicBezTo>
                    <a:pt x="392" y="166"/>
                    <a:pt x="392" y="166"/>
                    <a:pt x="392" y="166"/>
                  </a:cubicBezTo>
                  <a:cubicBezTo>
                    <a:pt x="395" y="162"/>
                    <a:pt x="395" y="156"/>
                    <a:pt x="391" y="152"/>
                  </a:cubicBezTo>
                  <a:cubicBezTo>
                    <a:pt x="387" y="148"/>
                    <a:pt x="381" y="148"/>
                    <a:pt x="377" y="151"/>
                  </a:cubicBezTo>
                  <a:cubicBezTo>
                    <a:pt x="359" y="165"/>
                    <a:pt x="359" y="165"/>
                    <a:pt x="359" y="165"/>
                  </a:cubicBezTo>
                  <a:cubicBezTo>
                    <a:pt x="331" y="142"/>
                    <a:pt x="295" y="128"/>
                    <a:pt x="256" y="128"/>
                  </a:cubicBezTo>
                  <a:cubicBezTo>
                    <a:pt x="167" y="128"/>
                    <a:pt x="96" y="199"/>
                    <a:pt x="96" y="288"/>
                  </a:cubicBezTo>
                  <a:cubicBezTo>
                    <a:pt x="96" y="294"/>
                    <a:pt x="100" y="298"/>
                    <a:pt x="106" y="298"/>
                  </a:cubicBezTo>
                  <a:cubicBezTo>
                    <a:pt x="112" y="298"/>
                    <a:pt x="117" y="294"/>
                    <a:pt x="117" y="288"/>
                  </a:cubicBezTo>
                  <a:cubicBezTo>
                    <a:pt x="117" y="211"/>
                    <a:pt x="179" y="149"/>
                    <a:pt x="256" y="149"/>
                  </a:cubicBezTo>
                  <a:cubicBezTo>
                    <a:pt x="288" y="149"/>
                    <a:pt x="318" y="160"/>
                    <a:pt x="341" y="179"/>
                  </a:cubicBezTo>
                  <a:cubicBezTo>
                    <a:pt x="233" y="261"/>
                    <a:pt x="233" y="261"/>
                    <a:pt x="233" y="261"/>
                  </a:cubicBezTo>
                  <a:cubicBezTo>
                    <a:pt x="233" y="262"/>
                    <a:pt x="232" y="262"/>
                    <a:pt x="232" y="262"/>
                  </a:cubicBezTo>
                  <a:cubicBezTo>
                    <a:pt x="226" y="269"/>
                    <a:pt x="222" y="277"/>
                    <a:pt x="222" y="286"/>
                  </a:cubicBezTo>
                  <a:cubicBezTo>
                    <a:pt x="222" y="295"/>
                    <a:pt x="226" y="303"/>
                    <a:pt x="232" y="310"/>
                  </a:cubicBezTo>
                  <a:cubicBezTo>
                    <a:pt x="238" y="316"/>
                    <a:pt x="247" y="320"/>
                    <a:pt x="256" y="320"/>
                  </a:cubicBezTo>
                  <a:cubicBezTo>
                    <a:pt x="256" y="320"/>
                    <a:pt x="256" y="320"/>
                    <a:pt x="256" y="320"/>
                  </a:cubicBezTo>
                  <a:cubicBezTo>
                    <a:pt x="265" y="320"/>
                    <a:pt x="273" y="316"/>
                    <a:pt x="279" y="310"/>
                  </a:cubicBezTo>
                  <a:cubicBezTo>
                    <a:pt x="280" y="310"/>
                    <a:pt x="280" y="309"/>
                    <a:pt x="280" y="309"/>
                  </a:cubicBezTo>
                  <a:cubicBezTo>
                    <a:pt x="364" y="202"/>
                    <a:pt x="364" y="202"/>
                    <a:pt x="364" y="202"/>
                  </a:cubicBezTo>
                  <a:cubicBezTo>
                    <a:pt x="383" y="225"/>
                    <a:pt x="394" y="255"/>
                    <a:pt x="394" y="288"/>
                  </a:cubicBezTo>
                  <a:cubicBezTo>
                    <a:pt x="394" y="294"/>
                    <a:pt x="399" y="298"/>
                    <a:pt x="405" y="298"/>
                  </a:cubicBezTo>
                  <a:cubicBezTo>
                    <a:pt x="411" y="298"/>
                    <a:pt x="416" y="294"/>
                    <a:pt x="416" y="28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nvGrpSpPr>
            <p:cNvPr id="35" name="Group 331">
              <a:extLst>
                <a:ext uri="{FF2B5EF4-FFF2-40B4-BE49-F238E27FC236}">
                  <a16:creationId xmlns:a16="http://schemas.microsoft.com/office/drawing/2014/main" id="{D4D81AD3-0AA8-7F42-AE6A-F72564E2276B}"/>
                </a:ext>
              </a:extLst>
            </p:cNvPr>
            <p:cNvGrpSpPr>
              <a:grpSpLocks noChangeAspect="1"/>
            </p:cNvGrpSpPr>
            <p:nvPr/>
          </p:nvGrpSpPr>
          <p:grpSpPr bwMode="auto">
            <a:xfrm>
              <a:off x="5680413" y="1819885"/>
              <a:ext cx="432000" cy="432000"/>
              <a:chOff x="3832" y="1197"/>
              <a:chExt cx="340" cy="340"/>
            </a:xfrm>
            <a:solidFill>
              <a:schemeClr val="bg1"/>
            </a:solidFill>
          </p:grpSpPr>
          <p:sp>
            <p:nvSpPr>
              <p:cNvPr id="36" name="Freeform 332">
                <a:extLst>
                  <a:ext uri="{FF2B5EF4-FFF2-40B4-BE49-F238E27FC236}">
                    <a16:creationId xmlns:a16="http://schemas.microsoft.com/office/drawing/2014/main" id="{79F66CE0-7356-3247-8364-8FD78D8FA4CE}"/>
                  </a:ext>
                </a:extLst>
              </p:cNvPr>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37" name="Freeform 333">
                <a:extLst>
                  <a:ext uri="{FF2B5EF4-FFF2-40B4-BE49-F238E27FC236}">
                    <a16:creationId xmlns:a16="http://schemas.microsoft.com/office/drawing/2014/main" id="{7EF42CB5-7FB0-8C4C-B064-B547C73C3F49}"/>
                  </a:ext>
                </a:extLst>
              </p:cNvPr>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
          <p:nvSpPr>
            <p:cNvPr id="38" name="Freeform 980">
              <a:extLst>
                <a:ext uri="{FF2B5EF4-FFF2-40B4-BE49-F238E27FC236}">
                  <a16:creationId xmlns:a16="http://schemas.microsoft.com/office/drawing/2014/main" id="{FB183F4A-9FA5-224D-AB98-439040EFB1F0}"/>
                </a:ext>
              </a:extLst>
            </p:cNvPr>
            <p:cNvSpPr>
              <a:spLocks noChangeAspect="1" noEditPoints="1"/>
            </p:cNvSpPr>
            <p:nvPr/>
          </p:nvSpPr>
          <p:spPr bwMode="auto">
            <a:xfrm>
              <a:off x="7741880" y="1819885"/>
              <a:ext cx="432000" cy="432000"/>
            </a:xfrm>
            <a:custGeom>
              <a:avLst/>
              <a:gdLst>
                <a:gd name="T0" fmla="*/ 288 w 512"/>
                <a:gd name="T1" fmla="*/ 138 h 512"/>
                <a:gd name="T2" fmla="*/ 224 w 512"/>
                <a:gd name="T3" fmla="*/ 138 h 512"/>
                <a:gd name="T4" fmla="*/ 224 w 512"/>
                <a:gd name="T5" fmla="*/ 117 h 512"/>
                <a:gd name="T6" fmla="*/ 288 w 512"/>
                <a:gd name="T7" fmla="*/ 117 h 512"/>
                <a:gd name="T8" fmla="*/ 288 w 512"/>
                <a:gd name="T9" fmla="*/ 138 h 512"/>
                <a:gd name="T10" fmla="*/ 309 w 512"/>
                <a:gd name="T11" fmla="*/ 149 h 512"/>
                <a:gd name="T12" fmla="*/ 298 w 512"/>
                <a:gd name="T13" fmla="*/ 160 h 512"/>
                <a:gd name="T14" fmla="*/ 213 w 512"/>
                <a:gd name="T15" fmla="*/ 160 h 512"/>
                <a:gd name="T16" fmla="*/ 202 w 512"/>
                <a:gd name="T17" fmla="*/ 149 h 512"/>
                <a:gd name="T18" fmla="*/ 202 w 512"/>
                <a:gd name="T19" fmla="*/ 138 h 512"/>
                <a:gd name="T20" fmla="*/ 160 w 512"/>
                <a:gd name="T21" fmla="*/ 138 h 512"/>
                <a:gd name="T22" fmla="*/ 160 w 512"/>
                <a:gd name="T23" fmla="*/ 394 h 512"/>
                <a:gd name="T24" fmla="*/ 352 w 512"/>
                <a:gd name="T25" fmla="*/ 394 h 512"/>
                <a:gd name="T26" fmla="*/ 352 w 512"/>
                <a:gd name="T27" fmla="*/ 138 h 512"/>
                <a:gd name="T28" fmla="*/ 309 w 512"/>
                <a:gd name="T29" fmla="*/ 138 h 512"/>
                <a:gd name="T30" fmla="*/ 309 w 512"/>
                <a:gd name="T31" fmla="*/ 149 h 512"/>
                <a:gd name="T32" fmla="*/ 512 w 512"/>
                <a:gd name="T33" fmla="*/ 256 h 512"/>
                <a:gd name="T34" fmla="*/ 256 w 512"/>
                <a:gd name="T35" fmla="*/ 512 h 512"/>
                <a:gd name="T36" fmla="*/ 0 w 512"/>
                <a:gd name="T37" fmla="*/ 256 h 512"/>
                <a:gd name="T38" fmla="*/ 256 w 512"/>
                <a:gd name="T39" fmla="*/ 0 h 512"/>
                <a:gd name="T40" fmla="*/ 512 w 512"/>
                <a:gd name="T41" fmla="*/ 256 h 512"/>
                <a:gd name="T42" fmla="*/ 373 w 512"/>
                <a:gd name="T43" fmla="*/ 128 h 512"/>
                <a:gd name="T44" fmla="*/ 362 w 512"/>
                <a:gd name="T45" fmla="*/ 117 h 512"/>
                <a:gd name="T46" fmla="*/ 309 w 512"/>
                <a:gd name="T47" fmla="*/ 117 h 512"/>
                <a:gd name="T48" fmla="*/ 309 w 512"/>
                <a:gd name="T49" fmla="*/ 106 h 512"/>
                <a:gd name="T50" fmla="*/ 298 w 512"/>
                <a:gd name="T51" fmla="*/ 96 h 512"/>
                <a:gd name="T52" fmla="*/ 213 w 512"/>
                <a:gd name="T53" fmla="*/ 96 h 512"/>
                <a:gd name="T54" fmla="*/ 202 w 512"/>
                <a:gd name="T55" fmla="*/ 106 h 512"/>
                <a:gd name="T56" fmla="*/ 202 w 512"/>
                <a:gd name="T57" fmla="*/ 117 h 512"/>
                <a:gd name="T58" fmla="*/ 149 w 512"/>
                <a:gd name="T59" fmla="*/ 117 h 512"/>
                <a:gd name="T60" fmla="*/ 138 w 512"/>
                <a:gd name="T61" fmla="*/ 128 h 512"/>
                <a:gd name="T62" fmla="*/ 138 w 512"/>
                <a:gd name="T63" fmla="*/ 405 h 512"/>
                <a:gd name="T64" fmla="*/ 149 w 512"/>
                <a:gd name="T65" fmla="*/ 416 h 512"/>
                <a:gd name="T66" fmla="*/ 362 w 512"/>
                <a:gd name="T67" fmla="*/ 416 h 512"/>
                <a:gd name="T68" fmla="*/ 373 w 512"/>
                <a:gd name="T69" fmla="*/ 405 h 512"/>
                <a:gd name="T70" fmla="*/ 373 w 512"/>
                <a:gd name="T71"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88" y="138"/>
                  </a:moveTo>
                  <a:cubicBezTo>
                    <a:pt x="224" y="138"/>
                    <a:pt x="224" y="138"/>
                    <a:pt x="224" y="138"/>
                  </a:cubicBezTo>
                  <a:cubicBezTo>
                    <a:pt x="224" y="117"/>
                    <a:pt x="224" y="117"/>
                    <a:pt x="224" y="117"/>
                  </a:cubicBezTo>
                  <a:cubicBezTo>
                    <a:pt x="288" y="117"/>
                    <a:pt x="288" y="117"/>
                    <a:pt x="288" y="117"/>
                  </a:cubicBezTo>
                  <a:lnTo>
                    <a:pt x="288" y="138"/>
                  </a:lnTo>
                  <a:close/>
                  <a:moveTo>
                    <a:pt x="309" y="149"/>
                  </a:moveTo>
                  <a:cubicBezTo>
                    <a:pt x="309" y="155"/>
                    <a:pt x="304" y="160"/>
                    <a:pt x="298" y="160"/>
                  </a:cubicBezTo>
                  <a:cubicBezTo>
                    <a:pt x="213" y="160"/>
                    <a:pt x="213" y="160"/>
                    <a:pt x="213" y="160"/>
                  </a:cubicBezTo>
                  <a:cubicBezTo>
                    <a:pt x="207" y="160"/>
                    <a:pt x="202" y="155"/>
                    <a:pt x="202" y="149"/>
                  </a:cubicBezTo>
                  <a:cubicBezTo>
                    <a:pt x="202" y="138"/>
                    <a:pt x="202" y="138"/>
                    <a:pt x="202" y="138"/>
                  </a:cubicBezTo>
                  <a:cubicBezTo>
                    <a:pt x="160" y="138"/>
                    <a:pt x="160" y="138"/>
                    <a:pt x="160" y="138"/>
                  </a:cubicBezTo>
                  <a:cubicBezTo>
                    <a:pt x="160" y="394"/>
                    <a:pt x="160" y="394"/>
                    <a:pt x="160" y="394"/>
                  </a:cubicBezTo>
                  <a:cubicBezTo>
                    <a:pt x="352" y="394"/>
                    <a:pt x="352" y="394"/>
                    <a:pt x="352" y="394"/>
                  </a:cubicBezTo>
                  <a:cubicBezTo>
                    <a:pt x="352" y="138"/>
                    <a:pt x="352" y="138"/>
                    <a:pt x="352" y="138"/>
                  </a:cubicBezTo>
                  <a:cubicBezTo>
                    <a:pt x="309" y="138"/>
                    <a:pt x="309" y="138"/>
                    <a:pt x="309" y="138"/>
                  </a:cubicBezTo>
                  <a:lnTo>
                    <a:pt x="309" y="14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28"/>
                  </a:moveTo>
                  <a:cubicBezTo>
                    <a:pt x="373" y="122"/>
                    <a:pt x="368" y="117"/>
                    <a:pt x="362" y="117"/>
                  </a:cubicBezTo>
                  <a:cubicBezTo>
                    <a:pt x="309" y="117"/>
                    <a:pt x="309" y="117"/>
                    <a:pt x="309" y="117"/>
                  </a:cubicBezTo>
                  <a:cubicBezTo>
                    <a:pt x="309" y="106"/>
                    <a:pt x="309" y="106"/>
                    <a:pt x="309" y="106"/>
                  </a:cubicBezTo>
                  <a:cubicBezTo>
                    <a:pt x="309" y="100"/>
                    <a:pt x="304" y="96"/>
                    <a:pt x="298" y="96"/>
                  </a:cubicBezTo>
                  <a:cubicBezTo>
                    <a:pt x="213" y="96"/>
                    <a:pt x="213" y="96"/>
                    <a:pt x="213" y="96"/>
                  </a:cubicBezTo>
                  <a:cubicBezTo>
                    <a:pt x="207" y="96"/>
                    <a:pt x="202" y="100"/>
                    <a:pt x="202" y="106"/>
                  </a:cubicBezTo>
                  <a:cubicBezTo>
                    <a:pt x="202" y="117"/>
                    <a:pt x="202" y="117"/>
                    <a:pt x="202" y="117"/>
                  </a:cubicBezTo>
                  <a:cubicBezTo>
                    <a:pt x="149" y="117"/>
                    <a:pt x="149" y="117"/>
                    <a:pt x="149" y="117"/>
                  </a:cubicBezTo>
                  <a:cubicBezTo>
                    <a:pt x="143" y="117"/>
                    <a:pt x="138" y="122"/>
                    <a:pt x="138" y="128"/>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2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39" name="Freeform 141">
              <a:extLst>
                <a:ext uri="{FF2B5EF4-FFF2-40B4-BE49-F238E27FC236}">
                  <a16:creationId xmlns:a16="http://schemas.microsoft.com/office/drawing/2014/main" id="{35D6A919-9F98-9A45-BE24-CCD686BC5698}"/>
                </a:ext>
              </a:extLst>
            </p:cNvPr>
            <p:cNvSpPr>
              <a:spLocks noChangeAspect="1" noEditPoints="1"/>
            </p:cNvSpPr>
            <p:nvPr/>
          </p:nvSpPr>
          <p:spPr bwMode="auto">
            <a:xfrm>
              <a:off x="9803347" y="1819885"/>
              <a:ext cx="432000" cy="432000"/>
            </a:xfrm>
            <a:custGeom>
              <a:avLst/>
              <a:gdLst>
                <a:gd name="T0" fmla="*/ 341 w 512"/>
                <a:gd name="T1" fmla="*/ 330 h 512"/>
                <a:gd name="T2" fmla="*/ 138 w 512"/>
                <a:gd name="T3" fmla="*/ 224 h 512"/>
                <a:gd name="T4" fmla="*/ 224 w 512"/>
                <a:gd name="T5" fmla="*/ 248 h 512"/>
                <a:gd name="T6" fmla="*/ 240 w 512"/>
                <a:gd name="T7" fmla="*/ 234 h 512"/>
                <a:gd name="T8" fmla="*/ 247 w 512"/>
                <a:gd name="T9" fmla="*/ 242 h 512"/>
                <a:gd name="T10" fmla="*/ 264 w 512"/>
                <a:gd name="T11" fmla="*/ 259 h 512"/>
                <a:gd name="T12" fmla="*/ 244 w 512"/>
                <a:gd name="T13" fmla="*/ 254 h 512"/>
                <a:gd name="T14" fmla="*/ 234 w 512"/>
                <a:gd name="T15" fmla="*/ 260 h 512"/>
                <a:gd name="T16" fmla="*/ 240 w 512"/>
                <a:gd name="T17" fmla="*/ 267 h 512"/>
                <a:gd name="T18" fmla="*/ 261 w 512"/>
                <a:gd name="T19" fmla="*/ 276 h 512"/>
                <a:gd name="T20" fmla="*/ 269 w 512"/>
                <a:gd name="T21" fmla="*/ 290 h 512"/>
                <a:gd name="T22" fmla="*/ 247 w 512"/>
                <a:gd name="T23" fmla="*/ 309 h 512"/>
                <a:gd name="T24" fmla="*/ 240 w 512"/>
                <a:gd name="T25" fmla="*/ 320 h 512"/>
                <a:gd name="T26" fmla="*/ 218 w 512"/>
                <a:gd name="T27" fmla="*/ 305 h 512"/>
                <a:gd name="T28" fmla="*/ 229 w 512"/>
                <a:gd name="T29" fmla="*/ 295 h 512"/>
                <a:gd name="T30" fmla="*/ 244 w 512"/>
                <a:gd name="T31" fmla="*/ 297 h 512"/>
                <a:gd name="T32" fmla="*/ 254 w 512"/>
                <a:gd name="T33" fmla="*/ 291 h 512"/>
                <a:gd name="T34" fmla="*/ 247 w 512"/>
                <a:gd name="T35" fmla="*/ 284 h 512"/>
                <a:gd name="T36" fmla="*/ 237 w 512"/>
                <a:gd name="T37" fmla="*/ 280 h 512"/>
                <a:gd name="T38" fmla="*/ 218 w 512"/>
                <a:gd name="T39" fmla="*/ 260 h 512"/>
                <a:gd name="T40" fmla="*/ 181 w 512"/>
                <a:gd name="T41" fmla="*/ 181 h 512"/>
                <a:gd name="T42" fmla="*/ 384 w 512"/>
                <a:gd name="T43" fmla="*/ 288 h 512"/>
                <a:gd name="T44" fmla="*/ 362 w 512"/>
                <a:gd name="T45" fmla="*/ 213 h 512"/>
                <a:gd name="T46" fmla="*/ 181 w 512"/>
                <a:gd name="T47" fmla="*/ 202 h 512"/>
                <a:gd name="T48" fmla="*/ 256 w 512"/>
                <a:gd name="T49" fmla="*/ 0 h 512"/>
                <a:gd name="T50" fmla="*/ 256 w 512"/>
                <a:gd name="T51" fmla="*/ 512 h 512"/>
                <a:gd name="T52" fmla="*/ 256 w 512"/>
                <a:gd name="T53" fmla="*/ 0 h 512"/>
                <a:gd name="T54" fmla="*/ 394 w 512"/>
                <a:gd name="T55" fmla="*/ 309 h 512"/>
                <a:gd name="T56" fmla="*/ 362 w 512"/>
                <a:gd name="T57" fmla="*/ 341 h 512"/>
                <a:gd name="T58" fmla="*/ 128 w 512"/>
                <a:gd name="T59" fmla="*/ 352 h 512"/>
                <a:gd name="T60" fmla="*/ 117 w 512"/>
                <a:gd name="T61" fmla="*/ 213 h 512"/>
                <a:gd name="T62" fmla="*/ 160 w 512"/>
                <a:gd name="T63" fmla="*/ 202 h 512"/>
                <a:gd name="T64" fmla="*/ 170 w 512"/>
                <a:gd name="T65" fmla="*/ 160 h 512"/>
                <a:gd name="T66" fmla="*/ 405 w 512"/>
                <a:gd name="T67"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138" y="330"/>
                  </a:moveTo>
                  <a:cubicBezTo>
                    <a:pt x="341" y="330"/>
                    <a:pt x="341" y="330"/>
                    <a:pt x="341" y="330"/>
                  </a:cubicBezTo>
                  <a:cubicBezTo>
                    <a:pt x="341" y="224"/>
                    <a:pt x="341" y="224"/>
                    <a:pt x="341" y="224"/>
                  </a:cubicBezTo>
                  <a:cubicBezTo>
                    <a:pt x="138" y="224"/>
                    <a:pt x="138" y="224"/>
                    <a:pt x="138" y="224"/>
                  </a:cubicBezTo>
                  <a:lnTo>
                    <a:pt x="138" y="330"/>
                  </a:lnTo>
                  <a:close/>
                  <a:moveTo>
                    <a:pt x="224" y="248"/>
                  </a:moveTo>
                  <a:cubicBezTo>
                    <a:pt x="228" y="245"/>
                    <a:pt x="233" y="243"/>
                    <a:pt x="240" y="242"/>
                  </a:cubicBezTo>
                  <a:cubicBezTo>
                    <a:pt x="240" y="234"/>
                    <a:pt x="240" y="234"/>
                    <a:pt x="240" y="234"/>
                  </a:cubicBezTo>
                  <a:cubicBezTo>
                    <a:pt x="247" y="234"/>
                    <a:pt x="247" y="234"/>
                    <a:pt x="247" y="234"/>
                  </a:cubicBezTo>
                  <a:cubicBezTo>
                    <a:pt x="247" y="242"/>
                    <a:pt x="247" y="242"/>
                    <a:pt x="247" y="242"/>
                  </a:cubicBezTo>
                  <a:cubicBezTo>
                    <a:pt x="255" y="242"/>
                    <a:pt x="262" y="244"/>
                    <a:pt x="268" y="247"/>
                  </a:cubicBezTo>
                  <a:cubicBezTo>
                    <a:pt x="264" y="259"/>
                    <a:pt x="264" y="259"/>
                    <a:pt x="264" y="259"/>
                  </a:cubicBezTo>
                  <a:cubicBezTo>
                    <a:pt x="258" y="256"/>
                    <a:pt x="253" y="255"/>
                    <a:pt x="247" y="255"/>
                  </a:cubicBezTo>
                  <a:cubicBezTo>
                    <a:pt x="247" y="255"/>
                    <a:pt x="246" y="254"/>
                    <a:pt x="244" y="254"/>
                  </a:cubicBezTo>
                  <a:cubicBezTo>
                    <a:pt x="242" y="254"/>
                    <a:pt x="240" y="255"/>
                    <a:pt x="240" y="255"/>
                  </a:cubicBezTo>
                  <a:cubicBezTo>
                    <a:pt x="236" y="255"/>
                    <a:pt x="234" y="257"/>
                    <a:pt x="234" y="260"/>
                  </a:cubicBezTo>
                  <a:cubicBezTo>
                    <a:pt x="234" y="262"/>
                    <a:pt x="234" y="263"/>
                    <a:pt x="235" y="264"/>
                  </a:cubicBezTo>
                  <a:cubicBezTo>
                    <a:pt x="236" y="265"/>
                    <a:pt x="238" y="266"/>
                    <a:pt x="240" y="267"/>
                  </a:cubicBezTo>
                  <a:cubicBezTo>
                    <a:pt x="247" y="270"/>
                    <a:pt x="247" y="270"/>
                    <a:pt x="247" y="270"/>
                  </a:cubicBezTo>
                  <a:cubicBezTo>
                    <a:pt x="254" y="272"/>
                    <a:pt x="259" y="274"/>
                    <a:pt x="261" y="276"/>
                  </a:cubicBezTo>
                  <a:cubicBezTo>
                    <a:pt x="264" y="278"/>
                    <a:pt x="266" y="280"/>
                    <a:pt x="268" y="282"/>
                  </a:cubicBezTo>
                  <a:cubicBezTo>
                    <a:pt x="269" y="285"/>
                    <a:pt x="269" y="287"/>
                    <a:pt x="269" y="290"/>
                  </a:cubicBezTo>
                  <a:cubicBezTo>
                    <a:pt x="269" y="296"/>
                    <a:pt x="268" y="300"/>
                    <a:pt x="264" y="303"/>
                  </a:cubicBezTo>
                  <a:cubicBezTo>
                    <a:pt x="260" y="307"/>
                    <a:pt x="254" y="309"/>
                    <a:pt x="247" y="309"/>
                  </a:cubicBezTo>
                  <a:cubicBezTo>
                    <a:pt x="247" y="320"/>
                    <a:pt x="247" y="320"/>
                    <a:pt x="247" y="320"/>
                  </a:cubicBezTo>
                  <a:cubicBezTo>
                    <a:pt x="240" y="320"/>
                    <a:pt x="240" y="320"/>
                    <a:pt x="240" y="320"/>
                  </a:cubicBezTo>
                  <a:cubicBezTo>
                    <a:pt x="240" y="309"/>
                    <a:pt x="240" y="309"/>
                    <a:pt x="240" y="309"/>
                  </a:cubicBezTo>
                  <a:cubicBezTo>
                    <a:pt x="232" y="309"/>
                    <a:pt x="225" y="308"/>
                    <a:pt x="218" y="305"/>
                  </a:cubicBezTo>
                  <a:cubicBezTo>
                    <a:pt x="218" y="292"/>
                    <a:pt x="218" y="292"/>
                    <a:pt x="218" y="292"/>
                  </a:cubicBezTo>
                  <a:cubicBezTo>
                    <a:pt x="221" y="293"/>
                    <a:pt x="225" y="294"/>
                    <a:pt x="229" y="295"/>
                  </a:cubicBezTo>
                  <a:cubicBezTo>
                    <a:pt x="233" y="297"/>
                    <a:pt x="237" y="297"/>
                    <a:pt x="240" y="297"/>
                  </a:cubicBezTo>
                  <a:cubicBezTo>
                    <a:pt x="240" y="297"/>
                    <a:pt x="242" y="297"/>
                    <a:pt x="244" y="297"/>
                  </a:cubicBezTo>
                  <a:cubicBezTo>
                    <a:pt x="246" y="297"/>
                    <a:pt x="247" y="297"/>
                    <a:pt x="247" y="297"/>
                  </a:cubicBezTo>
                  <a:cubicBezTo>
                    <a:pt x="252" y="296"/>
                    <a:pt x="254" y="294"/>
                    <a:pt x="254" y="291"/>
                  </a:cubicBezTo>
                  <a:cubicBezTo>
                    <a:pt x="254" y="290"/>
                    <a:pt x="254" y="288"/>
                    <a:pt x="252" y="287"/>
                  </a:cubicBezTo>
                  <a:cubicBezTo>
                    <a:pt x="251" y="286"/>
                    <a:pt x="250" y="285"/>
                    <a:pt x="247" y="284"/>
                  </a:cubicBezTo>
                  <a:cubicBezTo>
                    <a:pt x="240" y="282"/>
                    <a:pt x="240" y="282"/>
                    <a:pt x="240" y="282"/>
                  </a:cubicBezTo>
                  <a:cubicBezTo>
                    <a:pt x="237" y="280"/>
                    <a:pt x="237" y="280"/>
                    <a:pt x="237" y="280"/>
                  </a:cubicBezTo>
                  <a:cubicBezTo>
                    <a:pt x="230" y="278"/>
                    <a:pt x="225" y="275"/>
                    <a:pt x="222" y="272"/>
                  </a:cubicBezTo>
                  <a:cubicBezTo>
                    <a:pt x="220" y="269"/>
                    <a:pt x="218" y="265"/>
                    <a:pt x="218" y="260"/>
                  </a:cubicBezTo>
                  <a:cubicBezTo>
                    <a:pt x="218" y="255"/>
                    <a:pt x="220" y="251"/>
                    <a:pt x="224" y="248"/>
                  </a:cubicBezTo>
                  <a:close/>
                  <a:moveTo>
                    <a:pt x="181" y="181"/>
                  </a:moveTo>
                  <a:cubicBezTo>
                    <a:pt x="384" y="181"/>
                    <a:pt x="384" y="181"/>
                    <a:pt x="384" y="181"/>
                  </a:cubicBezTo>
                  <a:cubicBezTo>
                    <a:pt x="384" y="288"/>
                    <a:pt x="384" y="288"/>
                    <a:pt x="384" y="288"/>
                  </a:cubicBezTo>
                  <a:cubicBezTo>
                    <a:pt x="362" y="288"/>
                    <a:pt x="362" y="288"/>
                    <a:pt x="362" y="288"/>
                  </a:cubicBezTo>
                  <a:cubicBezTo>
                    <a:pt x="362" y="213"/>
                    <a:pt x="362" y="213"/>
                    <a:pt x="362" y="213"/>
                  </a:cubicBezTo>
                  <a:cubicBezTo>
                    <a:pt x="362" y="207"/>
                    <a:pt x="358" y="202"/>
                    <a:pt x="352" y="202"/>
                  </a:cubicBezTo>
                  <a:cubicBezTo>
                    <a:pt x="181" y="202"/>
                    <a:pt x="181" y="202"/>
                    <a:pt x="181" y="202"/>
                  </a:cubicBezTo>
                  <a:lnTo>
                    <a:pt x="181" y="181"/>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98"/>
                  </a:moveTo>
                  <a:cubicBezTo>
                    <a:pt x="405" y="304"/>
                    <a:pt x="400" y="309"/>
                    <a:pt x="394" y="309"/>
                  </a:cubicBezTo>
                  <a:cubicBezTo>
                    <a:pt x="362" y="309"/>
                    <a:pt x="362" y="309"/>
                    <a:pt x="362" y="309"/>
                  </a:cubicBezTo>
                  <a:cubicBezTo>
                    <a:pt x="362" y="341"/>
                    <a:pt x="362" y="341"/>
                    <a:pt x="362" y="341"/>
                  </a:cubicBezTo>
                  <a:cubicBezTo>
                    <a:pt x="362" y="347"/>
                    <a:pt x="358" y="352"/>
                    <a:pt x="352" y="352"/>
                  </a:cubicBezTo>
                  <a:cubicBezTo>
                    <a:pt x="128" y="352"/>
                    <a:pt x="128" y="352"/>
                    <a:pt x="128" y="352"/>
                  </a:cubicBezTo>
                  <a:cubicBezTo>
                    <a:pt x="122" y="352"/>
                    <a:pt x="117" y="347"/>
                    <a:pt x="117" y="341"/>
                  </a:cubicBezTo>
                  <a:cubicBezTo>
                    <a:pt x="117" y="213"/>
                    <a:pt x="117" y="213"/>
                    <a:pt x="117" y="213"/>
                  </a:cubicBezTo>
                  <a:cubicBezTo>
                    <a:pt x="117" y="207"/>
                    <a:pt x="122" y="202"/>
                    <a:pt x="128" y="202"/>
                  </a:cubicBezTo>
                  <a:cubicBezTo>
                    <a:pt x="160" y="202"/>
                    <a:pt x="160" y="202"/>
                    <a:pt x="160" y="202"/>
                  </a:cubicBezTo>
                  <a:cubicBezTo>
                    <a:pt x="160" y="170"/>
                    <a:pt x="160" y="170"/>
                    <a:pt x="160" y="170"/>
                  </a:cubicBezTo>
                  <a:cubicBezTo>
                    <a:pt x="160" y="164"/>
                    <a:pt x="164" y="160"/>
                    <a:pt x="170" y="160"/>
                  </a:cubicBezTo>
                  <a:cubicBezTo>
                    <a:pt x="394" y="160"/>
                    <a:pt x="394" y="160"/>
                    <a:pt x="394" y="160"/>
                  </a:cubicBezTo>
                  <a:cubicBezTo>
                    <a:pt x="400" y="160"/>
                    <a:pt x="405" y="164"/>
                    <a:pt x="405" y="170"/>
                  </a:cubicBezTo>
                  <a:lnTo>
                    <a:pt x="405" y="29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
        <p:nvSpPr>
          <p:cNvPr id="16" name="Rectangle 15">
            <a:extLst>
              <a:ext uri="{FF2B5EF4-FFF2-40B4-BE49-F238E27FC236}">
                <a16:creationId xmlns:a16="http://schemas.microsoft.com/office/drawing/2014/main" id="{B58092EC-BA29-FF4F-A333-BE6706AF8326}"/>
              </a:ext>
            </a:extLst>
          </p:cNvPr>
          <p:cNvSpPr/>
          <p:nvPr/>
        </p:nvSpPr>
        <p:spPr>
          <a:xfrm>
            <a:off x="3143289" y="1656678"/>
            <a:ext cx="1335623" cy="830997"/>
          </a:xfrm>
          <a:prstGeom prst="rect">
            <a:avLst/>
          </a:prstGeom>
        </p:spPr>
        <p:txBody>
          <a:bodyPr wrap="none">
            <a:spAutoFit/>
          </a:bodyPr>
          <a:lstStyle/>
          <a:p>
            <a:pPr algn="ctr"/>
            <a:r>
              <a:rPr lang="en-US" sz="1600" dirty="0">
                <a:solidFill>
                  <a:schemeClr val="bg1"/>
                </a:solidFill>
              </a:rPr>
              <a:t>Determine </a:t>
            </a:r>
            <a:br>
              <a:rPr lang="en-US" sz="1600" dirty="0">
                <a:solidFill>
                  <a:schemeClr val="bg1"/>
                </a:solidFill>
              </a:rPr>
            </a:br>
            <a:r>
              <a:rPr lang="en-US" sz="1600" dirty="0">
                <a:solidFill>
                  <a:schemeClr val="bg1"/>
                </a:solidFill>
              </a:rPr>
              <a:t>emissions</a:t>
            </a:r>
          </a:p>
          <a:p>
            <a:pPr algn="ctr"/>
            <a:endParaRPr lang="en-GB" sz="1600" dirty="0">
              <a:solidFill>
                <a:schemeClr val="bg1"/>
              </a:solidFill>
            </a:endParaRPr>
          </a:p>
        </p:txBody>
      </p:sp>
      <p:sp>
        <p:nvSpPr>
          <p:cNvPr id="20" name="Rectangle 19">
            <a:extLst>
              <a:ext uri="{FF2B5EF4-FFF2-40B4-BE49-F238E27FC236}">
                <a16:creationId xmlns:a16="http://schemas.microsoft.com/office/drawing/2014/main" id="{2B022962-4706-964F-8A8B-5A3AD687CA2D}"/>
              </a:ext>
            </a:extLst>
          </p:cNvPr>
          <p:cNvSpPr/>
          <p:nvPr/>
        </p:nvSpPr>
        <p:spPr>
          <a:xfrm>
            <a:off x="889417" y="4095292"/>
            <a:ext cx="1703881" cy="1384995"/>
          </a:xfrm>
          <a:prstGeom prst="rect">
            <a:avLst/>
          </a:prstGeom>
        </p:spPr>
        <p:txBody>
          <a:bodyPr wrap="square">
            <a:spAutoFit/>
          </a:bodyPr>
          <a:lstStyle/>
          <a:p>
            <a:pPr algn="ctr"/>
            <a:r>
              <a:rPr lang="en-US" sz="1200" dirty="0">
                <a:solidFill>
                  <a:schemeClr val="bg1"/>
                </a:solidFill>
              </a:rPr>
              <a:t>Determine if you exceed the threshold for any activity by summing capacity of </a:t>
            </a:r>
            <a:r>
              <a:rPr lang="en-US" sz="1200" b="1" dirty="0">
                <a:solidFill>
                  <a:schemeClr val="bg1"/>
                </a:solidFill>
              </a:rPr>
              <a:t>all</a:t>
            </a:r>
            <a:r>
              <a:rPr lang="en-US" sz="1200" dirty="0">
                <a:solidFill>
                  <a:schemeClr val="bg1"/>
                </a:solidFill>
              </a:rPr>
              <a:t> owned and operated facilities.</a:t>
            </a:r>
          </a:p>
        </p:txBody>
      </p:sp>
      <p:sp>
        <p:nvSpPr>
          <p:cNvPr id="21" name="Rectangle 20">
            <a:extLst>
              <a:ext uri="{FF2B5EF4-FFF2-40B4-BE49-F238E27FC236}">
                <a16:creationId xmlns:a16="http://schemas.microsoft.com/office/drawing/2014/main" id="{2E0E8F18-8B81-A348-B00D-12BB388E79CD}"/>
              </a:ext>
            </a:extLst>
          </p:cNvPr>
          <p:cNvSpPr/>
          <p:nvPr/>
        </p:nvSpPr>
        <p:spPr>
          <a:xfrm>
            <a:off x="2945568" y="4095292"/>
            <a:ext cx="1703881" cy="1200329"/>
          </a:xfrm>
          <a:prstGeom prst="rect">
            <a:avLst/>
          </a:prstGeom>
        </p:spPr>
        <p:txBody>
          <a:bodyPr wrap="square">
            <a:spAutoFit/>
          </a:bodyPr>
          <a:lstStyle/>
          <a:p>
            <a:pPr algn="ctr"/>
            <a:r>
              <a:rPr lang="en-ZA" sz="1200" dirty="0">
                <a:solidFill>
                  <a:schemeClr val="bg1"/>
                </a:solidFill>
              </a:rPr>
              <a:t>Use activity data in conjunction with reporting guidelines to determine emissions.</a:t>
            </a:r>
          </a:p>
        </p:txBody>
      </p:sp>
      <p:sp>
        <p:nvSpPr>
          <p:cNvPr id="22" name="Rectangle 21">
            <a:extLst>
              <a:ext uri="{FF2B5EF4-FFF2-40B4-BE49-F238E27FC236}">
                <a16:creationId xmlns:a16="http://schemas.microsoft.com/office/drawing/2014/main" id="{3771A3E8-EE11-224B-9FBC-00BADB4B7C7A}"/>
              </a:ext>
            </a:extLst>
          </p:cNvPr>
          <p:cNvSpPr/>
          <p:nvPr/>
        </p:nvSpPr>
        <p:spPr>
          <a:xfrm>
            <a:off x="5166611" y="4095292"/>
            <a:ext cx="1384091" cy="830997"/>
          </a:xfrm>
          <a:prstGeom prst="rect">
            <a:avLst/>
          </a:prstGeom>
        </p:spPr>
        <p:txBody>
          <a:bodyPr wrap="square">
            <a:spAutoFit/>
          </a:bodyPr>
          <a:lstStyle/>
          <a:p>
            <a:pPr algn="ctr"/>
            <a:r>
              <a:rPr lang="en-US" sz="1200" dirty="0">
                <a:solidFill>
                  <a:schemeClr val="bg1"/>
                </a:solidFill>
              </a:rPr>
              <a:t>Submit GHG report to the DEA annually by </a:t>
            </a:r>
            <a:r>
              <a:rPr lang="en-US" sz="1200" dirty="0" smtClean="0">
                <a:solidFill>
                  <a:schemeClr val="bg1"/>
                </a:solidFill>
              </a:rPr>
              <a:t>31 </a:t>
            </a:r>
            <a:r>
              <a:rPr lang="en-US" sz="1200" dirty="0">
                <a:solidFill>
                  <a:schemeClr val="bg1"/>
                </a:solidFill>
              </a:rPr>
              <a:t>March.</a:t>
            </a:r>
          </a:p>
        </p:txBody>
      </p:sp>
      <p:sp>
        <p:nvSpPr>
          <p:cNvPr id="23" name="Rectangle 22">
            <a:extLst>
              <a:ext uri="{FF2B5EF4-FFF2-40B4-BE49-F238E27FC236}">
                <a16:creationId xmlns:a16="http://schemas.microsoft.com/office/drawing/2014/main" id="{E6D7AAD0-2A59-E848-9DE9-E7EEB44B67BF}"/>
              </a:ext>
            </a:extLst>
          </p:cNvPr>
          <p:cNvSpPr/>
          <p:nvPr/>
        </p:nvSpPr>
        <p:spPr>
          <a:xfrm>
            <a:off x="7140316" y="4095292"/>
            <a:ext cx="1583960" cy="1015663"/>
          </a:xfrm>
          <a:prstGeom prst="rect">
            <a:avLst/>
          </a:prstGeom>
        </p:spPr>
        <p:txBody>
          <a:bodyPr wrap="square">
            <a:spAutoFit/>
          </a:bodyPr>
          <a:lstStyle/>
          <a:p>
            <a:pPr algn="ctr"/>
            <a:r>
              <a:rPr lang="en-ZA" sz="1200" dirty="0">
                <a:solidFill>
                  <a:schemeClr val="bg1"/>
                </a:solidFill>
              </a:rPr>
              <a:t>Determine allowances that qualify by reviewing regulations.</a:t>
            </a:r>
          </a:p>
        </p:txBody>
      </p:sp>
      <p:sp>
        <p:nvSpPr>
          <p:cNvPr id="32" name="Rectangle 31">
            <a:extLst>
              <a:ext uri="{FF2B5EF4-FFF2-40B4-BE49-F238E27FC236}">
                <a16:creationId xmlns:a16="http://schemas.microsoft.com/office/drawing/2014/main" id="{151EBEFD-5D77-F748-A7BD-93398D6A0CEE}"/>
              </a:ext>
            </a:extLst>
          </p:cNvPr>
          <p:cNvSpPr/>
          <p:nvPr/>
        </p:nvSpPr>
        <p:spPr>
          <a:xfrm>
            <a:off x="9226447" y="4095292"/>
            <a:ext cx="1386590" cy="1015663"/>
          </a:xfrm>
          <a:prstGeom prst="rect">
            <a:avLst/>
          </a:prstGeom>
        </p:spPr>
        <p:txBody>
          <a:bodyPr wrap="square">
            <a:spAutoFit/>
          </a:bodyPr>
          <a:lstStyle/>
          <a:p>
            <a:pPr algn="ctr"/>
            <a:r>
              <a:rPr lang="en-US" sz="1200" dirty="0">
                <a:solidFill>
                  <a:schemeClr val="bg1"/>
                </a:solidFill>
              </a:rPr>
              <a:t>Submit annual Carbon Tax payment – expected to be </a:t>
            </a:r>
            <a:r>
              <a:rPr lang="en-US" sz="1200" dirty="0" smtClean="0">
                <a:solidFill>
                  <a:schemeClr val="bg1"/>
                </a:solidFill>
              </a:rPr>
              <a:t>July </a:t>
            </a:r>
            <a:r>
              <a:rPr lang="en-US" sz="1200" dirty="0">
                <a:solidFill>
                  <a:schemeClr val="bg1"/>
                </a:solidFill>
              </a:rPr>
              <a:t>each year.</a:t>
            </a:r>
          </a:p>
        </p:txBody>
      </p:sp>
      <p:sp>
        <p:nvSpPr>
          <p:cNvPr id="15" name="Rectangle 14">
            <a:extLst>
              <a:ext uri="{FF2B5EF4-FFF2-40B4-BE49-F238E27FC236}">
                <a16:creationId xmlns:a16="http://schemas.microsoft.com/office/drawing/2014/main" id="{2068203F-2469-4B4E-9000-A1C200301B77}"/>
              </a:ext>
            </a:extLst>
          </p:cNvPr>
          <p:cNvSpPr/>
          <p:nvPr/>
        </p:nvSpPr>
        <p:spPr>
          <a:xfrm>
            <a:off x="1309699" y="1896520"/>
            <a:ext cx="904991" cy="338554"/>
          </a:xfrm>
          <a:prstGeom prst="rect">
            <a:avLst/>
          </a:prstGeom>
        </p:spPr>
        <p:txBody>
          <a:bodyPr wrap="none">
            <a:spAutoFit/>
          </a:bodyPr>
          <a:lstStyle/>
          <a:p>
            <a:pPr algn="ctr"/>
            <a:r>
              <a:rPr lang="en-US" sz="1600" dirty="0">
                <a:solidFill>
                  <a:schemeClr val="bg1"/>
                </a:solidFill>
              </a:rPr>
              <a:t>Qualify</a:t>
            </a:r>
            <a:endParaRPr lang="en-GB" sz="1600" dirty="0">
              <a:solidFill>
                <a:schemeClr val="bg1"/>
              </a:solidFill>
            </a:endParaRPr>
          </a:p>
        </p:txBody>
      </p:sp>
      <p:sp>
        <p:nvSpPr>
          <p:cNvPr id="17" name="Rectangle 16">
            <a:extLst>
              <a:ext uri="{FF2B5EF4-FFF2-40B4-BE49-F238E27FC236}">
                <a16:creationId xmlns:a16="http://schemas.microsoft.com/office/drawing/2014/main" id="{59FEAEA5-15F1-FE47-BF3D-18E0C2659E2E}"/>
              </a:ext>
            </a:extLst>
          </p:cNvPr>
          <p:cNvSpPr/>
          <p:nvPr/>
        </p:nvSpPr>
        <p:spPr>
          <a:xfrm>
            <a:off x="5056209" y="1656678"/>
            <a:ext cx="1614414" cy="584775"/>
          </a:xfrm>
          <a:prstGeom prst="rect">
            <a:avLst/>
          </a:prstGeom>
        </p:spPr>
        <p:txBody>
          <a:bodyPr wrap="square">
            <a:spAutoFit/>
          </a:bodyPr>
          <a:lstStyle/>
          <a:p>
            <a:pPr algn="ctr"/>
            <a:r>
              <a:rPr lang="en-US" sz="1600" dirty="0">
                <a:solidFill>
                  <a:schemeClr val="bg1"/>
                </a:solidFill>
              </a:rPr>
              <a:t>Submit </a:t>
            </a:r>
            <a:br>
              <a:rPr lang="en-US" sz="1600" dirty="0">
                <a:solidFill>
                  <a:schemeClr val="bg1"/>
                </a:solidFill>
              </a:rPr>
            </a:br>
            <a:r>
              <a:rPr lang="en-US" sz="1600" dirty="0" err="1">
                <a:solidFill>
                  <a:schemeClr val="bg1"/>
                </a:solidFill>
              </a:rPr>
              <a:t>GHG</a:t>
            </a:r>
            <a:r>
              <a:rPr lang="en-US" sz="1600" dirty="0">
                <a:solidFill>
                  <a:schemeClr val="bg1"/>
                </a:solidFill>
              </a:rPr>
              <a:t> report</a:t>
            </a:r>
          </a:p>
        </p:txBody>
      </p:sp>
      <p:sp>
        <p:nvSpPr>
          <p:cNvPr id="18" name="Rectangle 17">
            <a:extLst>
              <a:ext uri="{FF2B5EF4-FFF2-40B4-BE49-F238E27FC236}">
                <a16:creationId xmlns:a16="http://schemas.microsoft.com/office/drawing/2014/main" id="{2327B5CA-E93D-8842-AABF-713A3C7DBB59}"/>
              </a:ext>
            </a:extLst>
          </p:cNvPr>
          <p:cNvSpPr/>
          <p:nvPr/>
        </p:nvSpPr>
        <p:spPr>
          <a:xfrm>
            <a:off x="7289495" y="1656678"/>
            <a:ext cx="1301575" cy="584775"/>
          </a:xfrm>
          <a:prstGeom prst="rect">
            <a:avLst/>
          </a:prstGeom>
        </p:spPr>
        <p:txBody>
          <a:bodyPr wrap="none">
            <a:spAutoFit/>
          </a:bodyPr>
          <a:lstStyle/>
          <a:p>
            <a:pPr algn="ctr"/>
            <a:r>
              <a:rPr lang="en-US" sz="1600" dirty="0">
                <a:solidFill>
                  <a:schemeClr val="bg1"/>
                </a:solidFill>
              </a:rPr>
              <a:t>Apply </a:t>
            </a:r>
            <a:br>
              <a:rPr lang="en-US" sz="1600" dirty="0">
                <a:solidFill>
                  <a:schemeClr val="bg1"/>
                </a:solidFill>
              </a:rPr>
            </a:br>
            <a:r>
              <a:rPr lang="en-US" sz="1600" dirty="0">
                <a:solidFill>
                  <a:schemeClr val="bg1"/>
                </a:solidFill>
              </a:rPr>
              <a:t>allowances</a:t>
            </a:r>
          </a:p>
        </p:txBody>
      </p:sp>
      <p:sp>
        <p:nvSpPr>
          <p:cNvPr id="19" name="Rectangle 18">
            <a:extLst>
              <a:ext uri="{FF2B5EF4-FFF2-40B4-BE49-F238E27FC236}">
                <a16:creationId xmlns:a16="http://schemas.microsoft.com/office/drawing/2014/main" id="{C7CB5AD5-7EDC-974C-B1D8-C4AA67383ED6}"/>
              </a:ext>
            </a:extLst>
          </p:cNvPr>
          <p:cNvSpPr/>
          <p:nvPr/>
        </p:nvSpPr>
        <p:spPr>
          <a:xfrm>
            <a:off x="9430940" y="1656678"/>
            <a:ext cx="1088760" cy="584775"/>
          </a:xfrm>
          <a:prstGeom prst="rect">
            <a:avLst/>
          </a:prstGeom>
        </p:spPr>
        <p:txBody>
          <a:bodyPr wrap="none">
            <a:spAutoFit/>
          </a:bodyPr>
          <a:lstStyle/>
          <a:p>
            <a:pPr algn="ctr"/>
            <a:r>
              <a:rPr lang="en-US" sz="1600" dirty="0">
                <a:solidFill>
                  <a:schemeClr val="bg1"/>
                </a:solidFill>
              </a:rPr>
              <a:t>Make </a:t>
            </a:r>
            <a:br>
              <a:rPr lang="en-US" sz="1600" dirty="0">
                <a:solidFill>
                  <a:schemeClr val="bg1"/>
                </a:solidFill>
              </a:rPr>
            </a:br>
            <a:r>
              <a:rPr lang="en-US" sz="1600" dirty="0">
                <a:solidFill>
                  <a:schemeClr val="bg1"/>
                </a:solidFill>
              </a:rPr>
              <a:t>payment</a:t>
            </a:r>
          </a:p>
        </p:txBody>
      </p:sp>
      <p:sp>
        <p:nvSpPr>
          <p:cNvPr id="43" name="Title 4">
            <a:extLst>
              <a:ext uri="{FF2B5EF4-FFF2-40B4-BE49-F238E27FC236}">
                <a16:creationId xmlns:a16="http://schemas.microsoft.com/office/drawing/2014/main" id="{694947AE-9D10-DA4B-8229-2F7864E43848}"/>
              </a:ext>
            </a:extLst>
          </p:cNvPr>
          <p:cNvSpPr txBox="1">
            <a:spLocks/>
          </p:cNvSpPr>
          <p:nvPr/>
        </p:nvSpPr>
        <p:spPr>
          <a:xfrm>
            <a:off x="469900" y="402587"/>
            <a:ext cx="11252200" cy="334102"/>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ZA" dirty="0">
                <a:solidFill>
                  <a:schemeClr val="bg1"/>
                </a:solidFill>
              </a:rPr>
              <a:t>The Carbon Tax</a:t>
            </a:r>
            <a:endParaRPr lang="en-GB" dirty="0">
              <a:solidFill>
                <a:schemeClr val="bg1"/>
              </a:solidFill>
            </a:endParaRPr>
          </a:p>
        </p:txBody>
      </p:sp>
      <p:sp>
        <p:nvSpPr>
          <p:cNvPr id="46" name="Text Placeholder 3">
            <a:extLst>
              <a:ext uri="{FF2B5EF4-FFF2-40B4-BE49-F238E27FC236}">
                <a16:creationId xmlns:a16="http://schemas.microsoft.com/office/drawing/2014/main" id="{B7DC4444-1CAB-1D4F-B119-5B835A0CC679}"/>
              </a:ext>
            </a:extLst>
          </p:cNvPr>
          <p:cNvSpPr txBox="1">
            <a:spLocks/>
          </p:cNvSpPr>
          <p:nvPr/>
        </p:nvSpPr>
        <p:spPr>
          <a:xfrm>
            <a:off x="469900" y="736688"/>
            <a:ext cx="11252200" cy="757255"/>
          </a:xfrm>
          <a:prstGeom prst="rect">
            <a:avLst/>
          </a:prstGeom>
        </p:spPr>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en-ZA" sz="2000" dirty="0">
                <a:solidFill>
                  <a:schemeClr val="bg1">
                    <a:lumMod val="75000"/>
                  </a:schemeClr>
                </a:solidFill>
              </a:rPr>
              <a:t>The basic process</a:t>
            </a:r>
          </a:p>
        </p:txBody>
      </p:sp>
      <p:sp>
        <p:nvSpPr>
          <p:cNvPr id="2" name="Rectangle 1">
            <a:extLst>
              <a:ext uri="{FF2B5EF4-FFF2-40B4-BE49-F238E27FC236}">
                <a16:creationId xmlns:a16="http://schemas.microsoft.com/office/drawing/2014/main" id="{7A992FEC-8A1B-664B-8350-0142BE3D20CC}"/>
              </a:ext>
            </a:extLst>
          </p:cNvPr>
          <p:cNvSpPr/>
          <p:nvPr/>
        </p:nvSpPr>
        <p:spPr bwMode="gray">
          <a:xfrm>
            <a:off x="8949128" y="1244184"/>
            <a:ext cx="2923082" cy="4323496"/>
          </a:xfrm>
          <a:prstGeom prst="rect">
            <a:avLst/>
          </a:prstGeom>
          <a:solidFill>
            <a:schemeClr val="tx1">
              <a:alpha val="6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Tree>
    <p:extLst>
      <p:ext uri="{BB962C8B-B14F-4D97-AF65-F5344CB8AC3E}">
        <p14:creationId xmlns:p14="http://schemas.microsoft.com/office/powerpoint/2010/main" val="65556880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7B724B-6E77-5745-A689-BB36C224DF6B}"/>
              </a:ext>
            </a:extLst>
          </p:cNvPr>
          <p:cNvSpPr>
            <a:spLocks noGrp="1"/>
          </p:cNvSpPr>
          <p:nvPr>
            <p:ph type="body" sz="quarter" idx="13"/>
          </p:nvPr>
        </p:nvSpPr>
        <p:spPr/>
        <p:txBody>
          <a:bodyPr/>
          <a:lstStyle/>
          <a:p>
            <a:r>
              <a:rPr lang="en-ZA" dirty="0"/>
              <a:t>Breaking down the Carbon Tax formula</a:t>
            </a:r>
          </a:p>
        </p:txBody>
      </p:sp>
      <p:sp>
        <p:nvSpPr>
          <p:cNvPr id="5" name="Title 4">
            <a:extLst>
              <a:ext uri="{FF2B5EF4-FFF2-40B4-BE49-F238E27FC236}">
                <a16:creationId xmlns:a16="http://schemas.microsoft.com/office/drawing/2014/main" id="{C1752741-9E38-AC42-BC35-22A077EBB49A}"/>
              </a:ext>
            </a:extLst>
          </p:cNvPr>
          <p:cNvSpPr>
            <a:spLocks noGrp="1"/>
          </p:cNvSpPr>
          <p:nvPr>
            <p:ph type="title"/>
          </p:nvPr>
        </p:nvSpPr>
        <p:spPr/>
        <p:txBody>
          <a:bodyPr/>
          <a:lstStyle/>
          <a:p>
            <a:r>
              <a:rPr lang="en-ZA" dirty="0"/>
              <a:t>The Carbon Tax</a:t>
            </a:r>
            <a:endParaRPr lang="en-GB" dirty="0"/>
          </a:p>
        </p:txBody>
      </p:sp>
      <p:sp>
        <p:nvSpPr>
          <p:cNvPr id="6" name="Text Placeholder 4">
            <a:extLst>
              <a:ext uri="{FF2B5EF4-FFF2-40B4-BE49-F238E27FC236}">
                <a16:creationId xmlns:a16="http://schemas.microsoft.com/office/drawing/2014/main" id="{619178F9-8F13-3B41-8166-C1D0EC20BAE9}"/>
              </a:ext>
            </a:extLst>
          </p:cNvPr>
          <p:cNvSpPr txBox="1">
            <a:spLocks/>
          </p:cNvSpPr>
          <p:nvPr/>
        </p:nvSpPr>
        <p:spPr>
          <a:xfrm>
            <a:off x="509666" y="2036568"/>
            <a:ext cx="7540052" cy="533667"/>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endParaRPr lang="en-ZA" sz="1400" dirty="0"/>
          </a:p>
        </p:txBody>
      </p:sp>
      <p:graphicFrame>
        <p:nvGraphicFramePr>
          <p:cNvPr id="25" name="Table 24">
            <a:extLst>
              <a:ext uri="{FF2B5EF4-FFF2-40B4-BE49-F238E27FC236}">
                <a16:creationId xmlns:a16="http://schemas.microsoft.com/office/drawing/2014/main" id="{0C1DF911-8847-014A-811E-EC9135E76419}"/>
              </a:ext>
            </a:extLst>
          </p:cNvPr>
          <p:cNvGraphicFramePr>
            <a:graphicFrameLocks noGrp="1"/>
          </p:cNvGraphicFramePr>
          <p:nvPr>
            <p:extLst>
              <p:ext uri="{D42A27DB-BD31-4B8C-83A1-F6EECF244321}">
                <p14:modId xmlns:p14="http://schemas.microsoft.com/office/powerpoint/2010/main" val="1694859691"/>
              </p:ext>
            </p:extLst>
          </p:nvPr>
        </p:nvGraphicFramePr>
        <p:xfrm>
          <a:off x="443043" y="2818288"/>
          <a:ext cx="11052000" cy="782320"/>
        </p:xfrm>
        <a:graphic>
          <a:graphicData uri="http://schemas.openxmlformats.org/drawingml/2006/table">
            <a:tbl>
              <a:tblPr firstRow="1" bandRow="1">
                <a:tableStyleId>{5940675A-B579-460E-94D1-54222C63F5DA}</a:tableStyleId>
              </a:tblPr>
              <a:tblGrid>
                <a:gridCol w="1008000">
                  <a:extLst>
                    <a:ext uri="{9D8B030D-6E8A-4147-A177-3AD203B41FA5}">
                      <a16:colId xmlns:a16="http://schemas.microsoft.com/office/drawing/2014/main" val="861571543"/>
                    </a:ext>
                  </a:extLst>
                </a:gridCol>
                <a:gridCol w="4608000">
                  <a:extLst>
                    <a:ext uri="{9D8B030D-6E8A-4147-A177-3AD203B41FA5}">
                      <a16:colId xmlns:a16="http://schemas.microsoft.com/office/drawing/2014/main" val="1447185573"/>
                    </a:ext>
                  </a:extLst>
                </a:gridCol>
                <a:gridCol w="324000">
                  <a:extLst>
                    <a:ext uri="{9D8B030D-6E8A-4147-A177-3AD203B41FA5}">
                      <a16:colId xmlns:a16="http://schemas.microsoft.com/office/drawing/2014/main" val="3927872785"/>
                    </a:ext>
                  </a:extLst>
                </a:gridCol>
                <a:gridCol w="1872000">
                  <a:extLst>
                    <a:ext uri="{9D8B030D-6E8A-4147-A177-3AD203B41FA5}">
                      <a16:colId xmlns:a16="http://schemas.microsoft.com/office/drawing/2014/main" val="2306791143"/>
                    </a:ext>
                  </a:extLst>
                </a:gridCol>
                <a:gridCol w="324000">
                  <a:extLst>
                    <a:ext uri="{9D8B030D-6E8A-4147-A177-3AD203B41FA5}">
                      <a16:colId xmlns:a16="http://schemas.microsoft.com/office/drawing/2014/main" val="3115926954"/>
                    </a:ext>
                  </a:extLst>
                </a:gridCol>
                <a:gridCol w="1944000">
                  <a:extLst>
                    <a:ext uri="{9D8B030D-6E8A-4147-A177-3AD203B41FA5}">
                      <a16:colId xmlns:a16="http://schemas.microsoft.com/office/drawing/2014/main" val="2713186413"/>
                    </a:ext>
                  </a:extLst>
                </a:gridCol>
                <a:gridCol w="972000">
                  <a:extLst>
                    <a:ext uri="{9D8B030D-6E8A-4147-A177-3AD203B41FA5}">
                      <a16:colId xmlns:a16="http://schemas.microsoft.com/office/drawing/2014/main" val="2166459585"/>
                    </a:ext>
                  </a:extLst>
                </a:gridCol>
              </a:tblGrid>
              <a:tr h="370840">
                <a:tc>
                  <a:txBody>
                    <a:bodyPr/>
                    <a:lstStyle/>
                    <a:p>
                      <a:pPr algn="ctr"/>
                      <a:endParaRPr lang="en-GB"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smtClean="0"/>
                        <a:t>Combustion</a:t>
                      </a:r>
                      <a:endParaRPr lang="en-GB" sz="1400" b="0" dirty="0"/>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Process</a:t>
                      </a:r>
                      <a:endParaRPr lang="en-GB" sz="1400" b="0" dirty="0"/>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dirty="0"/>
                        <a:t>Fugitive</a:t>
                      </a:r>
                      <a:endParaRPr lang="en-GB" sz="1400" b="0" dirty="0"/>
                    </a:p>
                  </a:txBody>
                  <a:tcPr anchor="ct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29451957"/>
                  </a:ext>
                </a:extLst>
              </a:tr>
              <a:tr h="370840">
                <a:tc>
                  <a:txBody>
                    <a:bodyPr/>
                    <a:lstStyle/>
                    <a:p>
                      <a:pPr algn="ctr"/>
                      <a:r>
                        <a:rPr lang="pt-BR" sz="2100" dirty="0" err="1"/>
                        <a:t>X</a:t>
                      </a:r>
                      <a:r>
                        <a:rPr lang="pt-BR" sz="2100" dirty="0"/>
                        <a:t> = &lt; </a:t>
                      </a:r>
                      <a:endParaRPr lang="en-GB" sz="2100" b="0" dirty="0"/>
                    </a:p>
                  </a:txBody>
                  <a:tcPr anchor="ctr">
                    <a:lnL w="12700" cmpd="sng">
                      <a:noFill/>
                    </a:lnL>
                    <a:lnR w="1270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pt-BR" sz="2100" dirty="0">
                          <a:solidFill>
                            <a:schemeClr val="accent1"/>
                          </a:solidFill>
                        </a:rPr>
                        <a:t>{[(E - S) x (1 - C)]-[D x (</a:t>
                      </a:r>
                      <a:r>
                        <a:rPr lang="pt-BR" sz="2100" dirty="0" smtClean="0">
                          <a:solidFill>
                            <a:schemeClr val="accent1"/>
                          </a:solidFill>
                        </a:rPr>
                        <a:t>1-M</a:t>
                      </a:r>
                      <a:r>
                        <a:rPr lang="pt-BR" sz="2100" dirty="0">
                          <a:solidFill>
                            <a:schemeClr val="accent1"/>
                          </a:solidFill>
                        </a:rPr>
                        <a:t>)]}</a:t>
                      </a:r>
                      <a:r>
                        <a:rPr lang="pt-BR" sz="2100" dirty="0"/>
                        <a:t> </a:t>
                      </a:r>
                      <a:endParaRPr lang="en-GB" sz="2100" b="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sz="2100" dirty="0"/>
                        <a:t>+</a:t>
                      </a:r>
                      <a:endParaRPr lang="en-GB" sz="2100" b="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pt-BR" sz="2100" dirty="0">
                          <a:solidFill>
                            <a:srgbClr val="00A3E0"/>
                          </a:solidFill>
                        </a:rPr>
                        <a:t>{</a:t>
                      </a:r>
                      <a:r>
                        <a:rPr lang="pt-BR" sz="2100" dirty="0" err="1">
                          <a:solidFill>
                            <a:srgbClr val="00A3E0"/>
                          </a:solidFill>
                        </a:rPr>
                        <a:t>P</a:t>
                      </a:r>
                      <a:r>
                        <a:rPr lang="pt-BR" sz="2100" dirty="0">
                          <a:solidFill>
                            <a:srgbClr val="00A3E0"/>
                          </a:solidFill>
                        </a:rPr>
                        <a:t> </a:t>
                      </a:r>
                      <a:r>
                        <a:rPr lang="pt-BR" sz="2100" dirty="0" err="1">
                          <a:solidFill>
                            <a:srgbClr val="00A3E0"/>
                          </a:solidFill>
                        </a:rPr>
                        <a:t>x</a:t>
                      </a:r>
                      <a:r>
                        <a:rPr lang="pt-BR" sz="2100" dirty="0">
                          <a:solidFill>
                            <a:srgbClr val="00A3E0"/>
                          </a:solidFill>
                        </a:rPr>
                        <a:t> (1 - J)}</a:t>
                      </a:r>
                      <a:endParaRPr lang="en-ZA" sz="2100" dirty="0">
                        <a:solidFill>
                          <a:srgbClr val="00A3E0"/>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sz="2100" dirty="0"/>
                        <a:t>+</a:t>
                      </a:r>
                      <a:endParaRPr lang="en-GB" sz="2100" b="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pt-BR" sz="2100" dirty="0">
                          <a:solidFill>
                            <a:schemeClr val="accent5"/>
                          </a:solidFill>
                        </a:rPr>
                        <a:t>{</a:t>
                      </a:r>
                      <a:r>
                        <a:rPr lang="pt-BR" sz="2100" dirty="0" err="1">
                          <a:solidFill>
                            <a:schemeClr val="accent5"/>
                          </a:solidFill>
                        </a:rPr>
                        <a:t>F</a:t>
                      </a:r>
                      <a:r>
                        <a:rPr lang="pt-BR" sz="2100" dirty="0">
                          <a:solidFill>
                            <a:schemeClr val="accent5"/>
                          </a:solidFill>
                        </a:rPr>
                        <a:t> </a:t>
                      </a:r>
                      <a:r>
                        <a:rPr lang="pt-BR" sz="2100" dirty="0" err="1">
                          <a:solidFill>
                            <a:schemeClr val="accent5"/>
                          </a:solidFill>
                        </a:rPr>
                        <a:t>x</a:t>
                      </a:r>
                      <a:r>
                        <a:rPr lang="pt-BR" sz="2100" dirty="0">
                          <a:solidFill>
                            <a:schemeClr val="accent5"/>
                          </a:solidFill>
                        </a:rPr>
                        <a:t> (1 - </a:t>
                      </a:r>
                      <a:r>
                        <a:rPr lang="pt-BR" sz="2100" dirty="0" err="1">
                          <a:solidFill>
                            <a:schemeClr val="accent5"/>
                          </a:solidFill>
                        </a:rPr>
                        <a:t>K</a:t>
                      </a:r>
                      <a:r>
                        <a:rPr lang="pt-BR" sz="2100" dirty="0">
                          <a:solidFill>
                            <a:schemeClr val="accent5"/>
                          </a:solidFill>
                        </a:rPr>
                        <a:t>)}</a:t>
                      </a:r>
                      <a:endParaRPr lang="en-GB" sz="2100" dirty="0">
                        <a:solidFill>
                          <a:schemeClr val="accent5"/>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pt-BR" sz="2100" dirty="0"/>
                        <a:t>&gt; </a:t>
                      </a:r>
                      <a:r>
                        <a:rPr lang="pt-BR" sz="2100" dirty="0" err="1"/>
                        <a:t>x</a:t>
                      </a:r>
                      <a:r>
                        <a:rPr lang="pt-BR" sz="2100" dirty="0"/>
                        <a:t> </a:t>
                      </a:r>
                      <a:r>
                        <a:rPr lang="pt-BR" sz="2100" dirty="0" err="1"/>
                        <a:t>R</a:t>
                      </a:r>
                      <a:r>
                        <a:rPr lang="en-ZA" sz="2100" dirty="0"/>
                        <a:t> </a:t>
                      </a:r>
                      <a:endParaRPr lang="en-GB" sz="2100" dirty="0"/>
                    </a:p>
                  </a:txBody>
                  <a:tcPr anchor="ctr">
                    <a:lnL w="1270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01217581"/>
                  </a:ext>
                </a:extLst>
              </a:tr>
            </a:tbl>
          </a:graphicData>
        </a:graphic>
      </p:graphicFrame>
      <p:graphicFrame>
        <p:nvGraphicFramePr>
          <p:cNvPr id="26" name="Table 25">
            <a:extLst>
              <a:ext uri="{FF2B5EF4-FFF2-40B4-BE49-F238E27FC236}">
                <a16:creationId xmlns:a16="http://schemas.microsoft.com/office/drawing/2014/main" id="{2FD8E2AF-3A70-9742-BE51-03D100926F4F}"/>
              </a:ext>
            </a:extLst>
          </p:cNvPr>
          <p:cNvGraphicFramePr>
            <a:graphicFrameLocks noGrp="1"/>
          </p:cNvGraphicFramePr>
          <p:nvPr>
            <p:extLst>
              <p:ext uri="{D42A27DB-BD31-4B8C-83A1-F6EECF244321}">
                <p14:modId xmlns:p14="http://schemas.microsoft.com/office/powerpoint/2010/main" val="2946088769"/>
              </p:ext>
            </p:extLst>
          </p:nvPr>
        </p:nvGraphicFramePr>
        <p:xfrm>
          <a:off x="1432394" y="4122432"/>
          <a:ext cx="9108000" cy="134112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1808035217"/>
                    </a:ext>
                  </a:extLst>
                </a:gridCol>
                <a:gridCol w="1152000">
                  <a:extLst>
                    <a:ext uri="{9D8B030D-6E8A-4147-A177-3AD203B41FA5}">
                      <a16:colId xmlns:a16="http://schemas.microsoft.com/office/drawing/2014/main" val="2163178922"/>
                    </a:ext>
                  </a:extLst>
                </a:gridCol>
                <a:gridCol w="1080000">
                  <a:extLst>
                    <a:ext uri="{9D8B030D-6E8A-4147-A177-3AD203B41FA5}">
                      <a16:colId xmlns:a16="http://schemas.microsoft.com/office/drawing/2014/main" val="1889183761"/>
                    </a:ext>
                  </a:extLst>
                </a:gridCol>
                <a:gridCol w="1332000">
                  <a:extLst>
                    <a:ext uri="{9D8B030D-6E8A-4147-A177-3AD203B41FA5}">
                      <a16:colId xmlns:a16="http://schemas.microsoft.com/office/drawing/2014/main" val="2157664137"/>
                    </a:ext>
                  </a:extLst>
                </a:gridCol>
                <a:gridCol w="324000">
                  <a:extLst>
                    <a:ext uri="{9D8B030D-6E8A-4147-A177-3AD203B41FA5}">
                      <a16:colId xmlns:a16="http://schemas.microsoft.com/office/drawing/2014/main" val="2532441884"/>
                    </a:ext>
                  </a:extLst>
                </a:gridCol>
                <a:gridCol w="900000">
                  <a:extLst>
                    <a:ext uri="{9D8B030D-6E8A-4147-A177-3AD203B41FA5}">
                      <a16:colId xmlns:a16="http://schemas.microsoft.com/office/drawing/2014/main" val="2091495507"/>
                    </a:ext>
                  </a:extLst>
                </a:gridCol>
                <a:gridCol w="1008000">
                  <a:extLst>
                    <a:ext uri="{9D8B030D-6E8A-4147-A177-3AD203B41FA5}">
                      <a16:colId xmlns:a16="http://schemas.microsoft.com/office/drawing/2014/main" val="3360653770"/>
                    </a:ext>
                  </a:extLst>
                </a:gridCol>
                <a:gridCol w="324000">
                  <a:extLst>
                    <a:ext uri="{9D8B030D-6E8A-4147-A177-3AD203B41FA5}">
                      <a16:colId xmlns:a16="http://schemas.microsoft.com/office/drawing/2014/main" val="2487465338"/>
                    </a:ext>
                  </a:extLst>
                </a:gridCol>
                <a:gridCol w="936000">
                  <a:extLst>
                    <a:ext uri="{9D8B030D-6E8A-4147-A177-3AD203B41FA5}">
                      <a16:colId xmlns:a16="http://schemas.microsoft.com/office/drawing/2014/main" val="3356076170"/>
                    </a:ext>
                  </a:extLst>
                </a:gridCol>
                <a:gridCol w="972000">
                  <a:extLst>
                    <a:ext uri="{9D8B030D-6E8A-4147-A177-3AD203B41FA5}">
                      <a16:colId xmlns:a16="http://schemas.microsoft.com/office/drawing/2014/main" val="1164153262"/>
                    </a:ext>
                  </a:extLst>
                </a:gridCol>
              </a:tblGrid>
              <a:tr h="256154">
                <a:tc>
                  <a:txBody>
                    <a:bodyPr/>
                    <a:lstStyle/>
                    <a:p>
                      <a:pPr algn="l"/>
                      <a:r>
                        <a:rPr lang="en-GB" sz="1600" b="1" dirty="0">
                          <a:solidFill>
                            <a:schemeClr val="accent1"/>
                          </a:solidFill>
                        </a:rPr>
                        <a:t>E</a:t>
                      </a:r>
                    </a:p>
                  </a:txBody>
                  <a:tcPr marL="45720" marR="45720">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sz="1600" b="1" dirty="0">
                          <a:solidFill>
                            <a:schemeClr val="accent1"/>
                          </a:solidFill>
                        </a:rPr>
                        <a:t>S</a:t>
                      </a:r>
                    </a:p>
                  </a:txBody>
                  <a:tcPr marL="45720" marR="45720">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sz="1600" b="1" dirty="0">
                          <a:solidFill>
                            <a:schemeClr val="accent1"/>
                          </a:solidFill>
                        </a:rPr>
                        <a:t>C</a:t>
                      </a:r>
                    </a:p>
                  </a:txBody>
                  <a:tcPr marL="45720" marR="45720">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sz="1600" b="1" dirty="0">
                          <a:solidFill>
                            <a:schemeClr val="accent1"/>
                          </a:solidFill>
                        </a:rPr>
                        <a:t>D</a:t>
                      </a:r>
                    </a:p>
                  </a:txBody>
                  <a:tcPr marL="45720" marR="45720">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en-GB" sz="1600" b="1" dirty="0">
                        <a:solidFill>
                          <a:schemeClr val="accent3"/>
                        </a:solidFill>
                      </a:endParaRPr>
                    </a:p>
                  </a:txBody>
                  <a:tcPr marL="45720" marR="45720">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GB" sz="1600" b="1" dirty="0">
                          <a:solidFill>
                            <a:schemeClr val="accent3"/>
                          </a:solidFill>
                        </a:rPr>
                        <a:t>P</a:t>
                      </a:r>
                    </a:p>
                  </a:txBody>
                  <a:tcPr marL="45720" marR="45720">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sz="1600" b="1" dirty="0">
                          <a:solidFill>
                            <a:schemeClr val="accent3"/>
                          </a:solidFill>
                        </a:rPr>
                        <a:t>J</a:t>
                      </a:r>
                    </a:p>
                  </a:txBody>
                  <a:tcPr marL="45720" marR="45720">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en-GB" sz="1600" b="1" dirty="0">
                        <a:solidFill>
                          <a:schemeClr val="accent5"/>
                        </a:solidFill>
                      </a:endParaRPr>
                    </a:p>
                  </a:txBody>
                  <a:tcPr marL="45720" marR="45720">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GB" sz="1600" b="1" dirty="0">
                          <a:solidFill>
                            <a:schemeClr val="accent5"/>
                          </a:solidFill>
                        </a:rPr>
                        <a:t>F</a:t>
                      </a:r>
                    </a:p>
                  </a:txBody>
                  <a:tcPr marL="45720" marR="45720">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sz="1600" b="1" dirty="0">
                          <a:solidFill>
                            <a:schemeClr val="accent5"/>
                          </a:solidFill>
                        </a:rPr>
                        <a:t>K</a:t>
                      </a:r>
                    </a:p>
                  </a:txBody>
                  <a:tcPr marL="45720" marR="45720">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72004366"/>
                  </a:ext>
                </a:extLst>
              </a:tr>
              <a:tr h="85298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Fuel combustion emissions</a:t>
                      </a:r>
                    </a:p>
                    <a:p>
                      <a:endParaRPr lang="en-GB" sz="1200" b="0" dirty="0">
                        <a:solidFill>
                          <a:schemeClr val="tx1"/>
                        </a:solidFill>
                      </a:endParaRPr>
                    </a:p>
                  </a:txBody>
                  <a:tcPr marL="45720" marR="45720">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GB" sz="1200" b="0" dirty="0">
                          <a:solidFill>
                            <a:schemeClr val="tx1"/>
                          </a:solidFill>
                        </a:rPr>
                        <a:t>Sequestered emissions</a:t>
                      </a:r>
                    </a:p>
                    <a:p>
                      <a:endParaRPr lang="en-GB" sz="1200" b="0" dirty="0">
                        <a:solidFill>
                          <a:schemeClr val="tx1"/>
                        </a:solidFill>
                      </a:endParaRPr>
                    </a:p>
                  </a:txBody>
                  <a:tcPr marL="45720" marR="45720">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ZA" sz="1200" b="0" dirty="0">
                          <a:solidFill>
                            <a:schemeClr val="tx1"/>
                          </a:solidFill>
                        </a:rPr>
                        <a:t>Sum of fuel combustion emission allowances</a:t>
                      </a:r>
                    </a:p>
                    <a:p>
                      <a:endParaRPr lang="en-GB" sz="1200" b="0" dirty="0">
                        <a:solidFill>
                          <a:schemeClr val="tx1"/>
                        </a:solidFill>
                      </a:endParaRPr>
                    </a:p>
                  </a:txBody>
                  <a:tcPr marL="45720" marR="45720">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ZA" sz="1200" b="0" dirty="0">
                          <a:solidFill>
                            <a:schemeClr val="tx1"/>
                          </a:solidFill>
                        </a:rPr>
                        <a:t>Emissions from diesel and petrol (will be included in fuel levy)</a:t>
                      </a:r>
                    </a:p>
                  </a:txBody>
                  <a:tcPr marL="45720" marR="45720">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GB" sz="1200" b="0" dirty="0">
                        <a:solidFill>
                          <a:schemeClr val="tx1"/>
                        </a:solidFill>
                      </a:endParaRPr>
                    </a:p>
                  </a:txBody>
                  <a:tcPr marL="45720" marR="45720">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ZA" sz="1200" b="0" dirty="0">
                          <a:solidFill>
                            <a:schemeClr val="tx1"/>
                          </a:solidFill>
                        </a:rPr>
                        <a:t>Process emissions</a:t>
                      </a:r>
                    </a:p>
                    <a:p>
                      <a:endParaRPr lang="en-GB" sz="1200" b="0" dirty="0">
                        <a:solidFill>
                          <a:schemeClr val="tx1"/>
                        </a:solidFill>
                      </a:endParaRPr>
                    </a:p>
                  </a:txBody>
                  <a:tcPr marL="45720" marR="45720">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ZA" sz="1200" b="0" dirty="0">
                          <a:solidFill>
                            <a:schemeClr val="tx1"/>
                          </a:solidFill>
                        </a:rPr>
                        <a:t>Sum of process emission allowances</a:t>
                      </a:r>
                    </a:p>
                    <a:p>
                      <a:endParaRPr lang="en-GB" sz="1200" b="0" dirty="0">
                        <a:solidFill>
                          <a:schemeClr val="tx1"/>
                        </a:solidFill>
                      </a:endParaRPr>
                    </a:p>
                  </a:txBody>
                  <a:tcPr marL="45720" marR="45720">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GB" sz="1200" b="0" dirty="0">
                        <a:solidFill>
                          <a:schemeClr val="tx1"/>
                        </a:solidFill>
                      </a:endParaRPr>
                    </a:p>
                  </a:txBody>
                  <a:tcPr marL="45720" marR="45720">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ZA" sz="1200" b="0" dirty="0">
                          <a:solidFill>
                            <a:schemeClr val="tx1"/>
                          </a:solidFill>
                        </a:rPr>
                        <a:t>Fugitive emissions</a:t>
                      </a:r>
                    </a:p>
                    <a:p>
                      <a:endParaRPr lang="en-GB" sz="1200" b="0" dirty="0">
                        <a:solidFill>
                          <a:schemeClr val="tx1"/>
                        </a:solidFill>
                      </a:endParaRPr>
                    </a:p>
                  </a:txBody>
                  <a:tcPr marL="45720" marR="45720">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ZA" sz="1200" b="0" dirty="0">
                          <a:solidFill>
                            <a:schemeClr val="tx1"/>
                          </a:solidFill>
                        </a:rPr>
                        <a:t>Sum of fugitive emission allowances</a:t>
                      </a:r>
                    </a:p>
                    <a:p>
                      <a:endParaRPr lang="en-GB" sz="1200" b="0" dirty="0">
                        <a:solidFill>
                          <a:schemeClr val="tx1"/>
                        </a:solidFill>
                      </a:endParaRPr>
                    </a:p>
                  </a:txBody>
                  <a:tcPr marL="45720" marR="45720">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23570791"/>
                  </a:ext>
                </a:extLst>
              </a:tr>
            </a:tbl>
          </a:graphicData>
        </a:graphic>
      </p:graphicFrame>
      <p:graphicFrame>
        <p:nvGraphicFramePr>
          <p:cNvPr id="28" name="Table 27">
            <a:extLst>
              <a:ext uri="{FF2B5EF4-FFF2-40B4-BE49-F238E27FC236}">
                <a16:creationId xmlns:a16="http://schemas.microsoft.com/office/drawing/2014/main" id="{CE2BEF44-2B20-4340-9D2D-F7B62425722F}"/>
              </a:ext>
            </a:extLst>
          </p:cNvPr>
          <p:cNvGraphicFramePr>
            <a:graphicFrameLocks noGrp="1"/>
          </p:cNvGraphicFramePr>
          <p:nvPr>
            <p:extLst>
              <p:ext uri="{D42A27DB-BD31-4B8C-83A1-F6EECF244321}">
                <p14:modId xmlns:p14="http://schemas.microsoft.com/office/powerpoint/2010/main" val="874642230"/>
              </p:ext>
            </p:extLst>
          </p:nvPr>
        </p:nvGraphicFramePr>
        <p:xfrm>
          <a:off x="454910" y="1993692"/>
          <a:ext cx="1703674" cy="609600"/>
        </p:xfrm>
        <a:graphic>
          <a:graphicData uri="http://schemas.openxmlformats.org/drawingml/2006/table">
            <a:tbl>
              <a:tblPr firstRow="1" bandRow="1">
                <a:tableStyleId>{5C22544A-7EE6-4342-B048-85BDC9FD1C3A}</a:tableStyleId>
              </a:tblPr>
              <a:tblGrid>
                <a:gridCol w="1703674">
                  <a:extLst>
                    <a:ext uri="{9D8B030D-6E8A-4147-A177-3AD203B41FA5}">
                      <a16:colId xmlns:a16="http://schemas.microsoft.com/office/drawing/2014/main" val="1577279655"/>
                    </a:ext>
                  </a:extLst>
                </a:gridCol>
              </a:tblGrid>
              <a:tr h="119923">
                <a:tc>
                  <a:txBody>
                    <a:bodyPr/>
                    <a:lstStyle/>
                    <a:p>
                      <a:r>
                        <a:rPr lang="en-ZA" sz="1200" b="0" dirty="0">
                          <a:solidFill>
                            <a:schemeClr val="tx1"/>
                          </a:solidFill>
                        </a:rPr>
                        <a:t>Carbon Tax payable</a:t>
                      </a:r>
                      <a:endParaRPr lang="en-GB" sz="1200" b="0" dirty="0">
                        <a:solidFill>
                          <a:schemeClr val="tx1"/>
                        </a:solidFill>
                      </a:endParaRPr>
                    </a:p>
                  </a:txBody>
                  <a:tcPr>
                    <a:lnL w="12700" cmpd="sng">
                      <a:noFill/>
                    </a:lnL>
                    <a:lnR w="12700" cap="flat" cmpd="sng" algn="ctr">
                      <a:noFill/>
                      <a:prstDash val="sys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58254626"/>
                  </a:ext>
                </a:extLst>
              </a:tr>
              <a:tr h="11992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mn-lt"/>
                          <a:ea typeface="+mn-ea"/>
                          <a:cs typeface="+mn-cs"/>
                        </a:rPr>
                        <a:t>X</a:t>
                      </a:r>
                    </a:p>
                  </a:txBody>
                  <a:tcPr>
                    <a:lnL w="12700" cmpd="sng">
                      <a:noFill/>
                    </a:lnL>
                    <a:lnR w="12700" cap="flat" cmpd="sng" algn="ctr">
                      <a:noFill/>
                      <a:prstDash val="sys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40149242"/>
                  </a:ext>
                </a:extLst>
              </a:tr>
            </a:tbl>
          </a:graphicData>
        </a:graphic>
      </p:graphicFrame>
      <p:graphicFrame>
        <p:nvGraphicFramePr>
          <p:cNvPr id="29" name="Table 28">
            <a:extLst>
              <a:ext uri="{FF2B5EF4-FFF2-40B4-BE49-F238E27FC236}">
                <a16:creationId xmlns:a16="http://schemas.microsoft.com/office/drawing/2014/main" id="{5B492930-653C-714E-AE1E-44305E0EBD09}"/>
              </a:ext>
            </a:extLst>
          </p:cNvPr>
          <p:cNvGraphicFramePr>
            <a:graphicFrameLocks noGrp="1"/>
          </p:cNvGraphicFramePr>
          <p:nvPr>
            <p:extLst>
              <p:ext uri="{D42A27DB-BD31-4B8C-83A1-F6EECF244321}">
                <p14:modId xmlns:p14="http://schemas.microsoft.com/office/powerpoint/2010/main" val="1325792822"/>
              </p:ext>
            </p:extLst>
          </p:nvPr>
        </p:nvGraphicFramePr>
        <p:xfrm>
          <a:off x="5696262" y="1993692"/>
          <a:ext cx="5649668" cy="609600"/>
        </p:xfrm>
        <a:graphic>
          <a:graphicData uri="http://schemas.openxmlformats.org/drawingml/2006/table">
            <a:tbl>
              <a:tblPr firstRow="1" bandRow="1">
                <a:tableStyleId>{5C22544A-7EE6-4342-B048-85BDC9FD1C3A}</a:tableStyleId>
              </a:tblPr>
              <a:tblGrid>
                <a:gridCol w="5649668">
                  <a:extLst>
                    <a:ext uri="{9D8B030D-6E8A-4147-A177-3AD203B41FA5}">
                      <a16:colId xmlns:a16="http://schemas.microsoft.com/office/drawing/2014/main" val="292199792"/>
                    </a:ext>
                  </a:extLst>
                </a:gridCol>
              </a:tblGrid>
              <a:tr h="135719">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ZA" sz="1200" b="0" dirty="0">
                          <a:solidFill>
                            <a:schemeClr val="tx1"/>
                          </a:solidFill>
                        </a:rPr>
                        <a:t>Carbon Tax rate, </a:t>
                      </a:r>
                      <a:r>
                        <a:rPr lang="en-ZA" sz="1200" b="0" dirty="0" err="1">
                          <a:solidFill>
                            <a:schemeClr val="tx1"/>
                          </a:solidFill>
                        </a:rPr>
                        <a:t>R120</a:t>
                      </a:r>
                      <a:r>
                        <a:rPr lang="en-ZA" sz="1200" b="0" dirty="0">
                          <a:solidFill>
                            <a:schemeClr val="tx1"/>
                          </a:solidFill>
                        </a:rPr>
                        <a:t> per tonne </a:t>
                      </a:r>
                      <a:r>
                        <a:rPr lang="en-ZA" sz="1200" b="0" dirty="0" err="1">
                          <a:solidFill>
                            <a:schemeClr val="tx1"/>
                          </a:solidFill>
                        </a:rPr>
                        <a:t>CO₂e</a:t>
                      </a:r>
                      <a:r>
                        <a:rPr lang="en-ZA" sz="1200" b="0" dirty="0">
                          <a:solidFill>
                            <a:schemeClr val="tx1"/>
                          </a:solidFill>
                        </a:rPr>
                        <a:t> increased by CPI +2% annually</a:t>
                      </a:r>
                    </a:p>
                  </a:txBody>
                  <a:tcPr>
                    <a:lnL w="12700" cap="flat" cmpd="sng" algn="ctr">
                      <a:noFill/>
                      <a:prstDash val="sysDash"/>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92166836"/>
                  </a:ext>
                </a:extLst>
              </a:tr>
              <a:tr h="164085">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mn-lt"/>
                          <a:ea typeface="+mn-ea"/>
                          <a:cs typeface="+mn-cs"/>
                        </a:rPr>
                        <a:t>R</a:t>
                      </a:r>
                      <a:endParaRPr lang="en-ZA" sz="1200" b="0" dirty="0">
                        <a:solidFill>
                          <a:schemeClr val="tx1"/>
                        </a:solidFill>
                      </a:endParaRPr>
                    </a:p>
                  </a:txBody>
                  <a:tcPr>
                    <a:lnL w="12700" cap="flat" cmpd="sng" algn="ctr">
                      <a:noFill/>
                      <a:prstDash val="sysDash"/>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07673550"/>
                  </a:ext>
                </a:extLst>
              </a:tr>
            </a:tbl>
          </a:graphicData>
        </a:graphic>
      </p:graphicFrame>
    </p:spTree>
    <p:extLst>
      <p:ext uri="{BB962C8B-B14F-4D97-AF65-F5344CB8AC3E}">
        <p14:creationId xmlns:p14="http://schemas.microsoft.com/office/powerpoint/2010/main" val="151026097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5DAFDD39-282B-5845-BC17-EAB786A29E62}"/>
              </a:ext>
            </a:extLst>
          </p:cNvPr>
          <p:cNvGraphicFramePr>
            <a:graphicFrameLocks noGrp="1"/>
          </p:cNvGraphicFramePr>
          <p:nvPr>
            <p:extLst>
              <p:ext uri="{D42A27DB-BD31-4B8C-83A1-F6EECF244321}">
                <p14:modId xmlns:p14="http://schemas.microsoft.com/office/powerpoint/2010/main" val="1783045506"/>
              </p:ext>
            </p:extLst>
          </p:nvPr>
        </p:nvGraphicFramePr>
        <p:xfrm>
          <a:off x="458032" y="3039560"/>
          <a:ext cx="4009037" cy="2682240"/>
        </p:xfrm>
        <a:graphic>
          <a:graphicData uri="http://schemas.openxmlformats.org/drawingml/2006/table">
            <a:tbl>
              <a:tblPr firstRow="1" bandRow="1">
                <a:tableStyleId>{10A1B5D5-9B99-4C35-A422-299274C87663}</a:tableStyleId>
              </a:tblPr>
              <a:tblGrid>
                <a:gridCol w="1957829">
                  <a:extLst>
                    <a:ext uri="{9D8B030D-6E8A-4147-A177-3AD203B41FA5}">
                      <a16:colId xmlns:a16="http://schemas.microsoft.com/office/drawing/2014/main" val="2081259606"/>
                    </a:ext>
                  </a:extLst>
                </a:gridCol>
                <a:gridCol w="2051208">
                  <a:extLst>
                    <a:ext uri="{9D8B030D-6E8A-4147-A177-3AD203B41FA5}">
                      <a16:colId xmlns:a16="http://schemas.microsoft.com/office/drawing/2014/main" val="2649781802"/>
                    </a:ext>
                  </a:extLst>
                </a:gridCol>
              </a:tblGrid>
              <a:tr h="370840">
                <a:tc gridSpan="2">
                  <a:txBody>
                    <a:bodyPr/>
                    <a:lstStyle/>
                    <a:p>
                      <a:r>
                        <a:rPr lang="en-GB" sz="1200" dirty="0"/>
                        <a:t>Allowances</a:t>
                      </a:r>
                    </a:p>
                  </a:txBody>
                  <a:tcPr anchor="ctr">
                    <a:solidFill>
                      <a:schemeClr val="accent5"/>
                    </a:solidFill>
                  </a:tcPr>
                </a:tc>
                <a:tc hMerge="1">
                  <a:txBody>
                    <a:bodyPr/>
                    <a:lstStyle/>
                    <a:p>
                      <a:endParaRPr lang="en-GB" dirty="0"/>
                    </a:p>
                  </a:txBody>
                  <a:tcPr/>
                </a:tc>
                <a:extLst>
                  <a:ext uri="{0D108BD9-81ED-4DB2-BD59-A6C34878D82A}">
                    <a16:rowId xmlns:a16="http://schemas.microsoft.com/office/drawing/2014/main" val="2247258701"/>
                  </a:ext>
                </a:extLst>
              </a:tr>
              <a:tr h="370840">
                <a:tc>
                  <a:txBody>
                    <a:bodyPr/>
                    <a:lstStyle/>
                    <a:p>
                      <a:r>
                        <a:rPr lang="en-US" sz="1200" dirty="0"/>
                        <a:t>Basic tax free threshold</a:t>
                      </a:r>
                      <a:endParaRPr lang="en-GB" sz="1200" dirty="0"/>
                    </a:p>
                  </a:txBody>
                  <a:tcPr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60% or 70%</a:t>
                      </a:r>
                    </a:p>
                  </a:txBody>
                  <a:tcPr anchor="ctr"/>
                </a:tc>
                <a:extLst>
                  <a:ext uri="{0D108BD9-81ED-4DB2-BD59-A6C34878D82A}">
                    <a16:rowId xmlns:a16="http://schemas.microsoft.com/office/drawing/2014/main" val="3022100965"/>
                  </a:ext>
                </a:extLst>
              </a:tr>
              <a:tr h="370840">
                <a:tc>
                  <a:txBody>
                    <a:bodyPr/>
                    <a:lstStyle/>
                    <a:p>
                      <a:r>
                        <a:rPr lang="en-US" sz="1200" dirty="0"/>
                        <a:t>Trade exposure</a:t>
                      </a:r>
                      <a:endParaRPr lang="en-GB" sz="1200" dirty="0"/>
                    </a:p>
                  </a:txBody>
                  <a:tcPr anchor="ctr"/>
                </a:tc>
                <a:tc>
                  <a:txBody>
                    <a:bodyPr/>
                    <a:lstStyle/>
                    <a:p>
                      <a:r>
                        <a:rPr lang="en-US" sz="1200" dirty="0"/>
                        <a:t>0%, 5% or 10%</a:t>
                      </a:r>
                      <a:endParaRPr lang="en-GB" sz="1200" dirty="0"/>
                    </a:p>
                  </a:txBody>
                  <a:tcPr anchor="ctr"/>
                </a:tc>
                <a:extLst>
                  <a:ext uri="{0D108BD9-81ED-4DB2-BD59-A6C34878D82A}">
                    <a16:rowId xmlns:a16="http://schemas.microsoft.com/office/drawing/2014/main" val="235141818"/>
                  </a:ext>
                </a:extLst>
              </a:tr>
              <a:tr h="370840">
                <a:tc>
                  <a:txBody>
                    <a:bodyPr/>
                    <a:lstStyle/>
                    <a:p>
                      <a:r>
                        <a:rPr lang="en-US" sz="1200" dirty="0"/>
                        <a:t>Performance</a:t>
                      </a:r>
                      <a:endParaRPr lang="en-GB" sz="1200" dirty="0"/>
                    </a:p>
                  </a:txBody>
                  <a:tcPr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0% to 5%</a:t>
                      </a:r>
                    </a:p>
                  </a:txBody>
                  <a:tcPr anchor="ctr"/>
                </a:tc>
                <a:extLst>
                  <a:ext uri="{0D108BD9-81ED-4DB2-BD59-A6C34878D82A}">
                    <a16:rowId xmlns:a16="http://schemas.microsoft.com/office/drawing/2014/main" val="1601047031"/>
                  </a:ext>
                </a:extLst>
              </a:tr>
              <a:tr h="370840">
                <a:tc>
                  <a:txBody>
                    <a:bodyPr/>
                    <a:lstStyle/>
                    <a:p>
                      <a:r>
                        <a:rPr lang="en-US" sz="1200" dirty="0"/>
                        <a:t>Carbon budget</a:t>
                      </a:r>
                      <a:endParaRPr lang="en-GB" sz="1200" dirty="0"/>
                    </a:p>
                  </a:txBody>
                  <a:tcPr anchor="ctr"/>
                </a:tc>
                <a:tc>
                  <a:txBody>
                    <a:bodyPr/>
                    <a:lstStyle/>
                    <a:p>
                      <a:r>
                        <a:rPr lang="en-US" sz="1200" dirty="0"/>
                        <a:t>5%</a:t>
                      </a:r>
                      <a:endParaRPr lang="en-GB" sz="1200" dirty="0"/>
                    </a:p>
                  </a:txBody>
                  <a:tcPr anchor="ctr"/>
                </a:tc>
                <a:extLst>
                  <a:ext uri="{0D108BD9-81ED-4DB2-BD59-A6C34878D82A}">
                    <a16:rowId xmlns:a16="http://schemas.microsoft.com/office/drawing/2014/main" val="4279053224"/>
                  </a:ext>
                </a:extLst>
              </a:tr>
              <a:tr h="370840">
                <a:tc>
                  <a:txBody>
                    <a:bodyPr/>
                    <a:lstStyle/>
                    <a:p>
                      <a:r>
                        <a:rPr lang="en-US" sz="1200" dirty="0"/>
                        <a:t>Carbon Offsets</a:t>
                      </a:r>
                      <a:endParaRPr lang="en-GB" sz="1200" dirty="0"/>
                    </a:p>
                  </a:txBody>
                  <a:tcPr anchor="ct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dirty="0"/>
                        <a:t>0% to 10%</a:t>
                      </a:r>
                    </a:p>
                  </a:txBody>
                  <a:tcPr anchor="ctr"/>
                </a:tc>
                <a:extLst>
                  <a:ext uri="{0D108BD9-81ED-4DB2-BD59-A6C34878D82A}">
                    <a16:rowId xmlns:a16="http://schemas.microsoft.com/office/drawing/2014/main" val="3318828468"/>
                  </a:ext>
                </a:extLst>
              </a:tr>
              <a:tr h="370840">
                <a:tc>
                  <a:txBody>
                    <a:bodyPr/>
                    <a:lstStyle/>
                    <a:p>
                      <a:r>
                        <a:rPr lang="en-US" sz="1200" dirty="0"/>
                        <a:t>Maximum of</a:t>
                      </a:r>
                      <a:endParaRPr lang="en-GB" sz="1200" dirty="0"/>
                    </a:p>
                  </a:txBody>
                  <a:tcPr anchor="ctr"/>
                </a:tc>
                <a:tc>
                  <a:txBody>
                    <a:bodyPr/>
                    <a:lstStyle/>
                    <a:p>
                      <a:r>
                        <a:rPr lang="en-US" sz="1200" dirty="0"/>
                        <a:t>90% or 95% set</a:t>
                      </a:r>
                      <a:endParaRPr lang="en-GB" sz="1200" dirty="0"/>
                    </a:p>
                  </a:txBody>
                  <a:tcPr anchor="ctr"/>
                </a:tc>
                <a:extLst>
                  <a:ext uri="{0D108BD9-81ED-4DB2-BD59-A6C34878D82A}">
                    <a16:rowId xmlns:a16="http://schemas.microsoft.com/office/drawing/2014/main" val="992241404"/>
                  </a:ext>
                </a:extLst>
              </a:tr>
            </a:tbl>
          </a:graphicData>
        </a:graphic>
      </p:graphicFrame>
      <p:sp>
        <p:nvSpPr>
          <p:cNvPr id="9" name="Rectangle 8">
            <a:extLst>
              <a:ext uri="{FF2B5EF4-FFF2-40B4-BE49-F238E27FC236}">
                <a16:creationId xmlns:a16="http://schemas.microsoft.com/office/drawing/2014/main" id="{D19FB577-91C5-B74D-89BE-7F69E959720F}"/>
              </a:ext>
            </a:extLst>
          </p:cNvPr>
          <p:cNvSpPr/>
          <p:nvPr/>
        </p:nvSpPr>
        <p:spPr bwMode="gray">
          <a:xfrm>
            <a:off x="6190938" y="0"/>
            <a:ext cx="6001062" cy="6858000"/>
          </a:xfrm>
          <a:prstGeom prst="rect">
            <a:avLst/>
          </a:prstGeom>
          <a:solidFill>
            <a:schemeClr val="bg1">
              <a:lumMod val="85000"/>
              <a:alpha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3" name="Content Placeholder 2">
            <a:extLst>
              <a:ext uri="{FF2B5EF4-FFF2-40B4-BE49-F238E27FC236}">
                <a16:creationId xmlns:a16="http://schemas.microsoft.com/office/drawing/2014/main" id="{5BD72374-F415-0642-957B-D4B8CB9D83F6}"/>
              </a:ext>
            </a:extLst>
          </p:cNvPr>
          <p:cNvSpPr>
            <a:spLocks noGrp="1"/>
          </p:cNvSpPr>
          <p:nvPr>
            <p:ph sz="quarter" idx="10"/>
          </p:nvPr>
        </p:nvSpPr>
        <p:spPr>
          <a:xfrm>
            <a:off x="469901" y="1665291"/>
            <a:ext cx="3202690" cy="1287772"/>
          </a:xfrm>
        </p:spPr>
        <p:txBody>
          <a:bodyPr/>
          <a:lstStyle/>
          <a:p>
            <a:pPr lvl="2">
              <a:spcAft>
                <a:spcPts val="600"/>
              </a:spcAft>
            </a:pPr>
            <a:r>
              <a:rPr lang="en-US" dirty="0"/>
              <a:t>An environmental levy, not a tax</a:t>
            </a:r>
          </a:p>
          <a:p>
            <a:pPr lvl="2">
              <a:spcAft>
                <a:spcPts val="600"/>
              </a:spcAft>
            </a:pPr>
            <a:r>
              <a:rPr lang="en-US" dirty="0"/>
              <a:t>Tax on total combustion, process and fugitive emissions</a:t>
            </a:r>
          </a:p>
          <a:p>
            <a:pPr lvl="2">
              <a:spcAft>
                <a:spcPts val="600"/>
              </a:spcAft>
            </a:pPr>
            <a:r>
              <a:rPr lang="en-US" dirty="0"/>
              <a:t>Tax rate of </a:t>
            </a:r>
            <a:r>
              <a:rPr lang="en-US" dirty="0" err="1"/>
              <a:t>R120</a:t>
            </a:r>
            <a:r>
              <a:rPr lang="en-US" dirty="0"/>
              <a:t> per </a:t>
            </a:r>
            <a:r>
              <a:rPr lang="en-US" dirty="0" err="1"/>
              <a:t>tonne</a:t>
            </a:r>
            <a:r>
              <a:rPr lang="en-US" dirty="0"/>
              <a:t> of </a:t>
            </a:r>
            <a:r>
              <a:rPr lang="en-US" dirty="0" err="1"/>
              <a:t>CO₂e</a:t>
            </a:r>
            <a:endParaRPr lang="en-US" dirty="0"/>
          </a:p>
        </p:txBody>
      </p:sp>
      <p:sp>
        <p:nvSpPr>
          <p:cNvPr id="4" name="Text Placeholder 3">
            <a:extLst>
              <a:ext uri="{FF2B5EF4-FFF2-40B4-BE49-F238E27FC236}">
                <a16:creationId xmlns:a16="http://schemas.microsoft.com/office/drawing/2014/main" id="{F05A98C7-3B20-F74A-9D32-0969F48C3971}"/>
              </a:ext>
            </a:extLst>
          </p:cNvPr>
          <p:cNvSpPr>
            <a:spLocks noGrp="1"/>
          </p:cNvSpPr>
          <p:nvPr>
            <p:ph type="body" sz="quarter" idx="13"/>
          </p:nvPr>
        </p:nvSpPr>
        <p:spPr/>
        <p:txBody>
          <a:bodyPr/>
          <a:lstStyle/>
          <a:p>
            <a:r>
              <a:rPr lang="en-US" dirty="0"/>
              <a:t>As amended during </a:t>
            </a:r>
            <a:r>
              <a:rPr lang="en-US" dirty="0" err="1"/>
              <a:t>SCoF</a:t>
            </a:r>
            <a:r>
              <a:rPr lang="en-US" dirty="0"/>
              <a:t> process</a:t>
            </a:r>
          </a:p>
        </p:txBody>
      </p:sp>
      <p:sp>
        <p:nvSpPr>
          <p:cNvPr id="5" name="Title 4">
            <a:extLst>
              <a:ext uri="{FF2B5EF4-FFF2-40B4-BE49-F238E27FC236}">
                <a16:creationId xmlns:a16="http://schemas.microsoft.com/office/drawing/2014/main" id="{DDFE7BBF-C487-2840-9648-D248B1D0054D}"/>
              </a:ext>
            </a:extLst>
          </p:cNvPr>
          <p:cNvSpPr>
            <a:spLocks noGrp="1"/>
          </p:cNvSpPr>
          <p:nvPr>
            <p:ph type="title"/>
          </p:nvPr>
        </p:nvSpPr>
        <p:spPr/>
        <p:txBody>
          <a:bodyPr/>
          <a:lstStyle/>
          <a:p>
            <a:r>
              <a:rPr lang="en-ZA" dirty="0"/>
              <a:t>The Carbon Tax</a:t>
            </a:r>
            <a:endParaRPr lang="en-GB" dirty="0"/>
          </a:p>
        </p:txBody>
      </p:sp>
      <p:graphicFrame>
        <p:nvGraphicFramePr>
          <p:cNvPr id="6" name="Chart 5">
            <a:extLst>
              <a:ext uri="{FF2B5EF4-FFF2-40B4-BE49-F238E27FC236}">
                <a16:creationId xmlns:a16="http://schemas.microsoft.com/office/drawing/2014/main" id="{6084DBC0-903D-E442-8D6F-7856D5201BB2}"/>
              </a:ext>
            </a:extLst>
          </p:cNvPr>
          <p:cNvGraphicFramePr>
            <a:graphicFrameLocks/>
          </p:cNvGraphicFramePr>
          <p:nvPr>
            <p:extLst>
              <p:ext uri="{D42A27DB-BD31-4B8C-83A1-F6EECF244321}">
                <p14:modId xmlns:p14="http://schemas.microsoft.com/office/powerpoint/2010/main" val="431851780"/>
              </p:ext>
            </p:extLst>
          </p:nvPr>
        </p:nvGraphicFramePr>
        <p:xfrm>
          <a:off x="6580682" y="1680586"/>
          <a:ext cx="4916773" cy="466025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13">
            <a:extLst>
              <a:ext uri="{FF2B5EF4-FFF2-40B4-BE49-F238E27FC236}">
                <a16:creationId xmlns:a16="http://schemas.microsoft.com/office/drawing/2014/main" id="{250DFA53-6778-9649-819F-B2C900DA303B}"/>
              </a:ext>
            </a:extLst>
          </p:cNvPr>
          <p:cNvSpPr txBox="1">
            <a:spLocks/>
          </p:cNvSpPr>
          <p:nvPr/>
        </p:nvSpPr>
        <p:spPr>
          <a:xfrm>
            <a:off x="6448528" y="1176079"/>
            <a:ext cx="5573583" cy="420687"/>
          </a:xfrm>
          <a:prstGeom prst="rect">
            <a:avLst/>
          </a:prstGeom>
        </p:spPr>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en-US" b="1" dirty="0"/>
              <a:t>Example of Carbon Tax Allowances for Combustion Emissions</a:t>
            </a:r>
          </a:p>
        </p:txBody>
      </p:sp>
      <p:sp>
        <p:nvSpPr>
          <p:cNvPr id="8" name="TextBox 7">
            <a:extLst>
              <a:ext uri="{FF2B5EF4-FFF2-40B4-BE49-F238E27FC236}">
                <a16:creationId xmlns:a16="http://schemas.microsoft.com/office/drawing/2014/main" id="{55D79BF5-04A6-CA41-8972-B8931D5C26A7}"/>
              </a:ext>
            </a:extLst>
          </p:cNvPr>
          <p:cNvSpPr txBox="1"/>
          <p:nvPr/>
        </p:nvSpPr>
        <p:spPr>
          <a:xfrm>
            <a:off x="4062336" y="1665291"/>
            <a:ext cx="2443396" cy="1569660"/>
          </a:xfrm>
          <a:prstGeom prst="rightArrowCallout">
            <a:avLst>
              <a:gd name="adj1" fmla="val 21582"/>
              <a:gd name="adj2" fmla="val 24146"/>
              <a:gd name="adj3" fmla="val 22722"/>
              <a:gd name="adj4" fmla="val 72214"/>
            </a:avLst>
          </a:prstGeom>
          <a:solidFill>
            <a:schemeClr val="tx1"/>
          </a:solidFill>
        </p:spPr>
        <p:txBody>
          <a:bodyPr wrap="square" rtlCol="0">
            <a:spAutoFit/>
          </a:bodyPr>
          <a:lstStyle/>
          <a:p>
            <a:pPr defTabSz="914378"/>
            <a:r>
              <a:rPr lang="en-ZA" sz="1200" dirty="0">
                <a:solidFill>
                  <a:prstClr val="white"/>
                </a:solidFill>
                <a:latin typeface="Verdana"/>
              </a:rPr>
              <a:t>Taxpayers can reduce their effective Carbon Tax rate to R12 tCO₂e through allowances (or R6 tCO₂e for fugitive and process emissions)</a:t>
            </a:r>
          </a:p>
        </p:txBody>
      </p:sp>
      <p:cxnSp>
        <p:nvCxnSpPr>
          <p:cNvPr id="11" name="Straight Arrow Connector 10">
            <a:extLst>
              <a:ext uri="{FF2B5EF4-FFF2-40B4-BE49-F238E27FC236}">
                <a16:creationId xmlns:a16="http://schemas.microsoft.com/office/drawing/2014/main" id="{60072379-7324-F849-8229-45AA21FA7235}"/>
              </a:ext>
            </a:extLst>
          </p:cNvPr>
          <p:cNvCxnSpPr>
            <a:cxnSpLocks/>
          </p:cNvCxnSpPr>
          <p:nvPr/>
        </p:nvCxnSpPr>
        <p:spPr>
          <a:xfrm>
            <a:off x="8499851" y="3482001"/>
            <a:ext cx="2817723" cy="9550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8434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210200-9139-984A-8764-B079228E4E38}"/>
              </a:ext>
            </a:extLst>
          </p:cNvPr>
          <p:cNvSpPr>
            <a:spLocks noGrp="1"/>
          </p:cNvSpPr>
          <p:nvPr>
            <p:ph type="body" sz="quarter" idx="13"/>
          </p:nvPr>
        </p:nvSpPr>
        <p:spPr/>
        <p:txBody>
          <a:bodyPr/>
          <a:lstStyle/>
          <a:p>
            <a:r>
              <a:rPr lang="en-US" dirty="0"/>
              <a:t>Allowances for different emission types</a:t>
            </a:r>
          </a:p>
        </p:txBody>
      </p:sp>
      <p:sp>
        <p:nvSpPr>
          <p:cNvPr id="5" name="Title 4">
            <a:extLst>
              <a:ext uri="{FF2B5EF4-FFF2-40B4-BE49-F238E27FC236}">
                <a16:creationId xmlns:a16="http://schemas.microsoft.com/office/drawing/2014/main" id="{41557F09-544F-134B-877A-8F8A55A32C6E}"/>
              </a:ext>
            </a:extLst>
          </p:cNvPr>
          <p:cNvSpPr>
            <a:spLocks noGrp="1"/>
          </p:cNvSpPr>
          <p:nvPr>
            <p:ph type="title"/>
          </p:nvPr>
        </p:nvSpPr>
        <p:spPr/>
        <p:txBody>
          <a:bodyPr/>
          <a:lstStyle/>
          <a:p>
            <a:r>
              <a:rPr lang="en-ZA" dirty="0"/>
              <a:t>The Carbon Tax</a:t>
            </a:r>
            <a:endParaRPr lang="en-GB" dirty="0"/>
          </a:p>
        </p:txBody>
      </p:sp>
      <p:graphicFrame>
        <p:nvGraphicFramePr>
          <p:cNvPr id="6" name="Table 5">
            <a:extLst>
              <a:ext uri="{FF2B5EF4-FFF2-40B4-BE49-F238E27FC236}">
                <a16:creationId xmlns:a16="http://schemas.microsoft.com/office/drawing/2014/main" id="{B4BF3B5F-7A85-1244-9262-82FE1EA4D3CD}"/>
              </a:ext>
            </a:extLst>
          </p:cNvPr>
          <p:cNvGraphicFramePr>
            <a:graphicFrameLocks noGrp="1"/>
          </p:cNvGraphicFramePr>
          <p:nvPr>
            <p:extLst>
              <p:ext uri="{D42A27DB-BD31-4B8C-83A1-F6EECF244321}">
                <p14:modId xmlns:p14="http://schemas.microsoft.com/office/powerpoint/2010/main" val="1382416378"/>
              </p:ext>
            </p:extLst>
          </p:nvPr>
        </p:nvGraphicFramePr>
        <p:xfrm>
          <a:off x="352427" y="1459044"/>
          <a:ext cx="11399860" cy="4484556"/>
        </p:xfrm>
        <a:graphic>
          <a:graphicData uri="http://schemas.openxmlformats.org/drawingml/2006/table">
            <a:tbl>
              <a:tblPr firstRow="1" bandRow="1">
                <a:tableStyleId>{93296810-A885-4BE3-A3E7-6D5BEEA58F35}</a:tableStyleId>
              </a:tblPr>
              <a:tblGrid>
                <a:gridCol w="2279972">
                  <a:extLst>
                    <a:ext uri="{9D8B030D-6E8A-4147-A177-3AD203B41FA5}">
                      <a16:colId xmlns:a16="http://schemas.microsoft.com/office/drawing/2014/main" val="2947617653"/>
                    </a:ext>
                  </a:extLst>
                </a:gridCol>
                <a:gridCol w="2279972">
                  <a:extLst>
                    <a:ext uri="{9D8B030D-6E8A-4147-A177-3AD203B41FA5}">
                      <a16:colId xmlns:a16="http://schemas.microsoft.com/office/drawing/2014/main" val="4279863020"/>
                    </a:ext>
                  </a:extLst>
                </a:gridCol>
                <a:gridCol w="2279972">
                  <a:extLst>
                    <a:ext uri="{9D8B030D-6E8A-4147-A177-3AD203B41FA5}">
                      <a16:colId xmlns:a16="http://schemas.microsoft.com/office/drawing/2014/main" val="3286074092"/>
                    </a:ext>
                  </a:extLst>
                </a:gridCol>
                <a:gridCol w="2279972">
                  <a:extLst>
                    <a:ext uri="{9D8B030D-6E8A-4147-A177-3AD203B41FA5}">
                      <a16:colId xmlns:a16="http://schemas.microsoft.com/office/drawing/2014/main" val="2922646950"/>
                    </a:ext>
                  </a:extLst>
                </a:gridCol>
                <a:gridCol w="2279972">
                  <a:extLst>
                    <a:ext uri="{9D8B030D-6E8A-4147-A177-3AD203B41FA5}">
                      <a16:colId xmlns:a16="http://schemas.microsoft.com/office/drawing/2014/main" val="169812556"/>
                    </a:ext>
                  </a:extLst>
                </a:gridCol>
              </a:tblGrid>
              <a:tr h="572260">
                <a:tc>
                  <a:txBody>
                    <a:bodyPr/>
                    <a:lstStyle/>
                    <a:p>
                      <a:endParaRPr lang="en-ZA" sz="1200" b="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ZA" sz="1200" dirty="0"/>
                    </a:p>
                  </a:txBody>
                  <a:tcPr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ZA" sz="1200" dirty="0"/>
                    </a:p>
                  </a:txBody>
                  <a:tcPr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ZA" sz="1200" dirty="0"/>
                    </a:p>
                  </a:txBody>
                  <a:tcPr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ZA" sz="1200" dirty="0"/>
                    </a:p>
                  </a:txBody>
                  <a:tcPr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894940683"/>
                  </a:ext>
                </a:extLst>
              </a:tr>
              <a:tr h="478736">
                <a:tc>
                  <a:txBody>
                    <a:bodyPr/>
                    <a:lstStyle/>
                    <a:p>
                      <a:r>
                        <a:rPr lang="en-ZA" sz="1200" b="1" dirty="0">
                          <a:solidFill>
                            <a:schemeClr val="tx1"/>
                          </a:solidFill>
                        </a:rPr>
                        <a:t>Emission</a:t>
                      </a:r>
                      <a:r>
                        <a:rPr lang="en-ZA" sz="1200" b="1" baseline="0" dirty="0">
                          <a:solidFill>
                            <a:schemeClr val="tx1"/>
                          </a:solidFill>
                        </a:rPr>
                        <a:t> source</a:t>
                      </a:r>
                      <a:endParaRPr lang="en-ZA" sz="1200" b="1" dirty="0">
                        <a:solidFill>
                          <a:schemeClr val="tx1"/>
                        </a:solidFill>
                      </a:endParaRPr>
                    </a:p>
                  </a:txBody>
                  <a:tcPr anchor="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b="1" dirty="0">
                          <a:solidFill>
                            <a:schemeClr val="bg1"/>
                          </a:solidFill>
                        </a:rPr>
                        <a:t>Fuel</a:t>
                      </a:r>
                      <a:r>
                        <a:rPr lang="en-ZA" sz="1200" b="1" baseline="0" dirty="0">
                          <a:solidFill>
                            <a:schemeClr val="bg1"/>
                          </a:solidFill>
                        </a:rPr>
                        <a:t> combustion</a:t>
                      </a:r>
                      <a:endParaRPr lang="en-ZA" sz="1200" b="1" dirty="0">
                        <a:solidFill>
                          <a:schemeClr val="bg1"/>
                        </a:solidFill>
                      </a:endParaRPr>
                    </a:p>
                  </a:txBody>
                  <a:tcPr anchor="b">
                    <a:solidFill>
                      <a:schemeClr val="accent5"/>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b="1" dirty="0">
                          <a:solidFill>
                            <a:schemeClr val="bg1"/>
                          </a:solidFill>
                        </a:rPr>
                        <a:t>Transport</a:t>
                      </a:r>
                      <a:r>
                        <a:rPr lang="en-ZA" sz="1200" b="1" baseline="0" dirty="0">
                          <a:solidFill>
                            <a:schemeClr val="bg1"/>
                          </a:solidFill>
                        </a:rPr>
                        <a:t> </a:t>
                      </a:r>
                      <a:br>
                        <a:rPr lang="en-ZA" sz="1200" b="1" baseline="0" dirty="0">
                          <a:solidFill>
                            <a:schemeClr val="bg1"/>
                          </a:solidFill>
                        </a:rPr>
                      </a:br>
                      <a:r>
                        <a:rPr lang="en-ZA" sz="1200" b="1" baseline="0" dirty="0">
                          <a:solidFill>
                            <a:schemeClr val="bg1"/>
                          </a:solidFill>
                        </a:rPr>
                        <a:t>(other than road)</a:t>
                      </a:r>
                      <a:endParaRPr lang="en-ZA" sz="1200" b="1" dirty="0">
                        <a:solidFill>
                          <a:schemeClr val="bg1"/>
                        </a:solidFill>
                      </a:endParaRPr>
                    </a:p>
                  </a:txBody>
                  <a:tcPr anchor="b">
                    <a:solidFill>
                      <a:schemeClr val="accent5"/>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b="1" dirty="0">
                          <a:solidFill>
                            <a:schemeClr val="bg1"/>
                          </a:solidFill>
                        </a:rPr>
                        <a:t>Fugitive emissions</a:t>
                      </a:r>
                    </a:p>
                  </a:txBody>
                  <a:tcPr anchor="b">
                    <a:solidFill>
                      <a:schemeClr val="accent5"/>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b="1" dirty="0">
                          <a:solidFill>
                            <a:schemeClr val="bg1"/>
                          </a:solidFill>
                        </a:rPr>
                        <a:t>Process emissions</a:t>
                      </a:r>
                    </a:p>
                  </a:txBody>
                  <a:tcPr anchor="b">
                    <a:solidFill>
                      <a:schemeClr val="accent5"/>
                    </a:solidFill>
                  </a:tcPr>
                </a:tc>
                <a:extLst>
                  <a:ext uri="{0D108BD9-81ED-4DB2-BD59-A6C34878D82A}">
                    <a16:rowId xmlns:a16="http://schemas.microsoft.com/office/drawing/2014/main" val="1648768381"/>
                  </a:ext>
                </a:extLst>
              </a:tr>
              <a:tr h="57226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ZA" sz="1200" dirty="0"/>
                        <a:t>Basic allowance for combustion emissions</a:t>
                      </a:r>
                      <a:endParaRPr lang="en-ZA" sz="1200" b="0" dirty="0">
                        <a:solidFill>
                          <a:schemeClr val="tx1"/>
                        </a:solidFill>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dirty="0"/>
                        <a:t>60%</a:t>
                      </a: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dirty="0"/>
                        <a:t>75%</a:t>
                      </a: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dirty="0" smtClean="0"/>
                        <a:t>0%</a:t>
                      </a:r>
                      <a:endParaRPr lang="en-ZA" sz="1200" dirty="0"/>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dirty="0"/>
                        <a:t>0%</a:t>
                      </a:r>
                    </a:p>
                  </a:txBody>
                  <a:tcPr anchor="ctr"/>
                </a:tc>
                <a:extLst>
                  <a:ext uri="{0D108BD9-81ED-4DB2-BD59-A6C34878D82A}">
                    <a16:rowId xmlns:a16="http://schemas.microsoft.com/office/drawing/2014/main" val="668018401"/>
                  </a:ext>
                </a:extLst>
              </a:tr>
              <a:tr h="57226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ZA" sz="1200" dirty="0"/>
                        <a:t>Basic allowance for process emissions</a:t>
                      </a:r>
                      <a:endParaRPr lang="en-ZA" sz="1200" b="0" dirty="0">
                        <a:solidFill>
                          <a:schemeClr val="tx1"/>
                        </a:solidFill>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dirty="0"/>
                        <a:t>0%</a:t>
                      </a: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0%</a:t>
                      </a:r>
                      <a:endParaRPr kumimoji="0" lang="en-ZA" sz="1200" b="0" i="0" u="none" strike="noStrike" kern="1200" cap="none" spc="0" normalizeH="0" baseline="0" noProof="0" dirty="0">
                        <a:ln>
                          <a:noFill/>
                        </a:ln>
                        <a:solidFill>
                          <a:prstClr val="black"/>
                        </a:solidFill>
                        <a:effectLst/>
                        <a:uLnTx/>
                        <a:uFillTx/>
                        <a:latin typeface="Verdana"/>
                        <a:ea typeface="+mn-ea"/>
                        <a:cs typeface="+mn-cs"/>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dirty="0"/>
                        <a:t>0%</a:t>
                      </a: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dirty="0"/>
                        <a:t>70%</a:t>
                      </a:r>
                    </a:p>
                  </a:txBody>
                  <a:tcPr anchor="ctr"/>
                </a:tc>
                <a:extLst>
                  <a:ext uri="{0D108BD9-81ED-4DB2-BD59-A6C34878D82A}">
                    <a16:rowId xmlns:a16="http://schemas.microsoft.com/office/drawing/2014/main" val="4203182426"/>
                  </a:ext>
                </a:extLst>
              </a:tr>
              <a:tr h="57226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ZA" sz="1200" dirty="0"/>
                        <a:t>Fugitive emissions allowance</a:t>
                      </a:r>
                      <a:endParaRPr lang="en-ZA" sz="1200" b="0" dirty="0">
                        <a:solidFill>
                          <a:schemeClr val="tx1"/>
                        </a:solidFill>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dirty="0"/>
                        <a:t>0%</a:t>
                      </a: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0%</a:t>
                      </a:r>
                      <a:endParaRPr kumimoji="0" lang="en-ZA" sz="1200" b="0" i="0" u="none" strike="noStrike" kern="1200" cap="none" spc="0" normalizeH="0" baseline="0" noProof="0" dirty="0">
                        <a:ln>
                          <a:noFill/>
                        </a:ln>
                        <a:solidFill>
                          <a:prstClr val="black"/>
                        </a:solidFill>
                        <a:effectLst/>
                        <a:uLnTx/>
                        <a:uFillTx/>
                        <a:latin typeface="Verdana"/>
                        <a:ea typeface="+mn-ea"/>
                        <a:cs typeface="+mn-cs"/>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ZA" sz="1400" b="1" u="none" strike="noStrike" kern="1200" cap="none" spc="0" normalizeH="0" baseline="0" noProof="0" dirty="0">
                          <a:ln>
                            <a:noFill/>
                          </a:ln>
                          <a:solidFill>
                            <a:srgbClr val="FF0000"/>
                          </a:solidFill>
                          <a:effectLst/>
                          <a:uLnTx/>
                          <a:uFillTx/>
                        </a:rPr>
                        <a:t>10%</a:t>
                      </a:r>
                      <a:endParaRPr kumimoji="0" lang="en-ZA" sz="1400" b="1" i="0" u="none" strike="noStrike" kern="1200" cap="none" spc="0" normalizeH="0" baseline="0" noProof="0" dirty="0">
                        <a:ln>
                          <a:noFill/>
                        </a:ln>
                        <a:solidFill>
                          <a:srgbClr val="FF0000"/>
                        </a:solidFill>
                        <a:effectLst/>
                        <a:uLnTx/>
                        <a:uFillTx/>
                        <a:latin typeface="Verdana"/>
                        <a:ea typeface="+mn-ea"/>
                        <a:cs typeface="+mn-cs"/>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dirty="0"/>
                        <a:t>0%</a:t>
                      </a:r>
                    </a:p>
                  </a:txBody>
                  <a:tcPr anchor="ctr"/>
                </a:tc>
                <a:extLst>
                  <a:ext uri="{0D108BD9-81ED-4DB2-BD59-A6C34878D82A}">
                    <a16:rowId xmlns:a16="http://schemas.microsoft.com/office/drawing/2014/main" val="3699067249"/>
                  </a:ext>
                </a:extLst>
              </a:tr>
              <a:tr h="34335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ZA" sz="1200" dirty="0"/>
                        <a:t>Trade exposure allowance</a:t>
                      </a:r>
                      <a:endParaRPr lang="en-ZA" sz="1200" b="0" dirty="0">
                        <a:solidFill>
                          <a:schemeClr val="tx1"/>
                        </a:solidFill>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dirty="0"/>
                        <a:t>10%</a:t>
                      </a: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0%</a:t>
                      </a:r>
                      <a:endParaRPr kumimoji="0" lang="en-ZA" sz="1200" b="0" i="0" u="none" strike="noStrike" kern="1200" cap="none" spc="0" normalizeH="0" baseline="0" noProof="0" dirty="0">
                        <a:ln>
                          <a:noFill/>
                        </a:ln>
                        <a:solidFill>
                          <a:prstClr val="black"/>
                        </a:solidFill>
                        <a:effectLst/>
                        <a:uLnTx/>
                        <a:uFillTx/>
                        <a:latin typeface="Verdana"/>
                        <a:ea typeface="+mn-ea"/>
                        <a:cs typeface="+mn-cs"/>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10%</a:t>
                      </a:r>
                      <a:endParaRPr kumimoji="0" lang="en-ZA" sz="1200" b="0" i="0" u="none" strike="noStrike" kern="1200" cap="none" spc="0" normalizeH="0" baseline="0" noProof="0" dirty="0">
                        <a:ln>
                          <a:noFill/>
                        </a:ln>
                        <a:solidFill>
                          <a:prstClr val="black"/>
                        </a:solidFill>
                        <a:effectLst/>
                        <a:uLnTx/>
                        <a:uFillTx/>
                        <a:latin typeface="Verdana"/>
                        <a:ea typeface="+mn-ea"/>
                        <a:cs typeface="+mn-cs"/>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dirty="0"/>
                        <a:t>10%</a:t>
                      </a:r>
                    </a:p>
                  </a:txBody>
                  <a:tcPr anchor="ctr"/>
                </a:tc>
                <a:extLst>
                  <a:ext uri="{0D108BD9-81ED-4DB2-BD59-A6C34878D82A}">
                    <a16:rowId xmlns:a16="http://schemas.microsoft.com/office/drawing/2014/main" val="2747407131"/>
                  </a:ext>
                </a:extLst>
              </a:tr>
              <a:tr h="34335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ZA" sz="1200" dirty="0"/>
                        <a:t>Performance allowance</a:t>
                      </a:r>
                      <a:endParaRPr lang="en-ZA" sz="1200" b="0" dirty="0">
                        <a:solidFill>
                          <a:schemeClr val="tx1"/>
                        </a:solidFill>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dirty="0"/>
                        <a:t>5%</a:t>
                      </a:r>
                    </a:p>
                  </a:txBody>
                  <a:tcPr anchor="ctr"/>
                </a:tc>
                <a:tc>
                  <a:txBody>
                    <a:bodyPr/>
                    <a:lstStyle/>
                    <a:p>
                      <a:pPr algn="ctr"/>
                      <a:r>
                        <a:rPr lang="en-ZA" sz="1200" dirty="0"/>
                        <a:t>0% / 5%</a:t>
                      </a: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5%</a:t>
                      </a:r>
                      <a:endParaRPr kumimoji="0" lang="en-ZA" sz="1200" b="0" i="0" u="none" strike="noStrike" kern="1200" cap="none" spc="0" normalizeH="0" baseline="0" noProof="0" dirty="0">
                        <a:ln>
                          <a:noFill/>
                        </a:ln>
                        <a:solidFill>
                          <a:prstClr val="black"/>
                        </a:solidFill>
                        <a:effectLst/>
                        <a:uLnTx/>
                        <a:uFillTx/>
                        <a:latin typeface="Verdana"/>
                        <a:ea typeface="+mn-ea"/>
                        <a:cs typeface="+mn-cs"/>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5%</a:t>
                      </a:r>
                      <a:endParaRPr kumimoji="0" lang="en-ZA" sz="1200" b="0" i="0" u="none" strike="noStrike" kern="1200" cap="none" spc="0" normalizeH="0" baseline="0" noProof="0" dirty="0">
                        <a:ln>
                          <a:noFill/>
                        </a:ln>
                        <a:solidFill>
                          <a:prstClr val="black"/>
                        </a:solidFill>
                        <a:effectLst/>
                        <a:uLnTx/>
                        <a:uFillTx/>
                        <a:latin typeface="Verdana"/>
                        <a:ea typeface="+mn-ea"/>
                        <a:cs typeface="+mn-cs"/>
                      </a:endParaRPr>
                    </a:p>
                  </a:txBody>
                  <a:tcPr anchor="ctr"/>
                </a:tc>
                <a:extLst>
                  <a:ext uri="{0D108BD9-81ED-4DB2-BD59-A6C34878D82A}">
                    <a16:rowId xmlns:a16="http://schemas.microsoft.com/office/drawing/2014/main" val="2505074212"/>
                  </a:ext>
                </a:extLst>
              </a:tr>
              <a:tr h="34335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ZA" sz="1200" dirty="0"/>
                        <a:t>Carbon budget</a:t>
                      </a:r>
                      <a:r>
                        <a:rPr lang="en-ZA" sz="1200" baseline="0" dirty="0"/>
                        <a:t> allowance</a:t>
                      </a:r>
                      <a:endParaRPr lang="en-ZA" sz="1200" b="0" dirty="0">
                        <a:solidFill>
                          <a:schemeClr val="tx1"/>
                        </a:solidFill>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dirty="0"/>
                        <a:t>5%</a:t>
                      </a: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dirty="0"/>
                        <a:t>5%</a:t>
                      </a: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5%</a:t>
                      </a:r>
                      <a:endParaRPr kumimoji="0" lang="en-ZA" sz="1200" b="0" i="0" u="none" strike="noStrike" kern="1200" cap="none" spc="0" normalizeH="0" baseline="0" noProof="0" dirty="0">
                        <a:ln>
                          <a:noFill/>
                        </a:ln>
                        <a:solidFill>
                          <a:prstClr val="black"/>
                        </a:solidFill>
                        <a:effectLst/>
                        <a:uLnTx/>
                        <a:uFillTx/>
                        <a:latin typeface="Verdana"/>
                        <a:ea typeface="+mn-ea"/>
                        <a:cs typeface="+mn-cs"/>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5%</a:t>
                      </a:r>
                      <a:endParaRPr kumimoji="0" lang="en-ZA" sz="1200" b="0" i="0" u="none" strike="noStrike" kern="1200" cap="none" spc="0" normalizeH="0" baseline="0" noProof="0" dirty="0">
                        <a:ln>
                          <a:noFill/>
                        </a:ln>
                        <a:solidFill>
                          <a:prstClr val="black"/>
                        </a:solidFill>
                        <a:effectLst/>
                        <a:uLnTx/>
                        <a:uFillTx/>
                        <a:latin typeface="Verdana"/>
                        <a:ea typeface="+mn-ea"/>
                        <a:cs typeface="+mn-cs"/>
                      </a:endParaRPr>
                    </a:p>
                  </a:txBody>
                  <a:tcPr anchor="ctr"/>
                </a:tc>
                <a:extLst>
                  <a:ext uri="{0D108BD9-81ED-4DB2-BD59-A6C34878D82A}">
                    <a16:rowId xmlns:a16="http://schemas.microsoft.com/office/drawing/2014/main" val="208112156"/>
                  </a:ext>
                </a:extLst>
              </a:tr>
              <a:tr h="34335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ZA" sz="1200" dirty="0"/>
                        <a:t>Offsets allowance</a:t>
                      </a:r>
                      <a:endParaRPr lang="en-ZA" sz="1200" b="0" dirty="0">
                        <a:solidFill>
                          <a:schemeClr val="tx1"/>
                        </a:solidFill>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dirty="0"/>
                        <a:t>10%</a:t>
                      </a: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dirty="0"/>
                        <a:t>10%</a:t>
                      </a: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5%</a:t>
                      </a:r>
                      <a:endParaRPr kumimoji="0" lang="en-ZA" sz="1200" b="0" i="0" u="none" strike="noStrike" kern="1200" cap="none" spc="0" normalizeH="0" baseline="0" noProof="0" dirty="0">
                        <a:ln>
                          <a:noFill/>
                        </a:ln>
                        <a:solidFill>
                          <a:prstClr val="black"/>
                        </a:solidFill>
                        <a:effectLst/>
                        <a:uLnTx/>
                        <a:uFillTx/>
                        <a:latin typeface="Verdana"/>
                        <a:ea typeface="+mn-ea"/>
                        <a:cs typeface="+mn-cs"/>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5%</a:t>
                      </a:r>
                      <a:endParaRPr kumimoji="0" lang="en-ZA" sz="1200" b="0" i="0" u="none" strike="noStrike" kern="1200" cap="none" spc="0" normalizeH="0" baseline="0" noProof="0" dirty="0">
                        <a:ln>
                          <a:noFill/>
                        </a:ln>
                        <a:solidFill>
                          <a:prstClr val="black"/>
                        </a:solidFill>
                        <a:effectLst/>
                        <a:uLnTx/>
                        <a:uFillTx/>
                        <a:latin typeface="Verdana"/>
                        <a:ea typeface="+mn-ea"/>
                        <a:cs typeface="+mn-cs"/>
                      </a:endParaRPr>
                    </a:p>
                  </a:txBody>
                  <a:tcPr anchor="ctr"/>
                </a:tc>
                <a:extLst>
                  <a:ext uri="{0D108BD9-81ED-4DB2-BD59-A6C34878D82A}">
                    <a16:rowId xmlns:a16="http://schemas.microsoft.com/office/drawing/2014/main" val="1626631978"/>
                  </a:ext>
                </a:extLst>
              </a:tr>
              <a:tr h="34335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ZA" sz="1200" dirty="0"/>
                        <a:t>Maximum total</a:t>
                      </a:r>
                      <a:r>
                        <a:rPr lang="en-ZA" sz="1200" baseline="0" dirty="0"/>
                        <a:t> allowances</a:t>
                      </a:r>
                      <a:endParaRPr lang="en-ZA" sz="1200" b="0" dirty="0">
                        <a:solidFill>
                          <a:schemeClr val="tx1"/>
                        </a:solidFill>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dirty="0"/>
                        <a:t>90%</a:t>
                      </a: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dirty="0"/>
                        <a:t>90% / 95%</a:t>
                      </a: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dirty="0" smtClean="0"/>
                        <a:t>35%</a:t>
                      </a:r>
                      <a:endParaRPr lang="en-ZA" sz="1200" dirty="0"/>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ZA" sz="1200" dirty="0"/>
                        <a:t>95%</a:t>
                      </a:r>
                    </a:p>
                  </a:txBody>
                  <a:tcPr anchor="ctr"/>
                </a:tc>
                <a:extLst>
                  <a:ext uri="{0D108BD9-81ED-4DB2-BD59-A6C34878D82A}">
                    <a16:rowId xmlns:a16="http://schemas.microsoft.com/office/drawing/2014/main" val="2320257969"/>
                  </a:ext>
                </a:extLst>
              </a:tr>
            </a:tbl>
          </a:graphicData>
        </a:graphic>
      </p:graphicFrame>
      <p:sp>
        <p:nvSpPr>
          <p:cNvPr id="7" name="Freeform 315">
            <a:extLst>
              <a:ext uri="{FF2B5EF4-FFF2-40B4-BE49-F238E27FC236}">
                <a16:creationId xmlns:a16="http://schemas.microsoft.com/office/drawing/2014/main" id="{7A08F452-46EB-1448-9D3C-B3FFD865E18A}"/>
              </a:ext>
            </a:extLst>
          </p:cNvPr>
          <p:cNvSpPr>
            <a:spLocks noChangeAspect="1" noEditPoints="1"/>
          </p:cNvSpPr>
          <p:nvPr/>
        </p:nvSpPr>
        <p:spPr bwMode="auto">
          <a:xfrm>
            <a:off x="5801295" y="1460074"/>
            <a:ext cx="468000" cy="468000"/>
          </a:xfrm>
          <a:custGeom>
            <a:avLst/>
            <a:gdLst>
              <a:gd name="T0" fmla="*/ 373 w 512"/>
              <a:gd name="T1" fmla="*/ 138 h 512"/>
              <a:gd name="T2" fmla="*/ 298 w 512"/>
              <a:gd name="T3" fmla="*/ 228 h 512"/>
              <a:gd name="T4" fmla="*/ 339 w 512"/>
              <a:gd name="T5" fmla="*/ 369 h 512"/>
              <a:gd name="T6" fmla="*/ 273 w 512"/>
              <a:gd name="T7" fmla="*/ 272 h 512"/>
              <a:gd name="T8" fmla="*/ 256 w 512"/>
              <a:gd name="T9" fmla="*/ 270 h 512"/>
              <a:gd name="T10" fmla="*/ 202 w 512"/>
              <a:gd name="T11" fmla="*/ 333 h 512"/>
              <a:gd name="T12" fmla="*/ 214 w 512"/>
              <a:gd name="T13" fmla="*/ 388 h 512"/>
              <a:gd name="T14" fmla="*/ 176 w 512"/>
              <a:gd name="T15" fmla="*/ 332 h 512"/>
              <a:gd name="T16" fmla="*/ 131 w 512"/>
              <a:gd name="T17" fmla="*/ 290 h 512"/>
              <a:gd name="T18" fmla="*/ 189 w 512"/>
              <a:gd name="T19" fmla="*/ 307 h 512"/>
              <a:gd name="T20" fmla="*/ 244 w 512"/>
              <a:gd name="T21" fmla="*/ 246 h 512"/>
              <a:gd name="T22" fmla="*/ 135 w 512"/>
              <a:gd name="T23" fmla="*/ 181 h 512"/>
              <a:gd name="T24" fmla="*/ 272 w 512"/>
              <a:gd name="T25" fmla="*/ 216 h 512"/>
              <a:gd name="T26" fmla="*/ 343 w 512"/>
              <a:gd name="T27" fmla="*/ 154 h 512"/>
              <a:gd name="T28" fmla="*/ 256 w 512"/>
              <a:gd name="T29" fmla="*/ 512 h 512"/>
              <a:gd name="T30" fmla="*/ 256 w 512"/>
              <a:gd name="T31" fmla="*/ 0 h 512"/>
              <a:gd name="T32" fmla="*/ 389 w 512"/>
              <a:gd name="T33" fmla="*/ 123 h 512"/>
              <a:gd name="T34" fmla="*/ 328 w 512"/>
              <a:gd name="T35" fmla="*/ 138 h 512"/>
              <a:gd name="T36" fmla="*/ 143 w 512"/>
              <a:gd name="T37" fmla="*/ 150 h 512"/>
              <a:gd name="T38" fmla="*/ 109 w 512"/>
              <a:gd name="T39" fmla="*/ 176 h 512"/>
              <a:gd name="T40" fmla="*/ 112 w 512"/>
              <a:gd name="T41" fmla="*/ 193 h 512"/>
              <a:gd name="T42" fmla="*/ 179 w 512"/>
              <a:gd name="T43" fmla="*/ 287 h 512"/>
              <a:gd name="T44" fmla="*/ 121 w 512"/>
              <a:gd name="T45" fmla="*/ 270 h 512"/>
              <a:gd name="T46" fmla="*/ 96 w 512"/>
              <a:gd name="T47" fmla="*/ 301 h 512"/>
              <a:gd name="T48" fmla="*/ 163 w 512"/>
              <a:gd name="T49" fmla="*/ 349 h 512"/>
              <a:gd name="T50" fmla="*/ 211 w 512"/>
              <a:gd name="T51" fmla="*/ 416 h 512"/>
              <a:gd name="T52" fmla="*/ 219 w 512"/>
              <a:gd name="T53" fmla="*/ 413 h 512"/>
              <a:gd name="T54" fmla="*/ 244 w 512"/>
              <a:gd name="T55" fmla="*/ 379 h 512"/>
              <a:gd name="T56" fmla="*/ 262 w 512"/>
              <a:gd name="T57" fmla="*/ 295 h 512"/>
              <a:gd name="T58" fmla="*/ 327 w 512"/>
              <a:gd name="T59" fmla="*/ 405 h 512"/>
              <a:gd name="T60" fmla="*/ 358 w 512"/>
              <a:gd name="T61" fmla="*/ 379 h 512"/>
              <a:gd name="T62" fmla="*/ 318 w 512"/>
              <a:gd name="T63" fmla="*/ 239 h 512"/>
              <a:gd name="T64" fmla="*/ 374 w 512"/>
              <a:gd name="T6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343" y="154"/>
                </a:moveTo>
                <a:cubicBezTo>
                  <a:pt x="354" y="145"/>
                  <a:pt x="368" y="138"/>
                  <a:pt x="373" y="138"/>
                </a:cubicBezTo>
                <a:cubicBezTo>
                  <a:pt x="373" y="144"/>
                  <a:pt x="366" y="157"/>
                  <a:pt x="358" y="169"/>
                </a:cubicBezTo>
                <a:cubicBezTo>
                  <a:pt x="298" y="228"/>
                  <a:pt x="298" y="228"/>
                  <a:pt x="298" y="228"/>
                </a:cubicBezTo>
                <a:cubicBezTo>
                  <a:pt x="295" y="231"/>
                  <a:pt x="294" y="236"/>
                  <a:pt x="295" y="239"/>
                </a:cubicBezTo>
                <a:cubicBezTo>
                  <a:pt x="339" y="369"/>
                  <a:pt x="339" y="369"/>
                  <a:pt x="339" y="369"/>
                </a:cubicBezTo>
                <a:cubicBezTo>
                  <a:pt x="331" y="377"/>
                  <a:pt x="331" y="377"/>
                  <a:pt x="331" y="377"/>
                </a:cubicBezTo>
                <a:cubicBezTo>
                  <a:pt x="273" y="272"/>
                  <a:pt x="273" y="272"/>
                  <a:pt x="273" y="272"/>
                </a:cubicBezTo>
                <a:cubicBezTo>
                  <a:pt x="272" y="269"/>
                  <a:pt x="269" y="267"/>
                  <a:pt x="266" y="267"/>
                </a:cubicBezTo>
                <a:cubicBezTo>
                  <a:pt x="262" y="266"/>
                  <a:pt x="259" y="268"/>
                  <a:pt x="256" y="270"/>
                </a:cubicBezTo>
                <a:cubicBezTo>
                  <a:pt x="205" y="322"/>
                  <a:pt x="205" y="322"/>
                  <a:pt x="205" y="322"/>
                </a:cubicBezTo>
                <a:cubicBezTo>
                  <a:pt x="202" y="325"/>
                  <a:pt x="201" y="329"/>
                  <a:pt x="202" y="333"/>
                </a:cubicBezTo>
                <a:cubicBezTo>
                  <a:pt x="221" y="381"/>
                  <a:pt x="221" y="381"/>
                  <a:pt x="221" y="381"/>
                </a:cubicBezTo>
                <a:cubicBezTo>
                  <a:pt x="214" y="388"/>
                  <a:pt x="214" y="388"/>
                  <a:pt x="214" y="388"/>
                </a:cubicBezTo>
                <a:cubicBezTo>
                  <a:pt x="179" y="335"/>
                  <a:pt x="179" y="335"/>
                  <a:pt x="179" y="335"/>
                </a:cubicBezTo>
                <a:cubicBezTo>
                  <a:pt x="179" y="334"/>
                  <a:pt x="177" y="333"/>
                  <a:pt x="176" y="332"/>
                </a:cubicBezTo>
                <a:cubicBezTo>
                  <a:pt x="123" y="298"/>
                  <a:pt x="123" y="298"/>
                  <a:pt x="123" y="298"/>
                </a:cubicBezTo>
                <a:cubicBezTo>
                  <a:pt x="131" y="290"/>
                  <a:pt x="131" y="290"/>
                  <a:pt x="131" y="290"/>
                </a:cubicBezTo>
                <a:cubicBezTo>
                  <a:pt x="178" y="309"/>
                  <a:pt x="178" y="309"/>
                  <a:pt x="178" y="309"/>
                </a:cubicBezTo>
                <a:cubicBezTo>
                  <a:pt x="182" y="311"/>
                  <a:pt x="186" y="310"/>
                  <a:pt x="189" y="307"/>
                </a:cubicBezTo>
                <a:cubicBezTo>
                  <a:pt x="241" y="255"/>
                  <a:pt x="241" y="255"/>
                  <a:pt x="241" y="255"/>
                </a:cubicBezTo>
                <a:cubicBezTo>
                  <a:pt x="244" y="252"/>
                  <a:pt x="245" y="249"/>
                  <a:pt x="244" y="246"/>
                </a:cubicBezTo>
                <a:cubicBezTo>
                  <a:pt x="244" y="242"/>
                  <a:pt x="242" y="240"/>
                  <a:pt x="239" y="238"/>
                </a:cubicBezTo>
                <a:cubicBezTo>
                  <a:pt x="135" y="181"/>
                  <a:pt x="135" y="181"/>
                  <a:pt x="135" y="181"/>
                </a:cubicBezTo>
                <a:cubicBezTo>
                  <a:pt x="142" y="173"/>
                  <a:pt x="142" y="173"/>
                  <a:pt x="142" y="173"/>
                </a:cubicBezTo>
                <a:cubicBezTo>
                  <a:pt x="272" y="216"/>
                  <a:pt x="272" y="216"/>
                  <a:pt x="272" y="216"/>
                </a:cubicBezTo>
                <a:cubicBezTo>
                  <a:pt x="276" y="217"/>
                  <a:pt x="280" y="216"/>
                  <a:pt x="283" y="213"/>
                </a:cubicBezTo>
                <a:lnTo>
                  <a:pt x="343" y="15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9" y="123"/>
                </a:moveTo>
                <a:cubicBezTo>
                  <a:pt x="373" y="107"/>
                  <a:pt x="342" y="127"/>
                  <a:pt x="329" y="137"/>
                </a:cubicBezTo>
                <a:cubicBezTo>
                  <a:pt x="329" y="137"/>
                  <a:pt x="328" y="138"/>
                  <a:pt x="328" y="138"/>
                </a:cubicBezTo>
                <a:cubicBezTo>
                  <a:pt x="272" y="194"/>
                  <a:pt x="272" y="194"/>
                  <a:pt x="272" y="194"/>
                </a:cubicBezTo>
                <a:cubicBezTo>
                  <a:pt x="143" y="150"/>
                  <a:pt x="143" y="150"/>
                  <a:pt x="143" y="150"/>
                </a:cubicBezTo>
                <a:cubicBezTo>
                  <a:pt x="139" y="149"/>
                  <a:pt x="135" y="150"/>
                  <a:pt x="132" y="153"/>
                </a:cubicBezTo>
                <a:cubicBezTo>
                  <a:pt x="109" y="176"/>
                  <a:pt x="109" y="176"/>
                  <a:pt x="109" y="176"/>
                </a:cubicBezTo>
                <a:cubicBezTo>
                  <a:pt x="107" y="178"/>
                  <a:pt x="106" y="181"/>
                  <a:pt x="106" y="185"/>
                </a:cubicBezTo>
                <a:cubicBezTo>
                  <a:pt x="107" y="188"/>
                  <a:pt x="109" y="191"/>
                  <a:pt x="112" y="193"/>
                </a:cubicBezTo>
                <a:cubicBezTo>
                  <a:pt x="216" y="250"/>
                  <a:pt x="216" y="250"/>
                  <a:pt x="216" y="250"/>
                </a:cubicBezTo>
                <a:cubicBezTo>
                  <a:pt x="179" y="287"/>
                  <a:pt x="179" y="287"/>
                  <a:pt x="179" y="287"/>
                </a:cubicBezTo>
                <a:cubicBezTo>
                  <a:pt x="132" y="268"/>
                  <a:pt x="132" y="268"/>
                  <a:pt x="132" y="268"/>
                </a:cubicBezTo>
                <a:cubicBezTo>
                  <a:pt x="128" y="266"/>
                  <a:pt x="124" y="267"/>
                  <a:pt x="121" y="270"/>
                </a:cubicBezTo>
                <a:cubicBezTo>
                  <a:pt x="99" y="292"/>
                  <a:pt x="99" y="292"/>
                  <a:pt x="99" y="292"/>
                </a:cubicBezTo>
                <a:cubicBezTo>
                  <a:pt x="96" y="294"/>
                  <a:pt x="95" y="297"/>
                  <a:pt x="96" y="301"/>
                </a:cubicBezTo>
                <a:cubicBezTo>
                  <a:pt x="96" y="304"/>
                  <a:pt x="98" y="307"/>
                  <a:pt x="100" y="308"/>
                </a:cubicBezTo>
                <a:cubicBezTo>
                  <a:pt x="163" y="349"/>
                  <a:pt x="163" y="349"/>
                  <a:pt x="163" y="349"/>
                </a:cubicBezTo>
                <a:cubicBezTo>
                  <a:pt x="203" y="411"/>
                  <a:pt x="203" y="411"/>
                  <a:pt x="203" y="411"/>
                </a:cubicBezTo>
                <a:cubicBezTo>
                  <a:pt x="205" y="414"/>
                  <a:pt x="208" y="415"/>
                  <a:pt x="211" y="416"/>
                </a:cubicBezTo>
                <a:cubicBezTo>
                  <a:pt x="211" y="416"/>
                  <a:pt x="212" y="416"/>
                  <a:pt x="212" y="416"/>
                </a:cubicBezTo>
                <a:cubicBezTo>
                  <a:pt x="215" y="416"/>
                  <a:pt x="217" y="415"/>
                  <a:pt x="219" y="413"/>
                </a:cubicBezTo>
                <a:cubicBezTo>
                  <a:pt x="241" y="391"/>
                  <a:pt x="241" y="391"/>
                  <a:pt x="241" y="391"/>
                </a:cubicBezTo>
                <a:cubicBezTo>
                  <a:pt x="244" y="388"/>
                  <a:pt x="245" y="383"/>
                  <a:pt x="244" y="379"/>
                </a:cubicBezTo>
                <a:cubicBezTo>
                  <a:pt x="225" y="332"/>
                  <a:pt x="225" y="332"/>
                  <a:pt x="225" y="332"/>
                </a:cubicBezTo>
                <a:cubicBezTo>
                  <a:pt x="262" y="295"/>
                  <a:pt x="262" y="295"/>
                  <a:pt x="262" y="295"/>
                </a:cubicBezTo>
                <a:cubicBezTo>
                  <a:pt x="319" y="399"/>
                  <a:pt x="319" y="399"/>
                  <a:pt x="319" y="399"/>
                </a:cubicBezTo>
                <a:cubicBezTo>
                  <a:pt x="320" y="402"/>
                  <a:pt x="323" y="404"/>
                  <a:pt x="327" y="405"/>
                </a:cubicBezTo>
                <a:cubicBezTo>
                  <a:pt x="330" y="405"/>
                  <a:pt x="333" y="404"/>
                  <a:pt x="336" y="402"/>
                </a:cubicBezTo>
                <a:cubicBezTo>
                  <a:pt x="358" y="379"/>
                  <a:pt x="358" y="379"/>
                  <a:pt x="358" y="379"/>
                </a:cubicBezTo>
                <a:cubicBezTo>
                  <a:pt x="361" y="376"/>
                  <a:pt x="362" y="372"/>
                  <a:pt x="361" y="368"/>
                </a:cubicBezTo>
                <a:cubicBezTo>
                  <a:pt x="318" y="239"/>
                  <a:pt x="318" y="239"/>
                  <a:pt x="318" y="239"/>
                </a:cubicBezTo>
                <a:cubicBezTo>
                  <a:pt x="373" y="183"/>
                  <a:pt x="373" y="183"/>
                  <a:pt x="373" y="183"/>
                </a:cubicBezTo>
                <a:cubicBezTo>
                  <a:pt x="374" y="183"/>
                  <a:pt x="374" y="182"/>
                  <a:pt x="374" y="182"/>
                </a:cubicBezTo>
                <a:cubicBezTo>
                  <a:pt x="384" y="170"/>
                  <a:pt x="404" y="139"/>
                  <a:pt x="389" y="12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8" name="Freeform 288">
            <a:extLst>
              <a:ext uri="{FF2B5EF4-FFF2-40B4-BE49-F238E27FC236}">
                <a16:creationId xmlns:a16="http://schemas.microsoft.com/office/drawing/2014/main" id="{E4DE2F0B-29C1-0B4B-B001-6B38A8114697}"/>
              </a:ext>
            </a:extLst>
          </p:cNvPr>
          <p:cNvSpPr>
            <a:spLocks noChangeAspect="1" noEditPoints="1"/>
          </p:cNvSpPr>
          <p:nvPr/>
        </p:nvSpPr>
        <p:spPr bwMode="auto">
          <a:xfrm>
            <a:off x="3519414" y="1460074"/>
            <a:ext cx="468000" cy="468000"/>
          </a:xfrm>
          <a:custGeom>
            <a:avLst/>
            <a:gdLst>
              <a:gd name="T0" fmla="*/ 117 w 512"/>
              <a:gd name="T1" fmla="*/ 213 h 512"/>
              <a:gd name="T2" fmla="*/ 320 w 512"/>
              <a:gd name="T3" fmla="*/ 213 h 512"/>
              <a:gd name="T4" fmla="*/ 320 w 512"/>
              <a:gd name="T5" fmla="*/ 224 h 512"/>
              <a:gd name="T6" fmla="*/ 320 w 512"/>
              <a:gd name="T7" fmla="*/ 298 h 512"/>
              <a:gd name="T8" fmla="*/ 117 w 512"/>
              <a:gd name="T9" fmla="*/ 298 h 512"/>
              <a:gd name="T10" fmla="*/ 117 w 512"/>
              <a:gd name="T11" fmla="*/ 213 h 512"/>
              <a:gd name="T12" fmla="*/ 362 w 512"/>
              <a:gd name="T13" fmla="*/ 320 h 512"/>
              <a:gd name="T14" fmla="*/ 352 w 512"/>
              <a:gd name="T15" fmla="*/ 330 h 512"/>
              <a:gd name="T16" fmla="*/ 362 w 512"/>
              <a:gd name="T17" fmla="*/ 341 h 512"/>
              <a:gd name="T18" fmla="*/ 373 w 512"/>
              <a:gd name="T19" fmla="*/ 330 h 512"/>
              <a:gd name="T20" fmla="*/ 362 w 512"/>
              <a:gd name="T21" fmla="*/ 320 h 512"/>
              <a:gd name="T22" fmla="*/ 202 w 512"/>
              <a:gd name="T23" fmla="*/ 320 h 512"/>
              <a:gd name="T24" fmla="*/ 192 w 512"/>
              <a:gd name="T25" fmla="*/ 330 h 512"/>
              <a:gd name="T26" fmla="*/ 202 w 512"/>
              <a:gd name="T27" fmla="*/ 341 h 512"/>
              <a:gd name="T28" fmla="*/ 213 w 512"/>
              <a:gd name="T29" fmla="*/ 330 h 512"/>
              <a:gd name="T30" fmla="*/ 202 w 512"/>
              <a:gd name="T31" fmla="*/ 320 h 512"/>
              <a:gd name="T32" fmla="*/ 149 w 512"/>
              <a:gd name="T33" fmla="*/ 320 h 512"/>
              <a:gd name="T34" fmla="*/ 138 w 512"/>
              <a:gd name="T35" fmla="*/ 330 h 512"/>
              <a:gd name="T36" fmla="*/ 149 w 512"/>
              <a:gd name="T37" fmla="*/ 341 h 512"/>
              <a:gd name="T38" fmla="*/ 160 w 512"/>
              <a:gd name="T39" fmla="*/ 330 h 512"/>
              <a:gd name="T40" fmla="*/ 149 w 512"/>
              <a:gd name="T41" fmla="*/ 320 h 512"/>
              <a:gd name="T42" fmla="*/ 512 w 512"/>
              <a:gd name="T43" fmla="*/ 256 h 512"/>
              <a:gd name="T44" fmla="*/ 256 w 512"/>
              <a:gd name="T45" fmla="*/ 512 h 512"/>
              <a:gd name="T46" fmla="*/ 0 w 512"/>
              <a:gd name="T47" fmla="*/ 256 h 512"/>
              <a:gd name="T48" fmla="*/ 256 w 512"/>
              <a:gd name="T49" fmla="*/ 0 h 512"/>
              <a:gd name="T50" fmla="*/ 512 w 512"/>
              <a:gd name="T51" fmla="*/ 256 h 512"/>
              <a:gd name="T52" fmla="*/ 416 w 512"/>
              <a:gd name="T53" fmla="*/ 245 h 512"/>
              <a:gd name="T54" fmla="*/ 413 w 512"/>
              <a:gd name="T55" fmla="*/ 237 h 512"/>
              <a:gd name="T56" fmla="*/ 391 w 512"/>
              <a:gd name="T57" fmla="*/ 216 h 512"/>
              <a:gd name="T58" fmla="*/ 384 w 512"/>
              <a:gd name="T59" fmla="*/ 213 h 512"/>
              <a:gd name="T60" fmla="*/ 341 w 512"/>
              <a:gd name="T61" fmla="*/ 213 h 512"/>
              <a:gd name="T62" fmla="*/ 341 w 512"/>
              <a:gd name="T63" fmla="*/ 202 h 512"/>
              <a:gd name="T64" fmla="*/ 330 w 512"/>
              <a:gd name="T65" fmla="*/ 192 h 512"/>
              <a:gd name="T66" fmla="*/ 106 w 512"/>
              <a:gd name="T67" fmla="*/ 192 h 512"/>
              <a:gd name="T68" fmla="*/ 96 w 512"/>
              <a:gd name="T69" fmla="*/ 202 h 512"/>
              <a:gd name="T70" fmla="*/ 96 w 512"/>
              <a:gd name="T71" fmla="*/ 309 h 512"/>
              <a:gd name="T72" fmla="*/ 106 w 512"/>
              <a:gd name="T73" fmla="*/ 320 h 512"/>
              <a:gd name="T74" fmla="*/ 119 w 512"/>
              <a:gd name="T75" fmla="*/ 320 h 512"/>
              <a:gd name="T76" fmla="*/ 117 w 512"/>
              <a:gd name="T77" fmla="*/ 330 h 512"/>
              <a:gd name="T78" fmla="*/ 149 w 512"/>
              <a:gd name="T79" fmla="*/ 362 h 512"/>
              <a:gd name="T80" fmla="*/ 176 w 512"/>
              <a:gd name="T81" fmla="*/ 348 h 512"/>
              <a:gd name="T82" fmla="*/ 202 w 512"/>
              <a:gd name="T83" fmla="*/ 362 h 512"/>
              <a:gd name="T84" fmla="*/ 234 w 512"/>
              <a:gd name="T85" fmla="*/ 330 h 512"/>
              <a:gd name="T86" fmla="*/ 232 w 512"/>
              <a:gd name="T87" fmla="*/ 320 h 512"/>
              <a:gd name="T88" fmla="*/ 330 w 512"/>
              <a:gd name="T89" fmla="*/ 320 h 512"/>
              <a:gd name="T90" fmla="*/ 332 w 512"/>
              <a:gd name="T91" fmla="*/ 320 h 512"/>
              <a:gd name="T92" fmla="*/ 330 w 512"/>
              <a:gd name="T93" fmla="*/ 330 h 512"/>
              <a:gd name="T94" fmla="*/ 362 w 512"/>
              <a:gd name="T95" fmla="*/ 362 h 512"/>
              <a:gd name="T96" fmla="*/ 394 w 512"/>
              <a:gd name="T97" fmla="*/ 330 h 512"/>
              <a:gd name="T98" fmla="*/ 392 w 512"/>
              <a:gd name="T99" fmla="*/ 320 h 512"/>
              <a:gd name="T100" fmla="*/ 405 w 512"/>
              <a:gd name="T101" fmla="*/ 320 h 512"/>
              <a:gd name="T102" fmla="*/ 416 w 512"/>
              <a:gd name="T103" fmla="*/ 309 h 512"/>
              <a:gd name="T104" fmla="*/ 416 w 512"/>
              <a:gd name="T105" fmla="*/ 245 h 512"/>
              <a:gd name="T106" fmla="*/ 341 w 512"/>
              <a:gd name="T107" fmla="*/ 234 h 512"/>
              <a:gd name="T108" fmla="*/ 341 w 512"/>
              <a:gd name="T109" fmla="*/ 298 h 512"/>
              <a:gd name="T110" fmla="*/ 394 w 512"/>
              <a:gd name="T111" fmla="*/ 298 h 512"/>
              <a:gd name="T112" fmla="*/ 394 w 512"/>
              <a:gd name="T113" fmla="*/ 249 h 512"/>
              <a:gd name="T114" fmla="*/ 379 w 512"/>
              <a:gd name="T115" fmla="*/ 234 h 512"/>
              <a:gd name="T116" fmla="*/ 341 w 512"/>
              <a:gd name="T117"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17" y="213"/>
                </a:moveTo>
                <a:cubicBezTo>
                  <a:pt x="320" y="213"/>
                  <a:pt x="320" y="213"/>
                  <a:pt x="320" y="213"/>
                </a:cubicBezTo>
                <a:cubicBezTo>
                  <a:pt x="320" y="224"/>
                  <a:pt x="320" y="224"/>
                  <a:pt x="320" y="224"/>
                </a:cubicBezTo>
                <a:cubicBezTo>
                  <a:pt x="320" y="298"/>
                  <a:pt x="320" y="298"/>
                  <a:pt x="320" y="298"/>
                </a:cubicBezTo>
                <a:cubicBezTo>
                  <a:pt x="117" y="298"/>
                  <a:pt x="117" y="298"/>
                  <a:pt x="117" y="298"/>
                </a:cubicBezTo>
                <a:lnTo>
                  <a:pt x="117" y="213"/>
                </a:lnTo>
                <a:close/>
                <a:moveTo>
                  <a:pt x="362" y="320"/>
                </a:moveTo>
                <a:cubicBezTo>
                  <a:pt x="356" y="320"/>
                  <a:pt x="352" y="324"/>
                  <a:pt x="352" y="330"/>
                </a:cubicBezTo>
                <a:cubicBezTo>
                  <a:pt x="352" y="336"/>
                  <a:pt x="356" y="341"/>
                  <a:pt x="362" y="341"/>
                </a:cubicBezTo>
                <a:cubicBezTo>
                  <a:pt x="368" y="341"/>
                  <a:pt x="373" y="336"/>
                  <a:pt x="373" y="330"/>
                </a:cubicBezTo>
                <a:cubicBezTo>
                  <a:pt x="373" y="324"/>
                  <a:pt x="368" y="320"/>
                  <a:pt x="362" y="320"/>
                </a:cubicBezTo>
                <a:close/>
                <a:moveTo>
                  <a:pt x="202" y="320"/>
                </a:moveTo>
                <a:cubicBezTo>
                  <a:pt x="196" y="320"/>
                  <a:pt x="192" y="324"/>
                  <a:pt x="192" y="330"/>
                </a:cubicBezTo>
                <a:cubicBezTo>
                  <a:pt x="192" y="336"/>
                  <a:pt x="196" y="341"/>
                  <a:pt x="202" y="341"/>
                </a:cubicBezTo>
                <a:cubicBezTo>
                  <a:pt x="208" y="341"/>
                  <a:pt x="213" y="336"/>
                  <a:pt x="213" y="330"/>
                </a:cubicBezTo>
                <a:cubicBezTo>
                  <a:pt x="213" y="324"/>
                  <a:pt x="208" y="320"/>
                  <a:pt x="202" y="320"/>
                </a:cubicBezTo>
                <a:close/>
                <a:moveTo>
                  <a:pt x="149" y="320"/>
                </a:moveTo>
                <a:cubicBezTo>
                  <a:pt x="143" y="320"/>
                  <a:pt x="138" y="324"/>
                  <a:pt x="138" y="330"/>
                </a:cubicBezTo>
                <a:cubicBezTo>
                  <a:pt x="138" y="336"/>
                  <a:pt x="143" y="341"/>
                  <a:pt x="149" y="341"/>
                </a:cubicBezTo>
                <a:cubicBezTo>
                  <a:pt x="155" y="341"/>
                  <a:pt x="160" y="336"/>
                  <a:pt x="160" y="330"/>
                </a:cubicBezTo>
                <a:cubicBezTo>
                  <a:pt x="160" y="324"/>
                  <a:pt x="155" y="320"/>
                  <a:pt x="149" y="32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45"/>
                </a:moveTo>
                <a:cubicBezTo>
                  <a:pt x="416" y="242"/>
                  <a:pt x="415" y="239"/>
                  <a:pt x="413" y="237"/>
                </a:cubicBezTo>
                <a:cubicBezTo>
                  <a:pt x="391" y="216"/>
                  <a:pt x="391" y="216"/>
                  <a:pt x="391" y="216"/>
                </a:cubicBezTo>
                <a:cubicBezTo>
                  <a:pt x="389" y="214"/>
                  <a:pt x="386" y="213"/>
                  <a:pt x="384" y="213"/>
                </a:cubicBezTo>
                <a:cubicBezTo>
                  <a:pt x="341" y="213"/>
                  <a:pt x="341" y="213"/>
                  <a:pt x="341" y="213"/>
                </a:cubicBezTo>
                <a:cubicBezTo>
                  <a:pt x="341" y="202"/>
                  <a:pt x="341" y="202"/>
                  <a:pt x="341" y="202"/>
                </a:cubicBezTo>
                <a:cubicBezTo>
                  <a:pt x="341" y="196"/>
                  <a:pt x="336" y="192"/>
                  <a:pt x="330" y="192"/>
                </a:cubicBezTo>
                <a:cubicBezTo>
                  <a:pt x="106" y="192"/>
                  <a:pt x="106" y="192"/>
                  <a:pt x="106" y="192"/>
                </a:cubicBezTo>
                <a:cubicBezTo>
                  <a:pt x="100" y="192"/>
                  <a:pt x="96" y="196"/>
                  <a:pt x="96" y="202"/>
                </a:cubicBezTo>
                <a:cubicBezTo>
                  <a:pt x="96" y="309"/>
                  <a:pt x="96" y="309"/>
                  <a:pt x="96" y="309"/>
                </a:cubicBezTo>
                <a:cubicBezTo>
                  <a:pt x="96" y="315"/>
                  <a:pt x="100" y="320"/>
                  <a:pt x="106" y="320"/>
                </a:cubicBezTo>
                <a:cubicBezTo>
                  <a:pt x="119" y="320"/>
                  <a:pt x="119" y="320"/>
                  <a:pt x="119" y="320"/>
                </a:cubicBezTo>
                <a:cubicBezTo>
                  <a:pt x="118" y="323"/>
                  <a:pt x="117" y="327"/>
                  <a:pt x="117" y="330"/>
                </a:cubicBezTo>
                <a:cubicBezTo>
                  <a:pt x="117" y="348"/>
                  <a:pt x="131" y="362"/>
                  <a:pt x="149" y="362"/>
                </a:cubicBezTo>
                <a:cubicBezTo>
                  <a:pt x="160" y="362"/>
                  <a:pt x="170" y="357"/>
                  <a:pt x="176" y="348"/>
                </a:cubicBezTo>
                <a:cubicBezTo>
                  <a:pt x="181" y="357"/>
                  <a:pt x="191" y="362"/>
                  <a:pt x="202" y="362"/>
                </a:cubicBezTo>
                <a:cubicBezTo>
                  <a:pt x="220" y="362"/>
                  <a:pt x="234" y="348"/>
                  <a:pt x="234" y="330"/>
                </a:cubicBezTo>
                <a:cubicBezTo>
                  <a:pt x="234" y="327"/>
                  <a:pt x="234" y="323"/>
                  <a:pt x="232" y="320"/>
                </a:cubicBezTo>
                <a:cubicBezTo>
                  <a:pt x="330" y="320"/>
                  <a:pt x="330" y="320"/>
                  <a:pt x="330" y="320"/>
                </a:cubicBezTo>
                <a:cubicBezTo>
                  <a:pt x="332" y="320"/>
                  <a:pt x="332" y="320"/>
                  <a:pt x="332" y="320"/>
                </a:cubicBezTo>
                <a:cubicBezTo>
                  <a:pt x="331" y="323"/>
                  <a:pt x="330" y="327"/>
                  <a:pt x="330" y="330"/>
                </a:cubicBezTo>
                <a:cubicBezTo>
                  <a:pt x="330" y="348"/>
                  <a:pt x="345" y="362"/>
                  <a:pt x="362" y="362"/>
                </a:cubicBezTo>
                <a:cubicBezTo>
                  <a:pt x="380" y="362"/>
                  <a:pt x="394" y="348"/>
                  <a:pt x="394" y="330"/>
                </a:cubicBezTo>
                <a:cubicBezTo>
                  <a:pt x="394" y="327"/>
                  <a:pt x="394" y="323"/>
                  <a:pt x="392" y="320"/>
                </a:cubicBezTo>
                <a:cubicBezTo>
                  <a:pt x="405" y="320"/>
                  <a:pt x="405" y="320"/>
                  <a:pt x="405" y="320"/>
                </a:cubicBezTo>
                <a:cubicBezTo>
                  <a:pt x="411" y="320"/>
                  <a:pt x="416" y="315"/>
                  <a:pt x="416" y="309"/>
                </a:cubicBezTo>
                <a:lnTo>
                  <a:pt x="416" y="245"/>
                </a:lnTo>
                <a:close/>
                <a:moveTo>
                  <a:pt x="341" y="234"/>
                </a:moveTo>
                <a:cubicBezTo>
                  <a:pt x="341" y="298"/>
                  <a:pt x="341" y="298"/>
                  <a:pt x="341" y="298"/>
                </a:cubicBezTo>
                <a:cubicBezTo>
                  <a:pt x="394" y="298"/>
                  <a:pt x="394" y="298"/>
                  <a:pt x="394" y="298"/>
                </a:cubicBezTo>
                <a:cubicBezTo>
                  <a:pt x="394" y="249"/>
                  <a:pt x="394" y="249"/>
                  <a:pt x="394" y="249"/>
                </a:cubicBezTo>
                <a:cubicBezTo>
                  <a:pt x="379" y="234"/>
                  <a:pt x="379" y="234"/>
                  <a:pt x="379" y="234"/>
                </a:cubicBezTo>
                <a:lnTo>
                  <a:pt x="341" y="23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 name="Freeform 575">
            <a:extLst>
              <a:ext uri="{FF2B5EF4-FFF2-40B4-BE49-F238E27FC236}">
                <a16:creationId xmlns:a16="http://schemas.microsoft.com/office/drawing/2014/main" id="{5046FB6E-EDDA-0942-9FF4-C1604FF0BCA3}"/>
              </a:ext>
            </a:extLst>
          </p:cNvPr>
          <p:cNvSpPr>
            <a:spLocks noChangeAspect="1" noEditPoints="1"/>
          </p:cNvSpPr>
          <p:nvPr/>
        </p:nvSpPr>
        <p:spPr bwMode="auto">
          <a:xfrm>
            <a:off x="10365057" y="1460074"/>
            <a:ext cx="468000" cy="468000"/>
          </a:xfrm>
          <a:custGeom>
            <a:avLst/>
            <a:gdLst>
              <a:gd name="T0" fmla="*/ 213 w 512"/>
              <a:gd name="T1" fmla="*/ 265 h 512"/>
              <a:gd name="T2" fmla="*/ 283 w 512"/>
              <a:gd name="T3" fmla="*/ 312 h 512"/>
              <a:gd name="T4" fmla="*/ 278 w 512"/>
              <a:gd name="T5" fmla="*/ 352 h 512"/>
              <a:gd name="T6" fmla="*/ 213 w 512"/>
              <a:gd name="T7" fmla="*/ 352 h 512"/>
              <a:gd name="T8" fmla="*/ 213 w 512"/>
              <a:gd name="T9" fmla="*/ 265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347 w 512"/>
              <a:gd name="T21" fmla="*/ 117 h 512"/>
              <a:gd name="T22" fmla="*/ 355 w 512"/>
              <a:gd name="T23" fmla="*/ 135 h 512"/>
              <a:gd name="T24" fmla="*/ 355 w 512"/>
              <a:gd name="T25" fmla="*/ 141 h 512"/>
              <a:gd name="T26" fmla="*/ 355 w 512"/>
              <a:gd name="T27" fmla="*/ 156 h 512"/>
              <a:gd name="T28" fmla="*/ 362 w 512"/>
              <a:gd name="T29" fmla="*/ 160 h 512"/>
              <a:gd name="T30" fmla="*/ 370 w 512"/>
              <a:gd name="T31" fmla="*/ 157 h 512"/>
              <a:gd name="T32" fmla="*/ 378 w 512"/>
              <a:gd name="T33" fmla="*/ 138 h 512"/>
              <a:gd name="T34" fmla="*/ 370 w 512"/>
              <a:gd name="T35" fmla="*/ 120 h 512"/>
              <a:gd name="T36" fmla="*/ 370 w 512"/>
              <a:gd name="T37" fmla="*/ 114 h 512"/>
              <a:gd name="T38" fmla="*/ 370 w 512"/>
              <a:gd name="T39" fmla="*/ 99 h 512"/>
              <a:gd name="T40" fmla="*/ 355 w 512"/>
              <a:gd name="T41" fmla="*/ 99 h 512"/>
              <a:gd name="T42" fmla="*/ 347 w 512"/>
              <a:gd name="T43" fmla="*/ 117 h 512"/>
              <a:gd name="T44" fmla="*/ 304 w 512"/>
              <a:gd name="T45" fmla="*/ 117 h 512"/>
              <a:gd name="T46" fmla="*/ 312 w 512"/>
              <a:gd name="T47" fmla="*/ 135 h 512"/>
              <a:gd name="T48" fmla="*/ 312 w 512"/>
              <a:gd name="T49" fmla="*/ 141 h 512"/>
              <a:gd name="T50" fmla="*/ 312 w 512"/>
              <a:gd name="T51" fmla="*/ 156 h 512"/>
              <a:gd name="T52" fmla="*/ 320 w 512"/>
              <a:gd name="T53" fmla="*/ 160 h 512"/>
              <a:gd name="T54" fmla="*/ 327 w 512"/>
              <a:gd name="T55" fmla="*/ 157 h 512"/>
              <a:gd name="T56" fmla="*/ 335 w 512"/>
              <a:gd name="T57" fmla="*/ 138 h 512"/>
              <a:gd name="T58" fmla="*/ 327 w 512"/>
              <a:gd name="T59" fmla="*/ 120 h 512"/>
              <a:gd name="T60" fmla="*/ 327 w 512"/>
              <a:gd name="T61" fmla="*/ 114 h 512"/>
              <a:gd name="T62" fmla="*/ 327 w 512"/>
              <a:gd name="T63" fmla="*/ 99 h 512"/>
              <a:gd name="T64" fmla="*/ 312 w 512"/>
              <a:gd name="T65" fmla="*/ 99 h 512"/>
              <a:gd name="T66" fmla="*/ 304 w 512"/>
              <a:gd name="T67" fmla="*/ 117 h 512"/>
              <a:gd name="T68" fmla="*/ 415 w 512"/>
              <a:gd name="T69" fmla="*/ 360 h 512"/>
              <a:gd name="T70" fmla="*/ 383 w 512"/>
              <a:gd name="T71" fmla="*/ 190 h 512"/>
              <a:gd name="T72" fmla="*/ 373 w 512"/>
              <a:gd name="T73" fmla="*/ 181 h 512"/>
              <a:gd name="T74" fmla="*/ 309 w 512"/>
              <a:gd name="T75" fmla="*/ 181 h 512"/>
              <a:gd name="T76" fmla="*/ 298 w 512"/>
              <a:gd name="T77" fmla="*/ 190 h 512"/>
              <a:gd name="T78" fmla="*/ 286 w 512"/>
              <a:gd name="T79" fmla="*/ 288 h 512"/>
              <a:gd name="T80" fmla="*/ 208 w 512"/>
              <a:gd name="T81" fmla="*/ 236 h 512"/>
              <a:gd name="T82" fmla="*/ 197 w 512"/>
              <a:gd name="T83" fmla="*/ 236 h 512"/>
              <a:gd name="T84" fmla="*/ 192 w 512"/>
              <a:gd name="T85" fmla="*/ 245 h 512"/>
              <a:gd name="T86" fmla="*/ 192 w 512"/>
              <a:gd name="T87" fmla="*/ 289 h 512"/>
              <a:gd name="T88" fmla="*/ 112 w 512"/>
              <a:gd name="T89" fmla="*/ 236 h 512"/>
              <a:gd name="T90" fmla="*/ 101 w 512"/>
              <a:gd name="T91" fmla="*/ 236 h 512"/>
              <a:gd name="T92" fmla="*/ 96 w 512"/>
              <a:gd name="T93" fmla="*/ 245 h 512"/>
              <a:gd name="T94" fmla="*/ 96 w 512"/>
              <a:gd name="T95" fmla="*/ 362 h 512"/>
              <a:gd name="T96" fmla="*/ 106 w 512"/>
              <a:gd name="T97" fmla="*/ 373 h 512"/>
              <a:gd name="T98" fmla="*/ 405 w 512"/>
              <a:gd name="T99" fmla="*/ 373 h 512"/>
              <a:gd name="T100" fmla="*/ 413 w 512"/>
              <a:gd name="T101" fmla="*/ 369 h 512"/>
              <a:gd name="T102" fmla="*/ 415 w 512"/>
              <a:gd name="T103" fmla="*/ 360 h 512"/>
              <a:gd name="T104" fmla="*/ 117 w 512"/>
              <a:gd name="T105" fmla="*/ 352 h 512"/>
              <a:gd name="T106" fmla="*/ 192 w 512"/>
              <a:gd name="T107" fmla="*/ 352 h 512"/>
              <a:gd name="T108" fmla="*/ 192 w 512"/>
              <a:gd name="T109" fmla="*/ 315 h 512"/>
              <a:gd name="T110" fmla="*/ 117 w 512"/>
              <a:gd name="T111" fmla="*/ 265 h 512"/>
              <a:gd name="T112" fmla="*/ 117 w 512"/>
              <a:gd name="T113" fmla="*/ 352 h 512"/>
              <a:gd name="T114" fmla="*/ 318 w 512"/>
              <a:gd name="T115" fmla="*/ 202 h 512"/>
              <a:gd name="T116" fmla="*/ 300 w 512"/>
              <a:gd name="T117" fmla="*/ 352 h 512"/>
              <a:gd name="T118" fmla="*/ 392 w 512"/>
              <a:gd name="T119" fmla="*/ 352 h 512"/>
              <a:gd name="T120" fmla="*/ 364 w 512"/>
              <a:gd name="T121" fmla="*/ 202 h 512"/>
              <a:gd name="T122" fmla="*/ 318 w 512"/>
              <a:gd name="T123"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213" y="265"/>
                </a:moveTo>
                <a:cubicBezTo>
                  <a:pt x="283" y="312"/>
                  <a:pt x="283" y="312"/>
                  <a:pt x="283" y="312"/>
                </a:cubicBezTo>
                <a:cubicBezTo>
                  <a:pt x="278" y="352"/>
                  <a:pt x="278" y="352"/>
                  <a:pt x="278" y="352"/>
                </a:cubicBezTo>
                <a:cubicBezTo>
                  <a:pt x="213" y="352"/>
                  <a:pt x="213" y="352"/>
                  <a:pt x="213" y="352"/>
                </a:cubicBezTo>
                <a:lnTo>
                  <a:pt x="213" y="26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47" y="117"/>
                </a:moveTo>
                <a:cubicBezTo>
                  <a:pt x="347" y="122"/>
                  <a:pt x="348" y="129"/>
                  <a:pt x="355" y="135"/>
                </a:cubicBezTo>
                <a:cubicBezTo>
                  <a:pt x="356" y="136"/>
                  <a:pt x="358" y="138"/>
                  <a:pt x="355" y="141"/>
                </a:cubicBezTo>
                <a:cubicBezTo>
                  <a:pt x="351" y="145"/>
                  <a:pt x="351" y="152"/>
                  <a:pt x="355" y="156"/>
                </a:cubicBezTo>
                <a:cubicBezTo>
                  <a:pt x="357" y="159"/>
                  <a:pt x="360" y="160"/>
                  <a:pt x="362" y="160"/>
                </a:cubicBezTo>
                <a:cubicBezTo>
                  <a:pt x="365" y="160"/>
                  <a:pt x="368" y="159"/>
                  <a:pt x="370" y="157"/>
                </a:cubicBezTo>
                <a:cubicBezTo>
                  <a:pt x="371" y="155"/>
                  <a:pt x="378" y="148"/>
                  <a:pt x="378" y="138"/>
                </a:cubicBezTo>
                <a:cubicBezTo>
                  <a:pt x="378" y="134"/>
                  <a:pt x="377" y="127"/>
                  <a:pt x="370" y="120"/>
                </a:cubicBezTo>
                <a:cubicBezTo>
                  <a:pt x="369" y="119"/>
                  <a:pt x="367" y="117"/>
                  <a:pt x="370" y="114"/>
                </a:cubicBezTo>
                <a:cubicBezTo>
                  <a:pt x="374" y="110"/>
                  <a:pt x="374" y="103"/>
                  <a:pt x="370" y="99"/>
                </a:cubicBezTo>
                <a:cubicBezTo>
                  <a:pt x="366" y="95"/>
                  <a:pt x="359" y="95"/>
                  <a:pt x="355" y="99"/>
                </a:cubicBezTo>
                <a:cubicBezTo>
                  <a:pt x="354" y="100"/>
                  <a:pt x="347" y="107"/>
                  <a:pt x="347" y="117"/>
                </a:cubicBezTo>
                <a:close/>
                <a:moveTo>
                  <a:pt x="304" y="117"/>
                </a:moveTo>
                <a:cubicBezTo>
                  <a:pt x="304" y="122"/>
                  <a:pt x="306" y="129"/>
                  <a:pt x="312" y="135"/>
                </a:cubicBezTo>
                <a:cubicBezTo>
                  <a:pt x="313" y="136"/>
                  <a:pt x="315" y="138"/>
                  <a:pt x="312" y="141"/>
                </a:cubicBezTo>
                <a:cubicBezTo>
                  <a:pt x="308" y="145"/>
                  <a:pt x="308" y="152"/>
                  <a:pt x="312" y="156"/>
                </a:cubicBezTo>
                <a:cubicBezTo>
                  <a:pt x="314" y="159"/>
                  <a:pt x="317" y="160"/>
                  <a:pt x="320" y="160"/>
                </a:cubicBezTo>
                <a:cubicBezTo>
                  <a:pt x="322" y="160"/>
                  <a:pt x="325" y="159"/>
                  <a:pt x="327" y="157"/>
                </a:cubicBezTo>
                <a:cubicBezTo>
                  <a:pt x="328" y="155"/>
                  <a:pt x="335" y="148"/>
                  <a:pt x="335" y="138"/>
                </a:cubicBezTo>
                <a:cubicBezTo>
                  <a:pt x="335" y="134"/>
                  <a:pt x="334" y="127"/>
                  <a:pt x="327" y="120"/>
                </a:cubicBezTo>
                <a:cubicBezTo>
                  <a:pt x="326" y="119"/>
                  <a:pt x="324" y="117"/>
                  <a:pt x="327" y="114"/>
                </a:cubicBezTo>
                <a:cubicBezTo>
                  <a:pt x="331" y="110"/>
                  <a:pt x="331" y="103"/>
                  <a:pt x="327" y="99"/>
                </a:cubicBezTo>
                <a:cubicBezTo>
                  <a:pt x="323" y="95"/>
                  <a:pt x="316" y="95"/>
                  <a:pt x="312" y="99"/>
                </a:cubicBezTo>
                <a:cubicBezTo>
                  <a:pt x="311" y="100"/>
                  <a:pt x="304" y="107"/>
                  <a:pt x="304" y="117"/>
                </a:cubicBezTo>
                <a:close/>
                <a:moveTo>
                  <a:pt x="415" y="360"/>
                </a:moveTo>
                <a:cubicBezTo>
                  <a:pt x="383" y="190"/>
                  <a:pt x="383" y="190"/>
                  <a:pt x="383" y="190"/>
                </a:cubicBezTo>
                <a:cubicBezTo>
                  <a:pt x="383" y="185"/>
                  <a:pt x="378" y="181"/>
                  <a:pt x="373" y="181"/>
                </a:cubicBezTo>
                <a:cubicBezTo>
                  <a:pt x="309" y="181"/>
                  <a:pt x="309" y="181"/>
                  <a:pt x="309" y="181"/>
                </a:cubicBezTo>
                <a:cubicBezTo>
                  <a:pt x="304" y="181"/>
                  <a:pt x="299" y="185"/>
                  <a:pt x="298" y="190"/>
                </a:cubicBezTo>
                <a:cubicBezTo>
                  <a:pt x="286" y="288"/>
                  <a:pt x="286" y="288"/>
                  <a:pt x="286" y="288"/>
                </a:cubicBezTo>
                <a:cubicBezTo>
                  <a:pt x="208" y="236"/>
                  <a:pt x="208" y="236"/>
                  <a:pt x="208" y="236"/>
                </a:cubicBezTo>
                <a:cubicBezTo>
                  <a:pt x="205" y="234"/>
                  <a:pt x="201" y="234"/>
                  <a:pt x="197" y="236"/>
                </a:cubicBezTo>
                <a:cubicBezTo>
                  <a:pt x="194" y="237"/>
                  <a:pt x="192" y="241"/>
                  <a:pt x="192" y="245"/>
                </a:cubicBezTo>
                <a:cubicBezTo>
                  <a:pt x="192" y="289"/>
                  <a:pt x="192" y="289"/>
                  <a:pt x="192" y="289"/>
                </a:cubicBezTo>
                <a:cubicBezTo>
                  <a:pt x="112" y="236"/>
                  <a:pt x="112" y="236"/>
                  <a:pt x="112" y="236"/>
                </a:cubicBezTo>
                <a:cubicBezTo>
                  <a:pt x="109" y="234"/>
                  <a:pt x="105" y="234"/>
                  <a:pt x="101" y="236"/>
                </a:cubicBezTo>
                <a:cubicBezTo>
                  <a:pt x="98" y="237"/>
                  <a:pt x="96" y="241"/>
                  <a:pt x="96" y="245"/>
                </a:cubicBezTo>
                <a:cubicBezTo>
                  <a:pt x="96" y="362"/>
                  <a:pt x="96" y="362"/>
                  <a:pt x="96" y="362"/>
                </a:cubicBezTo>
                <a:cubicBezTo>
                  <a:pt x="96" y="368"/>
                  <a:pt x="100" y="373"/>
                  <a:pt x="106" y="373"/>
                </a:cubicBezTo>
                <a:cubicBezTo>
                  <a:pt x="405" y="373"/>
                  <a:pt x="405" y="373"/>
                  <a:pt x="405" y="373"/>
                </a:cubicBezTo>
                <a:cubicBezTo>
                  <a:pt x="408" y="373"/>
                  <a:pt x="411" y="372"/>
                  <a:pt x="413" y="369"/>
                </a:cubicBezTo>
                <a:cubicBezTo>
                  <a:pt x="415" y="367"/>
                  <a:pt x="416" y="363"/>
                  <a:pt x="415" y="360"/>
                </a:cubicBezTo>
                <a:close/>
                <a:moveTo>
                  <a:pt x="117" y="352"/>
                </a:moveTo>
                <a:cubicBezTo>
                  <a:pt x="192" y="352"/>
                  <a:pt x="192" y="352"/>
                  <a:pt x="192" y="352"/>
                </a:cubicBezTo>
                <a:cubicBezTo>
                  <a:pt x="192" y="315"/>
                  <a:pt x="192" y="315"/>
                  <a:pt x="192" y="315"/>
                </a:cubicBezTo>
                <a:cubicBezTo>
                  <a:pt x="117" y="265"/>
                  <a:pt x="117" y="265"/>
                  <a:pt x="117" y="265"/>
                </a:cubicBezTo>
                <a:lnTo>
                  <a:pt x="117" y="352"/>
                </a:lnTo>
                <a:close/>
                <a:moveTo>
                  <a:pt x="318" y="202"/>
                </a:moveTo>
                <a:cubicBezTo>
                  <a:pt x="300" y="352"/>
                  <a:pt x="300" y="352"/>
                  <a:pt x="300" y="352"/>
                </a:cubicBezTo>
                <a:cubicBezTo>
                  <a:pt x="392" y="352"/>
                  <a:pt x="392" y="352"/>
                  <a:pt x="392" y="352"/>
                </a:cubicBezTo>
                <a:cubicBezTo>
                  <a:pt x="364" y="202"/>
                  <a:pt x="364" y="202"/>
                  <a:pt x="364" y="202"/>
                </a:cubicBezTo>
                <a:lnTo>
                  <a:pt x="318" y="20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0" name="Freeform 705">
            <a:extLst>
              <a:ext uri="{FF2B5EF4-FFF2-40B4-BE49-F238E27FC236}">
                <a16:creationId xmlns:a16="http://schemas.microsoft.com/office/drawing/2014/main" id="{FAC0E7AE-513C-1541-B71F-38B290392609}"/>
              </a:ext>
            </a:extLst>
          </p:cNvPr>
          <p:cNvSpPr>
            <a:spLocks noChangeAspect="1" noEditPoints="1"/>
          </p:cNvSpPr>
          <p:nvPr/>
        </p:nvSpPr>
        <p:spPr bwMode="auto">
          <a:xfrm>
            <a:off x="8083176" y="1460074"/>
            <a:ext cx="468000" cy="468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14 w 512"/>
              <a:gd name="T11" fmla="*/ 128 h 512"/>
              <a:gd name="T12" fmla="*/ 216 w 512"/>
              <a:gd name="T13" fmla="*/ 124 h 512"/>
              <a:gd name="T14" fmla="*/ 228 w 512"/>
              <a:gd name="T15" fmla="*/ 122 h 512"/>
              <a:gd name="T16" fmla="*/ 231 w 512"/>
              <a:gd name="T17" fmla="*/ 124 h 512"/>
              <a:gd name="T18" fmla="*/ 233 w 512"/>
              <a:gd name="T19" fmla="*/ 128 h 512"/>
              <a:gd name="T20" fmla="*/ 234 w 512"/>
              <a:gd name="T21" fmla="*/ 132 h 512"/>
              <a:gd name="T22" fmla="*/ 231 w 512"/>
              <a:gd name="T23" fmla="*/ 139 h 512"/>
              <a:gd name="T24" fmla="*/ 224 w 512"/>
              <a:gd name="T25" fmla="*/ 142 h 512"/>
              <a:gd name="T26" fmla="*/ 216 w 512"/>
              <a:gd name="T27" fmla="*/ 139 h 512"/>
              <a:gd name="T28" fmla="*/ 213 w 512"/>
              <a:gd name="T29" fmla="*/ 132 h 512"/>
              <a:gd name="T30" fmla="*/ 214 w 512"/>
              <a:gd name="T31" fmla="*/ 128 h 512"/>
              <a:gd name="T32" fmla="*/ 187 w 512"/>
              <a:gd name="T33" fmla="*/ 135 h 512"/>
              <a:gd name="T34" fmla="*/ 201 w 512"/>
              <a:gd name="T35" fmla="*/ 139 h 512"/>
              <a:gd name="T36" fmla="*/ 197 w 512"/>
              <a:gd name="T37" fmla="*/ 154 h 512"/>
              <a:gd name="T38" fmla="*/ 192 w 512"/>
              <a:gd name="T39" fmla="*/ 155 h 512"/>
              <a:gd name="T40" fmla="*/ 183 w 512"/>
              <a:gd name="T41" fmla="*/ 150 h 512"/>
              <a:gd name="T42" fmla="*/ 187 w 512"/>
              <a:gd name="T43" fmla="*/ 135 h 512"/>
              <a:gd name="T44" fmla="*/ 158 w 512"/>
              <a:gd name="T45" fmla="*/ 158 h 512"/>
              <a:gd name="T46" fmla="*/ 173 w 512"/>
              <a:gd name="T47" fmla="*/ 158 h 512"/>
              <a:gd name="T48" fmla="*/ 173 w 512"/>
              <a:gd name="T49" fmla="*/ 173 h 512"/>
              <a:gd name="T50" fmla="*/ 165 w 512"/>
              <a:gd name="T51" fmla="*/ 176 h 512"/>
              <a:gd name="T52" fmla="*/ 158 w 512"/>
              <a:gd name="T53" fmla="*/ 173 h 512"/>
              <a:gd name="T54" fmla="*/ 158 w 512"/>
              <a:gd name="T55" fmla="*/ 158 h 512"/>
              <a:gd name="T56" fmla="*/ 135 w 512"/>
              <a:gd name="T57" fmla="*/ 187 h 512"/>
              <a:gd name="T58" fmla="*/ 150 w 512"/>
              <a:gd name="T59" fmla="*/ 183 h 512"/>
              <a:gd name="T60" fmla="*/ 154 w 512"/>
              <a:gd name="T61" fmla="*/ 197 h 512"/>
              <a:gd name="T62" fmla="*/ 145 w 512"/>
              <a:gd name="T63" fmla="*/ 203 h 512"/>
              <a:gd name="T64" fmla="*/ 139 w 512"/>
              <a:gd name="T65" fmla="*/ 201 h 512"/>
              <a:gd name="T66" fmla="*/ 135 w 512"/>
              <a:gd name="T67" fmla="*/ 187 h 512"/>
              <a:gd name="T68" fmla="*/ 122 w 512"/>
              <a:gd name="T69" fmla="*/ 220 h 512"/>
              <a:gd name="T70" fmla="*/ 124 w 512"/>
              <a:gd name="T71" fmla="*/ 216 h 512"/>
              <a:gd name="T72" fmla="*/ 139 w 512"/>
              <a:gd name="T73" fmla="*/ 216 h 512"/>
              <a:gd name="T74" fmla="*/ 142 w 512"/>
              <a:gd name="T75" fmla="*/ 224 h 512"/>
              <a:gd name="T76" fmla="*/ 142 w 512"/>
              <a:gd name="T77" fmla="*/ 228 h 512"/>
              <a:gd name="T78" fmla="*/ 139 w 512"/>
              <a:gd name="T79" fmla="*/ 231 h 512"/>
              <a:gd name="T80" fmla="*/ 136 w 512"/>
              <a:gd name="T81" fmla="*/ 233 h 512"/>
              <a:gd name="T82" fmla="*/ 132 w 512"/>
              <a:gd name="T83" fmla="*/ 234 h 512"/>
              <a:gd name="T84" fmla="*/ 124 w 512"/>
              <a:gd name="T85" fmla="*/ 231 h 512"/>
              <a:gd name="T86" fmla="*/ 122 w 512"/>
              <a:gd name="T87" fmla="*/ 228 h 512"/>
              <a:gd name="T88" fmla="*/ 121 w 512"/>
              <a:gd name="T89" fmla="*/ 224 h 512"/>
              <a:gd name="T90" fmla="*/ 122 w 512"/>
              <a:gd name="T91" fmla="*/ 220 h 512"/>
              <a:gd name="T92" fmla="*/ 256 w 512"/>
              <a:gd name="T93" fmla="*/ 394 h 512"/>
              <a:gd name="T94" fmla="*/ 117 w 512"/>
              <a:gd name="T95" fmla="*/ 256 h 512"/>
              <a:gd name="T96" fmla="*/ 128 w 512"/>
              <a:gd name="T97" fmla="*/ 245 h 512"/>
              <a:gd name="T98" fmla="*/ 138 w 512"/>
              <a:gd name="T99" fmla="*/ 256 h 512"/>
              <a:gd name="T100" fmla="*/ 256 w 512"/>
              <a:gd name="T101" fmla="*/ 373 h 512"/>
              <a:gd name="T102" fmla="*/ 373 w 512"/>
              <a:gd name="T103" fmla="*/ 256 h 512"/>
              <a:gd name="T104" fmla="*/ 256 w 512"/>
              <a:gd name="T105" fmla="*/ 138 h 512"/>
              <a:gd name="T106" fmla="*/ 245 w 512"/>
              <a:gd name="T107" fmla="*/ 128 h 512"/>
              <a:gd name="T108" fmla="*/ 256 w 512"/>
              <a:gd name="T109" fmla="*/ 117 h 512"/>
              <a:gd name="T110" fmla="*/ 394 w 512"/>
              <a:gd name="T111" fmla="*/ 256 h 512"/>
              <a:gd name="T112" fmla="*/ 256 w 512"/>
              <a:gd name="T113" fmla="*/ 39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14" y="128"/>
                </a:moveTo>
                <a:cubicBezTo>
                  <a:pt x="214" y="126"/>
                  <a:pt x="215" y="125"/>
                  <a:pt x="216" y="124"/>
                </a:cubicBezTo>
                <a:cubicBezTo>
                  <a:pt x="219" y="121"/>
                  <a:pt x="224" y="120"/>
                  <a:pt x="228" y="122"/>
                </a:cubicBezTo>
                <a:cubicBezTo>
                  <a:pt x="229" y="122"/>
                  <a:pt x="230" y="123"/>
                  <a:pt x="231" y="124"/>
                </a:cubicBezTo>
                <a:cubicBezTo>
                  <a:pt x="232" y="125"/>
                  <a:pt x="233" y="126"/>
                  <a:pt x="233" y="128"/>
                </a:cubicBezTo>
                <a:cubicBezTo>
                  <a:pt x="234" y="129"/>
                  <a:pt x="234" y="130"/>
                  <a:pt x="234" y="132"/>
                </a:cubicBezTo>
                <a:cubicBezTo>
                  <a:pt x="234" y="135"/>
                  <a:pt x="233" y="137"/>
                  <a:pt x="231" y="139"/>
                </a:cubicBezTo>
                <a:cubicBezTo>
                  <a:pt x="229" y="141"/>
                  <a:pt x="227" y="142"/>
                  <a:pt x="224" y="142"/>
                </a:cubicBezTo>
                <a:cubicBezTo>
                  <a:pt x="221" y="142"/>
                  <a:pt x="218" y="141"/>
                  <a:pt x="216" y="139"/>
                </a:cubicBezTo>
                <a:cubicBezTo>
                  <a:pt x="214" y="137"/>
                  <a:pt x="213" y="135"/>
                  <a:pt x="213" y="132"/>
                </a:cubicBezTo>
                <a:cubicBezTo>
                  <a:pt x="213" y="130"/>
                  <a:pt x="213" y="129"/>
                  <a:pt x="214" y="128"/>
                </a:cubicBezTo>
                <a:close/>
                <a:moveTo>
                  <a:pt x="187" y="135"/>
                </a:moveTo>
                <a:cubicBezTo>
                  <a:pt x="192" y="132"/>
                  <a:pt x="198" y="134"/>
                  <a:pt x="201" y="139"/>
                </a:cubicBezTo>
                <a:cubicBezTo>
                  <a:pt x="204" y="144"/>
                  <a:pt x="203" y="151"/>
                  <a:pt x="197" y="154"/>
                </a:cubicBezTo>
                <a:cubicBezTo>
                  <a:pt x="196" y="155"/>
                  <a:pt x="194" y="155"/>
                  <a:pt x="192" y="155"/>
                </a:cubicBezTo>
                <a:cubicBezTo>
                  <a:pt x="188" y="155"/>
                  <a:pt x="185" y="153"/>
                  <a:pt x="183" y="150"/>
                </a:cubicBezTo>
                <a:cubicBezTo>
                  <a:pt x="180" y="145"/>
                  <a:pt x="182" y="138"/>
                  <a:pt x="187" y="135"/>
                </a:cubicBezTo>
                <a:close/>
                <a:moveTo>
                  <a:pt x="158" y="158"/>
                </a:moveTo>
                <a:cubicBezTo>
                  <a:pt x="162" y="153"/>
                  <a:pt x="169" y="153"/>
                  <a:pt x="173" y="158"/>
                </a:cubicBezTo>
                <a:cubicBezTo>
                  <a:pt x="177" y="162"/>
                  <a:pt x="177" y="169"/>
                  <a:pt x="173" y="173"/>
                </a:cubicBezTo>
                <a:cubicBezTo>
                  <a:pt x="171" y="175"/>
                  <a:pt x="168" y="176"/>
                  <a:pt x="165" y="176"/>
                </a:cubicBezTo>
                <a:cubicBezTo>
                  <a:pt x="162" y="176"/>
                  <a:pt x="160" y="175"/>
                  <a:pt x="158" y="173"/>
                </a:cubicBezTo>
                <a:cubicBezTo>
                  <a:pt x="153" y="169"/>
                  <a:pt x="153" y="162"/>
                  <a:pt x="158" y="158"/>
                </a:cubicBezTo>
                <a:close/>
                <a:moveTo>
                  <a:pt x="135" y="187"/>
                </a:moveTo>
                <a:cubicBezTo>
                  <a:pt x="138" y="182"/>
                  <a:pt x="145" y="180"/>
                  <a:pt x="150" y="183"/>
                </a:cubicBezTo>
                <a:cubicBezTo>
                  <a:pt x="155" y="186"/>
                  <a:pt x="157" y="192"/>
                  <a:pt x="154" y="197"/>
                </a:cubicBezTo>
                <a:cubicBezTo>
                  <a:pt x="152" y="201"/>
                  <a:pt x="148" y="203"/>
                  <a:pt x="145" y="203"/>
                </a:cubicBezTo>
                <a:cubicBezTo>
                  <a:pt x="143" y="203"/>
                  <a:pt x="141" y="202"/>
                  <a:pt x="139" y="201"/>
                </a:cubicBezTo>
                <a:cubicBezTo>
                  <a:pt x="134" y="198"/>
                  <a:pt x="132" y="192"/>
                  <a:pt x="135" y="187"/>
                </a:cubicBezTo>
                <a:close/>
                <a:moveTo>
                  <a:pt x="122" y="220"/>
                </a:moveTo>
                <a:cubicBezTo>
                  <a:pt x="122" y="218"/>
                  <a:pt x="123" y="217"/>
                  <a:pt x="124" y="216"/>
                </a:cubicBezTo>
                <a:cubicBezTo>
                  <a:pt x="128" y="212"/>
                  <a:pt x="135" y="212"/>
                  <a:pt x="139" y="216"/>
                </a:cubicBezTo>
                <a:cubicBezTo>
                  <a:pt x="141" y="218"/>
                  <a:pt x="142" y="221"/>
                  <a:pt x="142" y="224"/>
                </a:cubicBezTo>
                <a:cubicBezTo>
                  <a:pt x="142" y="225"/>
                  <a:pt x="142" y="226"/>
                  <a:pt x="142" y="228"/>
                </a:cubicBezTo>
                <a:cubicBezTo>
                  <a:pt x="141" y="229"/>
                  <a:pt x="140" y="230"/>
                  <a:pt x="139" y="231"/>
                </a:cubicBezTo>
                <a:cubicBezTo>
                  <a:pt x="138" y="232"/>
                  <a:pt x="137" y="233"/>
                  <a:pt x="136" y="233"/>
                </a:cubicBezTo>
                <a:cubicBezTo>
                  <a:pt x="134" y="234"/>
                  <a:pt x="133" y="234"/>
                  <a:pt x="132" y="234"/>
                </a:cubicBezTo>
                <a:cubicBezTo>
                  <a:pt x="129" y="234"/>
                  <a:pt x="126" y="233"/>
                  <a:pt x="124" y="231"/>
                </a:cubicBezTo>
                <a:cubicBezTo>
                  <a:pt x="123" y="230"/>
                  <a:pt x="122" y="229"/>
                  <a:pt x="122" y="228"/>
                </a:cubicBezTo>
                <a:cubicBezTo>
                  <a:pt x="121" y="226"/>
                  <a:pt x="121" y="225"/>
                  <a:pt x="121" y="224"/>
                </a:cubicBezTo>
                <a:cubicBezTo>
                  <a:pt x="121" y="222"/>
                  <a:pt x="121" y="221"/>
                  <a:pt x="122" y="220"/>
                </a:cubicBezTo>
                <a:close/>
                <a:moveTo>
                  <a:pt x="256" y="394"/>
                </a:moveTo>
                <a:cubicBezTo>
                  <a:pt x="179" y="394"/>
                  <a:pt x="117" y="332"/>
                  <a:pt x="117" y="256"/>
                </a:cubicBezTo>
                <a:cubicBezTo>
                  <a:pt x="117" y="250"/>
                  <a:pt x="122" y="245"/>
                  <a:pt x="128" y="245"/>
                </a:cubicBezTo>
                <a:cubicBezTo>
                  <a:pt x="134" y="245"/>
                  <a:pt x="138" y="250"/>
                  <a:pt x="138" y="256"/>
                </a:cubicBezTo>
                <a:cubicBezTo>
                  <a:pt x="138" y="320"/>
                  <a:pt x="191" y="373"/>
                  <a:pt x="256" y="373"/>
                </a:cubicBezTo>
                <a:cubicBezTo>
                  <a:pt x="320" y="373"/>
                  <a:pt x="373" y="320"/>
                  <a:pt x="373" y="256"/>
                </a:cubicBezTo>
                <a:cubicBezTo>
                  <a:pt x="373" y="191"/>
                  <a:pt x="320" y="138"/>
                  <a:pt x="256" y="138"/>
                </a:cubicBezTo>
                <a:cubicBezTo>
                  <a:pt x="250" y="138"/>
                  <a:pt x="245" y="134"/>
                  <a:pt x="245" y="128"/>
                </a:cubicBezTo>
                <a:cubicBezTo>
                  <a:pt x="245" y="122"/>
                  <a:pt x="250" y="117"/>
                  <a:pt x="256" y="117"/>
                </a:cubicBezTo>
                <a:cubicBezTo>
                  <a:pt x="332" y="117"/>
                  <a:pt x="394" y="179"/>
                  <a:pt x="394" y="256"/>
                </a:cubicBezTo>
                <a:cubicBezTo>
                  <a:pt x="394" y="332"/>
                  <a:pt x="332" y="394"/>
                  <a:pt x="256" y="39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1436693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02BA2-9C50-F247-9A3C-5130AAF37E9D}"/>
              </a:ext>
            </a:extLst>
          </p:cNvPr>
          <p:cNvSpPr>
            <a:spLocks noGrp="1"/>
          </p:cNvSpPr>
          <p:nvPr>
            <p:ph type="title"/>
          </p:nvPr>
        </p:nvSpPr>
        <p:spPr/>
        <p:txBody>
          <a:bodyPr/>
          <a:lstStyle/>
          <a:p>
            <a:r>
              <a:rPr lang="en-GB" dirty="0"/>
              <a:t>Carbon Tax Briefing</a:t>
            </a:r>
          </a:p>
        </p:txBody>
      </p:sp>
      <p:sp>
        <p:nvSpPr>
          <p:cNvPr id="3" name="Text Placeholder 2">
            <a:extLst>
              <a:ext uri="{FF2B5EF4-FFF2-40B4-BE49-F238E27FC236}">
                <a16:creationId xmlns:a16="http://schemas.microsoft.com/office/drawing/2014/main" id="{4D1E3DC9-DE8B-3648-B376-B16C6D72122F}"/>
              </a:ext>
            </a:extLst>
          </p:cNvPr>
          <p:cNvSpPr>
            <a:spLocks noGrp="1"/>
          </p:cNvSpPr>
          <p:nvPr>
            <p:ph type="body" idx="1"/>
          </p:nvPr>
        </p:nvSpPr>
        <p:spPr/>
        <p:txBody>
          <a:bodyPr/>
          <a:lstStyle/>
          <a:p>
            <a:r>
              <a:rPr lang="en-GB" dirty="0"/>
              <a:t>Global Investment and Innovation Incentives (</a:t>
            </a:r>
            <a:r>
              <a:rPr lang="en-GB" dirty="0" err="1"/>
              <a:t>G</a:t>
            </a:r>
            <a:r>
              <a:rPr lang="en-GB" i="1" dirty="0" err="1"/>
              <a:t>i</a:t>
            </a:r>
            <a:r>
              <a:rPr lang="en-GB" dirty="0" err="1"/>
              <a:t>³</a:t>
            </a:r>
            <a:r>
              <a:rPr lang="en-GB" dirty="0"/>
              <a:t>)</a:t>
            </a:r>
          </a:p>
        </p:txBody>
      </p:sp>
      <p:pic>
        <p:nvPicPr>
          <p:cNvPr id="4" name="Picture 3">
            <a:extLst>
              <a:ext uri="{FF2B5EF4-FFF2-40B4-BE49-F238E27FC236}">
                <a16:creationId xmlns:a16="http://schemas.microsoft.com/office/drawing/2014/main" id="{2D677BAE-2D62-0248-BE44-CB9733DDB918}"/>
              </a:ext>
            </a:extLst>
          </p:cNvPr>
          <p:cNvPicPr>
            <a:picLocks noChangeAspect="1"/>
          </p:cNvPicPr>
          <p:nvPr/>
        </p:nvPicPr>
        <p:blipFill>
          <a:blip r:embed="rId2">
            <a:alphaModFix amt="50000"/>
          </a:blip>
          <a:stretch>
            <a:fillRect/>
          </a:stretch>
        </p:blipFill>
        <p:spPr>
          <a:xfrm rot="5400000">
            <a:off x="3744747" y="-1589258"/>
            <a:ext cx="4702513" cy="12192002"/>
          </a:xfrm>
          <a:prstGeom prst="rect">
            <a:avLst/>
          </a:prstGeom>
        </p:spPr>
      </p:pic>
    </p:spTree>
    <p:extLst>
      <p:ext uri="{BB962C8B-B14F-4D97-AF65-F5344CB8AC3E}">
        <p14:creationId xmlns:p14="http://schemas.microsoft.com/office/powerpoint/2010/main" val="255847274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B60D1C-E2E9-B94C-9597-A16265565B8A}"/>
              </a:ext>
            </a:extLst>
          </p:cNvPr>
          <p:cNvPicPr>
            <a:picLocks noChangeAspect="1"/>
          </p:cNvPicPr>
          <p:nvPr/>
        </p:nvPicPr>
        <p:blipFill rotWithShape="1">
          <a:blip r:embed="rId2"/>
          <a:srcRect t="47356"/>
          <a:stretch/>
        </p:blipFill>
        <p:spPr>
          <a:xfrm rot="5400000">
            <a:off x="4961961" y="-774627"/>
            <a:ext cx="6114498" cy="8345581"/>
          </a:xfrm>
          <a:prstGeom prst="rect">
            <a:avLst/>
          </a:prstGeom>
        </p:spPr>
      </p:pic>
      <p:sp>
        <p:nvSpPr>
          <p:cNvPr id="9" name="Snip and Round Single Corner Rectangle 8">
            <a:extLst>
              <a:ext uri="{FF2B5EF4-FFF2-40B4-BE49-F238E27FC236}">
                <a16:creationId xmlns:a16="http://schemas.microsoft.com/office/drawing/2014/main" id="{087E418B-5659-AC47-90EC-7384E3A5FB74}"/>
              </a:ext>
            </a:extLst>
          </p:cNvPr>
          <p:cNvSpPr/>
          <p:nvPr/>
        </p:nvSpPr>
        <p:spPr bwMode="gray">
          <a:xfrm>
            <a:off x="335664" y="1979274"/>
            <a:ext cx="6117688" cy="712955"/>
          </a:xfrm>
          <a:prstGeom prst="snipRoundRect">
            <a:avLst/>
          </a:prstGeom>
          <a:solidFill>
            <a:schemeClr val="accent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4" name="Text Placeholder 3">
            <a:extLst>
              <a:ext uri="{FF2B5EF4-FFF2-40B4-BE49-F238E27FC236}">
                <a16:creationId xmlns:a16="http://schemas.microsoft.com/office/drawing/2014/main" id="{5859A877-839D-4B41-83DB-1CCF94E197F7}"/>
              </a:ext>
            </a:extLst>
          </p:cNvPr>
          <p:cNvSpPr>
            <a:spLocks noGrp="1"/>
          </p:cNvSpPr>
          <p:nvPr>
            <p:ph type="body" sz="quarter" idx="13"/>
          </p:nvPr>
        </p:nvSpPr>
        <p:spPr/>
        <p:txBody>
          <a:bodyPr/>
          <a:lstStyle/>
          <a:p>
            <a:r>
              <a:rPr lang="en-ZA" dirty="0"/>
              <a:t>Trade Exposure allowance has recently been reworked between business and Treasury</a:t>
            </a:r>
          </a:p>
        </p:txBody>
      </p:sp>
      <p:sp>
        <p:nvSpPr>
          <p:cNvPr id="5" name="Title 4">
            <a:extLst>
              <a:ext uri="{FF2B5EF4-FFF2-40B4-BE49-F238E27FC236}">
                <a16:creationId xmlns:a16="http://schemas.microsoft.com/office/drawing/2014/main" id="{1B9D5F96-F1D9-B94F-87BA-503F02A73ACD}"/>
              </a:ext>
            </a:extLst>
          </p:cNvPr>
          <p:cNvSpPr>
            <a:spLocks noGrp="1"/>
          </p:cNvSpPr>
          <p:nvPr>
            <p:ph type="title"/>
          </p:nvPr>
        </p:nvSpPr>
        <p:spPr/>
        <p:txBody>
          <a:bodyPr/>
          <a:lstStyle/>
          <a:p>
            <a:r>
              <a:rPr lang="en-ZA" dirty="0"/>
              <a:t>The Carbon Tax</a:t>
            </a:r>
            <a:endParaRPr lang="en-GB" dirty="0"/>
          </a:p>
        </p:txBody>
      </p:sp>
      <mc:AlternateContent xmlns:mc="http://schemas.openxmlformats.org/markup-compatibility/2006">
        <mc:Choice xmlns:a14="http://schemas.microsoft.com/office/drawing/2010/main" Requires="a14">
          <p:sp>
            <p:nvSpPr>
              <p:cNvPr id="6" name="Content Placeholder 1">
                <a:extLst>
                  <a:ext uri="{FF2B5EF4-FFF2-40B4-BE49-F238E27FC236}">
                    <a16:creationId xmlns:a16="http://schemas.microsoft.com/office/drawing/2014/main" id="{8DF67B50-0992-6E41-9D12-5BC95847D30F}"/>
                  </a:ext>
                </a:extLst>
              </p:cNvPr>
              <p:cNvSpPr txBox="1">
                <a:spLocks noGrp="1"/>
              </p:cNvSpPr>
              <p:nvPr>
                <p:ph sz="quarter" idx="10"/>
              </p:nvPr>
            </p:nvSpPr>
            <p:spPr>
              <a:xfrm>
                <a:off x="469900" y="1665290"/>
                <a:ext cx="7589012" cy="4633911"/>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ZA" dirty="0"/>
                  <a:t>Second Draft Carbon Tax Bill approach:</a:t>
                </a:r>
              </a:p>
              <a:p>
                <a:endParaRPr lang="en-ZA" sz="300" dirty="0"/>
              </a:p>
              <a:p>
                <a:pPr/>
                <a14:m>
                  <m:oMathPara xmlns:m="http://schemas.openxmlformats.org/officeDocument/2006/math">
                    <m:oMathParaPr>
                      <m:jc m:val="left"/>
                    </m:oMathParaPr>
                    <m:oMath xmlns:m="http://schemas.openxmlformats.org/officeDocument/2006/math">
                      <m:r>
                        <m:rPr>
                          <m:nor/>
                        </m:rPr>
                        <a:rPr lang="en-ZA" sz="1400" b="0" i="0" smtClean="0">
                          <a:solidFill>
                            <a:schemeClr val="bg1"/>
                          </a:solidFill>
                        </a:rPr>
                        <m:t>Trade</m:t>
                      </m:r>
                      <m:r>
                        <m:rPr>
                          <m:nor/>
                        </m:rPr>
                        <a:rPr lang="en-ZA" sz="1400" b="0" i="0" smtClean="0">
                          <a:solidFill>
                            <a:schemeClr val="bg1"/>
                          </a:solidFill>
                        </a:rPr>
                        <m:t> </m:t>
                      </m:r>
                      <m:r>
                        <m:rPr>
                          <m:nor/>
                        </m:rPr>
                        <a:rPr lang="en-ZA" sz="1400" b="0" i="0" smtClean="0">
                          <a:solidFill>
                            <a:schemeClr val="bg1"/>
                          </a:solidFill>
                        </a:rPr>
                        <m:t>exposure</m:t>
                      </m:r>
                      <m:r>
                        <m:rPr>
                          <m:nor/>
                        </m:rPr>
                        <a:rPr lang="en-ZA" sz="1400" b="0" i="0" smtClean="0">
                          <a:solidFill>
                            <a:schemeClr val="bg1"/>
                          </a:solidFill>
                        </a:rPr>
                        <m:t> </m:t>
                      </m:r>
                      <m:r>
                        <m:rPr>
                          <m:nor/>
                        </m:rPr>
                        <a:rPr lang="en-ZA" sz="1400" b="0" i="0" smtClean="0">
                          <a:solidFill>
                            <a:schemeClr val="bg1"/>
                          </a:solidFill>
                        </a:rPr>
                        <m:t>allowance</m:t>
                      </m:r>
                      <m:r>
                        <m:rPr>
                          <m:nor/>
                        </m:rPr>
                        <a:rPr lang="en-ZA" sz="1400" smtClean="0">
                          <a:solidFill>
                            <a:schemeClr val="bg1"/>
                          </a:solidFill>
                          <a:ea typeface="Verdana" panose="020B0604030504040204" pitchFamily="34" charset="0"/>
                          <a:cs typeface="Verdana" panose="020B0604030504040204" pitchFamily="34" charset="0"/>
                        </a:rPr>
                        <m:t>   </m:t>
                      </m:r>
                      <m:r>
                        <m:rPr>
                          <m:nor/>
                        </m:rPr>
                        <a:rPr lang="en-ZA" sz="1400">
                          <a:solidFill>
                            <a:schemeClr val="bg1"/>
                          </a:solidFill>
                          <a:ea typeface="Verdana" panose="020B0604030504040204" pitchFamily="34" charset="0"/>
                          <a:cs typeface="Verdana" panose="020B0604030504040204" pitchFamily="34" charset="0"/>
                        </a:rPr>
                        <m:t>∝</m:t>
                      </m:r>
                      <m:r>
                        <m:rPr>
                          <m:nor/>
                        </m:rPr>
                        <a:rPr lang="en-ZA" sz="1400" smtClean="0">
                          <a:solidFill>
                            <a:schemeClr val="bg1"/>
                          </a:solidFill>
                          <a:ea typeface="Verdana" panose="020B0604030504040204" pitchFamily="34" charset="0"/>
                          <a:cs typeface="Verdana" panose="020B0604030504040204" pitchFamily="34" charset="0"/>
                        </a:rPr>
                        <m:t>  </m:t>
                      </m:r>
                      <m:f>
                        <m:fPr>
                          <m:ctrlPr>
                            <a:rPr lang="en-ZA" sz="1400" i="1" smtClean="0">
                              <a:solidFill>
                                <a:schemeClr val="bg1"/>
                              </a:solidFill>
                              <a:latin typeface="Cambria Math" panose="02040503050406030204" pitchFamily="18" charset="0"/>
                              <a:ea typeface="Cambria Math" panose="02040503050406030204" pitchFamily="18" charset="0"/>
                            </a:rPr>
                          </m:ctrlPr>
                        </m:fPr>
                        <m:num>
                          <m:r>
                            <m:rPr>
                              <m:nor/>
                            </m:rPr>
                            <a:rPr lang="en-ZA" sz="1400" b="0" i="0" smtClean="0">
                              <a:solidFill>
                                <a:schemeClr val="bg1"/>
                              </a:solidFill>
                              <a:ea typeface="Cambria Math" panose="02040503050406030204" pitchFamily="18" charset="0"/>
                            </a:rPr>
                            <m:t>Value</m:t>
                          </m:r>
                          <m:r>
                            <m:rPr>
                              <m:nor/>
                            </m:rPr>
                            <a:rPr lang="en-ZA" sz="1400" b="0" i="0" smtClean="0">
                              <a:solidFill>
                                <a:schemeClr val="bg1"/>
                              </a:solidFill>
                              <a:ea typeface="Cambria Math" panose="02040503050406030204" pitchFamily="18" charset="0"/>
                            </a:rPr>
                            <m:t> </m:t>
                          </m:r>
                          <m:r>
                            <m:rPr>
                              <m:nor/>
                            </m:rPr>
                            <a:rPr lang="en-ZA" sz="1400" b="0" i="0" smtClean="0">
                              <a:solidFill>
                                <a:schemeClr val="bg1"/>
                              </a:solidFill>
                              <a:ea typeface="Cambria Math" panose="02040503050406030204" pitchFamily="18" charset="0"/>
                            </a:rPr>
                            <m:t>of</m:t>
                          </m:r>
                          <m:r>
                            <m:rPr>
                              <m:nor/>
                            </m:rPr>
                            <a:rPr lang="en-ZA" sz="1400" b="0" i="0" smtClean="0">
                              <a:solidFill>
                                <a:schemeClr val="bg1"/>
                              </a:solidFill>
                              <a:ea typeface="Cambria Math" panose="02040503050406030204" pitchFamily="18" charset="0"/>
                            </a:rPr>
                            <m:t> </m:t>
                          </m:r>
                          <m:r>
                            <m:rPr>
                              <m:nor/>
                            </m:rPr>
                            <a:rPr lang="en-ZA" sz="1400" b="0" i="0" smtClean="0">
                              <a:solidFill>
                                <a:schemeClr val="bg1"/>
                              </a:solidFill>
                              <a:ea typeface="Cambria Math" panose="02040503050406030204" pitchFamily="18" charset="0"/>
                            </a:rPr>
                            <m:t>imports</m:t>
                          </m:r>
                          <m:r>
                            <m:rPr>
                              <m:nor/>
                            </m:rPr>
                            <a:rPr lang="en-ZA" sz="1400" b="0" i="0" smtClean="0">
                              <a:solidFill>
                                <a:schemeClr val="bg1"/>
                              </a:solidFill>
                              <a:ea typeface="Cambria Math" panose="02040503050406030204" pitchFamily="18" charset="0"/>
                            </a:rPr>
                            <m:t> </m:t>
                          </m:r>
                          <m:r>
                            <m:rPr>
                              <m:nor/>
                            </m:rPr>
                            <a:rPr lang="en-ZA" sz="1400" b="0" i="0" smtClean="0">
                              <a:solidFill>
                                <a:schemeClr val="bg1"/>
                              </a:solidFill>
                              <a:ea typeface="Cambria Math" panose="02040503050406030204" pitchFamily="18" charset="0"/>
                            </a:rPr>
                            <m:t>+</m:t>
                          </m:r>
                          <m:r>
                            <m:rPr>
                              <m:nor/>
                            </m:rPr>
                            <a:rPr lang="en-ZA" sz="1400" b="0" i="0" smtClean="0">
                              <a:solidFill>
                                <a:schemeClr val="bg1"/>
                              </a:solidFill>
                              <a:ea typeface="Cambria Math" panose="02040503050406030204" pitchFamily="18" charset="0"/>
                            </a:rPr>
                            <m:t> </m:t>
                          </m:r>
                          <m:r>
                            <m:rPr>
                              <m:nor/>
                            </m:rPr>
                            <a:rPr lang="en-ZA" sz="1400" b="0" i="0" smtClean="0">
                              <a:solidFill>
                                <a:schemeClr val="bg1"/>
                              </a:solidFill>
                              <a:ea typeface="Cambria Math" panose="02040503050406030204" pitchFamily="18" charset="0"/>
                            </a:rPr>
                            <m:t>Value</m:t>
                          </m:r>
                          <m:r>
                            <m:rPr>
                              <m:nor/>
                            </m:rPr>
                            <a:rPr lang="en-ZA" sz="1400" b="0" i="0" smtClean="0">
                              <a:solidFill>
                                <a:schemeClr val="bg1"/>
                              </a:solidFill>
                              <a:ea typeface="Cambria Math" panose="02040503050406030204" pitchFamily="18" charset="0"/>
                            </a:rPr>
                            <m:t> </m:t>
                          </m:r>
                          <m:r>
                            <m:rPr>
                              <m:nor/>
                            </m:rPr>
                            <a:rPr lang="en-ZA" sz="1400" b="0" i="0" smtClean="0">
                              <a:solidFill>
                                <a:schemeClr val="bg1"/>
                              </a:solidFill>
                              <a:ea typeface="Cambria Math" panose="02040503050406030204" pitchFamily="18" charset="0"/>
                            </a:rPr>
                            <m:t>of</m:t>
                          </m:r>
                          <m:r>
                            <m:rPr>
                              <m:nor/>
                            </m:rPr>
                            <a:rPr lang="en-ZA" sz="1400" b="0" i="0" smtClean="0">
                              <a:solidFill>
                                <a:schemeClr val="bg1"/>
                              </a:solidFill>
                              <a:ea typeface="Cambria Math" panose="02040503050406030204" pitchFamily="18" charset="0"/>
                            </a:rPr>
                            <m:t> </m:t>
                          </m:r>
                          <m:r>
                            <m:rPr>
                              <m:nor/>
                            </m:rPr>
                            <a:rPr lang="en-ZA" sz="1400" b="0" i="0" smtClean="0">
                              <a:solidFill>
                                <a:schemeClr val="bg1"/>
                              </a:solidFill>
                              <a:ea typeface="Cambria Math" panose="02040503050406030204" pitchFamily="18" charset="0"/>
                            </a:rPr>
                            <m:t>exports</m:t>
                          </m:r>
                        </m:num>
                        <m:den>
                          <m:r>
                            <m:rPr>
                              <m:nor/>
                            </m:rPr>
                            <a:rPr lang="en-ZA" sz="1400" b="0" i="0" smtClean="0">
                              <a:solidFill>
                                <a:schemeClr val="bg1"/>
                              </a:solidFill>
                              <a:ea typeface="Cambria Math" panose="02040503050406030204" pitchFamily="18" charset="0"/>
                            </a:rPr>
                            <m:t>Local</m:t>
                          </m:r>
                          <m:r>
                            <m:rPr>
                              <m:nor/>
                            </m:rPr>
                            <a:rPr lang="en-ZA" sz="1400" b="0" i="0" smtClean="0">
                              <a:solidFill>
                                <a:schemeClr val="bg1"/>
                              </a:solidFill>
                              <a:ea typeface="Cambria Math" panose="02040503050406030204" pitchFamily="18" charset="0"/>
                            </a:rPr>
                            <m:t> </m:t>
                          </m:r>
                          <m:r>
                            <m:rPr>
                              <m:nor/>
                            </m:rPr>
                            <a:rPr lang="en-ZA" sz="1400" b="0" i="0" smtClean="0">
                              <a:solidFill>
                                <a:schemeClr val="bg1"/>
                              </a:solidFill>
                              <a:ea typeface="Cambria Math" panose="02040503050406030204" pitchFamily="18" charset="0"/>
                            </a:rPr>
                            <m:t>production</m:t>
                          </m:r>
                        </m:den>
                      </m:f>
                    </m:oMath>
                  </m:oMathPara>
                </a14:m>
                <a:endParaRPr lang="en-ZA" sz="1400" dirty="0">
                  <a:solidFill>
                    <a:schemeClr val="bg1"/>
                  </a:solidFill>
                  <a:ea typeface="Verdana" panose="020B0604030504040204" pitchFamily="34" charset="0"/>
                  <a:cs typeface="Verdana" panose="020B0604030504040204" pitchFamily="34" charset="0"/>
                </a:endParaRPr>
              </a:p>
              <a:p>
                <a:endParaRPr lang="en-ZA" dirty="0"/>
              </a:p>
              <a:p>
                <a:r>
                  <a:rPr lang="en-ZA" dirty="0"/>
                  <a:t>Exact method to be determined by regulation.</a:t>
                </a:r>
              </a:p>
              <a:p>
                <a:pPr marL="171450" indent="-171450">
                  <a:buFont typeface="Arial" panose="020B0604020202020204" pitchFamily="34" charset="0"/>
                  <a:buChar char="•"/>
                </a:pPr>
                <a:r>
                  <a:rPr lang="en-ZA" dirty="0"/>
                  <a:t>This methodology may be supplemented by the use of a qualitative assessment based on the specific competitive characteristics of a sector.</a:t>
                </a:r>
              </a:p>
              <a:p>
                <a:pPr marL="171450" indent="-171450">
                  <a:buFont typeface="Arial" panose="020B0604020202020204" pitchFamily="34" charset="0"/>
                  <a:buChar char="•"/>
                </a:pPr>
                <a:endParaRPr lang="en-ZA" dirty="0"/>
              </a:p>
              <a:p>
                <a:pPr marL="171450" indent="-171450">
                  <a:buFont typeface="Arial" panose="020B0604020202020204" pitchFamily="34" charset="0"/>
                  <a:buChar char="•"/>
                </a:pPr>
                <a:endParaRPr lang="en-ZA" dirty="0"/>
              </a:p>
              <a:p>
                <a:pPr marL="171450" indent="-171450">
                  <a:buFont typeface="Arial" panose="020B0604020202020204" pitchFamily="34" charset="0"/>
                  <a:buChar char="•"/>
                </a:pPr>
                <a:endParaRPr lang="en-ZA" dirty="0"/>
              </a:p>
              <a:p>
                <a:pPr marL="171450" indent="-171450">
                  <a:buFont typeface="Arial" panose="020B0604020202020204" pitchFamily="34" charset="0"/>
                  <a:buChar char="•"/>
                </a:pPr>
                <a:endParaRPr lang="en-ZA" dirty="0"/>
              </a:p>
              <a:p>
                <a:pPr marL="171450" indent="-171450">
                  <a:buFont typeface="Arial" panose="020B0604020202020204" pitchFamily="34" charset="0"/>
                  <a:buChar char="•"/>
                </a:pPr>
                <a:endParaRPr lang="en-ZA" dirty="0"/>
              </a:p>
              <a:p>
                <a:pPr marL="171450" indent="-171450">
                  <a:buFont typeface="Arial" panose="020B0604020202020204" pitchFamily="34" charset="0"/>
                  <a:buChar char="•"/>
                </a:pPr>
                <a:endParaRPr lang="en-ZA" dirty="0"/>
              </a:p>
              <a:p>
                <a:endParaRPr lang="en-ZA" dirty="0"/>
              </a:p>
              <a:p>
                <a:pPr marL="171450" indent="-171450">
                  <a:buFont typeface="Arial" panose="020B0604020202020204" pitchFamily="34" charset="0"/>
                  <a:buChar char="•"/>
                </a:pPr>
                <a:r>
                  <a:rPr lang="en-ZA" dirty="0"/>
                  <a:t>Indication that allowance will be 0</a:t>
                </a:r>
                <a:r>
                  <a:rPr lang="en-ZA" dirty="0" smtClean="0"/>
                  <a:t>% (&lt;10%), </a:t>
                </a:r>
                <a:r>
                  <a:rPr lang="en-ZA" dirty="0"/>
                  <a:t>5</a:t>
                </a:r>
                <a:r>
                  <a:rPr lang="en-ZA" dirty="0" smtClean="0"/>
                  <a:t>% (&lt;35%) </a:t>
                </a:r>
                <a:r>
                  <a:rPr lang="en-ZA" dirty="0"/>
                  <a:t>or 10</a:t>
                </a:r>
                <a:r>
                  <a:rPr lang="en-ZA" dirty="0" smtClean="0"/>
                  <a:t>% (&gt;35%), </a:t>
                </a:r>
                <a:r>
                  <a:rPr lang="en-ZA" dirty="0"/>
                  <a:t>and not pro rata.</a:t>
                </a:r>
              </a:p>
              <a:p>
                <a:endParaRPr lang="en-ZA" dirty="0"/>
              </a:p>
              <a:p>
                <a:endParaRPr lang="en-ZA" dirty="0"/>
              </a:p>
              <a:p>
                <a:endParaRPr lang="en-ZA" dirty="0"/>
              </a:p>
            </p:txBody>
          </p:sp>
        </mc:Choice>
        <mc:Fallback>
          <p:sp>
            <p:nvSpPr>
              <p:cNvPr id="6" name="Content Placeholder 1">
                <a:extLst>
                  <a:ext uri="{FF2B5EF4-FFF2-40B4-BE49-F238E27FC236}">
                    <a16:creationId xmlns:a16="http://schemas.microsoft.com/office/drawing/2014/main" id="{8DF67B50-0992-6E41-9D12-5BC95847D30F}"/>
                  </a:ext>
                </a:extLst>
              </p:cNvPr>
              <p:cNvSpPr txBox="1">
                <a:spLocks noGrp="1" noRot="1" noChangeAspect="1" noMove="1" noResize="1" noEditPoints="1" noAdjustHandles="1" noChangeArrowheads="1" noChangeShapeType="1" noTextEdit="1"/>
              </p:cNvSpPr>
              <p:nvPr>
                <p:ph sz="quarter" idx="10"/>
              </p:nvPr>
            </p:nvSpPr>
            <p:spPr>
              <a:xfrm>
                <a:off x="469900" y="1665290"/>
                <a:ext cx="7589012" cy="4633911"/>
              </a:xfrm>
              <a:prstGeom prst="rect">
                <a:avLst/>
              </a:prstGeom>
              <a:blipFill>
                <a:blip r:embed="rId3"/>
                <a:stretch>
                  <a:fillRect l="-1205" t="-1053"/>
                </a:stretch>
              </a:blipFill>
            </p:spPr>
            <p:txBody>
              <a:bodyPr/>
              <a:lstStyle/>
              <a:p>
                <a:r>
                  <a:rPr lang="en-ZA">
                    <a:noFill/>
                  </a:rPr>
                  <a:t> </a:t>
                </a:r>
              </a:p>
            </p:txBody>
          </p:sp>
        </mc:Fallback>
      </mc:AlternateContent>
      <p:graphicFrame>
        <p:nvGraphicFramePr>
          <p:cNvPr id="7" name="Table 6">
            <a:extLst>
              <a:ext uri="{FF2B5EF4-FFF2-40B4-BE49-F238E27FC236}">
                <a16:creationId xmlns:a16="http://schemas.microsoft.com/office/drawing/2014/main" id="{F308E38E-4276-B941-B6D7-863B90826EFD}"/>
              </a:ext>
            </a:extLst>
          </p:cNvPr>
          <p:cNvGraphicFramePr>
            <a:graphicFrameLocks noGrp="1"/>
          </p:cNvGraphicFramePr>
          <p:nvPr>
            <p:extLst>
              <p:ext uri="{D42A27DB-BD31-4B8C-83A1-F6EECF244321}">
                <p14:modId xmlns:p14="http://schemas.microsoft.com/office/powerpoint/2010/main" val="274429439"/>
              </p:ext>
            </p:extLst>
          </p:nvPr>
        </p:nvGraphicFramePr>
        <p:xfrm>
          <a:off x="619888" y="3823673"/>
          <a:ext cx="6105003" cy="1920240"/>
        </p:xfrm>
        <a:graphic>
          <a:graphicData uri="http://schemas.openxmlformats.org/drawingml/2006/table">
            <a:tbl>
              <a:tblPr firstRow="1" bandRow="1">
                <a:tableStyleId>{68D230F3-CF80-4859-8CE7-A43EE81993B5}</a:tableStyleId>
              </a:tblPr>
              <a:tblGrid>
                <a:gridCol w="692812">
                  <a:extLst>
                    <a:ext uri="{9D8B030D-6E8A-4147-A177-3AD203B41FA5}">
                      <a16:colId xmlns:a16="http://schemas.microsoft.com/office/drawing/2014/main" val="2665380333"/>
                    </a:ext>
                  </a:extLst>
                </a:gridCol>
                <a:gridCol w="5412191">
                  <a:extLst>
                    <a:ext uri="{9D8B030D-6E8A-4147-A177-3AD203B41FA5}">
                      <a16:colId xmlns:a16="http://schemas.microsoft.com/office/drawing/2014/main" val="3632662176"/>
                    </a:ext>
                  </a:extLst>
                </a:gridCol>
              </a:tblGrid>
              <a:tr h="226242">
                <a:tc>
                  <a:txBody>
                    <a:bodyPr/>
                    <a:lstStyle/>
                    <a:p>
                      <a:r>
                        <a:rPr lang="en-GB" sz="1200" b="0" dirty="0"/>
                        <a:t>253</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GB" sz="1200" b="0" dirty="0"/>
                        <a:t>Mining and quarrying other non-metallic minerals</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1880521"/>
                  </a:ext>
                </a:extLst>
              </a:tr>
              <a:tr h="226242">
                <a:tc>
                  <a:txBody>
                    <a:bodyPr/>
                    <a:lstStyle/>
                    <a:p>
                      <a:r>
                        <a:rPr lang="en-GB" sz="1200" b="0" dirty="0"/>
                        <a:t>301</a:t>
                      </a:r>
                    </a:p>
                  </a:txBody>
                  <a:tcPr>
                    <a:lnL>
                      <a:noFill/>
                    </a:lnL>
                    <a:lnR>
                      <a:noFill/>
                    </a:lnR>
                    <a:lnT w="12700" cmpd="sng">
                      <a:noFill/>
                    </a:lnT>
                    <a:lnB>
                      <a:noFill/>
                    </a:lnB>
                    <a:lnTlToBr w="12700" cmpd="sng">
                      <a:noFill/>
                      <a:prstDash val="solid"/>
                    </a:lnTlToBr>
                    <a:lnBlToTr w="12700" cmpd="sng">
                      <a:noFill/>
                      <a:prstDash val="solid"/>
                    </a:lnBlToTr>
                  </a:tcPr>
                </a:tc>
                <a:tc>
                  <a:txBody>
                    <a:bodyPr/>
                    <a:lstStyle/>
                    <a:p>
                      <a:r>
                        <a:rPr lang="en-GB" sz="1200" b="0" dirty="0"/>
                        <a:t>Meat, fish, fruit etc.</a:t>
                      </a: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43573540"/>
                  </a:ext>
                </a:extLst>
              </a:tr>
              <a:tr h="226242">
                <a:tc>
                  <a:txBody>
                    <a:bodyPr/>
                    <a:lstStyle/>
                    <a:p>
                      <a:r>
                        <a:rPr lang="en-GB" sz="1200" b="0" dirty="0"/>
                        <a:t>302</a:t>
                      </a:r>
                    </a:p>
                  </a:txBody>
                  <a:tcPr>
                    <a:lnL>
                      <a:noFill/>
                    </a:lnL>
                    <a:lnR>
                      <a:noFill/>
                    </a:lnR>
                    <a:lnT>
                      <a:noFill/>
                    </a:lnT>
                    <a:lnB>
                      <a:noFill/>
                    </a:lnB>
                    <a:lnTlToBr w="12700" cmpd="sng">
                      <a:noFill/>
                      <a:prstDash val="solid"/>
                    </a:lnTlToBr>
                    <a:lnBlToTr w="12700" cmpd="sng">
                      <a:noFill/>
                      <a:prstDash val="solid"/>
                    </a:lnBlToTr>
                  </a:tcPr>
                </a:tc>
                <a:tc>
                  <a:txBody>
                    <a:bodyPr/>
                    <a:lstStyle/>
                    <a:p>
                      <a:r>
                        <a:rPr lang="en-GB" sz="1200" b="0" dirty="0"/>
                        <a:t>Dairy products</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89736545"/>
                  </a:ext>
                </a:extLst>
              </a:tr>
              <a:tr h="226242">
                <a:tc>
                  <a:txBody>
                    <a:bodyPr/>
                    <a:lstStyle/>
                    <a:p>
                      <a:r>
                        <a:rPr lang="en-GB" sz="1200" b="0" dirty="0"/>
                        <a:t>303</a:t>
                      </a:r>
                    </a:p>
                  </a:txBody>
                  <a:tcPr>
                    <a:lnL>
                      <a:noFill/>
                    </a:lnL>
                    <a:lnR>
                      <a:noFill/>
                    </a:lnR>
                    <a:lnT>
                      <a:noFill/>
                    </a:lnT>
                    <a:lnB>
                      <a:noFill/>
                    </a:lnB>
                    <a:lnTlToBr w="12700" cmpd="sng">
                      <a:noFill/>
                      <a:prstDash val="solid"/>
                    </a:lnTlToBr>
                    <a:lnBlToTr w="12700" cmpd="sng">
                      <a:noFill/>
                      <a:prstDash val="solid"/>
                    </a:lnBlToTr>
                  </a:tcPr>
                </a:tc>
                <a:tc>
                  <a:txBody>
                    <a:bodyPr/>
                    <a:lstStyle/>
                    <a:p>
                      <a:r>
                        <a:rPr lang="en-GB" sz="1200" b="0" dirty="0"/>
                        <a:t>Grain mill products</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8482735"/>
                  </a:ext>
                </a:extLst>
              </a:tr>
              <a:tr h="226242">
                <a:tc>
                  <a:txBody>
                    <a:bodyPr/>
                    <a:lstStyle/>
                    <a:p>
                      <a:r>
                        <a:rPr lang="en-GB" sz="1200" b="0" dirty="0"/>
                        <a:t>304</a:t>
                      </a:r>
                    </a:p>
                  </a:txBody>
                  <a:tcPr>
                    <a:lnL>
                      <a:noFill/>
                    </a:lnL>
                    <a:lnR>
                      <a:noFill/>
                    </a:lnR>
                    <a:lnT>
                      <a:noFill/>
                    </a:lnT>
                    <a:lnB>
                      <a:noFill/>
                    </a:lnB>
                    <a:lnTlToBr w="12700" cmpd="sng">
                      <a:noFill/>
                      <a:prstDash val="solid"/>
                    </a:lnTlToBr>
                    <a:lnBlToTr w="12700" cmpd="sng">
                      <a:noFill/>
                      <a:prstDash val="solid"/>
                    </a:lnBlToTr>
                  </a:tcPr>
                </a:tc>
                <a:tc>
                  <a:txBody>
                    <a:bodyPr/>
                    <a:lstStyle/>
                    <a:p>
                      <a:r>
                        <a:rPr lang="en-GB" sz="1200" b="0" dirty="0"/>
                        <a:t>Other food products</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09292948"/>
                  </a:ext>
                </a:extLst>
              </a:tr>
              <a:tr h="226242">
                <a:tc>
                  <a:txBody>
                    <a:bodyPr/>
                    <a:lstStyle/>
                    <a:p>
                      <a:r>
                        <a:rPr lang="en-GB" sz="1200" b="0" dirty="0"/>
                        <a:t>305</a:t>
                      </a:r>
                    </a:p>
                  </a:txBody>
                  <a:tcPr>
                    <a:lnL>
                      <a:noFill/>
                    </a:lnL>
                    <a:lnR>
                      <a:noFill/>
                    </a:lnR>
                    <a:lnT>
                      <a:noFill/>
                    </a:lnT>
                    <a:lnB>
                      <a:noFill/>
                    </a:lnB>
                    <a:lnTlToBr w="12700" cmpd="sng">
                      <a:noFill/>
                      <a:prstDash val="solid"/>
                    </a:lnTlToBr>
                    <a:lnBlToTr w="12700" cmpd="sng">
                      <a:noFill/>
                      <a:prstDash val="solid"/>
                    </a:lnBlToTr>
                  </a:tcPr>
                </a:tc>
                <a:tc>
                  <a:txBody>
                    <a:bodyPr/>
                    <a:lstStyle/>
                    <a:p>
                      <a:r>
                        <a:rPr lang="en-GB" sz="1200" b="0" dirty="0"/>
                        <a:t>Beverages</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58892043"/>
                  </a:ext>
                </a:extLst>
              </a:tr>
              <a:tr h="226242">
                <a:tc>
                  <a:txBody>
                    <a:bodyPr/>
                    <a:lstStyle/>
                    <a:p>
                      <a:r>
                        <a:rPr lang="en-GB" sz="1200" b="0" dirty="0"/>
                        <a:t>306</a:t>
                      </a:r>
                    </a:p>
                  </a:txBody>
                  <a:tcPr>
                    <a:lnL>
                      <a:noFill/>
                    </a:lnL>
                    <a:lnR>
                      <a:noFill/>
                    </a:lnR>
                    <a:lnT>
                      <a:noFill/>
                    </a:lnT>
                    <a:lnB w="12700" cmpd="sng">
                      <a:noFill/>
                    </a:lnB>
                    <a:lnTlToBr w="12700" cmpd="sng">
                      <a:noFill/>
                      <a:prstDash val="solid"/>
                    </a:lnTlToBr>
                    <a:lnBlToTr w="12700" cmpd="sng">
                      <a:noFill/>
                      <a:prstDash val="solid"/>
                    </a:lnBlToTr>
                  </a:tcPr>
                </a:tc>
                <a:tc>
                  <a:txBody>
                    <a:bodyPr/>
                    <a:lstStyle/>
                    <a:p>
                      <a:r>
                        <a:rPr lang="en-GB" sz="1200" b="0" dirty="0"/>
                        <a:t>Manufacture of tobacco products</a:t>
                      </a:r>
                    </a:p>
                  </a:txBody>
                  <a:tcP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91324895"/>
                  </a:ext>
                </a:extLst>
              </a:tr>
            </a:tbl>
          </a:graphicData>
        </a:graphic>
      </p:graphicFrame>
    </p:spTree>
    <p:extLst>
      <p:ext uri="{BB962C8B-B14F-4D97-AF65-F5344CB8AC3E}">
        <p14:creationId xmlns:p14="http://schemas.microsoft.com/office/powerpoint/2010/main" val="255637511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B5E08338-8743-2D40-9E8A-C723EBE086C2}"/>
              </a:ext>
            </a:extLst>
          </p:cNvPr>
          <p:cNvSpPr txBox="1">
            <a:spLocks/>
          </p:cNvSpPr>
          <p:nvPr/>
        </p:nvSpPr>
        <p:spPr>
          <a:xfrm>
            <a:off x="469900" y="402587"/>
            <a:ext cx="11252200" cy="334102"/>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ZA" dirty="0">
                <a:solidFill>
                  <a:schemeClr val="bg1"/>
                </a:solidFill>
              </a:rPr>
              <a:t>The Carbon Tax</a:t>
            </a:r>
            <a:endParaRPr lang="en-GB" dirty="0">
              <a:solidFill>
                <a:schemeClr val="bg1"/>
              </a:solidFill>
            </a:endParaRPr>
          </a:p>
        </p:txBody>
      </p:sp>
      <p:sp>
        <p:nvSpPr>
          <p:cNvPr id="4" name="Text Placeholder 3">
            <a:extLst>
              <a:ext uri="{FF2B5EF4-FFF2-40B4-BE49-F238E27FC236}">
                <a16:creationId xmlns:a16="http://schemas.microsoft.com/office/drawing/2014/main" id="{56340CF1-C768-D245-B935-8249BF205359}"/>
              </a:ext>
            </a:extLst>
          </p:cNvPr>
          <p:cNvSpPr txBox="1">
            <a:spLocks/>
          </p:cNvSpPr>
          <p:nvPr/>
        </p:nvSpPr>
        <p:spPr>
          <a:xfrm>
            <a:off x="469900" y="736688"/>
            <a:ext cx="11252200" cy="757255"/>
          </a:xfrm>
          <a:prstGeom prst="rect">
            <a:avLst/>
          </a:prstGeom>
        </p:spPr>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en-ZA" sz="2000" dirty="0">
                <a:solidFill>
                  <a:schemeClr val="bg1">
                    <a:lumMod val="65000"/>
                  </a:schemeClr>
                </a:solidFill>
              </a:rPr>
              <a:t>Performance allowance requires submission of benchmarks for approval</a:t>
            </a:r>
          </a:p>
        </p:txBody>
      </p:sp>
      <p:sp>
        <p:nvSpPr>
          <p:cNvPr id="5" name="Rectangle 4">
            <a:extLst>
              <a:ext uri="{FF2B5EF4-FFF2-40B4-BE49-F238E27FC236}">
                <a16:creationId xmlns:a16="http://schemas.microsoft.com/office/drawing/2014/main" id="{09A53FCA-401D-3A4E-A652-A102947D407B}"/>
              </a:ext>
            </a:extLst>
          </p:cNvPr>
          <p:cNvSpPr/>
          <p:nvPr/>
        </p:nvSpPr>
        <p:spPr>
          <a:xfrm>
            <a:off x="663615" y="1676658"/>
            <a:ext cx="5737185" cy="1615827"/>
          </a:xfrm>
          <a:prstGeom prst="rect">
            <a:avLst/>
          </a:prstGeom>
        </p:spPr>
        <p:txBody>
          <a:bodyPr wrap="square">
            <a:spAutoFit/>
          </a:bodyPr>
          <a:lstStyle/>
          <a:p>
            <a:pPr marL="171450" indent="-171450">
              <a:spcAft>
                <a:spcPts val="600"/>
              </a:spcAft>
              <a:buFont typeface="Arial" panose="020B0604020202020204" pitchFamily="34" charset="0"/>
              <a:buChar char="•"/>
            </a:pPr>
            <a:r>
              <a:rPr lang="en-ZA" sz="1200" dirty="0" err="1">
                <a:solidFill>
                  <a:schemeClr val="bg1"/>
                </a:solidFill>
              </a:rPr>
              <a:t>Ecofys</a:t>
            </a:r>
            <a:r>
              <a:rPr lang="en-ZA" sz="1200" dirty="0">
                <a:solidFill>
                  <a:schemeClr val="bg1"/>
                </a:solidFill>
              </a:rPr>
              <a:t>, with support from the World Bank’s Partnership for Market Readiness, originally developed benchmarks for select number of sectors, and recommended further engagement with industry</a:t>
            </a:r>
          </a:p>
          <a:p>
            <a:pPr marL="171450" indent="-171450">
              <a:spcAft>
                <a:spcPts val="600"/>
              </a:spcAft>
              <a:buFont typeface="Arial" panose="020B0604020202020204" pitchFamily="34" charset="0"/>
              <a:buChar char="•"/>
            </a:pPr>
            <a:r>
              <a:rPr lang="en-ZA" sz="1200" dirty="0">
                <a:solidFill>
                  <a:schemeClr val="bg1"/>
                </a:solidFill>
              </a:rPr>
              <a:t>Benchmark development is complex in sectors with a highly diverse set of products (e.g. consumer products)</a:t>
            </a:r>
          </a:p>
          <a:p>
            <a:pPr marL="171450" indent="-171450">
              <a:spcAft>
                <a:spcPts val="600"/>
              </a:spcAft>
              <a:buFont typeface="Arial" panose="020B0604020202020204" pitchFamily="34" charset="0"/>
              <a:buChar char="•"/>
            </a:pPr>
            <a:r>
              <a:rPr lang="en-ZA" sz="1200" dirty="0">
                <a:solidFill>
                  <a:schemeClr val="bg1"/>
                </a:solidFill>
              </a:rPr>
              <a:t>Deadline for submissions passed, awaiting regulations</a:t>
            </a:r>
          </a:p>
          <a:p>
            <a:pPr>
              <a:spcAft>
                <a:spcPts val="600"/>
              </a:spcAft>
            </a:pPr>
            <a:endParaRPr lang="en-ZA" sz="1200" dirty="0">
              <a:solidFill>
                <a:schemeClr val="bg1"/>
              </a:solidFill>
            </a:endParaRPr>
          </a:p>
        </p:txBody>
      </p:sp>
      <p:sp>
        <p:nvSpPr>
          <p:cNvPr id="6" name="Rounded Rectangular Callout 5">
            <a:extLst>
              <a:ext uri="{FF2B5EF4-FFF2-40B4-BE49-F238E27FC236}">
                <a16:creationId xmlns:a16="http://schemas.microsoft.com/office/drawing/2014/main" id="{E8DEBC81-A02F-E74F-AEE8-548531B471C0}"/>
              </a:ext>
            </a:extLst>
          </p:cNvPr>
          <p:cNvSpPr/>
          <p:nvPr/>
        </p:nvSpPr>
        <p:spPr bwMode="gray">
          <a:xfrm>
            <a:off x="796477" y="3292485"/>
            <a:ext cx="5477002" cy="2447457"/>
          </a:xfrm>
          <a:prstGeom prst="wedgeRoundRect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nchorCtr="0"/>
          <a:lstStyle/>
          <a:p>
            <a:pPr defTabSz="914400"/>
            <a:r>
              <a:rPr lang="en-ZA" sz="1600" dirty="0">
                <a:solidFill>
                  <a:prstClr val="white"/>
                </a:solidFill>
              </a:rPr>
              <a:t>As a next step, it is for this sector </a:t>
            </a:r>
            <a:r>
              <a:rPr lang="en-ZA" sz="1600" dirty="0">
                <a:solidFill>
                  <a:schemeClr val="accent5"/>
                </a:solidFill>
              </a:rPr>
              <a:t>very important to discuss possible benchmark approaches</a:t>
            </a:r>
            <a:r>
              <a:rPr lang="en-ZA" sz="1600" dirty="0">
                <a:solidFill>
                  <a:prstClr val="white"/>
                </a:solidFill>
              </a:rPr>
              <a:t> with the sector in more detail by looking at similarities and differences in production processes and products produced. </a:t>
            </a:r>
            <a:r>
              <a:rPr lang="en-ZA" sz="1600" dirty="0">
                <a:solidFill>
                  <a:schemeClr val="accent5"/>
                </a:solidFill>
              </a:rPr>
              <a:t>International experience is of little help </a:t>
            </a:r>
            <a:r>
              <a:rPr lang="en-ZA" sz="1600" dirty="0">
                <a:solidFill>
                  <a:prstClr val="white"/>
                </a:solidFill>
              </a:rPr>
              <a:t>in this respect as hardly any international benchmark methodologies could be found for this sector.</a:t>
            </a:r>
            <a:endParaRPr lang="en-ZA" sz="1600" dirty="0">
              <a:solidFill>
                <a:prstClr val="white"/>
              </a:solidFill>
              <a:latin typeface="Verdana"/>
            </a:endParaRPr>
          </a:p>
        </p:txBody>
      </p:sp>
      <p:sp>
        <p:nvSpPr>
          <p:cNvPr id="7" name="Rounded Rectangular Callout 6">
            <a:extLst>
              <a:ext uri="{FF2B5EF4-FFF2-40B4-BE49-F238E27FC236}">
                <a16:creationId xmlns:a16="http://schemas.microsoft.com/office/drawing/2014/main" id="{AE38844F-5DF7-F146-8F8A-4B66B18F5282}"/>
              </a:ext>
            </a:extLst>
          </p:cNvPr>
          <p:cNvSpPr/>
          <p:nvPr/>
        </p:nvSpPr>
        <p:spPr bwMode="gray">
          <a:xfrm>
            <a:off x="6921661" y="1711176"/>
            <a:ext cx="4780345" cy="2802951"/>
          </a:xfrm>
          <a:prstGeom prst="wedgeRoundRect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nchorCtr="0"/>
          <a:lstStyle/>
          <a:p>
            <a:pPr defTabSz="914400"/>
            <a:r>
              <a:rPr lang="en-ZA" sz="1600" dirty="0">
                <a:solidFill>
                  <a:prstClr val="white"/>
                </a:solidFill>
              </a:rPr>
              <a:t>“It can be challenging for sectors where multiple products are produced simultaneously without a clear basic production process and in cases where there is a large variety of product specifications within the same product group and where these product specifications influences the emissions intensity of production of this product.”</a:t>
            </a:r>
          </a:p>
        </p:txBody>
      </p:sp>
    </p:spTree>
    <p:extLst>
      <p:ext uri="{BB962C8B-B14F-4D97-AF65-F5344CB8AC3E}">
        <p14:creationId xmlns:p14="http://schemas.microsoft.com/office/powerpoint/2010/main" val="61617732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478604D-3457-D94F-BEFF-F40E016594EC}"/>
              </a:ext>
            </a:extLst>
          </p:cNvPr>
          <p:cNvPicPr>
            <a:picLocks noChangeAspect="1"/>
          </p:cNvPicPr>
          <p:nvPr/>
        </p:nvPicPr>
        <p:blipFill rotWithShape="1">
          <a:blip r:embed="rId2"/>
          <a:srcRect r="13113" b="11662"/>
          <a:stretch/>
        </p:blipFill>
        <p:spPr>
          <a:xfrm rot="5400000">
            <a:off x="2753249" y="724424"/>
            <a:ext cx="3366035" cy="8872541"/>
          </a:xfrm>
          <a:prstGeom prst="rect">
            <a:avLst/>
          </a:prstGeom>
        </p:spPr>
      </p:pic>
      <p:sp>
        <p:nvSpPr>
          <p:cNvPr id="8" name="Rectangle 7">
            <a:extLst>
              <a:ext uri="{FF2B5EF4-FFF2-40B4-BE49-F238E27FC236}">
                <a16:creationId xmlns:a16="http://schemas.microsoft.com/office/drawing/2014/main" id="{E9D2E33D-3AD1-3747-8FC0-D6158A487B05}"/>
              </a:ext>
            </a:extLst>
          </p:cNvPr>
          <p:cNvSpPr/>
          <p:nvPr/>
        </p:nvSpPr>
        <p:spPr bwMode="gray">
          <a:xfrm>
            <a:off x="7106856" y="289367"/>
            <a:ext cx="5085144" cy="3020992"/>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9" name="Rectangle 8">
            <a:extLst>
              <a:ext uri="{FF2B5EF4-FFF2-40B4-BE49-F238E27FC236}">
                <a16:creationId xmlns:a16="http://schemas.microsoft.com/office/drawing/2014/main" id="{9DEC1C4C-8835-0842-9F0B-DA59AACDE78A}"/>
              </a:ext>
            </a:extLst>
          </p:cNvPr>
          <p:cNvSpPr/>
          <p:nvPr/>
        </p:nvSpPr>
        <p:spPr bwMode="gray">
          <a:xfrm>
            <a:off x="7106856" y="3414532"/>
            <a:ext cx="5085144" cy="3055716"/>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3" name="Content Placeholder 2">
            <a:extLst>
              <a:ext uri="{FF2B5EF4-FFF2-40B4-BE49-F238E27FC236}">
                <a16:creationId xmlns:a16="http://schemas.microsoft.com/office/drawing/2014/main" id="{C5496BA7-FB30-F442-BA58-40A534744074}"/>
              </a:ext>
            </a:extLst>
          </p:cNvPr>
          <p:cNvSpPr>
            <a:spLocks noGrp="1"/>
          </p:cNvSpPr>
          <p:nvPr>
            <p:ph sz="quarter" idx="10"/>
          </p:nvPr>
        </p:nvSpPr>
        <p:spPr>
          <a:xfrm>
            <a:off x="469901" y="1665291"/>
            <a:ext cx="4226243" cy="2235378"/>
          </a:xfrm>
        </p:spPr>
        <p:txBody>
          <a:bodyPr/>
          <a:lstStyle/>
          <a:p>
            <a:pPr marL="171450" indent="-171450">
              <a:spcAft>
                <a:spcPts val="600"/>
              </a:spcAft>
              <a:buFont typeface="Arial" panose="020B0604020202020204" pitchFamily="34" charset="0"/>
              <a:buChar char="•"/>
            </a:pPr>
            <a:r>
              <a:rPr lang="en-ZA" dirty="0"/>
              <a:t>Carbon budget participation invitations initially extended to entities in sectors where at least one entity emits more than 100 000 </a:t>
            </a:r>
            <a:r>
              <a:rPr lang="en-ZA" dirty="0" err="1"/>
              <a:t>tCO</a:t>
            </a:r>
            <a:r>
              <a:rPr lang="en-ZA" dirty="0" err="1">
                <a:latin typeface="Verdana" panose="020B0604030504040204" pitchFamily="34" charset="0"/>
                <a:ea typeface="Verdana" panose="020B0604030504040204" pitchFamily="34" charset="0"/>
                <a:cs typeface="Verdana" panose="020B0604030504040204" pitchFamily="34" charset="0"/>
              </a:rPr>
              <a:t>₂e</a:t>
            </a:r>
            <a:r>
              <a:rPr lang="en-ZA" dirty="0">
                <a:latin typeface="Verdana" panose="020B0604030504040204" pitchFamily="34" charset="0"/>
                <a:ea typeface="Verdana" panose="020B0604030504040204" pitchFamily="34" charset="0"/>
                <a:cs typeface="Verdana" panose="020B0604030504040204" pitchFamily="34" charset="0"/>
              </a:rPr>
              <a:t> per year</a:t>
            </a:r>
          </a:p>
          <a:p>
            <a:pPr marL="171450" indent="-171450">
              <a:spcAft>
                <a:spcPts val="600"/>
              </a:spcAft>
              <a:buFont typeface="Arial" panose="020B0604020202020204" pitchFamily="34" charset="0"/>
              <a:buChar char="•"/>
            </a:pPr>
            <a:r>
              <a:rPr lang="en-ZA" dirty="0">
                <a:latin typeface="Verdana" panose="020B0604030504040204" pitchFamily="34" charset="0"/>
                <a:ea typeface="Verdana" panose="020B0604030504040204" pitchFamily="34" charset="0"/>
                <a:cs typeface="Verdana" panose="020B0604030504040204" pitchFamily="34" charset="0"/>
              </a:rPr>
              <a:t>Potential for opting in by engaging with DEA:</a:t>
            </a:r>
          </a:p>
          <a:p>
            <a:pPr marL="406644" lvl="2" indent="-171450">
              <a:spcAft>
                <a:spcPts val="600"/>
              </a:spcAft>
              <a:buFont typeface="Courier New" panose="02070309020205020404" pitchFamily="49" charset="0"/>
              <a:buChar char="o"/>
            </a:pPr>
            <a:r>
              <a:rPr lang="en-ZA" dirty="0">
                <a:latin typeface="Verdana" panose="020B0604030504040204" pitchFamily="34" charset="0"/>
                <a:ea typeface="Verdana" panose="020B0604030504040204" pitchFamily="34" charset="0"/>
                <a:cs typeface="Verdana" panose="020B0604030504040204" pitchFamily="34" charset="0"/>
              </a:rPr>
              <a:t>Develop estimate of emissions for five year period looking forward</a:t>
            </a:r>
          </a:p>
          <a:p>
            <a:pPr marL="406644" lvl="2" indent="-171450">
              <a:spcAft>
                <a:spcPts val="600"/>
              </a:spcAft>
              <a:buFont typeface="Courier New" panose="02070309020205020404" pitchFamily="49" charset="0"/>
              <a:buChar char="o"/>
            </a:pPr>
            <a:r>
              <a:rPr lang="en-ZA" dirty="0">
                <a:latin typeface="Verdana" panose="020B0604030504040204" pitchFamily="34" charset="0"/>
                <a:ea typeface="Verdana" panose="020B0604030504040204" pitchFamily="34" charset="0"/>
                <a:cs typeface="Verdana" panose="020B0604030504040204" pitchFamily="34" charset="0"/>
              </a:rPr>
              <a:t>Indicate what emission reduction measures will be put in place</a:t>
            </a:r>
          </a:p>
          <a:p>
            <a:pPr marL="406644" lvl="2" indent="-171450">
              <a:spcAft>
                <a:spcPts val="600"/>
              </a:spcAft>
              <a:buFont typeface="Courier New" panose="02070309020205020404" pitchFamily="49" charset="0"/>
              <a:buChar char="o"/>
            </a:pPr>
            <a:r>
              <a:rPr lang="en-ZA" dirty="0">
                <a:latin typeface="Verdana" panose="020B0604030504040204" pitchFamily="34" charset="0"/>
                <a:ea typeface="Verdana" panose="020B0604030504040204" pitchFamily="34" charset="0"/>
                <a:cs typeface="Verdana" panose="020B0604030504040204" pitchFamily="34" charset="0"/>
              </a:rPr>
              <a:t>Non-binding commitment to emissions cap</a:t>
            </a:r>
          </a:p>
          <a:p>
            <a:pPr marL="171450" indent="-171450">
              <a:spcAft>
                <a:spcPts val="600"/>
              </a:spcAft>
              <a:buFont typeface="Arial" panose="020B0604020202020204" pitchFamily="34" charset="0"/>
              <a:buChar char="•"/>
            </a:pPr>
            <a:r>
              <a:rPr lang="en-ZA" dirty="0">
                <a:latin typeface="Verdana" panose="020B0604030504040204" pitchFamily="34" charset="0"/>
                <a:ea typeface="Verdana" panose="020B0604030504040204" pitchFamily="34" charset="0"/>
                <a:cs typeface="Verdana" panose="020B0604030504040204" pitchFamily="34" charset="0"/>
              </a:rPr>
              <a:t>System expected to become mandatory in 2021</a:t>
            </a:r>
            <a:endParaRPr lang="en-ZA" dirty="0"/>
          </a:p>
          <a:p>
            <a:pPr>
              <a:spcAft>
                <a:spcPts val="600"/>
              </a:spcAft>
            </a:pPr>
            <a:endParaRPr lang="en-ZA" dirty="0"/>
          </a:p>
          <a:p>
            <a:pPr>
              <a:spcAft>
                <a:spcPts val="600"/>
              </a:spcAft>
            </a:pPr>
            <a:endParaRPr lang="en-GB" dirty="0"/>
          </a:p>
        </p:txBody>
      </p:sp>
      <p:sp>
        <p:nvSpPr>
          <p:cNvPr id="4" name="Text Placeholder 3">
            <a:extLst>
              <a:ext uri="{FF2B5EF4-FFF2-40B4-BE49-F238E27FC236}">
                <a16:creationId xmlns:a16="http://schemas.microsoft.com/office/drawing/2014/main" id="{0550E431-2D75-7241-8E42-610C054F02DD}"/>
              </a:ext>
            </a:extLst>
          </p:cNvPr>
          <p:cNvSpPr>
            <a:spLocks noGrp="1"/>
          </p:cNvSpPr>
          <p:nvPr>
            <p:ph type="body" sz="quarter" idx="13"/>
          </p:nvPr>
        </p:nvSpPr>
        <p:spPr>
          <a:xfrm>
            <a:off x="469900" y="736688"/>
            <a:ext cx="5583659" cy="757255"/>
          </a:xfrm>
        </p:spPr>
        <p:txBody>
          <a:bodyPr/>
          <a:lstStyle/>
          <a:p>
            <a:r>
              <a:rPr lang="en-ZA" dirty="0"/>
              <a:t>Voluntary participation in Carbon Budget programme requires engagement with DEA</a:t>
            </a:r>
          </a:p>
        </p:txBody>
      </p:sp>
      <p:sp>
        <p:nvSpPr>
          <p:cNvPr id="5" name="Title 4">
            <a:extLst>
              <a:ext uri="{FF2B5EF4-FFF2-40B4-BE49-F238E27FC236}">
                <a16:creationId xmlns:a16="http://schemas.microsoft.com/office/drawing/2014/main" id="{F765DE7F-22DC-5C41-AB31-A95007B19D09}"/>
              </a:ext>
            </a:extLst>
          </p:cNvPr>
          <p:cNvSpPr>
            <a:spLocks noGrp="1"/>
          </p:cNvSpPr>
          <p:nvPr>
            <p:ph type="title"/>
          </p:nvPr>
        </p:nvSpPr>
        <p:spPr/>
        <p:txBody>
          <a:bodyPr/>
          <a:lstStyle/>
          <a:p>
            <a:r>
              <a:rPr lang="en-ZA" dirty="0"/>
              <a:t>The Carbon Tax</a:t>
            </a:r>
            <a:endParaRPr lang="en-GB" dirty="0"/>
          </a:p>
        </p:txBody>
      </p:sp>
      <p:graphicFrame>
        <p:nvGraphicFramePr>
          <p:cNvPr id="6" name="Chart 5">
            <a:extLst>
              <a:ext uri="{FF2B5EF4-FFF2-40B4-BE49-F238E27FC236}">
                <a16:creationId xmlns:a16="http://schemas.microsoft.com/office/drawing/2014/main" id="{214DCB9F-3B9A-BE4E-900B-B4A192269FCC}"/>
              </a:ext>
            </a:extLst>
          </p:cNvPr>
          <p:cNvGraphicFramePr>
            <a:graphicFrameLocks/>
          </p:cNvGraphicFramePr>
          <p:nvPr>
            <p:extLst>
              <p:ext uri="{D42A27DB-BD31-4B8C-83A1-F6EECF244321}">
                <p14:modId xmlns:p14="http://schemas.microsoft.com/office/powerpoint/2010/main" val="1232820476"/>
              </p:ext>
            </p:extLst>
          </p:nvPr>
        </p:nvGraphicFramePr>
        <p:xfrm>
          <a:off x="7274748" y="257450"/>
          <a:ext cx="4226243" cy="30505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A0CC6E0-51E5-7443-9011-E3D4D30E0299}"/>
              </a:ext>
            </a:extLst>
          </p:cNvPr>
          <p:cNvGraphicFramePr>
            <a:graphicFrameLocks/>
          </p:cNvGraphicFramePr>
          <p:nvPr>
            <p:extLst>
              <p:ext uri="{D42A27DB-BD31-4B8C-83A1-F6EECF244321}">
                <p14:modId xmlns:p14="http://schemas.microsoft.com/office/powerpoint/2010/main" val="2481623534"/>
              </p:ext>
            </p:extLst>
          </p:nvPr>
        </p:nvGraphicFramePr>
        <p:xfrm>
          <a:off x="7334104" y="3405763"/>
          <a:ext cx="4226243" cy="30876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9420265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4A621E3-CC99-974E-A24A-07FA441AE869}"/>
              </a:ext>
            </a:extLst>
          </p:cNvPr>
          <p:cNvSpPr/>
          <p:nvPr/>
        </p:nvSpPr>
        <p:spPr bwMode="gray">
          <a:xfrm>
            <a:off x="0" y="3685728"/>
            <a:ext cx="12192000" cy="2199189"/>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3" name="Content Placeholder 2">
            <a:extLst>
              <a:ext uri="{FF2B5EF4-FFF2-40B4-BE49-F238E27FC236}">
                <a16:creationId xmlns:a16="http://schemas.microsoft.com/office/drawing/2014/main" id="{A53A7872-CFC1-1547-8931-7274302939E5}"/>
              </a:ext>
            </a:extLst>
          </p:cNvPr>
          <p:cNvSpPr>
            <a:spLocks noGrp="1"/>
          </p:cNvSpPr>
          <p:nvPr>
            <p:ph sz="quarter" idx="10"/>
          </p:nvPr>
        </p:nvSpPr>
        <p:spPr>
          <a:xfrm>
            <a:off x="4868281" y="1750671"/>
            <a:ext cx="4981776" cy="1678329"/>
          </a:xfrm>
        </p:spPr>
        <p:txBody>
          <a:bodyPr/>
          <a:lstStyle/>
          <a:p>
            <a:pPr marL="171450" indent="-171450">
              <a:buFont typeface="Arial" panose="020B0604020202020204" pitchFamily="34" charset="0"/>
              <a:buChar char="•"/>
            </a:pPr>
            <a:r>
              <a:rPr lang="en-ZA" dirty="0"/>
              <a:t>Allows for the deduction of sequestered emissions from </a:t>
            </a:r>
            <a:r>
              <a:rPr lang="en-ZA" b="1" dirty="0"/>
              <a:t>fossil fuel emissions</a:t>
            </a:r>
            <a:r>
              <a:rPr lang="en-ZA" dirty="0"/>
              <a:t>.</a:t>
            </a:r>
          </a:p>
          <a:p>
            <a:pPr marL="171450" indent="-171450">
              <a:buFont typeface="Arial" panose="020B0604020202020204" pitchFamily="34" charset="0"/>
              <a:buChar char="•"/>
            </a:pPr>
            <a:r>
              <a:rPr lang="en-ZA" dirty="0"/>
              <a:t>Requires a certificate from the DEA verifying the sequestered emissions.</a:t>
            </a:r>
          </a:p>
          <a:p>
            <a:pPr marL="171450" indent="-171450">
              <a:buFont typeface="Arial" panose="020B0604020202020204" pitchFamily="34" charset="0"/>
              <a:buChar char="•"/>
            </a:pPr>
            <a:r>
              <a:rPr lang="en-ZA" dirty="0"/>
              <a:t>Methodologies for determining sequestration presently being developed by DEA with relevant sectors.</a:t>
            </a:r>
          </a:p>
          <a:p>
            <a:endParaRPr lang="en-GB" dirty="0"/>
          </a:p>
        </p:txBody>
      </p:sp>
      <p:sp>
        <p:nvSpPr>
          <p:cNvPr id="4" name="Text Placeholder 3">
            <a:extLst>
              <a:ext uri="{FF2B5EF4-FFF2-40B4-BE49-F238E27FC236}">
                <a16:creationId xmlns:a16="http://schemas.microsoft.com/office/drawing/2014/main" id="{FDDA9153-1938-DA4C-B08B-8E63206BDEBB}"/>
              </a:ext>
            </a:extLst>
          </p:cNvPr>
          <p:cNvSpPr>
            <a:spLocks noGrp="1"/>
          </p:cNvSpPr>
          <p:nvPr>
            <p:ph type="body" sz="quarter" idx="13"/>
          </p:nvPr>
        </p:nvSpPr>
        <p:spPr/>
        <p:txBody>
          <a:bodyPr/>
          <a:lstStyle/>
          <a:p>
            <a:r>
              <a:rPr lang="en-ZA" dirty="0"/>
              <a:t>Sequestration</a:t>
            </a:r>
          </a:p>
        </p:txBody>
      </p:sp>
      <p:sp>
        <p:nvSpPr>
          <p:cNvPr id="5" name="Title 4">
            <a:extLst>
              <a:ext uri="{FF2B5EF4-FFF2-40B4-BE49-F238E27FC236}">
                <a16:creationId xmlns:a16="http://schemas.microsoft.com/office/drawing/2014/main" id="{6A4D2DC6-BC5F-4540-9852-6BD0446F1E2D}"/>
              </a:ext>
            </a:extLst>
          </p:cNvPr>
          <p:cNvSpPr>
            <a:spLocks noGrp="1"/>
          </p:cNvSpPr>
          <p:nvPr>
            <p:ph type="title"/>
          </p:nvPr>
        </p:nvSpPr>
        <p:spPr/>
        <p:txBody>
          <a:bodyPr/>
          <a:lstStyle/>
          <a:p>
            <a:r>
              <a:rPr lang="en-ZA" dirty="0"/>
              <a:t>The Carbon Tax</a:t>
            </a:r>
            <a:endParaRPr lang="en-GB" dirty="0"/>
          </a:p>
        </p:txBody>
      </p:sp>
      <p:sp>
        <p:nvSpPr>
          <p:cNvPr id="6" name="Rectangle 5">
            <a:extLst>
              <a:ext uri="{FF2B5EF4-FFF2-40B4-BE49-F238E27FC236}">
                <a16:creationId xmlns:a16="http://schemas.microsoft.com/office/drawing/2014/main" id="{AFCC7ECB-0E3A-7842-90B7-CF891E638248}"/>
              </a:ext>
            </a:extLst>
          </p:cNvPr>
          <p:cNvSpPr/>
          <p:nvPr/>
        </p:nvSpPr>
        <p:spPr>
          <a:xfrm>
            <a:off x="364662" y="1627209"/>
            <a:ext cx="2743059" cy="415498"/>
          </a:xfrm>
          <a:prstGeom prst="rect">
            <a:avLst/>
          </a:prstGeom>
        </p:spPr>
        <p:txBody>
          <a:bodyPr wrap="none">
            <a:spAutoFit/>
          </a:bodyPr>
          <a:lstStyle/>
          <a:p>
            <a:r>
              <a:rPr lang="en-ZA" sz="2100" dirty="0">
                <a:solidFill>
                  <a:schemeClr val="accent1"/>
                </a:solidFill>
              </a:rPr>
              <a:t>[</a:t>
            </a:r>
            <a:r>
              <a:rPr lang="en-ZA" sz="2100" dirty="0" smtClean="0">
                <a:solidFill>
                  <a:schemeClr val="accent1"/>
                </a:solidFill>
              </a:rPr>
              <a:t>(</a:t>
            </a:r>
            <a:r>
              <a:rPr lang="en-ZA" sz="2100" dirty="0">
                <a:solidFill>
                  <a:schemeClr val="accent1"/>
                </a:solidFill>
              </a:rPr>
              <a:t>E </a:t>
            </a:r>
            <a:r>
              <a:rPr lang="en-ZA" sz="2100" dirty="0" smtClean="0">
                <a:solidFill>
                  <a:schemeClr val="accent1"/>
                </a:solidFill>
              </a:rPr>
              <a:t>- </a:t>
            </a:r>
            <a:r>
              <a:rPr lang="en-ZA" sz="2100" dirty="0"/>
              <a:t>S</a:t>
            </a:r>
            <a:r>
              <a:rPr lang="en-ZA" sz="2100" dirty="0">
                <a:solidFill>
                  <a:schemeClr val="accent1"/>
                </a:solidFill>
              </a:rPr>
              <a:t>) x (1 – C</a:t>
            </a:r>
            <a:r>
              <a:rPr lang="en-ZA" sz="2100" dirty="0" smtClean="0">
                <a:solidFill>
                  <a:schemeClr val="accent1"/>
                </a:solidFill>
              </a:rPr>
              <a:t>)]</a:t>
            </a:r>
            <a:r>
              <a:rPr lang="en-ZA" sz="2100" dirty="0" smtClean="0"/>
              <a:t> </a:t>
            </a:r>
            <a:endParaRPr lang="en-ZA" sz="2100" dirty="0"/>
          </a:p>
        </p:txBody>
      </p:sp>
      <p:sp>
        <p:nvSpPr>
          <p:cNvPr id="8" name="Freeform 697">
            <a:extLst>
              <a:ext uri="{FF2B5EF4-FFF2-40B4-BE49-F238E27FC236}">
                <a16:creationId xmlns:a16="http://schemas.microsoft.com/office/drawing/2014/main" id="{82FFA729-2208-8845-8707-7CA3E531187D}"/>
              </a:ext>
            </a:extLst>
          </p:cNvPr>
          <p:cNvSpPr>
            <a:spLocks noChangeAspect="1" noEditPoints="1"/>
          </p:cNvSpPr>
          <p:nvPr/>
        </p:nvSpPr>
        <p:spPr bwMode="auto">
          <a:xfrm>
            <a:off x="627160" y="4310638"/>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9" name="Freeform 697">
            <a:extLst>
              <a:ext uri="{FF2B5EF4-FFF2-40B4-BE49-F238E27FC236}">
                <a16:creationId xmlns:a16="http://schemas.microsoft.com/office/drawing/2014/main" id="{243A34E8-B5D6-AF44-815E-A130539E3C3D}"/>
              </a:ext>
            </a:extLst>
          </p:cNvPr>
          <p:cNvSpPr>
            <a:spLocks noChangeAspect="1" noEditPoints="1"/>
          </p:cNvSpPr>
          <p:nvPr/>
        </p:nvSpPr>
        <p:spPr bwMode="auto">
          <a:xfrm>
            <a:off x="904417" y="4310638"/>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10" name="Freeform 697">
            <a:extLst>
              <a:ext uri="{FF2B5EF4-FFF2-40B4-BE49-F238E27FC236}">
                <a16:creationId xmlns:a16="http://schemas.microsoft.com/office/drawing/2014/main" id="{FBCEAA03-E3EB-BB43-B9FD-CDDE1CA9E86D}"/>
              </a:ext>
            </a:extLst>
          </p:cNvPr>
          <p:cNvSpPr>
            <a:spLocks noChangeAspect="1" noEditPoints="1"/>
          </p:cNvSpPr>
          <p:nvPr/>
        </p:nvSpPr>
        <p:spPr bwMode="auto">
          <a:xfrm>
            <a:off x="1181674" y="4310638"/>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11" name="Freeform 697">
            <a:extLst>
              <a:ext uri="{FF2B5EF4-FFF2-40B4-BE49-F238E27FC236}">
                <a16:creationId xmlns:a16="http://schemas.microsoft.com/office/drawing/2014/main" id="{8DB35E9A-3788-F34A-BADE-E06B5CBC31B2}"/>
              </a:ext>
            </a:extLst>
          </p:cNvPr>
          <p:cNvSpPr>
            <a:spLocks noChangeAspect="1" noEditPoints="1"/>
          </p:cNvSpPr>
          <p:nvPr/>
        </p:nvSpPr>
        <p:spPr bwMode="auto">
          <a:xfrm>
            <a:off x="1458931" y="4310638"/>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12" name="Freeform 697">
            <a:extLst>
              <a:ext uri="{FF2B5EF4-FFF2-40B4-BE49-F238E27FC236}">
                <a16:creationId xmlns:a16="http://schemas.microsoft.com/office/drawing/2014/main" id="{95862DE8-B577-5148-81B1-11CCB29E82DB}"/>
              </a:ext>
            </a:extLst>
          </p:cNvPr>
          <p:cNvSpPr>
            <a:spLocks noChangeAspect="1" noEditPoints="1"/>
          </p:cNvSpPr>
          <p:nvPr/>
        </p:nvSpPr>
        <p:spPr bwMode="auto">
          <a:xfrm>
            <a:off x="765788" y="4555440"/>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13" name="Freeform 697">
            <a:extLst>
              <a:ext uri="{FF2B5EF4-FFF2-40B4-BE49-F238E27FC236}">
                <a16:creationId xmlns:a16="http://schemas.microsoft.com/office/drawing/2014/main" id="{F3917CD0-AC11-EF42-AB15-4D9DB377ED5A}"/>
              </a:ext>
            </a:extLst>
          </p:cNvPr>
          <p:cNvSpPr>
            <a:spLocks noChangeAspect="1" noEditPoints="1"/>
          </p:cNvSpPr>
          <p:nvPr/>
        </p:nvSpPr>
        <p:spPr bwMode="auto">
          <a:xfrm>
            <a:off x="1043045" y="4555440"/>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14" name="Freeform 697">
            <a:extLst>
              <a:ext uri="{FF2B5EF4-FFF2-40B4-BE49-F238E27FC236}">
                <a16:creationId xmlns:a16="http://schemas.microsoft.com/office/drawing/2014/main" id="{8CB56485-2204-1645-85DC-3F08D6DFB64E}"/>
              </a:ext>
            </a:extLst>
          </p:cNvPr>
          <p:cNvSpPr>
            <a:spLocks noChangeAspect="1" noEditPoints="1"/>
          </p:cNvSpPr>
          <p:nvPr/>
        </p:nvSpPr>
        <p:spPr bwMode="auto">
          <a:xfrm>
            <a:off x="1320302" y="4555440"/>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15" name="Freeform 697">
            <a:extLst>
              <a:ext uri="{FF2B5EF4-FFF2-40B4-BE49-F238E27FC236}">
                <a16:creationId xmlns:a16="http://schemas.microsoft.com/office/drawing/2014/main" id="{1881DA20-E1E8-C848-83A1-453B9027C849}"/>
              </a:ext>
            </a:extLst>
          </p:cNvPr>
          <p:cNvSpPr>
            <a:spLocks noChangeAspect="1" noEditPoints="1"/>
          </p:cNvSpPr>
          <p:nvPr/>
        </p:nvSpPr>
        <p:spPr bwMode="auto">
          <a:xfrm>
            <a:off x="627159" y="4786414"/>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16" name="Freeform 697">
            <a:extLst>
              <a:ext uri="{FF2B5EF4-FFF2-40B4-BE49-F238E27FC236}">
                <a16:creationId xmlns:a16="http://schemas.microsoft.com/office/drawing/2014/main" id="{1C9EACD7-BDA8-E144-AC3C-2F3E852E3E9F}"/>
              </a:ext>
            </a:extLst>
          </p:cNvPr>
          <p:cNvSpPr>
            <a:spLocks noChangeAspect="1" noEditPoints="1"/>
          </p:cNvSpPr>
          <p:nvPr/>
        </p:nvSpPr>
        <p:spPr bwMode="auto">
          <a:xfrm>
            <a:off x="904416" y="4786414"/>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17" name="Freeform 697">
            <a:extLst>
              <a:ext uri="{FF2B5EF4-FFF2-40B4-BE49-F238E27FC236}">
                <a16:creationId xmlns:a16="http://schemas.microsoft.com/office/drawing/2014/main" id="{A653949D-8671-A34C-A8D0-A5CE34199B0A}"/>
              </a:ext>
            </a:extLst>
          </p:cNvPr>
          <p:cNvSpPr>
            <a:spLocks noChangeAspect="1" noEditPoints="1"/>
          </p:cNvSpPr>
          <p:nvPr/>
        </p:nvSpPr>
        <p:spPr bwMode="auto">
          <a:xfrm>
            <a:off x="1181673" y="4786414"/>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18" name="Freeform 697">
            <a:extLst>
              <a:ext uri="{FF2B5EF4-FFF2-40B4-BE49-F238E27FC236}">
                <a16:creationId xmlns:a16="http://schemas.microsoft.com/office/drawing/2014/main" id="{8B0D84C8-2A13-0043-BACE-C3EFF82CE24D}"/>
              </a:ext>
            </a:extLst>
          </p:cNvPr>
          <p:cNvSpPr>
            <a:spLocks noChangeAspect="1" noEditPoints="1"/>
          </p:cNvSpPr>
          <p:nvPr/>
        </p:nvSpPr>
        <p:spPr bwMode="auto">
          <a:xfrm>
            <a:off x="1458930" y="4786414"/>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19" name="Right Arrow 18">
            <a:extLst>
              <a:ext uri="{FF2B5EF4-FFF2-40B4-BE49-F238E27FC236}">
                <a16:creationId xmlns:a16="http://schemas.microsoft.com/office/drawing/2014/main" id="{060F1639-2409-C943-B5C5-288F5D45EB38}"/>
              </a:ext>
            </a:extLst>
          </p:cNvPr>
          <p:cNvSpPr/>
          <p:nvPr/>
        </p:nvSpPr>
        <p:spPr bwMode="gray">
          <a:xfrm>
            <a:off x="1874815" y="4467337"/>
            <a:ext cx="978408" cy="484632"/>
          </a:xfrm>
          <a:prstGeom prst="rightArrow">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ZA" sz="1600" b="1" dirty="0">
              <a:solidFill>
                <a:schemeClr val="bg1"/>
              </a:solidFill>
            </a:endParaRPr>
          </a:p>
        </p:txBody>
      </p:sp>
      <p:sp>
        <p:nvSpPr>
          <p:cNvPr id="20" name="Freeform 697">
            <a:extLst>
              <a:ext uri="{FF2B5EF4-FFF2-40B4-BE49-F238E27FC236}">
                <a16:creationId xmlns:a16="http://schemas.microsoft.com/office/drawing/2014/main" id="{664B6AF7-41D2-714D-A7AB-D36A00872428}"/>
              </a:ext>
            </a:extLst>
          </p:cNvPr>
          <p:cNvSpPr>
            <a:spLocks noChangeAspect="1" noEditPoints="1"/>
          </p:cNvSpPr>
          <p:nvPr/>
        </p:nvSpPr>
        <p:spPr bwMode="auto">
          <a:xfrm>
            <a:off x="2882654" y="4347567"/>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21" name="Freeform 697">
            <a:extLst>
              <a:ext uri="{FF2B5EF4-FFF2-40B4-BE49-F238E27FC236}">
                <a16:creationId xmlns:a16="http://schemas.microsoft.com/office/drawing/2014/main" id="{7AE109CC-BDD5-994A-AE1D-FE29643892CD}"/>
              </a:ext>
            </a:extLst>
          </p:cNvPr>
          <p:cNvSpPr>
            <a:spLocks noChangeAspect="1" noEditPoints="1"/>
          </p:cNvSpPr>
          <p:nvPr/>
        </p:nvSpPr>
        <p:spPr bwMode="auto">
          <a:xfrm>
            <a:off x="3159911" y="4347567"/>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22" name="Freeform 697">
            <a:extLst>
              <a:ext uri="{FF2B5EF4-FFF2-40B4-BE49-F238E27FC236}">
                <a16:creationId xmlns:a16="http://schemas.microsoft.com/office/drawing/2014/main" id="{A4723F6E-016E-1843-A34A-61223B5E0B30}"/>
              </a:ext>
            </a:extLst>
          </p:cNvPr>
          <p:cNvSpPr>
            <a:spLocks noChangeAspect="1" noEditPoints="1"/>
          </p:cNvSpPr>
          <p:nvPr/>
        </p:nvSpPr>
        <p:spPr bwMode="auto">
          <a:xfrm>
            <a:off x="3437168" y="4347567"/>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23" name="Freeform 697">
            <a:extLst>
              <a:ext uri="{FF2B5EF4-FFF2-40B4-BE49-F238E27FC236}">
                <a16:creationId xmlns:a16="http://schemas.microsoft.com/office/drawing/2014/main" id="{0A979C1B-743B-DC47-86AB-0E7BF5BF6D0C}"/>
              </a:ext>
            </a:extLst>
          </p:cNvPr>
          <p:cNvSpPr>
            <a:spLocks noChangeAspect="1" noEditPoints="1"/>
          </p:cNvSpPr>
          <p:nvPr/>
        </p:nvSpPr>
        <p:spPr bwMode="auto">
          <a:xfrm>
            <a:off x="3714425" y="4347567"/>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24" name="Freeform 697">
            <a:extLst>
              <a:ext uri="{FF2B5EF4-FFF2-40B4-BE49-F238E27FC236}">
                <a16:creationId xmlns:a16="http://schemas.microsoft.com/office/drawing/2014/main" id="{DB6A32C2-D273-8147-99A8-CA7D65D3C086}"/>
              </a:ext>
            </a:extLst>
          </p:cNvPr>
          <p:cNvSpPr>
            <a:spLocks noChangeAspect="1" noEditPoints="1"/>
          </p:cNvSpPr>
          <p:nvPr/>
        </p:nvSpPr>
        <p:spPr bwMode="auto">
          <a:xfrm>
            <a:off x="3021282" y="4592369"/>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25" name="Freeform 697">
            <a:extLst>
              <a:ext uri="{FF2B5EF4-FFF2-40B4-BE49-F238E27FC236}">
                <a16:creationId xmlns:a16="http://schemas.microsoft.com/office/drawing/2014/main" id="{0E46E428-9FBF-0940-B840-D6FC0756D9C0}"/>
              </a:ext>
            </a:extLst>
          </p:cNvPr>
          <p:cNvSpPr>
            <a:spLocks noChangeAspect="1" noEditPoints="1"/>
          </p:cNvSpPr>
          <p:nvPr/>
        </p:nvSpPr>
        <p:spPr bwMode="auto">
          <a:xfrm>
            <a:off x="3298539" y="4592369"/>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26" name="Freeform 697">
            <a:extLst>
              <a:ext uri="{FF2B5EF4-FFF2-40B4-BE49-F238E27FC236}">
                <a16:creationId xmlns:a16="http://schemas.microsoft.com/office/drawing/2014/main" id="{BCD72623-5B73-6243-9D42-2B2158106658}"/>
              </a:ext>
            </a:extLst>
          </p:cNvPr>
          <p:cNvSpPr>
            <a:spLocks noChangeAspect="1" noEditPoints="1"/>
          </p:cNvSpPr>
          <p:nvPr/>
        </p:nvSpPr>
        <p:spPr bwMode="auto">
          <a:xfrm>
            <a:off x="3575796" y="4592369"/>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27" name="Freeform 697">
            <a:extLst>
              <a:ext uri="{FF2B5EF4-FFF2-40B4-BE49-F238E27FC236}">
                <a16:creationId xmlns:a16="http://schemas.microsoft.com/office/drawing/2014/main" id="{D891D3B7-2B4E-0148-A22D-D476C4A31038}"/>
              </a:ext>
            </a:extLst>
          </p:cNvPr>
          <p:cNvSpPr>
            <a:spLocks noChangeAspect="1" noEditPoints="1"/>
          </p:cNvSpPr>
          <p:nvPr/>
        </p:nvSpPr>
        <p:spPr bwMode="auto">
          <a:xfrm>
            <a:off x="2882653" y="4823343"/>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28" name="Freeform 697">
            <a:extLst>
              <a:ext uri="{FF2B5EF4-FFF2-40B4-BE49-F238E27FC236}">
                <a16:creationId xmlns:a16="http://schemas.microsoft.com/office/drawing/2014/main" id="{E1DF9E92-D756-5848-B24F-ABC3BDF6B7D4}"/>
              </a:ext>
            </a:extLst>
          </p:cNvPr>
          <p:cNvSpPr>
            <a:spLocks noChangeAspect="1" noEditPoints="1"/>
          </p:cNvSpPr>
          <p:nvPr/>
        </p:nvSpPr>
        <p:spPr bwMode="auto">
          <a:xfrm>
            <a:off x="3159910" y="4823343"/>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29" name="Freeform 697">
            <a:extLst>
              <a:ext uri="{FF2B5EF4-FFF2-40B4-BE49-F238E27FC236}">
                <a16:creationId xmlns:a16="http://schemas.microsoft.com/office/drawing/2014/main" id="{B01E3CAD-E068-0E43-AFB9-F6E19B050F30}"/>
              </a:ext>
            </a:extLst>
          </p:cNvPr>
          <p:cNvSpPr>
            <a:spLocks noChangeAspect="1" noEditPoints="1"/>
          </p:cNvSpPr>
          <p:nvPr/>
        </p:nvSpPr>
        <p:spPr bwMode="auto">
          <a:xfrm>
            <a:off x="3437167" y="4823343"/>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30" name="Freeform 697">
            <a:extLst>
              <a:ext uri="{FF2B5EF4-FFF2-40B4-BE49-F238E27FC236}">
                <a16:creationId xmlns:a16="http://schemas.microsoft.com/office/drawing/2014/main" id="{91E5EB2E-A65D-7240-A029-ACA05FD0FD0C}"/>
              </a:ext>
            </a:extLst>
          </p:cNvPr>
          <p:cNvSpPr>
            <a:spLocks noChangeAspect="1" noEditPoints="1"/>
          </p:cNvSpPr>
          <p:nvPr/>
        </p:nvSpPr>
        <p:spPr bwMode="auto">
          <a:xfrm>
            <a:off x="3714424" y="4823343"/>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31" name="Freeform 697">
            <a:extLst>
              <a:ext uri="{FF2B5EF4-FFF2-40B4-BE49-F238E27FC236}">
                <a16:creationId xmlns:a16="http://schemas.microsoft.com/office/drawing/2014/main" id="{CA3CCEAE-0074-6A4F-B773-4222B9CCA4C5}"/>
              </a:ext>
            </a:extLst>
          </p:cNvPr>
          <p:cNvSpPr>
            <a:spLocks noChangeAspect="1" noEditPoints="1"/>
          </p:cNvSpPr>
          <p:nvPr/>
        </p:nvSpPr>
        <p:spPr bwMode="auto">
          <a:xfrm>
            <a:off x="3030518" y="5063553"/>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32" name="Freeform 697">
            <a:extLst>
              <a:ext uri="{FF2B5EF4-FFF2-40B4-BE49-F238E27FC236}">
                <a16:creationId xmlns:a16="http://schemas.microsoft.com/office/drawing/2014/main" id="{F1D47A43-53A2-3D4E-AC47-222282008B1E}"/>
              </a:ext>
            </a:extLst>
          </p:cNvPr>
          <p:cNvSpPr>
            <a:spLocks noChangeAspect="1" noEditPoints="1"/>
          </p:cNvSpPr>
          <p:nvPr/>
        </p:nvSpPr>
        <p:spPr bwMode="auto">
          <a:xfrm>
            <a:off x="3307775" y="5063553"/>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33" name="Freeform 697">
            <a:extLst>
              <a:ext uri="{FF2B5EF4-FFF2-40B4-BE49-F238E27FC236}">
                <a16:creationId xmlns:a16="http://schemas.microsoft.com/office/drawing/2014/main" id="{18FF0817-C8DB-9048-BDC9-4F594D071787}"/>
              </a:ext>
            </a:extLst>
          </p:cNvPr>
          <p:cNvSpPr>
            <a:spLocks noChangeAspect="1" noEditPoints="1"/>
          </p:cNvSpPr>
          <p:nvPr/>
        </p:nvSpPr>
        <p:spPr bwMode="auto">
          <a:xfrm>
            <a:off x="3585032" y="5063553"/>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34" name="Freeform 697">
            <a:extLst>
              <a:ext uri="{FF2B5EF4-FFF2-40B4-BE49-F238E27FC236}">
                <a16:creationId xmlns:a16="http://schemas.microsoft.com/office/drawing/2014/main" id="{D5719664-8E11-3E40-9C0A-A95F46D657AE}"/>
              </a:ext>
            </a:extLst>
          </p:cNvPr>
          <p:cNvSpPr>
            <a:spLocks noChangeAspect="1" noEditPoints="1"/>
          </p:cNvSpPr>
          <p:nvPr/>
        </p:nvSpPr>
        <p:spPr bwMode="auto">
          <a:xfrm>
            <a:off x="3027531" y="4116593"/>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35" name="Freeform 697">
            <a:extLst>
              <a:ext uri="{FF2B5EF4-FFF2-40B4-BE49-F238E27FC236}">
                <a16:creationId xmlns:a16="http://schemas.microsoft.com/office/drawing/2014/main" id="{304E9DD6-CA9B-D447-AFA6-6108C462173C}"/>
              </a:ext>
            </a:extLst>
          </p:cNvPr>
          <p:cNvSpPr>
            <a:spLocks noChangeAspect="1" noEditPoints="1"/>
          </p:cNvSpPr>
          <p:nvPr/>
        </p:nvSpPr>
        <p:spPr bwMode="auto">
          <a:xfrm>
            <a:off x="3304788" y="4116593"/>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36" name="Freeform 697">
            <a:extLst>
              <a:ext uri="{FF2B5EF4-FFF2-40B4-BE49-F238E27FC236}">
                <a16:creationId xmlns:a16="http://schemas.microsoft.com/office/drawing/2014/main" id="{2F442889-FB25-D84D-8357-51CD5C8A4AEA}"/>
              </a:ext>
            </a:extLst>
          </p:cNvPr>
          <p:cNvSpPr>
            <a:spLocks noChangeAspect="1" noEditPoints="1"/>
          </p:cNvSpPr>
          <p:nvPr/>
        </p:nvSpPr>
        <p:spPr bwMode="auto">
          <a:xfrm>
            <a:off x="3582045" y="4116593"/>
            <a:ext cx="277257" cy="277257"/>
          </a:xfrm>
          <a:custGeom>
            <a:avLst/>
            <a:gdLst>
              <a:gd name="T0" fmla="*/ 373 w 512"/>
              <a:gd name="T1" fmla="*/ 264 h 512"/>
              <a:gd name="T2" fmla="*/ 328 w 512"/>
              <a:gd name="T3" fmla="*/ 309 h 512"/>
              <a:gd name="T4" fmla="*/ 294 w 512"/>
              <a:gd name="T5" fmla="*/ 293 h 512"/>
              <a:gd name="T6" fmla="*/ 286 w 512"/>
              <a:gd name="T7" fmla="*/ 290 h 512"/>
              <a:gd name="T8" fmla="*/ 286 w 512"/>
              <a:gd name="T9" fmla="*/ 290 h 512"/>
              <a:gd name="T10" fmla="*/ 278 w 512"/>
              <a:gd name="T11" fmla="*/ 294 h 512"/>
              <a:gd name="T12" fmla="*/ 245 w 512"/>
              <a:gd name="T13" fmla="*/ 309 h 512"/>
              <a:gd name="T14" fmla="*/ 211 w 512"/>
              <a:gd name="T15" fmla="*/ 291 h 512"/>
              <a:gd name="T16" fmla="*/ 201 w 512"/>
              <a:gd name="T17" fmla="*/ 287 h 512"/>
              <a:gd name="T18" fmla="*/ 193 w 512"/>
              <a:gd name="T19" fmla="*/ 293 h 512"/>
              <a:gd name="T20" fmla="*/ 165 w 512"/>
              <a:gd name="T21" fmla="*/ 309 h 512"/>
              <a:gd name="T22" fmla="*/ 133 w 512"/>
              <a:gd name="T23" fmla="*/ 277 h 512"/>
              <a:gd name="T24" fmla="*/ 159 w 512"/>
              <a:gd name="T25" fmla="*/ 246 h 512"/>
              <a:gd name="T26" fmla="*/ 168 w 512"/>
              <a:gd name="T27" fmla="*/ 239 h 512"/>
              <a:gd name="T28" fmla="*/ 166 w 512"/>
              <a:gd name="T29" fmla="*/ 229 h 512"/>
              <a:gd name="T30" fmla="*/ 160 w 512"/>
              <a:gd name="T31" fmla="*/ 208 h 512"/>
              <a:gd name="T32" fmla="*/ 191 w 512"/>
              <a:gd name="T33" fmla="*/ 171 h 512"/>
              <a:gd name="T34" fmla="*/ 200 w 512"/>
              <a:gd name="T35" fmla="*/ 162 h 512"/>
              <a:gd name="T36" fmla="*/ 255 w 512"/>
              <a:gd name="T37" fmla="*/ 117 h 512"/>
              <a:gd name="T38" fmla="*/ 308 w 512"/>
              <a:gd name="T39" fmla="*/ 153 h 512"/>
              <a:gd name="T40" fmla="*/ 318 w 512"/>
              <a:gd name="T41" fmla="*/ 160 h 512"/>
              <a:gd name="T42" fmla="*/ 320 w 512"/>
              <a:gd name="T43" fmla="*/ 160 h 512"/>
              <a:gd name="T44" fmla="*/ 352 w 512"/>
              <a:gd name="T45" fmla="*/ 192 h 512"/>
              <a:gd name="T46" fmla="*/ 346 w 512"/>
              <a:gd name="T47" fmla="*/ 209 h 512"/>
              <a:gd name="T48" fmla="*/ 345 w 512"/>
              <a:gd name="T49" fmla="*/ 218 h 512"/>
              <a:gd name="T50" fmla="*/ 350 w 512"/>
              <a:gd name="T51" fmla="*/ 224 h 512"/>
              <a:gd name="T52" fmla="*/ 373 w 512"/>
              <a:gd name="T53" fmla="*/ 264 h 512"/>
              <a:gd name="T54" fmla="*/ 245 w 512"/>
              <a:gd name="T55" fmla="*/ 394 h 512"/>
              <a:gd name="T56" fmla="*/ 266 w 512"/>
              <a:gd name="T57" fmla="*/ 394 h 512"/>
              <a:gd name="T58" fmla="*/ 266 w 512"/>
              <a:gd name="T59" fmla="*/ 327 h 512"/>
              <a:gd name="T60" fmla="*/ 245 w 512"/>
              <a:gd name="T61" fmla="*/ 330 h 512"/>
              <a:gd name="T62" fmla="*/ 245 w 512"/>
              <a:gd name="T63" fmla="*/ 394 h 512"/>
              <a:gd name="T64" fmla="*/ 512 w 512"/>
              <a:gd name="T65" fmla="*/ 256 h 512"/>
              <a:gd name="T66" fmla="*/ 256 w 512"/>
              <a:gd name="T67" fmla="*/ 512 h 512"/>
              <a:gd name="T68" fmla="*/ 0 w 512"/>
              <a:gd name="T69" fmla="*/ 256 h 512"/>
              <a:gd name="T70" fmla="*/ 256 w 512"/>
              <a:gd name="T71" fmla="*/ 0 h 512"/>
              <a:gd name="T72" fmla="*/ 512 w 512"/>
              <a:gd name="T73" fmla="*/ 256 h 512"/>
              <a:gd name="T74" fmla="*/ 394 w 512"/>
              <a:gd name="T75" fmla="*/ 264 h 512"/>
              <a:gd name="T76" fmla="*/ 369 w 512"/>
              <a:gd name="T77" fmla="*/ 212 h 512"/>
              <a:gd name="T78" fmla="*/ 373 w 512"/>
              <a:gd name="T79" fmla="*/ 192 h 512"/>
              <a:gd name="T80" fmla="*/ 325 w 512"/>
              <a:gd name="T81" fmla="*/ 139 h 512"/>
              <a:gd name="T82" fmla="*/ 255 w 512"/>
              <a:gd name="T83" fmla="*/ 96 h 512"/>
              <a:gd name="T84" fmla="*/ 181 w 512"/>
              <a:gd name="T85" fmla="*/ 151 h 512"/>
              <a:gd name="T86" fmla="*/ 138 w 512"/>
              <a:gd name="T87" fmla="*/ 208 h 512"/>
              <a:gd name="T88" fmla="*/ 142 w 512"/>
              <a:gd name="T89" fmla="*/ 229 h 512"/>
              <a:gd name="T90" fmla="*/ 112 w 512"/>
              <a:gd name="T91" fmla="*/ 277 h 512"/>
              <a:gd name="T92" fmla="*/ 165 w 512"/>
              <a:gd name="T93" fmla="*/ 330 h 512"/>
              <a:gd name="T94" fmla="*/ 203 w 512"/>
              <a:gd name="T95" fmla="*/ 314 h 512"/>
              <a:gd name="T96" fmla="*/ 224 w 512"/>
              <a:gd name="T97" fmla="*/ 326 h 512"/>
              <a:gd name="T98" fmla="*/ 224 w 512"/>
              <a:gd name="T99" fmla="*/ 405 h 512"/>
              <a:gd name="T100" fmla="*/ 234 w 512"/>
              <a:gd name="T101" fmla="*/ 416 h 512"/>
              <a:gd name="T102" fmla="*/ 277 w 512"/>
              <a:gd name="T103" fmla="*/ 416 h 512"/>
              <a:gd name="T104" fmla="*/ 288 w 512"/>
              <a:gd name="T105" fmla="*/ 405 h 512"/>
              <a:gd name="T106" fmla="*/ 288 w 512"/>
              <a:gd name="T107" fmla="*/ 317 h 512"/>
              <a:gd name="T108" fmla="*/ 328 w 512"/>
              <a:gd name="T109" fmla="*/ 330 h 512"/>
              <a:gd name="T110" fmla="*/ 394 w 512"/>
              <a:gd name="T111" fmla="*/ 2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12">
                <a:moveTo>
                  <a:pt x="373" y="264"/>
                </a:moveTo>
                <a:cubicBezTo>
                  <a:pt x="373" y="289"/>
                  <a:pt x="353" y="309"/>
                  <a:pt x="328" y="309"/>
                </a:cubicBezTo>
                <a:cubicBezTo>
                  <a:pt x="315" y="309"/>
                  <a:pt x="303" y="303"/>
                  <a:pt x="294" y="293"/>
                </a:cubicBezTo>
                <a:cubicBezTo>
                  <a:pt x="292" y="291"/>
                  <a:pt x="289" y="290"/>
                  <a:pt x="286" y="290"/>
                </a:cubicBezTo>
                <a:cubicBezTo>
                  <a:pt x="286" y="290"/>
                  <a:pt x="286" y="290"/>
                  <a:pt x="286" y="290"/>
                </a:cubicBezTo>
                <a:cubicBezTo>
                  <a:pt x="282" y="290"/>
                  <a:pt x="280" y="291"/>
                  <a:pt x="278" y="294"/>
                </a:cubicBezTo>
                <a:cubicBezTo>
                  <a:pt x="269" y="303"/>
                  <a:pt x="257" y="309"/>
                  <a:pt x="245" y="309"/>
                </a:cubicBezTo>
                <a:cubicBezTo>
                  <a:pt x="231" y="309"/>
                  <a:pt x="219" y="303"/>
                  <a:pt x="211" y="291"/>
                </a:cubicBezTo>
                <a:cubicBezTo>
                  <a:pt x="209" y="289"/>
                  <a:pt x="205" y="287"/>
                  <a:pt x="201" y="287"/>
                </a:cubicBezTo>
                <a:cubicBezTo>
                  <a:pt x="198" y="287"/>
                  <a:pt x="195" y="289"/>
                  <a:pt x="193" y="293"/>
                </a:cubicBezTo>
                <a:cubicBezTo>
                  <a:pt x="187" y="303"/>
                  <a:pt x="176" y="309"/>
                  <a:pt x="165" y="309"/>
                </a:cubicBezTo>
                <a:cubicBezTo>
                  <a:pt x="147" y="309"/>
                  <a:pt x="133" y="295"/>
                  <a:pt x="133" y="277"/>
                </a:cubicBezTo>
                <a:cubicBezTo>
                  <a:pt x="133" y="261"/>
                  <a:pt x="144" y="248"/>
                  <a:pt x="159" y="246"/>
                </a:cubicBezTo>
                <a:cubicBezTo>
                  <a:pt x="163" y="245"/>
                  <a:pt x="166" y="243"/>
                  <a:pt x="168" y="239"/>
                </a:cubicBezTo>
                <a:cubicBezTo>
                  <a:pt x="169" y="236"/>
                  <a:pt x="168" y="232"/>
                  <a:pt x="166" y="229"/>
                </a:cubicBezTo>
                <a:cubicBezTo>
                  <a:pt x="162" y="223"/>
                  <a:pt x="160" y="215"/>
                  <a:pt x="160" y="208"/>
                </a:cubicBezTo>
                <a:cubicBezTo>
                  <a:pt x="160" y="189"/>
                  <a:pt x="173" y="174"/>
                  <a:pt x="191" y="171"/>
                </a:cubicBezTo>
                <a:cubicBezTo>
                  <a:pt x="196" y="170"/>
                  <a:pt x="200" y="167"/>
                  <a:pt x="200" y="162"/>
                </a:cubicBezTo>
                <a:cubicBezTo>
                  <a:pt x="205" y="136"/>
                  <a:pt x="229" y="117"/>
                  <a:pt x="255" y="117"/>
                </a:cubicBezTo>
                <a:cubicBezTo>
                  <a:pt x="278" y="117"/>
                  <a:pt x="299" y="131"/>
                  <a:pt x="308" y="153"/>
                </a:cubicBezTo>
                <a:cubicBezTo>
                  <a:pt x="309" y="157"/>
                  <a:pt x="313" y="160"/>
                  <a:pt x="318" y="160"/>
                </a:cubicBezTo>
                <a:cubicBezTo>
                  <a:pt x="318" y="160"/>
                  <a:pt x="319" y="160"/>
                  <a:pt x="320" y="160"/>
                </a:cubicBezTo>
                <a:cubicBezTo>
                  <a:pt x="337" y="160"/>
                  <a:pt x="352" y="174"/>
                  <a:pt x="352" y="192"/>
                </a:cubicBezTo>
                <a:cubicBezTo>
                  <a:pt x="352" y="198"/>
                  <a:pt x="350" y="204"/>
                  <a:pt x="346" y="209"/>
                </a:cubicBezTo>
                <a:cubicBezTo>
                  <a:pt x="345" y="212"/>
                  <a:pt x="344" y="215"/>
                  <a:pt x="345" y="218"/>
                </a:cubicBezTo>
                <a:cubicBezTo>
                  <a:pt x="346" y="221"/>
                  <a:pt x="347" y="223"/>
                  <a:pt x="350" y="224"/>
                </a:cubicBezTo>
                <a:cubicBezTo>
                  <a:pt x="364" y="233"/>
                  <a:pt x="373" y="248"/>
                  <a:pt x="373" y="264"/>
                </a:cubicBezTo>
                <a:close/>
                <a:moveTo>
                  <a:pt x="245" y="394"/>
                </a:moveTo>
                <a:cubicBezTo>
                  <a:pt x="266" y="394"/>
                  <a:pt x="266" y="394"/>
                  <a:pt x="266" y="394"/>
                </a:cubicBezTo>
                <a:cubicBezTo>
                  <a:pt x="266" y="327"/>
                  <a:pt x="266" y="327"/>
                  <a:pt x="266" y="327"/>
                </a:cubicBezTo>
                <a:cubicBezTo>
                  <a:pt x="260" y="329"/>
                  <a:pt x="252" y="330"/>
                  <a:pt x="245" y="330"/>
                </a:cubicBezTo>
                <a:lnTo>
                  <a:pt x="245" y="39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264"/>
                </a:moveTo>
                <a:cubicBezTo>
                  <a:pt x="394" y="243"/>
                  <a:pt x="385" y="224"/>
                  <a:pt x="369" y="212"/>
                </a:cubicBezTo>
                <a:cubicBezTo>
                  <a:pt x="372" y="205"/>
                  <a:pt x="373" y="199"/>
                  <a:pt x="373" y="192"/>
                </a:cubicBezTo>
                <a:cubicBezTo>
                  <a:pt x="373" y="164"/>
                  <a:pt x="352" y="141"/>
                  <a:pt x="325" y="139"/>
                </a:cubicBezTo>
                <a:cubicBezTo>
                  <a:pt x="312" y="113"/>
                  <a:pt x="285" y="96"/>
                  <a:pt x="255" y="96"/>
                </a:cubicBezTo>
                <a:cubicBezTo>
                  <a:pt x="221" y="96"/>
                  <a:pt x="191" y="119"/>
                  <a:pt x="181" y="151"/>
                </a:cubicBezTo>
                <a:cubicBezTo>
                  <a:pt x="156" y="158"/>
                  <a:pt x="138" y="181"/>
                  <a:pt x="138" y="208"/>
                </a:cubicBezTo>
                <a:cubicBezTo>
                  <a:pt x="138" y="215"/>
                  <a:pt x="140" y="222"/>
                  <a:pt x="142" y="229"/>
                </a:cubicBezTo>
                <a:cubicBezTo>
                  <a:pt x="124" y="237"/>
                  <a:pt x="112" y="256"/>
                  <a:pt x="112" y="277"/>
                </a:cubicBezTo>
                <a:cubicBezTo>
                  <a:pt x="112" y="306"/>
                  <a:pt x="136" y="330"/>
                  <a:pt x="165" y="330"/>
                </a:cubicBezTo>
                <a:cubicBezTo>
                  <a:pt x="179" y="330"/>
                  <a:pt x="193" y="324"/>
                  <a:pt x="203" y="314"/>
                </a:cubicBezTo>
                <a:cubicBezTo>
                  <a:pt x="209" y="320"/>
                  <a:pt x="216" y="324"/>
                  <a:pt x="224" y="326"/>
                </a:cubicBezTo>
                <a:cubicBezTo>
                  <a:pt x="224" y="405"/>
                  <a:pt x="224" y="405"/>
                  <a:pt x="224" y="405"/>
                </a:cubicBezTo>
                <a:cubicBezTo>
                  <a:pt x="224" y="411"/>
                  <a:pt x="228" y="416"/>
                  <a:pt x="234" y="416"/>
                </a:cubicBezTo>
                <a:cubicBezTo>
                  <a:pt x="277" y="416"/>
                  <a:pt x="277" y="416"/>
                  <a:pt x="277" y="416"/>
                </a:cubicBezTo>
                <a:cubicBezTo>
                  <a:pt x="283" y="416"/>
                  <a:pt x="288" y="411"/>
                  <a:pt x="288" y="405"/>
                </a:cubicBezTo>
                <a:cubicBezTo>
                  <a:pt x="288" y="317"/>
                  <a:pt x="288" y="317"/>
                  <a:pt x="288" y="317"/>
                </a:cubicBezTo>
                <a:cubicBezTo>
                  <a:pt x="299" y="325"/>
                  <a:pt x="313" y="330"/>
                  <a:pt x="328" y="330"/>
                </a:cubicBezTo>
                <a:cubicBezTo>
                  <a:pt x="364" y="330"/>
                  <a:pt x="394" y="300"/>
                  <a:pt x="394" y="26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defTabSz="914378"/>
            <a:endParaRPr lang="en-GB" dirty="0">
              <a:solidFill>
                <a:prstClr val="black"/>
              </a:solidFill>
              <a:latin typeface="Verdana"/>
            </a:endParaRPr>
          </a:p>
        </p:txBody>
      </p:sp>
      <p:sp>
        <p:nvSpPr>
          <p:cNvPr id="37" name="TextBox 36">
            <a:extLst>
              <a:ext uri="{FF2B5EF4-FFF2-40B4-BE49-F238E27FC236}">
                <a16:creationId xmlns:a16="http://schemas.microsoft.com/office/drawing/2014/main" id="{72B33FC9-97AE-2D45-9805-9ABC46E27C87}"/>
              </a:ext>
            </a:extLst>
          </p:cNvPr>
          <p:cNvSpPr txBox="1"/>
          <p:nvPr/>
        </p:nvSpPr>
        <p:spPr>
          <a:xfrm>
            <a:off x="4281897" y="4292746"/>
            <a:ext cx="7582153" cy="738664"/>
          </a:xfrm>
          <a:prstGeom prst="rect">
            <a:avLst/>
          </a:prstGeom>
          <a:noFill/>
        </p:spPr>
        <p:txBody>
          <a:bodyPr wrap="square" lIns="0" tIns="0" rIns="0" bIns="0" rtlCol="0">
            <a:spAutoFit/>
          </a:bodyPr>
          <a:lstStyle/>
          <a:p>
            <a:pPr>
              <a:spcBef>
                <a:spcPts val="600"/>
              </a:spcBef>
              <a:buSzPct val="100000"/>
            </a:pPr>
            <a:r>
              <a:rPr lang="en-ZA" dirty="0">
                <a:solidFill>
                  <a:srgbClr val="313131"/>
                </a:solidFill>
              </a:rPr>
              <a:t>Afforestation – </a:t>
            </a:r>
            <a:br>
              <a:rPr lang="en-ZA" dirty="0">
                <a:solidFill>
                  <a:srgbClr val="313131"/>
                </a:solidFill>
              </a:rPr>
            </a:br>
            <a:r>
              <a:rPr lang="en-ZA" dirty="0">
                <a:solidFill>
                  <a:srgbClr val="313131"/>
                </a:solidFill>
              </a:rPr>
              <a:t>more carbon stored in forest = sequestration</a:t>
            </a:r>
          </a:p>
        </p:txBody>
      </p:sp>
    </p:spTree>
    <p:extLst>
      <p:ext uri="{BB962C8B-B14F-4D97-AF65-F5344CB8AC3E}">
        <p14:creationId xmlns:p14="http://schemas.microsoft.com/office/powerpoint/2010/main" val="272631962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8A44785-F670-D444-BB00-E30B04E26FF1}"/>
              </a:ext>
            </a:extLst>
          </p:cNvPr>
          <p:cNvSpPr/>
          <p:nvPr/>
        </p:nvSpPr>
        <p:spPr bwMode="gray">
          <a:xfrm>
            <a:off x="-1" y="2768871"/>
            <a:ext cx="6386513" cy="1788843"/>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graphicFrame>
        <p:nvGraphicFramePr>
          <p:cNvPr id="22" name="Diagram 21">
            <a:extLst>
              <a:ext uri="{FF2B5EF4-FFF2-40B4-BE49-F238E27FC236}">
                <a16:creationId xmlns:a16="http://schemas.microsoft.com/office/drawing/2014/main" id="{99051ED1-9EC6-B543-9107-F5DA172BA454}"/>
              </a:ext>
            </a:extLst>
          </p:cNvPr>
          <p:cNvGraphicFramePr/>
          <p:nvPr>
            <p:extLst>
              <p:ext uri="{D42A27DB-BD31-4B8C-83A1-F6EECF244321}">
                <p14:modId xmlns:p14="http://schemas.microsoft.com/office/powerpoint/2010/main" val="3018018470"/>
              </p:ext>
            </p:extLst>
          </p:nvPr>
        </p:nvGraphicFramePr>
        <p:xfrm>
          <a:off x="7644745" y="1611956"/>
          <a:ext cx="2707542" cy="4557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1158F184-2ED3-D04B-9664-1EC4FC7F3892}"/>
              </a:ext>
            </a:extLst>
          </p:cNvPr>
          <p:cNvSpPr>
            <a:spLocks noGrp="1"/>
          </p:cNvSpPr>
          <p:nvPr>
            <p:ph sz="quarter" idx="10"/>
          </p:nvPr>
        </p:nvSpPr>
        <p:spPr>
          <a:xfrm>
            <a:off x="469900" y="1665290"/>
            <a:ext cx="5712050" cy="4633911"/>
          </a:xfrm>
        </p:spPr>
        <p:txBody>
          <a:bodyPr/>
          <a:lstStyle/>
          <a:p>
            <a:pPr marL="128588" indent="-128588">
              <a:spcAft>
                <a:spcPts val="600"/>
              </a:spcAft>
              <a:buFont typeface="Arial" panose="020B0604020202020204" pitchFamily="34" charset="0"/>
              <a:buChar char="•"/>
            </a:pPr>
            <a:r>
              <a:rPr lang="en-US" dirty="0"/>
              <a:t>1 offset reduces Carbon Tax liability by </a:t>
            </a:r>
            <a:r>
              <a:rPr lang="en-US" dirty="0" err="1"/>
              <a:t>R120</a:t>
            </a:r>
            <a:endParaRPr lang="en-US" dirty="0"/>
          </a:p>
          <a:p>
            <a:pPr marL="128588" indent="-128588">
              <a:spcAft>
                <a:spcPts val="600"/>
              </a:spcAft>
              <a:buFont typeface="Arial" panose="020B0604020202020204" pitchFamily="34" charset="0"/>
              <a:buChar char="•"/>
            </a:pPr>
            <a:r>
              <a:rPr lang="en-US" dirty="0"/>
              <a:t>Expected trade </a:t>
            </a:r>
            <a:r>
              <a:rPr lang="en-US" dirty="0" smtClean="0"/>
              <a:t>price </a:t>
            </a:r>
            <a:r>
              <a:rPr lang="en-US" dirty="0"/>
              <a:t>of offsets R±80</a:t>
            </a:r>
          </a:p>
          <a:p>
            <a:pPr marL="128588" indent="-128588">
              <a:spcAft>
                <a:spcPts val="600"/>
              </a:spcAft>
              <a:buFont typeface="Arial" panose="020B0604020202020204" pitchFamily="34" charset="0"/>
              <a:buChar char="•"/>
            </a:pPr>
            <a:r>
              <a:rPr lang="en-US" dirty="0"/>
              <a:t>Presently over the counter market – expected to become exchange in future (with potential for international buyers)</a:t>
            </a:r>
          </a:p>
          <a:p>
            <a:pPr>
              <a:spcAft>
                <a:spcPts val="600"/>
              </a:spcAft>
            </a:pPr>
            <a:endParaRPr lang="en-US" dirty="0"/>
          </a:p>
          <a:p>
            <a:pPr marL="128588" indent="-128588">
              <a:spcAft>
                <a:spcPts val="600"/>
              </a:spcAft>
              <a:buFont typeface="Arial" panose="020B0604020202020204" pitchFamily="34" charset="0"/>
              <a:buChar char="•"/>
            </a:pPr>
            <a:r>
              <a:rPr lang="en-US" dirty="0"/>
              <a:t>Limitations and requirements:</a:t>
            </a:r>
          </a:p>
          <a:p>
            <a:pPr marL="347845" lvl="2" indent="-171450">
              <a:spcAft>
                <a:spcPts val="600"/>
              </a:spcAft>
              <a:buFont typeface="Courier New" panose="02070309020205020404" pitchFamily="49" charset="0"/>
              <a:buChar char="o"/>
            </a:pPr>
            <a:r>
              <a:rPr lang="en-US" dirty="0"/>
              <a:t>South African offsets only</a:t>
            </a:r>
          </a:p>
          <a:p>
            <a:pPr marL="347845" lvl="2" indent="-171450">
              <a:spcAft>
                <a:spcPts val="600"/>
              </a:spcAft>
              <a:buFont typeface="Courier New" panose="02070309020205020404" pitchFamily="49" charset="0"/>
              <a:buChar char="o"/>
            </a:pPr>
            <a:r>
              <a:rPr lang="en-US" dirty="0"/>
              <a:t>Activity not subject to Carbon Tax</a:t>
            </a:r>
          </a:p>
          <a:p>
            <a:pPr marL="347845" lvl="2" indent="-171450">
              <a:spcAft>
                <a:spcPts val="600"/>
              </a:spcAft>
              <a:buFont typeface="Courier New" panose="02070309020205020404" pitchFamily="49" charset="0"/>
              <a:buChar char="o"/>
            </a:pPr>
            <a:r>
              <a:rPr lang="en-US" dirty="0" err="1"/>
              <a:t>CDM</a:t>
            </a:r>
            <a:r>
              <a:rPr lang="en-US" dirty="0"/>
              <a:t>, VCS or Gold Standard projects</a:t>
            </a:r>
          </a:p>
          <a:p>
            <a:pPr marL="347845" lvl="2" indent="-171450">
              <a:spcAft>
                <a:spcPts val="600"/>
              </a:spcAft>
              <a:buFont typeface="Courier New" panose="02070309020205020404" pitchFamily="49" charset="0"/>
              <a:buChar char="o"/>
            </a:pPr>
            <a:r>
              <a:rPr lang="en-US" dirty="0"/>
              <a:t>No concurrent benefits (Section </a:t>
            </a:r>
            <a:r>
              <a:rPr lang="en-US" dirty="0" err="1"/>
              <a:t>12L</a:t>
            </a:r>
            <a:r>
              <a:rPr lang="en-US" dirty="0"/>
              <a:t>, government funding, </a:t>
            </a:r>
            <a:r>
              <a:rPr lang="en-US" dirty="0" err="1"/>
              <a:t>REIPPPP</a:t>
            </a:r>
            <a:r>
              <a:rPr lang="en-US" dirty="0"/>
              <a:t>)</a:t>
            </a:r>
          </a:p>
          <a:p>
            <a:pPr marL="347845" lvl="2" indent="-171450">
              <a:spcAft>
                <a:spcPts val="600"/>
              </a:spcAft>
              <a:buFont typeface="Courier New" panose="02070309020205020404" pitchFamily="49" charset="0"/>
              <a:buChar char="o"/>
            </a:pPr>
            <a:r>
              <a:rPr lang="en-US" dirty="0"/>
              <a:t>Project must be </a:t>
            </a:r>
            <a:r>
              <a:rPr lang="en-US" b="1" dirty="0">
                <a:solidFill>
                  <a:schemeClr val="accent5"/>
                </a:solidFill>
              </a:rPr>
              <a:t>additional</a:t>
            </a:r>
          </a:p>
          <a:p>
            <a:pPr marL="176395" lvl="2" indent="0">
              <a:spcAft>
                <a:spcPts val="600"/>
              </a:spcAft>
              <a:buNone/>
            </a:pPr>
            <a:endParaRPr lang="en-US" b="1" dirty="0">
              <a:solidFill>
                <a:srgbClr val="046A38"/>
              </a:solidFill>
            </a:endParaRPr>
          </a:p>
          <a:p>
            <a:pPr marL="171450" indent="-171450">
              <a:spcAft>
                <a:spcPts val="600"/>
              </a:spcAft>
              <a:buFont typeface="Arial" panose="020B0604020202020204" pitchFamily="34" charset="0"/>
              <a:buChar char="•"/>
            </a:pPr>
            <a:r>
              <a:rPr lang="en-US" dirty="0"/>
              <a:t>Section </a:t>
            </a:r>
            <a:r>
              <a:rPr lang="en-US" dirty="0" err="1"/>
              <a:t>12K</a:t>
            </a:r>
            <a:r>
              <a:rPr lang="en-US" dirty="0"/>
              <a:t> provides for exemption of income derived from selling Certified Emission Reduction credits (until December 2020).</a:t>
            </a:r>
          </a:p>
          <a:p>
            <a:pPr marL="304983" lvl="2" indent="-128588">
              <a:spcAft>
                <a:spcPts val="600"/>
              </a:spcAft>
              <a:buFont typeface="Verdana" panose="020B0604030504040204" pitchFamily="34" charset="0"/>
              <a:buChar char="−"/>
            </a:pPr>
            <a:endParaRPr lang="en-US" i="1" u="sng" dirty="0">
              <a:solidFill>
                <a:srgbClr val="046A38"/>
              </a:solidFill>
            </a:endParaRPr>
          </a:p>
        </p:txBody>
      </p:sp>
      <p:sp>
        <p:nvSpPr>
          <p:cNvPr id="4" name="Text Placeholder 3">
            <a:extLst>
              <a:ext uri="{FF2B5EF4-FFF2-40B4-BE49-F238E27FC236}">
                <a16:creationId xmlns:a16="http://schemas.microsoft.com/office/drawing/2014/main" id="{DBD3436C-A528-4E4E-B30B-7F09B8D3737D}"/>
              </a:ext>
            </a:extLst>
          </p:cNvPr>
          <p:cNvSpPr>
            <a:spLocks noGrp="1"/>
          </p:cNvSpPr>
          <p:nvPr>
            <p:ph type="body" sz="quarter" idx="13"/>
          </p:nvPr>
        </p:nvSpPr>
        <p:spPr>
          <a:xfrm>
            <a:off x="469900" y="736688"/>
            <a:ext cx="11208956" cy="757255"/>
          </a:xfrm>
        </p:spPr>
        <p:txBody>
          <a:bodyPr/>
          <a:lstStyle/>
          <a:p>
            <a:r>
              <a:rPr lang="en-ZA" dirty="0"/>
              <a:t>Carbon offsets involve specific </a:t>
            </a:r>
            <a:r>
              <a:rPr lang="en-ZA" dirty="0" smtClean="0"/>
              <a:t>projects </a:t>
            </a:r>
            <a:r>
              <a:rPr lang="en-ZA" dirty="0"/>
              <a:t>that </a:t>
            </a:r>
            <a:r>
              <a:rPr lang="en-ZA" dirty="0" smtClean="0"/>
              <a:t>reduce, avoid </a:t>
            </a:r>
            <a:r>
              <a:rPr lang="en-ZA" dirty="0"/>
              <a:t>or sequester </a:t>
            </a:r>
            <a:r>
              <a:rPr lang="en-ZA" dirty="0" smtClean="0"/>
              <a:t>emissions</a:t>
            </a:r>
            <a:endParaRPr lang="en-US" dirty="0"/>
          </a:p>
        </p:txBody>
      </p:sp>
      <p:sp>
        <p:nvSpPr>
          <p:cNvPr id="5" name="Title 4">
            <a:extLst>
              <a:ext uri="{FF2B5EF4-FFF2-40B4-BE49-F238E27FC236}">
                <a16:creationId xmlns:a16="http://schemas.microsoft.com/office/drawing/2014/main" id="{5A411BEE-2728-7749-A53D-BC73B2A085A1}"/>
              </a:ext>
            </a:extLst>
          </p:cNvPr>
          <p:cNvSpPr>
            <a:spLocks noGrp="1"/>
          </p:cNvSpPr>
          <p:nvPr>
            <p:ph type="title"/>
          </p:nvPr>
        </p:nvSpPr>
        <p:spPr/>
        <p:txBody>
          <a:bodyPr/>
          <a:lstStyle/>
          <a:p>
            <a:r>
              <a:rPr lang="en-ZA" dirty="0"/>
              <a:t>The Carbon Tax</a:t>
            </a:r>
            <a:endParaRPr lang="en-GB" dirty="0"/>
          </a:p>
        </p:txBody>
      </p:sp>
      <p:sp>
        <p:nvSpPr>
          <p:cNvPr id="8" name="Hexagon 7">
            <a:extLst>
              <a:ext uri="{FF2B5EF4-FFF2-40B4-BE49-F238E27FC236}">
                <a16:creationId xmlns:a16="http://schemas.microsoft.com/office/drawing/2014/main" id="{09EE6F47-05DB-6D47-B237-DC5429261C62}"/>
              </a:ext>
            </a:extLst>
          </p:cNvPr>
          <p:cNvSpPr/>
          <p:nvPr/>
        </p:nvSpPr>
        <p:spPr>
          <a:xfrm>
            <a:off x="6900706" y="1596807"/>
            <a:ext cx="986301" cy="858082"/>
          </a:xfrm>
          <a:prstGeom prst="hexagon">
            <a:avLst>
              <a:gd name="adj" fmla="val 25000"/>
              <a:gd name="vf" fmla="val 115470"/>
            </a:avLst>
          </a:prstGeom>
          <a:solidFill>
            <a:schemeClr val="accent5"/>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endParaRPr lang="en-GB" dirty="0">
              <a:solidFill>
                <a:schemeClr val="bg1"/>
              </a:solidFill>
            </a:endParaRPr>
          </a:p>
        </p:txBody>
      </p:sp>
      <p:sp>
        <p:nvSpPr>
          <p:cNvPr id="9" name="Hexagon 8">
            <a:extLst>
              <a:ext uri="{FF2B5EF4-FFF2-40B4-BE49-F238E27FC236}">
                <a16:creationId xmlns:a16="http://schemas.microsoft.com/office/drawing/2014/main" id="{823B5E27-783C-FE40-A86F-6A92A467AD31}"/>
              </a:ext>
            </a:extLst>
          </p:cNvPr>
          <p:cNvSpPr/>
          <p:nvPr/>
        </p:nvSpPr>
        <p:spPr>
          <a:xfrm>
            <a:off x="6900706" y="2521734"/>
            <a:ext cx="986301" cy="858082"/>
          </a:xfrm>
          <a:prstGeom prst="hexagon">
            <a:avLst>
              <a:gd name="adj" fmla="val 25000"/>
              <a:gd name="vf" fmla="val 115470"/>
            </a:avLst>
          </a:prstGeom>
          <a:solidFill>
            <a:schemeClr val="accent6"/>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endParaRPr lang="en-GB" dirty="0">
              <a:solidFill>
                <a:schemeClr val="bg1"/>
              </a:solidFill>
            </a:endParaRPr>
          </a:p>
        </p:txBody>
      </p:sp>
      <p:sp>
        <p:nvSpPr>
          <p:cNvPr id="10" name="Hexagon 9">
            <a:extLst>
              <a:ext uri="{FF2B5EF4-FFF2-40B4-BE49-F238E27FC236}">
                <a16:creationId xmlns:a16="http://schemas.microsoft.com/office/drawing/2014/main" id="{9EC5F287-2000-0A44-90B4-223801586BC5}"/>
              </a:ext>
            </a:extLst>
          </p:cNvPr>
          <p:cNvSpPr/>
          <p:nvPr/>
        </p:nvSpPr>
        <p:spPr>
          <a:xfrm>
            <a:off x="6900706" y="3446661"/>
            <a:ext cx="986301" cy="858082"/>
          </a:xfrm>
          <a:prstGeom prst="hexagon">
            <a:avLst>
              <a:gd name="adj" fmla="val 25000"/>
              <a:gd name="vf" fmla="val 115470"/>
            </a:avLst>
          </a:prstGeom>
          <a:solidFill>
            <a:schemeClr val="accent6"/>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endParaRPr lang="en-GB" dirty="0">
              <a:solidFill>
                <a:schemeClr val="bg1"/>
              </a:solidFill>
            </a:endParaRPr>
          </a:p>
        </p:txBody>
      </p:sp>
      <p:sp>
        <p:nvSpPr>
          <p:cNvPr id="11" name="Hexagon 10">
            <a:extLst>
              <a:ext uri="{FF2B5EF4-FFF2-40B4-BE49-F238E27FC236}">
                <a16:creationId xmlns:a16="http://schemas.microsoft.com/office/drawing/2014/main" id="{EF575BC3-B553-DD44-9E27-A30F52C66C04}"/>
              </a:ext>
            </a:extLst>
          </p:cNvPr>
          <p:cNvSpPr/>
          <p:nvPr/>
        </p:nvSpPr>
        <p:spPr>
          <a:xfrm>
            <a:off x="6900706" y="4371588"/>
            <a:ext cx="986301" cy="858082"/>
          </a:xfrm>
          <a:prstGeom prst="hexagon">
            <a:avLst>
              <a:gd name="adj" fmla="val 25000"/>
              <a:gd name="vf" fmla="val 115470"/>
            </a:avLst>
          </a:prstGeom>
          <a:solidFill>
            <a:schemeClr val="accent6"/>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endParaRPr lang="en-GB" dirty="0">
              <a:solidFill>
                <a:schemeClr val="bg1"/>
              </a:solidFill>
            </a:endParaRPr>
          </a:p>
        </p:txBody>
      </p:sp>
      <p:sp>
        <p:nvSpPr>
          <p:cNvPr id="12" name="Hexagon 11">
            <a:extLst>
              <a:ext uri="{FF2B5EF4-FFF2-40B4-BE49-F238E27FC236}">
                <a16:creationId xmlns:a16="http://schemas.microsoft.com/office/drawing/2014/main" id="{7860A4A8-8722-BA42-B588-BDFA6B7454B1}"/>
              </a:ext>
            </a:extLst>
          </p:cNvPr>
          <p:cNvSpPr/>
          <p:nvPr/>
        </p:nvSpPr>
        <p:spPr>
          <a:xfrm>
            <a:off x="6900706" y="5296515"/>
            <a:ext cx="986301" cy="858082"/>
          </a:xfrm>
          <a:prstGeom prst="hexagon">
            <a:avLst>
              <a:gd name="adj" fmla="val 25000"/>
              <a:gd name="vf" fmla="val 115470"/>
            </a:avLst>
          </a:prstGeom>
          <a:solidFill>
            <a:schemeClr val="accent6"/>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endParaRPr lang="en-GB" dirty="0">
              <a:solidFill>
                <a:schemeClr val="bg1"/>
              </a:solidFill>
            </a:endParaRPr>
          </a:p>
        </p:txBody>
      </p:sp>
      <p:sp>
        <p:nvSpPr>
          <p:cNvPr id="23" name="Text Placeholder 11">
            <a:extLst>
              <a:ext uri="{FF2B5EF4-FFF2-40B4-BE49-F238E27FC236}">
                <a16:creationId xmlns:a16="http://schemas.microsoft.com/office/drawing/2014/main" id="{90E6F72B-8791-EC4A-BFC5-8665954E8403}"/>
              </a:ext>
            </a:extLst>
          </p:cNvPr>
          <p:cNvSpPr txBox="1">
            <a:spLocks/>
          </p:cNvSpPr>
          <p:nvPr/>
        </p:nvSpPr>
        <p:spPr>
          <a:xfrm>
            <a:off x="7786215" y="1412695"/>
            <a:ext cx="2861830" cy="420687"/>
          </a:xfrm>
          <a:prstGeom prst="rect">
            <a:avLst/>
          </a:prstGeom>
        </p:spPr>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en-US" b="1" dirty="0"/>
              <a:t>Process</a:t>
            </a:r>
          </a:p>
        </p:txBody>
      </p:sp>
      <p:sp>
        <p:nvSpPr>
          <p:cNvPr id="24" name="Freeform 259">
            <a:extLst>
              <a:ext uri="{FF2B5EF4-FFF2-40B4-BE49-F238E27FC236}">
                <a16:creationId xmlns:a16="http://schemas.microsoft.com/office/drawing/2014/main" id="{297C172E-D199-4848-96EB-C5BC93AA4B4D}"/>
              </a:ext>
            </a:extLst>
          </p:cNvPr>
          <p:cNvSpPr>
            <a:spLocks noChangeAspect="1" noEditPoints="1"/>
          </p:cNvSpPr>
          <p:nvPr/>
        </p:nvSpPr>
        <p:spPr bwMode="auto">
          <a:xfrm>
            <a:off x="7213784" y="1854386"/>
            <a:ext cx="367631" cy="368712"/>
          </a:xfrm>
          <a:custGeom>
            <a:avLst/>
            <a:gdLst>
              <a:gd name="T0" fmla="*/ 174 w 512"/>
              <a:gd name="T1" fmla="*/ 245 h 512"/>
              <a:gd name="T2" fmla="*/ 373 w 512"/>
              <a:gd name="T3" fmla="*/ 245 h 512"/>
              <a:gd name="T4" fmla="*/ 373 w 512"/>
              <a:gd name="T5" fmla="*/ 288 h 512"/>
              <a:gd name="T6" fmla="*/ 174 w 512"/>
              <a:gd name="T7" fmla="*/ 288 h 512"/>
              <a:gd name="T8" fmla="*/ 145 w 512"/>
              <a:gd name="T9" fmla="*/ 266 h 512"/>
              <a:gd name="T10" fmla="*/ 174 w 512"/>
              <a:gd name="T11" fmla="*/ 245 h 512"/>
              <a:gd name="T12" fmla="*/ 366 w 512"/>
              <a:gd name="T13" fmla="*/ 160 h 512"/>
              <a:gd name="T14" fmla="*/ 337 w 512"/>
              <a:gd name="T15" fmla="*/ 138 h 512"/>
              <a:gd name="T16" fmla="*/ 138 w 512"/>
              <a:gd name="T17" fmla="*/ 138 h 512"/>
              <a:gd name="T18" fmla="*/ 138 w 512"/>
              <a:gd name="T19" fmla="*/ 181 h 512"/>
              <a:gd name="T20" fmla="*/ 337 w 512"/>
              <a:gd name="T21" fmla="*/ 181 h 512"/>
              <a:gd name="T22" fmla="*/ 366 w 512"/>
              <a:gd name="T23" fmla="*/ 160 h 512"/>
              <a:gd name="T24" fmla="*/ 512 w 512"/>
              <a:gd name="T25" fmla="*/ 256 h 512"/>
              <a:gd name="T26" fmla="*/ 256 w 512"/>
              <a:gd name="T27" fmla="*/ 512 h 512"/>
              <a:gd name="T28" fmla="*/ 0 w 512"/>
              <a:gd name="T29" fmla="*/ 256 h 512"/>
              <a:gd name="T30" fmla="*/ 256 w 512"/>
              <a:gd name="T31" fmla="*/ 0 h 512"/>
              <a:gd name="T32" fmla="*/ 512 w 512"/>
              <a:gd name="T33" fmla="*/ 256 h 512"/>
              <a:gd name="T34" fmla="*/ 266 w 512"/>
              <a:gd name="T35" fmla="*/ 224 h 512"/>
              <a:gd name="T36" fmla="*/ 266 w 512"/>
              <a:gd name="T37" fmla="*/ 202 h 512"/>
              <a:gd name="T38" fmla="*/ 341 w 512"/>
              <a:gd name="T39" fmla="*/ 202 h 512"/>
              <a:gd name="T40" fmla="*/ 347 w 512"/>
              <a:gd name="T41" fmla="*/ 200 h 512"/>
              <a:gd name="T42" fmla="*/ 390 w 512"/>
              <a:gd name="T43" fmla="*/ 168 h 512"/>
              <a:gd name="T44" fmla="*/ 394 w 512"/>
              <a:gd name="T45" fmla="*/ 160 h 512"/>
              <a:gd name="T46" fmla="*/ 390 w 512"/>
              <a:gd name="T47" fmla="*/ 151 h 512"/>
              <a:gd name="T48" fmla="*/ 347 w 512"/>
              <a:gd name="T49" fmla="*/ 119 h 512"/>
              <a:gd name="T50" fmla="*/ 341 w 512"/>
              <a:gd name="T51" fmla="*/ 117 h 512"/>
              <a:gd name="T52" fmla="*/ 266 w 512"/>
              <a:gd name="T53" fmla="*/ 117 h 512"/>
              <a:gd name="T54" fmla="*/ 266 w 512"/>
              <a:gd name="T55" fmla="*/ 106 h 512"/>
              <a:gd name="T56" fmla="*/ 256 w 512"/>
              <a:gd name="T57" fmla="*/ 96 h 512"/>
              <a:gd name="T58" fmla="*/ 245 w 512"/>
              <a:gd name="T59" fmla="*/ 106 h 512"/>
              <a:gd name="T60" fmla="*/ 245 w 512"/>
              <a:gd name="T61" fmla="*/ 117 h 512"/>
              <a:gd name="T62" fmla="*/ 128 w 512"/>
              <a:gd name="T63" fmla="*/ 117 h 512"/>
              <a:gd name="T64" fmla="*/ 117 w 512"/>
              <a:gd name="T65" fmla="*/ 128 h 512"/>
              <a:gd name="T66" fmla="*/ 117 w 512"/>
              <a:gd name="T67" fmla="*/ 192 h 512"/>
              <a:gd name="T68" fmla="*/ 128 w 512"/>
              <a:gd name="T69" fmla="*/ 202 h 512"/>
              <a:gd name="T70" fmla="*/ 245 w 512"/>
              <a:gd name="T71" fmla="*/ 202 h 512"/>
              <a:gd name="T72" fmla="*/ 245 w 512"/>
              <a:gd name="T73" fmla="*/ 224 h 512"/>
              <a:gd name="T74" fmla="*/ 170 w 512"/>
              <a:gd name="T75" fmla="*/ 224 h 512"/>
              <a:gd name="T76" fmla="*/ 164 w 512"/>
              <a:gd name="T77" fmla="*/ 226 h 512"/>
              <a:gd name="T78" fmla="*/ 121 w 512"/>
              <a:gd name="T79" fmla="*/ 258 h 512"/>
              <a:gd name="T80" fmla="*/ 117 w 512"/>
              <a:gd name="T81" fmla="*/ 266 h 512"/>
              <a:gd name="T82" fmla="*/ 121 w 512"/>
              <a:gd name="T83" fmla="*/ 275 h 512"/>
              <a:gd name="T84" fmla="*/ 164 w 512"/>
              <a:gd name="T85" fmla="*/ 307 h 512"/>
              <a:gd name="T86" fmla="*/ 170 w 512"/>
              <a:gd name="T87" fmla="*/ 309 h 512"/>
              <a:gd name="T88" fmla="*/ 245 w 512"/>
              <a:gd name="T89" fmla="*/ 309 h 512"/>
              <a:gd name="T90" fmla="*/ 245 w 512"/>
              <a:gd name="T91" fmla="*/ 405 h 512"/>
              <a:gd name="T92" fmla="*/ 256 w 512"/>
              <a:gd name="T93" fmla="*/ 416 h 512"/>
              <a:gd name="T94" fmla="*/ 266 w 512"/>
              <a:gd name="T95" fmla="*/ 405 h 512"/>
              <a:gd name="T96" fmla="*/ 266 w 512"/>
              <a:gd name="T97" fmla="*/ 309 h 512"/>
              <a:gd name="T98" fmla="*/ 384 w 512"/>
              <a:gd name="T99" fmla="*/ 309 h 512"/>
              <a:gd name="T100" fmla="*/ 394 w 512"/>
              <a:gd name="T101" fmla="*/ 298 h 512"/>
              <a:gd name="T102" fmla="*/ 394 w 512"/>
              <a:gd name="T103" fmla="*/ 234 h 512"/>
              <a:gd name="T104" fmla="*/ 384 w 512"/>
              <a:gd name="T105" fmla="*/ 224 h 512"/>
              <a:gd name="T106" fmla="*/ 266 w 512"/>
              <a:gd name="T107" fmla="*/ 2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174" y="245"/>
                </a:moveTo>
                <a:cubicBezTo>
                  <a:pt x="373" y="245"/>
                  <a:pt x="373" y="245"/>
                  <a:pt x="373" y="245"/>
                </a:cubicBezTo>
                <a:cubicBezTo>
                  <a:pt x="373" y="288"/>
                  <a:pt x="373" y="288"/>
                  <a:pt x="373" y="288"/>
                </a:cubicBezTo>
                <a:cubicBezTo>
                  <a:pt x="174" y="288"/>
                  <a:pt x="174" y="288"/>
                  <a:pt x="174" y="288"/>
                </a:cubicBezTo>
                <a:cubicBezTo>
                  <a:pt x="145" y="266"/>
                  <a:pt x="145" y="266"/>
                  <a:pt x="145" y="266"/>
                </a:cubicBezTo>
                <a:lnTo>
                  <a:pt x="174" y="245"/>
                </a:lnTo>
                <a:close/>
                <a:moveTo>
                  <a:pt x="366" y="160"/>
                </a:moveTo>
                <a:cubicBezTo>
                  <a:pt x="337" y="138"/>
                  <a:pt x="337" y="138"/>
                  <a:pt x="337" y="138"/>
                </a:cubicBezTo>
                <a:cubicBezTo>
                  <a:pt x="138" y="138"/>
                  <a:pt x="138" y="138"/>
                  <a:pt x="138" y="138"/>
                </a:cubicBezTo>
                <a:cubicBezTo>
                  <a:pt x="138" y="181"/>
                  <a:pt x="138" y="181"/>
                  <a:pt x="138" y="181"/>
                </a:cubicBezTo>
                <a:cubicBezTo>
                  <a:pt x="337" y="181"/>
                  <a:pt x="337" y="181"/>
                  <a:pt x="337" y="181"/>
                </a:cubicBezTo>
                <a:lnTo>
                  <a:pt x="366" y="16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66" y="224"/>
                </a:moveTo>
                <a:cubicBezTo>
                  <a:pt x="266" y="202"/>
                  <a:pt x="266" y="202"/>
                  <a:pt x="266" y="202"/>
                </a:cubicBezTo>
                <a:cubicBezTo>
                  <a:pt x="341" y="202"/>
                  <a:pt x="341" y="202"/>
                  <a:pt x="341" y="202"/>
                </a:cubicBezTo>
                <a:cubicBezTo>
                  <a:pt x="343" y="202"/>
                  <a:pt x="346" y="202"/>
                  <a:pt x="347" y="200"/>
                </a:cubicBezTo>
                <a:cubicBezTo>
                  <a:pt x="390" y="168"/>
                  <a:pt x="390" y="168"/>
                  <a:pt x="390" y="168"/>
                </a:cubicBezTo>
                <a:cubicBezTo>
                  <a:pt x="393" y="166"/>
                  <a:pt x="394" y="163"/>
                  <a:pt x="394" y="160"/>
                </a:cubicBezTo>
                <a:cubicBezTo>
                  <a:pt x="394" y="156"/>
                  <a:pt x="393" y="153"/>
                  <a:pt x="390" y="151"/>
                </a:cubicBezTo>
                <a:cubicBezTo>
                  <a:pt x="347" y="119"/>
                  <a:pt x="347" y="119"/>
                  <a:pt x="347" y="119"/>
                </a:cubicBezTo>
                <a:cubicBezTo>
                  <a:pt x="346" y="118"/>
                  <a:pt x="343" y="117"/>
                  <a:pt x="341" y="117"/>
                </a:cubicBezTo>
                <a:cubicBezTo>
                  <a:pt x="266" y="117"/>
                  <a:pt x="266" y="117"/>
                  <a:pt x="266" y="117"/>
                </a:cubicBezTo>
                <a:cubicBezTo>
                  <a:pt x="266" y="106"/>
                  <a:pt x="266" y="106"/>
                  <a:pt x="266" y="106"/>
                </a:cubicBezTo>
                <a:cubicBezTo>
                  <a:pt x="266" y="100"/>
                  <a:pt x="262" y="96"/>
                  <a:pt x="256" y="96"/>
                </a:cubicBezTo>
                <a:cubicBezTo>
                  <a:pt x="250" y="96"/>
                  <a:pt x="245" y="100"/>
                  <a:pt x="245" y="106"/>
                </a:cubicBezTo>
                <a:cubicBezTo>
                  <a:pt x="245" y="117"/>
                  <a:pt x="245" y="117"/>
                  <a:pt x="245" y="117"/>
                </a:cubicBezTo>
                <a:cubicBezTo>
                  <a:pt x="128" y="117"/>
                  <a:pt x="128" y="117"/>
                  <a:pt x="128" y="117"/>
                </a:cubicBezTo>
                <a:cubicBezTo>
                  <a:pt x="122" y="117"/>
                  <a:pt x="117" y="122"/>
                  <a:pt x="117" y="128"/>
                </a:cubicBezTo>
                <a:cubicBezTo>
                  <a:pt x="117" y="192"/>
                  <a:pt x="117" y="192"/>
                  <a:pt x="117" y="192"/>
                </a:cubicBezTo>
                <a:cubicBezTo>
                  <a:pt x="117" y="198"/>
                  <a:pt x="122" y="202"/>
                  <a:pt x="128" y="202"/>
                </a:cubicBezTo>
                <a:cubicBezTo>
                  <a:pt x="245" y="202"/>
                  <a:pt x="245" y="202"/>
                  <a:pt x="245" y="202"/>
                </a:cubicBezTo>
                <a:cubicBezTo>
                  <a:pt x="245" y="224"/>
                  <a:pt x="245" y="224"/>
                  <a:pt x="245" y="224"/>
                </a:cubicBezTo>
                <a:cubicBezTo>
                  <a:pt x="170" y="224"/>
                  <a:pt x="170" y="224"/>
                  <a:pt x="170" y="224"/>
                </a:cubicBezTo>
                <a:cubicBezTo>
                  <a:pt x="168" y="224"/>
                  <a:pt x="166" y="224"/>
                  <a:pt x="164" y="226"/>
                </a:cubicBezTo>
                <a:cubicBezTo>
                  <a:pt x="121" y="258"/>
                  <a:pt x="121" y="258"/>
                  <a:pt x="121" y="258"/>
                </a:cubicBezTo>
                <a:cubicBezTo>
                  <a:pt x="119" y="260"/>
                  <a:pt x="117" y="263"/>
                  <a:pt x="117" y="266"/>
                </a:cubicBezTo>
                <a:cubicBezTo>
                  <a:pt x="117" y="270"/>
                  <a:pt x="119" y="273"/>
                  <a:pt x="121" y="275"/>
                </a:cubicBezTo>
                <a:cubicBezTo>
                  <a:pt x="164" y="307"/>
                  <a:pt x="164" y="307"/>
                  <a:pt x="164" y="307"/>
                </a:cubicBezTo>
                <a:cubicBezTo>
                  <a:pt x="166" y="308"/>
                  <a:pt x="168" y="309"/>
                  <a:pt x="170" y="309"/>
                </a:cubicBezTo>
                <a:cubicBezTo>
                  <a:pt x="245" y="309"/>
                  <a:pt x="245" y="309"/>
                  <a:pt x="245" y="309"/>
                </a:cubicBezTo>
                <a:cubicBezTo>
                  <a:pt x="245" y="405"/>
                  <a:pt x="245" y="405"/>
                  <a:pt x="245" y="405"/>
                </a:cubicBezTo>
                <a:cubicBezTo>
                  <a:pt x="245" y="411"/>
                  <a:pt x="250" y="416"/>
                  <a:pt x="256" y="416"/>
                </a:cubicBezTo>
                <a:cubicBezTo>
                  <a:pt x="262" y="416"/>
                  <a:pt x="266" y="411"/>
                  <a:pt x="266" y="405"/>
                </a:cubicBezTo>
                <a:cubicBezTo>
                  <a:pt x="266" y="309"/>
                  <a:pt x="266" y="309"/>
                  <a:pt x="266" y="309"/>
                </a:cubicBezTo>
                <a:cubicBezTo>
                  <a:pt x="384" y="309"/>
                  <a:pt x="384" y="309"/>
                  <a:pt x="384" y="309"/>
                </a:cubicBezTo>
                <a:cubicBezTo>
                  <a:pt x="390" y="309"/>
                  <a:pt x="394" y="304"/>
                  <a:pt x="394" y="298"/>
                </a:cubicBezTo>
                <a:cubicBezTo>
                  <a:pt x="394" y="234"/>
                  <a:pt x="394" y="234"/>
                  <a:pt x="394" y="234"/>
                </a:cubicBezTo>
                <a:cubicBezTo>
                  <a:pt x="394" y="228"/>
                  <a:pt x="390" y="224"/>
                  <a:pt x="384" y="224"/>
                </a:cubicBezTo>
                <a:lnTo>
                  <a:pt x="266" y="22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5" name="Freeform 598">
            <a:extLst>
              <a:ext uri="{FF2B5EF4-FFF2-40B4-BE49-F238E27FC236}">
                <a16:creationId xmlns:a16="http://schemas.microsoft.com/office/drawing/2014/main" id="{5FF63FB7-49D4-064C-80F4-1C5665684A7D}"/>
              </a:ext>
            </a:extLst>
          </p:cNvPr>
          <p:cNvSpPr>
            <a:spLocks noChangeAspect="1" noEditPoints="1"/>
          </p:cNvSpPr>
          <p:nvPr/>
        </p:nvSpPr>
        <p:spPr bwMode="auto">
          <a:xfrm>
            <a:off x="7212761" y="2752384"/>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26" name="Freeform 36">
            <a:extLst>
              <a:ext uri="{FF2B5EF4-FFF2-40B4-BE49-F238E27FC236}">
                <a16:creationId xmlns:a16="http://schemas.microsoft.com/office/drawing/2014/main" id="{C281FF11-C9D3-E248-AE8B-59004BA43236}"/>
              </a:ext>
            </a:extLst>
          </p:cNvPr>
          <p:cNvSpPr>
            <a:spLocks noChangeAspect="1" noEditPoints="1"/>
          </p:cNvSpPr>
          <p:nvPr/>
        </p:nvSpPr>
        <p:spPr bwMode="auto">
          <a:xfrm>
            <a:off x="7213784" y="3696594"/>
            <a:ext cx="367631" cy="367631"/>
          </a:xfrm>
          <a:custGeom>
            <a:avLst/>
            <a:gdLst>
              <a:gd name="T0" fmla="*/ 324 w 512"/>
              <a:gd name="T1" fmla="*/ 194 h 512"/>
              <a:gd name="T2" fmla="*/ 330 w 512"/>
              <a:gd name="T3" fmla="*/ 167 h 512"/>
              <a:gd name="T4" fmla="*/ 400 w 512"/>
              <a:gd name="T5" fmla="*/ 182 h 512"/>
              <a:gd name="T6" fmla="*/ 386 w 512"/>
              <a:gd name="T7" fmla="*/ 223 h 512"/>
              <a:gd name="T8" fmla="*/ 351 w 512"/>
              <a:gd name="T9" fmla="*/ 247 h 512"/>
              <a:gd name="T10" fmla="*/ 312 w 512"/>
              <a:gd name="T11" fmla="*/ 243 h 512"/>
              <a:gd name="T12" fmla="*/ 278 w 512"/>
              <a:gd name="T13" fmla="*/ 222 h 512"/>
              <a:gd name="T14" fmla="*/ 264 w 512"/>
              <a:gd name="T15" fmla="*/ 183 h 512"/>
              <a:gd name="T16" fmla="*/ 275 w 512"/>
              <a:gd name="T17" fmla="*/ 144 h 512"/>
              <a:gd name="T18" fmla="*/ 308 w 512"/>
              <a:gd name="T19" fmla="*/ 119 h 512"/>
              <a:gd name="T20" fmla="*/ 331 w 512"/>
              <a:gd name="T21" fmla="*/ 128 h 512"/>
              <a:gd name="T22" fmla="*/ 364 w 512"/>
              <a:gd name="T23" fmla="*/ 136 h 512"/>
              <a:gd name="T24" fmla="*/ 384 w 512"/>
              <a:gd name="T25" fmla="*/ 164 h 512"/>
              <a:gd name="T26" fmla="*/ 320 w 512"/>
              <a:gd name="T27" fmla="*/ 147 h 512"/>
              <a:gd name="T28" fmla="*/ 330 w 512"/>
              <a:gd name="T29" fmla="*/ 217 h 512"/>
              <a:gd name="T30" fmla="*/ 512 w 512"/>
              <a:gd name="T31" fmla="*/ 256 h 512"/>
              <a:gd name="T32" fmla="*/ 512 w 512"/>
              <a:gd name="T33" fmla="*/ 256 h 512"/>
              <a:gd name="T34" fmla="*/ 268 w 512"/>
              <a:gd name="T35" fmla="*/ 290 h 512"/>
              <a:gd name="T36" fmla="*/ 236 w 512"/>
              <a:gd name="T37" fmla="*/ 251 h 512"/>
              <a:gd name="T38" fmla="*/ 187 w 512"/>
              <a:gd name="T39" fmla="*/ 238 h 512"/>
              <a:gd name="T40" fmla="*/ 140 w 512"/>
              <a:gd name="T41" fmla="*/ 256 h 512"/>
              <a:gd name="T42" fmla="*/ 113 w 512"/>
              <a:gd name="T43" fmla="*/ 299 h 512"/>
              <a:gd name="T44" fmla="*/ 115 w 512"/>
              <a:gd name="T45" fmla="*/ 350 h 512"/>
              <a:gd name="T46" fmla="*/ 147 w 512"/>
              <a:gd name="T47" fmla="*/ 388 h 512"/>
              <a:gd name="T48" fmla="*/ 196 w 512"/>
              <a:gd name="T49" fmla="*/ 401 h 512"/>
              <a:gd name="T50" fmla="*/ 237 w 512"/>
              <a:gd name="T51" fmla="*/ 383 h 512"/>
              <a:gd name="T52" fmla="*/ 266 w 512"/>
              <a:gd name="T53" fmla="*/ 345 h 512"/>
              <a:gd name="T54" fmla="*/ 410 w 512"/>
              <a:gd name="T55" fmla="*/ 163 h 512"/>
              <a:gd name="T56" fmla="*/ 384 w 512"/>
              <a:gd name="T57" fmla="*/ 119 h 512"/>
              <a:gd name="T58" fmla="*/ 337 w 512"/>
              <a:gd name="T59" fmla="*/ 99 h 512"/>
              <a:gd name="T60" fmla="*/ 288 w 512"/>
              <a:gd name="T61" fmla="*/ 111 h 512"/>
              <a:gd name="T62" fmla="*/ 255 w 512"/>
              <a:gd name="T63" fmla="*/ 149 h 512"/>
              <a:gd name="T64" fmla="*/ 251 w 512"/>
              <a:gd name="T65" fmla="*/ 199 h 512"/>
              <a:gd name="T66" fmla="*/ 277 w 512"/>
              <a:gd name="T67" fmla="*/ 243 h 512"/>
              <a:gd name="T68" fmla="*/ 323 w 512"/>
              <a:gd name="T69" fmla="*/ 263 h 512"/>
              <a:gd name="T70" fmla="*/ 358 w 512"/>
              <a:gd name="T71" fmla="*/ 270 h 512"/>
              <a:gd name="T72" fmla="*/ 405 w 512"/>
              <a:gd name="T73" fmla="*/ 237 h 512"/>
              <a:gd name="T74" fmla="*/ 423 w 512"/>
              <a:gd name="T75" fmla="*/ 182 h 512"/>
              <a:gd name="T76" fmla="*/ 179 w 512"/>
              <a:gd name="T77" fmla="*/ 313 h 512"/>
              <a:gd name="T78" fmla="*/ 204 w 512"/>
              <a:gd name="T79" fmla="*/ 326 h 512"/>
              <a:gd name="T80" fmla="*/ 262 w 512"/>
              <a:gd name="T81" fmla="*/ 321 h 512"/>
              <a:gd name="T82" fmla="*/ 248 w 512"/>
              <a:gd name="T83" fmla="*/ 361 h 512"/>
              <a:gd name="T84" fmla="*/ 212 w 512"/>
              <a:gd name="T85" fmla="*/ 386 h 512"/>
              <a:gd name="T86" fmla="*/ 173 w 512"/>
              <a:gd name="T87" fmla="*/ 382 h 512"/>
              <a:gd name="T88" fmla="*/ 139 w 512"/>
              <a:gd name="T89" fmla="*/ 360 h 512"/>
              <a:gd name="T90" fmla="*/ 125 w 512"/>
              <a:gd name="T91" fmla="*/ 321 h 512"/>
              <a:gd name="T92" fmla="*/ 137 w 512"/>
              <a:gd name="T93" fmla="*/ 282 h 512"/>
              <a:gd name="T94" fmla="*/ 169 w 512"/>
              <a:gd name="T95" fmla="*/ 258 h 512"/>
              <a:gd name="T96" fmla="*/ 193 w 512"/>
              <a:gd name="T97" fmla="*/ 266 h 512"/>
              <a:gd name="T98" fmla="*/ 226 w 512"/>
              <a:gd name="T99" fmla="*/ 274 h 512"/>
              <a:gd name="T100" fmla="*/ 246 w 512"/>
              <a:gd name="T101" fmla="*/ 303 h 512"/>
              <a:gd name="T102" fmla="*/ 181 w 512"/>
              <a:gd name="T103" fmla="*/ 286 h 512"/>
              <a:gd name="T104" fmla="*/ 192 w 512"/>
              <a:gd name="T105" fmla="*/ 35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344" y="177"/>
                </a:moveTo>
                <a:cubicBezTo>
                  <a:pt x="345" y="180"/>
                  <a:pt x="345" y="184"/>
                  <a:pt x="343" y="188"/>
                </a:cubicBezTo>
                <a:cubicBezTo>
                  <a:pt x="341" y="191"/>
                  <a:pt x="338" y="193"/>
                  <a:pt x="335" y="195"/>
                </a:cubicBezTo>
                <a:cubicBezTo>
                  <a:pt x="331" y="196"/>
                  <a:pt x="327" y="195"/>
                  <a:pt x="324" y="194"/>
                </a:cubicBezTo>
                <a:cubicBezTo>
                  <a:pt x="320" y="192"/>
                  <a:pt x="318" y="189"/>
                  <a:pt x="317" y="185"/>
                </a:cubicBezTo>
                <a:cubicBezTo>
                  <a:pt x="316" y="182"/>
                  <a:pt x="316" y="178"/>
                  <a:pt x="318" y="174"/>
                </a:cubicBezTo>
                <a:cubicBezTo>
                  <a:pt x="320" y="171"/>
                  <a:pt x="322" y="169"/>
                  <a:pt x="326" y="167"/>
                </a:cubicBezTo>
                <a:cubicBezTo>
                  <a:pt x="328" y="167"/>
                  <a:pt x="329" y="167"/>
                  <a:pt x="330" y="167"/>
                </a:cubicBezTo>
                <a:cubicBezTo>
                  <a:pt x="333" y="167"/>
                  <a:pt x="335" y="167"/>
                  <a:pt x="337" y="168"/>
                </a:cubicBezTo>
                <a:cubicBezTo>
                  <a:pt x="340" y="170"/>
                  <a:pt x="343" y="173"/>
                  <a:pt x="344" y="177"/>
                </a:cubicBezTo>
                <a:close/>
                <a:moveTo>
                  <a:pt x="397" y="179"/>
                </a:moveTo>
                <a:cubicBezTo>
                  <a:pt x="398" y="180"/>
                  <a:pt x="399" y="181"/>
                  <a:pt x="400" y="182"/>
                </a:cubicBezTo>
                <a:cubicBezTo>
                  <a:pt x="399" y="183"/>
                  <a:pt x="398" y="184"/>
                  <a:pt x="397" y="185"/>
                </a:cubicBezTo>
                <a:cubicBezTo>
                  <a:pt x="392" y="189"/>
                  <a:pt x="386" y="193"/>
                  <a:pt x="384" y="199"/>
                </a:cubicBezTo>
                <a:cubicBezTo>
                  <a:pt x="382" y="206"/>
                  <a:pt x="384" y="212"/>
                  <a:pt x="385" y="218"/>
                </a:cubicBezTo>
                <a:cubicBezTo>
                  <a:pt x="386" y="220"/>
                  <a:pt x="386" y="221"/>
                  <a:pt x="386" y="223"/>
                </a:cubicBezTo>
                <a:cubicBezTo>
                  <a:pt x="385" y="223"/>
                  <a:pt x="383" y="223"/>
                  <a:pt x="382" y="223"/>
                </a:cubicBezTo>
                <a:cubicBezTo>
                  <a:pt x="376" y="223"/>
                  <a:pt x="369" y="223"/>
                  <a:pt x="363" y="227"/>
                </a:cubicBezTo>
                <a:cubicBezTo>
                  <a:pt x="357" y="231"/>
                  <a:pt x="355" y="237"/>
                  <a:pt x="353" y="243"/>
                </a:cubicBezTo>
                <a:cubicBezTo>
                  <a:pt x="352" y="244"/>
                  <a:pt x="352" y="246"/>
                  <a:pt x="351" y="247"/>
                </a:cubicBezTo>
                <a:cubicBezTo>
                  <a:pt x="350" y="246"/>
                  <a:pt x="348" y="244"/>
                  <a:pt x="347" y="244"/>
                </a:cubicBezTo>
                <a:cubicBezTo>
                  <a:pt x="342" y="240"/>
                  <a:pt x="336" y="234"/>
                  <a:pt x="330" y="234"/>
                </a:cubicBezTo>
                <a:cubicBezTo>
                  <a:pt x="329" y="234"/>
                  <a:pt x="329" y="234"/>
                  <a:pt x="329" y="234"/>
                </a:cubicBezTo>
                <a:cubicBezTo>
                  <a:pt x="322" y="234"/>
                  <a:pt x="317" y="240"/>
                  <a:pt x="312" y="243"/>
                </a:cubicBezTo>
                <a:cubicBezTo>
                  <a:pt x="311" y="244"/>
                  <a:pt x="309" y="246"/>
                  <a:pt x="308" y="247"/>
                </a:cubicBezTo>
                <a:cubicBezTo>
                  <a:pt x="307" y="246"/>
                  <a:pt x="307" y="244"/>
                  <a:pt x="306" y="243"/>
                </a:cubicBezTo>
                <a:cubicBezTo>
                  <a:pt x="304" y="237"/>
                  <a:pt x="302" y="230"/>
                  <a:pt x="296" y="226"/>
                </a:cubicBezTo>
                <a:cubicBezTo>
                  <a:pt x="291" y="222"/>
                  <a:pt x="284" y="222"/>
                  <a:pt x="278" y="222"/>
                </a:cubicBezTo>
                <a:cubicBezTo>
                  <a:pt x="277" y="222"/>
                  <a:pt x="275" y="222"/>
                  <a:pt x="273" y="221"/>
                </a:cubicBezTo>
                <a:cubicBezTo>
                  <a:pt x="274" y="220"/>
                  <a:pt x="274" y="218"/>
                  <a:pt x="274" y="217"/>
                </a:cubicBezTo>
                <a:cubicBezTo>
                  <a:pt x="276" y="211"/>
                  <a:pt x="278" y="204"/>
                  <a:pt x="276" y="198"/>
                </a:cubicBezTo>
                <a:cubicBezTo>
                  <a:pt x="274" y="191"/>
                  <a:pt x="269" y="187"/>
                  <a:pt x="264" y="183"/>
                </a:cubicBezTo>
                <a:cubicBezTo>
                  <a:pt x="263" y="182"/>
                  <a:pt x="261" y="181"/>
                  <a:pt x="260" y="180"/>
                </a:cubicBezTo>
                <a:cubicBezTo>
                  <a:pt x="262" y="179"/>
                  <a:pt x="263" y="178"/>
                  <a:pt x="264" y="177"/>
                </a:cubicBezTo>
                <a:cubicBezTo>
                  <a:pt x="269" y="173"/>
                  <a:pt x="275" y="169"/>
                  <a:pt x="277" y="163"/>
                </a:cubicBezTo>
                <a:cubicBezTo>
                  <a:pt x="279" y="156"/>
                  <a:pt x="277" y="150"/>
                  <a:pt x="275" y="144"/>
                </a:cubicBezTo>
                <a:cubicBezTo>
                  <a:pt x="275" y="142"/>
                  <a:pt x="275" y="141"/>
                  <a:pt x="274" y="139"/>
                </a:cubicBezTo>
                <a:cubicBezTo>
                  <a:pt x="276" y="139"/>
                  <a:pt x="278" y="139"/>
                  <a:pt x="279" y="139"/>
                </a:cubicBezTo>
                <a:cubicBezTo>
                  <a:pt x="285" y="139"/>
                  <a:pt x="292" y="139"/>
                  <a:pt x="298" y="135"/>
                </a:cubicBezTo>
                <a:cubicBezTo>
                  <a:pt x="303" y="131"/>
                  <a:pt x="306" y="125"/>
                  <a:pt x="308" y="119"/>
                </a:cubicBezTo>
                <a:cubicBezTo>
                  <a:pt x="308" y="118"/>
                  <a:pt x="309" y="116"/>
                  <a:pt x="310" y="115"/>
                </a:cubicBezTo>
                <a:cubicBezTo>
                  <a:pt x="311" y="116"/>
                  <a:pt x="313" y="118"/>
                  <a:pt x="314" y="118"/>
                </a:cubicBezTo>
                <a:cubicBezTo>
                  <a:pt x="319" y="122"/>
                  <a:pt x="324" y="128"/>
                  <a:pt x="331" y="128"/>
                </a:cubicBezTo>
                <a:cubicBezTo>
                  <a:pt x="331" y="128"/>
                  <a:pt x="331" y="128"/>
                  <a:pt x="331" y="128"/>
                </a:cubicBezTo>
                <a:cubicBezTo>
                  <a:pt x="338" y="128"/>
                  <a:pt x="344" y="122"/>
                  <a:pt x="349" y="119"/>
                </a:cubicBezTo>
                <a:cubicBezTo>
                  <a:pt x="350" y="118"/>
                  <a:pt x="352" y="116"/>
                  <a:pt x="353" y="115"/>
                </a:cubicBezTo>
                <a:cubicBezTo>
                  <a:pt x="353" y="116"/>
                  <a:pt x="354" y="118"/>
                  <a:pt x="354" y="119"/>
                </a:cubicBezTo>
                <a:cubicBezTo>
                  <a:pt x="356" y="125"/>
                  <a:pt x="359" y="132"/>
                  <a:pt x="364" y="136"/>
                </a:cubicBezTo>
                <a:cubicBezTo>
                  <a:pt x="370" y="140"/>
                  <a:pt x="377" y="140"/>
                  <a:pt x="383" y="140"/>
                </a:cubicBezTo>
                <a:cubicBezTo>
                  <a:pt x="384" y="140"/>
                  <a:pt x="386" y="140"/>
                  <a:pt x="387" y="141"/>
                </a:cubicBezTo>
                <a:cubicBezTo>
                  <a:pt x="387" y="142"/>
                  <a:pt x="387" y="144"/>
                  <a:pt x="386" y="145"/>
                </a:cubicBezTo>
                <a:cubicBezTo>
                  <a:pt x="384" y="151"/>
                  <a:pt x="382" y="158"/>
                  <a:pt x="384" y="164"/>
                </a:cubicBezTo>
                <a:cubicBezTo>
                  <a:pt x="386" y="171"/>
                  <a:pt x="392" y="175"/>
                  <a:pt x="397" y="179"/>
                </a:cubicBezTo>
                <a:close/>
                <a:moveTo>
                  <a:pt x="364" y="170"/>
                </a:moveTo>
                <a:cubicBezTo>
                  <a:pt x="361" y="161"/>
                  <a:pt x="355" y="154"/>
                  <a:pt x="347" y="150"/>
                </a:cubicBezTo>
                <a:cubicBezTo>
                  <a:pt x="338" y="145"/>
                  <a:pt x="329" y="144"/>
                  <a:pt x="320" y="147"/>
                </a:cubicBezTo>
                <a:cubicBezTo>
                  <a:pt x="311" y="150"/>
                  <a:pt x="303" y="156"/>
                  <a:pt x="299" y="164"/>
                </a:cubicBezTo>
                <a:cubicBezTo>
                  <a:pt x="294" y="173"/>
                  <a:pt x="294" y="182"/>
                  <a:pt x="296" y="192"/>
                </a:cubicBezTo>
                <a:cubicBezTo>
                  <a:pt x="299" y="201"/>
                  <a:pt x="305" y="208"/>
                  <a:pt x="314" y="212"/>
                </a:cubicBezTo>
                <a:cubicBezTo>
                  <a:pt x="319" y="215"/>
                  <a:pt x="325" y="217"/>
                  <a:pt x="330" y="217"/>
                </a:cubicBezTo>
                <a:cubicBezTo>
                  <a:pt x="334" y="217"/>
                  <a:pt x="337" y="216"/>
                  <a:pt x="341" y="215"/>
                </a:cubicBezTo>
                <a:cubicBezTo>
                  <a:pt x="350" y="212"/>
                  <a:pt x="357" y="206"/>
                  <a:pt x="362" y="198"/>
                </a:cubicBezTo>
                <a:cubicBezTo>
                  <a:pt x="366" y="189"/>
                  <a:pt x="367" y="180"/>
                  <a:pt x="364" y="17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4" y="321"/>
                </a:moveTo>
                <a:cubicBezTo>
                  <a:pt x="285" y="312"/>
                  <a:pt x="277" y="306"/>
                  <a:pt x="271" y="301"/>
                </a:cubicBezTo>
                <a:cubicBezTo>
                  <a:pt x="270" y="300"/>
                  <a:pt x="267" y="298"/>
                  <a:pt x="266" y="297"/>
                </a:cubicBezTo>
                <a:cubicBezTo>
                  <a:pt x="266" y="295"/>
                  <a:pt x="267" y="292"/>
                  <a:pt x="268" y="290"/>
                </a:cubicBezTo>
                <a:cubicBezTo>
                  <a:pt x="270" y="283"/>
                  <a:pt x="273" y="274"/>
                  <a:pt x="267" y="266"/>
                </a:cubicBezTo>
                <a:cubicBezTo>
                  <a:pt x="262" y="258"/>
                  <a:pt x="252" y="258"/>
                  <a:pt x="245" y="258"/>
                </a:cubicBezTo>
                <a:cubicBezTo>
                  <a:pt x="243" y="258"/>
                  <a:pt x="240" y="257"/>
                  <a:pt x="238" y="257"/>
                </a:cubicBezTo>
                <a:cubicBezTo>
                  <a:pt x="238" y="256"/>
                  <a:pt x="237" y="253"/>
                  <a:pt x="236" y="251"/>
                </a:cubicBezTo>
                <a:cubicBezTo>
                  <a:pt x="234" y="244"/>
                  <a:pt x="231" y="235"/>
                  <a:pt x="222" y="232"/>
                </a:cubicBezTo>
                <a:cubicBezTo>
                  <a:pt x="213" y="229"/>
                  <a:pt x="204" y="234"/>
                  <a:pt x="199" y="238"/>
                </a:cubicBezTo>
                <a:cubicBezTo>
                  <a:pt x="197" y="239"/>
                  <a:pt x="194" y="241"/>
                  <a:pt x="193" y="242"/>
                </a:cubicBezTo>
                <a:cubicBezTo>
                  <a:pt x="191" y="241"/>
                  <a:pt x="189" y="239"/>
                  <a:pt x="187" y="238"/>
                </a:cubicBezTo>
                <a:cubicBezTo>
                  <a:pt x="182" y="234"/>
                  <a:pt x="173" y="228"/>
                  <a:pt x="164" y="231"/>
                </a:cubicBezTo>
                <a:cubicBezTo>
                  <a:pt x="155" y="234"/>
                  <a:pt x="152" y="243"/>
                  <a:pt x="149" y="250"/>
                </a:cubicBezTo>
                <a:cubicBezTo>
                  <a:pt x="148" y="252"/>
                  <a:pt x="147" y="255"/>
                  <a:pt x="147" y="256"/>
                </a:cubicBezTo>
                <a:cubicBezTo>
                  <a:pt x="145" y="256"/>
                  <a:pt x="142" y="256"/>
                  <a:pt x="140" y="256"/>
                </a:cubicBezTo>
                <a:cubicBezTo>
                  <a:pt x="133" y="256"/>
                  <a:pt x="123" y="257"/>
                  <a:pt x="117" y="264"/>
                </a:cubicBezTo>
                <a:cubicBezTo>
                  <a:pt x="112" y="272"/>
                  <a:pt x="114" y="281"/>
                  <a:pt x="116" y="288"/>
                </a:cubicBezTo>
                <a:cubicBezTo>
                  <a:pt x="117" y="290"/>
                  <a:pt x="118" y="293"/>
                  <a:pt x="118" y="295"/>
                </a:cubicBezTo>
                <a:cubicBezTo>
                  <a:pt x="117" y="296"/>
                  <a:pt x="114" y="298"/>
                  <a:pt x="113" y="299"/>
                </a:cubicBezTo>
                <a:cubicBezTo>
                  <a:pt x="107" y="303"/>
                  <a:pt x="99" y="309"/>
                  <a:pt x="99" y="318"/>
                </a:cubicBezTo>
                <a:cubicBezTo>
                  <a:pt x="99" y="328"/>
                  <a:pt x="106" y="334"/>
                  <a:pt x="112" y="338"/>
                </a:cubicBezTo>
                <a:cubicBezTo>
                  <a:pt x="114" y="340"/>
                  <a:pt x="117" y="342"/>
                  <a:pt x="117" y="342"/>
                </a:cubicBezTo>
                <a:cubicBezTo>
                  <a:pt x="117" y="344"/>
                  <a:pt x="116" y="347"/>
                  <a:pt x="115" y="350"/>
                </a:cubicBezTo>
                <a:cubicBezTo>
                  <a:pt x="113" y="357"/>
                  <a:pt x="110" y="366"/>
                  <a:pt x="116" y="373"/>
                </a:cubicBezTo>
                <a:cubicBezTo>
                  <a:pt x="121" y="381"/>
                  <a:pt x="131" y="381"/>
                  <a:pt x="138" y="382"/>
                </a:cubicBezTo>
                <a:cubicBezTo>
                  <a:pt x="140" y="382"/>
                  <a:pt x="143" y="382"/>
                  <a:pt x="145" y="382"/>
                </a:cubicBezTo>
                <a:cubicBezTo>
                  <a:pt x="146" y="384"/>
                  <a:pt x="147" y="387"/>
                  <a:pt x="147" y="388"/>
                </a:cubicBezTo>
                <a:cubicBezTo>
                  <a:pt x="150" y="395"/>
                  <a:pt x="153" y="404"/>
                  <a:pt x="162" y="408"/>
                </a:cubicBezTo>
                <a:cubicBezTo>
                  <a:pt x="171" y="411"/>
                  <a:pt x="179" y="405"/>
                  <a:pt x="185" y="401"/>
                </a:cubicBezTo>
                <a:cubicBezTo>
                  <a:pt x="186" y="400"/>
                  <a:pt x="189" y="398"/>
                  <a:pt x="191" y="398"/>
                </a:cubicBezTo>
                <a:cubicBezTo>
                  <a:pt x="192" y="398"/>
                  <a:pt x="194" y="400"/>
                  <a:pt x="196" y="401"/>
                </a:cubicBezTo>
                <a:cubicBezTo>
                  <a:pt x="201" y="405"/>
                  <a:pt x="207" y="409"/>
                  <a:pt x="214" y="409"/>
                </a:cubicBezTo>
                <a:cubicBezTo>
                  <a:pt x="216" y="409"/>
                  <a:pt x="217" y="409"/>
                  <a:pt x="219" y="408"/>
                </a:cubicBezTo>
                <a:cubicBezTo>
                  <a:pt x="228" y="405"/>
                  <a:pt x="232" y="396"/>
                  <a:pt x="234" y="389"/>
                </a:cubicBezTo>
                <a:cubicBezTo>
                  <a:pt x="235" y="387"/>
                  <a:pt x="236" y="385"/>
                  <a:pt x="237" y="383"/>
                </a:cubicBezTo>
                <a:cubicBezTo>
                  <a:pt x="238" y="383"/>
                  <a:pt x="241" y="383"/>
                  <a:pt x="244" y="383"/>
                </a:cubicBezTo>
                <a:cubicBezTo>
                  <a:pt x="251" y="383"/>
                  <a:pt x="260" y="383"/>
                  <a:pt x="266" y="375"/>
                </a:cubicBezTo>
                <a:cubicBezTo>
                  <a:pt x="272" y="368"/>
                  <a:pt x="269" y="358"/>
                  <a:pt x="267" y="351"/>
                </a:cubicBezTo>
                <a:cubicBezTo>
                  <a:pt x="267" y="349"/>
                  <a:pt x="266" y="346"/>
                  <a:pt x="266" y="345"/>
                </a:cubicBezTo>
                <a:cubicBezTo>
                  <a:pt x="267" y="344"/>
                  <a:pt x="269" y="342"/>
                  <a:pt x="271" y="341"/>
                </a:cubicBezTo>
                <a:cubicBezTo>
                  <a:pt x="276" y="336"/>
                  <a:pt x="284" y="331"/>
                  <a:pt x="284" y="321"/>
                </a:cubicBezTo>
                <a:close/>
                <a:moveTo>
                  <a:pt x="423" y="182"/>
                </a:moveTo>
                <a:cubicBezTo>
                  <a:pt x="423" y="173"/>
                  <a:pt x="416" y="167"/>
                  <a:pt x="410" y="163"/>
                </a:cubicBezTo>
                <a:cubicBezTo>
                  <a:pt x="408" y="161"/>
                  <a:pt x="406" y="159"/>
                  <a:pt x="405" y="158"/>
                </a:cubicBezTo>
                <a:cubicBezTo>
                  <a:pt x="405" y="156"/>
                  <a:pt x="406" y="153"/>
                  <a:pt x="407" y="151"/>
                </a:cubicBezTo>
                <a:cubicBezTo>
                  <a:pt x="409" y="144"/>
                  <a:pt x="412" y="135"/>
                  <a:pt x="406" y="127"/>
                </a:cubicBezTo>
                <a:cubicBezTo>
                  <a:pt x="401" y="120"/>
                  <a:pt x="391" y="119"/>
                  <a:pt x="384" y="119"/>
                </a:cubicBezTo>
                <a:cubicBezTo>
                  <a:pt x="382" y="119"/>
                  <a:pt x="379" y="119"/>
                  <a:pt x="377" y="118"/>
                </a:cubicBezTo>
                <a:cubicBezTo>
                  <a:pt x="376" y="117"/>
                  <a:pt x="375" y="114"/>
                  <a:pt x="375" y="112"/>
                </a:cubicBezTo>
                <a:cubicBezTo>
                  <a:pt x="372" y="105"/>
                  <a:pt x="369" y="96"/>
                  <a:pt x="360" y="93"/>
                </a:cubicBezTo>
                <a:cubicBezTo>
                  <a:pt x="351" y="90"/>
                  <a:pt x="343" y="95"/>
                  <a:pt x="337" y="99"/>
                </a:cubicBezTo>
                <a:cubicBezTo>
                  <a:pt x="336" y="101"/>
                  <a:pt x="333" y="102"/>
                  <a:pt x="331" y="103"/>
                </a:cubicBezTo>
                <a:cubicBezTo>
                  <a:pt x="330" y="102"/>
                  <a:pt x="328" y="101"/>
                  <a:pt x="326" y="99"/>
                </a:cubicBezTo>
                <a:cubicBezTo>
                  <a:pt x="320" y="95"/>
                  <a:pt x="312" y="89"/>
                  <a:pt x="303" y="92"/>
                </a:cubicBezTo>
                <a:cubicBezTo>
                  <a:pt x="294" y="95"/>
                  <a:pt x="290" y="105"/>
                  <a:pt x="288" y="111"/>
                </a:cubicBezTo>
                <a:cubicBezTo>
                  <a:pt x="287" y="113"/>
                  <a:pt x="286" y="116"/>
                  <a:pt x="285" y="117"/>
                </a:cubicBezTo>
                <a:cubicBezTo>
                  <a:pt x="284" y="118"/>
                  <a:pt x="281" y="118"/>
                  <a:pt x="279" y="118"/>
                </a:cubicBezTo>
                <a:cubicBezTo>
                  <a:pt x="271" y="118"/>
                  <a:pt x="262" y="118"/>
                  <a:pt x="256" y="125"/>
                </a:cubicBezTo>
                <a:cubicBezTo>
                  <a:pt x="250" y="133"/>
                  <a:pt x="253" y="142"/>
                  <a:pt x="255" y="149"/>
                </a:cubicBezTo>
                <a:cubicBezTo>
                  <a:pt x="255" y="151"/>
                  <a:pt x="256" y="154"/>
                  <a:pt x="256" y="156"/>
                </a:cubicBezTo>
                <a:cubicBezTo>
                  <a:pt x="255" y="157"/>
                  <a:pt x="253" y="159"/>
                  <a:pt x="251" y="160"/>
                </a:cubicBezTo>
                <a:cubicBezTo>
                  <a:pt x="246" y="164"/>
                  <a:pt x="238" y="170"/>
                  <a:pt x="238" y="180"/>
                </a:cubicBezTo>
                <a:cubicBezTo>
                  <a:pt x="237" y="189"/>
                  <a:pt x="245" y="195"/>
                  <a:pt x="251" y="199"/>
                </a:cubicBezTo>
                <a:cubicBezTo>
                  <a:pt x="252" y="201"/>
                  <a:pt x="255" y="203"/>
                  <a:pt x="256" y="204"/>
                </a:cubicBezTo>
                <a:cubicBezTo>
                  <a:pt x="256" y="205"/>
                  <a:pt x="255" y="209"/>
                  <a:pt x="254" y="211"/>
                </a:cubicBezTo>
                <a:cubicBezTo>
                  <a:pt x="252" y="218"/>
                  <a:pt x="249" y="227"/>
                  <a:pt x="255" y="235"/>
                </a:cubicBezTo>
                <a:cubicBezTo>
                  <a:pt x="260" y="242"/>
                  <a:pt x="270" y="243"/>
                  <a:pt x="277" y="243"/>
                </a:cubicBezTo>
                <a:cubicBezTo>
                  <a:pt x="279" y="243"/>
                  <a:pt x="282" y="243"/>
                  <a:pt x="284" y="244"/>
                </a:cubicBezTo>
                <a:cubicBezTo>
                  <a:pt x="284" y="245"/>
                  <a:pt x="285" y="248"/>
                  <a:pt x="286" y="250"/>
                </a:cubicBezTo>
                <a:cubicBezTo>
                  <a:pt x="288" y="257"/>
                  <a:pt x="291" y="266"/>
                  <a:pt x="300" y="269"/>
                </a:cubicBezTo>
                <a:cubicBezTo>
                  <a:pt x="309" y="272"/>
                  <a:pt x="317" y="267"/>
                  <a:pt x="323" y="263"/>
                </a:cubicBezTo>
                <a:cubicBezTo>
                  <a:pt x="325" y="261"/>
                  <a:pt x="328" y="260"/>
                  <a:pt x="329" y="259"/>
                </a:cubicBezTo>
                <a:cubicBezTo>
                  <a:pt x="331" y="260"/>
                  <a:pt x="333" y="261"/>
                  <a:pt x="335" y="263"/>
                </a:cubicBezTo>
                <a:cubicBezTo>
                  <a:pt x="339" y="266"/>
                  <a:pt x="346" y="270"/>
                  <a:pt x="353" y="270"/>
                </a:cubicBezTo>
                <a:cubicBezTo>
                  <a:pt x="354" y="270"/>
                  <a:pt x="356" y="270"/>
                  <a:pt x="358" y="270"/>
                </a:cubicBezTo>
                <a:cubicBezTo>
                  <a:pt x="367" y="267"/>
                  <a:pt x="370" y="257"/>
                  <a:pt x="373" y="251"/>
                </a:cubicBezTo>
                <a:cubicBezTo>
                  <a:pt x="374" y="249"/>
                  <a:pt x="375" y="246"/>
                  <a:pt x="375" y="245"/>
                </a:cubicBezTo>
                <a:cubicBezTo>
                  <a:pt x="377" y="244"/>
                  <a:pt x="380" y="244"/>
                  <a:pt x="382" y="244"/>
                </a:cubicBezTo>
                <a:cubicBezTo>
                  <a:pt x="389" y="244"/>
                  <a:pt x="399" y="244"/>
                  <a:pt x="405" y="237"/>
                </a:cubicBezTo>
                <a:cubicBezTo>
                  <a:pt x="410" y="229"/>
                  <a:pt x="408" y="220"/>
                  <a:pt x="406" y="213"/>
                </a:cubicBezTo>
                <a:cubicBezTo>
                  <a:pt x="405" y="211"/>
                  <a:pt x="404" y="208"/>
                  <a:pt x="404" y="206"/>
                </a:cubicBezTo>
                <a:cubicBezTo>
                  <a:pt x="405" y="205"/>
                  <a:pt x="408" y="203"/>
                  <a:pt x="409" y="202"/>
                </a:cubicBezTo>
                <a:cubicBezTo>
                  <a:pt x="415" y="198"/>
                  <a:pt x="423" y="192"/>
                  <a:pt x="423" y="182"/>
                </a:cubicBezTo>
                <a:close/>
                <a:moveTo>
                  <a:pt x="198" y="307"/>
                </a:moveTo>
                <a:cubicBezTo>
                  <a:pt x="196" y="306"/>
                  <a:pt x="194" y="305"/>
                  <a:pt x="192" y="305"/>
                </a:cubicBezTo>
                <a:cubicBezTo>
                  <a:pt x="190" y="305"/>
                  <a:pt x="189" y="306"/>
                  <a:pt x="187" y="306"/>
                </a:cubicBezTo>
                <a:cubicBezTo>
                  <a:pt x="184" y="307"/>
                  <a:pt x="181" y="310"/>
                  <a:pt x="179" y="313"/>
                </a:cubicBezTo>
                <a:cubicBezTo>
                  <a:pt x="177" y="316"/>
                  <a:pt x="177" y="320"/>
                  <a:pt x="178" y="324"/>
                </a:cubicBezTo>
                <a:cubicBezTo>
                  <a:pt x="179" y="328"/>
                  <a:pt x="182" y="330"/>
                  <a:pt x="185" y="332"/>
                </a:cubicBezTo>
                <a:cubicBezTo>
                  <a:pt x="188" y="334"/>
                  <a:pt x="192" y="334"/>
                  <a:pt x="196" y="333"/>
                </a:cubicBezTo>
                <a:cubicBezTo>
                  <a:pt x="200" y="332"/>
                  <a:pt x="202" y="330"/>
                  <a:pt x="204" y="326"/>
                </a:cubicBezTo>
                <a:cubicBezTo>
                  <a:pt x="206" y="323"/>
                  <a:pt x="206" y="319"/>
                  <a:pt x="205" y="315"/>
                </a:cubicBezTo>
                <a:cubicBezTo>
                  <a:pt x="204" y="312"/>
                  <a:pt x="202" y="309"/>
                  <a:pt x="198" y="307"/>
                </a:cubicBezTo>
                <a:close/>
                <a:moveTo>
                  <a:pt x="258" y="318"/>
                </a:moveTo>
                <a:cubicBezTo>
                  <a:pt x="259" y="319"/>
                  <a:pt x="261" y="320"/>
                  <a:pt x="262" y="321"/>
                </a:cubicBezTo>
                <a:cubicBezTo>
                  <a:pt x="260" y="322"/>
                  <a:pt x="259" y="323"/>
                  <a:pt x="258" y="324"/>
                </a:cubicBezTo>
                <a:cubicBezTo>
                  <a:pt x="253" y="327"/>
                  <a:pt x="247" y="331"/>
                  <a:pt x="245" y="338"/>
                </a:cubicBezTo>
                <a:cubicBezTo>
                  <a:pt x="243" y="344"/>
                  <a:pt x="245" y="351"/>
                  <a:pt x="247" y="357"/>
                </a:cubicBezTo>
                <a:cubicBezTo>
                  <a:pt x="247" y="358"/>
                  <a:pt x="247" y="360"/>
                  <a:pt x="248" y="361"/>
                </a:cubicBezTo>
                <a:cubicBezTo>
                  <a:pt x="246" y="362"/>
                  <a:pt x="244" y="362"/>
                  <a:pt x="243" y="362"/>
                </a:cubicBezTo>
                <a:cubicBezTo>
                  <a:pt x="237" y="362"/>
                  <a:pt x="230" y="362"/>
                  <a:pt x="224" y="366"/>
                </a:cubicBezTo>
                <a:cubicBezTo>
                  <a:pt x="219" y="370"/>
                  <a:pt x="216" y="376"/>
                  <a:pt x="214" y="382"/>
                </a:cubicBezTo>
                <a:cubicBezTo>
                  <a:pt x="214" y="383"/>
                  <a:pt x="213" y="384"/>
                  <a:pt x="212" y="386"/>
                </a:cubicBezTo>
                <a:cubicBezTo>
                  <a:pt x="211" y="385"/>
                  <a:pt x="209" y="383"/>
                  <a:pt x="208" y="382"/>
                </a:cubicBezTo>
                <a:cubicBezTo>
                  <a:pt x="203" y="379"/>
                  <a:pt x="198" y="373"/>
                  <a:pt x="191" y="373"/>
                </a:cubicBezTo>
                <a:cubicBezTo>
                  <a:pt x="191" y="373"/>
                  <a:pt x="191" y="373"/>
                  <a:pt x="191" y="373"/>
                </a:cubicBezTo>
                <a:cubicBezTo>
                  <a:pt x="184" y="373"/>
                  <a:pt x="178" y="378"/>
                  <a:pt x="173" y="382"/>
                </a:cubicBezTo>
                <a:cubicBezTo>
                  <a:pt x="172" y="383"/>
                  <a:pt x="170" y="385"/>
                  <a:pt x="169" y="386"/>
                </a:cubicBezTo>
                <a:cubicBezTo>
                  <a:pt x="169" y="385"/>
                  <a:pt x="168" y="383"/>
                  <a:pt x="168" y="382"/>
                </a:cubicBezTo>
                <a:cubicBezTo>
                  <a:pt x="166" y="376"/>
                  <a:pt x="163" y="369"/>
                  <a:pt x="158" y="365"/>
                </a:cubicBezTo>
                <a:cubicBezTo>
                  <a:pt x="152" y="361"/>
                  <a:pt x="145" y="361"/>
                  <a:pt x="139" y="360"/>
                </a:cubicBezTo>
                <a:cubicBezTo>
                  <a:pt x="138" y="360"/>
                  <a:pt x="136" y="360"/>
                  <a:pt x="135" y="360"/>
                </a:cubicBezTo>
                <a:cubicBezTo>
                  <a:pt x="135" y="359"/>
                  <a:pt x="135" y="357"/>
                  <a:pt x="136" y="356"/>
                </a:cubicBezTo>
                <a:cubicBezTo>
                  <a:pt x="138" y="350"/>
                  <a:pt x="140" y="343"/>
                  <a:pt x="138" y="336"/>
                </a:cubicBezTo>
                <a:cubicBezTo>
                  <a:pt x="136" y="330"/>
                  <a:pt x="130" y="325"/>
                  <a:pt x="125" y="321"/>
                </a:cubicBezTo>
                <a:cubicBezTo>
                  <a:pt x="124" y="321"/>
                  <a:pt x="123" y="320"/>
                  <a:pt x="122" y="319"/>
                </a:cubicBezTo>
                <a:cubicBezTo>
                  <a:pt x="123" y="318"/>
                  <a:pt x="124" y="317"/>
                  <a:pt x="125" y="316"/>
                </a:cubicBezTo>
                <a:cubicBezTo>
                  <a:pt x="130" y="312"/>
                  <a:pt x="136" y="308"/>
                  <a:pt x="138" y="302"/>
                </a:cubicBezTo>
                <a:cubicBezTo>
                  <a:pt x="140" y="295"/>
                  <a:pt x="138" y="288"/>
                  <a:pt x="137" y="282"/>
                </a:cubicBezTo>
                <a:cubicBezTo>
                  <a:pt x="136" y="281"/>
                  <a:pt x="136" y="279"/>
                  <a:pt x="136" y="278"/>
                </a:cubicBezTo>
                <a:cubicBezTo>
                  <a:pt x="137" y="278"/>
                  <a:pt x="139" y="278"/>
                  <a:pt x="140" y="278"/>
                </a:cubicBezTo>
                <a:cubicBezTo>
                  <a:pt x="146" y="278"/>
                  <a:pt x="153" y="278"/>
                  <a:pt x="159" y="274"/>
                </a:cubicBezTo>
                <a:cubicBezTo>
                  <a:pt x="165" y="270"/>
                  <a:pt x="167" y="263"/>
                  <a:pt x="169" y="258"/>
                </a:cubicBezTo>
                <a:cubicBezTo>
                  <a:pt x="170" y="256"/>
                  <a:pt x="170" y="255"/>
                  <a:pt x="171" y="253"/>
                </a:cubicBezTo>
                <a:cubicBezTo>
                  <a:pt x="172" y="254"/>
                  <a:pt x="174" y="256"/>
                  <a:pt x="175" y="257"/>
                </a:cubicBezTo>
                <a:cubicBezTo>
                  <a:pt x="180" y="261"/>
                  <a:pt x="186" y="266"/>
                  <a:pt x="192" y="266"/>
                </a:cubicBezTo>
                <a:cubicBezTo>
                  <a:pt x="193" y="266"/>
                  <a:pt x="193" y="266"/>
                  <a:pt x="193" y="266"/>
                </a:cubicBezTo>
                <a:cubicBezTo>
                  <a:pt x="200" y="266"/>
                  <a:pt x="205" y="261"/>
                  <a:pt x="210" y="257"/>
                </a:cubicBezTo>
                <a:cubicBezTo>
                  <a:pt x="211" y="257"/>
                  <a:pt x="213" y="254"/>
                  <a:pt x="214" y="253"/>
                </a:cubicBezTo>
                <a:cubicBezTo>
                  <a:pt x="215" y="255"/>
                  <a:pt x="215" y="257"/>
                  <a:pt x="216" y="258"/>
                </a:cubicBezTo>
                <a:cubicBezTo>
                  <a:pt x="218" y="264"/>
                  <a:pt x="220" y="270"/>
                  <a:pt x="226" y="274"/>
                </a:cubicBezTo>
                <a:cubicBezTo>
                  <a:pt x="231" y="278"/>
                  <a:pt x="238" y="279"/>
                  <a:pt x="244" y="279"/>
                </a:cubicBezTo>
                <a:cubicBezTo>
                  <a:pt x="245" y="279"/>
                  <a:pt x="247" y="279"/>
                  <a:pt x="249" y="279"/>
                </a:cubicBezTo>
                <a:cubicBezTo>
                  <a:pt x="248" y="281"/>
                  <a:pt x="248" y="282"/>
                  <a:pt x="248" y="283"/>
                </a:cubicBezTo>
                <a:cubicBezTo>
                  <a:pt x="246" y="289"/>
                  <a:pt x="244" y="296"/>
                  <a:pt x="246" y="303"/>
                </a:cubicBezTo>
                <a:cubicBezTo>
                  <a:pt x="248" y="310"/>
                  <a:pt x="253" y="314"/>
                  <a:pt x="258" y="318"/>
                </a:cubicBezTo>
                <a:close/>
                <a:moveTo>
                  <a:pt x="226" y="309"/>
                </a:moveTo>
                <a:cubicBezTo>
                  <a:pt x="223" y="300"/>
                  <a:pt x="217" y="293"/>
                  <a:pt x="208" y="288"/>
                </a:cubicBezTo>
                <a:cubicBezTo>
                  <a:pt x="200" y="284"/>
                  <a:pt x="190" y="283"/>
                  <a:pt x="181" y="286"/>
                </a:cubicBezTo>
                <a:cubicBezTo>
                  <a:pt x="172" y="289"/>
                  <a:pt x="165" y="295"/>
                  <a:pt x="160" y="303"/>
                </a:cubicBezTo>
                <a:cubicBezTo>
                  <a:pt x="156" y="312"/>
                  <a:pt x="155" y="321"/>
                  <a:pt x="158" y="330"/>
                </a:cubicBezTo>
                <a:cubicBezTo>
                  <a:pt x="161" y="339"/>
                  <a:pt x="167" y="347"/>
                  <a:pt x="175" y="351"/>
                </a:cubicBezTo>
                <a:cubicBezTo>
                  <a:pt x="180" y="354"/>
                  <a:pt x="186" y="355"/>
                  <a:pt x="192" y="355"/>
                </a:cubicBezTo>
                <a:cubicBezTo>
                  <a:pt x="195" y="355"/>
                  <a:pt x="199" y="355"/>
                  <a:pt x="202" y="354"/>
                </a:cubicBezTo>
                <a:cubicBezTo>
                  <a:pt x="211" y="351"/>
                  <a:pt x="219" y="345"/>
                  <a:pt x="223" y="336"/>
                </a:cubicBezTo>
                <a:cubicBezTo>
                  <a:pt x="228" y="328"/>
                  <a:pt x="228" y="318"/>
                  <a:pt x="226" y="30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8" name="Freeform 796">
            <a:extLst>
              <a:ext uri="{FF2B5EF4-FFF2-40B4-BE49-F238E27FC236}">
                <a16:creationId xmlns:a16="http://schemas.microsoft.com/office/drawing/2014/main" id="{6613639C-145A-3C46-B49D-3D96C37A71D0}"/>
              </a:ext>
            </a:extLst>
          </p:cNvPr>
          <p:cNvSpPr>
            <a:spLocks noChangeAspect="1" noEditPoints="1"/>
          </p:cNvSpPr>
          <p:nvPr/>
        </p:nvSpPr>
        <p:spPr bwMode="auto">
          <a:xfrm>
            <a:off x="7213608" y="4617275"/>
            <a:ext cx="367982" cy="36906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4 w 512"/>
              <a:gd name="T11" fmla="*/ 384 h 512"/>
              <a:gd name="T12" fmla="*/ 384 w 512"/>
              <a:gd name="T13" fmla="*/ 394 h 512"/>
              <a:gd name="T14" fmla="*/ 128 w 512"/>
              <a:gd name="T15" fmla="*/ 394 h 512"/>
              <a:gd name="T16" fmla="*/ 117 w 512"/>
              <a:gd name="T17" fmla="*/ 384 h 512"/>
              <a:gd name="T18" fmla="*/ 117 w 512"/>
              <a:gd name="T19" fmla="*/ 128 h 512"/>
              <a:gd name="T20" fmla="*/ 128 w 512"/>
              <a:gd name="T21" fmla="*/ 117 h 512"/>
              <a:gd name="T22" fmla="*/ 181 w 512"/>
              <a:gd name="T23" fmla="*/ 117 h 512"/>
              <a:gd name="T24" fmla="*/ 181 w 512"/>
              <a:gd name="T25" fmla="*/ 106 h 512"/>
              <a:gd name="T26" fmla="*/ 192 w 512"/>
              <a:gd name="T27" fmla="*/ 96 h 512"/>
              <a:gd name="T28" fmla="*/ 202 w 512"/>
              <a:gd name="T29" fmla="*/ 106 h 512"/>
              <a:gd name="T30" fmla="*/ 202 w 512"/>
              <a:gd name="T31" fmla="*/ 117 h 512"/>
              <a:gd name="T32" fmla="*/ 309 w 512"/>
              <a:gd name="T33" fmla="*/ 117 h 512"/>
              <a:gd name="T34" fmla="*/ 309 w 512"/>
              <a:gd name="T35" fmla="*/ 106 h 512"/>
              <a:gd name="T36" fmla="*/ 320 w 512"/>
              <a:gd name="T37" fmla="*/ 96 h 512"/>
              <a:gd name="T38" fmla="*/ 330 w 512"/>
              <a:gd name="T39" fmla="*/ 106 h 512"/>
              <a:gd name="T40" fmla="*/ 330 w 512"/>
              <a:gd name="T41" fmla="*/ 117 h 512"/>
              <a:gd name="T42" fmla="*/ 384 w 512"/>
              <a:gd name="T43" fmla="*/ 117 h 512"/>
              <a:gd name="T44" fmla="*/ 394 w 512"/>
              <a:gd name="T45" fmla="*/ 128 h 512"/>
              <a:gd name="T46" fmla="*/ 394 w 512"/>
              <a:gd name="T47" fmla="*/ 384 h 512"/>
              <a:gd name="T48" fmla="*/ 330 w 512"/>
              <a:gd name="T49" fmla="*/ 149 h 512"/>
              <a:gd name="T50" fmla="*/ 320 w 512"/>
              <a:gd name="T51" fmla="*/ 160 h 512"/>
              <a:gd name="T52" fmla="*/ 309 w 512"/>
              <a:gd name="T53" fmla="*/ 149 h 512"/>
              <a:gd name="T54" fmla="*/ 309 w 512"/>
              <a:gd name="T55" fmla="*/ 138 h 512"/>
              <a:gd name="T56" fmla="*/ 202 w 512"/>
              <a:gd name="T57" fmla="*/ 138 h 512"/>
              <a:gd name="T58" fmla="*/ 202 w 512"/>
              <a:gd name="T59" fmla="*/ 149 h 512"/>
              <a:gd name="T60" fmla="*/ 192 w 512"/>
              <a:gd name="T61" fmla="*/ 160 h 512"/>
              <a:gd name="T62" fmla="*/ 181 w 512"/>
              <a:gd name="T63" fmla="*/ 149 h 512"/>
              <a:gd name="T64" fmla="*/ 181 w 512"/>
              <a:gd name="T65" fmla="*/ 138 h 512"/>
              <a:gd name="T66" fmla="*/ 138 w 512"/>
              <a:gd name="T67" fmla="*/ 138 h 512"/>
              <a:gd name="T68" fmla="*/ 138 w 512"/>
              <a:gd name="T69" fmla="*/ 373 h 512"/>
              <a:gd name="T70" fmla="*/ 373 w 512"/>
              <a:gd name="T71" fmla="*/ 373 h 512"/>
              <a:gd name="T72" fmla="*/ 373 w 512"/>
              <a:gd name="T73" fmla="*/ 138 h 512"/>
              <a:gd name="T74" fmla="*/ 330 w 512"/>
              <a:gd name="T75" fmla="*/ 138 h 512"/>
              <a:gd name="T76" fmla="*/ 330 w 512"/>
              <a:gd name="T77" fmla="*/ 149 h 512"/>
              <a:gd name="T78" fmla="*/ 327 w 512"/>
              <a:gd name="T79" fmla="*/ 221 h 512"/>
              <a:gd name="T80" fmla="*/ 242 w 512"/>
              <a:gd name="T81" fmla="*/ 306 h 512"/>
              <a:gd name="T82" fmla="*/ 234 w 512"/>
              <a:gd name="T83" fmla="*/ 309 h 512"/>
              <a:gd name="T84" fmla="*/ 227 w 512"/>
              <a:gd name="T85" fmla="*/ 306 h 512"/>
              <a:gd name="T86" fmla="*/ 184 w 512"/>
              <a:gd name="T87" fmla="*/ 263 h 512"/>
              <a:gd name="T88" fmla="*/ 184 w 512"/>
              <a:gd name="T89" fmla="*/ 248 h 512"/>
              <a:gd name="T90" fmla="*/ 199 w 512"/>
              <a:gd name="T91" fmla="*/ 248 h 512"/>
              <a:gd name="T92" fmla="*/ 234 w 512"/>
              <a:gd name="T93" fmla="*/ 283 h 512"/>
              <a:gd name="T94" fmla="*/ 312 w 512"/>
              <a:gd name="T95" fmla="*/ 205 h 512"/>
              <a:gd name="T96" fmla="*/ 327 w 512"/>
              <a:gd name="T97" fmla="*/ 205 h 512"/>
              <a:gd name="T98" fmla="*/ 327 w 512"/>
              <a:gd name="T99" fmla="*/ 22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327" y="221"/>
                </a:moveTo>
                <a:cubicBezTo>
                  <a:pt x="242" y="306"/>
                  <a:pt x="242" y="306"/>
                  <a:pt x="242" y="306"/>
                </a:cubicBezTo>
                <a:cubicBezTo>
                  <a:pt x="240" y="308"/>
                  <a:pt x="237" y="309"/>
                  <a:pt x="234" y="309"/>
                </a:cubicBezTo>
                <a:cubicBezTo>
                  <a:pt x="232" y="309"/>
                  <a:pt x="229" y="308"/>
                  <a:pt x="227" y="306"/>
                </a:cubicBezTo>
                <a:cubicBezTo>
                  <a:pt x="184" y="263"/>
                  <a:pt x="184" y="263"/>
                  <a:pt x="184" y="263"/>
                </a:cubicBezTo>
                <a:cubicBezTo>
                  <a:pt x="180" y="259"/>
                  <a:pt x="180" y="252"/>
                  <a:pt x="184" y="248"/>
                </a:cubicBezTo>
                <a:cubicBezTo>
                  <a:pt x="188" y="244"/>
                  <a:pt x="195" y="244"/>
                  <a:pt x="199" y="248"/>
                </a:cubicBezTo>
                <a:cubicBezTo>
                  <a:pt x="234" y="283"/>
                  <a:pt x="234" y="283"/>
                  <a:pt x="234" y="283"/>
                </a:cubicBezTo>
                <a:cubicBezTo>
                  <a:pt x="312" y="205"/>
                  <a:pt x="312" y="205"/>
                  <a:pt x="312" y="205"/>
                </a:cubicBezTo>
                <a:cubicBezTo>
                  <a:pt x="316" y="201"/>
                  <a:pt x="323" y="201"/>
                  <a:pt x="327" y="205"/>
                </a:cubicBezTo>
                <a:cubicBezTo>
                  <a:pt x="331" y="210"/>
                  <a:pt x="331" y="216"/>
                  <a:pt x="327" y="2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9" name="Freeform 942">
            <a:extLst>
              <a:ext uri="{FF2B5EF4-FFF2-40B4-BE49-F238E27FC236}">
                <a16:creationId xmlns:a16="http://schemas.microsoft.com/office/drawing/2014/main" id="{7CBFC99B-DE6E-844F-938D-7DD62D511E2A}"/>
              </a:ext>
            </a:extLst>
          </p:cNvPr>
          <p:cNvSpPr>
            <a:spLocks noChangeAspect="1" noEditPoints="1"/>
          </p:cNvSpPr>
          <p:nvPr/>
        </p:nvSpPr>
        <p:spPr bwMode="auto">
          <a:xfrm>
            <a:off x="7213243" y="5538828"/>
            <a:ext cx="368713"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1 w 512"/>
              <a:gd name="T11" fmla="*/ 221 h 512"/>
              <a:gd name="T12" fmla="*/ 274 w 512"/>
              <a:gd name="T13" fmla="*/ 327 h 512"/>
              <a:gd name="T14" fmla="*/ 262 w 512"/>
              <a:gd name="T15" fmla="*/ 330 h 512"/>
              <a:gd name="T16" fmla="*/ 256 w 512"/>
              <a:gd name="T17" fmla="*/ 320 h 512"/>
              <a:gd name="T18" fmla="*/ 256 w 512"/>
              <a:gd name="T19" fmla="*/ 266 h 512"/>
              <a:gd name="T20" fmla="*/ 181 w 512"/>
              <a:gd name="T21" fmla="*/ 341 h 512"/>
              <a:gd name="T22" fmla="*/ 209 w 512"/>
              <a:gd name="T23" fmla="*/ 397 h 512"/>
              <a:gd name="T24" fmla="*/ 211 w 512"/>
              <a:gd name="T25" fmla="*/ 411 h 512"/>
              <a:gd name="T26" fmla="*/ 202 w 512"/>
              <a:gd name="T27" fmla="*/ 416 h 512"/>
              <a:gd name="T28" fmla="*/ 198 w 512"/>
              <a:gd name="T29" fmla="*/ 415 h 512"/>
              <a:gd name="T30" fmla="*/ 117 w 512"/>
              <a:gd name="T31" fmla="*/ 288 h 512"/>
              <a:gd name="T32" fmla="*/ 256 w 512"/>
              <a:gd name="T33" fmla="*/ 149 h 512"/>
              <a:gd name="T34" fmla="*/ 256 w 512"/>
              <a:gd name="T35" fmla="*/ 106 h 512"/>
              <a:gd name="T36" fmla="*/ 262 w 512"/>
              <a:gd name="T37" fmla="*/ 96 h 512"/>
              <a:gd name="T38" fmla="*/ 274 w 512"/>
              <a:gd name="T39" fmla="*/ 99 h 512"/>
              <a:gd name="T40" fmla="*/ 381 w 512"/>
              <a:gd name="T41" fmla="*/ 205 h 512"/>
              <a:gd name="T42" fmla="*/ 381 w 512"/>
              <a:gd name="T43" fmla="*/ 221 h 512"/>
              <a:gd name="T44" fmla="*/ 277 w 512"/>
              <a:gd name="T45" fmla="*/ 132 h 512"/>
              <a:gd name="T46" fmla="*/ 358 w 512"/>
              <a:gd name="T47" fmla="*/ 213 h 512"/>
              <a:gd name="T48" fmla="*/ 277 w 512"/>
              <a:gd name="T49" fmla="*/ 294 h 512"/>
              <a:gd name="T50" fmla="*/ 277 w 512"/>
              <a:gd name="T51" fmla="*/ 256 h 512"/>
              <a:gd name="T52" fmla="*/ 266 w 512"/>
              <a:gd name="T53" fmla="*/ 245 h 512"/>
              <a:gd name="T54" fmla="*/ 256 w 512"/>
              <a:gd name="T55" fmla="*/ 245 h 512"/>
              <a:gd name="T56" fmla="*/ 160 w 512"/>
              <a:gd name="T57" fmla="*/ 341 h 512"/>
              <a:gd name="T58" fmla="*/ 162 w 512"/>
              <a:gd name="T59" fmla="*/ 360 h 512"/>
              <a:gd name="T60" fmla="*/ 138 w 512"/>
              <a:gd name="T61" fmla="*/ 288 h 512"/>
              <a:gd name="T62" fmla="*/ 256 w 512"/>
              <a:gd name="T63" fmla="*/ 170 h 512"/>
              <a:gd name="T64" fmla="*/ 266 w 512"/>
              <a:gd name="T65" fmla="*/ 170 h 512"/>
              <a:gd name="T66" fmla="*/ 277 w 512"/>
              <a:gd name="T67" fmla="*/ 160 h 512"/>
              <a:gd name="T68" fmla="*/ 277 w 512"/>
              <a:gd name="T69" fmla="*/ 13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1" y="221"/>
                </a:moveTo>
                <a:cubicBezTo>
                  <a:pt x="274" y="327"/>
                  <a:pt x="274" y="327"/>
                  <a:pt x="274" y="327"/>
                </a:cubicBezTo>
                <a:cubicBezTo>
                  <a:pt x="271" y="330"/>
                  <a:pt x="266" y="331"/>
                  <a:pt x="262" y="330"/>
                </a:cubicBezTo>
                <a:cubicBezTo>
                  <a:pt x="258" y="328"/>
                  <a:pt x="256" y="324"/>
                  <a:pt x="256" y="320"/>
                </a:cubicBezTo>
                <a:cubicBezTo>
                  <a:pt x="256" y="266"/>
                  <a:pt x="256" y="266"/>
                  <a:pt x="256" y="266"/>
                </a:cubicBezTo>
                <a:cubicBezTo>
                  <a:pt x="204" y="266"/>
                  <a:pt x="181" y="304"/>
                  <a:pt x="181" y="341"/>
                </a:cubicBezTo>
                <a:cubicBezTo>
                  <a:pt x="181" y="362"/>
                  <a:pt x="191" y="382"/>
                  <a:pt x="209" y="397"/>
                </a:cubicBezTo>
                <a:cubicBezTo>
                  <a:pt x="213" y="400"/>
                  <a:pt x="214" y="406"/>
                  <a:pt x="211" y="411"/>
                </a:cubicBezTo>
                <a:cubicBezTo>
                  <a:pt x="209" y="414"/>
                  <a:pt x="206" y="416"/>
                  <a:pt x="202" y="416"/>
                </a:cubicBezTo>
                <a:cubicBezTo>
                  <a:pt x="201" y="416"/>
                  <a:pt x="199" y="415"/>
                  <a:pt x="198" y="415"/>
                </a:cubicBezTo>
                <a:cubicBezTo>
                  <a:pt x="149" y="393"/>
                  <a:pt x="117" y="343"/>
                  <a:pt x="117" y="288"/>
                </a:cubicBezTo>
                <a:cubicBezTo>
                  <a:pt x="117" y="211"/>
                  <a:pt x="179" y="149"/>
                  <a:pt x="256" y="149"/>
                </a:cubicBezTo>
                <a:cubicBezTo>
                  <a:pt x="256" y="106"/>
                  <a:pt x="256" y="106"/>
                  <a:pt x="256" y="106"/>
                </a:cubicBezTo>
                <a:cubicBezTo>
                  <a:pt x="256" y="102"/>
                  <a:pt x="258" y="98"/>
                  <a:pt x="262" y="96"/>
                </a:cubicBezTo>
                <a:cubicBezTo>
                  <a:pt x="266" y="95"/>
                  <a:pt x="271" y="96"/>
                  <a:pt x="274" y="99"/>
                </a:cubicBezTo>
                <a:cubicBezTo>
                  <a:pt x="381" y="205"/>
                  <a:pt x="381" y="205"/>
                  <a:pt x="381" y="205"/>
                </a:cubicBezTo>
                <a:cubicBezTo>
                  <a:pt x="385" y="210"/>
                  <a:pt x="385" y="216"/>
                  <a:pt x="381" y="221"/>
                </a:cubicBezTo>
                <a:close/>
                <a:moveTo>
                  <a:pt x="277" y="132"/>
                </a:moveTo>
                <a:cubicBezTo>
                  <a:pt x="358" y="213"/>
                  <a:pt x="358" y="213"/>
                  <a:pt x="358" y="213"/>
                </a:cubicBezTo>
                <a:cubicBezTo>
                  <a:pt x="277" y="294"/>
                  <a:pt x="277" y="294"/>
                  <a:pt x="277" y="294"/>
                </a:cubicBezTo>
                <a:cubicBezTo>
                  <a:pt x="277" y="256"/>
                  <a:pt x="277" y="256"/>
                  <a:pt x="277" y="256"/>
                </a:cubicBezTo>
                <a:cubicBezTo>
                  <a:pt x="277" y="250"/>
                  <a:pt x="272" y="245"/>
                  <a:pt x="266" y="245"/>
                </a:cubicBezTo>
                <a:cubicBezTo>
                  <a:pt x="256" y="245"/>
                  <a:pt x="256" y="245"/>
                  <a:pt x="256" y="245"/>
                </a:cubicBezTo>
                <a:cubicBezTo>
                  <a:pt x="199" y="245"/>
                  <a:pt x="160" y="284"/>
                  <a:pt x="160" y="341"/>
                </a:cubicBezTo>
                <a:cubicBezTo>
                  <a:pt x="160" y="348"/>
                  <a:pt x="161" y="354"/>
                  <a:pt x="162" y="360"/>
                </a:cubicBezTo>
                <a:cubicBezTo>
                  <a:pt x="147" y="340"/>
                  <a:pt x="138" y="315"/>
                  <a:pt x="138" y="288"/>
                </a:cubicBezTo>
                <a:cubicBezTo>
                  <a:pt x="138" y="223"/>
                  <a:pt x="191" y="170"/>
                  <a:pt x="256" y="170"/>
                </a:cubicBezTo>
                <a:cubicBezTo>
                  <a:pt x="266" y="170"/>
                  <a:pt x="266" y="170"/>
                  <a:pt x="266" y="170"/>
                </a:cubicBezTo>
                <a:cubicBezTo>
                  <a:pt x="272" y="170"/>
                  <a:pt x="277" y="166"/>
                  <a:pt x="277" y="160"/>
                </a:cubicBezTo>
                <a:lnTo>
                  <a:pt x="277" y="13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56325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478604D-3457-D94F-BEFF-F40E016594EC}"/>
              </a:ext>
            </a:extLst>
          </p:cNvPr>
          <p:cNvPicPr>
            <a:picLocks noChangeAspect="1"/>
          </p:cNvPicPr>
          <p:nvPr/>
        </p:nvPicPr>
        <p:blipFill rotWithShape="1">
          <a:blip r:embed="rId3"/>
          <a:srcRect r="13113" b="11662"/>
          <a:stretch/>
        </p:blipFill>
        <p:spPr>
          <a:xfrm rot="5400000">
            <a:off x="860916" y="1901564"/>
            <a:ext cx="2684061" cy="7074925"/>
          </a:xfrm>
          <a:prstGeom prst="rect">
            <a:avLst/>
          </a:prstGeom>
        </p:spPr>
      </p:pic>
      <p:sp>
        <p:nvSpPr>
          <p:cNvPr id="9" name="Rectangle 8">
            <a:extLst>
              <a:ext uri="{FF2B5EF4-FFF2-40B4-BE49-F238E27FC236}">
                <a16:creationId xmlns:a16="http://schemas.microsoft.com/office/drawing/2014/main" id="{9DEC1C4C-8835-0842-9F0B-DA59AACDE78A}"/>
              </a:ext>
            </a:extLst>
          </p:cNvPr>
          <p:cNvSpPr/>
          <p:nvPr/>
        </p:nvSpPr>
        <p:spPr bwMode="gray">
          <a:xfrm>
            <a:off x="263909" y="1559044"/>
            <a:ext cx="5085144" cy="2323504"/>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4" name="Text Placeholder 3">
            <a:extLst>
              <a:ext uri="{FF2B5EF4-FFF2-40B4-BE49-F238E27FC236}">
                <a16:creationId xmlns:a16="http://schemas.microsoft.com/office/drawing/2014/main" id="{0550E431-2D75-7241-8E42-610C054F02DD}"/>
              </a:ext>
            </a:extLst>
          </p:cNvPr>
          <p:cNvSpPr>
            <a:spLocks noGrp="1"/>
          </p:cNvSpPr>
          <p:nvPr>
            <p:ph type="body" sz="quarter" idx="13"/>
          </p:nvPr>
        </p:nvSpPr>
        <p:spPr>
          <a:xfrm>
            <a:off x="469900" y="736688"/>
            <a:ext cx="8047799" cy="757255"/>
          </a:xfrm>
        </p:spPr>
        <p:txBody>
          <a:bodyPr/>
          <a:lstStyle/>
          <a:p>
            <a:r>
              <a:rPr lang="en-ZA" dirty="0" smtClean="0"/>
              <a:t>Carbon offset revenue from a 1 </a:t>
            </a:r>
            <a:r>
              <a:rPr lang="en-ZA" dirty="0" err="1" smtClean="0"/>
              <a:t>MWp</a:t>
            </a:r>
            <a:r>
              <a:rPr lang="en-ZA" dirty="0" smtClean="0"/>
              <a:t> solar rooftop PV system</a:t>
            </a:r>
            <a:endParaRPr lang="en-ZA" dirty="0"/>
          </a:p>
        </p:txBody>
      </p:sp>
      <p:sp>
        <p:nvSpPr>
          <p:cNvPr id="5" name="Title 4">
            <a:extLst>
              <a:ext uri="{FF2B5EF4-FFF2-40B4-BE49-F238E27FC236}">
                <a16:creationId xmlns:a16="http://schemas.microsoft.com/office/drawing/2014/main" id="{F765DE7F-22DC-5C41-AB31-A95007B19D09}"/>
              </a:ext>
            </a:extLst>
          </p:cNvPr>
          <p:cNvSpPr>
            <a:spLocks noGrp="1"/>
          </p:cNvSpPr>
          <p:nvPr>
            <p:ph type="title"/>
          </p:nvPr>
        </p:nvSpPr>
        <p:spPr/>
        <p:txBody>
          <a:bodyPr/>
          <a:lstStyle/>
          <a:p>
            <a:r>
              <a:rPr lang="en-ZA" dirty="0"/>
              <a:t>The Carbon Tax</a:t>
            </a:r>
            <a:endParaRPr lang="en-GB" dirty="0"/>
          </a:p>
        </p:txBody>
      </p:sp>
      <p:pic>
        <p:nvPicPr>
          <p:cNvPr id="11" name="Picture 10">
            <a:extLst>
              <a:ext uri="{FF2B5EF4-FFF2-40B4-BE49-F238E27FC236}">
                <a16:creationId xmlns:a16="http://schemas.microsoft.com/office/drawing/2014/main" id="{8299FD69-26A0-4B3E-A270-98CE7BD9ECA8}"/>
              </a:ext>
            </a:extLst>
          </p:cNvPr>
          <p:cNvPicPr>
            <a:picLocks noChangeAspect="1"/>
          </p:cNvPicPr>
          <p:nvPr/>
        </p:nvPicPr>
        <p:blipFill>
          <a:blip r:embed="rId4"/>
          <a:stretch>
            <a:fillRect/>
          </a:stretch>
        </p:blipFill>
        <p:spPr>
          <a:xfrm>
            <a:off x="716949" y="2074114"/>
            <a:ext cx="1223534" cy="1383662"/>
          </a:xfrm>
          <a:prstGeom prst="rect">
            <a:avLst/>
          </a:prstGeom>
        </p:spPr>
      </p:pic>
      <p:cxnSp>
        <p:nvCxnSpPr>
          <p:cNvPr id="12" name="Straight Connector 11"/>
          <p:cNvCxnSpPr>
            <a:cxnSpLocks/>
          </p:cNvCxnSpPr>
          <p:nvPr/>
        </p:nvCxnSpPr>
        <p:spPr>
          <a:xfrm flipH="1">
            <a:off x="1940485" y="2405419"/>
            <a:ext cx="798151"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a:off x="1975118" y="3102087"/>
            <a:ext cx="763518"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2738636" y="2405849"/>
            <a:ext cx="2" cy="69623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flipH="1">
            <a:off x="3033700" y="2134445"/>
            <a:ext cx="2240928" cy="1556836"/>
          </a:xfrm>
          <a:prstGeom prst="rect">
            <a:avLst/>
          </a:prstGeom>
          <a:noFill/>
        </p:spPr>
        <p:txBody>
          <a:bodyPr wrap="square" lIns="0" tIns="0" rIns="0" bIns="0" rtlCol="0">
            <a:spAutoFit/>
          </a:bodyPr>
          <a:lstStyle/>
          <a:p>
            <a:pPr marL="171450" indent="-171450">
              <a:spcBef>
                <a:spcPts val="684"/>
              </a:spcBef>
              <a:buSzPct val="100000"/>
              <a:buFont typeface="Arial" panose="020B0604020202020204" pitchFamily="34" charset="0"/>
              <a:buChar char="•"/>
            </a:pPr>
            <a:r>
              <a:rPr lang="en-ZA" sz="1200" b="1" dirty="0" smtClean="0"/>
              <a:t>1 </a:t>
            </a:r>
            <a:r>
              <a:rPr lang="en-ZA" sz="1200" b="1" dirty="0" err="1" smtClean="0"/>
              <a:t>MWp</a:t>
            </a:r>
            <a:r>
              <a:rPr lang="en-ZA" sz="1200" b="1" dirty="0" smtClean="0"/>
              <a:t> </a:t>
            </a:r>
            <a:r>
              <a:rPr lang="en-ZA" sz="1200" b="1" dirty="0" smtClean="0"/>
              <a:t>= </a:t>
            </a:r>
            <a:r>
              <a:rPr lang="en-ZA" sz="1200" b="1" dirty="0" smtClean="0"/>
              <a:t>1,600 MWh pa</a:t>
            </a:r>
            <a:endParaRPr lang="en-ZA" sz="1200" b="1" dirty="0" smtClean="0"/>
          </a:p>
          <a:p>
            <a:pPr marL="171450" indent="-171450">
              <a:spcBef>
                <a:spcPts val="684"/>
              </a:spcBef>
              <a:buSzPct val="100000"/>
              <a:buFont typeface="Arial" panose="020B0604020202020204" pitchFamily="34" charset="0"/>
              <a:buChar char="•"/>
            </a:pPr>
            <a:r>
              <a:rPr lang="en-ZA" sz="1200" b="1" dirty="0" smtClean="0"/>
              <a:t>CERs</a:t>
            </a:r>
            <a:r>
              <a:rPr lang="en-ZA" sz="1200" b="1" dirty="0" smtClean="0"/>
              <a:t> </a:t>
            </a:r>
            <a:r>
              <a:rPr lang="en-ZA" sz="1200" b="1" dirty="0" smtClean="0"/>
              <a:t>= </a:t>
            </a:r>
            <a:r>
              <a:rPr lang="en-ZA" sz="1200" b="1" dirty="0" smtClean="0"/>
              <a:t>1,504 pa</a:t>
            </a:r>
          </a:p>
          <a:p>
            <a:pPr marL="171450" indent="-171450">
              <a:spcBef>
                <a:spcPts val="684"/>
              </a:spcBef>
              <a:buSzPct val="100000"/>
              <a:buFont typeface="Arial" panose="020B0604020202020204" pitchFamily="34" charset="0"/>
              <a:buChar char="•"/>
            </a:pPr>
            <a:r>
              <a:rPr lang="en-ZA" sz="1200" b="1" dirty="0" smtClean="0"/>
              <a:t>Year 1 = R160,000</a:t>
            </a:r>
          </a:p>
          <a:p>
            <a:pPr marL="171450" indent="-171450">
              <a:spcBef>
                <a:spcPts val="684"/>
              </a:spcBef>
              <a:buSzPct val="100000"/>
              <a:buFont typeface="Arial" panose="020B0604020202020204" pitchFamily="34" charset="0"/>
              <a:buChar char="•"/>
            </a:pPr>
            <a:r>
              <a:rPr lang="en-ZA" sz="1200" b="1" dirty="0" smtClean="0"/>
              <a:t>Value of offset  = -15%</a:t>
            </a:r>
          </a:p>
          <a:p>
            <a:pPr marL="171450" indent="-171450">
              <a:spcBef>
                <a:spcPts val="684"/>
              </a:spcBef>
              <a:buSzPct val="100000"/>
              <a:buFont typeface="Arial" panose="020B0604020202020204" pitchFamily="34" charset="0"/>
              <a:buChar char="•"/>
            </a:pPr>
            <a:r>
              <a:rPr lang="en-ZA" sz="1200" b="1" dirty="0"/>
              <a:t>Tax Rate = CPI + 2%</a:t>
            </a:r>
          </a:p>
          <a:p>
            <a:pPr>
              <a:spcBef>
                <a:spcPts val="684"/>
              </a:spcBef>
              <a:buSzPct val="100000"/>
            </a:pPr>
            <a:endParaRPr lang="en-ZA" sz="1200" b="1" dirty="0"/>
          </a:p>
        </p:txBody>
      </p:sp>
      <p:pic>
        <p:nvPicPr>
          <p:cNvPr id="16" name="Picture 15">
            <a:extLst>
              <a:ext uri="{FF2B5EF4-FFF2-40B4-BE49-F238E27FC236}">
                <a16:creationId xmlns:a16="http://schemas.microsoft.com/office/drawing/2014/main" id="{32824DA4-5B1D-47B1-BB71-F776BD14D458}"/>
              </a:ext>
            </a:extLst>
          </p:cNvPr>
          <p:cNvPicPr>
            <a:picLocks noChangeAspect="1"/>
          </p:cNvPicPr>
          <p:nvPr/>
        </p:nvPicPr>
        <p:blipFill>
          <a:blip r:embed="rId5"/>
          <a:stretch>
            <a:fillRect/>
          </a:stretch>
        </p:blipFill>
        <p:spPr>
          <a:xfrm flipH="1">
            <a:off x="2443572" y="2506287"/>
            <a:ext cx="515703" cy="519316"/>
          </a:xfrm>
          <a:prstGeom prst="rect">
            <a:avLst/>
          </a:prstGeom>
        </p:spPr>
      </p:pic>
      <p:graphicFrame>
        <p:nvGraphicFramePr>
          <p:cNvPr id="18" name="Chart 17"/>
          <p:cNvGraphicFramePr>
            <a:graphicFrameLocks/>
          </p:cNvGraphicFramePr>
          <p:nvPr>
            <p:extLst>
              <p:ext uri="{D42A27DB-BD31-4B8C-83A1-F6EECF244321}">
                <p14:modId xmlns:p14="http://schemas.microsoft.com/office/powerpoint/2010/main" val="3135573634"/>
              </p:ext>
            </p:extLst>
          </p:nvPr>
        </p:nvGraphicFramePr>
        <p:xfrm>
          <a:off x="5349053" y="1758437"/>
          <a:ext cx="6842947" cy="431668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86651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60C51581-18CA-C74A-9353-B9058548C24C}"/>
              </a:ext>
            </a:extLst>
          </p:cNvPr>
          <p:cNvGrpSpPr/>
          <p:nvPr/>
        </p:nvGrpSpPr>
        <p:grpSpPr>
          <a:xfrm>
            <a:off x="554635" y="2402708"/>
            <a:ext cx="10882859" cy="1507939"/>
            <a:chOff x="554635" y="1668190"/>
            <a:chExt cx="10882859" cy="1507939"/>
          </a:xfrm>
        </p:grpSpPr>
        <p:cxnSp>
          <p:nvCxnSpPr>
            <p:cNvPr id="14" name="Straight Arrow Connector 13">
              <a:extLst>
                <a:ext uri="{FF2B5EF4-FFF2-40B4-BE49-F238E27FC236}">
                  <a16:creationId xmlns:a16="http://schemas.microsoft.com/office/drawing/2014/main" id="{6C3AE66C-87A8-6843-B260-23CBF3EB8308}"/>
                </a:ext>
              </a:extLst>
            </p:cNvPr>
            <p:cNvCxnSpPr/>
            <p:nvPr/>
          </p:nvCxnSpPr>
          <p:spPr>
            <a:xfrm>
              <a:off x="554635" y="2413416"/>
              <a:ext cx="10882859" cy="0"/>
            </a:xfrm>
            <a:prstGeom prst="straightConnector1">
              <a:avLst/>
            </a:prstGeom>
            <a:ln w="76200">
              <a:solidFill>
                <a:srgbClr val="B4B4B4"/>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7" name="Hexagon 6">
              <a:extLst>
                <a:ext uri="{FF2B5EF4-FFF2-40B4-BE49-F238E27FC236}">
                  <a16:creationId xmlns:a16="http://schemas.microsoft.com/office/drawing/2014/main" id="{29F3395C-E589-3D40-9071-1AB9638845C7}"/>
                </a:ext>
              </a:extLst>
            </p:cNvPr>
            <p:cNvSpPr/>
            <p:nvPr/>
          </p:nvSpPr>
          <p:spPr>
            <a:xfrm>
              <a:off x="912200" y="1668190"/>
              <a:ext cx="1733263" cy="1507939"/>
            </a:xfrm>
            <a:prstGeom prst="hexagon">
              <a:avLst>
                <a:gd name="adj" fmla="val 25000"/>
                <a:gd name="vf" fmla="val 115470"/>
              </a:avLst>
            </a:prstGeom>
            <a:solidFill>
              <a:schemeClr val="bg1">
                <a:lumMod val="75000"/>
              </a:schemeClr>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01</a:t>
              </a:r>
            </a:p>
          </p:txBody>
        </p:sp>
        <p:sp>
          <p:nvSpPr>
            <p:cNvPr id="9" name="Hexagon 8">
              <a:extLst>
                <a:ext uri="{FF2B5EF4-FFF2-40B4-BE49-F238E27FC236}">
                  <a16:creationId xmlns:a16="http://schemas.microsoft.com/office/drawing/2014/main" id="{88A394D3-51A5-C74C-949E-46CAD53239F5}"/>
                </a:ext>
              </a:extLst>
            </p:cNvPr>
            <p:cNvSpPr/>
            <p:nvPr/>
          </p:nvSpPr>
          <p:spPr>
            <a:xfrm>
              <a:off x="2960856" y="1668190"/>
              <a:ext cx="1733263" cy="1507939"/>
            </a:xfrm>
            <a:prstGeom prst="hexagon">
              <a:avLst>
                <a:gd name="adj" fmla="val 25000"/>
                <a:gd name="vf" fmla="val 115470"/>
              </a:avLst>
            </a:prstGeom>
            <a:solidFill>
              <a:srgbClr val="00B0F0"/>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02</a:t>
              </a:r>
            </a:p>
          </p:txBody>
        </p:sp>
        <p:sp>
          <p:nvSpPr>
            <p:cNvPr id="10" name="Hexagon 9">
              <a:extLst>
                <a:ext uri="{FF2B5EF4-FFF2-40B4-BE49-F238E27FC236}">
                  <a16:creationId xmlns:a16="http://schemas.microsoft.com/office/drawing/2014/main" id="{1CE908A8-D414-6346-BE48-B41504D9C67D}"/>
                </a:ext>
              </a:extLst>
            </p:cNvPr>
            <p:cNvSpPr/>
            <p:nvPr/>
          </p:nvSpPr>
          <p:spPr>
            <a:xfrm>
              <a:off x="5009512" y="1668190"/>
              <a:ext cx="1733263" cy="1507939"/>
            </a:xfrm>
            <a:prstGeom prst="hexagon">
              <a:avLst>
                <a:gd name="adj" fmla="val 25000"/>
                <a:gd name="vf" fmla="val 115470"/>
              </a:avLst>
            </a:prstGeom>
            <a:solidFill>
              <a:schemeClr val="accent5"/>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03</a:t>
              </a:r>
            </a:p>
          </p:txBody>
        </p:sp>
        <p:sp>
          <p:nvSpPr>
            <p:cNvPr id="11" name="Hexagon 10">
              <a:extLst>
                <a:ext uri="{FF2B5EF4-FFF2-40B4-BE49-F238E27FC236}">
                  <a16:creationId xmlns:a16="http://schemas.microsoft.com/office/drawing/2014/main" id="{DE65005E-EF04-8E4C-8B12-A1C632A11B1A}"/>
                </a:ext>
              </a:extLst>
            </p:cNvPr>
            <p:cNvSpPr/>
            <p:nvPr/>
          </p:nvSpPr>
          <p:spPr>
            <a:xfrm>
              <a:off x="7058168" y="1668190"/>
              <a:ext cx="1733263" cy="1507939"/>
            </a:xfrm>
            <a:prstGeom prst="hexagon">
              <a:avLst>
                <a:gd name="adj" fmla="val 25000"/>
                <a:gd name="vf" fmla="val 115470"/>
              </a:avLst>
            </a:prstGeom>
            <a:solidFill>
              <a:srgbClr val="C4D600"/>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04</a:t>
              </a:r>
            </a:p>
          </p:txBody>
        </p:sp>
        <p:sp>
          <p:nvSpPr>
            <p:cNvPr id="12" name="Hexagon 11">
              <a:extLst>
                <a:ext uri="{FF2B5EF4-FFF2-40B4-BE49-F238E27FC236}">
                  <a16:creationId xmlns:a16="http://schemas.microsoft.com/office/drawing/2014/main" id="{1B1AFC1C-0FA6-3846-AC35-0CF165A71F45}"/>
                </a:ext>
              </a:extLst>
            </p:cNvPr>
            <p:cNvSpPr/>
            <p:nvPr/>
          </p:nvSpPr>
          <p:spPr>
            <a:xfrm>
              <a:off x="9106823" y="1668190"/>
              <a:ext cx="1733263" cy="1507939"/>
            </a:xfrm>
            <a:prstGeom prst="hexagon">
              <a:avLst>
                <a:gd name="adj" fmla="val 25000"/>
                <a:gd name="vf" fmla="val 115470"/>
              </a:avLst>
            </a:prstGeom>
            <a:solidFill>
              <a:schemeClr val="accent1"/>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05</a:t>
              </a:r>
            </a:p>
          </p:txBody>
        </p:sp>
        <p:sp>
          <p:nvSpPr>
            <p:cNvPr id="33" name="Freeform 598">
              <a:extLst>
                <a:ext uri="{FF2B5EF4-FFF2-40B4-BE49-F238E27FC236}">
                  <a16:creationId xmlns:a16="http://schemas.microsoft.com/office/drawing/2014/main" id="{4C422DF3-87D4-714D-8D78-AA128E59B815}"/>
                </a:ext>
              </a:extLst>
            </p:cNvPr>
            <p:cNvSpPr>
              <a:spLocks noChangeAspect="1" noEditPoints="1"/>
            </p:cNvSpPr>
            <p:nvPr/>
          </p:nvSpPr>
          <p:spPr bwMode="auto">
            <a:xfrm>
              <a:off x="1557481" y="1819885"/>
              <a:ext cx="432000" cy="432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34" name="Freeform 232">
              <a:extLst>
                <a:ext uri="{FF2B5EF4-FFF2-40B4-BE49-F238E27FC236}">
                  <a16:creationId xmlns:a16="http://schemas.microsoft.com/office/drawing/2014/main" id="{9A587C10-2F05-C84F-ABC4-F64A67576855}"/>
                </a:ext>
              </a:extLst>
            </p:cNvPr>
            <p:cNvSpPr>
              <a:spLocks noChangeAspect="1" noEditPoints="1"/>
            </p:cNvSpPr>
            <p:nvPr/>
          </p:nvSpPr>
          <p:spPr bwMode="auto">
            <a:xfrm>
              <a:off x="3618947" y="1819885"/>
              <a:ext cx="432000" cy="432000"/>
            </a:xfrm>
            <a:custGeom>
              <a:avLst/>
              <a:gdLst>
                <a:gd name="T0" fmla="*/ 247 w 512"/>
                <a:gd name="T1" fmla="*/ 278 h 512"/>
                <a:gd name="T2" fmla="*/ 323 w 512"/>
                <a:gd name="T3" fmla="*/ 219 h 512"/>
                <a:gd name="T4" fmla="*/ 264 w 512"/>
                <a:gd name="T5" fmla="*/ 295 h 512"/>
                <a:gd name="T6" fmla="*/ 256 w 512"/>
                <a:gd name="T7" fmla="*/ 298 h 512"/>
                <a:gd name="T8" fmla="*/ 256 w 512"/>
                <a:gd name="T9" fmla="*/ 298 h 512"/>
                <a:gd name="T10" fmla="*/ 247 w 512"/>
                <a:gd name="T11" fmla="*/ 295 h 512"/>
                <a:gd name="T12" fmla="*/ 243 w 512"/>
                <a:gd name="T13" fmla="*/ 286 h 512"/>
                <a:gd name="T14" fmla="*/ 247 w 512"/>
                <a:gd name="T15" fmla="*/ 278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416 w 512"/>
                <a:gd name="T27" fmla="*/ 288 h 512"/>
                <a:gd name="T28" fmla="*/ 378 w 512"/>
                <a:gd name="T29" fmla="*/ 184 h 512"/>
                <a:gd name="T30" fmla="*/ 392 w 512"/>
                <a:gd name="T31" fmla="*/ 166 h 512"/>
                <a:gd name="T32" fmla="*/ 391 w 512"/>
                <a:gd name="T33" fmla="*/ 152 h 512"/>
                <a:gd name="T34" fmla="*/ 377 w 512"/>
                <a:gd name="T35" fmla="*/ 151 h 512"/>
                <a:gd name="T36" fmla="*/ 359 w 512"/>
                <a:gd name="T37" fmla="*/ 165 h 512"/>
                <a:gd name="T38" fmla="*/ 256 w 512"/>
                <a:gd name="T39" fmla="*/ 128 h 512"/>
                <a:gd name="T40" fmla="*/ 96 w 512"/>
                <a:gd name="T41" fmla="*/ 288 h 512"/>
                <a:gd name="T42" fmla="*/ 106 w 512"/>
                <a:gd name="T43" fmla="*/ 298 h 512"/>
                <a:gd name="T44" fmla="*/ 117 w 512"/>
                <a:gd name="T45" fmla="*/ 288 h 512"/>
                <a:gd name="T46" fmla="*/ 256 w 512"/>
                <a:gd name="T47" fmla="*/ 149 h 512"/>
                <a:gd name="T48" fmla="*/ 341 w 512"/>
                <a:gd name="T49" fmla="*/ 179 h 512"/>
                <a:gd name="T50" fmla="*/ 233 w 512"/>
                <a:gd name="T51" fmla="*/ 261 h 512"/>
                <a:gd name="T52" fmla="*/ 232 w 512"/>
                <a:gd name="T53" fmla="*/ 262 h 512"/>
                <a:gd name="T54" fmla="*/ 222 w 512"/>
                <a:gd name="T55" fmla="*/ 286 h 512"/>
                <a:gd name="T56" fmla="*/ 232 w 512"/>
                <a:gd name="T57" fmla="*/ 310 h 512"/>
                <a:gd name="T58" fmla="*/ 256 w 512"/>
                <a:gd name="T59" fmla="*/ 320 h 512"/>
                <a:gd name="T60" fmla="*/ 256 w 512"/>
                <a:gd name="T61" fmla="*/ 320 h 512"/>
                <a:gd name="T62" fmla="*/ 279 w 512"/>
                <a:gd name="T63" fmla="*/ 310 h 512"/>
                <a:gd name="T64" fmla="*/ 280 w 512"/>
                <a:gd name="T65" fmla="*/ 309 h 512"/>
                <a:gd name="T66" fmla="*/ 364 w 512"/>
                <a:gd name="T67" fmla="*/ 202 h 512"/>
                <a:gd name="T68" fmla="*/ 394 w 512"/>
                <a:gd name="T69" fmla="*/ 288 h 512"/>
                <a:gd name="T70" fmla="*/ 405 w 512"/>
                <a:gd name="T71" fmla="*/ 298 h 512"/>
                <a:gd name="T72" fmla="*/ 416 w 512"/>
                <a:gd name="T73" fmla="*/ 28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47" y="278"/>
                  </a:moveTo>
                  <a:cubicBezTo>
                    <a:pt x="323" y="219"/>
                    <a:pt x="323" y="219"/>
                    <a:pt x="323" y="219"/>
                  </a:cubicBezTo>
                  <a:cubicBezTo>
                    <a:pt x="264" y="295"/>
                    <a:pt x="264" y="295"/>
                    <a:pt x="264" y="295"/>
                  </a:cubicBezTo>
                  <a:cubicBezTo>
                    <a:pt x="262" y="297"/>
                    <a:pt x="259" y="298"/>
                    <a:pt x="256" y="298"/>
                  </a:cubicBezTo>
                  <a:cubicBezTo>
                    <a:pt x="256" y="298"/>
                    <a:pt x="256" y="298"/>
                    <a:pt x="256" y="298"/>
                  </a:cubicBezTo>
                  <a:cubicBezTo>
                    <a:pt x="252" y="298"/>
                    <a:pt x="249" y="297"/>
                    <a:pt x="247" y="295"/>
                  </a:cubicBezTo>
                  <a:cubicBezTo>
                    <a:pt x="245" y="292"/>
                    <a:pt x="243" y="289"/>
                    <a:pt x="243" y="286"/>
                  </a:cubicBezTo>
                  <a:cubicBezTo>
                    <a:pt x="243" y="283"/>
                    <a:pt x="245" y="280"/>
                    <a:pt x="247" y="27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88"/>
                  </a:moveTo>
                  <a:cubicBezTo>
                    <a:pt x="416" y="248"/>
                    <a:pt x="401" y="212"/>
                    <a:pt x="378" y="184"/>
                  </a:cubicBezTo>
                  <a:cubicBezTo>
                    <a:pt x="392" y="166"/>
                    <a:pt x="392" y="166"/>
                    <a:pt x="392" y="166"/>
                  </a:cubicBezTo>
                  <a:cubicBezTo>
                    <a:pt x="395" y="162"/>
                    <a:pt x="395" y="156"/>
                    <a:pt x="391" y="152"/>
                  </a:cubicBezTo>
                  <a:cubicBezTo>
                    <a:pt x="387" y="148"/>
                    <a:pt x="381" y="148"/>
                    <a:pt x="377" y="151"/>
                  </a:cubicBezTo>
                  <a:cubicBezTo>
                    <a:pt x="359" y="165"/>
                    <a:pt x="359" y="165"/>
                    <a:pt x="359" y="165"/>
                  </a:cubicBezTo>
                  <a:cubicBezTo>
                    <a:pt x="331" y="142"/>
                    <a:pt x="295" y="128"/>
                    <a:pt x="256" y="128"/>
                  </a:cubicBezTo>
                  <a:cubicBezTo>
                    <a:pt x="167" y="128"/>
                    <a:pt x="96" y="199"/>
                    <a:pt x="96" y="288"/>
                  </a:cubicBezTo>
                  <a:cubicBezTo>
                    <a:pt x="96" y="294"/>
                    <a:pt x="100" y="298"/>
                    <a:pt x="106" y="298"/>
                  </a:cubicBezTo>
                  <a:cubicBezTo>
                    <a:pt x="112" y="298"/>
                    <a:pt x="117" y="294"/>
                    <a:pt x="117" y="288"/>
                  </a:cubicBezTo>
                  <a:cubicBezTo>
                    <a:pt x="117" y="211"/>
                    <a:pt x="179" y="149"/>
                    <a:pt x="256" y="149"/>
                  </a:cubicBezTo>
                  <a:cubicBezTo>
                    <a:pt x="288" y="149"/>
                    <a:pt x="318" y="160"/>
                    <a:pt x="341" y="179"/>
                  </a:cubicBezTo>
                  <a:cubicBezTo>
                    <a:pt x="233" y="261"/>
                    <a:pt x="233" y="261"/>
                    <a:pt x="233" y="261"/>
                  </a:cubicBezTo>
                  <a:cubicBezTo>
                    <a:pt x="233" y="262"/>
                    <a:pt x="232" y="262"/>
                    <a:pt x="232" y="262"/>
                  </a:cubicBezTo>
                  <a:cubicBezTo>
                    <a:pt x="226" y="269"/>
                    <a:pt x="222" y="277"/>
                    <a:pt x="222" y="286"/>
                  </a:cubicBezTo>
                  <a:cubicBezTo>
                    <a:pt x="222" y="295"/>
                    <a:pt x="226" y="303"/>
                    <a:pt x="232" y="310"/>
                  </a:cubicBezTo>
                  <a:cubicBezTo>
                    <a:pt x="238" y="316"/>
                    <a:pt x="247" y="320"/>
                    <a:pt x="256" y="320"/>
                  </a:cubicBezTo>
                  <a:cubicBezTo>
                    <a:pt x="256" y="320"/>
                    <a:pt x="256" y="320"/>
                    <a:pt x="256" y="320"/>
                  </a:cubicBezTo>
                  <a:cubicBezTo>
                    <a:pt x="265" y="320"/>
                    <a:pt x="273" y="316"/>
                    <a:pt x="279" y="310"/>
                  </a:cubicBezTo>
                  <a:cubicBezTo>
                    <a:pt x="280" y="310"/>
                    <a:pt x="280" y="309"/>
                    <a:pt x="280" y="309"/>
                  </a:cubicBezTo>
                  <a:cubicBezTo>
                    <a:pt x="364" y="202"/>
                    <a:pt x="364" y="202"/>
                    <a:pt x="364" y="202"/>
                  </a:cubicBezTo>
                  <a:cubicBezTo>
                    <a:pt x="383" y="225"/>
                    <a:pt x="394" y="255"/>
                    <a:pt x="394" y="288"/>
                  </a:cubicBezTo>
                  <a:cubicBezTo>
                    <a:pt x="394" y="294"/>
                    <a:pt x="399" y="298"/>
                    <a:pt x="405" y="298"/>
                  </a:cubicBezTo>
                  <a:cubicBezTo>
                    <a:pt x="411" y="298"/>
                    <a:pt x="416" y="294"/>
                    <a:pt x="416" y="28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nvGrpSpPr>
            <p:cNvPr id="35" name="Group 331">
              <a:extLst>
                <a:ext uri="{FF2B5EF4-FFF2-40B4-BE49-F238E27FC236}">
                  <a16:creationId xmlns:a16="http://schemas.microsoft.com/office/drawing/2014/main" id="{D4D81AD3-0AA8-7F42-AE6A-F72564E2276B}"/>
                </a:ext>
              </a:extLst>
            </p:cNvPr>
            <p:cNvGrpSpPr>
              <a:grpSpLocks noChangeAspect="1"/>
            </p:cNvGrpSpPr>
            <p:nvPr/>
          </p:nvGrpSpPr>
          <p:grpSpPr bwMode="auto">
            <a:xfrm>
              <a:off x="5680413" y="1819885"/>
              <a:ext cx="432000" cy="432000"/>
              <a:chOff x="3832" y="1197"/>
              <a:chExt cx="340" cy="340"/>
            </a:xfrm>
            <a:solidFill>
              <a:schemeClr val="bg1"/>
            </a:solidFill>
          </p:grpSpPr>
          <p:sp>
            <p:nvSpPr>
              <p:cNvPr id="36" name="Freeform 332">
                <a:extLst>
                  <a:ext uri="{FF2B5EF4-FFF2-40B4-BE49-F238E27FC236}">
                    <a16:creationId xmlns:a16="http://schemas.microsoft.com/office/drawing/2014/main" id="{79F66CE0-7356-3247-8364-8FD78D8FA4CE}"/>
                  </a:ext>
                </a:extLst>
              </p:cNvPr>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37" name="Freeform 333">
                <a:extLst>
                  <a:ext uri="{FF2B5EF4-FFF2-40B4-BE49-F238E27FC236}">
                    <a16:creationId xmlns:a16="http://schemas.microsoft.com/office/drawing/2014/main" id="{7EF42CB5-7FB0-8C4C-B064-B547C73C3F49}"/>
                  </a:ext>
                </a:extLst>
              </p:cNvPr>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
          <p:nvSpPr>
            <p:cNvPr id="38" name="Freeform 980">
              <a:extLst>
                <a:ext uri="{FF2B5EF4-FFF2-40B4-BE49-F238E27FC236}">
                  <a16:creationId xmlns:a16="http://schemas.microsoft.com/office/drawing/2014/main" id="{FB183F4A-9FA5-224D-AB98-439040EFB1F0}"/>
                </a:ext>
              </a:extLst>
            </p:cNvPr>
            <p:cNvSpPr>
              <a:spLocks noChangeAspect="1" noEditPoints="1"/>
            </p:cNvSpPr>
            <p:nvPr/>
          </p:nvSpPr>
          <p:spPr bwMode="auto">
            <a:xfrm>
              <a:off x="7741880" y="1819885"/>
              <a:ext cx="432000" cy="432000"/>
            </a:xfrm>
            <a:custGeom>
              <a:avLst/>
              <a:gdLst>
                <a:gd name="T0" fmla="*/ 288 w 512"/>
                <a:gd name="T1" fmla="*/ 138 h 512"/>
                <a:gd name="T2" fmla="*/ 224 w 512"/>
                <a:gd name="T3" fmla="*/ 138 h 512"/>
                <a:gd name="T4" fmla="*/ 224 w 512"/>
                <a:gd name="T5" fmla="*/ 117 h 512"/>
                <a:gd name="T6" fmla="*/ 288 w 512"/>
                <a:gd name="T7" fmla="*/ 117 h 512"/>
                <a:gd name="T8" fmla="*/ 288 w 512"/>
                <a:gd name="T9" fmla="*/ 138 h 512"/>
                <a:gd name="T10" fmla="*/ 309 w 512"/>
                <a:gd name="T11" fmla="*/ 149 h 512"/>
                <a:gd name="T12" fmla="*/ 298 w 512"/>
                <a:gd name="T13" fmla="*/ 160 h 512"/>
                <a:gd name="T14" fmla="*/ 213 w 512"/>
                <a:gd name="T15" fmla="*/ 160 h 512"/>
                <a:gd name="T16" fmla="*/ 202 w 512"/>
                <a:gd name="T17" fmla="*/ 149 h 512"/>
                <a:gd name="T18" fmla="*/ 202 w 512"/>
                <a:gd name="T19" fmla="*/ 138 h 512"/>
                <a:gd name="T20" fmla="*/ 160 w 512"/>
                <a:gd name="T21" fmla="*/ 138 h 512"/>
                <a:gd name="T22" fmla="*/ 160 w 512"/>
                <a:gd name="T23" fmla="*/ 394 h 512"/>
                <a:gd name="T24" fmla="*/ 352 w 512"/>
                <a:gd name="T25" fmla="*/ 394 h 512"/>
                <a:gd name="T26" fmla="*/ 352 w 512"/>
                <a:gd name="T27" fmla="*/ 138 h 512"/>
                <a:gd name="T28" fmla="*/ 309 w 512"/>
                <a:gd name="T29" fmla="*/ 138 h 512"/>
                <a:gd name="T30" fmla="*/ 309 w 512"/>
                <a:gd name="T31" fmla="*/ 149 h 512"/>
                <a:gd name="T32" fmla="*/ 512 w 512"/>
                <a:gd name="T33" fmla="*/ 256 h 512"/>
                <a:gd name="T34" fmla="*/ 256 w 512"/>
                <a:gd name="T35" fmla="*/ 512 h 512"/>
                <a:gd name="T36" fmla="*/ 0 w 512"/>
                <a:gd name="T37" fmla="*/ 256 h 512"/>
                <a:gd name="T38" fmla="*/ 256 w 512"/>
                <a:gd name="T39" fmla="*/ 0 h 512"/>
                <a:gd name="T40" fmla="*/ 512 w 512"/>
                <a:gd name="T41" fmla="*/ 256 h 512"/>
                <a:gd name="T42" fmla="*/ 373 w 512"/>
                <a:gd name="T43" fmla="*/ 128 h 512"/>
                <a:gd name="T44" fmla="*/ 362 w 512"/>
                <a:gd name="T45" fmla="*/ 117 h 512"/>
                <a:gd name="T46" fmla="*/ 309 w 512"/>
                <a:gd name="T47" fmla="*/ 117 h 512"/>
                <a:gd name="T48" fmla="*/ 309 w 512"/>
                <a:gd name="T49" fmla="*/ 106 h 512"/>
                <a:gd name="T50" fmla="*/ 298 w 512"/>
                <a:gd name="T51" fmla="*/ 96 h 512"/>
                <a:gd name="T52" fmla="*/ 213 w 512"/>
                <a:gd name="T53" fmla="*/ 96 h 512"/>
                <a:gd name="T54" fmla="*/ 202 w 512"/>
                <a:gd name="T55" fmla="*/ 106 h 512"/>
                <a:gd name="T56" fmla="*/ 202 w 512"/>
                <a:gd name="T57" fmla="*/ 117 h 512"/>
                <a:gd name="T58" fmla="*/ 149 w 512"/>
                <a:gd name="T59" fmla="*/ 117 h 512"/>
                <a:gd name="T60" fmla="*/ 138 w 512"/>
                <a:gd name="T61" fmla="*/ 128 h 512"/>
                <a:gd name="T62" fmla="*/ 138 w 512"/>
                <a:gd name="T63" fmla="*/ 405 h 512"/>
                <a:gd name="T64" fmla="*/ 149 w 512"/>
                <a:gd name="T65" fmla="*/ 416 h 512"/>
                <a:gd name="T66" fmla="*/ 362 w 512"/>
                <a:gd name="T67" fmla="*/ 416 h 512"/>
                <a:gd name="T68" fmla="*/ 373 w 512"/>
                <a:gd name="T69" fmla="*/ 405 h 512"/>
                <a:gd name="T70" fmla="*/ 373 w 512"/>
                <a:gd name="T71"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88" y="138"/>
                  </a:moveTo>
                  <a:cubicBezTo>
                    <a:pt x="224" y="138"/>
                    <a:pt x="224" y="138"/>
                    <a:pt x="224" y="138"/>
                  </a:cubicBezTo>
                  <a:cubicBezTo>
                    <a:pt x="224" y="117"/>
                    <a:pt x="224" y="117"/>
                    <a:pt x="224" y="117"/>
                  </a:cubicBezTo>
                  <a:cubicBezTo>
                    <a:pt x="288" y="117"/>
                    <a:pt x="288" y="117"/>
                    <a:pt x="288" y="117"/>
                  </a:cubicBezTo>
                  <a:lnTo>
                    <a:pt x="288" y="138"/>
                  </a:lnTo>
                  <a:close/>
                  <a:moveTo>
                    <a:pt x="309" y="149"/>
                  </a:moveTo>
                  <a:cubicBezTo>
                    <a:pt x="309" y="155"/>
                    <a:pt x="304" y="160"/>
                    <a:pt x="298" y="160"/>
                  </a:cubicBezTo>
                  <a:cubicBezTo>
                    <a:pt x="213" y="160"/>
                    <a:pt x="213" y="160"/>
                    <a:pt x="213" y="160"/>
                  </a:cubicBezTo>
                  <a:cubicBezTo>
                    <a:pt x="207" y="160"/>
                    <a:pt x="202" y="155"/>
                    <a:pt x="202" y="149"/>
                  </a:cubicBezTo>
                  <a:cubicBezTo>
                    <a:pt x="202" y="138"/>
                    <a:pt x="202" y="138"/>
                    <a:pt x="202" y="138"/>
                  </a:cubicBezTo>
                  <a:cubicBezTo>
                    <a:pt x="160" y="138"/>
                    <a:pt x="160" y="138"/>
                    <a:pt x="160" y="138"/>
                  </a:cubicBezTo>
                  <a:cubicBezTo>
                    <a:pt x="160" y="394"/>
                    <a:pt x="160" y="394"/>
                    <a:pt x="160" y="394"/>
                  </a:cubicBezTo>
                  <a:cubicBezTo>
                    <a:pt x="352" y="394"/>
                    <a:pt x="352" y="394"/>
                    <a:pt x="352" y="394"/>
                  </a:cubicBezTo>
                  <a:cubicBezTo>
                    <a:pt x="352" y="138"/>
                    <a:pt x="352" y="138"/>
                    <a:pt x="352" y="138"/>
                  </a:cubicBezTo>
                  <a:cubicBezTo>
                    <a:pt x="309" y="138"/>
                    <a:pt x="309" y="138"/>
                    <a:pt x="309" y="138"/>
                  </a:cubicBezTo>
                  <a:lnTo>
                    <a:pt x="309" y="14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28"/>
                  </a:moveTo>
                  <a:cubicBezTo>
                    <a:pt x="373" y="122"/>
                    <a:pt x="368" y="117"/>
                    <a:pt x="362" y="117"/>
                  </a:cubicBezTo>
                  <a:cubicBezTo>
                    <a:pt x="309" y="117"/>
                    <a:pt x="309" y="117"/>
                    <a:pt x="309" y="117"/>
                  </a:cubicBezTo>
                  <a:cubicBezTo>
                    <a:pt x="309" y="106"/>
                    <a:pt x="309" y="106"/>
                    <a:pt x="309" y="106"/>
                  </a:cubicBezTo>
                  <a:cubicBezTo>
                    <a:pt x="309" y="100"/>
                    <a:pt x="304" y="96"/>
                    <a:pt x="298" y="96"/>
                  </a:cubicBezTo>
                  <a:cubicBezTo>
                    <a:pt x="213" y="96"/>
                    <a:pt x="213" y="96"/>
                    <a:pt x="213" y="96"/>
                  </a:cubicBezTo>
                  <a:cubicBezTo>
                    <a:pt x="207" y="96"/>
                    <a:pt x="202" y="100"/>
                    <a:pt x="202" y="106"/>
                  </a:cubicBezTo>
                  <a:cubicBezTo>
                    <a:pt x="202" y="117"/>
                    <a:pt x="202" y="117"/>
                    <a:pt x="202" y="117"/>
                  </a:cubicBezTo>
                  <a:cubicBezTo>
                    <a:pt x="149" y="117"/>
                    <a:pt x="149" y="117"/>
                    <a:pt x="149" y="117"/>
                  </a:cubicBezTo>
                  <a:cubicBezTo>
                    <a:pt x="143" y="117"/>
                    <a:pt x="138" y="122"/>
                    <a:pt x="138" y="128"/>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2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39" name="Freeform 141">
              <a:extLst>
                <a:ext uri="{FF2B5EF4-FFF2-40B4-BE49-F238E27FC236}">
                  <a16:creationId xmlns:a16="http://schemas.microsoft.com/office/drawing/2014/main" id="{35D6A919-9F98-9A45-BE24-CCD686BC5698}"/>
                </a:ext>
              </a:extLst>
            </p:cNvPr>
            <p:cNvSpPr>
              <a:spLocks noChangeAspect="1" noEditPoints="1"/>
            </p:cNvSpPr>
            <p:nvPr/>
          </p:nvSpPr>
          <p:spPr bwMode="auto">
            <a:xfrm>
              <a:off x="9803347" y="1819885"/>
              <a:ext cx="432000" cy="432000"/>
            </a:xfrm>
            <a:custGeom>
              <a:avLst/>
              <a:gdLst>
                <a:gd name="T0" fmla="*/ 341 w 512"/>
                <a:gd name="T1" fmla="*/ 330 h 512"/>
                <a:gd name="T2" fmla="*/ 138 w 512"/>
                <a:gd name="T3" fmla="*/ 224 h 512"/>
                <a:gd name="T4" fmla="*/ 224 w 512"/>
                <a:gd name="T5" fmla="*/ 248 h 512"/>
                <a:gd name="T6" fmla="*/ 240 w 512"/>
                <a:gd name="T7" fmla="*/ 234 h 512"/>
                <a:gd name="T8" fmla="*/ 247 w 512"/>
                <a:gd name="T9" fmla="*/ 242 h 512"/>
                <a:gd name="T10" fmla="*/ 264 w 512"/>
                <a:gd name="T11" fmla="*/ 259 h 512"/>
                <a:gd name="T12" fmla="*/ 244 w 512"/>
                <a:gd name="T13" fmla="*/ 254 h 512"/>
                <a:gd name="T14" fmla="*/ 234 w 512"/>
                <a:gd name="T15" fmla="*/ 260 h 512"/>
                <a:gd name="T16" fmla="*/ 240 w 512"/>
                <a:gd name="T17" fmla="*/ 267 h 512"/>
                <a:gd name="T18" fmla="*/ 261 w 512"/>
                <a:gd name="T19" fmla="*/ 276 h 512"/>
                <a:gd name="T20" fmla="*/ 269 w 512"/>
                <a:gd name="T21" fmla="*/ 290 h 512"/>
                <a:gd name="T22" fmla="*/ 247 w 512"/>
                <a:gd name="T23" fmla="*/ 309 h 512"/>
                <a:gd name="T24" fmla="*/ 240 w 512"/>
                <a:gd name="T25" fmla="*/ 320 h 512"/>
                <a:gd name="T26" fmla="*/ 218 w 512"/>
                <a:gd name="T27" fmla="*/ 305 h 512"/>
                <a:gd name="T28" fmla="*/ 229 w 512"/>
                <a:gd name="T29" fmla="*/ 295 h 512"/>
                <a:gd name="T30" fmla="*/ 244 w 512"/>
                <a:gd name="T31" fmla="*/ 297 h 512"/>
                <a:gd name="T32" fmla="*/ 254 w 512"/>
                <a:gd name="T33" fmla="*/ 291 h 512"/>
                <a:gd name="T34" fmla="*/ 247 w 512"/>
                <a:gd name="T35" fmla="*/ 284 h 512"/>
                <a:gd name="T36" fmla="*/ 237 w 512"/>
                <a:gd name="T37" fmla="*/ 280 h 512"/>
                <a:gd name="T38" fmla="*/ 218 w 512"/>
                <a:gd name="T39" fmla="*/ 260 h 512"/>
                <a:gd name="T40" fmla="*/ 181 w 512"/>
                <a:gd name="T41" fmla="*/ 181 h 512"/>
                <a:gd name="T42" fmla="*/ 384 w 512"/>
                <a:gd name="T43" fmla="*/ 288 h 512"/>
                <a:gd name="T44" fmla="*/ 362 w 512"/>
                <a:gd name="T45" fmla="*/ 213 h 512"/>
                <a:gd name="T46" fmla="*/ 181 w 512"/>
                <a:gd name="T47" fmla="*/ 202 h 512"/>
                <a:gd name="T48" fmla="*/ 256 w 512"/>
                <a:gd name="T49" fmla="*/ 0 h 512"/>
                <a:gd name="T50" fmla="*/ 256 w 512"/>
                <a:gd name="T51" fmla="*/ 512 h 512"/>
                <a:gd name="T52" fmla="*/ 256 w 512"/>
                <a:gd name="T53" fmla="*/ 0 h 512"/>
                <a:gd name="T54" fmla="*/ 394 w 512"/>
                <a:gd name="T55" fmla="*/ 309 h 512"/>
                <a:gd name="T56" fmla="*/ 362 w 512"/>
                <a:gd name="T57" fmla="*/ 341 h 512"/>
                <a:gd name="T58" fmla="*/ 128 w 512"/>
                <a:gd name="T59" fmla="*/ 352 h 512"/>
                <a:gd name="T60" fmla="*/ 117 w 512"/>
                <a:gd name="T61" fmla="*/ 213 h 512"/>
                <a:gd name="T62" fmla="*/ 160 w 512"/>
                <a:gd name="T63" fmla="*/ 202 h 512"/>
                <a:gd name="T64" fmla="*/ 170 w 512"/>
                <a:gd name="T65" fmla="*/ 160 h 512"/>
                <a:gd name="T66" fmla="*/ 405 w 512"/>
                <a:gd name="T67"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138" y="330"/>
                  </a:moveTo>
                  <a:cubicBezTo>
                    <a:pt x="341" y="330"/>
                    <a:pt x="341" y="330"/>
                    <a:pt x="341" y="330"/>
                  </a:cubicBezTo>
                  <a:cubicBezTo>
                    <a:pt x="341" y="224"/>
                    <a:pt x="341" y="224"/>
                    <a:pt x="341" y="224"/>
                  </a:cubicBezTo>
                  <a:cubicBezTo>
                    <a:pt x="138" y="224"/>
                    <a:pt x="138" y="224"/>
                    <a:pt x="138" y="224"/>
                  </a:cubicBezTo>
                  <a:lnTo>
                    <a:pt x="138" y="330"/>
                  </a:lnTo>
                  <a:close/>
                  <a:moveTo>
                    <a:pt x="224" y="248"/>
                  </a:moveTo>
                  <a:cubicBezTo>
                    <a:pt x="228" y="245"/>
                    <a:pt x="233" y="243"/>
                    <a:pt x="240" y="242"/>
                  </a:cubicBezTo>
                  <a:cubicBezTo>
                    <a:pt x="240" y="234"/>
                    <a:pt x="240" y="234"/>
                    <a:pt x="240" y="234"/>
                  </a:cubicBezTo>
                  <a:cubicBezTo>
                    <a:pt x="247" y="234"/>
                    <a:pt x="247" y="234"/>
                    <a:pt x="247" y="234"/>
                  </a:cubicBezTo>
                  <a:cubicBezTo>
                    <a:pt x="247" y="242"/>
                    <a:pt x="247" y="242"/>
                    <a:pt x="247" y="242"/>
                  </a:cubicBezTo>
                  <a:cubicBezTo>
                    <a:pt x="255" y="242"/>
                    <a:pt x="262" y="244"/>
                    <a:pt x="268" y="247"/>
                  </a:cubicBezTo>
                  <a:cubicBezTo>
                    <a:pt x="264" y="259"/>
                    <a:pt x="264" y="259"/>
                    <a:pt x="264" y="259"/>
                  </a:cubicBezTo>
                  <a:cubicBezTo>
                    <a:pt x="258" y="256"/>
                    <a:pt x="253" y="255"/>
                    <a:pt x="247" y="255"/>
                  </a:cubicBezTo>
                  <a:cubicBezTo>
                    <a:pt x="247" y="255"/>
                    <a:pt x="246" y="254"/>
                    <a:pt x="244" y="254"/>
                  </a:cubicBezTo>
                  <a:cubicBezTo>
                    <a:pt x="242" y="254"/>
                    <a:pt x="240" y="255"/>
                    <a:pt x="240" y="255"/>
                  </a:cubicBezTo>
                  <a:cubicBezTo>
                    <a:pt x="236" y="255"/>
                    <a:pt x="234" y="257"/>
                    <a:pt x="234" y="260"/>
                  </a:cubicBezTo>
                  <a:cubicBezTo>
                    <a:pt x="234" y="262"/>
                    <a:pt x="234" y="263"/>
                    <a:pt x="235" y="264"/>
                  </a:cubicBezTo>
                  <a:cubicBezTo>
                    <a:pt x="236" y="265"/>
                    <a:pt x="238" y="266"/>
                    <a:pt x="240" y="267"/>
                  </a:cubicBezTo>
                  <a:cubicBezTo>
                    <a:pt x="247" y="270"/>
                    <a:pt x="247" y="270"/>
                    <a:pt x="247" y="270"/>
                  </a:cubicBezTo>
                  <a:cubicBezTo>
                    <a:pt x="254" y="272"/>
                    <a:pt x="259" y="274"/>
                    <a:pt x="261" y="276"/>
                  </a:cubicBezTo>
                  <a:cubicBezTo>
                    <a:pt x="264" y="278"/>
                    <a:pt x="266" y="280"/>
                    <a:pt x="268" y="282"/>
                  </a:cubicBezTo>
                  <a:cubicBezTo>
                    <a:pt x="269" y="285"/>
                    <a:pt x="269" y="287"/>
                    <a:pt x="269" y="290"/>
                  </a:cubicBezTo>
                  <a:cubicBezTo>
                    <a:pt x="269" y="296"/>
                    <a:pt x="268" y="300"/>
                    <a:pt x="264" y="303"/>
                  </a:cubicBezTo>
                  <a:cubicBezTo>
                    <a:pt x="260" y="307"/>
                    <a:pt x="254" y="309"/>
                    <a:pt x="247" y="309"/>
                  </a:cubicBezTo>
                  <a:cubicBezTo>
                    <a:pt x="247" y="320"/>
                    <a:pt x="247" y="320"/>
                    <a:pt x="247" y="320"/>
                  </a:cubicBezTo>
                  <a:cubicBezTo>
                    <a:pt x="240" y="320"/>
                    <a:pt x="240" y="320"/>
                    <a:pt x="240" y="320"/>
                  </a:cubicBezTo>
                  <a:cubicBezTo>
                    <a:pt x="240" y="309"/>
                    <a:pt x="240" y="309"/>
                    <a:pt x="240" y="309"/>
                  </a:cubicBezTo>
                  <a:cubicBezTo>
                    <a:pt x="232" y="309"/>
                    <a:pt x="225" y="308"/>
                    <a:pt x="218" y="305"/>
                  </a:cubicBezTo>
                  <a:cubicBezTo>
                    <a:pt x="218" y="292"/>
                    <a:pt x="218" y="292"/>
                    <a:pt x="218" y="292"/>
                  </a:cubicBezTo>
                  <a:cubicBezTo>
                    <a:pt x="221" y="293"/>
                    <a:pt x="225" y="294"/>
                    <a:pt x="229" y="295"/>
                  </a:cubicBezTo>
                  <a:cubicBezTo>
                    <a:pt x="233" y="297"/>
                    <a:pt x="237" y="297"/>
                    <a:pt x="240" y="297"/>
                  </a:cubicBezTo>
                  <a:cubicBezTo>
                    <a:pt x="240" y="297"/>
                    <a:pt x="242" y="297"/>
                    <a:pt x="244" y="297"/>
                  </a:cubicBezTo>
                  <a:cubicBezTo>
                    <a:pt x="246" y="297"/>
                    <a:pt x="247" y="297"/>
                    <a:pt x="247" y="297"/>
                  </a:cubicBezTo>
                  <a:cubicBezTo>
                    <a:pt x="252" y="296"/>
                    <a:pt x="254" y="294"/>
                    <a:pt x="254" y="291"/>
                  </a:cubicBezTo>
                  <a:cubicBezTo>
                    <a:pt x="254" y="290"/>
                    <a:pt x="254" y="288"/>
                    <a:pt x="252" y="287"/>
                  </a:cubicBezTo>
                  <a:cubicBezTo>
                    <a:pt x="251" y="286"/>
                    <a:pt x="250" y="285"/>
                    <a:pt x="247" y="284"/>
                  </a:cubicBezTo>
                  <a:cubicBezTo>
                    <a:pt x="240" y="282"/>
                    <a:pt x="240" y="282"/>
                    <a:pt x="240" y="282"/>
                  </a:cubicBezTo>
                  <a:cubicBezTo>
                    <a:pt x="237" y="280"/>
                    <a:pt x="237" y="280"/>
                    <a:pt x="237" y="280"/>
                  </a:cubicBezTo>
                  <a:cubicBezTo>
                    <a:pt x="230" y="278"/>
                    <a:pt x="225" y="275"/>
                    <a:pt x="222" y="272"/>
                  </a:cubicBezTo>
                  <a:cubicBezTo>
                    <a:pt x="220" y="269"/>
                    <a:pt x="218" y="265"/>
                    <a:pt x="218" y="260"/>
                  </a:cubicBezTo>
                  <a:cubicBezTo>
                    <a:pt x="218" y="255"/>
                    <a:pt x="220" y="251"/>
                    <a:pt x="224" y="248"/>
                  </a:cubicBezTo>
                  <a:close/>
                  <a:moveTo>
                    <a:pt x="181" y="181"/>
                  </a:moveTo>
                  <a:cubicBezTo>
                    <a:pt x="384" y="181"/>
                    <a:pt x="384" y="181"/>
                    <a:pt x="384" y="181"/>
                  </a:cubicBezTo>
                  <a:cubicBezTo>
                    <a:pt x="384" y="288"/>
                    <a:pt x="384" y="288"/>
                    <a:pt x="384" y="288"/>
                  </a:cubicBezTo>
                  <a:cubicBezTo>
                    <a:pt x="362" y="288"/>
                    <a:pt x="362" y="288"/>
                    <a:pt x="362" y="288"/>
                  </a:cubicBezTo>
                  <a:cubicBezTo>
                    <a:pt x="362" y="213"/>
                    <a:pt x="362" y="213"/>
                    <a:pt x="362" y="213"/>
                  </a:cubicBezTo>
                  <a:cubicBezTo>
                    <a:pt x="362" y="207"/>
                    <a:pt x="358" y="202"/>
                    <a:pt x="352" y="202"/>
                  </a:cubicBezTo>
                  <a:cubicBezTo>
                    <a:pt x="181" y="202"/>
                    <a:pt x="181" y="202"/>
                    <a:pt x="181" y="202"/>
                  </a:cubicBezTo>
                  <a:lnTo>
                    <a:pt x="181" y="181"/>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98"/>
                  </a:moveTo>
                  <a:cubicBezTo>
                    <a:pt x="405" y="304"/>
                    <a:pt x="400" y="309"/>
                    <a:pt x="394" y="309"/>
                  </a:cubicBezTo>
                  <a:cubicBezTo>
                    <a:pt x="362" y="309"/>
                    <a:pt x="362" y="309"/>
                    <a:pt x="362" y="309"/>
                  </a:cubicBezTo>
                  <a:cubicBezTo>
                    <a:pt x="362" y="341"/>
                    <a:pt x="362" y="341"/>
                    <a:pt x="362" y="341"/>
                  </a:cubicBezTo>
                  <a:cubicBezTo>
                    <a:pt x="362" y="347"/>
                    <a:pt x="358" y="352"/>
                    <a:pt x="352" y="352"/>
                  </a:cubicBezTo>
                  <a:cubicBezTo>
                    <a:pt x="128" y="352"/>
                    <a:pt x="128" y="352"/>
                    <a:pt x="128" y="352"/>
                  </a:cubicBezTo>
                  <a:cubicBezTo>
                    <a:pt x="122" y="352"/>
                    <a:pt x="117" y="347"/>
                    <a:pt x="117" y="341"/>
                  </a:cubicBezTo>
                  <a:cubicBezTo>
                    <a:pt x="117" y="213"/>
                    <a:pt x="117" y="213"/>
                    <a:pt x="117" y="213"/>
                  </a:cubicBezTo>
                  <a:cubicBezTo>
                    <a:pt x="117" y="207"/>
                    <a:pt x="122" y="202"/>
                    <a:pt x="128" y="202"/>
                  </a:cubicBezTo>
                  <a:cubicBezTo>
                    <a:pt x="160" y="202"/>
                    <a:pt x="160" y="202"/>
                    <a:pt x="160" y="202"/>
                  </a:cubicBezTo>
                  <a:cubicBezTo>
                    <a:pt x="160" y="170"/>
                    <a:pt x="160" y="170"/>
                    <a:pt x="160" y="170"/>
                  </a:cubicBezTo>
                  <a:cubicBezTo>
                    <a:pt x="160" y="164"/>
                    <a:pt x="164" y="160"/>
                    <a:pt x="170" y="160"/>
                  </a:cubicBezTo>
                  <a:cubicBezTo>
                    <a:pt x="394" y="160"/>
                    <a:pt x="394" y="160"/>
                    <a:pt x="394" y="160"/>
                  </a:cubicBezTo>
                  <a:cubicBezTo>
                    <a:pt x="400" y="160"/>
                    <a:pt x="405" y="164"/>
                    <a:pt x="405" y="170"/>
                  </a:cubicBezTo>
                  <a:lnTo>
                    <a:pt x="405" y="29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
        <p:nvSpPr>
          <p:cNvPr id="16" name="Rectangle 15">
            <a:extLst>
              <a:ext uri="{FF2B5EF4-FFF2-40B4-BE49-F238E27FC236}">
                <a16:creationId xmlns:a16="http://schemas.microsoft.com/office/drawing/2014/main" id="{B58092EC-BA29-FF4F-A333-BE6706AF8326}"/>
              </a:ext>
            </a:extLst>
          </p:cNvPr>
          <p:cNvSpPr/>
          <p:nvPr/>
        </p:nvSpPr>
        <p:spPr>
          <a:xfrm>
            <a:off x="3143289" y="1656678"/>
            <a:ext cx="1335623" cy="830997"/>
          </a:xfrm>
          <a:prstGeom prst="rect">
            <a:avLst/>
          </a:prstGeom>
        </p:spPr>
        <p:txBody>
          <a:bodyPr wrap="none">
            <a:spAutoFit/>
          </a:bodyPr>
          <a:lstStyle/>
          <a:p>
            <a:pPr algn="ctr"/>
            <a:r>
              <a:rPr lang="en-US" sz="1600" dirty="0">
                <a:solidFill>
                  <a:schemeClr val="bg1"/>
                </a:solidFill>
              </a:rPr>
              <a:t>Determine </a:t>
            </a:r>
            <a:br>
              <a:rPr lang="en-US" sz="1600" dirty="0">
                <a:solidFill>
                  <a:schemeClr val="bg1"/>
                </a:solidFill>
              </a:rPr>
            </a:br>
            <a:r>
              <a:rPr lang="en-US" sz="1600" dirty="0">
                <a:solidFill>
                  <a:schemeClr val="bg1"/>
                </a:solidFill>
              </a:rPr>
              <a:t>emissions</a:t>
            </a:r>
          </a:p>
          <a:p>
            <a:pPr algn="ctr"/>
            <a:endParaRPr lang="en-GB" sz="1600" dirty="0">
              <a:solidFill>
                <a:schemeClr val="bg1"/>
              </a:solidFill>
            </a:endParaRPr>
          </a:p>
        </p:txBody>
      </p:sp>
      <p:sp>
        <p:nvSpPr>
          <p:cNvPr id="20" name="Rectangle 19">
            <a:extLst>
              <a:ext uri="{FF2B5EF4-FFF2-40B4-BE49-F238E27FC236}">
                <a16:creationId xmlns:a16="http://schemas.microsoft.com/office/drawing/2014/main" id="{2B022962-4706-964F-8A8B-5A3AD687CA2D}"/>
              </a:ext>
            </a:extLst>
          </p:cNvPr>
          <p:cNvSpPr/>
          <p:nvPr/>
        </p:nvSpPr>
        <p:spPr>
          <a:xfrm>
            <a:off x="889417" y="4095292"/>
            <a:ext cx="1703881" cy="1384995"/>
          </a:xfrm>
          <a:prstGeom prst="rect">
            <a:avLst/>
          </a:prstGeom>
        </p:spPr>
        <p:txBody>
          <a:bodyPr wrap="square">
            <a:spAutoFit/>
          </a:bodyPr>
          <a:lstStyle/>
          <a:p>
            <a:pPr algn="ctr"/>
            <a:r>
              <a:rPr lang="en-US" sz="1200" dirty="0">
                <a:solidFill>
                  <a:schemeClr val="bg1"/>
                </a:solidFill>
              </a:rPr>
              <a:t>Determine if you exceed the threshold for any activity by summing capacity of </a:t>
            </a:r>
            <a:r>
              <a:rPr lang="en-US" sz="1200" b="1" dirty="0">
                <a:solidFill>
                  <a:schemeClr val="bg1"/>
                </a:solidFill>
              </a:rPr>
              <a:t>all</a:t>
            </a:r>
            <a:r>
              <a:rPr lang="en-US" sz="1200" dirty="0">
                <a:solidFill>
                  <a:schemeClr val="bg1"/>
                </a:solidFill>
              </a:rPr>
              <a:t> owned and operated facilities.</a:t>
            </a:r>
          </a:p>
        </p:txBody>
      </p:sp>
      <p:sp>
        <p:nvSpPr>
          <p:cNvPr id="21" name="Rectangle 20">
            <a:extLst>
              <a:ext uri="{FF2B5EF4-FFF2-40B4-BE49-F238E27FC236}">
                <a16:creationId xmlns:a16="http://schemas.microsoft.com/office/drawing/2014/main" id="{2E0E8F18-8B81-A348-B00D-12BB388E79CD}"/>
              </a:ext>
            </a:extLst>
          </p:cNvPr>
          <p:cNvSpPr/>
          <p:nvPr/>
        </p:nvSpPr>
        <p:spPr>
          <a:xfrm>
            <a:off x="2945568" y="4095292"/>
            <a:ext cx="1703881" cy="1200329"/>
          </a:xfrm>
          <a:prstGeom prst="rect">
            <a:avLst/>
          </a:prstGeom>
        </p:spPr>
        <p:txBody>
          <a:bodyPr wrap="square">
            <a:spAutoFit/>
          </a:bodyPr>
          <a:lstStyle/>
          <a:p>
            <a:pPr algn="ctr"/>
            <a:r>
              <a:rPr lang="en-ZA" sz="1200" dirty="0">
                <a:solidFill>
                  <a:schemeClr val="bg1"/>
                </a:solidFill>
              </a:rPr>
              <a:t>Use activity data in conjunction with reporting guidelines to determine emissions.</a:t>
            </a:r>
          </a:p>
        </p:txBody>
      </p:sp>
      <p:sp>
        <p:nvSpPr>
          <p:cNvPr id="22" name="Rectangle 21">
            <a:extLst>
              <a:ext uri="{FF2B5EF4-FFF2-40B4-BE49-F238E27FC236}">
                <a16:creationId xmlns:a16="http://schemas.microsoft.com/office/drawing/2014/main" id="{3771A3E8-EE11-224B-9FBC-00BADB4B7C7A}"/>
              </a:ext>
            </a:extLst>
          </p:cNvPr>
          <p:cNvSpPr/>
          <p:nvPr/>
        </p:nvSpPr>
        <p:spPr>
          <a:xfrm>
            <a:off x="5166611" y="4095292"/>
            <a:ext cx="1384091" cy="830997"/>
          </a:xfrm>
          <a:prstGeom prst="rect">
            <a:avLst/>
          </a:prstGeom>
        </p:spPr>
        <p:txBody>
          <a:bodyPr wrap="square">
            <a:spAutoFit/>
          </a:bodyPr>
          <a:lstStyle/>
          <a:p>
            <a:pPr algn="ctr"/>
            <a:r>
              <a:rPr lang="en-US" sz="1200" dirty="0">
                <a:solidFill>
                  <a:schemeClr val="bg1"/>
                </a:solidFill>
              </a:rPr>
              <a:t>Submit GHG report to the DEA annually by </a:t>
            </a:r>
            <a:r>
              <a:rPr lang="en-US" sz="1200" dirty="0" smtClean="0">
                <a:solidFill>
                  <a:schemeClr val="bg1"/>
                </a:solidFill>
              </a:rPr>
              <a:t>31 </a:t>
            </a:r>
            <a:r>
              <a:rPr lang="en-US" sz="1200" dirty="0">
                <a:solidFill>
                  <a:schemeClr val="bg1"/>
                </a:solidFill>
              </a:rPr>
              <a:t>March.</a:t>
            </a:r>
          </a:p>
        </p:txBody>
      </p:sp>
      <p:sp>
        <p:nvSpPr>
          <p:cNvPr id="23" name="Rectangle 22">
            <a:extLst>
              <a:ext uri="{FF2B5EF4-FFF2-40B4-BE49-F238E27FC236}">
                <a16:creationId xmlns:a16="http://schemas.microsoft.com/office/drawing/2014/main" id="{E6D7AAD0-2A59-E848-9DE9-E7EEB44B67BF}"/>
              </a:ext>
            </a:extLst>
          </p:cNvPr>
          <p:cNvSpPr/>
          <p:nvPr/>
        </p:nvSpPr>
        <p:spPr>
          <a:xfrm>
            <a:off x="7140316" y="4095292"/>
            <a:ext cx="1583960" cy="1015663"/>
          </a:xfrm>
          <a:prstGeom prst="rect">
            <a:avLst/>
          </a:prstGeom>
        </p:spPr>
        <p:txBody>
          <a:bodyPr wrap="square">
            <a:spAutoFit/>
          </a:bodyPr>
          <a:lstStyle/>
          <a:p>
            <a:pPr algn="ctr"/>
            <a:r>
              <a:rPr lang="en-ZA" sz="1200" dirty="0">
                <a:solidFill>
                  <a:schemeClr val="bg1"/>
                </a:solidFill>
              </a:rPr>
              <a:t>Determine allowances that qualify by reviewing regulations.</a:t>
            </a:r>
          </a:p>
        </p:txBody>
      </p:sp>
      <p:sp>
        <p:nvSpPr>
          <p:cNvPr id="32" name="Rectangle 31">
            <a:extLst>
              <a:ext uri="{FF2B5EF4-FFF2-40B4-BE49-F238E27FC236}">
                <a16:creationId xmlns:a16="http://schemas.microsoft.com/office/drawing/2014/main" id="{151EBEFD-5D77-F748-A7BD-93398D6A0CEE}"/>
              </a:ext>
            </a:extLst>
          </p:cNvPr>
          <p:cNvSpPr/>
          <p:nvPr/>
        </p:nvSpPr>
        <p:spPr>
          <a:xfrm>
            <a:off x="9226447" y="4095292"/>
            <a:ext cx="1386590" cy="1015663"/>
          </a:xfrm>
          <a:prstGeom prst="rect">
            <a:avLst/>
          </a:prstGeom>
        </p:spPr>
        <p:txBody>
          <a:bodyPr wrap="square">
            <a:spAutoFit/>
          </a:bodyPr>
          <a:lstStyle/>
          <a:p>
            <a:pPr algn="ctr"/>
            <a:r>
              <a:rPr lang="en-US" sz="1200" dirty="0">
                <a:solidFill>
                  <a:schemeClr val="bg1"/>
                </a:solidFill>
              </a:rPr>
              <a:t>Submit annual Carbon Tax payment – expected to be </a:t>
            </a:r>
            <a:r>
              <a:rPr lang="en-US" sz="1200" dirty="0" smtClean="0">
                <a:solidFill>
                  <a:schemeClr val="bg1"/>
                </a:solidFill>
              </a:rPr>
              <a:t>July </a:t>
            </a:r>
            <a:r>
              <a:rPr lang="en-US" sz="1200" dirty="0">
                <a:solidFill>
                  <a:schemeClr val="bg1"/>
                </a:solidFill>
              </a:rPr>
              <a:t>each year.</a:t>
            </a:r>
          </a:p>
        </p:txBody>
      </p:sp>
      <p:sp>
        <p:nvSpPr>
          <p:cNvPr id="15" name="Rectangle 14">
            <a:extLst>
              <a:ext uri="{FF2B5EF4-FFF2-40B4-BE49-F238E27FC236}">
                <a16:creationId xmlns:a16="http://schemas.microsoft.com/office/drawing/2014/main" id="{2068203F-2469-4B4E-9000-A1C200301B77}"/>
              </a:ext>
            </a:extLst>
          </p:cNvPr>
          <p:cNvSpPr/>
          <p:nvPr/>
        </p:nvSpPr>
        <p:spPr>
          <a:xfrm>
            <a:off x="1309699" y="1896520"/>
            <a:ext cx="904991" cy="338554"/>
          </a:xfrm>
          <a:prstGeom prst="rect">
            <a:avLst/>
          </a:prstGeom>
        </p:spPr>
        <p:txBody>
          <a:bodyPr wrap="none">
            <a:spAutoFit/>
          </a:bodyPr>
          <a:lstStyle/>
          <a:p>
            <a:pPr algn="ctr"/>
            <a:r>
              <a:rPr lang="en-US" sz="1600" dirty="0">
                <a:solidFill>
                  <a:schemeClr val="bg1"/>
                </a:solidFill>
              </a:rPr>
              <a:t>Qualify</a:t>
            </a:r>
            <a:endParaRPr lang="en-GB" sz="1600" dirty="0">
              <a:solidFill>
                <a:schemeClr val="bg1"/>
              </a:solidFill>
            </a:endParaRPr>
          </a:p>
        </p:txBody>
      </p:sp>
      <p:sp>
        <p:nvSpPr>
          <p:cNvPr id="17" name="Rectangle 16">
            <a:extLst>
              <a:ext uri="{FF2B5EF4-FFF2-40B4-BE49-F238E27FC236}">
                <a16:creationId xmlns:a16="http://schemas.microsoft.com/office/drawing/2014/main" id="{59FEAEA5-15F1-FE47-BF3D-18E0C2659E2E}"/>
              </a:ext>
            </a:extLst>
          </p:cNvPr>
          <p:cNvSpPr/>
          <p:nvPr/>
        </p:nvSpPr>
        <p:spPr>
          <a:xfrm>
            <a:off x="5056209" y="1656678"/>
            <a:ext cx="1614414" cy="584775"/>
          </a:xfrm>
          <a:prstGeom prst="rect">
            <a:avLst/>
          </a:prstGeom>
        </p:spPr>
        <p:txBody>
          <a:bodyPr wrap="square">
            <a:spAutoFit/>
          </a:bodyPr>
          <a:lstStyle/>
          <a:p>
            <a:pPr algn="ctr"/>
            <a:r>
              <a:rPr lang="en-US" sz="1600" dirty="0">
                <a:solidFill>
                  <a:schemeClr val="bg1"/>
                </a:solidFill>
              </a:rPr>
              <a:t>Submit </a:t>
            </a:r>
            <a:br>
              <a:rPr lang="en-US" sz="1600" dirty="0">
                <a:solidFill>
                  <a:schemeClr val="bg1"/>
                </a:solidFill>
              </a:rPr>
            </a:br>
            <a:r>
              <a:rPr lang="en-US" sz="1600" dirty="0" err="1">
                <a:solidFill>
                  <a:schemeClr val="bg1"/>
                </a:solidFill>
              </a:rPr>
              <a:t>GHG</a:t>
            </a:r>
            <a:r>
              <a:rPr lang="en-US" sz="1600" dirty="0">
                <a:solidFill>
                  <a:schemeClr val="bg1"/>
                </a:solidFill>
              </a:rPr>
              <a:t> report</a:t>
            </a:r>
          </a:p>
        </p:txBody>
      </p:sp>
      <p:sp>
        <p:nvSpPr>
          <p:cNvPr id="18" name="Rectangle 17">
            <a:extLst>
              <a:ext uri="{FF2B5EF4-FFF2-40B4-BE49-F238E27FC236}">
                <a16:creationId xmlns:a16="http://schemas.microsoft.com/office/drawing/2014/main" id="{2327B5CA-E93D-8842-AABF-713A3C7DBB59}"/>
              </a:ext>
            </a:extLst>
          </p:cNvPr>
          <p:cNvSpPr/>
          <p:nvPr/>
        </p:nvSpPr>
        <p:spPr>
          <a:xfrm>
            <a:off x="7289495" y="1656678"/>
            <a:ext cx="1301575" cy="584775"/>
          </a:xfrm>
          <a:prstGeom prst="rect">
            <a:avLst/>
          </a:prstGeom>
        </p:spPr>
        <p:txBody>
          <a:bodyPr wrap="none">
            <a:spAutoFit/>
          </a:bodyPr>
          <a:lstStyle/>
          <a:p>
            <a:pPr algn="ctr"/>
            <a:r>
              <a:rPr lang="en-US" sz="1600" dirty="0">
                <a:solidFill>
                  <a:schemeClr val="bg1"/>
                </a:solidFill>
              </a:rPr>
              <a:t>Apply </a:t>
            </a:r>
            <a:br>
              <a:rPr lang="en-US" sz="1600" dirty="0">
                <a:solidFill>
                  <a:schemeClr val="bg1"/>
                </a:solidFill>
              </a:rPr>
            </a:br>
            <a:r>
              <a:rPr lang="en-US" sz="1600" dirty="0">
                <a:solidFill>
                  <a:schemeClr val="bg1"/>
                </a:solidFill>
              </a:rPr>
              <a:t>allowances</a:t>
            </a:r>
          </a:p>
        </p:txBody>
      </p:sp>
      <p:sp>
        <p:nvSpPr>
          <p:cNvPr id="19" name="Rectangle 18">
            <a:extLst>
              <a:ext uri="{FF2B5EF4-FFF2-40B4-BE49-F238E27FC236}">
                <a16:creationId xmlns:a16="http://schemas.microsoft.com/office/drawing/2014/main" id="{C7CB5AD5-7EDC-974C-B1D8-C4AA67383ED6}"/>
              </a:ext>
            </a:extLst>
          </p:cNvPr>
          <p:cNvSpPr/>
          <p:nvPr/>
        </p:nvSpPr>
        <p:spPr>
          <a:xfrm>
            <a:off x="9430940" y="1656678"/>
            <a:ext cx="1088760" cy="584775"/>
          </a:xfrm>
          <a:prstGeom prst="rect">
            <a:avLst/>
          </a:prstGeom>
        </p:spPr>
        <p:txBody>
          <a:bodyPr wrap="none">
            <a:spAutoFit/>
          </a:bodyPr>
          <a:lstStyle/>
          <a:p>
            <a:pPr algn="ctr"/>
            <a:r>
              <a:rPr lang="en-US" sz="1600" dirty="0">
                <a:solidFill>
                  <a:schemeClr val="bg1"/>
                </a:solidFill>
              </a:rPr>
              <a:t>Make </a:t>
            </a:r>
            <a:br>
              <a:rPr lang="en-US" sz="1600" dirty="0">
                <a:solidFill>
                  <a:schemeClr val="bg1"/>
                </a:solidFill>
              </a:rPr>
            </a:br>
            <a:r>
              <a:rPr lang="en-US" sz="1600" dirty="0">
                <a:solidFill>
                  <a:schemeClr val="bg1"/>
                </a:solidFill>
              </a:rPr>
              <a:t>payment</a:t>
            </a:r>
          </a:p>
        </p:txBody>
      </p:sp>
      <p:sp>
        <p:nvSpPr>
          <p:cNvPr id="43" name="Title 4">
            <a:extLst>
              <a:ext uri="{FF2B5EF4-FFF2-40B4-BE49-F238E27FC236}">
                <a16:creationId xmlns:a16="http://schemas.microsoft.com/office/drawing/2014/main" id="{694947AE-9D10-DA4B-8229-2F7864E43848}"/>
              </a:ext>
            </a:extLst>
          </p:cNvPr>
          <p:cNvSpPr txBox="1">
            <a:spLocks/>
          </p:cNvSpPr>
          <p:nvPr/>
        </p:nvSpPr>
        <p:spPr>
          <a:xfrm>
            <a:off x="469900" y="402587"/>
            <a:ext cx="11252200" cy="334102"/>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ZA" dirty="0">
                <a:solidFill>
                  <a:schemeClr val="bg1"/>
                </a:solidFill>
              </a:rPr>
              <a:t>The Carbon Tax</a:t>
            </a:r>
            <a:endParaRPr lang="en-GB" dirty="0">
              <a:solidFill>
                <a:schemeClr val="bg1"/>
              </a:solidFill>
            </a:endParaRPr>
          </a:p>
        </p:txBody>
      </p:sp>
      <p:sp>
        <p:nvSpPr>
          <p:cNvPr id="46" name="Text Placeholder 3">
            <a:extLst>
              <a:ext uri="{FF2B5EF4-FFF2-40B4-BE49-F238E27FC236}">
                <a16:creationId xmlns:a16="http://schemas.microsoft.com/office/drawing/2014/main" id="{B7DC4444-1CAB-1D4F-B119-5B835A0CC679}"/>
              </a:ext>
            </a:extLst>
          </p:cNvPr>
          <p:cNvSpPr txBox="1">
            <a:spLocks/>
          </p:cNvSpPr>
          <p:nvPr/>
        </p:nvSpPr>
        <p:spPr>
          <a:xfrm>
            <a:off x="469900" y="736688"/>
            <a:ext cx="11252200" cy="757255"/>
          </a:xfrm>
          <a:prstGeom prst="rect">
            <a:avLst/>
          </a:prstGeom>
        </p:spPr>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en-ZA" sz="2000" dirty="0">
                <a:solidFill>
                  <a:schemeClr val="bg1">
                    <a:lumMod val="75000"/>
                  </a:schemeClr>
                </a:solidFill>
              </a:rPr>
              <a:t>The basic process</a:t>
            </a:r>
          </a:p>
        </p:txBody>
      </p:sp>
    </p:spTree>
    <p:extLst>
      <p:ext uri="{BB962C8B-B14F-4D97-AF65-F5344CB8AC3E}">
        <p14:creationId xmlns:p14="http://schemas.microsoft.com/office/powerpoint/2010/main" val="330866487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0"/>
            <p:extLst/>
          </p:nvPr>
        </p:nvGraphicFramePr>
        <p:xfrm>
          <a:off x="233681" y="1371600"/>
          <a:ext cx="8331200" cy="511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3"/>
          </p:nvPr>
        </p:nvSpPr>
        <p:spPr/>
        <p:txBody>
          <a:bodyPr/>
          <a:lstStyle/>
          <a:p>
            <a:r>
              <a:rPr lang="en-ZA" dirty="0" smtClean="0"/>
              <a:t>Carbon Tax reporting example</a:t>
            </a:r>
            <a:endParaRPr lang="en-ZA" dirty="0"/>
          </a:p>
        </p:txBody>
      </p:sp>
      <p:sp>
        <p:nvSpPr>
          <p:cNvPr id="5" name="Title 4"/>
          <p:cNvSpPr>
            <a:spLocks noGrp="1"/>
          </p:cNvSpPr>
          <p:nvPr>
            <p:ph type="title"/>
          </p:nvPr>
        </p:nvSpPr>
        <p:spPr/>
        <p:txBody>
          <a:bodyPr/>
          <a:lstStyle/>
          <a:p>
            <a:r>
              <a:rPr lang="en-ZA" dirty="0" smtClean="0"/>
              <a:t>The Carbon Tax</a:t>
            </a:r>
            <a:endParaRPr lang="en-ZA" dirty="0"/>
          </a:p>
        </p:txBody>
      </p:sp>
      <p:cxnSp>
        <p:nvCxnSpPr>
          <p:cNvPr id="8" name="Straight Connector 7"/>
          <p:cNvCxnSpPr/>
          <p:nvPr/>
        </p:nvCxnSpPr>
        <p:spPr>
          <a:xfrm>
            <a:off x="8453120" y="1493943"/>
            <a:ext cx="0" cy="49881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564881" y="1493943"/>
            <a:ext cx="3627119" cy="2523768"/>
          </a:xfrm>
          <a:prstGeom prst="rect">
            <a:avLst/>
          </a:prstGeom>
          <a:noFill/>
        </p:spPr>
        <p:txBody>
          <a:bodyPr wrap="square" lIns="0" tIns="0" rIns="0" bIns="0" rtlCol="0">
            <a:spAutoFit/>
          </a:bodyPr>
          <a:lstStyle/>
          <a:p>
            <a:pPr>
              <a:spcBef>
                <a:spcPts val="600"/>
              </a:spcBef>
              <a:buSzPct val="100000"/>
            </a:pPr>
            <a:r>
              <a:rPr lang="en-ZA" sz="1600" b="1" dirty="0" smtClean="0">
                <a:solidFill>
                  <a:srgbClr val="313131"/>
                </a:solidFill>
              </a:rPr>
              <a:t>Carbon Tax</a:t>
            </a:r>
          </a:p>
          <a:p>
            <a:pPr>
              <a:spcBef>
                <a:spcPts val="600"/>
              </a:spcBef>
              <a:buSzPct val="100000"/>
            </a:pPr>
            <a:r>
              <a:rPr lang="en-ZA" sz="1600" u="sng" dirty="0" smtClean="0">
                <a:solidFill>
                  <a:srgbClr val="313131"/>
                </a:solidFill>
              </a:rPr>
              <a:t>Sum of activities at legal entity level.</a:t>
            </a:r>
          </a:p>
          <a:p>
            <a:pPr marL="285750" indent="-285750">
              <a:spcBef>
                <a:spcPts val="600"/>
              </a:spcBef>
              <a:buSzPct val="100000"/>
              <a:buFont typeface="Arial" panose="020B0604020202020204" pitchFamily="34" charset="0"/>
              <a:buChar char="•"/>
            </a:pPr>
            <a:r>
              <a:rPr lang="en-ZA" sz="1600" dirty="0" smtClean="0">
                <a:solidFill>
                  <a:srgbClr val="313131"/>
                </a:solidFill>
              </a:rPr>
              <a:t>Tile plant is not in Carbon Tax net</a:t>
            </a:r>
          </a:p>
          <a:p>
            <a:pPr marL="285750" indent="-285750">
              <a:spcBef>
                <a:spcPts val="600"/>
              </a:spcBef>
              <a:buSzPct val="100000"/>
              <a:buFont typeface="Arial" panose="020B0604020202020204" pitchFamily="34" charset="0"/>
              <a:buChar char="•"/>
            </a:pPr>
            <a:r>
              <a:rPr lang="en-ZA" sz="1600" dirty="0" smtClean="0">
                <a:solidFill>
                  <a:srgbClr val="313131"/>
                </a:solidFill>
              </a:rPr>
              <a:t>Installed capacity of Ceramics (Pty) Ltd for activity 1A2f is      4 MW (</a:t>
            </a:r>
            <a:r>
              <a:rPr lang="en-ZA" sz="1600" dirty="0" err="1" smtClean="0">
                <a:solidFill>
                  <a:srgbClr val="313131"/>
                </a:solidFill>
              </a:rPr>
              <a:t>th</a:t>
            </a:r>
            <a:r>
              <a:rPr lang="en-ZA" sz="1600" dirty="0" smtClean="0">
                <a:solidFill>
                  <a:srgbClr val="313131"/>
                </a:solidFill>
              </a:rPr>
              <a:t>)</a:t>
            </a:r>
          </a:p>
          <a:p>
            <a:pPr marL="285750" indent="-285750">
              <a:spcBef>
                <a:spcPts val="600"/>
              </a:spcBef>
              <a:buSzPct val="100000"/>
              <a:buFont typeface="Arial" panose="020B0604020202020204" pitchFamily="34" charset="0"/>
              <a:buChar char="•"/>
            </a:pPr>
            <a:r>
              <a:rPr lang="en-ZA" sz="1600" dirty="0" smtClean="0">
                <a:solidFill>
                  <a:srgbClr val="313131"/>
                </a:solidFill>
              </a:rPr>
              <a:t>Below 10 MW (</a:t>
            </a:r>
            <a:r>
              <a:rPr lang="en-ZA" sz="1600" dirty="0" err="1" smtClean="0">
                <a:solidFill>
                  <a:srgbClr val="313131"/>
                </a:solidFill>
              </a:rPr>
              <a:t>th</a:t>
            </a:r>
            <a:r>
              <a:rPr lang="en-ZA" sz="1600" dirty="0" smtClean="0">
                <a:solidFill>
                  <a:srgbClr val="313131"/>
                </a:solidFill>
              </a:rPr>
              <a:t>) threshold</a:t>
            </a:r>
          </a:p>
        </p:txBody>
      </p:sp>
      <p:sp>
        <p:nvSpPr>
          <p:cNvPr id="2" name="Rectangle 1"/>
          <p:cNvSpPr/>
          <p:nvPr/>
        </p:nvSpPr>
        <p:spPr bwMode="gray">
          <a:xfrm>
            <a:off x="843280" y="4017711"/>
            <a:ext cx="2865120" cy="716849"/>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ZA" sz="1600" b="1" dirty="0" smtClean="0">
              <a:solidFill>
                <a:schemeClr val="bg1"/>
              </a:solidFill>
            </a:endParaRPr>
          </a:p>
        </p:txBody>
      </p:sp>
      <p:sp>
        <p:nvSpPr>
          <p:cNvPr id="9" name="Rectangle 8"/>
          <p:cNvSpPr/>
          <p:nvPr/>
        </p:nvSpPr>
        <p:spPr bwMode="gray">
          <a:xfrm>
            <a:off x="3883661" y="4017711"/>
            <a:ext cx="2865120" cy="716849"/>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ZA" sz="1600" b="1" dirty="0" smtClean="0">
              <a:solidFill>
                <a:schemeClr val="bg1"/>
              </a:solidFill>
            </a:endParaRPr>
          </a:p>
        </p:txBody>
      </p:sp>
      <p:sp>
        <p:nvSpPr>
          <p:cNvPr id="12" name="Rectangle 11"/>
          <p:cNvSpPr/>
          <p:nvPr/>
        </p:nvSpPr>
        <p:spPr bwMode="gray">
          <a:xfrm>
            <a:off x="843280" y="4921950"/>
            <a:ext cx="1300480" cy="716849"/>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ZA" sz="1600" b="1" dirty="0" smtClean="0">
              <a:solidFill>
                <a:schemeClr val="bg1"/>
              </a:solidFill>
            </a:endParaRPr>
          </a:p>
        </p:txBody>
      </p:sp>
      <p:sp>
        <p:nvSpPr>
          <p:cNvPr id="13" name="Rectangle 12"/>
          <p:cNvSpPr/>
          <p:nvPr/>
        </p:nvSpPr>
        <p:spPr bwMode="gray">
          <a:xfrm>
            <a:off x="3903981" y="4921950"/>
            <a:ext cx="1300480" cy="716849"/>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ZA" sz="1600" b="1" dirty="0" smtClean="0">
              <a:solidFill>
                <a:schemeClr val="bg1"/>
              </a:solidFill>
            </a:endParaRPr>
          </a:p>
        </p:txBody>
      </p:sp>
      <p:sp>
        <p:nvSpPr>
          <p:cNvPr id="14" name="Rectangle 13"/>
          <p:cNvSpPr/>
          <p:nvPr/>
        </p:nvSpPr>
        <p:spPr bwMode="gray">
          <a:xfrm>
            <a:off x="3903981" y="5800220"/>
            <a:ext cx="1300480" cy="716849"/>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ZA" sz="1600" b="1" dirty="0" smtClean="0">
              <a:solidFill>
                <a:schemeClr val="bg1"/>
              </a:solidFill>
            </a:endParaRPr>
          </a:p>
        </p:txBody>
      </p:sp>
      <p:pic>
        <p:nvPicPr>
          <p:cNvPr id="15" name="Picture 14">
            <a:extLst>
              <a:ext uri="{FF2B5EF4-FFF2-40B4-BE49-F238E27FC236}">
                <a16:creationId xmlns:a16="http://schemas.microsoft.com/office/drawing/2014/main" id="{18829D86-06E6-D841-952A-B71AD4CDB173}"/>
              </a:ext>
            </a:extLst>
          </p:cNvPr>
          <p:cNvPicPr>
            <a:picLocks noChangeAspect="1"/>
          </p:cNvPicPr>
          <p:nvPr/>
        </p:nvPicPr>
        <p:blipFill rotWithShape="1">
          <a:blip r:embed="rId8"/>
          <a:srcRect t="27350" b="5478"/>
          <a:stretch/>
        </p:blipFill>
        <p:spPr>
          <a:xfrm rot="5400000">
            <a:off x="7645780" y="3140713"/>
            <a:ext cx="2695444" cy="4694126"/>
          </a:xfrm>
          <a:prstGeom prst="rect">
            <a:avLst/>
          </a:prstGeom>
        </p:spPr>
      </p:pic>
    </p:spTree>
    <p:extLst>
      <p:ext uri="{BB962C8B-B14F-4D97-AF65-F5344CB8AC3E}">
        <p14:creationId xmlns:p14="http://schemas.microsoft.com/office/powerpoint/2010/main" val="1433316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9"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5E237CA-2317-CC4F-B5ED-98B1EF7AF68E}"/>
              </a:ext>
            </a:extLst>
          </p:cNvPr>
          <p:cNvGrpSpPr/>
          <p:nvPr/>
        </p:nvGrpSpPr>
        <p:grpSpPr>
          <a:xfrm>
            <a:off x="0" y="3507128"/>
            <a:ext cx="12192000" cy="2310828"/>
            <a:chOff x="0" y="1782501"/>
            <a:chExt cx="12192000" cy="2310828"/>
          </a:xfrm>
        </p:grpSpPr>
        <p:sp>
          <p:nvSpPr>
            <p:cNvPr id="30" name="Rectangle 29">
              <a:extLst>
                <a:ext uri="{FF2B5EF4-FFF2-40B4-BE49-F238E27FC236}">
                  <a16:creationId xmlns:a16="http://schemas.microsoft.com/office/drawing/2014/main" id="{89DAB9FD-3CEE-2740-9D39-A3713C59BDF0}"/>
                </a:ext>
              </a:extLst>
            </p:cNvPr>
            <p:cNvSpPr/>
            <p:nvPr/>
          </p:nvSpPr>
          <p:spPr bwMode="gray">
            <a:xfrm>
              <a:off x="0" y="1782501"/>
              <a:ext cx="12192000" cy="2199189"/>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cxnSp>
          <p:nvCxnSpPr>
            <p:cNvPr id="8" name="Straight Arrow Connector 7">
              <a:extLst>
                <a:ext uri="{FF2B5EF4-FFF2-40B4-BE49-F238E27FC236}">
                  <a16:creationId xmlns:a16="http://schemas.microsoft.com/office/drawing/2014/main" id="{6A216751-2BAD-6645-8A3D-FB57A55892A8}"/>
                </a:ext>
              </a:extLst>
            </p:cNvPr>
            <p:cNvCxnSpPr/>
            <p:nvPr/>
          </p:nvCxnSpPr>
          <p:spPr>
            <a:xfrm>
              <a:off x="554635" y="2534475"/>
              <a:ext cx="10882859" cy="0"/>
            </a:xfrm>
            <a:prstGeom prst="straightConnector1">
              <a:avLst/>
            </a:prstGeom>
            <a:ln w="57150">
              <a:solidFill>
                <a:srgbClr val="B4B4B4"/>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9" name="Hexagon 8">
              <a:extLst>
                <a:ext uri="{FF2B5EF4-FFF2-40B4-BE49-F238E27FC236}">
                  <a16:creationId xmlns:a16="http://schemas.microsoft.com/office/drawing/2014/main" id="{92E3D0FE-20A0-2246-8322-29E7DC1FC37D}"/>
                </a:ext>
              </a:extLst>
            </p:cNvPr>
            <p:cNvSpPr>
              <a:spLocks noChangeAspect="1"/>
            </p:cNvSpPr>
            <p:nvPr/>
          </p:nvSpPr>
          <p:spPr>
            <a:xfrm>
              <a:off x="1062676" y="1986019"/>
              <a:ext cx="1282762" cy="1116000"/>
            </a:xfrm>
            <a:prstGeom prst="hexagon">
              <a:avLst>
                <a:gd name="adj" fmla="val 25000"/>
                <a:gd name="vf" fmla="val 115470"/>
              </a:avLst>
            </a:prstGeom>
            <a:solidFill>
              <a:schemeClr val="bg1">
                <a:lumMod val="75000"/>
              </a:schemeClr>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ctr"/>
            <a:lstStyle/>
            <a:p>
              <a:pPr algn="ctr"/>
              <a:r>
                <a:rPr lang="en-GB" sz="1600" dirty="0" err="1">
                  <a:solidFill>
                    <a:schemeClr val="bg1"/>
                  </a:solidFill>
                </a:rPr>
                <a:t>tbd</a:t>
              </a:r>
              <a:endParaRPr lang="en-GB" sz="1600" dirty="0">
                <a:solidFill>
                  <a:schemeClr val="bg1"/>
                </a:solidFill>
              </a:endParaRPr>
            </a:p>
          </p:txBody>
        </p:sp>
        <p:sp>
          <p:nvSpPr>
            <p:cNvPr id="10" name="Hexagon 9">
              <a:extLst>
                <a:ext uri="{FF2B5EF4-FFF2-40B4-BE49-F238E27FC236}">
                  <a16:creationId xmlns:a16="http://schemas.microsoft.com/office/drawing/2014/main" id="{974E5A48-9AEF-6541-B900-390854B1DB8B}"/>
                </a:ext>
              </a:extLst>
            </p:cNvPr>
            <p:cNvSpPr>
              <a:spLocks noChangeAspect="1"/>
            </p:cNvSpPr>
            <p:nvPr/>
          </p:nvSpPr>
          <p:spPr>
            <a:xfrm>
              <a:off x="2717805" y="1986019"/>
              <a:ext cx="1282762" cy="1116000"/>
            </a:xfrm>
            <a:prstGeom prst="hexagon">
              <a:avLst>
                <a:gd name="adj" fmla="val 25000"/>
                <a:gd name="vf" fmla="val 115470"/>
              </a:avLst>
            </a:prstGeom>
            <a:solidFill>
              <a:schemeClr val="bg1">
                <a:lumMod val="65000"/>
              </a:schemeClr>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ctr"/>
            <a:lstStyle/>
            <a:p>
              <a:pPr algn="ctr"/>
              <a:r>
                <a:rPr lang="en-GB" sz="1600" dirty="0">
                  <a:solidFill>
                    <a:schemeClr val="bg1"/>
                  </a:solidFill>
                </a:rPr>
                <a:t>End</a:t>
              </a:r>
            </a:p>
            <a:p>
              <a:pPr algn="ctr"/>
              <a:r>
                <a:rPr lang="en-GB" sz="1600" dirty="0">
                  <a:solidFill>
                    <a:schemeClr val="bg1"/>
                  </a:solidFill>
                </a:rPr>
                <a:t>March</a:t>
              </a:r>
            </a:p>
          </p:txBody>
        </p:sp>
        <p:sp>
          <p:nvSpPr>
            <p:cNvPr id="11" name="Hexagon 10">
              <a:extLst>
                <a:ext uri="{FF2B5EF4-FFF2-40B4-BE49-F238E27FC236}">
                  <a16:creationId xmlns:a16="http://schemas.microsoft.com/office/drawing/2014/main" id="{E67A131C-AB9A-6245-B699-27FF613EE602}"/>
                </a:ext>
              </a:extLst>
            </p:cNvPr>
            <p:cNvSpPr>
              <a:spLocks noChangeAspect="1"/>
            </p:cNvSpPr>
            <p:nvPr/>
          </p:nvSpPr>
          <p:spPr>
            <a:xfrm>
              <a:off x="4372934" y="1986019"/>
              <a:ext cx="1282762" cy="1116000"/>
            </a:xfrm>
            <a:prstGeom prst="hexagon">
              <a:avLst>
                <a:gd name="adj" fmla="val 25000"/>
                <a:gd name="vf" fmla="val 115470"/>
              </a:avLst>
            </a:prstGeom>
            <a:solidFill>
              <a:srgbClr val="E3E48D"/>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ctr"/>
            <a:lstStyle/>
            <a:p>
              <a:pPr algn="ctr"/>
              <a:r>
                <a:rPr lang="en-GB" sz="1600" dirty="0">
                  <a:solidFill>
                    <a:schemeClr val="bg1"/>
                  </a:solidFill>
                </a:rPr>
                <a:t>End May</a:t>
              </a:r>
            </a:p>
          </p:txBody>
        </p:sp>
        <p:sp>
          <p:nvSpPr>
            <p:cNvPr id="12" name="Hexagon 11">
              <a:extLst>
                <a:ext uri="{FF2B5EF4-FFF2-40B4-BE49-F238E27FC236}">
                  <a16:creationId xmlns:a16="http://schemas.microsoft.com/office/drawing/2014/main" id="{CC6FA32A-0462-A747-9B3B-CB03109763E8}"/>
                </a:ext>
              </a:extLst>
            </p:cNvPr>
            <p:cNvSpPr>
              <a:spLocks noChangeAspect="1"/>
            </p:cNvSpPr>
            <p:nvPr/>
          </p:nvSpPr>
          <p:spPr>
            <a:xfrm>
              <a:off x="6028063" y="1986019"/>
              <a:ext cx="1282762" cy="1116000"/>
            </a:xfrm>
            <a:prstGeom prst="hexagon">
              <a:avLst>
                <a:gd name="adj" fmla="val 25000"/>
                <a:gd name="vf" fmla="val 115470"/>
              </a:avLst>
            </a:prstGeom>
            <a:solidFill>
              <a:srgbClr val="C4D600"/>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ctr"/>
            <a:lstStyle/>
            <a:p>
              <a:pPr algn="ctr"/>
              <a:r>
                <a:rPr lang="en-GB" sz="1600" dirty="0" smtClean="0">
                  <a:solidFill>
                    <a:schemeClr val="bg1"/>
                  </a:solidFill>
                </a:rPr>
                <a:t>July</a:t>
              </a:r>
              <a:endParaRPr lang="en-GB" sz="1600" dirty="0">
                <a:solidFill>
                  <a:schemeClr val="bg1"/>
                </a:solidFill>
              </a:endParaRPr>
            </a:p>
          </p:txBody>
        </p:sp>
        <p:sp>
          <p:nvSpPr>
            <p:cNvPr id="13" name="Hexagon 12">
              <a:extLst>
                <a:ext uri="{FF2B5EF4-FFF2-40B4-BE49-F238E27FC236}">
                  <a16:creationId xmlns:a16="http://schemas.microsoft.com/office/drawing/2014/main" id="{5822C952-C08E-D643-A6D2-D1FC2A05081A}"/>
                </a:ext>
              </a:extLst>
            </p:cNvPr>
            <p:cNvSpPr>
              <a:spLocks noChangeAspect="1"/>
            </p:cNvSpPr>
            <p:nvPr/>
          </p:nvSpPr>
          <p:spPr>
            <a:xfrm>
              <a:off x="9338321" y="1986019"/>
              <a:ext cx="1282762" cy="1116000"/>
            </a:xfrm>
            <a:prstGeom prst="hexagon">
              <a:avLst>
                <a:gd name="adj" fmla="val 25000"/>
                <a:gd name="vf" fmla="val 115470"/>
              </a:avLst>
            </a:prstGeom>
            <a:solidFill>
              <a:srgbClr val="009A44"/>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ctr"/>
            <a:lstStyle/>
            <a:p>
              <a:pPr algn="ctr"/>
              <a:r>
                <a:rPr lang="en-GB" sz="1600" dirty="0">
                  <a:solidFill>
                    <a:schemeClr val="bg1"/>
                  </a:solidFill>
                </a:rPr>
                <a:t>End of </a:t>
              </a:r>
              <a:br>
                <a:rPr lang="en-GB" sz="1600" dirty="0">
                  <a:solidFill>
                    <a:schemeClr val="bg1"/>
                  </a:solidFill>
                </a:rPr>
              </a:br>
              <a:r>
                <a:rPr lang="en-GB" sz="1600" dirty="0">
                  <a:solidFill>
                    <a:schemeClr val="bg1"/>
                  </a:solidFill>
                </a:rPr>
                <a:t>FY</a:t>
              </a:r>
            </a:p>
          </p:txBody>
        </p:sp>
        <p:sp>
          <p:nvSpPr>
            <p:cNvPr id="22" name="Hexagon 21">
              <a:extLst>
                <a:ext uri="{FF2B5EF4-FFF2-40B4-BE49-F238E27FC236}">
                  <a16:creationId xmlns:a16="http://schemas.microsoft.com/office/drawing/2014/main" id="{895948D9-49AA-DA4D-8063-8EC81534D471}"/>
                </a:ext>
              </a:extLst>
            </p:cNvPr>
            <p:cNvSpPr>
              <a:spLocks noChangeAspect="1"/>
            </p:cNvSpPr>
            <p:nvPr/>
          </p:nvSpPr>
          <p:spPr>
            <a:xfrm>
              <a:off x="7683192" y="1976374"/>
              <a:ext cx="1282762" cy="1116000"/>
            </a:xfrm>
            <a:prstGeom prst="hexagon">
              <a:avLst>
                <a:gd name="adj" fmla="val 25000"/>
                <a:gd name="vf" fmla="val 115470"/>
              </a:avLst>
            </a:prstGeom>
            <a:solidFill>
              <a:schemeClr val="accent1"/>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ctr"/>
            <a:lstStyle/>
            <a:p>
              <a:pPr algn="ctr"/>
              <a:r>
                <a:rPr lang="en-GB" sz="1600" b="1" dirty="0" smtClean="0">
                  <a:solidFill>
                    <a:schemeClr val="bg1"/>
                  </a:solidFill>
                </a:rPr>
                <a:t>July</a:t>
              </a:r>
              <a:endParaRPr lang="en-GB" sz="1600" b="1" dirty="0">
                <a:solidFill>
                  <a:schemeClr val="bg1"/>
                </a:solidFill>
              </a:endParaRPr>
            </a:p>
          </p:txBody>
        </p:sp>
        <p:sp>
          <p:nvSpPr>
            <p:cNvPr id="24" name="Rectangle 23">
              <a:extLst>
                <a:ext uri="{FF2B5EF4-FFF2-40B4-BE49-F238E27FC236}">
                  <a16:creationId xmlns:a16="http://schemas.microsoft.com/office/drawing/2014/main" id="{8FFBB810-1FCC-894A-B777-F0CB94158AFE}"/>
                </a:ext>
              </a:extLst>
            </p:cNvPr>
            <p:cNvSpPr/>
            <p:nvPr/>
          </p:nvSpPr>
          <p:spPr>
            <a:xfrm>
              <a:off x="1041721" y="3262332"/>
              <a:ext cx="1319513" cy="461665"/>
            </a:xfrm>
            <a:prstGeom prst="rect">
              <a:avLst/>
            </a:prstGeom>
          </p:spPr>
          <p:txBody>
            <a:bodyPr wrap="square">
              <a:spAutoFit/>
            </a:bodyPr>
            <a:lstStyle/>
            <a:p>
              <a:pPr algn="ctr"/>
              <a:r>
                <a:rPr lang="en-US" sz="1200" dirty="0"/>
                <a:t>License facilities</a:t>
              </a:r>
            </a:p>
          </p:txBody>
        </p:sp>
        <p:sp>
          <p:nvSpPr>
            <p:cNvPr id="25" name="Rectangle 24">
              <a:extLst>
                <a:ext uri="{FF2B5EF4-FFF2-40B4-BE49-F238E27FC236}">
                  <a16:creationId xmlns:a16="http://schemas.microsoft.com/office/drawing/2014/main" id="{9311519E-425C-7A42-9F2E-DD3461C4045A}"/>
                </a:ext>
              </a:extLst>
            </p:cNvPr>
            <p:cNvSpPr/>
            <p:nvPr/>
          </p:nvSpPr>
          <p:spPr>
            <a:xfrm>
              <a:off x="2699988" y="3262332"/>
              <a:ext cx="1319513" cy="646331"/>
            </a:xfrm>
            <a:prstGeom prst="rect">
              <a:avLst/>
            </a:prstGeom>
          </p:spPr>
          <p:txBody>
            <a:bodyPr wrap="square">
              <a:spAutoFit/>
            </a:bodyPr>
            <a:lstStyle/>
            <a:p>
              <a:pPr algn="ctr"/>
              <a:r>
                <a:rPr lang="en-US" sz="1200" dirty="0"/>
                <a:t>Submit </a:t>
              </a:r>
              <a:r>
                <a:rPr lang="en-US" sz="1200" dirty="0" err="1"/>
                <a:t>GHG</a:t>
              </a:r>
              <a:r>
                <a:rPr lang="en-US" sz="1200" dirty="0"/>
                <a:t> report </a:t>
              </a:r>
              <a:br>
                <a:rPr lang="en-US" sz="1200" dirty="0"/>
              </a:br>
              <a:endParaRPr lang="en-US" sz="1200" dirty="0"/>
            </a:p>
          </p:txBody>
        </p:sp>
        <p:sp>
          <p:nvSpPr>
            <p:cNvPr id="26" name="Rectangle 25">
              <a:extLst>
                <a:ext uri="{FF2B5EF4-FFF2-40B4-BE49-F238E27FC236}">
                  <a16:creationId xmlns:a16="http://schemas.microsoft.com/office/drawing/2014/main" id="{E032A916-645C-9044-AD87-13EF127CBE1B}"/>
                </a:ext>
              </a:extLst>
            </p:cNvPr>
            <p:cNvSpPr/>
            <p:nvPr/>
          </p:nvSpPr>
          <p:spPr>
            <a:xfrm>
              <a:off x="4352081" y="3262332"/>
              <a:ext cx="1395135" cy="646331"/>
            </a:xfrm>
            <a:prstGeom prst="rect">
              <a:avLst/>
            </a:prstGeom>
          </p:spPr>
          <p:txBody>
            <a:bodyPr wrap="square">
              <a:spAutoFit/>
            </a:bodyPr>
            <a:lstStyle/>
            <a:p>
              <a:pPr algn="ctr"/>
              <a:r>
                <a:rPr lang="en-US" sz="1200" dirty="0"/>
                <a:t>DEA completes 60 day review period </a:t>
              </a:r>
            </a:p>
          </p:txBody>
        </p:sp>
        <p:sp>
          <p:nvSpPr>
            <p:cNvPr id="27" name="Rectangle 26">
              <a:extLst>
                <a:ext uri="{FF2B5EF4-FFF2-40B4-BE49-F238E27FC236}">
                  <a16:creationId xmlns:a16="http://schemas.microsoft.com/office/drawing/2014/main" id="{A0B04B5F-456B-7A48-80FF-AFD4106C4697}"/>
                </a:ext>
              </a:extLst>
            </p:cNvPr>
            <p:cNvSpPr/>
            <p:nvPr/>
          </p:nvSpPr>
          <p:spPr>
            <a:xfrm>
              <a:off x="6016522" y="3262332"/>
              <a:ext cx="1319513" cy="830997"/>
            </a:xfrm>
            <a:prstGeom prst="rect">
              <a:avLst/>
            </a:prstGeom>
          </p:spPr>
          <p:txBody>
            <a:bodyPr wrap="square">
              <a:spAutoFit/>
            </a:bodyPr>
            <a:lstStyle/>
            <a:p>
              <a:pPr algn="ctr"/>
              <a:r>
                <a:rPr lang="en-US" sz="1200" dirty="0"/>
                <a:t>Determine liability after allowances</a:t>
              </a:r>
            </a:p>
            <a:p>
              <a:pPr algn="ctr"/>
              <a:endParaRPr lang="en-GB" sz="1200" dirty="0"/>
            </a:p>
          </p:txBody>
        </p:sp>
        <p:sp>
          <p:nvSpPr>
            <p:cNvPr id="28" name="Rectangle 27">
              <a:extLst>
                <a:ext uri="{FF2B5EF4-FFF2-40B4-BE49-F238E27FC236}">
                  <a16:creationId xmlns:a16="http://schemas.microsoft.com/office/drawing/2014/main" id="{8953B543-F56E-5A44-8FBB-D1BA3683A6F3}"/>
                </a:ext>
              </a:extLst>
            </p:cNvPr>
            <p:cNvSpPr/>
            <p:nvPr/>
          </p:nvSpPr>
          <p:spPr>
            <a:xfrm>
              <a:off x="7616142" y="3262332"/>
              <a:ext cx="1389735" cy="646331"/>
            </a:xfrm>
            <a:prstGeom prst="rect">
              <a:avLst/>
            </a:prstGeom>
          </p:spPr>
          <p:txBody>
            <a:bodyPr wrap="square">
              <a:spAutoFit/>
            </a:bodyPr>
            <a:lstStyle/>
            <a:p>
              <a:pPr algn="ctr"/>
              <a:r>
                <a:rPr lang="en-US" sz="1200" dirty="0"/>
                <a:t>Submit </a:t>
              </a:r>
              <a:r>
                <a:rPr lang="en-US" sz="1200" dirty="0" smtClean="0"/>
                <a:t>account details and </a:t>
              </a:r>
              <a:r>
                <a:rPr lang="en-US" sz="1200" dirty="0"/>
                <a:t>pay Carbon Tax</a:t>
              </a:r>
              <a:endParaRPr lang="en-GB" sz="1200" dirty="0"/>
            </a:p>
          </p:txBody>
        </p:sp>
        <p:sp>
          <p:nvSpPr>
            <p:cNvPr id="29" name="Rectangle 28">
              <a:extLst>
                <a:ext uri="{FF2B5EF4-FFF2-40B4-BE49-F238E27FC236}">
                  <a16:creationId xmlns:a16="http://schemas.microsoft.com/office/drawing/2014/main" id="{10158FC7-1018-CC4D-9BAD-FEE31D9A8884}"/>
                </a:ext>
              </a:extLst>
            </p:cNvPr>
            <p:cNvSpPr/>
            <p:nvPr/>
          </p:nvSpPr>
          <p:spPr>
            <a:xfrm>
              <a:off x="9333055" y="3262332"/>
              <a:ext cx="1319513" cy="830997"/>
            </a:xfrm>
            <a:prstGeom prst="rect">
              <a:avLst/>
            </a:prstGeom>
          </p:spPr>
          <p:txBody>
            <a:bodyPr wrap="square">
              <a:spAutoFit/>
            </a:bodyPr>
            <a:lstStyle/>
            <a:p>
              <a:pPr algn="ctr"/>
              <a:r>
                <a:rPr lang="en-US" sz="1200" dirty="0"/>
                <a:t>Deduct from Income Tax (end of FY)</a:t>
              </a:r>
            </a:p>
            <a:p>
              <a:pPr algn="ctr"/>
              <a:endParaRPr lang="en-GB" sz="1200" dirty="0"/>
            </a:p>
          </p:txBody>
        </p:sp>
      </p:grpSp>
      <p:sp>
        <p:nvSpPr>
          <p:cNvPr id="3" name="Content Placeholder 2">
            <a:extLst>
              <a:ext uri="{FF2B5EF4-FFF2-40B4-BE49-F238E27FC236}">
                <a16:creationId xmlns:a16="http://schemas.microsoft.com/office/drawing/2014/main" id="{E70C6931-8741-3E4E-916A-1C709214C826}"/>
              </a:ext>
            </a:extLst>
          </p:cNvPr>
          <p:cNvSpPr>
            <a:spLocks noGrp="1"/>
          </p:cNvSpPr>
          <p:nvPr>
            <p:ph sz="quarter" idx="10"/>
          </p:nvPr>
        </p:nvSpPr>
        <p:spPr>
          <a:xfrm>
            <a:off x="469900" y="1665290"/>
            <a:ext cx="4333663" cy="1529323"/>
          </a:xfrm>
        </p:spPr>
        <p:txBody>
          <a:bodyPr/>
          <a:lstStyle/>
          <a:p>
            <a:pPr marL="171450" indent="-171450">
              <a:spcAft>
                <a:spcPts val="600"/>
              </a:spcAft>
              <a:buFont typeface="Arial" panose="020B0604020202020204" pitchFamily="34" charset="0"/>
              <a:buChar char="•"/>
            </a:pPr>
            <a:r>
              <a:rPr lang="en-ZA" dirty="0" smtClean="0"/>
              <a:t>Draft SARS </a:t>
            </a:r>
            <a:r>
              <a:rPr lang="en-ZA" dirty="0"/>
              <a:t>rules </a:t>
            </a:r>
            <a:r>
              <a:rPr lang="en-ZA" dirty="0" smtClean="0"/>
              <a:t>published for public comment May 2019</a:t>
            </a:r>
            <a:endParaRPr lang="en-ZA" dirty="0"/>
          </a:p>
          <a:p>
            <a:pPr marL="171450" indent="-171450">
              <a:spcAft>
                <a:spcPts val="600"/>
              </a:spcAft>
              <a:buFont typeface="Arial" panose="020B0604020202020204" pitchFamily="34" charset="0"/>
              <a:buChar char="•"/>
            </a:pPr>
            <a:r>
              <a:rPr lang="en-ZA" dirty="0" smtClean="0"/>
              <a:t>Rules require licensing of activities above threshold</a:t>
            </a:r>
            <a:endParaRPr lang="en-ZA" dirty="0"/>
          </a:p>
          <a:p>
            <a:pPr marL="171450" indent="-171450">
              <a:spcAft>
                <a:spcPts val="600"/>
              </a:spcAft>
              <a:buFont typeface="Arial" panose="020B0604020202020204" pitchFamily="34" charset="0"/>
              <a:buChar char="•"/>
            </a:pPr>
            <a:r>
              <a:rPr lang="en-ZA" dirty="0" smtClean="0"/>
              <a:t>Registration required for operators below threshold</a:t>
            </a:r>
          </a:p>
          <a:p>
            <a:pPr marL="171450" indent="-171450">
              <a:spcAft>
                <a:spcPts val="600"/>
              </a:spcAft>
              <a:buFont typeface="Arial" panose="020B0604020202020204" pitchFamily="34" charset="0"/>
              <a:buChar char="•"/>
            </a:pPr>
            <a:r>
              <a:rPr lang="en-ZA" dirty="0" smtClean="0"/>
              <a:t>Account submission form not yet published</a:t>
            </a:r>
            <a:endParaRPr lang="en-ZA" dirty="0"/>
          </a:p>
        </p:txBody>
      </p:sp>
      <p:sp>
        <p:nvSpPr>
          <p:cNvPr id="4" name="Text Placeholder 3">
            <a:extLst>
              <a:ext uri="{FF2B5EF4-FFF2-40B4-BE49-F238E27FC236}">
                <a16:creationId xmlns:a16="http://schemas.microsoft.com/office/drawing/2014/main" id="{3A35F816-9723-B445-AEDF-E5C70B0F78AB}"/>
              </a:ext>
            </a:extLst>
          </p:cNvPr>
          <p:cNvSpPr>
            <a:spLocks noGrp="1"/>
          </p:cNvSpPr>
          <p:nvPr>
            <p:ph type="body" sz="quarter" idx="13"/>
          </p:nvPr>
        </p:nvSpPr>
        <p:spPr/>
        <p:txBody>
          <a:bodyPr/>
          <a:lstStyle/>
          <a:p>
            <a:r>
              <a:rPr lang="en-ZA" dirty="0"/>
              <a:t>Payments will be administered through </a:t>
            </a:r>
            <a:r>
              <a:rPr lang="en-ZA" dirty="0" smtClean="0"/>
              <a:t>customs &amp; excise mechanisms</a:t>
            </a:r>
            <a:endParaRPr lang="en-ZA" dirty="0"/>
          </a:p>
        </p:txBody>
      </p:sp>
      <p:sp>
        <p:nvSpPr>
          <p:cNvPr id="5" name="Title 4">
            <a:extLst>
              <a:ext uri="{FF2B5EF4-FFF2-40B4-BE49-F238E27FC236}">
                <a16:creationId xmlns:a16="http://schemas.microsoft.com/office/drawing/2014/main" id="{2D405B64-A83D-7845-BA3A-A90F92D136C5}"/>
              </a:ext>
            </a:extLst>
          </p:cNvPr>
          <p:cNvSpPr>
            <a:spLocks noGrp="1"/>
          </p:cNvSpPr>
          <p:nvPr>
            <p:ph type="title"/>
          </p:nvPr>
        </p:nvSpPr>
        <p:spPr/>
        <p:txBody>
          <a:bodyPr/>
          <a:lstStyle/>
          <a:p>
            <a:r>
              <a:rPr lang="en-ZA" dirty="0"/>
              <a:t>The Carbon Tax</a:t>
            </a:r>
            <a:endParaRPr lang="en-GB" dirty="0"/>
          </a:p>
        </p:txBody>
      </p:sp>
      <p:sp>
        <p:nvSpPr>
          <p:cNvPr id="21" name="Rectangle 20">
            <a:extLst>
              <a:ext uri="{FF2B5EF4-FFF2-40B4-BE49-F238E27FC236}">
                <a16:creationId xmlns:a16="http://schemas.microsoft.com/office/drawing/2014/main" id="{2687B184-9567-CE4E-A278-E342924D23BB}"/>
              </a:ext>
            </a:extLst>
          </p:cNvPr>
          <p:cNvSpPr/>
          <p:nvPr/>
        </p:nvSpPr>
        <p:spPr>
          <a:xfrm>
            <a:off x="5263009" y="1652451"/>
            <a:ext cx="6096000" cy="1585049"/>
          </a:xfrm>
          <a:prstGeom prst="rect">
            <a:avLst/>
          </a:prstGeom>
        </p:spPr>
        <p:txBody>
          <a:bodyPr>
            <a:spAutoFit/>
          </a:bodyPr>
          <a:lstStyle/>
          <a:p>
            <a:pPr>
              <a:spcAft>
                <a:spcPts val="600"/>
              </a:spcAft>
            </a:pPr>
            <a:r>
              <a:rPr lang="en-ZA" sz="1200" dirty="0"/>
              <a:t>Submission will likely require the following:</a:t>
            </a:r>
          </a:p>
          <a:p>
            <a:pPr marL="347850" lvl="2" indent="-171450">
              <a:spcAft>
                <a:spcPts val="600"/>
              </a:spcAft>
              <a:buFont typeface="Arial" panose="020B0604020202020204" pitchFamily="34" charset="0"/>
              <a:buChar char="•"/>
            </a:pPr>
            <a:r>
              <a:rPr lang="en-ZA" sz="1200" dirty="0"/>
              <a:t>Confirmation of emissions per activity from DEA (later via </a:t>
            </a:r>
            <a:r>
              <a:rPr lang="en-ZA" sz="1200" dirty="0" err="1"/>
              <a:t>NAEIS</a:t>
            </a:r>
            <a:r>
              <a:rPr lang="en-ZA" sz="1200" dirty="0"/>
              <a:t>)</a:t>
            </a:r>
          </a:p>
          <a:p>
            <a:pPr marL="347850" lvl="2" indent="-171450">
              <a:spcAft>
                <a:spcPts val="600"/>
              </a:spcAft>
              <a:buFont typeface="Arial" panose="020B0604020202020204" pitchFamily="34" charset="0"/>
              <a:buChar char="•"/>
            </a:pPr>
            <a:r>
              <a:rPr lang="en-ZA" sz="1200" dirty="0"/>
              <a:t>Confirmation of sequestration from DEA</a:t>
            </a:r>
          </a:p>
          <a:p>
            <a:pPr marL="347850" lvl="2" indent="-171450">
              <a:spcAft>
                <a:spcPts val="600"/>
              </a:spcAft>
              <a:buFont typeface="Arial" panose="020B0604020202020204" pitchFamily="34" charset="0"/>
              <a:buChar char="•"/>
            </a:pPr>
            <a:r>
              <a:rPr lang="en-ZA" sz="1200" dirty="0"/>
              <a:t>Confirmation of retired offsets from DoE</a:t>
            </a:r>
          </a:p>
          <a:p>
            <a:pPr marL="347850" lvl="2" indent="-171450">
              <a:spcAft>
                <a:spcPts val="600"/>
              </a:spcAft>
              <a:buFont typeface="Arial" panose="020B0604020202020204" pitchFamily="34" charset="0"/>
              <a:buChar char="•"/>
            </a:pPr>
            <a:r>
              <a:rPr lang="en-ZA" sz="1200" dirty="0"/>
              <a:t>Proof of qualifying for Z-factor and trade exposure allowances</a:t>
            </a:r>
          </a:p>
          <a:p>
            <a:pPr marL="171450" indent="-171450">
              <a:spcAft>
                <a:spcPts val="600"/>
              </a:spcAft>
              <a:buFont typeface="Arial" panose="020B0604020202020204" pitchFamily="34" charset="0"/>
              <a:buChar char="•"/>
            </a:pPr>
            <a:endParaRPr lang="en-ZA" sz="1200" dirty="0"/>
          </a:p>
        </p:txBody>
      </p:sp>
    </p:spTree>
    <p:extLst>
      <p:ext uri="{BB962C8B-B14F-4D97-AF65-F5344CB8AC3E}">
        <p14:creationId xmlns:p14="http://schemas.microsoft.com/office/powerpoint/2010/main" val="158492053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quarter" idx="10"/>
            <p:extLst>
              <p:ext uri="{D42A27DB-BD31-4B8C-83A1-F6EECF244321}">
                <p14:modId xmlns:p14="http://schemas.microsoft.com/office/powerpoint/2010/main" val="537534432"/>
              </p:ext>
            </p:extLst>
          </p:nvPr>
        </p:nvGraphicFramePr>
        <p:xfrm>
          <a:off x="468313" y="1665288"/>
          <a:ext cx="5327650" cy="46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10"/>
          <p:cNvGraphicFramePr>
            <a:graphicFrameLocks noGrp="1"/>
          </p:cNvGraphicFramePr>
          <p:nvPr>
            <p:ph sz="quarter" idx="20"/>
            <p:extLst>
              <p:ext uri="{D42A27DB-BD31-4B8C-83A1-F6EECF244321}">
                <p14:modId xmlns:p14="http://schemas.microsoft.com/office/powerpoint/2010/main" val="2062935300"/>
              </p:ext>
            </p:extLst>
          </p:nvPr>
        </p:nvGraphicFramePr>
        <p:xfrm>
          <a:off x="7731760" y="2397760"/>
          <a:ext cx="3990340" cy="3890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 Placeholder 5"/>
          <p:cNvSpPr>
            <a:spLocks noGrp="1"/>
          </p:cNvSpPr>
          <p:nvPr>
            <p:ph type="body" sz="quarter" idx="13"/>
          </p:nvPr>
        </p:nvSpPr>
        <p:spPr/>
        <p:txBody>
          <a:bodyPr/>
          <a:lstStyle/>
          <a:p>
            <a:r>
              <a:rPr lang="en-ZA" dirty="0" smtClean="0"/>
              <a:t>Example of licensing</a:t>
            </a:r>
            <a:endParaRPr lang="en-ZA" dirty="0"/>
          </a:p>
        </p:txBody>
      </p:sp>
      <p:sp>
        <p:nvSpPr>
          <p:cNvPr id="7" name="Title 6"/>
          <p:cNvSpPr>
            <a:spLocks noGrp="1"/>
          </p:cNvSpPr>
          <p:nvPr>
            <p:ph type="title"/>
          </p:nvPr>
        </p:nvSpPr>
        <p:spPr/>
        <p:txBody>
          <a:bodyPr/>
          <a:lstStyle/>
          <a:p>
            <a:r>
              <a:rPr lang="en-ZA" dirty="0" smtClean="0"/>
              <a:t>The Carbon Tax</a:t>
            </a:r>
            <a:endParaRPr lang="en-ZA" dirty="0"/>
          </a:p>
        </p:txBody>
      </p:sp>
      <p:sp>
        <p:nvSpPr>
          <p:cNvPr id="13" name="Right Arrow 12"/>
          <p:cNvSpPr/>
          <p:nvPr/>
        </p:nvSpPr>
        <p:spPr bwMode="gray">
          <a:xfrm>
            <a:off x="6274657" y="2773680"/>
            <a:ext cx="978408" cy="2357120"/>
          </a:xfrm>
          <a:prstGeom prst="rightArrow">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ZA" sz="1600" b="1" dirty="0" smtClean="0">
              <a:solidFill>
                <a:schemeClr val="bg1"/>
              </a:solidFill>
            </a:endParaRPr>
          </a:p>
        </p:txBody>
      </p:sp>
      <p:sp>
        <p:nvSpPr>
          <p:cNvPr id="8" name="Rectangle 7">
            <a:extLst>
              <a:ext uri="{FF2B5EF4-FFF2-40B4-BE49-F238E27FC236}">
                <a16:creationId xmlns:a16="http://schemas.microsoft.com/office/drawing/2014/main" id="{2687B184-9567-CE4E-A278-E342924D23BB}"/>
              </a:ext>
            </a:extLst>
          </p:cNvPr>
          <p:cNvSpPr/>
          <p:nvPr/>
        </p:nvSpPr>
        <p:spPr>
          <a:xfrm>
            <a:off x="7731761" y="1672146"/>
            <a:ext cx="3990340" cy="461665"/>
          </a:xfrm>
          <a:prstGeom prst="rect">
            <a:avLst/>
          </a:prstGeom>
        </p:spPr>
        <p:txBody>
          <a:bodyPr wrap="square">
            <a:spAutoFit/>
          </a:bodyPr>
          <a:lstStyle/>
          <a:p>
            <a:pPr>
              <a:spcAft>
                <a:spcPts val="600"/>
              </a:spcAft>
            </a:pPr>
            <a:r>
              <a:rPr lang="en-ZA" sz="1200" dirty="0" smtClean="0"/>
              <a:t>Each </a:t>
            </a:r>
            <a:r>
              <a:rPr lang="en-ZA" sz="1200" dirty="0" smtClean="0"/>
              <a:t>IPCC code within a legal entity will be licensed individually.</a:t>
            </a:r>
            <a:endParaRPr lang="en-ZA" sz="1200" dirty="0"/>
          </a:p>
        </p:txBody>
      </p:sp>
    </p:spTree>
    <p:extLst>
      <p:ext uri="{BB962C8B-B14F-4D97-AF65-F5344CB8AC3E}">
        <p14:creationId xmlns:p14="http://schemas.microsoft.com/office/powerpoint/2010/main" val="55878089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0A9443-5B45-4F4D-9131-0FA28378605D}"/>
              </a:ext>
            </a:extLst>
          </p:cNvPr>
          <p:cNvPicPr>
            <a:picLocks noChangeAspect="1"/>
          </p:cNvPicPr>
          <p:nvPr/>
        </p:nvPicPr>
        <p:blipFill rotWithShape="1">
          <a:blip r:embed="rId3">
            <a:alphaModFix amt="50000"/>
          </a:blip>
          <a:srcRect t="19527" r="46452" b="17358"/>
          <a:stretch/>
        </p:blipFill>
        <p:spPr>
          <a:xfrm rot="5400000">
            <a:off x="4101149" y="-1256348"/>
            <a:ext cx="3989701" cy="12192001"/>
          </a:xfrm>
          <a:prstGeom prst="rect">
            <a:avLst/>
          </a:prstGeom>
        </p:spPr>
      </p:pic>
      <p:sp>
        <p:nvSpPr>
          <p:cNvPr id="4" name="Title 3"/>
          <p:cNvSpPr>
            <a:spLocks noGrp="1"/>
          </p:cNvSpPr>
          <p:nvPr>
            <p:ph type="title"/>
          </p:nvPr>
        </p:nvSpPr>
        <p:spPr>
          <a:xfrm>
            <a:off x="469900" y="402586"/>
            <a:ext cx="11252200" cy="698500"/>
          </a:xfrm>
        </p:spPr>
        <p:txBody>
          <a:bodyPr/>
          <a:lstStyle/>
          <a:p>
            <a:r>
              <a:rPr lang="en-US" noProof="0" dirty="0"/>
              <a:t>Overview of briefing</a:t>
            </a:r>
          </a:p>
        </p:txBody>
      </p:sp>
      <p:graphicFrame>
        <p:nvGraphicFramePr>
          <p:cNvPr id="7" name="Table 6">
            <a:extLst>
              <a:ext uri="{FF2B5EF4-FFF2-40B4-BE49-F238E27FC236}">
                <a16:creationId xmlns:a16="http://schemas.microsoft.com/office/drawing/2014/main" id="{99FAF1F8-B55C-6748-99DE-CF73E7584FF6}"/>
              </a:ext>
            </a:extLst>
          </p:cNvPr>
          <p:cNvGraphicFramePr>
            <a:graphicFrameLocks noGrp="1"/>
          </p:cNvGraphicFramePr>
          <p:nvPr>
            <p:extLst>
              <p:ext uri="{D42A27DB-BD31-4B8C-83A1-F6EECF244321}">
                <p14:modId xmlns:p14="http://schemas.microsoft.com/office/powerpoint/2010/main" val="3640421944"/>
              </p:ext>
            </p:extLst>
          </p:nvPr>
        </p:nvGraphicFramePr>
        <p:xfrm>
          <a:off x="469900" y="1640841"/>
          <a:ext cx="8535204" cy="2780688"/>
        </p:xfrm>
        <a:graphic>
          <a:graphicData uri="http://schemas.openxmlformats.org/drawingml/2006/table">
            <a:tbl>
              <a:tblPr firstRow="1" bandRow="1">
                <a:tableStyleId>{2D5ABB26-0587-4C30-8999-92F81FD0307C}</a:tableStyleId>
              </a:tblPr>
              <a:tblGrid>
                <a:gridCol w="629695">
                  <a:extLst>
                    <a:ext uri="{9D8B030D-6E8A-4147-A177-3AD203B41FA5}">
                      <a16:colId xmlns:a16="http://schemas.microsoft.com/office/drawing/2014/main" val="1830281159"/>
                    </a:ext>
                  </a:extLst>
                </a:gridCol>
                <a:gridCol w="7905509">
                  <a:extLst>
                    <a:ext uri="{9D8B030D-6E8A-4147-A177-3AD203B41FA5}">
                      <a16:colId xmlns:a16="http://schemas.microsoft.com/office/drawing/2014/main" val="2489146106"/>
                    </a:ext>
                  </a:extLst>
                </a:gridCol>
              </a:tblGrid>
              <a:tr h="695172">
                <a:tc>
                  <a:txBody>
                    <a:bodyPr/>
                    <a:lstStyle/>
                    <a:p>
                      <a:endParaRPr lang="en-GB" sz="1600" b="0" dirty="0">
                        <a:solidFill>
                          <a:schemeClr val="tx1"/>
                        </a:solidFill>
                      </a:endParaRPr>
                    </a:p>
                  </a:txBody>
                  <a:tcPr anchor="ctr">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ZA" sz="1600" dirty="0"/>
                        <a:t>Environmental </a:t>
                      </a:r>
                      <a:r>
                        <a:rPr lang="en-ZA" sz="1600" dirty="0" smtClean="0"/>
                        <a:t>accountability </a:t>
                      </a:r>
                      <a:r>
                        <a:rPr lang="en-ZA" sz="1600" dirty="0"/>
                        <a:t>– the New Normal</a:t>
                      </a:r>
                      <a:endParaRPr lang="en-ZA" sz="1600" b="0" dirty="0">
                        <a:solidFill>
                          <a:schemeClr val="tx1"/>
                        </a:solidFill>
                      </a:endParaRPr>
                    </a:p>
                  </a:txBody>
                  <a:tcPr anchor="ctr">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45611899"/>
                  </a:ext>
                </a:extLst>
              </a:tr>
              <a:tr h="695172">
                <a:tc>
                  <a:txBody>
                    <a:bodyPr/>
                    <a:lstStyle/>
                    <a:p>
                      <a:endParaRPr lang="en-GB" sz="1600" b="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a:t>The South African view – response mechanisms</a:t>
                      </a:r>
                      <a:endParaRPr lang="en-US" sz="1600" b="0" dirty="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400990234"/>
                  </a:ext>
                </a:extLst>
              </a:tr>
              <a:tr h="695172">
                <a:tc>
                  <a:txBody>
                    <a:bodyPr/>
                    <a:lstStyle/>
                    <a:p>
                      <a:endParaRPr lang="en-GB" sz="1600" b="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a:t>Carbon Tax – getting ready and short term approach</a:t>
                      </a:r>
                      <a:endParaRPr lang="en-US" sz="1600" b="0" dirty="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757225353"/>
                  </a:ext>
                </a:extLst>
              </a:tr>
              <a:tr h="695172">
                <a:tc>
                  <a:txBody>
                    <a:bodyPr/>
                    <a:lstStyle/>
                    <a:p>
                      <a:endParaRPr lang="en-GB" sz="1600" b="0">
                        <a:solidFill>
                          <a:schemeClr val="tx1"/>
                        </a:solidFill>
                      </a:endParaRPr>
                    </a:p>
                  </a:txBody>
                  <a:tcPr anchor="ctr">
                    <a:lnT w="12700" cap="flat" cmpd="sng" algn="ctr">
                      <a:solidFill>
                        <a:schemeClr val="bg1">
                          <a:lumMod val="65000"/>
                        </a:schemeClr>
                      </a:solidFill>
                      <a:prstDash val="solid"/>
                      <a:round/>
                      <a:headEnd type="none" w="med" len="med"/>
                      <a:tailEnd type="none" w="med" len="med"/>
                    </a:lnT>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a:t>The New Normal – strategic response required</a:t>
                      </a:r>
                      <a:endParaRPr lang="en-US" sz="1600" b="0" dirty="0">
                        <a:solidFill>
                          <a:schemeClr val="tx1"/>
                        </a:solidFill>
                      </a:endParaRPr>
                    </a:p>
                  </a:txBody>
                  <a:tcPr anchor="ctr">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87108643"/>
                  </a:ext>
                </a:extLst>
              </a:tr>
            </a:tbl>
          </a:graphicData>
        </a:graphic>
      </p:graphicFrame>
      <p:sp>
        <p:nvSpPr>
          <p:cNvPr id="9" name="Freeform 974">
            <a:extLst>
              <a:ext uri="{FF2B5EF4-FFF2-40B4-BE49-F238E27FC236}">
                <a16:creationId xmlns:a16="http://schemas.microsoft.com/office/drawing/2014/main" id="{BE52BE01-938B-5047-919E-A628E41294B7}"/>
              </a:ext>
            </a:extLst>
          </p:cNvPr>
          <p:cNvSpPr>
            <a:spLocks noChangeAspect="1" noEditPoints="1"/>
          </p:cNvSpPr>
          <p:nvPr/>
        </p:nvSpPr>
        <p:spPr bwMode="auto">
          <a:xfrm>
            <a:off x="469900" y="2433701"/>
            <a:ext cx="540000" cy="540000"/>
          </a:xfrm>
          <a:custGeom>
            <a:avLst/>
            <a:gdLst>
              <a:gd name="T0" fmla="*/ 288 w 512"/>
              <a:gd name="T1" fmla="*/ 213 h 512"/>
              <a:gd name="T2" fmla="*/ 256 w 512"/>
              <a:gd name="T3" fmla="*/ 245 h 512"/>
              <a:gd name="T4" fmla="*/ 224 w 512"/>
              <a:gd name="T5" fmla="*/ 213 h 512"/>
              <a:gd name="T6" fmla="*/ 256 w 512"/>
              <a:gd name="T7" fmla="*/ 181 h 512"/>
              <a:gd name="T8" fmla="*/ 288 w 512"/>
              <a:gd name="T9" fmla="*/ 213 h 512"/>
              <a:gd name="T10" fmla="*/ 351 w 512"/>
              <a:gd name="T11" fmla="*/ 213 h 512"/>
              <a:gd name="T12" fmla="*/ 339 w 512"/>
              <a:gd name="T13" fmla="*/ 260 h 512"/>
              <a:gd name="T14" fmla="*/ 256 w 512"/>
              <a:gd name="T15" fmla="*/ 386 h 512"/>
              <a:gd name="T16" fmla="*/ 173 w 512"/>
              <a:gd name="T17" fmla="*/ 261 h 512"/>
              <a:gd name="T18" fmla="*/ 160 w 512"/>
              <a:gd name="T19" fmla="*/ 213 h 512"/>
              <a:gd name="T20" fmla="*/ 255 w 512"/>
              <a:gd name="T21" fmla="*/ 117 h 512"/>
              <a:gd name="T22" fmla="*/ 256 w 512"/>
              <a:gd name="T23" fmla="*/ 117 h 512"/>
              <a:gd name="T24" fmla="*/ 256 w 512"/>
              <a:gd name="T25" fmla="*/ 117 h 512"/>
              <a:gd name="T26" fmla="*/ 351 w 512"/>
              <a:gd name="T27" fmla="*/ 213 h 512"/>
              <a:gd name="T28" fmla="*/ 309 w 512"/>
              <a:gd name="T29" fmla="*/ 213 h 512"/>
              <a:gd name="T30" fmla="*/ 256 w 512"/>
              <a:gd name="T31" fmla="*/ 160 h 512"/>
              <a:gd name="T32" fmla="*/ 202 w 512"/>
              <a:gd name="T33" fmla="*/ 213 h 512"/>
              <a:gd name="T34" fmla="*/ 256 w 512"/>
              <a:gd name="T35" fmla="*/ 266 h 512"/>
              <a:gd name="T36" fmla="*/ 309 w 512"/>
              <a:gd name="T37" fmla="*/ 213 h 512"/>
              <a:gd name="T38" fmla="*/ 512 w 512"/>
              <a:gd name="T39" fmla="*/ 256 h 512"/>
              <a:gd name="T40" fmla="*/ 256 w 512"/>
              <a:gd name="T41" fmla="*/ 512 h 512"/>
              <a:gd name="T42" fmla="*/ 0 w 512"/>
              <a:gd name="T43" fmla="*/ 256 h 512"/>
              <a:gd name="T44" fmla="*/ 256 w 512"/>
              <a:gd name="T45" fmla="*/ 0 h 512"/>
              <a:gd name="T46" fmla="*/ 512 w 512"/>
              <a:gd name="T47" fmla="*/ 256 h 512"/>
              <a:gd name="T48" fmla="*/ 373 w 512"/>
              <a:gd name="T49" fmla="*/ 213 h 512"/>
              <a:gd name="T50" fmla="*/ 256 w 512"/>
              <a:gd name="T51" fmla="*/ 96 h 512"/>
              <a:gd name="T52" fmla="*/ 256 w 512"/>
              <a:gd name="T53" fmla="*/ 96 h 512"/>
              <a:gd name="T54" fmla="*/ 255 w 512"/>
              <a:gd name="T55" fmla="*/ 96 h 512"/>
              <a:gd name="T56" fmla="*/ 138 w 512"/>
              <a:gd name="T57" fmla="*/ 213 h 512"/>
              <a:gd name="T58" fmla="*/ 155 w 512"/>
              <a:gd name="T59" fmla="*/ 272 h 512"/>
              <a:gd name="T60" fmla="*/ 247 w 512"/>
              <a:gd name="T61" fmla="*/ 411 h 512"/>
              <a:gd name="T62" fmla="*/ 255 w 512"/>
              <a:gd name="T63" fmla="*/ 416 h 512"/>
              <a:gd name="T64" fmla="*/ 256 w 512"/>
              <a:gd name="T65" fmla="*/ 416 h 512"/>
              <a:gd name="T66" fmla="*/ 256 w 512"/>
              <a:gd name="T67" fmla="*/ 416 h 512"/>
              <a:gd name="T68" fmla="*/ 265 w 512"/>
              <a:gd name="T69" fmla="*/ 411 h 512"/>
              <a:gd name="T70" fmla="*/ 357 w 512"/>
              <a:gd name="T71" fmla="*/ 272 h 512"/>
              <a:gd name="T72" fmla="*/ 373 w 512"/>
              <a:gd name="T73"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88" y="213"/>
                </a:moveTo>
                <a:cubicBezTo>
                  <a:pt x="288" y="231"/>
                  <a:pt x="273" y="245"/>
                  <a:pt x="256" y="245"/>
                </a:cubicBezTo>
                <a:cubicBezTo>
                  <a:pt x="238" y="245"/>
                  <a:pt x="224" y="231"/>
                  <a:pt x="224" y="213"/>
                </a:cubicBezTo>
                <a:cubicBezTo>
                  <a:pt x="224" y="195"/>
                  <a:pt x="238" y="181"/>
                  <a:pt x="256" y="181"/>
                </a:cubicBezTo>
                <a:cubicBezTo>
                  <a:pt x="273" y="181"/>
                  <a:pt x="288" y="195"/>
                  <a:pt x="288" y="213"/>
                </a:cubicBezTo>
                <a:close/>
                <a:moveTo>
                  <a:pt x="351" y="213"/>
                </a:moveTo>
                <a:cubicBezTo>
                  <a:pt x="351" y="231"/>
                  <a:pt x="348" y="245"/>
                  <a:pt x="339" y="260"/>
                </a:cubicBezTo>
                <a:cubicBezTo>
                  <a:pt x="256" y="386"/>
                  <a:pt x="256" y="386"/>
                  <a:pt x="256" y="386"/>
                </a:cubicBezTo>
                <a:cubicBezTo>
                  <a:pt x="173" y="261"/>
                  <a:pt x="173" y="261"/>
                  <a:pt x="173" y="261"/>
                </a:cubicBezTo>
                <a:cubicBezTo>
                  <a:pt x="163" y="245"/>
                  <a:pt x="160" y="231"/>
                  <a:pt x="160" y="213"/>
                </a:cubicBezTo>
                <a:cubicBezTo>
                  <a:pt x="160" y="160"/>
                  <a:pt x="203" y="117"/>
                  <a:pt x="255" y="117"/>
                </a:cubicBezTo>
                <a:cubicBezTo>
                  <a:pt x="255" y="117"/>
                  <a:pt x="256" y="117"/>
                  <a:pt x="256" y="117"/>
                </a:cubicBezTo>
                <a:cubicBezTo>
                  <a:pt x="256" y="117"/>
                  <a:pt x="256" y="117"/>
                  <a:pt x="256" y="117"/>
                </a:cubicBezTo>
                <a:cubicBezTo>
                  <a:pt x="308" y="117"/>
                  <a:pt x="351" y="160"/>
                  <a:pt x="351" y="213"/>
                </a:cubicBezTo>
                <a:close/>
                <a:moveTo>
                  <a:pt x="309" y="213"/>
                </a:moveTo>
                <a:cubicBezTo>
                  <a:pt x="309" y="184"/>
                  <a:pt x="285" y="160"/>
                  <a:pt x="256" y="160"/>
                </a:cubicBezTo>
                <a:cubicBezTo>
                  <a:pt x="226" y="160"/>
                  <a:pt x="202" y="184"/>
                  <a:pt x="202" y="213"/>
                </a:cubicBezTo>
                <a:cubicBezTo>
                  <a:pt x="202" y="242"/>
                  <a:pt x="226" y="266"/>
                  <a:pt x="256" y="266"/>
                </a:cubicBezTo>
                <a:cubicBezTo>
                  <a:pt x="285" y="266"/>
                  <a:pt x="309" y="242"/>
                  <a:pt x="309"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213"/>
                </a:moveTo>
                <a:cubicBezTo>
                  <a:pt x="373" y="148"/>
                  <a:pt x="320" y="96"/>
                  <a:pt x="256" y="96"/>
                </a:cubicBezTo>
                <a:cubicBezTo>
                  <a:pt x="256" y="96"/>
                  <a:pt x="256" y="96"/>
                  <a:pt x="256" y="96"/>
                </a:cubicBezTo>
                <a:cubicBezTo>
                  <a:pt x="256" y="96"/>
                  <a:pt x="255" y="96"/>
                  <a:pt x="255" y="96"/>
                </a:cubicBezTo>
                <a:cubicBezTo>
                  <a:pt x="191" y="96"/>
                  <a:pt x="138" y="148"/>
                  <a:pt x="138" y="213"/>
                </a:cubicBezTo>
                <a:cubicBezTo>
                  <a:pt x="138" y="235"/>
                  <a:pt x="143" y="252"/>
                  <a:pt x="155" y="272"/>
                </a:cubicBezTo>
                <a:cubicBezTo>
                  <a:pt x="247" y="411"/>
                  <a:pt x="247" y="411"/>
                  <a:pt x="247" y="411"/>
                </a:cubicBezTo>
                <a:cubicBezTo>
                  <a:pt x="249" y="414"/>
                  <a:pt x="252" y="416"/>
                  <a:pt x="255" y="416"/>
                </a:cubicBezTo>
                <a:cubicBezTo>
                  <a:pt x="255" y="416"/>
                  <a:pt x="256" y="416"/>
                  <a:pt x="256" y="416"/>
                </a:cubicBezTo>
                <a:cubicBezTo>
                  <a:pt x="256" y="416"/>
                  <a:pt x="256" y="416"/>
                  <a:pt x="256" y="416"/>
                </a:cubicBezTo>
                <a:cubicBezTo>
                  <a:pt x="259" y="416"/>
                  <a:pt x="263" y="414"/>
                  <a:pt x="265" y="411"/>
                </a:cubicBezTo>
                <a:cubicBezTo>
                  <a:pt x="357" y="272"/>
                  <a:pt x="357" y="272"/>
                  <a:pt x="357" y="272"/>
                </a:cubicBezTo>
                <a:cubicBezTo>
                  <a:pt x="368" y="252"/>
                  <a:pt x="373" y="235"/>
                  <a:pt x="373" y="21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0" name="Freeform 1009">
            <a:extLst>
              <a:ext uri="{FF2B5EF4-FFF2-40B4-BE49-F238E27FC236}">
                <a16:creationId xmlns:a16="http://schemas.microsoft.com/office/drawing/2014/main" id="{61F3532F-3341-E243-9053-FBDCA9FC1181}"/>
              </a:ext>
            </a:extLst>
          </p:cNvPr>
          <p:cNvSpPr>
            <a:spLocks noChangeAspect="1" noEditPoints="1"/>
          </p:cNvSpPr>
          <p:nvPr/>
        </p:nvSpPr>
        <p:spPr bwMode="auto">
          <a:xfrm>
            <a:off x="469900" y="1735824"/>
            <a:ext cx="540000" cy="540000"/>
          </a:xfrm>
          <a:custGeom>
            <a:avLst/>
            <a:gdLst>
              <a:gd name="T0" fmla="*/ 227 w 512"/>
              <a:gd name="T1" fmla="*/ 228 h 512"/>
              <a:gd name="T2" fmla="*/ 229 w 512"/>
              <a:gd name="T3" fmla="*/ 232 h 512"/>
              <a:gd name="T4" fmla="*/ 227 w 512"/>
              <a:gd name="T5" fmla="*/ 235 h 512"/>
              <a:gd name="T6" fmla="*/ 214 w 512"/>
              <a:gd name="T7" fmla="*/ 254 h 512"/>
              <a:gd name="T8" fmla="*/ 128 w 512"/>
              <a:gd name="T9" fmla="*/ 208 h 512"/>
              <a:gd name="T10" fmla="*/ 219 w 512"/>
              <a:gd name="T11" fmla="*/ 211 h 512"/>
              <a:gd name="T12" fmla="*/ 226 w 512"/>
              <a:gd name="T13" fmla="*/ 218 h 512"/>
              <a:gd name="T14" fmla="*/ 227 w 512"/>
              <a:gd name="T15" fmla="*/ 228 h 512"/>
              <a:gd name="T16" fmla="*/ 257 w 512"/>
              <a:gd name="T17" fmla="*/ 183 h 512"/>
              <a:gd name="T18" fmla="*/ 248 w 512"/>
              <a:gd name="T19" fmla="*/ 223 h 512"/>
              <a:gd name="T20" fmla="*/ 248 w 512"/>
              <a:gd name="T21" fmla="*/ 223 h 512"/>
              <a:gd name="T22" fmla="*/ 266 w 512"/>
              <a:gd name="T23" fmla="*/ 248 h 512"/>
              <a:gd name="T24" fmla="*/ 385 w 512"/>
              <a:gd name="T25" fmla="*/ 172 h 512"/>
              <a:gd name="T26" fmla="*/ 319 w 512"/>
              <a:gd name="T27" fmla="*/ 165 h 512"/>
              <a:gd name="T28" fmla="*/ 257 w 512"/>
              <a:gd name="T29" fmla="*/ 183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415 w 512"/>
              <a:gd name="T41" fmla="*/ 163 h 512"/>
              <a:gd name="T42" fmla="*/ 407 w 512"/>
              <a:gd name="T43" fmla="*/ 155 h 512"/>
              <a:gd name="T44" fmla="*/ 242 w 512"/>
              <a:gd name="T45" fmla="*/ 168 h 512"/>
              <a:gd name="T46" fmla="*/ 228 w 512"/>
              <a:gd name="T47" fmla="*/ 192 h 512"/>
              <a:gd name="T48" fmla="*/ 104 w 512"/>
              <a:gd name="T49" fmla="*/ 191 h 512"/>
              <a:gd name="T50" fmla="*/ 96 w 512"/>
              <a:gd name="T51" fmla="*/ 199 h 512"/>
              <a:gd name="T52" fmla="*/ 99 w 512"/>
              <a:gd name="T53" fmla="*/ 209 h 512"/>
              <a:gd name="T54" fmla="*/ 209 w 512"/>
              <a:gd name="T55" fmla="*/ 276 h 512"/>
              <a:gd name="T56" fmla="*/ 220 w 512"/>
              <a:gd name="T57" fmla="*/ 275 h 512"/>
              <a:gd name="T58" fmla="*/ 224 w 512"/>
              <a:gd name="T59" fmla="*/ 274 h 512"/>
              <a:gd name="T60" fmla="*/ 224 w 512"/>
              <a:gd name="T61" fmla="*/ 405 h 512"/>
              <a:gd name="T62" fmla="*/ 234 w 512"/>
              <a:gd name="T63" fmla="*/ 416 h 512"/>
              <a:gd name="T64" fmla="*/ 245 w 512"/>
              <a:gd name="T65" fmla="*/ 405 h 512"/>
              <a:gd name="T66" fmla="*/ 245 w 512"/>
              <a:gd name="T67" fmla="*/ 261 h 512"/>
              <a:gd name="T68" fmla="*/ 260 w 512"/>
              <a:gd name="T69" fmla="*/ 269 h 512"/>
              <a:gd name="T70" fmla="*/ 271 w 512"/>
              <a:gd name="T71" fmla="*/ 270 h 512"/>
              <a:gd name="T72" fmla="*/ 413 w 512"/>
              <a:gd name="T73" fmla="*/ 173 h 512"/>
              <a:gd name="T74" fmla="*/ 415 w 512"/>
              <a:gd name="T75" fmla="*/ 1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27" y="228"/>
                </a:moveTo>
                <a:cubicBezTo>
                  <a:pt x="228" y="230"/>
                  <a:pt x="228" y="231"/>
                  <a:pt x="229" y="232"/>
                </a:cubicBezTo>
                <a:cubicBezTo>
                  <a:pt x="228" y="233"/>
                  <a:pt x="228" y="234"/>
                  <a:pt x="227" y="235"/>
                </a:cubicBezTo>
                <a:cubicBezTo>
                  <a:pt x="224" y="252"/>
                  <a:pt x="217" y="254"/>
                  <a:pt x="214" y="254"/>
                </a:cubicBezTo>
                <a:cubicBezTo>
                  <a:pt x="195" y="260"/>
                  <a:pt x="156" y="233"/>
                  <a:pt x="128" y="208"/>
                </a:cubicBezTo>
                <a:cubicBezTo>
                  <a:pt x="187" y="196"/>
                  <a:pt x="211" y="204"/>
                  <a:pt x="219" y="211"/>
                </a:cubicBezTo>
                <a:cubicBezTo>
                  <a:pt x="222" y="213"/>
                  <a:pt x="224" y="216"/>
                  <a:pt x="226" y="218"/>
                </a:cubicBezTo>
                <a:cubicBezTo>
                  <a:pt x="226" y="223"/>
                  <a:pt x="227" y="227"/>
                  <a:pt x="227" y="228"/>
                </a:cubicBezTo>
                <a:close/>
                <a:moveTo>
                  <a:pt x="257" y="183"/>
                </a:moveTo>
                <a:cubicBezTo>
                  <a:pt x="242" y="199"/>
                  <a:pt x="248" y="222"/>
                  <a:pt x="248" y="223"/>
                </a:cubicBezTo>
                <a:cubicBezTo>
                  <a:pt x="248" y="223"/>
                  <a:pt x="248" y="223"/>
                  <a:pt x="248" y="223"/>
                </a:cubicBezTo>
                <a:cubicBezTo>
                  <a:pt x="253" y="245"/>
                  <a:pt x="263" y="248"/>
                  <a:pt x="266" y="248"/>
                </a:cubicBezTo>
                <a:cubicBezTo>
                  <a:pt x="293" y="255"/>
                  <a:pt x="348" y="210"/>
                  <a:pt x="385" y="172"/>
                </a:cubicBezTo>
                <a:cubicBezTo>
                  <a:pt x="358" y="167"/>
                  <a:pt x="336" y="165"/>
                  <a:pt x="319" y="165"/>
                </a:cubicBezTo>
                <a:cubicBezTo>
                  <a:pt x="284" y="165"/>
                  <a:pt x="266" y="174"/>
                  <a:pt x="257" y="18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163"/>
                </a:moveTo>
                <a:cubicBezTo>
                  <a:pt x="414" y="159"/>
                  <a:pt x="411" y="156"/>
                  <a:pt x="407" y="155"/>
                </a:cubicBezTo>
                <a:cubicBezTo>
                  <a:pt x="324" y="136"/>
                  <a:pt x="268" y="140"/>
                  <a:pt x="242" y="168"/>
                </a:cubicBezTo>
                <a:cubicBezTo>
                  <a:pt x="235" y="176"/>
                  <a:pt x="231" y="184"/>
                  <a:pt x="228" y="192"/>
                </a:cubicBezTo>
                <a:cubicBezTo>
                  <a:pt x="205" y="177"/>
                  <a:pt x="163" y="177"/>
                  <a:pt x="104" y="191"/>
                </a:cubicBezTo>
                <a:cubicBezTo>
                  <a:pt x="100" y="192"/>
                  <a:pt x="97" y="195"/>
                  <a:pt x="96" y="199"/>
                </a:cubicBezTo>
                <a:cubicBezTo>
                  <a:pt x="95" y="202"/>
                  <a:pt x="96" y="206"/>
                  <a:pt x="99" y="209"/>
                </a:cubicBezTo>
                <a:cubicBezTo>
                  <a:pt x="106" y="217"/>
                  <a:pt x="166" y="276"/>
                  <a:pt x="209" y="276"/>
                </a:cubicBezTo>
                <a:cubicBezTo>
                  <a:pt x="213" y="276"/>
                  <a:pt x="217" y="276"/>
                  <a:pt x="220" y="275"/>
                </a:cubicBezTo>
                <a:cubicBezTo>
                  <a:pt x="221" y="275"/>
                  <a:pt x="222" y="274"/>
                  <a:pt x="224" y="274"/>
                </a:cubicBezTo>
                <a:cubicBezTo>
                  <a:pt x="224" y="405"/>
                  <a:pt x="224" y="405"/>
                  <a:pt x="224" y="405"/>
                </a:cubicBezTo>
                <a:cubicBezTo>
                  <a:pt x="224" y="411"/>
                  <a:pt x="228" y="416"/>
                  <a:pt x="234" y="416"/>
                </a:cubicBezTo>
                <a:cubicBezTo>
                  <a:pt x="240" y="416"/>
                  <a:pt x="245" y="411"/>
                  <a:pt x="245" y="405"/>
                </a:cubicBezTo>
                <a:cubicBezTo>
                  <a:pt x="245" y="261"/>
                  <a:pt x="245" y="261"/>
                  <a:pt x="245" y="261"/>
                </a:cubicBezTo>
                <a:cubicBezTo>
                  <a:pt x="249" y="265"/>
                  <a:pt x="255" y="268"/>
                  <a:pt x="260" y="269"/>
                </a:cubicBezTo>
                <a:cubicBezTo>
                  <a:pt x="264" y="270"/>
                  <a:pt x="268" y="270"/>
                  <a:pt x="271" y="270"/>
                </a:cubicBezTo>
                <a:cubicBezTo>
                  <a:pt x="325" y="270"/>
                  <a:pt x="404" y="183"/>
                  <a:pt x="413" y="173"/>
                </a:cubicBezTo>
                <a:cubicBezTo>
                  <a:pt x="415" y="170"/>
                  <a:pt x="416" y="166"/>
                  <a:pt x="415" y="163"/>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1" name="Freeform 370">
            <a:extLst>
              <a:ext uri="{FF2B5EF4-FFF2-40B4-BE49-F238E27FC236}">
                <a16:creationId xmlns:a16="http://schemas.microsoft.com/office/drawing/2014/main" id="{D75193D6-3FDD-0143-8EEF-731A2FAF8A2E}"/>
              </a:ext>
            </a:extLst>
          </p:cNvPr>
          <p:cNvSpPr>
            <a:spLocks noChangeAspect="1" noEditPoints="1"/>
          </p:cNvSpPr>
          <p:nvPr/>
        </p:nvSpPr>
        <p:spPr bwMode="auto">
          <a:xfrm>
            <a:off x="469900" y="3131578"/>
            <a:ext cx="540000" cy="540000"/>
          </a:xfrm>
          <a:custGeom>
            <a:avLst/>
            <a:gdLst>
              <a:gd name="T0" fmla="*/ 371 w 512"/>
              <a:gd name="T1" fmla="*/ 202 h 512"/>
              <a:gd name="T2" fmla="*/ 309 w 512"/>
              <a:gd name="T3" fmla="*/ 202 h 512"/>
              <a:gd name="T4" fmla="*/ 309 w 512"/>
              <a:gd name="T5" fmla="*/ 140 h 512"/>
              <a:gd name="T6" fmla="*/ 371 w 512"/>
              <a:gd name="T7" fmla="*/ 202 h 512"/>
              <a:gd name="T8" fmla="*/ 245 w 512"/>
              <a:gd name="T9" fmla="*/ 256 h 512"/>
              <a:gd name="T10" fmla="*/ 245 w 512"/>
              <a:gd name="T11" fmla="*/ 150 h 512"/>
              <a:gd name="T12" fmla="*/ 149 w 512"/>
              <a:gd name="T13" fmla="*/ 256 h 512"/>
              <a:gd name="T14" fmla="*/ 256 w 512"/>
              <a:gd name="T15" fmla="*/ 362 h 512"/>
              <a:gd name="T16" fmla="*/ 362 w 512"/>
              <a:gd name="T17" fmla="*/ 266 h 512"/>
              <a:gd name="T18" fmla="*/ 256 w 512"/>
              <a:gd name="T19" fmla="*/ 266 h 512"/>
              <a:gd name="T20" fmla="*/ 245 w 512"/>
              <a:gd name="T21" fmla="*/ 256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384 w 512"/>
              <a:gd name="T33" fmla="*/ 256 h 512"/>
              <a:gd name="T34" fmla="*/ 373 w 512"/>
              <a:gd name="T35" fmla="*/ 245 h 512"/>
              <a:gd name="T36" fmla="*/ 266 w 512"/>
              <a:gd name="T37" fmla="*/ 245 h 512"/>
              <a:gd name="T38" fmla="*/ 266 w 512"/>
              <a:gd name="T39" fmla="*/ 138 h 512"/>
              <a:gd name="T40" fmla="*/ 256 w 512"/>
              <a:gd name="T41" fmla="*/ 128 h 512"/>
              <a:gd name="T42" fmla="*/ 128 w 512"/>
              <a:gd name="T43" fmla="*/ 256 h 512"/>
              <a:gd name="T44" fmla="*/ 256 w 512"/>
              <a:gd name="T45" fmla="*/ 384 h 512"/>
              <a:gd name="T46" fmla="*/ 384 w 512"/>
              <a:gd name="T47" fmla="*/ 256 h 512"/>
              <a:gd name="T48" fmla="*/ 397 w 512"/>
              <a:gd name="T49" fmla="*/ 210 h 512"/>
              <a:gd name="T50" fmla="*/ 302 w 512"/>
              <a:gd name="T51" fmla="*/ 115 h 512"/>
              <a:gd name="T52" fmla="*/ 292 w 512"/>
              <a:gd name="T53" fmla="*/ 116 h 512"/>
              <a:gd name="T54" fmla="*/ 288 w 512"/>
              <a:gd name="T55" fmla="*/ 125 h 512"/>
              <a:gd name="T56" fmla="*/ 288 w 512"/>
              <a:gd name="T57" fmla="*/ 213 h 512"/>
              <a:gd name="T58" fmla="*/ 298 w 512"/>
              <a:gd name="T59" fmla="*/ 224 h 512"/>
              <a:gd name="T60" fmla="*/ 386 w 512"/>
              <a:gd name="T61" fmla="*/ 224 h 512"/>
              <a:gd name="T62" fmla="*/ 395 w 512"/>
              <a:gd name="T63" fmla="*/ 219 h 512"/>
              <a:gd name="T64" fmla="*/ 397 w 512"/>
              <a:gd name="T65" fmla="*/ 21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371" y="202"/>
                </a:moveTo>
                <a:cubicBezTo>
                  <a:pt x="309" y="202"/>
                  <a:pt x="309" y="202"/>
                  <a:pt x="309" y="202"/>
                </a:cubicBezTo>
                <a:cubicBezTo>
                  <a:pt x="309" y="140"/>
                  <a:pt x="309" y="140"/>
                  <a:pt x="309" y="140"/>
                </a:cubicBezTo>
                <a:cubicBezTo>
                  <a:pt x="336" y="153"/>
                  <a:pt x="358" y="175"/>
                  <a:pt x="371" y="202"/>
                </a:cubicBezTo>
                <a:close/>
                <a:moveTo>
                  <a:pt x="245" y="256"/>
                </a:moveTo>
                <a:cubicBezTo>
                  <a:pt x="245" y="150"/>
                  <a:pt x="245" y="150"/>
                  <a:pt x="245" y="150"/>
                </a:cubicBezTo>
                <a:cubicBezTo>
                  <a:pt x="191" y="155"/>
                  <a:pt x="149" y="200"/>
                  <a:pt x="149" y="256"/>
                </a:cubicBezTo>
                <a:cubicBezTo>
                  <a:pt x="149" y="314"/>
                  <a:pt x="197" y="362"/>
                  <a:pt x="256" y="362"/>
                </a:cubicBezTo>
                <a:cubicBezTo>
                  <a:pt x="311" y="362"/>
                  <a:pt x="356" y="320"/>
                  <a:pt x="362" y="266"/>
                </a:cubicBezTo>
                <a:cubicBezTo>
                  <a:pt x="256" y="266"/>
                  <a:pt x="256" y="266"/>
                  <a:pt x="256" y="266"/>
                </a:cubicBezTo>
                <a:cubicBezTo>
                  <a:pt x="250" y="266"/>
                  <a:pt x="245" y="262"/>
                  <a:pt x="245" y="25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4" y="256"/>
                </a:moveTo>
                <a:cubicBezTo>
                  <a:pt x="384" y="250"/>
                  <a:pt x="379" y="245"/>
                  <a:pt x="373" y="245"/>
                </a:cubicBezTo>
                <a:cubicBezTo>
                  <a:pt x="266" y="245"/>
                  <a:pt x="266" y="245"/>
                  <a:pt x="266" y="245"/>
                </a:cubicBezTo>
                <a:cubicBezTo>
                  <a:pt x="266" y="138"/>
                  <a:pt x="266" y="138"/>
                  <a:pt x="266" y="138"/>
                </a:cubicBezTo>
                <a:cubicBezTo>
                  <a:pt x="266" y="132"/>
                  <a:pt x="262" y="128"/>
                  <a:pt x="256" y="128"/>
                </a:cubicBezTo>
                <a:cubicBezTo>
                  <a:pt x="185" y="128"/>
                  <a:pt x="128" y="185"/>
                  <a:pt x="128" y="256"/>
                </a:cubicBezTo>
                <a:cubicBezTo>
                  <a:pt x="128" y="326"/>
                  <a:pt x="185" y="384"/>
                  <a:pt x="256" y="384"/>
                </a:cubicBezTo>
                <a:cubicBezTo>
                  <a:pt x="326" y="384"/>
                  <a:pt x="384" y="326"/>
                  <a:pt x="384" y="256"/>
                </a:cubicBezTo>
                <a:close/>
                <a:moveTo>
                  <a:pt x="397" y="210"/>
                </a:moveTo>
                <a:cubicBezTo>
                  <a:pt x="382" y="165"/>
                  <a:pt x="347" y="129"/>
                  <a:pt x="302" y="115"/>
                </a:cubicBezTo>
                <a:cubicBezTo>
                  <a:pt x="298" y="114"/>
                  <a:pt x="295" y="114"/>
                  <a:pt x="292" y="116"/>
                </a:cubicBezTo>
                <a:cubicBezTo>
                  <a:pt x="289" y="118"/>
                  <a:pt x="288" y="122"/>
                  <a:pt x="288" y="125"/>
                </a:cubicBezTo>
                <a:cubicBezTo>
                  <a:pt x="288" y="213"/>
                  <a:pt x="288" y="213"/>
                  <a:pt x="288" y="213"/>
                </a:cubicBezTo>
                <a:cubicBezTo>
                  <a:pt x="288" y="219"/>
                  <a:pt x="292" y="224"/>
                  <a:pt x="298" y="224"/>
                </a:cubicBezTo>
                <a:cubicBezTo>
                  <a:pt x="386" y="224"/>
                  <a:pt x="386" y="224"/>
                  <a:pt x="386" y="224"/>
                </a:cubicBezTo>
                <a:cubicBezTo>
                  <a:pt x="390" y="224"/>
                  <a:pt x="393" y="222"/>
                  <a:pt x="395" y="219"/>
                </a:cubicBezTo>
                <a:cubicBezTo>
                  <a:pt x="397" y="217"/>
                  <a:pt x="398" y="213"/>
                  <a:pt x="397" y="210"/>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2" name="Freeform 803">
            <a:extLst>
              <a:ext uri="{FF2B5EF4-FFF2-40B4-BE49-F238E27FC236}">
                <a16:creationId xmlns:a16="http://schemas.microsoft.com/office/drawing/2014/main" id="{DF979C09-C1BF-E74A-A934-67A008124AA8}"/>
              </a:ext>
            </a:extLst>
          </p:cNvPr>
          <p:cNvSpPr>
            <a:spLocks noChangeAspect="1" noEditPoints="1"/>
          </p:cNvSpPr>
          <p:nvPr/>
        </p:nvSpPr>
        <p:spPr bwMode="auto">
          <a:xfrm>
            <a:off x="469900" y="3829456"/>
            <a:ext cx="540000" cy="54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90 w 512"/>
              <a:gd name="T11" fmla="*/ 412 h 512"/>
              <a:gd name="T12" fmla="*/ 288 w 512"/>
              <a:gd name="T13" fmla="*/ 412 h 512"/>
              <a:gd name="T14" fmla="*/ 277 w 512"/>
              <a:gd name="T15" fmla="*/ 404 h 512"/>
              <a:gd name="T16" fmla="*/ 285 w 512"/>
              <a:gd name="T17" fmla="*/ 391 h 512"/>
              <a:gd name="T18" fmla="*/ 346 w 512"/>
              <a:gd name="T19" fmla="*/ 361 h 512"/>
              <a:gd name="T20" fmla="*/ 316 w 512"/>
              <a:gd name="T21" fmla="*/ 331 h 512"/>
              <a:gd name="T22" fmla="*/ 256 w 512"/>
              <a:gd name="T23" fmla="*/ 352 h 512"/>
              <a:gd name="T24" fmla="*/ 167 w 512"/>
              <a:gd name="T25" fmla="*/ 292 h 512"/>
              <a:gd name="T26" fmla="*/ 173 w 512"/>
              <a:gd name="T27" fmla="*/ 278 h 512"/>
              <a:gd name="T28" fmla="*/ 186 w 512"/>
              <a:gd name="T29" fmla="*/ 284 h 512"/>
              <a:gd name="T30" fmla="*/ 256 w 512"/>
              <a:gd name="T31" fmla="*/ 330 h 512"/>
              <a:gd name="T32" fmla="*/ 330 w 512"/>
              <a:gd name="T33" fmla="*/ 256 h 512"/>
              <a:gd name="T34" fmla="*/ 256 w 512"/>
              <a:gd name="T35" fmla="*/ 181 h 512"/>
              <a:gd name="T36" fmla="*/ 186 w 512"/>
              <a:gd name="T37" fmla="*/ 228 h 512"/>
              <a:gd name="T38" fmla="*/ 173 w 512"/>
              <a:gd name="T39" fmla="*/ 234 h 512"/>
              <a:gd name="T40" fmla="*/ 167 w 512"/>
              <a:gd name="T41" fmla="*/ 220 h 512"/>
              <a:gd name="T42" fmla="*/ 245 w 512"/>
              <a:gd name="T43" fmla="*/ 160 h 512"/>
              <a:gd name="T44" fmla="*/ 245 w 512"/>
              <a:gd name="T45" fmla="*/ 118 h 512"/>
              <a:gd name="T46" fmla="*/ 117 w 512"/>
              <a:gd name="T47" fmla="*/ 256 h 512"/>
              <a:gd name="T48" fmla="*/ 226 w 512"/>
              <a:gd name="T49" fmla="*/ 391 h 512"/>
              <a:gd name="T50" fmla="*/ 234 w 512"/>
              <a:gd name="T51" fmla="*/ 404 h 512"/>
              <a:gd name="T52" fmla="*/ 224 w 512"/>
              <a:gd name="T53" fmla="*/ 412 h 512"/>
              <a:gd name="T54" fmla="*/ 221 w 512"/>
              <a:gd name="T55" fmla="*/ 412 h 512"/>
              <a:gd name="T56" fmla="*/ 96 w 512"/>
              <a:gd name="T57" fmla="*/ 256 h 512"/>
              <a:gd name="T58" fmla="*/ 256 w 512"/>
              <a:gd name="T59" fmla="*/ 96 h 512"/>
              <a:gd name="T60" fmla="*/ 324 w 512"/>
              <a:gd name="T61" fmla="*/ 111 h 512"/>
              <a:gd name="T62" fmla="*/ 329 w 512"/>
              <a:gd name="T63" fmla="*/ 125 h 512"/>
              <a:gd name="T64" fmla="*/ 315 w 512"/>
              <a:gd name="T65" fmla="*/ 130 h 512"/>
              <a:gd name="T66" fmla="*/ 266 w 512"/>
              <a:gd name="T67" fmla="*/ 118 h 512"/>
              <a:gd name="T68" fmla="*/ 266 w 512"/>
              <a:gd name="T69" fmla="*/ 160 h 512"/>
              <a:gd name="T70" fmla="*/ 352 w 512"/>
              <a:gd name="T71" fmla="*/ 256 h 512"/>
              <a:gd name="T72" fmla="*/ 331 w 512"/>
              <a:gd name="T73" fmla="*/ 316 h 512"/>
              <a:gd name="T74" fmla="*/ 361 w 512"/>
              <a:gd name="T75" fmla="*/ 346 h 512"/>
              <a:gd name="T76" fmla="*/ 394 w 512"/>
              <a:gd name="T77" fmla="*/ 256 h 512"/>
              <a:gd name="T78" fmla="*/ 362 w 512"/>
              <a:gd name="T79" fmla="*/ 167 h 512"/>
              <a:gd name="T80" fmla="*/ 363 w 512"/>
              <a:gd name="T81" fmla="*/ 151 h 512"/>
              <a:gd name="T82" fmla="*/ 378 w 512"/>
              <a:gd name="T83" fmla="*/ 153 h 512"/>
              <a:gd name="T84" fmla="*/ 416 w 512"/>
              <a:gd name="T85" fmla="*/ 256 h 512"/>
              <a:gd name="T86" fmla="*/ 290 w 512"/>
              <a:gd name="T87" fmla="*/ 412 h 512"/>
              <a:gd name="T88" fmla="*/ 213 w 512"/>
              <a:gd name="T89" fmla="*/ 256 h 512"/>
              <a:gd name="T90" fmla="*/ 256 w 512"/>
              <a:gd name="T91" fmla="*/ 213 h 512"/>
              <a:gd name="T92" fmla="*/ 298 w 512"/>
              <a:gd name="T93" fmla="*/ 256 h 512"/>
              <a:gd name="T94" fmla="*/ 256 w 512"/>
              <a:gd name="T95" fmla="*/ 298 h 512"/>
              <a:gd name="T96" fmla="*/ 213 w 512"/>
              <a:gd name="T97" fmla="*/ 256 h 512"/>
              <a:gd name="T98" fmla="*/ 256 w 512"/>
              <a:gd name="T99" fmla="*/ 277 h 512"/>
              <a:gd name="T100" fmla="*/ 234 w 512"/>
              <a:gd name="T101" fmla="*/ 256 h 512"/>
              <a:gd name="T102" fmla="*/ 256 w 512"/>
              <a:gd name="T103" fmla="*/ 234 h 512"/>
              <a:gd name="T104" fmla="*/ 277 w 512"/>
              <a:gd name="T105" fmla="*/ 256 h 512"/>
              <a:gd name="T106" fmla="*/ 256 w 512"/>
              <a:gd name="T107"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90" y="412"/>
                </a:moveTo>
                <a:cubicBezTo>
                  <a:pt x="289" y="412"/>
                  <a:pt x="288" y="412"/>
                  <a:pt x="288" y="412"/>
                </a:cubicBezTo>
                <a:cubicBezTo>
                  <a:pt x="283" y="412"/>
                  <a:pt x="278" y="409"/>
                  <a:pt x="277" y="404"/>
                </a:cubicBezTo>
                <a:cubicBezTo>
                  <a:pt x="276" y="398"/>
                  <a:pt x="280" y="392"/>
                  <a:pt x="285" y="391"/>
                </a:cubicBezTo>
                <a:cubicBezTo>
                  <a:pt x="308" y="386"/>
                  <a:pt x="329" y="375"/>
                  <a:pt x="346" y="361"/>
                </a:cubicBezTo>
                <a:cubicBezTo>
                  <a:pt x="316" y="331"/>
                  <a:pt x="316" y="331"/>
                  <a:pt x="316" y="331"/>
                </a:cubicBezTo>
                <a:cubicBezTo>
                  <a:pt x="299" y="344"/>
                  <a:pt x="278" y="352"/>
                  <a:pt x="256" y="352"/>
                </a:cubicBezTo>
                <a:cubicBezTo>
                  <a:pt x="216" y="352"/>
                  <a:pt x="181" y="328"/>
                  <a:pt x="167" y="292"/>
                </a:cubicBezTo>
                <a:cubicBezTo>
                  <a:pt x="164" y="286"/>
                  <a:pt x="167" y="280"/>
                  <a:pt x="173" y="278"/>
                </a:cubicBezTo>
                <a:cubicBezTo>
                  <a:pt x="178" y="276"/>
                  <a:pt x="184" y="278"/>
                  <a:pt x="186" y="284"/>
                </a:cubicBezTo>
                <a:cubicBezTo>
                  <a:pt x="198" y="312"/>
                  <a:pt x="225" y="330"/>
                  <a:pt x="256" y="330"/>
                </a:cubicBezTo>
                <a:cubicBezTo>
                  <a:pt x="297" y="330"/>
                  <a:pt x="330" y="297"/>
                  <a:pt x="330" y="256"/>
                </a:cubicBezTo>
                <a:cubicBezTo>
                  <a:pt x="330" y="214"/>
                  <a:pt x="297" y="181"/>
                  <a:pt x="256" y="181"/>
                </a:cubicBezTo>
                <a:cubicBezTo>
                  <a:pt x="225" y="181"/>
                  <a:pt x="198" y="199"/>
                  <a:pt x="186" y="228"/>
                </a:cubicBezTo>
                <a:cubicBezTo>
                  <a:pt x="184" y="233"/>
                  <a:pt x="178" y="236"/>
                  <a:pt x="173" y="234"/>
                </a:cubicBezTo>
                <a:cubicBezTo>
                  <a:pt x="167" y="231"/>
                  <a:pt x="164" y="225"/>
                  <a:pt x="167" y="220"/>
                </a:cubicBezTo>
                <a:cubicBezTo>
                  <a:pt x="180" y="187"/>
                  <a:pt x="210" y="164"/>
                  <a:pt x="245" y="160"/>
                </a:cubicBezTo>
                <a:cubicBezTo>
                  <a:pt x="245" y="118"/>
                  <a:pt x="245" y="118"/>
                  <a:pt x="245" y="118"/>
                </a:cubicBezTo>
                <a:cubicBezTo>
                  <a:pt x="174" y="123"/>
                  <a:pt x="117" y="183"/>
                  <a:pt x="117" y="256"/>
                </a:cubicBezTo>
                <a:cubicBezTo>
                  <a:pt x="117" y="320"/>
                  <a:pt x="163" y="377"/>
                  <a:pt x="226" y="391"/>
                </a:cubicBezTo>
                <a:cubicBezTo>
                  <a:pt x="232" y="392"/>
                  <a:pt x="235" y="398"/>
                  <a:pt x="234" y="404"/>
                </a:cubicBezTo>
                <a:cubicBezTo>
                  <a:pt x="233" y="409"/>
                  <a:pt x="229" y="412"/>
                  <a:pt x="224" y="412"/>
                </a:cubicBezTo>
                <a:cubicBezTo>
                  <a:pt x="223" y="412"/>
                  <a:pt x="222" y="412"/>
                  <a:pt x="221" y="412"/>
                </a:cubicBezTo>
                <a:cubicBezTo>
                  <a:pt x="149" y="396"/>
                  <a:pt x="96" y="330"/>
                  <a:pt x="96" y="256"/>
                </a:cubicBezTo>
                <a:cubicBezTo>
                  <a:pt x="96" y="167"/>
                  <a:pt x="167" y="96"/>
                  <a:pt x="256" y="96"/>
                </a:cubicBezTo>
                <a:cubicBezTo>
                  <a:pt x="280" y="96"/>
                  <a:pt x="303" y="101"/>
                  <a:pt x="324" y="111"/>
                </a:cubicBezTo>
                <a:cubicBezTo>
                  <a:pt x="330" y="114"/>
                  <a:pt x="332" y="120"/>
                  <a:pt x="329" y="125"/>
                </a:cubicBezTo>
                <a:cubicBezTo>
                  <a:pt x="327" y="131"/>
                  <a:pt x="320" y="133"/>
                  <a:pt x="315" y="130"/>
                </a:cubicBezTo>
                <a:cubicBezTo>
                  <a:pt x="300" y="123"/>
                  <a:pt x="283" y="119"/>
                  <a:pt x="266" y="118"/>
                </a:cubicBezTo>
                <a:cubicBezTo>
                  <a:pt x="266" y="160"/>
                  <a:pt x="266" y="160"/>
                  <a:pt x="266" y="160"/>
                </a:cubicBezTo>
                <a:cubicBezTo>
                  <a:pt x="314" y="166"/>
                  <a:pt x="352" y="206"/>
                  <a:pt x="352" y="256"/>
                </a:cubicBezTo>
                <a:cubicBezTo>
                  <a:pt x="352" y="278"/>
                  <a:pt x="344" y="299"/>
                  <a:pt x="331" y="316"/>
                </a:cubicBezTo>
                <a:cubicBezTo>
                  <a:pt x="361" y="346"/>
                  <a:pt x="361" y="346"/>
                  <a:pt x="361" y="346"/>
                </a:cubicBezTo>
                <a:cubicBezTo>
                  <a:pt x="382" y="321"/>
                  <a:pt x="394" y="289"/>
                  <a:pt x="394" y="256"/>
                </a:cubicBezTo>
                <a:cubicBezTo>
                  <a:pt x="394" y="223"/>
                  <a:pt x="383" y="191"/>
                  <a:pt x="362" y="167"/>
                </a:cubicBezTo>
                <a:cubicBezTo>
                  <a:pt x="358" y="162"/>
                  <a:pt x="359" y="155"/>
                  <a:pt x="363" y="151"/>
                </a:cubicBezTo>
                <a:cubicBezTo>
                  <a:pt x="368" y="148"/>
                  <a:pt x="374" y="148"/>
                  <a:pt x="378" y="153"/>
                </a:cubicBezTo>
                <a:cubicBezTo>
                  <a:pt x="402" y="182"/>
                  <a:pt x="416" y="218"/>
                  <a:pt x="416" y="256"/>
                </a:cubicBezTo>
                <a:cubicBezTo>
                  <a:pt x="416" y="330"/>
                  <a:pt x="363" y="396"/>
                  <a:pt x="290" y="412"/>
                </a:cubicBezTo>
                <a:close/>
                <a:moveTo>
                  <a:pt x="213" y="256"/>
                </a:moveTo>
                <a:cubicBezTo>
                  <a:pt x="213" y="232"/>
                  <a:pt x="232" y="213"/>
                  <a:pt x="256" y="213"/>
                </a:cubicBezTo>
                <a:cubicBezTo>
                  <a:pt x="279" y="213"/>
                  <a:pt x="298" y="232"/>
                  <a:pt x="298" y="256"/>
                </a:cubicBezTo>
                <a:cubicBezTo>
                  <a:pt x="298" y="279"/>
                  <a:pt x="279" y="298"/>
                  <a:pt x="256" y="298"/>
                </a:cubicBezTo>
                <a:cubicBezTo>
                  <a:pt x="232" y="298"/>
                  <a:pt x="213" y="279"/>
                  <a:pt x="213" y="256"/>
                </a:cubicBezTo>
                <a:close/>
                <a:moveTo>
                  <a:pt x="256" y="277"/>
                </a:moveTo>
                <a:cubicBezTo>
                  <a:pt x="244" y="277"/>
                  <a:pt x="234" y="267"/>
                  <a:pt x="234" y="256"/>
                </a:cubicBezTo>
                <a:cubicBezTo>
                  <a:pt x="234" y="244"/>
                  <a:pt x="244" y="234"/>
                  <a:pt x="256" y="234"/>
                </a:cubicBezTo>
                <a:cubicBezTo>
                  <a:pt x="267" y="234"/>
                  <a:pt x="277" y="244"/>
                  <a:pt x="277" y="256"/>
                </a:cubicBezTo>
                <a:cubicBezTo>
                  <a:pt x="277" y="267"/>
                  <a:pt x="267" y="277"/>
                  <a:pt x="256" y="277"/>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3800887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60C51581-18CA-C74A-9353-B9058548C24C}"/>
              </a:ext>
            </a:extLst>
          </p:cNvPr>
          <p:cNvGrpSpPr/>
          <p:nvPr/>
        </p:nvGrpSpPr>
        <p:grpSpPr>
          <a:xfrm>
            <a:off x="554635" y="2402708"/>
            <a:ext cx="10882859" cy="1507939"/>
            <a:chOff x="554635" y="1668190"/>
            <a:chExt cx="10882859" cy="1507939"/>
          </a:xfrm>
        </p:grpSpPr>
        <p:cxnSp>
          <p:nvCxnSpPr>
            <p:cNvPr id="14" name="Straight Arrow Connector 13">
              <a:extLst>
                <a:ext uri="{FF2B5EF4-FFF2-40B4-BE49-F238E27FC236}">
                  <a16:creationId xmlns:a16="http://schemas.microsoft.com/office/drawing/2014/main" id="{6C3AE66C-87A8-6843-B260-23CBF3EB8308}"/>
                </a:ext>
              </a:extLst>
            </p:cNvPr>
            <p:cNvCxnSpPr/>
            <p:nvPr/>
          </p:nvCxnSpPr>
          <p:spPr>
            <a:xfrm>
              <a:off x="554635" y="2413416"/>
              <a:ext cx="10882859" cy="0"/>
            </a:xfrm>
            <a:prstGeom prst="straightConnector1">
              <a:avLst/>
            </a:prstGeom>
            <a:ln w="76200">
              <a:solidFill>
                <a:srgbClr val="B4B4B4"/>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7" name="Hexagon 6">
              <a:extLst>
                <a:ext uri="{FF2B5EF4-FFF2-40B4-BE49-F238E27FC236}">
                  <a16:creationId xmlns:a16="http://schemas.microsoft.com/office/drawing/2014/main" id="{29F3395C-E589-3D40-9071-1AB9638845C7}"/>
                </a:ext>
              </a:extLst>
            </p:cNvPr>
            <p:cNvSpPr/>
            <p:nvPr/>
          </p:nvSpPr>
          <p:spPr>
            <a:xfrm>
              <a:off x="912200" y="1668190"/>
              <a:ext cx="1733263" cy="1507939"/>
            </a:xfrm>
            <a:prstGeom prst="hexagon">
              <a:avLst>
                <a:gd name="adj" fmla="val 25000"/>
                <a:gd name="vf" fmla="val 115470"/>
              </a:avLst>
            </a:prstGeom>
            <a:solidFill>
              <a:schemeClr val="bg1">
                <a:lumMod val="75000"/>
              </a:schemeClr>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01</a:t>
              </a:r>
            </a:p>
          </p:txBody>
        </p:sp>
        <p:sp>
          <p:nvSpPr>
            <p:cNvPr id="9" name="Hexagon 8">
              <a:extLst>
                <a:ext uri="{FF2B5EF4-FFF2-40B4-BE49-F238E27FC236}">
                  <a16:creationId xmlns:a16="http://schemas.microsoft.com/office/drawing/2014/main" id="{88A394D3-51A5-C74C-949E-46CAD53239F5}"/>
                </a:ext>
              </a:extLst>
            </p:cNvPr>
            <p:cNvSpPr/>
            <p:nvPr/>
          </p:nvSpPr>
          <p:spPr>
            <a:xfrm>
              <a:off x="2960856" y="1668190"/>
              <a:ext cx="1733263" cy="1507939"/>
            </a:xfrm>
            <a:prstGeom prst="hexagon">
              <a:avLst>
                <a:gd name="adj" fmla="val 25000"/>
                <a:gd name="vf" fmla="val 115470"/>
              </a:avLst>
            </a:prstGeom>
            <a:solidFill>
              <a:srgbClr val="00B0F0"/>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02</a:t>
              </a:r>
            </a:p>
          </p:txBody>
        </p:sp>
        <p:sp>
          <p:nvSpPr>
            <p:cNvPr id="10" name="Hexagon 9">
              <a:extLst>
                <a:ext uri="{FF2B5EF4-FFF2-40B4-BE49-F238E27FC236}">
                  <a16:creationId xmlns:a16="http://schemas.microsoft.com/office/drawing/2014/main" id="{1CE908A8-D414-6346-BE48-B41504D9C67D}"/>
                </a:ext>
              </a:extLst>
            </p:cNvPr>
            <p:cNvSpPr/>
            <p:nvPr/>
          </p:nvSpPr>
          <p:spPr>
            <a:xfrm>
              <a:off x="5009512" y="1668190"/>
              <a:ext cx="1733263" cy="1507939"/>
            </a:xfrm>
            <a:prstGeom prst="hexagon">
              <a:avLst>
                <a:gd name="adj" fmla="val 25000"/>
                <a:gd name="vf" fmla="val 115470"/>
              </a:avLst>
            </a:prstGeom>
            <a:solidFill>
              <a:schemeClr val="accent5"/>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03</a:t>
              </a:r>
            </a:p>
          </p:txBody>
        </p:sp>
        <p:sp>
          <p:nvSpPr>
            <p:cNvPr id="11" name="Hexagon 10">
              <a:extLst>
                <a:ext uri="{FF2B5EF4-FFF2-40B4-BE49-F238E27FC236}">
                  <a16:creationId xmlns:a16="http://schemas.microsoft.com/office/drawing/2014/main" id="{DE65005E-EF04-8E4C-8B12-A1C632A11B1A}"/>
                </a:ext>
              </a:extLst>
            </p:cNvPr>
            <p:cNvSpPr/>
            <p:nvPr/>
          </p:nvSpPr>
          <p:spPr>
            <a:xfrm>
              <a:off x="7058168" y="1668190"/>
              <a:ext cx="1733263" cy="1507939"/>
            </a:xfrm>
            <a:prstGeom prst="hexagon">
              <a:avLst>
                <a:gd name="adj" fmla="val 25000"/>
                <a:gd name="vf" fmla="val 115470"/>
              </a:avLst>
            </a:prstGeom>
            <a:solidFill>
              <a:srgbClr val="C4D600"/>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04</a:t>
              </a:r>
            </a:p>
          </p:txBody>
        </p:sp>
        <p:sp>
          <p:nvSpPr>
            <p:cNvPr id="12" name="Hexagon 11">
              <a:extLst>
                <a:ext uri="{FF2B5EF4-FFF2-40B4-BE49-F238E27FC236}">
                  <a16:creationId xmlns:a16="http://schemas.microsoft.com/office/drawing/2014/main" id="{1B1AFC1C-0FA6-3846-AC35-0CF165A71F45}"/>
                </a:ext>
              </a:extLst>
            </p:cNvPr>
            <p:cNvSpPr/>
            <p:nvPr/>
          </p:nvSpPr>
          <p:spPr>
            <a:xfrm>
              <a:off x="9106823" y="1668190"/>
              <a:ext cx="1733263" cy="1507939"/>
            </a:xfrm>
            <a:prstGeom prst="hexagon">
              <a:avLst>
                <a:gd name="adj" fmla="val 25000"/>
                <a:gd name="vf" fmla="val 115470"/>
              </a:avLst>
            </a:prstGeom>
            <a:solidFill>
              <a:schemeClr val="accent1"/>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05</a:t>
              </a:r>
            </a:p>
          </p:txBody>
        </p:sp>
        <p:sp>
          <p:nvSpPr>
            <p:cNvPr id="33" name="Freeform 598">
              <a:extLst>
                <a:ext uri="{FF2B5EF4-FFF2-40B4-BE49-F238E27FC236}">
                  <a16:creationId xmlns:a16="http://schemas.microsoft.com/office/drawing/2014/main" id="{4C422DF3-87D4-714D-8D78-AA128E59B815}"/>
                </a:ext>
              </a:extLst>
            </p:cNvPr>
            <p:cNvSpPr>
              <a:spLocks noChangeAspect="1" noEditPoints="1"/>
            </p:cNvSpPr>
            <p:nvPr/>
          </p:nvSpPr>
          <p:spPr bwMode="auto">
            <a:xfrm>
              <a:off x="1557481" y="1819885"/>
              <a:ext cx="432000" cy="432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34" name="Freeform 232">
              <a:extLst>
                <a:ext uri="{FF2B5EF4-FFF2-40B4-BE49-F238E27FC236}">
                  <a16:creationId xmlns:a16="http://schemas.microsoft.com/office/drawing/2014/main" id="{9A587C10-2F05-C84F-ABC4-F64A67576855}"/>
                </a:ext>
              </a:extLst>
            </p:cNvPr>
            <p:cNvSpPr>
              <a:spLocks noChangeAspect="1" noEditPoints="1"/>
            </p:cNvSpPr>
            <p:nvPr/>
          </p:nvSpPr>
          <p:spPr bwMode="auto">
            <a:xfrm>
              <a:off x="3618947" y="1819885"/>
              <a:ext cx="432000" cy="432000"/>
            </a:xfrm>
            <a:custGeom>
              <a:avLst/>
              <a:gdLst>
                <a:gd name="T0" fmla="*/ 247 w 512"/>
                <a:gd name="T1" fmla="*/ 278 h 512"/>
                <a:gd name="T2" fmla="*/ 323 w 512"/>
                <a:gd name="T3" fmla="*/ 219 h 512"/>
                <a:gd name="T4" fmla="*/ 264 w 512"/>
                <a:gd name="T5" fmla="*/ 295 h 512"/>
                <a:gd name="T6" fmla="*/ 256 w 512"/>
                <a:gd name="T7" fmla="*/ 298 h 512"/>
                <a:gd name="T8" fmla="*/ 256 w 512"/>
                <a:gd name="T9" fmla="*/ 298 h 512"/>
                <a:gd name="T10" fmla="*/ 247 w 512"/>
                <a:gd name="T11" fmla="*/ 295 h 512"/>
                <a:gd name="T12" fmla="*/ 243 w 512"/>
                <a:gd name="T13" fmla="*/ 286 h 512"/>
                <a:gd name="T14" fmla="*/ 247 w 512"/>
                <a:gd name="T15" fmla="*/ 278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416 w 512"/>
                <a:gd name="T27" fmla="*/ 288 h 512"/>
                <a:gd name="T28" fmla="*/ 378 w 512"/>
                <a:gd name="T29" fmla="*/ 184 h 512"/>
                <a:gd name="T30" fmla="*/ 392 w 512"/>
                <a:gd name="T31" fmla="*/ 166 h 512"/>
                <a:gd name="T32" fmla="*/ 391 w 512"/>
                <a:gd name="T33" fmla="*/ 152 h 512"/>
                <a:gd name="T34" fmla="*/ 377 w 512"/>
                <a:gd name="T35" fmla="*/ 151 h 512"/>
                <a:gd name="T36" fmla="*/ 359 w 512"/>
                <a:gd name="T37" fmla="*/ 165 h 512"/>
                <a:gd name="T38" fmla="*/ 256 w 512"/>
                <a:gd name="T39" fmla="*/ 128 h 512"/>
                <a:gd name="T40" fmla="*/ 96 w 512"/>
                <a:gd name="T41" fmla="*/ 288 h 512"/>
                <a:gd name="T42" fmla="*/ 106 w 512"/>
                <a:gd name="T43" fmla="*/ 298 h 512"/>
                <a:gd name="T44" fmla="*/ 117 w 512"/>
                <a:gd name="T45" fmla="*/ 288 h 512"/>
                <a:gd name="T46" fmla="*/ 256 w 512"/>
                <a:gd name="T47" fmla="*/ 149 h 512"/>
                <a:gd name="T48" fmla="*/ 341 w 512"/>
                <a:gd name="T49" fmla="*/ 179 h 512"/>
                <a:gd name="T50" fmla="*/ 233 w 512"/>
                <a:gd name="T51" fmla="*/ 261 h 512"/>
                <a:gd name="T52" fmla="*/ 232 w 512"/>
                <a:gd name="T53" fmla="*/ 262 h 512"/>
                <a:gd name="T54" fmla="*/ 222 w 512"/>
                <a:gd name="T55" fmla="*/ 286 h 512"/>
                <a:gd name="T56" fmla="*/ 232 w 512"/>
                <a:gd name="T57" fmla="*/ 310 h 512"/>
                <a:gd name="T58" fmla="*/ 256 w 512"/>
                <a:gd name="T59" fmla="*/ 320 h 512"/>
                <a:gd name="T60" fmla="*/ 256 w 512"/>
                <a:gd name="T61" fmla="*/ 320 h 512"/>
                <a:gd name="T62" fmla="*/ 279 w 512"/>
                <a:gd name="T63" fmla="*/ 310 h 512"/>
                <a:gd name="T64" fmla="*/ 280 w 512"/>
                <a:gd name="T65" fmla="*/ 309 h 512"/>
                <a:gd name="T66" fmla="*/ 364 w 512"/>
                <a:gd name="T67" fmla="*/ 202 h 512"/>
                <a:gd name="T68" fmla="*/ 394 w 512"/>
                <a:gd name="T69" fmla="*/ 288 h 512"/>
                <a:gd name="T70" fmla="*/ 405 w 512"/>
                <a:gd name="T71" fmla="*/ 298 h 512"/>
                <a:gd name="T72" fmla="*/ 416 w 512"/>
                <a:gd name="T73" fmla="*/ 28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47" y="278"/>
                  </a:moveTo>
                  <a:cubicBezTo>
                    <a:pt x="323" y="219"/>
                    <a:pt x="323" y="219"/>
                    <a:pt x="323" y="219"/>
                  </a:cubicBezTo>
                  <a:cubicBezTo>
                    <a:pt x="264" y="295"/>
                    <a:pt x="264" y="295"/>
                    <a:pt x="264" y="295"/>
                  </a:cubicBezTo>
                  <a:cubicBezTo>
                    <a:pt x="262" y="297"/>
                    <a:pt x="259" y="298"/>
                    <a:pt x="256" y="298"/>
                  </a:cubicBezTo>
                  <a:cubicBezTo>
                    <a:pt x="256" y="298"/>
                    <a:pt x="256" y="298"/>
                    <a:pt x="256" y="298"/>
                  </a:cubicBezTo>
                  <a:cubicBezTo>
                    <a:pt x="252" y="298"/>
                    <a:pt x="249" y="297"/>
                    <a:pt x="247" y="295"/>
                  </a:cubicBezTo>
                  <a:cubicBezTo>
                    <a:pt x="245" y="292"/>
                    <a:pt x="243" y="289"/>
                    <a:pt x="243" y="286"/>
                  </a:cubicBezTo>
                  <a:cubicBezTo>
                    <a:pt x="243" y="283"/>
                    <a:pt x="245" y="280"/>
                    <a:pt x="247" y="27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88"/>
                  </a:moveTo>
                  <a:cubicBezTo>
                    <a:pt x="416" y="248"/>
                    <a:pt x="401" y="212"/>
                    <a:pt x="378" y="184"/>
                  </a:cubicBezTo>
                  <a:cubicBezTo>
                    <a:pt x="392" y="166"/>
                    <a:pt x="392" y="166"/>
                    <a:pt x="392" y="166"/>
                  </a:cubicBezTo>
                  <a:cubicBezTo>
                    <a:pt x="395" y="162"/>
                    <a:pt x="395" y="156"/>
                    <a:pt x="391" y="152"/>
                  </a:cubicBezTo>
                  <a:cubicBezTo>
                    <a:pt x="387" y="148"/>
                    <a:pt x="381" y="148"/>
                    <a:pt x="377" y="151"/>
                  </a:cubicBezTo>
                  <a:cubicBezTo>
                    <a:pt x="359" y="165"/>
                    <a:pt x="359" y="165"/>
                    <a:pt x="359" y="165"/>
                  </a:cubicBezTo>
                  <a:cubicBezTo>
                    <a:pt x="331" y="142"/>
                    <a:pt x="295" y="128"/>
                    <a:pt x="256" y="128"/>
                  </a:cubicBezTo>
                  <a:cubicBezTo>
                    <a:pt x="167" y="128"/>
                    <a:pt x="96" y="199"/>
                    <a:pt x="96" y="288"/>
                  </a:cubicBezTo>
                  <a:cubicBezTo>
                    <a:pt x="96" y="294"/>
                    <a:pt x="100" y="298"/>
                    <a:pt x="106" y="298"/>
                  </a:cubicBezTo>
                  <a:cubicBezTo>
                    <a:pt x="112" y="298"/>
                    <a:pt x="117" y="294"/>
                    <a:pt x="117" y="288"/>
                  </a:cubicBezTo>
                  <a:cubicBezTo>
                    <a:pt x="117" y="211"/>
                    <a:pt x="179" y="149"/>
                    <a:pt x="256" y="149"/>
                  </a:cubicBezTo>
                  <a:cubicBezTo>
                    <a:pt x="288" y="149"/>
                    <a:pt x="318" y="160"/>
                    <a:pt x="341" y="179"/>
                  </a:cubicBezTo>
                  <a:cubicBezTo>
                    <a:pt x="233" y="261"/>
                    <a:pt x="233" y="261"/>
                    <a:pt x="233" y="261"/>
                  </a:cubicBezTo>
                  <a:cubicBezTo>
                    <a:pt x="233" y="262"/>
                    <a:pt x="232" y="262"/>
                    <a:pt x="232" y="262"/>
                  </a:cubicBezTo>
                  <a:cubicBezTo>
                    <a:pt x="226" y="269"/>
                    <a:pt x="222" y="277"/>
                    <a:pt x="222" y="286"/>
                  </a:cubicBezTo>
                  <a:cubicBezTo>
                    <a:pt x="222" y="295"/>
                    <a:pt x="226" y="303"/>
                    <a:pt x="232" y="310"/>
                  </a:cubicBezTo>
                  <a:cubicBezTo>
                    <a:pt x="238" y="316"/>
                    <a:pt x="247" y="320"/>
                    <a:pt x="256" y="320"/>
                  </a:cubicBezTo>
                  <a:cubicBezTo>
                    <a:pt x="256" y="320"/>
                    <a:pt x="256" y="320"/>
                    <a:pt x="256" y="320"/>
                  </a:cubicBezTo>
                  <a:cubicBezTo>
                    <a:pt x="265" y="320"/>
                    <a:pt x="273" y="316"/>
                    <a:pt x="279" y="310"/>
                  </a:cubicBezTo>
                  <a:cubicBezTo>
                    <a:pt x="280" y="310"/>
                    <a:pt x="280" y="309"/>
                    <a:pt x="280" y="309"/>
                  </a:cubicBezTo>
                  <a:cubicBezTo>
                    <a:pt x="364" y="202"/>
                    <a:pt x="364" y="202"/>
                    <a:pt x="364" y="202"/>
                  </a:cubicBezTo>
                  <a:cubicBezTo>
                    <a:pt x="383" y="225"/>
                    <a:pt x="394" y="255"/>
                    <a:pt x="394" y="288"/>
                  </a:cubicBezTo>
                  <a:cubicBezTo>
                    <a:pt x="394" y="294"/>
                    <a:pt x="399" y="298"/>
                    <a:pt x="405" y="298"/>
                  </a:cubicBezTo>
                  <a:cubicBezTo>
                    <a:pt x="411" y="298"/>
                    <a:pt x="416" y="294"/>
                    <a:pt x="416" y="28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nvGrpSpPr>
            <p:cNvPr id="35" name="Group 331">
              <a:extLst>
                <a:ext uri="{FF2B5EF4-FFF2-40B4-BE49-F238E27FC236}">
                  <a16:creationId xmlns:a16="http://schemas.microsoft.com/office/drawing/2014/main" id="{D4D81AD3-0AA8-7F42-AE6A-F72564E2276B}"/>
                </a:ext>
              </a:extLst>
            </p:cNvPr>
            <p:cNvGrpSpPr>
              <a:grpSpLocks noChangeAspect="1"/>
            </p:cNvGrpSpPr>
            <p:nvPr/>
          </p:nvGrpSpPr>
          <p:grpSpPr bwMode="auto">
            <a:xfrm>
              <a:off x="5680413" y="1819885"/>
              <a:ext cx="432000" cy="432000"/>
              <a:chOff x="3832" y="1197"/>
              <a:chExt cx="340" cy="340"/>
            </a:xfrm>
            <a:solidFill>
              <a:schemeClr val="bg1"/>
            </a:solidFill>
          </p:grpSpPr>
          <p:sp>
            <p:nvSpPr>
              <p:cNvPr id="36" name="Freeform 332">
                <a:extLst>
                  <a:ext uri="{FF2B5EF4-FFF2-40B4-BE49-F238E27FC236}">
                    <a16:creationId xmlns:a16="http://schemas.microsoft.com/office/drawing/2014/main" id="{79F66CE0-7356-3247-8364-8FD78D8FA4CE}"/>
                  </a:ext>
                </a:extLst>
              </p:cNvPr>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37" name="Freeform 333">
                <a:extLst>
                  <a:ext uri="{FF2B5EF4-FFF2-40B4-BE49-F238E27FC236}">
                    <a16:creationId xmlns:a16="http://schemas.microsoft.com/office/drawing/2014/main" id="{7EF42CB5-7FB0-8C4C-B064-B547C73C3F49}"/>
                  </a:ext>
                </a:extLst>
              </p:cNvPr>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
          <p:nvSpPr>
            <p:cNvPr id="38" name="Freeform 980">
              <a:extLst>
                <a:ext uri="{FF2B5EF4-FFF2-40B4-BE49-F238E27FC236}">
                  <a16:creationId xmlns:a16="http://schemas.microsoft.com/office/drawing/2014/main" id="{FB183F4A-9FA5-224D-AB98-439040EFB1F0}"/>
                </a:ext>
              </a:extLst>
            </p:cNvPr>
            <p:cNvSpPr>
              <a:spLocks noChangeAspect="1" noEditPoints="1"/>
            </p:cNvSpPr>
            <p:nvPr/>
          </p:nvSpPr>
          <p:spPr bwMode="auto">
            <a:xfrm>
              <a:off x="7741880" y="1819885"/>
              <a:ext cx="432000" cy="432000"/>
            </a:xfrm>
            <a:custGeom>
              <a:avLst/>
              <a:gdLst>
                <a:gd name="T0" fmla="*/ 288 w 512"/>
                <a:gd name="T1" fmla="*/ 138 h 512"/>
                <a:gd name="T2" fmla="*/ 224 w 512"/>
                <a:gd name="T3" fmla="*/ 138 h 512"/>
                <a:gd name="T4" fmla="*/ 224 w 512"/>
                <a:gd name="T5" fmla="*/ 117 h 512"/>
                <a:gd name="T6" fmla="*/ 288 w 512"/>
                <a:gd name="T7" fmla="*/ 117 h 512"/>
                <a:gd name="T8" fmla="*/ 288 w 512"/>
                <a:gd name="T9" fmla="*/ 138 h 512"/>
                <a:gd name="T10" fmla="*/ 309 w 512"/>
                <a:gd name="T11" fmla="*/ 149 h 512"/>
                <a:gd name="T12" fmla="*/ 298 w 512"/>
                <a:gd name="T13" fmla="*/ 160 h 512"/>
                <a:gd name="T14" fmla="*/ 213 w 512"/>
                <a:gd name="T15" fmla="*/ 160 h 512"/>
                <a:gd name="T16" fmla="*/ 202 w 512"/>
                <a:gd name="T17" fmla="*/ 149 h 512"/>
                <a:gd name="T18" fmla="*/ 202 w 512"/>
                <a:gd name="T19" fmla="*/ 138 h 512"/>
                <a:gd name="T20" fmla="*/ 160 w 512"/>
                <a:gd name="T21" fmla="*/ 138 h 512"/>
                <a:gd name="T22" fmla="*/ 160 w 512"/>
                <a:gd name="T23" fmla="*/ 394 h 512"/>
                <a:gd name="T24" fmla="*/ 352 w 512"/>
                <a:gd name="T25" fmla="*/ 394 h 512"/>
                <a:gd name="T26" fmla="*/ 352 w 512"/>
                <a:gd name="T27" fmla="*/ 138 h 512"/>
                <a:gd name="T28" fmla="*/ 309 w 512"/>
                <a:gd name="T29" fmla="*/ 138 h 512"/>
                <a:gd name="T30" fmla="*/ 309 w 512"/>
                <a:gd name="T31" fmla="*/ 149 h 512"/>
                <a:gd name="T32" fmla="*/ 512 w 512"/>
                <a:gd name="T33" fmla="*/ 256 h 512"/>
                <a:gd name="T34" fmla="*/ 256 w 512"/>
                <a:gd name="T35" fmla="*/ 512 h 512"/>
                <a:gd name="T36" fmla="*/ 0 w 512"/>
                <a:gd name="T37" fmla="*/ 256 h 512"/>
                <a:gd name="T38" fmla="*/ 256 w 512"/>
                <a:gd name="T39" fmla="*/ 0 h 512"/>
                <a:gd name="T40" fmla="*/ 512 w 512"/>
                <a:gd name="T41" fmla="*/ 256 h 512"/>
                <a:gd name="T42" fmla="*/ 373 w 512"/>
                <a:gd name="T43" fmla="*/ 128 h 512"/>
                <a:gd name="T44" fmla="*/ 362 w 512"/>
                <a:gd name="T45" fmla="*/ 117 h 512"/>
                <a:gd name="T46" fmla="*/ 309 w 512"/>
                <a:gd name="T47" fmla="*/ 117 h 512"/>
                <a:gd name="T48" fmla="*/ 309 w 512"/>
                <a:gd name="T49" fmla="*/ 106 h 512"/>
                <a:gd name="T50" fmla="*/ 298 w 512"/>
                <a:gd name="T51" fmla="*/ 96 h 512"/>
                <a:gd name="T52" fmla="*/ 213 w 512"/>
                <a:gd name="T53" fmla="*/ 96 h 512"/>
                <a:gd name="T54" fmla="*/ 202 w 512"/>
                <a:gd name="T55" fmla="*/ 106 h 512"/>
                <a:gd name="T56" fmla="*/ 202 w 512"/>
                <a:gd name="T57" fmla="*/ 117 h 512"/>
                <a:gd name="T58" fmla="*/ 149 w 512"/>
                <a:gd name="T59" fmla="*/ 117 h 512"/>
                <a:gd name="T60" fmla="*/ 138 w 512"/>
                <a:gd name="T61" fmla="*/ 128 h 512"/>
                <a:gd name="T62" fmla="*/ 138 w 512"/>
                <a:gd name="T63" fmla="*/ 405 h 512"/>
                <a:gd name="T64" fmla="*/ 149 w 512"/>
                <a:gd name="T65" fmla="*/ 416 h 512"/>
                <a:gd name="T66" fmla="*/ 362 w 512"/>
                <a:gd name="T67" fmla="*/ 416 h 512"/>
                <a:gd name="T68" fmla="*/ 373 w 512"/>
                <a:gd name="T69" fmla="*/ 405 h 512"/>
                <a:gd name="T70" fmla="*/ 373 w 512"/>
                <a:gd name="T71"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88" y="138"/>
                  </a:moveTo>
                  <a:cubicBezTo>
                    <a:pt x="224" y="138"/>
                    <a:pt x="224" y="138"/>
                    <a:pt x="224" y="138"/>
                  </a:cubicBezTo>
                  <a:cubicBezTo>
                    <a:pt x="224" y="117"/>
                    <a:pt x="224" y="117"/>
                    <a:pt x="224" y="117"/>
                  </a:cubicBezTo>
                  <a:cubicBezTo>
                    <a:pt x="288" y="117"/>
                    <a:pt x="288" y="117"/>
                    <a:pt x="288" y="117"/>
                  </a:cubicBezTo>
                  <a:lnTo>
                    <a:pt x="288" y="138"/>
                  </a:lnTo>
                  <a:close/>
                  <a:moveTo>
                    <a:pt x="309" y="149"/>
                  </a:moveTo>
                  <a:cubicBezTo>
                    <a:pt x="309" y="155"/>
                    <a:pt x="304" y="160"/>
                    <a:pt x="298" y="160"/>
                  </a:cubicBezTo>
                  <a:cubicBezTo>
                    <a:pt x="213" y="160"/>
                    <a:pt x="213" y="160"/>
                    <a:pt x="213" y="160"/>
                  </a:cubicBezTo>
                  <a:cubicBezTo>
                    <a:pt x="207" y="160"/>
                    <a:pt x="202" y="155"/>
                    <a:pt x="202" y="149"/>
                  </a:cubicBezTo>
                  <a:cubicBezTo>
                    <a:pt x="202" y="138"/>
                    <a:pt x="202" y="138"/>
                    <a:pt x="202" y="138"/>
                  </a:cubicBezTo>
                  <a:cubicBezTo>
                    <a:pt x="160" y="138"/>
                    <a:pt x="160" y="138"/>
                    <a:pt x="160" y="138"/>
                  </a:cubicBezTo>
                  <a:cubicBezTo>
                    <a:pt x="160" y="394"/>
                    <a:pt x="160" y="394"/>
                    <a:pt x="160" y="394"/>
                  </a:cubicBezTo>
                  <a:cubicBezTo>
                    <a:pt x="352" y="394"/>
                    <a:pt x="352" y="394"/>
                    <a:pt x="352" y="394"/>
                  </a:cubicBezTo>
                  <a:cubicBezTo>
                    <a:pt x="352" y="138"/>
                    <a:pt x="352" y="138"/>
                    <a:pt x="352" y="138"/>
                  </a:cubicBezTo>
                  <a:cubicBezTo>
                    <a:pt x="309" y="138"/>
                    <a:pt x="309" y="138"/>
                    <a:pt x="309" y="138"/>
                  </a:cubicBezTo>
                  <a:lnTo>
                    <a:pt x="309" y="14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28"/>
                  </a:moveTo>
                  <a:cubicBezTo>
                    <a:pt x="373" y="122"/>
                    <a:pt x="368" y="117"/>
                    <a:pt x="362" y="117"/>
                  </a:cubicBezTo>
                  <a:cubicBezTo>
                    <a:pt x="309" y="117"/>
                    <a:pt x="309" y="117"/>
                    <a:pt x="309" y="117"/>
                  </a:cubicBezTo>
                  <a:cubicBezTo>
                    <a:pt x="309" y="106"/>
                    <a:pt x="309" y="106"/>
                    <a:pt x="309" y="106"/>
                  </a:cubicBezTo>
                  <a:cubicBezTo>
                    <a:pt x="309" y="100"/>
                    <a:pt x="304" y="96"/>
                    <a:pt x="298" y="96"/>
                  </a:cubicBezTo>
                  <a:cubicBezTo>
                    <a:pt x="213" y="96"/>
                    <a:pt x="213" y="96"/>
                    <a:pt x="213" y="96"/>
                  </a:cubicBezTo>
                  <a:cubicBezTo>
                    <a:pt x="207" y="96"/>
                    <a:pt x="202" y="100"/>
                    <a:pt x="202" y="106"/>
                  </a:cubicBezTo>
                  <a:cubicBezTo>
                    <a:pt x="202" y="117"/>
                    <a:pt x="202" y="117"/>
                    <a:pt x="202" y="117"/>
                  </a:cubicBezTo>
                  <a:cubicBezTo>
                    <a:pt x="149" y="117"/>
                    <a:pt x="149" y="117"/>
                    <a:pt x="149" y="117"/>
                  </a:cubicBezTo>
                  <a:cubicBezTo>
                    <a:pt x="143" y="117"/>
                    <a:pt x="138" y="122"/>
                    <a:pt x="138" y="128"/>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2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39" name="Freeform 141">
              <a:extLst>
                <a:ext uri="{FF2B5EF4-FFF2-40B4-BE49-F238E27FC236}">
                  <a16:creationId xmlns:a16="http://schemas.microsoft.com/office/drawing/2014/main" id="{35D6A919-9F98-9A45-BE24-CCD686BC5698}"/>
                </a:ext>
              </a:extLst>
            </p:cNvPr>
            <p:cNvSpPr>
              <a:spLocks noChangeAspect="1" noEditPoints="1"/>
            </p:cNvSpPr>
            <p:nvPr/>
          </p:nvSpPr>
          <p:spPr bwMode="auto">
            <a:xfrm>
              <a:off x="9803347" y="1819885"/>
              <a:ext cx="432000" cy="432000"/>
            </a:xfrm>
            <a:custGeom>
              <a:avLst/>
              <a:gdLst>
                <a:gd name="T0" fmla="*/ 341 w 512"/>
                <a:gd name="T1" fmla="*/ 330 h 512"/>
                <a:gd name="T2" fmla="*/ 138 w 512"/>
                <a:gd name="T3" fmla="*/ 224 h 512"/>
                <a:gd name="T4" fmla="*/ 224 w 512"/>
                <a:gd name="T5" fmla="*/ 248 h 512"/>
                <a:gd name="T6" fmla="*/ 240 w 512"/>
                <a:gd name="T7" fmla="*/ 234 h 512"/>
                <a:gd name="T8" fmla="*/ 247 w 512"/>
                <a:gd name="T9" fmla="*/ 242 h 512"/>
                <a:gd name="T10" fmla="*/ 264 w 512"/>
                <a:gd name="T11" fmla="*/ 259 h 512"/>
                <a:gd name="T12" fmla="*/ 244 w 512"/>
                <a:gd name="T13" fmla="*/ 254 h 512"/>
                <a:gd name="T14" fmla="*/ 234 w 512"/>
                <a:gd name="T15" fmla="*/ 260 h 512"/>
                <a:gd name="T16" fmla="*/ 240 w 512"/>
                <a:gd name="T17" fmla="*/ 267 h 512"/>
                <a:gd name="T18" fmla="*/ 261 w 512"/>
                <a:gd name="T19" fmla="*/ 276 h 512"/>
                <a:gd name="T20" fmla="*/ 269 w 512"/>
                <a:gd name="T21" fmla="*/ 290 h 512"/>
                <a:gd name="T22" fmla="*/ 247 w 512"/>
                <a:gd name="T23" fmla="*/ 309 h 512"/>
                <a:gd name="T24" fmla="*/ 240 w 512"/>
                <a:gd name="T25" fmla="*/ 320 h 512"/>
                <a:gd name="T26" fmla="*/ 218 w 512"/>
                <a:gd name="T27" fmla="*/ 305 h 512"/>
                <a:gd name="T28" fmla="*/ 229 w 512"/>
                <a:gd name="T29" fmla="*/ 295 h 512"/>
                <a:gd name="T30" fmla="*/ 244 w 512"/>
                <a:gd name="T31" fmla="*/ 297 h 512"/>
                <a:gd name="T32" fmla="*/ 254 w 512"/>
                <a:gd name="T33" fmla="*/ 291 h 512"/>
                <a:gd name="T34" fmla="*/ 247 w 512"/>
                <a:gd name="T35" fmla="*/ 284 h 512"/>
                <a:gd name="T36" fmla="*/ 237 w 512"/>
                <a:gd name="T37" fmla="*/ 280 h 512"/>
                <a:gd name="T38" fmla="*/ 218 w 512"/>
                <a:gd name="T39" fmla="*/ 260 h 512"/>
                <a:gd name="T40" fmla="*/ 181 w 512"/>
                <a:gd name="T41" fmla="*/ 181 h 512"/>
                <a:gd name="T42" fmla="*/ 384 w 512"/>
                <a:gd name="T43" fmla="*/ 288 h 512"/>
                <a:gd name="T44" fmla="*/ 362 w 512"/>
                <a:gd name="T45" fmla="*/ 213 h 512"/>
                <a:gd name="T46" fmla="*/ 181 w 512"/>
                <a:gd name="T47" fmla="*/ 202 h 512"/>
                <a:gd name="T48" fmla="*/ 256 w 512"/>
                <a:gd name="T49" fmla="*/ 0 h 512"/>
                <a:gd name="T50" fmla="*/ 256 w 512"/>
                <a:gd name="T51" fmla="*/ 512 h 512"/>
                <a:gd name="T52" fmla="*/ 256 w 512"/>
                <a:gd name="T53" fmla="*/ 0 h 512"/>
                <a:gd name="T54" fmla="*/ 394 w 512"/>
                <a:gd name="T55" fmla="*/ 309 h 512"/>
                <a:gd name="T56" fmla="*/ 362 w 512"/>
                <a:gd name="T57" fmla="*/ 341 h 512"/>
                <a:gd name="T58" fmla="*/ 128 w 512"/>
                <a:gd name="T59" fmla="*/ 352 h 512"/>
                <a:gd name="T60" fmla="*/ 117 w 512"/>
                <a:gd name="T61" fmla="*/ 213 h 512"/>
                <a:gd name="T62" fmla="*/ 160 w 512"/>
                <a:gd name="T63" fmla="*/ 202 h 512"/>
                <a:gd name="T64" fmla="*/ 170 w 512"/>
                <a:gd name="T65" fmla="*/ 160 h 512"/>
                <a:gd name="T66" fmla="*/ 405 w 512"/>
                <a:gd name="T67"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138" y="330"/>
                  </a:moveTo>
                  <a:cubicBezTo>
                    <a:pt x="341" y="330"/>
                    <a:pt x="341" y="330"/>
                    <a:pt x="341" y="330"/>
                  </a:cubicBezTo>
                  <a:cubicBezTo>
                    <a:pt x="341" y="224"/>
                    <a:pt x="341" y="224"/>
                    <a:pt x="341" y="224"/>
                  </a:cubicBezTo>
                  <a:cubicBezTo>
                    <a:pt x="138" y="224"/>
                    <a:pt x="138" y="224"/>
                    <a:pt x="138" y="224"/>
                  </a:cubicBezTo>
                  <a:lnTo>
                    <a:pt x="138" y="330"/>
                  </a:lnTo>
                  <a:close/>
                  <a:moveTo>
                    <a:pt x="224" y="248"/>
                  </a:moveTo>
                  <a:cubicBezTo>
                    <a:pt x="228" y="245"/>
                    <a:pt x="233" y="243"/>
                    <a:pt x="240" y="242"/>
                  </a:cubicBezTo>
                  <a:cubicBezTo>
                    <a:pt x="240" y="234"/>
                    <a:pt x="240" y="234"/>
                    <a:pt x="240" y="234"/>
                  </a:cubicBezTo>
                  <a:cubicBezTo>
                    <a:pt x="247" y="234"/>
                    <a:pt x="247" y="234"/>
                    <a:pt x="247" y="234"/>
                  </a:cubicBezTo>
                  <a:cubicBezTo>
                    <a:pt x="247" y="242"/>
                    <a:pt x="247" y="242"/>
                    <a:pt x="247" y="242"/>
                  </a:cubicBezTo>
                  <a:cubicBezTo>
                    <a:pt x="255" y="242"/>
                    <a:pt x="262" y="244"/>
                    <a:pt x="268" y="247"/>
                  </a:cubicBezTo>
                  <a:cubicBezTo>
                    <a:pt x="264" y="259"/>
                    <a:pt x="264" y="259"/>
                    <a:pt x="264" y="259"/>
                  </a:cubicBezTo>
                  <a:cubicBezTo>
                    <a:pt x="258" y="256"/>
                    <a:pt x="253" y="255"/>
                    <a:pt x="247" y="255"/>
                  </a:cubicBezTo>
                  <a:cubicBezTo>
                    <a:pt x="247" y="255"/>
                    <a:pt x="246" y="254"/>
                    <a:pt x="244" y="254"/>
                  </a:cubicBezTo>
                  <a:cubicBezTo>
                    <a:pt x="242" y="254"/>
                    <a:pt x="240" y="255"/>
                    <a:pt x="240" y="255"/>
                  </a:cubicBezTo>
                  <a:cubicBezTo>
                    <a:pt x="236" y="255"/>
                    <a:pt x="234" y="257"/>
                    <a:pt x="234" y="260"/>
                  </a:cubicBezTo>
                  <a:cubicBezTo>
                    <a:pt x="234" y="262"/>
                    <a:pt x="234" y="263"/>
                    <a:pt x="235" y="264"/>
                  </a:cubicBezTo>
                  <a:cubicBezTo>
                    <a:pt x="236" y="265"/>
                    <a:pt x="238" y="266"/>
                    <a:pt x="240" y="267"/>
                  </a:cubicBezTo>
                  <a:cubicBezTo>
                    <a:pt x="247" y="270"/>
                    <a:pt x="247" y="270"/>
                    <a:pt x="247" y="270"/>
                  </a:cubicBezTo>
                  <a:cubicBezTo>
                    <a:pt x="254" y="272"/>
                    <a:pt x="259" y="274"/>
                    <a:pt x="261" y="276"/>
                  </a:cubicBezTo>
                  <a:cubicBezTo>
                    <a:pt x="264" y="278"/>
                    <a:pt x="266" y="280"/>
                    <a:pt x="268" y="282"/>
                  </a:cubicBezTo>
                  <a:cubicBezTo>
                    <a:pt x="269" y="285"/>
                    <a:pt x="269" y="287"/>
                    <a:pt x="269" y="290"/>
                  </a:cubicBezTo>
                  <a:cubicBezTo>
                    <a:pt x="269" y="296"/>
                    <a:pt x="268" y="300"/>
                    <a:pt x="264" y="303"/>
                  </a:cubicBezTo>
                  <a:cubicBezTo>
                    <a:pt x="260" y="307"/>
                    <a:pt x="254" y="309"/>
                    <a:pt x="247" y="309"/>
                  </a:cubicBezTo>
                  <a:cubicBezTo>
                    <a:pt x="247" y="320"/>
                    <a:pt x="247" y="320"/>
                    <a:pt x="247" y="320"/>
                  </a:cubicBezTo>
                  <a:cubicBezTo>
                    <a:pt x="240" y="320"/>
                    <a:pt x="240" y="320"/>
                    <a:pt x="240" y="320"/>
                  </a:cubicBezTo>
                  <a:cubicBezTo>
                    <a:pt x="240" y="309"/>
                    <a:pt x="240" y="309"/>
                    <a:pt x="240" y="309"/>
                  </a:cubicBezTo>
                  <a:cubicBezTo>
                    <a:pt x="232" y="309"/>
                    <a:pt x="225" y="308"/>
                    <a:pt x="218" y="305"/>
                  </a:cubicBezTo>
                  <a:cubicBezTo>
                    <a:pt x="218" y="292"/>
                    <a:pt x="218" y="292"/>
                    <a:pt x="218" y="292"/>
                  </a:cubicBezTo>
                  <a:cubicBezTo>
                    <a:pt x="221" y="293"/>
                    <a:pt x="225" y="294"/>
                    <a:pt x="229" y="295"/>
                  </a:cubicBezTo>
                  <a:cubicBezTo>
                    <a:pt x="233" y="297"/>
                    <a:pt x="237" y="297"/>
                    <a:pt x="240" y="297"/>
                  </a:cubicBezTo>
                  <a:cubicBezTo>
                    <a:pt x="240" y="297"/>
                    <a:pt x="242" y="297"/>
                    <a:pt x="244" y="297"/>
                  </a:cubicBezTo>
                  <a:cubicBezTo>
                    <a:pt x="246" y="297"/>
                    <a:pt x="247" y="297"/>
                    <a:pt x="247" y="297"/>
                  </a:cubicBezTo>
                  <a:cubicBezTo>
                    <a:pt x="252" y="296"/>
                    <a:pt x="254" y="294"/>
                    <a:pt x="254" y="291"/>
                  </a:cubicBezTo>
                  <a:cubicBezTo>
                    <a:pt x="254" y="290"/>
                    <a:pt x="254" y="288"/>
                    <a:pt x="252" y="287"/>
                  </a:cubicBezTo>
                  <a:cubicBezTo>
                    <a:pt x="251" y="286"/>
                    <a:pt x="250" y="285"/>
                    <a:pt x="247" y="284"/>
                  </a:cubicBezTo>
                  <a:cubicBezTo>
                    <a:pt x="240" y="282"/>
                    <a:pt x="240" y="282"/>
                    <a:pt x="240" y="282"/>
                  </a:cubicBezTo>
                  <a:cubicBezTo>
                    <a:pt x="237" y="280"/>
                    <a:pt x="237" y="280"/>
                    <a:pt x="237" y="280"/>
                  </a:cubicBezTo>
                  <a:cubicBezTo>
                    <a:pt x="230" y="278"/>
                    <a:pt x="225" y="275"/>
                    <a:pt x="222" y="272"/>
                  </a:cubicBezTo>
                  <a:cubicBezTo>
                    <a:pt x="220" y="269"/>
                    <a:pt x="218" y="265"/>
                    <a:pt x="218" y="260"/>
                  </a:cubicBezTo>
                  <a:cubicBezTo>
                    <a:pt x="218" y="255"/>
                    <a:pt x="220" y="251"/>
                    <a:pt x="224" y="248"/>
                  </a:cubicBezTo>
                  <a:close/>
                  <a:moveTo>
                    <a:pt x="181" y="181"/>
                  </a:moveTo>
                  <a:cubicBezTo>
                    <a:pt x="384" y="181"/>
                    <a:pt x="384" y="181"/>
                    <a:pt x="384" y="181"/>
                  </a:cubicBezTo>
                  <a:cubicBezTo>
                    <a:pt x="384" y="288"/>
                    <a:pt x="384" y="288"/>
                    <a:pt x="384" y="288"/>
                  </a:cubicBezTo>
                  <a:cubicBezTo>
                    <a:pt x="362" y="288"/>
                    <a:pt x="362" y="288"/>
                    <a:pt x="362" y="288"/>
                  </a:cubicBezTo>
                  <a:cubicBezTo>
                    <a:pt x="362" y="213"/>
                    <a:pt x="362" y="213"/>
                    <a:pt x="362" y="213"/>
                  </a:cubicBezTo>
                  <a:cubicBezTo>
                    <a:pt x="362" y="207"/>
                    <a:pt x="358" y="202"/>
                    <a:pt x="352" y="202"/>
                  </a:cubicBezTo>
                  <a:cubicBezTo>
                    <a:pt x="181" y="202"/>
                    <a:pt x="181" y="202"/>
                    <a:pt x="181" y="202"/>
                  </a:cubicBezTo>
                  <a:lnTo>
                    <a:pt x="181" y="181"/>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98"/>
                  </a:moveTo>
                  <a:cubicBezTo>
                    <a:pt x="405" y="304"/>
                    <a:pt x="400" y="309"/>
                    <a:pt x="394" y="309"/>
                  </a:cubicBezTo>
                  <a:cubicBezTo>
                    <a:pt x="362" y="309"/>
                    <a:pt x="362" y="309"/>
                    <a:pt x="362" y="309"/>
                  </a:cubicBezTo>
                  <a:cubicBezTo>
                    <a:pt x="362" y="341"/>
                    <a:pt x="362" y="341"/>
                    <a:pt x="362" y="341"/>
                  </a:cubicBezTo>
                  <a:cubicBezTo>
                    <a:pt x="362" y="347"/>
                    <a:pt x="358" y="352"/>
                    <a:pt x="352" y="352"/>
                  </a:cubicBezTo>
                  <a:cubicBezTo>
                    <a:pt x="128" y="352"/>
                    <a:pt x="128" y="352"/>
                    <a:pt x="128" y="352"/>
                  </a:cubicBezTo>
                  <a:cubicBezTo>
                    <a:pt x="122" y="352"/>
                    <a:pt x="117" y="347"/>
                    <a:pt x="117" y="341"/>
                  </a:cubicBezTo>
                  <a:cubicBezTo>
                    <a:pt x="117" y="213"/>
                    <a:pt x="117" y="213"/>
                    <a:pt x="117" y="213"/>
                  </a:cubicBezTo>
                  <a:cubicBezTo>
                    <a:pt x="117" y="207"/>
                    <a:pt x="122" y="202"/>
                    <a:pt x="128" y="202"/>
                  </a:cubicBezTo>
                  <a:cubicBezTo>
                    <a:pt x="160" y="202"/>
                    <a:pt x="160" y="202"/>
                    <a:pt x="160" y="202"/>
                  </a:cubicBezTo>
                  <a:cubicBezTo>
                    <a:pt x="160" y="170"/>
                    <a:pt x="160" y="170"/>
                    <a:pt x="160" y="170"/>
                  </a:cubicBezTo>
                  <a:cubicBezTo>
                    <a:pt x="160" y="164"/>
                    <a:pt x="164" y="160"/>
                    <a:pt x="170" y="160"/>
                  </a:cubicBezTo>
                  <a:cubicBezTo>
                    <a:pt x="394" y="160"/>
                    <a:pt x="394" y="160"/>
                    <a:pt x="394" y="160"/>
                  </a:cubicBezTo>
                  <a:cubicBezTo>
                    <a:pt x="400" y="160"/>
                    <a:pt x="405" y="164"/>
                    <a:pt x="405" y="170"/>
                  </a:cubicBezTo>
                  <a:lnTo>
                    <a:pt x="405" y="29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
        <p:nvSpPr>
          <p:cNvPr id="16" name="Rectangle 15">
            <a:extLst>
              <a:ext uri="{FF2B5EF4-FFF2-40B4-BE49-F238E27FC236}">
                <a16:creationId xmlns:a16="http://schemas.microsoft.com/office/drawing/2014/main" id="{B58092EC-BA29-FF4F-A333-BE6706AF8326}"/>
              </a:ext>
            </a:extLst>
          </p:cNvPr>
          <p:cNvSpPr/>
          <p:nvPr/>
        </p:nvSpPr>
        <p:spPr>
          <a:xfrm>
            <a:off x="3143289" y="1656678"/>
            <a:ext cx="1335623" cy="830997"/>
          </a:xfrm>
          <a:prstGeom prst="rect">
            <a:avLst/>
          </a:prstGeom>
        </p:spPr>
        <p:txBody>
          <a:bodyPr wrap="none">
            <a:spAutoFit/>
          </a:bodyPr>
          <a:lstStyle/>
          <a:p>
            <a:pPr algn="ctr"/>
            <a:r>
              <a:rPr lang="en-US" sz="1600" dirty="0">
                <a:solidFill>
                  <a:schemeClr val="bg1"/>
                </a:solidFill>
              </a:rPr>
              <a:t>Determine </a:t>
            </a:r>
            <a:br>
              <a:rPr lang="en-US" sz="1600" dirty="0">
                <a:solidFill>
                  <a:schemeClr val="bg1"/>
                </a:solidFill>
              </a:rPr>
            </a:br>
            <a:r>
              <a:rPr lang="en-US" sz="1600" dirty="0">
                <a:solidFill>
                  <a:schemeClr val="bg1"/>
                </a:solidFill>
              </a:rPr>
              <a:t>emissions</a:t>
            </a:r>
          </a:p>
          <a:p>
            <a:pPr algn="ctr"/>
            <a:endParaRPr lang="en-GB" sz="1600" dirty="0">
              <a:solidFill>
                <a:schemeClr val="bg1"/>
              </a:solidFill>
            </a:endParaRPr>
          </a:p>
        </p:txBody>
      </p:sp>
      <p:sp>
        <p:nvSpPr>
          <p:cNvPr id="20" name="Rectangle 19">
            <a:extLst>
              <a:ext uri="{FF2B5EF4-FFF2-40B4-BE49-F238E27FC236}">
                <a16:creationId xmlns:a16="http://schemas.microsoft.com/office/drawing/2014/main" id="{2B022962-4706-964F-8A8B-5A3AD687CA2D}"/>
              </a:ext>
            </a:extLst>
          </p:cNvPr>
          <p:cNvSpPr/>
          <p:nvPr/>
        </p:nvSpPr>
        <p:spPr>
          <a:xfrm>
            <a:off x="889417" y="4095292"/>
            <a:ext cx="1703881" cy="1384995"/>
          </a:xfrm>
          <a:prstGeom prst="rect">
            <a:avLst/>
          </a:prstGeom>
        </p:spPr>
        <p:txBody>
          <a:bodyPr wrap="square">
            <a:spAutoFit/>
          </a:bodyPr>
          <a:lstStyle/>
          <a:p>
            <a:pPr algn="ctr"/>
            <a:r>
              <a:rPr lang="en-US" sz="1200" dirty="0">
                <a:solidFill>
                  <a:schemeClr val="bg1"/>
                </a:solidFill>
              </a:rPr>
              <a:t>Determine if you exceed the threshold for any activity by summing capacity of </a:t>
            </a:r>
            <a:r>
              <a:rPr lang="en-US" sz="1200" b="1" dirty="0">
                <a:solidFill>
                  <a:schemeClr val="bg1"/>
                </a:solidFill>
              </a:rPr>
              <a:t>all</a:t>
            </a:r>
            <a:r>
              <a:rPr lang="en-US" sz="1200" dirty="0">
                <a:solidFill>
                  <a:schemeClr val="bg1"/>
                </a:solidFill>
              </a:rPr>
              <a:t> owned and operated facilities.</a:t>
            </a:r>
          </a:p>
        </p:txBody>
      </p:sp>
      <p:sp>
        <p:nvSpPr>
          <p:cNvPr id="21" name="Rectangle 20">
            <a:extLst>
              <a:ext uri="{FF2B5EF4-FFF2-40B4-BE49-F238E27FC236}">
                <a16:creationId xmlns:a16="http://schemas.microsoft.com/office/drawing/2014/main" id="{2E0E8F18-8B81-A348-B00D-12BB388E79CD}"/>
              </a:ext>
            </a:extLst>
          </p:cNvPr>
          <p:cNvSpPr/>
          <p:nvPr/>
        </p:nvSpPr>
        <p:spPr>
          <a:xfrm>
            <a:off x="2945568" y="4095292"/>
            <a:ext cx="1703881" cy="1200329"/>
          </a:xfrm>
          <a:prstGeom prst="rect">
            <a:avLst/>
          </a:prstGeom>
        </p:spPr>
        <p:txBody>
          <a:bodyPr wrap="square">
            <a:spAutoFit/>
          </a:bodyPr>
          <a:lstStyle/>
          <a:p>
            <a:pPr algn="ctr"/>
            <a:r>
              <a:rPr lang="en-ZA" sz="1200" dirty="0">
                <a:solidFill>
                  <a:schemeClr val="bg1"/>
                </a:solidFill>
              </a:rPr>
              <a:t>Use activity data in conjunction with reporting guidelines to determine emissions.</a:t>
            </a:r>
          </a:p>
        </p:txBody>
      </p:sp>
      <p:sp>
        <p:nvSpPr>
          <p:cNvPr id="22" name="Rectangle 21">
            <a:extLst>
              <a:ext uri="{FF2B5EF4-FFF2-40B4-BE49-F238E27FC236}">
                <a16:creationId xmlns:a16="http://schemas.microsoft.com/office/drawing/2014/main" id="{3771A3E8-EE11-224B-9FBC-00BADB4B7C7A}"/>
              </a:ext>
            </a:extLst>
          </p:cNvPr>
          <p:cNvSpPr/>
          <p:nvPr/>
        </p:nvSpPr>
        <p:spPr>
          <a:xfrm>
            <a:off x="5166611" y="4095292"/>
            <a:ext cx="1384091" cy="830997"/>
          </a:xfrm>
          <a:prstGeom prst="rect">
            <a:avLst/>
          </a:prstGeom>
        </p:spPr>
        <p:txBody>
          <a:bodyPr wrap="square">
            <a:spAutoFit/>
          </a:bodyPr>
          <a:lstStyle/>
          <a:p>
            <a:pPr algn="ctr"/>
            <a:r>
              <a:rPr lang="en-US" sz="1200" dirty="0">
                <a:solidFill>
                  <a:schemeClr val="bg1"/>
                </a:solidFill>
              </a:rPr>
              <a:t>Submit GHG report to the DEA annually by </a:t>
            </a:r>
            <a:r>
              <a:rPr lang="en-US" sz="1200" dirty="0" smtClean="0">
                <a:solidFill>
                  <a:schemeClr val="bg1"/>
                </a:solidFill>
              </a:rPr>
              <a:t>31 </a:t>
            </a:r>
            <a:r>
              <a:rPr lang="en-US" sz="1200" dirty="0">
                <a:solidFill>
                  <a:schemeClr val="bg1"/>
                </a:solidFill>
              </a:rPr>
              <a:t>March.</a:t>
            </a:r>
          </a:p>
        </p:txBody>
      </p:sp>
      <p:sp>
        <p:nvSpPr>
          <p:cNvPr id="23" name="Rectangle 22">
            <a:extLst>
              <a:ext uri="{FF2B5EF4-FFF2-40B4-BE49-F238E27FC236}">
                <a16:creationId xmlns:a16="http://schemas.microsoft.com/office/drawing/2014/main" id="{E6D7AAD0-2A59-E848-9DE9-E7EEB44B67BF}"/>
              </a:ext>
            </a:extLst>
          </p:cNvPr>
          <p:cNvSpPr/>
          <p:nvPr/>
        </p:nvSpPr>
        <p:spPr>
          <a:xfrm>
            <a:off x="7140316" y="4095292"/>
            <a:ext cx="1583960" cy="1015663"/>
          </a:xfrm>
          <a:prstGeom prst="rect">
            <a:avLst/>
          </a:prstGeom>
        </p:spPr>
        <p:txBody>
          <a:bodyPr wrap="square">
            <a:spAutoFit/>
          </a:bodyPr>
          <a:lstStyle/>
          <a:p>
            <a:pPr algn="ctr"/>
            <a:r>
              <a:rPr lang="en-ZA" sz="1200" dirty="0">
                <a:solidFill>
                  <a:schemeClr val="bg1"/>
                </a:solidFill>
              </a:rPr>
              <a:t>Determine allowances that qualify by reviewing regulations.</a:t>
            </a:r>
          </a:p>
        </p:txBody>
      </p:sp>
      <p:sp>
        <p:nvSpPr>
          <p:cNvPr id="32" name="Rectangle 31">
            <a:extLst>
              <a:ext uri="{FF2B5EF4-FFF2-40B4-BE49-F238E27FC236}">
                <a16:creationId xmlns:a16="http://schemas.microsoft.com/office/drawing/2014/main" id="{151EBEFD-5D77-F748-A7BD-93398D6A0CEE}"/>
              </a:ext>
            </a:extLst>
          </p:cNvPr>
          <p:cNvSpPr/>
          <p:nvPr/>
        </p:nvSpPr>
        <p:spPr>
          <a:xfrm>
            <a:off x="9226447" y="4095292"/>
            <a:ext cx="1386590" cy="1015663"/>
          </a:xfrm>
          <a:prstGeom prst="rect">
            <a:avLst/>
          </a:prstGeom>
        </p:spPr>
        <p:txBody>
          <a:bodyPr wrap="square">
            <a:spAutoFit/>
          </a:bodyPr>
          <a:lstStyle/>
          <a:p>
            <a:pPr algn="ctr"/>
            <a:r>
              <a:rPr lang="en-US" sz="1200" dirty="0">
                <a:solidFill>
                  <a:schemeClr val="bg1"/>
                </a:solidFill>
              </a:rPr>
              <a:t>Submit annual Carbon Tax payment – expected to be </a:t>
            </a:r>
            <a:r>
              <a:rPr lang="en-US" sz="1200" dirty="0" smtClean="0">
                <a:solidFill>
                  <a:schemeClr val="bg1"/>
                </a:solidFill>
              </a:rPr>
              <a:t>July </a:t>
            </a:r>
            <a:r>
              <a:rPr lang="en-US" sz="1200" dirty="0">
                <a:solidFill>
                  <a:schemeClr val="bg1"/>
                </a:solidFill>
              </a:rPr>
              <a:t>each year.</a:t>
            </a:r>
          </a:p>
        </p:txBody>
      </p:sp>
      <p:sp>
        <p:nvSpPr>
          <p:cNvPr id="15" name="Rectangle 14">
            <a:extLst>
              <a:ext uri="{FF2B5EF4-FFF2-40B4-BE49-F238E27FC236}">
                <a16:creationId xmlns:a16="http://schemas.microsoft.com/office/drawing/2014/main" id="{2068203F-2469-4B4E-9000-A1C200301B77}"/>
              </a:ext>
            </a:extLst>
          </p:cNvPr>
          <p:cNvSpPr/>
          <p:nvPr/>
        </p:nvSpPr>
        <p:spPr>
          <a:xfrm>
            <a:off x="1309699" y="1896520"/>
            <a:ext cx="904991" cy="338554"/>
          </a:xfrm>
          <a:prstGeom prst="rect">
            <a:avLst/>
          </a:prstGeom>
        </p:spPr>
        <p:txBody>
          <a:bodyPr wrap="none">
            <a:spAutoFit/>
          </a:bodyPr>
          <a:lstStyle/>
          <a:p>
            <a:pPr algn="ctr"/>
            <a:r>
              <a:rPr lang="en-US" sz="1600" dirty="0">
                <a:solidFill>
                  <a:schemeClr val="bg1"/>
                </a:solidFill>
              </a:rPr>
              <a:t>Qualify</a:t>
            </a:r>
            <a:endParaRPr lang="en-GB" sz="1600" dirty="0">
              <a:solidFill>
                <a:schemeClr val="bg1"/>
              </a:solidFill>
            </a:endParaRPr>
          </a:p>
        </p:txBody>
      </p:sp>
      <p:sp>
        <p:nvSpPr>
          <p:cNvPr id="17" name="Rectangle 16">
            <a:extLst>
              <a:ext uri="{FF2B5EF4-FFF2-40B4-BE49-F238E27FC236}">
                <a16:creationId xmlns:a16="http://schemas.microsoft.com/office/drawing/2014/main" id="{59FEAEA5-15F1-FE47-BF3D-18E0C2659E2E}"/>
              </a:ext>
            </a:extLst>
          </p:cNvPr>
          <p:cNvSpPr/>
          <p:nvPr/>
        </p:nvSpPr>
        <p:spPr>
          <a:xfrm>
            <a:off x="5056209" y="1656678"/>
            <a:ext cx="1614414" cy="584775"/>
          </a:xfrm>
          <a:prstGeom prst="rect">
            <a:avLst/>
          </a:prstGeom>
        </p:spPr>
        <p:txBody>
          <a:bodyPr wrap="square">
            <a:spAutoFit/>
          </a:bodyPr>
          <a:lstStyle/>
          <a:p>
            <a:pPr algn="ctr"/>
            <a:r>
              <a:rPr lang="en-US" sz="1600" dirty="0">
                <a:solidFill>
                  <a:schemeClr val="bg1"/>
                </a:solidFill>
              </a:rPr>
              <a:t>Submit </a:t>
            </a:r>
            <a:br>
              <a:rPr lang="en-US" sz="1600" dirty="0">
                <a:solidFill>
                  <a:schemeClr val="bg1"/>
                </a:solidFill>
              </a:rPr>
            </a:br>
            <a:r>
              <a:rPr lang="en-US" sz="1600" dirty="0" err="1">
                <a:solidFill>
                  <a:schemeClr val="bg1"/>
                </a:solidFill>
              </a:rPr>
              <a:t>GHG</a:t>
            </a:r>
            <a:r>
              <a:rPr lang="en-US" sz="1600" dirty="0">
                <a:solidFill>
                  <a:schemeClr val="bg1"/>
                </a:solidFill>
              </a:rPr>
              <a:t> report</a:t>
            </a:r>
          </a:p>
        </p:txBody>
      </p:sp>
      <p:sp>
        <p:nvSpPr>
          <p:cNvPr id="18" name="Rectangle 17">
            <a:extLst>
              <a:ext uri="{FF2B5EF4-FFF2-40B4-BE49-F238E27FC236}">
                <a16:creationId xmlns:a16="http://schemas.microsoft.com/office/drawing/2014/main" id="{2327B5CA-E93D-8842-AABF-713A3C7DBB59}"/>
              </a:ext>
            </a:extLst>
          </p:cNvPr>
          <p:cNvSpPr/>
          <p:nvPr/>
        </p:nvSpPr>
        <p:spPr>
          <a:xfrm>
            <a:off x="7289495" y="1656678"/>
            <a:ext cx="1301575" cy="584775"/>
          </a:xfrm>
          <a:prstGeom prst="rect">
            <a:avLst/>
          </a:prstGeom>
        </p:spPr>
        <p:txBody>
          <a:bodyPr wrap="none">
            <a:spAutoFit/>
          </a:bodyPr>
          <a:lstStyle/>
          <a:p>
            <a:pPr algn="ctr"/>
            <a:r>
              <a:rPr lang="en-US" sz="1600" dirty="0">
                <a:solidFill>
                  <a:schemeClr val="bg1"/>
                </a:solidFill>
              </a:rPr>
              <a:t>Apply </a:t>
            </a:r>
            <a:br>
              <a:rPr lang="en-US" sz="1600" dirty="0">
                <a:solidFill>
                  <a:schemeClr val="bg1"/>
                </a:solidFill>
              </a:rPr>
            </a:br>
            <a:r>
              <a:rPr lang="en-US" sz="1600" dirty="0">
                <a:solidFill>
                  <a:schemeClr val="bg1"/>
                </a:solidFill>
              </a:rPr>
              <a:t>allowances</a:t>
            </a:r>
          </a:p>
        </p:txBody>
      </p:sp>
      <p:sp>
        <p:nvSpPr>
          <p:cNvPr id="19" name="Rectangle 18">
            <a:extLst>
              <a:ext uri="{FF2B5EF4-FFF2-40B4-BE49-F238E27FC236}">
                <a16:creationId xmlns:a16="http://schemas.microsoft.com/office/drawing/2014/main" id="{C7CB5AD5-7EDC-974C-B1D8-C4AA67383ED6}"/>
              </a:ext>
            </a:extLst>
          </p:cNvPr>
          <p:cNvSpPr/>
          <p:nvPr/>
        </p:nvSpPr>
        <p:spPr>
          <a:xfrm>
            <a:off x="9430940" y="1656678"/>
            <a:ext cx="1088760" cy="584775"/>
          </a:xfrm>
          <a:prstGeom prst="rect">
            <a:avLst/>
          </a:prstGeom>
        </p:spPr>
        <p:txBody>
          <a:bodyPr wrap="none">
            <a:spAutoFit/>
          </a:bodyPr>
          <a:lstStyle/>
          <a:p>
            <a:pPr algn="ctr"/>
            <a:r>
              <a:rPr lang="en-US" sz="1600" dirty="0">
                <a:solidFill>
                  <a:schemeClr val="bg1"/>
                </a:solidFill>
              </a:rPr>
              <a:t>Make </a:t>
            </a:r>
            <a:br>
              <a:rPr lang="en-US" sz="1600" dirty="0">
                <a:solidFill>
                  <a:schemeClr val="bg1"/>
                </a:solidFill>
              </a:rPr>
            </a:br>
            <a:r>
              <a:rPr lang="en-US" sz="1600" dirty="0">
                <a:solidFill>
                  <a:schemeClr val="bg1"/>
                </a:solidFill>
              </a:rPr>
              <a:t>payment</a:t>
            </a:r>
          </a:p>
        </p:txBody>
      </p:sp>
      <p:sp>
        <p:nvSpPr>
          <p:cNvPr id="43" name="Title 4">
            <a:extLst>
              <a:ext uri="{FF2B5EF4-FFF2-40B4-BE49-F238E27FC236}">
                <a16:creationId xmlns:a16="http://schemas.microsoft.com/office/drawing/2014/main" id="{694947AE-9D10-DA4B-8229-2F7864E43848}"/>
              </a:ext>
            </a:extLst>
          </p:cNvPr>
          <p:cNvSpPr txBox="1">
            <a:spLocks/>
          </p:cNvSpPr>
          <p:nvPr/>
        </p:nvSpPr>
        <p:spPr>
          <a:xfrm>
            <a:off x="469900" y="402587"/>
            <a:ext cx="11252200" cy="334102"/>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ZA" dirty="0">
                <a:solidFill>
                  <a:schemeClr val="bg1"/>
                </a:solidFill>
              </a:rPr>
              <a:t>The Carbon Tax</a:t>
            </a:r>
            <a:endParaRPr lang="en-GB" dirty="0">
              <a:solidFill>
                <a:schemeClr val="bg1"/>
              </a:solidFill>
            </a:endParaRPr>
          </a:p>
        </p:txBody>
      </p:sp>
      <p:sp>
        <p:nvSpPr>
          <p:cNvPr id="46" name="Text Placeholder 3">
            <a:extLst>
              <a:ext uri="{FF2B5EF4-FFF2-40B4-BE49-F238E27FC236}">
                <a16:creationId xmlns:a16="http://schemas.microsoft.com/office/drawing/2014/main" id="{B7DC4444-1CAB-1D4F-B119-5B835A0CC679}"/>
              </a:ext>
            </a:extLst>
          </p:cNvPr>
          <p:cNvSpPr txBox="1">
            <a:spLocks/>
          </p:cNvSpPr>
          <p:nvPr/>
        </p:nvSpPr>
        <p:spPr>
          <a:xfrm>
            <a:off x="469900" y="736688"/>
            <a:ext cx="11252200" cy="757255"/>
          </a:xfrm>
          <a:prstGeom prst="rect">
            <a:avLst/>
          </a:prstGeom>
        </p:spPr>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en-ZA" sz="2000" dirty="0">
                <a:solidFill>
                  <a:schemeClr val="bg1">
                    <a:lumMod val="75000"/>
                  </a:schemeClr>
                </a:solidFill>
              </a:rPr>
              <a:t>The basic process</a:t>
            </a:r>
          </a:p>
        </p:txBody>
      </p:sp>
    </p:spTree>
    <p:extLst>
      <p:ext uri="{BB962C8B-B14F-4D97-AF65-F5344CB8AC3E}">
        <p14:creationId xmlns:p14="http://schemas.microsoft.com/office/powerpoint/2010/main" val="197314693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B39CF2EF-89DA-D346-9234-FB7D42DC5911}"/>
              </a:ext>
            </a:extLst>
          </p:cNvPr>
          <p:cNvGraphicFramePr>
            <a:graphicFrameLocks noChangeAspect="1"/>
          </p:cNvGraphicFramePr>
          <p:nvPr>
            <p:extLst>
              <p:ext uri="{D42A27DB-BD31-4B8C-83A1-F6EECF244321}">
                <p14:modId xmlns:p14="http://schemas.microsoft.com/office/powerpoint/2010/main" val="2905344772"/>
              </p:ext>
            </p:extLst>
          </p:nvPr>
        </p:nvGraphicFramePr>
        <p:xfrm>
          <a:off x="1464614" y="1203767"/>
          <a:ext cx="8119226" cy="5079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6CF39563-3DE3-BB41-909A-1D824B9C9CA0}"/>
              </a:ext>
            </a:extLst>
          </p:cNvPr>
          <p:cNvSpPr>
            <a:spLocks noGrp="1"/>
          </p:cNvSpPr>
          <p:nvPr>
            <p:ph type="body" sz="quarter" idx="13"/>
          </p:nvPr>
        </p:nvSpPr>
        <p:spPr/>
        <p:txBody>
          <a:bodyPr/>
          <a:lstStyle/>
          <a:p>
            <a:r>
              <a:rPr lang="en-ZA" dirty="0"/>
              <a:t>Impact on electricity prices</a:t>
            </a:r>
          </a:p>
        </p:txBody>
      </p:sp>
      <p:sp>
        <p:nvSpPr>
          <p:cNvPr id="5" name="Title 4">
            <a:extLst>
              <a:ext uri="{FF2B5EF4-FFF2-40B4-BE49-F238E27FC236}">
                <a16:creationId xmlns:a16="http://schemas.microsoft.com/office/drawing/2014/main" id="{F7BFBABF-94FF-AA42-8612-B8C30B3DE549}"/>
              </a:ext>
            </a:extLst>
          </p:cNvPr>
          <p:cNvSpPr>
            <a:spLocks noGrp="1"/>
          </p:cNvSpPr>
          <p:nvPr>
            <p:ph type="title"/>
          </p:nvPr>
        </p:nvSpPr>
        <p:spPr/>
        <p:txBody>
          <a:bodyPr/>
          <a:lstStyle/>
          <a:p>
            <a:r>
              <a:rPr lang="en-ZA" dirty="0"/>
              <a:t>The Carbon Tax</a:t>
            </a:r>
            <a:endParaRPr lang="en-GB" dirty="0"/>
          </a:p>
        </p:txBody>
      </p:sp>
      <p:sp>
        <p:nvSpPr>
          <p:cNvPr id="9" name="Freeform 556">
            <a:extLst>
              <a:ext uri="{FF2B5EF4-FFF2-40B4-BE49-F238E27FC236}">
                <a16:creationId xmlns:a16="http://schemas.microsoft.com/office/drawing/2014/main" id="{AD42B7F5-8CCC-1244-ACAC-43DF646E9E55}"/>
              </a:ext>
            </a:extLst>
          </p:cNvPr>
          <p:cNvSpPr>
            <a:spLocks noChangeAspect="1" noEditPoints="1"/>
          </p:cNvSpPr>
          <p:nvPr/>
        </p:nvSpPr>
        <p:spPr bwMode="auto">
          <a:xfrm>
            <a:off x="473276" y="3165182"/>
            <a:ext cx="1148624" cy="1152000"/>
          </a:xfrm>
          <a:custGeom>
            <a:avLst/>
            <a:gdLst>
              <a:gd name="T0" fmla="*/ 298 w 512"/>
              <a:gd name="T1" fmla="*/ 213 h 512"/>
              <a:gd name="T2" fmla="*/ 349 w 512"/>
              <a:gd name="T3" fmla="*/ 213 h 512"/>
              <a:gd name="T4" fmla="*/ 215 w 512"/>
              <a:gd name="T5" fmla="*/ 363 h 512"/>
              <a:gd name="T6" fmla="*/ 245 w 512"/>
              <a:gd name="T7" fmla="*/ 259 h 512"/>
              <a:gd name="T8" fmla="*/ 243 w 512"/>
              <a:gd name="T9" fmla="*/ 249 h 512"/>
              <a:gd name="T10" fmla="*/ 234 w 512"/>
              <a:gd name="T11" fmla="*/ 245 h 512"/>
              <a:gd name="T12" fmla="*/ 187 w 512"/>
              <a:gd name="T13" fmla="*/ 245 h 512"/>
              <a:gd name="T14" fmla="*/ 241 w 512"/>
              <a:gd name="T15" fmla="*/ 117 h 512"/>
              <a:gd name="T16" fmla="*/ 325 w 512"/>
              <a:gd name="T17" fmla="*/ 117 h 512"/>
              <a:gd name="T18" fmla="*/ 289 w 512"/>
              <a:gd name="T19" fmla="*/ 198 h 512"/>
              <a:gd name="T20" fmla="*/ 289 w 512"/>
              <a:gd name="T21" fmla="*/ 208 h 512"/>
              <a:gd name="T22" fmla="*/ 298 w 512"/>
              <a:gd name="T23" fmla="*/ 213 h 512"/>
              <a:gd name="T24" fmla="*/ 512 w 512"/>
              <a:gd name="T25" fmla="*/ 256 h 512"/>
              <a:gd name="T26" fmla="*/ 256 w 512"/>
              <a:gd name="T27" fmla="*/ 512 h 512"/>
              <a:gd name="T28" fmla="*/ 0 w 512"/>
              <a:gd name="T29" fmla="*/ 256 h 512"/>
              <a:gd name="T30" fmla="*/ 256 w 512"/>
              <a:gd name="T31" fmla="*/ 0 h 512"/>
              <a:gd name="T32" fmla="*/ 512 w 512"/>
              <a:gd name="T33" fmla="*/ 256 h 512"/>
              <a:gd name="T34" fmla="*/ 383 w 512"/>
              <a:gd name="T35" fmla="*/ 198 h 512"/>
              <a:gd name="T36" fmla="*/ 373 w 512"/>
              <a:gd name="T37" fmla="*/ 192 h 512"/>
              <a:gd name="T38" fmla="*/ 315 w 512"/>
              <a:gd name="T39" fmla="*/ 192 h 512"/>
              <a:gd name="T40" fmla="*/ 351 w 512"/>
              <a:gd name="T41" fmla="*/ 111 h 512"/>
              <a:gd name="T42" fmla="*/ 350 w 512"/>
              <a:gd name="T43" fmla="*/ 101 h 512"/>
              <a:gd name="T44" fmla="*/ 341 w 512"/>
              <a:gd name="T45" fmla="*/ 96 h 512"/>
              <a:gd name="T46" fmla="*/ 234 w 512"/>
              <a:gd name="T47" fmla="*/ 96 h 512"/>
              <a:gd name="T48" fmla="*/ 225 w 512"/>
              <a:gd name="T49" fmla="*/ 102 h 512"/>
              <a:gd name="T50" fmla="*/ 161 w 512"/>
              <a:gd name="T51" fmla="*/ 251 h 512"/>
              <a:gd name="T52" fmla="*/ 161 w 512"/>
              <a:gd name="T53" fmla="*/ 262 h 512"/>
              <a:gd name="T54" fmla="*/ 170 w 512"/>
              <a:gd name="T55" fmla="*/ 266 h 512"/>
              <a:gd name="T56" fmla="*/ 220 w 512"/>
              <a:gd name="T57" fmla="*/ 266 h 512"/>
              <a:gd name="T58" fmla="*/ 181 w 512"/>
              <a:gd name="T59" fmla="*/ 402 h 512"/>
              <a:gd name="T60" fmla="*/ 187 w 512"/>
              <a:gd name="T61" fmla="*/ 414 h 512"/>
              <a:gd name="T62" fmla="*/ 192 w 512"/>
              <a:gd name="T63" fmla="*/ 416 h 512"/>
              <a:gd name="T64" fmla="*/ 200 w 512"/>
              <a:gd name="T65" fmla="*/ 412 h 512"/>
              <a:gd name="T66" fmla="*/ 381 w 512"/>
              <a:gd name="T67" fmla="*/ 209 h 512"/>
              <a:gd name="T68" fmla="*/ 383 w 512"/>
              <a:gd name="T69" fmla="*/ 19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98" y="213"/>
                </a:moveTo>
                <a:cubicBezTo>
                  <a:pt x="349" y="213"/>
                  <a:pt x="349" y="213"/>
                  <a:pt x="349" y="213"/>
                </a:cubicBezTo>
                <a:cubicBezTo>
                  <a:pt x="215" y="363"/>
                  <a:pt x="215" y="363"/>
                  <a:pt x="215" y="363"/>
                </a:cubicBezTo>
                <a:cubicBezTo>
                  <a:pt x="245" y="259"/>
                  <a:pt x="245" y="259"/>
                  <a:pt x="245" y="259"/>
                </a:cubicBezTo>
                <a:cubicBezTo>
                  <a:pt x="246" y="255"/>
                  <a:pt x="245" y="252"/>
                  <a:pt x="243" y="249"/>
                </a:cubicBezTo>
                <a:cubicBezTo>
                  <a:pt x="241" y="247"/>
                  <a:pt x="238" y="245"/>
                  <a:pt x="234" y="245"/>
                </a:cubicBezTo>
                <a:cubicBezTo>
                  <a:pt x="187" y="245"/>
                  <a:pt x="187" y="245"/>
                  <a:pt x="187" y="245"/>
                </a:cubicBezTo>
                <a:cubicBezTo>
                  <a:pt x="241" y="117"/>
                  <a:pt x="241" y="117"/>
                  <a:pt x="241" y="117"/>
                </a:cubicBezTo>
                <a:cubicBezTo>
                  <a:pt x="325" y="117"/>
                  <a:pt x="325" y="117"/>
                  <a:pt x="325" y="117"/>
                </a:cubicBezTo>
                <a:cubicBezTo>
                  <a:pt x="289" y="198"/>
                  <a:pt x="289" y="198"/>
                  <a:pt x="289" y="198"/>
                </a:cubicBezTo>
                <a:cubicBezTo>
                  <a:pt x="287" y="201"/>
                  <a:pt x="287" y="205"/>
                  <a:pt x="289" y="208"/>
                </a:cubicBezTo>
                <a:cubicBezTo>
                  <a:pt x="291" y="211"/>
                  <a:pt x="295" y="213"/>
                  <a:pt x="298"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3" y="198"/>
                </a:moveTo>
                <a:cubicBezTo>
                  <a:pt x="381" y="194"/>
                  <a:pt x="377" y="192"/>
                  <a:pt x="373" y="192"/>
                </a:cubicBezTo>
                <a:cubicBezTo>
                  <a:pt x="315" y="192"/>
                  <a:pt x="315" y="192"/>
                  <a:pt x="315" y="192"/>
                </a:cubicBezTo>
                <a:cubicBezTo>
                  <a:pt x="351" y="111"/>
                  <a:pt x="351" y="111"/>
                  <a:pt x="351" y="111"/>
                </a:cubicBezTo>
                <a:cubicBezTo>
                  <a:pt x="352" y="107"/>
                  <a:pt x="352" y="104"/>
                  <a:pt x="350" y="101"/>
                </a:cubicBezTo>
                <a:cubicBezTo>
                  <a:pt x="348" y="97"/>
                  <a:pt x="345" y="96"/>
                  <a:pt x="341" y="96"/>
                </a:cubicBezTo>
                <a:cubicBezTo>
                  <a:pt x="234" y="96"/>
                  <a:pt x="234" y="96"/>
                  <a:pt x="234" y="96"/>
                </a:cubicBezTo>
                <a:cubicBezTo>
                  <a:pt x="230" y="96"/>
                  <a:pt x="226" y="98"/>
                  <a:pt x="225" y="102"/>
                </a:cubicBezTo>
                <a:cubicBezTo>
                  <a:pt x="161" y="251"/>
                  <a:pt x="161" y="251"/>
                  <a:pt x="161" y="251"/>
                </a:cubicBezTo>
                <a:cubicBezTo>
                  <a:pt x="159" y="255"/>
                  <a:pt x="159" y="259"/>
                  <a:pt x="161" y="262"/>
                </a:cubicBezTo>
                <a:cubicBezTo>
                  <a:pt x="163" y="265"/>
                  <a:pt x="167" y="266"/>
                  <a:pt x="170" y="266"/>
                </a:cubicBezTo>
                <a:cubicBezTo>
                  <a:pt x="220" y="266"/>
                  <a:pt x="220" y="266"/>
                  <a:pt x="220" y="266"/>
                </a:cubicBezTo>
                <a:cubicBezTo>
                  <a:pt x="181" y="402"/>
                  <a:pt x="181" y="402"/>
                  <a:pt x="181" y="402"/>
                </a:cubicBezTo>
                <a:cubicBezTo>
                  <a:pt x="180" y="407"/>
                  <a:pt x="182" y="412"/>
                  <a:pt x="187" y="414"/>
                </a:cubicBezTo>
                <a:cubicBezTo>
                  <a:pt x="188" y="415"/>
                  <a:pt x="190" y="416"/>
                  <a:pt x="192" y="416"/>
                </a:cubicBezTo>
                <a:cubicBezTo>
                  <a:pt x="195" y="416"/>
                  <a:pt x="198" y="414"/>
                  <a:pt x="200" y="412"/>
                </a:cubicBezTo>
                <a:cubicBezTo>
                  <a:pt x="381" y="209"/>
                  <a:pt x="381" y="209"/>
                  <a:pt x="381" y="209"/>
                </a:cubicBezTo>
                <a:cubicBezTo>
                  <a:pt x="384" y="206"/>
                  <a:pt x="384" y="202"/>
                  <a:pt x="383" y="19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2887799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D0013C5C-BAC2-CD4A-B864-67BB0136EA57}"/>
              </a:ext>
            </a:extLst>
          </p:cNvPr>
          <p:cNvGraphicFramePr/>
          <p:nvPr>
            <p:extLst>
              <p:ext uri="{D42A27DB-BD31-4B8C-83A1-F6EECF244321}">
                <p14:modId xmlns:p14="http://schemas.microsoft.com/office/powerpoint/2010/main" val="2855742169"/>
              </p:ext>
            </p:extLst>
          </p:nvPr>
        </p:nvGraphicFramePr>
        <p:xfrm>
          <a:off x="1464614" y="1203767"/>
          <a:ext cx="8119226" cy="5079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DA63A583-BA50-3641-A292-25186CDBC782}"/>
              </a:ext>
            </a:extLst>
          </p:cNvPr>
          <p:cNvSpPr>
            <a:spLocks noGrp="1"/>
          </p:cNvSpPr>
          <p:nvPr>
            <p:ph type="body" sz="quarter" idx="13"/>
          </p:nvPr>
        </p:nvSpPr>
        <p:spPr/>
        <p:txBody>
          <a:bodyPr/>
          <a:lstStyle/>
          <a:p>
            <a:r>
              <a:rPr lang="en-ZA" dirty="0"/>
              <a:t>The fuel levy component</a:t>
            </a:r>
          </a:p>
        </p:txBody>
      </p:sp>
      <p:sp>
        <p:nvSpPr>
          <p:cNvPr id="5" name="Title 4">
            <a:extLst>
              <a:ext uri="{FF2B5EF4-FFF2-40B4-BE49-F238E27FC236}">
                <a16:creationId xmlns:a16="http://schemas.microsoft.com/office/drawing/2014/main" id="{F3998A4A-0CA6-014F-A46F-A57CE8EE8849}"/>
              </a:ext>
            </a:extLst>
          </p:cNvPr>
          <p:cNvSpPr>
            <a:spLocks noGrp="1"/>
          </p:cNvSpPr>
          <p:nvPr>
            <p:ph type="title"/>
          </p:nvPr>
        </p:nvSpPr>
        <p:spPr/>
        <p:txBody>
          <a:bodyPr/>
          <a:lstStyle/>
          <a:p>
            <a:r>
              <a:rPr lang="en-ZA" dirty="0"/>
              <a:t>The Carbon Tax</a:t>
            </a:r>
            <a:endParaRPr lang="en-GB" dirty="0"/>
          </a:p>
        </p:txBody>
      </p:sp>
      <p:sp>
        <p:nvSpPr>
          <p:cNvPr id="8" name="Freeform 288">
            <a:extLst>
              <a:ext uri="{FF2B5EF4-FFF2-40B4-BE49-F238E27FC236}">
                <a16:creationId xmlns:a16="http://schemas.microsoft.com/office/drawing/2014/main" id="{273E958F-E434-1D41-835C-57AA06DA7EDE}"/>
              </a:ext>
            </a:extLst>
          </p:cNvPr>
          <p:cNvSpPr>
            <a:spLocks noChangeAspect="1" noEditPoints="1"/>
          </p:cNvSpPr>
          <p:nvPr/>
        </p:nvSpPr>
        <p:spPr bwMode="auto">
          <a:xfrm>
            <a:off x="469900" y="3165182"/>
            <a:ext cx="1156759" cy="1156759"/>
          </a:xfrm>
          <a:custGeom>
            <a:avLst/>
            <a:gdLst>
              <a:gd name="T0" fmla="*/ 117 w 512"/>
              <a:gd name="T1" fmla="*/ 213 h 512"/>
              <a:gd name="T2" fmla="*/ 320 w 512"/>
              <a:gd name="T3" fmla="*/ 213 h 512"/>
              <a:gd name="T4" fmla="*/ 320 w 512"/>
              <a:gd name="T5" fmla="*/ 224 h 512"/>
              <a:gd name="T6" fmla="*/ 320 w 512"/>
              <a:gd name="T7" fmla="*/ 298 h 512"/>
              <a:gd name="T8" fmla="*/ 117 w 512"/>
              <a:gd name="T9" fmla="*/ 298 h 512"/>
              <a:gd name="T10" fmla="*/ 117 w 512"/>
              <a:gd name="T11" fmla="*/ 213 h 512"/>
              <a:gd name="T12" fmla="*/ 362 w 512"/>
              <a:gd name="T13" fmla="*/ 320 h 512"/>
              <a:gd name="T14" fmla="*/ 352 w 512"/>
              <a:gd name="T15" fmla="*/ 330 h 512"/>
              <a:gd name="T16" fmla="*/ 362 w 512"/>
              <a:gd name="T17" fmla="*/ 341 h 512"/>
              <a:gd name="T18" fmla="*/ 373 w 512"/>
              <a:gd name="T19" fmla="*/ 330 h 512"/>
              <a:gd name="T20" fmla="*/ 362 w 512"/>
              <a:gd name="T21" fmla="*/ 320 h 512"/>
              <a:gd name="T22" fmla="*/ 202 w 512"/>
              <a:gd name="T23" fmla="*/ 320 h 512"/>
              <a:gd name="T24" fmla="*/ 192 w 512"/>
              <a:gd name="T25" fmla="*/ 330 h 512"/>
              <a:gd name="T26" fmla="*/ 202 w 512"/>
              <a:gd name="T27" fmla="*/ 341 h 512"/>
              <a:gd name="T28" fmla="*/ 213 w 512"/>
              <a:gd name="T29" fmla="*/ 330 h 512"/>
              <a:gd name="T30" fmla="*/ 202 w 512"/>
              <a:gd name="T31" fmla="*/ 320 h 512"/>
              <a:gd name="T32" fmla="*/ 149 w 512"/>
              <a:gd name="T33" fmla="*/ 320 h 512"/>
              <a:gd name="T34" fmla="*/ 138 w 512"/>
              <a:gd name="T35" fmla="*/ 330 h 512"/>
              <a:gd name="T36" fmla="*/ 149 w 512"/>
              <a:gd name="T37" fmla="*/ 341 h 512"/>
              <a:gd name="T38" fmla="*/ 160 w 512"/>
              <a:gd name="T39" fmla="*/ 330 h 512"/>
              <a:gd name="T40" fmla="*/ 149 w 512"/>
              <a:gd name="T41" fmla="*/ 320 h 512"/>
              <a:gd name="T42" fmla="*/ 512 w 512"/>
              <a:gd name="T43" fmla="*/ 256 h 512"/>
              <a:gd name="T44" fmla="*/ 256 w 512"/>
              <a:gd name="T45" fmla="*/ 512 h 512"/>
              <a:gd name="T46" fmla="*/ 0 w 512"/>
              <a:gd name="T47" fmla="*/ 256 h 512"/>
              <a:gd name="T48" fmla="*/ 256 w 512"/>
              <a:gd name="T49" fmla="*/ 0 h 512"/>
              <a:gd name="T50" fmla="*/ 512 w 512"/>
              <a:gd name="T51" fmla="*/ 256 h 512"/>
              <a:gd name="T52" fmla="*/ 416 w 512"/>
              <a:gd name="T53" fmla="*/ 245 h 512"/>
              <a:gd name="T54" fmla="*/ 413 w 512"/>
              <a:gd name="T55" fmla="*/ 237 h 512"/>
              <a:gd name="T56" fmla="*/ 391 w 512"/>
              <a:gd name="T57" fmla="*/ 216 h 512"/>
              <a:gd name="T58" fmla="*/ 384 w 512"/>
              <a:gd name="T59" fmla="*/ 213 h 512"/>
              <a:gd name="T60" fmla="*/ 341 w 512"/>
              <a:gd name="T61" fmla="*/ 213 h 512"/>
              <a:gd name="T62" fmla="*/ 341 w 512"/>
              <a:gd name="T63" fmla="*/ 202 h 512"/>
              <a:gd name="T64" fmla="*/ 330 w 512"/>
              <a:gd name="T65" fmla="*/ 192 h 512"/>
              <a:gd name="T66" fmla="*/ 106 w 512"/>
              <a:gd name="T67" fmla="*/ 192 h 512"/>
              <a:gd name="T68" fmla="*/ 96 w 512"/>
              <a:gd name="T69" fmla="*/ 202 h 512"/>
              <a:gd name="T70" fmla="*/ 96 w 512"/>
              <a:gd name="T71" fmla="*/ 309 h 512"/>
              <a:gd name="T72" fmla="*/ 106 w 512"/>
              <a:gd name="T73" fmla="*/ 320 h 512"/>
              <a:gd name="T74" fmla="*/ 119 w 512"/>
              <a:gd name="T75" fmla="*/ 320 h 512"/>
              <a:gd name="T76" fmla="*/ 117 w 512"/>
              <a:gd name="T77" fmla="*/ 330 h 512"/>
              <a:gd name="T78" fmla="*/ 149 w 512"/>
              <a:gd name="T79" fmla="*/ 362 h 512"/>
              <a:gd name="T80" fmla="*/ 176 w 512"/>
              <a:gd name="T81" fmla="*/ 348 h 512"/>
              <a:gd name="T82" fmla="*/ 202 w 512"/>
              <a:gd name="T83" fmla="*/ 362 h 512"/>
              <a:gd name="T84" fmla="*/ 234 w 512"/>
              <a:gd name="T85" fmla="*/ 330 h 512"/>
              <a:gd name="T86" fmla="*/ 232 w 512"/>
              <a:gd name="T87" fmla="*/ 320 h 512"/>
              <a:gd name="T88" fmla="*/ 330 w 512"/>
              <a:gd name="T89" fmla="*/ 320 h 512"/>
              <a:gd name="T90" fmla="*/ 332 w 512"/>
              <a:gd name="T91" fmla="*/ 320 h 512"/>
              <a:gd name="T92" fmla="*/ 330 w 512"/>
              <a:gd name="T93" fmla="*/ 330 h 512"/>
              <a:gd name="T94" fmla="*/ 362 w 512"/>
              <a:gd name="T95" fmla="*/ 362 h 512"/>
              <a:gd name="T96" fmla="*/ 394 w 512"/>
              <a:gd name="T97" fmla="*/ 330 h 512"/>
              <a:gd name="T98" fmla="*/ 392 w 512"/>
              <a:gd name="T99" fmla="*/ 320 h 512"/>
              <a:gd name="T100" fmla="*/ 405 w 512"/>
              <a:gd name="T101" fmla="*/ 320 h 512"/>
              <a:gd name="T102" fmla="*/ 416 w 512"/>
              <a:gd name="T103" fmla="*/ 309 h 512"/>
              <a:gd name="T104" fmla="*/ 416 w 512"/>
              <a:gd name="T105" fmla="*/ 245 h 512"/>
              <a:gd name="T106" fmla="*/ 341 w 512"/>
              <a:gd name="T107" fmla="*/ 234 h 512"/>
              <a:gd name="T108" fmla="*/ 341 w 512"/>
              <a:gd name="T109" fmla="*/ 298 h 512"/>
              <a:gd name="T110" fmla="*/ 394 w 512"/>
              <a:gd name="T111" fmla="*/ 298 h 512"/>
              <a:gd name="T112" fmla="*/ 394 w 512"/>
              <a:gd name="T113" fmla="*/ 249 h 512"/>
              <a:gd name="T114" fmla="*/ 379 w 512"/>
              <a:gd name="T115" fmla="*/ 234 h 512"/>
              <a:gd name="T116" fmla="*/ 341 w 512"/>
              <a:gd name="T117"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17" y="213"/>
                </a:moveTo>
                <a:cubicBezTo>
                  <a:pt x="320" y="213"/>
                  <a:pt x="320" y="213"/>
                  <a:pt x="320" y="213"/>
                </a:cubicBezTo>
                <a:cubicBezTo>
                  <a:pt x="320" y="224"/>
                  <a:pt x="320" y="224"/>
                  <a:pt x="320" y="224"/>
                </a:cubicBezTo>
                <a:cubicBezTo>
                  <a:pt x="320" y="298"/>
                  <a:pt x="320" y="298"/>
                  <a:pt x="320" y="298"/>
                </a:cubicBezTo>
                <a:cubicBezTo>
                  <a:pt x="117" y="298"/>
                  <a:pt x="117" y="298"/>
                  <a:pt x="117" y="298"/>
                </a:cubicBezTo>
                <a:lnTo>
                  <a:pt x="117" y="213"/>
                </a:lnTo>
                <a:close/>
                <a:moveTo>
                  <a:pt x="362" y="320"/>
                </a:moveTo>
                <a:cubicBezTo>
                  <a:pt x="356" y="320"/>
                  <a:pt x="352" y="324"/>
                  <a:pt x="352" y="330"/>
                </a:cubicBezTo>
                <a:cubicBezTo>
                  <a:pt x="352" y="336"/>
                  <a:pt x="356" y="341"/>
                  <a:pt x="362" y="341"/>
                </a:cubicBezTo>
                <a:cubicBezTo>
                  <a:pt x="368" y="341"/>
                  <a:pt x="373" y="336"/>
                  <a:pt x="373" y="330"/>
                </a:cubicBezTo>
                <a:cubicBezTo>
                  <a:pt x="373" y="324"/>
                  <a:pt x="368" y="320"/>
                  <a:pt x="362" y="320"/>
                </a:cubicBezTo>
                <a:close/>
                <a:moveTo>
                  <a:pt x="202" y="320"/>
                </a:moveTo>
                <a:cubicBezTo>
                  <a:pt x="196" y="320"/>
                  <a:pt x="192" y="324"/>
                  <a:pt x="192" y="330"/>
                </a:cubicBezTo>
                <a:cubicBezTo>
                  <a:pt x="192" y="336"/>
                  <a:pt x="196" y="341"/>
                  <a:pt x="202" y="341"/>
                </a:cubicBezTo>
                <a:cubicBezTo>
                  <a:pt x="208" y="341"/>
                  <a:pt x="213" y="336"/>
                  <a:pt x="213" y="330"/>
                </a:cubicBezTo>
                <a:cubicBezTo>
                  <a:pt x="213" y="324"/>
                  <a:pt x="208" y="320"/>
                  <a:pt x="202" y="320"/>
                </a:cubicBezTo>
                <a:close/>
                <a:moveTo>
                  <a:pt x="149" y="320"/>
                </a:moveTo>
                <a:cubicBezTo>
                  <a:pt x="143" y="320"/>
                  <a:pt x="138" y="324"/>
                  <a:pt x="138" y="330"/>
                </a:cubicBezTo>
                <a:cubicBezTo>
                  <a:pt x="138" y="336"/>
                  <a:pt x="143" y="341"/>
                  <a:pt x="149" y="341"/>
                </a:cubicBezTo>
                <a:cubicBezTo>
                  <a:pt x="155" y="341"/>
                  <a:pt x="160" y="336"/>
                  <a:pt x="160" y="330"/>
                </a:cubicBezTo>
                <a:cubicBezTo>
                  <a:pt x="160" y="324"/>
                  <a:pt x="155" y="320"/>
                  <a:pt x="149" y="32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45"/>
                </a:moveTo>
                <a:cubicBezTo>
                  <a:pt x="416" y="242"/>
                  <a:pt x="415" y="239"/>
                  <a:pt x="413" y="237"/>
                </a:cubicBezTo>
                <a:cubicBezTo>
                  <a:pt x="391" y="216"/>
                  <a:pt x="391" y="216"/>
                  <a:pt x="391" y="216"/>
                </a:cubicBezTo>
                <a:cubicBezTo>
                  <a:pt x="389" y="214"/>
                  <a:pt x="386" y="213"/>
                  <a:pt x="384" y="213"/>
                </a:cubicBezTo>
                <a:cubicBezTo>
                  <a:pt x="341" y="213"/>
                  <a:pt x="341" y="213"/>
                  <a:pt x="341" y="213"/>
                </a:cubicBezTo>
                <a:cubicBezTo>
                  <a:pt x="341" y="202"/>
                  <a:pt x="341" y="202"/>
                  <a:pt x="341" y="202"/>
                </a:cubicBezTo>
                <a:cubicBezTo>
                  <a:pt x="341" y="196"/>
                  <a:pt x="336" y="192"/>
                  <a:pt x="330" y="192"/>
                </a:cubicBezTo>
                <a:cubicBezTo>
                  <a:pt x="106" y="192"/>
                  <a:pt x="106" y="192"/>
                  <a:pt x="106" y="192"/>
                </a:cubicBezTo>
                <a:cubicBezTo>
                  <a:pt x="100" y="192"/>
                  <a:pt x="96" y="196"/>
                  <a:pt x="96" y="202"/>
                </a:cubicBezTo>
                <a:cubicBezTo>
                  <a:pt x="96" y="309"/>
                  <a:pt x="96" y="309"/>
                  <a:pt x="96" y="309"/>
                </a:cubicBezTo>
                <a:cubicBezTo>
                  <a:pt x="96" y="315"/>
                  <a:pt x="100" y="320"/>
                  <a:pt x="106" y="320"/>
                </a:cubicBezTo>
                <a:cubicBezTo>
                  <a:pt x="119" y="320"/>
                  <a:pt x="119" y="320"/>
                  <a:pt x="119" y="320"/>
                </a:cubicBezTo>
                <a:cubicBezTo>
                  <a:pt x="118" y="323"/>
                  <a:pt x="117" y="327"/>
                  <a:pt x="117" y="330"/>
                </a:cubicBezTo>
                <a:cubicBezTo>
                  <a:pt x="117" y="348"/>
                  <a:pt x="131" y="362"/>
                  <a:pt x="149" y="362"/>
                </a:cubicBezTo>
                <a:cubicBezTo>
                  <a:pt x="160" y="362"/>
                  <a:pt x="170" y="357"/>
                  <a:pt x="176" y="348"/>
                </a:cubicBezTo>
                <a:cubicBezTo>
                  <a:pt x="181" y="357"/>
                  <a:pt x="191" y="362"/>
                  <a:pt x="202" y="362"/>
                </a:cubicBezTo>
                <a:cubicBezTo>
                  <a:pt x="220" y="362"/>
                  <a:pt x="234" y="348"/>
                  <a:pt x="234" y="330"/>
                </a:cubicBezTo>
                <a:cubicBezTo>
                  <a:pt x="234" y="327"/>
                  <a:pt x="234" y="323"/>
                  <a:pt x="232" y="320"/>
                </a:cubicBezTo>
                <a:cubicBezTo>
                  <a:pt x="330" y="320"/>
                  <a:pt x="330" y="320"/>
                  <a:pt x="330" y="320"/>
                </a:cubicBezTo>
                <a:cubicBezTo>
                  <a:pt x="332" y="320"/>
                  <a:pt x="332" y="320"/>
                  <a:pt x="332" y="320"/>
                </a:cubicBezTo>
                <a:cubicBezTo>
                  <a:pt x="331" y="323"/>
                  <a:pt x="330" y="327"/>
                  <a:pt x="330" y="330"/>
                </a:cubicBezTo>
                <a:cubicBezTo>
                  <a:pt x="330" y="348"/>
                  <a:pt x="345" y="362"/>
                  <a:pt x="362" y="362"/>
                </a:cubicBezTo>
                <a:cubicBezTo>
                  <a:pt x="380" y="362"/>
                  <a:pt x="394" y="348"/>
                  <a:pt x="394" y="330"/>
                </a:cubicBezTo>
                <a:cubicBezTo>
                  <a:pt x="394" y="327"/>
                  <a:pt x="394" y="323"/>
                  <a:pt x="392" y="320"/>
                </a:cubicBezTo>
                <a:cubicBezTo>
                  <a:pt x="405" y="320"/>
                  <a:pt x="405" y="320"/>
                  <a:pt x="405" y="320"/>
                </a:cubicBezTo>
                <a:cubicBezTo>
                  <a:pt x="411" y="320"/>
                  <a:pt x="416" y="315"/>
                  <a:pt x="416" y="309"/>
                </a:cubicBezTo>
                <a:lnTo>
                  <a:pt x="416" y="245"/>
                </a:lnTo>
                <a:close/>
                <a:moveTo>
                  <a:pt x="341" y="234"/>
                </a:moveTo>
                <a:cubicBezTo>
                  <a:pt x="341" y="298"/>
                  <a:pt x="341" y="298"/>
                  <a:pt x="341" y="298"/>
                </a:cubicBezTo>
                <a:cubicBezTo>
                  <a:pt x="394" y="298"/>
                  <a:pt x="394" y="298"/>
                  <a:pt x="394" y="298"/>
                </a:cubicBezTo>
                <a:cubicBezTo>
                  <a:pt x="394" y="249"/>
                  <a:pt x="394" y="249"/>
                  <a:pt x="394" y="249"/>
                </a:cubicBezTo>
                <a:cubicBezTo>
                  <a:pt x="379" y="234"/>
                  <a:pt x="379" y="234"/>
                  <a:pt x="379" y="234"/>
                </a:cubicBezTo>
                <a:lnTo>
                  <a:pt x="341" y="234"/>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3242741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AFA17-96C4-EF4C-AC01-D14C2626EA41}"/>
              </a:ext>
            </a:extLst>
          </p:cNvPr>
          <p:cNvSpPr>
            <a:spLocks noGrp="1"/>
          </p:cNvSpPr>
          <p:nvPr>
            <p:ph type="title"/>
          </p:nvPr>
        </p:nvSpPr>
        <p:spPr/>
        <p:txBody>
          <a:bodyPr/>
          <a:lstStyle/>
          <a:p>
            <a:r>
              <a:rPr lang="en-ZA" dirty="0"/>
              <a:t>The New Normal</a:t>
            </a:r>
            <a:endParaRPr lang="en-GB" dirty="0"/>
          </a:p>
        </p:txBody>
      </p:sp>
      <p:sp>
        <p:nvSpPr>
          <p:cNvPr id="3" name="Text Placeholder 2">
            <a:extLst>
              <a:ext uri="{FF2B5EF4-FFF2-40B4-BE49-F238E27FC236}">
                <a16:creationId xmlns:a16="http://schemas.microsoft.com/office/drawing/2014/main" id="{BA18DC28-61C2-C145-9E20-B057ED01EDFC}"/>
              </a:ext>
            </a:extLst>
          </p:cNvPr>
          <p:cNvSpPr>
            <a:spLocks noGrp="1"/>
          </p:cNvSpPr>
          <p:nvPr>
            <p:ph type="body" idx="1"/>
          </p:nvPr>
        </p:nvSpPr>
        <p:spPr/>
        <p:txBody>
          <a:bodyPr/>
          <a:lstStyle/>
          <a:p>
            <a:r>
              <a:rPr lang="en-ZA" dirty="0"/>
              <a:t>Strategic Response Required</a:t>
            </a:r>
          </a:p>
        </p:txBody>
      </p:sp>
      <p:sp>
        <p:nvSpPr>
          <p:cNvPr id="4" name="Freeform 803">
            <a:extLst>
              <a:ext uri="{FF2B5EF4-FFF2-40B4-BE49-F238E27FC236}">
                <a16:creationId xmlns:a16="http://schemas.microsoft.com/office/drawing/2014/main" id="{CFEFE750-E60F-2A45-9CAF-ED761A5DCA9D}"/>
              </a:ext>
            </a:extLst>
          </p:cNvPr>
          <p:cNvSpPr>
            <a:spLocks noChangeAspect="1" noEditPoints="1"/>
          </p:cNvSpPr>
          <p:nvPr/>
        </p:nvSpPr>
        <p:spPr bwMode="auto">
          <a:xfrm>
            <a:off x="469899" y="1748263"/>
            <a:ext cx="828000" cy="828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90 w 512"/>
              <a:gd name="T11" fmla="*/ 412 h 512"/>
              <a:gd name="T12" fmla="*/ 288 w 512"/>
              <a:gd name="T13" fmla="*/ 412 h 512"/>
              <a:gd name="T14" fmla="*/ 277 w 512"/>
              <a:gd name="T15" fmla="*/ 404 h 512"/>
              <a:gd name="T16" fmla="*/ 285 w 512"/>
              <a:gd name="T17" fmla="*/ 391 h 512"/>
              <a:gd name="T18" fmla="*/ 346 w 512"/>
              <a:gd name="T19" fmla="*/ 361 h 512"/>
              <a:gd name="T20" fmla="*/ 316 w 512"/>
              <a:gd name="T21" fmla="*/ 331 h 512"/>
              <a:gd name="T22" fmla="*/ 256 w 512"/>
              <a:gd name="T23" fmla="*/ 352 h 512"/>
              <a:gd name="T24" fmla="*/ 167 w 512"/>
              <a:gd name="T25" fmla="*/ 292 h 512"/>
              <a:gd name="T26" fmla="*/ 173 w 512"/>
              <a:gd name="T27" fmla="*/ 278 h 512"/>
              <a:gd name="T28" fmla="*/ 186 w 512"/>
              <a:gd name="T29" fmla="*/ 284 h 512"/>
              <a:gd name="T30" fmla="*/ 256 w 512"/>
              <a:gd name="T31" fmla="*/ 330 h 512"/>
              <a:gd name="T32" fmla="*/ 330 w 512"/>
              <a:gd name="T33" fmla="*/ 256 h 512"/>
              <a:gd name="T34" fmla="*/ 256 w 512"/>
              <a:gd name="T35" fmla="*/ 181 h 512"/>
              <a:gd name="T36" fmla="*/ 186 w 512"/>
              <a:gd name="T37" fmla="*/ 228 h 512"/>
              <a:gd name="T38" fmla="*/ 173 w 512"/>
              <a:gd name="T39" fmla="*/ 234 h 512"/>
              <a:gd name="T40" fmla="*/ 167 w 512"/>
              <a:gd name="T41" fmla="*/ 220 h 512"/>
              <a:gd name="T42" fmla="*/ 245 w 512"/>
              <a:gd name="T43" fmla="*/ 160 h 512"/>
              <a:gd name="T44" fmla="*/ 245 w 512"/>
              <a:gd name="T45" fmla="*/ 118 h 512"/>
              <a:gd name="T46" fmla="*/ 117 w 512"/>
              <a:gd name="T47" fmla="*/ 256 h 512"/>
              <a:gd name="T48" fmla="*/ 226 w 512"/>
              <a:gd name="T49" fmla="*/ 391 h 512"/>
              <a:gd name="T50" fmla="*/ 234 w 512"/>
              <a:gd name="T51" fmla="*/ 404 h 512"/>
              <a:gd name="T52" fmla="*/ 224 w 512"/>
              <a:gd name="T53" fmla="*/ 412 h 512"/>
              <a:gd name="T54" fmla="*/ 221 w 512"/>
              <a:gd name="T55" fmla="*/ 412 h 512"/>
              <a:gd name="T56" fmla="*/ 96 w 512"/>
              <a:gd name="T57" fmla="*/ 256 h 512"/>
              <a:gd name="T58" fmla="*/ 256 w 512"/>
              <a:gd name="T59" fmla="*/ 96 h 512"/>
              <a:gd name="T60" fmla="*/ 324 w 512"/>
              <a:gd name="T61" fmla="*/ 111 h 512"/>
              <a:gd name="T62" fmla="*/ 329 w 512"/>
              <a:gd name="T63" fmla="*/ 125 h 512"/>
              <a:gd name="T64" fmla="*/ 315 w 512"/>
              <a:gd name="T65" fmla="*/ 130 h 512"/>
              <a:gd name="T66" fmla="*/ 266 w 512"/>
              <a:gd name="T67" fmla="*/ 118 h 512"/>
              <a:gd name="T68" fmla="*/ 266 w 512"/>
              <a:gd name="T69" fmla="*/ 160 h 512"/>
              <a:gd name="T70" fmla="*/ 352 w 512"/>
              <a:gd name="T71" fmla="*/ 256 h 512"/>
              <a:gd name="T72" fmla="*/ 331 w 512"/>
              <a:gd name="T73" fmla="*/ 316 h 512"/>
              <a:gd name="T74" fmla="*/ 361 w 512"/>
              <a:gd name="T75" fmla="*/ 346 h 512"/>
              <a:gd name="T76" fmla="*/ 394 w 512"/>
              <a:gd name="T77" fmla="*/ 256 h 512"/>
              <a:gd name="T78" fmla="*/ 362 w 512"/>
              <a:gd name="T79" fmla="*/ 167 h 512"/>
              <a:gd name="T80" fmla="*/ 363 w 512"/>
              <a:gd name="T81" fmla="*/ 151 h 512"/>
              <a:gd name="T82" fmla="*/ 378 w 512"/>
              <a:gd name="T83" fmla="*/ 153 h 512"/>
              <a:gd name="T84" fmla="*/ 416 w 512"/>
              <a:gd name="T85" fmla="*/ 256 h 512"/>
              <a:gd name="T86" fmla="*/ 290 w 512"/>
              <a:gd name="T87" fmla="*/ 412 h 512"/>
              <a:gd name="T88" fmla="*/ 213 w 512"/>
              <a:gd name="T89" fmla="*/ 256 h 512"/>
              <a:gd name="T90" fmla="*/ 256 w 512"/>
              <a:gd name="T91" fmla="*/ 213 h 512"/>
              <a:gd name="T92" fmla="*/ 298 w 512"/>
              <a:gd name="T93" fmla="*/ 256 h 512"/>
              <a:gd name="T94" fmla="*/ 256 w 512"/>
              <a:gd name="T95" fmla="*/ 298 h 512"/>
              <a:gd name="T96" fmla="*/ 213 w 512"/>
              <a:gd name="T97" fmla="*/ 256 h 512"/>
              <a:gd name="T98" fmla="*/ 256 w 512"/>
              <a:gd name="T99" fmla="*/ 277 h 512"/>
              <a:gd name="T100" fmla="*/ 234 w 512"/>
              <a:gd name="T101" fmla="*/ 256 h 512"/>
              <a:gd name="T102" fmla="*/ 256 w 512"/>
              <a:gd name="T103" fmla="*/ 234 h 512"/>
              <a:gd name="T104" fmla="*/ 277 w 512"/>
              <a:gd name="T105" fmla="*/ 256 h 512"/>
              <a:gd name="T106" fmla="*/ 256 w 512"/>
              <a:gd name="T107"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90" y="412"/>
                </a:moveTo>
                <a:cubicBezTo>
                  <a:pt x="289" y="412"/>
                  <a:pt x="288" y="412"/>
                  <a:pt x="288" y="412"/>
                </a:cubicBezTo>
                <a:cubicBezTo>
                  <a:pt x="283" y="412"/>
                  <a:pt x="278" y="409"/>
                  <a:pt x="277" y="404"/>
                </a:cubicBezTo>
                <a:cubicBezTo>
                  <a:pt x="276" y="398"/>
                  <a:pt x="280" y="392"/>
                  <a:pt x="285" y="391"/>
                </a:cubicBezTo>
                <a:cubicBezTo>
                  <a:pt x="308" y="386"/>
                  <a:pt x="329" y="375"/>
                  <a:pt x="346" y="361"/>
                </a:cubicBezTo>
                <a:cubicBezTo>
                  <a:pt x="316" y="331"/>
                  <a:pt x="316" y="331"/>
                  <a:pt x="316" y="331"/>
                </a:cubicBezTo>
                <a:cubicBezTo>
                  <a:pt x="299" y="344"/>
                  <a:pt x="278" y="352"/>
                  <a:pt x="256" y="352"/>
                </a:cubicBezTo>
                <a:cubicBezTo>
                  <a:pt x="216" y="352"/>
                  <a:pt x="181" y="328"/>
                  <a:pt x="167" y="292"/>
                </a:cubicBezTo>
                <a:cubicBezTo>
                  <a:pt x="164" y="286"/>
                  <a:pt x="167" y="280"/>
                  <a:pt x="173" y="278"/>
                </a:cubicBezTo>
                <a:cubicBezTo>
                  <a:pt x="178" y="276"/>
                  <a:pt x="184" y="278"/>
                  <a:pt x="186" y="284"/>
                </a:cubicBezTo>
                <a:cubicBezTo>
                  <a:pt x="198" y="312"/>
                  <a:pt x="225" y="330"/>
                  <a:pt x="256" y="330"/>
                </a:cubicBezTo>
                <a:cubicBezTo>
                  <a:pt x="297" y="330"/>
                  <a:pt x="330" y="297"/>
                  <a:pt x="330" y="256"/>
                </a:cubicBezTo>
                <a:cubicBezTo>
                  <a:pt x="330" y="214"/>
                  <a:pt x="297" y="181"/>
                  <a:pt x="256" y="181"/>
                </a:cubicBezTo>
                <a:cubicBezTo>
                  <a:pt x="225" y="181"/>
                  <a:pt x="198" y="199"/>
                  <a:pt x="186" y="228"/>
                </a:cubicBezTo>
                <a:cubicBezTo>
                  <a:pt x="184" y="233"/>
                  <a:pt x="178" y="236"/>
                  <a:pt x="173" y="234"/>
                </a:cubicBezTo>
                <a:cubicBezTo>
                  <a:pt x="167" y="231"/>
                  <a:pt x="164" y="225"/>
                  <a:pt x="167" y="220"/>
                </a:cubicBezTo>
                <a:cubicBezTo>
                  <a:pt x="180" y="187"/>
                  <a:pt x="210" y="164"/>
                  <a:pt x="245" y="160"/>
                </a:cubicBezTo>
                <a:cubicBezTo>
                  <a:pt x="245" y="118"/>
                  <a:pt x="245" y="118"/>
                  <a:pt x="245" y="118"/>
                </a:cubicBezTo>
                <a:cubicBezTo>
                  <a:pt x="174" y="123"/>
                  <a:pt x="117" y="183"/>
                  <a:pt x="117" y="256"/>
                </a:cubicBezTo>
                <a:cubicBezTo>
                  <a:pt x="117" y="320"/>
                  <a:pt x="163" y="377"/>
                  <a:pt x="226" y="391"/>
                </a:cubicBezTo>
                <a:cubicBezTo>
                  <a:pt x="232" y="392"/>
                  <a:pt x="235" y="398"/>
                  <a:pt x="234" y="404"/>
                </a:cubicBezTo>
                <a:cubicBezTo>
                  <a:pt x="233" y="409"/>
                  <a:pt x="229" y="412"/>
                  <a:pt x="224" y="412"/>
                </a:cubicBezTo>
                <a:cubicBezTo>
                  <a:pt x="223" y="412"/>
                  <a:pt x="222" y="412"/>
                  <a:pt x="221" y="412"/>
                </a:cubicBezTo>
                <a:cubicBezTo>
                  <a:pt x="149" y="396"/>
                  <a:pt x="96" y="330"/>
                  <a:pt x="96" y="256"/>
                </a:cubicBezTo>
                <a:cubicBezTo>
                  <a:pt x="96" y="167"/>
                  <a:pt x="167" y="96"/>
                  <a:pt x="256" y="96"/>
                </a:cubicBezTo>
                <a:cubicBezTo>
                  <a:pt x="280" y="96"/>
                  <a:pt x="303" y="101"/>
                  <a:pt x="324" y="111"/>
                </a:cubicBezTo>
                <a:cubicBezTo>
                  <a:pt x="330" y="114"/>
                  <a:pt x="332" y="120"/>
                  <a:pt x="329" y="125"/>
                </a:cubicBezTo>
                <a:cubicBezTo>
                  <a:pt x="327" y="131"/>
                  <a:pt x="320" y="133"/>
                  <a:pt x="315" y="130"/>
                </a:cubicBezTo>
                <a:cubicBezTo>
                  <a:pt x="300" y="123"/>
                  <a:pt x="283" y="119"/>
                  <a:pt x="266" y="118"/>
                </a:cubicBezTo>
                <a:cubicBezTo>
                  <a:pt x="266" y="160"/>
                  <a:pt x="266" y="160"/>
                  <a:pt x="266" y="160"/>
                </a:cubicBezTo>
                <a:cubicBezTo>
                  <a:pt x="314" y="166"/>
                  <a:pt x="352" y="206"/>
                  <a:pt x="352" y="256"/>
                </a:cubicBezTo>
                <a:cubicBezTo>
                  <a:pt x="352" y="278"/>
                  <a:pt x="344" y="299"/>
                  <a:pt x="331" y="316"/>
                </a:cubicBezTo>
                <a:cubicBezTo>
                  <a:pt x="361" y="346"/>
                  <a:pt x="361" y="346"/>
                  <a:pt x="361" y="346"/>
                </a:cubicBezTo>
                <a:cubicBezTo>
                  <a:pt x="382" y="321"/>
                  <a:pt x="394" y="289"/>
                  <a:pt x="394" y="256"/>
                </a:cubicBezTo>
                <a:cubicBezTo>
                  <a:pt x="394" y="223"/>
                  <a:pt x="383" y="191"/>
                  <a:pt x="362" y="167"/>
                </a:cubicBezTo>
                <a:cubicBezTo>
                  <a:pt x="358" y="162"/>
                  <a:pt x="359" y="155"/>
                  <a:pt x="363" y="151"/>
                </a:cubicBezTo>
                <a:cubicBezTo>
                  <a:pt x="368" y="148"/>
                  <a:pt x="374" y="148"/>
                  <a:pt x="378" y="153"/>
                </a:cubicBezTo>
                <a:cubicBezTo>
                  <a:pt x="402" y="182"/>
                  <a:pt x="416" y="218"/>
                  <a:pt x="416" y="256"/>
                </a:cubicBezTo>
                <a:cubicBezTo>
                  <a:pt x="416" y="330"/>
                  <a:pt x="363" y="396"/>
                  <a:pt x="290" y="412"/>
                </a:cubicBezTo>
                <a:close/>
                <a:moveTo>
                  <a:pt x="213" y="256"/>
                </a:moveTo>
                <a:cubicBezTo>
                  <a:pt x="213" y="232"/>
                  <a:pt x="232" y="213"/>
                  <a:pt x="256" y="213"/>
                </a:cubicBezTo>
                <a:cubicBezTo>
                  <a:pt x="279" y="213"/>
                  <a:pt x="298" y="232"/>
                  <a:pt x="298" y="256"/>
                </a:cubicBezTo>
                <a:cubicBezTo>
                  <a:pt x="298" y="279"/>
                  <a:pt x="279" y="298"/>
                  <a:pt x="256" y="298"/>
                </a:cubicBezTo>
                <a:cubicBezTo>
                  <a:pt x="232" y="298"/>
                  <a:pt x="213" y="279"/>
                  <a:pt x="213" y="256"/>
                </a:cubicBezTo>
                <a:close/>
                <a:moveTo>
                  <a:pt x="256" y="277"/>
                </a:moveTo>
                <a:cubicBezTo>
                  <a:pt x="244" y="277"/>
                  <a:pt x="234" y="267"/>
                  <a:pt x="234" y="256"/>
                </a:cubicBezTo>
                <a:cubicBezTo>
                  <a:pt x="234" y="244"/>
                  <a:pt x="244" y="234"/>
                  <a:pt x="256" y="234"/>
                </a:cubicBezTo>
                <a:cubicBezTo>
                  <a:pt x="267" y="234"/>
                  <a:pt x="277" y="244"/>
                  <a:pt x="277" y="256"/>
                </a:cubicBezTo>
                <a:cubicBezTo>
                  <a:pt x="277" y="267"/>
                  <a:pt x="267" y="277"/>
                  <a:pt x="256" y="27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6097137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FDF635-734D-A943-8D05-3BA3DD95688C}"/>
              </a:ext>
            </a:extLst>
          </p:cNvPr>
          <p:cNvPicPr>
            <a:picLocks noChangeAspect="1"/>
          </p:cNvPicPr>
          <p:nvPr/>
        </p:nvPicPr>
        <p:blipFill rotWithShape="1">
          <a:blip r:embed="rId2"/>
          <a:srcRect r="13113" b="11662"/>
          <a:stretch/>
        </p:blipFill>
        <p:spPr>
          <a:xfrm rot="5400000">
            <a:off x="2664085" y="378089"/>
            <a:ext cx="3257026" cy="8585204"/>
          </a:xfrm>
          <a:prstGeom prst="rect">
            <a:avLst/>
          </a:prstGeom>
        </p:spPr>
      </p:pic>
      <p:sp>
        <p:nvSpPr>
          <p:cNvPr id="3" name="Content Placeholder 2">
            <a:extLst>
              <a:ext uri="{FF2B5EF4-FFF2-40B4-BE49-F238E27FC236}">
                <a16:creationId xmlns:a16="http://schemas.microsoft.com/office/drawing/2014/main" id="{663250C8-A673-A04D-8AE9-DD9CFDB01538}"/>
              </a:ext>
            </a:extLst>
          </p:cNvPr>
          <p:cNvSpPr>
            <a:spLocks noGrp="1"/>
          </p:cNvSpPr>
          <p:nvPr>
            <p:ph sz="quarter" idx="10"/>
          </p:nvPr>
        </p:nvSpPr>
        <p:spPr>
          <a:xfrm>
            <a:off x="469901" y="1665290"/>
            <a:ext cx="3500215" cy="4633911"/>
          </a:xfrm>
        </p:spPr>
        <p:txBody>
          <a:bodyPr/>
          <a:lstStyle/>
          <a:p>
            <a:r>
              <a:rPr lang="en-ZA" sz="1800" dirty="0">
                <a:solidFill>
                  <a:schemeClr val="accent6"/>
                </a:solidFill>
              </a:rPr>
              <a:t>Majority of emissions from electricity production – calculations have shown that SA will not exceed </a:t>
            </a:r>
            <a:r>
              <a:rPr lang="en-ZA" sz="1800" dirty="0" err="1">
                <a:solidFill>
                  <a:schemeClr val="accent6"/>
                </a:solidFill>
              </a:rPr>
              <a:t>NDC</a:t>
            </a:r>
            <a:r>
              <a:rPr lang="en-ZA" sz="1800" dirty="0">
                <a:solidFill>
                  <a:schemeClr val="accent6"/>
                </a:solidFill>
              </a:rPr>
              <a:t> until 2025 due to reduced electricity sales</a:t>
            </a:r>
          </a:p>
        </p:txBody>
      </p:sp>
      <p:sp>
        <p:nvSpPr>
          <p:cNvPr id="4" name="Text Placeholder 3">
            <a:extLst>
              <a:ext uri="{FF2B5EF4-FFF2-40B4-BE49-F238E27FC236}">
                <a16:creationId xmlns:a16="http://schemas.microsoft.com/office/drawing/2014/main" id="{0D97139C-7460-114C-A98D-083D8FFF75C9}"/>
              </a:ext>
            </a:extLst>
          </p:cNvPr>
          <p:cNvSpPr>
            <a:spLocks noGrp="1"/>
          </p:cNvSpPr>
          <p:nvPr>
            <p:ph type="body" sz="quarter" idx="13"/>
          </p:nvPr>
        </p:nvSpPr>
        <p:spPr/>
        <p:txBody>
          <a:bodyPr/>
          <a:lstStyle/>
          <a:p>
            <a:r>
              <a:rPr lang="en-ZA" dirty="0"/>
              <a:t>South Africa’s National </a:t>
            </a:r>
            <a:r>
              <a:rPr lang="en-ZA" dirty="0" err="1"/>
              <a:t>GHG</a:t>
            </a:r>
            <a:r>
              <a:rPr lang="en-ZA" dirty="0"/>
              <a:t> emissions profile</a:t>
            </a:r>
          </a:p>
        </p:txBody>
      </p:sp>
      <p:sp>
        <p:nvSpPr>
          <p:cNvPr id="5" name="Title 4">
            <a:extLst>
              <a:ext uri="{FF2B5EF4-FFF2-40B4-BE49-F238E27FC236}">
                <a16:creationId xmlns:a16="http://schemas.microsoft.com/office/drawing/2014/main" id="{B590BAA6-571C-3C41-85AB-EF29FBAFC085}"/>
              </a:ext>
            </a:extLst>
          </p:cNvPr>
          <p:cNvSpPr>
            <a:spLocks noGrp="1"/>
          </p:cNvSpPr>
          <p:nvPr>
            <p:ph type="title"/>
          </p:nvPr>
        </p:nvSpPr>
        <p:spPr/>
        <p:txBody>
          <a:bodyPr/>
          <a:lstStyle/>
          <a:p>
            <a:r>
              <a:rPr lang="en-ZA" dirty="0"/>
              <a:t>The New Normal</a:t>
            </a:r>
            <a:endParaRPr lang="en-GB" dirty="0"/>
          </a:p>
        </p:txBody>
      </p:sp>
      <p:graphicFrame>
        <p:nvGraphicFramePr>
          <p:cNvPr id="6" name="Chart Placeholder 5">
            <a:extLst>
              <a:ext uri="{FF2B5EF4-FFF2-40B4-BE49-F238E27FC236}">
                <a16:creationId xmlns:a16="http://schemas.microsoft.com/office/drawing/2014/main" id="{BFEE2596-9908-3347-B12F-B7031475F468}"/>
              </a:ext>
            </a:extLst>
          </p:cNvPr>
          <p:cNvGraphicFramePr>
            <a:graphicFrameLocks/>
          </p:cNvGraphicFramePr>
          <p:nvPr>
            <p:extLst>
              <p:ext uri="{D42A27DB-BD31-4B8C-83A1-F6EECF244321}">
                <p14:modId xmlns:p14="http://schemas.microsoft.com/office/powerpoint/2010/main" val="801280142"/>
              </p:ext>
            </p:extLst>
          </p:nvPr>
        </p:nvGraphicFramePr>
        <p:xfrm>
          <a:off x="4140200" y="1670674"/>
          <a:ext cx="7581899" cy="44035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258523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B16B3D-1781-DA40-938B-D4B23F35917D}"/>
              </a:ext>
            </a:extLst>
          </p:cNvPr>
          <p:cNvPicPr>
            <a:picLocks noChangeAspect="1"/>
          </p:cNvPicPr>
          <p:nvPr/>
        </p:nvPicPr>
        <p:blipFill rotWithShape="1">
          <a:blip r:embed="rId2"/>
          <a:srcRect l="14549" t="34127"/>
          <a:stretch/>
        </p:blipFill>
        <p:spPr>
          <a:xfrm rot="5400000">
            <a:off x="7193970" y="-1664518"/>
            <a:ext cx="3333509" cy="6662546"/>
          </a:xfrm>
          <a:prstGeom prst="rect">
            <a:avLst/>
          </a:prstGeom>
        </p:spPr>
      </p:pic>
      <p:sp>
        <p:nvSpPr>
          <p:cNvPr id="4" name="Text Placeholder 3">
            <a:extLst>
              <a:ext uri="{FF2B5EF4-FFF2-40B4-BE49-F238E27FC236}">
                <a16:creationId xmlns:a16="http://schemas.microsoft.com/office/drawing/2014/main" id="{4CAB3D5F-881C-994B-9AA3-797689B25A4E}"/>
              </a:ext>
            </a:extLst>
          </p:cNvPr>
          <p:cNvSpPr>
            <a:spLocks noGrp="1"/>
          </p:cNvSpPr>
          <p:nvPr>
            <p:ph type="body" sz="quarter" idx="13"/>
          </p:nvPr>
        </p:nvSpPr>
        <p:spPr/>
        <p:txBody>
          <a:bodyPr/>
          <a:lstStyle/>
          <a:p>
            <a:r>
              <a:rPr lang="en-ZA" dirty="0"/>
              <a:t>South Africa plans for an absolute decrease in net emissions</a:t>
            </a:r>
          </a:p>
        </p:txBody>
      </p:sp>
      <p:sp>
        <p:nvSpPr>
          <p:cNvPr id="5" name="Title 4">
            <a:extLst>
              <a:ext uri="{FF2B5EF4-FFF2-40B4-BE49-F238E27FC236}">
                <a16:creationId xmlns:a16="http://schemas.microsoft.com/office/drawing/2014/main" id="{DA763D1A-5BEF-FC41-A380-70F6F41A2CA5}"/>
              </a:ext>
            </a:extLst>
          </p:cNvPr>
          <p:cNvSpPr>
            <a:spLocks noGrp="1"/>
          </p:cNvSpPr>
          <p:nvPr>
            <p:ph type="title"/>
          </p:nvPr>
        </p:nvSpPr>
        <p:spPr/>
        <p:txBody>
          <a:bodyPr/>
          <a:lstStyle/>
          <a:p>
            <a:r>
              <a:rPr lang="en-ZA" dirty="0"/>
              <a:t>The New Normal</a:t>
            </a:r>
            <a:endParaRPr lang="en-GB" dirty="0"/>
          </a:p>
        </p:txBody>
      </p:sp>
      <p:graphicFrame>
        <p:nvGraphicFramePr>
          <p:cNvPr id="6" name="Chart 5">
            <a:extLst>
              <a:ext uri="{FF2B5EF4-FFF2-40B4-BE49-F238E27FC236}">
                <a16:creationId xmlns:a16="http://schemas.microsoft.com/office/drawing/2014/main" id="{0BFBBD8C-D057-E742-8A81-904DFB3F4A68}"/>
              </a:ext>
            </a:extLst>
          </p:cNvPr>
          <p:cNvGraphicFramePr>
            <a:graphicFrameLocks/>
          </p:cNvGraphicFramePr>
          <p:nvPr>
            <p:extLst>
              <p:ext uri="{D42A27DB-BD31-4B8C-83A1-F6EECF244321}">
                <p14:modId xmlns:p14="http://schemas.microsoft.com/office/powerpoint/2010/main" val="4112096109"/>
              </p:ext>
            </p:extLst>
          </p:nvPr>
        </p:nvGraphicFramePr>
        <p:xfrm>
          <a:off x="396000" y="1408855"/>
          <a:ext cx="8280000" cy="46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449096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19C5AFE-0C71-824A-883C-24C196EF7476}"/>
              </a:ext>
            </a:extLst>
          </p:cNvPr>
          <p:cNvSpPr>
            <a:spLocks noGrp="1"/>
          </p:cNvSpPr>
          <p:nvPr>
            <p:ph type="body" sz="quarter" idx="13"/>
          </p:nvPr>
        </p:nvSpPr>
        <p:spPr/>
        <p:txBody>
          <a:bodyPr/>
          <a:lstStyle/>
          <a:p>
            <a:r>
              <a:rPr lang="en-ZA" dirty="0"/>
              <a:t>Not all sectors are self determinant, and others can’t reduce</a:t>
            </a:r>
          </a:p>
        </p:txBody>
      </p:sp>
      <p:sp>
        <p:nvSpPr>
          <p:cNvPr id="5" name="Title 4">
            <a:extLst>
              <a:ext uri="{FF2B5EF4-FFF2-40B4-BE49-F238E27FC236}">
                <a16:creationId xmlns:a16="http://schemas.microsoft.com/office/drawing/2014/main" id="{83FDEB2E-7C98-854B-BB88-B907E6F6928D}"/>
              </a:ext>
            </a:extLst>
          </p:cNvPr>
          <p:cNvSpPr>
            <a:spLocks noGrp="1"/>
          </p:cNvSpPr>
          <p:nvPr>
            <p:ph type="title"/>
          </p:nvPr>
        </p:nvSpPr>
        <p:spPr/>
        <p:txBody>
          <a:bodyPr/>
          <a:lstStyle/>
          <a:p>
            <a:r>
              <a:rPr lang="en-ZA" dirty="0"/>
              <a:t>The New Normal</a:t>
            </a:r>
            <a:endParaRPr lang="en-GB" dirty="0"/>
          </a:p>
        </p:txBody>
      </p:sp>
      <p:pic>
        <p:nvPicPr>
          <p:cNvPr id="6" name="Picture 5">
            <a:extLst>
              <a:ext uri="{FF2B5EF4-FFF2-40B4-BE49-F238E27FC236}">
                <a16:creationId xmlns:a16="http://schemas.microsoft.com/office/drawing/2014/main" id="{C32A4A3A-0308-FB43-9CD3-DF1EF9691A97}"/>
              </a:ext>
            </a:extLst>
          </p:cNvPr>
          <p:cNvPicPr>
            <a:picLocks noChangeAspect="1"/>
          </p:cNvPicPr>
          <p:nvPr/>
        </p:nvPicPr>
        <p:blipFill rotWithShape="1">
          <a:blip r:embed="rId2"/>
          <a:srcRect l="14549" t="34127"/>
          <a:stretch/>
        </p:blipFill>
        <p:spPr>
          <a:xfrm rot="5400000">
            <a:off x="7193970" y="-1664518"/>
            <a:ext cx="3333509" cy="6662546"/>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3572926"/>
              </p:ext>
            </p:extLst>
          </p:nvPr>
        </p:nvGraphicFramePr>
        <p:xfrm>
          <a:off x="469900" y="1426163"/>
          <a:ext cx="8280000" cy="46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918706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5168798C-540D-104A-86C7-5F5A48B8C2D0}"/>
              </a:ext>
            </a:extLst>
          </p:cNvPr>
          <p:cNvSpPr txBox="1">
            <a:spLocks/>
          </p:cNvSpPr>
          <p:nvPr/>
        </p:nvSpPr>
        <p:spPr>
          <a:xfrm>
            <a:off x="469900" y="402587"/>
            <a:ext cx="11252200" cy="334102"/>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ZA" dirty="0">
                <a:solidFill>
                  <a:schemeClr val="bg1"/>
                </a:solidFill>
              </a:rPr>
              <a:t>The New Normal</a:t>
            </a:r>
            <a:endParaRPr lang="en-GB" dirty="0">
              <a:solidFill>
                <a:schemeClr val="bg1"/>
              </a:solidFill>
            </a:endParaRPr>
          </a:p>
        </p:txBody>
      </p:sp>
      <p:sp>
        <p:nvSpPr>
          <p:cNvPr id="3" name="Text Placeholder 3">
            <a:extLst>
              <a:ext uri="{FF2B5EF4-FFF2-40B4-BE49-F238E27FC236}">
                <a16:creationId xmlns:a16="http://schemas.microsoft.com/office/drawing/2014/main" id="{5081F9A7-2D73-064B-85CB-FA8BCF4BD8D8}"/>
              </a:ext>
            </a:extLst>
          </p:cNvPr>
          <p:cNvSpPr txBox="1">
            <a:spLocks/>
          </p:cNvSpPr>
          <p:nvPr/>
        </p:nvSpPr>
        <p:spPr>
          <a:xfrm>
            <a:off x="469900" y="736688"/>
            <a:ext cx="10410303" cy="757255"/>
          </a:xfrm>
          <a:prstGeom prst="rect">
            <a:avLst/>
          </a:prstGeom>
        </p:spPr>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en-ZA" sz="2000" dirty="0">
                <a:solidFill>
                  <a:schemeClr val="bg1">
                    <a:lumMod val="75000"/>
                  </a:schemeClr>
                </a:solidFill>
              </a:rPr>
              <a:t>Carbon Tax impact relatively stable for first phase, but many changes are likely during 2021 to 2023 period</a:t>
            </a:r>
          </a:p>
        </p:txBody>
      </p:sp>
      <p:graphicFrame>
        <p:nvGraphicFramePr>
          <p:cNvPr id="4" name="Chart 3">
            <a:extLst>
              <a:ext uri="{FF2B5EF4-FFF2-40B4-BE49-F238E27FC236}">
                <a16:creationId xmlns:a16="http://schemas.microsoft.com/office/drawing/2014/main" id="{CB8D28FB-B962-2A49-9A11-CC78AD99F6B3}"/>
              </a:ext>
            </a:extLst>
          </p:cNvPr>
          <p:cNvGraphicFramePr>
            <a:graphicFrameLocks/>
          </p:cNvGraphicFramePr>
          <p:nvPr>
            <p:extLst>
              <p:ext uri="{D42A27DB-BD31-4B8C-83A1-F6EECF244321}">
                <p14:modId xmlns:p14="http://schemas.microsoft.com/office/powerpoint/2010/main" val="5022308"/>
              </p:ext>
            </p:extLst>
          </p:nvPr>
        </p:nvGraphicFramePr>
        <p:xfrm>
          <a:off x="376237" y="1493134"/>
          <a:ext cx="11372067" cy="4780344"/>
        </p:xfrm>
        <a:graphic>
          <a:graphicData uri="http://schemas.openxmlformats.org/drawingml/2006/chart">
            <c:chart xmlns:c="http://schemas.openxmlformats.org/drawingml/2006/chart" xmlns:r="http://schemas.openxmlformats.org/officeDocument/2006/relationships" r:id="rId2"/>
          </a:graphicData>
        </a:graphic>
      </p:graphicFrame>
      <p:sp>
        <p:nvSpPr>
          <p:cNvPr id="5" name="Line Callout 1 4">
            <a:extLst>
              <a:ext uri="{FF2B5EF4-FFF2-40B4-BE49-F238E27FC236}">
                <a16:creationId xmlns:a16="http://schemas.microsoft.com/office/drawing/2014/main" id="{1A7F065F-DCAC-2F43-8A32-D8B5773B7B47}"/>
              </a:ext>
            </a:extLst>
          </p:cNvPr>
          <p:cNvSpPr/>
          <p:nvPr/>
        </p:nvSpPr>
        <p:spPr bwMode="gray">
          <a:xfrm>
            <a:off x="2152891" y="5428525"/>
            <a:ext cx="1725442" cy="544012"/>
          </a:xfrm>
          <a:prstGeom prst="borderCallout1">
            <a:avLst>
              <a:gd name="adj1" fmla="val -28058"/>
              <a:gd name="adj2" fmla="val 16487"/>
              <a:gd name="adj3" fmla="val -86756"/>
              <a:gd name="adj4" fmla="val -4121"/>
            </a:avLst>
          </a:prstGeom>
          <a:ln>
            <a:solidFill>
              <a:schemeClr val="bg1"/>
            </a:solidFill>
            <a:headEnd/>
            <a:tailEnd/>
          </a:ln>
        </p:spPr>
        <p:style>
          <a:lnRef idx="2">
            <a:schemeClr val="dk1">
              <a:shade val="50000"/>
            </a:schemeClr>
          </a:lnRef>
          <a:fillRef idx="1">
            <a:schemeClr val="dk1"/>
          </a:fillRef>
          <a:effectRef idx="0">
            <a:schemeClr val="dk1"/>
          </a:effectRef>
          <a:fontRef idx="minor">
            <a:schemeClr val="lt1"/>
          </a:fontRef>
        </p:style>
        <p:txBody>
          <a:bodyPr wrap="square" lIns="88900" tIns="88900" rIns="88900" bIns="88900" rtlCol="0" anchor="ctr"/>
          <a:lstStyle/>
          <a:p>
            <a:pPr algn="ctr">
              <a:lnSpc>
                <a:spcPct val="106000"/>
              </a:lnSpc>
              <a:buFont typeface="Wingdings 2" pitchFamily="18" charset="2"/>
              <a:buNone/>
            </a:pPr>
            <a:r>
              <a:rPr lang="en-ZA" sz="1200" dirty="0">
                <a:solidFill>
                  <a:schemeClr val="bg1"/>
                </a:solidFill>
              </a:rPr>
              <a:t>CPI+2% increase until 2022</a:t>
            </a:r>
          </a:p>
        </p:txBody>
      </p:sp>
      <p:sp>
        <p:nvSpPr>
          <p:cNvPr id="6" name="Line Callout 1 5">
            <a:extLst>
              <a:ext uri="{FF2B5EF4-FFF2-40B4-BE49-F238E27FC236}">
                <a16:creationId xmlns:a16="http://schemas.microsoft.com/office/drawing/2014/main" id="{D1DBFFD2-127D-D14F-864F-A95610FFDF87}"/>
              </a:ext>
            </a:extLst>
          </p:cNvPr>
          <p:cNvSpPr/>
          <p:nvPr/>
        </p:nvSpPr>
        <p:spPr bwMode="gray">
          <a:xfrm>
            <a:off x="4642062" y="5144946"/>
            <a:ext cx="2210871" cy="844952"/>
          </a:xfrm>
          <a:prstGeom prst="borderCallout1">
            <a:avLst>
              <a:gd name="adj1" fmla="val -12757"/>
              <a:gd name="adj2" fmla="val 13132"/>
              <a:gd name="adj3" fmla="val -90240"/>
              <a:gd name="adj4" fmla="val 41768"/>
            </a:avLst>
          </a:prstGeom>
          <a:ln>
            <a:solidFill>
              <a:schemeClr val="bg1"/>
            </a:solidFill>
            <a:headEnd/>
            <a:tailEnd/>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88900" tIns="88900" rIns="88900" bIns="889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06000"/>
              </a:lnSpc>
              <a:buFont typeface="Wingdings 2" pitchFamily="18" charset="2"/>
              <a:buNone/>
            </a:pPr>
            <a:r>
              <a:rPr lang="en-ZA" sz="1200" dirty="0">
                <a:solidFill>
                  <a:schemeClr val="bg1"/>
                </a:solidFill>
              </a:rPr>
              <a:t>Tier 2 or 3 emission factors become mandatory</a:t>
            </a:r>
          </a:p>
        </p:txBody>
      </p:sp>
      <p:sp>
        <p:nvSpPr>
          <p:cNvPr id="7" name="Line Callout 1 6">
            <a:extLst>
              <a:ext uri="{FF2B5EF4-FFF2-40B4-BE49-F238E27FC236}">
                <a16:creationId xmlns:a16="http://schemas.microsoft.com/office/drawing/2014/main" id="{E61BE3B4-46C0-E44C-8C94-D764E8616D05}"/>
              </a:ext>
            </a:extLst>
          </p:cNvPr>
          <p:cNvSpPr/>
          <p:nvPr/>
        </p:nvSpPr>
        <p:spPr bwMode="gray">
          <a:xfrm>
            <a:off x="9556068" y="3560502"/>
            <a:ext cx="2041765" cy="589022"/>
          </a:xfrm>
          <a:prstGeom prst="borderCallout1">
            <a:avLst>
              <a:gd name="adj1" fmla="val -18586"/>
              <a:gd name="adj2" fmla="val 44389"/>
              <a:gd name="adj3" fmla="val -152784"/>
              <a:gd name="adj4" fmla="val 14388"/>
            </a:avLst>
          </a:prstGeom>
          <a:ln>
            <a:solidFill>
              <a:schemeClr val="bg1"/>
            </a:solidFill>
            <a:headEnd/>
            <a:tailEnd/>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88900" tIns="88900" rIns="88900" bIns="889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06000"/>
              </a:lnSpc>
              <a:buFont typeface="Wingdings 2" pitchFamily="18" charset="2"/>
              <a:buNone/>
            </a:pPr>
            <a:r>
              <a:rPr lang="en-ZA" sz="1200" dirty="0">
                <a:solidFill>
                  <a:schemeClr val="bg1"/>
                </a:solidFill>
              </a:rPr>
              <a:t>Electricity price impact neutrality ends</a:t>
            </a:r>
          </a:p>
        </p:txBody>
      </p:sp>
      <p:sp>
        <p:nvSpPr>
          <p:cNvPr id="8" name="TextBox 7">
            <a:extLst>
              <a:ext uri="{FF2B5EF4-FFF2-40B4-BE49-F238E27FC236}">
                <a16:creationId xmlns:a16="http://schemas.microsoft.com/office/drawing/2014/main" id="{E8D96BDA-DB61-844F-9807-4C78AE91ECA2}"/>
              </a:ext>
            </a:extLst>
          </p:cNvPr>
          <p:cNvSpPr txBox="1"/>
          <p:nvPr/>
        </p:nvSpPr>
        <p:spPr>
          <a:xfrm>
            <a:off x="538422" y="1764194"/>
            <a:ext cx="799430" cy="184666"/>
          </a:xfrm>
          <a:prstGeom prst="rect">
            <a:avLst/>
          </a:prstGeom>
          <a:noFill/>
        </p:spPr>
        <p:txBody>
          <a:bodyPr wrap="square" lIns="0" tIns="0" rIns="0" bIns="0" rtlCol="0">
            <a:spAutoFit/>
          </a:bodyPr>
          <a:lstStyle/>
          <a:p>
            <a:pPr>
              <a:spcBef>
                <a:spcPts val="600"/>
              </a:spcBef>
              <a:buSzPct val="100000"/>
            </a:pPr>
            <a:r>
              <a:rPr lang="en-ZA" sz="1200" dirty="0">
                <a:solidFill>
                  <a:schemeClr val="bg1"/>
                </a:solidFill>
              </a:rPr>
              <a:t>2019</a:t>
            </a:r>
          </a:p>
        </p:txBody>
      </p:sp>
      <p:sp>
        <p:nvSpPr>
          <p:cNvPr id="9" name="TextBox 8">
            <a:extLst>
              <a:ext uri="{FF2B5EF4-FFF2-40B4-BE49-F238E27FC236}">
                <a16:creationId xmlns:a16="http://schemas.microsoft.com/office/drawing/2014/main" id="{FD982374-D7D9-154D-AD2E-448788EAB954}"/>
              </a:ext>
            </a:extLst>
          </p:cNvPr>
          <p:cNvSpPr txBox="1"/>
          <p:nvPr/>
        </p:nvSpPr>
        <p:spPr>
          <a:xfrm>
            <a:off x="10811298" y="1764194"/>
            <a:ext cx="799430" cy="184666"/>
          </a:xfrm>
          <a:prstGeom prst="rect">
            <a:avLst/>
          </a:prstGeom>
          <a:noFill/>
        </p:spPr>
        <p:txBody>
          <a:bodyPr wrap="square" lIns="0" tIns="0" rIns="0" bIns="0" rtlCol="0">
            <a:spAutoFit/>
          </a:bodyPr>
          <a:lstStyle/>
          <a:p>
            <a:pPr algn="r">
              <a:spcBef>
                <a:spcPts val="600"/>
              </a:spcBef>
              <a:buSzPct val="100000"/>
            </a:pPr>
            <a:r>
              <a:rPr lang="en-ZA" sz="1200" dirty="0">
                <a:solidFill>
                  <a:schemeClr val="bg1"/>
                </a:solidFill>
              </a:rPr>
              <a:t>2023</a:t>
            </a:r>
          </a:p>
        </p:txBody>
      </p:sp>
      <p:sp>
        <p:nvSpPr>
          <p:cNvPr id="10" name="Line Callout 1 9">
            <a:extLst>
              <a:ext uri="{FF2B5EF4-FFF2-40B4-BE49-F238E27FC236}">
                <a16:creationId xmlns:a16="http://schemas.microsoft.com/office/drawing/2014/main" id="{96556ACE-FA95-5744-9880-067289559980}"/>
              </a:ext>
            </a:extLst>
          </p:cNvPr>
          <p:cNvSpPr/>
          <p:nvPr/>
        </p:nvSpPr>
        <p:spPr bwMode="gray">
          <a:xfrm>
            <a:off x="1558854" y="2905244"/>
            <a:ext cx="2476722" cy="821805"/>
          </a:xfrm>
          <a:prstGeom prst="borderCallout1">
            <a:avLst>
              <a:gd name="adj1" fmla="val 113116"/>
              <a:gd name="adj2" fmla="val 76255"/>
              <a:gd name="adj3" fmla="val 180105"/>
              <a:gd name="adj4" fmla="val 102336"/>
            </a:avLst>
          </a:prstGeom>
          <a:ln>
            <a:solidFill>
              <a:schemeClr val="bg1"/>
            </a:solidFill>
            <a:headEnd/>
            <a:tailEnd/>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88900" tIns="88900" rIns="88900" bIns="889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06000"/>
              </a:lnSpc>
              <a:buFont typeface="Wingdings 2" pitchFamily="18" charset="2"/>
              <a:buNone/>
            </a:pPr>
            <a:r>
              <a:rPr lang="en-ZA" sz="1200" dirty="0">
                <a:solidFill>
                  <a:schemeClr val="bg1"/>
                </a:solidFill>
              </a:rPr>
              <a:t>Carbon Budget allowance discarded when Carbon Budgets become mandatory</a:t>
            </a:r>
          </a:p>
        </p:txBody>
      </p:sp>
      <p:sp>
        <p:nvSpPr>
          <p:cNvPr id="12" name="Line Callout 1 11">
            <a:extLst>
              <a:ext uri="{FF2B5EF4-FFF2-40B4-BE49-F238E27FC236}">
                <a16:creationId xmlns:a16="http://schemas.microsoft.com/office/drawing/2014/main" id="{7B8D806E-3841-5847-8EFA-41690798C41C}"/>
              </a:ext>
            </a:extLst>
          </p:cNvPr>
          <p:cNvSpPr/>
          <p:nvPr/>
        </p:nvSpPr>
        <p:spPr bwMode="gray">
          <a:xfrm>
            <a:off x="5343775" y="2162234"/>
            <a:ext cx="2476722" cy="588986"/>
          </a:xfrm>
          <a:prstGeom prst="borderCallout1">
            <a:avLst>
              <a:gd name="adj1" fmla="val 115044"/>
              <a:gd name="adj2" fmla="val 73919"/>
              <a:gd name="adj3" fmla="val 246133"/>
              <a:gd name="adj4" fmla="val 99532"/>
            </a:avLst>
          </a:prstGeom>
          <a:ln>
            <a:solidFill>
              <a:schemeClr val="bg1"/>
            </a:solidFill>
            <a:headEnd/>
            <a:tailEnd/>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88900" tIns="88900" rIns="88900" bIns="889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06000"/>
              </a:lnSpc>
              <a:buFont typeface="Wingdings 2" pitchFamily="18" charset="2"/>
              <a:buNone/>
            </a:pPr>
            <a:r>
              <a:rPr lang="en-ZA" sz="1200" dirty="0">
                <a:solidFill>
                  <a:schemeClr val="bg1"/>
                </a:solidFill>
              </a:rPr>
              <a:t>60% Basic Allowance phase out begins</a:t>
            </a:r>
          </a:p>
        </p:txBody>
      </p:sp>
    </p:spTree>
    <p:extLst>
      <p:ext uri="{BB962C8B-B14F-4D97-AF65-F5344CB8AC3E}">
        <p14:creationId xmlns:p14="http://schemas.microsoft.com/office/powerpoint/2010/main" val="267455397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B0E0EC-4649-E943-9BB0-5F0326BA8770}"/>
              </a:ext>
            </a:extLst>
          </p:cNvPr>
          <p:cNvSpPr>
            <a:spLocks noGrp="1"/>
          </p:cNvSpPr>
          <p:nvPr>
            <p:ph sz="quarter" idx="10"/>
          </p:nvPr>
        </p:nvSpPr>
        <p:spPr>
          <a:xfrm>
            <a:off x="469900" y="1665290"/>
            <a:ext cx="9252834" cy="279257"/>
          </a:xfrm>
        </p:spPr>
        <p:txBody>
          <a:bodyPr/>
          <a:lstStyle/>
          <a:p>
            <a:r>
              <a:rPr lang="en-ZA" dirty="0"/>
              <a:t>Scenario for entity with 190 000 </a:t>
            </a:r>
            <a:r>
              <a:rPr lang="en-ZA" dirty="0" err="1"/>
              <a:t>tCO</a:t>
            </a:r>
            <a:r>
              <a:rPr lang="en-ZA" baseline="-25000" dirty="0" err="1"/>
              <a:t>2</a:t>
            </a:r>
            <a:r>
              <a:rPr lang="en-ZA" dirty="0" err="1"/>
              <a:t>e</a:t>
            </a:r>
            <a:r>
              <a:rPr lang="en-ZA" dirty="0"/>
              <a:t> emissions and 130 GWh electricity consumption annually</a:t>
            </a:r>
          </a:p>
        </p:txBody>
      </p:sp>
      <p:sp>
        <p:nvSpPr>
          <p:cNvPr id="4" name="Text Placeholder 3">
            <a:extLst>
              <a:ext uri="{FF2B5EF4-FFF2-40B4-BE49-F238E27FC236}">
                <a16:creationId xmlns:a16="http://schemas.microsoft.com/office/drawing/2014/main" id="{6944B4A6-6321-FD4F-A4EB-E23ABD606D0D}"/>
              </a:ext>
            </a:extLst>
          </p:cNvPr>
          <p:cNvSpPr>
            <a:spLocks noGrp="1"/>
          </p:cNvSpPr>
          <p:nvPr>
            <p:ph type="body" sz="quarter" idx="13"/>
          </p:nvPr>
        </p:nvSpPr>
        <p:spPr/>
        <p:txBody>
          <a:bodyPr/>
          <a:lstStyle/>
          <a:p>
            <a:r>
              <a:rPr lang="en-ZA" dirty="0"/>
              <a:t>The Carbon Tax could become a stealth tax, with many rate increases already being considered in policy</a:t>
            </a:r>
          </a:p>
        </p:txBody>
      </p:sp>
      <p:sp>
        <p:nvSpPr>
          <p:cNvPr id="5" name="Title 4">
            <a:extLst>
              <a:ext uri="{FF2B5EF4-FFF2-40B4-BE49-F238E27FC236}">
                <a16:creationId xmlns:a16="http://schemas.microsoft.com/office/drawing/2014/main" id="{823C1D77-9B27-3342-821F-78BB38D5857D}"/>
              </a:ext>
            </a:extLst>
          </p:cNvPr>
          <p:cNvSpPr>
            <a:spLocks noGrp="1"/>
          </p:cNvSpPr>
          <p:nvPr>
            <p:ph type="title"/>
          </p:nvPr>
        </p:nvSpPr>
        <p:spPr/>
        <p:txBody>
          <a:bodyPr/>
          <a:lstStyle/>
          <a:p>
            <a:r>
              <a:rPr lang="en-ZA" dirty="0"/>
              <a:t>The New Normal</a:t>
            </a:r>
            <a:endParaRPr lang="en-GB" dirty="0"/>
          </a:p>
        </p:txBody>
      </p:sp>
      <p:graphicFrame>
        <p:nvGraphicFramePr>
          <p:cNvPr id="6" name="Chart 5">
            <a:extLst>
              <a:ext uri="{FF2B5EF4-FFF2-40B4-BE49-F238E27FC236}">
                <a16:creationId xmlns:a16="http://schemas.microsoft.com/office/drawing/2014/main" id="{18B4B33B-95D2-D64D-8B55-D923A02C5651}"/>
              </a:ext>
            </a:extLst>
          </p:cNvPr>
          <p:cNvGraphicFramePr>
            <a:graphicFrameLocks/>
          </p:cNvGraphicFramePr>
          <p:nvPr>
            <p:extLst>
              <p:ext uri="{D42A27DB-BD31-4B8C-83A1-F6EECF244321}">
                <p14:modId xmlns:p14="http://schemas.microsoft.com/office/powerpoint/2010/main" val="814002234"/>
              </p:ext>
            </p:extLst>
          </p:nvPr>
        </p:nvGraphicFramePr>
        <p:xfrm>
          <a:off x="331470" y="1959428"/>
          <a:ext cx="8481060" cy="4299857"/>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3871F04D-F28F-CE40-9A85-2F984E3B766F}"/>
              </a:ext>
            </a:extLst>
          </p:cNvPr>
          <p:cNvPicPr>
            <a:picLocks noChangeAspect="1"/>
          </p:cNvPicPr>
          <p:nvPr/>
        </p:nvPicPr>
        <p:blipFill rotWithShape="1">
          <a:blip r:embed="rId3"/>
          <a:srcRect l="14549" t="57608"/>
          <a:stretch/>
        </p:blipFill>
        <p:spPr>
          <a:xfrm rot="5400000">
            <a:off x="6167323" y="361050"/>
            <a:ext cx="5270414" cy="6778944"/>
          </a:xfrm>
          <a:prstGeom prst="rect">
            <a:avLst/>
          </a:prstGeom>
        </p:spPr>
      </p:pic>
    </p:spTree>
    <p:extLst>
      <p:ext uri="{BB962C8B-B14F-4D97-AF65-F5344CB8AC3E}">
        <p14:creationId xmlns:p14="http://schemas.microsoft.com/office/powerpoint/2010/main" val="3080997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4"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chart seriesIdx="5" categoryIdx="-4" bldStep="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chart seriesIdx="6"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9A8278-F446-9445-988D-255BBD2BFDB8}"/>
              </a:ext>
            </a:extLst>
          </p:cNvPr>
          <p:cNvSpPr/>
          <p:nvPr/>
        </p:nvSpPr>
        <p:spPr>
          <a:xfrm>
            <a:off x="802511" y="1672425"/>
            <a:ext cx="8966522" cy="1754326"/>
          </a:xfrm>
          <a:prstGeom prst="rect">
            <a:avLst/>
          </a:prstGeom>
        </p:spPr>
        <p:txBody>
          <a:bodyPr wrap="square">
            <a:spAutoFit/>
          </a:bodyPr>
          <a:lstStyle/>
          <a:p>
            <a:r>
              <a:rPr lang="en-US" sz="3600" dirty="0">
                <a:solidFill>
                  <a:schemeClr val="accent1"/>
                </a:solidFill>
                <a:latin typeface="Verdana" panose="020B0604030504040204" pitchFamily="34" charset="0"/>
                <a:ea typeface="Verdana" panose="020B0604030504040204" pitchFamily="34" charset="0"/>
                <a:cs typeface="Verdana" panose="020B0604030504040204" pitchFamily="34" charset="0"/>
              </a:rPr>
              <a:t>Environmental </a:t>
            </a:r>
            <a:r>
              <a:rPr lang="en-US" sz="36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accounting </a:t>
            </a:r>
            <a:r>
              <a:rPr lang="en-US" sz="3600" dirty="0">
                <a:solidFill>
                  <a:schemeClr val="accent1"/>
                </a:solidFill>
                <a:latin typeface="Verdana" panose="020B0604030504040204" pitchFamily="34" charset="0"/>
                <a:ea typeface="Verdana" panose="020B0604030504040204" pitchFamily="34" charset="0"/>
                <a:cs typeface="Verdana" panose="020B0604030504040204" pitchFamily="34" charset="0"/>
              </a:rPr>
              <a:t/>
            </a:r>
            <a:br>
              <a:rPr lang="en-US" sz="3600" dirty="0">
                <a:solidFill>
                  <a:schemeClr val="accent1"/>
                </a:solidFill>
                <a:latin typeface="Verdana" panose="020B0604030504040204" pitchFamily="34" charset="0"/>
                <a:ea typeface="Verdana" panose="020B0604030504040204" pitchFamily="34" charset="0"/>
                <a:cs typeface="Verdana" panose="020B0604030504040204" pitchFamily="34" charset="0"/>
              </a:rPr>
            </a:b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will become the “new normal” of any </a:t>
            </a:r>
            <a:r>
              <a:rPr lang="en-US" sz="3600" dirty="0">
                <a:solidFill>
                  <a:schemeClr val="accent1"/>
                </a:solidFill>
                <a:latin typeface="Verdana" panose="020B0604030504040204" pitchFamily="34" charset="0"/>
                <a:ea typeface="Verdana" panose="020B0604030504040204" pitchFamily="34" charset="0"/>
                <a:cs typeface="Verdana" panose="020B0604030504040204" pitchFamily="34" charset="0"/>
              </a:rPr>
              <a:t>sustainable business</a:t>
            </a:r>
          </a:p>
        </p:txBody>
      </p:sp>
    </p:spTree>
    <p:extLst>
      <p:ext uri="{BB962C8B-B14F-4D97-AF65-F5344CB8AC3E}">
        <p14:creationId xmlns:p14="http://schemas.microsoft.com/office/powerpoint/2010/main" val="421132739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F7725ED-8AE0-5847-9752-9B0B382E77B6}"/>
              </a:ext>
            </a:extLst>
          </p:cNvPr>
          <p:cNvGraphicFramePr>
            <a:graphicFrameLocks noGrp="1"/>
          </p:cNvGraphicFramePr>
          <p:nvPr>
            <p:extLst>
              <p:ext uri="{D42A27DB-BD31-4B8C-83A1-F6EECF244321}">
                <p14:modId xmlns:p14="http://schemas.microsoft.com/office/powerpoint/2010/main" val="644888396"/>
              </p:ext>
            </p:extLst>
          </p:nvPr>
        </p:nvGraphicFramePr>
        <p:xfrm>
          <a:off x="509196" y="302156"/>
          <a:ext cx="11252050" cy="5997044"/>
        </p:xfrm>
        <a:graphic>
          <a:graphicData uri="http://schemas.openxmlformats.org/drawingml/2006/table">
            <a:tbl>
              <a:tblPr firstRow="1" bandRow="1">
                <a:tableStyleId>{5C22544A-7EE6-4342-B048-85BDC9FD1C3A}</a:tableStyleId>
              </a:tblPr>
              <a:tblGrid>
                <a:gridCol w="5626025">
                  <a:extLst>
                    <a:ext uri="{9D8B030D-6E8A-4147-A177-3AD203B41FA5}">
                      <a16:colId xmlns:a16="http://schemas.microsoft.com/office/drawing/2014/main" val="3683336414"/>
                    </a:ext>
                  </a:extLst>
                </a:gridCol>
                <a:gridCol w="5626025">
                  <a:extLst>
                    <a:ext uri="{9D8B030D-6E8A-4147-A177-3AD203B41FA5}">
                      <a16:colId xmlns:a16="http://schemas.microsoft.com/office/drawing/2014/main" val="1093164215"/>
                    </a:ext>
                  </a:extLst>
                </a:gridCol>
              </a:tblGrid>
              <a:tr h="2998522">
                <a:tc>
                  <a:txBody>
                    <a:bodyPr/>
                    <a:lstStyle/>
                    <a:p>
                      <a:pPr algn="r"/>
                      <a:r>
                        <a:rPr lang="en-GB" sz="1800" b="0" dirty="0">
                          <a:solidFill>
                            <a:schemeClr val="bg1"/>
                          </a:solidFill>
                          <a:cs typeface="Arial" pitchFamily="34" charset="0"/>
                        </a:rPr>
                        <a:t>Social</a:t>
                      </a:r>
                    </a:p>
                  </a:txBody>
                  <a:tcPr marR="667440" anchor="b">
                    <a:lnL w="12700" cmpd="sng">
                      <a:noFill/>
                    </a:lnL>
                    <a:lnR w="19050" cap="flat" cmpd="sng" algn="ctr">
                      <a:solidFill>
                        <a:schemeClr val="accent3"/>
                      </a:solidFill>
                      <a:prstDash val="solid"/>
                      <a:round/>
                      <a:headEnd type="none" w="med" len="med"/>
                      <a:tailEnd type="none" w="med" len="med"/>
                    </a:lnR>
                    <a:lnT w="12700" cmpd="sng">
                      <a:noFill/>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800" b="0" dirty="0">
                          <a:solidFill>
                            <a:schemeClr val="bg1"/>
                          </a:solidFill>
                          <a:cs typeface="Arial" pitchFamily="34" charset="0"/>
                        </a:rPr>
                        <a:t>Science</a:t>
                      </a:r>
                    </a:p>
                  </a:txBody>
                  <a:tcPr marL="667440" anchor="b">
                    <a:lnL w="19050" cap="flat" cmpd="sng" algn="ctr">
                      <a:solidFill>
                        <a:schemeClr val="accent3"/>
                      </a:solidFill>
                      <a:prstDash val="solid"/>
                      <a:round/>
                      <a:headEnd type="none" w="med" len="med"/>
                      <a:tailEnd type="none" w="med" len="med"/>
                    </a:lnL>
                    <a:lnR w="12700" cmpd="sng">
                      <a:noFill/>
                    </a:lnR>
                    <a:lnT w="12700" cmpd="sng">
                      <a:noFill/>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0316820"/>
                  </a:ext>
                </a:extLst>
              </a:tr>
              <a:tr h="2998522">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GB" sz="1800" b="0" dirty="0">
                          <a:solidFill>
                            <a:schemeClr val="bg1"/>
                          </a:solidFill>
                          <a:cs typeface="Arial" pitchFamily="34" charset="0"/>
                        </a:rPr>
                        <a:t>Political</a:t>
                      </a:r>
                    </a:p>
                  </a:txBody>
                  <a:tcPr marR="667440">
                    <a:lnL w="12700" cmpd="sng">
                      <a:noFill/>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800" b="0" dirty="0">
                          <a:solidFill>
                            <a:schemeClr val="bg1"/>
                          </a:solidFill>
                          <a:cs typeface="Arial" pitchFamily="34" charset="0"/>
                        </a:rPr>
                        <a:t>Economical</a:t>
                      </a:r>
                    </a:p>
                  </a:txBody>
                  <a:tcPr marL="667440">
                    <a:lnL w="19050" cap="flat" cmpd="sng" algn="ctr">
                      <a:solidFill>
                        <a:schemeClr val="accent3"/>
                      </a:solidFill>
                      <a:prstDash val="solid"/>
                      <a:round/>
                      <a:headEnd type="none" w="med" len="med"/>
                      <a:tailEnd type="none" w="med" len="med"/>
                    </a:lnL>
                    <a:lnR w="12700" cmpd="sng">
                      <a:noFill/>
                    </a:lnR>
                    <a:lnT w="1905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8609689"/>
                  </a:ext>
                </a:extLst>
              </a:tr>
            </a:tbl>
          </a:graphicData>
        </a:graphic>
      </p:graphicFrame>
      <p:sp>
        <p:nvSpPr>
          <p:cNvPr id="4" name="Content Placeholder 3"/>
          <p:cNvSpPr>
            <a:spLocks noGrp="1"/>
          </p:cNvSpPr>
          <p:nvPr>
            <p:ph sz="quarter" idx="4294967295"/>
          </p:nvPr>
        </p:nvSpPr>
        <p:spPr>
          <a:xfrm>
            <a:off x="7924800" y="1625600"/>
            <a:ext cx="4267200" cy="4673600"/>
          </a:xfrm>
        </p:spPr>
        <p:txBody>
          <a:bodyPr/>
          <a:lstStyle/>
          <a:p>
            <a:r>
              <a:rPr lang="en-US" noProof="0" dirty="0"/>
              <a:t>This is dummy text it is not here to be read it is here to show how this document will look.</a:t>
            </a:r>
          </a:p>
          <a:p>
            <a:endParaRPr lang="en-US" noProof="0" dirty="0"/>
          </a:p>
        </p:txBody>
      </p:sp>
      <p:pic>
        <p:nvPicPr>
          <p:cNvPr id="10" name="Picture 9">
            <a:extLst>
              <a:ext uri="{FF2B5EF4-FFF2-40B4-BE49-F238E27FC236}">
                <a16:creationId xmlns:a16="http://schemas.microsoft.com/office/drawing/2014/main" id="{7AA98D4D-5D5D-024E-93E3-DDE629029B06}"/>
              </a:ext>
            </a:extLst>
          </p:cNvPr>
          <p:cNvPicPr>
            <a:picLocks noChangeAspect="1"/>
          </p:cNvPicPr>
          <p:nvPr/>
        </p:nvPicPr>
        <p:blipFill>
          <a:blip r:embed="rId3"/>
          <a:stretch>
            <a:fillRect/>
          </a:stretch>
        </p:blipFill>
        <p:spPr>
          <a:xfrm>
            <a:off x="498791" y="4219107"/>
            <a:ext cx="1482202" cy="1886917"/>
          </a:xfrm>
          <a:prstGeom prst="rect">
            <a:avLst/>
          </a:prstGeom>
        </p:spPr>
      </p:pic>
      <p:pic>
        <p:nvPicPr>
          <p:cNvPr id="11" name="Picture 10">
            <a:extLst>
              <a:ext uri="{FF2B5EF4-FFF2-40B4-BE49-F238E27FC236}">
                <a16:creationId xmlns:a16="http://schemas.microsoft.com/office/drawing/2014/main" id="{A781B868-FB5C-3745-AED0-50D15AC59900}"/>
              </a:ext>
            </a:extLst>
          </p:cNvPr>
          <p:cNvPicPr>
            <a:picLocks noChangeAspect="1"/>
          </p:cNvPicPr>
          <p:nvPr/>
        </p:nvPicPr>
        <p:blipFill>
          <a:blip r:embed="rId4"/>
          <a:stretch>
            <a:fillRect/>
          </a:stretch>
        </p:blipFill>
        <p:spPr>
          <a:xfrm>
            <a:off x="2143358" y="4612347"/>
            <a:ext cx="1944802" cy="1493677"/>
          </a:xfrm>
          <a:prstGeom prst="rect">
            <a:avLst/>
          </a:prstGeom>
        </p:spPr>
      </p:pic>
      <p:pic>
        <p:nvPicPr>
          <p:cNvPr id="12" name="Picture 11">
            <a:extLst>
              <a:ext uri="{FF2B5EF4-FFF2-40B4-BE49-F238E27FC236}">
                <a16:creationId xmlns:a16="http://schemas.microsoft.com/office/drawing/2014/main" id="{41F119D5-24F0-2D4B-83AE-4272298D4A62}"/>
              </a:ext>
            </a:extLst>
          </p:cNvPr>
          <p:cNvPicPr>
            <a:picLocks noChangeAspect="1"/>
          </p:cNvPicPr>
          <p:nvPr/>
        </p:nvPicPr>
        <p:blipFill>
          <a:blip r:embed="rId5"/>
          <a:stretch>
            <a:fillRect/>
          </a:stretch>
        </p:blipFill>
        <p:spPr>
          <a:xfrm>
            <a:off x="4250525" y="4472002"/>
            <a:ext cx="1742156" cy="1634022"/>
          </a:xfrm>
          <a:prstGeom prst="rect">
            <a:avLst/>
          </a:prstGeom>
        </p:spPr>
      </p:pic>
      <p:grpSp>
        <p:nvGrpSpPr>
          <p:cNvPr id="5" name="Group 4">
            <a:extLst>
              <a:ext uri="{FF2B5EF4-FFF2-40B4-BE49-F238E27FC236}">
                <a16:creationId xmlns:a16="http://schemas.microsoft.com/office/drawing/2014/main" id="{3C0B55F5-6BD0-7644-834A-6FD87AEA85A5}"/>
              </a:ext>
            </a:extLst>
          </p:cNvPr>
          <p:cNvGrpSpPr/>
          <p:nvPr/>
        </p:nvGrpSpPr>
        <p:grpSpPr>
          <a:xfrm>
            <a:off x="509196" y="302156"/>
            <a:ext cx="5312870" cy="1908910"/>
            <a:chOff x="509196" y="302156"/>
            <a:chExt cx="4899172" cy="1760269"/>
          </a:xfrm>
        </p:grpSpPr>
        <p:pic>
          <p:nvPicPr>
            <p:cNvPr id="13" name="Picture 12">
              <a:extLst>
                <a:ext uri="{FF2B5EF4-FFF2-40B4-BE49-F238E27FC236}">
                  <a16:creationId xmlns:a16="http://schemas.microsoft.com/office/drawing/2014/main" id="{C21320B5-5398-5741-BE30-0465565F73BC}"/>
                </a:ext>
              </a:extLst>
            </p:cNvPr>
            <p:cNvPicPr>
              <a:picLocks noChangeAspect="1"/>
            </p:cNvPicPr>
            <p:nvPr/>
          </p:nvPicPr>
          <p:blipFill>
            <a:blip r:embed="rId6"/>
            <a:stretch>
              <a:fillRect/>
            </a:stretch>
          </p:blipFill>
          <p:spPr>
            <a:xfrm>
              <a:off x="3819896" y="302156"/>
              <a:ext cx="1588472" cy="1760269"/>
            </a:xfrm>
            <a:prstGeom prst="rect">
              <a:avLst/>
            </a:prstGeom>
          </p:spPr>
        </p:pic>
        <p:pic>
          <p:nvPicPr>
            <p:cNvPr id="14" name="Picture 13">
              <a:extLst>
                <a:ext uri="{FF2B5EF4-FFF2-40B4-BE49-F238E27FC236}">
                  <a16:creationId xmlns:a16="http://schemas.microsoft.com/office/drawing/2014/main" id="{02766CA2-1DAA-614F-9F1A-B16D379091DD}"/>
                </a:ext>
              </a:extLst>
            </p:cNvPr>
            <p:cNvPicPr>
              <a:picLocks noChangeAspect="1"/>
            </p:cNvPicPr>
            <p:nvPr/>
          </p:nvPicPr>
          <p:blipFill>
            <a:blip r:embed="rId7"/>
            <a:stretch>
              <a:fillRect/>
            </a:stretch>
          </p:blipFill>
          <p:spPr>
            <a:xfrm>
              <a:off x="2143358" y="302156"/>
              <a:ext cx="1539645" cy="1553198"/>
            </a:xfrm>
            <a:prstGeom prst="rect">
              <a:avLst/>
            </a:prstGeom>
          </p:spPr>
        </p:pic>
        <p:pic>
          <p:nvPicPr>
            <p:cNvPr id="15" name="Picture 14">
              <a:extLst>
                <a:ext uri="{FF2B5EF4-FFF2-40B4-BE49-F238E27FC236}">
                  <a16:creationId xmlns:a16="http://schemas.microsoft.com/office/drawing/2014/main" id="{C11F20EE-89D4-1C44-9152-B27033CE5312}"/>
                </a:ext>
              </a:extLst>
            </p:cNvPr>
            <p:cNvPicPr>
              <a:picLocks noChangeAspect="1"/>
            </p:cNvPicPr>
            <p:nvPr/>
          </p:nvPicPr>
          <p:blipFill>
            <a:blip r:embed="rId8"/>
            <a:stretch>
              <a:fillRect/>
            </a:stretch>
          </p:blipFill>
          <p:spPr>
            <a:xfrm>
              <a:off x="509196" y="302156"/>
              <a:ext cx="1497269" cy="1670866"/>
            </a:xfrm>
            <a:prstGeom prst="rect">
              <a:avLst/>
            </a:prstGeom>
          </p:spPr>
        </p:pic>
      </p:grpSp>
      <p:pic>
        <p:nvPicPr>
          <p:cNvPr id="16" name="Picture 15">
            <a:extLst>
              <a:ext uri="{FF2B5EF4-FFF2-40B4-BE49-F238E27FC236}">
                <a16:creationId xmlns:a16="http://schemas.microsoft.com/office/drawing/2014/main" id="{06074741-AC61-3A4C-AD44-EEFCD010D1E2}"/>
              </a:ext>
            </a:extLst>
          </p:cNvPr>
          <p:cNvPicPr>
            <a:picLocks noChangeAspect="1"/>
          </p:cNvPicPr>
          <p:nvPr/>
        </p:nvPicPr>
        <p:blipFill>
          <a:blip r:embed="rId9"/>
          <a:stretch>
            <a:fillRect/>
          </a:stretch>
        </p:blipFill>
        <p:spPr>
          <a:xfrm>
            <a:off x="6437764" y="302156"/>
            <a:ext cx="2460131" cy="2236761"/>
          </a:xfrm>
          <a:prstGeom prst="rect">
            <a:avLst/>
          </a:prstGeom>
        </p:spPr>
      </p:pic>
      <p:pic>
        <p:nvPicPr>
          <p:cNvPr id="17" name="Picture 16">
            <a:extLst>
              <a:ext uri="{FF2B5EF4-FFF2-40B4-BE49-F238E27FC236}">
                <a16:creationId xmlns:a16="http://schemas.microsoft.com/office/drawing/2014/main" id="{B47C68ED-C603-F64F-BEC2-73986501D7C1}"/>
              </a:ext>
            </a:extLst>
          </p:cNvPr>
          <p:cNvPicPr>
            <a:picLocks noChangeAspect="1"/>
          </p:cNvPicPr>
          <p:nvPr/>
        </p:nvPicPr>
        <p:blipFill>
          <a:blip r:embed="rId10"/>
          <a:stretch>
            <a:fillRect/>
          </a:stretch>
        </p:blipFill>
        <p:spPr>
          <a:xfrm>
            <a:off x="9097254" y="1363001"/>
            <a:ext cx="2390758" cy="1395072"/>
          </a:xfrm>
          <a:prstGeom prst="rect">
            <a:avLst/>
          </a:prstGeom>
        </p:spPr>
      </p:pic>
      <p:pic>
        <p:nvPicPr>
          <p:cNvPr id="18" name="Picture 17">
            <a:extLst>
              <a:ext uri="{FF2B5EF4-FFF2-40B4-BE49-F238E27FC236}">
                <a16:creationId xmlns:a16="http://schemas.microsoft.com/office/drawing/2014/main" id="{C18A3996-9DA3-6D43-A1C8-47EB9056344C}"/>
              </a:ext>
            </a:extLst>
          </p:cNvPr>
          <p:cNvPicPr>
            <a:picLocks noChangeAspect="1"/>
          </p:cNvPicPr>
          <p:nvPr/>
        </p:nvPicPr>
        <p:blipFill>
          <a:blip r:embed="rId11"/>
          <a:stretch>
            <a:fillRect/>
          </a:stretch>
        </p:blipFill>
        <p:spPr>
          <a:xfrm>
            <a:off x="9097254" y="302156"/>
            <a:ext cx="2674397" cy="854238"/>
          </a:xfrm>
          <a:prstGeom prst="rect">
            <a:avLst/>
          </a:prstGeom>
        </p:spPr>
      </p:pic>
      <p:pic>
        <p:nvPicPr>
          <p:cNvPr id="19" name="Picture 18">
            <a:extLst>
              <a:ext uri="{FF2B5EF4-FFF2-40B4-BE49-F238E27FC236}">
                <a16:creationId xmlns:a16="http://schemas.microsoft.com/office/drawing/2014/main" id="{3B6F4D8D-2318-6647-A2CD-685D796766B8}"/>
              </a:ext>
            </a:extLst>
          </p:cNvPr>
          <p:cNvPicPr>
            <a:picLocks noChangeAspect="1"/>
          </p:cNvPicPr>
          <p:nvPr/>
        </p:nvPicPr>
        <p:blipFill>
          <a:blip r:embed="rId12"/>
          <a:stretch>
            <a:fillRect/>
          </a:stretch>
        </p:blipFill>
        <p:spPr>
          <a:xfrm>
            <a:off x="8405814" y="4265966"/>
            <a:ext cx="2390758" cy="1849760"/>
          </a:xfrm>
          <a:prstGeom prst="rect">
            <a:avLst/>
          </a:prstGeom>
        </p:spPr>
      </p:pic>
      <p:pic>
        <p:nvPicPr>
          <p:cNvPr id="20" name="Picture 19">
            <a:extLst>
              <a:ext uri="{FF2B5EF4-FFF2-40B4-BE49-F238E27FC236}">
                <a16:creationId xmlns:a16="http://schemas.microsoft.com/office/drawing/2014/main" id="{471B6A37-138C-F242-BBD9-A4E987B92DC8}"/>
              </a:ext>
            </a:extLst>
          </p:cNvPr>
          <p:cNvPicPr>
            <a:picLocks noChangeAspect="1"/>
          </p:cNvPicPr>
          <p:nvPr/>
        </p:nvPicPr>
        <p:blipFill>
          <a:blip r:embed="rId13"/>
          <a:stretch>
            <a:fillRect/>
          </a:stretch>
        </p:blipFill>
        <p:spPr>
          <a:xfrm>
            <a:off x="6339238" y="4078773"/>
            <a:ext cx="1895184" cy="2027251"/>
          </a:xfrm>
          <a:prstGeom prst="rect">
            <a:avLst/>
          </a:prstGeom>
        </p:spPr>
      </p:pic>
      <p:grpSp>
        <p:nvGrpSpPr>
          <p:cNvPr id="25" name="Group 749">
            <a:extLst>
              <a:ext uri="{FF2B5EF4-FFF2-40B4-BE49-F238E27FC236}">
                <a16:creationId xmlns:a16="http://schemas.microsoft.com/office/drawing/2014/main" id="{08B09EBA-0775-1B46-BED1-F700C89D23B3}"/>
              </a:ext>
            </a:extLst>
          </p:cNvPr>
          <p:cNvGrpSpPr>
            <a:grpSpLocks noChangeAspect="1"/>
          </p:cNvGrpSpPr>
          <p:nvPr/>
        </p:nvGrpSpPr>
        <p:grpSpPr bwMode="auto">
          <a:xfrm>
            <a:off x="5528180" y="2776078"/>
            <a:ext cx="432000" cy="432000"/>
            <a:chOff x="3520" y="2686"/>
            <a:chExt cx="340" cy="340"/>
          </a:xfrm>
          <a:solidFill>
            <a:schemeClr val="bg1"/>
          </a:solidFill>
        </p:grpSpPr>
        <p:sp>
          <p:nvSpPr>
            <p:cNvPr id="26" name="Freeform 750">
              <a:extLst>
                <a:ext uri="{FF2B5EF4-FFF2-40B4-BE49-F238E27FC236}">
                  <a16:creationId xmlns:a16="http://schemas.microsoft.com/office/drawing/2014/main" id="{67D76E96-96BA-A04C-9599-E81CDED941E6}"/>
                </a:ext>
              </a:extLst>
            </p:cNvPr>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751">
              <a:extLst>
                <a:ext uri="{FF2B5EF4-FFF2-40B4-BE49-F238E27FC236}">
                  <a16:creationId xmlns:a16="http://schemas.microsoft.com/office/drawing/2014/main" id="{925511BF-3746-D341-81BE-D69E89BDC500}"/>
                </a:ext>
              </a:extLst>
            </p:cNvPr>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752">
              <a:extLst>
                <a:ext uri="{FF2B5EF4-FFF2-40B4-BE49-F238E27FC236}">
                  <a16:creationId xmlns:a16="http://schemas.microsoft.com/office/drawing/2014/main" id="{512C7427-090F-FE48-A301-259E5CE02A74}"/>
                </a:ext>
              </a:extLst>
            </p:cNvPr>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9" name="Group 526">
            <a:extLst>
              <a:ext uri="{FF2B5EF4-FFF2-40B4-BE49-F238E27FC236}">
                <a16:creationId xmlns:a16="http://schemas.microsoft.com/office/drawing/2014/main" id="{91BDF119-0375-4349-B41D-F743D5BB047D}"/>
              </a:ext>
            </a:extLst>
          </p:cNvPr>
          <p:cNvGrpSpPr>
            <a:grpSpLocks noChangeAspect="1"/>
          </p:cNvGrpSpPr>
          <p:nvPr/>
        </p:nvGrpSpPr>
        <p:grpSpPr bwMode="auto">
          <a:xfrm>
            <a:off x="5528180" y="3381305"/>
            <a:ext cx="432000" cy="432000"/>
            <a:chOff x="3464" y="1974"/>
            <a:chExt cx="340" cy="340"/>
          </a:xfrm>
          <a:solidFill>
            <a:schemeClr val="bg1"/>
          </a:solidFill>
        </p:grpSpPr>
        <p:sp>
          <p:nvSpPr>
            <p:cNvPr id="30" name="Freeform 527">
              <a:extLst>
                <a:ext uri="{FF2B5EF4-FFF2-40B4-BE49-F238E27FC236}">
                  <a16:creationId xmlns:a16="http://schemas.microsoft.com/office/drawing/2014/main" id="{2778234D-06DF-1E43-8869-833C97C3E88D}"/>
                </a:ext>
              </a:extLst>
            </p:cNvPr>
            <p:cNvSpPr>
              <a:spLocks noEditPoints="1"/>
            </p:cNvSpPr>
            <p:nvPr/>
          </p:nvSpPr>
          <p:spPr bwMode="auto">
            <a:xfrm>
              <a:off x="3464" y="197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31" name="Freeform 528">
              <a:extLst>
                <a:ext uri="{FF2B5EF4-FFF2-40B4-BE49-F238E27FC236}">
                  <a16:creationId xmlns:a16="http://schemas.microsoft.com/office/drawing/2014/main" id="{5496F54A-1E6D-6D49-A2BA-9F128A71817C}"/>
                </a:ext>
              </a:extLst>
            </p:cNvPr>
            <p:cNvSpPr>
              <a:spLocks noEditPoints="1"/>
            </p:cNvSpPr>
            <p:nvPr/>
          </p:nvSpPr>
          <p:spPr bwMode="auto">
            <a:xfrm>
              <a:off x="3541" y="2037"/>
              <a:ext cx="185" cy="199"/>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grpSp>
        <p:nvGrpSpPr>
          <p:cNvPr id="32" name="Group 456">
            <a:extLst>
              <a:ext uri="{FF2B5EF4-FFF2-40B4-BE49-F238E27FC236}">
                <a16:creationId xmlns:a16="http://schemas.microsoft.com/office/drawing/2014/main" id="{0CBE1836-C7C3-F346-982D-9BD2EC6EFAB8}"/>
              </a:ext>
            </a:extLst>
          </p:cNvPr>
          <p:cNvGrpSpPr>
            <a:grpSpLocks noChangeAspect="1"/>
          </p:cNvGrpSpPr>
          <p:nvPr/>
        </p:nvGrpSpPr>
        <p:grpSpPr bwMode="auto">
          <a:xfrm>
            <a:off x="6289196" y="2776078"/>
            <a:ext cx="432000" cy="432000"/>
            <a:chOff x="3735" y="2737"/>
            <a:chExt cx="340" cy="340"/>
          </a:xfrm>
          <a:solidFill>
            <a:schemeClr val="bg1"/>
          </a:solidFill>
        </p:grpSpPr>
        <p:sp>
          <p:nvSpPr>
            <p:cNvPr id="33" name="Freeform 457">
              <a:extLst>
                <a:ext uri="{FF2B5EF4-FFF2-40B4-BE49-F238E27FC236}">
                  <a16:creationId xmlns:a16="http://schemas.microsoft.com/office/drawing/2014/main" id="{64A56EAC-C848-E443-9500-FBBF333E7E48}"/>
                </a:ext>
              </a:extLst>
            </p:cNvPr>
            <p:cNvSpPr>
              <a:spLocks noEditPoints="1"/>
            </p:cNvSpPr>
            <p:nvPr/>
          </p:nvSpPr>
          <p:spPr bwMode="auto">
            <a:xfrm>
              <a:off x="3827" y="2801"/>
              <a:ext cx="156" cy="212"/>
            </a:xfrm>
            <a:custGeom>
              <a:avLst/>
              <a:gdLst>
                <a:gd name="T0" fmla="*/ 234 w 236"/>
                <a:gd name="T1" fmla="*/ 304 h 320"/>
                <a:gd name="T2" fmla="*/ 150 w 236"/>
                <a:gd name="T3" fmla="*/ 125 h 320"/>
                <a:gd name="T4" fmla="*/ 150 w 236"/>
                <a:gd name="T5" fmla="*/ 21 h 320"/>
                <a:gd name="T6" fmla="*/ 160 w 236"/>
                <a:gd name="T7" fmla="*/ 10 h 320"/>
                <a:gd name="T8" fmla="*/ 150 w 236"/>
                <a:gd name="T9" fmla="*/ 0 h 320"/>
                <a:gd name="T10" fmla="*/ 86 w 236"/>
                <a:gd name="T11" fmla="*/ 0 h 320"/>
                <a:gd name="T12" fmla="*/ 75 w 236"/>
                <a:gd name="T13" fmla="*/ 10 h 320"/>
                <a:gd name="T14" fmla="*/ 86 w 236"/>
                <a:gd name="T15" fmla="*/ 21 h 320"/>
                <a:gd name="T16" fmla="*/ 86 w 236"/>
                <a:gd name="T17" fmla="*/ 125 h 320"/>
                <a:gd name="T18" fmla="*/ 1 w 236"/>
                <a:gd name="T19" fmla="*/ 304 h 320"/>
                <a:gd name="T20" fmla="*/ 2 w 236"/>
                <a:gd name="T21" fmla="*/ 315 h 320"/>
                <a:gd name="T22" fmla="*/ 11 w 236"/>
                <a:gd name="T23" fmla="*/ 320 h 320"/>
                <a:gd name="T24" fmla="*/ 224 w 236"/>
                <a:gd name="T25" fmla="*/ 320 h 320"/>
                <a:gd name="T26" fmla="*/ 233 w 236"/>
                <a:gd name="T27" fmla="*/ 315 h 320"/>
                <a:gd name="T28" fmla="*/ 234 w 236"/>
                <a:gd name="T29" fmla="*/ 304 h 320"/>
                <a:gd name="T30" fmla="*/ 106 w 236"/>
                <a:gd name="T31" fmla="*/ 132 h 320"/>
                <a:gd name="T32" fmla="*/ 107 w 236"/>
                <a:gd name="T33" fmla="*/ 128 h 320"/>
                <a:gd name="T34" fmla="*/ 107 w 236"/>
                <a:gd name="T35" fmla="*/ 21 h 320"/>
                <a:gd name="T36" fmla="*/ 128 w 236"/>
                <a:gd name="T37" fmla="*/ 21 h 320"/>
                <a:gd name="T38" fmla="*/ 128 w 236"/>
                <a:gd name="T39" fmla="*/ 128 h 320"/>
                <a:gd name="T40" fmla="*/ 129 w 236"/>
                <a:gd name="T41" fmla="*/ 132 h 320"/>
                <a:gd name="T42" fmla="*/ 167 w 236"/>
                <a:gd name="T43" fmla="*/ 213 h 320"/>
                <a:gd name="T44" fmla="*/ 68 w 236"/>
                <a:gd name="T45" fmla="*/ 213 h 320"/>
                <a:gd name="T46" fmla="*/ 106 w 236"/>
                <a:gd name="T47" fmla="*/ 132 h 320"/>
                <a:gd name="T48" fmla="*/ 28 w 236"/>
                <a:gd name="T49" fmla="*/ 298 h 320"/>
                <a:gd name="T50" fmla="*/ 58 w 236"/>
                <a:gd name="T51" fmla="*/ 234 h 320"/>
                <a:gd name="T52" fmla="*/ 177 w 236"/>
                <a:gd name="T53" fmla="*/ 234 h 320"/>
                <a:gd name="T54" fmla="*/ 208 w 236"/>
                <a:gd name="T55" fmla="*/ 298 h 320"/>
                <a:gd name="T56" fmla="*/ 28 w 236"/>
                <a:gd name="T57"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320">
                  <a:moveTo>
                    <a:pt x="234" y="304"/>
                  </a:moveTo>
                  <a:cubicBezTo>
                    <a:pt x="150" y="125"/>
                    <a:pt x="150" y="125"/>
                    <a:pt x="150" y="125"/>
                  </a:cubicBezTo>
                  <a:cubicBezTo>
                    <a:pt x="150" y="21"/>
                    <a:pt x="150" y="21"/>
                    <a:pt x="150" y="21"/>
                  </a:cubicBezTo>
                  <a:cubicBezTo>
                    <a:pt x="156" y="21"/>
                    <a:pt x="160" y="16"/>
                    <a:pt x="160" y="10"/>
                  </a:cubicBezTo>
                  <a:cubicBezTo>
                    <a:pt x="160" y="4"/>
                    <a:pt x="156" y="0"/>
                    <a:pt x="150" y="0"/>
                  </a:cubicBezTo>
                  <a:cubicBezTo>
                    <a:pt x="86" y="0"/>
                    <a:pt x="86" y="0"/>
                    <a:pt x="86" y="0"/>
                  </a:cubicBezTo>
                  <a:cubicBezTo>
                    <a:pt x="80" y="0"/>
                    <a:pt x="75" y="4"/>
                    <a:pt x="75" y="10"/>
                  </a:cubicBezTo>
                  <a:cubicBezTo>
                    <a:pt x="75" y="16"/>
                    <a:pt x="80" y="21"/>
                    <a:pt x="86" y="21"/>
                  </a:cubicBezTo>
                  <a:cubicBezTo>
                    <a:pt x="86" y="125"/>
                    <a:pt x="86" y="125"/>
                    <a:pt x="86" y="125"/>
                  </a:cubicBezTo>
                  <a:cubicBezTo>
                    <a:pt x="1" y="304"/>
                    <a:pt x="1" y="304"/>
                    <a:pt x="1" y="304"/>
                  </a:cubicBezTo>
                  <a:cubicBezTo>
                    <a:pt x="0" y="308"/>
                    <a:pt x="0" y="312"/>
                    <a:pt x="2" y="315"/>
                  </a:cubicBezTo>
                  <a:cubicBezTo>
                    <a:pt x="4" y="318"/>
                    <a:pt x="7" y="320"/>
                    <a:pt x="11" y="320"/>
                  </a:cubicBezTo>
                  <a:cubicBezTo>
                    <a:pt x="224" y="320"/>
                    <a:pt x="224" y="320"/>
                    <a:pt x="224" y="320"/>
                  </a:cubicBezTo>
                  <a:cubicBezTo>
                    <a:pt x="228" y="320"/>
                    <a:pt x="231" y="318"/>
                    <a:pt x="233" y="315"/>
                  </a:cubicBezTo>
                  <a:cubicBezTo>
                    <a:pt x="235" y="312"/>
                    <a:pt x="236" y="308"/>
                    <a:pt x="234" y="304"/>
                  </a:cubicBezTo>
                  <a:close/>
                  <a:moveTo>
                    <a:pt x="106" y="132"/>
                  </a:moveTo>
                  <a:cubicBezTo>
                    <a:pt x="107" y="131"/>
                    <a:pt x="107" y="129"/>
                    <a:pt x="107" y="128"/>
                  </a:cubicBezTo>
                  <a:cubicBezTo>
                    <a:pt x="107" y="21"/>
                    <a:pt x="107" y="21"/>
                    <a:pt x="107" y="21"/>
                  </a:cubicBezTo>
                  <a:cubicBezTo>
                    <a:pt x="128" y="21"/>
                    <a:pt x="128" y="21"/>
                    <a:pt x="128" y="21"/>
                  </a:cubicBezTo>
                  <a:cubicBezTo>
                    <a:pt x="128" y="128"/>
                    <a:pt x="128" y="128"/>
                    <a:pt x="128" y="128"/>
                  </a:cubicBezTo>
                  <a:cubicBezTo>
                    <a:pt x="128" y="129"/>
                    <a:pt x="129" y="131"/>
                    <a:pt x="129" y="132"/>
                  </a:cubicBezTo>
                  <a:cubicBezTo>
                    <a:pt x="167" y="213"/>
                    <a:pt x="167" y="213"/>
                    <a:pt x="167" y="213"/>
                  </a:cubicBezTo>
                  <a:cubicBezTo>
                    <a:pt x="68" y="213"/>
                    <a:pt x="68" y="213"/>
                    <a:pt x="68" y="213"/>
                  </a:cubicBezTo>
                  <a:lnTo>
                    <a:pt x="106" y="132"/>
                  </a:lnTo>
                  <a:close/>
                  <a:moveTo>
                    <a:pt x="28" y="298"/>
                  </a:moveTo>
                  <a:cubicBezTo>
                    <a:pt x="58" y="234"/>
                    <a:pt x="58" y="234"/>
                    <a:pt x="58" y="234"/>
                  </a:cubicBezTo>
                  <a:cubicBezTo>
                    <a:pt x="177" y="234"/>
                    <a:pt x="177" y="234"/>
                    <a:pt x="177" y="234"/>
                  </a:cubicBezTo>
                  <a:cubicBezTo>
                    <a:pt x="208" y="298"/>
                    <a:pt x="208" y="298"/>
                    <a:pt x="208" y="298"/>
                  </a:cubicBezTo>
                  <a:lnTo>
                    <a:pt x="28" y="2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458">
              <a:extLst>
                <a:ext uri="{FF2B5EF4-FFF2-40B4-BE49-F238E27FC236}">
                  <a16:creationId xmlns:a16="http://schemas.microsoft.com/office/drawing/2014/main" id="{75AC3607-0F99-A84E-B023-7857CA475997}"/>
                </a:ext>
              </a:extLst>
            </p:cNvPr>
            <p:cNvSpPr>
              <a:spLocks noEditPoints="1"/>
            </p:cNvSpPr>
            <p:nvPr/>
          </p:nvSpPr>
          <p:spPr bwMode="auto">
            <a:xfrm>
              <a:off x="3735" y="273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5" name="Group 913">
            <a:extLst>
              <a:ext uri="{FF2B5EF4-FFF2-40B4-BE49-F238E27FC236}">
                <a16:creationId xmlns:a16="http://schemas.microsoft.com/office/drawing/2014/main" id="{2780D597-C9E3-D946-895A-DABC4095C527}"/>
              </a:ext>
            </a:extLst>
          </p:cNvPr>
          <p:cNvGrpSpPr>
            <a:grpSpLocks noChangeAspect="1"/>
          </p:cNvGrpSpPr>
          <p:nvPr/>
        </p:nvGrpSpPr>
        <p:grpSpPr bwMode="auto">
          <a:xfrm>
            <a:off x="6289196" y="3381305"/>
            <a:ext cx="432000" cy="432000"/>
            <a:chOff x="4563" y="3912"/>
            <a:chExt cx="340" cy="340"/>
          </a:xfrm>
          <a:solidFill>
            <a:schemeClr val="bg1"/>
          </a:solidFill>
        </p:grpSpPr>
        <p:sp>
          <p:nvSpPr>
            <p:cNvPr id="36" name="Freeform 914">
              <a:extLst>
                <a:ext uri="{FF2B5EF4-FFF2-40B4-BE49-F238E27FC236}">
                  <a16:creationId xmlns:a16="http://schemas.microsoft.com/office/drawing/2014/main" id="{37615F8F-136C-8847-9E1F-5C20E579E9B2}"/>
                </a:ext>
              </a:extLst>
            </p:cNvPr>
            <p:cNvSpPr>
              <a:spLocks noEditPoints="1"/>
            </p:cNvSpPr>
            <p:nvPr/>
          </p:nvSpPr>
          <p:spPr bwMode="auto">
            <a:xfrm>
              <a:off x="4563" y="391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915">
              <a:extLst>
                <a:ext uri="{FF2B5EF4-FFF2-40B4-BE49-F238E27FC236}">
                  <a16:creationId xmlns:a16="http://schemas.microsoft.com/office/drawing/2014/main" id="{460EA622-BCB6-ED4E-A026-4892BCE8EEBD}"/>
                </a:ext>
              </a:extLst>
            </p:cNvPr>
            <p:cNvSpPr>
              <a:spLocks noEditPoints="1"/>
            </p:cNvSpPr>
            <p:nvPr/>
          </p:nvSpPr>
          <p:spPr bwMode="auto">
            <a:xfrm>
              <a:off x="4648" y="3966"/>
              <a:ext cx="170" cy="208"/>
            </a:xfrm>
            <a:custGeom>
              <a:avLst/>
              <a:gdLst>
                <a:gd name="T0" fmla="*/ 224 w 256"/>
                <a:gd name="T1" fmla="*/ 240 h 312"/>
                <a:gd name="T2" fmla="*/ 199 w 256"/>
                <a:gd name="T3" fmla="*/ 32 h 312"/>
                <a:gd name="T4" fmla="*/ 188 w 256"/>
                <a:gd name="T5" fmla="*/ 6 h 312"/>
                <a:gd name="T6" fmla="*/ 67 w 256"/>
                <a:gd name="T7" fmla="*/ 6 h 312"/>
                <a:gd name="T8" fmla="*/ 56 w 256"/>
                <a:gd name="T9" fmla="*/ 32 h 312"/>
                <a:gd name="T10" fmla="*/ 32 w 256"/>
                <a:gd name="T11" fmla="*/ 240 h 312"/>
                <a:gd name="T12" fmla="*/ 12 w 256"/>
                <a:gd name="T13" fmla="*/ 307 h 312"/>
                <a:gd name="T14" fmla="*/ 234 w 256"/>
                <a:gd name="T15" fmla="*/ 312 h 312"/>
                <a:gd name="T16" fmla="*/ 244 w 256"/>
                <a:gd name="T17" fmla="*/ 297 h 312"/>
                <a:gd name="T18" fmla="*/ 132 w 256"/>
                <a:gd name="T19" fmla="*/ 34 h 312"/>
                <a:gd name="T20" fmla="*/ 177 w 256"/>
                <a:gd name="T21" fmla="*/ 24 h 312"/>
                <a:gd name="T22" fmla="*/ 109 w 256"/>
                <a:gd name="T23" fmla="*/ 56 h 312"/>
                <a:gd name="T24" fmla="*/ 123 w 256"/>
                <a:gd name="T25" fmla="*/ 34 h 312"/>
                <a:gd name="T26" fmla="*/ 53 w 256"/>
                <a:gd name="T27" fmla="*/ 238 h 312"/>
                <a:gd name="T28" fmla="*/ 108 w 256"/>
                <a:gd name="T29" fmla="*/ 78 h 312"/>
                <a:gd name="T30" fmla="*/ 203 w 256"/>
                <a:gd name="T31" fmla="*/ 233 h 312"/>
                <a:gd name="T32" fmla="*/ 218 w 256"/>
                <a:gd name="T33" fmla="*/ 291 h 312"/>
                <a:gd name="T34" fmla="*/ 163 w 256"/>
                <a:gd name="T35" fmla="*/ 203 h 312"/>
                <a:gd name="T36" fmla="*/ 157 w 256"/>
                <a:gd name="T37" fmla="*/ 234 h 312"/>
                <a:gd name="T38" fmla="*/ 133 w 256"/>
                <a:gd name="T39" fmla="*/ 259 h 312"/>
                <a:gd name="T40" fmla="*/ 122 w 256"/>
                <a:gd name="T41" fmla="*/ 244 h 312"/>
                <a:gd name="T42" fmla="*/ 89 w 256"/>
                <a:gd name="T43" fmla="*/ 217 h 312"/>
                <a:gd name="T44" fmla="*/ 122 w 256"/>
                <a:gd name="T45" fmla="*/ 226 h 312"/>
                <a:gd name="T46" fmla="*/ 133 w 256"/>
                <a:gd name="T47" fmla="*/ 225 h 312"/>
                <a:gd name="T48" fmla="*/ 140 w 256"/>
                <a:gd name="T49" fmla="*/ 211 h 312"/>
                <a:gd name="T50" fmla="*/ 122 w 256"/>
                <a:gd name="T51" fmla="*/ 202 h 312"/>
                <a:gd name="T52" fmla="*/ 95 w 256"/>
                <a:gd name="T53" fmla="*/ 187 h 312"/>
                <a:gd name="T54" fmla="*/ 98 w 256"/>
                <a:gd name="T55" fmla="*/ 151 h 312"/>
                <a:gd name="T56" fmla="*/ 122 w 256"/>
                <a:gd name="T57" fmla="*/ 131 h 312"/>
                <a:gd name="T58" fmla="*/ 133 w 256"/>
                <a:gd name="T59" fmla="*/ 142 h 312"/>
                <a:gd name="T60" fmla="*/ 157 w 256"/>
                <a:gd name="T61" fmla="*/ 167 h 312"/>
                <a:gd name="T62" fmla="*/ 128 w 256"/>
                <a:gd name="T63" fmla="*/ 161 h 312"/>
                <a:gd name="T64" fmla="*/ 112 w 256"/>
                <a:gd name="T65" fmla="*/ 170 h 312"/>
                <a:gd name="T66" fmla="*/ 122 w 256"/>
                <a:gd name="T67" fmla="*/ 180 h 312"/>
                <a:gd name="T68" fmla="*/ 154 w 256"/>
                <a:gd name="T69" fmla="*/ 19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312">
                  <a:moveTo>
                    <a:pt x="244" y="297"/>
                  </a:moveTo>
                  <a:cubicBezTo>
                    <a:pt x="237" y="281"/>
                    <a:pt x="225" y="253"/>
                    <a:pt x="224" y="240"/>
                  </a:cubicBezTo>
                  <a:cubicBezTo>
                    <a:pt x="230" y="224"/>
                    <a:pt x="256" y="145"/>
                    <a:pt x="167" y="66"/>
                  </a:cubicBezTo>
                  <a:cubicBezTo>
                    <a:pt x="199" y="32"/>
                    <a:pt x="199" y="32"/>
                    <a:pt x="199" y="32"/>
                  </a:cubicBezTo>
                  <a:cubicBezTo>
                    <a:pt x="202" y="29"/>
                    <a:pt x="203" y="25"/>
                    <a:pt x="202" y="22"/>
                  </a:cubicBezTo>
                  <a:cubicBezTo>
                    <a:pt x="202" y="20"/>
                    <a:pt x="199" y="11"/>
                    <a:pt x="188" y="6"/>
                  </a:cubicBezTo>
                  <a:cubicBezTo>
                    <a:pt x="174" y="0"/>
                    <a:pt x="154" y="2"/>
                    <a:pt x="128" y="13"/>
                  </a:cubicBezTo>
                  <a:cubicBezTo>
                    <a:pt x="101" y="2"/>
                    <a:pt x="81" y="0"/>
                    <a:pt x="67" y="6"/>
                  </a:cubicBezTo>
                  <a:cubicBezTo>
                    <a:pt x="57" y="11"/>
                    <a:pt x="54" y="20"/>
                    <a:pt x="53" y="22"/>
                  </a:cubicBezTo>
                  <a:cubicBezTo>
                    <a:pt x="52" y="25"/>
                    <a:pt x="53" y="29"/>
                    <a:pt x="56" y="32"/>
                  </a:cubicBezTo>
                  <a:cubicBezTo>
                    <a:pt x="89" y="66"/>
                    <a:pt x="89" y="66"/>
                    <a:pt x="89" y="66"/>
                  </a:cubicBezTo>
                  <a:cubicBezTo>
                    <a:pt x="0" y="145"/>
                    <a:pt x="25" y="224"/>
                    <a:pt x="32" y="240"/>
                  </a:cubicBezTo>
                  <a:cubicBezTo>
                    <a:pt x="30" y="253"/>
                    <a:pt x="19" y="281"/>
                    <a:pt x="11" y="297"/>
                  </a:cubicBezTo>
                  <a:cubicBezTo>
                    <a:pt x="10" y="300"/>
                    <a:pt x="10" y="304"/>
                    <a:pt x="12" y="307"/>
                  </a:cubicBezTo>
                  <a:cubicBezTo>
                    <a:pt x="14" y="310"/>
                    <a:pt x="17" y="312"/>
                    <a:pt x="21" y="312"/>
                  </a:cubicBezTo>
                  <a:cubicBezTo>
                    <a:pt x="234" y="312"/>
                    <a:pt x="234" y="312"/>
                    <a:pt x="234" y="312"/>
                  </a:cubicBezTo>
                  <a:cubicBezTo>
                    <a:pt x="238" y="312"/>
                    <a:pt x="241" y="310"/>
                    <a:pt x="243" y="307"/>
                  </a:cubicBezTo>
                  <a:cubicBezTo>
                    <a:pt x="245" y="304"/>
                    <a:pt x="246" y="300"/>
                    <a:pt x="244" y="297"/>
                  </a:cubicBezTo>
                  <a:close/>
                  <a:moveTo>
                    <a:pt x="123" y="34"/>
                  </a:moveTo>
                  <a:cubicBezTo>
                    <a:pt x="126" y="35"/>
                    <a:pt x="129" y="35"/>
                    <a:pt x="132" y="34"/>
                  </a:cubicBezTo>
                  <a:cubicBezTo>
                    <a:pt x="132" y="34"/>
                    <a:pt x="132" y="34"/>
                    <a:pt x="132" y="34"/>
                  </a:cubicBezTo>
                  <a:cubicBezTo>
                    <a:pt x="157" y="23"/>
                    <a:pt x="171" y="23"/>
                    <a:pt x="177" y="24"/>
                  </a:cubicBezTo>
                  <a:cubicBezTo>
                    <a:pt x="147" y="56"/>
                    <a:pt x="147" y="56"/>
                    <a:pt x="147" y="56"/>
                  </a:cubicBezTo>
                  <a:cubicBezTo>
                    <a:pt x="109" y="56"/>
                    <a:pt x="109" y="56"/>
                    <a:pt x="109" y="56"/>
                  </a:cubicBezTo>
                  <a:cubicBezTo>
                    <a:pt x="79" y="25"/>
                    <a:pt x="79" y="25"/>
                    <a:pt x="79" y="25"/>
                  </a:cubicBezTo>
                  <a:cubicBezTo>
                    <a:pt x="84" y="23"/>
                    <a:pt x="97" y="22"/>
                    <a:pt x="123" y="34"/>
                  </a:cubicBezTo>
                  <a:close/>
                  <a:moveTo>
                    <a:pt x="37" y="291"/>
                  </a:moveTo>
                  <a:cubicBezTo>
                    <a:pt x="44" y="275"/>
                    <a:pt x="53" y="252"/>
                    <a:pt x="53" y="238"/>
                  </a:cubicBezTo>
                  <a:cubicBezTo>
                    <a:pt x="53" y="236"/>
                    <a:pt x="53" y="234"/>
                    <a:pt x="52" y="233"/>
                  </a:cubicBezTo>
                  <a:cubicBezTo>
                    <a:pt x="50" y="230"/>
                    <a:pt x="15" y="155"/>
                    <a:pt x="108" y="78"/>
                  </a:cubicBezTo>
                  <a:cubicBezTo>
                    <a:pt x="147" y="78"/>
                    <a:pt x="147" y="78"/>
                    <a:pt x="147" y="78"/>
                  </a:cubicBezTo>
                  <a:cubicBezTo>
                    <a:pt x="240" y="155"/>
                    <a:pt x="205" y="230"/>
                    <a:pt x="203" y="233"/>
                  </a:cubicBezTo>
                  <a:cubicBezTo>
                    <a:pt x="203" y="234"/>
                    <a:pt x="202" y="236"/>
                    <a:pt x="202" y="238"/>
                  </a:cubicBezTo>
                  <a:cubicBezTo>
                    <a:pt x="202" y="252"/>
                    <a:pt x="211" y="275"/>
                    <a:pt x="218" y="291"/>
                  </a:cubicBezTo>
                  <a:lnTo>
                    <a:pt x="37" y="291"/>
                  </a:lnTo>
                  <a:close/>
                  <a:moveTo>
                    <a:pt x="163" y="203"/>
                  </a:moveTo>
                  <a:cubicBezTo>
                    <a:pt x="165" y="207"/>
                    <a:pt x="166" y="210"/>
                    <a:pt x="166" y="215"/>
                  </a:cubicBezTo>
                  <a:cubicBezTo>
                    <a:pt x="166" y="223"/>
                    <a:pt x="163" y="230"/>
                    <a:pt x="157" y="234"/>
                  </a:cubicBezTo>
                  <a:cubicBezTo>
                    <a:pt x="151" y="239"/>
                    <a:pt x="143" y="242"/>
                    <a:pt x="133" y="243"/>
                  </a:cubicBezTo>
                  <a:cubicBezTo>
                    <a:pt x="133" y="259"/>
                    <a:pt x="133" y="259"/>
                    <a:pt x="133" y="259"/>
                  </a:cubicBezTo>
                  <a:cubicBezTo>
                    <a:pt x="122" y="259"/>
                    <a:pt x="122" y="259"/>
                    <a:pt x="122" y="259"/>
                  </a:cubicBezTo>
                  <a:cubicBezTo>
                    <a:pt x="122" y="244"/>
                    <a:pt x="122" y="244"/>
                    <a:pt x="122" y="244"/>
                  </a:cubicBezTo>
                  <a:cubicBezTo>
                    <a:pt x="110" y="243"/>
                    <a:pt x="99" y="241"/>
                    <a:pt x="89" y="237"/>
                  </a:cubicBezTo>
                  <a:cubicBezTo>
                    <a:pt x="89" y="217"/>
                    <a:pt x="89" y="217"/>
                    <a:pt x="89" y="217"/>
                  </a:cubicBezTo>
                  <a:cubicBezTo>
                    <a:pt x="94" y="219"/>
                    <a:pt x="99" y="221"/>
                    <a:pt x="105" y="223"/>
                  </a:cubicBezTo>
                  <a:cubicBezTo>
                    <a:pt x="112" y="224"/>
                    <a:pt x="117" y="225"/>
                    <a:pt x="122" y="226"/>
                  </a:cubicBezTo>
                  <a:cubicBezTo>
                    <a:pt x="122" y="226"/>
                    <a:pt x="125" y="226"/>
                    <a:pt x="128" y="226"/>
                  </a:cubicBezTo>
                  <a:cubicBezTo>
                    <a:pt x="130" y="226"/>
                    <a:pt x="133" y="225"/>
                    <a:pt x="133" y="225"/>
                  </a:cubicBezTo>
                  <a:cubicBezTo>
                    <a:pt x="140" y="224"/>
                    <a:pt x="143" y="221"/>
                    <a:pt x="143" y="216"/>
                  </a:cubicBezTo>
                  <a:cubicBezTo>
                    <a:pt x="143" y="214"/>
                    <a:pt x="142" y="212"/>
                    <a:pt x="140" y="211"/>
                  </a:cubicBezTo>
                  <a:cubicBezTo>
                    <a:pt x="139" y="209"/>
                    <a:pt x="136" y="208"/>
                    <a:pt x="133" y="206"/>
                  </a:cubicBezTo>
                  <a:cubicBezTo>
                    <a:pt x="122" y="202"/>
                    <a:pt x="122" y="202"/>
                    <a:pt x="122" y="202"/>
                  </a:cubicBezTo>
                  <a:cubicBezTo>
                    <a:pt x="117" y="200"/>
                    <a:pt x="117" y="200"/>
                    <a:pt x="117" y="200"/>
                  </a:cubicBezTo>
                  <a:cubicBezTo>
                    <a:pt x="107" y="196"/>
                    <a:pt x="100" y="192"/>
                    <a:pt x="95" y="187"/>
                  </a:cubicBezTo>
                  <a:cubicBezTo>
                    <a:pt x="91" y="182"/>
                    <a:pt x="89" y="177"/>
                    <a:pt x="89" y="170"/>
                  </a:cubicBezTo>
                  <a:cubicBezTo>
                    <a:pt x="89" y="162"/>
                    <a:pt x="92" y="156"/>
                    <a:pt x="98" y="151"/>
                  </a:cubicBezTo>
                  <a:cubicBezTo>
                    <a:pt x="104" y="147"/>
                    <a:pt x="112" y="144"/>
                    <a:pt x="122" y="143"/>
                  </a:cubicBezTo>
                  <a:cubicBezTo>
                    <a:pt x="122" y="131"/>
                    <a:pt x="122" y="131"/>
                    <a:pt x="122" y="131"/>
                  </a:cubicBezTo>
                  <a:cubicBezTo>
                    <a:pt x="133" y="131"/>
                    <a:pt x="133" y="131"/>
                    <a:pt x="133" y="131"/>
                  </a:cubicBezTo>
                  <a:cubicBezTo>
                    <a:pt x="133" y="142"/>
                    <a:pt x="133" y="142"/>
                    <a:pt x="133" y="142"/>
                  </a:cubicBezTo>
                  <a:cubicBezTo>
                    <a:pt x="144" y="143"/>
                    <a:pt x="155" y="145"/>
                    <a:pt x="164" y="149"/>
                  </a:cubicBezTo>
                  <a:cubicBezTo>
                    <a:pt x="157" y="167"/>
                    <a:pt x="157" y="167"/>
                    <a:pt x="157" y="167"/>
                  </a:cubicBezTo>
                  <a:cubicBezTo>
                    <a:pt x="149" y="164"/>
                    <a:pt x="141" y="162"/>
                    <a:pt x="133" y="161"/>
                  </a:cubicBezTo>
                  <a:cubicBezTo>
                    <a:pt x="133" y="161"/>
                    <a:pt x="131" y="161"/>
                    <a:pt x="128" y="161"/>
                  </a:cubicBezTo>
                  <a:cubicBezTo>
                    <a:pt x="125" y="161"/>
                    <a:pt x="122" y="162"/>
                    <a:pt x="122" y="162"/>
                  </a:cubicBezTo>
                  <a:cubicBezTo>
                    <a:pt x="116" y="163"/>
                    <a:pt x="112" y="165"/>
                    <a:pt x="112" y="170"/>
                  </a:cubicBezTo>
                  <a:cubicBezTo>
                    <a:pt x="112" y="172"/>
                    <a:pt x="113" y="174"/>
                    <a:pt x="115" y="175"/>
                  </a:cubicBezTo>
                  <a:cubicBezTo>
                    <a:pt x="116" y="177"/>
                    <a:pt x="119" y="178"/>
                    <a:pt x="122" y="180"/>
                  </a:cubicBezTo>
                  <a:cubicBezTo>
                    <a:pt x="133" y="184"/>
                    <a:pt x="133" y="184"/>
                    <a:pt x="133" y="184"/>
                  </a:cubicBezTo>
                  <a:cubicBezTo>
                    <a:pt x="143" y="188"/>
                    <a:pt x="150" y="191"/>
                    <a:pt x="154" y="194"/>
                  </a:cubicBezTo>
                  <a:cubicBezTo>
                    <a:pt x="158" y="197"/>
                    <a:pt x="161" y="200"/>
                    <a:pt x="163" y="2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5257564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E8878A-27B1-C145-8DB2-01028F2E6D23}"/>
              </a:ext>
            </a:extLst>
          </p:cNvPr>
          <p:cNvSpPr>
            <a:spLocks noGrp="1"/>
          </p:cNvSpPr>
          <p:nvPr>
            <p:ph type="body" sz="quarter" idx="13"/>
          </p:nvPr>
        </p:nvSpPr>
        <p:spPr>
          <a:xfrm>
            <a:off x="469900" y="736688"/>
            <a:ext cx="10792267" cy="757255"/>
          </a:xfrm>
        </p:spPr>
        <p:txBody>
          <a:bodyPr/>
          <a:lstStyle/>
          <a:p>
            <a:r>
              <a:rPr lang="en-ZA" dirty="0"/>
              <a:t>A strategic approach will be needed to manage all the aspects surrounding the Carbon Tax</a:t>
            </a:r>
          </a:p>
        </p:txBody>
      </p:sp>
      <p:sp>
        <p:nvSpPr>
          <p:cNvPr id="5" name="Title 4">
            <a:extLst>
              <a:ext uri="{FF2B5EF4-FFF2-40B4-BE49-F238E27FC236}">
                <a16:creationId xmlns:a16="http://schemas.microsoft.com/office/drawing/2014/main" id="{4ABE00F6-ACA8-DF4A-A587-BBA949D46385}"/>
              </a:ext>
            </a:extLst>
          </p:cNvPr>
          <p:cNvSpPr>
            <a:spLocks noGrp="1"/>
          </p:cNvSpPr>
          <p:nvPr>
            <p:ph type="title"/>
          </p:nvPr>
        </p:nvSpPr>
        <p:spPr/>
        <p:txBody>
          <a:bodyPr/>
          <a:lstStyle/>
          <a:p>
            <a:r>
              <a:rPr lang="en-ZA" dirty="0"/>
              <a:t>The New Normal</a:t>
            </a:r>
            <a:endParaRPr lang="en-GB" dirty="0"/>
          </a:p>
        </p:txBody>
      </p:sp>
      <p:sp>
        <p:nvSpPr>
          <p:cNvPr id="31" name="Hexagon 30">
            <a:extLst>
              <a:ext uri="{FF2B5EF4-FFF2-40B4-BE49-F238E27FC236}">
                <a16:creationId xmlns:a16="http://schemas.microsoft.com/office/drawing/2014/main" id="{04CC24AC-6244-5645-9FD4-37003A225E4D}"/>
              </a:ext>
            </a:extLst>
          </p:cNvPr>
          <p:cNvSpPr/>
          <p:nvPr/>
        </p:nvSpPr>
        <p:spPr bwMode="gray">
          <a:xfrm>
            <a:off x="6291575" y="1586129"/>
            <a:ext cx="1262990" cy="1088785"/>
          </a:xfrm>
          <a:prstGeom prst="hexagon">
            <a:avLst/>
          </a:prstGeom>
          <a:solidFill>
            <a:schemeClr val="bg1">
              <a:lumMod val="95000"/>
            </a:schemeClr>
          </a:solidFill>
          <a:ln w="12700" cap="flat" cmpd="sng" algn="ctr">
            <a:no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Verdana"/>
              <a:ea typeface="+mn-ea"/>
              <a:cs typeface="Arial" pitchFamily="34" charset="0"/>
            </a:endParaRPr>
          </a:p>
        </p:txBody>
      </p:sp>
      <p:sp>
        <p:nvSpPr>
          <p:cNvPr id="32" name="Hexagon 31">
            <a:extLst>
              <a:ext uri="{FF2B5EF4-FFF2-40B4-BE49-F238E27FC236}">
                <a16:creationId xmlns:a16="http://schemas.microsoft.com/office/drawing/2014/main" id="{1EEF2042-AD33-584F-B11E-82D6CE6349E2}"/>
              </a:ext>
            </a:extLst>
          </p:cNvPr>
          <p:cNvSpPr/>
          <p:nvPr/>
        </p:nvSpPr>
        <p:spPr bwMode="gray">
          <a:xfrm>
            <a:off x="7352502" y="5666380"/>
            <a:ext cx="1262990" cy="1088785"/>
          </a:xfrm>
          <a:prstGeom prst="hexagon">
            <a:avLst/>
          </a:prstGeom>
          <a:noFill/>
          <a:ln w="12700" cap="flat" cmpd="sng" algn="ctr">
            <a:solidFill>
              <a:schemeClr val="bg1">
                <a:lumMod val="85000"/>
              </a:schemeClr>
            </a:solid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Verdana"/>
              <a:ea typeface="+mn-ea"/>
              <a:cs typeface="Arial" pitchFamily="34" charset="0"/>
            </a:endParaRPr>
          </a:p>
        </p:txBody>
      </p:sp>
      <p:sp>
        <p:nvSpPr>
          <p:cNvPr id="7" name="Hexagon 6">
            <a:extLst>
              <a:ext uri="{FF2B5EF4-FFF2-40B4-BE49-F238E27FC236}">
                <a16:creationId xmlns:a16="http://schemas.microsoft.com/office/drawing/2014/main" id="{8A222368-E43E-8240-80BB-C9CF171FD590}"/>
              </a:ext>
            </a:extLst>
          </p:cNvPr>
          <p:cNvSpPr/>
          <p:nvPr/>
        </p:nvSpPr>
        <p:spPr bwMode="gray">
          <a:xfrm>
            <a:off x="5254589" y="3318140"/>
            <a:ext cx="1262990" cy="1088785"/>
          </a:xfrm>
          <a:prstGeom prst="hexagon">
            <a:avLst/>
          </a:prstGeom>
          <a:solidFill>
            <a:schemeClr val="accent5"/>
          </a:solidFill>
          <a:ln w="9525" cap="flat" cmpd="sng" algn="ctr">
            <a:noFill/>
            <a:prstDash val="solid"/>
          </a:ln>
          <a:effectLst/>
        </p:spPr>
        <p:txBody>
          <a:bodyPr lIns="88900" tIns="88900" rIns="88900" bIns="88900" rtlCol="0" anchor="ctr"/>
          <a:lstStyle/>
          <a:p>
            <a:pPr lvl="0" algn="ctr" defTabSz="914400">
              <a:spcBef>
                <a:spcPts val="400"/>
              </a:spcBef>
              <a:defRPr/>
            </a:pPr>
            <a:r>
              <a:rPr lang="en-US" sz="1200" b="1" kern="0" dirty="0">
                <a:solidFill>
                  <a:schemeClr val="bg1"/>
                </a:solidFill>
                <a:cs typeface="Arial" pitchFamily="34" charset="0"/>
              </a:rPr>
              <a:t>Carbon Tax Liability</a:t>
            </a:r>
          </a:p>
        </p:txBody>
      </p:sp>
      <p:sp>
        <p:nvSpPr>
          <p:cNvPr id="8" name="Hexagon 7">
            <a:extLst>
              <a:ext uri="{FF2B5EF4-FFF2-40B4-BE49-F238E27FC236}">
                <a16:creationId xmlns:a16="http://schemas.microsoft.com/office/drawing/2014/main" id="{4BB8C135-3B7C-614C-881E-8C8EFCF7E581}"/>
              </a:ext>
            </a:extLst>
          </p:cNvPr>
          <p:cNvSpPr/>
          <p:nvPr/>
        </p:nvSpPr>
        <p:spPr bwMode="gray">
          <a:xfrm>
            <a:off x="5254589" y="2175515"/>
            <a:ext cx="1262990" cy="1088785"/>
          </a:xfrm>
          <a:prstGeom prst="hexagon">
            <a:avLst/>
          </a:prstGeom>
          <a:solidFill>
            <a:schemeClr val="accent1"/>
          </a:solidFill>
          <a:ln w="9525" cap="flat" cmpd="sng" algn="ctr">
            <a:noFill/>
            <a:prstDash val="solid"/>
          </a:ln>
          <a:effectLst/>
        </p:spPr>
        <p:txBody>
          <a:bodyPr lIns="88900" tIns="88900" rIns="88900" bIns="88900" rtlCol="0" anchor="ctr"/>
          <a:lstStyle/>
          <a:p>
            <a:pPr algn="ctr" defTabSz="954088">
              <a:lnSpc>
                <a:spcPct val="95000"/>
              </a:lnSpc>
              <a:defRPr/>
            </a:pPr>
            <a:endParaRPr lang="en-US" sz="800" b="1" kern="0" dirty="0">
              <a:solidFill>
                <a:schemeClr val="bg1"/>
              </a:solidFill>
              <a:ea typeface="ＭＳ Ｐゴシック" pitchFamily="50" charset="-128"/>
            </a:endParaRPr>
          </a:p>
        </p:txBody>
      </p:sp>
      <p:sp>
        <p:nvSpPr>
          <p:cNvPr id="9" name="Hexagon 8">
            <a:extLst>
              <a:ext uri="{FF2B5EF4-FFF2-40B4-BE49-F238E27FC236}">
                <a16:creationId xmlns:a16="http://schemas.microsoft.com/office/drawing/2014/main" id="{4180FBEA-AFDA-D34A-B556-617D14B9447E}"/>
              </a:ext>
            </a:extLst>
          </p:cNvPr>
          <p:cNvSpPr/>
          <p:nvPr/>
        </p:nvSpPr>
        <p:spPr bwMode="gray">
          <a:xfrm>
            <a:off x="5254589" y="4460765"/>
            <a:ext cx="1262990" cy="1088785"/>
          </a:xfrm>
          <a:prstGeom prst="hexagon">
            <a:avLst/>
          </a:prstGeom>
          <a:solidFill>
            <a:schemeClr val="accent1"/>
          </a:solidFill>
          <a:ln w="9525" cap="flat" cmpd="sng" algn="ctr">
            <a:no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Verdana"/>
              <a:ea typeface="+mn-ea"/>
              <a:cs typeface="Arial" pitchFamily="34" charset="0"/>
            </a:endParaRPr>
          </a:p>
        </p:txBody>
      </p:sp>
      <p:sp>
        <p:nvSpPr>
          <p:cNvPr id="10" name="Hexagon 9">
            <a:extLst>
              <a:ext uri="{FF2B5EF4-FFF2-40B4-BE49-F238E27FC236}">
                <a16:creationId xmlns:a16="http://schemas.microsoft.com/office/drawing/2014/main" id="{6963C4E6-54EA-6D4A-9025-59F32D7ED85E}"/>
              </a:ext>
            </a:extLst>
          </p:cNvPr>
          <p:cNvSpPr/>
          <p:nvPr/>
        </p:nvSpPr>
        <p:spPr bwMode="gray">
          <a:xfrm>
            <a:off x="6301497" y="3886461"/>
            <a:ext cx="1262990" cy="1088785"/>
          </a:xfrm>
          <a:prstGeom prst="hexagon">
            <a:avLst/>
          </a:prstGeom>
          <a:solidFill>
            <a:schemeClr val="bg1">
              <a:lumMod val="75000"/>
            </a:schemeClr>
          </a:solidFill>
          <a:ln w="9525" cap="flat" cmpd="sng" algn="ctr">
            <a:no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Verdana"/>
              <a:ea typeface="+mn-ea"/>
              <a:cs typeface="Arial" pitchFamily="34" charset="0"/>
            </a:endParaRPr>
          </a:p>
        </p:txBody>
      </p:sp>
      <p:sp>
        <p:nvSpPr>
          <p:cNvPr id="11" name="Hexagon 10">
            <a:extLst>
              <a:ext uri="{FF2B5EF4-FFF2-40B4-BE49-F238E27FC236}">
                <a16:creationId xmlns:a16="http://schemas.microsoft.com/office/drawing/2014/main" id="{AC673602-B2D3-3D49-8440-8FC2D83A8DCA}"/>
              </a:ext>
            </a:extLst>
          </p:cNvPr>
          <p:cNvSpPr/>
          <p:nvPr/>
        </p:nvSpPr>
        <p:spPr bwMode="gray">
          <a:xfrm>
            <a:off x="6301497" y="2749818"/>
            <a:ext cx="1262990" cy="1088785"/>
          </a:xfrm>
          <a:prstGeom prst="hexagon">
            <a:avLst/>
          </a:prstGeom>
          <a:solidFill>
            <a:schemeClr val="bg1">
              <a:lumMod val="85000"/>
            </a:schemeClr>
          </a:solidFill>
          <a:ln w="9525" cap="flat" cmpd="sng" algn="ctr">
            <a:no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Verdana"/>
              <a:ea typeface="+mn-ea"/>
              <a:cs typeface="Arial" pitchFamily="34" charset="0"/>
            </a:endParaRPr>
          </a:p>
        </p:txBody>
      </p:sp>
      <p:sp>
        <p:nvSpPr>
          <p:cNvPr id="12" name="Hexagon 11">
            <a:extLst>
              <a:ext uri="{FF2B5EF4-FFF2-40B4-BE49-F238E27FC236}">
                <a16:creationId xmlns:a16="http://schemas.microsoft.com/office/drawing/2014/main" id="{65B51C14-C1EA-B348-A142-B68A52E93C46}"/>
              </a:ext>
            </a:extLst>
          </p:cNvPr>
          <p:cNvSpPr/>
          <p:nvPr/>
        </p:nvSpPr>
        <p:spPr bwMode="gray">
          <a:xfrm>
            <a:off x="4207681" y="3886461"/>
            <a:ext cx="1262990" cy="1088785"/>
          </a:xfrm>
          <a:prstGeom prst="hexagon">
            <a:avLst/>
          </a:prstGeom>
          <a:solidFill>
            <a:schemeClr val="bg1">
              <a:lumMod val="85000"/>
            </a:schemeClr>
          </a:solidFill>
          <a:ln w="9525" cap="flat" cmpd="sng" algn="ctr">
            <a:no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Verdana"/>
              <a:ea typeface="+mn-ea"/>
              <a:cs typeface="Arial" pitchFamily="34" charset="0"/>
            </a:endParaRPr>
          </a:p>
        </p:txBody>
      </p:sp>
      <p:sp>
        <p:nvSpPr>
          <p:cNvPr id="13" name="Hexagon 12">
            <a:extLst>
              <a:ext uri="{FF2B5EF4-FFF2-40B4-BE49-F238E27FC236}">
                <a16:creationId xmlns:a16="http://schemas.microsoft.com/office/drawing/2014/main" id="{571F6465-73EE-9646-A9FB-A99861DE7B5A}"/>
              </a:ext>
            </a:extLst>
          </p:cNvPr>
          <p:cNvSpPr/>
          <p:nvPr/>
        </p:nvSpPr>
        <p:spPr bwMode="gray">
          <a:xfrm>
            <a:off x="4207681" y="2749818"/>
            <a:ext cx="1262990" cy="1088785"/>
          </a:xfrm>
          <a:prstGeom prst="hexagon">
            <a:avLst/>
          </a:prstGeom>
          <a:solidFill>
            <a:schemeClr val="accent6"/>
          </a:solidFill>
          <a:ln w="9525" cap="flat" cmpd="sng" algn="ctr">
            <a:no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Verdana"/>
              <a:ea typeface="+mn-ea"/>
              <a:cs typeface="Arial" pitchFamily="34" charset="0"/>
            </a:endParaRPr>
          </a:p>
        </p:txBody>
      </p:sp>
      <p:sp>
        <p:nvSpPr>
          <p:cNvPr id="14" name="Hexagon 13">
            <a:extLst>
              <a:ext uri="{FF2B5EF4-FFF2-40B4-BE49-F238E27FC236}">
                <a16:creationId xmlns:a16="http://schemas.microsoft.com/office/drawing/2014/main" id="{3D75967B-C797-F943-BE25-9070DB0B1662}"/>
              </a:ext>
            </a:extLst>
          </p:cNvPr>
          <p:cNvSpPr/>
          <p:nvPr/>
        </p:nvSpPr>
        <p:spPr bwMode="gray">
          <a:xfrm>
            <a:off x="3149368" y="3326209"/>
            <a:ext cx="1262990" cy="1088785"/>
          </a:xfrm>
          <a:prstGeom prst="hexagon">
            <a:avLst/>
          </a:prstGeom>
          <a:solidFill>
            <a:schemeClr val="bg1">
              <a:lumMod val="75000"/>
            </a:schemeClr>
          </a:solidFill>
          <a:ln w="9525" cap="flat" cmpd="sng" algn="ctr">
            <a:no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Verdana"/>
              <a:ea typeface="+mn-ea"/>
              <a:cs typeface="Arial" pitchFamily="34" charset="0"/>
            </a:endParaRPr>
          </a:p>
        </p:txBody>
      </p:sp>
      <p:sp>
        <p:nvSpPr>
          <p:cNvPr id="15" name="Hexagon 14">
            <a:extLst>
              <a:ext uri="{FF2B5EF4-FFF2-40B4-BE49-F238E27FC236}">
                <a16:creationId xmlns:a16="http://schemas.microsoft.com/office/drawing/2014/main" id="{39D574F7-6E2F-7F47-9DFE-7B870283783E}"/>
              </a:ext>
            </a:extLst>
          </p:cNvPr>
          <p:cNvSpPr/>
          <p:nvPr/>
        </p:nvSpPr>
        <p:spPr bwMode="gray">
          <a:xfrm>
            <a:off x="7356609" y="3311149"/>
            <a:ext cx="1262990" cy="1088785"/>
          </a:xfrm>
          <a:prstGeom prst="hexagon">
            <a:avLst/>
          </a:prstGeom>
          <a:solidFill>
            <a:schemeClr val="accent6"/>
          </a:solidFill>
          <a:ln w="9525" cap="flat" cmpd="sng" algn="ctr">
            <a:no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Verdana"/>
              <a:ea typeface="+mn-ea"/>
              <a:cs typeface="Arial" pitchFamily="34" charset="0"/>
            </a:endParaRPr>
          </a:p>
        </p:txBody>
      </p:sp>
      <p:sp>
        <p:nvSpPr>
          <p:cNvPr id="16" name="Hexagon 15">
            <a:extLst>
              <a:ext uri="{FF2B5EF4-FFF2-40B4-BE49-F238E27FC236}">
                <a16:creationId xmlns:a16="http://schemas.microsoft.com/office/drawing/2014/main" id="{A1DED517-1B81-5C49-9B97-DEDFDD5D22BB}"/>
              </a:ext>
            </a:extLst>
          </p:cNvPr>
          <p:cNvSpPr/>
          <p:nvPr/>
        </p:nvSpPr>
        <p:spPr bwMode="gray">
          <a:xfrm>
            <a:off x="3150737" y="2152891"/>
            <a:ext cx="1262990" cy="1088785"/>
          </a:xfrm>
          <a:prstGeom prst="hexagon">
            <a:avLst/>
          </a:prstGeom>
          <a:solidFill>
            <a:schemeClr val="bg1">
              <a:lumMod val="95000"/>
            </a:schemeClr>
          </a:solidFill>
          <a:ln w="12700" cap="flat" cmpd="sng" algn="ctr">
            <a:no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Verdana"/>
              <a:ea typeface="+mn-ea"/>
              <a:cs typeface="Arial" pitchFamily="34" charset="0"/>
            </a:endParaRPr>
          </a:p>
        </p:txBody>
      </p:sp>
      <p:sp>
        <p:nvSpPr>
          <p:cNvPr id="17" name="Hexagon 16">
            <a:extLst>
              <a:ext uri="{FF2B5EF4-FFF2-40B4-BE49-F238E27FC236}">
                <a16:creationId xmlns:a16="http://schemas.microsoft.com/office/drawing/2014/main" id="{B806F14C-D47C-CA45-A694-2CB18524359F}"/>
              </a:ext>
            </a:extLst>
          </p:cNvPr>
          <p:cNvSpPr/>
          <p:nvPr/>
        </p:nvSpPr>
        <p:spPr bwMode="gray">
          <a:xfrm>
            <a:off x="6314725" y="5045797"/>
            <a:ext cx="1262990" cy="1088785"/>
          </a:xfrm>
          <a:prstGeom prst="hexagon">
            <a:avLst/>
          </a:prstGeom>
          <a:solidFill>
            <a:schemeClr val="bg1">
              <a:lumMod val="95000"/>
            </a:schemeClr>
          </a:solidFill>
          <a:ln w="12700" cap="flat" cmpd="sng" algn="ctr">
            <a:no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Verdana"/>
              <a:ea typeface="+mn-ea"/>
              <a:cs typeface="Arial" pitchFamily="34" charset="0"/>
            </a:endParaRPr>
          </a:p>
        </p:txBody>
      </p:sp>
      <p:sp>
        <p:nvSpPr>
          <p:cNvPr id="18" name="Hexagon 17">
            <a:extLst>
              <a:ext uri="{FF2B5EF4-FFF2-40B4-BE49-F238E27FC236}">
                <a16:creationId xmlns:a16="http://schemas.microsoft.com/office/drawing/2014/main" id="{4F82A01F-4983-364B-BBA1-92C02B59BA51}"/>
              </a:ext>
            </a:extLst>
          </p:cNvPr>
          <p:cNvSpPr/>
          <p:nvPr/>
        </p:nvSpPr>
        <p:spPr bwMode="gray">
          <a:xfrm>
            <a:off x="2093793" y="3921767"/>
            <a:ext cx="1262990" cy="1088785"/>
          </a:xfrm>
          <a:prstGeom prst="hexagon">
            <a:avLst/>
          </a:prstGeom>
          <a:noFill/>
          <a:ln w="12700" cap="flat" cmpd="sng" algn="ctr">
            <a:solidFill>
              <a:schemeClr val="bg1">
                <a:lumMod val="85000"/>
              </a:schemeClr>
            </a:solid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Verdana"/>
              <a:ea typeface="+mn-ea"/>
              <a:cs typeface="Arial" pitchFamily="34" charset="0"/>
            </a:endParaRPr>
          </a:p>
        </p:txBody>
      </p:sp>
      <p:sp>
        <p:nvSpPr>
          <p:cNvPr id="19" name="Hexagon 18">
            <a:extLst>
              <a:ext uri="{FF2B5EF4-FFF2-40B4-BE49-F238E27FC236}">
                <a16:creationId xmlns:a16="http://schemas.microsoft.com/office/drawing/2014/main" id="{1990AD7F-7CCB-A843-9D4E-00ABE3402869}"/>
              </a:ext>
            </a:extLst>
          </p:cNvPr>
          <p:cNvSpPr/>
          <p:nvPr/>
        </p:nvSpPr>
        <p:spPr bwMode="gray">
          <a:xfrm>
            <a:off x="7352502" y="2173427"/>
            <a:ext cx="1262990" cy="1088785"/>
          </a:xfrm>
          <a:prstGeom prst="hexagon">
            <a:avLst/>
          </a:prstGeom>
          <a:solidFill>
            <a:schemeClr val="bg1">
              <a:lumMod val="95000"/>
            </a:schemeClr>
          </a:solidFill>
          <a:ln w="12700" cap="flat" cmpd="sng" algn="ctr">
            <a:no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Verdana"/>
              <a:ea typeface="+mn-ea"/>
              <a:cs typeface="Arial" pitchFamily="34" charset="0"/>
            </a:endParaRPr>
          </a:p>
        </p:txBody>
      </p:sp>
      <p:sp>
        <p:nvSpPr>
          <p:cNvPr id="20" name="Hexagon 19">
            <a:extLst>
              <a:ext uri="{FF2B5EF4-FFF2-40B4-BE49-F238E27FC236}">
                <a16:creationId xmlns:a16="http://schemas.microsoft.com/office/drawing/2014/main" id="{FA08E3A5-FC68-FB4C-9991-8777D140D373}"/>
              </a:ext>
            </a:extLst>
          </p:cNvPr>
          <p:cNvSpPr/>
          <p:nvPr/>
        </p:nvSpPr>
        <p:spPr bwMode="gray">
          <a:xfrm>
            <a:off x="3154845" y="4489943"/>
            <a:ext cx="1262990" cy="1088785"/>
          </a:xfrm>
          <a:prstGeom prst="hexagon">
            <a:avLst/>
          </a:prstGeom>
          <a:solidFill>
            <a:schemeClr val="bg1">
              <a:lumMod val="95000"/>
            </a:schemeClr>
          </a:solidFill>
          <a:ln w="12700" cap="flat" cmpd="sng" algn="ctr">
            <a:no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Verdana"/>
              <a:ea typeface="+mn-ea"/>
              <a:cs typeface="Arial" pitchFamily="34" charset="0"/>
            </a:endParaRPr>
          </a:p>
        </p:txBody>
      </p:sp>
      <p:sp>
        <p:nvSpPr>
          <p:cNvPr id="21" name="Hexagon 20">
            <a:extLst>
              <a:ext uri="{FF2B5EF4-FFF2-40B4-BE49-F238E27FC236}">
                <a16:creationId xmlns:a16="http://schemas.microsoft.com/office/drawing/2014/main" id="{342FB7C4-8BDA-2248-A098-2EE795D9A4A7}"/>
              </a:ext>
            </a:extLst>
          </p:cNvPr>
          <p:cNvSpPr/>
          <p:nvPr/>
        </p:nvSpPr>
        <p:spPr bwMode="gray">
          <a:xfrm>
            <a:off x="8403970" y="3890277"/>
            <a:ext cx="1262990" cy="1088785"/>
          </a:xfrm>
          <a:prstGeom prst="hexagon">
            <a:avLst/>
          </a:prstGeom>
          <a:noFill/>
          <a:ln w="12700" cap="flat" cmpd="sng" algn="ctr">
            <a:solidFill>
              <a:schemeClr val="bg1">
                <a:lumMod val="85000"/>
              </a:schemeClr>
            </a:solid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Verdana"/>
              <a:ea typeface="+mn-ea"/>
              <a:cs typeface="Arial" pitchFamily="34" charset="0"/>
            </a:endParaRPr>
          </a:p>
        </p:txBody>
      </p:sp>
      <p:sp>
        <p:nvSpPr>
          <p:cNvPr id="23" name="Line Callout 1 22">
            <a:extLst>
              <a:ext uri="{FF2B5EF4-FFF2-40B4-BE49-F238E27FC236}">
                <a16:creationId xmlns:a16="http://schemas.microsoft.com/office/drawing/2014/main" id="{995BFDC8-1FF4-3E4D-96E2-5711E921CEE1}"/>
              </a:ext>
            </a:extLst>
          </p:cNvPr>
          <p:cNvSpPr/>
          <p:nvPr/>
        </p:nvSpPr>
        <p:spPr bwMode="gray">
          <a:xfrm>
            <a:off x="2754772" y="1284790"/>
            <a:ext cx="3495557" cy="833377"/>
          </a:xfrm>
          <a:prstGeom prst="borderCallout1">
            <a:avLst>
              <a:gd name="adj1" fmla="val 103394"/>
              <a:gd name="adj2" fmla="val 54069"/>
              <a:gd name="adj3" fmla="val 139828"/>
              <a:gd name="adj4" fmla="val 78826"/>
            </a:avLst>
          </a:prstGeom>
          <a:solidFill>
            <a:schemeClr val="bg1"/>
          </a:solidFill>
          <a:ln w="12700">
            <a:solidFill>
              <a:schemeClr val="accent1"/>
            </a:solidFill>
            <a:headEnd/>
            <a:tailEnd/>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88900" tIns="88900" rIns="88900" bIns="889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54088">
              <a:lnSpc>
                <a:spcPct val="95000"/>
              </a:lnSpc>
              <a:defRPr/>
            </a:pPr>
            <a:r>
              <a:rPr lang="en-US" sz="1000" b="1" kern="0" dirty="0">
                <a:solidFill>
                  <a:schemeClr val="tx1"/>
                </a:solidFill>
                <a:ea typeface="ＭＳ Ｐゴシック" pitchFamily="50" charset="-128"/>
              </a:rPr>
              <a:t>Greenhouse Gas Emissions Report </a:t>
            </a:r>
          </a:p>
          <a:p>
            <a:pPr marL="171450" indent="-171450" defTabSz="954088">
              <a:lnSpc>
                <a:spcPct val="95000"/>
              </a:lnSpc>
              <a:buFont typeface="Arial" panose="020B0604020202020204" pitchFamily="34" charset="0"/>
              <a:buChar char="•"/>
              <a:defRPr/>
            </a:pPr>
            <a:r>
              <a:rPr lang="en-US" sz="1000" kern="0" dirty="0">
                <a:solidFill>
                  <a:schemeClr val="tx1"/>
                </a:solidFill>
                <a:ea typeface="ＭＳ Ｐゴシック" pitchFamily="50" charset="-128"/>
              </a:rPr>
              <a:t>Ensure correct methodology</a:t>
            </a:r>
          </a:p>
          <a:p>
            <a:pPr marL="171450" indent="-171450" defTabSz="954088">
              <a:lnSpc>
                <a:spcPct val="95000"/>
              </a:lnSpc>
              <a:buFont typeface="Arial" panose="020B0604020202020204" pitchFamily="34" charset="0"/>
              <a:buChar char="•"/>
              <a:defRPr/>
            </a:pPr>
            <a:r>
              <a:rPr lang="en-US" sz="1000" kern="0" dirty="0">
                <a:solidFill>
                  <a:schemeClr val="tx1"/>
                </a:solidFill>
                <a:ea typeface="ＭＳ Ｐゴシック" pitchFamily="50" charset="-128"/>
              </a:rPr>
              <a:t>Verify data completeness &amp; correctness</a:t>
            </a:r>
          </a:p>
          <a:p>
            <a:pPr marL="171450" indent="-171450" defTabSz="954088">
              <a:lnSpc>
                <a:spcPct val="95000"/>
              </a:lnSpc>
              <a:buFont typeface="Arial" panose="020B0604020202020204" pitchFamily="34" charset="0"/>
              <a:buChar char="•"/>
              <a:defRPr/>
            </a:pPr>
            <a:r>
              <a:rPr lang="en-US" sz="1000" kern="0" dirty="0">
                <a:solidFill>
                  <a:schemeClr val="tx1"/>
                </a:solidFill>
                <a:ea typeface="ＭＳ Ｐゴシック" pitchFamily="50" charset="-128"/>
              </a:rPr>
              <a:t>Define optimal information workflow procedure</a:t>
            </a:r>
          </a:p>
          <a:p>
            <a:pPr marL="171450" indent="-171450" defTabSz="954088">
              <a:lnSpc>
                <a:spcPct val="95000"/>
              </a:lnSpc>
              <a:buFont typeface="Arial" panose="020B0604020202020204" pitchFamily="34" charset="0"/>
              <a:buChar char="•"/>
              <a:defRPr/>
            </a:pPr>
            <a:r>
              <a:rPr lang="en-US" sz="1000" kern="0" dirty="0" err="1">
                <a:solidFill>
                  <a:schemeClr val="tx1"/>
                </a:solidFill>
                <a:ea typeface="ＭＳ Ｐゴシック" pitchFamily="50" charset="-128"/>
              </a:rPr>
              <a:t>SANAS</a:t>
            </a:r>
            <a:r>
              <a:rPr lang="en-US" sz="1000" kern="0" dirty="0">
                <a:solidFill>
                  <a:schemeClr val="tx1"/>
                </a:solidFill>
                <a:ea typeface="ＭＳ Ｐゴシック" pitchFamily="50" charset="-128"/>
              </a:rPr>
              <a:t> compliance tests</a:t>
            </a:r>
          </a:p>
        </p:txBody>
      </p:sp>
      <p:sp>
        <p:nvSpPr>
          <p:cNvPr id="24" name="Line Callout 1 23">
            <a:extLst>
              <a:ext uri="{FF2B5EF4-FFF2-40B4-BE49-F238E27FC236}">
                <a16:creationId xmlns:a16="http://schemas.microsoft.com/office/drawing/2014/main" id="{D9E41CA1-4259-6248-8E2B-3FC80777344D}"/>
              </a:ext>
            </a:extLst>
          </p:cNvPr>
          <p:cNvSpPr/>
          <p:nvPr/>
        </p:nvSpPr>
        <p:spPr bwMode="gray">
          <a:xfrm>
            <a:off x="464916" y="1632031"/>
            <a:ext cx="2012066" cy="1714982"/>
          </a:xfrm>
          <a:prstGeom prst="borderCallout1">
            <a:avLst>
              <a:gd name="adj1" fmla="val 56423"/>
              <a:gd name="adj2" fmla="val 105593"/>
              <a:gd name="adj3" fmla="val 83592"/>
              <a:gd name="adj4" fmla="val 199556"/>
            </a:avLst>
          </a:prstGeom>
          <a:solidFill>
            <a:schemeClr val="bg1"/>
          </a:solidFill>
          <a:ln w="12700">
            <a:solidFill>
              <a:schemeClr val="accent6"/>
            </a:solidFill>
            <a:headEnd/>
            <a:tailEnd/>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88900" tIns="88900" rIns="88900" bIns="889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54088">
              <a:lnSpc>
                <a:spcPct val="95000"/>
              </a:lnSpc>
              <a:defRPr/>
            </a:pPr>
            <a:r>
              <a:rPr lang="en-ZA" sz="1000" b="1" kern="0" dirty="0">
                <a:solidFill>
                  <a:schemeClr val="tx1"/>
                </a:solidFill>
                <a:ea typeface="ＭＳ Ｐゴシック" pitchFamily="50" charset="-128"/>
              </a:rPr>
              <a:t>Mitigation Strategies</a:t>
            </a:r>
          </a:p>
          <a:p>
            <a:pPr marL="171450" indent="-171450" defTabSz="954088">
              <a:lnSpc>
                <a:spcPct val="95000"/>
              </a:lnSpc>
              <a:buFont typeface="Arial" panose="020B0604020202020204" pitchFamily="34" charset="0"/>
              <a:buChar char="•"/>
              <a:defRPr/>
            </a:pPr>
            <a:r>
              <a:rPr lang="en-ZA" sz="1000" kern="0" dirty="0">
                <a:solidFill>
                  <a:schemeClr val="tx1"/>
                </a:solidFill>
                <a:ea typeface="ＭＳ Ｐゴシック" pitchFamily="50" charset="-128"/>
              </a:rPr>
              <a:t>Financial feasibility of energy efficiency and renewable energy projects based on carbon price outlook</a:t>
            </a:r>
          </a:p>
          <a:p>
            <a:pPr marL="171450" indent="-171450" defTabSz="954088">
              <a:lnSpc>
                <a:spcPct val="95000"/>
              </a:lnSpc>
              <a:buFont typeface="Arial" panose="020B0604020202020204" pitchFamily="34" charset="0"/>
              <a:buChar char="•"/>
              <a:defRPr/>
            </a:pPr>
            <a:r>
              <a:rPr lang="en-ZA" sz="1000" kern="0" dirty="0">
                <a:solidFill>
                  <a:schemeClr val="tx1"/>
                </a:solidFill>
                <a:ea typeface="ＭＳ Ｐゴシック" pitchFamily="50" charset="-128"/>
              </a:rPr>
              <a:t>Optimization of grants and incentives i.e. Section </a:t>
            </a:r>
            <a:r>
              <a:rPr lang="en-ZA" sz="1000" kern="0" dirty="0" err="1">
                <a:solidFill>
                  <a:schemeClr val="tx1"/>
                </a:solidFill>
                <a:ea typeface="ＭＳ Ｐゴシック" pitchFamily="50" charset="-128"/>
              </a:rPr>
              <a:t>12L</a:t>
            </a:r>
            <a:r>
              <a:rPr lang="en-ZA" sz="1000" kern="0" dirty="0">
                <a:solidFill>
                  <a:schemeClr val="tx1"/>
                </a:solidFill>
                <a:ea typeface="ＭＳ Ｐゴシック" pitchFamily="50" charset="-128"/>
              </a:rPr>
              <a:t> energy efficiency tax deduction</a:t>
            </a:r>
          </a:p>
        </p:txBody>
      </p:sp>
      <p:sp>
        <p:nvSpPr>
          <p:cNvPr id="25" name="Line Callout 1 24">
            <a:extLst>
              <a:ext uri="{FF2B5EF4-FFF2-40B4-BE49-F238E27FC236}">
                <a16:creationId xmlns:a16="http://schemas.microsoft.com/office/drawing/2014/main" id="{C9C34497-DCF2-464D-9062-C88689B0B67B}"/>
              </a:ext>
            </a:extLst>
          </p:cNvPr>
          <p:cNvSpPr/>
          <p:nvPr/>
        </p:nvSpPr>
        <p:spPr bwMode="gray">
          <a:xfrm>
            <a:off x="453341" y="3462760"/>
            <a:ext cx="2023641" cy="1180617"/>
          </a:xfrm>
          <a:prstGeom prst="borderCallout1">
            <a:avLst>
              <a:gd name="adj1" fmla="val 16057"/>
              <a:gd name="adj2" fmla="val 105426"/>
              <a:gd name="adj3" fmla="val 18340"/>
              <a:gd name="adj4" fmla="val 137226"/>
            </a:avLst>
          </a:prstGeom>
          <a:solidFill>
            <a:schemeClr val="bg1"/>
          </a:solidFill>
          <a:ln w="12700">
            <a:solidFill>
              <a:schemeClr val="accent6"/>
            </a:solidFill>
            <a:headEnd/>
            <a:tailEnd/>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88900" tIns="88900" rIns="88900" bIns="889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54088">
              <a:lnSpc>
                <a:spcPct val="95000"/>
              </a:lnSpc>
              <a:defRPr/>
            </a:pPr>
            <a:r>
              <a:rPr lang="en-US" sz="1000" b="1" kern="0" dirty="0">
                <a:solidFill>
                  <a:schemeClr val="tx1"/>
                </a:solidFill>
                <a:ea typeface="ＭＳ Ｐゴシック" pitchFamily="50" charset="-128"/>
              </a:rPr>
              <a:t>Corporate Structure</a:t>
            </a:r>
          </a:p>
          <a:p>
            <a:pPr marL="171450" indent="-171450" defTabSz="954088">
              <a:lnSpc>
                <a:spcPct val="95000"/>
              </a:lnSpc>
              <a:buFont typeface="Arial" panose="020B0604020202020204" pitchFamily="34" charset="0"/>
              <a:buChar char="•"/>
              <a:defRPr/>
            </a:pPr>
            <a:r>
              <a:rPr lang="en-US" sz="1000" kern="0" dirty="0">
                <a:solidFill>
                  <a:schemeClr val="tx1"/>
                </a:solidFill>
                <a:ea typeface="ＭＳ Ｐゴシック" pitchFamily="50" charset="-128"/>
              </a:rPr>
              <a:t>Energy and carbon management as a service  - outsource none-core business activities</a:t>
            </a:r>
          </a:p>
          <a:p>
            <a:pPr marL="171450" indent="-171450" defTabSz="954088">
              <a:lnSpc>
                <a:spcPct val="95000"/>
              </a:lnSpc>
              <a:buFont typeface="Arial" panose="020B0604020202020204" pitchFamily="34" charset="0"/>
              <a:buChar char="•"/>
              <a:defRPr/>
            </a:pPr>
            <a:r>
              <a:rPr lang="en-US" sz="1000" kern="0" dirty="0">
                <a:solidFill>
                  <a:schemeClr val="tx1"/>
                </a:solidFill>
                <a:ea typeface="ＭＳ Ｐゴシック" pitchFamily="50" charset="-128"/>
              </a:rPr>
              <a:t>Tax efficient structures</a:t>
            </a:r>
          </a:p>
        </p:txBody>
      </p:sp>
      <p:sp>
        <p:nvSpPr>
          <p:cNvPr id="26" name="Line Callout 1 25">
            <a:extLst>
              <a:ext uri="{FF2B5EF4-FFF2-40B4-BE49-F238E27FC236}">
                <a16:creationId xmlns:a16="http://schemas.microsoft.com/office/drawing/2014/main" id="{C2594BE6-660D-F34B-9042-CB0CA606BE53}"/>
              </a:ext>
            </a:extLst>
          </p:cNvPr>
          <p:cNvSpPr/>
          <p:nvPr/>
        </p:nvSpPr>
        <p:spPr bwMode="gray">
          <a:xfrm>
            <a:off x="430193" y="4745620"/>
            <a:ext cx="2046790" cy="1564511"/>
          </a:xfrm>
          <a:prstGeom prst="borderCallout1">
            <a:avLst>
              <a:gd name="adj1" fmla="val 46531"/>
              <a:gd name="adj2" fmla="val 110751"/>
              <a:gd name="adj3" fmla="val -13730"/>
              <a:gd name="adj4" fmla="val 186596"/>
            </a:avLst>
          </a:prstGeom>
          <a:solidFill>
            <a:schemeClr val="bg1"/>
          </a:solidFill>
          <a:ln w="12700">
            <a:solidFill>
              <a:schemeClr val="accent6"/>
            </a:solidFill>
            <a:headEnd/>
            <a:tailEnd/>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88900" tIns="88900" rIns="88900" bIns="889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54088">
              <a:lnSpc>
                <a:spcPct val="95000"/>
              </a:lnSpc>
              <a:defRPr/>
            </a:pPr>
            <a:r>
              <a:rPr lang="en-US" sz="1000" b="1" kern="0" dirty="0">
                <a:solidFill>
                  <a:schemeClr val="tx1"/>
                </a:solidFill>
                <a:ea typeface="ＭＳ Ｐゴシック" pitchFamily="50" charset="-128"/>
              </a:rPr>
              <a:t>Administration under Customs &amp; Excise Act</a:t>
            </a:r>
          </a:p>
          <a:p>
            <a:pPr marL="171450" indent="-171450" defTabSz="954088">
              <a:lnSpc>
                <a:spcPct val="95000"/>
              </a:lnSpc>
              <a:buFont typeface="Arial" panose="020B0604020202020204" pitchFamily="34" charset="0"/>
              <a:buChar char="•"/>
              <a:defRPr/>
            </a:pPr>
            <a:r>
              <a:rPr lang="en-US" sz="1000" kern="0" dirty="0">
                <a:solidFill>
                  <a:schemeClr val="tx1"/>
                </a:solidFill>
                <a:ea typeface="ＭＳ Ｐゴシック" pitchFamily="50" charset="-128"/>
              </a:rPr>
              <a:t>Licensing and registration of emission activities</a:t>
            </a:r>
          </a:p>
          <a:p>
            <a:pPr marL="171450" indent="-171450" defTabSz="954088">
              <a:lnSpc>
                <a:spcPct val="95000"/>
              </a:lnSpc>
              <a:buFont typeface="Arial" panose="020B0604020202020204" pitchFamily="34" charset="0"/>
              <a:buChar char="•"/>
              <a:defRPr/>
            </a:pPr>
            <a:r>
              <a:rPr lang="en-US" sz="1000" kern="0" dirty="0">
                <a:solidFill>
                  <a:schemeClr val="tx1"/>
                </a:solidFill>
                <a:ea typeface="ＭＳ Ｐゴシック" pitchFamily="50" charset="-128"/>
              </a:rPr>
              <a:t>Assistance with rebates and drawbacks</a:t>
            </a:r>
          </a:p>
          <a:p>
            <a:pPr marL="171450" indent="-171450" defTabSz="954088">
              <a:lnSpc>
                <a:spcPct val="95000"/>
              </a:lnSpc>
              <a:buFont typeface="Arial" panose="020B0604020202020204" pitchFamily="34" charset="0"/>
              <a:buChar char="•"/>
              <a:defRPr/>
            </a:pPr>
            <a:r>
              <a:rPr lang="en-US" sz="1000" kern="0" dirty="0">
                <a:solidFill>
                  <a:schemeClr val="tx1"/>
                </a:solidFill>
                <a:ea typeface="ＭＳ Ｐゴシック" pitchFamily="50" charset="-128"/>
              </a:rPr>
              <a:t>Assistance with SARS audits  </a:t>
            </a:r>
          </a:p>
        </p:txBody>
      </p:sp>
      <p:sp>
        <p:nvSpPr>
          <p:cNvPr id="27" name="Line Callout 1 26">
            <a:extLst>
              <a:ext uri="{FF2B5EF4-FFF2-40B4-BE49-F238E27FC236}">
                <a16:creationId xmlns:a16="http://schemas.microsoft.com/office/drawing/2014/main" id="{07424B35-DD03-C34B-9102-0733A356D43B}"/>
              </a:ext>
            </a:extLst>
          </p:cNvPr>
          <p:cNvSpPr/>
          <p:nvPr/>
        </p:nvSpPr>
        <p:spPr bwMode="gray">
          <a:xfrm>
            <a:off x="9189104" y="1634097"/>
            <a:ext cx="2577434" cy="1088785"/>
          </a:xfrm>
          <a:prstGeom prst="borderCallout1">
            <a:avLst>
              <a:gd name="adj1" fmla="val 21939"/>
              <a:gd name="adj2" fmla="val -4697"/>
              <a:gd name="adj3" fmla="val 118704"/>
              <a:gd name="adj4" fmla="val -71143"/>
            </a:avLst>
          </a:prstGeom>
          <a:solidFill>
            <a:schemeClr val="bg1"/>
          </a:solidFill>
          <a:ln w="12700">
            <a:solidFill>
              <a:schemeClr val="accent6"/>
            </a:solidFill>
            <a:headEnd/>
            <a:tailEnd/>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88900" tIns="88900" rIns="88900" bIns="889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54088">
              <a:lnSpc>
                <a:spcPct val="95000"/>
              </a:lnSpc>
              <a:defRPr/>
            </a:pPr>
            <a:r>
              <a:rPr lang="en-US" sz="1000" b="1" kern="0" dirty="0">
                <a:solidFill>
                  <a:schemeClr val="tx1"/>
                </a:solidFill>
                <a:ea typeface="ＭＳ Ｐゴシック" pitchFamily="50" charset="-128"/>
              </a:rPr>
              <a:t>Tax Free Allowances</a:t>
            </a:r>
          </a:p>
          <a:p>
            <a:pPr marL="171450" indent="-171450" defTabSz="954088">
              <a:lnSpc>
                <a:spcPct val="95000"/>
              </a:lnSpc>
              <a:buFont typeface="Arial" panose="020B0604020202020204" pitchFamily="34" charset="0"/>
              <a:buChar char="•"/>
              <a:defRPr/>
            </a:pPr>
            <a:r>
              <a:rPr lang="en-US" sz="1000" kern="0" dirty="0">
                <a:solidFill>
                  <a:schemeClr val="tx1"/>
                </a:solidFill>
                <a:ea typeface="ＭＳ Ｐゴシック" pitchFamily="50" charset="-128"/>
              </a:rPr>
              <a:t>Test viability to pursue allowance initiatives</a:t>
            </a:r>
          </a:p>
          <a:p>
            <a:pPr marL="171450" indent="-171450" defTabSz="954088">
              <a:lnSpc>
                <a:spcPct val="95000"/>
              </a:lnSpc>
              <a:buFont typeface="Arial" panose="020B0604020202020204" pitchFamily="34" charset="0"/>
              <a:buChar char="•"/>
              <a:defRPr/>
            </a:pPr>
            <a:r>
              <a:rPr lang="en-US" sz="1000" kern="0" dirty="0">
                <a:solidFill>
                  <a:schemeClr val="tx1"/>
                </a:solidFill>
                <a:ea typeface="ＭＳ Ｐゴシック" pitchFamily="50" charset="-128"/>
              </a:rPr>
              <a:t>Develop activity benchmarks</a:t>
            </a:r>
          </a:p>
          <a:p>
            <a:pPr marL="171450" indent="-171450" defTabSz="954088">
              <a:lnSpc>
                <a:spcPct val="95000"/>
              </a:lnSpc>
              <a:buFont typeface="Arial" panose="020B0604020202020204" pitchFamily="34" charset="0"/>
              <a:buChar char="•"/>
              <a:defRPr/>
            </a:pPr>
            <a:r>
              <a:rPr lang="en-US" sz="1000" kern="0" dirty="0">
                <a:solidFill>
                  <a:schemeClr val="tx1"/>
                </a:solidFill>
                <a:ea typeface="ＭＳ Ｐゴシック" pitchFamily="50" charset="-128"/>
              </a:rPr>
              <a:t>Ensure correct custom codes for trade exposure </a:t>
            </a:r>
          </a:p>
        </p:txBody>
      </p:sp>
      <p:sp>
        <p:nvSpPr>
          <p:cNvPr id="28" name="Line Callout 1 27">
            <a:extLst>
              <a:ext uri="{FF2B5EF4-FFF2-40B4-BE49-F238E27FC236}">
                <a16:creationId xmlns:a16="http://schemas.microsoft.com/office/drawing/2014/main" id="{719A39EE-C11D-574C-8B49-DF1A3CEED3A5}"/>
              </a:ext>
            </a:extLst>
          </p:cNvPr>
          <p:cNvSpPr/>
          <p:nvPr/>
        </p:nvSpPr>
        <p:spPr bwMode="gray">
          <a:xfrm>
            <a:off x="9164476" y="3025300"/>
            <a:ext cx="2602062" cy="1088786"/>
          </a:xfrm>
          <a:prstGeom prst="borderCallout1">
            <a:avLst>
              <a:gd name="adj1" fmla="val 21691"/>
              <a:gd name="adj2" fmla="val -5593"/>
              <a:gd name="adj3" fmla="val 62103"/>
              <a:gd name="adj4" fmla="val -41343"/>
            </a:avLst>
          </a:prstGeom>
          <a:solidFill>
            <a:schemeClr val="bg1"/>
          </a:solidFill>
          <a:ln w="12700">
            <a:solidFill>
              <a:schemeClr val="accent6"/>
            </a:solidFill>
            <a:headEnd/>
            <a:tailEnd/>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88900" tIns="88900" rIns="88900" bIns="889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54088">
              <a:lnSpc>
                <a:spcPct val="95000"/>
              </a:lnSpc>
              <a:defRPr/>
            </a:pPr>
            <a:r>
              <a:rPr lang="en-US" sz="1000" b="1" kern="0" dirty="0">
                <a:solidFill>
                  <a:schemeClr val="tx1"/>
                </a:solidFill>
                <a:ea typeface="ＭＳ Ｐゴシック" pitchFamily="50" charset="-128"/>
              </a:rPr>
              <a:t>Carbon Budget</a:t>
            </a:r>
          </a:p>
          <a:p>
            <a:pPr marL="171450" indent="-171450" defTabSz="954088">
              <a:lnSpc>
                <a:spcPct val="95000"/>
              </a:lnSpc>
              <a:buFont typeface="Arial" panose="020B0604020202020204" pitchFamily="34" charset="0"/>
              <a:buChar char="•"/>
              <a:defRPr/>
            </a:pPr>
            <a:r>
              <a:rPr lang="en-US" sz="1000" kern="0" dirty="0">
                <a:solidFill>
                  <a:schemeClr val="tx1"/>
                </a:solidFill>
                <a:ea typeface="ＭＳ Ｐゴシック" pitchFamily="50" charset="-128"/>
              </a:rPr>
              <a:t>Lobby for sector carbon allocation</a:t>
            </a:r>
          </a:p>
          <a:p>
            <a:pPr marL="171450" indent="-171450" defTabSz="954088">
              <a:lnSpc>
                <a:spcPct val="95000"/>
              </a:lnSpc>
              <a:buFont typeface="Arial" panose="020B0604020202020204" pitchFamily="34" charset="0"/>
              <a:buChar char="•"/>
              <a:defRPr/>
            </a:pPr>
            <a:r>
              <a:rPr lang="en-US" sz="1000" kern="0" dirty="0">
                <a:solidFill>
                  <a:schemeClr val="tx1"/>
                </a:solidFill>
                <a:ea typeface="ＭＳ Ｐゴシック" pitchFamily="50" charset="-128"/>
              </a:rPr>
              <a:t>Assist with science based targets</a:t>
            </a:r>
          </a:p>
          <a:p>
            <a:pPr marL="171450" indent="-171450" defTabSz="954088">
              <a:lnSpc>
                <a:spcPct val="95000"/>
              </a:lnSpc>
              <a:buFont typeface="Arial" panose="020B0604020202020204" pitchFamily="34" charset="0"/>
              <a:buChar char="•"/>
              <a:defRPr/>
            </a:pPr>
            <a:r>
              <a:rPr lang="en-US" sz="1000" kern="0" dirty="0">
                <a:solidFill>
                  <a:schemeClr val="tx1"/>
                </a:solidFill>
                <a:ea typeface="ＭＳ Ｐゴシック" pitchFamily="50" charset="-128"/>
              </a:rPr>
              <a:t>Establish energy efficiency and renewable energy pipeline adequacy to meet budget</a:t>
            </a:r>
          </a:p>
        </p:txBody>
      </p:sp>
      <p:sp>
        <p:nvSpPr>
          <p:cNvPr id="29" name="Line Callout 1 28">
            <a:extLst>
              <a:ext uri="{FF2B5EF4-FFF2-40B4-BE49-F238E27FC236}">
                <a16:creationId xmlns:a16="http://schemas.microsoft.com/office/drawing/2014/main" id="{AE4DB8B0-3E03-014E-B2DD-61E8D51FAEDA}"/>
              </a:ext>
            </a:extLst>
          </p:cNvPr>
          <p:cNvSpPr/>
          <p:nvPr/>
        </p:nvSpPr>
        <p:spPr bwMode="gray">
          <a:xfrm>
            <a:off x="9164475" y="4489944"/>
            <a:ext cx="2597332" cy="1820188"/>
          </a:xfrm>
          <a:prstGeom prst="borderCallout1">
            <a:avLst>
              <a:gd name="adj1" fmla="val 12007"/>
              <a:gd name="adj2" fmla="val -6188"/>
              <a:gd name="adj3" fmla="val 7571"/>
              <a:gd name="adj4" fmla="val -65359"/>
            </a:avLst>
          </a:prstGeom>
          <a:solidFill>
            <a:schemeClr val="bg1"/>
          </a:solidFill>
          <a:ln w="12700">
            <a:solidFill>
              <a:schemeClr val="accent6"/>
            </a:solidFill>
            <a:headEnd/>
            <a:tailEnd/>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88900" tIns="88900" rIns="88900" bIns="889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54088">
              <a:lnSpc>
                <a:spcPct val="95000"/>
              </a:lnSpc>
              <a:defRPr/>
            </a:pPr>
            <a:r>
              <a:rPr lang="en-US" sz="1000" b="1" kern="0" dirty="0">
                <a:solidFill>
                  <a:schemeClr val="tx1"/>
                </a:solidFill>
                <a:ea typeface="ＭＳ Ｐゴシック" pitchFamily="50" charset="-128"/>
              </a:rPr>
              <a:t>Carbon Offsets</a:t>
            </a:r>
          </a:p>
          <a:p>
            <a:pPr marL="171450" indent="-171450" defTabSz="954088">
              <a:lnSpc>
                <a:spcPct val="95000"/>
              </a:lnSpc>
              <a:buFont typeface="Arial" panose="020B0604020202020204" pitchFamily="34" charset="0"/>
              <a:buChar char="•"/>
              <a:defRPr/>
            </a:pPr>
            <a:r>
              <a:rPr lang="en-US" sz="1000" kern="0" dirty="0">
                <a:solidFill>
                  <a:schemeClr val="tx1"/>
                </a:solidFill>
                <a:ea typeface="ＭＳ Ｐゴシック" pitchFamily="50" charset="-128"/>
              </a:rPr>
              <a:t>Determine if proposed carbon offset project meets RSA criteria</a:t>
            </a:r>
          </a:p>
          <a:p>
            <a:pPr marL="171450" indent="-171450" defTabSz="954088">
              <a:lnSpc>
                <a:spcPct val="95000"/>
              </a:lnSpc>
              <a:buFont typeface="Arial" panose="020B0604020202020204" pitchFamily="34" charset="0"/>
              <a:buChar char="•"/>
              <a:defRPr/>
            </a:pPr>
            <a:r>
              <a:rPr lang="en-US" sz="1000" kern="0" dirty="0">
                <a:solidFill>
                  <a:schemeClr val="tx1"/>
                </a:solidFill>
                <a:ea typeface="ＭＳ Ｐゴシック" pitchFamily="50" charset="-128"/>
              </a:rPr>
              <a:t>Develop project based on existing international carbon standards. i.e. </a:t>
            </a:r>
            <a:r>
              <a:rPr lang="en-US" sz="1000" kern="0" dirty="0" err="1">
                <a:solidFill>
                  <a:schemeClr val="tx1"/>
                </a:solidFill>
                <a:ea typeface="ＭＳ Ｐゴシック" pitchFamily="50" charset="-128"/>
              </a:rPr>
              <a:t>CDM</a:t>
            </a:r>
            <a:r>
              <a:rPr lang="en-US" sz="1000" kern="0" dirty="0">
                <a:solidFill>
                  <a:schemeClr val="tx1"/>
                </a:solidFill>
                <a:ea typeface="ＭＳ Ｐゴシック" pitchFamily="50" charset="-128"/>
              </a:rPr>
              <a:t>, VCS &amp; Gold Standard</a:t>
            </a:r>
          </a:p>
          <a:p>
            <a:pPr marL="171450" indent="-171450" defTabSz="954088">
              <a:lnSpc>
                <a:spcPct val="95000"/>
              </a:lnSpc>
              <a:buFont typeface="Arial" panose="020B0604020202020204" pitchFamily="34" charset="0"/>
              <a:buChar char="•"/>
              <a:defRPr/>
            </a:pPr>
            <a:r>
              <a:rPr lang="en-US" sz="1000" kern="0" dirty="0">
                <a:solidFill>
                  <a:schemeClr val="tx1"/>
                </a:solidFill>
                <a:ea typeface="ＭＳ Ｐゴシック" pitchFamily="50" charset="-128"/>
              </a:rPr>
              <a:t>Development and approval of local carbon offset standards</a:t>
            </a:r>
          </a:p>
          <a:p>
            <a:pPr marL="171450" indent="-171450" defTabSz="954088">
              <a:lnSpc>
                <a:spcPct val="95000"/>
              </a:lnSpc>
              <a:buFont typeface="Arial" panose="020B0604020202020204" pitchFamily="34" charset="0"/>
              <a:buChar char="•"/>
              <a:defRPr/>
            </a:pPr>
            <a:r>
              <a:rPr lang="en-US" sz="1000" kern="0" dirty="0">
                <a:solidFill>
                  <a:schemeClr val="tx1"/>
                </a:solidFill>
                <a:ea typeface="ＭＳ Ｐゴシック" pitchFamily="50" charset="-128"/>
              </a:rPr>
              <a:t>Carbon offset open market – connect supply and demand side</a:t>
            </a:r>
          </a:p>
        </p:txBody>
      </p:sp>
      <p:sp>
        <p:nvSpPr>
          <p:cNvPr id="30" name="Line Callout 1 29">
            <a:extLst>
              <a:ext uri="{FF2B5EF4-FFF2-40B4-BE49-F238E27FC236}">
                <a16:creationId xmlns:a16="http://schemas.microsoft.com/office/drawing/2014/main" id="{10DB4195-3F4F-134E-834D-E9B8A64D70C4}"/>
              </a:ext>
            </a:extLst>
          </p:cNvPr>
          <p:cNvSpPr/>
          <p:nvPr/>
        </p:nvSpPr>
        <p:spPr bwMode="gray">
          <a:xfrm>
            <a:off x="3026779" y="5833641"/>
            <a:ext cx="4647236" cy="804439"/>
          </a:xfrm>
          <a:prstGeom prst="borderCallout1">
            <a:avLst>
              <a:gd name="adj1" fmla="val -13503"/>
              <a:gd name="adj2" fmla="val 29182"/>
              <a:gd name="adj3" fmla="val -77449"/>
              <a:gd name="adj4" fmla="val 52772"/>
            </a:avLst>
          </a:prstGeom>
          <a:solidFill>
            <a:schemeClr val="bg1"/>
          </a:solidFill>
          <a:ln w="12700">
            <a:solidFill>
              <a:schemeClr val="accent1"/>
            </a:solidFill>
            <a:headEnd/>
            <a:tailEnd/>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88900" tIns="88900" rIns="88900" bIns="889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54088">
              <a:lnSpc>
                <a:spcPct val="95000"/>
              </a:lnSpc>
              <a:defRPr/>
            </a:pPr>
            <a:r>
              <a:rPr lang="en-US" sz="1000" b="1" kern="0" dirty="0">
                <a:solidFill>
                  <a:schemeClr val="tx1"/>
                </a:solidFill>
                <a:ea typeface="ＭＳ Ｐゴシック" pitchFamily="50" charset="-128"/>
              </a:rPr>
              <a:t>Energy and Carbon Efficiency Management Processes</a:t>
            </a:r>
          </a:p>
          <a:p>
            <a:pPr marL="171450" indent="-171450" defTabSz="954088">
              <a:lnSpc>
                <a:spcPct val="95000"/>
              </a:lnSpc>
              <a:buFont typeface="Arial" panose="020B0604020202020204" pitchFamily="34" charset="0"/>
              <a:buChar char="•"/>
              <a:defRPr/>
            </a:pPr>
            <a:r>
              <a:rPr lang="en-US" sz="1000" kern="0" dirty="0">
                <a:solidFill>
                  <a:schemeClr val="tx1"/>
                </a:solidFill>
                <a:ea typeface="ＭＳ Ｐゴシック" pitchFamily="50" charset="-128"/>
              </a:rPr>
              <a:t>Real-time performance tracking and exception reporting on deviation from carbon budget</a:t>
            </a:r>
          </a:p>
          <a:p>
            <a:pPr marL="171450" indent="-171450" defTabSz="954088">
              <a:lnSpc>
                <a:spcPct val="95000"/>
              </a:lnSpc>
              <a:buFont typeface="Arial" panose="020B0604020202020204" pitchFamily="34" charset="0"/>
              <a:buChar char="•"/>
              <a:defRPr/>
            </a:pPr>
            <a:r>
              <a:rPr lang="en-US" sz="1000" kern="0" dirty="0">
                <a:solidFill>
                  <a:schemeClr val="tx1"/>
                </a:solidFill>
                <a:ea typeface="ＭＳ Ｐゴシック" pitchFamily="50" charset="-128"/>
              </a:rPr>
              <a:t>Blockchain solutions to ensure credibility of environmental data </a:t>
            </a:r>
          </a:p>
        </p:txBody>
      </p:sp>
      <p:grpSp>
        <p:nvGrpSpPr>
          <p:cNvPr id="34" name="Group 331">
            <a:extLst>
              <a:ext uri="{FF2B5EF4-FFF2-40B4-BE49-F238E27FC236}">
                <a16:creationId xmlns:a16="http://schemas.microsoft.com/office/drawing/2014/main" id="{51BAE43C-F90B-DF49-82A3-3BD2B36E3698}"/>
              </a:ext>
            </a:extLst>
          </p:cNvPr>
          <p:cNvGrpSpPr>
            <a:grpSpLocks noChangeAspect="1"/>
          </p:cNvGrpSpPr>
          <p:nvPr/>
        </p:nvGrpSpPr>
        <p:grpSpPr bwMode="auto">
          <a:xfrm>
            <a:off x="5661695" y="2491649"/>
            <a:ext cx="468000" cy="468000"/>
            <a:chOff x="3832" y="1197"/>
            <a:chExt cx="340" cy="340"/>
          </a:xfrm>
          <a:solidFill>
            <a:schemeClr val="bg1"/>
          </a:solidFill>
        </p:grpSpPr>
        <p:sp>
          <p:nvSpPr>
            <p:cNvPr id="35" name="Freeform 332">
              <a:extLst>
                <a:ext uri="{FF2B5EF4-FFF2-40B4-BE49-F238E27FC236}">
                  <a16:creationId xmlns:a16="http://schemas.microsoft.com/office/drawing/2014/main" id="{1CF17723-1895-0E49-B1C2-BAC7E365D775}"/>
                </a:ext>
              </a:extLst>
            </p:cNvPr>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33">
              <a:extLst>
                <a:ext uri="{FF2B5EF4-FFF2-40B4-BE49-F238E27FC236}">
                  <a16:creationId xmlns:a16="http://schemas.microsoft.com/office/drawing/2014/main" id="{9D3E0DFD-637A-034D-A937-7124F421DAD3}"/>
                </a:ext>
              </a:extLst>
            </p:cNvPr>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7" name="Freeform 36">
            <a:extLst>
              <a:ext uri="{FF2B5EF4-FFF2-40B4-BE49-F238E27FC236}">
                <a16:creationId xmlns:a16="http://schemas.microsoft.com/office/drawing/2014/main" id="{55D87119-FE7D-454D-AB1D-46083E694C67}"/>
              </a:ext>
            </a:extLst>
          </p:cNvPr>
          <p:cNvSpPr>
            <a:spLocks noChangeAspect="1" noEditPoints="1"/>
          </p:cNvSpPr>
          <p:nvPr/>
        </p:nvSpPr>
        <p:spPr bwMode="auto">
          <a:xfrm>
            <a:off x="5687245" y="4758985"/>
            <a:ext cx="468000" cy="468000"/>
          </a:xfrm>
          <a:custGeom>
            <a:avLst/>
            <a:gdLst>
              <a:gd name="T0" fmla="*/ 324 w 512"/>
              <a:gd name="T1" fmla="*/ 194 h 512"/>
              <a:gd name="T2" fmla="*/ 330 w 512"/>
              <a:gd name="T3" fmla="*/ 167 h 512"/>
              <a:gd name="T4" fmla="*/ 400 w 512"/>
              <a:gd name="T5" fmla="*/ 182 h 512"/>
              <a:gd name="T6" fmla="*/ 386 w 512"/>
              <a:gd name="T7" fmla="*/ 223 h 512"/>
              <a:gd name="T8" fmla="*/ 351 w 512"/>
              <a:gd name="T9" fmla="*/ 247 h 512"/>
              <a:gd name="T10" fmla="*/ 312 w 512"/>
              <a:gd name="T11" fmla="*/ 243 h 512"/>
              <a:gd name="T12" fmla="*/ 278 w 512"/>
              <a:gd name="T13" fmla="*/ 222 h 512"/>
              <a:gd name="T14" fmla="*/ 264 w 512"/>
              <a:gd name="T15" fmla="*/ 183 h 512"/>
              <a:gd name="T16" fmla="*/ 275 w 512"/>
              <a:gd name="T17" fmla="*/ 144 h 512"/>
              <a:gd name="T18" fmla="*/ 308 w 512"/>
              <a:gd name="T19" fmla="*/ 119 h 512"/>
              <a:gd name="T20" fmla="*/ 331 w 512"/>
              <a:gd name="T21" fmla="*/ 128 h 512"/>
              <a:gd name="T22" fmla="*/ 364 w 512"/>
              <a:gd name="T23" fmla="*/ 136 h 512"/>
              <a:gd name="T24" fmla="*/ 384 w 512"/>
              <a:gd name="T25" fmla="*/ 164 h 512"/>
              <a:gd name="T26" fmla="*/ 320 w 512"/>
              <a:gd name="T27" fmla="*/ 147 h 512"/>
              <a:gd name="T28" fmla="*/ 330 w 512"/>
              <a:gd name="T29" fmla="*/ 217 h 512"/>
              <a:gd name="T30" fmla="*/ 512 w 512"/>
              <a:gd name="T31" fmla="*/ 256 h 512"/>
              <a:gd name="T32" fmla="*/ 512 w 512"/>
              <a:gd name="T33" fmla="*/ 256 h 512"/>
              <a:gd name="T34" fmla="*/ 268 w 512"/>
              <a:gd name="T35" fmla="*/ 290 h 512"/>
              <a:gd name="T36" fmla="*/ 236 w 512"/>
              <a:gd name="T37" fmla="*/ 251 h 512"/>
              <a:gd name="T38" fmla="*/ 187 w 512"/>
              <a:gd name="T39" fmla="*/ 238 h 512"/>
              <a:gd name="T40" fmla="*/ 140 w 512"/>
              <a:gd name="T41" fmla="*/ 256 h 512"/>
              <a:gd name="T42" fmla="*/ 113 w 512"/>
              <a:gd name="T43" fmla="*/ 299 h 512"/>
              <a:gd name="T44" fmla="*/ 115 w 512"/>
              <a:gd name="T45" fmla="*/ 350 h 512"/>
              <a:gd name="T46" fmla="*/ 147 w 512"/>
              <a:gd name="T47" fmla="*/ 388 h 512"/>
              <a:gd name="T48" fmla="*/ 196 w 512"/>
              <a:gd name="T49" fmla="*/ 401 h 512"/>
              <a:gd name="T50" fmla="*/ 237 w 512"/>
              <a:gd name="T51" fmla="*/ 383 h 512"/>
              <a:gd name="T52" fmla="*/ 266 w 512"/>
              <a:gd name="T53" fmla="*/ 345 h 512"/>
              <a:gd name="T54" fmla="*/ 410 w 512"/>
              <a:gd name="T55" fmla="*/ 163 h 512"/>
              <a:gd name="T56" fmla="*/ 384 w 512"/>
              <a:gd name="T57" fmla="*/ 119 h 512"/>
              <a:gd name="T58" fmla="*/ 337 w 512"/>
              <a:gd name="T59" fmla="*/ 99 h 512"/>
              <a:gd name="T60" fmla="*/ 288 w 512"/>
              <a:gd name="T61" fmla="*/ 111 h 512"/>
              <a:gd name="T62" fmla="*/ 255 w 512"/>
              <a:gd name="T63" fmla="*/ 149 h 512"/>
              <a:gd name="T64" fmla="*/ 251 w 512"/>
              <a:gd name="T65" fmla="*/ 199 h 512"/>
              <a:gd name="T66" fmla="*/ 277 w 512"/>
              <a:gd name="T67" fmla="*/ 243 h 512"/>
              <a:gd name="T68" fmla="*/ 323 w 512"/>
              <a:gd name="T69" fmla="*/ 263 h 512"/>
              <a:gd name="T70" fmla="*/ 358 w 512"/>
              <a:gd name="T71" fmla="*/ 270 h 512"/>
              <a:gd name="T72" fmla="*/ 405 w 512"/>
              <a:gd name="T73" fmla="*/ 237 h 512"/>
              <a:gd name="T74" fmla="*/ 423 w 512"/>
              <a:gd name="T75" fmla="*/ 182 h 512"/>
              <a:gd name="T76" fmla="*/ 179 w 512"/>
              <a:gd name="T77" fmla="*/ 313 h 512"/>
              <a:gd name="T78" fmla="*/ 204 w 512"/>
              <a:gd name="T79" fmla="*/ 326 h 512"/>
              <a:gd name="T80" fmla="*/ 262 w 512"/>
              <a:gd name="T81" fmla="*/ 321 h 512"/>
              <a:gd name="T82" fmla="*/ 248 w 512"/>
              <a:gd name="T83" fmla="*/ 361 h 512"/>
              <a:gd name="T84" fmla="*/ 212 w 512"/>
              <a:gd name="T85" fmla="*/ 386 h 512"/>
              <a:gd name="T86" fmla="*/ 173 w 512"/>
              <a:gd name="T87" fmla="*/ 382 h 512"/>
              <a:gd name="T88" fmla="*/ 139 w 512"/>
              <a:gd name="T89" fmla="*/ 360 h 512"/>
              <a:gd name="T90" fmla="*/ 125 w 512"/>
              <a:gd name="T91" fmla="*/ 321 h 512"/>
              <a:gd name="T92" fmla="*/ 137 w 512"/>
              <a:gd name="T93" fmla="*/ 282 h 512"/>
              <a:gd name="T94" fmla="*/ 169 w 512"/>
              <a:gd name="T95" fmla="*/ 258 h 512"/>
              <a:gd name="T96" fmla="*/ 193 w 512"/>
              <a:gd name="T97" fmla="*/ 266 h 512"/>
              <a:gd name="T98" fmla="*/ 226 w 512"/>
              <a:gd name="T99" fmla="*/ 274 h 512"/>
              <a:gd name="T100" fmla="*/ 246 w 512"/>
              <a:gd name="T101" fmla="*/ 303 h 512"/>
              <a:gd name="T102" fmla="*/ 181 w 512"/>
              <a:gd name="T103" fmla="*/ 286 h 512"/>
              <a:gd name="T104" fmla="*/ 192 w 512"/>
              <a:gd name="T105" fmla="*/ 35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344" y="177"/>
                </a:moveTo>
                <a:cubicBezTo>
                  <a:pt x="345" y="180"/>
                  <a:pt x="345" y="184"/>
                  <a:pt x="343" y="188"/>
                </a:cubicBezTo>
                <a:cubicBezTo>
                  <a:pt x="341" y="191"/>
                  <a:pt x="338" y="193"/>
                  <a:pt x="335" y="195"/>
                </a:cubicBezTo>
                <a:cubicBezTo>
                  <a:pt x="331" y="196"/>
                  <a:pt x="327" y="195"/>
                  <a:pt x="324" y="194"/>
                </a:cubicBezTo>
                <a:cubicBezTo>
                  <a:pt x="320" y="192"/>
                  <a:pt x="318" y="189"/>
                  <a:pt x="317" y="185"/>
                </a:cubicBezTo>
                <a:cubicBezTo>
                  <a:pt x="316" y="182"/>
                  <a:pt x="316" y="178"/>
                  <a:pt x="318" y="174"/>
                </a:cubicBezTo>
                <a:cubicBezTo>
                  <a:pt x="320" y="171"/>
                  <a:pt x="322" y="169"/>
                  <a:pt x="326" y="167"/>
                </a:cubicBezTo>
                <a:cubicBezTo>
                  <a:pt x="328" y="167"/>
                  <a:pt x="329" y="167"/>
                  <a:pt x="330" y="167"/>
                </a:cubicBezTo>
                <a:cubicBezTo>
                  <a:pt x="333" y="167"/>
                  <a:pt x="335" y="167"/>
                  <a:pt x="337" y="168"/>
                </a:cubicBezTo>
                <a:cubicBezTo>
                  <a:pt x="340" y="170"/>
                  <a:pt x="343" y="173"/>
                  <a:pt x="344" y="177"/>
                </a:cubicBezTo>
                <a:close/>
                <a:moveTo>
                  <a:pt x="397" y="179"/>
                </a:moveTo>
                <a:cubicBezTo>
                  <a:pt x="398" y="180"/>
                  <a:pt x="399" y="181"/>
                  <a:pt x="400" y="182"/>
                </a:cubicBezTo>
                <a:cubicBezTo>
                  <a:pt x="399" y="183"/>
                  <a:pt x="398" y="184"/>
                  <a:pt x="397" y="185"/>
                </a:cubicBezTo>
                <a:cubicBezTo>
                  <a:pt x="392" y="189"/>
                  <a:pt x="386" y="193"/>
                  <a:pt x="384" y="199"/>
                </a:cubicBezTo>
                <a:cubicBezTo>
                  <a:pt x="382" y="206"/>
                  <a:pt x="384" y="212"/>
                  <a:pt x="385" y="218"/>
                </a:cubicBezTo>
                <a:cubicBezTo>
                  <a:pt x="386" y="220"/>
                  <a:pt x="386" y="221"/>
                  <a:pt x="386" y="223"/>
                </a:cubicBezTo>
                <a:cubicBezTo>
                  <a:pt x="385" y="223"/>
                  <a:pt x="383" y="223"/>
                  <a:pt x="382" y="223"/>
                </a:cubicBezTo>
                <a:cubicBezTo>
                  <a:pt x="376" y="223"/>
                  <a:pt x="369" y="223"/>
                  <a:pt x="363" y="227"/>
                </a:cubicBezTo>
                <a:cubicBezTo>
                  <a:pt x="357" y="231"/>
                  <a:pt x="355" y="237"/>
                  <a:pt x="353" y="243"/>
                </a:cubicBezTo>
                <a:cubicBezTo>
                  <a:pt x="352" y="244"/>
                  <a:pt x="352" y="246"/>
                  <a:pt x="351" y="247"/>
                </a:cubicBezTo>
                <a:cubicBezTo>
                  <a:pt x="350" y="246"/>
                  <a:pt x="348" y="244"/>
                  <a:pt x="347" y="244"/>
                </a:cubicBezTo>
                <a:cubicBezTo>
                  <a:pt x="342" y="240"/>
                  <a:pt x="336" y="234"/>
                  <a:pt x="330" y="234"/>
                </a:cubicBezTo>
                <a:cubicBezTo>
                  <a:pt x="329" y="234"/>
                  <a:pt x="329" y="234"/>
                  <a:pt x="329" y="234"/>
                </a:cubicBezTo>
                <a:cubicBezTo>
                  <a:pt x="322" y="234"/>
                  <a:pt x="317" y="240"/>
                  <a:pt x="312" y="243"/>
                </a:cubicBezTo>
                <a:cubicBezTo>
                  <a:pt x="311" y="244"/>
                  <a:pt x="309" y="246"/>
                  <a:pt x="308" y="247"/>
                </a:cubicBezTo>
                <a:cubicBezTo>
                  <a:pt x="307" y="246"/>
                  <a:pt x="307" y="244"/>
                  <a:pt x="306" y="243"/>
                </a:cubicBezTo>
                <a:cubicBezTo>
                  <a:pt x="304" y="237"/>
                  <a:pt x="302" y="230"/>
                  <a:pt x="296" y="226"/>
                </a:cubicBezTo>
                <a:cubicBezTo>
                  <a:pt x="291" y="222"/>
                  <a:pt x="284" y="222"/>
                  <a:pt x="278" y="222"/>
                </a:cubicBezTo>
                <a:cubicBezTo>
                  <a:pt x="277" y="222"/>
                  <a:pt x="275" y="222"/>
                  <a:pt x="273" y="221"/>
                </a:cubicBezTo>
                <a:cubicBezTo>
                  <a:pt x="274" y="220"/>
                  <a:pt x="274" y="218"/>
                  <a:pt x="274" y="217"/>
                </a:cubicBezTo>
                <a:cubicBezTo>
                  <a:pt x="276" y="211"/>
                  <a:pt x="278" y="204"/>
                  <a:pt x="276" y="198"/>
                </a:cubicBezTo>
                <a:cubicBezTo>
                  <a:pt x="274" y="191"/>
                  <a:pt x="269" y="187"/>
                  <a:pt x="264" y="183"/>
                </a:cubicBezTo>
                <a:cubicBezTo>
                  <a:pt x="263" y="182"/>
                  <a:pt x="261" y="181"/>
                  <a:pt x="260" y="180"/>
                </a:cubicBezTo>
                <a:cubicBezTo>
                  <a:pt x="262" y="179"/>
                  <a:pt x="263" y="178"/>
                  <a:pt x="264" y="177"/>
                </a:cubicBezTo>
                <a:cubicBezTo>
                  <a:pt x="269" y="173"/>
                  <a:pt x="275" y="169"/>
                  <a:pt x="277" y="163"/>
                </a:cubicBezTo>
                <a:cubicBezTo>
                  <a:pt x="279" y="156"/>
                  <a:pt x="277" y="150"/>
                  <a:pt x="275" y="144"/>
                </a:cubicBezTo>
                <a:cubicBezTo>
                  <a:pt x="275" y="142"/>
                  <a:pt x="275" y="141"/>
                  <a:pt x="274" y="139"/>
                </a:cubicBezTo>
                <a:cubicBezTo>
                  <a:pt x="276" y="139"/>
                  <a:pt x="278" y="139"/>
                  <a:pt x="279" y="139"/>
                </a:cubicBezTo>
                <a:cubicBezTo>
                  <a:pt x="285" y="139"/>
                  <a:pt x="292" y="139"/>
                  <a:pt x="298" y="135"/>
                </a:cubicBezTo>
                <a:cubicBezTo>
                  <a:pt x="303" y="131"/>
                  <a:pt x="306" y="125"/>
                  <a:pt x="308" y="119"/>
                </a:cubicBezTo>
                <a:cubicBezTo>
                  <a:pt x="308" y="118"/>
                  <a:pt x="309" y="116"/>
                  <a:pt x="310" y="115"/>
                </a:cubicBezTo>
                <a:cubicBezTo>
                  <a:pt x="311" y="116"/>
                  <a:pt x="313" y="118"/>
                  <a:pt x="314" y="118"/>
                </a:cubicBezTo>
                <a:cubicBezTo>
                  <a:pt x="319" y="122"/>
                  <a:pt x="324" y="128"/>
                  <a:pt x="331" y="128"/>
                </a:cubicBezTo>
                <a:cubicBezTo>
                  <a:pt x="331" y="128"/>
                  <a:pt x="331" y="128"/>
                  <a:pt x="331" y="128"/>
                </a:cubicBezTo>
                <a:cubicBezTo>
                  <a:pt x="338" y="128"/>
                  <a:pt x="344" y="122"/>
                  <a:pt x="349" y="119"/>
                </a:cubicBezTo>
                <a:cubicBezTo>
                  <a:pt x="350" y="118"/>
                  <a:pt x="352" y="116"/>
                  <a:pt x="353" y="115"/>
                </a:cubicBezTo>
                <a:cubicBezTo>
                  <a:pt x="353" y="116"/>
                  <a:pt x="354" y="118"/>
                  <a:pt x="354" y="119"/>
                </a:cubicBezTo>
                <a:cubicBezTo>
                  <a:pt x="356" y="125"/>
                  <a:pt x="359" y="132"/>
                  <a:pt x="364" y="136"/>
                </a:cubicBezTo>
                <a:cubicBezTo>
                  <a:pt x="370" y="140"/>
                  <a:pt x="377" y="140"/>
                  <a:pt x="383" y="140"/>
                </a:cubicBezTo>
                <a:cubicBezTo>
                  <a:pt x="384" y="140"/>
                  <a:pt x="386" y="140"/>
                  <a:pt x="387" y="141"/>
                </a:cubicBezTo>
                <a:cubicBezTo>
                  <a:pt x="387" y="142"/>
                  <a:pt x="387" y="144"/>
                  <a:pt x="386" y="145"/>
                </a:cubicBezTo>
                <a:cubicBezTo>
                  <a:pt x="384" y="151"/>
                  <a:pt x="382" y="158"/>
                  <a:pt x="384" y="164"/>
                </a:cubicBezTo>
                <a:cubicBezTo>
                  <a:pt x="386" y="171"/>
                  <a:pt x="392" y="175"/>
                  <a:pt x="397" y="179"/>
                </a:cubicBezTo>
                <a:close/>
                <a:moveTo>
                  <a:pt x="364" y="170"/>
                </a:moveTo>
                <a:cubicBezTo>
                  <a:pt x="361" y="161"/>
                  <a:pt x="355" y="154"/>
                  <a:pt x="347" y="150"/>
                </a:cubicBezTo>
                <a:cubicBezTo>
                  <a:pt x="338" y="145"/>
                  <a:pt x="329" y="144"/>
                  <a:pt x="320" y="147"/>
                </a:cubicBezTo>
                <a:cubicBezTo>
                  <a:pt x="311" y="150"/>
                  <a:pt x="303" y="156"/>
                  <a:pt x="299" y="164"/>
                </a:cubicBezTo>
                <a:cubicBezTo>
                  <a:pt x="294" y="173"/>
                  <a:pt x="294" y="182"/>
                  <a:pt x="296" y="192"/>
                </a:cubicBezTo>
                <a:cubicBezTo>
                  <a:pt x="299" y="201"/>
                  <a:pt x="305" y="208"/>
                  <a:pt x="314" y="212"/>
                </a:cubicBezTo>
                <a:cubicBezTo>
                  <a:pt x="319" y="215"/>
                  <a:pt x="325" y="217"/>
                  <a:pt x="330" y="217"/>
                </a:cubicBezTo>
                <a:cubicBezTo>
                  <a:pt x="334" y="217"/>
                  <a:pt x="337" y="216"/>
                  <a:pt x="341" y="215"/>
                </a:cubicBezTo>
                <a:cubicBezTo>
                  <a:pt x="350" y="212"/>
                  <a:pt x="357" y="206"/>
                  <a:pt x="362" y="198"/>
                </a:cubicBezTo>
                <a:cubicBezTo>
                  <a:pt x="366" y="189"/>
                  <a:pt x="367" y="180"/>
                  <a:pt x="364" y="17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4" y="321"/>
                </a:moveTo>
                <a:cubicBezTo>
                  <a:pt x="285" y="312"/>
                  <a:pt x="277" y="306"/>
                  <a:pt x="271" y="301"/>
                </a:cubicBezTo>
                <a:cubicBezTo>
                  <a:pt x="270" y="300"/>
                  <a:pt x="267" y="298"/>
                  <a:pt x="266" y="297"/>
                </a:cubicBezTo>
                <a:cubicBezTo>
                  <a:pt x="266" y="295"/>
                  <a:pt x="267" y="292"/>
                  <a:pt x="268" y="290"/>
                </a:cubicBezTo>
                <a:cubicBezTo>
                  <a:pt x="270" y="283"/>
                  <a:pt x="273" y="274"/>
                  <a:pt x="267" y="266"/>
                </a:cubicBezTo>
                <a:cubicBezTo>
                  <a:pt x="262" y="258"/>
                  <a:pt x="252" y="258"/>
                  <a:pt x="245" y="258"/>
                </a:cubicBezTo>
                <a:cubicBezTo>
                  <a:pt x="243" y="258"/>
                  <a:pt x="240" y="257"/>
                  <a:pt x="238" y="257"/>
                </a:cubicBezTo>
                <a:cubicBezTo>
                  <a:pt x="238" y="256"/>
                  <a:pt x="237" y="253"/>
                  <a:pt x="236" y="251"/>
                </a:cubicBezTo>
                <a:cubicBezTo>
                  <a:pt x="234" y="244"/>
                  <a:pt x="231" y="235"/>
                  <a:pt x="222" y="232"/>
                </a:cubicBezTo>
                <a:cubicBezTo>
                  <a:pt x="213" y="229"/>
                  <a:pt x="204" y="234"/>
                  <a:pt x="199" y="238"/>
                </a:cubicBezTo>
                <a:cubicBezTo>
                  <a:pt x="197" y="239"/>
                  <a:pt x="194" y="241"/>
                  <a:pt x="193" y="242"/>
                </a:cubicBezTo>
                <a:cubicBezTo>
                  <a:pt x="191" y="241"/>
                  <a:pt x="189" y="239"/>
                  <a:pt x="187" y="238"/>
                </a:cubicBezTo>
                <a:cubicBezTo>
                  <a:pt x="182" y="234"/>
                  <a:pt x="173" y="228"/>
                  <a:pt x="164" y="231"/>
                </a:cubicBezTo>
                <a:cubicBezTo>
                  <a:pt x="155" y="234"/>
                  <a:pt x="152" y="243"/>
                  <a:pt x="149" y="250"/>
                </a:cubicBezTo>
                <a:cubicBezTo>
                  <a:pt x="148" y="252"/>
                  <a:pt x="147" y="255"/>
                  <a:pt x="147" y="256"/>
                </a:cubicBezTo>
                <a:cubicBezTo>
                  <a:pt x="145" y="256"/>
                  <a:pt x="142" y="256"/>
                  <a:pt x="140" y="256"/>
                </a:cubicBezTo>
                <a:cubicBezTo>
                  <a:pt x="133" y="256"/>
                  <a:pt x="123" y="257"/>
                  <a:pt x="117" y="264"/>
                </a:cubicBezTo>
                <a:cubicBezTo>
                  <a:pt x="112" y="272"/>
                  <a:pt x="114" y="281"/>
                  <a:pt x="116" y="288"/>
                </a:cubicBezTo>
                <a:cubicBezTo>
                  <a:pt x="117" y="290"/>
                  <a:pt x="118" y="293"/>
                  <a:pt x="118" y="295"/>
                </a:cubicBezTo>
                <a:cubicBezTo>
                  <a:pt x="117" y="296"/>
                  <a:pt x="114" y="298"/>
                  <a:pt x="113" y="299"/>
                </a:cubicBezTo>
                <a:cubicBezTo>
                  <a:pt x="107" y="303"/>
                  <a:pt x="99" y="309"/>
                  <a:pt x="99" y="318"/>
                </a:cubicBezTo>
                <a:cubicBezTo>
                  <a:pt x="99" y="328"/>
                  <a:pt x="106" y="334"/>
                  <a:pt x="112" y="338"/>
                </a:cubicBezTo>
                <a:cubicBezTo>
                  <a:pt x="114" y="340"/>
                  <a:pt x="117" y="342"/>
                  <a:pt x="117" y="342"/>
                </a:cubicBezTo>
                <a:cubicBezTo>
                  <a:pt x="117" y="344"/>
                  <a:pt x="116" y="347"/>
                  <a:pt x="115" y="350"/>
                </a:cubicBezTo>
                <a:cubicBezTo>
                  <a:pt x="113" y="357"/>
                  <a:pt x="110" y="366"/>
                  <a:pt x="116" y="373"/>
                </a:cubicBezTo>
                <a:cubicBezTo>
                  <a:pt x="121" y="381"/>
                  <a:pt x="131" y="381"/>
                  <a:pt x="138" y="382"/>
                </a:cubicBezTo>
                <a:cubicBezTo>
                  <a:pt x="140" y="382"/>
                  <a:pt x="143" y="382"/>
                  <a:pt x="145" y="382"/>
                </a:cubicBezTo>
                <a:cubicBezTo>
                  <a:pt x="146" y="384"/>
                  <a:pt x="147" y="387"/>
                  <a:pt x="147" y="388"/>
                </a:cubicBezTo>
                <a:cubicBezTo>
                  <a:pt x="150" y="395"/>
                  <a:pt x="153" y="404"/>
                  <a:pt x="162" y="408"/>
                </a:cubicBezTo>
                <a:cubicBezTo>
                  <a:pt x="171" y="411"/>
                  <a:pt x="179" y="405"/>
                  <a:pt x="185" y="401"/>
                </a:cubicBezTo>
                <a:cubicBezTo>
                  <a:pt x="186" y="400"/>
                  <a:pt x="189" y="398"/>
                  <a:pt x="191" y="398"/>
                </a:cubicBezTo>
                <a:cubicBezTo>
                  <a:pt x="192" y="398"/>
                  <a:pt x="194" y="400"/>
                  <a:pt x="196" y="401"/>
                </a:cubicBezTo>
                <a:cubicBezTo>
                  <a:pt x="201" y="405"/>
                  <a:pt x="207" y="409"/>
                  <a:pt x="214" y="409"/>
                </a:cubicBezTo>
                <a:cubicBezTo>
                  <a:pt x="216" y="409"/>
                  <a:pt x="217" y="409"/>
                  <a:pt x="219" y="408"/>
                </a:cubicBezTo>
                <a:cubicBezTo>
                  <a:pt x="228" y="405"/>
                  <a:pt x="232" y="396"/>
                  <a:pt x="234" y="389"/>
                </a:cubicBezTo>
                <a:cubicBezTo>
                  <a:pt x="235" y="387"/>
                  <a:pt x="236" y="385"/>
                  <a:pt x="237" y="383"/>
                </a:cubicBezTo>
                <a:cubicBezTo>
                  <a:pt x="238" y="383"/>
                  <a:pt x="241" y="383"/>
                  <a:pt x="244" y="383"/>
                </a:cubicBezTo>
                <a:cubicBezTo>
                  <a:pt x="251" y="383"/>
                  <a:pt x="260" y="383"/>
                  <a:pt x="266" y="375"/>
                </a:cubicBezTo>
                <a:cubicBezTo>
                  <a:pt x="272" y="368"/>
                  <a:pt x="269" y="358"/>
                  <a:pt x="267" y="351"/>
                </a:cubicBezTo>
                <a:cubicBezTo>
                  <a:pt x="267" y="349"/>
                  <a:pt x="266" y="346"/>
                  <a:pt x="266" y="345"/>
                </a:cubicBezTo>
                <a:cubicBezTo>
                  <a:pt x="267" y="344"/>
                  <a:pt x="269" y="342"/>
                  <a:pt x="271" y="341"/>
                </a:cubicBezTo>
                <a:cubicBezTo>
                  <a:pt x="276" y="336"/>
                  <a:pt x="284" y="331"/>
                  <a:pt x="284" y="321"/>
                </a:cubicBezTo>
                <a:close/>
                <a:moveTo>
                  <a:pt x="423" y="182"/>
                </a:moveTo>
                <a:cubicBezTo>
                  <a:pt x="423" y="173"/>
                  <a:pt x="416" y="167"/>
                  <a:pt x="410" y="163"/>
                </a:cubicBezTo>
                <a:cubicBezTo>
                  <a:pt x="408" y="161"/>
                  <a:pt x="406" y="159"/>
                  <a:pt x="405" y="158"/>
                </a:cubicBezTo>
                <a:cubicBezTo>
                  <a:pt x="405" y="156"/>
                  <a:pt x="406" y="153"/>
                  <a:pt x="407" y="151"/>
                </a:cubicBezTo>
                <a:cubicBezTo>
                  <a:pt x="409" y="144"/>
                  <a:pt x="412" y="135"/>
                  <a:pt x="406" y="127"/>
                </a:cubicBezTo>
                <a:cubicBezTo>
                  <a:pt x="401" y="120"/>
                  <a:pt x="391" y="119"/>
                  <a:pt x="384" y="119"/>
                </a:cubicBezTo>
                <a:cubicBezTo>
                  <a:pt x="382" y="119"/>
                  <a:pt x="379" y="119"/>
                  <a:pt x="377" y="118"/>
                </a:cubicBezTo>
                <a:cubicBezTo>
                  <a:pt x="376" y="117"/>
                  <a:pt x="375" y="114"/>
                  <a:pt x="375" y="112"/>
                </a:cubicBezTo>
                <a:cubicBezTo>
                  <a:pt x="372" y="105"/>
                  <a:pt x="369" y="96"/>
                  <a:pt x="360" y="93"/>
                </a:cubicBezTo>
                <a:cubicBezTo>
                  <a:pt x="351" y="90"/>
                  <a:pt x="343" y="95"/>
                  <a:pt x="337" y="99"/>
                </a:cubicBezTo>
                <a:cubicBezTo>
                  <a:pt x="336" y="101"/>
                  <a:pt x="333" y="102"/>
                  <a:pt x="331" y="103"/>
                </a:cubicBezTo>
                <a:cubicBezTo>
                  <a:pt x="330" y="102"/>
                  <a:pt x="328" y="101"/>
                  <a:pt x="326" y="99"/>
                </a:cubicBezTo>
                <a:cubicBezTo>
                  <a:pt x="320" y="95"/>
                  <a:pt x="312" y="89"/>
                  <a:pt x="303" y="92"/>
                </a:cubicBezTo>
                <a:cubicBezTo>
                  <a:pt x="294" y="95"/>
                  <a:pt x="290" y="105"/>
                  <a:pt x="288" y="111"/>
                </a:cubicBezTo>
                <a:cubicBezTo>
                  <a:pt x="287" y="113"/>
                  <a:pt x="286" y="116"/>
                  <a:pt x="285" y="117"/>
                </a:cubicBezTo>
                <a:cubicBezTo>
                  <a:pt x="284" y="118"/>
                  <a:pt x="281" y="118"/>
                  <a:pt x="279" y="118"/>
                </a:cubicBezTo>
                <a:cubicBezTo>
                  <a:pt x="271" y="118"/>
                  <a:pt x="262" y="118"/>
                  <a:pt x="256" y="125"/>
                </a:cubicBezTo>
                <a:cubicBezTo>
                  <a:pt x="250" y="133"/>
                  <a:pt x="253" y="142"/>
                  <a:pt x="255" y="149"/>
                </a:cubicBezTo>
                <a:cubicBezTo>
                  <a:pt x="255" y="151"/>
                  <a:pt x="256" y="154"/>
                  <a:pt x="256" y="156"/>
                </a:cubicBezTo>
                <a:cubicBezTo>
                  <a:pt x="255" y="157"/>
                  <a:pt x="253" y="159"/>
                  <a:pt x="251" y="160"/>
                </a:cubicBezTo>
                <a:cubicBezTo>
                  <a:pt x="246" y="164"/>
                  <a:pt x="238" y="170"/>
                  <a:pt x="238" y="180"/>
                </a:cubicBezTo>
                <a:cubicBezTo>
                  <a:pt x="237" y="189"/>
                  <a:pt x="245" y="195"/>
                  <a:pt x="251" y="199"/>
                </a:cubicBezTo>
                <a:cubicBezTo>
                  <a:pt x="252" y="201"/>
                  <a:pt x="255" y="203"/>
                  <a:pt x="256" y="204"/>
                </a:cubicBezTo>
                <a:cubicBezTo>
                  <a:pt x="256" y="205"/>
                  <a:pt x="255" y="209"/>
                  <a:pt x="254" y="211"/>
                </a:cubicBezTo>
                <a:cubicBezTo>
                  <a:pt x="252" y="218"/>
                  <a:pt x="249" y="227"/>
                  <a:pt x="255" y="235"/>
                </a:cubicBezTo>
                <a:cubicBezTo>
                  <a:pt x="260" y="242"/>
                  <a:pt x="270" y="243"/>
                  <a:pt x="277" y="243"/>
                </a:cubicBezTo>
                <a:cubicBezTo>
                  <a:pt x="279" y="243"/>
                  <a:pt x="282" y="243"/>
                  <a:pt x="284" y="244"/>
                </a:cubicBezTo>
                <a:cubicBezTo>
                  <a:pt x="284" y="245"/>
                  <a:pt x="285" y="248"/>
                  <a:pt x="286" y="250"/>
                </a:cubicBezTo>
                <a:cubicBezTo>
                  <a:pt x="288" y="257"/>
                  <a:pt x="291" y="266"/>
                  <a:pt x="300" y="269"/>
                </a:cubicBezTo>
                <a:cubicBezTo>
                  <a:pt x="309" y="272"/>
                  <a:pt x="317" y="267"/>
                  <a:pt x="323" y="263"/>
                </a:cubicBezTo>
                <a:cubicBezTo>
                  <a:pt x="325" y="261"/>
                  <a:pt x="328" y="260"/>
                  <a:pt x="329" y="259"/>
                </a:cubicBezTo>
                <a:cubicBezTo>
                  <a:pt x="331" y="260"/>
                  <a:pt x="333" y="261"/>
                  <a:pt x="335" y="263"/>
                </a:cubicBezTo>
                <a:cubicBezTo>
                  <a:pt x="339" y="266"/>
                  <a:pt x="346" y="270"/>
                  <a:pt x="353" y="270"/>
                </a:cubicBezTo>
                <a:cubicBezTo>
                  <a:pt x="354" y="270"/>
                  <a:pt x="356" y="270"/>
                  <a:pt x="358" y="270"/>
                </a:cubicBezTo>
                <a:cubicBezTo>
                  <a:pt x="367" y="267"/>
                  <a:pt x="370" y="257"/>
                  <a:pt x="373" y="251"/>
                </a:cubicBezTo>
                <a:cubicBezTo>
                  <a:pt x="374" y="249"/>
                  <a:pt x="375" y="246"/>
                  <a:pt x="375" y="245"/>
                </a:cubicBezTo>
                <a:cubicBezTo>
                  <a:pt x="377" y="244"/>
                  <a:pt x="380" y="244"/>
                  <a:pt x="382" y="244"/>
                </a:cubicBezTo>
                <a:cubicBezTo>
                  <a:pt x="389" y="244"/>
                  <a:pt x="399" y="244"/>
                  <a:pt x="405" y="237"/>
                </a:cubicBezTo>
                <a:cubicBezTo>
                  <a:pt x="410" y="229"/>
                  <a:pt x="408" y="220"/>
                  <a:pt x="406" y="213"/>
                </a:cubicBezTo>
                <a:cubicBezTo>
                  <a:pt x="405" y="211"/>
                  <a:pt x="404" y="208"/>
                  <a:pt x="404" y="206"/>
                </a:cubicBezTo>
                <a:cubicBezTo>
                  <a:pt x="405" y="205"/>
                  <a:pt x="408" y="203"/>
                  <a:pt x="409" y="202"/>
                </a:cubicBezTo>
                <a:cubicBezTo>
                  <a:pt x="415" y="198"/>
                  <a:pt x="423" y="192"/>
                  <a:pt x="423" y="182"/>
                </a:cubicBezTo>
                <a:close/>
                <a:moveTo>
                  <a:pt x="198" y="307"/>
                </a:moveTo>
                <a:cubicBezTo>
                  <a:pt x="196" y="306"/>
                  <a:pt x="194" y="305"/>
                  <a:pt x="192" y="305"/>
                </a:cubicBezTo>
                <a:cubicBezTo>
                  <a:pt x="190" y="305"/>
                  <a:pt x="189" y="306"/>
                  <a:pt x="187" y="306"/>
                </a:cubicBezTo>
                <a:cubicBezTo>
                  <a:pt x="184" y="307"/>
                  <a:pt x="181" y="310"/>
                  <a:pt x="179" y="313"/>
                </a:cubicBezTo>
                <a:cubicBezTo>
                  <a:pt x="177" y="316"/>
                  <a:pt x="177" y="320"/>
                  <a:pt x="178" y="324"/>
                </a:cubicBezTo>
                <a:cubicBezTo>
                  <a:pt x="179" y="328"/>
                  <a:pt x="182" y="330"/>
                  <a:pt x="185" y="332"/>
                </a:cubicBezTo>
                <a:cubicBezTo>
                  <a:pt x="188" y="334"/>
                  <a:pt x="192" y="334"/>
                  <a:pt x="196" y="333"/>
                </a:cubicBezTo>
                <a:cubicBezTo>
                  <a:pt x="200" y="332"/>
                  <a:pt x="202" y="330"/>
                  <a:pt x="204" y="326"/>
                </a:cubicBezTo>
                <a:cubicBezTo>
                  <a:pt x="206" y="323"/>
                  <a:pt x="206" y="319"/>
                  <a:pt x="205" y="315"/>
                </a:cubicBezTo>
                <a:cubicBezTo>
                  <a:pt x="204" y="312"/>
                  <a:pt x="202" y="309"/>
                  <a:pt x="198" y="307"/>
                </a:cubicBezTo>
                <a:close/>
                <a:moveTo>
                  <a:pt x="258" y="318"/>
                </a:moveTo>
                <a:cubicBezTo>
                  <a:pt x="259" y="319"/>
                  <a:pt x="261" y="320"/>
                  <a:pt x="262" y="321"/>
                </a:cubicBezTo>
                <a:cubicBezTo>
                  <a:pt x="260" y="322"/>
                  <a:pt x="259" y="323"/>
                  <a:pt x="258" y="324"/>
                </a:cubicBezTo>
                <a:cubicBezTo>
                  <a:pt x="253" y="327"/>
                  <a:pt x="247" y="331"/>
                  <a:pt x="245" y="338"/>
                </a:cubicBezTo>
                <a:cubicBezTo>
                  <a:pt x="243" y="344"/>
                  <a:pt x="245" y="351"/>
                  <a:pt x="247" y="357"/>
                </a:cubicBezTo>
                <a:cubicBezTo>
                  <a:pt x="247" y="358"/>
                  <a:pt x="247" y="360"/>
                  <a:pt x="248" y="361"/>
                </a:cubicBezTo>
                <a:cubicBezTo>
                  <a:pt x="246" y="362"/>
                  <a:pt x="244" y="362"/>
                  <a:pt x="243" y="362"/>
                </a:cubicBezTo>
                <a:cubicBezTo>
                  <a:pt x="237" y="362"/>
                  <a:pt x="230" y="362"/>
                  <a:pt x="224" y="366"/>
                </a:cubicBezTo>
                <a:cubicBezTo>
                  <a:pt x="219" y="370"/>
                  <a:pt x="216" y="376"/>
                  <a:pt x="214" y="382"/>
                </a:cubicBezTo>
                <a:cubicBezTo>
                  <a:pt x="214" y="383"/>
                  <a:pt x="213" y="384"/>
                  <a:pt x="212" y="386"/>
                </a:cubicBezTo>
                <a:cubicBezTo>
                  <a:pt x="211" y="385"/>
                  <a:pt x="209" y="383"/>
                  <a:pt x="208" y="382"/>
                </a:cubicBezTo>
                <a:cubicBezTo>
                  <a:pt x="203" y="379"/>
                  <a:pt x="198" y="373"/>
                  <a:pt x="191" y="373"/>
                </a:cubicBezTo>
                <a:cubicBezTo>
                  <a:pt x="191" y="373"/>
                  <a:pt x="191" y="373"/>
                  <a:pt x="191" y="373"/>
                </a:cubicBezTo>
                <a:cubicBezTo>
                  <a:pt x="184" y="373"/>
                  <a:pt x="178" y="378"/>
                  <a:pt x="173" y="382"/>
                </a:cubicBezTo>
                <a:cubicBezTo>
                  <a:pt x="172" y="383"/>
                  <a:pt x="170" y="385"/>
                  <a:pt x="169" y="386"/>
                </a:cubicBezTo>
                <a:cubicBezTo>
                  <a:pt x="169" y="385"/>
                  <a:pt x="168" y="383"/>
                  <a:pt x="168" y="382"/>
                </a:cubicBezTo>
                <a:cubicBezTo>
                  <a:pt x="166" y="376"/>
                  <a:pt x="163" y="369"/>
                  <a:pt x="158" y="365"/>
                </a:cubicBezTo>
                <a:cubicBezTo>
                  <a:pt x="152" y="361"/>
                  <a:pt x="145" y="361"/>
                  <a:pt x="139" y="360"/>
                </a:cubicBezTo>
                <a:cubicBezTo>
                  <a:pt x="138" y="360"/>
                  <a:pt x="136" y="360"/>
                  <a:pt x="135" y="360"/>
                </a:cubicBezTo>
                <a:cubicBezTo>
                  <a:pt x="135" y="359"/>
                  <a:pt x="135" y="357"/>
                  <a:pt x="136" y="356"/>
                </a:cubicBezTo>
                <a:cubicBezTo>
                  <a:pt x="138" y="350"/>
                  <a:pt x="140" y="343"/>
                  <a:pt x="138" y="336"/>
                </a:cubicBezTo>
                <a:cubicBezTo>
                  <a:pt x="136" y="330"/>
                  <a:pt x="130" y="325"/>
                  <a:pt x="125" y="321"/>
                </a:cubicBezTo>
                <a:cubicBezTo>
                  <a:pt x="124" y="321"/>
                  <a:pt x="123" y="320"/>
                  <a:pt x="122" y="319"/>
                </a:cubicBezTo>
                <a:cubicBezTo>
                  <a:pt x="123" y="318"/>
                  <a:pt x="124" y="317"/>
                  <a:pt x="125" y="316"/>
                </a:cubicBezTo>
                <a:cubicBezTo>
                  <a:pt x="130" y="312"/>
                  <a:pt x="136" y="308"/>
                  <a:pt x="138" y="302"/>
                </a:cubicBezTo>
                <a:cubicBezTo>
                  <a:pt x="140" y="295"/>
                  <a:pt x="138" y="288"/>
                  <a:pt x="137" y="282"/>
                </a:cubicBezTo>
                <a:cubicBezTo>
                  <a:pt x="136" y="281"/>
                  <a:pt x="136" y="279"/>
                  <a:pt x="136" y="278"/>
                </a:cubicBezTo>
                <a:cubicBezTo>
                  <a:pt x="137" y="278"/>
                  <a:pt x="139" y="278"/>
                  <a:pt x="140" y="278"/>
                </a:cubicBezTo>
                <a:cubicBezTo>
                  <a:pt x="146" y="278"/>
                  <a:pt x="153" y="278"/>
                  <a:pt x="159" y="274"/>
                </a:cubicBezTo>
                <a:cubicBezTo>
                  <a:pt x="165" y="270"/>
                  <a:pt x="167" y="263"/>
                  <a:pt x="169" y="258"/>
                </a:cubicBezTo>
                <a:cubicBezTo>
                  <a:pt x="170" y="256"/>
                  <a:pt x="170" y="255"/>
                  <a:pt x="171" y="253"/>
                </a:cubicBezTo>
                <a:cubicBezTo>
                  <a:pt x="172" y="254"/>
                  <a:pt x="174" y="256"/>
                  <a:pt x="175" y="257"/>
                </a:cubicBezTo>
                <a:cubicBezTo>
                  <a:pt x="180" y="261"/>
                  <a:pt x="186" y="266"/>
                  <a:pt x="192" y="266"/>
                </a:cubicBezTo>
                <a:cubicBezTo>
                  <a:pt x="193" y="266"/>
                  <a:pt x="193" y="266"/>
                  <a:pt x="193" y="266"/>
                </a:cubicBezTo>
                <a:cubicBezTo>
                  <a:pt x="200" y="266"/>
                  <a:pt x="205" y="261"/>
                  <a:pt x="210" y="257"/>
                </a:cubicBezTo>
                <a:cubicBezTo>
                  <a:pt x="211" y="257"/>
                  <a:pt x="213" y="254"/>
                  <a:pt x="214" y="253"/>
                </a:cubicBezTo>
                <a:cubicBezTo>
                  <a:pt x="215" y="255"/>
                  <a:pt x="215" y="257"/>
                  <a:pt x="216" y="258"/>
                </a:cubicBezTo>
                <a:cubicBezTo>
                  <a:pt x="218" y="264"/>
                  <a:pt x="220" y="270"/>
                  <a:pt x="226" y="274"/>
                </a:cubicBezTo>
                <a:cubicBezTo>
                  <a:pt x="231" y="278"/>
                  <a:pt x="238" y="279"/>
                  <a:pt x="244" y="279"/>
                </a:cubicBezTo>
                <a:cubicBezTo>
                  <a:pt x="245" y="279"/>
                  <a:pt x="247" y="279"/>
                  <a:pt x="249" y="279"/>
                </a:cubicBezTo>
                <a:cubicBezTo>
                  <a:pt x="248" y="281"/>
                  <a:pt x="248" y="282"/>
                  <a:pt x="248" y="283"/>
                </a:cubicBezTo>
                <a:cubicBezTo>
                  <a:pt x="246" y="289"/>
                  <a:pt x="244" y="296"/>
                  <a:pt x="246" y="303"/>
                </a:cubicBezTo>
                <a:cubicBezTo>
                  <a:pt x="248" y="310"/>
                  <a:pt x="253" y="314"/>
                  <a:pt x="258" y="318"/>
                </a:cubicBezTo>
                <a:close/>
                <a:moveTo>
                  <a:pt x="226" y="309"/>
                </a:moveTo>
                <a:cubicBezTo>
                  <a:pt x="223" y="300"/>
                  <a:pt x="217" y="293"/>
                  <a:pt x="208" y="288"/>
                </a:cubicBezTo>
                <a:cubicBezTo>
                  <a:pt x="200" y="284"/>
                  <a:pt x="190" y="283"/>
                  <a:pt x="181" y="286"/>
                </a:cubicBezTo>
                <a:cubicBezTo>
                  <a:pt x="172" y="289"/>
                  <a:pt x="165" y="295"/>
                  <a:pt x="160" y="303"/>
                </a:cubicBezTo>
                <a:cubicBezTo>
                  <a:pt x="156" y="312"/>
                  <a:pt x="155" y="321"/>
                  <a:pt x="158" y="330"/>
                </a:cubicBezTo>
                <a:cubicBezTo>
                  <a:pt x="161" y="339"/>
                  <a:pt x="167" y="347"/>
                  <a:pt x="175" y="351"/>
                </a:cubicBezTo>
                <a:cubicBezTo>
                  <a:pt x="180" y="354"/>
                  <a:pt x="186" y="355"/>
                  <a:pt x="192" y="355"/>
                </a:cubicBezTo>
                <a:cubicBezTo>
                  <a:pt x="195" y="355"/>
                  <a:pt x="199" y="355"/>
                  <a:pt x="202" y="354"/>
                </a:cubicBezTo>
                <a:cubicBezTo>
                  <a:pt x="211" y="351"/>
                  <a:pt x="219" y="345"/>
                  <a:pt x="223" y="336"/>
                </a:cubicBezTo>
                <a:cubicBezTo>
                  <a:pt x="228" y="328"/>
                  <a:pt x="228" y="318"/>
                  <a:pt x="226" y="30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8" name="Freeform 976">
            <a:extLst>
              <a:ext uri="{FF2B5EF4-FFF2-40B4-BE49-F238E27FC236}">
                <a16:creationId xmlns:a16="http://schemas.microsoft.com/office/drawing/2014/main" id="{5EBD8F3D-1628-DD44-8FD0-C015A5B97149}"/>
              </a:ext>
            </a:extLst>
          </p:cNvPr>
          <p:cNvSpPr>
            <a:spLocks noChangeAspect="1" noEditPoints="1"/>
          </p:cNvSpPr>
          <p:nvPr/>
        </p:nvSpPr>
        <p:spPr bwMode="auto">
          <a:xfrm>
            <a:off x="4627696" y="4156265"/>
            <a:ext cx="468001" cy="468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373 h 512"/>
              <a:gd name="T12" fmla="*/ 128 w 512"/>
              <a:gd name="T13" fmla="*/ 373 h 512"/>
              <a:gd name="T14" fmla="*/ 117 w 512"/>
              <a:gd name="T15" fmla="*/ 362 h 512"/>
              <a:gd name="T16" fmla="*/ 128 w 512"/>
              <a:gd name="T17" fmla="*/ 352 h 512"/>
              <a:gd name="T18" fmla="*/ 256 w 512"/>
              <a:gd name="T19" fmla="*/ 352 h 512"/>
              <a:gd name="T20" fmla="*/ 266 w 512"/>
              <a:gd name="T21" fmla="*/ 362 h 512"/>
              <a:gd name="T22" fmla="*/ 256 w 512"/>
              <a:gd name="T23" fmla="*/ 373 h 512"/>
              <a:gd name="T24" fmla="*/ 391 w 512"/>
              <a:gd name="T25" fmla="*/ 370 h 512"/>
              <a:gd name="T26" fmla="*/ 384 w 512"/>
              <a:gd name="T27" fmla="*/ 373 h 512"/>
              <a:gd name="T28" fmla="*/ 376 w 512"/>
              <a:gd name="T29" fmla="*/ 370 h 512"/>
              <a:gd name="T30" fmla="*/ 279 w 512"/>
              <a:gd name="T31" fmla="*/ 272 h 512"/>
              <a:gd name="T32" fmla="*/ 242 w 512"/>
              <a:gd name="T33" fmla="*/ 310 h 512"/>
              <a:gd name="T34" fmla="*/ 242 w 512"/>
              <a:gd name="T35" fmla="*/ 310 h 512"/>
              <a:gd name="T36" fmla="*/ 242 w 512"/>
              <a:gd name="T37" fmla="*/ 325 h 512"/>
              <a:gd name="T38" fmla="*/ 234 w 512"/>
              <a:gd name="T39" fmla="*/ 328 h 512"/>
              <a:gd name="T40" fmla="*/ 227 w 512"/>
              <a:gd name="T41" fmla="*/ 325 h 512"/>
              <a:gd name="T42" fmla="*/ 151 w 512"/>
              <a:gd name="T43" fmla="*/ 250 h 512"/>
              <a:gd name="T44" fmla="*/ 151 w 512"/>
              <a:gd name="T45" fmla="*/ 235 h 512"/>
              <a:gd name="T46" fmla="*/ 166 w 512"/>
              <a:gd name="T47" fmla="*/ 235 h 512"/>
              <a:gd name="T48" fmla="*/ 257 w 512"/>
              <a:gd name="T49" fmla="*/ 144 h 512"/>
              <a:gd name="T50" fmla="*/ 257 w 512"/>
              <a:gd name="T51" fmla="*/ 129 h 512"/>
              <a:gd name="T52" fmla="*/ 272 w 512"/>
              <a:gd name="T53" fmla="*/ 129 h 512"/>
              <a:gd name="T54" fmla="*/ 347 w 512"/>
              <a:gd name="T55" fmla="*/ 204 h 512"/>
              <a:gd name="T56" fmla="*/ 347 w 512"/>
              <a:gd name="T57" fmla="*/ 220 h 512"/>
              <a:gd name="T58" fmla="*/ 340 w 512"/>
              <a:gd name="T59" fmla="*/ 223 h 512"/>
              <a:gd name="T60" fmla="*/ 332 w 512"/>
              <a:gd name="T61" fmla="*/ 220 h 512"/>
              <a:gd name="T62" fmla="*/ 295 w 512"/>
              <a:gd name="T63" fmla="*/ 257 h 512"/>
              <a:gd name="T64" fmla="*/ 295 w 512"/>
              <a:gd name="T65" fmla="*/ 257 h 512"/>
              <a:gd name="T66" fmla="*/ 391 w 512"/>
              <a:gd name="T67" fmla="*/ 355 h 512"/>
              <a:gd name="T68" fmla="*/ 391 w 512"/>
              <a:gd name="T69" fmla="*/ 370 h 512"/>
              <a:gd name="T70" fmla="*/ 317 w 512"/>
              <a:gd name="T71" fmla="*/ 204 h 512"/>
              <a:gd name="T72" fmla="*/ 227 w 512"/>
              <a:gd name="T73" fmla="*/ 295 h 512"/>
              <a:gd name="T74" fmla="*/ 181 w 512"/>
              <a:gd name="T75" fmla="*/ 250 h 512"/>
              <a:gd name="T76" fmla="*/ 272 w 512"/>
              <a:gd name="T77" fmla="*/ 159 h 512"/>
              <a:gd name="T78" fmla="*/ 317 w 512"/>
              <a:gd name="T79" fmla="*/ 20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373"/>
                </a:moveTo>
                <a:cubicBezTo>
                  <a:pt x="128" y="373"/>
                  <a:pt x="128" y="373"/>
                  <a:pt x="128" y="373"/>
                </a:cubicBezTo>
                <a:cubicBezTo>
                  <a:pt x="122" y="373"/>
                  <a:pt x="117" y="368"/>
                  <a:pt x="117" y="362"/>
                </a:cubicBezTo>
                <a:cubicBezTo>
                  <a:pt x="117" y="356"/>
                  <a:pt x="122" y="352"/>
                  <a:pt x="128" y="352"/>
                </a:cubicBezTo>
                <a:cubicBezTo>
                  <a:pt x="256" y="352"/>
                  <a:pt x="256" y="352"/>
                  <a:pt x="256" y="352"/>
                </a:cubicBezTo>
                <a:cubicBezTo>
                  <a:pt x="262" y="352"/>
                  <a:pt x="266" y="356"/>
                  <a:pt x="266" y="362"/>
                </a:cubicBezTo>
                <a:cubicBezTo>
                  <a:pt x="266" y="368"/>
                  <a:pt x="262" y="373"/>
                  <a:pt x="256" y="373"/>
                </a:cubicBezTo>
                <a:close/>
                <a:moveTo>
                  <a:pt x="391" y="370"/>
                </a:moveTo>
                <a:cubicBezTo>
                  <a:pt x="389" y="372"/>
                  <a:pt x="386" y="373"/>
                  <a:pt x="384" y="373"/>
                </a:cubicBezTo>
                <a:cubicBezTo>
                  <a:pt x="381" y="373"/>
                  <a:pt x="378" y="372"/>
                  <a:pt x="376" y="370"/>
                </a:cubicBezTo>
                <a:cubicBezTo>
                  <a:pt x="279" y="272"/>
                  <a:pt x="279" y="272"/>
                  <a:pt x="279" y="272"/>
                </a:cubicBezTo>
                <a:cubicBezTo>
                  <a:pt x="242" y="310"/>
                  <a:pt x="242" y="310"/>
                  <a:pt x="242" y="310"/>
                </a:cubicBezTo>
                <a:cubicBezTo>
                  <a:pt x="242" y="310"/>
                  <a:pt x="242" y="310"/>
                  <a:pt x="242" y="310"/>
                </a:cubicBezTo>
                <a:cubicBezTo>
                  <a:pt x="246" y="314"/>
                  <a:pt x="246" y="321"/>
                  <a:pt x="242" y="325"/>
                </a:cubicBezTo>
                <a:cubicBezTo>
                  <a:pt x="240" y="327"/>
                  <a:pt x="237" y="328"/>
                  <a:pt x="234" y="328"/>
                </a:cubicBezTo>
                <a:cubicBezTo>
                  <a:pt x="231" y="328"/>
                  <a:pt x="229" y="327"/>
                  <a:pt x="227" y="325"/>
                </a:cubicBezTo>
                <a:cubicBezTo>
                  <a:pt x="151" y="250"/>
                  <a:pt x="151" y="250"/>
                  <a:pt x="151" y="250"/>
                </a:cubicBezTo>
                <a:cubicBezTo>
                  <a:pt x="147" y="246"/>
                  <a:pt x="147" y="239"/>
                  <a:pt x="151" y="235"/>
                </a:cubicBezTo>
                <a:cubicBezTo>
                  <a:pt x="155" y="230"/>
                  <a:pt x="162" y="230"/>
                  <a:pt x="166" y="235"/>
                </a:cubicBezTo>
                <a:cubicBezTo>
                  <a:pt x="257" y="144"/>
                  <a:pt x="257" y="144"/>
                  <a:pt x="257" y="144"/>
                </a:cubicBezTo>
                <a:cubicBezTo>
                  <a:pt x="253" y="140"/>
                  <a:pt x="253" y="133"/>
                  <a:pt x="257" y="129"/>
                </a:cubicBezTo>
                <a:cubicBezTo>
                  <a:pt x="261" y="125"/>
                  <a:pt x="268" y="125"/>
                  <a:pt x="272" y="129"/>
                </a:cubicBezTo>
                <a:cubicBezTo>
                  <a:pt x="347" y="204"/>
                  <a:pt x="347" y="204"/>
                  <a:pt x="347" y="204"/>
                </a:cubicBezTo>
                <a:cubicBezTo>
                  <a:pt x="352" y="209"/>
                  <a:pt x="352" y="215"/>
                  <a:pt x="347" y="220"/>
                </a:cubicBezTo>
                <a:cubicBezTo>
                  <a:pt x="345" y="222"/>
                  <a:pt x="343" y="223"/>
                  <a:pt x="340" y="223"/>
                </a:cubicBezTo>
                <a:cubicBezTo>
                  <a:pt x="337" y="223"/>
                  <a:pt x="334" y="222"/>
                  <a:pt x="332" y="220"/>
                </a:cubicBezTo>
                <a:cubicBezTo>
                  <a:pt x="295" y="257"/>
                  <a:pt x="295" y="257"/>
                  <a:pt x="295" y="257"/>
                </a:cubicBezTo>
                <a:cubicBezTo>
                  <a:pt x="295" y="257"/>
                  <a:pt x="295" y="257"/>
                  <a:pt x="295" y="257"/>
                </a:cubicBezTo>
                <a:cubicBezTo>
                  <a:pt x="391" y="355"/>
                  <a:pt x="391" y="355"/>
                  <a:pt x="391" y="355"/>
                </a:cubicBezTo>
                <a:cubicBezTo>
                  <a:pt x="395" y="359"/>
                  <a:pt x="395" y="366"/>
                  <a:pt x="391" y="370"/>
                </a:cubicBezTo>
                <a:close/>
                <a:moveTo>
                  <a:pt x="317" y="204"/>
                </a:moveTo>
                <a:cubicBezTo>
                  <a:pt x="227" y="295"/>
                  <a:pt x="227" y="295"/>
                  <a:pt x="227" y="295"/>
                </a:cubicBezTo>
                <a:cubicBezTo>
                  <a:pt x="181" y="250"/>
                  <a:pt x="181" y="250"/>
                  <a:pt x="181" y="250"/>
                </a:cubicBezTo>
                <a:cubicBezTo>
                  <a:pt x="272" y="159"/>
                  <a:pt x="272" y="159"/>
                  <a:pt x="272" y="159"/>
                </a:cubicBezTo>
                <a:lnTo>
                  <a:pt x="317" y="20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9" name="Freeform 850">
            <a:extLst>
              <a:ext uri="{FF2B5EF4-FFF2-40B4-BE49-F238E27FC236}">
                <a16:creationId xmlns:a16="http://schemas.microsoft.com/office/drawing/2014/main" id="{468F1B64-102F-6C46-BD59-4369F35CD8F5}"/>
              </a:ext>
            </a:extLst>
          </p:cNvPr>
          <p:cNvSpPr>
            <a:spLocks noChangeAspect="1" noEditPoints="1"/>
          </p:cNvSpPr>
          <p:nvPr/>
        </p:nvSpPr>
        <p:spPr bwMode="auto">
          <a:xfrm>
            <a:off x="3565562" y="3645898"/>
            <a:ext cx="466627" cy="468000"/>
          </a:xfrm>
          <a:custGeom>
            <a:avLst/>
            <a:gdLst>
              <a:gd name="T0" fmla="*/ 181 w 512"/>
              <a:gd name="T1" fmla="*/ 384 h 512"/>
              <a:gd name="T2" fmla="*/ 170 w 512"/>
              <a:gd name="T3" fmla="*/ 394 h 512"/>
              <a:gd name="T4" fmla="*/ 160 w 512"/>
              <a:gd name="T5" fmla="*/ 384 h 512"/>
              <a:gd name="T6" fmla="*/ 170 w 512"/>
              <a:gd name="T7" fmla="*/ 373 h 512"/>
              <a:gd name="T8" fmla="*/ 181 w 512"/>
              <a:gd name="T9" fmla="*/ 384 h 512"/>
              <a:gd name="T10" fmla="*/ 256 w 512"/>
              <a:gd name="T11" fmla="*/ 373 h 512"/>
              <a:gd name="T12" fmla="*/ 245 w 512"/>
              <a:gd name="T13" fmla="*/ 384 h 512"/>
              <a:gd name="T14" fmla="*/ 256 w 512"/>
              <a:gd name="T15" fmla="*/ 394 h 512"/>
              <a:gd name="T16" fmla="*/ 266 w 512"/>
              <a:gd name="T17" fmla="*/ 384 h 512"/>
              <a:gd name="T18" fmla="*/ 256 w 512"/>
              <a:gd name="T19" fmla="*/ 373 h 512"/>
              <a:gd name="T20" fmla="*/ 256 w 512"/>
              <a:gd name="T21" fmla="*/ 117 h 512"/>
              <a:gd name="T22" fmla="*/ 245 w 512"/>
              <a:gd name="T23" fmla="*/ 128 h 512"/>
              <a:gd name="T24" fmla="*/ 256 w 512"/>
              <a:gd name="T25" fmla="*/ 138 h 512"/>
              <a:gd name="T26" fmla="*/ 266 w 512"/>
              <a:gd name="T27" fmla="*/ 128 h 512"/>
              <a:gd name="T28" fmla="*/ 256 w 512"/>
              <a:gd name="T29" fmla="*/ 117 h 512"/>
              <a:gd name="T30" fmla="*/ 341 w 512"/>
              <a:gd name="T31" fmla="*/ 373 h 512"/>
              <a:gd name="T32" fmla="*/ 330 w 512"/>
              <a:gd name="T33" fmla="*/ 384 h 512"/>
              <a:gd name="T34" fmla="*/ 341 w 512"/>
              <a:gd name="T35" fmla="*/ 394 h 512"/>
              <a:gd name="T36" fmla="*/ 352 w 512"/>
              <a:gd name="T37" fmla="*/ 384 h 512"/>
              <a:gd name="T38" fmla="*/ 341 w 512"/>
              <a:gd name="T39" fmla="*/ 373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373 w 512"/>
              <a:gd name="T51" fmla="*/ 384 h 512"/>
              <a:gd name="T52" fmla="*/ 352 w 512"/>
              <a:gd name="T53" fmla="*/ 354 h 512"/>
              <a:gd name="T54" fmla="*/ 352 w 512"/>
              <a:gd name="T55" fmla="*/ 277 h 512"/>
              <a:gd name="T56" fmla="*/ 320 w 512"/>
              <a:gd name="T57" fmla="*/ 245 h 512"/>
              <a:gd name="T58" fmla="*/ 266 w 512"/>
              <a:gd name="T59" fmla="*/ 245 h 512"/>
              <a:gd name="T60" fmla="*/ 266 w 512"/>
              <a:gd name="T61" fmla="*/ 158 h 512"/>
              <a:gd name="T62" fmla="*/ 288 w 512"/>
              <a:gd name="T63" fmla="*/ 128 h 512"/>
              <a:gd name="T64" fmla="*/ 256 w 512"/>
              <a:gd name="T65" fmla="*/ 96 h 512"/>
              <a:gd name="T66" fmla="*/ 224 w 512"/>
              <a:gd name="T67" fmla="*/ 128 h 512"/>
              <a:gd name="T68" fmla="*/ 245 w 512"/>
              <a:gd name="T69" fmla="*/ 158 h 512"/>
              <a:gd name="T70" fmla="*/ 245 w 512"/>
              <a:gd name="T71" fmla="*/ 245 h 512"/>
              <a:gd name="T72" fmla="*/ 192 w 512"/>
              <a:gd name="T73" fmla="*/ 245 h 512"/>
              <a:gd name="T74" fmla="*/ 160 w 512"/>
              <a:gd name="T75" fmla="*/ 277 h 512"/>
              <a:gd name="T76" fmla="*/ 160 w 512"/>
              <a:gd name="T77" fmla="*/ 354 h 512"/>
              <a:gd name="T78" fmla="*/ 138 w 512"/>
              <a:gd name="T79" fmla="*/ 384 h 512"/>
              <a:gd name="T80" fmla="*/ 170 w 512"/>
              <a:gd name="T81" fmla="*/ 416 h 512"/>
              <a:gd name="T82" fmla="*/ 202 w 512"/>
              <a:gd name="T83" fmla="*/ 384 h 512"/>
              <a:gd name="T84" fmla="*/ 181 w 512"/>
              <a:gd name="T85" fmla="*/ 354 h 512"/>
              <a:gd name="T86" fmla="*/ 181 w 512"/>
              <a:gd name="T87" fmla="*/ 277 h 512"/>
              <a:gd name="T88" fmla="*/ 192 w 512"/>
              <a:gd name="T89" fmla="*/ 266 h 512"/>
              <a:gd name="T90" fmla="*/ 245 w 512"/>
              <a:gd name="T91" fmla="*/ 266 h 512"/>
              <a:gd name="T92" fmla="*/ 245 w 512"/>
              <a:gd name="T93" fmla="*/ 354 h 512"/>
              <a:gd name="T94" fmla="*/ 224 w 512"/>
              <a:gd name="T95" fmla="*/ 384 h 512"/>
              <a:gd name="T96" fmla="*/ 256 w 512"/>
              <a:gd name="T97" fmla="*/ 416 h 512"/>
              <a:gd name="T98" fmla="*/ 288 w 512"/>
              <a:gd name="T99" fmla="*/ 384 h 512"/>
              <a:gd name="T100" fmla="*/ 266 w 512"/>
              <a:gd name="T101" fmla="*/ 354 h 512"/>
              <a:gd name="T102" fmla="*/ 266 w 512"/>
              <a:gd name="T103" fmla="*/ 266 h 512"/>
              <a:gd name="T104" fmla="*/ 320 w 512"/>
              <a:gd name="T105" fmla="*/ 266 h 512"/>
              <a:gd name="T106" fmla="*/ 330 w 512"/>
              <a:gd name="T107" fmla="*/ 277 h 512"/>
              <a:gd name="T108" fmla="*/ 330 w 512"/>
              <a:gd name="T109" fmla="*/ 354 h 512"/>
              <a:gd name="T110" fmla="*/ 309 w 512"/>
              <a:gd name="T111" fmla="*/ 384 h 512"/>
              <a:gd name="T112" fmla="*/ 341 w 512"/>
              <a:gd name="T113" fmla="*/ 416 h 512"/>
              <a:gd name="T114" fmla="*/ 373 w 512"/>
              <a:gd name="T115" fmla="*/ 3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181" y="384"/>
                </a:moveTo>
                <a:cubicBezTo>
                  <a:pt x="181" y="390"/>
                  <a:pt x="176" y="394"/>
                  <a:pt x="170" y="394"/>
                </a:cubicBezTo>
                <a:cubicBezTo>
                  <a:pt x="164" y="394"/>
                  <a:pt x="160" y="390"/>
                  <a:pt x="160" y="384"/>
                </a:cubicBezTo>
                <a:cubicBezTo>
                  <a:pt x="160" y="378"/>
                  <a:pt x="164" y="373"/>
                  <a:pt x="170" y="373"/>
                </a:cubicBezTo>
                <a:cubicBezTo>
                  <a:pt x="176" y="373"/>
                  <a:pt x="181" y="378"/>
                  <a:pt x="181" y="384"/>
                </a:cubicBezTo>
                <a:close/>
                <a:moveTo>
                  <a:pt x="256" y="373"/>
                </a:moveTo>
                <a:cubicBezTo>
                  <a:pt x="250" y="373"/>
                  <a:pt x="245" y="378"/>
                  <a:pt x="245" y="384"/>
                </a:cubicBezTo>
                <a:cubicBezTo>
                  <a:pt x="245" y="390"/>
                  <a:pt x="250" y="394"/>
                  <a:pt x="256" y="394"/>
                </a:cubicBezTo>
                <a:cubicBezTo>
                  <a:pt x="262" y="394"/>
                  <a:pt x="266" y="390"/>
                  <a:pt x="266" y="384"/>
                </a:cubicBezTo>
                <a:cubicBezTo>
                  <a:pt x="266" y="378"/>
                  <a:pt x="262" y="373"/>
                  <a:pt x="256" y="373"/>
                </a:cubicBezTo>
                <a:close/>
                <a:moveTo>
                  <a:pt x="256" y="117"/>
                </a:moveTo>
                <a:cubicBezTo>
                  <a:pt x="250" y="117"/>
                  <a:pt x="245" y="122"/>
                  <a:pt x="245" y="128"/>
                </a:cubicBezTo>
                <a:cubicBezTo>
                  <a:pt x="245" y="134"/>
                  <a:pt x="250" y="138"/>
                  <a:pt x="256" y="138"/>
                </a:cubicBezTo>
                <a:cubicBezTo>
                  <a:pt x="262" y="138"/>
                  <a:pt x="266" y="134"/>
                  <a:pt x="266" y="128"/>
                </a:cubicBezTo>
                <a:cubicBezTo>
                  <a:pt x="266" y="122"/>
                  <a:pt x="262" y="117"/>
                  <a:pt x="256" y="117"/>
                </a:cubicBezTo>
                <a:close/>
                <a:moveTo>
                  <a:pt x="341" y="373"/>
                </a:moveTo>
                <a:cubicBezTo>
                  <a:pt x="335" y="373"/>
                  <a:pt x="330" y="378"/>
                  <a:pt x="330" y="384"/>
                </a:cubicBezTo>
                <a:cubicBezTo>
                  <a:pt x="330" y="390"/>
                  <a:pt x="335" y="394"/>
                  <a:pt x="341" y="394"/>
                </a:cubicBezTo>
                <a:cubicBezTo>
                  <a:pt x="347" y="394"/>
                  <a:pt x="352" y="390"/>
                  <a:pt x="352" y="384"/>
                </a:cubicBezTo>
                <a:cubicBezTo>
                  <a:pt x="352" y="378"/>
                  <a:pt x="347" y="373"/>
                  <a:pt x="341" y="37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384"/>
                </a:moveTo>
                <a:cubicBezTo>
                  <a:pt x="373" y="370"/>
                  <a:pt x="364" y="358"/>
                  <a:pt x="352" y="354"/>
                </a:cubicBezTo>
                <a:cubicBezTo>
                  <a:pt x="352" y="277"/>
                  <a:pt x="352" y="277"/>
                  <a:pt x="352" y="277"/>
                </a:cubicBezTo>
                <a:cubicBezTo>
                  <a:pt x="352" y="254"/>
                  <a:pt x="333" y="245"/>
                  <a:pt x="320" y="245"/>
                </a:cubicBezTo>
                <a:cubicBezTo>
                  <a:pt x="266" y="245"/>
                  <a:pt x="266" y="245"/>
                  <a:pt x="266" y="245"/>
                </a:cubicBezTo>
                <a:cubicBezTo>
                  <a:pt x="266" y="158"/>
                  <a:pt x="266" y="158"/>
                  <a:pt x="266" y="158"/>
                </a:cubicBezTo>
                <a:cubicBezTo>
                  <a:pt x="279" y="153"/>
                  <a:pt x="288" y="142"/>
                  <a:pt x="288" y="128"/>
                </a:cubicBezTo>
                <a:cubicBezTo>
                  <a:pt x="288" y="110"/>
                  <a:pt x="273" y="96"/>
                  <a:pt x="256" y="96"/>
                </a:cubicBezTo>
                <a:cubicBezTo>
                  <a:pt x="238" y="96"/>
                  <a:pt x="224" y="110"/>
                  <a:pt x="224" y="128"/>
                </a:cubicBezTo>
                <a:cubicBezTo>
                  <a:pt x="224" y="142"/>
                  <a:pt x="233" y="153"/>
                  <a:pt x="245" y="158"/>
                </a:cubicBezTo>
                <a:cubicBezTo>
                  <a:pt x="245" y="245"/>
                  <a:pt x="245" y="245"/>
                  <a:pt x="245" y="245"/>
                </a:cubicBezTo>
                <a:cubicBezTo>
                  <a:pt x="192" y="245"/>
                  <a:pt x="192" y="245"/>
                  <a:pt x="192" y="245"/>
                </a:cubicBezTo>
                <a:cubicBezTo>
                  <a:pt x="169" y="245"/>
                  <a:pt x="160" y="264"/>
                  <a:pt x="160" y="277"/>
                </a:cubicBezTo>
                <a:cubicBezTo>
                  <a:pt x="160" y="354"/>
                  <a:pt x="160" y="354"/>
                  <a:pt x="160" y="354"/>
                </a:cubicBezTo>
                <a:cubicBezTo>
                  <a:pt x="147" y="358"/>
                  <a:pt x="138" y="370"/>
                  <a:pt x="138" y="384"/>
                </a:cubicBezTo>
                <a:cubicBezTo>
                  <a:pt x="138" y="401"/>
                  <a:pt x="153" y="416"/>
                  <a:pt x="170" y="416"/>
                </a:cubicBezTo>
                <a:cubicBezTo>
                  <a:pt x="188" y="416"/>
                  <a:pt x="202" y="401"/>
                  <a:pt x="202" y="384"/>
                </a:cubicBezTo>
                <a:cubicBezTo>
                  <a:pt x="202" y="370"/>
                  <a:pt x="193" y="358"/>
                  <a:pt x="181" y="354"/>
                </a:cubicBezTo>
                <a:cubicBezTo>
                  <a:pt x="181" y="277"/>
                  <a:pt x="181" y="277"/>
                  <a:pt x="181" y="277"/>
                </a:cubicBezTo>
                <a:cubicBezTo>
                  <a:pt x="181" y="275"/>
                  <a:pt x="182" y="266"/>
                  <a:pt x="192" y="266"/>
                </a:cubicBezTo>
                <a:cubicBezTo>
                  <a:pt x="245" y="266"/>
                  <a:pt x="245" y="266"/>
                  <a:pt x="245" y="266"/>
                </a:cubicBezTo>
                <a:cubicBezTo>
                  <a:pt x="245" y="354"/>
                  <a:pt x="245" y="354"/>
                  <a:pt x="245" y="354"/>
                </a:cubicBezTo>
                <a:cubicBezTo>
                  <a:pt x="233" y="358"/>
                  <a:pt x="224" y="370"/>
                  <a:pt x="224" y="384"/>
                </a:cubicBezTo>
                <a:cubicBezTo>
                  <a:pt x="224" y="401"/>
                  <a:pt x="238" y="416"/>
                  <a:pt x="256" y="416"/>
                </a:cubicBezTo>
                <a:cubicBezTo>
                  <a:pt x="273" y="416"/>
                  <a:pt x="288" y="401"/>
                  <a:pt x="288" y="384"/>
                </a:cubicBezTo>
                <a:cubicBezTo>
                  <a:pt x="288" y="370"/>
                  <a:pt x="279" y="358"/>
                  <a:pt x="266" y="354"/>
                </a:cubicBezTo>
                <a:cubicBezTo>
                  <a:pt x="266" y="266"/>
                  <a:pt x="266" y="266"/>
                  <a:pt x="266" y="266"/>
                </a:cubicBezTo>
                <a:cubicBezTo>
                  <a:pt x="320" y="266"/>
                  <a:pt x="320" y="266"/>
                  <a:pt x="320" y="266"/>
                </a:cubicBezTo>
                <a:cubicBezTo>
                  <a:pt x="324" y="266"/>
                  <a:pt x="330" y="268"/>
                  <a:pt x="330" y="277"/>
                </a:cubicBezTo>
                <a:cubicBezTo>
                  <a:pt x="330" y="354"/>
                  <a:pt x="330" y="354"/>
                  <a:pt x="330" y="354"/>
                </a:cubicBezTo>
                <a:cubicBezTo>
                  <a:pt x="318" y="358"/>
                  <a:pt x="309" y="370"/>
                  <a:pt x="309" y="384"/>
                </a:cubicBezTo>
                <a:cubicBezTo>
                  <a:pt x="309" y="401"/>
                  <a:pt x="323" y="416"/>
                  <a:pt x="341" y="416"/>
                </a:cubicBezTo>
                <a:cubicBezTo>
                  <a:pt x="359" y="416"/>
                  <a:pt x="373" y="401"/>
                  <a:pt x="373" y="38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0" name="Freeform 803">
            <a:extLst>
              <a:ext uri="{FF2B5EF4-FFF2-40B4-BE49-F238E27FC236}">
                <a16:creationId xmlns:a16="http://schemas.microsoft.com/office/drawing/2014/main" id="{F2B36A4A-D0D6-0440-8AD5-C34FC098DA64}"/>
              </a:ext>
            </a:extLst>
          </p:cNvPr>
          <p:cNvSpPr>
            <a:spLocks noChangeAspect="1" noEditPoints="1"/>
          </p:cNvSpPr>
          <p:nvPr/>
        </p:nvSpPr>
        <p:spPr bwMode="auto">
          <a:xfrm>
            <a:off x="4635032" y="3077149"/>
            <a:ext cx="468000" cy="468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90 w 512"/>
              <a:gd name="T11" fmla="*/ 412 h 512"/>
              <a:gd name="T12" fmla="*/ 288 w 512"/>
              <a:gd name="T13" fmla="*/ 412 h 512"/>
              <a:gd name="T14" fmla="*/ 277 w 512"/>
              <a:gd name="T15" fmla="*/ 404 h 512"/>
              <a:gd name="T16" fmla="*/ 285 w 512"/>
              <a:gd name="T17" fmla="*/ 391 h 512"/>
              <a:gd name="T18" fmla="*/ 346 w 512"/>
              <a:gd name="T19" fmla="*/ 361 h 512"/>
              <a:gd name="T20" fmla="*/ 316 w 512"/>
              <a:gd name="T21" fmla="*/ 331 h 512"/>
              <a:gd name="T22" fmla="*/ 256 w 512"/>
              <a:gd name="T23" fmla="*/ 352 h 512"/>
              <a:gd name="T24" fmla="*/ 167 w 512"/>
              <a:gd name="T25" fmla="*/ 292 h 512"/>
              <a:gd name="T26" fmla="*/ 173 w 512"/>
              <a:gd name="T27" fmla="*/ 278 h 512"/>
              <a:gd name="T28" fmla="*/ 186 w 512"/>
              <a:gd name="T29" fmla="*/ 284 h 512"/>
              <a:gd name="T30" fmla="*/ 256 w 512"/>
              <a:gd name="T31" fmla="*/ 330 h 512"/>
              <a:gd name="T32" fmla="*/ 330 w 512"/>
              <a:gd name="T33" fmla="*/ 256 h 512"/>
              <a:gd name="T34" fmla="*/ 256 w 512"/>
              <a:gd name="T35" fmla="*/ 181 h 512"/>
              <a:gd name="T36" fmla="*/ 186 w 512"/>
              <a:gd name="T37" fmla="*/ 228 h 512"/>
              <a:gd name="T38" fmla="*/ 173 w 512"/>
              <a:gd name="T39" fmla="*/ 234 h 512"/>
              <a:gd name="T40" fmla="*/ 167 w 512"/>
              <a:gd name="T41" fmla="*/ 220 h 512"/>
              <a:gd name="T42" fmla="*/ 245 w 512"/>
              <a:gd name="T43" fmla="*/ 160 h 512"/>
              <a:gd name="T44" fmla="*/ 245 w 512"/>
              <a:gd name="T45" fmla="*/ 118 h 512"/>
              <a:gd name="T46" fmla="*/ 117 w 512"/>
              <a:gd name="T47" fmla="*/ 256 h 512"/>
              <a:gd name="T48" fmla="*/ 226 w 512"/>
              <a:gd name="T49" fmla="*/ 391 h 512"/>
              <a:gd name="T50" fmla="*/ 234 w 512"/>
              <a:gd name="T51" fmla="*/ 404 h 512"/>
              <a:gd name="T52" fmla="*/ 224 w 512"/>
              <a:gd name="T53" fmla="*/ 412 h 512"/>
              <a:gd name="T54" fmla="*/ 221 w 512"/>
              <a:gd name="T55" fmla="*/ 412 h 512"/>
              <a:gd name="T56" fmla="*/ 96 w 512"/>
              <a:gd name="T57" fmla="*/ 256 h 512"/>
              <a:gd name="T58" fmla="*/ 256 w 512"/>
              <a:gd name="T59" fmla="*/ 96 h 512"/>
              <a:gd name="T60" fmla="*/ 324 w 512"/>
              <a:gd name="T61" fmla="*/ 111 h 512"/>
              <a:gd name="T62" fmla="*/ 329 w 512"/>
              <a:gd name="T63" fmla="*/ 125 h 512"/>
              <a:gd name="T64" fmla="*/ 315 w 512"/>
              <a:gd name="T65" fmla="*/ 130 h 512"/>
              <a:gd name="T66" fmla="*/ 266 w 512"/>
              <a:gd name="T67" fmla="*/ 118 h 512"/>
              <a:gd name="T68" fmla="*/ 266 w 512"/>
              <a:gd name="T69" fmla="*/ 160 h 512"/>
              <a:gd name="T70" fmla="*/ 352 w 512"/>
              <a:gd name="T71" fmla="*/ 256 h 512"/>
              <a:gd name="T72" fmla="*/ 331 w 512"/>
              <a:gd name="T73" fmla="*/ 316 h 512"/>
              <a:gd name="T74" fmla="*/ 361 w 512"/>
              <a:gd name="T75" fmla="*/ 346 h 512"/>
              <a:gd name="T76" fmla="*/ 394 w 512"/>
              <a:gd name="T77" fmla="*/ 256 h 512"/>
              <a:gd name="T78" fmla="*/ 362 w 512"/>
              <a:gd name="T79" fmla="*/ 167 h 512"/>
              <a:gd name="T80" fmla="*/ 363 w 512"/>
              <a:gd name="T81" fmla="*/ 151 h 512"/>
              <a:gd name="T82" fmla="*/ 378 w 512"/>
              <a:gd name="T83" fmla="*/ 153 h 512"/>
              <a:gd name="T84" fmla="*/ 416 w 512"/>
              <a:gd name="T85" fmla="*/ 256 h 512"/>
              <a:gd name="T86" fmla="*/ 290 w 512"/>
              <a:gd name="T87" fmla="*/ 412 h 512"/>
              <a:gd name="T88" fmla="*/ 213 w 512"/>
              <a:gd name="T89" fmla="*/ 256 h 512"/>
              <a:gd name="T90" fmla="*/ 256 w 512"/>
              <a:gd name="T91" fmla="*/ 213 h 512"/>
              <a:gd name="T92" fmla="*/ 298 w 512"/>
              <a:gd name="T93" fmla="*/ 256 h 512"/>
              <a:gd name="T94" fmla="*/ 256 w 512"/>
              <a:gd name="T95" fmla="*/ 298 h 512"/>
              <a:gd name="T96" fmla="*/ 213 w 512"/>
              <a:gd name="T97" fmla="*/ 256 h 512"/>
              <a:gd name="T98" fmla="*/ 256 w 512"/>
              <a:gd name="T99" fmla="*/ 277 h 512"/>
              <a:gd name="T100" fmla="*/ 234 w 512"/>
              <a:gd name="T101" fmla="*/ 256 h 512"/>
              <a:gd name="T102" fmla="*/ 256 w 512"/>
              <a:gd name="T103" fmla="*/ 234 h 512"/>
              <a:gd name="T104" fmla="*/ 277 w 512"/>
              <a:gd name="T105" fmla="*/ 256 h 512"/>
              <a:gd name="T106" fmla="*/ 256 w 512"/>
              <a:gd name="T107"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90" y="412"/>
                </a:moveTo>
                <a:cubicBezTo>
                  <a:pt x="289" y="412"/>
                  <a:pt x="288" y="412"/>
                  <a:pt x="288" y="412"/>
                </a:cubicBezTo>
                <a:cubicBezTo>
                  <a:pt x="283" y="412"/>
                  <a:pt x="278" y="409"/>
                  <a:pt x="277" y="404"/>
                </a:cubicBezTo>
                <a:cubicBezTo>
                  <a:pt x="276" y="398"/>
                  <a:pt x="280" y="392"/>
                  <a:pt x="285" y="391"/>
                </a:cubicBezTo>
                <a:cubicBezTo>
                  <a:pt x="308" y="386"/>
                  <a:pt x="329" y="375"/>
                  <a:pt x="346" y="361"/>
                </a:cubicBezTo>
                <a:cubicBezTo>
                  <a:pt x="316" y="331"/>
                  <a:pt x="316" y="331"/>
                  <a:pt x="316" y="331"/>
                </a:cubicBezTo>
                <a:cubicBezTo>
                  <a:pt x="299" y="344"/>
                  <a:pt x="278" y="352"/>
                  <a:pt x="256" y="352"/>
                </a:cubicBezTo>
                <a:cubicBezTo>
                  <a:pt x="216" y="352"/>
                  <a:pt x="181" y="328"/>
                  <a:pt x="167" y="292"/>
                </a:cubicBezTo>
                <a:cubicBezTo>
                  <a:pt x="164" y="286"/>
                  <a:pt x="167" y="280"/>
                  <a:pt x="173" y="278"/>
                </a:cubicBezTo>
                <a:cubicBezTo>
                  <a:pt x="178" y="276"/>
                  <a:pt x="184" y="278"/>
                  <a:pt x="186" y="284"/>
                </a:cubicBezTo>
                <a:cubicBezTo>
                  <a:pt x="198" y="312"/>
                  <a:pt x="225" y="330"/>
                  <a:pt x="256" y="330"/>
                </a:cubicBezTo>
                <a:cubicBezTo>
                  <a:pt x="297" y="330"/>
                  <a:pt x="330" y="297"/>
                  <a:pt x="330" y="256"/>
                </a:cubicBezTo>
                <a:cubicBezTo>
                  <a:pt x="330" y="214"/>
                  <a:pt x="297" y="181"/>
                  <a:pt x="256" y="181"/>
                </a:cubicBezTo>
                <a:cubicBezTo>
                  <a:pt x="225" y="181"/>
                  <a:pt x="198" y="199"/>
                  <a:pt x="186" y="228"/>
                </a:cubicBezTo>
                <a:cubicBezTo>
                  <a:pt x="184" y="233"/>
                  <a:pt x="178" y="236"/>
                  <a:pt x="173" y="234"/>
                </a:cubicBezTo>
                <a:cubicBezTo>
                  <a:pt x="167" y="231"/>
                  <a:pt x="164" y="225"/>
                  <a:pt x="167" y="220"/>
                </a:cubicBezTo>
                <a:cubicBezTo>
                  <a:pt x="180" y="187"/>
                  <a:pt x="210" y="164"/>
                  <a:pt x="245" y="160"/>
                </a:cubicBezTo>
                <a:cubicBezTo>
                  <a:pt x="245" y="118"/>
                  <a:pt x="245" y="118"/>
                  <a:pt x="245" y="118"/>
                </a:cubicBezTo>
                <a:cubicBezTo>
                  <a:pt x="174" y="123"/>
                  <a:pt x="117" y="183"/>
                  <a:pt x="117" y="256"/>
                </a:cubicBezTo>
                <a:cubicBezTo>
                  <a:pt x="117" y="320"/>
                  <a:pt x="163" y="377"/>
                  <a:pt x="226" y="391"/>
                </a:cubicBezTo>
                <a:cubicBezTo>
                  <a:pt x="232" y="392"/>
                  <a:pt x="235" y="398"/>
                  <a:pt x="234" y="404"/>
                </a:cubicBezTo>
                <a:cubicBezTo>
                  <a:pt x="233" y="409"/>
                  <a:pt x="229" y="412"/>
                  <a:pt x="224" y="412"/>
                </a:cubicBezTo>
                <a:cubicBezTo>
                  <a:pt x="223" y="412"/>
                  <a:pt x="222" y="412"/>
                  <a:pt x="221" y="412"/>
                </a:cubicBezTo>
                <a:cubicBezTo>
                  <a:pt x="149" y="396"/>
                  <a:pt x="96" y="330"/>
                  <a:pt x="96" y="256"/>
                </a:cubicBezTo>
                <a:cubicBezTo>
                  <a:pt x="96" y="167"/>
                  <a:pt x="167" y="96"/>
                  <a:pt x="256" y="96"/>
                </a:cubicBezTo>
                <a:cubicBezTo>
                  <a:pt x="280" y="96"/>
                  <a:pt x="303" y="101"/>
                  <a:pt x="324" y="111"/>
                </a:cubicBezTo>
                <a:cubicBezTo>
                  <a:pt x="330" y="114"/>
                  <a:pt x="332" y="120"/>
                  <a:pt x="329" y="125"/>
                </a:cubicBezTo>
                <a:cubicBezTo>
                  <a:pt x="327" y="131"/>
                  <a:pt x="320" y="133"/>
                  <a:pt x="315" y="130"/>
                </a:cubicBezTo>
                <a:cubicBezTo>
                  <a:pt x="300" y="123"/>
                  <a:pt x="283" y="119"/>
                  <a:pt x="266" y="118"/>
                </a:cubicBezTo>
                <a:cubicBezTo>
                  <a:pt x="266" y="160"/>
                  <a:pt x="266" y="160"/>
                  <a:pt x="266" y="160"/>
                </a:cubicBezTo>
                <a:cubicBezTo>
                  <a:pt x="314" y="166"/>
                  <a:pt x="352" y="206"/>
                  <a:pt x="352" y="256"/>
                </a:cubicBezTo>
                <a:cubicBezTo>
                  <a:pt x="352" y="278"/>
                  <a:pt x="344" y="299"/>
                  <a:pt x="331" y="316"/>
                </a:cubicBezTo>
                <a:cubicBezTo>
                  <a:pt x="361" y="346"/>
                  <a:pt x="361" y="346"/>
                  <a:pt x="361" y="346"/>
                </a:cubicBezTo>
                <a:cubicBezTo>
                  <a:pt x="382" y="321"/>
                  <a:pt x="394" y="289"/>
                  <a:pt x="394" y="256"/>
                </a:cubicBezTo>
                <a:cubicBezTo>
                  <a:pt x="394" y="223"/>
                  <a:pt x="383" y="191"/>
                  <a:pt x="362" y="167"/>
                </a:cubicBezTo>
                <a:cubicBezTo>
                  <a:pt x="358" y="162"/>
                  <a:pt x="359" y="155"/>
                  <a:pt x="363" y="151"/>
                </a:cubicBezTo>
                <a:cubicBezTo>
                  <a:pt x="368" y="148"/>
                  <a:pt x="374" y="148"/>
                  <a:pt x="378" y="153"/>
                </a:cubicBezTo>
                <a:cubicBezTo>
                  <a:pt x="402" y="182"/>
                  <a:pt x="416" y="218"/>
                  <a:pt x="416" y="256"/>
                </a:cubicBezTo>
                <a:cubicBezTo>
                  <a:pt x="416" y="330"/>
                  <a:pt x="363" y="396"/>
                  <a:pt x="290" y="412"/>
                </a:cubicBezTo>
                <a:close/>
                <a:moveTo>
                  <a:pt x="213" y="256"/>
                </a:moveTo>
                <a:cubicBezTo>
                  <a:pt x="213" y="232"/>
                  <a:pt x="232" y="213"/>
                  <a:pt x="256" y="213"/>
                </a:cubicBezTo>
                <a:cubicBezTo>
                  <a:pt x="279" y="213"/>
                  <a:pt x="298" y="232"/>
                  <a:pt x="298" y="256"/>
                </a:cubicBezTo>
                <a:cubicBezTo>
                  <a:pt x="298" y="279"/>
                  <a:pt x="279" y="298"/>
                  <a:pt x="256" y="298"/>
                </a:cubicBezTo>
                <a:cubicBezTo>
                  <a:pt x="232" y="298"/>
                  <a:pt x="213" y="279"/>
                  <a:pt x="213" y="256"/>
                </a:cubicBezTo>
                <a:close/>
                <a:moveTo>
                  <a:pt x="256" y="277"/>
                </a:moveTo>
                <a:cubicBezTo>
                  <a:pt x="244" y="277"/>
                  <a:pt x="234" y="267"/>
                  <a:pt x="234" y="256"/>
                </a:cubicBezTo>
                <a:cubicBezTo>
                  <a:pt x="234" y="244"/>
                  <a:pt x="244" y="234"/>
                  <a:pt x="256" y="234"/>
                </a:cubicBezTo>
                <a:cubicBezTo>
                  <a:pt x="267" y="234"/>
                  <a:pt x="277" y="244"/>
                  <a:pt x="277" y="256"/>
                </a:cubicBezTo>
                <a:cubicBezTo>
                  <a:pt x="277" y="267"/>
                  <a:pt x="267" y="277"/>
                  <a:pt x="256" y="27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1" name="Freeform 1002">
            <a:extLst>
              <a:ext uri="{FF2B5EF4-FFF2-40B4-BE49-F238E27FC236}">
                <a16:creationId xmlns:a16="http://schemas.microsoft.com/office/drawing/2014/main" id="{4CA14CB4-31F5-FD41-8304-D41CC70C568A}"/>
              </a:ext>
            </a:extLst>
          </p:cNvPr>
          <p:cNvSpPr>
            <a:spLocks noChangeAspect="1" noEditPoints="1"/>
          </p:cNvSpPr>
          <p:nvPr/>
        </p:nvSpPr>
        <p:spPr bwMode="auto">
          <a:xfrm>
            <a:off x="6712220" y="3084140"/>
            <a:ext cx="468000" cy="468000"/>
          </a:xfrm>
          <a:custGeom>
            <a:avLst/>
            <a:gdLst>
              <a:gd name="T0" fmla="*/ 151 w 512"/>
              <a:gd name="T1" fmla="*/ 166 h 512"/>
              <a:gd name="T2" fmla="*/ 346 w 512"/>
              <a:gd name="T3" fmla="*/ 362 h 512"/>
              <a:gd name="T4" fmla="*/ 256 w 512"/>
              <a:gd name="T5" fmla="*/ 395 h 512"/>
              <a:gd name="T6" fmla="*/ 117 w 512"/>
              <a:gd name="T7" fmla="*/ 256 h 512"/>
              <a:gd name="T8" fmla="*/ 151 w 512"/>
              <a:gd name="T9" fmla="*/ 166 h 512"/>
              <a:gd name="T10" fmla="*/ 256 w 512"/>
              <a:gd name="T11" fmla="*/ 118 h 512"/>
              <a:gd name="T12" fmla="*/ 166 w 512"/>
              <a:gd name="T13" fmla="*/ 151 h 512"/>
              <a:gd name="T14" fmla="*/ 361 w 512"/>
              <a:gd name="T15" fmla="*/ 346 h 512"/>
              <a:gd name="T16" fmla="*/ 395 w 512"/>
              <a:gd name="T17" fmla="*/ 256 h 512"/>
              <a:gd name="T18" fmla="*/ 256 w 512"/>
              <a:gd name="T19" fmla="*/ 118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416 w 512"/>
              <a:gd name="T31" fmla="*/ 256 h 512"/>
              <a:gd name="T32" fmla="*/ 256 w 512"/>
              <a:gd name="T33" fmla="*/ 96 h 512"/>
              <a:gd name="T34" fmla="*/ 96 w 512"/>
              <a:gd name="T35" fmla="*/ 256 h 512"/>
              <a:gd name="T36" fmla="*/ 256 w 512"/>
              <a:gd name="T37" fmla="*/ 416 h 512"/>
              <a:gd name="T38" fmla="*/ 416 w 512"/>
              <a:gd name="T3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2" h="512">
                <a:moveTo>
                  <a:pt x="151" y="166"/>
                </a:moveTo>
                <a:cubicBezTo>
                  <a:pt x="346" y="362"/>
                  <a:pt x="346" y="362"/>
                  <a:pt x="346" y="362"/>
                </a:cubicBezTo>
                <a:cubicBezTo>
                  <a:pt x="322" y="382"/>
                  <a:pt x="290" y="395"/>
                  <a:pt x="256" y="395"/>
                </a:cubicBezTo>
                <a:cubicBezTo>
                  <a:pt x="180" y="395"/>
                  <a:pt x="117" y="333"/>
                  <a:pt x="117" y="256"/>
                </a:cubicBezTo>
                <a:cubicBezTo>
                  <a:pt x="117" y="222"/>
                  <a:pt x="130" y="190"/>
                  <a:pt x="151" y="166"/>
                </a:cubicBezTo>
                <a:close/>
                <a:moveTo>
                  <a:pt x="256" y="118"/>
                </a:moveTo>
                <a:cubicBezTo>
                  <a:pt x="222" y="118"/>
                  <a:pt x="190" y="130"/>
                  <a:pt x="166" y="151"/>
                </a:cubicBezTo>
                <a:cubicBezTo>
                  <a:pt x="361" y="346"/>
                  <a:pt x="361" y="346"/>
                  <a:pt x="361" y="346"/>
                </a:cubicBezTo>
                <a:cubicBezTo>
                  <a:pt x="382" y="322"/>
                  <a:pt x="395" y="291"/>
                  <a:pt x="395" y="256"/>
                </a:cubicBezTo>
                <a:cubicBezTo>
                  <a:pt x="395" y="180"/>
                  <a:pt x="332" y="118"/>
                  <a:pt x="256" y="118"/>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416" y="256"/>
                </a:moveTo>
                <a:cubicBezTo>
                  <a:pt x="416" y="168"/>
                  <a:pt x="344" y="96"/>
                  <a:pt x="256" y="96"/>
                </a:cubicBezTo>
                <a:cubicBezTo>
                  <a:pt x="168" y="96"/>
                  <a:pt x="96" y="168"/>
                  <a:pt x="96" y="256"/>
                </a:cubicBezTo>
                <a:cubicBezTo>
                  <a:pt x="96" y="345"/>
                  <a:pt x="168" y="416"/>
                  <a:pt x="256" y="416"/>
                </a:cubicBezTo>
                <a:cubicBezTo>
                  <a:pt x="344" y="416"/>
                  <a:pt x="416" y="345"/>
                  <a:pt x="416" y="25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2" name="Freeform 370">
            <a:extLst>
              <a:ext uri="{FF2B5EF4-FFF2-40B4-BE49-F238E27FC236}">
                <a16:creationId xmlns:a16="http://schemas.microsoft.com/office/drawing/2014/main" id="{6CBDDD50-5783-F245-B494-9B7AD1F13647}"/>
              </a:ext>
            </a:extLst>
          </p:cNvPr>
          <p:cNvSpPr>
            <a:spLocks noChangeAspect="1" noEditPoints="1"/>
          </p:cNvSpPr>
          <p:nvPr/>
        </p:nvSpPr>
        <p:spPr bwMode="auto">
          <a:xfrm>
            <a:off x="7766898" y="3615510"/>
            <a:ext cx="468000" cy="468000"/>
          </a:xfrm>
          <a:custGeom>
            <a:avLst/>
            <a:gdLst>
              <a:gd name="T0" fmla="*/ 371 w 512"/>
              <a:gd name="T1" fmla="*/ 202 h 512"/>
              <a:gd name="T2" fmla="*/ 309 w 512"/>
              <a:gd name="T3" fmla="*/ 202 h 512"/>
              <a:gd name="T4" fmla="*/ 309 w 512"/>
              <a:gd name="T5" fmla="*/ 140 h 512"/>
              <a:gd name="T6" fmla="*/ 371 w 512"/>
              <a:gd name="T7" fmla="*/ 202 h 512"/>
              <a:gd name="T8" fmla="*/ 245 w 512"/>
              <a:gd name="T9" fmla="*/ 256 h 512"/>
              <a:gd name="T10" fmla="*/ 245 w 512"/>
              <a:gd name="T11" fmla="*/ 150 h 512"/>
              <a:gd name="T12" fmla="*/ 149 w 512"/>
              <a:gd name="T13" fmla="*/ 256 h 512"/>
              <a:gd name="T14" fmla="*/ 256 w 512"/>
              <a:gd name="T15" fmla="*/ 362 h 512"/>
              <a:gd name="T16" fmla="*/ 362 w 512"/>
              <a:gd name="T17" fmla="*/ 266 h 512"/>
              <a:gd name="T18" fmla="*/ 256 w 512"/>
              <a:gd name="T19" fmla="*/ 266 h 512"/>
              <a:gd name="T20" fmla="*/ 245 w 512"/>
              <a:gd name="T21" fmla="*/ 256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384 w 512"/>
              <a:gd name="T33" fmla="*/ 256 h 512"/>
              <a:gd name="T34" fmla="*/ 373 w 512"/>
              <a:gd name="T35" fmla="*/ 245 h 512"/>
              <a:gd name="T36" fmla="*/ 266 w 512"/>
              <a:gd name="T37" fmla="*/ 245 h 512"/>
              <a:gd name="T38" fmla="*/ 266 w 512"/>
              <a:gd name="T39" fmla="*/ 138 h 512"/>
              <a:gd name="T40" fmla="*/ 256 w 512"/>
              <a:gd name="T41" fmla="*/ 128 h 512"/>
              <a:gd name="T42" fmla="*/ 128 w 512"/>
              <a:gd name="T43" fmla="*/ 256 h 512"/>
              <a:gd name="T44" fmla="*/ 256 w 512"/>
              <a:gd name="T45" fmla="*/ 384 h 512"/>
              <a:gd name="T46" fmla="*/ 384 w 512"/>
              <a:gd name="T47" fmla="*/ 256 h 512"/>
              <a:gd name="T48" fmla="*/ 397 w 512"/>
              <a:gd name="T49" fmla="*/ 210 h 512"/>
              <a:gd name="T50" fmla="*/ 302 w 512"/>
              <a:gd name="T51" fmla="*/ 115 h 512"/>
              <a:gd name="T52" fmla="*/ 292 w 512"/>
              <a:gd name="T53" fmla="*/ 116 h 512"/>
              <a:gd name="T54" fmla="*/ 288 w 512"/>
              <a:gd name="T55" fmla="*/ 125 h 512"/>
              <a:gd name="T56" fmla="*/ 288 w 512"/>
              <a:gd name="T57" fmla="*/ 213 h 512"/>
              <a:gd name="T58" fmla="*/ 298 w 512"/>
              <a:gd name="T59" fmla="*/ 224 h 512"/>
              <a:gd name="T60" fmla="*/ 386 w 512"/>
              <a:gd name="T61" fmla="*/ 224 h 512"/>
              <a:gd name="T62" fmla="*/ 395 w 512"/>
              <a:gd name="T63" fmla="*/ 219 h 512"/>
              <a:gd name="T64" fmla="*/ 397 w 512"/>
              <a:gd name="T65" fmla="*/ 21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371" y="202"/>
                </a:moveTo>
                <a:cubicBezTo>
                  <a:pt x="309" y="202"/>
                  <a:pt x="309" y="202"/>
                  <a:pt x="309" y="202"/>
                </a:cubicBezTo>
                <a:cubicBezTo>
                  <a:pt x="309" y="140"/>
                  <a:pt x="309" y="140"/>
                  <a:pt x="309" y="140"/>
                </a:cubicBezTo>
                <a:cubicBezTo>
                  <a:pt x="336" y="153"/>
                  <a:pt x="358" y="175"/>
                  <a:pt x="371" y="202"/>
                </a:cubicBezTo>
                <a:close/>
                <a:moveTo>
                  <a:pt x="245" y="256"/>
                </a:moveTo>
                <a:cubicBezTo>
                  <a:pt x="245" y="150"/>
                  <a:pt x="245" y="150"/>
                  <a:pt x="245" y="150"/>
                </a:cubicBezTo>
                <a:cubicBezTo>
                  <a:pt x="191" y="155"/>
                  <a:pt x="149" y="200"/>
                  <a:pt x="149" y="256"/>
                </a:cubicBezTo>
                <a:cubicBezTo>
                  <a:pt x="149" y="314"/>
                  <a:pt x="197" y="362"/>
                  <a:pt x="256" y="362"/>
                </a:cubicBezTo>
                <a:cubicBezTo>
                  <a:pt x="311" y="362"/>
                  <a:pt x="356" y="320"/>
                  <a:pt x="362" y="266"/>
                </a:cubicBezTo>
                <a:cubicBezTo>
                  <a:pt x="256" y="266"/>
                  <a:pt x="256" y="266"/>
                  <a:pt x="256" y="266"/>
                </a:cubicBezTo>
                <a:cubicBezTo>
                  <a:pt x="250" y="266"/>
                  <a:pt x="245" y="262"/>
                  <a:pt x="245" y="25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4" y="256"/>
                </a:moveTo>
                <a:cubicBezTo>
                  <a:pt x="384" y="250"/>
                  <a:pt x="379" y="245"/>
                  <a:pt x="373" y="245"/>
                </a:cubicBezTo>
                <a:cubicBezTo>
                  <a:pt x="266" y="245"/>
                  <a:pt x="266" y="245"/>
                  <a:pt x="266" y="245"/>
                </a:cubicBezTo>
                <a:cubicBezTo>
                  <a:pt x="266" y="138"/>
                  <a:pt x="266" y="138"/>
                  <a:pt x="266" y="138"/>
                </a:cubicBezTo>
                <a:cubicBezTo>
                  <a:pt x="266" y="132"/>
                  <a:pt x="262" y="128"/>
                  <a:pt x="256" y="128"/>
                </a:cubicBezTo>
                <a:cubicBezTo>
                  <a:pt x="185" y="128"/>
                  <a:pt x="128" y="185"/>
                  <a:pt x="128" y="256"/>
                </a:cubicBezTo>
                <a:cubicBezTo>
                  <a:pt x="128" y="326"/>
                  <a:pt x="185" y="384"/>
                  <a:pt x="256" y="384"/>
                </a:cubicBezTo>
                <a:cubicBezTo>
                  <a:pt x="326" y="384"/>
                  <a:pt x="384" y="326"/>
                  <a:pt x="384" y="256"/>
                </a:cubicBezTo>
                <a:close/>
                <a:moveTo>
                  <a:pt x="397" y="210"/>
                </a:moveTo>
                <a:cubicBezTo>
                  <a:pt x="382" y="165"/>
                  <a:pt x="347" y="129"/>
                  <a:pt x="302" y="115"/>
                </a:cubicBezTo>
                <a:cubicBezTo>
                  <a:pt x="298" y="114"/>
                  <a:pt x="295" y="114"/>
                  <a:pt x="292" y="116"/>
                </a:cubicBezTo>
                <a:cubicBezTo>
                  <a:pt x="289" y="118"/>
                  <a:pt x="288" y="122"/>
                  <a:pt x="288" y="125"/>
                </a:cubicBezTo>
                <a:cubicBezTo>
                  <a:pt x="288" y="213"/>
                  <a:pt x="288" y="213"/>
                  <a:pt x="288" y="213"/>
                </a:cubicBezTo>
                <a:cubicBezTo>
                  <a:pt x="288" y="219"/>
                  <a:pt x="292" y="224"/>
                  <a:pt x="298" y="224"/>
                </a:cubicBezTo>
                <a:cubicBezTo>
                  <a:pt x="386" y="224"/>
                  <a:pt x="386" y="224"/>
                  <a:pt x="386" y="224"/>
                </a:cubicBezTo>
                <a:cubicBezTo>
                  <a:pt x="390" y="224"/>
                  <a:pt x="393" y="222"/>
                  <a:pt x="395" y="219"/>
                </a:cubicBezTo>
                <a:cubicBezTo>
                  <a:pt x="397" y="217"/>
                  <a:pt x="398" y="213"/>
                  <a:pt x="397" y="21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3" name="Freeform 124">
            <a:extLst>
              <a:ext uri="{FF2B5EF4-FFF2-40B4-BE49-F238E27FC236}">
                <a16:creationId xmlns:a16="http://schemas.microsoft.com/office/drawing/2014/main" id="{6A187264-77FB-EA4A-9C8A-91B7E0F54BCF}"/>
              </a:ext>
            </a:extLst>
          </p:cNvPr>
          <p:cNvSpPr>
            <a:spLocks noChangeAspect="1" noEditPoints="1"/>
          </p:cNvSpPr>
          <p:nvPr/>
        </p:nvSpPr>
        <p:spPr bwMode="auto">
          <a:xfrm>
            <a:off x="6712853" y="4185123"/>
            <a:ext cx="469376" cy="468000"/>
          </a:xfrm>
          <a:custGeom>
            <a:avLst/>
            <a:gdLst>
              <a:gd name="T0" fmla="*/ 0 w 512"/>
              <a:gd name="T1" fmla="*/ 256 h 512"/>
              <a:gd name="T2" fmla="*/ 512 w 512"/>
              <a:gd name="T3" fmla="*/ 256 h 512"/>
              <a:gd name="T4" fmla="*/ 237 w 512"/>
              <a:gd name="T5" fmla="*/ 342 h 512"/>
              <a:gd name="T6" fmla="*/ 206 w 512"/>
              <a:gd name="T7" fmla="*/ 372 h 512"/>
              <a:gd name="T8" fmla="*/ 198 w 512"/>
              <a:gd name="T9" fmla="*/ 372 h 512"/>
              <a:gd name="T10" fmla="*/ 167 w 512"/>
              <a:gd name="T11" fmla="*/ 342 h 512"/>
              <a:gd name="T12" fmla="*/ 182 w 512"/>
              <a:gd name="T13" fmla="*/ 327 h 512"/>
              <a:gd name="T14" fmla="*/ 192 w 512"/>
              <a:gd name="T15" fmla="*/ 149 h 512"/>
              <a:gd name="T16" fmla="*/ 213 w 512"/>
              <a:gd name="T17" fmla="*/ 149 h 512"/>
              <a:gd name="T18" fmla="*/ 222 w 512"/>
              <a:gd name="T19" fmla="*/ 327 h 512"/>
              <a:gd name="T20" fmla="*/ 237 w 512"/>
              <a:gd name="T21" fmla="*/ 342 h 512"/>
              <a:gd name="T22" fmla="*/ 266 w 512"/>
              <a:gd name="T23" fmla="*/ 373 h 512"/>
              <a:gd name="T24" fmla="*/ 266 w 512"/>
              <a:gd name="T25" fmla="*/ 352 h 512"/>
              <a:gd name="T26" fmla="*/ 288 w 512"/>
              <a:gd name="T27" fmla="*/ 362 h 512"/>
              <a:gd name="T28" fmla="*/ 298 w 512"/>
              <a:gd name="T29" fmla="*/ 330 h 512"/>
              <a:gd name="T30" fmla="*/ 256 w 512"/>
              <a:gd name="T31" fmla="*/ 320 h 512"/>
              <a:gd name="T32" fmla="*/ 298 w 512"/>
              <a:gd name="T33" fmla="*/ 309 h 512"/>
              <a:gd name="T34" fmla="*/ 298 w 512"/>
              <a:gd name="T35" fmla="*/ 330 h 512"/>
              <a:gd name="T36" fmla="*/ 266 w 512"/>
              <a:gd name="T37" fmla="*/ 288 h 512"/>
              <a:gd name="T38" fmla="*/ 266 w 512"/>
              <a:gd name="T39" fmla="*/ 266 h 512"/>
              <a:gd name="T40" fmla="*/ 330 w 512"/>
              <a:gd name="T41" fmla="*/ 277 h 512"/>
              <a:gd name="T42" fmla="*/ 341 w 512"/>
              <a:gd name="T43" fmla="*/ 245 h 512"/>
              <a:gd name="T44" fmla="*/ 256 w 512"/>
              <a:gd name="T45" fmla="*/ 234 h 512"/>
              <a:gd name="T46" fmla="*/ 341 w 512"/>
              <a:gd name="T47" fmla="*/ 224 h 512"/>
              <a:gd name="T48" fmla="*/ 341 w 512"/>
              <a:gd name="T49" fmla="*/ 245 h 512"/>
              <a:gd name="T50" fmla="*/ 266 w 512"/>
              <a:gd name="T51" fmla="*/ 202 h 512"/>
              <a:gd name="T52" fmla="*/ 266 w 512"/>
              <a:gd name="T53" fmla="*/ 181 h 512"/>
              <a:gd name="T54" fmla="*/ 373 w 512"/>
              <a:gd name="T55" fmla="*/ 192 h 512"/>
              <a:gd name="T56" fmla="*/ 378 w 512"/>
              <a:gd name="T57" fmla="*/ 160 h 512"/>
              <a:gd name="T58" fmla="*/ 256 w 512"/>
              <a:gd name="T59" fmla="*/ 149 h 512"/>
              <a:gd name="T60" fmla="*/ 378 w 512"/>
              <a:gd name="T61" fmla="*/ 138 h 512"/>
              <a:gd name="T62" fmla="*/ 378 w 512"/>
              <a:gd name="T63"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37" y="342"/>
                </a:moveTo>
                <a:cubicBezTo>
                  <a:pt x="210" y="370"/>
                  <a:pt x="210" y="370"/>
                  <a:pt x="210" y="370"/>
                </a:cubicBezTo>
                <a:cubicBezTo>
                  <a:pt x="209" y="371"/>
                  <a:pt x="208" y="372"/>
                  <a:pt x="206" y="372"/>
                </a:cubicBezTo>
                <a:cubicBezTo>
                  <a:pt x="205" y="373"/>
                  <a:pt x="204" y="373"/>
                  <a:pt x="202" y="373"/>
                </a:cubicBezTo>
                <a:cubicBezTo>
                  <a:pt x="201" y="373"/>
                  <a:pt x="200" y="373"/>
                  <a:pt x="198" y="372"/>
                </a:cubicBezTo>
                <a:cubicBezTo>
                  <a:pt x="197" y="372"/>
                  <a:pt x="196" y="371"/>
                  <a:pt x="195" y="370"/>
                </a:cubicBezTo>
                <a:cubicBezTo>
                  <a:pt x="167" y="342"/>
                  <a:pt x="167" y="342"/>
                  <a:pt x="167" y="342"/>
                </a:cubicBezTo>
                <a:cubicBezTo>
                  <a:pt x="163" y="338"/>
                  <a:pt x="163" y="331"/>
                  <a:pt x="167" y="327"/>
                </a:cubicBezTo>
                <a:cubicBezTo>
                  <a:pt x="171" y="323"/>
                  <a:pt x="178" y="323"/>
                  <a:pt x="182" y="327"/>
                </a:cubicBezTo>
                <a:cubicBezTo>
                  <a:pt x="192" y="337"/>
                  <a:pt x="192" y="337"/>
                  <a:pt x="192" y="337"/>
                </a:cubicBezTo>
                <a:cubicBezTo>
                  <a:pt x="192" y="149"/>
                  <a:pt x="192" y="149"/>
                  <a:pt x="192" y="149"/>
                </a:cubicBezTo>
                <a:cubicBezTo>
                  <a:pt x="192" y="143"/>
                  <a:pt x="196" y="138"/>
                  <a:pt x="202" y="138"/>
                </a:cubicBezTo>
                <a:cubicBezTo>
                  <a:pt x="208" y="138"/>
                  <a:pt x="213" y="143"/>
                  <a:pt x="213" y="149"/>
                </a:cubicBezTo>
                <a:cubicBezTo>
                  <a:pt x="213" y="337"/>
                  <a:pt x="213" y="337"/>
                  <a:pt x="213" y="337"/>
                </a:cubicBezTo>
                <a:cubicBezTo>
                  <a:pt x="222" y="327"/>
                  <a:pt x="222" y="327"/>
                  <a:pt x="222" y="327"/>
                </a:cubicBezTo>
                <a:cubicBezTo>
                  <a:pt x="227" y="323"/>
                  <a:pt x="233" y="323"/>
                  <a:pt x="237" y="327"/>
                </a:cubicBezTo>
                <a:cubicBezTo>
                  <a:pt x="242" y="331"/>
                  <a:pt x="242" y="338"/>
                  <a:pt x="237" y="342"/>
                </a:cubicBezTo>
                <a:close/>
                <a:moveTo>
                  <a:pt x="277" y="373"/>
                </a:moveTo>
                <a:cubicBezTo>
                  <a:pt x="266" y="373"/>
                  <a:pt x="266" y="373"/>
                  <a:pt x="266" y="373"/>
                </a:cubicBezTo>
                <a:cubicBezTo>
                  <a:pt x="260" y="373"/>
                  <a:pt x="256" y="368"/>
                  <a:pt x="256" y="362"/>
                </a:cubicBezTo>
                <a:cubicBezTo>
                  <a:pt x="256" y="356"/>
                  <a:pt x="260" y="352"/>
                  <a:pt x="266" y="352"/>
                </a:cubicBezTo>
                <a:cubicBezTo>
                  <a:pt x="277" y="352"/>
                  <a:pt x="277" y="352"/>
                  <a:pt x="277" y="352"/>
                </a:cubicBezTo>
                <a:cubicBezTo>
                  <a:pt x="283" y="352"/>
                  <a:pt x="288" y="356"/>
                  <a:pt x="288" y="362"/>
                </a:cubicBezTo>
                <a:cubicBezTo>
                  <a:pt x="288" y="368"/>
                  <a:pt x="283" y="373"/>
                  <a:pt x="277" y="373"/>
                </a:cubicBezTo>
                <a:close/>
                <a:moveTo>
                  <a:pt x="298" y="330"/>
                </a:moveTo>
                <a:cubicBezTo>
                  <a:pt x="266" y="330"/>
                  <a:pt x="266" y="330"/>
                  <a:pt x="266" y="330"/>
                </a:cubicBezTo>
                <a:cubicBezTo>
                  <a:pt x="260" y="330"/>
                  <a:pt x="256" y="326"/>
                  <a:pt x="256" y="320"/>
                </a:cubicBezTo>
                <a:cubicBezTo>
                  <a:pt x="256" y="314"/>
                  <a:pt x="260" y="309"/>
                  <a:pt x="266" y="309"/>
                </a:cubicBezTo>
                <a:cubicBezTo>
                  <a:pt x="298" y="309"/>
                  <a:pt x="298" y="309"/>
                  <a:pt x="298" y="309"/>
                </a:cubicBezTo>
                <a:cubicBezTo>
                  <a:pt x="304" y="309"/>
                  <a:pt x="309" y="314"/>
                  <a:pt x="309" y="320"/>
                </a:cubicBezTo>
                <a:cubicBezTo>
                  <a:pt x="309" y="326"/>
                  <a:pt x="304" y="330"/>
                  <a:pt x="298" y="330"/>
                </a:cubicBezTo>
                <a:close/>
                <a:moveTo>
                  <a:pt x="320" y="288"/>
                </a:moveTo>
                <a:cubicBezTo>
                  <a:pt x="266" y="288"/>
                  <a:pt x="266" y="288"/>
                  <a:pt x="266" y="288"/>
                </a:cubicBezTo>
                <a:cubicBezTo>
                  <a:pt x="260" y="288"/>
                  <a:pt x="256" y="283"/>
                  <a:pt x="256" y="277"/>
                </a:cubicBezTo>
                <a:cubicBezTo>
                  <a:pt x="256" y="271"/>
                  <a:pt x="260" y="266"/>
                  <a:pt x="266" y="266"/>
                </a:cubicBezTo>
                <a:cubicBezTo>
                  <a:pt x="320" y="266"/>
                  <a:pt x="320" y="266"/>
                  <a:pt x="320" y="266"/>
                </a:cubicBezTo>
                <a:cubicBezTo>
                  <a:pt x="326" y="266"/>
                  <a:pt x="330" y="271"/>
                  <a:pt x="330" y="277"/>
                </a:cubicBezTo>
                <a:cubicBezTo>
                  <a:pt x="330" y="283"/>
                  <a:pt x="326" y="288"/>
                  <a:pt x="320" y="288"/>
                </a:cubicBezTo>
                <a:close/>
                <a:moveTo>
                  <a:pt x="341" y="245"/>
                </a:moveTo>
                <a:cubicBezTo>
                  <a:pt x="266" y="245"/>
                  <a:pt x="266" y="245"/>
                  <a:pt x="266" y="245"/>
                </a:cubicBezTo>
                <a:cubicBezTo>
                  <a:pt x="260" y="245"/>
                  <a:pt x="256" y="240"/>
                  <a:pt x="256" y="234"/>
                </a:cubicBezTo>
                <a:cubicBezTo>
                  <a:pt x="256" y="228"/>
                  <a:pt x="260" y="224"/>
                  <a:pt x="266" y="224"/>
                </a:cubicBezTo>
                <a:cubicBezTo>
                  <a:pt x="341" y="224"/>
                  <a:pt x="341" y="224"/>
                  <a:pt x="341" y="224"/>
                </a:cubicBezTo>
                <a:cubicBezTo>
                  <a:pt x="347" y="224"/>
                  <a:pt x="352" y="228"/>
                  <a:pt x="352" y="234"/>
                </a:cubicBezTo>
                <a:cubicBezTo>
                  <a:pt x="352" y="240"/>
                  <a:pt x="347" y="245"/>
                  <a:pt x="341" y="245"/>
                </a:cubicBezTo>
                <a:close/>
                <a:moveTo>
                  <a:pt x="362" y="202"/>
                </a:moveTo>
                <a:cubicBezTo>
                  <a:pt x="266" y="202"/>
                  <a:pt x="266" y="202"/>
                  <a:pt x="266" y="202"/>
                </a:cubicBezTo>
                <a:cubicBezTo>
                  <a:pt x="260" y="202"/>
                  <a:pt x="256" y="198"/>
                  <a:pt x="256" y="192"/>
                </a:cubicBezTo>
                <a:cubicBezTo>
                  <a:pt x="256" y="186"/>
                  <a:pt x="260" y="181"/>
                  <a:pt x="266" y="181"/>
                </a:cubicBezTo>
                <a:cubicBezTo>
                  <a:pt x="362" y="181"/>
                  <a:pt x="362" y="181"/>
                  <a:pt x="362" y="181"/>
                </a:cubicBezTo>
                <a:cubicBezTo>
                  <a:pt x="368" y="181"/>
                  <a:pt x="373" y="186"/>
                  <a:pt x="373" y="192"/>
                </a:cubicBezTo>
                <a:cubicBezTo>
                  <a:pt x="373" y="198"/>
                  <a:pt x="368" y="202"/>
                  <a:pt x="362" y="202"/>
                </a:cubicBezTo>
                <a:close/>
                <a:moveTo>
                  <a:pt x="378" y="160"/>
                </a:moveTo>
                <a:cubicBezTo>
                  <a:pt x="266" y="160"/>
                  <a:pt x="266" y="160"/>
                  <a:pt x="266" y="160"/>
                </a:cubicBezTo>
                <a:cubicBezTo>
                  <a:pt x="260" y="160"/>
                  <a:pt x="256" y="155"/>
                  <a:pt x="256" y="149"/>
                </a:cubicBezTo>
                <a:cubicBezTo>
                  <a:pt x="256" y="143"/>
                  <a:pt x="260" y="138"/>
                  <a:pt x="266" y="138"/>
                </a:cubicBezTo>
                <a:cubicBezTo>
                  <a:pt x="378" y="138"/>
                  <a:pt x="378" y="138"/>
                  <a:pt x="378" y="138"/>
                </a:cubicBezTo>
                <a:cubicBezTo>
                  <a:pt x="384" y="138"/>
                  <a:pt x="389" y="143"/>
                  <a:pt x="389" y="149"/>
                </a:cubicBezTo>
                <a:cubicBezTo>
                  <a:pt x="389" y="155"/>
                  <a:pt x="384" y="160"/>
                  <a:pt x="378" y="16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4149314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A0780-9310-E643-BC85-BF53B8585AF1}"/>
              </a:ext>
            </a:extLst>
          </p:cNvPr>
          <p:cNvSpPr>
            <a:spLocks noGrp="1"/>
          </p:cNvSpPr>
          <p:nvPr>
            <p:ph type="title"/>
          </p:nvPr>
        </p:nvSpPr>
        <p:spPr/>
        <p:txBody>
          <a:bodyPr/>
          <a:lstStyle/>
          <a:p>
            <a:r>
              <a:rPr lang="en-US" dirty="0"/>
              <a:t>Closing</a:t>
            </a:r>
            <a:endParaRPr lang="en-GB" dirty="0"/>
          </a:p>
        </p:txBody>
      </p:sp>
      <p:sp>
        <p:nvSpPr>
          <p:cNvPr id="3" name="Text Placeholder 2">
            <a:extLst>
              <a:ext uri="{FF2B5EF4-FFF2-40B4-BE49-F238E27FC236}">
                <a16:creationId xmlns:a16="http://schemas.microsoft.com/office/drawing/2014/main" id="{DF1FF08C-B31C-E24B-9CA1-CC763A705E99}"/>
              </a:ext>
            </a:extLst>
          </p:cNvPr>
          <p:cNvSpPr>
            <a:spLocks noGrp="1"/>
          </p:cNvSpPr>
          <p:nvPr>
            <p:ph type="body" idx="1"/>
          </p:nvPr>
        </p:nvSpPr>
        <p:spPr/>
        <p:txBody>
          <a:bodyPr/>
          <a:lstStyle/>
          <a:p>
            <a:r>
              <a:rPr lang="en-US" dirty="0"/>
              <a:t>Q&amp;A</a:t>
            </a:r>
          </a:p>
        </p:txBody>
      </p:sp>
    </p:spTree>
    <p:extLst>
      <p:ext uri="{BB962C8B-B14F-4D97-AF65-F5344CB8AC3E}">
        <p14:creationId xmlns:p14="http://schemas.microsoft.com/office/powerpoint/2010/main" val="172198723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08A618-BDC3-EE47-B48B-922F25D8F601}"/>
              </a:ext>
            </a:extLst>
          </p:cNvPr>
          <p:cNvSpPr>
            <a:spLocks noGrp="1"/>
          </p:cNvSpPr>
          <p:nvPr>
            <p:ph type="body" sz="quarter" idx="14"/>
          </p:nvPr>
        </p:nvSpPr>
        <p:spPr>
          <a:xfrm>
            <a:off x="474662" y="2097088"/>
            <a:ext cx="4576839" cy="4237037"/>
          </a:xfrm>
        </p:spPr>
        <p:txBody>
          <a:bodyPr/>
          <a:lstStyle/>
          <a:p>
            <a:r>
              <a:rPr lang="en-ZA" dirty="0"/>
              <a:t>Deloitte refers to one or more of Deloitte </a:t>
            </a:r>
            <a:r>
              <a:rPr lang="en-ZA" dirty="0" err="1"/>
              <a:t>Touche</a:t>
            </a:r>
            <a:r>
              <a:rPr lang="en-ZA" dirty="0"/>
              <a:t> Tohmatsu Limited ("</a:t>
            </a:r>
            <a:r>
              <a:rPr lang="en-ZA" dirty="0" err="1"/>
              <a:t>DTTL</a:t>
            </a:r>
            <a:r>
              <a:rPr lang="en-ZA" dirty="0"/>
              <a:t>"), its global network of member firms and their related entities. </a:t>
            </a:r>
            <a:r>
              <a:rPr lang="en-ZA" dirty="0" err="1"/>
              <a:t>DTTL</a:t>
            </a:r>
            <a:r>
              <a:rPr lang="en-ZA" dirty="0"/>
              <a:t> (also referred to as "Deloitte Global") and each of its member firms are legally separate and independent entities. </a:t>
            </a:r>
            <a:r>
              <a:rPr lang="en-ZA" dirty="0" err="1"/>
              <a:t>DTTL</a:t>
            </a:r>
            <a:r>
              <a:rPr lang="en-ZA" dirty="0"/>
              <a:t> does not provide services to clients. Please see </a:t>
            </a:r>
            <a:r>
              <a:rPr lang="en-US" dirty="0">
                <a:hlinkClick r:id="rId2"/>
              </a:rPr>
              <a:t>www.deloitte.com/about</a:t>
            </a:r>
            <a:r>
              <a:rPr lang="en-ZA" dirty="0"/>
              <a:t>to learn more.</a:t>
            </a:r>
          </a:p>
          <a:p>
            <a:endParaRPr lang="en-ZA" dirty="0"/>
          </a:p>
          <a:p>
            <a:r>
              <a:rPr lang="en-ZA" dirty="0"/>
              <a:t>Deloitte is a leading global provider of audit and assurance, consulting, financial advisory, risk advisory, tax and related services. Our network of member firms in more than 150 countries and territories serves four out of five Fortune Global 500® companies. Learn how Deloitte’s approximately 286,000 people make an impact that matters at </a:t>
            </a:r>
            <a:r>
              <a:rPr lang="en-US" dirty="0">
                <a:hlinkClick r:id="rId3"/>
              </a:rPr>
              <a:t>www.deloitte.com</a:t>
            </a:r>
            <a:r>
              <a:rPr lang="en-ZA" dirty="0"/>
              <a:t>.</a:t>
            </a:r>
          </a:p>
          <a:p>
            <a:r>
              <a:rPr lang="en-ZA" b="1" dirty="0"/>
              <a:t> </a:t>
            </a:r>
            <a:endParaRPr lang="en-ZA" dirty="0"/>
          </a:p>
          <a:p>
            <a:r>
              <a:rPr lang="en-ZA" dirty="0"/>
              <a:t>This communication contains general information only, and none of Deloitte </a:t>
            </a:r>
            <a:r>
              <a:rPr lang="en-ZA" dirty="0" err="1"/>
              <a:t>Touche</a:t>
            </a:r>
            <a:r>
              <a:rPr lang="en-ZA" dirty="0"/>
              <a:t> Tohmatsu Limited, its member firms or their related entities (collectively, the “Deloitte network”) is, by means of this communication, rendering professional advice or services. Before making any decision or taking any action that may affect your finances or your business, you should consult a qualified professional adviser. No entity in the Deloitte network shall be responsible for any loss whatsoever sustained by any person who relies on this communication.​</a:t>
            </a:r>
          </a:p>
          <a:p>
            <a:endParaRPr lang="en-ZA" dirty="0"/>
          </a:p>
          <a:p>
            <a:r>
              <a:rPr lang="en-ZA" dirty="0"/>
              <a:t>© 2019. For information, contact Deloitte </a:t>
            </a:r>
            <a:r>
              <a:rPr lang="en-ZA" dirty="0" err="1"/>
              <a:t>Touche</a:t>
            </a:r>
            <a:r>
              <a:rPr lang="en-ZA" dirty="0"/>
              <a:t> Tohmatsu Limited.</a:t>
            </a:r>
          </a:p>
        </p:txBody>
      </p:sp>
    </p:spTree>
    <p:extLst>
      <p:ext uri="{BB962C8B-B14F-4D97-AF65-F5344CB8AC3E}">
        <p14:creationId xmlns:p14="http://schemas.microsoft.com/office/powerpoint/2010/main" val="2336360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8BAB65-7474-D642-AE9C-6E4A5D468D23}"/>
              </a:ext>
            </a:extLst>
          </p:cNvPr>
          <p:cNvSpPr>
            <a:spLocks noGrp="1"/>
          </p:cNvSpPr>
          <p:nvPr>
            <p:ph type="body" sz="quarter" idx="13"/>
          </p:nvPr>
        </p:nvSpPr>
        <p:spPr/>
        <p:txBody>
          <a:bodyPr/>
          <a:lstStyle/>
          <a:p>
            <a:r>
              <a:rPr lang="en-ZA" dirty="0"/>
              <a:t>South Africa’s commitments and emissions trajectory</a:t>
            </a:r>
          </a:p>
        </p:txBody>
      </p:sp>
      <p:sp>
        <p:nvSpPr>
          <p:cNvPr id="5" name="Title 4">
            <a:extLst>
              <a:ext uri="{FF2B5EF4-FFF2-40B4-BE49-F238E27FC236}">
                <a16:creationId xmlns:a16="http://schemas.microsoft.com/office/drawing/2014/main" id="{B4DC6DD7-143C-4C43-9A34-95A68FA95B31}"/>
              </a:ext>
            </a:extLst>
          </p:cNvPr>
          <p:cNvSpPr>
            <a:spLocks noGrp="1"/>
          </p:cNvSpPr>
          <p:nvPr>
            <p:ph type="title"/>
          </p:nvPr>
        </p:nvSpPr>
        <p:spPr/>
        <p:txBody>
          <a:bodyPr/>
          <a:lstStyle/>
          <a:p>
            <a:r>
              <a:rPr lang="en-ZA" dirty="0"/>
              <a:t>Environmental Accountability – The “New Normal”</a:t>
            </a:r>
            <a:endParaRPr lang="en-GB" dirty="0"/>
          </a:p>
        </p:txBody>
      </p:sp>
      <p:pic>
        <p:nvPicPr>
          <p:cNvPr id="6" name="Picture 5">
            <a:extLst>
              <a:ext uri="{FF2B5EF4-FFF2-40B4-BE49-F238E27FC236}">
                <a16:creationId xmlns:a16="http://schemas.microsoft.com/office/drawing/2014/main" id="{7363F64A-FD16-7F41-BAFD-589DC70E7B21}"/>
              </a:ext>
            </a:extLst>
          </p:cNvPr>
          <p:cNvPicPr>
            <a:picLocks noChangeAspect="1"/>
          </p:cNvPicPr>
          <p:nvPr/>
        </p:nvPicPr>
        <p:blipFill rotWithShape="1">
          <a:blip r:embed="rId2"/>
          <a:srcRect r="27457"/>
          <a:stretch/>
        </p:blipFill>
        <p:spPr>
          <a:xfrm>
            <a:off x="228601" y="2756000"/>
            <a:ext cx="5894614" cy="3609161"/>
          </a:xfrm>
          <a:prstGeom prst="rect">
            <a:avLst/>
          </a:prstGeom>
        </p:spPr>
      </p:pic>
      <p:pic>
        <p:nvPicPr>
          <p:cNvPr id="7" name="Picture 6">
            <a:extLst>
              <a:ext uri="{FF2B5EF4-FFF2-40B4-BE49-F238E27FC236}">
                <a16:creationId xmlns:a16="http://schemas.microsoft.com/office/drawing/2014/main" id="{046D0BED-E40F-CD49-8D5B-D7A6C9A55C25}"/>
              </a:ext>
            </a:extLst>
          </p:cNvPr>
          <p:cNvPicPr>
            <a:picLocks noChangeAspect="1"/>
          </p:cNvPicPr>
          <p:nvPr/>
        </p:nvPicPr>
        <p:blipFill>
          <a:blip r:embed="rId3"/>
          <a:stretch>
            <a:fillRect/>
          </a:stretch>
        </p:blipFill>
        <p:spPr>
          <a:xfrm>
            <a:off x="232987" y="1240345"/>
            <a:ext cx="8100000" cy="1461508"/>
          </a:xfrm>
          <a:prstGeom prst="rect">
            <a:avLst/>
          </a:prstGeom>
        </p:spPr>
      </p:pic>
      <p:pic>
        <p:nvPicPr>
          <p:cNvPr id="8" name="Picture 7">
            <a:extLst>
              <a:ext uri="{FF2B5EF4-FFF2-40B4-BE49-F238E27FC236}">
                <a16:creationId xmlns:a16="http://schemas.microsoft.com/office/drawing/2014/main" id="{40D60D32-8ABD-194F-885B-A357089884A6}"/>
              </a:ext>
            </a:extLst>
          </p:cNvPr>
          <p:cNvPicPr>
            <a:picLocks noChangeAspect="1"/>
          </p:cNvPicPr>
          <p:nvPr/>
        </p:nvPicPr>
        <p:blipFill rotWithShape="1">
          <a:blip r:embed="rId2"/>
          <a:srcRect l="72364" b="52795"/>
          <a:stretch/>
        </p:blipFill>
        <p:spPr>
          <a:xfrm>
            <a:off x="6390117" y="2547459"/>
            <a:ext cx="3278708" cy="2487469"/>
          </a:xfrm>
          <a:prstGeom prst="rect">
            <a:avLst/>
          </a:prstGeom>
        </p:spPr>
      </p:pic>
    </p:spTree>
    <p:extLst>
      <p:ext uri="{BB962C8B-B14F-4D97-AF65-F5344CB8AC3E}">
        <p14:creationId xmlns:p14="http://schemas.microsoft.com/office/powerpoint/2010/main" val="108338111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FFAE6B-1A01-9D4F-9738-EFD3F75B1677}"/>
              </a:ext>
            </a:extLst>
          </p:cNvPr>
          <p:cNvSpPr>
            <a:spLocks noGrp="1"/>
          </p:cNvSpPr>
          <p:nvPr>
            <p:ph type="body" sz="quarter" idx="13"/>
          </p:nvPr>
        </p:nvSpPr>
        <p:spPr/>
        <p:txBody>
          <a:bodyPr/>
          <a:lstStyle/>
          <a:p>
            <a:r>
              <a:rPr lang="en-ZA" dirty="0"/>
              <a:t>International Carbon Pricing trends</a:t>
            </a:r>
          </a:p>
        </p:txBody>
      </p:sp>
      <p:sp>
        <p:nvSpPr>
          <p:cNvPr id="5" name="Title 4">
            <a:extLst>
              <a:ext uri="{FF2B5EF4-FFF2-40B4-BE49-F238E27FC236}">
                <a16:creationId xmlns:a16="http://schemas.microsoft.com/office/drawing/2014/main" id="{475AFA6E-C427-7244-AF28-BCAFF593F3AD}"/>
              </a:ext>
            </a:extLst>
          </p:cNvPr>
          <p:cNvSpPr>
            <a:spLocks noGrp="1"/>
          </p:cNvSpPr>
          <p:nvPr>
            <p:ph type="title"/>
          </p:nvPr>
        </p:nvSpPr>
        <p:spPr/>
        <p:txBody>
          <a:bodyPr/>
          <a:lstStyle/>
          <a:p>
            <a:r>
              <a:rPr lang="en-ZA" dirty="0"/>
              <a:t>Environmental Accountability – The “New Normal”</a:t>
            </a:r>
            <a:endParaRPr lang="en-GB" dirty="0"/>
          </a:p>
        </p:txBody>
      </p:sp>
      <p:sp>
        <p:nvSpPr>
          <p:cNvPr id="6" name="TextBox 5">
            <a:extLst>
              <a:ext uri="{FF2B5EF4-FFF2-40B4-BE49-F238E27FC236}">
                <a16:creationId xmlns:a16="http://schemas.microsoft.com/office/drawing/2014/main" id="{A9A591A6-F68E-D240-B109-A088AB558C7D}"/>
              </a:ext>
            </a:extLst>
          </p:cNvPr>
          <p:cNvSpPr txBox="1"/>
          <p:nvPr/>
        </p:nvSpPr>
        <p:spPr>
          <a:xfrm>
            <a:off x="6417820" y="1340806"/>
            <a:ext cx="3332055" cy="307777"/>
          </a:xfrm>
          <a:prstGeom prst="rect">
            <a:avLst/>
          </a:prstGeom>
          <a:noFill/>
        </p:spPr>
        <p:txBody>
          <a:bodyPr wrap="square" lIns="0" tIns="0" rIns="0" bIns="0" rtlCol="0">
            <a:spAutoFit/>
          </a:bodyPr>
          <a:lstStyle/>
          <a:p>
            <a:pPr>
              <a:spcBef>
                <a:spcPts val="600"/>
              </a:spcBef>
              <a:buSzPct val="100000"/>
            </a:pPr>
            <a:r>
              <a:rPr lang="en-ZA" sz="1000" dirty="0">
                <a:solidFill>
                  <a:srgbClr val="313131"/>
                </a:solidFill>
              </a:rPr>
              <a:t>Emission trading schemes implemented or scheduled for implementation</a:t>
            </a:r>
          </a:p>
        </p:txBody>
      </p:sp>
      <p:sp>
        <p:nvSpPr>
          <p:cNvPr id="7" name="TextBox 6">
            <a:extLst>
              <a:ext uri="{FF2B5EF4-FFF2-40B4-BE49-F238E27FC236}">
                <a16:creationId xmlns:a16="http://schemas.microsoft.com/office/drawing/2014/main" id="{90195650-33BC-984E-8020-38F3F91F16B1}"/>
              </a:ext>
            </a:extLst>
          </p:cNvPr>
          <p:cNvSpPr txBox="1"/>
          <p:nvPr/>
        </p:nvSpPr>
        <p:spPr>
          <a:xfrm>
            <a:off x="6417820" y="1816953"/>
            <a:ext cx="2526038" cy="307777"/>
          </a:xfrm>
          <a:prstGeom prst="rect">
            <a:avLst/>
          </a:prstGeom>
          <a:noFill/>
        </p:spPr>
        <p:txBody>
          <a:bodyPr wrap="square" lIns="0" tIns="0" rIns="0" bIns="0" rtlCol="0">
            <a:spAutoFit/>
          </a:bodyPr>
          <a:lstStyle/>
          <a:p>
            <a:pPr>
              <a:spcBef>
                <a:spcPts val="600"/>
              </a:spcBef>
              <a:buSzPct val="100000"/>
            </a:pPr>
            <a:r>
              <a:rPr lang="en-ZA" sz="1000" dirty="0">
                <a:solidFill>
                  <a:srgbClr val="313131"/>
                </a:solidFill>
              </a:rPr>
              <a:t>Carbon Tax implemented or scheduled for implementation</a:t>
            </a:r>
          </a:p>
        </p:txBody>
      </p:sp>
      <p:sp>
        <p:nvSpPr>
          <p:cNvPr id="8" name="Oval 7">
            <a:extLst>
              <a:ext uri="{FF2B5EF4-FFF2-40B4-BE49-F238E27FC236}">
                <a16:creationId xmlns:a16="http://schemas.microsoft.com/office/drawing/2014/main" id="{8C8298F7-F6B4-6841-BD3C-B955D73ED466}"/>
              </a:ext>
            </a:extLst>
          </p:cNvPr>
          <p:cNvSpPr/>
          <p:nvPr/>
        </p:nvSpPr>
        <p:spPr bwMode="gray">
          <a:xfrm>
            <a:off x="6096000" y="1367476"/>
            <a:ext cx="186361" cy="186361"/>
          </a:xfrm>
          <a:prstGeom prst="ellipse">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ZA" sz="1000" b="1" dirty="0">
              <a:solidFill>
                <a:schemeClr val="bg1"/>
              </a:solidFill>
            </a:endParaRPr>
          </a:p>
        </p:txBody>
      </p:sp>
      <p:sp>
        <p:nvSpPr>
          <p:cNvPr id="9" name="Oval 8">
            <a:extLst>
              <a:ext uri="{FF2B5EF4-FFF2-40B4-BE49-F238E27FC236}">
                <a16:creationId xmlns:a16="http://schemas.microsoft.com/office/drawing/2014/main" id="{C65A2C0D-E500-FC42-8D81-3C364A20A59D}"/>
              </a:ext>
            </a:extLst>
          </p:cNvPr>
          <p:cNvSpPr/>
          <p:nvPr/>
        </p:nvSpPr>
        <p:spPr bwMode="gray">
          <a:xfrm>
            <a:off x="6100209" y="1832625"/>
            <a:ext cx="186361" cy="186361"/>
          </a:xfrm>
          <a:prstGeom prst="ellipse">
            <a:avLst/>
          </a:prstGeom>
          <a:solidFill>
            <a:schemeClr val="accent4">
              <a:lumMod val="7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ZA" sz="1000" b="1" dirty="0">
              <a:solidFill>
                <a:schemeClr val="bg1"/>
              </a:solidFill>
            </a:endParaRPr>
          </a:p>
        </p:txBody>
      </p:sp>
      <p:pic>
        <p:nvPicPr>
          <p:cNvPr id="10" name="Picture 9">
            <a:extLst>
              <a:ext uri="{FF2B5EF4-FFF2-40B4-BE49-F238E27FC236}">
                <a16:creationId xmlns:a16="http://schemas.microsoft.com/office/drawing/2014/main" id="{8C99EC47-7BE8-B34B-941F-B9A2E127A3D6}"/>
              </a:ext>
            </a:extLst>
          </p:cNvPr>
          <p:cNvPicPr>
            <a:picLocks noChangeAspect="1"/>
          </p:cNvPicPr>
          <p:nvPr/>
        </p:nvPicPr>
        <p:blipFill rotWithShape="1">
          <a:blip r:embed="rId2"/>
          <a:srcRect l="-237" t="-167" b="12239"/>
          <a:stretch/>
        </p:blipFill>
        <p:spPr>
          <a:xfrm>
            <a:off x="313971" y="1334041"/>
            <a:ext cx="5421803" cy="5008885"/>
          </a:xfrm>
          <a:prstGeom prst="rect">
            <a:avLst/>
          </a:prstGeom>
        </p:spPr>
      </p:pic>
      <p:pic>
        <p:nvPicPr>
          <p:cNvPr id="12" name="Picture 11">
            <a:extLst>
              <a:ext uri="{FF2B5EF4-FFF2-40B4-BE49-F238E27FC236}">
                <a16:creationId xmlns:a16="http://schemas.microsoft.com/office/drawing/2014/main" id="{9CE11132-07F0-6941-9496-D6EBB5E21B18}"/>
              </a:ext>
            </a:extLst>
          </p:cNvPr>
          <p:cNvPicPr>
            <a:picLocks noChangeAspect="1"/>
          </p:cNvPicPr>
          <p:nvPr/>
        </p:nvPicPr>
        <p:blipFill rotWithShape="1">
          <a:blip r:embed="rId3">
            <a:alphaModFix amt="50000"/>
          </a:blip>
          <a:srcRect t="39252"/>
          <a:stretch/>
        </p:blipFill>
        <p:spPr>
          <a:xfrm rot="5400000">
            <a:off x="4546270" y="-787731"/>
            <a:ext cx="5938432" cy="9353029"/>
          </a:xfrm>
          <a:prstGeom prst="rect">
            <a:avLst/>
          </a:prstGeom>
        </p:spPr>
      </p:pic>
    </p:spTree>
    <p:extLst>
      <p:ext uri="{BB962C8B-B14F-4D97-AF65-F5344CB8AC3E}">
        <p14:creationId xmlns:p14="http://schemas.microsoft.com/office/powerpoint/2010/main" val="299553797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FCCB-F4D5-454F-9DFE-B4D4621C13C2}"/>
              </a:ext>
            </a:extLst>
          </p:cNvPr>
          <p:cNvSpPr>
            <a:spLocks noGrp="1"/>
          </p:cNvSpPr>
          <p:nvPr>
            <p:ph type="title"/>
          </p:nvPr>
        </p:nvSpPr>
        <p:spPr/>
        <p:txBody>
          <a:bodyPr/>
          <a:lstStyle/>
          <a:p>
            <a:r>
              <a:rPr lang="en-ZA" dirty="0"/>
              <a:t>The Carbon Tax</a:t>
            </a:r>
            <a:endParaRPr lang="en-GB" dirty="0"/>
          </a:p>
        </p:txBody>
      </p:sp>
      <p:sp>
        <p:nvSpPr>
          <p:cNvPr id="3" name="Text Placeholder 2">
            <a:extLst>
              <a:ext uri="{FF2B5EF4-FFF2-40B4-BE49-F238E27FC236}">
                <a16:creationId xmlns:a16="http://schemas.microsoft.com/office/drawing/2014/main" id="{C16E4F58-985E-7343-9F1E-7598EDFAC528}"/>
              </a:ext>
            </a:extLst>
          </p:cNvPr>
          <p:cNvSpPr>
            <a:spLocks noGrp="1"/>
          </p:cNvSpPr>
          <p:nvPr>
            <p:ph type="body" idx="1"/>
          </p:nvPr>
        </p:nvSpPr>
        <p:spPr/>
        <p:txBody>
          <a:bodyPr/>
          <a:lstStyle/>
          <a:p>
            <a:r>
              <a:rPr lang="en-ZA" dirty="0"/>
              <a:t>Getting ready and short term implications</a:t>
            </a:r>
          </a:p>
        </p:txBody>
      </p:sp>
      <p:sp>
        <p:nvSpPr>
          <p:cNvPr id="4" name="Freeform 370">
            <a:extLst>
              <a:ext uri="{FF2B5EF4-FFF2-40B4-BE49-F238E27FC236}">
                <a16:creationId xmlns:a16="http://schemas.microsoft.com/office/drawing/2014/main" id="{9147E85A-F0FC-B943-ABBC-46F9BCD50052}"/>
              </a:ext>
            </a:extLst>
          </p:cNvPr>
          <p:cNvSpPr>
            <a:spLocks noChangeAspect="1" noEditPoints="1"/>
          </p:cNvSpPr>
          <p:nvPr/>
        </p:nvSpPr>
        <p:spPr bwMode="auto">
          <a:xfrm>
            <a:off x="469900" y="1775598"/>
            <a:ext cx="828000" cy="828000"/>
          </a:xfrm>
          <a:custGeom>
            <a:avLst/>
            <a:gdLst>
              <a:gd name="T0" fmla="*/ 371 w 512"/>
              <a:gd name="T1" fmla="*/ 202 h 512"/>
              <a:gd name="T2" fmla="*/ 309 w 512"/>
              <a:gd name="T3" fmla="*/ 202 h 512"/>
              <a:gd name="T4" fmla="*/ 309 w 512"/>
              <a:gd name="T5" fmla="*/ 140 h 512"/>
              <a:gd name="T6" fmla="*/ 371 w 512"/>
              <a:gd name="T7" fmla="*/ 202 h 512"/>
              <a:gd name="T8" fmla="*/ 245 w 512"/>
              <a:gd name="T9" fmla="*/ 256 h 512"/>
              <a:gd name="T10" fmla="*/ 245 w 512"/>
              <a:gd name="T11" fmla="*/ 150 h 512"/>
              <a:gd name="T12" fmla="*/ 149 w 512"/>
              <a:gd name="T13" fmla="*/ 256 h 512"/>
              <a:gd name="T14" fmla="*/ 256 w 512"/>
              <a:gd name="T15" fmla="*/ 362 h 512"/>
              <a:gd name="T16" fmla="*/ 362 w 512"/>
              <a:gd name="T17" fmla="*/ 266 h 512"/>
              <a:gd name="T18" fmla="*/ 256 w 512"/>
              <a:gd name="T19" fmla="*/ 266 h 512"/>
              <a:gd name="T20" fmla="*/ 245 w 512"/>
              <a:gd name="T21" fmla="*/ 256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384 w 512"/>
              <a:gd name="T33" fmla="*/ 256 h 512"/>
              <a:gd name="T34" fmla="*/ 373 w 512"/>
              <a:gd name="T35" fmla="*/ 245 h 512"/>
              <a:gd name="T36" fmla="*/ 266 w 512"/>
              <a:gd name="T37" fmla="*/ 245 h 512"/>
              <a:gd name="T38" fmla="*/ 266 w 512"/>
              <a:gd name="T39" fmla="*/ 138 h 512"/>
              <a:gd name="T40" fmla="*/ 256 w 512"/>
              <a:gd name="T41" fmla="*/ 128 h 512"/>
              <a:gd name="T42" fmla="*/ 128 w 512"/>
              <a:gd name="T43" fmla="*/ 256 h 512"/>
              <a:gd name="T44" fmla="*/ 256 w 512"/>
              <a:gd name="T45" fmla="*/ 384 h 512"/>
              <a:gd name="T46" fmla="*/ 384 w 512"/>
              <a:gd name="T47" fmla="*/ 256 h 512"/>
              <a:gd name="T48" fmla="*/ 397 w 512"/>
              <a:gd name="T49" fmla="*/ 210 h 512"/>
              <a:gd name="T50" fmla="*/ 302 w 512"/>
              <a:gd name="T51" fmla="*/ 115 h 512"/>
              <a:gd name="T52" fmla="*/ 292 w 512"/>
              <a:gd name="T53" fmla="*/ 116 h 512"/>
              <a:gd name="T54" fmla="*/ 288 w 512"/>
              <a:gd name="T55" fmla="*/ 125 h 512"/>
              <a:gd name="T56" fmla="*/ 288 w 512"/>
              <a:gd name="T57" fmla="*/ 213 h 512"/>
              <a:gd name="T58" fmla="*/ 298 w 512"/>
              <a:gd name="T59" fmla="*/ 224 h 512"/>
              <a:gd name="T60" fmla="*/ 386 w 512"/>
              <a:gd name="T61" fmla="*/ 224 h 512"/>
              <a:gd name="T62" fmla="*/ 395 w 512"/>
              <a:gd name="T63" fmla="*/ 219 h 512"/>
              <a:gd name="T64" fmla="*/ 397 w 512"/>
              <a:gd name="T65" fmla="*/ 21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371" y="202"/>
                </a:moveTo>
                <a:cubicBezTo>
                  <a:pt x="309" y="202"/>
                  <a:pt x="309" y="202"/>
                  <a:pt x="309" y="202"/>
                </a:cubicBezTo>
                <a:cubicBezTo>
                  <a:pt x="309" y="140"/>
                  <a:pt x="309" y="140"/>
                  <a:pt x="309" y="140"/>
                </a:cubicBezTo>
                <a:cubicBezTo>
                  <a:pt x="336" y="153"/>
                  <a:pt x="358" y="175"/>
                  <a:pt x="371" y="202"/>
                </a:cubicBezTo>
                <a:close/>
                <a:moveTo>
                  <a:pt x="245" y="256"/>
                </a:moveTo>
                <a:cubicBezTo>
                  <a:pt x="245" y="150"/>
                  <a:pt x="245" y="150"/>
                  <a:pt x="245" y="150"/>
                </a:cubicBezTo>
                <a:cubicBezTo>
                  <a:pt x="191" y="155"/>
                  <a:pt x="149" y="200"/>
                  <a:pt x="149" y="256"/>
                </a:cubicBezTo>
                <a:cubicBezTo>
                  <a:pt x="149" y="314"/>
                  <a:pt x="197" y="362"/>
                  <a:pt x="256" y="362"/>
                </a:cubicBezTo>
                <a:cubicBezTo>
                  <a:pt x="311" y="362"/>
                  <a:pt x="356" y="320"/>
                  <a:pt x="362" y="266"/>
                </a:cubicBezTo>
                <a:cubicBezTo>
                  <a:pt x="256" y="266"/>
                  <a:pt x="256" y="266"/>
                  <a:pt x="256" y="266"/>
                </a:cubicBezTo>
                <a:cubicBezTo>
                  <a:pt x="250" y="266"/>
                  <a:pt x="245" y="262"/>
                  <a:pt x="245" y="25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4" y="256"/>
                </a:moveTo>
                <a:cubicBezTo>
                  <a:pt x="384" y="250"/>
                  <a:pt x="379" y="245"/>
                  <a:pt x="373" y="245"/>
                </a:cubicBezTo>
                <a:cubicBezTo>
                  <a:pt x="266" y="245"/>
                  <a:pt x="266" y="245"/>
                  <a:pt x="266" y="245"/>
                </a:cubicBezTo>
                <a:cubicBezTo>
                  <a:pt x="266" y="138"/>
                  <a:pt x="266" y="138"/>
                  <a:pt x="266" y="138"/>
                </a:cubicBezTo>
                <a:cubicBezTo>
                  <a:pt x="266" y="132"/>
                  <a:pt x="262" y="128"/>
                  <a:pt x="256" y="128"/>
                </a:cubicBezTo>
                <a:cubicBezTo>
                  <a:pt x="185" y="128"/>
                  <a:pt x="128" y="185"/>
                  <a:pt x="128" y="256"/>
                </a:cubicBezTo>
                <a:cubicBezTo>
                  <a:pt x="128" y="326"/>
                  <a:pt x="185" y="384"/>
                  <a:pt x="256" y="384"/>
                </a:cubicBezTo>
                <a:cubicBezTo>
                  <a:pt x="326" y="384"/>
                  <a:pt x="384" y="326"/>
                  <a:pt x="384" y="256"/>
                </a:cubicBezTo>
                <a:close/>
                <a:moveTo>
                  <a:pt x="397" y="210"/>
                </a:moveTo>
                <a:cubicBezTo>
                  <a:pt x="382" y="165"/>
                  <a:pt x="347" y="129"/>
                  <a:pt x="302" y="115"/>
                </a:cubicBezTo>
                <a:cubicBezTo>
                  <a:pt x="298" y="114"/>
                  <a:pt x="295" y="114"/>
                  <a:pt x="292" y="116"/>
                </a:cubicBezTo>
                <a:cubicBezTo>
                  <a:pt x="289" y="118"/>
                  <a:pt x="288" y="122"/>
                  <a:pt x="288" y="125"/>
                </a:cubicBezTo>
                <a:cubicBezTo>
                  <a:pt x="288" y="213"/>
                  <a:pt x="288" y="213"/>
                  <a:pt x="288" y="213"/>
                </a:cubicBezTo>
                <a:cubicBezTo>
                  <a:pt x="288" y="219"/>
                  <a:pt x="292" y="224"/>
                  <a:pt x="298" y="224"/>
                </a:cubicBezTo>
                <a:cubicBezTo>
                  <a:pt x="386" y="224"/>
                  <a:pt x="386" y="224"/>
                  <a:pt x="386" y="224"/>
                </a:cubicBezTo>
                <a:cubicBezTo>
                  <a:pt x="390" y="224"/>
                  <a:pt x="393" y="222"/>
                  <a:pt x="395" y="219"/>
                </a:cubicBezTo>
                <a:cubicBezTo>
                  <a:pt x="397" y="217"/>
                  <a:pt x="398" y="213"/>
                  <a:pt x="397" y="21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0787057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60C51581-18CA-C74A-9353-B9058548C24C}"/>
              </a:ext>
            </a:extLst>
          </p:cNvPr>
          <p:cNvGrpSpPr/>
          <p:nvPr/>
        </p:nvGrpSpPr>
        <p:grpSpPr>
          <a:xfrm>
            <a:off x="554635" y="2402708"/>
            <a:ext cx="10882859" cy="1507939"/>
            <a:chOff x="554635" y="1668190"/>
            <a:chExt cx="10882859" cy="1507939"/>
          </a:xfrm>
        </p:grpSpPr>
        <p:cxnSp>
          <p:nvCxnSpPr>
            <p:cNvPr id="14" name="Straight Arrow Connector 13">
              <a:extLst>
                <a:ext uri="{FF2B5EF4-FFF2-40B4-BE49-F238E27FC236}">
                  <a16:creationId xmlns:a16="http://schemas.microsoft.com/office/drawing/2014/main" id="{6C3AE66C-87A8-6843-B260-23CBF3EB8308}"/>
                </a:ext>
              </a:extLst>
            </p:cNvPr>
            <p:cNvCxnSpPr/>
            <p:nvPr/>
          </p:nvCxnSpPr>
          <p:spPr>
            <a:xfrm>
              <a:off x="554635" y="2413416"/>
              <a:ext cx="10882859" cy="0"/>
            </a:xfrm>
            <a:prstGeom prst="straightConnector1">
              <a:avLst/>
            </a:prstGeom>
            <a:ln w="76200">
              <a:solidFill>
                <a:srgbClr val="B4B4B4"/>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7" name="Hexagon 6">
              <a:extLst>
                <a:ext uri="{FF2B5EF4-FFF2-40B4-BE49-F238E27FC236}">
                  <a16:creationId xmlns:a16="http://schemas.microsoft.com/office/drawing/2014/main" id="{29F3395C-E589-3D40-9071-1AB9638845C7}"/>
                </a:ext>
              </a:extLst>
            </p:cNvPr>
            <p:cNvSpPr/>
            <p:nvPr/>
          </p:nvSpPr>
          <p:spPr>
            <a:xfrm>
              <a:off x="912200" y="1668190"/>
              <a:ext cx="1733263" cy="1507939"/>
            </a:xfrm>
            <a:prstGeom prst="hexagon">
              <a:avLst>
                <a:gd name="adj" fmla="val 25000"/>
                <a:gd name="vf" fmla="val 115470"/>
              </a:avLst>
            </a:prstGeom>
            <a:solidFill>
              <a:schemeClr val="bg1">
                <a:lumMod val="75000"/>
              </a:schemeClr>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01</a:t>
              </a:r>
            </a:p>
          </p:txBody>
        </p:sp>
        <p:sp>
          <p:nvSpPr>
            <p:cNvPr id="9" name="Hexagon 8">
              <a:extLst>
                <a:ext uri="{FF2B5EF4-FFF2-40B4-BE49-F238E27FC236}">
                  <a16:creationId xmlns:a16="http://schemas.microsoft.com/office/drawing/2014/main" id="{88A394D3-51A5-C74C-949E-46CAD53239F5}"/>
                </a:ext>
              </a:extLst>
            </p:cNvPr>
            <p:cNvSpPr/>
            <p:nvPr/>
          </p:nvSpPr>
          <p:spPr>
            <a:xfrm>
              <a:off x="2960856" y="1668190"/>
              <a:ext cx="1733263" cy="1507939"/>
            </a:xfrm>
            <a:prstGeom prst="hexagon">
              <a:avLst>
                <a:gd name="adj" fmla="val 25000"/>
                <a:gd name="vf" fmla="val 115470"/>
              </a:avLst>
            </a:prstGeom>
            <a:solidFill>
              <a:srgbClr val="00B0F0"/>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02</a:t>
              </a:r>
            </a:p>
          </p:txBody>
        </p:sp>
        <p:sp>
          <p:nvSpPr>
            <p:cNvPr id="10" name="Hexagon 9">
              <a:extLst>
                <a:ext uri="{FF2B5EF4-FFF2-40B4-BE49-F238E27FC236}">
                  <a16:creationId xmlns:a16="http://schemas.microsoft.com/office/drawing/2014/main" id="{1CE908A8-D414-6346-BE48-B41504D9C67D}"/>
                </a:ext>
              </a:extLst>
            </p:cNvPr>
            <p:cNvSpPr/>
            <p:nvPr/>
          </p:nvSpPr>
          <p:spPr>
            <a:xfrm>
              <a:off x="5009512" y="1668190"/>
              <a:ext cx="1733263" cy="1507939"/>
            </a:xfrm>
            <a:prstGeom prst="hexagon">
              <a:avLst>
                <a:gd name="adj" fmla="val 25000"/>
                <a:gd name="vf" fmla="val 115470"/>
              </a:avLst>
            </a:prstGeom>
            <a:solidFill>
              <a:schemeClr val="accent5"/>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03</a:t>
              </a:r>
            </a:p>
          </p:txBody>
        </p:sp>
        <p:sp>
          <p:nvSpPr>
            <p:cNvPr id="11" name="Hexagon 10">
              <a:extLst>
                <a:ext uri="{FF2B5EF4-FFF2-40B4-BE49-F238E27FC236}">
                  <a16:creationId xmlns:a16="http://schemas.microsoft.com/office/drawing/2014/main" id="{DE65005E-EF04-8E4C-8B12-A1C632A11B1A}"/>
                </a:ext>
              </a:extLst>
            </p:cNvPr>
            <p:cNvSpPr/>
            <p:nvPr/>
          </p:nvSpPr>
          <p:spPr>
            <a:xfrm>
              <a:off x="7058168" y="1668190"/>
              <a:ext cx="1733263" cy="1507939"/>
            </a:xfrm>
            <a:prstGeom prst="hexagon">
              <a:avLst>
                <a:gd name="adj" fmla="val 25000"/>
                <a:gd name="vf" fmla="val 115470"/>
              </a:avLst>
            </a:prstGeom>
            <a:solidFill>
              <a:srgbClr val="C4D600"/>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04</a:t>
              </a:r>
            </a:p>
          </p:txBody>
        </p:sp>
        <p:sp>
          <p:nvSpPr>
            <p:cNvPr id="12" name="Hexagon 11">
              <a:extLst>
                <a:ext uri="{FF2B5EF4-FFF2-40B4-BE49-F238E27FC236}">
                  <a16:creationId xmlns:a16="http://schemas.microsoft.com/office/drawing/2014/main" id="{1B1AFC1C-0FA6-3846-AC35-0CF165A71F45}"/>
                </a:ext>
              </a:extLst>
            </p:cNvPr>
            <p:cNvSpPr/>
            <p:nvPr/>
          </p:nvSpPr>
          <p:spPr>
            <a:xfrm>
              <a:off x="9106823" y="1668190"/>
              <a:ext cx="1733263" cy="1507939"/>
            </a:xfrm>
            <a:prstGeom prst="hexagon">
              <a:avLst>
                <a:gd name="adj" fmla="val 25000"/>
                <a:gd name="vf" fmla="val 115470"/>
              </a:avLst>
            </a:prstGeom>
            <a:solidFill>
              <a:schemeClr val="accent1"/>
            </a:solidFill>
          </p:spPr>
          <p:style>
            <a:lnRef idx="2">
              <a:schemeClr val="lt1">
                <a:hueOff val="0"/>
                <a:satOff val="0"/>
                <a:lumOff val="0"/>
                <a:alphaOff val="0"/>
              </a:schemeClr>
            </a:lnRef>
            <a:fillRef idx="1">
              <a:schemeClr val="accent2">
                <a:hueOff val="616692"/>
                <a:satOff val="-4233"/>
                <a:lumOff val="8510"/>
                <a:alphaOff val="0"/>
              </a:schemeClr>
            </a:fillRef>
            <a:effectRef idx="0">
              <a:schemeClr val="accent2">
                <a:hueOff val="616692"/>
                <a:satOff val="-4233"/>
                <a:lumOff val="8510"/>
                <a:alphaOff val="0"/>
              </a:schemeClr>
            </a:effectRef>
            <a:fontRef idx="minor">
              <a:schemeClr val="lt1"/>
            </a:fontRef>
          </p:style>
          <p:txBody>
            <a:bodyPr anchor="b"/>
            <a:lstStyle/>
            <a:p>
              <a:pPr algn="ctr"/>
              <a:r>
                <a:rPr lang="en-GB" sz="3600" dirty="0">
                  <a:solidFill>
                    <a:schemeClr val="bg1"/>
                  </a:solidFill>
                </a:rPr>
                <a:t>05</a:t>
              </a:r>
            </a:p>
          </p:txBody>
        </p:sp>
        <p:sp>
          <p:nvSpPr>
            <p:cNvPr id="33" name="Freeform 598">
              <a:extLst>
                <a:ext uri="{FF2B5EF4-FFF2-40B4-BE49-F238E27FC236}">
                  <a16:creationId xmlns:a16="http://schemas.microsoft.com/office/drawing/2014/main" id="{4C422DF3-87D4-714D-8D78-AA128E59B815}"/>
                </a:ext>
              </a:extLst>
            </p:cNvPr>
            <p:cNvSpPr>
              <a:spLocks noChangeAspect="1" noEditPoints="1"/>
            </p:cNvSpPr>
            <p:nvPr/>
          </p:nvSpPr>
          <p:spPr bwMode="auto">
            <a:xfrm>
              <a:off x="1557481" y="1819885"/>
              <a:ext cx="432000" cy="432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34" name="Freeform 232">
              <a:extLst>
                <a:ext uri="{FF2B5EF4-FFF2-40B4-BE49-F238E27FC236}">
                  <a16:creationId xmlns:a16="http://schemas.microsoft.com/office/drawing/2014/main" id="{9A587C10-2F05-C84F-ABC4-F64A67576855}"/>
                </a:ext>
              </a:extLst>
            </p:cNvPr>
            <p:cNvSpPr>
              <a:spLocks noChangeAspect="1" noEditPoints="1"/>
            </p:cNvSpPr>
            <p:nvPr/>
          </p:nvSpPr>
          <p:spPr bwMode="auto">
            <a:xfrm>
              <a:off x="3618947" y="1819885"/>
              <a:ext cx="432000" cy="432000"/>
            </a:xfrm>
            <a:custGeom>
              <a:avLst/>
              <a:gdLst>
                <a:gd name="T0" fmla="*/ 247 w 512"/>
                <a:gd name="T1" fmla="*/ 278 h 512"/>
                <a:gd name="T2" fmla="*/ 323 w 512"/>
                <a:gd name="T3" fmla="*/ 219 h 512"/>
                <a:gd name="T4" fmla="*/ 264 w 512"/>
                <a:gd name="T5" fmla="*/ 295 h 512"/>
                <a:gd name="T6" fmla="*/ 256 w 512"/>
                <a:gd name="T7" fmla="*/ 298 h 512"/>
                <a:gd name="T8" fmla="*/ 256 w 512"/>
                <a:gd name="T9" fmla="*/ 298 h 512"/>
                <a:gd name="T10" fmla="*/ 247 w 512"/>
                <a:gd name="T11" fmla="*/ 295 h 512"/>
                <a:gd name="T12" fmla="*/ 243 w 512"/>
                <a:gd name="T13" fmla="*/ 286 h 512"/>
                <a:gd name="T14" fmla="*/ 247 w 512"/>
                <a:gd name="T15" fmla="*/ 278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416 w 512"/>
                <a:gd name="T27" fmla="*/ 288 h 512"/>
                <a:gd name="T28" fmla="*/ 378 w 512"/>
                <a:gd name="T29" fmla="*/ 184 h 512"/>
                <a:gd name="T30" fmla="*/ 392 w 512"/>
                <a:gd name="T31" fmla="*/ 166 h 512"/>
                <a:gd name="T32" fmla="*/ 391 w 512"/>
                <a:gd name="T33" fmla="*/ 152 h 512"/>
                <a:gd name="T34" fmla="*/ 377 w 512"/>
                <a:gd name="T35" fmla="*/ 151 h 512"/>
                <a:gd name="T36" fmla="*/ 359 w 512"/>
                <a:gd name="T37" fmla="*/ 165 h 512"/>
                <a:gd name="T38" fmla="*/ 256 w 512"/>
                <a:gd name="T39" fmla="*/ 128 h 512"/>
                <a:gd name="T40" fmla="*/ 96 w 512"/>
                <a:gd name="T41" fmla="*/ 288 h 512"/>
                <a:gd name="T42" fmla="*/ 106 w 512"/>
                <a:gd name="T43" fmla="*/ 298 h 512"/>
                <a:gd name="T44" fmla="*/ 117 w 512"/>
                <a:gd name="T45" fmla="*/ 288 h 512"/>
                <a:gd name="T46" fmla="*/ 256 w 512"/>
                <a:gd name="T47" fmla="*/ 149 h 512"/>
                <a:gd name="T48" fmla="*/ 341 w 512"/>
                <a:gd name="T49" fmla="*/ 179 h 512"/>
                <a:gd name="T50" fmla="*/ 233 w 512"/>
                <a:gd name="T51" fmla="*/ 261 h 512"/>
                <a:gd name="T52" fmla="*/ 232 w 512"/>
                <a:gd name="T53" fmla="*/ 262 h 512"/>
                <a:gd name="T54" fmla="*/ 222 w 512"/>
                <a:gd name="T55" fmla="*/ 286 h 512"/>
                <a:gd name="T56" fmla="*/ 232 w 512"/>
                <a:gd name="T57" fmla="*/ 310 h 512"/>
                <a:gd name="T58" fmla="*/ 256 w 512"/>
                <a:gd name="T59" fmla="*/ 320 h 512"/>
                <a:gd name="T60" fmla="*/ 256 w 512"/>
                <a:gd name="T61" fmla="*/ 320 h 512"/>
                <a:gd name="T62" fmla="*/ 279 w 512"/>
                <a:gd name="T63" fmla="*/ 310 h 512"/>
                <a:gd name="T64" fmla="*/ 280 w 512"/>
                <a:gd name="T65" fmla="*/ 309 h 512"/>
                <a:gd name="T66" fmla="*/ 364 w 512"/>
                <a:gd name="T67" fmla="*/ 202 h 512"/>
                <a:gd name="T68" fmla="*/ 394 w 512"/>
                <a:gd name="T69" fmla="*/ 288 h 512"/>
                <a:gd name="T70" fmla="*/ 405 w 512"/>
                <a:gd name="T71" fmla="*/ 298 h 512"/>
                <a:gd name="T72" fmla="*/ 416 w 512"/>
                <a:gd name="T73" fmla="*/ 28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47" y="278"/>
                  </a:moveTo>
                  <a:cubicBezTo>
                    <a:pt x="323" y="219"/>
                    <a:pt x="323" y="219"/>
                    <a:pt x="323" y="219"/>
                  </a:cubicBezTo>
                  <a:cubicBezTo>
                    <a:pt x="264" y="295"/>
                    <a:pt x="264" y="295"/>
                    <a:pt x="264" y="295"/>
                  </a:cubicBezTo>
                  <a:cubicBezTo>
                    <a:pt x="262" y="297"/>
                    <a:pt x="259" y="298"/>
                    <a:pt x="256" y="298"/>
                  </a:cubicBezTo>
                  <a:cubicBezTo>
                    <a:pt x="256" y="298"/>
                    <a:pt x="256" y="298"/>
                    <a:pt x="256" y="298"/>
                  </a:cubicBezTo>
                  <a:cubicBezTo>
                    <a:pt x="252" y="298"/>
                    <a:pt x="249" y="297"/>
                    <a:pt x="247" y="295"/>
                  </a:cubicBezTo>
                  <a:cubicBezTo>
                    <a:pt x="245" y="292"/>
                    <a:pt x="243" y="289"/>
                    <a:pt x="243" y="286"/>
                  </a:cubicBezTo>
                  <a:cubicBezTo>
                    <a:pt x="243" y="283"/>
                    <a:pt x="245" y="280"/>
                    <a:pt x="247" y="27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88"/>
                  </a:moveTo>
                  <a:cubicBezTo>
                    <a:pt x="416" y="248"/>
                    <a:pt x="401" y="212"/>
                    <a:pt x="378" y="184"/>
                  </a:cubicBezTo>
                  <a:cubicBezTo>
                    <a:pt x="392" y="166"/>
                    <a:pt x="392" y="166"/>
                    <a:pt x="392" y="166"/>
                  </a:cubicBezTo>
                  <a:cubicBezTo>
                    <a:pt x="395" y="162"/>
                    <a:pt x="395" y="156"/>
                    <a:pt x="391" y="152"/>
                  </a:cubicBezTo>
                  <a:cubicBezTo>
                    <a:pt x="387" y="148"/>
                    <a:pt x="381" y="148"/>
                    <a:pt x="377" y="151"/>
                  </a:cubicBezTo>
                  <a:cubicBezTo>
                    <a:pt x="359" y="165"/>
                    <a:pt x="359" y="165"/>
                    <a:pt x="359" y="165"/>
                  </a:cubicBezTo>
                  <a:cubicBezTo>
                    <a:pt x="331" y="142"/>
                    <a:pt x="295" y="128"/>
                    <a:pt x="256" y="128"/>
                  </a:cubicBezTo>
                  <a:cubicBezTo>
                    <a:pt x="167" y="128"/>
                    <a:pt x="96" y="199"/>
                    <a:pt x="96" y="288"/>
                  </a:cubicBezTo>
                  <a:cubicBezTo>
                    <a:pt x="96" y="294"/>
                    <a:pt x="100" y="298"/>
                    <a:pt x="106" y="298"/>
                  </a:cubicBezTo>
                  <a:cubicBezTo>
                    <a:pt x="112" y="298"/>
                    <a:pt x="117" y="294"/>
                    <a:pt x="117" y="288"/>
                  </a:cubicBezTo>
                  <a:cubicBezTo>
                    <a:pt x="117" y="211"/>
                    <a:pt x="179" y="149"/>
                    <a:pt x="256" y="149"/>
                  </a:cubicBezTo>
                  <a:cubicBezTo>
                    <a:pt x="288" y="149"/>
                    <a:pt x="318" y="160"/>
                    <a:pt x="341" y="179"/>
                  </a:cubicBezTo>
                  <a:cubicBezTo>
                    <a:pt x="233" y="261"/>
                    <a:pt x="233" y="261"/>
                    <a:pt x="233" y="261"/>
                  </a:cubicBezTo>
                  <a:cubicBezTo>
                    <a:pt x="233" y="262"/>
                    <a:pt x="232" y="262"/>
                    <a:pt x="232" y="262"/>
                  </a:cubicBezTo>
                  <a:cubicBezTo>
                    <a:pt x="226" y="269"/>
                    <a:pt x="222" y="277"/>
                    <a:pt x="222" y="286"/>
                  </a:cubicBezTo>
                  <a:cubicBezTo>
                    <a:pt x="222" y="295"/>
                    <a:pt x="226" y="303"/>
                    <a:pt x="232" y="310"/>
                  </a:cubicBezTo>
                  <a:cubicBezTo>
                    <a:pt x="238" y="316"/>
                    <a:pt x="247" y="320"/>
                    <a:pt x="256" y="320"/>
                  </a:cubicBezTo>
                  <a:cubicBezTo>
                    <a:pt x="256" y="320"/>
                    <a:pt x="256" y="320"/>
                    <a:pt x="256" y="320"/>
                  </a:cubicBezTo>
                  <a:cubicBezTo>
                    <a:pt x="265" y="320"/>
                    <a:pt x="273" y="316"/>
                    <a:pt x="279" y="310"/>
                  </a:cubicBezTo>
                  <a:cubicBezTo>
                    <a:pt x="280" y="310"/>
                    <a:pt x="280" y="309"/>
                    <a:pt x="280" y="309"/>
                  </a:cubicBezTo>
                  <a:cubicBezTo>
                    <a:pt x="364" y="202"/>
                    <a:pt x="364" y="202"/>
                    <a:pt x="364" y="202"/>
                  </a:cubicBezTo>
                  <a:cubicBezTo>
                    <a:pt x="383" y="225"/>
                    <a:pt x="394" y="255"/>
                    <a:pt x="394" y="288"/>
                  </a:cubicBezTo>
                  <a:cubicBezTo>
                    <a:pt x="394" y="294"/>
                    <a:pt x="399" y="298"/>
                    <a:pt x="405" y="298"/>
                  </a:cubicBezTo>
                  <a:cubicBezTo>
                    <a:pt x="411" y="298"/>
                    <a:pt x="416" y="294"/>
                    <a:pt x="416" y="28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nvGrpSpPr>
            <p:cNvPr id="35" name="Group 331">
              <a:extLst>
                <a:ext uri="{FF2B5EF4-FFF2-40B4-BE49-F238E27FC236}">
                  <a16:creationId xmlns:a16="http://schemas.microsoft.com/office/drawing/2014/main" id="{D4D81AD3-0AA8-7F42-AE6A-F72564E2276B}"/>
                </a:ext>
              </a:extLst>
            </p:cNvPr>
            <p:cNvGrpSpPr>
              <a:grpSpLocks noChangeAspect="1"/>
            </p:cNvGrpSpPr>
            <p:nvPr/>
          </p:nvGrpSpPr>
          <p:grpSpPr bwMode="auto">
            <a:xfrm>
              <a:off x="5680413" y="1819885"/>
              <a:ext cx="432000" cy="432000"/>
              <a:chOff x="3832" y="1197"/>
              <a:chExt cx="340" cy="340"/>
            </a:xfrm>
            <a:solidFill>
              <a:schemeClr val="bg1"/>
            </a:solidFill>
          </p:grpSpPr>
          <p:sp>
            <p:nvSpPr>
              <p:cNvPr id="36" name="Freeform 332">
                <a:extLst>
                  <a:ext uri="{FF2B5EF4-FFF2-40B4-BE49-F238E27FC236}">
                    <a16:creationId xmlns:a16="http://schemas.microsoft.com/office/drawing/2014/main" id="{79F66CE0-7356-3247-8364-8FD78D8FA4CE}"/>
                  </a:ext>
                </a:extLst>
              </p:cNvPr>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37" name="Freeform 333">
                <a:extLst>
                  <a:ext uri="{FF2B5EF4-FFF2-40B4-BE49-F238E27FC236}">
                    <a16:creationId xmlns:a16="http://schemas.microsoft.com/office/drawing/2014/main" id="{7EF42CB5-7FB0-8C4C-B064-B547C73C3F49}"/>
                  </a:ext>
                </a:extLst>
              </p:cNvPr>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
          <p:nvSpPr>
            <p:cNvPr id="38" name="Freeform 980">
              <a:extLst>
                <a:ext uri="{FF2B5EF4-FFF2-40B4-BE49-F238E27FC236}">
                  <a16:creationId xmlns:a16="http://schemas.microsoft.com/office/drawing/2014/main" id="{FB183F4A-9FA5-224D-AB98-439040EFB1F0}"/>
                </a:ext>
              </a:extLst>
            </p:cNvPr>
            <p:cNvSpPr>
              <a:spLocks noChangeAspect="1" noEditPoints="1"/>
            </p:cNvSpPr>
            <p:nvPr/>
          </p:nvSpPr>
          <p:spPr bwMode="auto">
            <a:xfrm>
              <a:off x="7741880" y="1819885"/>
              <a:ext cx="432000" cy="432000"/>
            </a:xfrm>
            <a:custGeom>
              <a:avLst/>
              <a:gdLst>
                <a:gd name="T0" fmla="*/ 288 w 512"/>
                <a:gd name="T1" fmla="*/ 138 h 512"/>
                <a:gd name="T2" fmla="*/ 224 w 512"/>
                <a:gd name="T3" fmla="*/ 138 h 512"/>
                <a:gd name="T4" fmla="*/ 224 w 512"/>
                <a:gd name="T5" fmla="*/ 117 h 512"/>
                <a:gd name="T6" fmla="*/ 288 w 512"/>
                <a:gd name="T7" fmla="*/ 117 h 512"/>
                <a:gd name="T8" fmla="*/ 288 w 512"/>
                <a:gd name="T9" fmla="*/ 138 h 512"/>
                <a:gd name="T10" fmla="*/ 309 w 512"/>
                <a:gd name="T11" fmla="*/ 149 h 512"/>
                <a:gd name="T12" fmla="*/ 298 w 512"/>
                <a:gd name="T13" fmla="*/ 160 h 512"/>
                <a:gd name="T14" fmla="*/ 213 w 512"/>
                <a:gd name="T15" fmla="*/ 160 h 512"/>
                <a:gd name="T16" fmla="*/ 202 w 512"/>
                <a:gd name="T17" fmla="*/ 149 h 512"/>
                <a:gd name="T18" fmla="*/ 202 w 512"/>
                <a:gd name="T19" fmla="*/ 138 h 512"/>
                <a:gd name="T20" fmla="*/ 160 w 512"/>
                <a:gd name="T21" fmla="*/ 138 h 512"/>
                <a:gd name="T22" fmla="*/ 160 w 512"/>
                <a:gd name="T23" fmla="*/ 394 h 512"/>
                <a:gd name="T24" fmla="*/ 352 w 512"/>
                <a:gd name="T25" fmla="*/ 394 h 512"/>
                <a:gd name="T26" fmla="*/ 352 w 512"/>
                <a:gd name="T27" fmla="*/ 138 h 512"/>
                <a:gd name="T28" fmla="*/ 309 w 512"/>
                <a:gd name="T29" fmla="*/ 138 h 512"/>
                <a:gd name="T30" fmla="*/ 309 w 512"/>
                <a:gd name="T31" fmla="*/ 149 h 512"/>
                <a:gd name="T32" fmla="*/ 512 w 512"/>
                <a:gd name="T33" fmla="*/ 256 h 512"/>
                <a:gd name="T34" fmla="*/ 256 w 512"/>
                <a:gd name="T35" fmla="*/ 512 h 512"/>
                <a:gd name="T36" fmla="*/ 0 w 512"/>
                <a:gd name="T37" fmla="*/ 256 h 512"/>
                <a:gd name="T38" fmla="*/ 256 w 512"/>
                <a:gd name="T39" fmla="*/ 0 h 512"/>
                <a:gd name="T40" fmla="*/ 512 w 512"/>
                <a:gd name="T41" fmla="*/ 256 h 512"/>
                <a:gd name="T42" fmla="*/ 373 w 512"/>
                <a:gd name="T43" fmla="*/ 128 h 512"/>
                <a:gd name="T44" fmla="*/ 362 w 512"/>
                <a:gd name="T45" fmla="*/ 117 h 512"/>
                <a:gd name="T46" fmla="*/ 309 w 512"/>
                <a:gd name="T47" fmla="*/ 117 h 512"/>
                <a:gd name="T48" fmla="*/ 309 w 512"/>
                <a:gd name="T49" fmla="*/ 106 h 512"/>
                <a:gd name="T50" fmla="*/ 298 w 512"/>
                <a:gd name="T51" fmla="*/ 96 h 512"/>
                <a:gd name="T52" fmla="*/ 213 w 512"/>
                <a:gd name="T53" fmla="*/ 96 h 512"/>
                <a:gd name="T54" fmla="*/ 202 w 512"/>
                <a:gd name="T55" fmla="*/ 106 h 512"/>
                <a:gd name="T56" fmla="*/ 202 w 512"/>
                <a:gd name="T57" fmla="*/ 117 h 512"/>
                <a:gd name="T58" fmla="*/ 149 w 512"/>
                <a:gd name="T59" fmla="*/ 117 h 512"/>
                <a:gd name="T60" fmla="*/ 138 w 512"/>
                <a:gd name="T61" fmla="*/ 128 h 512"/>
                <a:gd name="T62" fmla="*/ 138 w 512"/>
                <a:gd name="T63" fmla="*/ 405 h 512"/>
                <a:gd name="T64" fmla="*/ 149 w 512"/>
                <a:gd name="T65" fmla="*/ 416 h 512"/>
                <a:gd name="T66" fmla="*/ 362 w 512"/>
                <a:gd name="T67" fmla="*/ 416 h 512"/>
                <a:gd name="T68" fmla="*/ 373 w 512"/>
                <a:gd name="T69" fmla="*/ 405 h 512"/>
                <a:gd name="T70" fmla="*/ 373 w 512"/>
                <a:gd name="T71"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88" y="138"/>
                  </a:moveTo>
                  <a:cubicBezTo>
                    <a:pt x="224" y="138"/>
                    <a:pt x="224" y="138"/>
                    <a:pt x="224" y="138"/>
                  </a:cubicBezTo>
                  <a:cubicBezTo>
                    <a:pt x="224" y="117"/>
                    <a:pt x="224" y="117"/>
                    <a:pt x="224" y="117"/>
                  </a:cubicBezTo>
                  <a:cubicBezTo>
                    <a:pt x="288" y="117"/>
                    <a:pt x="288" y="117"/>
                    <a:pt x="288" y="117"/>
                  </a:cubicBezTo>
                  <a:lnTo>
                    <a:pt x="288" y="138"/>
                  </a:lnTo>
                  <a:close/>
                  <a:moveTo>
                    <a:pt x="309" y="149"/>
                  </a:moveTo>
                  <a:cubicBezTo>
                    <a:pt x="309" y="155"/>
                    <a:pt x="304" y="160"/>
                    <a:pt x="298" y="160"/>
                  </a:cubicBezTo>
                  <a:cubicBezTo>
                    <a:pt x="213" y="160"/>
                    <a:pt x="213" y="160"/>
                    <a:pt x="213" y="160"/>
                  </a:cubicBezTo>
                  <a:cubicBezTo>
                    <a:pt x="207" y="160"/>
                    <a:pt x="202" y="155"/>
                    <a:pt x="202" y="149"/>
                  </a:cubicBezTo>
                  <a:cubicBezTo>
                    <a:pt x="202" y="138"/>
                    <a:pt x="202" y="138"/>
                    <a:pt x="202" y="138"/>
                  </a:cubicBezTo>
                  <a:cubicBezTo>
                    <a:pt x="160" y="138"/>
                    <a:pt x="160" y="138"/>
                    <a:pt x="160" y="138"/>
                  </a:cubicBezTo>
                  <a:cubicBezTo>
                    <a:pt x="160" y="394"/>
                    <a:pt x="160" y="394"/>
                    <a:pt x="160" y="394"/>
                  </a:cubicBezTo>
                  <a:cubicBezTo>
                    <a:pt x="352" y="394"/>
                    <a:pt x="352" y="394"/>
                    <a:pt x="352" y="394"/>
                  </a:cubicBezTo>
                  <a:cubicBezTo>
                    <a:pt x="352" y="138"/>
                    <a:pt x="352" y="138"/>
                    <a:pt x="352" y="138"/>
                  </a:cubicBezTo>
                  <a:cubicBezTo>
                    <a:pt x="309" y="138"/>
                    <a:pt x="309" y="138"/>
                    <a:pt x="309" y="138"/>
                  </a:cubicBezTo>
                  <a:lnTo>
                    <a:pt x="309" y="14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28"/>
                  </a:moveTo>
                  <a:cubicBezTo>
                    <a:pt x="373" y="122"/>
                    <a:pt x="368" y="117"/>
                    <a:pt x="362" y="117"/>
                  </a:cubicBezTo>
                  <a:cubicBezTo>
                    <a:pt x="309" y="117"/>
                    <a:pt x="309" y="117"/>
                    <a:pt x="309" y="117"/>
                  </a:cubicBezTo>
                  <a:cubicBezTo>
                    <a:pt x="309" y="106"/>
                    <a:pt x="309" y="106"/>
                    <a:pt x="309" y="106"/>
                  </a:cubicBezTo>
                  <a:cubicBezTo>
                    <a:pt x="309" y="100"/>
                    <a:pt x="304" y="96"/>
                    <a:pt x="298" y="96"/>
                  </a:cubicBezTo>
                  <a:cubicBezTo>
                    <a:pt x="213" y="96"/>
                    <a:pt x="213" y="96"/>
                    <a:pt x="213" y="96"/>
                  </a:cubicBezTo>
                  <a:cubicBezTo>
                    <a:pt x="207" y="96"/>
                    <a:pt x="202" y="100"/>
                    <a:pt x="202" y="106"/>
                  </a:cubicBezTo>
                  <a:cubicBezTo>
                    <a:pt x="202" y="117"/>
                    <a:pt x="202" y="117"/>
                    <a:pt x="202" y="117"/>
                  </a:cubicBezTo>
                  <a:cubicBezTo>
                    <a:pt x="149" y="117"/>
                    <a:pt x="149" y="117"/>
                    <a:pt x="149" y="117"/>
                  </a:cubicBezTo>
                  <a:cubicBezTo>
                    <a:pt x="143" y="117"/>
                    <a:pt x="138" y="122"/>
                    <a:pt x="138" y="128"/>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2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39" name="Freeform 141">
              <a:extLst>
                <a:ext uri="{FF2B5EF4-FFF2-40B4-BE49-F238E27FC236}">
                  <a16:creationId xmlns:a16="http://schemas.microsoft.com/office/drawing/2014/main" id="{35D6A919-9F98-9A45-BE24-CCD686BC5698}"/>
                </a:ext>
              </a:extLst>
            </p:cNvPr>
            <p:cNvSpPr>
              <a:spLocks noChangeAspect="1" noEditPoints="1"/>
            </p:cNvSpPr>
            <p:nvPr/>
          </p:nvSpPr>
          <p:spPr bwMode="auto">
            <a:xfrm>
              <a:off x="9803347" y="1819885"/>
              <a:ext cx="432000" cy="432000"/>
            </a:xfrm>
            <a:custGeom>
              <a:avLst/>
              <a:gdLst>
                <a:gd name="T0" fmla="*/ 341 w 512"/>
                <a:gd name="T1" fmla="*/ 330 h 512"/>
                <a:gd name="T2" fmla="*/ 138 w 512"/>
                <a:gd name="T3" fmla="*/ 224 h 512"/>
                <a:gd name="T4" fmla="*/ 224 w 512"/>
                <a:gd name="T5" fmla="*/ 248 h 512"/>
                <a:gd name="T6" fmla="*/ 240 w 512"/>
                <a:gd name="T7" fmla="*/ 234 h 512"/>
                <a:gd name="T8" fmla="*/ 247 w 512"/>
                <a:gd name="T9" fmla="*/ 242 h 512"/>
                <a:gd name="T10" fmla="*/ 264 w 512"/>
                <a:gd name="T11" fmla="*/ 259 h 512"/>
                <a:gd name="T12" fmla="*/ 244 w 512"/>
                <a:gd name="T13" fmla="*/ 254 h 512"/>
                <a:gd name="T14" fmla="*/ 234 w 512"/>
                <a:gd name="T15" fmla="*/ 260 h 512"/>
                <a:gd name="T16" fmla="*/ 240 w 512"/>
                <a:gd name="T17" fmla="*/ 267 h 512"/>
                <a:gd name="T18" fmla="*/ 261 w 512"/>
                <a:gd name="T19" fmla="*/ 276 h 512"/>
                <a:gd name="T20" fmla="*/ 269 w 512"/>
                <a:gd name="T21" fmla="*/ 290 h 512"/>
                <a:gd name="T22" fmla="*/ 247 w 512"/>
                <a:gd name="T23" fmla="*/ 309 h 512"/>
                <a:gd name="T24" fmla="*/ 240 w 512"/>
                <a:gd name="T25" fmla="*/ 320 h 512"/>
                <a:gd name="T26" fmla="*/ 218 w 512"/>
                <a:gd name="T27" fmla="*/ 305 h 512"/>
                <a:gd name="T28" fmla="*/ 229 w 512"/>
                <a:gd name="T29" fmla="*/ 295 h 512"/>
                <a:gd name="T30" fmla="*/ 244 w 512"/>
                <a:gd name="T31" fmla="*/ 297 h 512"/>
                <a:gd name="T32" fmla="*/ 254 w 512"/>
                <a:gd name="T33" fmla="*/ 291 h 512"/>
                <a:gd name="T34" fmla="*/ 247 w 512"/>
                <a:gd name="T35" fmla="*/ 284 h 512"/>
                <a:gd name="T36" fmla="*/ 237 w 512"/>
                <a:gd name="T37" fmla="*/ 280 h 512"/>
                <a:gd name="T38" fmla="*/ 218 w 512"/>
                <a:gd name="T39" fmla="*/ 260 h 512"/>
                <a:gd name="T40" fmla="*/ 181 w 512"/>
                <a:gd name="T41" fmla="*/ 181 h 512"/>
                <a:gd name="T42" fmla="*/ 384 w 512"/>
                <a:gd name="T43" fmla="*/ 288 h 512"/>
                <a:gd name="T44" fmla="*/ 362 w 512"/>
                <a:gd name="T45" fmla="*/ 213 h 512"/>
                <a:gd name="T46" fmla="*/ 181 w 512"/>
                <a:gd name="T47" fmla="*/ 202 h 512"/>
                <a:gd name="T48" fmla="*/ 256 w 512"/>
                <a:gd name="T49" fmla="*/ 0 h 512"/>
                <a:gd name="T50" fmla="*/ 256 w 512"/>
                <a:gd name="T51" fmla="*/ 512 h 512"/>
                <a:gd name="T52" fmla="*/ 256 w 512"/>
                <a:gd name="T53" fmla="*/ 0 h 512"/>
                <a:gd name="T54" fmla="*/ 394 w 512"/>
                <a:gd name="T55" fmla="*/ 309 h 512"/>
                <a:gd name="T56" fmla="*/ 362 w 512"/>
                <a:gd name="T57" fmla="*/ 341 h 512"/>
                <a:gd name="T58" fmla="*/ 128 w 512"/>
                <a:gd name="T59" fmla="*/ 352 h 512"/>
                <a:gd name="T60" fmla="*/ 117 w 512"/>
                <a:gd name="T61" fmla="*/ 213 h 512"/>
                <a:gd name="T62" fmla="*/ 160 w 512"/>
                <a:gd name="T63" fmla="*/ 202 h 512"/>
                <a:gd name="T64" fmla="*/ 170 w 512"/>
                <a:gd name="T65" fmla="*/ 160 h 512"/>
                <a:gd name="T66" fmla="*/ 405 w 512"/>
                <a:gd name="T67"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138" y="330"/>
                  </a:moveTo>
                  <a:cubicBezTo>
                    <a:pt x="341" y="330"/>
                    <a:pt x="341" y="330"/>
                    <a:pt x="341" y="330"/>
                  </a:cubicBezTo>
                  <a:cubicBezTo>
                    <a:pt x="341" y="224"/>
                    <a:pt x="341" y="224"/>
                    <a:pt x="341" y="224"/>
                  </a:cubicBezTo>
                  <a:cubicBezTo>
                    <a:pt x="138" y="224"/>
                    <a:pt x="138" y="224"/>
                    <a:pt x="138" y="224"/>
                  </a:cubicBezTo>
                  <a:lnTo>
                    <a:pt x="138" y="330"/>
                  </a:lnTo>
                  <a:close/>
                  <a:moveTo>
                    <a:pt x="224" y="248"/>
                  </a:moveTo>
                  <a:cubicBezTo>
                    <a:pt x="228" y="245"/>
                    <a:pt x="233" y="243"/>
                    <a:pt x="240" y="242"/>
                  </a:cubicBezTo>
                  <a:cubicBezTo>
                    <a:pt x="240" y="234"/>
                    <a:pt x="240" y="234"/>
                    <a:pt x="240" y="234"/>
                  </a:cubicBezTo>
                  <a:cubicBezTo>
                    <a:pt x="247" y="234"/>
                    <a:pt x="247" y="234"/>
                    <a:pt x="247" y="234"/>
                  </a:cubicBezTo>
                  <a:cubicBezTo>
                    <a:pt x="247" y="242"/>
                    <a:pt x="247" y="242"/>
                    <a:pt x="247" y="242"/>
                  </a:cubicBezTo>
                  <a:cubicBezTo>
                    <a:pt x="255" y="242"/>
                    <a:pt x="262" y="244"/>
                    <a:pt x="268" y="247"/>
                  </a:cubicBezTo>
                  <a:cubicBezTo>
                    <a:pt x="264" y="259"/>
                    <a:pt x="264" y="259"/>
                    <a:pt x="264" y="259"/>
                  </a:cubicBezTo>
                  <a:cubicBezTo>
                    <a:pt x="258" y="256"/>
                    <a:pt x="253" y="255"/>
                    <a:pt x="247" y="255"/>
                  </a:cubicBezTo>
                  <a:cubicBezTo>
                    <a:pt x="247" y="255"/>
                    <a:pt x="246" y="254"/>
                    <a:pt x="244" y="254"/>
                  </a:cubicBezTo>
                  <a:cubicBezTo>
                    <a:pt x="242" y="254"/>
                    <a:pt x="240" y="255"/>
                    <a:pt x="240" y="255"/>
                  </a:cubicBezTo>
                  <a:cubicBezTo>
                    <a:pt x="236" y="255"/>
                    <a:pt x="234" y="257"/>
                    <a:pt x="234" y="260"/>
                  </a:cubicBezTo>
                  <a:cubicBezTo>
                    <a:pt x="234" y="262"/>
                    <a:pt x="234" y="263"/>
                    <a:pt x="235" y="264"/>
                  </a:cubicBezTo>
                  <a:cubicBezTo>
                    <a:pt x="236" y="265"/>
                    <a:pt x="238" y="266"/>
                    <a:pt x="240" y="267"/>
                  </a:cubicBezTo>
                  <a:cubicBezTo>
                    <a:pt x="247" y="270"/>
                    <a:pt x="247" y="270"/>
                    <a:pt x="247" y="270"/>
                  </a:cubicBezTo>
                  <a:cubicBezTo>
                    <a:pt x="254" y="272"/>
                    <a:pt x="259" y="274"/>
                    <a:pt x="261" y="276"/>
                  </a:cubicBezTo>
                  <a:cubicBezTo>
                    <a:pt x="264" y="278"/>
                    <a:pt x="266" y="280"/>
                    <a:pt x="268" y="282"/>
                  </a:cubicBezTo>
                  <a:cubicBezTo>
                    <a:pt x="269" y="285"/>
                    <a:pt x="269" y="287"/>
                    <a:pt x="269" y="290"/>
                  </a:cubicBezTo>
                  <a:cubicBezTo>
                    <a:pt x="269" y="296"/>
                    <a:pt x="268" y="300"/>
                    <a:pt x="264" y="303"/>
                  </a:cubicBezTo>
                  <a:cubicBezTo>
                    <a:pt x="260" y="307"/>
                    <a:pt x="254" y="309"/>
                    <a:pt x="247" y="309"/>
                  </a:cubicBezTo>
                  <a:cubicBezTo>
                    <a:pt x="247" y="320"/>
                    <a:pt x="247" y="320"/>
                    <a:pt x="247" y="320"/>
                  </a:cubicBezTo>
                  <a:cubicBezTo>
                    <a:pt x="240" y="320"/>
                    <a:pt x="240" y="320"/>
                    <a:pt x="240" y="320"/>
                  </a:cubicBezTo>
                  <a:cubicBezTo>
                    <a:pt x="240" y="309"/>
                    <a:pt x="240" y="309"/>
                    <a:pt x="240" y="309"/>
                  </a:cubicBezTo>
                  <a:cubicBezTo>
                    <a:pt x="232" y="309"/>
                    <a:pt x="225" y="308"/>
                    <a:pt x="218" y="305"/>
                  </a:cubicBezTo>
                  <a:cubicBezTo>
                    <a:pt x="218" y="292"/>
                    <a:pt x="218" y="292"/>
                    <a:pt x="218" y="292"/>
                  </a:cubicBezTo>
                  <a:cubicBezTo>
                    <a:pt x="221" y="293"/>
                    <a:pt x="225" y="294"/>
                    <a:pt x="229" y="295"/>
                  </a:cubicBezTo>
                  <a:cubicBezTo>
                    <a:pt x="233" y="297"/>
                    <a:pt x="237" y="297"/>
                    <a:pt x="240" y="297"/>
                  </a:cubicBezTo>
                  <a:cubicBezTo>
                    <a:pt x="240" y="297"/>
                    <a:pt x="242" y="297"/>
                    <a:pt x="244" y="297"/>
                  </a:cubicBezTo>
                  <a:cubicBezTo>
                    <a:pt x="246" y="297"/>
                    <a:pt x="247" y="297"/>
                    <a:pt x="247" y="297"/>
                  </a:cubicBezTo>
                  <a:cubicBezTo>
                    <a:pt x="252" y="296"/>
                    <a:pt x="254" y="294"/>
                    <a:pt x="254" y="291"/>
                  </a:cubicBezTo>
                  <a:cubicBezTo>
                    <a:pt x="254" y="290"/>
                    <a:pt x="254" y="288"/>
                    <a:pt x="252" y="287"/>
                  </a:cubicBezTo>
                  <a:cubicBezTo>
                    <a:pt x="251" y="286"/>
                    <a:pt x="250" y="285"/>
                    <a:pt x="247" y="284"/>
                  </a:cubicBezTo>
                  <a:cubicBezTo>
                    <a:pt x="240" y="282"/>
                    <a:pt x="240" y="282"/>
                    <a:pt x="240" y="282"/>
                  </a:cubicBezTo>
                  <a:cubicBezTo>
                    <a:pt x="237" y="280"/>
                    <a:pt x="237" y="280"/>
                    <a:pt x="237" y="280"/>
                  </a:cubicBezTo>
                  <a:cubicBezTo>
                    <a:pt x="230" y="278"/>
                    <a:pt x="225" y="275"/>
                    <a:pt x="222" y="272"/>
                  </a:cubicBezTo>
                  <a:cubicBezTo>
                    <a:pt x="220" y="269"/>
                    <a:pt x="218" y="265"/>
                    <a:pt x="218" y="260"/>
                  </a:cubicBezTo>
                  <a:cubicBezTo>
                    <a:pt x="218" y="255"/>
                    <a:pt x="220" y="251"/>
                    <a:pt x="224" y="248"/>
                  </a:cubicBezTo>
                  <a:close/>
                  <a:moveTo>
                    <a:pt x="181" y="181"/>
                  </a:moveTo>
                  <a:cubicBezTo>
                    <a:pt x="384" y="181"/>
                    <a:pt x="384" y="181"/>
                    <a:pt x="384" y="181"/>
                  </a:cubicBezTo>
                  <a:cubicBezTo>
                    <a:pt x="384" y="288"/>
                    <a:pt x="384" y="288"/>
                    <a:pt x="384" y="288"/>
                  </a:cubicBezTo>
                  <a:cubicBezTo>
                    <a:pt x="362" y="288"/>
                    <a:pt x="362" y="288"/>
                    <a:pt x="362" y="288"/>
                  </a:cubicBezTo>
                  <a:cubicBezTo>
                    <a:pt x="362" y="213"/>
                    <a:pt x="362" y="213"/>
                    <a:pt x="362" y="213"/>
                  </a:cubicBezTo>
                  <a:cubicBezTo>
                    <a:pt x="362" y="207"/>
                    <a:pt x="358" y="202"/>
                    <a:pt x="352" y="202"/>
                  </a:cubicBezTo>
                  <a:cubicBezTo>
                    <a:pt x="181" y="202"/>
                    <a:pt x="181" y="202"/>
                    <a:pt x="181" y="202"/>
                  </a:cubicBezTo>
                  <a:lnTo>
                    <a:pt x="181" y="181"/>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98"/>
                  </a:moveTo>
                  <a:cubicBezTo>
                    <a:pt x="405" y="304"/>
                    <a:pt x="400" y="309"/>
                    <a:pt x="394" y="309"/>
                  </a:cubicBezTo>
                  <a:cubicBezTo>
                    <a:pt x="362" y="309"/>
                    <a:pt x="362" y="309"/>
                    <a:pt x="362" y="309"/>
                  </a:cubicBezTo>
                  <a:cubicBezTo>
                    <a:pt x="362" y="341"/>
                    <a:pt x="362" y="341"/>
                    <a:pt x="362" y="341"/>
                  </a:cubicBezTo>
                  <a:cubicBezTo>
                    <a:pt x="362" y="347"/>
                    <a:pt x="358" y="352"/>
                    <a:pt x="352" y="352"/>
                  </a:cubicBezTo>
                  <a:cubicBezTo>
                    <a:pt x="128" y="352"/>
                    <a:pt x="128" y="352"/>
                    <a:pt x="128" y="352"/>
                  </a:cubicBezTo>
                  <a:cubicBezTo>
                    <a:pt x="122" y="352"/>
                    <a:pt x="117" y="347"/>
                    <a:pt x="117" y="341"/>
                  </a:cubicBezTo>
                  <a:cubicBezTo>
                    <a:pt x="117" y="213"/>
                    <a:pt x="117" y="213"/>
                    <a:pt x="117" y="213"/>
                  </a:cubicBezTo>
                  <a:cubicBezTo>
                    <a:pt x="117" y="207"/>
                    <a:pt x="122" y="202"/>
                    <a:pt x="128" y="202"/>
                  </a:cubicBezTo>
                  <a:cubicBezTo>
                    <a:pt x="160" y="202"/>
                    <a:pt x="160" y="202"/>
                    <a:pt x="160" y="202"/>
                  </a:cubicBezTo>
                  <a:cubicBezTo>
                    <a:pt x="160" y="170"/>
                    <a:pt x="160" y="170"/>
                    <a:pt x="160" y="170"/>
                  </a:cubicBezTo>
                  <a:cubicBezTo>
                    <a:pt x="160" y="164"/>
                    <a:pt x="164" y="160"/>
                    <a:pt x="170" y="160"/>
                  </a:cubicBezTo>
                  <a:cubicBezTo>
                    <a:pt x="394" y="160"/>
                    <a:pt x="394" y="160"/>
                    <a:pt x="394" y="160"/>
                  </a:cubicBezTo>
                  <a:cubicBezTo>
                    <a:pt x="400" y="160"/>
                    <a:pt x="405" y="164"/>
                    <a:pt x="405" y="170"/>
                  </a:cubicBezTo>
                  <a:lnTo>
                    <a:pt x="405" y="29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
        <p:nvSpPr>
          <p:cNvPr id="16" name="Rectangle 15">
            <a:extLst>
              <a:ext uri="{FF2B5EF4-FFF2-40B4-BE49-F238E27FC236}">
                <a16:creationId xmlns:a16="http://schemas.microsoft.com/office/drawing/2014/main" id="{B58092EC-BA29-FF4F-A333-BE6706AF8326}"/>
              </a:ext>
            </a:extLst>
          </p:cNvPr>
          <p:cNvSpPr/>
          <p:nvPr/>
        </p:nvSpPr>
        <p:spPr>
          <a:xfrm>
            <a:off x="3143289" y="1656678"/>
            <a:ext cx="1335623" cy="830997"/>
          </a:xfrm>
          <a:prstGeom prst="rect">
            <a:avLst/>
          </a:prstGeom>
        </p:spPr>
        <p:txBody>
          <a:bodyPr wrap="none">
            <a:spAutoFit/>
          </a:bodyPr>
          <a:lstStyle/>
          <a:p>
            <a:pPr algn="ctr"/>
            <a:r>
              <a:rPr lang="en-US" sz="1600" dirty="0">
                <a:solidFill>
                  <a:schemeClr val="bg1"/>
                </a:solidFill>
              </a:rPr>
              <a:t>Determine </a:t>
            </a:r>
            <a:br>
              <a:rPr lang="en-US" sz="1600" dirty="0">
                <a:solidFill>
                  <a:schemeClr val="bg1"/>
                </a:solidFill>
              </a:rPr>
            </a:br>
            <a:r>
              <a:rPr lang="en-US" sz="1600" dirty="0">
                <a:solidFill>
                  <a:schemeClr val="bg1"/>
                </a:solidFill>
              </a:rPr>
              <a:t>emissions</a:t>
            </a:r>
          </a:p>
          <a:p>
            <a:pPr algn="ctr"/>
            <a:endParaRPr lang="en-GB" sz="1600" dirty="0">
              <a:solidFill>
                <a:schemeClr val="bg1"/>
              </a:solidFill>
            </a:endParaRPr>
          </a:p>
        </p:txBody>
      </p:sp>
      <p:sp>
        <p:nvSpPr>
          <p:cNvPr id="20" name="Rectangle 19">
            <a:extLst>
              <a:ext uri="{FF2B5EF4-FFF2-40B4-BE49-F238E27FC236}">
                <a16:creationId xmlns:a16="http://schemas.microsoft.com/office/drawing/2014/main" id="{2B022962-4706-964F-8A8B-5A3AD687CA2D}"/>
              </a:ext>
            </a:extLst>
          </p:cNvPr>
          <p:cNvSpPr/>
          <p:nvPr/>
        </p:nvSpPr>
        <p:spPr>
          <a:xfrm>
            <a:off x="889417" y="4095292"/>
            <a:ext cx="1703881" cy="1384995"/>
          </a:xfrm>
          <a:prstGeom prst="rect">
            <a:avLst/>
          </a:prstGeom>
        </p:spPr>
        <p:txBody>
          <a:bodyPr wrap="square">
            <a:spAutoFit/>
          </a:bodyPr>
          <a:lstStyle/>
          <a:p>
            <a:pPr algn="ctr"/>
            <a:r>
              <a:rPr lang="en-US" sz="1200" dirty="0">
                <a:solidFill>
                  <a:schemeClr val="bg1"/>
                </a:solidFill>
              </a:rPr>
              <a:t>Determine if you exceed the threshold for any activity by summing capacity of </a:t>
            </a:r>
            <a:r>
              <a:rPr lang="en-US" sz="1200" b="1" dirty="0">
                <a:solidFill>
                  <a:schemeClr val="bg1"/>
                </a:solidFill>
              </a:rPr>
              <a:t>all</a:t>
            </a:r>
            <a:r>
              <a:rPr lang="en-US" sz="1200" dirty="0">
                <a:solidFill>
                  <a:schemeClr val="bg1"/>
                </a:solidFill>
              </a:rPr>
              <a:t> owned and operated facilities.</a:t>
            </a:r>
          </a:p>
        </p:txBody>
      </p:sp>
      <p:sp>
        <p:nvSpPr>
          <p:cNvPr id="21" name="Rectangle 20">
            <a:extLst>
              <a:ext uri="{FF2B5EF4-FFF2-40B4-BE49-F238E27FC236}">
                <a16:creationId xmlns:a16="http://schemas.microsoft.com/office/drawing/2014/main" id="{2E0E8F18-8B81-A348-B00D-12BB388E79CD}"/>
              </a:ext>
            </a:extLst>
          </p:cNvPr>
          <p:cNvSpPr/>
          <p:nvPr/>
        </p:nvSpPr>
        <p:spPr>
          <a:xfrm>
            <a:off x="2945568" y="4095292"/>
            <a:ext cx="1703881" cy="1200329"/>
          </a:xfrm>
          <a:prstGeom prst="rect">
            <a:avLst/>
          </a:prstGeom>
        </p:spPr>
        <p:txBody>
          <a:bodyPr wrap="square">
            <a:spAutoFit/>
          </a:bodyPr>
          <a:lstStyle/>
          <a:p>
            <a:pPr algn="ctr"/>
            <a:r>
              <a:rPr lang="en-ZA" sz="1200" dirty="0">
                <a:solidFill>
                  <a:schemeClr val="bg1"/>
                </a:solidFill>
              </a:rPr>
              <a:t>Use activity data in conjunction with reporting guidelines to determine emissions.</a:t>
            </a:r>
          </a:p>
        </p:txBody>
      </p:sp>
      <p:sp>
        <p:nvSpPr>
          <p:cNvPr id="22" name="Rectangle 21">
            <a:extLst>
              <a:ext uri="{FF2B5EF4-FFF2-40B4-BE49-F238E27FC236}">
                <a16:creationId xmlns:a16="http://schemas.microsoft.com/office/drawing/2014/main" id="{3771A3E8-EE11-224B-9FBC-00BADB4B7C7A}"/>
              </a:ext>
            </a:extLst>
          </p:cNvPr>
          <p:cNvSpPr/>
          <p:nvPr/>
        </p:nvSpPr>
        <p:spPr>
          <a:xfrm>
            <a:off x="5166611" y="4095292"/>
            <a:ext cx="1384091" cy="830997"/>
          </a:xfrm>
          <a:prstGeom prst="rect">
            <a:avLst/>
          </a:prstGeom>
        </p:spPr>
        <p:txBody>
          <a:bodyPr wrap="square">
            <a:spAutoFit/>
          </a:bodyPr>
          <a:lstStyle/>
          <a:p>
            <a:pPr algn="ctr"/>
            <a:r>
              <a:rPr lang="en-US" sz="1200" dirty="0">
                <a:solidFill>
                  <a:schemeClr val="bg1"/>
                </a:solidFill>
              </a:rPr>
              <a:t>Submit GHG report to the DEA annually by </a:t>
            </a:r>
            <a:r>
              <a:rPr lang="en-US" sz="1200" dirty="0" smtClean="0">
                <a:solidFill>
                  <a:schemeClr val="bg1"/>
                </a:solidFill>
              </a:rPr>
              <a:t>31 </a:t>
            </a:r>
            <a:r>
              <a:rPr lang="en-US" sz="1200" dirty="0">
                <a:solidFill>
                  <a:schemeClr val="bg1"/>
                </a:solidFill>
              </a:rPr>
              <a:t>March.</a:t>
            </a:r>
          </a:p>
        </p:txBody>
      </p:sp>
      <p:sp>
        <p:nvSpPr>
          <p:cNvPr id="23" name="Rectangle 22">
            <a:extLst>
              <a:ext uri="{FF2B5EF4-FFF2-40B4-BE49-F238E27FC236}">
                <a16:creationId xmlns:a16="http://schemas.microsoft.com/office/drawing/2014/main" id="{E6D7AAD0-2A59-E848-9DE9-E7EEB44B67BF}"/>
              </a:ext>
            </a:extLst>
          </p:cNvPr>
          <p:cNvSpPr/>
          <p:nvPr/>
        </p:nvSpPr>
        <p:spPr>
          <a:xfrm>
            <a:off x="7140316" y="4095292"/>
            <a:ext cx="1583960" cy="1015663"/>
          </a:xfrm>
          <a:prstGeom prst="rect">
            <a:avLst/>
          </a:prstGeom>
        </p:spPr>
        <p:txBody>
          <a:bodyPr wrap="square">
            <a:spAutoFit/>
          </a:bodyPr>
          <a:lstStyle/>
          <a:p>
            <a:pPr algn="ctr"/>
            <a:r>
              <a:rPr lang="en-ZA" sz="1200" dirty="0">
                <a:solidFill>
                  <a:schemeClr val="bg1"/>
                </a:solidFill>
              </a:rPr>
              <a:t>Determine allowances that qualify by reviewing regulations.</a:t>
            </a:r>
          </a:p>
        </p:txBody>
      </p:sp>
      <p:sp>
        <p:nvSpPr>
          <p:cNvPr id="32" name="Rectangle 31">
            <a:extLst>
              <a:ext uri="{FF2B5EF4-FFF2-40B4-BE49-F238E27FC236}">
                <a16:creationId xmlns:a16="http://schemas.microsoft.com/office/drawing/2014/main" id="{151EBEFD-5D77-F748-A7BD-93398D6A0CEE}"/>
              </a:ext>
            </a:extLst>
          </p:cNvPr>
          <p:cNvSpPr/>
          <p:nvPr/>
        </p:nvSpPr>
        <p:spPr>
          <a:xfrm>
            <a:off x="9226447" y="4095292"/>
            <a:ext cx="1386590" cy="1015663"/>
          </a:xfrm>
          <a:prstGeom prst="rect">
            <a:avLst/>
          </a:prstGeom>
        </p:spPr>
        <p:txBody>
          <a:bodyPr wrap="square">
            <a:spAutoFit/>
          </a:bodyPr>
          <a:lstStyle/>
          <a:p>
            <a:pPr algn="ctr"/>
            <a:r>
              <a:rPr lang="en-US" sz="1200" dirty="0">
                <a:solidFill>
                  <a:schemeClr val="bg1"/>
                </a:solidFill>
              </a:rPr>
              <a:t>Submit annual Carbon Tax payment – expected to be </a:t>
            </a:r>
            <a:r>
              <a:rPr lang="en-US" sz="1200" dirty="0" smtClean="0">
                <a:solidFill>
                  <a:schemeClr val="bg1"/>
                </a:solidFill>
              </a:rPr>
              <a:t>July </a:t>
            </a:r>
            <a:r>
              <a:rPr lang="en-US" sz="1200" dirty="0">
                <a:solidFill>
                  <a:schemeClr val="bg1"/>
                </a:solidFill>
              </a:rPr>
              <a:t>each year.</a:t>
            </a:r>
          </a:p>
        </p:txBody>
      </p:sp>
      <p:sp>
        <p:nvSpPr>
          <p:cNvPr id="15" name="Rectangle 14">
            <a:extLst>
              <a:ext uri="{FF2B5EF4-FFF2-40B4-BE49-F238E27FC236}">
                <a16:creationId xmlns:a16="http://schemas.microsoft.com/office/drawing/2014/main" id="{2068203F-2469-4B4E-9000-A1C200301B77}"/>
              </a:ext>
            </a:extLst>
          </p:cNvPr>
          <p:cNvSpPr/>
          <p:nvPr/>
        </p:nvSpPr>
        <p:spPr>
          <a:xfrm>
            <a:off x="1309699" y="1896520"/>
            <a:ext cx="904991" cy="338554"/>
          </a:xfrm>
          <a:prstGeom prst="rect">
            <a:avLst/>
          </a:prstGeom>
        </p:spPr>
        <p:txBody>
          <a:bodyPr wrap="none">
            <a:spAutoFit/>
          </a:bodyPr>
          <a:lstStyle/>
          <a:p>
            <a:pPr algn="ctr"/>
            <a:r>
              <a:rPr lang="en-US" sz="1600" dirty="0">
                <a:solidFill>
                  <a:schemeClr val="bg1"/>
                </a:solidFill>
              </a:rPr>
              <a:t>Qualify</a:t>
            </a:r>
            <a:endParaRPr lang="en-GB" sz="1600" dirty="0">
              <a:solidFill>
                <a:schemeClr val="bg1"/>
              </a:solidFill>
            </a:endParaRPr>
          </a:p>
        </p:txBody>
      </p:sp>
      <p:sp>
        <p:nvSpPr>
          <p:cNvPr id="17" name="Rectangle 16">
            <a:extLst>
              <a:ext uri="{FF2B5EF4-FFF2-40B4-BE49-F238E27FC236}">
                <a16:creationId xmlns:a16="http://schemas.microsoft.com/office/drawing/2014/main" id="{59FEAEA5-15F1-FE47-BF3D-18E0C2659E2E}"/>
              </a:ext>
            </a:extLst>
          </p:cNvPr>
          <p:cNvSpPr/>
          <p:nvPr/>
        </p:nvSpPr>
        <p:spPr>
          <a:xfrm>
            <a:off x="5056209" y="1656678"/>
            <a:ext cx="1614414" cy="584775"/>
          </a:xfrm>
          <a:prstGeom prst="rect">
            <a:avLst/>
          </a:prstGeom>
        </p:spPr>
        <p:txBody>
          <a:bodyPr wrap="square">
            <a:spAutoFit/>
          </a:bodyPr>
          <a:lstStyle/>
          <a:p>
            <a:pPr algn="ctr"/>
            <a:r>
              <a:rPr lang="en-US" sz="1600" dirty="0">
                <a:solidFill>
                  <a:schemeClr val="bg1"/>
                </a:solidFill>
              </a:rPr>
              <a:t>Submit </a:t>
            </a:r>
            <a:br>
              <a:rPr lang="en-US" sz="1600" dirty="0">
                <a:solidFill>
                  <a:schemeClr val="bg1"/>
                </a:solidFill>
              </a:rPr>
            </a:br>
            <a:r>
              <a:rPr lang="en-US" sz="1600" dirty="0" err="1">
                <a:solidFill>
                  <a:schemeClr val="bg1"/>
                </a:solidFill>
              </a:rPr>
              <a:t>GHG</a:t>
            </a:r>
            <a:r>
              <a:rPr lang="en-US" sz="1600" dirty="0">
                <a:solidFill>
                  <a:schemeClr val="bg1"/>
                </a:solidFill>
              </a:rPr>
              <a:t> report</a:t>
            </a:r>
          </a:p>
        </p:txBody>
      </p:sp>
      <p:sp>
        <p:nvSpPr>
          <p:cNvPr id="18" name="Rectangle 17">
            <a:extLst>
              <a:ext uri="{FF2B5EF4-FFF2-40B4-BE49-F238E27FC236}">
                <a16:creationId xmlns:a16="http://schemas.microsoft.com/office/drawing/2014/main" id="{2327B5CA-E93D-8842-AABF-713A3C7DBB59}"/>
              </a:ext>
            </a:extLst>
          </p:cNvPr>
          <p:cNvSpPr/>
          <p:nvPr/>
        </p:nvSpPr>
        <p:spPr>
          <a:xfrm>
            <a:off x="7289495" y="1656678"/>
            <a:ext cx="1301575" cy="584775"/>
          </a:xfrm>
          <a:prstGeom prst="rect">
            <a:avLst/>
          </a:prstGeom>
        </p:spPr>
        <p:txBody>
          <a:bodyPr wrap="none">
            <a:spAutoFit/>
          </a:bodyPr>
          <a:lstStyle/>
          <a:p>
            <a:pPr algn="ctr"/>
            <a:r>
              <a:rPr lang="en-US" sz="1600" dirty="0">
                <a:solidFill>
                  <a:schemeClr val="bg1"/>
                </a:solidFill>
              </a:rPr>
              <a:t>Apply </a:t>
            </a:r>
            <a:br>
              <a:rPr lang="en-US" sz="1600" dirty="0">
                <a:solidFill>
                  <a:schemeClr val="bg1"/>
                </a:solidFill>
              </a:rPr>
            </a:br>
            <a:r>
              <a:rPr lang="en-US" sz="1600" dirty="0">
                <a:solidFill>
                  <a:schemeClr val="bg1"/>
                </a:solidFill>
              </a:rPr>
              <a:t>allowances</a:t>
            </a:r>
          </a:p>
        </p:txBody>
      </p:sp>
      <p:sp>
        <p:nvSpPr>
          <p:cNvPr id="19" name="Rectangle 18">
            <a:extLst>
              <a:ext uri="{FF2B5EF4-FFF2-40B4-BE49-F238E27FC236}">
                <a16:creationId xmlns:a16="http://schemas.microsoft.com/office/drawing/2014/main" id="{C7CB5AD5-7EDC-974C-B1D8-C4AA67383ED6}"/>
              </a:ext>
            </a:extLst>
          </p:cNvPr>
          <p:cNvSpPr/>
          <p:nvPr/>
        </p:nvSpPr>
        <p:spPr>
          <a:xfrm>
            <a:off x="9430940" y="1656678"/>
            <a:ext cx="1088760" cy="584775"/>
          </a:xfrm>
          <a:prstGeom prst="rect">
            <a:avLst/>
          </a:prstGeom>
        </p:spPr>
        <p:txBody>
          <a:bodyPr wrap="none">
            <a:spAutoFit/>
          </a:bodyPr>
          <a:lstStyle/>
          <a:p>
            <a:pPr algn="ctr"/>
            <a:r>
              <a:rPr lang="en-US" sz="1600" dirty="0">
                <a:solidFill>
                  <a:schemeClr val="bg1"/>
                </a:solidFill>
              </a:rPr>
              <a:t>Make </a:t>
            </a:r>
            <a:br>
              <a:rPr lang="en-US" sz="1600" dirty="0">
                <a:solidFill>
                  <a:schemeClr val="bg1"/>
                </a:solidFill>
              </a:rPr>
            </a:br>
            <a:r>
              <a:rPr lang="en-US" sz="1600" dirty="0">
                <a:solidFill>
                  <a:schemeClr val="bg1"/>
                </a:solidFill>
              </a:rPr>
              <a:t>payment</a:t>
            </a:r>
          </a:p>
        </p:txBody>
      </p:sp>
      <p:sp>
        <p:nvSpPr>
          <p:cNvPr id="43" name="Title 4">
            <a:extLst>
              <a:ext uri="{FF2B5EF4-FFF2-40B4-BE49-F238E27FC236}">
                <a16:creationId xmlns:a16="http://schemas.microsoft.com/office/drawing/2014/main" id="{694947AE-9D10-DA4B-8229-2F7864E43848}"/>
              </a:ext>
            </a:extLst>
          </p:cNvPr>
          <p:cNvSpPr txBox="1">
            <a:spLocks/>
          </p:cNvSpPr>
          <p:nvPr/>
        </p:nvSpPr>
        <p:spPr>
          <a:xfrm>
            <a:off x="469900" y="402587"/>
            <a:ext cx="11252200" cy="334102"/>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ZA" dirty="0">
                <a:solidFill>
                  <a:schemeClr val="bg1"/>
                </a:solidFill>
              </a:rPr>
              <a:t>The Carbon Tax</a:t>
            </a:r>
            <a:endParaRPr lang="en-GB" dirty="0">
              <a:solidFill>
                <a:schemeClr val="bg1"/>
              </a:solidFill>
            </a:endParaRPr>
          </a:p>
        </p:txBody>
      </p:sp>
      <p:sp>
        <p:nvSpPr>
          <p:cNvPr id="46" name="Text Placeholder 3">
            <a:extLst>
              <a:ext uri="{FF2B5EF4-FFF2-40B4-BE49-F238E27FC236}">
                <a16:creationId xmlns:a16="http://schemas.microsoft.com/office/drawing/2014/main" id="{B7DC4444-1CAB-1D4F-B119-5B835A0CC679}"/>
              </a:ext>
            </a:extLst>
          </p:cNvPr>
          <p:cNvSpPr txBox="1">
            <a:spLocks/>
          </p:cNvSpPr>
          <p:nvPr/>
        </p:nvSpPr>
        <p:spPr>
          <a:xfrm>
            <a:off x="469900" y="736688"/>
            <a:ext cx="11252200" cy="757255"/>
          </a:xfrm>
          <a:prstGeom prst="rect">
            <a:avLst/>
          </a:prstGeom>
        </p:spPr>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en-ZA" sz="2000" dirty="0">
                <a:solidFill>
                  <a:schemeClr val="bg1">
                    <a:lumMod val="75000"/>
                  </a:schemeClr>
                </a:solidFill>
              </a:rPr>
              <a:t>The basic process</a:t>
            </a:r>
          </a:p>
        </p:txBody>
      </p:sp>
      <p:sp>
        <p:nvSpPr>
          <p:cNvPr id="28" name="Rectangle 27">
            <a:extLst>
              <a:ext uri="{FF2B5EF4-FFF2-40B4-BE49-F238E27FC236}">
                <a16:creationId xmlns:a16="http://schemas.microsoft.com/office/drawing/2014/main" id="{7A992FEC-8A1B-664B-8350-0142BE3D20CC}"/>
              </a:ext>
            </a:extLst>
          </p:cNvPr>
          <p:cNvSpPr/>
          <p:nvPr/>
        </p:nvSpPr>
        <p:spPr bwMode="gray">
          <a:xfrm>
            <a:off x="2794000" y="1244184"/>
            <a:ext cx="9078210" cy="4536856"/>
          </a:xfrm>
          <a:prstGeom prst="rect">
            <a:avLst/>
          </a:prstGeom>
          <a:solidFill>
            <a:schemeClr val="tx1">
              <a:alpha val="6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Tree>
    <p:extLst>
      <p:ext uri="{BB962C8B-B14F-4D97-AF65-F5344CB8AC3E}">
        <p14:creationId xmlns:p14="http://schemas.microsoft.com/office/powerpoint/2010/main" val="233141869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258BB-540F-1C45-A623-3C261BC04BFD}"/>
              </a:ext>
            </a:extLst>
          </p:cNvPr>
          <p:cNvSpPr>
            <a:spLocks noGrp="1"/>
          </p:cNvSpPr>
          <p:nvPr>
            <p:ph sz="quarter" idx="10"/>
          </p:nvPr>
        </p:nvSpPr>
        <p:spPr>
          <a:xfrm>
            <a:off x="469900" y="1665291"/>
            <a:ext cx="6395595" cy="2909648"/>
          </a:xfrm>
        </p:spPr>
        <p:txBody>
          <a:bodyPr/>
          <a:lstStyle/>
          <a:p>
            <a:pPr lvl="1">
              <a:spcAft>
                <a:spcPts val="600"/>
              </a:spcAft>
            </a:pPr>
            <a:r>
              <a:rPr lang="en-US" dirty="0"/>
              <a:t>Legislature overview</a:t>
            </a:r>
          </a:p>
          <a:p>
            <a:pPr lvl="2">
              <a:spcAft>
                <a:spcPts val="600"/>
              </a:spcAft>
            </a:pPr>
            <a:r>
              <a:rPr lang="en-US" dirty="0"/>
              <a:t>Data providers include:</a:t>
            </a:r>
          </a:p>
          <a:p>
            <a:pPr lvl="3">
              <a:spcAft>
                <a:spcPts val="600"/>
              </a:spcAft>
              <a:buFont typeface="Courier New" panose="02070309020205020404" pitchFamily="49" charset="0"/>
              <a:buChar char="o"/>
            </a:pPr>
            <a:r>
              <a:rPr lang="en-US" dirty="0"/>
              <a:t>Holding companies, corporations or legal entities</a:t>
            </a:r>
          </a:p>
          <a:p>
            <a:pPr lvl="3">
              <a:spcAft>
                <a:spcPts val="600"/>
              </a:spcAft>
              <a:buFont typeface="Courier New" panose="02070309020205020404" pitchFamily="49" charset="0"/>
              <a:buChar char="o"/>
            </a:pPr>
            <a:r>
              <a:rPr lang="en-US" dirty="0"/>
              <a:t>All subsidiaries and legally held operations (including JVs)</a:t>
            </a:r>
          </a:p>
          <a:p>
            <a:pPr lvl="3">
              <a:spcAft>
                <a:spcPts val="600"/>
              </a:spcAft>
              <a:buFont typeface="Courier New" panose="02070309020205020404" pitchFamily="49" charset="0"/>
              <a:buChar char="o"/>
            </a:pPr>
            <a:r>
              <a:rPr lang="en-US" dirty="0"/>
              <a:t>All facilities with </a:t>
            </a:r>
            <a:r>
              <a:rPr lang="en-US" i="1" u="sng" dirty="0">
                <a:solidFill>
                  <a:srgbClr val="046A38"/>
                </a:solidFill>
              </a:rPr>
              <a:t>operational control</a:t>
            </a:r>
            <a:r>
              <a:rPr lang="en-US" i="1" dirty="0">
                <a:solidFill>
                  <a:srgbClr val="046A38"/>
                </a:solidFill>
              </a:rPr>
              <a:t> </a:t>
            </a:r>
            <a:r>
              <a:rPr lang="en-US" dirty="0"/>
              <a:t>not covered by another data provider</a:t>
            </a:r>
          </a:p>
          <a:p>
            <a:pPr lvl="2">
              <a:spcAft>
                <a:spcPts val="600"/>
              </a:spcAft>
            </a:pPr>
            <a:r>
              <a:rPr lang="en-US" dirty="0" smtClean="0"/>
              <a:t>Boundaries potentially different from Carbon Tax</a:t>
            </a:r>
          </a:p>
          <a:p>
            <a:pPr lvl="2">
              <a:spcAft>
                <a:spcPts val="600"/>
              </a:spcAft>
            </a:pPr>
            <a:r>
              <a:rPr lang="en-US" dirty="0" smtClean="0"/>
              <a:t>Covers </a:t>
            </a:r>
            <a:r>
              <a:rPr lang="en-US" dirty="0"/>
              <a:t>combustion, fugitive and process emissions</a:t>
            </a:r>
          </a:p>
          <a:p>
            <a:pPr lvl="2">
              <a:spcAft>
                <a:spcPts val="600"/>
              </a:spcAft>
            </a:pPr>
            <a:r>
              <a:rPr lang="en-US" dirty="0"/>
              <a:t>Reporting thresholds per activity throughout an entire entity – </a:t>
            </a:r>
            <a:br>
              <a:rPr lang="en-US" dirty="0"/>
            </a:br>
            <a:r>
              <a:rPr lang="en-US" dirty="0"/>
              <a:t>generally 10 MW thermal </a:t>
            </a:r>
            <a:r>
              <a:rPr lang="en-US" i="1" u="sng" dirty="0">
                <a:solidFill>
                  <a:srgbClr val="046A38"/>
                </a:solidFill>
              </a:rPr>
              <a:t>net heat input</a:t>
            </a:r>
            <a:endParaRPr lang="en-US" dirty="0"/>
          </a:p>
          <a:p>
            <a:pPr marL="128588" indent="-128588">
              <a:spcAft>
                <a:spcPts val="600"/>
              </a:spcAft>
              <a:buFont typeface="Arial" panose="020B0604020202020204" pitchFamily="34" charset="0"/>
              <a:buChar char="•"/>
            </a:pPr>
            <a:r>
              <a:rPr lang="en-US" dirty="0"/>
              <a:t>Tier 1, 2 or 3 methodology</a:t>
            </a:r>
          </a:p>
          <a:p>
            <a:pPr marL="128588" indent="-128588">
              <a:spcAft>
                <a:spcPts val="600"/>
              </a:spcAft>
              <a:buFont typeface="Arial" panose="020B0604020202020204" pitchFamily="34" charset="0"/>
              <a:buChar char="•"/>
            </a:pPr>
            <a:r>
              <a:rPr lang="en-US" dirty="0"/>
              <a:t>Report for each listed </a:t>
            </a:r>
            <a:r>
              <a:rPr lang="en-US" dirty="0" err="1"/>
              <a:t>GHG</a:t>
            </a:r>
            <a:r>
              <a:rPr lang="en-US" dirty="0"/>
              <a:t> separately</a:t>
            </a:r>
          </a:p>
        </p:txBody>
      </p:sp>
      <p:sp>
        <p:nvSpPr>
          <p:cNvPr id="4" name="Text Placeholder 3">
            <a:extLst>
              <a:ext uri="{FF2B5EF4-FFF2-40B4-BE49-F238E27FC236}">
                <a16:creationId xmlns:a16="http://schemas.microsoft.com/office/drawing/2014/main" id="{A76A247A-FCD1-F940-A6C4-5DE70473111B}"/>
              </a:ext>
            </a:extLst>
          </p:cNvPr>
          <p:cNvSpPr>
            <a:spLocks noGrp="1"/>
          </p:cNvSpPr>
          <p:nvPr>
            <p:ph type="body" sz="quarter" idx="13"/>
          </p:nvPr>
        </p:nvSpPr>
        <p:spPr/>
        <p:txBody>
          <a:bodyPr/>
          <a:lstStyle/>
          <a:p>
            <a:r>
              <a:rPr lang="en-US" dirty="0"/>
              <a:t>Greenhouse Gas emissions reported to the DEA will form the basis of the Carbon Tax</a:t>
            </a:r>
          </a:p>
        </p:txBody>
      </p:sp>
      <p:sp>
        <p:nvSpPr>
          <p:cNvPr id="5" name="Title 4">
            <a:extLst>
              <a:ext uri="{FF2B5EF4-FFF2-40B4-BE49-F238E27FC236}">
                <a16:creationId xmlns:a16="http://schemas.microsoft.com/office/drawing/2014/main" id="{C60F0D01-14B2-374D-BF86-51DDAFF98EF6}"/>
              </a:ext>
            </a:extLst>
          </p:cNvPr>
          <p:cNvSpPr>
            <a:spLocks noGrp="1"/>
          </p:cNvSpPr>
          <p:nvPr>
            <p:ph type="title"/>
          </p:nvPr>
        </p:nvSpPr>
        <p:spPr/>
        <p:txBody>
          <a:bodyPr/>
          <a:lstStyle/>
          <a:p>
            <a:r>
              <a:rPr lang="en-US" dirty="0"/>
              <a:t>The Carbon Tax</a:t>
            </a:r>
            <a:endParaRPr lang="en-GB" dirty="0"/>
          </a:p>
        </p:txBody>
      </p:sp>
      <p:sp>
        <p:nvSpPr>
          <p:cNvPr id="6" name="Rectangle 5">
            <a:extLst>
              <a:ext uri="{FF2B5EF4-FFF2-40B4-BE49-F238E27FC236}">
                <a16:creationId xmlns:a16="http://schemas.microsoft.com/office/drawing/2014/main" id="{F0C1656A-F739-8443-9C73-34412CF7DE4E}"/>
              </a:ext>
            </a:extLst>
          </p:cNvPr>
          <p:cNvSpPr/>
          <p:nvPr/>
        </p:nvSpPr>
        <p:spPr>
          <a:xfrm>
            <a:off x="439712" y="4574939"/>
            <a:ext cx="6096000" cy="738664"/>
          </a:xfrm>
          <a:prstGeom prst="rect">
            <a:avLst/>
          </a:prstGeom>
        </p:spPr>
        <p:txBody>
          <a:bodyPr>
            <a:spAutoFit/>
          </a:bodyPr>
          <a:lstStyle/>
          <a:p>
            <a:r>
              <a:rPr lang="en-US" sz="1200" b="1" dirty="0"/>
              <a:t>Calculation example</a:t>
            </a:r>
          </a:p>
          <a:p>
            <a:endParaRPr lang="en-US" sz="1600" dirty="0"/>
          </a:p>
          <a:p>
            <a:r>
              <a:rPr lang="en-US" sz="1400" dirty="0">
                <a:solidFill>
                  <a:schemeClr val="bg1"/>
                </a:solidFill>
              </a:rPr>
              <a:t>Emissions = </a:t>
            </a:r>
            <a:r>
              <a:rPr lang="en-ZA" sz="1400" dirty="0">
                <a:solidFill>
                  <a:schemeClr val="bg1"/>
                </a:solidFill>
              </a:rPr>
              <a:t>tonnes</a:t>
            </a:r>
            <a:r>
              <a:rPr lang="en-US" sz="1400" dirty="0">
                <a:solidFill>
                  <a:schemeClr val="bg1"/>
                </a:solidFill>
              </a:rPr>
              <a:t> combusted coal × emission factor</a:t>
            </a:r>
          </a:p>
        </p:txBody>
      </p:sp>
      <p:pic>
        <p:nvPicPr>
          <p:cNvPr id="9" name="Picture 8">
            <a:extLst>
              <a:ext uri="{FF2B5EF4-FFF2-40B4-BE49-F238E27FC236}">
                <a16:creationId xmlns:a16="http://schemas.microsoft.com/office/drawing/2014/main" id="{18829D86-06E6-D841-952A-B71AD4CDB173}"/>
              </a:ext>
            </a:extLst>
          </p:cNvPr>
          <p:cNvPicPr>
            <a:picLocks noChangeAspect="1"/>
          </p:cNvPicPr>
          <p:nvPr/>
        </p:nvPicPr>
        <p:blipFill rotWithShape="1">
          <a:blip r:embed="rId3"/>
          <a:srcRect t="27350" b="5478"/>
          <a:stretch/>
        </p:blipFill>
        <p:spPr>
          <a:xfrm rot="5400000">
            <a:off x="5482451" y="-36317"/>
            <a:ext cx="4894795" cy="8524305"/>
          </a:xfrm>
          <a:prstGeom prst="rect">
            <a:avLst/>
          </a:prstGeom>
        </p:spPr>
      </p:pic>
      <p:pic>
        <p:nvPicPr>
          <p:cNvPr id="2" name="Picture 1"/>
          <p:cNvPicPr>
            <a:picLocks noChangeAspect="1"/>
          </p:cNvPicPr>
          <p:nvPr/>
        </p:nvPicPr>
        <p:blipFill>
          <a:blip r:embed="rId4"/>
          <a:stretch>
            <a:fillRect/>
          </a:stretch>
        </p:blipFill>
        <p:spPr>
          <a:xfrm>
            <a:off x="7057664" y="1493943"/>
            <a:ext cx="2306192" cy="2943945"/>
          </a:xfrm>
          <a:prstGeom prst="rect">
            <a:avLst/>
          </a:prstGeom>
        </p:spPr>
      </p:pic>
      <p:pic>
        <p:nvPicPr>
          <p:cNvPr id="7" name="Picture 6"/>
          <p:cNvPicPr>
            <a:picLocks noChangeAspect="1"/>
          </p:cNvPicPr>
          <p:nvPr/>
        </p:nvPicPr>
        <p:blipFill>
          <a:blip r:embed="rId5"/>
          <a:stretch>
            <a:fillRect/>
          </a:stretch>
        </p:blipFill>
        <p:spPr>
          <a:xfrm>
            <a:off x="8367981" y="3102966"/>
            <a:ext cx="2285746" cy="2943945"/>
          </a:xfrm>
          <a:prstGeom prst="rect">
            <a:avLst/>
          </a:prstGeom>
        </p:spPr>
      </p:pic>
      <p:sp>
        <p:nvSpPr>
          <p:cNvPr id="10" name="Snip and Round Single Corner Rectangle 9">
            <a:extLst>
              <a:ext uri="{FF2B5EF4-FFF2-40B4-BE49-F238E27FC236}">
                <a16:creationId xmlns:a16="http://schemas.microsoft.com/office/drawing/2014/main" id="{5426B6AC-A28A-6D4E-A2FE-511FD3AC39E1}"/>
              </a:ext>
            </a:extLst>
          </p:cNvPr>
          <p:cNvSpPr/>
          <p:nvPr/>
        </p:nvSpPr>
        <p:spPr bwMode="gray">
          <a:xfrm>
            <a:off x="363511" y="4836231"/>
            <a:ext cx="7812301" cy="619689"/>
          </a:xfrm>
          <a:prstGeom prst="snipRoundRect">
            <a:avLst/>
          </a:prstGeom>
          <a:solidFill>
            <a:schemeClr val="accent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a:solidFill>
                <a:schemeClr val="bg1"/>
              </a:solidFill>
            </a:endParaRPr>
          </a:p>
        </p:txBody>
      </p:sp>
      <p:sp>
        <p:nvSpPr>
          <p:cNvPr id="11" name="Rectangle 10">
            <a:extLst>
              <a:ext uri="{FF2B5EF4-FFF2-40B4-BE49-F238E27FC236}">
                <a16:creationId xmlns:a16="http://schemas.microsoft.com/office/drawing/2014/main" id="{F0C1656A-F739-8443-9C73-34412CF7DE4E}"/>
              </a:ext>
            </a:extLst>
          </p:cNvPr>
          <p:cNvSpPr/>
          <p:nvPr/>
        </p:nvSpPr>
        <p:spPr>
          <a:xfrm>
            <a:off x="439710" y="4574939"/>
            <a:ext cx="7480608" cy="738664"/>
          </a:xfrm>
          <a:prstGeom prst="rect">
            <a:avLst/>
          </a:prstGeom>
        </p:spPr>
        <p:txBody>
          <a:bodyPr wrap="square">
            <a:spAutoFit/>
          </a:bodyPr>
          <a:lstStyle/>
          <a:p>
            <a:r>
              <a:rPr lang="en-US" sz="1200" b="1" dirty="0"/>
              <a:t>Calculation example</a:t>
            </a:r>
          </a:p>
          <a:p>
            <a:endParaRPr lang="en-US" sz="1600" dirty="0"/>
          </a:p>
          <a:p>
            <a:r>
              <a:rPr lang="en-US" sz="1400" dirty="0" smtClean="0">
                <a:solidFill>
                  <a:schemeClr val="bg1"/>
                </a:solidFill>
              </a:rPr>
              <a:t>Emissions (kgCO2) </a:t>
            </a:r>
            <a:r>
              <a:rPr lang="en-US" sz="1400" dirty="0">
                <a:solidFill>
                  <a:schemeClr val="bg1"/>
                </a:solidFill>
              </a:rPr>
              <a:t>= </a:t>
            </a:r>
            <a:r>
              <a:rPr lang="en-US" sz="1400" dirty="0" smtClean="0">
                <a:solidFill>
                  <a:schemeClr val="bg1"/>
                </a:solidFill>
              </a:rPr>
              <a:t> </a:t>
            </a:r>
            <a:r>
              <a:rPr lang="en-US" sz="1400" dirty="0">
                <a:solidFill>
                  <a:schemeClr val="bg1"/>
                </a:solidFill>
              </a:rPr>
              <a:t>combusted </a:t>
            </a:r>
            <a:r>
              <a:rPr lang="en-US" sz="1400" dirty="0" smtClean="0">
                <a:solidFill>
                  <a:schemeClr val="bg1"/>
                </a:solidFill>
              </a:rPr>
              <a:t>coal (TJ/</a:t>
            </a:r>
            <a:r>
              <a:rPr lang="en-US" sz="1400" dirty="0" err="1" smtClean="0">
                <a:solidFill>
                  <a:schemeClr val="bg1"/>
                </a:solidFill>
              </a:rPr>
              <a:t>tonne</a:t>
            </a:r>
            <a:r>
              <a:rPr lang="en-US" sz="1400" dirty="0" smtClean="0">
                <a:solidFill>
                  <a:schemeClr val="bg1"/>
                </a:solidFill>
              </a:rPr>
              <a:t>) </a:t>
            </a:r>
            <a:r>
              <a:rPr lang="en-US" sz="1400" dirty="0">
                <a:solidFill>
                  <a:schemeClr val="bg1"/>
                </a:solidFill>
              </a:rPr>
              <a:t>× emission </a:t>
            </a:r>
            <a:r>
              <a:rPr lang="en-US" sz="1400" dirty="0" smtClean="0">
                <a:solidFill>
                  <a:schemeClr val="bg1"/>
                </a:solidFill>
              </a:rPr>
              <a:t>factor (kgCO2/TJ)</a:t>
            </a:r>
            <a:endParaRPr lang="en-US" sz="1400" dirty="0">
              <a:solidFill>
                <a:schemeClr val="bg1"/>
              </a:solidFill>
            </a:endParaRPr>
          </a:p>
        </p:txBody>
      </p:sp>
    </p:spTree>
    <p:extLst>
      <p:ext uri="{BB962C8B-B14F-4D97-AF65-F5344CB8AC3E}">
        <p14:creationId xmlns:p14="http://schemas.microsoft.com/office/powerpoint/2010/main" val="1849978887"/>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US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16_9_Onscreen-clean.potx" id="{7877829A-BCA3-F748-B085-A481A007B937}" vid="{2840FE3D-B132-0F49-994B-D222F4418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3249</TotalTime>
  <Words>3050</Words>
  <Application>Microsoft Office PowerPoint</Application>
  <PresentationFormat>Widescreen</PresentationFormat>
  <Paragraphs>646</Paragraphs>
  <Slides>42</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1" baseType="lpstr">
      <vt:lpstr>ＭＳ Ｐゴシック</vt:lpstr>
      <vt:lpstr>Arial</vt:lpstr>
      <vt:lpstr>Cambria Math</vt:lpstr>
      <vt:lpstr>Courier New</vt:lpstr>
      <vt:lpstr>Open Sans</vt:lpstr>
      <vt:lpstr>Verdana</vt:lpstr>
      <vt:lpstr>Wingdings 2</vt:lpstr>
      <vt:lpstr>Deloitte_US_Onscreen</vt:lpstr>
      <vt:lpstr>think-cell Slide</vt:lpstr>
      <vt:lpstr>Headline Verdana Bold</vt:lpstr>
      <vt:lpstr>Carbon Tax Briefing</vt:lpstr>
      <vt:lpstr>Overview of briefing</vt:lpstr>
      <vt:lpstr>PowerPoint Presentation</vt:lpstr>
      <vt:lpstr>Environmental Accountability – The “New Normal”</vt:lpstr>
      <vt:lpstr>Environmental Accountability – The “New Normal”</vt:lpstr>
      <vt:lpstr>The Carbon Tax</vt:lpstr>
      <vt:lpstr>PowerPoint Presentation</vt:lpstr>
      <vt:lpstr>The Carbon Tax</vt:lpstr>
      <vt:lpstr>The Carbon Tax</vt:lpstr>
      <vt:lpstr>The Carbon Tax</vt:lpstr>
      <vt:lpstr>PowerPoint Presentation</vt:lpstr>
      <vt:lpstr>The Carbon Tax</vt:lpstr>
      <vt:lpstr>The Carbon Tax</vt:lpstr>
      <vt:lpstr>PowerPoint Presentation</vt:lpstr>
      <vt:lpstr>PowerPoint Presentation</vt:lpstr>
      <vt:lpstr>The Carbon Tax</vt:lpstr>
      <vt:lpstr>The Carbon Tax</vt:lpstr>
      <vt:lpstr>The Carbon Tax</vt:lpstr>
      <vt:lpstr>The Carbon Tax</vt:lpstr>
      <vt:lpstr>PowerPoint Presentation</vt:lpstr>
      <vt:lpstr>The Carbon Tax</vt:lpstr>
      <vt:lpstr>The Carbon Tax</vt:lpstr>
      <vt:lpstr>The Carbon Tax</vt:lpstr>
      <vt:lpstr>The Carbon Tax</vt:lpstr>
      <vt:lpstr>PowerPoint Presentation</vt:lpstr>
      <vt:lpstr>The Carbon Tax</vt:lpstr>
      <vt:lpstr>The Carbon Tax</vt:lpstr>
      <vt:lpstr>The Carbon Tax</vt:lpstr>
      <vt:lpstr>PowerPoint Presentation</vt:lpstr>
      <vt:lpstr>The Carbon Tax</vt:lpstr>
      <vt:lpstr>The Carbon Tax</vt:lpstr>
      <vt:lpstr>The New Normal</vt:lpstr>
      <vt:lpstr>The New Normal</vt:lpstr>
      <vt:lpstr>The New Normal</vt:lpstr>
      <vt:lpstr>The New Normal</vt:lpstr>
      <vt:lpstr>PowerPoint Presentation</vt:lpstr>
      <vt:lpstr>The New Normal</vt:lpstr>
      <vt:lpstr>PowerPoint Presentation</vt:lpstr>
      <vt:lpstr>The New Normal</vt:lpstr>
      <vt:lpstr>Closing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US_16_9_Onscreen</dc:title>
  <dc:creator>Microsoft Office User</dc:creator>
  <cp:lastModifiedBy>Gerhard Bolt</cp:lastModifiedBy>
  <cp:revision>264</cp:revision>
  <cp:lastPrinted>2014-06-25T02:16:22Z</cp:lastPrinted>
  <dcterms:created xsi:type="dcterms:W3CDTF">2016-04-06T10:12:55Z</dcterms:created>
  <dcterms:modified xsi:type="dcterms:W3CDTF">2019-05-23T21:06:19Z</dcterms:modified>
</cp:coreProperties>
</file>