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99" r:id="rId3"/>
    <p:sldId id="296" r:id="rId4"/>
    <p:sldId id="297" r:id="rId5"/>
    <p:sldId id="288" r:id="rId6"/>
    <p:sldId id="283" r:id="rId7"/>
    <p:sldId id="286" r:id="rId8"/>
    <p:sldId id="275" r:id="rId9"/>
    <p:sldId id="280" r:id="rId10"/>
    <p:sldId id="278" r:id="rId11"/>
    <p:sldId id="279" r:id="rId12"/>
    <p:sldId id="293" r:id="rId13"/>
    <p:sldId id="281" r:id="rId14"/>
    <p:sldId id="282" r:id="rId15"/>
    <p:sldId id="291" r:id="rId16"/>
    <p:sldId id="284" r:id="rId17"/>
    <p:sldId id="287" r:id="rId18"/>
    <p:sldId id="294" r:id="rId19"/>
    <p:sldId id="285" r:id="rId20"/>
    <p:sldId id="295" r:id="rId21"/>
    <p:sldId id="271" r:id="rId22"/>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392D"/>
    <a:srgbClr val="9878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60" autoAdjust="0"/>
    <p:restoredTop sz="87626" autoAdjust="0"/>
  </p:normalViewPr>
  <p:slideViewPr>
    <p:cSldViewPr>
      <p:cViewPr varScale="1">
        <p:scale>
          <a:sx n="65" d="100"/>
          <a:sy n="65" d="100"/>
        </p:scale>
        <p:origin x="15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23F97D-F4C0-41E3-8AB0-4AF03E6078BA}" type="doc">
      <dgm:prSet loTypeId="urn:microsoft.com/office/officeart/2005/8/layout/rings+Icon" loCatId="officeonline" qsTypeId="urn:microsoft.com/office/officeart/2005/8/quickstyle/simple4" qsCatId="simple" csTypeId="urn:microsoft.com/office/officeart/2005/8/colors/colorful5" csCatId="colorful" phldr="1"/>
      <dgm:spPr/>
      <dgm:t>
        <a:bodyPr/>
        <a:lstStyle/>
        <a:p>
          <a:endParaRPr lang="en-ZA"/>
        </a:p>
      </dgm:t>
    </dgm:pt>
    <dgm:pt modelId="{DA13AC93-F689-41FF-A224-ECB3D91C8660}">
      <dgm:prSet phldrT="[Text]" custT="1"/>
      <dgm:spPr>
        <a:xfrm>
          <a:off x="3088425" y="123129"/>
          <a:ext cx="2724683" cy="2732820"/>
        </a:xfrm>
        <a:prstGeom prst="ellipse">
          <a:avLst/>
        </a:prstGeom>
      </dgm:spPr>
      <dgm:t>
        <a:bodyPr/>
        <a:lstStyle/>
        <a:p>
          <a:pPr>
            <a:buNone/>
          </a:pPr>
          <a:r>
            <a:rPr lang="en-ZA" sz="2000" b="1" smtClean="0">
              <a:latin typeface="Century Gothic" pitchFamily="34" charset="0"/>
              <a:ea typeface="Verdana" pitchFamily="34" charset="0"/>
              <a:cs typeface="Verdana" pitchFamily="34" charset="0"/>
            </a:rPr>
            <a:t>Management</a:t>
          </a:r>
          <a:endParaRPr lang="en-ZA" sz="2000" b="1" dirty="0">
            <a:latin typeface="Century Gothic" pitchFamily="34" charset="0"/>
            <a:ea typeface="Verdana" pitchFamily="34" charset="0"/>
            <a:cs typeface="Verdana" pitchFamily="34" charset="0"/>
          </a:endParaRPr>
        </a:p>
      </dgm:t>
    </dgm:pt>
    <dgm:pt modelId="{A281A90C-323D-4B5F-851C-23BD85D522BB}" type="parTrans" cxnId="{49BC8A56-0DC1-4B83-915A-766D02C7CF3E}">
      <dgm:prSet/>
      <dgm:spPr/>
      <dgm:t>
        <a:bodyPr/>
        <a:lstStyle/>
        <a:p>
          <a:endParaRPr lang="en-ZA" sz="800" b="1">
            <a:latin typeface="Century Gothic" pitchFamily="34" charset="0"/>
            <a:ea typeface="Verdana" pitchFamily="34" charset="0"/>
            <a:cs typeface="Verdana" pitchFamily="34" charset="0"/>
          </a:endParaRPr>
        </a:p>
      </dgm:t>
    </dgm:pt>
    <dgm:pt modelId="{E613E7FC-D53B-453F-87BC-C15C035AFD4E}" type="sibTrans" cxnId="{49BC8A56-0DC1-4B83-915A-766D02C7CF3E}">
      <dgm:prSet/>
      <dgm:spPr/>
      <dgm:t>
        <a:bodyPr/>
        <a:lstStyle/>
        <a:p>
          <a:endParaRPr lang="en-ZA" sz="800" b="1">
            <a:latin typeface="Century Gothic" pitchFamily="34" charset="0"/>
            <a:ea typeface="Verdana" pitchFamily="34" charset="0"/>
            <a:cs typeface="Verdana" pitchFamily="34" charset="0"/>
          </a:endParaRPr>
        </a:p>
      </dgm:t>
    </dgm:pt>
    <dgm:pt modelId="{E71893F5-10AE-487D-99B9-94DFF7A7FD61}">
      <dgm:prSet phldrT="[Text]" custT="1"/>
      <dgm:spPr>
        <a:xfrm>
          <a:off x="4446035" y="1527240"/>
          <a:ext cx="2722946" cy="2671927"/>
        </a:xfrm>
        <a:prstGeom prst="ellipse">
          <a:avLst/>
        </a:prstGeom>
      </dgm:spPr>
      <dgm:t>
        <a:bodyPr/>
        <a:lstStyle/>
        <a:p>
          <a:pPr>
            <a:buNone/>
          </a:pPr>
          <a:r>
            <a:rPr lang="en-ZA" sz="2000" b="1" smtClean="0">
              <a:latin typeface="Century Gothic" pitchFamily="34" charset="0"/>
              <a:ea typeface="Verdana" pitchFamily="34" charset="0"/>
              <a:cs typeface="Verdana" pitchFamily="34" charset="0"/>
            </a:rPr>
            <a:t>Internal Audit</a:t>
          </a:r>
          <a:endParaRPr lang="en-ZA" sz="2000" b="1" dirty="0">
            <a:latin typeface="Century Gothic" pitchFamily="34" charset="0"/>
            <a:ea typeface="Verdana" pitchFamily="34" charset="0"/>
            <a:cs typeface="Verdana" pitchFamily="34" charset="0"/>
          </a:endParaRPr>
        </a:p>
      </dgm:t>
    </dgm:pt>
    <dgm:pt modelId="{19471275-07BF-4246-83A4-316BB9A0F3E1}" type="parTrans" cxnId="{A5849F52-6512-49FB-95B0-AF73137824CC}">
      <dgm:prSet/>
      <dgm:spPr/>
      <dgm:t>
        <a:bodyPr/>
        <a:lstStyle/>
        <a:p>
          <a:endParaRPr lang="en-ZA" sz="800" b="1">
            <a:latin typeface="Century Gothic" pitchFamily="34" charset="0"/>
            <a:ea typeface="Verdana" pitchFamily="34" charset="0"/>
            <a:cs typeface="Verdana" pitchFamily="34" charset="0"/>
          </a:endParaRPr>
        </a:p>
      </dgm:t>
    </dgm:pt>
    <dgm:pt modelId="{A9CAD792-8184-4E2B-8292-5A66AD986762}" type="sibTrans" cxnId="{A5849F52-6512-49FB-95B0-AF73137824CC}">
      <dgm:prSet/>
      <dgm:spPr/>
      <dgm:t>
        <a:bodyPr/>
        <a:lstStyle/>
        <a:p>
          <a:endParaRPr lang="en-ZA" sz="800" b="1">
            <a:latin typeface="Century Gothic" pitchFamily="34" charset="0"/>
            <a:ea typeface="Verdana" pitchFamily="34" charset="0"/>
            <a:cs typeface="Verdana" pitchFamily="34" charset="0"/>
          </a:endParaRPr>
        </a:p>
      </dgm:t>
    </dgm:pt>
    <dgm:pt modelId="{3C464E1B-9101-479B-9DEB-8F6E98D7B8EE}">
      <dgm:prSet phldrT="[Text]" custT="1"/>
      <dgm:spPr>
        <a:xfrm>
          <a:off x="1772399" y="1496845"/>
          <a:ext cx="2718377" cy="2671927"/>
        </a:xfrm>
        <a:prstGeom prst="ellipse">
          <a:avLst/>
        </a:prstGeom>
      </dgm:spPr>
      <dgm:t>
        <a:bodyPr/>
        <a:lstStyle/>
        <a:p>
          <a:pPr>
            <a:buNone/>
          </a:pPr>
          <a:r>
            <a:rPr lang="en-ZA" sz="2000" b="1" smtClean="0">
              <a:latin typeface="Century Gothic" pitchFamily="34" charset="0"/>
              <a:ea typeface="Verdana" pitchFamily="34" charset="0"/>
              <a:cs typeface="Verdana" pitchFamily="34" charset="0"/>
            </a:rPr>
            <a:t>Risk  Management</a:t>
          </a:r>
          <a:endParaRPr lang="en-ZA" sz="2000" b="1" dirty="0">
            <a:latin typeface="Century Gothic" pitchFamily="34" charset="0"/>
            <a:ea typeface="Verdana" pitchFamily="34" charset="0"/>
            <a:cs typeface="Verdana" pitchFamily="34" charset="0"/>
          </a:endParaRPr>
        </a:p>
      </dgm:t>
    </dgm:pt>
    <dgm:pt modelId="{5D8C0B12-1C90-4809-8C43-FC0D14DE5C6F}" type="sibTrans" cxnId="{C63D1A1E-AF1B-44B7-9158-A0AFA625CC0D}">
      <dgm:prSet/>
      <dgm:spPr/>
      <dgm:t>
        <a:bodyPr/>
        <a:lstStyle/>
        <a:p>
          <a:endParaRPr lang="en-ZA" sz="800" b="1">
            <a:latin typeface="Century Gothic" pitchFamily="34" charset="0"/>
            <a:ea typeface="Verdana" pitchFamily="34" charset="0"/>
            <a:cs typeface="Verdana" pitchFamily="34" charset="0"/>
          </a:endParaRPr>
        </a:p>
      </dgm:t>
    </dgm:pt>
    <dgm:pt modelId="{E83B9022-82F1-4C6D-8D5E-540737B04637}" type="parTrans" cxnId="{C63D1A1E-AF1B-44B7-9158-A0AFA625CC0D}">
      <dgm:prSet/>
      <dgm:spPr/>
      <dgm:t>
        <a:bodyPr/>
        <a:lstStyle/>
        <a:p>
          <a:endParaRPr lang="en-ZA" sz="800" b="1">
            <a:latin typeface="Century Gothic" pitchFamily="34" charset="0"/>
            <a:ea typeface="Verdana" pitchFamily="34" charset="0"/>
            <a:cs typeface="Verdana" pitchFamily="34" charset="0"/>
          </a:endParaRPr>
        </a:p>
      </dgm:t>
    </dgm:pt>
    <dgm:pt modelId="{1D0F737B-A5A7-4CB2-9639-EBAE47F0E36C}" type="pres">
      <dgm:prSet presAssocID="{A123F97D-F4C0-41E3-8AB0-4AF03E6078BA}" presName="Name0" presStyleCnt="0">
        <dgm:presLayoutVars>
          <dgm:chMax val="7"/>
          <dgm:dir/>
          <dgm:resizeHandles val="exact"/>
        </dgm:presLayoutVars>
      </dgm:prSet>
      <dgm:spPr/>
      <dgm:t>
        <a:bodyPr/>
        <a:lstStyle/>
        <a:p>
          <a:endParaRPr lang="en-GB"/>
        </a:p>
      </dgm:t>
    </dgm:pt>
    <dgm:pt modelId="{59976B7B-DF80-481B-B1ED-121DB4FDEF03}" type="pres">
      <dgm:prSet presAssocID="{A123F97D-F4C0-41E3-8AB0-4AF03E6078BA}" presName="ellipse1" presStyleLbl="vennNode1" presStyleIdx="0" presStyleCnt="3" custScaleX="101973" custScaleY="102279" custLinFactNeighborX="66989" custLinFactNeighborY="-2964">
        <dgm:presLayoutVars>
          <dgm:bulletEnabled val="1"/>
        </dgm:presLayoutVars>
      </dgm:prSet>
      <dgm:spPr>
        <a:prstGeom prst="ellipse">
          <a:avLst/>
        </a:prstGeom>
      </dgm:spPr>
      <dgm:t>
        <a:bodyPr/>
        <a:lstStyle/>
        <a:p>
          <a:endParaRPr lang="en-GB"/>
        </a:p>
      </dgm:t>
    </dgm:pt>
    <dgm:pt modelId="{C23482A7-6CE6-4998-8DD1-08C9EAEE37BC}" type="pres">
      <dgm:prSet presAssocID="{A123F97D-F4C0-41E3-8AB0-4AF03E6078BA}" presName="ellipse2" presStyleLbl="vennNode1" presStyleIdx="1" presStyleCnt="3" custScaleX="101737" custLinFactNeighborX="-25024">
        <dgm:presLayoutVars>
          <dgm:bulletEnabled val="1"/>
        </dgm:presLayoutVars>
      </dgm:prSet>
      <dgm:spPr>
        <a:prstGeom prst="ellipse">
          <a:avLst/>
        </a:prstGeom>
      </dgm:spPr>
      <dgm:t>
        <a:bodyPr/>
        <a:lstStyle/>
        <a:p>
          <a:endParaRPr lang="en-GB"/>
        </a:p>
      </dgm:t>
    </dgm:pt>
    <dgm:pt modelId="{31FA9918-80DE-4120-8848-8E305DD29F52}" type="pres">
      <dgm:prSet presAssocID="{A123F97D-F4C0-41E3-8AB0-4AF03E6078BA}" presName="ellipse3" presStyleLbl="vennNode1" presStyleIdx="2" presStyleCnt="3" custScaleX="101908" custLinFactNeighborX="7695" custLinFactNeighborY="68273">
        <dgm:presLayoutVars>
          <dgm:bulletEnabled val="1"/>
        </dgm:presLayoutVars>
      </dgm:prSet>
      <dgm:spPr>
        <a:prstGeom prst="ellipse">
          <a:avLst/>
        </a:prstGeom>
      </dgm:spPr>
      <dgm:t>
        <a:bodyPr/>
        <a:lstStyle/>
        <a:p>
          <a:endParaRPr lang="en-GB"/>
        </a:p>
      </dgm:t>
    </dgm:pt>
  </dgm:ptLst>
  <dgm:cxnLst>
    <dgm:cxn modelId="{49BC8A56-0DC1-4B83-915A-766D02C7CF3E}" srcId="{A123F97D-F4C0-41E3-8AB0-4AF03E6078BA}" destId="{DA13AC93-F689-41FF-A224-ECB3D91C8660}" srcOrd="0" destOrd="0" parTransId="{A281A90C-323D-4B5F-851C-23BD85D522BB}" sibTransId="{E613E7FC-D53B-453F-87BC-C15C035AFD4E}"/>
    <dgm:cxn modelId="{BC562797-E560-48C1-9DB3-C8C1698967B2}" type="presOf" srcId="{3C464E1B-9101-479B-9DEB-8F6E98D7B8EE}" destId="{C23482A7-6CE6-4998-8DD1-08C9EAEE37BC}" srcOrd="0" destOrd="0" presId="urn:microsoft.com/office/officeart/2005/8/layout/rings+Icon"/>
    <dgm:cxn modelId="{0FB5EE90-72BA-480D-AE07-A1181185BF67}" type="presOf" srcId="{E71893F5-10AE-487D-99B9-94DFF7A7FD61}" destId="{31FA9918-80DE-4120-8848-8E305DD29F52}" srcOrd="0" destOrd="0" presId="urn:microsoft.com/office/officeart/2005/8/layout/rings+Icon"/>
    <dgm:cxn modelId="{C28791EA-1E63-4E37-9F4E-F35C5EAE2667}" type="presOf" srcId="{A123F97D-F4C0-41E3-8AB0-4AF03E6078BA}" destId="{1D0F737B-A5A7-4CB2-9639-EBAE47F0E36C}" srcOrd="0" destOrd="0" presId="urn:microsoft.com/office/officeart/2005/8/layout/rings+Icon"/>
    <dgm:cxn modelId="{A5849F52-6512-49FB-95B0-AF73137824CC}" srcId="{A123F97D-F4C0-41E3-8AB0-4AF03E6078BA}" destId="{E71893F5-10AE-487D-99B9-94DFF7A7FD61}" srcOrd="2" destOrd="0" parTransId="{19471275-07BF-4246-83A4-316BB9A0F3E1}" sibTransId="{A9CAD792-8184-4E2B-8292-5A66AD986762}"/>
    <dgm:cxn modelId="{288D7F09-7C8C-4FC1-9F6C-792CE9BD5034}" type="presOf" srcId="{DA13AC93-F689-41FF-A224-ECB3D91C8660}" destId="{59976B7B-DF80-481B-B1ED-121DB4FDEF03}" srcOrd="0" destOrd="0" presId="urn:microsoft.com/office/officeart/2005/8/layout/rings+Icon"/>
    <dgm:cxn modelId="{C63D1A1E-AF1B-44B7-9158-A0AFA625CC0D}" srcId="{A123F97D-F4C0-41E3-8AB0-4AF03E6078BA}" destId="{3C464E1B-9101-479B-9DEB-8F6E98D7B8EE}" srcOrd="1" destOrd="0" parTransId="{E83B9022-82F1-4C6D-8D5E-540737B04637}" sibTransId="{5D8C0B12-1C90-4809-8C43-FC0D14DE5C6F}"/>
    <dgm:cxn modelId="{1D999182-6C9E-4ED4-82BF-30F5A47BC554}" type="presParOf" srcId="{1D0F737B-A5A7-4CB2-9639-EBAE47F0E36C}" destId="{59976B7B-DF80-481B-B1ED-121DB4FDEF03}" srcOrd="0" destOrd="0" presId="urn:microsoft.com/office/officeart/2005/8/layout/rings+Icon"/>
    <dgm:cxn modelId="{D317A08E-62B8-4A0B-8578-56B9071823D7}" type="presParOf" srcId="{1D0F737B-A5A7-4CB2-9639-EBAE47F0E36C}" destId="{C23482A7-6CE6-4998-8DD1-08C9EAEE37BC}" srcOrd="1" destOrd="0" presId="urn:microsoft.com/office/officeart/2005/8/layout/rings+Icon"/>
    <dgm:cxn modelId="{C1B9884A-496D-4369-8DE1-14ACA865C2E0}" type="presParOf" srcId="{1D0F737B-A5A7-4CB2-9639-EBAE47F0E36C}" destId="{31FA9918-80DE-4120-8848-8E305DD29F52}"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976B7B-DF80-481B-B1ED-121DB4FDEF03}">
      <dsp:nvSpPr>
        <dsp:cNvPr id="0" name=""/>
        <dsp:cNvSpPr/>
      </dsp:nvSpPr>
      <dsp:spPr>
        <a:xfrm>
          <a:off x="3140846" y="-15665"/>
          <a:ext cx="2803845" cy="2812219"/>
        </a:xfrm>
        <a:prstGeom prst="ellipse">
          <a:avLst/>
        </a:prstGeom>
        <a:gradFill rotWithShape="0">
          <a:gsLst>
            <a:gs pos="0">
              <a:schemeClr val="accent5">
                <a:alpha val="50000"/>
                <a:hueOff val="0"/>
                <a:satOff val="0"/>
                <a:lumOff val="0"/>
                <a:alphaOff val="0"/>
                <a:shade val="51000"/>
                <a:satMod val="130000"/>
              </a:schemeClr>
            </a:gs>
            <a:gs pos="80000">
              <a:schemeClr val="accent5">
                <a:alpha val="50000"/>
                <a:hueOff val="0"/>
                <a:satOff val="0"/>
                <a:lumOff val="0"/>
                <a:alphaOff val="0"/>
                <a:shade val="93000"/>
                <a:satMod val="130000"/>
              </a:schemeClr>
            </a:gs>
            <a:gs pos="100000">
              <a:schemeClr val="accent5">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ZA" sz="2000" b="1" kern="1200" smtClean="0">
              <a:latin typeface="Century Gothic" pitchFamily="34" charset="0"/>
              <a:ea typeface="Verdana" pitchFamily="34" charset="0"/>
              <a:cs typeface="Verdana" pitchFamily="34" charset="0"/>
            </a:rPr>
            <a:t>Management</a:t>
          </a:r>
          <a:endParaRPr lang="en-ZA" sz="2000" b="1" kern="1200" dirty="0">
            <a:latin typeface="Century Gothic" pitchFamily="34" charset="0"/>
            <a:ea typeface="Verdana" pitchFamily="34" charset="0"/>
            <a:cs typeface="Verdana" pitchFamily="34" charset="0"/>
          </a:endParaRPr>
        </a:p>
      </dsp:txBody>
      <dsp:txXfrm>
        <a:off x="3551460" y="396175"/>
        <a:ext cx="1982617" cy="1988539"/>
      </dsp:txXfrm>
    </dsp:sp>
    <dsp:sp modelId="{C23482A7-6CE6-4998-8DD1-08C9EAEE37BC}">
      <dsp:nvSpPr>
        <dsp:cNvPr id="0" name=""/>
        <dsp:cNvSpPr/>
      </dsp:nvSpPr>
      <dsp:spPr>
        <a:xfrm>
          <a:off x="2029346" y="1849467"/>
          <a:ext cx="2797356" cy="2749557"/>
        </a:xfrm>
        <a:prstGeom prst="ellipse">
          <a:avLst/>
        </a:prstGeom>
        <a:gradFill rotWithShape="0">
          <a:gsLst>
            <a:gs pos="0">
              <a:schemeClr val="accent5">
                <a:alpha val="50000"/>
                <a:hueOff val="1628513"/>
                <a:satOff val="5598"/>
                <a:lumOff val="-26863"/>
                <a:alphaOff val="0"/>
                <a:shade val="51000"/>
                <a:satMod val="130000"/>
              </a:schemeClr>
            </a:gs>
            <a:gs pos="80000">
              <a:schemeClr val="accent5">
                <a:alpha val="50000"/>
                <a:hueOff val="1628513"/>
                <a:satOff val="5598"/>
                <a:lumOff val="-26863"/>
                <a:alphaOff val="0"/>
                <a:shade val="93000"/>
                <a:satMod val="130000"/>
              </a:schemeClr>
            </a:gs>
            <a:gs pos="100000">
              <a:schemeClr val="accent5">
                <a:alpha val="50000"/>
                <a:hueOff val="1628513"/>
                <a:satOff val="5598"/>
                <a:lumOff val="-26863"/>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ZA" sz="2000" b="1" kern="1200" smtClean="0">
              <a:latin typeface="Century Gothic" pitchFamily="34" charset="0"/>
              <a:ea typeface="Verdana" pitchFamily="34" charset="0"/>
              <a:cs typeface="Verdana" pitchFamily="34" charset="0"/>
            </a:rPr>
            <a:t>Risk  Management</a:t>
          </a:r>
          <a:endParaRPr lang="en-ZA" sz="2000" b="1" kern="1200" dirty="0">
            <a:latin typeface="Century Gothic" pitchFamily="34" charset="0"/>
            <a:ea typeface="Verdana" pitchFamily="34" charset="0"/>
            <a:cs typeface="Verdana" pitchFamily="34" charset="0"/>
          </a:endParaRPr>
        </a:p>
      </dsp:txBody>
      <dsp:txXfrm>
        <a:off x="2439009" y="2252130"/>
        <a:ext cx="1978030" cy="1944231"/>
      </dsp:txXfrm>
    </dsp:sp>
    <dsp:sp modelId="{31FA9918-80DE-4120-8848-8E305DD29F52}">
      <dsp:nvSpPr>
        <dsp:cNvPr id="0" name=""/>
        <dsp:cNvSpPr/>
      </dsp:nvSpPr>
      <dsp:spPr>
        <a:xfrm>
          <a:off x="4340203" y="1833801"/>
          <a:ext cx="2802058" cy="2749557"/>
        </a:xfrm>
        <a:prstGeom prst="ellipse">
          <a:avLst/>
        </a:prstGeom>
        <a:gradFill rotWithShape="0">
          <a:gsLst>
            <a:gs pos="0">
              <a:schemeClr val="accent5">
                <a:alpha val="50000"/>
                <a:hueOff val="3257026"/>
                <a:satOff val="11196"/>
                <a:lumOff val="-53726"/>
                <a:alphaOff val="0"/>
                <a:shade val="51000"/>
                <a:satMod val="130000"/>
              </a:schemeClr>
            </a:gs>
            <a:gs pos="80000">
              <a:schemeClr val="accent5">
                <a:alpha val="50000"/>
                <a:hueOff val="3257026"/>
                <a:satOff val="11196"/>
                <a:lumOff val="-53726"/>
                <a:alphaOff val="0"/>
                <a:shade val="93000"/>
                <a:satMod val="130000"/>
              </a:schemeClr>
            </a:gs>
            <a:gs pos="100000">
              <a:schemeClr val="accent5">
                <a:alpha val="50000"/>
                <a:hueOff val="3257026"/>
                <a:satOff val="11196"/>
                <a:lumOff val="-53726"/>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buNone/>
          </a:pPr>
          <a:r>
            <a:rPr lang="en-ZA" sz="2000" b="1" kern="1200" smtClean="0">
              <a:latin typeface="Century Gothic" pitchFamily="34" charset="0"/>
              <a:ea typeface="Verdana" pitchFamily="34" charset="0"/>
              <a:cs typeface="Verdana" pitchFamily="34" charset="0"/>
            </a:rPr>
            <a:t>Internal Audit</a:t>
          </a:r>
          <a:endParaRPr lang="en-ZA" sz="2000" b="1" kern="1200" dirty="0">
            <a:latin typeface="Century Gothic" pitchFamily="34" charset="0"/>
            <a:ea typeface="Verdana" pitchFamily="34" charset="0"/>
            <a:cs typeface="Verdana" pitchFamily="34" charset="0"/>
          </a:endParaRPr>
        </a:p>
      </dsp:txBody>
      <dsp:txXfrm>
        <a:off x="4750555" y="2236464"/>
        <a:ext cx="1981354" cy="1944231"/>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1"/>
            <a:ext cx="294627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p>
        </p:txBody>
      </p:sp>
      <p:sp>
        <p:nvSpPr>
          <p:cNvPr id="24579" name="Rectangle 3"/>
          <p:cNvSpPr>
            <a:spLocks noGrp="1" noChangeArrowheads="1"/>
          </p:cNvSpPr>
          <p:nvPr>
            <p:ph type="dt" sz="quarter" idx="1"/>
          </p:nvPr>
        </p:nvSpPr>
        <p:spPr bwMode="auto">
          <a:xfrm>
            <a:off x="3849863" y="1"/>
            <a:ext cx="2946275" cy="49667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fld id="{FAB50A04-AC0D-4048-8BAC-EEC1042B09F7}" type="datetimeFigureOut">
              <a:rPr lang="en-US"/>
              <a:pPr>
                <a:defRPr/>
              </a:pPr>
              <a:t>6/4/2017</a:t>
            </a:fld>
            <a:endParaRPr lang="en-US" dirty="0"/>
          </a:p>
        </p:txBody>
      </p:sp>
      <p:sp>
        <p:nvSpPr>
          <p:cNvPr id="24580" name="Rectangle 4"/>
          <p:cNvSpPr>
            <a:spLocks noGrp="1" noChangeArrowheads="1"/>
          </p:cNvSpPr>
          <p:nvPr>
            <p:ph type="ftr" sz="quarter" idx="2"/>
          </p:nvPr>
        </p:nvSpPr>
        <p:spPr bwMode="auto">
          <a:xfrm>
            <a:off x="0" y="9428273"/>
            <a:ext cx="294627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dirty="0"/>
          </a:p>
        </p:txBody>
      </p:sp>
      <p:sp>
        <p:nvSpPr>
          <p:cNvPr id="24581" name="Rectangle 5"/>
          <p:cNvSpPr>
            <a:spLocks noGrp="1" noChangeArrowheads="1"/>
          </p:cNvSpPr>
          <p:nvPr>
            <p:ph type="sldNum" sz="quarter" idx="3"/>
          </p:nvPr>
        </p:nvSpPr>
        <p:spPr bwMode="auto">
          <a:xfrm>
            <a:off x="3849863" y="9428273"/>
            <a:ext cx="2946275" cy="49667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98302EFC-4C9B-4B95-BBA7-64E257D86705}" type="slidenum">
              <a:rPr lang="en-US"/>
              <a:pPr>
                <a:defRPr/>
              </a:pPr>
              <a:t>‹#›</a:t>
            </a:fld>
            <a:endParaRPr lang="en-US" dirty="0"/>
          </a:p>
        </p:txBody>
      </p:sp>
    </p:spTree>
    <p:extLst>
      <p:ext uri="{BB962C8B-B14F-4D97-AF65-F5344CB8AC3E}">
        <p14:creationId xmlns:p14="http://schemas.microsoft.com/office/powerpoint/2010/main" val="177173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275" cy="496671"/>
          </a:xfrm>
          <a:prstGeom prst="rect">
            <a:avLst/>
          </a:prstGeom>
        </p:spPr>
        <p:txBody>
          <a:bodyPr vert="horz" lIns="91440" tIns="45720" rIns="91440" bIns="45720" rtlCol="0"/>
          <a:lstStyle>
            <a:lvl1pPr algn="l">
              <a:defRPr sz="1200"/>
            </a:lvl1pPr>
          </a:lstStyle>
          <a:p>
            <a:pPr>
              <a:defRPr/>
            </a:pPr>
            <a:endParaRPr lang="en-ZA" dirty="0"/>
          </a:p>
        </p:txBody>
      </p:sp>
      <p:sp>
        <p:nvSpPr>
          <p:cNvPr id="3" name="Date Placeholder 2"/>
          <p:cNvSpPr>
            <a:spLocks noGrp="1"/>
          </p:cNvSpPr>
          <p:nvPr>
            <p:ph type="dt" idx="1"/>
          </p:nvPr>
        </p:nvSpPr>
        <p:spPr>
          <a:xfrm>
            <a:off x="3849863" y="1"/>
            <a:ext cx="2946275" cy="496671"/>
          </a:xfrm>
          <a:prstGeom prst="rect">
            <a:avLst/>
          </a:prstGeom>
        </p:spPr>
        <p:txBody>
          <a:bodyPr vert="horz" lIns="91440" tIns="45720" rIns="91440" bIns="45720" rtlCol="0"/>
          <a:lstStyle>
            <a:lvl1pPr algn="r">
              <a:defRPr sz="1200"/>
            </a:lvl1pPr>
          </a:lstStyle>
          <a:p>
            <a:pPr>
              <a:defRPr/>
            </a:pPr>
            <a:fld id="{B50201A2-613F-4CAF-845C-CE282F21960F}" type="datetimeFigureOut">
              <a:rPr lang="en-US"/>
              <a:pPr>
                <a:defRPr/>
              </a:pPr>
              <a:t>6/4/2017</a:t>
            </a:fld>
            <a:endParaRPr lang="en-ZA" dirty="0"/>
          </a:p>
        </p:txBody>
      </p:sp>
      <p:sp>
        <p:nvSpPr>
          <p:cNvPr id="4" name="Slide Image Placeholder 3"/>
          <p:cNvSpPr>
            <a:spLocks noGrp="1" noRot="1" noChangeAspect="1"/>
          </p:cNvSpPr>
          <p:nvPr>
            <p:ph type="sldImg" idx="2"/>
          </p:nvPr>
        </p:nvSpPr>
        <p:spPr>
          <a:xfrm>
            <a:off x="920750" y="746125"/>
            <a:ext cx="4960938" cy="3721100"/>
          </a:xfrm>
          <a:prstGeom prst="rect">
            <a:avLst/>
          </a:prstGeom>
          <a:noFill/>
          <a:ln w="12700">
            <a:solidFill>
              <a:prstClr val="black"/>
            </a:solidFill>
          </a:ln>
        </p:spPr>
        <p:txBody>
          <a:bodyPr vert="horz" lIns="91440" tIns="45720" rIns="91440" bIns="45720" rtlCol="0" anchor="ctr"/>
          <a:lstStyle/>
          <a:p>
            <a:pPr lvl="0"/>
            <a:endParaRPr lang="en-ZA" noProof="0" dirty="0"/>
          </a:p>
        </p:txBody>
      </p:sp>
      <p:sp>
        <p:nvSpPr>
          <p:cNvPr id="5" name="Notes Placeholder 4"/>
          <p:cNvSpPr>
            <a:spLocks noGrp="1"/>
          </p:cNvSpPr>
          <p:nvPr>
            <p:ph type="body" sz="quarter" idx="3"/>
          </p:nvPr>
        </p:nvSpPr>
        <p:spPr>
          <a:xfrm>
            <a:off x="680384" y="4715833"/>
            <a:ext cx="5436909" cy="4464953"/>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ZA" noProof="0"/>
          </a:p>
        </p:txBody>
      </p:sp>
      <p:sp>
        <p:nvSpPr>
          <p:cNvPr id="6" name="Footer Placeholder 5"/>
          <p:cNvSpPr>
            <a:spLocks noGrp="1"/>
          </p:cNvSpPr>
          <p:nvPr>
            <p:ph type="ftr" sz="quarter" idx="4"/>
          </p:nvPr>
        </p:nvSpPr>
        <p:spPr>
          <a:xfrm>
            <a:off x="0" y="9428273"/>
            <a:ext cx="2946275" cy="496671"/>
          </a:xfrm>
          <a:prstGeom prst="rect">
            <a:avLst/>
          </a:prstGeom>
        </p:spPr>
        <p:txBody>
          <a:bodyPr vert="horz" lIns="91440" tIns="45720" rIns="91440" bIns="45720" rtlCol="0" anchor="b"/>
          <a:lstStyle>
            <a:lvl1pPr algn="l">
              <a:defRPr sz="1200"/>
            </a:lvl1pPr>
          </a:lstStyle>
          <a:p>
            <a:pPr>
              <a:defRPr/>
            </a:pPr>
            <a:endParaRPr lang="en-ZA" dirty="0"/>
          </a:p>
        </p:txBody>
      </p:sp>
      <p:sp>
        <p:nvSpPr>
          <p:cNvPr id="7" name="Slide Number Placeholder 6"/>
          <p:cNvSpPr>
            <a:spLocks noGrp="1"/>
          </p:cNvSpPr>
          <p:nvPr>
            <p:ph type="sldNum" sz="quarter" idx="5"/>
          </p:nvPr>
        </p:nvSpPr>
        <p:spPr>
          <a:xfrm>
            <a:off x="3849863" y="9428273"/>
            <a:ext cx="2946275" cy="496671"/>
          </a:xfrm>
          <a:prstGeom prst="rect">
            <a:avLst/>
          </a:prstGeom>
        </p:spPr>
        <p:txBody>
          <a:bodyPr vert="horz" lIns="91440" tIns="45720" rIns="91440" bIns="45720" rtlCol="0" anchor="b"/>
          <a:lstStyle>
            <a:lvl1pPr algn="r">
              <a:defRPr sz="1200"/>
            </a:lvl1pPr>
          </a:lstStyle>
          <a:p>
            <a:pPr>
              <a:defRPr/>
            </a:pPr>
            <a:fld id="{98C782AC-2C0D-4580-A1C8-BB37245EFA14}" type="slidenum">
              <a:rPr lang="en-ZA"/>
              <a:pPr>
                <a:defRPr/>
              </a:pPr>
              <a:t>‹#›</a:t>
            </a:fld>
            <a:endParaRPr lang="en-ZA" dirty="0"/>
          </a:p>
        </p:txBody>
      </p:sp>
    </p:spTree>
    <p:extLst>
      <p:ext uri="{BB962C8B-B14F-4D97-AF65-F5344CB8AC3E}">
        <p14:creationId xmlns:p14="http://schemas.microsoft.com/office/powerpoint/2010/main" val="13686250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GB" dirty="0"/>
          </a:p>
        </p:txBody>
      </p:sp>
    </p:spTree>
    <p:extLst>
      <p:ext uri="{BB962C8B-B14F-4D97-AF65-F5344CB8AC3E}">
        <p14:creationId xmlns:p14="http://schemas.microsoft.com/office/powerpoint/2010/main" val="13319590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5557880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845117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534201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7390457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465076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4811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56546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631310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4147458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731318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1671713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4329894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19692692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333860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smtClean="0"/>
          </a:p>
        </p:txBody>
      </p:sp>
    </p:spTree>
    <p:extLst>
      <p:ext uri="{BB962C8B-B14F-4D97-AF65-F5344CB8AC3E}">
        <p14:creationId xmlns:p14="http://schemas.microsoft.com/office/powerpoint/2010/main" val="1360199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724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966936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274169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879754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xfrm>
            <a:off x="920750" y="746125"/>
            <a:ext cx="4960938" cy="3721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dirty="0"/>
          </a:p>
        </p:txBody>
      </p:sp>
    </p:spTree>
    <p:extLst>
      <p:ext uri="{BB962C8B-B14F-4D97-AF65-F5344CB8AC3E}">
        <p14:creationId xmlns:p14="http://schemas.microsoft.com/office/powerpoint/2010/main" val="3543491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Rectangle 5"/>
          <p:cNvSpPr>
            <a:spLocks noGrp="1" noChangeArrowheads="1"/>
          </p:cNvSpPr>
          <p:nvPr>
            <p:ph type="ftr" sz="quarter" idx="10"/>
          </p:nvPr>
        </p:nvSpPr>
        <p:spPr/>
        <p:txBody>
          <a:bodyPr/>
          <a:lstStyle>
            <a:lvl1pPr>
              <a:spcBef>
                <a:spcPct val="0"/>
              </a:spcBef>
              <a:defRPr/>
            </a:lvl1pPr>
          </a:lstStyle>
          <a:p>
            <a:pPr>
              <a:defRPr/>
            </a:pPr>
            <a:r>
              <a:rPr lang="en-US" dirty="0"/>
              <a:t>Audit Oversight in Emerging Economy Nov 2012</a:t>
            </a:r>
          </a:p>
        </p:txBody>
      </p:sp>
      <p:sp>
        <p:nvSpPr>
          <p:cNvPr id="5" name="Rectangle 6"/>
          <p:cNvSpPr>
            <a:spLocks noGrp="1" noChangeArrowheads="1"/>
          </p:cNvSpPr>
          <p:nvPr>
            <p:ph type="sldNum" sz="quarter" idx="11"/>
          </p:nvPr>
        </p:nvSpPr>
        <p:spPr/>
        <p:txBody>
          <a:bodyPr/>
          <a:lstStyle>
            <a:lvl1pPr>
              <a:defRPr/>
            </a:lvl1pPr>
          </a:lstStyle>
          <a:p>
            <a:pPr>
              <a:defRPr/>
            </a:pPr>
            <a:fld id="{0FEE84AF-83E6-498E-AF32-15E946C56A2D}" type="slidenum">
              <a:rPr lang="en-US"/>
              <a:pPr>
                <a:defRPr/>
              </a:pPr>
              <a:t>‹#›</a:t>
            </a:fld>
            <a:endParaRPr lang="en-US" dirty="0"/>
          </a:p>
        </p:txBody>
      </p:sp>
    </p:spTree>
    <p:extLst>
      <p:ext uri="{BB962C8B-B14F-4D97-AF65-F5344CB8AC3E}">
        <p14:creationId xmlns:p14="http://schemas.microsoft.com/office/powerpoint/2010/main" val="274313321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 (Sentence case, 28pt, BLK)</a:t>
            </a:r>
          </a:p>
          <a:p>
            <a:pPr lvl="2"/>
            <a:r>
              <a:rPr lang="en-US"/>
              <a:t>Third level (Sentence case, 24pt, BLK)</a:t>
            </a:r>
          </a:p>
          <a:p>
            <a:pPr lvl="3"/>
            <a:r>
              <a:rPr lang="en-US"/>
              <a:t>Fourth level (Sentence case, 22pt, BLK)</a:t>
            </a:r>
          </a:p>
          <a:p>
            <a:pPr lvl="4"/>
            <a:r>
              <a:rPr lang="en-US"/>
              <a:t>Fifth level (Sentence case, 20pt, BLK)</a:t>
            </a:r>
          </a:p>
        </p:txBody>
      </p:sp>
      <p:sp>
        <p:nvSpPr>
          <p:cNvPr id="6" name="Footer Placeholder 5"/>
          <p:cNvSpPr>
            <a:spLocks noGrp="1" noChangeArrowheads="1"/>
          </p:cNvSpPr>
          <p:nvPr>
            <p:ph type="ftr" sz="quarter" idx="3"/>
          </p:nvPr>
        </p:nvSpPr>
        <p:spPr bwMode="auto">
          <a:xfrm>
            <a:off x="395289" y="6165850"/>
            <a:ext cx="2952751" cy="50323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spcBef>
                <a:spcPct val="50000"/>
              </a:spcBef>
              <a:defRPr>
                <a:latin typeface="+mj-lt"/>
              </a:defRPr>
            </a:lvl1pPr>
          </a:lstStyle>
          <a:p>
            <a:pPr>
              <a:defRPr/>
            </a:pPr>
            <a:r>
              <a:rPr lang="en-US" dirty="0"/>
              <a:t>Audit Oversight in Emerging Economy Nov 2012</a:t>
            </a:r>
          </a:p>
        </p:txBody>
      </p:sp>
      <p:sp>
        <p:nvSpPr>
          <p:cNvPr id="7" name="Slide Number Placeholder 6"/>
          <p:cNvSpPr>
            <a:spLocks noGrp="1" noChangeArrowheads="1"/>
          </p:cNvSpPr>
          <p:nvPr>
            <p:ph type="sldNum" sz="quarter" idx="4"/>
          </p:nvPr>
        </p:nvSpPr>
        <p:spPr bwMode="auto">
          <a:xfrm>
            <a:off x="8286749" y="0"/>
            <a:ext cx="857251"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400">
                <a:solidFill>
                  <a:schemeClr val="bg1"/>
                </a:solidFill>
              </a:defRPr>
            </a:lvl1pPr>
          </a:lstStyle>
          <a:p>
            <a:pPr>
              <a:defRPr/>
            </a:pPr>
            <a:fld id="{12B20943-53C1-40D5-9FBF-D24A81D5AF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62" r:id="rId1"/>
  </p:sldLayoutIdLst>
  <p:transition spd="slow">
    <p:wipe/>
  </p:transition>
  <p:hf hdr="0" ftr="0" dt="0"/>
  <p:txStyles>
    <p:titleStyle>
      <a:lvl1pPr algn="ctr" rtl="0" eaLnBrk="0" fontAlgn="base" hangingPunct="0">
        <a:spcBef>
          <a:spcPct val="0"/>
        </a:spcBef>
        <a:spcAft>
          <a:spcPct val="0"/>
        </a:spcAft>
        <a:defRPr sz="4000" b="1">
          <a:solidFill>
            <a:srgbClr val="BD392D"/>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4000" b="1">
          <a:solidFill>
            <a:srgbClr val="BD392D"/>
          </a:solidFill>
          <a:effectLst>
            <a:outerShdw blurRad="38100" dist="38100" dir="2700000" algn="tl">
              <a:srgbClr val="C0C0C0"/>
            </a:outerShdw>
          </a:effectLst>
          <a:latin typeface="Perpetua" pitchFamily="18" charset="0"/>
        </a:defRPr>
      </a:lvl2pPr>
      <a:lvl3pPr algn="ctr" rtl="0" eaLnBrk="0" fontAlgn="base" hangingPunct="0">
        <a:spcBef>
          <a:spcPct val="0"/>
        </a:spcBef>
        <a:spcAft>
          <a:spcPct val="0"/>
        </a:spcAft>
        <a:defRPr sz="4000" b="1">
          <a:solidFill>
            <a:srgbClr val="BD392D"/>
          </a:solidFill>
          <a:effectLst>
            <a:outerShdw blurRad="38100" dist="38100" dir="2700000" algn="tl">
              <a:srgbClr val="C0C0C0"/>
            </a:outerShdw>
          </a:effectLst>
          <a:latin typeface="Perpetua" pitchFamily="18" charset="0"/>
        </a:defRPr>
      </a:lvl3pPr>
      <a:lvl4pPr algn="ctr" rtl="0" eaLnBrk="0" fontAlgn="base" hangingPunct="0">
        <a:spcBef>
          <a:spcPct val="0"/>
        </a:spcBef>
        <a:spcAft>
          <a:spcPct val="0"/>
        </a:spcAft>
        <a:defRPr sz="4000" b="1">
          <a:solidFill>
            <a:srgbClr val="BD392D"/>
          </a:solidFill>
          <a:effectLst>
            <a:outerShdw blurRad="38100" dist="38100" dir="2700000" algn="tl">
              <a:srgbClr val="C0C0C0"/>
            </a:outerShdw>
          </a:effectLst>
          <a:latin typeface="Perpetua" pitchFamily="18" charset="0"/>
        </a:defRPr>
      </a:lvl4pPr>
      <a:lvl5pPr algn="ctr" rtl="0" eaLnBrk="0" fontAlgn="base" hangingPunct="0">
        <a:spcBef>
          <a:spcPct val="0"/>
        </a:spcBef>
        <a:spcAft>
          <a:spcPct val="0"/>
        </a:spcAft>
        <a:defRPr sz="4000" b="1">
          <a:solidFill>
            <a:srgbClr val="BD392D"/>
          </a:solidFill>
          <a:effectLst>
            <a:outerShdw blurRad="38100" dist="38100" dir="2700000" algn="tl">
              <a:srgbClr val="C0C0C0"/>
            </a:outerShdw>
          </a:effectLst>
          <a:latin typeface="Perpetua" pitchFamily="18"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987847"/>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roodepoortrecord.co.za/"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www.independent.co.uk/"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ctrTitle"/>
          </p:nvPr>
        </p:nvSpPr>
        <p:spPr>
          <a:xfrm>
            <a:off x="685800" y="764704"/>
            <a:ext cx="7772400" cy="4824536"/>
          </a:xfrm>
        </p:spPr>
        <p:txBody>
          <a:bodyPr vert="horz"/>
          <a:lstStyle/>
          <a:p>
            <a:pPr eaLnBrk="1" hangingPunct="1"/>
            <a:r>
              <a:rPr lang="en-US" sz="2400" b="0" dirty="0">
                <a:solidFill>
                  <a:schemeClr val="tx1"/>
                </a:solidFill>
                <a:latin typeface="Arial" charset="0"/>
              </a:rPr>
              <a:t/>
            </a:r>
            <a:br>
              <a:rPr lang="en-US" sz="2400" b="0" dirty="0">
                <a:solidFill>
                  <a:schemeClr val="tx1"/>
                </a:solidFill>
                <a:latin typeface="Arial" charset="0"/>
              </a:rPr>
            </a:br>
            <a:r>
              <a:rPr lang="en-ZA" sz="3600" dirty="0">
                <a:solidFill>
                  <a:schemeClr val="tx1"/>
                </a:solidFill>
                <a:effectLst/>
                <a:latin typeface="Arial" charset="0"/>
              </a:rPr>
              <a:t> </a:t>
            </a:r>
            <a:br>
              <a:rPr lang="en-ZA" sz="3600" dirty="0">
                <a:solidFill>
                  <a:schemeClr val="tx1"/>
                </a:solidFill>
                <a:effectLst/>
                <a:latin typeface="Arial" charset="0"/>
              </a:rPr>
            </a:br>
            <a:r>
              <a:rPr lang="en-US" sz="3600" dirty="0">
                <a:solidFill>
                  <a:schemeClr val="tx1"/>
                </a:solidFill>
                <a:effectLst/>
                <a:latin typeface="Arial" charset="0"/>
              </a:rPr>
              <a:t>CIGFARO AUDIT &amp; RISK INDABA</a:t>
            </a:r>
            <a:br>
              <a:rPr lang="en-US" sz="3600" dirty="0">
                <a:solidFill>
                  <a:schemeClr val="tx1"/>
                </a:solidFill>
                <a:effectLst/>
                <a:latin typeface="Arial" charset="0"/>
              </a:rPr>
            </a:br>
            <a:r>
              <a:rPr lang="en-ZA" sz="3600" dirty="0">
                <a:solidFill>
                  <a:schemeClr val="tx1"/>
                </a:solidFill>
                <a:effectLst/>
                <a:latin typeface="Arial" charset="0"/>
              </a:rPr>
              <a:t/>
            </a:r>
            <a:br>
              <a:rPr lang="en-ZA" sz="3600" dirty="0">
                <a:solidFill>
                  <a:schemeClr val="tx1"/>
                </a:solidFill>
                <a:effectLst/>
                <a:latin typeface="Arial" charset="0"/>
              </a:rPr>
            </a:br>
            <a:r>
              <a:rPr lang="en-US" sz="3600" dirty="0">
                <a:solidFill>
                  <a:schemeClr val="tx1"/>
                </a:solidFill>
                <a:effectLst/>
                <a:latin typeface="Arial" charset="0"/>
              </a:rPr>
              <a:t>The importance of Computer </a:t>
            </a:r>
            <a:r>
              <a:rPr lang="en-US" sz="3600" dirty="0" smtClean="0">
                <a:solidFill>
                  <a:schemeClr val="tx1"/>
                </a:solidFill>
                <a:effectLst/>
                <a:latin typeface="Arial" charset="0"/>
              </a:rPr>
              <a:t>Audits and Controls against current </a:t>
            </a:r>
            <a:r>
              <a:rPr lang="en-US" sz="3600" dirty="0">
                <a:solidFill>
                  <a:schemeClr val="tx1"/>
                </a:solidFill>
                <a:effectLst/>
                <a:latin typeface="Arial" charset="0"/>
              </a:rPr>
              <a:t>Cyber R</a:t>
            </a:r>
            <a:r>
              <a:rPr lang="en-US" sz="3600" dirty="0" smtClean="0">
                <a:solidFill>
                  <a:schemeClr val="tx1"/>
                </a:solidFill>
                <a:effectLst/>
                <a:latin typeface="Arial" charset="0"/>
              </a:rPr>
              <a:t>isk</a:t>
            </a:r>
            <a:r>
              <a:rPr lang="en-US" sz="2800" dirty="0">
                <a:solidFill>
                  <a:schemeClr val="tx1"/>
                </a:solidFill>
                <a:effectLst/>
                <a:latin typeface="Arial" charset="0"/>
              </a:rPr>
              <a:t/>
            </a:r>
            <a:br>
              <a:rPr lang="en-US" sz="2800" dirty="0">
                <a:solidFill>
                  <a:schemeClr val="tx1"/>
                </a:solidFill>
                <a:effectLst/>
                <a:latin typeface="Arial" charset="0"/>
              </a:rPr>
            </a:br>
            <a:r>
              <a:rPr lang="en-US" sz="2800" dirty="0">
                <a:solidFill>
                  <a:schemeClr val="tx1"/>
                </a:solidFill>
                <a:effectLst/>
                <a:latin typeface="Arial" charset="0"/>
              </a:rPr>
              <a:t/>
            </a:r>
            <a:br>
              <a:rPr lang="en-US" sz="2800" dirty="0">
                <a:solidFill>
                  <a:schemeClr val="tx1"/>
                </a:solidFill>
                <a:effectLst/>
                <a:latin typeface="Arial" charset="0"/>
              </a:rPr>
            </a:br>
            <a:r>
              <a:rPr lang="en-US" sz="2800" i="1" dirty="0">
                <a:solidFill>
                  <a:schemeClr val="tx1"/>
                </a:solidFill>
                <a:effectLst/>
                <a:latin typeface="Arial" charset="0"/>
              </a:rPr>
              <a:t>Presenter:</a:t>
            </a:r>
            <a:r>
              <a:rPr lang="en-US" sz="2800" dirty="0">
                <a:solidFill>
                  <a:schemeClr val="tx1"/>
                </a:solidFill>
                <a:effectLst/>
                <a:latin typeface="Arial" charset="0"/>
              </a:rPr>
              <a:t/>
            </a:r>
            <a:br>
              <a:rPr lang="en-US" sz="2800" dirty="0">
                <a:solidFill>
                  <a:schemeClr val="tx1"/>
                </a:solidFill>
                <a:effectLst/>
                <a:latin typeface="Arial" charset="0"/>
              </a:rPr>
            </a:br>
            <a:r>
              <a:rPr lang="en-US" sz="2800" b="0" i="1" dirty="0">
                <a:solidFill>
                  <a:schemeClr val="tx1"/>
                </a:solidFill>
                <a:effectLst/>
                <a:latin typeface="Arial" charset="0"/>
              </a:rPr>
              <a:t>Imre Nagy CA(SA) RA</a:t>
            </a:r>
            <a:br>
              <a:rPr lang="en-US" sz="2800" b="0" i="1" dirty="0">
                <a:solidFill>
                  <a:schemeClr val="tx1"/>
                </a:solidFill>
                <a:effectLst/>
                <a:latin typeface="Arial" charset="0"/>
              </a:rPr>
            </a:br>
            <a:r>
              <a:rPr lang="en-US" sz="2800" b="0" i="1" dirty="0">
                <a:solidFill>
                  <a:schemeClr val="tx1"/>
                </a:solidFill>
                <a:effectLst/>
                <a:latin typeface="Arial" charset="0"/>
              </a:rPr>
              <a:t>Director: Inspections</a:t>
            </a:r>
            <a:br>
              <a:rPr lang="en-US" sz="2800" b="0" i="1" dirty="0">
                <a:solidFill>
                  <a:schemeClr val="tx1"/>
                </a:solidFill>
                <a:effectLst/>
                <a:latin typeface="Arial" charset="0"/>
              </a:rPr>
            </a:br>
            <a:endParaRPr lang="en-US" sz="2800" b="0" i="1" dirty="0">
              <a:solidFill>
                <a:schemeClr val="tx1"/>
              </a:solidFill>
              <a:effectLst/>
              <a:latin typeface="Arial" charset="0"/>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pPr>
                <a:defRPr/>
              </a:pPr>
              <a:t>1</a:t>
            </a:fld>
            <a:endParaRPr lang="en-US" dirty="0"/>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Perpetrators of cybercrime</a:t>
            </a:r>
          </a:p>
        </p:txBody>
      </p:sp>
      <p:sp>
        <p:nvSpPr>
          <p:cNvPr id="8194" name="Rectangle 3"/>
          <p:cNvSpPr>
            <a:spLocks noGrp="1" noChangeArrowheads="1"/>
          </p:cNvSpPr>
          <p:nvPr>
            <p:ph type="body" idx="4294967295"/>
          </p:nvPr>
        </p:nvSpPr>
        <p:spPr>
          <a:xfrm>
            <a:off x="457200" y="1412777"/>
            <a:ext cx="8229600" cy="4713387"/>
          </a:xfrm>
        </p:spPr>
        <p:txBody>
          <a:bodyPr/>
          <a:lstStyle/>
          <a:p>
            <a:pPr>
              <a:buFont typeface="Wingdings" panose="05000000000000000000" pitchFamily="2" charset="2"/>
              <a:buChar char="q"/>
            </a:pPr>
            <a:r>
              <a:rPr lang="en-ZA" sz="2400" b="1" dirty="0">
                <a:solidFill>
                  <a:schemeClr val="tx1"/>
                </a:solidFill>
              </a:rPr>
              <a:t>Hackers</a:t>
            </a:r>
            <a:r>
              <a:rPr lang="en-ZA" sz="2400" dirty="0">
                <a:solidFill>
                  <a:schemeClr val="tx1"/>
                </a:solidFill>
              </a:rPr>
              <a:t> – persons with the ability to explore the details of programmable systems and the knowledge to stretch or exploit their capabilities.</a:t>
            </a:r>
          </a:p>
          <a:p>
            <a:pPr>
              <a:buFont typeface="Wingdings" panose="05000000000000000000" pitchFamily="2" charset="2"/>
              <a:buChar char="q"/>
            </a:pPr>
            <a:r>
              <a:rPr lang="en-ZA" sz="2400" b="1" dirty="0">
                <a:solidFill>
                  <a:schemeClr val="tx1"/>
                </a:solidFill>
              </a:rPr>
              <a:t>Employees</a:t>
            </a:r>
            <a:r>
              <a:rPr lang="en-ZA" sz="2400" dirty="0">
                <a:solidFill>
                  <a:schemeClr val="tx1"/>
                </a:solidFill>
              </a:rPr>
              <a:t> – people affiliated with the organisation and given system access based on job responsibilities.</a:t>
            </a:r>
          </a:p>
          <a:p>
            <a:pPr>
              <a:buFont typeface="Wingdings" panose="05000000000000000000" pitchFamily="2" charset="2"/>
              <a:buChar char="q"/>
            </a:pPr>
            <a:r>
              <a:rPr lang="en-ZA" sz="2400" b="1" dirty="0">
                <a:solidFill>
                  <a:schemeClr val="tx1"/>
                </a:solidFill>
              </a:rPr>
              <a:t>Information System personnel </a:t>
            </a:r>
            <a:r>
              <a:rPr lang="en-ZA" sz="2400" dirty="0">
                <a:solidFill>
                  <a:schemeClr val="tx1"/>
                </a:solidFill>
              </a:rPr>
              <a:t>– these individuals have the easiest access to computerised information, since they are custodians of the information.</a:t>
            </a:r>
          </a:p>
          <a:p>
            <a:pPr>
              <a:buFont typeface="Wingdings" panose="05000000000000000000" pitchFamily="2" charset="2"/>
              <a:buChar char="q"/>
            </a:pPr>
            <a:r>
              <a:rPr lang="en-ZA" sz="2400" b="1" dirty="0">
                <a:solidFill>
                  <a:schemeClr val="tx1"/>
                </a:solidFill>
              </a:rPr>
              <a:t>Former employees </a:t>
            </a:r>
            <a:r>
              <a:rPr lang="en-ZA" sz="2400" dirty="0">
                <a:solidFill>
                  <a:schemeClr val="tx1"/>
                </a:solidFill>
              </a:rPr>
              <a:t>– people who have left on unfavourable terms who may still have access to information systems if not immediately removed.</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10</a:t>
            </a:fld>
            <a:endParaRPr lang="en-US" dirty="0">
              <a:solidFill>
                <a:srgbClr val="FFFFFF"/>
              </a:solidFill>
            </a:endParaRPr>
          </a:p>
        </p:txBody>
      </p:sp>
    </p:spTree>
    <p:extLst>
      <p:ext uri="{BB962C8B-B14F-4D97-AF65-F5344CB8AC3E}">
        <p14:creationId xmlns:p14="http://schemas.microsoft.com/office/powerpoint/2010/main" val="2580466743"/>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Perpetrators of cybercrime (Continued…)</a:t>
            </a:r>
          </a:p>
        </p:txBody>
      </p:sp>
      <p:sp>
        <p:nvSpPr>
          <p:cNvPr id="8194" name="Rectangle 3"/>
          <p:cNvSpPr>
            <a:spLocks noGrp="1" noChangeArrowheads="1"/>
          </p:cNvSpPr>
          <p:nvPr>
            <p:ph type="body" idx="4294967295"/>
          </p:nvPr>
        </p:nvSpPr>
        <p:spPr>
          <a:xfrm>
            <a:off x="457200" y="1412777"/>
            <a:ext cx="8229600" cy="4713387"/>
          </a:xfrm>
        </p:spPr>
        <p:txBody>
          <a:bodyPr/>
          <a:lstStyle/>
          <a:p>
            <a:pPr>
              <a:buFont typeface="Wingdings" panose="05000000000000000000" pitchFamily="2" charset="2"/>
              <a:buChar char="q"/>
            </a:pPr>
            <a:endParaRPr lang="en-ZA" sz="2400" b="1" dirty="0">
              <a:solidFill>
                <a:schemeClr val="tx1"/>
              </a:solidFill>
            </a:endParaRPr>
          </a:p>
          <a:p>
            <a:pPr>
              <a:buFont typeface="Wingdings" panose="05000000000000000000" pitchFamily="2" charset="2"/>
              <a:buChar char="q"/>
            </a:pPr>
            <a:r>
              <a:rPr lang="en-ZA" sz="2400" b="1" dirty="0">
                <a:solidFill>
                  <a:schemeClr val="tx1"/>
                </a:solidFill>
              </a:rPr>
              <a:t>Interested outsiders</a:t>
            </a:r>
            <a:r>
              <a:rPr lang="en-ZA" sz="2400" dirty="0">
                <a:solidFill>
                  <a:schemeClr val="tx1"/>
                </a:solidFill>
              </a:rPr>
              <a:t> – such as terrorists, organised criminals, </a:t>
            </a:r>
            <a:r>
              <a:rPr lang="en-ZA" sz="2400" dirty="0" smtClean="0">
                <a:solidFill>
                  <a:schemeClr val="tx1"/>
                </a:solidFill>
              </a:rPr>
              <a:t>hackers </a:t>
            </a:r>
            <a:r>
              <a:rPr lang="en-ZA" sz="2400" dirty="0">
                <a:solidFill>
                  <a:schemeClr val="tx1"/>
                </a:solidFill>
              </a:rPr>
              <a:t>looking for a challenge, etc.</a:t>
            </a:r>
          </a:p>
          <a:p>
            <a:pPr>
              <a:buFont typeface="Wingdings" panose="05000000000000000000" pitchFamily="2" charset="2"/>
              <a:buChar char="q"/>
            </a:pPr>
            <a:r>
              <a:rPr lang="en-ZA" sz="2400" b="1" dirty="0">
                <a:solidFill>
                  <a:schemeClr val="tx1"/>
                </a:solidFill>
              </a:rPr>
              <a:t>Part-time employees</a:t>
            </a:r>
            <a:r>
              <a:rPr lang="en-ZA" sz="2400" dirty="0">
                <a:solidFill>
                  <a:schemeClr val="tx1"/>
                </a:solidFill>
              </a:rPr>
              <a:t> – part time employees who have access to computer systems and sensitive information.</a:t>
            </a:r>
          </a:p>
          <a:p>
            <a:pPr>
              <a:buFont typeface="Wingdings" panose="05000000000000000000" pitchFamily="2" charset="2"/>
              <a:buChar char="q"/>
            </a:pPr>
            <a:r>
              <a:rPr lang="en-ZA" sz="2400" b="1" dirty="0">
                <a:solidFill>
                  <a:schemeClr val="tx1"/>
                </a:solidFill>
              </a:rPr>
              <a:t>Other third parties </a:t>
            </a:r>
            <a:r>
              <a:rPr lang="en-ZA" sz="2400" dirty="0">
                <a:solidFill>
                  <a:schemeClr val="tx1"/>
                </a:solidFill>
              </a:rPr>
              <a:t>– such as vendors and consultants to gain access to the organisation’s information system. </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11</a:t>
            </a:fld>
            <a:endParaRPr lang="en-US" dirty="0">
              <a:solidFill>
                <a:srgbClr val="FFFFFF"/>
              </a:solidFill>
            </a:endParaRPr>
          </a:p>
        </p:txBody>
      </p:sp>
    </p:spTree>
    <p:extLst>
      <p:ext uri="{BB962C8B-B14F-4D97-AF65-F5344CB8AC3E}">
        <p14:creationId xmlns:p14="http://schemas.microsoft.com/office/powerpoint/2010/main" val="2342881716"/>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Definition of Cyber security</a:t>
            </a:r>
          </a:p>
        </p:txBody>
      </p:sp>
      <p:sp>
        <p:nvSpPr>
          <p:cNvPr id="8194" name="Rectangle 3"/>
          <p:cNvSpPr>
            <a:spLocks noGrp="1" noChangeArrowheads="1"/>
          </p:cNvSpPr>
          <p:nvPr>
            <p:ph type="body" idx="4294967295"/>
          </p:nvPr>
        </p:nvSpPr>
        <p:spPr>
          <a:xfrm>
            <a:off x="457200" y="1412777"/>
            <a:ext cx="8229600" cy="4713387"/>
          </a:xfrm>
        </p:spPr>
        <p:txBody>
          <a:bodyPr/>
          <a:lstStyle/>
          <a:p>
            <a:pPr marL="0" indent="0">
              <a:buNone/>
            </a:pPr>
            <a:r>
              <a:rPr lang="en-ZA" sz="1700" dirty="0">
                <a:solidFill>
                  <a:schemeClr val="tx1"/>
                </a:solidFill>
              </a:rPr>
              <a:t>“Preservation of confidentiality, integrity and availability of information in the Cyberspace.” </a:t>
            </a:r>
            <a:r>
              <a:rPr lang="en-ZA" sz="1700" u="sng" dirty="0">
                <a:solidFill>
                  <a:srgbClr val="0070C0"/>
                </a:solidFill>
              </a:rPr>
              <a:t>source: ISO/IEC 27032 - Information technology — Security techniques — Guidelines for cybersecurity  </a:t>
            </a:r>
            <a:endParaRPr lang="en-ZA" sz="1700" dirty="0">
              <a:solidFill>
                <a:schemeClr val="tx1"/>
              </a:solidFill>
            </a:endParaRPr>
          </a:p>
          <a:p>
            <a:pPr marL="0" indent="0">
              <a:buNone/>
            </a:pPr>
            <a:endParaRPr lang="en-ZA" sz="1700" dirty="0">
              <a:solidFill>
                <a:schemeClr val="tx1"/>
              </a:solidFill>
            </a:endParaRPr>
          </a:p>
          <a:p>
            <a:pPr marL="0" indent="0">
              <a:buNone/>
            </a:pPr>
            <a:r>
              <a:rPr lang="en-ZA" sz="1700" dirty="0">
                <a:solidFill>
                  <a:schemeClr val="tx1"/>
                </a:solidFill>
              </a:rPr>
              <a:t>Cyberspace is defined as “the complex environment resulting from the interaction of people, software and services on the Internet by means of technology devices and networks connected to it, which does not exist in any physical form” </a:t>
            </a:r>
            <a:r>
              <a:rPr lang="en-ZA" sz="1700" u="sng" dirty="0">
                <a:solidFill>
                  <a:srgbClr val="0070C0"/>
                </a:solidFill>
              </a:rPr>
              <a:t>source: ISO/IEC 27032 - Information technology — Security techniques — Guidelines for cybersecurity  </a:t>
            </a:r>
            <a:endParaRPr lang="en-ZA" sz="1700" dirty="0">
              <a:solidFill>
                <a:schemeClr val="tx1"/>
              </a:solidFill>
            </a:endParaRPr>
          </a:p>
          <a:p>
            <a:pPr marL="0" indent="0">
              <a:buNone/>
            </a:pPr>
            <a:endParaRPr lang="en-ZA" sz="1700" dirty="0">
              <a:solidFill>
                <a:schemeClr val="tx1"/>
              </a:solidFill>
            </a:endParaRPr>
          </a:p>
          <a:p>
            <a:pPr marL="0" indent="0">
              <a:buNone/>
            </a:pPr>
            <a:r>
              <a:rPr lang="en-ZA" sz="1700" dirty="0">
                <a:solidFill>
                  <a:schemeClr val="tx1"/>
                </a:solidFill>
              </a:rPr>
              <a:t>“The process of protecting information by preventing, detecting, and responding to attacks.” </a:t>
            </a:r>
            <a:r>
              <a:rPr lang="en-ZA" sz="1700" u="sng" dirty="0">
                <a:solidFill>
                  <a:srgbClr val="0070C0"/>
                </a:solidFill>
              </a:rPr>
              <a:t>source: Framework for improving critical infrastructure cybersecurity – National Institute of Standards and Technology.</a:t>
            </a:r>
            <a:r>
              <a:rPr lang="en-ZA" sz="1700" dirty="0">
                <a:solidFill>
                  <a:schemeClr val="tx1"/>
                </a:solidFill>
              </a:rPr>
              <a:t> </a:t>
            </a:r>
            <a:endParaRPr lang="en-GB" sz="1700" dirty="0">
              <a:solidFill>
                <a:schemeClr val="tx1"/>
              </a:solidFill>
            </a:endParaRPr>
          </a:p>
          <a:p>
            <a:pPr marL="0" indent="0">
              <a:buNone/>
            </a:pPr>
            <a:endParaRPr lang="en-ZA" sz="1700" dirty="0">
              <a:solidFill>
                <a:schemeClr val="tx1"/>
              </a:solidFill>
            </a:endParaRPr>
          </a:p>
          <a:p>
            <a:pPr marL="0" indent="0">
              <a:buNone/>
            </a:pPr>
            <a:r>
              <a:rPr lang="en-ZA" sz="1700" dirty="0">
                <a:solidFill>
                  <a:schemeClr val="tx1"/>
                </a:solidFill>
              </a:rPr>
              <a:t>“Measures taken to protect a computer or computer system (as on the Internet) against unauthorized access or attack. ”  </a:t>
            </a:r>
            <a:r>
              <a:rPr lang="en-ZA" sz="1700" u="sng" dirty="0">
                <a:solidFill>
                  <a:srgbClr val="0070C0"/>
                </a:solidFill>
              </a:rPr>
              <a:t>source: Merriam-Webster dictionary</a:t>
            </a:r>
            <a:r>
              <a:rPr lang="en-ZA" sz="1700" dirty="0">
                <a:solidFill>
                  <a:schemeClr val="tx1"/>
                </a:solidFill>
              </a:rPr>
              <a:t> </a:t>
            </a:r>
            <a:endParaRPr lang="en-GB" sz="1700" dirty="0">
              <a:solidFill>
                <a:schemeClr val="tx1"/>
              </a:solidFill>
            </a:endParaRPr>
          </a:p>
          <a:p>
            <a:pPr marL="0" indent="0">
              <a:buNone/>
            </a:pPr>
            <a:endParaRPr lang="en-GB" sz="1400" b="1" dirty="0">
              <a:solidFill>
                <a:schemeClr val="tx1"/>
              </a:solidFill>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12</a:t>
            </a:fld>
            <a:endParaRPr lang="en-US" dirty="0">
              <a:solidFill>
                <a:srgbClr val="FFFFFF"/>
              </a:solidFill>
            </a:endParaRPr>
          </a:p>
        </p:txBody>
      </p:sp>
    </p:spTree>
    <p:extLst>
      <p:ext uri="{BB962C8B-B14F-4D97-AF65-F5344CB8AC3E}">
        <p14:creationId xmlns:p14="http://schemas.microsoft.com/office/powerpoint/2010/main" val="402519959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Measures to prevent cybercrime</a:t>
            </a:r>
          </a:p>
        </p:txBody>
      </p:sp>
      <p:sp>
        <p:nvSpPr>
          <p:cNvPr id="8194" name="Rectangle 3"/>
          <p:cNvSpPr>
            <a:spLocks noGrp="1" noChangeArrowheads="1"/>
          </p:cNvSpPr>
          <p:nvPr>
            <p:ph type="body" idx="4294967295"/>
          </p:nvPr>
        </p:nvSpPr>
        <p:spPr>
          <a:xfrm>
            <a:off x="457200" y="1412777"/>
            <a:ext cx="8229600" cy="4713387"/>
          </a:xfrm>
        </p:spPr>
        <p:txBody>
          <a:bodyPr/>
          <a:lstStyle/>
          <a:p>
            <a:pPr>
              <a:buFont typeface="Wingdings" panose="05000000000000000000" pitchFamily="2" charset="2"/>
              <a:buChar char="q"/>
            </a:pPr>
            <a:endParaRPr lang="en-ZA" sz="2400" b="1" dirty="0">
              <a:solidFill>
                <a:schemeClr val="tx1"/>
              </a:solidFill>
            </a:endParaRPr>
          </a:p>
          <a:p>
            <a:pPr>
              <a:buFont typeface="Wingdings" panose="05000000000000000000" pitchFamily="2" charset="2"/>
              <a:buChar char="q"/>
            </a:pPr>
            <a:r>
              <a:rPr lang="en-ZA" sz="2400" dirty="0">
                <a:solidFill>
                  <a:schemeClr val="tx1"/>
                </a:solidFill>
              </a:rPr>
              <a:t>Know what constitutes your enterprise data —understand the data that you own and what is at risk.</a:t>
            </a:r>
          </a:p>
          <a:p>
            <a:pPr>
              <a:buFont typeface="Wingdings" panose="05000000000000000000" pitchFamily="2" charset="2"/>
              <a:buChar char="q"/>
            </a:pPr>
            <a:r>
              <a:rPr lang="en-ZA" sz="2400" dirty="0">
                <a:solidFill>
                  <a:schemeClr val="tx1"/>
                </a:solidFill>
              </a:rPr>
              <a:t>Policy and awareness </a:t>
            </a:r>
            <a:r>
              <a:rPr lang="en-ZA" sz="2400" dirty="0" smtClean="0">
                <a:solidFill>
                  <a:schemeClr val="tx1"/>
                </a:solidFill>
              </a:rPr>
              <a:t>investment.</a:t>
            </a:r>
            <a:endParaRPr lang="en-ZA" sz="2400" dirty="0">
              <a:solidFill>
                <a:schemeClr val="tx1"/>
              </a:solidFill>
            </a:endParaRPr>
          </a:p>
          <a:p>
            <a:pPr>
              <a:buFont typeface="Wingdings" panose="05000000000000000000" pitchFamily="2" charset="2"/>
              <a:buChar char="q"/>
            </a:pPr>
            <a:r>
              <a:rPr lang="en-ZA" sz="2400" dirty="0">
                <a:solidFill>
                  <a:schemeClr val="tx1"/>
                </a:solidFill>
              </a:rPr>
              <a:t>Back up enterprise data—then back it up again. Create data backups regularly. </a:t>
            </a:r>
          </a:p>
          <a:p>
            <a:pPr>
              <a:buFont typeface="Wingdings" panose="05000000000000000000" pitchFamily="2" charset="2"/>
              <a:buChar char="q"/>
            </a:pPr>
            <a:r>
              <a:rPr lang="en-ZA" sz="2400" dirty="0">
                <a:solidFill>
                  <a:schemeClr val="tx1"/>
                </a:solidFill>
              </a:rPr>
              <a:t>Restrict network access according to the principle of least </a:t>
            </a:r>
            <a:r>
              <a:rPr lang="en-ZA" sz="2400" dirty="0" smtClean="0">
                <a:solidFill>
                  <a:schemeClr val="tx1"/>
                </a:solidFill>
              </a:rPr>
              <a:t>privilege.</a:t>
            </a:r>
            <a:endParaRPr lang="en-ZA" sz="2400" dirty="0">
              <a:solidFill>
                <a:schemeClr val="tx1"/>
              </a:solidFill>
            </a:endParaRPr>
          </a:p>
          <a:p>
            <a:pPr>
              <a:buFont typeface="Wingdings" panose="05000000000000000000" pitchFamily="2" charset="2"/>
              <a:buChar char="q"/>
            </a:pPr>
            <a:r>
              <a:rPr lang="en-ZA" sz="2400" dirty="0">
                <a:solidFill>
                  <a:schemeClr val="tx1"/>
                </a:solidFill>
              </a:rPr>
              <a:t>Network vulnerability </a:t>
            </a:r>
            <a:r>
              <a:rPr lang="en-ZA" sz="2400" dirty="0" smtClean="0">
                <a:solidFill>
                  <a:schemeClr val="tx1"/>
                </a:solidFill>
              </a:rPr>
              <a:t>scanning.</a:t>
            </a:r>
            <a:endParaRPr lang="en-ZA" sz="2400" dirty="0">
              <a:solidFill>
                <a:schemeClr val="tx1"/>
              </a:solidFill>
            </a:endParaRPr>
          </a:p>
          <a:p>
            <a:pPr>
              <a:buFont typeface="Wingdings" panose="05000000000000000000" pitchFamily="2" charset="2"/>
              <a:buChar char="q"/>
            </a:pPr>
            <a:endParaRPr lang="en-ZA" sz="2400" dirty="0">
              <a:solidFill>
                <a:schemeClr val="tx1"/>
              </a:solidFill>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13</a:t>
            </a:fld>
            <a:endParaRPr lang="en-US" dirty="0">
              <a:solidFill>
                <a:srgbClr val="FFFFFF"/>
              </a:solidFill>
            </a:endParaRPr>
          </a:p>
        </p:txBody>
      </p:sp>
    </p:spTree>
    <p:extLst>
      <p:ext uri="{BB962C8B-B14F-4D97-AF65-F5344CB8AC3E}">
        <p14:creationId xmlns:p14="http://schemas.microsoft.com/office/powerpoint/2010/main" val="260464883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Measures to prevent cybercrime</a:t>
            </a:r>
            <a:br>
              <a:rPr lang="en-ZA" dirty="0">
                <a:solidFill>
                  <a:schemeClr val="tx1"/>
                </a:solidFill>
                <a:effectLst/>
                <a:latin typeface="Arial" charset="0"/>
              </a:rPr>
            </a:br>
            <a:r>
              <a:rPr lang="en-ZA" dirty="0">
                <a:solidFill>
                  <a:schemeClr val="tx1"/>
                </a:solidFill>
                <a:effectLst/>
                <a:latin typeface="Arial" charset="0"/>
              </a:rPr>
              <a:t>(Continued…)</a:t>
            </a:r>
          </a:p>
        </p:txBody>
      </p:sp>
      <p:sp>
        <p:nvSpPr>
          <p:cNvPr id="8194" name="Rectangle 3"/>
          <p:cNvSpPr>
            <a:spLocks noGrp="1" noChangeArrowheads="1"/>
          </p:cNvSpPr>
          <p:nvPr>
            <p:ph type="body" idx="4294967295"/>
          </p:nvPr>
        </p:nvSpPr>
        <p:spPr>
          <a:xfrm>
            <a:off x="457200" y="1412777"/>
            <a:ext cx="8229600" cy="4713387"/>
          </a:xfrm>
        </p:spPr>
        <p:txBody>
          <a:bodyPr/>
          <a:lstStyle/>
          <a:p>
            <a:pPr>
              <a:buFont typeface="Wingdings" panose="05000000000000000000" pitchFamily="2" charset="2"/>
              <a:buChar char="q"/>
            </a:pPr>
            <a:endParaRPr lang="en-ZA" sz="2400" b="1" dirty="0">
              <a:solidFill>
                <a:schemeClr val="tx1"/>
              </a:solidFill>
            </a:endParaRPr>
          </a:p>
          <a:p>
            <a:pPr>
              <a:buFont typeface="Wingdings" panose="05000000000000000000" pitchFamily="2" charset="2"/>
              <a:buChar char="q"/>
            </a:pPr>
            <a:r>
              <a:rPr lang="en-ZA" sz="2400" dirty="0">
                <a:solidFill>
                  <a:schemeClr val="tx1"/>
                </a:solidFill>
              </a:rPr>
              <a:t>Employ the appropriate technical tools to mitigate </a:t>
            </a:r>
            <a:r>
              <a:rPr lang="en-ZA" sz="2400" dirty="0" smtClean="0">
                <a:solidFill>
                  <a:schemeClr val="tx1"/>
                </a:solidFill>
              </a:rPr>
              <a:t>intrusions—ensure </a:t>
            </a:r>
            <a:r>
              <a:rPr lang="en-ZA" sz="2400" dirty="0">
                <a:solidFill>
                  <a:schemeClr val="tx1"/>
                </a:solidFill>
              </a:rPr>
              <a:t>the use of robust firewalls, intrusion detection systems, end-point protection and anti-virus technology.</a:t>
            </a:r>
          </a:p>
          <a:p>
            <a:pPr>
              <a:buFont typeface="Wingdings" panose="05000000000000000000" pitchFamily="2" charset="2"/>
              <a:buChar char="q"/>
            </a:pPr>
            <a:r>
              <a:rPr lang="en-ZA" sz="2400" dirty="0">
                <a:solidFill>
                  <a:schemeClr val="tx1"/>
                </a:solidFill>
              </a:rPr>
              <a:t>Update software patches regularly—patch on a regular, organizationally defined basis.</a:t>
            </a:r>
          </a:p>
          <a:p>
            <a:pPr>
              <a:buFont typeface="Wingdings" panose="05000000000000000000" pitchFamily="2" charset="2"/>
              <a:buChar char="q"/>
            </a:pPr>
            <a:r>
              <a:rPr lang="en-ZA" sz="2400" dirty="0">
                <a:solidFill>
                  <a:schemeClr val="tx1"/>
                </a:solidFill>
              </a:rPr>
              <a:t>Develop and exercise the enterprise incident response plan—create a plan and exercise it regularly across all departments to ensure effective communication and maintain basic continuity of operations.</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14</a:t>
            </a:fld>
            <a:endParaRPr lang="en-US" dirty="0">
              <a:solidFill>
                <a:srgbClr val="FFFFFF"/>
              </a:solidFill>
            </a:endParaRPr>
          </a:p>
        </p:txBody>
      </p:sp>
    </p:spTree>
    <p:extLst>
      <p:ext uri="{BB962C8B-B14F-4D97-AF65-F5344CB8AC3E}">
        <p14:creationId xmlns:p14="http://schemas.microsoft.com/office/powerpoint/2010/main" val="3836217461"/>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Mechanisms to implement</a:t>
            </a:r>
          </a:p>
        </p:txBody>
      </p:sp>
      <p:sp>
        <p:nvSpPr>
          <p:cNvPr id="8194" name="Rectangle 3"/>
          <p:cNvSpPr>
            <a:spLocks noGrp="1" noChangeArrowheads="1"/>
          </p:cNvSpPr>
          <p:nvPr>
            <p:ph type="body" idx="4294967295"/>
          </p:nvPr>
        </p:nvSpPr>
        <p:spPr>
          <a:xfrm>
            <a:off x="457200" y="1412777"/>
            <a:ext cx="8229600" cy="4713387"/>
          </a:xfrm>
        </p:spPr>
        <p:txBody>
          <a:bodyPr/>
          <a:lstStyle/>
          <a:p>
            <a:pPr marL="0" indent="0">
              <a:buNone/>
            </a:pPr>
            <a:r>
              <a:rPr lang="en-ZA" sz="2400" b="1" dirty="0">
                <a:solidFill>
                  <a:schemeClr val="tx1"/>
                </a:solidFill>
              </a:rPr>
              <a:t>3 Lines of Defence:</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15</a:t>
            </a:fld>
            <a:endParaRPr lang="en-US" dirty="0">
              <a:solidFill>
                <a:srgbClr val="FFFFFF"/>
              </a:solidFill>
            </a:endParaRPr>
          </a:p>
        </p:txBody>
      </p:sp>
      <p:graphicFrame>
        <p:nvGraphicFramePr>
          <p:cNvPr id="6" name="Content Placeholder 4"/>
          <p:cNvGraphicFramePr>
            <a:graphicFrameLocks/>
          </p:cNvGraphicFramePr>
          <p:nvPr>
            <p:extLst>
              <p:ext uri="{D42A27DB-BD31-4B8C-83A1-F6EECF244321}">
                <p14:modId xmlns:p14="http://schemas.microsoft.com/office/powerpoint/2010/main" val="1765708407"/>
              </p:ext>
            </p:extLst>
          </p:nvPr>
        </p:nvGraphicFramePr>
        <p:xfrm>
          <a:off x="179512" y="1653953"/>
          <a:ext cx="8229600" cy="4583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7906208"/>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Mechanisms to implement</a:t>
            </a:r>
          </a:p>
        </p:txBody>
      </p:sp>
      <p:sp>
        <p:nvSpPr>
          <p:cNvPr id="8194" name="Rectangle 3"/>
          <p:cNvSpPr>
            <a:spLocks noGrp="1" noChangeArrowheads="1"/>
          </p:cNvSpPr>
          <p:nvPr>
            <p:ph type="body" idx="4294967295"/>
          </p:nvPr>
        </p:nvSpPr>
        <p:spPr>
          <a:xfrm>
            <a:off x="457200" y="1412777"/>
            <a:ext cx="8229600" cy="4713387"/>
          </a:xfrm>
        </p:spPr>
        <p:txBody>
          <a:bodyPr/>
          <a:lstStyle/>
          <a:p>
            <a:pPr>
              <a:buFont typeface="Wingdings" panose="05000000000000000000" pitchFamily="2" charset="2"/>
              <a:buChar char="q"/>
            </a:pPr>
            <a:endParaRPr lang="en-ZA" sz="1050" b="1" dirty="0" smtClean="0">
              <a:solidFill>
                <a:schemeClr val="tx1"/>
              </a:solidFill>
            </a:endParaRPr>
          </a:p>
          <a:p>
            <a:pPr>
              <a:buFont typeface="Wingdings" panose="05000000000000000000" pitchFamily="2" charset="2"/>
              <a:buChar char="q"/>
            </a:pPr>
            <a:r>
              <a:rPr lang="en-ZA" sz="2400" dirty="0" smtClean="0">
                <a:solidFill>
                  <a:schemeClr val="tx1"/>
                </a:solidFill>
              </a:rPr>
              <a:t>Three </a:t>
            </a:r>
            <a:r>
              <a:rPr lang="en-ZA" sz="2400" dirty="0">
                <a:solidFill>
                  <a:schemeClr val="tx1"/>
                </a:solidFill>
              </a:rPr>
              <a:t>lines of defence - The audit and review universe is spread across three lines of defence, each of which contributes to the overall assurance of the cyber security program. These are</a:t>
            </a:r>
            <a:r>
              <a:rPr lang="en-ZA" sz="2400" dirty="0" smtClean="0">
                <a:solidFill>
                  <a:schemeClr val="tx1"/>
                </a:solidFill>
              </a:rPr>
              <a:t>:</a:t>
            </a:r>
          </a:p>
          <a:p>
            <a:pPr>
              <a:buFont typeface="Wingdings" panose="05000000000000000000" pitchFamily="2" charset="2"/>
              <a:buChar char="q"/>
            </a:pPr>
            <a:endParaRPr lang="en-ZA" sz="2400" dirty="0">
              <a:solidFill>
                <a:schemeClr val="tx1"/>
              </a:solidFill>
            </a:endParaRPr>
          </a:p>
          <a:p>
            <a:pPr lvl="1">
              <a:buFont typeface="Wingdings" panose="05000000000000000000" pitchFamily="2" charset="2"/>
              <a:buChar char="v"/>
            </a:pPr>
            <a:r>
              <a:rPr lang="en-ZA" sz="2000" b="1" dirty="0">
                <a:solidFill>
                  <a:srgbClr val="BD392D"/>
                </a:solidFill>
              </a:rPr>
              <a:t>First line - Management</a:t>
            </a:r>
          </a:p>
          <a:p>
            <a:pPr lvl="2">
              <a:buFont typeface="Wingdings" panose="05000000000000000000" pitchFamily="2" charset="2"/>
              <a:buChar char="Ø"/>
            </a:pPr>
            <a:r>
              <a:rPr lang="en-ZA" sz="1600" dirty="0"/>
              <a:t>Regular management review </a:t>
            </a:r>
          </a:p>
          <a:p>
            <a:pPr lvl="2">
              <a:buFont typeface="Wingdings" panose="05000000000000000000" pitchFamily="2" charset="2"/>
              <a:buChar char="Ø"/>
            </a:pPr>
            <a:r>
              <a:rPr lang="en-ZA" sz="1600" dirty="0"/>
              <a:t>Attack/break penetration</a:t>
            </a:r>
          </a:p>
          <a:p>
            <a:pPr lvl="2">
              <a:buFont typeface="Wingdings" panose="05000000000000000000" pitchFamily="2" charset="2"/>
              <a:buChar char="Ø"/>
            </a:pPr>
            <a:r>
              <a:rPr lang="en-ZA" sz="1600" dirty="0"/>
              <a:t>Functional/Technical </a:t>
            </a:r>
            <a:r>
              <a:rPr lang="en-ZA" sz="1600" dirty="0" smtClean="0"/>
              <a:t>training</a:t>
            </a:r>
            <a:endParaRPr lang="en-ZA" sz="1600" dirty="0"/>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16</a:t>
            </a:fld>
            <a:endParaRPr lang="en-US" dirty="0">
              <a:solidFill>
                <a:srgbClr val="FFFFFF"/>
              </a:solidFill>
            </a:endParaRPr>
          </a:p>
        </p:txBody>
      </p:sp>
      <p:sp>
        <p:nvSpPr>
          <p:cNvPr id="5" name="Rectangle 3"/>
          <p:cNvSpPr txBox="1">
            <a:spLocks noChangeArrowheads="1"/>
          </p:cNvSpPr>
          <p:nvPr/>
        </p:nvSpPr>
        <p:spPr bwMode="auto">
          <a:xfrm>
            <a:off x="4067944" y="3356992"/>
            <a:ext cx="4752528"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987847"/>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buFont typeface="Wingdings" panose="05000000000000000000" pitchFamily="2" charset="2"/>
              <a:buChar char="q"/>
            </a:pPr>
            <a:endParaRPr lang="en-ZA" sz="1050" b="1" kern="0" dirty="0" smtClean="0">
              <a:solidFill>
                <a:schemeClr val="tx1"/>
              </a:solidFill>
            </a:endParaRPr>
          </a:p>
          <a:p>
            <a:pPr lvl="1">
              <a:buFont typeface="Wingdings" panose="05000000000000000000" pitchFamily="2" charset="2"/>
              <a:buChar char="v"/>
            </a:pPr>
            <a:r>
              <a:rPr lang="en-ZA" sz="2000" b="1" kern="0" dirty="0" smtClean="0">
                <a:solidFill>
                  <a:srgbClr val="BD392D"/>
                </a:solidFill>
              </a:rPr>
              <a:t>Second line - Risk Management </a:t>
            </a:r>
          </a:p>
          <a:p>
            <a:pPr lvl="2">
              <a:buFont typeface="Wingdings" panose="05000000000000000000" pitchFamily="2" charset="2"/>
              <a:buChar char="Ø"/>
            </a:pPr>
            <a:r>
              <a:rPr lang="en-ZA" sz="1600" kern="0" dirty="0" smtClean="0"/>
              <a:t>Formal cyber security risk evaluation</a:t>
            </a:r>
          </a:p>
          <a:p>
            <a:pPr lvl="2">
              <a:buFont typeface="Wingdings" panose="05000000000000000000" pitchFamily="2" charset="2"/>
              <a:buChar char="Ø"/>
            </a:pPr>
            <a:r>
              <a:rPr lang="en-ZA" sz="1600" kern="0" dirty="0" smtClean="0"/>
              <a:t>Business Impact Analysis (BIA)</a:t>
            </a:r>
          </a:p>
          <a:p>
            <a:pPr lvl="2">
              <a:buFont typeface="Wingdings" panose="05000000000000000000" pitchFamily="2" charset="2"/>
              <a:buChar char="Ø"/>
            </a:pPr>
            <a:r>
              <a:rPr lang="en-ZA" sz="1600" kern="0" dirty="0" smtClean="0"/>
              <a:t>Emerging risks</a:t>
            </a:r>
            <a:endParaRPr lang="en-ZA" sz="1600" kern="0" dirty="0"/>
          </a:p>
        </p:txBody>
      </p:sp>
      <p:sp>
        <p:nvSpPr>
          <p:cNvPr id="6" name="Rectangle 3"/>
          <p:cNvSpPr txBox="1">
            <a:spLocks noChangeArrowheads="1"/>
          </p:cNvSpPr>
          <p:nvPr/>
        </p:nvSpPr>
        <p:spPr bwMode="auto">
          <a:xfrm>
            <a:off x="2267744" y="4725144"/>
            <a:ext cx="4176464" cy="1777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987847"/>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lvl="1">
              <a:buFont typeface="Wingdings" panose="05000000000000000000" pitchFamily="2" charset="2"/>
              <a:buChar char="v"/>
            </a:pPr>
            <a:endParaRPr lang="en-ZA" sz="2000" b="1" kern="0" dirty="0" smtClean="0">
              <a:solidFill>
                <a:srgbClr val="BD392D"/>
              </a:solidFill>
            </a:endParaRPr>
          </a:p>
          <a:p>
            <a:pPr lvl="1">
              <a:buFont typeface="Wingdings" panose="05000000000000000000" pitchFamily="2" charset="2"/>
              <a:buChar char="v"/>
            </a:pPr>
            <a:r>
              <a:rPr lang="en-ZA" sz="2000" b="1" kern="0" dirty="0" smtClean="0">
                <a:solidFill>
                  <a:srgbClr val="BD392D"/>
                </a:solidFill>
              </a:rPr>
              <a:t>Third line – Internal Audit </a:t>
            </a:r>
          </a:p>
          <a:p>
            <a:pPr lvl="2">
              <a:buFont typeface="Wingdings" panose="05000000000000000000" pitchFamily="2" charset="2"/>
              <a:buChar char="Ø"/>
            </a:pPr>
            <a:r>
              <a:rPr lang="en-ZA" sz="1600" kern="0" dirty="0" smtClean="0"/>
              <a:t>Internal controls testing</a:t>
            </a:r>
          </a:p>
          <a:p>
            <a:pPr lvl="2">
              <a:buFont typeface="Wingdings" panose="05000000000000000000" pitchFamily="2" charset="2"/>
              <a:buChar char="Ø"/>
            </a:pPr>
            <a:r>
              <a:rPr lang="en-ZA" sz="1600" kern="0" dirty="0" smtClean="0"/>
              <a:t>Cyber security compliance</a:t>
            </a:r>
          </a:p>
          <a:p>
            <a:pPr lvl="2">
              <a:buFont typeface="Wingdings" panose="05000000000000000000" pitchFamily="2" charset="2"/>
              <a:buChar char="Ø"/>
            </a:pPr>
            <a:r>
              <a:rPr lang="en-ZA" sz="1600" kern="0" dirty="0" smtClean="0"/>
              <a:t>Investigation/forensics</a:t>
            </a:r>
          </a:p>
          <a:p>
            <a:pPr lvl="1">
              <a:buFont typeface="Wingdings" panose="05000000000000000000" pitchFamily="2" charset="2"/>
              <a:buChar char="v"/>
            </a:pPr>
            <a:endParaRPr lang="en-ZA" sz="2000" kern="0" dirty="0" smtClean="0"/>
          </a:p>
          <a:p>
            <a:pPr marL="457200" lvl="1" indent="0">
              <a:buFontTx/>
              <a:buNone/>
            </a:pPr>
            <a:endParaRPr lang="en-ZA" sz="2000" kern="0" dirty="0"/>
          </a:p>
        </p:txBody>
      </p:sp>
    </p:spTree>
    <p:extLst>
      <p:ext uri="{BB962C8B-B14F-4D97-AF65-F5344CB8AC3E}">
        <p14:creationId xmlns:p14="http://schemas.microsoft.com/office/powerpoint/2010/main" val="351461125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Mechanisms to implement</a:t>
            </a:r>
            <a:br>
              <a:rPr lang="en-ZA" dirty="0">
                <a:solidFill>
                  <a:schemeClr val="tx1"/>
                </a:solidFill>
                <a:effectLst/>
                <a:latin typeface="Arial" charset="0"/>
              </a:rPr>
            </a:br>
            <a:r>
              <a:rPr lang="en-ZA" dirty="0">
                <a:solidFill>
                  <a:schemeClr val="tx1"/>
                </a:solidFill>
                <a:effectLst/>
                <a:latin typeface="Arial" charset="0"/>
              </a:rPr>
              <a:t>(Continued…)</a:t>
            </a:r>
          </a:p>
        </p:txBody>
      </p:sp>
      <p:sp>
        <p:nvSpPr>
          <p:cNvPr id="8194" name="Rectangle 3"/>
          <p:cNvSpPr>
            <a:spLocks noGrp="1" noChangeArrowheads="1"/>
          </p:cNvSpPr>
          <p:nvPr>
            <p:ph type="body" idx="4294967295"/>
          </p:nvPr>
        </p:nvSpPr>
        <p:spPr>
          <a:xfrm>
            <a:off x="457200" y="1412777"/>
            <a:ext cx="8229600" cy="4713387"/>
          </a:xfrm>
        </p:spPr>
        <p:txBody>
          <a:bodyPr/>
          <a:lstStyle/>
          <a:p>
            <a:pPr marL="914400" lvl="2" indent="0">
              <a:buNone/>
            </a:pPr>
            <a:endParaRPr lang="en-ZA" sz="1600" dirty="0"/>
          </a:p>
          <a:p>
            <a:pPr>
              <a:buFont typeface="Wingdings" panose="05000000000000000000" pitchFamily="2" charset="2"/>
              <a:buChar char="q"/>
            </a:pPr>
            <a:r>
              <a:rPr lang="en-ZA" sz="2400" dirty="0">
                <a:solidFill>
                  <a:schemeClr val="tx1"/>
                </a:solidFill>
              </a:rPr>
              <a:t>Enhance existing frameworks and methodologies</a:t>
            </a:r>
          </a:p>
          <a:p>
            <a:pPr lvl="1">
              <a:buFont typeface="Wingdings" panose="05000000000000000000" pitchFamily="2" charset="2"/>
              <a:buChar char="v"/>
            </a:pPr>
            <a:r>
              <a:rPr lang="en-ZA" sz="2000" dirty="0"/>
              <a:t>DPSA’s Corporate Governance of Information and Communication Technology Policy Framework (CGICTPF)</a:t>
            </a:r>
          </a:p>
          <a:p>
            <a:pPr lvl="1">
              <a:buFont typeface="Wingdings" panose="05000000000000000000" pitchFamily="2" charset="2"/>
              <a:buChar char="v"/>
            </a:pPr>
            <a:r>
              <a:rPr lang="en-ZA" sz="2000" dirty="0"/>
              <a:t>Governance of Enterprise IT – COBIT 5</a:t>
            </a:r>
          </a:p>
          <a:p>
            <a:pPr lvl="1">
              <a:buFont typeface="Wingdings" panose="05000000000000000000" pitchFamily="2" charset="2"/>
              <a:buChar char="v"/>
            </a:pPr>
            <a:r>
              <a:rPr lang="en-ZA" sz="2000" dirty="0"/>
              <a:t>National Institute of Standards and Technology (NIST) Framework for Improving Critical Infrastructure Cybersecurity -USA</a:t>
            </a:r>
          </a:p>
          <a:p>
            <a:pPr lvl="1">
              <a:buFont typeface="Wingdings" panose="05000000000000000000" pitchFamily="2" charset="2"/>
              <a:buChar char="v"/>
            </a:pPr>
            <a:r>
              <a:rPr lang="en-ZA" sz="2000" dirty="0"/>
              <a:t>ISO/IEC 27001/27002.4 standards</a:t>
            </a:r>
          </a:p>
          <a:p>
            <a:pPr marL="457200" lvl="1" indent="0">
              <a:buNone/>
            </a:pPr>
            <a:endParaRPr lang="en-ZA" sz="2000" dirty="0">
              <a:solidFill>
                <a:schemeClr val="tx1"/>
              </a:solidFill>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17</a:t>
            </a:fld>
            <a:endParaRPr lang="en-US" dirty="0">
              <a:solidFill>
                <a:srgbClr val="FFFFFF"/>
              </a:solidFill>
            </a:endParaRPr>
          </a:p>
        </p:txBody>
      </p:sp>
    </p:spTree>
    <p:extLst>
      <p:ext uri="{BB962C8B-B14F-4D97-AF65-F5344CB8AC3E}">
        <p14:creationId xmlns:p14="http://schemas.microsoft.com/office/powerpoint/2010/main" val="3344204543"/>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IT Controls in context</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18</a:t>
            </a:fld>
            <a:endParaRPr lang="en-US" dirty="0">
              <a:solidFill>
                <a:srgbClr val="FFFFFF"/>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352" y="1196752"/>
            <a:ext cx="7857296" cy="4642587"/>
          </a:xfrm>
          <a:prstGeom prst="rect">
            <a:avLst/>
          </a:prstGeom>
        </p:spPr>
      </p:pic>
    </p:spTree>
    <p:extLst>
      <p:ext uri="{BB962C8B-B14F-4D97-AF65-F5344CB8AC3E}">
        <p14:creationId xmlns:p14="http://schemas.microsoft.com/office/powerpoint/2010/main" val="1279625131"/>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smtClean="0">
                <a:solidFill>
                  <a:schemeClr val="tx1"/>
                </a:solidFill>
                <a:effectLst/>
                <a:latin typeface="Arial" charset="0"/>
              </a:rPr>
              <a:t>IT Risk &amp; External </a:t>
            </a:r>
            <a:r>
              <a:rPr lang="en-ZA" dirty="0" smtClean="0">
                <a:solidFill>
                  <a:schemeClr val="tx1"/>
                </a:solidFill>
                <a:effectLst/>
                <a:latin typeface="Arial" charset="0"/>
              </a:rPr>
              <a:t>Audit</a:t>
            </a:r>
            <a:endParaRPr lang="en-ZA" dirty="0">
              <a:solidFill>
                <a:schemeClr val="tx1"/>
              </a:solidFill>
              <a:effectLst/>
              <a:latin typeface="Arial" charset="0"/>
            </a:endParaRPr>
          </a:p>
        </p:txBody>
      </p:sp>
      <p:sp>
        <p:nvSpPr>
          <p:cNvPr id="8194" name="Rectangle 3"/>
          <p:cNvSpPr>
            <a:spLocks noGrp="1" noChangeArrowheads="1"/>
          </p:cNvSpPr>
          <p:nvPr>
            <p:ph type="body" idx="4294967295"/>
          </p:nvPr>
        </p:nvSpPr>
        <p:spPr>
          <a:xfrm>
            <a:off x="457200" y="1412777"/>
            <a:ext cx="8229600" cy="4713387"/>
          </a:xfrm>
        </p:spPr>
        <p:txBody>
          <a:bodyPr/>
          <a:lstStyle/>
          <a:p>
            <a:pPr lvl="1">
              <a:buFont typeface="Wingdings" panose="05000000000000000000" pitchFamily="2" charset="2"/>
              <a:buChar char="v"/>
            </a:pPr>
            <a:endParaRPr lang="en-ZA" sz="2000" b="1" dirty="0" smtClean="0">
              <a:solidFill>
                <a:srgbClr val="BD392D"/>
              </a:solidFill>
            </a:endParaRPr>
          </a:p>
          <a:p>
            <a:pPr>
              <a:buFont typeface="Wingdings" panose="05000000000000000000" pitchFamily="2" charset="2"/>
              <a:buChar char="q"/>
            </a:pPr>
            <a:r>
              <a:rPr lang="en-ZA" sz="2400" b="1" dirty="0" smtClean="0">
                <a:solidFill>
                  <a:schemeClr val="tx1"/>
                </a:solidFill>
              </a:rPr>
              <a:t>IT Risks </a:t>
            </a:r>
            <a:r>
              <a:rPr lang="en-ZA" sz="2400" b="1" dirty="0" smtClean="0">
                <a:solidFill>
                  <a:schemeClr val="tx1"/>
                </a:solidFill>
              </a:rPr>
              <a:t>impact </a:t>
            </a:r>
            <a:r>
              <a:rPr lang="en-ZA" sz="2400" b="1" dirty="0" smtClean="0">
                <a:solidFill>
                  <a:schemeClr val="tx1"/>
                </a:solidFill>
              </a:rPr>
              <a:t>on </a:t>
            </a:r>
            <a:r>
              <a:rPr lang="en-ZA" sz="2400" b="1" dirty="0" smtClean="0">
                <a:solidFill>
                  <a:schemeClr val="tx1"/>
                </a:solidFill>
              </a:rPr>
              <a:t>the External Audit process</a:t>
            </a:r>
            <a:endParaRPr lang="en-ZA" sz="2400" b="1" dirty="0" smtClean="0">
              <a:solidFill>
                <a:schemeClr val="tx1"/>
              </a:solidFill>
            </a:endParaRPr>
          </a:p>
          <a:p>
            <a:pPr marL="0" indent="0">
              <a:buNone/>
            </a:pPr>
            <a:endParaRPr lang="en-ZA" sz="800" b="1" dirty="0">
              <a:solidFill>
                <a:schemeClr val="tx1"/>
              </a:solidFill>
            </a:endParaRPr>
          </a:p>
          <a:p>
            <a:pPr lvl="1">
              <a:buFont typeface="Wingdings" panose="05000000000000000000" pitchFamily="2" charset="2"/>
              <a:buChar char="v"/>
            </a:pPr>
            <a:r>
              <a:rPr lang="en-ZA" sz="2000" dirty="0" smtClean="0"/>
              <a:t>Risk-based </a:t>
            </a:r>
            <a:r>
              <a:rPr lang="en-ZA" sz="2000" dirty="0"/>
              <a:t>approach</a:t>
            </a:r>
          </a:p>
          <a:p>
            <a:pPr lvl="1">
              <a:buFont typeface="Wingdings" panose="05000000000000000000" pitchFamily="2" charset="2"/>
              <a:buChar char="v"/>
            </a:pPr>
            <a:r>
              <a:rPr lang="en-ZA" sz="2000" dirty="0" smtClean="0"/>
              <a:t>External auditors consider ITGC</a:t>
            </a:r>
            <a:r>
              <a:rPr lang="en-ZA" sz="2000" dirty="0"/>
              <a:t>, Network vulnerability and Application </a:t>
            </a:r>
            <a:r>
              <a:rPr lang="en-ZA" sz="2000" dirty="0" smtClean="0"/>
              <a:t>Controls (IT Control Environment)</a:t>
            </a:r>
            <a:endParaRPr lang="en-ZA" sz="2000" dirty="0"/>
          </a:p>
          <a:p>
            <a:pPr lvl="1">
              <a:buFont typeface="Wingdings" panose="05000000000000000000" pitchFamily="2" charset="2"/>
              <a:buChar char="v"/>
            </a:pPr>
            <a:r>
              <a:rPr lang="en-ZA" sz="2000" dirty="0"/>
              <a:t>Ultimate goal is to provide assurance on the fair presentation of financial </a:t>
            </a:r>
            <a:r>
              <a:rPr lang="en-ZA" sz="2000" dirty="0" smtClean="0"/>
              <a:t>statements</a:t>
            </a:r>
          </a:p>
          <a:p>
            <a:pPr lvl="1">
              <a:buFont typeface="Wingdings" panose="05000000000000000000" pitchFamily="2" charset="2"/>
              <a:buChar char="v"/>
            </a:pPr>
            <a:r>
              <a:rPr lang="en-ZA" sz="2000" dirty="0"/>
              <a:t>Control reliance approach versus substantive approach</a:t>
            </a:r>
          </a:p>
          <a:p>
            <a:pPr lvl="1">
              <a:buFont typeface="Wingdings" panose="05000000000000000000" pitchFamily="2" charset="2"/>
              <a:buChar char="v"/>
            </a:pPr>
            <a:r>
              <a:rPr lang="en-ZA" sz="2000" dirty="0" smtClean="0"/>
              <a:t>IT related risks may increase audit risks (with a cost bearing)</a:t>
            </a:r>
          </a:p>
          <a:p>
            <a:pPr lvl="1">
              <a:buFont typeface="Wingdings" panose="05000000000000000000" pitchFamily="2" charset="2"/>
              <a:buChar char="v"/>
            </a:pPr>
            <a:r>
              <a:rPr lang="en-ZA" sz="2000" dirty="0" smtClean="0"/>
              <a:t>The higher the risk, the more audit work need to be performed by the auditor</a:t>
            </a:r>
          </a:p>
          <a:p>
            <a:pPr marL="914400" lvl="2" indent="0">
              <a:buNone/>
            </a:pPr>
            <a:endParaRPr lang="en-ZA" sz="1600" dirty="0"/>
          </a:p>
          <a:p>
            <a:pPr marL="457200" lvl="1" indent="0">
              <a:buNone/>
            </a:pPr>
            <a:endParaRPr lang="en-ZA" sz="2000" dirty="0">
              <a:solidFill>
                <a:schemeClr val="tx1"/>
              </a:solidFill>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19</a:t>
            </a:fld>
            <a:endParaRPr lang="en-US" dirty="0">
              <a:solidFill>
                <a:srgbClr val="FFFFFF"/>
              </a:solidFill>
            </a:endParaRPr>
          </a:p>
        </p:txBody>
      </p:sp>
    </p:spTree>
    <p:extLst>
      <p:ext uri="{BB962C8B-B14F-4D97-AF65-F5344CB8AC3E}">
        <p14:creationId xmlns:p14="http://schemas.microsoft.com/office/powerpoint/2010/main" val="2681565217"/>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Synopsis</a:t>
            </a:r>
          </a:p>
        </p:txBody>
      </p:sp>
      <p:sp>
        <p:nvSpPr>
          <p:cNvPr id="8194" name="Rectangle 3"/>
          <p:cNvSpPr>
            <a:spLocks noGrp="1" noChangeArrowheads="1"/>
          </p:cNvSpPr>
          <p:nvPr>
            <p:ph type="body" idx="4294967295"/>
          </p:nvPr>
        </p:nvSpPr>
        <p:spPr>
          <a:xfrm>
            <a:off x="457200" y="1412777"/>
            <a:ext cx="8229600" cy="4713387"/>
          </a:xfrm>
        </p:spPr>
        <p:txBody>
          <a:bodyPr/>
          <a:lstStyle/>
          <a:p>
            <a:pPr>
              <a:buFont typeface="Wingdings" panose="05000000000000000000" pitchFamily="2" charset="2"/>
              <a:buChar char="q"/>
            </a:pPr>
            <a:r>
              <a:rPr lang="en-GB" sz="2300" b="1" dirty="0" smtClean="0">
                <a:solidFill>
                  <a:schemeClr val="tx1"/>
                </a:solidFill>
              </a:rPr>
              <a:t>Examples of recent Cyber attacks</a:t>
            </a:r>
          </a:p>
          <a:p>
            <a:pPr>
              <a:buFont typeface="Wingdings" panose="05000000000000000000" pitchFamily="2" charset="2"/>
              <a:buChar char="q"/>
            </a:pPr>
            <a:r>
              <a:rPr lang="en-GB" sz="2300" b="1" dirty="0">
                <a:solidFill>
                  <a:schemeClr val="tx1"/>
                </a:solidFill>
              </a:rPr>
              <a:t>Where can it happen</a:t>
            </a:r>
            <a:r>
              <a:rPr lang="en-GB" sz="2300" b="1" dirty="0" smtClean="0">
                <a:solidFill>
                  <a:schemeClr val="tx1"/>
                </a:solidFill>
              </a:rPr>
              <a:t>?</a:t>
            </a:r>
          </a:p>
          <a:p>
            <a:pPr>
              <a:buFont typeface="Wingdings" panose="05000000000000000000" pitchFamily="2" charset="2"/>
              <a:buChar char="q"/>
            </a:pPr>
            <a:r>
              <a:rPr lang="en-GB" sz="2300" b="1" dirty="0">
                <a:solidFill>
                  <a:schemeClr val="tx1"/>
                </a:solidFill>
              </a:rPr>
              <a:t>Who is at risk?</a:t>
            </a:r>
          </a:p>
          <a:p>
            <a:pPr>
              <a:buFont typeface="Wingdings" panose="05000000000000000000" pitchFamily="2" charset="2"/>
              <a:buChar char="q"/>
            </a:pPr>
            <a:r>
              <a:rPr lang="en-GB" sz="2300" b="1" dirty="0">
                <a:solidFill>
                  <a:schemeClr val="tx1"/>
                </a:solidFill>
              </a:rPr>
              <a:t>Impact of cybercrime</a:t>
            </a:r>
          </a:p>
          <a:p>
            <a:pPr>
              <a:buFont typeface="Wingdings" panose="05000000000000000000" pitchFamily="2" charset="2"/>
              <a:buChar char="q"/>
            </a:pPr>
            <a:r>
              <a:rPr lang="en-GB" sz="2300" b="1" dirty="0" smtClean="0">
                <a:solidFill>
                  <a:schemeClr val="tx1"/>
                </a:solidFill>
              </a:rPr>
              <a:t>Types </a:t>
            </a:r>
            <a:r>
              <a:rPr lang="en-GB" sz="2300" b="1" dirty="0">
                <a:solidFill>
                  <a:schemeClr val="tx1"/>
                </a:solidFill>
              </a:rPr>
              <a:t>of Cyber </a:t>
            </a:r>
            <a:r>
              <a:rPr lang="en-GB" sz="2300" b="1" dirty="0" smtClean="0">
                <a:solidFill>
                  <a:schemeClr val="tx1"/>
                </a:solidFill>
              </a:rPr>
              <a:t>attacks</a:t>
            </a:r>
          </a:p>
          <a:p>
            <a:pPr>
              <a:buFont typeface="Wingdings" panose="05000000000000000000" pitchFamily="2" charset="2"/>
              <a:buChar char="q"/>
            </a:pPr>
            <a:r>
              <a:rPr lang="en-GB" sz="2300" b="1" dirty="0">
                <a:solidFill>
                  <a:schemeClr val="tx1"/>
                </a:solidFill>
              </a:rPr>
              <a:t>Perpetrators of </a:t>
            </a:r>
            <a:r>
              <a:rPr lang="en-GB" sz="2300" b="1" dirty="0" smtClean="0">
                <a:solidFill>
                  <a:schemeClr val="tx1"/>
                </a:solidFill>
              </a:rPr>
              <a:t>cybercrime</a:t>
            </a:r>
          </a:p>
          <a:p>
            <a:pPr>
              <a:buFont typeface="Wingdings" panose="05000000000000000000" pitchFamily="2" charset="2"/>
              <a:buChar char="q"/>
            </a:pPr>
            <a:r>
              <a:rPr lang="en-GB" sz="2300" b="1" dirty="0">
                <a:solidFill>
                  <a:schemeClr val="tx1"/>
                </a:solidFill>
              </a:rPr>
              <a:t>Definition of Cyber security</a:t>
            </a:r>
          </a:p>
          <a:p>
            <a:pPr>
              <a:buFont typeface="Wingdings" panose="05000000000000000000" pitchFamily="2" charset="2"/>
              <a:buChar char="q"/>
            </a:pPr>
            <a:r>
              <a:rPr lang="en-GB" sz="2300" b="1" dirty="0" smtClean="0">
                <a:solidFill>
                  <a:schemeClr val="tx1"/>
                </a:solidFill>
              </a:rPr>
              <a:t>Measures </a:t>
            </a:r>
            <a:r>
              <a:rPr lang="en-GB" sz="2300" b="1" dirty="0">
                <a:solidFill>
                  <a:schemeClr val="tx1"/>
                </a:solidFill>
              </a:rPr>
              <a:t>to prevent </a:t>
            </a:r>
            <a:r>
              <a:rPr lang="en-GB" sz="2300" b="1" dirty="0" smtClean="0">
                <a:solidFill>
                  <a:schemeClr val="tx1"/>
                </a:solidFill>
              </a:rPr>
              <a:t>cybercrime</a:t>
            </a:r>
          </a:p>
          <a:p>
            <a:pPr>
              <a:buFont typeface="Wingdings" panose="05000000000000000000" pitchFamily="2" charset="2"/>
              <a:buChar char="q"/>
            </a:pPr>
            <a:r>
              <a:rPr lang="en-GB" sz="2300" b="1" dirty="0" smtClean="0">
                <a:solidFill>
                  <a:schemeClr val="tx1"/>
                </a:solidFill>
              </a:rPr>
              <a:t>Mechanisms </a:t>
            </a:r>
            <a:r>
              <a:rPr lang="en-GB" sz="2300" b="1" dirty="0">
                <a:solidFill>
                  <a:schemeClr val="tx1"/>
                </a:solidFill>
              </a:rPr>
              <a:t>to </a:t>
            </a:r>
            <a:r>
              <a:rPr lang="en-GB" sz="2300" b="1" dirty="0" smtClean="0">
                <a:solidFill>
                  <a:schemeClr val="tx1"/>
                </a:solidFill>
              </a:rPr>
              <a:t>implement</a:t>
            </a:r>
          </a:p>
          <a:p>
            <a:pPr>
              <a:buFont typeface="Wingdings" panose="05000000000000000000" pitchFamily="2" charset="2"/>
              <a:buChar char="q"/>
            </a:pPr>
            <a:r>
              <a:rPr lang="en-GB" sz="2300" b="1" dirty="0">
                <a:solidFill>
                  <a:schemeClr val="tx1"/>
                </a:solidFill>
              </a:rPr>
              <a:t>IT Controls in context</a:t>
            </a:r>
          </a:p>
          <a:p>
            <a:pPr>
              <a:buFont typeface="Wingdings" panose="05000000000000000000" pitchFamily="2" charset="2"/>
              <a:buChar char="q"/>
            </a:pPr>
            <a:r>
              <a:rPr lang="en-GB" sz="2300" b="1" dirty="0" smtClean="0">
                <a:solidFill>
                  <a:schemeClr val="tx1"/>
                </a:solidFill>
              </a:rPr>
              <a:t>External </a:t>
            </a:r>
            <a:r>
              <a:rPr lang="en-GB" sz="2300" b="1" dirty="0" smtClean="0">
                <a:solidFill>
                  <a:schemeClr val="tx1"/>
                </a:solidFill>
              </a:rPr>
              <a:t>Audit</a:t>
            </a:r>
          </a:p>
          <a:p>
            <a:pPr>
              <a:buFont typeface="Wingdings" panose="05000000000000000000" pitchFamily="2" charset="2"/>
              <a:buChar char="q"/>
            </a:pPr>
            <a:r>
              <a:rPr lang="en-GB" sz="2300" b="1" dirty="0">
                <a:solidFill>
                  <a:schemeClr val="tx1"/>
                </a:solidFill>
              </a:rPr>
              <a:t>Reporting Cybercrime</a:t>
            </a:r>
            <a:endParaRPr lang="en-GB" sz="2300" b="1" dirty="0" smtClean="0">
              <a:solidFill>
                <a:schemeClr val="tx1"/>
              </a:solidFill>
            </a:endParaRPr>
          </a:p>
          <a:p>
            <a:endParaRPr lang="en-GB" sz="2300" b="1"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2</a:t>
            </a:fld>
            <a:endParaRPr lang="en-US" dirty="0">
              <a:solidFill>
                <a:srgbClr val="FFFFFF"/>
              </a:solidFill>
            </a:endParaRPr>
          </a:p>
        </p:txBody>
      </p:sp>
    </p:spTree>
    <p:extLst>
      <p:ext uri="{BB962C8B-B14F-4D97-AF65-F5344CB8AC3E}">
        <p14:creationId xmlns:p14="http://schemas.microsoft.com/office/powerpoint/2010/main" val="271659756"/>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smtClean="0">
                <a:solidFill>
                  <a:schemeClr val="tx1"/>
                </a:solidFill>
                <a:effectLst/>
                <a:latin typeface="Arial" charset="0"/>
              </a:rPr>
              <a:t>Reporting Cybercrime</a:t>
            </a:r>
            <a:endParaRPr lang="en-ZA" dirty="0">
              <a:solidFill>
                <a:schemeClr val="tx1"/>
              </a:solidFill>
              <a:effectLst/>
              <a:latin typeface="Arial" charset="0"/>
            </a:endParaRPr>
          </a:p>
        </p:txBody>
      </p:sp>
      <p:sp>
        <p:nvSpPr>
          <p:cNvPr id="8194" name="Rectangle 3"/>
          <p:cNvSpPr>
            <a:spLocks noGrp="1" noChangeArrowheads="1"/>
          </p:cNvSpPr>
          <p:nvPr>
            <p:ph type="body" idx="4294967295"/>
          </p:nvPr>
        </p:nvSpPr>
        <p:spPr>
          <a:xfrm>
            <a:off x="457200" y="1412777"/>
            <a:ext cx="8229600" cy="4713387"/>
          </a:xfrm>
        </p:spPr>
        <p:txBody>
          <a:bodyPr/>
          <a:lstStyle/>
          <a:p>
            <a:pPr marL="914400" lvl="2" indent="0">
              <a:buNone/>
            </a:pPr>
            <a:endParaRPr lang="en-ZA" sz="1600" dirty="0"/>
          </a:p>
          <a:p>
            <a:pPr>
              <a:buFont typeface="Wingdings" panose="05000000000000000000" pitchFamily="2" charset="2"/>
              <a:buChar char="q"/>
            </a:pPr>
            <a:r>
              <a:rPr lang="en-US" sz="2400" dirty="0" smtClean="0">
                <a:solidFill>
                  <a:schemeClr val="tx1"/>
                </a:solidFill>
              </a:rPr>
              <a:t>Chapter </a:t>
            </a:r>
            <a:r>
              <a:rPr lang="en-US" sz="2400" dirty="0">
                <a:solidFill>
                  <a:schemeClr val="tx1"/>
                </a:solidFill>
              </a:rPr>
              <a:t>13 of the Electronic Communications and Transactions Act 25 of </a:t>
            </a:r>
            <a:r>
              <a:rPr lang="en-US" sz="2400" dirty="0" smtClean="0">
                <a:solidFill>
                  <a:schemeClr val="tx1"/>
                </a:solidFill>
              </a:rPr>
              <a:t>2002 (“</a:t>
            </a:r>
            <a:r>
              <a:rPr lang="en-US" sz="2400" dirty="0">
                <a:solidFill>
                  <a:schemeClr val="tx1"/>
                </a:solidFill>
              </a:rPr>
              <a:t>the ECT Act”)</a:t>
            </a:r>
            <a:endParaRPr lang="en-US" sz="2400" dirty="0" smtClean="0">
              <a:solidFill>
                <a:schemeClr val="tx1"/>
              </a:solidFill>
            </a:endParaRPr>
          </a:p>
          <a:p>
            <a:pPr>
              <a:buFont typeface="Wingdings" panose="05000000000000000000" pitchFamily="2" charset="2"/>
              <a:buChar char="q"/>
            </a:pPr>
            <a:r>
              <a:rPr lang="en-US" sz="2400" dirty="0" smtClean="0">
                <a:solidFill>
                  <a:schemeClr val="tx1"/>
                </a:solidFill>
              </a:rPr>
              <a:t>The ECT Act sets </a:t>
            </a:r>
            <a:r>
              <a:rPr lang="en-US" sz="2400" dirty="0">
                <a:solidFill>
                  <a:schemeClr val="tx1"/>
                </a:solidFill>
              </a:rPr>
              <a:t>out criminal provisions relating to unlawful access to or interference with data</a:t>
            </a:r>
            <a:endParaRPr lang="en-US" sz="2400" dirty="0" smtClean="0">
              <a:solidFill>
                <a:schemeClr val="tx1"/>
              </a:solidFill>
            </a:endParaRPr>
          </a:p>
          <a:p>
            <a:pPr>
              <a:buFont typeface="Wingdings" panose="05000000000000000000" pitchFamily="2" charset="2"/>
              <a:buChar char="q"/>
            </a:pPr>
            <a:r>
              <a:rPr lang="en-US" sz="2400" dirty="0">
                <a:solidFill>
                  <a:schemeClr val="tx1"/>
                </a:solidFill>
              </a:rPr>
              <a:t>Report to SAPS</a:t>
            </a:r>
          </a:p>
          <a:p>
            <a:pPr>
              <a:buFont typeface="Wingdings" panose="05000000000000000000" pitchFamily="2" charset="2"/>
              <a:buChar char="q"/>
            </a:pPr>
            <a:endParaRPr lang="en-US" sz="2400" dirty="0">
              <a:solidFill>
                <a:schemeClr val="tx1"/>
              </a:solidFill>
            </a:endParaRPr>
          </a:p>
          <a:p>
            <a:pPr marL="0" indent="0">
              <a:buNone/>
            </a:pPr>
            <a:endParaRPr lang="en-ZA" sz="2000" dirty="0">
              <a:solidFill>
                <a:schemeClr val="tx1"/>
              </a:solidFill>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20</a:t>
            </a:fld>
            <a:endParaRPr lang="en-US" dirty="0">
              <a:solidFill>
                <a:srgbClr val="FFFFFF"/>
              </a:solidFill>
            </a:endParaRPr>
          </a:p>
        </p:txBody>
      </p:sp>
    </p:spTree>
    <p:extLst>
      <p:ext uri="{BB962C8B-B14F-4D97-AF65-F5344CB8AC3E}">
        <p14:creationId xmlns:p14="http://schemas.microsoft.com/office/powerpoint/2010/main" val="2016202848"/>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412776"/>
            <a:ext cx="8229600" cy="4713388"/>
          </a:xfrm>
        </p:spPr>
        <p:txBody>
          <a:bodyPr/>
          <a:lstStyle/>
          <a:p>
            <a:pPr marL="0" indent="0" algn="ctr">
              <a:lnSpc>
                <a:spcPct val="80000"/>
              </a:lnSpc>
              <a:buNone/>
            </a:pPr>
            <a:endParaRPr lang="en-ZA" sz="2400" dirty="0"/>
          </a:p>
          <a:p>
            <a:pPr marL="0" indent="0" algn="ctr">
              <a:lnSpc>
                <a:spcPct val="80000"/>
              </a:lnSpc>
              <a:buNone/>
            </a:pPr>
            <a:endParaRPr lang="en-US" sz="2400" dirty="0">
              <a:latin typeface="Arial" charset="0"/>
            </a:endParaRPr>
          </a:p>
          <a:p>
            <a:pPr marL="0" indent="0" algn="ctr">
              <a:lnSpc>
                <a:spcPct val="80000"/>
              </a:lnSpc>
              <a:buNone/>
            </a:pPr>
            <a:endParaRPr lang="en-US" sz="2800" dirty="0">
              <a:solidFill>
                <a:srgbClr val="BD392D"/>
              </a:solidFill>
              <a:latin typeface="Arial" charset="0"/>
            </a:endParaRPr>
          </a:p>
          <a:p>
            <a:pPr marL="0" indent="0" algn="ctr">
              <a:lnSpc>
                <a:spcPct val="80000"/>
              </a:lnSpc>
              <a:buNone/>
            </a:pPr>
            <a:endParaRPr lang="en-US" sz="4000" b="1" dirty="0">
              <a:solidFill>
                <a:schemeClr val="tx2">
                  <a:lumMod val="75000"/>
                  <a:lumOff val="25000"/>
                </a:schemeClr>
              </a:solidFill>
              <a:latin typeface="Arial" charset="0"/>
            </a:endParaRPr>
          </a:p>
          <a:p>
            <a:pPr marL="0" indent="0" algn="ctr">
              <a:lnSpc>
                <a:spcPct val="80000"/>
              </a:lnSpc>
              <a:buNone/>
            </a:pPr>
            <a:r>
              <a:rPr lang="en-US" sz="4000" b="1" dirty="0">
                <a:solidFill>
                  <a:schemeClr val="tx1"/>
                </a:solidFill>
                <a:latin typeface="Arial" charset="0"/>
              </a:rPr>
              <a:t>Thank you</a:t>
            </a:r>
          </a:p>
          <a:p>
            <a:pPr marL="0" indent="0" algn="ctr">
              <a:lnSpc>
                <a:spcPct val="80000"/>
              </a:lnSpc>
              <a:buNone/>
            </a:pPr>
            <a:endParaRPr lang="en-US" sz="4000" b="1" dirty="0">
              <a:solidFill>
                <a:schemeClr val="tx2">
                  <a:lumMod val="75000"/>
                  <a:lumOff val="25000"/>
                </a:schemeClr>
              </a:solidFill>
              <a:latin typeface="Arial" charset="0"/>
            </a:endParaRPr>
          </a:p>
          <a:p>
            <a:pPr marL="0" indent="0" algn="ctr">
              <a:lnSpc>
                <a:spcPct val="80000"/>
              </a:lnSpc>
              <a:buNone/>
            </a:pPr>
            <a:endParaRPr lang="en-US" sz="2800" b="1" dirty="0">
              <a:solidFill>
                <a:schemeClr val="bg1">
                  <a:lumMod val="50000"/>
                </a:schemeClr>
              </a:solidFill>
              <a:latin typeface="Arial" charset="0"/>
            </a:endParaRPr>
          </a:p>
          <a:p>
            <a:pPr marL="0" indent="0" algn="ctr">
              <a:lnSpc>
                <a:spcPct val="80000"/>
              </a:lnSpc>
              <a:buNone/>
            </a:pPr>
            <a:r>
              <a:rPr lang="en-US" sz="2400" b="1" dirty="0">
                <a:solidFill>
                  <a:schemeClr val="bg1">
                    <a:lumMod val="50000"/>
                  </a:schemeClr>
                </a:solidFill>
              </a:rPr>
              <a:t/>
            </a:r>
            <a:br>
              <a:rPr lang="en-US" sz="2400" b="1" dirty="0">
                <a:solidFill>
                  <a:schemeClr val="bg1">
                    <a:lumMod val="50000"/>
                  </a:schemeClr>
                </a:solidFill>
              </a:rPr>
            </a:br>
            <a:endParaRPr lang="en-GB" sz="2400" b="1" dirty="0">
              <a:solidFill>
                <a:schemeClr val="bg1">
                  <a:lumMod val="50000"/>
                </a:schemeClr>
              </a:solidFill>
            </a:endParaRPr>
          </a:p>
          <a:p>
            <a:pPr algn="ctr">
              <a:lnSpc>
                <a:spcPct val="80000"/>
              </a:lnSpc>
            </a:pPr>
            <a:endParaRPr lang="en-GB" sz="2400" dirty="0">
              <a:solidFill>
                <a:schemeClr val="tx1"/>
              </a:solidFill>
            </a:endParaRPr>
          </a:p>
        </p:txBody>
      </p:sp>
      <p:sp>
        <p:nvSpPr>
          <p:cNvPr id="18435" name="Rectangle 5"/>
          <p:cNvSpPr txBox="1">
            <a:spLocks noGrp="1" noChangeArrowheads="1"/>
          </p:cNvSpPr>
          <p:nvPr/>
        </p:nvSpPr>
        <p:spPr bwMode="auto">
          <a:xfrm>
            <a:off x="-3348880" y="4581128"/>
            <a:ext cx="2952751"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endParaRPr lang="en-US" dirty="0">
              <a:solidFill>
                <a:srgbClr val="987847"/>
              </a:solidFill>
              <a:latin typeface="Perpetua" pitchFamily="18" charset="0"/>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pPr>
                <a:defRPr/>
              </a:pPr>
              <a:t>21</a:t>
            </a:fld>
            <a:endParaRPr lang="en-US"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dirty="0" smtClean="0">
                <a:solidFill>
                  <a:schemeClr val="tx1"/>
                </a:solidFill>
                <a:effectLst/>
                <a:latin typeface="Arial" charset="0"/>
              </a:rPr>
              <a:t>Example 1: </a:t>
            </a:r>
            <a:r>
              <a:rPr lang="en-US" dirty="0" err="1" smtClean="0">
                <a:solidFill>
                  <a:schemeClr val="tx1"/>
                </a:solidFill>
                <a:effectLst/>
                <a:latin typeface="Arial" charset="0"/>
              </a:rPr>
              <a:t>CoJ</a:t>
            </a:r>
            <a:r>
              <a:rPr lang="en-US" dirty="0" smtClean="0">
                <a:solidFill>
                  <a:schemeClr val="tx1"/>
                </a:solidFill>
                <a:effectLst/>
                <a:latin typeface="Arial" charset="0"/>
              </a:rPr>
              <a:t> </a:t>
            </a:r>
            <a:r>
              <a:rPr lang="en-US" dirty="0">
                <a:solidFill>
                  <a:schemeClr val="tx1"/>
                </a:solidFill>
                <a:effectLst/>
                <a:latin typeface="Arial" charset="0"/>
              </a:rPr>
              <a:t>billing system allegedly </a:t>
            </a:r>
            <a:r>
              <a:rPr lang="en-US" dirty="0" smtClean="0">
                <a:solidFill>
                  <a:schemeClr val="tx1"/>
                </a:solidFill>
                <a:effectLst/>
                <a:latin typeface="Arial" charset="0"/>
              </a:rPr>
              <a:t>hacked</a:t>
            </a:r>
            <a:endParaRPr lang="en-ZA" dirty="0">
              <a:solidFill>
                <a:schemeClr val="tx1"/>
              </a:solidFill>
              <a:effectLst/>
              <a:latin typeface="Arial" charset="0"/>
            </a:endParaRPr>
          </a:p>
        </p:txBody>
      </p:sp>
      <p:sp>
        <p:nvSpPr>
          <p:cNvPr id="8194" name="Rectangle 3"/>
          <p:cNvSpPr>
            <a:spLocks noGrp="1" noChangeArrowheads="1"/>
          </p:cNvSpPr>
          <p:nvPr>
            <p:ph type="body" idx="4294967295"/>
          </p:nvPr>
        </p:nvSpPr>
        <p:spPr>
          <a:xfrm>
            <a:off x="457200" y="5440362"/>
            <a:ext cx="8229600" cy="685802"/>
          </a:xfrm>
        </p:spPr>
        <p:txBody>
          <a:bodyPr/>
          <a:lstStyle/>
          <a:p>
            <a:pPr marL="0" indent="0">
              <a:buNone/>
            </a:pPr>
            <a:endParaRPr lang="en-GB" sz="1800" i="1" dirty="0" smtClean="0">
              <a:solidFill>
                <a:schemeClr val="tx1"/>
              </a:solidFill>
            </a:endParaRPr>
          </a:p>
          <a:p>
            <a:pPr marL="0" indent="0">
              <a:buNone/>
            </a:pPr>
            <a:r>
              <a:rPr lang="en-GB" sz="1800" i="1" dirty="0" smtClean="0">
                <a:solidFill>
                  <a:schemeClr val="tx1"/>
                </a:solidFill>
              </a:rPr>
              <a:t>Source: </a:t>
            </a:r>
            <a:r>
              <a:rPr lang="en-GB" sz="1800" i="1" dirty="0" smtClean="0">
                <a:solidFill>
                  <a:schemeClr val="tx1"/>
                </a:solidFill>
                <a:hlinkClick r:id="rId3"/>
              </a:rPr>
              <a:t>www.roodepoortrecord.co.za</a:t>
            </a:r>
            <a:r>
              <a:rPr lang="en-GB" sz="1800" i="1" dirty="0" smtClean="0">
                <a:solidFill>
                  <a:schemeClr val="tx1"/>
                </a:solidFill>
              </a:rPr>
              <a:t>: 25 May 2017</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3</a:t>
            </a:fld>
            <a:endParaRPr lang="en-US" dirty="0">
              <a:solidFill>
                <a:srgbClr val="FFFFFF"/>
              </a:solidFill>
            </a:endParaRPr>
          </a:p>
        </p:txBody>
      </p:sp>
      <p:pic>
        <p:nvPicPr>
          <p:cNvPr id="3" name="Picture 2"/>
          <p:cNvPicPr>
            <a:picLocks noChangeAspect="1"/>
          </p:cNvPicPr>
          <p:nvPr/>
        </p:nvPicPr>
        <p:blipFill>
          <a:blip r:embed="rId4"/>
          <a:stretch>
            <a:fillRect/>
          </a:stretch>
        </p:blipFill>
        <p:spPr>
          <a:xfrm>
            <a:off x="467544" y="1417638"/>
            <a:ext cx="8316416" cy="3795097"/>
          </a:xfrm>
          <a:prstGeom prst="rect">
            <a:avLst/>
          </a:prstGeom>
        </p:spPr>
      </p:pic>
    </p:spTree>
    <p:extLst>
      <p:ext uri="{BB962C8B-B14F-4D97-AF65-F5344CB8AC3E}">
        <p14:creationId xmlns:p14="http://schemas.microsoft.com/office/powerpoint/2010/main" val="62625233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US" dirty="0" smtClean="0">
                <a:solidFill>
                  <a:schemeClr val="tx1"/>
                </a:solidFill>
                <a:effectLst/>
                <a:latin typeface="Arial" charset="0"/>
              </a:rPr>
              <a:t>Example 2: Cyber </a:t>
            </a:r>
            <a:r>
              <a:rPr lang="en-US" dirty="0">
                <a:solidFill>
                  <a:schemeClr val="tx1"/>
                </a:solidFill>
                <a:effectLst/>
                <a:latin typeface="Arial" charset="0"/>
              </a:rPr>
              <a:t>attack takes 16 hospitals </a:t>
            </a:r>
            <a:r>
              <a:rPr lang="en-US" dirty="0" smtClean="0">
                <a:solidFill>
                  <a:schemeClr val="tx1"/>
                </a:solidFill>
                <a:effectLst/>
                <a:latin typeface="Arial" charset="0"/>
              </a:rPr>
              <a:t>offline</a:t>
            </a:r>
            <a:endParaRPr lang="en-ZA" dirty="0">
              <a:solidFill>
                <a:schemeClr val="tx1"/>
              </a:solidFill>
              <a:effectLst/>
              <a:latin typeface="Arial" charset="0"/>
            </a:endParaRPr>
          </a:p>
        </p:txBody>
      </p:sp>
      <p:sp>
        <p:nvSpPr>
          <p:cNvPr id="8194" name="Rectangle 3"/>
          <p:cNvSpPr>
            <a:spLocks noGrp="1" noChangeArrowheads="1"/>
          </p:cNvSpPr>
          <p:nvPr>
            <p:ph type="body" idx="4294967295"/>
          </p:nvPr>
        </p:nvSpPr>
        <p:spPr>
          <a:xfrm>
            <a:off x="457200" y="1628800"/>
            <a:ext cx="8229600" cy="4497364"/>
          </a:xfrm>
        </p:spPr>
        <p:txBody>
          <a:bodyPr/>
          <a:lstStyle/>
          <a:p>
            <a:pPr marL="0" indent="0" algn="ctr">
              <a:buNone/>
            </a:pPr>
            <a:r>
              <a:rPr lang="en-US" sz="2400" i="1" dirty="0" smtClean="0">
                <a:solidFill>
                  <a:schemeClr val="tx1"/>
                </a:solidFill>
              </a:rPr>
              <a:t>"Hospitals </a:t>
            </a:r>
            <a:r>
              <a:rPr lang="en-US" sz="2400" i="1" dirty="0">
                <a:solidFill>
                  <a:schemeClr val="tx1"/>
                </a:solidFill>
              </a:rPr>
              <a:t>in London, northwest England and elsewhere have all been knocked </a:t>
            </a:r>
            <a:r>
              <a:rPr lang="en-US" sz="2400" i="1" dirty="0" smtClean="0">
                <a:solidFill>
                  <a:schemeClr val="tx1"/>
                </a:solidFill>
              </a:rPr>
              <a:t>offline.</a:t>
            </a:r>
            <a:endParaRPr lang="en-GB" sz="2400" i="1" dirty="0" smtClean="0">
              <a:solidFill>
                <a:schemeClr val="tx1"/>
              </a:solidFill>
            </a:endParaRPr>
          </a:p>
          <a:p>
            <a:pPr marL="0" indent="0" algn="ctr">
              <a:buNone/>
            </a:pPr>
            <a:r>
              <a:rPr lang="en-US" sz="2400" i="1" dirty="0" smtClean="0">
                <a:solidFill>
                  <a:schemeClr val="tx1"/>
                </a:solidFill>
              </a:rPr>
              <a:t>At </a:t>
            </a:r>
            <a:r>
              <a:rPr lang="en-US" sz="2400" i="1" dirty="0">
                <a:solidFill>
                  <a:schemeClr val="tx1"/>
                </a:solidFill>
              </a:rPr>
              <a:t>least 16 hospitals are having to reject patients after their systems were taken offline.</a:t>
            </a:r>
          </a:p>
          <a:p>
            <a:pPr marL="0" indent="0" algn="ctr">
              <a:buNone/>
            </a:pPr>
            <a:r>
              <a:rPr lang="en-US" sz="2400" i="1" dirty="0" smtClean="0">
                <a:solidFill>
                  <a:schemeClr val="tx1"/>
                </a:solidFill>
              </a:rPr>
              <a:t>A </a:t>
            </a:r>
            <a:r>
              <a:rPr lang="en-US" sz="2400" i="1" dirty="0">
                <a:solidFill>
                  <a:schemeClr val="tx1"/>
                </a:solidFill>
              </a:rPr>
              <a:t>huge cyber attack has infected NHS trusts across the country and has led to all digital systems being pulled down.</a:t>
            </a:r>
          </a:p>
          <a:p>
            <a:pPr marL="0" indent="0" algn="ctr">
              <a:buNone/>
            </a:pPr>
            <a:r>
              <a:rPr lang="en-US" sz="2400" i="1" dirty="0" smtClean="0">
                <a:solidFill>
                  <a:schemeClr val="tx1"/>
                </a:solidFill>
              </a:rPr>
              <a:t>The </a:t>
            </a:r>
            <a:r>
              <a:rPr lang="en-US" sz="2400" i="1" dirty="0">
                <a:solidFill>
                  <a:schemeClr val="tx1"/>
                </a:solidFill>
              </a:rPr>
              <a:t>ransomware threatens hospitals that they will lose access to patient records and other files if they don't pay money to the hackers</a:t>
            </a:r>
            <a:r>
              <a:rPr lang="en-US" sz="2400" i="1" dirty="0" smtClean="0">
                <a:solidFill>
                  <a:schemeClr val="tx1"/>
                </a:solidFill>
              </a:rPr>
              <a:t>."</a:t>
            </a:r>
            <a:endParaRPr lang="en-US" sz="2400" i="1" dirty="0">
              <a:solidFill>
                <a:schemeClr val="tx1"/>
              </a:solidFill>
            </a:endParaRPr>
          </a:p>
          <a:p>
            <a:pPr marL="0" indent="0">
              <a:buNone/>
            </a:pPr>
            <a:endParaRPr lang="en-GB" sz="1800" i="1" dirty="0" smtClean="0">
              <a:solidFill>
                <a:schemeClr val="tx1"/>
              </a:solidFill>
            </a:endParaRPr>
          </a:p>
          <a:p>
            <a:pPr marL="0" indent="0">
              <a:buNone/>
            </a:pPr>
            <a:r>
              <a:rPr lang="en-GB" sz="1800" i="1" dirty="0" smtClean="0">
                <a:solidFill>
                  <a:schemeClr val="tx1"/>
                </a:solidFill>
              </a:rPr>
              <a:t>Source: </a:t>
            </a:r>
            <a:r>
              <a:rPr lang="en-GB" sz="1800" i="1" dirty="0" smtClean="0">
                <a:solidFill>
                  <a:schemeClr val="tx1"/>
                </a:solidFill>
                <a:hlinkClick r:id="rId3"/>
              </a:rPr>
              <a:t>www.independent.co.uk</a:t>
            </a:r>
            <a:r>
              <a:rPr lang="en-GB" sz="1800" i="1" dirty="0" smtClean="0">
                <a:solidFill>
                  <a:schemeClr val="tx1"/>
                </a:solidFill>
              </a:rPr>
              <a:t>: 12 May 2017</a:t>
            </a:r>
          </a:p>
          <a:p>
            <a:pPr marL="0" indent="0">
              <a:buNone/>
            </a:pPr>
            <a:endParaRPr lang="en-GB" sz="1800" i="1" dirty="0">
              <a:solidFill>
                <a:schemeClr val="tx1"/>
              </a:solidFill>
            </a:endParaRPr>
          </a:p>
          <a:p>
            <a:pPr marL="0" indent="0">
              <a:buNone/>
            </a:pPr>
            <a:endParaRPr lang="en-GB" sz="1800" i="1" dirty="0" smtClean="0">
              <a:solidFill>
                <a:schemeClr val="tx1"/>
              </a:solidFill>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4</a:t>
            </a:fld>
            <a:endParaRPr lang="en-US" dirty="0">
              <a:solidFill>
                <a:srgbClr val="FFFFFF"/>
              </a:solidFill>
            </a:endParaRPr>
          </a:p>
        </p:txBody>
      </p:sp>
    </p:spTree>
    <p:extLst>
      <p:ext uri="{BB962C8B-B14F-4D97-AF65-F5344CB8AC3E}">
        <p14:creationId xmlns:p14="http://schemas.microsoft.com/office/powerpoint/2010/main" val="1803239735"/>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617452" y="3937334"/>
            <a:ext cx="941450" cy="941450"/>
          </a:xfrm>
          <a:prstGeom prst="rect">
            <a:avLst/>
          </a:prstGeom>
        </p:spPr>
      </p:pic>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Where can it happen?</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5</a:t>
            </a:fld>
            <a:endParaRPr lang="en-US" dirty="0">
              <a:solidFill>
                <a:srgbClr val="FFFFFF"/>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5299" y="1954253"/>
            <a:ext cx="2143125" cy="1973316"/>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25019" y="4932490"/>
            <a:ext cx="2143125" cy="1736870"/>
          </a:xfrm>
          <a:prstGeom prst="rect">
            <a:avLst/>
          </a:prstGeom>
        </p:spPr>
      </p:pic>
      <p:sp>
        <p:nvSpPr>
          <p:cNvPr id="9" name="TextBox 8"/>
          <p:cNvSpPr txBox="1"/>
          <p:nvPr/>
        </p:nvSpPr>
        <p:spPr>
          <a:xfrm>
            <a:off x="683568" y="1616211"/>
            <a:ext cx="2088232" cy="369332"/>
          </a:xfrm>
          <a:prstGeom prst="rect">
            <a:avLst/>
          </a:prstGeom>
          <a:noFill/>
        </p:spPr>
        <p:txBody>
          <a:bodyPr wrap="square" rtlCol="0">
            <a:spAutoFit/>
          </a:bodyPr>
          <a:lstStyle/>
          <a:p>
            <a:pPr algn="ctr"/>
            <a:r>
              <a:rPr lang="en-ZA" b="1" dirty="0"/>
              <a:t>Home</a:t>
            </a:r>
            <a:endParaRPr lang="en-US" b="1" dirty="0"/>
          </a:p>
        </p:txBody>
      </p:sp>
      <p:sp>
        <p:nvSpPr>
          <p:cNvPr id="11" name="TextBox 10"/>
          <p:cNvSpPr txBox="1"/>
          <p:nvPr/>
        </p:nvSpPr>
        <p:spPr>
          <a:xfrm>
            <a:off x="6198517" y="1679678"/>
            <a:ext cx="2088232" cy="369332"/>
          </a:xfrm>
          <a:prstGeom prst="rect">
            <a:avLst/>
          </a:prstGeom>
          <a:noFill/>
        </p:spPr>
        <p:txBody>
          <a:bodyPr wrap="square" rtlCol="0">
            <a:spAutoFit/>
          </a:bodyPr>
          <a:lstStyle/>
          <a:p>
            <a:pPr algn="ctr"/>
            <a:r>
              <a:rPr lang="en-ZA" b="1" dirty="0"/>
              <a:t>Office</a:t>
            </a:r>
            <a:endParaRPr lang="en-US" b="1" dirty="0"/>
          </a:p>
        </p:txBody>
      </p:sp>
      <p:sp>
        <p:nvSpPr>
          <p:cNvPr id="12" name="TextBox 11"/>
          <p:cNvSpPr txBox="1"/>
          <p:nvPr/>
        </p:nvSpPr>
        <p:spPr>
          <a:xfrm>
            <a:off x="3779912" y="4907776"/>
            <a:ext cx="2088232" cy="369332"/>
          </a:xfrm>
          <a:prstGeom prst="rect">
            <a:avLst/>
          </a:prstGeom>
          <a:noFill/>
        </p:spPr>
        <p:txBody>
          <a:bodyPr wrap="square" rtlCol="0">
            <a:spAutoFit/>
          </a:bodyPr>
          <a:lstStyle/>
          <a:p>
            <a:pPr algn="ctr"/>
            <a:r>
              <a:rPr lang="en-ZA" b="1" dirty="0"/>
              <a:t>Public</a:t>
            </a:r>
            <a:endParaRPr lang="en-US" b="1" dirty="0"/>
          </a:p>
        </p:txBody>
      </p:sp>
      <p:pic>
        <p:nvPicPr>
          <p:cNvPr id="3" name="Picture 2"/>
          <p:cNvPicPr>
            <a:picLocks noChangeAspect="1"/>
          </p:cNvPicPr>
          <p:nvPr/>
        </p:nvPicPr>
        <p:blipFill>
          <a:blip r:embed="rId6"/>
          <a:stretch>
            <a:fillRect/>
          </a:stretch>
        </p:blipFill>
        <p:spPr>
          <a:xfrm>
            <a:off x="3558902" y="2401359"/>
            <a:ext cx="2381250" cy="2381250"/>
          </a:xfrm>
          <a:prstGeom prst="rect">
            <a:avLst/>
          </a:prstGeom>
        </p:spPr>
      </p:pic>
      <p:pic>
        <p:nvPicPr>
          <p:cNvPr id="4" name="Picture 3"/>
          <p:cNvPicPr>
            <a:picLocks noChangeAspect="1"/>
          </p:cNvPicPr>
          <p:nvPr/>
        </p:nvPicPr>
        <p:blipFill>
          <a:blip r:embed="rId7"/>
          <a:stretch>
            <a:fillRect/>
          </a:stretch>
        </p:blipFill>
        <p:spPr>
          <a:xfrm>
            <a:off x="675716" y="2170438"/>
            <a:ext cx="2353804" cy="1566350"/>
          </a:xfrm>
          <a:prstGeom prst="rect">
            <a:avLst/>
          </a:prstGeom>
        </p:spPr>
      </p:pic>
      <p:pic>
        <p:nvPicPr>
          <p:cNvPr id="13" name="Picture 12"/>
          <p:cNvPicPr>
            <a:picLocks noChangeAspect="1"/>
          </p:cNvPicPr>
          <p:nvPr/>
        </p:nvPicPr>
        <p:blipFill>
          <a:blip r:embed="rId8"/>
          <a:stretch>
            <a:fillRect/>
          </a:stretch>
        </p:blipFill>
        <p:spPr>
          <a:xfrm>
            <a:off x="5923037" y="4065019"/>
            <a:ext cx="526775" cy="826949"/>
          </a:xfrm>
          <a:prstGeom prst="rect">
            <a:avLst/>
          </a:prstGeom>
        </p:spPr>
      </p:pic>
      <p:pic>
        <p:nvPicPr>
          <p:cNvPr id="14" name="Picture 13"/>
          <p:cNvPicPr>
            <a:picLocks noChangeAspect="1"/>
          </p:cNvPicPr>
          <p:nvPr/>
        </p:nvPicPr>
        <p:blipFill>
          <a:blip r:embed="rId9"/>
          <a:stretch>
            <a:fillRect/>
          </a:stretch>
        </p:blipFill>
        <p:spPr>
          <a:xfrm>
            <a:off x="4283185" y="1537006"/>
            <a:ext cx="776386" cy="776386"/>
          </a:xfrm>
          <a:prstGeom prst="rect">
            <a:avLst/>
          </a:prstGeom>
        </p:spPr>
      </p:pic>
    </p:spTree>
    <p:extLst>
      <p:ext uri="{BB962C8B-B14F-4D97-AF65-F5344CB8AC3E}">
        <p14:creationId xmlns:p14="http://schemas.microsoft.com/office/powerpoint/2010/main" val="614534338"/>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Who is at risk?</a:t>
            </a:r>
          </a:p>
        </p:txBody>
      </p:sp>
      <p:sp>
        <p:nvSpPr>
          <p:cNvPr id="8194" name="Rectangle 3"/>
          <p:cNvSpPr>
            <a:spLocks noGrp="1" noChangeArrowheads="1"/>
          </p:cNvSpPr>
          <p:nvPr>
            <p:ph type="body" idx="4294967295"/>
          </p:nvPr>
        </p:nvSpPr>
        <p:spPr>
          <a:xfrm>
            <a:off x="457200" y="1412777"/>
            <a:ext cx="8229600" cy="4713387"/>
          </a:xfrm>
        </p:spPr>
        <p:txBody>
          <a:bodyPr/>
          <a:lstStyle/>
          <a:p>
            <a:pPr>
              <a:buFont typeface="Wingdings" panose="05000000000000000000" pitchFamily="2" charset="2"/>
              <a:buChar char="q"/>
            </a:pPr>
            <a:r>
              <a:rPr lang="en-ZA" sz="2400" dirty="0">
                <a:solidFill>
                  <a:schemeClr val="tx1"/>
                </a:solidFill>
              </a:rPr>
              <a:t>Any individual or organisation that is connected to the internet.</a:t>
            </a:r>
          </a:p>
          <a:p>
            <a:pPr>
              <a:buFont typeface="Wingdings" panose="05000000000000000000" pitchFamily="2" charset="2"/>
              <a:buChar char="q"/>
            </a:pPr>
            <a:r>
              <a:rPr lang="en-ZA" sz="2400" dirty="0">
                <a:solidFill>
                  <a:schemeClr val="tx1"/>
                </a:solidFill>
              </a:rPr>
              <a:t>Organisations that are custodians of confidential information.</a:t>
            </a:r>
          </a:p>
          <a:p>
            <a:pPr>
              <a:buFont typeface="Wingdings" panose="05000000000000000000" pitchFamily="2" charset="2"/>
              <a:buChar char="q"/>
            </a:pPr>
            <a:r>
              <a:rPr lang="en-ZA" sz="2400" dirty="0">
                <a:solidFill>
                  <a:schemeClr val="tx1"/>
                </a:solidFill>
              </a:rPr>
              <a:t>According to the recently released 2016 IBM X-Force cyber security intelligence index the 5 most cyber-attacked industries globally were:</a:t>
            </a:r>
          </a:p>
          <a:p>
            <a:pPr lvl="1">
              <a:buFont typeface="Wingdings" panose="05000000000000000000" pitchFamily="2" charset="2"/>
              <a:buChar char="v"/>
            </a:pPr>
            <a:r>
              <a:rPr lang="en-ZA" sz="2000" dirty="0"/>
              <a:t>Healthcare</a:t>
            </a:r>
          </a:p>
          <a:p>
            <a:pPr lvl="1">
              <a:buFont typeface="Wingdings" panose="05000000000000000000" pitchFamily="2" charset="2"/>
              <a:buChar char="v"/>
            </a:pPr>
            <a:r>
              <a:rPr lang="en-ZA" sz="2000" dirty="0">
                <a:solidFill>
                  <a:schemeClr val="tx1"/>
                </a:solidFill>
              </a:rPr>
              <a:t>Manufacturing</a:t>
            </a:r>
          </a:p>
          <a:p>
            <a:pPr lvl="1">
              <a:buFont typeface="Wingdings" panose="05000000000000000000" pitchFamily="2" charset="2"/>
              <a:buChar char="v"/>
            </a:pPr>
            <a:r>
              <a:rPr lang="en-ZA" sz="2000" dirty="0"/>
              <a:t>Financial Services</a:t>
            </a:r>
          </a:p>
          <a:p>
            <a:pPr lvl="1">
              <a:buFont typeface="Wingdings" panose="05000000000000000000" pitchFamily="2" charset="2"/>
              <a:buChar char="v"/>
            </a:pPr>
            <a:r>
              <a:rPr lang="en-ZA" sz="2000" dirty="0">
                <a:solidFill>
                  <a:schemeClr val="tx1"/>
                </a:solidFill>
              </a:rPr>
              <a:t>Government </a:t>
            </a:r>
          </a:p>
          <a:p>
            <a:pPr lvl="1">
              <a:buFont typeface="Wingdings" panose="05000000000000000000" pitchFamily="2" charset="2"/>
              <a:buChar char="v"/>
            </a:pPr>
            <a:r>
              <a:rPr lang="en-ZA" sz="2000" dirty="0"/>
              <a:t>Transportation</a:t>
            </a:r>
            <a:r>
              <a:rPr lang="en-ZA" sz="2000" dirty="0">
                <a:solidFill>
                  <a:schemeClr val="tx1"/>
                </a:solidFill>
              </a:rPr>
              <a:t> </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6</a:t>
            </a:fld>
            <a:endParaRPr lang="en-US" dirty="0">
              <a:solidFill>
                <a:srgbClr val="FFFFFF"/>
              </a:solidFill>
            </a:endParaRPr>
          </a:p>
        </p:txBody>
      </p:sp>
    </p:spTree>
    <p:extLst>
      <p:ext uri="{BB962C8B-B14F-4D97-AF65-F5344CB8AC3E}">
        <p14:creationId xmlns:p14="http://schemas.microsoft.com/office/powerpoint/2010/main" val="797072180"/>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Impact of cybercrime</a:t>
            </a:r>
          </a:p>
        </p:txBody>
      </p:sp>
      <p:sp>
        <p:nvSpPr>
          <p:cNvPr id="8194" name="Rectangle 3"/>
          <p:cNvSpPr>
            <a:spLocks noGrp="1" noChangeArrowheads="1"/>
          </p:cNvSpPr>
          <p:nvPr>
            <p:ph type="body" idx="4294967295"/>
          </p:nvPr>
        </p:nvSpPr>
        <p:spPr>
          <a:xfrm>
            <a:off x="457200" y="1196752"/>
            <a:ext cx="8229600" cy="4713387"/>
          </a:xfrm>
        </p:spPr>
        <p:txBody>
          <a:bodyPr/>
          <a:lstStyle/>
          <a:p>
            <a:pPr>
              <a:buFont typeface="Wingdings" panose="05000000000000000000" pitchFamily="2" charset="2"/>
              <a:buChar char="q"/>
            </a:pPr>
            <a:r>
              <a:rPr lang="en-ZA" sz="2400" b="1" dirty="0">
                <a:solidFill>
                  <a:schemeClr val="tx1"/>
                </a:solidFill>
              </a:rPr>
              <a:t>Financial loss </a:t>
            </a:r>
            <a:r>
              <a:rPr lang="en-ZA" sz="2400" dirty="0">
                <a:solidFill>
                  <a:schemeClr val="tx1"/>
                </a:solidFill>
              </a:rPr>
              <a:t>– losses can be direct through loss of electronic funds, or indirect through the costs of correcting the exposure.</a:t>
            </a:r>
          </a:p>
          <a:p>
            <a:pPr>
              <a:buFont typeface="Wingdings" panose="05000000000000000000" pitchFamily="2" charset="2"/>
              <a:buChar char="q"/>
            </a:pPr>
            <a:r>
              <a:rPr lang="en-ZA" sz="2400" b="1" dirty="0">
                <a:solidFill>
                  <a:schemeClr val="tx1"/>
                </a:solidFill>
              </a:rPr>
              <a:t>Legal repercussions </a:t>
            </a:r>
            <a:r>
              <a:rPr lang="en-ZA" sz="2400" dirty="0">
                <a:solidFill>
                  <a:schemeClr val="tx1"/>
                </a:solidFill>
              </a:rPr>
              <a:t>– lawsuits from individuals and other organisations due to the disclosure of confidential information.</a:t>
            </a:r>
          </a:p>
          <a:p>
            <a:pPr>
              <a:buFont typeface="Wingdings" panose="05000000000000000000" pitchFamily="2" charset="2"/>
              <a:buChar char="q"/>
            </a:pPr>
            <a:r>
              <a:rPr lang="en-ZA" sz="2400" b="1" dirty="0">
                <a:solidFill>
                  <a:schemeClr val="tx1"/>
                </a:solidFill>
              </a:rPr>
              <a:t>Disclosure of confidential information </a:t>
            </a:r>
            <a:r>
              <a:rPr lang="en-ZA" sz="2400" dirty="0">
                <a:solidFill>
                  <a:schemeClr val="tx1"/>
                </a:solidFill>
              </a:rPr>
              <a:t>– disclosure of sensitive or embarrassing information.</a:t>
            </a:r>
          </a:p>
          <a:p>
            <a:pPr>
              <a:buFont typeface="Wingdings" panose="05000000000000000000" pitchFamily="2" charset="2"/>
              <a:buChar char="q"/>
            </a:pPr>
            <a:r>
              <a:rPr lang="en-ZA" sz="2400" b="1" dirty="0">
                <a:solidFill>
                  <a:schemeClr val="tx1"/>
                </a:solidFill>
              </a:rPr>
              <a:t>Reputational damage </a:t>
            </a:r>
            <a:r>
              <a:rPr lang="en-ZA" sz="2400" dirty="0">
                <a:solidFill>
                  <a:schemeClr val="tx1"/>
                </a:solidFill>
              </a:rPr>
              <a:t>– loss of faith in the organisation by the public.</a:t>
            </a:r>
          </a:p>
          <a:p>
            <a:pPr>
              <a:buFont typeface="Wingdings" panose="05000000000000000000" pitchFamily="2" charset="2"/>
              <a:buChar char="q"/>
            </a:pPr>
            <a:r>
              <a:rPr lang="en-ZA" sz="2400" b="1" dirty="0">
                <a:solidFill>
                  <a:schemeClr val="tx1"/>
                </a:solidFill>
              </a:rPr>
              <a:t>Inability to deliver critical services</a:t>
            </a:r>
            <a:r>
              <a:rPr lang="en-ZA" sz="2400" dirty="0">
                <a:solidFill>
                  <a:schemeClr val="tx1"/>
                </a:solidFill>
              </a:rPr>
              <a:t> – a cyber attack could render a critical/essential service provider handicapped.</a:t>
            </a:r>
          </a:p>
          <a:p>
            <a:pPr>
              <a:buFont typeface="Wingdings" panose="05000000000000000000" pitchFamily="2" charset="2"/>
              <a:buChar char="q"/>
            </a:pPr>
            <a:endParaRPr lang="en-ZA" sz="2000" dirty="0">
              <a:solidFill>
                <a:schemeClr val="tx1"/>
              </a:solidFill>
            </a:endParaRP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7</a:t>
            </a:fld>
            <a:endParaRPr lang="en-US" dirty="0">
              <a:solidFill>
                <a:srgbClr val="FFFFFF"/>
              </a:solidFill>
            </a:endParaRPr>
          </a:p>
        </p:txBody>
      </p:sp>
    </p:spTree>
    <p:extLst>
      <p:ext uri="{BB962C8B-B14F-4D97-AF65-F5344CB8AC3E}">
        <p14:creationId xmlns:p14="http://schemas.microsoft.com/office/powerpoint/2010/main" val="3752299957"/>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Types of Cyber attacks</a:t>
            </a:r>
          </a:p>
        </p:txBody>
      </p:sp>
      <p:sp>
        <p:nvSpPr>
          <p:cNvPr id="8194" name="Rectangle 3"/>
          <p:cNvSpPr>
            <a:spLocks noGrp="1" noChangeArrowheads="1"/>
          </p:cNvSpPr>
          <p:nvPr>
            <p:ph type="body" idx="4294967295"/>
          </p:nvPr>
        </p:nvSpPr>
        <p:spPr>
          <a:xfrm>
            <a:off x="457200" y="1412777"/>
            <a:ext cx="8229600" cy="4713387"/>
          </a:xfrm>
        </p:spPr>
        <p:txBody>
          <a:bodyPr/>
          <a:lstStyle/>
          <a:p>
            <a:pPr>
              <a:buFont typeface="Wingdings" panose="05000000000000000000" pitchFamily="2" charset="2"/>
              <a:buChar char="q"/>
            </a:pPr>
            <a:r>
              <a:rPr lang="en-ZA" sz="2000" b="1" dirty="0">
                <a:solidFill>
                  <a:schemeClr val="tx1"/>
                </a:solidFill>
              </a:rPr>
              <a:t>Malware</a:t>
            </a:r>
            <a:r>
              <a:rPr lang="en-ZA" sz="2000" dirty="0">
                <a:solidFill>
                  <a:schemeClr val="tx1"/>
                </a:solidFill>
              </a:rPr>
              <a:t> - various forms of harmful software, such as viruses and ransomware. Once malware is in your computer, it can wreak all sorts of havoc, from taking control of your machine, to monitoring your actions and keystrokes, to silently sending all sorts of confidential data from your computer or network to the attacker's home base.</a:t>
            </a:r>
          </a:p>
          <a:p>
            <a:pPr>
              <a:buFont typeface="Wingdings" panose="05000000000000000000" pitchFamily="2" charset="2"/>
              <a:buChar char="q"/>
            </a:pPr>
            <a:r>
              <a:rPr lang="en-ZA" sz="2000" b="1" dirty="0">
                <a:solidFill>
                  <a:schemeClr val="tx1"/>
                </a:solidFill>
              </a:rPr>
              <a:t>Phishing</a:t>
            </a:r>
            <a:r>
              <a:rPr lang="en-ZA" sz="2000" dirty="0">
                <a:solidFill>
                  <a:schemeClr val="tx1"/>
                </a:solidFill>
              </a:rPr>
              <a:t> - attacker may send you an email that appears to be from someone you trust, like your boss or a company you do business with. The email will seem legitimate, and it will have some urgency to it (e.g. fraudulent activity has been detected on your account). In the email, there will be an attachment to open or a link to click. Upon opening the malicious attachment, you’ll thereby install malware in your computer. </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8</a:t>
            </a:fld>
            <a:endParaRPr lang="en-US" dirty="0">
              <a:solidFill>
                <a:srgbClr val="FFFFFF"/>
              </a:solidFill>
            </a:endParaRPr>
          </a:p>
        </p:txBody>
      </p:sp>
    </p:spTree>
    <p:extLst>
      <p:ext uri="{BB962C8B-B14F-4D97-AF65-F5344CB8AC3E}">
        <p14:creationId xmlns:p14="http://schemas.microsoft.com/office/powerpoint/2010/main" val="1599112661"/>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p:txBody>
          <a:bodyPr/>
          <a:lstStyle/>
          <a:p>
            <a:r>
              <a:rPr lang="en-ZA" dirty="0">
                <a:solidFill>
                  <a:schemeClr val="tx1"/>
                </a:solidFill>
                <a:effectLst/>
                <a:latin typeface="Arial" charset="0"/>
              </a:rPr>
              <a:t>Types of Cyber attacks (Continued…)</a:t>
            </a:r>
          </a:p>
        </p:txBody>
      </p:sp>
      <p:sp>
        <p:nvSpPr>
          <p:cNvPr id="8194" name="Rectangle 3"/>
          <p:cNvSpPr>
            <a:spLocks noGrp="1" noChangeArrowheads="1"/>
          </p:cNvSpPr>
          <p:nvPr>
            <p:ph type="body" idx="4294967295"/>
          </p:nvPr>
        </p:nvSpPr>
        <p:spPr>
          <a:xfrm>
            <a:off x="457200" y="1412777"/>
            <a:ext cx="8229600" cy="4713387"/>
          </a:xfrm>
        </p:spPr>
        <p:txBody>
          <a:bodyPr/>
          <a:lstStyle/>
          <a:p>
            <a:pPr>
              <a:buFont typeface="Wingdings" panose="05000000000000000000" pitchFamily="2" charset="2"/>
              <a:buChar char="q"/>
            </a:pPr>
            <a:endParaRPr lang="en-ZA" sz="2000" b="1" dirty="0">
              <a:solidFill>
                <a:schemeClr val="tx1"/>
              </a:solidFill>
            </a:endParaRPr>
          </a:p>
          <a:p>
            <a:pPr>
              <a:buFont typeface="Wingdings" panose="05000000000000000000" pitchFamily="2" charset="2"/>
              <a:buChar char="q"/>
            </a:pPr>
            <a:r>
              <a:rPr lang="en-ZA" sz="2000" b="1" dirty="0">
                <a:solidFill>
                  <a:schemeClr val="tx1"/>
                </a:solidFill>
              </a:rPr>
              <a:t>Denial of Service (</a:t>
            </a:r>
            <a:r>
              <a:rPr lang="en-ZA" sz="2000" b="1" dirty="0" err="1">
                <a:solidFill>
                  <a:schemeClr val="tx1"/>
                </a:solidFill>
              </a:rPr>
              <a:t>DoS</a:t>
            </a:r>
            <a:r>
              <a:rPr lang="en-ZA" sz="2000" b="1" dirty="0">
                <a:solidFill>
                  <a:schemeClr val="tx1"/>
                </a:solidFill>
              </a:rPr>
              <a:t>)</a:t>
            </a:r>
            <a:r>
              <a:rPr lang="en-ZA" sz="2000" dirty="0">
                <a:solidFill>
                  <a:schemeClr val="tx1"/>
                </a:solidFill>
              </a:rPr>
              <a:t> - where the perpetrator seeks to make a machine or network resource unavailable to its intended users by temporarily or indefinitely disrupting services of a host connected to the Internet.</a:t>
            </a:r>
          </a:p>
          <a:p>
            <a:pPr>
              <a:buFont typeface="Wingdings" panose="05000000000000000000" pitchFamily="2" charset="2"/>
              <a:buChar char="q"/>
            </a:pPr>
            <a:r>
              <a:rPr lang="en-ZA" sz="2000" b="1" dirty="0">
                <a:solidFill>
                  <a:schemeClr val="tx1"/>
                </a:solidFill>
              </a:rPr>
              <a:t>Man-in-the-Middle Attacks </a:t>
            </a:r>
            <a:r>
              <a:rPr lang="en-ZA" sz="2000" dirty="0">
                <a:solidFill>
                  <a:schemeClr val="tx1"/>
                </a:solidFill>
              </a:rPr>
              <a:t> - attack where the attacker secretly relays and possibly alters the communication between two parties who believe they are directly communicating with each other. </a:t>
            </a:r>
          </a:p>
          <a:p>
            <a:pPr>
              <a:buFont typeface="Wingdings" panose="05000000000000000000" pitchFamily="2" charset="2"/>
              <a:buChar char="q"/>
            </a:pPr>
            <a:r>
              <a:rPr lang="en-ZA" sz="2000" b="1" dirty="0">
                <a:solidFill>
                  <a:schemeClr val="tx1"/>
                </a:solidFill>
              </a:rPr>
              <a:t>Social engineering </a:t>
            </a:r>
            <a:r>
              <a:rPr lang="en-ZA" sz="2000" dirty="0">
                <a:solidFill>
                  <a:schemeClr val="tx1"/>
                </a:solidFill>
              </a:rPr>
              <a:t>- psychological manipulation of people into performing actions or divulging confidential information. A type of confidence trick for the purpose of information gathering, fraud, or system access</a:t>
            </a:r>
          </a:p>
        </p:txBody>
      </p:sp>
      <p:sp>
        <p:nvSpPr>
          <p:cNvPr id="2" name="Slide Number Placeholder 1"/>
          <p:cNvSpPr>
            <a:spLocks noGrp="1"/>
          </p:cNvSpPr>
          <p:nvPr>
            <p:ph type="sldNum" sz="quarter" idx="11"/>
          </p:nvPr>
        </p:nvSpPr>
        <p:spPr/>
        <p:txBody>
          <a:bodyPr/>
          <a:lstStyle/>
          <a:p>
            <a:pPr>
              <a:defRPr/>
            </a:pPr>
            <a:fld id="{0FEE84AF-83E6-498E-AF32-15E946C56A2D}" type="slidenum">
              <a:rPr lang="en-US" smtClean="0">
                <a:solidFill>
                  <a:srgbClr val="FFFFFF"/>
                </a:solidFill>
              </a:rPr>
              <a:pPr>
                <a:defRPr/>
              </a:pPr>
              <a:t>9</a:t>
            </a:fld>
            <a:endParaRPr lang="en-US" dirty="0">
              <a:solidFill>
                <a:srgbClr val="FFFFFF"/>
              </a:solidFill>
            </a:endParaRPr>
          </a:p>
        </p:txBody>
      </p:sp>
    </p:spTree>
    <p:extLst>
      <p:ext uri="{BB962C8B-B14F-4D97-AF65-F5344CB8AC3E}">
        <p14:creationId xmlns:p14="http://schemas.microsoft.com/office/powerpoint/2010/main" val="3442625246"/>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Perpetu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13671</TotalTime>
  <Words>1249</Words>
  <Application>Microsoft Office PowerPoint</Application>
  <PresentationFormat>On-screen Show (4:3)</PresentationFormat>
  <Paragraphs>156</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Perpetua</vt:lpstr>
      <vt:lpstr>Verdana</vt:lpstr>
      <vt:lpstr>Wingdings</vt:lpstr>
      <vt:lpstr>Default Design</vt:lpstr>
      <vt:lpstr>   CIGFARO AUDIT &amp; RISK INDABA  The importance of Computer Audits and Controls against current Cyber Risk  Presenter: Imre Nagy CA(SA) RA Director: Inspections </vt:lpstr>
      <vt:lpstr>Synopsis</vt:lpstr>
      <vt:lpstr>Example 1: CoJ billing system allegedly hacked</vt:lpstr>
      <vt:lpstr>Example 2: Cyber attack takes 16 hospitals offline</vt:lpstr>
      <vt:lpstr>Where can it happen?</vt:lpstr>
      <vt:lpstr>Who is at risk?</vt:lpstr>
      <vt:lpstr>Impact of cybercrime</vt:lpstr>
      <vt:lpstr>Types of Cyber attacks</vt:lpstr>
      <vt:lpstr>Types of Cyber attacks (Continued…)</vt:lpstr>
      <vt:lpstr>Perpetrators of cybercrime</vt:lpstr>
      <vt:lpstr>Perpetrators of cybercrime (Continued…)</vt:lpstr>
      <vt:lpstr>Definition of Cyber security</vt:lpstr>
      <vt:lpstr>Measures to prevent cybercrime</vt:lpstr>
      <vt:lpstr>Measures to prevent cybercrime (Continued…)</vt:lpstr>
      <vt:lpstr>Mechanisms to implement</vt:lpstr>
      <vt:lpstr>Mechanisms to implement</vt:lpstr>
      <vt:lpstr>Mechanisms to implement (Continued…)</vt:lpstr>
      <vt:lpstr>IT Controls in context</vt:lpstr>
      <vt:lpstr>IT Risk &amp; External Audit</vt:lpstr>
      <vt:lpstr>Reporting Cybercrime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Imre Nagy</cp:lastModifiedBy>
  <cp:revision>385</cp:revision>
  <cp:lastPrinted>2015-03-26T08:33:49Z</cp:lastPrinted>
  <dcterms:created xsi:type="dcterms:W3CDTF">2006-04-28T10:38:20Z</dcterms:created>
  <dcterms:modified xsi:type="dcterms:W3CDTF">2017-06-04T12:13:11Z</dcterms:modified>
</cp:coreProperties>
</file>