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62" r:id="rId2"/>
    <p:sldId id="285" r:id="rId3"/>
    <p:sldId id="319" r:id="rId4"/>
    <p:sldId id="355" r:id="rId5"/>
    <p:sldId id="321" r:id="rId6"/>
    <p:sldId id="324" r:id="rId7"/>
    <p:sldId id="359" r:id="rId8"/>
    <p:sldId id="367" r:id="rId9"/>
    <p:sldId id="325" r:id="rId10"/>
    <p:sldId id="334" r:id="rId11"/>
    <p:sldId id="327" r:id="rId12"/>
    <p:sldId id="328" r:id="rId13"/>
    <p:sldId id="329" r:id="rId14"/>
    <p:sldId id="330" r:id="rId15"/>
    <p:sldId id="343" r:id="rId16"/>
    <p:sldId id="336" r:id="rId17"/>
    <p:sldId id="344" r:id="rId18"/>
    <p:sldId id="363" r:id="rId19"/>
    <p:sldId id="337" r:id="rId20"/>
    <p:sldId id="364" r:id="rId21"/>
    <p:sldId id="351" r:id="rId22"/>
    <p:sldId id="365" r:id="rId23"/>
    <p:sldId id="361" r:id="rId24"/>
    <p:sldId id="342" r:id="rId25"/>
    <p:sldId id="366" r:id="rId26"/>
    <p:sldId id="314" r:id="rId27"/>
    <p:sldId id="339" r:id="rId28"/>
    <p:sldId id="31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09" autoAdjust="0"/>
    <p:restoredTop sz="94129" autoAdjust="0"/>
  </p:normalViewPr>
  <p:slideViewPr>
    <p:cSldViewPr>
      <p:cViewPr varScale="1">
        <p:scale>
          <a:sx n="68" d="100"/>
          <a:sy n="68" d="100"/>
        </p:scale>
        <p:origin x="1380"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4" d="100"/>
          <a:sy n="54" d="100"/>
        </p:scale>
        <p:origin x="289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FCD703-9231-4E54-8D92-601C55A23E93}" type="doc">
      <dgm:prSet loTypeId="urn:microsoft.com/office/officeart/2005/8/layout/radial1" loCatId="cycle" qsTypeId="urn:microsoft.com/office/officeart/2005/8/quickstyle/3d4" qsCatId="3D" csTypeId="urn:microsoft.com/office/officeart/2005/8/colors/colorful1" csCatId="colorful" phldr="1"/>
      <dgm:spPr/>
      <dgm:t>
        <a:bodyPr/>
        <a:lstStyle/>
        <a:p>
          <a:endParaRPr lang="en-US"/>
        </a:p>
      </dgm:t>
    </dgm:pt>
    <dgm:pt modelId="{40FF2D0C-5001-4E86-B382-536BBCDAF4D6}">
      <dgm:prSet phldrT="[Text]" custT="1"/>
      <dgm:spPr/>
      <dgm:t>
        <a:bodyPr/>
        <a:lstStyle/>
        <a:p>
          <a:r>
            <a:rPr lang="en-US" sz="1200" b="1" i="1" dirty="0">
              <a:solidFill>
                <a:schemeClr val="tx1"/>
              </a:solidFill>
            </a:rPr>
            <a:t>Effective Internal Audit</a:t>
          </a:r>
        </a:p>
      </dgm:t>
    </dgm:pt>
    <dgm:pt modelId="{8DD3DECC-DE42-4E7C-92FC-04153A551468}" type="parTrans" cxnId="{B6CFB05D-C00B-4F6F-9CF0-7897A4560B4E}">
      <dgm:prSet/>
      <dgm:spPr/>
      <dgm:t>
        <a:bodyPr/>
        <a:lstStyle/>
        <a:p>
          <a:endParaRPr lang="en-US" sz="1200" b="1">
            <a:solidFill>
              <a:sysClr val="windowText" lastClr="000000"/>
            </a:solidFill>
          </a:endParaRPr>
        </a:p>
      </dgm:t>
    </dgm:pt>
    <dgm:pt modelId="{ED0CA342-C4CB-4B83-9201-6ED1B88BAF4F}" type="sibTrans" cxnId="{B6CFB05D-C00B-4F6F-9CF0-7897A4560B4E}">
      <dgm:prSet/>
      <dgm:spPr/>
      <dgm:t>
        <a:bodyPr/>
        <a:lstStyle/>
        <a:p>
          <a:endParaRPr lang="en-US" sz="1200" b="1">
            <a:solidFill>
              <a:sysClr val="windowText" lastClr="000000"/>
            </a:solidFill>
          </a:endParaRPr>
        </a:p>
      </dgm:t>
    </dgm:pt>
    <dgm:pt modelId="{5A15C6EE-8725-4F08-BDAB-2726590DE463}">
      <dgm:prSet phldrT="[Text]" custT="1"/>
      <dgm:spPr>
        <a:solidFill>
          <a:srgbClr val="FF0000"/>
        </a:solidFill>
      </dgm:spPr>
      <dgm:t>
        <a:bodyPr/>
        <a:lstStyle/>
        <a:p>
          <a:r>
            <a:rPr lang="en-US" sz="1100" b="1" dirty="0">
              <a:solidFill>
                <a:schemeClr val="tx1"/>
              </a:solidFill>
              <a:latin typeface="Arial" panose="020B0604020202020204" pitchFamily="34" charset="0"/>
              <a:cs typeface="Arial" panose="020B0604020202020204" pitchFamily="34" charset="0"/>
            </a:rPr>
            <a:t>Tone at the Top</a:t>
          </a:r>
        </a:p>
      </dgm:t>
    </dgm:pt>
    <dgm:pt modelId="{16C7E57E-9570-4E0F-91A5-CFFDC5EA6A74}" type="parTrans" cxnId="{4295CFF7-A653-44B2-B542-FF4D0005191D}">
      <dgm:prSet custT="1"/>
      <dgm:spPr/>
      <dgm:t>
        <a:bodyPr/>
        <a:lstStyle/>
        <a:p>
          <a:endParaRPr lang="en-US" sz="1200" b="1">
            <a:solidFill>
              <a:sysClr val="windowText" lastClr="000000"/>
            </a:solidFill>
          </a:endParaRPr>
        </a:p>
      </dgm:t>
    </dgm:pt>
    <dgm:pt modelId="{DD27541F-0EC1-4C4B-89EE-57190B35B9AA}" type="sibTrans" cxnId="{4295CFF7-A653-44B2-B542-FF4D0005191D}">
      <dgm:prSet/>
      <dgm:spPr/>
      <dgm:t>
        <a:bodyPr/>
        <a:lstStyle/>
        <a:p>
          <a:endParaRPr lang="en-US" sz="1200" b="1">
            <a:solidFill>
              <a:sysClr val="windowText" lastClr="000000"/>
            </a:solidFill>
          </a:endParaRPr>
        </a:p>
      </dgm:t>
    </dgm:pt>
    <dgm:pt modelId="{E1FF6DD6-BB7F-49C2-9430-825421AD1932}">
      <dgm:prSet phldrT="[Text]" custT="1"/>
      <dgm:spPr/>
      <dgm:t>
        <a:bodyPr/>
        <a:lstStyle/>
        <a:p>
          <a:r>
            <a:rPr lang="en-US" sz="900" b="1" dirty="0">
              <a:solidFill>
                <a:schemeClr val="tx1"/>
              </a:solidFill>
              <a:latin typeface="Arial" panose="020B0604020202020204" pitchFamily="34" charset="0"/>
              <a:cs typeface="Arial" panose="020B0604020202020204" pitchFamily="34" charset="0"/>
            </a:rPr>
            <a:t>Good Communication and Training</a:t>
          </a:r>
        </a:p>
      </dgm:t>
    </dgm:pt>
    <dgm:pt modelId="{ABC1220E-A027-4EDE-81B0-CCD6E37ECEEB}" type="parTrans" cxnId="{882B1F60-2A6C-4E92-AA50-480C7C9F0A11}">
      <dgm:prSet custT="1"/>
      <dgm:spPr/>
      <dgm:t>
        <a:bodyPr/>
        <a:lstStyle/>
        <a:p>
          <a:endParaRPr lang="en-US" sz="1200" b="1">
            <a:solidFill>
              <a:sysClr val="windowText" lastClr="000000"/>
            </a:solidFill>
          </a:endParaRPr>
        </a:p>
      </dgm:t>
    </dgm:pt>
    <dgm:pt modelId="{FC741B7E-1F50-46BD-BEEC-CC5474D24582}" type="sibTrans" cxnId="{882B1F60-2A6C-4E92-AA50-480C7C9F0A11}">
      <dgm:prSet/>
      <dgm:spPr/>
      <dgm:t>
        <a:bodyPr/>
        <a:lstStyle/>
        <a:p>
          <a:endParaRPr lang="en-US" sz="1200" b="1">
            <a:solidFill>
              <a:sysClr val="windowText" lastClr="000000"/>
            </a:solidFill>
          </a:endParaRPr>
        </a:p>
      </dgm:t>
    </dgm:pt>
    <dgm:pt modelId="{A5E2DB53-E247-4CE8-8F12-2B1C4DD76EC2}">
      <dgm:prSet phldrT="[Text]" custT="1"/>
      <dgm:spPr>
        <a:solidFill>
          <a:srgbClr val="99CC00"/>
        </a:solidFill>
      </dgm:spPr>
      <dgm:t>
        <a:bodyPr/>
        <a:lstStyle/>
        <a:p>
          <a:r>
            <a:rPr lang="en-US" sz="1000" b="1" dirty="0">
              <a:solidFill>
                <a:schemeClr val="tx1"/>
              </a:solidFill>
              <a:latin typeface="Arial" panose="020B0604020202020204" pitchFamily="34" charset="0"/>
              <a:cs typeface="Arial" panose="020B0604020202020204" pitchFamily="34" charset="0"/>
            </a:rPr>
            <a:t>Service Delivery improvement </a:t>
          </a:r>
        </a:p>
      </dgm:t>
    </dgm:pt>
    <dgm:pt modelId="{0A680251-84CD-4D63-8484-BD52E42A19D6}" type="parTrans" cxnId="{D20F7D7D-CA40-4C0A-B8E6-3B0AF716A2A3}">
      <dgm:prSet custT="1"/>
      <dgm:spPr/>
      <dgm:t>
        <a:bodyPr/>
        <a:lstStyle/>
        <a:p>
          <a:endParaRPr lang="en-US" sz="1200" b="1">
            <a:solidFill>
              <a:sysClr val="windowText" lastClr="000000"/>
            </a:solidFill>
          </a:endParaRPr>
        </a:p>
      </dgm:t>
    </dgm:pt>
    <dgm:pt modelId="{F3797CE2-FFEE-42B2-BCC4-2E7B049FD1E1}" type="sibTrans" cxnId="{D20F7D7D-CA40-4C0A-B8E6-3B0AF716A2A3}">
      <dgm:prSet/>
      <dgm:spPr/>
      <dgm:t>
        <a:bodyPr/>
        <a:lstStyle/>
        <a:p>
          <a:endParaRPr lang="en-US" sz="1200" b="1">
            <a:solidFill>
              <a:sysClr val="windowText" lastClr="000000"/>
            </a:solidFill>
          </a:endParaRPr>
        </a:p>
      </dgm:t>
    </dgm:pt>
    <dgm:pt modelId="{EB74BA15-6D87-467D-9C1A-5156D9E394EA}">
      <dgm:prSet custT="1"/>
      <dgm:spPr>
        <a:solidFill>
          <a:schemeClr val="accent6">
            <a:lumMod val="20000"/>
            <a:lumOff val="80000"/>
          </a:schemeClr>
        </a:solidFill>
      </dgm:spPr>
      <dgm:t>
        <a:bodyPr/>
        <a:lstStyle/>
        <a:p>
          <a:r>
            <a:rPr lang="en-US" sz="1100" b="1" dirty="0">
              <a:solidFill>
                <a:schemeClr val="tx1"/>
              </a:solidFill>
              <a:latin typeface="Arial" panose="020B0604020202020204" pitchFamily="34" charset="0"/>
              <a:cs typeface="Arial" panose="020B0604020202020204" pitchFamily="34" charset="0"/>
            </a:rPr>
            <a:t>Clean Administration</a:t>
          </a:r>
        </a:p>
      </dgm:t>
    </dgm:pt>
    <dgm:pt modelId="{AF413EA6-E28C-4D97-8BBD-B8B1C966780A}" type="parTrans" cxnId="{D8697F3C-5A2A-45A7-9334-036427D3EB07}">
      <dgm:prSet custT="1"/>
      <dgm:spPr/>
      <dgm:t>
        <a:bodyPr/>
        <a:lstStyle/>
        <a:p>
          <a:endParaRPr lang="en-US" sz="1200"/>
        </a:p>
      </dgm:t>
    </dgm:pt>
    <dgm:pt modelId="{8D7CA296-8F6C-449B-A6DD-9059D94EBF90}" type="sibTrans" cxnId="{D8697F3C-5A2A-45A7-9334-036427D3EB07}">
      <dgm:prSet/>
      <dgm:spPr/>
      <dgm:t>
        <a:bodyPr/>
        <a:lstStyle/>
        <a:p>
          <a:endParaRPr lang="en-US" sz="1200"/>
        </a:p>
      </dgm:t>
    </dgm:pt>
    <dgm:pt modelId="{2B4A2394-211C-49EB-8386-58806DF50504}">
      <dgm:prSet phldrT="[Text]" custT="1"/>
      <dgm:spPr>
        <a:solidFill>
          <a:srgbClr val="FFC000"/>
        </a:solidFill>
      </dgm:spPr>
      <dgm:t>
        <a:bodyPr/>
        <a:lstStyle/>
        <a:p>
          <a:r>
            <a:rPr lang="en-US" sz="1100" b="1" dirty="0">
              <a:solidFill>
                <a:schemeClr val="tx1"/>
              </a:solidFill>
              <a:latin typeface="Arial" panose="020B0604020202020204" pitchFamily="34" charset="0"/>
              <a:cs typeface="Arial" panose="020B0604020202020204" pitchFamily="34" charset="0"/>
            </a:rPr>
            <a:t>Governance Processes</a:t>
          </a:r>
        </a:p>
        <a:p>
          <a:r>
            <a:rPr lang="en-US" sz="1100" b="1" dirty="0">
              <a:solidFill>
                <a:schemeClr val="tx1"/>
              </a:solidFill>
              <a:latin typeface="Arial" panose="020B0604020202020204" pitchFamily="34" charset="0"/>
              <a:cs typeface="Arial" panose="020B0604020202020204" pitchFamily="34" charset="0"/>
            </a:rPr>
            <a:t>Improvement </a:t>
          </a:r>
        </a:p>
      </dgm:t>
    </dgm:pt>
    <dgm:pt modelId="{BA2F5E68-C1D8-4EBC-9751-BDFBFBFADA27}" type="parTrans" cxnId="{450EAECC-3367-4F67-9C5F-4E381A1312AE}">
      <dgm:prSet custT="1"/>
      <dgm:spPr/>
      <dgm:t>
        <a:bodyPr/>
        <a:lstStyle/>
        <a:p>
          <a:endParaRPr lang="en-US" sz="1200"/>
        </a:p>
      </dgm:t>
    </dgm:pt>
    <dgm:pt modelId="{0AA6D367-A8D5-428B-9D87-D5F3A9D71219}" type="sibTrans" cxnId="{450EAECC-3367-4F67-9C5F-4E381A1312AE}">
      <dgm:prSet/>
      <dgm:spPr/>
      <dgm:t>
        <a:bodyPr/>
        <a:lstStyle/>
        <a:p>
          <a:endParaRPr lang="en-US" sz="1200"/>
        </a:p>
      </dgm:t>
    </dgm:pt>
    <dgm:pt modelId="{14F0B201-DB60-46EA-90B5-E0F4399B345A}">
      <dgm:prSet custT="1"/>
      <dgm:spPr>
        <a:solidFill>
          <a:schemeClr val="accent4">
            <a:lumMod val="60000"/>
            <a:lumOff val="40000"/>
          </a:schemeClr>
        </a:solidFill>
      </dgm:spPr>
      <dgm:t>
        <a:bodyPr/>
        <a:lstStyle/>
        <a:p>
          <a:r>
            <a:rPr lang="en-US" sz="1100" b="1" dirty="0">
              <a:solidFill>
                <a:schemeClr val="tx1"/>
              </a:solidFill>
              <a:latin typeface="Arial" panose="020B0604020202020204" pitchFamily="34" charset="0"/>
              <a:cs typeface="Arial" panose="020B0604020202020204" pitchFamily="34" charset="0"/>
            </a:rPr>
            <a:t>Control Environment</a:t>
          </a:r>
        </a:p>
        <a:p>
          <a:r>
            <a:rPr lang="en-US" sz="1100" b="1" dirty="0">
              <a:solidFill>
                <a:schemeClr val="tx1"/>
              </a:solidFill>
              <a:latin typeface="Arial" panose="020B0604020202020204" pitchFamily="34" charset="0"/>
              <a:cs typeface="Arial" panose="020B0604020202020204" pitchFamily="34" charset="0"/>
            </a:rPr>
            <a:t>Improvement</a:t>
          </a:r>
        </a:p>
      </dgm:t>
    </dgm:pt>
    <dgm:pt modelId="{A71ABB8F-0E4B-41AF-AB0F-B7FFF755C757}" type="parTrans" cxnId="{0B422467-FF99-41BE-9E7F-F0ACD8E80C85}">
      <dgm:prSet custT="1"/>
      <dgm:spPr/>
      <dgm:t>
        <a:bodyPr/>
        <a:lstStyle/>
        <a:p>
          <a:endParaRPr lang="en-US" sz="1200"/>
        </a:p>
      </dgm:t>
    </dgm:pt>
    <dgm:pt modelId="{713F2307-08B0-458A-8924-05177E859289}" type="sibTrans" cxnId="{0B422467-FF99-41BE-9E7F-F0ACD8E80C85}">
      <dgm:prSet/>
      <dgm:spPr/>
      <dgm:t>
        <a:bodyPr/>
        <a:lstStyle/>
        <a:p>
          <a:endParaRPr lang="en-US" sz="1200"/>
        </a:p>
      </dgm:t>
    </dgm:pt>
    <dgm:pt modelId="{1DB20B19-2638-4AEE-AC88-257358A30395}">
      <dgm:prSet custT="1"/>
      <dgm:spPr>
        <a:solidFill>
          <a:srgbClr val="FFFF00"/>
        </a:solidFill>
      </dgm:spPr>
      <dgm:t>
        <a:bodyPr/>
        <a:lstStyle/>
        <a:p>
          <a:r>
            <a:rPr lang="en-US" sz="1100" b="1" dirty="0">
              <a:solidFill>
                <a:schemeClr val="tx1"/>
              </a:solidFill>
              <a:latin typeface="Arial" panose="020B0604020202020204" pitchFamily="34" charset="0"/>
              <a:cs typeface="Arial" panose="020B0604020202020204" pitchFamily="34" charset="0"/>
            </a:rPr>
            <a:t>Risk Management</a:t>
          </a:r>
        </a:p>
        <a:p>
          <a:r>
            <a:rPr lang="en-US" sz="1100" b="1" dirty="0">
              <a:solidFill>
                <a:schemeClr val="tx1"/>
              </a:solidFill>
              <a:latin typeface="Arial" panose="020B0604020202020204" pitchFamily="34" charset="0"/>
              <a:cs typeface="Arial" panose="020B0604020202020204" pitchFamily="34" charset="0"/>
            </a:rPr>
            <a:t>Improvement</a:t>
          </a:r>
        </a:p>
      </dgm:t>
    </dgm:pt>
    <dgm:pt modelId="{1911FA02-574E-45C0-9B06-22B7A8E112CC}" type="parTrans" cxnId="{9790364B-FAB7-43D4-9D75-765658016F60}">
      <dgm:prSet custT="1"/>
      <dgm:spPr/>
      <dgm:t>
        <a:bodyPr/>
        <a:lstStyle/>
        <a:p>
          <a:endParaRPr lang="en-US" sz="1200"/>
        </a:p>
      </dgm:t>
    </dgm:pt>
    <dgm:pt modelId="{4FC19B55-DD1D-4FAD-BD49-0DC69E6B7C04}" type="sibTrans" cxnId="{9790364B-FAB7-43D4-9D75-765658016F60}">
      <dgm:prSet/>
      <dgm:spPr/>
      <dgm:t>
        <a:bodyPr/>
        <a:lstStyle/>
        <a:p>
          <a:endParaRPr lang="en-US" sz="1200"/>
        </a:p>
      </dgm:t>
    </dgm:pt>
    <dgm:pt modelId="{BCC2D181-7CC8-4A39-9F47-53A805D0DE76}" type="pres">
      <dgm:prSet presAssocID="{F9FCD703-9231-4E54-8D92-601C55A23E93}" presName="cycle" presStyleCnt="0">
        <dgm:presLayoutVars>
          <dgm:chMax val="1"/>
          <dgm:dir/>
          <dgm:animLvl val="ctr"/>
          <dgm:resizeHandles val="exact"/>
        </dgm:presLayoutVars>
      </dgm:prSet>
      <dgm:spPr/>
    </dgm:pt>
    <dgm:pt modelId="{A9B81F14-C74C-458F-B444-FB88727B5D77}" type="pres">
      <dgm:prSet presAssocID="{40FF2D0C-5001-4E86-B382-536BBCDAF4D6}" presName="centerShape" presStyleLbl="node0" presStyleIdx="0" presStyleCnt="1" custScaleX="158072"/>
      <dgm:spPr/>
    </dgm:pt>
    <dgm:pt modelId="{3DD94CFD-22E7-4659-A2F0-4FECB656D538}" type="pres">
      <dgm:prSet presAssocID="{16C7E57E-9570-4E0F-91A5-CFFDC5EA6A74}" presName="Name9" presStyleLbl="parChTrans1D2" presStyleIdx="0" presStyleCnt="7"/>
      <dgm:spPr/>
    </dgm:pt>
    <dgm:pt modelId="{524796C8-EFEF-4556-B92B-16A4F8AED32D}" type="pres">
      <dgm:prSet presAssocID="{16C7E57E-9570-4E0F-91A5-CFFDC5EA6A74}" presName="connTx" presStyleLbl="parChTrans1D2" presStyleIdx="0" presStyleCnt="7"/>
      <dgm:spPr/>
    </dgm:pt>
    <dgm:pt modelId="{FF332B52-3748-4FFF-8496-14B0A4FA6831}" type="pres">
      <dgm:prSet presAssocID="{5A15C6EE-8725-4F08-BDAB-2726590DE463}" presName="node" presStyleLbl="node1" presStyleIdx="0" presStyleCnt="7" custScaleX="113172">
        <dgm:presLayoutVars>
          <dgm:bulletEnabled val="1"/>
        </dgm:presLayoutVars>
      </dgm:prSet>
      <dgm:spPr/>
    </dgm:pt>
    <dgm:pt modelId="{A8D35CE2-79FB-4311-A5A5-9EA7F632F153}" type="pres">
      <dgm:prSet presAssocID="{BA2F5E68-C1D8-4EBC-9751-BDFBFBFADA27}" presName="Name9" presStyleLbl="parChTrans1D2" presStyleIdx="1" presStyleCnt="7"/>
      <dgm:spPr/>
    </dgm:pt>
    <dgm:pt modelId="{3B39D110-8722-4F55-BD59-DDBBCB0A409E}" type="pres">
      <dgm:prSet presAssocID="{BA2F5E68-C1D8-4EBC-9751-BDFBFBFADA27}" presName="connTx" presStyleLbl="parChTrans1D2" presStyleIdx="1" presStyleCnt="7"/>
      <dgm:spPr/>
    </dgm:pt>
    <dgm:pt modelId="{431792C2-2DE2-403B-ABCF-E4871E4DBE50}" type="pres">
      <dgm:prSet presAssocID="{2B4A2394-211C-49EB-8386-58806DF50504}" presName="node" presStyleLbl="node1" presStyleIdx="1" presStyleCnt="7" custScaleX="146378" custRadScaleRad="109053" custRadScaleInc="11181">
        <dgm:presLayoutVars>
          <dgm:bulletEnabled val="1"/>
        </dgm:presLayoutVars>
      </dgm:prSet>
      <dgm:spPr/>
    </dgm:pt>
    <dgm:pt modelId="{E61EBA24-EA2F-44F7-AB7A-550D85B4AE05}" type="pres">
      <dgm:prSet presAssocID="{A71ABB8F-0E4B-41AF-AB0F-B7FFF755C757}" presName="Name9" presStyleLbl="parChTrans1D2" presStyleIdx="2" presStyleCnt="7"/>
      <dgm:spPr/>
    </dgm:pt>
    <dgm:pt modelId="{4B3E19E9-FABB-4A85-BCE7-F13D2E8646C4}" type="pres">
      <dgm:prSet presAssocID="{A71ABB8F-0E4B-41AF-AB0F-B7FFF755C757}" presName="connTx" presStyleLbl="parChTrans1D2" presStyleIdx="2" presStyleCnt="7"/>
      <dgm:spPr/>
    </dgm:pt>
    <dgm:pt modelId="{8DE7627D-FB9B-4E3E-92A5-78BB95C73B4F}" type="pres">
      <dgm:prSet presAssocID="{14F0B201-DB60-46EA-90B5-E0F4399B345A}" presName="node" presStyleLbl="node1" presStyleIdx="2" presStyleCnt="7" custScaleX="130953" custRadScaleRad="93817" custRadScaleInc="-104">
        <dgm:presLayoutVars>
          <dgm:bulletEnabled val="1"/>
        </dgm:presLayoutVars>
      </dgm:prSet>
      <dgm:spPr/>
    </dgm:pt>
    <dgm:pt modelId="{0384E067-283F-40E7-A549-004685E80DE2}" type="pres">
      <dgm:prSet presAssocID="{1911FA02-574E-45C0-9B06-22B7A8E112CC}" presName="Name9" presStyleLbl="parChTrans1D2" presStyleIdx="3" presStyleCnt="7"/>
      <dgm:spPr/>
    </dgm:pt>
    <dgm:pt modelId="{628D3ED0-64A4-4465-BEBE-F0ED2AFCBFB4}" type="pres">
      <dgm:prSet presAssocID="{1911FA02-574E-45C0-9B06-22B7A8E112CC}" presName="connTx" presStyleLbl="parChTrans1D2" presStyleIdx="3" presStyleCnt="7"/>
      <dgm:spPr/>
    </dgm:pt>
    <dgm:pt modelId="{6BC54F27-23B6-4A5A-853C-19DB7025DA22}" type="pres">
      <dgm:prSet presAssocID="{1DB20B19-2638-4AEE-AC88-257358A30395}" presName="node" presStyleLbl="node1" presStyleIdx="3" presStyleCnt="7" custScaleX="134192" custRadScaleRad="106460" custRadScaleInc="-10899">
        <dgm:presLayoutVars>
          <dgm:bulletEnabled val="1"/>
        </dgm:presLayoutVars>
      </dgm:prSet>
      <dgm:spPr/>
    </dgm:pt>
    <dgm:pt modelId="{913762CA-4780-42F7-93BD-2D44524F4618}" type="pres">
      <dgm:prSet presAssocID="{ABC1220E-A027-4EDE-81B0-CCD6E37ECEEB}" presName="Name9" presStyleLbl="parChTrans1D2" presStyleIdx="4" presStyleCnt="7"/>
      <dgm:spPr/>
    </dgm:pt>
    <dgm:pt modelId="{D47398A0-7743-477A-B080-95CFDAA82E03}" type="pres">
      <dgm:prSet presAssocID="{ABC1220E-A027-4EDE-81B0-CCD6E37ECEEB}" presName="connTx" presStyleLbl="parChTrans1D2" presStyleIdx="4" presStyleCnt="7"/>
      <dgm:spPr/>
    </dgm:pt>
    <dgm:pt modelId="{1F356C27-8A15-476B-9030-372C9B525F25}" type="pres">
      <dgm:prSet presAssocID="{E1FF6DD6-BB7F-49C2-9430-825421AD1932}" presName="node" presStyleLbl="node1" presStyleIdx="4" presStyleCnt="7" custScaleX="139279" custRadScaleRad="92845" custRadScaleInc="7443">
        <dgm:presLayoutVars>
          <dgm:bulletEnabled val="1"/>
        </dgm:presLayoutVars>
      </dgm:prSet>
      <dgm:spPr/>
    </dgm:pt>
    <dgm:pt modelId="{2491DBD7-F0C5-45EA-BB22-35B8C69FCA63}" type="pres">
      <dgm:prSet presAssocID="{0A680251-84CD-4D63-8484-BD52E42A19D6}" presName="Name9" presStyleLbl="parChTrans1D2" presStyleIdx="5" presStyleCnt="7"/>
      <dgm:spPr/>
    </dgm:pt>
    <dgm:pt modelId="{D76B8E40-F00B-47AA-9642-713B63F2016B}" type="pres">
      <dgm:prSet presAssocID="{0A680251-84CD-4D63-8484-BD52E42A19D6}" presName="connTx" presStyleLbl="parChTrans1D2" presStyleIdx="5" presStyleCnt="7"/>
      <dgm:spPr/>
    </dgm:pt>
    <dgm:pt modelId="{A59FB53F-2364-4572-B7B7-EB6A38A59D07}" type="pres">
      <dgm:prSet presAssocID="{A5E2DB53-E247-4CE8-8F12-2B1C4DD76EC2}" presName="node" presStyleLbl="node1" presStyleIdx="5" presStyleCnt="7" custScaleX="131512" custRadScaleRad="106741" custRadScaleInc="15116">
        <dgm:presLayoutVars>
          <dgm:bulletEnabled val="1"/>
        </dgm:presLayoutVars>
      </dgm:prSet>
      <dgm:spPr/>
    </dgm:pt>
    <dgm:pt modelId="{716C4BCD-6D2B-43CF-9C2B-E12993B80FC5}" type="pres">
      <dgm:prSet presAssocID="{AF413EA6-E28C-4D97-8BBD-B8B1C966780A}" presName="Name9" presStyleLbl="parChTrans1D2" presStyleIdx="6" presStyleCnt="7"/>
      <dgm:spPr/>
    </dgm:pt>
    <dgm:pt modelId="{CB3794D8-7DF6-44D4-9233-A4F91A39CBF3}" type="pres">
      <dgm:prSet presAssocID="{AF413EA6-E28C-4D97-8BBD-B8B1C966780A}" presName="connTx" presStyleLbl="parChTrans1D2" presStyleIdx="6" presStyleCnt="7"/>
      <dgm:spPr/>
    </dgm:pt>
    <dgm:pt modelId="{F6DE9FEE-2214-414C-AD0B-855F44A5DB4C}" type="pres">
      <dgm:prSet presAssocID="{EB74BA15-6D87-467D-9C1A-5156D9E394EA}" presName="node" presStyleLbl="node1" presStyleIdx="6" presStyleCnt="7" custScaleX="133719" custRadScaleRad="110334" custRadScaleInc="-10856">
        <dgm:presLayoutVars>
          <dgm:bulletEnabled val="1"/>
        </dgm:presLayoutVars>
      </dgm:prSet>
      <dgm:spPr/>
    </dgm:pt>
  </dgm:ptLst>
  <dgm:cxnLst>
    <dgm:cxn modelId="{7F1FA423-9840-4BA3-8BB6-919EF850E26F}" type="presOf" srcId="{ABC1220E-A027-4EDE-81B0-CCD6E37ECEEB}" destId="{913762CA-4780-42F7-93BD-2D44524F4618}" srcOrd="0" destOrd="0" presId="urn:microsoft.com/office/officeart/2005/8/layout/radial1"/>
    <dgm:cxn modelId="{352AC634-EEC7-46F4-A018-1F02598D7D24}" type="presOf" srcId="{AF413EA6-E28C-4D97-8BBD-B8B1C966780A}" destId="{716C4BCD-6D2B-43CF-9C2B-E12993B80FC5}" srcOrd="0" destOrd="0" presId="urn:microsoft.com/office/officeart/2005/8/layout/radial1"/>
    <dgm:cxn modelId="{AB889B35-A926-41E7-9FD4-0507240CE010}" type="presOf" srcId="{2B4A2394-211C-49EB-8386-58806DF50504}" destId="{431792C2-2DE2-403B-ABCF-E4871E4DBE50}" srcOrd="0" destOrd="0" presId="urn:microsoft.com/office/officeart/2005/8/layout/radial1"/>
    <dgm:cxn modelId="{6EFB4A37-3007-4A03-ACC3-4597F46D1528}" type="presOf" srcId="{AF413EA6-E28C-4D97-8BBD-B8B1C966780A}" destId="{CB3794D8-7DF6-44D4-9233-A4F91A39CBF3}" srcOrd="1" destOrd="0" presId="urn:microsoft.com/office/officeart/2005/8/layout/radial1"/>
    <dgm:cxn modelId="{D8697F3C-5A2A-45A7-9334-036427D3EB07}" srcId="{40FF2D0C-5001-4E86-B382-536BBCDAF4D6}" destId="{EB74BA15-6D87-467D-9C1A-5156D9E394EA}" srcOrd="6" destOrd="0" parTransId="{AF413EA6-E28C-4D97-8BBD-B8B1C966780A}" sibTransId="{8D7CA296-8F6C-449B-A6DD-9059D94EBF90}"/>
    <dgm:cxn modelId="{B6CFB05D-C00B-4F6F-9CF0-7897A4560B4E}" srcId="{F9FCD703-9231-4E54-8D92-601C55A23E93}" destId="{40FF2D0C-5001-4E86-B382-536BBCDAF4D6}" srcOrd="0" destOrd="0" parTransId="{8DD3DECC-DE42-4E7C-92FC-04153A551468}" sibTransId="{ED0CA342-C4CB-4B83-9201-6ED1B88BAF4F}"/>
    <dgm:cxn modelId="{882B1F60-2A6C-4E92-AA50-480C7C9F0A11}" srcId="{40FF2D0C-5001-4E86-B382-536BBCDAF4D6}" destId="{E1FF6DD6-BB7F-49C2-9430-825421AD1932}" srcOrd="4" destOrd="0" parTransId="{ABC1220E-A027-4EDE-81B0-CCD6E37ECEEB}" sibTransId="{FC741B7E-1F50-46BD-BEEC-CC5474D24582}"/>
    <dgm:cxn modelId="{85C5E060-BF88-459D-A58C-5A5E4DB00BA0}" type="presOf" srcId="{1DB20B19-2638-4AEE-AC88-257358A30395}" destId="{6BC54F27-23B6-4A5A-853C-19DB7025DA22}" srcOrd="0" destOrd="0" presId="urn:microsoft.com/office/officeart/2005/8/layout/radial1"/>
    <dgm:cxn modelId="{95889843-BAF7-411F-81E5-CC87B861DD07}" type="presOf" srcId="{0A680251-84CD-4D63-8484-BD52E42A19D6}" destId="{2491DBD7-F0C5-45EA-BB22-35B8C69FCA63}" srcOrd="0" destOrd="0" presId="urn:microsoft.com/office/officeart/2005/8/layout/radial1"/>
    <dgm:cxn modelId="{D2AD3265-B232-437C-8EC8-BDBF1BFB8D83}" type="presOf" srcId="{5A15C6EE-8725-4F08-BDAB-2726590DE463}" destId="{FF332B52-3748-4FFF-8496-14B0A4FA6831}" srcOrd="0" destOrd="0" presId="urn:microsoft.com/office/officeart/2005/8/layout/radial1"/>
    <dgm:cxn modelId="{0B422467-FF99-41BE-9E7F-F0ACD8E80C85}" srcId="{40FF2D0C-5001-4E86-B382-536BBCDAF4D6}" destId="{14F0B201-DB60-46EA-90B5-E0F4399B345A}" srcOrd="2" destOrd="0" parTransId="{A71ABB8F-0E4B-41AF-AB0F-B7FFF755C757}" sibTransId="{713F2307-08B0-458A-8924-05177E859289}"/>
    <dgm:cxn modelId="{CA281D69-62D2-440A-B6CE-BA6F7C2FEB5F}" type="presOf" srcId="{EB74BA15-6D87-467D-9C1A-5156D9E394EA}" destId="{F6DE9FEE-2214-414C-AD0B-855F44A5DB4C}" srcOrd="0" destOrd="0" presId="urn:microsoft.com/office/officeart/2005/8/layout/radial1"/>
    <dgm:cxn modelId="{9790364B-FAB7-43D4-9D75-765658016F60}" srcId="{40FF2D0C-5001-4E86-B382-536BBCDAF4D6}" destId="{1DB20B19-2638-4AEE-AC88-257358A30395}" srcOrd="3" destOrd="0" parTransId="{1911FA02-574E-45C0-9B06-22B7A8E112CC}" sibTransId="{4FC19B55-DD1D-4FAD-BD49-0DC69E6B7C04}"/>
    <dgm:cxn modelId="{B00B8F70-E610-4E68-9F88-2E82A5B7976A}" type="presOf" srcId="{A71ABB8F-0E4B-41AF-AB0F-B7FFF755C757}" destId="{4B3E19E9-FABB-4A85-BCE7-F13D2E8646C4}" srcOrd="1" destOrd="0" presId="urn:microsoft.com/office/officeart/2005/8/layout/radial1"/>
    <dgm:cxn modelId="{05435756-268E-46D5-B06A-A81CECC2F0AC}" type="presOf" srcId="{0A680251-84CD-4D63-8484-BD52E42A19D6}" destId="{D76B8E40-F00B-47AA-9642-713B63F2016B}" srcOrd="1" destOrd="0" presId="urn:microsoft.com/office/officeart/2005/8/layout/radial1"/>
    <dgm:cxn modelId="{B1344758-0D99-4D2A-BB84-CB694B005B2F}" type="presOf" srcId="{BA2F5E68-C1D8-4EBC-9751-BDFBFBFADA27}" destId="{3B39D110-8722-4F55-BD59-DDBBCB0A409E}" srcOrd="1" destOrd="0" presId="urn:microsoft.com/office/officeart/2005/8/layout/radial1"/>
    <dgm:cxn modelId="{D20F7D7D-CA40-4C0A-B8E6-3B0AF716A2A3}" srcId="{40FF2D0C-5001-4E86-B382-536BBCDAF4D6}" destId="{A5E2DB53-E247-4CE8-8F12-2B1C4DD76EC2}" srcOrd="5" destOrd="0" parTransId="{0A680251-84CD-4D63-8484-BD52E42A19D6}" sibTransId="{F3797CE2-FFEE-42B2-BCC4-2E7B049FD1E1}"/>
    <dgm:cxn modelId="{94154386-1E1E-471C-A4BA-459D0348D59F}" type="presOf" srcId="{14F0B201-DB60-46EA-90B5-E0F4399B345A}" destId="{8DE7627D-FB9B-4E3E-92A5-78BB95C73B4F}" srcOrd="0" destOrd="0" presId="urn:microsoft.com/office/officeart/2005/8/layout/radial1"/>
    <dgm:cxn modelId="{1B9C0C90-A0AD-42AD-90BB-06214AE7F5E1}" type="presOf" srcId="{A71ABB8F-0E4B-41AF-AB0F-B7FFF755C757}" destId="{E61EBA24-EA2F-44F7-AB7A-550D85B4AE05}" srcOrd="0" destOrd="0" presId="urn:microsoft.com/office/officeart/2005/8/layout/radial1"/>
    <dgm:cxn modelId="{F0503696-30DF-4455-BE75-B4AEFE3EE732}" type="presOf" srcId="{A5E2DB53-E247-4CE8-8F12-2B1C4DD76EC2}" destId="{A59FB53F-2364-4572-B7B7-EB6A38A59D07}" srcOrd="0" destOrd="0" presId="urn:microsoft.com/office/officeart/2005/8/layout/radial1"/>
    <dgm:cxn modelId="{AD644A99-417A-4F7D-9B78-675C211F50B7}" type="presOf" srcId="{ABC1220E-A027-4EDE-81B0-CCD6E37ECEEB}" destId="{D47398A0-7743-477A-B080-95CFDAA82E03}" srcOrd="1" destOrd="0" presId="urn:microsoft.com/office/officeart/2005/8/layout/radial1"/>
    <dgm:cxn modelId="{F2BE01A0-5B9F-40E8-BE5F-40142BAFFE07}" type="presOf" srcId="{16C7E57E-9570-4E0F-91A5-CFFDC5EA6A74}" destId="{3DD94CFD-22E7-4659-A2F0-4FECB656D538}" srcOrd="0" destOrd="0" presId="urn:microsoft.com/office/officeart/2005/8/layout/radial1"/>
    <dgm:cxn modelId="{499D9DA5-B5DC-4EAC-8FA5-9CDA7E4BA784}" type="presOf" srcId="{E1FF6DD6-BB7F-49C2-9430-825421AD1932}" destId="{1F356C27-8A15-476B-9030-372C9B525F25}" srcOrd="0" destOrd="0" presId="urn:microsoft.com/office/officeart/2005/8/layout/radial1"/>
    <dgm:cxn modelId="{F51AC6C1-A43E-437A-A409-7B86F7D45487}" type="presOf" srcId="{16C7E57E-9570-4E0F-91A5-CFFDC5EA6A74}" destId="{524796C8-EFEF-4556-B92B-16A4F8AED32D}" srcOrd="1" destOrd="0" presId="urn:microsoft.com/office/officeart/2005/8/layout/radial1"/>
    <dgm:cxn modelId="{B46CC6C8-B14F-42CC-8506-D51D37AF2191}" type="presOf" srcId="{1911FA02-574E-45C0-9B06-22B7A8E112CC}" destId="{0384E067-283F-40E7-A549-004685E80DE2}" srcOrd="0" destOrd="0" presId="urn:microsoft.com/office/officeart/2005/8/layout/radial1"/>
    <dgm:cxn modelId="{450EAECC-3367-4F67-9C5F-4E381A1312AE}" srcId="{40FF2D0C-5001-4E86-B382-536BBCDAF4D6}" destId="{2B4A2394-211C-49EB-8386-58806DF50504}" srcOrd="1" destOrd="0" parTransId="{BA2F5E68-C1D8-4EBC-9751-BDFBFBFADA27}" sibTransId="{0AA6D367-A8D5-428B-9D87-D5F3A9D71219}"/>
    <dgm:cxn modelId="{044EBAD6-A5AF-408C-8EE6-F0FEAC252671}" type="presOf" srcId="{1911FA02-574E-45C0-9B06-22B7A8E112CC}" destId="{628D3ED0-64A4-4465-BEBE-F0ED2AFCBFB4}" srcOrd="1" destOrd="0" presId="urn:microsoft.com/office/officeart/2005/8/layout/radial1"/>
    <dgm:cxn modelId="{B4777CF2-4DB5-453A-AC52-E5F34D8F0975}" type="presOf" srcId="{BA2F5E68-C1D8-4EBC-9751-BDFBFBFADA27}" destId="{A8D35CE2-79FB-4311-A5A5-9EA7F632F153}" srcOrd="0" destOrd="0" presId="urn:microsoft.com/office/officeart/2005/8/layout/radial1"/>
    <dgm:cxn modelId="{1191A0F7-3793-42E0-89FC-C92D3CFA876A}" type="presOf" srcId="{40FF2D0C-5001-4E86-B382-536BBCDAF4D6}" destId="{A9B81F14-C74C-458F-B444-FB88727B5D77}" srcOrd="0" destOrd="0" presId="urn:microsoft.com/office/officeart/2005/8/layout/radial1"/>
    <dgm:cxn modelId="{4295CFF7-A653-44B2-B542-FF4D0005191D}" srcId="{40FF2D0C-5001-4E86-B382-536BBCDAF4D6}" destId="{5A15C6EE-8725-4F08-BDAB-2726590DE463}" srcOrd="0" destOrd="0" parTransId="{16C7E57E-9570-4E0F-91A5-CFFDC5EA6A74}" sibTransId="{DD27541F-0EC1-4C4B-89EE-57190B35B9AA}"/>
    <dgm:cxn modelId="{0997BEFA-934D-4092-BE8D-A0217A2DEA50}" type="presOf" srcId="{F9FCD703-9231-4E54-8D92-601C55A23E93}" destId="{BCC2D181-7CC8-4A39-9F47-53A805D0DE76}" srcOrd="0" destOrd="0" presId="urn:microsoft.com/office/officeart/2005/8/layout/radial1"/>
    <dgm:cxn modelId="{16737153-2A13-44B0-A1AB-06CAF2BAFC48}" type="presParOf" srcId="{BCC2D181-7CC8-4A39-9F47-53A805D0DE76}" destId="{A9B81F14-C74C-458F-B444-FB88727B5D77}" srcOrd="0" destOrd="0" presId="urn:microsoft.com/office/officeart/2005/8/layout/radial1"/>
    <dgm:cxn modelId="{39EA4540-9752-4854-B1B0-3F25DF8D5FA0}" type="presParOf" srcId="{BCC2D181-7CC8-4A39-9F47-53A805D0DE76}" destId="{3DD94CFD-22E7-4659-A2F0-4FECB656D538}" srcOrd="1" destOrd="0" presId="urn:microsoft.com/office/officeart/2005/8/layout/radial1"/>
    <dgm:cxn modelId="{9559362F-C5DA-46F7-84BD-3C1413D16161}" type="presParOf" srcId="{3DD94CFD-22E7-4659-A2F0-4FECB656D538}" destId="{524796C8-EFEF-4556-B92B-16A4F8AED32D}" srcOrd="0" destOrd="0" presId="urn:microsoft.com/office/officeart/2005/8/layout/radial1"/>
    <dgm:cxn modelId="{98C75BA8-27F4-4A0B-BA94-7E72EA2320B5}" type="presParOf" srcId="{BCC2D181-7CC8-4A39-9F47-53A805D0DE76}" destId="{FF332B52-3748-4FFF-8496-14B0A4FA6831}" srcOrd="2" destOrd="0" presId="urn:microsoft.com/office/officeart/2005/8/layout/radial1"/>
    <dgm:cxn modelId="{55BA2F76-1C7D-4572-8C0A-706ADD001D1A}" type="presParOf" srcId="{BCC2D181-7CC8-4A39-9F47-53A805D0DE76}" destId="{A8D35CE2-79FB-4311-A5A5-9EA7F632F153}" srcOrd="3" destOrd="0" presId="urn:microsoft.com/office/officeart/2005/8/layout/radial1"/>
    <dgm:cxn modelId="{E8C74F80-1D46-4E53-816A-96F6BE2862E3}" type="presParOf" srcId="{A8D35CE2-79FB-4311-A5A5-9EA7F632F153}" destId="{3B39D110-8722-4F55-BD59-DDBBCB0A409E}" srcOrd="0" destOrd="0" presId="urn:microsoft.com/office/officeart/2005/8/layout/radial1"/>
    <dgm:cxn modelId="{3E0622E5-F81A-4585-B965-0A0475614ECA}" type="presParOf" srcId="{BCC2D181-7CC8-4A39-9F47-53A805D0DE76}" destId="{431792C2-2DE2-403B-ABCF-E4871E4DBE50}" srcOrd="4" destOrd="0" presId="urn:microsoft.com/office/officeart/2005/8/layout/radial1"/>
    <dgm:cxn modelId="{8DFC6F5D-32A2-4601-9DF0-6837DF4EE0BB}" type="presParOf" srcId="{BCC2D181-7CC8-4A39-9F47-53A805D0DE76}" destId="{E61EBA24-EA2F-44F7-AB7A-550D85B4AE05}" srcOrd="5" destOrd="0" presId="urn:microsoft.com/office/officeart/2005/8/layout/radial1"/>
    <dgm:cxn modelId="{80EE4688-AA26-4D72-95DB-112F8D17F93F}" type="presParOf" srcId="{E61EBA24-EA2F-44F7-AB7A-550D85B4AE05}" destId="{4B3E19E9-FABB-4A85-BCE7-F13D2E8646C4}" srcOrd="0" destOrd="0" presId="urn:microsoft.com/office/officeart/2005/8/layout/radial1"/>
    <dgm:cxn modelId="{97734C27-00DC-4695-898D-61E57052D154}" type="presParOf" srcId="{BCC2D181-7CC8-4A39-9F47-53A805D0DE76}" destId="{8DE7627D-FB9B-4E3E-92A5-78BB95C73B4F}" srcOrd="6" destOrd="0" presId="urn:microsoft.com/office/officeart/2005/8/layout/radial1"/>
    <dgm:cxn modelId="{42DA37AB-0BAA-4BFE-980B-DFD587506FD2}" type="presParOf" srcId="{BCC2D181-7CC8-4A39-9F47-53A805D0DE76}" destId="{0384E067-283F-40E7-A549-004685E80DE2}" srcOrd="7" destOrd="0" presId="urn:microsoft.com/office/officeart/2005/8/layout/radial1"/>
    <dgm:cxn modelId="{87601257-CF16-434A-A686-90F9F5BA7107}" type="presParOf" srcId="{0384E067-283F-40E7-A549-004685E80DE2}" destId="{628D3ED0-64A4-4465-BEBE-F0ED2AFCBFB4}" srcOrd="0" destOrd="0" presId="urn:microsoft.com/office/officeart/2005/8/layout/radial1"/>
    <dgm:cxn modelId="{65A93195-F133-4B24-AD1B-F4CA5AF6BA52}" type="presParOf" srcId="{BCC2D181-7CC8-4A39-9F47-53A805D0DE76}" destId="{6BC54F27-23B6-4A5A-853C-19DB7025DA22}" srcOrd="8" destOrd="0" presId="urn:microsoft.com/office/officeart/2005/8/layout/radial1"/>
    <dgm:cxn modelId="{1DE9D01F-E2DE-4031-B1EF-EED9B2B336A7}" type="presParOf" srcId="{BCC2D181-7CC8-4A39-9F47-53A805D0DE76}" destId="{913762CA-4780-42F7-93BD-2D44524F4618}" srcOrd="9" destOrd="0" presId="urn:microsoft.com/office/officeart/2005/8/layout/radial1"/>
    <dgm:cxn modelId="{FD30261E-B3A8-460A-BD21-B9230BB3363D}" type="presParOf" srcId="{913762CA-4780-42F7-93BD-2D44524F4618}" destId="{D47398A0-7743-477A-B080-95CFDAA82E03}" srcOrd="0" destOrd="0" presId="urn:microsoft.com/office/officeart/2005/8/layout/radial1"/>
    <dgm:cxn modelId="{DE67F103-BFE4-4FC9-8277-920743033882}" type="presParOf" srcId="{BCC2D181-7CC8-4A39-9F47-53A805D0DE76}" destId="{1F356C27-8A15-476B-9030-372C9B525F25}" srcOrd="10" destOrd="0" presId="urn:microsoft.com/office/officeart/2005/8/layout/radial1"/>
    <dgm:cxn modelId="{8BC2DD94-F039-4D1B-9573-BAE734511C15}" type="presParOf" srcId="{BCC2D181-7CC8-4A39-9F47-53A805D0DE76}" destId="{2491DBD7-F0C5-45EA-BB22-35B8C69FCA63}" srcOrd="11" destOrd="0" presId="urn:microsoft.com/office/officeart/2005/8/layout/radial1"/>
    <dgm:cxn modelId="{2B0DABE6-A1A5-48C9-86FE-D6018B9B47A0}" type="presParOf" srcId="{2491DBD7-F0C5-45EA-BB22-35B8C69FCA63}" destId="{D76B8E40-F00B-47AA-9642-713B63F2016B}" srcOrd="0" destOrd="0" presId="urn:microsoft.com/office/officeart/2005/8/layout/radial1"/>
    <dgm:cxn modelId="{89A1371E-2ACF-42B7-8CC5-B60F5FB14169}" type="presParOf" srcId="{BCC2D181-7CC8-4A39-9F47-53A805D0DE76}" destId="{A59FB53F-2364-4572-B7B7-EB6A38A59D07}" srcOrd="12" destOrd="0" presId="urn:microsoft.com/office/officeart/2005/8/layout/radial1"/>
    <dgm:cxn modelId="{537B2219-1FA4-475D-84B6-7B7E0149F546}" type="presParOf" srcId="{BCC2D181-7CC8-4A39-9F47-53A805D0DE76}" destId="{716C4BCD-6D2B-43CF-9C2B-E12993B80FC5}" srcOrd="13" destOrd="0" presId="urn:microsoft.com/office/officeart/2005/8/layout/radial1"/>
    <dgm:cxn modelId="{F73D57E5-D455-4F35-8439-77F601AB9C44}" type="presParOf" srcId="{716C4BCD-6D2B-43CF-9C2B-E12993B80FC5}" destId="{CB3794D8-7DF6-44D4-9233-A4F91A39CBF3}" srcOrd="0" destOrd="0" presId="urn:microsoft.com/office/officeart/2005/8/layout/radial1"/>
    <dgm:cxn modelId="{4C033BF5-78C8-4F30-8947-EEA0F5F938EB}" type="presParOf" srcId="{BCC2D181-7CC8-4A39-9F47-53A805D0DE76}" destId="{F6DE9FEE-2214-414C-AD0B-855F44A5DB4C}"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0C33C6-3173-47B5-9542-7DE9A4730D3B}"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AD16C49C-DD7C-49AB-9CC4-6E8757151B90}">
      <dgm:prSet/>
      <dgm:spPr>
        <a:solidFill>
          <a:srgbClr val="00B050"/>
        </a:solidFill>
      </dgm:spPr>
      <dgm:t>
        <a:bodyPr/>
        <a:lstStyle/>
        <a:p>
          <a:r>
            <a:rPr lang="en-ZA" altLang="en-US" b="1" dirty="0">
              <a:solidFill>
                <a:schemeClr val="tx1"/>
              </a:solidFill>
              <a:latin typeface="Arial" panose="020B0604020202020204" pitchFamily="34" charset="0"/>
              <a:cs typeface="Arial" panose="020B0604020202020204" pitchFamily="34" charset="0"/>
            </a:rPr>
            <a:t>1.Evolving role of internal auditors and expanding scope of audits:</a:t>
          </a:r>
          <a:r>
            <a:rPr lang="en-ZA" altLang="en-US" dirty="0">
              <a:solidFill>
                <a:schemeClr val="tx1"/>
              </a:solidFill>
              <a:latin typeface="Arial" panose="020B0604020202020204" pitchFamily="34" charset="0"/>
              <a:cs typeface="Arial" panose="020B0604020202020204" pitchFamily="34" charset="0"/>
            </a:rPr>
            <a:t> </a:t>
          </a:r>
        </a:p>
        <a:p>
          <a:r>
            <a:rPr lang="en-ZA" altLang="en-US" dirty="0">
              <a:latin typeface="Arial" panose="020B0604020202020204" pitchFamily="34" charset="0"/>
              <a:cs typeface="Arial" panose="020B0604020202020204" pitchFamily="34" charset="0"/>
            </a:rPr>
            <a:t> IA properly structured internal audit function, impacting not just regulatory compliance but also operational excellence – </a:t>
          </a:r>
        </a:p>
        <a:p>
          <a:r>
            <a:rPr lang="en-ZA" dirty="0">
              <a:solidFill>
                <a:srgbClr val="FF0000"/>
              </a:solidFill>
            </a:rPr>
            <a:t>Infrastructure Audits</a:t>
          </a:r>
        </a:p>
        <a:p>
          <a:r>
            <a:rPr lang="en-ZA" dirty="0">
              <a:solidFill>
                <a:srgbClr val="FF0000"/>
              </a:solidFill>
            </a:rPr>
            <a:t>Environmental Audits</a:t>
          </a:r>
        </a:p>
        <a:p>
          <a:r>
            <a:rPr lang="en-ZA" dirty="0">
              <a:solidFill>
                <a:srgbClr val="FF0000"/>
              </a:solidFill>
            </a:rPr>
            <a:t>Engineering Background</a:t>
          </a:r>
        </a:p>
      </dgm:t>
    </dgm:pt>
    <dgm:pt modelId="{238BF6B0-80E0-4A82-A309-3F0CE739D31D}" type="parTrans" cxnId="{59DB9112-5911-462D-820F-142DFE3D0911}">
      <dgm:prSet/>
      <dgm:spPr/>
      <dgm:t>
        <a:bodyPr/>
        <a:lstStyle/>
        <a:p>
          <a:endParaRPr lang="en-ZA"/>
        </a:p>
      </dgm:t>
    </dgm:pt>
    <dgm:pt modelId="{45BAAE35-EF0E-4528-B72D-A55FFD5C77F7}" type="sibTrans" cxnId="{59DB9112-5911-462D-820F-142DFE3D0911}">
      <dgm:prSet/>
      <dgm:spPr/>
      <dgm:t>
        <a:bodyPr/>
        <a:lstStyle/>
        <a:p>
          <a:endParaRPr lang="en-ZA"/>
        </a:p>
      </dgm:t>
    </dgm:pt>
    <dgm:pt modelId="{C698F3CD-459A-4B4A-B864-72251BE4CEF0}">
      <dgm:prSet/>
      <dgm:spPr>
        <a:ln>
          <a:solidFill>
            <a:schemeClr val="accent6">
              <a:lumMod val="50000"/>
            </a:schemeClr>
          </a:solidFill>
        </a:ln>
      </dgm:spPr>
      <dgm:t>
        <a:bodyPr/>
        <a:lstStyle/>
        <a:p>
          <a:r>
            <a:rPr lang="en-ZA" altLang="en-US" b="1" dirty="0">
              <a:solidFill>
                <a:schemeClr val="tx1"/>
              </a:solidFill>
              <a:latin typeface="Arial" panose="020B0604020202020204" pitchFamily="34" charset="0"/>
              <a:cs typeface="Arial" panose="020B0604020202020204" pitchFamily="34" charset="0"/>
            </a:rPr>
            <a:t>2.Service delivery and quality assessments</a:t>
          </a:r>
          <a:r>
            <a:rPr lang="en-ZA" altLang="en-US" b="1" dirty="0">
              <a:latin typeface="Arial" panose="020B0604020202020204" pitchFamily="34" charset="0"/>
              <a:cs typeface="Arial" panose="020B0604020202020204" pitchFamily="34" charset="0"/>
            </a:rPr>
            <a:t>:</a:t>
          </a:r>
          <a:r>
            <a:rPr lang="en-ZA" altLang="en-US" dirty="0">
              <a:solidFill>
                <a:schemeClr val="accent1"/>
              </a:solidFill>
              <a:latin typeface="Arial" panose="020B0604020202020204" pitchFamily="34" charset="0"/>
              <a:cs typeface="Arial" panose="020B0604020202020204" pitchFamily="34" charset="0"/>
            </a:rPr>
            <a:t> </a:t>
          </a:r>
          <a:r>
            <a:rPr lang="en-ZA" altLang="en-US" dirty="0">
              <a:latin typeface="Arial" panose="020B0604020202020204" pitchFamily="34" charset="0"/>
              <a:cs typeface="Arial" panose="020B0604020202020204" pitchFamily="34" charset="0"/>
            </a:rPr>
            <a:t>Every stakeholder, management and the audit committee, relies heavily on internal audit for providing assurance and establishing trust in the organization.</a:t>
          </a:r>
        </a:p>
        <a:p>
          <a:r>
            <a:rPr lang="en-ZA" altLang="en-US" dirty="0">
              <a:solidFill>
                <a:srgbClr val="FF0000"/>
              </a:solidFill>
              <a:latin typeface="Arial" panose="020B0604020202020204" pitchFamily="34" charset="0"/>
              <a:cs typeface="Arial" panose="020B0604020202020204" pitchFamily="34" charset="0"/>
            </a:rPr>
            <a:t>Service Delivery Reports </a:t>
          </a:r>
          <a:endParaRPr lang="en-ZA" dirty="0">
            <a:solidFill>
              <a:srgbClr val="FF0000"/>
            </a:solidFill>
          </a:endParaRPr>
        </a:p>
      </dgm:t>
    </dgm:pt>
    <dgm:pt modelId="{44D3B77E-EFC2-4B59-AAAC-0DDE825D18BB}" type="sibTrans" cxnId="{C4D40441-F3F8-44CA-913C-C1ACA8F31135}">
      <dgm:prSet/>
      <dgm:spPr/>
      <dgm:t>
        <a:bodyPr/>
        <a:lstStyle/>
        <a:p>
          <a:endParaRPr lang="en-ZA"/>
        </a:p>
      </dgm:t>
    </dgm:pt>
    <dgm:pt modelId="{704008A8-55C5-4CCD-8C47-7770D3EA0E11}" type="parTrans" cxnId="{C4D40441-F3F8-44CA-913C-C1ACA8F31135}">
      <dgm:prSet/>
      <dgm:spPr/>
      <dgm:t>
        <a:bodyPr/>
        <a:lstStyle/>
        <a:p>
          <a:endParaRPr lang="en-ZA"/>
        </a:p>
      </dgm:t>
    </dgm:pt>
    <dgm:pt modelId="{6AB0131D-C67D-4B53-B0DF-12B804BAD9DA}">
      <dgm:prSet custT="1"/>
      <dgm:spPr>
        <a:solidFill>
          <a:schemeClr val="accent4"/>
        </a:solidFill>
        <a:ln>
          <a:solidFill>
            <a:srgbClr val="7030A0"/>
          </a:solidFill>
        </a:ln>
      </dgm:spPr>
      <dgm:t>
        <a:bodyPr/>
        <a:lstStyle/>
        <a:p>
          <a:r>
            <a:rPr lang="en-ZA" altLang="en-US" sz="800" b="1" dirty="0">
              <a:solidFill>
                <a:schemeClr val="tx1"/>
              </a:solidFill>
              <a:latin typeface="Arial" panose="020B0604020202020204" pitchFamily="34" charset="0"/>
              <a:cs typeface="Arial" panose="020B0604020202020204" pitchFamily="34" charset="0"/>
            </a:rPr>
            <a:t>3.Organizational structure for accountability and transparency:</a:t>
          </a:r>
          <a:r>
            <a:rPr lang="en-ZA" altLang="en-US" sz="800" b="1" dirty="0">
              <a:latin typeface="Arial" panose="020B0604020202020204" pitchFamily="34" charset="0"/>
              <a:cs typeface="Arial" panose="020B0604020202020204" pitchFamily="34" charset="0"/>
            </a:rPr>
            <a:t> </a:t>
          </a:r>
          <a:r>
            <a:rPr lang="en-ZA" altLang="en-US" sz="900" dirty="0">
              <a:latin typeface="Arial" panose="020B0604020202020204" pitchFamily="34" charset="0"/>
              <a:cs typeface="Arial" panose="020B0604020202020204" pitchFamily="34" charset="0"/>
            </a:rPr>
            <a:t>Today’s environment calls for greater collaboration and strong relationship between the auditor and the auditee at all levels. The trend therefore is moving towards developing a structure that facilitates healthy environment. Combined Assurance</a:t>
          </a:r>
          <a:endParaRPr lang="en-US" sz="900" dirty="0">
            <a:latin typeface="Arial" panose="020B0604020202020204" pitchFamily="34" charset="0"/>
            <a:cs typeface="Arial" panose="020B0604020202020204" pitchFamily="34" charset="0"/>
          </a:endParaRPr>
        </a:p>
      </dgm:t>
    </dgm:pt>
    <dgm:pt modelId="{DB9C45A7-70B7-4D94-BF9D-DB193FD15C9B}" type="parTrans" cxnId="{3C6233EA-ACAA-4142-BC40-5F42B5AC6A08}">
      <dgm:prSet/>
      <dgm:spPr/>
      <dgm:t>
        <a:bodyPr/>
        <a:lstStyle/>
        <a:p>
          <a:endParaRPr lang="en-ZA"/>
        </a:p>
      </dgm:t>
    </dgm:pt>
    <dgm:pt modelId="{D43790C8-D8B6-44A8-A017-AFABA361C29A}" type="sibTrans" cxnId="{3C6233EA-ACAA-4142-BC40-5F42B5AC6A08}">
      <dgm:prSet/>
      <dgm:spPr/>
      <dgm:t>
        <a:bodyPr/>
        <a:lstStyle/>
        <a:p>
          <a:endParaRPr lang="en-ZA"/>
        </a:p>
      </dgm:t>
    </dgm:pt>
    <dgm:pt modelId="{D44C4CE0-390C-47EF-94CB-EA17D33E8D6E}">
      <dgm:prSet/>
      <dgm:spPr>
        <a:solidFill>
          <a:srgbClr val="00B0F0"/>
        </a:solidFill>
      </dgm:spPr>
      <dgm:t>
        <a:bodyPr/>
        <a:lstStyle/>
        <a:p>
          <a:r>
            <a:rPr lang="en-US" dirty="0">
              <a:solidFill>
                <a:schemeClr val="tx1"/>
              </a:solidFill>
              <a:latin typeface="Arial" panose="020B0604020202020204" pitchFamily="34" charset="0"/>
              <a:cs typeface="Arial" panose="020B0604020202020204" pitchFamily="34" charset="0"/>
            </a:rPr>
            <a:t>4</a:t>
          </a:r>
          <a:r>
            <a:rPr lang="en-ZA" altLang="en-US" b="1" dirty="0">
              <a:solidFill>
                <a:schemeClr val="tx1"/>
              </a:solidFill>
            </a:rPr>
            <a:t> </a:t>
          </a:r>
          <a:r>
            <a:rPr lang="en-ZA" altLang="en-US" b="1" dirty="0">
              <a:solidFill>
                <a:schemeClr val="tx1"/>
              </a:solidFill>
              <a:latin typeface="Arial" panose="020B0604020202020204" pitchFamily="34" charset="0"/>
              <a:cs typeface="Arial" panose="020B0604020202020204" pitchFamily="34" charset="0"/>
            </a:rPr>
            <a:t>Shift away from post factor assurance to more proactive approach</a:t>
          </a:r>
          <a:r>
            <a:rPr lang="en-ZA" altLang="en-US" b="1" dirty="0">
              <a:latin typeface="Arial" panose="020B0604020202020204" pitchFamily="34" charset="0"/>
              <a:cs typeface="Arial" panose="020B0604020202020204" pitchFamily="34" charset="0"/>
            </a:rPr>
            <a:t>:</a:t>
          </a:r>
          <a:r>
            <a:rPr lang="en-ZA" altLang="en-US" dirty="0">
              <a:solidFill>
                <a:schemeClr val="bg1"/>
              </a:solidFill>
              <a:latin typeface="Arial" panose="020B0604020202020204" pitchFamily="34" charset="0"/>
              <a:cs typeface="Arial" panose="020B0604020202020204" pitchFamily="34" charset="0"/>
            </a:rPr>
            <a:t> just on time audits; Balancing  Assurance and Consulting service  </a:t>
          </a:r>
          <a:r>
            <a:rPr lang="en-ZA" altLang="en-US" dirty="0">
              <a:latin typeface="Arial" panose="020B0604020202020204" pitchFamily="34" charset="0"/>
              <a:cs typeface="Arial" panose="020B0604020202020204" pitchFamily="34" charset="0"/>
            </a:rPr>
            <a:t>necessity.</a:t>
          </a:r>
          <a:endParaRPr lang="en-ZA" dirty="0"/>
        </a:p>
      </dgm:t>
    </dgm:pt>
    <dgm:pt modelId="{C15F5B12-0E7C-4DCC-B052-98764CD3CA57}" type="sibTrans" cxnId="{5E5D218A-D4A6-418E-85D3-5790D1C438EA}">
      <dgm:prSet/>
      <dgm:spPr/>
      <dgm:t>
        <a:bodyPr/>
        <a:lstStyle/>
        <a:p>
          <a:endParaRPr lang="en-ZA"/>
        </a:p>
      </dgm:t>
    </dgm:pt>
    <dgm:pt modelId="{79CD8A14-E899-4A07-8FC0-FA0FB17B44CC}" type="parTrans" cxnId="{5E5D218A-D4A6-418E-85D3-5790D1C438EA}">
      <dgm:prSet/>
      <dgm:spPr/>
      <dgm:t>
        <a:bodyPr/>
        <a:lstStyle/>
        <a:p>
          <a:endParaRPr lang="en-ZA"/>
        </a:p>
      </dgm:t>
    </dgm:pt>
    <dgm:pt modelId="{AD829EC7-D738-4C40-902C-A6C05D848453}">
      <dgm:prSet/>
      <dgm:spPr>
        <a:solidFill>
          <a:schemeClr val="accent2"/>
        </a:solidFill>
      </dgm:spPr>
      <dgm:t>
        <a:bodyPr/>
        <a:lstStyle/>
        <a:p>
          <a:r>
            <a:rPr lang="en-ZA" altLang="en-US" b="1" dirty="0">
              <a:solidFill>
                <a:schemeClr val="tx1"/>
              </a:solidFill>
            </a:rPr>
            <a:t>5</a:t>
          </a:r>
          <a:r>
            <a:rPr lang="en-ZA" altLang="en-US" b="1" dirty="0">
              <a:solidFill>
                <a:schemeClr val="tx1"/>
              </a:solidFill>
              <a:latin typeface="Arial" panose="020B0604020202020204" pitchFamily="34" charset="0"/>
              <a:cs typeface="Arial" panose="020B0604020202020204" pitchFamily="34" charset="0"/>
            </a:rPr>
            <a:t>. Upgrading audit infrastructure and technological advancement:</a:t>
          </a:r>
          <a:r>
            <a:rPr lang="en-ZA" altLang="en-US" dirty="0">
              <a:latin typeface="Arial" panose="020B0604020202020204" pitchFamily="34" charset="0"/>
              <a:cs typeface="Arial" panose="020B0604020202020204" pitchFamily="34" charset="0"/>
            </a:rPr>
            <a:t> Large municipalities, specially with complex auditing requirements that span not just financial audits but also audits, assessments on infrastructure and  IT</a:t>
          </a:r>
          <a:endParaRPr lang="en-ZA" dirty="0"/>
        </a:p>
      </dgm:t>
    </dgm:pt>
    <dgm:pt modelId="{67D1ECC1-7E54-48BE-A238-1F0F303D21A7}" type="parTrans" cxnId="{FE51A339-A1BD-46C0-B0B6-18CD5F8EE666}">
      <dgm:prSet/>
      <dgm:spPr/>
      <dgm:t>
        <a:bodyPr/>
        <a:lstStyle/>
        <a:p>
          <a:endParaRPr lang="en-ZA"/>
        </a:p>
      </dgm:t>
    </dgm:pt>
    <dgm:pt modelId="{4DB8A3E0-5DF8-4529-AA1C-393468BF8F8D}" type="sibTrans" cxnId="{FE51A339-A1BD-46C0-B0B6-18CD5F8EE666}">
      <dgm:prSet/>
      <dgm:spPr/>
      <dgm:t>
        <a:bodyPr/>
        <a:lstStyle/>
        <a:p>
          <a:endParaRPr lang="en-ZA"/>
        </a:p>
      </dgm:t>
    </dgm:pt>
    <dgm:pt modelId="{4E57AE1E-39AF-4610-BF58-C8573D8DC418}" type="pres">
      <dgm:prSet presAssocID="{DB0C33C6-3173-47B5-9542-7DE9A4730D3B}" presName="Name0" presStyleCnt="0">
        <dgm:presLayoutVars>
          <dgm:dir/>
          <dgm:resizeHandles val="exact"/>
        </dgm:presLayoutVars>
      </dgm:prSet>
      <dgm:spPr/>
    </dgm:pt>
    <dgm:pt modelId="{DCAE7A14-95A9-433E-A4B4-7340185B913E}" type="pres">
      <dgm:prSet presAssocID="{AD16C49C-DD7C-49AB-9CC4-6E8757151B90}" presName="node" presStyleLbl="node1" presStyleIdx="0" presStyleCnt="5">
        <dgm:presLayoutVars>
          <dgm:bulletEnabled val="1"/>
        </dgm:presLayoutVars>
      </dgm:prSet>
      <dgm:spPr/>
    </dgm:pt>
    <dgm:pt modelId="{778F8161-B488-44AD-ABF8-FB7EF9994DF4}" type="pres">
      <dgm:prSet presAssocID="{45BAAE35-EF0E-4528-B72D-A55FFD5C77F7}" presName="sibTrans" presStyleCnt="0"/>
      <dgm:spPr/>
    </dgm:pt>
    <dgm:pt modelId="{91838065-E1E5-4A98-8A3D-820CABC40103}" type="pres">
      <dgm:prSet presAssocID="{C698F3CD-459A-4B4A-B864-72251BE4CEF0}" presName="node" presStyleLbl="node1" presStyleIdx="1" presStyleCnt="5">
        <dgm:presLayoutVars>
          <dgm:bulletEnabled val="1"/>
        </dgm:presLayoutVars>
      </dgm:prSet>
      <dgm:spPr/>
    </dgm:pt>
    <dgm:pt modelId="{9A2C16CD-7DC7-4CE8-8AFA-FE6E5E8E8ED8}" type="pres">
      <dgm:prSet presAssocID="{44D3B77E-EFC2-4B59-AAAC-0DDE825D18BB}" presName="sibTrans" presStyleCnt="0"/>
      <dgm:spPr/>
    </dgm:pt>
    <dgm:pt modelId="{DD91D326-3E36-4730-92D5-302CD23DFA14}" type="pres">
      <dgm:prSet presAssocID="{6AB0131D-C67D-4B53-B0DF-12B804BAD9DA}" presName="node" presStyleLbl="node1" presStyleIdx="2" presStyleCnt="5">
        <dgm:presLayoutVars>
          <dgm:bulletEnabled val="1"/>
        </dgm:presLayoutVars>
      </dgm:prSet>
      <dgm:spPr/>
    </dgm:pt>
    <dgm:pt modelId="{DB4A80FF-0134-44D2-88CC-6B0F83D48B8D}" type="pres">
      <dgm:prSet presAssocID="{D43790C8-D8B6-44A8-A017-AFABA361C29A}" presName="sibTrans" presStyleCnt="0"/>
      <dgm:spPr/>
    </dgm:pt>
    <dgm:pt modelId="{A83EF556-4FEB-4648-9C86-174C5BC6F3E8}" type="pres">
      <dgm:prSet presAssocID="{D44C4CE0-390C-47EF-94CB-EA17D33E8D6E}" presName="node" presStyleLbl="node1" presStyleIdx="3" presStyleCnt="5">
        <dgm:presLayoutVars>
          <dgm:bulletEnabled val="1"/>
        </dgm:presLayoutVars>
      </dgm:prSet>
      <dgm:spPr/>
    </dgm:pt>
    <dgm:pt modelId="{DE5151F3-0F28-447F-9FDD-3893F868480D}" type="pres">
      <dgm:prSet presAssocID="{C15F5B12-0E7C-4DCC-B052-98764CD3CA57}" presName="sibTrans" presStyleCnt="0"/>
      <dgm:spPr/>
    </dgm:pt>
    <dgm:pt modelId="{9E388234-81AA-48C0-8004-3A6C7BD44900}" type="pres">
      <dgm:prSet presAssocID="{AD829EC7-D738-4C40-902C-A6C05D848453}" presName="node" presStyleLbl="node1" presStyleIdx="4" presStyleCnt="5">
        <dgm:presLayoutVars>
          <dgm:bulletEnabled val="1"/>
        </dgm:presLayoutVars>
      </dgm:prSet>
      <dgm:spPr/>
    </dgm:pt>
  </dgm:ptLst>
  <dgm:cxnLst>
    <dgm:cxn modelId="{59DB9112-5911-462D-820F-142DFE3D0911}" srcId="{DB0C33C6-3173-47B5-9542-7DE9A4730D3B}" destId="{AD16C49C-DD7C-49AB-9CC4-6E8757151B90}" srcOrd="0" destOrd="0" parTransId="{238BF6B0-80E0-4A82-A309-3F0CE739D31D}" sibTransId="{45BAAE35-EF0E-4528-B72D-A55FFD5C77F7}"/>
    <dgm:cxn modelId="{FE51A339-A1BD-46C0-B0B6-18CD5F8EE666}" srcId="{DB0C33C6-3173-47B5-9542-7DE9A4730D3B}" destId="{AD829EC7-D738-4C40-902C-A6C05D848453}" srcOrd="4" destOrd="0" parTransId="{67D1ECC1-7E54-48BE-A238-1F0F303D21A7}" sibTransId="{4DB8A3E0-5DF8-4529-AA1C-393468BF8F8D}"/>
    <dgm:cxn modelId="{C4D40441-F3F8-44CA-913C-C1ACA8F31135}" srcId="{DB0C33C6-3173-47B5-9542-7DE9A4730D3B}" destId="{C698F3CD-459A-4B4A-B864-72251BE4CEF0}" srcOrd="1" destOrd="0" parTransId="{704008A8-55C5-4CCD-8C47-7770D3EA0E11}" sibTransId="{44D3B77E-EFC2-4B59-AAAC-0DDE825D18BB}"/>
    <dgm:cxn modelId="{F2BF4541-8924-4380-A238-90635158900E}" type="presOf" srcId="{AD16C49C-DD7C-49AB-9CC4-6E8757151B90}" destId="{DCAE7A14-95A9-433E-A4B4-7340185B913E}" srcOrd="0" destOrd="0" presId="urn:microsoft.com/office/officeart/2005/8/layout/hList6"/>
    <dgm:cxn modelId="{BF56E076-5ECD-4118-87E6-5F930FDC1AEA}" type="presOf" srcId="{AD829EC7-D738-4C40-902C-A6C05D848453}" destId="{9E388234-81AA-48C0-8004-3A6C7BD44900}" srcOrd="0" destOrd="0" presId="urn:microsoft.com/office/officeart/2005/8/layout/hList6"/>
    <dgm:cxn modelId="{5E5D218A-D4A6-418E-85D3-5790D1C438EA}" srcId="{DB0C33C6-3173-47B5-9542-7DE9A4730D3B}" destId="{D44C4CE0-390C-47EF-94CB-EA17D33E8D6E}" srcOrd="3" destOrd="0" parTransId="{79CD8A14-E899-4A07-8FC0-FA0FB17B44CC}" sibTransId="{C15F5B12-0E7C-4DCC-B052-98764CD3CA57}"/>
    <dgm:cxn modelId="{0FF0FBB8-7D24-42E3-BF26-1EB6DEEBA4EE}" type="presOf" srcId="{C698F3CD-459A-4B4A-B864-72251BE4CEF0}" destId="{91838065-E1E5-4A98-8A3D-820CABC40103}" srcOrd="0" destOrd="0" presId="urn:microsoft.com/office/officeart/2005/8/layout/hList6"/>
    <dgm:cxn modelId="{B5658CE2-323B-46F9-9979-E1E9A8BA7125}" type="presOf" srcId="{6AB0131D-C67D-4B53-B0DF-12B804BAD9DA}" destId="{DD91D326-3E36-4730-92D5-302CD23DFA14}" srcOrd="0" destOrd="0" presId="urn:microsoft.com/office/officeart/2005/8/layout/hList6"/>
    <dgm:cxn modelId="{E453CCE8-3D9C-4EE6-8BE5-C75BD0B9797A}" type="presOf" srcId="{DB0C33C6-3173-47B5-9542-7DE9A4730D3B}" destId="{4E57AE1E-39AF-4610-BF58-C8573D8DC418}" srcOrd="0" destOrd="0" presId="urn:microsoft.com/office/officeart/2005/8/layout/hList6"/>
    <dgm:cxn modelId="{3C6233EA-ACAA-4142-BC40-5F42B5AC6A08}" srcId="{DB0C33C6-3173-47B5-9542-7DE9A4730D3B}" destId="{6AB0131D-C67D-4B53-B0DF-12B804BAD9DA}" srcOrd="2" destOrd="0" parTransId="{DB9C45A7-70B7-4D94-BF9D-DB193FD15C9B}" sibTransId="{D43790C8-D8B6-44A8-A017-AFABA361C29A}"/>
    <dgm:cxn modelId="{C39AD0EB-7BC1-48B8-B247-3538E768F319}" type="presOf" srcId="{D44C4CE0-390C-47EF-94CB-EA17D33E8D6E}" destId="{A83EF556-4FEB-4648-9C86-174C5BC6F3E8}" srcOrd="0" destOrd="0" presId="urn:microsoft.com/office/officeart/2005/8/layout/hList6"/>
    <dgm:cxn modelId="{AAB73BFB-BA72-4B1D-AF70-710CF0285077}" type="presParOf" srcId="{4E57AE1E-39AF-4610-BF58-C8573D8DC418}" destId="{DCAE7A14-95A9-433E-A4B4-7340185B913E}" srcOrd="0" destOrd="0" presId="urn:microsoft.com/office/officeart/2005/8/layout/hList6"/>
    <dgm:cxn modelId="{E3845A5F-1E19-4E74-A750-96689354BC5E}" type="presParOf" srcId="{4E57AE1E-39AF-4610-BF58-C8573D8DC418}" destId="{778F8161-B488-44AD-ABF8-FB7EF9994DF4}" srcOrd="1" destOrd="0" presId="urn:microsoft.com/office/officeart/2005/8/layout/hList6"/>
    <dgm:cxn modelId="{8F49AC0F-5190-48AA-AD83-EC761C72FB1F}" type="presParOf" srcId="{4E57AE1E-39AF-4610-BF58-C8573D8DC418}" destId="{91838065-E1E5-4A98-8A3D-820CABC40103}" srcOrd="2" destOrd="0" presId="urn:microsoft.com/office/officeart/2005/8/layout/hList6"/>
    <dgm:cxn modelId="{6B616687-C095-466A-91B6-D8E9FFA1CA49}" type="presParOf" srcId="{4E57AE1E-39AF-4610-BF58-C8573D8DC418}" destId="{9A2C16CD-7DC7-4CE8-8AFA-FE6E5E8E8ED8}" srcOrd="3" destOrd="0" presId="urn:microsoft.com/office/officeart/2005/8/layout/hList6"/>
    <dgm:cxn modelId="{56C8C54F-A45C-41F4-A8BB-7D4784A64E89}" type="presParOf" srcId="{4E57AE1E-39AF-4610-BF58-C8573D8DC418}" destId="{DD91D326-3E36-4730-92D5-302CD23DFA14}" srcOrd="4" destOrd="0" presId="urn:microsoft.com/office/officeart/2005/8/layout/hList6"/>
    <dgm:cxn modelId="{4EE0CA0D-DAB8-4CBD-8951-CD632852BC85}" type="presParOf" srcId="{4E57AE1E-39AF-4610-BF58-C8573D8DC418}" destId="{DB4A80FF-0134-44D2-88CC-6B0F83D48B8D}" srcOrd="5" destOrd="0" presId="urn:microsoft.com/office/officeart/2005/8/layout/hList6"/>
    <dgm:cxn modelId="{C5764772-D32B-43DC-A017-B7C878BF82C8}" type="presParOf" srcId="{4E57AE1E-39AF-4610-BF58-C8573D8DC418}" destId="{A83EF556-4FEB-4648-9C86-174C5BC6F3E8}" srcOrd="6" destOrd="0" presId="urn:microsoft.com/office/officeart/2005/8/layout/hList6"/>
    <dgm:cxn modelId="{21003EF1-499C-4A35-955A-D7B2FDDC599E}" type="presParOf" srcId="{4E57AE1E-39AF-4610-BF58-C8573D8DC418}" destId="{DE5151F3-0F28-447F-9FDD-3893F868480D}" srcOrd="7" destOrd="0" presId="urn:microsoft.com/office/officeart/2005/8/layout/hList6"/>
    <dgm:cxn modelId="{75C0A7B8-4FB8-42EB-A881-BB7EC0B2E740}" type="presParOf" srcId="{4E57AE1E-39AF-4610-BF58-C8573D8DC418}" destId="{9E388234-81AA-48C0-8004-3A6C7BD44900}"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81F14-C74C-458F-B444-FB88727B5D77}">
      <dsp:nvSpPr>
        <dsp:cNvPr id="0" name=""/>
        <dsp:cNvSpPr/>
      </dsp:nvSpPr>
      <dsp:spPr>
        <a:xfrm>
          <a:off x="3436179" y="1630280"/>
          <a:ext cx="1699598" cy="1075204"/>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i="1" kern="1200" dirty="0">
              <a:solidFill>
                <a:schemeClr val="tx1"/>
              </a:solidFill>
            </a:rPr>
            <a:t>Effective Internal Audit</a:t>
          </a:r>
        </a:p>
      </dsp:txBody>
      <dsp:txXfrm>
        <a:off x="3685079" y="1787740"/>
        <a:ext cx="1201798" cy="760284"/>
      </dsp:txXfrm>
    </dsp:sp>
    <dsp:sp modelId="{3DD94CFD-22E7-4659-A2F0-4FECB656D538}">
      <dsp:nvSpPr>
        <dsp:cNvPr id="0" name=""/>
        <dsp:cNvSpPr/>
      </dsp:nvSpPr>
      <dsp:spPr>
        <a:xfrm rot="16200000">
          <a:off x="4017235" y="1350244"/>
          <a:ext cx="537487" cy="22585"/>
        </a:xfrm>
        <a:custGeom>
          <a:avLst/>
          <a:gdLst/>
          <a:ahLst/>
          <a:cxnLst/>
          <a:rect l="0" t="0" r="0" b="0"/>
          <a:pathLst>
            <a:path>
              <a:moveTo>
                <a:pt x="0" y="11292"/>
              </a:moveTo>
              <a:lnTo>
                <a:pt x="537487" y="11292"/>
              </a:lnTo>
            </a:path>
          </a:pathLst>
        </a:cu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kern="1200">
            <a:solidFill>
              <a:sysClr val="windowText" lastClr="000000"/>
            </a:solidFill>
          </a:endParaRPr>
        </a:p>
      </dsp:txBody>
      <dsp:txXfrm>
        <a:off x="4272541" y="1348100"/>
        <a:ext cx="26874" cy="26874"/>
      </dsp:txXfrm>
    </dsp:sp>
    <dsp:sp modelId="{FF332B52-3748-4FFF-8496-14B0A4FA6831}">
      <dsp:nvSpPr>
        <dsp:cNvPr id="0" name=""/>
        <dsp:cNvSpPr/>
      </dsp:nvSpPr>
      <dsp:spPr>
        <a:xfrm>
          <a:off x="3677563" y="17588"/>
          <a:ext cx="1216830" cy="1075204"/>
        </a:xfrm>
        <a:prstGeom prst="ellipse">
          <a:avLst/>
        </a:prstGeom>
        <a:solidFill>
          <a:srgbClr val="FF0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latin typeface="Arial" panose="020B0604020202020204" pitchFamily="34" charset="0"/>
              <a:cs typeface="Arial" panose="020B0604020202020204" pitchFamily="34" charset="0"/>
            </a:rPr>
            <a:t>Tone at the Top</a:t>
          </a:r>
        </a:p>
      </dsp:txBody>
      <dsp:txXfrm>
        <a:off x="3855764" y="175048"/>
        <a:ext cx="860428" cy="760284"/>
      </dsp:txXfrm>
    </dsp:sp>
    <dsp:sp modelId="{A8D35CE2-79FB-4311-A5A5-9EA7F632F153}">
      <dsp:nvSpPr>
        <dsp:cNvPr id="0" name=""/>
        <dsp:cNvSpPr/>
      </dsp:nvSpPr>
      <dsp:spPr>
        <a:xfrm rot="19458221">
          <a:off x="4810034" y="1636558"/>
          <a:ext cx="399486" cy="22585"/>
        </a:xfrm>
        <a:custGeom>
          <a:avLst/>
          <a:gdLst/>
          <a:ahLst/>
          <a:cxnLst/>
          <a:rect l="0" t="0" r="0" b="0"/>
          <a:pathLst>
            <a:path>
              <a:moveTo>
                <a:pt x="0" y="11292"/>
              </a:moveTo>
              <a:lnTo>
                <a:pt x="399486" y="11292"/>
              </a:lnTo>
            </a:path>
          </a:pathLst>
        </a:cu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999790" y="1637864"/>
        <a:ext cx="19974" cy="19974"/>
      </dsp:txXfrm>
    </dsp:sp>
    <dsp:sp modelId="{431792C2-2DE2-403B-ABCF-E4871E4DBE50}">
      <dsp:nvSpPr>
        <dsp:cNvPr id="0" name=""/>
        <dsp:cNvSpPr/>
      </dsp:nvSpPr>
      <dsp:spPr>
        <a:xfrm>
          <a:off x="4927315" y="604105"/>
          <a:ext cx="1573863" cy="1075204"/>
        </a:xfrm>
        <a:prstGeom prst="ellipse">
          <a:avLst/>
        </a:prstGeom>
        <a:solidFill>
          <a:srgbClr val="FFC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latin typeface="Arial" panose="020B0604020202020204" pitchFamily="34" charset="0"/>
              <a:cs typeface="Arial" panose="020B0604020202020204" pitchFamily="34" charset="0"/>
            </a:rPr>
            <a:t>Governance Processes</a:t>
          </a:r>
        </a:p>
        <a:p>
          <a:pPr marL="0" lvl="0" indent="0" algn="ctr" defTabSz="488950">
            <a:lnSpc>
              <a:spcPct val="90000"/>
            </a:lnSpc>
            <a:spcBef>
              <a:spcPct val="0"/>
            </a:spcBef>
            <a:spcAft>
              <a:spcPct val="35000"/>
            </a:spcAft>
            <a:buNone/>
          </a:pPr>
          <a:r>
            <a:rPr lang="en-US" sz="1100" b="1" kern="1200" dirty="0">
              <a:solidFill>
                <a:schemeClr val="tx1"/>
              </a:solidFill>
              <a:latin typeface="Arial" panose="020B0604020202020204" pitchFamily="34" charset="0"/>
              <a:cs typeface="Arial" panose="020B0604020202020204" pitchFamily="34" charset="0"/>
            </a:rPr>
            <a:t>Improvement </a:t>
          </a:r>
        </a:p>
      </dsp:txBody>
      <dsp:txXfrm>
        <a:off x="5157802" y="761565"/>
        <a:ext cx="1112889" cy="760284"/>
      </dsp:txXfrm>
    </dsp:sp>
    <dsp:sp modelId="{E61EBA24-EA2F-44F7-AB7A-550D85B4AE05}">
      <dsp:nvSpPr>
        <dsp:cNvPr id="0" name=""/>
        <dsp:cNvSpPr/>
      </dsp:nvSpPr>
      <dsp:spPr>
        <a:xfrm rot="769824">
          <a:off x="5085527" y="2338806"/>
          <a:ext cx="1026" cy="22585"/>
        </a:xfrm>
        <a:custGeom>
          <a:avLst/>
          <a:gdLst/>
          <a:ahLst/>
          <a:cxnLst/>
          <a:rect l="0" t="0" r="0" b="0"/>
          <a:pathLst>
            <a:path>
              <a:moveTo>
                <a:pt x="0" y="11292"/>
              </a:moveTo>
              <a:lnTo>
                <a:pt x="1026" y="11292"/>
              </a:lnTo>
            </a:path>
          </a:pathLst>
        </a:cu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086015" y="2350073"/>
        <a:ext cx="51" cy="51"/>
      </dsp:txXfrm>
    </dsp:sp>
    <dsp:sp modelId="{8DE7627D-FB9B-4E3E-92A5-78BB95C73B4F}">
      <dsp:nvSpPr>
        <dsp:cNvPr id="0" name=""/>
        <dsp:cNvSpPr/>
      </dsp:nvSpPr>
      <dsp:spPr>
        <a:xfrm>
          <a:off x="5057174" y="1966261"/>
          <a:ext cx="1408013" cy="1075204"/>
        </a:xfrm>
        <a:prstGeom prst="ellipse">
          <a:avLst/>
        </a:prstGeom>
        <a:solidFill>
          <a:schemeClr val="accent4">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latin typeface="Arial" panose="020B0604020202020204" pitchFamily="34" charset="0"/>
              <a:cs typeface="Arial" panose="020B0604020202020204" pitchFamily="34" charset="0"/>
            </a:rPr>
            <a:t>Control Environment</a:t>
          </a:r>
        </a:p>
        <a:p>
          <a:pPr marL="0" lvl="0" indent="0" algn="ctr" defTabSz="488950">
            <a:lnSpc>
              <a:spcPct val="90000"/>
            </a:lnSpc>
            <a:spcBef>
              <a:spcPct val="0"/>
            </a:spcBef>
            <a:spcAft>
              <a:spcPct val="35000"/>
            </a:spcAft>
            <a:buNone/>
          </a:pPr>
          <a:r>
            <a:rPr lang="en-US" sz="1100" b="1" kern="1200" dirty="0">
              <a:solidFill>
                <a:schemeClr val="tx1"/>
              </a:solidFill>
              <a:latin typeface="Arial" panose="020B0604020202020204" pitchFamily="34" charset="0"/>
              <a:cs typeface="Arial" panose="020B0604020202020204" pitchFamily="34" charset="0"/>
            </a:rPr>
            <a:t>Improvement</a:t>
          </a:r>
        </a:p>
      </dsp:txBody>
      <dsp:txXfrm>
        <a:off x="5263373" y="2123721"/>
        <a:ext cx="995615" cy="760284"/>
      </dsp:txXfrm>
    </dsp:sp>
    <dsp:sp modelId="{0384E067-283F-40E7-A549-004685E80DE2}">
      <dsp:nvSpPr>
        <dsp:cNvPr id="0" name=""/>
        <dsp:cNvSpPr/>
      </dsp:nvSpPr>
      <dsp:spPr>
        <a:xfrm rot="3651941">
          <a:off x="4431373" y="2897141"/>
          <a:ext cx="534744" cy="22585"/>
        </a:xfrm>
        <a:custGeom>
          <a:avLst/>
          <a:gdLst/>
          <a:ahLst/>
          <a:cxnLst/>
          <a:rect l="0" t="0" r="0" b="0"/>
          <a:pathLst>
            <a:path>
              <a:moveTo>
                <a:pt x="0" y="11292"/>
              </a:moveTo>
              <a:lnTo>
                <a:pt x="534744" y="11292"/>
              </a:lnTo>
            </a:path>
          </a:pathLst>
        </a:cu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685376" y="2895065"/>
        <a:ext cx="26737" cy="26737"/>
      </dsp:txXfrm>
    </dsp:sp>
    <dsp:sp modelId="{6BC54F27-23B6-4A5A-853C-19DB7025DA22}">
      <dsp:nvSpPr>
        <dsp:cNvPr id="0" name=""/>
        <dsp:cNvSpPr/>
      </dsp:nvSpPr>
      <dsp:spPr>
        <a:xfrm>
          <a:off x="4384224" y="3100855"/>
          <a:ext cx="1442839" cy="1075204"/>
        </a:xfrm>
        <a:prstGeom prst="ellipse">
          <a:avLst/>
        </a:prstGeom>
        <a:solidFill>
          <a:srgbClr val="FFFF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latin typeface="Arial" panose="020B0604020202020204" pitchFamily="34" charset="0"/>
              <a:cs typeface="Arial" panose="020B0604020202020204" pitchFamily="34" charset="0"/>
            </a:rPr>
            <a:t>Risk Management</a:t>
          </a:r>
        </a:p>
        <a:p>
          <a:pPr marL="0" lvl="0" indent="0" algn="ctr" defTabSz="488950">
            <a:lnSpc>
              <a:spcPct val="90000"/>
            </a:lnSpc>
            <a:spcBef>
              <a:spcPct val="0"/>
            </a:spcBef>
            <a:spcAft>
              <a:spcPct val="35000"/>
            </a:spcAft>
            <a:buNone/>
          </a:pPr>
          <a:r>
            <a:rPr lang="en-US" sz="1100" b="1" kern="1200" dirty="0">
              <a:solidFill>
                <a:schemeClr val="tx1"/>
              </a:solidFill>
              <a:latin typeface="Arial" panose="020B0604020202020204" pitchFamily="34" charset="0"/>
              <a:cs typeface="Arial" panose="020B0604020202020204" pitchFamily="34" charset="0"/>
            </a:rPr>
            <a:t>Improvement</a:t>
          </a:r>
        </a:p>
      </dsp:txBody>
      <dsp:txXfrm>
        <a:off x="4595523" y="3258315"/>
        <a:ext cx="1020241" cy="760284"/>
      </dsp:txXfrm>
    </dsp:sp>
    <dsp:sp modelId="{913762CA-4780-42F7-93BD-2D44524F4618}">
      <dsp:nvSpPr>
        <dsp:cNvPr id="0" name=""/>
        <dsp:cNvSpPr/>
      </dsp:nvSpPr>
      <dsp:spPr>
        <a:xfrm rot="7057692">
          <a:off x="3760311" y="2823433"/>
          <a:ext cx="353263" cy="22585"/>
        </a:xfrm>
        <a:custGeom>
          <a:avLst/>
          <a:gdLst/>
          <a:ahLst/>
          <a:cxnLst/>
          <a:rect l="0" t="0" r="0" b="0"/>
          <a:pathLst>
            <a:path>
              <a:moveTo>
                <a:pt x="0" y="11292"/>
              </a:moveTo>
              <a:lnTo>
                <a:pt x="353263" y="11292"/>
              </a:lnTo>
            </a:path>
          </a:pathLst>
        </a:cu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kern="1200">
            <a:solidFill>
              <a:sysClr val="windowText" lastClr="000000"/>
            </a:solidFill>
          </a:endParaRPr>
        </a:p>
      </dsp:txBody>
      <dsp:txXfrm rot="10800000">
        <a:off x="3928111" y="2825894"/>
        <a:ext cx="17663" cy="17663"/>
      </dsp:txXfrm>
    </dsp:sp>
    <dsp:sp modelId="{1F356C27-8A15-476B-9030-372C9B525F25}">
      <dsp:nvSpPr>
        <dsp:cNvPr id="0" name=""/>
        <dsp:cNvSpPr/>
      </dsp:nvSpPr>
      <dsp:spPr>
        <a:xfrm>
          <a:off x="2842863" y="2956855"/>
          <a:ext cx="1497534" cy="1075204"/>
        </a:xfrm>
        <a:prstGeom prst="ellipse">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Arial" panose="020B0604020202020204" pitchFamily="34" charset="0"/>
              <a:cs typeface="Arial" panose="020B0604020202020204" pitchFamily="34" charset="0"/>
            </a:rPr>
            <a:t>Good Communication and Training</a:t>
          </a:r>
        </a:p>
      </dsp:txBody>
      <dsp:txXfrm>
        <a:off x="3062172" y="3114315"/>
        <a:ext cx="1058916" cy="760284"/>
      </dsp:txXfrm>
    </dsp:sp>
    <dsp:sp modelId="{2491DBD7-F0C5-45EA-BB22-35B8C69FCA63}">
      <dsp:nvSpPr>
        <dsp:cNvPr id="0" name=""/>
        <dsp:cNvSpPr/>
      </dsp:nvSpPr>
      <dsp:spPr>
        <a:xfrm rot="10261790">
          <a:off x="3276744" y="2301230"/>
          <a:ext cx="185850" cy="22585"/>
        </a:xfrm>
        <a:custGeom>
          <a:avLst/>
          <a:gdLst/>
          <a:ahLst/>
          <a:cxnLst/>
          <a:rect l="0" t="0" r="0" b="0"/>
          <a:pathLst>
            <a:path>
              <a:moveTo>
                <a:pt x="0" y="11292"/>
              </a:moveTo>
              <a:lnTo>
                <a:pt x="185850" y="11292"/>
              </a:lnTo>
            </a:path>
          </a:pathLst>
        </a:cu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kern="1200">
            <a:solidFill>
              <a:sysClr val="windowText" lastClr="000000"/>
            </a:solidFill>
          </a:endParaRPr>
        </a:p>
      </dsp:txBody>
      <dsp:txXfrm rot="10800000">
        <a:off x="3365023" y="2307877"/>
        <a:ext cx="9292" cy="9292"/>
      </dsp:txXfrm>
    </dsp:sp>
    <dsp:sp modelId="{A59FB53F-2364-4572-B7B7-EB6A38A59D07}">
      <dsp:nvSpPr>
        <dsp:cNvPr id="0" name=""/>
        <dsp:cNvSpPr/>
      </dsp:nvSpPr>
      <dsp:spPr>
        <a:xfrm>
          <a:off x="1878616" y="1898682"/>
          <a:ext cx="1414023" cy="1075204"/>
        </a:xfrm>
        <a:prstGeom prst="ellipse">
          <a:avLst/>
        </a:prstGeom>
        <a:solidFill>
          <a:srgbClr val="99CC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Arial" panose="020B0604020202020204" pitchFamily="34" charset="0"/>
              <a:cs typeface="Arial" panose="020B0604020202020204" pitchFamily="34" charset="0"/>
            </a:rPr>
            <a:t>Service Delivery improvement </a:t>
          </a:r>
        </a:p>
      </dsp:txBody>
      <dsp:txXfrm>
        <a:off x="2085695" y="2056142"/>
        <a:ext cx="999865" cy="760284"/>
      </dsp:txXfrm>
    </dsp:sp>
    <dsp:sp modelId="{716C4BCD-6D2B-43CF-9C2B-E12993B80FC5}">
      <dsp:nvSpPr>
        <dsp:cNvPr id="0" name=""/>
        <dsp:cNvSpPr/>
      </dsp:nvSpPr>
      <dsp:spPr>
        <a:xfrm rot="12946793">
          <a:off x="3317590" y="1620935"/>
          <a:ext cx="450268" cy="22585"/>
        </a:xfrm>
        <a:custGeom>
          <a:avLst/>
          <a:gdLst/>
          <a:ahLst/>
          <a:cxnLst/>
          <a:rect l="0" t="0" r="0" b="0"/>
          <a:pathLst>
            <a:path>
              <a:moveTo>
                <a:pt x="0" y="11292"/>
              </a:moveTo>
              <a:lnTo>
                <a:pt x="450268" y="11292"/>
              </a:lnTo>
            </a:path>
          </a:pathLst>
        </a:cu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3531467" y="1620971"/>
        <a:ext cx="22513" cy="22513"/>
      </dsp:txXfrm>
    </dsp:sp>
    <dsp:sp modelId="{F6DE9FEE-2214-414C-AD0B-855F44A5DB4C}">
      <dsp:nvSpPr>
        <dsp:cNvPr id="0" name=""/>
        <dsp:cNvSpPr/>
      </dsp:nvSpPr>
      <dsp:spPr>
        <a:xfrm>
          <a:off x="2123572" y="589944"/>
          <a:ext cx="1437753" cy="1075204"/>
        </a:xfrm>
        <a:prstGeom prst="ellipse">
          <a:avLst/>
        </a:prstGeom>
        <a:solidFill>
          <a:schemeClr val="accent6">
            <a:lumMod val="20000"/>
            <a:lumOff val="8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latin typeface="Arial" panose="020B0604020202020204" pitchFamily="34" charset="0"/>
              <a:cs typeface="Arial" panose="020B0604020202020204" pitchFamily="34" charset="0"/>
            </a:rPr>
            <a:t>Clean Administration</a:t>
          </a:r>
        </a:p>
      </dsp:txBody>
      <dsp:txXfrm>
        <a:off x="2334126" y="747404"/>
        <a:ext cx="1016645" cy="7602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E7A14-95A9-433E-A4B4-7340185B913E}">
      <dsp:nvSpPr>
        <dsp:cNvPr id="0" name=""/>
        <dsp:cNvSpPr/>
      </dsp:nvSpPr>
      <dsp:spPr>
        <a:xfrm rot="16200000">
          <a:off x="-759622" y="763674"/>
          <a:ext cx="2949177" cy="1421829"/>
        </a:xfrm>
        <a:prstGeom prst="flowChartManualOperati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5935" bIns="0" numCol="1" spcCol="1270" anchor="ctr" anchorCtr="0">
          <a:noAutofit/>
        </a:bodyPr>
        <a:lstStyle/>
        <a:p>
          <a:pPr marL="0" lvl="0" indent="0" algn="ctr" defTabSz="400050">
            <a:lnSpc>
              <a:spcPct val="90000"/>
            </a:lnSpc>
            <a:spcBef>
              <a:spcPct val="0"/>
            </a:spcBef>
            <a:spcAft>
              <a:spcPct val="35000"/>
            </a:spcAft>
            <a:buNone/>
          </a:pPr>
          <a:r>
            <a:rPr lang="en-ZA" altLang="en-US" sz="900" b="1" kern="1200" dirty="0">
              <a:solidFill>
                <a:schemeClr val="tx1"/>
              </a:solidFill>
              <a:latin typeface="Arial" panose="020B0604020202020204" pitchFamily="34" charset="0"/>
              <a:cs typeface="Arial" panose="020B0604020202020204" pitchFamily="34" charset="0"/>
            </a:rPr>
            <a:t>1.Evolving role of internal auditors and expanding scope of audits:</a:t>
          </a:r>
          <a:r>
            <a:rPr lang="en-ZA" altLang="en-US" sz="900" kern="1200" dirty="0">
              <a:solidFill>
                <a:schemeClr val="tx1"/>
              </a:solidFill>
              <a:latin typeface="Arial" panose="020B0604020202020204" pitchFamily="34" charset="0"/>
              <a:cs typeface="Arial" panose="020B0604020202020204" pitchFamily="34" charset="0"/>
            </a:rPr>
            <a:t> </a:t>
          </a:r>
        </a:p>
        <a:p>
          <a:pPr marL="0" lvl="0" indent="0" algn="ctr" defTabSz="400050">
            <a:lnSpc>
              <a:spcPct val="90000"/>
            </a:lnSpc>
            <a:spcBef>
              <a:spcPct val="0"/>
            </a:spcBef>
            <a:spcAft>
              <a:spcPct val="35000"/>
            </a:spcAft>
            <a:buNone/>
          </a:pPr>
          <a:r>
            <a:rPr lang="en-ZA" altLang="en-US" sz="900" kern="1200" dirty="0">
              <a:latin typeface="Arial" panose="020B0604020202020204" pitchFamily="34" charset="0"/>
              <a:cs typeface="Arial" panose="020B0604020202020204" pitchFamily="34" charset="0"/>
            </a:rPr>
            <a:t> IA properly structured internal audit function, impacting not just regulatory compliance but also operational excellence – </a:t>
          </a:r>
        </a:p>
        <a:p>
          <a:pPr marL="0" lvl="0" indent="0" algn="ctr" defTabSz="400050">
            <a:lnSpc>
              <a:spcPct val="90000"/>
            </a:lnSpc>
            <a:spcBef>
              <a:spcPct val="0"/>
            </a:spcBef>
            <a:spcAft>
              <a:spcPct val="35000"/>
            </a:spcAft>
            <a:buNone/>
          </a:pPr>
          <a:r>
            <a:rPr lang="en-ZA" sz="900" kern="1200" dirty="0">
              <a:solidFill>
                <a:srgbClr val="FF0000"/>
              </a:solidFill>
            </a:rPr>
            <a:t>Infrastructure Audits</a:t>
          </a:r>
        </a:p>
        <a:p>
          <a:pPr marL="0" lvl="0" indent="0" algn="ctr" defTabSz="400050">
            <a:lnSpc>
              <a:spcPct val="90000"/>
            </a:lnSpc>
            <a:spcBef>
              <a:spcPct val="0"/>
            </a:spcBef>
            <a:spcAft>
              <a:spcPct val="35000"/>
            </a:spcAft>
            <a:buNone/>
          </a:pPr>
          <a:r>
            <a:rPr lang="en-ZA" sz="900" kern="1200" dirty="0">
              <a:solidFill>
                <a:srgbClr val="FF0000"/>
              </a:solidFill>
            </a:rPr>
            <a:t>Environmental Audits</a:t>
          </a:r>
        </a:p>
        <a:p>
          <a:pPr marL="0" lvl="0" indent="0" algn="ctr" defTabSz="400050">
            <a:lnSpc>
              <a:spcPct val="90000"/>
            </a:lnSpc>
            <a:spcBef>
              <a:spcPct val="0"/>
            </a:spcBef>
            <a:spcAft>
              <a:spcPct val="35000"/>
            </a:spcAft>
            <a:buNone/>
          </a:pPr>
          <a:r>
            <a:rPr lang="en-ZA" sz="900" kern="1200" dirty="0">
              <a:solidFill>
                <a:srgbClr val="FF0000"/>
              </a:solidFill>
            </a:rPr>
            <a:t>Engineering Background</a:t>
          </a:r>
        </a:p>
      </dsp:txBody>
      <dsp:txXfrm rot="5400000">
        <a:off x="4052" y="589835"/>
        <a:ext cx="1421829" cy="1769507"/>
      </dsp:txXfrm>
    </dsp:sp>
    <dsp:sp modelId="{91838065-E1E5-4A98-8A3D-820CABC40103}">
      <dsp:nvSpPr>
        <dsp:cNvPr id="0" name=""/>
        <dsp:cNvSpPr/>
      </dsp:nvSpPr>
      <dsp:spPr>
        <a:xfrm rot="16200000">
          <a:off x="768844" y="763674"/>
          <a:ext cx="2949177" cy="1421829"/>
        </a:xfrm>
        <a:prstGeom prst="flowChartManualOperation">
          <a:avLst/>
        </a:prstGeom>
        <a:solidFill>
          <a:schemeClr val="accent1">
            <a:hueOff val="0"/>
            <a:satOff val="0"/>
            <a:lumOff val="0"/>
            <a:alphaOff val="0"/>
          </a:schemeClr>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5935" bIns="0" numCol="1" spcCol="1270" anchor="ctr" anchorCtr="0">
          <a:noAutofit/>
        </a:bodyPr>
        <a:lstStyle/>
        <a:p>
          <a:pPr marL="0" lvl="0" indent="0" algn="ctr" defTabSz="400050">
            <a:lnSpc>
              <a:spcPct val="90000"/>
            </a:lnSpc>
            <a:spcBef>
              <a:spcPct val="0"/>
            </a:spcBef>
            <a:spcAft>
              <a:spcPct val="35000"/>
            </a:spcAft>
            <a:buNone/>
          </a:pPr>
          <a:r>
            <a:rPr lang="en-ZA" altLang="en-US" sz="900" b="1" kern="1200" dirty="0">
              <a:solidFill>
                <a:schemeClr val="tx1"/>
              </a:solidFill>
              <a:latin typeface="Arial" panose="020B0604020202020204" pitchFamily="34" charset="0"/>
              <a:cs typeface="Arial" panose="020B0604020202020204" pitchFamily="34" charset="0"/>
            </a:rPr>
            <a:t>2.Service delivery and quality assessments</a:t>
          </a:r>
          <a:r>
            <a:rPr lang="en-ZA" altLang="en-US" sz="900" b="1" kern="1200" dirty="0">
              <a:latin typeface="Arial" panose="020B0604020202020204" pitchFamily="34" charset="0"/>
              <a:cs typeface="Arial" panose="020B0604020202020204" pitchFamily="34" charset="0"/>
            </a:rPr>
            <a:t>:</a:t>
          </a:r>
          <a:r>
            <a:rPr lang="en-ZA" altLang="en-US" sz="900" kern="1200" dirty="0">
              <a:solidFill>
                <a:schemeClr val="accent1"/>
              </a:solidFill>
              <a:latin typeface="Arial" panose="020B0604020202020204" pitchFamily="34" charset="0"/>
              <a:cs typeface="Arial" panose="020B0604020202020204" pitchFamily="34" charset="0"/>
            </a:rPr>
            <a:t> </a:t>
          </a:r>
          <a:r>
            <a:rPr lang="en-ZA" altLang="en-US" sz="900" kern="1200" dirty="0">
              <a:latin typeface="Arial" panose="020B0604020202020204" pitchFamily="34" charset="0"/>
              <a:cs typeface="Arial" panose="020B0604020202020204" pitchFamily="34" charset="0"/>
            </a:rPr>
            <a:t>Every stakeholder, management and the audit committee, relies heavily on internal audit for providing assurance and establishing trust in the organization.</a:t>
          </a:r>
        </a:p>
        <a:p>
          <a:pPr marL="0" lvl="0" indent="0" algn="ctr" defTabSz="400050">
            <a:lnSpc>
              <a:spcPct val="90000"/>
            </a:lnSpc>
            <a:spcBef>
              <a:spcPct val="0"/>
            </a:spcBef>
            <a:spcAft>
              <a:spcPct val="35000"/>
            </a:spcAft>
            <a:buNone/>
          </a:pPr>
          <a:r>
            <a:rPr lang="en-ZA" altLang="en-US" sz="900" kern="1200" dirty="0">
              <a:solidFill>
                <a:srgbClr val="FF0000"/>
              </a:solidFill>
              <a:latin typeface="Arial" panose="020B0604020202020204" pitchFamily="34" charset="0"/>
              <a:cs typeface="Arial" panose="020B0604020202020204" pitchFamily="34" charset="0"/>
            </a:rPr>
            <a:t>Service Delivery Reports </a:t>
          </a:r>
          <a:endParaRPr lang="en-ZA" sz="900" kern="1200" dirty="0">
            <a:solidFill>
              <a:srgbClr val="FF0000"/>
            </a:solidFill>
          </a:endParaRPr>
        </a:p>
      </dsp:txBody>
      <dsp:txXfrm rot="5400000">
        <a:off x="1532518" y="589835"/>
        <a:ext cx="1421829" cy="1769507"/>
      </dsp:txXfrm>
    </dsp:sp>
    <dsp:sp modelId="{DD91D326-3E36-4730-92D5-302CD23DFA14}">
      <dsp:nvSpPr>
        <dsp:cNvPr id="0" name=""/>
        <dsp:cNvSpPr/>
      </dsp:nvSpPr>
      <dsp:spPr>
        <a:xfrm rot="16200000">
          <a:off x="2297311" y="763674"/>
          <a:ext cx="2949177" cy="1421829"/>
        </a:xfrm>
        <a:prstGeom prst="flowChartManualOperation">
          <a:avLst/>
        </a:prstGeom>
        <a:solidFill>
          <a:schemeClr val="accent4"/>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0" rIns="50800" bIns="0" numCol="1" spcCol="1270" anchor="ctr" anchorCtr="0">
          <a:noAutofit/>
        </a:bodyPr>
        <a:lstStyle/>
        <a:p>
          <a:pPr marL="0" lvl="0" indent="0" algn="ctr" defTabSz="355600">
            <a:lnSpc>
              <a:spcPct val="90000"/>
            </a:lnSpc>
            <a:spcBef>
              <a:spcPct val="0"/>
            </a:spcBef>
            <a:spcAft>
              <a:spcPct val="35000"/>
            </a:spcAft>
            <a:buNone/>
          </a:pPr>
          <a:r>
            <a:rPr lang="en-ZA" altLang="en-US" sz="800" b="1" kern="1200" dirty="0">
              <a:solidFill>
                <a:schemeClr val="tx1"/>
              </a:solidFill>
              <a:latin typeface="Arial" panose="020B0604020202020204" pitchFamily="34" charset="0"/>
              <a:cs typeface="Arial" panose="020B0604020202020204" pitchFamily="34" charset="0"/>
            </a:rPr>
            <a:t>3.Organizational structure for accountability and transparency:</a:t>
          </a:r>
          <a:r>
            <a:rPr lang="en-ZA" altLang="en-US" sz="800" b="1" kern="1200" dirty="0">
              <a:latin typeface="Arial" panose="020B0604020202020204" pitchFamily="34" charset="0"/>
              <a:cs typeface="Arial" panose="020B0604020202020204" pitchFamily="34" charset="0"/>
            </a:rPr>
            <a:t> </a:t>
          </a:r>
          <a:r>
            <a:rPr lang="en-ZA" altLang="en-US" sz="900" kern="1200" dirty="0">
              <a:latin typeface="Arial" panose="020B0604020202020204" pitchFamily="34" charset="0"/>
              <a:cs typeface="Arial" panose="020B0604020202020204" pitchFamily="34" charset="0"/>
            </a:rPr>
            <a:t>Today’s environment calls for greater collaboration and strong relationship between the auditor and the auditee at all levels. The trend therefore is moving towards developing a structure that facilitates healthy environment. Combined Assurance</a:t>
          </a:r>
          <a:endParaRPr lang="en-US" sz="900" kern="1200" dirty="0">
            <a:latin typeface="Arial" panose="020B0604020202020204" pitchFamily="34" charset="0"/>
            <a:cs typeface="Arial" panose="020B0604020202020204" pitchFamily="34" charset="0"/>
          </a:endParaRPr>
        </a:p>
      </dsp:txBody>
      <dsp:txXfrm rot="5400000">
        <a:off x="3060985" y="589835"/>
        <a:ext cx="1421829" cy="1769507"/>
      </dsp:txXfrm>
    </dsp:sp>
    <dsp:sp modelId="{A83EF556-4FEB-4648-9C86-174C5BC6F3E8}">
      <dsp:nvSpPr>
        <dsp:cNvPr id="0" name=""/>
        <dsp:cNvSpPr/>
      </dsp:nvSpPr>
      <dsp:spPr>
        <a:xfrm rot="16200000">
          <a:off x="3825777" y="763674"/>
          <a:ext cx="2949177" cy="1421829"/>
        </a:xfrm>
        <a:prstGeom prst="flowChartManualOperati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5935" bIns="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latin typeface="Arial" panose="020B0604020202020204" pitchFamily="34" charset="0"/>
              <a:cs typeface="Arial" panose="020B0604020202020204" pitchFamily="34" charset="0"/>
            </a:rPr>
            <a:t>4</a:t>
          </a:r>
          <a:r>
            <a:rPr lang="en-ZA" altLang="en-US" sz="900" b="1" kern="1200" dirty="0">
              <a:solidFill>
                <a:schemeClr val="tx1"/>
              </a:solidFill>
            </a:rPr>
            <a:t> </a:t>
          </a:r>
          <a:r>
            <a:rPr lang="en-ZA" altLang="en-US" sz="900" b="1" kern="1200" dirty="0">
              <a:solidFill>
                <a:schemeClr val="tx1"/>
              </a:solidFill>
              <a:latin typeface="Arial" panose="020B0604020202020204" pitchFamily="34" charset="0"/>
              <a:cs typeface="Arial" panose="020B0604020202020204" pitchFamily="34" charset="0"/>
            </a:rPr>
            <a:t>Shift away from post factor assurance to more proactive approach</a:t>
          </a:r>
          <a:r>
            <a:rPr lang="en-ZA" altLang="en-US" sz="900" b="1" kern="1200" dirty="0">
              <a:latin typeface="Arial" panose="020B0604020202020204" pitchFamily="34" charset="0"/>
              <a:cs typeface="Arial" panose="020B0604020202020204" pitchFamily="34" charset="0"/>
            </a:rPr>
            <a:t>:</a:t>
          </a:r>
          <a:r>
            <a:rPr lang="en-ZA" altLang="en-US" sz="900" kern="1200" dirty="0">
              <a:solidFill>
                <a:schemeClr val="bg1"/>
              </a:solidFill>
              <a:latin typeface="Arial" panose="020B0604020202020204" pitchFamily="34" charset="0"/>
              <a:cs typeface="Arial" panose="020B0604020202020204" pitchFamily="34" charset="0"/>
            </a:rPr>
            <a:t> just on time audits; Balancing  Assurance and Consulting service  </a:t>
          </a:r>
          <a:r>
            <a:rPr lang="en-ZA" altLang="en-US" sz="900" kern="1200" dirty="0">
              <a:latin typeface="Arial" panose="020B0604020202020204" pitchFamily="34" charset="0"/>
              <a:cs typeface="Arial" panose="020B0604020202020204" pitchFamily="34" charset="0"/>
            </a:rPr>
            <a:t>necessity.</a:t>
          </a:r>
          <a:endParaRPr lang="en-ZA" sz="900" kern="1200" dirty="0"/>
        </a:p>
      </dsp:txBody>
      <dsp:txXfrm rot="5400000">
        <a:off x="4589451" y="589835"/>
        <a:ext cx="1421829" cy="1769507"/>
      </dsp:txXfrm>
    </dsp:sp>
    <dsp:sp modelId="{9E388234-81AA-48C0-8004-3A6C7BD44900}">
      <dsp:nvSpPr>
        <dsp:cNvPr id="0" name=""/>
        <dsp:cNvSpPr/>
      </dsp:nvSpPr>
      <dsp:spPr>
        <a:xfrm rot="16200000">
          <a:off x="5354244" y="763674"/>
          <a:ext cx="2949177" cy="1421829"/>
        </a:xfrm>
        <a:prstGeom prst="flowChartManualOperati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5935" bIns="0" numCol="1" spcCol="1270" anchor="ctr" anchorCtr="0">
          <a:noAutofit/>
        </a:bodyPr>
        <a:lstStyle/>
        <a:p>
          <a:pPr marL="0" lvl="0" indent="0" algn="ctr" defTabSz="400050">
            <a:lnSpc>
              <a:spcPct val="90000"/>
            </a:lnSpc>
            <a:spcBef>
              <a:spcPct val="0"/>
            </a:spcBef>
            <a:spcAft>
              <a:spcPct val="35000"/>
            </a:spcAft>
            <a:buNone/>
          </a:pPr>
          <a:r>
            <a:rPr lang="en-ZA" altLang="en-US" sz="900" b="1" kern="1200" dirty="0">
              <a:solidFill>
                <a:schemeClr val="tx1"/>
              </a:solidFill>
            </a:rPr>
            <a:t>5</a:t>
          </a:r>
          <a:r>
            <a:rPr lang="en-ZA" altLang="en-US" sz="900" b="1" kern="1200" dirty="0">
              <a:solidFill>
                <a:schemeClr val="tx1"/>
              </a:solidFill>
              <a:latin typeface="Arial" panose="020B0604020202020204" pitchFamily="34" charset="0"/>
              <a:cs typeface="Arial" panose="020B0604020202020204" pitchFamily="34" charset="0"/>
            </a:rPr>
            <a:t>. Upgrading audit infrastructure and technological advancement:</a:t>
          </a:r>
          <a:r>
            <a:rPr lang="en-ZA" altLang="en-US" sz="900" kern="1200" dirty="0">
              <a:latin typeface="Arial" panose="020B0604020202020204" pitchFamily="34" charset="0"/>
              <a:cs typeface="Arial" panose="020B0604020202020204" pitchFamily="34" charset="0"/>
            </a:rPr>
            <a:t> Large municipalities, specially with complex auditing requirements that span not just financial audits but also audits, assessments on infrastructure and  IT</a:t>
          </a:r>
          <a:endParaRPr lang="en-ZA" sz="900" kern="1200" dirty="0"/>
        </a:p>
      </dsp:txBody>
      <dsp:txXfrm rot="5400000">
        <a:off x="6117918" y="589835"/>
        <a:ext cx="1421829" cy="176950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C651F2-687E-4D8A-A0A0-315EAE537430}" type="datetimeFigureOut">
              <a:rPr lang="en-ZA" smtClean="0"/>
              <a:t>2017/06/19</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2B638-52A3-4570-9B74-F129B586AC77}" type="slidenum">
              <a:rPr lang="en-ZA" smtClean="0"/>
              <a:t>‹#›</a:t>
            </a:fld>
            <a:endParaRPr lang="en-ZA"/>
          </a:p>
        </p:txBody>
      </p:sp>
    </p:spTree>
    <p:extLst>
      <p:ext uri="{BB962C8B-B14F-4D97-AF65-F5344CB8AC3E}">
        <p14:creationId xmlns:p14="http://schemas.microsoft.com/office/powerpoint/2010/main" val="8519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F4125921-2CA6-4CC2-BE66-74F72D8051A5}" type="datetimeFigureOut">
              <a:rPr lang="en-ZA" smtClean="0"/>
              <a:t>2017/06/19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2512121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4125921-2CA6-4CC2-BE66-74F72D8051A5}" type="datetimeFigureOut">
              <a:rPr lang="en-ZA" smtClean="0"/>
              <a:t>2017/06/19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828341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4125921-2CA6-4CC2-BE66-74F72D8051A5}" type="datetimeFigureOut">
              <a:rPr lang="en-ZA" smtClean="0"/>
              <a:t>2017/06/19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2386058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4125921-2CA6-4CC2-BE66-74F72D8051A5}" type="datetimeFigureOut">
              <a:rPr lang="en-ZA" smtClean="0"/>
              <a:t>2017/06/19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1345167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125921-2CA6-4CC2-BE66-74F72D8051A5}" type="datetimeFigureOut">
              <a:rPr lang="en-ZA" smtClean="0"/>
              <a:t>2017/06/19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3884359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F4125921-2CA6-4CC2-BE66-74F72D8051A5}" type="datetimeFigureOut">
              <a:rPr lang="en-ZA" smtClean="0"/>
              <a:t>2017/06/19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649379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F4125921-2CA6-4CC2-BE66-74F72D8051A5}" type="datetimeFigureOut">
              <a:rPr lang="en-ZA" smtClean="0"/>
              <a:t>2017/06/19</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2524042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F4125921-2CA6-4CC2-BE66-74F72D8051A5}" type="datetimeFigureOut">
              <a:rPr lang="en-ZA" smtClean="0"/>
              <a:t>2017/06/19</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161898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125921-2CA6-4CC2-BE66-74F72D8051A5}" type="datetimeFigureOut">
              <a:rPr lang="en-ZA" smtClean="0"/>
              <a:t>2017/06/19</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433827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125921-2CA6-4CC2-BE66-74F72D8051A5}" type="datetimeFigureOut">
              <a:rPr lang="en-ZA" smtClean="0"/>
              <a:t>2017/06/19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2886251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125921-2CA6-4CC2-BE66-74F72D8051A5}" type="datetimeFigureOut">
              <a:rPr lang="en-ZA" smtClean="0"/>
              <a:t>2017/06/19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7355891-2529-4D65-9E7F-914EA1694A7A}" type="slidenum">
              <a:rPr lang="en-ZA" smtClean="0"/>
              <a:t>‹#›</a:t>
            </a:fld>
            <a:endParaRPr lang="en-ZA"/>
          </a:p>
        </p:txBody>
      </p:sp>
    </p:spTree>
    <p:extLst>
      <p:ext uri="{BB962C8B-B14F-4D97-AF65-F5344CB8AC3E}">
        <p14:creationId xmlns:p14="http://schemas.microsoft.com/office/powerpoint/2010/main" val="2674069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125921-2CA6-4CC2-BE66-74F72D8051A5}" type="datetimeFigureOut">
              <a:rPr lang="en-ZA" smtClean="0"/>
              <a:t>2017/06/19</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55891-2529-4D65-9E7F-914EA1694A7A}" type="slidenum">
              <a:rPr lang="en-ZA" smtClean="0"/>
              <a:t>‹#›</a:t>
            </a:fld>
            <a:endParaRPr lang="en-ZA"/>
          </a:p>
        </p:txBody>
      </p:sp>
    </p:spTree>
    <p:extLst>
      <p:ext uri="{BB962C8B-B14F-4D97-AF65-F5344CB8AC3E}">
        <p14:creationId xmlns:p14="http://schemas.microsoft.com/office/powerpoint/2010/main" val="352391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09600" y="3316069"/>
            <a:ext cx="5562600"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THE INTERNAL AUDITOR – TRUSTED ADVISOR</a:t>
            </a:r>
            <a:endParaRPr lang="en-ZA" b="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628073" y="3810000"/>
            <a:ext cx="5562600"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SJ Masite- </a:t>
            </a:r>
            <a:r>
              <a:rPr lang="en-US" sz="1400" dirty="0">
                <a:solidFill>
                  <a:schemeClr val="bg1"/>
                </a:solidFill>
                <a:latin typeface="Arial" panose="020B0604020202020204" pitchFamily="34" charset="0"/>
                <a:cs typeface="Arial" panose="020B0604020202020204" pitchFamily="34" charset="0"/>
              </a:rPr>
              <a:t>Past President, CIA, CMIIA, QIAL,CFE,FIFMO</a:t>
            </a:r>
            <a:endParaRPr lang="en-ZA" sz="1400"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5410200"/>
            <a:ext cx="3962400" cy="770674"/>
          </a:xfrm>
          <a:prstGeom prst="rect">
            <a:avLst/>
          </a:prstGeom>
        </p:spPr>
      </p:pic>
    </p:spTree>
    <p:extLst>
      <p:ext uri="{BB962C8B-B14F-4D97-AF65-F5344CB8AC3E}">
        <p14:creationId xmlns:p14="http://schemas.microsoft.com/office/powerpoint/2010/main" val="76218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7579"/>
            <a:ext cx="7515945" cy="1021269"/>
          </a:xfrm>
          <a:custGeom>
            <a:avLst/>
            <a:gdLst/>
            <a:ahLst/>
            <a:cxnLst/>
            <a:rect l="l" t="t" r="r" b="b"/>
            <a:pathLst>
              <a:path w="9144000" h="1424940">
                <a:moveTo>
                  <a:pt x="0" y="1424939"/>
                </a:moveTo>
                <a:lnTo>
                  <a:pt x="9144000" y="1424939"/>
                </a:lnTo>
                <a:lnTo>
                  <a:pt x="9144000" y="0"/>
                </a:lnTo>
                <a:lnTo>
                  <a:pt x="0" y="0"/>
                </a:lnTo>
                <a:lnTo>
                  <a:pt x="0" y="1424939"/>
                </a:lnTo>
                <a:close/>
              </a:path>
            </a:pathLst>
          </a:custGeom>
          <a:solidFill>
            <a:srgbClr val="051D38"/>
          </a:solidFill>
        </p:spPr>
        <p:txBody>
          <a:bodyPr wrap="square" lIns="0" tIns="0" rIns="0" bIns="0" rtlCol="0"/>
          <a:lstStyle/>
          <a:p>
            <a:r>
              <a:rPr lang="en-US" sz="2800" b="1" dirty="0">
                <a:solidFill>
                  <a:schemeClr val="bg1"/>
                </a:solidFill>
                <a:latin typeface="Arial" panose="020B0604020202020204" pitchFamily="34" charset="0"/>
                <a:cs typeface="Arial" panose="020B0604020202020204" pitchFamily="34" charset="0"/>
              </a:rPr>
              <a:t>KEY SUCCESS FACTORS</a:t>
            </a:r>
            <a:endParaRPr lang="en-ZA" sz="2800" dirty="0">
              <a:solidFill>
                <a:schemeClr val="bg1"/>
              </a:solidFill>
              <a:latin typeface="Arial Black" pitchFamily="34" charset="0"/>
            </a:endParaRPr>
          </a:p>
        </p:txBody>
      </p:sp>
      <p:sp>
        <p:nvSpPr>
          <p:cNvPr id="8" name="object 8"/>
          <p:cNvSpPr txBox="1"/>
          <p:nvPr/>
        </p:nvSpPr>
        <p:spPr>
          <a:xfrm>
            <a:off x="535940" y="1625320"/>
            <a:ext cx="7948930" cy="13831607"/>
          </a:xfrm>
          <a:prstGeom prst="rect">
            <a:avLst/>
          </a:prstGeom>
        </p:spPr>
        <p:txBody>
          <a:bodyPr vert="horz" wrap="square" lIns="0" tIns="109855" rIns="0" bIns="0" rtlCol="0">
            <a:spAutoFit/>
          </a:bodyPr>
          <a:lstStyle/>
          <a:p>
            <a:pPr>
              <a:defRPr/>
            </a:pPr>
            <a:endParaRPr lang="en-ZA" sz="3200" dirty="0">
              <a:solidFill>
                <a:srgbClr val="FF0000"/>
              </a:solidFill>
            </a:endParaRPr>
          </a:p>
          <a:p>
            <a:pPr>
              <a:defRPr/>
            </a:pPr>
            <a:endParaRPr lang="en-ZA" sz="3200" dirty="0">
              <a:solidFill>
                <a:srgbClr val="FF0000"/>
              </a:solidFill>
            </a:endParaRPr>
          </a:p>
          <a:p>
            <a:pPr>
              <a:defRPr/>
            </a:pPr>
            <a:endParaRPr lang="en-ZA" sz="3200" dirty="0">
              <a:solidFill>
                <a:srgbClr val="FF0000"/>
              </a:solidFill>
            </a:endParaRPr>
          </a:p>
          <a:p>
            <a:pPr>
              <a:defRPr/>
            </a:pPr>
            <a:endParaRPr lang="en-ZA" sz="3200" dirty="0">
              <a:solidFill>
                <a:srgbClr val="FF0000"/>
              </a:solidFill>
            </a:endParaRPr>
          </a:p>
          <a:p>
            <a:pPr>
              <a:defRPr/>
            </a:pPr>
            <a:endParaRPr lang="en-ZA" sz="3200" dirty="0">
              <a:solidFill>
                <a:srgbClr val="FF0000"/>
              </a:solidFill>
            </a:endParaRPr>
          </a:p>
          <a:p>
            <a:pPr>
              <a:defRPr/>
            </a:pPr>
            <a:endParaRPr lang="en-ZA" sz="3200" dirty="0">
              <a:solidFill>
                <a:srgbClr val="FF0000"/>
              </a:solidFill>
            </a:endParaRPr>
          </a:p>
          <a:p>
            <a:pPr>
              <a:defRPr/>
            </a:pPr>
            <a:r>
              <a:rPr lang="en-ZA" sz="3200" dirty="0">
                <a:solidFill>
                  <a:srgbClr val="FF0000"/>
                </a:solidFill>
              </a:rPr>
              <a:t>"</a:t>
            </a:r>
            <a:endParaRPr lang="en-ZA" sz="3200" dirty="0">
              <a:latin typeface="Arial" panose="020B0604020202020204" pitchFamily="34" charset="0"/>
              <a:cs typeface="Arial" panose="020B0604020202020204" pitchFamily="34" charset="0"/>
            </a:endParaRPr>
          </a:p>
          <a:p>
            <a:pPr>
              <a:defRPr/>
            </a:pPr>
            <a:endParaRPr lang="en-ZA" sz="3200" b="1" dirty="0">
              <a:latin typeface="Arial" panose="020B0604020202020204" pitchFamily="34" charset="0"/>
              <a:cs typeface="Arial" panose="020B0604020202020204" pitchFamily="34" charset="0"/>
            </a:endParaRPr>
          </a:p>
          <a:p>
            <a:pPr>
              <a:defRPr/>
            </a:pPr>
            <a:endParaRPr lang="en-ZA" sz="3200" b="1" dirty="0">
              <a:latin typeface="Arial" panose="020B0604020202020204" pitchFamily="34" charset="0"/>
              <a:cs typeface="Arial" panose="020B0604020202020204" pitchFamily="34" charset="0"/>
            </a:endParaRPr>
          </a:p>
          <a:p>
            <a:pPr>
              <a:lnSpc>
                <a:spcPct val="90000"/>
              </a:lnSpc>
              <a:defRPr/>
            </a:pPr>
            <a:endParaRPr lang="en-GB" sz="2400" b="1" dirty="0"/>
          </a:p>
          <a:p>
            <a:pPr marL="12700">
              <a:spcBef>
                <a:spcPts val="865"/>
              </a:spcBef>
              <a:tabLst>
                <a:tab pos="354965" algn="l"/>
                <a:tab pos="355600" algn="l"/>
              </a:tabLst>
            </a:pPr>
            <a:r>
              <a:rPr lang="en-ZA" sz="800" b="1" i="1" dirty="0">
                <a:solidFill>
                  <a:srgbClr val="FFC000"/>
                </a:solidFill>
                <a:latin typeface="Arial Black" panose="020B0A04020102020204" pitchFamily="34" charset="0"/>
                <a:cs typeface="Arial"/>
              </a:rPr>
              <a:t>                                                                                                         </a:t>
            </a:r>
          </a:p>
          <a:p>
            <a:pPr marL="12700">
              <a:lnSpc>
                <a:spcPct val="100000"/>
              </a:lnSpc>
              <a:spcBef>
                <a:spcPts val="865"/>
              </a:spcBef>
              <a:tabLst>
                <a:tab pos="354965" algn="l"/>
                <a:tab pos="355600" algn="l"/>
              </a:tabLst>
            </a:pPr>
            <a:endParaRPr lang="en-ZA" sz="2800" dirty="0">
              <a:solidFill>
                <a:srgbClr val="051D38"/>
              </a:solidFill>
              <a:latin typeface="Arial" panose="020B0604020202020204" pitchFamily="34" charset="0"/>
              <a:cs typeface="Arial" panose="020B0604020202020204" pitchFamily="34" charset="0"/>
            </a:endParaRPr>
          </a:p>
          <a:p>
            <a:pPr marL="12700">
              <a:spcBef>
                <a:spcPts val="865"/>
              </a:spcBef>
              <a:tabLst>
                <a:tab pos="354965" algn="l"/>
                <a:tab pos="355600" algn="l"/>
              </a:tabLst>
            </a:pPr>
            <a:r>
              <a:rPr lang="en-ZA" sz="2800" dirty="0">
                <a:solidFill>
                  <a:srgbClr val="051D38"/>
                </a:solidFill>
                <a:latin typeface="Arial" panose="020B0604020202020204" pitchFamily="34" charset="0"/>
                <a:cs typeface="Arial" panose="020B0604020202020204" pitchFamily="34" charset="0"/>
              </a:rPr>
              <a:t>                                   </a:t>
            </a:r>
          </a:p>
          <a:p>
            <a:pPr marL="469900" indent="-457200">
              <a:lnSpc>
                <a:spcPct val="100000"/>
              </a:lnSpc>
              <a:spcBef>
                <a:spcPts val="865"/>
              </a:spcBef>
              <a:buFont typeface="Wingdings" panose="05000000000000000000" pitchFamily="2" charset="2"/>
              <a:buChar char="Ø"/>
              <a:tabLst>
                <a:tab pos="354965" algn="l"/>
                <a:tab pos="355600" algn="l"/>
              </a:tabLst>
            </a:pPr>
            <a:endParaRPr lang="en-ZA" sz="2800" dirty="0">
              <a:solidFill>
                <a:srgbClr val="051D38"/>
              </a:solidFill>
              <a:latin typeface="Arial" panose="020B0604020202020204" pitchFamily="34" charset="0"/>
              <a:cs typeface="Arial" panose="020B0604020202020204" pitchFamily="34" charset="0"/>
            </a:endParaRPr>
          </a:p>
          <a:p>
            <a:pPr marL="12700">
              <a:lnSpc>
                <a:spcPct val="100000"/>
              </a:lnSpc>
              <a:spcBef>
                <a:spcPts val="865"/>
              </a:spcBef>
              <a:tabLst>
                <a:tab pos="354965" algn="l"/>
                <a:tab pos="355600" algn="l"/>
              </a:tabLst>
            </a:pPr>
            <a:endParaRPr lang="en-ZA" sz="2800" dirty="0">
              <a:solidFill>
                <a:srgbClr val="051D38"/>
              </a:solidFill>
              <a:latin typeface="Arial" panose="020B0604020202020204" pitchFamily="34" charset="0"/>
              <a:cs typeface="Arial" panose="020B0604020202020204" pitchFamily="34" charset="0"/>
            </a:endParaRPr>
          </a:p>
          <a:p>
            <a:pPr marL="469900" indent="-457200">
              <a:lnSpc>
                <a:spcPct val="100000"/>
              </a:lnSpc>
              <a:spcBef>
                <a:spcPts val="865"/>
              </a:spcBef>
              <a:buFont typeface="Wingdings" panose="05000000000000000000" pitchFamily="2" charset="2"/>
              <a:buChar char="Ø"/>
              <a:tabLst>
                <a:tab pos="354965" algn="l"/>
                <a:tab pos="355600" algn="l"/>
              </a:tabLst>
            </a:pPr>
            <a:endParaRPr lang="en-ZA" sz="2800" dirty="0">
              <a:solidFill>
                <a:srgbClr val="051D38"/>
              </a:solidFill>
              <a:latin typeface="Arial" panose="020B0604020202020204" pitchFamily="34" charset="0"/>
              <a:cs typeface="Arial" panose="020B0604020202020204" pitchFamily="34" charset="0"/>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r>
              <a:rPr lang="en-ZA" sz="1050" dirty="0">
                <a:solidFill>
                  <a:srgbClr val="051D38"/>
                </a:solidFill>
                <a:latin typeface="Arial"/>
                <a:cs typeface="Arial"/>
              </a:rPr>
              <a:t>                                                                                          </a:t>
            </a:r>
            <a:endParaRPr lang="en-ZA" sz="800" i="1" dirty="0">
              <a:solidFill>
                <a:srgbClr val="FFC000"/>
              </a:solidFill>
              <a:latin typeface="Arial Black" panose="020B0A04020102020204" pitchFamily="34" charset="0"/>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r>
              <a:rPr sz="3200" dirty="0">
                <a:solidFill>
                  <a:srgbClr val="051D38"/>
                </a:solidFill>
                <a:latin typeface="Arial"/>
                <a:cs typeface="Arial"/>
              </a:rPr>
              <a:t> </a:t>
            </a:r>
            <a:endParaRPr sz="3200" dirty="0">
              <a:latin typeface="Arial"/>
              <a:cs typeface="Arial"/>
            </a:endParaRPr>
          </a:p>
        </p:txBody>
      </p:sp>
      <p:sp>
        <p:nvSpPr>
          <p:cNvPr id="12" name="TextBox 11"/>
          <p:cNvSpPr txBox="1"/>
          <p:nvPr/>
        </p:nvSpPr>
        <p:spPr>
          <a:xfrm>
            <a:off x="12496800" y="2133600"/>
            <a:ext cx="2668565" cy="523220"/>
          </a:xfrm>
          <a:prstGeom prst="rect">
            <a:avLst/>
          </a:prstGeom>
          <a:noFill/>
        </p:spPr>
        <p:txBody>
          <a:bodyPr wrap="square" rtlCol="0">
            <a:spAutoFit/>
          </a:bodyPr>
          <a:lstStyle/>
          <a:p>
            <a:r>
              <a:rPr lang="en-ZA" sz="2800" b="1" dirty="0">
                <a:solidFill>
                  <a:schemeClr val="bg1"/>
                </a:solidFill>
                <a:latin typeface="Times New Roman" panose="02020603050405020304" pitchFamily="18" charset="0"/>
                <a:cs typeface="Times New Roman" panose="02020603050405020304" pitchFamily="18" charset="0"/>
              </a:rPr>
              <a:t>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109572"/>
            <a:ext cx="1170603" cy="1064098"/>
          </a:xfrm>
          <a:prstGeom prst="rect">
            <a:avLst/>
          </a:prstGeom>
        </p:spPr>
      </p:pic>
      <p:graphicFrame>
        <p:nvGraphicFramePr>
          <p:cNvPr id="9" name="Diagram 8"/>
          <p:cNvGraphicFramePr/>
          <p:nvPr>
            <p:extLst>
              <p:ext uri="{D42A27DB-BD31-4B8C-83A1-F6EECF244321}">
                <p14:modId xmlns:p14="http://schemas.microsoft.com/office/powerpoint/2010/main" val="3058256273"/>
              </p:ext>
            </p:extLst>
          </p:nvPr>
        </p:nvGraphicFramePr>
        <p:xfrm>
          <a:off x="179513" y="1691340"/>
          <a:ext cx="8568952" cy="4176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08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 y="0"/>
            <a:ext cx="7363545" cy="1021269"/>
          </a:xfrm>
          <a:custGeom>
            <a:avLst/>
            <a:gdLst/>
            <a:ahLst/>
            <a:cxnLst/>
            <a:rect l="l" t="t" r="r" b="b"/>
            <a:pathLst>
              <a:path w="9144000" h="1424940">
                <a:moveTo>
                  <a:pt x="0" y="1424939"/>
                </a:moveTo>
                <a:lnTo>
                  <a:pt x="9144000" y="1424939"/>
                </a:lnTo>
                <a:lnTo>
                  <a:pt x="9144000" y="0"/>
                </a:lnTo>
                <a:lnTo>
                  <a:pt x="0" y="0"/>
                </a:lnTo>
                <a:lnTo>
                  <a:pt x="0" y="1424939"/>
                </a:lnTo>
                <a:close/>
              </a:path>
            </a:pathLst>
          </a:custGeom>
          <a:solidFill>
            <a:srgbClr val="051D38"/>
          </a:solidFill>
        </p:spPr>
        <p:txBody>
          <a:bodyPr wrap="square" lIns="0" tIns="0" rIns="0" bIns="0" rtlCol="0"/>
          <a:lstStyle/>
          <a:p>
            <a:r>
              <a:rPr lang="en-GB" sz="2800" dirty="0">
                <a:solidFill>
                  <a:schemeClr val="bg1"/>
                </a:solidFill>
                <a:latin typeface="Arial Black" pitchFamily="34" charset="0"/>
              </a:rPr>
              <a:t>TIPS TO ENHANCE  IA    INDEPENDENCE without any </a:t>
            </a:r>
            <a:r>
              <a:rPr lang="en-GB" sz="3200" dirty="0">
                <a:solidFill>
                  <a:schemeClr val="bg1"/>
                </a:solidFill>
                <a:latin typeface="Arial Black" pitchFamily="34" charset="0"/>
              </a:rPr>
              <a:t>…</a:t>
            </a:r>
            <a:endParaRPr lang="en-ZA" sz="3200" dirty="0">
              <a:solidFill>
                <a:schemeClr val="bg1"/>
              </a:solidFill>
              <a:latin typeface="Arial Black" pitchFamily="34" charset="0"/>
            </a:endParaRPr>
          </a:p>
        </p:txBody>
      </p:sp>
      <p:sp>
        <p:nvSpPr>
          <p:cNvPr id="8" name="object 8"/>
          <p:cNvSpPr txBox="1"/>
          <p:nvPr/>
        </p:nvSpPr>
        <p:spPr>
          <a:xfrm>
            <a:off x="535940" y="1625320"/>
            <a:ext cx="7948930" cy="13930095"/>
          </a:xfrm>
          <a:prstGeom prst="rect">
            <a:avLst/>
          </a:prstGeom>
        </p:spPr>
        <p:txBody>
          <a:bodyPr vert="horz" wrap="square" lIns="0" tIns="109855" rIns="0" bIns="0" rtlCol="0">
            <a:spAutoFit/>
          </a:bodyPr>
          <a:lstStyle/>
          <a:p>
            <a:pPr>
              <a:lnSpc>
                <a:spcPct val="90000"/>
              </a:lnSpc>
              <a:buFont typeface="Arial" charset="0"/>
              <a:buChar char="•"/>
              <a:defRPr/>
            </a:pPr>
            <a:r>
              <a:rPr lang="en-GB" sz="3200" dirty="0">
                <a:latin typeface="Arial" panose="020B0604020202020204" pitchFamily="34" charset="0"/>
                <a:cs typeface="Arial" panose="020B0604020202020204" pitchFamily="34" charset="0"/>
              </a:rPr>
              <a:t>IA must think and act like business  </a:t>
            </a:r>
          </a:p>
          <a:p>
            <a:pPr>
              <a:lnSpc>
                <a:spcPct val="90000"/>
              </a:lnSpc>
              <a:defRPr/>
            </a:pPr>
            <a:r>
              <a:rPr lang="en-GB" sz="3200" dirty="0">
                <a:latin typeface="Arial" panose="020B0604020202020204" pitchFamily="34" charset="0"/>
                <a:cs typeface="Arial" panose="020B0604020202020204" pitchFamily="34" charset="0"/>
              </a:rPr>
              <a:t>  owners</a:t>
            </a:r>
          </a:p>
          <a:p>
            <a:pPr>
              <a:lnSpc>
                <a:spcPct val="90000"/>
              </a:lnSpc>
              <a:buFont typeface="Arial" charset="0"/>
              <a:buChar char="•"/>
              <a:defRPr/>
            </a:pPr>
            <a:endParaRPr lang="en-GB" sz="3200" dirty="0">
              <a:latin typeface="Arial" panose="020B0604020202020204" pitchFamily="34" charset="0"/>
              <a:cs typeface="Arial" panose="020B0604020202020204" pitchFamily="34" charset="0"/>
            </a:endParaRPr>
          </a:p>
          <a:p>
            <a:pPr>
              <a:lnSpc>
                <a:spcPct val="90000"/>
              </a:lnSpc>
              <a:buFont typeface="Arial" charset="0"/>
              <a:buChar char="•"/>
              <a:defRPr/>
            </a:pPr>
            <a:r>
              <a:rPr lang="en-GB" sz="3200" dirty="0">
                <a:latin typeface="Arial" panose="020B0604020202020204" pitchFamily="34" charset="0"/>
                <a:cs typeface="Arial" panose="020B0604020202020204" pitchFamily="34" charset="0"/>
              </a:rPr>
              <a:t>Not hide behind independency and  </a:t>
            </a:r>
          </a:p>
          <a:p>
            <a:pPr>
              <a:lnSpc>
                <a:spcPct val="90000"/>
              </a:lnSpc>
              <a:defRPr/>
            </a:pPr>
            <a:r>
              <a:rPr lang="en-GB" sz="3200">
                <a:latin typeface="Arial" panose="020B0604020202020204" pitchFamily="34" charset="0"/>
                <a:cs typeface="Arial" panose="020B0604020202020204" pitchFamily="34" charset="0"/>
              </a:rPr>
              <a:t> objectivity</a:t>
            </a:r>
            <a:endParaRPr lang="en-GB" sz="3200" dirty="0">
              <a:latin typeface="Arial" panose="020B0604020202020204" pitchFamily="34" charset="0"/>
              <a:cs typeface="Arial" panose="020B0604020202020204" pitchFamily="34" charset="0"/>
            </a:endParaRPr>
          </a:p>
          <a:p>
            <a:pPr>
              <a:lnSpc>
                <a:spcPct val="90000"/>
              </a:lnSpc>
              <a:buFont typeface="Arial" charset="0"/>
              <a:buChar char="•"/>
              <a:defRPr/>
            </a:pPr>
            <a:endParaRPr lang="en-GB" sz="3200" dirty="0">
              <a:latin typeface="Arial" panose="020B0604020202020204" pitchFamily="34" charset="0"/>
              <a:cs typeface="Arial" panose="020B0604020202020204" pitchFamily="34" charset="0"/>
            </a:endParaRPr>
          </a:p>
          <a:p>
            <a:pPr>
              <a:lnSpc>
                <a:spcPct val="90000"/>
              </a:lnSpc>
              <a:buFont typeface="Arial" charset="0"/>
              <a:buChar char="•"/>
              <a:defRPr/>
            </a:pPr>
            <a:r>
              <a:rPr lang="en-GB" sz="3200" dirty="0">
                <a:latin typeface="Arial" panose="020B0604020202020204" pitchFamily="34" charset="0"/>
                <a:cs typeface="Arial" panose="020B0604020202020204" pitchFamily="34" charset="0"/>
              </a:rPr>
              <a:t>Agent of change</a:t>
            </a:r>
          </a:p>
          <a:p>
            <a:pPr>
              <a:defRPr/>
            </a:pPr>
            <a:endParaRPr lang="en-ZA" sz="3200" b="1" dirty="0">
              <a:latin typeface="Arial" panose="020B0604020202020204" pitchFamily="34" charset="0"/>
              <a:cs typeface="Arial" panose="020B0604020202020204" pitchFamily="34" charset="0"/>
            </a:endParaRPr>
          </a:p>
          <a:p>
            <a:pPr>
              <a:defRPr/>
            </a:pPr>
            <a:endParaRPr lang="en-ZA" sz="3200" dirty="0">
              <a:latin typeface="Arial" panose="020B0604020202020204" pitchFamily="34" charset="0"/>
              <a:cs typeface="Arial" panose="020B0604020202020204" pitchFamily="34" charset="0"/>
            </a:endParaRPr>
          </a:p>
          <a:p>
            <a:pPr>
              <a:lnSpc>
                <a:spcPct val="90000"/>
              </a:lnSpc>
              <a:defRPr/>
            </a:pPr>
            <a:endParaRPr lang="en-GB" sz="2400" b="1" dirty="0"/>
          </a:p>
          <a:p>
            <a:pPr marL="12700">
              <a:spcBef>
                <a:spcPts val="865"/>
              </a:spcBef>
              <a:tabLst>
                <a:tab pos="354965" algn="l"/>
                <a:tab pos="355600" algn="l"/>
              </a:tabLst>
            </a:pPr>
            <a:r>
              <a:rPr lang="en-ZA" sz="800" b="1" i="1" dirty="0">
                <a:solidFill>
                  <a:srgbClr val="FFC000"/>
                </a:solidFill>
                <a:latin typeface="Arial Black" panose="020B0A04020102020204" pitchFamily="34" charset="0"/>
                <a:cs typeface="Arial"/>
              </a:rPr>
              <a:t>                                                                                             </a:t>
            </a:r>
          </a:p>
          <a:p>
            <a:pPr marL="12700">
              <a:spcBef>
                <a:spcPts val="865"/>
              </a:spcBef>
              <a:tabLst>
                <a:tab pos="354965" algn="l"/>
                <a:tab pos="355600" algn="l"/>
              </a:tabLst>
            </a:pPr>
            <a:r>
              <a:rPr lang="en-ZA" sz="800" b="1" i="1" dirty="0">
                <a:solidFill>
                  <a:srgbClr val="FFC000"/>
                </a:solidFill>
                <a:latin typeface="Arial Black" panose="020B0A04020102020204" pitchFamily="34" charset="0"/>
                <a:cs typeface="Arial"/>
              </a:rPr>
              <a:t>                                                                                                      </a:t>
            </a:r>
          </a:p>
          <a:p>
            <a:pPr marL="12700">
              <a:lnSpc>
                <a:spcPct val="100000"/>
              </a:lnSpc>
              <a:spcBef>
                <a:spcPts val="865"/>
              </a:spcBef>
              <a:tabLst>
                <a:tab pos="354965" algn="l"/>
                <a:tab pos="355600" algn="l"/>
              </a:tabLst>
            </a:pPr>
            <a:endParaRPr lang="en-ZA" sz="2800" dirty="0">
              <a:solidFill>
                <a:srgbClr val="051D38"/>
              </a:solidFill>
              <a:latin typeface="Arial" panose="020B0604020202020204" pitchFamily="34" charset="0"/>
              <a:cs typeface="Arial" panose="020B0604020202020204" pitchFamily="34" charset="0"/>
            </a:endParaRPr>
          </a:p>
          <a:p>
            <a:pPr marL="12700">
              <a:spcBef>
                <a:spcPts val="865"/>
              </a:spcBef>
              <a:tabLst>
                <a:tab pos="354965" algn="l"/>
                <a:tab pos="355600" algn="l"/>
              </a:tabLst>
            </a:pPr>
            <a:r>
              <a:rPr lang="en-ZA" sz="2800" dirty="0">
                <a:solidFill>
                  <a:srgbClr val="051D38"/>
                </a:solidFill>
                <a:latin typeface="Arial" panose="020B0604020202020204" pitchFamily="34" charset="0"/>
                <a:cs typeface="Arial" panose="020B0604020202020204" pitchFamily="34" charset="0"/>
              </a:rPr>
              <a:t>                                   </a:t>
            </a:r>
          </a:p>
          <a:p>
            <a:pPr marL="469900" indent="-457200">
              <a:lnSpc>
                <a:spcPct val="100000"/>
              </a:lnSpc>
              <a:spcBef>
                <a:spcPts val="865"/>
              </a:spcBef>
              <a:buFont typeface="Wingdings" panose="05000000000000000000" pitchFamily="2" charset="2"/>
              <a:buChar char="Ø"/>
              <a:tabLst>
                <a:tab pos="354965" algn="l"/>
                <a:tab pos="355600" algn="l"/>
              </a:tabLst>
            </a:pPr>
            <a:endParaRPr lang="en-ZA" sz="2800" dirty="0">
              <a:solidFill>
                <a:srgbClr val="051D38"/>
              </a:solidFill>
              <a:latin typeface="Arial" panose="020B0604020202020204" pitchFamily="34" charset="0"/>
              <a:cs typeface="Arial" panose="020B0604020202020204" pitchFamily="34" charset="0"/>
            </a:endParaRPr>
          </a:p>
          <a:p>
            <a:pPr marL="12700">
              <a:lnSpc>
                <a:spcPct val="100000"/>
              </a:lnSpc>
              <a:spcBef>
                <a:spcPts val="865"/>
              </a:spcBef>
              <a:tabLst>
                <a:tab pos="354965" algn="l"/>
                <a:tab pos="355600" algn="l"/>
              </a:tabLst>
            </a:pPr>
            <a:endParaRPr lang="en-ZA" sz="2800" dirty="0">
              <a:solidFill>
                <a:srgbClr val="051D38"/>
              </a:solidFill>
              <a:latin typeface="Arial" panose="020B0604020202020204" pitchFamily="34" charset="0"/>
              <a:cs typeface="Arial" panose="020B0604020202020204" pitchFamily="34" charset="0"/>
            </a:endParaRPr>
          </a:p>
          <a:p>
            <a:pPr marL="469900" indent="-457200">
              <a:lnSpc>
                <a:spcPct val="100000"/>
              </a:lnSpc>
              <a:spcBef>
                <a:spcPts val="865"/>
              </a:spcBef>
              <a:buFont typeface="Wingdings" panose="05000000000000000000" pitchFamily="2" charset="2"/>
              <a:buChar char="Ø"/>
              <a:tabLst>
                <a:tab pos="354965" algn="l"/>
                <a:tab pos="355600" algn="l"/>
              </a:tabLst>
            </a:pPr>
            <a:endParaRPr lang="en-ZA" sz="2800" dirty="0">
              <a:solidFill>
                <a:srgbClr val="051D38"/>
              </a:solidFill>
              <a:latin typeface="Arial" panose="020B0604020202020204" pitchFamily="34" charset="0"/>
              <a:cs typeface="Arial" panose="020B0604020202020204" pitchFamily="34" charset="0"/>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r>
              <a:rPr lang="en-ZA" sz="1050" dirty="0">
                <a:solidFill>
                  <a:srgbClr val="051D38"/>
                </a:solidFill>
                <a:latin typeface="Arial"/>
                <a:cs typeface="Arial"/>
              </a:rPr>
              <a:t>                                                                                          </a:t>
            </a:r>
            <a:endParaRPr lang="en-ZA" sz="800" i="1" dirty="0">
              <a:solidFill>
                <a:srgbClr val="FFC000"/>
              </a:solidFill>
              <a:latin typeface="Arial Black" panose="020B0A04020102020204" pitchFamily="34" charset="0"/>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r>
              <a:rPr sz="3200" dirty="0">
                <a:solidFill>
                  <a:srgbClr val="051D38"/>
                </a:solidFill>
                <a:latin typeface="Arial"/>
                <a:cs typeface="Arial"/>
              </a:rPr>
              <a:t> </a:t>
            </a:r>
            <a:endParaRPr sz="3200" dirty="0">
              <a:latin typeface="Arial"/>
              <a:cs typeface="Arial"/>
            </a:endParaRPr>
          </a:p>
        </p:txBody>
      </p:sp>
      <p:sp>
        <p:nvSpPr>
          <p:cNvPr id="12" name="TextBox 11"/>
          <p:cNvSpPr txBox="1"/>
          <p:nvPr/>
        </p:nvSpPr>
        <p:spPr>
          <a:xfrm>
            <a:off x="12496800" y="2133600"/>
            <a:ext cx="2668565" cy="523220"/>
          </a:xfrm>
          <a:prstGeom prst="rect">
            <a:avLst/>
          </a:prstGeom>
          <a:noFill/>
        </p:spPr>
        <p:txBody>
          <a:bodyPr wrap="square" rtlCol="0">
            <a:spAutoFit/>
          </a:bodyPr>
          <a:lstStyle/>
          <a:p>
            <a:r>
              <a:rPr lang="en-ZA" sz="2800" b="1" dirty="0">
                <a:solidFill>
                  <a:schemeClr val="bg1"/>
                </a:solidFill>
                <a:latin typeface="Times New Roman" panose="02020603050405020304" pitchFamily="18" charset="0"/>
                <a:cs typeface="Times New Roman" panose="02020603050405020304" pitchFamily="18" charset="0"/>
              </a:rPr>
              <a:t>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109572"/>
            <a:ext cx="1170603" cy="1064098"/>
          </a:xfrm>
          <a:prstGeom prst="rect">
            <a:avLst/>
          </a:prstGeom>
        </p:spPr>
      </p:pic>
    </p:spTree>
    <p:extLst>
      <p:ext uri="{BB962C8B-B14F-4D97-AF65-F5344CB8AC3E}">
        <p14:creationId xmlns:p14="http://schemas.microsoft.com/office/powerpoint/2010/main" val="1897847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782" y="152400"/>
            <a:ext cx="7515945" cy="1021269"/>
          </a:xfrm>
          <a:custGeom>
            <a:avLst/>
            <a:gdLst/>
            <a:ahLst/>
            <a:cxnLst/>
            <a:rect l="l" t="t" r="r" b="b"/>
            <a:pathLst>
              <a:path w="9144000" h="1424940">
                <a:moveTo>
                  <a:pt x="0" y="1424939"/>
                </a:moveTo>
                <a:lnTo>
                  <a:pt x="9144000" y="1424939"/>
                </a:lnTo>
                <a:lnTo>
                  <a:pt x="9144000" y="0"/>
                </a:lnTo>
                <a:lnTo>
                  <a:pt x="0" y="0"/>
                </a:lnTo>
                <a:lnTo>
                  <a:pt x="0" y="1424939"/>
                </a:lnTo>
                <a:close/>
              </a:path>
            </a:pathLst>
          </a:custGeom>
          <a:solidFill>
            <a:srgbClr val="051D38"/>
          </a:solidFill>
        </p:spPr>
        <p:txBody>
          <a:bodyPr wrap="square" lIns="0" tIns="0" rIns="0" bIns="0" rtlCol="0"/>
          <a:lstStyle/>
          <a:p>
            <a:endParaRPr lang="en-ZA" sz="3200" dirty="0">
              <a:solidFill>
                <a:schemeClr val="bg1"/>
              </a:solidFill>
              <a:latin typeface="Arial Black" pitchFamily="34" charset="0"/>
            </a:endParaRPr>
          </a:p>
        </p:txBody>
      </p:sp>
      <p:sp>
        <p:nvSpPr>
          <p:cNvPr id="7" name="object 7"/>
          <p:cNvSpPr txBox="1">
            <a:spLocks noGrp="1"/>
          </p:cNvSpPr>
          <p:nvPr>
            <p:ph type="title"/>
          </p:nvPr>
        </p:nvSpPr>
        <p:spPr>
          <a:xfrm>
            <a:off x="3771138" y="351755"/>
            <a:ext cx="1601470" cy="689932"/>
          </a:xfrm>
          <a:prstGeom prst="rect">
            <a:avLst/>
          </a:prstGeom>
        </p:spPr>
        <p:txBody>
          <a:bodyPr vert="horz" wrap="square" lIns="0" tIns="12700" rIns="0" bIns="0" rtlCol="0">
            <a:spAutoFit/>
          </a:bodyPr>
          <a:lstStyle/>
          <a:p>
            <a:pPr marL="12700">
              <a:lnSpc>
                <a:spcPct val="100000"/>
              </a:lnSpc>
              <a:spcBef>
                <a:spcPts val="100"/>
              </a:spcBef>
            </a:pPr>
            <a:endParaRPr spc="-5" dirty="0"/>
          </a:p>
        </p:txBody>
      </p:sp>
      <p:sp>
        <p:nvSpPr>
          <p:cNvPr id="8" name="object 8"/>
          <p:cNvSpPr txBox="1"/>
          <p:nvPr/>
        </p:nvSpPr>
        <p:spPr>
          <a:xfrm>
            <a:off x="535940" y="1625320"/>
            <a:ext cx="7948930" cy="13614624"/>
          </a:xfrm>
          <a:prstGeom prst="rect">
            <a:avLst/>
          </a:prstGeom>
        </p:spPr>
        <p:txBody>
          <a:bodyPr vert="horz" wrap="square" lIns="0" tIns="109855" rIns="0" bIns="0" rtlCol="0">
            <a:spAutoFit/>
          </a:bodyPr>
          <a:lstStyle/>
          <a:p>
            <a:pPr marL="114300" indent="0">
              <a:buFont typeface="Arial" charset="0"/>
              <a:buNone/>
              <a:defRPr/>
            </a:pPr>
            <a:r>
              <a:rPr lang="en-ZA" sz="2800" b="1" dirty="0">
                <a:solidFill>
                  <a:srgbClr val="FF0000"/>
                </a:solidFill>
              </a:rPr>
              <a:t> Trusted Auditor</a:t>
            </a:r>
            <a:endParaRPr lang="en-ZA" sz="2800" dirty="0">
              <a:solidFill>
                <a:srgbClr val="FF0000"/>
              </a:solidFill>
            </a:endParaRPr>
          </a:p>
          <a:p>
            <a:pPr>
              <a:buFont typeface="Arial" charset="0"/>
              <a:buChar char="•"/>
              <a:defRPr/>
            </a:pPr>
            <a:r>
              <a:rPr lang="en-ZA" sz="2800" dirty="0"/>
              <a:t>“help Accounting Officer/DG and audit committee to sleep at night.” by auditing and reporting the </a:t>
            </a:r>
            <a:r>
              <a:rPr lang="en-ZA" sz="2800" dirty="0">
                <a:solidFill>
                  <a:srgbClr val="C00000"/>
                </a:solidFill>
              </a:rPr>
              <a:t>right things</a:t>
            </a:r>
          </a:p>
          <a:p>
            <a:pPr>
              <a:buFont typeface="Arial" charset="0"/>
              <a:buChar char="•"/>
              <a:defRPr/>
            </a:pPr>
            <a:endParaRPr lang="en-ZA" sz="2800" dirty="0"/>
          </a:p>
          <a:p>
            <a:pPr>
              <a:buFont typeface="Arial" charset="0"/>
              <a:buChar char="•"/>
              <a:defRPr/>
            </a:pPr>
            <a:r>
              <a:rPr lang="en-ZA" sz="2800" dirty="0"/>
              <a:t>Where the customer says, “There has not been an audit I would not gladly pay for.”</a:t>
            </a:r>
          </a:p>
          <a:p>
            <a:pPr>
              <a:buFont typeface="Arial" charset="0"/>
              <a:buChar char="•"/>
              <a:defRPr/>
            </a:pPr>
            <a:endParaRPr lang="en-ZA" sz="2800" dirty="0"/>
          </a:p>
          <a:p>
            <a:pPr>
              <a:buFont typeface="Arial" charset="0"/>
              <a:buChar char="•"/>
              <a:defRPr/>
            </a:pPr>
            <a:r>
              <a:rPr lang="en-ZA" sz="2800" dirty="0"/>
              <a:t>Where internal auditing is seen by management as a competitive advantage.</a:t>
            </a:r>
            <a:endParaRPr lang="en-ZA" sz="2800" b="1" dirty="0">
              <a:latin typeface="Arial" panose="020B0604020202020204" pitchFamily="34" charset="0"/>
              <a:cs typeface="Arial" panose="020B0604020202020204" pitchFamily="34" charset="0"/>
            </a:endParaRPr>
          </a:p>
          <a:p>
            <a:pPr marL="12700">
              <a:spcBef>
                <a:spcPts val="865"/>
              </a:spcBef>
              <a:tabLst>
                <a:tab pos="354965" algn="l"/>
                <a:tab pos="355600" algn="l"/>
              </a:tabLst>
            </a:pPr>
            <a:r>
              <a:rPr lang="en-ZA" sz="800" b="1" i="1" dirty="0">
                <a:solidFill>
                  <a:srgbClr val="FFC000"/>
                </a:solidFill>
                <a:latin typeface="Arial Black" panose="020B0A04020102020204" pitchFamily="34" charset="0"/>
                <a:cs typeface="Arial"/>
              </a:rPr>
              <a:t>                                                                                       </a:t>
            </a:r>
          </a:p>
          <a:p>
            <a:pPr marL="12700">
              <a:spcBef>
                <a:spcPts val="865"/>
              </a:spcBef>
              <a:tabLst>
                <a:tab pos="354965" algn="l"/>
                <a:tab pos="355600" algn="l"/>
              </a:tabLst>
            </a:pPr>
            <a:r>
              <a:rPr lang="en-ZA" sz="800" b="1" i="1" dirty="0">
                <a:solidFill>
                  <a:srgbClr val="FFC000"/>
                </a:solidFill>
                <a:latin typeface="Arial Black" panose="020B0A04020102020204" pitchFamily="34" charset="0"/>
                <a:cs typeface="Arial"/>
              </a:rPr>
              <a:t>                                                                                                   </a:t>
            </a:r>
          </a:p>
          <a:p>
            <a:pPr marL="12700">
              <a:lnSpc>
                <a:spcPct val="100000"/>
              </a:lnSpc>
              <a:spcBef>
                <a:spcPts val="865"/>
              </a:spcBef>
              <a:tabLst>
                <a:tab pos="354965" algn="l"/>
                <a:tab pos="355600" algn="l"/>
              </a:tabLst>
            </a:pPr>
            <a:endParaRPr lang="en-ZA" sz="2800" dirty="0">
              <a:solidFill>
                <a:srgbClr val="051D38"/>
              </a:solidFill>
              <a:latin typeface="Arial" panose="020B0604020202020204" pitchFamily="34" charset="0"/>
              <a:cs typeface="Arial" panose="020B0604020202020204" pitchFamily="34" charset="0"/>
            </a:endParaRPr>
          </a:p>
          <a:p>
            <a:pPr marL="12700">
              <a:spcBef>
                <a:spcPts val="865"/>
              </a:spcBef>
              <a:tabLst>
                <a:tab pos="354965" algn="l"/>
                <a:tab pos="355600" algn="l"/>
              </a:tabLst>
            </a:pPr>
            <a:r>
              <a:rPr lang="en-ZA" sz="2800" dirty="0">
                <a:solidFill>
                  <a:srgbClr val="051D38"/>
                </a:solidFill>
                <a:latin typeface="Arial" panose="020B0604020202020204" pitchFamily="34" charset="0"/>
                <a:cs typeface="Arial" panose="020B0604020202020204" pitchFamily="34" charset="0"/>
              </a:rPr>
              <a:t>                                   </a:t>
            </a:r>
          </a:p>
          <a:p>
            <a:pPr marL="469900" indent="-457200">
              <a:lnSpc>
                <a:spcPct val="100000"/>
              </a:lnSpc>
              <a:spcBef>
                <a:spcPts val="865"/>
              </a:spcBef>
              <a:buFont typeface="Wingdings" panose="05000000000000000000" pitchFamily="2" charset="2"/>
              <a:buChar char="Ø"/>
              <a:tabLst>
                <a:tab pos="354965" algn="l"/>
                <a:tab pos="355600" algn="l"/>
              </a:tabLst>
            </a:pPr>
            <a:endParaRPr lang="en-ZA" sz="2800" dirty="0">
              <a:solidFill>
                <a:srgbClr val="051D38"/>
              </a:solidFill>
              <a:latin typeface="Arial" panose="020B0604020202020204" pitchFamily="34" charset="0"/>
              <a:cs typeface="Arial" panose="020B0604020202020204" pitchFamily="34" charset="0"/>
            </a:endParaRPr>
          </a:p>
          <a:p>
            <a:pPr marL="12700">
              <a:lnSpc>
                <a:spcPct val="100000"/>
              </a:lnSpc>
              <a:spcBef>
                <a:spcPts val="865"/>
              </a:spcBef>
              <a:tabLst>
                <a:tab pos="354965" algn="l"/>
                <a:tab pos="355600" algn="l"/>
              </a:tabLst>
            </a:pPr>
            <a:endParaRPr lang="en-ZA" sz="2800" dirty="0">
              <a:solidFill>
                <a:srgbClr val="051D38"/>
              </a:solidFill>
              <a:latin typeface="Arial" panose="020B0604020202020204" pitchFamily="34" charset="0"/>
              <a:cs typeface="Arial" panose="020B0604020202020204" pitchFamily="34" charset="0"/>
            </a:endParaRPr>
          </a:p>
          <a:p>
            <a:pPr marL="469900" indent="-457200">
              <a:lnSpc>
                <a:spcPct val="100000"/>
              </a:lnSpc>
              <a:spcBef>
                <a:spcPts val="865"/>
              </a:spcBef>
              <a:buFont typeface="Wingdings" panose="05000000000000000000" pitchFamily="2" charset="2"/>
              <a:buChar char="Ø"/>
              <a:tabLst>
                <a:tab pos="354965" algn="l"/>
                <a:tab pos="355600" algn="l"/>
              </a:tabLst>
            </a:pPr>
            <a:endParaRPr lang="en-ZA" sz="2800" dirty="0">
              <a:solidFill>
                <a:srgbClr val="051D38"/>
              </a:solidFill>
              <a:latin typeface="Arial" panose="020B0604020202020204" pitchFamily="34" charset="0"/>
              <a:cs typeface="Arial" panose="020B0604020202020204" pitchFamily="34" charset="0"/>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r>
              <a:rPr lang="en-ZA" sz="1050" dirty="0">
                <a:solidFill>
                  <a:srgbClr val="051D38"/>
                </a:solidFill>
                <a:latin typeface="Arial"/>
                <a:cs typeface="Arial"/>
              </a:rPr>
              <a:t>                                                                                          </a:t>
            </a:r>
            <a:endParaRPr lang="en-ZA" sz="800" i="1" dirty="0">
              <a:solidFill>
                <a:srgbClr val="FFC000"/>
              </a:solidFill>
              <a:latin typeface="Arial Black" panose="020B0A04020102020204" pitchFamily="34" charset="0"/>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r>
              <a:rPr sz="3200" dirty="0">
                <a:solidFill>
                  <a:srgbClr val="051D38"/>
                </a:solidFill>
                <a:latin typeface="Arial"/>
                <a:cs typeface="Arial"/>
              </a:rPr>
              <a:t> </a:t>
            </a:r>
            <a:endParaRPr sz="3200" dirty="0">
              <a:latin typeface="Arial"/>
              <a:cs typeface="Arial"/>
            </a:endParaRPr>
          </a:p>
        </p:txBody>
      </p:sp>
      <p:sp>
        <p:nvSpPr>
          <p:cNvPr id="10" name="TextBox 9"/>
          <p:cNvSpPr txBox="1"/>
          <p:nvPr/>
        </p:nvSpPr>
        <p:spPr>
          <a:xfrm>
            <a:off x="188955" y="351755"/>
            <a:ext cx="7164365" cy="954107"/>
          </a:xfrm>
          <a:prstGeom prst="rect">
            <a:avLst/>
          </a:prstGeom>
          <a:noFill/>
        </p:spPr>
        <p:txBody>
          <a:bodyPr wrap="square" rtlCol="0">
            <a:spAutoFit/>
          </a:bodyPr>
          <a:lstStyle/>
          <a:p>
            <a:r>
              <a:rPr lang="en-GB" sz="2800" dirty="0">
                <a:solidFill>
                  <a:schemeClr val="bg1"/>
                </a:solidFill>
                <a:latin typeface="Arial Black" pitchFamily="34" charset="0"/>
              </a:rPr>
              <a:t>HOW CAN IA ENHANCE ITS INDEPENDENCE without any…… 1</a:t>
            </a:r>
            <a:endParaRPr lang="en-ZA" sz="2800" b="1" dirty="0">
              <a:solidFill>
                <a:schemeClr val="bg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2496800" y="2133600"/>
            <a:ext cx="2668565" cy="523220"/>
          </a:xfrm>
          <a:prstGeom prst="rect">
            <a:avLst/>
          </a:prstGeom>
          <a:noFill/>
        </p:spPr>
        <p:txBody>
          <a:bodyPr wrap="square" rtlCol="0">
            <a:spAutoFit/>
          </a:bodyPr>
          <a:lstStyle/>
          <a:p>
            <a:r>
              <a:rPr lang="en-ZA" sz="2800" b="1" dirty="0">
                <a:solidFill>
                  <a:schemeClr val="bg1"/>
                </a:solidFill>
                <a:latin typeface="Times New Roman" panose="02020603050405020304" pitchFamily="18" charset="0"/>
                <a:cs typeface="Times New Roman" panose="02020603050405020304" pitchFamily="18" charset="0"/>
              </a:rPr>
              <a:t> </a:t>
            </a:r>
          </a:p>
        </p:txBody>
      </p:sp>
      <p:sp>
        <p:nvSpPr>
          <p:cNvPr id="13" name="TextBox 12"/>
          <p:cNvSpPr txBox="1"/>
          <p:nvPr/>
        </p:nvSpPr>
        <p:spPr>
          <a:xfrm>
            <a:off x="609599" y="1260049"/>
            <a:ext cx="7164365" cy="523220"/>
          </a:xfrm>
          <a:prstGeom prst="rect">
            <a:avLst/>
          </a:prstGeom>
          <a:noFill/>
        </p:spPr>
        <p:txBody>
          <a:bodyPr wrap="square" rtlCol="0">
            <a:spAutoFit/>
          </a:bodyPr>
          <a:lstStyle/>
          <a:p>
            <a:r>
              <a:rPr lang="en-ZA" sz="2800" b="1" dirty="0">
                <a:solidFill>
                  <a:schemeClr val="bg1"/>
                </a:solidFill>
                <a:latin typeface="Arial Black" panose="020B0A04020102020204" pitchFamily="34" charset="0"/>
                <a:cs typeface="Times New Roman" panose="02020603050405020304" pitchFamily="18" charset="0"/>
              </a:rPr>
              <a:t>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109572"/>
            <a:ext cx="1170603" cy="1064098"/>
          </a:xfrm>
          <a:prstGeom prst="rect">
            <a:avLst/>
          </a:prstGeom>
        </p:spPr>
      </p:pic>
    </p:spTree>
    <p:extLst>
      <p:ext uri="{BB962C8B-B14F-4D97-AF65-F5344CB8AC3E}">
        <p14:creationId xmlns:p14="http://schemas.microsoft.com/office/powerpoint/2010/main" val="1992329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782" y="152400"/>
            <a:ext cx="7515945" cy="1021269"/>
          </a:xfrm>
          <a:custGeom>
            <a:avLst/>
            <a:gdLst/>
            <a:ahLst/>
            <a:cxnLst/>
            <a:rect l="l" t="t" r="r" b="b"/>
            <a:pathLst>
              <a:path w="9144000" h="1424940">
                <a:moveTo>
                  <a:pt x="0" y="1424939"/>
                </a:moveTo>
                <a:lnTo>
                  <a:pt x="9144000" y="1424939"/>
                </a:lnTo>
                <a:lnTo>
                  <a:pt x="9144000" y="0"/>
                </a:lnTo>
                <a:lnTo>
                  <a:pt x="0" y="0"/>
                </a:lnTo>
                <a:lnTo>
                  <a:pt x="0" y="1424939"/>
                </a:lnTo>
                <a:close/>
              </a:path>
            </a:pathLst>
          </a:custGeom>
          <a:solidFill>
            <a:srgbClr val="051D38"/>
          </a:solidFill>
        </p:spPr>
        <p:txBody>
          <a:bodyPr wrap="square" lIns="0" tIns="0" rIns="0" bIns="0" rtlCol="0"/>
          <a:lstStyle/>
          <a:p>
            <a:endParaRPr lang="en-ZA" sz="3200" dirty="0">
              <a:solidFill>
                <a:schemeClr val="bg1"/>
              </a:solidFill>
              <a:latin typeface="Arial Black" pitchFamily="34" charset="0"/>
            </a:endParaRPr>
          </a:p>
        </p:txBody>
      </p:sp>
      <p:sp>
        <p:nvSpPr>
          <p:cNvPr id="8" name="object 8"/>
          <p:cNvSpPr txBox="1"/>
          <p:nvPr/>
        </p:nvSpPr>
        <p:spPr>
          <a:xfrm>
            <a:off x="535940" y="1655308"/>
            <a:ext cx="7948930" cy="4032001"/>
          </a:xfrm>
          <a:prstGeom prst="rect">
            <a:avLst/>
          </a:prstGeom>
        </p:spPr>
        <p:txBody>
          <a:bodyPr vert="horz" wrap="square" lIns="0" tIns="109855" rIns="0" bIns="0" rtlCol="0">
            <a:spAutoFit/>
          </a:bodyPr>
          <a:lstStyle/>
          <a:p>
            <a:pPr>
              <a:lnSpc>
                <a:spcPct val="90000"/>
              </a:lnSpc>
            </a:pPr>
            <a:endParaRPr lang="en-ZA" altLang="en-US" sz="200" dirty="0"/>
          </a:p>
          <a:p>
            <a:pPr marL="457200" indent="-457200">
              <a:lnSpc>
                <a:spcPct val="150000"/>
              </a:lnSpc>
              <a:buFont typeface="Wingdings" panose="05000000000000000000" pitchFamily="2" charset="2"/>
              <a:buChar char="§"/>
            </a:pPr>
            <a:r>
              <a:rPr lang="en-ZA" altLang="en-US" sz="2100" dirty="0">
                <a:latin typeface="Arial" panose="020B0604020202020204" pitchFamily="34" charset="0"/>
                <a:cs typeface="Arial" panose="020B0604020202020204" pitchFamily="34" charset="0"/>
              </a:rPr>
              <a:t>The source of projects that are noticed, that will be told to the team’s grandchildren.</a:t>
            </a:r>
          </a:p>
          <a:p>
            <a:pPr marL="457200" indent="-457200">
              <a:lnSpc>
                <a:spcPct val="150000"/>
              </a:lnSpc>
              <a:buFont typeface="Wingdings" panose="05000000000000000000" pitchFamily="2" charset="2"/>
              <a:buChar char="§"/>
            </a:pPr>
            <a:r>
              <a:rPr lang="en-ZA" altLang="en-US" sz="2100" dirty="0">
                <a:solidFill>
                  <a:srgbClr val="FF0000"/>
                </a:solidFill>
                <a:latin typeface="Arial" panose="020B0604020202020204" pitchFamily="34" charset="0"/>
                <a:cs typeface="Arial" panose="020B0604020202020204" pitchFamily="34" charset="0"/>
              </a:rPr>
              <a:t>The internal consultants of choice.</a:t>
            </a:r>
          </a:p>
          <a:p>
            <a:pPr marL="457200" indent="-457200">
              <a:lnSpc>
                <a:spcPct val="150000"/>
              </a:lnSpc>
              <a:buFont typeface="Wingdings" panose="05000000000000000000" pitchFamily="2" charset="2"/>
              <a:buChar char="§"/>
            </a:pPr>
            <a:r>
              <a:rPr lang="en-ZA" altLang="en-US" sz="2100" dirty="0">
                <a:latin typeface="Arial" panose="020B0604020202020204" pitchFamily="34" charset="0"/>
                <a:cs typeface="Arial" panose="020B0604020202020204" pitchFamily="34" charset="0"/>
              </a:rPr>
              <a:t>At the exit interview, the manager says (sincerely) thank you.</a:t>
            </a:r>
          </a:p>
          <a:p>
            <a:pPr marL="457200" indent="-457200">
              <a:lnSpc>
                <a:spcPct val="150000"/>
              </a:lnSpc>
              <a:buFont typeface="Wingdings" panose="05000000000000000000" pitchFamily="2" charset="2"/>
              <a:buChar char="§"/>
            </a:pPr>
            <a:r>
              <a:rPr lang="en-ZA" altLang="en-US" sz="2100" dirty="0">
                <a:solidFill>
                  <a:srgbClr val="FF0000"/>
                </a:solidFill>
                <a:latin typeface="Arial" panose="020B0604020202020204" pitchFamily="34" charset="0"/>
                <a:cs typeface="Arial" panose="020B0604020202020204" pitchFamily="34" charset="0"/>
              </a:rPr>
              <a:t>A source of talent.</a:t>
            </a:r>
          </a:p>
          <a:p>
            <a:pPr marL="457200" indent="-457200">
              <a:lnSpc>
                <a:spcPct val="150000"/>
              </a:lnSpc>
              <a:buFont typeface="Wingdings" panose="05000000000000000000" pitchFamily="2" charset="2"/>
              <a:buChar char="§"/>
            </a:pPr>
            <a:r>
              <a:rPr lang="en-ZA" altLang="en-US" sz="2100" dirty="0">
                <a:solidFill>
                  <a:srgbClr val="FF0000"/>
                </a:solidFill>
                <a:latin typeface="Arial" panose="020B0604020202020204" pitchFamily="34" charset="0"/>
                <a:cs typeface="Arial" panose="020B0604020202020204" pitchFamily="34" charset="0"/>
              </a:rPr>
              <a:t>Passion, dedication and commitment </a:t>
            </a:r>
          </a:p>
          <a:p>
            <a:pPr marL="114300" indent="0" algn="ctr">
              <a:buFont typeface="Arial" charset="0"/>
              <a:buNone/>
              <a:defRPr/>
            </a:pPr>
            <a:endParaRPr lang="en-ZA" sz="800" b="1" i="1" dirty="0">
              <a:solidFill>
                <a:srgbClr val="FFC000"/>
              </a:solidFill>
              <a:latin typeface="Arial Black" panose="020B0A04020102020204" pitchFamily="34" charset="0"/>
              <a:cs typeface="Arial"/>
            </a:endParaRPr>
          </a:p>
          <a:p>
            <a:pPr marL="114300" indent="0" algn="ctr">
              <a:buFont typeface="Arial" charset="0"/>
              <a:buNone/>
              <a:defRPr/>
            </a:pPr>
            <a:endParaRPr lang="en-ZA" sz="800" b="1" i="1" dirty="0">
              <a:solidFill>
                <a:srgbClr val="FFC000"/>
              </a:solidFill>
              <a:latin typeface="Arial Black" panose="020B0A04020102020204" pitchFamily="34" charset="0"/>
              <a:cs typeface="Arial"/>
            </a:endParaRPr>
          </a:p>
          <a:p>
            <a:pPr marL="114300" indent="0" algn="ctr">
              <a:buFont typeface="Arial" charset="0"/>
              <a:buNone/>
              <a:defRPr/>
            </a:pPr>
            <a:endParaRPr lang="en-ZA" sz="800" b="1" i="1" dirty="0">
              <a:solidFill>
                <a:srgbClr val="FFC000"/>
              </a:solidFill>
              <a:latin typeface="Arial Black" panose="020B0A04020102020204" pitchFamily="34" charset="0"/>
              <a:cs typeface="Arial"/>
            </a:endParaRPr>
          </a:p>
          <a:p>
            <a:pPr marL="114300" indent="0" algn="ctr">
              <a:buFont typeface="Arial" charset="0"/>
              <a:buNone/>
              <a:defRPr/>
            </a:pPr>
            <a:endParaRPr lang="en-ZA" sz="800" b="1" i="1" dirty="0">
              <a:solidFill>
                <a:srgbClr val="FFC000"/>
              </a:solidFill>
              <a:latin typeface="Arial Black" panose="020B0A04020102020204" pitchFamily="34" charset="0"/>
              <a:cs typeface="Arial"/>
            </a:endParaRPr>
          </a:p>
          <a:p>
            <a:pPr marL="114300" indent="0" algn="ctr">
              <a:buFont typeface="Arial" charset="0"/>
              <a:buNone/>
              <a:defRPr/>
            </a:pPr>
            <a:endParaRPr lang="en-ZA" sz="800" b="1" i="1" dirty="0">
              <a:solidFill>
                <a:srgbClr val="FFC000"/>
              </a:solidFill>
              <a:latin typeface="Arial Black" panose="020B0A04020102020204" pitchFamily="34" charset="0"/>
              <a:cs typeface="Arial"/>
            </a:endParaRPr>
          </a:p>
          <a:p>
            <a:pPr marL="114300" indent="0" algn="ctr">
              <a:buFont typeface="Arial" charset="0"/>
              <a:buNone/>
              <a:defRPr/>
            </a:pPr>
            <a:endParaRPr lang="en-ZA" sz="800" b="1" i="1" dirty="0">
              <a:solidFill>
                <a:srgbClr val="FFC000"/>
              </a:solidFill>
              <a:latin typeface="Arial Black" panose="020B0A04020102020204" pitchFamily="34" charset="0"/>
              <a:cs typeface="Arial"/>
            </a:endParaRPr>
          </a:p>
          <a:p>
            <a:pPr marL="114300" indent="0" algn="ctr">
              <a:buFont typeface="Arial" charset="0"/>
              <a:buNone/>
              <a:defRPr/>
            </a:pPr>
            <a:endParaRPr lang="en-ZA" sz="800" b="1" i="1" dirty="0">
              <a:solidFill>
                <a:srgbClr val="FFC000"/>
              </a:solidFill>
              <a:latin typeface="Arial Black" panose="020B0A04020102020204" pitchFamily="34" charset="0"/>
              <a:cs typeface="Arial"/>
            </a:endParaRPr>
          </a:p>
        </p:txBody>
      </p:sp>
      <p:sp>
        <p:nvSpPr>
          <p:cNvPr id="10" name="TextBox 9"/>
          <p:cNvSpPr txBox="1"/>
          <p:nvPr/>
        </p:nvSpPr>
        <p:spPr>
          <a:xfrm>
            <a:off x="188955" y="351755"/>
            <a:ext cx="7164365" cy="954107"/>
          </a:xfrm>
          <a:prstGeom prst="rect">
            <a:avLst/>
          </a:prstGeom>
          <a:noFill/>
        </p:spPr>
        <p:txBody>
          <a:bodyPr wrap="square" rtlCol="0">
            <a:spAutoFit/>
          </a:bodyPr>
          <a:lstStyle/>
          <a:p>
            <a:r>
              <a:rPr lang="en-GB" sz="2800" dirty="0">
                <a:solidFill>
                  <a:schemeClr val="bg1"/>
                </a:solidFill>
                <a:latin typeface="Arial Black" pitchFamily="34" charset="0"/>
              </a:rPr>
              <a:t>HOW CAN IA ENHANCE ITS INDEPENDENCE without any…… 2</a:t>
            </a:r>
            <a:endParaRPr lang="en-ZA" sz="2800" b="1" dirty="0">
              <a:solidFill>
                <a:schemeClr val="bg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2496800" y="2133600"/>
            <a:ext cx="2668565" cy="523220"/>
          </a:xfrm>
          <a:prstGeom prst="rect">
            <a:avLst/>
          </a:prstGeom>
          <a:noFill/>
        </p:spPr>
        <p:txBody>
          <a:bodyPr wrap="square" rtlCol="0">
            <a:spAutoFit/>
          </a:bodyPr>
          <a:lstStyle/>
          <a:p>
            <a:r>
              <a:rPr lang="en-ZA" sz="2800" b="1" dirty="0">
                <a:solidFill>
                  <a:schemeClr val="bg1"/>
                </a:solidFill>
                <a:latin typeface="Times New Roman" panose="02020603050405020304" pitchFamily="18" charset="0"/>
                <a:cs typeface="Times New Roman" panose="02020603050405020304" pitchFamily="18" charset="0"/>
              </a:rPr>
              <a:t>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109572"/>
            <a:ext cx="1170603" cy="1064098"/>
          </a:xfrm>
          <a:prstGeom prst="rect">
            <a:avLst/>
          </a:prstGeom>
        </p:spPr>
      </p:pic>
    </p:spTree>
    <p:extLst>
      <p:ext uri="{BB962C8B-B14F-4D97-AF65-F5344CB8AC3E}">
        <p14:creationId xmlns:p14="http://schemas.microsoft.com/office/powerpoint/2010/main" val="3715133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782" y="152400"/>
            <a:ext cx="7515945" cy="1021269"/>
          </a:xfrm>
          <a:custGeom>
            <a:avLst/>
            <a:gdLst/>
            <a:ahLst/>
            <a:cxnLst/>
            <a:rect l="l" t="t" r="r" b="b"/>
            <a:pathLst>
              <a:path w="9144000" h="1424940">
                <a:moveTo>
                  <a:pt x="0" y="1424939"/>
                </a:moveTo>
                <a:lnTo>
                  <a:pt x="9144000" y="1424939"/>
                </a:lnTo>
                <a:lnTo>
                  <a:pt x="9144000" y="0"/>
                </a:lnTo>
                <a:lnTo>
                  <a:pt x="0" y="0"/>
                </a:lnTo>
                <a:lnTo>
                  <a:pt x="0" y="1424939"/>
                </a:lnTo>
                <a:close/>
              </a:path>
            </a:pathLst>
          </a:custGeom>
          <a:solidFill>
            <a:srgbClr val="051D38"/>
          </a:solidFill>
        </p:spPr>
        <p:txBody>
          <a:bodyPr wrap="square" lIns="0" tIns="0" rIns="0" bIns="0" rtlCol="0"/>
          <a:lstStyle/>
          <a:p>
            <a:endParaRPr lang="en-ZA" sz="3200" dirty="0">
              <a:solidFill>
                <a:schemeClr val="bg1"/>
              </a:solidFill>
              <a:latin typeface="Arial Black" pitchFamily="34" charset="0"/>
            </a:endParaRPr>
          </a:p>
        </p:txBody>
      </p:sp>
      <p:sp>
        <p:nvSpPr>
          <p:cNvPr id="8" name="object 8"/>
          <p:cNvSpPr txBox="1"/>
          <p:nvPr/>
        </p:nvSpPr>
        <p:spPr>
          <a:xfrm>
            <a:off x="838982" y="1524000"/>
            <a:ext cx="7315200" cy="7239033"/>
          </a:xfrm>
          <a:prstGeom prst="rect">
            <a:avLst/>
          </a:prstGeom>
        </p:spPr>
        <p:txBody>
          <a:bodyPr vert="horz" wrap="square" lIns="0" tIns="109855" rIns="0" bIns="0" rtlCol="0">
            <a:spAutoFit/>
          </a:bodyPr>
          <a:lstStyle/>
          <a:p>
            <a:r>
              <a:rPr lang="en-GB" altLang="en-US" sz="2400" dirty="0">
                <a:solidFill>
                  <a:srgbClr val="000000"/>
                </a:solidFill>
                <a:latin typeface="Arial" panose="020B0604020202020204" pitchFamily="34" charset="0"/>
                <a:cs typeface="Arial" panose="020B0604020202020204" pitchFamily="34" charset="0"/>
              </a:rPr>
              <a:t>MFMA Sec.165-(1) “Each municipality must have</a:t>
            </a:r>
          </a:p>
          <a:p>
            <a:r>
              <a:rPr lang="en-GB" altLang="en-US" sz="2400" dirty="0">
                <a:solidFill>
                  <a:srgbClr val="000000"/>
                </a:solidFill>
                <a:latin typeface="Arial" panose="020B0604020202020204" pitchFamily="34" charset="0"/>
                <a:cs typeface="Arial" panose="020B0604020202020204" pitchFamily="34" charset="0"/>
              </a:rPr>
              <a:t>an internal audit and section 62(1)( c) (ii) The accounting officer is responsible for managing administration of municipality, and </a:t>
            </a:r>
            <a:r>
              <a:rPr lang="en-GB" altLang="en-US" sz="2400" dirty="0">
                <a:latin typeface="Arial" panose="020B0604020202020204" pitchFamily="34" charset="0"/>
                <a:cs typeface="Arial" panose="020B0604020202020204" pitchFamily="34" charset="0"/>
              </a:rPr>
              <a:t>must:</a:t>
            </a:r>
          </a:p>
          <a:p>
            <a:pPr marL="342900" indent="-342900">
              <a:lnSpc>
                <a:spcPct val="150000"/>
              </a:lnSpc>
              <a:buFont typeface="Wingdings" panose="05000000000000000000" pitchFamily="2" charset="2"/>
              <a:buChar char="§"/>
            </a:pPr>
            <a:r>
              <a:rPr lang="en-GB" altLang="en-US" sz="2400" dirty="0">
                <a:solidFill>
                  <a:schemeClr val="tx2"/>
                </a:solidFill>
                <a:latin typeface="Arial" panose="020B0604020202020204" pitchFamily="34" charset="0"/>
                <a:cs typeface="Arial" panose="020B0604020202020204" pitchFamily="34" charset="0"/>
              </a:rPr>
              <a:t> for that take all reasonable steps to ensure-that the municipality has maintains effective, efficient and transparent systems of internal audit operating in accordance with prescribed norms and standards. </a:t>
            </a:r>
          </a:p>
          <a:p>
            <a:pPr marL="342900" indent="-342900">
              <a:lnSpc>
                <a:spcPct val="150000"/>
              </a:lnSpc>
              <a:buFont typeface="Wingdings" panose="05000000000000000000" pitchFamily="2" charset="2"/>
              <a:buChar char="§"/>
            </a:pPr>
            <a:r>
              <a:rPr lang="en-GB" altLang="en-US" sz="2400" dirty="0">
                <a:solidFill>
                  <a:schemeClr val="tx2"/>
                </a:solidFill>
                <a:latin typeface="Arial" panose="020B0604020202020204" pitchFamily="34" charset="0"/>
                <a:cs typeface="Arial" panose="020B0604020202020204" pitchFamily="34" charset="0"/>
              </a:rPr>
              <a:t>Read with section 173 of MFMA.</a:t>
            </a:r>
            <a:r>
              <a:rPr lang="en-ZA" sz="2400" b="1" i="1" dirty="0">
                <a:solidFill>
                  <a:srgbClr val="FFC000"/>
                </a:solidFill>
                <a:latin typeface="Arial" panose="020B0604020202020204" pitchFamily="34" charset="0"/>
                <a:cs typeface="Arial" panose="020B0604020202020204" pitchFamily="34" charset="0"/>
              </a:rPr>
              <a:t> </a:t>
            </a:r>
          </a:p>
          <a:p>
            <a:pPr algn="just"/>
            <a:endParaRPr lang="en-ZA" sz="24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r>
              <a:rPr lang="en-ZA" sz="800" b="1" i="1" dirty="0">
                <a:solidFill>
                  <a:srgbClr val="FFC000"/>
                </a:solidFill>
                <a:latin typeface="Arial Black" panose="020B0A04020102020204" pitchFamily="34" charset="0"/>
                <a:cs typeface="Arial"/>
              </a:rPr>
              <a:t>                                                                                                      Progressive Institute</a:t>
            </a:r>
            <a:endParaRPr lang="en-GB" altLang="en-US" sz="800" dirty="0">
              <a:solidFill>
                <a:schemeClr val="tx2"/>
              </a:solidFill>
              <a:cs typeface="Times New Roman" panose="02020603050405020304" pitchFamily="18" charset="0"/>
            </a:endParaRPr>
          </a:p>
          <a:p>
            <a:pPr algn="just">
              <a:lnSpc>
                <a:spcPct val="80000"/>
              </a:lnSpc>
            </a:pPr>
            <a:endParaRPr lang="en-GB" altLang="en-US" sz="2800" dirty="0">
              <a:solidFill>
                <a:schemeClr val="tx2"/>
              </a:solidFill>
              <a:cs typeface="Times New Roman" panose="02020603050405020304" pitchFamily="18" charset="0"/>
            </a:endParaRPr>
          </a:p>
          <a:p>
            <a:pPr algn="just">
              <a:lnSpc>
                <a:spcPct val="80000"/>
              </a:lnSpc>
            </a:pPr>
            <a:endParaRPr lang="en-GB" altLang="en-US" sz="2800" dirty="0">
              <a:solidFill>
                <a:schemeClr val="tx2"/>
              </a:solidFill>
              <a:cs typeface="Times New Roman" panose="02020603050405020304" pitchFamily="18" charset="0"/>
            </a:endParaRPr>
          </a:p>
          <a:p>
            <a:pPr algn="just">
              <a:lnSpc>
                <a:spcPct val="80000"/>
              </a:lnSpc>
            </a:pPr>
            <a:r>
              <a:rPr lang="en-GB" altLang="en-US" sz="2800" dirty="0">
                <a:solidFill>
                  <a:srgbClr val="000000"/>
                </a:solidFill>
                <a:cs typeface="Times New Roman" panose="02020603050405020304" pitchFamily="18" charset="0"/>
              </a:rPr>
              <a:t> </a:t>
            </a:r>
          </a:p>
        </p:txBody>
      </p:sp>
      <p:sp>
        <p:nvSpPr>
          <p:cNvPr id="10" name="TextBox 9"/>
          <p:cNvSpPr txBox="1"/>
          <p:nvPr/>
        </p:nvSpPr>
        <p:spPr>
          <a:xfrm>
            <a:off x="188955" y="351755"/>
            <a:ext cx="7164365" cy="830997"/>
          </a:xfrm>
          <a:prstGeom prst="rect">
            <a:avLst/>
          </a:prstGeom>
          <a:noFill/>
        </p:spPr>
        <p:txBody>
          <a:bodyPr wrap="square" rtlCol="0">
            <a:spAutoFit/>
          </a:bodyPr>
          <a:lstStyle/>
          <a:p>
            <a:r>
              <a:rPr lang="en-US" sz="2400" b="1" dirty="0">
                <a:solidFill>
                  <a:schemeClr val="bg1"/>
                </a:solidFill>
                <a:latin typeface="Arial Black" pitchFamily="34" charset="0"/>
              </a:rPr>
              <a:t>RESPONSIBILITY OF ACCOUNTING OFFICER</a:t>
            </a:r>
            <a:endParaRPr lang="en-ZA" sz="2400" b="1" dirty="0">
              <a:solidFill>
                <a:schemeClr val="bg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2496800" y="2133600"/>
            <a:ext cx="2668565" cy="523220"/>
          </a:xfrm>
          <a:prstGeom prst="rect">
            <a:avLst/>
          </a:prstGeom>
          <a:noFill/>
        </p:spPr>
        <p:txBody>
          <a:bodyPr wrap="square" rtlCol="0">
            <a:spAutoFit/>
          </a:bodyPr>
          <a:lstStyle/>
          <a:p>
            <a:r>
              <a:rPr lang="en-ZA" sz="2800" b="1" dirty="0">
                <a:solidFill>
                  <a:schemeClr val="bg1"/>
                </a:solidFill>
                <a:latin typeface="Times New Roman" panose="02020603050405020304" pitchFamily="18" charset="0"/>
                <a:cs typeface="Times New Roman" panose="02020603050405020304" pitchFamily="18" charset="0"/>
              </a:rPr>
              <a:t>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109572"/>
            <a:ext cx="1170603" cy="1064098"/>
          </a:xfrm>
          <a:prstGeom prst="rect">
            <a:avLst/>
          </a:prstGeom>
        </p:spPr>
      </p:pic>
    </p:spTree>
    <p:extLst>
      <p:ext uri="{BB962C8B-B14F-4D97-AF65-F5344CB8AC3E}">
        <p14:creationId xmlns:p14="http://schemas.microsoft.com/office/powerpoint/2010/main" val="4186233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782" y="152400"/>
            <a:ext cx="7515945" cy="1021269"/>
          </a:xfrm>
          <a:custGeom>
            <a:avLst/>
            <a:gdLst/>
            <a:ahLst/>
            <a:cxnLst/>
            <a:rect l="l" t="t" r="r" b="b"/>
            <a:pathLst>
              <a:path w="9144000" h="1424940">
                <a:moveTo>
                  <a:pt x="0" y="1424939"/>
                </a:moveTo>
                <a:lnTo>
                  <a:pt x="9144000" y="1424939"/>
                </a:lnTo>
                <a:lnTo>
                  <a:pt x="9144000" y="0"/>
                </a:lnTo>
                <a:lnTo>
                  <a:pt x="0" y="0"/>
                </a:lnTo>
                <a:lnTo>
                  <a:pt x="0" y="1424939"/>
                </a:lnTo>
                <a:close/>
              </a:path>
            </a:pathLst>
          </a:custGeom>
          <a:solidFill>
            <a:srgbClr val="051D38"/>
          </a:solidFill>
        </p:spPr>
        <p:txBody>
          <a:bodyPr wrap="square" lIns="0" tIns="0" rIns="0" bIns="0" rtlCol="0"/>
          <a:lstStyle/>
          <a:p>
            <a:endParaRPr lang="en-ZA" sz="3200" dirty="0">
              <a:solidFill>
                <a:schemeClr val="bg1"/>
              </a:solidFill>
              <a:latin typeface="Arial Black" pitchFamily="34" charset="0"/>
            </a:endParaRPr>
          </a:p>
        </p:txBody>
      </p:sp>
      <p:sp>
        <p:nvSpPr>
          <p:cNvPr id="8" name="object 8"/>
          <p:cNvSpPr txBox="1"/>
          <p:nvPr/>
        </p:nvSpPr>
        <p:spPr>
          <a:xfrm>
            <a:off x="762000" y="1347624"/>
            <a:ext cx="8000747" cy="6882012"/>
          </a:xfrm>
          <a:prstGeom prst="rect">
            <a:avLst/>
          </a:prstGeom>
        </p:spPr>
        <p:txBody>
          <a:bodyPr vert="horz" wrap="square" lIns="0" tIns="109855" rIns="0" bIns="0" rtlCol="0">
            <a:spAutoFit/>
          </a:bodyPr>
          <a:lstStyle/>
          <a:p>
            <a:pPr>
              <a:lnSpc>
                <a:spcPct val="80000"/>
              </a:lnSpc>
              <a:defRPr/>
            </a:pPr>
            <a:r>
              <a:rPr lang="en-US" sz="2400" b="1" dirty="0">
                <a:solidFill>
                  <a:srgbClr val="FF0000"/>
                </a:solidFill>
                <a:latin typeface="Arial" panose="020B0604020202020204" pitchFamily="34" charset="0"/>
                <a:cs typeface="Arial" panose="020B0604020202020204" pitchFamily="34" charset="0"/>
              </a:rPr>
              <a:t>Accounting Officers</a:t>
            </a:r>
            <a:endParaRPr lang="en-US" sz="2400" dirty="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
              <a:defRPr/>
            </a:pPr>
            <a:r>
              <a:rPr lang="en-US" sz="2400" dirty="0">
                <a:latin typeface="Arial" panose="020B0604020202020204" pitchFamily="34" charset="0"/>
                <a:cs typeface="Arial" panose="020B0604020202020204" pitchFamily="34" charset="0"/>
              </a:rPr>
              <a:t> Complying with Systems Act and its regulations, MFMA </a:t>
            </a:r>
          </a:p>
          <a:p>
            <a:pPr>
              <a:lnSpc>
                <a:spcPct val="150000"/>
              </a:lnSpc>
              <a:defRPr/>
            </a:pPr>
            <a:r>
              <a:rPr lang="en-US" sz="2400" dirty="0">
                <a:latin typeface="Arial" panose="020B0604020202020204" pitchFamily="34" charset="0"/>
                <a:cs typeface="Arial" panose="020B0604020202020204" pitchFamily="34" charset="0"/>
              </a:rPr>
              <a:t>       and PFMA and Treasury Regulations.</a:t>
            </a:r>
          </a:p>
          <a:p>
            <a:pPr marL="342900" indent="-342900">
              <a:lnSpc>
                <a:spcPct val="150000"/>
              </a:lnSpc>
              <a:buFont typeface="Wingdings" panose="05000000000000000000" pitchFamily="2" charset="2"/>
              <a:buChar char="§"/>
              <a:defRPr/>
            </a:pPr>
            <a:r>
              <a:rPr lang="en-US" sz="2400" dirty="0">
                <a:latin typeface="Arial" panose="020B0604020202020204" pitchFamily="34" charset="0"/>
                <a:cs typeface="Arial" panose="020B0604020202020204" pitchFamily="34" charset="0"/>
              </a:rPr>
              <a:t>Appointing Head of IA at the level of Authority.</a:t>
            </a:r>
          </a:p>
          <a:p>
            <a:pPr marL="342900" indent="-342900">
              <a:lnSpc>
                <a:spcPct val="150000"/>
              </a:lnSpc>
              <a:buFont typeface="Wingdings" panose="05000000000000000000" pitchFamily="2" charset="2"/>
              <a:buChar char="§"/>
              <a:defRPr/>
            </a:pPr>
            <a:r>
              <a:rPr lang="en-US" sz="2400" dirty="0">
                <a:latin typeface="Arial" panose="020B0604020202020204" pitchFamily="34" charset="0"/>
                <a:cs typeface="Arial" panose="020B0604020202020204" pitchFamily="34" charset="0"/>
              </a:rPr>
              <a:t>Implementing IA and AG recommendations Supporting the Performance Audit Committee and Audit Committees</a:t>
            </a:r>
          </a:p>
          <a:p>
            <a:pPr marL="342900" indent="-342900">
              <a:lnSpc>
                <a:spcPct val="150000"/>
              </a:lnSpc>
              <a:buFont typeface="Wingdings" panose="05000000000000000000" pitchFamily="2" charset="2"/>
              <a:buChar char="§"/>
              <a:defRPr/>
            </a:pPr>
            <a:r>
              <a:rPr lang="en-US" sz="2400" dirty="0">
                <a:latin typeface="Arial" panose="020B0604020202020204" pitchFamily="34" charset="0"/>
                <a:cs typeface="Arial" panose="020B0604020202020204" pitchFamily="34" charset="0"/>
              </a:rPr>
              <a:t>Exercising their fiduciary responsibilities.</a:t>
            </a:r>
          </a:p>
          <a:p>
            <a:pPr>
              <a:lnSpc>
                <a:spcPct val="80000"/>
              </a:lnSpc>
              <a:defRPr/>
            </a:pPr>
            <a:endParaRPr lang="en-US" sz="2400" dirty="0">
              <a:latin typeface="Arial" panose="020B0604020202020204" pitchFamily="34" charset="0"/>
              <a:cs typeface="Arial" panose="020B0604020202020204" pitchFamily="34" charset="0"/>
            </a:endParaRPr>
          </a:p>
          <a:p>
            <a:pPr algn="just">
              <a:lnSpc>
                <a:spcPct val="80000"/>
              </a:lnSpc>
            </a:pPr>
            <a:endParaRPr lang="en-ZA" sz="2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r>
              <a:rPr lang="en-ZA" sz="800" b="1" i="1" dirty="0">
                <a:solidFill>
                  <a:srgbClr val="FFC000"/>
                </a:solidFill>
                <a:latin typeface="Arial Black" panose="020B0A04020102020204" pitchFamily="34" charset="0"/>
                <a:cs typeface="Arial"/>
              </a:rPr>
              <a:t>                                                                                                      </a:t>
            </a: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r>
              <a:rPr lang="en-ZA" sz="800" b="1" i="1" dirty="0">
                <a:solidFill>
                  <a:srgbClr val="FFC000"/>
                </a:solidFill>
                <a:latin typeface="Arial Black" panose="020B0A04020102020204" pitchFamily="34" charset="0"/>
                <a:cs typeface="Arial"/>
              </a:rPr>
              <a:t>                                                                                                      Progressive Institute</a:t>
            </a:r>
            <a:endParaRPr lang="en-GB" altLang="en-US" sz="800" dirty="0">
              <a:solidFill>
                <a:schemeClr val="tx2"/>
              </a:solidFill>
              <a:cs typeface="Times New Roman" panose="02020603050405020304" pitchFamily="18" charset="0"/>
            </a:endParaRPr>
          </a:p>
          <a:p>
            <a:pPr algn="just">
              <a:lnSpc>
                <a:spcPct val="80000"/>
              </a:lnSpc>
            </a:pPr>
            <a:endParaRPr lang="en-GB" altLang="en-US" sz="2800" dirty="0">
              <a:solidFill>
                <a:schemeClr val="tx2"/>
              </a:solidFill>
              <a:cs typeface="Times New Roman" panose="02020603050405020304" pitchFamily="18" charset="0"/>
            </a:endParaRPr>
          </a:p>
          <a:p>
            <a:pPr algn="just">
              <a:lnSpc>
                <a:spcPct val="80000"/>
              </a:lnSpc>
            </a:pPr>
            <a:endParaRPr lang="en-GB" altLang="en-US" sz="2800" dirty="0">
              <a:solidFill>
                <a:schemeClr val="tx2"/>
              </a:solidFill>
              <a:cs typeface="Times New Roman" panose="02020603050405020304" pitchFamily="18" charset="0"/>
            </a:endParaRPr>
          </a:p>
          <a:p>
            <a:pPr algn="just">
              <a:lnSpc>
                <a:spcPct val="80000"/>
              </a:lnSpc>
            </a:pPr>
            <a:r>
              <a:rPr lang="en-GB" altLang="en-US" sz="2800" dirty="0">
                <a:solidFill>
                  <a:srgbClr val="000000"/>
                </a:solidFill>
                <a:cs typeface="Times New Roman" panose="02020603050405020304" pitchFamily="18" charset="0"/>
              </a:rPr>
              <a:t> </a:t>
            </a:r>
          </a:p>
        </p:txBody>
      </p:sp>
      <p:sp>
        <p:nvSpPr>
          <p:cNvPr id="10" name="TextBox 9"/>
          <p:cNvSpPr txBox="1"/>
          <p:nvPr/>
        </p:nvSpPr>
        <p:spPr>
          <a:xfrm>
            <a:off x="188955" y="351755"/>
            <a:ext cx="7164365" cy="461665"/>
          </a:xfrm>
          <a:prstGeom prst="rect">
            <a:avLst/>
          </a:prstGeom>
          <a:noFill/>
        </p:spPr>
        <p:txBody>
          <a:bodyPr wrap="square" rtlCol="0">
            <a:spAutoFit/>
          </a:bodyPr>
          <a:lstStyle/>
          <a:p>
            <a:r>
              <a:rPr lang="en-ZA" sz="2400" b="1" dirty="0">
                <a:solidFill>
                  <a:schemeClr val="bg1"/>
                </a:solidFill>
                <a:latin typeface="Arial Black" panose="020B0A04020102020204" pitchFamily="34" charset="0"/>
                <a:cs typeface="Times New Roman" panose="02020603050405020304" pitchFamily="18" charset="0"/>
              </a:rPr>
              <a:t>RECOMMENDATIONS</a:t>
            </a:r>
            <a:r>
              <a:rPr lang="en-ZA" sz="2400" b="1" dirty="0">
                <a:solidFill>
                  <a:schemeClr val="bg1"/>
                </a:solidFill>
                <a:latin typeface="Times New Roman" panose="02020603050405020304" pitchFamily="18" charset="0"/>
                <a:cs typeface="Times New Roman" panose="02020603050405020304" pitchFamily="18" charset="0"/>
              </a:rPr>
              <a:t> </a:t>
            </a:r>
          </a:p>
        </p:txBody>
      </p:sp>
      <p:sp>
        <p:nvSpPr>
          <p:cNvPr id="12" name="TextBox 11"/>
          <p:cNvSpPr txBox="1"/>
          <p:nvPr/>
        </p:nvSpPr>
        <p:spPr>
          <a:xfrm>
            <a:off x="12496800" y="2133600"/>
            <a:ext cx="2668565" cy="523220"/>
          </a:xfrm>
          <a:prstGeom prst="rect">
            <a:avLst/>
          </a:prstGeom>
          <a:noFill/>
        </p:spPr>
        <p:txBody>
          <a:bodyPr wrap="square" rtlCol="0">
            <a:spAutoFit/>
          </a:bodyPr>
          <a:lstStyle/>
          <a:p>
            <a:r>
              <a:rPr lang="en-ZA" sz="2800" b="1" dirty="0">
                <a:solidFill>
                  <a:schemeClr val="bg1"/>
                </a:solidFill>
                <a:latin typeface="Times New Roman" panose="02020603050405020304" pitchFamily="18" charset="0"/>
                <a:cs typeface="Times New Roman" panose="02020603050405020304" pitchFamily="18" charset="0"/>
              </a:rPr>
              <a:t>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109572"/>
            <a:ext cx="1170603" cy="1064098"/>
          </a:xfrm>
          <a:prstGeom prst="rect">
            <a:avLst/>
          </a:prstGeom>
        </p:spPr>
      </p:pic>
    </p:spTree>
    <p:extLst>
      <p:ext uri="{BB962C8B-B14F-4D97-AF65-F5344CB8AC3E}">
        <p14:creationId xmlns:p14="http://schemas.microsoft.com/office/powerpoint/2010/main" val="2101150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782" y="152400"/>
            <a:ext cx="7515945" cy="1021269"/>
          </a:xfrm>
          <a:custGeom>
            <a:avLst/>
            <a:gdLst/>
            <a:ahLst/>
            <a:cxnLst/>
            <a:rect l="l" t="t" r="r" b="b"/>
            <a:pathLst>
              <a:path w="9144000" h="1424940">
                <a:moveTo>
                  <a:pt x="0" y="1424939"/>
                </a:moveTo>
                <a:lnTo>
                  <a:pt x="9144000" y="1424939"/>
                </a:lnTo>
                <a:lnTo>
                  <a:pt x="9144000" y="0"/>
                </a:lnTo>
                <a:lnTo>
                  <a:pt x="0" y="0"/>
                </a:lnTo>
                <a:lnTo>
                  <a:pt x="0" y="1424939"/>
                </a:lnTo>
                <a:close/>
              </a:path>
            </a:pathLst>
          </a:custGeom>
          <a:solidFill>
            <a:srgbClr val="051D38"/>
          </a:solidFill>
        </p:spPr>
        <p:txBody>
          <a:bodyPr wrap="square" lIns="0" tIns="0" rIns="0" bIns="0" rtlCol="0"/>
          <a:lstStyle/>
          <a:p>
            <a:endParaRPr lang="en-ZA" sz="3200" dirty="0">
              <a:solidFill>
                <a:schemeClr val="bg1"/>
              </a:solidFill>
              <a:latin typeface="Arial Black" pitchFamily="34" charset="0"/>
            </a:endParaRPr>
          </a:p>
        </p:txBody>
      </p:sp>
      <p:sp>
        <p:nvSpPr>
          <p:cNvPr id="8" name="object 8"/>
          <p:cNvSpPr txBox="1"/>
          <p:nvPr/>
        </p:nvSpPr>
        <p:spPr>
          <a:xfrm>
            <a:off x="535940" y="1625320"/>
            <a:ext cx="7948930" cy="7029745"/>
          </a:xfrm>
          <a:prstGeom prst="rect">
            <a:avLst/>
          </a:prstGeom>
        </p:spPr>
        <p:txBody>
          <a:bodyPr vert="horz" wrap="square" lIns="0" tIns="109855" rIns="0" bIns="0" rtlCol="0">
            <a:spAutoFit/>
          </a:bodyPr>
          <a:lstStyle/>
          <a:p>
            <a:pPr>
              <a:lnSpc>
                <a:spcPct val="80000"/>
              </a:lnSpc>
              <a:defRPr/>
            </a:pPr>
            <a:r>
              <a:rPr lang="en-US" sz="2400" b="1" dirty="0">
                <a:solidFill>
                  <a:srgbClr val="FF0000"/>
                </a:solidFill>
                <a:latin typeface="Arial" panose="020B0604020202020204" pitchFamily="34" charset="0"/>
                <a:cs typeface="Arial" panose="020B0604020202020204" pitchFamily="34" charset="0"/>
              </a:rPr>
              <a:t>Performance Audit Committee and Audit Committee</a:t>
            </a:r>
          </a:p>
          <a:p>
            <a:pPr>
              <a:lnSpc>
                <a:spcPct val="80000"/>
              </a:lnSpc>
              <a:defRPr/>
            </a:pPr>
            <a:endParaRPr lang="en-US" sz="2200" dirty="0">
              <a:latin typeface="Arial" panose="020B0604020202020204" pitchFamily="34" charset="0"/>
              <a:cs typeface="Arial" panose="020B0604020202020204" pitchFamily="34" charset="0"/>
            </a:endParaRPr>
          </a:p>
          <a:p>
            <a:pPr marL="342900" indent="-342900">
              <a:lnSpc>
                <a:spcPct val="80000"/>
              </a:lnSpc>
              <a:buFont typeface="Wingdings" panose="05000000000000000000" pitchFamily="2" charset="2"/>
              <a:buChar char="§"/>
              <a:defRPr/>
            </a:pPr>
            <a:r>
              <a:rPr lang="en-US" sz="2200" dirty="0">
                <a:latin typeface="Arial" panose="020B0604020202020204" pitchFamily="34" charset="0"/>
                <a:cs typeface="Arial" panose="020B0604020202020204" pitchFamily="34" charset="0"/>
              </a:rPr>
              <a:t>Proper evaluation and monitoring on the implementation of Performance Audit Committee/ Audit Committee charter.</a:t>
            </a:r>
          </a:p>
          <a:p>
            <a:pPr marL="342900" indent="-342900">
              <a:lnSpc>
                <a:spcPct val="80000"/>
              </a:lnSpc>
              <a:buFont typeface="Wingdings" panose="05000000000000000000" pitchFamily="2" charset="2"/>
              <a:buChar char="§"/>
              <a:defRPr/>
            </a:pPr>
            <a:endParaRPr lang="en-US" sz="2200" dirty="0">
              <a:latin typeface="Arial" panose="020B0604020202020204" pitchFamily="34" charset="0"/>
              <a:cs typeface="Arial" panose="020B0604020202020204" pitchFamily="34" charset="0"/>
            </a:endParaRPr>
          </a:p>
          <a:p>
            <a:pPr marL="342900" indent="-342900">
              <a:lnSpc>
                <a:spcPct val="80000"/>
              </a:lnSpc>
              <a:buFont typeface="Wingdings" panose="05000000000000000000" pitchFamily="2" charset="2"/>
              <a:buChar char="§"/>
              <a:defRPr/>
            </a:pPr>
            <a:r>
              <a:rPr lang="en-US" sz="2200" dirty="0">
                <a:latin typeface="Arial" panose="020B0604020202020204" pitchFamily="34" charset="0"/>
                <a:cs typeface="Arial" panose="020B0604020202020204" pitchFamily="34" charset="0"/>
              </a:rPr>
              <a:t>Collaboration with Risk Management Committee and Oversight committees.</a:t>
            </a:r>
          </a:p>
          <a:p>
            <a:pPr>
              <a:lnSpc>
                <a:spcPct val="80000"/>
              </a:lnSpc>
              <a:defRPr/>
            </a:pPr>
            <a:endParaRPr lang="en-US" sz="2200" dirty="0">
              <a:latin typeface="Arial" panose="020B0604020202020204" pitchFamily="34" charset="0"/>
              <a:cs typeface="Arial" panose="020B0604020202020204" pitchFamily="34" charset="0"/>
            </a:endParaRPr>
          </a:p>
          <a:p>
            <a:pPr marL="342900" indent="-342900">
              <a:lnSpc>
                <a:spcPct val="80000"/>
              </a:lnSpc>
              <a:buFont typeface="Wingdings" panose="05000000000000000000" pitchFamily="2" charset="2"/>
              <a:buChar char="§"/>
              <a:defRPr/>
            </a:pPr>
            <a:r>
              <a:rPr lang="en-US" sz="2200" dirty="0">
                <a:latin typeface="Arial" panose="020B0604020202020204" pitchFamily="34" charset="0"/>
                <a:cs typeface="Arial" panose="020B0604020202020204" pitchFamily="34" charset="0"/>
              </a:rPr>
              <a:t>Oversee the role of the Trusted Advisor.</a:t>
            </a:r>
          </a:p>
          <a:p>
            <a:pPr marL="342900" indent="-342900">
              <a:lnSpc>
                <a:spcPct val="80000"/>
              </a:lnSpc>
              <a:buFont typeface="Wingdings" panose="05000000000000000000" pitchFamily="2" charset="2"/>
              <a:buChar char="§"/>
              <a:defRPr/>
            </a:pPr>
            <a:endParaRPr lang="en-US" sz="2200" dirty="0">
              <a:latin typeface="Arial" panose="020B0604020202020204" pitchFamily="34" charset="0"/>
              <a:cs typeface="Arial" panose="020B0604020202020204" pitchFamily="34" charset="0"/>
            </a:endParaRPr>
          </a:p>
          <a:p>
            <a:pPr marL="342900" indent="-342900">
              <a:lnSpc>
                <a:spcPct val="80000"/>
              </a:lnSpc>
              <a:buFont typeface="Wingdings" panose="05000000000000000000" pitchFamily="2" charset="2"/>
              <a:buChar char="§"/>
              <a:defRPr/>
            </a:pPr>
            <a:r>
              <a:rPr lang="en-US" sz="2200" dirty="0">
                <a:latin typeface="Arial" panose="020B0604020202020204" pitchFamily="34" charset="0"/>
                <a:cs typeface="Arial" panose="020B0604020202020204" pitchFamily="34" charset="0"/>
              </a:rPr>
              <a:t>Reporting the right things to Council</a:t>
            </a:r>
          </a:p>
          <a:p>
            <a:pPr marL="342900" indent="-342900">
              <a:lnSpc>
                <a:spcPct val="80000"/>
              </a:lnSpc>
              <a:buFont typeface="Wingdings" panose="05000000000000000000" pitchFamily="2" charset="2"/>
              <a:buChar char="§"/>
              <a:defRPr/>
            </a:pPr>
            <a:endParaRPr lang="en-US" sz="2200" dirty="0">
              <a:latin typeface="Arial" panose="020B0604020202020204" pitchFamily="34" charset="0"/>
              <a:cs typeface="Arial" panose="020B0604020202020204" pitchFamily="34" charset="0"/>
            </a:endParaRPr>
          </a:p>
          <a:p>
            <a:pPr marL="342900" indent="-342900">
              <a:lnSpc>
                <a:spcPct val="80000"/>
              </a:lnSpc>
              <a:buFont typeface="Wingdings" panose="05000000000000000000" pitchFamily="2" charset="2"/>
              <a:buChar char="§"/>
              <a:defRPr/>
            </a:pPr>
            <a:r>
              <a:rPr lang="en-US" sz="2200" dirty="0">
                <a:latin typeface="Arial" panose="020B0604020202020204" pitchFamily="34" charset="0"/>
                <a:cs typeface="Arial" panose="020B0604020202020204" pitchFamily="34" charset="0"/>
              </a:rPr>
              <a:t>Reporting timely to Council</a:t>
            </a:r>
          </a:p>
          <a:p>
            <a:pPr marL="342900" indent="-342900">
              <a:lnSpc>
                <a:spcPct val="80000"/>
              </a:lnSpc>
              <a:buFont typeface="Wingdings" panose="05000000000000000000" pitchFamily="2" charset="2"/>
              <a:buChar char="§"/>
              <a:defRPr/>
            </a:pPr>
            <a:endParaRPr lang="en-US" sz="2200" dirty="0">
              <a:latin typeface="Arial" panose="020B0604020202020204" pitchFamily="34" charset="0"/>
              <a:cs typeface="Arial" panose="020B0604020202020204" pitchFamily="34" charset="0"/>
            </a:endParaRPr>
          </a:p>
          <a:p>
            <a:pPr marL="342900" indent="-342900">
              <a:lnSpc>
                <a:spcPct val="80000"/>
              </a:lnSpc>
              <a:buFont typeface="Wingdings" panose="05000000000000000000" pitchFamily="2" charset="2"/>
              <a:buChar char="§"/>
              <a:defRPr/>
            </a:pPr>
            <a:r>
              <a:rPr lang="en-US" sz="2200" dirty="0">
                <a:latin typeface="Arial" panose="020B0604020202020204" pitchFamily="34" charset="0"/>
                <a:cs typeface="Arial" panose="020B0604020202020204" pitchFamily="34" charset="0"/>
              </a:rPr>
              <a:t>Meet with the speaker and EM/Mayor to determine their expectations.</a:t>
            </a:r>
          </a:p>
          <a:p>
            <a:pPr marL="114300">
              <a:lnSpc>
                <a:spcPct val="80000"/>
              </a:lnSpc>
              <a:defRPr/>
            </a:pPr>
            <a:endParaRPr lang="en-US" sz="2400" dirty="0"/>
          </a:p>
          <a:p>
            <a:pPr>
              <a:lnSpc>
                <a:spcPct val="80000"/>
              </a:lnSpc>
              <a:buFont typeface="Arial" charset="0"/>
              <a:buChar char="•"/>
              <a:defRPr/>
            </a:pPr>
            <a:endParaRPr lang="en-US" sz="2400" dirty="0">
              <a:latin typeface="Arial" panose="020B0604020202020204" pitchFamily="34" charset="0"/>
              <a:cs typeface="Arial" panose="020B0604020202020204" pitchFamily="34" charset="0"/>
            </a:endParaRPr>
          </a:p>
          <a:p>
            <a:pPr algn="just">
              <a:lnSpc>
                <a:spcPct val="80000"/>
              </a:lnSpc>
            </a:pPr>
            <a:endParaRPr lang="en-ZA" sz="2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r>
              <a:rPr lang="en-ZA" sz="800" b="1" i="1" dirty="0">
                <a:solidFill>
                  <a:srgbClr val="FFC000"/>
                </a:solidFill>
                <a:latin typeface="Arial Black" panose="020B0A04020102020204" pitchFamily="34" charset="0"/>
                <a:cs typeface="Arial"/>
              </a:rPr>
              <a:t>                                                                                                      Progressive Institute</a:t>
            </a:r>
            <a:endParaRPr lang="en-GB" altLang="en-US" sz="800" dirty="0">
              <a:solidFill>
                <a:schemeClr val="tx2"/>
              </a:solidFill>
              <a:cs typeface="Times New Roman" panose="02020603050405020304" pitchFamily="18" charset="0"/>
            </a:endParaRPr>
          </a:p>
          <a:p>
            <a:pPr algn="just">
              <a:lnSpc>
                <a:spcPct val="80000"/>
              </a:lnSpc>
            </a:pPr>
            <a:endParaRPr lang="en-GB" altLang="en-US" sz="2800" dirty="0">
              <a:solidFill>
                <a:schemeClr val="tx2"/>
              </a:solidFill>
              <a:cs typeface="Times New Roman" panose="02020603050405020304" pitchFamily="18" charset="0"/>
            </a:endParaRPr>
          </a:p>
          <a:p>
            <a:pPr algn="just">
              <a:lnSpc>
                <a:spcPct val="80000"/>
              </a:lnSpc>
            </a:pPr>
            <a:endParaRPr lang="en-GB" altLang="en-US" sz="2800" dirty="0">
              <a:solidFill>
                <a:schemeClr val="tx2"/>
              </a:solidFill>
              <a:cs typeface="Times New Roman" panose="02020603050405020304" pitchFamily="18" charset="0"/>
            </a:endParaRPr>
          </a:p>
          <a:p>
            <a:pPr algn="just">
              <a:lnSpc>
                <a:spcPct val="80000"/>
              </a:lnSpc>
            </a:pPr>
            <a:r>
              <a:rPr lang="en-GB" altLang="en-US" sz="2800" dirty="0">
                <a:solidFill>
                  <a:srgbClr val="000000"/>
                </a:solidFill>
                <a:cs typeface="Times New Roman" panose="02020603050405020304" pitchFamily="18" charset="0"/>
              </a:rPr>
              <a:t> </a:t>
            </a:r>
          </a:p>
        </p:txBody>
      </p:sp>
      <p:sp>
        <p:nvSpPr>
          <p:cNvPr id="10" name="TextBox 9"/>
          <p:cNvSpPr txBox="1"/>
          <p:nvPr/>
        </p:nvSpPr>
        <p:spPr>
          <a:xfrm>
            <a:off x="188955" y="351755"/>
            <a:ext cx="7164365" cy="461665"/>
          </a:xfrm>
          <a:prstGeom prst="rect">
            <a:avLst/>
          </a:prstGeom>
          <a:noFill/>
        </p:spPr>
        <p:txBody>
          <a:bodyPr wrap="square" rtlCol="0">
            <a:spAutoFit/>
          </a:bodyPr>
          <a:lstStyle/>
          <a:p>
            <a:r>
              <a:rPr lang="en-ZA" sz="2400" b="1" dirty="0">
                <a:solidFill>
                  <a:schemeClr val="bg1"/>
                </a:solidFill>
                <a:latin typeface="Arial Black" panose="020B0A04020102020204" pitchFamily="34" charset="0"/>
                <a:cs typeface="Times New Roman" panose="02020603050405020304" pitchFamily="18" charset="0"/>
              </a:rPr>
              <a:t>RECOMMENDATIONS …./2</a:t>
            </a:r>
            <a:r>
              <a:rPr lang="en-ZA" sz="2400" b="1" dirty="0">
                <a:solidFill>
                  <a:schemeClr val="bg1"/>
                </a:solidFill>
                <a:latin typeface="Times New Roman" panose="02020603050405020304" pitchFamily="18" charset="0"/>
                <a:cs typeface="Times New Roman" panose="02020603050405020304" pitchFamily="18" charset="0"/>
              </a:rPr>
              <a:t> </a:t>
            </a:r>
          </a:p>
        </p:txBody>
      </p:sp>
      <p:sp>
        <p:nvSpPr>
          <p:cNvPr id="12" name="TextBox 11"/>
          <p:cNvSpPr txBox="1"/>
          <p:nvPr/>
        </p:nvSpPr>
        <p:spPr>
          <a:xfrm>
            <a:off x="12496800" y="2133600"/>
            <a:ext cx="2668565" cy="523220"/>
          </a:xfrm>
          <a:prstGeom prst="rect">
            <a:avLst/>
          </a:prstGeom>
          <a:noFill/>
        </p:spPr>
        <p:txBody>
          <a:bodyPr wrap="square" rtlCol="0">
            <a:spAutoFit/>
          </a:bodyPr>
          <a:lstStyle/>
          <a:p>
            <a:r>
              <a:rPr lang="en-ZA" sz="2800" b="1" dirty="0">
                <a:solidFill>
                  <a:schemeClr val="bg1"/>
                </a:solidFill>
                <a:latin typeface="Times New Roman" panose="02020603050405020304" pitchFamily="18" charset="0"/>
                <a:cs typeface="Times New Roman" panose="02020603050405020304" pitchFamily="18" charset="0"/>
              </a:rPr>
              <a:t> </a:t>
            </a:r>
          </a:p>
        </p:txBody>
      </p:sp>
      <p:sp>
        <p:nvSpPr>
          <p:cNvPr id="13" name="TextBox 12"/>
          <p:cNvSpPr txBox="1"/>
          <p:nvPr/>
        </p:nvSpPr>
        <p:spPr>
          <a:xfrm>
            <a:off x="609599" y="1260049"/>
            <a:ext cx="7164365" cy="523220"/>
          </a:xfrm>
          <a:prstGeom prst="rect">
            <a:avLst/>
          </a:prstGeom>
          <a:noFill/>
        </p:spPr>
        <p:txBody>
          <a:bodyPr wrap="square" rtlCol="0">
            <a:spAutoFit/>
          </a:bodyPr>
          <a:lstStyle/>
          <a:p>
            <a:r>
              <a:rPr lang="en-ZA" sz="2800" b="1" dirty="0">
                <a:solidFill>
                  <a:schemeClr val="bg1"/>
                </a:solidFill>
                <a:latin typeface="Arial Black" panose="020B0A04020102020204" pitchFamily="34" charset="0"/>
                <a:cs typeface="Times New Roman" panose="02020603050405020304" pitchFamily="18" charset="0"/>
              </a:rPr>
              <a:t>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109572"/>
            <a:ext cx="1170603" cy="1064098"/>
          </a:xfrm>
          <a:prstGeom prst="rect">
            <a:avLst/>
          </a:prstGeom>
        </p:spPr>
      </p:pic>
    </p:spTree>
    <p:extLst>
      <p:ext uri="{BB962C8B-B14F-4D97-AF65-F5344CB8AC3E}">
        <p14:creationId xmlns:p14="http://schemas.microsoft.com/office/powerpoint/2010/main" val="3436163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782" y="152400"/>
            <a:ext cx="7515945" cy="1021269"/>
          </a:xfrm>
          <a:custGeom>
            <a:avLst/>
            <a:gdLst/>
            <a:ahLst/>
            <a:cxnLst/>
            <a:rect l="l" t="t" r="r" b="b"/>
            <a:pathLst>
              <a:path w="9144000" h="1424940">
                <a:moveTo>
                  <a:pt x="0" y="1424939"/>
                </a:moveTo>
                <a:lnTo>
                  <a:pt x="9144000" y="1424939"/>
                </a:lnTo>
                <a:lnTo>
                  <a:pt x="9144000" y="0"/>
                </a:lnTo>
                <a:lnTo>
                  <a:pt x="0" y="0"/>
                </a:lnTo>
                <a:lnTo>
                  <a:pt x="0" y="1424939"/>
                </a:lnTo>
                <a:close/>
              </a:path>
            </a:pathLst>
          </a:custGeom>
          <a:solidFill>
            <a:srgbClr val="051D38"/>
          </a:solidFill>
        </p:spPr>
        <p:txBody>
          <a:bodyPr wrap="square" lIns="0" tIns="0" rIns="0" bIns="0" rtlCol="0"/>
          <a:lstStyle/>
          <a:p>
            <a:endParaRPr lang="en-ZA" sz="3200" dirty="0">
              <a:solidFill>
                <a:schemeClr val="bg1"/>
              </a:solidFill>
              <a:latin typeface="Arial Black" pitchFamily="34" charset="0"/>
            </a:endParaRPr>
          </a:p>
        </p:txBody>
      </p:sp>
      <p:sp>
        <p:nvSpPr>
          <p:cNvPr id="8" name="object 8"/>
          <p:cNvSpPr txBox="1"/>
          <p:nvPr/>
        </p:nvSpPr>
        <p:spPr>
          <a:xfrm>
            <a:off x="838200" y="1625320"/>
            <a:ext cx="7646670" cy="6906634"/>
          </a:xfrm>
          <a:prstGeom prst="rect">
            <a:avLst/>
          </a:prstGeom>
        </p:spPr>
        <p:txBody>
          <a:bodyPr vert="horz" wrap="square" lIns="0" tIns="109855" rIns="0" bIns="0" rtlCol="0">
            <a:spAutoFit/>
          </a:bodyPr>
          <a:lstStyle/>
          <a:p>
            <a:pPr>
              <a:lnSpc>
                <a:spcPct val="80000"/>
              </a:lnSpc>
              <a:defRPr/>
            </a:pPr>
            <a:r>
              <a:rPr lang="en-US" sz="2400" b="1" dirty="0">
                <a:solidFill>
                  <a:srgbClr val="FF0000"/>
                </a:solidFill>
                <a:latin typeface="Arial" panose="020B0604020202020204" pitchFamily="34" charset="0"/>
                <a:cs typeface="Arial" panose="020B0604020202020204" pitchFamily="34" charset="0"/>
              </a:rPr>
              <a:t>Council and Accounting Authority</a:t>
            </a:r>
          </a:p>
          <a:p>
            <a:pPr>
              <a:lnSpc>
                <a:spcPct val="80000"/>
              </a:lnSpc>
              <a:defRPr/>
            </a:pPr>
            <a:endParaRPr lang="en-US" sz="2400" dirty="0">
              <a:latin typeface="Arial" panose="020B0604020202020204" pitchFamily="34" charset="0"/>
              <a:cs typeface="Arial" panose="020B0604020202020204" pitchFamily="34" charset="0"/>
            </a:endParaRPr>
          </a:p>
          <a:p>
            <a:pPr marL="342900" indent="-342900">
              <a:lnSpc>
                <a:spcPct val="80000"/>
              </a:lnSpc>
              <a:buFont typeface="Wingdings" panose="05000000000000000000" pitchFamily="2" charset="2"/>
              <a:buChar char="§"/>
              <a:defRPr/>
            </a:pP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Appoints Audit Committees and Performance Audit  </a:t>
            </a:r>
          </a:p>
          <a:p>
            <a:pPr>
              <a:lnSpc>
                <a:spcPct val="80000"/>
              </a:lnSpc>
              <a:defRPr/>
            </a:pPr>
            <a:r>
              <a:rPr lang="en-US" sz="2400" dirty="0">
                <a:latin typeface="Arial" panose="020B0604020202020204" pitchFamily="34" charset="0"/>
                <a:cs typeface="Arial" panose="020B0604020202020204" pitchFamily="34" charset="0"/>
              </a:rPr>
              <a:t>     committees with relevant skills.</a:t>
            </a:r>
          </a:p>
          <a:p>
            <a:pPr marL="342900" indent="-342900">
              <a:lnSpc>
                <a:spcPct val="80000"/>
              </a:lnSpc>
              <a:buFont typeface="Wingdings" panose="05000000000000000000" pitchFamily="2" charset="2"/>
              <a:buChar char="§"/>
              <a:defRPr/>
            </a:pPr>
            <a:endParaRPr lang="en-US" sz="2400" dirty="0">
              <a:latin typeface="Arial" panose="020B0604020202020204" pitchFamily="34" charset="0"/>
              <a:cs typeface="Arial" panose="020B0604020202020204" pitchFamily="34" charset="0"/>
            </a:endParaRPr>
          </a:p>
          <a:p>
            <a:pPr marL="342900" indent="-342900">
              <a:lnSpc>
                <a:spcPct val="80000"/>
              </a:lnSpc>
              <a:buFont typeface="Wingdings" panose="05000000000000000000" pitchFamily="2" charset="2"/>
              <a:buChar char="§"/>
              <a:defRPr/>
            </a:pPr>
            <a:r>
              <a:rPr lang="en-US" sz="2400" dirty="0">
                <a:latin typeface="Arial" panose="020B0604020202020204" pitchFamily="34" charset="0"/>
                <a:cs typeface="Arial" panose="020B0604020202020204" pitchFamily="34" charset="0"/>
              </a:rPr>
              <a:t>Enforces that recommendations of Internal and External  </a:t>
            </a:r>
          </a:p>
          <a:p>
            <a:pPr>
              <a:lnSpc>
                <a:spcPct val="80000"/>
              </a:lnSpc>
              <a:defRPr/>
            </a:pPr>
            <a:r>
              <a:rPr lang="en-US" sz="2400" dirty="0">
                <a:latin typeface="Arial" panose="020B0604020202020204" pitchFamily="34" charset="0"/>
                <a:cs typeface="Arial" panose="020B0604020202020204" pitchFamily="34" charset="0"/>
              </a:rPr>
              <a:t>  </a:t>
            </a:r>
          </a:p>
          <a:p>
            <a:pPr marL="342900" indent="-342900">
              <a:lnSpc>
                <a:spcPct val="80000"/>
              </a:lnSpc>
              <a:buFont typeface="Wingdings" panose="05000000000000000000" pitchFamily="2" charset="2"/>
              <a:buChar char="§"/>
              <a:defRPr/>
            </a:pPr>
            <a:r>
              <a:rPr lang="en-US" sz="2400" dirty="0">
                <a:latin typeface="Arial" panose="020B0604020202020204" pitchFamily="34" charset="0"/>
                <a:cs typeface="Arial" panose="020B0604020202020204" pitchFamily="34" charset="0"/>
              </a:rPr>
              <a:t> Auditors </a:t>
            </a:r>
            <a:r>
              <a:rPr lang="en-US" sz="2400" dirty="0"/>
              <a:t>to be implemented. ( Trusted Advisors).</a:t>
            </a:r>
          </a:p>
          <a:p>
            <a:pPr>
              <a:lnSpc>
                <a:spcPct val="80000"/>
              </a:lnSpc>
              <a:buFont typeface="Arial" charset="0"/>
              <a:buChar char="•"/>
              <a:defRPr/>
            </a:pPr>
            <a:endParaRPr lang="en-US" sz="2400" dirty="0"/>
          </a:p>
          <a:p>
            <a:pPr marL="114300">
              <a:lnSpc>
                <a:spcPct val="80000"/>
              </a:lnSpc>
              <a:defRPr/>
            </a:pPr>
            <a:endParaRPr lang="en-US" sz="2400" dirty="0"/>
          </a:p>
          <a:p>
            <a:pPr>
              <a:lnSpc>
                <a:spcPct val="80000"/>
              </a:lnSpc>
              <a:defRPr/>
            </a:pPr>
            <a:endParaRPr lang="en-US" sz="2400" dirty="0">
              <a:latin typeface="Arial" panose="020B0604020202020204" pitchFamily="34" charset="0"/>
              <a:cs typeface="Arial" panose="020B0604020202020204" pitchFamily="34" charset="0"/>
            </a:endParaRPr>
          </a:p>
          <a:p>
            <a:pPr algn="just">
              <a:lnSpc>
                <a:spcPct val="80000"/>
              </a:lnSpc>
            </a:pPr>
            <a:endParaRPr lang="en-ZA" sz="2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r>
              <a:rPr lang="en-ZA" sz="800" b="1" i="1" dirty="0">
                <a:solidFill>
                  <a:srgbClr val="FFC000"/>
                </a:solidFill>
                <a:latin typeface="Arial Black" panose="020B0A04020102020204" pitchFamily="34" charset="0"/>
                <a:cs typeface="Arial"/>
              </a:rPr>
              <a:t>                                                                                                      Progressive Institute</a:t>
            </a:r>
            <a:endParaRPr lang="en-GB" altLang="en-US" sz="800" dirty="0">
              <a:solidFill>
                <a:schemeClr val="tx2"/>
              </a:solidFill>
              <a:cs typeface="Times New Roman" panose="02020603050405020304" pitchFamily="18" charset="0"/>
            </a:endParaRPr>
          </a:p>
          <a:p>
            <a:pPr algn="just">
              <a:lnSpc>
                <a:spcPct val="80000"/>
              </a:lnSpc>
            </a:pPr>
            <a:endParaRPr lang="en-GB" altLang="en-US" sz="2800" dirty="0">
              <a:solidFill>
                <a:schemeClr val="tx2"/>
              </a:solidFill>
              <a:cs typeface="Times New Roman" panose="02020603050405020304" pitchFamily="18" charset="0"/>
            </a:endParaRPr>
          </a:p>
          <a:p>
            <a:pPr algn="just">
              <a:lnSpc>
                <a:spcPct val="80000"/>
              </a:lnSpc>
            </a:pPr>
            <a:endParaRPr lang="en-GB" altLang="en-US" sz="2800" dirty="0">
              <a:solidFill>
                <a:schemeClr val="tx2"/>
              </a:solidFill>
              <a:cs typeface="Times New Roman" panose="02020603050405020304" pitchFamily="18" charset="0"/>
            </a:endParaRPr>
          </a:p>
          <a:p>
            <a:pPr algn="just">
              <a:lnSpc>
                <a:spcPct val="80000"/>
              </a:lnSpc>
            </a:pPr>
            <a:r>
              <a:rPr lang="en-GB" altLang="en-US" sz="2800" dirty="0">
                <a:solidFill>
                  <a:srgbClr val="000000"/>
                </a:solidFill>
                <a:cs typeface="Times New Roman" panose="02020603050405020304" pitchFamily="18" charset="0"/>
              </a:rPr>
              <a:t> </a:t>
            </a:r>
          </a:p>
        </p:txBody>
      </p:sp>
      <p:sp>
        <p:nvSpPr>
          <p:cNvPr id="10" name="TextBox 9"/>
          <p:cNvSpPr txBox="1"/>
          <p:nvPr/>
        </p:nvSpPr>
        <p:spPr>
          <a:xfrm>
            <a:off x="129007" y="377866"/>
            <a:ext cx="7164365" cy="461665"/>
          </a:xfrm>
          <a:prstGeom prst="rect">
            <a:avLst/>
          </a:prstGeom>
          <a:noFill/>
        </p:spPr>
        <p:txBody>
          <a:bodyPr wrap="square" rtlCol="0">
            <a:spAutoFit/>
          </a:bodyPr>
          <a:lstStyle/>
          <a:p>
            <a:r>
              <a:rPr lang="en-ZA" sz="2400" b="1" dirty="0">
                <a:solidFill>
                  <a:schemeClr val="bg1"/>
                </a:solidFill>
                <a:latin typeface="Arial Black" panose="020B0A04020102020204" pitchFamily="34" charset="0"/>
                <a:cs typeface="Times New Roman" panose="02020603050405020304" pitchFamily="18" charset="0"/>
              </a:rPr>
              <a:t>RECOMMENDATIONS …./3</a:t>
            </a:r>
            <a:r>
              <a:rPr lang="en-ZA" sz="2400" b="1" dirty="0">
                <a:solidFill>
                  <a:schemeClr val="bg1"/>
                </a:solidFill>
                <a:latin typeface="Times New Roman" panose="02020603050405020304" pitchFamily="18" charset="0"/>
                <a:cs typeface="Times New Roman" panose="02020603050405020304" pitchFamily="18" charset="0"/>
              </a:rPr>
              <a:t> </a:t>
            </a:r>
          </a:p>
        </p:txBody>
      </p:sp>
      <p:sp>
        <p:nvSpPr>
          <p:cNvPr id="12" name="TextBox 11"/>
          <p:cNvSpPr txBox="1"/>
          <p:nvPr/>
        </p:nvSpPr>
        <p:spPr>
          <a:xfrm>
            <a:off x="12496800" y="2133600"/>
            <a:ext cx="2668565" cy="523220"/>
          </a:xfrm>
          <a:prstGeom prst="rect">
            <a:avLst/>
          </a:prstGeom>
          <a:noFill/>
        </p:spPr>
        <p:txBody>
          <a:bodyPr wrap="square" rtlCol="0">
            <a:spAutoFit/>
          </a:bodyPr>
          <a:lstStyle/>
          <a:p>
            <a:r>
              <a:rPr lang="en-ZA" sz="2800" b="1" dirty="0">
                <a:solidFill>
                  <a:schemeClr val="bg1"/>
                </a:solidFill>
                <a:latin typeface="Times New Roman" panose="02020603050405020304" pitchFamily="18" charset="0"/>
                <a:cs typeface="Times New Roman" panose="02020603050405020304" pitchFamily="18" charset="0"/>
              </a:rPr>
              <a:t>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109572"/>
            <a:ext cx="1170603" cy="1064098"/>
          </a:xfrm>
          <a:prstGeom prst="rect">
            <a:avLst/>
          </a:prstGeom>
        </p:spPr>
      </p:pic>
    </p:spTree>
    <p:extLst>
      <p:ext uri="{BB962C8B-B14F-4D97-AF65-F5344CB8AC3E}">
        <p14:creationId xmlns:p14="http://schemas.microsoft.com/office/powerpoint/2010/main" val="1297560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782" y="152400"/>
            <a:ext cx="7515945" cy="1021269"/>
          </a:xfrm>
          <a:custGeom>
            <a:avLst/>
            <a:gdLst/>
            <a:ahLst/>
            <a:cxnLst/>
            <a:rect l="l" t="t" r="r" b="b"/>
            <a:pathLst>
              <a:path w="9144000" h="1424940">
                <a:moveTo>
                  <a:pt x="0" y="1424939"/>
                </a:moveTo>
                <a:lnTo>
                  <a:pt x="9144000" y="1424939"/>
                </a:lnTo>
                <a:lnTo>
                  <a:pt x="9144000" y="0"/>
                </a:lnTo>
                <a:lnTo>
                  <a:pt x="0" y="0"/>
                </a:lnTo>
                <a:lnTo>
                  <a:pt x="0" y="1424939"/>
                </a:lnTo>
                <a:close/>
              </a:path>
            </a:pathLst>
          </a:custGeom>
          <a:solidFill>
            <a:srgbClr val="051D38"/>
          </a:solidFill>
        </p:spPr>
        <p:txBody>
          <a:bodyPr wrap="square" lIns="0" tIns="0" rIns="0" bIns="0" rtlCol="0"/>
          <a:lstStyle/>
          <a:p>
            <a:endParaRPr lang="en-ZA" sz="3200" dirty="0">
              <a:solidFill>
                <a:schemeClr val="bg1"/>
              </a:solidFill>
              <a:latin typeface="Arial Black" pitchFamily="34" charset="0"/>
            </a:endParaRPr>
          </a:p>
        </p:txBody>
      </p:sp>
      <p:sp>
        <p:nvSpPr>
          <p:cNvPr id="8" name="object 8"/>
          <p:cNvSpPr txBox="1"/>
          <p:nvPr/>
        </p:nvSpPr>
        <p:spPr>
          <a:xfrm>
            <a:off x="838200" y="1625320"/>
            <a:ext cx="7646670" cy="6020238"/>
          </a:xfrm>
          <a:prstGeom prst="rect">
            <a:avLst/>
          </a:prstGeom>
        </p:spPr>
        <p:txBody>
          <a:bodyPr vert="horz" wrap="square" lIns="0" tIns="109855" rIns="0" bIns="0" rtlCol="0">
            <a:spAutoFit/>
          </a:bodyPr>
          <a:lstStyle/>
          <a:p>
            <a:pPr>
              <a:lnSpc>
                <a:spcPct val="80000"/>
              </a:lnSpc>
              <a:defRPr/>
            </a:pPr>
            <a:r>
              <a:rPr lang="en-US" sz="2400" b="1" dirty="0">
                <a:solidFill>
                  <a:srgbClr val="FF0000"/>
                </a:solidFill>
                <a:latin typeface="Arial" panose="020B0604020202020204" pitchFamily="34" charset="0"/>
                <a:cs typeface="Arial" panose="020B0604020202020204" pitchFamily="34" charset="0"/>
              </a:rPr>
              <a:t>MPAC</a:t>
            </a:r>
          </a:p>
          <a:p>
            <a:pPr>
              <a:lnSpc>
                <a:spcPct val="80000"/>
              </a:lnSpc>
              <a:defRPr/>
            </a:pPr>
            <a:endParaRPr lang="en-US" sz="2400" dirty="0">
              <a:latin typeface="Arial" panose="020B0604020202020204" pitchFamily="34" charset="0"/>
              <a:cs typeface="Arial" panose="020B0604020202020204" pitchFamily="34" charset="0"/>
            </a:endParaRPr>
          </a:p>
          <a:p>
            <a:pPr>
              <a:lnSpc>
                <a:spcPct val="80000"/>
              </a:lnSpc>
              <a:defRPr/>
            </a:pPr>
            <a:endParaRPr lang="en-US" sz="2400" dirty="0">
              <a:latin typeface="Arial" panose="020B0604020202020204" pitchFamily="34" charset="0"/>
              <a:cs typeface="Arial" panose="020B0604020202020204" pitchFamily="34" charset="0"/>
            </a:endParaRPr>
          </a:p>
          <a:p>
            <a:pPr marL="342900" indent="-342900">
              <a:lnSpc>
                <a:spcPct val="80000"/>
              </a:lnSpc>
              <a:buFont typeface="Wingdings" panose="05000000000000000000" pitchFamily="2" charset="2"/>
              <a:buChar char="§"/>
              <a:defRPr/>
            </a:pPr>
            <a:r>
              <a:rPr lang="en-US" sz="2400" dirty="0">
                <a:latin typeface="Arial" panose="020B0604020202020204" pitchFamily="34" charset="0"/>
                <a:cs typeface="Arial" panose="020B0604020202020204" pitchFamily="34" charset="0"/>
              </a:rPr>
              <a:t>Enforces that recommendations of Internal and External Auditors </a:t>
            </a:r>
            <a:r>
              <a:rPr lang="en-US" sz="2400" dirty="0"/>
              <a:t>are implemented by management.</a:t>
            </a:r>
          </a:p>
          <a:p>
            <a:pPr marL="342900" indent="-342900">
              <a:lnSpc>
                <a:spcPct val="80000"/>
              </a:lnSpc>
              <a:buFont typeface="Wingdings" panose="05000000000000000000" pitchFamily="2" charset="2"/>
              <a:buChar char="§"/>
              <a:defRPr/>
            </a:pPr>
            <a:r>
              <a:rPr lang="en-US" sz="2400" dirty="0"/>
              <a:t>Collaboration with Internal and External Auditor.</a:t>
            </a:r>
          </a:p>
          <a:p>
            <a:pPr>
              <a:lnSpc>
                <a:spcPct val="80000"/>
              </a:lnSpc>
              <a:buFont typeface="Arial" charset="0"/>
              <a:buChar char="•"/>
              <a:defRPr/>
            </a:pPr>
            <a:endParaRPr lang="en-US" sz="2400" dirty="0"/>
          </a:p>
          <a:p>
            <a:pPr marL="114300">
              <a:lnSpc>
                <a:spcPct val="80000"/>
              </a:lnSpc>
              <a:defRPr/>
            </a:pPr>
            <a:endParaRPr lang="en-US" sz="2400" dirty="0"/>
          </a:p>
          <a:p>
            <a:pPr>
              <a:lnSpc>
                <a:spcPct val="80000"/>
              </a:lnSpc>
              <a:defRPr/>
            </a:pPr>
            <a:endParaRPr lang="en-US" sz="2400" dirty="0">
              <a:latin typeface="Arial" panose="020B0604020202020204" pitchFamily="34" charset="0"/>
              <a:cs typeface="Arial" panose="020B0604020202020204" pitchFamily="34" charset="0"/>
            </a:endParaRPr>
          </a:p>
          <a:p>
            <a:pPr algn="just">
              <a:lnSpc>
                <a:spcPct val="80000"/>
              </a:lnSpc>
            </a:pPr>
            <a:endParaRPr lang="en-ZA" sz="2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r>
              <a:rPr lang="en-ZA" sz="800" b="1" i="1" dirty="0">
                <a:solidFill>
                  <a:srgbClr val="FFC000"/>
                </a:solidFill>
                <a:latin typeface="Arial Black" panose="020B0A04020102020204" pitchFamily="34" charset="0"/>
                <a:cs typeface="Arial"/>
              </a:rPr>
              <a:t>                                                                                                      </a:t>
            </a:r>
            <a:endParaRPr lang="en-GB" altLang="en-US" sz="800" dirty="0">
              <a:solidFill>
                <a:schemeClr val="tx2"/>
              </a:solidFill>
              <a:cs typeface="Times New Roman" panose="02020603050405020304" pitchFamily="18" charset="0"/>
            </a:endParaRPr>
          </a:p>
          <a:p>
            <a:pPr algn="just">
              <a:lnSpc>
                <a:spcPct val="80000"/>
              </a:lnSpc>
            </a:pPr>
            <a:endParaRPr lang="en-GB" altLang="en-US" sz="2800" dirty="0">
              <a:solidFill>
                <a:schemeClr val="tx2"/>
              </a:solidFill>
              <a:cs typeface="Times New Roman" panose="02020603050405020304" pitchFamily="18" charset="0"/>
            </a:endParaRPr>
          </a:p>
          <a:p>
            <a:pPr algn="just">
              <a:lnSpc>
                <a:spcPct val="80000"/>
              </a:lnSpc>
            </a:pPr>
            <a:endParaRPr lang="en-GB" altLang="en-US" sz="2800" dirty="0">
              <a:solidFill>
                <a:schemeClr val="tx2"/>
              </a:solidFill>
              <a:cs typeface="Times New Roman" panose="02020603050405020304" pitchFamily="18" charset="0"/>
            </a:endParaRPr>
          </a:p>
          <a:p>
            <a:pPr algn="just">
              <a:lnSpc>
                <a:spcPct val="80000"/>
              </a:lnSpc>
            </a:pPr>
            <a:r>
              <a:rPr lang="en-GB" altLang="en-US" sz="2800" dirty="0">
                <a:solidFill>
                  <a:srgbClr val="000000"/>
                </a:solidFill>
                <a:cs typeface="Times New Roman" panose="02020603050405020304" pitchFamily="18" charset="0"/>
              </a:rPr>
              <a:t> </a:t>
            </a:r>
          </a:p>
        </p:txBody>
      </p:sp>
      <p:sp>
        <p:nvSpPr>
          <p:cNvPr id="10" name="TextBox 9"/>
          <p:cNvSpPr txBox="1"/>
          <p:nvPr/>
        </p:nvSpPr>
        <p:spPr>
          <a:xfrm>
            <a:off x="129007" y="377866"/>
            <a:ext cx="7164365" cy="461665"/>
          </a:xfrm>
          <a:prstGeom prst="rect">
            <a:avLst/>
          </a:prstGeom>
          <a:noFill/>
        </p:spPr>
        <p:txBody>
          <a:bodyPr wrap="square" rtlCol="0">
            <a:spAutoFit/>
          </a:bodyPr>
          <a:lstStyle/>
          <a:p>
            <a:r>
              <a:rPr lang="en-ZA" sz="2400" b="1" dirty="0">
                <a:solidFill>
                  <a:schemeClr val="bg1"/>
                </a:solidFill>
                <a:latin typeface="Arial Black" panose="020B0A04020102020204" pitchFamily="34" charset="0"/>
                <a:cs typeface="Times New Roman" panose="02020603050405020304" pitchFamily="18" charset="0"/>
              </a:rPr>
              <a:t>RECOMMENDATIONS …./4</a:t>
            </a:r>
            <a:r>
              <a:rPr lang="en-ZA" sz="2400" b="1" dirty="0">
                <a:solidFill>
                  <a:schemeClr val="bg1"/>
                </a:solidFill>
                <a:latin typeface="Times New Roman" panose="02020603050405020304" pitchFamily="18" charset="0"/>
                <a:cs typeface="Times New Roman" panose="02020603050405020304" pitchFamily="18" charset="0"/>
              </a:rPr>
              <a:t> </a:t>
            </a:r>
          </a:p>
        </p:txBody>
      </p:sp>
      <p:sp>
        <p:nvSpPr>
          <p:cNvPr id="12" name="TextBox 11"/>
          <p:cNvSpPr txBox="1"/>
          <p:nvPr/>
        </p:nvSpPr>
        <p:spPr>
          <a:xfrm>
            <a:off x="12496800" y="2133600"/>
            <a:ext cx="2668565" cy="523220"/>
          </a:xfrm>
          <a:prstGeom prst="rect">
            <a:avLst/>
          </a:prstGeom>
          <a:noFill/>
        </p:spPr>
        <p:txBody>
          <a:bodyPr wrap="square" rtlCol="0">
            <a:spAutoFit/>
          </a:bodyPr>
          <a:lstStyle/>
          <a:p>
            <a:r>
              <a:rPr lang="en-ZA" sz="2800" b="1" dirty="0">
                <a:solidFill>
                  <a:schemeClr val="bg1"/>
                </a:solidFill>
                <a:latin typeface="Times New Roman" panose="02020603050405020304" pitchFamily="18" charset="0"/>
                <a:cs typeface="Times New Roman" panose="02020603050405020304" pitchFamily="18" charset="0"/>
              </a:rPr>
              <a:t>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109572"/>
            <a:ext cx="1170603" cy="1064098"/>
          </a:xfrm>
          <a:prstGeom prst="rect">
            <a:avLst/>
          </a:prstGeom>
        </p:spPr>
      </p:pic>
    </p:spTree>
    <p:extLst>
      <p:ext uri="{BB962C8B-B14F-4D97-AF65-F5344CB8AC3E}">
        <p14:creationId xmlns:p14="http://schemas.microsoft.com/office/powerpoint/2010/main" val="2855823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782" y="152400"/>
            <a:ext cx="7515945" cy="1021269"/>
          </a:xfrm>
          <a:custGeom>
            <a:avLst/>
            <a:gdLst/>
            <a:ahLst/>
            <a:cxnLst/>
            <a:rect l="l" t="t" r="r" b="b"/>
            <a:pathLst>
              <a:path w="9144000" h="1424940">
                <a:moveTo>
                  <a:pt x="0" y="1424939"/>
                </a:moveTo>
                <a:lnTo>
                  <a:pt x="9144000" y="1424939"/>
                </a:lnTo>
                <a:lnTo>
                  <a:pt x="9144000" y="0"/>
                </a:lnTo>
                <a:lnTo>
                  <a:pt x="0" y="0"/>
                </a:lnTo>
                <a:lnTo>
                  <a:pt x="0" y="1424939"/>
                </a:lnTo>
                <a:close/>
              </a:path>
            </a:pathLst>
          </a:custGeom>
          <a:solidFill>
            <a:srgbClr val="051D38"/>
          </a:solidFill>
        </p:spPr>
        <p:txBody>
          <a:bodyPr wrap="square" lIns="0" tIns="0" rIns="0" bIns="0" rtlCol="0"/>
          <a:lstStyle/>
          <a:p>
            <a:endParaRPr lang="en-ZA" sz="3200" dirty="0">
              <a:solidFill>
                <a:schemeClr val="bg1"/>
              </a:solidFill>
              <a:latin typeface="Arial Black" pitchFamily="34" charset="0"/>
            </a:endParaRPr>
          </a:p>
        </p:txBody>
      </p:sp>
      <p:sp>
        <p:nvSpPr>
          <p:cNvPr id="8" name="object 8"/>
          <p:cNvSpPr txBox="1"/>
          <p:nvPr/>
        </p:nvSpPr>
        <p:spPr>
          <a:xfrm>
            <a:off x="228600" y="1447800"/>
            <a:ext cx="8457946" cy="7103611"/>
          </a:xfrm>
          <a:prstGeom prst="rect">
            <a:avLst/>
          </a:prstGeom>
        </p:spPr>
        <p:txBody>
          <a:bodyPr vert="horz" wrap="square" lIns="0" tIns="109855" rIns="0" bIns="0" rtlCol="0">
            <a:spAutoFit/>
          </a:bodyPr>
          <a:lstStyle/>
          <a:p>
            <a:pPr>
              <a:lnSpc>
                <a:spcPct val="80000"/>
              </a:lnSpc>
              <a:defRPr/>
            </a:pPr>
            <a:r>
              <a:rPr lang="en-US" sz="2000" b="1" dirty="0">
                <a:solidFill>
                  <a:srgbClr val="FF0000"/>
                </a:solidFill>
                <a:latin typeface="Arial" panose="020B0604020202020204" pitchFamily="34" charset="0"/>
                <a:cs typeface="Arial" panose="020B0604020202020204" pitchFamily="34" charset="0"/>
              </a:rPr>
              <a:t>COGTA</a:t>
            </a:r>
            <a:endParaRPr lang="en-US" sz="2000" dirty="0">
              <a:latin typeface="Arial" panose="020B0604020202020204" pitchFamily="34" charset="0"/>
              <a:cs typeface="Arial" panose="020B0604020202020204" pitchFamily="34" charset="0"/>
            </a:endParaRPr>
          </a:p>
          <a:p>
            <a:pPr marL="114300">
              <a:lnSpc>
                <a:spcPct val="80000"/>
              </a:lnSpc>
              <a:defRPr/>
            </a:pPr>
            <a:endParaRPr lang="en-US" sz="800" b="1" dirty="0">
              <a:solidFill>
                <a:srgbClr val="002060"/>
              </a:solidFill>
              <a:latin typeface="Arial" panose="020B0604020202020204" pitchFamily="34" charset="0"/>
              <a:cs typeface="Arial" panose="020B0604020202020204" pitchFamily="34" charset="0"/>
            </a:endParaRPr>
          </a:p>
          <a:p>
            <a:pPr marL="457200" indent="-342900">
              <a:lnSpc>
                <a:spcPct val="150000"/>
              </a:lnSpc>
              <a:buFont typeface="Wingdings" panose="05000000000000000000" pitchFamily="2" charset="2"/>
              <a:buChar char="§"/>
              <a:defRPr/>
            </a:pPr>
            <a:r>
              <a:rPr lang="en-US" dirty="0">
                <a:solidFill>
                  <a:srgbClr val="002060"/>
                </a:solidFill>
                <a:latin typeface="Arial" panose="020B0604020202020204" pitchFamily="34" charset="0"/>
                <a:cs typeface="Arial" panose="020B0604020202020204" pitchFamily="34" charset="0"/>
              </a:rPr>
              <a:t>Proper co ordinations and consultations with other stakeholders </a:t>
            </a:r>
            <a:r>
              <a:rPr lang="en-US" dirty="0" err="1">
                <a:solidFill>
                  <a:srgbClr val="002060"/>
                </a:solidFill>
                <a:latin typeface="Arial" panose="020B0604020202020204" pitchFamily="34" charset="0"/>
                <a:cs typeface="Arial" panose="020B0604020202020204" pitchFamily="34" charset="0"/>
              </a:rPr>
              <a:t>eg</a:t>
            </a:r>
            <a:r>
              <a:rPr lang="en-US" dirty="0">
                <a:solidFill>
                  <a:srgbClr val="002060"/>
                </a:solidFill>
                <a:latin typeface="Arial" panose="020B0604020202020204" pitchFamily="34" charset="0"/>
                <a:cs typeface="Arial" panose="020B0604020202020204" pitchFamily="34" charset="0"/>
              </a:rPr>
              <a:t> IIA, Performance Audit  Committees,   </a:t>
            </a:r>
          </a:p>
          <a:p>
            <a:pPr marL="457200" indent="-342900">
              <a:lnSpc>
                <a:spcPct val="150000"/>
              </a:lnSpc>
              <a:buFont typeface="Wingdings" panose="05000000000000000000" pitchFamily="2" charset="2"/>
              <a:buChar char="§"/>
              <a:defRPr/>
            </a:pPr>
            <a:r>
              <a:rPr lang="en-US" dirty="0">
                <a:solidFill>
                  <a:srgbClr val="002060"/>
                </a:solidFill>
                <a:latin typeface="Arial" panose="020B0604020202020204" pitchFamily="34" charset="0"/>
                <a:cs typeface="Arial" panose="020B0604020202020204" pitchFamily="34" charset="0"/>
              </a:rPr>
              <a:t>Risk  Management Committees,  AG, SALGA and CIGFARO to able to develop guiding frameworks .</a:t>
            </a:r>
          </a:p>
          <a:p>
            <a:pPr marL="457200" indent="-342900">
              <a:lnSpc>
                <a:spcPct val="150000"/>
              </a:lnSpc>
              <a:buFont typeface="Wingdings" panose="05000000000000000000" pitchFamily="2" charset="2"/>
              <a:buChar char="§"/>
              <a:defRPr/>
            </a:pPr>
            <a:r>
              <a:rPr lang="en-US" dirty="0">
                <a:solidFill>
                  <a:srgbClr val="002060"/>
                </a:solidFill>
                <a:latin typeface="Arial" panose="020B0604020202020204" pitchFamily="34" charset="0"/>
                <a:cs typeface="Arial" panose="020B0604020202020204" pitchFamily="34" charset="0"/>
              </a:rPr>
              <a:t>Evaluation criteria- maturity levels for IA esp. performance internal auditors as are linked to Service delivery efforts. </a:t>
            </a:r>
          </a:p>
          <a:p>
            <a:pPr marL="457200" indent="-342900">
              <a:lnSpc>
                <a:spcPct val="150000"/>
              </a:lnSpc>
              <a:buFont typeface="Wingdings" panose="05000000000000000000" pitchFamily="2" charset="2"/>
              <a:buChar char="§"/>
              <a:defRPr/>
            </a:pPr>
            <a:r>
              <a:rPr lang="en-US" dirty="0">
                <a:solidFill>
                  <a:srgbClr val="002060"/>
                </a:solidFill>
                <a:latin typeface="Arial" panose="020B0604020202020204" pitchFamily="34" charset="0"/>
                <a:cs typeface="Arial" panose="020B0604020202020204" pitchFamily="34" charset="0"/>
              </a:rPr>
              <a:t>Catalytic in terms of Clean Administration/ Audit Continuous communication with IA ( non compliance </a:t>
            </a:r>
            <a:r>
              <a:rPr lang="en-US" dirty="0" err="1">
                <a:solidFill>
                  <a:srgbClr val="002060"/>
                </a:solidFill>
                <a:latin typeface="Arial" panose="020B0604020202020204" pitchFamily="34" charset="0"/>
                <a:cs typeface="Arial" panose="020B0604020202020204" pitchFamily="34" charset="0"/>
              </a:rPr>
              <a:t>eg</a:t>
            </a:r>
            <a:r>
              <a:rPr lang="en-US" dirty="0">
                <a:solidFill>
                  <a:srgbClr val="002060"/>
                </a:solidFill>
                <a:latin typeface="Arial" panose="020B0604020202020204" pitchFamily="34" charset="0"/>
                <a:cs typeface="Arial" panose="020B0604020202020204" pitchFamily="34" charset="0"/>
              </a:rPr>
              <a:t> Annual Reports, Performance </a:t>
            </a:r>
            <a:r>
              <a:rPr lang="en-US" dirty="0" err="1">
                <a:solidFill>
                  <a:srgbClr val="002060"/>
                </a:solidFill>
                <a:latin typeface="Arial" panose="020B0604020202020204" pitchFamily="34" charset="0"/>
                <a:cs typeface="Arial" panose="020B0604020202020204" pitchFamily="34" charset="0"/>
              </a:rPr>
              <a:t>Mgt</a:t>
            </a:r>
            <a:r>
              <a:rPr lang="en-US" dirty="0">
                <a:solidFill>
                  <a:srgbClr val="002060"/>
                </a:solidFill>
                <a:latin typeface="Arial" panose="020B0604020202020204" pitchFamily="34" charset="0"/>
                <a:cs typeface="Arial" panose="020B0604020202020204" pitchFamily="34" charset="0"/>
              </a:rPr>
              <a:t> Systems, IDP and SDBIPs,</a:t>
            </a:r>
          </a:p>
          <a:p>
            <a:pPr marL="457200" indent="-342900">
              <a:lnSpc>
                <a:spcPct val="150000"/>
              </a:lnSpc>
              <a:buFont typeface="Wingdings" panose="05000000000000000000" pitchFamily="2" charset="2"/>
              <a:buChar char="§"/>
              <a:defRPr/>
            </a:pPr>
            <a:r>
              <a:rPr lang="en-US" dirty="0">
                <a:solidFill>
                  <a:srgbClr val="002060"/>
                </a:solidFill>
                <a:latin typeface="Arial" panose="020B0604020202020204" pitchFamily="34" charset="0"/>
                <a:cs typeface="Arial" panose="020B0604020202020204" pitchFamily="34" charset="0"/>
              </a:rPr>
              <a:t>Non Compliance with Municipal Systems and Structures Acts including implementation of the Anti Fraud Strategy.</a:t>
            </a:r>
          </a:p>
          <a:p>
            <a:pPr marL="457200" indent="-342900">
              <a:lnSpc>
                <a:spcPct val="150000"/>
              </a:lnSpc>
              <a:buFont typeface="Wingdings" panose="05000000000000000000" pitchFamily="2" charset="2"/>
              <a:buChar char="§"/>
              <a:defRPr/>
            </a:pPr>
            <a:r>
              <a:rPr lang="en-US" dirty="0">
                <a:solidFill>
                  <a:srgbClr val="002060"/>
                </a:solidFill>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Ensure that CIGFARO is Statutory recognized by law.</a:t>
            </a:r>
            <a:r>
              <a:rPr lang="en-US" b="1" dirty="0">
                <a:latin typeface="Arial" panose="020B0604020202020204" pitchFamily="34" charset="0"/>
                <a:cs typeface="Arial" panose="020B0604020202020204" pitchFamily="34" charset="0"/>
              </a:rPr>
              <a:t>                                </a:t>
            </a:r>
            <a:r>
              <a:rPr lang="en-US" b="1" i="1" dirty="0">
                <a:solidFill>
                  <a:srgbClr val="FFC000"/>
                </a:solidFill>
                <a:latin typeface="Arial" panose="020B0604020202020204" pitchFamily="34" charset="0"/>
                <a:cs typeface="Arial" panose="020B0604020202020204" pitchFamily="34" charset="0"/>
              </a:rPr>
              <a:t>                                                                                                                                   </a:t>
            </a:r>
          </a:p>
          <a:p>
            <a:pPr marL="457200" indent="-342900">
              <a:lnSpc>
                <a:spcPct val="150000"/>
              </a:lnSpc>
              <a:buFont typeface="Wingdings" panose="05000000000000000000" pitchFamily="2" charset="2"/>
              <a:buChar char="§"/>
              <a:defRPr/>
            </a:pPr>
            <a:endParaRPr lang="en-US" i="1" dirty="0">
              <a:solidFill>
                <a:srgbClr val="FFC000"/>
              </a:solidFill>
              <a:latin typeface="Arial" panose="020B0604020202020204" pitchFamily="34" charset="0"/>
              <a:cs typeface="Arial" panose="020B0604020202020204" pitchFamily="34" charset="0"/>
            </a:endParaRPr>
          </a:p>
          <a:p>
            <a:pPr marL="457200" indent="-342900">
              <a:lnSpc>
                <a:spcPct val="150000"/>
              </a:lnSpc>
              <a:buFont typeface="Wingdings" panose="05000000000000000000" pitchFamily="2" charset="2"/>
              <a:buChar char="§"/>
              <a:defRPr/>
            </a:pPr>
            <a:endParaRPr lang="en-US" i="1" dirty="0">
              <a:solidFill>
                <a:srgbClr val="FFC000"/>
              </a:solidFill>
              <a:latin typeface="Arial" panose="020B0604020202020204" pitchFamily="34" charset="0"/>
              <a:cs typeface="Arial" panose="020B0604020202020204" pitchFamily="34" charset="0"/>
            </a:endParaRPr>
          </a:p>
          <a:p>
            <a:pPr marL="457200" indent="-342900">
              <a:lnSpc>
                <a:spcPct val="150000"/>
              </a:lnSpc>
              <a:buFont typeface="Wingdings" panose="05000000000000000000" pitchFamily="2" charset="2"/>
              <a:buChar char="§"/>
              <a:defRPr/>
            </a:pPr>
            <a:endParaRPr lang="en-US" i="1" dirty="0">
              <a:solidFill>
                <a:srgbClr val="FFC000"/>
              </a:solidFill>
              <a:latin typeface="Arial" panose="020B0604020202020204" pitchFamily="34" charset="0"/>
              <a:cs typeface="Arial" panose="020B0604020202020204" pitchFamily="34" charset="0"/>
            </a:endParaRPr>
          </a:p>
          <a:p>
            <a:pPr marL="457200" indent="-342900">
              <a:lnSpc>
                <a:spcPct val="150000"/>
              </a:lnSpc>
              <a:buFont typeface="Wingdings" panose="05000000000000000000" pitchFamily="2" charset="2"/>
              <a:buChar char="§"/>
              <a:defRPr/>
            </a:pPr>
            <a:r>
              <a:rPr lang="en-US" i="1" dirty="0">
                <a:solidFill>
                  <a:srgbClr val="FFC000"/>
                </a:solidFill>
                <a:latin typeface="Arial" panose="020B0604020202020204" pitchFamily="34" charset="0"/>
                <a:cs typeface="Arial" panose="020B0604020202020204" pitchFamily="34" charset="0"/>
              </a:rPr>
              <a:t>Progressive Institute</a:t>
            </a:r>
          </a:p>
        </p:txBody>
      </p:sp>
      <p:sp>
        <p:nvSpPr>
          <p:cNvPr id="10" name="TextBox 9"/>
          <p:cNvSpPr txBox="1"/>
          <p:nvPr/>
        </p:nvSpPr>
        <p:spPr>
          <a:xfrm>
            <a:off x="0" y="235056"/>
            <a:ext cx="7164365" cy="461665"/>
          </a:xfrm>
          <a:prstGeom prst="rect">
            <a:avLst/>
          </a:prstGeom>
          <a:noFill/>
        </p:spPr>
        <p:txBody>
          <a:bodyPr wrap="square" rtlCol="0">
            <a:spAutoFit/>
          </a:bodyPr>
          <a:lstStyle/>
          <a:p>
            <a:r>
              <a:rPr lang="en-ZA" sz="2400" b="1" dirty="0">
                <a:solidFill>
                  <a:schemeClr val="bg1"/>
                </a:solidFill>
                <a:latin typeface="Arial Black" panose="020B0A04020102020204" pitchFamily="34" charset="0"/>
                <a:cs typeface="Times New Roman" panose="02020603050405020304" pitchFamily="18" charset="0"/>
              </a:rPr>
              <a:t>RECOMMENDATIONS……/5</a:t>
            </a:r>
            <a:r>
              <a:rPr lang="en-ZA" sz="2400" b="1" dirty="0">
                <a:solidFill>
                  <a:schemeClr val="bg1"/>
                </a:solidFill>
                <a:latin typeface="Times New Roman" panose="02020603050405020304" pitchFamily="18" charset="0"/>
                <a:cs typeface="Times New Roman" panose="02020603050405020304" pitchFamily="18" charset="0"/>
              </a:rPr>
              <a:t> </a:t>
            </a:r>
          </a:p>
        </p:txBody>
      </p:sp>
      <p:sp>
        <p:nvSpPr>
          <p:cNvPr id="12" name="TextBox 11"/>
          <p:cNvSpPr txBox="1"/>
          <p:nvPr/>
        </p:nvSpPr>
        <p:spPr>
          <a:xfrm>
            <a:off x="12496800" y="2133600"/>
            <a:ext cx="2668565" cy="523220"/>
          </a:xfrm>
          <a:prstGeom prst="rect">
            <a:avLst/>
          </a:prstGeom>
          <a:noFill/>
        </p:spPr>
        <p:txBody>
          <a:bodyPr wrap="square" rtlCol="0">
            <a:spAutoFit/>
          </a:bodyPr>
          <a:lstStyle/>
          <a:p>
            <a:r>
              <a:rPr lang="en-ZA" sz="2800" b="1" dirty="0">
                <a:solidFill>
                  <a:schemeClr val="bg1"/>
                </a:solidFill>
                <a:latin typeface="Times New Roman" panose="02020603050405020304" pitchFamily="18" charset="0"/>
                <a:cs typeface="Times New Roman" panose="02020603050405020304" pitchFamily="18" charset="0"/>
              </a:rPr>
              <a:t>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109572"/>
            <a:ext cx="1170603" cy="1064098"/>
          </a:xfrm>
          <a:prstGeom prst="rect">
            <a:avLst/>
          </a:prstGeom>
        </p:spPr>
      </p:pic>
    </p:spTree>
    <p:extLst>
      <p:ext uri="{BB962C8B-B14F-4D97-AF65-F5344CB8AC3E}">
        <p14:creationId xmlns:p14="http://schemas.microsoft.com/office/powerpoint/2010/main" val="2593010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782" y="152400"/>
            <a:ext cx="7515945" cy="1021269"/>
          </a:xfrm>
          <a:custGeom>
            <a:avLst/>
            <a:gdLst/>
            <a:ahLst/>
            <a:cxnLst/>
            <a:rect l="l" t="t" r="r" b="b"/>
            <a:pathLst>
              <a:path w="9144000" h="1424940">
                <a:moveTo>
                  <a:pt x="0" y="1424939"/>
                </a:moveTo>
                <a:lnTo>
                  <a:pt x="9144000" y="1424939"/>
                </a:lnTo>
                <a:lnTo>
                  <a:pt x="9144000" y="0"/>
                </a:lnTo>
                <a:lnTo>
                  <a:pt x="0" y="0"/>
                </a:lnTo>
                <a:lnTo>
                  <a:pt x="0" y="1424939"/>
                </a:lnTo>
                <a:close/>
              </a:path>
            </a:pathLst>
          </a:custGeom>
          <a:solidFill>
            <a:srgbClr val="051D38"/>
          </a:solidFill>
        </p:spPr>
        <p:txBody>
          <a:bodyPr wrap="square" lIns="0" tIns="0" rIns="0" bIns="0" rtlCol="0"/>
          <a:lstStyle/>
          <a:p>
            <a:r>
              <a:rPr lang="en-ZA" sz="3200" b="1" dirty="0">
                <a:solidFill>
                  <a:schemeClr val="bg1"/>
                </a:solidFill>
              </a:rPr>
              <a:t>                                   </a:t>
            </a:r>
            <a:endParaRPr sz="3200" b="1" dirty="0">
              <a:solidFill>
                <a:schemeClr val="bg1"/>
              </a:solidFill>
            </a:endParaRPr>
          </a:p>
        </p:txBody>
      </p:sp>
      <p:sp>
        <p:nvSpPr>
          <p:cNvPr id="7" name="object 7"/>
          <p:cNvSpPr txBox="1">
            <a:spLocks noGrp="1"/>
          </p:cNvSpPr>
          <p:nvPr>
            <p:ph type="title"/>
          </p:nvPr>
        </p:nvSpPr>
        <p:spPr>
          <a:xfrm>
            <a:off x="3771138" y="351755"/>
            <a:ext cx="1601470" cy="689932"/>
          </a:xfrm>
          <a:prstGeom prst="rect">
            <a:avLst/>
          </a:prstGeom>
        </p:spPr>
        <p:txBody>
          <a:bodyPr vert="horz" wrap="square" lIns="0" tIns="12700" rIns="0" bIns="0" rtlCol="0">
            <a:spAutoFit/>
          </a:bodyPr>
          <a:lstStyle/>
          <a:p>
            <a:pPr marL="12700">
              <a:lnSpc>
                <a:spcPct val="100000"/>
              </a:lnSpc>
              <a:spcBef>
                <a:spcPts val="100"/>
              </a:spcBef>
            </a:pPr>
            <a:r>
              <a:rPr spc="-5" dirty="0" err="1"/>
              <a:t>nda</a:t>
            </a:r>
            <a:endParaRPr spc="-5" dirty="0"/>
          </a:p>
        </p:txBody>
      </p:sp>
      <p:sp>
        <p:nvSpPr>
          <p:cNvPr id="8" name="object 8"/>
          <p:cNvSpPr txBox="1"/>
          <p:nvPr/>
        </p:nvSpPr>
        <p:spPr>
          <a:xfrm>
            <a:off x="535940" y="1625320"/>
            <a:ext cx="7948930" cy="3781163"/>
          </a:xfrm>
          <a:prstGeom prst="rect">
            <a:avLst/>
          </a:prstGeom>
        </p:spPr>
        <p:txBody>
          <a:bodyPr vert="horz" wrap="square" lIns="0" tIns="109855" rIns="0" bIns="0" rtlCol="0">
            <a:spAutoFit/>
          </a:bodyPr>
          <a:lstStyle/>
          <a:p>
            <a:pPr marL="12700">
              <a:lnSpc>
                <a:spcPct val="100000"/>
              </a:lnSpc>
              <a:spcBef>
                <a:spcPts val="865"/>
              </a:spcBef>
              <a:tabLst>
                <a:tab pos="354965" algn="l"/>
                <a:tab pos="355600" algn="l"/>
              </a:tabLst>
            </a:pPr>
            <a:r>
              <a:rPr lang="en-ZA" sz="2400" b="1" spc="-114" dirty="0">
                <a:solidFill>
                  <a:srgbClr val="FF0000"/>
                </a:solidFill>
                <a:latin typeface="Arial" panose="020B0604020202020204" pitchFamily="34" charset="0"/>
                <a:cs typeface="Arial" panose="020B0604020202020204" pitchFamily="34" charset="0"/>
              </a:rPr>
              <a:t>GENERAL  ASSUMPTIONS</a:t>
            </a:r>
          </a:p>
          <a:p>
            <a:pPr marL="469900" indent="-457200">
              <a:lnSpc>
                <a:spcPct val="100000"/>
              </a:lnSpc>
              <a:spcBef>
                <a:spcPts val="865"/>
              </a:spcBef>
              <a:buFont typeface="Wingdings" panose="05000000000000000000" pitchFamily="2" charset="2"/>
              <a:buChar char="§"/>
              <a:tabLst>
                <a:tab pos="354965" algn="l"/>
                <a:tab pos="355600" algn="l"/>
              </a:tabLst>
            </a:pPr>
            <a:r>
              <a:rPr lang="en-ZA" sz="2400" spc="-114" dirty="0">
                <a:solidFill>
                  <a:srgbClr val="051D38"/>
                </a:solidFill>
                <a:latin typeface="Arial" panose="020B0604020202020204" pitchFamily="34" charset="0"/>
                <a:cs typeface="Arial" panose="020B0604020202020204" pitchFamily="34" charset="0"/>
              </a:rPr>
              <a:t>That the audience is aware of the role of</a:t>
            </a:r>
            <a:r>
              <a:rPr lang="en-ZA" sz="2400" spc="-5" dirty="0">
                <a:solidFill>
                  <a:srgbClr val="051D38"/>
                </a:solidFill>
                <a:latin typeface="Arial" panose="020B0604020202020204" pitchFamily="34" charset="0"/>
                <a:cs typeface="Arial" panose="020B0604020202020204" pitchFamily="34" charset="0"/>
              </a:rPr>
              <a:t>  </a:t>
            </a:r>
            <a:r>
              <a:rPr lang="en-ZA" sz="2400" dirty="0">
                <a:solidFill>
                  <a:srgbClr val="051D38"/>
                </a:solidFill>
                <a:latin typeface="Arial" panose="020B0604020202020204" pitchFamily="34" charset="0"/>
                <a:cs typeface="Arial" panose="020B0604020202020204" pitchFamily="34" charset="0"/>
              </a:rPr>
              <a:t>internal auditors and the law governing IA.</a:t>
            </a:r>
          </a:p>
          <a:p>
            <a:pPr marL="469900" indent="-457200">
              <a:lnSpc>
                <a:spcPct val="100000"/>
              </a:lnSpc>
              <a:spcBef>
                <a:spcPts val="865"/>
              </a:spcBef>
              <a:buFont typeface="Wingdings" panose="05000000000000000000" pitchFamily="2" charset="2"/>
              <a:buChar char="§"/>
              <a:tabLst>
                <a:tab pos="354965" algn="l"/>
                <a:tab pos="355600" algn="l"/>
              </a:tabLst>
            </a:pPr>
            <a:r>
              <a:rPr lang="en-ZA" sz="2400" dirty="0">
                <a:solidFill>
                  <a:srgbClr val="051D38"/>
                </a:solidFill>
                <a:latin typeface="Arial" panose="020B0604020202020204" pitchFamily="34" charset="0"/>
                <a:cs typeface="Arial" panose="020B0604020202020204" pitchFamily="34" charset="0"/>
              </a:rPr>
              <a:t>That internal auditors </a:t>
            </a:r>
            <a:r>
              <a:rPr lang="en-ZA" sz="2400" spc="-5" dirty="0">
                <a:solidFill>
                  <a:srgbClr val="051D38"/>
                </a:solidFill>
                <a:latin typeface="Arial" panose="020B0604020202020204" pitchFamily="34" charset="0"/>
                <a:cs typeface="Arial" panose="020B0604020202020204" pitchFamily="34" charset="0"/>
              </a:rPr>
              <a:t>can </a:t>
            </a:r>
            <a:r>
              <a:rPr lang="en-ZA" sz="2400" dirty="0">
                <a:solidFill>
                  <a:srgbClr val="051D38"/>
                </a:solidFill>
                <a:latin typeface="Arial" panose="020B0604020202020204" pitchFamily="34" charset="0"/>
                <a:cs typeface="Arial" panose="020B0604020202020204" pitchFamily="34" charset="0"/>
              </a:rPr>
              <a:t>develop</a:t>
            </a:r>
            <a:r>
              <a:rPr lang="en-ZA" sz="2400" spc="-75" dirty="0">
                <a:solidFill>
                  <a:srgbClr val="051D38"/>
                </a:solidFill>
                <a:latin typeface="Arial" panose="020B0604020202020204" pitchFamily="34" charset="0"/>
                <a:cs typeface="Arial" panose="020B0604020202020204" pitchFamily="34" charset="0"/>
              </a:rPr>
              <a:t> </a:t>
            </a:r>
            <a:r>
              <a:rPr lang="en-ZA" sz="2400" dirty="0">
                <a:solidFill>
                  <a:srgbClr val="051D38"/>
                </a:solidFill>
                <a:latin typeface="Arial" panose="020B0604020202020204" pitchFamily="34" charset="0"/>
                <a:cs typeface="Arial" panose="020B0604020202020204" pitchFamily="34" charset="0"/>
              </a:rPr>
              <a:t>relationships with other clients and stakeholders.</a:t>
            </a:r>
          </a:p>
          <a:p>
            <a:pPr marL="469900" indent="-457200">
              <a:lnSpc>
                <a:spcPct val="100000"/>
              </a:lnSpc>
              <a:spcBef>
                <a:spcPts val="865"/>
              </a:spcBef>
              <a:buFont typeface="Wingdings" panose="05000000000000000000" pitchFamily="2" charset="2"/>
              <a:buChar char="§"/>
              <a:tabLst>
                <a:tab pos="354965" algn="l"/>
                <a:tab pos="355600" algn="l"/>
              </a:tabLst>
            </a:pPr>
            <a:r>
              <a:rPr lang="en-ZA" sz="2400" dirty="0">
                <a:solidFill>
                  <a:srgbClr val="051D38"/>
                </a:solidFill>
                <a:latin typeface="Arial" panose="020B0604020202020204" pitchFamily="34" charset="0"/>
                <a:cs typeface="Arial" panose="020B0604020202020204" pitchFamily="34" charset="0"/>
              </a:rPr>
              <a:t>That Councillors, Executive Authorities, Accounting Authorities, Accounting Officers, management and all other stakeholders understands their different responsibilities in supporting IA.</a:t>
            </a:r>
            <a:endParaRPr lang="en-ZA" sz="2400" dirty="0">
              <a:latin typeface="Arial" panose="020B0604020202020204" pitchFamily="34" charset="0"/>
              <a:cs typeface="Arial" panose="020B0604020202020204" pitchFamily="34" charset="0"/>
            </a:endParaRPr>
          </a:p>
        </p:txBody>
      </p:sp>
      <p:sp>
        <p:nvSpPr>
          <p:cNvPr id="9" name="TextBox 8"/>
          <p:cNvSpPr txBox="1"/>
          <p:nvPr/>
        </p:nvSpPr>
        <p:spPr>
          <a:xfrm>
            <a:off x="529378" y="66020"/>
            <a:ext cx="7164365" cy="966931"/>
          </a:xfrm>
          <a:prstGeom prst="rect">
            <a:avLst/>
          </a:prstGeom>
          <a:noFill/>
        </p:spPr>
        <p:txBody>
          <a:bodyPr wrap="square" rtlCol="0">
            <a:spAutoFit/>
          </a:bodyPr>
          <a:lstStyle/>
          <a:p>
            <a:pPr marL="12700">
              <a:lnSpc>
                <a:spcPct val="100000"/>
              </a:lnSpc>
              <a:spcBef>
                <a:spcPts val="100"/>
              </a:spcBef>
            </a:pPr>
            <a:endParaRPr lang="en-ZA" sz="2800" b="1" dirty="0">
              <a:solidFill>
                <a:srgbClr val="FFFFFF"/>
              </a:solidFill>
              <a:latin typeface="Arial"/>
              <a:cs typeface="Arial"/>
            </a:endParaRPr>
          </a:p>
          <a:p>
            <a:pPr marL="12700">
              <a:lnSpc>
                <a:spcPct val="100000"/>
              </a:lnSpc>
              <a:spcBef>
                <a:spcPts val="100"/>
              </a:spcBef>
            </a:pPr>
            <a:r>
              <a:rPr lang="en-ZA" sz="2800" b="1" dirty="0">
                <a:solidFill>
                  <a:srgbClr val="FFFFFF"/>
                </a:solidFill>
                <a:latin typeface="Arial"/>
                <a:cs typeface="Arial"/>
              </a:rPr>
              <a:t>INTRODUCTION</a:t>
            </a:r>
            <a:endParaRPr lang="en-ZA" sz="2800" b="1" dirty="0">
              <a:latin typeface="Arial"/>
              <a:cs typeface="Arial"/>
            </a:endParaRPr>
          </a:p>
        </p:txBody>
      </p:sp>
      <p:sp>
        <p:nvSpPr>
          <p:cNvPr id="10" name="TextBox 9"/>
          <p:cNvSpPr txBox="1"/>
          <p:nvPr/>
        </p:nvSpPr>
        <p:spPr>
          <a:xfrm>
            <a:off x="330198" y="1076980"/>
            <a:ext cx="7164365" cy="523220"/>
          </a:xfrm>
          <a:prstGeom prst="rect">
            <a:avLst/>
          </a:prstGeom>
          <a:noFill/>
        </p:spPr>
        <p:txBody>
          <a:bodyPr wrap="square" rtlCol="0">
            <a:spAutoFit/>
          </a:bodyPr>
          <a:lstStyle/>
          <a:p>
            <a:r>
              <a:rPr lang="en-ZA" sz="2800" b="1" dirty="0">
                <a:solidFill>
                  <a:schemeClr val="bg1"/>
                </a:solidFill>
                <a:latin typeface="Times New Roman" panose="02020603050405020304" pitchFamily="18" charset="0"/>
                <a:cs typeface="Times New Roman" panose="02020603050405020304" pitchFamily="18" charset="0"/>
              </a:rPr>
              <a:t> </a:t>
            </a:r>
          </a:p>
        </p:txBody>
      </p:sp>
      <p:sp>
        <p:nvSpPr>
          <p:cNvPr id="11" name="TextBox 10"/>
          <p:cNvSpPr txBox="1"/>
          <p:nvPr/>
        </p:nvSpPr>
        <p:spPr>
          <a:xfrm>
            <a:off x="304799" y="955249"/>
            <a:ext cx="7164365" cy="523220"/>
          </a:xfrm>
          <a:prstGeom prst="rect">
            <a:avLst/>
          </a:prstGeom>
          <a:noFill/>
        </p:spPr>
        <p:txBody>
          <a:bodyPr wrap="square" rtlCol="0">
            <a:spAutoFit/>
          </a:bodyPr>
          <a:lstStyle/>
          <a:p>
            <a:r>
              <a:rPr lang="en-ZA" sz="2800" b="1" dirty="0">
                <a:solidFill>
                  <a:schemeClr val="bg1"/>
                </a:solidFill>
                <a:latin typeface="Times New Roman" panose="02020603050405020304" pitchFamily="18" charset="0"/>
                <a:cs typeface="Times New Roman" panose="02020603050405020304" pitchFamily="18" charset="0"/>
              </a:rPr>
              <a:t> </a:t>
            </a:r>
          </a:p>
        </p:txBody>
      </p:sp>
      <p:sp>
        <p:nvSpPr>
          <p:cNvPr id="12" name="TextBox 11"/>
          <p:cNvSpPr txBox="1"/>
          <p:nvPr/>
        </p:nvSpPr>
        <p:spPr>
          <a:xfrm>
            <a:off x="12496800" y="2133600"/>
            <a:ext cx="2668565" cy="523220"/>
          </a:xfrm>
          <a:prstGeom prst="rect">
            <a:avLst/>
          </a:prstGeom>
          <a:noFill/>
        </p:spPr>
        <p:txBody>
          <a:bodyPr wrap="square" rtlCol="0">
            <a:spAutoFit/>
          </a:bodyPr>
          <a:lstStyle/>
          <a:p>
            <a:r>
              <a:rPr lang="en-ZA" sz="2800" b="1" dirty="0">
                <a:solidFill>
                  <a:schemeClr val="bg1"/>
                </a:solidFill>
                <a:latin typeface="Times New Roman" panose="02020603050405020304" pitchFamily="18" charset="0"/>
                <a:cs typeface="Times New Roman" panose="02020603050405020304" pitchFamily="18" charset="0"/>
              </a:rPr>
              <a:t> </a:t>
            </a:r>
          </a:p>
        </p:txBody>
      </p:sp>
      <p:sp>
        <p:nvSpPr>
          <p:cNvPr id="13" name="TextBox 12"/>
          <p:cNvSpPr txBox="1"/>
          <p:nvPr/>
        </p:nvSpPr>
        <p:spPr>
          <a:xfrm>
            <a:off x="609599" y="1260049"/>
            <a:ext cx="7164365" cy="523220"/>
          </a:xfrm>
          <a:prstGeom prst="rect">
            <a:avLst/>
          </a:prstGeom>
          <a:noFill/>
        </p:spPr>
        <p:txBody>
          <a:bodyPr wrap="square" rtlCol="0">
            <a:spAutoFit/>
          </a:bodyPr>
          <a:lstStyle/>
          <a:p>
            <a:r>
              <a:rPr lang="en-ZA" sz="2800" b="1" dirty="0">
                <a:solidFill>
                  <a:schemeClr val="bg1"/>
                </a:solidFill>
                <a:latin typeface="Times New Roman" panose="02020603050405020304" pitchFamily="18" charset="0"/>
                <a:cs typeface="Times New Roman" panose="02020603050405020304" pitchFamily="18" charset="0"/>
              </a:rPr>
              <a:t>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109572"/>
            <a:ext cx="1170603" cy="1064098"/>
          </a:xfrm>
          <a:prstGeom prst="rect">
            <a:avLst/>
          </a:prstGeom>
        </p:spPr>
      </p:pic>
    </p:spTree>
    <p:extLst>
      <p:ext uri="{BB962C8B-B14F-4D97-AF65-F5344CB8AC3E}">
        <p14:creationId xmlns:p14="http://schemas.microsoft.com/office/powerpoint/2010/main" val="468067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782" y="152400"/>
            <a:ext cx="7515945" cy="1021269"/>
          </a:xfrm>
          <a:custGeom>
            <a:avLst/>
            <a:gdLst/>
            <a:ahLst/>
            <a:cxnLst/>
            <a:rect l="l" t="t" r="r" b="b"/>
            <a:pathLst>
              <a:path w="9144000" h="1424940">
                <a:moveTo>
                  <a:pt x="0" y="1424939"/>
                </a:moveTo>
                <a:lnTo>
                  <a:pt x="9144000" y="1424939"/>
                </a:lnTo>
                <a:lnTo>
                  <a:pt x="9144000" y="0"/>
                </a:lnTo>
                <a:lnTo>
                  <a:pt x="0" y="0"/>
                </a:lnTo>
                <a:lnTo>
                  <a:pt x="0" y="1424939"/>
                </a:lnTo>
                <a:close/>
              </a:path>
            </a:pathLst>
          </a:custGeom>
          <a:solidFill>
            <a:srgbClr val="051D38"/>
          </a:solidFill>
        </p:spPr>
        <p:txBody>
          <a:bodyPr wrap="square" lIns="0" tIns="0" rIns="0" bIns="0" rtlCol="0"/>
          <a:lstStyle/>
          <a:p>
            <a:endParaRPr lang="en-ZA" sz="3200" dirty="0">
              <a:solidFill>
                <a:schemeClr val="bg1"/>
              </a:solidFill>
              <a:latin typeface="Arial Black" pitchFamily="34" charset="0"/>
            </a:endParaRPr>
          </a:p>
        </p:txBody>
      </p:sp>
      <p:sp>
        <p:nvSpPr>
          <p:cNvPr id="8" name="object 8"/>
          <p:cNvSpPr txBox="1"/>
          <p:nvPr/>
        </p:nvSpPr>
        <p:spPr>
          <a:xfrm>
            <a:off x="838200" y="1625320"/>
            <a:ext cx="7646670" cy="5133841"/>
          </a:xfrm>
          <a:prstGeom prst="rect">
            <a:avLst/>
          </a:prstGeom>
        </p:spPr>
        <p:txBody>
          <a:bodyPr vert="horz" wrap="square" lIns="0" tIns="109855" rIns="0" bIns="0" rtlCol="0">
            <a:spAutoFit/>
          </a:bodyPr>
          <a:lstStyle/>
          <a:p>
            <a:pPr>
              <a:lnSpc>
                <a:spcPct val="80000"/>
              </a:lnSpc>
              <a:defRPr/>
            </a:pPr>
            <a:r>
              <a:rPr lang="en-US" sz="2400" b="1" dirty="0">
                <a:solidFill>
                  <a:srgbClr val="FF0000"/>
                </a:solidFill>
                <a:latin typeface="Arial" panose="020B0604020202020204" pitchFamily="34" charset="0"/>
                <a:cs typeface="Arial" panose="020B0604020202020204" pitchFamily="34" charset="0"/>
              </a:rPr>
              <a:t>MPAC</a:t>
            </a:r>
          </a:p>
          <a:p>
            <a:pPr>
              <a:lnSpc>
                <a:spcPct val="80000"/>
              </a:lnSpc>
              <a:defRPr/>
            </a:pPr>
            <a:endParaRPr lang="en-US" sz="2400" dirty="0">
              <a:latin typeface="Arial" panose="020B0604020202020204" pitchFamily="34" charset="0"/>
              <a:cs typeface="Arial" panose="020B0604020202020204" pitchFamily="34" charset="0"/>
            </a:endParaRPr>
          </a:p>
          <a:p>
            <a:pPr>
              <a:lnSpc>
                <a:spcPct val="80000"/>
              </a:lnSpc>
              <a:defRPr/>
            </a:pPr>
            <a:r>
              <a:rPr lang="en-US" sz="2400" dirty="0"/>
              <a:t>.</a:t>
            </a:r>
          </a:p>
          <a:p>
            <a:pPr>
              <a:lnSpc>
                <a:spcPct val="80000"/>
              </a:lnSpc>
              <a:buFont typeface="Arial" charset="0"/>
              <a:buChar char="•"/>
              <a:defRPr/>
            </a:pPr>
            <a:endParaRPr lang="en-US" sz="2400" dirty="0"/>
          </a:p>
          <a:p>
            <a:pPr marL="114300">
              <a:lnSpc>
                <a:spcPct val="80000"/>
              </a:lnSpc>
              <a:defRPr/>
            </a:pPr>
            <a:endParaRPr lang="en-US" sz="2400" dirty="0"/>
          </a:p>
          <a:p>
            <a:pPr>
              <a:lnSpc>
                <a:spcPct val="80000"/>
              </a:lnSpc>
              <a:defRPr/>
            </a:pPr>
            <a:endParaRPr lang="en-US" sz="2400" dirty="0">
              <a:latin typeface="Arial" panose="020B0604020202020204" pitchFamily="34" charset="0"/>
              <a:cs typeface="Arial" panose="020B0604020202020204" pitchFamily="34" charset="0"/>
            </a:endParaRPr>
          </a:p>
          <a:p>
            <a:pPr algn="just">
              <a:lnSpc>
                <a:spcPct val="80000"/>
              </a:lnSpc>
            </a:pPr>
            <a:endParaRPr lang="en-ZA" sz="2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r>
              <a:rPr lang="en-ZA" sz="800" b="1" i="1" dirty="0">
                <a:solidFill>
                  <a:srgbClr val="FFC000"/>
                </a:solidFill>
                <a:latin typeface="Arial Black" panose="020B0A04020102020204" pitchFamily="34" charset="0"/>
                <a:cs typeface="Arial"/>
              </a:rPr>
              <a:t>                                                                                                      Progressive Institute</a:t>
            </a:r>
            <a:endParaRPr lang="en-GB" altLang="en-US" sz="800" dirty="0">
              <a:solidFill>
                <a:schemeClr val="tx2"/>
              </a:solidFill>
              <a:cs typeface="Times New Roman" panose="02020603050405020304" pitchFamily="18" charset="0"/>
            </a:endParaRPr>
          </a:p>
          <a:p>
            <a:pPr algn="just">
              <a:lnSpc>
                <a:spcPct val="80000"/>
              </a:lnSpc>
            </a:pPr>
            <a:endParaRPr lang="en-GB" altLang="en-US" sz="2800" dirty="0">
              <a:solidFill>
                <a:schemeClr val="tx2"/>
              </a:solidFill>
              <a:cs typeface="Times New Roman" panose="02020603050405020304" pitchFamily="18" charset="0"/>
            </a:endParaRPr>
          </a:p>
          <a:p>
            <a:pPr algn="just">
              <a:lnSpc>
                <a:spcPct val="80000"/>
              </a:lnSpc>
            </a:pPr>
            <a:endParaRPr lang="en-GB" altLang="en-US" sz="2800" dirty="0">
              <a:solidFill>
                <a:schemeClr val="tx2"/>
              </a:solidFill>
              <a:cs typeface="Times New Roman" panose="02020603050405020304" pitchFamily="18" charset="0"/>
            </a:endParaRPr>
          </a:p>
          <a:p>
            <a:pPr algn="just">
              <a:lnSpc>
                <a:spcPct val="80000"/>
              </a:lnSpc>
            </a:pPr>
            <a:r>
              <a:rPr lang="en-GB" altLang="en-US" sz="2800" dirty="0">
                <a:solidFill>
                  <a:srgbClr val="000000"/>
                </a:solidFill>
                <a:cs typeface="Times New Roman" panose="02020603050405020304" pitchFamily="18" charset="0"/>
              </a:rPr>
              <a:t> </a:t>
            </a:r>
          </a:p>
        </p:txBody>
      </p:sp>
      <p:sp>
        <p:nvSpPr>
          <p:cNvPr id="10" name="TextBox 9"/>
          <p:cNvSpPr txBox="1"/>
          <p:nvPr/>
        </p:nvSpPr>
        <p:spPr>
          <a:xfrm>
            <a:off x="129007" y="377866"/>
            <a:ext cx="7164365" cy="461665"/>
          </a:xfrm>
          <a:prstGeom prst="rect">
            <a:avLst/>
          </a:prstGeom>
          <a:noFill/>
        </p:spPr>
        <p:txBody>
          <a:bodyPr wrap="square" rtlCol="0">
            <a:spAutoFit/>
          </a:bodyPr>
          <a:lstStyle/>
          <a:p>
            <a:r>
              <a:rPr lang="en-ZA" sz="2400" b="1" dirty="0">
                <a:solidFill>
                  <a:schemeClr val="bg1"/>
                </a:solidFill>
                <a:latin typeface="Arial Black" panose="020B0A04020102020204" pitchFamily="34" charset="0"/>
                <a:cs typeface="Times New Roman" panose="02020603050405020304" pitchFamily="18" charset="0"/>
              </a:rPr>
              <a:t>FUTURISTIC AND EVOLVING AUDITOR</a:t>
            </a:r>
            <a:r>
              <a:rPr lang="en-ZA" sz="2400" b="1" dirty="0">
                <a:solidFill>
                  <a:schemeClr val="bg1"/>
                </a:solidFill>
                <a:latin typeface="Times New Roman" panose="02020603050405020304" pitchFamily="18" charset="0"/>
                <a:cs typeface="Times New Roman" panose="02020603050405020304" pitchFamily="18" charset="0"/>
              </a:rPr>
              <a:t> </a:t>
            </a:r>
          </a:p>
        </p:txBody>
      </p:sp>
      <p:sp>
        <p:nvSpPr>
          <p:cNvPr id="12" name="TextBox 11"/>
          <p:cNvSpPr txBox="1"/>
          <p:nvPr/>
        </p:nvSpPr>
        <p:spPr>
          <a:xfrm>
            <a:off x="12496800" y="2133600"/>
            <a:ext cx="2668565" cy="523220"/>
          </a:xfrm>
          <a:prstGeom prst="rect">
            <a:avLst/>
          </a:prstGeom>
          <a:noFill/>
        </p:spPr>
        <p:txBody>
          <a:bodyPr wrap="square" rtlCol="0">
            <a:spAutoFit/>
          </a:bodyPr>
          <a:lstStyle/>
          <a:p>
            <a:r>
              <a:rPr lang="en-ZA" sz="2800" b="1" dirty="0">
                <a:solidFill>
                  <a:schemeClr val="bg1"/>
                </a:solidFill>
                <a:latin typeface="Times New Roman" panose="02020603050405020304" pitchFamily="18" charset="0"/>
                <a:cs typeface="Times New Roman" panose="02020603050405020304" pitchFamily="18" charset="0"/>
              </a:rPr>
              <a:t>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109572"/>
            <a:ext cx="1170603" cy="1064098"/>
          </a:xfrm>
          <a:prstGeom prst="rect">
            <a:avLst/>
          </a:prstGeom>
        </p:spPr>
      </p:pic>
      <p:pic>
        <p:nvPicPr>
          <p:cNvPr id="7" name="Picture 2" descr="Abstract word cloud for Internal audit with related tags and terms Stock Photo - 164892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5788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9514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782" y="152400"/>
            <a:ext cx="7515945" cy="1021269"/>
          </a:xfrm>
          <a:custGeom>
            <a:avLst/>
            <a:gdLst/>
            <a:ahLst/>
            <a:cxnLst/>
            <a:rect l="l" t="t" r="r" b="b"/>
            <a:pathLst>
              <a:path w="9144000" h="1424940">
                <a:moveTo>
                  <a:pt x="0" y="1424939"/>
                </a:moveTo>
                <a:lnTo>
                  <a:pt x="9144000" y="1424939"/>
                </a:lnTo>
                <a:lnTo>
                  <a:pt x="9144000" y="0"/>
                </a:lnTo>
                <a:lnTo>
                  <a:pt x="0" y="0"/>
                </a:lnTo>
                <a:lnTo>
                  <a:pt x="0" y="1424939"/>
                </a:lnTo>
                <a:close/>
              </a:path>
            </a:pathLst>
          </a:custGeom>
          <a:solidFill>
            <a:srgbClr val="051D38"/>
          </a:solidFill>
        </p:spPr>
        <p:txBody>
          <a:bodyPr wrap="square" lIns="0" tIns="0" rIns="0" bIns="0" rtlCol="0"/>
          <a:lstStyle/>
          <a:p>
            <a:endParaRPr lang="en-ZA" sz="3200" dirty="0">
              <a:solidFill>
                <a:schemeClr val="bg1"/>
              </a:solidFill>
              <a:latin typeface="Arial Black" pitchFamily="34" charset="0"/>
            </a:endParaRPr>
          </a:p>
        </p:txBody>
      </p:sp>
      <p:sp>
        <p:nvSpPr>
          <p:cNvPr id="8" name="object 8"/>
          <p:cNvSpPr txBox="1"/>
          <p:nvPr/>
        </p:nvSpPr>
        <p:spPr>
          <a:xfrm>
            <a:off x="535940" y="1625320"/>
            <a:ext cx="7948930" cy="6069482"/>
          </a:xfrm>
          <a:prstGeom prst="rect">
            <a:avLst/>
          </a:prstGeom>
        </p:spPr>
        <p:txBody>
          <a:bodyPr vert="horz" wrap="square" lIns="0" tIns="109855" rIns="0" bIns="0" rtlCol="0">
            <a:spAutoFit/>
          </a:bodyPr>
          <a:lstStyle/>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r>
              <a:rPr lang="en-ZA" sz="800" b="1" i="1" dirty="0">
                <a:solidFill>
                  <a:srgbClr val="FFC000"/>
                </a:solidFill>
                <a:latin typeface="Arial Black" panose="020B0A04020102020204" pitchFamily="34" charset="0"/>
                <a:cs typeface="Arial"/>
              </a:rPr>
              <a:t>                                                                                                      </a:t>
            </a: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r>
              <a:rPr lang="en-ZA" sz="800" b="1" i="1" dirty="0">
                <a:solidFill>
                  <a:srgbClr val="FFC000"/>
                </a:solidFill>
                <a:latin typeface="Arial Black" panose="020B0A04020102020204" pitchFamily="34" charset="0"/>
                <a:cs typeface="Arial"/>
              </a:rPr>
              <a:t>                                                                                                                   </a:t>
            </a:r>
            <a:endParaRPr lang="en-GB" altLang="en-US" sz="800" dirty="0">
              <a:solidFill>
                <a:schemeClr val="tx2"/>
              </a:solidFill>
              <a:cs typeface="Times New Roman" panose="02020603050405020304" pitchFamily="18" charset="0"/>
            </a:endParaRPr>
          </a:p>
          <a:p>
            <a:pPr algn="just">
              <a:lnSpc>
                <a:spcPct val="80000"/>
              </a:lnSpc>
            </a:pPr>
            <a:endParaRPr lang="en-GB" altLang="en-US" sz="2800" dirty="0">
              <a:solidFill>
                <a:schemeClr val="tx2"/>
              </a:solidFill>
              <a:cs typeface="Times New Roman" panose="02020603050405020304" pitchFamily="18" charset="0"/>
            </a:endParaRPr>
          </a:p>
          <a:p>
            <a:pPr algn="just">
              <a:lnSpc>
                <a:spcPct val="80000"/>
              </a:lnSpc>
            </a:pPr>
            <a:endParaRPr lang="en-GB" altLang="en-US" sz="2800" dirty="0">
              <a:solidFill>
                <a:schemeClr val="tx2"/>
              </a:solidFill>
              <a:cs typeface="Times New Roman" panose="02020603050405020304" pitchFamily="18" charset="0"/>
            </a:endParaRPr>
          </a:p>
          <a:p>
            <a:pPr algn="just">
              <a:lnSpc>
                <a:spcPct val="80000"/>
              </a:lnSpc>
            </a:pPr>
            <a:r>
              <a:rPr lang="en-GB" altLang="en-US" sz="2800" dirty="0">
                <a:solidFill>
                  <a:srgbClr val="000000"/>
                </a:solidFill>
                <a:cs typeface="Times New Roman" panose="02020603050405020304" pitchFamily="18" charset="0"/>
              </a:rPr>
              <a:t> </a:t>
            </a:r>
          </a:p>
        </p:txBody>
      </p:sp>
      <p:sp>
        <p:nvSpPr>
          <p:cNvPr id="10" name="TextBox 9"/>
          <p:cNvSpPr txBox="1"/>
          <p:nvPr/>
        </p:nvSpPr>
        <p:spPr>
          <a:xfrm>
            <a:off x="188955" y="457200"/>
            <a:ext cx="7164365" cy="461665"/>
          </a:xfrm>
          <a:prstGeom prst="rect">
            <a:avLst/>
          </a:prstGeom>
          <a:noFill/>
        </p:spPr>
        <p:txBody>
          <a:bodyPr wrap="square" rtlCol="0">
            <a:spAutoFit/>
          </a:bodyPr>
          <a:lstStyle/>
          <a:p>
            <a:r>
              <a:rPr lang="en-ZA" sz="2400" b="1" dirty="0">
                <a:solidFill>
                  <a:schemeClr val="bg1"/>
                </a:solidFill>
                <a:latin typeface="Arial Black" panose="020B0A04020102020204" pitchFamily="34" charset="0"/>
                <a:cs typeface="Times New Roman" panose="02020603050405020304" pitchFamily="18" charset="0"/>
              </a:rPr>
              <a:t>FUTURE AND EVOLVING IA …..2</a:t>
            </a:r>
            <a:r>
              <a:rPr lang="en-ZA" sz="2400" b="1" dirty="0">
                <a:solidFill>
                  <a:schemeClr val="bg1"/>
                </a:solidFill>
                <a:latin typeface="Times New Roman" panose="02020603050405020304" pitchFamily="18" charset="0"/>
                <a:cs typeface="Times New Roman" panose="02020603050405020304" pitchFamily="18" charset="0"/>
              </a:rPr>
              <a:t> </a:t>
            </a:r>
          </a:p>
        </p:txBody>
      </p:sp>
      <p:sp>
        <p:nvSpPr>
          <p:cNvPr id="12" name="TextBox 11"/>
          <p:cNvSpPr txBox="1"/>
          <p:nvPr/>
        </p:nvSpPr>
        <p:spPr>
          <a:xfrm>
            <a:off x="12496800" y="2133600"/>
            <a:ext cx="2668565" cy="523220"/>
          </a:xfrm>
          <a:prstGeom prst="rect">
            <a:avLst/>
          </a:prstGeom>
          <a:noFill/>
        </p:spPr>
        <p:txBody>
          <a:bodyPr wrap="square" rtlCol="0">
            <a:spAutoFit/>
          </a:bodyPr>
          <a:lstStyle/>
          <a:p>
            <a:r>
              <a:rPr lang="en-ZA" sz="2800" b="1" dirty="0">
                <a:solidFill>
                  <a:schemeClr val="bg1"/>
                </a:solidFill>
                <a:latin typeface="Times New Roman" panose="02020603050405020304" pitchFamily="18" charset="0"/>
                <a:cs typeface="Times New Roman" panose="02020603050405020304" pitchFamily="18" charset="0"/>
              </a:rPr>
              <a:t>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109572"/>
            <a:ext cx="1170603" cy="1064098"/>
          </a:xfrm>
          <a:prstGeom prst="rect">
            <a:avLst/>
          </a:prstGeom>
        </p:spPr>
      </p:pic>
      <p:graphicFrame>
        <p:nvGraphicFramePr>
          <p:cNvPr id="9" name="Content Placeholder 3"/>
          <p:cNvGraphicFramePr>
            <a:graphicFrameLocks noGrp="1"/>
          </p:cNvGraphicFramePr>
          <p:nvPr>
            <p:ph idx="1"/>
            <p:extLst>
              <p:ext uri="{D42A27DB-BD31-4B8C-83A1-F6EECF244321}">
                <p14:modId xmlns:p14="http://schemas.microsoft.com/office/powerpoint/2010/main" val="210723110"/>
              </p:ext>
            </p:extLst>
          </p:nvPr>
        </p:nvGraphicFramePr>
        <p:xfrm>
          <a:off x="800100" y="2348880"/>
          <a:ext cx="7543800" cy="2949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536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7515945" cy="1021269"/>
          </a:xfrm>
          <a:custGeom>
            <a:avLst/>
            <a:gdLst/>
            <a:ahLst/>
            <a:cxnLst/>
            <a:rect l="l" t="t" r="r" b="b"/>
            <a:pathLst>
              <a:path w="9144000" h="1424940">
                <a:moveTo>
                  <a:pt x="0" y="1424939"/>
                </a:moveTo>
                <a:lnTo>
                  <a:pt x="9144000" y="1424939"/>
                </a:lnTo>
                <a:lnTo>
                  <a:pt x="9144000" y="0"/>
                </a:lnTo>
                <a:lnTo>
                  <a:pt x="0" y="0"/>
                </a:lnTo>
                <a:lnTo>
                  <a:pt x="0" y="1424939"/>
                </a:lnTo>
                <a:close/>
              </a:path>
            </a:pathLst>
          </a:custGeom>
          <a:solidFill>
            <a:srgbClr val="051D38"/>
          </a:solidFill>
        </p:spPr>
        <p:txBody>
          <a:bodyPr wrap="square" lIns="0" tIns="0" rIns="0" bIns="0" rtlCol="0"/>
          <a:lstStyle/>
          <a:p>
            <a:r>
              <a:rPr lang="en-GB" sz="2800" dirty="0">
                <a:solidFill>
                  <a:schemeClr val="bg1"/>
                </a:solidFill>
                <a:latin typeface="Arial Black" pitchFamily="34" charset="0"/>
              </a:rPr>
              <a:t> </a:t>
            </a:r>
            <a:endParaRPr lang="en-ZA" sz="2800" dirty="0">
              <a:solidFill>
                <a:schemeClr val="bg1"/>
              </a:solidFill>
              <a:latin typeface="Arial Black" pitchFamily="34" charset="0"/>
            </a:endParaRPr>
          </a:p>
        </p:txBody>
      </p:sp>
      <p:sp>
        <p:nvSpPr>
          <p:cNvPr id="8" name="object 8"/>
          <p:cNvSpPr txBox="1"/>
          <p:nvPr/>
        </p:nvSpPr>
        <p:spPr>
          <a:xfrm>
            <a:off x="762000" y="1625320"/>
            <a:ext cx="7722870" cy="4973797"/>
          </a:xfrm>
          <a:prstGeom prst="rect">
            <a:avLst/>
          </a:prstGeom>
        </p:spPr>
        <p:txBody>
          <a:bodyPr vert="horz" wrap="square" lIns="0" tIns="109855" rIns="0" bIns="0" rtlCol="0">
            <a:spAutoFit/>
          </a:bodyPr>
          <a:lstStyle/>
          <a:p>
            <a:pPr>
              <a:defRPr/>
            </a:pPr>
            <a:endParaRPr lang="en-ZA" sz="3200" dirty="0">
              <a:solidFill>
                <a:srgbClr val="FF0000"/>
              </a:solidFill>
            </a:endParaRPr>
          </a:p>
          <a:p>
            <a:pPr>
              <a:defRPr/>
            </a:pPr>
            <a:r>
              <a:rPr lang="en-ZA" sz="3200" dirty="0">
                <a:solidFill>
                  <a:srgbClr val="FF0000"/>
                </a:solidFill>
              </a:rPr>
              <a:t>"</a:t>
            </a:r>
            <a:r>
              <a:rPr lang="en-ZA" sz="3600" dirty="0">
                <a:solidFill>
                  <a:srgbClr val="FF0000"/>
                </a:solidFill>
              </a:rPr>
              <a:t>The problem is never how to get new, innovative thoughts into your mind, but how to get the old ones out.”</a:t>
            </a:r>
            <a:r>
              <a:rPr lang="en-ZA" sz="3600" b="1" dirty="0">
                <a:solidFill>
                  <a:srgbClr val="FF0000"/>
                </a:solidFill>
              </a:rPr>
              <a:t>—</a:t>
            </a:r>
            <a:endParaRPr lang="en-GB" sz="3600" dirty="0">
              <a:solidFill>
                <a:srgbClr val="FF0000"/>
              </a:solidFill>
            </a:endParaRPr>
          </a:p>
          <a:p>
            <a:pPr>
              <a:defRPr/>
            </a:pPr>
            <a:endParaRPr lang="en-ZA" sz="3200" dirty="0">
              <a:latin typeface="Arial" panose="020B0604020202020204" pitchFamily="34" charset="0"/>
              <a:cs typeface="Arial" panose="020B0604020202020204" pitchFamily="34" charset="0"/>
            </a:endParaRPr>
          </a:p>
          <a:p>
            <a:pPr algn="ctr">
              <a:defRPr/>
            </a:pPr>
            <a:endParaRPr lang="en-ZA" sz="800" b="1" i="1" dirty="0">
              <a:solidFill>
                <a:srgbClr val="FFC000"/>
              </a:solidFill>
              <a:latin typeface="Arial Black" panose="020B0A04020102020204" pitchFamily="34" charset="0"/>
              <a:cs typeface="Arial"/>
            </a:endParaRPr>
          </a:p>
          <a:p>
            <a:pPr algn="ctr">
              <a:defRPr/>
            </a:pPr>
            <a:endParaRPr lang="en-ZA" sz="800" b="1" i="1" dirty="0">
              <a:solidFill>
                <a:srgbClr val="FFC000"/>
              </a:solidFill>
              <a:latin typeface="Arial Black" panose="020B0A04020102020204" pitchFamily="34" charset="0"/>
              <a:cs typeface="Arial"/>
            </a:endParaRPr>
          </a:p>
          <a:p>
            <a:pPr algn="ctr">
              <a:defRPr/>
            </a:pPr>
            <a:endParaRPr lang="en-ZA" sz="800" b="1" i="1" dirty="0">
              <a:solidFill>
                <a:srgbClr val="FFC000"/>
              </a:solidFill>
              <a:latin typeface="Arial Black" panose="020B0A04020102020204" pitchFamily="34" charset="0"/>
              <a:cs typeface="Arial"/>
            </a:endParaRPr>
          </a:p>
          <a:p>
            <a:pPr algn="ctr">
              <a:defRPr/>
            </a:pPr>
            <a:endParaRPr lang="en-ZA" sz="800" b="1" i="1" dirty="0">
              <a:solidFill>
                <a:srgbClr val="FFC000"/>
              </a:solidFill>
              <a:latin typeface="Arial Black" panose="020B0A04020102020204" pitchFamily="34" charset="0"/>
              <a:cs typeface="Arial"/>
            </a:endParaRPr>
          </a:p>
          <a:p>
            <a:pPr algn="ctr">
              <a:defRPr/>
            </a:pPr>
            <a:endParaRPr lang="en-ZA" sz="800" b="1" i="1" dirty="0">
              <a:solidFill>
                <a:srgbClr val="FFC000"/>
              </a:solidFill>
              <a:latin typeface="Arial Black" panose="020B0A04020102020204" pitchFamily="34" charset="0"/>
              <a:cs typeface="Arial"/>
            </a:endParaRPr>
          </a:p>
          <a:p>
            <a:pPr algn="ctr">
              <a:defRPr/>
            </a:pPr>
            <a:endParaRPr lang="en-ZA" sz="800" b="1" i="1" dirty="0">
              <a:solidFill>
                <a:srgbClr val="FFC000"/>
              </a:solidFill>
              <a:latin typeface="Arial Black" panose="020B0A04020102020204" pitchFamily="34" charset="0"/>
              <a:cs typeface="Arial"/>
            </a:endParaRPr>
          </a:p>
          <a:p>
            <a:pPr algn="ctr">
              <a:defRPr/>
            </a:pPr>
            <a:endParaRPr lang="en-ZA" sz="800" b="1" i="1" dirty="0">
              <a:solidFill>
                <a:srgbClr val="FFC000"/>
              </a:solidFill>
              <a:latin typeface="Arial Black" panose="020B0A04020102020204" pitchFamily="34" charset="0"/>
              <a:cs typeface="Arial"/>
            </a:endParaRPr>
          </a:p>
          <a:p>
            <a:pPr algn="ctr">
              <a:defRPr/>
            </a:pPr>
            <a:endParaRPr lang="en-ZA" sz="800" b="1" i="1" dirty="0">
              <a:solidFill>
                <a:srgbClr val="FFC000"/>
              </a:solidFill>
              <a:latin typeface="Arial Black" panose="020B0A04020102020204" pitchFamily="34" charset="0"/>
              <a:cs typeface="Arial"/>
            </a:endParaRPr>
          </a:p>
          <a:p>
            <a:pPr algn="ctr">
              <a:defRPr/>
            </a:pPr>
            <a:endParaRPr lang="en-ZA" sz="800" b="1" i="1" dirty="0">
              <a:solidFill>
                <a:srgbClr val="FFC000"/>
              </a:solidFill>
              <a:latin typeface="Arial Black" panose="020B0A04020102020204" pitchFamily="34" charset="0"/>
              <a:cs typeface="Arial"/>
            </a:endParaRPr>
          </a:p>
          <a:p>
            <a:pPr algn="ctr">
              <a:defRPr/>
            </a:pPr>
            <a:endParaRPr lang="en-ZA" sz="800" b="1" i="1" dirty="0">
              <a:solidFill>
                <a:srgbClr val="FFC000"/>
              </a:solidFill>
              <a:latin typeface="Arial Black" panose="020B0A04020102020204" pitchFamily="34" charset="0"/>
              <a:cs typeface="Arial"/>
            </a:endParaRPr>
          </a:p>
          <a:p>
            <a:pPr algn="ctr">
              <a:defRPr/>
            </a:pPr>
            <a:endParaRPr lang="en-ZA" sz="800" b="1" i="1" dirty="0">
              <a:solidFill>
                <a:srgbClr val="FFC000"/>
              </a:solidFill>
              <a:latin typeface="Arial Black" panose="020B0A04020102020204" pitchFamily="34" charset="0"/>
              <a:cs typeface="Arial"/>
            </a:endParaRPr>
          </a:p>
          <a:p>
            <a:pPr algn="ctr">
              <a:defRPr/>
            </a:pPr>
            <a:endParaRPr lang="en-ZA" sz="800" b="1" i="1" dirty="0">
              <a:solidFill>
                <a:srgbClr val="FFC000"/>
              </a:solidFill>
              <a:latin typeface="Arial Black" panose="020B0A04020102020204" pitchFamily="34" charset="0"/>
              <a:cs typeface="Arial"/>
            </a:endParaRPr>
          </a:p>
          <a:p>
            <a:pPr algn="ctr">
              <a:defRPr/>
            </a:pPr>
            <a:endParaRPr lang="en-ZA" sz="800" b="1" i="1" dirty="0">
              <a:solidFill>
                <a:srgbClr val="FFC000"/>
              </a:solidFill>
              <a:latin typeface="Arial Black" panose="020B0A04020102020204" pitchFamily="34" charset="0"/>
              <a:cs typeface="Arial"/>
            </a:endParaRPr>
          </a:p>
          <a:p>
            <a:pPr algn="ctr">
              <a:defRPr/>
            </a:pPr>
            <a:endParaRPr lang="en-ZA" sz="800" b="1" i="1" dirty="0">
              <a:solidFill>
                <a:srgbClr val="FFC000"/>
              </a:solidFill>
              <a:latin typeface="Arial Black" panose="020B0A04020102020204" pitchFamily="34" charset="0"/>
              <a:cs typeface="Arial"/>
            </a:endParaRPr>
          </a:p>
          <a:p>
            <a:pPr algn="ctr">
              <a:defRPr/>
            </a:pPr>
            <a:endParaRPr lang="en-ZA" sz="800" b="1" i="1" dirty="0">
              <a:solidFill>
                <a:srgbClr val="FFC000"/>
              </a:solidFill>
              <a:latin typeface="Arial Black" panose="020B0A04020102020204" pitchFamily="34" charset="0"/>
              <a:cs typeface="Arial"/>
            </a:endParaRPr>
          </a:p>
          <a:p>
            <a:pPr algn="ctr">
              <a:defRPr/>
            </a:pPr>
            <a:endParaRPr lang="en-ZA" sz="800" b="1" i="1" dirty="0">
              <a:solidFill>
                <a:srgbClr val="FFC000"/>
              </a:solidFill>
              <a:latin typeface="Arial Black" panose="020B0A04020102020204" pitchFamily="34" charset="0"/>
              <a:cs typeface="Arial"/>
            </a:endParaRPr>
          </a:p>
          <a:p>
            <a:pPr algn="ctr">
              <a:defRPr/>
            </a:pPr>
            <a:endParaRPr lang="en-ZA" sz="800" b="1" i="1" dirty="0">
              <a:solidFill>
                <a:srgbClr val="FFC000"/>
              </a:solidFill>
              <a:latin typeface="Arial Black" panose="020B0A04020102020204" pitchFamily="34" charset="0"/>
              <a:cs typeface="Arial"/>
            </a:endParaRPr>
          </a:p>
          <a:p>
            <a:pPr algn="ctr">
              <a:defRPr/>
            </a:pPr>
            <a:r>
              <a:rPr lang="en-ZA" sz="800" b="1" i="1" dirty="0">
                <a:solidFill>
                  <a:srgbClr val="FFC000"/>
                </a:solidFill>
                <a:latin typeface="Arial Black" panose="020B0A04020102020204" pitchFamily="34" charset="0"/>
                <a:cs typeface="Arial"/>
              </a:rPr>
              <a:t>P</a:t>
            </a:r>
          </a:p>
        </p:txBody>
      </p:sp>
      <p:sp>
        <p:nvSpPr>
          <p:cNvPr id="12" name="TextBox 11"/>
          <p:cNvSpPr txBox="1"/>
          <p:nvPr/>
        </p:nvSpPr>
        <p:spPr>
          <a:xfrm>
            <a:off x="12496800" y="2133600"/>
            <a:ext cx="2668565" cy="523220"/>
          </a:xfrm>
          <a:prstGeom prst="rect">
            <a:avLst/>
          </a:prstGeom>
          <a:noFill/>
        </p:spPr>
        <p:txBody>
          <a:bodyPr wrap="square" rtlCol="0">
            <a:spAutoFit/>
          </a:bodyPr>
          <a:lstStyle/>
          <a:p>
            <a:r>
              <a:rPr lang="en-ZA" sz="2800" b="1" dirty="0">
                <a:solidFill>
                  <a:schemeClr val="bg1"/>
                </a:solidFill>
                <a:latin typeface="Times New Roman" panose="02020603050405020304" pitchFamily="18" charset="0"/>
                <a:cs typeface="Times New Roman" panose="02020603050405020304" pitchFamily="18" charset="0"/>
              </a:rPr>
              <a:t>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109572"/>
            <a:ext cx="1170603" cy="1064098"/>
          </a:xfrm>
          <a:prstGeom prst="rect">
            <a:avLst/>
          </a:prstGeom>
        </p:spPr>
      </p:pic>
    </p:spTree>
    <p:extLst>
      <p:ext uri="{BB962C8B-B14F-4D97-AF65-F5344CB8AC3E}">
        <p14:creationId xmlns:p14="http://schemas.microsoft.com/office/powerpoint/2010/main" val="3586114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782" y="152400"/>
            <a:ext cx="7515945" cy="1021269"/>
          </a:xfrm>
          <a:custGeom>
            <a:avLst/>
            <a:gdLst/>
            <a:ahLst/>
            <a:cxnLst/>
            <a:rect l="l" t="t" r="r" b="b"/>
            <a:pathLst>
              <a:path w="9144000" h="1424940">
                <a:moveTo>
                  <a:pt x="0" y="1424939"/>
                </a:moveTo>
                <a:lnTo>
                  <a:pt x="9144000" y="1424939"/>
                </a:lnTo>
                <a:lnTo>
                  <a:pt x="9144000" y="0"/>
                </a:lnTo>
                <a:lnTo>
                  <a:pt x="0" y="0"/>
                </a:lnTo>
                <a:lnTo>
                  <a:pt x="0" y="1424939"/>
                </a:lnTo>
                <a:close/>
              </a:path>
            </a:pathLst>
          </a:custGeom>
          <a:solidFill>
            <a:srgbClr val="051D38"/>
          </a:solidFill>
        </p:spPr>
        <p:txBody>
          <a:bodyPr wrap="square" lIns="0" tIns="0" rIns="0" bIns="0" rtlCol="0"/>
          <a:lstStyle/>
          <a:p>
            <a:r>
              <a:rPr lang="en-ZA" sz="3200" b="1" dirty="0">
                <a:solidFill>
                  <a:schemeClr val="bg1"/>
                </a:solidFill>
              </a:rPr>
              <a:t>                                   </a:t>
            </a:r>
            <a:endParaRPr sz="3200" b="1" dirty="0">
              <a:solidFill>
                <a:schemeClr val="bg1"/>
              </a:solidFill>
            </a:endParaRPr>
          </a:p>
        </p:txBody>
      </p:sp>
      <p:sp>
        <p:nvSpPr>
          <p:cNvPr id="8" name="object 8"/>
          <p:cNvSpPr txBox="1"/>
          <p:nvPr/>
        </p:nvSpPr>
        <p:spPr>
          <a:xfrm>
            <a:off x="609600" y="1361514"/>
            <a:ext cx="7948930" cy="14008578"/>
          </a:xfrm>
          <a:prstGeom prst="rect">
            <a:avLst/>
          </a:prstGeom>
        </p:spPr>
        <p:txBody>
          <a:bodyPr vert="horz" wrap="square" lIns="0" tIns="109855" rIns="0" bIns="0" rtlCol="0">
            <a:spAutoFit/>
          </a:bodyPr>
          <a:lstStyle/>
          <a:p>
            <a:pPr>
              <a:lnSpc>
                <a:spcPct val="150000"/>
              </a:lnSpc>
            </a:pPr>
            <a:r>
              <a:rPr lang="en-US" altLang="en-US" sz="2400" b="1" dirty="0">
                <a:solidFill>
                  <a:srgbClr val="FF0000"/>
                </a:solidFill>
                <a:latin typeface="Arial" panose="020B0604020202020204" pitchFamily="34" charset="0"/>
                <a:cs typeface="Arial" panose="020B0604020202020204" pitchFamily="34" charset="0"/>
              </a:rPr>
              <a:t>Courage:</a:t>
            </a:r>
            <a:endParaRPr lang="en-US" altLang="en-US" sz="2400" b="1" dirty="0">
              <a:latin typeface="Arial" panose="020B0604020202020204" pitchFamily="34" charset="0"/>
              <a:cs typeface="Arial" panose="020B0604020202020204" pitchFamily="34" charset="0"/>
            </a:endParaRPr>
          </a:p>
          <a:p>
            <a:pPr marL="571500" indent="-571500">
              <a:lnSpc>
                <a:spcPct val="150000"/>
              </a:lnSpc>
              <a:buFont typeface="Wingdings" panose="05000000000000000000" pitchFamily="2" charset="2"/>
              <a:buChar char="§"/>
            </a:pPr>
            <a:r>
              <a:rPr lang="en-US" altLang="en-US" sz="2400" b="1" dirty="0">
                <a:latin typeface="Arial" panose="020B0604020202020204" pitchFamily="34" charset="0"/>
                <a:cs typeface="Arial" panose="020B0604020202020204" pitchFamily="34" charset="0"/>
              </a:rPr>
              <a:t>Brave</a:t>
            </a:r>
          </a:p>
          <a:p>
            <a:pPr marL="571500" indent="-571500">
              <a:lnSpc>
                <a:spcPct val="150000"/>
              </a:lnSpc>
              <a:buFont typeface="Wingdings" panose="05000000000000000000" pitchFamily="2" charset="2"/>
              <a:buChar char="§"/>
            </a:pPr>
            <a:r>
              <a:rPr lang="en-US" altLang="en-US" sz="2400" b="1" dirty="0">
                <a:latin typeface="Arial" panose="020B0604020202020204" pitchFamily="34" charset="0"/>
                <a:cs typeface="Arial" panose="020B0604020202020204" pitchFamily="34" charset="0"/>
              </a:rPr>
              <a:t>Daring</a:t>
            </a:r>
          </a:p>
          <a:p>
            <a:pPr marL="571500" indent="-571500">
              <a:lnSpc>
                <a:spcPct val="150000"/>
              </a:lnSpc>
              <a:buFont typeface="Wingdings" panose="05000000000000000000" pitchFamily="2" charset="2"/>
              <a:buChar char="§"/>
            </a:pPr>
            <a:r>
              <a:rPr lang="en-US" altLang="en-US" sz="2400" b="1" dirty="0">
                <a:latin typeface="Arial" panose="020B0604020202020204" pitchFamily="34" charset="0"/>
                <a:cs typeface="Arial" panose="020B0604020202020204" pitchFamily="34" charset="0"/>
              </a:rPr>
              <a:t>Pluck</a:t>
            </a:r>
          </a:p>
          <a:p>
            <a:pPr marL="571500" indent="-571500">
              <a:lnSpc>
                <a:spcPct val="150000"/>
              </a:lnSpc>
              <a:buFont typeface="Wingdings" panose="05000000000000000000" pitchFamily="2" charset="2"/>
              <a:buChar char="§"/>
            </a:pPr>
            <a:r>
              <a:rPr lang="en-US" altLang="en-US" sz="2400" b="1" dirty="0">
                <a:latin typeface="Arial" panose="020B0604020202020204" pitchFamily="34" charset="0"/>
                <a:cs typeface="Arial" panose="020B0604020202020204" pitchFamily="34" charset="0"/>
              </a:rPr>
              <a:t>Nerve</a:t>
            </a:r>
          </a:p>
          <a:p>
            <a:pPr marL="571500" indent="-571500">
              <a:lnSpc>
                <a:spcPct val="150000"/>
              </a:lnSpc>
              <a:buFont typeface="Wingdings" panose="05000000000000000000" pitchFamily="2" charset="2"/>
              <a:buChar char="§"/>
            </a:pPr>
            <a:r>
              <a:rPr lang="en-US" altLang="en-US" sz="2400" b="1" dirty="0">
                <a:latin typeface="Arial" panose="020B0604020202020204" pitchFamily="34" charset="0"/>
                <a:cs typeface="Arial" panose="020B0604020202020204" pitchFamily="34" charset="0"/>
              </a:rPr>
              <a:t>Resolute</a:t>
            </a:r>
          </a:p>
          <a:p>
            <a:pPr marL="457200" indent="-457200">
              <a:lnSpc>
                <a:spcPct val="80000"/>
              </a:lnSpc>
              <a:buFont typeface="Wingdings" panose="05000000000000000000" pitchFamily="2" charset="2"/>
              <a:buChar char="Ø"/>
            </a:pPr>
            <a:endParaRPr lang="en-GB" altLang="en-US" sz="2800" dirty="0">
              <a:latin typeface="Arial" panose="020B0604020202020204" pitchFamily="34" charset="0"/>
              <a:cs typeface="Arial" panose="020B0604020202020204" pitchFamily="34" charset="0"/>
            </a:endParaRPr>
          </a:p>
          <a:p>
            <a:pPr marL="457200" indent="-457200">
              <a:lnSpc>
                <a:spcPct val="80000"/>
              </a:lnSpc>
              <a:buFont typeface="Wingdings" panose="05000000000000000000" pitchFamily="2" charset="2"/>
              <a:buChar char="Ø"/>
            </a:pPr>
            <a:endParaRPr lang="en-GB" altLang="en-US" sz="2800" dirty="0">
              <a:latin typeface="Arial" panose="020B0604020202020204" pitchFamily="34" charset="0"/>
              <a:cs typeface="Arial" panose="020B0604020202020204" pitchFamily="34" charset="0"/>
            </a:endParaRPr>
          </a:p>
          <a:p>
            <a:pPr marL="457200" indent="-457200">
              <a:lnSpc>
                <a:spcPct val="80000"/>
              </a:lnSpc>
              <a:buFont typeface="Wingdings" panose="05000000000000000000" pitchFamily="2" charset="2"/>
              <a:buChar char="Ø"/>
            </a:pPr>
            <a:endParaRPr lang="en-GB" altLang="en-US" sz="2800" dirty="0">
              <a:latin typeface="Arial" panose="020B0604020202020204" pitchFamily="34" charset="0"/>
              <a:cs typeface="Arial" panose="020B0604020202020204" pitchFamily="34" charset="0"/>
            </a:endParaRPr>
          </a:p>
          <a:p>
            <a:pPr marL="12700">
              <a:spcBef>
                <a:spcPts val="865"/>
              </a:spcBef>
              <a:tabLst>
                <a:tab pos="354965" algn="l"/>
                <a:tab pos="355600" algn="l"/>
              </a:tabLst>
            </a:pPr>
            <a:r>
              <a:rPr lang="en-ZA" sz="800" b="1" i="1" dirty="0">
                <a:solidFill>
                  <a:srgbClr val="FFC000"/>
                </a:solidFill>
                <a:latin typeface="Arial Black" panose="020B0A04020102020204" pitchFamily="34" charset="0"/>
                <a:cs typeface="Arial"/>
              </a:rPr>
              <a:t>                                                                                                       </a:t>
            </a:r>
          </a:p>
          <a:p>
            <a:pPr marL="12700">
              <a:spcBef>
                <a:spcPts val="865"/>
              </a:spcBef>
              <a:tabLst>
                <a:tab pos="354965" algn="l"/>
                <a:tab pos="355600" algn="l"/>
              </a:tabLst>
            </a:pPr>
            <a:endParaRPr lang="en-ZA" sz="800" b="1" i="1" dirty="0">
              <a:solidFill>
                <a:srgbClr val="FFC000"/>
              </a:solidFill>
              <a:latin typeface="Arial Black" panose="020B0A04020102020204" pitchFamily="34" charset="0"/>
              <a:cs typeface="Arial"/>
            </a:endParaRPr>
          </a:p>
          <a:p>
            <a:pPr marL="12700">
              <a:spcBef>
                <a:spcPts val="865"/>
              </a:spcBef>
              <a:tabLst>
                <a:tab pos="354965" algn="l"/>
                <a:tab pos="355600" algn="l"/>
              </a:tabLst>
            </a:pPr>
            <a:r>
              <a:rPr lang="en-ZA" sz="800" b="1" i="1" dirty="0">
                <a:solidFill>
                  <a:srgbClr val="FFC000"/>
                </a:solidFill>
                <a:latin typeface="Arial Black" panose="020B0A04020102020204" pitchFamily="34" charset="0"/>
                <a:cs typeface="Arial"/>
              </a:rPr>
              <a:t>                                                                                                            </a:t>
            </a:r>
          </a:p>
          <a:p>
            <a:pPr marL="12700">
              <a:lnSpc>
                <a:spcPct val="100000"/>
              </a:lnSpc>
              <a:spcBef>
                <a:spcPts val="865"/>
              </a:spcBef>
              <a:tabLst>
                <a:tab pos="354965" algn="l"/>
                <a:tab pos="355600" algn="l"/>
              </a:tabLst>
            </a:pPr>
            <a:endParaRPr lang="en-ZA" sz="2800" dirty="0">
              <a:solidFill>
                <a:srgbClr val="051D38"/>
              </a:solidFill>
              <a:latin typeface="Arial" panose="020B0604020202020204" pitchFamily="34" charset="0"/>
              <a:cs typeface="Arial" panose="020B0604020202020204" pitchFamily="34" charset="0"/>
            </a:endParaRPr>
          </a:p>
          <a:p>
            <a:pPr marL="12700">
              <a:spcBef>
                <a:spcPts val="865"/>
              </a:spcBef>
              <a:tabLst>
                <a:tab pos="354965" algn="l"/>
                <a:tab pos="355600" algn="l"/>
              </a:tabLst>
            </a:pPr>
            <a:r>
              <a:rPr lang="en-ZA" sz="2800" dirty="0">
                <a:solidFill>
                  <a:srgbClr val="051D38"/>
                </a:solidFill>
                <a:latin typeface="Arial" panose="020B0604020202020204" pitchFamily="34" charset="0"/>
                <a:cs typeface="Arial" panose="020B0604020202020204" pitchFamily="34" charset="0"/>
              </a:rPr>
              <a:t>                                   </a:t>
            </a:r>
          </a:p>
          <a:p>
            <a:pPr marL="469900" indent="-457200">
              <a:lnSpc>
                <a:spcPct val="100000"/>
              </a:lnSpc>
              <a:spcBef>
                <a:spcPts val="865"/>
              </a:spcBef>
              <a:buFont typeface="Wingdings" panose="05000000000000000000" pitchFamily="2" charset="2"/>
              <a:buChar char="Ø"/>
              <a:tabLst>
                <a:tab pos="354965" algn="l"/>
                <a:tab pos="355600" algn="l"/>
              </a:tabLst>
            </a:pPr>
            <a:endParaRPr lang="en-ZA" sz="2800" dirty="0">
              <a:solidFill>
                <a:srgbClr val="051D38"/>
              </a:solidFill>
              <a:latin typeface="Arial" panose="020B0604020202020204" pitchFamily="34" charset="0"/>
              <a:cs typeface="Arial" panose="020B0604020202020204" pitchFamily="34" charset="0"/>
            </a:endParaRPr>
          </a:p>
          <a:p>
            <a:pPr marL="12700">
              <a:lnSpc>
                <a:spcPct val="100000"/>
              </a:lnSpc>
              <a:spcBef>
                <a:spcPts val="865"/>
              </a:spcBef>
              <a:tabLst>
                <a:tab pos="354965" algn="l"/>
                <a:tab pos="355600" algn="l"/>
              </a:tabLst>
            </a:pPr>
            <a:endParaRPr lang="en-ZA" sz="2800" dirty="0">
              <a:solidFill>
                <a:srgbClr val="051D38"/>
              </a:solidFill>
              <a:latin typeface="Arial" panose="020B0604020202020204" pitchFamily="34" charset="0"/>
              <a:cs typeface="Arial" panose="020B0604020202020204" pitchFamily="34" charset="0"/>
            </a:endParaRPr>
          </a:p>
          <a:p>
            <a:pPr marL="469900" indent="-457200">
              <a:lnSpc>
                <a:spcPct val="100000"/>
              </a:lnSpc>
              <a:spcBef>
                <a:spcPts val="865"/>
              </a:spcBef>
              <a:buFont typeface="Wingdings" panose="05000000000000000000" pitchFamily="2" charset="2"/>
              <a:buChar char="Ø"/>
              <a:tabLst>
                <a:tab pos="354965" algn="l"/>
                <a:tab pos="355600" algn="l"/>
              </a:tabLst>
            </a:pPr>
            <a:endParaRPr lang="en-ZA" sz="2800" dirty="0">
              <a:solidFill>
                <a:srgbClr val="051D38"/>
              </a:solidFill>
              <a:latin typeface="Arial" panose="020B0604020202020204" pitchFamily="34" charset="0"/>
              <a:cs typeface="Arial" panose="020B0604020202020204" pitchFamily="34" charset="0"/>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r>
              <a:rPr lang="en-ZA" sz="1050" dirty="0">
                <a:solidFill>
                  <a:srgbClr val="051D38"/>
                </a:solidFill>
                <a:latin typeface="Arial"/>
                <a:cs typeface="Arial"/>
              </a:rPr>
              <a:t>                                                                                          </a:t>
            </a:r>
            <a:endParaRPr lang="en-ZA" sz="800" i="1" dirty="0">
              <a:solidFill>
                <a:srgbClr val="FFC000"/>
              </a:solidFill>
              <a:latin typeface="Arial Black" panose="020B0A04020102020204" pitchFamily="34" charset="0"/>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r>
              <a:rPr sz="3200" dirty="0">
                <a:solidFill>
                  <a:srgbClr val="051D38"/>
                </a:solidFill>
                <a:latin typeface="Arial"/>
                <a:cs typeface="Arial"/>
              </a:rPr>
              <a:t> </a:t>
            </a:r>
            <a:endParaRPr sz="3200" dirty="0">
              <a:latin typeface="Arial"/>
              <a:cs typeface="Arial"/>
            </a:endParaRPr>
          </a:p>
        </p:txBody>
      </p:sp>
      <p:sp>
        <p:nvSpPr>
          <p:cNvPr id="12" name="TextBox 11"/>
          <p:cNvSpPr txBox="1"/>
          <p:nvPr/>
        </p:nvSpPr>
        <p:spPr>
          <a:xfrm>
            <a:off x="12496800" y="2133600"/>
            <a:ext cx="2668565" cy="523220"/>
          </a:xfrm>
          <a:prstGeom prst="rect">
            <a:avLst/>
          </a:prstGeom>
          <a:noFill/>
        </p:spPr>
        <p:txBody>
          <a:bodyPr wrap="square" rtlCol="0">
            <a:spAutoFit/>
          </a:bodyPr>
          <a:lstStyle/>
          <a:p>
            <a:r>
              <a:rPr lang="en-ZA" sz="2800" b="1" dirty="0">
                <a:solidFill>
                  <a:schemeClr val="bg1"/>
                </a:solidFill>
                <a:latin typeface="Times New Roman" panose="02020603050405020304" pitchFamily="18" charset="0"/>
                <a:cs typeface="Times New Roman" panose="02020603050405020304" pitchFamily="18" charset="0"/>
              </a:rPr>
              <a:t> </a:t>
            </a:r>
          </a:p>
        </p:txBody>
      </p:sp>
      <p:sp>
        <p:nvSpPr>
          <p:cNvPr id="13" name="TextBox 12"/>
          <p:cNvSpPr txBox="1"/>
          <p:nvPr/>
        </p:nvSpPr>
        <p:spPr>
          <a:xfrm>
            <a:off x="354593" y="340679"/>
            <a:ext cx="7164365" cy="523220"/>
          </a:xfrm>
          <a:prstGeom prst="rect">
            <a:avLst/>
          </a:prstGeom>
          <a:noFill/>
        </p:spPr>
        <p:txBody>
          <a:bodyPr wrap="square" rtlCol="0">
            <a:spAutoFit/>
          </a:bodyPr>
          <a:lstStyle/>
          <a:p>
            <a:r>
              <a:rPr lang="en-ZA" sz="2800" b="1" dirty="0">
                <a:solidFill>
                  <a:schemeClr val="bg1"/>
                </a:solidFill>
                <a:latin typeface="Arial Black" panose="020B0A04020102020204" pitchFamily="34" charset="0"/>
                <a:cs typeface="Times New Roman" panose="02020603050405020304" pitchFamily="18" charset="0"/>
              </a:rPr>
              <a:t>FUTURE AND EVOLVING IA …..3</a:t>
            </a:r>
            <a:r>
              <a:rPr lang="en-ZA" sz="2800" b="1" dirty="0">
                <a:solidFill>
                  <a:schemeClr val="bg1"/>
                </a:solidFill>
                <a:latin typeface="Times New Roman" panose="02020603050405020304" pitchFamily="18" charset="0"/>
                <a:cs typeface="Times New Roman" panose="02020603050405020304" pitchFamily="18" charset="0"/>
              </a:rPr>
              <a:t>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109572"/>
            <a:ext cx="1170603" cy="1064098"/>
          </a:xfrm>
          <a:prstGeom prst="rect">
            <a:avLst/>
          </a:prstGeom>
        </p:spPr>
      </p:pic>
    </p:spTree>
    <p:extLst>
      <p:ext uri="{BB962C8B-B14F-4D97-AF65-F5344CB8AC3E}">
        <p14:creationId xmlns:p14="http://schemas.microsoft.com/office/powerpoint/2010/main" val="4001976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782" y="152400"/>
            <a:ext cx="7515945" cy="1021269"/>
          </a:xfrm>
          <a:custGeom>
            <a:avLst/>
            <a:gdLst/>
            <a:ahLst/>
            <a:cxnLst/>
            <a:rect l="l" t="t" r="r" b="b"/>
            <a:pathLst>
              <a:path w="9144000" h="1424940">
                <a:moveTo>
                  <a:pt x="0" y="1424939"/>
                </a:moveTo>
                <a:lnTo>
                  <a:pt x="9144000" y="1424939"/>
                </a:lnTo>
                <a:lnTo>
                  <a:pt x="9144000" y="0"/>
                </a:lnTo>
                <a:lnTo>
                  <a:pt x="0" y="0"/>
                </a:lnTo>
                <a:lnTo>
                  <a:pt x="0" y="1424939"/>
                </a:lnTo>
                <a:close/>
              </a:path>
            </a:pathLst>
          </a:custGeom>
          <a:solidFill>
            <a:srgbClr val="051D38"/>
          </a:solidFill>
        </p:spPr>
        <p:txBody>
          <a:bodyPr wrap="square" lIns="0" tIns="0" rIns="0" bIns="0" rtlCol="0"/>
          <a:lstStyle/>
          <a:p>
            <a:endParaRPr lang="en-ZA" sz="3200" dirty="0">
              <a:solidFill>
                <a:schemeClr val="bg1"/>
              </a:solidFill>
              <a:latin typeface="Arial Black" pitchFamily="34" charset="0"/>
            </a:endParaRPr>
          </a:p>
        </p:txBody>
      </p:sp>
      <p:sp>
        <p:nvSpPr>
          <p:cNvPr id="8" name="object 8"/>
          <p:cNvSpPr txBox="1"/>
          <p:nvPr/>
        </p:nvSpPr>
        <p:spPr>
          <a:xfrm>
            <a:off x="609600" y="1373024"/>
            <a:ext cx="7948930" cy="5961760"/>
          </a:xfrm>
          <a:prstGeom prst="rect">
            <a:avLst/>
          </a:prstGeom>
        </p:spPr>
        <p:txBody>
          <a:bodyPr vert="horz" wrap="square" lIns="0" tIns="109855" rIns="0" bIns="0" rtlCol="0">
            <a:spAutoFit/>
          </a:bodyPr>
          <a:lstStyle/>
          <a:p>
            <a:pPr marL="114300"/>
            <a:endParaRPr lang="en-US" altLang="en-US" sz="800" b="1" dirty="0">
              <a:solidFill>
                <a:srgbClr val="FF0000"/>
              </a:solidFill>
              <a:latin typeface="Arial" panose="020B0604020202020204" pitchFamily="34" charset="0"/>
              <a:cs typeface="Arial" panose="020B0604020202020204" pitchFamily="34" charset="0"/>
            </a:endParaRPr>
          </a:p>
          <a:p>
            <a:pPr marL="685800" indent="-571500">
              <a:buFont typeface="Wingdings" panose="05000000000000000000" pitchFamily="2" charset="2"/>
              <a:buChar char="§"/>
            </a:pPr>
            <a:r>
              <a:rPr lang="en-ZA" altLang="en-US" sz="2800" dirty="0">
                <a:solidFill>
                  <a:srgbClr val="00B0F0"/>
                </a:solidFill>
                <a:latin typeface="Arial" panose="020B0604020202020204" pitchFamily="34" charset="0"/>
                <a:cs typeface="Arial" panose="020B0604020202020204" pitchFamily="34" charset="0"/>
              </a:rPr>
              <a:t>T</a:t>
            </a:r>
            <a:r>
              <a:rPr lang="en-ZA" altLang="en-US" sz="2800" dirty="0">
                <a:latin typeface="Arial" panose="020B0604020202020204" pitchFamily="34" charset="0"/>
                <a:cs typeface="Arial" panose="020B0604020202020204" pitchFamily="34" charset="0"/>
              </a:rPr>
              <a:t> </a:t>
            </a:r>
            <a:r>
              <a:rPr lang="en-ZA" altLang="en-US" sz="2800" dirty="0" err="1">
                <a:latin typeface="Arial" panose="020B0604020202020204" pitchFamily="34" charset="0"/>
                <a:cs typeface="Arial" panose="020B0604020202020204" pitchFamily="34" charset="0"/>
              </a:rPr>
              <a:t>ogether</a:t>
            </a:r>
            <a:endParaRPr lang="en-ZA" altLang="en-US" sz="2800" dirty="0">
              <a:latin typeface="Arial" panose="020B0604020202020204" pitchFamily="34" charset="0"/>
              <a:cs typeface="Arial" panose="020B0604020202020204" pitchFamily="34" charset="0"/>
            </a:endParaRPr>
          </a:p>
          <a:p>
            <a:pPr marL="685800" indent="-571500">
              <a:buFont typeface="Wingdings" panose="05000000000000000000" pitchFamily="2" charset="2"/>
              <a:buChar char="§"/>
            </a:pPr>
            <a:r>
              <a:rPr lang="en-ZA" altLang="en-US" sz="2800" dirty="0">
                <a:solidFill>
                  <a:srgbClr val="00B0F0"/>
                </a:solidFill>
                <a:latin typeface="Arial" panose="020B0604020202020204" pitchFamily="34" charset="0"/>
                <a:cs typeface="Arial" panose="020B0604020202020204" pitchFamily="34" charset="0"/>
              </a:rPr>
              <a:t>E </a:t>
            </a:r>
            <a:r>
              <a:rPr lang="en-ZA" altLang="en-US" sz="2800" dirty="0" err="1">
                <a:latin typeface="Arial" panose="020B0604020202020204" pitchFamily="34" charset="0"/>
                <a:cs typeface="Arial" panose="020B0604020202020204" pitchFamily="34" charset="0"/>
              </a:rPr>
              <a:t>veryone</a:t>
            </a:r>
            <a:r>
              <a:rPr lang="en-ZA" altLang="en-US" sz="2800" dirty="0">
                <a:latin typeface="Arial" panose="020B0604020202020204" pitchFamily="34" charset="0"/>
                <a:cs typeface="Arial" panose="020B0604020202020204" pitchFamily="34" charset="0"/>
              </a:rPr>
              <a:t> can</a:t>
            </a:r>
          </a:p>
          <a:p>
            <a:pPr marL="685800" indent="-571500">
              <a:buFont typeface="Wingdings" panose="05000000000000000000" pitchFamily="2" charset="2"/>
              <a:buChar char="§"/>
            </a:pPr>
            <a:r>
              <a:rPr lang="en-ZA" altLang="en-US" sz="2800" dirty="0">
                <a:solidFill>
                  <a:srgbClr val="00B0F0"/>
                </a:solidFill>
                <a:latin typeface="Arial" panose="020B0604020202020204" pitchFamily="34" charset="0"/>
                <a:cs typeface="Arial" panose="020B0604020202020204" pitchFamily="34" charset="0"/>
              </a:rPr>
              <a:t>A </a:t>
            </a:r>
            <a:r>
              <a:rPr lang="en-ZA" altLang="en-US" sz="2800" dirty="0" err="1">
                <a:latin typeface="Arial" panose="020B0604020202020204" pitchFamily="34" charset="0"/>
                <a:cs typeface="Arial" panose="020B0604020202020204" pitchFamily="34" charset="0"/>
              </a:rPr>
              <a:t>chieve</a:t>
            </a:r>
            <a:endParaRPr lang="en-ZA" altLang="en-US" sz="2800" dirty="0">
              <a:latin typeface="Arial" panose="020B0604020202020204" pitchFamily="34" charset="0"/>
              <a:cs typeface="Arial" panose="020B0604020202020204" pitchFamily="34" charset="0"/>
            </a:endParaRPr>
          </a:p>
          <a:p>
            <a:pPr marL="685800" indent="-571500">
              <a:buFont typeface="Wingdings" panose="05000000000000000000" pitchFamily="2" charset="2"/>
              <a:buChar char="§"/>
            </a:pPr>
            <a:r>
              <a:rPr lang="en-ZA" altLang="en-US" sz="2800" dirty="0">
                <a:solidFill>
                  <a:srgbClr val="00B0F0"/>
                </a:solidFill>
                <a:latin typeface="Arial" panose="020B0604020202020204" pitchFamily="34" charset="0"/>
                <a:cs typeface="Arial" panose="020B0604020202020204" pitchFamily="34" charset="0"/>
              </a:rPr>
              <a:t>M </a:t>
            </a:r>
            <a:r>
              <a:rPr lang="en-ZA" altLang="en-US" sz="2800" dirty="0">
                <a:latin typeface="Arial" panose="020B0604020202020204" pitchFamily="34" charset="0"/>
                <a:cs typeface="Arial" panose="020B0604020202020204" pitchFamily="34" charset="0"/>
              </a:rPr>
              <a:t>ore</a:t>
            </a:r>
          </a:p>
          <a:p>
            <a:pPr marL="114300"/>
            <a:endParaRPr lang="en-ZA" altLang="en-US" sz="2500" dirty="0">
              <a:latin typeface="Arial" panose="020B0604020202020204" pitchFamily="34" charset="0"/>
              <a:cs typeface="Arial" panose="020B0604020202020204" pitchFamily="34" charset="0"/>
            </a:endParaRPr>
          </a:p>
          <a:p>
            <a:pPr marL="114300"/>
            <a:r>
              <a:rPr lang="en-ZA" altLang="en-US" sz="2400" b="1" dirty="0">
                <a:solidFill>
                  <a:srgbClr val="FF0000"/>
                </a:solidFill>
                <a:latin typeface="Arial" panose="020B0604020202020204" pitchFamily="34" charset="0"/>
                <a:cs typeface="Arial" panose="020B0604020202020204" pitchFamily="34" charset="0"/>
              </a:rPr>
              <a:t>work is the solution towards achieving the service delivery objectives thus improving the  livelihood of our communities</a:t>
            </a:r>
            <a:r>
              <a:rPr lang="en-ZA" altLang="en-US" sz="2400" b="1" dirty="0">
                <a:solidFill>
                  <a:srgbClr val="FF0000"/>
                </a:solidFill>
              </a:rPr>
              <a:t>.</a:t>
            </a:r>
          </a:p>
          <a:p>
            <a:pPr>
              <a:lnSpc>
                <a:spcPct val="80000"/>
              </a:lnSpc>
              <a:defRPr/>
            </a:pPr>
            <a:endParaRPr lang="en-US" sz="2400" b="1" dirty="0">
              <a:solidFill>
                <a:srgbClr val="FF0000"/>
              </a:solidFill>
              <a:latin typeface="Arial" panose="020B0604020202020204" pitchFamily="34" charset="0"/>
              <a:cs typeface="Arial" panose="020B0604020202020204" pitchFamily="34" charset="0"/>
            </a:endParaRPr>
          </a:p>
          <a:p>
            <a:pPr>
              <a:lnSpc>
                <a:spcPct val="80000"/>
              </a:lnSpc>
              <a:defRPr/>
            </a:pPr>
            <a:endParaRPr lang="en-US" sz="2400" b="1" dirty="0">
              <a:solidFill>
                <a:srgbClr val="FF0000"/>
              </a:solidFill>
              <a:latin typeface="Arial" panose="020B0604020202020204" pitchFamily="34" charset="0"/>
              <a:cs typeface="Arial" panose="020B0604020202020204" pitchFamily="34" charset="0"/>
            </a:endParaRPr>
          </a:p>
          <a:p>
            <a:pPr>
              <a:lnSpc>
                <a:spcPct val="80000"/>
              </a:lnSpc>
              <a:defRPr/>
            </a:pPr>
            <a:endParaRPr lang="en-US" sz="2400" dirty="0">
              <a:latin typeface="Arial" panose="020B0604020202020204" pitchFamily="34" charset="0"/>
              <a:cs typeface="Arial" panose="020B0604020202020204" pitchFamily="34" charset="0"/>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r>
              <a:rPr lang="en-ZA" sz="800" b="1" i="1" dirty="0">
                <a:solidFill>
                  <a:srgbClr val="FFC000"/>
                </a:solidFill>
                <a:latin typeface="Arial Black" panose="020B0A04020102020204" pitchFamily="34" charset="0"/>
                <a:cs typeface="Arial"/>
              </a:rPr>
              <a:t>                                                                                                    </a:t>
            </a:r>
            <a:endParaRPr lang="en-GB" altLang="en-US" sz="800" dirty="0">
              <a:solidFill>
                <a:schemeClr val="tx2"/>
              </a:solidFill>
              <a:cs typeface="Times New Roman" panose="02020603050405020304" pitchFamily="18" charset="0"/>
            </a:endParaRPr>
          </a:p>
          <a:p>
            <a:pPr algn="just">
              <a:lnSpc>
                <a:spcPct val="80000"/>
              </a:lnSpc>
            </a:pPr>
            <a:endParaRPr lang="en-GB" altLang="en-US" sz="2800" dirty="0">
              <a:solidFill>
                <a:schemeClr val="tx2"/>
              </a:solidFill>
              <a:cs typeface="Times New Roman" panose="02020603050405020304" pitchFamily="18" charset="0"/>
            </a:endParaRPr>
          </a:p>
          <a:p>
            <a:pPr algn="just">
              <a:lnSpc>
                <a:spcPct val="80000"/>
              </a:lnSpc>
            </a:pPr>
            <a:endParaRPr lang="en-GB" altLang="en-US" sz="2800" dirty="0">
              <a:solidFill>
                <a:schemeClr val="tx2"/>
              </a:solidFill>
              <a:cs typeface="Times New Roman" panose="02020603050405020304" pitchFamily="18" charset="0"/>
            </a:endParaRPr>
          </a:p>
          <a:p>
            <a:pPr algn="just">
              <a:lnSpc>
                <a:spcPct val="80000"/>
              </a:lnSpc>
            </a:pPr>
            <a:r>
              <a:rPr lang="en-GB" altLang="en-US" sz="2800" dirty="0">
                <a:solidFill>
                  <a:srgbClr val="000000"/>
                </a:solidFill>
                <a:cs typeface="Times New Roman" panose="02020603050405020304" pitchFamily="18" charset="0"/>
              </a:rPr>
              <a:t> </a:t>
            </a:r>
          </a:p>
        </p:txBody>
      </p:sp>
      <p:sp>
        <p:nvSpPr>
          <p:cNvPr id="10" name="TextBox 9"/>
          <p:cNvSpPr txBox="1"/>
          <p:nvPr/>
        </p:nvSpPr>
        <p:spPr>
          <a:xfrm>
            <a:off x="188955" y="351755"/>
            <a:ext cx="7164365" cy="461665"/>
          </a:xfrm>
          <a:prstGeom prst="rect">
            <a:avLst/>
          </a:prstGeom>
          <a:noFill/>
        </p:spPr>
        <p:txBody>
          <a:bodyPr wrap="square" rtlCol="0">
            <a:spAutoFit/>
          </a:bodyPr>
          <a:lstStyle/>
          <a:p>
            <a:r>
              <a:rPr lang="en-ZA" sz="2400" b="1" dirty="0">
                <a:solidFill>
                  <a:schemeClr val="bg1"/>
                </a:solidFill>
                <a:latin typeface="Arial Black" panose="020B0A04020102020204" pitchFamily="34" charset="0"/>
                <a:cs typeface="Times New Roman" panose="02020603050405020304" pitchFamily="18" charset="0"/>
              </a:rPr>
              <a:t>IN CONCLUSION </a:t>
            </a:r>
          </a:p>
        </p:txBody>
      </p:sp>
      <p:sp>
        <p:nvSpPr>
          <p:cNvPr id="12" name="TextBox 11"/>
          <p:cNvSpPr txBox="1"/>
          <p:nvPr/>
        </p:nvSpPr>
        <p:spPr>
          <a:xfrm>
            <a:off x="12496800" y="2133600"/>
            <a:ext cx="2668565" cy="523220"/>
          </a:xfrm>
          <a:prstGeom prst="rect">
            <a:avLst/>
          </a:prstGeom>
          <a:noFill/>
        </p:spPr>
        <p:txBody>
          <a:bodyPr wrap="square" rtlCol="0">
            <a:spAutoFit/>
          </a:bodyPr>
          <a:lstStyle/>
          <a:p>
            <a:r>
              <a:rPr lang="en-ZA" sz="2800" b="1" dirty="0">
                <a:solidFill>
                  <a:schemeClr val="bg1"/>
                </a:solidFill>
                <a:latin typeface="Times New Roman" panose="02020603050405020304" pitchFamily="18" charset="0"/>
                <a:cs typeface="Times New Roman" panose="02020603050405020304" pitchFamily="18" charset="0"/>
              </a:rPr>
              <a:t>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109572"/>
            <a:ext cx="1170603" cy="1064098"/>
          </a:xfrm>
          <a:prstGeom prst="rect">
            <a:avLst/>
          </a:prstGeom>
        </p:spPr>
      </p:pic>
    </p:spTree>
    <p:extLst>
      <p:ext uri="{BB962C8B-B14F-4D97-AF65-F5344CB8AC3E}">
        <p14:creationId xmlns:p14="http://schemas.microsoft.com/office/powerpoint/2010/main" val="140979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782" y="152400"/>
            <a:ext cx="7515945" cy="1021269"/>
          </a:xfrm>
          <a:custGeom>
            <a:avLst/>
            <a:gdLst/>
            <a:ahLst/>
            <a:cxnLst/>
            <a:rect l="l" t="t" r="r" b="b"/>
            <a:pathLst>
              <a:path w="9144000" h="1424940">
                <a:moveTo>
                  <a:pt x="0" y="1424939"/>
                </a:moveTo>
                <a:lnTo>
                  <a:pt x="9144000" y="1424939"/>
                </a:lnTo>
                <a:lnTo>
                  <a:pt x="9144000" y="0"/>
                </a:lnTo>
                <a:lnTo>
                  <a:pt x="0" y="0"/>
                </a:lnTo>
                <a:lnTo>
                  <a:pt x="0" y="1424939"/>
                </a:lnTo>
                <a:close/>
              </a:path>
            </a:pathLst>
          </a:custGeom>
          <a:solidFill>
            <a:srgbClr val="051D38"/>
          </a:solidFill>
        </p:spPr>
        <p:txBody>
          <a:bodyPr wrap="square" lIns="0" tIns="0" rIns="0" bIns="0" rtlCol="0"/>
          <a:lstStyle/>
          <a:p>
            <a:r>
              <a:rPr lang="en-ZA" sz="3200" b="1" dirty="0">
                <a:solidFill>
                  <a:schemeClr val="bg1"/>
                </a:solidFill>
              </a:rPr>
              <a:t>                                   </a:t>
            </a:r>
            <a:endParaRPr sz="3200" b="1" dirty="0">
              <a:solidFill>
                <a:schemeClr val="bg1"/>
              </a:solidFill>
            </a:endParaRPr>
          </a:p>
        </p:txBody>
      </p:sp>
      <p:sp>
        <p:nvSpPr>
          <p:cNvPr id="8" name="object 8"/>
          <p:cNvSpPr txBox="1"/>
          <p:nvPr/>
        </p:nvSpPr>
        <p:spPr>
          <a:xfrm>
            <a:off x="609600" y="1361514"/>
            <a:ext cx="7948930" cy="14624132"/>
          </a:xfrm>
          <a:prstGeom prst="rect">
            <a:avLst/>
          </a:prstGeom>
        </p:spPr>
        <p:txBody>
          <a:bodyPr vert="horz" wrap="square" lIns="0" tIns="109855" rIns="0" bIns="0" rtlCol="0">
            <a:spAutoFit/>
          </a:bodyPr>
          <a:lstStyle/>
          <a:p>
            <a:pPr>
              <a:lnSpc>
                <a:spcPct val="80000"/>
              </a:lnSpc>
            </a:pPr>
            <a:r>
              <a:rPr lang="en-GB" altLang="en-US" sz="2000" b="1" dirty="0">
                <a:latin typeface="Arial" panose="020B0604020202020204" pitchFamily="34" charset="0"/>
                <a:cs typeface="Arial" panose="020B0604020202020204" pitchFamily="34" charset="0"/>
              </a:rPr>
              <a:t>                             </a:t>
            </a:r>
          </a:p>
          <a:p>
            <a:pPr>
              <a:lnSpc>
                <a:spcPct val="80000"/>
              </a:lnSpc>
            </a:pPr>
            <a:r>
              <a:rPr lang="en-GB" altLang="en-US" sz="2000" b="1" i="1" dirty="0">
                <a:solidFill>
                  <a:srgbClr val="FF0000"/>
                </a:solidFill>
                <a:latin typeface="Arial" panose="020B0604020202020204" pitchFamily="34" charset="0"/>
                <a:cs typeface="Arial" panose="020B0604020202020204" pitchFamily="34" charset="0"/>
              </a:rPr>
              <a:t>                              “TRUST TAKES YEARS </a:t>
            </a:r>
          </a:p>
          <a:p>
            <a:pPr>
              <a:lnSpc>
                <a:spcPct val="80000"/>
              </a:lnSpc>
            </a:pPr>
            <a:endParaRPr lang="en-GB" altLang="en-US" sz="2800" dirty="0">
              <a:latin typeface="Arial" panose="020B0604020202020204" pitchFamily="34" charset="0"/>
              <a:cs typeface="Arial" panose="020B0604020202020204" pitchFamily="34" charset="0"/>
            </a:endParaRPr>
          </a:p>
          <a:p>
            <a:pPr>
              <a:lnSpc>
                <a:spcPct val="80000"/>
              </a:lnSpc>
            </a:pPr>
            <a:r>
              <a:rPr lang="en-GB" altLang="en-US" sz="2800" dirty="0">
                <a:latin typeface="Arial" panose="020B0604020202020204" pitchFamily="34" charset="0"/>
                <a:cs typeface="Arial" panose="020B0604020202020204" pitchFamily="34" charset="0"/>
              </a:rPr>
              <a:t>                        TO BE BUILD</a:t>
            </a:r>
          </a:p>
          <a:p>
            <a:pPr>
              <a:lnSpc>
                <a:spcPct val="80000"/>
              </a:lnSpc>
            </a:pPr>
            <a:endParaRPr lang="en-GB" altLang="en-US" sz="2800" dirty="0">
              <a:latin typeface="Arial" panose="020B0604020202020204" pitchFamily="34" charset="0"/>
              <a:cs typeface="Arial" panose="020B0604020202020204" pitchFamily="34" charset="0"/>
            </a:endParaRPr>
          </a:p>
          <a:p>
            <a:pPr>
              <a:lnSpc>
                <a:spcPct val="80000"/>
              </a:lnSpc>
            </a:pPr>
            <a:r>
              <a:rPr lang="en-GB" altLang="en-US" sz="2800" dirty="0">
                <a:latin typeface="Arial" panose="020B0604020202020204" pitchFamily="34" charset="0"/>
                <a:cs typeface="Arial" panose="020B0604020202020204" pitchFamily="34" charset="0"/>
              </a:rPr>
              <a:t>                           </a:t>
            </a:r>
            <a:r>
              <a:rPr lang="en-GB" altLang="en-US" sz="2000" b="1" i="1" dirty="0">
                <a:solidFill>
                  <a:srgbClr val="FF0000"/>
                </a:solidFill>
                <a:latin typeface="Arial" panose="020B0604020202020204" pitchFamily="34" charset="0"/>
                <a:cs typeface="Arial" panose="020B0604020202020204" pitchFamily="34" charset="0"/>
              </a:rPr>
              <a:t>SECONDS</a:t>
            </a:r>
          </a:p>
          <a:p>
            <a:pPr>
              <a:lnSpc>
                <a:spcPct val="80000"/>
              </a:lnSpc>
            </a:pPr>
            <a:endParaRPr lang="en-GB" altLang="en-US" sz="2800" dirty="0">
              <a:latin typeface="Arial" panose="020B0604020202020204" pitchFamily="34" charset="0"/>
              <a:cs typeface="Arial" panose="020B0604020202020204" pitchFamily="34" charset="0"/>
            </a:endParaRPr>
          </a:p>
          <a:p>
            <a:pPr>
              <a:lnSpc>
                <a:spcPct val="80000"/>
              </a:lnSpc>
            </a:pPr>
            <a:r>
              <a:rPr lang="en-GB" altLang="en-US" sz="2800" dirty="0">
                <a:latin typeface="Arial" panose="020B0604020202020204" pitchFamily="34" charset="0"/>
                <a:cs typeface="Arial" panose="020B0604020202020204" pitchFamily="34" charset="0"/>
              </a:rPr>
              <a:t>                       TO BREAK</a:t>
            </a:r>
          </a:p>
          <a:p>
            <a:pPr>
              <a:lnSpc>
                <a:spcPct val="80000"/>
              </a:lnSpc>
            </a:pPr>
            <a:endParaRPr lang="en-GB" altLang="en-US" sz="2800" dirty="0">
              <a:latin typeface="Arial" panose="020B0604020202020204" pitchFamily="34" charset="0"/>
              <a:cs typeface="Arial" panose="020B0604020202020204" pitchFamily="34" charset="0"/>
            </a:endParaRPr>
          </a:p>
          <a:p>
            <a:pPr>
              <a:lnSpc>
                <a:spcPct val="80000"/>
              </a:lnSpc>
            </a:pPr>
            <a:r>
              <a:rPr lang="en-GB" altLang="en-US" sz="2800" dirty="0">
                <a:latin typeface="Arial" panose="020B0604020202020204" pitchFamily="34" charset="0"/>
                <a:cs typeface="Arial" panose="020B0604020202020204" pitchFamily="34" charset="0"/>
              </a:rPr>
              <a:t>                        </a:t>
            </a:r>
            <a:r>
              <a:rPr lang="en-GB" altLang="en-US" sz="2000" b="1" i="1" dirty="0">
                <a:solidFill>
                  <a:srgbClr val="FF0000"/>
                </a:solidFill>
                <a:latin typeface="Arial" panose="020B0604020202020204" pitchFamily="34" charset="0"/>
                <a:cs typeface="Arial" panose="020B0604020202020204" pitchFamily="34" charset="0"/>
              </a:rPr>
              <a:t>AND FOVEVER </a:t>
            </a:r>
          </a:p>
          <a:p>
            <a:pPr>
              <a:lnSpc>
                <a:spcPct val="80000"/>
              </a:lnSpc>
            </a:pPr>
            <a:endParaRPr lang="en-GB" altLang="en-US" sz="2800" b="1" i="1" dirty="0">
              <a:solidFill>
                <a:srgbClr val="FF0000"/>
              </a:solidFill>
              <a:latin typeface="Arial" panose="020B0604020202020204" pitchFamily="34" charset="0"/>
              <a:cs typeface="Arial" panose="020B0604020202020204" pitchFamily="34" charset="0"/>
            </a:endParaRPr>
          </a:p>
          <a:p>
            <a:pPr>
              <a:lnSpc>
                <a:spcPct val="80000"/>
              </a:lnSpc>
            </a:pPr>
            <a:r>
              <a:rPr lang="en-GB" altLang="en-US" sz="2800" dirty="0">
                <a:latin typeface="Arial" panose="020B0604020202020204" pitchFamily="34" charset="0"/>
                <a:cs typeface="Arial" panose="020B0604020202020204" pitchFamily="34" charset="0"/>
              </a:rPr>
              <a:t>                      TO REPAIR”</a:t>
            </a:r>
          </a:p>
          <a:p>
            <a:pPr>
              <a:lnSpc>
                <a:spcPct val="80000"/>
              </a:lnSpc>
            </a:pPr>
            <a:endParaRPr lang="en-GB" altLang="en-US" sz="2800" dirty="0">
              <a:latin typeface="Arial" panose="020B0604020202020204" pitchFamily="34" charset="0"/>
              <a:cs typeface="Arial" panose="020B0604020202020204" pitchFamily="34" charset="0"/>
            </a:endParaRPr>
          </a:p>
          <a:p>
            <a:pPr>
              <a:lnSpc>
                <a:spcPct val="80000"/>
              </a:lnSpc>
            </a:pPr>
            <a:endParaRPr lang="en-GB" altLang="en-US" sz="2800" dirty="0">
              <a:latin typeface="Arial" panose="020B0604020202020204" pitchFamily="34" charset="0"/>
              <a:cs typeface="Arial" panose="020B0604020202020204" pitchFamily="34" charset="0"/>
            </a:endParaRPr>
          </a:p>
          <a:p>
            <a:pPr marL="457200" indent="-457200">
              <a:lnSpc>
                <a:spcPct val="80000"/>
              </a:lnSpc>
              <a:buFont typeface="Wingdings" panose="05000000000000000000" pitchFamily="2" charset="2"/>
              <a:buChar char="Ø"/>
            </a:pPr>
            <a:endParaRPr lang="en-GB" altLang="en-US" sz="2800" dirty="0">
              <a:latin typeface="Arial" panose="020B0604020202020204" pitchFamily="34" charset="0"/>
              <a:cs typeface="Arial" panose="020B0604020202020204" pitchFamily="34" charset="0"/>
            </a:endParaRPr>
          </a:p>
          <a:p>
            <a:pPr marL="457200" indent="-457200">
              <a:lnSpc>
                <a:spcPct val="80000"/>
              </a:lnSpc>
              <a:buFont typeface="Wingdings" panose="05000000000000000000" pitchFamily="2" charset="2"/>
              <a:buChar char="Ø"/>
            </a:pPr>
            <a:endParaRPr lang="en-GB" altLang="en-US" sz="2800" dirty="0">
              <a:latin typeface="Arial" panose="020B0604020202020204" pitchFamily="34" charset="0"/>
              <a:cs typeface="Arial" panose="020B0604020202020204" pitchFamily="34" charset="0"/>
            </a:endParaRPr>
          </a:p>
          <a:p>
            <a:pPr marL="12700">
              <a:spcBef>
                <a:spcPts val="865"/>
              </a:spcBef>
              <a:tabLst>
                <a:tab pos="354965" algn="l"/>
                <a:tab pos="355600" algn="l"/>
              </a:tabLst>
            </a:pPr>
            <a:r>
              <a:rPr lang="en-ZA" sz="800" b="1" i="1" dirty="0">
                <a:solidFill>
                  <a:srgbClr val="FFC000"/>
                </a:solidFill>
                <a:latin typeface="Arial Black" panose="020B0A04020102020204" pitchFamily="34" charset="0"/>
                <a:cs typeface="Arial"/>
              </a:rPr>
              <a:t>                                                                                                       </a:t>
            </a:r>
          </a:p>
          <a:p>
            <a:pPr marL="12700">
              <a:spcBef>
                <a:spcPts val="865"/>
              </a:spcBef>
              <a:tabLst>
                <a:tab pos="354965" algn="l"/>
                <a:tab pos="355600" algn="l"/>
              </a:tabLst>
            </a:pPr>
            <a:endParaRPr lang="en-ZA" sz="800" b="1" i="1" dirty="0">
              <a:solidFill>
                <a:srgbClr val="FFC000"/>
              </a:solidFill>
              <a:latin typeface="Arial Black" panose="020B0A04020102020204" pitchFamily="34" charset="0"/>
              <a:cs typeface="Arial"/>
            </a:endParaRPr>
          </a:p>
          <a:p>
            <a:pPr marL="12700">
              <a:spcBef>
                <a:spcPts val="865"/>
              </a:spcBef>
              <a:tabLst>
                <a:tab pos="354965" algn="l"/>
                <a:tab pos="355600" algn="l"/>
              </a:tabLst>
            </a:pPr>
            <a:r>
              <a:rPr lang="en-ZA" sz="800" b="1" i="1" dirty="0">
                <a:solidFill>
                  <a:srgbClr val="FFC000"/>
                </a:solidFill>
                <a:latin typeface="Arial Black" panose="020B0A04020102020204" pitchFamily="34" charset="0"/>
                <a:cs typeface="Arial"/>
              </a:rPr>
              <a:t>                                                                                                            </a:t>
            </a:r>
          </a:p>
          <a:p>
            <a:pPr marL="12700">
              <a:lnSpc>
                <a:spcPct val="100000"/>
              </a:lnSpc>
              <a:spcBef>
                <a:spcPts val="865"/>
              </a:spcBef>
              <a:tabLst>
                <a:tab pos="354965" algn="l"/>
                <a:tab pos="355600" algn="l"/>
              </a:tabLst>
            </a:pPr>
            <a:endParaRPr lang="en-ZA" sz="2800" dirty="0">
              <a:solidFill>
                <a:srgbClr val="051D38"/>
              </a:solidFill>
              <a:latin typeface="Arial" panose="020B0604020202020204" pitchFamily="34" charset="0"/>
              <a:cs typeface="Arial" panose="020B0604020202020204" pitchFamily="34" charset="0"/>
            </a:endParaRPr>
          </a:p>
          <a:p>
            <a:pPr marL="12700">
              <a:spcBef>
                <a:spcPts val="865"/>
              </a:spcBef>
              <a:tabLst>
                <a:tab pos="354965" algn="l"/>
                <a:tab pos="355600" algn="l"/>
              </a:tabLst>
            </a:pPr>
            <a:r>
              <a:rPr lang="en-ZA" sz="2800" dirty="0">
                <a:solidFill>
                  <a:srgbClr val="051D38"/>
                </a:solidFill>
                <a:latin typeface="Arial" panose="020B0604020202020204" pitchFamily="34" charset="0"/>
                <a:cs typeface="Arial" panose="020B0604020202020204" pitchFamily="34" charset="0"/>
              </a:rPr>
              <a:t>                                   </a:t>
            </a:r>
          </a:p>
          <a:p>
            <a:pPr marL="469900" indent="-457200">
              <a:lnSpc>
                <a:spcPct val="100000"/>
              </a:lnSpc>
              <a:spcBef>
                <a:spcPts val="865"/>
              </a:spcBef>
              <a:buFont typeface="Wingdings" panose="05000000000000000000" pitchFamily="2" charset="2"/>
              <a:buChar char="Ø"/>
              <a:tabLst>
                <a:tab pos="354965" algn="l"/>
                <a:tab pos="355600" algn="l"/>
              </a:tabLst>
            </a:pPr>
            <a:endParaRPr lang="en-ZA" sz="2800" dirty="0">
              <a:solidFill>
                <a:srgbClr val="051D38"/>
              </a:solidFill>
              <a:latin typeface="Arial" panose="020B0604020202020204" pitchFamily="34" charset="0"/>
              <a:cs typeface="Arial" panose="020B0604020202020204" pitchFamily="34" charset="0"/>
            </a:endParaRPr>
          </a:p>
          <a:p>
            <a:pPr marL="12700">
              <a:lnSpc>
                <a:spcPct val="100000"/>
              </a:lnSpc>
              <a:spcBef>
                <a:spcPts val="865"/>
              </a:spcBef>
              <a:tabLst>
                <a:tab pos="354965" algn="l"/>
                <a:tab pos="355600" algn="l"/>
              </a:tabLst>
            </a:pPr>
            <a:endParaRPr lang="en-ZA" sz="2800" dirty="0">
              <a:solidFill>
                <a:srgbClr val="051D38"/>
              </a:solidFill>
              <a:latin typeface="Arial" panose="020B0604020202020204" pitchFamily="34" charset="0"/>
              <a:cs typeface="Arial" panose="020B0604020202020204" pitchFamily="34" charset="0"/>
            </a:endParaRPr>
          </a:p>
          <a:p>
            <a:pPr marL="469900" indent="-457200">
              <a:lnSpc>
                <a:spcPct val="100000"/>
              </a:lnSpc>
              <a:spcBef>
                <a:spcPts val="865"/>
              </a:spcBef>
              <a:buFont typeface="Wingdings" panose="05000000000000000000" pitchFamily="2" charset="2"/>
              <a:buChar char="Ø"/>
              <a:tabLst>
                <a:tab pos="354965" algn="l"/>
                <a:tab pos="355600" algn="l"/>
              </a:tabLst>
            </a:pPr>
            <a:endParaRPr lang="en-ZA" sz="2800" dirty="0">
              <a:solidFill>
                <a:srgbClr val="051D38"/>
              </a:solidFill>
              <a:latin typeface="Arial" panose="020B0604020202020204" pitchFamily="34" charset="0"/>
              <a:cs typeface="Arial" panose="020B0604020202020204" pitchFamily="34" charset="0"/>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r>
              <a:rPr lang="en-ZA" sz="1050" dirty="0">
                <a:solidFill>
                  <a:srgbClr val="051D38"/>
                </a:solidFill>
                <a:latin typeface="Arial"/>
                <a:cs typeface="Arial"/>
              </a:rPr>
              <a:t>                                                                                          </a:t>
            </a:r>
            <a:endParaRPr lang="en-ZA" sz="800" i="1" dirty="0">
              <a:solidFill>
                <a:srgbClr val="FFC000"/>
              </a:solidFill>
              <a:latin typeface="Arial Black" panose="020B0A04020102020204" pitchFamily="34" charset="0"/>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r>
              <a:rPr sz="3200" dirty="0">
                <a:solidFill>
                  <a:srgbClr val="051D38"/>
                </a:solidFill>
                <a:latin typeface="Arial"/>
                <a:cs typeface="Arial"/>
              </a:rPr>
              <a:t> </a:t>
            </a:r>
            <a:endParaRPr sz="3200" dirty="0">
              <a:latin typeface="Arial"/>
              <a:cs typeface="Arial"/>
            </a:endParaRPr>
          </a:p>
        </p:txBody>
      </p:sp>
      <p:sp>
        <p:nvSpPr>
          <p:cNvPr id="12" name="TextBox 11"/>
          <p:cNvSpPr txBox="1"/>
          <p:nvPr/>
        </p:nvSpPr>
        <p:spPr>
          <a:xfrm>
            <a:off x="12496800" y="2133600"/>
            <a:ext cx="2668565" cy="523220"/>
          </a:xfrm>
          <a:prstGeom prst="rect">
            <a:avLst/>
          </a:prstGeom>
          <a:noFill/>
        </p:spPr>
        <p:txBody>
          <a:bodyPr wrap="square" rtlCol="0">
            <a:spAutoFit/>
          </a:bodyPr>
          <a:lstStyle/>
          <a:p>
            <a:r>
              <a:rPr lang="en-ZA" sz="2800" b="1" dirty="0">
                <a:solidFill>
                  <a:schemeClr val="bg1"/>
                </a:solidFill>
                <a:latin typeface="Times New Roman" panose="02020603050405020304" pitchFamily="18" charset="0"/>
                <a:cs typeface="Times New Roman" panose="02020603050405020304" pitchFamily="18" charset="0"/>
              </a:rPr>
              <a:t> </a:t>
            </a:r>
          </a:p>
        </p:txBody>
      </p:sp>
      <p:sp>
        <p:nvSpPr>
          <p:cNvPr id="13" name="TextBox 12"/>
          <p:cNvSpPr txBox="1"/>
          <p:nvPr/>
        </p:nvSpPr>
        <p:spPr>
          <a:xfrm>
            <a:off x="354593" y="340679"/>
            <a:ext cx="7164365" cy="523220"/>
          </a:xfrm>
          <a:prstGeom prst="rect">
            <a:avLst/>
          </a:prstGeom>
          <a:noFill/>
        </p:spPr>
        <p:txBody>
          <a:bodyPr wrap="square" rtlCol="0">
            <a:spAutoFit/>
          </a:bodyPr>
          <a:lstStyle/>
          <a:p>
            <a:r>
              <a:rPr lang="en-ZA" sz="2800" b="1" dirty="0">
                <a:solidFill>
                  <a:schemeClr val="bg1"/>
                </a:solidFill>
                <a:latin typeface="Times New Roman" panose="02020603050405020304" pitchFamily="18" charset="0"/>
                <a:cs typeface="Times New Roman" panose="02020603050405020304" pitchFamily="18" charset="0"/>
              </a:rPr>
              <a:t>                          LESSON TO ALL</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109572"/>
            <a:ext cx="1170603" cy="1064098"/>
          </a:xfrm>
          <a:prstGeom prst="rect">
            <a:avLst/>
          </a:prstGeom>
        </p:spPr>
      </p:pic>
    </p:spTree>
    <p:extLst>
      <p:ext uri="{BB962C8B-B14F-4D97-AF65-F5344CB8AC3E}">
        <p14:creationId xmlns:p14="http://schemas.microsoft.com/office/powerpoint/2010/main" val="3860712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9392"/>
            <a:ext cx="9144000" cy="6858000"/>
          </a:xfrm>
          <a:prstGeom prst="rect">
            <a:avLst/>
          </a:prstGeom>
        </p:spPr>
      </p:pic>
      <p:sp>
        <p:nvSpPr>
          <p:cNvPr id="14" name="TextBox 13"/>
          <p:cNvSpPr txBox="1"/>
          <p:nvPr/>
        </p:nvSpPr>
        <p:spPr>
          <a:xfrm>
            <a:off x="611560" y="251937"/>
            <a:ext cx="7307096" cy="830997"/>
          </a:xfrm>
          <a:prstGeom prst="rect">
            <a:avLst/>
          </a:prstGeom>
          <a:noFill/>
        </p:spPr>
        <p:txBody>
          <a:bodyPr wrap="square" rtlCol="0">
            <a:spAutoFit/>
          </a:bodyPr>
          <a:lstStyle/>
          <a:p>
            <a:pPr algn="ctr"/>
            <a:r>
              <a:rPr lang="en-ZA" sz="2400" b="1" dirty="0">
                <a:solidFill>
                  <a:schemeClr val="bg1"/>
                </a:solidFill>
                <a:latin typeface="Arial" panose="020B0604020202020204" pitchFamily="34" charset="0"/>
                <a:cs typeface="Arial" panose="020B0604020202020204" pitchFamily="34" charset="0"/>
              </a:rPr>
              <a:t>“ITS IN OUR HANDS TO AVOID SITUATION LIKE IN FUTURE   ….”</a:t>
            </a:r>
          </a:p>
        </p:txBody>
      </p:sp>
      <p:sp>
        <p:nvSpPr>
          <p:cNvPr id="2" name="TextBox 1"/>
          <p:cNvSpPr txBox="1"/>
          <p:nvPr/>
        </p:nvSpPr>
        <p:spPr>
          <a:xfrm>
            <a:off x="806068" y="836712"/>
            <a:ext cx="7724148" cy="3293209"/>
          </a:xfrm>
          <a:prstGeom prst="rect">
            <a:avLst/>
          </a:prstGeom>
          <a:noFill/>
        </p:spPr>
        <p:txBody>
          <a:bodyPr wrap="square" rtlCol="0">
            <a:spAutoFit/>
          </a:bodyPr>
          <a:lstStyle/>
          <a:p>
            <a:pPr algn="ctr"/>
            <a:endParaRPr lang="en-ZA" sz="28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n-ZA" sz="2000" b="1" i="1" dirty="0">
              <a:solidFill>
                <a:srgbClr val="1604FA"/>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en-ZA" sz="2000" b="1" i="1" dirty="0">
              <a:solidFill>
                <a:srgbClr val="1604FA"/>
              </a:solidFill>
              <a:latin typeface="Arial" panose="020B0604020202020204" pitchFamily="34" charset="0"/>
              <a:cs typeface="Arial" panose="020B0604020202020204" pitchFamily="34" charset="0"/>
            </a:endParaRPr>
          </a:p>
          <a:p>
            <a:r>
              <a:rPr lang="en-ZA" sz="2000" b="1" i="1" dirty="0">
                <a:solidFill>
                  <a:srgbClr val="1604FA"/>
                </a:solidFill>
                <a:latin typeface="Arial" panose="020B0604020202020204" pitchFamily="34" charset="0"/>
                <a:cs typeface="Arial" panose="020B0604020202020204" pitchFamily="34" charset="0"/>
              </a:rPr>
              <a:t>                                  </a:t>
            </a:r>
            <a:endParaRPr lang="en-ZA" sz="1100" b="1" i="1" dirty="0">
              <a:solidFill>
                <a:srgbClr val="1604FA"/>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en-ZA"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en-ZA"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en-ZA" sz="2400" b="1" dirty="0">
              <a:latin typeface="Arial" panose="020B0604020202020204" pitchFamily="34" charset="0"/>
              <a:cs typeface="Arial" panose="020B0604020202020204" pitchFamily="34" charset="0"/>
            </a:endParaRPr>
          </a:p>
          <a:p>
            <a:endParaRPr lang="en-ZA" sz="24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ZA" sz="32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018" y="1434264"/>
            <a:ext cx="4880270" cy="473104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1018" y="1434263"/>
            <a:ext cx="3594965" cy="4731041"/>
          </a:xfrm>
          <a:prstGeom prst="rect">
            <a:avLst/>
          </a:prstGeom>
        </p:spPr>
      </p:pic>
    </p:spTree>
    <p:extLst>
      <p:ext uri="{BB962C8B-B14F-4D97-AF65-F5344CB8AC3E}">
        <p14:creationId xmlns:p14="http://schemas.microsoft.com/office/powerpoint/2010/main" val="3042962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09600" y="3316069"/>
            <a:ext cx="5562600" cy="1015663"/>
          </a:xfrm>
          <a:prstGeom prst="rect">
            <a:avLst/>
          </a:prstGeom>
          <a:noFill/>
        </p:spPr>
        <p:txBody>
          <a:bodyPr wrap="square" rtlCol="0">
            <a:spAutoFit/>
          </a:bodyPr>
          <a:lstStyle/>
          <a:p>
            <a:r>
              <a:rPr lang="en-US" sz="6000" b="1" dirty="0">
                <a:solidFill>
                  <a:schemeClr val="bg1"/>
                </a:solidFill>
                <a:latin typeface="Arial" panose="020B0604020202020204" pitchFamily="34" charset="0"/>
                <a:cs typeface="Arial" panose="020B0604020202020204" pitchFamily="34" charset="0"/>
              </a:rPr>
              <a:t>Thank You!</a:t>
            </a:r>
            <a:endParaRPr lang="en-ZA" sz="6000" b="1"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628073" y="3810000"/>
            <a:ext cx="5562600" cy="369332"/>
          </a:xfrm>
          <a:prstGeom prst="rect">
            <a:avLst/>
          </a:prstGeom>
          <a:noFill/>
        </p:spPr>
        <p:txBody>
          <a:bodyPr wrap="square" rtlCol="0">
            <a:spAutoFit/>
          </a:bodyPr>
          <a:lstStyle/>
          <a:p>
            <a:endParaRPr lang="en-ZA"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8174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9392"/>
            <a:ext cx="9144000" cy="6858000"/>
          </a:xfrm>
          <a:prstGeom prst="rect">
            <a:avLst/>
          </a:prstGeom>
        </p:spPr>
      </p:pic>
      <p:sp>
        <p:nvSpPr>
          <p:cNvPr id="14" name="TextBox 13"/>
          <p:cNvSpPr txBox="1"/>
          <p:nvPr/>
        </p:nvSpPr>
        <p:spPr>
          <a:xfrm>
            <a:off x="417052" y="213654"/>
            <a:ext cx="7307096" cy="707886"/>
          </a:xfrm>
          <a:prstGeom prst="rect">
            <a:avLst/>
          </a:prstGeom>
          <a:noFill/>
        </p:spPr>
        <p:txBody>
          <a:bodyPr wrap="square" rtlCol="0">
            <a:spAutoFit/>
          </a:bodyPr>
          <a:lstStyle/>
          <a:p>
            <a:pPr algn="ctr"/>
            <a:endParaRPr lang="en-ZA" sz="2000" b="1" dirty="0">
              <a:solidFill>
                <a:schemeClr val="bg1"/>
              </a:solidFill>
              <a:latin typeface="Arial Black" panose="020B0A04020102020204" pitchFamily="34" charset="0"/>
              <a:cs typeface="Arial" panose="020B0604020202020204" pitchFamily="34" charset="0"/>
            </a:endParaRPr>
          </a:p>
          <a:p>
            <a:pPr algn="ctr"/>
            <a:r>
              <a:rPr lang="en-ZA" sz="2000" b="1" i="1" dirty="0">
                <a:solidFill>
                  <a:schemeClr val="bg1"/>
                </a:solidFill>
                <a:latin typeface="Arial Black" panose="020B0A04020102020204" pitchFamily="34" charset="0"/>
                <a:cs typeface="Arial" panose="020B0604020202020204" pitchFamily="34" charset="0"/>
              </a:rPr>
              <a:t>QUESTIONS AND COMMENTS</a:t>
            </a:r>
          </a:p>
        </p:txBody>
      </p:sp>
      <p:sp>
        <p:nvSpPr>
          <p:cNvPr id="3" name="Rectangle 2"/>
          <p:cNvSpPr/>
          <p:nvPr/>
        </p:nvSpPr>
        <p:spPr>
          <a:xfrm>
            <a:off x="806068" y="906448"/>
            <a:ext cx="7307096" cy="2031325"/>
          </a:xfrm>
          <a:prstGeom prst="rect">
            <a:avLst/>
          </a:prstGeom>
        </p:spPr>
        <p:txBody>
          <a:bodyPr wrap="square">
            <a:spAutoFit/>
          </a:bodyPr>
          <a:lstStyle/>
          <a:p>
            <a:endParaRPr lang="en-US" dirty="0"/>
          </a:p>
          <a:p>
            <a:pPr marL="685800" indent="-338138">
              <a:buFont typeface="Wingdings" panose="05000000000000000000" pitchFamily="2" charset="2"/>
              <a:buChar char="ü"/>
            </a:pPr>
            <a:endParaRPr lang="en-US" dirty="0"/>
          </a:p>
          <a:p>
            <a:pPr marL="347662"/>
            <a:endParaRPr lang="en-US" dirty="0"/>
          </a:p>
          <a:p>
            <a:pPr marL="347662"/>
            <a:endParaRPr lang="en-US" dirty="0"/>
          </a:p>
          <a:p>
            <a:pPr marL="347662"/>
            <a:endParaRPr lang="en-US" dirty="0"/>
          </a:p>
          <a:p>
            <a:pPr marL="347662"/>
            <a:endParaRPr lang="en-US" dirty="0"/>
          </a:p>
          <a:p>
            <a:pPr marL="347662"/>
            <a:r>
              <a:rPr lang="en-US" dirty="0"/>
              <a:t>                                 </a:t>
            </a:r>
            <a:r>
              <a:rPr lang="en-US" sz="1400" dirty="0"/>
              <a:t>"</a:t>
            </a:r>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068" y="1628800"/>
            <a:ext cx="6718260" cy="3960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AutoShape 2" descr="Image result for quote on risk management"/>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Tree>
    <p:extLst>
      <p:ext uri="{BB962C8B-B14F-4D97-AF65-F5344CB8AC3E}">
        <p14:creationId xmlns:p14="http://schemas.microsoft.com/office/powerpoint/2010/main" val="291625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782" y="152400"/>
            <a:ext cx="7515945" cy="1021269"/>
          </a:xfrm>
          <a:custGeom>
            <a:avLst/>
            <a:gdLst/>
            <a:ahLst/>
            <a:cxnLst/>
            <a:rect l="l" t="t" r="r" b="b"/>
            <a:pathLst>
              <a:path w="9144000" h="1424940">
                <a:moveTo>
                  <a:pt x="0" y="1424939"/>
                </a:moveTo>
                <a:lnTo>
                  <a:pt x="9144000" y="1424939"/>
                </a:lnTo>
                <a:lnTo>
                  <a:pt x="9144000" y="0"/>
                </a:lnTo>
                <a:lnTo>
                  <a:pt x="0" y="0"/>
                </a:lnTo>
                <a:lnTo>
                  <a:pt x="0" y="1424939"/>
                </a:lnTo>
                <a:close/>
              </a:path>
            </a:pathLst>
          </a:custGeom>
          <a:solidFill>
            <a:srgbClr val="051D38"/>
          </a:solidFill>
        </p:spPr>
        <p:txBody>
          <a:bodyPr wrap="square" lIns="0" tIns="0" rIns="0" bIns="0" rtlCol="0"/>
          <a:lstStyle/>
          <a:p>
            <a:r>
              <a:rPr lang="en-ZA" sz="3200" b="1" dirty="0">
                <a:solidFill>
                  <a:schemeClr val="bg1"/>
                </a:solidFill>
              </a:rPr>
              <a:t>                                   </a:t>
            </a:r>
            <a:endParaRPr sz="3200" b="1" dirty="0">
              <a:solidFill>
                <a:schemeClr val="bg1"/>
              </a:solidFill>
            </a:endParaRPr>
          </a:p>
        </p:txBody>
      </p:sp>
      <p:sp>
        <p:nvSpPr>
          <p:cNvPr id="8" name="object 8"/>
          <p:cNvSpPr txBox="1"/>
          <p:nvPr/>
        </p:nvSpPr>
        <p:spPr>
          <a:xfrm>
            <a:off x="754742" y="1326069"/>
            <a:ext cx="7948930" cy="14767248"/>
          </a:xfrm>
          <a:prstGeom prst="rect">
            <a:avLst/>
          </a:prstGeom>
        </p:spPr>
        <p:txBody>
          <a:bodyPr vert="horz" wrap="square" lIns="0" tIns="109855" rIns="0" bIns="0" rtlCol="0">
            <a:spAutoFit/>
          </a:bodyPr>
          <a:lstStyle/>
          <a:p>
            <a:pPr>
              <a:lnSpc>
                <a:spcPct val="80000"/>
              </a:lnSpc>
            </a:pPr>
            <a:endParaRPr lang="en-US" altLang="en-US" sz="2800" dirty="0">
              <a:latin typeface="Arial" panose="020B0604020202020204" pitchFamily="34" charset="0"/>
              <a:cs typeface="Arial" panose="020B0604020202020204" pitchFamily="34" charset="0"/>
            </a:endParaRPr>
          </a:p>
          <a:p>
            <a:pPr marL="457200" indent="-457200">
              <a:lnSpc>
                <a:spcPct val="150000"/>
              </a:lnSpc>
              <a:buFont typeface="Wingdings" panose="05000000000000000000" pitchFamily="2" charset="2"/>
              <a:buChar char="§"/>
            </a:pPr>
            <a:r>
              <a:rPr lang="en-US" altLang="en-US" sz="2200" dirty="0">
                <a:latin typeface="Arial" panose="020B0604020202020204" pitchFamily="34" charset="0"/>
                <a:cs typeface="Arial" panose="020B0604020202020204" pitchFamily="34" charset="0"/>
              </a:rPr>
              <a:t>Trust </a:t>
            </a:r>
          </a:p>
          <a:p>
            <a:pPr marL="457200" indent="-457200">
              <a:lnSpc>
                <a:spcPct val="150000"/>
              </a:lnSpc>
              <a:buFont typeface="Wingdings" panose="05000000000000000000" pitchFamily="2" charset="2"/>
              <a:buChar char="§"/>
            </a:pPr>
            <a:r>
              <a:rPr lang="en-US" altLang="en-US" sz="2200" dirty="0">
                <a:latin typeface="Arial" panose="020B0604020202020204" pitchFamily="34" charset="0"/>
                <a:cs typeface="Arial" panose="020B0604020202020204" pitchFamily="34" charset="0"/>
              </a:rPr>
              <a:t>Responsibilities of IA per legislative requirements</a:t>
            </a:r>
          </a:p>
          <a:p>
            <a:pPr marL="457200" indent="-457200">
              <a:lnSpc>
                <a:spcPct val="150000"/>
              </a:lnSpc>
              <a:buFont typeface="Wingdings" panose="05000000000000000000" pitchFamily="2" charset="2"/>
              <a:buChar char="§"/>
            </a:pPr>
            <a:r>
              <a:rPr lang="en-ZA" altLang="en-US" sz="2200" dirty="0">
                <a:latin typeface="Arial" panose="020B0604020202020204" pitchFamily="34" charset="0"/>
                <a:cs typeface="Arial" panose="020B0604020202020204" pitchFamily="34" charset="0"/>
              </a:rPr>
              <a:t>Mandate of IA : IIA Standards</a:t>
            </a:r>
          </a:p>
          <a:p>
            <a:pPr marL="457200" indent="-457200">
              <a:lnSpc>
                <a:spcPct val="150000"/>
              </a:lnSpc>
              <a:buFont typeface="Wingdings" panose="05000000000000000000" pitchFamily="2" charset="2"/>
              <a:buChar char="§"/>
            </a:pPr>
            <a:r>
              <a:rPr lang="en-ZA" altLang="en-US" sz="2200" dirty="0">
                <a:latin typeface="Arial" panose="020B0604020202020204" pitchFamily="34" charset="0"/>
                <a:cs typeface="Arial" panose="020B0604020202020204" pitchFamily="34" charset="0"/>
              </a:rPr>
              <a:t>How to test this mandate</a:t>
            </a:r>
            <a:r>
              <a:rPr lang="en-GB" altLang="en-US" sz="2200" dirty="0">
                <a:latin typeface="Arial" panose="020B0604020202020204" pitchFamily="34" charset="0"/>
                <a:cs typeface="Arial" panose="020B0604020202020204" pitchFamily="34" charset="0"/>
              </a:rPr>
              <a:t>  </a:t>
            </a:r>
          </a:p>
          <a:p>
            <a:pPr marL="457200" indent="-457200">
              <a:lnSpc>
                <a:spcPct val="150000"/>
              </a:lnSpc>
              <a:buFont typeface="Wingdings" panose="05000000000000000000" pitchFamily="2" charset="2"/>
              <a:buChar char="§"/>
            </a:pPr>
            <a:r>
              <a:rPr lang="en-GB" altLang="en-US" sz="2200" dirty="0">
                <a:latin typeface="Arial" panose="020B0604020202020204" pitchFamily="34" charset="0"/>
                <a:cs typeface="Arial" panose="020B0604020202020204" pitchFamily="34" charset="0"/>
              </a:rPr>
              <a:t>Enhancing its independence of IA without any compromise</a:t>
            </a:r>
          </a:p>
          <a:p>
            <a:pPr marL="457200" indent="-457200">
              <a:lnSpc>
                <a:spcPct val="150000"/>
              </a:lnSpc>
              <a:buFont typeface="Wingdings" panose="05000000000000000000" pitchFamily="2" charset="2"/>
              <a:buChar char="§"/>
            </a:pPr>
            <a:r>
              <a:rPr lang="en-GB" altLang="en-US" sz="2200" dirty="0">
                <a:latin typeface="Arial" panose="020B0604020202020204" pitchFamily="34" charset="0"/>
                <a:cs typeface="Arial" panose="020B0604020202020204" pitchFamily="34" charset="0"/>
              </a:rPr>
              <a:t>Key success factor</a:t>
            </a:r>
          </a:p>
          <a:p>
            <a:pPr marL="457200" indent="-457200">
              <a:lnSpc>
                <a:spcPct val="150000"/>
              </a:lnSpc>
              <a:buFont typeface="Wingdings" panose="05000000000000000000" pitchFamily="2" charset="2"/>
              <a:buChar char="§"/>
            </a:pPr>
            <a:r>
              <a:rPr lang="en-GB" altLang="en-US" sz="2200" dirty="0">
                <a:latin typeface="Arial" panose="020B0604020202020204" pitchFamily="34" charset="0"/>
                <a:cs typeface="Arial" panose="020B0604020202020204" pitchFamily="34" charset="0"/>
              </a:rPr>
              <a:t>Recommendations</a:t>
            </a:r>
          </a:p>
          <a:p>
            <a:pPr marL="457200" indent="-457200">
              <a:lnSpc>
                <a:spcPct val="150000"/>
              </a:lnSpc>
              <a:buFont typeface="Wingdings" panose="05000000000000000000" pitchFamily="2" charset="2"/>
              <a:buChar char="§"/>
            </a:pPr>
            <a:r>
              <a:rPr lang="en-GB" altLang="en-US" sz="2200" dirty="0">
                <a:latin typeface="Arial" panose="020B0604020202020204" pitchFamily="34" charset="0"/>
                <a:cs typeface="Arial" panose="020B0604020202020204" pitchFamily="34" charset="0"/>
              </a:rPr>
              <a:t>Futuristic and Evolving Auditor</a:t>
            </a:r>
          </a:p>
          <a:p>
            <a:pPr marL="457200" indent="-457200">
              <a:lnSpc>
                <a:spcPct val="150000"/>
              </a:lnSpc>
              <a:buFont typeface="Wingdings" panose="05000000000000000000" pitchFamily="2" charset="2"/>
              <a:buChar char="§"/>
            </a:pPr>
            <a:r>
              <a:rPr lang="en-GB" altLang="en-US" sz="2200" dirty="0">
                <a:latin typeface="Arial" panose="020B0604020202020204" pitchFamily="34" charset="0"/>
                <a:cs typeface="Arial" panose="020B0604020202020204" pitchFamily="34" charset="0"/>
              </a:rPr>
              <a:t>Conclusion</a:t>
            </a:r>
            <a:endParaRPr lang="en-ZA" sz="2200" dirty="0">
              <a:latin typeface="Arial" panose="020B0604020202020204" pitchFamily="34" charset="0"/>
              <a:cs typeface="Arial" panose="020B0604020202020204" pitchFamily="34" charset="0"/>
            </a:endParaRPr>
          </a:p>
          <a:p>
            <a:pPr marL="469900" indent="-457200">
              <a:lnSpc>
                <a:spcPct val="100000"/>
              </a:lnSpc>
              <a:spcBef>
                <a:spcPts val="865"/>
              </a:spcBef>
              <a:buFont typeface="Wingdings" panose="05000000000000000000" pitchFamily="2" charset="2"/>
              <a:buChar char="Ø"/>
              <a:tabLst>
                <a:tab pos="354965" algn="l"/>
                <a:tab pos="355600" algn="l"/>
              </a:tabLst>
            </a:pPr>
            <a:endParaRPr lang="en-ZA" sz="2800" dirty="0">
              <a:solidFill>
                <a:srgbClr val="051D38"/>
              </a:solidFill>
              <a:latin typeface="Arial" panose="020B0604020202020204" pitchFamily="34" charset="0"/>
              <a:cs typeface="Arial" panose="020B0604020202020204" pitchFamily="34" charset="0"/>
            </a:endParaRPr>
          </a:p>
          <a:p>
            <a:pPr marL="12700">
              <a:spcBef>
                <a:spcPts val="865"/>
              </a:spcBef>
              <a:tabLst>
                <a:tab pos="354965" algn="l"/>
                <a:tab pos="355600" algn="l"/>
              </a:tabLst>
            </a:pPr>
            <a:r>
              <a:rPr lang="en-ZA" sz="800" b="1" i="1" dirty="0">
                <a:solidFill>
                  <a:srgbClr val="FFC000"/>
                </a:solidFill>
                <a:latin typeface="Arial Black" panose="020B0A04020102020204" pitchFamily="34" charset="0"/>
                <a:cs typeface="Arial"/>
              </a:rPr>
              <a:t>                                                                                                       </a:t>
            </a:r>
          </a:p>
          <a:p>
            <a:pPr marL="12700">
              <a:spcBef>
                <a:spcPts val="865"/>
              </a:spcBef>
              <a:tabLst>
                <a:tab pos="354965" algn="l"/>
                <a:tab pos="355600" algn="l"/>
              </a:tabLst>
            </a:pPr>
            <a:endParaRPr lang="en-ZA" sz="800" b="1" i="1" dirty="0">
              <a:solidFill>
                <a:srgbClr val="FFC000"/>
              </a:solidFill>
              <a:latin typeface="Arial Black" panose="020B0A04020102020204" pitchFamily="34" charset="0"/>
              <a:cs typeface="Arial"/>
            </a:endParaRPr>
          </a:p>
          <a:p>
            <a:pPr marL="12700">
              <a:spcBef>
                <a:spcPts val="865"/>
              </a:spcBef>
              <a:tabLst>
                <a:tab pos="354965" algn="l"/>
                <a:tab pos="355600" algn="l"/>
              </a:tabLst>
            </a:pPr>
            <a:r>
              <a:rPr lang="en-ZA" sz="800" b="1" i="1" dirty="0">
                <a:solidFill>
                  <a:srgbClr val="FFC000"/>
                </a:solidFill>
                <a:latin typeface="Arial Black" panose="020B0A04020102020204" pitchFamily="34" charset="0"/>
                <a:cs typeface="Arial"/>
              </a:rPr>
              <a:t>                                                                                                             Progressive Institute</a:t>
            </a:r>
          </a:p>
          <a:p>
            <a:pPr marL="12700">
              <a:lnSpc>
                <a:spcPct val="100000"/>
              </a:lnSpc>
              <a:spcBef>
                <a:spcPts val="865"/>
              </a:spcBef>
              <a:tabLst>
                <a:tab pos="354965" algn="l"/>
                <a:tab pos="355600" algn="l"/>
              </a:tabLst>
            </a:pPr>
            <a:endParaRPr lang="en-ZA" sz="2800" dirty="0">
              <a:solidFill>
                <a:srgbClr val="051D38"/>
              </a:solidFill>
              <a:latin typeface="Arial" panose="020B0604020202020204" pitchFamily="34" charset="0"/>
              <a:cs typeface="Arial" panose="020B0604020202020204" pitchFamily="34" charset="0"/>
            </a:endParaRPr>
          </a:p>
          <a:p>
            <a:pPr marL="12700">
              <a:spcBef>
                <a:spcPts val="865"/>
              </a:spcBef>
              <a:tabLst>
                <a:tab pos="354965" algn="l"/>
                <a:tab pos="355600" algn="l"/>
              </a:tabLst>
            </a:pPr>
            <a:r>
              <a:rPr lang="en-ZA" sz="2800" dirty="0">
                <a:solidFill>
                  <a:srgbClr val="051D38"/>
                </a:solidFill>
                <a:latin typeface="Arial" panose="020B0604020202020204" pitchFamily="34" charset="0"/>
                <a:cs typeface="Arial" panose="020B0604020202020204" pitchFamily="34" charset="0"/>
              </a:rPr>
              <a:t>                                   </a:t>
            </a:r>
          </a:p>
          <a:p>
            <a:pPr marL="469900" indent="-457200">
              <a:lnSpc>
                <a:spcPct val="100000"/>
              </a:lnSpc>
              <a:spcBef>
                <a:spcPts val="865"/>
              </a:spcBef>
              <a:buFont typeface="Wingdings" panose="05000000000000000000" pitchFamily="2" charset="2"/>
              <a:buChar char="Ø"/>
              <a:tabLst>
                <a:tab pos="354965" algn="l"/>
                <a:tab pos="355600" algn="l"/>
              </a:tabLst>
            </a:pPr>
            <a:endParaRPr lang="en-ZA" sz="2800" dirty="0">
              <a:solidFill>
                <a:srgbClr val="051D38"/>
              </a:solidFill>
              <a:latin typeface="Arial" panose="020B0604020202020204" pitchFamily="34" charset="0"/>
              <a:cs typeface="Arial" panose="020B0604020202020204" pitchFamily="34" charset="0"/>
            </a:endParaRPr>
          </a:p>
          <a:p>
            <a:pPr marL="12700">
              <a:lnSpc>
                <a:spcPct val="100000"/>
              </a:lnSpc>
              <a:spcBef>
                <a:spcPts val="865"/>
              </a:spcBef>
              <a:tabLst>
                <a:tab pos="354965" algn="l"/>
                <a:tab pos="355600" algn="l"/>
              </a:tabLst>
            </a:pPr>
            <a:endParaRPr lang="en-ZA" sz="2800" dirty="0">
              <a:solidFill>
                <a:srgbClr val="051D38"/>
              </a:solidFill>
              <a:latin typeface="Arial" panose="020B0604020202020204" pitchFamily="34" charset="0"/>
              <a:cs typeface="Arial" panose="020B0604020202020204" pitchFamily="34" charset="0"/>
            </a:endParaRPr>
          </a:p>
          <a:p>
            <a:pPr marL="469900" indent="-457200">
              <a:lnSpc>
                <a:spcPct val="100000"/>
              </a:lnSpc>
              <a:spcBef>
                <a:spcPts val="865"/>
              </a:spcBef>
              <a:buFont typeface="Wingdings" panose="05000000000000000000" pitchFamily="2" charset="2"/>
              <a:buChar char="Ø"/>
              <a:tabLst>
                <a:tab pos="354965" algn="l"/>
                <a:tab pos="355600" algn="l"/>
              </a:tabLst>
            </a:pPr>
            <a:endParaRPr lang="en-ZA" sz="2800" dirty="0">
              <a:solidFill>
                <a:srgbClr val="051D38"/>
              </a:solidFill>
              <a:latin typeface="Arial" panose="020B0604020202020204" pitchFamily="34" charset="0"/>
              <a:cs typeface="Arial" panose="020B0604020202020204" pitchFamily="34" charset="0"/>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r>
              <a:rPr lang="en-ZA" sz="1050" dirty="0">
                <a:solidFill>
                  <a:srgbClr val="051D38"/>
                </a:solidFill>
                <a:latin typeface="Arial"/>
                <a:cs typeface="Arial"/>
              </a:rPr>
              <a:t>                                                                                          </a:t>
            </a:r>
            <a:endParaRPr lang="en-ZA" sz="800" i="1" dirty="0">
              <a:solidFill>
                <a:srgbClr val="FFC000"/>
              </a:solidFill>
              <a:latin typeface="Arial Black" panose="020B0A04020102020204" pitchFamily="34" charset="0"/>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r>
              <a:rPr sz="3200" dirty="0">
                <a:solidFill>
                  <a:srgbClr val="051D38"/>
                </a:solidFill>
                <a:latin typeface="Arial"/>
                <a:cs typeface="Arial"/>
              </a:rPr>
              <a:t> </a:t>
            </a:r>
            <a:endParaRPr sz="3200" dirty="0">
              <a:latin typeface="Arial"/>
              <a:cs typeface="Arial"/>
            </a:endParaRPr>
          </a:p>
        </p:txBody>
      </p:sp>
      <p:sp>
        <p:nvSpPr>
          <p:cNvPr id="9" name="TextBox 8"/>
          <p:cNvSpPr txBox="1"/>
          <p:nvPr/>
        </p:nvSpPr>
        <p:spPr>
          <a:xfrm>
            <a:off x="761999" y="29792"/>
            <a:ext cx="7164365" cy="905376"/>
          </a:xfrm>
          <a:prstGeom prst="rect">
            <a:avLst/>
          </a:prstGeom>
          <a:noFill/>
        </p:spPr>
        <p:txBody>
          <a:bodyPr wrap="square" rtlCol="0">
            <a:spAutoFit/>
          </a:bodyPr>
          <a:lstStyle/>
          <a:p>
            <a:pPr marL="12700">
              <a:lnSpc>
                <a:spcPct val="100000"/>
              </a:lnSpc>
              <a:spcBef>
                <a:spcPts val="100"/>
              </a:spcBef>
            </a:pPr>
            <a:endParaRPr lang="en-ZA" sz="2800" b="1" dirty="0">
              <a:solidFill>
                <a:srgbClr val="FFFFFF"/>
              </a:solidFill>
              <a:latin typeface="Arial"/>
              <a:cs typeface="Arial"/>
            </a:endParaRPr>
          </a:p>
          <a:p>
            <a:pPr marL="12700">
              <a:lnSpc>
                <a:spcPct val="100000"/>
              </a:lnSpc>
              <a:spcBef>
                <a:spcPts val="100"/>
              </a:spcBef>
            </a:pPr>
            <a:r>
              <a:rPr lang="en-ZA" sz="2400" b="1" i="1" spc="-5" dirty="0">
                <a:solidFill>
                  <a:schemeClr val="bg1"/>
                </a:solidFill>
                <a:latin typeface="Arial" panose="020B0604020202020204" pitchFamily="34" charset="0"/>
                <a:cs typeface="Arial" panose="020B0604020202020204" pitchFamily="34" charset="0"/>
              </a:rPr>
              <a:t>TOPICS TO BE COVERED</a:t>
            </a:r>
            <a:endParaRPr lang="en-ZA" sz="2400" b="1" i="1" dirty="0">
              <a:latin typeface="Arial" panose="020B0604020202020204" pitchFamily="34" charset="0"/>
              <a:cs typeface="Arial" panose="020B0604020202020204" pitchFamily="34" charset="0"/>
            </a:endParaRPr>
          </a:p>
        </p:txBody>
      </p:sp>
      <p:sp>
        <p:nvSpPr>
          <p:cNvPr id="10" name="TextBox 9"/>
          <p:cNvSpPr txBox="1"/>
          <p:nvPr/>
        </p:nvSpPr>
        <p:spPr>
          <a:xfrm>
            <a:off x="152399" y="802849"/>
            <a:ext cx="7164365" cy="523220"/>
          </a:xfrm>
          <a:prstGeom prst="rect">
            <a:avLst/>
          </a:prstGeom>
          <a:noFill/>
        </p:spPr>
        <p:txBody>
          <a:bodyPr wrap="square" rtlCol="0">
            <a:spAutoFit/>
          </a:bodyPr>
          <a:lstStyle/>
          <a:p>
            <a:r>
              <a:rPr lang="en-ZA" sz="2800" b="1" dirty="0">
                <a:solidFill>
                  <a:schemeClr val="bg1"/>
                </a:solidFill>
                <a:latin typeface="Times New Roman" panose="02020603050405020304" pitchFamily="18" charset="0"/>
                <a:cs typeface="Times New Roman" panose="02020603050405020304" pitchFamily="18" charset="0"/>
              </a:rPr>
              <a:t> </a:t>
            </a:r>
          </a:p>
        </p:txBody>
      </p:sp>
      <p:sp>
        <p:nvSpPr>
          <p:cNvPr id="12" name="TextBox 11"/>
          <p:cNvSpPr txBox="1"/>
          <p:nvPr/>
        </p:nvSpPr>
        <p:spPr>
          <a:xfrm>
            <a:off x="12496800" y="2133600"/>
            <a:ext cx="2668565" cy="523220"/>
          </a:xfrm>
          <a:prstGeom prst="rect">
            <a:avLst/>
          </a:prstGeom>
          <a:noFill/>
        </p:spPr>
        <p:txBody>
          <a:bodyPr wrap="square" rtlCol="0">
            <a:spAutoFit/>
          </a:bodyPr>
          <a:lstStyle/>
          <a:p>
            <a:r>
              <a:rPr lang="en-ZA" sz="2800" b="1" dirty="0">
                <a:solidFill>
                  <a:schemeClr val="bg1"/>
                </a:solidFill>
                <a:latin typeface="Times New Roman" panose="02020603050405020304" pitchFamily="18" charset="0"/>
                <a:cs typeface="Times New Roman" panose="02020603050405020304" pitchFamily="18" charset="0"/>
              </a:rPr>
              <a:t> </a:t>
            </a:r>
          </a:p>
        </p:txBody>
      </p:sp>
      <p:sp>
        <p:nvSpPr>
          <p:cNvPr id="13" name="TextBox 12"/>
          <p:cNvSpPr txBox="1"/>
          <p:nvPr/>
        </p:nvSpPr>
        <p:spPr>
          <a:xfrm>
            <a:off x="625733" y="969561"/>
            <a:ext cx="7164365" cy="523220"/>
          </a:xfrm>
          <a:prstGeom prst="rect">
            <a:avLst/>
          </a:prstGeom>
          <a:noFill/>
        </p:spPr>
        <p:txBody>
          <a:bodyPr wrap="square" rtlCol="0">
            <a:spAutoFit/>
          </a:bodyPr>
          <a:lstStyle/>
          <a:p>
            <a:r>
              <a:rPr lang="en-ZA" sz="2800" b="1" dirty="0">
                <a:solidFill>
                  <a:schemeClr val="bg1"/>
                </a:solidFill>
                <a:latin typeface="Times New Roman" panose="02020603050405020304" pitchFamily="18" charset="0"/>
                <a:cs typeface="Times New Roman" panose="02020603050405020304" pitchFamily="18" charset="0"/>
              </a:rPr>
              <a:t>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109572"/>
            <a:ext cx="1170603" cy="1064098"/>
          </a:xfrm>
          <a:prstGeom prst="rect">
            <a:avLst/>
          </a:prstGeom>
        </p:spPr>
      </p:pic>
    </p:spTree>
    <p:extLst>
      <p:ext uri="{BB962C8B-B14F-4D97-AF65-F5344CB8AC3E}">
        <p14:creationId xmlns:p14="http://schemas.microsoft.com/office/powerpoint/2010/main" val="3109842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7515945" cy="1021269"/>
          </a:xfrm>
          <a:custGeom>
            <a:avLst/>
            <a:gdLst/>
            <a:ahLst/>
            <a:cxnLst/>
            <a:rect l="l" t="t" r="r" b="b"/>
            <a:pathLst>
              <a:path w="9144000" h="1424940">
                <a:moveTo>
                  <a:pt x="0" y="1424939"/>
                </a:moveTo>
                <a:lnTo>
                  <a:pt x="9144000" y="1424939"/>
                </a:lnTo>
                <a:lnTo>
                  <a:pt x="9144000" y="0"/>
                </a:lnTo>
                <a:lnTo>
                  <a:pt x="0" y="0"/>
                </a:lnTo>
                <a:lnTo>
                  <a:pt x="0" y="1424939"/>
                </a:lnTo>
                <a:close/>
              </a:path>
            </a:pathLst>
          </a:custGeom>
          <a:solidFill>
            <a:srgbClr val="051D38"/>
          </a:solidFill>
        </p:spPr>
        <p:txBody>
          <a:bodyPr wrap="square" lIns="0" tIns="0" rIns="0" bIns="0" rtlCol="0"/>
          <a:lstStyle/>
          <a:p>
            <a:r>
              <a:rPr lang="en-ZA" sz="3200" b="1" dirty="0">
                <a:solidFill>
                  <a:schemeClr val="bg1"/>
                </a:solidFill>
              </a:rPr>
              <a:t>                                   </a:t>
            </a:r>
            <a:endParaRPr sz="3200" b="1" dirty="0">
              <a:solidFill>
                <a:schemeClr val="bg1"/>
              </a:solidFill>
            </a:endParaRPr>
          </a:p>
        </p:txBody>
      </p:sp>
      <p:sp>
        <p:nvSpPr>
          <p:cNvPr id="8" name="object 8"/>
          <p:cNvSpPr txBox="1"/>
          <p:nvPr/>
        </p:nvSpPr>
        <p:spPr>
          <a:xfrm>
            <a:off x="535940" y="1625320"/>
            <a:ext cx="7948930" cy="4659865"/>
          </a:xfrm>
          <a:prstGeom prst="rect">
            <a:avLst/>
          </a:prstGeom>
        </p:spPr>
        <p:txBody>
          <a:bodyPr vert="horz" wrap="square" lIns="0" tIns="109855" rIns="0" bIns="0" rtlCol="0">
            <a:spAutoFit/>
          </a:bodyPr>
          <a:lstStyle/>
          <a:p>
            <a:pPr>
              <a:lnSpc>
                <a:spcPct val="80000"/>
              </a:lnSpc>
            </a:pPr>
            <a:r>
              <a:rPr lang="en-US" altLang="en-US" sz="3200" b="1" dirty="0">
                <a:solidFill>
                  <a:srgbClr val="FF0000"/>
                </a:solidFill>
                <a:latin typeface="Arial" panose="020B0604020202020204" pitchFamily="34" charset="0"/>
                <a:cs typeface="Arial" panose="020B0604020202020204" pitchFamily="34" charset="0"/>
              </a:rPr>
              <a:t>Trust - explained</a:t>
            </a:r>
            <a:endParaRPr lang="en-US" altLang="en-US" sz="3200" b="1" dirty="0">
              <a:latin typeface="Arial" panose="020B0604020202020204" pitchFamily="34" charset="0"/>
              <a:cs typeface="Arial" panose="020B0604020202020204" pitchFamily="34" charset="0"/>
            </a:endParaRPr>
          </a:p>
          <a:p>
            <a:pPr marL="342900" indent="-342900">
              <a:lnSpc>
                <a:spcPct val="80000"/>
              </a:lnSpc>
              <a:buFont typeface="Wingdings" panose="05000000000000000000" pitchFamily="2" charset="2"/>
              <a:buChar char="§"/>
            </a:pPr>
            <a:r>
              <a:rPr lang="en-US" altLang="en-US" sz="2400" b="1" dirty="0">
                <a:latin typeface="Arial" panose="020B0604020202020204" pitchFamily="34" charset="0"/>
                <a:cs typeface="Arial" panose="020B0604020202020204" pitchFamily="34" charset="0"/>
              </a:rPr>
              <a:t>Confidence</a:t>
            </a:r>
            <a:r>
              <a:rPr lang="en-US" altLang="en-US" sz="3600" b="1" dirty="0">
                <a:latin typeface="Arial" panose="020B0604020202020204" pitchFamily="34" charset="0"/>
                <a:cs typeface="Arial" panose="020B0604020202020204" pitchFamily="34" charset="0"/>
              </a:rPr>
              <a:t> </a:t>
            </a:r>
            <a:r>
              <a:rPr lang="en-US" altLang="en-US" sz="2000" b="1" dirty="0">
                <a:solidFill>
                  <a:srgbClr val="00B0F0"/>
                </a:solidFill>
                <a:latin typeface="Arial" panose="020B0604020202020204" pitchFamily="34" charset="0"/>
                <a:cs typeface="Arial" panose="020B0604020202020204" pitchFamily="34" charset="0"/>
              </a:rPr>
              <a:t>(</a:t>
            </a:r>
            <a:r>
              <a:rPr lang="en-US" altLang="en-US" sz="2000" b="1" i="1" dirty="0">
                <a:solidFill>
                  <a:srgbClr val="00B0F0"/>
                </a:solidFill>
                <a:latin typeface="Arial" panose="020B0604020202020204" pitchFamily="34" charset="0"/>
                <a:cs typeface="Arial" panose="020B0604020202020204" pitchFamily="34" charset="0"/>
              </a:rPr>
              <a:t>belief or state of being certain</a:t>
            </a:r>
            <a:r>
              <a:rPr lang="en-US" altLang="en-US" sz="2000" b="1" dirty="0">
                <a:solidFill>
                  <a:srgbClr val="00B0F0"/>
                </a:solidFill>
                <a:latin typeface="Arial" panose="020B0604020202020204" pitchFamily="34" charset="0"/>
                <a:cs typeface="Arial" panose="020B0604020202020204" pitchFamily="34" charset="0"/>
              </a:rPr>
              <a:t>) </a:t>
            </a:r>
          </a:p>
          <a:p>
            <a:pPr marL="342900" indent="-342900">
              <a:lnSpc>
                <a:spcPct val="80000"/>
              </a:lnSpc>
              <a:buFont typeface="Wingdings" panose="05000000000000000000" pitchFamily="2" charset="2"/>
              <a:buChar char="§"/>
            </a:pPr>
            <a:r>
              <a:rPr lang="en-US" altLang="en-US" sz="2400" b="1" dirty="0">
                <a:latin typeface="Arial" panose="020B0604020202020204" pitchFamily="34" charset="0"/>
                <a:cs typeface="Arial" panose="020B0604020202020204" pitchFamily="34" charset="0"/>
              </a:rPr>
              <a:t>Dependable</a:t>
            </a:r>
            <a:r>
              <a:rPr lang="en-US" altLang="en-US" sz="3600" b="1" dirty="0">
                <a:latin typeface="Arial" panose="020B0604020202020204" pitchFamily="34" charset="0"/>
                <a:cs typeface="Arial" panose="020B0604020202020204" pitchFamily="34" charset="0"/>
              </a:rPr>
              <a:t> </a:t>
            </a:r>
            <a:r>
              <a:rPr lang="en-US" altLang="en-US" sz="2000" b="1" dirty="0">
                <a:solidFill>
                  <a:srgbClr val="00B0F0"/>
                </a:solidFill>
                <a:latin typeface="Arial" panose="020B0604020202020204" pitchFamily="34" charset="0"/>
                <a:cs typeface="Arial" panose="020B0604020202020204" pitchFamily="34" charset="0"/>
              </a:rPr>
              <a:t>( </a:t>
            </a:r>
            <a:r>
              <a:rPr lang="en-US" altLang="en-US" sz="2000" b="1" i="1" dirty="0">
                <a:solidFill>
                  <a:srgbClr val="00B0F0"/>
                </a:solidFill>
                <a:latin typeface="Arial" panose="020B0604020202020204" pitchFamily="34" charset="0"/>
                <a:cs typeface="Arial" panose="020B0604020202020204" pitchFamily="34" charset="0"/>
              </a:rPr>
              <a:t>trustworthy</a:t>
            </a:r>
            <a:r>
              <a:rPr lang="en-US" altLang="en-US" sz="2000" b="1" dirty="0">
                <a:solidFill>
                  <a:srgbClr val="00B0F0"/>
                </a:solidFill>
                <a:latin typeface="Arial" panose="020B0604020202020204" pitchFamily="34" charset="0"/>
                <a:cs typeface="Arial" panose="020B0604020202020204" pitchFamily="34" charset="0"/>
              </a:rPr>
              <a:t>)</a:t>
            </a:r>
          </a:p>
          <a:p>
            <a:pPr marL="342900" indent="-342900">
              <a:lnSpc>
                <a:spcPct val="80000"/>
              </a:lnSpc>
              <a:buFont typeface="Wingdings" panose="05000000000000000000" pitchFamily="2" charset="2"/>
              <a:buChar char="§"/>
            </a:pPr>
            <a:r>
              <a:rPr lang="en-US" altLang="en-US" sz="2400" b="1" dirty="0">
                <a:latin typeface="Arial" panose="020B0604020202020204" pitchFamily="34" charset="0"/>
                <a:cs typeface="Arial" panose="020B0604020202020204" pitchFamily="34" charset="0"/>
              </a:rPr>
              <a:t>Reliable</a:t>
            </a:r>
            <a:r>
              <a:rPr lang="en-US" altLang="en-US" sz="3600" b="1" dirty="0">
                <a:latin typeface="Arial" panose="020B0604020202020204" pitchFamily="34" charset="0"/>
                <a:cs typeface="Arial" panose="020B0604020202020204" pitchFamily="34" charset="0"/>
              </a:rPr>
              <a:t> </a:t>
            </a:r>
            <a:r>
              <a:rPr lang="en-US" altLang="en-US" sz="2000" b="1" dirty="0">
                <a:solidFill>
                  <a:srgbClr val="00B0F0"/>
                </a:solidFill>
                <a:latin typeface="Arial" panose="020B0604020202020204" pitchFamily="34" charset="0"/>
                <a:cs typeface="Arial" panose="020B0604020202020204" pitchFamily="34" charset="0"/>
              </a:rPr>
              <a:t>(</a:t>
            </a:r>
            <a:r>
              <a:rPr lang="en-US" altLang="en-US" sz="2000" b="1" i="1" dirty="0">
                <a:solidFill>
                  <a:srgbClr val="00B0F0"/>
                </a:solidFill>
                <a:latin typeface="Arial" panose="020B0604020202020204" pitchFamily="34" charset="0"/>
                <a:cs typeface="Arial" panose="020B0604020202020204" pitchFamily="34" charset="0"/>
              </a:rPr>
              <a:t>consistently good quality or performance</a:t>
            </a:r>
            <a:r>
              <a:rPr lang="en-US" altLang="en-US" sz="2000" b="1" dirty="0">
                <a:solidFill>
                  <a:srgbClr val="00B0F0"/>
                </a:solidFill>
                <a:latin typeface="Arial" panose="020B0604020202020204" pitchFamily="34" charset="0"/>
                <a:cs typeface="Arial" panose="020B0604020202020204" pitchFamily="34" charset="0"/>
              </a:rPr>
              <a:t>) </a:t>
            </a:r>
          </a:p>
          <a:p>
            <a:pPr marL="342900" indent="-342900">
              <a:lnSpc>
                <a:spcPct val="80000"/>
              </a:lnSpc>
              <a:buFont typeface="Wingdings" panose="05000000000000000000" pitchFamily="2" charset="2"/>
              <a:buChar char="§"/>
            </a:pPr>
            <a:r>
              <a:rPr lang="en-US" altLang="en-US" sz="2400" b="1" dirty="0">
                <a:latin typeface="Arial" panose="020B0604020202020204" pitchFamily="34" charset="0"/>
                <a:cs typeface="Arial" panose="020B0604020202020204" pitchFamily="34" charset="0"/>
              </a:rPr>
              <a:t>Honest</a:t>
            </a:r>
            <a:r>
              <a:rPr lang="en-US" altLang="en-US" sz="3600" b="1" dirty="0">
                <a:latin typeface="Arial" panose="020B0604020202020204" pitchFamily="34" charset="0"/>
                <a:cs typeface="Arial" panose="020B0604020202020204" pitchFamily="34" charset="0"/>
              </a:rPr>
              <a:t> </a:t>
            </a:r>
            <a:r>
              <a:rPr lang="en-US" altLang="en-US" sz="2000" b="1" i="1" dirty="0">
                <a:solidFill>
                  <a:srgbClr val="00B0F0"/>
                </a:solidFill>
                <a:latin typeface="Arial" panose="020B0604020202020204" pitchFamily="34" charset="0"/>
                <a:cs typeface="Arial" panose="020B0604020202020204" pitchFamily="34" charset="0"/>
              </a:rPr>
              <a:t>(truthful and sincere)</a:t>
            </a:r>
          </a:p>
          <a:p>
            <a:pPr marL="342900" indent="-342900">
              <a:lnSpc>
                <a:spcPct val="80000"/>
              </a:lnSpc>
              <a:buFont typeface="Wingdings" panose="05000000000000000000" pitchFamily="2" charset="2"/>
              <a:buChar char="§"/>
            </a:pPr>
            <a:r>
              <a:rPr lang="en-US" altLang="en-US" sz="2400" b="1" dirty="0">
                <a:latin typeface="Arial" panose="020B0604020202020204" pitchFamily="34" charset="0"/>
                <a:cs typeface="Arial" panose="020B0604020202020204" pitchFamily="34" charset="0"/>
              </a:rPr>
              <a:t>Integrity</a:t>
            </a:r>
            <a:r>
              <a:rPr lang="en-US" altLang="en-US" sz="3600" b="1" dirty="0">
                <a:latin typeface="Arial" panose="020B0604020202020204" pitchFamily="34" charset="0"/>
                <a:cs typeface="Arial" panose="020B0604020202020204" pitchFamily="34" charset="0"/>
              </a:rPr>
              <a:t> </a:t>
            </a:r>
            <a:r>
              <a:rPr lang="en-US" altLang="en-US" sz="2000" b="1" i="1" dirty="0">
                <a:solidFill>
                  <a:srgbClr val="00B0F0"/>
                </a:solidFill>
                <a:latin typeface="Arial" panose="020B0604020202020204" pitchFamily="34" charset="0"/>
                <a:cs typeface="Arial" panose="020B0604020202020204" pitchFamily="34" charset="0"/>
              </a:rPr>
              <a:t>(having strong moral principle) </a:t>
            </a:r>
          </a:p>
          <a:p>
            <a:pPr>
              <a:lnSpc>
                <a:spcPct val="80000"/>
              </a:lnSpc>
            </a:pPr>
            <a:endParaRPr lang="en-US" altLang="en-US" sz="2000" b="1" dirty="0">
              <a:latin typeface="Arial" panose="020B0604020202020204" pitchFamily="34" charset="0"/>
              <a:cs typeface="Arial" panose="020B0604020202020204" pitchFamily="34" charset="0"/>
            </a:endParaRPr>
          </a:p>
          <a:p>
            <a:pPr>
              <a:lnSpc>
                <a:spcPct val="80000"/>
              </a:lnSpc>
            </a:pPr>
            <a:r>
              <a:rPr lang="en-US" altLang="en-US" sz="2000" b="1" dirty="0">
                <a:latin typeface="Arial" panose="020B0604020202020204" pitchFamily="34" charset="0"/>
                <a:cs typeface="Arial" panose="020B0604020202020204" pitchFamily="34" charset="0"/>
              </a:rPr>
              <a:t>This is what trust entails. It is the foundation of any sound relationship.</a:t>
            </a:r>
          </a:p>
          <a:p>
            <a:pPr>
              <a:lnSpc>
                <a:spcPct val="80000"/>
              </a:lnSpc>
            </a:pPr>
            <a:endParaRPr lang="en-US" altLang="en-US" sz="2000" b="1" i="1" u="sng" dirty="0">
              <a:latin typeface="Arial" panose="020B0604020202020204" pitchFamily="34" charset="0"/>
              <a:cs typeface="Arial" panose="020B0604020202020204" pitchFamily="34" charset="0"/>
            </a:endParaRPr>
          </a:p>
          <a:p>
            <a:pPr marL="12700">
              <a:spcBef>
                <a:spcPts val="865"/>
              </a:spcBef>
              <a:tabLst>
                <a:tab pos="354965" algn="l"/>
                <a:tab pos="355600" algn="l"/>
              </a:tabLst>
            </a:pPr>
            <a:r>
              <a:rPr lang="en-ZA" sz="800" b="1" i="1" u="sng" dirty="0">
                <a:solidFill>
                  <a:srgbClr val="FFC000"/>
                </a:solidFill>
                <a:latin typeface="Arial Black" panose="020B0A04020102020204" pitchFamily="34" charset="0"/>
                <a:cs typeface="Arial"/>
              </a:rPr>
              <a:t>                                                                                                     </a:t>
            </a:r>
          </a:p>
          <a:p>
            <a:pPr marL="12700">
              <a:spcBef>
                <a:spcPts val="865"/>
              </a:spcBef>
              <a:tabLst>
                <a:tab pos="354965" algn="l"/>
                <a:tab pos="355600" algn="l"/>
              </a:tabLst>
            </a:pPr>
            <a:endParaRPr lang="en-ZA" sz="800" b="1" i="1" dirty="0">
              <a:solidFill>
                <a:srgbClr val="FFC000"/>
              </a:solidFill>
              <a:latin typeface="Arial Black" panose="020B0A04020102020204" pitchFamily="34" charset="0"/>
              <a:cs typeface="Arial"/>
            </a:endParaRPr>
          </a:p>
          <a:p>
            <a:pPr marL="12700">
              <a:spcBef>
                <a:spcPts val="865"/>
              </a:spcBef>
              <a:tabLst>
                <a:tab pos="354965" algn="l"/>
                <a:tab pos="355600" algn="l"/>
              </a:tabLst>
            </a:pPr>
            <a:r>
              <a:rPr lang="en-ZA" sz="800" b="1" i="1" dirty="0">
                <a:solidFill>
                  <a:srgbClr val="FFC000"/>
                </a:solidFill>
                <a:latin typeface="Arial Black" panose="020B0A04020102020204" pitchFamily="34" charset="0"/>
                <a:cs typeface="Arial"/>
              </a:rPr>
              <a:t>                                                                                                            </a:t>
            </a:r>
          </a:p>
          <a:p>
            <a:pPr marL="12700">
              <a:spcBef>
                <a:spcPts val="865"/>
              </a:spcBef>
              <a:tabLst>
                <a:tab pos="354965" algn="l"/>
                <a:tab pos="355600" algn="l"/>
              </a:tabLst>
            </a:pPr>
            <a:endParaRPr lang="en-ZA" sz="800" b="1" i="1" dirty="0">
              <a:solidFill>
                <a:srgbClr val="FFC000"/>
              </a:solidFill>
              <a:latin typeface="Arial Black" panose="020B0A04020102020204" pitchFamily="34" charset="0"/>
              <a:cs typeface="Arial"/>
            </a:endParaRPr>
          </a:p>
        </p:txBody>
      </p:sp>
      <p:sp>
        <p:nvSpPr>
          <p:cNvPr id="9" name="TextBox 8"/>
          <p:cNvSpPr txBox="1"/>
          <p:nvPr/>
        </p:nvSpPr>
        <p:spPr>
          <a:xfrm>
            <a:off x="354593" y="152834"/>
            <a:ext cx="7164365" cy="905376"/>
          </a:xfrm>
          <a:prstGeom prst="rect">
            <a:avLst/>
          </a:prstGeom>
          <a:noFill/>
        </p:spPr>
        <p:txBody>
          <a:bodyPr wrap="square" rtlCol="0">
            <a:spAutoFit/>
          </a:bodyPr>
          <a:lstStyle/>
          <a:p>
            <a:pPr marL="12700">
              <a:lnSpc>
                <a:spcPct val="100000"/>
              </a:lnSpc>
              <a:spcBef>
                <a:spcPts val="100"/>
              </a:spcBef>
            </a:pPr>
            <a:endParaRPr lang="en-ZA" sz="2800" b="1" dirty="0">
              <a:solidFill>
                <a:srgbClr val="FFFFFF"/>
              </a:solidFill>
              <a:latin typeface="Arial"/>
              <a:cs typeface="Arial"/>
            </a:endParaRPr>
          </a:p>
          <a:p>
            <a:pPr marL="12700">
              <a:lnSpc>
                <a:spcPct val="100000"/>
              </a:lnSpc>
              <a:spcBef>
                <a:spcPts val="100"/>
              </a:spcBef>
            </a:pPr>
            <a:r>
              <a:rPr lang="en-US" sz="2400" dirty="0">
                <a:solidFill>
                  <a:schemeClr val="bg1"/>
                </a:solidFill>
                <a:latin typeface="Arial Black" pitchFamily="34" charset="0"/>
              </a:rPr>
              <a:t>A TRUSTED ADVISOR</a:t>
            </a:r>
            <a:r>
              <a:rPr lang="en-ZA" sz="2400" b="1" i="1" spc="-5" dirty="0">
                <a:solidFill>
                  <a:schemeClr val="bg1"/>
                </a:solidFill>
                <a:latin typeface="Arial" panose="020B0604020202020204" pitchFamily="34" charset="0"/>
                <a:cs typeface="Arial" panose="020B0604020202020204" pitchFamily="34" charset="0"/>
              </a:rPr>
              <a:t> </a:t>
            </a:r>
            <a:endParaRPr lang="en-ZA" sz="2400" b="1" i="1"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12496800" y="2133600"/>
            <a:ext cx="2668565" cy="523220"/>
          </a:xfrm>
          <a:prstGeom prst="rect">
            <a:avLst/>
          </a:prstGeom>
          <a:noFill/>
        </p:spPr>
        <p:txBody>
          <a:bodyPr wrap="square" rtlCol="0">
            <a:spAutoFit/>
          </a:bodyPr>
          <a:lstStyle/>
          <a:p>
            <a:r>
              <a:rPr lang="en-ZA" sz="2800" b="1" dirty="0">
                <a:solidFill>
                  <a:schemeClr val="bg1"/>
                </a:solidFill>
                <a:latin typeface="Times New Roman" panose="02020603050405020304" pitchFamily="18" charset="0"/>
                <a:cs typeface="Times New Roman" panose="02020603050405020304" pitchFamily="18" charset="0"/>
              </a:rPr>
              <a:t> </a:t>
            </a:r>
          </a:p>
        </p:txBody>
      </p:sp>
      <p:sp>
        <p:nvSpPr>
          <p:cNvPr id="13" name="TextBox 12"/>
          <p:cNvSpPr txBox="1"/>
          <p:nvPr/>
        </p:nvSpPr>
        <p:spPr>
          <a:xfrm>
            <a:off x="354593" y="340679"/>
            <a:ext cx="7164365" cy="523220"/>
          </a:xfrm>
          <a:prstGeom prst="rect">
            <a:avLst/>
          </a:prstGeom>
          <a:noFill/>
        </p:spPr>
        <p:txBody>
          <a:bodyPr wrap="square" rtlCol="0">
            <a:spAutoFit/>
          </a:bodyPr>
          <a:lstStyle/>
          <a:p>
            <a:r>
              <a:rPr lang="en-ZA" sz="2800" b="1" dirty="0">
                <a:solidFill>
                  <a:schemeClr val="bg1"/>
                </a:solidFill>
                <a:latin typeface="Times New Roman" panose="02020603050405020304" pitchFamily="18" charset="0"/>
                <a:cs typeface="Times New Roman" panose="02020603050405020304" pitchFamily="18" charset="0"/>
              </a:rPr>
              <a:t>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109572"/>
            <a:ext cx="1170603" cy="1064098"/>
          </a:xfrm>
          <a:prstGeom prst="rect">
            <a:avLst/>
          </a:prstGeom>
        </p:spPr>
      </p:pic>
    </p:spTree>
    <p:extLst>
      <p:ext uri="{BB962C8B-B14F-4D97-AF65-F5344CB8AC3E}">
        <p14:creationId xmlns:p14="http://schemas.microsoft.com/office/powerpoint/2010/main" val="3335257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208" y="0"/>
            <a:ext cx="7515945" cy="1021269"/>
          </a:xfrm>
          <a:custGeom>
            <a:avLst/>
            <a:gdLst/>
            <a:ahLst/>
            <a:cxnLst/>
            <a:rect l="l" t="t" r="r" b="b"/>
            <a:pathLst>
              <a:path w="9144000" h="1424940">
                <a:moveTo>
                  <a:pt x="0" y="1424939"/>
                </a:moveTo>
                <a:lnTo>
                  <a:pt x="9144000" y="1424939"/>
                </a:lnTo>
                <a:lnTo>
                  <a:pt x="9144000" y="0"/>
                </a:lnTo>
                <a:lnTo>
                  <a:pt x="0" y="0"/>
                </a:lnTo>
                <a:lnTo>
                  <a:pt x="0" y="1424939"/>
                </a:lnTo>
                <a:close/>
              </a:path>
            </a:pathLst>
          </a:custGeom>
          <a:solidFill>
            <a:srgbClr val="051D38"/>
          </a:solidFill>
        </p:spPr>
        <p:txBody>
          <a:bodyPr wrap="square" lIns="0" tIns="0" rIns="0" bIns="0" rtlCol="0"/>
          <a:lstStyle/>
          <a:p>
            <a:r>
              <a:rPr lang="en-US" sz="2400" b="1" dirty="0">
                <a:solidFill>
                  <a:schemeClr val="bg1"/>
                </a:solidFill>
                <a:latin typeface="Arial Black" pitchFamily="34" charset="0"/>
              </a:rPr>
              <a:t>RESPONSIBILITIES OF IA PER LEGISLATIVE REQUIREMENTS</a:t>
            </a:r>
            <a:endParaRPr sz="2400" b="1" dirty="0">
              <a:solidFill>
                <a:schemeClr val="bg1"/>
              </a:solidFill>
            </a:endParaRPr>
          </a:p>
        </p:txBody>
      </p:sp>
      <p:sp>
        <p:nvSpPr>
          <p:cNvPr id="8" name="object 8"/>
          <p:cNvSpPr txBox="1"/>
          <p:nvPr/>
        </p:nvSpPr>
        <p:spPr>
          <a:xfrm>
            <a:off x="597408" y="1169621"/>
            <a:ext cx="7948930" cy="13893162"/>
          </a:xfrm>
          <a:prstGeom prst="rect">
            <a:avLst/>
          </a:prstGeom>
        </p:spPr>
        <p:txBody>
          <a:bodyPr vert="horz" wrap="square" lIns="0" tIns="109855" rIns="0" bIns="0" rtlCol="0">
            <a:spAutoFit/>
          </a:bodyPr>
          <a:lstStyle/>
          <a:p>
            <a:pPr marL="609600" indent="-609600">
              <a:lnSpc>
                <a:spcPct val="80000"/>
              </a:lnSpc>
            </a:pPr>
            <a:r>
              <a:rPr lang="en-ZA" altLang="en-US" sz="2400" b="1" dirty="0">
                <a:latin typeface="Arial" panose="020B0604020202020204" pitchFamily="34" charset="0"/>
                <a:cs typeface="Arial" panose="020B0604020202020204" pitchFamily="34" charset="0"/>
              </a:rPr>
              <a:t>The law promotes trust regarding the work of Internal</a:t>
            </a:r>
          </a:p>
          <a:p>
            <a:pPr marL="609600" indent="-609600">
              <a:lnSpc>
                <a:spcPct val="80000"/>
              </a:lnSpc>
            </a:pPr>
            <a:r>
              <a:rPr lang="en-ZA" altLang="en-US" sz="2400" b="1" dirty="0">
                <a:latin typeface="Arial" panose="020B0604020202020204" pitchFamily="34" charset="0"/>
                <a:cs typeface="Arial" panose="020B0604020202020204" pitchFamily="34" charset="0"/>
              </a:rPr>
              <a:t>Audit to:</a:t>
            </a:r>
          </a:p>
          <a:p>
            <a:pPr marL="609600" indent="-609600">
              <a:lnSpc>
                <a:spcPct val="80000"/>
              </a:lnSpc>
            </a:pPr>
            <a:endParaRPr lang="en-ZA" altLang="en-US" sz="2400" dirty="0">
              <a:latin typeface="Arial" panose="020B0604020202020204" pitchFamily="34" charset="0"/>
              <a:cs typeface="Arial" panose="020B0604020202020204" pitchFamily="34" charset="0"/>
            </a:endParaRPr>
          </a:p>
          <a:p>
            <a:pPr marL="609600" indent="-609600">
              <a:buFont typeface="Wingdings" panose="05000000000000000000" pitchFamily="2" charset="2"/>
              <a:buChar char="§"/>
            </a:pPr>
            <a:r>
              <a:rPr lang="en-ZA" altLang="en-US" sz="2200" dirty="0">
                <a:latin typeface="Arial" panose="020B0604020202020204" pitchFamily="34" charset="0"/>
                <a:cs typeface="Arial" panose="020B0604020202020204" pitchFamily="34" charset="0"/>
              </a:rPr>
              <a:t>To give assurance to the accounting officer and report to audit committee on matters relating to, internal audit, internal control, accounting procedures and practices, risk and risk management, performance management, loss control and compliance with MFMA, DORA and any other applicable legislation. (</a:t>
            </a:r>
            <a:r>
              <a:rPr lang="en-ZA" altLang="en-US" sz="2200" dirty="0" err="1">
                <a:latin typeface="Arial" panose="020B0604020202020204" pitchFamily="34" charset="0"/>
                <a:cs typeface="Arial" panose="020B0604020202020204" pitchFamily="34" charset="0"/>
              </a:rPr>
              <a:t>eg</a:t>
            </a:r>
            <a:r>
              <a:rPr lang="en-ZA" altLang="en-US" sz="2200" dirty="0">
                <a:latin typeface="Arial" panose="020B0604020202020204" pitchFamily="34" charset="0"/>
                <a:cs typeface="Arial" panose="020B0604020202020204" pitchFamily="34" charset="0"/>
              </a:rPr>
              <a:t> Water Services Act, Electricity Regulation Act,  Municipal Fiscal Powers and Functions, Disaster Management Act  etc..)</a:t>
            </a:r>
          </a:p>
          <a:p>
            <a:pPr marL="609600" indent="-609600">
              <a:lnSpc>
                <a:spcPct val="80000"/>
              </a:lnSpc>
            </a:pPr>
            <a:endParaRPr lang="en-ZA" altLang="en-US" sz="2400" b="1" dirty="0">
              <a:solidFill>
                <a:srgbClr val="FF0000"/>
              </a:solidFill>
              <a:latin typeface="Arial" panose="020B0604020202020204" pitchFamily="34" charset="0"/>
              <a:cs typeface="Arial" panose="020B0604020202020204" pitchFamily="34" charset="0"/>
            </a:endParaRPr>
          </a:p>
          <a:p>
            <a:pPr marL="609600" indent="-609600">
              <a:lnSpc>
                <a:spcPct val="80000"/>
              </a:lnSpc>
              <a:buFont typeface="Wingdings" panose="05000000000000000000" pitchFamily="2" charset="2"/>
              <a:buChar char="§"/>
            </a:pPr>
            <a:r>
              <a:rPr lang="en-ZA" altLang="en-US" sz="2400" b="1" dirty="0">
                <a:solidFill>
                  <a:srgbClr val="FF0000"/>
                </a:solidFill>
                <a:latin typeface="Arial" panose="020B0604020202020204" pitchFamily="34" charset="0"/>
                <a:cs typeface="Arial" panose="020B0604020202020204" pitchFamily="34" charset="0"/>
              </a:rPr>
              <a:t>Perform such other duties as may be assigned by the accounting officer as consulting services </a:t>
            </a:r>
            <a:endParaRPr lang="en-GB" altLang="en-US" sz="2400" b="1" dirty="0">
              <a:solidFill>
                <a:srgbClr val="FF0000"/>
              </a:solidFill>
              <a:latin typeface="Arial" panose="020B0604020202020204" pitchFamily="34" charset="0"/>
              <a:cs typeface="Arial" panose="020B0604020202020204" pitchFamily="34" charset="0"/>
            </a:endParaRPr>
          </a:p>
          <a:p>
            <a:pPr>
              <a:lnSpc>
                <a:spcPct val="80000"/>
              </a:lnSpc>
            </a:pPr>
            <a:endParaRPr lang="en-GB" altLang="en-US" sz="2400" dirty="0">
              <a:latin typeface="Arial" panose="020B0604020202020204" pitchFamily="34" charset="0"/>
              <a:cs typeface="Arial" panose="020B0604020202020204" pitchFamily="34" charset="0"/>
            </a:endParaRPr>
          </a:p>
          <a:p>
            <a:pPr marL="12700">
              <a:spcBef>
                <a:spcPts val="865"/>
              </a:spcBef>
              <a:tabLst>
                <a:tab pos="354965" algn="l"/>
                <a:tab pos="355600" algn="l"/>
              </a:tabLst>
            </a:pPr>
            <a:r>
              <a:rPr lang="en-ZA" sz="800" b="1" i="1" dirty="0">
                <a:solidFill>
                  <a:srgbClr val="FFC000"/>
                </a:solidFill>
                <a:latin typeface="Arial Black" panose="020B0A04020102020204" pitchFamily="34" charset="0"/>
                <a:cs typeface="Arial"/>
              </a:rPr>
              <a:t>                                                                                                       </a:t>
            </a:r>
          </a:p>
          <a:p>
            <a:pPr marL="12700">
              <a:spcBef>
                <a:spcPts val="865"/>
              </a:spcBef>
              <a:tabLst>
                <a:tab pos="354965" algn="l"/>
                <a:tab pos="355600" algn="l"/>
              </a:tabLst>
            </a:pPr>
            <a:r>
              <a:rPr lang="en-ZA" sz="800" b="1" i="1" dirty="0">
                <a:solidFill>
                  <a:srgbClr val="FFC000"/>
                </a:solidFill>
                <a:latin typeface="Arial Black" panose="020B0A04020102020204" pitchFamily="34" charset="0"/>
                <a:cs typeface="Arial"/>
              </a:rPr>
              <a:t>                                                                                                            </a:t>
            </a:r>
          </a:p>
          <a:p>
            <a:pPr marL="12700">
              <a:lnSpc>
                <a:spcPct val="100000"/>
              </a:lnSpc>
              <a:spcBef>
                <a:spcPts val="865"/>
              </a:spcBef>
              <a:tabLst>
                <a:tab pos="354965" algn="l"/>
                <a:tab pos="355600" algn="l"/>
              </a:tabLst>
            </a:pPr>
            <a:endParaRPr lang="en-ZA" sz="2800" dirty="0">
              <a:solidFill>
                <a:srgbClr val="051D38"/>
              </a:solidFill>
              <a:latin typeface="Arial" panose="020B0604020202020204" pitchFamily="34" charset="0"/>
              <a:cs typeface="Arial" panose="020B0604020202020204" pitchFamily="34" charset="0"/>
            </a:endParaRPr>
          </a:p>
          <a:p>
            <a:pPr marL="12700">
              <a:spcBef>
                <a:spcPts val="865"/>
              </a:spcBef>
              <a:tabLst>
                <a:tab pos="354965" algn="l"/>
                <a:tab pos="355600" algn="l"/>
              </a:tabLst>
            </a:pPr>
            <a:r>
              <a:rPr lang="en-ZA" sz="2800" dirty="0">
                <a:solidFill>
                  <a:srgbClr val="051D38"/>
                </a:solidFill>
                <a:latin typeface="Arial" panose="020B0604020202020204" pitchFamily="34" charset="0"/>
                <a:cs typeface="Arial" panose="020B0604020202020204" pitchFamily="34" charset="0"/>
              </a:rPr>
              <a:t>                                   </a:t>
            </a:r>
          </a:p>
          <a:p>
            <a:pPr marL="469900" indent="-457200">
              <a:lnSpc>
                <a:spcPct val="100000"/>
              </a:lnSpc>
              <a:spcBef>
                <a:spcPts val="865"/>
              </a:spcBef>
              <a:buFont typeface="Wingdings" panose="05000000000000000000" pitchFamily="2" charset="2"/>
              <a:buChar char="Ø"/>
              <a:tabLst>
                <a:tab pos="354965" algn="l"/>
                <a:tab pos="355600" algn="l"/>
              </a:tabLst>
            </a:pPr>
            <a:endParaRPr lang="en-ZA" sz="2800" dirty="0">
              <a:solidFill>
                <a:srgbClr val="051D38"/>
              </a:solidFill>
              <a:latin typeface="Arial" panose="020B0604020202020204" pitchFamily="34" charset="0"/>
              <a:cs typeface="Arial" panose="020B0604020202020204" pitchFamily="34" charset="0"/>
            </a:endParaRPr>
          </a:p>
          <a:p>
            <a:pPr marL="12700">
              <a:lnSpc>
                <a:spcPct val="100000"/>
              </a:lnSpc>
              <a:spcBef>
                <a:spcPts val="865"/>
              </a:spcBef>
              <a:tabLst>
                <a:tab pos="354965" algn="l"/>
                <a:tab pos="355600" algn="l"/>
              </a:tabLst>
            </a:pPr>
            <a:endParaRPr lang="en-ZA" sz="2800" dirty="0">
              <a:solidFill>
                <a:srgbClr val="051D38"/>
              </a:solidFill>
              <a:latin typeface="Arial" panose="020B0604020202020204" pitchFamily="34" charset="0"/>
              <a:cs typeface="Arial" panose="020B0604020202020204" pitchFamily="34" charset="0"/>
            </a:endParaRPr>
          </a:p>
          <a:p>
            <a:pPr marL="469900" indent="-457200">
              <a:lnSpc>
                <a:spcPct val="100000"/>
              </a:lnSpc>
              <a:spcBef>
                <a:spcPts val="865"/>
              </a:spcBef>
              <a:buFont typeface="Wingdings" panose="05000000000000000000" pitchFamily="2" charset="2"/>
              <a:buChar char="Ø"/>
              <a:tabLst>
                <a:tab pos="354965" algn="l"/>
                <a:tab pos="355600" algn="l"/>
              </a:tabLst>
            </a:pPr>
            <a:endParaRPr lang="en-ZA" sz="2800" dirty="0">
              <a:solidFill>
                <a:srgbClr val="051D38"/>
              </a:solidFill>
              <a:latin typeface="Arial" panose="020B0604020202020204" pitchFamily="34" charset="0"/>
              <a:cs typeface="Arial" panose="020B0604020202020204" pitchFamily="34" charset="0"/>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r>
              <a:rPr lang="en-ZA" sz="1050" dirty="0">
                <a:solidFill>
                  <a:srgbClr val="051D38"/>
                </a:solidFill>
                <a:latin typeface="Arial"/>
                <a:cs typeface="Arial"/>
              </a:rPr>
              <a:t>                                                                                          </a:t>
            </a:r>
            <a:endParaRPr lang="en-ZA" sz="800" i="1" dirty="0">
              <a:solidFill>
                <a:srgbClr val="FFC000"/>
              </a:solidFill>
              <a:latin typeface="Arial Black" panose="020B0A04020102020204" pitchFamily="34" charset="0"/>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endParaRPr lang="en-ZA" sz="3200" dirty="0">
              <a:solidFill>
                <a:srgbClr val="051D38"/>
              </a:solidFill>
              <a:latin typeface="Arial"/>
              <a:cs typeface="Arial"/>
            </a:endParaRPr>
          </a:p>
          <a:p>
            <a:pPr marL="12700">
              <a:lnSpc>
                <a:spcPct val="100000"/>
              </a:lnSpc>
              <a:spcBef>
                <a:spcPts val="865"/>
              </a:spcBef>
              <a:tabLst>
                <a:tab pos="354965" algn="l"/>
                <a:tab pos="355600" algn="l"/>
              </a:tabLst>
            </a:pPr>
            <a:r>
              <a:rPr sz="3200" dirty="0">
                <a:solidFill>
                  <a:srgbClr val="051D38"/>
                </a:solidFill>
                <a:latin typeface="Arial"/>
                <a:cs typeface="Arial"/>
              </a:rPr>
              <a:t> </a:t>
            </a:r>
            <a:endParaRPr sz="3200" dirty="0">
              <a:latin typeface="Arial"/>
              <a:cs typeface="Arial"/>
            </a:endParaRPr>
          </a:p>
        </p:txBody>
      </p:sp>
      <p:sp>
        <p:nvSpPr>
          <p:cNvPr id="12" name="TextBox 11"/>
          <p:cNvSpPr txBox="1"/>
          <p:nvPr/>
        </p:nvSpPr>
        <p:spPr>
          <a:xfrm>
            <a:off x="12496800" y="2133600"/>
            <a:ext cx="2668565" cy="523220"/>
          </a:xfrm>
          <a:prstGeom prst="rect">
            <a:avLst/>
          </a:prstGeom>
          <a:noFill/>
        </p:spPr>
        <p:txBody>
          <a:bodyPr wrap="square" rtlCol="0">
            <a:spAutoFit/>
          </a:bodyPr>
          <a:lstStyle/>
          <a:p>
            <a:r>
              <a:rPr lang="en-ZA" sz="2800" b="1" dirty="0">
                <a:solidFill>
                  <a:schemeClr val="bg1"/>
                </a:solidFill>
                <a:latin typeface="Times New Roman" panose="02020603050405020304" pitchFamily="18" charset="0"/>
                <a:cs typeface="Times New Roman" panose="02020603050405020304" pitchFamily="18" charset="0"/>
              </a:rPr>
              <a:t> </a:t>
            </a:r>
          </a:p>
        </p:txBody>
      </p:sp>
      <p:sp>
        <p:nvSpPr>
          <p:cNvPr id="13" name="TextBox 12"/>
          <p:cNvSpPr txBox="1"/>
          <p:nvPr/>
        </p:nvSpPr>
        <p:spPr>
          <a:xfrm>
            <a:off x="609599" y="1260049"/>
            <a:ext cx="7164365" cy="523220"/>
          </a:xfrm>
          <a:prstGeom prst="rect">
            <a:avLst/>
          </a:prstGeom>
          <a:noFill/>
        </p:spPr>
        <p:txBody>
          <a:bodyPr wrap="square" rtlCol="0">
            <a:spAutoFit/>
          </a:bodyPr>
          <a:lstStyle/>
          <a:p>
            <a:r>
              <a:rPr lang="en-ZA" sz="2800" b="1" dirty="0">
                <a:solidFill>
                  <a:schemeClr val="bg1"/>
                </a:solidFill>
                <a:latin typeface="Times New Roman" panose="02020603050405020304" pitchFamily="18" charset="0"/>
                <a:cs typeface="Times New Roman" panose="02020603050405020304" pitchFamily="18" charset="0"/>
              </a:rPr>
              <a:t>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109572"/>
            <a:ext cx="1170603" cy="1064098"/>
          </a:xfrm>
          <a:prstGeom prst="rect">
            <a:avLst/>
          </a:prstGeom>
        </p:spPr>
      </p:pic>
    </p:spTree>
    <p:extLst>
      <p:ext uri="{BB962C8B-B14F-4D97-AF65-F5344CB8AC3E}">
        <p14:creationId xmlns:p14="http://schemas.microsoft.com/office/powerpoint/2010/main" val="1807645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782" y="152400"/>
            <a:ext cx="7515945" cy="1021269"/>
          </a:xfrm>
          <a:custGeom>
            <a:avLst/>
            <a:gdLst/>
            <a:ahLst/>
            <a:cxnLst/>
            <a:rect l="l" t="t" r="r" b="b"/>
            <a:pathLst>
              <a:path w="9144000" h="1424940">
                <a:moveTo>
                  <a:pt x="0" y="1424939"/>
                </a:moveTo>
                <a:lnTo>
                  <a:pt x="9144000" y="1424939"/>
                </a:lnTo>
                <a:lnTo>
                  <a:pt x="9144000" y="0"/>
                </a:lnTo>
                <a:lnTo>
                  <a:pt x="0" y="0"/>
                </a:lnTo>
                <a:lnTo>
                  <a:pt x="0" y="1424939"/>
                </a:lnTo>
                <a:close/>
              </a:path>
            </a:pathLst>
          </a:custGeom>
          <a:solidFill>
            <a:srgbClr val="051D38"/>
          </a:solidFill>
        </p:spPr>
        <p:txBody>
          <a:bodyPr wrap="square" lIns="0" tIns="0" rIns="0" bIns="0" rtlCol="0"/>
          <a:lstStyle/>
          <a:p>
            <a:endParaRPr sz="2400" b="1" dirty="0">
              <a:solidFill>
                <a:schemeClr val="bg1"/>
              </a:solidFill>
            </a:endParaRPr>
          </a:p>
        </p:txBody>
      </p:sp>
      <p:sp>
        <p:nvSpPr>
          <p:cNvPr id="7" name="object 7"/>
          <p:cNvSpPr txBox="1">
            <a:spLocks noGrp="1"/>
          </p:cNvSpPr>
          <p:nvPr>
            <p:ph type="title"/>
          </p:nvPr>
        </p:nvSpPr>
        <p:spPr>
          <a:xfrm>
            <a:off x="3771138" y="351755"/>
            <a:ext cx="1601470" cy="689932"/>
          </a:xfrm>
          <a:prstGeom prst="rect">
            <a:avLst/>
          </a:prstGeom>
        </p:spPr>
        <p:txBody>
          <a:bodyPr vert="horz" wrap="square" lIns="0" tIns="12700" rIns="0" bIns="0" rtlCol="0">
            <a:spAutoFit/>
          </a:bodyPr>
          <a:lstStyle/>
          <a:p>
            <a:pPr marL="12700">
              <a:lnSpc>
                <a:spcPct val="100000"/>
              </a:lnSpc>
              <a:spcBef>
                <a:spcPts val="100"/>
              </a:spcBef>
            </a:pPr>
            <a:r>
              <a:rPr spc="-5" dirty="0" err="1"/>
              <a:t>nda</a:t>
            </a:r>
            <a:endParaRPr spc="-5" dirty="0"/>
          </a:p>
        </p:txBody>
      </p:sp>
      <p:sp>
        <p:nvSpPr>
          <p:cNvPr id="8" name="object 8"/>
          <p:cNvSpPr txBox="1"/>
          <p:nvPr/>
        </p:nvSpPr>
        <p:spPr>
          <a:xfrm>
            <a:off x="990600" y="1690582"/>
            <a:ext cx="7555738" cy="3804247"/>
          </a:xfrm>
          <a:prstGeom prst="rect">
            <a:avLst/>
          </a:prstGeom>
        </p:spPr>
        <p:txBody>
          <a:bodyPr vert="horz" wrap="square" lIns="0" tIns="109855" rIns="0" bIns="0" rtlCol="0">
            <a:spAutoFit/>
          </a:bodyPr>
          <a:lstStyle/>
          <a:p>
            <a:pPr marL="609600" indent="-609600">
              <a:lnSpc>
                <a:spcPct val="80000"/>
              </a:lnSpc>
            </a:pPr>
            <a:endParaRPr lang="en-ZA" altLang="en-US" sz="2400" b="1" dirty="0">
              <a:cs typeface="Arial" panose="020B0604020202020204" pitchFamily="34" charset="0"/>
            </a:endParaRPr>
          </a:p>
          <a:p>
            <a:pPr>
              <a:lnSpc>
                <a:spcPct val="90000"/>
              </a:lnSpc>
              <a:defRPr/>
            </a:pPr>
            <a:r>
              <a:rPr lang="en-GB" sz="2400" b="1" dirty="0">
                <a:latin typeface="Arial" panose="020B0604020202020204" pitchFamily="34" charset="0"/>
                <a:cs typeface="Arial" panose="020B0604020202020204" pitchFamily="34" charset="0"/>
              </a:rPr>
              <a:t>Internal Auditing is an </a:t>
            </a:r>
            <a:r>
              <a:rPr lang="en-GB" sz="2400" b="1" dirty="0">
                <a:solidFill>
                  <a:srgbClr val="FF0000"/>
                </a:solidFill>
                <a:latin typeface="Arial" panose="020B0604020202020204" pitchFamily="34" charset="0"/>
                <a:cs typeface="Arial" panose="020B0604020202020204" pitchFamily="34" charset="0"/>
              </a:rPr>
              <a:t>independent, objective assurance </a:t>
            </a:r>
            <a:r>
              <a:rPr lang="en-GB" sz="2400" b="1" dirty="0">
                <a:latin typeface="Arial" panose="020B0604020202020204" pitchFamily="34" charset="0"/>
                <a:cs typeface="Arial" panose="020B0604020202020204" pitchFamily="34" charset="0"/>
              </a:rPr>
              <a:t>and </a:t>
            </a:r>
            <a:r>
              <a:rPr lang="en-GB" sz="2400" b="1" dirty="0">
                <a:solidFill>
                  <a:srgbClr val="FF0000"/>
                </a:solidFill>
                <a:latin typeface="Arial" panose="020B0604020202020204" pitchFamily="34" charset="0"/>
                <a:cs typeface="Arial" panose="020B0604020202020204" pitchFamily="34" charset="0"/>
              </a:rPr>
              <a:t>consulting</a:t>
            </a:r>
            <a:r>
              <a:rPr lang="en-GB" sz="2400" b="1" dirty="0">
                <a:latin typeface="Arial" panose="020B0604020202020204" pitchFamily="34" charset="0"/>
                <a:cs typeface="Arial" panose="020B0604020202020204" pitchFamily="34" charset="0"/>
              </a:rPr>
              <a:t> activity designed </a:t>
            </a:r>
            <a:r>
              <a:rPr lang="en-GB" sz="2400" b="1" dirty="0">
                <a:solidFill>
                  <a:srgbClr val="FF0000"/>
                </a:solidFill>
                <a:latin typeface="Arial" panose="020B0604020202020204" pitchFamily="34" charset="0"/>
                <a:cs typeface="Arial" panose="020B0604020202020204" pitchFamily="34" charset="0"/>
              </a:rPr>
              <a:t>to add value </a:t>
            </a:r>
            <a:r>
              <a:rPr lang="en-GB" sz="2400" b="1" dirty="0">
                <a:latin typeface="Arial" panose="020B0604020202020204" pitchFamily="34" charset="0"/>
                <a:cs typeface="Arial" panose="020B0604020202020204" pitchFamily="34" charset="0"/>
              </a:rPr>
              <a:t>and </a:t>
            </a:r>
            <a:r>
              <a:rPr lang="en-GB" sz="2400" b="1" dirty="0">
                <a:solidFill>
                  <a:srgbClr val="FF0000"/>
                </a:solidFill>
                <a:latin typeface="Arial" panose="020B0604020202020204" pitchFamily="34" charset="0"/>
                <a:cs typeface="Arial" panose="020B0604020202020204" pitchFamily="34" charset="0"/>
              </a:rPr>
              <a:t>improve</a:t>
            </a:r>
            <a:r>
              <a:rPr lang="en-GB" sz="2400" b="1" dirty="0">
                <a:latin typeface="Arial" panose="020B0604020202020204" pitchFamily="34" charset="0"/>
                <a:cs typeface="Arial" panose="020B0604020202020204" pitchFamily="34" charset="0"/>
              </a:rPr>
              <a:t> an organisation's operations. It helps an organisation accomplish its objectives by bringing a systematic, disciplined approach to </a:t>
            </a:r>
            <a:r>
              <a:rPr lang="en-GB" sz="2400" b="1" dirty="0">
                <a:solidFill>
                  <a:srgbClr val="FF0000"/>
                </a:solidFill>
                <a:latin typeface="Arial" panose="020B0604020202020204" pitchFamily="34" charset="0"/>
                <a:cs typeface="Arial" panose="020B0604020202020204" pitchFamily="34" charset="0"/>
              </a:rPr>
              <a:t>evaluate and improve the effectiveness </a:t>
            </a:r>
            <a:r>
              <a:rPr lang="en-GB" sz="2400" b="1" dirty="0">
                <a:latin typeface="Arial" panose="020B0604020202020204" pitchFamily="34" charset="0"/>
                <a:cs typeface="Arial" panose="020B0604020202020204" pitchFamily="34" charset="0"/>
              </a:rPr>
              <a:t>of risk management, control, and governance processes. </a:t>
            </a:r>
          </a:p>
          <a:p>
            <a:pPr>
              <a:lnSpc>
                <a:spcPct val="90000"/>
              </a:lnSpc>
              <a:buFont typeface="Arial" charset="0"/>
              <a:buChar char="•"/>
              <a:defRPr/>
            </a:pPr>
            <a:endParaRPr lang="en-GB" sz="2400" b="1" dirty="0"/>
          </a:p>
          <a:p>
            <a:pPr>
              <a:buFont typeface="Arial" charset="0"/>
              <a:buChar char="•"/>
              <a:defRPr/>
            </a:pPr>
            <a:r>
              <a:rPr lang="en-ZA" sz="2400" b="1" i="1" dirty="0">
                <a:solidFill>
                  <a:srgbClr val="00B0F0"/>
                </a:solidFill>
              </a:rPr>
              <a:t>Assurance = peace of mind</a:t>
            </a:r>
          </a:p>
          <a:p>
            <a:pPr>
              <a:buFont typeface="Arial" charset="0"/>
              <a:buChar char="•"/>
              <a:defRPr/>
            </a:pPr>
            <a:r>
              <a:rPr lang="en-ZA" sz="2400" b="1" i="1" dirty="0">
                <a:solidFill>
                  <a:srgbClr val="00B0F0"/>
                </a:solidFill>
              </a:rPr>
              <a:t>Consulting = make a difference</a:t>
            </a:r>
            <a:endParaRPr lang="en-ZA" sz="2800" dirty="0">
              <a:solidFill>
                <a:srgbClr val="051D38"/>
              </a:solidFill>
              <a:latin typeface="Arial" panose="020B0604020202020204" pitchFamily="34" charset="0"/>
              <a:cs typeface="Arial" panose="020B0604020202020204" pitchFamily="34" charset="0"/>
            </a:endParaRPr>
          </a:p>
        </p:txBody>
      </p:sp>
      <p:sp>
        <p:nvSpPr>
          <p:cNvPr id="9" name="TextBox 8"/>
          <p:cNvSpPr txBox="1"/>
          <p:nvPr/>
        </p:nvSpPr>
        <p:spPr>
          <a:xfrm>
            <a:off x="762000" y="26335"/>
            <a:ext cx="7164365" cy="1213153"/>
          </a:xfrm>
          <a:prstGeom prst="rect">
            <a:avLst/>
          </a:prstGeom>
          <a:noFill/>
        </p:spPr>
        <p:txBody>
          <a:bodyPr wrap="square" rtlCol="0">
            <a:spAutoFit/>
          </a:bodyPr>
          <a:lstStyle/>
          <a:p>
            <a:pPr marL="12700">
              <a:lnSpc>
                <a:spcPct val="100000"/>
              </a:lnSpc>
              <a:spcBef>
                <a:spcPts val="100"/>
              </a:spcBef>
            </a:pPr>
            <a:endParaRPr lang="en-ZA" sz="2400" b="1" dirty="0">
              <a:solidFill>
                <a:schemeClr val="bg1"/>
              </a:solidFill>
              <a:latin typeface="Arial Black" pitchFamily="34" charset="0"/>
            </a:endParaRPr>
          </a:p>
          <a:p>
            <a:pPr marL="12700">
              <a:lnSpc>
                <a:spcPct val="100000"/>
              </a:lnSpc>
              <a:spcBef>
                <a:spcPts val="100"/>
              </a:spcBef>
            </a:pPr>
            <a:r>
              <a:rPr lang="en-ZA" sz="2400" b="1" dirty="0">
                <a:solidFill>
                  <a:schemeClr val="bg1"/>
                </a:solidFill>
                <a:latin typeface="Arial Black" pitchFamily="34" charset="0"/>
              </a:rPr>
              <a:t>MANDATE OF INTERNAL AUDIT: IIA STANDARDS</a:t>
            </a:r>
            <a:endParaRPr lang="en-ZA" sz="2400" b="1" dirty="0">
              <a:solidFill>
                <a:schemeClr val="bg1"/>
              </a:solidFill>
              <a:latin typeface="Arial"/>
              <a:cs typeface="Arial"/>
            </a:endParaRPr>
          </a:p>
        </p:txBody>
      </p:sp>
      <p:sp>
        <p:nvSpPr>
          <p:cNvPr id="10" name="TextBox 9"/>
          <p:cNvSpPr txBox="1"/>
          <p:nvPr/>
        </p:nvSpPr>
        <p:spPr>
          <a:xfrm>
            <a:off x="152399" y="802849"/>
            <a:ext cx="7164365" cy="523220"/>
          </a:xfrm>
          <a:prstGeom prst="rect">
            <a:avLst/>
          </a:prstGeom>
          <a:noFill/>
        </p:spPr>
        <p:txBody>
          <a:bodyPr wrap="square" rtlCol="0">
            <a:spAutoFit/>
          </a:bodyPr>
          <a:lstStyle/>
          <a:p>
            <a:r>
              <a:rPr lang="en-ZA" sz="2800" b="1" dirty="0">
                <a:solidFill>
                  <a:schemeClr val="bg1"/>
                </a:solidFill>
                <a:latin typeface="Times New Roman" panose="02020603050405020304" pitchFamily="18" charset="0"/>
                <a:cs typeface="Times New Roman" panose="02020603050405020304" pitchFamily="18" charset="0"/>
              </a:rPr>
              <a:t> </a:t>
            </a:r>
          </a:p>
        </p:txBody>
      </p:sp>
      <p:sp>
        <p:nvSpPr>
          <p:cNvPr id="12" name="TextBox 11"/>
          <p:cNvSpPr txBox="1"/>
          <p:nvPr/>
        </p:nvSpPr>
        <p:spPr>
          <a:xfrm>
            <a:off x="12496800" y="2133600"/>
            <a:ext cx="2668565" cy="523220"/>
          </a:xfrm>
          <a:prstGeom prst="rect">
            <a:avLst/>
          </a:prstGeom>
          <a:noFill/>
        </p:spPr>
        <p:txBody>
          <a:bodyPr wrap="square" rtlCol="0">
            <a:spAutoFit/>
          </a:bodyPr>
          <a:lstStyle/>
          <a:p>
            <a:r>
              <a:rPr lang="en-ZA" sz="2800" b="1" dirty="0">
                <a:solidFill>
                  <a:schemeClr val="bg1"/>
                </a:solidFill>
                <a:latin typeface="Times New Roman" panose="02020603050405020304" pitchFamily="18" charset="0"/>
                <a:cs typeface="Times New Roman" panose="02020603050405020304" pitchFamily="18" charset="0"/>
              </a:rPr>
              <a:t> </a:t>
            </a:r>
          </a:p>
        </p:txBody>
      </p:sp>
      <p:sp>
        <p:nvSpPr>
          <p:cNvPr id="13" name="TextBox 12"/>
          <p:cNvSpPr txBox="1"/>
          <p:nvPr/>
        </p:nvSpPr>
        <p:spPr>
          <a:xfrm>
            <a:off x="597408" y="1256907"/>
            <a:ext cx="7164365" cy="523220"/>
          </a:xfrm>
          <a:prstGeom prst="rect">
            <a:avLst/>
          </a:prstGeom>
          <a:noFill/>
        </p:spPr>
        <p:txBody>
          <a:bodyPr wrap="square" rtlCol="0">
            <a:spAutoFit/>
          </a:bodyPr>
          <a:lstStyle/>
          <a:p>
            <a:r>
              <a:rPr lang="en-ZA" sz="2800" b="1" dirty="0">
                <a:solidFill>
                  <a:schemeClr val="bg1"/>
                </a:solidFill>
                <a:latin typeface="Times New Roman" panose="02020603050405020304" pitchFamily="18" charset="0"/>
                <a:cs typeface="Times New Roman" panose="02020603050405020304" pitchFamily="18" charset="0"/>
              </a:rPr>
              <a:t>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109572"/>
            <a:ext cx="1170603" cy="1064098"/>
          </a:xfrm>
          <a:prstGeom prst="rect">
            <a:avLst/>
          </a:prstGeom>
        </p:spPr>
      </p:pic>
    </p:spTree>
    <p:extLst>
      <p:ext uri="{BB962C8B-B14F-4D97-AF65-F5344CB8AC3E}">
        <p14:creationId xmlns:p14="http://schemas.microsoft.com/office/powerpoint/2010/main" val="420153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1000"/>
                                        <p:tgtEl>
                                          <p:spTgt spid="8">
                                            <p:txEl>
                                              <p:pRg st="4" end="4"/>
                                            </p:txEl>
                                          </p:spTgt>
                                        </p:tgtEl>
                                      </p:cBhvr>
                                    </p:animEffect>
                                    <p:anim calcmode="lin" valueType="num">
                                      <p:cBhvr>
                                        <p:cTn id="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 calcmode="lin" valueType="num">
                                      <p:cBhvr additive="base">
                                        <p:cTn id="14"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wipe(down)">
                                      <p:cBhvr>
                                        <p:cTn id="2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sz="800" dirty="0"/>
          </a:p>
        </p:txBody>
      </p:sp>
      <p:pic>
        <p:nvPicPr>
          <p:cNvPr id="5122" name="Picture 2" descr="Image result for code of ethic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00200"/>
            <a:ext cx="822960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003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782" y="152400"/>
            <a:ext cx="7515945" cy="1021269"/>
          </a:xfrm>
          <a:custGeom>
            <a:avLst/>
            <a:gdLst/>
            <a:ahLst/>
            <a:cxnLst/>
            <a:rect l="l" t="t" r="r" b="b"/>
            <a:pathLst>
              <a:path w="9144000" h="1424940">
                <a:moveTo>
                  <a:pt x="0" y="1424939"/>
                </a:moveTo>
                <a:lnTo>
                  <a:pt x="9144000" y="1424939"/>
                </a:lnTo>
                <a:lnTo>
                  <a:pt x="9144000" y="0"/>
                </a:lnTo>
                <a:lnTo>
                  <a:pt x="0" y="0"/>
                </a:lnTo>
                <a:lnTo>
                  <a:pt x="0" y="1424939"/>
                </a:lnTo>
                <a:close/>
              </a:path>
            </a:pathLst>
          </a:custGeom>
          <a:solidFill>
            <a:srgbClr val="051D38"/>
          </a:solidFill>
        </p:spPr>
        <p:txBody>
          <a:bodyPr wrap="square" lIns="0" tIns="0" rIns="0" bIns="0" rtlCol="0"/>
          <a:lstStyle/>
          <a:p>
            <a:endParaRPr lang="en-ZA" sz="3200" dirty="0">
              <a:solidFill>
                <a:schemeClr val="bg1"/>
              </a:solidFill>
              <a:latin typeface="Arial Black" pitchFamily="34" charset="0"/>
            </a:endParaRPr>
          </a:p>
        </p:txBody>
      </p:sp>
      <p:sp>
        <p:nvSpPr>
          <p:cNvPr id="8" name="object 8"/>
          <p:cNvSpPr txBox="1"/>
          <p:nvPr/>
        </p:nvSpPr>
        <p:spPr>
          <a:xfrm>
            <a:off x="838200" y="1625320"/>
            <a:ext cx="7646670" cy="10156755"/>
          </a:xfrm>
          <a:prstGeom prst="rect">
            <a:avLst/>
          </a:prstGeom>
        </p:spPr>
        <p:txBody>
          <a:bodyPr vert="horz" wrap="square" lIns="0" tIns="109855" rIns="0" bIns="0" rtlCol="0">
            <a:spAutoFit/>
          </a:bodyPr>
          <a:lstStyle/>
          <a:p>
            <a:pPr>
              <a:lnSpc>
                <a:spcPct val="80000"/>
              </a:lnSpc>
              <a:defRPr/>
            </a:pPr>
            <a:r>
              <a:rPr lang="en-US" sz="2400" b="1" dirty="0">
                <a:solidFill>
                  <a:srgbClr val="0070C0"/>
                </a:solidFill>
              </a:rPr>
              <a:t>RULES OF CONDUCT</a:t>
            </a:r>
          </a:p>
          <a:p>
            <a:pPr>
              <a:lnSpc>
                <a:spcPct val="80000"/>
              </a:lnSpc>
              <a:defRPr/>
            </a:pPr>
            <a:endParaRPr lang="en-US" sz="2400" dirty="0"/>
          </a:p>
          <a:p>
            <a:pPr marL="342900" indent="-342900">
              <a:lnSpc>
                <a:spcPct val="80000"/>
              </a:lnSpc>
              <a:buFont typeface="Arial" panose="020B0604020202020204" pitchFamily="34" charset="0"/>
              <a:buChar char="•"/>
              <a:defRPr/>
            </a:pPr>
            <a:r>
              <a:rPr lang="en-US" sz="2400" dirty="0">
                <a:solidFill>
                  <a:srgbClr val="FF0000"/>
                </a:solidFill>
              </a:rPr>
              <a:t>Integrity-</a:t>
            </a:r>
            <a:r>
              <a:rPr lang="en-US" sz="2400" dirty="0"/>
              <a:t> Internal auditors shall perform work with honesty, diligence and responsibility.</a:t>
            </a:r>
          </a:p>
          <a:p>
            <a:pPr marL="342900" indent="-342900">
              <a:lnSpc>
                <a:spcPct val="80000"/>
              </a:lnSpc>
              <a:buFont typeface="Arial" panose="020B0604020202020204" pitchFamily="34" charset="0"/>
              <a:buChar char="•"/>
              <a:defRPr/>
            </a:pPr>
            <a:r>
              <a:rPr lang="en-US" sz="2400" dirty="0">
                <a:solidFill>
                  <a:srgbClr val="FF0000"/>
                </a:solidFill>
              </a:rPr>
              <a:t>Objectivity-</a:t>
            </a:r>
            <a:r>
              <a:rPr lang="en-US" sz="2400" dirty="0"/>
              <a:t> Internal auditors not accept that may impair or be presumed to impair their professional judgement.</a:t>
            </a:r>
          </a:p>
          <a:p>
            <a:pPr marL="342900" indent="-342900">
              <a:lnSpc>
                <a:spcPct val="80000"/>
              </a:lnSpc>
              <a:buFont typeface="Arial" panose="020B0604020202020204" pitchFamily="34" charset="0"/>
              <a:buChar char="•"/>
              <a:defRPr/>
            </a:pPr>
            <a:r>
              <a:rPr lang="en-US" sz="2400" dirty="0">
                <a:solidFill>
                  <a:srgbClr val="FF0000"/>
                </a:solidFill>
              </a:rPr>
              <a:t>Confidentiality-</a:t>
            </a:r>
            <a:r>
              <a:rPr lang="en-US" sz="2400" dirty="0"/>
              <a:t> IA shall be prudent in the use and protection of information acquired in the course their duties.</a:t>
            </a:r>
          </a:p>
          <a:p>
            <a:pPr marL="342900" indent="-342900">
              <a:lnSpc>
                <a:spcPct val="80000"/>
              </a:lnSpc>
              <a:buFont typeface="Arial" panose="020B0604020202020204" pitchFamily="34" charset="0"/>
              <a:buChar char="•"/>
              <a:defRPr/>
            </a:pPr>
            <a:r>
              <a:rPr lang="en-US" sz="2400" dirty="0">
                <a:solidFill>
                  <a:srgbClr val="FF0000"/>
                </a:solidFill>
              </a:rPr>
              <a:t>Competency-</a:t>
            </a:r>
            <a:r>
              <a:rPr lang="en-US" sz="2400" dirty="0"/>
              <a:t> IA shall engage only in those services for which they have the necessary knowledge, skills and trust.</a:t>
            </a:r>
          </a:p>
          <a:p>
            <a:pPr marL="342900" indent="-342900">
              <a:lnSpc>
                <a:spcPct val="80000"/>
              </a:lnSpc>
              <a:buFont typeface="Arial" panose="020B0604020202020204" pitchFamily="34" charset="0"/>
              <a:buChar char="•"/>
              <a:defRPr/>
            </a:pPr>
            <a:endParaRPr lang="en-US" sz="2400" dirty="0"/>
          </a:p>
          <a:p>
            <a:pPr>
              <a:lnSpc>
                <a:spcPct val="80000"/>
              </a:lnSpc>
              <a:defRPr/>
            </a:pPr>
            <a:r>
              <a:rPr lang="en-US" sz="2400" dirty="0">
                <a:solidFill>
                  <a:srgbClr val="0070C0"/>
                </a:solidFill>
              </a:rPr>
              <a:t>which is aligned to the </a:t>
            </a:r>
            <a:r>
              <a:rPr lang="en-US" sz="2400" dirty="0" err="1">
                <a:solidFill>
                  <a:srgbClr val="0070C0"/>
                </a:solidFill>
              </a:rPr>
              <a:t>Batho-pele</a:t>
            </a:r>
            <a:r>
              <a:rPr lang="en-US" sz="2400" dirty="0">
                <a:solidFill>
                  <a:srgbClr val="0070C0"/>
                </a:solidFill>
              </a:rPr>
              <a:t> principles if further unpacked. </a:t>
            </a:r>
          </a:p>
          <a:p>
            <a:pPr>
              <a:lnSpc>
                <a:spcPct val="80000"/>
              </a:lnSpc>
              <a:defRPr/>
            </a:pPr>
            <a:endParaRPr lang="en-US" sz="2400" dirty="0"/>
          </a:p>
          <a:p>
            <a:pPr>
              <a:lnSpc>
                <a:spcPct val="80000"/>
              </a:lnSpc>
              <a:defRPr/>
            </a:pPr>
            <a:endParaRPr lang="en-US" sz="2400" dirty="0"/>
          </a:p>
          <a:p>
            <a:pPr>
              <a:lnSpc>
                <a:spcPct val="80000"/>
              </a:lnSpc>
              <a:defRPr/>
            </a:pPr>
            <a:endParaRPr lang="en-US" sz="2400" dirty="0"/>
          </a:p>
          <a:p>
            <a:pPr>
              <a:lnSpc>
                <a:spcPct val="80000"/>
              </a:lnSpc>
              <a:defRPr/>
            </a:pPr>
            <a:endParaRPr lang="en-US" sz="2400" dirty="0"/>
          </a:p>
          <a:p>
            <a:pPr>
              <a:lnSpc>
                <a:spcPct val="80000"/>
              </a:lnSpc>
              <a:buFont typeface="Arial" charset="0"/>
              <a:buChar char="•"/>
              <a:defRPr/>
            </a:pPr>
            <a:endParaRPr lang="en-US" sz="2400" dirty="0"/>
          </a:p>
          <a:p>
            <a:pPr>
              <a:lnSpc>
                <a:spcPct val="80000"/>
              </a:lnSpc>
              <a:buFont typeface="Arial" charset="0"/>
              <a:buChar char="•"/>
              <a:defRPr/>
            </a:pPr>
            <a:endParaRPr lang="en-US" sz="2400" dirty="0"/>
          </a:p>
          <a:p>
            <a:pPr>
              <a:lnSpc>
                <a:spcPct val="80000"/>
              </a:lnSpc>
              <a:buFont typeface="Arial" charset="0"/>
              <a:buChar char="•"/>
              <a:defRPr/>
            </a:pPr>
            <a:endParaRPr lang="en-US" sz="2400" dirty="0"/>
          </a:p>
          <a:p>
            <a:pPr marL="114300">
              <a:lnSpc>
                <a:spcPct val="80000"/>
              </a:lnSpc>
              <a:defRPr/>
            </a:pPr>
            <a:endParaRPr lang="en-US" sz="2400" dirty="0"/>
          </a:p>
          <a:p>
            <a:pPr>
              <a:lnSpc>
                <a:spcPct val="80000"/>
              </a:lnSpc>
              <a:defRPr/>
            </a:pPr>
            <a:endParaRPr lang="en-US" sz="2400" dirty="0">
              <a:latin typeface="Arial" panose="020B0604020202020204" pitchFamily="34" charset="0"/>
              <a:cs typeface="Arial" panose="020B0604020202020204" pitchFamily="34" charset="0"/>
            </a:endParaRPr>
          </a:p>
          <a:p>
            <a:pPr algn="just">
              <a:lnSpc>
                <a:spcPct val="80000"/>
              </a:lnSpc>
            </a:pPr>
            <a:endParaRPr lang="en-ZA" sz="2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endParaRPr lang="en-ZA" sz="800" b="1" i="1" dirty="0">
              <a:solidFill>
                <a:srgbClr val="FFC000"/>
              </a:solidFill>
              <a:latin typeface="Arial Black" panose="020B0A04020102020204" pitchFamily="34" charset="0"/>
              <a:cs typeface="Arial"/>
            </a:endParaRPr>
          </a:p>
          <a:p>
            <a:pPr algn="just">
              <a:lnSpc>
                <a:spcPct val="80000"/>
              </a:lnSpc>
            </a:pPr>
            <a:r>
              <a:rPr lang="en-ZA" sz="800" b="1" i="1" dirty="0">
                <a:solidFill>
                  <a:srgbClr val="FFC000"/>
                </a:solidFill>
                <a:latin typeface="Arial Black" panose="020B0A04020102020204" pitchFamily="34" charset="0"/>
                <a:cs typeface="Arial"/>
              </a:rPr>
              <a:t>                                                                                                      </a:t>
            </a:r>
            <a:endParaRPr lang="en-GB" altLang="en-US" sz="800" dirty="0">
              <a:solidFill>
                <a:schemeClr val="tx2"/>
              </a:solidFill>
              <a:cs typeface="Times New Roman" panose="02020603050405020304" pitchFamily="18" charset="0"/>
            </a:endParaRPr>
          </a:p>
          <a:p>
            <a:pPr algn="just">
              <a:lnSpc>
                <a:spcPct val="80000"/>
              </a:lnSpc>
            </a:pPr>
            <a:endParaRPr lang="en-GB" altLang="en-US" sz="2800" dirty="0">
              <a:solidFill>
                <a:schemeClr val="tx2"/>
              </a:solidFill>
              <a:cs typeface="Times New Roman" panose="02020603050405020304" pitchFamily="18" charset="0"/>
            </a:endParaRPr>
          </a:p>
          <a:p>
            <a:pPr algn="just">
              <a:lnSpc>
                <a:spcPct val="80000"/>
              </a:lnSpc>
            </a:pPr>
            <a:endParaRPr lang="en-GB" altLang="en-US" sz="2800" dirty="0">
              <a:solidFill>
                <a:schemeClr val="tx2"/>
              </a:solidFill>
              <a:cs typeface="Times New Roman" panose="02020603050405020304" pitchFamily="18" charset="0"/>
            </a:endParaRPr>
          </a:p>
          <a:p>
            <a:pPr algn="just">
              <a:lnSpc>
                <a:spcPct val="80000"/>
              </a:lnSpc>
            </a:pPr>
            <a:r>
              <a:rPr lang="en-GB" altLang="en-US" sz="2800" dirty="0">
                <a:solidFill>
                  <a:srgbClr val="000000"/>
                </a:solidFill>
                <a:cs typeface="Times New Roman" panose="02020603050405020304" pitchFamily="18" charset="0"/>
              </a:rPr>
              <a:t> </a:t>
            </a:r>
          </a:p>
        </p:txBody>
      </p:sp>
      <p:sp>
        <p:nvSpPr>
          <p:cNvPr id="10" name="TextBox 9"/>
          <p:cNvSpPr txBox="1"/>
          <p:nvPr/>
        </p:nvSpPr>
        <p:spPr>
          <a:xfrm>
            <a:off x="129007" y="377866"/>
            <a:ext cx="7164365" cy="461665"/>
          </a:xfrm>
          <a:prstGeom prst="rect">
            <a:avLst/>
          </a:prstGeom>
          <a:noFill/>
        </p:spPr>
        <p:txBody>
          <a:bodyPr wrap="square" rtlCol="0">
            <a:spAutoFit/>
          </a:bodyPr>
          <a:lstStyle/>
          <a:p>
            <a:r>
              <a:rPr lang="en-ZA" sz="2400" b="1" dirty="0">
                <a:solidFill>
                  <a:schemeClr val="bg1"/>
                </a:solidFill>
                <a:latin typeface="Arial Black" panose="020B0A04020102020204" pitchFamily="34" charset="0"/>
                <a:cs typeface="Times New Roman" panose="02020603050405020304" pitchFamily="18" charset="0"/>
              </a:rPr>
              <a:t>PRINCIPLES OF IA CODE OF ETHICS</a:t>
            </a:r>
            <a:r>
              <a:rPr lang="en-ZA" sz="2400" b="1" dirty="0">
                <a:solidFill>
                  <a:schemeClr val="bg1"/>
                </a:solidFill>
                <a:latin typeface="Times New Roman" panose="02020603050405020304" pitchFamily="18" charset="0"/>
                <a:cs typeface="Times New Roman" panose="02020603050405020304" pitchFamily="18" charset="0"/>
              </a:rPr>
              <a:t> </a:t>
            </a:r>
          </a:p>
        </p:txBody>
      </p:sp>
      <p:sp>
        <p:nvSpPr>
          <p:cNvPr id="12" name="TextBox 11"/>
          <p:cNvSpPr txBox="1"/>
          <p:nvPr/>
        </p:nvSpPr>
        <p:spPr>
          <a:xfrm>
            <a:off x="12496800" y="2133600"/>
            <a:ext cx="2668565" cy="523220"/>
          </a:xfrm>
          <a:prstGeom prst="rect">
            <a:avLst/>
          </a:prstGeom>
          <a:noFill/>
        </p:spPr>
        <p:txBody>
          <a:bodyPr wrap="square" rtlCol="0">
            <a:spAutoFit/>
          </a:bodyPr>
          <a:lstStyle/>
          <a:p>
            <a:r>
              <a:rPr lang="en-ZA" sz="2800" b="1" dirty="0">
                <a:solidFill>
                  <a:schemeClr val="bg1"/>
                </a:solidFill>
                <a:latin typeface="Times New Roman" panose="02020603050405020304" pitchFamily="18" charset="0"/>
                <a:cs typeface="Times New Roman" panose="02020603050405020304" pitchFamily="18" charset="0"/>
              </a:rPr>
              <a:t>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109572"/>
            <a:ext cx="1170603" cy="1064098"/>
          </a:xfrm>
          <a:prstGeom prst="rect">
            <a:avLst/>
          </a:prstGeom>
        </p:spPr>
      </p:pic>
    </p:spTree>
    <p:extLst>
      <p:ext uri="{BB962C8B-B14F-4D97-AF65-F5344CB8AC3E}">
        <p14:creationId xmlns:p14="http://schemas.microsoft.com/office/powerpoint/2010/main" val="1031791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782" y="152400"/>
            <a:ext cx="7515945" cy="1021269"/>
          </a:xfrm>
          <a:custGeom>
            <a:avLst/>
            <a:gdLst/>
            <a:ahLst/>
            <a:cxnLst/>
            <a:rect l="l" t="t" r="r" b="b"/>
            <a:pathLst>
              <a:path w="9144000" h="1424940">
                <a:moveTo>
                  <a:pt x="0" y="1424939"/>
                </a:moveTo>
                <a:lnTo>
                  <a:pt x="9144000" y="1424939"/>
                </a:lnTo>
                <a:lnTo>
                  <a:pt x="9144000" y="0"/>
                </a:lnTo>
                <a:lnTo>
                  <a:pt x="0" y="0"/>
                </a:lnTo>
                <a:lnTo>
                  <a:pt x="0" y="1424939"/>
                </a:lnTo>
                <a:close/>
              </a:path>
            </a:pathLst>
          </a:custGeom>
          <a:solidFill>
            <a:srgbClr val="051D38"/>
          </a:solidFill>
        </p:spPr>
        <p:txBody>
          <a:bodyPr wrap="square" lIns="0" tIns="0" rIns="0" bIns="0" rtlCol="0"/>
          <a:lstStyle/>
          <a:p>
            <a:endParaRPr lang="en-ZA" sz="3200" dirty="0">
              <a:solidFill>
                <a:schemeClr val="bg1"/>
              </a:solidFill>
              <a:latin typeface="Arial Black" pitchFamily="34" charset="0"/>
            </a:endParaRPr>
          </a:p>
          <a:p>
            <a:r>
              <a:rPr lang="en-ZA" sz="3200" dirty="0">
                <a:solidFill>
                  <a:schemeClr val="bg1"/>
                </a:solidFill>
                <a:latin typeface="Arial Black" pitchFamily="34" charset="0"/>
              </a:rPr>
              <a:t>HOW TO TEST THE MANDATE</a:t>
            </a:r>
            <a:endParaRPr sz="3200" b="1" dirty="0">
              <a:solidFill>
                <a:schemeClr val="bg1"/>
              </a:solidFill>
            </a:endParaRPr>
          </a:p>
        </p:txBody>
      </p:sp>
      <p:sp>
        <p:nvSpPr>
          <p:cNvPr id="8" name="object 8"/>
          <p:cNvSpPr txBox="1"/>
          <p:nvPr/>
        </p:nvSpPr>
        <p:spPr>
          <a:xfrm>
            <a:off x="535940" y="1625320"/>
            <a:ext cx="7948930" cy="5281574"/>
          </a:xfrm>
          <a:prstGeom prst="rect">
            <a:avLst/>
          </a:prstGeom>
        </p:spPr>
        <p:txBody>
          <a:bodyPr vert="horz" wrap="square" lIns="0" tIns="109855" rIns="0" bIns="0" rtlCol="0">
            <a:spAutoFit/>
          </a:bodyPr>
          <a:lstStyle/>
          <a:p>
            <a:pPr>
              <a:defRPr/>
            </a:pPr>
            <a:endParaRPr lang="en-ZA" sz="3200" dirty="0">
              <a:latin typeface="Arial" panose="020B0604020202020204" pitchFamily="34" charset="0"/>
              <a:cs typeface="Arial" panose="020B0604020202020204" pitchFamily="34" charset="0"/>
            </a:endParaRPr>
          </a:p>
          <a:p>
            <a:pPr>
              <a:defRPr/>
            </a:pPr>
            <a:r>
              <a:rPr lang="en-ZA" sz="3200" dirty="0">
                <a:latin typeface="Arial" panose="020B0604020202020204" pitchFamily="34" charset="0"/>
                <a:cs typeface="Arial" panose="020B0604020202020204" pitchFamily="34" charset="0"/>
              </a:rPr>
              <a:t>“</a:t>
            </a:r>
            <a:r>
              <a:rPr lang="en-ZA" sz="2400" dirty="0">
                <a:latin typeface="Arial" panose="020B0604020202020204" pitchFamily="34" charset="0"/>
                <a:cs typeface="Arial" panose="020B0604020202020204" pitchFamily="34" charset="0"/>
              </a:rPr>
              <a:t>The true worth of internal audit is </a:t>
            </a:r>
            <a:r>
              <a:rPr lang="en-ZA" sz="2400" dirty="0">
                <a:solidFill>
                  <a:srgbClr val="FF0000"/>
                </a:solidFill>
                <a:latin typeface="Arial" panose="020B0604020202020204" pitchFamily="34" charset="0"/>
                <a:cs typeface="Arial" panose="020B0604020202020204" pitchFamily="34" charset="0"/>
              </a:rPr>
              <a:t>not measured </a:t>
            </a:r>
            <a:r>
              <a:rPr lang="en-ZA" sz="2400" dirty="0">
                <a:latin typeface="Arial" panose="020B0604020202020204" pitchFamily="34" charset="0"/>
                <a:cs typeface="Arial" panose="020B0604020202020204" pitchFamily="34" charset="0"/>
              </a:rPr>
              <a:t>in the    weight of </a:t>
            </a:r>
            <a:r>
              <a:rPr lang="en-ZA" sz="2400" dirty="0">
                <a:solidFill>
                  <a:srgbClr val="FF0000"/>
                </a:solidFill>
                <a:latin typeface="Arial" panose="020B0604020202020204" pitchFamily="34" charset="0"/>
                <a:cs typeface="Arial" panose="020B0604020202020204" pitchFamily="34" charset="0"/>
              </a:rPr>
              <a:t>after-the-fact recommendations</a:t>
            </a:r>
            <a:r>
              <a:rPr lang="en-ZA" sz="2400" dirty="0">
                <a:latin typeface="Arial" panose="020B0604020202020204" pitchFamily="34" charset="0"/>
                <a:cs typeface="Arial" panose="020B0604020202020204" pitchFamily="34" charset="0"/>
              </a:rPr>
              <a:t>, but in the ability to provide </a:t>
            </a:r>
            <a:r>
              <a:rPr lang="en-ZA" sz="2400" dirty="0">
                <a:solidFill>
                  <a:srgbClr val="FF0000"/>
                </a:solidFill>
                <a:latin typeface="Arial" panose="020B0604020202020204" pitchFamily="34" charset="0"/>
                <a:cs typeface="Arial" panose="020B0604020202020204" pitchFamily="34" charset="0"/>
              </a:rPr>
              <a:t>just-in-time advice and influence positive change </a:t>
            </a:r>
            <a:r>
              <a:rPr lang="en-ZA" sz="2400" dirty="0">
                <a:latin typeface="Arial" panose="020B0604020202020204" pitchFamily="34" charset="0"/>
                <a:cs typeface="Arial" panose="020B0604020202020204" pitchFamily="34" charset="0"/>
              </a:rPr>
              <a:t>that adds value to the organization.”</a:t>
            </a:r>
          </a:p>
          <a:p>
            <a:pPr marL="114300" indent="0">
              <a:buFont typeface="Arial" charset="0"/>
              <a:buNone/>
              <a:defRPr/>
            </a:pPr>
            <a:endParaRPr lang="en-ZA" sz="2400" b="1" dirty="0">
              <a:latin typeface="Arial" panose="020B0604020202020204" pitchFamily="34" charset="0"/>
              <a:cs typeface="Arial" panose="020B0604020202020204" pitchFamily="34" charset="0"/>
            </a:endParaRPr>
          </a:p>
          <a:p>
            <a:pPr marL="114300" indent="0">
              <a:buFont typeface="Arial" charset="0"/>
              <a:buNone/>
              <a:defRPr/>
            </a:pPr>
            <a:endParaRPr lang="en-ZA" sz="2400" b="1" dirty="0">
              <a:latin typeface="Arial" panose="020B0604020202020204" pitchFamily="34" charset="0"/>
              <a:cs typeface="Arial" panose="020B0604020202020204" pitchFamily="34" charset="0"/>
            </a:endParaRPr>
          </a:p>
          <a:p>
            <a:pPr marL="114300" indent="0">
              <a:buFont typeface="Arial" charset="0"/>
              <a:buNone/>
              <a:defRPr/>
            </a:pPr>
            <a:r>
              <a:rPr lang="en-ZA" sz="2400" b="1" dirty="0">
                <a:latin typeface="Arial" panose="020B0604020202020204" pitchFamily="34" charset="0"/>
                <a:cs typeface="Arial" panose="020B0604020202020204" pitchFamily="34" charset="0"/>
              </a:rPr>
              <a:t>Spencer Stuart, the Changing Face of Internal Audit: Views </a:t>
            </a:r>
          </a:p>
          <a:p>
            <a:pPr algn="ctr">
              <a:buFont typeface="Arial" charset="0"/>
              <a:buChar char="•"/>
              <a:defRPr/>
            </a:pPr>
            <a:endParaRPr lang="en-ZA" sz="800" b="1" i="1" dirty="0">
              <a:solidFill>
                <a:srgbClr val="FFC000"/>
              </a:solidFill>
              <a:latin typeface="Arial Black" panose="020B0A04020102020204" pitchFamily="34" charset="0"/>
              <a:cs typeface="Arial"/>
            </a:endParaRPr>
          </a:p>
          <a:p>
            <a:pPr algn="ctr">
              <a:buFont typeface="Arial" charset="0"/>
              <a:buChar char="•"/>
              <a:defRPr/>
            </a:pPr>
            <a:endParaRPr lang="en-ZA" sz="800" b="1" i="1" dirty="0">
              <a:solidFill>
                <a:srgbClr val="FFC000"/>
              </a:solidFill>
              <a:latin typeface="Arial Black" panose="020B0A04020102020204" pitchFamily="34" charset="0"/>
              <a:cs typeface="Arial"/>
            </a:endParaRPr>
          </a:p>
          <a:p>
            <a:pPr algn="ctr">
              <a:buFont typeface="Arial" charset="0"/>
              <a:buChar char="•"/>
              <a:defRPr/>
            </a:pPr>
            <a:endParaRPr lang="en-ZA" sz="800" b="1" i="1" dirty="0">
              <a:solidFill>
                <a:srgbClr val="FFC000"/>
              </a:solidFill>
              <a:latin typeface="Arial Black" panose="020B0A04020102020204" pitchFamily="34" charset="0"/>
              <a:cs typeface="Arial"/>
            </a:endParaRPr>
          </a:p>
          <a:p>
            <a:pPr algn="ctr">
              <a:buFont typeface="Arial" charset="0"/>
              <a:buChar char="•"/>
              <a:defRPr/>
            </a:pPr>
            <a:endParaRPr lang="en-ZA" sz="800" b="1" i="1" dirty="0">
              <a:solidFill>
                <a:srgbClr val="FFC000"/>
              </a:solidFill>
              <a:latin typeface="Arial Black" panose="020B0A04020102020204" pitchFamily="34" charset="0"/>
              <a:cs typeface="Arial"/>
            </a:endParaRPr>
          </a:p>
          <a:p>
            <a:pPr algn="ctr">
              <a:buFont typeface="Arial" charset="0"/>
              <a:buChar char="•"/>
              <a:defRPr/>
            </a:pPr>
            <a:endParaRPr lang="en-ZA" sz="800" b="1" i="1" dirty="0">
              <a:solidFill>
                <a:srgbClr val="FFC000"/>
              </a:solidFill>
              <a:latin typeface="Arial Black" panose="020B0A04020102020204" pitchFamily="34" charset="0"/>
              <a:cs typeface="Arial"/>
            </a:endParaRPr>
          </a:p>
          <a:p>
            <a:pPr algn="ctr">
              <a:buFont typeface="Arial" charset="0"/>
              <a:buChar char="•"/>
              <a:defRPr/>
            </a:pPr>
            <a:endParaRPr lang="en-ZA" sz="800" b="1" i="1" dirty="0">
              <a:solidFill>
                <a:srgbClr val="FFC000"/>
              </a:solidFill>
              <a:latin typeface="Arial Black" panose="020B0A04020102020204" pitchFamily="34" charset="0"/>
              <a:cs typeface="Arial"/>
            </a:endParaRPr>
          </a:p>
          <a:p>
            <a:pPr algn="ctr">
              <a:buFont typeface="Arial" charset="0"/>
              <a:buChar char="•"/>
              <a:defRPr/>
            </a:pPr>
            <a:endParaRPr lang="en-ZA" sz="800" b="1" i="1" dirty="0">
              <a:solidFill>
                <a:srgbClr val="FFC000"/>
              </a:solidFill>
              <a:latin typeface="Arial Black" panose="020B0A04020102020204" pitchFamily="34" charset="0"/>
              <a:cs typeface="Arial"/>
            </a:endParaRPr>
          </a:p>
          <a:p>
            <a:pPr algn="ctr">
              <a:buFont typeface="Arial" charset="0"/>
              <a:buChar char="•"/>
              <a:defRPr/>
            </a:pPr>
            <a:endParaRPr lang="en-ZA" sz="800" b="1" i="1" dirty="0">
              <a:solidFill>
                <a:srgbClr val="FFC000"/>
              </a:solidFill>
              <a:latin typeface="Arial Black" panose="020B0A04020102020204" pitchFamily="34" charset="0"/>
              <a:cs typeface="Arial"/>
            </a:endParaRPr>
          </a:p>
          <a:p>
            <a:pPr algn="ctr">
              <a:buFont typeface="Arial" charset="0"/>
              <a:buChar char="•"/>
              <a:defRPr/>
            </a:pPr>
            <a:endParaRPr lang="en-ZA" sz="800" b="1" i="1" dirty="0">
              <a:solidFill>
                <a:srgbClr val="FFC000"/>
              </a:solidFill>
              <a:latin typeface="Arial Black" panose="020B0A04020102020204" pitchFamily="34" charset="0"/>
              <a:cs typeface="Arial"/>
            </a:endParaRPr>
          </a:p>
          <a:p>
            <a:pPr algn="ctr">
              <a:buFont typeface="Arial" charset="0"/>
              <a:buChar char="•"/>
              <a:defRPr/>
            </a:pPr>
            <a:endParaRPr lang="en-ZA" sz="800" b="1" i="1" dirty="0">
              <a:solidFill>
                <a:srgbClr val="FFC000"/>
              </a:solidFill>
              <a:latin typeface="Arial Black" panose="020B0A04020102020204" pitchFamily="34" charset="0"/>
              <a:cs typeface="Arial"/>
            </a:endParaRPr>
          </a:p>
          <a:p>
            <a:pPr algn="ctr">
              <a:buFont typeface="Arial" charset="0"/>
              <a:buChar char="•"/>
              <a:defRPr/>
            </a:pPr>
            <a:endParaRPr lang="en-ZA" sz="800" b="1" i="1" dirty="0">
              <a:solidFill>
                <a:srgbClr val="FFC000"/>
              </a:solidFill>
              <a:latin typeface="Arial Black" panose="020B0A04020102020204" pitchFamily="34" charset="0"/>
              <a:cs typeface="Arial"/>
            </a:endParaRPr>
          </a:p>
          <a:p>
            <a:pPr algn="ctr">
              <a:buFont typeface="Arial" charset="0"/>
              <a:buChar char="•"/>
              <a:defRPr/>
            </a:pPr>
            <a:endParaRPr lang="en-ZA" sz="800" b="1" i="1" dirty="0">
              <a:solidFill>
                <a:srgbClr val="FFC000"/>
              </a:solidFill>
              <a:latin typeface="Arial Black" panose="020B0A04020102020204" pitchFamily="34" charset="0"/>
              <a:cs typeface="Arial"/>
            </a:endParaRPr>
          </a:p>
          <a:p>
            <a:pPr algn="ctr">
              <a:buFont typeface="Arial" charset="0"/>
              <a:buChar char="•"/>
              <a:defRPr/>
            </a:pPr>
            <a:endParaRPr lang="en-ZA" sz="800" b="1" i="1" dirty="0">
              <a:solidFill>
                <a:srgbClr val="FFC000"/>
              </a:solidFill>
              <a:latin typeface="Arial Black" panose="020B0A04020102020204" pitchFamily="34" charset="0"/>
              <a:cs typeface="Arial"/>
            </a:endParaRPr>
          </a:p>
        </p:txBody>
      </p:sp>
      <p:sp>
        <p:nvSpPr>
          <p:cNvPr id="12" name="TextBox 11"/>
          <p:cNvSpPr txBox="1"/>
          <p:nvPr/>
        </p:nvSpPr>
        <p:spPr>
          <a:xfrm>
            <a:off x="12496800" y="2133600"/>
            <a:ext cx="2668565" cy="523220"/>
          </a:xfrm>
          <a:prstGeom prst="rect">
            <a:avLst/>
          </a:prstGeom>
          <a:noFill/>
        </p:spPr>
        <p:txBody>
          <a:bodyPr wrap="square" rtlCol="0">
            <a:spAutoFit/>
          </a:bodyPr>
          <a:lstStyle/>
          <a:p>
            <a:r>
              <a:rPr lang="en-ZA" sz="2800" b="1" dirty="0">
                <a:solidFill>
                  <a:schemeClr val="bg1"/>
                </a:solidFill>
                <a:latin typeface="Times New Roman" panose="02020603050405020304" pitchFamily="18" charset="0"/>
                <a:cs typeface="Times New Roman" panose="02020603050405020304" pitchFamily="18" charset="0"/>
              </a:rPr>
              <a:t>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109572"/>
            <a:ext cx="1170603" cy="1064098"/>
          </a:xfrm>
          <a:prstGeom prst="rect">
            <a:avLst/>
          </a:prstGeom>
        </p:spPr>
      </p:pic>
    </p:spTree>
    <p:extLst>
      <p:ext uri="{BB962C8B-B14F-4D97-AF65-F5344CB8AC3E}">
        <p14:creationId xmlns:p14="http://schemas.microsoft.com/office/powerpoint/2010/main" val="752060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4391</TotalTime>
  <Words>1314</Words>
  <Application>Microsoft Office PowerPoint</Application>
  <PresentationFormat>On-screen Show (4:3)</PresentationFormat>
  <Paragraphs>661</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 Black</vt:lpstr>
      <vt:lpstr>Calibri</vt:lpstr>
      <vt:lpstr>Times New Roman</vt:lpstr>
      <vt:lpstr>Wingdings</vt:lpstr>
      <vt:lpstr>Office Theme</vt:lpstr>
      <vt:lpstr>PowerPoint Presentation</vt:lpstr>
      <vt:lpstr>nda</vt:lpstr>
      <vt:lpstr>PowerPoint Presentation</vt:lpstr>
      <vt:lpstr>PowerPoint Presentation</vt:lpstr>
      <vt:lpstr>PowerPoint Presentation</vt:lpstr>
      <vt:lpstr>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Esther Gumata</cp:lastModifiedBy>
  <cp:revision>142</cp:revision>
  <dcterms:created xsi:type="dcterms:W3CDTF">2016-08-29T06:19:10Z</dcterms:created>
  <dcterms:modified xsi:type="dcterms:W3CDTF">2017-06-19T16:19:20Z</dcterms:modified>
</cp:coreProperties>
</file>