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88" r:id="rId3"/>
    <p:sldId id="289" r:id="rId4"/>
    <p:sldId id="261" r:id="rId5"/>
    <p:sldId id="290" r:id="rId6"/>
    <p:sldId id="294" r:id="rId7"/>
    <p:sldId id="291" r:id="rId8"/>
    <p:sldId id="295" r:id="rId9"/>
    <p:sldId id="296" r:id="rId10"/>
    <p:sldId id="284" r:id="rId11"/>
    <p:sldId id="286" r:id="rId12"/>
    <p:sldId id="285" r:id="rId13"/>
    <p:sldId id="297" r:id="rId14"/>
    <p:sldId id="274" r:id="rId15"/>
  </p:sldIdLst>
  <p:sldSz cx="9144000" cy="6858000" type="screen4x3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A000"/>
    <a:srgbClr val="005F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23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Management positions in all municipalities</c:v>
                </c:pt>
              </c:strCache>
            </c:strRef>
          </c:tx>
          <c:spPr>
            <a:solidFill>
              <a:srgbClr val="008000"/>
            </a:solidFill>
          </c:spPr>
          <c:dPt>
            <c:idx val="1"/>
            <c:bubble3D val="0"/>
            <c:spPr>
              <a:solidFill>
                <a:srgbClr val="D2A000"/>
              </a:solidFill>
            </c:spPr>
          </c:dPt>
          <c:dLbls>
            <c:dLbl>
              <c:idx val="0"/>
              <c:layout>
                <c:manualLayout>
                  <c:x val="-0.1747209154323221"/>
                  <c:y val="-0.1256783767413688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8916143604078017"/>
                  <c:y val="0.1124992933575610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36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13457</c:v>
                </c:pt>
                <c:pt idx="1">
                  <c:v>7510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5794364650535961"/>
          <c:y val="0.39037129012719568"/>
          <c:w val="0.10984383202099736"/>
          <c:h val="0.1199785156389606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Municipal Managers in KZN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bubble3D val="0"/>
            <c:spPr>
              <a:solidFill>
                <a:srgbClr val="008000"/>
              </a:solidFill>
            </c:spPr>
          </c:dPt>
          <c:dPt>
            <c:idx val="1"/>
            <c:bubble3D val="0"/>
            <c:spPr>
              <a:solidFill>
                <a:srgbClr val="D2A000"/>
              </a:solidFill>
            </c:spPr>
          </c:dPt>
          <c:dLbls>
            <c:dLbl>
              <c:idx val="0"/>
              <c:layout>
                <c:manualLayout>
                  <c:x val="-8.3852580927384179E-2"/>
                  <c:y val="-0.35153851809171438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3600" b="1" i="0" u="none" strike="noStrike" kern="1200" baseline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dirty="0"/>
                      <a:t>Male
83%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2522922134733158"/>
                  <c:y val="0.23450924205094711"/>
                </c:manualLayout>
              </c:layout>
              <c:tx>
                <c:rich>
                  <a:bodyPr/>
                  <a:lstStyle/>
                  <a:p>
                    <a:pPr>
                      <a:defRPr sz="36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3200" dirty="0"/>
                      <a:t>Female
17%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6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Municipal Mayors in KZN</c:v>
                </c:pt>
              </c:strCache>
            </c:strRef>
          </c:tx>
          <c:dPt>
            <c:idx val="0"/>
            <c:bubble3D val="0"/>
            <c:spPr>
              <a:solidFill>
                <a:srgbClr val="008000"/>
              </a:solidFill>
            </c:spPr>
          </c:dPt>
          <c:dPt>
            <c:idx val="1"/>
            <c:bubble3D val="0"/>
            <c:spPr>
              <a:solidFill>
                <a:srgbClr val="D2A000"/>
              </a:solidFill>
            </c:spPr>
          </c:dPt>
          <c:dLbls>
            <c:dLbl>
              <c:idx val="0"/>
              <c:layout>
                <c:manualLayout>
                  <c:x val="-0.13451984908136483"/>
                  <c:y val="-0.2316475154108204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5255714129483813"/>
                  <c:y val="0.1857349590324634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36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Men</c:v>
                </c:pt>
                <c:pt idx="1">
                  <c:v>Woman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38</c:v>
                </c:pt>
                <c:pt idx="1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8230894575678045"/>
          <c:y val="0.39696258522586342"/>
          <c:w val="0.1163021653543307"/>
          <c:h val="0.11977015774727139"/>
        </c:manualLayout>
      </c:layout>
      <c:overlay val="0"/>
    </c:legend>
    <c:plotVisOnly val="1"/>
    <c:dispBlanksAs val="gap"/>
    <c:showDLblsOverMax val="0"/>
  </c:chart>
  <c:txPr>
    <a:bodyPr/>
    <a:lstStyle/>
    <a:p>
      <a:pPr algn="ctr"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CD7488-63E4-4088-9612-5D4A70B08987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0C88F865-F66C-4F8F-8C60-71FE0B98E477}">
      <dgm:prSet phldrT="[Text]" custT="1"/>
      <dgm:spPr>
        <a:solidFill>
          <a:srgbClr val="005F00"/>
        </a:solidFill>
      </dgm:spPr>
      <dgm:t>
        <a:bodyPr/>
        <a:lstStyle/>
        <a:p>
          <a:r>
            <a:rPr lang="en-ZA" sz="2600" dirty="0" smtClean="0">
              <a:solidFill>
                <a:srgbClr val="FFC000"/>
              </a:solidFill>
            </a:rPr>
            <a:t>Culture </a:t>
          </a:r>
          <a:endParaRPr lang="en-ZA" sz="2600" dirty="0">
            <a:solidFill>
              <a:srgbClr val="FFC000"/>
            </a:solidFill>
          </a:endParaRPr>
        </a:p>
      </dgm:t>
    </dgm:pt>
    <dgm:pt modelId="{5FE48A79-1FF8-4F76-A7F0-7A46257E7175}" type="parTrans" cxnId="{1395B7A6-71B0-40A4-9004-507B842F008A}">
      <dgm:prSet/>
      <dgm:spPr/>
      <dgm:t>
        <a:bodyPr/>
        <a:lstStyle/>
        <a:p>
          <a:endParaRPr lang="en-ZA"/>
        </a:p>
      </dgm:t>
    </dgm:pt>
    <dgm:pt modelId="{52D458A2-4FCA-4BC7-A376-D55BD514EF66}" type="sibTrans" cxnId="{1395B7A6-71B0-40A4-9004-507B842F008A}">
      <dgm:prSet/>
      <dgm:spPr/>
      <dgm:t>
        <a:bodyPr/>
        <a:lstStyle/>
        <a:p>
          <a:endParaRPr lang="en-ZA"/>
        </a:p>
      </dgm:t>
    </dgm:pt>
    <dgm:pt modelId="{63BDB7E9-AD67-4667-879D-AFA5C7CB2863}">
      <dgm:prSet phldrT="[Text]" custT="1"/>
      <dgm:spPr>
        <a:solidFill>
          <a:srgbClr val="005F00"/>
        </a:solidFill>
      </dgm:spPr>
      <dgm:t>
        <a:bodyPr/>
        <a:lstStyle/>
        <a:p>
          <a:pPr algn="ctr"/>
          <a:r>
            <a:rPr lang="en-ZA" sz="2600" dirty="0" smtClean="0">
              <a:solidFill>
                <a:srgbClr val="FFC000"/>
              </a:solidFill>
            </a:rPr>
            <a:t>Building a gender –balanced organisation </a:t>
          </a:r>
          <a:endParaRPr lang="en-ZA" sz="2600" dirty="0">
            <a:solidFill>
              <a:srgbClr val="FFC000"/>
            </a:solidFill>
          </a:endParaRPr>
        </a:p>
      </dgm:t>
    </dgm:pt>
    <dgm:pt modelId="{D3017D2B-580E-4092-BBED-55CE21958403}" type="parTrans" cxnId="{DFD68701-6F06-4585-90BF-AD2B15F990AF}">
      <dgm:prSet/>
      <dgm:spPr/>
      <dgm:t>
        <a:bodyPr/>
        <a:lstStyle/>
        <a:p>
          <a:endParaRPr lang="en-ZA"/>
        </a:p>
      </dgm:t>
    </dgm:pt>
    <dgm:pt modelId="{26227E55-AFDB-4DF5-95DD-B2FC22A02451}" type="sibTrans" cxnId="{DFD68701-6F06-4585-90BF-AD2B15F990AF}">
      <dgm:prSet/>
      <dgm:spPr/>
      <dgm:t>
        <a:bodyPr/>
        <a:lstStyle/>
        <a:p>
          <a:endParaRPr lang="en-ZA"/>
        </a:p>
      </dgm:t>
    </dgm:pt>
    <dgm:pt modelId="{C2113F97-CA34-4C66-A3B3-411179B665C9}">
      <dgm:prSet phldrT="[Text]" custT="1"/>
      <dgm:spPr>
        <a:solidFill>
          <a:srgbClr val="005F00"/>
        </a:solidFill>
      </dgm:spPr>
      <dgm:t>
        <a:bodyPr/>
        <a:lstStyle/>
        <a:p>
          <a:r>
            <a:rPr lang="en-ZA" sz="2600" dirty="0" smtClean="0">
              <a:solidFill>
                <a:srgbClr val="FFC000"/>
              </a:solidFill>
            </a:rPr>
            <a:t>Resistance to change </a:t>
          </a:r>
          <a:endParaRPr lang="en-ZA" sz="2600" dirty="0">
            <a:solidFill>
              <a:srgbClr val="FFC000"/>
            </a:solidFill>
          </a:endParaRPr>
        </a:p>
      </dgm:t>
    </dgm:pt>
    <dgm:pt modelId="{AF1DE501-02A5-47E8-9DA1-71C342A914A6}" type="parTrans" cxnId="{EA986B33-102D-4F6C-92EF-CE4F15B005E6}">
      <dgm:prSet/>
      <dgm:spPr/>
      <dgm:t>
        <a:bodyPr/>
        <a:lstStyle/>
        <a:p>
          <a:endParaRPr lang="en-ZA"/>
        </a:p>
      </dgm:t>
    </dgm:pt>
    <dgm:pt modelId="{B5AE163B-FF96-4097-A432-AA4ECD030F25}" type="sibTrans" cxnId="{EA986B33-102D-4F6C-92EF-CE4F15B005E6}">
      <dgm:prSet/>
      <dgm:spPr/>
      <dgm:t>
        <a:bodyPr/>
        <a:lstStyle/>
        <a:p>
          <a:endParaRPr lang="en-ZA"/>
        </a:p>
      </dgm:t>
    </dgm:pt>
    <dgm:pt modelId="{000DE2D0-8AE5-48C8-BDA3-113DF341E7B6}">
      <dgm:prSet phldrT="[Text]" custT="1"/>
      <dgm:spPr>
        <a:solidFill>
          <a:srgbClr val="005F00"/>
        </a:solidFill>
      </dgm:spPr>
      <dgm:t>
        <a:bodyPr/>
        <a:lstStyle/>
        <a:p>
          <a:r>
            <a:rPr lang="en-ZA" sz="2600" dirty="0" smtClean="0">
              <a:solidFill>
                <a:srgbClr val="FFC000"/>
              </a:solidFill>
            </a:rPr>
            <a:t>Empowerment </a:t>
          </a:r>
          <a:endParaRPr lang="en-ZA" sz="2600" dirty="0">
            <a:solidFill>
              <a:srgbClr val="FFC000"/>
            </a:solidFill>
          </a:endParaRPr>
        </a:p>
      </dgm:t>
    </dgm:pt>
    <dgm:pt modelId="{842133B4-26DB-44DC-BF0D-7394332C9C2B}" type="parTrans" cxnId="{BBAB0631-13D9-449C-AF91-478B170AF250}">
      <dgm:prSet/>
      <dgm:spPr/>
      <dgm:t>
        <a:bodyPr/>
        <a:lstStyle/>
        <a:p>
          <a:endParaRPr lang="en-ZA"/>
        </a:p>
      </dgm:t>
    </dgm:pt>
    <dgm:pt modelId="{FDEB3215-AFA9-473C-9C6E-18AB6C68EF24}" type="sibTrans" cxnId="{BBAB0631-13D9-449C-AF91-478B170AF250}">
      <dgm:prSet/>
      <dgm:spPr/>
      <dgm:t>
        <a:bodyPr/>
        <a:lstStyle/>
        <a:p>
          <a:endParaRPr lang="en-ZA"/>
        </a:p>
      </dgm:t>
    </dgm:pt>
    <dgm:pt modelId="{D38B2315-A4FA-4872-BBC9-F4950B0B2BFA}">
      <dgm:prSet phldrT="[Text]" custT="1"/>
      <dgm:spPr>
        <a:solidFill>
          <a:srgbClr val="005F00"/>
        </a:solidFill>
      </dgm:spPr>
      <dgm:t>
        <a:bodyPr/>
        <a:lstStyle/>
        <a:p>
          <a:r>
            <a:rPr lang="en-ZA" sz="2600" dirty="0" smtClean="0">
              <a:solidFill>
                <a:srgbClr val="FFC000"/>
              </a:solidFill>
            </a:rPr>
            <a:t>Gender differences </a:t>
          </a:r>
          <a:endParaRPr lang="en-ZA" sz="2600" dirty="0">
            <a:solidFill>
              <a:srgbClr val="FFC000"/>
            </a:solidFill>
          </a:endParaRPr>
        </a:p>
      </dgm:t>
    </dgm:pt>
    <dgm:pt modelId="{FC272937-2FB2-404A-99BD-D41EA6148535}" type="parTrans" cxnId="{F4B7F0C0-9342-496D-8D30-3F4198104D94}">
      <dgm:prSet/>
      <dgm:spPr/>
      <dgm:t>
        <a:bodyPr/>
        <a:lstStyle/>
        <a:p>
          <a:endParaRPr lang="en-ZA"/>
        </a:p>
      </dgm:t>
    </dgm:pt>
    <dgm:pt modelId="{E3422F43-E364-4FF0-8F6E-30553DB927CE}" type="sibTrans" cxnId="{F4B7F0C0-9342-496D-8D30-3F4198104D94}">
      <dgm:prSet/>
      <dgm:spPr/>
      <dgm:t>
        <a:bodyPr/>
        <a:lstStyle/>
        <a:p>
          <a:endParaRPr lang="en-ZA"/>
        </a:p>
      </dgm:t>
    </dgm:pt>
    <dgm:pt modelId="{7C8D0782-0DE1-424D-AD8F-F7E6784BAF3B}" type="pres">
      <dgm:prSet presAssocID="{89CD7488-63E4-4088-9612-5D4A70B0898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4343D2D0-5719-4653-ADC5-F42B59D28A21}" type="pres">
      <dgm:prSet presAssocID="{0C88F865-F66C-4F8F-8C60-71FE0B98E477}" presName="centerShape" presStyleLbl="node0" presStyleIdx="0" presStyleCnt="1" custScaleX="146199" custLinFactNeighborX="2352" custLinFactNeighborY="8364"/>
      <dgm:spPr/>
      <dgm:t>
        <a:bodyPr/>
        <a:lstStyle/>
        <a:p>
          <a:endParaRPr lang="en-ZA"/>
        </a:p>
      </dgm:t>
    </dgm:pt>
    <dgm:pt modelId="{4B55D4FE-A47B-4B82-9054-724140CC7DBB}" type="pres">
      <dgm:prSet presAssocID="{D3017D2B-580E-4092-BBED-55CE21958403}" presName="Name9" presStyleLbl="parChTrans1D2" presStyleIdx="0" presStyleCnt="4"/>
      <dgm:spPr/>
      <dgm:t>
        <a:bodyPr/>
        <a:lstStyle/>
        <a:p>
          <a:endParaRPr lang="en-ZA"/>
        </a:p>
      </dgm:t>
    </dgm:pt>
    <dgm:pt modelId="{D66F1B9B-47F2-4BCA-AE2F-E55AD86A8EBC}" type="pres">
      <dgm:prSet presAssocID="{D3017D2B-580E-4092-BBED-55CE21958403}" presName="connTx" presStyleLbl="parChTrans1D2" presStyleIdx="0" presStyleCnt="4"/>
      <dgm:spPr/>
      <dgm:t>
        <a:bodyPr/>
        <a:lstStyle/>
        <a:p>
          <a:endParaRPr lang="en-ZA"/>
        </a:p>
      </dgm:t>
    </dgm:pt>
    <dgm:pt modelId="{C5E72953-A4DE-489B-B27A-2CF470E4091C}" type="pres">
      <dgm:prSet presAssocID="{63BDB7E9-AD67-4667-879D-AFA5C7CB2863}" presName="node" presStyleLbl="node1" presStyleIdx="0" presStyleCnt="4" custScaleX="317668" custScaleY="144815" custRadScaleRad="92400" custRadScaleInc="72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7165B52-679F-4514-AFD8-5CD533B19B39}" type="pres">
      <dgm:prSet presAssocID="{AF1DE501-02A5-47E8-9DA1-71C342A914A6}" presName="Name9" presStyleLbl="parChTrans1D2" presStyleIdx="1" presStyleCnt="4"/>
      <dgm:spPr/>
      <dgm:t>
        <a:bodyPr/>
        <a:lstStyle/>
        <a:p>
          <a:endParaRPr lang="en-ZA"/>
        </a:p>
      </dgm:t>
    </dgm:pt>
    <dgm:pt modelId="{21ACEA10-3667-4371-B8F2-B57A420A19F0}" type="pres">
      <dgm:prSet presAssocID="{AF1DE501-02A5-47E8-9DA1-71C342A914A6}" presName="connTx" presStyleLbl="parChTrans1D2" presStyleIdx="1" presStyleCnt="4"/>
      <dgm:spPr/>
      <dgm:t>
        <a:bodyPr/>
        <a:lstStyle/>
        <a:p>
          <a:endParaRPr lang="en-ZA"/>
        </a:p>
      </dgm:t>
    </dgm:pt>
    <dgm:pt modelId="{07C10704-4307-4AB8-9E06-09B30D9C551A}" type="pres">
      <dgm:prSet presAssocID="{C2113F97-CA34-4C66-A3B3-411179B665C9}" presName="node" presStyleLbl="node1" presStyleIdx="1" presStyleCnt="4" custScaleX="198883" custRadScaleRad="174321" custRadScaleInc="-420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A3CFF81-C88A-4810-9393-8711D13D5FDA}" type="pres">
      <dgm:prSet presAssocID="{842133B4-26DB-44DC-BF0D-7394332C9C2B}" presName="Name9" presStyleLbl="parChTrans1D2" presStyleIdx="2" presStyleCnt="4"/>
      <dgm:spPr/>
      <dgm:t>
        <a:bodyPr/>
        <a:lstStyle/>
        <a:p>
          <a:endParaRPr lang="en-ZA"/>
        </a:p>
      </dgm:t>
    </dgm:pt>
    <dgm:pt modelId="{87FA64C3-4299-4388-86A9-C8DB99622D7C}" type="pres">
      <dgm:prSet presAssocID="{842133B4-26DB-44DC-BF0D-7394332C9C2B}" presName="connTx" presStyleLbl="parChTrans1D2" presStyleIdx="2" presStyleCnt="4"/>
      <dgm:spPr/>
      <dgm:t>
        <a:bodyPr/>
        <a:lstStyle/>
        <a:p>
          <a:endParaRPr lang="en-ZA"/>
        </a:p>
      </dgm:t>
    </dgm:pt>
    <dgm:pt modelId="{4DAE5CB8-7E45-44DD-A16D-5B9CB52120C9}" type="pres">
      <dgm:prSet presAssocID="{000DE2D0-8AE5-48C8-BDA3-113DF341E7B6}" presName="node" presStyleLbl="node1" presStyleIdx="2" presStyleCnt="4" custScaleX="34898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DD7A664-5FC4-49EC-9952-E46A93023319}" type="pres">
      <dgm:prSet presAssocID="{FC272937-2FB2-404A-99BD-D41EA6148535}" presName="Name9" presStyleLbl="parChTrans1D2" presStyleIdx="3" presStyleCnt="4"/>
      <dgm:spPr/>
      <dgm:t>
        <a:bodyPr/>
        <a:lstStyle/>
        <a:p>
          <a:endParaRPr lang="en-ZA"/>
        </a:p>
      </dgm:t>
    </dgm:pt>
    <dgm:pt modelId="{E5CB1CA9-A2F5-4AE4-8955-696FA98AECA1}" type="pres">
      <dgm:prSet presAssocID="{FC272937-2FB2-404A-99BD-D41EA6148535}" presName="connTx" presStyleLbl="parChTrans1D2" presStyleIdx="3" presStyleCnt="4"/>
      <dgm:spPr/>
      <dgm:t>
        <a:bodyPr/>
        <a:lstStyle/>
        <a:p>
          <a:endParaRPr lang="en-ZA"/>
        </a:p>
      </dgm:t>
    </dgm:pt>
    <dgm:pt modelId="{19BEE326-01E6-4933-8ACE-8FF12DB7B2D0}" type="pres">
      <dgm:prSet presAssocID="{D38B2315-A4FA-4872-BBC9-F4950B0B2BFA}" presName="node" presStyleLbl="node1" presStyleIdx="3" presStyleCnt="4" custScaleX="202455" custRadScaleRad="132327" custRadScaleInc="-824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CB180FDD-33E1-4F0D-BE45-BDC70108FC54}" type="presOf" srcId="{FC272937-2FB2-404A-99BD-D41EA6148535}" destId="{ADD7A664-5FC4-49EC-9952-E46A93023319}" srcOrd="0" destOrd="0" presId="urn:microsoft.com/office/officeart/2005/8/layout/radial1"/>
    <dgm:cxn modelId="{1DEB7E76-A2CD-4D69-93C9-96DB74AB0330}" type="presOf" srcId="{0C88F865-F66C-4F8F-8C60-71FE0B98E477}" destId="{4343D2D0-5719-4653-ADC5-F42B59D28A21}" srcOrd="0" destOrd="0" presId="urn:microsoft.com/office/officeart/2005/8/layout/radial1"/>
    <dgm:cxn modelId="{BBAB0631-13D9-449C-AF91-478B170AF250}" srcId="{0C88F865-F66C-4F8F-8C60-71FE0B98E477}" destId="{000DE2D0-8AE5-48C8-BDA3-113DF341E7B6}" srcOrd="2" destOrd="0" parTransId="{842133B4-26DB-44DC-BF0D-7394332C9C2B}" sibTransId="{FDEB3215-AFA9-473C-9C6E-18AB6C68EF24}"/>
    <dgm:cxn modelId="{678180EB-0255-4B1A-B5C1-0CAED8B5A9BC}" type="presOf" srcId="{D38B2315-A4FA-4872-BBC9-F4950B0B2BFA}" destId="{19BEE326-01E6-4933-8ACE-8FF12DB7B2D0}" srcOrd="0" destOrd="0" presId="urn:microsoft.com/office/officeart/2005/8/layout/radial1"/>
    <dgm:cxn modelId="{412FCB2F-25F7-4577-930C-D75C56AAF5C9}" type="presOf" srcId="{AF1DE501-02A5-47E8-9DA1-71C342A914A6}" destId="{21ACEA10-3667-4371-B8F2-B57A420A19F0}" srcOrd="1" destOrd="0" presId="urn:microsoft.com/office/officeart/2005/8/layout/radial1"/>
    <dgm:cxn modelId="{A418A723-0F89-4186-B7B7-0EFB7A3837DF}" type="presOf" srcId="{63BDB7E9-AD67-4667-879D-AFA5C7CB2863}" destId="{C5E72953-A4DE-489B-B27A-2CF470E4091C}" srcOrd="0" destOrd="0" presId="urn:microsoft.com/office/officeart/2005/8/layout/radial1"/>
    <dgm:cxn modelId="{C1F50908-E6B8-403A-BF2B-4F82268511BC}" type="presOf" srcId="{842133B4-26DB-44DC-BF0D-7394332C9C2B}" destId="{87FA64C3-4299-4388-86A9-C8DB99622D7C}" srcOrd="1" destOrd="0" presId="urn:microsoft.com/office/officeart/2005/8/layout/radial1"/>
    <dgm:cxn modelId="{E455A377-898A-40CC-86F4-2D27C738E8E7}" type="presOf" srcId="{C2113F97-CA34-4C66-A3B3-411179B665C9}" destId="{07C10704-4307-4AB8-9E06-09B30D9C551A}" srcOrd="0" destOrd="0" presId="urn:microsoft.com/office/officeart/2005/8/layout/radial1"/>
    <dgm:cxn modelId="{F4B7F0C0-9342-496D-8D30-3F4198104D94}" srcId="{0C88F865-F66C-4F8F-8C60-71FE0B98E477}" destId="{D38B2315-A4FA-4872-BBC9-F4950B0B2BFA}" srcOrd="3" destOrd="0" parTransId="{FC272937-2FB2-404A-99BD-D41EA6148535}" sibTransId="{E3422F43-E364-4FF0-8F6E-30553DB927CE}"/>
    <dgm:cxn modelId="{1395B7A6-71B0-40A4-9004-507B842F008A}" srcId="{89CD7488-63E4-4088-9612-5D4A70B08987}" destId="{0C88F865-F66C-4F8F-8C60-71FE0B98E477}" srcOrd="0" destOrd="0" parTransId="{5FE48A79-1FF8-4F76-A7F0-7A46257E7175}" sibTransId="{52D458A2-4FCA-4BC7-A376-D55BD514EF66}"/>
    <dgm:cxn modelId="{EA986B33-102D-4F6C-92EF-CE4F15B005E6}" srcId="{0C88F865-F66C-4F8F-8C60-71FE0B98E477}" destId="{C2113F97-CA34-4C66-A3B3-411179B665C9}" srcOrd="1" destOrd="0" parTransId="{AF1DE501-02A5-47E8-9DA1-71C342A914A6}" sibTransId="{B5AE163B-FF96-4097-A432-AA4ECD030F25}"/>
    <dgm:cxn modelId="{C1FC5341-1FC5-45EC-BBAE-BCF8E34311A6}" type="presOf" srcId="{D3017D2B-580E-4092-BBED-55CE21958403}" destId="{4B55D4FE-A47B-4B82-9054-724140CC7DBB}" srcOrd="0" destOrd="0" presId="urn:microsoft.com/office/officeart/2005/8/layout/radial1"/>
    <dgm:cxn modelId="{1243E3B2-AE2F-48B8-AA7A-382402A51D0E}" type="presOf" srcId="{000DE2D0-8AE5-48C8-BDA3-113DF341E7B6}" destId="{4DAE5CB8-7E45-44DD-A16D-5B9CB52120C9}" srcOrd="0" destOrd="0" presId="urn:microsoft.com/office/officeart/2005/8/layout/radial1"/>
    <dgm:cxn modelId="{431C308E-8A11-4A09-B45B-57C21766272A}" type="presOf" srcId="{89CD7488-63E4-4088-9612-5D4A70B08987}" destId="{7C8D0782-0DE1-424D-AD8F-F7E6784BAF3B}" srcOrd="0" destOrd="0" presId="urn:microsoft.com/office/officeart/2005/8/layout/radial1"/>
    <dgm:cxn modelId="{C681F874-ACCD-41E3-B4D2-1AC7381C9B22}" type="presOf" srcId="{D3017D2B-580E-4092-BBED-55CE21958403}" destId="{D66F1B9B-47F2-4BCA-AE2F-E55AD86A8EBC}" srcOrd="1" destOrd="0" presId="urn:microsoft.com/office/officeart/2005/8/layout/radial1"/>
    <dgm:cxn modelId="{77A177C7-4C9A-4034-944A-09C9B0F14659}" type="presOf" srcId="{AF1DE501-02A5-47E8-9DA1-71C342A914A6}" destId="{C7165B52-679F-4514-AFD8-5CD533B19B39}" srcOrd="0" destOrd="0" presId="urn:microsoft.com/office/officeart/2005/8/layout/radial1"/>
    <dgm:cxn modelId="{2BF9D387-9621-4F8E-BEAC-145B02A4D307}" type="presOf" srcId="{842133B4-26DB-44DC-BF0D-7394332C9C2B}" destId="{9A3CFF81-C88A-4810-9393-8711D13D5FDA}" srcOrd="0" destOrd="0" presId="urn:microsoft.com/office/officeart/2005/8/layout/radial1"/>
    <dgm:cxn modelId="{D8CDC007-8007-46EE-82F5-E426F980E122}" type="presOf" srcId="{FC272937-2FB2-404A-99BD-D41EA6148535}" destId="{E5CB1CA9-A2F5-4AE4-8955-696FA98AECA1}" srcOrd="1" destOrd="0" presId="urn:microsoft.com/office/officeart/2005/8/layout/radial1"/>
    <dgm:cxn modelId="{DFD68701-6F06-4585-90BF-AD2B15F990AF}" srcId="{0C88F865-F66C-4F8F-8C60-71FE0B98E477}" destId="{63BDB7E9-AD67-4667-879D-AFA5C7CB2863}" srcOrd="0" destOrd="0" parTransId="{D3017D2B-580E-4092-BBED-55CE21958403}" sibTransId="{26227E55-AFDB-4DF5-95DD-B2FC22A02451}"/>
    <dgm:cxn modelId="{3A8BD350-E2E0-4AFC-BBA3-192298FD3DF2}" type="presParOf" srcId="{7C8D0782-0DE1-424D-AD8F-F7E6784BAF3B}" destId="{4343D2D0-5719-4653-ADC5-F42B59D28A21}" srcOrd="0" destOrd="0" presId="urn:microsoft.com/office/officeart/2005/8/layout/radial1"/>
    <dgm:cxn modelId="{53E48B69-F687-40AA-9897-E931B82A4294}" type="presParOf" srcId="{7C8D0782-0DE1-424D-AD8F-F7E6784BAF3B}" destId="{4B55D4FE-A47B-4B82-9054-724140CC7DBB}" srcOrd="1" destOrd="0" presId="urn:microsoft.com/office/officeart/2005/8/layout/radial1"/>
    <dgm:cxn modelId="{391668B1-5AEF-4ECF-9CAB-44F8343CED93}" type="presParOf" srcId="{4B55D4FE-A47B-4B82-9054-724140CC7DBB}" destId="{D66F1B9B-47F2-4BCA-AE2F-E55AD86A8EBC}" srcOrd="0" destOrd="0" presId="urn:microsoft.com/office/officeart/2005/8/layout/radial1"/>
    <dgm:cxn modelId="{68F9D728-E0F2-49E9-99E5-003400AF5EB5}" type="presParOf" srcId="{7C8D0782-0DE1-424D-AD8F-F7E6784BAF3B}" destId="{C5E72953-A4DE-489B-B27A-2CF470E4091C}" srcOrd="2" destOrd="0" presId="urn:microsoft.com/office/officeart/2005/8/layout/radial1"/>
    <dgm:cxn modelId="{2472C40B-4E54-43C9-996D-26619A8FA8CD}" type="presParOf" srcId="{7C8D0782-0DE1-424D-AD8F-F7E6784BAF3B}" destId="{C7165B52-679F-4514-AFD8-5CD533B19B39}" srcOrd="3" destOrd="0" presId="urn:microsoft.com/office/officeart/2005/8/layout/radial1"/>
    <dgm:cxn modelId="{C0627F73-F58F-44D6-9EFF-72FD43B16CF6}" type="presParOf" srcId="{C7165B52-679F-4514-AFD8-5CD533B19B39}" destId="{21ACEA10-3667-4371-B8F2-B57A420A19F0}" srcOrd="0" destOrd="0" presId="urn:microsoft.com/office/officeart/2005/8/layout/radial1"/>
    <dgm:cxn modelId="{DF2D1299-FCF8-4C49-91F4-B5A485C64BF4}" type="presParOf" srcId="{7C8D0782-0DE1-424D-AD8F-F7E6784BAF3B}" destId="{07C10704-4307-4AB8-9E06-09B30D9C551A}" srcOrd="4" destOrd="0" presId="urn:microsoft.com/office/officeart/2005/8/layout/radial1"/>
    <dgm:cxn modelId="{37214658-5A11-49D6-A13E-AC1840FD2564}" type="presParOf" srcId="{7C8D0782-0DE1-424D-AD8F-F7E6784BAF3B}" destId="{9A3CFF81-C88A-4810-9393-8711D13D5FDA}" srcOrd="5" destOrd="0" presId="urn:microsoft.com/office/officeart/2005/8/layout/radial1"/>
    <dgm:cxn modelId="{4245A12D-BE7F-44C4-BE5B-A46E552C110A}" type="presParOf" srcId="{9A3CFF81-C88A-4810-9393-8711D13D5FDA}" destId="{87FA64C3-4299-4388-86A9-C8DB99622D7C}" srcOrd="0" destOrd="0" presId="urn:microsoft.com/office/officeart/2005/8/layout/radial1"/>
    <dgm:cxn modelId="{9B8878A1-4F2C-45AD-8BEE-32505435B090}" type="presParOf" srcId="{7C8D0782-0DE1-424D-AD8F-F7E6784BAF3B}" destId="{4DAE5CB8-7E45-44DD-A16D-5B9CB52120C9}" srcOrd="6" destOrd="0" presId="urn:microsoft.com/office/officeart/2005/8/layout/radial1"/>
    <dgm:cxn modelId="{913EEA95-CA2D-4947-8CAD-9F0B1FC47FE7}" type="presParOf" srcId="{7C8D0782-0DE1-424D-AD8F-F7E6784BAF3B}" destId="{ADD7A664-5FC4-49EC-9952-E46A93023319}" srcOrd="7" destOrd="0" presId="urn:microsoft.com/office/officeart/2005/8/layout/radial1"/>
    <dgm:cxn modelId="{DE97C459-7AC9-4B38-AD33-C1BCD3D3D14C}" type="presParOf" srcId="{ADD7A664-5FC4-49EC-9952-E46A93023319}" destId="{E5CB1CA9-A2F5-4AE4-8955-696FA98AECA1}" srcOrd="0" destOrd="0" presId="urn:microsoft.com/office/officeart/2005/8/layout/radial1"/>
    <dgm:cxn modelId="{0817BD2C-806F-4840-9B10-FF65818F41BD}" type="presParOf" srcId="{7C8D0782-0DE1-424D-AD8F-F7E6784BAF3B}" destId="{19BEE326-01E6-4933-8ACE-8FF12DB7B2D0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3D2D0-5719-4653-ADC5-F42B59D28A21}">
      <dsp:nvSpPr>
        <dsp:cNvPr id="0" name=""/>
        <dsp:cNvSpPr/>
      </dsp:nvSpPr>
      <dsp:spPr>
        <a:xfrm>
          <a:off x="3030578" y="2093595"/>
          <a:ext cx="1874049" cy="1281848"/>
        </a:xfrm>
        <a:prstGeom prst="ellipse">
          <a:avLst/>
        </a:prstGeom>
        <a:solidFill>
          <a:srgbClr val="005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600" kern="1200" dirty="0" smtClean="0">
              <a:solidFill>
                <a:srgbClr val="FFC000"/>
              </a:solidFill>
            </a:rPr>
            <a:t>Culture </a:t>
          </a:r>
          <a:endParaRPr lang="en-ZA" sz="2600" kern="1200" dirty="0">
            <a:solidFill>
              <a:srgbClr val="FFC000"/>
            </a:solidFill>
          </a:endParaRPr>
        </a:p>
      </dsp:txBody>
      <dsp:txXfrm>
        <a:off x="3305026" y="2281317"/>
        <a:ext cx="1325153" cy="906404"/>
      </dsp:txXfrm>
    </dsp:sp>
    <dsp:sp modelId="{4B55D4FE-A47B-4B82-9054-724140CC7DBB}">
      <dsp:nvSpPr>
        <dsp:cNvPr id="0" name=""/>
        <dsp:cNvSpPr/>
      </dsp:nvSpPr>
      <dsp:spPr>
        <a:xfrm rot="16068337">
          <a:off x="3812866" y="1953646"/>
          <a:ext cx="250769" cy="29750"/>
        </a:xfrm>
        <a:custGeom>
          <a:avLst/>
          <a:gdLst/>
          <a:ahLst/>
          <a:cxnLst/>
          <a:rect l="0" t="0" r="0" b="0"/>
          <a:pathLst>
            <a:path>
              <a:moveTo>
                <a:pt x="0" y="14875"/>
              </a:moveTo>
              <a:lnTo>
                <a:pt x="250769" y="148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/>
        </a:p>
      </dsp:txBody>
      <dsp:txXfrm rot="10800000">
        <a:off x="3931982" y="1962253"/>
        <a:ext cx="12538" cy="12538"/>
      </dsp:txXfrm>
    </dsp:sp>
    <dsp:sp modelId="{C5E72953-A4DE-489B-B27A-2CF470E4091C}">
      <dsp:nvSpPr>
        <dsp:cNvPr id="0" name=""/>
        <dsp:cNvSpPr/>
      </dsp:nvSpPr>
      <dsp:spPr>
        <a:xfrm>
          <a:off x="1861880" y="-12937"/>
          <a:ext cx="4072022" cy="1856308"/>
        </a:xfrm>
        <a:prstGeom prst="ellipse">
          <a:avLst/>
        </a:prstGeom>
        <a:solidFill>
          <a:srgbClr val="005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600" kern="1200" dirty="0" smtClean="0">
              <a:solidFill>
                <a:srgbClr val="FFC000"/>
              </a:solidFill>
            </a:rPr>
            <a:t>Building a gender –balanced organisation </a:t>
          </a:r>
          <a:endParaRPr lang="en-ZA" sz="2600" kern="1200" dirty="0">
            <a:solidFill>
              <a:srgbClr val="FFC000"/>
            </a:solidFill>
          </a:endParaRPr>
        </a:p>
      </dsp:txBody>
      <dsp:txXfrm>
        <a:off x="2458214" y="258913"/>
        <a:ext cx="2879354" cy="1312608"/>
      </dsp:txXfrm>
    </dsp:sp>
    <dsp:sp modelId="{C7165B52-679F-4514-AFD8-5CD533B19B39}">
      <dsp:nvSpPr>
        <dsp:cNvPr id="0" name=""/>
        <dsp:cNvSpPr/>
      </dsp:nvSpPr>
      <dsp:spPr>
        <a:xfrm rot="21091130">
          <a:off x="4881048" y="2555124"/>
          <a:ext cx="379724" cy="29750"/>
        </a:xfrm>
        <a:custGeom>
          <a:avLst/>
          <a:gdLst/>
          <a:ahLst/>
          <a:cxnLst/>
          <a:rect l="0" t="0" r="0" b="0"/>
          <a:pathLst>
            <a:path>
              <a:moveTo>
                <a:pt x="0" y="14875"/>
              </a:moveTo>
              <a:lnTo>
                <a:pt x="379724" y="148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/>
        </a:p>
      </dsp:txBody>
      <dsp:txXfrm>
        <a:off x="5061417" y="2560506"/>
        <a:ext cx="18986" cy="18986"/>
      </dsp:txXfrm>
    </dsp:sp>
    <dsp:sp modelId="{07C10704-4307-4AB8-9E06-09B30D9C551A}">
      <dsp:nvSpPr>
        <dsp:cNvPr id="0" name=""/>
        <dsp:cNvSpPr/>
      </dsp:nvSpPr>
      <dsp:spPr>
        <a:xfrm>
          <a:off x="5206088" y="1718843"/>
          <a:ext cx="2549378" cy="1281848"/>
        </a:xfrm>
        <a:prstGeom prst="ellipse">
          <a:avLst/>
        </a:prstGeom>
        <a:solidFill>
          <a:srgbClr val="005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600" kern="1200" dirty="0" smtClean="0">
              <a:solidFill>
                <a:srgbClr val="FFC000"/>
              </a:solidFill>
            </a:rPr>
            <a:t>Resistance to change </a:t>
          </a:r>
          <a:endParaRPr lang="en-ZA" sz="2600" kern="1200" dirty="0">
            <a:solidFill>
              <a:srgbClr val="FFC000"/>
            </a:solidFill>
          </a:endParaRPr>
        </a:p>
      </dsp:txBody>
      <dsp:txXfrm>
        <a:off x="5579436" y="1906565"/>
        <a:ext cx="1802682" cy="906404"/>
      </dsp:txXfrm>
    </dsp:sp>
    <dsp:sp modelId="{9A3CFF81-C88A-4810-9393-8711D13D5FDA}">
      <dsp:nvSpPr>
        <dsp:cNvPr id="0" name=""/>
        <dsp:cNvSpPr/>
      </dsp:nvSpPr>
      <dsp:spPr>
        <a:xfrm rot="5593991">
          <a:off x="3874826" y="3413581"/>
          <a:ext cx="107153" cy="29750"/>
        </a:xfrm>
        <a:custGeom>
          <a:avLst/>
          <a:gdLst/>
          <a:ahLst/>
          <a:cxnLst/>
          <a:rect l="0" t="0" r="0" b="0"/>
          <a:pathLst>
            <a:path>
              <a:moveTo>
                <a:pt x="0" y="14875"/>
              </a:moveTo>
              <a:lnTo>
                <a:pt x="107153" y="148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/>
        </a:p>
      </dsp:txBody>
      <dsp:txXfrm rot="10800000">
        <a:off x="3925724" y="3425778"/>
        <a:ext cx="5357" cy="5357"/>
      </dsp:txXfrm>
    </dsp:sp>
    <dsp:sp modelId="{4DAE5CB8-7E45-44DD-A16D-5B9CB52120C9}">
      <dsp:nvSpPr>
        <dsp:cNvPr id="0" name=""/>
        <dsp:cNvSpPr/>
      </dsp:nvSpPr>
      <dsp:spPr>
        <a:xfrm>
          <a:off x="1652457" y="3481864"/>
          <a:ext cx="4473445" cy="1281848"/>
        </a:xfrm>
        <a:prstGeom prst="ellipse">
          <a:avLst/>
        </a:prstGeom>
        <a:solidFill>
          <a:srgbClr val="005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600" kern="1200" dirty="0" smtClean="0">
              <a:solidFill>
                <a:srgbClr val="FFC000"/>
              </a:solidFill>
            </a:rPr>
            <a:t>Empowerment </a:t>
          </a:r>
          <a:endParaRPr lang="en-ZA" sz="2600" kern="1200" dirty="0">
            <a:solidFill>
              <a:srgbClr val="FFC000"/>
            </a:solidFill>
          </a:endParaRPr>
        </a:p>
      </dsp:txBody>
      <dsp:txXfrm>
        <a:off x="2307578" y="3669586"/>
        <a:ext cx="3163203" cy="906404"/>
      </dsp:txXfrm>
    </dsp:sp>
    <dsp:sp modelId="{ADD7A664-5FC4-49EC-9952-E46A93023319}">
      <dsp:nvSpPr>
        <dsp:cNvPr id="0" name=""/>
        <dsp:cNvSpPr/>
      </dsp:nvSpPr>
      <dsp:spPr>
        <a:xfrm rot="11004933">
          <a:off x="2975878" y="2662194"/>
          <a:ext cx="58298" cy="29750"/>
        </a:xfrm>
        <a:custGeom>
          <a:avLst/>
          <a:gdLst/>
          <a:ahLst/>
          <a:cxnLst/>
          <a:rect l="0" t="0" r="0" b="0"/>
          <a:pathLst>
            <a:path>
              <a:moveTo>
                <a:pt x="0" y="14875"/>
              </a:moveTo>
              <a:lnTo>
                <a:pt x="58298" y="148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/>
        </a:p>
      </dsp:txBody>
      <dsp:txXfrm rot="10800000">
        <a:off x="3003570" y="2675612"/>
        <a:ext cx="2914" cy="2914"/>
      </dsp:txXfrm>
    </dsp:sp>
    <dsp:sp modelId="{19BEE326-01E6-4933-8ACE-8FF12DB7B2D0}">
      <dsp:nvSpPr>
        <dsp:cNvPr id="0" name=""/>
        <dsp:cNvSpPr/>
      </dsp:nvSpPr>
      <dsp:spPr>
        <a:xfrm>
          <a:off x="390134" y="1957524"/>
          <a:ext cx="2595166" cy="1281848"/>
        </a:xfrm>
        <a:prstGeom prst="ellipse">
          <a:avLst/>
        </a:prstGeom>
        <a:solidFill>
          <a:srgbClr val="005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600" kern="1200" dirty="0" smtClean="0">
              <a:solidFill>
                <a:srgbClr val="FFC000"/>
              </a:solidFill>
            </a:rPr>
            <a:t>Gender differences </a:t>
          </a:r>
          <a:endParaRPr lang="en-ZA" sz="2600" kern="1200" dirty="0">
            <a:solidFill>
              <a:srgbClr val="FFC000"/>
            </a:solidFill>
          </a:endParaRPr>
        </a:p>
      </dsp:txBody>
      <dsp:txXfrm>
        <a:off x="770187" y="2145246"/>
        <a:ext cx="1835060" cy="906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0.30319</cdr:x>
      <cdr:y>0.75086</cdr:y>
    </cdr:from>
    <cdr:to>
      <cdr:x>0.76319</cdr:x>
      <cdr:y>0.90014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772410" y="4411980"/>
          <a:ext cx="4206240" cy="877182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0.31917</cdr:x>
      <cdr:y>0.69881</cdr:y>
    </cdr:from>
    <cdr:to>
      <cdr:x>0.8425</cdr:x>
      <cdr:y>0.88641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918460" y="4087192"/>
          <a:ext cx="4785360" cy="1097280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0.30083</cdr:x>
      <cdr:y>0.77599</cdr:y>
    </cdr:from>
    <cdr:to>
      <cdr:x>0.69667</cdr:x>
      <cdr:y>0.88225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750820" y="4567580"/>
          <a:ext cx="3619500" cy="62545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1B40B-EECB-4338-A4CD-0B08DCC2847E}" type="datetimeFigureOut">
              <a:rPr lang="en-ZA" smtClean="0"/>
              <a:t>2017/03/09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0F3DF-ADC3-4D26-841B-952463C8B0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2932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0F3DF-ADC3-4D26-841B-952463C8B084}" type="slidenum">
              <a:rPr lang="en-ZA" smtClean="0"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8150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B348-11E2-3B4C-91BD-D9C1E14C3DEF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13C6-2670-274D-868E-B3591C41B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23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B348-11E2-3B4C-91BD-D9C1E14C3DEF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13C6-2670-274D-868E-B3591C41B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B348-11E2-3B4C-91BD-D9C1E14C3DEF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13C6-2670-274D-868E-B3591C41B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5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B348-11E2-3B4C-91BD-D9C1E14C3DEF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13C6-2670-274D-868E-B3591C41B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9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B348-11E2-3B4C-91BD-D9C1E14C3DEF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13C6-2670-274D-868E-B3591C41B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93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B348-11E2-3B4C-91BD-D9C1E14C3DEF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13C6-2670-274D-868E-B3591C41B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7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B348-11E2-3B4C-91BD-D9C1E14C3DEF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13C6-2670-274D-868E-B3591C41B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27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B348-11E2-3B4C-91BD-D9C1E14C3DEF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13C6-2670-274D-868E-B3591C41B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3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B348-11E2-3B4C-91BD-D9C1E14C3DEF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13C6-2670-274D-868E-B3591C41B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98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B348-11E2-3B4C-91BD-D9C1E14C3DEF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13C6-2670-274D-868E-B3591C41B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59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B348-11E2-3B4C-91BD-D9C1E14C3DEF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13C6-2670-274D-868E-B3591C41B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8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FB348-11E2-3B4C-91BD-D9C1E14C3DEF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C13C6-2670-274D-868E-B3591C41B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7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za/url?sa=i&amp;rct=j&amp;q=&amp;esrc=s&amp;frm=1&amp;source=images&amp;cd=&amp;cad=rja&amp;uact=8&amp;ved=0ahUKEwjDmPm838fSAhVE8RQKHSh6AYgQjRwIBw&amp;url=http://modernservantleader.com/servant-leadership/nelson-mandela-quotes/&amp;bvm=bv.149093890,d.ZGg&amp;psig=AFQjCNFd565nLXIX9RkwiTfnSyYFvEf7mQ&amp;ust=148909125497067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hyperlink" Target="http://www.google.co.za/url?sa=i&amp;rct=j&amp;q=&amp;esrc=s&amp;frm=1&amp;source=images&amp;cd=&amp;cad=rja&amp;uact=8&amp;ved=0ahUKEwj1j5mT5MfSAhXGRhQKHWItBx8QjRwIBw&amp;url=http://mashable.com/2014/05/28/maya-angelou-quotes/&amp;bvm=bv.149093890,d.ZGg&amp;psig=AFQjCNGIKlRPU4uHOh5tKeN4Hq8LsyyFJA&amp;ust=1489092422894392" TargetMode="Externa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za/url?sa=i&amp;rct=j&amp;q=&amp;esrc=s&amp;frm=1&amp;source=images&amp;cd=&amp;cad=rja&amp;uact=8&amp;ved=0ahUKEwihr-aE18fSAhUBChoKHcOyC14QjRwIBw&amp;url=https://en.wikipedia.org/wiki/Lillian_Ngoyi&amp;bvm=bv.149093890,d.ZGg&amp;psig=AFQjCNHosqzi58busJqUPkJRHCMt8LNr2A&amp;ust=148908899498035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hyperlink" Target="http://www.google.co.za/url?sa=i&amp;rct=j&amp;q=&amp;esrc=s&amp;frm=1&amp;source=images&amp;cd=&amp;cad=rja&amp;uact=8&amp;ved=0ahUKEwjWv8DP18fSAhUGvBoKHev0CFwQjRwIBw&amp;url=http://www.newsweek.com/mugabe-india-trip-435870&amp;bvm=bv.149093890,d.ZGg&amp;psig=AFQjCNHMzowR4SxT-8WKFiPSXF9Th0HsCA&amp;ust=1489089129809675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za/url?sa=i&amp;rct=j&amp;q=&amp;esrc=s&amp;frm=1&amp;source=images&amp;cd=&amp;cad=rja&amp;uact=8&amp;ved=0ahUKEwjitKXh2sfSAhVIbBoKHQw_Al0QjRwIBw&amp;url=http://viola.bz/gynophobia-fear-of-women/&amp;bvm=bv.149093890,d.ZGg&amp;psig=AFQjCNG8v-ulF1sgCi2Qn1BwHU90jHa8aA&amp;ust=148908987804789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za/url?sa=i&amp;rct=j&amp;q=&amp;esrc=s&amp;frm=1&amp;source=images&amp;cd=&amp;cad=rja&amp;uact=8&amp;ved=0ahUKEwj_9N6D3cfSAhWKAxoKHQVRA10QjRwIBw&amp;url=http://codeinnovation.com/2013/03/how-senegalese-agricultural-ngos-are-adapting-mobile-technologies-part-1/&amp;bvm=bv.149093890,d.ZGg&amp;psig=AFQjCNFnJ_fKCCvKZ08_U3SdxhySpDdrJA&amp;ust=148909061605726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hyperlink" Target="https://www.google.co.za/url?sa=i&amp;rct=j&amp;q=&amp;esrc=s&amp;frm=1&amp;source=images&amp;cd=&amp;cad=rja&amp;uact=8&amp;ved=0ahUKEwioq5S03cfSAhVBfhoKHcy3C1wQjRwIBw&amp;url=https://ourworld.unu.edu/en/water-for-life-an-african-photo-exhibit&amp;bvm=bv.149093890,d.ZGg&amp;psig=AFQjCNEn20vsmCEf931RWsEoJbLYTn3sGQ&amp;ust=1489090724663702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930" y="-281940"/>
            <a:ext cx="9222930" cy="7200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31462" y="-179850"/>
            <a:ext cx="926784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Z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  <a:ea typeface="Calibri"/>
                <a:cs typeface="Times New Roman"/>
              </a:rPr>
              <a:t>INPUT ON THE PANEL DISCUSSION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75560" y="4336941"/>
            <a:ext cx="6286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38693" y="4336761"/>
            <a:ext cx="48539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PRESENTED BY</a:t>
            </a:r>
            <a:r>
              <a:rPr lang="en-US" alt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</a:rPr>
              <a:t>THE HONOURABLE DEPUTY MAYOR OF THE CITY OF uMHLATHUZE CLLR SG MKHIZE</a:t>
            </a:r>
            <a:endParaRPr lang="en-US" altLang="en-US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30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56"/>
            <a:ext cx="9306749" cy="69171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4012317"/>
            <a:ext cx="6362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ZA" dirty="0" smtClean="0">
              <a:solidFill>
                <a:prstClr val="black"/>
              </a:solidFill>
              <a:latin typeface="Segoe UI"/>
            </a:endParaRPr>
          </a:p>
          <a:p>
            <a:endParaRPr lang="en-ZA" dirty="0" smtClean="0">
              <a:solidFill>
                <a:prstClr val="black"/>
              </a:solidFill>
              <a:latin typeface="Segoe UI"/>
            </a:endParaRPr>
          </a:p>
          <a:p>
            <a:endParaRPr lang="en-ZA" dirty="0">
              <a:solidFill>
                <a:prstClr val="black"/>
              </a:solidFill>
              <a:latin typeface="Segoe UI"/>
            </a:endParaRPr>
          </a:p>
          <a:p>
            <a:endParaRPr lang="en-ZA" dirty="0" smtClean="0">
              <a:solidFill>
                <a:prstClr val="black"/>
              </a:solidFill>
              <a:latin typeface="Segoe UI"/>
            </a:endParaRPr>
          </a:p>
          <a:p>
            <a:endParaRPr lang="en-ZA" dirty="0">
              <a:solidFill>
                <a:prstClr val="black"/>
              </a:solidFill>
              <a:latin typeface="Segoe UI"/>
            </a:endParaRPr>
          </a:p>
          <a:p>
            <a:endParaRPr lang="en-ZA" dirty="0" smtClean="0">
              <a:solidFill>
                <a:prstClr val="black"/>
              </a:solidFill>
              <a:latin typeface="Segoe UI"/>
            </a:endParaRPr>
          </a:p>
          <a:p>
            <a:endParaRPr lang="en-ZA" dirty="0">
              <a:solidFill>
                <a:prstClr val="black"/>
              </a:solidFill>
              <a:latin typeface="Segoe UI"/>
            </a:endParaRPr>
          </a:p>
          <a:p>
            <a:endParaRPr lang="en-ZA" dirty="0" smtClean="0">
              <a:solidFill>
                <a:prstClr val="black"/>
              </a:solidFill>
              <a:latin typeface="Segoe UI"/>
            </a:endParaRPr>
          </a:p>
          <a:p>
            <a:endParaRPr lang="en-ZA" dirty="0">
              <a:solidFill>
                <a:prstClr val="black"/>
              </a:solidFill>
              <a:latin typeface="Segoe UI"/>
            </a:endParaRPr>
          </a:p>
          <a:p>
            <a:endParaRPr lang="en-ZA" dirty="0">
              <a:solidFill>
                <a:prstClr val="black"/>
              </a:solidFill>
              <a:latin typeface="Segoe U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1944" y="5257211"/>
            <a:ext cx="65211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>
                <a:latin typeface="+mj-lt"/>
                <a:ea typeface="Times New Roman"/>
              </a:rPr>
              <a:t>"Women belong in all places where decisions are being made... It shouldn't be that women are the exception." </a:t>
            </a:r>
            <a:r>
              <a:rPr lang="en-ZA" sz="1600" dirty="0">
                <a:latin typeface="+mj-lt"/>
                <a:ea typeface="Times New Roman"/>
              </a:rPr>
              <a:t>—</a:t>
            </a:r>
            <a:r>
              <a:rPr lang="en-ZA" sz="1600" i="1" dirty="0">
                <a:latin typeface="+mj-lt"/>
                <a:ea typeface="Times New Roman"/>
              </a:rPr>
              <a:t>Ruth Bader Ginsburg</a:t>
            </a:r>
            <a:endParaRPr lang="en-ZA" sz="16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27960" y="-60738"/>
            <a:ext cx="4572000" cy="5170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Z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Calibri"/>
                <a:cs typeface="Times New Roman"/>
              </a:rPr>
              <a:t>Flowers of </a:t>
            </a:r>
            <a:r>
              <a:rPr lang="en-ZA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Calibri"/>
                <a:cs typeface="Times New Roman"/>
              </a:rPr>
              <a:t>uMhlathuze</a:t>
            </a:r>
            <a:r>
              <a:rPr lang="en-Z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Calibri"/>
                <a:cs typeface="Times New Roman"/>
              </a:rPr>
              <a:t> </a:t>
            </a:r>
            <a:endParaRPr lang="en-Z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pic>
        <p:nvPicPr>
          <p:cNvPr id="4099" name="Picture 3" descr="C:\Users\user\AppData\Local\Temp\WPDNSE\{002006D8-0000-0000-0000-000000000000}\IMG-20170308-WA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720" y="2357121"/>
            <a:ext cx="4175760" cy="280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AppData\Local\Temp\WPDNSE\{002006D8-0000-0000-0000-000000000000}\IMG-20170308-WA0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" y="1074420"/>
            <a:ext cx="4724400" cy="323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24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56"/>
            <a:ext cx="9306749" cy="69171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4012317"/>
            <a:ext cx="6362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ZA" dirty="0" smtClean="0">
              <a:solidFill>
                <a:prstClr val="black"/>
              </a:solidFill>
              <a:latin typeface="Segoe UI"/>
            </a:endParaRPr>
          </a:p>
          <a:p>
            <a:endParaRPr lang="en-ZA" dirty="0" smtClean="0">
              <a:solidFill>
                <a:prstClr val="black"/>
              </a:solidFill>
              <a:latin typeface="Segoe UI"/>
            </a:endParaRPr>
          </a:p>
          <a:p>
            <a:endParaRPr lang="en-ZA" dirty="0">
              <a:solidFill>
                <a:prstClr val="black"/>
              </a:solidFill>
              <a:latin typeface="Segoe UI"/>
            </a:endParaRPr>
          </a:p>
          <a:p>
            <a:endParaRPr lang="en-ZA" dirty="0" smtClean="0">
              <a:solidFill>
                <a:prstClr val="black"/>
              </a:solidFill>
              <a:latin typeface="Segoe UI"/>
            </a:endParaRPr>
          </a:p>
          <a:p>
            <a:endParaRPr lang="en-ZA" dirty="0">
              <a:solidFill>
                <a:prstClr val="black"/>
              </a:solidFill>
              <a:latin typeface="Segoe UI"/>
            </a:endParaRPr>
          </a:p>
          <a:p>
            <a:endParaRPr lang="en-ZA" dirty="0" smtClean="0">
              <a:solidFill>
                <a:prstClr val="black"/>
              </a:solidFill>
              <a:latin typeface="Segoe UI"/>
            </a:endParaRPr>
          </a:p>
          <a:p>
            <a:endParaRPr lang="en-ZA" dirty="0">
              <a:solidFill>
                <a:prstClr val="black"/>
              </a:solidFill>
              <a:latin typeface="Segoe UI"/>
            </a:endParaRPr>
          </a:p>
          <a:p>
            <a:endParaRPr lang="en-ZA" dirty="0" smtClean="0">
              <a:solidFill>
                <a:prstClr val="black"/>
              </a:solidFill>
              <a:latin typeface="Segoe UI"/>
            </a:endParaRPr>
          </a:p>
          <a:p>
            <a:endParaRPr lang="en-ZA" dirty="0">
              <a:solidFill>
                <a:prstClr val="black"/>
              </a:solidFill>
              <a:latin typeface="Segoe UI"/>
            </a:endParaRPr>
          </a:p>
          <a:p>
            <a:endParaRPr lang="en-ZA" dirty="0">
              <a:solidFill>
                <a:prstClr val="black"/>
              </a:solidFill>
              <a:latin typeface="Segoe U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2100" y="-82056"/>
            <a:ext cx="689453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Z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Calibri"/>
                <a:cs typeface="Times New Roman"/>
              </a:rPr>
              <a:t>Representation of women in management positions</a:t>
            </a:r>
            <a:endParaRPr lang="en-Z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828915"/>
              </p:ext>
            </p:extLst>
          </p:nvPr>
        </p:nvGraphicFramePr>
        <p:xfrm>
          <a:off x="705522" y="1334610"/>
          <a:ext cx="7751109" cy="4085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6739"/>
                <a:gridCol w="2586739"/>
                <a:gridCol w="2577631"/>
              </a:tblGrid>
              <a:tr h="1183758">
                <a:tc>
                  <a:txBody>
                    <a:bodyPr/>
                    <a:lstStyle/>
                    <a:p>
                      <a:pPr algn="ctr"/>
                      <a:endParaRPr lang="en-ZA" sz="1800" b="1" dirty="0" smtClean="0">
                        <a:solidFill>
                          <a:srgbClr val="FFC000"/>
                        </a:solidFill>
                        <a:effectLst/>
                        <a:latin typeface="Tahoma"/>
                        <a:ea typeface="Calibri"/>
                      </a:endParaRPr>
                    </a:p>
                    <a:p>
                      <a:pPr algn="ctr"/>
                      <a:r>
                        <a:rPr lang="en-ZA" sz="1800" b="1" dirty="0" smtClean="0">
                          <a:solidFill>
                            <a:srgbClr val="FFC000"/>
                          </a:solidFill>
                          <a:effectLst/>
                          <a:latin typeface="Tahoma"/>
                          <a:ea typeface="Calibri"/>
                        </a:rPr>
                        <a:t>OCCUPATIONAL </a:t>
                      </a:r>
                      <a:r>
                        <a:rPr lang="en-ZA" sz="1800" b="1" dirty="0" smtClean="0">
                          <a:solidFill>
                            <a:srgbClr val="FFC000"/>
                          </a:solidFill>
                          <a:effectLst/>
                          <a:latin typeface="Tahoma"/>
                          <a:ea typeface="Calibri"/>
                        </a:rPr>
                        <a:t>CATERGORY</a:t>
                      </a:r>
                      <a:endParaRPr lang="en-ZA" sz="18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05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800" b="1" dirty="0" smtClean="0">
                        <a:solidFill>
                          <a:srgbClr val="FFC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solidFill>
                            <a:srgbClr val="FFC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 </a:t>
                      </a:r>
                      <a:r>
                        <a:rPr lang="en-ZA" sz="1800" b="1" dirty="0" smtClean="0">
                          <a:solidFill>
                            <a:srgbClr val="FFC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NO. OF WOMEN</a:t>
                      </a:r>
                      <a:endParaRPr lang="en-ZA" sz="1800" dirty="0">
                        <a:solidFill>
                          <a:srgbClr val="FFC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FFC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ZA" sz="1100" dirty="0">
                        <a:solidFill>
                          <a:srgbClr val="FFC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005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b="1" dirty="0" smtClean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ZA" sz="1800" b="1" dirty="0" smtClean="0">
                          <a:solidFill>
                            <a:srgbClr val="FFC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 NO. OF MALES</a:t>
                      </a:r>
                      <a:endParaRPr lang="en-ZA" sz="1800" dirty="0">
                        <a:solidFill>
                          <a:srgbClr val="FFC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5F00"/>
                    </a:solidFill>
                  </a:tcPr>
                </a:tc>
              </a:tr>
              <a:tr h="928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1" dirty="0" smtClean="0">
                          <a:effectLst/>
                          <a:latin typeface="Tahoma"/>
                          <a:ea typeface="Calibri"/>
                          <a:cs typeface="Times New Roman"/>
                        </a:rPr>
                        <a:t>TOP MANAGEMENT</a:t>
                      </a:r>
                      <a:endParaRPr lang="en-ZA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rgbClr val="D2A000">
                        <a:alpha val="8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2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2A000">
                        <a:alpha val="8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effectLst/>
                          <a:latin typeface="Tahoma"/>
                          <a:ea typeface="Calibri"/>
                          <a:cs typeface="Times New Roman"/>
                        </a:rPr>
                        <a:t>3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2A000">
                        <a:alpha val="89000"/>
                      </a:srgbClr>
                    </a:solidFill>
                  </a:tcPr>
                </a:tc>
              </a:tr>
              <a:tr h="875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1" dirty="0" smtClean="0">
                          <a:effectLst/>
                          <a:latin typeface="Tahoma"/>
                          <a:ea typeface="Calibri"/>
                          <a:cs typeface="Times New Roman"/>
                        </a:rPr>
                        <a:t>SENIOR MANAGEMENT</a:t>
                      </a:r>
                      <a:endParaRPr lang="en-ZA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en-ZA" sz="1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D2A000">
                        <a:alpha val="8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9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2A000">
                        <a:alpha val="8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effectLst/>
                          <a:latin typeface="Tahoma"/>
                          <a:ea typeface="Calibri"/>
                          <a:cs typeface="Times New Roman"/>
                        </a:rPr>
                        <a:t>24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2A000">
                        <a:alpha val="89000"/>
                      </a:srgbClr>
                    </a:solidFill>
                  </a:tcPr>
                </a:tc>
              </a:tr>
              <a:tr h="10976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1" dirty="0" smtClean="0">
                          <a:effectLst/>
                          <a:latin typeface="Tahoma"/>
                          <a:ea typeface="Calibri"/>
                          <a:cs typeface="Times New Roman"/>
                        </a:rPr>
                        <a:t>MIDDLE MANAGEMENT</a:t>
                      </a:r>
                      <a:endParaRPr lang="en-ZA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en-ZA" sz="1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D2A000">
                        <a:alpha val="8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21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2A000">
                        <a:alpha val="8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41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2A000">
                        <a:alpha val="89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935479" y="5443478"/>
            <a:ext cx="65211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>
                <a:latin typeface="+mj-lt"/>
                <a:ea typeface="Times New Roman"/>
              </a:rPr>
              <a:t>"Women belong in all places where decisions are being made... It shouldn't be that women are the exception." </a:t>
            </a:r>
            <a:r>
              <a:rPr lang="en-ZA" sz="1600" dirty="0">
                <a:latin typeface="+mj-lt"/>
                <a:ea typeface="Times New Roman"/>
              </a:rPr>
              <a:t>—</a:t>
            </a:r>
            <a:r>
              <a:rPr lang="en-ZA" sz="1600" i="1" dirty="0">
                <a:latin typeface="+mj-lt"/>
                <a:ea typeface="Times New Roman"/>
              </a:rPr>
              <a:t>Ruth Bader Ginsburg</a:t>
            </a:r>
            <a:endParaRPr lang="en-ZA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983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73605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4012317"/>
            <a:ext cx="6362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ZA" dirty="0" smtClean="0">
              <a:solidFill>
                <a:prstClr val="black"/>
              </a:solidFill>
              <a:latin typeface="Segoe UI"/>
            </a:endParaRPr>
          </a:p>
          <a:p>
            <a:endParaRPr lang="en-ZA" dirty="0" smtClean="0">
              <a:solidFill>
                <a:prstClr val="black"/>
              </a:solidFill>
              <a:latin typeface="Segoe UI"/>
            </a:endParaRPr>
          </a:p>
          <a:p>
            <a:endParaRPr lang="en-ZA" dirty="0">
              <a:solidFill>
                <a:prstClr val="black"/>
              </a:solidFill>
              <a:latin typeface="Segoe UI"/>
            </a:endParaRPr>
          </a:p>
          <a:p>
            <a:endParaRPr lang="en-ZA" dirty="0" smtClean="0">
              <a:solidFill>
                <a:prstClr val="black"/>
              </a:solidFill>
              <a:latin typeface="Segoe UI"/>
            </a:endParaRPr>
          </a:p>
          <a:p>
            <a:endParaRPr lang="en-ZA" dirty="0">
              <a:solidFill>
                <a:prstClr val="black"/>
              </a:solidFill>
              <a:latin typeface="Segoe UI"/>
            </a:endParaRPr>
          </a:p>
          <a:p>
            <a:endParaRPr lang="en-ZA" dirty="0" smtClean="0">
              <a:solidFill>
                <a:prstClr val="black"/>
              </a:solidFill>
              <a:latin typeface="Segoe UI"/>
            </a:endParaRPr>
          </a:p>
          <a:p>
            <a:endParaRPr lang="en-ZA" dirty="0">
              <a:solidFill>
                <a:prstClr val="black"/>
              </a:solidFill>
              <a:latin typeface="Segoe UI"/>
            </a:endParaRPr>
          </a:p>
          <a:p>
            <a:endParaRPr lang="en-ZA" dirty="0" smtClean="0">
              <a:solidFill>
                <a:prstClr val="black"/>
              </a:solidFill>
              <a:latin typeface="Segoe UI"/>
            </a:endParaRPr>
          </a:p>
          <a:p>
            <a:endParaRPr lang="en-ZA" dirty="0">
              <a:solidFill>
                <a:prstClr val="black"/>
              </a:solidFill>
              <a:latin typeface="Segoe UI"/>
            </a:endParaRPr>
          </a:p>
          <a:p>
            <a:endParaRPr lang="en-ZA" dirty="0">
              <a:solidFill>
                <a:prstClr val="black"/>
              </a:solidFill>
              <a:latin typeface="Segoe UI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470926325"/>
              </p:ext>
            </p:extLst>
          </p:nvPr>
        </p:nvGraphicFramePr>
        <p:xfrm>
          <a:off x="778932" y="930085"/>
          <a:ext cx="7755467" cy="4624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Rectangle 17"/>
          <p:cNvSpPr/>
          <p:nvPr/>
        </p:nvSpPr>
        <p:spPr>
          <a:xfrm>
            <a:off x="2090420" y="6026835"/>
            <a:ext cx="5935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The question isn't who's going to let me; it's who's going to stop me." </a:t>
            </a:r>
            <a:r>
              <a:rPr lang="en-ZA" sz="1600" dirty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—</a:t>
            </a:r>
            <a:r>
              <a:rPr lang="en-ZA" sz="1600" i="1" dirty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Ayn Rand</a:t>
            </a:r>
            <a:endParaRPr lang="en-ZA" sz="1600" dirty="0"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19487" y="152644"/>
            <a:ext cx="60807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Z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Calibri"/>
                <a:cs typeface="Times New Roman"/>
              </a:rPr>
              <a:t>Where to from here? </a:t>
            </a:r>
            <a:r>
              <a:rPr lang="en-Z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Calibri"/>
                <a:cs typeface="Times New Roman"/>
              </a:rPr>
              <a:t>Recommendation</a:t>
            </a:r>
            <a:endParaRPr lang="en-Z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019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03" y="-1007"/>
            <a:ext cx="9088304" cy="73605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4012317"/>
            <a:ext cx="6362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ZA" dirty="0" smtClean="0">
              <a:solidFill>
                <a:prstClr val="black"/>
              </a:solidFill>
              <a:latin typeface="Segoe UI"/>
            </a:endParaRPr>
          </a:p>
          <a:p>
            <a:endParaRPr lang="en-ZA" dirty="0" smtClean="0">
              <a:solidFill>
                <a:prstClr val="black"/>
              </a:solidFill>
              <a:latin typeface="Segoe UI"/>
            </a:endParaRPr>
          </a:p>
          <a:p>
            <a:endParaRPr lang="en-ZA" dirty="0">
              <a:solidFill>
                <a:prstClr val="black"/>
              </a:solidFill>
              <a:latin typeface="Segoe UI"/>
            </a:endParaRPr>
          </a:p>
          <a:p>
            <a:endParaRPr lang="en-ZA" dirty="0" smtClean="0">
              <a:solidFill>
                <a:prstClr val="black"/>
              </a:solidFill>
              <a:latin typeface="Segoe UI"/>
            </a:endParaRPr>
          </a:p>
          <a:p>
            <a:endParaRPr lang="en-ZA" dirty="0">
              <a:solidFill>
                <a:prstClr val="black"/>
              </a:solidFill>
              <a:latin typeface="Segoe UI"/>
            </a:endParaRPr>
          </a:p>
          <a:p>
            <a:endParaRPr lang="en-ZA" dirty="0" smtClean="0">
              <a:solidFill>
                <a:prstClr val="black"/>
              </a:solidFill>
              <a:latin typeface="Segoe UI"/>
            </a:endParaRPr>
          </a:p>
          <a:p>
            <a:endParaRPr lang="en-ZA" dirty="0">
              <a:solidFill>
                <a:prstClr val="black"/>
              </a:solidFill>
              <a:latin typeface="Segoe UI"/>
            </a:endParaRPr>
          </a:p>
          <a:p>
            <a:endParaRPr lang="en-ZA" dirty="0" smtClean="0">
              <a:solidFill>
                <a:prstClr val="black"/>
              </a:solidFill>
              <a:latin typeface="Segoe UI"/>
            </a:endParaRPr>
          </a:p>
          <a:p>
            <a:endParaRPr lang="en-ZA" dirty="0">
              <a:solidFill>
                <a:prstClr val="black"/>
              </a:solidFill>
              <a:latin typeface="Segoe UI"/>
            </a:endParaRPr>
          </a:p>
          <a:p>
            <a:endParaRPr lang="en-ZA" dirty="0">
              <a:solidFill>
                <a:prstClr val="black"/>
              </a:solidFill>
              <a:latin typeface="Segoe U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11680" y="1"/>
            <a:ext cx="6156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Z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Towards the future</a:t>
            </a:r>
            <a:endParaRPr lang="en-ZA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pic>
        <p:nvPicPr>
          <p:cNvPr id="13314" name="Picture 2" descr="Image result for nelson mandela quote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33" y="2867660"/>
            <a:ext cx="4317603" cy="345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maya angelou quote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49" y="1123671"/>
            <a:ext cx="4331972" cy="288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90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920"/>
            <a:ext cx="9294559" cy="69709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1943" y="556398"/>
            <a:ext cx="81441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400" b="1" i="1" dirty="0" err="1" smtClean="0">
                <a:latin typeface="Segoe Script" panose="020B0504020000000003" pitchFamily="34" charset="0"/>
              </a:rPr>
              <a:t>Siyabonga</a:t>
            </a:r>
            <a:r>
              <a:rPr lang="en-ZA" sz="4400" b="1" i="1" dirty="0" smtClean="0">
                <a:latin typeface="Segoe Script" panose="020B0504020000000003" pitchFamily="34" charset="0"/>
              </a:rPr>
              <a:t>/</a:t>
            </a:r>
          </a:p>
          <a:p>
            <a:pPr algn="ctr"/>
            <a:r>
              <a:rPr lang="en-ZA" sz="4400" b="1" i="1" dirty="0" smtClean="0">
                <a:latin typeface="Segoe Script" panose="020B0504020000000003" pitchFamily="34" charset="0"/>
              </a:rPr>
              <a:t>Thank </a:t>
            </a:r>
            <a:r>
              <a:rPr lang="en-ZA" sz="4400" b="1" i="1" dirty="0">
                <a:latin typeface="Segoe Script" panose="020B0504020000000003" pitchFamily="34" charset="0"/>
              </a:rPr>
              <a:t>you!</a:t>
            </a:r>
          </a:p>
        </p:txBody>
      </p:sp>
    </p:spTree>
    <p:extLst>
      <p:ext uri="{BB962C8B-B14F-4D97-AF65-F5344CB8AC3E}">
        <p14:creationId xmlns:p14="http://schemas.microsoft.com/office/powerpoint/2010/main" val="259354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65" y="-36336"/>
            <a:ext cx="9222929" cy="69171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70337" y="822848"/>
            <a:ext cx="7681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ZA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b="1" dirty="0"/>
          </a:p>
        </p:txBody>
      </p:sp>
      <p:sp>
        <p:nvSpPr>
          <p:cNvPr id="3" name="Rectangle 2"/>
          <p:cNvSpPr/>
          <p:nvPr/>
        </p:nvSpPr>
        <p:spPr>
          <a:xfrm>
            <a:off x="2286000" y="252105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6840" y="112141"/>
            <a:ext cx="73990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Calibri"/>
              </a:rPr>
              <a:t>Why </a:t>
            </a:r>
            <a:r>
              <a:rPr lang="en-Z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Calibri"/>
              </a:rPr>
              <a:t>successful Mayors cannot employ female MM’s and the role of women in the Public </a:t>
            </a:r>
            <a:r>
              <a:rPr lang="en-Z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Calibri"/>
              </a:rPr>
              <a:t>Sector?</a:t>
            </a:r>
            <a:endParaRPr lang="en-Z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" y="1079183"/>
            <a:ext cx="85725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88821" y="6183370"/>
            <a:ext cx="6438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>
                <a:latin typeface="+mj-lt"/>
                <a:ea typeface="Times New Roman"/>
              </a:rPr>
              <a:t>"A woman is like a tea bag—you never know how strong she is until she gets in hot water." </a:t>
            </a:r>
            <a:r>
              <a:rPr lang="en-ZA" sz="1600" dirty="0">
                <a:latin typeface="+mj-lt"/>
                <a:ea typeface="Times New Roman"/>
              </a:rPr>
              <a:t>—</a:t>
            </a:r>
            <a:r>
              <a:rPr lang="en-ZA" sz="1600" i="1" dirty="0">
                <a:latin typeface="+mj-lt"/>
                <a:ea typeface="Times New Roman"/>
              </a:rPr>
              <a:t>Eleanor Roosevelt</a:t>
            </a:r>
            <a:endParaRPr lang="en-ZA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73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65" y="-36336"/>
            <a:ext cx="9222929" cy="69171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70337" y="822848"/>
            <a:ext cx="7681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ZA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b="1" dirty="0"/>
          </a:p>
        </p:txBody>
      </p:sp>
      <p:sp>
        <p:nvSpPr>
          <p:cNvPr id="3" name="Rectangle 2"/>
          <p:cNvSpPr/>
          <p:nvPr/>
        </p:nvSpPr>
        <p:spPr>
          <a:xfrm>
            <a:off x="2286000" y="252105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6840" y="112141"/>
            <a:ext cx="73990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Calibri"/>
              </a:rPr>
              <a:t>Why </a:t>
            </a:r>
            <a:r>
              <a:rPr lang="en-Z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Calibri"/>
              </a:rPr>
              <a:t>successful Mayors cannot employ female MM’s and the role of women in the Public </a:t>
            </a:r>
            <a:r>
              <a:rPr lang="en-Z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Calibri"/>
              </a:rPr>
              <a:t>Sector?</a:t>
            </a:r>
            <a:endParaRPr lang="en-Z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3302699"/>
            <a:ext cx="4914900" cy="286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Image result for african women in leadership posi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599" y="1067145"/>
            <a:ext cx="3731261" cy="299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21" y="1067145"/>
            <a:ext cx="4250157" cy="290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57400" y="6183370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dirty="0" smtClean="0">
                <a:latin typeface="Segoe UI"/>
                <a:ea typeface="Times New Roman"/>
                <a:cs typeface="Times New Roman"/>
              </a:rPr>
              <a:t>"There is no limit to what we, as women, can accomplish." —</a:t>
            </a:r>
            <a:r>
              <a:rPr lang="en-ZA" i="1" dirty="0" smtClean="0">
                <a:latin typeface="Segoe UI"/>
                <a:ea typeface="Times New Roman"/>
                <a:cs typeface="Times New Roman"/>
              </a:rPr>
              <a:t>Michelle Obama</a:t>
            </a:r>
            <a:endParaRPr lang="en-ZA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697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5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5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5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5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5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5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5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2929" cy="6917196"/>
          </a:xfrm>
          <a:prstGeom prst="rect">
            <a:avLst/>
          </a:prstGeom>
        </p:spPr>
      </p:pic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646026943"/>
              </p:ext>
            </p:extLst>
          </p:nvPr>
        </p:nvGraphicFramePr>
        <p:xfrm>
          <a:off x="-76201" y="880533"/>
          <a:ext cx="9299129" cy="5977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965200" y="112141"/>
            <a:ext cx="782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Z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Calibri"/>
              </a:rPr>
              <a:t> 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Calibri"/>
              </a:rPr>
              <a:t>Management positions in all 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Calibri"/>
              </a:rPr>
              <a:t>municipalities 2017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285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157"/>
            <a:ext cx="9222929" cy="6917196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" name="Rectangle 4"/>
          <p:cNvSpPr/>
          <p:nvPr/>
        </p:nvSpPr>
        <p:spPr>
          <a:xfrm>
            <a:off x="1066800" y="4012317"/>
            <a:ext cx="6362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ZA" dirty="0" smtClean="0">
              <a:solidFill>
                <a:prstClr val="black"/>
              </a:solidFill>
              <a:latin typeface="Segoe UI"/>
            </a:endParaRPr>
          </a:p>
          <a:p>
            <a:endParaRPr lang="en-ZA" dirty="0" smtClean="0">
              <a:solidFill>
                <a:prstClr val="black"/>
              </a:solidFill>
              <a:latin typeface="Segoe UI"/>
            </a:endParaRPr>
          </a:p>
          <a:p>
            <a:endParaRPr lang="en-ZA" dirty="0">
              <a:solidFill>
                <a:prstClr val="black"/>
              </a:solidFill>
              <a:latin typeface="Segoe UI"/>
            </a:endParaRPr>
          </a:p>
          <a:p>
            <a:endParaRPr lang="en-ZA" dirty="0" smtClean="0">
              <a:solidFill>
                <a:prstClr val="black"/>
              </a:solidFill>
              <a:latin typeface="Segoe UI"/>
            </a:endParaRPr>
          </a:p>
          <a:p>
            <a:endParaRPr lang="en-ZA" dirty="0">
              <a:solidFill>
                <a:prstClr val="black"/>
              </a:solidFill>
              <a:latin typeface="Segoe UI"/>
            </a:endParaRPr>
          </a:p>
          <a:p>
            <a:endParaRPr lang="en-ZA" dirty="0" smtClean="0">
              <a:solidFill>
                <a:prstClr val="black"/>
              </a:solidFill>
              <a:latin typeface="Segoe UI"/>
            </a:endParaRPr>
          </a:p>
          <a:p>
            <a:endParaRPr lang="en-ZA" dirty="0">
              <a:solidFill>
                <a:prstClr val="black"/>
              </a:solidFill>
              <a:latin typeface="Segoe UI"/>
            </a:endParaRPr>
          </a:p>
          <a:p>
            <a:endParaRPr lang="en-ZA" dirty="0" smtClean="0">
              <a:solidFill>
                <a:prstClr val="black"/>
              </a:solidFill>
              <a:latin typeface="Segoe UI"/>
            </a:endParaRPr>
          </a:p>
          <a:p>
            <a:endParaRPr lang="en-ZA" dirty="0">
              <a:solidFill>
                <a:prstClr val="black"/>
              </a:solidFill>
              <a:latin typeface="Segoe UI"/>
            </a:endParaRPr>
          </a:p>
          <a:p>
            <a:endParaRPr lang="en-ZA" dirty="0">
              <a:solidFill>
                <a:prstClr val="black"/>
              </a:solidFill>
              <a:latin typeface="Segoe U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5200" y="-30026"/>
            <a:ext cx="7820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Z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Calibri"/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Calibri"/>
              </a:rPr>
              <a:t> Leadership Styles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ea typeface="Calibri"/>
            </a:endParaRPr>
          </a:p>
          <a:p>
            <a:pPr algn="ctr">
              <a:defRPr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ea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2233" y="691915"/>
            <a:ext cx="8349997" cy="5343360"/>
            <a:chOff x="419100" y="943139"/>
            <a:chExt cx="8349997" cy="5343360"/>
          </a:xfrm>
        </p:grpSpPr>
        <p:pic>
          <p:nvPicPr>
            <p:cNvPr id="5122" name="Picture 2" descr="Image result for lilian ngoyi pictures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" y="1052195"/>
              <a:ext cx="2263139" cy="251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Image result for president mugabe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" y="3566795"/>
              <a:ext cx="2263140" cy="227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ight Arrow 3"/>
            <p:cNvSpPr/>
            <p:nvPr/>
          </p:nvSpPr>
          <p:spPr>
            <a:xfrm>
              <a:off x="2682239" y="943139"/>
              <a:ext cx="6086858" cy="2904962"/>
            </a:xfrm>
            <a:prstGeom prst="rightArrow">
              <a:avLst/>
            </a:prstGeom>
            <a:solidFill>
              <a:srgbClr val="005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/>
                  <a:ea typeface="Calibri"/>
                </a:rPr>
                <a:t>Transformational Leadership </a:t>
              </a:r>
            </a:p>
            <a:p>
              <a:pPr algn="ctr"/>
              <a:r>
                <a:rPr lang="en-ZA" dirty="0" smtClean="0">
                  <a:solidFill>
                    <a:schemeClr val="tx1"/>
                  </a:solidFill>
                </a:rPr>
                <a:t>Caring , empathy acting as a mother, nurturing, emotion, collaboration, empowerment, recognition, acknowledgment , leading by example and a good listener</a:t>
              </a:r>
              <a:endParaRPr lang="en-ZA" dirty="0">
                <a:solidFill>
                  <a:schemeClr val="tx1"/>
                </a:solidFill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2682239" y="3848100"/>
              <a:ext cx="5964938" cy="2438399"/>
            </a:xfrm>
            <a:prstGeom prst="rightArrow">
              <a:avLst/>
            </a:prstGeom>
            <a:solidFill>
              <a:srgbClr val="005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/>
                  <a:ea typeface="Calibri"/>
                </a:rPr>
                <a:t>Transactional Leadership</a:t>
              </a:r>
            </a:p>
            <a:p>
              <a:pPr algn="ctr"/>
              <a:r>
                <a:rPr lang="en-ZA" dirty="0" smtClean="0">
                  <a:solidFill>
                    <a:schemeClr val="tx1"/>
                  </a:solidFill>
                </a:rPr>
                <a:t>Achieving goals, foster compliance being directive, demand obedience  </a:t>
              </a:r>
              <a:endParaRPr lang="en-ZA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35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930" y="-126377"/>
            <a:ext cx="9222929" cy="6917196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" name="Rectangle 4"/>
          <p:cNvSpPr/>
          <p:nvPr/>
        </p:nvSpPr>
        <p:spPr>
          <a:xfrm>
            <a:off x="1066800" y="4012317"/>
            <a:ext cx="6362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ZA" dirty="0" smtClean="0">
              <a:solidFill>
                <a:prstClr val="black"/>
              </a:solidFill>
              <a:latin typeface="Segoe UI"/>
            </a:endParaRPr>
          </a:p>
          <a:p>
            <a:endParaRPr lang="en-ZA" dirty="0" smtClean="0">
              <a:solidFill>
                <a:prstClr val="black"/>
              </a:solidFill>
              <a:latin typeface="Segoe UI"/>
            </a:endParaRPr>
          </a:p>
          <a:p>
            <a:endParaRPr lang="en-ZA" dirty="0">
              <a:solidFill>
                <a:prstClr val="black"/>
              </a:solidFill>
              <a:latin typeface="Segoe UI"/>
            </a:endParaRPr>
          </a:p>
          <a:p>
            <a:endParaRPr lang="en-ZA" dirty="0" smtClean="0">
              <a:solidFill>
                <a:prstClr val="black"/>
              </a:solidFill>
              <a:latin typeface="Segoe UI"/>
            </a:endParaRPr>
          </a:p>
          <a:p>
            <a:endParaRPr lang="en-ZA" dirty="0">
              <a:solidFill>
                <a:prstClr val="black"/>
              </a:solidFill>
              <a:latin typeface="Segoe UI"/>
            </a:endParaRPr>
          </a:p>
          <a:p>
            <a:endParaRPr lang="en-ZA" dirty="0" smtClean="0">
              <a:solidFill>
                <a:prstClr val="black"/>
              </a:solidFill>
              <a:latin typeface="Segoe UI"/>
            </a:endParaRPr>
          </a:p>
          <a:p>
            <a:endParaRPr lang="en-ZA" dirty="0">
              <a:solidFill>
                <a:prstClr val="black"/>
              </a:solidFill>
              <a:latin typeface="Segoe UI"/>
            </a:endParaRPr>
          </a:p>
          <a:p>
            <a:endParaRPr lang="en-ZA" dirty="0" smtClean="0">
              <a:solidFill>
                <a:prstClr val="black"/>
              </a:solidFill>
              <a:latin typeface="Segoe UI"/>
            </a:endParaRPr>
          </a:p>
          <a:p>
            <a:endParaRPr lang="en-ZA" dirty="0">
              <a:solidFill>
                <a:prstClr val="black"/>
              </a:solidFill>
              <a:latin typeface="Segoe UI"/>
            </a:endParaRPr>
          </a:p>
          <a:p>
            <a:endParaRPr lang="en-ZA" dirty="0">
              <a:solidFill>
                <a:prstClr val="black"/>
              </a:solidFill>
              <a:latin typeface="Segoe U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5200" y="112141"/>
            <a:ext cx="782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Z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Calibri"/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Calibri"/>
              </a:rPr>
              <a:t> Consequences 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ea typeface="Calibri"/>
            </a:endParaRPr>
          </a:p>
        </p:txBody>
      </p:sp>
      <p:pic>
        <p:nvPicPr>
          <p:cNvPr id="11266" name="Picture 2" descr="Related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77975"/>
            <a:ext cx="5151119" cy="364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eft Arrow 7"/>
          <p:cNvSpPr/>
          <p:nvPr/>
        </p:nvSpPr>
        <p:spPr>
          <a:xfrm>
            <a:off x="4800600" y="2318760"/>
            <a:ext cx="4107180" cy="2574973"/>
          </a:xfrm>
          <a:prstGeom prst="leftArrow">
            <a:avLst/>
          </a:prstGeom>
          <a:solidFill>
            <a:srgbClr val="005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Calibri"/>
              </a:rPr>
              <a:t>Effects of gynophobia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ZA" sz="1400" b="1" dirty="0" smtClean="0">
                <a:solidFill>
                  <a:schemeClr val="tx1"/>
                </a:solidFill>
              </a:rPr>
              <a:t>Occurs in men having unresolved conflicts with their mothers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ZA" sz="1400" b="1" dirty="0" smtClean="0">
                <a:solidFill>
                  <a:schemeClr val="tx1"/>
                </a:solidFill>
              </a:rPr>
              <a:t>Hatred, ill will towards their own sisters, abandonment or physical abuse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ZA" sz="105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77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4854"/>
            <a:ext cx="9222929" cy="6917196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" name="Rectangle 4"/>
          <p:cNvSpPr/>
          <p:nvPr/>
        </p:nvSpPr>
        <p:spPr>
          <a:xfrm>
            <a:off x="1066800" y="4012317"/>
            <a:ext cx="6362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ZA" dirty="0" smtClean="0">
              <a:solidFill>
                <a:prstClr val="black"/>
              </a:solidFill>
              <a:latin typeface="Segoe UI"/>
            </a:endParaRPr>
          </a:p>
          <a:p>
            <a:endParaRPr lang="en-ZA" dirty="0" smtClean="0">
              <a:solidFill>
                <a:prstClr val="black"/>
              </a:solidFill>
              <a:latin typeface="Segoe UI"/>
            </a:endParaRPr>
          </a:p>
          <a:p>
            <a:endParaRPr lang="en-ZA" dirty="0">
              <a:solidFill>
                <a:prstClr val="black"/>
              </a:solidFill>
              <a:latin typeface="Segoe UI"/>
            </a:endParaRPr>
          </a:p>
          <a:p>
            <a:endParaRPr lang="en-ZA" dirty="0" smtClean="0">
              <a:solidFill>
                <a:prstClr val="black"/>
              </a:solidFill>
              <a:latin typeface="Segoe UI"/>
            </a:endParaRPr>
          </a:p>
          <a:p>
            <a:endParaRPr lang="en-ZA" dirty="0">
              <a:solidFill>
                <a:prstClr val="black"/>
              </a:solidFill>
              <a:latin typeface="Segoe UI"/>
            </a:endParaRPr>
          </a:p>
          <a:p>
            <a:endParaRPr lang="en-ZA" dirty="0" smtClean="0">
              <a:solidFill>
                <a:prstClr val="black"/>
              </a:solidFill>
              <a:latin typeface="Segoe UI"/>
            </a:endParaRPr>
          </a:p>
          <a:p>
            <a:endParaRPr lang="en-ZA" dirty="0">
              <a:solidFill>
                <a:prstClr val="black"/>
              </a:solidFill>
              <a:latin typeface="Segoe UI"/>
            </a:endParaRPr>
          </a:p>
          <a:p>
            <a:endParaRPr lang="en-ZA" dirty="0" smtClean="0">
              <a:solidFill>
                <a:prstClr val="black"/>
              </a:solidFill>
              <a:latin typeface="Segoe UI"/>
            </a:endParaRPr>
          </a:p>
          <a:p>
            <a:endParaRPr lang="en-ZA" dirty="0">
              <a:solidFill>
                <a:prstClr val="black"/>
              </a:solidFill>
              <a:latin typeface="Segoe UI"/>
            </a:endParaRPr>
          </a:p>
          <a:p>
            <a:endParaRPr lang="en-ZA" dirty="0">
              <a:solidFill>
                <a:prstClr val="black"/>
              </a:solidFill>
              <a:latin typeface="Segoe U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5200" y="112141"/>
            <a:ext cx="782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Z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Calibri"/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Calibri"/>
              </a:rPr>
              <a:t> History and Culture  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ea typeface="Calibri"/>
            </a:endParaRPr>
          </a:p>
        </p:txBody>
      </p:sp>
      <p:pic>
        <p:nvPicPr>
          <p:cNvPr id="11268" name="Picture 4" descr="Related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" y="944243"/>
            <a:ext cx="4273550" cy="284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Related imag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820" y="3131368"/>
            <a:ext cx="3832860" cy="240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0887" y="4331744"/>
            <a:ext cx="46490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>
                <a:latin typeface="+mj-lt"/>
                <a:ea typeface="Times New Roman"/>
              </a:rPr>
              <a:t>"I am not free while any woman is unfree, even when her shackles are very different from my own." </a:t>
            </a:r>
            <a:r>
              <a:rPr lang="en-ZA" sz="1600" dirty="0">
                <a:latin typeface="+mj-lt"/>
                <a:ea typeface="Times New Roman"/>
              </a:rPr>
              <a:t>—</a:t>
            </a:r>
            <a:r>
              <a:rPr lang="en-ZA" sz="1600" i="1" dirty="0">
                <a:latin typeface="+mj-lt"/>
                <a:ea typeface="Times New Roman"/>
              </a:rPr>
              <a:t>Audre Lorde</a:t>
            </a:r>
            <a:endParaRPr lang="en-ZA" sz="16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36820" y="944243"/>
            <a:ext cx="4107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>
                <a:latin typeface="+mj-lt"/>
                <a:ea typeface="Times New Roman"/>
              </a:rPr>
              <a:t>"Feminism isn't about making women strong. Women are already strong. It's about changing the way the world perceives that strength." </a:t>
            </a:r>
            <a:r>
              <a:rPr lang="en-ZA" sz="1600" dirty="0">
                <a:latin typeface="+mj-lt"/>
                <a:ea typeface="Times New Roman"/>
              </a:rPr>
              <a:t>—</a:t>
            </a:r>
            <a:r>
              <a:rPr lang="en-ZA" sz="1600" i="1" dirty="0">
                <a:latin typeface="+mj-lt"/>
                <a:ea typeface="Times New Roman"/>
              </a:rPr>
              <a:t>G.D. Anderson</a:t>
            </a:r>
            <a:endParaRPr lang="en-ZA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068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2929" cy="69171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4012317"/>
            <a:ext cx="6362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ZA" dirty="0" smtClean="0">
              <a:solidFill>
                <a:prstClr val="black"/>
              </a:solidFill>
              <a:latin typeface="Segoe UI"/>
            </a:endParaRPr>
          </a:p>
          <a:p>
            <a:endParaRPr lang="en-ZA" dirty="0" smtClean="0">
              <a:solidFill>
                <a:prstClr val="black"/>
              </a:solidFill>
              <a:latin typeface="Segoe UI"/>
            </a:endParaRPr>
          </a:p>
          <a:p>
            <a:endParaRPr lang="en-ZA" dirty="0">
              <a:solidFill>
                <a:prstClr val="black"/>
              </a:solidFill>
              <a:latin typeface="Segoe UI"/>
            </a:endParaRPr>
          </a:p>
          <a:p>
            <a:endParaRPr lang="en-ZA" dirty="0" smtClean="0">
              <a:solidFill>
                <a:prstClr val="black"/>
              </a:solidFill>
              <a:latin typeface="Segoe UI"/>
            </a:endParaRPr>
          </a:p>
          <a:p>
            <a:endParaRPr lang="en-ZA" dirty="0">
              <a:solidFill>
                <a:prstClr val="black"/>
              </a:solidFill>
              <a:latin typeface="Segoe UI"/>
            </a:endParaRPr>
          </a:p>
          <a:p>
            <a:endParaRPr lang="en-ZA" dirty="0" smtClean="0">
              <a:solidFill>
                <a:prstClr val="black"/>
              </a:solidFill>
              <a:latin typeface="Segoe UI"/>
            </a:endParaRPr>
          </a:p>
          <a:p>
            <a:endParaRPr lang="en-ZA" dirty="0">
              <a:solidFill>
                <a:prstClr val="black"/>
              </a:solidFill>
              <a:latin typeface="Segoe UI"/>
            </a:endParaRPr>
          </a:p>
          <a:p>
            <a:endParaRPr lang="en-ZA" dirty="0" smtClean="0">
              <a:solidFill>
                <a:prstClr val="black"/>
              </a:solidFill>
              <a:latin typeface="Segoe UI"/>
            </a:endParaRPr>
          </a:p>
          <a:p>
            <a:endParaRPr lang="en-ZA" dirty="0">
              <a:solidFill>
                <a:prstClr val="black"/>
              </a:solidFill>
              <a:latin typeface="Segoe UI"/>
            </a:endParaRPr>
          </a:p>
          <a:p>
            <a:endParaRPr lang="en-ZA" dirty="0">
              <a:solidFill>
                <a:prstClr val="black"/>
              </a:solidFill>
              <a:latin typeface="Segoe UI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733456522"/>
              </p:ext>
            </p:extLst>
          </p:nvPr>
        </p:nvGraphicFramePr>
        <p:xfrm>
          <a:off x="0" y="1025829"/>
          <a:ext cx="9144000" cy="5848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965200" y="112141"/>
            <a:ext cx="7820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Z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Calibri"/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Calibri"/>
              </a:rPr>
              <a:t> 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Calibri"/>
              </a:rPr>
              <a:t>Municipal Managers in 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Calibri"/>
              </a:rPr>
              <a:t>KZN 2017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ea typeface="Calibri"/>
            </a:endParaRPr>
          </a:p>
          <a:p>
            <a:pPr algn="ctr">
              <a:defRPr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497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2929" cy="69171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4012317"/>
            <a:ext cx="6362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ZA" dirty="0" smtClean="0">
              <a:solidFill>
                <a:prstClr val="black"/>
              </a:solidFill>
              <a:latin typeface="Segoe UI"/>
            </a:endParaRPr>
          </a:p>
          <a:p>
            <a:endParaRPr lang="en-ZA" dirty="0" smtClean="0">
              <a:solidFill>
                <a:prstClr val="black"/>
              </a:solidFill>
              <a:latin typeface="Segoe UI"/>
            </a:endParaRPr>
          </a:p>
          <a:p>
            <a:endParaRPr lang="en-ZA" dirty="0">
              <a:solidFill>
                <a:prstClr val="black"/>
              </a:solidFill>
              <a:latin typeface="Segoe UI"/>
            </a:endParaRPr>
          </a:p>
          <a:p>
            <a:endParaRPr lang="en-ZA" dirty="0" smtClean="0">
              <a:solidFill>
                <a:prstClr val="black"/>
              </a:solidFill>
              <a:latin typeface="Segoe UI"/>
            </a:endParaRPr>
          </a:p>
          <a:p>
            <a:endParaRPr lang="en-ZA" dirty="0">
              <a:solidFill>
                <a:prstClr val="black"/>
              </a:solidFill>
              <a:latin typeface="Segoe UI"/>
            </a:endParaRPr>
          </a:p>
          <a:p>
            <a:endParaRPr lang="en-ZA" dirty="0" smtClean="0">
              <a:solidFill>
                <a:prstClr val="black"/>
              </a:solidFill>
              <a:latin typeface="Segoe UI"/>
            </a:endParaRPr>
          </a:p>
          <a:p>
            <a:endParaRPr lang="en-ZA" dirty="0">
              <a:solidFill>
                <a:prstClr val="black"/>
              </a:solidFill>
              <a:latin typeface="Segoe UI"/>
            </a:endParaRPr>
          </a:p>
          <a:p>
            <a:endParaRPr lang="en-ZA" dirty="0" smtClean="0">
              <a:solidFill>
                <a:prstClr val="black"/>
              </a:solidFill>
              <a:latin typeface="Segoe UI"/>
            </a:endParaRPr>
          </a:p>
          <a:p>
            <a:endParaRPr lang="en-ZA" dirty="0">
              <a:solidFill>
                <a:prstClr val="black"/>
              </a:solidFill>
              <a:latin typeface="Segoe UI"/>
            </a:endParaRPr>
          </a:p>
          <a:p>
            <a:endParaRPr lang="en-ZA" dirty="0">
              <a:solidFill>
                <a:prstClr val="black"/>
              </a:solidFill>
              <a:latin typeface="Segoe UI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972263765"/>
              </p:ext>
            </p:extLst>
          </p:nvPr>
        </p:nvGraphicFramePr>
        <p:xfrm>
          <a:off x="-76200" y="988515"/>
          <a:ext cx="9144000" cy="588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965200" y="112141"/>
            <a:ext cx="7820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Z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Calibri"/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Calibri"/>
              </a:rPr>
              <a:t> Mayors in KZN 2017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ea typeface="Calibri"/>
            </a:endParaRPr>
          </a:p>
          <a:p>
            <a:pPr algn="ctr">
              <a:defRPr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955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</TotalTime>
  <Words>375</Words>
  <Application>Microsoft Office PowerPoint</Application>
  <PresentationFormat>On-screen Show (4:3)</PresentationFormat>
  <Paragraphs>140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iZibuko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Zibuko Mcunu</dc:creator>
  <cp:lastModifiedBy>Irene vd Merwe</cp:lastModifiedBy>
  <cp:revision>177</cp:revision>
  <cp:lastPrinted>2017-03-08T20:28:11Z</cp:lastPrinted>
  <dcterms:created xsi:type="dcterms:W3CDTF">2014-07-31T11:16:41Z</dcterms:created>
  <dcterms:modified xsi:type="dcterms:W3CDTF">2017-03-09T07:39:37Z</dcterms:modified>
</cp:coreProperties>
</file>