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1" r:id="rId3"/>
    <p:sldId id="512" r:id="rId4"/>
    <p:sldId id="290" r:id="rId5"/>
    <p:sldId id="388" r:id="rId6"/>
    <p:sldId id="260" r:id="rId7"/>
    <p:sldId id="333" r:id="rId8"/>
    <p:sldId id="334" r:id="rId9"/>
    <p:sldId id="390" r:id="rId10"/>
    <p:sldId id="518" r:id="rId11"/>
    <p:sldId id="442" r:id="rId12"/>
    <p:sldId id="303" r:id="rId13"/>
    <p:sldId id="296" r:id="rId14"/>
    <p:sldId id="519" r:id="rId15"/>
    <p:sldId id="294" r:id="rId16"/>
    <p:sldId id="30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82FC1-C51B-47A6-92DF-196E961858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030BDB4-CB84-43F6-942D-243323C5784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sz="1400" dirty="0">
              <a:solidFill>
                <a:schemeClr val="tx1"/>
              </a:solidFill>
            </a:rPr>
            <a:t>CUSTOMER REGISTRATION &amp;</a:t>
          </a:r>
        </a:p>
        <a:p>
          <a:r>
            <a:rPr lang="en-ZA" sz="1400" dirty="0">
              <a:solidFill>
                <a:schemeClr val="tx1"/>
              </a:solidFill>
            </a:rPr>
            <a:t>CONNECT NEW SERVICES &amp;</a:t>
          </a:r>
        </a:p>
        <a:p>
          <a:r>
            <a:rPr lang="en-ZA" sz="1400" dirty="0">
              <a:solidFill>
                <a:schemeClr val="tx1"/>
              </a:solidFill>
            </a:rPr>
            <a:t>INFORM HIGH CONSUMPTION &amp;</a:t>
          </a:r>
        </a:p>
        <a:p>
          <a:r>
            <a:rPr lang="en-ZA" sz="1400" dirty="0">
              <a:solidFill>
                <a:schemeClr val="tx1"/>
              </a:solidFill>
            </a:rPr>
            <a:t>TERMINATE SERVICES</a:t>
          </a:r>
        </a:p>
      </dgm:t>
    </dgm:pt>
    <dgm:pt modelId="{D0D39FFC-FF6E-47F3-B5AC-9E2FC7723ADF}" type="parTrans" cxnId="{DED7BFD3-F2D7-4080-BB35-7AB1246DD878}">
      <dgm:prSet/>
      <dgm:spPr/>
      <dgm:t>
        <a:bodyPr/>
        <a:lstStyle/>
        <a:p>
          <a:endParaRPr lang="en-ZA"/>
        </a:p>
      </dgm:t>
    </dgm:pt>
    <dgm:pt modelId="{4C87CD32-1E8B-4356-A37B-290DEA5E0A2A}" type="sibTrans" cxnId="{DED7BFD3-F2D7-4080-BB35-7AB1246DD878}">
      <dgm:prSet/>
      <dgm:spPr/>
      <dgm:t>
        <a:bodyPr/>
        <a:lstStyle/>
        <a:p>
          <a:endParaRPr lang="en-ZA"/>
        </a:p>
      </dgm:t>
    </dgm:pt>
    <dgm:pt modelId="{6D74315D-9E74-4332-8E13-78E103EA484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sz="1600" dirty="0">
              <a:solidFill>
                <a:schemeClr val="tx1"/>
              </a:solidFill>
            </a:rPr>
            <a:t>QUERY HANDLING &amp; CALL CENTRE &amp; CORRESPONDENCE </a:t>
          </a:r>
        </a:p>
      </dgm:t>
    </dgm:pt>
    <dgm:pt modelId="{D6D16C02-30DC-48BD-8B31-8F0D3F214792}" type="parTrans" cxnId="{4B286C63-EB54-4215-9E28-4C7CEBFFC3AE}">
      <dgm:prSet/>
      <dgm:spPr/>
      <dgm:t>
        <a:bodyPr/>
        <a:lstStyle/>
        <a:p>
          <a:endParaRPr lang="en-ZA"/>
        </a:p>
      </dgm:t>
    </dgm:pt>
    <dgm:pt modelId="{6B27F7E8-452E-4CC4-8E96-4911ED9C9278}" type="sibTrans" cxnId="{4B286C63-EB54-4215-9E28-4C7CEBFFC3AE}">
      <dgm:prSet/>
      <dgm:spPr/>
      <dgm:t>
        <a:bodyPr/>
        <a:lstStyle/>
        <a:p>
          <a:endParaRPr lang="en-ZA"/>
        </a:p>
      </dgm:t>
    </dgm:pt>
    <dgm:pt modelId="{3D27BB04-AE7F-4D00-9EC2-724D577F3D1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sz="1600" dirty="0">
              <a:solidFill>
                <a:schemeClr val="tx1"/>
              </a:solidFill>
            </a:rPr>
            <a:t>CREDIT CONTROL</a:t>
          </a:r>
        </a:p>
      </dgm:t>
    </dgm:pt>
    <dgm:pt modelId="{BE476601-B566-4715-86D8-770535BDBB14}" type="parTrans" cxnId="{AAB53843-31F2-44B3-96AE-2C02D40A3881}">
      <dgm:prSet/>
      <dgm:spPr/>
      <dgm:t>
        <a:bodyPr/>
        <a:lstStyle/>
        <a:p>
          <a:endParaRPr lang="en-ZA"/>
        </a:p>
      </dgm:t>
    </dgm:pt>
    <dgm:pt modelId="{E53ED9A6-8CFF-419C-BBF1-D0BE640183FC}" type="sibTrans" cxnId="{AAB53843-31F2-44B3-96AE-2C02D40A3881}">
      <dgm:prSet/>
      <dgm:spPr/>
      <dgm:t>
        <a:bodyPr/>
        <a:lstStyle/>
        <a:p>
          <a:endParaRPr lang="en-ZA"/>
        </a:p>
      </dgm:t>
    </dgm:pt>
    <dgm:pt modelId="{B3D8BD4C-6C5D-42ED-BF15-F7AC25C2356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sz="1600" dirty="0">
              <a:solidFill>
                <a:schemeClr val="tx1"/>
              </a:solidFill>
            </a:rPr>
            <a:t>SALE IN EXECUTION</a:t>
          </a:r>
        </a:p>
      </dgm:t>
    </dgm:pt>
    <dgm:pt modelId="{7D7F1253-FFC2-4F70-8C68-D7725B00CABC}" type="parTrans" cxnId="{AA2AB332-0882-463D-9AD4-280B29843A90}">
      <dgm:prSet/>
      <dgm:spPr/>
      <dgm:t>
        <a:bodyPr/>
        <a:lstStyle/>
        <a:p>
          <a:endParaRPr lang="en-ZA"/>
        </a:p>
      </dgm:t>
    </dgm:pt>
    <dgm:pt modelId="{FE58798D-1299-46AF-B726-D5A51D437BA2}" type="sibTrans" cxnId="{AA2AB332-0882-463D-9AD4-280B29843A90}">
      <dgm:prSet/>
      <dgm:spPr/>
      <dgm:t>
        <a:bodyPr/>
        <a:lstStyle/>
        <a:p>
          <a:endParaRPr lang="en-ZA"/>
        </a:p>
      </dgm:t>
    </dgm:pt>
    <dgm:pt modelId="{F65426DE-1FA7-4E86-A370-D84A09A01B3D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ZA" dirty="0">
              <a:solidFill>
                <a:schemeClr val="tx1"/>
              </a:solidFill>
            </a:rPr>
            <a:t>BILLING PROCESSES</a:t>
          </a:r>
        </a:p>
      </dgm:t>
    </dgm:pt>
    <dgm:pt modelId="{25FADC56-D6B3-4447-B9C9-1BFEECE29DC8}" type="parTrans" cxnId="{BB71CD16-DB22-4820-B2B7-DD5984C250EE}">
      <dgm:prSet/>
      <dgm:spPr/>
      <dgm:t>
        <a:bodyPr/>
        <a:lstStyle/>
        <a:p>
          <a:endParaRPr lang="en-ZA"/>
        </a:p>
      </dgm:t>
    </dgm:pt>
    <dgm:pt modelId="{BD4C92BB-D972-4248-9D54-17708C9E06AC}" type="sibTrans" cxnId="{BB71CD16-DB22-4820-B2B7-DD5984C250EE}">
      <dgm:prSet/>
      <dgm:spPr/>
      <dgm:t>
        <a:bodyPr/>
        <a:lstStyle/>
        <a:p>
          <a:endParaRPr lang="en-ZA"/>
        </a:p>
      </dgm:t>
    </dgm:pt>
    <dgm:pt modelId="{5DFEDDA2-66E5-4385-991E-25E3EB63A058}" type="pres">
      <dgm:prSet presAssocID="{F3B82FC1-C51B-47A6-92DF-196E961858C1}" presName="diagram" presStyleCnt="0">
        <dgm:presLayoutVars>
          <dgm:dir/>
          <dgm:resizeHandles val="exact"/>
        </dgm:presLayoutVars>
      </dgm:prSet>
      <dgm:spPr/>
    </dgm:pt>
    <dgm:pt modelId="{F5E2D8C6-25A5-4741-87D7-6244B81636C3}" type="pres">
      <dgm:prSet presAssocID="{3030BDB4-CB84-43F6-942D-243323C5784A}" presName="node" presStyleLbl="node1" presStyleIdx="0" presStyleCnt="5">
        <dgm:presLayoutVars>
          <dgm:bulletEnabled val="1"/>
        </dgm:presLayoutVars>
      </dgm:prSet>
      <dgm:spPr/>
    </dgm:pt>
    <dgm:pt modelId="{366B06A3-28A1-47A3-BF85-6E9DBBD0B9A4}" type="pres">
      <dgm:prSet presAssocID="{4C87CD32-1E8B-4356-A37B-290DEA5E0A2A}" presName="sibTrans" presStyleCnt="0"/>
      <dgm:spPr/>
    </dgm:pt>
    <dgm:pt modelId="{AF09607A-6C99-4202-802A-DD530504EFDD}" type="pres">
      <dgm:prSet presAssocID="{6D74315D-9E74-4332-8E13-78E103EA484C}" presName="node" presStyleLbl="node1" presStyleIdx="1" presStyleCnt="5">
        <dgm:presLayoutVars>
          <dgm:bulletEnabled val="1"/>
        </dgm:presLayoutVars>
      </dgm:prSet>
      <dgm:spPr/>
    </dgm:pt>
    <dgm:pt modelId="{415E1AA3-EC30-4490-84A4-15C9C85452E2}" type="pres">
      <dgm:prSet presAssocID="{6B27F7E8-452E-4CC4-8E96-4911ED9C9278}" presName="sibTrans" presStyleCnt="0"/>
      <dgm:spPr/>
    </dgm:pt>
    <dgm:pt modelId="{B990BCAC-F9B0-4E7B-ABFF-47F276370D4D}" type="pres">
      <dgm:prSet presAssocID="{3D27BB04-AE7F-4D00-9EC2-724D577F3D19}" presName="node" presStyleLbl="node1" presStyleIdx="2" presStyleCnt="5">
        <dgm:presLayoutVars>
          <dgm:bulletEnabled val="1"/>
        </dgm:presLayoutVars>
      </dgm:prSet>
      <dgm:spPr/>
    </dgm:pt>
    <dgm:pt modelId="{993E720D-8134-4301-AADA-0145F51B0C54}" type="pres">
      <dgm:prSet presAssocID="{E53ED9A6-8CFF-419C-BBF1-D0BE640183FC}" presName="sibTrans" presStyleCnt="0"/>
      <dgm:spPr/>
    </dgm:pt>
    <dgm:pt modelId="{6F4E9D98-FD4B-49E0-A1AC-734076D40267}" type="pres">
      <dgm:prSet presAssocID="{B3D8BD4C-6C5D-42ED-BF15-F7AC25C23560}" presName="node" presStyleLbl="node1" presStyleIdx="3" presStyleCnt="5">
        <dgm:presLayoutVars>
          <dgm:bulletEnabled val="1"/>
        </dgm:presLayoutVars>
      </dgm:prSet>
      <dgm:spPr/>
    </dgm:pt>
    <dgm:pt modelId="{A407F8FF-BC11-4EA5-B34E-98E6FF3283D1}" type="pres">
      <dgm:prSet presAssocID="{FE58798D-1299-46AF-B726-D5A51D437BA2}" presName="sibTrans" presStyleCnt="0"/>
      <dgm:spPr/>
    </dgm:pt>
    <dgm:pt modelId="{E114B713-E711-4D0C-BA07-ED4B8C1DE0C1}" type="pres">
      <dgm:prSet presAssocID="{F65426DE-1FA7-4E86-A370-D84A09A01B3D}" presName="node" presStyleLbl="node1" presStyleIdx="4" presStyleCnt="5" custScaleX="219924" custScaleY="20393">
        <dgm:presLayoutVars>
          <dgm:bulletEnabled val="1"/>
        </dgm:presLayoutVars>
      </dgm:prSet>
      <dgm:spPr/>
    </dgm:pt>
  </dgm:ptLst>
  <dgm:cxnLst>
    <dgm:cxn modelId="{2DB57F0E-A1F8-4977-A44A-9277ADA62294}" type="presOf" srcId="{3030BDB4-CB84-43F6-942D-243323C5784A}" destId="{F5E2D8C6-25A5-4741-87D7-6244B81636C3}" srcOrd="0" destOrd="0" presId="urn:microsoft.com/office/officeart/2005/8/layout/default"/>
    <dgm:cxn modelId="{BB71CD16-DB22-4820-B2B7-DD5984C250EE}" srcId="{F3B82FC1-C51B-47A6-92DF-196E961858C1}" destId="{F65426DE-1FA7-4E86-A370-D84A09A01B3D}" srcOrd="4" destOrd="0" parTransId="{25FADC56-D6B3-4447-B9C9-1BFEECE29DC8}" sibTransId="{BD4C92BB-D972-4248-9D54-17708C9E06AC}"/>
    <dgm:cxn modelId="{AA2AB332-0882-463D-9AD4-280B29843A90}" srcId="{F3B82FC1-C51B-47A6-92DF-196E961858C1}" destId="{B3D8BD4C-6C5D-42ED-BF15-F7AC25C23560}" srcOrd="3" destOrd="0" parTransId="{7D7F1253-FFC2-4F70-8C68-D7725B00CABC}" sibTransId="{FE58798D-1299-46AF-B726-D5A51D437BA2}"/>
    <dgm:cxn modelId="{44A3985F-0AE2-497C-A34E-7A170A9EDC7F}" type="presOf" srcId="{6D74315D-9E74-4332-8E13-78E103EA484C}" destId="{AF09607A-6C99-4202-802A-DD530504EFDD}" srcOrd="0" destOrd="0" presId="urn:microsoft.com/office/officeart/2005/8/layout/default"/>
    <dgm:cxn modelId="{AAB53843-31F2-44B3-96AE-2C02D40A3881}" srcId="{F3B82FC1-C51B-47A6-92DF-196E961858C1}" destId="{3D27BB04-AE7F-4D00-9EC2-724D577F3D19}" srcOrd="2" destOrd="0" parTransId="{BE476601-B566-4715-86D8-770535BDBB14}" sibTransId="{E53ED9A6-8CFF-419C-BBF1-D0BE640183FC}"/>
    <dgm:cxn modelId="{4B286C63-EB54-4215-9E28-4C7CEBFFC3AE}" srcId="{F3B82FC1-C51B-47A6-92DF-196E961858C1}" destId="{6D74315D-9E74-4332-8E13-78E103EA484C}" srcOrd="1" destOrd="0" parTransId="{D6D16C02-30DC-48BD-8B31-8F0D3F214792}" sibTransId="{6B27F7E8-452E-4CC4-8E96-4911ED9C9278}"/>
    <dgm:cxn modelId="{CEF1C04C-206D-43D8-A398-1A6837763442}" type="presOf" srcId="{F65426DE-1FA7-4E86-A370-D84A09A01B3D}" destId="{E114B713-E711-4D0C-BA07-ED4B8C1DE0C1}" srcOrd="0" destOrd="0" presId="urn:microsoft.com/office/officeart/2005/8/layout/default"/>
    <dgm:cxn modelId="{FC5AC56C-C05F-411F-8173-0B7372C8E45C}" type="presOf" srcId="{F3B82FC1-C51B-47A6-92DF-196E961858C1}" destId="{5DFEDDA2-66E5-4385-991E-25E3EB63A058}" srcOrd="0" destOrd="0" presId="urn:microsoft.com/office/officeart/2005/8/layout/default"/>
    <dgm:cxn modelId="{9DFB9D7F-A7A0-44DF-97E6-2B3951C62F52}" type="presOf" srcId="{3D27BB04-AE7F-4D00-9EC2-724D577F3D19}" destId="{B990BCAC-F9B0-4E7B-ABFF-47F276370D4D}" srcOrd="0" destOrd="0" presId="urn:microsoft.com/office/officeart/2005/8/layout/default"/>
    <dgm:cxn modelId="{9AD682C3-651F-4FF7-9C6E-D13B30AA429E}" type="presOf" srcId="{B3D8BD4C-6C5D-42ED-BF15-F7AC25C23560}" destId="{6F4E9D98-FD4B-49E0-A1AC-734076D40267}" srcOrd="0" destOrd="0" presId="urn:microsoft.com/office/officeart/2005/8/layout/default"/>
    <dgm:cxn modelId="{DED7BFD3-F2D7-4080-BB35-7AB1246DD878}" srcId="{F3B82FC1-C51B-47A6-92DF-196E961858C1}" destId="{3030BDB4-CB84-43F6-942D-243323C5784A}" srcOrd="0" destOrd="0" parTransId="{D0D39FFC-FF6E-47F3-B5AC-9E2FC7723ADF}" sibTransId="{4C87CD32-1E8B-4356-A37B-290DEA5E0A2A}"/>
    <dgm:cxn modelId="{07745346-F823-49BE-B506-85C48C41139F}" type="presParOf" srcId="{5DFEDDA2-66E5-4385-991E-25E3EB63A058}" destId="{F5E2D8C6-25A5-4741-87D7-6244B81636C3}" srcOrd="0" destOrd="0" presId="urn:microsoft.com/office/officeart/2005/8/layout/default"/>
    <dgm:cxn modelId="{363650C9-08CF-46F2-9E74-85F95DCBF853}" type="presParOf" srcId="{5DFEDDA2-66E5-4385-991E-25E3EB63A058}" destId="{366B06A3-28A1-47A3-BF85-6E9DBBD0B9A4}" srcOrd="1" destOrd="0" presId="urn:microsoft.com/office/officeart/2005/8/layout/default"/>
    <dgm:cxn modelId="{A2A717EF-829F-4F71-B3B3-C3F7122EC1B3}" type="presParOf" srcId="{5DFEDDA2-66E5-4385-991E-25E3EB63A058}" destId="{AF09607A-6C99-4202-802A-DD530504EFDD}" srcOrd="2" destOrd="0" presId="urn:microsoft.com/office/officeart/2005/8/layout/default"/>
    <dgm:cxn modelId="{A2BA7F14-2763-4DFF-A470-22E3A9B930E2}" type="presParOf" srcId="{5DFEDDA2-66E5-4385-991E-25E3EB63A058}" destId="{415E1AA3-EC30-4490-84A4-15C9C85452E2}" srcOrd="3" destOrd="0" presId="urn:microsoft.com/office/officeart/2005/8/layout/default"/>
    <dgm:cxn modelId="{D80232DF-516A-43DD-B068-AE107F728932}" type="presParOf" srcId="{5DFEDDA2-66E5-4385-991E-25E3EB63A058}" destId="{B990BCAC-F9B0-4E7B-ABFF-47F276370D4D}" srcOrd="4" destOrd="0" presId="urn:microsoft.com/office/officeart/2005/8/layout/default"/>
    <dgm:cxn modelId="{1C6A5337-7526-461D-9FA5-BC0BB7F737B9}" type="presParOf" srcId="{5DFEDDA2-66E5-4385-991E-25E3EB63A058}" destId="{993E720D-8134-4301-AADA-0145F51B0C54}" srcOrd="5" destOrd="0" presId="urn:microsoft.com/office/officeart/2005/8/layout/default"/>
    <dgm:cxn modelId="{AEA44136-1D6F-4B18-ACA5-B6C3ABB94030}" type="presParOf" srcId="{5DFEDDA2-66E5-4385-991E-25E3EB63A058}" destId="{6F4E9D98-FD4B-49E0-A1AC-734076D40267}" srcOrd="6" destOrd="0" presId="urn:microsoft.com/office/officeart/2005/8/layout/default"/>
    <dgm:cxn modelId="{14920BD7-C127-4D36-AC10-DAFD1BCDBC20}" type="presParOf" srcId="{5DFEDDA2-66E5-4385-991E-25E3EB63A058}" destId="{A407F8FF-BC11-4EA5-B34E-98E6FF3283D1}" srcOrd="7" destOrd="0" presId="urn:microsoft.com/office/officeart/2005/8/layout/default"/>
    <dgm:cxn modelId="{DCDD5A2A-11D0-4DBF-8460-149475306718}" type="presParOf" srcId="{5DFEDDA2-66E5-4385-991E-25E3EB63A058}" destId="{E114B713-E711-4D0C-BA07-ED4B8C1DE0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2D8C6-25A5-4741-87D7-6244B81636C3}">
      <dsp:nvSpPr>
        <dsp:cNvPr id="0" name=""/>
        <dsp:cNvSpPr/>
      </dsp:nvSpPr>
      <dsp:spPr>
        <a:xfrm>
          <a:off x="247650" y="1935"/>
          <a:ext cx="2666999" cy="1600200"/>
        </a:xfrm>
        <a:prstGeom prst="rect">
          <a:avLst/>
        </a:prstGeom>
        <a:gradFill rotWithShape="1">
          <a:gsLst>
            <a:gs pos="0">
              <a:schemeClr val="accent3">
                <a:tint val="97000"/>
                <a:satMod val="100000"/>
                <a:lumMod val="102000"/>
              </a:schemeClr>
            </a:gs>
            <a:gs pos="50000">
              <a:schemeClr val="accent3">
                <a:shade val="100000"/>
                <a:satMod val="103000"/>
                <a:lumMod val="100000"/>
              </a:schemeClr>
            </a:gs>
            <a:gs pos="100000">
              <a:schemeClr val="accent3"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</a:rPr>
            <a:t>CUSTOMER REGISTRATION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</a:rPr>
            <a:t>CONNECT NEW SERVICES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</a:rPr>
            <a:t>INFORM HIGH CONSUMPTION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</a:rPr>
            <a:t>TERMINATE SERVICES</a:t>
          </a:r>
        </a:p>
      </dsp:txBody>
      <dsp:txXfrm>
        <a:off x="247650" y="1935"/>
        <a:ext cx="2666999" cy="1600200"/>
      </dsp:txXfrm>
    </dsp:sp>
    <dsp:sp modelId="{AF09607A-6C99-4202-802A-DD530504EFDD}">
      <dsp:nvSpPr>
        <dsp:cNvPr id="0" name=""/>
        <dsp:cNvSpPr/>
      </dsp:nvSpPr>
      <dsp:spPr>
        <a:xfrm>
          <a:off x="3181350" y="1935"/>
          <a:ext cx="2666999" cy="1600200"/>
        </a:xfrm>
        <a:prstGeom prst="rect">
          <a:avLst/>
        </a:prstGeom>
        <a:gradFill rotWithShape="1">
          <a:gsLst>
            <a:gs pos="0">
              <a:schemeClr val="accent3">
                <a:tint val="97000"/>
                <a:satMod val="100000"/>
                <a:lumMod val="102000"/>
              </a:schemeClr>
            </a:gs>
            <a:gs pos="50000">
              <a:schemeClr val="accent3">
                <a:shade val="100000"/>
                <a:satMod val="103000"/>
                <a:lumMod val="100000"/>
              </a:schemeClr>
            </a:gs>
            <a:gs pos="100000">
              <a:schemeClr val="accent3"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QUERY HANDLING &amp; CALL CENTRE &amp; CORRESPONDENCE </a:t>
          </a:r>
        </a:p>
      </dsp:txBody>
      <dsp:txXfrm>
        <a:off x="3181350" y="1935"/>
        <a:ext cx="2666999" cy="1600200"/>
      </dsp:txXfrm>
    </dsp:sp>
    <dsp:sp modelId="{B990BCAC-F9B0-4E7B-ABFF-47F276370D4D}">
      <dsp:nvSpPr>
        <dsp:cNvPr id="0" name=""/>
        <dsp:cNvSpPr/>
      </dsp:nvSpPr>
      <dsp:spPr>
        <a:xfrm>
          <a:off x="247650" y="1868835"/>
          <a:ext cx="2666999" cy="1600200"/>
        </a:xfrm>
        <a:prstGeom prst="rect">
          <a:avLst/>
        </a:prstGeom>
        <a:gradFill rotWithShape="1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CREDIT CONTROL</a:t>
          </a:r>
        </a:p>
      </dsp:txBody>
      <dsp:txXfrm>
        <a:off x="247650" y="1868835"/>
        <a:ext cx="2666999" cy="1600200"/>
      </dsp:txXfrm>
    </dsp:sp>
    <dsp:sp modelId="{6F4E9D98-FD4B-49E0-A1AC-734076D40267}">
      <dsp:nvSpPr>
        <dsp:cNvPr id="0" name=""/>
        <dsp:cNvSpPr/>
      </dsp:nvSpPr>
      <dsp:spPr>
        <a:xfrm>
          <a:off x="3181350" y="1868835"/>
          <a:ext cx="2666999" cy="1600200"/>
        </a:xfrm>
        <a:prstGeom prst="rect">
          <a:avLst/>
        </a:prstGeom>
        <a:gradFill rotWithShape="1">
          <a:gsLst>
            <a:gs pos="0">
              <a:schemeClr val="accent2">
                <a:tint val="97000"/>
                <a:satMod val="100000"/>
                <a:lumMod val="102000"/>
              </a:schemeClr>
            </a:gs>
            <a:gs pos="50000">
              <a:schemeClr val="accent2">
                <a:shade val="100000"/>
                <a:satMod val="103000"/>
                <a:lumMod val="100000"/>
              </a:schemeClr>
            </a:gs>
            <a:gs pos="100000">
              <a:schemeClr val="accent2"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tx1"/>
              </a:solidFill>
            </a:rPr>
            <a:t>SALE IN EXECUTION</a:t>
          </a:r>
        </a:p>
      </dsp:txBody>
      <dsp:txXfrm>
        <a:off x="3181350" y="1868835"/>
        <a:ext cx="2666999" cy="1600200"/>
      </dsp:txXfrm>
    </dsp:sp>
    <dsp:sp modelId="{E114B713-E711-4D0C-BA07-ED4B8C1DE0C1}">
      <dsp:nvSpPr>
        <dsp:cNvPr id="0" name=""/>
        <dsp:cNvSpPr/>
      </dsp:nvSpPr>
      <dsp:spPr>
        <a:xfrm>
          <a:off x="115313" y="3735735"/>
          <a:ext cx="5865373" cy="326328"/>
        </a:xfrm>
        <a:prstGeom prst="rect">
          <a:avLst/>
        </a:prstGeom>
        <a:gradFill rotWithShape="1">
          <a:gsLst>
            <a:gs pos="0">
              <a:schemeClr val="accent4">
                <a:tint val="97000"/>
                <a:satMod val="100000"/>
                <a:lumMod val="102000"/>
              </a:schemeClr>
            </a:gs>
            <a:gs pos="50000">
              <a:schemeClr val="accent4">
                <a:shade val="100000"/>
                <a:satMod val="103000"/>
                <a:lumMod val="100000"/>
              </a:schemeClr>
            </a:gs>
            <a:gs pos="100000">
              <a:schemeClr val="accent4"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>
              <a:solidFill>
                <a:schemeClr val="tx1"/>
              </a:solidFill>
            </a:rPr>
            <a:t>BILLING PROCESSES</a:t>
          </a:r>
        </a:p>
      </dsp:txBody>
      <dsp:txXfrm>
        <a:off x="115313" y="3735735"/>
        <a:ext cx="5865373" cy="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D7C6-6B8D-4EAE-93EB-B102EECAD750}" type="datetimeFigureOut">
              <a:rPr lang="en-ZA"/>
              <a:pPr>
                <a:defRPr/>
              </a:pPr>
              <a:t>2019/11/26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9892-6F3E-4B7D-B59C-BAEAE9C0254C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62784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42E8-9C17-450E-8A54-909182243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 MODERN SUSTAINABLE REVENUE MODEL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B77EA-A518-40C0-851A-7C93824504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193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orse Racing - The Craven Meeting - Day Two - Newmarket Race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916113"/>
            <a:ext cx="640873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279651" y="333375"/>
            <a:ext cx="79930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sz="3200" b="1" dirty="0">
                <a:latin typeface="Tahoma" pitchFamily="34" charset="0"/>
                <a:cs typeface="Tahoma" pitchFamily="34" charset="0"/>
              </a:rPr>
              <a:t>THE CREDIT CONTROLERS OF A MUNICIPALITY SHOULD BE THE RIGHT JOCKEY  FOR THE JOB</a:t>
            </a:r>
          </a:p>
        </p:txBody>
      </p:sp>
    </p:spTree>
    <p:extLst>
      <p:ext uri="{BB962C8B-B14F-4D97-AF65-F5344CB8AC3E}">
        <p14:creationId xmlns:p14="http://schemas.microsoft.com/office/powerpoint/2010/main" val="270980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982156"/>
          </a:xfrm>
        </p:spPr>
        <p:txBody>
          <a:bodyPr/>
          <a:lstStyle/>
          <a:p>
            <a:pPr algn="ctr"/>
            <a:r>
              <a:rPr lang="en-ZA" dirty="0"/>
              <a:t>CUSTOMER APPROACH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8064801"/>
              </p:ext>
            </p:extLst>
          </p:nvPr>
        </p:nvGraphicFramePr>
        <p:xfrm>
          <a:off x="2927648" y="18457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071664" y="3573016"/>
            <a:ext cx="576064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Callout 6"/>
          <p:cNvSpPr/>
          <p:nvPr/>
        </p:nvSpPr>
        <p:spPr>
          <a:xfrm>
            <a:off x="1524000" y="1772816"/>
            <a:ext cx="1691680" cy="17281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Sympathy &amp; Empathy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8760296" y="3717032"/>
            <a:ext cx="1835696" cy="1656184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Only Empathy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01A84-06A8-4DB5-83BE-3CA5B15A0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982" y="1426542"/>
            <a:ext cx="2026730" cy="20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3546" y="3266694"/>
            <a:ext cx="6610786" cy="1207008"/>
          </a:xfrm>
        </p:spPr>
        <p:txBody>
          <a:bodyPr/>
          <a:lstStyle/>
          <a:p>
            <a:pPr algn="ctr"/>
            <a:r>
              <a:rPr lang="en-US" dirty="0"/>
              <a:t>Revenue Automatisation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7F61-6D52-4B79-A9AD-6A9076D131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3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A816DFB-8B0F-47B3-BC12-7B9F59B4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Customer interface</a:t>
            </a:r>
            <a:endParaRPr lang="en-ZA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Automatisation of:</a:t>
            </a:r>
          </a:p>
          <a:p>
            <a:pPr lvl="1"/>
            <a:r>
              <a:rPr lang="en-ZA">
                <a:solidFill>
                  <a:srgbClr val="FFFFFF"/>
                </a:solidFill>
              </a:rPr>
              <a:t>Customer engagements</a:t>
            </a:r>
          </a:p>
          <a:p>
            <a:pPr lvl="1"/>
            <a:r>
              <a:rPr lang="en-ZA">
                <a:solidFill>
                  <a:srgbClr val="FFFFFF"/>
                </a:solidFill>
              </a:rPr>
              <a:t>Property transfer</a:t>
            </a:r>
          </a:p>
          <a:p>
            <a:pPr lvl="1"/>
            <a:r>
              <a:rPr lang="en-ZA">
                <a:solidFill>
                  <a:srgbClr val="FFFFFF"/>
                </a:solidFill>
              </a:rPr>
              <a:t>Contract for services</a:t>
            </a:r>
          </a:p>
          <a:p>
            <a:pPr lvl="1"/>
            <a:r>
              <a:rPr lang="en-ZA">
                <a:solidFill>
                  <a:srgbClr val="FFFFFF"/>
                </a:solidFill>
              </a:rPr>
              <a:t>E- billing change to credit control policy</a:t>
            </a:r>
          </a:p>
          <a:p>
            <a:pPr lvl="1"/>
            <a:endParaRPr lang="en-ZA">
              <a:solidFill>
                <a:srgbClr val="FFFFFF"/>
              </a:solidFill>
            </a:endParaRPr>
          </a:p>
          <a:p>
            <a:endParaRPr lang="en-ZA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7D435C-84AC-4E27-9CD3-0AAAF73E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4C881-BF60-416C-A273-70541298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5414A-E015-4667-AD9C-028EEE411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1974462"/>
            <a:ext cx="4159568" cy="25924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2547F61-6D52-4B79-A9AD-6A9076D13146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59304-8AB6-42ED-8EB2-20A57654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Virtual office</a:t>
            </a:r>
            <a:endParaRPr lang="en-ZA" sz="3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C838D-CBBD-440F-A3C1-A7453906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Artificial intelligence</a:t>
            </a:r>
          </a:p>
          <a:p>
            <a:pPr lvl="1"/>
            <a:r>
              <a:rPr lang="en-US" sz="2400" dirty="0"/>
              <a:t>Reading meters</a:t>
            </a:r>
          </a:p>
          <a:p>
            <a:pPr lvl="1"/>
            <a:r>
              <a:rPr lang="en-US" sz="2400" dirty="0"/>
              <a:t>Responding to queries</a:t>
            </a:r>
          </a:p>
          <a:p>
            <a:pPr lvl="1"/>
            <a:r>
              <a:rPr lang="en-US" sz="2400" dirty="0"/>
              <a:t>Online application for various services</a:t>
            </a:r>
          </a:p>
          <a:p>
            <a:pPr lvl="2"/>
            <a:r>
              <a:rPr lang="en-US" sz="2000" dirty="0"/>
              <a:t>Rebates</a:t>
            </a:r>
          </a:p>
          <a:p>
            <a:pPr lvl="2"/>
            <a:r>
              <a:rPr lang="en-US" sz="2000" dirty="0"/>
              <a:t>Payment Plan</a:t>
            </a:r>
          </a:p>
          <a:p>
            <a:pPr lvl="2"/>
            <a:r>
              <a:rPr lang="en-US" sz="2000" dirty="0"/>
              <a:t>Contract for extension to services, etc</a:t>
            </a:r>
            <a:r>
              <a:rPr lang="en-US" dirty="0"/>
              <a:t>.</a:t>
            </a:r>
          </a:p>
          <a:p>
            <a:pPr lvl="1"/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3CF92-3E47-46E8-A517-47D297545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706" y="515874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04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85850"/>
            <a:ext cx="65151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TARIFF MODEL NEED CHANGE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67150" y="4972050"/>
            <a:ext cx="3657600" cy="571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67150" y="2571750"/>
            <a:ext cx="0" cy="24574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67150" y="4057650"/>
            <a:ext cx="3600450" cy="571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67150" y="2971800"/>
            <a:ext cx="3486150" cy="1143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37883" y="491378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81700" y="4400551"/>
            <a:ext cx="1085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Fixed cost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2743201"/>
            <a:ext cx="7726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Total cost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8550" y="49149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038600" y="4057650"/>
            <a:ext cx="0" cy="97155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24300" y="5029201"/>
            <a:ext cx="22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95750" y="5029201"/>
            <a:ext cx="22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82234" y="4990339"/>
            <a:ext cx="342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10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210050" y="4000500"/>
            <a:ext cx="0" cy="102870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801106" y="3486150"/>
            <a:ext cx="9144" cy="150876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5810250" y="3486150"/>
            <a:ext cx="176022" cy="587502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81700" y="3657601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Variable cost</a:t>
            </a:r>
          </a:p>
        </p:txBody>
      </p:sp>
      <p:sp>
        <p:nvSpPr>
          <p:cNvPr id="28" name="Right Brace 27"/>
          <p:cNvSpPr/>
          <p:nvPr/>
        </p:nvSpPr>
        <p:spPr>
          <a:xfrm>
            <a:off x="5798820" y="4082796"/>
            <a:ext cx="176022" cy="902970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7F61-6D52-4B79-A9AD-6A9076D13146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C140B9-16C7-41C2-91B5-135F4584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11" y="2671762"/>
            <a:ext cx="3446705" cy="1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2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9760-E8C7-48B0-B811-8C2712EF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96722"/>
            <a:ext cx="7729728" cy="1188720"/>
          </a:xfrm>
        </p:spPr>
        <p:txBody>
          <a:bodyPr/>
          <a:lstStyle/>
          <a:p>
            <a:r>
              <a:rPr lang="en-US" dirty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9453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9AB0-A89B-4796-9A66-E863311A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F5E1E-B6B8-46A6-912E-7D30F0B6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FRAMEWORK</a:t>
            </a:r>
          </a:p>
          <a:p>
            <a:r>
              <a:rPr lang="en-US" dirty="0"/>
              <a:t>STAFF COMPLEMENT</a:t>
            </a:r>
          </a:p>
          <a:p>
            <a:r>
              <a:rPr lang="en-US" dirty="0"/>
              <a:t>ASPIRE TO NEW HIGHTS</a:t>
            </a:r>
          </a:p>
          <a:p>
            <a:r>
              <a:rPr lang="en-US" dirty="0"/>
              <a:t>MEASURE SUCCESS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952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"/>
            <a:ext cx="9144000" cy="6865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99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3546" y="3266694"/>
            <a:ext cx="6610786" cy="1207008"/>
          </a:xfrm>
        </p:spPr>
        <p:txBody>
          <a:bodyPr/>
          <a:lstStyle/>
          <a:p>
            <a:pPr algn="ctr"/>
            <a:r>
              <a:rPr lang="en-US" dirty="0"/>
              <a:t>LEGAL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7F61-6D52-4B79-A9AD-6A9076D131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448" y="404664"/>
            <a:ext cx="7200000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LEGISLATIVE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7F61-6D52-4B79-A9AD-6A9076D1314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786356"/>
            <a:ext cx="5760640" cy="377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0256" y="2146813"/>
            <a:ext cx="2016224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Rules of the game</a:t>
            </a:r>
          </a:p>
        </p:txBody>
      </p:sp>
    </p:spTree>
    <p:extLst>
      <p:ext uri="{BB962C8B-B14F-4D97-AF65-F5344CB8AC3E}">
        <p14:creationId xmlns:p14="http://schemas.microsoft.com/office/powerpoint/2010/main" val="12657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677DE-C934-44ED-97F0-FEED8191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3" r="-1" b="-1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LEGISLATIVE FRAMEWORK </a:t>
            </a:r>
          </a:p>
        </p:txBody>
      </p:sp>
      <p:sp>
        <p:nvSpPr>
          <p:cNvPr id="6149" name="Rectangle 71">
            <a:extLst>
              <a:ext uri="{FF2B5EF4-FFF2-40B4-BE49-F238E27FC236}">
                <a16:creationId xmlns:a16="http://schemas.microsoft.com/office/drawing/2014/main" id="{2DC18BC7-5FF5-42FD-8163-C0D34837F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8242273" y="973600"/>
            <a:ext cx="3374136" cy="4924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4013"/>
            <a:r>
              <a:rPr lang="en-US" altLang="en-US" sz="2400" dirty="0">
                <a:solidFill>
                  <a:srgbClr val="FFFFFF"/>
                </a:solidFill>
              </a:rPr>
              <a:t>Legislative Framework  </a:t>
            </a:r>
          </a:p>
          <a:p>
            <a:pPr marL="720725" lvl="2"/>
            <a:r>
              <a:rPr lang="en-US" altLang="en-US" sz="2400" dirty="0">
                <a:solidFill>
                  <a:srgbClr val="FFFFFF"/>
                </a:solidFill>
              </a:rPr>
              <a:t>Legislation &amp; Policies</a:t>
            </a:r>
          </a:p>
          <a:p>
            <a:pPr marL="720725" lvl="2"/>
            <a:r>
              <a:rPr lang="en-US" altLang="en-US" sz="2400" dirty="0">
                <a:solidFill>
                  <a:srgbClr val="FFFFFF"/>
                </a:solidFill>
              </a:rPr>
              <a:t>Judgements</a:t>
            </a:r>
          </a:p>
          <a:p>
            <a:pPr marL="354013"/>
            <a:r>
              <a:rPr lang="en-US" altLang="en-US" sz="2400" dirty="0">
                <a:solidFill>
                  <a:srgbClr val="FFFFFF"/>
                </a:solidFill>
              </a:rPr>
              <a:t>Implementation Policies</a:t>
            </a:r>
          </a:p>
          <a:p>
            <a:pPr marL="354013"/>
            <a:r>
              <a:rPr lang="en-US" altLang="en-US" sz="2400" dirty="0">
                <a:solidFill>
                  <a:srgbClr val="FFFFFF"/>
                </a:solidFill>
              </a:rPr>
              <a:t>SOP’s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7EC089B-9C94-47A9-8BA4-1E10F2B92491}" type="slidenum">
              <a:rPr lang="en-US" altLang="en-US">
                <a:solidFill>
                  <a:srgbClr val="FFFFFF"/>
                </a:solidFill>
                <a:latin typeface="+mn-lt"/>
                <a:cs typeface="+mn-cs"/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altLang="en-US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351584" y="188641"/>
            <a:ext cx="7543800" cy="900649"/>
          </a:xfrm>
        </p:spPr>
        <p:txBody>
          <a:bodyPr/>
          <a:lstStyle/>
          <a:p>
            <a:pPr algn="ctr"/>
            <a:r>
              <a:rPr lang="en-US" dirty="0"/>
              <a:t>JUDGEMENTS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7528" y="1268760"/>
            <a:ext cx="4248472" cy="4320480"/>
          </a:xfrm>
        </p:spPr>
        <p:txBody>
          <a:bodyPr>
            <a:noAutofit/>
          </a:bodyPr>
          <a:lstStyle/>
          <a:p>
            <a:pPr marL="354013" indent="-354013">
              <a:buFont typeface="Arial" charset="0"/>
              <a:buChar char="•"/>
              <a:defRPr/>
            </a:pPr>
            <a:r>
              <a:rPr lang="en-ZA" sz="2400" dirty="0" err="1"/>
              <a:t>Nobumba</a:t>
            </a:r>
            <a:r>
              <a:rPr lang="en-ZA" sz="2400" dirty="0"/>
              <a:t> N.O. vs Nelson Mandela Bay Municipality (NCA)</a:t>
            </a:r>
          </a:p>
          <a:p>
            <a:pPr marL="354013" indent="-354013">
              <a:buFont typeface="Arial" charset="0"/>
              <a:buChar char="•"/>
              <a:defRPr/>
            </a:pPr>
            <a:endParaRPr lang="en-ZA" sz="2400" dirty="0"/>
          </a:p>
          <a:p>
            <a:pPr marL="354013" indent="-354013">
              <a:buFont typeface="Arial" charset="0"/>
              <a:buChar char="•"/>
              <a:defRPr/>
            </a:pPr>
            <a:r>
              <a:rPr lang="en-ZA" sz="2400" dirty="0" err="1"/>
              <a:t>Jaftha</a:t>
            </a:r>
            <a:r>
              <a:rPr lang="en-ZA" sz="2400" dirty="0"/>
              <a:t> v Schoeman &amp; Others 2004 JDR 0601 (CCT 74/03) (Housing Sale)</a:t>
            </a:r>
          </a:p>
          <a:p>
            <a:pPr marL="354013" indent="-354013">
              <a:buFont typeface="Arial" charset="0"/>
              <a:buChar char="•"/>
              <a:defRPr/>
            </a:pPr>
            <a:endParaRPr lang="en-ZA" sz="2400" dirty="0"/>
          </a:p>
          <a:p>
            <a:pPr marL="354013" indent="-354013">
              <a:buFont typeface="Arial" charset="0"/>
              <a:buChar char="•"/>
              <a:defRPr/>
            </a:pPr>
            <a:r>
              <a:rPr lang="en-ZA" sz="2400" dirty="0" err="1"/>
              <a:t>Mkhize</a:t>
            </a:r>
            <a:r>
              <a:rPr lang="en-ZA" sz="2400" dirty="0"/>
              <a:t> v </a:t>
            </a:r>
            <a:r>
              <a:rPr lang="en-ZA" sz="2400" dirty="0" err="1"/>
              <a:t>Umvoti</a:t>
            </a:r>
            <a:r>
              <a:rPr lang="en-ZA" sz="2400" dirty="0"/>
              <a:t> Municipality (Housing Sale)</a:t>
            </a:r>
            <a:endParaRPr lang="en-US" sz="2400" dirty="0"/>
          </a:p>
          <a:p>
            <a:pPr marL="354013" indent="-354013">
              <a:buFont typeface="Arial" charset="0"/>
              <a:buChar char="•"/>
              <a:defRPr/>
            </a:pPr>
            <a:endParaRPr lang="en-ZA" sz="2400" dirty="0"/>
          </a:p>
          <a:p>
            <a:pPr marL="354013" indent="-354013">
              <a:buFont typeface="Arial" charset="0"/>
              <a:buChar char="•"/>
              <a:defRPr/>
            </a:pP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156E-0F03-4654-A724-0FE6549603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2024" y="1314510"/>
            <a:ext cx="4248472" cy="4320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buFont typeface="Arial" charset="0"/>
              <a:buChar char="•"/>
              <a:defRPr/>
            </a:pPr>
            <a:r>
              <a:rPr lang="en-ZA" sz="2400" dirty="0" err="1"/>
              <a:t>Hartzenberg</a:t>
            </a:r>
            <a:r>
              <a:rPr lang="en-ZA" sz="2400" dirty="0"/>
              <a:t> and 8 others vs. Nelson Mandela Metropolitan Municipality (Pre-paid no By-law))</a:t>
            </a:r>
          </a:p>
          <a:p>
            <a:pPr marL="354013" indent="-354013">
              <a:buFont typeface="Arial" charset="0"/>
              <a:buChar char="•"/>
              <a:defRPr/>
            </a:pPr>
            <a:endParaRPr lang="en-ZA" sz="2400" dirty="0"/>
          </a:p>
          <a:p>
            <a:pPr marL="354013" indent="-354013">
              <a:buFont typeface="Arial" charset="0"/>
              <a:buChar char="•"/>
              <a:defRPr/>
            </a:pPr>
            <a:r>
              <a:rPr lang="en-ZA" sz="2400" dirty="0"/>
              <a:t>B G Beck &amp; Others v </a:t>
            </a:r>
            <a:r>
              <a:rPr lang="en-ZA" sz="2400" dirty="0" err="1"/>
              <a:t>Kopanong</a:t>
            </a:r>
            <a:r>
              <a:rPr lang="en-ZA" sz="2400" dirty="0"/>
              <a:t> local Municipality (Pre-paid, Service provider, By-Law))</a:t>
            </a:r>
          </a:p>
          <a:p>
            <a:pPr marL="354013" indent="-354013">
              <a:buFont typeface="Arial" charset="0"/>
              <a:buChar char="•"/>
              <a:defRPr/>
            </a:pPr>
            <a:endParaRPr lang="en-ZA" sz="2400" dirty="0"/>
          </a:p>
          <a:p>
            <a:pPr marL="354013" indent="-354013">
              <a:buFont typeface="Arial" charset="0"/>
              <a:buChar char="•"/>
              <a:defRPr/>
            </a:pPr>
            <a:r>
              <a:rPr lang="en-ZA" sz="2400" dirty="0"/>
              <a:t>Joseph v City of Johannesburg and others </a:t>
            </a:r>
            <a:r>
              <a:rPr lang="en-ZA" sz="2400" dirty="0" err="1"/>
              <a:t>CCT</a:t>
            </a:r>
            <a:r>
              <a:rPr lang="en-ZA" sz="2400" dirty="0"/>
              <a:t> 43/09 (14 days notice Tenant)</a:t>
            </a:r>
          </a:p>
        </p:txBody>
      </p:sp>
    </p:spTree>
    <p:extLst>
      <p:ext uri="{BB962C8B-B14F-4D97-AF65-F5344CB8AC3E}">
        <p14:creationId xmlns:p14="http://schemas.microsoft.com/office/powerpoint/2010/main" val="193593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75521" y="332657"/>
            <a:ext cx="8153163" cy="900649"/>
          </a:xfrm>
        </p:spPr>
        <p:txBody>
          <a:bodyPr>
            <a:normAutofit fontScale="90000"/>
          </a:bodyPr>
          <a:lstStyle/>
          <a:p>
            <a:r>
              <a:rPr lang="en-US" dirty="0"/>
              <a:t>JUDGMENTS  (s118)              		(CONT...)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135188" y="1484314"/>
          <a:ext cx="7740000" cy="4679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149">
                <a:tc>
                  <a:txBody>
                    <a:bodyPr/>
                    <a:lstStyle/>
                    <a:p>
                      <a:r>
                        <a:rPr lang="en-ZA" dirty="0"/>
                        <a:t>Year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Case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201"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Mkontwana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NMMM</a:t>
                      </a:r>
                      <a:r>
                        <a:rPr lang="en-US" dirty="0"/>
                        <a:t> CCT57/03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BOE Bank Ltd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City of Tshwane MM </a:t>
                      </a:r>
                      <a:r>
                        <a:rPr lang="en-US" dirty="0" err="1"/>
                        <a:t>SCA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CoJ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Kaplan NO </a:t>
                      </a:r>
                      <a:r>
                        <a:rPr lang="en-US" dirty="0" err="1"/>
                        <a:t>SCA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Steve </a:t>
                      </a:r>
                      <a:r>
                        <a:rPr lang="en-US" dirty="0" err="1"/>
                        <a:t>Tshwete</a:t>
                      </a:r>
                      <a:r>
                        <a:rPr lang="en-US" dirty="0"/>
                        <a:t> LM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FEDBOND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SCA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City Tshwane MM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Mathabathe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SCA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2015</a:t>
                      </a:r>
                      <a:endParaRPr lang="en-Z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City Tshwane MM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Mitchell </a:t>
                      </a:r>
                      <a:r>
                        <a:rPr lang="en-US" dirty="0" err="1"/>
                        <a:t>SCA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Jordaan</a:t>
                      </a:r>
                      <a:r>
                        <a:rPr lang="en-US" dirty="0"/>
                        <a:t> and others v Tshwane and Ekurhuleni Metropolitan Municipalities </a:t>
                      </a:r>
                      <a:endParaRPr lang="en-Z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156E-0F03-4654-A724-0FE6549603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0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448" y="404664"/>
            <a:ext cx="7569968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INSTITUTIONAL READINESS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7F61-6D52-4B79-A9AD-6A9076D1314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00256" y="2146813"/>
            <a:ext cx="2016224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Ready Set Go…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238" y="1700808"/>
            <a:ext cx="543293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306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Tahoma</vt:lpstr>
      <vt:lpstr>Parcel</vt:lpstr>
      <vt:lpstr>BUILDING A MODERN SUSTAINABLE REVENUE MODEL</vt:lpstr>
      <vt:lpstr>CONTENT</vt:lpstr>
      <vt:lpstr>PowerPoint Presentation</vt:lpstr>
      <vt:lpstr>LEGAL FRAMEWORK</vt:lpstr>
      <vt:lpstr>LEGISLATIVE FRAMEWORK</vt:lpstr>
      <vt:lpstr>LEGISLATIVE FRAMEWORK </vt:lpstr>
      <vt:lpstr>JUDGEMENTS</vt:lpstr>
      <vt:lpstr>JUDGMENTS  (s118)                (CONT...)</vt:lpstr>
      <vt:lpstr>INSTITUTIONAL READINESS</vt:lpstr>
      <vt:lpstr>PowerPoint Presentation</vt:lpstr>
      <vt:lpstr>CUSTOMER APPROACH</vt:lpstr>
      <vt:lpstr>Revenue Automatisation</vt:lpstr>
      <vt:lpstr>Customer interface</vt:lpstr>
      <vt:lpstr>Virtual office</vt:lpstr>
      <vt:lpstr>TARIFF MODEL NEED CHANGE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MODERN SUSTAINABLE REVENUE MODEL</dc:title>
  <dc:creator>Peet Duplessis</dc:creator>
  <cp:lastModifiedBy>Peet Duplessis</cp:lastModifiedBy>
  <cp:revision>3</cp:revision>
  <dcterms:created xsi:type="dcterms:W3CDTF">2019-11-26T10:48:36Z</dcterms:created>
  <dcterms:modified xsi:type="dcterms:W3CDTF">2019-11-26T11:01:50Z</dcterms:modified>
</cp:coreProperties>
</file>