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60" r:id="rId4"/>
    <p:sldId id="326" r:id="rId5"/>
    <p:sldId id="285" r:id="rId6"/>
    <p:sldId id="333" r:id="rId7"/>
    <p:sldId id="288" r:id="rId8"/>
    <p:sldId id="279" r:id="rId9"/>
    <p:sldId id="280" r:id="rId10"/>
    <p:sldId id="287" r:id="rId11"/>
    <p:sldId id="331" r:id="rId12"/>
    <p:sldId id="294" r:id="rId13"/>
    <p:sldId id="309" r:id="rId14"/>
    <p:sldId id="295" r:id="rId15"/>
    <p:sldId id="296" r:id="rId16"/>
    <p:sldId id="297" r:id="rId17"/>
    <p:sldId id="300" r:id="rId18"/>
    <p:sldId id="301" r:id="rId19"/>
    <p:sldId id="302" r:id="rId20"/>
    <p:sldId id="303" r:id="rId21"/>
    <p:sldId id="304" r:id="rId22"/>
    <p:sldId id="305" r:id="rId23"/>
    <p:sldId id="311" r:id="rId24"/>
    <p:sldId id="310" r:id="rId25"/>
    <p:sldId id="306" r:id="rId26"/>
    <p:sldId id="330" r:id="rId27"/>
    <p:sldId id="313" r:id="rId28"/>
    <p:sldId id="320" r:id="rId29"/>
    <p:sldId id="315" r:id="rId30"/>
    <p:sldId id="264" r:id="rId31"/>
    <p:sldId id="316" r:id="rId32"/>
    <p:sldId id="318" r:id="rId33"/>
    <p:sldId id="265" r:id="rId34"/>
    <p:sldId id="319" r:id="rId35"/>
    <p:sldId id="335" r:id="rId36"/>
    <p:sldId id="325" r:id="rId37"/>
    <p:sldId id="321" r:id="rId38"/>
    <p:sldId id="317" r:id="rId39"/>
    <p:sldId id="31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snapToObjects="1">
      <p:cViewPr varScale="1">
        <p:scale>
          <a:sx n="69" d="100"/>
          <a:sy n="69" d="100"/>
        </p:scale>
        <p:origin x="1108"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307BB-4FD5-4004-9615-DCB875291B94}" type="datetimeFigureOut">
              <a:rPr lang="en-ZA" smtClean="0"/>
              <a:t>2019/04/08</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64080-3FFF-413C-854B-B0198B7CC3A0}" type="slidenum">
              <a:rPr lang="en-ZA" smtClean="0"/>
              <a:t>‹#›</a:t>
            </a:fld>
            <a:endParaRPr lang="en-ZA"/>
          </a:p>
        </p:txBody>
      </p:sp>
    </p:spTree>
    <p:extLst>
      <p:ext uri="{BB962C8B-B14F-4D97-AF65-F5344CB8AC3E}">
        <p14:creationId xmlns:p14="http://schemas.microsoft.com/office/powerpoint/2010/main" val="338782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0A677C2-BFA1-4C89-A382-FB999DDA34DB}" type="slidenum">
              <a:rPr lang="en-US">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395942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1"/>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7" y="191919"/>
            <a:ext cx="3102089" cy="1482042"/>
          </a:xfrm>
          <a:prstGeom prst="rect">
            <a:avLst/>
          </a:prstGeom>
        </p:spPr>
      </p:pic>
      <p:pic>
        <p:nvPicPr>
          <p:cNvPr id="9" name="Picture 8" descr="speech bubl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577" y="1495044"/>
            <a:ext cx="4178808" cy="4782312"/>
          </a:xfrm>
          <a:prstGeom prst="rect">
            <a:avLst/>
          </a:prstGeom>
        </p:spPr>
      </p:pic>
      <p:pic>
        <p:nvPicPr>
          <p:cNvPr id="10" name="Picture 9" descr="speech buble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174" y="1149858"/>
            <a:ext cx="4151376" cy="4901184"/>
          </a:xfrm>
          <a:prstGeom prst="rect">
            <a:avLst/>
          </a:prstGeom>
        </p:spPr>
      </p:pic>
      <p:sp>
        <p:nvSpPr>
          <p:cNvPr id="2" name="Title 1"/>
          <p:cNvSpPr>
            <a:spLocks noGrp="1"/>
          </p:cNvSpPr>
          <p:nvPr>
            <p:ph type="ctrTitle" hasCustomPrompt="1"/>
          </p:nvPr>
        </p:nvSpPr>
        <p:spPr>
          <a:xfrm>
            <a:off x="2963452" y="1969834"/>
            <a:ext cx="3357605" cy="1023013"/>
          </a:xfrm>
        </p:spPr>
        <p:txBody>
          <a:bodyPr>
            <a:normAutofit/>
          </a:bodyPr>
          <a:lstStyle>
            <a:lvl1pPr>
              <a:defRPr sz="2400"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3452" y="3281730"/>
            <a:ext cx="3459793" cy="1375432"/>
          </a:xfrm>
        </p:spPr>
        <p:txBody>
          <a:bodyPr>
            <a:normAutofit/>
          </a:bodyPr>
          <a:lstStyle>
            <a:lvl1pPr marL="0" indent="0" algn="ctr">
              <a:buNone/>
              <a:defRPr sz="16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Rectangle 10"/>
          <p:cNvSpPr/>
          <p:nvPr/>
        </p:nvSpPr>
        <p:spPr>
          <a:xfrm>
            <a:off x="0" y="6483165"/>
            <a:ext cx="6663766"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58786" y="6455126"/>
            <a:ext cx="285214" cy="152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663766" y="6327553"/>
            <a:ext cx="2241176" cy="369332"/>
          </a:xfrm>
          <a:prstGeom prst="rect">
            <a:avLst/>
          </a:prstGeom>
          <a:noFill/>
        </p:spPr>
        <p:txBody>
          <a:bodyPr wrap="square" rtlCol="0">
            <a:spAutoFit/>
          </a:bodyPr>
          <a:lstStyle/>
          <a:p>
            <a:pPr algn="ctr"/>
            <a:r>
              <a:rPr lang="en-US" dirty="0" err="1" smtClean="0">
                <a:solidFill>
                  <a:schemeClr val="accent6"/>
                </a:solidFill>
              </a:rPr>
              <a:t>www.salga.org.za</a:t>
            </a:r>
            <a:endParaRPr lang="en-US" dirty="0">
              <a:solidFill>
                <a:schemeClr val="accent6"/>
              </a:solidFill>
            </a:endParaRPr>
          </a:p>
        </p:txBody>
      </p:sp>
    </p:spTree>
    <p:extLst>
      <p:ext uri="{BB962C8B-B14F-4D97-AF65-F5344CB8AC3E}">
        <p14:creationId xmlns:p14="http://schemas.microsoft.com/office/powerpoint/2010/main" val="186329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400800" cy="794815"/>
          </a:xfrm>
        </p:spPr>
        <p:txBody>
          <a:bodyPr>
            <a:normAutofit/>
          </a:bodyPr>
          <a:lstStyle>
            <a:lvl1pPr>
              <a:defRPr sz="20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642938" y="1752600"/>
            <a:ext cx="8043862" cy="4540250"/>
          </a:xfrm>
        </p:spPr>
        <p:txBody>
          <a:bodyPr>
            <a:normAutofit/>
          </a:bodyPr>
          <a:lstStyle>
            <a:lvl1pPr>
              <a:defRPr sz="1200">
                <a:solidFill>
                  <a:schemeClr val="accent6"/>
                </a:solidFill>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Salga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882" y="424666"/>
            <a:ext cx="1628589" cy="778069"/>
          </a:xfrm>
          <a:prstGeom prst="rect">
            <a:avLst/>
          </a:prstGeom>
        </p:spPr>
      </p:pic>
      <p:sp>
        <p:nvSpPr>
          <p:cNvPr id="9" name="Rectangle 8"/>
          <p:cNvSpPr/>
          <p:nvPr/>
        </p:nvSpPr>
        <p:spPr>
          <a:xfrm>
            <a:off x="0" y="6483165"/>
            <a:ext cx="666376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858786" y="6455126"/>
            <a:ext cx="285214"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663766" y="6327553"/>
            <a:ext cx="2241176" cy="369332"/>
          </a:xfrm>
          <a:prstGeom prst="rect">
            <a:avLst/>
          </a:prstGeom>
          <a:noFill/>
        </p:spPr>
        <p:txBody>
          <a:bodyPr wrap="square" rtlCol="0">
            <a:spAutoFit/>
          </a:bodyPr>
          <a:lstStyle/>
          <a:p>
            <a:pPr algn="ctr"/>
            <a:r>
              <a:rPr lang="en-US" dirty="0" err="1" smtClean="0">
                <a:solidFill>
                  <a:schemeClr val="accent6"/>
                </a:solidFill>
              </a:rPr>
              <a:t>www.salga.org.za</a:t>
            </a:r>
            <a:endParaRPr lang="en-US" dirty="0">
              <a:solidFill>
                <a:schemeClr val="accent6"/>
              </a:solidFill>
            </a:endParaRP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09" y="1364308"/>
            <a:ext cx="4871324" cy="4999329"/>
          </a:xfrm>
          <a:prstGeom prst="rect">
            <a:avLst/>
          </a:prstGeom>
        </p:spPr>
      </p:pic>
    </p:spTree>
    <p:extLst>
      <p:ext uri="{BB962C8B-B14F-4D97-AF65-F5344CB8AC3E}">
        <p14:creationId xmlns:p14="http://schemas.microsoft.com/office/powerpoint/2010/main" val="151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40C8C060-EED3-4F5F-BC71-113AE82A3B2F}" type="slidenum">
              <a:rPr lang="en-US" altLang="en-US"/>
              <a:pPr/>
              <a:t>‹#›</a:t>
            </a:fld>
            <a:endParaRPr lang="en-US" altLang="en-US"/>
          </a:p>
        </p:txBody>
      </p:sp>
    </p:spTree>
    <p:extLst>
      <p:ext uri="{BB962C8B-B14F-4D97-AF65-F5344CB8AC3E}">
        <p14:creationId xmlns:p14="http://schemas.microsoft.com/office/powerpoint/2010/main" val="2258105634"/>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1322C-04D9-4E36-B9FF-3AD4A4C857BC}"/>
              </a:ext>
            </a:extLst>
          </p:cNvPr>
          <p:cNvSpPr>
            <a:spLocks noGrp="1"/>
          </p:cNvSpPr>
          <p:nvPr>
            <p:ph type="title"/>
          </p:nvPr>
        </p:nvSpPr>
        <p:spPr/>
        <p:txBody>
          <a:bodyPr/>
          <a:lstStyle/>
          <a:p>
            <a:r>
              <a:rPr lang="it-IT"/>
              <a:t>Fare clic per modificare lo stile del titolo</a:t>
            </a:r>
            <a:endParaRPr lang="en-GB"/>
          </a:p>
        </p:txBody>
      </p:sp>
      <p:sp>
        <p:nvSpPr>
          <p:cNvPr id="3" name="Segnaposto numero diapositiva 2">
            <a:extLst>
              <a:ext uri="{FF2B5EF4-FFF2-40B4-BE49-F238E27FC236}">
                <a16:creationId xmlns:a16="http://schemas.microsoft.com/office/drawing/2014/main" id="{9968730B-3ED7-4A17-9624-BF6EE0F7A90F}"/>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val="316011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defTabSz="342900"/>
            <a:fld id="{22DE3D06-4437-4F43-807B-2CE4A49B76C4}" type="slidenum">
              <a:rPr lang="en-ZA" smtClean="0">
                <a:solidFill>
                  <a:srgbClr val="F06D19">
                    <a:tint val="75000"/>
                  </a:srgbClr>
                </a:solidFill>
              </a:rPr>
              <a:pPr defTabSz="342900"/>
              <a:t>‹#›</a:t>
            </a:fld>
            <a:endParaRPr lang="en-ZA" dirty="0">
              <a:solidFill>
                <a:srgbClr val="F06D19">
                  <a:tint val="75000"/>
                </a:srgbClr>
              </a:solidFill>
            </a:endParaRPr>
          </a:p>
        </p:txBody>
      </p:sp>
    </p:spTree>
    <p:extLst>
      <p:ext uri="{BB962C8B-B14F-4D97-AF65-F5344CB8AC3E}">
        <p14:creationId xmlns:p14="http://schemas.microsoft.com/office/powerpoint/2010/main" val="3474041904"/>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73E65-72FA-9C4C-86F5-527BDFE5F362}" type="datetimeFigureOut">
              <a:rPr lang="en-US" smtClean="0"/>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4A8EF-2000-014D-A4B6-9413622816E2}" type="slidenum">
              <a:rPr lang="en-US" smtClean="0"/>
              <a:t>‹#›</a:t>
            </a:fld>
            <a:endParaRPr lang="en-US"/>
          </a:p>
        </p:txBody>
      </p:sp>
    </p:spTree>
    <p:extLst>
      <p:ext uri="{BB962C8B-B14F-4D97-AF65-F5344CB8AC3E}">
        <p14:creationId xmlns:p14="http://schemas.microsoft.com/office/powerpoint/2010/main" val="18304898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4.xml"/><Relationship Id="rId5" Type="http://schemas.openxmlformats.org/officeDocument/2006/relationships/tags" Target="../tags/tag5.xml"/><Relationship Id="rId4"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xml"/><Relationship Id="rId5" Type="http://schemas.openxmlformats.org/officeDocument/2006/relationships/image" Target="../media/image33.emf"/><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509" y="2136082"/>
            <a:ext cx="8470297" cy="1023013"/>
          </a:xfrm>
        </p:spPr>
        <p:txBody>
          <a:bodyPr>
            <a:noAutofit/>
          </a:bodyPr>
          <a:lstStyle/>
          <a:p>
            <a:r>
              <a:rPr lang="en-ZA" sz="4400" dirty="0" smtClean="0"/>
              <a:t>CIGFARO</a:t>
            </a:r>
            <a:r>
              <a:rPr lang="en-ZA" sz="2800" dirty="0" smtClean="0"/>
              <a:t/>
            </a:r>
            <a:br>
              <a:rPr lang="en-ZA" sz="2800" dirty="0" smtClean="0"/>
            </a:br>
            <a:r>
              <a:rPr lang="en-ZA" sz="2800" dirty="0" smtClean="0"/>
              <a:t>90</a:t>
            </a:r>
            <a:r>
              <a:rPr lang="en-ZA" sz="2800" baseline="30000" dirty="0" smtClean="0"/>
              <a:t>TH</a:t>
            </a:r>
            <a:r>
              <a:rPr lang="en-ZA" sz="2800" dirty="0" smtClean="0"/>
              <a:t> </a:t>
            </a:r>
            <a:r>
              <a:rPr lang="en-ZA" sz="2800" dirty="0"/>
              <a:t>ANNUAL CONFERENCE: </a:t>
            </a:r>
            <a:r>
              <a:rPr lang="en-ZA" sz="2800" dirty="0" smtClean="0"/>
              <a:t/>
            </a:r>
            <a:br>
              <a:rPr lang="en-ZA" sz="2800" dirty="0" smtClean="0"/>
            </a:br>
            <a:r>
              <a:rPr lang="en-ZA" sz="2800" dirty="0" smtClean="0"/>
              <a:t>10</a:t>
            </a:r>
            <a:r>
              <a:rPr lang="en-ZA" sz="2800" baseline="30000" dirty="0" smtClean="0"/>
              <a:t>TH</a:t>
            </a:r>
            <a:r>
              <a:rPr lang="en-ZA" sz="2800" dirty="0" smtClean="0"/>
              <a:t> – 11</a:t>
            </a:r>
            <a:r>
              <a:rPr lang="en-ZA" sz="2800" baseline="30000" dirty="0" smtClean="0"/>
              <a:t>TH</a:t>
            </a:r>
            <a:r>
              <a:rPr lang="en-ZA" sz="2800" dirty="0" smtClean="0"/>
              <a:t> </a:t>
            </a:r>
            <a:r>
              <a:rPr lang="en-ZA" sz="2800" dirty="0" smtClean="0"/>
              <a:t>APRIL </a:t>
            </a:r>
            <a:r>
              <a:rPr lang="en-ZA" sz="2800" dirty="0" smtClean="0"/>
              <a:t>2019</a:t>
            </a:r>
            <a:r>
              <a:rPr lang="en-ZA" sz="2800" dirty="0"/>
              <a:t/>
            </a:r>
            <a:br>
              <a:rPr lang="en-ZA" sz="2800" dirty="0"/>
            </a:br>
            <a:r>
              <a:rPr lang="en-ZA" sz="2800" dirty="0" smtClean="0"/>
              <a:t>EAST LONDON ICC</a:t>
            </a:r>
            <a:endParaRPr lang="en-US" sz="2800" dirty="0"/>
          </a:p>
        </p:txBody>
      </p:sp>
      <p:sp>
        <p:nvSpPr>
          <p:cNvPr id="3" name="Subtitle 2"/>
          <p:cNvSpPr>
            <a:spLocks noGrp="1"/>
          </p:cNvSpPr>
          <p:nvPr>
            <p:ph type="subTitle" idx="1"/>
          </p:nvPr>
        </p:nvSpPr>
        <p:spPr>
          <a:xfrm>
            <a:off x="2401455" y="3786698"/>
            <a:ext cx="4442689" cy="923847"/>
          </a:xfrm>
        </p:spPr>
        <p:txBody>
          <a:bodyPr>
            <a:normAutofit/>
          </a:bodyPr>
          <a:lstStyle/>
          <a:p>
            <a:r>
              <a:rPr lang="en-GB" sz="2000" dirty="0" smtClean="0">
                <a:solidFill>
                  <a:schemeClr val="accent3">
                    <a:lumMod val="75000"/>
                  </a:schemeClr>
                </a:solidFill>
              </a:rPr>
              <a:t>“EFFECTIVE GOVERNANCE IN THE NEW DAWN”</a:t>
            </a:r>
            <a:endParaRPr lang="en-US" sz="2000" dirty="0">
              <a:solidFill>
                <a:schemeClr val="accent3">
                  <a:lumMod val="75000"/>
                </a:schemeClr>
              </a:solidFill>
            </a:endParaRPr>
          </a:p>
        </p:txBody>
      </p:sp>
    </p:spTree>
    <p:extLst>
      <p:ext uri="{BB962C8B-B14F-4D97-AF65-F5344CB8AC3E}">
        <p14:creationId xmlns:p14="http://schemas.microsoft.com/office/powerpoint/2010/main" val="3085632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17" y="2774620"/>
            <a:ext cx="7841214" cy="347309"/>
          </a:xfrm>
          <a:solidFill>
            <a:srgbClr val="002060"/>
          </a:solidFill>
          <a:ln>
            <a:solidFill>
              <a:schemeClr val="bg1">
                <a:lumMod val="85000"/>
              </a:schemeClr>
            </a:solidFill>
          </a:ln>
        </p:spPr>
        <p:txBody>
          <a:bodyPr>
            <a:normAutofit fontScale="90000"/>
          </a:bodyPr>
          <a:lstStyle/>
          <a:p>
            <a:r>
              <a:rPr lang="en-US" sz="2100" b="1" dirty="0">
                <a:solidFill>
                  <a:schemeClr val="bg1"/>
                </a:solidFill>
                <a:latin typeface="Foco"/>
              </a:rPr>
              <a:t>STUBBORN </a:t>
            </a:r>
            <a:r>
              <a:rPr lang="en-US" sz="2100" b="1" dirty="0" smtClean="0">
                <a:solidFill>
                  <a:schemeClr val="bg1"/>
                </a:solidFill>
                <a:latin typeface="Foco"/>
              </a:rPr>
              <a:t>CHALLENGES FACING LOCAL GOVERNMENT</a:t>
            </a:r>
            <a:endParaRPr lang="en-US" sz="2100" b="1" dirty="0">
              <a:solidFill>
                <a:schemeClr val="bg1"/>
              </a:solidFill>
              <a:latin typeface="Foco"/>
            </a:endParaRPr>
          </a:p>
        </p:txBody>
      </p:sp>
      <p:sp>
        <p:nvSpPr>
          <p:cNvPr id="3" name="Slide Number Placeholder 2"/>
          <p:cNvSpPr>
            <a:spLocks noGrp="1"/>
          </p:cNvSpPr>
          <p:nvPr>
            <p:ph type="sldNum" sz="quarter" idx="10"/>
          </p:nvPr>
        </p:nvSpPr>
        <p:spPr/>
        <p:txBody>
          <a:bodyPr/>
          <a:lstStyle/>
          <a:p>
            <a:fld id="{85E4C5A4-68AA-419A-9EB9-20F6985B147C}" type="slidenum">
              <a:rPr lang="en-GB" smtClean="0">
                <a:solidFill>
                  <a:schemeClr val="accent6"/>
                </a:solidFill>
              </a:rPr>
              <a:pPr/>
              <a:t>10</a:t>
            </a:fld>
            <a:endParaRPr lang="en-GB" dirty="0">
              <a:solidFill>
                <a:schemeClr val="accent6"/>
              </a:solidFill>
            </a:endParaRPr>
          </a:p>
        </p:txBody>
      </p:sp>
      <p:sp>
        <p:nvSpPr>
          <p:cNvPr id="5" name="Rectangle 4"/>
          <p:cNvSpPr/>
          <p:nvPr/>
        </p:nvSpPr>
        <p:spPr>
          <a:xfrm>
            <a:off x="2936238" y="4319958"/>
            <a:ext cx="3007715" cy="445507"/>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350" dirty="0">
                <a:solidFill>
                  <a:schemeClr val="accent6"/>
                </a:solidFill>
                <a:latin typeface="Aharoni" panose="02010803020104030203" pitchFamily="2" charset="-79"/>
                <a:cs typeface="Aharoni" panose="02010803020104030203" pitchFamily="2" charset="-79"/>
              </a:rPr>
              <a:t>Commitment to service delivery </a:t>
            </a:r>
            <a:endParaRPr lang="en-ZA" sz="1350" dirty="0">
              <a:solidFill>
                <a:schemeClr val="accent6"/>
              </a:solidFill>
              <a:latin typeface="Aharoni" panose="02010803020104030203" pitchFamily="2" charset="-79"/>
              <a:cs typeface="Aharoni" panose="02010803020104030203" pitchFamily="2" charset="-79"/>
            </a:endParaRPr>
          </a:p>
        </p:txBody>
      </p:sp>
      <p:sp>
        <p:nvSpPr>
          <p:cNvPr id="6" name="Rectangle 5"/>
          <p:cNvSpPr/>
          <p:nvPr/>
        </p:nvSpPr>
        <p:spPr>
          <a:xfrm>
            <a:off x="1165114" y="3731126"/>
            <a:ext cx="2916324" cy="445507"/>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350" dirty="0">
                <a:solidFill>
                  <a:schemeClr val="accent6"/>
                </a:solidFill>
                <a:latin typeface="Aharoni" panose="02010803020104030203" pitchFamily="2" charset="-79"/>
                <a:cs typeface="Aharoni" panose="02010803020104030203" pitchFamily="2" charset="-79"/>
              </a:rPr>
              <a:t>Accountability and consequences</a:t>
            </a:r>
          </a:p>
        </p:txBody>
      </p:sp>
      <p:sp>
        <p:nvSpPr>
          <p:cNvPr id="7" name="Rectangle 6"/>
          <p:cNvSpPr/>
          <p:nvPr/>
        </p:nvSpPr>
        <p:spPr>
          <a:xfrm>
            <a:off x="3362235" y="5211052"/>
            <a:ext cx="2915702" cy="798680"/>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350" dirty="0">
                <a:solidFill>
                  <a:schemeClr val="accent6"/>
                </a:solidFill>
                <a:latin typeface="Aharoni" panose="02010803020104030203" pitchFamily="2" charset="-79"/>
                <a:cs typeface="Aharoni" panose="02010803020104030203" pitchFamily="2" charset="-79"/>
              </a:rPr>
              <a:t>Corruption and maladministration</a:t>
            </a:r>
            <a:endParaRPr lang="en-ZA" sz="1350" dirty="0">
              <a:solidFill>
                <a:schemeClr val="accent6"/>
              </a:solidFill>
              <a:latin typeface="Aharoni" panose="02010803020104030203" pitchFamily="2" charset="-79"/>
              <a:cs typeface="Aharoni" panose="02010803020104030203" pitchFamily="2" charset="-79"/>
            </a:endParaRPr>
          </a:p>
        </p:txBody>
      </p:sp>
      <p:sp>
        <p:nvSpPr>
          <p:cNvPr id="8" name="Rectangle 7"/>
          <p:cNvSpPr/>
          <p:nvPr/>
        </p:nvSpPr>
        <p:spPr>
          <a:xfrm>
            <a:off x="867446" y="4305020"/>
            <a:ext cx="2022429" cy="445507"/>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350" dirty="0">
                <a:solidFill>
                  <a:schemeClr val="accent6"/>
                </a:solidFill>
                <a:latin typeface="Aharoni" panose="02010803020104030203" pitchFamily="2" charset="-79"/>
                <a:cs typeface="Aharoni" panose="02010803020104030203" pitchFamily="2" charset="-79"/>
              </a:rPr>
              <a:t>Municipal Governance </a:t>
            </a:r>
            <a:endParaRPr lang="en-ZA" sz="1350" dirty="0">
              <a:solidFill>
                <a:schemeClr val="accent6"/>
              </a:solidFill>
              <a:latin typeface="Aharoni" panose="02010803020104030203" pitchFamily="2" charset="-79"/>
              <a:cs typeface="Aharoni" panose="02010803020104030203" pitchFamily="2" charset="-79"/>
            </a:endParaRPr>
          </a:p>
        </p:txBody>
      </p:sp>
      <p:sp>
        <p:nvSpPr>
          <p:cNvPr id="9" name="Rounded Rectangle 8"/>
          <p:cNvSpPr/>
          <p:nvPr/>
        </p:nvSpPr>
        <p:spPr>
          <a:xfrm>
            <a:off x="845586" y="4845224"/>
            <a:ext cx="3284507" cy="492901"/>
          </a:xfrm>
          <a:prstGeom prst="roundRect">
            <a:avLst/>
          </a:prstGeom>
          <a:solidFill>
            <a:srgbClr val="FFC000"/>
          </a:solidFill>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350" dirty="0">
                <a:solidFill>
                  <a:schemeClr val="accent6"/>
                </a:solidFill>
                <a:latin typeface="Aharoni" panose="02010803020104030203" pitchFamily="2" charset="-79"/>
                <a:cs typeface="Aharoni" panose="02010803020104030203" pitchFamily="2" charset="-79"/>
              </a:rPr>
              <a:t>Lack of strong strategic planning</a:t>
            </a:r>
          </a:p>
        </p:txBody>
      </p:sp>
      <p:sp>
        <p:nvSpPr>
          <p:cNvPr id="10" name="Title 1"/>
          <p:cNvSpPr txBox="1">
            <a:spLocks/>
          </p:cNvSpPr>
          <p:nvPr/>
        </p:nvSpPr>
        <p:spPr>
          <a:xfrm>
            <a:off x="4664282" y="3211196"/>
            <a:ext cx="3596115" cy="383182"/>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vert="horz" wrap="square" lIns="68580" tIns="34290" rIns="68580" bIns="34290" rtlCol="0" anchor="ctr">
            <a:sp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685800">
              <a:lnSpc>
                <a:spcPct val="170000"/>
              </a:lnSpc>
            </a:pPr>
            <a:r>
              <a:rPr lang="en-ZA" sz="1200" dirty="0">
                <a:solidFill>
                  <a:schemeClr val="accent6"/>
                </a:solidFill>
                <a:latin typeface="Aharoni" panose="02010803020104030203" pitchFamily="2" charset="-79"/>
                <a:cs typeface="Aharoni" panose="02010803020104030203" pitchFamily="2" charset="-79"/>
              </a:rPr>
              <a:t>Rural development and spatial transformation</a:t>
            </a:r>
            <a:endParaRPr lang="en-US" sz="1200" dirty="0">
              <a:solidFill>
                <a:schemeClr val="accent6"/>
              </a:solidFill>
              <a:latin typeface="Aharoni" panose="02010803020104030203" pitchFamily="2" charset="-79"/>
              <a:cs typeface="Aharoni" panose="02010803020104030203" pitchFamily="2" charset="-79"/>
            </a:endParaRPr>
          </a:p>
        </p:txBody>
      </p:sp>
      <p:sp>
        <p:nvSpPr>
          <p:cNvPr id="11" name="Rounded Rectangle 10"/>
          <p:cNvSpPr/>
          <p:nvPr/>
        </p:nvSpPr>
        <p:spPr>
          <a:xfrm>
            <a:off x="4820086" y="4805505"/>
            <a:ext cx="3284507" cy="492901"/>
          </a:xfrm>
          <a:prstGeom prst="roundRect">
            <a:avLst/>
          </a:prstGeom>
          <a:solidFill>
            <a:srgbClr val="FFC000"/>
          </a:solidFill>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ZA" sz="1350" dirty="0">
                <a:solidFill>
                  <a:schemeClr val="accent6"/>
                </a:solidFill>
                <a:latin typeface="Aharoni" panose="02010803020104030203" pitchFamily="2" charset="-79"/>
                <a:cs typeface="Aharoni" panose="02010803020104030203" pitchFamily="2" charset="-79"/>
              </a:rPr>
              <a:t>Ability to confront and effect change</a:t>
            </a:r>
          </a:p>
        </p:txBody>
      </p:sp>
      <p:sp>
        <p:nvSpPr>
          <p:cNvPr id="12" name="Rounded Rectangle 11"/>
          <p:cNvSpPr/>
          <p:nvPr/>
        </p:nvSpPr>
        <p:spPr>
          <a:xfrm>
            <a:off x="4420525" y="3566873"/>
            <a:ext cx="3640604" cy="796814"/>
          </a:xfrm>
          <a:prstGeom prst="roundRect">
            <a:avLst/>
          </a:prstGeom>
          <a:solidFill>
            <a:srgbClr val="FFC000"/>
          </a:solidFill>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200" dirty="0">
                <a:solidFill>
                  <a:schemeClr val="accent6"/>
                </a:solidFill>
                <a:latin typeface="Aharoni" panose="02010803020104030203" pitchFamily="2" charset="-79"/>
                <a:cs typeface="Aharoni" panose="02010803020104030203" pitchFamily="2" charset="-79"/>
              </a:rPr>
              <a:t>Collaboration and intergovernmental  cooperation</a:t>
            </a:r>
          </a:p>
        </p:txBody>
      </p:sp>
      <p:sp>
        <p:nvSpPr>
          <p:cNvPr id="13" name="Rectangle 12"/>
          <p:cNvSpPr/>
          <p:nvPr/>
        </p:nvSpPr>
        <p:spPr>
          <a:xfrm>
            <a:off x="685432" y="3050640"/>
            <a:ext cx="3069590" cy="798680"/>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350" dirty="0">
                <a:solidFill>
                  <a:schemeClr val="accent6"/>
                </a:solidFill>
                <a:latin typeface="Aharoni" panose="02010803020104030203" pitchFamily="2" charset="-79"/>
                <a:cs typeface="Aharoni" panose="02010803020104030203" pitchFamily="2" charset="-79"/>
              </a:rPr>
              <a:t>Financial management and revenue</a:t>
            </a:r>
          </a:p>
        </p:txBody>
      </p:sp>
      <p:sp>
        <p:nvSpPr>
          <p:cNvPr id="14" name="Title 1"/>
          <p:cNvSpPr txBox="1">
            <a:spLocks/>
          </p:cNvSpPr>
          <p:nvPr/>
        </p:nvSpPr>
        <p:spPr>
          <a:xfrm>
            <a:off x="561080" y="992690"/>
            <a:ext cx="7841214" cy="347309"/>
          </a:xfrm>
          <a:prstGeom prst="rect">
            <a:avLst/>
          </a:prstGeom>
          <a:solidFill>
            <a:srgbClr val="002060"/>
          </a:solidFill>
          <a:ln>
            <a:solidFill>
              <a:schemeClr val="bg1">
                <a:lumMod val="85000"/>
              </a:schemeClr>
            </a:solidFill>
          </a:ln>
        </p:spPr>
        <p:txBody>
          <a:bodyPr vert="horz" lIns="68580" tIns="34290" rIns="68580" bIns="3429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b="1" dirty="0">
                <a:solidFill>
                  <a:schemeClr val="bg1"/>
                </a:solidFill>
                <a:latin typeface="Foco"/>
              </a:rPr>
              <a:t>STUBBORN PROBLEMS FACING SA ECONOMY</a:t>
            </a:r>
          </a:p>
        </p:txBody>
      </p:sp>
      <p:sp>
        <p:nvSpPr>
          <p:cNvPr id="15" name="Rectangle 14"/>
          <p:cNvSpPr/>
          <p:nvPr/>
        </p:nvSpPr>
        <p:spPr>
          <a:xfrm>
            <a:off x="884287" y="2081694"/>
            <a:ext cx="1738989" cy="445507"/>
          </a:xfrm>
          <a:prstGeom prst="rect">
            <a:avLst/>
          </a:prstGeom>
          <a:solidFill>
            <a:schemeClr val="bg2"/>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gn="ctr">
              <a:lnSpc>
                <a:spcPct val="170000"/>
              </a:lnSpc>
            </a:pPr>
            <a:r>
              <a:rPr lang="en-US" sz="1350" dirty="0">
                <a:solidFill>
                  <a:schemeClr val="accent6"/>
                </a:solidFill>
                <a:latin typeface="Aharoni" panose="02010803020104030203" pitchFamily="2" charset="-79"/>
                <a:cs typeface="Aharoni" panose="02010803020104030203" pitchFamily="2" charset="-79"/>
              </a:rPr>
              <a:t>Unemployment </a:t>
            </a:r>
          </a:p>
        </p:txBody>
      </p:sp>
      <p:sp>
        <p:nvSpPr>
          <p:cNvPr id="16" name="TextBox 15"/>
          <p:cNvSpPr txBox="1"/>
          <p:nvPr/>
        </p:nvSpPr>
        <p:spPr>
          <a:xfrm>
            <a:off x="1017948" y="1424926"/>
            <a:ext cx="7668852" cy="507831"/>
          </a:xfrm>
          <a:prstGeom prst="rect">
            <a:avLst/>
          </a:prstGeom>
          <a:noFill/>
        </p:spPr>
        <p:txBody>
          <a:bodyPr wrap="square" rtlCol="0">
            <a:spAutoFit/>
          </a:bodyPr>
          <a:lstStyle/>
          <a:p>
            <a:r>
              <a:rPr lang="en-ZA" sz="1350" dirty="0">
                <a:solidFill>
                  <a:srgbClr val="002060"/>
                </a:solidFill>
              </a:rPr>
              <a:t>South Africa still faces the triple challenges of rising </a:t>
            </a:r>
            <a:r>
              <a:rPr lang="en-ZA" sz="1350" b="1" dirty="0">
                <a:solidFill>
                  <a:srgbClr val="002060"/>
                </a:solidFill>
              </a:rPr>
              <a:t>unemployment</a:t>
            </a:r>
            <a:r>
              <a:rPr lang="en-ZA" sz="1350" dirty="0">
                <a:solidFill>
                  <a:srgbClr val="002060"/>
                </a:solidFill>
              </a:rPr>
              <a:t> </a:t>
            </a:r>
            <a:r>
              <a:rPr lang="en-ZA" sz="1350" i="1" dirty="0">
                <a:solidFill>
                  <a:srgbClr val="002060"/>
                </a:solidFill>
              </a:rPr>
              <a:t>(particularly the youth), </a:t>
            </a:r>
            <a:r>
              <a:rPr lang="en-ZA" sz="1350" dirty="0">
                <a:solidFill>
                  <a:srgbClr val="002060"/>
                </a:solidFill>
              </a:rPr>
              <a:t>stubbornly high degree of </a:t>
            </a:r>
            <a:r>
              <a:rPr lang="en-ZA" sz="1350" b="1" dirty="0">
                <a:solidFill>
                  <a:srgbClr val="002060"/>
                </a:solidFill>
              </a:rPr>
              <a:t>inequality</a:t>
            </a:r>
            <a:r>
              <a:rPr lang="en-ZA" sz="1350" dirty="0">
                <a:solidFill>
                  <a:srgbClr val="002060"/>
                </a:solidFill>
              </a:rPr>
              <a:t> and  mixed success in reducing </a:t>
            </a:r>
            <a:r>
              <a:rPr lang="en-ZA" sz="1350" b="1" dirty="0">
                <a:solidFill>
                  <a:srgbClr val="002060"/>
                </a:solidFill>
              </a:rPr>
              <a:t>poverty</a:t>
            </a:r>
            <a:r>
              <a:rPr lang="en-ZA" sz="1350" dirty="0">
                <a:solidFill>
                  <a:srgbClr val="002060"/>
                </a:solidFill>
              </a:rPr>
              <a:t> rates</a:t>
            </a:r>
          </a:p>
        </p:txBody>
      </p:sp>
      <p:sp>
        <p:nvSpPr>
          <p:cNvPr id="17" name="Rectangle 16"/>
          <p:cNvSpPr/>
          <p:nvPr/>
        </p:nvSpPr>
        <p:spPr>
          <a:xfrm>
            <a:off x="3468682" y="2091789"/>
            <a:ext cx="1738989" cy="445507"/>
          </a:xfrm>
          <a:prstGeom prst="rect">
            <a:avLst/>
          </a:prstGeom>
          <a:solidFill>
            <a:schemeClr val="bg2"/>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gn="ctr">
              <a:lnSpc>
                <a:spcPct val="170000"/>
              </a:lnSpc>
            </a:pPr>
            <a:r>
              <a:rPr lang="en-US" sz="1350" dirty="0">
                <a:solidFill>
                  <a:schemeClr val="accent6"/>
                </a:solidFill>
                <a:latin typeface="Aharoni" panose="02010803020104030203" pitchFamily="2" charset="-79"/>
                <a:cs typeface="Aharoni" panose="02010803020104030203" pitchFamily="2" charset="-79"/>
              </a:rPr>
              <a:t>Inequality</a:t>
            </a:r>
          </a:p>
        </p:txBody>
      </p:sp>
      <p:sp>
        <p:nvSpPr>
          <p:cNvPr id="18" name="Rectangle 17"/>
          <p:cNvSpPr/>
          <p:nvPr/>
        </p:nvSpPr>
        <p:spPr>
          <a:xfrm>
            <a:off x="6121439" y="2081694"/>
            <a:ext cx="1738989" cy="445507"/>
          </a:xfrm>
          <a:prstGeom prst="rect">
            <a:avLst/>
          </a:prstGeom>
          <a:solidFill>
            <a:schemeClr val="bg2"/>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gn="ctr">
              <a:lnSpc>
                <a:spcPct val="170000"/>
              </a:lnSpc>
            </a:pPr>
            <a:r>
              <a:rPr lang="en-US" sz="1350" dirty="0">
                <a:solidFill>
                  <a:schemeClr val="accent6"/>
                </a:solidFill>
                <a:latin typeface="Aharoni" panose="02010803020104030203" pitchFamily="2" charset="-79"/>
                <a:cs typeface="Aharoni" panose="02010803020104030203" pitchFamily="2" charset="-79"/>
              </a:rPr>
              <a:t>Poverty</a:t>
            </a:r>
          </a:p>
        </p:txBody>
      </p:sp>
      <p:sp>
        <p:nvSpPr>
          <p:cNvPr id="20" name="Title 1"/>
          <p:cNvSpPr txBox="1">
            <a:spLocks/>
          </p:cNvSpPr>
          <p:nvPr/>
        </p:nvSpPr>
        <p:spPr>
          <a:xfrm>
            <a:off x="6234386" y="4298384"/>
            <a:ext cx="2278596" cy="422423"/>
          </a:xfrm>
          <a:prstGeom prst="rect">
            <a:avLst/>
          </a:prstGeom>
          <a:solidFill>
            <a:srgbClr val="FFC000"/>
          </a:solidFill>
        </p:spPr>
        <p:style>
          <a:lnRef idx="3">
            <a:schemeClr val="lt1"/>
          </a:lnRef>
          <a:fillRef idx="1">
            <a:schemeClr val="dk1"/>
          </a:fillRef>
          <a:effectRef idx="1">
            <a:schemeClr val="dk1"/>
          </a:effectRef>
          <a:fontRef idx="minor">
            <a:schemeClr val="lt1"/>
          </a:fontRef>
        </p:style>
        <p:txBody>
          <a:bodyPr vert="horz" wrap="square" lIns="68580" tIns="34290" rIns="68580" bIns="34290" rtlCol="0" anchor="ctr">
            <a:sp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defTabSz="685800">
              <a:lnSpc>
                <a:spcPct val="170000"/>
              </a:lnSpc>
            </a:pPr>
            <a:r>
              <a:rPr lang="en-ZA" sz="1350" dirty="0">
                <a:solidFill>
                  <a:schemeClr val="accent6"/>
                </a:solidFill>
                <a:latin typeface="Aharoni" panose="02010803020104030203" pitchFamily="2" charset="-79"/>
                <a:cs typeface="Aharoni" panose="02010803020104030203" pitchFamily="2" charset="-79"/>
              </a:rPr>
              <a:t>Migration patterns</a:t>
            </a:r>
          </a:p>
        </p:txBody>
      </p:sp>
      <p:sp>
        <p:nvSpPr>
          <p:cNvPr id="21" name="Rounded Rectangle 20"/>
          <p:cNvSpPr/>
          <p:nvPr/>
        </p:nvSpPr>
        <p:spPr>
          <a:xfrm>
            <a:off x="845586" y="6139619"/>
            <a:ext cx="6881606" cy="492901"/>
          </a:xfrm>
          <a:prstGeom prst="roundRect">
            <a:avLst/>
          </a:prstGeom>
          <a:solidFill>
            <a:schemeClr val="tx1"/>
          </a:solidFill>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350" dirty="0" smtClean="0">
                <a:solidFill>
                  <a:schemeClr val="accent6"/>
                </a:solidFill>
                <a:latin typeface="Aharoni" panose="02010803020104030203" pitchFamily="2" charset="-79"/>
                <a:cs typeface="Aharoni" panose="02010803020104030203" pitchFamily="2" charset="-79"/>
              </a:rPr>
              <a:t>Incoherent national monitoring, support and regulatory environment </a:t>
            </a:r>
            <a:endParaRPr lang="en-US" sz="1350" dirty="0">
              <a:solidFill>
                <a:schemeClr val="accent6"/>
              </a:solidFill>
              <a:latin typeface="Aharoni" panose="02010803020104030203" pitchFamily="2" charset="-79"/>
              <a:cs typeface="Aharoni" panose="02010803020104030203" pitchFamily="2" charset="-79"/>
            </a:endParaRPr>
          </a:p>
        </p:txBody>
      </p:sp>
      <p:sp>
        <p:nvSpPr>
          <p:cNvPr id="22" name="Title 1"/>
          <p:cNvSpPr txBox="1">
            <a:spLocks/>
          </p:cNvSpPr>
          <p:nvPr/>
        </p:nvSpPr>
        <p:spPr>
          <a:xfrm>
            <a:off x="107950" y="188913"/>
            <a:ext cx="8777288" cy="7191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2000" b="1" smtClean="0"/>
              <a:t>DEVELOPMENTAL LOCAL GOVERNMENT MATURITY MODEL AND ITS FAULT LINES?</a:t>
            </a:r>
            <a:endParaRPr lang="en-ZA" sz="2000" b="1" dirty="0"/>
          </a:p>
        </p:txBody>
      </p:sp>
    </p:spTree>
    <p:extLst>
      <p:ext uri="{BB962C8B-B14F-4D97-AF65-F5344CB8AC3E}">
        <p14:creationId xmlns:p14="http://schemas.microsoft.com/office/powerpoint/2010/main" val="739637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30365017"/>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5E4C5A4-68AA-419A-9EB9-20F6985B147C}" type="slidenum">
              <a:rPr lang="en-GB" smtClean="0"/>
              <a:pPr/>
              <a:t>12</a:t>
            </a:fld>
            <a:endParaRPr lang="en-GB" dirty="0"/>
          </a:p>
        </p:txBody>
      </p:sp>
      <p:sp>
        <p:nvSpPr>
          <p:cNvPr id="21" name="Rectangle 20"/>
          <p:cNvSpPr/>
          <p:nvPr/>
        </p:nvSpPr>
        <p:spPr>
          <a:xfrm>
            <a:off x="1547664" y="903897"/>
            <a:ext cx="6156684" cy="563231"/>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gn="ctr">
              <a:lnSpc>
                <a:spcPct val="170000"/>
              </a:lnSpc>
            </a:pPr>
            <a:r>
              <a:rPr lang="en-US" dirty="0">
                <a:solidFill>
                  <a:schemeClr val="accent6"/>
                </a:solidFill>
                <a:latin typeface="Foco"/>
                <a:cs typeface="Aharoni" panose="02010803020104030203" pitchFamily="2" charset="-79"/>
              </a:rPr>
              <a:t>Municipal Governance </a:t>
            </a:r>
            <a:endParaRPr lang="en-ZA" dirty="0">
              <a:solidFill>
                <a:schemeClr val="accent6"/>
              </a:solidFill>
              <a:latin typeface="Foco"/>
              <a:cs typeface="Aharoni" panose="02010803020104030203" pitchFamily="2" charset="-79"/>
            </a:endParaRPr>
          </a:p>
        </p:txBody>
      </p:sp>
      <p:sp>
        <p:nvSpPr>
          <p:cNvPr id="6" name="TextBox 5"/>
          <p:cNvSpPr txBox="1"/>
          <p:nvPr/>
        </p:nvSpPr>
        <p:spPr>
          <a:xfrm>
            <a:off x="251521" y="1648126"/>
            <a:ext cx="1900145" cy="424339"/>
          </a:xfrm>
          <a:prstGeom prst="downArrowCallout">
            <a:avLst/>
          </a:prstGeom>
          <a:solidFill>
            <a:schemeClr val="bg2"/>
          </a:solidFill>
          <a:ln>
            <a:solidFill>
              <a:schemeClr val="accent4"/>
            </a:solidFill>
          </a:ln>
          <a:effectLst>
            <a:outerShdw blurRad="63500" sx="102000" sy="102000" algn="ctr" rotWithShape="0">
              <a:prstClr val="black">
                <a:alpha val="40000"/>
              </a:prstClr>
            </a:outerShdw>
          </a:effectLst>
        </p:spPr>
        <p:txBody>
          <a:bodyPr wrap="square" rtlCol="0">
            <a:spAutoFit/>
          </a:bodyPr>
          <a:lstStyle/>
          <a:p>
            <a:pPr algn="ctr"/>
            <a:r>
              <a:rPr lang="en-ZA" sz="1200" b="1" dirty="0">
                <a:solidFill>
                  <a:schemeClr val="accent6"/>
                </a:solidFill>
                <a:latin typeface="Aharoni" panose="02010803020104030203" pitchFamily="2" charset="-79"/>
                <a:cs typeface="Aharoni" panose="02010803020104030203" pitchFamily="2" charset="-79"/>
              </a:rPr>
              <a:t>The Promise </a:t>
            </a:r>
          </a:p>
        </p:txBody>
      </p:sp>
      <p:sp>
        <p:nvSpPr>
          <p:cNvPr id="7" name="TextBox 6"/>
          <p:cNvSpPr txBox="1"/>
          <p:nvPr/>
        </p:nvSpPr>
        <p:spPr>
          <a:xfrm>
            <a:off x="3090221" y="1648126"/>
            <a:ext cx="2257257" cy="424339"/>
          </a:xfrm>
          <a:prstGeom prst="downArrowCallout">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txBody>
          <a:bodyPr wrap="square" rtlCol="0">
            <a:spAutoFit/>
          </a:bodyPr>
          <a:lstStyle/>
          <a:p>
            <a:pPr algn="ctr"/>
            <a:r>
              <a:rPr lang="en-ZA" sz="1200" b="1" dirty="0">
                <a:solidFill>
                  <a:schemeClr val="accent6"/>
                </a:solidFill>
                <a:latin typeface="Aharoni" panose="02010803020104030203" pitchFamily="2" charset="-79"/>
                <a:cs typeface="Aharoni" panose="02010803020104030203" pitchFamily="2" charset="-79"/>
              </a:rPr>
              <a:t>Current reality </a:t>
            </a:r>
          </a:p>
        </p:txBody>
      </p:sp>
      <p:sp>
        <p:nvSpPr>
          <p:cNvPr id="9" name="TextBox 8"/>
          <p:cNvSpPr txBox="1"/>
          <p:nvPr/>
        </p:nvSpPr>
        <p:spPr>
          <a:xfrm>
            <a:off x="6246187" y="1648126"/>
            <a:ext cx="1900145" cy="424339"/>
          </a:xfrm>
          <a:prstGeom prst="downArrowCallout">
            <a:avLst/>
          </a:prstGeom>
          <a:solidFill>
            <a:schemeClr val="bg2"/>
          </a:solidFill>
          <a:ln>
            <a:solidFill>
              <a:schemeClr val="accent4"/>
            </a:solidFill>
          </a:ln>
          <a:effectLst>
            <a:outerShdw blurRad="63500" sx="102000" sy="102000" algn="ctr" rotWithShape="0">
              <a:prstClr val="black">
                <a:alpha val="40000"/>
              </a:prstClr>
            </a:outerShdw>
          </a:effectLst>
        </p:spPr>
        <p:txBody>
          <a:bodyPr wrap="square" rtlCol="0">
            <a:spAutoFit/>
          </a:bodyPr>
          <a:lstStyle/>
          <a:p>
            <a:pPr algn="ctr"/>
            <a:r>
              <a:rPr lang="en-ZA" sz="1200" b="1" dirty="0">
                <a:solidFill>
                  <a:schemeClr val="accent6"/>
                </a:solidFill>
                <a:latin typeface="Aharoni" panose="02010803020104030203" pitchFamily="2" charset="-79"/>
                <a:cs typeface="Aharoni" panose="02010803020104030203" pitchFamily="2" charset="-79"/>
              </a:rPr>
              <a:t>Restoring the promise </a:t>
            </a:r>
          </a:p>
        </p:txBody>
      </p:sp>
      <p:sp>
        <p:nvSpPr>
          <p:cNvPr id="10" name="TextBox 9">
            <a:extLst>
              <a:ext uri="{FF2B5EF4-FFF2-40B4-BE49-F238E27FC236}">
                <a16:creationId xmlns:a16="http://schemas.microsoft.com/office/drawing/2014/main" id="{443208C5-B12D-4304-A06C-CC339FC22A7D}"/>
              </a:ext>
            </a:extLst>
          </p:cNvPr>
          <p:cNvSpPr txBox="1"/>
          <p:nvPr/>
        </p:nvSpPr>
        <p:spPr>
          <a:xfrm>
            <a:off x="20385" y="2016532"/>
            <a:ext cx="2715655" cy="3806170"/>
          </a:xfrm>
          <a:prstGeom prst="rect">
            <a:avLst/>
          </a:prstGeom>
          <a:solidFill>
            <a:schemeClr val="bg1"/>
          </a:solidFill>
          <a:ln>
            <a:solidFill>
              <a:srgbClr val="F06913"/>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ZA" sz="1200" b="1" dirty="0">
                <a:solidFill>
                  <a:schemeClr val="accent6"/>
                </a:solidFill>
              </a:rPr>
              <a:t>(White Paper on LG 1998)</a:t>
            </a:r>
            <a:endParaRPr lang="en-GB" sz="1200" b="1" dirty="0">
              <a:solidFill>
                <a:schemeClr val="accent6"/>
              </a:solidFill>
            </a:endParaRPr>
          </a:p>
          <a:p>
            <a:r>
              <a:rPr lang="en-ZA" sz="1200" dirty="0">
                <a:solidFill>
                  <a:schemeClr val="accent6"/>
                </a:solidFill>
              </a:rPr>
              <a:t>SALGA is expected to play a leading supportive role in the wholesale transformation of local government to be developmentally oriented</a:t>
            </a:r>
          </a:p>
          <a:p>
            <a:pPr>
              <a:spcAft>
                <a:spcPts val="450"/>
              </a:spcAft>
            </a:pPr>
            <a:endParaRPr lang="en-ZA" sz="450" dirty="0">
              <a:solidFill>
                <a:schemeClr val="accent6"/>
              </a:solidFill>
            </a:endParaRPr>
          </a:p>
          <a:p>
            <a:pPr>
              <a:spcAft>
                <a:spcPts val="450"/>
              </a:spcAft>
            </a:pPr>
            <a:r>
              <a:rPr lang="en-ZA" sz="1200" dirty="0">
                <a:solidFill>
                  <a:schemeClr val="accent6"/>
                </a:solidFill>
              </a:rPr>
              <a:t>SALGA has potential to make a strong contribution to the development of municipalities in the country, through e.g.:</a:t>
            </a:r>
          </a:p>
          <a:p>
            <a:pPr marL="342900" indent="-342900">
              <a:spcAft>
                <a:spcPts val="450"/>
              </a:spcAft>
              <a:buFont typeface="Arial" panose="020B0604020202020204" pitchFamily="34" charset="0"/>
              <a:buChar char="•"/>
            </a:pPr>
            <a:r>
              <a:rPr lang="en-ZA" sz="1200" dirty="0">
                <a:solidFill>
                  <a:schemeClr val="accent6"/>
                </a:solidFill>
              </a:rPr>
              <a:t>Provision of specialised services to strengthen capacity of LG</a:t>
            </a:r>
          </a:p>
          <a:p>
            <a:pPr marL="342900" indent="-342900">
              <a:spcAft>
                <a:spcPts val="450"/>
              </a:spcAft>
              <a:buFont typeface="Arial" panose="020B0604020202020204" pitchFamily="34" charset="0"/>
              <a:buChar char="•"/>
            </a:pPr>
            <a:r>
              <a:rPr lang="en-ZA" sz="1200" dirty="0">
                <a:solidFill>
                  <a:schemeClr val="accent6"/>
                </a:solidFill>
              </a:rPr>
              <a:t>Research and information dissemination;</a:t>
            </a:r>
          </a:p>
          <a:p>
            <a:pPr marL="342900" indent="-342900">
              <a:spcAft>
                <a:spcPts val="450"/>
              </a:spcAft>
              <a:buFont typeface="Arial" panose="020B0604020202020204" pitchFamily="34" charset="0"/>
              <a:buChar char="•"/>
            </a:pPr>
            <a:r>
              <a:rPr lang="en-ZA" sz="1200" dirty="0">
                <a:solidFill>
                  <a:schemeClr val="accent6"/>
                </a:solidFill>
              </a:rPr>
              <a:t>Facilitate shared learning between municipalities;</a:t>
            </a:r>
          </a:p>
          <a:p>
            <a:pPr marL="342900" indent="-342900">
              <a:spcAft>
                <a:spcPts val="900"/>
              </a:spcAft>
              <a:buFont typeface="Arial" panose="020B0604020202020204" pitchFamily="34" charset="0"/>
              <a:buChar char="•"/>
            </a:pPr>
            <a:r>
              <a:rPr lang="en-ZA" sz="1200" dirty="0">
                <a:solidFill>
                  <a:schemeClr val="accent6"/>
                </a:solidFill>
              </a:rPr>
              <a:t>Human resource development; and Cllr training [Leadership Development]</a:t>
            </a:r>
          </a:p>
        </p:txBody>
      </p:sp>
      <p:sp>
        <p:nvSpPr>
          <p:cNvPr id="5" name="Rectangle 4"/>
          <p:cNvSpPr/>
          <p:nvPr/>
        </p:nvSpPr>
        <p:spPr>
          <a:xfrm>
            <a:off x="2772496" y="1981817"/>
            <a:ext cx="3942438" cy="1292662"/>
          </a:xfrm>
          <a:prstGeom prst="rect">
            <a:avLst/>
          </a:prstGeom>
          <a:ln>
            <a:solidFill>
              <a:srgbClr val="F06913"/>
            </a:solidFill>
          </a:ln>
        </p:spPr>
        <p:txBody>
          <a:bodyPr wrap="square">
            <a:spAutoFit/>
          </a:bodyPr>
          <a:lstStyle/>
          <a:p>
            <a:pPr marL="214313" indent="-214313">
              <a:buFont typeface="Arial" panose="020B0604020202020204" pitchFamily="34" charset="0"/>
              <a:buChar char="•"/>
            </a:pPr>
            <a:r>
              <a:rPr lang="en-ZA" sz="1200" dirty="0">
                <a:solidFill>
                  <a:srgbClr val="333333"/>
                </a:solidFill>
                <a:latin typeface="Arial" panose="020B0604020202020204" pitchFamily="34" charset="0"/>
              </a:rPr>
              <a:t>AG report 2017 states that most of South Africa’s 257 municipalities are in a disastrous financial position.</a:t>
            </a:r>
          </a:p>
          <a:p>
            <a:pPr marL="214313" indent="-214313">
              <a:buFont typeface="Arial" panose="020B0604020202020204" pitchFamily="34" charset="0"/>
              <a:buChar char="•"/>
            </a:pPr>
            <a:endParaRPr lang="en-ZA" sz="600" dirty="0">
              <a:solidFill>
                <a:srgbClr val="333333"/>
              </a:solidFill>
              <a:latin typeface="Arial" panose="020B0604020202020204" pitchFamily="34" charset="0"/>
            </a:endParaRPr>
          </a:p>
          <a:p>
            <a:pPr marL="214313" indent="-214313">
              <a:buFont typeface="Arial" panose="020B0604020202020204" pitchFamily="34" charset="0"/>
              <a:buChar char="•"/>
            </a:pPr>
            <a:r>
              <a:rPr lang="en-ZA" sz="1200" dirty="0">
                <a:solidFill>
                  <a:srgbClr val="333333"/>
                </a:solidFill>
                <a:latin typeface="Arial" panose="020B0604020202020204" pitchFamily="34" charset="0"/>
              </a:rPr>
              <a:t>Only 33 (13%) are in full compliance with the relevant legal requirements, and produced quality financial statements and performance reports.</a:t>
            </a:r>
          </a:p>
        </p:txBody>
      </p:sp>
      <p:sp>
        <p:nvSpPr>
          <p:cNvPr id="12" name="Rectangle 11"/>
          <p:cNvSpPr/>
          <p:nvPr/>
        </p:nvSpPr>
        <p:spPr>
          <a:xfrm>
            <a:off x="7136784" y="2019702"/>
            <a:ext cx="1746660" cy="2862322"/>
          </a:xfrm>
          <a:prstGeom prst="rect">
            <a:avLst/>
          </a:prstGeom>
          <a:ln>
            <a:solidFill>
              <a:srgbClr val="F06913"/>
            </a:solidFill>
          </a:ln>
        </p:spPr>
        <p:txBody>
          <a:bodyPr wrap="square">
            <a:spAutoFit/>
          </a:bodyPr>
          <a:lstStyle/>
          <a:p>
            <a:pPr marL="214313" indent="-214313">
              <a:buFont typeface="Arial" panose="020B0604020202020204" pitchFamily="34" charset="0"/>
              <a:buChar char="•"/>
            </a:pPr>
            <a:r>
              <a:rPr lang="en-ZA" sz="1200" dirty="0">
                <a:solidFill>
                  <a:srgbClr val="333333"/>
                </a:solidFill>
                <a:latin typeface="Arial" panose="020B0604020202020204" pitchFamily="34" charset="0"/>
              </a:rPr>
              <a:t>Provincial and national governments to support municipalities to perform their functions</a:t>
            </a:r>
          </a:p>
          <a:p>
            <a:pPr marL="214313" indent="-214313">
              <a:buFont typeface="Arial" panose="020B0604020202020204" pitchFamily="34" charset="0"/>
              <a:buChar char="•"/>
            </a:pPr>
            <a:endParaRPr lang="en-ZA" sz="1200" dirty="0">
              <a:solidFill>
                <a:srgbClr val="333333"/>
              </a:solidFill>
              <a:latin typeface="Arial" panose="020B0604020202020204" pitchFamily="34" charset="0"/>
            </a:endParaRPr>
          </a:p>
          <a:p>
            <a:pPr marL="214313" indent="-214313">
              <a:buFont typeface="Arial" panose="020B0604020202020204" pitchFamily="34" charset="0"/>
              <a:buChar char="•"/>
            </a:pPr>
            <a:r>
              <a:rPr lang="en-US" sz="1200" dirty="0">
                <a:solidFill>
                  <a:schemeClr val="accent6"/>
                </a:solidFill>
              </a:rPr>
              <a:t>Appropriate financial management capacity</a:t>
            </a:r>
          </a:p>
          <a:p>
            <a:pPr marL="214313" indent="-214313">
              <a:buFont typeface="Arial" panose="020B0604020202020204" pitchFamily="34" charset="0"/>
              <a:buChar char="•"/>
            </a:pPr>
            <a:endParaRPr lang="en-US" sz="1200" dirty="0">
              <a:solidFill>
                <a:schemeClr val="accent6"/>
              </a:solidFill>
            </a:endParaRPr>
          </a:p>
          <a:p>
            <a:pPr marL="214313" indent="-214313">
              <a:buFont typeface="Arial" panose="020B0604020202020204" pitchFamily="34" charset="0"/>
              <a:buChar char="•"/>
            </a:pPr>
            <a:r>
              <a:rPr lang="en-ZA" sz="1200" dirty="0">
                <a:solidFill>
                  <a:schemeClr val="accent6"/>
                </a:solidFill>
              </a:rPr>
              <a:t>Accountability across the board</a:t>
            </a:r>
            <a:endParaRPr lang="en-US" sz="1200" dirty="0">
              <a:solidFill>
                <a:schemeClr val="accent6"/>
              </a:solidFill>
            </a:endParaRPr>
          </a:p>
        </p:txBody>
      </p:sp>
      <p:pic>
        <p:nvPicPr>
          <p:cNvPr id="13" name="Picture 12"/>
          <p:cNvPicPr>
            <a:picLocks noChangeAspect="1"/>
          </p:cNvPicPr>
          <p:nvPr/>
        </p:nvPicPr>
        <p:blipFill>
          <a:blip r:embed="rId2"/>
          <a:stretch>
            <a:fillRect/>
          </a:stretch>
        </p:blipFill>
        <p:spPr>
          <a:xfrm>
            <a:off x="2772496" y="4596103"/>
            <a:ext cx="5778398" cy="1208453"/>
          </a:xfrm>
          <a:prstGeom prst="rect">
            <a:avLst/>
          </a:prstGeom>
        </p:spPr>
      </p:pic>
      <p:pic>
        <p:nvPicPr>
          <p:cNvPr id="15" name="Picture 14"/>
          <p:cNvPicPr>
            <a:picLocks noChangeAspect="1"/>
          </p:cNvPicPr>
          <p:nvPr/>
        </p:nvPicPr>
        <p:blipFill>
          <a:blip r:embed="rId3"/>
          <a:stretch>
            <a:fillRect/>
          </a:stretch>
        </p:blipFill>
        <p:spPr>
          <a:xfrm>
            <a:off x="2570722" y="3112809"/>
            <a:ext cx="4566063" cy="1654118"/>
          </a:xfrm>
          <a:prstGeom prst="rect">
            <a:avLst/>
          </a:prstGeom>
          <a:ln>
            <a:noFill/>
          </a:ln>
          <a:effectLst>
            <a:softEdge rad="112500"/>
          </a:effectLst>
        </p:spPr>
      </p:pic>
      <p:sp>
        <p:nvSpPr>
          <p:cNvPr id="14" name="Title 1"/>
          <p:cNvSpPr>
            <a:spLocks noGrp="1"/>
          </p:cNvSpPr>
          <p:nvPr>
            <p:ph type="title"/>
          </p:nvPr>
        </p:nvSpPr>
        <p:spPr>
          <a:xfrm>
            <a:off x="-1" y="173800"/>
            <a:ext cx="8883445" cy="895653"/>
          </a:xfrm>
        </p:spPr>
        <p:txBody>
          <a:bodyPr>
            <a:noAutofit/>
          </a:bodyPr>
          <a:lstStyle/>
          <a:p>
            <a:pPr algn="l"/>
            <a:r>
              <a:rPr lang="en-US" sz="2000" b="1" dirty="0" smtClean="0"/>
              <a:t>REFLECTIONS ON STRIDES AND REVERSALS IN THE LOCAL GOVERNMENT SECTOR </a:t>
            </a:r>
            <a:r>
              <a:rPr lang="en-US" sz="2000" b="1" dirty="0"/>
              <a:t/>
            </a:r>
            <a:br>
              <a:rPr lang="en-US" sz="2000" b="1" dirty="0"/>
            </a:br>
            <a:endParaRPr lang="en-ZA" sz="2000" b="1" dirty="0"/>
          </a:p>
        </p:txBody>
      </p:sp>
    </p:spTree>
    <p:extLst>
      <p:ext uri="{BB962C8B-B14F-4D97-AF65-F5344CB8AC3E}">
        <p14:creationId xmlns:p14="http://schemas.microsoft.com/office/powerpoint/2010/main" val="49837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5E4C5A4-68AA-419A-9EB9-20F6985B147C}" type="slidenum">
              <a:rPr lang="en-GB" smtClean="0"/>
              <a:pPr/>
              <a:t>13</a:t>
            </a:fld>
            <a:endParaRPr lang="en-GB" dirty="0"/>
          </a:p>
        </p:txBody>
      </p:sp>
      <p:sp>
        <p:nvSpPr>
          <p:cNvPr id="4" name="Title 1"/>
          <p:cNvSpPr>
            <a:spLocks noGrp="1"/>
          </p:cNvSpPr>
          <p:nvPr>
            <p:ph type="title"/>
          </p:nvPr>
        </p:nvSpPr>
        <p:spPr>
          <a:xfrm>
            <a:off x="132378" y="387310"/>
            <a:ext cx="8694966" cy="595295"/>
          </a:xfrm>
          <a:noFill/>
          <a:ln w="9525">
            <a:noFill/>
            <a:miter lim="800000"/>
            <a:headEnd/>
            <a:tailEnd/>
          </a:ln>
        </p:spPr>
        <p:txBody>
          <a:bodyPr vert="horz" wrap="square" lIns="68580" tIns="34290" rIns="68580" bIns="34290" numCol="1" rtlCol="0" anchor="ctr" anchorCtr="0" compatLnSpc="1">
            <a:prstTxWarp prst="textNoShape">
              <a:avLst/>
            </a:prstTxWarp>
            <a:noAutofit/>
          </a:bodyPr>
          <a:lstStyle/>
          <a:p>
            <a:pPr algn="l"/>
            <a:r>
              <a:rPr lang="en-ZA" sz="2100" b="1" dirty="0">
                <a:latin typeface="Foco"/>
              </a:rPr>
              <a:t>THE WHITE PAPER ON LOCAL GOVERNMENT: THE ROLE OF DEVELOPMENTAL LOCAL GOVERNMENT</a:t>
            </a:r>
          </a:p>
        </p:txBody>
      </p:sp>
      <p:sp>
        <p:nvSpPr>
          <p:cNvPr id="5" name="Rectangle 4"/>
          <p:cNvSpPr>
            <a:spLocks noChangeArrowheads="1"/>
          </p:cNvSpPr>
          <p:nvPr>
            <p:custDataLst>
              <p:tags r:id="rId1"/>
            </p:custDataLst>
          </p:nvPr>
        </p:nvSpPr>
        <p:spPr bwMode="auto">
          <a:xfrm>
            <a:off x="4809748" y="1317943"/>
            <a:ext cx="4114799" cy="2394447"/>
          </a:xfrm>
          <a:prstGeom prst="rect">
            <a:avLst/>
          </a:prstGeom>
          <a:solidFill>
            <a:schemeClr val="tx1"/>
          </a:solidFill>
          <a:ln w="9525">
            <a:solidFill>
              <a:srgbClr val="002940"/>
            </a:solidFill>
            <a:miter lim="800000"/>
            <a:headEnd/>
            <a:tailEnd/>
          </a:ln>
          <a:effectLst/>
        </p:spPr>
        <p:txBody>
          <a:bodyPr anchor="ctr"/>
          <a:lstStyle/>
          <a:p>
            <a:pPr marL="2381" lvl="2">
              <a:spcBef>
                <a:spcPct val="40000"/>
              </a:spcBef>
            </a:pPr>
            <a:endParaRPr lang="en-GB" sz="1200" b="1" dirty="0">
              <a:solidFill>
                <a:schemeClr val="accent6"/>
              </a:solidFill>
            </a:endParaRPr>
          </a:p>
          <a:p>
            <a:pPr marL="2381" lvl="2">
              <a:spcBef>
                <a:spcPct val="40000"/>
              </a:spcBef>
            </a:pPr>
            <a:r>
              <a:rPr lang="en-GB" sz="1350" b="1" dirty="0">
                <a:solidFill>
                  <a:schemeClr val="accent6"/>
                </a:solidFill>
              </a:rPr>
              <a:t>Outcomes</a:t>
            </a:r>
            <a:r>
              <a:rPr lang="en-GB" sz="1200" b="1" dirty="0">
                <a:solidFill>
                  <a:schemeClr val="accent6"/>
                </a:solidFill>
              </a:rPr>
              <a:t>:</a:t>
            </a:r>
          </a:p>
          <a:p>
            <a:pPr marL="216694" lvl="2" indent="-214313">
              <a:spcBef>
                <a:spcPct val="40000"/>
              </a:spcBef>
              <a:buFont typeface="Arial" pitchFamily="34" charset="0"/>
              <a:buChar char="•"/>
            </a:pPr>
            <a:r>
              <a:rPr lang="en-ZA" sz="1350" dirty="0">
                <a:solidFill>
                  <a:schemeClr val="accent6"/>
                </a:solidFill>
              </a:rPr>
              <a:t>Provision of household infrastructure and services. </a:t>
            </a:r>
          </a:p>
          <a:p>
            <a:pPr marL="216694" lvl="2" indent="-214313">
              <a:spcBef>
                <a:spcPct val="40000"/>
              </a:spcBef>
              <a:buFont typeface="Arial" pitchFamily="34" charset="0"/>
              <a:buChar char="•"/>
            </a:pPr>
            <a:r>
              <a:rPr lang="en-ZA" sz="1350" dirty="0">
                <a:solidFill>
                  <a:schemeClr val="accent6"/>
                </a:solidFill>
              </a:rPr>
              <a:t>Creation of liveable, integrated cities, towns and rural areas. </a:t>
            </a:r>
          </a:p>
          <a:p>
            <a:pPr marL="559594" lvl="3" indent="-214313">
              <a:spcBef>
                <a:spcPct val="40000"/>
              </a:spcBef>
              <a:buFont typeface="Arial" pitchFamily="34" charset="0"/>
              <a:buChar char="•"/>
            </a:pPr>
            <a:r>
              <a:rPr lang="en-ZA" sz="1350" dirty="0">
                <a:solidFill>
                  <a:schemeClr val="accent6"/>
                </a:solidFill>
              </a:rPr>
              <a:t>Local economic development. </a:t>
            </a:r>
          </a:p>
          <a:p>
            <a:pPr marL="559594" lvl="3" indent="-214313">
              <a:spcBef>
                <a:spcPct val="40000"/>
              </a:spcBef>
              <a:buFont typeface="Arial" pitchFamily="34" charset="0"/>
              <a:buChar char="•"/>
            </a:pPr>
            <a:r>
              <a:rPr lang="en-ZA" sz="1350" dirty="0">
                <a:solidFill>
                  <a:schemeClr val="accent6"/>
                </a:solidFill>
              </a:rPr>
              <a:t>Community empowerment and redistribution</a:t>
            </a:r>
            <a:endParaRPr lang="en-GB" sz="1350" dirty="0">
              <a:solidFill>
                <a:schemeClr val="accent6"/>
              </a:solidFill>
            </a:endParaRPr>
          </a:p>
          <a:p>
            <a:pPr marL="2381" lvl="2">
              <a:spcBef>
                <a:spcPct val="40000"/>
              </a:spcBef>
            </a:pPr>
            <a:endParaRPr lang="en-GB" sz="1200" dirty="0">
              <a:solidFill>
                <a:schemeClr val="accent6"/>
              </a:solidFill>
            </a:endParaRPr>
          </a:p>
        </p:txBody>
      </p:sp>
      <p:sp>
        <p:nvSpPr>
          <p:cNvPr id="6" name="Rectangle 5"/>
          <p:cNvSpPr>
            <a:spLocks noChangeArrowheads="1"/>
          </p:cNvSpPr>
          <p:nvPr>
            <p:custDataLst>
              <p:tags r:id="rId2"/>
            </p:custDataLst>
          </p:nvPr>
        </p:nvSpPr>
        <p:spPr bwMode="auto">
          <a:xfrm>
            <a:off x="197514" y="1317943"/>
            <a:ext cx="3997886" cy="2369920"/>
          </a:xfrm>
          <a:prstGeom prst="rect">
            <a:avLst/>
          </a:prstGeom>
          <a:solidFill>
            <a:srgbClr val="0070C0"/>
          </a:solidFill>
          <a:ln w="9525">
            <a:solidFill>
              <a:srgbClr val="002940"/>
            </a:solidFill>
            <a:miter lim="800000"/>
            <a:headEnd/>
            <a:tailEnd/>
          </a:ln>
          <a:effectLst/>
        </p:spPr>
        <p:txBody>
          <a:bodyPr anchor="ctr"/>
          <a:lstStyle/>
          <a:p>
            <a:pPr marL="2381" lvl="2">
              <a:spcBef>
                <a:spcPct val="40000"/>
              </a:spcBef>
            </a:pPr>
            <a:endParaRPr lang="en-ZA" sz="1200" dirty="0">
              <a:solidFill>
                <a:schemeClr val="bg1"/>
              </a:solidFill>
            </a:endParaRPr>
          </a:p>
          <a:p>
            <a:pPr marL="2381" lvl="2">
              <a:spcBef>
                <a:spcPct val="40000"/>
              </a:spcBef>
            </a:pPr>
            <a:r>
              <a:rPr lang="en-ZA" sz="1350" b="1" dirty="0">
                <a:solidFill>
                  <a:schemeClr val="bg1"/>
                </a:solidFill>
              </a:rPr>
              <a:t>Characteristics</a:t>
            </a:r>
            <a:r>
              <a:rPr lang="en-ZA" sz="1200" b="1" dirty="0">
                <a:solidFill>
                  <a:schemeClr val="bg1"/>
                </a:solidFill>
              </a:rPr>
              <a:t>:</a:t>
            </a:r>
          </a:p>
          <a:p>
            <a:pPr marL="216694" lvl="2" indent="-214313">
              <a:spcBef>
                <a:spcPct val="40000"/>
              </a:spcBef>
              <a:buFont typeface="Arial" pitchFamily="34" charset="0"/>
              <a:buChar char="•"/>
            </a:pPr>
            <a:r>
              <a:rPr lang="en-ZA" sz="1350" dirty="0">
                <a:solidFill>
                  <a:schemeClr val="bg1"/>
                </a:solidFill>
              </a:rPr>
              <a:t>Maximising social development and economic growth </a:t>
            </a:r>
          </a:p>
          <a:p>
            <a:pPr marL="216694" lvl="2" indent="-214313">
              <a:spcBef>
                <a:spcPct val="40000"/>
              </a:spcBef>
              <a:buFont typeface="Arial" pitchFamily="34" charset="0"/>
              <a:buChar char="•"/>
            </a:pPr>
            <a:r>
              <a:rPr lang="en-ZA" sz="1350" dirty="0">
                <a:solidFill>
                  <a:schemeClr val="bg1"/>
                </a:solidFill>
              </a:rPr>
              <a:t>Integrating and coordinating </a:t>
            </a:r>
          </a:p>
          <a:p>
            <a:pPr marL="216694" lvl="2" indent="-214313">
              <a:spcBef>
                <a:spcPct val="40000"/>
              </a:spcBef>
              <a:buFont typeface="Arial" pitchFamily="34" charset="0"/>
              <a:buChar char="•"/>
            </a:pPr>
            <a:r>
              <a:rPr lang="en-ZA" sz="1350" dirty="0">
                <a:solidFill>
                  <a:schemeClr val="bg1"/>
                </a:solidFill>
              </a:rPr>
              <a:t>Democratising development, empowering and redistributing </a:t>
            </a:r>
          </a:p>
          <a:p>
            <a:pPr marL="216694" lvl="2" indent="-214313">
              <a:spcBef>
                <a:spcPct val="40000"/>
              </a:spcBef>
              <a:buFont typeface="Arial" pitchFamily="34" charset="0"/>
              <a:buChar char="•"/>
            </a:pPr>
            <a:r>
              <a:rPr lang="en-ZA" sz="1350" dirty="0">
                <a:solidFill>
                  <a:schemeClr val="bg1"/>
                </a:solidFill>
              </a:rPr>
              <a:t>Leading and learning </a:t>
            </a:r>
          </a:p>
          <a:p>
            <a:pPr marL="216694" lvl="2" indent="-214313">
              <a:spcBef>
                <a:spcPct val="40000"/>
              </a:spcBef>
              <a:buFont typeface="Arial" pitchFamily="34" charset="0"/>
              <a:buChar char="•"/>
            </a:pPr>
            <a:endParaRPr lang="en-GB" sz="1200" dirty="0">
              <a:solidFill>
                <a:schemeClr val="bg1"/>
              </a:solidFill>
            </a:endParaRPr>
          </a:p>
        </p:txBody>
      </p:sp>
      <p:sp>
        <p:nvSpPr>
          <p:cNvPr id="7" name="Rectangle 6"/>
          <p:cNvSpPr>
            <a:spLocks noChangeArrowheads="1"/>
          </p:cNvSpPr>
          <p:nvPr>
            <p:custDataLst>
              <p:tags r:id="rId3"/>
            </p:custDataLst>
          </p:nvPr>
        </p:nvSpPr>
        <p:spPr bwMode="auto">
          <a:xfrm>
            <a:off x="4777681" y="3876190"/>
            <a:ext cx="4114799" cy="2347037"/>
          </a:xfrm>
          <a:prstGeom prst="rect">
            <a:avLst/>
          </a:prstGeom>
          <a:solidFill>
            <a:schemeClr val="bg1">
              <a:lumMod val="85000"/>
            </a:schemeClr>
          </a:solidFill>
          <a:ln w="9525">
            <a:solidFill>
              <a:srgbClr val="002940"/>
            </a:solidFill>
            <a:miter lim="800000"/>
            <a:headEnd/>
            <a:tailEnd/>
          </a:ln>
          <a:effectLst/>
        </p:spPr>
        <p:txBody>
          <a:bodyPr anchor="ctr"/>
          <a:lstStyle/>
          <a:p>
            <a:pPr marL="345281" lvl="3">
              <a:spcBef>
                <a:spcPct val="40000"/>
              </a:spcBef>
            </a:pPr>
            <a:endParaRPr lang="en-GB" sz="1050" dirty="0">
              <a:solidFill>
                <a:srgbClr val="000000"/>
              </a:solidFill>
            </a:endParaRPr>
          </a:p>
          <a:p>
            <a:pPr marL="345281" lvl="3">
              <a:spcBef>
                <a:spcPct val="40000"/>
              </a:spcBef>
            </a:pPr>
            <a:endParaRPr lang="en-GB" sz="1050" dirty="0">
              <a:solidFill>
                <a:srgbClr val="000000"/>
              </a:solidFill>
            </a:endParaRPr>
          </a:p>
          <a:p>
            <a:pPr marL="345281" lvl="3">
              <a:spcBef>
                <a:spcPct val="40000"/>
              </a:spcBef>
            </a:pPr>
            <a:endParaRPr lang="en-GB" sz="1050" dirty="0">
              <a:solidFill>
                <a:srgbClr val="000000"/>
              </a:solidFill>
            </a:endParaRPr>
          </a:p>
          <a:p>
            <a:pPr marL="345281" lvl="3">
              <a:spcBef>
                <a:spcPct val="40000"/>
              </a:spcBef>
            </a:pPr>
            <a:endParaRPr lang="en-GB" sz="1050" dirty="0">
              <a:solidFill>
                <a:srgbClr val="000000"/>
              </a:solidFill>
            </a:endParaRPr>
          </a:p>
          <a:p>
            <a:pPr marL="345281" lvl="3">
              <a:spcBef>
                <a:spcPct val="40000"/>
              </a:spcBef>
            </a:pPr>
            <a:endParaRPr lang="en-GB" sz="1050" dirty="0">
              <a:solidFill>
                <a:srgbClr val="000000"/>
              </a:solidFill>
            </a:endParaRPr>
          </a:p>
          <a:p>
            <a:pPr marL="345281" lvl="3">
              <a:spcBef>
                <a:spcPct val="40000"/>
              </a:spcBef>
            </a:pPr>
            <a:r>
              <a:rPr lang="en-ZA" sz="1350" dirty="0">
                <a:solidFill>
                  <a:srgbClr val="000000"/>
                </a:solidFill>
              </a:rPr>
              <a:t>A developmental role for local government offers substantive benefits to local residents, communities, provincial and national spheres of government, and the nation as a whole. </a:t>
            </a:r>
            <a:endParaRPr lang="en-GB" sz="1350" dirty="0">
              <a:solidFill>
                <a:srgbClr val="000000"/>
              </a:solidFill>
            </a:endParaRPr>
          </a:p>
          <a:p>
            <a:pPr marL="2381" lvl="2">
              <a:spcBef>
                <a:spcPct val="40000"/>
              </a:spcBef>
            </a:pPr>
            <a:endParaRPr lang="en-GB" sz="1050" dirty="0">
              <a:solidFill>
                <a:srgbClr val="000000"/>
              </a:solidFill>
            </a:endParaRPr>
          </a:p>
          <a:p>
            <a:pPr marL="2381" lvl="2">
              <a:spcBef>
                <a:spcPct val="40000"/>
              </a:spcBef>
            </a:pPr>
            <a:endParaRPr lang="en-GB" sz="1050" dirty="0">
              <a:solidFill>
                <a:srgbClr val="000000"/>
              </a:solidFill>
            </a:endParaRPr>
          </a:p>
          <a:p>
            <a:pPr marL="2381" lvl="2">
              <a:spcBef>
                <a:spcPct val="40000"/>
              </a:spcBef>
            </a:pPr>
            <a:endParaRPr lang="en-GB" sz="1050" dirty="0">
              <a:solidFill>
                <a:srgbClr val="000000"/>
              </a:solidFill>
            </a:endParaRPr>
          </a:p>
          <a:p>
            <a:pPr marL="2381" lvl="2">
              <a:spcBef>
                <a:spcPct val="40000"/>
              </a:spcBef>
            </a:pPr>
            <a:endParaRPr lang="en-GB" sz="1050" dirty="0">
              <a:solidFill>
                <a:srgbClr val="000000"/>
              </a:solidFill>
            </a:endParaRPr>
          </a:p>
        </p:txBody>
      </p:sp>
      <p:sp>
        <p:nvSpPr>
          <p:cNvPr id="8" name="Rectangle 7"/>
          <p:cNvSpPr>
            <a:spLocks noChangeArrowheads="1"/>
          </p:cNvSpPr>
          <p:nvPr>
            <p:custDataLst>
              <p:tags r:id="rId4"/>
            </p:custDataLst>
          </p:nvPr>
        </p:nvSpPr>
        <p:spPr bwMode="auto">
          <a:xfrm>
            <a:off x="216222" y="3828779"/>
            <a:ext cx="3997886" cy="2394448"/>
          </a:xfrm>
          <a:prstGeom prst="rect">
            <a:avLst/>
          </a:prstGeom>
          <a:solidFill>
            <a:srgbClr val="FFC000"/>
          </a:solidFill>
          <a:ln w="9525">
            <a:solidFill>
              <a:srgbClr val="002940"/>
            </a:solidFill>
            <a:miter lim="800000"/>
            <a:headEnd/>
            <a:tailEnd/>
          </a:ln>
          <a:effectLst/>
        </p:spPr>
        <p:txBody>
          <a:bodyPr anchor="ctr"/>
          <a:lstStyle/>
          <a:p>
            <a:pPr marL="2381" lvl="2">
              <a:spcBef>
                <a:spcPct val="40000"/>
              </a:spcBef>
            </a:pPr>
            <a:endParaRPr lang="en-GB" sz="1200" dirty="0">
              <a:solidFill>
                <a:schemeClr val="accent6"/>
              </a:solidFill>
            </a:endParaRPr>
          </a:p>
          <a:p>
            <a:pPr marL="2381" lvl="2">
              <a:spcBef>
                <a:spcPct val="40000"/>
              </a:spcBef>
            </a:pPr>
            <a:r>
              <a:rPr lang="en-GB" sz="1350" b="1" dirty="0">
                <a:solidFill>
                  <a:schemeClr val="accent6"/>
                </a:solidFill>
              </a:rPr>
              <a:t>Tools and Approaches</a:t>
            </a:r>
            <a:r>
              <a:rPr lang="en-GB" sz="1200" b="1" dirty="0">
                <a:solidFill>
                  <a:schemeClr val="accent6"/>
                </a:solidFill>
              </a:rPr>
              <a:t>:</a:t>
            </a:r>
          </a:p>
          <a:p>
            <a:pPr marL="216694" lvl="2" indent="-214313">
              <a:spcBef>
                <a:spcPct val="40000"/>
              </a:spcBef>
              <a:buFont typeface="Arial" pitchFamily="34" charset="0"/>
              <a:buChar char="•"/>
            </a:pPr>
            <a:r>
              <a:rPr lang="en-ZA" sz="1350" dirty="0">
                <a:solidFill>
                  <a:schemeClr val="accent6"/>
                </a:solidFill>
              </a:rPr>
              <a:t>Integrated development planning and budgeting. </a:t>
            </a:r>
          </a:p>
          <a:p>
            <a:pPr marL="216694" lvl="2" indent="-214313">
              <a:spcBef>
                <a:spcPct val="40000"/>
              </a:spcBef>
              <a:buFont typeface="Arial" pitchFamily="34" charset="0"/>
              <a:buChar char="•"/>
            </a:pPr>
            <a:r>
              <a:rPr lang="en-ZA" sz="1350" dirty="0">
                <a:solidFill>
                  <a:schemeClr val="accent6"/>
                </a:solidFill>
              </a:rPr>
              <a:t>Performance management. </a:t>
            </a:r>
          </a:p>
          <a:p>
            <a:pPr marL="216694" lvl="2" indent="-214313">
              <a:spcBef>
                <a:spcPct val="40000"/>
              </a:spcBef>
              <a:buFont typeface="Arial" pitchFamily="34" charset="0"/>
              <a:buChar char="•"/>
            </a:pPr>
            <a:r>
              <a:rPr lang="en-ZA" sz="1350" dirty="0">
                <a:solidFill>
                  <a:schemeClr val="accent6"/>
                </a:solidFill>
              </a:rPr>
              <a:t>Working together with local citizens and partners. </a:t>
            </a:r>
            <a:endParaRPr lang="en-GB" sz="1350" dirty="0">
              <a:solidFill>
                <a:schemeClr val="accent6"/>
              </a:solidFill>
            </a:endParaRPr>
          </a:p>
          <a:p>
            <a:pPr marL="216694" lvl="2" indent="-214313">
              <a:spcBef>
                <a:spcPct val="40000"/>
              </a:spcBef>
              <a:buFont typeface="Arial" pitchFamily="34" charset="0"/>
              <a:buChar char="•"/>
            </a:pPr>
            <a:endParaRPr lang="en-GB" sz="1200" dirty="0">
              <a:solidFill>
                <a:schemeClr val="accent6"/>
              </a:solidFill>
            </a:endParaRPr>
          </a:p>
          <a:p>
            <a:pPr marL="216694" lvl="2" indent="-214313">
              <a:spcBef>
                <a:spcPct val="40000"/>
              </a:spcBef>
              <a:buFont typeface="Arial" pitchFamily="34" charset="0"/>
              <a:buChar char="•"/>
            </a:pPr>
            <a:endParaRPr lang="en-GB" sz="1200" dirty="0">
              <a:solidFill>
                <a:schemeClr val="accent6"/>
              </a:solidFill>
            </a:endParaRPr>
          </a:p>
        </p:txBody>
      </p:sp>
      <p:sp>
        <p:nvSpPr>
          <p:cNvPr id="9" name="Oval 8"/>
          <p:cNvSpPr>
            <a:spLocks noChangeArrowheads="1"/>
          </p:cNvSpPr>
          <p:nvPr>
            <p:custDataLst>
              <p:tags r:id="rId5"/>
            </p:custDataLst>
          </p:nvPr>
        </p:nvSpPr>
        <p:spPr bwMode="auto">
          <a:xfrm>
            <a:off x="3561347" y="3031958"/>
            <a:ext cx="1876926" cy="1989221"/>
          </a:xfrm>
          <a:prstGeom prst="ellipse">
            <a:avLst/>
          </a:prstGeom>
          <a:solidFill>
            <a:schemeClr val="accent5"/>
          </a:solidFill>
          <a:ln w="9525">
            <a:noFill/>
            <a:round/>
            <a:headEnd/>
            <a:tailEnd/>
          </a:ln>
          <a:effectLst/>
        </p:spPr>
        <p:txBody>
          <a:bodyPr wrap="none" lIns="67500" tIns="35100" rIns="67500" bIns="35100" anchor="ctr"/>
          <a:lstStyle/>
          <a:p>
            <a:pPr algn="ctr">
              <a:spcBef>
                <a:spcPct val="40000"/>
              </a:spcBef>
            </a:pPr>
            <a:r>
              <a:rPr lang="en-GB" sz="1350" b="1" dirty="0">
                <a:solidFill>
                  <a:srgbClr val="000000"/>
                </a:solidFill>
              </a:rPr>
              <a:t>Developmental</a:t>
            </a:r>
          </a:p>
          <a:p>
            <a:pPr algn="ctr">
              <a:spcBef>
                <a:spcPct val="40000"/>
              </a:spcBef>
            </a:pPr>
            <a:r>
              <a:rPr lang="en-GB" sz="1350" b="1" dirty="0">
                <a:solidFill>
                  <a:srgbClr val="000000"/>
                </a:solidFill>
              </a:rPr>
              <a:t>Local government </a:t>
            </a:r>
          </a:p>
        </p:txBody>
      </p:sp>
    </p:spTree>
    <p:extLst>
      <p:ext uri="{BB962C8B-B14F-4D97-AF65-F5344CB8AC3E}">
        <p14:creationId xmlns:p14="http://schemas.microsoft.com/office/powerpoint/2010/main" val="331525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5E4C5A4-68AA-419A-9EB9-20F6985B147C}" type="slidenum">
              <a:rPr lang="en-GB" smtClean="0"/>
              <a:pPr/>
              <a:t>14</a:t>
            </a:fld>
            <a:endParaRPr lang="en-GB" dirty="0"/>
          </a:p>
        </p:txBody>
      </p:sp>
      <p:sp>
        <p:nvSpPr>
          <p:cNvPr id="6" name="Rectangle 5"/>
          <p:cNvSpPr/>
          <p:nvPr/>
        </p:nvSpPr>
        <p:spPr>
          <a:xfrm>
            <a:off x="45364" y="839707"/>
            <a:ext cx="3878564" cy="484748"/>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500" dirty="0">
                <a:solidFill>
                  <a:schemeClr val="accent6"/>
                </a:solidFill>
                <a:latin typeface="Foco"/>
                <a:cs typeface="Aharoni" panose="02010803020104030203" pitchFamily="2" charset="-79"/>
              </a:rPr>
              <a:t>Accountability and consequences</a:t>
            </a:r>
          </a:p>
        </p:txBody>
      </p:sp>
      <p:sp>
        <p:nvSpPr>
          <p:cNvPr id="13" name="Rectangle 12"/>
          <p:cNvSpPr/>
          <p:nvPr/>
        </p:nvSpPr>
        <p:spPr>
          <a:xfrm>
            <a:off x="5328084" y="887004"/>
            <a:ext cx="3701584" cy="484748"/>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nSpc>
                <a:spcPct val="170000"/>
              </a:lnSpc>
            </a:pPr>
            <a:r>
              <a:rPr lang="en-US" sz="1500" dirty="0">
                <a:solidFill>
                  <a:schemeClr val="accent6"/>
                </a:solidFill>
                <a:latin typeface="Foco"/>
                <a:cs typeface="Aharoni" panose="02010803020104030203" pitchFamily="2" charset="-79"/>
              </a:rPr>
              <a:t>Corruption and maladministration</a:t>
            </a:r>
            <a:endParaRPr lang="en-ZA" sz="1500" dirty="0">
              <a:solidFill>
                <a:schemeClr val="accent6"/>
              </a:solidFill>
              <a:latin typeface="Foco"/>
              <a:cs typeface="Aharoni" panose="02010803020104030203" pitchFamily="2" charset="-79"/>
            </a:endParaRPr>
          </a:p>
        </p:txBody>
      </p:sp>
      <p:pic>
        <p:nvPicPr>
          <p:cNvPr id="14" name="Picture 13"/>
          <p:cNvPicPr>
            <a:picLocks noChangeAspect="1"/>
          </p:cNvPicPr>
          <p:nvPr/>
        </p:nvPicPr>
        <p:blipFill>
          <a:blip r:embed="rId2">
            <a:lum bright="-20000" contrast="20000"/>
          </a:blip>
          <a:stretch>
            <a:fillRect/>
          </a:stretch>
        </p:blipFill>
        <p:spPr>
          <a:xfrm>
            <a:off x="-5643" y="3925231"/>
            <a:ext cx="5449389" cy="2075519"/>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a:stretch>
            <a:fillRect/>
          </a:stretch>
        </p:blipFill>
        <p:spPr>
          <a:xfrm>
            <a:off x="4866416" y="2787210"/>
            <a:ext cx="4070360" cy="2254862"/>
          </a:xfrm>
          <a:prstGeom prst="rect">
            <a:avLst/>
          </a:prstGeom>
        </p:spPr>
      </p:pic>
      <p:pic>
        <p:nvPicPr>
          <p:cNvPr id="17" name="Picture 16"/>
          <p:cNvPicPr>
            <a:picLocks noChangeAspect="1"/>
          </p:cNvPicPr>
          <p:nvPr/>
        </p:nvPicPr>
        <p:blipFill>
          <a:blip r:embed="rId4"/>
          <a:stretch>
            <a:fillRect/>
          </a:stretch>
        </p:blipFill>
        <p:spPr>
          <a:xfrm>
            <a:off x="4914234" y="1433010"/>
            <a:ext cx="4022542" cy="1254252"/>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5"/>
          <a:stretch>
            <a:fillRect/>
          </a:stretch>
        </p:blipFill>
        <p:spPr>
          <a:xfrm>
            <a:off x="23498" y="1337645"/>
            <a:ext cx="4791912" cy="2587587"/>
          </a:xfrm>
          <a:prstGeom prst="rect">
            <a:avLst/>
          </a:prstGeom>
        </p:spPr>
      </p:pic>
      <p:sp>
        <p:nvSpPr>
          <p:cNvPr id="9" name="Title 1"/>
          <p:cNvSpPr>
            <a:spLocks noGrp="1"/>
          </p:cNvSpPr>
          <p:nvPr>
            <p:ph type="title"/>
          </p:nvPr>
        </p:nvSpPr>
        <p:spPr>
          <a:xfrm>
            <a:off x="-1" y="173800"/>
            <a:ext cx="8883445" cy="895653"/>
          </a:xfrm>
        </p:spPr>
        <p:txBody>
          <a:bodyPr>
            <a:noAutofit/>
          </a:bodyPr>
          <a:lstStyle/>
          <a:p>
            <a:pPr algn="l"/>
            <a:r>
              <a:rPr lang="en-US" sz="2000" b="1" dirty="0" smtClean="0"/>
              <a:t>REFLECTIONS ON STRIDES AND REVERSALS IN THE LOCAL GOVERNMENT SECTOR </a:t>
            </a:r>
            <a:r>
              <a:rPr lang="en-US" sz="2000" b="1" dirty="0"/>
              <a:t/>
            </a:r>
            <a:br>
              <a:rPr lang="en-US" sz="2000" b="1" dirty="0"/>
            </a:br>
            <a:endParaRPr lang="en-ZA" sz="2000" b="1" dirty="0"/>
          </a:p>
        </p:txBody>
      </p:sp>
    </p:spTree>
    <p:extLst>
      <p:ext uri="{BB962C8B-B14F-4D97-AF65-F5344CB8AC3E}">
        <p14:creationId xmlns:p14="http://schemas.microsoft.com/office/powerpoint/2010/main" val="2654623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5E4C5A4-68AA-419A-9EB9-20F6985B147C}" type="slidenum">
              <a:rPr lang="en-GB" smtClean="0"/>
              <a:pPr/>
              <a:t>15</a:t>
            </a:fld>
            <a:endParaRPr lang="en-GB" dirty="0"/>
          </a:p>
        </p:txBody>
      </p:sp>
      <p:sp>
        <p:nvSpPr>
          <p:cNvPr id="6" name="TextBox 5"/>
          <p:cNvSpPr txBox="1"/>
          <p:nvPr/>
        </p:nvSpPr>
        <p:spPr>
          <a:xfrm>
            <a:off x="251520" y="1648126"/>
            <a:ext cx="3024336" cy="459700"/>
          </a:xfrm>
          <a:prstGeom prst="downArrowCallout">
            <a:avLst/>
          </a:prstGeom>
          <a:solidFill>
            <a:schemeClr val="bg2"/>
          </a:solidFill>
          <a:ln>
            <a:solidFill>
              <a:schemeClr val="accent4"/>
            </a:solidFill>
          </a:ln>
          <a:effectLst>
            <a:outerShdw blurRad="63500" sx="102000" sy="102000" algn="ctr" rotWithShape="0">
              <a:prstClr val="black">
                <a:alpha val="40000"/>
              </a:prstClr>
            </a:outerShdw>
          </a:effectLst>
        </p:spPr>
        <p:txBody>
          <a:bodyPr wrap="square" rtlCol="0">
            <a:spAutoFit/>
          </a:bodyPr>
          <a:lstStyle/>
          <a:p>
            <a:pPr algn="ctr"/>
            <a:r>
              <a:rPr lang="en-ZA" sz="1350" b="1" dirty="0">
                <a:solidFill>
                  <a:schemeClr val="accent6"/>
                </a:solidFill>
                <a:latin typeface="Aharoni" panose="02010803020104030203" pitchFamily="2" charset="-79"/>
                <a:cs typeface="Aharoni" panose="02010803020104030203" pitchFamily="2" charset="-79"/>
              </a:rPr>
              <a:t>The Promise </a:t>
            </a:r>
          </a:p>
        </p:txBody>
      </p:sp>
      <p:sp>
        <p:nvSpPr>
          <p:cNvPr id="7" name="TextBox 6"/>
          <p:cNvSpPr txBox="1"/>
          <p:nvPr/>
        </p:nvSpPr>
        <p:spPr>
          <a:xfrm>
            <a:off x="4471970" y="1549399"/>
            <a:ext cx="3232378" cy="459700"/>
          </a:xfrm>
          <a:prstGeom prst="downArrowCallout">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txBody>
          <a:bodyPr wrap="square" rtlCol="0">
            <a:spAutoFit/>
          </a:bodyPr>
          <a:lstStyle/>
          <a:p>
            <a:pPr algn="ctr"/>
            <a:r>
              <a:rPr lang="en-ZA" sz="1350" b="1" dirty="0">
                <a:solidFill>
                  <a:schemeClr val="accent6"/>
                </a:solidFill>
                <a:latin typeface="Aharoni" panose="02010803020104030203" pitchFamily="2" charset="-79"/>
                <a:cs typeface="Aharoni" panose="02010803020104030203" pitchFamily="2" charset="-79"/>
              </a:rPr>
              <a:t>Current reality </a:t>
            </a:r>
          </a:p>
        </p:txBody>
      </p:sp>
      <p:sp>
        <p:nvSpPr>
          <p:cNvPr id="10" name="TextBox 9">
            <a:extLst>
              <a:ext uri="{FF2B5EF4-FFF2-40B4-BE49-F238E27FC236}">
                <a16:creationId xmlns:a16="http://schemas.microsoft.com/office/drawing/2014/main" id="{443208C5-B12D-4304-A06C-CC339FC22A7D}"/>
              </a:ext>
            </a:extLst>
          </p:cNvPr>
          <p:cNvSpPr txBox="1"/>
          <p:nvPr/>
        </p:nvSpPr>
        <p:spPr>
          <a:xfrm>
            <a:off x="197515" y="2244722"/>
            <a:ext cx="1944216" cy="3785652"/>
          </a:xfrm>
          <a:prstGeom prst="rect">
            <a:avLst/>
          </a:prstGeom>
          <a:solidFill>
            <a:schemeClr val="bg1"/>
          </a:solidFill>
          <a:ln>
            <a:solidFill>
              <a:srgbClr val="F06913"/>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ZA" sz="1200" b="1" dirty="0">
                <a:solidFill>
                  <a:schemeClr val="accent6"/>
                </a:solidFill>
              </a:rPr>
              <a:t>(Municipal Finance Management Act, No. 56 of 2003)</a:t>
            </a:r>
            <a:endParaRPr lang="en-GB" sz="1200" b="1" dirty="0">
              <a:solidFill>
                <a:schemeClr val="accent6"/>
              </a:solidFill>
            </a:endParaRPr>
          </a:p>
          <a:p>
            <a:pPr marL="214313" indent="-214313">
              <a:buFont typeface="Arial" panose="020B0604020202020204" pitchFamily="34" charset="0"/>
              <a:buChar char="•"/>
            </a:pPr>
            <a:r>
              <a:rPr lang="en-ZA" sz="1200" dirty="0">
                <a:solidFill>
                  <a:schemeClr val="accent6"/>
                </a:solidFill>
              </a:rPr>
              <a:t>Responsibility of the Accounting Officer to ensure financial administration of a municipality </a:t>
            </a:r>
          </a:p>
          <a:p>
            <a:pPr marL="214313" indent="-214313">
              <a:buFont typeface="Arial" panose="020B0604020202020204" pitchFamily="34" charset="0"/>
              <a:buChar char="•"/>
            </a:pPr>
            <a:endParaRPr lang="en-ZA" sz="1200" dirty="0">
              <a:solidFill>
                <a:schemeClr val="accent6"/>
              </a:solidFill>
            </a:endParaRPr>
          </a:p>
          <a:p>
            <a:pPr algn="ctr"/>
            <a:r>
              <a:rPr lang="en-ZA" sz="1200" b="1" dirty="0">
                <a:solidFill>
                  <a:schemeClr val="accent6"/>
                </a:solidFill>
              </a:rPr>
              <a:t>(Municipal Systems Act, No. 32 of 200)</a:t>
            </a:r>
            <a:endParaRPr lang="en-GB" sz="1200" b="1" dirty="0">
              <a:solidFill>
                <a:schemeClr val="accent6"/>
              </a:solidFill>
            </a:endParaRPr>
          </a:p>
          <a:p>
            <a:pPr marL="214313" indent="-214313">
              <a:buFont typeface="Arial" panose="020B0604020202020204" pitchFamily="34" charset="0"/>
              <a:buChar char="•"/>
            </a:pPr>
            <a:r>
              <a:rPr lang="en-ZA" sz="1200" dirty="0">
                <a:solidFill>
                  <a:schemeClr val="accent6"/>
                </a:solidFill>
              </a:rPr>
              <a:t>Establish a sound customer management system</a:t>
            </a:r>
          </a:p>
          <a:p>
            <a:pPr marL="214313" indent="-214313">
              <a:buFont typeface="Arial" panose="020B0604020202020204" pitchFamily="34" charset="0"/>
              <a:buChar char="•"/>
            </a:pPr>
            <a:r>
              <a:rPr lang="en-ZA" sz="1200" dirty="0">
                <a:solidFill>
                  <a:schemeClr val="accent6"/>
                </a:solidFill>
              </a:rPr>
              <a:t>Debt collection </a:t>
            </a:r>
          </a:p>
          <a:p>
            <a:pPr marL="214313" indent="-214313">
              <a:buFont typeface="Arial" panose="020B0604020202020204" pitchFamily="34" charset="0"/>
              <a:buChar char="•"/>
            </a:pPr>
            <a:r>
              <a:rPr lang="en-ZA" sz="1200" dirty="0">
                <a:solidFill>
                  <a:schemeClr val="accent6"/>
                </a:solidFill>
              </a:rPr>
              <a:t>Credit control procedures </a:t>
            </a:r>
          </a:p>
          <a:p>
            <a:pPr marL="214313" indent="-214313">
              <a:buFont typeface="Arial" panose="020B0604020202020204" pitchFamily="34" charset="0"/>
              <a:buChar char="•"/>
            </a:pPr>
            <a:endParaRPr lang="en-ZA" sz="1200" dirty="0">
              <a:solidFill>
                <a:schemeClr val="accent6"/>
              </a:solidFill>
            </a:endParaRPr>
          </a:p>
          <a:p>
            <a:endParaRPr lang="en-ZA" sz="1200" dirty="0">
              <a:solidFill>
                <a:schemeClr val="accent6"/>
              </a:solidFill>
            </a:endParaRPr>
          </a:p>
          <a:p>
            <a:pPr marL="214313" indent="-214313">
              <a:buFont typeface="Arial" panose="020B0604020202020204" pitchFamily="34" charset="0"/>
              <a:buChar char="•"/>
            </a:pPr>
            <a:endParaRPr lang="en-ZA" sz="1200" dirty="0">
              <a:solidFill>
                <a:schemeClr val="accent6"/>
              </a:solidFill>
            </a:endParaRPr>
          </a:p>
        </p:txBody>
      </p:sp>
      <p:sp>
        <p:nvSpPr>
          <p:cNvPr id="11" name="Rectangle 10"/>
          <p:cNvSpPr/>
          <p:nvPr/>
        </p:nvSpPr>
        <p:spPr>
          <a:xfrm>
            <a:off x="637544" y="856096"/>
            <a:ext cx="7668852" cy="563231"/>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gn="ctr">
              <a:lnSpc>
                <a:spcPct val="170000"/>
              </a:lnSpc>
            </a:pPr>
            <a:r>
              <a:rPr lang="en-US" dirty="0">
                <a:solidFill>
                  <a:schemeClr val="accent6"/>
                </a:solidFill>
                <a:latin typeface="Foco" panose="020B0504050202020203"/>
                <a:cs typeface="Aharoni" panose="02010803020104030203" pitchFamily="2" charset="-79"/>
              </a:rPr>
              <a:t>Financial management and revenue</a:t>
            </a:r>
          </a:p>
        </p:txBody>
      </p:sp>
      <p:pic>
        <p:nvPicPr>
          <p:cNvPr id="2" name="Picture 1"/>
          <p:cNvPicPr>
            <a:picLocks noChangeAspect="1"/>
          </p:cNvPicPr>
          <p:nvPr/>
        </p:nvPicPr>
        <p:blipFill>
          <a:blip r:embed="rId2"/>
          <a:stretch>
            <a:fillRect/>
          </a:stretch>
        </p:blipFill>
        <p:spPr>
          <a:xfrm>
            <a:off x="2465766" y="3374994"/>
            <a:ext cx="4085946" cy="2476869"/>
          </a:xfrm>
          <a:prstGeom prst="rect">
            <a:avLst/>
          </a:prstGeom>
        </p:spPr>
      </p:pic>
      <p:pic>
        <p:nvPicPr>
          <p:cNvPr id="14" name="Picture 13"/>
          <p:cNvPicPr/>
          <p:nvPr/>
        </p:nvPicPr>
        <p:blipFill rotWithShape="1">
          <a:blip r:embed="rId3"/>
          <a:srcRect l="3323" t="30444" r="36351" b="45911"/>
          <a:stretch/>
        </p:blipFill>
        <p:spPr bwMode="auto">
          <a:xfrm>
            <a:off x="2465767" y="2089725"/>
            <a:ext cx="4085946" cy="1186542"/>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18" name="TextBox 17"/>
          <p:cNvSpPr txBox="1"/>
          <p:nvPr/>
        </p:nvSpPr>
        <p:spPr>
          <a:xfrm>
            <a:off x="6551712" y="2066212"/>
            <a:ext cx="2592288" cy="3808735"/>
          </a:xfrm>
          <a:prstGeom prst="rect">
            <a:avLst/>
          </a:prstGeom>
          <a:solidFill>
            <a:schemeClr val="accent2"/>
          </a:solidFill>
        </p:spPr>
        <p:txBody>
          <a:bodyPr wrap="square" rtlCol="0">
            <a:spAutoFit/>
          </a:bodyPr>
          <a:lstStyle/>
          <a:p>
            <a:pPr algn="ctr"/>
            <a:r>
              <a:rPr lang="en-ZA" sz="1350" b="1" dirty="0">
                <a:solidFill>
                  <a:schemeClr val="accent6"/>
                </a:solidFill>
              </a:rPr>
              <a:t>In 2017/18 </a:t>
            </a:r>
            <a:endParaRPr lang="en-ZA" sz="1200" b="1" dirty="0">
              <a:solidFill>
                <a:schemeClr val="accent6"/>
              </a:solidFill>
            </a:endParaRPr>
          </a:p>
          <a:p>
            <a:endParaRPr lang="en-ZA" sz="1200" dirty="0">
              <a:solidFill>
                <a:schemeClr val="accent6"/>
              </a:solidFill>
            </a:endParaRPr>
          </a:p>
          <a:p>
            <a:r>
              <a:rPr lang="en-ZA" sz="1200" dirty="0">
                <a:solidFill>
                  <a:schemeClr val="accent6"/>
                </a:solidFill>
              </a:rPr>
              <a:t>Capital expenditure amounts to R58.8 billion or 82.3 per cent of the adjusted capital budget of R71.4 billion.</a:t>
            </a:r>
          </a:p>
          <a:p>
            <a:endParaRPr lang="en-ZA" sz="1200" dirty="0">
              <a:solidFill>
                <a:schemeClr val="accent6"/>
              </a:solidFill>
            </a:endParaRPr>
          </a:p>
          <a:p>
            <a:r>
              <a:rPr lang="en-ZA" sz="1200" dirty="0">
                <a:solidFill>
                  <a:schemeClr val="accent6"/>
                </a:solidFill>
              </a:rPr>
              <a:t>Aggregated year-to-date total expenditure for metros amounts to R213.4 billion or 89.2 per cent of their adjusted budget expenditure of R239.2 billion. On average, this represents an annual retraction of 8.6 per cent when compared to the fourth quarter of 2016/17.</a:t>
            </a:r>
          </a:p>
          <a:p>
            <a:endParaRPr lang="en-ZA" sz="1200" dirty="0">
              <a:solidFill>
                <a:schemeClr val="accent6"/>
              </a:solidFill>
            </a:endParaRPr>
          </a:p>
          <a:p>
            <a:r>
              <a:rPr lang="en-ZA" sz="1200" dirty="0">
                <a:solidFill>
                  <a:schemeClr val="accent6"/>
                </a:solidFill>
              </a:rPr>
              <a:t>consumer debts amounted to R143.2 billion (compared to R139.2 billion reported in the third quarter) as at 30 June 2018. </a:t>
            </a:r>
          </a:p>
        </p:txBody>
      </p:sp>
      <p:sp>
        <p:nvSpPr>
          <p:cNvPr id="12" name="Title 1"/>
          <p:cNvSpPr>
            <a:spLocks noGrp="1"/>
          </p:cNvSpPr>
          <p:nvPr>
            <p:ph type="title"/>
          </p:nvPr>
        </p:nvSpPr>
        <p:spPr>
          <a:xfrm>
            <a:off x="-1" y="173800"/>
            <a:ext cx="8883445" cy="895653"/>
          </a:xfrm>
        </p:spPr>
        <p:txBody>
          <a:bodyPr>
            <a:noAutofit/>
          </a:bodyPr>
          <a:lstStyle/>
          <a:p>
            <a:pPr algn="l"/>
            <a:r>
              <a:rPr lang="en-US" sz="2000" b="1" dirty="0" smtClean="0"/>
              <a:t>REFLECTIONS ON STRIDES AND REVERSALS IN THE LOCAL GOVERNMENT SECTOR </a:t>
            </a:r>
            <a:r>
              <a:rPr lang="en-US" sz="2000" b="1" dirty="0"/>
              <a:t/>
            </a:r>
            <a:br>
              <a:rPr lang="en-US" sz="2000" b="1" dirty="0"/>
            </a:br>
            <a:endParaRPr lang="en-ZA" sz="2000" b="1" dirty="0"/>
          </a:p>
        </p:txBody>
      </p:sp>
    </p:spTree>
    <p:extLst>
      <p:ext uri="{BB962C8B-B14F-4D97-AF65-F5344CB8AC3E}">
        <p14:creationId xmlns:p14="http://schemas.microsoft.com/office/powerpoint/2010/main" val="66428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5E4C5A4-68AA-419A-9EB9-20F6985B147C}" type="slidenum">
              <a:rPr lang="en-GB" smtClean="0"/>
              <a:pPr/>
              <a:t>16</a:t>
            </a:fld>
            <a:endParaRPr lang="en-GB" dirty="0"/>
          </a:p>
        </p:txBody>
      </p:sp>
      <p:sp>
        <p:nvSpPr>
          <p:cNvPr id="9" name="TextBox 8"/>
          <p:cNvSpPr txBox="1"/>
          <p:nvPr/>
        </p:nvSpPr>
        <p:spPr>
          <a:xfrm>
            <a:off x="1655677" y="1690321"/>
            <a:ext cx="5886654" cy="459700"/>
          </a:xfrm>
          <a:prstGeom prst="downArrowCallout">
            <a:avLst/>
          </a:prstGeom>
          <a:solidFill>
            <a:schemeClr val="bg2"/>
          </a:solidFill>
          <a:ln>
            <a:solidFill>
              <a:schemeClr val="accent4"/>
            </a:solidFill>
          </a:ln>
          <a:effectLst>
            <a:outerShdw blurRad="63500" sx="102000" sy="102000" algn="ctr" rotWithShape="0">
              <a:prstClr val="black">
                <a:alpha val="40000"/>
              </a:prstClr>
            </a:outerShdw>
          </a:effectLst>
        </p:spPr>
        <p:txBody>
          <a:bodyPr wrap="square" rtlCol="0">
            <a:spAutoFit/>
          </a:bodyPr>
          <a:lstStyle/>
          <a:p>
            <a:pPr algn="ctr"/>
            <a:r>
              <a:rPr lang="en-ZA" sz="1350" b="1" dirty="0">
                <a:solidFill>
                  <a:schemeClr val="accent6"/>
                </a:solidFill>
                <a:latin typeface="Aharoni" panose="02010803020104030203" pitchFamily="2" charset="-79"/>
                <a:cs typeface="Aharoni" panose="02010803020104030203" pitchFamily="2" charset="-79"/>
              </a:rPr>
              <a:t>Restoring the promise </a:t>
            </a:r>
          </a:p>
        </p:txBody>
      </p:sp>
      <p:sp>
        <p:nvSpPr>
          <p:cNvPr id="11" name="Rectangle 10"/>
          <p:cNvSpPr/>
          <p:nvPr/>
        </p:nvSpPr>
        <p:spPr>
          <a:xfrm>
            <a:off x="637544" y="856096"/>
            <a:ext cx="7668852" cy="563231"/>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gn="ctr">
              <a:lnSpc>
                <a:spcPct val="170000"/>
              </a:lnSpc>
            </a:pPr>
            <a:r>
              <a:rPr lang="en-US" dirty="0">
                <a:solidFill>
                  <a:schemeClr val="accent6"/>
                </a:solidFill>
                <a:latin typeface="Foco" panose="020B0504050202020203"/>
                <a:cs typeface="Aharoni" panose="02010803020104030203" pitchFamily="2" charset="-79"/>
              </a:rPr>
              <a:t>Financial management and revenue</a:t>
            </a:r>
          </a:p>
        </p:txBody>
      </p:sp>
      <p:sp>
        <p:nvSpPr>
          <p:cNvPr id="13" name="Text Placeholder 2"/>
          <p:cNvSpPr txBox="1">
            <a:spLocks/>
          </p:cNvSpPr>
          <p:nvPr/>
        </p:nvSpPr>
        <p:spPr>
          <a:xfrm>
            <a:off x="6060551" y="2210751"/>
            <a:ext cx="2862318" cy="3672408"/>
          </a:xfrm>
          <a:prstGeom prst="rect">
            <a:avLst/>
          </a:prstGeom>
        </p:spPr>
        <p:txBody>
          <a:bodyPr vert="horz" lIns="68580" tIns="34290" rIns="68580" bIns="3429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50" dirty="0">
                <a:solidFill>
                  <a:schemeClr val="accent6"/>
                </a:solidFill>
              </a:rPr>
              <a:t>Some Benefits of Shared Services:</a:t>
            </a:r>
          </a:p>
          <a:p>
            <a:endParaRPr lang="en-GB" sz="1650" dirty="0">
              <a:solidFill>
                <a:schemeClr val="accent6"/>
              </a:solidFill>
            </a:endParaRPr>
          </a:p>
          <a:p>
            <a:r>
              <a:rPr lang="en-GB" sz="1650" dirty="0">
                <a:solidFill>
                  <a:schemeClr val="accent6"/>
                </a:solidFill>
              </a:rPr>
              <a:t>Cost Savings</a:t>
            </a:r>
            <a:endParaRPr lang="en-ZA" sz="1650" dirty="0">
              <a:solidFill>
                <a:schemeClr val="accent6"/>
              </a:solidFill>
            </a:endParaRPr>
          </a:p>
          <a:p>
            <a:r>
              <a:rPr lang="en-GB" sz="1650" dirty="0">
                <a:solidFill>
                  <a:schemeClr val="accent6"/>
                </a:solidFill>
              </a:rPr>
              <a:t>Increase Process Efficiencies </a:t>
            </a:r>
            <a:endParaRPr lang="en-ZA" sz="1650" dirty="0">
              <a:solidFill>
                <a:schemeClr val="accent6"/>
              </a:solidFill>
            </a:endParaRPr>
          </a:p>
          <a:p>
            <a:r>
              <a:rPr lang="en-GB" sz="1650" dirty="0">
                <a:solidFill>
                  <a:schemeClr val="accent6"/>
                </a:solidFill>
              </a:rPr>
              <a:t>Improve Knowledge</a:t>
            </a:r>
          </a:p>
          <a:p>
            <a:r>
              <a:rPr lang="en-GB" sz="1650" dirty="0">
                <a:solidFill>
                  <a:schemeClr val="accent6"/>
                </a:solidFill>
              </a:rPr>
              <a:t>Increase Turnaround time</a:t>
            </a:r>
          </a:p>
          <a:p>
            <a:r>
              <a:rPr lang="en-GB" sz="1650" dirty="0">
                <a:solidFill>
                  <a:schemeClr val="accent6"/>
                </a:solidFill>
              </a:rPr>
              <a:t>Reduce Consultants</a:t>
            </a:r>
            <a:endParaRPr lang="en-ZA" sz="1650" dirty="0">
              <a:solidFill>
                <a:schemeClr val="accent6"/>
              </a:solidFill>
            </a:endParaRPr>
          </a:p>
          <a:p>
            <a:r>
              <a:rPr lang="en-GB" sz="1650" dirty="0">
                <a:solidFill>
                  <a:schemeClr val="accent6"/>
                </a:solidFill>
              </a:rPr>
              <a:t>Focus on Service Delivery </a:t>
            </a:r>
            <a:endParaRPr lang="en-ZA" sz="1650" dirty="0">
              <a:solidFill>
                <a:schemeClr val="accent6"/>
              </a:solidFill>
            </a:endParaRPr>
          </a:p>
          <a:p>
            <a:endParaRPr lang="en-ZA" sz="900" dirty="0">
              <a:solidFill>
                <a:schemeClr val="accent6"/>
              </a:solidFill>
            </a:endParaRPr>
          </a:p>
          <a:p>
            <a:endParaRPr lang="en-ZA" sz="900" dirty="0">
              <a:solidFill>
                <a:schemeClr val="accent6"/>
              </a:solidFill>
            </a:endParaRPr>
          </a:p>
        </p:txBody>
      </p:sp>
      <p:pic>
        <p:nvPicPr>
          <p:cNvPr id="15" name="Picture 2" descr="Image result for hr shared services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221" y="2750811"/>
            <a:ext cx="2970330" cy="20824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p:cNvSpPr txBox="1">
            <a:spLocks/>
          </p:cNvSpPr>
          <p:nvPr/>
        </p:nvSpPr>
        <p:spPr>
          <a:xfrm>
            <a:off x="227903" y="2210751"/>
            <a:ext cx="2862318" cy="3672408"/>
          </a:xfrm>
          <a:prstGeom prst="rect">
            <a:avLst/>
          </a:prstGeom>
        </p:spPr>
        <p:txBody>
          <a:bodyPr vert="horz" lIns="68580" tIns="34290" rIns="68580" bIns="34290" rtlCol="0">
            <a:normAutofit fontScale="85000" lnSpcReduction="20000"/>
          </a:bodyPr>
          <a:lstStyle>
            <a:lvl1pPr marL="342900" indent="-342900" algn="l" defTabSz="457200" rtl="0" eaLnBrk="1" latinLnBrk="0" hangingPunct="1">
              <a:spcBef>
                <a:spcPct val="20000"/>
              </a:spcBef>
              <a:buFont typeface="Arial"/>
              <a:buChar char="•"/>
              <a:defRPr sz="1200" kern="1200">
                <a:solidFill>
                  <a:schemeClr val="accent6"/>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accent6"/>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accent6"/>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t> Recruitment</a:t>
            </a:r>
          </a:p>
          <a:p>
            <a:r>
              <a:rPr lang="en-GB" sz="1800" dirty="0"/>
              <a:t>Should we introduce a Shared Recruitment system?</a:t>
            </a:r>
          </a:p>
          <a:p>
            <a:r>
              <a:rPr lang="en-GB" sz="1800" dirty="0"/>
              <a:t>Provision for recognised Body – Municipal Executive Recruitment Commission (MERC)</a:t>
            </a:r>
          </a:p>
          <a:p>
            <a:pPr marL="0" indent="0">
              <a:buNone/>
            </a:pPr>
            <a:endParaRPr lang="en-GB" sz="1800" dirty="0"/>
          </a:p>
          <a:p>
            <a:pPr marL="0" indent="0">
              <a:buNone/>
            </a:pPr>
            <a:r>
              <a:rPr lang="en-GB" sz="1800" dirty="0"/>
              <a:t>Discipline - Labour Relations good practise</a:t>
            </a:r>
          </a:p>
          <a:p>
            <a:pPr marL="0" indent="0">
              <a:buNone/>
            </a:pPr>
            <a:endParaRPr lang="en-GB" sz="1800" dirty="0"/>
          </a:p>
          <a:p>
            <a:pPr marL="0" indent="0">
              <a:buNone/>
            </a:pPr>
            <a:r>
              <a:rPr lang="en-GB" sz="1800" dirty="0"/>
              <a:t>Knowledge Sharing of LG Best Practise Policies</a:t>
            </a:r>
          </a:p>
          <a:p>
            <a:pPr marL="0" indent="0">
              <a:buNone/>
            </a:pPr>
            <a:endParaRPr lang="en-GB" sz="1800" dirty="0"/>
          </a:p>
          <a:p>
            <a:pPr marL="0" indent="0">
              <a:buNone/>
            </a:pPr>
            <a:r>
              <a:rPr lang="en-GB" sz="1800" dirty="0"/>
              <a:t>Basic Financial Management</a:t>
            </a:r>
            <a:endParaRPr lang="en-ZA" sz="1800" dirty="0"/>
          </a:p>
          <a:p>
            <a:endParaRPr lang="en-ZA" sz="900" dirty="0"/>
          </a:p>
          <a:p>
            <a:endParaRPr lang="en-ZA" sz="900" dirty="0"/>
          </a:p>
        </p:txBody>
      </p:sp>
      <p:sp>
        <p:nvSpPr>
          <p:cNvPr id="8" name="Title 1"/>
          <p:cNvSpPr>
            <a:spLocks noGrp="1"/>
          </p:cNvSpPr>
          <p:nvPr>
            <p:ph type="title"/>
          </p:nvPr>
        </p:nvSpPr>
        <p:spPr>
          <a:xfrm>
            <a:off x="-1" y="173800"/>
            <a:ext cx="8883445" cy="895653"/>
          </a:xfrm>
        </p:spPr>
        <p:txBody>
          <a:bodyPr>
            <a:noAutofit/>
          </a:bodyPr>
          <a:lstStyle/>
          <a:p>
            <a:pPr algn="l"/>
            <a:r>
              <a:rPr lang="en-US" sz="2000" b="1" dirty="0" smtClean="0"/>
              <a:t>REFLECTIONS ON STRIDES AND REVERSALS IN THE LOCAL GOVERNMENT SECTOR </a:t>
            </a:r>
            <a:r>
              <a:rPr lang="en-US" sz="2000" b="1" dirty="0"/>
              <a:t/>
            </a:r>
            <a:br>
              <a:rPr lang="en-US" sz="2000" b="1" dirty="0"/>
            </a:br>
            <a:endParaRPr lang="en-ZA" sz="2000" b="1" dirty="0"/>
          </a:p>
        </p:txBody>
      </p:sp>
    </p:spTree>
    <p:extLst>
      <p:ext uri="{BB962C8B-B14F-4D97-AF65-F5344CB8AC3E}">
        <p14:creationId xmlns:p14="http://schemas.microsoft.com/office/powerpoint/2010/main" val="395719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5E4C5A4-68AA-419A-9EB9-20F6985B147C}" type="slidenum">
              <a:rPr lang="en-GB" smtClean="0"/>
              <a:pPr/>
              <a:t>17</a:t>
            </a:fld>
            <a:endParaRPr lang="en-GB" dirty="0"/>
          </a:p>
        </p:txBody>
      </p:sp>
      <p:sp>
        <p:nvSpPr>
          <p:cNvPr id="7" name="Rectangle 6"/>
          <p:cNvSpPr/>
          <p:nvPr/>
        </p:nvSpPr>
        <p:spPr>
          <a:xfrm>
            <a:off x="2816805" y="948444"/>
            <a:ext cx="6237694" cy="641714"/>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anchor="ctr">
            <a:spAutoFit/>
          </a:bodyPr>
          <a:lstStyle/>
          <a:p>
            <a:pPr algn="ctr">
              <a:lnSpc>
                <a:spcPct val="170000"/>
              </a:lnSpc>
            </a:pPr>
            <a:r>
              <a:rPr lang="en-US" sz="2100" dirty="0">
                <a:solidFill>
                  <a:schemeClr val="accent6"/>
                </a:solidFill>
                <a:latin typeface="Foco"/>
                <a:cs typeface="Aharoni" panose="02010803020104030203" pitchFamily="2" charset="-79"/>
              </a:rPr>
              <a:t>Commitment to service delivery </a:t>
            </a:r>
            <a:endParaRPr lang="en-ZA" sz="2100" dirty="0">
              <a:solidFill>
                <a:schemeClr val="accent6"/>
              </a:solidFill>
              <a:latin typeface="Foco"/>
              <a:cs typeface="Aharoni" panose="02010803020104030203" pitchFamily="2" charset="-79"/>
            </a:endParaRPr>
          </a:p>
        </p:txBody>
      </p:sp>
      <p:pic>
        <p:nvPicPr>
          <p:cNvPr id="10" name="Picture 9"/>
          <p:cNvPicPr>
            <a:picLocks noChangeAspect="1"/>
          </p:cNvPicPr>
          <p:nvPr/>
        </p:nvPicPr>
        <p:blipFill>
          <a:blip r:embed="rId2"/>
          <a:stretch>
            <a:fillRect/>
          </a:stretch>
        </p:blipFill>
        <p:spPr>
          <a:xfrm>
            <a:off x="2816805" y="1527292"/>
            <a:ext cx="6021670" cy="145233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a:stretch>
            <a:fillRect/>
          </a:stretch>
        </p:blipFill>
        <p:spPr>
          <a:xfrm>
            <a:off x="129391" y="998001"/>
            <a:ext cx="2687414" cy="2204532"/>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4"/>
          <a:srcRect t="3508"/>
          <a:stretch/>
        </p:blipFill>
        <p:spPr>
          <a:xfrm>
            <a:off x="4295650" y="2903206"/>
            <a:ext cx="4733780" cy="3010070"/>
          </a:xfrm>
          <a:prstGeom prst="rect">
            <a:avLst/>
          </a:prstGeom>
        </p:spPr>
      </p:pic>
      <p:pic>
        <p:nvPicPr>
          <p:cNvPr id="4" name="Picture 3"/>
          <p:cNvPicPr>
            <a:picLocks noChangeAspect="1"/>
          </p:cNvPicPr>
          <p:nvPr/>
        </p:nvPicPr>
        <p:blipFill>
          <a:blip r:embed="rId5"/>
          <a:stretch>
            <a:fillRect/>
          </a:stretch>
        </p:blipFill>
        <p:spPr>
          <a:xfrm>
            <a:off x="23694" y="2910503"/>
            <a:ext cx="4228096" cy="3093997"/>
          </a:xfrm>
          <a:prstGeom prst="rect">
            <a:avLst/>
          </a:prstGeom>
        </p:spPr>
      </p:pic>
      <p:sp>
        <p:nvSpPr>
          <p:cNvPr id="12" name="TextBox 11"/>
          <p:cNvSpPr txBox="1"/>
          <p:nvPr/>
        </p:nvSpPr>
        <p:spPr>
          <a:xfrm>
            <a:off x="2453127" y="2964123"/>
            <a:ext cx="1798662" cy="276999"/>
          </a:xfrm>
          <a:prstGeom prst="rect">
            <a:avLst/>
          </a:prstGeom>
          <a:noFill/>
        </p:spPr>
        <p:txBody>
          <a:bodyPr wrap="square" rtlCol="0">
            <a:spAutoFit/>
          </a:bodyPr>
          <a:lstStyle/>
          <a:p>
            <a:r>
              <a:rPr lang="en-ZA" sz="1200" b="1" dirty="0">
                <a:solidFill>
                  <a:srgbClr val="FF0000"/>
                </a:solidFill>
                <a:cs typeface="Aharoni" panose="02010803020104030203" pitchFamily="2" charset="-79"/>
              </a:rPr>
              <a:t>(AG REPORT 2016/17)</a:t>
            </a:r>
          </a:p>
        </p:txBody>
      </p:sp>
      <p:sp>
        <p:nvSpPr>
          <p:cNvPr id="9" name="Title 1"/>
          <p:cNvSpPr>
            <a:spLocks noGrp="1"/>
          </p:cNvSpPr>
          <p:nvPr>
            <p:ph type="title"/>
          </p:nvPr>
        </p:nvSpPr>
        <p:spPr>
          <a:xfrm>
            <a:off x="-1" y="173800"/>
            <a:ext cx="8883445" cy="895653"/>
          </a:xfrm>
        </p:spPr>
        <p:txBody>
          <a:bodyPr>
            <a:noAutofit/>
          </a:bodyPr>
          <a:lstStyle/>
          <a:p>
            <a:pPr algn="l"/>
            <a:r>
              <a:rPr lang="en-US" sz="2000" b="1" dirty="0" smtClean="0"/>
              <a:t>REFLECTIONS ON STRIDES AND REVERSALS IN THE LOCAL GOVERNMENT SECTOR </a:t>
            </a:r>
            <a:r>
              <a:rPr lang="en-US" sz="2000" b="1" dirty="0"/>
              <a:t/>
            </a:r>
            <a:br>
              <a:rPr lang="en-US" sz="2000" b="1" dirty="0"/>
            </a:br>
            <a:endParaRPr lang="en-ZA" sz="2000" b="1" dirty="0"/>
          </a:p>
        </p:txBody>
      </p:sp>
    </p:spTree>
    <p:extLst>
      <p:ext uri="{BB962C8B-B14F-4D97-AF65-F5344CB8AC3E}">
        <p14:creationId xmlns:p14="http://schemas.microsoft.com/office/powerpoint/2010/main" val="3842153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0018" y="5777458"/>
            <a:ext cx="3036874" cy="346249"/>
          </a:xfrm>
          <a:prstGeom prst="rect">
            <a:avLst/>
          </a:prstGeom>
          <a:noFill/>
        </p:spPr>
        <p:txBody>
          <a:bodyPr wrap="square" rtlCol="0">
            <a:spAutoFit/>
          </a:bodyPr>
          <a:lstStyle/>
          <a:p>
            <a:r>
              <a:rPr lang="en-ZA" sz="825" i="1" dirty="0"/>
              <a:t>Source: Stats SA 2017 Non Financial Census of Municipalities </a:t>
            </a:r>
          </a:p>
        </p:txBody>
      </p:sp>
      <p:grpSp>
        <p:nvGrpSpPr>
          <p:cNvPr id="11" name="Group 10"/>
          <p:cNvGrpSpPr/>
          <p:nvPr/>
        </p:nvGrpSpPr>
        <p:grpSpPr>
          <a:xfrm>
            <a:off x="122404" y="1406940"/>
            <a:ext cx="4074138" cy="2200788"/>
            <a:chOff x="163205" y="638791"/>
            <a:chExt cx="5432184" cy="2934384"/>
          </a:xfrm>
        </p:grpSpPr>
        <p:pic>
          <p:nvPicPr>
            <p:cNvPr id="2" name="Picture 1"/>
            <p:cNvPicPr>
              <a:picLocks noChangeAspect="1"/>
            </p:cNvPicPr>
            <p:nvPr/>
          </p:nvPicPr>
          <p:blipFill>
            <a:blip r:embed="rId2">
              <a:lum bright="-20000" contrast="40000"/>
            </a:blip>
            <a:stretch>
              <a:fillRect/>
            </a:stretch>
          </p:blipFill>
          <p:spPr>
            <a:xfrm>
              <a:off x="163205" y="681504"/>
              <a:ext cx="5432184" cy="289167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63206" y="638791"/>
              <a:ext cx="939455" cy="369332"/>
            </a:xfrm>
            <a:prstGeom prst="rect">
              <a:avLst/>
            </a:prstGeom>
            <a:noFill/>
          </p:spPr>
          <p:txBody>
            <a:bodyPr wrap="square" rtlCol="0">
              <a:spAutoFit/>
            </a:bodyPr>
            <a:lstStyle/>
            <a:p>
              <a:r>
                <a:rPr lang="en-ZA" sz="1200" b="1" dirty="0">
                  <a:solidFill>
                    <a:schemeClr val="accent1">
                      <a:lumMod val="50000"/>
                    </a:schemeClr>
                  </a:solidFill>
                </a:rPr>
                <a:t>Water </a:t>
              </a:r>
            </a:p>
          </p:txBody>
        </p:sp>
      </p:grpSp>
      <p:grpSp>
        <p:nvGrpSpPr>
          <p:cNvPr id="12" name="Group 11"/>
          <p:cNvGrpSpPr/>
          <p:nvPr/>
        </p:nvGrpSpPr>
        <p:grpSpPr>
          <a:xfrm>
            <a:off x="122404" y="3708258"/>
            <a:ext cx="4074138" cy="2066396"/>
            <a:chOff x="163205" y="3761003"/>
            <a:chExt cx="5432184" cy="2755194"/>
          </a:xfrm>
        </p:grpSpPr>
        <p:pic>
          <p:nvPicPr>
            <p:cNvPr id="5" name="Picture 4"/>
            <p:cNvPicPr>
              <a:picLocks noChangeAspect="1"/>
            </p:cNvPicPr>
            <p:nvPr/>
          </p:nvPicPr>
          <p:blipFill>
            <a:blip r:embed="rId3">
              <a:lum bright="-20000" contrast="40000"/>
            </a:blip>
            <a:stretch>
              <a:fillRect/>
            </a:stretch>
          </p:blipFill>
          <p:spPr>
            <a:xfrm>
              <a:off x="163205" y="3836151"/>
              <a:ext cx="5432184" cy="268004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63205" y="3761003"/>
              <a:ext cx="1324936" cy="369332"/>
            </a:xfrm>
            <a:prstGeom prst="rect">
              <a:avLst/>
            </a:prstGeom>
            <a:noFill/>
          </p:spPr>
          <p:txBody>
            <a:bodyPr wrap="square" rtlCol="0">
              <a:spAutoFit/>
            </a:bodyPr>
            <a:lstStyle/>
            <a:p>
              <a:r>
                <a:rPr lang="en-ZA" sz="1200" b="1" dirty="0">
                  <a:solidFill>
                    <a:srgbClr val="632B8D"/>
                  </a:solidFill>
                </a:rPr>
                <a:t>Sewerage</a:t>
              </a:r>
            </a:p>
          </p:txBody>
        </p:sp>
      </p:grpSp>
      <p:grpSp>
        <p:nvGrpSpPr>
          <p:cNvPr id="13" name="Group 12"/>
          <p:cNvGrpSpPr/>
          <p:nvPr/>
        </p:nvGrpSpPr>
        <p:grpSpPr>
          <a:xfrm>
            <a:off x="4931581" y="1364930"/>
            <a:ext cx="4034293" cy="2180507"/>
            <a:chOff x="6575441" y="623118"/>
            <a:chExt cx="5379057" cy="2907343"/>
          </a:xfrm>
        </p:grpSpPr>
        <p:pic>
          <p:nvPicPr>
            <p:cNvPr id="3" name="Picture 2"/>
            <p:cNvPicPr>
              <a:picLocks noChangeAspect="1"/>
            </p:cNvPicPr>
            <p:nvPr/>
          </p:nvPicPr>
          <p:blipFill>
            <a:blip r:embed="rId4">
              <a:lum bright="-20000" contrast="40000"/>
            </a:blip>
            <a:stretch>
              <a:fillRect/>
            </a:stretch>
          </p:blipFill>
          <p:spPr>
            <a:xfrm>
              <a:off x="6575441" y="638791"/>
              <a:ext cx="5379057" cy="289167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632594" y="623118"/>
              <a:ext cx="1324936" cy="369332"/>
            </a:xfrm>
            <a:prstGeom prst="rect">
              <a:avLst/>
            </a:prstGeom>
            <a:noFill/>
          </p:spPr>
          <p:txBody>
            <a:bodyPr wrap="square" rtlCol="0">
              <a:spAutoFit/>
            </a:bodyPr>
            <a:lstStyle/>
            <a:p>
              <a:r>
                <a:rPr lang="en-ZA" sz="1200" b="1" dirty="0">
                  <a:solidFill>
                    <a:schemeClr val="accent2"/>
                  </a:solidFill>
                </a:rPr>
                <a:t>Electricity</a:t>
              </a:r>
            </a:p>
          </p:txBody>
        </p:sp>
      </p:grpSp>
      <p:grpSp>
        <p:nvGrpSpPr>
          <p:cNvPr id="14" name="Group 13"/>
          <p:cNvGrpSpPr/>
          <p:nvPr/>
        </p:nvGrpSpPr>
        <p:grpSpPr>
          <a:xfrm>
            <a:off x="4919625" y="3701304"/>
            <a:ext cx="4046249" cy="2086240"/>
            <a:chOff x="6559500" y="3792071"/>
            <a:chExt cx="5394998" cy="2781653"/>
          </a:xfrm>
        </p:grpSpPr>
        <p:pic>
          <p:nvPicPr>
            <p:cNvPr id="6" name="Picture 5"/>
            <p:cNvPicPr>
              <a:picLocks noChangeAspect="1"/>
            </p:cNvPicPr>
            <p:nvPr/>
          </p:nvPicPr>
          <p:blipFill>
            <a:blip r:embed="rId5">
              <a:lum bright="-20000" contrast="40000"/>
            </a:blip>
            <a:stretch>
              <a:fillRect/>
            </a:stretch>
          </p:blipFill>
          <p:spPr>
            <a:xfrm>
              <a:off x="6559500" y="3805518"/>
              <a:ext cx="5394998" cy="276820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662879" y="3792071"/>
              <a:ext cx="1324936" cy="615553"/>
            </a:xfrm>
            <a:prstGeom prst="rect">
              <a:avLst/>
            </a:prstGeom>
            <a:noFill/>
          </p:spPr>
          <p:txBody>
            <a:bodyPr wrap="square" rtlCol="0">
              <a:spAutoFit/>
            </a:bodyPr>
            <a:lstStyle/>
            <a:p>
              <a:r>
                <a:rPr lang="en-ZA" sz="1200" b="1" dirty="0">
                  <a:solidFill>
                    <a:schemeClr val="accent6"/>
                  </a:solidFill>
                </a:rPr>
                <a:t>Solid Waste</a:t>
              </a:r>
            </a:p>
          </p:txBody>
        </p:sp>
      </p:grpSp>
      <p:sp>
        <p:nvSpPr>
          <p:cNvPr id="15" name="TextBox 14"/>
          <p:cNvSpPr txBox="1"/>
          <p:nvPr/>
        </p:nvSpPr>
        <p:spPr>
          <a:xfrm>
            <a:off x="1897417" y="935031"/>
            <a:ext cx="4921640" cy="369332"/>
          </a:xfrm>
          <a:prstGeom prst="rect">
            <a:avLst/>
          </a:prstGeom>
          <a:solidFill>
            <a:schemeClr val="tx1">
              <a:lumMod val="20000"/>
              <a:lumOff val="80000"/>
            </a:schemeClr>
          </a:solidFill>
        </p:spPr>
        <p:txBody>
          <a:bodyPr wrap="square" rtlCol="0">
            <a:spAutoFit/>
          </a:bodyPr>
          <a:lstStyle/>
          <a:p>
            <a:pPr algn="ctr"/>
            <a:r>
              <a:rPr lang="en-ZA" dirty="0">
                <a:solidFill>
                  <a:schemeClr val="accent6"/>
                </a:solidFill>
              </a:rPr>
              <a:t>Access to Service Delivery </a:t>
            </a:r>
          </a:p>
        </p:txBody>
      </p:sp>
      <p:sp>
        <p:nvSpPr>
          <p:cNvPr id="16" name="Title 1"/>
          <p:cNvSpPr txBox="1">
            <a:spLocks/>
          </p:cNvSpPr>
          <p:nvPr/>
        </p:nvSpPr>
        <p:spPr>
          <a:xfrm>
            <a:off x="-1" y="173800"/>
            <a:ext cx="8883445" cy="8956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smtClean="0"/>
              <a:t>REFLECTIONS ON STRIDES AND REVERSALS IN THE LOCAL GOVERNMENT SECTOR </a:t>
            </a:r>
            <a:br>
              <a:rPr lang="en-US" sz="2000" b="1" smtClean="0"/>
            </a:br>
            <a:endParaRPr lang="en-ZA" sz="2000" b="1" dirty="0"/>
          </a:p>
        </p:txBody>
      </p:sp>
    </p:spTree>
    <p:extLst>
      <p:ext uri="{BB962C8B-B14F-4D97-AF65-F5344CB8AC3E}">
        <p14:creationId xmlns:p14="http://schemas.microsoft.com/office/powerpoint/2010/main" val="532995742"/>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342900"/>
            <a:fld id="{22DE3D06-4437-4F43-807B-2CE4A49B76C4}" type="slidenum">
              <a:rPr lang="en-ZA" smtClean="0">
                <a:solidFill>
                  <a:srgbClr val="F06D19">
                    <a:tint val="75000"/>
                  </a:srgbClr>
                </a:solidFill>
              </a:rPr>
              <a:pPr defTabSz="342900"/>
              <a:t>19</a:t>
            </a:fld>
            <a:endParaRPr lang="en-ZA" dirty="0">
              <a:solidFill>
                <a:srgbClr val="F06D19">
                  <a:tint val="75000"/>
                </a:srgbClr>
              </a:solidFill>
            </a:endParaRPr>
          </a:p>
        </p:txBody>
      </p:sp>
      <p:pic>
        <p:nvPicPr>
          <p:cNvPr id="3" name="Picture 2"/>
          <p:cNvPicPr>
            <a:picLocks noChangeAspect="1"/>
          </p:cNvPicPr>
          <p:nvPr/>
        </p:nvPicPr>
        <p:blipFill>
          <a:blip r:embed="rId2"/>
          <a:stretch>
            <a:fillRect/>
          </a:stretch>
        </p:blipFill>
        <p:spPr>
          <a:xfrm>
            <a:off x="234002" y="1439428"/>
            <a:ext cx="4199546" cy="2373653"/>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34003" y="3858007"/>
            <a:ext cx="4203890" cy="415498"/>
          </a:xfrm>
          <a:prstGeom prst="rect">
            <a:avLst/>
          </a:prstGeom>
        </p:spPr>
        <p:txBody>
          <a:bodyPr wrap="square">
            <a:spAutoFit/>
          </a:bodyPr>
          <a:lstStyle/>
          <a:p>
            <a:r>
              <a:rPr lang="en-ZA" sz="1050" dirty="0">
                <a:solidFill>
                  <a:srgbClr val="FF0000"/>
                </a:solidFill>
              </a:rPr>
              <a:t>Kya Sands in Johannesburg. One street separates an informal settlement from the middle class suburb of Bloubosrand</a:t>
            </a:r>
          </a:p>
        </p:txBody>
      </p:sp>
      <p:pic>
        <p:nvPicPr>
          <p:cNvPr id="5" name="Picture 4"/>
          <p:cNvPicPr>
            <a:picLocks noChangeAspect="1"/>
          </p:cNvPicPr>
          <p:nvPr/>
        </p:nvPicPr>
        <p:blipFill>
          <a:blip r:embed="rId3"/>
          <a:stretch>
            <a:fillRect/>
          </a:stretch>
        </p:blipFill>
        <p:spPr>
          <a:xfrm>
            <a:off x="4576345" y="1399609"/>
            <a:ext cx="4365285" cy="245329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572000" y="3911144"/>
            <a:ext cx="4369630" cy="415498"/>
          </a:xfrm>
          <a:prstGeom prst="rect">
            <a:avLst/>
          </a:prstGeom>
        </p:spPr>
        <p:txBody>
          <a:bodyPr wrap="square">
            <a:spAutoFit/>
          </a:bodyPr>
          <a:lstStyle/>
          <a:p>
            <a:r>
              <a:rPr lang="en-ZA" sz="1050" dirty="0">
                <a:solidFill>
                  <a:srgbClr val="FF0000"/>
                </a:solidFill>
              </a:rPr>
              <a:t>Alexandra and Casey Park are so close yet so far apart in terms of their extreme disparities of living standards and opportunities</a:t>
            </a:r>
          </a:p>
        </p:txBody>
      </p:sp>
      <p:sp>
        <p:nvSpPr>
          <p:cNvPr id="7" name="Rectangle 6"/>
          <p:cNvSpPr/>
          <p:nvPr/>
        </p:nvSpPr>
        <p:spPr>
          <a:xfrm>
            <a:off x="234003" y="4372014"/>
            <a:ext cx="8820495" cy="715581"/>
          </a:xfrm>
          <a:prstGeom prst="rect">
            <a:avLst/>
          </a:prstGeom>
        </p:spPr>
        <p:txBody>
          <a:bodyPr wrap="square">
            <a:spAutoFit/>
          </a:bodyPr>
          <a:lstStyle/>
          <a:p>
            <a:r>
              <a:rPr lang="en-US" sz="1350" dirty="0">
                <a:solidFill>
                  <a:schemeClr val="accent6"/>
                </a:solidFill>
              </a:rPr>
              <a:t>Eighteen years after the establishment of “Wall-to-Wall” democratic local government our municipal spaces remain "</a:t>
            </a:r>
            <a:r>
              <a:rPr lang="en-US" sz="1350" i="1" dirty="0">
                <a:solidFill>
                  <a:schemeClr val="accent6"/>
                </a:solidFill>
              </a:rPr>
              <a:t>Two-worlds</a:t>
            </a:r>
            <a:r>
              <a:rPr lang="en-US" sz="1350" dirty="0">
                <a:solidFill>
                  <a:schemeClr val="accent6"/>
                </a:solidFill>
              </a:rPr>
              <a:t>" municipalities and societies. This is despite sterling progress made by municipalities in providing access to basic services to those who were previously unserved</a:t>
            </a:r>
          </a:p>
        </p:txBody>
      </p:sp>
      <p:pic>
        <p:nvPicPr>
          <p:cNvPr id="8" name="Picture 7"/>
          <p:cNvPicPr>
            <a:picLocks noChangeAspect="1"/>
          </p:cNvPicPr>
          <p:nvPr/>
        </p:nvPicPr>
        <p:blipFill>
          <a:blip r:embed="rId4"/>
          <a:stretch>
            <a:fillRect/>
          </a:stretch>
        </p:blipFill>
        <p:spPr>
          <a:xfrm>
            <a:off x="845587" y="5122756"/>
            <a:ext cx="7452828" cy="786452"/>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234002" y="860780"/>
            <a:ext cx="8707628" cy="540148"/>
          </a:xfrm>
          <a:prstGeom prst="rect">
            <a:avLst/>
          </a:prstGeom>
          <a:solidFill>
            <a:srgbClr val="FFC000"/>
          </a:solidFill>
          <a:effectLst>
            <a:glow rad="101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vert="horz" wrap="square" lIns="68580" tIns="34290" rIns="68580" bIns="34290" rtlCol="0" anchor="ctr">
            <a:sp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685800">
              <a:lnSpc>
                <a:spcPct val="170000"/>
              </a:lnSpc>
            </a:pPr>
            <a:r>
              <a:rPr lang="en-ZA" sz="1800" dirty="0">
                <a:solidFill>
                  <a:schemeClr val="accent6"/>
                </a:solidFill>
                <a:latin typeface="Foco"/>
                <a:cs typeface="Aharoni" panose="02010803020104030203" pitchFamily="2" charset="-79"/>
              </a:rPr>
              <a:t>Rural development and spatial transformation</a:t>
            </a:r>
            <a:endParaRPr lang="en-US" sz="1800" dirty="0">
              <a:solidFill>
                <a:schemeClr val="accent6"/>
              </a:solidFill>
              <a:latin typeface="Foco"/>
              <a:cs typeface="Aharoni" panose="02010803020104030203" pitchFamily="2" charset="-79"/>
            </a:endParaRPr>
          </a:p>
        </p:txBody>
      </p:sp>
      <p:sp>
        <p:nvSpPr>
          <p:cNvPr id="10" name="Title 1"/>
          <p:cNvSpPr txBox="1">
            <a:spLocks/>
          </p:cNvSpPr>
          <p:nvPr/>
        </p:nvSpPr>
        <p:spPr>
          <a:xfrm>
            <a:off x="-1" y="173800"/>
            <a:ext cx="8883445" cy="8956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smtClean="0"/>
              <a:t>REFLECTIONS ON STRIDES AND REVERSALS IN THE LOCAL GOVERNMENT SECTOR </a:t>
            </a:r>
            <a:br>
              <a:rPr lang="en-US" sz="2000" b="1" smtClean="0"/>
            </a:br>
            <a:endParaRPr lang="en-ZA" sz="2000" b="1" dirty="0"/>
          </a:p>
        </p:txBody>
      </p:sp>
    </p:spTree>
    <p:extLst>
      <p:ext uri="{BB962C8B-B14F-4D97-AF65-F5344CB8AC3E}">
        <p14:creationId xmlns:p14="http://schemas.microsoft.com/office/powerpoint/2010/main" val="4120471162"/>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TABLE OF CONTENTS</a:t>
            </a:r>
            <a:endParaRPr lang="en-US" sz="2800" dirty="0"/>
          </a:p>
        </p:txBody>
      </p:sp>
      <p:sp>
        <p:nvSpPr>
          <p:cNvPr id="3" name="Text Placeholder 2"/>
          <p:cNvSpPr>
            <a:spLocks noGrp="1"/>
          </p:cNvSpPr>
          <p:nvPr>
            <p:ph type="body" sz="quarter" idx="10"/>
          </p:nvPr>
        </p:nvSpPr>
        <p:spPr>
          <a:xfrm>
            <a:off x="272716" y="1069453"/>
            <a:ext cx="8414084" cy="5223397"/>
          </a:xfrm>
        </p:spPr>
        <p:txBody>
          <a:bodyPr>
            <a:normAutofit/>
          </a:bodyPr>
          <a:lstStyle/>
          <a:p>
            <a:pPr>
              <a:lnSpc>
                <a:spcPct val="150000"/>
              </a:lnSpc>
              <a:buFont typeface="+mj-lt"/>
              <a:buAutoNum type="arabicPeriod"/>
            </a:pPr>
            <a:r>
              <a:rPr lang="en-US" sz="1600" b="1" dirty="0" smtClean="0"/>
              <a:t>COMPLEXITY OF THE TOPIC</a:t>
            </a:r>
          </a:p>
          <a:p>
            <a:pPr>
              <a:lnSpc>
                <a:spcPct val="150000"/>
              </a:lnSpc>
              <a:buFont typeface="+mj-lt"/>
              <a:buAutoNum type="arabicPeriod"/>
            </a:pPr>
            <a:r>
              <a:rPr lang="en-US" sz="1600" b="1" dirty="0"/>
              <a:t>UNDERSTANDING THE COMPLEXITY AND UNIQUENESS OF OUR MODEL OF LOCAL GOVERNMENT IN SOUTH AFRICA</a:t>
            </a:r>
          </a:p>
          <a:p>
            <a:pPr>
              <a:lnSpc>
                <a:spcPct val="150000"/>
              </a:lnSpc>
              <a:buFont typeface="+mj-lt"/>
              <a:buAutoNum type="arabicPeriod"/>
            </a:pPr>
            <a:r>
              <a:rPr lang="en-ZA" sz="1600" b="1" dirty="0"/>
              <a:t>DEVELOPMENTAL LOCAL GOVERNMENT MATURITY MODEL AND ITS FAULT LINES?</a:t>
            </a:r>
            <a:endParaRPr lang="en-US" sz="1600" b="1" dirty="0"/>
          </a:p>
          <a:p>
            <a:pPr>
              <a:lnSpc>
                <a:spcPct val="150000"/>
              </a:lnSpc>
              <a:buFont typeface="+mj-lt"/>
              <a:buAutoNum type="arabicPeriod"/>
            </a:pPr>
            <a:r>
              <a:rPr lang="en-US" sz="1600" b="1" dirty="0"/>
              <a:t>REFLECTIONS ON STRIDES AND REVERSALS IN THE LOCAL GOVERNMENT SECTOR </a:t>
            </a:r>
            <a:endParaRPr lang="en-US" sz="1600" b="1" dirty="0" smtClean="0"/>
          </a:p>
          <a:p>
            <a:pPr>
              <a:lnSpc>
                <a:spcPct val="150000"/>
              </a:lnSpc>
              <a:buFont typeface="+mj-lt"/>
              <a:buAutoNum type="arabicPeriod"/>
            </a:pPr>
            <a:r>
              <a:rPr lang="en-US" sz="1600" b="1" dirty="0" smtClean="0">
                <a:solidFill>
                  <a:schemeClr val="accent6"/>
                </a:solidFill>
              </a:rPr>
              <a:t>CONTRIBUTION OF SALGA TO PROPEL THE LOCAL GOVERNMENT SECTOR FORWARD IN TERMS OF GOOD GOVERNANCE  AND ACCOUNTABILITY </a:t>
            </a:r>
          </a:p>
          <a:p>
            <a:pPr marL="0" indent="0">
              <a:lnSpc>
                <a:spcPct val="150000"/>
              </a:lnSpc>
              <a:buNone/>
            </a:pPr>
            <a:r>
              <a:rPr lang="en-US" sz="1600" b="1" dirty="0" smtClean="0"/>
              <a:t>5.1 	WORKING TOWARDS THE REQUIRED BALANCE BETWEEN THE SUPPLY SIDE 	AND THE DEMAND SIDE OF EFFECTIVE OVERSIGHT AND ACCOUNTABILITY </a:t>
            </a:r>
          </a:p>
          <a:p>
            <a:pPr marL="0" indent="0">
              <a:lnSpc>
                <a:spcPct val="150000"/>
              </a:lnSpc>
              <a:buNone/>
            </a:pPr>
            <a:r>
              <a:rPr lang="en-US" sz="1600" b="1" dirty="0" smtClean="0"/>
              <a:t>6. CONCLUSIONS  </a:t>
            </a:r>
            <a:endParaRPr lang="en-US" sz="1600" b="1" dirty="0"/>
          </a:p>
          <a:p>
            <a:pPr>
              <a:lnSpc>
                <a:spcPct val="150000"/>
              </a:lnSpc>
              <a:buFont typeface="+mj-lt"/>
              <a:buAutoNum type="arabicPeriod"/>
            </a:pPr>
            <a:endParaRPr lang="en-US" sz="1600" b="1" dirty="0">
              <a:solidFill>
                <a:schemeClr val="accent6"/>
              </a:solidFill>
            </a:endParaRPr>
          </a:p>
        </p:txBody>
      </p:sp>
    </p:spTree>
    <p:extLst>
      <p:ext uri="{BB962C8B-B14F-4D97-AF65-F5344CB8AC3E}">
        <p14:creationId xmlns:p14="http://schemas.microsoft.com/office/powerpoint/2010/main" val="1085774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5624514"/>
            <a:ext cx="2133600" cy="273844"/>
          </a:xfrm>
          <a:prstGeom prst="rect">
            <a:avLst/>
          </a:prstGeom>
        </p:spPr>
        <p:txBody>
          <a:bodyPr/>
          <a:lstStyle/>
          <a:p>
            <a:fld id="{50754A13-A0D8-4915-A5CE-FD6F403ECC42}" type="slidenum">
              <a:rPr lang="en-US" smtClean="0"/>
              <a:t>20</a:t>
            </a:fld>
            <a:endParaRPr lang="en-US" dirty="0"/>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25" y="3937300"/>
            <a:ext cx="1837251" cy="3469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0" y="1550470"/>
            <a:ext cx="5102136" cy="23873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291" y="4413692"/>
            <a:ext cx="5818453" cy="1370351"/>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pic>
        <p:nvPicPr>
          <p:cNvPr id="15"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682" y="3736034"/>
            <a:ext cx="2537798" cy="6030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9893" y="3873956"/>
            <a:ext cx="2559113" cy="4250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18"/>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4461" y="3902771"/>
            <a:ext cx="1449756" cy="4363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Box 17"/>
          <p:cNvSpPr txBox="1"/>
          <p:nvPr/>
        </p:nvSpPr>
        <p:spPr>
          <a:xfrm>
            <a:off x="5002810" y="1469452"/>
            <a:ext cx="4141190" cy="2247424"/>
          </a:xfrm>
          <a:prstGeom prst="roundRect">
            <a:avLst/>
          </a:prstGeom>
          <a:solidFill>
            <a:schemeClr val="accent2"/>
          </a:solidFill>
        </p:spPr>
        <p:txBody>
          <a:bodyPr wrap="square" rtlCol="0">
            <a:spAutoFit/>
          </a:bodyPr>
          <a:lstStyle/>
          <a:p>
            <a:pPr marL="128588" indent="-128588">
              <a:buFont typeface="Arial" panose="020B0604020202020204" pitchFamily="34" charset="0"/>
              <a:buChar char="•"/>
            </a:pPr>
            <a:r>
              <a:rPr lang="en-ZA" sz="900" dirty="0">
                <a:solidFill>
                  <a:schemeClr val="accent6"/>
                </a:solidFill>
              </a:rPr>
              <a:t>The top four sectors driving economic activity as well as employment creation include, Financial services, Government services </a:t>
            </a:r>
            <a:r>
              <a:rPr lang="en-ZA" sz="900" i="1" dirty="0">
                <a:solidFill>
                  <a:schemeClr val="accent6"/>
                </a:solidFill>
              </a:rPr>
              <a:t>(incl community and social services),</a:t>
            </a:r>
            <a:r>
              <a:rPr lang="en-ZA" sz="900" dirty="0">
                <a:solidFill>
                  <a:schemeClr val="accent6"/>
                </a:solidFill>
              </a:rPr>
              <a:t> Trade &amp; wholesale and Manufacturing services. </a:t>
            </a:r>
          </a:p>
          <a:p>
            <a:pPr marL="128588" indent="-128588">
              <a:buFont typeface="Arial" panose="020B0604020202020204" pitchFamily="34" charset="0"/>
              <a:buChar char="•"/>
            </a:pPr>
            <a:r>
              <a:rPr lang="en-ZA" sz="900" dirty="0">
                <a:solidFill>
                  <a:schemeClr val="accent6"/>
                </a:solidFill>
              </a:rPr>
              <a:t>However some provinces require diversification as they are largely depended on one or two key sectors for their economic activity </a:t>
            </a:r>
            <a:r>
              <a:rPr lang="en-ZA" sz="900" i="1" dirty="0">
                <a:solidFill>
                  <a:schemeClr val="accent6"/>
                </a:solidFill>
              </a:rPr>
              <a:t>i.e Limpopo (mining), Western Cape (agriculture and finance). </a:t>
            </a:r>
          </a:p>
          <a:p>
            <a:pPr marL="128588" indent="-128588">
              <a:buFont typeface="Arial" panose="020B0604020202020204" pitchFamily="34" charset="0"/>
              <a:buChar char="•"/>
            </a:pPr>
            <a:r>
              <a:rPr lang="en-ZA" sz="900" dirty="0">
                <a:solidFill>
                  <a:schemeClr val="accent6"/>
                </a:solidFill>
              </a:rPr>
              <a:t>A diversified economy is vital to ensure a province is not heavily affected by factors which would result in a market crash </a:t>
            </a:r>
            <a:r>
              <a:rPr lang="en-ZA" sz="900" i="1" dirty="0">
                <a:solidFill>
                  <a:schemeClr val="accent6"/>
                </a:solidFill>
              </a:rPr>
              <a:t>(i,e. the water crisis in the Western Cape and its impact into the agriculture sector). </a:t>
            </a:r>
          </a:p>
          <a:p>
            <a:pPr marL="128588" indent="-128588">
              <a:buFont typeface="Arial" panose="020B0604020202020204" pitchFamily="34" charset="0"/>
              <a:buChar char="•"/>
            </a:pPr>
            <a:r>
              <a:rPr lang="en-ZA" sz="900" dirty="0">
                <a:solidFill>
                  <a:schemeClr val="accent6"/>
                </a:solidFill>
              </a:rPr>
              <a:t>There is a need for creating a sustainable cycle of economic activity where businesses continually feed off of one another and grow larger as the economy grows. As more and more businesses open their doors, it leads to the growth of supporting industries.</a:t>
            </a:r>
          </a:p>
        </p:txBody>
      </p:sp>
      <p:pic>
        <p:nvPicPr>
          <p:cNvPr id="19" name="Picture 18"/>
          <p:cNvPicPr>
            <a:picLocks noChangeAspect="1"/>
          </p:cNvPicPr>
          <p:nvPr/>
        </p:nvPicPr>
        <p:blipFill>
          <a:blip r:embed="rId8"/>
          <a:stretch>
            <a:fillRect/>
          </a:stretch>
        </p:blipFill>
        <p:spPr>
          <a:xfrm>
            <a:off x="90400" y="4362591"/>
            <a:ext cx="2929154" cy="1535766"/>
          </a:xfrm>
          <a:prstGeom prst="rect">
            <a:avLst/>
          </a:prstGeom>
        </p:spPr>
      </p:pic>
      <p:sp>
        <p:nvSpPr>
          <p:cNvPr id="20" name="Title 1"/>
          <p:cNvSpPr>
            <a:spLocks noGrp="1"/>
          </p:cNvSpPr>
          <p:nvPr>
            <p:ph type="title"/>
          </p:nvPr>
        </p:nvSpPr>
        <p:spPr>
          <a:xfrm>
            <a:off x="1219200" y="908799"/>
            <a:ext cx="5729064" cy="348252"/>
          </a:xfrm>
          <a:solidFill>
            <a:schemeClr val="tx1">
              <a:lumMod val="20000"/>
              <a:lumOff val="80000"/>
            </a:schemeClr>
          </a:solidFill>
          <a:ln>
            <a:solidFill>
              <a:schemeClr val="bg1">
                <a:lumMod val="75000"/>
              </a:schemeClr>
            </a:solidFill>
          </a:ln>
        </p:spPr>
        <p:txBody>
          <a:bodyPr>
            <a:noAutofit/>
          </a:bodyPr>
          <a:lstStyle/>
          <a:p>
            <a:r>
              <a:rPr lang="en-ZA" sz="1800" dirty="0">
                <a:solidFill>
                  <a:schemeClr val="accent6"/>
                </a:solidFill>
                <a:latin typeface="Foco"/>
              </a:rPr>
              <a:t>Economic Growth and Employment</a:t>
            </a:r>
          </a:p>
        </p:txBody>
      </p:sp>
      <p:sp>
        <p:nvSpPr>
          <p:cNvPr id="21" name="Right Brace 20"/>
          <p:cNvSpPr/>
          <p:nvPr/>
        </p:nvSpPr>
        <p:spPr>
          <a:xfrm>
            <a:off x="3062941" y="4409460"/>
            <a:ext cx="213350" cy="1514267"/>
          </a:xfrm>
          <a:prstGeom prst="rightBrac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350" dirty="0"/>
          </a:p>
        </p:txBody>
      </p:sp>
      <p:pic>
        <p:nvPicPr>
          <p:cNvPr id="22"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657" y="1585011"/>
            <a:ext cx="3187084" cy="3318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p:cNvSpPr txBox="1">
            <a:spLocks/>
          </p:cNvSpPr>
          <p:nvPr/>
        </p:nvSpPr>
        <p:spPr>
          <a:xfrm>
            <a:off x="-1" y="173800"/>
            <a:ext cx="8883445" cy="8956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smtClean="0"/>
              <a:t>REFLECTIONS ON STRIDES AND REVERSALS IN THE LOCAL GOVERNMENT SECTOR </a:t>
            </a:r>
            <a:br>
              <a:rPr lang="en-US" sz="2000" b="1" smtClean="0"/>
            </a:br>
            <a:endParaRPr lang="en-ZA" sz="2000" b="1" dirty="0"/>
          </a:p>
        </p:txBody>
      </p:sp>
    </p:spTree>
    <p:extLst>
      <p:ext uri="{BB962C8B-B14F-4D97-AF65-F5344CB8AC3E}">
        <p14:creationId xmlns:p14="http://schemas.microsoft.com/office/powerpoint/2010/main" val="1376078389"/>
      </p:ext>
    </p:extLst>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5E4C5A4-68AA-419A-9EB9-20F6985B147C}" type="slidenum">
              <a:rPr lang="en-GB" smtClean="0"/>
              <a:pPr/>
              <a:t>21</a:t>
            </a:fld>
            <a:endParaRPr lang="en-GB" dirty="0"/>
          </a:p>
        </p:txBody>
      </p:sp>
      <p:pic>
        <p:nvPicPr>
          <p:cNvPr id="4" name="Picture 3"/>
          <p:cNvPicPr>
            <a:picLocks noChangeAspect="1"/>
          </p:cNvPicPr>
          <p:nvPr/>
        </p:nvPicPr>
        <p:blipFill rotWithShape="1">
          <a:blip r:embed="rId2"/>
          <a:srcRect b="16156"/>
          <a:stretch/>
        </p:blipFill>
        <p:spPr>
          <a:xfrm>
            <a:off x="6030162" y="4328728"/>
            <a:ext cx="3132934" cy="913520"/>
          </a:xfrm>
          <a:prstGeom prst="rect">
            <a:avLst/>
          </a:prstGeom>
        </p:spPr>
      </p:pic>
      <p:pic>
        <p:nvPicPr>
          <p:cNvPr id="5" name="Picture 4"/>
          <p:cNvPicPr>
            <a:picLocks noChangeAspect="1"/>
          </p:cNvPicPr>
          <p:nvPr/>
        </p:nvPicPr>
        <p:blipFill>
          <a:blip r:embed="rId3"/>
          <a:stretch>
            <a:fillRect/>
          </a:stretch>
        </p:blipFill>
        <p:spPr>
          <a:xfrm>
            <a:off x="5760133" y="1016267"/>
            <a:ext cx="3257729" cy="244329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143508" y="1893541"/>
            <a:ext cx="5616624" cy="3867894"/>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143508" y="928415"/>
            <a:ext cx="5508612" cy="623149"/>
          </a:xfrm>
          <a:prstGeom prst="roundRect">
            <a:avLst/>
          </a:prstGeom>
          <a:solidFill>
            <a:srgbClr val="FFC0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a:lnSpc>
                <a:spcPct val="170000"/>
              </a:lnSpc>
            </a:pPr>
            <a:r>
              <a:rPr lang="en-US" dirty="0">
                <a:solidFill>
                  <a:schemeClr val="accent6"/>
                </a:solidFill>
                <a:latin typeface="Foco"/>
                <a:cs typeface="Aharoni" panose="02010803020104030203" pitchFamily="2" charset="-79"/>
              </a:rPr>
              <a:t>LACK OF STRONG STRATEGIC PLANNING</a:t>
            </a:r>
          </a:p>
        </p:txBody>
      </p:sp>
      <p:sp>
        <p:nvSpPr>
          <p:cNvPr id="8" name="Title 1"/>
          <p:cNvSpPr>
            <a:spLocks noGrp="1"/>
          </p:cNvSpPr>
          <p:nvPr>
            <p:ph type="title"/>
          </p:nvPr>
        </p:nvSpPr>
        <p:spPr>
          <a:xfrm>
            <a:off x="-1" y="173800"/>
            <a:ext cx="8883445" cy="895653"/>
          </a:xfrm>
        </p:spPr>
        <p:txBody>
          <a:bodyPr>
            <a:noAutofit/>
          </a:bodyPr>
          <a:lstStyle/>
          <a:p>
            <a:pPr algn="l"/>
            <a:r>
              <a:rPr lang="en-US" sz="2000" b="1" dirty="0" smtClean="0"/>
              <a:t>REFLECTIONS ON STRIDES AND REVERSALS IN THE LOCAL GOVERNMENT SECTOR </a:t>
            </a:r>
            <a:r>
              <a:rPr lang="en-US" sz="2000" b="1" dirty="0"/>
              <a:t/>
            </a:r>
            <a:br>
              <a:rPr lang="en-US" sz="2000" b="1" dirty="0"/>
            </a:br>
            <a:endParaRPr lang="en-ZA" sz="2000" b="1" dirty="0"/>
          </a:p>
        </p:txBody>
      </p:sp>
      <p:sp>
        <p:nvSpPr>
          <p:cNvPr id="2" name="TextBox 1"/>
          <p:cNvSpPr txBox="1"/>
          <p:nvPr/>
        </p:nvSpPr>
        <p:spPr>
          <a:xfrm>
            <a:off x="143508" y="6156101"/>
            <a:ext cx="8623515" cy="369332"/>
          </a:xfrm>
          <a:prstGeom prst="rect">
            <a:avLst/>
          </a:prstGeom>
          <a:noFill/>
        </p:spPr>
        <p:txBody>
          <a:bodyPr wrap="none" rtlCol="0">
            <a:spAutoFit/>
          </a:bodyPr>
          <a:lstStyle/>
          <a:p>
            <a:r>
              <a:rPr lang="en-ZA" b="1" dirty="0" smtClean="0">
                <a:solidFill>
                  <a:schemeClr val="accent6"/>
                </a:solidFill>
              </a:rPr>
              <a:t>WHY ONLY LOCAL GOVERNMENT HAS A RESPONSIBILITY TO INTEGRATE?</a:t>
            </a:r>
            <a:endParaRPr lang="en-ZA" b="1" dirty="0">
              <a:solidFill>
                <a:schemeClr val="accent6"/>
              </a:solidFill>
            </a:endParaRPr>
          </a:p>
        </p:txBody>
      </p:sp>
    </p:spTree>
    <p:extLst>
      <p:ext uri="{BB962C8B-B14F-4D97-AF65-F5344CB8AC3E}">
        <p14:creationId xmlns:p14="http://schemas.microsoft.com/office/powerpoint/2010/main" val="320970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5E4C5A4-68AA-419A-9EB9-20F6985B147C}" type="slidenum">
              <a:rPr lang="en-GB" smtClean="0"/>
              <a:pPr/>
              <a:t>22</a:t>
            </a:fld>
            <a:endParaRPr lang="en-GB" dirty="0"/>
          </a:p>
        </p:txBody>
      </p:sp>
      <p:sp>
        <p:nvSpPr>
          <p:cNvPr id="4" name="Title 1"/>
          <p:cNvSpPr>
            <a:spLocks noGrp="1"/>
          </p:cNvSpPr>
          <p:nvPr>
            <p:ph type="title"/>
          </p:nvPr>
        </p:nvSpPr>
        <p:spPr>
          <a:xfrm>
            <a:off x="143508" y="992291"/>
            <a:ext cx="8046894" cy="563231"/>
          </a:xfrm>
          <a:solidFill>
            <a:srgbClr val="FFC000"/>
          </a:solidFill>
        </p:spPr>
        <p:style>
          <a:lnRef idx="3">
            <a:schemeClr val="lt1"/>
          </a:lnRef>
          <a:fillRef idx="1">
            <a:schemeClr val="dk1"/>
          </a:fillRef>
          <a:effectRef idx="1">
            <a:schemeClr val="dk1"/>
          </a:effectRef>
          <a:fontRef idx="minor">
            <a:schemeClr val="lt1"/>
          </a:fontRef>
        </p:style>
        <p:txBody>
          <a:bodyPr wrap="square" anchor="ctr">
            <a:spAutoFit/>
          </a:bodyPr>
          <a:lstStyle/>
          <a:p>
            <a:pPr defTabSz="685800">
              <a:lnSpc>
                <a:spcPct val="170000"/>
              </a:lnSpc>
            </a:pPr>
            <a:r>
              <a:rPr lang="en-ZA" sz="1800" dirty="0">
                <a:solidFill>
                  <a:schemeClr val="accent6"/>
                </a:solidFill>
                <a:latin typeface="Foco"/>
                <a:cs typeface="Aharoni" panose="02010803020104030203" pitchFamily="2" charset="-79"/>
              </a:rPr>
              <a:t>MIGRATION PATTERNS</a:t>
            </a:r>
          </a:p>
        </p:txBody>
      </p:sp>
      <p:pic>
        <p:nvPicPr>
          <p:cNvPr id="5" name="Picture 4"/>
          <p:cNvPicPr>
            <a:picLocks noChangeAspect="1"/>
          </p:cNvPicPr>
          <p:nvPr/>
        </p:nvPicPr>
        <p:blipFill rotWithShape="1">
          <a:blip r:embed="rId2"/>
          <a:srcRect l="12676" t="19851" r="12813" b="16159"/>
          <a:stretch/>
        </p:blipFill>
        <p:spPr>
          <a:xfrm>
            <a:off x="3856651" y="1709867"/>
            <a:ext cx="4978430" cy="2403762"/>
          </a:xfrm>
          <a:prstGeom prst="rect">
            <a:avLst/>
          </a:prstGeom>
        </p:spPr>
      </p:pic>
      <p:sp>
        <p:nvSpPr>
          <p:cNvPr id="6" name="TextBox 5"/>
          <p:cNvSpPr txBox="1"/>
          <p:nvPr/>
        </p:nvSpPr>
        <p:spPr>
          <a:xfrm>
            <a:off x="18183" y="4563126"/>
            <a:ext cx="8965030" cy="1328023"/>
          </a:xfrm>
          <a:prstGeom prst="roundRect">
            <a:avLst/>
          </a:prstGeom>
          <a:solidFill>
            <a:schemeClr val="accent2"/>
          </a:solidFill>
        </p:spPr>
        <p:txBody>
          <a:bodyPr wrap="square" rtlCol="0">
            <a:spAutoFit/>
          </a:bodyPr>
          <a:lstStyle/>
          <a:p>
            <a:pPr marL="128588" indent="-128588">
              <a:buFont typeface="Arial" panose="020B0604020202020204" pitchFamily="34" charset="0"/>
              <a:buChar char="•"/>
            </a:pPr>
            <a:r>
              <a:rPr lang="en-ZA" sz="1200" dirty="0">
                <a:solidFill>
                  <a:schemeClr val="accent6"/>
                </a:solidFill>
              </a:rPr>
              <a:t>The Western Cape is the province with the second highest number of net migrants after Gauteng. Over 159 thousand people moved out of the province while close to 260 thousand people moved in resulting in slightly about 292,372 thousand net migrants. Most of the migrants come from the Eastern Cape and Gauteng provinces.</a:t>
            </a:r>
          </a:p>
          <a:p>
            <a:pPr marL="128588" indent="-128588">
              <a:buFont typeface="Arial" panose="020B0604020202020204" pitchFamily="34" charset="0"/>
              <a:buChar char="•"/>
            </a:pPr>
            <a:r>
              <a:rPr lang="en-ZA" sz="1200" dirty="0">
                <a:solidFill>
                  <a:schemeClr val="accent6"/>
                </a:solidFill>
              </a:rPr>
              <a:t>The most common reasons for migrating to the Western Cape and Gauteng are the perception of a better quality of life, improved infrastructure and more employment opportunities. The consequences however include increased demand for housing and related infrastructure services.</a:t>
            </a:r>
          </a:p>
        </p:txBody>
      </p:sp>
      <p:pic>
        <p:nvPicPr>
          <p:cNvPr id="7" name="Picture 6"/>
          <p:cNvPicPr>
            <a:picLocks noChangeAspect="1"/>
          </p:cNvPicPr>
          <p:nvPr/>
        </p:nvPicPr>
        <p:blipFill>
          <a:blip r:embed="rId3"/>
          <a:stretch>
            <a:fillRect/>
          </a:stretch>
        </p:blipFill>
        <p:spPr>
          <a:xfrm>
            <a:off x="1" y="1549917"/>
            <a:ext cx="4009991" cy="3013209"/>
          </a:xfrm>
          <a:prstGeom prst="rect">
            <a:avLst/>
          </a:prstGeom>
        </p:spPr>
      </p:pic>
      <p:sp>
        <p:nvSpPr>
          <p:cNvPr id="8" name="Title 1"/>
          <p:cNvSpPr txBox="1">
            <a:spLocks/>
          </p:cNvSpPr>
          <p:nvPr/>
        </p:nvSpPr>
        <p:spPr>
          <a:xfrm>
            <a:off x="-1" y="173800"/>
            <a:ext cx="8883445" cy="8956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smtClean="0"/>
              <a:t>REFLECTIONS ON STRIDES AND REVERSALS IN THE LOCAL GOVERNMENT SECTOR </a:t>
            </a:r>
            <a:br>
              <a:rPr lang="en-US" sz="2000" b="1" smtClean="0"/>
            </a:br>
            <a:endParaRPr lang="en-ZA" sz="2000" b="1" dirty="0"/>
          </a:p>
        </p:txBody>
      </p:sp>
      <p:sp>
        <p:nvSpPr>
          <p:cNvPr id="2" name="TextBox 1"/>
          <p:cNvSpPr txBox="1"/>
          <p:nvPr/>
        </p:nvSpPr>
        <p:spPr>
          <a:xfrm>
            <a:off x="143508" y="6168980"/>
            <a:ext cx="8343669" cy="400110"/>
          </a:xfrm>
          <a:prstGeom prst="rect">
            <a:avLst/>
          </a:prstGeom>
          <a:noFill/>
        </p:spPr>
        <p:txBody>
          <a:bodyPr wrap="square" rtlCol="0">
            <a:spAutoFit/>
          </a:bodyPr>
          <a:lstStyle/>
          <a:p>
            <a:pPr algn="ctr"/>
            <a:r>
              <a:rPr lang="en-ZA" sz="2000" b="1" dirty="0" smtClean="0">
                <a:solidFill>
                  <a:schemeClr val="accent6"/>
                </a:solidFill>
              </a:rPr>
              <a:t>GEOGRAPHY IS POLITICAL IN SOUTH AFRICA</a:t>
            </a:r>
            <a:endParaRPr lang="en-ZA" sz="2000" b="1" dirty="0">
              <a:solidFill>
                <a:schemeClr val="accent6"/>
              </a:solidFill>
            </a:endParaRPr>
          </a:p>
        </p:txBody>
      </p:sp>
    </p:spTree>
    <p:extLst>
      <p:ext uri="{BB962C8B-B14F-4D97-AF65-F5344CB8AC3E}">
        <p14:creationId xmlns:p14="http://schemas.microsoft.com/office/powerpoint/2010/main" val="3918402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76225" y="365125"/>
            <a:ext cx="6715125" cy="495300"/>
          </a:xfrm>
        </p:spPr>
        <p:txBody>
          <a:bodyPr>
            <a:noAutofit/>
          </a:bodyPr>
          <a:lstStyle/>
          <a:p>
            <a:pPr algn="l">
              <a:defRPr/>
            </a:pPr>
            <a:r>
              <a:rPr lang="en-US" sz="1600" i="1" dirty="0" smtClean="0">
                <a:solidFill>
                  <a:srgbClr val="FFFF99"/>
                </a:solidFill>
                <a:effectLst>
                  <a:outerShdw blurRad="38100" dist="38100" dir="2700000" algn="tl">
                    <a:srgbClr val="000000"/>
                  </a:outerShdw>
                </a:effectLst>
              </a:rPr>
              <a:t>“</a:t>
            </a:r>
            <a:r>
              <a:rPr lang="en-US" sz="2400" dirty="0" smtClean="0">
                <a:solidFill>
                  <a:schemeClr val="tx1"/>
                </a:solidFill>
                <a:latin typeface="+mn-lt"/>
                <a:ea typeface="+mn-ea"/>
                <a:cs typeface="+mn-cs"/>
              </a:rPr>
              <a:t>DEMOCRACY THAT EMPOWERS CANNOT BE IMPORTED</a:t>
            </a:r>
            <a:endParaRPr lang="en-US" sz="2400" dirty="0">
              <a:solidFill>
                <a:schemeClr val="tx1"/>
              </a:solidFill>
              <a:latin typeface="+mn-lt"/>
              <a:ea typeface="+mn-ea"/>
              <a:cs typeface="+mn-cs"/>
            </a:endParaRPr>
          </a:p>
        </p:txBody>
      </p:sp>
      <p:sp>
        <p:nvSpPr>
          <p:cNvPr id="3" name="Rectangle 3"/>
          <p:cNvSpPr txBox="1">
            <a:spLocks noChangeArrowheads="1"/>
          </p:cNvSpPr>
          <p:nvPr/>
        </p:nvSpPr>
        <p:spPr>
          <a:xfrm>
            <a:off x="47624" y="1682750"/>
            <a:ext cx="8543926" cy="37433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Tx/>
              <a:buNone/>
            </a:pPr>
            <a:r>
              <a:rPr lang="en-US" altLang="en-US" sz="2800" b="1" i="1" dirty="0" smtClean="0">
                <a:solidFill>
                  <a:schemeClr val="accent6"/>
                </a:solidFill>
              </a:rPr>
              <a:t>	The democracy a nation chooses to develop depends on its history and circumstances- countries will necessarily be “differently democratic”</a:t>
            </a:r>
            <a:r>
              <a:rPr lang="en-US" altLang="en-US" sz="2800" b="1" i="1" dirty="0" smtClean="0">
                <a:solidFill>
                  <a:schemeClr val="accent6"/>
                </a:solidFill>
                <a:latin typeface="Helv"/>
              </a:rPr>
              <a:t>. </a:t>
            </a:r>
            <a:r>
              <a:rPr lang="en-US" altLang="en-US" sz="2800" b="1" i="1" dirty="0" smtClean="0">
                <a:solidFill>
                  <a:schemeClr val="accent6"/>
                </a:solidFill>
              </a:rPr>
              <a:t>But in all countries democracy is about much more than a single decision or hastily organized election. It requires a deeper process of political development to embed democratic values and culture in all parts of society - a process never formally completed”	</a:t>
            </a:r>
            <a:r>
              <a:rPr lang="en-US" altLang="en-US" sz="1800" b="1" dirty="0" smtClean="0">
                <a:solidFill>
                  <a:schemeClr val="accent6"/>
                </a:solidFill>
              </a:rPr>
              <a:t>UNDP, Human Development Report, 2002</a:t>
            </a:r>
          </a:p>
        </p:txBody>
      </p:sp>
    </p:spTree>
    <p:extLst>
      <p:ext uri="{BB962C8B-B14F-4D97-AF65-F5344CB8AC3E}">
        <p14:creationId xmlns:p14="http://schemas.microsoft.com/office/powerpoint/2010/main" val="32948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pic>
        <p:nvPicPr>
          <p:cNvPr id="7172" name="Picture 2" descr="C:\Documents and Settings\Robert\My Documents\Images\Constitution\constitu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3270250" y="1052736"/>
            <a:ext cx="54864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84" charset="0"/>
                <a:cs typeface="Arial" charset="0"/>
              </a:defRPr>
            </a:lvl1pPr>
            <a:lvl2pPr marL="742950" indent="-285750" eaLnBrk="0" hangingPunct="0">
              <a:defRPr>
                <a:solidFill>
                  <a:schemeClr val="tx1"/>
                </a:solidFill>
                <a:latin typeface="Calibri" pitchFamily="84" charset="0"/>
                <a:cs typeface="Arial" charset="0"/>
              </a:defRPr>
            </a:lvl2pPr>
            <a:lvl3pPr marL="1143000" indent="-228600" eaLnBrk="0" hangingPunct="0">
              <a:defRPr>
                <a:solidFill>
                  <a:schemeClr val="tx1"/>
                </a:solidFill>
                <a:latin typeface="Calibri" pitchFamily="84" charset="0"/>
                <a:cs typeface="Arial" charset="0"/>
              </a:defRPr>
            </a:lvl3pPr>
            <a:lvl4pPr marL="1600200" indent="-228600" eaLnBrk="0" hangingPunct="0">
              <a:defRPr>
                <a:solidFill>
                  <a:schemeClr val="tx1"/>
                </a:solidFill>
                <a:latin typeface="Calibri" pitchFamily="84" charset="0"/>
                <a:cs typeface="Arial" charset="0"/>
              </a:defRPr>
            </a:lvl4pPr>
            <a:lvl5pPr marL="2057400" indent="-228600" eaLnBrk="0" hangingPunct="0">
              <a:defRPr>
                <a:solidFill>
                  <a:schemeClr val="tx1"/>
                </a:solidFill>
                <a:latin typeface="Calibri" pitchFamily="84" charset="0"/>
                <a:cs typeface="Arial" charset="0"/>
              </a:defRPr>
            </a:lvl5pPr>
            <a:lvl6pPr marL="2514600" indent="-228600" eaLnBrk="0" fontAlgn="base" hangingPunct="0">
              <a:spcBef>
                <a:spcPct val="0"/>
              </a:spcBef>
              <a:spcAft>
                <a:spcPct val="0"/>
              </a:spcAft>
              <a:defRPr>
                <a:solidFill>
                  <a:schemeClr val="tx1"/>
                </a:solidFill>
                <a:latin typeface="Calibri" pitchFamily="84" charset="0"/>
                <a:cs typeface="Arial" charset="0"/>
              </a:defRPr>
            </a:lvl6pPr>
            <a:lvl7pPr marL="2971800" indent="-228600" eaLnBrk="0" fontAlgn="base" hangingPunct="0">
              <a:spcBef>
                <a:spcPct val="0"/>
              </a:spcBef>
              <a:spcAft>
                <a:spcPct val="0"/>
              </a:spcAft>
              <a:defRPr>
                <a:solidFill>
                  <a:schemeClr val="tx1"/>
                </a:solidFill>
                <a:latin typeface="Calibri" pitchFamily="84" charset="0"/>
                <a:cs typeface="Arial" charset="0"/>
              </a:defRPr>
            </a:lvl7pPr>
            <a:lvl8pPr marL="3429000" indent="-228600" eaLnBrk="0" fontAlgn="base" hangingPunct="0">
              <a:spcBef>
                <a:spcPct val="0"/>
              </a:spcBef>
              <a:spcAft>
                <a:spcPct val="0"/>
              </a:spcAft>
              <a:defRPr>
                <a:solidFill>
                  <a:schemeClr val="tx1"/>
                </a:solidFill>
                <a:latin typeface="Calibri" pitchFamily="84" charset="0"/>
                <a:cs typeface="Arial" charset="0"/>
              </a:defRPr>
            </a:lvl8pPr>
            <a:lvl9pPr marL="3886200" indent="-228600" eaLnBrk="0" fontAlgn="base" hangingPunct="0">
              <a:spcBef>
                <a:spcPct val="0"/>
              </a:spcBef>
              <a:spcAft>
                <a:spcPct val="0"/>
              </a:spcAft>
              <a:defRPr>
                <a:solidFill>
                  <a:schemeClr val="tx1"/>
                </a:solidFill>
                <a:latin typeface="Calibri" pitchFamily="84" charset="0"/>
                <a:cs typeface="Arial" charset="0"/>
              </a:defRPr>
            </a:lvl9pPr>
          </a:lstStyle>
          <a:p>
            <a:pPr fontAlgn="base">
              <a:spcBef>
                <a:spcPct val="0"/>
              </a:spcBef>
              <a:spcAft>
                <a:spcPct val="0"/>
              </a:spcAft>
            </a:pPr>
            <a:r>
              <a:rPr lang="en-US" sz="4400" dirty="0" smtClean="0">
                <a:solidFill>
                  <a:prstClr val="white"/>
                </a:solidFill>
                <a:latin typeface="Times New Roman" pitchFamily="18" charset="0"/>
                <a:cs typeface="Times New Roman" pitchFamily="18" charset="0"/>
              </a:rPr>
              <a:t>“If men were angels, no government would be necessary. If angels were to govern men, neither external nor internal controls on government would be necessary. </a:t>
            </a:r>
            <a:endParaRPr lang="en-US" sz="4800" dirty="0" smtClean="0">
              <a:solidFill>
                <a:prstClr val="white"/>
              </a:solidFill>
              <a:latin typeface="Times New Roman" pitchFamily="18" charset="0"/>
              <a:cs typeface="Times New Roman" pitchFamily="18" charset="0"/>
            </a:endParaRPr>
          </a:p>
        </p:txBody>
      </p:sp>
      <p:sp>
        <p:nvSpPr>
          <p:cNvPr id="7174" name="Text Box 5"/>
          <p:cNvSpPr txBox="1">
            <a:spLocks noChangeArrowheads="1"/>
          </p:cNvSpPr>
          <p:nvPr/>
        </p:nvSpPr>
        <p:spPr bwMode="auto">
          <a:xfrm>
            <a:off x="295275" y="4337050"/>
            <a:ext cx="27336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84" charset="0"/>
                <a:cs typeface="Arial" charset="0"/>
              </a:defRPr>
            </a:lvl1pPr>
            <a:lvl2pPr marL="742950" indent="-285750" eaLnBrk="0" hangingPunct="0">
              <a:defRPr>
                <a:solidFill>
                  <a:schemeClr val="tx1"/>
                </a:solidFill>
                <a:latin typeface="Calibri" pitchFamily="84" charset="0"/>
                <a:cs typeface="Arial" charset="0"/>
              </a:defRPr>
            </a:lvl2pPr>
            <a:lvl3pPr marL="1143000" indent="-228600" eaLnBrk="0" hangingPunct="0">
              <a:defRPr>
                <a:solidFill>
                  <a:schemeClr val="tx1"/>
                </a:solidFill>
                <a:latin typeface="Calibri" pitchFamily="84" charset="0"/>
                <a:cs typeface="Arial" charset="0"/>
              </a:defRPr>
            </a:lvl3pPr>
            <a:lvl4pPr marL="1600200" indent="-228600" eaLnBrk="0" hangingPunct="0">
              <a:defRPr>
                <a:solidFill>
                  <a:schemeClr val="tx1"/>
                </a:solidFill>
                <a:latin typeface="Calibri" pitchFamily="84" charset="0"/>
                <a:cs typeface="Arial" charset="0"/>
              </a:defRPr>
            </a:lvl4pPr>
            <a:lvl5pPr marL="2057400" indent="-228600" eaLnBrk="0" hangingPunct="0">
              <a:defRPr>
                <a:solidFill>
                  <a:schemeClr val="tx1"/>
                </a:solidFill>
                <a:latin typeface="Calibri" pitchFamily="84" charset="0"/>
                <a:cs typeface="Arial" charset="0"/>
              </a:defRPr>
            </a:lvl5pPr>
            <a:lvl6pPr marL="2514600" indent="-228600" eaLnBrk="0" fontAlgn="base" hangingPunct="0">
              <a:spcBef>
                <a:spcPct val="0"/>
              </a:spcBef>
              <a:spcAft>
                <a:spcPct val="0"/>
              </a:spcAft>
              <a:defRPr>
                <a:solidFill>
                  <a:schemeClr val="tx1"/>
                </a:solidFill>
                <a:latin typeface="Calibri" pitchFamily="84" charset="0"/>
                <a:cs typeface="Arial" charset="0"/>
              </a:defRPr>
            </a:lvl6pPr>
            <a:lvl7pPr marL="2971800" indent="-228600" eaLnBrk="0" fontAlgn="base" hangingPunct="0">
              <a:spcBef>
                <a:spcPct val="0"/>
              </a:spcBef>
              <a:spcAft>
                <a:spcPct val="0"/>
              </a:spcAft>
              <a:defRPr>
                <a:solidFill>
                  <a:schemeClr val="tx1"/>
                </a:solidFill>
                <a:latin typeface="Calibri" pitchFamily="84" charset="0"/>
                <a:cs typeface="Arial" charset="0"/>
              </a:defRPr>
            </a:lvl7pPr>
            <a:lvl8pPr marL="3429000" indent="-228600" eaLnBrk="0" fontAlgn="base" hangingPunct="0">
              <a:spcBef>
                <a:spcPct val="0"/>
              </a:spcBef>
              <a:spcAft>
                <a:spcPct val="0"/>
              </a:spcAft>
              <a:defRPr>
                <a:solidFill>
                  <a:schemeClr val="tx1"/>
                </a:solidFill>
                <a:latin typeface="Calibri" pitchFamily="84" charset="0"/>
                <a:cs typeface="Arial" charset="0"/>
              </a:defRPr>
            </a:lvl8pPr>
            <a:lvl9pPr marL="3886200" indent="-228600" eaLnBrk="0" fontAlgn="base" hangingPunct="0">
              <a:spcBef>
                <a:spcPct val="0"/>
              </a:spcBef>
              <a:spcAft>
                <a:spcPct val="0"/>
              </a:spcAft>
              <a:defRPr>
                <a:solidFill>
                  <a:schemeClr val="tx1"/>
                </a:solidFill>
                <a:latin typeface="Calibri" pitchFamily="84" charset="0"/>
                <a:cs typeface="Arial" charset="0"/>
              </a:defRPr>
            </a:lvl9pPr>
          </a:lstStyle>
          <a:p>
            <a:pPr eaLnBrk="1" fontAlgn="base" hangingPunct="1">
              <a:spcBef>
                <a:spcPct val="0"/>
              </a:spcBef>
              <a:spcAft>
                <a:spcPct val="0"/>
              </a:spcAft>
            </a:pPr>
            <a:r>
              <a:rPr lang="en-US" sz="4000" smtClean="0">
                <a:solidFill>
                  <a:prstClr val="white"/>
                </a:solidFill>
                <a:latin typeface="Edwardian Script ITC" pitchFamily="66" charset="0"/>
              </a:rPr>
              <a:t>James Madison</a:t>
            </a:r>
          </a:p>
        </p:txBody>
      </p:sp>
      <p:pic>
        <p:nvPicPr>
          <p:cNvPr id="7175" name="Picture 4" descr="C:\Documents and Settings\Robert\My Documents\Images\Overview of the Constitution\james-madison.jpg"/>
          <p:cNvPicPr>
            <a:picLocks noChangeAspect="1" noChangeArrowheads="1"/>
          </p:cNvPicPr>
          <p:nvPr/>
        </p:nvPicPr>
        <p:blipFill>
          <a:blip r:embed="rId4">
            <a:extLst>
              <a:ext uri="{28A0092B-C50C-407E-A947-70E740481C1C}">
                <a14:useLocalDpi xmlns:a14="http://schemas.microsoft.com/office/drawing/2010/main" val="0"/>
              </a:ext>
            </a:extLst>
          </a:blip>
          <a:srcRect l="10667" r="11111"/>
          <a:stretch>
            <a:fillRect/>
          </a:stretch>
        </p:blipFill>
        <p:spPr bwMode="auto">
          <a:xfrm>
            <a:off x="457200" y="1295400"/>
            <a:ext cx="245427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84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broadband.co.za/news/wp-content/uploads/2018/06/Thetha-Nathi-Vodacom-SmartCitizen-app-screensh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43" y="3721416"/>
            <a:ext cx="3348919" cy="2071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357767" y="2284637"/>
            <a:ext cx="3383768" cy="170218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89502" y="1320449"/>
            <a:ext cx="4827008" cy="2793072"/>
          </a:xfrm>
          <a:prstGeom prst="rect">
            <a:avLst/>
          </a:prstGeom>
        </p:spPr>
        <p:txBody>
          <a:bodyPr wrap="square">
            <a:spAutoFit/>
          </a:bodyPr>
          <a:lstStyle/>
          <a:p>
            <a:pPr marL="214313" indent="-214313" algn="just">
              <a:buFont typeface="Arial" panose="020B0604020202020204" pitchFamily="34" charset="0"/>
              <a:buChar char="•"/>
            </a:pPr>
            <a:r>
              <a:rPr lang="en-ZA" sz="1350" dirty="0">
                <a:solidFill>
                  <a:srgbClr val="A50021"/>
                </a:solidFill>
              </a:rPr>
              <a:t>Both the Constitution and all relevant local government legislation requires, amongst others, that municipalities develop mechanisms to ensure meaningful involvement of  communities and community organisations in performing their functions and exercising their powers. </a:t>
            </a:r>
          </a:p>
          <a:p>
            <a:pPr marL="214313" indent="-214313" algn="just">
              <a:buFont typeface="Arial" panose="020B0604020202020204" pitchFamily="34" charset="0"/>
              <a:buChar char="•"/>
            </a:pPr>
            <a:r>
              <a:rPr lang="en-ZA" sz="1350" dirty="0">
                <a:solidFill>
                  <a:srgbClr val="A50021"/>
                </a:solidFill>
              </a:rPr>
              <a:t>In order to promote active citizenry over and above structures and platforms,  there has been a number of emerging innovative technological initiatives that seeks to deepen local democracy </a:t>
            </a:r>
            <a:r>
              <a:rPr lang="en-ZA" sz="1350" dirty="0">
                <a:solidFill>
                  <a:schemeClr val="accent6"/>
                </a:solidFill>
              </a:rPr>
              <a:t>i.e</a:t>
            </a:r>
            <a:r>
              <a:rPr lang="en-ZA" sz="1350" b="1" dirty="0">
                <a:solidFill>
                  <a:schemeClr val="accent6"/>
                </a:solidFill>
              </a:rPr>
              <a:t> Gov Chat,  Vodacom </a:t>
            </a:r>
            <a:r>
              <a:rPr lang="en-ZA" sz="1350" b="1" i="1" dirty="0">
                <a:solidFill>
                  <a:schemeClr val="accent6"/>
                </a:solidFill>
              </a:rPr>
              <a:t>SmartCitizen app (for OR Tambo District Municipality )</a:t>
            </a:r>
            <a:r>
              <a:rPr lang="en-ZA" sz="1350" dirty="0">
                <a:solidFill>
                  <a:schemeClr val="accent6"/>
                </a:solidFill>
              </a:rPr>
              <a:t> form a link between ward councillors, the community and the municipality. </a:t>
            </a:r>
            <a:endParaRPr lang="en-ZA" sz="1350" b="1" i="1" dirty="0">
              <a:solidFill>
                <a:schemeClr val="accent6"/>
              </a:solidFill>
            </a:endParaRPr>
          </a:p>
          <a:p>
            <a:pPr marL="214313" indent="-214313">
              <a:buFont typeface="Arial" panose="020B0604020202020204" pitchFamily="34" charset="0"/>
              <a:buChar char="•"/>
            </a:pPr>
            <a:endParaRPr lang="en-ZA" sz="1350" dirty="0">
              <a:solidFill>
                <a:schemeClr val="accent6"/>
              </a:solidFill>
            </a:endParaRPr>
          </a:p>
        </p:txBody>
      </p:sp>
      <p:sp>
        <p:nvSpPr>
          <p:cNvPr id="7" name="Rectangle 6"/>
          <p:cNvSpPr/>
          <p:nvPr/>
        </p:nvSpPr>
        <p:spPr>
          <a:xfrm>
            <a:off x="3770302" y="4840675"/>
            <a:ext cx="5121210" cy="1061829"/>
          </a:xfrm>
          <a:prstGeom prst="rect">
            <a:avLst/>
          </a:prstGeom>
          <a:solidFill>
            <a:schemeClr val="accent6">
              <a:lumMod val="20000"/>
              <a:lumOff val="80000"/>
            </a:schemeClr>
          </a:solidFill>
        </p:spPr>
        <p:txBody>
          <a:bodyPr wrap="square">
            <a:spAutoFit/>
          </a:bodyPr>
          <a:lstStyle/>
          <a:p>
            <a:r>
              <a:rPr lang="en-ZA" sz="1050" dirty="0"/>
              <a:t>App allows OR Tambo residents to:</a:t>
            </a:r>
          </a:p>
          <a:p>
            <a:pPr marL="214313" indent="-214313">
              <a:buFont typeface="Arial" panose="020B0604020202020204" pitchFamily="34" charset="0"/>
              <a:buChar char="•"/>
            </a:pPr>
            <a:r>
              <a:rPr lang="en-ZA" sz="1050" dirty="0"/>
              <a:t>Bypass the queues by reporting blocked drains, burst pipes, electricity outages, missing manhole covers, refuse issues, and other service delivery issues.</a:t>
            </a:r>
          </a:p>
          <a:p>
            <a:pPr marL="214313" indent="-214313">
              <a:buFont typeface="Arial" panose="020B0604020202020204" pitchFamily="34" charset="0"/>
              <a:buChar char="•"/>
            </a:pPr>
            <a:r>
              <a:rPr lang="en-ZA" sz="1050" dirty="0"/>
              <a:t>Track the progress of issues reported and receive notifications on progress.</a:t>
            </a:r>
          </a:p>
          <a:p>
            <a:pPr marL="214313" indent="-214313">
              <a:buFont typeface="Arial" panose="020B0604020202020204" pitchFamily="34" charset="0"/>
              <a:buChar char="•"/>
            </a:pPr>
            <a:r>
              <a:rPr lang="en-ZA" sz="1050" dirty="0"/>
              <a:t>Find and engage ward councillors.</a:t>
            </a:r>
          </a:p>
          <a:p>
            <a:pPr marL="214313" indent="-214313">
              <a:buFont typeface="Arial" panose="020B0604020202020204" pitchFamily="34" charset="0"/>
              <a:buChar char="•"/>
            </a:pPr>
            <a:r>
              <a:rPr lang="en-ZA" sz="1050" dirty="0"/>
              <a:t>Find local government facilities.</a:t>
            </a:r>
          </a:p>
        </p:txBody>
      </p:sp>
      <p:sp>
        <p:nvSpPr>
          <p:cNvPr id="8" name="Rectangle 7"/>
          <p:cNvSpPr/>
          <p:nvPr/>
        </p:nvSpPr>
        <p:spPr>
          <a:xfrm>
            <a:off x="3699185" y="4202955"/>
            <a:ext cx="5129283" cy="577081"/>
          </a:xfrm>
          <a:prstGeom prst="rect">
            <a:avLst/>
          </a:prstGeom>
        </p:spPr>
        <p:txBody>
          <a:bodyPr wrap="square">
            <a:spAutoFit/>
          </a:bodyPr>
          <a:lstStyle/>
          <a:p>
            <a:r>
              <a:rPr lang="en-ZA" sz="1050" b="1" dirty="0">
                <a:solidFill>
                  <a:schemeClr val="accent6">
                    <a:lumMod val="50000"/>
                  </a:schemeClr>
                </a:solidFill>
              </a:rPr>
              <a:t>Vodacom SmartCitizen </a:t>
            </a:r>
            <a:r>
              <a:rPr lang="en-ZA" sz="1050" b="1" i="1" dirty="0">
                <a:solidFill>
                  <a:schemeClr val="accent6">
                    <a:lumMod val="50000"/>
                  </a:schemeClr>
                </a:solidFill>
              </a:rPr>
              <a:t>( the new Thetha Nathi) </a:t>
            </a:r>
            <a:r>
              <a:rPr lang="en-ZA" sz="1050" b="1" dirty="0">
                <a:solidFill>
                  <a:schemeClr val="accent6">
                    <a:lumMod val="50000"/>
                  </a:schemeClr>
                </a:solidFill>
              </a:rPr>
              <a:t>– was showcased at the SALGA Municipal Innovative Infrastructure Conference, which took place at Emperor’s Palace from 13-15 June 2018. </a:t>
            </a:r>
          </a:p>
        </p:txBody>
      </p:sp>
      <p:sp>
        <p:nvSpPr>
          <p:cNvPr id="9" name="Rectangle 8"/>
          <p:cNvSpPr/>
          <p:nvPr/>
        </p:nvSpPr>
        <p:spPr>
          <a:xfrm>
            <a:off x="5101020" y="1320449"/>
            <a:ext cx="4042980" cy="946413"/>
          </a:xfrm>
          <a:prstGeom prst="rect">
            <a:avLst/>
          </a:prstGeom>
          <a:solidFill>
            <a:schemeClr val="accent6">
              <a:lumMod val="20000"/>
              <a:lumOff val="80000"/>
            </a:schemeClr>
          </a:solidFill>
        </p:spPr>
        <p:txBody>
          <a:bodyPr wrap="square">
            <a:spAutoFit/>
          </a:bodyPr>
          <a:lstStyle/>
          <a:p>
            <a:r>
              <a:rPr lang="en-ZA" sz="1200" b="1" dirty="0">
                <a:solidFill>
                  <a:schemeClr val="accent6">
                    <a:lumMod val="50000"/>
                  </a:schemeClr>
                </a:solidFill>
              </a:rPr>
              <a:t>Govchat allows citizens to WhatsApp councillors directly- </a:t>
            </a:r>
            <a:r>
              <a:rPr lang="en-ZA" sz="1050" dirty="0">
                <a:solidFill>
                  <a:schemeClr val="accent6">
                    <a:lumMod val="50000"/>
                  </a:schemeClr>
                </a:solidFill>
              </a:rPr>
              <a:t>providing </a:t>
            </a:r>
            <a:r>
              <a:rPr lang="en-ZA" sz="1050" dirty="0"/>
              <a:t> complaint management system</a:t>
            </a:r>
            <a:r>
              <a:rPr lang="en-ZA" sz="1050" b="1" dirty="0"/>
              <a:t>, </a:t>
            </a:r>
            <a:r>
              <a:rPr lang="en-ZA" sz="1050" dirty="0"/>
              <a:t>rate and report public services and facilities </a:t>
            </a:r>
            <a:r>
              <a:rPr lang="en-ZA" sz="1050" i="1" dirty="0"/>
              <a:t>(Uploading reports and photographs of issues ensure councillors can quickly and accurately address problems in the community they serve.</a:t>
            </a:r>
            <a:r>
              <a:rPr lang="en-ZA" sz="1050" b="1" i="1" dirty="0">
                <a:solidFill>
                  <a:schemeClr val="accent6">
                    <a:lumMod val="50000"/>
                  </a:schemeClr>
                </a:solidFill>
              </a:rPr>
              <a:t> </a:t>
            </a:r>
          </a:p>
        </p:txBody>
      </p:sp>
      <p:sp>
        <p:nvSpPr>
          <p:cNvPr id="10" name="Title 1"/>
          <p:cNvSpPr txBox="1">
            <a:spLocks/>
          </p:cNvSpPr>
          <p:nvPr/>
        </p:nvSpPr>
        <p:spPr>
          <a:xfrm>
            <a:off x="225288" y="933804"/>
            <a:ext cx="5454606" cy="369332"/>
          </a:xfrm>
          <a:prstGeom prst="rect">
            <a:avLst/>
          </a:prstGeom>
          <a:solidFill>
            <a:srgbClr val="FFC000"/>
          </a:solidFill>
        </p:spPr>
        <p:style>
          <a:lnRef idx="3">
            <a:schemeClr val="lt1"/>
          </a:lnRef>
          <a:fillRef idx="1">
            <a:schemeClr val="dk1"/>
          </a:fillRef>
          <a:effectRef idx="1">
            <a:schemeClr val="dk1"/>
          </a:effectRef>
          <a:fontRef idx="minor">
            <a:schemeClr val="lt1"/>
          </a:fontRef>
        </p:style>
        <p:txBody>
          <a:bodyPr wrap="square" anchor="ctr">
            <a:sp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1800" dirty="0">
                <a:solidFill>
                  <a:schemeClr val="accent6"/>
                </a:solidFill>
                <a:latin typeface="Foco"/>
              </a:rPr>
              <a:t>CITIZEN ENGAGEMENTS </a:t>
            </a:r>
          </a:p>
        </p:txBody>
      </p:sp>
      <p:sp>
        <p:nvSpPr>
          <p:cNvPr id="2" name="Rectangle 1"/>
          <p:cNvSpPr/>
          <p:nvPr/>
        </p:nvSpPr>
        <p:spPr>
          <a:xfrm>
            <a:off x="8020" y="-18421"/>
            <a:ext cx="9135979" cy="1015663"/>
          </a:xfrm>
          <a:prstGeom prst="rect">
            <a:avLst/>
          </a:prstGeom>
        </p:spPr>
        <p:txBody>
          <a:bodyPr>
            <a:noAutofit/>
          </a:bodyPr>
          <a:lstStyle/>
          <a:p>
            <a:pPr algn="just">
              <a:spcBef>
                <a:spcPct val="0"/>
              </a:spcBef>
            </a:pPr>
            <a:r>
              <a:rPr lang="en-US" b="1" dirty="0">
                <a:latin typeface="+mj-lt"/>
                <a:ea typeface="+mj-ea"/>
                <a:cs typeface="+mj-cs"/>
              </a:rPr>
              <a:t>WORKING TOWARDS THE REQUIRED BALANCE BETWEEN THE SUPPLY SIDE </a:t>
            </a:r>
            <a:r>
              <a:rPr lang="en-US" b="1" dirty="0" smtClean="0">
                <a:latin typeface="+mj-lt"/>
                <a:ea typeface="+mj-ea"/>
                <a:cs typeface="+mj-cs"/>
              </a:rPr>
              <a:t>AND </a:t>
            </a:r>
            <a:r>
              <a:rPr lang="en-US" b="1" dirty="0">
                <a:latin typeface="+mj-lt"/>
                <a:ea typeface="+mj-ea"/>
                <a:cs typeface="+mj-cs"/>
              </a:rPr>
              <a:t>THE DEMAND SIDE OF EFFECTIVE OVERSIGHT AND ACCOUNTABILITY </a:t>
            </a:r>
            <a:endParaRPr lang="en-ZA" b="1" dirty="0">
              <a:latin typeface="+mj-lt"/>
              <a:ea typeface="+mj-ea"/>
              <a:cs typeface="+mj-cs"/>
            </a:endParaRPr>
          </a:p>
        </p:txBody>
      </p:sp>
    </p:spTree>
    <p:extLst>
      <p:ext uri="{BB962C8B-B14F-4D97-AF65-F5344CB8AC3E}">
        <p14:creationId xmlns:p14="http://schemas.microsoft.com/office/powerpoint/2010/main" val="1011567524"/>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62760000"/>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 y="1752600"/>
            <a:ext cx="9039068" cy="4540250"/>
          </a:xfrm>
        </p:spPr>
        <p:txBody>
          <a:bodyPr/>
          <a:lstStyle/>
          <a:p>
            <a:pPr marL="39688" indent="0" algn="just">
              <a:buNone/>
            </a:pPr>
            <a:endParaRPr lang="en-ZA" sz="2000" dirty="0"/>
          </a:p>
          <a:p>
            <a:pPr marL="0" indent="0">
              <a:buNone/>
            </a:pPr>
            <a:endParaRPr lang="en-ZA" dirty="0"/>
          </a:p>
        </p:txBody>
      </p:sp>
      <p:sp>
        <p:nvSpPr>
          <p:cNvPr id="9" name="TextBox 8"/>
          <p:cNvSpPr txBox="1"/>
          <p:nvPr/>
        </p:nvSpPr>
        <p:spPr>
          <a:xfrm>
            <a:off x="152400" y="1594205"/>
            <a:ext cx="3572641" cy="573361"/>
          </a:xfrm>
          <a:prstGeom prst="rect">
            <a:avLst/>
          </a:prstGeom>
          <a:noFill/>
          <a:ln>
            <a:noFill/>
          </a:ln>
        </p:spPr>
        <p:txBody>
          <a:bodyPr wrap="square" lIns="80135" tIns="40068" rIns="80135" bIns="40068" rtlCol="0">
            <a:spAutoFit/>
          </a:bodyPr>
          <a:lstStyle/>
          <a:p>
            <a:pPr algn="ctr" defTabSz="436219"/>
            <a:r>
              <a:rPr lang="en-ZA" sz="1600" b="1" dirty="0" smtClean="0">
                <a:solidFill>
                  <a:srgbClr val="002060"/>
                </a:solidFill>
              </a:rPr>
              <a:t>The LOCAL GOVERNMENT ANTI CORRUPTION STRATEG </a:t>
            </a:r>
            <a:endParaRPr lang="en-ZA" sz="1600" b="1" dirty="0">
              <a:solidFill>
                <a:srgbClr val="002060"/>
              </a:solidFill>
            </a:endParaRPr>
          </a:p>
        </p:txBody>
      </p:sp>
      <p:sp>
        <p:nvSpPr>
          <p:cNvPr id="10" name="TextBox 9"/>
          <p:cNvSpPr txBox="1"/>
          <p:nvPr/>
        </p:nvSpPr>
        <p:spPr>
          <a:xfrm>
            <a:off x="4134793" y="1537922"/>
            <a:ext cx="3622602" cy="573361"/>
          </a:xfrm>
          <a:prstGeom prst="rect">
            <a:avLst/>
          </a:prstGeom>
          <a:noFill/>
          <a:ln>
            <a:noFill/>
          </a:ln>
        </p:spPr>
        <p:txBody>
          <a:bodyPr wrap="square" lIns="80135" tIns="40068" rIns="80135" bIns="40068" rtlCol="0">
            <a:spAutoFit/>
          </a:bodyPr>
          <a:lstStyle>
            <a:defPPr>
              <a:defRPr lang="en-US"/>
            </a:defPPr>
            <a:lvl1pPr algn="ctr" defTabSz="436219">
              <a:defRPr sz="1600" b="1">
                <a:solidFill>
                  <a:srgbClr val="002060"/>
                </a:solidFill>
              </a:defRPr>
            </a:lvl1pPr>
          </a:lstStyle>
          <a:p>
            <a:r>
              <a:rPr lang="en-ZA" dirty="0"/>
              <a:t>MUNICIPAL INTEGRITY MANAGEMENT FRAMEWORK F</a:t>
            </a:r>
          </a:p>
        </p:txBody>
      </p:sp>
      <p:cxnSp>
        <p:nvCxnSpPr>
          <p:cNvPr id="11" name="Straight Connector 10"/>
          <p:cNvCxnSpPr/>
          <p:nvPr/>
        </p:nvCxnSpPr>
        <p:spPr>
          <a:xfrm>
            <a:off x="3846108" y="1596676"/>
            <a:ext cx="55875" cy="4069396"/>
          </a:xfrm>
          <a:prstGeom prst="line">
            <a:avLst/>
          </a:prstGeom>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152400" y="2176614"/>
            <a:ext cx="2438400" cy="10936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0135" tIns="40068" rIns="80135" bIns="40068" rtlCol="0" anchor="ctr"/>
          <a:lstStyle/>
          <a:p>
            <a:pPr defTabSz="436219"/>
            <a:r>
              <a:rPr lang="en-ZA" sz="1200" dirty="0" smtClean="0">
                <a:solidFill>
                  <a:schemeClr val="accent6"/>
                </a:solidFill>
              </a:rPr>
              <a:t>Attempts to outline key national and provincial measures to support municipalities towards fight the scourge of fraud, theft and corruption </a:t>
            </a:r>
            <a:endParaRPr lang="en-ZA" sz="1200" dirty="0">
              <a:solidFill>
                <a:schemeClr val="accent6"/>
              </a:solidFill>
            </a:endParaRPr>
          </a:p>
        </p:txBody>
      </p:sp>
      <p:sp>
        <p:nvSpPr>
          <p:cNvPr id="13" name="Left-Right Arrow 12"/>
          <p:cNvSpPr/>
          <p:nvPr/>
        </p:nvSpPr>
        <p:spPr>
          <a:xfrm>
            <a:off x="2622113" y="2033482"/>
            <a:ext cx="2954227" cy="1418158"/>
          </a:xfrm>
          <a:prstGeom prst="leftRightArrow">
            <a:avLst>
              <a:gd name="adj1" fmla="val 700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36219"/>
            <a:r>
              <a:rPr lang="en-ZA" sz="1200" dirty="0" smtClean="0">
                <a:solidFill>
                  <a:schemeClr val="accent6"/>
                </a:solidFill>
                <a:latin typeface="Arial" panose="020B0604020202020204" pitchFamily="34" charset="0"/>
                <a:cs typeface="Arial" panose="020B0604020202020204" pitchFamily="34" charset="0"/>
              </a:rPr>
              <a:t>Cohere on key guiding objectives and principles and provides clarity in terms of roles and IGR requirements </a:t>
            </a:r>
            <a:endParaRPr lang="en-ZA" sz="1200" dirty="0">
              <a:solidFill>
                <a:schemeClr val="accent6"/>
              </a:solidFill>
            </a:endParaRPr>
          </a:p>
        </p:txBody>
      </p:sp>
      <p:sp>
        <p:nvSpPr>
          <p:cNvPr id="14" name="Rounded Rectangle 13"/>
          <p:cNvSpPr/>
          <p:nvPr/>
        </p:nvSpPr>
        <p:spPr>
          <a:xfrm>
            <a:off x="5576341" y="2171676"/>
            <a:ext cx="2958059" cy="12799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80135" tIns="40068" rIns="80135" bIns="40068" rtlCol="0" anchor="ctr"/>
          <a:lstStyle/>
          <a:p>
            <a:pPr defTabSz="436219"/>
            <a:r>
              <a:rPr lang="en-ZA" sz="1400" dirty="0">
                <a:solidFill>
                  <a:schemeClr val="accent6"/>
                </a:solidFill>
              </a:rPr>
              <a:t>Sets out responsibilities of municipalities and outlines parameters of the framework </a:t>
            </a:r>
          </a:p>
        </p:txBody>
      </p:sp>
      <p:sp>
        <p:nvSpPr>
          <p:cNvPr id="15" name="TextBox 14"/>
          <p:cNvSpPr txBox="1"/>
          <p:nvPr/>
        </p:nvSpPr>
        <p:spPr>
          <a:xfrm>
            <a:off x="152400" y="3429000"/>
            <a:ext cx="3572641" cy="1958356"/>
          </a:xfrm>
          <a:prstGeom prst="rect">
            <a:avLst/>
          </a:prstGeom>
          <a:noFill/>
        </p:spPr>
        <p:txBody>
          <a:bodyPr wrap="square" lIns="80135" tIns="40068" rIns="80135" bIns="40068" rtlCol="0">
            <a:spAutoFit/>
          </a:bodyPr>
          <a:lstStyle/>
          <a:p>
            <a:pPr defTabSz="436219"/>
            <a:r>
              <a:rPr lang="en-ZA" sz="1400" b="1" dirty="0" smtClean="0">
                <a:solidFill>
                  <a:schemeClr val="accent6"/>
                </a:solidFill>
              </a:rPr>
              <a:t>Critical success factors of the strategy </a:t>
            </a:r>
          </a:p>
          <a:p>
            <a:pPr defTabSz="436219"/>
            <a:endParaRPr lang="en-ZA" sz="1200" b="1" dirty="0">
              <a:solidFill>
                <a:schemeClr val="accent6"/>
              </a:solidFill>
            </a:endParaRPr>
          </a:p>
          <a:p>
            <a:pPr marL="342900" indent="-342900" defTabSz="436219">
              <a:buAutoNum type="arabicPeriod"/>
            </a:pPr>
            <a:r>
              <a:rPr lang="en-ZA" sz="1200" b="1" dirty="0" smtClean="0">
                <a:solidFill>
                  <a:schemeClr val="accent6"/>
                </a:solidFill>
              </a:rPr>
              <a:t>Sound cooperative governance </a:t>
            </a:r>
          </a:p>
          <a:p>
            <a:pPr marL="342900" indent="-342900" defTabSz="436219">
              <a:buAutoNum type="arabicPeriod"/>
            </a:pPr>
            <a:r>
              <a:rPr lang="en-ZA" sz="1200" b="1" dirty="0" smtClean="0">
                <a:solidFill>
                  <a:schemeClr val="accent6"/>
                </a:solidFill>
              </a:rPr>
              <a:t>Clarity of roles and responsibilities</a:t>
            </a:r>
          </a:p>
          <a:p>
            <a:pPr marL="342900" indent="-342900" defTabSz="436219">
              <a:buAutoNum type="arabicPeriod"/>
            </a:pPr>
            <a:r>
              <a:rPr lang="en-ZA" sz="1200" b="1" dirty="0" smtClean="0">
                <a:solidFill>
                  <a:schemeClr val="accent6"/>
                </a:solidFill>
              </a:rPr>
              <a:t>Emphasis on rallying all including private sector, professional bodies, civil society and citizenry at a national level </a:t>
            </a:r>
          </a:p>
          <a:p>
            <a:pPr marL="342900" indent="-342900" defTabSz="436219">
              <a:buAutoNum type="arabicPeriod"/>
            </a:pPr>
            <a:r>
              <a:rPr lang="en-ZA" sz="1200" b="1" dirty="0" smtClean="0">
                <a:solidFill>
                  <a:schemeClr val="accent6"/>
                </a:solidFill>
              </a:rPr>
              <a:t>Tone at the top </a:t>
            </a:r>
          </a:p>
          <a:p>
            <a:pPr marL="342900" indent="-342900" defTabSz="436219">
              <a:buAutoNum type="arabicPeriod"/>
            </a:pPr>
            <a:r>
              <a:rPr lang="en-ZA" sz="1200" b="1" dirty="0" smtClean="0">
                <a:solidFill>
                  <a:schemeClr val="accent6"/>
                </a:solidFill>
              </a:rPr>
              <a:t>Integration of all national and professional efforts  </a:t>
            </a:r>
            <a:endParaRPr lang="en-ZA" sz="1200" dirty="0">
              <a:solidFill>
                <a:schemeClr val="accent6"/>
              </a:solidFill>
            </a:endParaRPr>
          </a:p>
        </p:txBody>
      </p:sp>
      <p:sp>
        <p:nvSpPr>
          <p:cNvPr id="16" name="TextBox 15"/>
          <p:cNvSpPr txBox="1"/>
          <p:nvPr/>
        </p:nvSpPr>
        <p:spPr>
          <a:xfrm>
            <a:off x="3933296" y="3451640"/>
            <a:ext cx="4067704" cy="2327687"/>
          </a:xfrm>
          <a:prstGeom prst="rect">
            <a:avLst/>
          </a:prstGeom>
          <a:noFill/>
        </p:spPr>
        <p:txBody>
          <a:bodyPr wrap="square" lIns="80135" tIns="40068" rIns="80135" bIns="40068" rtlCol="0">
            <a:spAutoFit/>
          </a:bodyPr>
          <a:lstStyle>
            <a:defPPr>
              <a:defRPr lang="en-US"/>
            </a:defPPr>
            <a:lvl1pPr defTabSz="436219">
              <a:defRPr sz="1200" b="1"/>
            </a:lvl1pPr>
          </a:lstStyle>
          <a:p>
            <a:r>
              <a:rPr lang="en-ZA" sz="1400" dirty="0" smtClean="0">
                <a:solidFill>
                  <a:schemeClr val="accent6"/>
                </a:solidFill>
              </a:rPr>
              <a:t>Critical success factors </a:t>
            </a:r>
          </a:p>
          <a:p>
            <a:endParaRPr lang="en-ZA" dirty="0">
              <a:solidFill>
                <a:schemeClr val="accent6"/>
              </a:solidFill>
            </a:endParaRPr>
          </a:p>
          <a:p>
            <a:pPr marL="228600" indent="-228600">
              <a:buAutoNum type="arabicPeriod"/>
            </a:pPr>
            <a:r>
              <a:rPr lang="en-ZA" dirty="0" smtClean="0">
                <a:solidFill>
                  <a:schemeClr val="accent6"/>
                </a:solidFill>
              </a:rPr>
              <a:t>Leadership commitment</a:t>
            </a:r>
          </a:p>
          <a:p>
            <a:pPr marL="228600" indent="-228600">
              <a:buAutoNum type="arabicPeriod"/>
            </a:pPr>
            <a:r>
              <a:rPr lang="en-ZA" dirty="0" smtClean="0">
                <a:solidFill>
                  <a:schemeClr val="accent6"/>
                </a:solidFill>
              </a:rPr>
              <a:t>Municipal institutional ethics management </a:t>
            </a:r>
          </a:p>
          <a:p>
            <a:pPr marL="228600" indent="-228600">
              <a:buAutoNum type="arabicPeriod"/>
            </a:pPr>
            <a:r>
              <a:rPr lang="en-ZA" dirty="0" smtClean="0">
                <a:solidFill>
                  <a:schemeClr val="accent6"/>
                </a:solidFill>
              </a:rPr>
              <a:t>Active and social conscious citizenry  </a:t>
            </a:r>
          </a:p>
          <a:p>
            <a:pPr marL="228600" indent="-228600">
              <a:buAutoNum type="arabicPeriod"/>
            </a:pPr>
            <a:r>
              <a:rPr lang="en-ZA" dirty="0" smtClean="0">
                <a:solidFill>
                  <a:schemeClr val="accent6"/>
                </a:solidFill>
              </a:rPr>
              <a:t>Resilient municipal institutions and strong governance </a:t>
            </a:r>
          </a:p>
          <a:p>
            <a:pPr marL="685519" lvl="1" indent="-228600">
              <a:buAutoNum type="arabicPeriod"/>
            </a:pPr>
            <a:r>
              <a:rPr lang="en-ZA" sz="1200" b="1" dirty="0" smtClean="0">
                <a:solidFill>
                  <a:schemeClr val="accent6"/>
                </a:solidFill>
              </a:rPr>
              <a:t>Prevention </a:t>
            </a:r>
          </a:p>
          <a:p>
            <a:pPr marL="685519" lvl="1" indent="-228600">
              <a:buAutoNum type="arabicPeriod"/>
            </a:pPr>
            <a:r>
              <a:rPr lang="en-ZA" sz="1200" b="1" dirty="0" smtClean="0">
                <a:solidFill>
                  <a:schemeClr val="accent6"/>
                </a:solidFill>
              </a:rPr>
              <a:t>Detection </a:t>
            </a:r>
          </a:p>
          <a:p>
            <a:pPr marL="685519" lvl="1" indent="-228600">
              <a:buAutoNum type="arabicPeriod"/>
            </a:pPr>
            <a:r>
              <a:rPr lang="en-ZA" sz="1200" b="1" dirty="0" smtClean="0">
                <a:solidFill>
                  <a:schemeClr val="accent6"/>
                </a:solidFill>
              </a:rPr>
              <a:t>Investigations </a:t>
            </a:r>
          </a:p>
          <a:p>
            <a:pPr marL="685519" lvl="1" indent="-228600">
              <a:buAutoNum type="arabicPeriod"/>
            </a:pPr>
            <a:r>
              <a:rPr lang="en-ZA" sz="1200" b="1" dirty="0" smtClean="0">
                <a:solidFill>
                  <a:schemeClr val="accent6"/>
                </a:solidFill>
              </a:rPr>
              <a:t>Resolution </a:t>
            </a:r>
          </a:p>
          <a:p>
            <a:pPr marL="228600" indent="-228600">
              <a:buAutoNum type="arabicPeriod"/>
            </a:pPr>
            <a:r>
              <a:rPr lang="en-ZA" dirty="0" smtClean="0">
                <a:solidFill>
                  <a:schemeClr val="accent6"/>
                </a:solidFill>
              </a:rPr>
              <a:t>Quality reporting </a:t>
            </a:r>
            <a:endParaRPr lang="en-ZA" dirty="0">
              <a:solidFill>
                <a:schemeClr val="accent6"/>
              </a:solidFill>
            </a:endParaRPr>
          </a:p>
        </p:txBody>
      </p:sp>
      <p:sp>
        <p:nvSpPr>
          <p:cNvPr id="17" name="TextBox 16"/>
          <p:cNvSpPr txBox="1"/>
          <p:nvPr/>
        </p:nvSpPr>
        <p:spPr>
          <a:xfrm>
            <a:off x="152400" y="5792196"/>
            <a:ext cx="8382000" cy="1065804"/>
          </a:xfrm>
          <a:prstGeom prst="rect">
            <a:avLst/>
          </a:prstGeom>
          <a:solidFill>
            <a:schemeClr val="bg1"/>
          </a:solidFill>
          <a:ln>
            <a:noFill/>
          </a:ln>
        </p:spPr>
        <p:txBody>
          <a:bodyPr wrap="square" lIns="80135" tIns="40068" rIns="80135" bIns="40068" rtlCol="0">
            <a:spAutoFit/>
          </a:bodyPr>
          <a:lstStyle/>
          <a:p>
            <a:pPr defTabSz="436219"/>
            <a:r>
              <a:rPr lang="en-ZA" sz="1600" b="1" dirty="0" smtClean="0">
                <a:effectLst>
                  <a:outerShdw blurRad="38100" dist="38100" dir="2700000" algn="tl">
                    <a:srgbClr val="000000">
                      <a:alpha val="43137"/>
                    </a:srgbClr>
                  </a:outerShdw>
                </a:effectLst>
              </a:rPr>
              <a:t>Effective monitoring. </a:t>
            </a:r>
            <a:r>
              <a:rPr lang="en-ZA" sz="1600" b="1" dirty="0" smtClean="0">
                <a:solidFill>
                  <a:srgbClr val="FF0000"/>
                </a:solidFill>
                <a:effectLst>
                  <a:outerShdw blurRad="38100" dist="38100" dir="2700000" algn="tl">
                    <a:srgbClr val="000000">
                      <a:alpha val="43137"/>
                    </a:srgbClr>
                  </a:outerShdw>
                </a:effectLst>
              </a:rPr>
              <a:t>Knowledge sharing</a:t>
            </a:r>
            <a:r>
              <a:rPr lang="en-ZA" sz="1600" b="1" dirty="0">
                <a:effectLst>
                  <a:outerShdw blurRad="38100" dist="38100" dir="2700000" algn="tl">
                    <a:srgbClr val="000000">
                      <a:alpha val="43137"/>
                    </a:srgbClr>
                  </a:outerShdw>
                </a:effectLst>
              </a:rPr>
              <a:t>.</a:t>
            </a:r>
            <a:r>
              <a:rPr lang="en-ZA" sz="1600" b="1" dirty="0" smtClean="0">
                <a:effectLst>
                  <a:outerShdw blurRad="38100" dist="38100" dir="2700000" algn="tl">
                    <a:srgbClr val="000000">
                      <a:alpha val="43137"/>
                    </a:srgbClr>
                  </a:outerShdw>
                </a:effectLst>
              </a:rPr>
              <a:t> </a:t>
            </a:r>
            <a:r>
              <a:rPr lang="en-ZA" sz="1600" b="1" dirty="0" smtClean="0">
                <a:solidFill>
                  <a:srgbClr val="FFFF00"/>
                </a:solidFill>
                <a:effectLst>
                  <a:outerShdw blurRad="38100" dist="38100" dir="2700000" algn="tl">
                    <a:srgbClr val="000000">
                      <a:alpha val="43137"/>
                    </a:srgbClr>
                  </a:outerShdw>
                </a:effectLst>
              </a:rPr>
              <a:t>Peer review and learning</a:t>
            </a:r>
            <a:r>
              <a:rPr lang="en-ZA" sz="1600" b="1" dirty="0" smtClean="0">
                <a:effectLst>
                  <a:outerShdw blurRad="38100" dist="38100" dir="2700000" algn="tl">
                    <a:srgbClr val="000000">
                      <a:alpha val="43137"/>
                    </a:srgbClr>
                  </a:outerShdw>
                </a:effectLst>
              </a:rPr>
              <a:t>. </a:t>
            </a:r>
            <a:r>
              <a:rPr lang="en-ZA" sz="1600" b="1" dirty="0" smtClean="0">
                <a:solidFill>
                  <a:schemeClr val="accent2">
                    <a:lumMod val="60000"/>
                    <a:lumOff val="40000"/>
                  </a:schemeClr>
                </a:solidFill>
                <a:effectLst>
                  <a:outerShdw blurRad="38100" dist="38100" dir="2700000" algn="tl">
                    <a:srgbClr val="000000">
                      <a:alpha val="43137"/>
                    </a:srgbClr>
                  </a:outerShdw>
                </a:effectLst>
              </a:rPr>
              <a:t>Hands  on support</a:t>
            </a:r>
            <a:r>
              <a:rPr lang="en-ZA" sz="1600" b="1" dirty="0" smtClean="0">
                <a:effectLst>
                  <a:outerShdw blurRad="38100" dist="38100" dir="2700000" algn="tl">
                    <a:srgbClr val="000000">
                      <a:alpha val="43137"/>
                    </a:srgbClr>
                  </a:outerShdw>
                </a:effectLst>
              </a:rPr>
              <a:t>. </a:t>
            </a:r>
            <a:r>
              <a:rPr lang="en-ZA" sz="1600" b="1" dirty="0" smtClean="0">
                <a:solidFill>
                  <a:srgbClr val="00B050"/>
                </a:solidFill>
                <a:effectLst>
                  <a:outerShdw blurRad="38100" dist="38100" dir="2700000" algn="tl">
                    <a:srgbClr val="000000">
                      <a:alpha val="43137"/>
                    </a:srgbClr>
                  </a:outerShdw>
                </a:effectLst>
              </a:rPr>
              <a:t>Differentiation.</a:t>
            </a:r>
            <a:r>
              <a:rPr lang="en-ZA" sz="1600" b="1" dirty="0" smtClean="0">
                <a:effectLst>
                  <a:outerShdw blurRad="38100" dist="38100" dir="2700000" algn="tl">
                    <a:srgbClr val="000000">
                      <a:alpha val="43137"/>
                    </a:srgbClr>
                  </a:outerShdw>
                </a:effectLst>
              </a:rPr>
              <a:t> Resource allocation. </a:t>
            </a:r>
            <a:r>
              <a:rPr lang="en-ZA" sz="1600" b="1" dirty="0" smtClean="0">
                <a:solidFill>
                  <a:srgbClr val="C00000"/>
                </a:solidFill>
                <a:effectLst>
                  <a:outerShdw blurRad="38100" dist="38100" dir="2700000" algn="tl">
                    <a:srgbClr val="000000">
                      <a:alpha val="43137"/>
                    </a:srgbClr>
                  </a:outerShdw>
                </a:effectLst>
              </a:rPr>
              <a:t>Strategic and operational risk management</a:t>
            </a:r>
            <a:r>
              <a:rPr lang="en-ZA" sz="1600" b="1" dirty="0" smtClean="0">
                <a:effectLst>
                  <a:outerShdw blurRad="38100" dist="38100" dir="2700000" algn="tl">
                    <a:srgbClr val="000000">
                      <a:alpha val="43137"/>
                    </a:srgbClr>
                  </a:outerShdw>
                </a:effectLst>
              </a:rPr>
              <a:t>. Records management. </a:t>
            </a:r>
            <a:r>
              <a:rPr lang="en-ZA" sz="1600" b="1" dirty="0" smtClean="0">
                <a:solidFill>
                  <a:srgbClr val="FFC000"/>
                </a:solidFill>
                <a:effectLst>
                  <a:outerShdw blurRad="38100" dist="38100" dir="2700000" algn="tl">
                    <a:srgbClr val="000000">
                      <a:alpha val="43137"/>
                    </a:srgbClr>
                  </a:outerShdw>
                </a:effectLst>
              </a:rPr>
              <a:t>Shared indicators of good governance and effective consequences management </a:t>
            </a:r>
            <a:endParaRPr lang="en-ZA" sz="1600" b="1" dirty="0">
              <a:solidFill>
                <a:srgbClr val="FFC000"/>
              </a:solidFill>
              <a:effectLst>
                <a:outerShdw blurRad="38100" dist="38100" dir="2700000" algn="tl">
                  <a:srgbClr val="000000">
                    <a:alpha val="43137"/>
                  </a:srgbClr>
                </a:outerShdw>
              </a:effectLst>
            </a:endParaRPr>
          </a:p>
        </p:txBody>
      </p:sp>
      <p:sp>
        <p:nvSpPr>
          <p:cNvPr id="18" name="Title 1"/>
          <p:cNvSpPr txBox="1">
            <a:spLocks/>
          </p:cNvSpPr>
          <p:nvPr/>
        </p:nvSpPr>
        <p:spPr>
          <a:xfrm>
            <a:off x="176463" y="274638"/>
            <a:ext cx="6681537" cy="7948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pPr algn="l"/>
            <a:r>
              <a:rPr lang="en-US" dirty="0" smtClean="0"/>
              <a:t>CONTRIBUTION OF SALGA TO PROPEL THE LOCAL GOVERNMENT SECTOR FORWARD </a:t>
            </a:r>
            <a:br>
              <a:rPr lang="en-US" dirty="0" smtClean="0"/>
            </a:br>
            <a:endParaRPr lang="en-ZA" dirty="0"/>
          </a:p>
        </p:txBody>
      </p:sp>
      <p:sp>
        <p:nvSpPr>
          <p:cNvPr id="19" name="Title 1"/>
          <p:cNvSpPr>
            <a:spLocks noGrp="1"/>
          </p:cNvSpPr>
          <p:nvPr>
            <p:ph type="title"/>
          </p:nvPr>
        </p:nvSpPr>
        <p:spPr>
          <a:xfrm>
            <a:off x="1" y="794815"/>
            <a:ext cx="7756358" cy="794815"/>
          </a:xfrm>
        </p:spPr>
        <p:txBody>
          <a:bodyPr>
            <a:noAutofit/>
          </a:bodyPr>
          <a:lstStyle/>
          <a:p>
            <a:r>
              <a:rPr lang="en-ZA" sz="2400" dirty="0">
                <a:solidFill>
                  <a:schemeClr val="accent6"/>
                </a:solidFill>
              </a:rPr>
              <a:t>Municipal Integrity Management Framework</a:t>
            </a:r>
          </a:p>
        </p:txBody>
      </p:sp>
    </p:spTree>
    <p:extLst>
      <p:ext uri="{BB962C8B-B14F-4D97-AF65-F5344CB8AC3E}">
        <p14:creationId xmlns:p14="http://schemas.microsoft.com/office/powerpoint/2010/main" val="1721170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 y="1752600"/>
            <a:ext cx="9039068" cy="4540250"/>
          </a:xfrm>
        </p:spPr>
        <p:txBody>
          <a:bodyPr/>
          <a:lstStyle/>
          <a:p>
            <a:pPr marL="39688" indent="0" algn="just">
              <a:buNone/>
            </a:pPr>
            <a:endParaRPr lang="en-ZA" sz="2000" dirty="0"/>
          </a:p>
          <a:p>
            <a:pPr marL="0" indent="0">
              <a:buNone/>
            </a:pPr>
            <a:endParaRPr lang="en-ZA" dirty="0"/>
          </a:p>
        </p:txBody>
      </p:sp>
      <p:sp>
        <p:nvSpPr>
          <p:cNvPr id="8" name="Title 1"/>
          <p:cNvSpPr>
            <a:spLocks noGrp="1"/>
          </p:cNvSpPr>
          <p:nvPr>
            <p:ph type="title"/>
          </p:nvPr>
        </p:nvSpPr>
        <p:spPr>
          <a:xfrm>
            <a:off x="1" y="794815"/>
            <a:ext cx="7756358" cy="794815"/>
          </a:xfrm>
        </p:spPr>
        <p:txBody>
          <a:bodyPr>
            <a:noAutofit/>
          </a:bodyPr>
          <a:lstStyle/>
          <a:p>
            <a:r>
              <a:rPr lang="en-ZA" sz="1800" dirty="0">
                <a:solidFill>
                  <a:schemeClr val="accent6"/>
                </a:solidFill>
              </a:rPr>
              <a:t>Municipal Integrity Management Framework</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90" t="20312" r="9751" b="20312"/>
          <a:stretch/>
        </p:blipFill>
        <p:spPr bwMode="auto">
          <a:xfrm>
            <a:off x="0" y="1578781"/>
            <a:ext cx="8763000" cy="527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 y="218816"/>
            <a:ext cx="8341893" cy="7948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pPr algn="l"/>
            <a:r>
              <a:rPr lang="en-US" dirty="0" smtClean="0"/>
              <a:t>CONTRIBUTION OF SALGA TO PROPEL THE LOCAL GOVERNMENT SECTOR FORWARD </a:t>
            </a:r>
            <a:br>
              <a:rPr lang="en-US" dirty="0" smtClean="0"/>
            </a:br>
            <a:endParaRPr lang="en-ZA" dirty="0"/>
          </a:p>
        </p:txBody>
      </p:sp>
    </p:spTree>
    <p:extLst>
      <p:ext uri="{BB962C8B-B14F-4D97-AF65-F5344CB8AC3E}">
        <p14:creationId xmlns:p14="http://schemas.microsoft.com/office/powerpoint/2010/main" val="1889418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 y="1752600"/>
            <a:ext cx="9039068" cy="4540250"/>
          </a:xfrm>
        </p:spPr>
        <p:txBody>
          <a:bodyPr/>
          <a:lstStyle/>
          <a:p>
            <a:pPr marL="39688" indent="0" algn="just">
              <a:buNone/>
            </a:pPr>
            <a:endParaRPr lang="en-ZA" sz="2000" dirty="0"/>
          </a:p>
          <a:p>
            <a:pPr marL="0" indent="0">
              <a:buNone/>
            </a:pPr>
            <a:endParaRPr lang="en-ZA"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11" t="32813" r="3740" b="10059"/>
          <a:stretch/>
        </p:blipFill>
        <p:spPr bwMode="auto">
          <a:xfrm>
            <a:off x="-16447" y="1110952"/>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07737" y="239554"/>
            <a:ext cx="8341893" cy="7948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pPr algn="l"/>
            <a:r>
              <a:rPr lang="en-US" dirty="0" smtClean="0"/>
              <a:t>CONTRIBUTION OF SALGA TO PROPEL THE LOCAL GOVERNMENT SECTOR FORWARD </a:t>
            </a:r>
            <a:br>
              <a:rPr lang="en-US" dirty="0" smtClean="0"/>
            </a:br>
            <a:endParaRPr lang="en-ZA" dirty="0"/>
          </a:p>
        </p:txBody>
      </p:sp>
    </p:spTree>
    <p:extLst>
      <p:ext uri="{BB962C8B-B14F-4D97-AF65-F5344CB8AC3E}">
        <p14:creationId xmlns:p14="http://schemas.microsoft.com/office/powerpoint/2010/main" val="29852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THE TOPIC</a:t>
            </a:r>
            <a:br>
              <a:rPr lang="en-US" dirty="0"/>
            </a:br>
            <a:endParaRPr lang="en-US" dirty="0"/>
          </a:p>
        </p:txBody>
      </p:sp>
      <p:sp>
        <p:nvSpPr>
          <p:cNvPr id="3" name="Text Placeholder 2"/>
          <p:cNvSpPr>
            <a:spLocks noGrp="1"/>
          </p:cNvSpPr>
          <p:nvPr>
            <p:ph type="body" sz="quarter" idx="10"/>
          </p:nvPr>
        </p:nvSpPr>
        <p:spPr>
          <a:xfrm>
            <a:off x="369455" y="1209964"/>
            <a:ext cx="8562109" cy="5082886"/>
          </a:xfrm>
        </p:spPr>
        <p:txBody>
          <a:bodyPr>
            <a:normAutofit fontScale="92500" lnSpcReduction="10000"/>
          </a:bodyPr>
          <a:lstStyle/>
          <a:p>
            <a:pPr marL="0" indent="0">
              <a:lnSpc>
                <a:spcPct val="150000"/>
              </a:lnSpc>
              <a:buNone/>
            </a:pPr>
            <a:r>
              <a:rPr lang="en-ZA" sz="1600" b="1" dirty="0"/>
              <a:t>“RECLAIMING GOVERNANCE AND ACCOUNTABILITY IN PUBLIC SECTOR – A NEW DAWN FOR PUBLIC SERVICE”.</a:t>
            </a:r>
            <a:endParaRPr lang="en-US" sz="1600" b="1" dirty="0"/>
          </a:p>
          <a:p>
            <a:pPr>
              <a:lnSpc>
                <a:spcPct val="150000"/>
              </a:lnSpc>
              <a:buFont typeface="+mj-lt"/>
              <a:buAutoNum type="arabicPeriod"/>
            </a:pPr>
            <a:r>
              <a:rPr lang="en-US" sz="1600" dirty="0"/>
              <a:t>To</a:t>
            </a:r>
            <a:r>
              <a:rPr lang="en-US" sz="1600" b="1" dirty="0"/>
              <a:t> RECLAIM </a:t>
            </a:r>
            <a:r>
              <a:rPr lang="en-US" sz="1600" dirty="0"/>
              <a:t>presupposes a particular conclusion that is informed by what was which now is either lost or waning</a:t>
            </a:r>
          </a:p>
          <a:p>
            <a:pPr>
              <a:lnSpc>
                <a:spcPct val="150000"/>
              </a:lnSpc>
              <a:buFont typeface="+mj-lt"/>
              <a:buAutoNum type="arabicPeriod"/>
            </a:pPr>
            <a:r>
              <a:rPr lang="en-US" sz="1600" dirty="0"/>
              <a:t>The </a:t>
            </a:r>
            <a:r>
              <a:rPr lang="en-US" sz="1600" b="1" dirty="0"/>
              <a:t>NEW DAWN </a:t>
            </a:r>
            <a:r>
              <a:rPr lang="en-US" sz="1600" dirty="0"/>
              <a:t>also carries with it a value loaded meaning which invites one to opine on what must be contributing to a sense of renewed hope, reinvigorated sense of pride and therefore a qualitative departure from that which created conditions for the necessity of the new dawn. </a:t>
            </a:r>
          </a:p>
          <a:p>
            <a:pPr>
              <a:lnSpc>
                <a:spcPct val="150000"/>
              </a:lnSpc>
              <a:buFont typeface="+mj-lt"/>
              <a:buAutoNum type="arabicPeriod"/>
            </a:pPr>
            <a:r>
              <a:rPr lang="en-US" sz="1600" dirty="0"/>
              <a:t>I must say these are </a:t>
            </a:r>
            <a:r>
              <a:rPr lang="en-US" sz="1600" b="1" dirty="0" smtClean="0"/>
              <a:t>INDEED CAREER LIMITING CHALLENGING </a:t>
            </a:r>
            <a:r>
              <a:rPr lang="en-US" sz="1600" dirty="0" smtClean="0"/>
              <a:t>elements </a:t>
            </a:r>
            <a:r>
              <a:rPr lang="en-US" sz="1600" dirty="0"/>
              <a:t>of the topic if one were to substantively venture into them. </a:t>
            </a:r>
          </a:p>
          <a:p>
            <a:pPr>
              <a:lnSpc>
                <a:spcPct val="150000"/>
              </a:lnSpc>
              <a:buFont typeface="+mj-lt"/>
              <a:buAutoNum type="arabicPeriod"/>
            </a:pPr>
            <a:r>
              <a:rPr lang="en-US" sz="1600" dirty="0" smtClean="0"/>
              <a:t>Regardless, one </a:t>
            </a:r>
            <a:r>
              <a:rPr lang="en-US" sz="1600" dirty="0"/>
              <a:t>is </a:t>
            </a:r>
            <a:r>
              <a:rPr lang="en-US" sz="1600" dirty="0" smtClean="0"/>
              <a:t>obliged </a:t>
            </a:r>
            <a:r>
              <a:rPr lang="en-US" sz="1600" dirty="0"/>
              <a:t>to opine on:</a:t>
            </a:r>
          </a:p>
          <a:p>
            <a:pPr lvl="1">
              <a:lnSpc>
                <a:spcPct val="150000"/>
              </a:lnSpc>
              <a:buFont typeface="+mj-lt"/>
              <a:buAutoNum type="romanLcPeriod"/>
            </a:pPr>
            <a:r>
              <a:rPr lang="en-US" b="1" dirty="0" smtClean="0"/>
              <a:t>Our performance as people who have the honour to serve South Africans with respect to governance and accountability</a:t>
            </a:r>
          </a:p>
          <a:p>
            <a:pPr lvl="1">
              <a:lnSpc>
                <a:spcPct val="150000"/>
              </a:lnSpc>
              <a:buFont typeface="+mj-lt"/>
              <a:buAutoNum type="romanLcPeriod"/>
            </a:pPr>
            <a:r>
              <a:rPr lang="en-US" b="1" dirty="0" smtClean="0"/>
              <a:t>To what extent must we own – up to some of the challenges bedeviling our beautiful country</a:t>
            </a:r>
          </a:p>
          <a:p>
            <a:pPr lvl="1">
              <a:lnSpc>
                <a:spcPct val="150000"/>
              </a:lnSpc>
              <a:buFont typeface="+mj-lt"/>
              <a:buAutoNum type="romanLcPeriod"/>
            </a:pPr>
            <a:r>
              <a:rPr lang="en-US" b="1" dirty="0" smtClean="0"/>
              <a:t>What contribution can we made to deepen democracy and therefore enhance good governance and accountability </a:t>
            </a:r>
            <a:endParaRPr lang="en-US" b="1" dirty="0"/>
          </a:p>
        </p:txBody>
      </p:sp>
    </p:spTree>
    <p:extLst>
      <p:ext uri="{BB962C8B-B14F-4D97-AF65-F5344CB8AC3E}">
        <p14:creationId xmlns:p14="http://schemas.microsoft.com/office/powerpoint/2010/main" val="2761379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274638"/>
            <a:ext cx="6681537" cy="794815"/>
          </a:xfrm>
        </p:spPr>
        <p:txBody>
          <a:bodyPr>
            <a:noAutofit/>
          </a:bodyPr>
          <a:lstStyle/>
          <a:p>
            <a:pPr algn="just"/>
            <a:r>
              <a:rPr lang="en-US" sz="1800" dirty="0"/>
              <a:t>CONTRIBUTION OF SALGA TO PROPEL THE LOCAL GOVERNMENT SECTOR FORWARD </a:t>
            </a:r>
            <a:br>
              <a:rPr lang="en-US" sz="1800" dirty="0"/>
            </a:br>
            <a:endParaRPr lang="en-ZA" sz="1800" dirty="0"/>
          </a:p>
        </p:txBody>
      </p:sp>
      <p:sp>
        <p:nvSpPr>
          <p:cNvPr id="4" name="Rectangle 3"/>
          <p:cNvSpPr/>
          <p:nvPr/>
        </p:nvSpPr>
        <p:spPr>
          <a:xfrm>
            <a:off x="300346" y="1105366"/>
            <a:ext cx="7810343" cy="461665"/>
          </a:xfrm>
          <a:prstGeom prst="rect">
            <a:avLst/>
          </a:prstGeom>
        </p:spPr>
        <p:txBody>
          <a:bodyPr wrap="none">
            <a:spAutoFit/>
          </a:bodyPr>
          <a:lstStyle/>
          <a:p>
            <a:r>
              <a:rPr lang="en-ZA" sz="2000" b="1" dirty="0" smtClean="0">
                <a:solidFill>
                  <a:schemeClr val="accent6"/>
                </a:solidFill>
              </a:rPr>
              <a:t>LOCAL GOVERNMENT ETHICS MANAGEMENT FRAMEWORK</a:t>
            </a:r>
            <a:r>
              <a:rPr lang="en-ZA" sz="2400" dirty="0" smtClean="0">
                <a:solidFill>
                  <a:schemeClr val="accent6"/>
                </a:solidFill>
              </a:rPr>
              <a:t>.</a:t>
            </a:r>
            <a:endParaRPr lang="en-ZA" sz="2400" dirty="0">
              <a:solidFill>
                <a:schemeClr val="accent6"/>
              </a:solidFill>
            </a:endParaRPr>
          </a:p>
        </p:txBody>
      </p:sp>
      <p:sp>
        <p:nvSpPr>
          <p:cNvPr id="5" name="Rectangle 4"/>
          <p:cNvSpPr/>
          <p:nvPr/>
        </p:nvSpPr>
        <p:spPr>
          <a:xfrm>
            <a:off x="300345" y="1716556"/>
            <a:ext cx="8458643" cy="4708981"/>
          </a:xfrm>
          <a:prstGeom prst="rect">
            <a:avLst/>
          </a:prstGeom>
        </p:spPr>
        <p:txBody>
          <a:bodyPr wrap="square">
            <a:spAutoFit/>
          </a:bodyPr>
          <a:lstStyle/>
          <a:p>
            <a:pPr lvl="0" algn="just">
              <a:lnSpc>
                <a:spcPct val="150000"/>
              </a:lnSpc>
            </a:pPr>
            <a:r>
              <a:rPr lang="en-US" sz="2000" b="1" u="sng" dirty="0">
                <a:solidFill>
                  <a:srgbClr val="000000"/>
                </a:solidFill>
              </a:rPr>
              <a:t>This would be a local government environment that:</a:t>
            </a:r>
          </a:p>
          <a:p>
            <a:pPr marL="400050" lvl="0" indent="-400050" algn="just">
              <a:lnSpc>
                <a:spcPct val="150000"/>
              </a:lnSpc>
              <a:buFont typeface="+mj-lt"/>
              <a:buAutoNum type="romanLcPeriod"/>
            </a:pPr>
            <a:r>
              <a:rPr lang="en-US" sz="2000" dirty="0">
                <a:solidFill>
                  <a:srgbClr val="000000"/>
                </a:solidFill>
              </a:rPr>
              <a:t>Promotes good moral conduct, positive values and acceptable ethical behaviour by both councilors, officials, communities, NGOs and businesses/private sector;</a:t>
            </a:r>
          </a:p>
          <a:p>
            <a:pPr marL="400050" lvl="0" indent="-400050" algn="just">
              <a:lnSpc>
                <a:spcPct val="150000"/>
              </a:lnSpc>
              <a:buFont typeface="+mj-lt"/>
              <a:buAutoNum type="romanLcPeriod"/>
            </a:pPr>
            <a:r>
              <a:rPr lang="en-US" sz="2000" dirty="0">
                <a:solidFill>
                  <a:srgbClr val="000000"/>
                </a:solidFill>
              </a:rPr>
              <a:t>Internalises values and ethics through education, awareness, training and advocating for these issues to be in the sector’s daily conversations;</a:t>
            </a:r>
          </a:p>
          <a:p>
            <a:pPr marL="400050" lvl="0" indent="-400050" algn="just">
              <a:lnSpc>
                <a:spcPct val="150000"/>
              </a:lnSpc>
              <a:buFont typeface="+mj-lt"/>
              <a:buAutoNum type="romanLcPeriod"/>
            </a:pPr>
            <a:r>
              <a:rPr lang="en-US" sz="2000" dirty="0">
                <a:solidFill>
                  <a:srgbClr val="000000"/>
                </a:solidFill>
              </a:rPr>
              <a:t>Where  leaders and functionaries recognize that ethics and ethical conduct are moral and social norms that requires action more than complying with the law;</a:t>
            </a:r>
          </a:p>
        </p:txBody>
      </p:sp>
    </p:spTree>
    <p:extLst>
      <p:ext uri="{BB962C8B-B14F-4D97-AF65-F5344CB8AC3E}">
        <p14:creationId xmlns:p14="http://schemas.microsoft.com/office/powerpoint/2010/main" val="3226011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274638"/>
            <a:ext cx="6681537" cy="794815"/>
          </a:xfrm>
        </p:spPr>
        <p:txBody>
          <a:bodyPr>
            <a:noAutofit/>
          </a:bodyPr>
          <a:lstStyle/>
          <a:p>
            <a:pPr algn="just"/>
            <a:r>
              <a:rPr lang="en-US" sz="1800" dirty="0"/>
              <a:t>CONTRIBUTION OF SALGA TO PROPEL THE LOCAL GOVERNMENT SECTOR FORWARD </a:t>
            </a:r>
            <a:br>
              <a:rPr lang="en-US" sz="1800" dirty="0"/>
            </a:br>
            <a:endParaRPr lang="en-ZA" sz="1800" dirty="0"/>
          </a:p>
        </p:txBody>
      </p:sp>
      <p:sp>
        <p:nvSpPr>
          <p:cNvPr id="4" name="Rectangle 3"/>
          <p:cNvSpPr/>
          <p:nvPr/>
        </p:nvSpPr>
        <p:spPr>
          <a:xfrm>
            <a:off x="300346" y="1105366"/>
            <a:ext cx="7810343" cy="461665"/>
          </a:xfrm>
          <a:prstGeom prst="rect">
            <a:avLst/>
          </a:prstGeom>
        </p:spPr>
        <p:txBody>
          <a:bodyPr wrap="none">
            <a:spAutoFit/>
          </a:bodyPr>
          <a:lstStyle/>
          <a:p>
            <a:r>
              <a:rPr lang="en-ZA" sz="2000" b="1" dirty="0" smtClean="0">
                <a:solidFill>
                  <a:schemeClr val="accent6"/>
                </a:solidFill>
              </a:rPr>
              <a:t>LOCAL GOVERNMENT ETHICS MANAGEMENT FRAMEWORK</a:t>
            </a:r>
            <a:r>
              <a:rPr lang="en-ZA" sz="2400" dirty="0" smtClean="0">
                <a:solidFill>
                  <a:schemeClr val="accent6"/>
                </a:solidFill>
              </a:rPr>
              <a:t>.</a:t>
            </a:r>
            <a:endParaRPr lang="en-ZA" sz="2400" dirty="0">
              <a:solidFill>
                <a:schemeClr val="accent6"/>
              </a:solidFill>
            </a:endParaRPr>
          </a:p>
        </p:txBody>
      </p:sp>
      <p:sp>
        <p:nvSpPr>
          <p:cNvPr id="5" name="Rectangle 4"/>
          <p:cNvSpPr/>
          <p:nvPr/>
        </p:nvSpPr>
        <p:spPr>
          <a:xfrm>
            <a:off x="220135" y="1716556"/>
            <a:ext cx="8731360" cy="4247317"/>
          </a:xfrm>
          <a:prstGeom prst="rect">
            <a:avLst/>
          </a:prstGeom>
        </p:spPr>
        <p:txBody>
          <a:bodyPr wrap="square">
            <a:spAutoFit/>
          </a:bodyPr>
          <a:lstStyle/>
          <a:p>
            <a:pPr lvl="0" algn="just">
              <a:lnSpc>
                <a:spcPct val="150000"/>
              </a:lnSpc>
            </a:pPr>
            <a:r>
              <a:rPr lang="en-US" sz="2000" b="1" u="sng" dirty="0" smtClean="0">
                <a:solidFill>
                  <a:srgbClr val="000000"/>
                </a:solidFill>
              </a:rPr>
              <a:t>CONCRETELY:</a:t>
            </a:r>
            <a:endParaRPr lang="en-US" sz="2000" b="1" u="sng" dirty="0">
              <a:solidFill>
                <a:srgbClr val="000000"/>
              </a:solidFill>
            </a:endParaRPr>
          </a:p>
          <a:p>
            <a:pPr marL="400050" indent="-400050" algn="just">
              <a:lnSpc>
                <a:spcPct val="200000"/>
              </a:lnSpc>
              <a:buFont typeface="+mj-lt"/>
              <a:buAutoNum type="romanLcPeriod"/>
            </a:pPr>
            <a:r>
              <a:rPr lang="en-US" sz="2000" dirty="0">
                <a:solidFill>
                  <a:srgbClr val="000000"/>
                </a:solidFill>
              </a:rPr>
              <a:t>Establishment of an Ethics Committee of Council </a:t>
            </a:r>
            <a:endParaRPr lang="en-US" sz="2000" dirty="0" smtClean="0">
              <a:solidFill>
                <a:srgbClr val="000000"/>
              </a:solidFill>
            </a:endParaRPr>
          </a:p>
          <a:p>
            <a:pPr marL="400050" indent="-400050" algn="just">
              <a:lnSpc>
                <a:spcPct val="200000"/>
              </a:lnSpc>
              <a:buFont typeface="+mj-lt"/>
              <a:buAutoNum type="romanLcPeriod"/>
            </a:pPr>
            <a:r>
              <a:rPr lang="en-US" sz="2000" dirty="0" smtClean="0">
                <a:solidFill>
                  <a:srgbClr val="000000"/>
                </a:solidFill>
              </a:rPr>
              <a:t>Metros and Secondary Cities encouraged to establish Offices of Integrity Commissioner and City Ombudsman </a:t>
            </a:r>
            <a:endParaRPr lang="en-US" sz="2000" dirty="0">
              <a:solidFill>
                <a:srgbClr val="000000"/>
              </a:solidFill>
            </a:endParaRPr>
          </a:p>
          <a:p>
            <a:pPr marL="400050" lvl="0" indent="-400050" algn="just">
              <a:lnSpc>
                <a:spcPct val="200000"/>
              </a:lnSpc>
              <a:buFont typeface="+mj-lt"/>
              <a:buAutoNum type="romanLcPeriod"/>
            </a:pPr>
            <a:r>
              <a:rPr lang="en-US" sz="2000" dirty="0" smtClean="0">
                <a:solidFill>
                  <a:srgbClr val="000000"/>
                </a:solidFill>
              </a:rPr>
              <a:t>Each Municipality to establish and resource an Ethics Management Unit </a:t>
            </a:r>
          </a:p>
          <a:p>
            <a:pPr marL="400050" lvl="0" indent="-400050" algn="just">
              <a:lnSpc>
                <a:spcPct val="200000"/>
              </a:lnSpc>
              <a:buFont typeface="+mj-lt"/>
              <a:buAutoNum type="romanLcPeriod"/>
            </a:pPr>
            <a:r>
              <a:rPr lang="en-US" sz="2000" dirty="0" smtClean="0">
                <a:solidFill>
                  <a:srgbClr val="000000"/>
                </a:solidFill>
              </a:rPr>
              <a:t>Appointment of Ethics Officers in the Administration </a:t>
            </a:r>
          </a:p>
          <a:p>
            <a:pPr marL="400050" lvl="0" indent="-400050" algn="just">
              <a:lnSpc>
                <a:spcPct val="200000"/>
              </a:lnSpc>
              <a:buFont typeface="+mj-lt"/>
              <a:buAutoNum type="romanLcPeriod"/>
            </a:pPr>
            <a:r>
              <a:rPr lang="en-US" sz="2000" dirty="0" smtClean="0">
                <a:solidFill>
                  <a:srgbClr val="000000"/>
                </a:solidFill>
              </a:rPr>
              <a:t>Implementation of internal and external awareness </a:t>
            </a:r>
            <a:endParaRPr lang="en-US" sz="2000" dirty="0">
              <a:solidFill>
                <a:srgbClr val="000000"/>
              </a:solidFill>
            </a:endParaRPr>
          </a:p>
        </p:txBody>
      </p:sp>
    </p:spTree>
    <p:extLst>
      <p:ext uri="{BB962C8B-B14F-4D97-AF65-F5344CB8AC3E}">
        <p14:creationId xmlns:p14="http://schemas.microsoft.com/office/powerpoint/2010/main" val="1695248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274638"/>
            <a:ext cx="6681537" cy="794815"/>
          </a:xfrm>
        </p:spPr>
        <p:txBody>
          <a:bodyPr>
            <a:noAutofit/>
          </a:bodyPr>
          <a:lstStyle/>
          <a:p>
            <a:pPr algn="just"/>
            <a:r>
              <a:rPr lang="en-US" sz="1800" dirty="0"/>
              <a:t>CONTRIBUTION OF SALGA TO PROPEL THE LOCAL GOVERNMENT SECTOR FORWARD </a:t>
            </a:r>
            <a:br>
              <a:rPr lang="en-US" sz="1800" dirty="0"/>
            </a:br>
            <a:endParaRPr lang="en-ZA" sz="1800" dirty="0"/>
          </a:p>
        </p:txBody>
      </p:sp>
      <p:sp>
        <p:nvSpPr>
          <p:cNvPr id="4" name="Rectangle 3"/>
          <p:cNvSpPr/>
          <p:nvPr/>
        </p:nvSpPr>
        <p:spPr>
          <a:xfrm>
            <a:off x="172009" y="1105366"/>
            <a:ext cx="8619065" cy="584775"/>
          </a:xfrm>
          <a:prstGeom prst="rect">
            <a:avLst/>
          </a:prstGeom>
        </p:spPr>
        <p:txBody>
          <a:bodyPr wrap="square">
            <a:spAutoFit/>
          </a:bodyPr>
          <a:lstStyle/>
          <a:p>
            <a:r>
              <a:rPr lang="en-ZA" sz="1600" b="1" dirty="0" smtClean="0">
                <a:solidFill>
                  <a:schemeClr val="accent6"/>
                </a:solidFill>
              </a:rPr>
              <a:t>PROMOTING OPERATIONALISATION OF THE EIGHT BATHO PELE PRINCIPLES TO FOSTER A CULTURE OF CITIZEN – CENTRIC SERVICE CULTURE</a:t>
            </a:r>
            <a:endParaRPr lang="en-ZA" sz="1600" b="1" dirty="0">
              <a:solidFill>
                <a:schemeClr val="accent6"/>
              </a:solidFill>
            </a:endParaRPr>
          </a:p>
        </p:txBody>
      </p:sp>
      <p:sp>
        <p:nvSpPr>
          <p:cNvPr id="3" name="Rectangle 2"/>
          <p:cNvSpPr/>
          <p:nvPr/>
        </p:nvSpPr>
        <p:spPr>
          <a:xfrm>
            <a:off x="160421" y="1787610"/>
            <a:ext cx="8630653" cy="4555093"/>
          </a:xfrm>
          <a:prstGeom prst="rect">
            <a:avLst/>
          </a:prstGeom>
        </p:spPr>
        <p:txBody>
          <a:bodyPr wrap="square">
            <a:spAutoFit/>
          </a:bodyPr>
          <a:lstStyle/>
          <a:p>
            <a:pPr algn="just">
              <a:lnSpc>
                <a:spcPct val="150000"/>
              </a:lnSpc>
              <a:spcAft>
                <a:spcPts val="600"/>
              </a:spcAft>
            </a:pPr>
            <a:r>
              <a:rPr lang="en-GB" sz="2000" dirty="0">
                <a:solidFill>
                  <a:schemeClr val="accent6"/>
                </a:solidFill>
                <a:latin typeface="Arial Narrow" panose="020B0606020202030204" pitchFamily="34" charset="0"/>
                <a:ea typeface="Times New Roman" panose="02020603050405020304" pitchFamily="18" charset="0"/>
                <a:cs typeface="Arial" panose="020B0604020202020204" pitchFamily="34" charset="0"/>
              </a:rPr>
              <a:t>The proposed Batho Pele Operationalization Strategy represents a framework within which efforts to practically apply a social compact campaign to promote a meaningful transparent, accountable and inclusive governance could be structured into the following six pillars: </a:t>
            </a:r>
            <a:endParaRPr lang="en-ZA"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mj-lt"/>
              <a:buAutoNum type="romanLcPeriod"/>
            </a:pPr>
            <a:r>
              <a:rPr lang="en-GB" sz="2000" dirty="0">
                <a:solidFill>
                  <a:schemeClr val="accent6"/>
                </a:solidFill>
                <a:latin typeface="Arial Narrow" panose="020B0606020202030204" pitchFamily="34" charset="0"/>
                <a:ea typeface="Times New Roman" panose="02020603050405020304" pitchFamily="18" charset="0"/>
                <a:cs typeface="Arial" panose="020B0604020202020204" pitchFamily="34" charset="0"/>
              </a:rPr>
              <a:t>Re-engineering and improving the back-office operations of relevant municipal departments; </a:t>
            </a:r>
            <a:endParaRPr lang="en-ZA"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mj-lt"/>
              <a:buAutoNum type="romanLcPeriod"/>
            </a:pPr>
            <a:r>
              <a:rPr lang="en-GB" sz="2000" dirty="0">
                <a:solidFill>
                  <a:schemeClr val="accent6"/>
                </a:solidFill>
                <a:latin typeface="Arial Narrow" panose="020B0606020202030204" pitchFamily="34" charset="0"/>
                <a:ea typeface="Times New Roman" panose="02020603050405020304" pitchFamily="18" charset="0"/>
                <a:cs typeface="Arial" panose="020B0604020202020204" pitchFamily="34" charset="0"/>
              </a:rPr>
              <a:t>Re-engineering and improving the front-office operations of municipalities and their entities;</a:t>
            </a:r>
            <a:endParaRPr lang="en-ZA"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mj-lt"/>
              <a:buAutoNum type="romanLcPeriod"/>
            </a:pPr>
            <a:r>
              <a:rPr lang="en-GB" sz="2000" dirty="0">
                <a:solidFill>
                  <a:schemeClr val="accent6"/>
                </a:solidFill>
                <a:latin typeface="Arial Narrow" panose="020B0606020202030204" pitchFamily="34" charset="0"/>
                <a:ea typeface="Times New Roman" panose="02020603050405020304" pitchFamily="18" charset="0"/>
                <a:cs typeface="Arial" panose="020B0604020202020204" pitchFamily="34" charset="0"/>
              </a:rPr>
              <a:t>Internal communication; and municipal – wide institutional coherence </a:t>
            </a:r>
            <a:endParaRPr lang="en-ZA"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mj-lt"/>
              <a:buAutoNum type="romanLcPeriod"/>
            </a:pPr>
            <a:r>
              <a:rPr lang="en-GB" sz="2000" dirty="0">
                <a:solidFill>
                  <a:schemeClr val="accent6"/>
                </a:solidFill>
                <a:latin typeface="Arial Narrow" panose="020B0606020202030204" pitchFamily="34" charset="0"/>
                <a:ea typeface="Times New Roman" panose="02020603050405020304" pitchFamily="18" charset="0"/>
                <a:cs typeface="Arial" panose="020B0604020202020204" pitchFamily="34" charset="0"/>
              </a:rPr>
              <a:t>External communication. Each of these pillars is unpacked below.</a:t>
            </a:r>
            <a:endParaRPr lang="en-ZA"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353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9" y="1335140"/>
            <a:ext cx="8704544" cy="397408"/>
          </a:xfrm>
        </p:spPr>
        <p:txBody>
          <a:bodyPr>
            <a:normAutofit fontScale="90000"/>
          </a:bodyPr>
          <a:lstStyle/>
          <a:p>
            <a:pPr algn="l"/>
            <a:r>
              <a:rPr lang="en-US" dirty="0">
                <a:solidFill>
                  <a:schemeClr val="accent6"/>
                </a:solidFill>
              </a:rPr>
              <a:t>STRENGTHENING OVERSIGHT THROUGH CONSEQUENCES </a:t>
            </a:r>
            <a:r>
              <a:rPr lang="en-US" dirty="0" smtClean="0">
                <a:solidFill>
                  <a:schemeClr val="accent6"/>
                </a:solidFill>
              </a:rPr>
              <a:t>MANAGEMENT &amp; ACCOUNTABILITY FRAMEWORK </a:t>
            </a:r>
            <a:r>
              <a:rPr lang="en-US" dirty="0">
                <a:solidFill>
                  <a:schemeClr val="accent6"/>
                </a:solidFill>
              </a:rPr>
              <a:t/>
            </a:r>
            <a:br>
              <a:rPr lang="en-US" dirty="0">
                <a:solidFill>
                  <a:schemeClr val="accent6"/>
                </a:solidFill>
              </a:rPr>
            </a:br>
            <a:endParaRPr lang="en-ZA" dirty="0">
              <a:solidFill>
                <a:schemeClr val="accent6"/>
              </a:solidFill>
            </a:endParaRPr>
          </a:p>
        </p:txBody>
      </p:sp>
      <p:sp>
        <p:nvSpPr>
          <p:cNvPr id="3" name="Text Placeholder 2"/>
          <p:cNvSpPr>
            <a:spLocks noGrp="1"/>
          </p:cNvSpPr>
          <p:nvPr>
            <p:ph type="body" sz="quarter" idx="10"/>
          </p:nvPr>
        </p:nvSpPr>
        <p:spPr>
          <a:xfrm>
            <a:off x="230909" y="1732547"/>
            <a:ext cx="8455891" cy="4560303"/>
          </a:xfrm>
        </p:spPr>
        <p:txBody>
          <a:bodyPr>
            <a:normAutofit/>
          </a:bodyPr>
          <a:lstStyle/>
          <a:p>
            <a:pPr marL="0" indent="0" algn="just">
              <a:lnSpc>
                <a:spcPct val="150000"/>
              </a:lnSpc>
              <a:buNone/>
            </a:pPr>
            <a:r>
              <a:rPr lang="en-ZA" sz="1600" dirty="0" smtClean="0"/>
              <a:t>specific objectives of the framework:</a:t>
            </a:r>
          </a:p>
          <a:p>
            <a:pPr lvl="0" algn="just">
              <a:lnSpc>
                <a:spcPct val="150000"/>
              </a:lnSpc>
              <a:buFont typeface="+mj-lt"/>
              <a:buAutoNum type="arabicPeriod"/>
            </a:pPr>
            <a:r>
              <a:rPr lang="en-ZA" sz="1600" dirty="0" smtClean="0"/>
              <a:t>To </a:t>
            </a:r>
            <a:r>
              <a:rPr lang="en-ZA" sz="1600" dirty="0"/>
              <a:t>provide a concise guide on available options on which applicable consequences for which type or class of transgressions and non-performance and the attendant implications for failure to act by leadership at both political and administrative </a:t>
            </a:r>
            <a:r>
              <a:rPr lang="en-ZA" sz="1600" dirty="0" smtClean="0"/>
              <a:t>levels</a:t>
            </a:r>
          </a:p>
          <a:p>
            <a:pPr lvl="0" algn="just">
              <a:lnSpc>
                <a:spcPct val="150000"/>
              </a:lnSpc>
              <a:buFont typeface="+mj-lt"/>
              <a:buAutoNum type="arabicPeriod"/>
            </a:pPr>
            <a:r>
              <a:rPr lang="en-ZA" sz="1600" dirty="0" smtClean="0"/>
              <a:t>To </a:t>
            </a:r>
            <a:r>
              <a:rPr lang="en-ZA" sz="1600" dirty="0"/>
              <a:t>promote a culture of accountable, professional and ethic local public administration that places emphasis on good governance and effective service provision to municipal </a:t>
            </a:r>
            <a:r>
              <a:rPr lang="en-ZA" sz="1600" dirty="0" smtClean="0"/>
              <a:t>inhabitants</a:t>
            </a:r>
          </a:p>
          <a:p>
            <a:pPr lvl="0" algn="just">
              <a:lnSpc>
                <a:spcPct val="150000"/>
              </a:lnSpc>
              <a:buFont typeface="+mj-lt"/>
              <a:buAutoNum type="arabicPeriod"/>
            </a:pPr>
            <a:r>
              <a:rPr lang="en-ZA" sz="1600" dirty="0" smtClean="0"/>
              <a:t>To </a:t>
            </a:r>
            <a:r>
              <a:rPr lang="en-ZA" sz="1600" dirty="0"/>
              <a:t>clearly spell-out of the role of each integral group in local government</a:t>
            </a:r>
          </a:p>
          <a:p>
            <a:pPr marL="0" indent="0" algn="ctr">
              <a:lnSpc>
                <a:spcPct val="150000"/>
              </a:lnSpc>
              <a:buNone/>
            </a:pPr>
            <a:r>
              <a:rPr lang="en-ZA" sz="2000" b="1" dirty="0" smtClean="0">
                <a:solidFill>
                  <a:srgbClr val="FF0000"/>
                </a:solidFill>
              </a:rPr>
              <a:t>A FRAMEWORK OR A TOOLKIT </a:t>
            </a:r>
            <a:endParaRPr lang="en-ZA" sz="2000" b="1" dirty="0">
              <a:solidFill>
                <a:srgbClr val="FF0000"/>
              </a:solidFill>
            </a:endParaRPr>
          </a:p>
        </p:txBody>
      </p:sp>
      <p:sp>
        <p:nvSpPr>
          <p:cNvPr id="4" name="Title 1"/>
          <p:cNvSpPr txBox="1">
            <a:spLocks/>
          </p:cNvSpPr>
          <p:nvPr/>
        </p:nvSpPr>
        <p:spPr>
          <a:xfrm>
            <a:off x="176463" y="274638"/>
            <a:ext cx="6681537" cy="7948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pPr algn="l"/>
            <a:r>
              <a:rPr lang="en-US" sz="1800" smtClean="0"/>
              <a:t>CONTRIBUTION OF SALGA TO PROPEL THE LOCAL GOVERNMENT SECTOR FORWARD </a:t>
            </a:r>
            <a:br>
              <a:rPr lang="en-US" sz="1800" smtClean="0"/>
            </a:br>
            <a:endParaRPr lang="en-ZA" sz="1800" dirty="0"/>
          </a:p>
        </p:txBody>
      </p:sp>
    </p:spTree>
    <p:extLst>
      <p:ext uri="{BB962C8B-B14F-4D97-AF65-F5344CB8AC3E}">
        <p14:creationId xmlns:p14="http://schemas.microsoft.com/office/powerpoint/2010/main" val="1158665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274638"/>
            <a:ext cx="6681537" cy="794815"/>
          </a:xfrm>
        </p:spPr>
        <p:txBody>
          <a:bodyPr>
            <a:noAutofit/>
          </a:bodyPr>
          <a:lstStyle/>
          <a:p>
            <a:pPr algn="just"/>
            <a:r>
              <a:rPr lang="en-US" sz="1800" dirty="0"/>
              <a:t>CONTRIBUTION OF SALGA TO PROPEL THE LOCAL GOVERNMENT SECTOR FORWARD </a:t>
            </a:r>
            <a:br>
              <a:rPr lang="en-US" sz="1800" dirty="0"/>
            </a:br>
            <a:endParaRPr lang="en-ZA" sz="1800" dirty="0"/>
          </a:p>
        </p:txBody>
      </p:sp>
      <p:sp>
        <p:nvSpPr>
          <p:cNvPr id="5" name="Rectangle 4"/>
          <p:cNvSpPr/>
          <p:nvPr/>
        </p:nvSpPr>
        <p:spPr>
          <a:xfrm>
            <a:off x="0" y="1069453"/>
            <a:ext cx="7652084" cy="400110"/>
          </a:xfrm>
          <a:prstGeom prst="rect">
            <a:avLst/>
          </a:prstGeom>
        </p:spPr>
        <p:txBody>
          <a:bodyPr wrap="square">
            <a:spAutoFit/>
          </a:bodyPr>
          <a:lstStyle/>
          <a:p>
            <a:pPr algn="ctr"/>
            <a:r>
              <a:rPr lang="en-GB" sz="2000" b="1" dirty="0" smtClean="0">
                <a:solidFill>
                  <a:schemeClr val="accent6"/>
                </a:solidFill>
                <a:latin typeface="Arial" panose="020B0604020202020204" pitchFamily="34" charset="0"/>
                <a:ea typeface="Times New Roman" panose="02020603050405020304" pitchFamily="18" charset="0"/>
              </a:rPr>
              <a:t>LOCAL GOVERNMENT PEER REVIEW MECHANISM</a:t>
            </a:r>
            <a:endParaRPr lang="en-ZA" sz="2000" b="1" dirty="0">
              <a:solidFill>
                <a:schemeClr val="accent6"/>
              </a:solidFill>
            </a:endParaRPr>
          </a:p>
        </p:txBody>
      </p:sp>
      <p:sp>
        <p:nvSpPr>
          <p:cNvPr id="6" name="Rectangle 5"/>
          <p:cNvSpPr/>
          <p:nvPr/>
        </p:nvSpPr>
        <p:spPr>
          <a:xfrm>
            <a:off x="304800" y="1469563"/>
            <a:ext cx="8678779" cy="4278094"/>
          </a:xfrm>
          <a:prstGeom prst="rect">
            <a:avLst/>
          </a:prstGeom>
        </p:spPr>
        <p:txBody>
          <a:bodyPr wrap="square">
            <a:spAutoFit/>
          </a:bodyPr>
          <a:lstStyle/>
          <a:p>
            <a:pPr marL="400050" indent="-400050" algn="just">
              <a:lnSpc>
                <a:spcPct val="150000"/>
              </a:lnSpc>
              <a:spcBef>
                <a:spcPts val="600"/>
              </a:spcBef>
              <a:spcAft>
                <a:spcPts val="600"/>
              </a:spcAft>
              <a:buFont typeface="+mj-lt"/>
              <a:buAutoNum type="romanLcPeriod"/>
            </a:pP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The peer </a:t>
            </a:r>
            <a:r>
              <a:rPr lang="en-GB"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review mechanism </a:t>
            </a: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which will be piloted this financial year seeks to provides </a:t>
            </a:r>
            <a:r>
              <a:rPr lang="en-GB"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a </a:t>
            </a: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platform for </a:t>
            </a:r>
            <a:r>
              <a:rPr lang="en-GB"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a friendly assessment by peers to highlight good practice and </a:t>
            </a: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provide a peer to peer advice</a:t>
            </a:r>
            <a:r>
              <a:rPr lang="en-GB"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endParaRPr>
          </a:p>
          <a:p>
            <a:pPr marL="400050" indent="-400050" algn="just">
              <a:lnSpc>
                <a:spcPct val="150000"/>
              </a:lnSpc>
              <a:spcBef>
                <a:spcPts val="600"/>
              </a:spcBef>
              <a:spcAft>
                <a:spcPts val="600"/>
              </a:spcAft>
              <a:buFont typeface="+mj-lt"/>
              <a:buAutoNum type="romanLcPeriod"/>
            </a:pP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It </a:t>
            </a:r>
            <a:r>
              <a:rPr lang="en-GB"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is </a:t>
            </a: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designed to be a </a:t>
            </a:r>
            <a:r>
              <a:rPr lang="en-GB"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voluntary exercise rather than a mandatory one</a:t>
            </a: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a:t>
            </a:r>
          </a:p>
          <a:p>
            <a:pPr marL="400050" indent="-400050" algn="just">
              <a:lnSpc>
                <a:spcPct val="150000"/>
              </a:lnSpc>
              <a:spcBef>
                <a:spcPts val="600"/>
              </a:spcBef>
              <a:spcAft>
                <a:spcPts val="600"/>
              </a:spcAft>
              <a:buFont typeface="+mj-lt"/>
              <a:buAutoNum type="romanLcPeriod"/>
            </a:pP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Our role together with our strategic partners will be technical back-office support and documentation including validation and autonomous audit. </a:t>
            </a:r>
          </a:p>
          <a:p>
            <a:pPr algn="just">
              <a:spcBef>
                <a:spcPts val="600"/>
              </a:spcBef>
              <a:spcAft>
                <a:spcPts val="600"/>
              </a:spcAft>
            </a:pPr>
            <a:r>
              <a:rPr lang="en-GB" sz="2000"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GB" sz="2000"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This is not an inspection but a supportive approach undertaken by friends, albeit critical friends and its intention is to help a municipality identify its current strengths as well as its weaknesses” then Minister of Local and Provincial Government, </a:t>
            </a:r>
            <a:r>
              <a:rPr lang="en-US" sz="2000"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Fholisani</a:t>
            </a:r>
            <a:r>
              <a:rPr lang="en-US" sz="2000"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Mufamadi.</a:t>
            </a:r>
            <a:endParaRPr lang="en-ZA" sz="1400" b="1" dirty="0">
              <a:solidFill>
                <a:schemeClr val="accent6"/>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468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274638"/>
            <a:ext cx="6681537" cy="794815"/>
          </a:xfrm>
        </p:spPr>
        <p:txBody>
          <a:bodyPr>
            <a:noAutofit/>
          </a:bodyPr>
          <a:lstStyle/>
          <a:p>
            <a:pPr algn="just"/>
            <a:r>
              <a:rPr lang="en-US" sz="1800" dirty="0"/>
              <a:t>CONTRIBUTION OF SALGA TO PROPEL THE LOCAL GOVERNMENT SECTOR FORWARD </a:t>
            </a:r>
            <a:br>
              <a:rPr lang="en-US" sz="1800" dirty="0"/>
            </a:br>
            <a:endParaRPr lang="en-ZA" sz="1800" dirty="0"/>
          </a:p>
        </p:txBody>
      </p:sp>
      <p:sp>
        <p:nvSpPr>
          <p:cNvPr id="5" name="Rectangle 4"/>
          <p:cNvSpPr/>
          <p:nvPr/>
        </p:nvSpPr>
        <p:spPr>
          <a:xfrm>
            <a:off x="-1" y="1082332"/>
            <a:ext cx="8718997" cy="646331"/>
          </a:xfrm>
          <a:prstGeom prst="rect">
            <a:avLst/>
          </a:prstGeom>
        </p:spPr>
        <p:txBody>
          <a:bodyPr wrap="square">
            <a:spAutoFit/>
          </a:bodyPr>
          <a:lstStyle/>
          <a:p>
            <a:r>
              <a:rPr lang="en-GB" b="1" dirty="0" smtClean="0">
                <a:solidFill>
                  <a:schemeClr val="accent6"/>
                </a:solidFill>
                <a:latin typeface="Arial" panose="020B0604020202020204" pitchFamily="34" charset="0"/>
                <a:ea typeface="Times New Roman" panose="02020603050405020304" pitchFamily="18" charset="0"/>
              </a:rPr>
              <a:t>INTRODUCTION OF A PERIODIC NATIONAL LOCAL GOVERNMENT GOOD GOVERNANCE INDEX</a:t>
            </a:r>
            <a:endParaRPr lang="en-ZA" b="1" dirty="0">
              <a:solidFill>
                <a:schemeClr val="accent6"/>
              </a:solidFill>
            </a:endParaRPr>
          </a:p>
        </p:txBody>
      </p:sp>
      <p:sp>
        <p:nvSpPr>
          <p:cNvPr id="6" name="Rectangle 5"/>
          <p:cNvSpPr/>
          <p:nvPr/>
        </p:nvSpPr>
        <p:spPr>
          <a:xfrm>
            <a:off x="85857" y="1778659"/>
            <a:ext cx="8678779" cy="4616648"/>
          </a:xfrm>
          <a:prstGeom prst="rect">
            <a:avLst/>
          </a:prstGeom>
        </p:spPr>
        <p:txBody>
          <a:bodyPr wrap="square">
            <a:spAutoFit/>
          </a:bodyPr>
          <a:lstStyle/>
          <a:p>
            <a:pPr marL="857250" lvl="1" indent="-400050">
              <a:lnSpc>
                <a:spcPct val="150000"/>
              </a:lnSpc>
              <a:buFont typeface="+mj-lt"/>
              <a:buAutoNum type="romanLcPeriod"/>
            </a:pPr>
            <a:r>
              <a:rPr lang="en-ZA" sz="1600" dirty="0" smtClean="0">
                <a:solidFill>
                  <a:schemeClr val="accent6"/>
                </a:solidFill>
              </a:rPr>
              <a:t>Openness</a:t>
            </a:r>
          </a:p>
          <a:p>
            <a:pPr marL="857250" lvl="1" indent="-400050">
              <a:lnSpc>
                <a:spcPct val="150000"/>
              </a:lnSpc>
              <a:buFont typeface="+mj-lt"/>
              <a:buAutoNum type="romanLcPeriod"/>
            </a:pPr>
            <a:r>
              <a:rPr lang="en-ZA" dirty="0" smtClean="0">
                <a:solidFill>
                  <a:schemeClr val="accent6"/>
                </a:solidFill>
              </a:rPr>
              <a:t>Inclusive governance and participation </a:t>
            </a:r>
          </a:p>
          <a:p>
            <a:pPr marL="857250" lvl="1" indent="-400050">
              <a:lnSpc>
                <a:spcPct val="150000"/>
              </a:lnSpc>
              <a:buFont typeface="+mj-lt"/>
              <a:buAutoNum type="romanLcPeriod"/>
            </a:pPr>
            <a:r>
              <a:rPr lang="en-ZA" dirty="0">
                <a:solidFill>
                  <a:schemeClr val="accent6"/>
                </a:solidFill>
              </a:rPr>
              <a:t>Transparency</a:t>
            </a:r>
          </a:p>
          <a:p>
            <a:pPr marL="857250" lvl="1" indent="-400050">
              <a:lnSpc>
                <a:spcPct val="150000"/>
              </a:lnSpc>
              <a:buFont typeface="+mj-lt"/>
              <a:buAutoNum type="romanLcPeriod"/>
            </a:pPr>
            <a:r>
              <a:rPr lang="en-ZA" dirty="0" smtClean="0">
                <a:solidFill>
                  <a:schemeClr val="accent6"/>
                </a:solidFill>
              </a:rPr>
              <a:t>Operational efficacy </a:t>
            </a:r>
          </a:p>
          <a:p>
            <a:pPr marL="1314450" lvl="2" indent="-400050">
              <a:lnSpc>
                <a:spcPct val="150000"/>
              </a:lnSpc>
              <a:buFont typeface="+mj-lt"/>
              <a:buAutoNum type="romanLcPeriod"/>
            </a:pPr>
            <a:r>
              <a:rPr lang="en-ZA" dirty="0" smtClean="0">
                <a:solidFill>
                  <a:schemeClr val="accent6"/>
                </a:solidFill>
              </a:rPr>
              <a:t>Administratio</a:t>
            </a:r>
            <a:r>
              <a:rPr lang="en-ZA" dirty="0">
                <a:solidFill>
                  <a:schemeClr val="accent6"/>
                </a:solidFill>
              </a:rPr>
              <a:t> </a:t>
            </a:r>
            <a:r>
              <a:rPr lang="en-ZA" dirty="0" smtClean="0">
                <a:solidFill>
                  <a:schemeClr val="accent6"/>
                </a:solidFill>
              </a:rPr>
              <a:t>– politico interface (remember public administration is applied politics) </a:t>
            </a:r>
          </a:p>
          <a:p>
            <a:pPr marL="1314450" lvl="2" indent="-400050">
              <a:lnSpc>
                <a:spcPct val="150000"/>
              </a:lnSpc>
              <a:buFont typeface="+mj-lt"/>
              <a:buAutoNum type="romanLcPeriod"/>
            </a:pPr>
            <a:r>
              <a:rPr lang="en-ZA" dirty="0" smtClean="0">
                <a:solidFill>
                  <a:schemeClr val="accent6"/>
                </a:solidFill>
              </a:rPr>
              <a:t>Council </a:t>
            </a:r>
          </a:p>
          <a:p>
            <a:pPr marL="1314450" lvl="2" indent="-400050">
              <a:lnSpc>
                <a:spcPct val="150000"/>
              </a:lnSpc>
              <a:buFont typeface="+mj-lt"/>
              <a:buAutoNum type="romanLcPeriod"/>
            </a:pPr>
            <a:r>
              <a:rPr lang="en-ZA" dirty="0" smtClean="0">
                <a:solidFill>
                  <a:schemeClr val="accent6"/>
                </a:solidFill>
              </a:rPr>
              <a:t>Development and service delivery </a:t>
            </a:r>
            <a:endParaRPr lang="en-ZA" dirty="0">
              <a:solidFill>
                <a:schemeClr val="accent6"/>
              </a:solidFill>
            </a:endParaRPr>
          </a:p>
          <a:p>
            <a:pPr marL="857250" lvl="1" indent="-400050">
              <a:lnSpc>
                <a:spcPct val="150000"/>
              </a:lnSpc>
              <a:buFont typeface="+mj-lt"/>
              <a:buAutoNum type="romanLcPeriod"/>
            </a:pPr>
            <a:r>
              <a:rPr lang="en-ZA" dirty="0" smtClean="0">
                <a:solidFill>
                  <a:schemeClr val="accent6"/>
                </a:solidFill>
              </a:rPr>
              <a:t>Effective oversight and accountability </a:t>
            </a:r>
            <a:endParaRPr lang="en-ZA" dirty="0">
              <a:solidFill>
                <a:schemeClr val="accent6"/>
              </a:solidFill>
            </a:endParaRPr>
          </a:p>
          <a:p>
            <a:pPr marL="857250" lvl="1" indent="-400050">
              <a:lnSpc>
                <a:spcPct val="150000"/>
              </a:lnSpc>
              <a:buFont typeface="+mj-lt"/>
              <a:buAutoNum type="romanLcPeriod"/>
            </a:pPr>
            <a:r>
              <a:rPr lang="en-ZA" dirty="0">
                <a:solidFill>
                  <a:schemeClr val="accent6"/>
                </a:solidFill>
              </a:rPr>
              <a:t>Predictability</a:t>
            </a:r>
          </a:p>
          <a:p>
            <a:pPr marL="857250" lvl="1" indent="-400050">
              <a:lnSpc>
                <a:spcPct val="150000"/>
              </a:lnSpc>
              <a:buFont typeface="+mj-lt"/>
              <a:buAutoNum type="romanLcPeriod"/>
            </a:pPr>
            <a:r>
              <a:rPr lang="en-ZA" dirty="0">
                <a:solidFill>
                  <a:schemeClr val="accent6"/>
                </a:solidFill>
              </a:rPr>
              <a:t>Integrity management and promotion of ethical organisational environment</a:t>
            </a:r>
          </a:p>
        </p:txBody>
      </p:sp>
    </p:spTree>
    <p:extLst>
      <p:ext uri="{BB962C8B-B14F-4D97-AF65-F5344CB8AC3E}">
        <p14:creationId xmlns:p14="http://schemas.microsoft.com/office/powerpoint/2010/main" val="888914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305" y="1042016"/>
            <a:ext cx="6801852" cy="369332"/>
          </a:xfrm>
          <a:prstGeom prst="rect">
            <a:avLst/>
          </a:prstGeom>
        </p:spPr>
        <p:txBody>
          <a:bodyPr wrap="square">
            <a:spAutoFit/>
          </a:bodyPr>
          <a:lstStyle/>
          <a:p>
            <a:r>
              <a:rPr lang="en-ZA" b="1" dirty="0" smtClean="0">
                <a:solidFill>
                  <a:srgbClr val="000000"/>
                </a:solidFill>
                <a:effectLst>
                  <a:outerShdw blurRad="38100" dist="38100" dir="2700000" algn="tl">
                    <a:srgbClr val="000000">
                      <a:alpha val="43137"/>
                    </a:srgbClr>
                  </a:outerShdw>
                </a:effectLst>
              </a:rPr>
              <a:t>A RENEWED EMPHASIS ON RECORDS MANAGEMENT</a:t>
            </a:r>
            <a:endParaRPr lang="en-ZA" b="1" dirty="0"/>
          </a:p>
        </p:txBody>
      </p:sp>
      <p:sp>
        <p:nvSpPr>
          <p:cNvPr id="8" name="Title 1"/>
          <p:cNvSpPr>
            <a:spLocks noGrp="1"/>
          </p:cNvSpPr>
          <p:nvPr>
            <p:ph type="title"/>
          </p:nvPr>
        </p:nvSpPr>
        <p:spPr>
          <a:xfrm>
            <a:off x="176463" y="274638"/>
            <a:ext cx="6681537" cy="794815"/>
          </a:xfrm>
        </p:spPr>
        <p:txBody>
          <a:bodyPr>
            <a:noAutofit/>
          </a:bodyPr>
          <a:lstStyle/>
          <a:p>
            <a:pPr algn="just"/>
            <a:r>
              <a:rPr lang="en-US" sz="1800" dirty="0"/>
              <a:t>CONTRIBUTION OF SALGA TO PROPEL THE LOCAL GOVERNMENT SECTOR FORWARD </a:t>
            </a:r>
            <a:br>
              <a:rPr lang="en-US" sz="1800" dirty="0"/>
            </a:br>
            <a:endParaRPr lang="en-ZA" sz="1800" dirty="0"/>
          </a:p>
        </p:txBody>
      </p:sp>
      <p:sp>
        <p:nvSpPr>
          <p:cNvPr id="9" name="Content Placeholder 2"/>
          <p:cNvSpPr txBox="1">
            <a:spLocks/>
          </p:cNvSpPr>
          <p:nvPr/>
        </p:nvSpPr>
        <p:spPr>
          <a:xfrm>
            <a:off x="152400" y="1392070"/>
            <a:ext cx="8763000" cy="493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96888" indent="-457200">
              <a:lnSpc>
                <a:spcPct val="150000"/>
              </a:lnSpc>
              <a:buFont typeface="+mj-lt"/>
              <a:buAutoNum type="romanLcPeriod"/>
            </a:pPr>
            <a:r>
              <a:rPr lang="en-ZA" sz="1600" dirty="0" smtClean="0">
                <a:solidFill>
                  <a:schemeClr val="accent6"/>
                </a:solidFill>
                <a:latin typeface="Arial Narrow" panose="020B0606020202030204" pitchFamily="34" charset="0"/>
                <a:ea typeface="Times New Roman"/>
              </a:rPr>
              <a:t>Without records there can be no rule of law and no accountability. </a:t>
            </a:r>
          </a:p>
          <a:p>
            <a:pPr marL="496888" indent="-457200">
              <a:lnSpc>
                <a:spcPct val="150000"/>
              </a:lnSpc>
              <a:buFont typeface="+mj-lt"/>
              <a:buAutoNum type="romanLcPeriod"/>
            </a:pPr>
            <a:r>
              <a:rPr lang="en-ZA" sz="1600" dirty="0" smtClean="0">
                <a:solidFill>
                  <a:schemeClr val="accent6"/>
                </a:solidFill>
                <a:latin typeface="Arial Narrow" panose="020B0606020202030204" pitchFamily="34" charset="0"/>
                <a:ea typeface="Times New Roman"/>
              </a:rPr>
              <a:t>Records provide a reliable, legally verifiable source of evidence of decisions and actions and this includes precedencies which in terms of administrative law creates an obligation on management decision making.</a:t>
            </a:r>
          </a:p>
          <a:p>
            <a:pPr marL="496888" indent="-457200">
              <a:lnSpc>
                <a:spcPct val="150000"/>
              </a:lnSpc>
              <a:buFont typeface="+mj-lt"/>
              <a:buAutoNum type="romanLcPeriod"/>
            </a:pPr>
            <a:r>
              <a:rPr lang="en-ZA" sz="1600" dirty="0" smtClean="0">
                <a:solidFill>
                  <a:schemeClr val="accent6"/>
                </a:solidFill>
                <a:latin typeface="Arial Narrow" panose="020B0606020202030204" pitchFamily="34" charset="0"/>
                <a:ea typeface="Times New Roman"/>
              </a:rPr>
              <a:t>It is records where we document compliance or non-compliance with laws, rules, and procedures.</a:t>
            </a:r>
          </a:p>
          <a:p>
            <a:pPr marL="496888" indent="-457200">
              <a:lnSpc>
                <a:spcPct val="150000"/>
              </a:lnSpc>
              <a:buFont typeface="+mj-lt"/>
              <a:buAutoNum type="romanLcPeriod"/>
            </a:pPr>
            <a:r>
              <a:rPr lang="en-ZA" sz="1600" dirty="0" smtClean="0">
                <a:solidFill>
                  <a:schemeClr val="accent6"/>
                </a:solidFill>
                <a:latin typeface="Arial Narrow" panose="020B0606020202030204" pitchFamily="34" charset="0"/>
                <a:ea typeface="Times New Roman"/>
              </a:rPr>
              <a:t>Municipalities can no longer justify taking action with little or no reference to past performance or future goals. Nor can they justify parallel or duplicate services when they can combine services and reduce costs (popular toilet picture)  </a:t>
            </a:r>
          </a:p>
          <a:p>
            <a:pPr marL="496888" indent="-457200">
              <a:lnSpc>
                <a:spcPct val="150000"/>
              </a:lnSpc>
              <a:buFont typeface="+mj-lt"/>
              <a:buAutoNum type="romanLcPeriod"/>
            </a:pPr>
            <a:r>
              <a:rPr lang="en-ZA" sz="1600" dirty="0" smtClean="0">
                <a:solidFill>
                  <a:schemeClr val="accent6"/>
                </a:solidFill>
                <a:latin typeface="Arial Narrow" panose="020B0606020202030204" pitchFamily="34" charset="0"/>
                <a:ea typeface="Times New Roman"/>
              </a:rPr>
              <a:t>The decline, and in some cases total collapse, of record keeping systems makes it virtually impossible to determine responsibility for actions and to hold individuals accountable.</a:t>
            </a:r>
          </a:p>
          <a:p>
            <a:pPr marL="496888" indent="-457200">
              <a:lnSpc>
                <a:spcPct val="150000"/>
              </a:lnSpc>
              <a:buFont typeface="+mj-lt"/>
              <a:buAutoNum type="romanLcPeriod"/>
            </a:pPr>
            <a:r>
              <a:rPr lang="en-ZA" sz="1600" dirty="0" smtClean="0">
                <a:solidFill>
                  <a:schemeClr val="accent6"/>
                </a:solidFill>
                <a:latin typeface="Arial Narrow" panose="020B0606020202030204" pitchFamily="34" charset="0"/>
                <a:ea typeface="Times New Roman"/>
              </a:rPr>
              <a:t>The loss of control of records has consequences for all citizens, especially for the poorest who are least able to defend themselves. </a:t>
            </a:r>
          </a:p>
          <a:p>
            <a:pPr marL="496888" indent="-457200">
              <a:lnSpc>
                <a:spcPct val="150000"/>
              </a:lnSpc>
              <a:buFont typeface="+mj-lt"/>
              <a:buAutoNum type="romanLcPeriod"/>
            </a:pPr>
            <a:r>
              <a:rPr lang="en-ZA" sz="1600" dirty="0" smtClean="0">
                <a:solidFill>
                  <a:schemeClr val="accent6"/>
                </a:solidFill>
                <a:latin typeface="Arial Narrow" panose="020B0606020202030204" pitchFamily="34" charset="0"/>
                <a:ea typeface="Times New Roman"/>
              </a:rPr>
              <a:t>Relevant and accurate public records are essential to preserving the rule of law and demonstrating fair, equal, and consistent treatment of citizens.</a:t>
            </a:r>
            <a:endParaRPr lang="en-ZA" sz="1600" dirty="0">
              <a:solidFill>
                <a:schemeClr val="accent6"/>
              </a:solidFill>
              <a:latin typeface="Arial Narrow" panose="020B0606020202030204" pitchFamily="34" charset="0"/>
              <a:ea typeface="Times New Roman"/>
            </a:endParaRPr>
          </a:p>
        </p:txBody>
      </p:sp>
    </p:spTree>
    <p:extLst>
      <p:ext uri="{BB962C8B-B14F-4D97-AF65-F5344CB8AC3E}">
        <p14:creationId xmlns:p14="http://schemas.microsoft.com/office/powerpoint/2010/main" val="2171663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274638"/>
            <a:ext cx="6681537" cy="794815"/>
          </a:xfrm>
        </p:spPr>
        <p:txBody>
          <a:bodyPr>
            <a:noAutofit/>
          </a:bodyPr>
          <a:lstStyle/>
          <a:p>
            <a:pPr algn="just"/>
            <a:r>
              <a:rPr lang="en-US" sz="1800" dirty="0"/>
              <a:t>CONTRIBUTION OF SALGA TO PROPEL THE LOCAL GOVERNMENT SECTOR FORWARD </a:t>
            </a:r>
            <a:br>
              <a:rPr lang="en-US" sz="1800" dirty="0"/>
            </a:br>
            <a:endParaRPr lang="en-ZA" sz="1800" dirty="0"/>
          </a:p>
        </p:txBody>
      </p:sp>
      <p:sp>
        <p:nvSpPr>
          <p:cNvPr id="5" name="Rectangle 4"/>
          <p:cNvSpPr/>
          <p:nvPr/>
        </p:nvSpPr>
        <p:spPr>
          <a:xfrm>
            <a:off x="0" y="1069453"/>
            <a:ext cx="7652084" cy="707886"/>
          </a:xfrm>
          <a:prstGeom prst="rect">
            <a:avLst/>
          </a:prstGeom>
        </p:spPr>
        <p:txBody>
          <a:bodyPr wrap="square">
            <a:spAutoFit/>
          </a:bodyPr>
          <a:lstStyle/>
          <a:p>
            <a:pPr algn="ctr"/>
            <a:r>
              <a:rPr lang="en-GB" sz="2000" b="1" dirty="0" smtClean="0">
                <a:solidFill>
                  <a:schemeClr val="accent6"/>
                </a:solidFill>
                <a:latin typeface="Arial" panose="020B0604020202020204" pitchFamily="34" charset="0"/>
                <a:ea typeface="Times New Roman" panose="02020603050405020304" pitchFamily="18" charset="0"/>
              </a:rPr>
              <a:t>On-ongoing support hands on support to all municipalities on governance and accountability </a:t>
            </a:r>
            <a:endParaRPr lang="en-ZA" sz="2000" b="1" dirty="0">
              <a:solidFill>
                <a:schemeClr val="accent6"/>
              </a:solidFill>
            </a:endParaRPr>
          </a:p>
        </p:txBody>
      </p:sp>
      <p:sp>
        <p:nvSpPr>
          <p:cNvPr id="6" name="Rectangle 5"/>
          <p:cNvSpPr/>
          <p:nvPr/>
        </p:nvSpPr>
        <p:spPr>
          <a:xfrm>
            <a:off x="304800" y="1469563"/>
            <a:ext cx="8678779" cy="4339650"/>
          </a:xfrm>
          <a:prstGeom prst="rect">
            <a:avLst/>
          </a:prstGeom>
        </p:spPr>
        <p:txBody>
          <a:bodyPr wrap="square">
            <a:spAutoFit/>
          </a:bodyPr>
          <a:lstStyle/>
          <a:p>
            <a:pPr marL="400050" indent="-400050" algn="just">
              <a:lnSpc>
                <a:spcPct val="150000"/>
              </a:lnSpc>
              <a:spcBef>
                <a:spcPts val="600"/>
              </a:spcBef>
              <a:spcAft>
                <a:spcPts val="600"/>
              </a:spcAft>
              <a:buFont typeface="+mj-lt"/>
              <a:buAutoNum type="romanLcPeriod"/>
            </a:pPr>
            <a:endParaRPr lang="en-ZA"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endParaRPr>
          </a:p>
          <a:p>
            <a:pPr marL="400050" indent="-400050" algn="just">
              <a:lnSpc>
                <a:spcPct val="150000"/>
              </a:lnSpc>
              <a:spcBef>
                <a:spcPts val="600"/>
              </a:spcBef>
              <a:spcAft>
                <a:spcPts val="600"/>
              </a:spcAft>
              <a:buFont typeface="+mj-lt"/>
              <a:buAutoNum type="romanLcPeriod"/>
            </a:pPr>
            <a:r>
              <a:rPr lang="en-ZA"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Supporting stabilisation of council and council structures mainly focusing on governance framework </a:t>
            </a:r>
          </a:p>
          <a:p>
            <a:pPr marL="857250" lvl="1" indent="-400050" algn="just">
              <a:lnSpc>
                <a:spcPct val="150000"/>
              </a:lnSpc>
              <a:spcBef>
                <a:spcPts val="600"/>
              </a:spcBef>
              <a:spcAft>
                <a:spcPts val="600"/>
              </a:spcAft>
              <a:buFont typeface="+mj-lt"/>
              <a:buAutoNum type="alphaLcPeriod"/>
            </a:pPr>
            <a:r>
              <a:rPr lang="en-ZA"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Rules of order </a:t>
            </a:r>
          </a:p>
          <a:p>
            <a:pPr marL="857250" lvl="1" indent="-400050" algn="just">
              <a:lnSpc>
                <a:spcPct val="150000"/>
              </a:lnSpc>
              <a:spcBef>
                <a:spcPts val="600"/>
              </a:spcBef>
              <a:spcAft>
                <a:spcPts val="600"/>
              </a:spcAft>
              <a:buFont typeface="+mj-lt"/>
              <a:buAutoNum type="alphaLcPeriod"/>
            </a:pPr>
            <a:r>
              <a:rPr lang="en-ZA"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Delegations frameworks </a:t>
            </a:r>
          </a:p>
          <a:p>
            <a:pPr marL="857250" lvl="1" indent="-400050" algn="just">
              <a:lnSpc>
                <a:spcPct val="150000"/>
              </a:lnSpc>
              <a:spcBef>
                <a:spcPts val="600"/>
              </a:spcBef>
              <a:spcAft>
                <a:spcPts val="600"/>
              </a:spcAft>
              <a:buFont typeface="+mj-lt"/>
              <a:buAutoNum type="alphaLcPeriod"/>
            </a:pPr>
            <a:r>
              <a:rPr lang="en-ZA"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Council structures delegations and terms of reference </a:t>
            </a:r>
          </a:p>
          <a:p>
            <a:pPr marL="400050" indent="-400050" algn="just">
              <a:lnSpc>
                <a:spcPct val="150000"/>
              </a:lnSpc>
              <a:spcBef>
                <a:spcPts val="600"/>
              </a:spcBef>
              <a:spcAft>
                <a:spcPts val="600"/>
              </a:spcAft>
              <a:buFont typeface="+mj-lt"/>
              <a:buAutoNum type="romanLcPeriod"/>
            </a:pP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Capacity building and leadership development </a:t>
            </a:r>
          </a:p>
          <a:p>
            <a:pPr marL="400050" indent="-400050" algn="just">
              <a:lnSpc>
                <a:spcPct val="150000"/>
              </a:lnSpc>
              <a:spcBef>
                <a:spcPts val="600"/>
              </a:spcBef>
              <a:spcAft>
                <a:spcPts val="600"/>
              </a:spcAft>
              <a:buFont typeface="+mj-lt"/>
              <a:buAutoNum type="romanLcPeriod"/>
            </a:pPr>
            <a:r>
              <a:rPr lang="en-GB" dirty="0" smtClean="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Technical and strategic advice </a:t>
            </a:r>
          </a:p>
        </p:txBody>
      </p:sp>
    </p:spTree>
    <p:extLst>
      <p:ext uri="{BB962C8B-B14F-4D97-AF65-F5344CB8AC3E}">
        <p14:creationId xmlns:p14="http://schemas.microsoft.com/office/powerpoint/2010/main" val="17365398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274638"/>
            <a:ext cx="6817895" cy="794815"/>
          </a:xfrm>
        </p:spPr>
        <p:txBody>
          <a:bodyPr>
            <a:normAutofit fontScale="90000"/>
          </a:bodyPr>
          <a:lstStyle/>
          <a:p>
            <a:pPr algn="l"/>
            <a:r>
              <a:rPr lang="en-US" dirty="0"/>
              <a:t>WORKING TOWARDS THE REQUIRED BALANCE BETWEEN THE SUPPLY SIDE 	AND THE DEMAND SIDE OF EFFECTIVE OVERSIGHT AND ACCOUNTABILITY</a:t>
            </a:r>
            <a:endParaRPr lang="en-ZA" dirty="0"/>
          </a:p>
        </p:txBody>
      </p:sp>
      <p:sp>
        <p:nvSpPr>
          <p:cNvPr id="3" name="Text Placeholder 2"/>
          <p:cNvSpPr>
            <a:spLocks noGrp="1"/>
          </p:cNvSpPr>
          <p:nvPr>
            <p:ph type="body" sz="quarter" idx="10"/>
          </p:nvPr>
        </p:nvSpPr>
        <p:spPr>
          <a:xfrm>
            <a:off x="224589" y="1299411"/>
            <a:ext cx="8769286" cy="4993439"/>
          </a:xfrm>
        </p:spPr>
        <p:txBody>
          <a:bodyPr>
            <a:normAutofit/>
          </a:bodyPr>
          <a:lstStyle/>
          <a:p>
            <a:pPr marL="0" indent="0">
              <a:lnSpc>
                <a:spcPct val="150000"/>
              </a:lnSpc>
              <a:buNone/>
            </a:pPr>
            <a:r>
              <a:rPr lang="en-ZA" sz="1800" b="1" dirty="0" smtClean="0"/>
              <a:t>ESTABLISHING STRATEGIC PARTNERSHIPS WITH CIVIL SOCIETY FORMATIONS </a:t>
            </a:r>
          </a:p>
          <a:p>
            <a:pPr marL="857250" lvl="1" indent="-400050">
              <a:lnSpc>
                <a:spcPct val="150000"/>
              </a:lnSpc>
              <a:buFont typeface="+mj-lt"/>
              <a:buAutoNum type="romanLcPeriod"/>
            </a:pPr>
            <a:r>
              <a:rPr lang="en-ZA" sz="1800" dirty="0" smtClean="0"/>
              <a:t>Moral Regeneration Movement </a:t>
            </a:r>
          </a:p>
          <a:p>
            <a:pPr marL="857250" lvl="1" indent="-400050">
              <a:lnSpc>
                <a:spcPct val="150000"/>
              </a:lnSpc>
              <a:buFont typeface="+mj-lt"/>
              <a:buAutoNum type="romanLcPeriod"/>
            </a:pPr>
            <a:r>
              <a:rPr lang="en-ZA" sz="1800" dirty="0" smtClean="0"/>
              <a:t>Ethics Institute (currently finalising Public Sector Ethics Survey) </a:t>
            </a:r>
          </a:p>
          <a:p>
            <a:pPr marL="857250" lvl="1" indent="-400050">
              <a:lnSpc>
                <a:spcPct val="150000"/>
              </a:lnSpc>
              <a:buFont typeface="+mj-lt"/>
              <a:buAutoNum type="romanLcPeriod"/>
            </a:pPr>
            <a:r>
              <a:rPr lang="en-ZA" sz="1800" dirty="0" smtClean="0"/>
              <a:t>South African Institute of Security Study and several other specialised civil society formations on social unrest and political violence </a:t>
            </a:r>
          </a:p>
          <a:p>
            <a:pPr marL="857250" lvl="1" indent="-400050">
              <a:lnSpc>
                <a:spcPct val="150000"/>
              </a:lnSpc>
              <a:buFont typeface="+mj-lt"/>
              <a:buAutoNum type="romanLcPeriod"/>
            </a:pPr>
            <a:r>
              <a:rPr lang="en-ZA" sz="1800" dirty="0" smtClean="0"/>
              <a:t>Good governance learning network </a:t>
            </a:r>
          </a:p>
          <a:p>
            <a:pPr marL="857250" lvl="1" indent="-400050">
              <a:lnSpc>
                <a:spcPct val="150000"/>
              </a:lnSpc>
              <a:buFont typeface="+mj-lt"/>
              <a:buAutoNum type="romanLcPeriod"/>
            </a:pPr>
            <a:r>
              <a:rPr lang="en-ZA" sz="1800" dirty="0" smtClean="0"/>
              <a:t>Human Science Research Council </a:t>
            </a:r>
          </a:p>
          <a:p>
            <a:pPr marL="857250" lvl="1" indent="-400050">
              <a:lnSpc>
                <a:spcPct val="150000"/>
              </a:lnSpc>
              <a:buFont typeface="+mj-lt"/>
              <a:buAutoNum type="romanLcPeriod"/>
            </a:pPr>
            <a:r>
              <a:rPr lang="en-ZA" sz="1800" dirty="0" smtClean="0"/>
              <a:t>In discussions with the Association of Community Advice Centres </a:t>
            </a:r>
          </a:p>
          <a:p>
            <a:pPr marL="857250" lvl="1" indent="-400050">
              <a:lnSpc>
                <a:spcPct val="150000"/>
              </a:lnSpc>
              <a:buFont typeface="+mj-lt"/>
              <a:buAutoNum type="romanLcPeriod"/>
            </a:pPr>
            <a:r>
              <a:rPr lang="en-ZA" sz="1800" dirty="0" smtClean="0"/>
              <a:t>Partnerships with Professional bodies</a:t>
            </a:r>
          </a:p>
          <a:p>
            <a:pPr lvl="1">
              <a:lnSpc>
                <a:spcPct val="150000"/>
              </a:lnSpc>
            </a:pPr>
            <a:endParaRPr lang="en-ZA" sz="1800" dirty="0"/>
          </a:p>
        </p:txBody>
      </p:sp>
    </p:spTree>
    <p:extLst>
      <p:ext uri="{BB962C8B-B14F-4D97-AF65-F5344CB8AC3E}">
        <p14:creationId xmlns:p14="http://schemas.microsoft.com/office/powerpoint/2010/main" val="427584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siness_figures_accusing_anim_500_clr_9821.gif"/>
          <p:cNvPicPr>
            <a:picLocks noChangeAspect="1"/>
          </p:cNvPicPr>
          <p:nvPr/>
        </p:nvPicPr>
        <p:blipFill>
          <a:blip r:embed="rId2" cstate="print"/>
          <a:stretch>
            <a:fillRect/>
          </a:stretch>
        </p:blipFill>
        <p:spPr>
          <a:xfrm>
            <a:off x="467544" y="1900064"/>
            <a:ext cx="4101927" cy="4680520"/>
          </a:xfrm>
          <a:prstGeom prst="rect">
            <a:avLst/>
          </a:prstGeom>
        </p:spPr>
      </p:pic>
      <p:sp>
        <p:nvSpPr>
          <p:cNvPr id="5" name="TextBox 4"/>
          <p:cNvSpPr txBox="1"/>
          <p:nvPr/>
        </p:nvSpPr>
        <p:spPr>
          <a:xfrm>
            <a:off x="5148064" y="2044080"/>
            <a:ext cx="3429000" cy="2862322"/>
          </a:xfrm>
          <a:prstGeom prst="rect">
            <a:avLst/>
          </a:prstGeom>
          <a:noFill/>
        </p:spPr>
        <p:txBody>
          <a:bodyPr wrap="square" rtlCol="0">
            <a:spAutoFit/>
          </a:bodyPr>
          <a:lstStyle/>
          <a:p>
            <a:pPr defTabSz="914400"/>
            <a:r>
              <a:rPr lang="en-ZA" sz="6000" b="1" dirty="0" smtClean="0">
                <a:solidFill>
                  <a:prstClr val="black"/>
                </a:solidFill>
              </a:rPr>
              <a:t>Stop the blame Culture!</a:t>
            </a:r>
            <a:endParaRPr lang="en-ZA" sz="6000" b="1" dirty="0">
              <a:solidFill>
                <a:prstClr val="black"/>
              </a:solidFill>
            </a:endParaRPr>
          </a:p>
        </p:txBody>
      </p:sp>
      <p:sp>
        <p:nvSpPr>
          <p:cNvPr id="2" name="Rectangle 1"/>
          <p:cNvSpPr/>
          <p:nvPr/>
        </p:nvSpPr>
        <p:spPr>
          <a:xfrm>
            <a:off x="467544" y="291932"/>
            <a:ext cx="6558898" cy="574341"/>
          </a:xfrm>
          <a:prstGeom prst="rect">
            <a:avLst/>
          </a:prstGeom>
        </p:spPr>
        <p:txBody>
          <a:bodyPr vert="horz" lIns="91440" tIns="45720" rIns="91440" bIns="45720" rtlCol="0" anchor="ctr">
            <a:noAutofit/>
          </a:bodyPr>
          <a:lstStyle/>
          <a:p>
            <a:pPr algn="just">
              <a:spcBef>
                <a:spcPct val="0"/>
              </a:spcBef>
            </a:pPr>
            <a:r>
              <a:rPr lang="en-US" sz="2800" b="1" dirty="0" smtClean="0">
                <a:latin typeface="+mj-lt"/>
                <a:ea typeface="+mj-ea"/>
                <a:cs typeface="+mj-cs"/>
              </a:rPr>
              <a:t>CONCLUSIONS OR REMINDER?</a:t>
            </a:r>
            <a:endParaRPr lang="en-ZA" sz="2800" b="1" dirty="0">
              <a:latin typeface="+mj-lt"/>
              <a:ea typeface="+mj-ea"/>
              <a:cs typeface="+mj-cs"/>
            </a:endParaRPr>
          </a:p>
        </p:txBody>
      </p:sp>
    </p:spTree>
    <p:extLst>
      <p:ext uri="{BB962C8B-B14F-4D97-AF65-F5344CB8AC3E}">
        <p14:creationId xmlns:p14="http://schemas.microsoft.com/office/powerpoint/2010/main" val="3488851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a:stretch/>
        </p:blipFill>
        <p:spPr>
          <a:xfrm>
            <a:off x="2182813" y="669925"/>
            <a:ext cx="1820862" cy="1951038"/>
          </a:xfrm>
          <a:prstGeom prst="rect">
            <a:avLst/>
          </a:prstGeom>
          <a:effectLst>
            <a:outerShdw blurRad="127000" dist="63500" dir="2700000" sx="103000" sy="103000" algn="tl" rotWithShape="0">
              <a:prstClr val="black">
                <a:alpha val="25000"/>
              </a:prstClr>
            </a:outerShdw>
          </a:effectLst>
        </p:spPr>
      </p:pic>
      <p:pic>
        <p:nvPicPr>
          <p:cNvPr id="5" name="Picture 4"/>
          <p:cNvPicPr>
            <a:picLocks noChangeAspect="1"/>
          </p:cNvPicPr>
          <p:nvPr/>
        </p:nvPicPr>
        <p:blipFill rotWithShape="1">
          <a:blip r:embed="rId3"/>
          <a:srcRect/>
          <a:stretch/>
        </p:blipFill>
        <p:spPr>
          <a:xfrm>
            <a:off x="1431925" y="2216150"/>
            <a:ext cx="2019300" cy="1509713"/>
          </a:xfrm>
          <a:prstGeom prst="rect">
            <a:avLst/>
          </a:prstGeom>
          <a:effectLst>
            <a:outerShdw blurRad="127000" dist="63500" dir="2700000" sx="103000" sy="103000" algn="tl" rotWithShape="0">
              <a:prstClr val="black">
                <a:alpha val="25000"/>
              </a:prstClr>
            </a:outerShdw>
          </a:effectLst>
        </p:spPr>
      </p:pic>
      <p:pic>
        <p:nvPicPr>
          <p:cNvPr id="6" name="Picture 5"/>
          <p:cNvPicPr>
            <a:picLocks noChangeAspect="1"/>
          </p:cNvPicPr>
          <p:nvPr/>
        </p:nvPicPr>
        <p:blipFill rotWithShape="1">
          <a:blip r:embed="rId4"/>
          <a:srcRect/>
          <a:stretch/>
        </p:blipFill>
        <p:spPr>
          <a:xfrm>
            <a:off x="1654175" y="3725863"/>
            <a:ext cx="1943100" cy="1798637"/>
          </a:xfrm>
          <a:prstGeom prst="rect">
            <a:avLst/>
          </a:prstGeom>
          <a:effectLst>
            <a:outerShdw blurRad="127000" dist="63500" dir="2700000" sx="103000" sy="103000" algn="tl" rotWithShape="0">
              <a:prstClr val="black">
                <a:alpha val="25000"/>
              </a:prstClr>
            </a:outerShdw>
          </a:effectLst>
        </p:spPr>
      </p:pic>
      <p:pic>
        <p:nvPicPr>
          <p:cNvPr id="7" name="Picture 6"/>
          <p:cNvPicPr>
            <a:picLocks noChangeAspect="1"/>
          </p:cNvPicPr>
          <p:nvPr/>
        </p:nvPicPr>
        <p:blipFill rotWithShape="1">
          <a:blip r:embed="rId5"/>
          <a:srcRect/>
          <a:stretch/>
        </p:blipFill>
        <p:spPr>
          <a:xfrm>
            <a:off x="2955925" y="4525963"/>
            <a:ext cx="1616075" cy="2087562"/>
          </a:xfrm>
          <a:prstGeom prst="rect">
            <a:avLst/>
          </a:prstGeom>
          <a:effectLst>
            <a:outerShdw blurRad="127000" dist="63500" dir="2700000" sx="103000" sy="103000" algn="tl" rotWithShape="0">
              <a:prstClr val="black">
                <a:alpha val="25000"/>
              </a:prstClr>
            </a:outerShdw>
          </a:effectLst>
        </p:spPr>
      </p:pic>
      <p:pic>
        <p:nvPicPr>
          <p:cNvPr id="8" name="Picture 7"/>
          <p:cNvPicPr>
            <a:picLocks noChangeAspect="1"/>
          </p:cNvPicPr>
          <p:nvPr/>
        </p:nvPicPr>
        <p:blipFill rotWithShape="1">
          <a:blip r:embed="rId6"/>
          <a:srcRect/>
          <a:stretch/>
        </p:blipFill>
        <p:spPr>
          <a:xfrm>
            <a:off x="4562475" y="4525963"/>
            <a:ext cx="1663700" cy="2278062"/>
          </a:xfrm>
          <a:prstGeom prst="rect">
            <a:avLst/>
          </a:prstGeom>
          <a:effectLst>
            <a:outerShdw blurRad="127000" dist="63500" dir="2700000" sx="103000" sy="103000" algn="tl" rotWithShape="0">
              <a:prstClr val="black">
                <a:alpha val="25000"/>
              </a:prstClr>
            </a:outerShdw>
          </a:effectLst>
        </p:spPr>
      </p:pic>
      <p:pic>
        <p:nvPicPr>
          <p:cNvPr id="9" name="Picture 8"/>
          <p:cNvPicPr>
            <a:picLocks noChangeAspect="1"/>
          </p:cNvPicPr>
          <p:nvPr/>
        </p:nvPicPr>
        <p:blipFill rotWithShape="1">
          <a:blip r:embed="rId7"/>
          <a:srcRect/>
          <a:stretch/>
        </p:blipFill>
        <p:spPr>
          <a:xfrm>
            <a:off x="5600700" y="3725863"/>
            <a:ext cx="2057400" cy="1820862"/>
          </a:xfrm>
          <a:prstGeom prst="rect">
            <a:avLst/>
          </a:prstGeom>
          <a:effectLst>
            <a:outerShdw blurRad="127000" dist="63500" dir="2700000" sx="103000" sy="103000" algn="tl" rotWithShape="0">
              <a:prstClr val="black">
                <a:alpha val="25000"/>
              </a:prstClr>
            </a:outerShdw>
          </a:effectLst>
        </p:spPr>
      </p:pic>
      <p:pic>
        <p:nvPicPr>
          <p:cNvPr id="10" name="Picture 9"/>
          <p:cNvPicPr>
            <a:picLocks noChangeAspect="1"/>
          </p:cNvPicPr>
          <p:nvPr/>
        </p:nvPicPr>
        <p:blipFill rotWithShape="1">
          <a:blip r:embed="rId8"/>
          <a:srcRect/>
          <a:stretch/>
        </p:blipFill>
        <p:spPr>
          <a:xfrm>
            <a:off x="5799138" y="2216150"/>
            <a:ext cx="1897062" cy="1509713"/>
          </a:xfrm>
          <a:prstGeom prst="rect">
            <a:avLst/>
          </a:prstGeom>
          <a:effectLst>
            <a:outerShdw blurRad="127000" dist="63500" dir="2700000" sx="103000" sy="103000" algn="tl" rotWithShape="0">
              <a:prstClr val="black">
                <a:alpha val="25000"/>
              </a:prstClr>
            </a:outerShdw>
          </a:effectLst>
        </p:spPr>
      </p:pic>
      <p:pic>
        <p:nvPicPr>
          <p:cNvPr id="11" name="Picture 10"/>
          <p:cNvPicPr>
            <a:picLocks noChangeAspect="1"/>
          </p:cNvPicPr>
          <p:nvPr/>
        </p:nvPicPr>
        <p:blipFill rotWithShape="1">
          <a:blip r:embed="rId9"/>
          <a:srcRect/>
          <a:stretch/>
        </p:blipFill>
        <p:spPr>
          <a:xfrm>
            <a:off x="5143500" y="669925"/>
            <a:ext cx="1828800" cy="1951038"/>
          </a:xfrm>
          <a:prstGeom prst="rect">
            <a:avLst/>
          </a:prstGeom>
          <a:effectLst>
            <a:outerShdw blurRad="127000" dist="63500" dir="2700000" sx="103000" sy="103000" algn="tl" rotWithShape="0">
              <a:prstClr val="black">
                <a:alpha val="25000"/>
              </a:prstClr>
            </a:outerShdw>
          </a:effectLst>
        </p:spPr>
      </p:pic>
      <p:pic>
        <p:nvPicPr>
          <p:cNvPr id="12" name="Picture 11"/>
          <p:cNvPicPr>
            <a:picLocks noChangeAspect="1"/>
          </p:cNvPicPr>
          <p:nvPr/>
        </p:nvPicPr>
        <p:blipFill rotWithShape="1">
          <a:blip r:embed="rId10"/>
          <a:srcRect/>
          <a:stretch/>
        </p:blipFill>
        <p:spPr>
          <a:xfrm>
            <a:off x="3992563" y="312738"/>
            <a:ext cx="1158875" cy="1852612"/>
          </a:xfrm>
          <a:prstGeom prst="rect">
            <a:avLst/>
          </a:prstGeom>
          <a:effectLst>
            <a:outerShdw blurRad="127000" dist="63500" dir="2700000" sx="103000" sy="103000" algn="tl" rotWithShape="0">
              <a:prstClr val="black">
                <a:alpha val="25000"/>
              </a:prstClr>
            </a:outerShdw>
          </a:effectLst>
        </p:spPr>
      </p:pic>
      <p:pic>
        <p:nvPicPr>
          <p:cNvPr id="13" name="Picture 12"/>
          <p:cNvPicPr>
            <a:picLocks noChangeAspect="1"/>
          </p:cNvPicPr>
          <p:nvPr/>
        </p:nvPicPr>
        <p:blipFill rotWithShape="1">
          <a:blip r:embed="rId11"/>
          <a:srcRect/>
          <a:stretch/>
        </p:blipFill>
        <p:spPr>
          <a:xfrm>
            <a:off x="3524250" y="2165350"/>
            <a:ext cx="2076450" cy="2501900"/>
          </a:xfrm>
          <a:prstGeom prst="rect">
            <a:avLst/>
          </a:prstGeom>
          <a:effectLst>
            <a:outerShdw blurRad="114300" dist="63500" dir="2700000" sx="103000" sy="103000" algn="tl" rotWithShape="0">
              <a:prstClr val="black">
                <a:alpha val="25000"/>
              </a:prstClr>
            </a:outerShdw>
          </a:effectLst>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1898900" y="3227278"/>
            <a:ext cx="4996872" cy="12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500"/>
                                        <p:tgtEl>
                                          <p:spTgt spid="12"/>
                                        </p:tgtEl>
                                      </p:cBhvr>
                                    </p:animEffect>
                                    <p:anim calcmode="lin" valueType="num">
                                      <p:cBhvr>
                                        <p:cTn id="7" dur="5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00"/>
                                        <p:tgtEl>
                                          <p:spTgt spid="12"/>
                                        </p:tgtEl>
                                        <p:attrNameLst>
                                          <p:attrName>ppt_h</p:attrName>
                                        </p:attrNameLst>
                                      </p:cBhvr>
                                      <p:tavLst>
                                        <p:tav tm="0">
                                          <p:val>
                                            <p:strVal val="ppt_h"/>
                                          </p:val>
                                        </p:tav>
                                        <p:tav tm="100000">
                                          <p:val>
                                            <p:strVal val="ppt_h"/>
                                          </p:val>
                                        </p:tav>
                                      </p:tavLst>
                                    </p:anim>
                                    <p:set>
                                      <p:cBhvr>
                                        <p:cTn id="9" dur="1" fill="hold">
                                          <p:stCondLst>
                                            <p:cond delay="499"/>
                                          </p:stCondLst>
                                        </p:cTn>
                                        <p:tgtEl>
                                          <p:spTgt spid="12"/>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500"/>
                                        <p:tgtEl>
                                          <p:spTgt spid="14"/>
                                        </p:tgtEl>
                                      </p:cBhvr>
                                    </p:animEffect>
                                    <p:anim calcmode="lin" valueType="num">
                                      <p:cBhvr>
                                        <p:cTn id="12" dur="5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strVal val="ppt_h"/>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nodeType="clickEffect">
                                  <p:stCondLst>
                                    <p:cond delay="0"/>
                                  </p:stCondLst>
                                  <p:childTnLst>
                                    <p:animEffect transition="out" filter="fade">
                                      <p:cBhvr>
                                        <p:cTn id="18" dur="500"/>
                                        <p:tgtEl>
                                          <p:spTgt spid="11"/>
                                        </p:tgtEl>
                                      </p:cBhvr>
                                    </p:animEffect>
                                    <p:anim calcmode="lin" valueType="num">
                                      <p:cBhvr>
                                        <p:cTn id="19" dur="5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500"/>
                                        <p:tgtEl>
                                          <p:spTgt spid="11"/>
                                        </p:tgtEl>
                                        <p:attrNameLst>
                                          <p:attrName>ppt_h</p:attrName>
                                        </p:attrNameLst>
                                      </p:cBhvr>
                                      <p:tavLst>
                                        <p:tav tm="0">
                                          <p:val>
                                            <p:strVal val="ppt_h"/>
                                          </p:val>
                                        </p:tav>
                                        <p:tav tm="100000">
                                          <p:val>
                                            <p:strVal val="ppt_h"/>
                                          </p:val>
                                        </p:tav>
                                      </p:tavLst>
                                    </p:anim>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5" presetClass="exit" presetSubtype="0" fill="hold" nodeType="clickEffect">
                                  <p:stCondLst>
                                    <p:cond delay="0"/>
                                  </p:stCondLst>
                                  <p:childTnLst>
                                    <p:animEffect transition="out" filter="fade">
                                      <p:cBhvr>
                                        <p:cTn id="25" dur="500"/>
                                        <p:tgtEl>
                                          <p:spTgt spid="10"/>
                                        </p:tgtEl>
                                      </p:cBhvr>
                                    </p:animEffect>
                                    <p:anim calcmode="lin" valueType="num">
                                      <p:cBhvr>
                                        <p:cTn id="26" dur="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500"/>
                                        <p:tgtEl>
                                          <p:spTgt spid="10"/>
                                        </p:tgtEl>
                                        <p:attrNameLst>
                                          <p:attrName>ppt_h</p:attrName>
                                        </p:attrNameLst>
                                      </p:cBhvr>
                                      <p:tavLst>
                                        <p:tav tm="0">
                                          <p:val>
                                            <p:strVal val="ppt_h"/>
                                          </p:val>
                                        </p:tav>
                                        <p:tav tm="100000">
                                          <p:val>
                                            <p:strVal val="ppt_h"/>
                                          </p:val>
                                        </p:tav>
                                      </p:tavLst>
                                    </p:anim>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5" presetClass="exit" presetSubtype="0" fill="hold" nodeType="clickEffect">
                                  <p:stCondLst>
                                    <p:cond delay="0"/>
                                  </p:stCondLst>
                                  <p:childTnLst>
                                    <p:animEffect transition="out" filter="fade">
                                      <p:cBhvr>
                                        <p:cTn id="32" dur="500"/>
                                        <p:tgtEl>
                                          <p:spTgt spid="9"/>
                                        </p:tgtEl>
                                      </p:cBhvr>
                                    </p:animEffect>
                                    <p:anim calcmode="lin" valueType="num">
                                      <p:cBhvr>
                                        <p:cTn id="33" dur="5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4" dur="500"/>
                                        <p:tgtEl>
                                          <p:spTgt spid="9"/>
                                        </p:tgtEl>
                                        <p:attrNameLst>
                                          <p:attrName>ppt_h</p:attrName>
                                        </p:attrNameLst>
                                      </p:cBhvr>
                                      <p:tavLst>
                                        <p:tav tm="0">
                                          <p:val>
                                            <p:strVal val="ppt_h"/>
                                          </p:val>
                                        </p:tav>
                                        <p:tav tm="100000">
                                          <p:val>
                                            <p:strVal val="ppt_h"/>
                                          </p:val>
                                        </p:tav>
                                      </p:tavLst>
                                    </p:anim>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5" presetClass="exit" presetSubtype="0" fill="hold" nodeType="clickEffect">
                                  <p:stCondLst>
                                    <p:cond delay="0"/>
                                  </p:stCondLst>
                                  <p:childTnLst>
                                    <p:animEffect transition="out" filter="fade">
                                      <p:cBhvr>
                                        <p:cTn id="39" dur="500"/>
                                        <p:tgtEl>
                                          <p:spTgt spid="8"/>
                                        </p:tgtEl>
                                      </p:cBhvr>
                                    </p:animEffect>
                                    <p:anim calcmode="lin" valueType="num">
                                      <p:cBhvr>
                                        <p:cTn id="40" dur="5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strVal val="ppt_h"/>
                                          </p:val>
                                        </p:tav>
                                      </p:tavLst>
                                    </p:anim>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5" presetClass="exit" presetSubtype="0" fill="hold" nodeType="clickEffect">
                                  <p:stCondLst>
                                    <p:cond delay="0"/>
                                  </p:stCondLst>
                                  <p:childTnLst>
                                    <p:animEffect transition="out" filter="fade">
                                      <p:cBhvr>
                                        <p:cTn id="46" dur="500"/>
                                        <p:tgtEl>
                                          <p:spTgt spid="7"/>
                                        </p:tgtEl>
                                      </p:cBhvr>
                                    </p:animEffect>
                                    <p:anim calcmode="lin" valueType="num">
                                      <p:cBhvr>
                                        <p:cTn id="47" dur="5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500"/>
                                        <p:tgtEl>
                                          <p:spTgt spid="7"/>
                                        </p:tgtEl>
                                        <p:attrNameLst>
                                          <p:attrName>ppt_h</p:attrName>
                                        </p:attrNameLst>
                                      </p:cBhvr>
                                      <p:tavLst>
                                        <p:tav tm="0">
                                          <p:val>
                                            <p:strVal val="ppt_h"/>
                                          </p:val>
                                        </p:tav>
                                        <p:tav tm="100000">
                                          <p:val>
                                            <p:strVal val="ppt_h"/>
                                          </p:val>
                                        </p:tav>
                                      </p:tavLst>
                                    </p:anim>
                                    <p:set>
                                      <p:cBhvr>
                                        <p:cTn id="49" dur="1" fill="hold">
                                          <p:stCondLst>
                                            <p:cond delay="499"/>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5" presetClass="exit" presetSubtype="0" fill="hold" nodeType="clickEffect">
                                  <p:stCondLst>
                                    <p:cond delay="0"/>
                                  </p:stCondLst>
                                  <p:childTnLst>
                                    <p:animEffect transition="out" filter="fade">
                                      <p:cBhvr>
                                        <p:cTn id="53" dur="500"/>
                                        <p:tgtEl>
                                          <p:spTgt spid="6"/>
                                        </p:tgtEl>
                                      </p:cBhvr>
                                    </p:animEffect>
                                    <p:anim calcmode="lin" valueType="num">
                                      <p:cBhvr>
                                        <p:cTn id="54" dur="5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5" dur="500"/>
                                        <p:tgtEl>
                                          <p:spTgt spid="6"/>
                                        </p:tgtEl>
                                        <p:attrNameLst>
                                          <p:attrName>ppt_h</p:attrName>
                                        </p:attrNameLst>
                                      </p:cBhvr>
                                      <p:tavLst>
                                        <p:tav tm="0">
                                          <p:val>
                                            <p:strVal val="ppt_h"/>
                                          </p:val>
                                        </p:tav>
                                        <p:tav tm="100000">
                                          <p:val>
                                            <p:strVal val="ppt_h"/>
                                          </p:val>
                                        </p:tav>
                                      </p:tavLst>
                                    </p:anim>
                                    <p:set>
                                      <p:cBhvr>
                                        <p:cTn id="56" dur="1" fill="hold">
                                          <p:stCondLst>
                                            <p:cond delay="499"/>
                                          </p:stCondLst>
                                        </p:cTn>
                                        <p:tgtEl>
                                          <p:spTgt spid="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5" presetClass="exit" presetSubtype="0" fill="hold" nodeType="clickEffect">
                                  <p:stCondLst>
                                    <p:cond delay="0"/>
                                  </p:stCondLst>
                                  <p:childTnLst>
                                    <p:animEffect transition="out" filter="fade">
                                      <p:cBhvr>
                                        <p:cTn id="60" dur="500"/>
                                        <p:tgtEl>
                                          <p:spTgt spid="5"/>
                                        </p:tgtEl>
                                      </p:cBhvr>
                                    </p:animEffect>
                                    <p:anim calcmode="lin" valueType="num">
                                      <p:cBhvr>
                                        <p:cTn id="61" dur="5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2" dur="500"/>
                                        <p:tgtEl>
                                          <p:spTgt spid="5"/>
                                        </p:tgtEl>
                                        <p:attrNameLst>
                                          <p:attrName>ppt_h</p:attrName>
                                        </p:attrNameLst>
                                      </p:cBhvr>
                                      <p:tavLst>
                                        <p:tav tm="0">
                                          <p:val>
                                            <p:strVal val="ppt_h"/>
                                          </p:val>
                                        </p:tav>
                                        <p:tav tm="100000">
                                          <p:val>
                                            <p:strVal val="ppt_h"/>
                                          </p:val>
                                        </p:tav>
                                      </p:tavLst>
                                    </p:anim>
                                    <p:set>
                                      <p:cBhvr>
                                        <p:cTn id="63" dur="1" fill="hold">
                                          <p:stCondLst>
                                            <p:cond delay="499"/>
                                          </p:stCondLst>
                                        </p:cTn>
                                        <p:tgtEl>
                                          <p:spTgt spid="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5" presetClass="exit" presetSubtype="0" fill="hold" nodeType="clickEffect">
                                  <p:stCondLst>
                                    <p:cond delay="0"/>
                                  </p:stCondLst>
                                  <p:childTnLst>
                                    <p:animEffect transition="out" filter="fade">
                                      <p:cBhvr>
                                        <p:cTn id="67" dur="500"/>
                                        <p:tgtEl>
                                          <p:spTgt spid="4"/>
                                        </p:tgtEl>
                                      </p:cBhvr>
                                    </p:animEffect>
                                    <p:anim calcmode="lin" valueType="num">
                                      <p:cBhvr>
                                        <p:cTn id="68" dur="5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9" dur="500"/>
                                        <p:tgtEl>
                                          <p:spTgt spid="4"/>
                                        </p:tgtEl>
                                        <p:attrNameLst>
                                          <p:attrName>ppt_h</p:attrName>
                                        </p:attrNameLst>
                                      </p:cBhvr>
                                      <p:tavLst>
                                        <p:tav tm="0">
                                          <p:val>
                                            <p:strVal val="ppt_h"/>
                                          </p:val>
                                        </p:tav>
                                        <p:tav tm="100000">
                                          <p:val>
                                            <p:strVal val="ppt_h"/>
                                          </p:val>
                                        </p:tav>
                                      </p:tavLst>
                                    </p:anim>
                                    <p:set>
                                      <p:cBhvr>
                                        <p:cTn id="70" dur="1" fill="hold">
                                          <p:stCondLst>
                                            <p:cond delay="499"/>
                                          </p:stCondLst>
                                        </p:cTn>
                                        <p:tgtEl>
                                          <p:spTgt spid="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5" presetClass="exit" presetSubtype="0" fill="hold" nodeType="clickEffect">
                                  <p:stCondLst>
                                    <p:cond delay="0"/>
                                  </p:stCondLst>
                                  <p:childTnLst>
                                    <p:animEffect transition="out" filter="fade">
                                      <p:cBhvr>
                                        <p:cTn id="74" dur="500"/>
                                        <p:tgtEl>
                                          <p:spTgt spid="13"/>
                                        </p:tgtEl>
                                      </p:cBhvr>
                                    </p:animEffect>
                                    <p:anim calcmode="lin" valueType="num">
                                      <p:cBhvr>
                                        <p:cTn id="75" dur="5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6" dur="500"/>
                                        <p:tgtEl>
                                          <p:spTgt spid="13"/>
                                        </p:tgtEl>
                                        <p:attrNameLst>
                                          <p:attrName>ppt_h</p:attrName>
                                        </p:attrNameLst>
                                      </p:cBhvr>
                                      <p:tavLst>
                                        <p:tav tm="0">
                                          <p:val>
                                            <p:strVal val="ppt_h"/>
                                          </p:val>
                                        </p:tav>
                                        <p:tav tm="100000">
                                          <p:val>
                                            <p:strVal val="ppt_h"/>
                                          </p:val>
                                        </p:tav>
                                      </p:tavLst>
                                    </p:anim>
                                    <p:set>
                                      <p:cBhvr>
                                        <p:cTn id="7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26"/>
            <a:ext cx="6400800" cy="584343"/>
          </a:xfrm>
        </p:spPr>
        <p:txBody>
          <a:bodyPr>
            <a:normAutofit fontScale="90000"/>
          </a:bodyPr>
          <a:lstStyle/>
          <a:p>
            <a:r>
              <a:rPr lang="en-US" dirty="0"/>
              <a:t>COMPLEXITY OF THE TOPIC</a:t>
            </a:r>
            <a:br>
              <a:rPr lang="en-US" dirty="0"/>
            </a:br>
            <a:endParaRPr lang="en-US" dirty="0"/>
          </a:p>
        </p:txBody>
      </p:sp>
      <p:sp>
        <p:nvSpPr>
          <p:cNvPr id="3" name="Text Placeholder 2"/>
          <p:cNvSpPr>
            <a:spLocks noGrp="1"/>
          </p:cNvSpPr>
          <p:nvPr>
            <p:ph type="body" sz="quarter" idx="10"/>
          </p:nvPr>
        </p:nvSpPr>
        <p:spPr>
          <a:xfrm>
            <a:off x="175491" y="858981"/>
            <a:ext cx="8756073" cy="5560291"/>
          </a:xfrm>
        </p:spPr>
        <p:txBody>
          <a:bodyPr>
            <a:noAutofit/>
          </a:bodyPr>
          <a:lstStyle/>
          <a:p>
            <a:pPr marL="0" indent="0">
              <a:lnSpc>
                <a:spcPct val="150000"/>
              </a:lnSpc>
              <a:buNone/>
            </a:pPr>
            <a:r>
              <a:rPr lang="en-US" sz="1400" b="1" dirty="0" smtClean="0"/>
              <a:t>SO WHAT ARE POSSIBLE PILLARS OF THE NEW DAWN</a:t>
            </a:r>
          </a:p>
          <a:p>
            <a:pPr marL="0" indent="0">
              <a:lnSpc>
                <a:spcPct val="150000"/>
              </a:lnSpc>
              <a:buNone/>
            </a:pPr>
            <a:r>
              <a:rPr lang="en-US" sz="1100" dirty="0" smtClean="0"/>
              <a:t>The public discourse has indeed been dominated by inherently contradictory views from both protagonist and antagonist on the new dawn. For purposes of today's presentation the following speak to all of use particularly practitioners and professionals in the public sector:</a:t>
            </a:r>
          </a:p>
          <a:p>
            <a:pPr marL="857250" lvl="1" indent="-400050">
              <a:lnSpc>
                <a:spcPct val="150000"/>
              </a:lnSpc>
              <a:buFont typeface="+mj-lt"/>
              <a:buAutoNum type="arabicPeriod"/>
            </a:pPr>
            <a:r>
              <a:rPr lang="en-ZA" sz="1600" b="1" dirty="0" smtClean="0"/>
              <a:t>Clean </a:t>
            </a:r>
            <a:r>
              <a:rPr lang="en-ZA" sz="1600" b="1" dirty="0"/>
              <a:t>Governance and Intensified Anti-Corruption </a:t>
            </a:r>
            <a:r>
              <a:rPr lang="en-ZA" sz="1600" b="1" dirty="0" smtClean="0"/>
              <a:t>Drive</a:t>
            </a:r>
          </a:p>
          <a:p>
            <a:pPr marL="1257300" lvl="2" indent="-400050">
              <a:buFont typeface="+mj-lt"/>
              <a:buAutoNum type="alphaLcPeriod"/>
            </a:pPr>
            <a:r>
              <a:rPr lang="en-ZA" dirty="0"/>
              <a:t>Promote clean administration and eliminate all forms of fraud, theft, corruption unethical conduct and inefficiencies (probity)</a:t>
            </a:r>
          </a:p>
          <a:p>
            <a:pPr marL="1257300" lvl="2" indent="-400050">
              <a:buFont typeface="+mj-lt"/>
              <a:buAutoNum type="alphaLcPeriod"/>
            </a:pPr>
            <a:r>
              <a:rPr lang="en-ZA" dirty="0"/>
              <a:t>Strengthening the capacity of the state </a:t>
            </a:r>
            <a:r>
              <a:rPr lang="en-ZA" dirty="0" smtClean="0"/>
              <a:t>and all  </a:t>
            </a:r>
            <a:r>
              <a:rPr lang="en-ZA" dirty="0"/>
              <a:t>relevant agencies </a:t>
            </a:r>
            <a:endParaRPr lang="en-ZA" dirty="0" smtClean="0"/>
          </a:p>
          <a:p>
            <a:pPr marL="1257300" lvl="2" indent="-400050">
              <a:buFont typeface="+mj-lt"/>
              <a:buAutoNum type="alphaLcPeriod"/>
            </a:pPr>
            <a:r>
              <a:rPr lang="en-ZA" dirty="0" smtClean="0"/>
              <a:t>Empowering SOE Boards to ensure effective oversight </a:t>
            </a:r>
            <a:endParaRPr lang="en-ZA" dirty="0"/>
          </a:p>
          <a:p>
            <a:pPr marL="857250" lvl="1" indent="-400050">
              <a:lnSpc>
                <a:spcPct val="150000"/>
              </a:lnSpc>
              <a:buFont typeface="+mj-lt"/>
              <a:buAutoNum type="arabicPeriod"/>
            </a:pPr>
            <a:r>
              <a:rPr lang="en-ZA" sz="1600" b="1" dirty="0" smtClean="0"/>
              <a:t>Rebuilding </a:t>
            </a:r>
            <a:r>
              <a:rPr lang="en-ZA" sz="1600" b="1" dirty="0"/>
              <a:t>a Broken </a:t>
            </a:r>
            <a:r>
              <a:rPr lang="en-ZA" sz="1600" b="1" dirty="0" smtClean="0"/>
              <a:t>Economy</a:t>
            </a:r>
          </a:p>
          <a:p>
            <a:pPr marL="1257300" lvl="2" indent="-400050">
              <a:buFont typeface="+mj-lt"/>
              <a:buAutoNum type="alphaLcPeriod"/>
            </a:pPr>
            <a:r>
              <a:rPr lang="en-ZA" dirty="0"/>
              <a:t>It is our challenge as civil servants to ensure that brand SA’s reputation creates an investor friendly environment </a:t>
            </a:r>
          </a:p>
          <a:p>
            <a:pPr marL="1257300" lvl="2" indent="-400050">
              <a:buFont typeface="+mj-lt"/>
              <a:buAutoNum type="alphaLcPeriod"/>
            </a:pPr>
            <a:r>
              <a:rPr lang="en-ZA" dirty="0"/>
              <a:t>Building a broad coalition for reindustrialisation.</a:t>
            </a:r>
          </a:p>
          <a:p>
            <a:pPr marL="1257300" lvl="2" indent="-400050">
              <a:buFont typeface="+mj-lt"/>
              <a:buAutoNum type="alphaLcPeriod"/>
            </a:pPr>
            <a:r>
              <a:rPr lang="en-ZA" dirty="0"/>
              <a:t>Committing to reindustrialisation</a:t>
            </a:r>
          </a:p>
          <a:p>
            <a:pPr marL="1257300" lvl="2" indent="-400050">
              <a:buFont typeface="+mj-lt"/>
              <a:buAutoNum type="alphaLcPeriod"/>
            </a:pPr>
            <a:r>
              <a:rPr lang="en-ZA" dirty="0"/>
              <a:t>Confronting concentration and uncompetitive behaviour.</a:t>
            </a:r>
          </a:p>
          <a:p>
            <a:pPr marL="1257300" lvl="2" indent="-400050">
              <a:buFont typeface="+mj-lt"/>
              <a:buAutoNum type="alphaLcPeriod"/>
            </a:pPr>
            <a:r>
              <a:rPr lang="en-ZA" dirty="0"/>
              <a:t>Systematically consider creating an indigenously led manufacturing sector</a:t>
            </a:r>
          </a:p>
          <a:p>
            <a:pPr marL="1257300" lvl="2" indent="-400050">
              <a:buFont typeface="+mj-lt"/>
              <a:buAutoNum type="alphaLcPeriod"/>
            </a:pPr>
            <a:r>
              <a:rPr lang="en-ZA" dirty="0"/>
              <a:t>Addressing the structuring limits of our economy through deconstructing the apartheid geography </a:t>
            </a:r>
          </a:p>
          <a:p>
            <a:pPr marL="857250" lvl="1" indent="-400050">
              <a:lnSpc>
                <a:spcPct val="150000"/>
              </a:lnSpc>
              <a:buFont typeface="+mj-lt"/>
              <a:buAutoNum type="arabicPeriod"/>
            </a:pPr>
            <a:r>
              <a:rPr lang="en-ZA" sz="1600" b="1" dirty="0"/>
              <a:t>Training and education</a:t>
            </a:r>
          </a:p>
          <a:p>
            <a:pPr marL="1257300" lvl="2" indent="-400050">
              <a:buFont typeface="+mj-lt"/>
              <a:buAutoNum type="alphaLcPeriod"/>
            </a:pPr>
            <a:r>
              <a:rPr lang="en-ZA" dirty="0" smtClean="0"/>
              <a:t>Preparing our country for the fourth industrial revolution </a:t>
            </a:r>
          </a:p>
          <a:p>
            <a:pPr marL="1257300" lvl="2" indent="-400050">
              <a:buFont typeface="+mj-lt"/>
              <a:buAutoNum type="alphaLcPeriod"/>
            </a:pPr>
            <a:r>
              <a:rPr lang="en-ZA" dirty="0" smtClean="0"/>
              <a:t>Addressing challenges in the education system  including more investment in hard skills sector </a:t>
            </a:r>
          </a:p>
          <a:p>
            <a:pPr>
              <a:lnSpc>
                <a:spcPct val="150000"/>
              </a:lnSpc>
              <a:buFont typeface="+mj-lt"/>
              <a:buAutoNum type="arabicPeriod"/>
            </a:pPr>
            <a:endParaRPr lang="en-US" sz="1400" b="1" dirty="0" smtClean="0"/>
          </a:p>
        </p:txBody>
      </p:sp>
    </p:spTree>
    <p:extLst>
      <p:ext uri="{BB962C8B-B14F-4D97-AF65-F5344CB8AC3E}">
        <p14:creationId xmlns:p14="http://schemas.microsoft.com/office/powerpoint/2010/main" val="446753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26"/>
            <a:ext cx="6400800" cy="584343"/>
          </a:xfrm>
        </p:spPr>
        <p:txBody>
          <a:bodyPr>
            <a:normAutofit fontScale="90000"/>
          </a:bodyPr>
          <a:lstStyle/>
          <a:p>
            <a:r>
              <a:rPr lang="en-US" dirty="0"/>
              <a:t>COMPLEXITY OF THE TOPIC</a:t>
            </a:r>
            <a:br>
              <a:rPr lang="en-US" dirty="0"/>
            </a:br>
            <a:endParaRPr lang="en-US" dirty="0"/>
          </a:p>
        </p:txBody>
      </p:sp>
      <p:sp>
        <p:nvSpPr>
          <p:cNvPr id="3" name="Text Placeholder 2"/>
          <p:cNvSpPr>
            <a:spLocks noGrp="1"/>
          </p:cNvSpPr>
          <p:nvPr>
            <p:ph type="body" sz="quarter" idx="10"/>
          </p:nvPr>
        </p:nvSpPr>
        <p:spPr>
          <a:xfrm>
            <a:off x="175491" y="613317"/>
            <a:ext cx="8756073" cy="5560291"/>
          </a:xfrm>
        </p:spPr>
        <p:txBody>
          <a:bodyPr>
            <a:noAutofit/>
          </a:bodyPr>
          <a:lstStyle/>
          <a:p>
            <a:pPr marL="0" indent="0">
              <a:lnSpc>
                <a:spcPct val="150000"/>
              </a:lnSpc>
              <a:buNone/>
            </a:pPr>
            <a:r>
              <a:rPr lang="en-US" sz="1600" b="1" dirty="0" smtClean="0"/>
              <a:t>SO WHAT ARE POSSIBLE PILLARS OF THE NEW DAWN</a:t>
            </a:r>
          </a:p>
          <a:p>
            <a:pPr marL="0" indent="0">
              <a:lnSpc>
                <a:spcPct val="150000"/>
              </a:lnSpc>
              <a:buNone/>
            </a:pPr>
            <a:r>
              <a:rPr lang="en-US" dirty="0" smtClean="0"/>
              <a:t>The public discourse has indeed been dominated by inherently contradictory views from both protagonist and antagonist on the new dawn. For purposes of today's presentation the following speak to all of use particularly practitioners and professionals in the public sector:</a:t>
            </a:r>
          </a:p>
          <a:p>
            <a:pPr marL="857250" lvl="1" indent="-400050">
              <a:lnSpc>
                <a:spcPct val="150000"/>
              </a:lnSpc>
              <a:buFont typeface="+mj-lt"/>
              <a:buAutoNum type="arabicPeriod" startAt="4"/>
            </a:pPr>
            <a:r>
              <a:rPr lang="en-ZA" sz="1600" b="1" dirty="0"/>
              <a:t>Strengthening the capacity of the state through </a:t>
            </a:r>
          </a:p>
          <a:p>
            <a:pPr marL="1257300" lvl="2" indent="-400050">
              <a:buFont typeface="+mj-lt"/>
              <a:buAutoNum type="alphaLcPeriod"/>
            </a:pPr>
            <a:r>
              <a:rPr lang="en-ZA" dirty="0" smtClean="0"/>
              <a:t>Address the key </a:t>
            </a:r>
            <a:r>
              <a:rPr lang="en-ZA" dirty="0"/>
              <a:t>failings in the </a:t>
            </a:r>
            <a:r>
              <a:rPr lang="en-ZA" dirty="0" smtClean="0"/>
              <a:t>state which according to the NDP </a:t>
            </a:r>
            <a:r>
              <a:rPr lang="en-ZA" dirty="0"/>
              <a:t>include the administrative – political interface, long term skills planning, strengthening accountability and improved coordination for implementation</a:t>
            </a:r>
          </a:p>
          <a:p>
            <a:pPr marL="1257300" lvl="2" indent="-400050">
              <a:buFont typeface="+mj-lt"/>
              <a:buAutoNum type="alphaLcPeriod"/>
            </a:pPr>
            <a:r>
              <a:rPr lang="en-ZA" dirty="0"/>
              <a:t>Accountability is critical at all levels, </a:t>
            </a:r>
            <a:endParaRPr lang="en-ZA" dirty="0" smtClean="0"/>
          </a:p>
          <a:p>
            <a:pPr marL="1257300" lvl="2" indent="-400050">
              <a:buFont typeface="+mj-lt"/>
              <a:buAutoNum type="alphaLcPeriod"/>
            </a:pPr>
            <a:r>
              <a:rPr lang="en-ZA" dirty="0" smtClean="0"/>
              <a:t>Strengthening oversight bodies including the legislative sector </a:t>
            </a:r>
          </a:p>
          <a:p>
            <a:pPr marL="1257300" lvl="2" indent="-400050">
              <a:buFont typeface="+mj-lt"/>
              <a:buAutoNum type="alphaLcPeriod"/>
            </a:pPr>
            <a:r>
              <a:rPr lang="en-ZA" dirty="0" smtClean="0"/>
              <a:t>Addressing the mismatch between the vision for developmental local government and the current practices </a:t>
            </a:r>
          </a:p>
          <a:p>
            <a:pPr marL="1257300" lvl="2" indent="-400050">
              <a:buFont typeface="+mj-lt"/>
              <a:buAutoNum type="alphaLcPeriod"/>
            </a:pPr>
            <a:r>
              <a:rPr lang="en-ZA" dirty="0" smtClean="0"/>
              <a:t>Strengthening the nation-wide monitoring and oversight </a:t>
            </a:r>
          </a:p>
          <a:p>
            <a:pPr marL="1257300" lvl="2" indent="-400050">
              <a:buFont typeface="+mj-lt"/>
              <a:buAutoNum type="alphaLcPeriod"/>
            </a:pPr>
            <a:r>
              <a:rPr lang="en-ZA" dirty="0" smtClean="0"/>
              <a:t>Strengthening horizontal and vertical integration </a:t>
            </a:r>
            <a:endParaRPr lang="en-ZA" dirty="0"/>
          </a:p>
          <a:p>
            <a:pPr marL="857250" lvl="1" indent="-400050">
              <a:lnSpc>
                <a:spcPct val="150000"/>
              </a:lnSpc>
              <a:buFont typeface="+mj-lt"/>
              <a:buAutoNum type="arabicPeriod" startAt="4"/>
            </a:pPr>
            <a:r>
              <a:rPr lang="en-ZA" sz="1600" b="1" dirty="0" smtClean="0"/>
              <a:t>The </a:t>
            </a:r>
            <a:r>
              <a:rPr lang="en-ZA" sz="1600" b="1" dirty="0"/>
              <a:t>clarion call for all to lend a hand (Thuma mina) liberation song and recorded song by Hugh Masekela_ </a:t>
            </a:r>
          </a:p>
          <a:p>
            <a:pPr marL="1257300" lvl="2" indent="-400050">
              <a:buFont typeface="+mj-lt"/>
              <a:buAutoNum type="alphaLcPeriod"/>
            </a:pPr>
            <a:r>
              <a:rPr lang="en-ZA" dirty="0"/>
              <a:t>Social cohesion is necessary to transform the country while reducing poverty and enhancing opportunity for young people are critical to building social cohesion</a:t>
            </a:r>
          </a:p>
          <a:p>
            <a:pPr marL="1257300" lvl="2" indent="-400050">
              <a:buFont typeface="+mj-lt"/>
              <a:buAutoNum type="alphaLcPeriod"/>
            </a:pPr>
            <a:r>
              <a:rPr lang="en-ZA" dirty="0"/>
              <a:t>Despite diverging interests, success will depend on building partnerships across society</a:t>
            </a:r>
          </a:p>
          <a:p>
            <a:pPr marL="1257300" lvl="2" indent="-400050">
              <a:buFont typeface="+mj-lt"/>
              <a:buAutoNum type="alphaLcPeriod"/>
            </a:pPr>
            <a:r>
              <a:rPr lang="en-ZA" dirty="0"/>
              <a:t>Rallying people around the Constitution and its values</a:t>
            </a:r>
          </a:p>
          <a:p>
            <a:pPr marL="1257300" lvl="2" indent="-400050">
              <a:buFont typeface="+mj-lt"/>
              <a:buAutoNum type="alphaLcPeriod"/>
            </a:pPr>
            <a:r>
              <a:rPr lang="en-ZA" dirty="0"/>
              <a:t>Active citizenship through enhancing communication channels between government and society</a:t>
            </a:r>
          </a:p>
          <a:p>
            <a:pPr marL="1257300" lvl="2" indent="-400050">
              <a:buFont typeface="+mj-lt"/>
              <a:buAutoNum type="alphaLcPeriod"/>
            </a:pPr>
            <a:r>
              <a:rPr lang="en-ZA" dirty="0"/>
              <a:t>The renewed sense of inspiration </a:t>
            </a:r>
          </a:p>
          <a:p>
            <a:pPr>
              <a:lnSpc>
                <a:spcPct val="150000"/>
              </a:lnSpc>
              <a:buFont typeface="+mj-lt"/>
              <a:buAutoNum type="arabicPeriod"/>
            </a:pPr>
            <a:endParaRPr lang="en-US" sz="1400" b="1" dirty="0" smtClean="0"/>
          </a:p>
        </p:txBody>
      </p:sp>
    </p:spTree>
    <p:extLst>
      <p:ext uri="{BB962C8B-B14F-4D97-AF65-F5344CB8AC3E}">
        <p14:creationId xmlns:p14="http://schemas.microsoft.com/office/powerpoint/2010/main" val="689340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1673" y="701969"/>
            <a:ext cx="8761907" cy="5590881"/>
          </a:xfrm>
        </p:spPr>
        <p:txBody>
          <a:bodyPr>
            <a:normAutofit/>
          </a:bodyPr>
          <a:lstStyle/>
          <a:p>
            <a:pPr marL="0" indent="0">
              <a:lnSpc>
                <a:spcPct val="150000"/>
              </a:lnSpc>
              <a:buNone/>
            </a:pPr>
            <a:r>
              <a:rPr lang="en-ZA" sz="1000" b="1" dirty="0" smtClean="0"/>
              <a:t>WHAT POSSIBLE DEMANDS FOR THE REQUIRED CALIBRE OF PUBLIC SERVANTS </a:t>
            </a:r>
          </a:p>
          <a:p>
            <a:pPr marL="0" indent="0">
              <a:lnSpc>
                <a:spcPct val="150000"/>
              </a:lnSpc>
              <a:buNone/>
            </a:pPr>
            <a:r>
              <a:rPr lang="en-ZA" sz="1000" b="1" dirty="0" smtClean="0">
                <a:latin typeface="HelveticaNeue-Bold"/>
              </a:rPr>
              <a:t>OECD Skills </a:t>
            </a:r>
            <a:r>
              <a:rPr lang="en-ZA" sz="1000" b="1" dirty="0">
                <a:latin typeface="HelveticaNeue-Bold"/>
              </a:rPr>
              <a:t>for a High </a:t>
            </a:r>
            <a:r>
              <a:rPr lang="en-ZA" sz="1000" b="1" dirty="0" smtClean="0">
                <a:latin typeface="HelveticaNeue-Bold"/>
              </a:rPr>
              <a:t>Performing Civil Service (2017)</a:t>
            </a:r>
            <a:endParaRPr lang="en-ZA" sz="1000" b="1" dirty="0"/>
          </a:p>
        </p:txBody>
      </p:sp>
      <p:sp>
        <p:nvSpPr>
          <p:cNvPr id="4" name="Title 1"/>
          <p:cNvSpPr txBox="1">
            <a:spLocks/>
          </p:cNvSpPr>
          <p:nvPr/>
        </p:nvSpPr>
        <p:spPr>
          <a:xfrm>
            <a:off x="457200" y="117626"/>
            <a:ext cx="6400800" cy="584343"/>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r>
              <a:rPr lang="en-US" smtClean="0"/>
              <a:t>COMPLEXITY OF THE TOPIC</a:t>
            </a:r>
            <a:br>
              <a:rPr lang="en-US" smtClean="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92079407"/>
              </p:ext>
            </p:extLst>
          </p:nvPr>
        </p:nvGraphicFramePr>
        <p:xfrm>
          <a:off x="221673" y="1397000"/>
          <a:ext cx="8761907" cy="4895849"/>
        </p:xfrm>
        <a:graphic>
          <a:graphicData uri="http://schemas.openxmlformats.org/drawingml/2006/table">
            <a:tbl>
              <a:tblPr firstRow="1" bandRow="1">
                <a:tableStyleId>{5C22544A-7EE6-4342-B048-85BDC9FD1C3A}</a:tableStyleId>
              </a:tblPr>
              <a:tblGrid>
                <a:gridCol w="461152">
                  <a:extLst>
                    <a:ext uri="{9D8B030D-6E8A-4147-A177-3AD203B41FA5}">
                      <a16:colId xmlns:a16="http://schemas.microsoft.com/office/drawing/2014/main" val="20000"/>
                    </a:ext>
                  </a:extLst>
                </a:gridCol>
                <a:gridCol w="1628753">
                  <a:extLst>
                    <a:ext uri="{9D8B030D-6E8A-4147-A177-3AD203B41FA5}">
                      <a16:colId xmlns:a16="http://schemas.microsoft.com/office/drawing/2014/main" val="20001"/>
                    </a:ext>
                  </a:extLst>
                </a:gridCol>
                <a:gridCol w="2374448">
                  <a:extLst>
                    <a:ext uri="{9D8B030D-6E8A-4147-A177-3AD203B41FA5}">
                      <a16:colId xmlns:a16="http://schemas.microsoft.com/office/drawing/2014/main" val="20002"/>
                    </a:ext>
                  </a:extLst>
                </a:gridCol>
                <a:gridCol w="2352295">
                  <a:extLst>
                    <a:ext uri="{9D8B030D-6E8A-4147-A177-3AD203B41FA5}">
                      <a16:colId xmlns:a16="http://schemas.microsoft.com/office/drawing/2014/main" val="20003"/>
                    </a:ext>
                  </a:extLst>
                </a:gridCol>
                <a:gridCol w="1945259">
                  <a:extLst>
                    <a:ext uri="{9D8B030D-6E8A-4147-A177-3AD203B41FA5}">
                      <a16:colId xmlns:a16="http://schemas.microsoft.com/office/drawing/2014/main" val="20004"/>
                    </a:ext>
                  </a:extLst>
                </a:gridCol>
              </a:tblGrid>
              <a:tr h="509984">
                <a:tc>
                  <a:txBody>
                    <a:bodyPr/>
                    <a:lstStyle/>
                    <a:p>
                      <a:r>
                        <a:rPr lang="en-ZA" sz="1200" dirty="0" smtClean="0">
                          <a:solidFill>
                            <a:schemeClr val="accent6"/>
                          </a:solidFill>
                        </a:rPr>
                        <a:t>#</a:t>
                      </a:r>
                      <a:endParaRPr lang="en-ZA" sz="1200" dirty="0">
                        <a:solidFill>
                          <a:schemeClr val="accent6"/>
                        </a:solidFill>
                      </a:endParaRPr>
                    </a:p>
                  </a:txBody>
                  <a:tcPr>
                    <a:solidFill>
                      <a:schemeClr val="bg1"/>
                    </a:solidFill>
                  </a:tcPr>
                </a:tc>
                <a:tc>
                  <a:txBody>
                    <a:bodyPr/>
                    <a:lstStyle/>
                    <a:p>
                      <a:endParaRPr lang="en-ZA" sz="1200" dirty="0">
                        <a:solidFill>
                          <a:schemeClr val="accent6"/>
                        </a:solidFill>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accent6"/>
                          </a:solidFill>
                        </a:rPr>
                        <a:t>PROFESSIONAL </a:t>
                      </a:r>
                    </a:p>
                    <a:p>
                      <a:endParaRPr lang="en-ZA" sz="1200" dirty="0">
                        <a:solidFill>
                          <a:schemeClr val="accent6"/>
                        </a:solidFill>
                      </a:endParaRPr>
                    </a:p>
                  </a:txBody>
                  <a:tcPr>
                    <a:solidFill>
                      <a:schemeClr val="bg1"/>
                    </a:solidFill>
                  </a:tcPr>
                </a:tc>
                <a:tc>
                  <a:txBody>
                    <a:bodyPr/>
                    <a:lstStyle/>
                    <a:p>
                      <a:r>
                        <a:rPr lang="en-ZA" sz="1200" b="1" i="0" u="none" strike="noStrike" kern="1200" baseline="0" dirty="0" smtClean="0">
                          <a:solidFill>
                            <a:schemeClr val="accent6"/>
                          </a:solidFill>
                          <a:latin typeface="+mn-lt"/>
                          <a:ea typeface="+mn-ea"/>
                          <a:cs typeface="+mn-cs"/>
                        </a:rPr>
                        <a:t>STRATEGIC</a:t>
                      </a:r>
                      <a:endParaRPr lang="en-ZA" sz="1200" dirty="0">
                        <a:solidFill>
                          <a:schemeClr val="accent6"/>
                        </a:solidFill>
                      </a:endParaRPr>
                    </a:p>
                  </a:txBody>
                  <a:tcPr>
                    <a:solidFill>
                      <a:schemeClr val="bg1"/>
                    </a:solidFill>
                  </a:tcPr>
                </a:tc>
                <a:tc>
                  <a:txBody>
                    <a:bodyPr/>
                    <a:lstStyle/>
                    <a:p>
                      <a:r>
                        <a:rPr lang="en-ZA" sz="1200" b="1" i="0" u="none" strike="noStrike" kern="1200" baseline="0" dirty="0" smtClean="0">
                          <a:solidFill>
                            <a:schemeClr val="accent6"/>
                          </a:solidFill>
                          <a:latin typeface="+mn-lt"/>
                          <a:ea typeface="+mn-ea"/>
                          <a:cs typeface="+mn-cs"/>
                        </a:rPr>
                        <a:t>INNOVATIVE</a:t>
                      </a:r>
                      <a:endParaRPr lang="en-ZA" sz="1200" dirty="0">
                        <a:solidFill>
                          <a:schemeClr val="accent6"/>
                        </a:solidFill>
                      </a:endParaRPr>
                    </a:p>
                  </a:txBody>
                  <a:tcPr>
                    <a:solidFill>
                      <a:schemeClr val="bg1"/>
                    </a:solidFill>
                  </a:tcPr>
                </a:tc>
                <a:extLst>
                  <a:ext uri="{0D108BD9-81ED-4DB2-BD59-A6C34878D82A}">
                    <a16:rowId xmlns:a16="http://schemas.microsoft.com/office/drawing/2014/main" val="10000"/>
                  </a:ext>
                </a:extLst>
              </a:tr>
              <a:tr h="1325959">
                <a:tc>
                  <a:txBody>
                    <a:bodyPr/>
                    <a:lstStyle/>
                    <a:p>
                      <a:r>
                        <a:rPr lang="en-ZA" sz="1200" b="1" dirty="0" smtClean="0">
                          <a:solidFill>
                            <a:schemeClr val="accent6"/>
                          </a:solidFill>
                        </a:rPr>
                        <a:t>1</a:t>
                      </a:r>
                      <a:endParaRPr lang="en-ZA" sz="1200" b="1" dirty="0">
                        <a:solidFill>
                          <a:schemeClr val="accent6"/>
                        </a:solidFill>
                      </a:endParaRPr>
                    </a:p>
                  </a:txBody>
                  <a:tcPr>
                    <a:solidFill>
                      <a:schemeClr val="bg1"/>
                    </a:solidFill>
                  </a:tcPr>
                </a:tc>
                <a:tc>
                  <a:txBody>
                    <a:bodyPr/>
                    <a:lstStyle/>
                    <a:p>
                      <a:r>
                        <a:rPr lang="en-ZA" sz="1200" b="1" i="0" u="none" strike="noStrike" kern="1200" baseline="0" dirty="0" smtClean="0">
                          <a:solidFill>
                            <a:schemeClr val="accent6"/>
                          </a:solidFill>
                          <a:latin typeface="+mn-lt"/>
                          <a:ea typeface="+mn-ea"/>
                          <a:cs typeface="+mn-cs"/>
                        </a:rPr>
                        <a:t>NEEDS CIVIL SERVANTS</a:t>
                      </a:r>
                    </a:p>
                    <a:p>
                      <a:r>
                        <a:rPr lang="en-ZA" sz="1200" b="1" i="0" u="none" strike="noStrike" kern="1200" baseline="0" dirty="0" smtClean="0">
                          <a:solidFill>
                            <a:schemeClr val="accent6"/>
                          </a:solidFill>
                          <a:latin typeface="+mn-lt"/>
                          <a:ea typeface="+mn-ea"/>
                          <a:cs typeface="+mn-cs"/>
                        </a:rPr>
                        <a:t>WHO ARE:</a:t>
                      </a:r>
                      <a:endParaRPr lang="en-ZA" sz="1200" b="1" dirty="0">
                        <a:solidFill>
                          <a:schemeClr val="accent6"/>
                        </a:solidFill>
                      </a:endParaRPr>
                    </a:p>
                  </a:txBody>
                  <a:tcPr>
                    <a:solidFill>
                      <a:schemeClr val="bg1"/>
                    </a:solidFill>
                  </a:tcPr>
                </a:tc>
                <a:tc>
                  <a:txBody>
                    <a:bodyPr/>
                    <a:lstStyle/>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Qualified</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Independent</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Values driven</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Ethical</a:t>
                      </a:r>
                      <a:endParaRPr lang="en-ZA" sz="1200" dirty="0">
                        <a:solidFill>
                          <a:schemeClr val="accent6"/>
                        </a:solidFill>
                      </a:endParaRPr>
                    </a:p>
                  </a:txBody>
                  <a:tcPr>
                    <a:solidFill>
                      <a:schemeClr val="bg1"/>
                    </a:solidFill>
                  </a:tcPr>
                </a:tc>
                <a:tc>
                  <a:txBody>
                    <a:bodyPr/>
                    <a:lstStyle/>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Outcomes driven</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Evidence based</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Future oriented</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Proactive</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Networked</a:t>
                      </a:r>
                      <a:endParaRPr lang="en-ZA" sz="1200" dirty="0">
                        <a:solidFill>
                          <a:schemeClr val="accent6"/>
                        </a:solidFill>
                      </a:endParaRPr>
                    </a:p>
                  </a:txBody>
                  <a:tcPr>
                    <a:solidFill>
                      <a:schemeClr val="bg1"/>
                    </a:solidFill>
                  </a:tcPr>
                </a:tc>
                <a:tc>
                  <a:txBody>
                    <a:bodyPr/>
                    <a:lstStyle/>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Iterative</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Data literate</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Citizen centred</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Curious</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Storytellers</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Insurgent</a:t>
                      </a:r>
                      <a:endParaRPr lang="en-ZA" sz="1200" dirty="0">
                        <a:solidFill>
                          <a:schemeClr val="accent6"/>
                        </a:solidFill>
                      </a:endParaRPr>
                    </a:p>
                  </a:txBody>
                  <a:tcPr>
                    <a:solidFill>
                      <a:schemeClr val="bg1"/>
                    </a:solidFill>
                  </a:tcPr>
                </a:tc>
                <a:extLst>
                  <a:ext uri="{0D108BD9-81ED-4DB2-BD59-A6C34878D82A}">
                    <a16:rowId xmlns:a16="http://schemas.microsoft.com/office/drawing/2014/main" val="10001"/>
                  </a:ext>
                </a:extLst>
              </a:tr>
              <a:tr h="2345928">
                <a:tc>
                  <a:txBody>
                    <a:bodyPr/>
                    <a:lstStyle/>
                    <a:p>
                      <a:r>
                        <a:rPr lang="en-ZA" sz="1200" dirty="0" smtClean="0">
                          <a:solidFill>
                            <a:schemeClr val="accent6"/>
                          </a:solidFill>
                        </a:rPr>
                        <a:t>2</a:t>
                      </a:r>
                      <a:endParaRPr lang="en-ZA" sz="1200" dirty="0">
                        <a:solidFill>
                          <a:schemeClr val="accent6"/>
                        </a:solidFill>
                      </a:endParaRPr>
                    </a:p>
                  </a:txBody>
                  <a:tcPr>
                    <a:solidFill>
                      <a:schemeClr val="bg1"/>
                    </a:solidFill>
                  </a:tcPr>
                </a:tc>
                <a:tc>
                  <a:txBody>
                    <a:bodyPr/>
                    <a:lstStyle/>
                    <a:p>
                      <a:r>
                        <a:rPr lang="en-ZA" sz="1200" b="1" i="0" u="none" strike="noStrike" kern="1200" baseline="0" dirty="0" smtClean="0">
                          <a:solidFill>
                            <a:schemeClr val="accent6"/>
                          </a:solidFill>
                          <a:latin typeface="+mn-lt"/>
                          <a:ea typeface="+mn-ea"/>
                          <a:cs typeface="+mn-cs"/>
                        </a:rPr>
                        <a:t>IN A CIVIL SERVICE</a:t>
                      </a:r>
                    </a:p>
                    <a:p>
                      <a:r>
                        <a:rPr lang="en-ZA" sz="1200" b="1" i="0" u="none" strike="noStrike" kern="1200" baseline="0" dirty="0" smtClean="0">
                          <a:solidFill>
                            <a:schemeClr val="accent6"/>
                          </a:solidFill>
                          <a:latin typeface="+mn-lt"/>
                          <a:ea typeface="+mn-ea"/>
                          <a:cs typeface="+mn-cs"/>
                        </a:rPr>
                        <a:t>WHICH IS:</a:t>
                      </a:r>
                      <a:endParaRPr lang="en-ZA" sz="1200" b="1" dirty="0" smtClean="0">
                        <a:solidFill>
                          <a:schemeClr val="accent6"/>
                        </a:solidFill>
                      </a:endParaRPr>
                    </a:p>
                    <a:p>
                      <a:endParaRPr lang="en-ZA" sz="1200" dirty="0">
                        <a:solidFill>
                          <a:schemeClr val="accent6"/>
                        </a:solidFill>
                      </a:endParaRPr>
                    </a:p>
                  </a:txBody>
                  <a:tcPr>
                    <a:solidFill>
                      <a:schemeClr val="bg1"/>
                    </a:solidFill>
                  </a:tcPr>
                </a:tc>
                <a:tc>
                  <a:txBody>
                    <a:bodyPr/>
                    <a:lstStyle/>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Merit based</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Capable of integrating soft skills, ethics, talent management (future potential vs. past  performance)</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Able to structure the right balance of generalist and specialist professions and career paths</a:t>
                      </a:r>
                      <a:endParaRPr lang="en-ZA" sz="1200" dirty="0">
                        <a:solidFill>
                          <a:schemeClr val="accent6"/>
                        </a:solidFill>
                      </a:endParaRPr>
                    </a:p>
                  </a:txBody>
                  <a:tcPr>
                    <a:solidFill>
                      <a:schemeClr val="bg1"/>
                    </a:solidFill>
                  </a:tcPr>
                </a:tc>
                <a:tc>
                  <a:txBody>
                    <a:bodyPr/>
                    <a:lstStyle/>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Agile</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Attractive to skilled job seekers</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Planned and managed to ensure the right skills and competencies are effectively allocated to areas of current and emerging need</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Future oriented and Responsive</a:t>
                      </a:r>
                      <a:endParaRPr lang="en-ZA" sz="1200" dirty="0">
                        <a:solidFill>
                          <a:schemeClr val="accent6"/>
                        </a:solidFill>
                      </a:endParaRPr>
                    </a:p>
                  </a:txBody>
                  <a:tcPr>
                    <a:solidFill>
                      <a:schemeClr val="bg1"/>
                    </a:solidFill>
                  </a:tcPr>
                </a:tc>
                <a:tc>
                  <a:txBody>
                    <a:bodyPr/>
                    <a:lstStyle/>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Open and collaborative cultures, leadership and management</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Engaged</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Autonomous (e.g. work design)</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Mobile</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Diverse</a:t>
                      </a:r>
                    </a:p>
                    <a:p>
                      <a:pPr marL="400050" indent="-400050">
                        <a:buFont typeface="+mj-lt"/>
                        <a:buAutoNum type="romanLcPeriod"/>
                      </a:pPr>
                      <a:r>
                        <a:rPr lang="en-ZA" sz="1200" b="0" i="0" u="none" strike="noStrike" kern="1200" baseline="0" dirty="0" smtClean="0">
                          <a:solidFill>
                            <a:schemeClr val="accent6"/>
                          </a:solidFill>
                          <a:latin typeface="+mn-lt"/>
                          <a:ea typeface="+mn-ea"/>
                          <a:cs typeface="+mn-cs"/>
                        </a:rPr>
                        <a:t>Learning oriented</a:t>
                      </a:r>
                      <a:endParaRPr lang="en-ZA" sz="1200" dirty="0">
                        <a:solidFill>
                          <a:schemeClr val="accent6"/>
                        </a:solidFill>
                      </a:endParaRPr>
                    </a:p>
                  </a:txBody>
                  <a:tcPr>
                    <a:solidFill>
                      <a:schemeClr val="bg1"/>
                    </a:solidFill>
                  </a:tcPr>
                </a:tc>
                <a:extLst>
                  <a:ext uri="{0D108BD9-81ED-4DB2-BD59-A6C34878D82A}">
                    <a16:rowId xmlns:a16="http://schemas.microsoft.com/office/drawing/2014/main" val="10002"/>
                  </a:ext>
                </a:extLst>
              </a:tr>
              <a:tr h="713978">
                <a:tc>
                  <a:txBody>
                    <a:bodyPr/>
                    <a:lstStyle/>
                    <a:p>
                      <a:r>
                        <a:rPr lang="en-ZA" sz="1200" dirty="0" smtClean="0">
                          <a:solidFill>
                            <a:schemeClr val="accent6"/>
                          </a:solidFill>
                        </a:rPr>
                        <a:t>3</a:t>
                      </a:r>
                      <a:endParaRPr lang="en-ZA" sz="1200" dirty="0">
                        <a:solidFill>
                          <a:schemeClr val="accent6"/>
                        </a:solidFill>
                      </a:endParaRPr>
                    </a:p>
                  </a:txBody>
                  <a:tcPr>
                    <a:solidFill>
                      <a:schemeClr val="bg1"/>
                    </a:solidFill>
                  </a:tcPr>
                </a:tc>
                <a:tc>
                  <a:txBody>
                    <a:bodyPr/>
                    <a:lstStyle/>
                    <a:p>
                      <a:r>
                        <a:rPr lang="en-ZA" sz="1200" b="1" i="0" u="none" strike="noStrike" kern="1200" baseline="0" dirty="0" smtClean="0">
                          <a:solidFill>
                            <a:schemeClr val="accent6"/>
                          </a:solidFill>
                          <a:latin typeface="+mn-lt"/>
                          <a:ea typeface="+mn-ea"/>
                          <a:cs typeface="+mn-cs"/>
                        </a:rPr>
                        <a:t>LED BY SENIOR CIVIL SERVANTS WHO ARE:</a:t>
                      </a:r>
                      <a:endParaRPr lang="en-ZA" sz="1200" b="1" dirty="0">
                        <a:solidFill>
                          <a:schemeClr val="accent6"/>
                        </a:solidFill>
                      </a:endParaRPr>
                    </a:p>
                  </a:txBody>
                  <a:tcPr>
                    <a:solidFill>
                      <a:schemeClr val="bg1"/>
                    </a:solidFill>
                  </a:tcPr>
                </a:tc>
                <a:tc>
                  <a:txBody>
                    <a:bodyPr/>
                    <a:lstStyle/>
                    <a:p>
                      <a:pPr marL="285750" indent="-285750">
                        <a:buFont typeface="+mj-lt"/>
                        <a:buAutoNum type="romanLcPeriod"/>
                      </a:pPr>
                      <a:r>
                        <a:rPr lang="en-ZA" sz="1200" b="0" i="0" u="none" strike="noStrike" kern="1200" baseline="0" dirty="0" smtClean="0">
                          <a:solidFill>
                            <a:schemeClr val="accent6"/>
                          </a:solidFill>
                          <a:latin typeface="+mn-lt"/>
                          <a:ea typeface="+mn-ea"/>
                          <a:cs typeface="+mn-cs"/>
                        </a:rPr>
                        <a:t>Trusted policy advisors and effective transactional managers</a:t>
                      </a:r>
                      <a:endParaRPr lang="en-ZA" sz="1200" dirty="0">
                        <a:solidFill>
                          <a:schemeClr val="accent6"/>
                        </a:solidFill>
                      </a:endParaRPr>
                    </a:p>
                  </a:txBody>
                  <a:tcPr>
                    <a:solidFill>
                      <a:schemeClr val="bg1"/>
                    </a:solidFill>
                  </a:tcPr>
                </a:tc>
                <a:tc>
                  <a:txBody>
                    <a:bodyPr/>
                    <a:lstStyle/>
                    <a:p>
                      <a:pPr marL="285750" indent="-285750">
                        <a:buFont typeface="+mj-lt"/>
                        <a:buAutoNum type="romanLcPeriod"/>
                      </a:pPr>
                      <a:r>
                        <a:rPr lang="en-ZA" sz="1200" b="0" i="0" u="none" strike="noStrike" kern="1200" baseline="0" dirty="0" smtClean="0">
                          <a:solidFill>
                            <a:schemeClr val="accent6"/>
                          </a:solidFill>
                          <a:latin typeface="+mn-lt"/>
                          <a:ea typeface="+mn-ea"/>
                          <a:cs typeface="+mn-cs"/>
                        </a:rPr>
                        <a:t>Transformational leaders, change managers</a:t>
                      </a:r>
                      <a:endParaRPr lang="en-ZA" sz="1200" dirty="0">
                        <a:solidFill>
                          <a:schemeClr val="accent6"/>
                        </a:solidFill>
                      </a:endParaRPr>
                    </a:p>
                  </a:txBody>
                  <a:tcPr>
                    <a:solidFill>
                      <a:schemeClr val="bg1"/>
                    </a:solidFill>
                  </a:tcPr>
                </a:tc>
                <a:tc>
                  <a:txBody>
                    <a:bodyPr/>
                    <a:lstStyle/>
                    <a:p>
                      <a:pPr marL="285750" indent="-285750">
                        <a:buFont typeface="+mj-lt"/>
                        <a:buAutoNum type="romanLcPeriod"/>
                      </a:pPr>
                      <a:r>
                        <a:rPr lang="en-ZA" sz="1200" b="0" i="0" u="none" strike="noStrike" kern="1200" baseline="0" dirty="0" smtClean="0">
                          <a:solidFill>
                            <a:schemeClr val="accent6"/>
                          </a:solidFill>
                          <a:latin typeface="+mn-lt"/>
                          <a:ea typeface="+mn-ea"/>
                          <a:cs typeface="+mn-cs"/>
                        </a:rPr>
                        <a:t>Collaborative leaders and adaptive managers</a:t>
                      </a:r>
                      <a:endParaRPr lang="en-ZA" sz="1200" dirty="0">
                        <a:solidFill>
                          <a:schemeClr val="accent6"/>
                        </a:solidFill>
                      </a:endParaRPr>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8523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74638"/>
            <a:ext cx="6598693" cy="794815"/>
          </a:xfrm>
        </p:spPr>
        <p:txBody>
          <a:bodyPr vert="horz" lIns="91440" tIns="45720" rIns="91440" bIns="45720" rtlCol="0" anchor="ctr">
            <a:noAutofit/>
          </a:bodyPr>
          <a:lstStyle/>
          <a:p>
            <a:pPr algn="l"/>
            <a:r>
              <a:rPr lang="en-US" sz="1600" dirty="0"/>
              <a:t>UNDERSTANDING THE COMPLEXITY AND </a:t>
            </a:r>
            <a:r>
              <a:rPr lang="en-US" sz="1600" dirty="0" smtClean="0"/>
              <a:t>UNIQUENESS OF </a:t>
            </a:r>
            <a:r>
              <a:rPr lang="en-US" sz="1600" dirty="0"/>
              <a:t>OUR MODEL OF LOCAL GOVERNMENT IN SOUTH AFRICA</a:t>
            </a:r>
          </a:p>
        </p:txBody>
      </p:sp>
      <p:sp>
        <p:nvSpPr>
          <p:cNvPr id="4" name="Text Placeholder 3"/>
          <p:cNvSpPr>
            <a:spLocks noGrp="1"/>
          </p:cNvSpPr>
          <p:nvPr>
            <p:ph type="body" sz="quarter" idx="10"/>
          </p:nvPr>
        </p:nvSpPr>
        <p:spPr>
          <a:xfrm>
            <a:off x="150125" y="1241946"/>
            <a:ext cx="8898341" cy="5050904"/>
          </a:xfrm>
        </p:spPr>
        <p:txBody>
          <a:bodyPr>
            <a:normAutofit/>
          </a:bodyPr>
          <a:lstStyle/>
          <a:p>
            <a:pPr algn="just">
              <a:buFont typeface="+mj-lt"/>
              <a:buAutoNum type="arabicPeriod"/>
            </a:pPr>
            <a:r>
              <a:rPr lang="en-ZA" sz="1600" dirty="0" smtClean="0"/>
              <a:t>There can be no single debate on any matter on local government in South Africa. The provision for various categories of municipalities compel all of us to debate matters of local government with in mind this uniqueness and complexity. </a:t>
            </a:r>
          </a:p>
          <a:p>
            <a:pPr marL="857250" lvl="1" indent="-400050" algn="just">
              <a:buFont typeface="+mj-lt"/>
              <a:buAutoNum type="romanLcPeriod"/>
            </a:pPr>
            <a:r>
              <a:rPr lang="en-ZA" sz="1600" dirty="0" smtClean="0"/>
              <a:t>Unlike in Provinces where regardless of size in terms of socio economic context, size and rural or urban nature in local government we have these variables serving as important considerations to determine whether a municipality is a</a:t>
            </a:r>
          </a:p>
          <a:p>
            <a:pPr marL="1200150" lvl="2" indent="-342900" algn="just">
              <a:buFont typeface="Wingdings" panose="05000000000000000000" pitchFamily="2" charset="2"/>
              <a:buChar char="§"/>
            </a:pPr>
            <a:r>
              <a:rPr lang="en-ZA" sz="1600" dirty="0" smtClean="0"/>
              <a:t>Category A Metropolitan Municipalities </a:t>
            </a:r>
          </a:p>
          <a:p>
            <a:pPr marL="1200150" lvl="2" indent="-342900" algn="just">
              <a:buFont typeface="Wingdings" panose="05000000000000000000" pitchFamily="2" charset="2"/>
              <a:buChar char="§"/>
            </a:pPr>
            <a:r>
              <a:rPr lang="en-ZA" sz="1600" dirty="0" smtClean="0"/>
              <a:t>Category B Local Municipalities or whether there is a need for an umbrella </a:t>
            </a:r>
          </a:p>
          <a:p>
            <a:pPr marL="1200150" lvl="2" indent="-342900" algn="just">
              <a:buFont typeface="Wingdings" panose="05000000000000000000" pitchFamily="2" charset="2"/>
              <a:buChar char="§"/>
            </a:pPr>
            <a:r>
              <a:rPr lang="en-ZA" sz="1600" dirty="0" smtClean="0"/>
              <a:t>Category C District Municipalities </a:t>
            </a:r>
          </a:p>
          <a:p>
            <a:pPr marL="1200150" lvl="2" indent="-342900" algn="just">
              <a:buFont typeface="Wingdings" panose="05000000000000000000" pitchFamily="2" charset="2"/>
              <a:buChar char="§"/>
            </a:pPr>
            <a:r>
              <a:rPr lang="en-ZA" sz="1600" dirty="0" smtClean="0"/>
              <a:t>Even in each of these categories there are further complexities. For instance </a:t>
            </a:r>
          </a:p>
          <a:p>
            <a:pPr marL="1657350" lvl="3" indent="-342900" algn="just">
              <a:buFont typeface="Wingdings" panose="05000000000000000000" pitchFamily="2" charset="2"/>
              <a:buChar char="ü"/>
            </a:pPr>
            <a:r>
              <a:rPr lang="en-ZA" sz="1600" dirty="0" smtClean="0"/>
              <a:t>In category B a provision in law is made for </a:t>
            </a:r>
          </a:p>
          <a:p>
            <a:pPr marL="2114550" lvl="4" indent="-342900" algn="just">
              <a:buFont typeface="Wingdings" panose="05000000000000000000" pitchFamily="2" charset="2"/>
              <a:buChar char="Ø"/>
            </a:pPr>
            <a:r>
              <a:rPr lang="en-ZA" sz="1600" dirty="0" smtClean="0"/>
              <a:t>Executive Mayoral type </a:t>
            </a:r>
          </a:p>
          <a:p>
            <a:pPr marL="2114550" lvl="4" indent="-342900" algn="just">
              <a:buFont typeface="Wingdings" panose="05000000000000000000" pitchFamily="2" charset="2"/>
              <a:buChar char="Ø"/>
            </a:pPr>
            <a:r>
              <a:rPr lang="en-ZA" sz="1600" dirty="0" smtClean="0"/>
              <a:t>Collective executive </a:t>
            </a:r>
          </a:p>
          <a:p>
            <a:pPr marL="2114550" lvl="4" indent="-342900" algn="just">
              <a:buFont typeface="Wingdings" panose="05000000000000000000" pitchFamily="2" charset="2"/>
              <a:buChar char="Ø"/>
            </a:pPr>
            <a:r>
              <a:rPr lang="en-ZA" sz="1600" dirty="0" smtClean="0"/>
              <a:t>Plenary system</a:t>
            </a:r>
          </a:p>
          <a:p>
            <a:pPr algn="just">
              <a:buFont typeface="+mj-lt"/>
              <a:buAutoNum type="arabicPeriod"/>
            </a:pPr>
            <a:r>
              <a:rPr lang="en-ZA" sz="1600" dirty="0"/>
              <a:t>The above </a:t>
            </a:r>
            <a:r>
              <a:rPr lang="en-ZA" sz="1600" dirty="0" smtClean="0"/>
              <a:t>on its own imposes a necessity to apply a different approach in looking on matters of each of these categories. How you look at a governance model of a METRO has to be different from how you look at a governance model of a Plenary Municipality, a Collective Executive and an Executive Mayoral governance model. </a:t>
            </a:r>
            <a:endParaRPr lang="en-ZA" sz="1600" dirty="0"/>
          </a:p>
        </p:txBody>
      </p:sp>
    </p:spTree>
    <p:extLst>
      <p:ext uri="{BB962C8B-B14F-4D97-AF65-F5344CB8AC3E}">
        <p14:creationId xmlns:p14="http://schemas.microsoft.com/office/powerpoint/2010/main" val="1231577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74638"/>
            <a:ext cx="6598693" cy="794815"/>
          </a:xfrm>
        </p:spPr>
        <p:txBody>
          <a:bodyPr vert="horz" lIns="91440" tIns="45720" rIns="91440" bIns="45720" rtlCol="0" anchor="ctr">
            <a:noAutofit/>
          </a:bodyPr>
          <a:lstStyle/>
          <a:p>
            <a:pPr algn="l"/>
            <a:r>
              <a:rPr lang="en-US" sz="1600" dirty="0"/>
              <a:t>UNDERSTANDING THE COMPLEXITY AND </a:t>
            </a:r>
            <a:r>
              <a:rPr lang="en-US" sz="1600" dirty="0" smtClean="0"/>
              <a:t>UNIQUENESS OF </a:t>
            </a:r>
            <a:r>
              <a:rPr lang="en-US" sz="1600" dirty="0"/>
              <a:t>OUR MODEL OF LOCAL GOVERNMENT IN SOUTH AFRICA</a:t>
            </a:r>
          </a:p>
        </p:txBody>
      </p:sp>
      <p:sp>
        <p:nvSpPr>
          <p:cNvPr id="4" name="Text Placeholder 3"/>
          <p:cNvSpPr>
            <a:spLocks noGrp="1"/>
          </p:cNvSpPr>
          <p:nvPr>
            <p:ph type="body" sz="quarter" idx="10"/>
          </p:nvPr>
        </p:nvSpPr>
        <p:spPr>
          <a:xfrm>
            <a:off x="150125" y="1241946"/>
            <a:ext cx="8898341" cy="5050904"/>
          </a:xfrm>
        </p:spPr>
        <p:txBody>
          <a:bodyPr>
            <a:normAutofit/>
          </a:bodyPr>
          <a:lstStyle/>
          <a:p>
            <a:pPr algn="just">
              <a:buFont typeface="+mj-lt"/>
              <a:buAutoNum type="arabicPeriod" startAt="3"/>
            </a:pPr>
            <a:r>
              <a:rPr lang="en-ZA" sz="1600" dirty="0" smtClean="0"/>
              <a:t>The third complexity which must be understood </a:t>
            </a:r>
            <a:r>
              <a:rPr lang="en-ZA" sz="1600" dirty="0"/>
              <a:t>relates </a:t>
            </a:r>
            <a:r>
              <a:rPr lang="en-ZA" sz="1600" dirty="0" smtClean="0"/>
              <a:t>to the fact that in terms of section 151 (2) of the Constitution, both executive and legislative powers are vested in Council. This is contrary to sections 85 and 125 which gives the President and Premier Executive Powers respectively. </a:t>
            </a:r>
          </a:p>
          <a:p>
            <a:pPr algn="just">
              <a:buFont typeface="+mj-lt"/>
              <a:buAutoNum type="arabicPeriod" startAt="3"/>
            </a:pPr>
            <a:r>
              <a:rPr lang="en-ZA" sz="1600" dirty="0" smtClean="0"/>
              <a:t>The fourth talks to a mixed electoral system, where there is direct democracy with citizens electing their representatives and Proportional Representatives drawn from organised formations, be it political parties or community organisations. This introduces another layer or accountability in the local government sector </a:t>
            </a:r>
          </a:p>
          <a:p>
            <a:pPr algn="just">
              <a:buFont typeface="+mj-lt"/>
              <a:buAutoNum type="arabicPeriod" startAt="3"/>
            </a:pPr>
            <a:r>
              <a:rPr lang="en-ZA" sz="1600" dirty="0" smtClean="0"/>
              <a:t>The fifth one is the fact that a Municipality is defined in law. In terms of section (2) of the Municipal Systems Act a Municipality is defined as </a:t>
            </a:r>
          </a:p>
          <a:p>
            <a:pPr marL="857250" lvl="1" indent="-400050" algn="just">
              <a:buFont typeface="+mj-lt"/>
              <a:buAutoNum type="romanLcPeriod"/>
            </a:pPr>
            <a:r>
              <a:rPr lang="en-ZA" sz="1600" dirty="0" smtClean="0"/>
              <a:t>Council </a:t>
            </a:r>
          </a:p>
          <a:p>
            <a:pPr marL="857250" lvl="1" indent="-400050" algn="just">
              <a:buFont typeface="+mj-lt"/>
              <a:buAutoNum type="romanLcPeriod"/>
            </a:pPr>
            <a:r>
              <a:rPr lang="en-ZA" sz="1600" dirty="0" smtClean="0"/>
              <a:t>Administration </a:t>
            </a:r>
          </a:p>
          <a:p>
            <a:pPr marL="857250" lvl="1" indent="-400050" algn="just">
              <a:buFont typeface="+mj-lt"/>
              <a:buAutoNum type="romanLcPeriod"/>
            </a:pPr>
            <a:r>
              <a:rPr lang="en-ZA" sz="1600" dirty="0"/>
              <a:t>Community </a:t>
            </a:r>
            <a:r>
              <a:rPr lang="en-ZA" sz="1600" dirty="0" smtClean="0"/>
              <a:t>the </a:t>
            </a:r>
            <a:r>
              <a:rPr lang="en-ZA" sz="1600" dirty="0"/>
              <a:t>law expressly state that a community is an integral part of a municipality meaning that in both the manner in which a municipality’s governance model is articulated and associated structures, there must be a clear provision on how a community will participate in the affairs of the municipality as required in terms of section 152(1) where a municipality is required to encourage the involvement of communities and community organisations in the matters of local government.</a:t>
            </a:r>
          </a:p>
        </p:txBody>
      </p:sp>
    </p:spTree>
    <p:extLst>
      <p:ext uri="{BB962C8B-B14F-4D97-AF65-F5344CB8AC3E}">
        <p14:creationId xmlns:p14="http://schemas.microsoft.com/office/powerpoint/2010/main" val="42618275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cEov3d1rCEObce7mm8vk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YZ727ysNU.1GZkYVaGD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fNeoITEuD0eyZh.gV4.00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ViliKPviIECfPfinEQuj0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CVzhIv.3r0GToH8x3qQEOg"/>
</p:tagLst>
</file>

<file path=ppt/theme/theme1.xml><?xml version="1.0" encoding="utf-8"?>
<a:theme xmlns:a="http://schemas.openxmlformats.org/drawingml/2006/main" name="Office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3051</TotalTime>
  <Words>3618</Words>
  <Application>Microsoft Office PowerPoint</Application>
  <PresentationFormat>On-screen Show (4:3)</PresentationFormat>
  <Paragraphs>386</Paragraphs>
  <Slides>39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Aharoni</vt:lpstr>
      <vt:lpstr>Arial</vt:lpstr>
      <vt:lpstr>Arial Narrow</vt:lpstr>
      <vt:lpstr>Calibri</vt:lpstr>
      <vt:lpstr>Edwardian Script ITC</vt:lpstr>
      <vt:lpstr>Foco</vt:lpstr>
      <vt:lpstr>Helv</vt:lpstr>
      <vt:lpstr>HelveticaNeue-Bold</vt:lpstr>
      <vt:lpstr>Times New Roman</vt:lpstr>
      <vt:lpstr>Verdana</vt:lpstr>
      <vt:lpstr>Wingdings</vt:lpstr>
      <vt:lpstr>Office Theme</vt:lpstr>
      <vt:lpstr>CIGFARO 90TH ANNUAL CONFERENCE:  10TH – 11TH APRIL 2019 EAST LONDON ICC</vt:lpstr>
      <vt:lpstr>TABLE OF CONTENTS</vt:lpstr>
      <vt:lpstr>COMPLEXITY OF THE TOPIC </vt:lpstr>
      <vt:lpstr>PowerPoint Presentation</vt:lpstr>
      <vt:lpstr>COMPLEXITY OF THE TOPIC </vt:lpstr>
      <vt:lpstr>COMPLEXITY OF THE TOPIC </vt:lpstr>
      <vt:lpstr>PowerPoint Presentation</vt:lpstr>
      <vt:lpstr>UNDERSTANDING THE COMPLEXITY AND UNIQUENESS OF OUR MODEL OF LOCAL GOVERNMENT IN SOUTH AFRICA</vt:lpstr>
      <vt:lpstr>UNDERSTANDING THE COMPLEXITY AND UNIQUENESS OF OUR MODEL OF LOCAL GOVERNMENT IN SOUTH AFRICA</vt:lpstr>
      <vt:lpstr>STUBBORN CHALLENGES FACING LOCAL GOVERNMENT</vt:lpstr>
      <vt:lpstr>PowerPoint Presentation</vt:lpstr>
      <vt:lpstr>REFLECTIONS ON STRIDES AND REVERSALS IN THE LOCAL GOVERNMENT SECTOR  </vt:lpstr>
      <vt:lpstr>THE WHITE PAPER ON LOCAL GOVERNMENT: THE ROLE OF DEVELOPMENTAL LOCAL GOVERNMENT</vt:lpstr>
      <vt:lpstr>REFLECTIONS ON STRIDES AND REVERSALS IN THE LOCAL GOVERNMENT SECTOR  </vt:lpstr>
      <vt:lpstr>REFLECTIONS ON STRIDES AND REVERSALS IN THE LOCAL GOVERNMENT SECTOR  </vt:lpstr>
      <vt:lpstr>REFLECTIONS ON STRIDES AND REVERSALS IN THE LOCAL GOVERNMENT SECTOR  </vt:lpstr>
      <vt:lpstr>REFLECTIONS ON STRIDES AND REVERSALS IN THE LOCAL GOVERNMENT SECTOR  </vt:lpstr>
      <vt:lpstr>PowerPoint Presentation</vt:lpstr>
      <vt:lpstr>PowerPoint Presentation</vt:lpstr>
      <vt:lpstr>Economic Growth and Employment</vt:lpstr>
      <vt:lpstr>REFLECTIONS ON STRIDES AND REVERSALS IN THE LOCAL GOVERNMENT SECTOR  </vt:lpstr>
      <vt:lpstr>MIGRATION PATTERNS</vt:lpstr>
      <vt:lpstr>“DEMOCRACY THAT EMPOWERS CANNOT BE IMPORTED</vt:lpstr>
      <vt:lpstr>PowerPoint Presentation</vt:lpstr>
      <vt:lpstr>PowerPoint Presentation</vt:lpstr>
      <vt:lpstr>PowerPoint Presentation</vt:lpstr>
      <vt:lpstr>Municipal Integrity Management Framework</vt:lpstr>
      <vt:lpstr>Municipal Integrity Management Framework</vt:lpstr>
      <vt:lpstr>PowerPoint Presentation</vt:lpstr>
      <vt:lpstr>CONTRIBUTION OF SALGA TO PROPEL THE LOCAL GOVERNMENT SECTOR FORWARD  </vt:lpstr>
      <vt:lpstr>CONTRIBUTION OF SALGA TO PROPEL THE LOCAL GOVERNMENT SECTOR FORWARD  </vt:lpstr>
      <vt:lpstr>CONTRIBUTION OF SALGA TO PROPEL THE LOCAL GOVERNMENT SECTOR FORWARD  </vt:lpstr>
      <vt:lpstr>STRENGTHENING OVERSIGHT THROUGH CONSEQUENCES MANAGEMENT &amp; ACCOUNTABILITY FRAMEWORK  </vt:lpstr>
      <vt:lpstr>CONTRIBUTION OF SALGA TO PROPEL THE LOCAL GOVERNMENT SECTOR FORWARD  </vt:lpstr>
      <vt:lpstr>CONTRIBUTION OF SALGA TO PROPEL THE LOCAL GOVERNMENT SECTOR FORWARD  </vt:lpstr>
      <vt:lpstr>CONTRIBUTION OF SALGA TO PROPEL THE LOCAL GOVERNMENT SECTOR FORWARD  </vt:lpstr>
      <vt:lpstr>CONTRIBUTION OF SALGA TO PROPEL THE LOCAL GOVERNMENT SECTOR FORWARD  </vt:lpstr>
      <vt:lpstr>WORKING TOWARDS THE REQUIRED BALANCE BETWEEN THE SUPPLY SIDE  AND THE DEMAND SIDE OF EFFECTIVE OVERSIGHT AND ACCOUNTABILITY</vt:lpstr>
      <vt:lpstr>PowerPoint Presentation</vt:lpstr>
    </vt:vector>
  </TitlesOfParts>
  <Company>SALGA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Mthokozisi Zwane</dc:creator>
  <cp:lastModifiedBy>Sonwabo Gqegqe</cp:lastModifiedBy>
  <cp:revision>78</cp:revision>
  <dcterms:created xsi:type="dcterms:W3CDTF">2016-05-17T13:07:50Z</dcterms:created>
  <dcterms:modified xsi:type="dcterms:W3CDTF">2019-04-08T19:19:37Z</dcterms:modified>
</cp:coreProperties>
</file>