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7" r:id="rId7"/>
    <p:sldId id="288" r:id="rId8"/>
    <p:sldId id="286" r:id="rId9"/>
    <p:sldId id="289" r:id="rId10"/>
    <p:sldId id="290" r:id="rId11"/>
    <p:sldId id="291" r:id="rId12"/>
    <p:sldId id="292" r:id="rId13"/>
    <p:sldId id="293"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2017/06/19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2017/06/19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2017/06/19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2017/06/19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3116893"/>
            <a:ext cx="6705600" cy="1323439"/>
          </a:xfrm>
          <a:prstGeom prst="rect">
            <a:avLst/>
          </a:prstGeom>
          <a:noFill/>
        </p:spPr>
        <p:txBody>
          <a:bodyPr wrap="square" rtlCol="0">
            <a:spAutoFit/>
          </a:bodyPr>
          <a:lstStyle/>
          <a:p>
            <a:r>
              <a:rPr lang="en-ZA" sz="4000" b="1" dirty="0" smtClean="0">
                <a:solidFill>
                  <a:schemeClr val="bg1"/>
                </a:solidFill>
                <a:latin typeface="Arial" panose="020B0604020202020204" pitchFamily="34" charset="0"/>
                <a:cs typeface="Arial" panose="020B0604020202020204" pitchFamily="34" charset="0"/>
              </a:rPr>
              <a:t>AUDIT AND RISK INDABA</a:t>
            </a:r>
          </a:p>
          <a:p>
            <a:r>
              <a:rPr lang="en-ZA" sz="4000" b="1" dirty="0" smtClean="0">
                <a:solidFill>
                  <a:schemeClr val="bg1"/>
                </a:solidFill>
                <a:latin typeface="Arial" panose="020B0604020202020204" pitchFamily="34" charset="0"/>
                <a:cs typeface="Arial" panose="020B0604020202020204" pitchFamily="34" charset="0"/>
              </a:rPr>
              <a:t>19-21 JUNE 2017</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04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WHAT MUST BE DONE? Continue..</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28600" y="1056620"/>
            <a:ext cx="8686799" cy="7355860"/>
          </a:xfrm>
          <a:prstGeom prst="rect">
            <a:avLst/>
          </a:prstGeom>
          <a:noFill/>
        </p:spPr>
        <p:txBody>
          <a:bodyPr wrap="square" rtlCol="0">
            <a:spAutoFit/>
          </a:bodyPr>
          <a:lstStyle/>
          <a:p>
            <a:pPr marL="342900" indent="-342900">
              <a:lnSpc>
                <a:spcPct val="80000"/>
              </a:lnSpc>
              <a:buFont typeface="Arial"/>
              <a:buChar char="•"/>
            </a:pPr>
            <a:r>
              <a:rPr lang="en-ZA" sz="2000" dirty="0">
                <a:latin typeface="Calibri" charset="0"/>
              </a:rPr>
              <a:t>Develop a framework of how to address the identified gaps and challenges;</a:t>
            </a:r>
          </a:p>
          <a:p>
            <a:pPr lvl="1">
              <a:lnSpc>
                <a:spcPct val="80000"/>
              </a:lnSpc>
            </a:pPr>
            <a:r>
              <a:rPr lang="en-ZA" sz="2000" dirty="0">
                <a:latin typeface="Calibri" charset="0"/>
              </a:rPr>
              <a:t>Stick to the planning ethos (i.e. IDP Guide Packs!)</a:t>
            </a:r>
          </a:p>
          <a:p>
            <a:pPr lvl="1">
              <a:lnSpc>
                <a:spcPct val="80000"/>
              </a:lnSpc>
              <a:buFont typeface="Arial" charset="0"/>
              <a:buNone/>
            </a:pPr>
            <a:endParaRPr lang="en-ZA" sz="2000" dirty="0">
              <a:latin typeface="Calibri" charset="0"/>
            </a:endParaRPr>
          </a:p>
          <a:p>
            <a:pPr marL="342900" indent="-342900">
              <a:lnSpc>
                <a:spcPct val="80000"/>
              </a:lnSpc>
              <a:buFont typeface="Arial"/>
              <a:buChar char="•"/>
            </a:pPr>
            <a:r>
              <a:rPr lang="en-ZA" sz="2000" dirty="0">
                <a:latin typeface="Calibri" charset="0"/>
              </a:rPr>
              <a:t>Review of Institutional Arrangements (</a:t>
            </a:r>
            <a:r>
              <a:rPr lang="en-US" sz="2000" dirty="0">
                <a:latin typeface="Calibri" charset="0"/>
              </a:rPr>
              <a:t>that can work best for us (not to loose focus!)</a:t>
            </a:r>
          </a:p>
          <a:p>
            <a:pPr>
              <a:lnSpc>
                <a:spcPct val="80000"/>
              </a:lnSpc>
              <a:buFont typeface="Arial" charset="0"/>
              <a:buNone/>
            </a:pPr>
            <a:endParaRPr lang="en-ZA" sz="2000" dirty="0">
              <a:latin typeface="Calibri" charset="0"/>
            </a:endParaRPr>
          </a:p>
          <a:p>
            <a:pPr marL="342900" indent="-342900">
              <a:lnSpc>
                <a:spcPct val="80000"/>
              </a:lnSpc>
              <a:buFont typeface="Arial"/>
              <a:buChar char="•"/>
            </a:pPr>
            <a:r>
              <a:rPr lang="en-ZA" sz="2000" dirty="0">
                <a:latin typeface="Calibri" charset="0"/>
              </a:rPr>
              <a:t>Align the planning instruments at municipal level:</a:t>
            </a:r>
          </a:p>
          <a:p>
            <a:pPr lvl="1">
              <a:lnSpc>
                <a:spcPct val="80000"/>
              </a:lnSpc>
            </a:pPr>
            <a:r>
              <a:rPr lang="en-ZA" sz="2000" dirty="0">
                <a:latin typeface="Calibri" charset="0"/>
              </a:rPr>
              <a:t>IDP , SDBIP, LGTAs, Outcome Based Approach, NDP</a:t>
            </a:r>
          </a:p>
          <a:p>
            <a:pPr lvl="1">
              <a:lnSpc>
                <a:spcPct val="80000"/>
              </a:lnSpc>
              <a:buFont typeface="Arial" charset="0"/>
              <a:buNone/>
            </a:pPr>
            <a:r>
              <a:rPr lang="en-ZA" sz="2000" dirty="0">
                <a:latin typeface="Calibri" charset="0"/>
              </a:rPr>
              <a:t>(Develop aligned SDBIP scorecards for implementation with clear KPIs and targets)</a:t>
            </a:r>
          </a:p>
          <a:p>
            <a:pPr lvl="1">
              <a:lnSpc>
                <a:spcPct val="80000"/>
              </a:lnSpc>
              <a:buFont typeface="Arial" charset="0"/>
              <a:buNone/>
            </a:pPr>
            <a:endParaRPr lang="en-ZA" sz="2000" dirty="0">
              <a:latin typeface="Calibri" charset="0"/>
            </a:endParaRPr>
          </a:p>
          <a:p>
            <a:pPr marL="342900" indent="-342900">
              <a:lnSpc>
                <a:spcPct val="80000"/>
              </a:lnSpc>
              <a:buFont typeface="Arial"/>
              <a:buChar char="•"/>
            </a:pPr>
            <a:r>
              <a:rPr lang="en-ZA" sz="2000" dirty="0">
                <a:latin typeface="Calibri" charset="0"/>
              </a:rPr>
              <a:t>Resuscitate and sustain planning tools (don’t steer away from what you know best, what works best and how to do it better!):</a:t>
            </a:r>
          </a:p>
          <a:p>
            <a:pPr lvl="1">
              <a:lnSpc>
                <a:spcPct val="80000"/>
              </a:lnSpc>
            </a:pPr>
            <a:r>
              <a:rPr lang="en-ZA" sz="2000" dirty="0">
                <a:latin typeface="Calibri" charset="0"/>
              </a:rPr>
              <a:t>Develop:</a:t>
            </a:r>
          </a:p>
          <a:p>
            <a:pPr lvl="2">
              <a:lnSpc>
                <a:spcPct val="80000"/>
              </a:lnSpc>
            </a:pPr>
            <a:r>
              <a:rPr lang="en-ZA" sz="2000" dirty="0">
                <a:latin typeface="Calibri" charset="0"/>
              </a:rPr>
              <a:t>Clear and concise planning frameworks</a:t>
            </a:r>
          </a:p>
          <a:p>
            <a:pPr lvl="2">
              <a:lnSpc>
                <a:spcPct val="80000"/>
              </a:lnSpc>
            </a:pPr>
            <a:r>
              <a:rPr lang="en-ZA" sz="2000" dirty="0">
                <a:latin typeface="Calibri" charset="0"/>
              </a:rPr>
              <a:t>Timelines</a:t>
            </a:r>
          </a:p>
          <a:p>
            <a:pPr lvl="2">
              <a:lnSpc>
                <a:spcPct val="80000"/>
              </a:lnSpc>
            </a:pPr>
            <a:r>
              <a:rPr lang="en-ZA" sz="2000" dirty="0">
                <a:latin typeface="Calibri" charset="0"/>
              </a:rPr>
              <a:t>Responsibilities</a:t>
            </a:r>
          </a:p>
          <a:p>
            <a:pPr marL="800100" lvl="1" indent="-342900">
              <a:lnSpc>
                <a:spcPct val="80000"/>
              </a:lnSpc>
              <a:buFont typeface="Arial"/>
              <a:buChar char="•"/>
            </a:pPr>
            <a:r>
              <a:rPr lang="en-ZA" sz="2000" dirty="0">
                <a:latin typeface="Calibri" charset="0"/>
              </a:rPr>
              <a:t>Strengthen local structures </a:t>
            </a:r>
          </a:p>
          <a:p>
            <a:pPr lvl="2">
              <a:lnSpc>
                <a:spcPct val="80000"/>
              </a:lnSpc>
            </a:pPr>
            <a:r>
              <a:rPr lang="en-ZA" sz="2000" dirty="0">
                <a:latin typeface="Calibri" charset="0"/>
              </a:rPr>
              <a:t>District-wide IDP Steering </a:t>
            </a:r>
            <a:r>
              <a:rPr lang="en-ZA" sz="2000" dirty="0" smtClean="0">
                <a:latin typeface="Calibri" charset="0"/>
              </a:rPr>
              <a:t>Committee</a:t>
            </a:r>
          </a:p>
          <a:p>
            <a:pPr lvl="2">
              <a:lnSpc>
                <a:spcPct val="80000"/>
              </a:lnSpc>
            </a:pPr>
            <a:r>
              <a:rPr lang="en-ZA" sz="2000" dirty="0" smtClean="0">
                <a:latin typeface="Calibri" charset="0"/>
              </a:rPr>
              <a:t>Provincial forums</a:t>
            </a:r>
          </a:p>
          <a:p>
            <a:pPr lvl="2">
              <a:lnSpc>
                <a:spcPct val="80000"/>
              </a:lnSpc>
            </a:pPr>
            <a:r>
              <a:rPr lang="en-ZA" sz="2000" dirty="0" smtClean="0">
                <a:latin typeface="Calibri" charset="0"/>
              </a:rPr>
              <a:t>Technical forums</a:t>
            </a:r>
            <a:endParaRPr lang="en-ZA" sz="2000" dirty="0">
              <a:latin typeface="Calibri" charset="0"/>
            </a:endParaRPr>
          </a:p>
          <a:p>
            <a:pPr algn="just"/>
            <a:endParaRPr lang="en-ZA" sz="24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smtClean="0"/>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389109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IS THAT ENOUGH?</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50281" y="1314014"/>
            <a:ext cx="8686799" cy="4401205"/>
          </a:xfrm>
          <a:prstGeom prst="rect">
            <a:avLst/>
          </a:prstGeom>
          <a:noFill/>
        </p:spPr>
        <p:txBody>
          <a:bodyPr wrap="square" rtlCol="0">
            <a:spAutoFit/>
          </a:bodyPr>
          <a:lstStyle/>
          <a:p>
            <a:pPr>
              <a:lnSpc>
                <a:spcPct val="200000"/>
              </a:lnSpc>
            </a:pPr>
            <a:r>
              <a:rPr lang="en-ZA" sz="2800" b="1" dirty="0" smtClean="0">
                <a:solidFill>
                  <a:schemeClr val="tx1">
                    <a:lumMod val="65000"/>
                    <a:lumOff val="35000"/>
                  </a:schemeClr>
                </a:solidFill>
                <a:latin typeface="Arial" panose="020B0604020202020204" pitchFamily="34" charset="0"/>
                <a:cs typeface="Arial" panose="020B0604020202020204" pitchFamily="34" charset="0"/>
              </a:rPr>
              <a:t>THE TRUTH IS </a:t>
            </a:r>
          </a:p>
          <a:p>
            <a:pPr algn="ctr">
              <a:lnSpc>
                <a:spcPct val="200000"/>
              </a:lnSpc>
            </a:pPr>
            <a:r>
              <a:rPr lang="en-ZA" sz="2800" b="1" dirty="0" smtClean="0">
                <a:solidFill>
                  <a:schemeClr val="tx1">
                    <a:lumMod val="65000"/>
                    <a:lumOff val="35000"/>
                  </a:schemeClr>
                </a:solidFill>
                <a:latin typeface="Arial" panose="020B0604020202020204" pitchFamily="34" charset="0"/>
                <a:cs typeface="Arial" panose="020B0604020202020204" pitchFamily="34" charset="0"/>
              </a:rPr>
              <a:t>“THE SUCCESS OF OVERSIGHT COMMITTEES DEPENTS ON THE COOPERATION BY OTHER STAKEHOLDERS AND DETICATED MAGAMENET TEAM”</a:t>
            </a: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2062501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WHAT MORE IS REQUIRED</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50281" y="1314014"/>
            <a:ext cx="8686799" cy="4401205"/>
          </a:xfrm>
          <a:prstGeom prst="rect">
            <a:avLst/>
          </a:prstGeom>
          <a:noFill/>
        </p:spPr>
        <p:txBody>
          <a:bodyPr wrap="square" rtlCol="0">
            <a:spAutoFit/>
          </a:bodyPr>
          <a:lstStyle/>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1. DEDICATED ACCOUNTING OFFICER WHO IS PASSIONATE ABOUT LOCAL GOVERNMENT AND UNDERSTAND ITS POLITICAL LANDSCAPE</a:t>
            </a:r>
          </a:p>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2. QUALIFIED AND SKILLED SENIOR MANAGEMENT</a:t>
            </a:r>
          </a:p>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3. COMMITTED EMPLOYEES WITH INTEGRITY</a:t>
            </a:r>
          </a:p>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4. COOPERATION FROM OTHER GOVERNMENT SPHERES (OPEN DOOR AT ALL TIMES)</a:t>
            </a:r>
            <a:endParaRPr lang="en-ZA"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351169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CONCLUSION</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22571" y="2151727"/>
            <a:ext cx="8686799" cy="3785652"/>
          </a:xfrm>
          <a:prstGeom prst="rect">
            <a:avLst/>
          </a:prstGeom>
          <a:noFill/>
        </p:spPr>
        <p:txBody>
          <a:bodyPr wrap="square" rtlCol="0">
            <a:spAutoFit/>
          </a:bodyPr>
          <a:lstStyle/>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“THE SIGNIFICANT CONTRIBUTOR TO EFFECTIVENESS IS THE ADHERENCE TO A PERFORMANCE MANAGEMENT SYSTEM THAT REWARDS BOTH COMMUNITIES, EMPLOYEES, MANAGEMENT AND LEADERS.”</a:t>
            </a:r>
          </a:p>
          <a:p>
            <a:pPr algn="just">
              <a:lnSpc>
                <a:spcPct val="200000"/>
              </a:lnSpc>
            </a:pPr>
            <a:r>
              <a:rPr lang="en-ZA" sz="2000" b="1" dirty="0" smtClean="0">
                <a:solidFill>
                  <a:schemeClr val="tx1">
                    <a:lumMod val="65000"/>
                    <a:lumOff val="35000"/>
                  </a:schemeClr>
                </a:solidFill>
                <a:latin typeface="Arial" panose="020B0604020202020204" pitchFamily="34" charset="0"/>
                <a:cs typeface="Arial" panose="020B0604020202020204" pitchFamily="34" charset="0"/>
              </a:rPr>
              <a:t>IF YOUR PMS DOESN’T CATER FOR ALL THOSE ROLE PLAYERS REVIEW IT</a:t>
            </a:r>
            <a:endParaRPr lang="en-ZA"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322731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1015663"/>
          </a:xfrm>
          <a:prstGeom prst="rect">
            <a:avLst/>
          </a:prstGeom>
          <a:noFill/>
        </p:spPr>
        <p:txBody>
          <a:bodyPr wrap="square" rtlCol="0">
            <a:spAutoFit/>
          </a:bodyPr>
          <a:lstStyle/>
          <a:p>
            <a:r>
              <a:rPr lang="en-US" sz="6000" b="1" dirty="0" smtClean="0">
                <a:solidFill>
                  <a:schemeClr val="bg1"/>
                </a:solidFill>
                <a:latin typeface="Arial" panose="020B0604020202020204" pitchFamily="34" charset="0"/>
                <a:cs typeface="Arial" panose="020B0604020202020204" pitchFamily="34" charset="0"/>
              </a:rPr>
              <a:t>Thank You!</a:t>
            </a:r>
            <a:endParaRPr lang="en-ZA" sz="6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80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The Institute</a:t>
            </a:r>
          </a:p>
        </p:txBody>
      </p:sp>
      <p:sp>
        <p:nvSpPr>
          <p:cNvPr id="5" name="TextBox 4"/>
          <p:cNvSpPr txBox="1"/>
          <p:nvPr/>
        </p:nvSpPr>
        <p:spPr>
          <a:xfrm>
            <a:off x="609600" y="1752600"/>
            <a:ext cx="7543800" cy="4647426"/>
          </a:xfrm>
          <a:prstGeom prst="rect">
            <a:avLst/>
          </a:prstGeom>
          <a:noFill/>
        </p:spPr>
        <p:txBody>
          <a:bodyPr wrap="square" rtlCol="0">
            <a:spAutoFit/>
          </a:bodyPr>
          <a:lstStyle/>
          <a:p>
            <a:pPr>
              <a:lnSpc>
                <a:spcPct val="200000"/>
              </a:lnSpc>
            </a:pPr>
            <a:r>
              <a:rPr lang="en-US" sz="2000" dirty="0" smtClean="0">
                <a:latin typeface="Arial" panose="020B0604020202020204" pitchFamily="34" charset="0"/>
                <a:cs typeface="Arial" panose="020B0604020202020204" pitchFamily="34" charset="0"/>
              </a:rPr>
              <a:t>The Institute got an inspiration from </a:t>
            </a:r>
            <a:r>
              <a:rPr lang="en-US" sz="2000" i="1" dirty="0">
                <a:latin typeface="Arial" panose="020B0604020202020204" pitchFamily="34" charset="0"/>
                <a:cs typeface="Arial" panose="020B0604020202020204" pitchFamily="34" charset="0"/>
              </a:rPr>
              <a:t>Former President  Thabo </a:t>
            </a:r>
            <a:r>
              <a:rPr lang="en-US" sz="2000" i="1" dirty="0" smtClean="0">
                <a:latin typeface="Arial" panose="020B0604020202020204" pitchFamily="34" charset="0"/>
                <a:cs typeface="Arial" panose="020B0604020202020204" pitchFamily="34" charset="0"/>
              </a:rPr>
              <a:t>Mbeki during our 75</a:t>
            </a:r>
            <a:r>
              <a:rPr lang="en-US" sz="2000" i="1" baseline="30000" dirty="0" smtClean="0">
                <a:latin typeface="Arial" panose="020B0604020202020204" pitchFamily="34" charset="0"/>
                <a:cs typeface="Arial" panose="020B0604020202020204" pitchFamily="34" charset="0"/>
              </a:rPr>
              <a:t>th </a:t>
            </a:r>
            <a:r>
              <a:rPr lang="en-US" sz="2000" i="1" dirty="0" smtClean="0">
                <a:latin typeface="Arial" panose="020B0604020202020204" pitchFamily="34" charset="0"/>
                <a:cs typeface="Arial" panose="020B0604020202020204" pitchFamily="34" charset="0"/>
              </a:rPr>
              <a:t> anniversary celebration  in 2004 when he said:</a:t>
            </a:r>
            <a:endParaRPr lang="en-US" sz="2000" i="1" dirty="0">
              <a:latin typeface="Arial" panose="020B0604020202020204" pitchFamily="34" charset="0"/>
              <a:cs typeface="Arial" panose="020B0604020202020204" pitchFamily="34" charset="0"/>
            </a:endParaRPr>
          </a:p>
          <a:p>
            <a:pPr algn="just">
              <a:lnSpc>
                <a:spcPct val="200000"/>
              </a:lnSpc>
            </a:pP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THE </a:t>
            </a:r>
            <a:r>
              <a:rPr lang="en-US" sz="1600" b="1" i="1" dirty="0">
                <a:latin typeface="Arial" panose="020B0604020202020204" pitchFamily="34" charset="0"/>
                <a:cs typeface="Arial" panose="020B0604020202020204" pitchFamily="34" charset="0"/>
              </a:rPr>
              <a:t>MANNER IN WHICH IMFO (INSTITUTE OF MUNICIPAL OFFICER) RESPONDS TO THE NEW DEMOCRATIC IMPERATIVES AND TO MFMA WILL DETERMINE HOW </a:t>
            </a:r>
            <a:r>
              <a:rPr lang="en-US" sz="1600" b="1" i="1" dirty="0" smtClean="0">
                <a:latin typeface="Arial" panose="020B0604020202020204" pitchFamily="34" charset="0"/>
                <a:cs typeface="Arial" panose="020B0604020202020204" pitchFamily="34" charset="0"/>
              </a:rPr>
              <a:t>RELEVANT </a:t>
            </a:r>
            <a:r>
              <a:rPr lang="en-US" sz="1600" b="1" i="1" dirty="0">
                <a:latin typeface="Arial" panose="020B0604020202020204" pitchFamily="34" charset="0"/>
                <a:cs typeface="Arial" panose="020B0604020202020204" pitchFamily="34" charset="0"/>
              </a:rPr>
              <a:t>AND INFLUENTIAL IT WILL BE IN CHANGING THE LANDSCAPE OF LOCAL GOVERNMENT.” </a:t>
            </a:r>
          </a:p>
          <a:p>
            <a:pPr>
              <a:lnSpc>
                <a:spcPct val="200000"/>
              </a:lnSpc>
            </a:pPr>
            <a:endParaRPr lang="en-US" sz="16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                              </a:t>
            </a:r>
            <a:r>
              <a:rPr lang="en-US" sz="1000" b="1" i="1" dirty="0" smtClean="0">
                <a:latin typeface="Arial" panose="020B0604020202020204" pitchFamily="34" charset="0"/>
                <a:cs typeface="Arial" panose="020B0604020202020204" pitchFamily="34" charset="0"/>
              </a:rPr>
              <a:t>                                                       </a:t>
            </a:r>
            <a:r>
              <a:rPr lang="en-US" sz="800" b="1" i="1" dirty="0" smtClean="0">
                <a:latin typeface="Arial" panose="020B0604020202020204" pitchFamily="34" charset="0"/>
                <a:cs typeface="Arial" panose="020B0604020202020204" pitchFamily="34" charset="0"/>
              </a:rPr>
              <a:t>PROGRESSIVE INSTITUTE                                                                  </a:t>
            </a:r>
            <a:endParaRPr lang="en-ZA" sz="800" b="1"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407818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TOPIC</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543800" cy="3108543"/>
          </a:xfrm>
          <a:prstGeom prst="rect">
            <a:avLst/>
          </a:prstGeom>
          <a:noFill/>
        </p:spPr>
        <p:txBody>
          <a:bodyPr wrap="square" rtlCol="0">
            <a:spAutoFit/>
          </a:bodyPr>
          <a:lstStyle/>
          <a:p>
            <a:pPr>
              <a:lnSpc>
                <a:spcPct val="200000"/>
              </a:lnSpc>
            </a:pPr>
            <a:endParaRPr lang="en-US" sz="2800" dirty="0">
              <a:latin typeface="Arial" panose="020B0604020202020204" pitchFamily="34" charset="0"/>
              <a:cs typeface="Arial" panose="020B0604020202020204" pitchFamily="34" charset="0"/>
            </a:endParaRPr>
          </a:p>
          <a:p>
            <a:r>
              <a:rPr lang="en-US" sz="2800" b="1" i="1" dirty="0" smtClean="0">
                <a:latin typeface="Arial" panose="020B0604020202020204" pitchFamily="34" charset="0"/>
                <a:cs typeface="Arial" panose="020B0604020202020204" pitchFamily="34" charset="0"/>
              </a:rPr>
              <a:t>OVERCOMING THE SERVICE DELIVERY BACKLOCKS THROUGH EFFECTIVE OVERSIGHT STRUCTURES</a:t>
            </a:r>
          </a:p>
          <a:p>
            <a:r>
              <a:rPr lang="en-US" sz="2800" b="1" dirty="0" smtClean="0">
                <a:latin typeface="Arial" panose="020B0604020202020204" pitchFamily="34" charset="0"/>
                <a:cs typeface="Arial" panose="020B0604020202020204" pitchFamily="34" charset="0"/>
              </a:rPr>
              <a:t>(MPAC, AUDIT COMMITTEES AND RISK MANAGEMENT COMMITTEE)</a:t>
            </a:r>
            <a:endParaRPr lang="en-ZA" sz="2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2444885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BACKGROUND</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543800" cy="4698402"/>
          </a:xfrm>
          <a:prstGeom prst="rect">
            <a:avLst/>
          </a:prstGeom>
          <a:noFill/>
        </p:spPr>
        <p:txBody>
          <a:bodyPr wrap="square" rtlCol="0">
            <a:spAutoFit/>
          </a:bodyPr>
          <a:lstStyle/>
          <a:p>
            <a:r>
              <a:rPr lang="en-ZA" sz="2800" dirty="0"/>
              <a:t>Municipalities have been applying oversight </a:t>
            </a:r>
            <a:r>
              <a:rPr lang="en-ZA" sz="2800" dirty="0" smtClean="0"/>
              <a:t>as required. </a:t>
            </a:r>
            <a:r>
              <a:rPr lang="en-ZA" sz="2800" dirty="0"/>
              <a:t>However the referred oversight was not at an enhanced level. </a:t>
            </a:r>
          </a:p>
          <a:p>
            <a:r>
              <a:rPr lang="en-ZA" sz="2800" dirty="0"/>
              <a:t>Municipalities were using the oversight committees which operated </a:t>
            </a:r>
            <a:r>
              <a:rPr lang="en-ZA" sz="2800" dirty="0" err="1"/>
              <a:t>adhocly</a:t>
            </a:r>
            <a:r>
              <a:rPr lang="en-ZA" sz="2800" dirty="0"/>
              <a:t>.  Oversight committees were only active for two months as they were activity based. They were delegated to work on the draft annual report and would cease to exist upon tabling oversight reports in council.  </a:t>
            </a:r>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62540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DEFINITIONS</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36426" y="1314014"/>
            <a:ext cx="8686799" cy="6801862"/>
          </a:xfrm>
          <a:prstGeom prst="rect">
            <a:avLst/>
          </a:prstGeom>
          <a:noFill/>
        </p:spPr>
        <p:txBody>
          <a:bodyPr wrap="square" rtlCol="0">
            <a:spAutoFit/>
          </a:bodyPr>
          <a:lstStyle/>
          <a:p>
            <a:pPr algn="just"/>
            <a:r>
              <a:rPr lang="en-ZA" sz="2000" b="1" dirty="0">
                <a:latin typeface="Arial" panose="020B0604020202020204" pitchFamily="34" charset="0"/>
                <a:cs typeface="Arial" panose="020B0604020202020204" pitchFamily="34" charset="0"/>
              </a:rPr>
              <a:t>MPAC</a:t>
            </a:r>
            <a:r>
              <a:rPr lang="en-ZA" sz="2000" dirty="0">
                <a:latin typeface="Arial" panose="020B0604020202020204" pitchFamily="34" charset="0"/>
                <a:cs typeface="Arial" panose="020B0604020202020204" pitchFamily="34" charset="0"/>
              </a:rPr>
              <a:t> is established in terms of Structures Act section 79 and it reports to council on its performance. </a:t>
            </a:r>
            <a:r>
              <a:rPr lang="en-ZA" sz="2000" dirty="0" smtClean="0">
                <a:latin typeface="Arial" panose="020B0604020202020204" pitchFamily="34" charset="0"/>
                <a:cs typeface="Arial" panose="020B0604020202020204" pitchFamily="34" charset="0"/>
              </a:rPr>
              <a:t>The committee is established </a:t>
            </a:r>
            <a:r>
              <a:rPr lang="en-ZA" sz="2000" dirty="0">
                <a:latin typeface="Arial" panose="020B0604020202020204" pitchFamily="34" charset="0"/>
                <a:cs typeface="Arial" panose="020B0604020202020204" pitchFamily="34" charset="0"/>
              </a:rPr>
              <a:t>through a council resolution. </a:t>
            </a:r>
            <a:r>
              <a:rPr lang="en-ZA" sz="2000" dirty="0" smtClean="0">
                <a:latin typeface="Arial" panose="020B0604020202020204" pitchFamily="34" charset="0"/>
                <a:cs typeface="Arial" panose="020B0604020202020204" pitchFamily="34" charset="0"/>
              </a:rPr>
              <a:t>It is a </a:t>
            </a:r>
            <a:r>
              <a:rPr lang="en-ZA" sz="2000" dirty="0" smtClean="0"/>
              <a:t>standing the committee </a:t>
            </a:r>
            <a:r>
              <a:rPr lang="en-ZA" sz="2000" dirty="0"/>
              <a:t>which </a:t>
            </a:r>
            <a:r>
              <a:rPr lang="en-ZA" sz="2000" dirty="0" smtClean="0"/>
              <a:t>helps council </a:t>
            </a:r>
            <a:r>
              <a:rPr lang="en-ZA" sz="2000" dirty="0"/>
              <a:t>oversee activities performed by a municipality</a:t>
            </a:r>
          </a:p>
          <a:p>
            <a:pPr algn="just"/>
            <a:endParaRPr lang="en-ZA" sz="2000" dirty="0">
              <a:latin typeface="Arial" panose="020B0604020202020204" pitchFamily="34" charset="0"/>
              <a:cs typeface="Arial" panose="020B0604020202020204" pitchFamily="34" charset="0"/>
            </a:endParaRPr>
          </a:p>
          <a:p>
            <a:pPr algn="just"/>
            <a:r>
              <a:rPr lang="en-ZA" sz="2000" b="1" dirty="0">
                <a:latin typeface="Arial" panose="020B0604020202020204" pitchFamily="34" charset="0"/>
                <a:cs typeface="Arial" panose="020B0604020202020204" pitchFamily="34" charset="0"/>
              </a:rPr>
              <a:t>Risk management committee </a:t>
            </a:r>
            <a:r>
              <a:rPr lang="en-ZA" sz="2000" dirty="0">
                <a:latin typeface="Arial" panose="020B0604020202020204" pitchFamily="34" charset="0"/>
                <a:cs typeface="Arial" panose="020B0604020202020204" pitchFamily="34" charset="0"/>
              </a:rPr>
              <a:t>is a committee of management </a:t>
            </a:r>
            <a:r>
              <a:rPr lang="en-ZA" sz="2000" dirty="0" smtClean="0">
                <a:latin typeface="Arial" panose="020B0604020202020204" pitchFamily="34" charset="0"/>
                <a:cs typeface="Arial" panose="020B0604020202020204" pitchFamily="34" charset="0"/>
              </a:rPr>
              <a:t>appointed </a:t>
            </a:r>
            <a:r>
              <a:rPr lang="en-ZA" sz="2000" dirty="0">
                <a:latin typeface="Arial" panose="020B0604020202020204" pitchFamily="34" charset="0"/>
                <a:cs typeface="Arial" panose="020B0604020202020204" pitchFamily="34" charset="0"/>
              </a:rPr>
              <a:t>by the </a:t>
            </a:r>
            <a:r>
              <a:rPr lang="en-ZA" sz="2000" dirty="0" smtClean="0">
                <a:latin typeface="Arial" panose="020B0604020202020204" pitchFamily="34" charset="0"/>
                <a:cs typeface="Arial" panose="020B0604020202020204" pitchFamily="34" charset="0"/>
              </a:rPr>
              <a:t>Executive Authority/ Board </a:t>
            </a:r>
            <a:r>
              <a:rPr lang="en-ZA" sz="2000" dirty="0">
                <a:latin typeface="Arial" panose="020B0604020202020204" pitchFamily="34" charset="0"/>
                <a:cs typeface="Arial" panose="020B0604020202020204" pitchFamily="34" charset="0"/>
              </a:rPr>
              <a:t>to review the Institute systems of risk management. </a:t>
            </a:r>
            <a:r>
              <a:rPr lang="en-ZA" sz="2000" dirty="0" smtClean="0">
                <a:latin typeface="Arial" panose="020B0604020202020204" pitchFamily="34" charset="0"/>
                <a:cs typeface="Arial" panose="020B0604020202020204" pitchFamily="34" charset="0"/>
              </a:rPr>
              <a:t>It is an independent committee that has </a:t>
            </a:r>
            <a:r>
              <a:rPr lang="en-ZA" sz="2000" dirty="0">
                <a:latin typeface="Arial" panose="020B0604020202020204" pitchFamily="34" charset="0"/>
                <a:cs typeface="Arial" panose="020B0604020202020204" pitchFamily="34" charset="0"/>
              </a:rPr>
              <a:t>a sole responsibility on risk function</a:t>
            </a:r>
            <a:r>
              <a:rPr lang="en-ZA" sz="2000" dirty="0" smtClean="0">
                <a:latin typeface="Arial" panose="020B0604020202020204" pitchFamily="34" charset="0"/>
                <a:cs typeface="Arial" panose="020B0604020202020204" pitchFamily="34" charset="0"/>
              </a:rPr>
              <a:t>.</a:t>
            </a:r>
          </a:p>
          <a:p>
            <a:pPr algn="just"/>
            <a:endParaRPr lang="en-ZA" sz="2000" dirty="0" smtClean="0">
              <a:latin typeface="Arial" panose="020B0604020202020204" pitchFamily="34" charset="0"/>
              <a:cs typeface="Arial" panose="020B0604020202020204" pitchFamily="34" charset="0"/>
            </a:endParaRPr>
          </a:p>
          <a:p>
            <a:pPr algn="just"/>
            <a:r>
              <a:rPr lang="en-ZA" sz="2000" b="1" dirty="0" smtClean="0">
                <a:latin typeface="Arial" panose="020B0604020202020204" pitchFamily="34" charset="0"/>
                <a:cs typeface="Arial" panose="020B0604020202020204" pitchFamily="34" charset="0"/>
              </a:rPr>
              <a:t>Audit Committee</a:t>
            </a:r>
            <a:r>
              <a:rPr lang="en-ZA" sz="2000" dirty="0" smtClean="0">
                <a:latin typeface="Arial" panose="020B0604020202020204" pitchFamily="34" charset="0"/>
                <a:cs typeface="Arial" panose="020B0604020202020204" pitchFamily="34" charset="0"/>
              </a:rPr>
              <a:t> is an independent committee comprising of external professionals appointed in compliance to the legislation to oversee the audit processes in an organisation. Its key role is to ensure that the auditors remain independent when executing their duties. It is appointed by the executive authority or council</a:t>
            </a:r>
            <a:endParaRPr lang="en-ZA" sz="2000" b="1" dirty="0" smtClean="0">
              <a:latin typeface="Arial" panose="020B0604020202020204" pitchFamily="34" charset="0"/>
              <a:cs typeface="Arial" panose="020B0604020202020204" pitchFamily="34" charset="0"/>
            </a:endParaRPr>
          </a:p>
          <a:p>
            <a:pPr algn="just"/>
            <a:endParaRPr lang="en-ZA" sz="24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smtClean="0"/>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270922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COMBINED ASSURANCE</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36426" y="1447800"/>
            <a:ext cx="8686799" cy="624786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First level of assurance ( Management / leadership)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Senior Management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Municipal Manager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Mayor </a:t>
            </a:r>
          </a:p>
          <a:p>
            <a:r>
              <a:rPr lang="en-US" sz="2400" b="1" dirty="0">
                <a:latin typeface="Arial" panose="020B0604020202020204" pitchFamily="34" charset="0"/>
                <a:cs typeface="Arial" panose="020B0604020202020204" pitchFamily="34" charset="0"/>
              </a:rPr>
              <a:t>Second  level of assurance (internal independent assurance and </a:t>
            </a:r>
            <a:r>
              <a:rPr lang="en-US" sz="2400" b="1" dirty="0" smtClean="0">
                <a:latin typeface="Arial" panose="020B0604020202020204" pitchFamily="34" charset="0"/>
                <a:cs typeface="Arial" panose="020B0604020202020204" pitchFamily="34" charset="0"/>
              </a:rPr>
              <a:t>other key stakeholders)</a:t>
            </a: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Internal audit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Audit Committee </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Treasury</a:t>
            </a:r>
            <a:r>
              <a:rPr lang="en-US" sz="2400" dirty="0">
                <a:latin typeface="Arial" panose="020B0604020202020204" pitchFamily="34" charset="0"/>
                <a:cs typeface="Arial" panose="020B0604020202020204" pitchFamily="34" charset="0"/>
              </a:rPr>
              <a:t>, COGTA, Premier’s office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Risk Management </a:t>
            </a:r>
            <a:r>
              <a:rPr lang="en-US" sz="2400" dirty="0" smtClean="0">
                <a:latin typeface="Arial" panose="020B0604020202020204" pitchFamily="34" charset="0"/>
                <a:cs typeface="Arial" panose="020B0604020202020204" pitchFamily="34" charset="0"/>
              </a:rPr>
              <a:t>Committee`: Strengthening </a:t>
            </a:r>
            <a:r>
              <a:rPr lang="en-US" sz="2400" dirty="0">
                <a:latin typeface="Arial" panose="020B0604020202020204" pitchFamily="34" charset="0"/>
                <a:cs typeface="Arial" panose="020B0604020202020204" pitchFamily="34" charset="0"/>
              </a:rPr>
              <a:t>the overall oversight of the enterprise’s risk management processes.</a:t>
            </a:r>
          </a:p>
          <a:p>
            <a:pPr algn="just"/>
            <a:endParaRPr lang="en-ZA" sz="24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smtClean="0"/>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215221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COMBINED ASSURANCE</a:t>
            </a:r>
            <a:r>
              <a:rPr lang="en-US" sz="2800" dirty="0" smtClean="0">
                <a:solidFill>
                  <a:schemeClr val="bg1"/>
                </a:solidFill>
                <a:latin typeface="Arial" panose="020B0604020202020204" pitchFamily="34" charset="0"/>
                <a:cs typeface="Arial" panose="020B0604020202020204" pitchFamily="34" charset="0"/>
              </a:rPr>
              <a:t>..</a:t>
            </a:r>
            <a:r>
              <a:rPr lang="en-US" sz="2400" dirty="0" smtClean="0">
                <a:solidFill>
                  <a:schemeClr val="bg1"/>
                </a:solidFill>
                <a:latin typeface="Arial" panose="020B0604020202020204" pitchFamily="34" charset="0"/>
                <a:cs typeface="Arial" panose="020B0604020202020204" pitchFamily="34" charset="0"/>
              </a:rPr>
              <a:t>CONT</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36426" y="1602650"/>
            <a:ext cx="8686799" cy="440120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Third level of assurance (External independent assurance and </a:t>
            </a:r>
            <a:r>
              <a:rPr lang="en-US" sz="2400" b="1" dirty="0" smtClean="0">
                <a:latin typeface="Arial" panose="020B0604020202020204" pitchFamily="34" charset="0"/>
                <a:cs typeface="Arial" panose="020B0604020202020204" pitchFamily="34" charset="0"/>
              </a:rPr>
              <a:t>Municipal oversight</a:t>
            </a:r>
            <a:r>
              <a:rPr lang="en-US" sz="2400" b="1"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Municipal Council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Municipal Public Account Committee (MPAC)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Legislature and portfolio committee </a:t>
            </a:r>
          </a:p>
          <a:p>
            <a:pPr algn="just"/>
            <a:endParaRPr lang="en-ZA" sz="24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smtClean="0"/>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130750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WHAT MUST BE DONE?</a:t>
            </a:r>
            <a:endParaRPr lang="en-US"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28600" y="1056620"/>
            <a:ext cx="8686799" cy="6494085"/>
          </a:xfrm>
          <a:prstGeom prst="rect">
            <a:avLst/>
          </a:prstGeom>
          <a:noFill/>
        </p:spPr>
        <p:txBody>
          <a:bodyPr wrap="square" rtlCol="0">
            <a:spAutoFit/>
          </a:bodyPr>
          <a:lstStyle/>
          <a:p>
            <a:pPr algn="just">
              <a:defRPr/>
            </a:pPr>
            <a:r>
              <a:rPr lang="en-ZA" sz="2800" b="1" dirty="0">
                <a:latin typeface="Calibri" charset="0"/>
              </a:rPr>
              <a:t>Remedial Action Plan for Predetermined Objectives</a:t>
            </a:r>
            <a:endParaRPr lang="en-ZA" sz="2800" dirty="0"/>
          </a:p>
          <a:p>
            <a:pPr algn="just">
              <a:buFont typeface="Arial" pitchFamily="34" charset="0"/>
              <a:buChar char="•"/>
              <a:defRPr/>
            </a:pPr>
            <a:r>
              <a:rPr lang="en-ZA" sz="2800" dirty="0"/>
              <a:t>Review and revise performance targets and projections in Organisational SDBIP</a:t>
            </a:r>
          </a:p>
          <a:p>
            <a:pPr algn="just">
              <a:buFont typeface="Arial" pitchFamily="34" charset="0"/>
              <a:buChar char="•"/>
              <a:defRPr/>
            </a:pPr>
            <a:r>
              <a:rPr lang="en-ZA" sz="2800" dirty="0"/>
              <a:t>Review performance management process</a:t>
            </a:r>
          </a:p>
          <a:p>
            <a:pPr algn="just">
              <a:buFont typeface="Arial" pitchFamily="34" charset="0"/>
              <a:buChar char="•"/>
              <a:defRPr/>
            </a:pPr>
            <a:r>
              <a:rPr lang="en-ZA" sz="2800" dirty="0"/>
              <a:t>Review performance measuring instrument</a:t>
            </a:r>
          </a:p>
          <a:p>
            <a:pPr algn="just">
              <a:buFont typeface="Arial" pitchFamily="34" charset="0"/>
              <a:buChar char="•"/>
              <a:defRPr/>
            </a:pPr>
            <a:r>
              <a:rPr lang="en-ZA" sz="2800" dirty="0"/>
              <a:t>Review and revise performance management policy</a:t>
            </a:r>
          </a:p>
          <a:p>
            <a:pPr algn="just">
              <a:buFont typeface="Arial" pitchFamily="34" charset="0"/>
              <a:buChar char="•"/>
              <a:defRPr/>
            </a:pPr>
            <a:r>
              <a:rPr lang="en-ZA" sz="2800" dirty="0"/>
              <a:t>Develop performance management framework</a:t>
            </a:r>
          </a:p>
          <a:p>
            <a:pPr algn="just">
              <a:buFont typeface="Arial" pitchFamily="34" charset="0"/>
              <a:buChar char="•"/>
              <a:defRPr/>
            </a:pPr>
            <a:r>
              <a:rPr lang="en-ZA" sz="2800" dirty="0"/>
              <a:t>Develop user guidelines for performance measuring instrument</a:t>
            </a:r>
          </a:p>
          <a:p>
            <a:pPr algn="just">
              <a:buFont typeface="Arial" pitchFamily="34" charset="0"/>
              <a:buChar char="•"/>
              <a:defRPr/>
            </a:pPr>
            <a:r>
              <a:rPr lang="en-ZA" sz="2800" dirty="0"/>
              <a:t>Develop framework for credible performance evidence.</a:t>
            </a:r>
          </a:p>
          <a:p>
            <a:pPr algn="just"/>
            <a:endParaRPr lang="en-ZA" sz="24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smtClean="0"/>
          </a:p>
          <a:p>
            <a:pPr>
              <a:lnSpc>
                <a:spcPct val="200000"/>
              </a:lnSpc>
            </a:pPr>
            <a:endParaRPr lang="en-ZA" sz="2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216452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WHAT MUST BE DONE? Continue..</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89724" y="1143000"/>
            <a:ext cx="8686799" cy="5262979"/>
          </a:xfrm>
          <a:prstGeom prst="rect">
            <a:avLst/>
          </a:prstGeom>
          <a:noFill/>
        </p:spPr>
        <p:txBody>
          <a:bodyPr wrap="square" rtlCol="0">
            <a:spAutoFit/>
          </a:bodyPr>
          <a:lstStyle/>
          <a:p>
            <a:pPr marL="285750" indent="-285750" algn="just">
              <a:buFont typeface="Arial"/>
              <a:buChar char="•"/>
              <a:defRPr/>
            </a:pPr>
            <a:r>
              <a:rPr lang="en-ZA" sz="1600" dirty="0">
                <a:latin typeface="Arial" panose="020B0604020202020204" pitchFamily="34" charset="0"/>
                <a:cs typeface="Arial" panose="020B0604020202020204" pitchFamily="34" charset="0"/>
              </a:rPr>
              <a:t>Expedite the current review of the M&amp;E System  to ensure that it generates reliable and timely information for decision making, in order to improve government’s delivery machinery, improves policies and accountability</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Strengthen the capacity of the Delegation Systems at local government</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PMS/Internal Audit must work together to support processes</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Strengthen support of the internal/external audit processes </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Support internal/external committees </a:t>
            </a:r>
            <a:r>
              <a:rPr lang="en-ZA" sz="1600" dirty="0" smtClean="0">
                <a:latin typeface="Arial" panose="020B0604020202020204" pitchFamily="34" charset="0"/>
                <a:cs typeface="Arial" panose="020B0604020202020204" pitchFamily="34" charset="0"/>
              </a:rPr>
              <a:t>(Risk Management/Audit </a:t>
            </a:r>
            <a:r>
              <a:rPr lang="en-ZA" sz="1600" dirty="0">
                <a:latin typeface="Arial" panose="020B0604020202020204" pitchFamily="34" charset="0"/>
                <a:cs typeface="Arial" panose="020B0604020202020204" pitchFamily="34" charset="0"/>
              </a:rPr>
              <a:t>Committee to do their work diligently</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Strengthen Council Oversight Role </a:t>
            </a:r>
            <a:r>
              <a:rPr lang="en-ZA" sz="1600" dirty="0" smtClean="0">
                <a:latin typeface="Arial" panose="020B0604020202020204" pitchFamily="34" charset="0"/>
                <a:cs typeface="Arial" panose="020B0604020202020204" pitchFamily="34" charset="0"/>
              </a:rPr>
              <a:t>by giving them full powers to hold everyone accountable</a:t>
            </a:r>
            <a:endParaRPr lang="en-ZA" sz="1600" dirty="0">
              <a:latin typeface="Arial" panose="020B0604020202020204" pitchFamily="34" charset="0"/>
              <a:cs typeface="Arial" panose="020B0604020202020204" pitchFamily="34" charset="0"/>
            </a:endParaRP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Capacity building of the MPAC to execute its mandate</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Council being decisive in acting </a:t>
            </a:r>
            <a:r>
              <a:rPr lang="en-ZA" sz="1600" dirty="0" smtClean="0">
                <a:latin typeface="Arial" panose="020B0604020202020204" pitchFamily="34" charset="0"/>
                <a:cs typeface="Arial" panose="020B0604020202020204" pitchFamily="34" charset="0"/>
              </a:rPr>
              <a:t>on </a:t>
            </a:r>
            <a:r>
              <a:rPr lang="en-ZA" sz="1600" dirty="0">
                <a:latin typeface="Arial" panose="020B0604020202020204" pitchFamily="34" charset="0"/>
                <a:cs typeface="Arial" panose="020B0604020202020204" pitchFamily="34" charset="0"/>
              </a:rPr>
              <a:t>MPAC recommendations</a:t>
            </a:r>
          </a:p>
          <a:p>
            <a:pPr algn="just">
              <a:defRPr/>
            </a:pPr>
            <a:endParaRPr lang="en-ZA" sz="1600" dirty="0">
              <a:latin typeface="Arial" panose="020B0604020202020204" pitchFamily="34" charset="0"/>
              <a:cs typeface="Arial" panose="020B0604020202020204" pitchFamily="34" charset="0"/>
            </a:endParaRPr>
          </a:p>
          <a:p>
            <a:pPr marL="285750" indent="-285750" algn="just">
              <a:buFont typeface="Arial"/>
              <a:buChar char="•"/>
              <a:defRPr/>
            </a:pPr>
            <a:r>
              <a:rPr lang="en-ZA" sz="1600" dirty="0">
                <a:latin typeface="Arial" panose="020B0604020202020204" pitchFamily="34" charset="0"/>
                <a:cs typeface="Arial" panose="020B0604020202020204" pitchFamily="34" charset="0"/>
              </a:rPr>
              <a:t>Continuous training and development VERY essential – PMS evolving all the time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244764"/>
            <a:ext cx="898425" cy="824486"/>
          </a:xfrm>
          <a:prstGeom prst="rect">
            <a:avLst/>
          </a:prstGeom>
        </p:spPr>
      </p:pic>
    </p:spTree>
    <p:extLst>
      <p:ext uri="{BB962C8B-B14F-4D97-AF65-F5344CB8AC3E}">
        <p14:creationId xmlns:p14="http://schemas.microsoft.com/office/powerpoint/2010/main" val="63874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784</Words>
  <Application>Microsoft Office PowerPoint</Application>
  <PresentationFormat>On-screen Show (4:3)</PresentationFormat>
  <Paragraphs>104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Seba Ngwana</cp:lastModifiedBy>
  <cp:revision>58</cp:revision>
  <dcterms:created xsi:type="dcterms:W3CDTF">2016-08-29T06:19:10Z</dcterms:created>
  <dcterms:modified xsi:type="dcterms:W3CDTF">2017-06-19T10:20:17Z</dcterms:modified>
</cp:coreProperties>
</file>