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4"/>
  </p:notesMasterIdLst>
  <p:handoutMasterIdLst>
    <p:handoutMasterId r:id="rId35"/>
  </p:handoutMasterIdLst>
  <p:sldIdLst>
    <p:sldId id="256" r:id="rId3"/>
    <p:sldId id="291" r:id="rId4"/>
    <p:sldId id="328" r:id="rId5"/>
    <p:sldId id="297" r:id="rId6"/>
    <p:sldId id="300" r:id="rId7"/>
    <p:sldId id="296" r:id="rId8"/>
    <p:sldId id="330" r:id="rId9"/>
    <p:sldId id="319" r:id="rId10"/>
    <p:sldId id="299" r:id="rId11"/>
    <p:sldId id="302" r:id="rId12"/>
    <p:sldId id="312" r:id="rId13"/>
    <p:sldId id="316" r:id="rId14"/>
    <p:sldId id="301" r:id="rId15"/>
    <p:sldId id="298" r:id="rId16"/>
    <p:sldId id="326" r:id="rId17"/>
    <p:sldId id="321" r:id="rId18"/>
    <p:sldId id="305" r:id="rId19"/>
    <p:sldId id="304" r:id="rId20"/>
    <p:sldId id="307" r:id="rId21"/>
    <p:sldId id="318" r:id="rId22"/>
    <p:sldId id="306" r:id="rId23"/>
    <p:sldId id="320" r:id="rId24"/>
    <p:sldId id="311" r:id="rId25"/>
    <p:sldId id="289" r:id="rId26"/>
    <p:sldId id="313" r:id="rId27"/>
    <p:sldId id="327" r:id="rId28"/>
    <p:sldId id="292" r:id="rId29"/>
    <p:sldId id="293" r:id="rId30"/>
    <p:sldId id="295" r:id="rId31"/>
    <p:sldId id="294" r:id="rId32"/>
    <p:sldId id="314" r:id="rId33"/>
  </p:sldIdLst>
  <p:sldSz cx="9144000" cy="6858000" type="screen4x3"/>
  <p:notesSz cx="6805613" cy="99441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Arial" charset="0"/>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Arial" charset="0"/>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Arial" charset="0"/>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Arial" charset="0"/>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3429" autoAdjust="0"/>
  </p:normalViewPr>
  <p:slideViewPr>
    <p:cSldViewPr>
      <p:cViewPr varScale="1">
        <p:scale>
          <a:sx n="97" d="100"/>
          <a:sy n="97" d="100"/>
        </p:scale>
        <p:origin x="2010"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685" cy="496968"/>
          </a:xfrm>
          <a:prstGeom prst="rect">
            <a:avLst/>
          </a:prstGeom>
        </p:spPr>
        <p:txBody>
          <a:bodyPr vert="horz" lIns="91440" tIns="45720" rIns="91440" bIns="45720" rtlCol="0"/>
          <a:lstStyle>
            <a:lvl1pPr algn="l" eaLnBrk="1" hangingPunct="1">
              <a:defRPr sz="1200">
                <a:latin typeface="Arial" charset="0"/>
                <a:ea typeface="+mn-ea"/>
                <a:cs typeface="+mn-cs"/>
              </a:defRPr>
            </a:lvl1pPr>
          </a:lstStyle>
          <a:p>
            <a:pPr>
              <a:defRPr/>
            </a:pPr>
            <a:endParaRPr lang="en-ZA" dirty="0"/>
          </a:p>
        </p:txBody>
      </p:sp>
      <p:sp>
        <p:nvSpPr>
          <p:cNvPr id="3" name="Date Placeholder 2"/>
          <p:cNvSpPr>
            <a:spLocks noGrp="1"/>
          </p:cNvSpPr>
          <p:nvPr>
            <p:ph type="dt" sz="quarter" idx="1"/>
          </p:nvPr>
        </p:nvSpPr>
        <p:spPr>
          <a:xfrm>
            <a:off x="3853342" y="0"/>
            <a:ext cx="2950685" cy="49696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B48C15F7-AE04-D144-89F4-4186646F7B9B}" type="datetimeFigureOut">
              <a:rPr lang="en-ZA"/>
              <a:pPr/>
              <a:t>2019/05/23</a:t>
            </a:fld>
            <a:endParaRPr lang="en-ZA" dirty="0"/>
          </a:p>
        </p:txBody>
      </p:sp>
      <p:sp>
        <p:nvSpPr>
          <p:cNvPr id="4" name="Footer Placeholder 3"/>
          <p:cNvSpPr>
            <a:spLocks noGrp="1"/>
          </p:cNvSpPr>
          <p:nvPr>
            <p:ph type="ftr" sz="quarter" idx="2"/>
          </p:nvPr>
        </p:nvSpPr>
        <p:spPr>
          <a:xfrm>
            <a:off x="0" y="9445547"/>
            <a:ext cx="2950685" cy="496966"/>
          </a:xfrm>
          <a:prstGeom prst="rect">
            <a:avLst/>
          </a:prstGeom>
        </p:spPr>
        <p:txBody>
          <a:bodyPr vert="horz" lIns="91440" tIns="45720" rIns="91440" bIns="45720" rtlCol="0" anchor="b"/>
          <a:lstStyle>
            <a:lvl1pPr algn="l" eaLnBrk="1" hangingPunct="1">
              <a:defRPr sz="1200">
                <a:latin typeface="Arial" charset="0"/>
                <a:ea typeface="+mn-ea"/>
                <a:cs typeface="+mn-cs"/>
              </a:defRPr>
            </a:lvl1pPr>
          </a:lstStyle>
          <a:p>
            <a:pPr>
              <a:defRPr/>
            </a:pPr>
            <a:endParaRPr lang="en-ZA" dirty="0"/>
          </a:p>
        </p:txBody>
      </p:sp>
      <p:sp>
        <p:nvSpPr>
          <p:cNvPr id="5" name="Slide Number Placeholder 4"/>
          <p:cNvSpPr>
            <a:spLocks noGrp="1"/>
          </p:cNvSpPr>
          <p:nvPr>
            <p:ph type="sldNum" sz="quarter" idx="3"/>
          </p:nvPr>
        </p:nvSpPr>
        <p:spPr>
          <a:xfrm>
            <a:off x="3853342" y="9445547"/>
            <a:ext cx="2950685" cy="49696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3B2751D9-EA1D-E742-840A-83AB8C6C25C2}" type="slidenum">
              <a:rPr lang="en-ZA"/>
              <a:pPr/>
              <a:t>‹#›</a:t>
            </a:fld>
            <a:endParaRPr lang="en-ZA" dirty="0"/>
          </a:p>
        </p:txBody>
      </p:sp>
    </p:spTree>
    <p:extLst>
      <p:ext uri="{BB962C8B-B14F-4D97-AF65-F5344CB8AC3E}">
        <p14:creationId xmlns:p14="http://schemas.microsoft.com/office/powerpoint/2010/main" val="4152305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685" cy="496968"/>
          </a:xfrm>
          <a:prstGeom prst="rect">
            <a:avLst/>
          </a:prstGeom>
        </p:spPr>
        <p:txBody>
          <a:bodyPr vert="horz" lIns="93177" tIns="46589" rIns="93177" bIns="46589" rtlCol="0"/>
          <a:lstStyle>
            <a:lvl1pPr algn="l" eaLnBrk="1" hangingPunct="1">
              <a:defRPr sz="1200">
                <a:latin typeface="Arial" charset="0"/>
                <a:ea typeface="+mn-ea"/>
                <a:cs typeface="+mn-cs"/>
              </a:defRPr>
            </a:lvl1pPr>
          </a:lstStyle>
          <a:p>
            <a:pPr>
              <a:defRPr/>
            </a:pPr>
            <a:endParaRPr lang="en-US" dirty="0"/>
          </a:p>
        </p:txBody>
      </p:sp>
      <p:sp>
        <p:nvSpPr>
          <p:cNvPr id="3" name="Date Placeholder 2"/>
          <p:cNvSpPr>
            <a:spLocks noGrp="1"/>
          </p:cNvSpPr>
          <p:nvPr>
            <p:ph type="dt" idx="1"/>
          </p:nvPr>
        </p:nvSpPr>
        <p:spPr>
          <a:xfrm>
            <a:off x="3853342" y="0"/>
            <a:ext cx="2950685" cy="49696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vl1pPr>
          </a:lstStyle>
          <a:p>
            <a:fld id="{5D80FA24-0C65-2B41-A097-2CE8A3F0519F}" type="datetimeFigureOut">
              <a:rPr lang="en-US"/>
              <a:pPr/>
              <a:t>5/23/2019</a:t>
            </a:fld>
            <a:endParaRPr lang="en-US" dirty="0"/>
          </a:p>
        </p:txBody>
      </p:sp>
      <p:sp>
        <p:nvSpPr>
          <p:cNvPr id="4" name="Slide Image Placeholder 3"/>
          <p:cNvSpPr>
            <a:spLocks noGrp="1" noRot="1" noChangeAspect="1"/>
          </p:cNvSpPr>
          <p:nvPr>
            <p:ph type="sldImg" idx="2"/>
          </p:nvPr>
        </p:nvSpPr>
        <p:spPr>
          <a:xfrm>
            <a:off x="915988" y="746125"/>
            <a:ext cx="4973637" cy="3730625"/>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682148" y="4725155"/>
            <a:ext cx="5441318" cy="4472701"/>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45547"/>
            <a:ext cx="2950685" cy="496966"/>
          </a:xfrm>
          <a:prstGeom prst="rect">
            <a:avLst/>
          </a:prstGeom>
        </p:spPr>
        <p:txBody>
          <a:bodyPr vert="horz" lIns="93177" tIns="46589" rIns="93177" bIns="46589" rtlCol="0" anchor="b"/>
          <a:lstStyle>
            <a:lvl1pPr algn="l" eaLnBrk="1" hangingPunct="1">
              <a:defRPr sz="1200">
                <a:latin typeface="Arial" charset="0"/>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53342" y="9445547"/>
            <a:ext cx="2950685" cy="496966"/>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A4F98178-DCA3-4642-B517-CB402718D43A}" type="slidenum">
              <a:rPr lang="en-US"/>
              <a:pPr/>
              <a:t>‹#›</a:t>
            </a:fld>
            <a:endParaRPr lang="en-US" dirty="0"/>
          </a:p>
        </p:txBody>
      </p:sp>
    </p:spTree>
    <p:extLst>
      <p:ext uri="{BB962C8B-B14F-4D97-AF65-F5344CB8AC3E}">
        <p14:creationId xmlns:p14="http://schemas.microsoft.com/office/powerpoint/2010/main" val="6049754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1</a:t>
            </a:fld>
            <a:endParaRPr lang="en-US" dirty="0"/>
          </a:p>
        </p:txBody>
      </p:sp>
    </p:spTree>
    <p:extLst>
      <p:ext uri="{BB962C8B-B14F-4D97-AF65-F5344CB8AC3E}">
        <p14:creationId xmlns:p14="http://schemas.microsoft.com/office/powerpoint/2010/main" val="732235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11</a:t>
            </a:fld>
            <a:endParaRPr lang="en-US" dirty="0"/>
          </a:p>
        </p:txBody>
      </p:sp>
    </p:spTree>
    <p:extLst>
      <p:ext uri="{BB962C8B-B14F-4D97-AF65-F5344CB8AC3E}">
        <p14:creationId xmlns:p14="http://schemas.microsoft.com/office/powerpoint/2010/main" val="1129677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12</a:t>
            </a:fld>
            <a:endParaRPr lang="en-US" dirty="0"/>
          </a:p>
        </p:txBody>
      </p:sp>
    </p:spTree>
    <p:extLst>
      <p:ext uri="{BB962C8B-B14F-4D97-AF65-F5344CB8AC3E}">
        <p14:creationId xmlns:p14="http://schemas.microsoft.com/office/powerpoint/2010/main" val="2911135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13</a:t>
            </a:fld>
            <a:endParaRPr lang="en-US" dirty="0"/>
          </a:p>
        </p:txBody>
      </p:sp>
    </p:spTree>
    <p:extLst>
      <p:ext uri="{BB962C8B-B14F-4D97-AF65-F5344CB8AC3E}">
        <p14:creationId xmlns:p14="http://schemas.microsoft.com/office/powerpoint/2010/main" val="1380991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14</a:t>
            </a:fld>
            <a:endParaRPr lang="en-US" dirty="0"/>
          </a:p>
        </p:txBody>
      </p:sp>
    </p:spTree>
    <p:extLst>
      <p:ext uri="{BB962C8B-B14F-4D97-AF65-F5344CB8AC3E}">
        <p14:creationId xmlns:p14="http://schemas.microsoft.com/office/powerpoint/2010/main" val="28778440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15</a:t>
            </a:fld>
            <a:endParaRPr lang="en-US" dirty="0"/>
          </a:p>
        </p:txBody>
      </p:sp>
    </p:spTree>
    <p:extLst>
      <p:ext uri="{BB962C8B-B14F-4D97-AF65-F5344CB8AC3E}">
        <p14:creationId xmlns:p14="http://schemas.microsoft.com/office/powerpoint/2010/main" val="840487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16</a:t>
            </a:fld>
            <a:endParaRPr lang="en-US" dirty="0"/>
          </a:p>
        </p:txBody>
      </p:sp>
    </p:spTree>
    <p:extLst>
      <p:ext uri="{BB962C8B-B14F-4D97-AF65-F5344CB8AC3E}">
        <p14:creationId xmlns:p14="http://schemas.microsoft.com/office/powerpoint/2010/main" val="8863488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17</a:t>
            </a:fld>
            <a:endParaRPr lang="en-US" dirty="0"/>
          </a:p>
        </p:txBody>
      </p:sp>
    </p:spTree>
    <p:extLst>
      <p:ext uri="{BB962C8B-B14F-4D97-AF65-F5344CB8AC3E}">
        <p14:creationId xmlns:p14="http://schemas.microsoft.com/office/powerpoint/2010/main" val="3732347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18</a:t>
            </a:fld>
            <a:endParaRPr lang="en-US" dirty="0"/>
          </a:p>
        </p:txBody>
      </p:sp>
    </p:spTree>
    <p:extLst>
      <p:ext uri="{BB962C8B-B14F-4D97-AF65-F5344CB8AC3E}">
        <p14:creationId xmlns:p14="http://schemas.microsoft.com/office/powerpoint/2010/main" val="7862544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19</a:t>
            </a:fld>
            <a:endParaRPr lang="en-US" dirty="0"/>
          </a:p>
        </p:txBody>
      </p:sp>
    </p:spTree>
    <p:extLst>
      <p:ext uri="{BB962C8B-B14F-4D97-AF65-F5344CB8AC3E}">
        <p14:creationId xmlns:p14="http://schemas.microsoft.com/office/powerpoint/2010/main" val="12366436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20</a:t>
            </a:fld>
            <a:endParaRPr lang="en-US" dirty="0"/>
          </a:p>
        </p:txBody>
      </p:sp>
    </p:spTree>
    <p:extLst>
      <p:ext uri="{BB962C8B-B14F-4D97-AF65-F5344CB8AC3E}">
        <p14:creationId xmlns:p14="http://schemas.microsoft.com/office/powerpoint/2010/main" val="706674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2</a:t>
            </a:fld>
            <a:endParaRPr lang="en-US" dirty="0"/>
          </a:p>
        </p:txBody>
      </p:sp>
    </p:spTree>
    <p:extLst>
      <p:ext uri="{BB962C8B-B14F-4D97-AF65-F5344CB8AC3E}">
        <p14:creationId xmlns:p14="http://schemas.microsoft.com/office/powerpoint/2010/main" val="3778642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21</a:t>
            </a:fld>
            <a:endParaRPr lang="en-US" dirty="0"/>
          </a:p>
        </p:txBody>
      </p:sp>
    </p:spTree>
    <p:extLst>
      <p:ext uri="{BB962C8B-B14F-4D97-AF65-F5344CB8AC3E}">
        <p14:creationId xmlns:p14="http://schemas.microsoft.com/office/powerpoint/2010/main" val="6881354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4F98178-DCA3-4642-B517-CB402718D43A}" type="slidenum">
              <a:rPr lang="en-US" smtClean="0"/>
              <a:pPr/>
              <a:t>22</a:t>
            </a:fld>
            <a:endParaRPr lang="en-US" dirty="0"/>
          </a:p>
        </p:txBody>
      </p:sp>
    </p:spTree>
    <p:extLst>
      <p:ext uri="{BB962C8B-B14F-4D97-AF65-F5344CB8AC3E}">
        <p14:creationId xmlns:p14="http://schemas.microsoft.com/office/powerpoint/2010/main" val="30574789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23</a:t>
            </a:fld>
            <a:endParaRPr lang="en-US" dirty="0"/>
          </a:p>
        </p:txBody>
      </p:sp>
    </p:spTree>
    <p:extLst>
      <p:ext uri="{BB962C8B-B14F-4D97-AF65-F5344CB8AC3E}">
        <p14:creationId xmlns:p14="http://schemas.microsoft.com/office/powerpoint/2010/main" val="11587040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24</a:t>
            </a:fld>
            <a:endParaRPr lang="en-US" dirty="0"/>
          </a:p>
        </p:txBody>
      </p:sp>
    </p:spTree>
    <p:extLst>
      <p:ext uri="{BB962C8B-B14F-4D97-AF65-F5344CB8AC3E}">
        <p14:creationId xmlns:p14="http://schemas.microsoft.com/office/powerpoint/2010/main" val="38740303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25</a:t>
            </a:fld>
            <a:endParaRPr lang="en-US" dirty="0"/>
          </a:p>
        </p:txBody>
      </p:sp>
    </p:spTree>
    <p:extLst>
      <p:ext uri="{BB962C8B-B14F-4D97-AF65-F5344CB8AC3E}">
        <p14:creationId xmlns:p14="http://schemas.microsoft.com/office/powerpoint/2010/main" val="35965678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26</a:t>
            </a:fld>
            <a:endParaRPr lang="en-US" dirty="0"/>
          </a:p>
        </p:txBody>
      </p:sp>
    </p:spTree>
    <p:extLst>
      <p:ext uri="{BB962C8B-B14F-4D97-AF65-F5344CB8AC3E}">
        <p14:creationId xmlns:p14="http://schemas.microsoft.com/office/powerpoint/2010/main" val="11251016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27</a:t>
            </a:fld>
            <a:endParaRPr lang="en-US" dirty="0"/>
          </a:p>
        </p:txBody>
      </p:sp>
    </p:spTree>
    <p:extLst>
      <p:ext uri="{BB962C8B-B14F-4D97-AF65-F5344CB8AC3E}">
        <p14:creationId xmlns:p14="http://schemas.microsoft.com/office/powerpoint/2010/main" val="9783094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28</a:t>
            </a:fld>
            <a:endParaRPr lang="en-US" dirty="0"/>
          </a:p>
        </p:txBody>
      </p:sp>
    </p:spTree>
    <p:extLst>
      <p:ext uri="{BB962C8B-B14F-4D97-AF65-F5344CB8AC3E}">
        <p14:creationId xmlns:p14="http://schemas.microsoft.com/office/powerpoint/2010/main" val="19967258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29</a:t>
            </a:fld>
            <a:endParaRPr lang="en-US" dirty="0"/>
          </a:p>
        </p:txBody>
      </p:sp>
    </p:spTree>
    <p:extLst>
      <p:ext uri="{BB962C8B-B14F-4D97-AF65-F5344CB8AC3E}">
        <p14:creationId xmlns:p14="http://schemas.microsoft.com/office/powerpoint/2010/main" val="23777851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30</a:t>
            </a:fld>
            <a:endParaRPr lang="en-US" dirty="0"/>
          </a:p>
        </p:txBody>
      </p:sp>
    </p:spTree>
    <p:extLst>
      <p:ext uri="{BB962C8B-B14F-4D97-AF65-F5344CB8AC3E}">
        <p14:creationId xmlns:p14="http://schemas.microsoft.com/office/powerpoint/2010/main" val="2234917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3</a:t>
            </a:fld>
            <a:endParaRPr lang="en-US" dirty="0"/>
          </a:p>
        </p:txBody>
      </p:sp>
    </p:spTree>
    <p:extLst>
      <p:ext uri="{BB962C8B-B14F-4D97-AF65-F5344CB8AC3E}">
        <p14:creationId xmlns:p14="http://schemas.microsoft.com/office/powerpoint/2010/main" val="9049151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31</a:t>
            </a:fld>
            <a:endParaRPr lang="en-US" dirty="0"/>
          </a:p>
        </p:txBody>
      </p:sp>
    </p:spTree>
    <p:extLst>
      <p:ext uri="{BB962C8B-B14F-4D97-AF65-F5344CB8AC3E}">
        <p14:creationId xmlns:p14="http://schemas.microsoft.com/office/powerpoint/2010/main" val="3061278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4</a:t>
            </a:fld>
            <a:endParaRPr lang="en-US" dirty="0"/>
          </a:p>
        </p:txBody>
      </p:sp>
    </p:spTree>
    <p:extLst>
      <p:ext uri="{BB962C8B-B14F-4D97-AF65-F5344CB8AC3E}">
        <p14:creationId xmlns:p14="http://schemas.microsoft.com/office/powerpoint/2010/main" val="2614792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5</a:t>
            </a:fld>
            <a:endParaRPr lang="en-US" dirty="0"/>
          </a:p>
        </p:txBody>
      </p:sp>
    </p:spTree>
    <p:extLst>
      <p:ext uri="{BB962C8B-B14F-4D97-AF65-F5344CB8AC3E}">
        <p14:creationId xmlns:p14="http://schemas.microsoft.com/office/powerpoint/2010/main" val="1900412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6</a:t>
            </a:fld>
            <a:endParaRPr lang="en-US" dirty="0"/>
          </a:p>
        </p:txBody>
      </p:sp>
    </p:spTree>
    <p:extLst>
      <p:ext uri="{BB962C8B-B14F-4D97-AF65-F5344CB8AC3E}">
        <p14:creationId xmlns:p14="http://schemas.microsoft.com/office/powerpoint/2010/main" val="975264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8</a:t>
            </a:fld>
            <a:endParaRPr lang="en-US" dirty="0"/>
          </a:p>
        </p:txBody>
      </p:sp>
    </p:spTree>
    <p:extLst>
      <p:ext uri="{BB962C8B-B14F-4D97-AF65-F5344CB8AC3E}">
        <p14:creationId xmlns:p14="http://schemas.microsoft.com/office/powerpoint/2010/main" val="1534168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9</a:t>
            </a:fld>
            <a:endParaRPr lang="en-US" dirty="0"/>
          </a:p>
        </p:txBody>
      </p:sp>
    </p:spTree>
    <p:extLst>
      <p:ext uri="{BB962C8B-B14F-4D97-AF65-F5344CB8AC3E}">
        <p14:creationId xmlns:p14="http://schemas.microsoft.com/office/powerpoint/2010/main" val="1874886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F98178-DCA3-4642-B517-CB402718D43A}" type="slidenum">
              <a:rPr lang="en-US" smtClean="0"/>
              <a:pPr/>
              <a:t>10</a:t>
            </a:fld>
            <a:endParaRPr lang="en-US" dirty="0"/>
          </a:p>
        </p:txBody>
      </p:sp>
    </p:spTree>
    <p:extLst>
      <p:ext uri="{BB962C8B-B14F-4D97-AF65-F5344CB8AC3E}">
        <p14:creationId xmlns:p14="http://schemas.microsoft.com/office/powerpoint/2010/main" val="4262009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A9BC780F-0D7B-A84B-B733-34005EED7D07}" type="datetime1">
              <a:rPr lang="en-US"/>
              <a:pPr/>
              <a:t>5/23/2019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17DC3375-187A-AE4F-9158-EF1EB3318F0E}" type="slidenum">
              <a:rPr lang="en-US"/>
              <a:pPr/>
              <a:t>‹#›</a:t>
            </a:fld>
            <a:endParaRPr lang="en-US" dirty="0"/>
          </a:p>
        </p:txBody>
      </p:sp>
    </p:spTree>
    <p:extLst>
      <p:ext uri="{BB962C8B-B14F-4D97-AF65-F5344CB8AC3E}">
        <p14:creationId xmlns:p14="http://schemas.microsoft.com/office/powerpoint/2010/main" val="1721806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F709D1E-516F-D142-8A16-7108A8FC0CFC}" type="datetime1">
              <a:rPr lang="en-US"/>
              <a:pPr/>
              <a:t>5/23/2019</a:t>
            </a:fld>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ea typeface="+mn-ea"/>
                <a:cs typeface="+mn-cs"/>
              </a:defRPr>
            </a:lvl1pPr>
          </a:lstStyle>
          <a:p>
            <a:pPr>
              <a:defRPr/>
            </a:pPr>
            <a:endParaRPr lang="en-US" dirty="0"/>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F4FF9DD1-4504-2E4D-9245-20D965D5E60B}" type="slidenum">
              <a:rPr lang="en-US"/>
              <a:pPr/>
              <a:t>‹#›</a:t>
            </a:fld>
            <a:endParaRPr lang="en-US" dirty="0"/>
          </a:p>
        </p:txBody>
      </p:sp>
    </p:spTree>
    <p:extLst>
      <p:ext uri="{BB962C8B-B14F-4D97-AF65-F5344CB8AC3E}">
        <p14:creationId xmlns:p14="http://schemas.microsoft.com/office/powerpoint/2010/main" val="1269038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24F295A-81BC-5A4F-ABD6-C1A0C41395F3}" type="datetime1">
              <a:rPr lang="en-US"/>
              <a:pPr/>
              <a:t>5/23/2019</a:t>
            </a:fld>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ea typeface="+mn-ea"/>
                <a:cs typeface="+mn-cs"/>
              </a:defRPr>
            </a:lvl1pPr>
          </a:lstStyle>
          <a:p>
            <a:pPr>
              <a:defRPr/>
            </a:pPr>
            <a:endParaRPr lang="en-US" dirty="0"/>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F11CDA4-018D-AE43-B7FF-6C7B83282E0C}" type="slidenum">
              <a:rPr lang="en-US"/>
              <a:pPr/>
              <a:t>‹#›</a:t>
            </a:fld>
            <a:endParaRPr lang="en-US" dirty="0"/>
          </a:p>
        </p:txBody>
      </p:sp>
    </p:spTree>
    <p:extLst>
      <p:ext uri="{BB962C8B-B14F-4D97-AF65-F5344CB8AC3E}">
        <p14:creationId xmlns:p14="http://schemas.microsoft.com/office/powerpoint/2010/main" val="305553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2C5FCEA-1C0E-6542-82F2-C97C4DF83ED1}" type="datetime1">
              <a:rPr lang="en-US"/>
              <a:pPr/>
              <a:t>5/23/2019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FE409FE8-4933-024B-AE1E-35E9AE3066AA}" type="slidenum">
              <a:rPr lang="en-US"/>
              <a:pPr/>
              <a:t>‹#›</a:t>
            </a:fld>
            <a:endParaRPr lang="en-US" dirty="0"/>
          </a:p>
        </p:txBody>
      </p:sp>
    </p:spTree>
    <p:extLst>
      <p:ext uri="{BB962C8B-B14F-4D97-AF65-F5344CB8AC3E}">
        <p14:creationId xmlns:p14="http://schemas.microsoft.com/office/powerpoint/2010/main" val="16969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46C124C-D123-E447-950D-5714A7FA045C}" type="datetime1">
              <a:rPr lang="en-US"/>
              <a:pPr/>
              <a:t>5/23/2019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00CF181E-D0C2-7341-B8AC-912A79ADEE6B}" type="slidenum">
              <a:rPr lang="en-US"/>
              <a:pPr/>
              <a:t>‹#›</a:t>
            </a:fld>
            <a:endParaRPr lang="en-US" dirty="0"/>
          </a:p>
        </p:txBody>
      </p:sp>
    </p:spTree>
    <p:extLst>
      <p:ext uri="{BB962C8B-B14F-4D97-AF65-F5344CB8AC3E}">
        <p14:creationId xmlns:p14="http://schemas.microsoft.com/office/powerpoint/2010/main" val="2948444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945BD59C-6453-C741-85BB-B6794BA68EB7}" type="datetime1">
              <a:rPr lang="en-US"/>
              <a:pPr/>
              <a:t>5/23/2019</a:t>
            </a:fld>
            <a:endParaRPr lang="en-US" dirty="0"/>
          </a:p>
        </p:txBody>
      </p:sp>
    </p:spTree>
    <p:extLst>
      <p:ext uri="{BB962C8B-B14F-4D97-AF65-F5344CB8AC3E}">
        <p14:creationId xmlns:p14="http://schemas.microsoft.com/office/powerpoint/2010/main" val="2691192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E19537A7-C561-5D41-8278-46431DD29419}" type="datetime1">
              <a:rPr lang="en-US"/>
              <a:pPr/>
              <a:t>5/23/2019</a:t>
            </a:fld>
            <a:endParaRPr lang="en-US" dirty="0"/>
          </a:p>
        </p:txBody>
      </p:sp>
    </p:spTree>
    <p:extLst>
      <p:ext uri="{BB962C8B-B14F-4D97-AF65-F5344CB8AC3E}">
        <p14:creationId xmlns:p14="http://schemas.microsoft.com/office/powerpoint/2010/main" val="1416873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81000" y="6172200"/>
            <a:ext cx="2133600" cy="365125"/>
          </a:xfrm>
        </p:spPr>
        <p:txBody>
          <a:bodyPr/>
          <a:lstStyle>
            <a:lvl1pPr>
              <a:defRPr/>
            </a:lvl1pPr>
          </a:lstStyle>
          <a:p>
            <a:fld id="{60B0D814-FB53-2B48-98FA-E24B98F53BB5}" type="datetime1">
              <a:rPr lang="en-US"/>
              <a:pPr/>
              <a:t>5/23/2019</a:t>
            </a:fld>
            <a:endParaRPr lang="en-US" dirty="0"/>
          </a:p>
        </p:txBody>
      </p:sp>
    </p:spTree>
    <p:extLst>
      <p:ext uri="{BB962C8B-B14F-4D97-AF65-F5344CB8AC3E}">
        <p14:creationId xmlns:p14="http://schemas.microsoft.com/office/powerpoint/2010/main" val="4053850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4B59064-4E84-CC4A-8A8E-9599A2AE1A92}" type="datetime1">
              <a:rPr lang="en-US"/>
              <a:pPr/>
              <a:t>5/23/2019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D5A06F05-416D-6D4E-9FF4-4407B218ECB4}" type="slidenum">
              <a:rPr lang="en-US"/>
              <a:pPr/>
              <a:t>‹#›</a:t>
            </a:fld>
            <a:endParaRPr lang="en-US" dirty="0"/>
          </a:p>
        </p:txBody>
      </p:sp>
    </p:spTree>
    <p:extLst>
      <p:ext uri="{BB962C8B-B14F-4D97-AF65-F5344CB8AC3E}">
        <p14:creationId xmlns:p14="http://schemas.microsoft.com/office/powerpoint/2010/main" val="2638066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C8DB826A-5762-A745-A888-4F4E1FC34E8B}" type="datetime1">
              <a:rPr lang="en-US"/>
              <a:pPr/>
              <a:t>5/23/2019</a:t>
            </a:fld>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ea typeface="+mn-ea"/>
                <a:cs typeface="+mn-cs"/>
              </a:defRPr>
            </a:lvl1pPr>
          </a:lstStyle>
          <a:p>
            <a:pPr>
              <a:defRPr/>
            </a:pPr>
            <a:endParaRPr lang="en-US" dirty="0"/>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77F4C94F-95DE-434D-A912-2621DD8554BC}" type="slidenum">
              <a:rPr lang="en-US"/>
              <a:pPr/>
              <a:t>‹#›</a:t>
            </a:fld>
            <a:endParaRPr lang="en-US" dirty="0"/>
          </a:p>
        </p:txBody>
      </p:sp>
    </p:spTree>
    <p:extLst>
      <p:ext uri="{BB962C8B-B14F-4D97-AF65-F5344CB8AC3E}">
        <p14:creationId xmlns:p14="http://schemas.microsoft.com/office/powerpoint/2010/main" val="2255668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7947C5DC-6394-DC47-A18A-1EDEC584AF1B}" type="datetime1">
              <a:rPr lang="en-US"/>
              <a:pPr/>
              <a:t>5/23/2019</a:t>
            </a:fld>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ea typeface="+mn-ea"/>
                <a:cs typeface="+mn-cs"/>
              </a:defRPr>
            </a:lvl1pPr>
          </a:lstStyle>
          <a:p>
            <a:pPr>
              <a:defRPr/>
            </a:pPr>
            <a:endParaRPr lang="en-US" dirty="0"/>
          </a:p>
        </p:txBody>
      </p:sp>
      <p:sp>
        <p:nvSpPr>
          <p:cNvPr id="9"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F2F196EC-1DA1-2F4C-92E7-4754BD32D2A0}" type="slidenum">
              <a:rPr lang="en-US"/>
              <a:pPr/>
              <a:t>‹#›</a:t>
            </a:fld>
            <a:endParaRPr lang="en-US" dirty="0"/>
          </a:p>
        </p:txBody>
      </p:sp>
    </p:spTree>
    <p:extLst>
      <p:ext uri="{BB962C8B-B14F-4D97-AF65-F5344CB8AC3E}">
        <p14:creationId xmlns:p14="http://schemas.microsoft.com/office/powerpoint/2010/main" val="400566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1D6AB25-24D3-D64D-9B81-5EBD639B4836}" type="datetime1">
              <a:rPr lang="en-US"/>
              <a:pPr/>
              <a:t>5/23/2019</a:t>
            </a:fld>
            <a:endParaRPr lang="en-US" dirty="0"/>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ea typeface="+mn-ea"/>
                <a:cs typeface="+mn-cs"/>
              </a:defRPr>
            </a:lvl1pPr>
          </a:lstStyle>
          <a:p>
            <a:pPr>
              <a:defRPr/>
            </a:pPr>
            <a:endParaRPr lang="en-US" dirty="0"/>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13993B61-ED32-784F-85C9-71EF44B7014F}" type="slidenum">
              <a:rPr lang="en-US"/>
              <a:pPr/>
              <a:t>‹#›</a:t>
            </a:fld>
            <a:endParaRPr lang="en-US" dirty="0"/>
          </a:p>
        </p:txBody>
      </p:sp>
    </p:spTree>
    <p:extLst>
      <p:ext uri="{BB962C8B-B14F-4D97-AF65-F5344CB8AC3E}">
        <p14:creationId xmlns:p14="http://schemas.microsoft.com/office/powerpoint/2010/main" val="2869254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C1125ED-A41D-D948-B1BC-7A9C31D76DD9}" type="datetime1">
              <a:rPr lang="en-US"/>
              <a:pPr/>
              <a:t>5/23/2019</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ea typeface="+mn-ea"/>
                <a:cs typeface="+mn-cs"/>
              </a:defRPr>
            </a:lvl1pPr>
          </a:lstStyle>
          <a:p>
            <a:pPr>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5648E53-9161-FF46-B596-E1A7DAF2A63E}" type="slidenum">
              <a:rPr lang="en-US"/>
              <a:pPr/>
              <a:t>‹#›</a:t>
            </a:fld>
            <a:endParaRPr lang="en-US" dirty="0"/>
          </a:p>
        </p:txBody>
      </p:sp>
    </p:spTree>
    <p:extLst>
      <p:ext uri="{BB962C8B-B14F-4D97-AF65-F5344CB8AC3E}">
        <p14:creationId xmlns:p14="http://schemas.microsoft.com/office/powerpoint/2010/main" val="1640251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24840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defRPr>
            </a:lvl1pPr>
          </a:lstStyle>
          <a:p>
            <a:fld id="{E1FC6332-6875-D14E-AF99-6A0AF145324B}" type="datetime1">
              <a:rPr lang="en-US"/>
              <a:pPr/>
              <a:t>5/23/2019</a:t>
            </a:fld>
            <a:endParaRPr lang="en-US" dirty="0"/>
          </a:p>
        </p:txBody>
      </p:sp>
    </p:spTree>
  </p:cSld>
  <p:clrMap bg1="lt1" tx1="dk1" bg2="lt2" tx2="dk2" accent1="accent1" accent2="accent2" accent3="accent3" accent4="accent4" accent5="accent5" accent6="accent6" hlink="hlink" folHlink="folHlink"/>
  <p:sldLayoutIdLst>
    <p:sldLayoutId id="2147484395" r:id="rId1"/>
    <p:sldLayoutId id="2147484393" r:id="rId2"/>
    <p:sldLayoutId id="2147484394" r:id="rId3"/>
    <p:sldLayoutId id="2147484396" r:id="rId4"/>
    <p:sldLayoutId id="2147484397" r:id="rId5"/>
    <p:sldLayoutId id="2147484398" r:id="rId6"/>
    <p:sldLayoutId id="2147484399" r:id="rId7"/>
    <p:sldLayoutId id="2147484400" r:id="rId8"/>
    <p:sldLayoutId id="2147484401" r:id="rId9"/>
    <p:sldLayoutId id="2147484402" r:id="rId10"/>
    <p:sldLayoutId id="2147484403" r:id="rId11"/>
    <p:sldLayoutId id="2147484404" r:id="rId12"/>
    <p:sldLayoutId id="2147484405" r:id="rId13"/>
  </p:sldLayoutIdLst>
  <p:hf sldNum="0" hdr="0" ftr="0" dt="0"/>
  <p:txStyles>
    <p:titleStyle>
      <a:lvl1pPr algn="ctr" rtl="0" eaLnBrk="1" fontAlgn="base" hangingPunct="1">
        <a:spcBef>
          <a:spcPct val="0"/>
        </a:spcBef>
        <a:spcAft>
          <a:spcPct val="0"/>
        </a:spcAft>
        <a:defRPr sz="4400" kern="1200">
          <a:solidFill>
            <a:schemeClr val="tx1"/>
          </a:solidFill>
          <a:latin typeface="+mj-lt"/>
          <a:ea typeface="ＭＳ Ｐゴシック" charset="0"/>
          <a:cs typeface="+mj-cs"/>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descr="power1 copy.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8575" y="-7620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3" name="Title 1"/>
          <p:cNvSpPr>
            <a:spLocks noGrp="1"/>
          </p:cNvSpPr>
          <p:nvPr>
            <p:ph type="ctrTitle"/>
          </p:nvPr>
        </p:nvSpPr>
        <p:spPr>
          <a:xfrm>
            <a:off x="561975" y="1295400"/>
            <a:ext cx="8077200" cy="2590800"/>
          </a:xfrm>
        </p:spPr>
        <p:txBody>
          <a:bodyPr/>
          <a:lstStyle/>
          <a:p>
            <a:pPr eaLnBrk="1" hangingPunct="1"/>
            <a:r>
              <a:rPr lang="en-US" dirty="0">
                <a:latin typeface="Calibri" charset="0"/>
              </a:rPr>
              <a:t/>
            </a:r>
            <a:br>
              <a:rPr lang="en-US" dirty="0">
                <a:latin typeface="Calibri" charset="0"/>
              </a:rPr>
            </a:br>
            <a:endParaRPr lang="en-US" dirty="0">
              <a:latin typeface="Calibri" charset="0"/>
            </a:endParaRPr>
          </a:p>
        </p:txBody>
      </p:sp>
      <p:sp>
        <p:nvSpPr>
          <p:cNvPr id="15365" name="Slide Number Placeholder 1"/>
          <p:cNvSpPr>
            <a:spLocks noGrp="1"/>
          </p:cNvSpPr>
          <p:nvPr>
            <p:ph type="sldNum" sz="quarter" idx="12"/>
          </p:nvPr>
        </p:nvSpPr>
        <p:spPr bwMode="auto">
          <a:xfrm>
            <a:off x="6553200" y="6492875"/>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r"/>
            <a:fld id="{59EDB8EE-574C-F244-8D0B-582B0524C3C3}" type="slidenum">
              <a:rPr lang="en-US" sz="1800">
                <a:latin typeface="Arial" charset="0"/>
              </a:rPr>
              <a:pPr algn="r"/>
              <a:t>1</a:t>
            </a:fld>
            <a:endParaRPr lang="en-US" sz="1800" dirty="0">
              <a:latin typeface="Arial" charset="0"/>
            </a:endParaRPr>
          </a:p>
        </p:txBody>
      </p:sp>
      <p:sp>
        <p:nvSpPr>
          <p:cNvPr id="3" name="Rectangle 2"/>
          <p:cNvSpPr/>
          <p:nvPr/>
        </p:nvSpPr>
        <p:spPr>
          <a:xfrm>
            <a:off x="381000" y="1295400"/>
            <a:ext cx="8305800" cy="2962349"/>
          </a:xfrm>
          <a:prstGeom prst="rect">
            <a:avLst/>
          </a:prstGeom>
        </p:spPr>
        <p:txBody>
          <a:bodyPr wrap="square">
            <a:spAutoFit/>
          </a:bodyPr>
          <a:lstStyle/>
          <a:p>
            <a:pPr algn="ctr"/>
            <a:r>
              <a:rPr lang="en-US" sz="4800" dirty="0">
                <a:latin typeface="Calibri" charset="0"/>
              </a:rPr>
              <a:t>PROVINCIAL </a:t>
            </a:r>
            <a:r>
              <a:rPr lang="en-US" sz="4800" dirty="0" smtClean="0">
                <a:latin typeface="Calibri" charset="0"/>
              </a:rPr>
              <a:t>TREASURY</a:t>
            </a:r>
            <a:endParaRPr lang="en-US" sz="4800" dirty="0">
              <a:latin typeface="Calibri" charset="0"/>
            </a:endParaRPr>
          </a:p>
          <a:p>
            <a:pPr algn="ctr"/>
            <a:r>
              <a:rPr lang="en-US" sz="4800" dirty="0" smtClean="0">
                <a:solidFill>
                  <a:schemeClr val="bg1">
                    <a:lumMod val="50000"/>
                  </a:schemeClr>
                </a:solidFill>
                <a:latin typeface="Calibri" charset="0"/>
              </a:rPr>
              <a:t>ASSET MANAGEMENT VS AFS REPORTING</a:t>
            </a:r>
            <a:r>
              <a:rPr lang="en-US" sz="1050" dirty="0">
                <a:solidFill>
                  <a:schemeClr val="bg1">
                    <a:lumMod val="50000"/>
                  </a:schemeClr>
                </a:solidFill>
                <a:latin typeface="Calibri" charset="0"/>
              </a:rPr>
              <a:t/>
            </a:r>
            <a:br>
              <a:rPr lang="en-US" sz="1050" dirty="0">
                <a:solidFill>
                  <a:schemeClr val="bg1">
                    <a:lumMod val="50000"/>
                  </a:schemeClr>
                </a:solidFill>
                <a:latin typeface="Calibri" charset="0"/>
              </a:rPr>
            </a:br>
            <a:endParaRPr lang="en-US" sz="1050" dirty="0" smtClean="0">
              <a:solidFill>
                <a:schemeClr val="bg1">
                  <a:lumMod val="50000"/>
                </a:schemeClr>
              </a:solidFill>
              <a:latin typeface="Calibri" charset="0"/>
            </a:endParaRPr>
          </a:p>
          <a:p>
            <a:pPr algn="ctr"/>
            <a:r>
              <a:rPr lang="en-US" sz="3200" dirty="0" smtClean="0">
                <a:solidFill>
                  <a:schemeClr val="bg1">
                    <a:lumMod val="50000"/>
                  </a:schemeClr>
                </a:solidFill>
                <a:latin typeface="Calibri" charset="0"/>
              </a:rPr>
              <a:t>24 May </a:t>
            </a:r>
            <a:r>
              <a:rPr lang="en-US" sz="3200" dirty="0" smtClean="0">
                <a:solidFill>
                  <a:schemeClr val="bg1">
                    <a:lumMod val="50000"/>
                  </a:schemeClr>
                </a:solidFill>
                <a:latin typeface="Calibri" charset="0"/>
              </a:rPr>
              <a:t>2019</a:t>
            </a:r>
            <a:endParaRPr lang="en-US" sz="32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altLang="en-US" dirty="0"/>
              <a:t>National Treasury Asset Management guide</a:t>
            </a:r>
            <a:endParaRPr lang="en-ZA" dirty="0"/>
          </a:p>
        </p:txBody>
      </p:sp>
      <p:sp>
        <p:nvSpPr>
          <p:cNvPr id="3" name="Content Placeholder 2"/>
          <p:cNvSpPr>
            <a:spLocks noGrp="1"/>
          </p:cNvSpPr>
          <p:nvPr>
            <p:ph idx="1"/>
          </p:nvPr>
        </p:nvSpPr>
        <p:spPr/>
        <p:txBody>
          <a:bodyPr/>
          <a:lstStyle/>
          <a:p>
            <a:pPr>
              <a:lnSpc>
                <a:spcPct val="90000"/>
              </a:lnSpc>
              <a:buFontTx/>
              <a:buNone/>
            </a:pPr>
            <a:r>
              <a:rPr lang="en-ZA" altLang="en-US" sz="2400" b="1" i="1" dirty="0"/>
              <a:t>National Treasury asset management framework include:</a:t>
            </a:r>
          </a:p>
          <a:p>
            <a:pPr>
              <a:lnSpc>
                <a:spcPct val="90000"/>
              </a:lnSpc>
              <a:buFontTx/>
              <a:buNone/>
            </a:pPr>
            <a:endParaRPr lang="en-ZA" altLang="en-US" sz="2400" b="1" i="1" dirty="0"/>
          </a:p>
          <a:p>
            <a:pPr>
              <a:lnSpc>
                <a:spcPct val="90000"/>
              </a:lnSpc>
            </a:pPr>
            <a:r>
              <a:rPr lang="en-ZA" altLang="en-US" sz="2400" dirty="0"/>
              <a:t>Measurement of assets</a:t>
            </a:r>
          </a:p>
          <a:p>
            <a:pPr>
              <a:lnSpc>
                <a:spcPct val="90000"/>
              </a:lnSpc>
            </a:pPr>
            <a:r>
              <a:rPr lang="en-ZA" altLang="en-US" sz="2400" dirty="0"/>
              <a:t>Legislative base for asset management</a:t>
            </a:r>
          </a:p>
          <a:p>
            <a:pPr>
              <a:lnSpc>
                <a:spcPct val="90000"/>
              </a:lnSpc>
            </a:pPr>
            <a:r>
              <a:rPr lang="en-ZA" altLang="en-US" sz="2400" dirty="0"/>
              <a:t>Classification of assets</a:t>
            </a:r>
          </a:p>
          <a:p>
            <a:pPr>
              <a:lnSpc>
                <a:spcPct val="90000"/>
              </a:lnSpc>
            </a:pPr>
            <a:r>
              <a:rPr lang="en-ZA" altLang="en-US" sz="2400" dirty="0"/>
              <a:t>Depreciation</a:t>
            </a:r>
          </a:p>
          <a:p>
            <a:pPr>
              <a:lnSpc>
                <a:spcPct val="90000"/>
              </a:lnSpc>
            </a:pPr>
            <a:r>
              <a:rPr lang="en-ZA" altLang="en-US" sz="2400" dirty="0"/>
              <a:t>Assets and financial statements</a:t>
            </a:r>
          </a:p>
          <a:p>
            <a:pPr>
              <a:lnSpc>
                <a:spcPct val="90000"/>
              </a:lnSpc>
            </a:pPr>
            <a:r>
              <a:rPr lang="en-ZA" altLang="en-US" sz="2400" dirty="0"/>
              <a:t>Asset life cycle of management</a:t>
            </a:r>
            <a:endParaRPr lang="en-US" altLang="en-US" sz="2400" dirty="0"/>
          </a:p>
          <a:p>
            <a:endParaRPr lang="en-ZA" dirty="0"/>
          </a:p>
        </p:txBody>
      </p:sp>
    </p:spTree>
    <p:extLst>
      <p:ext uri="{BB962C8B-B14F-4D97-AF65-F5344CB8AC3E}">
        <p14:creationId xmlns:p14="http://schemas.microsoft.com/office/powerpoint/2010/main" val="15404490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Key Definitions </a:t>
            </a:r>
          </a:p>
        </p:txBody>
      </p:sp>
      <p:sp>
        <p:nvSpPr>
          <p:cNvPr id="3" name="Content Placeholder 2"/>
          <p:cNvSpPr>
            <a:spLocks noGrp="1"/>
          </p:cNvSpPr>
          <p:nvPr>
            <p:ph idx="1"/>
          </p:nvPr>
        </p:nvSpPr>
        <p:spPr/>
        <p:txBody>
          <a:bodyPr/>
          <a:lstStyle/>
          <a:p>
            <a:r>
              <a:rPr lang="en-US" sz="1600" b="1" dirty="0"/>
              <a:t>Cash-generating assets -</a:t>
            </a:r>
            <a:r>
              <a:rPr lang="en-US" sz="1600" dirty="0"/>
              <a:t>are assets used with the objective of generating a commercial return. Commercial return means that positive cash flows are expected to be significantly higher than the cost of the asset. </a:t>
            </a:r>
          </a:p>
          <a:p>
            <a:r>
              <a:rPr lang="en-US" sz="1600" b="1" dirty="0"/>
              <a:t>Non cash generating assets- </a:t>
            </a:r>
            <a:r>
              <a:rPr lang="en-US" sz="1600" dirty="0"/>
              <a:t>used in providing as service where there no commercial return</a:t>
            </a:r>
          </a:p>
          <a:p>
            <a:r>
              <a:rPr lang="en-US" sz="1600" b="1" dirty="0"/>
              <a:t>An impairment </a:t>
            </a:r>
            <a:r>
              <a:rPr lang="en-US" sz="1600" dirty="0"/>
              <a:t>-is a loss in the future economic benefits or service potential of an asset, over and above the systematic recognition of the loss of the asset’s future economic benefits or service potential through depreciation </a:t>
            </a:r>
          </a:p>
          <a:p>
            <a:r>
              <a:rPr lang="en-US" sz="1600" b="1" dirty="0"/>
              <a:t>An impairment loss of a non-cash-generating asse</a:t>
            </a:r>
            <a:r>
              <a:rPr lang="en-US" sz="1600" dirty="0"/>
              <a:t>t-  is the amount by which the carrying amount of an asset exceeds its recoverable service amount </a:t>
            </a:r>
          </a:p>
          <a:p>
            <a:r>
              <a:rPr lang="en-US" sz="1600" b="1" dirty="0"/>
              <a:t>Residual Value </a:t>
            </a:r>
            <a:r>
              <a:rPr lang="en-US" sz="1600" dirty="0"/>
              <a:t>–The amount the entity expects to receive at the end of the </a:t>
            </a:r>
            <a:r>
              <a:rPr lang="en-US" sz="1600" dirty="0" err="1"/>
              <a:t>usefullife</a:t>
            </a:r>
            <a:r>
              <a:rPr lang="en-US" sz="1600" dirty="0"/>
              <a:t> of an asset.</a:t>
            </a:r>
          </a:p>
          <a:p>
            <a:r>
              <a:rPr lang="en-US" sz="1600" b="1" dirty="0"/>
              <a:t>Fair value </a:t>
            </a:r>
            <a:r>
              <a:rPr lang="en-US" sz="1600" dirty="0"/>
              <a:t>-  the estimated price at which the an asset can be sold for in an orderly transaction to a third party or under market conditions</a:t>
            </a:r>
            <a:endParaRPr lang="en-ZA" sz="1600" dirty="0"/>
          </a:p>
          <a:p>
            <a:endParaRPr lang="en-ZA" dirty="0"/>
          </a:p>
        </p:txBody>
      </p:sp>
    </p:spTree>
    <p:extLst>
      <p:ext uri="{BB962C8B-B14F-4D97-AF65-F5344CB8AC3E}">
        <p14:creationId xmlns:p14="http://schemas.microsoft.com/office/powerpoint/2010/main" val="28040043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Asset management</a:t>
            </a:r>
          </a:p>
        </p:txBody>
      </p:sp>
      <p:sp>
        <p:nvSpPr>
          <p:cNvPr id="3" name="Content Placeholder 2"/>
          <p:cNvSpPr>
            <a:spLocks noGrp="1"/>
          </p:cNvSpPr>
          <p:nvPr>
            <p:ph idx="1"/>
          </p:nvPr>
        </p:nvSpPr>
        <p:spPr/>
        <p:txBody>
          <a:bodyPr/>
          <a:lstStyle/>
          <a:p>
            <a:pPr lvl="2">
              <a:buFont typeface="Wingdings" panose="05000000000000000000" pitchFamily="2" charset="2"/>
              <a:buChar char="Ø"/>
            </a:pPr>
            <a:r>
              <a:rPr lang="en-US" dirty="0"/>
              <a:t>Asset Management plans, </a:t>
            </a:r>
            <a:endParaRPr lang="en-ZA" sz="1800" dirty="0"/>
          </a:p>
          <a:p>
            <a:pPr lvl="2">
              <a:buFont typeface="Wingdings" panose="05000000000000000000" pitchFamily="2" charset="2"/>
              <a:buChar char="Ø"/>
            </a:pPr>
            <a:r>
              <a:rPr lang="en-US" dirty="0"/>
              <a:t>IDP, budgets and SDBIP</a:t>
            </a:r>
            <a:endParaRPr lang="en-ZA" sz="1800" dirty="0"/>
          </a:p>
          <a:p>
            <a:pPr lvl="2">
              <a:buFont typeface="Wingdings" panose="05000000000000000000" pitchFamily="2" charset="2"/>
              <a:buChar char="Ø"/>
            </a:pPr>
            <a:r>
              <a:rPr lang="en-US" dirty="0"/>
              <a:t>Demand Management plans including Acquisitions (New, replacement and upgrade of Assets) </a:t>
            </a:r>
          </a:p>
          <a:p>
            <a:pPr lvl="2">
              <a:buFont typeface="Wingdings" panose="05000000000000000000" pitchFamily="2" charset="2"/>
              <a:buChar char="Ø"/>
            </a:pPr>
            <a:r>
              <a:rPr lang="en-US" dirty="0"/>
              <a:t>Reporting requirements</a:t>
            </a:r>
            <a:endParaRPr lang="en-ZA" dirty="0"/>
          </a:p>
          <a:p>
            <a:pPr lvl="2">
              <a:buFont typeface="Wingdings" panose="05000000000000000000" pitchFamily="2" charset="2"/>
              <a:buChar char="Ø"/>
            </a:pPr>
            <a:r>
              <a:rPr lang="en-US" dirty="0"/>
              <a:t>Maintenance Plans</a:t>
            </a:r>
            <a:endParaRPr lang="en-ZA" sz="1800" dirty="0"/>
          </a:p>
          <a:p>
            <a:pPr lvl="2">
              <a:buFont typeface="Wingdings" panose="05000000000000000000" pitchFamily="2" charset="2"/>
              <a:buChar char="Ø"/>
            </a:pPr>
            <a:r>
              <a:rPr lang="en-US" dirty="0"/>
              <a:t>Asset Risk Management Plans</a:t>
            </a:r>
            <a:endParaRPr lang="en-ZA" sz="1800" dirty="0"/>
          </a:p>
          <a:p>
            <a:pPr lvl="2">
              <a:buFont typeface="Wingdings" panose="05000000000000000000" pitchFamily="2" charset="2"/>
              <a:buChar char="Ø"/>
            </a:pPr>
            <a:r>
              <a:rPr lang="en-US" dirty="0"/>
              <a:t>Disposal decisions </a:t>
            </a:r>
            <a:endParaRPr lang="en-ZA" sz="1800" dirty="0"/>
          </a:p>
          <a:p>
            <a:endParaRPr lang="en-ZA" dirty="0"/>
          </a:p>
        </p:txBody>
      </p:sp>
    </p:spTree>
    <p:extLst>
      <p:ext uri="{BB962C8B-B14F-4D97-AF65-F5344CB8AC3E}">
        <p14:creationId xmlns:p14="http://schemas.microsoft.com/office/powerpoint/2010/main" val="23534405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GRAP</a:t>
            </a:r>
            <a:endParaRPr lang="en-ZA" dirty="0"/>
          </a:p>
        </p:txBody>
      </p:sp>
      <p:sp>
        <p:nvSpPr>
          <p:cNvPr id="3" name="Content Placeholder 2"/>
          <p:cNvSpPr>
            <a:spLocks noGrp="1"/>
          </p:cNvSpPr>
          <p:nvPr>
            <p:ph idx="1"/>
          </p:nvPr>
        </p:nvSpPr>
        <p:spPr/>
        <p:txBody>
          <a:bodyPr/>
          <a:lstStyle/>
          <a:p>
            <a:r>
              <a:rPr lang="en-US" sz="2400" dirty="0"/>
              <a:t>GRAP standards are issued by  ASB inline with section 89 of the PFMA</a:t>
            </a:r>
          </a:p>
          <a:p>
            <a:r>
              <a:rPr lang="en-US" sz="2400" dirty="0" smtClean="0"/>
              <a:t>Applicable </a:t>
            </a:r>
            <a:r>
              <a:rPr lang="en-US" sz="2400" dirty="0"/>
              <a:t>to Municipalities and Municipal entities</a:t>
            </a:r>
          </a:p>
          <a:p>
            <a:pPr marL="0" indent="0">
              <a:buNone/>
            </a:pPr>
            <a:endParaRPr lang="en-US" sz="2400" dirty="0"/>
          </a:p>
          <a:p>
            <a:r>
              <a:rPr lang="en-US" sz="2400" dirty="0" smtClean="0"/>
              <a:t>Board </a:t>
            </a:r>
            <a:r>
              <a:rPr lang="en-US" sz="2400" dirty="0"/>
              <a:t>(ASB) issues Directives and Interpretations to deal with specific issues which entities may encounter when applying GRAP</a:t>
            </a:r>
          </a:p>
          <a:p>
            <a:endParaRPr lang="en-ZA" dirty="0"/>
          </a:p>
        </p:txBody>
      </p:sp>
    </p:spTree>
    <p:extLst>
      <p:ext uri="{BB962C8B-B14F-4D97-AF65-F5344CB8AC3E}">
        <p14:creationId xmlns:p14="http://schemas.microsoft.com/office/powerpoint/2010/main" val="12739688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Effective GRAP Standards - </a:t>
            </a:r>
            <a:endParaRPr lang="en-ZA" dirty="0"/>
          </a:p>
        </p:txBody>
      </p:sp>
      <p:sp>
        <p:nvSpPr>
          <p:cNvPr id="3" name="Content Placeholder 2"/>
          <p:cNvSpPr>
            <a:spLocks noGrp="1"/>
          </p:cNvSpPr>
          <p:nvPr>
            <p:ph idx="1"/>
          </p:nvPr>
        </p:nvSpPr>
        <p:spPr/>
        <p:txBody>
          <a:bodyPr/>
          <a:lstStyle/>
          <a:p>
            <a:pPr marL="0" indent="0">
              <a:buNone/>
            </a:pPr>
            <a:r>
              <a:rPr lang="en-US" sz="1600" b="1" dirty="0"/>
              <a:t>Effective GRAP Standards applicable to accounting for assets are: </a:t>
            </a:r>
            <a:endParaRPr lang="en-US" sz="1600" dirty="0"/>
          </a:p>
          <a:p>
            <a:pPr marL="0" indent="0">
              <a:buNone/>
            </a:pPr>
            <a:r>
              <a:rPr lang="en-US" sz="1600" dirty="0"/>
              <a:t>•GRAP 3 – Accounting Policies, Changes in Accounting Estimates and Errors </a:t>
            </a:r>
          </a:p>
          <a:p>
            <a:pPr marL="0" indent="0">
              <a:buNone/>
            </a:pPr>
            <a:r>
              <a:rPr lang="en-ZA" sz="1600" dirty="0"/>
              <a:t>•GRAP 5 – Borrowing costs </a:t>
            </a:r>
          </a:p>
          <a:p>
            <a:pPr marL="0" indent="0">
              <a:buNone/>
            </a:pPr>
            <a:r>
              <a:rPr lang="en-ZA" sz="1600" dirty="0"/>
              <a:t>•GRAP 11 – Construction Contracts </a:t>
            </a:r>
          </a:p>
          <a:p>
            <a:pPr marL="0" indent="0">
              <a:buNone/>
            </a:pPr>
            <a:r>
              <a:rPr lang="en-ZA" sz="1600" dirty="0"/>
              <a:t>•GRAP 12 – Inventories </a:t>
            </a:r>
          </a:p>
          <a:p>
            <a:pPr marL="0" indent="0">
              <a:buNone/>
            </a:pPr>
            <a:r>
              <a:rPr lang="en-ZA" sz="1600" dirty="0"/>
              <a:t>•GRAP 13 – Leases </a:t>
            </a:r>
          </a:p>
          <a:p>
            <a:pPr marL="0" indent="0">
              <a:buNone/>
            </a:pPr>
            <a:r>
              <a:rPr lang="en-ZA" sz="1600" dirty="0"/>
              <a:t>•GRAP 16 – Investment Property </a:t>
            </a:r>
          </a:p>
          <a:p>
            <a:pPr marL="0" indent="0">
              <a:buNone/>
            </a:pPr>
            <a:r>
              <a:rPr lang="en-US" sz="1600" dirty="0"/>
              <a:t>•GRAP 17 – Property, Plant and Equipment </a:t>
            </a:r>
          </a:p>
          <a:p>
            <a:pPr marL="0" indent="0">
              <a:buNone/>
            </a:pPr>
            <a:r>
              <a:rPr lang="en-US" sz="1600" dirty="0"/>
              <a:t>•GRAP 21 – Impairment of Non-cash Generating Assets </a:t>
            </a:r>
          </a:p>
          <a:p>
            <a:pPr marL="0" indent="0">
              <a:buNone/>
            </a:pPr>
            <a:r>
              <a:rPr lang="en-US" sz="1600" dirty="0"/>
              <a:t>•GRAP 26 – Impairment of Cash Generating Assets </a:t>
            </a:r>
          </a:p>
          <a:p>
            <a:pPr marL="0" indent="0">
              <a:buNone/>
            </a:pPr>
            <a:r>
              <a:rPr lang="en-ZA" sz="1600" dirty="0"/>
              <a:t>•GRAP 27 – Agriculture </a:t>
            </a:r>
          </a:p>
          <a:p>
            <a:pPr marL="0" indent="0">
              <a:buNone/>
            </a:pPr>
            <a:r>
              <a:rPr lang="en-ZA" sz="1600" dirty="0"/>
              <a:t>•GRAP 31 – Intangible assets </a:t>
            </a:r>
          </a:p>
          <a:p>
            <a:pPr marL="0" indent="0">
              <a:buNone/>
            </a:pPr>
            <a:r>
              <a:rPr lang="en-ZA" sz="1600" dirty="0"/>
              <a:t>•GRAP 100 – Discontinued operations </a:t>
            </a:r>
          </a:p>
          <a:p>
            <a:pPr marL="0" indent="0">
              <a:buNone/>
            </a:pPr>
            <a:r>
              <a:rPr lang="en-ZA" sz="1600" dirty="0"/>
              <a:t>•GRAP 103 – Heritage assets </a:t>
            </a:r>
          </a:p>
          <a:p>
            <a:endParaRPr lang="en-ZA" dirty="0"/>
          </a:p>
        </p:txBody>
      </p:sp>
    </p:spTree>
    <p:extLst>
      <p:ext uri="{BB962C8B-B14F-4D97-AF65-F5344CB8AC3E}">
        <p14:creationId xmlns:p14="http://schemas.microsoft.com/office/powerpoint/2010/main" val="26728814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Amendments to GRAP</a:t>
            </a:r>
            <a:endParaRPr lang="en-ZA" dirty="0"/>
          </a:p>
        </p:txBody>
      </p:sp>
      <p:sp>
        <p:nvSpPr>
          <p:cNvPr id="3" name="Content Placeholder 2"/>
          <p:cNvSpPr>
            <a:spLocks noGrp="1"/>
          </p:cNvSpPr>
          <p:nvPr>
            <p:ph idx="1"/>
          </p:nvPr>
        </p:nvSpPr>
        <p:spPr/>
        <p:txBody>
          <a:bodyPr/>
          <a:lstStyle/>
          <a:p>
            <a:pPr marL="0" indent="0">
              <a:buNone/>
            </a:pPr>
            <a:r>
              <a:rPr lang="en-GB" sz="1600" b="1" dirty="0" smtClean="0"/>
              <a:t>Information to be presented on the face of the statement of financial position .79 In accordance with paragraph .38 As a minimum, the face of the statement of financial position shall include line items that present the following amounts:</a:t>
            </a:r>
          </a:p>
          <a:p>
            <a:pPr marL="0" indent="0">
              <a:buNone/>
            </a:pPr>
            <a:r>
              <a:rPr lang="en-GB" sz="1600" dirty="0" smtClean="0"/>
              <a:t> </a:t>
            </a:r>
            <a:r>
              <a:rPr lang="en-GB" sz="1600" dirty="0"/>
              <a:t>(a) property, plant and equipment; </a:t>
            </a:r>
            <a:endParaRPr lang="en-GB" sz="1600" dirty="0" smtClean="0"/>
          </a:p>
          <a:p>
            <a:pPr marL="0" indent="0">
              <a:buNone/>
            </a:pPr>
            <a:r>
              <a:rPr lang="en-GB" sz="1600" dirty="0" smtClean="0"/>
              <a:t>(</a:t>
            </a:r>
            <a:r>
              <a:rPr lang="en-GB" sz="1600" dirty="0"/>
              <a:t>b) investment property; </a:t>
            </a:r>
            <a:endParaRPr lang="en-GB" sz="1600" dirty="0" smtClean="0"/>
          </a:p>
          <a:p>
            <a:pPr marL="0" indent="0">
              <a:buNone/>
            </a:pPr>
            <a:r>
              <a:rPr lang="en-GB" sz="1600" dirty="0" smtClean="0"/>
              <a:t>(</a:t>
            </a:r>
            <a:r>
              <a:rPr lang="en-GB" sz="1600" dirty="0"/>
              <a:t>c) intangible assets</a:t>
            </a:r>
            <a:r>
              <a:rPr lang="en-GB" sz="1600" dirty="0" smtClean="0"/>
              <a:t>;</a:t>
            </a:r>
          </a:p>
          <a:p>
            <a:pPr marL="0" indent="0">
              <a:buNone/>
            </a:pPr>
            <a:r>
              <a:rPr lang="en-GB" sz="1600" dirty="0" smtClean="0"/>
              <a:t> </a:t>
            </a:r>
            <a:r>
              <a:rPr lang="en-GB" sz="1600" dirty="0"/>
              <a:t>(d) heritage assets; </a:t>
            </a:r>
            <a:endParaRPr lang="en-GB" sz="1600" dirty="0" smtClean="0"/>
          </a:p>
          <a:p>
            <a:pPr marL="0" indent="0">
              <a:buNone/>
            </a:pPr>
            <a:r>
              <a:rPr lang="en-GB" sz="1600" dirty="0" smtClean="0"/>
              <a:t>(</a:t>
            </a:r>
            <a:r>
              <a:rPr lang="en-GB" sz="1600" dirty="0"/>
              <a:t>e) financial assets (excluding amounts shown under </a:t>
            </a:r>
            <a:endParaRPr lang="en-GB" sz="1600" dirty="0" smtClean="0"/>
          </a:p>
          <a:p>
            <a:pPr marL="0" indent="0">
              <a:buNone/>
            </a:pPr>
            <a:r>
              <a:rPr lang="en-GB" sz="1600" dirty="0" smtClean="0"/>
              <a:t>(</a:t>
            </a:r>
            <a:r>
              <a:rPr lang="en-GB" sz="1600" dirty="0"/>
              <a:t>f), (</a:t>
            </a:r>
            <a:r>
              <a:rPr lang="en-GB" sz="1600" dirty="0" err="1"/>
              <a:t>i</a:t>
            </a:r>
            <a:r>
              <a:rPr lang="en-GB" sz="1600" dirty="0"/>
              <a:t>), (j) and (k)); (f) investments accounted for using the equity method</a:t>
            </a:r>
            <a:r>
              <a:rPr lang="en-GB" sz="1600" dirty="0" smtClean="0"/>
              <a:t>; </a:t>
            </a:r>
          </a:p>
          <a:p>
            <a:pPr marL="0" indent="0">
              <a:buNone/>
            </a:pPr>
            <a:r>
              <a:rPr lang="en-GB" sz="1600" dirty="0" smtClean="0"/>
              <a:t>(</a:t>
            </a:r>
            <a:r>
              <a:rPr lang="en-GB" sz="1600" dirty="0"/>
              <a:t>g) inventories</a:t>
            </a:r>
            <a:r>
              <a:rPr lang="en-GB" sz="1600" dirty="0" smtClean="0"/>
              <a:t>;</a:t>
            </a:r>
          </a:p>
          <a:p>
            <a:pPr marL="0" indent="0">
              <a:buNone/>
            </a:pPr>
            <a:r>
              <a:rPr lang="en-GB" sz="1600" dirty="0" smtClean="0"/>
              <a:t> (</a:t>
            </a:r>
            <a:r>
              <a:rPr lang="en-GB" sz="1600" dirty="0"/>
              <a:t>h) biological assets that form part of an agricultural activity</a:t>
            </a:r>
            <a:r>
              <a:rPr lang="en-GB" sz="1600" dirty="0" smtClean="0"/>
              <a:t>; </a:t>
            </a:r>
          </a:p>
          <a:p>
            <a:pPr marL="0" indent="0">
              <a:buNone/>
            </a:pPr>
            <a:r>
              <a:rPr lang="en-GB" sz="1600" dirty="0" smtClean="0"/>
              <a:t>(</a:t>
            </a:r>
            <a:r>
              <a:rPr lang="en-GB" sz="1600" dirty="0" err="1"/>
              <a:t>i</a:t>
            </a:r>
            <a:r>
              <a:rPr lang="en-GB" sz="1600" dirty="0"/>
              <a:t>) receivables from non-exchange transactions (taxes and transfers</a:t>
            </a:r>
            <a:r>
              <a:rPr lang="en-GB" sz="1600" dirty="0" smtClean="0"/>
              <a:t>);</a:t>
            </a:r>
            <a:endParaRPr lang="en-ZA" sz="1600" dirty="0"/>
          </a:p>
        </p:txBody>
      </p:sp>
    </p:spTree>
    <p:extLst>
      <p:ext uri="{BB962C8B-B14F-4D97-AF65-F5344CB8AC3E}">
        <p14:creationId xmlns:p14="http://schemas.microsoft.com/office/powerpoint/2010/main" val="19781451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Amendments to GRAP</a:t>
            </a:r>
            <a:endParaRPr lang="en-ZA" dirty="0"/>
          </a:p>
        </p:txBody>
      </p:sp>
      <p:sp>
        <p:nvSpPr>
          <p:cNvPr id="3" name="Content Placeholder 2"/>
          <p:cNvSpPr>
            <a:spLocks noGrp="1"/>
          </p:cNvSpPr>
          <p:nvPr>
            <p:ph idx="1"/>
          </p:nvPr>
        </p:nvSpPr>
        <p:spPr/>
        <p:txBody>
          <a:bodyPr/>
          <a:lstStyle/>
          <a:p>
            <a:pPr marL="0" indent="0">
              <a:buNone/>
            </a:pPr>
            <a:r>
              <a:rPr lang="en-GB" sz="1600" b="1" dirty="0"/>
              <a:t>Information to be presented on the face of the statement of financial position .79 In accordance with paragraph .38 As a minimum, the face of the statement of financial position shall include line items that present the following amounts</a:t>
            </a:r>
            <a:r>
              <a:rPr lang="en-GB" sz="1600" b="1" dirty="0" smtClean="0"/>
              <a:t>:</a:t>
            </a:r>
          </a:p>
          <a:p>
            <a:pPr marL="0" indent="0">
              <a:buNone/>
            </a:pPr>
            <a:r>
              <a:rPr lang="en-GB" sz="1600" dirty="0" smtClean="0"/>
              <a:t>(j) receivables from exchange transactions; </a:t>
            </a:r>
          </a:p>
          <a:p>
            <a:pPr marL="0" indent="0">
              <a:buNone/>
            </a:pPr>
            <a:r>
              <a:rPr lang="en-GB" sz="1600" dirty="0" smtClean="0"/>
              <a:t>(k) cash and cash equivalents;</a:t>
            </a:r>
          </a:p>
          <a:p>
            <a:pPr marL="0" indent="0">
              <a:buNone/>
            </a:pPr>
            <a:r>
              <a:rPr lang="en-GB" sz="1600" dirty="0" smtClean="0"/>
              <a:t> (l) taxes and transfers payable; </a:t>
            </a:r>
          </a:p>
          <a:p>
            <a:pPr marL="0" indent="0">
              <a:buNone/>
            </a:pPr>
            <a:r>
              <a:rPr lang="en-GB" sz="1600" dirty="0" smtClean="0"/>
              <a:t>(m) payables from exchange transactions;</a:t>
            </a:r>
          </a:p>
          <a:p>
            <a:pPr marL="0" indent="0">
              <a:buNone/>
            </a:pPr>
            <a:r>
              <a:rPr lang="en-GB" sz="1600" dirty="0" smtClean="0"/>
              <a:t> (n) provisions; </a:t>
            </a:r>
          </a:p>
          <a:p>
            <a:pPr marL="0" indent="0">
              <a:buNone/>
            </a:pPr>
            <a:r>
              <a:rPr lang="en-GB" sz="1600" dirty="0" smtClean="0"/>
              <a:t>(o) liabilities and assets for current and deferred tax, where applicable (as defined in the International Accounting Standard® on Income Taxes); </a:t>
            </a:r>
          </a:p>
          <a:p>
            <a:pPr marL="0" indent="0">
              <a:buNone/>
            </a:pPr>
            <a:r>
              <a:rPr lang="en-GB" sz="1600" dirty="0" smtClean="0"/>
              <a:t>(p) financial liabilities (excluding amounts shown under </a:t>
            </a:r>
          </a:p>
          <a:p>
            <a:pPr marL="0" indent="0">
              <a:buNone/>
            </a:pPr>
            <a:r>
              <a:rPr lang="en-GB" sz="1600" dirty="0" smtClean="0"/>
              <a:t>(k), (l) and (m)); (q) non-controlling interest, presented within net assets; and</a:t>
            </a:r>
            <a:endParaRPr lang="en-ZA" sz="1600" dirty="0"/>
          </a:p>
        </p:txBody>
      </p:sp>
    </p:spTree>
    <p:extLst>
      <p:ext uri="{BB962C8B-B14F-4D97-AF65-F5344CB8AC3E}">
        <p14:creationId xmlns:p14="http://schemas.microsoft.com/office/powerpoint/2010/main" val="12918106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Directives </a:t>
            </a:r>
            <a:endParaRPr lang="en-ZA" dirty="0"/>
          </a:p>
        </p:txBody>
      </p:sp>
      <p:sp>
        <p:nvSpPr>
          <p:cNvPr id="3" name="Content Placeholder 2"/>
          <p:cNvSpPr>
            <a:spLocks noGrp="1"/>
          </p:cNvSpPr>
          <p:nvPr>
            <p:ph idx="1"/>
          </p:nvPr>
        </p:nvSpPr>
        <p:spPr/>
        <p:txBody>
          <a:bodyPr/>
          <a:lstStyle/>
          <a:p>
            <a:pPr marL="0" indent="0">
              <a:buNone/>
            </a:pPr>
            <a:r>
              <a:rPr lang="en-US" sz="2400" b="1" dirty="0"/>
              <a:t>Effective Directives applicable to Assets are: </a:t>
            </a:r>
            <a:endParaRPr lang="en-US" sz="2400" dirty="0"/>
          </a:p>
          <a:p>
            <a:r>
              <a:rPr lang="en-US" sz="2400" dirty="0" smtClean="0"/>
              <a:t>Directive </a:t>
            </a:r>
            <a:r>
              <a:rPr lang="en-US" sz="2400" dirty="0"/>
              <a:t>3 – Transitional Provisions for High Capacity Municipalities </a:t>
            </a:r>
          </a:p>
          <a:p>
            <a:r>
              <a:rPr lang="en-US" sz="2400" dirty="0" smtClean="0"/>
              <a:t>Directive </a:t>
            </a:r>
            <a:r>
              <a:rPr lang="en-US" sz="2400" dirty="0"/>
              <a:t>4 – Transitional Provisions for Medium and Low Capacity Municipalities </a:t>
            </a:r>
          </a:p>
          <a:p>
            <a:r>
              <a:rPr lang="en-US" sz="2400" dirty="0" smtClean="0"/>
              <a:t>Directive </a:t>
            </a:r>
            <a:r>
              <a:rPr lang="en-US" sz="2400" dirty="0"/>
              <a:t>5 – Determining the GRAP Reporting Framework </a:t>
            </a:r>
          </a:p>
          <a:p>
            <a:r>
              <a:rPr lang="en-US" sz="2400" dirty="0" smtClean="0"/>
              <a:t>Directive </a:t>
            </a:r>
            <a:r>
              <a:rPr lang="en-US" sz="2400" dirty="0"/>
              <a:t>7 – Application of Deemed Cost </a:t>
            </a:r>
          </a:p>
          <a:p>
            <a:r>
              <a:rPr lang="en-US" sz="2400" dirty="0" smtClean="0"/>
              <a:t>Directive </a:t>
            </a:r>
            <a:r>
              <a:rPr lang="en-US" sz="2400" dirty="0"/>
              <a:t>11 – Changes in measurement base </a:t>
            </a:r>
          </a:p>
          <a:p>
            <a:endParaRPr lang="en-ZA" dirty="0"/>
          </a:p>
        </p:txBody>
      </p:sp>
    </p:spTree>
    <p:extLst>
      <p:ext uri="{BB962C8B-B14F-4D97-AF65-F5344CB8AC3E}">
        <p14:creationId xmlns:p14="http://schemas.microsoft.com/office/powerpoint/2010/main" val="29579411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Interpretations on GRAP</a:t>
            </a:r>
            <a:endParaRPr lang="en-ZA" dirty="0"/>
          </a:p>
        </p:txBody>
      </p:sp>
      <p:sp>
        <p:nvSpPr>
          <p:cNvPr id="3" name="Content Placeholder 2"/>
          <p:cNvSpPr>
            <a:spLocks noGrp="1"/>
          </p:cNvSpPr>
          <p:nvPr>
            <p:ph idx="1"/>
          </p:nvPr>
        </p:nvSpPr>
        <p:spPr/>
        <p:txBody>
          <a:bodyPr/>
          <a:lstStyle/>
          <a:p>
            <a:pPr marL="0" indent="0">
              <a:buNone/>
            </a:pPr>
            <a:r>
              <a:rPr lang="en-ZA" sz="2000" b="1" dirty="0"/>
              <a:t>Interpretations applicable to Assets are: </a:t>
            </a:r>
            <a:endParaRPr lang="en-ZA" sz="2000" dirty="0"/>
          </a:p>
          <a:p>
            <a:pPr>
              <a:buFont typeface="Wingdings" panose="05000000000000000000" pitchFamily="2" charset="2"/>
              <a:buChar char="Ø"/>
            </a:pPr>
            <a:r>
              <a:rPr lang="en-US" sz="2000" dirty="0"/>
              <a:t>IGRAP 2 – Changes in existing decommissioning, restoration and similar liabilities </a:t>
            </a:r>
          </a:p>
          <a:p>
            <a:pPr>
              <a:buFont typeface="Wingdings" panose="05000000000000000000" pitchFamily="2" charset="2"/>
              <a:buChar char="Ø"/>
            </a:pPr>
            <a:r>
              <a:rPr lang="en-US" sz="2000" dirty="0"/>
              <a:t>IGRAP 3 – Determining whether an arrangement constitutes a lease </a:t>
            </a:r>
          </a:p>
          <a:p>
            <a:pPr>
              <a:buFont typeface="Wingdings" panose="05000000000000000000" pitchFamily="2" charset="2"/>
              <a:buChar char="Ø"/>
            </a:pPr>
            <a:r>
              <a:rPr lang="en-US" sz="2000" dirty="0"/>
              <a:t>IGRAP 8 – Arrangements for the construction of assets from exchange transactions </a:t>
            </a:r>
          </a:p>
          <a:p>
            <a:pPr>
              <a:buFont typeface="Wingdings" panose="05000000000000000000" pitchFamily="2" charset="2"/>
              <a:buChar char="Ø"/>
            </a:pPr>
            <a:r>
              <a:rPr lang="en-US" sz="2000" dirty="0"/>
              <a:t>IGRAP 9 – Distributions of noncash assets to owners </a:t>
            </a:r>
          </a:p>
          <a:p>
            <a:pPr>
              <a:buFont typeface="Wingdings" panose="05000000000000000000" pitchFamily="2" charset="2"/>
              <a:buChar char="Ø"/>
            </a:pPr>
            <a:r>
              <a:rPr lang="en-US" sz="2000" dirty="0"/>
              <a:t>IGRAP 10 – Assets received from customers </a:t>
            </a:r>
          </a:p>
          <a:p>
            <a:pPr>
              <a:buFont typeface="Wingdings" panose="05000000000000000000" pitchFamily="2" charset="2"/>
              <a:buChar char="Ø"/>
            </a:pPr>
            <a:r>
              <a:rPr lang="en-US" sz="2000" dirty="0"/>
              <a:t>IGRAP 14 – Evaluating substance of transactions involving the legal form of leases </a:t>
            </a:r>
          </a:p>
          <a:p>
            <a:pPr>
              <a:buFont typeface="Wingdings" panose="05000000000000000000" pitchFamily="2" charset="2"/>
              <a:buChar char="Ø"/>
            </a:pPr>
            <a:r>
              <a:rPr lang="en-US" sz="2000" dirty="0"/>
              <a:t>IGRAP 16 – Intangible assets – website costs </a:t>
            </a:r>
          </a:p>
          <a:p>
            <a:endParaRPr lang="en-ZA" dirty="0"/>
          </a:p>
        </p:txBody>
      </p:sp>
    </p:spTree>
    <p:extLst>
      <p:ext uri="{BB962C8B-B14F-4D97-AF65-F5344CB8AC3E}">
        <p14:creationId xmlns:p14="http://schemas.microsoft.com/office/powerpoint/2010/main" val="17156412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GRAP 17 (</a:t>
            </a:r>
            <a:r>
              <a:rPr lang="en-ZA" dirty="0" err="1"/>
              <a:t>Def</a:t>
            </a:r>
            <a:r>
              <a:rPr lang="en-ZA" dirty="0"/>
              <a:t> and </a:t>
            </a:r>
            <a:r>
              <a:rPr lang="en-ZA" dirty="0" err="1"/>
              <a:t>Recog</a:t>
            </a:r>
            <a:r>
              <a:rPr lang="en-ZA" dirty="0"/>
              <a:t>)</a:t>
            </a:r>
            <a:endParaRPr lang="en-ZA" dirty="0"/>
          </a:p>
        </p:txBody>
      </p:sp>
      <p:sp>
        <p:nvSpPr>
          <p:cNvPr id="3" name="Content Placeholder 2"/>
          <p:cNvSpPr>
            <a:spLocks noGrp="1"/>
          </p:cNvSpPr>
          <p:nvPr>
            <p:ph idx="1"/>
          </p:nvPr>
        </p:nvSpPr>
        <p:spPr/>
        <p:txBody>
          <a:bodyPr/>
          <a:lstStyle/>
          <a:p>
            <a:pPr marL="0" indent="0">
              <a:buNone/>
            </a:pPr>
            <a:r>
              <a:rPr lang="en-US" sz="1800" dirty="0"/>
              <a:t>Property, plant and equipment shall be </a:t>
            </a:r>
            <a:r>
              <a:rPr lang="en-US" sz="1800" dirty="0" err="1"/>
              <a:t>recognised</a:t>
            </a:r>
            <a:r>
              <a:rPr lang="en-US" sz="1800" dirty="0"/>
              <a:t> as an asset if it </a:t>
            </a:r>
            <a:r>
              <a:rPr lang="en-US" sz="1800" b="1" dirty="0"/>
              <a:t>meets the definition of an asset</a:t>
            </a:r>
            <a:r>
              <a:rPr lang="en-US" sz="1800" dirty="0"/>
              <a:t>, </a:t>
            </a:r>
            <a:r>
              <a:rPr lang="en-US" sz="1800" b="1" dirty="0"/>
              <a:t>and only if</a:t>
            </a:r>
            <a:r>
              <a:rPr lang="en-US" sz="1800" dirty="0"/>
              <a:t>: </a:t>
            </a:r>
          </a:p>
          <a:p>
            <a:pPr>
              <a:buFont typeface="Wingdings" panose="05000000000000000000" pitchFamily="2" charset="2"/>
              <a:buChar char="Ø"/>
            </a:pPr>
            <a:r>
              <a:rPr lang="en-US" sz="1800" dirty="0"/>
              <a:t> it is probable that future economic benefits or service potential associated with the item will flow to the entity, and (b) </a:t>
            </a:r>
          </a:p>
          <a:p>
            <a:pPr>
              <a:buFont typeface="Wingdings" panose="05000000000000000000" pitchFamily="2" charset="2"/>
              <a:buChar char="Ø"/>
            </a:pPr>
            <a:r>
              <a:rPr lang="en-US" sz="1800" dirty="0"/>
              <a:t>the cost or fair value of the item can be measured reliably </a:t>
            </a:r>
          </a:p>
          <a:p>
            <a:pPr lvl="0">
              <a:buFont typeface="Wingdings" panose="05000000000000000000" pitchFamily="2" charset="2"/>
              <a:buChar char="Ø"/>
            </a:pPr>
            <a:r>
              <a:rPr lang="en-ZA" sz="1800" dirty="0"/>
              <a:t>the cost is above any municipal capitalisation threshold (if any);</a:t>
            </a:r>
          </a:p>
          <a:p>
            <a:pPr lvl="0">
              <a:buFont typeface="Wingdings" panose="05000000000000000000" pitchFamily="2" charset="2"/>
              <a:buChar char="Ø"/>
            </a:pPr>
            <a:r>
              <a:rPr lang="en-ZA" sz="1800" dirty="0"/>
              <a:t>the item is expected to be used during more than one financial year</a:t>
            </a:r>
          </a:p>
          <a:p>
            <a:pPr marL="0" lvl="0" indent="0">
              <a:buNone/>
            </a:pPr>
            <a:endParaRPr lang="en-ZA" sz="1800" dirty="0"/>
          </a:p>
          <a:p>
            <a:pPr marL="0" lvl="0" indent="0">
              <a:buNone/>
            </a:pPr>
            <a:r>
              <a:rPr lang="en-ZA" sz="1800" dirty="0"/>
              <a:t>Criteria for Recognition</a:t>
            </a:r>
          </a:p>
          <a:p>
            <a:pPr marL="0" lvl="0" indent="0">
              <a:buNone/>
            </a:pPr>
            <a:endParaRPr lang="en-ZA" sz="1800" dirty="0"/>
          </a:p>
          <a:p>
            <a:pPr marL="0" lvl="0" indent="0">
              <a:buNone/>
            </a:pPr>
            <a:r>
              <a:rPr lang="en-ZA" sz="1800" dirty="0"/>
              <a:t>Ownership </a:t>
            </a:r>
            <a:r>
              <a:rPr lang="en-ZA" sz="1800" dirty="0" err="1"/>
              <a:t>vs</a:t>
            </a:r>
            <a:r>
              <a:rPr lang="en-ZA" sz="1800" dirty="0"/>
              <a:t> Control</a:t>
            </a:r>
          </a:p>
          <a:p>
            <a:endParaRPr lang="en-ZA" dirty="0"/>
          </a:p>
        </p:txBody>
      </p:sp>
    </p:spTree>
    <p:extLst>
      <p:ext uri="{BB962C8B-B14F-4D97-AF65-F5344CB8AC3E}">
        <p14:creationId xmlns:p14="http://schemas.microsoft.com/office/powerpoint/2010/main" val="18031102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Content</a:t>
            </a:r>
            <a:endParaRPr lang="en-ZA" dirty="0"/>
          </a:p>
        </p:txBody>
      </p:sp>
      <p:sp>
        <p:nvSpPr>
          <p:cNvPr id="3" name="Content Placeholder 2"/>
          <p:cNvSpPr>
            <a:spLocks noGrp="1"/>
          </p:cNvSpPr>
          <p:nvPr>
            <p:ph idx="1"/>
          </p:nvPr>
        </p:nvSpPr>
        <p:spPr/>
        <p:txBody>
          <a:bodyPr/>
          <a:lstStyle/>
          <a:p>
            <a:r>
              <a:rPr lang="en-US" sz="2800" dirty="0"/>
              <a:t>Overall Objective- asset management </a:t>
            </a:r>
          </a:p>
          <a:p>
            <a:endParaRPr lang="en-US" sz="2800" dirty="0"/>
          </a:p>
          <a:p>
            <a:r>
              <a:rPr lang="en-ZA" sz="2800" dirty="0"/>
              <a:t>Directives and interpretations</a:t>
            </a:r>
          </a:p>
          <a:p>
            <a:endParaRPr lang="en-ZA" sz="2800" dirty="0"/>
          </a:p>
          <a:p>
            <a:r>
              <a:rPr lang="en-US" sz="2800" dirty="0"/>
              <a:t>GRAP Standards</a:t>
            </a:r>
          </a:p>
          <a:p>
            <a:pPr marL="0" indent="0">
              <a:buNone/>
            </a:pPr>
            <a:endParaRPr lang="en-US" sz="2800" dirty="0"/>
          </a:p>
          <a:p>
            <a:endParaRPr lang="en-ZA" sz="2800" dirty="0"/>
          </a:p>
        </p:txBody>
      </p:sp>
    </p:spTree>
    <p:extLst>
      <p:ext uri="{BB962C8B-B14F-4D97-AF65-F5344CB8AC3E}">
        <p14:creationId xmlns:p14="http://schemas.microsoft.com/office/powerpoint/2010/main" val="11565229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Directive 7 – Key </a:t>
            </a:r>
            <a:r>
              <a:rPr lang="en-ZA" b="1" dirty="0"/>
              <a:t>Definitions </a:t>
            </a:r>
            <a:endParaRPr lang="en-ZA" dirty="0"/>
          </a:p>
        </p:txBody>
      </p:sp>
      <p:sp>
        <p:nvSpPr>
          <p:cNvPr id="3" name="Content Placeholder 2"/>
          <p:cNvSpPr>
            <a:spLocks noGrp="1"/>
          </p:cNvSpPr>
          <p:nvPr>
            <p:ph idx="1"/>
          </p:nvPr>
        </p:nvSpPr>
        <p:spPr/>
        <p:txBody>
          <a:bodyPr/>
          <a:lstStyle/>
          <a:p>
            <a:r>
              <a:rPr lang="en-GB" sz="1800" dirty="0" smtClean="0"/>
              <a:t>Deemed </a:t>
            </a:r>
            <a:r>
              <a:rPr lang="en-GB" sz="1800" dirty="0"/>
              <a:t>cost: Deemed cost is a surrogate value for the cost or fair value of an asset at its initial acquisition, and is determined by reference to the fair value of the asset at the date of adopting the Standards of GRAP or on the transfer date or the merger date (measurement date). </a:t>
            </a:r>
          </a:p>
          <a:p>
            <a:r>
              <a:rPr lang="en-GB" sz="1800" dirty="0"/>
              <a:t> Initial acquisition (for purposes of this Directive): Assets acquired before the date of adopting Standards of GRAP or assets acquired in a transfer of functions between entities under common control or in a merger. </a:t>
            </a:r>
          </a:p>
          <a:p>
            <a:r>
              <a:rPr lang="en-GB" sz="1800" dirty="0"/>
              <a:t> Measurement date (for purposes of this Directive): Measurement date is either (a) the date that an entity adopts the Standards of GRAP and is the beginning of the earliest period for which an entity presents full comparative information, in its first financial statements prepared using Standards of GRAP; or (b) the transfer date or the merger date. </a:t>
            </a:r>
          </a:p>
          <a:p>
            <a:endParaRPr lang="en-ZA" dirty="0"/>
          </a:p>
        </p:txBody>
      </p:sp>
    </p:spTree>
    <p:extLst>
      <p:ext uri="{BB962C8B-B14F-4D97-AF65-F5344CB8AC3E}">
        <p14:creationId xmlns:p14="http://schemas.microsoft.com/office/powerpoint/2010/main" val="32661053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Directive 7</a:t>
            </a:r>
            <a:r>
              <a:rPr lang="en-ZA" dirty="0" smtClean="0"/>
              <a:t> -</a:t>
            </a:r>
            <a:r>
              <a:rPr lang="en-ZA" dirty="0"/>
              <a:t>Key GRAP clauses</a:t>
            </a:r>
            <a:endParaRPr lang="en-ZA" dirty="0"/>
          </a:p>
        </p:txBody>
      </p:sp>
      <p:sp>
        <p:nvSpPr>
          <p:cNvPr id="3" name="Content Placeholder 2"/>
          <p:cNvSpPr>
            <a:spLocks noGrp="1"/>
          </p:cNvSpPr>
          <p:nvPr>
            <p:ph idx="1"/>
          </p:nvPr>
        </p:nvSpPr>
        <p:spPr/>
        <p:txBody>
          <a:bodyPr/>
          <a:lstStyle/>
          <a:p>
            <a:pPr marL="0" indent="0">
              <a:buNone/>
            </a:pPr>
            <a:r>
              <a:rPr lang="en-ZA" dirty="0"/>
              <a:t>Deemed cost</a:t>
            </a:r>
          </a:p>
          <a:p>
            <a:r>
              <a:rPr lang="en-ZA" sz="1400" dirty="0"/>
              <a:t>The application for deemed cost is applicable on the following : </a:t>
            </a:r>
          </a:p>
          <a:p>
            <a:r>
              <a:rPr lang="en-US" sz="1400" dirty="0"/>
              <a:t>“.02 	This Directive shall be applied by entities that apply Standards of GRAP. </a:t>
            </a:r>
            <a:r>
              <a:rPr lang="en-US" sz="1400" i="1" u="sng" dirty="0"/>
              <a:t>This Directive can only be used</a:t>
            </a:r>
            <a:r>
              <a:rPr lang="en-US" sz="1400" dirty="0"/>
              <a:t>:</a:t>
            </a:r>
            <a:endParaRPr lang="en-ZA" sz="1400" dirty="0"/>
          </a:p>
          <a:p>
            <a:pPr lvl="0"/>
            <a:r>
              <a:rPr lang="en-US" sz="1400" dirty="0"/>
              <a:t>to </a:t>
            </a:r>
            <a:r>
              <a:rPr lang="en-US" sz="1400" b="1" i="1" dirty="0"/>
              <a:t>determine the cost of assets</a:t>
            </a:r>
            <a:r>
              <a:rPr lang="en-US" sz="1400" dirty="0"/>
              <a:t> that </a:t>
            </a:r>
            <a:r>
              <a:rPr lang="en-US" sz="1400" i="1" u="sng" dirty="0"/>
              <a:t>were acquired prior to the measurement date</a:t>
            </a:r>
            <a:r>
              <a:rPr lang="en-US" sz="1400" dirty="0"/>
              <a:t> outlined in paragraph .05, and only if information about the </a:t>
            </a:r>
            <a:r>
              <a:rPr lang="en-US" sz="1400" i="1" u="sng" dirty="0"/>
              <a:t>historical cost of those assets is not available</a:t>
            </a:r>
            <a:r>
              <a:rPr lang="en-US" sz="1400" dirty="0"/>
              <a:t>; and</a:t>
            </a:r>
            <a:endParaRPr lang="en-ZA" sz="1400" dirty="0"/>
          </a:p>
          <a:p>
            <a:pPr lvl="0"/>
            <a:r>
              <a:rPr lang="en-US" sz="1400" dirty="0"/>
              <a:t>to determine the cost of assets that were acquired in a transfer of functions between entities under common control or in a merger where:</a:t>
            </a:r>
            <a:endParaRPr lang="en-ZA" sz="1400" dirty="0"/>
          </a:p>
          <a:p>
            <a:pPr lvl="0"/>
            <a:r>
              <a:rPr lang="en-US" sz="1400" dirty="0"/>
              <a:t>the transferor or combining entity did not apply Standards of GRAP on the transfer date or the merger date; and</a:t>
            </a:r>
            <a:endParaRPr lang="en-ZA" sz="1400" dirty="0"/>
          </a:p>
          <a:p>
            <a:pPr lvl="0"/>
            <a:r>
              <a:rPr lang="en-US" sz="1400" dirty="0"/>
              <a:t>when information about the historical cost of those assets are not available”</a:t>
            </a:r>
            <a:endParaRPr lang="en-ZA" sz="1400" dirty="0"/>
          </a:p>
          <a:p>
            <a:r>
              <a:rPr lang="en-US" sz="1400" dirty="0"/>
              <a:t>.03 	This Directive cannot be applied by </a:t>
            </a:r>
            <a:r>
              <a:rPr lang="en-US" sz="1400" i="1" u="sng" dirty="0"/>
              <a:t>analogy to any other circumstance, transaction or event</a:t>
            </a:r>
            <a:r>
              <a:rPr lang="en-US" sz="1400" dirty="0"/>
              <a:t> other than those outlined in </a:t>
            </a:r>
            <a:r>
              <a:rPr lang="en-US" sz="1400" b="1" i="1" u="sng" dirty="0"/>
              <a:t>paragraph .02.</a:t>
            </a:r>
            <a:endParaRPr lang="en-ZA" sz="1400" dirty="0"/>
          </a:p>
          <a:p>
            <a:endParaRPr lang="en-ZA" dirty="0"/>
          </a:p>
        </p:txBody>
      </p:sp>
    </p:spTree>
    <p:extLst>
      <p:ext uri="{BB962C8B-B14F-4D97-AF65-F5344CB8AC3E}">
        <p14:creationId xmlns:p14="http://schemas.microsoft.com/office/powerpoint/2010/main" val="35628744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1800" dirty="0" smtClean="0">
                <a:cs typeface="Calibri" panose="020F0502020204030204" pitchFamily="34" charset="0"/>
              </a:rPr>
              <a:t/>
            </a:r>
            <a:br>
              <a:rPr lang="en-US" altLang="en-US" sz="1800" dirty="0" smtClean="0">
                <a:cs typeface="Calibri" panose="020F0502020204030204" pitchFamily="34" charset="0"/>
              </a:rPr>
            </a:br>
            <a:r>
              <a:rPr lang="en-US" altLang="en-US" sz="1800" dirty="0" smtClean="0">
                <a:cs typeface="Calibri" panose="020F0502020204030204" pitchFamily="34" charset="0"/>
              </a:rPr>
              <a:t/>
            </a:r>
            <a:br>
              <a:rPr lang="en-US" altLang="en-US" sz="1800" dirty="0" smtClean="0">
                <a:cs typeface="Calibri" panose="020F0502020204030204" pitchFamily="34" charset="0"/>
              </a:rPr>
            </a:br>
            <a:r>
              <a:rPr lang="en-US" altLang="en-US" sz="1800" dirty="0" smtClean="0">
                <a:cs typeface="Calibri" panose="020F0502020204030204" pitchFamily="34" charset="0"/>
              </a:rPr>
              <a:t/>
            </a:r>
            <a:br>
              <a:rPr lang="en-US" altLang="en-US" sz="1800" dirty="0" smtClean="0">
                <a:cs typeface="Calibri" panose="020F0502020204030204" pitchFamily="34" charset="0"/>
              </a:rPr>
            </a:br>
            <a:r>
              <a:rPr lang="en-US" altLang="en-US" sz="1800" dirty="0" smtClean="0">
                <a:cs typeface="Calibri" panose="020F0502020204030204" pitchFamily="34" charset="0"/>
              </a:rPr>
              <a:t/>
            </a:r>
            <a:br>
              <a:rPr lang="en-US" altLang="en-US" sz="1800" dirty="0" smtClean="0">
                <a:cs typeface="Calibri" panose="020F0502020204030204" pitchFamily="34" charset="0"/>
              </a:rPr>
            </a:br>
            <a:r>
              <a:rPr lang="en-US" altLang="en-US" sz="1800" dirty="0" smtClean="0">
                <a:cs typeface="Calibri" panose="020F0502020204030204" pitchFamily="34" charset="0"/>
              </a:rPr>
              <a:t/>
            </a:r>
            <a:br>
              <a:rPr lang="en-US" altLang="en-US" sz="1800" dirty="0" smtClean="0">
                <a:cs typeface="Calibri" panose="020F0502020204030204" pitchFamily="34" charset="0"/>
              </a:rPr>
            </a:br>
            <a:r>
              <a:rPr lang="en-US" altLang="en-US" sz="2800" dirty="0" smtClean="0">
                <a:cs typeface="Calibri" panose="020F0502020204030204" pitchFamily="34" charset="0"/>
              </a:rPr>
              <a:t>Proposed</a:t>
            </a:r>
            <a:r>
              <a:rPr lang="en-US" altLang="en-US" sz="2800" dirty="0" smtClean="0">
                <a:latin typeface="Calibri" panose="020F0502020204030204" pitchFamily="34" charset="0"/>
                <a:cs typeface="Calibri" panose="020F0502020204030204" pitchFamily="34" charset="0"/>
              </a:rPr>
              <a:t> </a:t>
            </a:r>
            <a:r>
              <a:rPr lang="en-US" altLang="en-US" sz="2800" dirty="0" smtClean="0">
                <a:cs typeface="Calibri" panose="020F0502020204030204" pitchFamily="34" charset="0"/>
              </a:rPr>
              <a:t>Performance Matrix </a:t>
            </a:r>
            <a:r>
              <a:rPr lang="en-US" altLang="en-US" sz="1800" dirty="0" smtClean="0">
                <a:cs typeface="Calibri" panose="020F0502020204030204" pitchFamily="34" charset="0"/>
              </a:rPr>
              <a:t/>
            </a:r>
            <a:br>
              <a:rPr lang="en-US" altLang="en-US" sz="1800" dirty="0" smtClean="0">
                <a:cs typeface="Calibri" panose="020F0502020204030204" pitchFamily="34" charset="0"/>
              </a:rPr>
            </a:br>
            <a:r>
              <a:rPr lang="en-US" altLang="en-US" sz="1800" dirty="0" smtClean="0">
                <a:cs typeface="Calibri" panose="020F0502020204030204" pitchFamily="34" charset="0"/>
              </a:rPr>
              <a:t>Uniform and integrated approach to measure progress</a:t>
            </a:r>
            <a:r>
              <a:rPr lang="en-ZA" altLang="en-US" sz="6000" dirty="0" smtClean="0">
                <a:latin typeface="Calibri" panose="020F0502020204030204" pitchFamily="34" charset="0"/>
                <a:cs typeface="Calibri" panose="020F0502020204030204" pitchFamily="34" charset="0"/>
              </a:rPr>
              <a:t/>
            </a:r>
            <a:br>
              <a:rPr lang="en-ZA" altLang="en-US" sz="6000" dirty="0" smtClean="0">
                <a:latin typeface="Calibri" panose="020F0502020204030204" pitchFamily="34" charset="0"/>
                <a:cs typeface="Calibri" panose="020F0502020204030204" pitchFamily="34" charset="0"/>
              </a:rPr>
            </a:br>
            <a:r>
              <a:rPr lang="en-US" altLang="en-US" sz="6000" dirty="0" smtClean="0">
                <a:latin typeface="Calibri" panose="020F0502020204030204" pitchFamily="34" charset="0"/>
                <a:cs typeface="Calibri" panose="020F0502020204030204" pitchFamily="34" charset="0"/>
              </a:rPr>
              <a:t/>
            </a:r>
            <a:br>
              <a:rPr lang="en-US" altLang="en-US" sz="6000" dirty="0" smtClean="0">
                <a:latin typeface="Calibri" panose="020F0502020204030204" pitchFamily="34" charset="0"/>
                <a:cs typeface="Calibri" panose="020F0502020204030204" pitchFamily="34" charset="0"/>
              </a:rPr>
            </a:br>
            <a:endParaRPr lang="en-ZA" dirty="0"/>
          </a:p>
        </p:txBody>
      </p:sp>
      <p:graphicFrame>
        <p:nvGraphicFramePr>
          <p:cNvPr id="4" name="Content Placeholder 3">
            <a:extLst>
              <a:ext uri="{FF2B5EF4-FFF2-40B4-BE49-F238E27FC236}">
                <a16:creationId xmlns:a16="http://schemas.microsoft.com/office/drawing/2014/main" xmlns="" id="{AB081338-E557-4154-B275-FD1EB51C4ED3}"/>
              </a:ext>
            </a:extLst>
          </p:cNvPr>
          <p:cNvGraphicFramePr>
            <a:graphicFrameLocks noGrp="1"/>
          </p:cNvGraphicFramePr>
          <p:nvPr>
            <p:ph idx="1"/>
            <p:extLst>
              <p:ext uri="{D42A27DB-BD31-4B8C-83A1-F6EECF244321}">
                <p14:modId xmlns:p14="http://schemas.microsoft.com/office/powerpoint/2010/main" val="1537779569"/>
              </p:ext>
            </p:extLst>
          </p:nvPr>
        </p:nvGraphicFramePr>
        <p:xfrm>
          <a:off x="152400" y="1066800"/>
          <a:ext cx="8991600" cy="5921947"/>
        </p:xfrm>
        <a:graphic>
          <a:graphicData uri="http://schemas.openxmlformats.org/drawingml/2006/table">
            <a:tbl>
              <a:tblPr firstRow="1" firstCol="1" bandRow="1">
                <a:tableStyleId>{5C22544A-7EE6-4342-B048-85BDC9FD1C3A}</a:tableStyleId>
              </a:tblPr>
              <a:tblGrid>
                <a:gridCol w="4805856">
                  <a:extLst>
                    <a:ext uri="{9D8B030D-6E8A-4147-A177-3AD203B41FA5}">
                      <a16:colId xmlns:a16="http://schemas.microsoft.com/office/drawing/2014/main" xmlns="" val="20000"/>
                    </a:ext>
                  </a:extLst>
                </a:gridCol>
                <a:gridCol w="1782817">
                  <a:extLst>
                    <a:ext uri="{9D8B030D-6E8A-4147-A177-3AD203B41FA5}">
                      <a16:colId xmlns:a16="http://schemas.microsoft.com/office/drawing/2014/main" xmlns="" val="20001"/>
                    </a:ext>
                  </a:extLst>
                </a:gridCol>
                <a:gridCol w="1317734">
                  <a:extLst>
                    <a:ext uri="{9D8B030D-6E8A-4147-A177-3AD203B41FA5}">
                      <a16:colId xmlns:a16="http://schemas.microsoft.com/office/drawing/2014/main" xmlns="" val="20002"/>
                    </a:ext>
                  </a:extLst>
                </a:gridCol>
                <a:gridCol w="1085193">
                  <a:extLst>
                    <a:ext uri="{9D8B030D-6E8A-4147-A177-3AD203B41FA5}">
                      <a16:colId xmlns:a16="http://schemas.microsoft.com/office/drawing/2014/main" xmlns="" val="20003"/>
                    </a:ext>
                  </a:extLst>
                </a:gridCol>
              </a:tblGrid>
              <a:tr h="161277">
                <a:tc>
                  <a:txBody>
                    <a:bodyPr/>
                    <a:lstStyle/>
                    <a:p>
                      <a:pPr marL="457200">
                        <a:lnSpc>
                          <a:spcPct val="107000"/>
                        </a:lnSpc>
                        <a:spcAft>
                          <a:spcPts val="0"/>
                        </a:spcAft>
                      </a:pPr>
                      <a:r>
                        <a:rPr lang="en-ZA" sz="1200" dirty="0">
                          <a:solidFill>
                            <a:schemeClr val="tx1"/>
                          </a:solidFill>
                          <a:effectLst/>
                        </a:rPr>
                        <a:t>Performance measure</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436" marR="25436" marT="0" marB="0"/>
                </a:tc>
                <a:tc>
                  <a:txBody>
                    <a:bodyPr/>
                    <a:lstStyle/>
                    <a:p>
                      <a:pPr marL="457200">
                        <a:lnSpc>
                          <a:spcPct val="107000"/>
                        </a:lnSpc>
                        <a:spcAft>
                          <a:spcPts val="0"/>
                        </a:spcAft>
                      </a:pPr>
                      <a:r>
                        <a:rPr lang="en-ZA" sz="1200" dirty="0">
                          <a:solidFill>
                            <a:schemeClr val="tx1"/>
                          </a:solidFill>
                          <a:effectLst/>
                        </a:rPr>
                        <a:t>Source</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436" marR="25436" marT="0" marB="0"/>
                </a:tc>
                <a:tc>
                  <a:txBody>
                    <a:bodyPr/>
                    <a:lstStyle/>
                    <a:p>
                      <a:pPr marL="457200" algn="ctr">
                        <a:lnSpc>
                          <a:spcPct val="107000"/>
                        </a:lnSpc>
                        <a:spcAft>
                          <a:spcPts val="0"/>
                        </a:spcAft>
                      </a:pPr>
                      <a:r>
                        <a:rPr lang="en-ZA" sz="1200" dirty="0">
                          <a:solidFill>
                            <a:schemeClr val="tx1"/>
                          </a:solidFill>
                          <a:effectLst/>
                        </a:rPr>
                        <a:t>Norm</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436" marR="25436" marT="0" marB="0"/>
                </a:tc>
                <a:tc>
                  <a:txBody>
                    <a:bodyPr/>
                    <a:lstStyle/>
                    <a:p>
                      <a:pPr marL="457200" indent="-457200" algn="ctr">
                        <a:lnSpc>
                          <a:spcPct val="107000"/>
                        </a:lnSpc>
                        <a:spcAft>
                          <a:spcPts val="0"/>
                        </a:spcAft>
                      </a:pPr>
                      <a:r>
                        <a:rPr lang="en-ZA" sz="1200" dirty="0">
                          <a:solidFill>
                            <a:schemeClr val="tx1"/>
                          </a:solidFill>
                          <a:effectLst/>
                        </a:rPr>
                        <a:t>Frequency</a:t>
                      </a:r>
                      <a:endParaRPr lang="en-ZA"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436" marR="25436" marT="0" marB="0"/>
                </a:tc>
                <a:extLst>
                  <a:ext uri="{0D108BD9-81ED-4DB2-BD59-A6C34878D82A}">
                    <a16:rowId xmlns:a16="http://schemas.microsoft.com/office/drawing/2014/main" xmlns="" val="10000"/>
                  </a:ext>
                </a:extLst>
              </a:tr>
              <a:tr h="147810">
                <a:tc gridSpan="4">
                  <a:txBody>
                    <a:bodyPr/>
                    <a:lstStyle/>
                    <a:p>
                      <a:pPr marL="457200" marR="0" indent="-365125" algn="l" defTabSz="914400" rtl="0" eaLnBrk="1" fontAlgn="auto" latinLnBrk="0" hangingPunct="1">
                        <a:lnSpc>
                          <a:spcPct val="107000"/>
                        </a:lnSpc>
                        <a:spcBef>
                          <a:spcPts val="0"/>
                        </a:spcBef>
                        <a:spcAft>
                          <a:spcPts val="0"/>
                        </a:spcAft>
                        <a:buClrTx/>
                        <a:buSzTx/>
                        <a:buFontTx/>
                        <a:buNone/>
                        <a:tabLst/>
                        <a:defRPr/>
                      </a:pPr>
                      <a:r>
                        <a:rPr lang="en-ZA" sz="1100" b="1" kern="1200" dirty="0">
                          <a:solidFill>
                            <a:schemeClr val="tx1"/>
                          </a:solidFill>
                          <a:effectLst/>
                          <a:latin typeface="+mn-lt"/>
                          <a:ea typeface="+mn-ea"/>
                          <a:cs typeface="+mn-cs"/>
                        </a:rPr>
                        <a:t>Game changer 5: Asset management</a:t>
                      </a:r>
                    </a:p>
                  </a:txBody>
                  <a:tcPr marL="25436" marR="25436"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4796314">
                <a:tc>
                  <a:txBody>
                    <a:bodyPr/>
                    <a:lstStyle/>
                    <a:p>
                      <a:pPr marL="92075" marR="0" indent="-92075" algn="l"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 % of GRAP compliant fixed asset registers (FARs) compiled</a:t>
                      </a:r>
                    </a:p>
                    <a:p>
                      <a:pPr marL="92075" marR="0" indent="-92075" algn="ctr"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marR="0" indent="-92075" algn="ctr"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marR="0" indent="-92075" algn="l"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 % of reconciliations performed between FAR and general ledger</a:t>
                      </a:r>
                    </a:p>
                    <a:p>
                      <a:pPr marL="92075" marR="0" indent="-92075" algn="l"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marR="0" indent="-92075" algn="l"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marR="0" indent="-92075" algn="l"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 Repairs and maintenance as a % of PPE and investment property </a:t>
                      </a:r>
                    </a:p>
                    <a:p>
                      <a:pPr marL="92075" marR="0" indent="-92075" algn="ctr"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marR="0" indent="-92075" algn="ctr"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marR="0" indent="-92075" algn="l"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 Acquisition of New and Renewal of Assets as % of Capital Expenditure </a:t>
                      </a:r>
                    </a:p>
                    <a:p>
                      <a:pPr marL="92075" marR="0" indent="-92075" algn="l"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marR="0" indent="-92075" algn="l"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marR="0" indent="-92075" algn="l"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 % of Compliance with guidelines for infrastructure procurement </a:t>
                      </a:r>
                    </a:p>
                    <a:p>
                      <a:pPr marL="92075" marR="0" indent="-92075" algn="ctr"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 </a:t>
                      </a:r>
                    </a:p>
                  </a:txBody>
                  <a:tcPr marL="25436" marR="25436" marT="0" marB="0"/>
                </a:tc>
                <a:tc>
                  <a:txBody>
                    <a:bodyPr/>
                    <a:lstStyle/>
                    <a:p>
                      <a:pPr marL="92075" marR="0" indent="-92075" algn="ctr"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New</a:t>
                      </a:r>
                    </a:p>
                    <a:p>
                      <a:pPr marL="92075" indent="-92075" algn="ctr">
                        <a:lnSpc>
                          <a:spcPct val="107000"/>
                        </a:lnSpc>
                        <a:spcAft>
                          <a:spcPts val="0"/>
                        </a:spcAft>
                      </a:pPr>
                      <a:endParaRPr lang="en-ZA" sz="1800" dirty="0">
                        <a:effectLst/>
                      </a:endParaRPr>
                    </a:p>
                    <a:p>
                      <a:pPr marL="92075" marR="0" indent="-92075" algn="ctr"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marR="0" indent="-92075" algn="ctr"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New</a:t>
                      </a:r>
                    </a:p>
                    <a:p>
                      <a:pPr marL="92075" marR="0" indent="-92075" algn="ctr"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marR="0" indent="-92075" algn="ctr"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marR="0" indent="-92075" algn="ctr"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MFMA Circular 71</a:t>
                      </a:r>
                    </a:p>
                    <a:p>
                      <a:pPr marL="92075" indent="-92075" algn="ctr">
                        <a:lnSpc>
                          <a:spcPct val="107000"/>
                        </a:lnSpc>
                        <a:spcAft>
                          <a:spcPts val="0"/>
                        </a:spcAft>
                      </a:pPr>
                      <a:endParaRPr lang="en-ZA" sz="1800" dirty="0">
                        <a:effectLst/>
                      </a:endParaRPr>
                    </a:p>
                    <a:p>
                      <a:pPr marL="92075" marR="0" indent="-92075" algn="ctr"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marR="0" indent="-92075" algn="ctr"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MFMA Circular 55</a:t>
                      </a:r>
                      <a:endParaRPr lang="en-ZA" sz="1800" b="0" kern="1200" dirty="0">
                        <a:solidFill>
                          <a:srgbClr val="FF0000"/>
                        </a:solidFill>
                        <a:effectLst/>
                        <a:latin typeface="+mn-lt"/>
                        <a:ea typeface="+mn-ea"/>
                        <a:cs typeface="+mn-cs"/>
                      </a:endParaRPr>
                    </a:p>
                    <a:p>
                      <a:pPr marL="92075" marR="0" indent="-92075" algn="ctr"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indent="-92075" algn="ctr">
                        <a:lnSpc>
                          <a:spcPct val="107000"/>
                        </a:lnSpc>
                        <a:spcAft>
                          <a:spcPts val="0"/>
                        </a:spcAft>
                      </a:pPr>
                      <a:endParaRPr lang="en-ZA" sz="1800" dirty="0">
                        <a:effectLst/>
                      </a:endParaRPr>
                    </a:p>
                    <a:p>
                      <a:pPr marL="92075" marR="0" indent="-92075" algn="ctr"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MFMA Circular 71</a:t>
                      </a:r>
                    </a:p>
                    <a:p>
                      <a:pPr marL="92075" indent="-92075" algn="ctr">
                        <a:lnSpc>
                          <a:spcPct val="107000"/>
                        </a:lnSpc>
                        <a:spcAft>
                          <a:spcPts val="0"/>
                        </a:spcAft>
                      </a:pPr>
                      <a:endParaRPr lang="en-ZA" sz="1800" dirty="0">
                        <a:effectLst/>
                      </a:endParaRPr>
                    </a:p>
                    <a:p>
                      <a:pPr marL="92075" indent="-92075" algn="ctr">
                        <a:lnSpc>
                          <a:spcPct val="107000"/>
                        </a:lnSpc>
                        <a:spcAft>
                          <a:spcPts val="0"/>
                        </a:spcAft>
                      </a:pPr>
                      <a:endParaRPr lang="en-ZA" sz="1800" dirty="0">
                        <a:effectLst/>
                      </a:endParaRPr>
                    </a:p>
                    <a:p>
                      <a:pPr marL="92075" marR="0" indent="-92075" algn="ctr"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txBody>
                  <a:tcPr marL="25436" marR="25436" marT="0" marB="0"/>
                </a:tc>
                <a:tc>
                  <a:txBody>
                    <a:bodyPr/>
                    <a:lstStyle/>
                    <a:p>
                      <a:pPr marL="92075" marR="0" indent="-92075" algn="ctr"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100%</a:t>
                      </a:r>
                    </a:p>
                    <a:p>
                      <a:pPr marL="173355" marR="0" indent="-173355" algn="l"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marR="0" indent="-92075" algn="ctr"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marR="0" indent="-92075" algn="ctr"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100%</a:t>
                      </a:r>
                    </a:p>
                    <a:p>
                      <a:pPr marL="173355" indent="-173355" algn="l" defTabSz="914400" rtl="0" eaLnBrk="1" latinLnBrk="0" hangingPunct="1">
                        <a:lnSpc>
                          <a:spcPct val="107000"/>
                        </a:lnSpc>
                        <a:spcAft>
                          <a:spcPts val="0"/>
                        </a:spcAft>
                      </a:pPr>
                      <a:endParaRPr lang="en-ZA" sz="1800" b="0" kern="1200" dirty="0">
                        <a:solidFill>
                          <a:schemeClr val="tx1"/>
                        </a:solidFill>
                        <a:effectLst/>
                        <a:latin typeface="+mn-lt"/>
                        <a:ea typeface="+mn-ea"/>
                        <a:cs typeface="+mn-cs"/>
                      </a:endParaRPr>
                    </a:p>
                    <a:p>
                      <a:pPr marL="92075" marR="0" indent="-92075" algn="ctr"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marR="0" indent="-92075" algn="ctr"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8%</a:t>
                      </a:r>
                    </a:p>
                    <a:p>
                      <a:pPr marL="173355" indent="-173355" algn="l" defTabSz="914400" rtl="0" eaLnBrk="1" latinLnBrk="0" hangingPunct="1">
                        <a:lnSpc>
                          <a:spcPct val="107000"/>
                        </a:lnSpc>
                        <a:spcAft>
                          <a:spcPts val="0"/>
                        </a:spcAft>
                      </a:pPr>
                      <a:endParaRPr lang="en-ZA" sz="1800" b="0" kern="1200" dirty="0">
                        <a:solidFill>
                          <a:schemeClr val="tx1"/>
                        </a:solidFill>
                        <a:effectLst/>
                        <a:latin typeface="+mn-lt"/>
                        <a:ea typeface="+mn-ea"/>
                        <a:cs typeface="+mn-cs"/>
                      </a:endParaRPr>
                    </a:p>
                    <a:p>
                      <a:pPr marL="173355" indent="-173355" algn="l" defTabSz="914400" rtl="0" eaLnBrk="1" latinLnBrk="0" hangingPunct="1">
                        <a:lnSpc>
                          <a:spcPct val="107000"/>
                        </a:lnSpc>
                        <a:spcAft>
                          <a:spcPts val="0"/>
                        </a:spcAft>
                      </a:pPr>
                      <a:endParaRPr lang="en-ZA" sz="1800" b="0" kern="1200" dirty="0">
                        <a:solidFill>
                          <a:schemeClr val="tx1"/>
                        </a:solidFill>
                        <a:effectLst/>
                        <a:latin typeface="+mn-lt"/>
                        <a:ea typeface="+mn-ea"/>
                        <a:cs typeface="+mn-cs"/>
                      </a:endParaRPr>
                    </a:p>
                    <a:p>
                      <a:pPr marL="92075" marR="0" indent="-92075" algn="ctr"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60/40</a:t>
                      </a:r>
                    </a:p>
                    <a:p>
                      <a:pPr marL="92075" marR="0" indent="-92075" algn="ctr"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marR="0" indent="-92075" algn="ctr"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marR="0" indent="-92075" algn="ctr"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100%</a:t>
                      </a:r>
                    </a:p>
                    <a:p>
                      <a:pPr marL="173355" marR="0" indent="-173355" algn="l"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173355" marR="0" indent="-173355" algn="l"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173355" marR="0" indent="-173355" algn="l"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173355" marR="0" indent="-173355" algn="l"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txBody>
                  <a:tcPr marL="25436" marR="25436" marT="0" marB="0"/>
                </a:tc>
                <a:tc>
                  <a:txBody>
                    <a:bodyPr/>
                    <a:lstStyle/>
                    <a:p>
                      <a:pPr marL="92075" marR="0" indent="-92075" algn="ctr"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Annually</a:t>
                      </a:r>
                    </a:p>
                    <a:p>
                      <a:pPr marL="457200" indent="-457200" algn="ctr">
                        <a:lnSpc>
                          <a:spcPct val="107000"/>
                        </a:lnSpc>
                        <a:spcAft>
                          <a:spcPts val="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ctr">
                        <a:lnSpc>
                          <a:spcPct val="107000"/>
                        </a:lnSpc>
                        <a:spcAft>
                          <a:spcPts val="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92075" marR="0" indent="-92075" algn="ctr"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Monthly</a:t>
                      </a:r>
                    </a:p>
                    <a:p>
                      <a:pPr marL="92075" marR="0" indent="-92075" algn="ctr"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457200" indent="-457200" algn="ctr" defTabSz="914400" rtl="0" eaLnBrk="1" latinLnBrk="0" hangingPunct="1">
                        <a:lnSpc>
                          <a:spcPct val="107000"/>
                        </a:lnSpc>
                        <a:spcAft>
                          <a:spcPts val="0"/>
                        </a:spcAft>
                      </a:pPr>
                      <a:endParaRPr lang="en-ZA" sz="1800" kern="1200" dirty="0">
                        <a:solidFill>
                          <a:schemeClr val="dk1"/>
                        </a:solidFill>
                        <a:effectLst/>
                        <a:latin typeface="+mn-lt"/>
                        <a:ea typeface="+mn-ea"/>
                        <a:cs typeface="+mn-cs"/>
                      </a:endParaRPr>
                    </a:p>
                    <a:p>
                      <a:pPr marL="92075" marR="0" indent="-92075" algn="ctr"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Quarterly</a:t>
                      </a:r>
                    </a:p>
                    <a:p>
                      <a:pPr marL="457200" indent="-457200" algn="ctr" defTabSz="914400" rtl="0" eaLnBrk="1" latinLnBrk="0" hangingPunct="1">
                        <a:lnSpc>
                          <a:spcPct val="107000"/>
                        </a:lnSpc>
                        <a:spcAft>
                          <a:spcPts val="0"/>
                        </a:spcAft>
                      </a:pPr>
                      <a:endParaRPr lang="en-ZA" sz="1800" kern="1200" dirty="0">
                        <a:solidFill>
                          <a:schemeClr val="dk1"/>
                        </a:solidFill>
                        <a:effectLst/>
                        <a:latin typeface="+mn-lt"/>
                        <a:ea typeface="+mn-ea"/>
                        <a:cs typeface="+mn-cs"/>
                      </a:endParaRPr>
                    </a:p>
                    <a:p>
                      <a:pPr marL="457200" indent="-457200" algn="ctr" defTabSz="914400" rtl="0" eaLnBrk="1" latinLnBrk="0" hangingPunct="1">
                        <a:lnSpc>
                          <a:spcPct val="107000"/>
                        </a:lnSpc>
                        <a:spcAft>
                          <a:spcPts val="0"/>
                        </a:spcAft>
                      </a:pPr>
                      <a:endParaRPr lang="en-ZA" sz="1800" kern="1200" dirty="0">
                        <a:solidFill>
                          <a:schemeClr val="dk1"/>
                        </a:solidFill>
                        <a:effectLst/>
                        <a:latin typeface="+mn-lt"/>
                        <a:ea typeface="+mn-ea"/>
                        <a:cs typeface="+mn-cs"/>
                      </a:endParaRPr>
                    </a:p>
                    <a:p>
                      <a:pPr marL="92075" marR="0" indent="-92075" algn="ctr"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Annually</a:t>
                      </a:r>
                    </a:p>
                    <a:p>
                      <a:pPr marL="92075" marR="0" indent="-92075" algn="ctr"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marR="0" indent="-92075" algn="ctr" defTabSz="914400" rtl="0" eaLnBrk="1" fontAlgn="auto" latinLnBrk="0" hangingPunct="1">
                        <a:lnSpc>
                          <a:spcPct val="107000"/>
                        </a:lnSpc>
                        <a:spcBef>
                          <a:spcPts val="0"/>
                        </a:spcBef>
                        <a:spcAft>
                          <a:spcPts val="0"/>
                        </a:spcAft>
                        <a:buClrTx/>
                        <a:buSzTx/>
                        <a:buFontTx/>
                        <a:buNone/>
                        <a:tabLst/>
                        <a:defRPr/>
                      </a:pPr>
                      <a:endParaRPr lang="en-ZA" sz="1800" b="0" kern="1200" dirty="0">
                        <a:solidFill>
                          <a:schemeClr val="tx1"/>
                        </a:solidFill>
                        <a:effectLst/>
                        <a:latin typeface="+mn-lt"/>
                        <a:ea typeface="+mn-ea"/>
                        <a:cs typeface="+mn-cs"/>
                      </a:endParaRPr>
                    </a:p>
                    <a:p>
                      <a:pPr marL="92075" marR="0" indent="-92075" algn="ctr" defTabSz="914400" rtl="0" eaLnBrk="1" fontAlgn="auto" latinLnBrk="0" hangingPunct="1">
                        <a:lnSpc>
                          <a:spcPct val="107000"/>
                        </a:lnSpc>
                        <a:spcBef>
                          <a:spcPts val="0"/>
                        </a:spcBef>
                        <a:spcAft>
                          <a:spcPts val="0"/>
                        </a:spcAft>
                        <a:buClrTx/>
                        <a:buSzTx/>
                        <a:buFontTx/>
                        <a:buNone/>
                        <a:tabLst/>
                        <a:defRPr/>
                      </a:pPr>
                      <a:r>
                        <a:rPr lang="en-ZA" sz="1800" b="0" kern="1200" dirty="0">
                          <a:solidFill>
                            <a:schemeClr val="tx1"/>
                          </a:solidFill>
                          <a:effectLst/>
                          <a:latin typeface="+mn-lt"/>
                          <a:ea typeface="+mn-ea"/>
                          <a:cs typeface="+mn-cs"/>
                        </a:rPr>
                        <a:t>Annually</a:t>
                      </a:r>
                    </a:p>
                    <a:p>
                      <a:pPr marL="457200" marR="0" indent="-457200" algn="ctr" defTabSz="914400" rtl="0" eaLnBrk="1" fontAlgn="auto" latinLnBrk="0" hangingPunct="1">
                        <a:lnSpc>
                          <a:spcPct val="107000"/>
                        </a:lnSpc>
                        <a:spcBef>
                          <a:spcPts val="0"/>
                        </a:spcBef>
                        <a:spcAft>
                          <a:spcPts val="0"/>
                        </a:spcAft>
                        <a:buClrTx/>
                        <a:buSzTx/>
                        <a:buFontTx/>
                        <a:buNone/>
                        <a:tabLst/>
                        <a:defRPr/>
                      </a:pPr>
                      <a:endParaRPr lang="en-ZA" sz="1800" kern="1200" dirty="0">
                        <a:solidFill>
                          <a:schemeClr val="dk1"/>
                        </a:solidFill>
                        <a:effectLst/>
                        <a:latin typeface="+mn-lt"/>
                        <a:ea typeface="+mn-ea"/>
                        <a:cs typeface="+mn-cs"/>
                      </a:endParaRPr>
                    </a:p>
                  </a:txBody>
                  <a:tcPr marL="25436" marR="25436" marT="0" marB="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5517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Fixed asset register and compilation</a:t>
            </a:r>
          </a:p>
        </p:txBody>
      </p:sp>
      <p:pic>
        <p:nvPicPr>
          <p:cNvPr id="4" name="Content Placeholder 4">
            <a:extLst>
              <a:ext uri="{FF2B5EF4-FFF2-40B4-BE49-F238E27FC236}">
                <a16:creationId xmlns:a16="http://schemas.microsoft.com/office/drawing/2014/main" xmlns="" id="{BC80E685-FA11-4D05-8362-84368FD6959E}"/>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4800" y="1524000"/>
            <a:ext cx="8686800" cy="4668035"/>
          </a:xfrm>
          <a:prstGeom prst="rect">
            <a:avLst/>
          </a:prstGeom>
          <a:noFill/>
        </p:spPr>
      </p:pic>
    </p:spTree>
    <p:extLst>
      <p:ext uri="{BB962C8B-B14F-4D97-AF65-F5344CB8AC3E}">
        <p14:creationId xmlns:p14="http://schemas.microsoft.com/office/powerpoint/2010/main" val="12219263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52400" y="152400"/>
            <a:ext cx="8763000" cy="715963"/>
          </a:xfrm>
        </p:spPr>
        <p:txBody>
          <a:bodyPr/>
          <a:lstStyle/>
          <a:p>
            <a:r>
              <a:rPr lang="en-ZA" sz="3600" dirty="0"/>
              <a:t>WIP register</a:t>
            </a:r>
            <a:endParaRPr lang="en-ZA" sz="3600" b="1" dirty="0">
              <a:latin typeface="Calibri" charset="0"/>
            </a:endParaRPr>
          </a:p>
        </p:txBody>
      </p:sp>
      <p:pic>
        <p:nvPicPr>
          <p:cNvPr id="6" name="Content Placeholder 4">
            <a:extLst>
              <a:ext uri="{FF2B5EF4-FFF2-40B4-BE49-F238E27FC236}">
                <a16:creationId xmlns:a16="http://schemas.microsoft.com/office/drawing/2014/main" xmlns="" id="{E0276A85-73BD-417F-895A-023802BD299D}"/>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3400" y="914400"/>
            <a:ext cx="7696200" cy="4572000"/>
          </a:xfrm>
          <a:prstGeom prst="rect">
            <a:avLst/>
          </a:prstGeom>
          <a:noFill/>
          <a:extLst/>
        </p:spPr>
      </p:pic>
      <p:sp>
        <p:nvSpPr>
          <p:cNvPr id="16388" name="Slide Number Placeholder 1"/>
          <p:cNvSpPr txBox="1">
            <a:spLocks/>
          </p:cNvSpPr>
          <p:nvPr/>
        </p:nvSpPr>
        <p:spPr bwMode="auto">
          <a:xfrm>
            <a:off x="6553200" y="6477000"/>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r" eaLnBrk="1" hangingPunct="1"/>
            <a:fld id="{A8616A7D-9B9B-AD40-A0EC-BD3E41309ED1}" type="slidenum">
              <a:rPr lang="en-US" sz="1800">
                <a:latin typeface="Arial" charset="0"/>
              </a:rPr>
              <a:pPr algn="r" eaLnBrk="1" hangingPunct="1"/>
              <a:t>24</a:t>
            </a:fld>
            <a:endParaRPr lang="en-US" sz="1800" dirty="0">
              <a:latin typeface="Arial" charset="0"/>
            </a:endParaRPr>
          </a:p>
        </p:txBody>
      </p:sp>
    </p:spTree>
    <p:extLst>
      <p:ext uri="{BB962C8B-B14F-4D97-AF65-F5344CB8AC3E}">
        <p14:creationId xmlns:p14="http://schemas.microsoft.com/office/powerpoint/2010/main" val="13428152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Projects taking significantly longer to complete</a:t>
            </a:r>
          </a:p>
        </p:txBody>
      </p:sp>
      <p:sp>
        <p:nvSpPr>
          <p:cNvPr id="3" name="Content Placeholder 2"/>
          <p:cNvSpPr>
            <a:spLocks noGrp="1"/>
          </p:cNvSpPr>
          <p:nvPr>
            <p:ph idx="1"/>
          </p:nvPr>
        </p:nvSpPr>
        <p:spPr/>
        <p:txBody>
          <a:bodyPr/>
          <a:lstStyle/>
          <a:p>
            <a:r>
              <a:rPr lang="en-US" sz="2000" dirty="0"/>
              <a:t>GRAP 17.87(a) require an entity to disclose the cumulative expenditure </a:t>
            </a:r>
            <a:r>
              <a:rPr lang="en-US" sz="2000" dirty="0" err="1"/>
              <a:t>recognised</a:t>
            </a:r>
            <a:r>
              <a:rPr lang="en-US" sz="2000" dirty="0"/>
              <a:t> in the carrying value of investment property and property, plant and equipment in the process of being constructed or developed, respectively. </a:t>
            </a:r>
          </a:p>
          <a:p>
            <a:r>
              <a:rPr lang="en-US" sz="2000" dirty="0"/>
              <a:t>Expenditures should be disclosed in aggregate, per class </a:t>
            </a:r>
            <a:r>
              <a:rPr lang="en-ZA" sz="2000" dirty="0"/>
              <a:t>of asset. </a:t>
            </a:r>
          </a:p>
          <a:p>
            <a:r>
              <a:rPr lang="en-ZA" sz="2000" dirty="0"/>
              <a:t>Projects taking significantly longer – GRAP 17.87 b and c requires that a note in the financial statements</a:t>
            </a:r>
          </a:p>
          <a:p>
            <a:r>
              <a:rPr lang="en-US" sz="2000" dirty="0"/>
              <a:t>For work-in-progress, it would be the cumulative cost of the capital work-in-progress less any accumulated impairment losses at the reporting date. </a:t>
            </a:r>
          </a:p>
          <a:p>
            <a:r>
              <a:rPr lang="en-US" sz="2000" dirty="0"/>
              <a:t>An entity discloses the carrying amount </a:t>
            </a:r>
            <a:r>
              <a:rPr lang="en-US" sz="2000" dirty="0" err="1"/>
              <a:t>recognised</a:t>
            </a:r>
            <a:r>
              <a:rPr lang="en-US" sz="2000" dirty="0"/>
              <a:t> and not the total value of the contract or the budget. </a:t>
            </a:r>
            <a:endParaRPr lang="en-ZA" sz="2000" dirty="0"/>
          </a:p>
          <a:p>
            <a:endParaRPr lang="en-ZA" dirty="0"/>
          </a:p>
        </p:txBody>
      </p:sp>
    </p:spTree>
    <p:extLst>
      <p:ext uri="{BB962C8B-B14F-4D97-AF65-F5344CB8AC3E}">
        <p14:creationId xmlns:p14="http://schemas.microsoft.com/office/powerpoint/2010/main" val="21085730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Common Audit findings on the assets</a:t>
            </a:r>
            <a:endParaRPr lang="en-ZA" dirty="0"/>
          </a:p>
        </p:txBody>
      </p:sp>
      <p:sp>
        <p:nvSpPr>
          <p:cNvPr id="3" name="Content Placeholder 2"/>
          <p:cNvSpPr>
            <a:spLocks noGrp="1"/>
          </p:cNvSpPr>
          <p:nvPr>
            <p:ph idx="1"/>
          </p:nvPr>
        </p:nvSpPr>
        <p:spPr/>
        <p:txBody>
          <a:bodyPr/>
          <a:lstStyle/>
          <a:p>
            <a:pPr lvl="0"/>
            <a:r>
              <a:rPr lang="en-ZA" sz="2800" dirty="0"/>
              <a:t>Incorrect application of the Directive 7 – Deemed cost and impracticality to determined cost provision.</a:t>
            </a:r>
            <a:endParaRPr lang="en-ZA" sz="2800" dirty="0"/>
          </a:p>
          <a:p>
            <a:pPr lvl="0"/>
            <a:r>
              <a:rPr lang="en-ZA" sz="2800" dirty="0"/>
              <a:t>Incorrect valuation of PPE and Investment property</a:t>
            </a:r>
          </a:p>
          <a:p>
            <a:pPr lvl="0"/>
            <a:r>
              <a:rPr lang="en-ZA" sz="2800" dirty="0"/>
              <a:t>Incorrect/ lack of methodology for the impairment and residual values</a:t>
            </a:r>
          </a:p>
          <a:p>
            <a:pPr lvl="0"/>
            <a:r>
              <a:rPr lang="en-ZA" sz="2800" dirty="0"/>
              <a:t>Depreciation and impairment incorrectly calculated as the useful life used in the assets register differ with those contained in the Accounting Polices of the Municipality.</a:t>
            </a:r>
            <a:endParaRPr lang="en-ZA" sz="2800" dirty="0"/>
          </a:p>
          <a:p>
            <a:endParaRPr lang="en-ZA" sz="2800" dirty="0"/>
          </a:p>
        </p:txBody>
      </p:sp>
    </p:spTree>
    <p:extLst>
      <p:ext uri="{BB962C8B-B14F-4D97-AF65-F5344CB8AC3E}">
        <p14:creationId xmlns:p14="http://schemas.microsoft.com/office/powerpoint/2010/main" val="20257001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Common Audit findings on the assets</a:t>
            </a:r>
            <a:endParaRPr lang="en-ZA" dirty="0"/>
          </a:p>
        </p:txBody>
      </p:sp>
      <p:sp>
        <p:nvSpPr>
          <p:cNvPr id="3" name="Content Placeholder 2"/>
          <p:cNvSpPr>
            <a:spLocks noGrp="1"/>
          </p:cNvSpPr>
          <p:nvPr>
            <p:ph idx="1"/>
          </p:nvPr>
        </p:nvSpPr>
        <p:spPr/>
        <p:txBody>
          <a:bodyPr/>
          <a:lstStyle/>
          <a:p>
            <a:pPr lvl="0"/>
            <a:r>
              <a:rPr lang="en-ZA" dirty="0"/>
              <a:t>Lack of  processes for the accounting and transferring of assets implemented by the Implementing Agencies to the municipalities</a:t>
            </a:r>
          </a:p>
          <a:p>
            <a:pPr lvl="0"/>
            <a:r>
              <a:rPr lang="en-ZA" dirty="0"/>
              <a:t>Incorrect classification of land owned </a:t>
            </a:r>
          </a:p>
          <a:p>
            <a:pPr lvl="0"/>
            <a:r>
              <a:rPr lang="en-ZA" dirty="0"/>
              <a:t>Incorrect classification of land to be disposed </a:t>
            </a:r>
          </a:p>
          <a:p>
            <a:pPr lvl="0"/>
            <a:r>
              <a:rPr lang="en-ZA" dirty="0"/>
              <a:t> Incorrect application of GRAP 3 on fully depreciated assets or assets with  R 1 values.</a:t>
            </a:r>
          </a:p>
          <a:p>
            <a:endParaRPr lang="en-ZA" dirty="0"/>
          </a:p>
        </p:txBody>
      </p:sp>
    </p:spTree>
    <p:extLst>
      <p:ext uri="{BB962C8B-B14F-4D97-AF65-F5344CB8AC3E}">
        <p14:creationId xmlns:p14="http://schemas.microsoft.com/office/powerpoint/2010/main" val="14097451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Common Audit findings on the assets</a:t>
            </a:r>
            <a:endParaRPr lang="en-ZA" dirty="0"/>
          </a:p>
        </p:txBody>
      </p:sp>
      <p:sp>
        <p:nvSpPr>
          <p:cNvPr id="3" name="Content Placeholder 2"/>
          <p:cNvSpPr>
            <a:spLocks noGrp="1"/>
          </p:cNvSpPr>
          <p:nvPr>
            <p:ph idx="1"/>
          </p:nvPr>
        </p:nvSpPr>
        <p:spPr/>
        <p:txBody>
          <a:bodyPr/>
          <a:lstStyle/>
          <a:p>
            <a:pPr lvl="0"/>
            <a:r>
              <a:rPr lang="en-ZA" sz="2800" dirty="0"/>
              <a:t>Lack of supporting documents for the work done especially the Journals, impairments calculation and the use of impractically determination of costs.</a:t>
            </a:r>
          </a:p>
          <a:p>
            <a:pPr lvl="0"/>
            <a:r>
              <a:rPr lang="en-ZA" sz="2800" dirty="0"/>
              <a:t>Assets not in the control of the municipalities included in the asset registers.</a:t>
            </a:r>
          </a:p>
          <a:p>
            <a:pPr lvl="0"/>
            <a:r>
              <a:rPr lang="en-ZA" sz="2800" dirty="0"/>
              <a:t>Non reconciliation of the valuation roll to the Fixed Asset Registers.</a:t>
            </a:r>
          </a:p>
          <a:p>
            <a:r>
              <a:rPr lang="en-ZA" sz="2800" dirty="0"/>
              <a:t>Deeds search for Property, Plant and Equipment not agreeing with the Fixed Assets Register</a:t>
            </a:r>
            <a:endParaRPr lang="en-ZA" sz="2800" dirty="0"/>
          </a:p>
        </p:txBody>
      </p:sp>
    </p:spTree>
    <p:extLst>
      <p:ext uri="{BB962C8B-B14F-4D97-AF65-F5344CB8AC3E}">
        <p14:creationId xmlns:p14="http://schemas.microsoft.com/office/powerpoint/2010/main" val="38188932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Common Audit findings on the assets</a:t>
            </a:r>
            <a:endParaRPr lang="en-ZA" dirty="0"/>
          </a:p>
        </p:txBody>
      </p:sp>
      <p:sp>
        <p:nvSpPr>
          <p:cNvPr id="3" name="Content Placeholder 2"/>
          <p:cNvSpPr>
            <a:spLocks noGrp="1"/>
          </p:cNvSpPr>
          <p:nvPr>
            <p:ph idx="1"/>
          </p:nvPr>
        </p:nvSpPr>
        <p:spPr/>
        <p:txBody>
          <a:bodyPr/>
          <a:lstStyle/>
          <a:p>
            <a:pPr lvl="0"/>
            <a:r>
              <a:rPr lang="en-ZA" sz="2800" dirty="0"/>
              <a:t>Non- response by management to audit findings and request for information </a:t>
            </a:r>
          </a:p>
          <a:p>
            <a:pPr lvl="0"/>
            <a:r>
              <a:rPr lang="en-ZA" sz="2800" dirty="0"/>
              <a:t> Completeness of Fixed Asset registers </a:t>
            </a:r>
          </a:p>
          <a:p>
            <a:pPr lvl="0"/>
            <a:r>
              <a:rPr lang="en-ZA" sz="2800" dirty="0"/>
              <a:t>Overstatement of work in Progress (WIP) as projects completed were not unbundled and transferred to the competed Assets and depreciated accordingly in line with the requirements of GRAP 17. The none availability of supporting documents especially the completion certificates and Bill of Quantity (BOQ )or tender documents.</a:t>
            </a:r>
            <a:endParaRPr lang="en-ZA" sz="2800" dirty="0"/>
          </a:p>
          <a:p>
            <a:endParaRPr lang="en-ZA" dirty="0"/>
          </a:p>
        </p:txBody>
      </p:sp>
    </p:spTree>
    <p:extLst>
      <p:ext uri="{BB962C8B-B14F-4D97-AF65-F5344CB8AC3E}">
        <p14:creationId xmlns:p14="http://schemas.microsoft.com/office/powerpoint/2010/main" val="7106844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Introduction</a:t>
            </a:r>
            <a:endParaRPr lang="en-ZA" dirty="0"/>
          </a:p>
        </p:txBody>
      </p:sp>
      <p:sp>
        <p:nvSpPr>
          <p:cNvPr id="3" name="Content Placeholder 2"/>
          <p:cNvSpPr>
            <a:spLocks noGrp="1"/>
          </p:cNvSpPr>
          <p:nvPr>
            <p:ph idx="1"/>
          </p:nvPr>
        </p:nvSpPr>
        <p:spPr/>
        <p:txBody>
          <a:bodyPr/>
          <a:lstStyle/>
          <a:p>
            <a:r>
              <a:rPr lang="en-ZA" sz="2800" dirty="0" smtClean="0"/>
              <a:t>Asset management</a:t>
            </a:r>
            <a:r>
              <a:rPr lang="en-ZA" altLang="en-US" sz="2800" dirty="0" smtClean="0"/>
              <a:t> </a:t>
            </a:r>
            <a:r>
              <a:rPr lang="en-ZA" altLang="en-US" sz="2800" dirty="0"/>
              <a:t>in a municipal environment</a:t>
            </a:r>
            <a:r>
              <a:rPr lang="en-US" altLang="en-US" sz="2800" dirty="0"/>
              <a:t> </a:t>
            </a:r>
          </a:p>
          <a:p>
            <a:endParaRPr lang="en-US" altLang="en-US" sz="2800" dirty="0"/>
          </a:p>
          <a:p>
            <a:r>
              <a:rPr lang="en-ZA" altLang="en-US" sz="2800" dirty="0"/>
              <a:t>Guidance through legislative provisions </a:t>
            </a:r>
            <a:endParaRPr lang="en-US" altLang="en-US" sz="2800" dirty="0"/>
          </a:p>
          <a:p>
            <a:pPr marL="0" indent="0">
              <a:buNone/>
            </a:pPr>
            <a:endParaRPr lang="en-ZA" sz="2800" dirty="0"/>
          </a:p>
        </p:txBody>
      </p:sp>
    </p:spTree>
    <p:extLst>
      <p:ext uri="{BB962C8B-B14F-4D97-AF65-F5344CB8AC3E}">
        <p14:creationId xmlns:p14="http://schemas.microsoft.com/office/powerpoint/2010/main" val="40818935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Common Audit findings on the assets</a:t>
            </a:r>
            <a:endParaRPr lang="en-ZA" dirty="0"/>
          </a:p>
        </p:txBody>
      </p:sp>
      <p:sp>
        <p:nvSpPr>
          <p:cNvPr id="3" name="Content Placeholder 2"/>
          <p:cNvSpPr>
            <a:spLocks noGrp="1"/>
          </p:cNvSpPr>
          <p:nvPr>
            <p:ph idx="1"/>
          </p:nvPr>
        </p:nvSpPr>
        <p:spPr/>
        <p:txBody>
          <a:bodyPr/>
          <a:lstStyle/>
          <a:p>
            <a:pPr lvl="0"/>
            <a:r>
              <a:rPr lang="en-ZA" sz="2800" dirty="0" err="1"/>
              <a:t>Derecognition</a:t>
            </a:r>
            <a:r>
              <a:rPr lang="en-ZA" sz="2800" dirty="0"/>
              <a:t> process not followed on the disposal of assets.</a:t>
            </a:r>
          </a:p>
          <a:p>
            <a:pPr lvl="0"/>
            <a:r>
              <a:rPr lang="en-ZA" sz="2800" dirty="0"/>
              <a:t>Assets to be sold not regarded as inventory.</a:t>
            </a:r>
          </a:p>
          <a:p>
            <a:pPr lvl="0"/>
            <a:r>
              <a:rPr lang="en-ZA" sz="2800" dirty="0"/>
              <a:t>Difference between the Fixed Assets register, and the General ledger submitted to the Auditor General.</a:t>
            </a:r>
            <a:endParaRPr lang="en-ZA" sz="2800" dirty="0"/>
          </a:p>
          <a:p>
            <a:pPr lvl="0"/>
            <a:r>
              <a:rPr lang="en-ZA" sz="2800" dirty="0"/>
              <a:t>Opening Balances not disclosed or supported in line with the requirements of GRAP 3</a:t>
            </a:r>
            <a:endParaRPr lang="en-ZA" sz="2800" dirty="0"/>
          </a:p>
          <a:p>
            <a:pPr lvl="0"/>
            <a:r>
              <a:rPr lang="en-ZA" sz="2800" dirty="0"/>
              <a:t>Heritage Assets not properly accounted for in line with GRAP 103</a:t>
            </a:r>
            <a:endParaRPr lang="en-ZA" sz="2800" dirty="0"/>
          </a:p>
          <a:p>
            <a:endParaRPr lang="en-ZA" dirty="0"/>
          </a:p>
        </p:txBody>
      </p:sp>
    </p:spTree>
    <p:extLst>
      <p:ext uri="{BB962C8B-B14F-4D97-AF65-F5344CB8AC3E}">
        <p14:creationId xmlns:p14="http://schemas.microsoft.com/office/powerpoint/2010/main" val="8736568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1"/>
          <p:cNvSpPr txBox="1">
            <a:spLocks/>
          </p:cNvSpPr>
          <p:nvPr/>
        </p:nvSpPr>
        <p:spPr bwMode="auto">
          <a:xfrm>
            <a:off x="6553200" y="6477000"/>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r" eaLnBrk="1" hangingPunct="1"/>
            <a:fld id="{A8616A7D-9B9B-AD40-A0EC-BD3E41309ED1}" type="slidenum">
              <a:rPr lang="en-US" sz="1800">
                <a:latin typeface="Arial" charset="0"/>
              </a:rPr>
              <a:pPr algn="r" eaLnBrk="1" hangingPunct="1"/>
              <a:t>31</a:t>
            </a:fld>
            <a:endParaRPr lang="en-US" sz="1800" dirty="0">
              <a:latin typeface="Arial" charset="0"/>
            </a:endParaRPr>
          </a:p>
        </p:txBody>
      </p:sp>
      <p:pic>
        <p:nvPicPr>
          <p:cNvPr id="4" name="Picture 3">
            <a:extLst>
              <a:ext uri="{FF2B5EF4-FFF2-40B4-BE49-F238E27FC236}">
                <a16:creationId xmlns:a16="http://schemas.microsoft.com/office/drawing/2014/main" xmlns="" id="{1F3A7A7E-1504-4E8C-95D1-191A71DA04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813" y="1828800"/>
            <a:ext cx="8553450" cy="3040063"/>
          </a:xfrm>
          <a:prstGeom prst="rect">
            <a:avLst/>
          </a:prstGeom>
          <a:solidFill>
            <a:schemeClr val="accent5"/>
          </a:solidFill>
        </p:spPr>
      </p:pic>
    </p:spTree>
    <p:extLst>
      <p:ext uri="{BB962C8B-B14F-4D97-AF65-F5344CB8AC3E}">
        <p14:creationId xmlns:p14="http://schemas.microsoft.com/office/powerpoint/2010/main" val="17991605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Assets</a:t>
            </a:r>
            <a:endParaRPr lang="en-ZA" dirty="0"/>
          </a:p>
        </p:txBody>
      </p:sp>
      <p:sp>
        <p:nvSpPr>
          <p:cNvPr id="3" name="Content Placeholder 2"/>
          <p:cNvSpPr>
            <a:spLocks noGrp="1"/>
          </p:cNvSpPr>
          <p:nvPr>
            <p:ph idx="1"/>
          </p:nvPr>
        </p:nvSpPr>
        <p:spPr/>
        <p:txBody>
          <a:bodyPr/>
          <a:lstStyle/>
          <a:p>
            <a:pPr>
              <a:lnSpc>
                <a:spcPct val="80000"/>
              </a:lnSpc>
              <a:buFontTx/>
              <a:buNone/>
            </a:pPr>
            <a:r>
              <a:rPr lang="en-US" altLang="en-US" sz="2000" b="1" i="1" dirty="0"/>
              <a:t>Assets</a:t>
            </a:r>
          </a:p>
          <a:p>
            <a:pPr>
              <a:lnSpc>
                <a:spcPct val="80000"/>
              </a:lnSpc>
            </a:pPr>
            <a:r>
              <a:rPr lang="en-ZA" altLang="en-US" sz="2000" dirty="0"/>
              <a:t>resources controlled by a municipality, (e.g. property, dams, power stations, trademarks);</a:t>
            </a:r>
          </a:p>
          <a:p>
            <a:pPr>
              <a:lnSpc>
                <a:spcPct val="80000"/>
              </a:lnSpc>
            </a:pPr>
            <a:endParaRPr lang="en-US" altLang="en-US" sz="2000" dirty="0"/>
          </a:p>
          <a:p>
            <a:pPr>
              <a:lnSpc>
                <a:spcPct val="80000"/>
              </a:lnSpc>
            </a:pPr>
            <a:r>
              <a:rPr lang="en-ZA" altLang="en-US" sz="2000" dirty="0"/>
              <a:t>as a result of past events (actions undertaken previously e.g. the order, purchase, payment for a resource);</a:t>
            </a:r>
          </a:p>
          <a:p>
            <a:pPr>
              <a:lnSpc>
                <a:spcPct val="80000"/>
              </a:lnSpc>
            </a:pPr>
            <a:endParaRPr lang="en-US" altLang="en-US" sz="2000" dirty="0"/>
          </a:p>
          <a:p>
            <a:pPr>
              <a:lnSpc>
                <a:spcPct val="80000"/>
              </a:lnSpc>
            </a:pPr>
            <a:r>
              <a:rPr lang="en-ZA" altLang="en-US" sz="2000" dirty="0"/>
              <a:t>from which future economic benefits (income generating assets);</a:t>
            </a:r>
          </a:p>
          <a:p>
            <a:pPr>
              <a:lnSpc>
                <a:spcPct val="80000"/>
              </a:lnSpc>
            </a:pPr>
            <a:endParaRPr lang="en-US" altLang="en-US" sz="2000" dirty="0"/>
          </a:p>
          <a:p>
            <a:pPr>
              <a:lnSpc>
                <a:spcPct val="80000"/>
              </a:lnSpc>
            </a:pPr>
            <a:r>
              <a:rPr lang="en-ZA" altLang="en-US" sz="2000" dirty="0"/>
              <a:t>or service potential (assets used for administration, indirectly generates income);</a:t>
            </a:r>
          </a:p>
          <a:p>
            <a:pPr>
              <a:lnSpc>
                <a:spcPct val="80000"/>
              </a:lnSpc>
            </a:pPr>
            <a:endParaRPr lang="en-US" altLang="en-US" sz="2000" dirty="0"/>
          </a:p>
          <a:p>
            <a:pPr>
              <a:lnSpc>
                <a:spcPct val="80000"/>
              </a:lnSpc>
            </a:pPr>
            <a:r>
              <a:rPr lang="en-ZA" altLang="en-US" sz="2000" dirty="0"/>
              <a:t>are expected to flow to the entity (</a:t>
            </a:r>
            <a:r>
              <a:rPr lang="en-US" altLang="en-US" sz="2000" dirty="0"/>
              <a:t>the inflow of cash or cash equivalents).</a:t>
            </a:r>
          </a:p>
          <a:p>
            <a:endParaRPr lang="en-ZA" dirty="0"/>
          </a:p>
        </p:txBody>
      </p:sp>
    </p:spTree>
    <p:extLst>
      <p:ext uri="{BB962C8B-B14F-4D97-AF65-F5344CB8AC3E}">
        <p14:creationId xmlns:p14="http://schemas.microsoft.com/office/powerpoint/2010/main" val="30810470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Diagram 2">
            <a:extLst>
              <a:ext uri="{FF2B5EF4-FFF2-40B4-BE49-F238E27FC236}">
                <a16:creationId xmlns:a16="http://schemas.microsoft.com/office/drawing/2014/main" xmlns="" id="{A97AC6DB-6F72-4627-A567-12159FD93EE1}"/>
              </a:ext>
            </a:extLst>
          </p:cNvPr>
          <p:cNvPicPr>
            <a:picLocks noChangeArrowheads="1"/>
          </p:cNvPicPr>
          <p:nvPr/>
        </p:nvPicPr>
        <p:blipFill>
          <a:blip r:embed="rId3" cstate="email">
            <a:extLst>
              <a:ext uri="{28A0092B-C50C-407E-A947-70E740481C1C}">
                <a14:useLocalDpi xmlns:a14="http://schemas.microsoft.com/office/drawing/2010/main" val="0"/>
              </a:ext>
            </a:extLst>
          </a:blip>
          <a:srcRect l="-6879" r="-6879"/>
          <a:stretch>
            <a:fillRect/>
          </a:stretch>
        </p:blipFill>
        <p:spPr bwMode="auto">
          <a:xfrm>
            <a:off x="827088" y="188913"/>
            <a:ext cx="7632700" cy="666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62457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Asset Groups</a:t>
            </a:r>
            <a:endParaRPr lang="en-ZA" dirty="0"/>
          </a:p>
        </p:txBody>
      </p:sp>
      <p:sp>
        <p:nvSpPr>
          <p:cNvPr id="3" name="Content Placeholder 2"/>
          <p:cNvSpPr>
            <a:spLocks noGrp="1"/>
          </p:cNvSpPr>
          <p:nvPr>
            <p:ph idx="1"/>
          </p:nvPr>
        </p:nvSpPr>
        <p:spPr/>
        <p:txBody>
          <a:bodyPr/>
          <a:lstStyle/>
          <a:p>
            <a:pPr marL="0" indent="0">
              <a:buNone/>
            </a:pPr>
            <a:r>
              <a:rPr lang="en-US" sz="2400" dirty="0"/>
              <a:t>GRAP allows entities to </a:t>
            </a:r>
            <a:r>
              <a:rPr lang="en-US" sz="2400" dirty="0" err="1"/>
              <a:t>recognise</a:t>
            </a:r>
            <a:r>
              <a:rPr lang="en-US" sz="2400" dirty="0"/>
              <a:t> assets which do not only generate future economic benefits in the form of cash flows but which an entity is required to hold in order to provide the services which it is mandated to do so, for example a clinic which is required to provide free medical services to a local community.</a:t>
            </a:r>
          </a:p>
          <a:p>
            <a:pPr>
              <a:buFont typeface="Wingdings" panose="05000000000000000000" pitchFamily="2" charset="2"/>
              <a:buChar char="Ø"/>
            </a:pPr>
            <a:r>
              <a:rPr lang="en-US" sz="2400" dirty="0"/>
              <a:t> cash generating Assets  </a:t>
            </a:r>
          </a:p>
          <a:p>
            <a:pPr>
              <a:buFont typeface="Wingdings" panose="05000000000000000000" pitchFamily="2" charset="2"/>
              <a:buChar char="Ø"/>
            </a:pPr>
            <a:r>
              <a:rPr lang="en-US" sz="2400" dirty="0"/>
              <a:t>Non cash generating  Assets</a:t>
            </a:r>
            <a:endParaRPr lang="en-ZA" sz="2400" dirty="0"/>
          </a:p>
          <a:p>
            <a:endParaRPr lang="en-ZA" dirty="0"/>
          </a:p>
        </p:txBody>
      </p:sp>
    </p:spTree>
    <p:extLst>
      <p:ext uri="{BB962C8B-B14F-4D97-AF65-F5344CB8AC3E}">
        <p14:creationId xmlns:p14="http://schemas.microsoft.com/office/powerpoint/2010/main" val="39381511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C0C0C0"/>
                  </a:outerShdw>
                </a:effectLst>
                <a:cs typeface="Arial" charset="0"/>
              </a:rPr>
              <a:t>Asset life cycle</a:t>
            </a:r>
            <a:r>
              <a:rPr lang="en-US" dirty="0">
                <a:solidFill>
                  <a:srgbClr val="C00000"/>
                </a:solidFill>
                <a:effectLst>
                  <a:outerShdw blurRad="38100" dist="38100" dir="2700000" algn="tl">
                    <a:srgbClr val="C0C0C0"/>
                  </a:outerShdw>
                </a:effectLst>
                <a:cs typeface="Arial" charset="0"/>
              </a:rPr>
              <a:t/>
            </a:r>
            <a:br>
              <a:rPr lang="en-US" dirty="0">
                <a:solidFill>
                  <a:srgbClr val="C00000"/>
                </a:solidFill>
                <a:effectLst>
                  <a:outerShdw blurRad="38100" dist="38100" dir="2700000" algn="tl">
                    <a:srgbClr val="C0C0C0"/>
                  </a:outerShdw>
                </a:effectLst>
                <a:cs typeface="Arial" charset="0"/>
              </a:rPr>
            </a:br>
            <a:endParaRPr lang="en-ZA" dirty="0"/>
          </a:p>
        </p:txBody>
      </p:sp>
      <p:grpSp>
        <p:nvGrpSpPr>
          <p:cNvPr id="4" name="Diagram 5">
            <a:extLst>
              <a:ext uri="{FF2B5EF4-FFF2-40B4-BE49-F238E27FC236}">
                <a16:creationId xmlns:a16="http://schemas.microsoft.com/office/drawing/2014/main" xmlns="" id="{9F0FA622-B4E8-4088-B04B-1DBA686DFF21}"/>
              </a:ext>
            </a:extLst>
          </p:cNvPr>
          <p:cNvGrpSpPr>
            <a:grpSpLocks/>
          </p:cNvGrpSpPr>
          <p:nvPr/>
        </p:nvGrpSpPr>
        <p:grpSpPr bwMode="auto">
          <a:xfrm>
            <a:off x="457200" y="1066800"/>
            <a:ext cx="7772400" cy="4235450"/>
            <a:chOff x="2907" y="2640"/>
            <a:chExt cx="8580" cy="8640"/>
          </a:xfrm>
        </p:grpSpPr>
        <p:sp>
          <p:nvSpPr>
            <p:cNvPr id="5" name="_s1028">
              <a:extLst>
                <a:ext uri="{FF2B5EF4-FFF2-40B4-BE49-F238E27FC236}">
                  <a16:creationId xmlns:a16="http://schemas.microsoft.com/office/drawing/2014/main" xmlns="" id="{38389C1A-3087-4AD2-BE05-3D14ABC5BFC6}"/>
                </a:ext>
              </a:extLst>
            </p:cNvPr>
            <p:cNvSpPr>
              <a:spLocks noChangeArrowheads="1" noTextEdit="1"/>
            </p:cNvSpPr>
            <p:nvPr/>
          </p:nvSpPr>
          <p:spPr bwMode="auto">
            <a:xfrm>
              <a:off x="4717" y="3313"/>
              <a:ext cx="4960" cy="4960"/>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600"/>
                    <a:pt x="8294" y="3932"/>
                    <a:pt x="7199" y="4564"/>
                  </a:cubicBezTo>
                  <a:lnTo>
                    <a:pt x="5399"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rgbClr val="BBE0E3"/>
            </a:solidFill>
            <a:ln w="9525">
              <a:solidFill>
                <a:srgbClr val="BBE0E3"/>
              </a:solidFill>
              <a:miter lim="800000"/>
              <a:headEnd/>
              <a:tailEnd/>
            </a:ln>
          </p:spPr>
          <p:txBody>
            <a:bodyPr vert="horz" wrap="square" lIns="91440" tIns="45720" rIns="91440" bIns="45720" numCol="1" anchor="ctr" anchorCtr="0" compatLnSpc="1">
              <a:prstTxWarp prst="textNoShape">
                <a:avLst/>
              </a:prstTxWarp>
            </a:bodyPr>
            <a:lstStyle/>
            <a:p>
              <a:endParaRPr lang="en-ZA" dirty="0"/>
            </a:p>
          </p:txBody>
        </p:sp>
        <p:sp>
          <p:nvSpPr>
            <p:cNvPr id="6" name="_s1029">
              <a:extLst>
                <a:ext uri="{FF2B5EF4-FFF2-40B4-BE49-F238E27FC236}">
                  <a16:creationId xmlns:a16="http://schemas.microsoft.com/office/drawing/2014/main" xmlns="" id="{1B2F44FB-6F06-44E6-91BF-08275FB6DF7B}"/>
                </a:ext>
              </a:extLst>
            </p:cNvPr>
            <p:cNvSpPr>
              <a:spLocks noChangeArrowheads="1" noTextEdit="1"/>
            </p:cNvSpPr>
            <p:nvPr/>
          </p:nvSpPr>
          <p:spPr bwMode="auto">
            <a:xfrm rot="5400000">
              <a:off x="5884" y="4480"/>
              <a:ext cx="4960" cy="4960"/>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600"/>
                    <a:pt x="8294" y="3932"/>
                    <a:pt x="7199" y="4564"/>
                  </a:cubicBezTo>
                  <a:lnTo>
                    <a:pt x="5399"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rgbClr val="BBE0E3"/>
            </a:solidFill>
            <a:ln w="9525">
              <a:solidFill>
                <a:srgbClr val="BBE0E3"/>
              </a:solidFill>
              <a:miter lim="800000"/>
              <a:headEnd/>
              <a:tailEnd/>
            </a:ln>
          </p:spPr>
          <p:txBody>
            <a:bodyPr vert="horz" wrap="square" lIns="91440" tIns="45720" rIns="91440" bIns="45720" numCol="1" anchor="ctr" anchorCtr="0" compatLnSpc="1">
              <a:prstTxWarp prst="textNoShape">
                <a:avLst/>
              </a:prstTxWarp>
            </a:bodyPr>
            <a:lstStyle/>
            <a:p>
              <a:endParaRPr lang="en-ZA" dirty="0"/>
            </a:p>
          </p:txBody>
        </p:sp>
        <p:sp>
          <p:nvSpPr>
            <p:cNvPr id="7" name="_s1030">
              <a:extLst>
                <a:ext uri="{FF2B5EF4-FFF2-40B4-BE49-F238E27FC236}">
                  <a16:creationId xmlns:a16="http://schemas.microsoft.com/office/drawing/2014/main" xmlns="" id="{7D335D6E-E756-4144-A48B-55577E3C886C}"/>
                </a:ext>
              </a:extLst>
            </p:cNvPr>
            <p:cNvSpPr>
              <a:spLocks noChangeArrowheads="1" noTextEdit="1"/>
            </p:cNvSpPr>
            <p:nvPr/>
          </p:nvSpPr>
          <p:spPr bwMode="auto">
            <a:xfrm rot="10800000">
              <a:off x="4717" y="5647"/>
              <a:ext cx="4960" cy="4960"/>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600"/>
                    <a:pt x="8294" y="3932"/>
                    <a:pt x="7199" y="4564"/>
                  </a:cubicBezTo>
                  <a:lnTo>
                    <a:pt x="5399"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rgbClr val="BBE0E3"/>
            </a:solidFill>
            <a:ln w="9525">
              <a:solidFill>
                <a:srgbClr val="BBE0E3"/>
              </a:solidFill>
              <a:miter lim="800000"/>
              <a:headEnd/>
              <a:tailEnd/>
            </a:ln>
          </p:spPr>
          <p:txBody>
            <a:bodyPr vert="horz" wrap="square" lIns="91440" tIns="45720" rIns="91440" bIns="45720" numCol="1" anchor="ctr" anchorCtr="0" compatLnSpc="1">
              <a:prstTxWarp prst="textNoShape">
                <a:avLst/>
              </a:prstTxWarp>
            </a:bodyPr>
            <a:lstStyle/>
            <a:p>
              <a:endParaRPr lang="en-ZA" dirty="0"/>
            </a:p>
          </p:txBody>
        </p:sp>
        <p:sp>
          <p:nvSpPr>
            <p:cNvPr id="8" name="_s1031">
              <a:extLst>
                <a:ext uri="{FF2B5EF4-FFF2-40B4-BE49-F238E27FC236}">
                  <a16:creationId xmlns:a16="http://schemas.microsoft.com/office/drawing/2014/main" xmlns="" id="{2D3E8E3D-6E85-488D-B3CE-7FEA6BACA8CE}"/>
                </a:ext>
              </a:extLst>
            </p:cNvPr>
            <p:cNvSpPr>
              <a:spLocks noChangeArrowheads="1" noTextEdit="1"/>
            </p:cNvSpPr>
            <p:nvPr/>
          </p:nvSpPr>
          <p:spPr bwMode="auto">
            <a:xfrm rot="16200000">
              <a:off x="3550" y="4480"/>
              <a:ext cx="4960" cy="4960"/>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600"/>
                    <a:pt x="8294" y="3932"/>
                    <a:pt x="7199" y="4564"/>
                  </a:cubicBezTo>
                  <a:lnTo>
                    <a:pt x="5399"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rgbClr val="BBE0E3"/>
            </a:solidFill>
            <a:ln w="9525">
              <a:solidFill>
                <a:srgbClr val="BBE0E3"/>
              </a:solidFill>
              <a:miter lim="800000"/>
              <a:headEnd/>
              <a:tailEnd/>
            </a:ln>
          </p:spPr>
          <p:txBody>
            <a:bodyPr vert="horz" wrap="square" lIns="91440" tIns="45720" rIns="91440" bIns="45720" numCol="1" anchor="ctr" anchorCtr="0" compatLnSpc="1">
              <a:prstTxWarp prst="textNoShape">
                <a:avLst/>
              </a:prstTxWarp>
            </a:bodyPr>
            <a:lstStyle/>
            <a:p>
              <a:endParaRPr lang="en-ZA" dirty="0"/>
            </a:p>
          </p:txBody>
        </p:sp>
        <p:sp>
          <p:nvSpPr>
            <p:cNvPr id="9" name="_s1032">
              <a:extLst>
                <a:ext uri="{FF2B5EF4-FFF2-40B4-BE49-F238E27FC236}">
                  <a16:creationId xmlns:a16="http://schemas.microsoft.com/office/drawing/2014/main" xmlns="" id="{276594C1-E1F0-425F-86B7-806E3D3F211A}"/>
                </a:ext>
              </a:extLst>
            </p:cNvPr>
            <p:cNvSpPr>
              <a:spLocks noChangeArrowheads="1"/>
            </p:cNvSpPr>
            <p:nvPr/>
          </p:nvSpPr>
          <p:spPr bwMode="auto">
            <a:xfrm>
              <a:off x="8519" y="3769"/>
              <a:ext cx="1869" cy="1869"/>
            </a:xfrm>
            <a:prstGeom prst="rect">
              <a:avLst/>
            </a:prstGeom>
            <a:solidFill>
              <a:srgbClr val="99CC00"/>
            </a:solidFill>
            <a:ln>
              <a:noFill/>
            </a:ln>
            <a:effectLst>
              <a:outerShdw dist="53882" dir="18900000" algn="ctr" rotWithShape="0">
                <a:srgbClr val="333399"/>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ZA" altLang="en-US" sz="800" b="0" i="0" u="none" strike="noStrike" cap="none" normalizeH="0" baseline="0" dirty="0">
                <a:ln>
                  <a:noFill/>
                </a:ln>
                <a:solidFill>
                  <a:schemeClr val="bg1"/>
                </a:solidFill>
                <a:effectLst/>
                <a:latin typeface="Arial Black" panose="020B0A040201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ZA" altLang="en-US" sz="1800" b="0" i="0" u="none" strike="noStrike" cap="none" normalizeH="0" baseline="0" dirty="0">
                  <a:ln>
                    <a:noFill/>
                  </a:ln>
                  <a:solidFill>
                    <a:schemeClr val="bg1"/>
                  </a:solidFill>
                  <a:effectLst/>
                  <a:latin typeface="Arial Black" panose="020B0A04020102020204" pitchFamily="34" charset="0"/>
                  <a:cs typeface="Arial" panose="020B0604020202020204" pitchFamily="34" charset="0"/>
                </a:rPr>
                <a:t>Acquisition</a:t>
              </a:r>
              <a:endParaRPr kumimoji="0" lang="en-US" altLang="en-US" sz="10800" b="1" i="1" u="none" strike="noStrike" cap="none" normalizeH="0" baseline="0" dirty="0">
                <a:ln>
                  <a:noFill/>
                </a:ln>
                <a:solidFill>
                  <a:srgbClr val="99CC00"/>
                </a:solidFill>
                <a:effectDag name="">
                  <a:cont type="tree" name="">
                    <a:effect ref="fillLine"/>
                    <a:outerShdw dist="38100" dir="13500000" algn="br">
                      <a:srgbClr val="D4FE55"/>
                    </a:outerShdw>
                  </a:cont>
                  <a:cont type="tree" name="">
                    <a:effect ref="fillLine"/>
                    <a:outerShdw dist="38100" dir="2700000" algn="tl">
                      <a:srgbClr val="5B7A00"/>
                    </a:outerShdw>
                  </a:cont>
                  <a:effect ref="fillLine"/>
                </a:effectDag>
                <a:latin typeface="Arial Black" panose="020B0A04020102020204" pitchFamily="34" charset="0"/>
                <a:cs typeface="Arial" panose="020B0604020202020204" pitchFamily="34" charset="0"/>
              </a:endParaRPr>
            </a:p>
          </p:txBody>
        </p:sp>
        <p:sp>
          <p:nvSpPr>
            <p:cNvPr id="10" name="_s1033">
              <a:extLst>
                <a:ext uri="{FF2B5EF4-FFF2-40B4-BE49-F238E27FC236}">
                  <a16:creationId xmlns:a16="http://schemas.microsoft.com/office/drawing/2014/main" xmlns="" id="{BA2B9766-D675-47AA-87FA-CB68B6239723}"/>
                </a:ext>
              </a:extLst>
            </p:cNvPr>
            <p:cNvSpPr>
              <a:spLocks noChangeArrowheads="1"/>
            </p:cNvSpPr>
            <p:nvPr/>
          </p:nvSpPr>
          <p:spPr bwMode="auto">
            <a:xfrm>
              <a:off x="8520" y="8281"/>
              <a:ext cx="1869" cy="1869"/>
            </a:xfrm>
            <a:prstGeom prst="rect">
              <a:avLst/>
            </a:prstGeom>
            <a:solidFill>
              <a:srgbClr val="99CC00"/>
            </a:solidFill>
            <a:ln>
              <a:noFill/>
            </a:ln>
            <a:effectLst>
              <a:outerShdw dist="53882" dir="18900000" algn="ctr" rotWithShape="0">
                <a:srgbClr val="333399"/>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ZA" altLang="en-US" sz="800" b="0" i="0" u="none" strike="noStrike" cap="none" normalizeH="0" baseline="0" dirty="0">
                <a:ln>
                  <a:noFill/>
                </a:ln>
                <a:solidFill>
                  <a:schemeClr val="bg1"/>
                </a:solidFill>
                <a:effectLst/>
                <a:latin typeface="Arial Black" panose="020B0A040201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ZA" altLang="en-US" sz="1500" b="0" i="0" u="none" strike="noStrike" cap="none" normalizeH="0" baseline="0" dirty="0">
                  <a:ln>
                    <a:noFill/>
                  </a:ln>
                  <a:solidFill>
                    <a:schemeClr val="bg1"/>
                  </a:solidFill>
                  <a:effectLst/>
                  <a:latin typeface="Arial Black" panose="020B0A04020102020204" pitchFamily="34" charset="0"/>
                  <a:cs typeface="Arial" panose="020B0604020202020204" pitchFamily="34" charset="0"/>
                </a:rPr>
                <a:t>Operations and maintenance</a:t>
              </a:r>
              <a:endParaRPr kumimoji="0" lang="en-US" altLang="en-US" sz="1500" b="1" i="1" u="none" strike="noStrike" cap="none" normalizeH="0" baseline="0" dirty="0">
                <a:ln>
                  <a:noFill/>
                </a:ln>
                <a:solidFill>
                  <a:srgbClr val="99CC00"/>
                </a:solidFill>
                <a:effectDag name="">
                  <a:cont type="tree" name="">
                    <a:effect ref="fillLine"/>
                    <a:outerShdw dist="38100" dir="13500000" algn="br">
                      <a:srgbClr val="D4FE55"/>
                    </a:outerShdw>
                  </a:cont>
                  <a:cont type="tree" name="">
                    <a:effect ref="fillLine"/>
                    <a:outerShdw dist="38100" dir="2700000" algn="tl">
                      <a:srgbClr val="5B7A00"/>
                    </a:outerShdw>
                  </a:cont>
                  <a:effect ref="fillLine"/>
                </a:effectDag>
                <a:latin typeface="Arial Black" panose="020B0A04020102020204" pitchFamily="34" charset="0"/>
                <a:cs typeface="Arial" panose="020B0604020202020204" pitchFamily="34" charset="0"/>
              </a:endParaRPr>
            </a:p>
          </p:txBody>
        </p:sp>
        <p:sp>
          <p:nvSpPr>
            <p:cNvPr id="11" name="_s1034">
              <a:extLst>
                <a:ext uri="{FF2B5EF4-FFF2-40B4-BE49-F238E27FC236}">
                  <a16:creationId xmlns:a16="http://schemas.microsoft.com/office/drawing/2014/main" xmlns="" id="{E5D7CD93-F3D8-4ABC-9300-B1C5201AC7C8}"/>
                </a:ext>
              </a:extLst>
            </p:cNvPr>
            <p:cNvSpPr>
              <a:spLocks noChangeArrowheads="1"/>
            </p:cNvSpPr>
            <p:nvPr/>
          </p:nvSpPr>
          <p:spPr bwMode="auto">
            <a:xfrm>
              <a:off x="4008" y="8283"/>
              <a:ext cx="1869" cy="1869"/>
            </a:xfrm>
            <a:prstGeom prst="rect">
              <a:avLst/>
            </a:prstGeom>
            <a:solidFill>
              <a:srgbClr val="99CC00"/>
            </a:solidFill>
            <a:ln>
              <a:noFill/>
            </a:ln>
            <a:effectLst>
              <a:outerShdw dist="53882" dir="18900000" algn="ctr" rotWithShape="0">
                <a:srgbClr val="333399"/>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ZA" altLang="en-US" sz="800" b="0" i="0" u="none" strike="noStrike" cap="none" normalizeH="0" baseline="0" dirty="0">
                <a:ln>
                  <a:noFill/>
                </a:ln>
                <a:solidFill>
                  <a:schemeClr val="bg1"/>
                </a:solidFill>
                <a:effectLst/>
                <a:latin typeface="Arial Black" panose="020B0A040201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ZA" altLang="en-US" sz="1800" b="0" i="0" u="none" strike="noStrike" cap="none" normalizeH="0" baseline="0" dirty="0">
                  <a:ln>
                    <a:noFill/>
                  </a:ln>
                  <a:solidFill>
                    <a:schemeClr val="bg1"/>
                  </a:solidFill>
                  <a:effectLst/>
                  <a:latin typeface="Arial Black" panose="020B0A04020102020204" pitchFamily="34" charset="0"/>
                  <a:cs typeface="Arial" panose="020B0604020202020204" pitchFamily="34" charset="0"/>
                </a:rPr>
                <a:t>Disposal</a:t>
              </a:r>
              <a:endParaRPr kumimoji="0" lang="en-US" altLang="en-US" sz="10800" b="1" i="1" u="none" strike="noStrike" cap="none" normalizeH="0" baseline="0" dirty="0">
                <a:ln>
                  <a:noFill/>
                </a:ln>
                <a:solidFill>
                  <a:srgbClr val="99CC00"/>
                </a:solidFill>
                <a:effectDag name="">
                  <a:cont type="tree" name="">
                    <a:effect ref="fillLine"/>
                    <a:outerShdw dist="38100" dir="13500000" algn="br">
                      <a:srgbClr val="D4FE55"/>
                    </a:outerShdw>
                  </a:cont>
                  <a:cont type="tree" name="">
                    <a:effect ref="fillLine"/>
                    <a:outerShdw dist="38100" dir="2700000" algn="tl">
                      <a:srgbClr val="5B7A00"/>
                    </a:outerShdw>
                  </a:cont>
                  <a:effect ref="fillLine"/>
                </a:effectDag>
                <a:latin typeface="Arial Black" panose="020B0A04020102020204" pitchFamily="34" charset="0"/>
                <a:cs typeface="Arial" panose="020B0604020202020204" pitchFamily="34" charset="0"/>
              </a:endParaRPr>
            </a:p>
          </p:txBody>
        </p:sp>
        <p:sp>
          <p:nvSpPr>
            <p:cNvPr id="12" name="_s1035">
              <a:extLst>
                <a:ext uri="{FF2B5EF4-FFF2-40B4-BE49-F238E27FC236}">
                  <a16:creationId xmlns:a16="http://schemas.microsoft.com/office/drawing/2014/main" xmlns="" id="{41D48A25-D169-49FA-B01E-470CD9B3ADDC}"/>
                </a:ext>
              </a:extLst>
            </p:cNvPr>
            <p:cNvSpPr>
              <a:spLocks noChangeArrowheads="1"/>
            </p:cNvSpPr>
            <p:nvPr/>
          </p:nvSpPr>
          <p:spPr bwMode="auto">
            <a:xfrm>
              <a:off x="4006" y="3771"/>
              <a:ext cx="1869" cy="1869"/>
            </a:xfrm>
            <a:prstGeom prst="rect">
              <a:avLst/>
            </a:prstGeom>
            <a:solidFill>
              <a:srgbClr val="99CC00"/>
            </a:solidFill>
            <a:ln>
              <a:noFill/>
            </a:ln>
            <a:effectLst>
              <a:outerShdw dist="53882" dir="18900000" algn="ctr" rotWithShape="0">
                <a:srgbClr val="333399"/>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ZA" altLang="en-US" sz="800" b="0" i="0" u="none" strike="noStrike" cap="none" normalizeH="0" baseline="0" dirty="0">
                <a:ln>
                  <a:noFill/>
                </a:ln>
                <a:solidFill>
                  <a:schemeClr val="bg1"/>
                </a:solidFill>
                <a:effectLst/>
                <a:latin typeface="Arial Black" panose="020B0A040201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ZA" altLang="en-US" sz="1800" b="0" i="0" u="none" strike="noStrike" cap="none" normalizeH="0" baseline="0" dirty="0">
                  <a:ln>
                    <a:noFill/>
                  </a:ln>
                  <a:solidFill>
                    <a:schemeClr val="bg1"/>
                  </a:solidFill>
                  <a:effectLst/>
                  <a:latin typeface="Arial Black" panose="020B0A04020102020204" pitchFamily="34" charset="0"/>
                  <a:cs typeface="Arial" panose="020B0604020202020204" pitchFamily="34" charset="0"/>
                </a:rPr>
                <a:t>Planning</a:t>
              </a:r>
              <a:endParaRPr kumimoji="0" lang="en-US" altLang="en-US" sz="10800" b="1" i="1" u="none" strike="noStrike" cap="none" normalizeH="0" baseline="0" dirty="0">
                <a:ln>
                  <a:noFill/>
                </a:ln>
                <a:solidFill>
                  <a:srgbClr val="99CC00"/>
                </a:solidFill>
                <a:effectDag name="">
                  <a:cont type="tree" name="">
                    <a:effect ref="fillLine"/>
                    <a:outerShdw dist="38100" dir="13500000" algn="br">
                      <a:srgbClr val="D4FE55"/>
                    </a:outerShdw>
                  </a:cont>
                  <a:cont type="tree" name="">
                    <a:effect ref="fillLine"/>
                    <a:outerShdw dist="38100" dir="2700000" algn="tl">
                      <a:srgbClr val="5B7A00"/>
                    </a:outerShdw>
                  </a:cont>
                  <a:effect ref="fillLine"/>
                </a:effectDag>
                <a:latin typeface="Arial Black" panose="020B0A04020102020204" pitchFamily="34" charset="0"/>
                <a:cs typeface="Arial" panose="020B0604020202020204" pitchFamily="34" charset="0"/>
              </a:endParaRPr>
            </a:p>
          </p:txBody>
        </p:sp>
        <p:sp>
          <p:nvSpPr>
            <p:cNvPr id="13" name="Text Box 15">
              <a:extLst>
                <a:ext uri="{FF2B5EF4-FFF2-40B4-BE49-F238E27FC236}">
                  <a16:creationId xmlns:a16="http://schemas.microsoft.com/office/drawing/2014/main" xmlns="" id="{ED6F71C5-7D41-4CFE-8015-5F76AE5EDF4F}"/>
                </a:ext>
              </a:extLst>
            </p:cNvPr>
            <p:cNvSpPr txBox="1">
              <a:spLocks noChangeArrowheads="1"/>
            </p:cNvSpPr>
            <p:nvPr/>
          </p:nvSpPr>
          <p:spPr bwMode="auto">
            <a:xfrm>
              <a:off x="5877" y="5700"/>
              <a:ext cx="2970" cy="21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ZA" altLang="en-US" sz="1400" b="1" i="0" u="none" strike="noStrike" cap="none" normalizeH="0" baseline="0" dirty="0">
                <a:ln>
                  <a:noFill/>
                </a:ln>
                <a:solidFill>
                  <a:schemeClr val="tx1"/>
                </a:solidFill>
                <a:effectLst>
                  <a:outerShdw blurRad="38100" dist="38100" dir="2700000" algn="tl">
                    <a:srgbClr val="C0C0C0"/>
                  </a:outerShdw>
                </a:effectLst>
                <a:latin typeface="Arial Black" panose="020B0A04020102020204" pitchFamily="34"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ZA" altLang="en-US" sz="2000" b="1" i="0" u="none" strike="noStrike" cap="none" normalizeH="0" baseline="0" dirty="0">
                  <a:ln>
                    <a:noFill/>
                  </a:ln>
                  <a:solidFill>
                    <a:schemeClr val="tx1"/>
                  </a:solidFill>
                  <a:effectLst>
                    <a:outerShdw blurRad="38100" dist="38100" dir="2700000" algn="tl">
                      <a:srgbClr val="C0C0C0"/>
                    </a:outerShdw>
                  </a:effectLst>
                  <a:latin typeface="Arial Black" panose="020B0A04020102020204" pitchFamily="34" charset="0"/>
                  <a:cs typeface="Arial" panose="020B0604020202020204" pitchFamily="34" charset="0"/>
                </a:rPr>
                <a:t>Asset Life Cycle</a:t>
              </a:r>
              <a:endParaRPr kumimoji="0" lang="en-US" altLang="en-US" sz="7200" b="1" i="1" u="none" strike="noStrike" cap="none" normalizeH="0" baseline="0" dirty="0">
                <a:ln>
                  <a:noFill/>
                </a:ln>
                <a:solidFill>
                  <a:schemeClr val="tx1"/>
                </a:solidFill>
                <a:effectLst>
                  <a:outerShdw blurRad="38100" dist="38100" dir="2700000" algn="tl">
                    <a:srgbClr val="C0C0C0"/>
                  </a:outerShdw>
                </a:effectLst>
                <a:latin typeface="Arial Black" panose="020B0A04020102020204" pitchFamily="34" charset="0"/>
                <a:cs typeface="Arial" panose="020B0604020202020204" pitchFamily="34" charset="0"/>
              </a:endParaRPr>
            </a:p>
          </p:txBody>
        </p:sp>
      </p:grpSp>
    </p:spTree>
    <p:extLst>
      <p:ext uri="{BB962C8B-B14F-4D97-AF65-F5344CB8AC3E}">
        <p14:creationId xmlns:p14="http://schemas.microsoft.com/office/powerpoint/2010/main" val="1308532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Procurement</a:t>
            </a:r>
          </a:p>
        </p:txBody>
      </p:sp>
      <p:pic>
        <p:nvPicPr>
          <p:cNvPr id="4" name="Content Placeholder 4">
            <a:extLst>
              <a:ext uri="{FF2B5EF4-FFF2-40B4-BE49-F238E27FC236}">
                <a16:creationId xmlns:a16="http://schemas.microsoft.com/office/drawing/2014/main" xmlns="" id="{88334C66-4FBC-4EB8-B62E-D3FD9F30AFF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94853" y="1295400"/>
            <a:ext cx="6648575" cy="4772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06678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Legislative provisions for </a:t>
            </a:r>
            <a:r>
              <a:rPr lang="en-US" altLang="en-US" dirty="0" smtClean="0"/>
              <a:t>asset</a:t>
            </a:r>
            <a:endParaRPr lang="en-ZA" dirty="0"/>
          </a:p>
        </p:txBody>
      </p:sp>
      <p:sp>
        <p:nvSpPr>
          <p:cNvPr id="3" name="Content Placeholder 2"/>
          <p:cNvSpPr>
            <a:spLocks noGrp="1"/>
          </p:cNvSpPr>
          <p:nvPr>
            <p:ph idx="1"/>
          </p:nvPr>
        </p:nvSpPr>
        <p:spPr/>
        <p:txBody>
          <a:bodyPr/>
          <a:lstStyle/>
          <a:p>
            <a:pPr>
              <a:lnSpc>
                <a:spcPct val="80000"/>
              </a:lnSpc>
              <a:buFontTx/>
              <a:buNone/>
            </a:pPr>
            <a:r>
              <a:rPr lang="en-US" altLang="en-US" sz="1600" b="1" i="1" dirty="0"/>
              <a:t>Management of assets and liabilities</a:t>
            </a:r>
          </a:p>
          <a:p>
            <a:pPr>
              <a:lnSpc>
                <a:spcPct val="80000"/>
              </a:lnSpc>
              <a:buFontTx/>
              <a:buNone/>
            </a:pPr>
            <a:endParaRPr lang="en-US" altLang="en-US" sz="1600" b="1" i="1" dirty="0"/>
          </a:p>
          <a:p>
            <a:pPr>
              <a:lnSpc>
                <a:spcPct val="80000"/>
              </a:lnSpc>
            </a:pPr>
            <a:r>
              <a:rPr lang="en-US" altLang="en-US" sz="1600" dirty="0"/>
              <a:t>Section 63 of the MFMA </a:t>
            </a:r>
          </a:p>
          <a:p>
            <a:pPr>
              <a:lnSpc>
                <a:spcPct val="80000"/>
              </a:lnSpc>
            </a:pPr>
            <a:r>
              <a:rPr lang="en-ZA" altLang="en-US" sz="1600" dirty="0"/>
              <a:t>Section 96, Disposals and transfers</a:t>
            </a:r>
          </a:p>
          <a:p>
            <a:pPr>
              <a:lnSpc>
                <a:spcPct val="80000"/>
              </a:lnSpc>
            </a:pPr>
            <a:r>
              <a:rPr lang="en-ZA" altLang="en-US" sz="1600" dirty="0"/>
              <a:t>Section 14 and 90 of the MFMA </a:t>
            </a:r>
          </a:p>
          <a:p>
            <a:pPr>
              <a:lnSpc>
                <a:spcPct val="80000"/>
              </a:lnSpc>
            </a:pPr>
            <a:r>
              <a:rPr lang="en-ZA" altLang="en-US" sz="1600" dirty="0"/>
              <a:t>Section 48 of the MFMA </a:t>
            </a:r>
          </a:p>
          <a:p>
            <a:pPr>
              <a:lnSpc>
                <a:spcPct val="80000"/>
              </a:lnSpc>
            </a:pPr>
            <a:r>
              <a:rPr lang="en-ZA" altLang="en-US" sz="1600" dirty="0"/>
              <a:t>Section 75(1) - Information to be placed on websites of municipalities</a:t>
            </a:r>
          </a:p>
          <a:p>
            <a:pPr>
              <a:lnSpc>
                <a:spcPct val="80000"/>
              </a:lnSpc>
            </a:pPr>
            <a:endParaRPr lang="en-ZA" altLang="en-US" sz="1600" i="1" dirty="0"/>
          </a:p>
          <a:p>
            <a:pPr>
              <a:lnSpc>
                <a:spcPct val="80000"/>
              </a:lnSpc>
              <a:buFontTx/>
              <a:buNone/>
            </a:pPr>
            <a:r>
              <a:rPr lang="en-ZA" altLang="en-US" sz="1600" b="1" i="1" dirty="0"/>
              <a:t>Other provisions of the MFMA</a:t>
            </a:r>
          </a:p>
          <a:p>
            <a:pPr>
              <a:lnSpc>
                <a:spcPct val="80000"/>
              </a:lnSpc>
              <a:buFontTx/>
              <a:buNone/>
            </a:pPr>
            <a:endParaRPr lang="en-ZA" altLang="en-US" sz="1600" b="1" i="1" dirty="0"/>
          </a:p>
          <a:p>
            <a:pPr>
              <a:lnSpc>
                <a:spcPct val="80000"/>
              </a:lnSpc>
            </a:pPr>
            <a:r>
              <a:rPr lang="en-ZA" altLang="en-US" sz="1600" dirty="0"/>
              <a:t>Section 78 </a:t>
            </a:r>
          </a:p>
          <a:p>
            <a:pPr>
              <a:lnSpc>
                <a:spcPct val="80000"/>
              </a:lnSpc>
            </a:pPr>
            <a:r>
              <a:rPr lang="en-ZA" altLang="en-US" sz="1600" dirty="0"/>
              <a:t>Section 84 </a:t>
            </a:r>
          </a:p>
          <a:p>
            <a:pPr>
              <a:lnSpc>
                <a:spcPct val="80000"/>
              </a:lnSpc>
            </a:pPr>
            <a:r>
              <a:rPr lang="en-ZA" altLang="en-US" sz="1600" dirty="0"/>
              <a:t>Section 94 (1) </a:t>
            </a:r>
          </a:p>
          <a:p>
            <a:pPr>
              <a:lnSpc>
                <a:spcPct val="80000"/>
              </a:lnSpc>
            </a:pPr>
            <a:r>
              <a:rPr lang="en-ZA" altLang="en-US" sz="1600" dirty="0"/>
              <a:t>Section 154 </a:t>
            </a:r>
          </a:p>
          <a:p>
            <a:pPr>
              <a:lnSpc>
                <a:spcPct val="80000"/>
              </a:lnSpc>
            </a:pPr>
            <a:r>
              <a:rPr lang="en-ZA" altLang="en-US" sz="1600" dirty="0"/>
              <a:t>Section 168 – Treasury regulations and guidelines</a:t>
            </a:r>
          </a:p>
          <a:p>
            <a:pPr>
              <a:lnSpc>
                <a:spcPct val="80000"/>
              </a:lnSpc>
            </a:pPr>
            <a:r>
              <a:rPr lang="en-ZA" altLang="en-US" sz="1600" dirty="0"/>
              <a:t>Section 173 </a:t>
            </a:r>
          </a:p>
          <a:p>
            <a:endParaRPr lang="en-ZA" dirty="0"/>
          </a:p>
        </p:txBody>
      </p:sp>
    </p:spTree>
    <p:extLst>
      <p:ext uri="{BB962C8B-B14F-4D97-AF65-F5344CB8AC3E}">
        <p14:creationId xmlns:p14="http://schemas.microsoft.com/office/powerpoint/2010/main" val="16125941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reasury">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4686B59A4F7048857EAAA75A2050A1" ma:contentTypeVersion="1" ma:contentTypeDescription="Create a new document." ma:contentTypeScope="" ma:versionID="634e46fb59e663c74b0ec95458cdd329">
  <xsd:schema xmlns:xsd="http://www.w3.org/2001/XMLSchema" xmlns:xs="http://www.w3.org/2001/XMLSchema" xmlns:p="http://schemas.microsoft.com/office/2006/metadata/properties" xmlns:ns2="da5bd042-a8cd-4495-9736-da87bca71cf1" targetNamespace="http://schemas.microsoft.com/office/2006/metadata/properties" ma:root="true" ma:fieldsID="693eaf1d57d1a8eddd564044090a8b29" ns2:_="">
    <xsd:import namespace="da5bd042-a8cd-4495-9736-da87bca71cf1"/>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5bd042-a8cd-4495-9736-da87bca71cf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86C86B-6368-4766-8A13-3D762FD70A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5bd042-a8cd-4495-9736-da87bca71c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3685</TotalTime>
  <Words>1895</Words>
  <Application>Microsoft Office PowerPoint</Application>
  <PresentationFormat>On-screen Show (4:3)</PresentationFormat>
  <Paragraphs>290</Paragraphs>
  <Slides>31</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ＭＳ Ｐゴシック</vt:lpstr>
      <vt:lpstr>Arial</vt:lpstr>
      <vt:lpstr>Arial Black</vt:lpstr>
      <vt:lpstr>Calibri</vt:lpstr>
      <vt:lpstr>Times New Roman</vt:lpstr>
      <vt:lpstr>Wingdings</vt:lpstr>
      <vt:lpstr>Treasury</vt:lpstr>
      <vt:lpstr> </vt:lpstr>
      <vt:lpstr>Content</vt:lpstr>
      <vt:lpstr>Introduction</vt:lpstr>
      <vt:lpstr>Assets</vt:lpstr>
      <vt:lpstr>PowerPoint Presentation</vt:lpstr>
      <vt:lpstr>Asset Groups</vt:lpstr>
      <vt:lpstr>Asset life cycle </vt:lpstr>
      <vt:lpstr>Procurement</vt:lpstr>
      <vt:lpstr>Legislative provisions for asset</vt:lpstr>
      <vt:lpstr>National Treasury Asset Management guide</vt:lpstr>
      <vt:lpstr>Key Definitions </vt:lpstr>
      <vt:lpstr>Asset management</vt:lpstr>
      <vt:lpstr>GRAP</vt:lpstr>
      <vt:lpstr>Effective GRAP Standards - </vt:lpstr>
      <vt:lpstr>Amendments to GRAP</vt:lpstr>
      <vt:lpstr>Amendments to GRAP</vt:lpstr>
      <vt:lpstr>Directives </vt:lpstr>
      <vt:lpstr>Interpretations on GRAP</vt:lpstr>
      <vt:lpstr>GRAP 17 (Def and Recog)</vt:lpstr>
      <vt:lpstr>Directive 7 – Key Definitions </vt:lpstr>
      <vt:lpstr>Directive 7 -Key GRAP clauses</vt:lpstr>
      <vt:lpstr>     Proposed Performance Matrix  Uniform and integrated approach to measure progress  </vt:lpstr>
      <vt:lpstr>Fixed asset register and compilation</vt:lpstr>
      <vt:lpstr>WIP register</vt:lpstr>
      <vt:lpstr>Projects taking significantly longer to complete</vt:lpstr>
      <vt:lpstr>Common Audit findings on the assets</vt:lpstr>
      <vt:lpstr>Common Audit findings on the assets</vt:lpstr>
      <vt:lpstr>Common Audit findings on the assets</vt:lpstr>
      <vt:lpstr>Common Audit findings on the assets</vt:lpstr>
      <vt:lpstr>Common Audit findings on the assets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0001</dc:creator>
  <cp:lastModifiedBy>Matumelo Koatla</cp:lastModifiedBy>
  <cp:revision>403</cp:revision>
  <cp:lastPrinted>2019-05-23T09:31:33Z</cp:lastPrinted>
  <dcterms:created xsi:type="dcterms:W3CDTF">2008-04-04T12:50:01Z</dcterms:created>
  <dcterms:modified xsi:type="dcterms:W3CDTF">2019-05-24T06:05:53Z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0x010100984686B59A4F7048857EAAA75A2050A1</vt:lpwstr>
  </property>
</Properties>
</file>