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520" r:id="rId4"/>
    <p:sldId id="416" r:id="rId5"/>
    <p:sldId id="717" r:id="rId6"/>
    <p:sldId id="736" r:id="rId7"/>
    <p:sldId id="718" r:id="rId8"/>
    <p:sldId id="719" r:id="rId9"/>
    <p:sldId id="720" r:id="rId10"/>
    <p:sldId id="731" r:id="rId11"/>
    <p:sldId id="730" r:id="rId12"/>
    <p:sldId id="732" r:id="rId13"/>
    <p:sldId id="733" r:id="rId14"/>
    <p:sldId id="734" r:id="rId15"/>
    <p:sldId id="721" r:id="rId16"/>
    <p:sldId id="735" r:id="rId17"/>
    <p:sldId id="678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7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546F7-1DD1-4EBB-86BB-DFC53D6B3AA7}" type="datetimeFigureOut">
              <a:rPr lang="en-US" smtClean="0"/>
              <a:pPr/>
              <a:t>7/22/2019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F0BD-0B39-4C26-BD4C-0CD1B16F12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768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F844-CE77-4CB5-ADD7-EDA1D5647784}" type="datetimeFigureOut">
              <a:rPr lang="en-US" smtClean="0"/>
              <a:pPr/>
              <a:t>7/22/2019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7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398F3-D0EB-4721-8B77-61D50975AAF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501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98F3-D0EB-4721-8B77-61D50975AAF1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98F3-D0EB-4721-8B77-61D50975AAF1}" type="slidenum">
              <a:rPr lang="en-ZA" smtClean="0">
                <a:solidFill>
                  <a:prstClr val="black"/>
                </a:solidFill>
              </a:rPr>
              <a:pPr/>
              <a:t>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98F3-D0EB-4721-8B77-61D50975AAF1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889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98F3-D0EB-4721-8B77-61D50975AAF1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528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98F3-D0EB-4721-8B77-61D50975AAF1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282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98F3-D0EB-4721-8B77-61D50975AAF1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198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BFC-0095-4D6B-822C-FB4CC30888E0}" type="datetime1">
              <a:rPr lang="en-US" smtClean="0"/>
              <a:t>7/22/2019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66F8-910C-4628-B696-E6244B744F03}" type="datetime1">
              <a:rPr lang="en-US" smtClean="0"/>
              <a:t>7/22/2019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D32E-FF70-4033-B351-0BE93D3F82A9}" type="datetime1">
              <a:rPr lang="en-US" smtClean="0"/>
              <a:t>7/22/2019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588-3F16-4761-A3AC-7CB9D0FED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66C-8192-4948-9234-8DAC04FA70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56B-ABEC-42A5-B8D8-9854FA2564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188-27D6-4C54-9A45-7775DE907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7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FC11-3247-4F26-91B8-A61BB36C9F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1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D81F-82A5-4B7C-9471-C19C91E9F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D1C5-32D3-4CB4-B958-AFC11053F1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2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DD62-DA64-4170-86BE-C869A51784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4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8B00-4E06-472D-A9A2-2BA829CFB7B6}" type="datetime1">
              <a:rPr lang="en-US" smtClean="0"/>
              <a:t>7/22/2019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614-72AA-4806-A48A-118970D512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1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82CC-F1BE-4BFF-BA11-C81B90726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2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F39-DF3D-443E-9263-3DD83EDF4F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04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420938"/>
            <a:ext cx="7772400" cy="1223962"/>
          </a:xfrm>
          <a:noFill/>
        </p:spPr>
        <p:txBody>
          <a:bodyPr/>
          <a:lstStyle>
            <a:lvl1pPr>
              <a:defRPr smtClean="0">
                <a:latin typeface="Arial Bold" pitchFamily="1" charset="0"/>
                <a:ea typeface="Osaka" pitchFamily="1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716338"/>
            <a:ext cx="6400800" cy="793750"/>
          </a:xfrm>
        </p:spPr>
        <p:txBody>
          <a:bodyPr/>
          <a:lstStyle>
            <a:lvl1pPr marL="0" indent="0" algn="ctr">
              <a:buFontTx/>
              <a:buNone/>
              <a:defRPr b="1" i="1" smtClean="0">
                <a:latin typeface="Arial" charset="0"/>
                <a:ea typeface="Osaka" pitchFamily="1" charset="-128"/>
              </a:defRPr>
            </a:lvl1pPr>
          </a:lstStyle>
          <a:p>
            <a:pPr lvl="0"/>
            <a:r>
              <a:rPr lang="en-US" noProof="0"/>
              <a:t>SUB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CE6B70-61E1-453F-A948-0173592C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95738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872D-BF16-4C29-9FA1-BF353FF90964}" type="datetime1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D01C504-E226-4ED8-A997-5C2C43D45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588" y="6092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3FDF-A306-4ACE-BFCE-DBB61F40AE44}" type="slidenum">
              <a:rPr lang="en-US" altLang="en-US"/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="" xmlns:a16="http://schemas.microsoft.com/office/drawing/2014/main" id="{B1E2E118-0E49-4BAF-92C8-5625855B20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555875" y="4652963"/>
            <a:ext cx="6588125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Presenter: Conrad Barberton  l  Director: National Treasury</a:t>
            </a:r>
          </a:p>
        </p:txBody>
      </p:sp>
    </p:spTree>
    <p:extLst>
      <p:ext uri="{BB962C8B-B14F-4D97-AF65-F5344CB8AC3E}">
        <p14:creationId xmlns:p14="http://schemas.microsoft.com/office/powerpoint/2010/main" val="357817812"/>
      </p:ext>
    </p:extLst>
  </p:cSld>
  <p:clrMapOvr>
    <a:masterClrMapping/>
  </p:clrMapOvr>
  <p:transition spd="slow"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icture3">
            <a:extLst>
              <a:ext uri="{FF2B5EF4-FFF2-40B4-BE49-F238E27FC236}">
                <a16:creationId xmlns="" xmlns:a16="http://schemas.microsoft.com/office/drawing/2014/main" id="{3A064B64-1ABE-4BB6-B594-8ECF86DC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949950"/>
            <a:ext cx="1895475" cy="7826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3200" dirty="0">
              <a:solidFill>
                <a:srgbClr val="000000"/>
              </a:solidFill>
              <a:ea typeface="Osaka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60815BF-BF4D-4B0E-B389-06BF26C5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EC3C-C931-4FDE-92E4-D30AF7D294CE}" type="datetime1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2A8521-4B8F-4862-BBD0-4B2DC7665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1845-D000-4758-8859-5A419AE53317}" type="slidenum">
              <a:rPr lang="en-US" altLang="en-US"/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03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AAA4F6-014B-40B1-A952-DD38A6D1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B2EA23-F927-40A5-BFBA-1506405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746BC1-8089-4818-BF4B-CFD9848E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BBE9A8-E5AF-400C-B1DD-5CE57469F88B}" type="slidenum">
              <a:rPr lang="en-US" altLang="en-US"/>
              <a:pPr>
                <a:defRPr/>
              </a:pPr>
              <a:t>‹#›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2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6940-6A81-4DCC-91F5-33AB966AAD27}" type="datetime1">
              <a:rPr lang="en-US" smtClean="0"/>
              <a:t>7/22/2019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C52-BBFB-4030-90B3-F5ABCFF70E52}" type="datetime1">
              <a:rPr lang="en-US" smtClean="0"/>
              <a:t>7/22/2019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3FAB-7F99-4694-866B-65ABE17F4569}" type="datetime1">
              <a:rPr lang="en-US" smtClean="0"/>
              <a:t>7/22/2019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FB8B-90A5-4475-A3F2-E70B854A88C5}" type="datetime1">
              <a:rPr lang="en-US" smtClean="0"/>
              <a:t>7/22/2019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73AB-A6A4-416D-963B-A94FA5D6F592}" type="datetime1">
              <a:rPr lang="en-US" smtClean="0"/>
              <a:t>7/22/2019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C713-9B26-4947-84D5-24E0C46F605F}" type="datetime1">
              <a:rPr lang="en-US" smtClean="0"/>
              <a:t>7/22/2019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6FFB-16F4-4C0A-94B2-1ACF8817BEF6}" type="datetime1">
              <a:rPr lang="en-US" smtClean="0"/>
              <a:t>7/22/2019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Clean Audit Strategy 2015-16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CC13-E110-4519-8DC9-189AE45A3A2C}" type="datetime1">
              <a:rPr lang="en-US" smtClean="0"/>
              <a:t>7/22/2019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4632-5AF5-49E1-8345-0D25A626A07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4D01-2BDE-44FC-B9E9-5120E839D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7/22/2019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Clean Audit Strategy 2015-16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1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Picture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3A13CC00-1705-46A0-9FC7-7F60ED764CA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563938" y="60928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9BFEA-DC87-450C-B034-1F6DAD6FACB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7/22/2019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83ED3ABB-78D8-460F-9286-6076E0D7F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9925" y="60928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8080"/>
                </a:solidFill>
                <a:latin typeface="Arial Bold Italic" panose="020B070402020209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A7959E-34D8-4303-9050-4D0C4B39F41F}" type="slidenum">
              <a:rPr lang="en-US" altLang="en-US"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1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935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MANAGEMENT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CIGFARO NORTH WEST BRANCH</a:t>
            </a: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– 23 JULY 2019</a:t>
            </a: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59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184576" cy="56974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INTEGRITY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2631" cy="5735673"/>
          </a:xfrm>
        </p:spPr>
        <p:txBody>
          <a:bodyPr>
            <a:normAutofit fontScale="62500" lnSpcReduction="20000"/>
          </a:bodyPr>
          <a:lstStyle/>
          <a:p>
            <a:pPr lvl="0" algn="just"/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altLang="en-US" sz="4800" dirty="0"/>
              <a:t>METERED</a:t>
            </a:r>
            <a:r>
              <a:rPr lang="en-ZA" altLang="en-US" sz="4400" b="1" dirty="0"/>
              <a:t> SERVICES</a:t>
            </a:r>
          </a:p>
          <a:p>
            <a:pPr>
              <a:defRPr/>
            </a:pPr>
            <a:r>
              <a:rPr lang="en-ZA" altLang="en-US" sz="4400" dirty="0"/>
              <a:t>Accurate meter numbers linked to property captured in the financial system.</a:t>
            </a:r>
          </a:p>
          <a:p>
            <a:pPr>
              <a:defRPr/>
            </a:pPr>
            <a:r>
              <a:rPr lang="en-ZA" altLang="en-US" sz="4400" dirty="0"/>
              <a:t>Actual readings collected and captured in the financial system monthly.</a:t>
            </a:r>
          </a:p>
          <a:p>
            <a:pPr>
              <a:defRPr/>
            </a:pPr>
            <a:r>
              <a:rPr lang="en-ZA" altLang="en-US" sz="4400" dirty="0"/>
              <a:t>Meter management – Resources made available to attend to faulty meters.</a:t>
            </a:r>
          </a:p>
          <a:p>
            <a:pPr>
              <a:defRPr/>
            </a:pPr>
            <a:r>
              <a:rPr lang="en-ZA" altLang="en-US" sz="4400" dirty="0"/>
              <a:t>Continuous monitoring of illegal consumption, both water and electricity.</a:t>
            </a:r>
          </a:p>
          <a:p>
            <a:pPr marL="0" indent="0">
              <a:buFontTx/>
              <a:buNone/>
              <a:defRPr/>
            </a:pPr>
            <a:endParaRPr lang="en-US" altLang="en-US" sz="4400" dirty="0"/>
          </a:p>
          <a:p>
            <a:pPr>
              <a:defRPr/>
            </a:pPr>
            <a:r>
              <a:rPr lang="en-US" altLang="en-US" sz="4400" dirty="0"/>
              <a:t>Monthly Municipal bill statement.</a:t>
            </a:r>
          </a:p>
          <a:p>
            <a:pPr>
              <a:defRPr/>
            </a:pPr>
            <a:r>
              <a:rPr lang="en-US" altLang="en-US" sz="4400" dirty="0"/>
              <a:t>Presenting a credible bill to the consumer monthly – Posting, email or SMS.</a:t>
            </a:r>
            <a:endParaRPr lang="en-ZA" altLang="en-US" sz="4400" dirty="0"/>
          </a:p>
          <a:p>
            <a:pPr marL="0" lvl="0" indent="0">
              <a:buNone/>
            </a:pPr>
            <a:endParaRPr lang="en-ZA" sz="4400" dirty="0"/>
          </a:p>
          <a:p>
            <a:endParaRPr lang="en-ZA" sz="4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9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184576" cy="56974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KEY ISSUES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2631" cy="5735673"/>
          </a:xfrm>
        </p:spPr>
        <p:txBody>
          <a:bodyPr>
            <a:normAutofit/>
          </a:bodyPr>
          <a:lstStyle/>
          <a:p>
            <a:pPr lvl="0" algn="just"/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ZA" sz="4400" dirty="0"/>
          </a:p>
          <a:p>
            <a:endParaRPr lang="en-ZA" sz="4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63638"/>
            <a:ext cx="53276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BALANCING ACT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02" y="2148533"/>
            <a:ext cx="4572396" cy="34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1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84335"/>
            <a:ext cx="8229600" cy="648072"/>
          </a:xfrm>
        </p:spPr>
        <p:txBody>
          <a:bodyPr>
            <a:normAutofit/>
          </a:bodyPr>
          <a:lstStyle/>
          <a:p>
            <a:r>
              <a:rPr lang="en-ZA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DEBT MANAGEMENT </a:t>
            </a: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992307"/>
          </a:xfrm>
        </p:spPr>
        <p:txBody>
          <a:bodyPr anchor="ctr">
            <a:noAutofit/>
          </a:bodyPr>
          <a:lstStyle/>
          <a:p>
            <a:pPr marL="0" lvl="0" indent="0" algn="just">
              <a:buNone/>
            </a:pPr>
            <a:endParaRPr lang="en-Z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Z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b="1" smtClean="0">
                <a:solidFill>
                  <a:prstClr val="black"/>
                </a:solidFill>
              </a:rPr>
              <a:pPr/>
              <a:t>13</a:t>
            </a:fld>
            <a:endParaRPr lang="en-ZA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4B74D674-1233-4BBD-BCC4-82C3D2A1AA2F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en-ZA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ZA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ZA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443841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DEBT PROFILING</a:t>
            </a:r>
            <a:endParaRPr lang="en-ZA" dirty="0"/>
          </a:p>
          <a:p>
            <a:pPr>
              <a:defRPr/>
            </a:pPr>
            <a:r>
              <a:rPr lang="en-US" dirty="0"/>
              <a:t>Government Debt</a:t>
            </a:r>
          </a:p>
          <a:p>
            <a:pPr>
              <a:defRPr/>
            </a:pPr>
            <a:r>
              <a:rPr lang="en-US" dirty="0"/>
              <a:t>Businesses</a:t>
            </a:r>
          </a:p>
          <a:p>
            <a:pPr>
              <a:defRPr/>
            </a:pPr>
            <a:r>
              <a:rPr lang="en-US" dirty="0"/>
              <a:t>Residential</a:t>
            </a:r>
          </a:p>
          <a:p>
            <a:pPr>
              <a:defRPr/>
            </a:pPr>
            <a:r>
              <a:rPr lang="en-US" dirty="0"/>
              <a:t>Schools</a:t>
            </a:r>
          </a:p>
          <a:p>
            <a:pPr>
              <a:defRPr/>
            </a:pPr>
            <a:r>
              <a:rPr lang="en-US" dirty="0"/>
              <a:t>Churches</a:t>
            </a:r>
          </a:p>
          <a:p>
            <a:pPr>
              <a:defRPr/>
            </a:pPr>
            <a:r>
              <a:rPr lang="en-US" dirty="0"/>
              <a:t>Farms</a:t>
            </a:r>
          </a:p>
          <a:p>
            <a:pPr>
              <a:defRPr/>
            </a:pPr>
            <a:r>
              <a:rPr lang="en-US" dirty="0"/>
              <a:t>Mining</a:t>
            </a:r>
          </a:p>
          <a:p>
            <a:pPr>
              <a:defRPr/>
            </a:pPr>
            <a:r>
              <a:rPr lang="en-US" dirty="0"/>
              <a:t>Indigent Households</a:t>
            </a:r>
          </a:p>
          <a:p>
            <a:pPr>
              <a:defRPr/>
            </a:pPr>
            <a:r>
              <a:rPr lang="en-US" dirty="0"/>
              <a:t>Deceased Estates</a:t>
            </a:r>
          </a:p>
          <a:p>
            <a:pPr>
              <a:defRPr/>
            </a:pPr>
            <a:r>
              <a:rPr lang="en-US" dirty="0"/>
              <a:t>Municipal employees and Counsellors</a:t>
            </a:r>
          </a:p>
          <a:p>
            <a:pPr>
              <a:defRPr/>
            </a:pPr>
            <a:r>
              <a:rPr lang="en-US" dirty="0"/>
              <a:t>The purpose of this exercise is to assist in deciding the type of collection action to be taken to each class of debtors.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147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84335"/>
            <a:ext cx="8229600" cy="648072"/>
          </a:xfrm>
        </p:spPr>
        <p:txBody>
          <a:bodyPr>
            <a:normAutofit/>
          </a:bodyPr>
          <a:lstStyle/>
          <a:p>
            <a:r>
              <a:rPr lang="en-ZA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INDIGENT MANAGEMENT </a:t>
            </a: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992307"/>
          </a:xfrm>
        </p:spPr>
        <p:txBody>
          <a:bodyPr anchor="ctr">
            <a:noAutofit/>
          </a:bodyPr>
          <a:lstStyle/>
          <a:p>
            <a:pPr marL="0" lvl="0" indent="0" algn="just">
              <a:buNone/>
            </a:pPr>
            <a:endParaRPr lang="en-Z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ZA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b="1" smtClean="0">
                <a:solidFill>
                  <a:prstClr val="black"/>
                </a:solidFill>
              </a:rPr>
              <a:pPr/>
              <a:t>14</a:t>
            </a:fld>
            <a:endParaRPr lang="en-ZA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4B74D674-1233-4BBD-BCC4-82C3D2A1AA2F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en-ZA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ZA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n-ZA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443841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/>
              <a:t>Registration of the Indigent </a:t>
            </a:r>
            <a:r>
              <a:rPr lang="en-US" altLang="en-US" dirty="0" smtClean="0"/>
              <a:t>Households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Granting of monthly subsidy to the approved Indigent Households.</a:t>
            </a:r>
          </a:p>
          <a:p>
            <a:pPr>
              <a:defRPr/>
            </a:pPr>
            <a:r>
              <a:rPr lang="en-US" altLang="en-US" dirty="0"/>
              <a:t>Restricting monthly consumption of the indigent households.</a:t>
            </a:r>
          </a:p>
          <a:p>
            <a:pPr>
              <a:defRPr/>
            </a:pPr>
            <a:r>
              <a:rPr lang="en-US" altLang="en-US" dirty="0"/>
              <a:t>Write-off Indigent households debt.</a:t>
            </a:r>
            <a:endParaRPr lang="en-ZA" altLang="en-US" dirty="0"/>
          </a:p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802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 descr="C:\Users\Sello Motseleng\Documents\DOCS\DEPARTMENT OF FINANCE 2012\2016\NOVEMBER\LOGOS\TV Strip Ad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050"/>
            <a:ext cx="1269455" cy="9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altLang="en-US" sz="2400" dirty="0">
              <a:latin typeface="Arial" panose="020B0604020202020204" pitchFamily="34" charset="0"/>
            </a:endParaRPr>
          </a:p>
          <a:p>
            <a:r>
              <a:rPr lang="en-ZA" altLang="en-US" sz="2400" dirty="0" smtClean="0">
                <a:latin typeface="Arial" panose="020B0604020202020204" pitchFamily="34" charset="0"/>
              </a:rPr>
              <a:t>Background</a:t>
            </a:r>
            <a:endParaRPr lang="en-ZA" altLang="en-US" sz="2400" dirty="0">
              <a:latin typeface="Arial" panose="020B0604020202020204" pitchFamily="34" charset="0"/>
            </a:endParaRPr>
          </a:p>
          <a:p>
            <a:r>
              <a:rPr lang="en-ZA" altLang="en-US" sz="2400" dirty="0">
                <a:latin typeface="Arial" panose="020B0604020202020204" pitchFamily="34" charset="0"/>
              </a:rPr>
              <a:t>Revenue Management - </a:t>
            </a:r>
            <a:r>
              <a:rPr lang="en-ZA" altLang="en-US" sz="2400" dirty="0" err="1">
                <a:latin typeface="Arial" panose="020B0604020202020204" pitchFamily="34" charset="0"/>
              </a:rPr>
              <a:t>Intergration</a:t>
            </a:r>
            <a:endParaRPr lang="en-ZA" altLang="en-US" sz="2400" dirty="0">
              <a:latin typeface="Arial" panose="020B0604020202020204" pitchFamily="34" charset="0"/>
            </a:endParaRPr>
          </a:p>
          <a:p>
            <a:r>
              <a:rPr lang="en-ZA" altLang="en-US" sz="2400" dirty="0">
                <a:latin typeface="Arial" panose="020B0604020202020204" pitchFamily="34" charset="0"/>
              </a:rPr>
              <a:t>Data Integrity</a:t>
            </a:r>
          </a:p>
          <a:p>
            <a:r>
              <a:rPr lang="en-ZA" altLang="en-US" sz="2400" dirty="0" smtClean="0">
                <a:latin typeface="Arial" panose="020B0604020202020204" pitchFamily="34" charset="0"/>
              </a:rPr>
              <a:t>Key </a:t>
            </a:r>
            <a:r>
              <a:rPr lang="en-ZA" altLang="en-US" sz="2400" dirty="0">
                <a:latin typeface="Arial" panose="020B0604020202020204" pitchFamily="34" charset="0"/>
              </a:rPr>
              <a:t>Issues </a:t>
            </a:r>
          </a:p>
          <a:p>
            <a:r>
              <a:rPr lang="en-ZA" altLang="en-US" sz="2400" dirty="0">
                <a:latin typeface="Arial" panose="020B0604020202020204" pitchFamily="34" charset="0"/>
              </a:rPr>
              <a:t>Balancing Act</a:t>
            </a:r>
          </a:p>
          <a:p>
            <a:r>
              <a:rPr lang="en-ZA" altLang="en-US" sz="2400" dirty="0">
                <a:latin typeface="Arial" panose="020B0604020202020204" pitchFamily="34" charset="0"/>
              </a:rPr>
              <a:t>Debt Management</a:t>
            </a:r>
          </a:p>
          <a:p>
            <a:r>
              <a:rPr lang="en-ZA" altLang="en-US" sz="2400" dirty="0">
                <a:latin typeface="Arial" panose="020B0604020202020204" pitchFamily="34" charset="0"/>
              </a:rPr>
              <a:t>Indigent Management</a:t>
            </a:r>
          </a:p>
          <a:p>
            <a:r>
              <a:rPr lang="en-ZA" altLang="en-US" sz="2400" dirty="0" smtClean="0">
                <a:latin typeface="Arial" panose="020B0604020202020204" pitchFamily="34" charset="0"/>
              </a:rPr>
              <a:t>Conclusion</a:t>
            </a:r>
            <a:endParaRPr lang="en-ZA" alt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315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3"/>
            <a:ext cx="5400600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86" y="1124744"/>
            <a:ext cx="8229600" cy="5001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 smtClean="0"/>
              <a:t>Municipalities </a:t>
            </a:r>
            <a:r>
              <a:rPr lang="en-GB" sz="2400" dirty="0"/>
              <a:t>are finding it increasingly difficult to generate and collect sufficient revenue to supplement their equitable share and grant funding allocations. </a:t>
            </a: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While </a:t>
            </a:r>
            <a:r>
              <a:rPr lang="en-GB" sz="2400" dirty="0"/>
              <a:t>many are reliant on conditional grant funding, it must be reiterated that this source of funding is now steadily declining. </a:t>
            </a:r>
          </a:p>
          <a:p>
            <a:pPr>
              <a:defRPr/>
            </a:pPr>
            <a:r>
              <a:rPr lang="en-GB" sz="2400" dirty="0"/>
              <a:t>The weak performance in respect of municipal own revenue collection is a consequence of several operational inefficiencies which makes it exceedingly difficult for municipalities to achieve funded budgets, healthy cash flows and provide adequate services. 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3"/>
            <a:ext cx="5400600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86" y="1124744"/>
            <a:ext cx="8229600" cy="5001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S139(1)(b) invoked to 11 municipalities due to poor financial management.</a:t>
            </a:r>
          </a:p>
          <a:p>
            <a:r>
              <a:rPr lang="en-US" sz="2400" dirty="0" smtClean="0"/>
              <a:t>National </a:t>
            </a:r>
            <a:r>
              <a:rPr lang="en-US" sz="2400" dirty="0"/>
              <a:t>Treasury embarked on a program to support Municipalities in the management of various fields aimed at improving </a:t>
            </a:r>
            <a:r>
              <a:rPr lang="en-US" sz="2400" dirty="0" smtClean="0"/>
              <a:t>their </a:t>
            </a:r>
            <a:r>
              <a:rPr lang="en-US" sz="2400" dirty="0"/>
              <a:t>financial status </a:t>
            </a:r>
            <a:r>
              <a:rPr lang="en-US" sz="2400" dirty="0" smtClean="0"/>
              <a:t>- Municipal </a:t>
            </a:r>
            <a:r>
              <a:rPr lang="en-US" sz="2400" dirty="0"/>
              <a:t>Finance Improvement Program (MFIP) in 2018</a:t>
            </a:r>
            <a:r>
              <a:rPr lang="en-US" sz="2400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2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4443"/>
            <a:ext cx="5328592" cy="792269"/>
          </a:xfrm>
        </p:spPr>
        <p:txBody>
          <a:bodyPr>
            <a:noAutofit/>
          </a:bodyPr>
          <a:lstStyle/>
          <a:p>
            <a:r>
              <a:rPr lang="en-US" sz="3200" dirty="0" smtClean="0"/>
              <a:t>MUNICIPAL REVENUE MANAGEMENT INTERGRATION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524"/>
            <a:ext cx="8229600" cy="5271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62025"/>
            <a:ext cx="8280400" cy="589597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62024"/>
            <a:ext cx="82804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4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4443"/>
            <a:ext cx="5328592" cy="792269"/>
          </a:xfrm>
        </p:spPr>
        <p:txBody>
          <a:bodyPr>
            <a:noAutofit/>
          </a:bodyPr>
          <a:lstStyle/>
          <a:p>
            <a:r>
              <a:rPr lang="en-US" sz="2400" dirty="0"/>
              <a:t>MUNICIPAL REVENUE MANAGEMENT INTERGRATION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panose="020B0604020202020204" pitchFamily="34" charset="0"/>
              </a:rPr>
              <a:t>The lack of functional integration, limited accountability, are among the contributing factors to municipal revenue management inefficiencies.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municipal town planning, property valuation, water and electricity infrastructure provisioning functions are undertaken by different departments. 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303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184576" cy="569747"/>
          </a:xfrm>
        </p:spPr>
        <p:txBody>
          <a:bodyPr>
            <a:noAutofit/>
          </a:bodyPr>
          <a:lstStyle/>
          <a:p>
            <a:r>
              <a:rPr lang="en-US" sz="2800" dirty="0"/>
              <a:t>MUNICIPAL REVENUE MANAGEMENT </a:t>
            </a:r>
            <a:r>
              <a:rPr lang="en-US" sz="2800" dirty="0" smtClean="0"/>
              <a:t>INTERGRATION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2631" cy="5735673"/>
          </a:xfrm>
        </p:spPr>
        <p:txBody>
          <a:bodyPr>
            <a:normAutofit fontScale="85000" lnSpcReduction="10000"/>
          </a:bodyPr>
          <a:lstStyle/>
          <a:p>
            <a:pPr lvl="0" algn="just"/>
            <a:endParaRPr lang="en-ZA" sz="2400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sz="4400" dirty="0">
                <a:latin typeface="Arial" panose="020B0604020202020204" pitchFamily="34" charset="0"/>
              </a:rPr>
              <a:t>While these functions </a:t>
            </a:r>
            <a:r>
              <a:rPr lang="en-GB" altLang="en-US" sz="4400" dirty="0" smtClean="0">
                <a:latin typeface="Arial" panose="020B0604020202020204" pitchFamily="34" charset="0"/>
              </a:rPr>
              <a:t>impact on the </a:t>
            </a:r>
            <a:r>
              <a:rPr lang="en-GB" altLang="en-US" sz="4400" dirty="0">
                <a:latin typeface="Arial" panose="020B0604020202020204" pitchFamily="34" charset="0"/>
              </a:rPr>
              <a:t>municipality’s revenue, none are integrated with the revenue management </a:t>
            </a:r>
            <a:r>
              <a:rPr lang="en-GB" altLang="en-US" sz="4400" dirty="0" smtClean="0">
                <a:latin typeface="Arial" panose="020B0604020202020204" pitchFamily="34" charset="0"/>
              </a:rPr>
              <a:t>section in the BTO</a:t>
            </a:r>
            <a:endParaRPr lang="en-GB" altLang="en-US" sz="4400" dirty="0">
              <a:latin typeface="Arial" panose="020B0604020202020204" pitchFamily="34" charset="0"/>
            </a:endParaRPr>
          </a:p>
          <a:p>
            <a:r>
              <a:rPr lang="en-GB" altLang="en-US" sz="4400" dirty="0">
                <a:latin typeface="Arial" panose="020B0604020202020204" pitchFamily="34" charset="0"/>
              </a:rPr>
              <a:t>It is important to note that the integrated approach endeavours to ensure that the functional areas and interdepartmental dependencies are sufficiently addressed for seamless transaction processing. </a:t>
            </a:r>
            <a:endParaRPr lang="en-ZA" altLang="en-US" sz="4400" dirty="0"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ZA" sz="4400" dirty="0"/>
          </a:p>
          <a:p>
            <a:endParaRPr lang="en-ZA" sz="4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 descr="Picture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83650" cy="838200"/>
          </a:xfrm>
        </p:spPr>
        <p:txBody>
          <a:bodyPr/>
          <a:lstStyle/>
          <a:p>
            <a:r>
              <a:rPr lang="en-US" altLang="en-US" sz="3600" b="1" smtClean="0">
                <a:latin typeface="Arial" panose="020B0604020202020204" pitchFamily="34" charset="0"/>
              </a:rPr>
              <a:t>Data Integrity</a:t>
            </a:r>
            <a:endParaRPr lang="en-ZA" altLang="en-US" sz="3600" b="1" smtClean="0">
              <a:latin typeface="Arial" panose="020B0604020202020204" pitchFamily="34" charset="0"/>
            </a:endParaRP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344613"/>
            <a:ext cx="5564187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816225" y="2420938"/>
            <a:ext cx="1539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2816225" y="2278063"/>
            <a:ext cx="153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Property data 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2268538" y="4079875"/>
            <a:ext cx="153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Customer data</a:t>
            </a: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4806950" y="2420938"/>
            <a:ext cx="158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Metered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services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data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4572000" y="4402138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Service delivery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A512D4-D414-4A50-90BC-52682F7A836F}"/>
              </a:ext>
            </a:extLst>
          </p:cNvPr>
          <p:cNvSpPr txBox="1"/>
          <p:nvPr/>
        </p:nvSpPr>
        <p:spPr>
          <a:xfrm>
            <a:off x="322263" y="1262063"/>
            <a:ext cx="18732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Revenue base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Location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Valuation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Usage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Category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Registered ownership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B5465F-8BE6-4D80-82B7-1187004822C5}"/>
              </a:ext>
            </a:extLst>
          </p:cNvPr>
          <p:cNvSpPr txBox="1"/>
          <p:nvPr/>
        </p:nvSpPr>
        <p:spPr>
          <a:xfrm>
            <a:off x="230188" y="3594100"/>
            <a:ext cx="1871662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Customer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Identity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Postal address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Telephone; email contact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Indigent?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6402DE-F0AE-4685-B529-AC24FDE7D002}"/>
              </a:ext>
            </a:extLst>
          </p:cNvPr>
          <p:cNvSpPr txBox="1"/>
          <p:nvPr/>
        </p:nvSpPr>
        <p:spPr>
          <a:xfrm>
            <a:off x="6765925" y="3586163"/>
            <a:ext cx="24145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Service delivery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Communication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Awareness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Query resolution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Timely presentation of accurate account/billing information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A056FC8-DB93-4AD1-91A4-69F9E3B5EDDC}"/>
              </a:ext>
            </a:extLst>
          </p:cNvPr>
          <p:cNvSpPr txBox="1"/>
          <p:nvPr/>
        </p:nvSpPr>
        <p:spPr>
          <a:xfrm>
            <a:off x="6804025" y="1249363"/>
            <a:ext cx="20351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Trading services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Meter location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Prepaid/smart/conventional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Regular reading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R&amp;M/loss management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442DE3FF-1A74-44E9-8E62-6203C21DBA8B}"/>
              </a:ext>
            </a:extLst>
          </p:cNvPr>
          <p:cNvSpPr/>
          <p:nvPr/>
        </p:nvSpPr>
        <p:spPr bwMode="auto">
          <a:xfrm>
            <a:off x="230188" y="6229350"/>
            <a:ext cx="8839200" cy="44608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Strengthening the revenue base &amp; achieving accurate billing</a:t>
            </a:r>
          </a:p>
        </p:txBody>
      </p:sp>
    </p:spTree>
    <p:extLst>
      <p:ext uri="{BB962C8B-B14F-4D97-AF65-F5344CB8AC3E}">
        <p14:creationId xmlns:p14="http://schemas.microsoft.com/office/powerpoint/2010/main" val="7712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184576" cy="56974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INTEGRITY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2631" cy="5735673"/>
          </a:xfrm>
        </p:spPr>
        <p:txBody>
          <a:bodyPr>
            <a:normAutofit fontScale="55000" lnSpcReduction="20000"/>
          </a:bodyPr>
          <a:lstStyle/>
          <a:p>
            <a:pPr lvl="0" algn="just"/>
            <a:endParaRPr lang="en-ZA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4400" b="1" dirty="0"/>
              <a:t>Property – Assessment Rates</a:t>
            </a:r>
            <a:endParaRPr lang="en-ZA" sz="4400" dirty="0"/>
          </a:p>
          <a:p>
            <a:pPr>
              <a:defRPr/>
            </a:pPr>
            <a:r>
              <a:rPr lang="en-US" sz="4400" dirty="0"/>
              <a:t>Registered owner accurate Details – Deeds office.</a:t>
            </a:r>
          </a:p>
          <a:p>
            <a:pPr>
              <a:defRPr/>
            </a:pPr>
            <a:r>
              <a:rPr lang="en-US" sz="4400" dirty="0"/>
              <a:t>Type of use – Residential, Business, School, Mining etc..</a:t>
            </a:r>
          </a:p>
          <a:p>
            <a:pPr>
              <a:defRPr/>
            </a:pPr>
            <a:r>
              <a:rPr lang="en-US" sz="4400" dirty="0"/>
              <a:t>Valuation – Valid Valuation Roll</a:t>
            </a:r>
          </a:p>
          <a:p>
            <a:pPr>
              <a:defRPr/>
            </a:pPr>
            <a:r>
              <a:rPr lang="en-US" sz="4400" dirty="0"/>
              <a:t>Accurate tariff – Captured in the financial system.</a:t>
            </a:r>
          </a:p>
          <a:p>
            <a:pPr marL="0" indent="0">
              <a:buFontTx/>
              <a:buNone/>
              <a:defRPr/>
            </a:pPr>
            <a:endParaRPr lang="en-US" sz="4400" dirty="0"/>
          </a:p>
          <a:p>
            <a:pPr>
              <a:defRPr/>
            </a:pPr>
            <a:r>
              <a:rPr lang="en-US" sz="4400" b="1" dirty="0"/>
              <a:t>Other Property related services.</a:t>
            </a:r>
          </a:p>
          <a:p>
            <a:pPr>
              <a:defRPr/>
            </a:pPr>
            <a:r>
              <a:rPr lang="en-US" sz="4400" dirty="0"/>
              <a:t>Refuse Removal – Accurately captured in the financial system.</a:t>
            </a:r>
          </a:p>
          <a:p>
            <a:pPr>
              <a:defRPr/>
            </a:pPr>
            <a:r>
              <a:rPr lang="en-US" sz="4400" dirty="0"/>
              <a:t>Sewerage – Accurately captured in the financial system.</a:t>
            </a:r>
          </a:p>
          <a:p>
            <a:pPr>
              <a:defRPr/>
            </a:pPr>
            <a:r>
              <a:rPr lang="en-US" sz="4400" dirty="0"/>
              <a:t>Basic charges – Accurately captured in the financial system.</a:t>
            </a:r>
            <a:endParaRPr lang="en-ZA" sz="4400" dirty="0"/>
          </a:p>
          <a:p>
            <a:pPr marL="0" lvl="0" indent="0">
              <a:buNone/>
            </a:pPr>
            <a:endParaRPr lang="en-ZA" sz="4400" dirty="0"/>
          </a:p>
          <a:p>
            <a:endParaRPr lang="en-ZA" sz="45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74632-5AF5-49E1-8345-0D25A626A076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2010_07_19 NT template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10_07_19 NT template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9286</TotalTime>
  <Words>563</Words>
  <Application>Microsoft Office PowerPoint</Application>
  <PresentationFormat>On-screen Show (4:3)</PresentationFormat>
  <Paragraphs>159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Bold</vt:lpstr>
      <vt:lpstr>Arial Bold Italic</vt:lpstr>
      <vt:lpstr>Calibri</vt:lpstr>
      <vt:lpstr>Courier New</vt:lpstr>
      <vt:lpstr>Osaka</vt:lpstr>
      <vt:lpstr>Office Theme</vt:lpstr>
      <vt:lpstr>1_Office Theme</vt:lpstr>
      <vt:lpstr>8_2010_07_19 NT template4</vt:lpstr>
      <vt:lpstr>REVENUE MANAGEMENT</vt:lpstr>
      <vt:lpstr>CONTENT</vt:lpstr>
      <vt:lpstr>BACKGROUND</vt:lpstr>
      <vt:lpstr>BACKGROUND</vt:lpstr>
      <vt:lpstr>MUNICIPAL REVENUE MANAGEMENT INTERGRATION</vt:lpstr>
      <vt:lpstr>MUNICIPAL REVENUE MANAGEMENT INTERGRATION</vt:lpstr>
      <vt:lpstr>MUNICIPAL REVENUE MANAGEMENT INTERGRATION</vt:lpstr>
      <vt:lpstr>Data Integrity</vt:lpstr>
      <vt:lpstr>DATA INTEGRITY</vt:lpstr>
      <vt:lpstr>DATA INTEGRITY</vt:lpstr>
      <vt:lpstr>KEY ISSUES</vt:lpstr>
      <vt:lpstr>BALANCING ACT</vt:lpstr>
      <vt:lpstr>     DEBT MANAGEMENT </vt:lpstr>
      <vt:lpstr>     INDIGENT MANAGEMENT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PRESENTATION</dc:title>
  <dc:creator>Sello Motseleng</dc:creator>
  <cp:lastModifiedBy>KAGISO J. MOILOA</cp:lastModifiedBy>
  <cp:revision>951</cp:revision>
  <cp:lastPrinted>2018-11-16T09:07:54Z</cp:lastPrinted>
  <dcterms:created xsi:type="dcterms:W3CDTF">2014-09-05T13:30:36Z</dcterms:created>
  <dcterms:modified xsi:type="dcterms:W3CDTF">2019-07-22T10:22:27Z</dcterms:modified>
</cp:coreProperties>
</file>