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6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62" r:id="rId2"/>
    <p:sldId id="410" r:id="rId3"/>
    <p:sldId id="422" r:id="rId4"/>
    <p:sldId id="419" r:id="rId5"/>
    <p:sldId id="420" r:id="rId6"/>
    <p:sldId id="423" r:id="rId7"/>
    <p:sldId id="413" r:id="rId8"/>
    <p:sldId id="412" r:id="rId9"/>
    <p:sldId id="424" r:id="rId10"/>
    <p:sldId id="414" r:id="rId11"/>
    <p:sldId id="415" r:id="rId12"/>
    <p:sldId id="416" r:id="rId13"/>
    <p:sldId id="417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25" r:id="rId24"/>
    <p:sldId id="435" r:id="rId25"/>
    <p:sldId id="421" r:id="rId26"/>
    <p:sldId id="361" r:id="rId27"/>
  </p:sldIdLst>
  <p:sldSz cx="10058400" cy="64008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700" autoAdjust="0"/>
  </p:normalViewPr>
  <p:slideViewPr>
    <p:cSldViewPr>
      <p:cViewPr varScale="1">
        <p:scale>
          <a:sx n="94" d="100"/>
          <a:sy n="94" d="100"/>
        </p:scale>
        <p:origin x="1123" y="72"/>
      </p:cViewPr>
      <p:guideLst>
        <p:guide orient="horz" pos="201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316F9-2511-4D92-8D8E-77FE3238932E}" type="datetimeFigureOut">
              <a:rPr lang="en-US" smtClean="0"/>
              <a:pPr/>
              <a:t>5/3/2019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0C205-CA93-479F-AAD1-ED1EE2BA7A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6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3A8477-7993-4DEB-908B-211F0A43A64C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4663" y="744538"/>
            <a:ext cx="5848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FC778B-9CC1-47A1-9D03-C157CC06B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53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1" y="1988404"/>
            <a:ext cx="854964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4" y="3627120"/>
            <a:ext cx="7040881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4C4A-8BD6-4511-94B9-7C8481074A89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8CE6-07AF-4658-B64F-9D398E83F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480560"/>
            <a:ext cx="6035040" cy="528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571923"/>
            <a:ext cx="6035040" cy="38404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009515"/>
            <a:ext cx="603504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6052C-0B9E-4BA9-AA69-E4DA7AAB5F08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F2C1-FB58-4BB7-9967-C300F21D28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624D-E2E7-414C-AA5D-23CC07F42776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FE1E-CAEB-4826-8DAA-2CFFF110EF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1" y="256336"/>
            <a:ext cx="226314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56336"/>
            <a:ext cx="6621780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2965-E91C-4CA1-A5BF-1B6418FF1EF4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A5EC-F32C-41B0-A00A-E5CF14345D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0AA7-B6E4-4E43-AE02-E3CD5D6832F6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4D8B-681D-44BF-87AC-F89B04DE2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7ACF1-0D55-4EF0-8B36-EB9644A182AC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05E4-4DD6-4109-AA1A-C4BCA7EE0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113114"/>
            <a:ext cx="8549640" cy="127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712932"/>
            <a:ext cx="8549640" cy="1400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3F73-226D-48D2-93B9-C60371ED383E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130A-17C8-4F59-8966-E2E14D588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493526"/>
            <a:ext cx="444246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493526"/>
            <a:ext cx="444246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2657-59FB-44C4-95F1-1826FB884A34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0C34-8A59-4E5B-905A-509796A7E2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432772"/>
            <a:ext cx="4444207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029883"/>
            <a:ext cx="4444207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432772"/>
            <a:ext cx="4445953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029883"/>
            <a:ext cx="4445953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E82A-0A01-4562-B36D-92DD99EDC295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7B3C-EFC9-46EE-9576-EA1E13CD3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0CB1-CD6A-4240-8435-78DD4F334F84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1006-22E8-434B-B867-21744190AE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7750-44D5-4282-9E9A-2D6898A580C9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E24B-FEB9-413F-A106-7CF89FEDD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54847"/>
            <a:ext cx="3309144" cy="10845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54854"/>
            <a:ext cx="5622925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339430"/>
            <a:ext cx="3309144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EA1E-AE54-460F-B093-18B300CF6882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0A24-CF35-4412-916F-13091C448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55588"/>
            <a:ext cx="9051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Explain the meaning of the revolution?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493838"/>
            <a:ext cx="905192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5932488"/>
            <a:ext cx="2346325" cy="34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24110-C147-44FF-980D-982527A8D44B}" type="datetimeFigureOut">
              <a:rPr lang="en-US"/>
              <a:pPr>
                <a:defRPr/>
              </a:pPr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5932488"/>
            <a:ext cx="3184525" cy="34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5932488"/>
            <a:ext cx="2346325" cy="34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2C3C9-F346-42DC-8A18-27FBA40BB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ctrTitle"/>
          </p:nvPr>
        </p:nvSpPr>
        <p:spPr>
          <a:xfrm>
            <a:off x="761999" y="914400"/>
            <a:ext cx="8915401" cy="4572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CDM LEKGOTLA</a:t>
            </a:r>
            <a:br>
              <a:rPr lang="en-US" sz="4000" b="1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/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 Revenue and Debt Management Strategy 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>
                <a:cs typeface="Times New Roman" pitchFamily="18" charset="0"/>
              </a:rPr>
              <a:t/>
            </a:r>
            <a:br>
              <a:rPr lang="en-US" sz="4000">
                <a:cs typeface="Times New Roman" pitchFamily="18" charset="0"/>
              </a:rPr>
            </a:br>
            <a:r>
              <a:rPr lang="en-US" sz="4000" smtClean="0">
                <a:cs typeface="Times New Roman" pitchFamily="18" charset="0"/>
              </a:rPr>
              <a:t>04 </a:t>
            </a:r>
            <a:r>
              <a:rPr lang="en-US" sz="4000" dirty="0" smtClean="0">
                <a:cs typeface="Times New Roman" pitchFamily="18" charset="0"/>
              </a:rPr>
              <a:t>April 2019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103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685800"/>
          </a:xfrm>
        </p:spPr>
        <p:txBody>
          <a:bodyPr/>
          <a:lstStyle/>
          <a:p>
            <a:r>
              <a:rPr lang="en-ZA" altLang="en-US" sz="2800" b="1" dirty="0" smtClean="0"/>
              <a:t>STAKEHOLDERS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50556"/>
              </p:ext>
            </p:extLst>
          </p:nvPr>
        </p:nvGraphicFramePr>
        <p:xfrm>
          <a:off x="457200" y="990606"/>
          <a:ext cx="9220200" cy="4800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Stakeholder 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Responsibility </a:t>
                      </a:r>
                      <a:endParaRPr lang="en-ZA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Limpopo Provincial Treasury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Facilitation and coordination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CoGHSTA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Co-facilitation and coordination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DPWR&amp;I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Provision of accurate information and participation in meetings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SALGA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Participation in meetings 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Provincial and National Departments 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Attend meetings and honour resolutions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agreements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Municipal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Entities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Attend meetings and honour resolutions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agreements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Eskom 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Provision of accurate information and participation in meetings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 boards 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Provision of accurate information and participation in meetings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 Municipalities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Provision of accurate information and participation in meetings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38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Local Municipalities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Provision of accurate information and participation in meetings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5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457200"/>
          </a:xfrm>
        </p:spPr>
        <p:txBody>
          <a:bodyPr/>
          <a:lstStyle/>
          <a:p>
            <a:r>
              <a:rPr lang="en-ZA" altLang="en-US" sz="2800" b="1" dirty="0" smtClean="0"/>
              <a:t>STRATEGIES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56799"/>
              </p:ext>
            </p:extLst>
          </p:nvPr>
        </p:nvGraphicFramePr>
        <p:xfrm>
          <a:off x="228600" y="589113"/>
          <a:ext cx="9448800" cy="5476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2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7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Key Performance Area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944" marR="34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Specific Strategies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944" marR="3494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3953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Municipal revenue enhancement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944" marR="3494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Assessment and / or facilitate the development of municipal revenue management policy </a:t>
                      </a: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</a:rPr>
                        <a:t>frameworks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Municipal revenue management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capacity building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Maximisation of revenue generation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options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Check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alignment of municipal functions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 supporting revenue management,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Confirm municipal revenue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customer database,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Strengthen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internal controls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for revenue </a:t>
                      </a: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</a:rPr>
                        <a:t>through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evaluation of and ensuring effective municipal billing system, and introduce SMSs as means of communicating billing to consumers.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Tariffs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 in the billing system must reconcile with the approved tariffs approved by council,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Tariffs should take into account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inflationary increases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and should factor in other incremental costs associated with providing the service,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Constant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review of tariffs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to assess whether they are cost reflective and to ensure that the council approve the proposed tariff increase,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Reconciliation between the billing system and the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valuation roll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to ensure that all properties in the valuation roll and are included in the billing system for completeness of revenue and correct billing,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Maintenance of water meters and water infrastructure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by municipal staff to ensure that there is no water </a:t>
                      </a: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</a:rPr>
                        <a:t>leakages,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b="1" dirty="0" smtClean="0">
                          <a:solidFill>
                            <a:schemeClr val="tx1"/>
                          </a:solidFill>
                          <a:effectLst/>
                        </a:rPr>
                        <a:t>Introduce </a:t>
                      </a: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service cuts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as a last resort to enforce payments of services,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</a:rPr>
                        <a:t>Monitor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the implementation of revenue enhancement strategies. 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4944" marR="3494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442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685800"/>
          </a:xfrm>
        </p:spPr>
        <p:txBody>
          <a:bodyPr/>
          <a:lstStyle/>
          <a:p>
            <a:r>
              <a:rPr lang="en-ZA" altLang="en-US" sz="2800" b="1" dirty="0" smtClean="0"/>
              <a:t>STRATEGIES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99007"/>
              </p:ext>
            </p:extLst>
          </p:nvPr>
        </p:nvGraphicFramePr>
        <p:xfrm>
          <a:off x="228600" y="838200"/>
          <a:ext cx="9525000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549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</a:rPr>
                        <a:t>Indigent management  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Assessment and / or facilitate the development of indigent policy frameworks and strategies,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Establish the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indigent clients register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Monitoring implementation 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of indigent policy frameworks and strategies,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303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</a:rPr>
                        <a:t>Debt Management 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Assessment and / or facilitate the development of municipal debt management policy framework and strategies,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Compile and monitor implementation of the Financial 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Recovery Plan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Create conducive environment for </a:t>
                      </a:r>
                      <a:r>
                        <a:rPr lang="en-Z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debt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reconciliation 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between municipalities and public institutions</a:t>
                      </a:r>
                      <a:r>
                        <a:rPr lang="en-ZA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LPT to engage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departments to commit and pay 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municipal debts within prescribed timeframes,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</a:rPr>
                        <a:t>Monitor implementation 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</a:rPr>
                        <a:t>of dept management policy framework, 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228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685800"/>
          </a:xfrm>
        </p:spPr>
        <p:txBody>
          <a:bodyPr/>
          <a:lstStyle/>
          <a:p>
            <a:r>
              <a:rPr lang="en-ZA" altLang="en-US" sz="2800" b="1" dirty="0" smtClean="0"/>
              <a:t>STRATEGIES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87383"/>
              </p:ext>
            </p:extLst>
          </p:nvPr>
        </p:nvGraphicFramePr>
        <p:xfrm>
          <a:off x="304800" y="838200"/>
          <a:ext cx="9525000" cy="5365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Management of Creditors’ accounts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Assessment and / or facilitate the development of municipal creditors’ accounts management policy framework and strategies,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Establish and 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verification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all creditors accounts,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Facilitate the 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reconciliation of invoices 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within stipulated periods,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Facilitate the development and signing of 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Payment Agreements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Monitor implementation 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 policy frameworks, strategies.  </a:t>
                      </a:r>
                      <a:endParaRPr lang="en-ZA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1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Building relations between municipalities and customers 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Assess and / or facilitate the development of strategies to manage relations with customers, inclusive of;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"/>
                        <a:tabLst>
                          <a:tab pos="274320" algn="l"/>
                          <a:tab pos="381635" algn="l"/>
                        </a:tabLs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Enforce 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customer care 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as it will reduce the turnaround time on customer care queries,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/>
                        <a:buChar char=""/>
                        <a:tabLst>
                          <a:tab pos="274320" algn="l"/>
                          <a:tab pos="381635" algn="l"/>
                        </a:tabLs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Awareness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with the customers </a:t>
                      </a: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on 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the importance of paying the accounts on time,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Enhance support from municipalities in the district or province through Inter-Governmental Relations (IGR) structures to secure payment arrangements with officials employed by municipalities and Government. E.g. Introduction of 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stop orders 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Monitor implementation </a:t>
                      </a:r>
                      <a:r>
                        <a:rPr lang="en-ZA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of communication strategy.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174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09600"/>
          </a:xfrm>
        </p:spPr>
        <p:txBody>
          <a:bodyPr/>
          <a:lstStyle/>
          <a:p>
            <a:r>
              <a:rPr lang="en-ZA" sz="3600" b="1" dirty="0" smtClean="0">
                <a:latin typeface="+mn-lt"/>
              </a:rPr>
              <a:t>ACTION PLAN </a:t>
            </a:r>
            <a:endParaRPr lang="en-ZA" sz="36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171087"/>
              </p:ext>
            </p:extLst>
          </p:nvPr>
        </p:nvGraphicFramePr>
        <p:xfrm>
          <a:off x="503238" y="838201"/>
          <a:ext cx="9250360" cy="5123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0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0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Areas/ Dependencies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Deeds Register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Updated property ownership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Updated property ownership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Engage municipalities and departments on the registration of ownership of properties at Deeds Offices;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the reconciliation of municipal valuation roll, departments’ asset registers and the Deeds Register.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Geographic Information System (GIS)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Continuous update of GIS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Completeness of revenue billing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Assessment and / or monitor the development of ICT policies and by-laws;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Identify municipalities in use of the GIS;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Recommend for acquisition of GIS;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8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6858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77928"/>
              </p:ext>
            </p:extLst>
          </p:nvPr>
        </p:nvGraphicFramePr>
        <p:xfrm>
          <a:off x="503238" y="914401"/>
          <a:ext cx="925036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Areas/ Dependencies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1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Town Planning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Linkage between the town planning and revenue department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Completeness of revenue billing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Engage municipalities on establishment of Town Planning Functions;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Engage municipalities on Town Planning capacity building initiatives;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Advice town planning unit at municipalities to update the property ownership as per changes from the Deeds office.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Valuation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Up to date and accurate valuation roll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Completeness and accuracy of revenue billing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the accuracy of valuation roll reconciliation on the system;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Confirm if the municipality has an approved property rates policy and by-laws;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Advise municipalities to identify new property developments and update the valuation roll thereof;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the municipal valuation roll process compliance  in terms of MPRA</a:t>
                      </a:r>
                      <a:r>
                        <a:rPr lang="en-ZA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533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7620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465996"/>
              </p:ext>
            </p:extLst>
          </p:nvPr>
        </p:nvGraphicFramePr>
        <p:xfrm>
          <a:off x="228600" y="990600"/>
          <a:ext cx="96774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1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Infrastructure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Manage non-technical distribution losses (Water and electricity)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Minimise non-technical distribution losses to an acceptable norm (Water and electricity)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Assessment and / or facilitate the development of policies, by-laws and/or strategies on managing distribution losses;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Facilitate the development of infrastructure maintenance plan in an effort to reduce distribution loss;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Recommend the employment of energy balancing technique to detect periods with less non-technical losses; 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Recommend the use of technology to track illegal connections;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community awareness programmes on danger and impact of illegal connections;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Assis </a:t>
                      </a: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 to develop the infrastructure maintenance strategies and policies;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the implementation of the infrastructure maintenance strategies and policies;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that maintenance of water meters and water infrastructure is done by municipal staff where there is capacity.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NERSA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Eskom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Water and Sanitation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1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5334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709211"/>
              </p:ext>
            </p:extLst>
          </p:nvPr>
        </p:nvGraphicFramePr>
        <p:xfrm>
          <a:off x="152400" y="609600"/>
          <a:ext cx="9677400" cy="5532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1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1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Billing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Accurate and complete customer billing (Integrity of customer data);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Accurate and complete customer billing (Integrity of customer data);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Assessment and / or facilitate the development of municipal revenue  management policies, by-laws and/or strategies;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the implementation of the policies, by-laws and strategies;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the accuracy of the customer data on the billing system;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Support the strengthening of internal controls over issuing of bills to customers e.g. issuing of bills through SMSs, emails etc.;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Verification of tariffs uploaded in the billing system against the approved tariffs structure;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Support and guide the municipalities in developing tariff setting models;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Facilitate reconciliations between the billing system and the valuation roll;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whether the revenue related budget is realistic and provide recommendations thereof;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NERSA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Eskom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Water and Sanitation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9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76200"/>
            <a:ext cx="5715000" cy="5334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001281"/>
              </p:ext>
            </p:extLst>
          </p:nvPr>
        </p:nvGraphicFramePr>
        <p:xfrm>
          <a:off x="152400" y="510223"/>
          <a:ext cx="9829800" cy="594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0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0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0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Credit Control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Instil culture of payment of services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Customers willingly paying for services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Assessment and / or facilitate the development of municipal  debt management policies, by-laws and strategies;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implementation of credit control and debt management policies, by-laws and strategies;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and support on strengthening internal controls over credit control;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Advise on ways to improve turnaround time on payments of services;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Assist in the conduct of awareness campaigns;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Advice on introduction of various payments methods;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Advice on introduction  of incentives  for accounts settled in full and on time;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timeous allocation of receipts;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Advice on introduction of policy for deduction of overdue accounts on services and rates by municipal officials and councillors;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Advice on establishment of mechanism to identify government officials with outstanding municipal’s accounts;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Create conducive environment for departmental debt reconciliation between municipalities and public institutions;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LPT to engage departments to commit and pay municipal debts within prescribed timeframes</a:t>
                      </a:r>
                      <a:r>
                        <a:rPr lang="en-ZA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NERSA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Eskom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Water and Sanitation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7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5334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782095"/>
              </p:ext>
            </p:extLst>
          </p:nvPr>
        </p:nvGraphicFramePr>
        <p:xfrm>
          <a:off x="228600" y="685801"/>
          <a:ext cx="9677400" cy="424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2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Clearances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Smooth and legal transfer of ownership of properties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Smooth and legal transfer of ownership of properties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whether the municipality's process in respect of issuing of rates, levy and electrical clearance certificates is appropriately followed when transferring ownership of the property.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Others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Collections and Payment Receipting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Timely payment of services and allocation of receipts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Timely payment of services and allocation of receipts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Support on strengthening internal controls over revenue collection e.g. introduction of EFT payments, payments at supermarkets;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Support on strengthening internal controls over revenue collection e.g. introduction of EFT payments, payments at supermarkets;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Encourage timeous allocation of receipts;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Encourage timeous submission of remittance advices by government departments;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Government Institutions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55588"/>
            <a:ext cx="9051925" cy="430212"/>
          </a:xfrm>
        </p:spPr>
        <p:txBody>
          <a:bodyPr/>
          <a:lstStyle/>
          <a:p>
            <a:r>
              <a:rPr lang="en-ZA" sz="2800" b="1" dirty="0" smtClean="0"/>
              <a:t>PRESENTATION LAYOUT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305799" cy="5562600"/>
          </a:xfrm>
        </p:spPr>
        <p:txBody>
          <a:bodyPr/>
          <a:lstStyle/>
          <a:p>
            <a:r>
              <a:rPr lang="en-ZA" sz="2800" dirty="0" smtClean="0"/>
              <a:t>Background </a:t>
            </a:r>
          </a:p>
          <a:p>
            <a:r>
              <a:rPr lang="en-ZA" sz="2800" dirty="0" smtClean="0"/>
              <a:t>Purpose </a:t>
            </a:r>
            <a:r>
              <a:rPr lang="en-ZA" sz="2800" dirty="0"/>
              <a:t>of the Strategy </a:t>
            </a:r>
            <a:endParaRPr lang="en-ZA" sz="2800" dirty="0" smtClean="0"/>
          </a:p>
          <a:p>
            <a:r>
              <a:rPr lang="en-GB" sz="2800" dirty="0" smtClean="0"/>
              <a:t>Revenue management value chain </a:t>
            </a:r>
            <a:endParaRPr lang="en-ZA" sz="2800" dirty="0" smtClean="0"/>
          </a:p>
          <a:p>
            <a:r>
              <a:rPr lang="en-ZA" altLang="en-US" sz="2800" dirty="0" smtClean="0"/>
              <a:t>Legislative </a:t>
            </a:r>
            <a:r>
              <a:rPr lang="en-ZA" altLang="en-US" sz="2800" dirty="0"/>
              <a:t>mandate</a:t>
            </a:r>
          </a:p>
          <a:p>
            <a:r>
              <a:rPr lang="en-GB" altLang="en-US" sz="2800" dirty="0"/>
              <a:t>S</a:t>
            </a:r>
            <a:r>
              <a:rPr lang="en-GB" altLang="en-US" sz="2800" dirty="0" bmk=""/>
              <a:t>trategic focus areas</a:t>
            </a:r>
          </a:p>
          <a:p>
            <a:r>
              <a:rPr lang="en-ZA" sz="2800" dirty="0" smtClean="0"/>
              <a:t>Stakeholders </a:t>
            </a:r>
            <a:endParaRPr lang="en-ZA" altLang="en-US" sz="2800" b="1" dirty="0" smtClean="0"/>
          </a:p>
          <a:p>
            <a:r>
              <a:rPr lang="en-ZA" sz="2800" dirty="0" smtClean="0"/>
              <a:t>Key Strategic Objectives </a:t>
            </a:r>
          </a:p>
          <a:p>
            <a:r>
              <a:rPr lang="en-ZA" sz="2800" dirty="0" smtClean="0"/>
              <a:t>Strategies  </a:t>
            </a:r>
          </a:p>
          <a:p>
            <a:r>
              <a:rPr lang="en-ZA" sz="2800" dirty="0" smtClean="0"/>
              <a:t>Action Plan</a:t>
            </a:r>
          </a:p>
          <a:p>
            <a:r>
              <a:rPr lang="en-ZA" sz="2800" dirty="0" smtClean="0"/>
              <a:t>Progress on implementation</a:t>
            </a:r>
          </a:p>
          <a:p>
            <a:r>
              <a:rPr lang="en-ZA" sz="2800" dirty="0" smtClean="0"/>
              <a:t>Conclusion  </a:t>
            </a:r>
          </a:p>
        </p:txBody>
      </p:sp>
    </p:spTree>
    <p:extLst>
      <p:ext uri="{BB962C8B-B14F-4D97-AF65-F5344CB8AC3E}">
        <p14:creationId xmlns:p14="http://schemas.microsoft.com/office/powerpoint/2010/main" val="39258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5334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939428"/>
              </p:ext>
            </p:extLst>
          </p:nvPr>
        </p:nvGraphicFramePr>
        <p:xfrm>
          <a:off x="228600" y="914400"/>
          <a:ext cx="9677400" cy="388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2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Customer Care Management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Improved turnaround time on customers queries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Effective and efficient customer care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Assessment and / or facilitate the development of the customer care policies, by-laws and strategies;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implementation of policies, by-laws and strategies on customer care;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Improve support to municipalities through Inter-Governmental Relations (IGR) structures;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Assess/improve customer care processes;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Assist with development of efficient and convenient communication systems.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NERSA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Eskom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Water and Sanitation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5334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80277"/>
              </p:ext>
            </p:extLst>
          </p:nvPr>
        </p:nvGraphicFramePr>
        <p:xfrm>
          <a:off x="228600" y="685801"/>
          <a:ext cx="9677400" cy="504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2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8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Indigent Support Management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and maintain indigent register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Reliable system generated indigent register comprised of legible customers linked with other social services.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Assessment and / or facilitate the development of indigent policies, by-laws and strategies in accordance with Local Governance Municipal System Act and other related legislations;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the implementation of indigent policies, by-laws and strategies;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the existence and monitor the update of indigent support register;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Monitor awareness programmes to indigent customers on the importance of indigent support programme and why is should be managed properly;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Assess the reasonability of the indigent support package/tariff during budget processes and provide recommendations;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Confirm eligibility of indigents through use of other government departments’ data e.g. SARS, Home Affairs etc</a:t>
                      </a:r>
                      <a:r>
                        <a:rPr lang="en-ZA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NERSA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Eskom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Water and Sanitation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533400"/>
          </a:xfrm>
        </p:spPr>
        <p:txBody>
          <a:bodyPr/>
          <a:lstStyle/>
          <a:p>
            <a:r>
              <a:rPr lang="en-ZA" sz="3200" b="1" dirty="0" smtClean="0">
                <a:latin typeface="+mn-lt"/>
              </a:rPr>
              <a:t>ACTION PLAN </a:t>
            </a:r>
            <a:endParaRPr lang="en-ZA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875848"/>
              </p:ext>
            </p:extLst>
          </p:nvPr>
        </p:nvGraphicFramePr>
        <p:xfrm>
          <a:off x="228600" y="685800"/>
          <a:ext cx="9677400" cy="426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Key Performance </a:t>
                      </a:r>
                      <a:r>
                        <a:rPr lang="en-ZA" sz="12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Areas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Short to Medium Term Goals (1 – 5 years)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Long Term Goals (5 – 10 years)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Planned Interventions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Key stakeholders in support of LPT 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Institutional Arrangements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Governance and communication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Mature system of intergovernmental relations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 revenue management capacity building on planning, technical and revenue functions;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Review and provide support on alignment of municipal functions which are linked to revenue management function;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Establishment of revenue management committees comprising IDP manager, Town Planner, Infrastructure Manager, Chief Financial Officer and other relevant officials;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Improve support on revenue and debt management issues by establishing revenue and debt management awareness programs e.g. trainings and workshops;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CoGHSTA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SALGA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NERSA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Eskom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Water and Sanitation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ZA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Municipalities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0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91440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ZA" sz="2400" dirty="0" smtClean="0"/>
              <a:t>The </a:t>
            </a:r>
            <a:r>
              <a:rPr lang="en-ZA" sz="2400" b="1" dirty="0"/>
              <a:t>LPT assumes the </a:t>
            </a:r>
            <a:r>
              <a:rPr lang="en-ZA" sz="2400" b="1" dirty="0" smtClean="0"/>
              <a:t>facilitation </a:t>
            </a:r>
            <a:r>
              <a:rPr lang="en-ZA" sz="2400" b="1" dirty="0"/>
              <a:t>and coordination </a:t>
            </a:r>
            <a:r>
              <a:rPr lang="en-ZA" sz="2400" dirty="0" smtClean="0"/>
              <a:t>role of  the strategy,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400" dirty="0" smtClean="0"/>
              <a:t>LPT to implement the </a:t>
            </a:r>
            <a:r>
              <a:rPr lang="en-ZA" sz="2400" b="1" dirty="0"/>
              <a:t>Action Plan </a:t>
            </a:r>
            <a:r>
              <a:rPr lang="en-ZA" sz="2400" dirty="0"/>
              <a:t>in collaboration with other stakeholders, </a:t>
            </a:r>
            <a:endParaRPr lang="en-ZA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400" dirty="0"/>
              <a:t>A </a:t>
            </a:r>
            <a:r>
              <a:rPr lang="en-ZA" sz="2400" b="1" dirty="0" smtClean="0"/>
              <a:t>steering committee </a:t>
            </a:r>
            <a:r>
              <a:rPr lang="en-ZA" sz="2400" b="1" dirty="0"/>
              <a:t>be established</a:t>
            </a:r>
            <a:r>
              <a:rPr lang="en-ZA" sz="2400" dirty="0"/>
              <a:t> between LPT and CoGHSTA to facilitate the implementation of Provincial Debt Management forum resolutions and follow-ups of departmental debt payments,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400" dirty="0" smtClean="0"/>
              <a:t>Municipalities </a:t>
            </a:r>
            <a:r>
              <a:rPr lang="en-ZA" sz="2400" dirty="0"/>
              <a:t>will be required to </a:t>
            </a:r>
            <a:r>
              <a:rPr lang="en-ZA" sz="2400" b="1" dirty="0"/>
              <a:t>commit</a:t>
            </a:r>
            <a:r>
              <a:rPr lang="en-ZA" sz="2400" dirty="0"/>
              <a:t> for the implementation of the specific </a:t>
            </a:r>
            <a:r>
              <a:rPr lang="en-ZA" sz="2400" dirty="0" smtClean="0"/>
              <a:t>strategies,</a:t>
            </a:r>
            <a:endParaRPr lang="en-ZA" sz="2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400" dirty="0" smtClean="0"/>
              <a:t>IGR </a:t>
            </a:r>
            <a:r>
              <a:rPr lang="en-ZA" sz="2400" dirty="0"/>
              <a:t>structure (preferably Provincial Debt Management forum) be assigned the responsibility of </a:t>
            </a:r>
            <a:r>
              <a:rPr lang="en-ZA" sz="2400" b="1" dirty="0"/>
              <a:t>reconciling departmental </a:t>
            </a:r>
            <a:r>
              <a:rPr lang="en-ZA" sz="2400" b="1" dirty="0" smtClean="0"/>
              <a:t>debt </a:t>
            </a:r>
            <a:r>
              <a:rPr lang="en-ZA" sz="2400" dirty="0"/>
              <a:t>owed to municipalities,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685800"/>
          </a:xfrm>
        </p:spPr>
        <p:txBody>
          <a:bodyPr/>
          <a:lstStyle/>
          <a:p>
            <a:r>
              <a:rPr lang="en-ZA" sz="2800" b="1" dirty="0"/>
              <a:t>CORDINATION </a:t>
            </a:r>
            <a:endParaRPr lang="en-ZA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80660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b="1" dirty="0" smtClean="0"/>
              <a:t>PROGRESS ON THE IMPLEMENTATION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/>
              <a:t>Billing and Valuation roll</a:t>
            </a:r>
          </a:p>
          <a:p>
            <a:r>
              <a:rPr lang="en-ZA" sz="2800" dirty="0" smtClean="0"/>
              <a:t>Customer Care Management</a:t>
            </a:r>
          </a:p>
          <a:p>
            <a:r>
              <a:rPr lang="en-ZA" sz="2800" dirty="0" smtClean="0"/>
              <a:t>Indigent Management Support</a:t>
            </a:r>
          </a:p>
          <a:p>
            <a:r>
              <a:rPr lang="en-ZA" sz="2800" dirty="0" smtClean="0"/>
              <a:t>Credit Control Management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5493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914400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en-ZA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800" dirty="0" smtClean="0"/>
              <a:t>The LPT to </a:t>
            </a:r>
            <a:r>
              <a:rPr lang="en-ZA" sz="2800" b="1" dirty="0" smtClean="0"/>
              <a:t>benchmark</a:t>
            </a:r>
            <a:r>
              <a:rPr lang="en-ZA" sz="2800" dirty="0" smtClean="0"/>
              <a:t> with other provinces (KZN and Gauteng provinces) on revenue and debt management,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800" dirty="0" smtClean="0"/>
              <a:t>Municipalities are </a:t>
            </a:r>
            <a:r>
              <a:rPr lang="en-ZA" sz="2800" b="1" dirty="0" smtClean="0"/>
              <a:t>urged to own </a:t>
            </a:r>
            <a:r>
              <a:rPr lang="en-ZA" sz="2800" dirty="0" smtClean="0"/>
              <a:t>the process which is intended to improve their performance.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ZA" sz="2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954963" cy="685800"/>
          </a:xfrm>
        </p:spPr>
        <p:txBody>
          <a:bodyPr/>
          <a:lstStyle/>
          <a:p>
            <a:r>
              <a:rPr lang="en-ZA" sz="2800" b="1" dirty="0" smtClean="0"/>
              <a:t>CONCLUSION </a:t>
            </a:r>
            <a:endParaRPr lang="en-ZA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162120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9051925" cy="57642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ZA" sz="6000" b="1" dirty="0" smtClean="0"/>
              <a:t>THANK YOU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>
                <a:solidFill>
                  <a:schemeClr val="accent3"/>
                </a:solidFill>
              </a:rPr>
              <a:t/>
            </a:r>
            <a:br>
              <a:rPr lang="en-ZA" sz="2000" dirty="0" smtClean="0">
                <a:solidFill>
                  <a:schemeClr val="accent3"/>
                </a:solidFill>
              </a:rPr>
            </a:br>
            <a:endParaRPr lang="en-ZA" sz="2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55588"/>
            <a:ext cx="9051925" cy="887412"/>
          </a:xfrm>
        </p:spPr>
        <p:txBody>
          <a:bodyPr/>
          <a:lstStyle/>
          <a:p>
            <a:r>
              <a:rPr lang="en-ZA" sz="2800" b="1" dirty="0" smtClean="0"/>
              <a:t>BACKGROUND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95400"/>
            <a:ext cx="9174162" cy="4422775"/>
          </a:xfrm>
        </p:spPr>
        <p:txBody>
          <a:bodyPr/>
          <a:lstStyle/>
          <a:p>
            <a:r>
              <a:rPr lang="en-ZA" dirty="0" smtClean="0"/>
              <a:t>Poor Financial Management in municipalities;</a:t>
            </a:r>
          </a:p>
          <a:p>
            <a:r>
              <a:rPr lang="en-ZA" dirty="0" smtClean="0"/>
              <a:t>Lack of capacity in Financial Management;</a:t>
            </a:r>
          </a:p>
          <a:p>
            <a:r>
              <a:rPr lang="en-ZA" dirty="0" smtClean="0"/>
              <a:t>Unfunded budgets;</a:t>
            </a:r>
          </a:p>
          <a:p>
            <a:r>
              <a:rPr lang="en-ZA" dirty="0" smtClean="0"/>
              <a:t>Inability to meet obligations. </a:t>
            </a:r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1870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92964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ZA" sz="2400" dirty="0"/>
              <a:t>To enhance revenue management and debt recovery owed to municipalities; 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ZA" sz="2400" dirty="0"/>
              <a:t>To address challenges and inefficiencies identified in the municipal revenue generation with the exclusive drive to improve revenue and debt </a:t>
            </a:r>
            <a:r>
              <a:rPr lang="en-ZA" sz="2400" dirty="0" smtClean="0"/>
              <a:t>collection</a:t>
            </a:r>
            <a:r>
              <a:rPr lang="en-ZA" sz="2400" dirty="0"/>
              <a:t>;</a:t>
            </a:r>
            <a:endParaRPr lang="en-ZA" sz="2400" dirty="0" smtClean="0"/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ZA" sz="2400" dirty="0" smtClean="0"/>
              <a:t>Reduction </a:t>
            </a:r>
            <a:r>
              <a:rPr lang="en-ZA" sz="2400" dirty="0"/>
              <a:t>of debt owed to municipalities by public institutions both nationally and </a:t>
            </a:r>
            <a:r>
              <a:rPr lang="en-ZA" sz="2400" dirty="0" smtClean="0"/>
              <a:t>provincially and residential customers;</a:t>
            </a:r>
            <a:endParaRPr lang="en-ZA" sz="2400" dirty="0"/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ZA" sz="2400" dirty="0"/>
              <a:t>To improve municipalities’ reliance on grant funding and any other external support to enhance their </a:t>
            </a:r>
            <a:r>
              <a:rPr lang="en-ZA" sz="2400" dirty="0" smtClean="0"/>
              <a:t>self-sustainability</a:t>
            </a:r>
            <a:r>
              <a:rPr lang="en-ZA" sz="2400" dirty="0"/>
              <a:t>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533400"/>
          </a:xfrm>
        </p:spPr>
        <p:txBody>
          <a:bodyPr/>
          <a:lstStyle/>
          <a:p>
            <a:r>
              <a:rPr lang="en-ZA" altLang="en-US" sz="2800" b="1" dirty="0" smtClean="0"/>
              <a:t>PURPOSE OF THE STRATEGY</a:t>
            </a:r>
          </a:p>
        </p:txBody>
      </p:sp>
    </p:spTree>
    <p:extLst>
      <p:ext uri="{BB962C8B-B14F-4D97-AF65-F5344CB8AC3E}">
        <p14:creationId xmlns:p14="http://schemas.microsoft.com/office/powerpoint/2010/main" val="11420438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685800"/>
          </a:xfrm>
        </p:spPr>
        <p:txBody>
          <a:bodyPr/>
          <a:lstStyle/>
          <a:p>
            <a:pPr lvl="0"/>
            <a:r>
              <a:rPr lang="en-GB" sz="2800" b="1" dirty="0"/>
              <a:t>REVENUE MANAGEMENT VALUE CHAIN  </a:t>
            </a:r>
            <a:endParaRPr lang="en-ZA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95338"/>
            <a:ext cx="9372600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5385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685800"/>
          </a:xfrm>
        </p:spPr>
        <p:txBody>
          <a:bodyPr/>
          <a:lstStyle/>
          <a:p>
            <a:pPr lvl="0"/>
            <a:r>
              <a:rPr lang="en-GB" sz="2800" b="1" dirty="0" smtClean="0"/>
              <a:t>PROPERTY VALUE </a:t>
            </a:r>
            <a:r>
              <a:rPr lang="en-GB" sz="2800" b="1" dirty="0"/>
              <a:t>CHAIN  </a:t>
            </a:r>
            <a:endParaRPr lang="en-ZA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838200"/>
            <a:ext cx="9448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9176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9448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ZA" sz="2000" dirty="0"/>
              <a:t>Section 154 (1) of The Constitution </a:t>
            </a:r>
            <a:r>
              <a:rPr lang="en-ZA" sz="2000" dirty="0" smtClean="0"/>
              <a:t>provides </a:t>
            </a:r>
            <a:r>
              <a:rPr lang="en-ZA" sz="2000" dirty="0"/>
              <a:t>for </a:t>
            </a:r>
            <a:r>
              <a:rPr lang="en-ZA" sz="2000" b="1" dirty="0" smtClean="0"/>
              <a:t>support</a:t>
            </a:r>
            <a:r>
              <a:rPr lang="en-ZA" sz="2000" dirty="0" smtClean="0"/>
              <a:t> </a:t>
            </a:r>
            <a:r>
              <a:rPr lang="en-ZA" sz="2000" dirty="0"/>
              <a:t>and </a:t>
            </a:r>
            <a:r>
              <a:rPr lang="en-ZA" sz="2000" dirty="0" smtClean="0"/>
              <a:t>municipalities capacitation,</a:t>
            </a:r>
            <a:endParaRPr lang="en-ZA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000" dirty="0" smtClean="0"/>
              <a:t>Section 5(4</a:t>
            </a:r>
            <a:r>
              <a:rPr lang="en-ZA" sz="2000" dirty="0"/>
              <a:t>) </a:t>
            </a:r>
            <a:r>
              <a:rPr lang="en-ZA" sz="2000" dirty="0" smtClean="0"/>
              <a:t> of the </a:t>
            </a:r>
            <a:r>
              <a:rPr lang="en-ZA" sz="2000" dirty="0"/>
              <a:t>MFMA </a:t>
            </a:r>
            <a:r>
              <a:rPr lang="en-ZA" sz="2000" dirty="0" smtClean="0"/>
              <a:t>requires </a:t>
            </a:r>
            <a:r>
              <a:rPr lang="en-ZA" sz="2000" dirty="0"/>
              <a:t>the provincial treasuries to </a:t>
            </a:r>
            <a:r>
              <a:rPr lang="en-ZA" sz="2000" b="1" dirty="0" smtClean="0"/>
              <a:t>monitor</a:t>
            </a:r>
            <a:r>
              <a:rPr lang="en-ZA" sz="2000" dirty="0" smtClean="0"/>
              <a:t> municipalities,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000" dirty="0" smtClean="0"/>
              <a:t>Section 64 (3) </a:t>
            </a:r>
            <a:r>
              <a:rPr lang="en-ZA" sz="2000" dirty="0"/>
              <a:t>of the MFMA </a:t>
            </a:r>
            <a:r>
              <a:rPr lang="en-ZA" sz="2000" b="1" dirty="0"/>
              <a:t>details the role</a:t>
            </a:r>
            <a:r>
              <a:rPr lang="en-ZA" sz="2000" dirty="0"/>
              <a:t> of municipality in revenue management, </a:t>
            </a:r>
            <a:endParaRPr lang="en-ZA" sz="20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ZA" sz="2000" dirty="0" smtClean="0"/>
              <a:t>Other key legislations relevant to these engagements, amongst others include:-    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 smtClean="0"/>
              <a:t>Public </a:t>
            </a:r>
            <a:r>
              <a:rPr lang="en-ZA" sz="2000" dirty="0"/>
              <a:t>Finance Management Act (Act 1 of 1999);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Municipal Systems Act;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Municipal Structures Act;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Municipal Fiscal and Functions Act;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Municipal Properties Rates Act;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Intergovernmental Fiscal Relations Act of 1997;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Intergovernmental Relations Framework Act of 2006 (Act 13 of 2005);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Treasury Regulations;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Division of Revenue Act; and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The Government Immovable Asset Management Act (GIAMA);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ZA" sz="2000" dirty="0"/>
              <a:t>MFMA circulars. </a:t>
            </a:r>
            <a:endParaRPr lang="en-US" sz="2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533400"/>
          </a:xfrm>
        </p:spPr>
        <p:txBody>
          <a:bodyPr/>
          <a:lstStyle/>
          <a:p>
            <a:r>
              <a:rPr lang="en-ZA" altLang="en-US" sz="2800" b="1" dirty="0" smtClean="0"/>
              <a:t>LEGISLATIVE MANDATE</a:t>
            </a:r>
          </a:p>
        </p:txBody>
      </p:sp>
    </p:spTree>
    <p:extLst>
      <p:ext uri="{BB962C8B-B14F-4D97-AF65-F5344CB8AC3E}">
        <p14:creationId xmlns:p14="http://schemas.microsoft.com/office/powerpoint/2010/main" val="320192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96774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n-ZA" sz="2300" dirty="0"/>
              <a:t>To </a:t>
            </a:r>
            <a:r>
              <a:rPr lang="en-ZA" sz="2300" dirty="0" smtClean="0"/>
              <a:t>determine </a:t>
            </a:r>
            <a:r>
              <a:rPr lang="en-ZA" sz="2300" dirty="0"/>
              <a:t>the </a:t>
            </a:r>
            <a:r>
              <a:rPr lang="en-ZA" sz="2300" b="1" dirty="0"/>
              <a:t>current municipal capacity</a:t>
            </a:r>
            <a:r>
              <a:rPr lang="en-ZA" sz="2300" dirty="0"/>
              <a:t> and level of municipal revenue and dept management operations,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ZA" sz="2300" dirty="0"/>
              <a:t>D</a:t>
            </a:r>
            <a:r>
              <a:rPr lang="en-ZA" sz="2300" dirty="0" smtClean="0"/>
              <a:t>evelop </a:t>
            </a:r>
            <a:r>
              <a:rPr lang="en-ZA" sz="2300" dirty="0"/>
              <a:t>a </a:t>
            </a:r>
            <a:r>
              <a:rPr lang="en-ZA" sz="2300" b="1" dirty="0"/>
              <a:t>practical approach</a:t>
            </a:r>
            <a:r>
              <a:rPr lang="en-ZA" sz="2300" dirty="0"/>
              <a:t> to enhancing overall own revenue base in municipalities,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ZA" sz="2300" dirty="0"/>
              <a:t>To ensure that all municipalities have </a:t>
            </a:r>
            <a:r>
              <a:rPr lang="en-ZA" sz="2300" b="1" dirty="0"/>
              <a:t>credible</a:t>
            </a:r>
            <a:r>
              <a:rPr lang="en-ZA" sz="2300" dirty="0"/>
              <a:t> own revenue and debt management frameworks (strategies and plans),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ZA" sz="2300" dirty="0"/>
              <a:t>Foster </a:t>
            </a:r>
            <a:r>
              <a:rPr lang="en-ZA" sz="2300" b="1" dirty="0"/>
              <a:t>alignment and implementation</a:t>
            </a:r>
            <a:r>
              <a:rPr lang="en-ZA" sz="2300" dirty="0"/>
              <a:t> of the municipalities own revenue enhancement strategies and / or plans with the provincial plans,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ZA" sz="2300" dirty="0"/>
              <a:t>Develop </a:t>
            </a:r>
            <a:r>
              <a:rPr lang="en-ZA" sz="2300" b="1" dirty="0"/>
              <a:t>monitoring and reporting tools</a:t>
            </a:r>
            <a:r>
              <a:rPr lang="en-ZA" sz="2300" dirty="0"/>
              <a:t> to sustain own revenue enhancement in municipalities,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ZA" sz="2300" dirty="0"/>
              <a:t>Determine </a:t>
            </a:r>
            <a:r>
              <a:rPr lang="en-ZA" sz="2300" b="1" dirty="0"/>
              <a:t>practical methodologies of reconciling</a:t>
            </a:r>
            <a:r>
              <a:rPr lang="en-ZA" sz="2300" dirty="0"/>
              <a:t> and payments of government debts owed to municipalities,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300" dirty="0"/>
              <a:t>Establish </a:t>
            </a:r>
            <a:r>
              <a:rPr lang="en-US" sz="2300" b="1" dirty="0"/>
              <a:t>good working relations</a:t>
            </a:r>
            <a:r>
              <a:rPr lang="en-US" sz="2300" dirty="0"/>
              <a:t> between municipalities, Eskom and Water boards to enhance compliance to section 41 (2) (a) of the MFAM. </a:t>
            </a:r>
            <a:endParaRPr lang="en-ZA" sz="2300" dirty="0"/>
          </a:p>
          <a:p>
            <a:r>
              <a:rPr lang="en-US" dirty="0"/>
              <a:t> </a:t>
            </a:r>
            <a:endParaRPr lang="en-ZA" dirty="0">
              <a:effectLst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954963" cy="381000"/>
          </a:xfrm>
        </p:spPr>
        <p:txBody>
          <a:bodyPr/>
          <a:lstStyle/>
          <a:p>
            <a:r>
              <a:rPr lang="en-ZA" altLang="en-US" sz="2800" b="1" dirty="0" smtClean="0"/>
              <a:t>KEY OBJECTIVES OF STRATEGY  </a:t>
            </a:r>
          </a:p>
        </p:txBody>
      </p:sp>
    </p:spTree>
    <p:extLst>
      <p:ext uri="{BB962C8B-B14F-4D97-AF65-F5344CB8AC3E}">
        <p14:creationId xmlns:p14="http://schemas.microsoft.com/office/powerpoint/2010/main" val="30799246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ZA" dirty="0">
              <a:effectLst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5999" y="152400"/>
            <a:ext cx="6096001" cy="609600"/>
          </a:xfrm>
        </p:spPr>
        <p:txBody>
          <a:bodyPr/>
          <a:lstStyle/>
          <a:p>
            <a:pPr lvl="0" eaLnBrk="1" hangingPunct="1">
              <a:tabLst>
                <a:tab pos="274638" algn="l"/>
                <a:tab pos="381000" algn="l"/>
              </a:tabLst>
            </a:pPr>
            <a:r>
              <a:rPr lang="en-GB" altLang="en-US" sz="2800" dirty="0">
                <a:latin typeface="Arial Bold"/>
                <a:cs typeface="Arial" pitchFamily="34" charset="0"/>
              </a:rPr>
              <a:t>S</a:t>
            </a:r>
            <a:r>
              <a:rPr lang="en-GB" altLang="en-US" sz="2800" dirty="0" bmk="">
                <a:latin typeface="Arial Bold"/>
                <a:cs typeface="Arial" pitchFamily="34" charset="0"/>
              </a:rPr>
              <a:t>TRATEGIC </a:t>
            </a:r>
            <a:r>
              <a:rPr lang="en-GB" altLang="en-US" sz="2800" dirty="0" smtClean="0" bmk="">
                <a:latin typeface="Arial Bold"/>
                <a:cs typeface="Arial" pitchFamily="34" charset="0"/>
              </a:rPr>
              <a:t>FOCUS AREAS</a:t>
            </a:r>
            <a:endParaRPr lang="en-GB" altLang="en-US" sz="2800" dirty="0">
              <a:latin typeface="Arial Bold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09066"/>
              </p:ext>
            </p:extLst>
          </p:nvPr>
        </p:nvGraphicFramePr>
        <p:xfrm>
          <a:off x="304800" y="838200"/>
          <a:ext cx="9525000" cy="5550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2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500" dirty="0">
                          <a:effectLst/>
                        </a:rPr>
                        <a:t>Key Performance Area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500">
                          <a:effectLst/>
                        </a:rPr>
                        <a:t>Specific Strategies 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Deeds Register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Updated property ownership;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7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Geographic Information System (GIS)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Regularly updated GIS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Town Planning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Complete zoning of land parcels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9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Valuation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Up to date municipal valuation roll;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06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Infrastructure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Minimise distribution losses;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Maintenance of infrastructure;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Billing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Accurate and complete customer billing (Integrity of customer data);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22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Credit Control Management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Effective implementation of policies and by-laws;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Improved revenue </a:t>
                      </a:r>
                      <a:r>
                        <a:rPr lang="en-ZA" sz="1500" dirty="0" smtClean="0">
                          <a:effectLst/>
                        </a:rPr>
                        <a:t>collection; 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7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Clearance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Smooth and legal transfer of ownership of properties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7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Collections and Payment Receipting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Timeous allocation of receipts from customers;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7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Customer Care Management (Communication)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Effective customer services and convenient customer environment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606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Indigent Management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Up to date indigent management register;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Realistic and reasonable indigent budget;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06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>
                          <a:effectLst/>
                        </a:rPr>
                        <a:t>Institutional Arrangements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Capacity building initiatives;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74320" algn="l"/>
                          <a:tab pos="274320" algn="l"/>
                          <a:tab pos="381635" algn="l"/>
                        </a:tabLst>
                      </a:pPr>
                      <a:r>
                        <a:rPr lang="en-ZA" sz="1500" dirty="0">
                          <a:effectLst/>
                        </a:rPr>
                        <a:t>Establish relevant municipal structures;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321" marR="6132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395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16055</TotalTime>
  <Words>1954</Words>
  <Application>Microsoft Office PowerPoint</Application>
  <PresentationFormat>Custom</PresentationFormat>
  <Paragraphs>413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Bold</vt:lpstr>
      <vt:lpstr>Calibri</vt:lpstr>
      <vt:lpstr>Symbol</vt:lpstr>
      <vt:lpstr>Times New Roman</vt:lpstr>
      <vt:lpstr>Wingdings</vt:lpstr>
      <vt:lpstr>Office Theme</vt:lpstr>
      <vt:lpstr>CDM LEKGOTLA   Revenue and Debt Management Strategy   04 April 2019</vt:lpstr>
      <vt:lpstr>PRESENTATION LAYOUT</vt:lpstr>
      <vt:lpstr>BACKGROUND</vt:lpstr>
      <vt:lpstr>PURPOSE OF THE STRATEGY</vt:lpstr>
      <vt:lpstr>REVENUE MANAGEMENT VALUE CHAIN  </vt:lpstr>
      <vt:lpstr>PROPERTY VALUE CHAIN  </vt:lpstr>
      <vt:lpstr>LEGISLATIVE MANDATE</vt:lpstr>
      <vt:lpstr>KEY OBJECTIVES OF STRATEGY  </vt:lpstr>
      <vt:lpstr>STRATEGIC FOCUS AREAS</vt:lpstr>
      <vt:lpstr>STAKEHOLDERS</vt:lpstr>
      <vt:lpstr>STRATEGIES </vt:lpstr>
      <vt:lpstr>STRATEGIES</vt:lpstr>
      <vt:lpstr>STRATEGIES</vt:lpstr>
      <vt:lpstr>ACTION PLAN </vt:lpstr>
      <vt:lpstr>ACTION PLAN </vt:lpstr>
      <vt:lpstr>ACTION PLAN </vt:lpstr>
      <vt:lpstr>ACTION PLAN </vt:lpstr>
      <vt:lpstr>ACTION PLAN </vt:lpstr>
      <vt:lpstr>ACTION PLAN </vt:lpstr>
      <vt:lpstr>ACTION PLAN </vt:lpstr>
      <vt:lpstr>ACTION PLAN </vt:lpstr>
      <vt:lpstr>ACTION PLAN </vt:lpstr>
      <vt:lpstr>CORDINATION </vt:lpstr>
      <vt:lpstr>PROGRESS ON THE IMPLEMENTATION</vt:lpstr>
      <vt:lpstr>CONCLUSION </vt:lpstr>
      <vt:lpstr>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21161160</dc:creator>
  <cp:lastModifiedBy>Titi LT</cp:lastModifiedBy>
  <cp:revision>1333</cp:revision>
  <cp:lastPrinted>2019-04-03T14:21:48Z</cp:lastPrinted>
  <dcterms:created xsi:type="dcterms:W3CDTF">2009-10-11T13:56:59Z</dcterms:created>
  <dcterms:modified xsi:type="dcterms:W3CDTF">2019-05-03T05:46:35Z</dcterms:modified>
</cp:coreProperties>
</file>