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8" r:id="rId5"/>
    <p:sldId id="266" r:id="rId6"/>
    <p:sldId id="267" r:id="rId7"/>
    <p:sldId id="258" r:id="rId8"/>
    <p:sldId id="269" r:id="rId9"/>
    <p:sldId id="265" r:id="rId10"/>
    <p:sldId id="262" r:id="rId11"/>
    <p:sldId id="281" r:id="rId12"/>
    <p:sldId id="259" r:id="rId13"/>
    <p:sldId id="277" r:id="rId14"/>
    <p:sldId id="272" r:id="rId15"/>
    <p:sldId id="279" r:id="rId16"/>
    <p:sldId id="273" r:id="rId17"/>
    <p:sldId id="278" r:id="rId18"/>
    <p:sldId id="264" r:id="rId19"/>
    <p:sldId id="280"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9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2017/10/05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2017/10/05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2017/10/05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2017/10/05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2017/10/05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2017/10/05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2017/10/05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2017/10/05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2017/10/05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2017/10/05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2017/10/05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2017/10/05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emf"/><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1.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8.jpeg"/><Relationship Id="rId7" Type="http://schemas.openxmlformats.org/officeDocument/2006/relationships/image" Target="../media/image18.wmf"/><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5" name="TextBox 4"/>
          <p:cNvSpPr txBox="1"/>
          <p:nvPr/>
        </p:nvSpPr>
        <p:spPr>
          <a:xfrm>
            <a:off x="609600" y="3316069"/>
            <a:ext cx="6019800" cy="1077218"/>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2017 DIVISION OF REVENUE ACT</a:t>
            </a:r>
            <a:endParaRPr lang="en-ZA" sz="2800" dirty="0">
              <a:solidFill>
                <a:schemeClr val="bg1"/>
              </a:solidFill>
              <a:latin typeface="Arial" panose="020B0604020202020204" pitchFamily="34" charset="0"/>
              <a:cs typeface="Arial" panose="020B0604020202020204" pitchFamily="34" charset="0"/>
            </a:endParaRPr>
          </a:p>
          <a:p>
            <a:endParaRPr lang="en-ZA"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28073" y="3810000"/>
            <a:ext cx="5562600" cy="923330"/>
          </a:xfrm>
          <a:prstGeom prst="rect">
            <a:avLst/>
          </a:prstGeom>
          <a:noFill/>
        </p:spPr>
        <p:txBody>
          <a:bodyPr wrap="square" rtlCol="0">
            <a:spAutoFit/>
          </a:bodyPr>
          <a:lstStyle/>
          <a:p>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WENDY FANOE</a:t>
            </a:r>
          </a:p>
          <a:p>
            <a:r>
              <a:rPr lang="en-US" dirty="0" smtClean="0">
                <a:solidFill>
                  <a:schemeClr val="bg1"/>
                </a:solidFill>
                <a:latin typeface="Arial" panose="020B0604020202020204" pitchFamily="34" charset="0"/>
                <a:cs typeface="Arial" panose="020B0604020202020204" pitchFamily="34" charset="0"/>
              </a:rPr>
              <a:t>NATIONAL TREASURY</a:t>
            </a:r>
            <a:endParaRPr lang="en-ZA"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pic>
        <p:nvPicPr>
          <p:cNvPr id="1027" name="Picture 44" descr="Description: Description: Description: C:\Documents and Settings\1877\My Documents\clip_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7163"/>
            <a:ext cx="1562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04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6781800" cy="1200329"/>
          </a:xfrm>
          <a:prstGeom prst="rect">
            <a:avLst/>
          </a:prstGeom>
          <a:noFill/>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Reforming LG infra. grants</a:t>
            </a:r>
          </a:p>
          <a:p>
            <a:endParaRPr lang="en-ZA"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800219"/>
          </a:xfrm>
          <a:prstGeom prst="rect">
            <a:avLst/>
          </a:prstGeom>
          <a:noFill/>
        </p:spPr>
        <p:txBody>
          <a:bodyPr wrap="square" rtlCol="0">
            <a:spAutoFit/>
          </a:bodyPr>
          <a:lstStyle/>
          <a:p>
            <a:endParaRPr lang="en-US" dirty="0" smtClean="0">
              <a:solidFill>
                <a:schemeClr val="bg1"/>
              </a:solidFill>
              <a:latin typeface="Arial" panose="020B0604020202020204" pitchFamily="34" charset="0"/>
              <a:cs typeface="Arial" panose="020B0604020202020204" pitchFamily="34" charset="0"/>
            </a:endParaRPr>
          </a:p>
          <a:p>
            <a:r>
              <a:rPr lang="en-US" sz="2800" dirty="0" smtClean="0">
                <a:solidFill>
                  <a:schemeClr val="bg1"/>
                </a:solidFill>
                <a:latin typeface="Arial" panose="020B0604020202020204" pitchFamily="34" charset="0"/>
                <a:cs typeface="Arial" panose="020B0604020202020204" pitchFamily="34" charset="0"/>
              </a:rPr>
              <a:t>LG Infrastructure Review</a:t>
            </a:r>
            <a:endParaRPr lang="en-ZA" sz="28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186901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9144000" cy="6858000"/>
          </a:xfrm>
          <a:prstGeom prst="rect">
            <a:avLst/>
          </a:prstGeom>
        </p:spPr>
      </p:pic>
      <p:sp>
        <p:nvSpPr>
          <p:cNvPr id="3" name="TextBox 2"/>
          <p:cNvSpPr txBox="1"/>
          <p:nvPr/>
        </p:nvSpPr>
        <p:spPr>
          <a:xfrm>
            <a:off x="410962" y="480491"/>
            <a:ext cx="7347528" cy="646331"/>
          </a:xfrm>
          <a:prstGeom prst="rect">
            <a:avLst/>
          </a:prstGeom>
          <a:noFill/>
        </p:spPr>
        <p:txBody>
          <a:bodyPr wrap="square" rtlCol="0">
            <a:spAutoFit/>
          </a:bodyPr>
          <a:lstStyle/>
          <a:p>
            <a:r>
              <a:rPr lang="en-ZA" altLang="en-US" b="1" dirty="0">
                <a:solidFill>
                  <a:schemeClr val="bg1"/>
                </a:solidFill>
                <a:latin typeface="Arial" panose="020B0604020202020204" pitchFamily="34" charset="0"/>
                <a:ea typeface="Osaka"/>
                <a:cs typeface="Osaka"/>
              </a:rPr>
              <a:t>Real infrastructure allocations increasing while service provision is decreasing</a:t>
            </a:r>
            <a:endParaRPr lang="en-ZA"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535420" y="1513820"/>
            <a:ext cx="2133600" cy="1600200"/>
          </a:xfrm>
          <a:prstGeom prst="rect">
            <a:avLst/>
          </a:prstGeom>
        </p:spPr>
      </p:pic>
      <p:sp>
        <p:nvSpPr>
          <p:cNvPr id="9" name="TextBox 8"/>
          <p:cNvSpPr txBox="1"/>
          <p:nvPr/>
        </p:nvSpPr>
        <p:spPr>
          <a:xfrm>
            <a:off x="381000" y="1479500"/>
            <a:ext cx="6248400" cy="338554"/>
          </a:xfrm>
          <a:prstGeom prst="rect">
            <a:avLst/>
          </a:prstGeom>
          <a:noFill/>
        </p:spPr>
        <p:txBody>
          <a:bodyPr wrap="square" rtlCol="0">
            <a:spAutoFit/>
          </a:bodyPr>
          <a:lstStyle/>
          <a:p>
            <a:pPr marL="182563" indent="-182563">
              <a:buFont typeface="Arial" panose="020B0604020202020204" pitchFamily="34" charset="0"/>
              <a:buChar char="•"/>
            </a:pPr>
            <a:endParaRPr lang="en-ZA" sz="16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1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5112" y="1219200"/>
            <a:ext cx="8363616" cy="31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95345" y="4501860"/>
            <a:ext cx="52736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410961" y="4589356"/>
            <a:ext cx="2984383" cy="1136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ZA" altLang="en-US" sz="1600" dirty="0" smtClean="0">
                <a:latin typeface="Arial" panose="020B0604020202020204" pitchFamily="34" charset="0"/>
              </a:rPr>
              <a:t>Although allocations have substantially increased between 2011-2016 (5 years), there is less service delivery progress than between 2010-2011 (10 years)</a:t>
            </a:r>
            <a:endParaRPr lang="en-ZA" altLang="en-US" sz="1600" dirty="0" smtClean="0">
              <a:latin typeface="Arial" panose="020B0604020202020204" pitchFamily="34" charset="0"/>
            </a:endParaRPr>
          </a:p>
        </p:txBody>
      </p:sp>
    </p:spTree>
    <p:extLst>
      <p:ext uri="{BB962C8B-B14F-4D97-AF65-F5344CB8AC3E}">
        <p14:creationId xmlns:p14="http://schemas.microsoft.com/office/powerpoint/2010/main" val="2783692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08"/>
            <a:ext cx="9144000" cy="6858000"/>
          </a:xfrm>
          <a:prstGeom prst="rect">
            <a:avLst/>
          </a:prstGeom>
        </p:spPr>
      </p:pic>
      <p:sp>
        <p:nvSpPr>
          <p:cNvPr id="3" name="TextBox 2"/>
          <p:cNvSpPr txBox="1"/>
          <p:nvPr/>
        </p:nvSpPr>
        <p:spPr>
          <a:xfrm>
            <a:off x="398721" y="557415"/>
            <a:ext cx="7349609" cy="461665"/>
          </a:xfrm>
          <a:prstGeom prst="rect">
            <a:avLst/>
          </a:prstGeom>
          <a:noFill/>
        </p:spPr>
        <p:txBody>
          <a:bodyPr wrap="square" rtlCol="0">
            <a:spAutoFit/>
          </a:bodyPr>
          <a:lstStyle/>
          <a:p>
            <a:r>
              <a:rPr lang="en-ZA" sz="2400" dirty="0" smtClean="0">
                <a:solidFill>
                  <a:schemeClr val="bg1"/>
                </a:solidFill>
                <a:latin typeface="Arial" panose="020B0604020202020204" pitchFamily="34" charset="0"/>
                <a:cs typeface="Arial" panose="020B0604020202020204" pitchFamily="34" charset="0"/>
              </a:rPr>
              <a:t>LG </a:t>
            </a:r>
            <a:r>
              <a:rPr lang="en-ZA" sz="2400" dirty="0" smtClean="0">
                <a:solidFill>
                  <a:schemeClr val="bg1"/>
                </a:solidFill>
                <a:latin typeface="Arial" panose="020B0604020202020204" pitchFamily="34" charset="0"/>
                <a:cs typeface="Arial" panose="020B0604020202020204" pitchFamily="34" charset="0"/>
              </a:rPr>
              <a:t>Infrastructure Grant Review: LT Vision for Reform</a:t>
            </a:r>
            <a:endParaRPr lang="en-ZA" sz="24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540500" y="1755785"/>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40500" y="3596947"/>
            <a:ext cx="2133600" cy="1600200"/>
          </a:xfrm>
          <a:prstGeom prst="rect">
            <a:avLst/>
          </a:prstGeom>
        </p:spPr>
      </p:pic>
      <p:sp>
        <p:nvSpPr>
          <p:cNvPr id="9" name="TextBox 8"/>
          <p:cNvSpPr txBox="1"/>
          <p:nvPr/>
        </p:nvSpPr>
        <p:spPr>
          <a:xfrm>
            <a:off x="609600" y="5848617"/>
            <a:ext cx="63246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4" name="Picture 3"/>
          <p:cNvPicPr>
            <a:picLocks noChangeAspect="1"/>
          </p:cNvPicPr>
          <p:nvPr/>
        </p:nvPicPr>
        <p:blipFill>
          <a:blip r:embed="rId7"/>
          <a:stretch>
            <a:fillRect/>
          </a:stretch>
        </p:blipFill>
        <p:spPr>
          <a:xfrm>
            <a:off x="398721" y="1059671"/>
            <a:ext cx="6456224" cy="1835055"/>
          </a:xfrm>
          <a:prstGeom prst="rect">
            <a:avLst/>
          </a:prstGeom>
        </p:spPr>
      </p:pic>
      <p:sp>
        <p:nvSpPr>
          <p:cNvPr id="10" name="Content Placeholder 2"/>
          <p:cNvSpPr txBox="1">
            <a:spLocks/>
          </p:cNvSpPr>
          <p:nvPr/>
        </p:nvSpPr>
        <p:spPr>
          <a:xfrm>
            <a:off x="609600" y="2989126"/>
            <a:ext cx="5930900" cy="1045172"/>
          </a:xfrm>
          <a:prstGeom prst="rect">
            <a:avLst/>
          </a:prstGeom>
        </p:spPr>
        <p:txBody>
          <a:bodyPr vert="horz" lIns="68580" tIns="34290" rIns="68580" bIns="3429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5725" indent="0">
              <a:spcBef>
                <a:spcPts val="0"/>
              </a:spcBef>
              <a:buClr>
                <a:srgbClr val="4F81BD"/>
              </a:buClr>
              <a:buNone/>
            </a:pPr>
            <a:endParaRPr lang="en-ZA" sz="1350" b="1" dirty="0">
              <a:solidFill>
                <a:prstClr val="black"/>
              </a:solidFill>
              <a:latin typeface="Calibri"/>
            </a:endParaRPr>
          </a:p>
          <a:p>
            <a:pPr marL="85725" indent="0">
              <a:spcBef>
                <a:spcPts val="0"/>
              </a:spcBef>
              <a:buClr>
                <a:srgbClr val="4F81BD"/>
              </a:buClr>
              <a:buNone/>
            </a:pPr>
            <a:r>
              <a:rPr lang="en-ZA" sz="1800" b="1" dirty="0">
                <a:solidFill>
                  <a:prstClr val="black"/>
                </a:solidFill>
                <a:latin typeface="Calibri"/>
              </a:rPr>
              <a:t>A municipality’s context should determine its grant system</a:t>
            </a:r>
          </a:p>
        </p:txBody>
      </p:sp>
      <p:sp>
        <p:nvSpPr>
          <p:cNvPr id="12" name="Down Arrow 11"/>
          <p:cNvSpPr/>
          <p:nvPr/>
        </p:nvSpPr>
        <p:spPr>
          <a:xfrm>
            <a:off x="848539" y="3492658"/>
            <a:ext cx="378042" cy="609684"/>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ZA" sz="1800" kern="0">
              <a:solidFill>
                <a:prstClr val="white"/>
              </a:solidFill>
              <a:latin typeface="Calibri"/>
            </a:endParaRPr>
          </a:p>
        </p:txBody>
      </p:sp>
      <p:sp>
        <p:nvSpPr>
          <p:cNvPr id="13" name="Down Arrow 12"/>
          <p:cNvSpPr/>
          <p:nvPr/>
        </p:nvSpPr>
        <p:spPr>
          <a:xfrm>
            <a:off x="5170301" y="3476635"/>
            <a:ext cx="378042" cy="609684"/>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ZA" sz="1800" kern="0">
              <a:solidFill>
                <a:prstClr val="white"/>
              </a:solidFill>
              <a:latin typeface="Calibri"/>
            </a:endParaRPr>
          </a:p>
        </p:txBody>
      </p:sp>
      <p:sp>
        <p:nvSpPr>
          <p:cNvPr id="14" name="Rounded Rectangle 13"/>
          <p:cNvSpPr/>
          <p:nvPr/>
        </p:nvSpPr>
        <p:spPr>
          <a:xfrm>
            <a:off x="398721" y="4180606"/>
            <a:ext cx="1277679" cy="1599967"/>
          </a:xfrm>
          <a:prstGeom prst="roundRect">
            <a:avLst/>
          </a:prstGeom>
          <a:solidFill>
            <a:srgbClr val="C0504D"/>
          </a:solidFill>
          <a:ln w="25400" cap="flat" cmpd="sng" algn="ctr">
            <a:solidFill>
              <a:srgbClr val="C0504D">
                <a:shade val="50000"/>
              </a:srgbClr>
            </a:solidFill>
            <a:prstDash val="solid"/>
          </a:ln>
          <a:effectLst/>
        </p:spPr>
        <p:txBody>
          <a:bodyPr lIns="27000" tIns="27000" rIns="27000" bIns="27000" rtlCol="0" anchor="ctr"/>
          <a:lstStyle/>
          <a:p>
            <a:pPr algn="ctr">
              <a:defRPr/>
            </a:pPr>
            <a:r>
              <a:rPr lang="en-ZA" sz="1500" b="1" kern="0" dirty="0">
                <a:solidFill>
                  <a:prstClr val="white"/>
                </a:solidFill>
                <a:latin typeface="Calibri"/>
              </a:rPr>
              <a:t>Consolidated </a:t>
            </a:r>
            <a:r>
              <a:rPr lang="en-ZA" sz="1650" b="1" kern="0" dirty="0">
                <a:solidFill>
                  <a:prstClr val="white"/>
                </a:solidFill>
                <a:latin typeface="Calibri"/>
              </a:rPr>
              <a:t>Urban Grant  </a:t>
            </a:r>
            <a:r>
              <a:rPr lang="en-ZA" sz="1100" kern="0" dirty="0">
                <a:solidFill>
                  <a:prstClr val="white"/>
                </a:solidFill>
                <a:latin typeface="Calibri"/>
              </a:rPr>
              <a:t>(limited conditionality, supplements capital budget)</a:t>
            </a:r>
          </a:p>
        </p:txBody>
      </p:sp>
      <p:sp>
        <p:nvSpPr>
          <p:cNvPr id="15" name="Rounded Rectangle 14"/>
          <p:cNvSpPr/>
          <p:nvPr/>
        </p:nvSpPr>
        <p:spPr>
          <a:xfrm>
            <a:off x="2018932" y="4170385"/>
            <a:ext cx="4465618" cy="436369"/>
          </a:xfrm>
          <a:prstGeom prst="roundRect">
            <a:avLst/>
          </a:prstGeom>
          <a:pattFill prst="pct80">
            <a:fgClr>
              <a:srgbClr val="FFFF00"/>
            </a:fgClr>
            <a:bgClr>
              <a:sysClr val="window" lastClr="FFFFFF"/>
            </a:bgClr>
          </a:pattFill>
          <a:ln w="25400" cap="flat" cmpd="sng" algn="ctr">
            <a:solidFill>
              <a:srgbClr val="8064A2">
                <a:shade val="50000"/>
              </a:srgbClr>
            </a:solidFill>
            <a:prstDash val="sysDash"/>
          </a:ln>
          <a:effectLst/>
        </p:spPr>
        <p:txBody>
          <a:bodyPr lIns="27000" tIns="27000" rIns="27000" bIns="27000" rtlCol="0" anchor="ctr"/>
          <a:lstStyle/>
          <a:p>
            <a:pPr algn="ctr">
              <a:defRPr/>
            </a:pPr>
            <a:r>
              <a:rPr lang="en-ZA" sz="1400" kern="0" dirty="0">
                <a:solidFill>
                  <a:prstClr val="black"/>
                </a:solidFill>
                <a:latin typeface="Calibri"/>
              </a:rPr>
              <a:t>Limit other grants to national  priorities / regionally strategic projects  (</a:t>
            </a:r>
            <a:r>
              <a:rPr lang="en-ZA" sz="1400" kern="0" dirty="0" err="1">
                <a:solidFill>
                  <a:prstClr val="black"/>
                </a:solidFill>
                <a:latin typeface="Calibri"/>
              </a:rPr>
              <a:t>eg</a:t>
            </a:r>
            <a:r>
              <a:rPr lang="en-ZA" sz="1400" kern="0" dirty="0">
                <a:solidFill>
                  <a:prstClr val="black"/>
                </a:solidFill>
                <a:latin typeface="Calibri"/>
              </a:rPr>
              <a:t> RBIG</a:t>
            </a:r>
            <a:r>
              <a:rPr lang="en-ZA" sz="1050" kern="0" dirty="0">
                <a:solidFill>
                  <a:prstClr val="black"/>
                </a:solidFill>
                <a:latin typeface="Calibri"/>
              </a:rPr>
              <a:t>)</a:t>
            </a:r>
            <a:endParaRPr lang="en-ZA" sz="750" kern="0" dirty="0">
              <a:solidFill>
                <a:prstClr val="black"/>
              </a:solidFill>
              <a:latin typeface="Calibri"/>
            </a:endParaRPr>
          </a:p>
        </p:txBody>
      </p:sp>
      <p:sp>
        <p:nvSpPr>
          <p:cNvPr id="16" name="Rounded Rectangle 15"/>
          <p:cNvSpPr/>
          <p:nvPr/>
        </p:nvSpPr>
        <p:spPr>
          <a:xfrm>
            <a:off x="2018932" y="4677716"/>
            <a:ext cx="2240281" cy="1128262"/>
          </a:xfrm>
          <a:prstGeom prst="roundRect">
            <a:avLst/>
          </a:prstGeom>
          <a:solidFill>
            <a:srgbClr val="4BACC6"/>
          </a:solidFill>
          <a:ln w="25400" cap="flat" cmpd="sng" algn="ctr">
            <a:solidFill>
              <a:srgbClr val="4BACC6">
                <a:shade val="50000"/>
              </a:srgbClr>
            </a:solidFill>
            <a:prstDash val="solid"/>
          </a:ln>
          <a:effectLst/>
        </p:spPr>
        <p:txBody>
          <a:bodyPr lIns="27000" tIns="27000" rIns="27000" bIns="27000" rtlCol="0" anchor="ctr"/>
          <a:lstStyle/>
          <a:p>
            <a:pPr algn="ctr">
              <a:defRPr/>
            </a:pPr>
            <a:r>
              <a:rPr lang="en-ZA" sz="1800" b="1" kern="0" dirty="0">
                <a:solidFill>
                  <a:prstClr val="white"/>
                </a:solidFill>
                <a:latin typeface="Calibri"/>
              </a:rPr>
              <a:t>MIG </a:t>
            </a:r>
          </a:p>
          <a:p>
            <a:pPr algn="ctr">
              <a:defRPr/>
            </a:pPr>
            <a:r>
              <a:rPr lang="en-ZA" sz="1100" kern="0" dirty="0">
                <a:solidFill>
                  <a:prstClr val="white"/>
                </a:solidFill>
                <a:latin typeface="Calibri"/>
              </a:rPr>
              <a:t>(allow municipal discretion, coordination with sectors, and emphasis on asset management)</a:t>
            </a:r>
            <a:endParaRPr lang="en-ZA" sz="900" kern="0" dirty="0">
              <a:solidFill>
                <a:prstClr val="white"/>
              </a:solidFill>
              <a:latin typeface="Calibri"/>
            </a:endParaRPr>
          </a:p>
        </p:txBody>
      </p:sp>
      <p:sp>
        <p:nvSpPr>
          <p:cNvPr id="17" name="Rounded Rectangle 16"/>
          <p:cNvSpPr/>
          <p:nvPr/>
        </p:nvSpPr>
        <p:spPr>
          <a:xfrm rot="10800000" flipH="1" flipV="1">
            <a:off x="4392234" y="4679073"/>
            <a:ext cx="1269000" cy="509366"/>
          </a:xfrm>
          <a:prstGeom prst="roundRect">
            <a:avLst/>
          </a:prstGeom>
          <a:solidFill>
            <a:srgbClr val="4F81BD"/>
          </a:solidFill>
          <a:ln w="25400" cap="flat" cmpd="sng" algn="ctr">
            <a:solidFill>
              <a:srgbClr val="4F81BD">
                <a:shade val="50000"/>
              </a:srgbClr>
            </a:solidFill>
            <a:prstDash val="solid"/>
          </a:ln>
          <a:effectLst/>
        </p:spPr>
        <p:txBody>
          <a:bodyPr lIns="27000" tIns="27000" rIns="27000" bIns="27000" rtlCol="0" anchor="ctr"/>
          <a:lstStyle/>
          <a:p>
            <a:pPr algn="ctr">
              <a:defRPr/>
            </a:pPr>
            <a:r>
              <a:rPr lang="en-ZA" sz="1800" b="1" kern="0" dirty="0">
                <a:solidFill>
                  <a:prstClr val="white"/>
                </a:solidFill>
                <a:latin typeface="Calibri"/>
              </a:rPr>
              <a:t>Water &amp; Sanitation</a:t>
            </a:r>
            <a:endParaRPr lang="en-ZA" sz="825" b="1" kern="0" dirty="0">
              <a:solidFill>
                <a:prstClr val="white"/>
              </a:solidFill>
              <a:latin typeface="Calibri"/>
            </a:endParaRPr>
          </a:p>
        </p:txBody>
      </p:sp>
      <p:sp>
        <p:nvSpPr>
          <p:cNvPr id="18" name="Rounded Rectangle 17"/>
          <p:cNvSpPr/>
          <p:nvPr/>
        </p:nvSpPr>
        <p:spPr>
          <a:xfrm rot="10800000" flipH="1" flipV="1">
            <a:off x="5794257" y="4679072"/>
            <a:ext cx="561289" cy="509366"/>
          </a:xfrm>
          <a:prstGeom prst="roundRect">
            <a:avLst/>
          </a:prstGeom>
          <a:solidFill>
            <a:srgbClr val="9BBB59"/>
          </a:solidFill>
          <a:ln w="25400" cap="flat" cmpd="sng" algn="ctr">
            <a:solidFill>
              <a:srgbClr val="9BBB59">
                <a:shade val="50000"/>
              </a:srgbClr>
            </a:solidFill>
            <a:prstDash val="solid"/>
          </a:ln>
          <a:effectLst/>
        </p:spPr>
        <p:txBody>
          <a:bodyPr lIns="27000" tIns="27000" rIns="27000" bIns="27000" rtlCol="0" anchor="ctr"/>
          <a:lstStyle/>
          <a:p>
            <a:pPr algn="ctr">
              <a:defRPr/>
            </a:pPr>
            <a:r>
              <a:rPr lang="en-ZA" sz="1800" b="1" kern="0" dirty="0">
                <a:solidFill>
                  <a:prstClr val="white"/>
                </a:solidFill>
                <a:latin typeface="Calibri"/>
              </a:rPr>
              <a:t>INEP</a:t>
            </a:r>
            <a:endParaRPr lang="en-ZA" sz="825" b="1" kern="0" dirty="0">
              <a:solidFill>
                <a:prstClr val="white"/>
              </a:solidFill>
              <a:latin typeface="Calibri"/>
            </a:endParaRPr>
          </a:p>
        </p:txBody>
      </p:sp>
      <p:sp>
        <p:nvSpPr>
          <p:cNvPr id="19" name="Rounded Rectangle 18"/>
          <p:cNvSpPr/>
          <p:nvPr/>
        </p:nvSpPr>
        <p:spPr>
          <a:xfrm>
            <a:off x="4392232" y="5266931"/>
            <a:ext cx="1963313" cy="513642"/>
          </a:xfrm>
          <a:prstGeom prst="roundRect">
            <a:avLst/>
          </a:prstGeom>
          <a:solidFill>
            <a:srgbClr val="F79646"/>
          </a:solidFill>
          <a:ln w="25400" cap="flat" cmpd="sng" algn="ctr">
            <a:solidFill>
              <a:srgbClr val="F79646">
                <a:shade val="50000"/>
              </a:srgbClr>
            </a:solidFill>
            <a:prstDash val="solid"/>
          </a:ln>
          <a:effectLst/>
        </p:spPr>
        <p:txBody>
          <a:bodyPr lIns="27000" tIns="27000" rIns="27000" bIns="27000" rtlCol="0" anchor="ctr"/>
          <a:lstStyle/>
          <a:p>
            <a:pPr algn="ctr">
              <a:defRPr/>
            </a:pPr>
            <a:r>
              <a:rPr lang="en-ZA" sz="1050" b="1" kern="0" dirty="0">
                <a:solidFill>
                  <a:prstClr val="white"/>
                </a:solidFill>
                <a:latin typeface="Calibri"/>
              </a:rPr>
              <a:t>General Infrastructure &amp; Community Services Funding</a:t>
            </a:r>
            <a:endParaRPr lang="en-ZA" sz="750" b="1" kern="0" dirty="0">
              <a:solidFill>
                <a:prstClr val="white"/>
              </a:solidFill>
              <a:latin typeface="Calibri"/>
            </a:endParaRPr>
          </a:p>
        </p:txBody>
      </p:sp>
      <p:cxnSp>
        <p:nvCxnSpPr>
          <p:cNvPr id="20" name="Straight Connector 19"/>
          <p:cNvCxnSpPr/>
          <p:nvPr/>
        </p:nvCxnSpPr>
        <p:spPr>
          <a:xfrm>
            <a:off x="398721" y="5943600"/>
            <a:ext cx="6149280" cy="0"/>
          </a:xfrm>
          <a:prstGeom prst="line">
            <a:avLst/>
          </a:prstGeom>
          <a:noFill/>
          <a:ln w="38100" cap="flat" cmpd="sng" algn="ctr">
            <a:solidFill>
              <a:sysClr val="windowText" lastClr="000000"/>
            </a:solidFill>
            <a:prstDash val="solid"/>
          </a:ln>
          <a:effectLst/>
        </p:spPr>
      </p:cxnSp>
      <p:sp>
        <p:nvSpPr>
          <p:cNvPr id="21" name="TextBox 20"/>
          <p:cNvSpPr txBox="1"/>
          <p:nvPr/>
        </p:nvSpPr>
        <p:spPr>
          <a:xfrm>
            <a:off x="497500" y="6037045"/>
            <a:ext cx="702078" cy="253916"/>
          </a:xfrm>
          <a:prstGeom prst="rect">
            <a:avLst/>
          </a:prstGeom>
          <a:noFill/>
        </p:spPr>
        <p:txBody>
          <a:bodyPr wrap="square" rtlCol="0">
            <a:spAutoFit/>
          </a:bodyPr>
          <a:lstStyle/>
          <a:p>
            <a:r>
              <a:rPr lang="en-ZA" sz="1050" b="1" dirty="0"/>
              <a:t>Metros</a:t>
            </a:r>
          </a:p>
        </p:txBody>
      </p:sp>
      <p:sp>
        <p:nvSpPr>
          <p:cNvPr id="22" name="TextBox 21"/>
          <p:cNvSpPr txBox="1"/>
          <p:nvPr/>
        </p:nvSpPr>
        <p:spPr>
          <a:xfrm>
            <a:off x="1583237" y="5589626"/>
            <a:ext cx="702078" cy="253916"/>
          </a:xfrm>
          <a:prstGeom prst="rect">
            <a:avLst/>
          </a:prstGeom>
          <a:noFill/>
        </p:spPr>
        <p:txBody>
          <a:bodyPr wrap="square" rtlCol="0">
            <a:spAutoFit/>
          </a:bodyPr>
          <a:lstStyle/>
          <a:p>
            <a:r>
              <a:rPr lang="en-ZA" sz="1050" b="1" dirty="0"/>
              <a:t>Cities</a:t>
            </a:r>
          </a:p>
        </p:txBody>
      </p:sp>
      <p:sp>
        <p:nvSpPr>
          <p:cNvPr id="23" name="Rectangular Callout 22"/>
          <p:cNvSpPr/>
          <p:nvPr/>
        </p:nvSpPr>
        <p:spPr bwMode="auto">
          <a:xfrm>
            <a:off x="1047721" y="5867595"/>
            <a:ext cx="1543079" cy="841515"/>
          </a:xfrm>
          <a:prstGeom prst="wedgeRectCallout">
            <a:avLst>
              <a:gd name="adj1" fmla="val -68475"/>
              <a:gd name="adj2" fmla="val -92550"/>
            </a:avLst>
          </a:prstGeom>
          <a:solidFill>
            <a:schemeClr val="bg1"/>
          </a:solidFill>
          <a:ln w="9525" cap="flat" cmpd="sng" algn="ctr">
            <a:solidFill>
              <a:srgbClr val="B904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ZA" sz="1200" b="1" dirty="0">
                <a:solidFill>
                  <a:srgbClr val="0934AF"/>
                </a:solidFill>
              </a:rPr>
              <a:t>Extend metro grant reforms to some secondary cities over time</a:t>
            </a:r>
          </a:p>
        </p:txBody>
      </p:sp>
      <p:sp>
        <p:nvSpPr>
          <p:cNvPr id="24" name="TextBox 23"/>
          <p:cNvSpPr txBox="1"/>
          <p:nvPr/>
        </p:nvSpPr>
        <p:spPr>
          <a:xfrm>
            <a:off x="3069822" y="6026644"/>
            <a:ext cx="702078" cy="253916"/>
          </a:xfrm>
          <a:prstGeom prst="rect">
            <a:avLst/>
          </a:prstGeom>
          <a:noFill/>
        </p:spPr>
        <p:txBody>
          <a:bodyPr wrap="square" rtlCol="0">
            <a:spAutoFit/>
          </a:bodyPr>
          <a:lstStyle/>
          <a:p>
            <a:r>
              <a:rPr lang="en-ZA" sz="1050" b="1" dirty="0"/>
              <a:t>Towns</a:t>
            </a:r>
          </a:p>
        </p:txBody>
      </p:sp>
      <p:sp>
        <p:nvSpPr>
          <p:cNvPr id="25" name="TextBox 24"/>
          <p:cNvSpPr txBox="1"/>
          <p:nvPr/>
        </p:nvSpPr>
        <p:spPr>
          <a:xfrm>
            <a:off x="5851003" y="6011645"/>
            <a:ext cx="702078" cy="253916"/>
          </a:xfrm>
          <a:prstGeom prst="rect">
            <a:avLst/>
          </a:prstGeom>
          <a:noFill/>
        </p:spPr>
        <p:txBody>
          <a:bodyPr wrap="square" rtlCol="0">
            <a:spAutoFit/>
          </a:bodyPr>
          <a:lstStyle/>
          <a:p>
            <a:r>
              <a:rPr lang="en-ZA" sz="1050" b="1" dirty="0"/>
              <a:t>Rural</a:t>
            </a:r>
          </a:p>
        </p:txBody>
      </p:sp>
      <p:sp>
        <p:nvSpPr>
          <p:cNvPr id="6" name="Minus 5"/>
          <p:cNvSpPr/>
          <p:nvPr/>
        </p:nvSpPr>
        <p:spPr>
          <a:xfrm>
            <a:off x="5170301" y="5772908"/>
            <a:ext cx="45719" cy="47747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Minus 26"/>
          <p:cNvSpPr/>
          <p:nvPr/>
        </p:nvSpPr>
        <p:spPr>
          <a:xfrm>
            <a:off x="3989201" y="5780573"/>
            <a:ext cx="45719" cy="47747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75448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5496" y="5805264"/>
            <a:ext cx="2592288" cy="10555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632585" y="44000"/>
            <a:ext cx="8365867" cy="792088"/>
          </a:xfrm>
        </p:spPr>
        <p:txBody>
          <a:bodyPr>
            <a:normAutofit/>
          </a:bodyPr>
          <a:lstStyle/>
          <a:p>
            <a:r>
              <a:rPr lang="en-ZA" sz="3600" b="1" dirty="0" smtClean="0"/>
              <a:t>LG </a:t>
            </a:r>
            <a:r>
              <a:rPr lang="en-ZA" sz="3600" b="1" dirty="0" smtClean="0"/>
              <a:t>Infrastructure </a:t>
            </a:r>
            <a:r>
              <a:rPr lang="en-ZA" sz="3600" b="1" dirty="0" smtClean="0"/>
              <a:t>Grants Reform Priorities</a:t>
            </a:r>
            <a:endParaRPr lang="en-ZA" sz="3600" b="1" dirty="0"/>
          </a:p>
        </p:txBody>
      </p:sp>
      <p:sp>
        <p:nvSpPr>
          <p:cNvPr id="5" name="Slide Number Placeholder 4"/>
          <p:cNvSpPr>
            <a:spLocks noGrp="1"/>
          </p:cNvSpPr>
          <p:nvPr>
            <p:ph type="sldNum" sz="quarter" idx="12"/>
          </p:nvPr>
        </p:nvSpPr>
        <p:spPr>
          <a:xfrm>
            <a:off x="6921895" y="6429960"/>
            <a:ext cx="1905000" cy="457200"/>
          </a:xfrm>
        </p:spPr>
        <p:txBody>
          <a:bodyPr/>
          <a:lstStyle/>
          <a:p>
            <a:fld id="{2C9AE210-B1E4-46A6-A57F-E3CD590598F4}" type="slidenum">
              <a:rPr lang="en-ZA" smtClean="0">
                <a:solidFill>
                  <a:srgbClr val="808080"/>
                </a:solidFill>
              </a:rPr>
              <a:pPr/>
              <a:t>13</a:t>
            </a:fld>
            <a:endParaRPr lang="en-ZA" dirty="0">
              <a:solidFill>
                <a:srgbClr val="808080"/>
              </a:solidFill>
            </a:endParaRPr>
          </a:p>
        </p:txBody>
      </p:sp>
      <p:sp>
        <p:nvSpPr>
          <p:cNvPr id="15" name="Content Placeholder 9"/>
          <p:cNvSpPr txBox="1">
            <a:spLocks/>
          </p:cNvSpPr>
          <p:nvPr/>
        </p:nvSpPr>
        <p:spPr>
          <a:xfrm>
            <a:off x="6925577" y="2662897"/>
            <a:ext cx="1848961" cy="1716652"/>
          </a:xfrm>
          <a:prstGeom prst="roundRect">
            <a:avLst/>
          </a:prstGeom>
          <a:solidFill>
            <a:srgbClr val="758085">
              <a:lumMod val="20000"/>
              <a:lumOff val="80000"/>
            </a:srgbClr>
          </a:solidFill>
          <a:ln w="127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107950" indent="0">
              <a:spcAft>
                <a:spcPts val="600"/>
              </a:spcAft>
              <a:buClr>
                <a:srgbClr val="6076B4"/>
              </a:buClr>
              <a:buFont typeface="Arial" pitchFamily="34" charset="0"/>
              <a:buNone/>
              <a:tabLst>
                <a:tab pos="355600" algn="l"/>
              </a:tabLst>
              <a:defRPr/>
            </a:pPr>
            <a:r>
              <a:rPr lang="en-US" sz="1200" b="1" dirty="0">
                <a:solidFill>
                  <a:prstClr val="black"/>
                </a:solidFill>
                <a:latin typeface="Calibri"/>
              </a:rPr>
              <a:t>Problems addressed:</a:t>
            </a:r>
          </a:p>
          <a:p>
            <a:pPr marL="285750" indent="-177800">
              <a:spcAft>
                <a:spcPts val="600"/>
              </a:spcAft>
              <a:buClr>
                <a:srgbClr val="6076B4"/>
              </a:buClr>
              <a:tabLst>
                <a:tab pos="355600" algn="l"/>
              </a:tabLst>
              <a:defRPr/>
            </a:pPr>
            <a:r>
              <a:rPr lang="en-ZA" sz="1200" dirty="0" smtClean="0">
                <a:solidFill>
                  <a:prstClr val="black"/>
                </a:solidFill>
                <a:latin typeface="Calibri"/>
              </a:rPr>
              <a:t>Non-functional </a:t>
            </a:r>
            <a:r>
              <a:rPr lang="en-ZA" sz="1200" dirty="0">
                <a:solidFill>
                  <a:prstClr val="black"/>
                </a:solidFill>
                <a:latin typeface="Calibri"/>
              </a:rPr>
              <a:t>infrastructure (due to poor maintenance)</a:t>
            </a:r>
          </a:p>
        </p:txBody>
      </p:sp>
      <p:sp>
        <p:nvSpPr>
          <p:cNvPr id="16" name="Rounded Rectangle 15"/>
          <p:cNvSpPr/>
          <p:nvPr/>
        </p:nvSpPr>
        <p:spPr>
          <a:xfrm>
            <a:off x="6977934" y="4504655"/>
            <a:ext cx="1850241" cy="1800199"/>
          </a:xfrm>
          <a:prstGeom prst="roundRect">
            <a:avLst/>
          </a:prstGeom>
          <a:solidFill>
            <a:srgbClr val="63891F">
              <a:lumMod val="20000"/>
              <a:lumOff val="80000"/>
            </a:srgbClr>
          </a:solidFill>
          <a:ln w="12700" cap="flat" cmpd="sng" algn="ctr">
            <a:solidFill>
              <a:sysClr val="windowText" lastClr="000000"/>
            </a:solidFill>
            <a:prstDash val="solid"/>
          </a:ln>
          <a:effectLst/>
        </p:spPr>
        <p:txBody>
          <a:bodyPr rtlCol="0" anchor="ctr"/>
          <a:lstStyle/>
          <a:p>
            <a:pPr marL="285750" indent="-177800">
              <a:spcBef>
                <a:spcPct val="20000"/>
              </a:spcBef>
              <a:spcAft>
                <a:spcPts val="600"/>
              </a:spcAft>
              <a:buClr>
                <a:srgbClr val="6076B4"/>
              </a:buClr>
              <a:buFont typeface="Arial" pitchFamily="34" charset="0"/>
              <a:buChar char="•"/>
              <a:tabLst>
                <a:tab pos="355600" algn="l"/>
              </a:tabLst>
              <a:defRPr/>
            </a:pPr>
            <a:r>
              <a:rPr lang="en-US" sz="1200" kern="0" dirty="0" smtClean="0">
                <a:solidFill>
                  <a:prstClr val="black"/>
                </a:solidFill>
                <a:latin typeface="Calibri"/>
              </a:rPr>
              <a:t>Increasing reporting burden for municipalities</a:t>
            </a:r>
          </a:p>
          <a:p>
            <a:pPr marL="285750" indent="-177800">
              <a:spcBef>
                <a:spcPct val="20000"/>
              </a:spcBef>
              <a:spcAft>
                <a:spcPts val="600"/>
              </a:spcAft>
              <a:buClr>
                <a:srgbClr val="6076B4"/>
              </a:buClr>
              <a:buFont typeface="Arial" pitchFamily="34" charset="0"/>
              <a:buChar char="•"/>
              <a:tabLst>
                <a:tab pos="355600" algn="l"/>
              </a:tabLst>
              <a:defRPr/>
            </a:pPr>
            <a:r>
              <a:rPr lang="en-US" sz="1200" kern="0" dirty="0" smtClean="0">
                <a:solidFill>
                  <a:prstClr val="black"/>
                </a:solidFill>
                <a:latin typeface="Calibri"/>
              </a:rPr>
              <a:t>Weak support and oversight by national </a:t>
            </a:r>
            <a:r>
              <a:rPr lang="en-US" sz="1200" kern="0" dirty="0" err="1" smtClean="0">
                <a:solidFill>
                  <a:prstClr val="black"/>
                </a:solidFill>
                <a:latin typeface="Calibri"/>
              </a:rPr>
              <a:t>depts</a:t>
            </a:r>
            <a:endParaRPr lang="en-US" sz="1200" kern="0" dirty="0" smtClean="0">
              <a:solidFill>
                <a:prstClr val="black"/>
              </a:solidFill>
              <a:latin typeface="Calibri"/>
            </a:endParaRPr>
          </a:p>
          <a:p>
            <a:pPr marL="285750" indent="-177800">
              <a:spcBef>
                <a:spcPct val="20000"/>
              </a:spcBef>
              <a:spcAft>
                <a:spcPts val="600"/>
              </a:spcAft>
              <a:buClr>
                <a:srgbClr val="6076B4"/>
              </a:buClr>
              <a:buFont typeface="Arial" pitchFamily="34" charset="0"/>
              <a:buChar char="•"/>
              <a:tabLst>
                <a:tab pos="355600" algn="l"/>
              </a:tabLst>
              <a:defRPr/>
            </a:pPr>
            <a:r>
              <a:rPr lang="en-US" sz="1200" kern="0" dirty="0" smtClean="0">
                <a:solidFill>
                  <a:prstClr val="black"/>
                </a:solidFill>
                <a:latin typeface="Calibri"/>
              </a:rPr>
              <a:t>Inefficiency and wasteful spending</a:t>
            </a:r>
          </a:p>
        </p:txBody>
      </p:sp>
      <p:sp>
        <p:nvSpPr>
          <p:cNvPr id="17" name="Rounded Rectangle 16"/>
          <p:cNvSpPr/>
          <p:nvPr/>
        </p:nvSpPr>
        <p:spPr>
          <a:xfrm>
            <a:off x="6921895" y="812667"/>
            <a:ext cx="1852643" cy="1715727"/>
          </a:xfrm>
          <a:prstGeom prst="roundRect">
            <a:avLst/>
          </a:prstGeom>
          <a:solidFill>
            <a:srgbClr val="9C5252">
              <a:lumMod val="20000"/>
              <a:lumOff val="80000"/>
            </a:srgbClr>
          </a:solidFill>
          <a:ln w="12700" cap="flat" cmpd="sng" algn="ctr">
            <a:solidFill>
              <a:sysClr val="windowText" lastClr="000000"/>
            </a:solidFill>
            <a:prstDash val="solid"/>
          </a:ln>
          <a:effectLst/>
        </p:spPr>
        <p:txBody>
          <a:bodyPr rtlCol="0" anchor="ctr"/>
          <a:lstStyle/>
          <a:p>
            <a:pPr marL="285750" indent="-177800">
              <a:spcAft>
                <a:spcPts val="600"/>
              </a:spcAft>
              <a:buFont typeface="Arial" panose="020B0604020202020204" pitchFamily="34" charset="0"/>
              <a:buChar char="•"/>
              <a:defRPr/>
            </a:pPr>
            <a:r>
              <a:rPr lang="en-US" sz="1200" kern="0" dirty="0" smtClean="0">
                <a:solidFill>
                  <a:prstClr val="black"/>
                </a:solidFill>
                <a:latin typeface="Calibri"/>
              </a:rPr>
              <a:t>Increasing grant reliance (especially in urban areas)</a:t>
            </a:r>
          </a:p>
          <a:p>
            <a:pPr marL="285750" indent="-177800">
              <a:spcAft>
                <a:spcPts val="600"/>
              </a:spcAft>
              <a:buFont typeface="Arial" panose="020B0604020202020204" pitchFamily="34" charset="0"/>
              <a:buChar char="•"/>
              <a:defRPr/>
            </a:pPr>
            <a:r>
              <a:rPr lang="en-US" sz="1200" kern="0" dirty="0" smtClean="0">
                <a:solidFill>
                  <a:prstClr val="black"/>
                </a:solidFill>
                <a:latin typeface="Calibri"/>
              </a:rPr>
              <a:t>Proliferation in the number of grants</a:t>
            </a:r>
          </a:p>
          <a:p>
            <a:pPr marL="285750" indent="-177800">
              <a:spcAft>
                <a:spcPts val="600"/>
              </a:spcAft>
              <a:buFont typeface="Arial" panose="020B0604020202020204" pitchFamily="34" charset="0"/>
              <a:buChar char="•"/>
              <a:defRPr/>
            </a:pPr>
            <a:r>
              <a:rPr lang="en-US" sz="1200" kern="0" dirty="0" smtClean="0">
                <a:solidFill>
                  <a:prstClr val="black"/>
                </a:solidFill>
                <a:latin typeface="Calibri"/>
              </a:rPr>
              <a:t>Coordination problems between grants</a:t>
            </a:r>
          </a:p>
        </p:txBody>
      </p:sp>
      <p:sp>
        <p:nvSpPr>
          <p:cNvPr id="19" name="Rounded Rectangle 18"/>
          <p:cNvSpPr/>
          <p:nvPr/>
        </p:nvSpPr>
        <p:spPr>
          <a:xfrm>
            <a:off x="902332" y="4526295"/>
            <a:ext cx="6287944" cy="1812665"/>
          </a:xfrm>
          <a:prstGeom prst="roundRect">
            <a:avLst/>
          </a:prstGeom>
          <a:solidFill>
            <a:srgbClr val="63891F">
              <a:lumMod val="40000"/>
              <a:lumOff val="60000"/>
            </a:srgbClr>
          </a:solidFill>
          <a:ln w="25400" cap="flat" cmpd="sng" algn="ctr">
            <a:solidFill>
              <a:sysClr val="windowText" lastClr="000000"/>
            </a:solidFill>
            <a:prstDash val="solid"/>
          </a:ln>
          <a:effectLst/>
        </p:spPr>
        <p:txBody>
          <a:bodyPr rtlCol="0" anchor="ctr"/>
          <a:lstStyle/>
          <a:p>
            <a:pPr>
              <a:spcBef>
                <a:spcPct val="20000"/>
              </a:spcBef>
              <a:spcAft>
                <a:spcPts val="600"/>
              </a:spcAft>
              <a:buClr>
                <a:srgbClr val="6076B4"/>
              </a:buClr>
              <a:tabLst>
                <a:tab pos="355600" algn="l"/>
              </a:tabLst>
              <a:defRPr/>
            </a:pPr>
            <a:r>
              <a:rPr lang="en-ZA" sz="2000" b="1" kern="0" dirty="0" smtClean="0">
                <a:solidFill>
                  <a:prstClr val="black"/>
                </a:solidFill>
                <a:latin typeface="Calibri"/>
              </a:rPr>
              <a:t>3. Management and efficiency of the Grant System</a:t>
            </a:r>
          </a:p>
          <a:p>
            <a:pPr marL="344488" indent="-177800">
              <a:spcAft>
                <a:spcPts val="600"/>
              </a:spcAft>
              <a:buFont typeface="Arial" panose="020B0604020202020204" pitchFamily="34" charset="0"/>
              <a:buChar char="•"/>
              <a:defRPr/>
            </a:pPr>
            <a:r>
              <a:rPr lang="en-ZA" kern="0" dirty="0" smtClean="0">
                <a:solidFill>
                  <a:prstClr val="black"/>
                </a:solidFill>
                <a:latin typeface="Calibri"/>
              </a:rPr>
              <a:t>Clearer roles for national departments and stronger central/holistic management of system</a:t>
            </a:r>
          </a:p>
          <a:p>
            <a:pPr marL="344488" indent="-177800">
              <a:buFont typeface="Arial" panose="020B0604020202020204" pitchFamily="34" charset="0"/>
              <a:buChar char="•"/>
              <a:defRPr/>
            </a:pPr>
            <a:r>
              <a:rPr lang="en-ZA" kern="0" dirty="0" smtClean="0">
                <a:solidFill>
                  <a:prstClr val="black"/>
                </a:solidFill>
                <a:latin typeface="Calibri"/>
              </a:rPr>
              <a:t>Rationalised, functional and accountable reporting system that enables performance to be accurately measured</a:t>
            </a:r>
          </a:p>
        </p:txBody>
      </p:sp>
      <p:sp>
        <p:nvSpPr>
          <p:cNvPr id="20" name="Content Placeholder 9"/>
          <p:cNvSpPr txBox="1">
            <a:spLocks/>
          </p:cNvSpPr>
          <p:nvPr/>
        </p:nvSpPr>
        <p:spPr>
          <a:xfrm>
            <a:off x="902332" y="2675411"/>
            <a:ext cx="6195804" cy="1713463"/>
          </a:xfrm>
          <a:prstGeom prst="roundRect">
            <a:avLst/>
          </a:prstGeom>
          <a:solidFill>
            <a:srgbClr val="758085">
              <a:lumMod val="60000"/>
              <a:lumOff val="40000"/>
            </a:srgbClr>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0" indent="82550">
              <a:spcAft>
                <a:spcPts val="600"/>
              </a:spcAft>
              <a:buClr>
                <a:srgbClr val="6076B4"/>
              </a:buClr>
              <a:buFont typeface="Arial" pitchFamily="34" charset="0"/>
              <a:buNone/>
              <a:tabLst>
                <a:tab pos="355600" algn="l"/>
              </a:tabLst>
              <a:defRPr/>
            </a:pPr>
            <a:r>
              <a:rPr lang="en-ZA" sz="2000" b="1" dirty="0" smtClean="0">
                <a:solidFill>
                  <a:prstClr val="black"/>
                </a:solidFill>
                <a:latin typeface="Calibri"/>
              </a:rPr>
              <a:t>2. 	Emphasis on Asset Management</a:t>
            </a:r>
          </a:p>
          <a:p>
            <a:pPr marL="344488" indent="-177800">
              <a:spcBef>
                <a:spcPts val="0"/>
              </a:spcBef>
              <a:spcAft>
                <a:spcPts val="600"/>
              </a:spcAft>
              <a:buClrTx/>
              <a:defRPr/>
            </a:pPr>
            <a:r>
              <a:rPr lang="en-ZA" sz="1800" dirty="0" smtClean="0">
                <a:solidFill>
                  <a:prstClr val="black"/>
                </a:solidFill>
                <a:latin typeface="Calibri"/>
              </a:rPr>
              <a:t>Incentivise improved asset management and maintenance (though not funding maintenance through capital grants) </a:t>
            </a:r>
          </a:p>
          <a:p>
            <a:pPr marL="344488" indent="-177800">
              <a:spcBef>
                <a:spcPts val="0"/>
              </a:spcBef>
              <a:spcAft>
                <a:spcPts val="600"/>
              </a:spcAft>
              <a:buClrTx/>
              <a:defRPr/>
            </a:pPr>
            <a:r>
              <a:rPr lang="en-ZA" sz="1800" dirty="0" smtClean="0">
                <a:solidFill>
                  <a:prstClr val="black"/>
                </a:solidFill>
                <a:latin typeface="Calibri"/>
              </a:rPr>
              <a:t>Shift grants to fund existing assets for renewal, not always ‘new’ infrastructure</a:t>
            </a:r>
            <a:endParaRPr lang="en-ZA" sz="1800" dirty="0">
              <a:solidFill>
                <a:prstClr val="black"/>
              </a:solidFill>
              <a:latin typeface="Calibri"/>
            </a:endParaRPr>
          </a:p>
        </p:txBody>
      </p:sp>
      <p:sp>
        <p:nvSpPr>
          <p:cNvPr id="3" name="Footer Placeholder 2"/>
          <p:cNvSpPr>
            <a:spLocks noGrp="1"/>
          </p:cNvSpPr>
          <p:nvPr>
            <p:ph type="ftr" sz="quarter" idx="11"/>
          </p:nvPr>
        </p:nvSpPr>
        <p:spPr>
          <a:xfrm>
            <a:off x="2051720" y="6572200"/>
            <a:ext cx="4683636" cy="457200"/>
          </a:xfrm>
        </p:spPr>
        <p:txBody>
          <a:bodyPr/>
          <a:lstStyle/>
          <a:p>
            <a:pPr>
              <a:defRPr/>
            </a:pPr>
            <a:endParaRPr lang="en-US" dirty="0">
              <a:solidFill>
                <a:srgbClr val="000000"/>
              </a:solidFill>
            </a:endParaRPr>
          </a:p>
        </p:txBody>
      </p:sp>
      <p:pic>
        <p:nvPicPr>
          <p:cNvPr id="11" name="Picture 10" descr="Description: Description: Description: C:\Documents and Settings\1877\My Documents\clip_image001.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67905" y="5675194"/>
            <a:ext cx="1768242" cy="597371"/>
          </a:xfrm>
          <a:prstGeom prst="rect">
            <a:avLst/>
          </a:prstGeom>
          <a:noFill/>
          <a:ln>
            <a:noFill/>
          </a:ln>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25826" y="373899"/>
            <a:ext cx="2193272" cy="814642"/>
          </a:xfrm>
          <a:prstGeom prst="rect">
            <a:avLst/>
          </a:prstGeom>
          <a:noFill/>
          <a:ln>
            <a:noFill/>
          </a:ln>
        </p:spPr>
      </p:pic>
      <p:pic>
        <p:nvPicPr>
          <p:cNvPr id="14" name="Picture 13" descr="https://si0.twimg.com/profile_images/1551342000/FFC_official_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7095" y="4208125"/>
            <a:ext cx="685800" cy="636270"/>
          </a:xfrm>
          <a:prstGeom prst="rect">
            <a:avLst/>
          </a:prstGeom>
          <a:noFill/>
          <a:ln>
            <a:noFill/>
          </a:ln>
        </p:spPr>
      </p:pic>
      <p:sp>
        <p:nvSpPr>
          <p:cNvPr id="18" name="Rounded Rectangle 17"/>
          <p:cNvSpPr/>
          <p:nvPr/>
        </p:nvSpPr>
        <p:spPr>
          <a:xfrm>
            <a:off x="902332" y="815529"/>
            <a:ext cx="6227781" cy="1715727"/>
          </a:xfrm>
          <a:prstGeom prst="roundRect">
            <a:avLst/>
          </a:prstGeom>
          <a:solidFill>
            <a:srgbClr val="9C5252">
              <a:lumMod val="60000"/>
              <a:lumOff val="40000"/>
            </a:srgbClr>
          </a:solidFill>
          <a:ln w="25400" cap="flat" cmpd="sng" algn="ctr">
            <a:solidFill>
              <a:sysClr val="windowText" lastClr="000000"/>
            </a:solidFill>
            <a:prstDash val="solid"/>
          </a:ln>
          <a:effectLst/>
        </p:spPr>
        <p:txBody>
          <a:bodyPr rtlCol="0" anchor="ctr"/>
          <a:lstStyle/>
          <a:p>
            <a:pPr marL="82550">
              <a:spcAft>
                <a:spcPts val="600"/>
              </a:spcAft>
              <a:defRPr/>
            </a:pPr>
            <a:r>
              <a:rPr lang="en-ZA" sz="2000" b="1" kern="0" dirty="0" smtClean="0">
                <a:solidFill>
                  <a:prstClr val="black"/>
                </a:solidFill>
                <a:latin typeface="Calibri"/>
              </a:rPr>
              <a:t>1. Improved Grant Structure</a:t>
            </a:r>
          </a:p>
          <a:p>
            <a:pPr marL="344488" indent="-177800">
              <a:spcAft>
                <a:spcPts val="600"/>
              </a:spcAft>
              <a:buFont typeface="Arial" pitchFamily="34" charset="0"/>
              <a:buChar char="•"/>
              <a:defRPr/>
            </a:pPr>
            <a:r>
              <a:rPr lang="en-ZA" kern="0" dirty="0" smtClean="0">
                <a:solidFill>
                  <a:prstClr val="black"/>
                </a:solidFill>
                <a:latin typeface="Calibri"/>
              </a:rPr>
              <a:t>Greater differentiation for urban and rural challenges – no more one-size-fits-all</a:t>
            </a:r>
          </a:p>
          <a:p>
            <a:pPr marL="344488" indent="-177800">
              <a:spcAft>
                <a:spcPts val="600"/>
              </a:spcAft>
              <a:buFont typeface="Arial" pitchFamily="34" charset="0"/>
              <a:buChar char="•"/>
              <a:defRPr/>
            </a:pPr>
            <a:r>
              <a:rPr lang="en-ZA" kern="0" dirty="0" smtClean="0">
                <a:solidFill>
                  <a:prstClr val="black"/>
                </a:solidFill>
                <a:latin typeface="Calibri"/>
              </a:rPr>
              <a:t>Consolidation and rationalisation in the number of grants each municipality receives</a:t>
            </a:r>
          </a:p>
        </p:txBody>
      </p:sp>
      <p:pic>
        <p:nvPicPr>
          <p:cNvPr id="12" name="Picture 11" descr="cooperative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47009" y="2699719"/>
            <a:ext cx="2010792" cy="589036"/>
          </a:xfrm>
          <a:prstGeom prst="rect">
            <a:avLst/>
          </a:prstGeom>
          <a:noFill/>
          <a:ln>
            <a:noFill/>
          </a:ln>
        </p:spPr>
      </p:pic>
    </p:spTree>
    <p:extLst>
      <p:ext uri="{BB962C8B-B14F-4D97-AF65-F5344CB8AC3E}">
        <p14:creationId xmlns:p14="http://schemas.microsoft.com/office/powerpoint/2010/main" val="253545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6781800" cy="1200329"/>
          </a:xfrm>
          <a:prstGeom prst="rect">
            <a:avLst/>
          </a:prstGeom>
          <a:noFill/>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Reforming LG infra. grants</a:t>
            </a:r>
          </a:p>
          <a:p>
            <a:endParaRPr lang="en-ZA"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2" y="3810000"/>
            <a:ext cx="5696527" cy="800219"/>
          </a:xfrm>
          <a:prstGeom prst="rect">
            <a:avLst/>
          </a:prstGeom>
          <a:noFill/>
        </p:spPr>
        <p:txBody>
          <a:bodyPr wrap="square" rtlCol="0">
            <a:spAutoFit/>
          </a:bodyPr>
          <a:lstStyle/>
          <a:p>
            <a:endParaRPr lang="en-US" dirty="0" smtClean="0">
              <a:solidFill>
                <a:schemeClr val="bg1"/>
              </a:solidFill>
              <a:latin typeface="Arial" panose="020B0604020202020204" pitchFamily="34" charset="0"/>
              <a:cs typeface="Arial" panose="020B0604020202020204" pitchFamily="34" charset="0"/>
            </a:endParaRPr>
          </a:p>
          <a:p>
            <a:r>
              <a:rPr lang="en-US" sz="2800" dirty="0" smtClean="0">
                <a:solidFill>
                  <a:schemeClr val="bg1"/>
                </a:solidFill>
                <a:latin typeface="Arial" panose="020B0604020202020204" pitchFamily="34" charset="0"/>
                <a:cs typeface="Arial" panose="020B0604020202020204" pitchFamily="34" charset="0"/>
              </a:rPr>
              <a:t>Reforms of fiscal package to cities</a:t>
            </a:r>
            <a:endParaRPr lang="en-ZA" sz="28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1970216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18"/>
            <a:ext cx="9144000" cy="6858000"/>
          </a:xfrm>
          <a:prstGeom prst="rect">
            <a:avLst/>
          </a:prstGeom>
        </p:spPr>
      </p:pic>
      <p:sp>
        <p:nvSpPr>
          <p:cNvPr id="3" name="TextBox 2"/>
          <p:cNvSpPr txBox="1"/>
          <p:nvPr/>
        </p:nvSpPr>
        <p:spPr>
          <a:xfrm>
            <a:off x="577272" y="533400"/>
            <a:ext cx="7171057" cy="461665"/>
          </a:xfrm>
          <a:prstGeom prst="rect">
            <a:avLst/>
          </a:prstGeom>
          <a:noFill/>
        </p:spPr>
        <p:txBody>
          <a:bodyPr wrap="square" rtlCol="0">
            <a:spAutoFit/>
          </a:bodyPr>
          <a:lstStyle/>
          <a:p>
            <a:r>
              <a:rPr lang="en-ZA" sz="2400" dirty="0" smtClean="0">
                <a:solidFill>
                  <a:schemeClr val="bg1"/>
                </a:solidFill>
                <a:latin typeface="Arial" panose="020B0604020202020204" pitchFamily="34" charset="0"/>
                <a:cs typeface="Arial" panose="020B0604020202020204" pitchFamily="34" charset="0"/>
              </a:rPr>
              <a:t>Urban cities face structural constraints</a:t>
            </a:r>
            <a:endParaRPr lang="en-ZA"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81000" y="1479500"/>
            <a:ext cx="4639042" cy="5078313"/>
          </a:xfrm>
          <a:prstGeom prst="rect">
            <a:avLst/>
          </a:prstGeom>
          <a:noFill/>
        </p:spPr>
        <p:txBody>
          <a:bodyPr wrap="square" rtlCol="0">
            <a:spAutoFit/>
          </a:bodyPr>
          <a:lstStyle/>
          <a:p>
            <a:pPr marL="285750" indent="-285750">
              <a:buFont typeface="Arial" panose="020B0604020202020204" pitchFamily="34" charset="0"/>
              <a:buChar char="•"/>
            </a:pPr>
            <a:r>
              <a:rPr lang="en-US" sz="1600" dirty="0"/>
              <a:t>Structural constraints </a:t>
            </a:r>
            <a:r>
              <a:rPr lang="en-US" sz="1600" dirty="0" smtClean="0"/>
              <a:t>manifested </a:t>
            </a:r>
            <a:r>
              <a:rPr lang="en-US" sz="1600" dirty="0"/>
              <a:t>in declining growth in large urban </a:t>
            </a:r>
            <a:r>
              <a:rPr lang="en-GB" sz="1600" dirty="0" smtClean="0"/>
              <a:t>centres. </a:t>
            </a:r>
            <a:r>
              <a:rPr lang="en-US" sz="1600" dirty="0"/>
              <a:t>Driven by u</a:t>
            </a:r>
            <a:r>
              <a:rPr lang="en-GB" sz="1600" dirty="0" err="1"/>
              <a:t>rbanisation</a:t>
            </a:r>
            <a:r>
              <a:rPr lang="en-US" sz="1600" dirty="0"/>
              <a:t> patterns:</a:t>
            </a:r>
            <a:endParaRPr lang="en-GB" sz="1600" dirty="0"/>
          </a:p>
          <a:p>
            <a:pPr marL="538163" lvl="2" indent="-274638">
              <a:buFont typeface="Calibri" panose="020F0502020204030204" pitchFamily="34" charset="0"/>
              <a:buChar char="−"/>
            </a:pPr>
            <a:r>
              <a:rPr lang="en-US" sz="1200" dirty="0" smtClean="0"/>
              <a:t>Spatial </a:t>
            </a:r>
            <a:r>
              <a:rPr lang="en-US" sz="1200" dirty="0"/>
              <a:t>dislocation of people and jobs</a:t>
            </a:r>
          </a:p>
          <a:p>
            <a:pPr marL="538163" lvl="2" indent="-274638">
              <a:buFont typeface="Calibri" panose="020F0502020204030204" pitchFamily="34" charset="0"/>
              <a:buChar char="−"/>
            </a:pPr>
            <a:r>
              <a:rPr lang="en-US" sz="1200" dirty="0"/>
              <a:t>Jobless population growth</a:t>
            </a:r>
          </a:p>
          <a:p>
            <a:pPr marL="538163" lvl="2" indent="-274638">
              <a:buFont typeface="Calibri" panose="020F0502020204030204" pitchFamily="34" charset="0"/>
              <a:buChar char="−"/>
            </a:pPr>
            <a:r>
              <a:rPr lang="en-US" sz="1200" dirty="0"/>
              <a:t>High levels of inequality</a:t>
            </a:r>
          </a:p>
          <a:p>
            <a:pPr marL="285750" indent="-285750">
              <a:buFont typeface="Arial" panose="020B0604020202020204" pitchFamily="34" charset="0"/>
              <a:buChar char="•"/>
            </a:pPr>
            <a:r>
              <a:rPr lang="en-US" sz="1600" dirty="0"/>
              <a:t>Driven by fragmented, inefficient and inequitable urban spatial </a:t>
            </a:r>
            <a:r>
              <a:rPr lang="en-US" sz="1600" dirty="0" smtClean="0"/>
              <a:t>form</a:t>
            </a:r>
            <a:endParaRPr lang="en-US" sz="1600" dirty="0"/>
          </a:p>
          <a:p>
            <a:pPr marL="538163" lvl="1" indent="-274638">
              <a:buFont typeface="Calibri" panose="020F0502020204030204" pitchFamily="34" charset="0"/>
              <a:buChar char="−"/>
            </a:pPr>
            <a:r>
              <a:rPr lang="en-US" sz="1200" dirty="0"/>
              <a:t>Transfers costs to poor households, the state and ultimately the real economy, dampening growth and deepening inequality</a:t>
            </a:r>
          </a:p>
          <a:p>
            <a:pPr marL="538163" lvl="2" indent="-274638">
              <a:buFont typeface="Calibri" panose="020F0502020204030204" pitchFamily="34" charset="0"/>
              <a:buChar char="−"/>
            </a:pPr>
            <a:r>
              <a:rPr lang="en-US" sz="1200" dirty="0"/>
              <a:t>Creates inefficient and rising local expenditure pressures</a:t>
            </a:r>
          </a:p>
          <a:p>
            <a:pPr marL="285750" indent="-285750">
              <a:buFont typeface="Arial" panose="020B0604020202020204" pitchFamily="34" charset="0"/>
              <a:buChar char="•"/>
            </a:pPr>
            <a:r>
              <a:rPr lang="en-US" sz="1600" dirty="0"/>
              <a:t>Current </a:t>
            </a:r>
            <a:r>
              <a:rPr lang="en-US" sz="1600" dirty="0" err="1"/>
              <a:t>programmes</a:t>
            </a:r>
            <a:r>
              <a:rPr lang="en-US" sz="1600" dirty="0"/>
              <a:t> deepen </a:t>
            </a:r>
            <a:r>
              <a:rPr lang="en-US" sz="1600" dirty="0" smtClean="0"/>
              <a:t>fiscal </a:t>
            </a:r>
            <a:r>
              <a:rPr lang="en-US" sz="1600" dirty="0"/>
              <a:t>challenge through addressing symptoms not causes</a:t>
            </a:r>
          </a:p>
          <a:p>
            <a:pPr marL="285750" indent="-285750">
              <a:buFont typeface="Arial" panose="020B0604020202020204" pitchFamily="34" charset="0"/>
              <a:buChar char="•"/>
            </a:pPr>
            <a:r>
              <a:rPr lang="en-US" sz="1600" dirty="0"/>
              <a:t>Low density, segregated cities are a reflection of the </a:t>
            </a:r>
            <a:r>
              <a:rPr lang="en-US" sz="1600" dirty="0" smtClean="0"/>
              <a:t>infra </a:t>
            </a:r>
            <a:r>
              <a:rPr lang="en-US" sz="1600" dirty="0"/>
              <a:t>investment and land use development choices we make</a:t>
            </a:r>
          </a:p>
          <a:p>
            <a:pPr marL="285750" indent="-285750">
              <a:buFont typeface="Arial" panose="020B0604020202020204" pitchFamily="34" charset="0"/>
              <a:buChar char="•"/>
            </a:pPr>
            <a:r>
              <a:rPr lang="en-ZA" sz="1600" dirty="0"/>
              <a:t>We are using conditional grants to encourage cities to focus on spatial transformation through their Built Environment Performance Plans, and expanding these reforms to secondary cities, are </a:t>
            </a:r>
            <a:r>
              <a:rPr lang="en-ZA" sz="1600" dirty="0" smtClean="0"/>
              <a:t>key </a:t>
            </a:r>
            <a:r>
              <a:rPr lang="en-ZA" sz="1600" dirty="0"/>
              <a:t>priorities over </a:t>
            </a:r>
            <a:r>
              <a:rPr lang="en-ZA" sz="1600" dirty="0" smtClean="0"/>
              <a:t>MTEF</a:t>
            </a:r>
            <a:endParaRPr lang="en-ZA" sz="1100"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5370" y="1638507"/>
            <a:ext cx="3469240" cy="2003073"/>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0042" y="4018656"/>
            <a:ext cx="3741955" cy="2269274"/>
          </a:xfrm>
          <a:prstGeom prst="rect">
            <a:avLst/>
          </a:prstGeom>
        </p:spPr>
      </p:pic>
    </p:spTree>
    <p:extLst>
      <p:ext uri="{BB962C8B-B14F-4D97-AF65-F5344CB8AC3E}">
        <p14:creationId xmlns:p14="http://schemas.microsoft.com/office/powerpoint/2010/main" val="2860793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3" name="TextBox 2"/>
          <p:cNvSpPr txBox="1"/>
          <p:nvPr/>
        </p:nvSpPr>
        <p:spPr>
          <a:xfrm>
            <a:off x="577272" y="533400"/>
            <a:ext cx="7171057" cy="461665"/>
          </a:xfrm>
          <a:prstGeom prst="rect">
            <a:avLst/>
          </a:prstGeom>
          <a:noFill/>
        </p:spPr>
        <p:txBody>
          <a:bodyPr wrap="square" rtlCol="0">
            <a:spAutoFit/>
          </a:bodyPr>
          <a:lstStyle/>
          <a:p>
            <a:r>
              <a:rPr lang="en-ZA" sz="2400" dirty="0" smtClean="0">
                <a:solidFill>
                  <a:schemeClr val="bg1"/>
                </a:solidFill>
                <a:latin typeface="Arial" panose="020B0604020202020204" pitchFamily="34" charset="0"/>
                <a:cs typeface="Arial" panose="020B0604020202020204" pitchFamily="34" charset="0"/>
              </a:rPr>
              <a:t>A new fiscal package to </a:t>
            </a:r>
            <a:r>
              <a:rPr lang="en-ZA" sz="2400" dirty="0" smtClean="0">
                <a:solidFill>
                  <a:schemeClr val="bg1"/>
                </a:solidFill>
                <a:latin typeface="Arial" panose="020B0604020202020204" pitchFamily="34" charset="0"/>
                <a:cs typeface="Arial" panose="020B0604020202020204" pitchFamily="34" charset="0"/>
              </a:rPr>
              <a:t>transform our cities (1/2)</a:t>
            </a:r>
            <a:endParaRPr lang="en-ZA" sz="24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573520" y="1549092"/>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73520" y="3164532"/>
            <a:ext cx="2133600" cy="16002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13" name="Content Placeholder 4"/>
          <p:cNvPicPr>
            <a:picLocks/>
          </p:cNvPicPr>
          <p:nvPr/>
        </p:nvPicPr>
        <p:blipFill>
          <a:blip r:embed="rId7">
            <a:extLst>
              <a:ext uri="{28A0092B-C50C-407E-A947-70E740481C1C}">
                <a14:useLocalDpi xmlns:a14="http://schemas.microsoft.com/office/drawing/2010/main" val="0"/>
              </a:ext>
            </a:extLst>
          </a:blip>
          <a:srcRect/>
          <a:stretch>
            <a:fillRect/>
          </a:stretch>
        </p:blipFill>
        <p:spPr>
          <a:xfrm>
            <a:off x="1159886" y="2654011"/>
            <a:ext cx="5909828" cy="3936345"/>
          </a:xfrm>
          <a:prstGeom prst="rect">
            <a:avLst/>
          </a:prstGeom>
        </p:spPr>
      </p:pic>
      <p:sp>
        <p:nvSpPr>
          <p:cNvPr id="14" name="Snip Diagonal Corner Rectangle 13"/>
          <p:cNvSpPr/>
          <p:nvPr/>
        </p:nvSpPr>
        <p:spPr bwMode="auto">
          <a:xfrm>
            <a:off x="304799" y="1174539"/>
            <a:ext cx="6268721" cy="1601100"/>
          </a:xfrm>
          <a:prstGeom prst="snip2DiagRect">
            <a:avLst/>
          </a:prstGeom>
          <a:solidFill>
            <a:srgbClr val="D9C9CE"/>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eaLnBrk="0" hangingPunct="0"/>
            <a:r>
              <a:rPr lang="en-ZA" sz="1400" b="1" i="1" dirty="0" smtClean="0">
                <a:solidFill>
                  <a:srgbClr val="000000"/>
                </a:solidFill>
                <a:ea typeface="ＭＳ Ｐゴシック" pitchFamily="1" charset="-128"/>
              </a:rPr>
              <a:t>What the NDP says:</a:t>
            </a:r>
          </a:p>
          <a:p>
            <a:pPr marL="182563" indent="-182563" eaLnBrk="0" hangingPunct="0">
              <a:buFont typeface="Arial" panose="020B0604020202020204" pitchFamily="34" charset="0"/>
              <a:buChar char="•"/>
            </a:pPr>
            <a:r>
              <a:rPr lang="en-ZA" sz="1400" dirty="0" smtClean="0">
                <a:solidFill>
                  <a:srgbClr val="000000"/>
                </a:solidFill>
                <a:ea typeface="ＭＳ Ｐゴシック" pitchFamily="1" charset="-128"/>
              </a:rPr>
              <a:t>Urban sprawl should be “contained and possibly, reversed as denser forms of development are more efficient in terms of land usage, infrastructure usage and environmental protection”  </a:t>
            </a:r>
          </a:p>
          <a:p>
            <a:pPr marL="182563" indent="-182563" eaLnBrk="0" hangingPunct="0">
              <a:buFont typeface="Arial" panose="020B0604020202020204" pitchFamily="34" charset="0"/>
              <a:buChar char="•"/>
            </a:pPr>
            <a:r>
              <a:rPr lang="en-ZA" sz="1400" dirty="0" smtClean="0">
                <a:solidFill>
                  <a:srgbClr val="000000"/>
                </a:solidFill>
                <a:ea typeface="ＭＳ Ｐゴシック" pitchFamily="1" charset="-128"/>
              </a:rPr>
              <a:t>“The major concentrations of urban poor should be spatially linked into the mainstream of city life through investments in transport infrastructure and the connecting corridors of development”</a:t>
            </a:r>
          </a:p>
        </p:txBody>
      </p:sp>
    </p:spTree>
    <p:extLst>
      <p:ext uri="{BB962C8B-B14F-4D97-AF65-F5344CB8AC3E}">
        <p14:creationId xmlns:p14="http://schemas.microsoft.com/office/powerpoint/2010/main" val="261209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9144000" cy="6858000"/>
          </a:xfrm>
          <a:prstGeom prst="rect">
            <a:avLst/>
          </a:prstGeom>
        </p:spPr>
      </p:pic>
      <p:sp>
        <p:nvSpPr>
          <p:cNvPr id="3" name="TextBox 2"/>
          <p:cNvSpPr txBox="1"/>
          <p:nvPr/>
        </p:nvSpPr>
        <p:spPr>
          <a:xfrm>
            <a:off x="577272" y="533400"/>
            <a:ext cx="7171057" cy="461665"/>
          </a:xfrm>
          <a:prstGeom prst="rect">
            <a:avLst/>
          </a:prstGeom>
          <a:noFill/>
        </p:spPr>
        <p:txBody>
          <a:bodyPr wrap="square" rtlCol="0">
            <a:spAutoFit/>
          </a:bodyPr>
          <a:lstStyle/>
          <a:p>
            <a:r>
              <a:rPr lang="en-ZA" sz="2400" dirty="0" smtClean="0">
                <a:solidFill>
                  <a:schemeClr val="bg1"/>
                </a:solidFill>
                <a:latin typeface="Arial" panose="020B0604020202020204" pitchFamily="34" charset="0"/>
                <a:cs typeface="Arial" panose="020B0604020202020204" pitchFamily="34" charset="0"/>
              </a:rPr>
              <a:t>A new fiscal package to transform our cities (2/2)</a:t>
            </a:r>
            <a:endParaRPr lang="en-ZA" sz="24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535420" y="151382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35420" y="3173045"/>
            <a:ext cx="2133600" cy="1600200"/>
          </a:xfrm>
          <a:prstGeom prst="rect">
            <a:avLst/>
          </a:prstGeom>
        </p:spPr>
      </p:pic>
      <p:sp>
        <p:nvSpPr>
          <p:cNvPr id="9" name="TextBox 8"/>
          <p:cNvSpPr txBox="1"/>
          <p:nvPr/>
        </p:nvSpPr>
        <p:spPr>
          <a:xfrm>
            <a:off x="381000" y="1479500"/>
            <a:ext cx="6248400" cy="5201424"/>
          </a:xfrm>
          <a:prstGeom prst="rect">
            <a:avLst/>
          </a:prstGeom>
          <a:noFill/>
        </p:spPr>
        <p:txBody>
          <a:bodyPr wrap="square" rtlCol="0">
            <a:spAutoFit/>
          </a:bodyPr>
          <a:lstStyle/>
          <a:p>
            <a:pPr marL="182563" indent="-182563">
              <a:buFont typeface="Arial" panose="020B0604020202020204" pitchFamily="34" charset="0"/>
              <a:buChar char="•"/>
            </a:pPr>
            <a:r>
              <a:rPr lang="en-ZA" dirty="0" smtClean="0"/>
              <a:t>SA </a:t>
            </a:r>
            <a:r>
              <a:rPr lang="en-ZA" dirty="0"/>
              <a:t>cities </a:t>
            </a:r>
            <a:r>
              <a:rPr lang="en-ZA" dirty="0" smtClean="0"/>
              <a:t>still </a:t>
            </a:r>
            <a:r>
              <a:rPr lang="en-ZA" dirty="0"/>
              <a:t>defined by apartheid spatial patterns, with poor residents living in dormitory townships far from opportunities</a:t>
            </a:r>
          </a:p>
          <a:p>
            <a:pPr marL="182563" indent="-182563">
              <a:buFont typeface="Arial" panose="020B0604020202020204" pitchFamily="34" charset="0"/>
              <a:buChar char="•"/>
            </a:pPr>
            <a:r>
              <a:rPr lang="en-ZA" dirty="0" smtClean="0"/>
              <a:t>Infra </a:t>
            </a:r>
            <a:r>
              <a:rPr lang="en-ZA" dirty="0"/>
              <a:t>investments </a:t>
            </a:r>
            <a:r>
              <a:rPr lang="en-ZA" dirty="0" smtClean="0"/>
              <a:t>need </a:t>
            </a:r>
            <a:r>
              <a:rPr lang="en-ZA" dirty="0"/>
              <a:t>to change the shape of our cities will come from </a:t>
            </a:r>
            <a:r>
              <a:rPr lang="en-ZA" dirty="0" smtClean="0"/>
              <a:t>NG </a:t>
            </a:r>
            <a:r>
              <a:rPr lang="en-ZA" sz="1400" dirty="0" smtClean="0"/>
              <a:t>(grant </a:t>
            </a:r>
            <a:r>
              <a:rPr lang="en-ZA" sz="1400" dirty="0"/>
              <a:t>funding </a:t>
            </a:r>
            <a:r>
              <a:rPr lang="en-ZA" sz="1400" dirty="0" smtClean="0"/>
              <a:t>increased tremendously </a:t>
            </a:r>
            <a:r>
              <a:rPr lang="en-ZA" sz="1400" dirty="0"/>
              <a:t>over </a:t>
            </a:r>
            <a:r>
              <a:rPr lang="en-ZA" sz="1400" dirty="0" smtClean="0"/>
              <a:t>the last </a:t>
            </a:r>
            <a:r>
              <a:rPr lang="en-ZA" sz="1400" dirty="0"/>
              <a:t>decade)</a:t>
            </a:r>
            <a:r>
              <a:rPr lang="en-ZA" dirty="0"/>
              <a:t> and cities’ own revenues, as cities account for the majority of the economy and national tax base</a:t>
            </a:r>
          </a:p>
          <a:p>
            <a:pPr marL="182563" indent="-182563">
              <a:buFont typeface="Arial" panose="020B0604020202020204" pitchFamily="34" charset="0"/>
              <a:buChar char="•"/>
            </a:pPr>
            <a:r>
              <a:rPr lang="en-ZA" dirty="0"/>
              <a:t>Measures to support cities to increase their contribution to infrastructure development include:</a:t>
            </a:r>
          </a:p>
          <a:p>
            <a:pPr marL="355600" lvl="1" indent="-173038">
              <a:buFont typeface="Calibri" panose="020F0502020204030204" pitchFamily="34" charset="0"/>
              <a:buChar char="−"/>
            </a:pPr>
            <a:r>
              <a:rPr lang="en-ZA" sz="1600" b="1" dirty="0"/>
              <a:t>Modifying the </a:t>
            </a:r>
            <a:r>
              <a:rPr lang="en-ZA" sz="1600" b="1" dirty="0" smtClean="0"/>
              <a:t>infra </a:t>
            </a:r>
            <a:r>
              <a:rPr lang="en-ZA" sz="1600" b="1" dirty="0"/>
              <a:t>grant system </a:t>
            </a:r>
            <a:r>
              <a:rPr lang="en-ZA" sz="1200" dirty="0"/>
              <a:t>by reducing </a:t>
            </a:r>
            <a:r>
              <a:rPr lang="en-ZA" sz="1200" dirty="0" smtClean="0"/>
              <a:t>number </a:t>
            </a:r>
            <a:r>
              <a:rPr lang="en-ZA" sz="1200" dirty="0"/>
              <a:t>of grants, introducing more flexible grant conditions and increasing </a:t>
            </a:r>
            <a:r>
              <a:rPr lang="en-ZA" sz="1200" dirty="0" smtClean="0"/>
              <a:t>certainty </a:t>
            </a:r>
            <a:r>
              <a:rPr lang="en-ZA" sz="1200" dirty="0"/>
              <a:t>of transfers over a longer time period</a:t>
            </a:r>
          </a:p>
          <a:p>
            <a:pPr marL="355600" lvl="1" indent="-173038">
              <a:buFont typeface="Calibri" panose="020F0502020204030204" pitchFamily="34" charset="0"/>
              <a:buChar char="−"/>
            </a:pPr>
            <a:r>
              <a:rPr lang="en-ZA" sz="1600" b="1" dirty="0"/>
              <a:t>Refocusing the Neighbourhood Development Partnership Programme </a:t>
            </a:r>
            <a:r>
              <a:rPr lang="en-ZA" sz="1200" dirty="0"/>
              <a:t>to support the development of economic hubs in large urban townships</a:t>
            </a:r>
          </a:p>
          <a:p>
            <a:pPr marL="355600" lvl="1" indent="-173038">
              <a:buFont typeface="Calibri" panose="020F0502020204030204" pitchFamily="34" charset="0"/>
              <a:buChar char="−"/>
            </a:pPr>
            <a:r>
              <a:rPr lang="en-ZA" sz="1600" b="1" dirty="0"/>
              <a:t>Reforming the system of development charges </a:t>
            </a:r>
            <a:r>
              <a:rPr lang="en-ZA" sz="1200" dirty="0"/>
              <a:t>to improve fairness and transparency, and reduce delays in infrastructure provision for private land </a:t>
            </a:r>
            <a:r>
              <a:rPr lang="en-ZA" sz="1200" dirty="0" smtClean="0"/>
              <a:t>developments</a:t>
            </a:r>
            <a:endParaRPr lang="en-ZA" sz="1200" dirty="0"/>
          </a:p>
          <a:p>
            <a:pPr marL="355600" lvl="1" indent="-173038">
              <a:buFont typeface="Calibri" panose="020F0502020204030204" pitchFamily="34" charset="0"/>
              <a:buChar char="−"/>
            </a:pPr>
            <a:r>
              <a:rPr lang="en-ZA" sz="1600" b="1" dirty="0"/>
              <a:t>Reviewing the sustainability of existing own-revenue sources </a:t>
            </a:r>
            <a:r>
              <a:rPr lang="en-ZA" sz="1200" dirty="0"/>
              <a:t>for metropolitan municipalities</a:t>
            </a:r>
          </a:p>
          <a:p>
            <a:pPr marL="355600" lvl="1" indent="-173038">
              <a:buFont typeface="Calibri" panose="020F0502020204030204" pitchFamily="34" charset="0"/>
              <a:buChar char="−"/>
            </a:pPr>
            <a:r>
              <a:rPr lang="en-ZA" sz="1600" b="1" dirty="0"/>
              <a:t>Expanding opportunities for private investment </a:t>
            </a:r>
            <a:r>
              <a:rPr lang="en-ZA" sz="1200" dirty="0"/>
              <a:t>in municipal </a:t>
            </a:r>
            <a:r>
              <a:rPr lang="en-ZA" sz="1200" dirty="0" smtClean="0"/>
              <a:t>infra </a:t>
            </a:r>
            <a:r>
              <a:rPr lang="en-ZA" sz="1200" dirty="0"/>
              <a:t>through the </a:t>
            </a:r>
            <a:r>
              <a:rPr lang="en-ZA" sz="1200" dirty="0" smtClean="0"/>
              <a:t>DBSA </a:t>
            </a:r>
            <a:r>
              <a:rPr lang="en-ZA" sz="1200" dirty="0"/>
              <a:t>increasing its origination of longer-term loans</a:t>
            </a:r>
          </a:p>
          <a:p>
            <a:pPr marL="355600" lvl="1" indent="-173038">
              <a:buFont typeface="Calibri" panose="020F0502020204030204" pitchFamily="34" charset="0"/>
              <a:buChar char="−"/>
            </a:pPr>
            <a:r>
              <a:rPr lang="en-ZA" sz="1600" b="1" dirty="0"/>
              <a:t>Project preparation facility </a:t>
            </a:r>
            <a:r>
              <a:rPr lang="en-ZA" sz="1200" dirty="0"/>
              <a:t>provided in partnership with DBSA</a:t>
            </a:r>
            <a:endParaRPr lang="en-ZA" sz="1400" dirty="0"/>
          </a:p>
          <a:p>
            <a:pPr marL="355600" lvl="1" indent="-173038">
              <a:buFont typeface="Calibri" panose="020F0502020204030204" pitchFamily="34" charset="0"/>
              <a:buChar char="−"/>
            </a:pPr>
            <a:r>
              <a:rPr lang="en-ZA" sz="1600" b="1" dirty="0"/>
              <a:t>Infrastructure delivery management system </a:t>
            </a:r>
            <a:r>
              <a:rPr lang="en-ZA" sz="1200" dirty="0"/>
              <a:t>is being </a:t>
            </a:r>
            <a:r>
              <a:rPr lang="en-ZA" sz="1200" dirty="0" smtClean="0"/>
              <a:t>expanded</a:t>
            </a:r>
            <a:endParaRPr lang="en-ZA" sz="16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985674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320"/>
            <a:ext cx="9144000" cy="6858000"/>
          </a:xfrm>
          <a:prstGeom prst="rect">
            <a:avLst/>
          </a:prstGeom>
        </p:spPr>
      </p:pic>
      <p:sp>
        <p:nvSpPr>
          <p:cNvPr id="4" name="TextBox 3"/>
          <p:cNvSpPr txBox="1"/>
          <p:nvPr/>
        </p:nvSpPr>
        <p:spPr>
          <a:xfrm>
            <a:off x="762000" y="3388360"/>
            <a:ext cx="5562600" cy="738664"/>
          </a:xfrm>
          <a:prstGeom prst="rect">
            <a:avLst/>
          </a:prstGeom>
          <a:noFill/>
        </p:spPr>
        <p:txBody>
          <a:bodyPr wrap="square" rtlCol="0">
            <a:spAutoFit/>
          </a:bodyPr>
          <a:lstStyle/>
          <a:p>
            <a:endParaRPr lang="en-US" dirty="0" smtClean="0">
              <a:solidFill>
                <a:schemeClr val="bg1"/>
              </a:solidFill>
              <a:latin typeface="Arial" panose="020B0604020202020204" pitchFamily="34" charset="0"/>
              <a:cs typeface="Arial" panose="020B0604020202020204" pitchFamily="34" charset="0"/>
            </a:endParaRPr>
          </a:p>
          <a:p>
            <a:r>
              <a:rPr lang="en-ZA" sz="2400" dirty="0" smtClean="0">
                <a:solidFill>
                  <a:schemeClr val="bg1"/>
                </a:solidFill>
                <a:latin typeface="Arial" panose="020B0604020202020204" pitchFamily="34" charset="0"/>
                <a:cs typeface="Arial" panose="020B0604020202020204" pitchFamily="34" charset="0"/>
              </a:rPr>
              <a:t>IN CONCLUSION</a:t>
            </a:r>
            <a:endParaRPr lang="en-ZA" sz="2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405618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2" y="533400"/>
            <a:ext cx="7171057" cy="430887"/>
          </a:xfrm>
          <a:prstGeom prst="rect">
            <a:avLst/>
          </a:prstGeom>
          <a:noFill/>
        </p:spPr>
        <p:txBody>
          <a:bodyPr wrap="square" rtlCol="0">
            <a:spAutoFit/>
          </a:bodyPr>
          <a:lstStyle/>
          <a:p>
            <a:r>
              <a:rPr lang="en-US" sz="2200" b="1" dirty="0" smtClean="0">
                <a:solidFill>
                  <a:schemeClr val="bg1"/>
                </a:solidFill>
                <a:latin typeface="Arial" panose="020B0604020202020204" pitchFamily="34" charset="0"/>
                <a:cs typeface="Arial" panose="020B0604020202020204" pitchFamily="34" charset="0"/>
              </a:rPr>
              <a:t>Root Causes of Municipal Liquidity Challenges</a:t>
            </a:r>
            <a:endParaRPr lang="en-ZA" sz="22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33400" y="1497687"/>
            <a:ext cx="7010400" cy="5232202"/>
          </a:xfrm>
          <a:prstGeom prst="rect">
            <a:avLst/>
          </a:prstGeom>
          <a:noFill/>
        </p:spPr>
        <p:txBody>
          <a:bodyPr wrap="square" rtlCol="0">
            <a:spAutoFit/>
          </a:bodyPr>
          <a:lstStyle/>
          <a:p>
            <a:pPr marL="182563" indent="-182563">
              <a:buFont typeface="Arial" panose="020B0604020202020204" pitchFamily="34" charset="0"/>
              <a:buChar char="•"/>
            </a:pPr>
            <a:r>
              <a:rPr lang="en-ZA" sz="2000" dirty="0" smtClean="0"/>
              <a:t>A well functioning municipality has:</a:t>
            </a:r>
          </a:p>
          <a:p>
            <a:pPr marL="182563" indent="-182563">
              <a:buFont typeface="Arial" panose="020B0604020202020204" pitchFamily="34" charset="0"/>
              <a:buChar char="•"/>
            </a:pPr>
            <a:endParaRPr lang="en-ZA" sz="2000" dirty="0" smtClean="0"/>
          </a:p>
          <a:p>
            <a:pPr marL="447675" lvl="1" indent="-265113">
              <a:buFont typeface="Calibri" panose="020F0502020204030204" pitchFamily="34" charset="0"/>
              <a:buChar char="−"/>
            </a:pPr>
            <a:r>
              <a:rPr lang="en-ZA" dirty="0" smtClean="0"/>
              <a:t>Community oversight and accountability</a:t>
            </a:r>
          </a:p>
          <a:p>
            <a:pPr marL="447675" lvl="1" indent="-265113">
              <a:buFont typeface="Calibri" panose="020F0502020204030204" pitchFamily="34" charset="0"/>
              <a:buChar char="−"/>
            </a:pPr>
            <a:r>
              <a:rPr lang="en-ZA" dirty="0" smtClean="0"/>
              <a:t>Sound political leadership</a:t>
            </a:r>
          </a:p>
          <a:p>
            <a:pPr marL="447675" lvl="1" indent="-265113">
              <a:buFont typeface="Calibri" panose="020F0502020204030204" pitchFamily="34" charset="0"/>
              <a:buChar char="−"/>
            </a:pPr>
            <a:r>
              <a:rPr lang="en-ZA" dirty="0" smtClean="0"/>
              <a:t>Strong organisational capacity</a:t>
            </a:r>
          </a:p>
          <a:p>
            <a:pPr marL="630238" lvl="2" indent="-182563">
              <a:buFont typeface="Calibri" panose="020F0502020204030204" pitchFamily="34" charset="0"/>
              <a:buChar char="∙"/>
            </a:pPr>
            <a:r>
              <a:rPr lang="en-ZA" sz="1600" dirty="0" smtClean="0"/>
              <a:t>Governance</a:t>
            </a:r>
          </a:p>
          <a:p>
            <a:pPr marL="630238" lvl="2" indent="-182563">
              <a:buFont typeface="Calibri" panose="020F0502020204030204" pitchFamily="34" charset="0"/>
              <a:buChar char="∙"/>
            </a:pPr>
            <a:r>
              <a:rPr lang="en-ZA" sz="1600" dirty="0" smtClean="0"/>
              <a:t>Priorities, policies and plans (IDPs aligned with budgets)</a:t>
            </a:r>
          </a:p>
          <a:p>
            <a:pPr marL="630238" lvl="2" indent="-182563">
              <a:buFont typeface="Calibri" panose="020F0502020204030204" pitchFamily="34" charset="0"/>
              <a:buChar char="∙"/>
            </a:pPr>
            <a:r>
              <a:rPr lang="en-ZA" sz="1600" dirty="0" smtClean="0"/>
              <a:t>Staff</a:t>
            </a:r>
          </a:p>
          <a:p>
            <a:pPr marL="630238" lvl="2" indent="-182563">
              <a:buFont typeface="Calibri" panose="020F0502020204030204" pitchFamily="34" charset="0"/>
              <a:buChar char="∙"/>
            </a:pPr>
            <a:r>
              <a:rPr lang="en-ZA" sz="1600" dirty="0" smtClean="0"/>
              <a:t>Systems</a:t>
            </a:r>
          </a:p>
          <a:p>
            <a:pPr marL="630238" lvl="2" indent="-182563">
              <a:buFont typeface="Calibri" panose="020F0502020204030204" pitchFamily="34" charset="0"/>
              <a:buChar char="∙"/>
            </a:pPr>
            <a:r>
              <a:rPr lang="en-ZA" sz="1600" dirty="0" smtClean="0"/>
              <a:t>Budgets, SCM and financial management</a:t>
            </a:r>
            <a:endParaRPr lang="en-ZA" sz="1600" dirty="0"/>
          </a:p>
          <a:p>
            <a:pPr marL="182563" indent="-182563">
              <a:buFont typeface="Arial" panose="020B0604020202020204" pitchFamily="34" charset="0"/>
              <a:buChar char="•"/>
            </a:pPr>
            <a:endParaRPr lang="en-ZA" sz="1600" dirty="0" smtClean="0"/>
          </a:p>
          <a:p>
            <a:pPr marL="182563" indent="-182563">
              <a:buFont typeface="Arial" panose="020B0604020202020204" pitchFamily="34" charset="0"/>
              <a:buChar char="•"/>
            </a:pPr>
            <a:r>
              <a:rPr lang="en-ZA" sz="2000" dirty="0" smtClean="0"/>
              <a:t>What are the root causes resulting in municipal liquidity challenges</a:t>
            </a:r>
          </a:p>
          <a:p>
            <a:pPr marL="447675" lvl="1" indent="-265113">
              <a:buFont typeface="Calibri" panose="020F0502020204030204" pitchFamily="34" charset="0"/>
              <a:buChar char="−"/>
            </a:pPr>
            <a:r>
              <a:rPr lang="en-ZA" dirty="0" smtClean="0"/>
              <a:t>External contributing factors</a:t>
            </a:r>
          </a:p>
          <a:p>
            <a:pPr marL="630238" lvl="2" indent="-182563">
              <a:buFont typeface="Calibri" panose="020F0502020204030204" pitchFamily="34" charset="0"/>
              <a:buChar char="∙"/>
            </a:pPr>
            <a:r>
              <a:rPr lang="en-ZA" sz="1600" dirty="0" smtClean="0"/>
              <a:t>Misaligned legislation, powers and functions, impact of municipal amalgamations, agency agreements for services delivered for other spheres</a:t>
            </a:r>
          </a:p>
          <a:p>
            <a:pPr marL="447675" lvl="1" indent="-265113">
              <a:buFont typeface="Calibri" panose="020F0502020204030204" pitchFamily="34" charset="0"/>
              <a:buChar char="−"/>
            </a:pPr>
            <a:r>
              <a:rPr lang="en-ZA" dirty="0" smtClean="0"/>
              <a:t>Internal contributing factors links back to any (or all) of the above</a:t>
            </a:r>
          </a:p>
          <a:p>
            <a:endParaRPr lang="en-ZA"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
        <p:nvSpPr>
          <p:cNvPr id="6" name="Curved Left Arrow 5"/>
          <p:cNvSpPr/>
          <p:nvPr/>
        </p:nvSpPr>
        <p:spPr>
          <a:xfrm rot="20371512">
            <a:off x="6577662" y="2273937"/>
            <a:ext cx="2100210" cy="3923412"/>
          </a:xfrm>
          <a:prstGeom prst="curvedLeftArrow">
            <a:avLst>
              <a:gd name="adj1" fmla="val 6068"/>
              <a:gd name="adj2" fmla="val 50000"/>
              <a:gd name="adj3" fmla="val 12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0" name="Straight Connector 9"/>
          <p:cNvCxnSpPr/>
          <p:nvPr/>
        </p:nvCxnSpPr>
        <p:spPr>
          <a:xfrm flipH="1">
            <a:off x="724077" y="2010226"/>
            <a:ext cx="525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flipH="1">
            <a:off x="724077" y="4267200"/>
            <a:ext cx="525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724077" y="2010226"/>
            <a:ext cx="0" cy="2256974"/>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5981877" y="2010226"/>
            <a:ext cx="0" cy="225697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828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954107"/>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PRESENTATION OUTLINE </a:t>
            </a:r>
            <a:r>
              <a:rPr lang="en-US" sz="2800" dirty="0" smtClean="0">
                <a:solidFill>
                  <a:schemeClr val="bg1"/>
                </a:solidFill>
                <a:latin typeface="Arial" panose="020B0604020202020204" pitchFamily="34" charset="0"/>
                <a:cs typeface="Arial" panose="020B0604020202020204" pitchFamily="34" charset="0"/>
              </a:rPr>
              <a:t>HEADER A</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12833" y="1219200"/>
            <a:ext cx="7010400" cy="535531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ZA" sz="2400" dirty="0" smtClean="0">
                <a:latin typeface="Calibri" panose="020F0502020204030204" pitchFamily="34" charset="0"/>
              </a:rPr>
              <a:t>Local </a:t>
            </a:r>
            <a:r>
              <a:rPr lang="en-ZA" sz="2400" dirty="0">
                <a:latin typeface="Calibri" panose="020F0502020204030204" pitchFamily="34" charset="0"/>
              </a:rPr>
              <a:t>Government </a:t>
            </a:r>
            <a:r>
              <a:rPr lang="en-ZA" sz="2400" dirty="0" smtClean="0">
                <a:latin typeface="Calibri" panose="020F0502020204030204" pitchFamily="34" charset="0"/>
              </a:rPr>
              <a:t>(LG) Fiscal </a:t>
            </a:r>
            <a:r>
              <a:rPr lang="en-ZA" sz="2400" dirty="0">
                <a:latin typeface="Calibri" panose="020F0502020204030204" pitchFamily="34" charset="0"/>
              </a:rPr>
              <a:t>Framework</a:t>
            </a:r>
          </a:p>
          <a:p>
            <a:pPr marL="800100" lvl="1" indent="-342900">
              <a:lnSpc>
                <a:spcPct val="90000"/>
              </a:lnSpc>
              <a:buFont typeface="Calibri" panose="020F0502020204030204" pitchFamily="34" charset="0"/>
              <a:buChar char="−"/>
            </a:pPr>
            <a:r>
              <a:rPr lang="en-ZA" sz="2400" dirty="0">
                <a:latin typeface="Calibri" panose="020F0502020204030204" pitchFamily="34" charset="0"/>
              </a:rPr>
              <a:t>Design of the LG fiscal </a:t>
            </a:r>
            <a:r>
              <a:rPr lang="en-ZA" sz="2400" dirty="0" smtClean="0">
                <a:latin typeface="Calibri" panose="020F0502020204030204" pitchFamily="34" charset="0"/>
              </a:rPr>
              <a:t>framework</a:t>
            </a:r>
          </a:p>
          <a:p>
            <a:pPr marL="800100" lvl="1" indent="-342900">
              <a:lnSpc>
                <a:spcPct val="90000"/>
              </a:lnSpc>
              <a:buFont typeface="Calibri" panose="020F0502020204030204" pitchFamily="34" charset="0"/>
              <a:buChar char="−"/>
            </a:pPr>
            <a:r>
              <a:rPr lang="en-ZA" sz="2400" dirty="0" smtClean="0">
                <a:latin typeface="Calibri" panose="020F0502020204030204" pitchFamily="34" charset="0"/>
              </a:rPr>
              <a:t>Division </a:t>
            </a:r>
            <a:r>
              <a:rPr lang="en-ZA" sz="2400" dirty="0">
                <a:latin typeface="Calibri" panose="020F0502020204030204" pitchFamily="34" charset="0"/>
              </a:rPr>
              <a:t>of </a:t>
            </a:r>
            <a:r>
              <a:rPr lang="en-ZA" sz="2400" dirty="0" smtClean="0">
                <a:latin typeface="Calibri" panose="020F0502020204030204" pitchFamily="34" charset="0"/>
              </a:rPr>
              <a:t>revenue </a:t>
            </a:r>
          </a:p>
          <a:p>
            <a:pPr marL="800100" lvl="1" indent="-342900">
              <a:lnSpc>
                <a:spcPct val="90000"/>
              </a:lnSpc>
              <a:buFont typeface="Calibri" panose="020F0502020204030204" pitchFamily="34" charset="0"/>
              <a:buChar char="−"/>
            </a:pPr>
            <a:r>
              <a:rPr lang="en-ZA" sz="2400" dirty="0" smtClean="0">
                <a:latin typeface="Calibri" panose="020F0502020204030204" pitchFamily="34" charset="0"/>
              </a:rPr>
              <a:t>LG Equitable Share Formula</a:t>
            </a:r>
          </a:p>
          <a:p>
            <a:pPr marL="800100" lvl="1" indent="-342900">
              <a:lnSpc>
                <a:spcPct val="90000"/>
              </a:lnSpc>
              <a:buFont typeface="Calibri" panose="020F0502020204030204" pitchFamily="34" charset="0"/>
              <a:buChar char="−"/>
            </a:pPr>
            <a:r>
              <a:rPr lang="en-ZA" sz="2400" dirty="0" smtClean="0">
                <a:latin typeface="Calibri" panose="020F0502020204030204" pitchFamily="34" charset="0"/>
              </a:rPr>
              <a:t>Issues for Consideration</a:t>
            </a:r>
          </a:p>
          <a:p>
            <a:pPr marL="342900" indent="-342900">
              <a:lnSpc>
                <a:spcPct val="90000"/>
              </a:lnSpc>
              <a:spcBef>
                <a:spcPts val="600"/>
              </a:spcBef>
              <a:buFont typeface="Arial" panose="020B0604020202020204" pitchFamily="34" charset="0"/>
              <a:buChar char="•"/>
            </a:pPr>
            <a:r>
              <a:rPr lang="en-ZA" sz="2400" dirty="0" smtClean="0">
                <a:latin typeface="Calibri" panose="020F0502020204030204" pitchFamily="34" charset="0"/>
              </a:rPr>
              <a:t>Reforms Currently Underway to the LG Infrastructure Conditional Grant System</a:t>
            </a:r>
          </a:p>
          <a:p>
            <a:pPr marL="800100" lvl="1" indent="-342900">
              <a:lnSpc>
                <a:spcPct val="90000"/>
              </a:lnSpc>
              <a:buFont typeface="Calibri" panose="020F0502020204030204" pitchFamily="34" charset="0"/>
              <a:buChar char="−"/>
            </a:pPr>
            <a:r>
              <a:rPr lang="en-ZA" sz="2400" dirty="0" smtClean="0">
                <a:latin typeface="Calibri" panose="020F0502020204030204" pitchFamily="34" charset="0"/>
              </a:rPr>
              <a:t>Infrastructure Grant Review</a:t>
            </a:r>
          </a:p>
          <a:p>
            <a:pPr marL="800100" lvl="1" indent="-342900">
              <a:lnSpc>
                <a:spcPct val="90000"/>
              </a:lnSpc>
              <a:buFont typeface="Calibri" panose="020F0502020204030204" pitchFamily="34" charset="0"/>
              <a:buChar char="−"/>
            </a:pPr>
            <a:r>
              <a:rPr lang="en-ZA" sz="2400" dirty="0" smtClean="0">
                <a:latin typeface="Calibri" panose="020F0502020204030204" pitchFamily="34" charset="0"/>
              </a:rPr>
              <a:t>A </a:t>
            </a:r>
            <a:r>
              <a:rPr lang="en-ZA" sz="2400" dirty="0">
                <a:latin typeface="Calibri" panose="020F0502020204030204" pitchFamily="34" charset="0"/>
              </a:rPr>
              <a:t>New Fiscal Package to Transform our Cities</a:t>
            </a:r>
            <a:endParaRPr lang="en-ZA" sz="2400" dirty="0" smtClean="0">
              <a:latin typeface="Calibri" panose="020F0502020204030204" pitchFamily="34" charset="0"/>
            </a:endParaRPr>
          </a:p>
          <a:p>
            <a:pPr marL="342900" indent="-342900">
              <a:lnSpc>
                <a:spcPct val="90000"/>
              </a:lnSpc>
              <a:spcBef>
                <a:spcPts val="600"/>
              </a:spcBef>
              <a:buFont typeface="Arial" panose="020B0604020202020204" pitchFamily="34" charset="0"/>
              <a:buChar char="•"/>
            </a:pPr>
            <a:r>
              <a:rPr lang="en-ZA" sz="2400" dirty="0" smtClean="0">
                <a:latin typeface="Calibri" panose="020F0502020204030204" pitchFamily="34" charset="0"/>
              </a:rPr>
              <a:t>Conclusion </a:t>
            </a:r>
            <a:endParaRPr lang="en-ZA" sz="2400" dirty="0">
              <a:latin typeface="Calibri" panose="020F0502020204030204" pitchFamily="34" charset="0"/>
            </a:endParaRPr>
          </a:p>
          <a:p>
            <a:pPr lvl="0" algn="ctr" fontAlgn="base">
              <a:lnSpc>
                <a:spcPct val="90000"/>
              </a:lnSpc>
              <a:spcBef>
                <a:spcPct val="20000"/>
              </a:spcBef>
              <a:spcAft>
                <a:spcPct val="0"/>
              </a:spcAft>
            </a:pPr>
            <a:endParaRPr lang="en-ZA" i="1" kern="0" dirty="0" smtClean="0">
              <a:solidFill>
                <a:srgbClr val="000000"/>
              </a:solidFill>
              <a:latin typeface="Calibri" panose="020F0502020204030204" pitchFamily="34" charset="0"/>
            </a:endParaRPr>
          </a:p>
          <a:p>
            <a:pPr lvl="0" algn="ctr" fontAlgn="base">
              <a:lnSpc>
                <a:spcPct val="90000"/>
              </a:lnSpc>
              <a:spcBef>
                <a:spcPct val="20000"/>
              </a:spcBef>
              <a:spcAft>
                <a:spcPct val="0"/>
              </a:spcAft>
            </a:pPr>
            <a:r>
              <a:rPr lang="en-ZA" sz="2400" i="1" kern="0" dirty="0" smtClean="0">
                <a:solidFill>
                  <a:schemeClr val="accent1">
                    <a:lumMod val="75000"/>
                  </a:schemeClr>
                </a:solidFill>
                <a:latin typeface="Calibri" panose="020F0502020204030204" pitchFamily="34" charset="0"/>
              </a:rPr>
              <a:t>Note </a:t>
            </a:r>
            <a:r>
              <a:rPr lang="en-ZA" sz="2400" i="1" kern="0" dirty="0">
                <a:solidFill>
                  <a:schemeClr val="accent1">
                    <a:lumMod val="75000"/>
                  </a:schemeClr>
                </a:solidFill>
                <a:latin typeface="Calibri" panose="020F0502020204030204" pitchFamily="34" charset="0"/>
              </a:rPr>
              <a:t>that proposed changes to the LG fiscal framework may be announced in the Medium Term Budget Policy Statement that will be tabled on 25 October 2017</a:t>
            </a:r>
          </a:p>
          <a:p>
            <a:pPr>
              <a:lnSpc>
                <a:spcPct val="90000"/>
              </a:lnSpc>
            </a:pPr>
            <a:endParaRPr lang="en-ZA" sz="1400" dirty="0">
              <a:latin typeface="Calibri" panose="020F0502020204030204" pitchFamily="34" charset="0"/>
            </a:endParaRP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684157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75358" y="537120"/>
            <a:ext cx="7467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Perceived contributory factors to municipal failures ...</a:t>
            </a:r>
            <a:endParaRPr lang="en-ZA"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75357" y="1219200"/>
            <a:ext cx="6126289" cy="5047536"/>
          </a:xfrm>
          <a:prstGeom prst="rect">
            <a:avLst/>
          </a:prstGeom>
          <a:noFill/>
        </p:spPr>
        <p:txBody>
          <a:bodyPr wrap="square" rtlCol="0">
            <a:spAutoFit/>
          </a:bodyPr>
          <a:lstStyle/>
          <a:p>
            <a:pPr marL="182563" lvl="0" indent="-182563" algn="just" eaLnBrk="0" fontAlgn="base" hangingPunct="0">
              <a:spcBef>
                <a:spcPct val="20000"/>
              </a:spcBef>
              <a:spcAft>
                <a:spcPct val="0"/>
              </a:spcAft>
              <a:buFontTx/>
              <a:buChar char="•"/>
              <a:defRPr/>
            </a:pPr>
            <a:r>
              <a:rPr lang="en-ZA" altLang="en-US" kern="0" dirty="0">
                <a:solidFill>
                  <a:srgbClr val="000000"/>
                </a:solidFill>
                <a:latin typeface="Arial" pitchFamily="34" charset="0"/>
              </a:rPr>
              <a:t>Some stakeholders argue </a:t>
            </a:r>
            <a:r>
              <a:rPr lang="en-ZA" altLang="en-US" kern="0" dirty="0" smtClean="0">
                <a:solidFill>
                  <a:srgbClr val="000000"/>
                </a:solidFill>
                <a:latin typeface="Arial" pitchFamily="34" charset="0"/>
              </a:rPr>
              <a:t>LG </a:t>
            </a:r>
            <a:r>
              <a:rPr lang="en-ZA" altLang="en-US" kern="0" dirty="0">
                <a:solidFill>
                  <a:srgbClr val="000000"/>
                </a:solidFill>
                <a:latin typeface="Arial" pitchFamily="34" charset="0"/>
              </a:rPr>
              <a:t>is underfunded?</a:t>
            </a: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That their share of nationally raised revenue as articulated in the annual Division of Revenue Act at </a:t>
            </a:r>
            <a:r>
              <a:rPr lang="en-ZA" altLang="en-US" sz="1400" b="1" kern="0" dirty="0" smtClean="0">
                <a:solidFill>
                  <a:srgbClr val="000000"/>
                </a:solidFill>
                <a:latin typeface="Arial" pitchFamily="34" charset="0"/>
              </a:rPr>
              <a:t>9% </a:t>
            </a:r>
            <a:r>
              <a:rPr lang="en-ZA" altLang="en-US" sz="1400" kern="0" dirty="0">
                <a:solidFill>
                  <a:srgbClr val="000000"/>
                </a:solidFill>
                <a:latin typeface="Arial" pitchFamily="34" charset="0"/>
              </a:rPr>
              <a:t>is not sufficient …</a:t>
            </a:r>
          </a:p>
          <a:p>
            <a:pPr marL="182563" lvl="0" indent="-182563" algn="just" eaLnBrk="0" fontAlgn="base" hangingPunct="0">
              <a:spcBef>
                <a:spcPct val="20000"/>
              </a:spcBef>
              <a:spcAft>
                <a:spcPct val="0"/>
              </a:spcAft>
              <a:buFontTx/>
              <a:buChar char="•"/>
              <a:defRPr/>
            </a:pPr>
            <a:r>
              <a:rPr lang="en-ZA" altLang="en-US" kern="0" dirty="0">
                <a:solidFill>
                  <a:srgbClr val="000000"/>
                </a:solidFill>
                <a:latin typeface="Arial" pitchFamily="34" charset="0"/>
              </a:rPr>
              <a:t>Others argue that municipalities…</a:t>
            </a: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are not viable?</a:t>
            </a: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Or that it is a Governance </a:t>
            </a:r>
            <a:r>
              <a:rPr lang="en-ZA" altLang="en-US" sz="1400" kern="0" dirty="0" smtClean="0">
                <a:solidFill>
                  <a:srgbClr val="000000"/>
                </a:solidFill>
                <a:latin typeface="Arial" pitchFamily="34" charset="0"/>
              </a:rPr>
              <a:t>Failure?</a:t>
            </a:r>
            <a:endParaRPr lang="en-ZA" altLang="en-US" sz="1400" kern="0" dirty="0">
              <a:solidFill>
                <a:srgbClr val="000000"/>
              </a:solidFill>
              <a:latin typeface="Arial" pitchFamily="34" charset="0"/>
            </a:endParaRP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Or the design of our Intergovernmental System is the </a:t>
            </a:r>
            <a:r>
              <a:rPr lang="en-ZA" altLang="en-US" sz="1400" kern="0" dirty="0" smtClean="0">
                <a:solidFill>
                  <a:srgbClr val="000000"/>
                </a:solidFill>
                <a:latin typeface="Arial" pitchFamily="34" charset="0"/>
              </a:rPr>
              <a:t>problem?</a:t>
            </a:r>
            <a:endParaRPr lang="en-ZA" altLang="en-US" sz="1400" kern="0" dirty="0">
              <a:solidFill>
                <a:srgbClr val="000000"/>
              </a:solidFill>
              <a:latin typeface="Arial" pitchFamily="34" charset="0"/>
            </a:endParaRP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Or that National Government is the reason for this </a:t>
            </a:r>
            <a:r>
              <a:rPr lang="en-ZA" altLang="en-US" sz="1400" kern="0" dirty="0" smtClean="0">
                <a:solidFill>
                  <a:srgbClr val="000000"/>
                </a:solidFill>
                <a:latin typeface="Arial" pitchFamily="34" charset="0"/>
              </a:rPr>
              <a:t>failure?  </a:t>
            </a:r>
            <a:endParaRPr lang="en-ZA" altLang="en-US" sz="1400" kern="0" dirty="0">
              <a:solidFill>
                <a:srgbClr val="000000"/>
              </a:solidFill>
              <a:latin typeface="Arial" pitchFamily="34" charset="0"/>
            </a:endParaRP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Or a combination of all the </a:t>
            </a:r>
            <a:r>
              <a:rPr lang="en-ZA" altLang="en-US" sz="1400" kern="0" dirty="0" smtClean="0">
                <a:solidFill>
                  <a:srgbClr val="000000"/>
                </a:solidFill>
                <a:latin typeface="Arial" pitchFamily="34" charset="0"/>
              </a:rPr>
              <a:t>above?</a:t>
            </a:r>
            <a:endParaRPr lang="en-ZA" altLang="en-US" sz="1400" kern="0" dirty="0">
              <a:solidFill>
                <a:srgbClr val="000000"/>
              </a:solidFill>
              <a:latin typeface="Arial" pitchFamily="34" charset="0"/>
            </a:endParaRPr>
          </a:p>
          <a:p>
            <a:pPr marL="182563" lvl="0" indent="-182563" algn="just" eaLnBrk="0" fontAlgn="base" hangingPunct="0">
              <a:spcBef>
                <a:spcPct val="20000"/>
              </a:spcBef>
              <a:spcAft>
                <a:spcPct val="0"/>
              </a:spcAft>
              <a:buFontTx/>
              <a:buChar char="•"/>
              <a:defRPr/>
            </a:pPr>
            <a:r>
              <a:rPr lang="en-ZA" altLang="en-US" kern="0" dirty="0">
                <a:solidFill>
                  <a:srgbClr val="000000"/>
                </a:solidFill>
                <a:latin typeface="Arial" pitchFamily="34" charset="0"/>
              </a:rPr>
              <a:t>Yet, municipalities </a:t>
            </a: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collectively underspent each year…</a:t>
            </a: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Have substantial revenue sources assigned to them relative to provinces and if one takes this into account, their share of the total national revenue raised is in fact </a:t>
            </a:r>
            <a:r>
              <a:rPr lang="en-ZA" altLang="en-US" sz="1400" b="1" kern="0" dirty="0" smtClean="0">
                <a:solidFill>
                  <a:srgbClr val="000000"/>
                </a:solidFill>
                <a:latin typeface="Arial" pitchFamily="34" charset="0"/>
              </a:rPr>
              <a:t>25%  </a:t>
            </a:r>
            <a:endParaRPr lang="en-ZA" altLang="en-US" sz="1400" b="1" kern="0" dirty="0">
              <a:solidFill>
                <a:srgbClr val="000000"/>
              </a:solidFill>
              <a:latin typeface="Arial" pitchFamily="34" charset="0"/>
            </a:endParaRPr>
          </a:p>
          <a:p>
            <a:pPr marL="447675" lvl="1" indent="-265113" algn="just" eaLnBrk="0" fontAlgn="base" hangingPunct="0">
              <a:spcBef>
                <a:spcPct val="20000"/>
              </a:spcBef>
              <a:spcAft>
                <a:spcPct val="0"/>
              </a:spcAft>
              <a:buFontTx/>
              <a:buChar char="–"/>
              <a:defRPr/>
            </a:pPr>
            <a:r>
              <a:rPr lang="en-ZA" altLang="en-US" sz="1400" kern="0" dirty="0">
                <a:solidFill>
                  <a:srgbClr val="000000"/>
                </a:solidFill>
                <a:latin typeface="Arial" pitchFamily="34" charset="0"/>
              </a:rPr>
              <a:t>The AG’s findings largely indicate that mismanagement, lack of internal controls, leadership challenges, massive water and electricity losses are the issues that need immediate remedial action   </a:t>
            </a:r>
          </a:p>
          <a:p>
            <a:pPr marL="182563" lvl="1" indent="-182563" algn="just" eaLnBrk="0" fontAlgn="base" hangingPunct="0">
              <a:spcBef>
                <a:spcPct val="20000"/>
              </a:spcBef>
              <a:spcAft>
                <a:spcPct val="0"/>
              </a:spcAft>
              <a:buFontTx/>
              <a:buChar char="•"/>
              <a:defRPr/>
            </a:pPr>
            <a:r>
              <a:rPr lang="en-ZA" altLang="en-US" kern="0" dirty="0">
                <a:solidFill>
                  <a:srgbClr val="000000"/>
                </a:solidFill>
                <a:latin typeface="Arial" pitchFamily="34" charset="0"/>
              </a:rPr>
              <a:t>So what is really the problem/situation…and is it informed by factual information – empirical evidence</a:t>
            </a:r>
            <a:r>
              <a:rPr lang="en-ZA" altLang="en-US" kern="0" dirty="0" smtClean="0">
                <a:solidFill>
                  <a:srgbClr val="000000"/>
                </a:solidFill>
                <a:latin typeface="Arial" pitchFamily="34" charset="0"/>
              </a:rPr>
              <a:t>?</a:t>
            </a:r>
            <a:endParaRPr lang="en-ZA" altLang="en-US" kern="0" dirty="0">
              <a:solidFill>
                <a:srgbClr val="000000"/>
              </a:solidFill>
              <a:latin typeface="Arial"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607205" y="175496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607205" y="350638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74002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320"/>
            <a:ext cx="9144000" cy="6858000"/>
          </a:xfrm>
          <a:prstGeom prst="rect">
            <a:avLst/>
          </a:prstGeom>
        </p:spPr>
      </p:pic>
      <p:sp>
        <p:nvSpPr>
          <p:cNvPr id="4" name="TextBox 3"/>
          <p:cNvSpPr txBox="1"/>
          <p:nvPr/>
        </p:nvSpPr>
        <p:spPr>
          <a:xfrm>
            <a:off x="762000" y="3388360"/>
            <a:ext cx="5562600" cy="738664"/>
          </a:xfrm>
          <a:prstGeom prst="rect">
            <a:avLst/>
          </a:prstGeom>
          <a:noFill/>
        </p:spPr>
        <p:txBody>
          <a:bodyPr wrap="square" rtlCol="0">
            <a:spAutoFit/>
          </a:bodyPr>
          <a:lstStyle/>
          <a:p>
            <a:endParaRPr lang="en-US" dirty="0" smtClean="0">
              <a:solidFill>
                <a:schemeClr val="bg1"/>
              </a:solidFill>
              <a:latin typeface="Arial" panose="020B0604020202020204" pitchFamily="34" charset="0"/>
              <a:cs typeface="Arial" panose="020B0604020202020204" pitchFamily="34" charset="0"/>
            </a:endParaRPr>
          </a:p>
          <a:p>
            <a:pPr algn="ctr"/>
            <a:r>
              <a:rPr lang="en-ZA" sz="2400" dirty="0" smtClean="0">
                <a:solidFill>
                  <a:schemeClr val="bg1"/>
                </a:solidFill>
                <a:latin typeface="Arial" panose="020B0604020202020204" pitchFamily="34" charset="0"/>
                <a:cs typeface="Arial" panose="020B0604020202020204" pitchFamily="34" charset="0"/>
              </a:rPr>
              <a:t>…………. THE END </a:t>
            </a:r>
            <a:endParaRPr lang="en-ZA" sz="2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5257800"/>
            <a:ext cx="3962400" cy="770674"/>
          </a:xfrm>
          <a:prstGeom prst="rect">
            <a:avLst/>
          </a:prstGeom>
        </p:spPr>
      </p:pic>
      <p:pic>
        <p:nvPicPr>
          <p:cNvPr id="2050" name="Picture 44" descr="Description: Description: Description: C:\Documents and Settings\1877\My Documents\clip_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562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37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18"/>
            <a:ext cx="9144000" cy="6858000"/>
          </a:xfrm>
          <a:prstGeom prst="rect">
            <a:avLst/>
          </a:prstGeom>
        </p:spPr>
      </p:pic>
      <p:sp>
        <p:nvSpPr>
          <p:cNvPr id="4" name="TextBox 3"/>
          <p:cNvSpPr txBox="1"/>
          <p:nvPr/>
        </p:nvSpPr>
        <p:spPr>
          <a:xfrm>
            <a:off x="609600" y="3581400"/>
            <a:ext cx="5562600" cy="954107"/>
          </a:xfrm>
          <a:prstGeom prst="rect">
            <a:avLst/>
          </a:prstGeom>
          <a:noFill/>
        </p:spPr>
        <p:txBody>
          <a:bodyPr wrap="square" rtlCol="0">
            <a:spAutoFit/>
          </a:bodyPr>
          <a:lstStyle/>
          <a:p>
            <a:r>
              <a:rPr lang="en-ZA" sz="2800" dirty="0" smtClean="0">
                <a:solidFill>
                  <a:schemeClr val="bg1"/>
                </a:solidFill>
                <a:latin typeface="Arial" panose="020B0604020202020204" pitchFamily="34" charset="0"/>
                <a:cs typeface="Arial" panose="020B0604020202020204" pitchFamily="34" charset="0"/>
              </a:rPr>
              <a:t>LOCAL GOVERNMENT (LG) FISCAL FRAMEWORK</a:t>
            </a:r>
            <a:endParaRPr lang="en-ZA" sz="28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749808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533400"/>
            <a:ext cx="7291130"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Design of the LG fiscal </a:t>
            </a:r>
            <a:r>
              <a:rPr lang="en-US" sz="3200" dirty="0" smtClean="0">
                <a:solidFill>
                  <a:schemeClr val="bg1"/>
                </a:solidFill>
                <a:latin typeface="Arial" panose="020B0604020202020204" pitchFamily="34" charset="0"/>
                <a:cs typeface="Arial" panose="020B0604020202020204" pitchFamily="34" charset="0"/>
              </a:rPr>
              <a:t>framework</a:t>
            </a:r>
            <a:endParaRPr lang="en-ZA" sz="32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80438" y="1118175"/>
            <a:ext cx="6020362" cy="5601533"/>
          </a:xfrm>
          <a:prstGeom prst="rect">
            <a:avLst/>
          </a:prstGeom>
          <a:noFill/>
        </p:spPr>
        <p:txBody>
          <a:bodyPr wrap="square" rtlCol="0">
            <a:spAutoFit/>
          </a:bodyPr>
          <a:lstStyle/>
          <a:p>
            <a:pPr marL="182563" indent="-182563">
              <a:buFont typeface="Arial" panose="020B0604020202020204" pitchFamily="34" charset="0"/>
              <a:buChar char="•"/>
            </a:pPr>
            <a:r>
              <a:rPr lang="en-ZA" sz="2000" dirty="0"/>
              <a:t>The LG Fiscal Framework </a:t>
            </a:r>
            <a:r>
              <a:rPr lang="en-ZA" sz="2000" dirty="0" smtClean="0"/>
              <a:t>recognises the economic </a:t>
            </a:r>
            <a:r>
              <a:rPr lang="en-ZA" sz="2000" dirty="0"/>
              <a:t>inequalities across the country, </a:t>
            </a:r>
            <a:r>
              <a:rPr lang="en-ZA" sz="2000" dirty="0" smtClean="0"/>
              <a:t>where certain </a:t>
            </a:r>
            <a:r>
              <a:rPr lang="en-ZA" sz="2000" dirty="0"/>
              <a:t>municipalities have less own revenue resources </a:t>
            </a:r>
          </a:p>
          <a:p>
            <a:pPr marL="182563" indent="-182563">
              <a:buFont typeface="Arial" panose="020B0604020202020204" pitchFamily="34" charset="0"/>
              <a:buChar char="•"/>
            </a:pPr>
            <a:r>
              <a:rPr lang="en-ZA" sz="2000" dirty="0"/>
              <a:t>The LG equitable share (LGES) formula is designed to enable municipalities “to provide basic services and perform the functions allocated to </a:t>
            </a:r>
            <a:r>
              <a:rPr lang="en-ZA" sz="2000" dirty="0" smtClean="0"/>
              <a:t>it”, taking </a:t>
            </a:r>
            <a:r>
              <a:rPr lang="en-ZA" sz="2000" dirty="0"/>
              <a:t>into account “fiscal capacity and efficiency” and “developmental and other needs“ of </a:t>
            </a:r>
            <a:r>
              <a:rPr lang="en-ZA" sz="2000" dirty="0" smtClean="0"/>
              <a:t>municipalities</a:t>
            </a:r>
          </a:p>
          <a:p>
            <a:pPr marL="182563" indent="-182563">
              <a:buFont typeface="Arial" panose="020B0604020202020204" pitchFamily="34" charset="0"/>
              <a:buChar char="•"/>
            </a:pPr>
            <a:r>
              <a:rPr lang="en-ZA" sz="2000" dirty="0" smtClean="0"/>
              <a:t>The LGES </a:t>
            </a:r>
            <a:r>
              <a:rPr lang="en-ZA" sz="2000" dirty="0"/>
              <a:t>cannot fund municipalities for lack of revenue raising efforts or inefficiencies (</a:t>
            </a:r>
            <a:r>
              <a:rPr lang="en-ZA" sz="2000" dirty="0" smtClean="0"/>
              <a:t>s227(1)(a) and 227(2) of the Constitution)</a:t>
            </a:r>
            <a:endParaRPr lang="en-ZA" sz="2000" dirty="0"/>
          </a:p>
          <a:p>
            <a:pPr marL="182563" indent="-182563">
              <a:buFont typeface="Arial" panose="020B0604020202020204" pitchFamily="34" charset="0"/>
              <a:buChar char="•"/>
            </a:pPr>
            <a:r>
              <a:rPr lang="en-ZA" sz="2000" dirty="0" smtClean="0"/>
              <a:t>The </a:t>
            </a:r>
            <a:r>
              <a:rPr lang="en-ZA" sz="2000" dirty="0"/>
              <a:t>LGES </a:t>
            </a:r>
            <a:r>
              <a:rPr lang="en-ZA" sz="2000" dirty="0" smtClean="0"/>
              <a:t>should mainly be used to </a:t>
            </a:r>
            <a:r>
              <a:rPr lang="en-ZA" sz="2000" dirty="0"/>
              <a:t>subsidise or fund the provision of municipal services to poor </a:t>
            </a:r>
            <a:r>
              <a:rPr lang="en-ZA" sz="2000" dirty="0" smtClean="0"/>
              <a:t>households</a:t>
            </a:r>
          </a:p>
          <a:p>
            <a:pPr marL="182563" indent="-182563">
              <a:buFont typeface="Arial" panose="020B0604020202020204" pitchFamily="34" charset="0"/>
              <a:buChar char="•"/>
            </a:pPr>
            <a:r>
              <a:rPr lang="en-ZA" sz="2000" dirty="0" smtClean="0"/>
              <a:t>Municipalities </a:t>
            </a:r>
            <a:r>
              <a:rPr lang="en-ZA" sz="2000" dirty="0"/>
              <a:t>are expected to fund basic services and functions like the provision of water, electricity, refuse removal, fire-fighting and emergency services </a:t>
            </a:r>
            <a:r>
              <a:rPr lang="en-ZA" sz="2000" dirty="0" smtClean="0"/>
              <a:t>to the non-poor from </a:t>
            </a:r>
            <a:r>
              <a:rPr lang="en-ZA" sz="2000" dirty="0"/>
              <a:t>their own </a:t>
            </a:r>
            <a:r>
              <a:rPr lang="en-ZA" sz="2000" dirty="0" smtClean="0"/>
              <a:t>revenue</a:t>
            </a:r>
            <a:endParaRPr lang="en-ZA" sz="2000" dirty="0"/>
          </a:p>
          <a:p>
            <a:pPr marL="263525" indent="-263525">
              <a:buFont typeface="Arial" panose="020B0604020202020204" pitchFamily="34" charset="0"/>
              <a:buChar char="•"/>
            </a:pPr>
            <a:endParaRPr lang="en-ZA"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27962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533400"/>
            <a:ext cx="7261772"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Division of revenue to LG</a:t>
            </a:r>
            <a:endParaRPr lang="en-ZA" sz="32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809847" y="1339468"/>
            <a:ext cx="2133600" cy="1600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 y="1452125"/>
            <a:ext cx="4394344" cy="496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05056" y="1118175"/>
            <a:ext cx="2448272" cy="707886"/>
          </a:xfrm>
          <a:prstGeom prst="rect">
            <a:avLst/>
          </a:prstGeom>
          <a:noFill/>
        </p:spPr>
        <p:txBody>
          <a:bodyPr wrap="square" rtlCol="0">
            <a:spAutoFit/>
          </a:bodyPr>
          <a:lstStyle/>
          <a:p>
            <a:pPr algn="ctr" fontAlgn="auto">
              <a:spcBef>
                <a:spcPts val="0"/>
              </a:spcBef>
              <a:spcAft>
                <a:spcPts val="0"/>
              </a:spcAft>
            </a:pPr>
            <a:r>
              <a:rPr lang="en-ZA" sz="2000" b="1" dirty="0" smtClean="0">
                <a:solidFill>
                  <a:srgbClr val="B90400"/>
                </a:solidFill>
                <a:latin typeface="Arial"/>
              </a:rPr>
              <a:t>Local </a:t>
            </a:r>
            <a:r>
              <a:rPr lang="en-ZA" sz="2000" b="1" dirty="0" err="1" smtClean="0">
                <a:solidFill>
                  <a:srgbClr val="B90400"/>
                </a:solidFill>
                <a:latin typeface="Arial"/>
              </a:rPr>
              <a:t>Govt</a:t>
            </a:r>
            <a:r>
              <a:rPr lang="en-ZA" sz="2000" b="1" dirty="0" smtClean="0">
                <a:solidFill>
                  <a:srgbClr val="B90400"/>
                </a:solidFill>
                <a:latin typeface="Arial"/>
              </a:rPr>
              <a:t> </a:t>
            </a:r>
          </a:p>
          <a:p>
            <a:pPr algn="ctr" fontAlgn="auto">
              <a:spcBef>
                <a:spcPts val="0"/>
              </a:spcBef>
              <a:spcAft>
                <a:spcPts val="0"/>
              </a:spcAft>
            </a:pPr>
            <a:r>
              <a:rPr lang="en-ZA" sz="2000" b="1" dirty="0" smtClean="0">
                <a:solidFill>
                  <a:srgbClr val="B90400"/>
                </a:solidFill>
                <a:latin typeface="Arial"/>
              </a:rPr>
              <a:t>9.1%</a:t>
            </a:r>
            <a:endParaRPr lang="en-ZA" sz="2000" b="1" dirty="0">
              <a:solidFill>
                <a:srgbClr val="B90400"/>
              </a:solidFill>
              <a:latin typeface="Arial"/>
            </a:endParaRPr>
          </a:p>
        </p:txBody>
      </p:sp>
      <p:sp>
        <p:nvSpPr>
          <p:cNvPr id="16" name="TextBox 15"/>
          <p:cNvSpPr txBox="1"/>
          <p:nvPr/>
        </p:nvSpPr>
        <p:spPr>
          <a:xfrm>
            <a:off x="2522136" y="2367109"/>
            <a:ext cx="1872208" cy="707886"/>
          </a:xfrm>
          <a:prstGeom prst="rect">
            <a:avLst/>
          </a:prstGeom>
          <a:noFill/>
        </p:spPr>
        <p:txBody>
          <a:bodyPr wrap="square" rtlCol="0">
            <a:spAutoFit/>
          </a:bodyPr>
          <a:lstStyle/>
          <a:p>
            <a:pPr algn="ctr" fontAlgn="auto">
              <a:spcBef>
                <a:spcPts val="0"/>
              </a:spcBef>
              <a:spcAft>
                <a:spcPts val="0"/>
              </a:spcAft>
            </a:pPr>
            <a:r>
              <a:rPr lang="en-ZA" sz="2000" b="1" dirty="0" smtClean="0">
                <a:solidFill>
                  <a:srgbClr val="B90400"/>
                </a:solidFill>
                <a:latin typeface="Arial"/>
              </a:rPr>
              <a:t>National 47.5%</a:t>
            </a:r>
            <a:endParaRPr lang="en-ZA" sz="2000" b="1" dirty="0">
              <a:solidFill>
                <a:srgbClr val="B90400"/>
              </a:solidFill>
              <a:latin typeface="Arial"/>
            </a:endParaRPr>
          </a:p>
        </p:txBody>
      </p:sp>
      <p:sp>
        <p:nvSpPr>
          <p:cNvPr id="17" name="TextBox 16"/>
          <p:cNvSpPr txBox="1"/>
          <p:nvPr/>
        </p:nvSpPr>
        <p:spPr>
          <a:xfrm>
            <a:off x="0" y="4724400"/>
            <a:ext cx="1828800" cy="707886"/>
          </a:xfrm>
          <a:prstGeom prst="rect">
            <a:avLst/>
          </a:prstGeom>
          <a:noFill/>
        </p:spPr>
        <p:txBody>
          <a:bodyPr wrap="square" rtlCol="0">
            <a:spAutoFit/>
          </a:bodyPr>
          <a:lstStyle/>
          <a:p>
            <a:pPr algn="ctr" eaLnBrk="0" hangingPunct="0"/>
            <a:r>
              <a:rPr lang="en-ZA" sz="2000" b="1" dirty="0" smtClean="0">
                <a:solidFill>
                  <a:srgbClr val="990000"/>
                </a:solidFill>
                <a:latin typeface="Arial"/>
                <a:ea typeface="ＭＳ Ｐゴシック" pitchFamily="1" charset="-128"/>
              </a:rPr>
              <a:t>Provinces</a:t>
            </a:r>
          </a:p>
          <a:p>
            <a:pPr algn="ctr" eaLnBrk="0" hangingPunct="0"/>
            <a:r>
              <a:rPr lang="en-ZA" sz="2000" b="1" dirty="0" smtClean="0">
                <a:solidFill>
                  <a:srgbClr val="990000"/>
                </a:solidFill>
                <a:latin typeface="Arial"/>
                <a:ea typeface="ＭＳ Ｐゴシック" pitchFamily="1" charset="-128"/>
              </a:rPr>
              <a:t>43.4%</a:t>
            </a:r>
            <a:endParaRPr lang="en-ZA" sz="2000" b="1" dirty="0">
              <a:solidFill>
                <a:srgbClr val="990000"/>
              </a:solidFill>
              <a:latin typeface="Arial"/>
              <a:ea typeface="ＭＳ Ｐゴシック" pitchFamily="1" charset="-128"/>
            </a:endParaRPr>
          </a:p>
        </p:txBody>
      </p:sp>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8889" y="2928318"/>
            <a:ext cx="4272891" cy="311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351164" y="5665782"/>
            <a:ext cx="4644008" cy="584775"/>
          </a:xfrm>
          <a:prstGeom prst="rect">
            <a:avLst/>
          </a:prstGeom>
          <a:noFill/>
        </p:spPr>
        <p:txBody>
          <a:bodyPr wrap="square" rtlCol="0">
            <a:spAutoFit/>
          </a:bodyPr>
          <a:lstStyle/>
          <a:p>
            <a:pPr algn="ctr" eaLnBrk="0" fontAlgn="base" hangingPunct="0">
              <a:spcBef>
                <a:spcPct val="0"/>
              </a:spcBef>
              <a:spcAft>
                <a:spcPct val="0"/>
              </a:spcAft>
            </a:pPr>
            <a:r>
              <a:rPr lang="en-US" sz="1600" b="1" dirty="0" smtClean="0">
                <a:solidFill>
                  <a:srgbClr val="000000"/>
                </a:solidFill>
                <a:latin typeface="Arial" charset="0"/>
                <a:ea typeface="ＭＳ Ｐゴシック" pitchFamily="1" charset="-128"/>
              </a:rPr>
              <a:t>Division of Revenue including Provincial and Municipal Own Revenue (2016/17)</a:t>
            </a:r>
            <a:endParaRPr lang="en-US" sz="1600" b="1" dirty="0">
              <a:solidFill>
                <a:srgbClr val="000000"/>
              </a:solidFill>
              <a:latin typeface="Arial" charset="0"/>
              <a:ea typeface="ＭＳ Ｐゴシック" pitchFamily="1" charset="-128"/>
            </a:endParaRPr>
          </a:p>
        </p:txBody>
      </p:sp>
      <p:sp>
        <p:nvSpPr>
          <p:cNvPr id="4" name="TextBox 3"/>
          <p:cNvSpPr txBox="1"/>
          <p:nvPr/>
        </p:nvSpPr>
        <p:spPr>
          <a:xfrm>
            <a:off x="3858589" y="1550154"/>
            <a:ext cx="2646061" cy="830997"/>
          </a:xfrm>
          <a:prstGeom prst="rect">
            <a:avLst/>
          </a:prstGeom>
          <a:noFill/>
        </p:spPr>
        <p:txBody>
          <a:bodyPr wrap="square" rtlCol="0">
            <a:spAutoFit/>
          </a:bodyPr>
          <a:lstStyle/>
          <a:p>
            <a:pPr algn="ctr"/>
            <a:r>
              <a:rPr lang="en-ZA" sz="2400" b="1" dirty="0" smtClean="0">
                <a:solidFill>
                  <a:srgbClr val="92D050"/>
                </a:solidFill>
                <a:effectLst>
                  <a:outerShdw blurRad="38100" dist="38100" dir="2700000" algn="tl">
                    <a:srgbClr val="000000">
                      <a:alpha val="43137"/>
                    </a:srgbClr>
                  </a:outerShdw>
                </a:effectLst>
              </a:rPr>
              <a:t>LG’s share:</a:t>
            </a:r>
          </a:p>
          <a:p>
            <a:pPr algn="ctr"/>
            <a:r>
              <a:rPr lang="en-ZA" sz="2400" b="1" dirty="0" smtClean="0">
                <a:solidFill>
                  <a:srgbClr val="92D050"/>
                </a:solidFill>
                <a:effectLst>
                  <a:outerShdw blurRad="38100" dist="38100" dir="2700000" algn="tl">
                    <a:srgbClr val="000000">
                      <a:alpha val="43137"/>
                    </a:srgbClr>
                  </a:outerShdw>
                </a:effectLst>
              </a:rPr>
              <a:t>9.1%  vs  25%</a:t>
            </a:r>
            <a:endParaRPr lang="en-ZA" sz="2400" b="1" dirty="0">
              <a:solidFill>
                <a:srgbClr val="92D050"/>
              </a:solidFill>
              <a:effectLst>
                <a:outerShdw blurRad="38100" dist="38100" dir="2700000" algn="tl">
                  <a:srgbClr val="000000">
                    <a:alpha val="43137"/>
                  </a:srgbClr>
                </a:outerShdw>
              </a:effectLst>
            </a:endParaRPr>
          </a:p>
        </p:txBody>
      </p:sp>
      <p:sp>
        <p:nvSpPr>
          <p:cNvPr id="6" name="Left-Right-Up Arrow 5"/>
          <p:cNvSpPr/>
          <p:nvPr/>
        </p:nvSpPr>
        <p:spPr>
          <a:xfrm>
            <a:off x="4091157" y="2341709"/>
            <a:ext cx="1292175" cy="1841843"/>
          </a:xfrm>
          <a:prstGeom prst="leftRightUpArrow">
            <a:avLst>
              <a:gd name="adj1" fmla="val 7702"/>
              <a:gd name="adj2" fmla="val 25000"/>
              <a:gd name="adj3" fmla="val 25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83980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533400"/>
            <a:ext cx="7291130" cy="523220"/>
          </a:xfrm>
          <a:prstGeom prst="rect">
            <a:avLst/>
          </a:prstGeom>
          <a:noFill/>
        </p:spPr>
        <p:txBody>
          <a:bodyPr wrap="square" rtlCol="0">
            <a:spAutoFit/>
          </a:bodyPr>
          <a:lstStyle/>
          <a:p>
            <a:r>
              <a:rPr lang="en-US" sz="2800" dirty="0" smtClean="0">
                <a:solidFill>
                  <a:schemeClr val="bg1"/>
                </a:solidFill>
                <a:latin typeface="Arial" panose="020B0604020202020204" pitchFamily="34" charset="0"/>
                <a:cs typeface="Arial" panose="020B0604020202020204" pitchFamily="34" charset="0"/>
              </a:rPr>
              <a:t>Redistributive nature of LG fiscal </a:t>
            </a:r>
            <a:r>
              <a:rPr lang="en-US" sz="2800" dirty="0" smtClean="0">
                <a:solidFill>
                  <a:schemeClr val="bg1"/>
                </a:solidFill>
                <a:latin typeface="Arial" panose="020B0604020202020204" pitchFamily="34" charset="0"/>
                <a:cs typeface="Arial" panose="020B0604020202020204" pitchFamily="34" charset="0"/>
              </a:rPr>
              <a:t>framework</a:t>
            </a:r>
            <a:endParaRPr lang="en-ZA" sz="2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25120" y="4680605"/>
            <a:ext cx="84937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division of revenue achieves a substantial redistribution of revenues raised through taxes in relatively wealthy (mainly urban) areas to areas where demand for </a:t>
            </a:r>
            <a:r>
              <a:rPr lang="en-US" dirty="0" err="1"/>
              <a:t>subsidised</a:t>
            </a:r>
            <a:r>
              <a:rPr lang="en-US" dirty="0"/>
              <a:t> public services is highest</a:t>
            </a:r>
          </a:p>
          <a:p>
            <a:pPr marL="285750" indent="-285750">
              <a:buFont typeface="Arial" panose="020B0604020202020204" pitchFamily="34" charset="0"/>
              <a:buChar char="•"/>
            </a:pPr>
            <a:r>
              <a:rPr lang="en-US" dirty="0"/>
              <a:t>As a result, the most rural municipalities receive twice the allocation per household that is transferred to metros (although 70% of tax revenue is raised in metros) </a:t>
            </a:r>
            <a:r>
              <a:rPr lang="en-ZA" dirty="0" smtClean="0"/>
              <a:t>revenue</a:t>
            </a:r>
            <a:endParaRPr lang="en-ZA" dirty="0"/>
          </a:p>
          <a:p>
            <a:pPr marL="263525" indent="-263525">
              <a:buFont typeface="Arial" panose="020B0604020202020204" pitchFamily="34" charset="0"/>
              <a:buChar char="•"/>
            </a:pPr>
            <a:endParaRPr lang="en-ZA"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553200" y="1312902"/>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553200" y="3014127"/>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498526"/>
            <a:ext cx="4724400" cy="311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stretch>
            <a:fillRect/>
          </a:stretch>
        </p:blipFill>
        <p:spPr>
          <a:xfrm>
            <a:off x="1333500" y="1118175"/>
            <a:ext cx="3886200" cy="377985"/>
          </a:xfrm>
          <a:prstGeom prst="rect">
            <a:avLst/>
          </a:prstGeom>
        </p:spPr>
      </p:pic>
    </p:spTree>
    <p:extLst>
      <p:ext uri="{BB962C8B-B14F-4D97-AF65-F5344CB8AC3E}">
        <p14:creationId xmlns:p14="http://schemas.microsoft.com/office/powerpoint/2010/main" val="356240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4847"/>
            <a:ext cx="9144000" cy="6858000"/>
          </a:xfrm>
          <a:prstGeom prst="rect">
            <a:avLst/>
          </a:prstGeom>
        </p:spPr>
      </p:pic>
      <p:sp>
        <p:nvSpPr>
          <p:cNvPr id="3" name="TextBox 2"/>
          <p:cNvSpPr txBox="1"/>
          <p:nvPr/>
        </p:nvSpPr>
        <p:spPr>
          <a:xfrm>
            <a:off x="531604" y="388227"/>
            <a:ext cx="7291130"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How the LGES formula works</a:t>
            </a:r>
            <a:endParaRPr lang="en-ZA" sz="32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04800" y="5153348"/>
            <a:ext cx="8733642" cy="1246495"/>
          </a:xfrm>
          <a:prstGeom prst="rect">
            <a:avLst/>
          </a:prstGeom>
          <a:noFill/>
        </p:spPr>
        <p:txBody>
          <a:bodyPr wrap="square" rtlCol="0">
            <a:spAutoFit/>
          </a:bodyPr>
          <a:lstStyle/>
          <a:p>
            <a:pPr marL="182563" lvl="0" indent="-182563" eaLnBrk="0" fontAlgn="base" hangingPunct="0">
              <a:spcBef>
                <a:spcPct val="20000"/>
              </a:spcBef>
              <a:spcAft>
                <a:spcPct val="0"/>
              </a:spcAft>
              <a:buFontTx/>
              <a:buChar char="•"/>
            </a:pPr>
            <a:r>
              <a:rPr lang="en-ZA" sz="1500" kern="0" dirty="0">
                <a:solidFill>
                  <a:srgbClr val="000000"/>
                </a:solidFill>
                <a:latin typeface="Arial"/>
              </a:rPr>
              <a:t>Allocated through a formula to ensure fairness for all 257 municipalities</a:t>
            </a:r>
          </a:p>
          <a:p>
            <a:pPr marL="182563" lvl="0" indent="-182563" eaLnBrk="0" fontAlgn="base" hangingPunct="0">
              <a:spcAft>
                <a:spcPct val="0"/>
              </a:spcAft>
              <a:buFontTx/>
              <a:buChar char="•"/>
            </a:pPr>
            <a:r>
              <a:rPr lang="en-ZA" sz="1500" kern="0" dirty="0">
                <a:solidFill>
                  <a:srgbClr val="000000"/>
                </a:solidFill>
                <a:latin typeface="Arial"/>
              </a:rPr>
              <a:t>A new </a:t>
            </a:r>
            <a:r>
              <a:rPr lang="en-ZA" sz="1500" kern="0" dirty="0" smtClean="0">
                <a:solidFill>
                  <a:srgbClr val="000000"/>
                </a:solidFill>
                <a:latin typeface="Arial"/>
              </a:rPr>
              <a:t>LGES </a:t>
            </a:r>
            <a:r>
              <a:rPr lang="en-ZA" sz="1500" kern="0" dirty="0">
                <a:solidFill>
                  <a:srgbClr val="000000"/>
                </a:solidFill>
                <a:latin typeface="Arial"/>
              </a:rPr>
              <a:t>formula was introduced in 2013/14 </a:t>
            </a:r>
            <a:r>
              <a:rPr lang="en-ZA" sz="1500" kern="0" dirty="0" smtClean="0">
                <a:solidFill>
                  <a:srgbClr val="000000"/>
                </a:solidFill>
                <a:latin typeface="Arial"/>
              </a:rPr>
              <a:t>after </a:t>
            </a:r>
            <a:r>
              <a:rPr lang="en-ZA" sz="1500" kern="0" dirty="0">
                <a:solidFill>
                  <a:srgbClr val="000000"/>
                </a:solidFill>
                <a:latin typeface="Arial"/>
              </a:rPr>
              <a:t>extensive </a:t>
            </a:r>
            <a:r>
              <a:rPr lang="en-ZA" sz="1500" kern="0" dirty="0" smtClean="0">
                <a:solidFill>
                  <a:srgbClr val="000000"/>
                </a:solidFill>
                <a:latin typeface="Arial"/>
              </a:rPr>
              <a:t>consultation, with 5-yr phase-in</a:t>
            </a:r>
            <a:endParaRPr lang="en-ZA" sz="1500" kern="0" dirty="0">
              <a:solidFill>
                <a:srgbClr val="000000"/>
              </a:solidFill>
              <a:latin typeface="Arial"/>
            </a:endParaRPr>
          </a:p>
          <a:p>
            <a:pPr marL="182563" lvl="0" indent="-182563" eaLnBrk="0" fontAlgn="base" hangingPunct="0">
              <a:spcAft>
                <a:spcPct val="0"/>
              </a:spcAft>
              <a:buFontTx/>
              <a:buChar char="•"/>
            </a:pPr>
            <a:r>
              <a:rPr lang="en-ZA" sz="1500" kern="0" dirty="0">
                <a:solidFill>
                  <a:srgbClr val="000000"/>
                </a:solidFill>
                <a:latin typeface="Arial"/>
              </a:rPr>
              <a:t>The formula is updated annually </a:t>
            </a:r>
            <a:r>
              <a:rPr lang="en-ZA" sz="1500" kern="0" dirty="0" smtClean="0">
                <a:solidFill>
                  <a:srgbClr val="000000"/>
                </a:solidFill>
                <a:latin typeface="Arial"/>
              </a:rPr>
              <a:t>with cost </a:t>
            </a:r>
            <a:r>
              <a:rPr lang="en-ZA" sz="1500" kern="0" dirty="0">
                <a:solidFill>
                  <a:srgbClr val="000000"/>
                </a:solidFill>
                <a:latin typeface="Arial"/>
              </a:rPr>
              <a:t>data to account for price </a:t>
            </a:r>
            <a:r>
              <a:rPr lang="en-ZA" sz="1500" kern="0" dirty="0" smtClean="0">
                <a:solidFill>
                  <a:srgbClr val="000000"/>
                </a:solidFill>
                <a:latin typeface="Arial"/>
              </a:rPr>
              <a:t>increases; estimates </a:t>
            </a:r>
            <a:r>
              <a:rPr lang="en-ZA" sz="1500" kern="0" dirty="0">
                <a:solidFill>
                  <a:srgbClr val="000000"/>
                </a:solidFill>
                <a:latin typeface="Arial"/>
              </a:rPr>
              <a:t>of household </a:t>
            </a:r>
            <a:r>
              <a:rPr lang="en-ZA" sz="1500" kern="0" dirty="0" smtClean="0">
                <a:solidFill>
                  <a:srgbClr val="000000"/>
                </a:solidFill>
                <a:latin typeface="Arial"/>
              </a:rPr>
              <a:t>growth. From </a:t>
            </a:r>
            <a:r>
              <a:rPr lang="en-ZA" sz="1500" kern="0" dirty="0">
                <a:solidFill>
                  <a:srgbClr val="000000"/>
                </a:solidFill>
                <a:latin typeface="Arial"/>
              </a:rPr>
              <a:t>2018/19 formula will be updated with 2016 CS data</a:t>
            </a:r>
          </a:p>
          <a:p>
            <a:pPr marL="182563" lvl="0" indent="-182563" eaLnBrk="0" fontAlgn="base" hangingPunct="0">
              <a:spcAft>
                <a:spcPct val="0"/>
              </a:spcAft>
              <a:buFontTx/>
              <a:buChar char="•"/>
            </a:pPr>
            <a:r>
              <a:rPr lang="en-ZA" sz="1500" kern="0" dirty="0" smtClean="0">
                <a:solidFill>
                  <a:srgbClr val="000000"/>
                </a:solidFill>
                <a:latin typeface="Arial"/>
              </a:rPr>
              <a:t>Final </a:t>
            </a:r>
            <a:r>
              <a:rPr lang="en-ZA" sz="1500" kern="0" dirty="0">
                <a:solidFill>
                  <a:srgbClr val="000000"/>
                </a:solidFill>
                <a:latin typeface="Arial"/>
              </a:rPr>
              <a:t>allocation to each </a:t>
            </a:r>
            <a:r>
              <a:rPr lang="en-ZA" sz="1500" kern="0" dirty="0" err="1" smtClean="0">
                <a:solidFill>
                  <a:srgbClr val="000000"/>
                </a:solidFill>
                <a:latin typeface="Arial"/>
              </a:rPr>
              <a:t>munic</a:t>
            </a:r>
            <a:r>
              <a:rPr lang="en-ZA" sz="1500" kern="0" dirty="0" smtClean="0">
                <a:solidFill>
                  <a:srgbClr val="000000"/>
                </a:solidFill>
                <a:latin typeface="Arial"/>
              </a:rPr>
              <a:t>. determined </a:t>
            </a:r>
            <a:r>
              <a:rPr lang="en-ZA" sz="1500" kern="0" dirty="0">
                <a:solidFill>
                  <a:srgbClr val="000000"/>
                </a:solidFill>
                <a:latin typeface="Arial"/>
              </a:rPr>
              <a:t>by this formula and </a:t>
            </a:r>
            <a:r>
              <a:rPr lang="en-ZA" sz="1500" kern="0" dirty="0" smtClean="0">
                <a:solidFill>
                  <a:srgbClr val="000000"/>
                </a:solidFill>
                <a:latin typeface="Arial"/>
              </a:rPr>
              <a:t>impact </a:t>
            </a:r>
            <a:r>
              <a:rPr lang="en-ZA" sz="1500" kern="0" dirty="0">
                <a:solidFill>
                  <a:srgbClr val="000000"/>
                </a:solidFill>
                <a:latin typeface="Arial"/>
              </a:rPr>
              <a:t>of </a:t>
            </a:r>
            <a:r>
              <a:rPr lang="en-ZA" sz="1500" kern="0" dirty="0" smtClean="0">
                <a:solidFill>
                  <a:srgbClr val="000000"/>
                </a:solidFill>
                <a:latin typeface="Arial"/>
              </a:rPr>
              <a:t>phase-in </a:t>
            </a:r>
            <a:r>
              <a:rPr lang="en-ZA" sz="1500" kern="0" dirty="0">
                <a:solidFill>
                  <a:srgbClr val="000000"/>
                </a:solidFill>
                <a:latin typeface="Arial"/>
              </a:rPr>
              <a:t>and guarantees</a:t>
            </a:r>
            <a:endParaRPr lang="en-ZA" sz="1500" kern="0" dirty="0">
              <a:solidFill>
                <a:srgbClr val="000000"/>
              </a:solidFill>
              <a:latin typeface="Arial"/>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725454" y="1448355"/>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725454" y="3266674"/>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
        <p:nvSpPr>
          <p:cNvPr id="9" name="Rounded Rectangle 8"/>
          <p:cNvSpPr/>
          <p:nvPr/>
        </p:nvSpPr>
        <p:spPr bwMode="auto">
          <a:xfrm>
            <a:off x="533400" y="1118176"/>
            <a:ext cx="2611550" cy="3977853"/>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ZA" sz="1600" dirty="0" smtClean="0">
              <a:solidFill>
                <a:srgbClr val="000000"/>
              </a:solidFill>
              <a:latin typeface="Arial"/>
            </a:endParaRPr>
          </a:p>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endParaRPr lang="en-ZA" sz="1600" b="1" dirty="0" smtClean="0">
              <a:solidFill>
                <a:srgbClr val="000000"/>
              </a:solidFill>
              <a:latin typeface="Arial"/>
            </a:endParaRPr>
          </a:p>
          <a:p>
            <a:pPr algn="ctr"/>
            <a:endParaRPr lang="en-ZA" sz="1600" b="1" dirty="0">
              <a:solidFill>
                <a:srgbClr val="000000"/>
              </a:solidFill>
              <a:latin typeface="Arial"/>
            </a:endParaRPr>
          </a:p>
          <a:p>
            <a:pPr algn="ctr"/>
            <a:endParaRPr lang="en-ZA" sz="2000" b="1" dirty="0" smtClean="0">
              <a:solidFill>
                <a:srgbClr val="000000"/>
              </a:solidFill>
              <a:latin typeface="Arial"/>
            </a:endParaRPr>
          </a:p>
          <a:p>
            <a:pPr algn="ctr"/>
            <a:r>
              <a:rPr lang="en-ZA" sz="1600" b="1" dirty="0" smtClean="0">
                <a:solidFill>
                  <a:srgbClr val="000000"/>
                </a:solidFill>
                <a:latin typeface="Arial"/>
              </a:rPr>
              <a:t>Free basic services</a:t>
            </a:r>
          </a:p>
          <a:p>
            <a:pPr algn="ctr"/>
            <a:r>
              <a:rPr lang="en-ZA" sz="1600" b="1" dirty="0" smtClean="0">
                <a:solidFill>
                  <a:srgbClr val="000000"/>
                </a:solidFill>
                <a:latin typeface="Arial"/>
              </a:rPr>
              <a:t>R41.1b</a:t>
            </a:r>
          </a:p>
          <a:p>
            <a:pPr algn="ctr"/>
            <a:r>
              <a:rPr lang="en-ZA" sz="1600" dirty="0" smtClean="0">
                <a:solidFill>
                  <a:srgbClr val="000000"/>
                </a:solidFill>
                <a:latin typeface="Arial"/>
              </a:rPr>
              <a:t>R359 p.m. for a package of free basic services for 59% of SA households with an income of less than 2 old age pensions p.m.</a:t>
            </a:r>
            <a:endParaRPr lang="en-ZA" sz="1600" dirty="0" smtClean="0">
              <a:solidFill>
                <a:srgbClr val="000000"/>
              </a:solidFill>
              <a:latin typeface="Arial"/>
            </a:endParaRP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942" y="1168419"/>
            <a:ext cx="832241" cy="82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720273" y="1184033"/>
            <a:ext cx="753189" cy="757341"/>
          </a:xfrm>
          <a:prstGeom prst="roundRect">
            <a:avLst>
              <a:gd name="adj" fmla="val 10000"/>
            </a:avLst>
          </a:prstGeom>
          <a:blipFill rotWithShape="0">
            <a:blip r:embed="rId8"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sp>
        <p:nvSpPr>
          <p:cNvPr id="15" name="Rounded Rectangle 14"/>
          <p:cNvSpPr/>
          <p:nvPr/>
        </p:nvSpPr>
        <p:spPr>
          <a:xfrm>
            <a:off x="866180" y="2048253"/>
            <a:ext cx="765764" cy="780355"/>
          </a:xfrm>
          <a:prstGeom prst="roundRect">
            <a:avLst>
              <a:gd name="adj" fmla="val 10000"/>
            </a:avLst>
          </a:prstGeom>
          <a:blipFill rotWithShape="0">
            <a:blip r:embed="rId9"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6" name="Rounded Rectangle 15"/>
          <p:cNvSpPr/>
          <p:nvPr/>
        </p:nvSpPr>
        <p:spPr>
          <a:xfrm>
            <a:off x="1753143" y="2037593"/>
            <a:ext cx="753189" cy="780356"/>
          </a:xfrm>
          <a:prstGeom prst="roundRect">
            <a:avLst>
              <a:gd name="adj" fmla="val 10000"/>
            </a:avLst>
          </a:prstGeom>
          <a:blipFill rotWithShape="0">
            <a:blip r:embed="rId10"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7" name="Rounded Rectangle 16"/>
          <p:cNvSpPr/>
          <p:nvPr/>
        </p:nvSpPr>
        <p:spPr bwMode="auto">
          <a:xfrm>
            <a:off x="3849223" y="1116239"/>
            <a:ext cx="2565885" cy="3979790"/>
          </a:xfrm>
          <a:prstGeom prst="roundRect">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pPr algn="ctr"/>
            <a:endParaRPr lang="en-ZA" sz="1100" dirty="0" smtClean="0">
              <a:solidFill>
                <a:srgbClr val="000000"/>
              </a:solidFill>
              <a:latin typeface="Arial"/>
            </a:endParaRPr>
          </a:p>
          <a:p>
            <a:pPr algn="ctr"/>
            <a:endParaRPr lang="en-ZA" sz="1600" dirty="0" smtClean="0">
              <a:solidFill>
                <a:srgbClr val="000000"/>
              </a:solidFill>
              <a:latin typeface="Arial"/>
            </a:endParaRPr>
          </a:p>
          <a:p>
            <a:pPr algn="ctr"/>
            <a:endParaRPr lang="en-ZA" sz="1000" dirty="0" smtClean="0">
              <a:solidFill>
                <a:srgbClr val="000000"/>
              </a:solidFill>
              <a:latin typeface="Arial"/>
            </a:endParaRPr>
          </a:p>
          <a:p>
            <a:pPr algn="ctr"/>
            <a:r>
              <a:rPr lang="en-ZA" sz="1600" dirty="0" smtClean="0">
                <a:solidFill>
                  <a:srgbClr val="000000"/>
                </a:solidFill>
                <a:latin typeface="Arial"/>
              </a:rPr>
              <a:t>These </a:t>
            </a:r>
            <a:r>
              <a:rPr lang="en-ZA" sz="1600" dirty="0" smtClean="0">
                <a:solidFill>
                  <a:srgbClr val="000000"/>
                </a:solidFill>
                <a:latin typeface="Arial"/>
              </a:rPr>
              <a:t>funds are only allocated  to poorer municipalities </a:t>
            </a:r>
            <a:r>
              <a:rPr lang="en-ZA" sz="1200" dirty="0" smtClean="0">
                <a:solidFill>
                  <a:srgbClr val="000000"/>
                </a:solidFill>
                <a:latin typeface="Arial"/>
              </a:rPr>
              <a:t>(some cities can fund these from own revenues)</a:t>
            </a:r>
          </a:p>
        </p:txBody>
      </p:sp>
      <p:sp>
        <p:nvSpPr>
          <p:cNvPr id="6" name="Plus 5"/>
          <p:cNvSpPr/>
          <p:nvPr/>
        </p:nvSpPr>
        <p:spPr>
          <a:xfrm>
            <a:off x="3192557" y="2747911"/>
            <a:ext cx="587724" cy="86396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ounded Rectangle 17"/>
          <p:cNvSpPr/>
          <p:nvPr/>
        </p:nvSpPr>
        <p:spPr bwMode="auto">
          <a:xfrm>
            <a:off x="4038599" y="1362436"/>
            <a:ext cx="2196725" cy="9144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ZA" sz="1600" b="1" dirty="0" smtClean="0">
                <a:solidFill>
                  <a:srgbClr val="000000"/>
                </a:solidFill>
                <a:latin typeface="Arial"/>
              </a:rPr>
              <a:t>Institutional</a:t>
            </a:r>
          </a:p>
          <a:p>
            <a:r>
              <a:rPr lang="en-ZA" sz="1600" dirty="0" smtClean="0">
                <a:solidFill>
                  <a:srgbClr val="000000"/>
                </a:solidFill>
                <a:latin typeface="Arial"/>
              </a:rPr>
              <a:t>R4.1b </a:t>
            </a:r>
            <a:r>
              <a:rPr lang="en-ZA" sz="1600" dirty="0" smtClean="0">
                <a:solidFill>
                  <a:srgbClr val="000000"/>
                </a:solidFill>
                <a:latin typeface="Arial"/>
              </a:rPr>
              <a:t>to assist with administration costs </a:t>
            </a:r>
          </a:p>
        </p:txBody>
      </p:sp>
      <p:sp>
        <p:nvSpPr>
          <p:cNvPr id="19" name="Rounded Rectangle 18"/>
          <p:cNvSpPr/>
          <p:nvPr/>
        </p:nvSpPr>
        <p:spPr bwMode="auto">
          <a:xfrm>
            <a:off x="4038600" y="2420073"/>
            <a:ext cx="2196724" cy="1085127"/>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ZA" sz="1600" b="1" dirty="0" smtClean="0">
                <a:solidFill>
                  <a:srgbClr val="000000"/>
                </a:solidFill>
                <a:latin typeface="Arial"/>
              </a:rPr>
              <a:t>Community Services</a:t>
            </a:r>
          </a:p>
          <a:p>
            <a:r>
              <a:rPr lang="en-ZA" sz="1600" dirty="0" smtClean="0">
                <a:solidFill>
                  <a:srgbClr val="000000"/>
                </a:solidFill>
                <a:latin typeface="Arial"/>
              </a:rPr>
              <a:t>R6.1b </a:t>
            </a:r>
            <a:r>
              <a:rPr lang="en-ZA" sz="1600" dirty="0" smtClean="0">
                <a:solidFill>
                  <a:srgbClr val="000000"/>
                </a:solidFill>
                <a:latin typeface="Arial"/>
              </a:rPr>
              <a:t>to fund community services</a:t>
            </a:r>
          </a:p>
        </p:txBody>
      </p:sp>
    </p:spTree>
    <p:extLst>
      <p:ext uri="{BB962C8B-B14F-4D97-AF65-F5344CB8AC3E}">
        <p14:creationId xmlns:p14="http://schemas.microsoft.com/office/powerpoint/2010/main" val="186661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9144000" cy="6858000"/>
          </a:xfrm>
          <a:prstGeom prst="rect">
            <a:avLst/>
          </a:prstGeom>
        </p:spPr>
      </p:pic>
      <p:sp>
        <p:nvSpPr>
          <p:cNvPr id="3" name="TextBox 2"/>
          <p:cNvSpPr txBox="1"/>
          <p:nvPr/>
        </p:nvSpPr>
        <p:spPr>
          <a:xfrm>
            <a:off x="457200" y="533400"/>
            <a:ext cx="7543800" cy="492443"/>
          </a:xfrm>
          <a:prstGeom prst="rect">
            <a:avLst/>
          </a:prstGeom>
          <a:noFill/>
        </p:spPr>
        <p:txBody>
          <a:bodyPr wrap="square" rtlCol="0">
            <a:spAutoFit/>
          </a:bodyPr>
          <a:lstStyle/>
          <a:p>
            <a:r>
              <a:rPr lang="en-US" sz="2600" dirty="0" smtClean="0">
                <a:solidFill>
                  <a:schemeClr val="bg1"/>
                </a:solidFill>
                <a:latin typeface="Arial" panose="020B0604020202020204" pitchFamily="34" charset="0"/>
                <a:cs typeface="Arial" panose="020B0604020202020204" pitchFamily="34" charset="0"/>
              </a:rPr>
              <a:t>What has been impact of new LGES formula?</a:t>
            </a:r>
            <a:endParaRPr lang="en-ZA" sz="26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52400" y="4673769"/>
            <a:ext cx="8763000" cy="2092881"/>
          </a:xfrm>
          <a:prstGeom prst="rect">
            <a:avLst/>
          </a:prstGeom>
          <a:noFill/>
        </p:spPr>
        <p:txBody>
          <a:bodyPr wrap="square" rtlCol="0">
            <a:spAutoFit/>
          </a:bodyPr>
          <a:lstStyle/>
          <a:p>
            <a:pPr marL="182563" indent="-182563">
              <a:buFont typeface="Arial" panose="020B0604020202020204" pitchFamily="34" charset="0"/>
              <a:buChar char="•"/>
            </a:pPr>
            <a:r>
              <a:rPr lang="en-ZA" altLang="en-US" sz="1600" dirty="0"/>
              <a:t>Analysis of </a:t>
            </a:r>
            <a:r>
              <a:rPr lang="en-ZA" altLang="en-US" sz="1600" dirty="0" smtClean="0"/>
              <a:t>impact </a:t>
            </a:r>
            <a:r>
              <a:rPr lang="en-ZA" altLang="en-US" sz="1600" dirty="0"/>
              <a:t>of new LGES on </a:t>
            </a:r>
            <a:r>
              <a:rPr lang="en-ZA" altLang="en-US" sz="1600" dirty="0" smtClean="0"/>
              <a:t>sampled </a:t>
            </a:r>
            <a:r>
              <a:rPr lang="en-ZA" altLang="en-US" sz="1600" dirty="0"/>
              <a:t>group of rural municipalities indicate that much of the increased transfers </a:t>
            </a:r>
            <a:r>
              <a:rPr lang="en-ZA" altLang="en-US" sz="1600" dirty="0" smtClean="0"/>
              <a:t>they </a:t>
            </a:r>
            <a:r>
              <a:rPr lang="en-ZA" altLang="en-US" sz="1600" dirty="0"/>
              <a:t>received </a:t>
            </a:r>
            <a:r>
              <a:rPr lang="en-ZA" altLang="en-US" sz="1600" dirty="0" smtClean="0"/>
              <a:t>were </a:t>
            </a:r>
            <a:r>
              <a:rPr lang="en-ZA" altLang="en-US" sz="1600" dirty="0"/>
              <a:t>used to increase employee </a:t>
            </a:r>
            <a:r>
              <a:rPr lang="en-ZA" altLang="en-US" sz="1600" dirty="0" smtClean="0"/>
              <a:t>costs</a:t>
            </a:r>
            <a:endParaRPr lang="en-ZA" altLang="en-US" sz="1600" dirty="0"/>
          </a:p>
          <a:p>
            <a:pPr marL="182563" indent="-182563">
              <a:buFont typeface="Arial" panose="020B0604020202020204" pitchFamily="34" charset="0"/>
              <a:buChar char="•"/>
            </a:pPr>
            <a:r>
              <a:rPr lang="en-ZA" sz="1600" dirty="0"/>
              <a:t>The analysis also shows a strong linear correlation between number of employees employed and the LGES, an indication that additional funding in future is likely to be used for staff costs </a:t>
            </a:r>
          </a:p>
          <a:p>
            <a:pPr marL="182563" indent="-182563">
              <a:buFont typeface="Arial" panose="020B0604020202020204" pitchFamily="34" charset="0"/>
              <a:buChar char="•"/>
            </a:pPr>
            <a:r>
              <a:rPr lang="en-ZA" sz="1600" dirty="0"/>
              <a:t>More work is needed to unpack what the impacts of this have been on service delivery, but it does appear that rural municipalities, which typically already spent large proportions of their budget on administration has had limited impact on improved services </a:t>
            </a:r>
            <a:r>
              <a:rPr lang="en-ZA" sz="1600" dirty="0" smtClean="0"/>
              <a:t>own revenue</a:t>
            </a:r>
            <a:endParaRPr lang="en-ZA" sz="2000" dirty="0"/>
          </a:p>
          <a:p>
            <a:pPr marL="263525" indent="-263525">
              <a:buFont typeface="Arial" panose="020B0604020202020204" pitchFamily="34" charset="0"/>
              <a:buChar char="•"/>
            </a:pPr>
            <a:endParaRPr lang="en-ZA"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928888" y="1249605"/>
            <a:ext cx="2056447" cy="162585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928889" y="2946485"/>
            <a:ext cx="2065753" cy="154931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
        <p:nvSpPr>
          <p:cNvPr id="10" name="TextBox 6"/>
          <p:cNvSpPr txBox="1">
            <a:spLocks noChangeArrowheads="1"/>
          </p:cNvSpPr>
          <p:nvPr/>
        </p:nvSpPr>
        <p:spPr bwMode="auto">
          <a:xfrm>
            <a:off x="391925" y="1043464"/>
            <a:ext cx="27873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0"/>
              </a:spcBef>
              <a:buFontTx/>
              <a:buNone/>
            </a:pPr>
            <a:r>
              <a:rPr lang="en-US" altLang="en-US" sz="1500" b="1" dirty="0" smtClean="0">
                <a:solidFill>
                  <a:srgbClr val="000000"/>
                </a:solidFill>
                <a:ea typeface="ＭＳ Ｐゴシック" panose="020B0600070205080204" pitchFamily="34" charset="-128"/>
              </a:rPr>
              <a:t>Old formula - Allocation per poor household </a:t>
            </a:r>
          </a:p>
        </p:txBody>
      </p:sp>
      <p:sp>
        <p:nvSpPr>
          <p:cNvPr id="11" name="TextBox 9"/>
          <p:cNvSpPr txBox="1">
            <a:spLocks noChangeArrowheads="1"/>
          </p:cNvSpPr>
          <p:nvPr/>
        </p:nvSpPr>
        <p:spPr bwMode="auto">
          <a:xfrm>
            <a:off x="3920508" y="1076252"/>
            <a:ext cx="30865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0"/>
              </a:spcBef>
              <a:buFontTx/>
              <a:buNone/>
            </a:pPr>
            <a:r>
              <a:rPr lang="en-US" altLang="en-US" sz="1500" b="1" dirty="0" smtClean="0">
                <a:solidFill>
                  <a:srgbClr val="000000"/>
                </a:solidFill>
                <a:ea typeface="ＭＳ Ｐゴシック" panose="020B0600070205080204" pitchFamily="34" charset="-128"/>
              </a:rPr>
              <a:t>New formula - Allocation per poor household </a:t>
            </a:r>
          </a:p>
        </p:txBody>
      </p:sp>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155" y="1728500"/>
            <a:ext cx="3300343" cy="26862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4498" y="1728500"/>
            <a:ext cx="3297237" cy="268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7"/>
          <p:cNvSpPr>
            <a:spLocks noChangeArrowheads="1"/>
          </p:cNvSpPr>
          <p:nvPr/>
        </p:nvSpPr>
        <p:spPr bwMode="auto">
          <a:xfrm>
            <a:off x="3305416" y="1766600"/>
            <a:ext cx="503237" cy="1008063"/>
          </a:xfrm>
          <a:prstGeom prst="rightArrow">
            <a:avLst>
              <a:gd name="adj1" fmla="val 50000"/>
              <a:gd name="adj2" fmla="val 50000"/>
            </a:avLst>
          </a:prstGeom>
          <a:solidFill>
            <a:srgbClr val="A1CB55"/>
          </a:solidFill>
          <a:ln w="9525" algn="ctr">
            <a:solidFill>
              <a:schemeClr val="tx1"/>
            </a:solidFill>
            <a:round/>
            <a:headEnd/>
            <a:tailEnd/>
          </a:ln>
        </p:spPr>
        <p:txBody>
          <a:bodyPr/>
          <a:lstStyle>
            <a:lvl1pPr>
              <a:spcBef>
                <a:spcPct val="20000"/>
              </a:spcBef>
              <a:buChar char="•"/>
              <a:defRPr sz="2000">
                <a:solidFill>
                  <a:schemeClr val="tx1"/>
                </a:solidFill>
                <a:latin typeface="Arial" panose="020B0604020202020204" pitchFamily="34" charset="0"/>
                <a:ea typeface="Osaka"/>
                <a:cs typeface="Osaka"/>
              </a:defRPr>
            </a:lvl1pPr>
            <a:lvl2pPr marL="742950" indent="-285750">
              <a:spcBef>
                <a:spcPct val="20000"/>
              </a:spcBef>
              <a:buChar char="–"/>
              <a:defRPr sz="2000">
                <a:solidFill>
                  <a:schemeClr val="tx1"/>
                </a:solidFill>
                <a:latin typeface="Arial" panose="020B0604020202020204" pitchFamily="34" charset="0"/>
                <a:ea typeface="Osaka"/>
                <a:cs typeface="Osaka"/>
              </a:defRPr>
            </a:lvl2pPr>
            <a:lvl3pPr marL="1143000" indent="-228600">
              <a:spcBef>
                <a:spcPct val="20000"/>
              </a:spcBef>
              <a:buChar char="•"/>
              <a:defRPr sz="20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eaLnBrk="0" hangingPunct="0">
              <a:spcBef>
                <a:spcPct val="0"/>
              </a:spcBef>
              <a:buFontTx/>
              <a:buNone/>
            </a:pPr>
            <a:endParaRPr lang="en-US" altLang="en-US" sz="2400" smtClean="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39962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18"/>
            <a:ext cx="9144000" cy="6858000"/>
          </a:xfrm>
          <a:prstGeom prst="rect">
            <a:avLst/>
          </a:prstGeom>
        </p:spPr>
      </p:pic>
      <p:sp>
        <p:nvSpPr>
          <p:cNvPr id="4" name="TextBox 3"/>
          <p:cNvSpPr txBox="1"/>
          <p:nvPr/>
        </p:nvSpPr>
        <p:spPr>
          <a:xfrm>
            <a:off x="685800" y="3251128"/>
            <a:ext cx="5562600" cy="1477328"/>
          </a:xfrm>
          <a:prstGeom prst="rect">
            <a:avLst/>
          </a:prstGeom>
          <a:noFill/>
        </p:spPr>
        <p:txBody>
          <a:bodyPr wrap="square" rtlCol="0">
            <a:spAutoFit/>
          </a:bodyPr>
          <a:lstStyle/>
          <a:p>
            <a:endParaRPr lang="en-US" dirty="0" smtClean="0">
              <a:solidFill>
                <a:schemeClr val="bg1"/>
              </a:solidFill>
              <a:latin typeface="Arial" panose="020B0604020202020204" pitchFamily="34" charset="0"/>
              <a:cs typeface="Arial" panose="020B0604020202020204" pitchFamily="34" charset="0"/>
            </a:endParaRPr>
          </a:p>
          <a:p>
            <a:r>
              <a:rPr lang="en-ZA" sz="2400" dirty="0" smtClean="0">
                <a:solidFill>
                  <a:schemeClr val="bg1"/>
                </a:solidFill>
                <a:latin typeface="Arial" panose="020B0604020202020204" pitchFamily="34" charset="0"/>
                <a:cs typeface="Arial" panose="020B0604020202020204" pitchFamily="34" charset="0"/>
              </a:rPr>
              <a:t>REFORMING LG INFRASTRUCTURE GRANTS TO MAXIMISE/IMPROVE PERFORMANCE</a:t>
            </a:r>
            <a:endParaRPr lang="en-ZA" sz="2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3462744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1526</Words>
  <Application>Microsoft Office PowerPoint</Application>
  <PresentationFormat>On-screen Show (4:3)</PresentationFormat>
  <Paragraphs>177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Osaka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LG Infrastructure Grants Reform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Wendy Fanoe</cp:lastModifiedBy>
  <cp:revision>71</cp:revision>
  <cp:lastPrinted>2017-10-06T12:38:39Z</cp:lastPrinted>
  <dcterms:created xsi:type="dcterms:W3CDTF">2016-08-29T06:19:10Z</dcterms:created>
  <dcterms:modified xsi:type="dcterms:W3CDTF">2017-10-06T13:25:16Z</dcterms:modified>
</cp:coreProperties>
</file>