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720" r:id="rId4"/>
  </p:sldMasterIdLst>
  <p:sldIdLst>
    <p:sldId id="335" r:id="rId5"/>
    <p:sldId id="336" r:id="rId6"/>
    <p:sldId id="340" r:id="rId7"/>
    <p:sldId id="341" r:id="rId8"/>
    <p:sldId id="342" r:id="rId9"/>
    <p:sldId id="315" r:id="rId10"/>
    <p:sldId id="343" r:id="rId11"/>
    <p:sldId id="344" r:id="rId12"/>
    <p:sldId id="317" r:id="rId13"/>
    <p:sldId id="263" r:id="rId14"/>
    <p:sldId id="345" r:id="rId15"/>
    <p:sldId id="265" r:id="rId16"/>
    <p:sldId id="324" r:id="rId17"/>
    <p:sldId id="325" r:id="rId18"/>
    <p:sldId id="321" r:id="rId19"/>
    <p:sldId id="329" r:id="rId20"/>
    <p:sldId id="330" r:id="rId21"/>
    <p:sldId id="331" r:id="rId22"/>
    <p:sldId id="332" r:id="rId23"/>
    <p:sldId id="333" r:id="rId24"/>
    <p:sldId id="334" r:id="rId25"/>
    <p:sldId id="346" r:id="rId26"/>
    <p:sldId id="347" r:id="rId27"/>
    <p:sldId id="339" r:id="rId28"/>
    <p:sldId id="33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0460"/>
    <a:srgbClr val="773984"/>
    <a:srgbClr val="85319F"/>
    <a:srgbClr val="6C3E92"/>
    <a:srgbClr val="7129A7"/>
    <a:srgbClr val="795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1" autoAdjust="0"/>
    <p:restoredTop sz="94671" autoAdjust="0"/>
  </p:normalViewPr>
  <p:slideViewPr>
    <p:cSldViewPr snapToGrid="0" snapToObjects="1" showGuides="1">
      <p:cViewPr varScale="1">
        <p:scale>
          <a:sx n="65" d="100"/>
          <a:sy n="65" d="100"/>
        </p:scale>
        <p:origin x="93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79F8-C1A1-6742-860F-13952642CC9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8A43-F2F7-1748-800E-D237CF2F0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79F8-C1A1-6742-860F-13952642CC9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8A43-F2F7-1748-800E-D237CF2F0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79F8-C1A1-6742-860F-13952642CC9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8A43-F2F7-1748-800E-D237CF2F0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F1AB-08EC-8146-92F0-9FD07F97CA54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F4CB-E8D9-6A48-8465-81F81E27C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F1AB-08EC-8146-92F0-9FD07F97CA54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F4CB-E8D9-6A48-8465-81F81E27C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F1AB-08EC-8146-92F0-9FD07F97CA54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F4CB-E8D9-6A48-8465-81F81E27C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F1AB-08EC-8146-92F0-9FD07F97CA54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F4CB-E8D9-6A48-8465-81F81E27C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F1AB-08EC-8146-92F0-9FD07F97CA54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F4CB-E8D9-6A48-8465-81F81E27C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F1AB-08EC-8146-92F0-9FD07F97CA54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F4CB-E8D9-6A48-8465-81F81E27C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F1AB-08EC-8146-92F0-9FD07F97CA54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F4CB-E8D9-6A48-8465-81F81E27C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F1AB-08EC-8146-92F0-9FD07F97CA54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F4CB-E8D9-6A48-8465-81F81E27C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79F8-C1A1-6742-860F-13952642CC9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8A43-F2F7-1748-800E-D237CF2F0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F1AB-08EC-8146-92F0-9FD07F97CA54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F4CB-E8D9-6A48-8465-81F81E27C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F1AB-08EC-8146-92F0-9FD07F97CA54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F4CB-E8D9-6A48-8465-81F81E27C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F1AB-08EC-8146-92F0-9FD07F97CA54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F4CB-E8D9-6A48-8465-81F81E27C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BADE-B7C3-B547-9849-4D42276DE732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387A-3BF6-734A-A6F7-B5A1DB34F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BADE-B7C3-B547-9849-4D42276DE732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387A-3BF6-734A-A6F7-B5A1DB34F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BADE-B7C3-B547-9849-4D42276DE732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387A-3BF6-734A-A6F7-B5A1DB34F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BADE-B7C3-B547-9849-4D42276DE732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387A-3BF6-734A-A6F7-B5A1DB34F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BADE-B7C3-B547-9849-4D42276DE732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387A-3BF6-734A-A6F7-B5A1DB34F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BADE-B7C3-B547-9849-4D42276DE732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387A-3BF6-734A-A6F7-B5A1DB34F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BADE-B7C3-B547-9849-4D42276DE732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387A-3BF6-734A-A6F7-B5A1DB34F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79F8-C1A1-6742-860F-13952642CC9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8A43-F2F7-1748-800E-D237CF2F0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BADE-B7C3-B547-9849-4D42276DE732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387A-3BF6-734A-A6F7-B5A1DB34F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BADE-B7C3-B547-9849-4D42276DE732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387A-3BF6-734A-A6F7-B5A1DB34F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BADE-B7C3-B547-9849-4D42276DE732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387A-3BF6-734A-A6F7-B5A1DB34F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BADE-B7C3-B547-9849-4D42276DE732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387A-3BF6-734A-A6F7-B5A1DB34F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79F8-C1A1-6742-860F-13952642CC9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8A43-F2F7-1748-800E-D237CF2F0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99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79F8-C1A1-6742-860F-13952642CC9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8A43-F2F7-1748-800E-D237CF2F0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055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79F8-C1A1-6742-860F-13952642CC9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8A43-F2F7-1748-800E-D237CF2F0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478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79F8-C1A1-6742-860F-13952642CC9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8A43-F2F7-1748-800E-D237CF2F0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231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79F8-C1A1-6742-860F-13952642CC9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8A43-F2F7-1748-800E-D237CF2F0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871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79F8-C1A1-6742-860F-13952642CC9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8A43-F2F7-1748-800E-D237CF2F0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4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79F8-C1A1-6742-860F-13952642CC9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8A43-F2F7-1748-800E-D237CF2F0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79F8-C1A1-6742-860F-13952642CC9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8A43-F2F7-1748-800E-D237CF2F0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36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79F8-C1A1-6742-860F-13952642CC9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8A43-F2F7-1748-800E-D237CF2F0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607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79F8-C1A1-6742-860F-13952642CC9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8A43-F2F7-1748-800E-D237CF2F0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765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79F8-C1A1-6742-860F-13952642CC9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8A43-F2F7-1748-800E-D237CF2F0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01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79F8-C1A1-6742-860F-13952642CC9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8A43-F2F7-1748-800E-D237CF2F0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1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79F8-C1A1-6742-860F-13952642CC9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8A43-F2F7-1748-800E-D237CF2F0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79F8-C1A1-6742-860F-13952642CC9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8A43-F2F7-1748-800E-D237CF2F0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79F8-C1A1-6742-860F-13952642CC9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8A43-F2F7-1748-800E-D237CF2F0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79F8-C1A1-6742-860F-13952642CC9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8A43-F2F7-1748-800E-D237CF2F0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79F8-C1A1-6742-860F-13952642CC9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8A43-F2F7-1748-800E-D237CF2F0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030A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979F8-C1A1-6742-860F-13952642CC9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68A43-F2F7-1748-800E-D237CF2F013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030A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1F1AB-08EC-8146-92F0-9FD07F97CA54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5F4CB-E8D9-6A48-8465-81F81E27C9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DBADE-B7C3-B547-9849-4D42276DE732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8387A-3BF6-734A-A6F7-B5A1DB34F47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979F8-C1A1-6742-860F-13952642CC9E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68A43-F2F7-1748-800E-D237CF2F013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0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4846638"/>
            <a:ext cx="8229600" cy="1679422"/>
          </a:xfrm>
        </p:spPr>
        <p:txBody>
          <a:bodyPr>
            <a:noAutofit/>
          </a:bodyPr>
          <a:lstStyle/>
          <a:p>
            <a:r>
              <a:rPr lang="en-US" sz="12000" b="1" dirty="0">
                <a:solidFill>
                  <a:schemeClr val="bg1"/>
                </a:solidFill>
                <a:latin typeface="Goudy Old Style" panose="02020502050305020303" pitchFamily="18" charset="0"/>
                <a:cs typeface="Aharoni" pitchFamily="2" charset="-79"/>
              </a:rPr>
              <a:t>Welcome</a:t>
            </a:r>
            <a:endParaRPr lang="en-US" sz="12000" b="1" dirty="0">
              <a:solidFill>
                <a:schemeClr val="bg1"/>
              </a:solidFill>
              <a:latin typeface="Goudy Old Style" panose="02020502050305020303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6193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25423" y="2196837"/>
            <a:ext cx="5541155" cy="24643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3600" dirty="0"/>
              <a:t>“Try not to become a man of success, but rather try to </a:t>
            </a:r>
            <a:r>
              <a:rPr lang="en-ZA" sz="3600" b="1" i="1" dirty="0">
                <a:solidFill>
                  <a:srgbClr val="FF0000"/>
                </a:solidFill>
              </a:rPr>
              <a:t>become a man of value</a:t>
            </a:r>
            <a:r>
              <a:rPr lang="en-ZA" sz="3600" dirty="0"/>
              <a:t>.”</a:t>
            </a:r>
          </a:p>
          <a:p>
            <a:pPr marL="0" indent="0" algn="r">
              <a:buNone/>
            </a:pPr>
            <a:r>
              <a:rPr lang="en-ZA" sz="2000" dirty="0"/>
              <a:t>-Albert Einstein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300052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41" y="925199"/>
            <a:ext cx="6919944" cy="518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9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28589" y="2129188"/>
            <a:ext cx="773482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ZA" dirty="0" smtClean="0"/>
              <a:t>An entity must </a:t>
            </a:r>
          </a:p>
          <a:p>
            <a:pPr marL="0" indent="0" algn="just">
              <a:buNone/>
            </a:pPr>
            <a:r>
              <a:rPr lang="en-ZA" b="1" i="1" dirty="0" smtClean="0"/>
              <a:t>“…Promote an organizational culture that encourages ethical conduct…”</a:t>
            </a:r>
          </a:p>
          <a:p>
            <a:pPr marL="0" indent="0" algn="just">
              <a:buNone/>
            </a:pPr>
            <a:endParaRPr lang="en-ZA" dirty="0" smtClean="0"/>
          </a:p>
          <a:p>
            <a:pPr marL="0" indent="0" algn="r">
              <a:buNone/>
            </a:pPr>
            <a:r>
              <a:rPr lang="en-ZA" sz="1800" dirty="0"/>
              <a:t>United States Sentencing Guidelines</a:t>
            </a:r>
          </a:p>
          <a:p>
            <a:pPr marL="0" indent="0" algn="r">
              <a:buNone/>
            </a:pPr>
            <a:r>
              <a:rPr lang="en-ZA" sz="1800" dirty="0"/>
              <a:t>Section 8B2,1(a) of the revised guidelines</a:t>
            </a:r>
          </a:p>
          <a:p>
            <a:pPr marL="0" indent="0" algn="r">
              <a:buNone/>
            </a:pPr>
            <a:r>
              <a:rPr lang="en-ZA" sz="1800" dirty="0"/>
              <a:t>November 2004</a:t>
            </a:r>
          </a:p>
          <a:p>
            <a:pPr marL="0" indent="0" algn="r">
              <a:buNone/>
            </a:pPr>
            <a:endParaRPr lang="en-ZA" sz="2000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2516253" y="1196449"/>
            <a:ext cx="6441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u="sng" dirty="0"/>
              <a:t>Legal Value of Culture</a:t>
            </a:r>
            <a:endParaRPr lang="en-ZA" sz="3200" b="1" u="sng" dirty="0"/>
          </a:p>
        </p:txBody>
      </p:sp>
    </p:spTree>
    <p:extLst>
      <p:ext uri="{BB962C8B-B14F-4D97-AF65-F5344CB8AC3E}">
        <p14:creationId xmlns:p14="http://schemas.microsoft.com/office/powerpoint/2010/main" val="319146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00754" y="228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/>
              <a:t/>
            </a:r>
            <a:br>
              <a:rPr lang="en-ZA" dirty="0"/>
            </a:br>
            <a:r>
              <a:rPr lang="en-ZA" sz="3600" b="1" u="sng" dirty="0"/>
              <a:t>Current State of Ethics</a:t>
            </a:r>
            <a:endParaRPr lang="en-ZA" sz="3600" b="1" u="sng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18755" y="1851819"/>
            <a:ext cx="738844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700" b="1" dirty="0"/>
              <a:t>56% </a:t>
            </a:r>
            <a:r>
              <a:rPr lang="en-ZA" sz="2700" dirty="0"/>
              <a:t>of MBA students acknowledged cheating, </a:t>
            </a:r>
            <a:r>
              <a:rPr lang="en-ZA" sz="2700" b="1" dirty="0"/>
              <a:t>54% </a:t>
            </a:r>
            <a:r>
              <a:rPr lang="en-ZA" sz="2700" dirty="0"/>
              <a:t>engineering, </a:t>
            </a:r>
            <a:r>
              <a:rPr lang="en-ZA" sz="2700" b="1" dirty="0"/>
              <a:t>48% </a:t>
            </a:r>
            <a:r>
              <a:rPr lang="en-ZA" sz="2700" dirty="0"/>
              <a:t>education, </a:t>
            </a:r>
            <a:r>
              <a:rPr lang="en-ZA" sz="2700" b="1" dirty="0"/>
              <a:t>45% </a:t>
            </a:r>
            <a:r>
              <a:rPr lang="en-ZA" sz="2700" dirty="0"/>
              <a:t>law school</a:t>
            </a:r>
          </a:p>
          <a:p>
            <a:pPr marL="0" indent="0" algn="r">
              <a:buNone/>
            </a:pPr>
            <a:r>
              <a:rPr lang="en-ZA" sz="1800" dirty="0"/>
              <a:t>Professor Donald McCabe, Rutgers</a:t>
            </a:r>
          </a:p>
          <a:p>
            <a:pPr marL="0" indent="0" algn="r">
              <a:buNone/>
            </a:pPr>
            <a:endParaRPr lang="en-ZA" sz="1800" dirty="0"/>
          </a:p>
          <a:p>
            <a:pPr marL="0" indent="0">
              <a:buNone/>
            </a:pPr>
            <a:r>
              <a:rPr lang="en-ZA" sz="2700" b="1" dirty="0"/>
              <a:t>76% </a:t>
            </a:r>
            <a:r>
              <a:rPr lang="en-ZA" sz="2700" dirty="0"/>
              <a:t>of employees in business have observed a high level of illegal/unethical conduct at work in the last 12 months</a:t>
            </a:r>
          </a:p>
          <a:p>
            <a:pPr marL="0" indent="0" algn="r">
              <a:buNone/>
            </a:pPr>
            <a:r>
              <a:rPr lang="en-ZA" sz="1800" dirty="0"/>
              <a:t>KPMG Organizational Integrity Survey</a:t>
            </a:r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216373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00754" y="228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ZA" u="sng" dirty="0"/>
              <a:t/>
            </a:r>
            <a:br>
              <a:rPr lang="en-ZA" u="sng" dirty="0"/>
            </a:br>
            <a:r>
              <a:rPr lang="en-ZA" sz="3600" b="1" u="sng" dirty="0"/>
              <a:t>Current State of Ethics</a:t>
            </a:r>
            <a:endParaRPr lang="en-ZA" sz="3600" u="sng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55483" y="1851819"/>
            <a:ext cx="7388441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ZA" sz="2700" b="1" dirty="0"/>
              <a:t>65% </a:t>
            </a:r>
            <a:r>
              <a:rPr lang="en-ZA" sz="2700" dirty="0"/>
              <a:t>employees don’t report violations; </a:t>
            </a:r>
            <a:r>
              <a:rPr lang="en-ZA" sz="2700" b="1" dirty="0"/>
              <a:t>96% </a:t>
            </a:r>
            <a:r>
              <a:rPr lang="en-ZA" sz="2700" dirty="0"/>
              <a:t>feared being accused of not being team players; </a:t>
            </a:r>
            <a:r>
              <a:rPr lang="en-ZA" sz="2700" b="1" dirty="0"/>
              <a:t>81% </a:t>
            </a:r>
            <a:r>
              <a:rPr lang="en-ZA" sz="2700" dirty="0"/>
              <a:t>feared nothing would be done; </a:t>
            </a:r>
            <a:r>
              <a:rPr lang="en-ZA" sz="2700" b="1" dirty="0"/>
              <a:t>68% </a:t>
            </a:r>
            <a:r>
              <a:rPr lang="en-ZA" sz="2700" dirty="0"/>
              <a:t>feared retaliation</a:t>
            </a:r>
          </a:p>
          <a:p>
            <a:pPr marL="0" indent="0" algn="r">
              <a:buNone/>
            </a:pPr>
            <a:r>
              <a:rPr lang="en-ZA" sz="1800" dirty="0"/>
              <a:t>Society of Human Resources Managers</a:t>
            </a:r>
          </a:p>
          <a:p>
            <a:pPr marL="0" indent="0" algn="r">
              <a:buNone/>
            </a:pPr>
            <a:endParaRPr lang="en-ZA" sz="1800" dirty="0"/>
          </a:p>
          <a:p>
            <a:pPr marL="0" indent="0">
              <a:buNone/>
            </a:pPr>
            <a:r>
              <a:rPr lang="en-ZA" sz="2700" dirty="0"/>
              <a:t>High school students: </a:t>
            </a:r>
            <a:r>
              <a:rPr lang="en-ZA" sz="2700" b="1" dirty="0"/>
              <a:t>74% </a:t>
            </a:r>
            <a:r>
              <a:rPr lang="en-ZA" sz="2700" dirty="0"/>
              <a:t>cheated on an exam, </a:t>
            </a:r>
            <a:r>
              <a:rPr lang="en-ZA" sz="2700" b="1" dirty="0"/>
              <a:t>93% </a:t>
            </a:r>
            <a:r>
              <a:rPr lang="en-ZA" sz="2700" dirty="0"/>
              <a:t>lied to parents, </a:t>
            </a:r>
            <a:r>
              <a:rPr lang="en-ZA" sz="2700" b="1" dirty="0"/>
              <a:t>78% </a:t>
            </a:r>
            <a:r>
              <a:rPr lang="en-ZA" sz="2700" dirty="0"/>
              <a:t>lied to teachers, </a:t>
            </a:r>
            <a:r>
              <a:rPr lang="en-ZA" sz="2700" b="1" dirty="0"/>
              <a:t>37% </a:t>
            </a:r>
            <a:r>
              <a:rPr lang="en-ZA" sz="2700" dirty="0"/>
              <a:t>would lie to get a job, </a:t>
            </a:r>
            <a:r>
              <a:rPr lang="en-ZA" sz="2700" b="1" dirty="0"/>
              <a:t>28% </a:t>
            </a:r>
            <a:r>
              <a:rPr lang="en-ZA" sz="2700" dirty="0"/>
              <a:t>took something from a store</a:t>
            </a:r>
          </a:p>
          <a:p>
            <a:pPr marL="0" indent="0" algn="r">
              <a:buNone/>
            </a:pPr>
            <a:r>
              <a:rPr lang="en-ZA" sz="1800" dirty="0"/>
              <a:t>Josephson Institute of Ethics</a:t>
            </a:r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321860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00754" y="31737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/>
              <a:t/>
            </a:r>
            <a:br>
              <a:rPr lang="en-ZA" dirty="0"/>
            </a:br>
            <a:r>
              <a:rPr lang="en-ZA" sz="3600" b="1" u="sng" dirty="0"/>
              <a:t>“Truth” eventually becomes public</a:t>
            </a:r>
            <a:endParaRPr lang="en-ZA" sz="3600" b="1" u="sng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66707" y="2100394"/>
            <a:ext cx="7388441" cy="4525963"/>
          </a:xfrm>
        </p:spPr>
        <p:txBody>
          <a:bodyPr>
            <a:normAutofit/>
          </a:bodyPr>
          <a:lstStyle/>
          <a:p>
            <a:pPr algn="just"/>
            <a:r>
              <a:rPr lang="en-ZA" sz="2700" dirty="0"/>
              <a:t>Technology and the internet</a:t>
            </a:r>
          </a:p>
          <a:p>
            <a:pPr algn="just"/>
            <a:r>
              <a:rPr lang="en-ZA" sz="2700" dirty="0"/>
              <a:t>“Three people can keep a secret if two are dead” –Hell’s Angels – Transparency</a:t>
            </a:r>
          </a:p>
          <a:p>
            <a:pPr algn="just"/>
            <a:r>
              <a:rPr lang="en-ZA" sz="2700" dirty="0"/>
              <a:t>Bad things will eventually be discovered</a:t>
            </a:r>
          </a:p>
          <a:p>
            <a:pPr algn="just"/>
            <a:r>
              <a:rPr lang="en-ZA" sz="2700" dirty="0"/>
              <a:t>Transparency as a practice in ethical culture saves time, money, and reputation</a:t>
            </a:r>
            <a:endParaRPr lang="en-ZA" sz="2700" dirty="0"/>
          </a:p>
        </p:txBody>
      </p:sp>
    </p:spTree>
    <p:extLst>
      <p:ext uri="{BB962C8B-B14F-4D97-AF65-F5344CB8AC3E}">
        <p14:creationId xmlns:p14="http://schemas.microsoft.com/office/powerpoint/2010/main" val="337582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00754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ZA" sz="3200" b="1" u="sng" dirty="0"/>
              <a:t>Leadership</a:t>
            </a:r>
            <a:r>
              <a:rPr lang="mr-IN" sz="3200" b="1" u="sng" dirty="0"/>
              <a:t>…</a:t>
            </a:r>
            <a:r>
              <a:rPr lang="en-ZA" sz="3200" b="1" u="sng" dirty="0"/>
              <a:t>Create and Maintain an Ethical Culture</a:t>
            </a:r>
            <a:endParaRPr lang="en-ZA" sz="3200" b="1" u="sng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55483" y="1478957"/>
            <a:ext cx="7388441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ZA" sz="2700" dirty="0"/>
              <a:t>1. active supervision by the Board including asking for reports and holding management accountable</a:t>
            </a:r>
          </a:p>
          <a:p>
            <a:pPr marL="0" indent="0" algn="just">
              <a:buNone/>
            </a:pPr>
            <a:endParaRPr lang="en-ZA" sz="2700" dirty="0"/>
          </a:p>
          <a:p>
            <a:pPr marL="0" indent="0" algn="just">
              <a:buNone/>
            </a:pPr>
            <a:r>
              <a:rPr lang="en-ZA" sz="2700" dirty="0"/>
              <a:t>2. senior management must talk ethical, act ethical, and provide resources for programme,</a:t>
            </a:r>
          </a:p>
          <a:p>
            <a:pPr marL="0" indent="0" algn="just">
              <a:buNone/>
            </a:pPr>
            <a:endParaRPr lang="en-ZA" sz="2700" dirty="0"/>
          </a:p>
          <a:p>
            <a:pPr marL="0" indent="0" algn="just">
              <a:buNone/>
            </a:pPr>
            <a:r>
              <a:rPr lang="en-ZA" sz="2700" dirty="0"/>
              <a:t>3. front line supervisors – mushy middle – must act and message the values</a:t>
            </a:r>
            <a:endParaRPr lang="en-ZA" sz="2700" dirty="0"/>
          </a:p>
        </p:txBody>
      </p:sp>
    </p:spTree>
    <p:extLst>
      <p:ext uri="{BB962C8B-B14F-4D97-AF65-F5344CB8AC3E}">
        <p14:creationId xmlns:p14="http://schemas.microsoft.com/office/powerpoint/2010/main" val="388036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01780" y="1627658"/>
            <a:ext cx="7388441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2700" dirty="0"/>
              <a:t>“A person’s individual moral framework is only the third most important factor in deciding what they’ll do. The most important is what does their boss do…..second, they look at their peers…”</a:t>
            </a:r>
          </a:p>
          <a:p>
            <a:pPr marL="0" indent="0" algn="just">
              <a:buNone/>
            </a:pPr>
            <a:endParaRPr lang="en-ZA" sz="2700" dirty="0"/>
          </a:p>
          <a:p>
            <a:pPr marL="0" indent="0" algn="r">
              <a:buNone/>
            </a:pPr>
            <a:r>
              <a:rPr lang="en-ZA" sz="1800" dirty="0"/>
              <a:t>Marshall </a:t>
            </a:r>
            <a:r>
              <a:rPr lang="en-ZA" sz="1800" dirty="0" err="1"/>
              <a:t>Schminke</a:t>
            </a:r>
            <a:endParaRPr lang="en-ZA" sz="1800" dirty="0"/>
          </a:p>
          <a:p>
            <a:pPr marL="0" indent="0" algn="r">
              <a:buNone/>
            </a:pPr>
            <a:r>
              <a:rPr lang="en-ZA" sz="1800" dirty="0"/>
              <a:t>Management Ethics: Moral Management of</a:t>
            </a:r>
          </a:p>
          <a:p>
            <a:pPr marL="0" indent="0" algn="r">
              <a:buNone/>
            </a:pPr>
            <a:r>
              <a:rPr lang="en-ZA" sz="1800" dirty="0"/>
              <a:t>People and Processes</a:t>
            </a:r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36735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50128" y="1371601"/>
            <a:ext cx="8291744" cy="4525963"/>
          </a:xfrm>
        </p:spPr>
        <p:txBody>
          <a:bodyPr>
            <a:normAutofit/>
          </a:bodyPr>
          <a:lstStyle/>
          <a:p>
            <a:pPr algn="just"/>
            <a:r>
              <a:rPr lang="en-ZA" sz="2700" dirty="0"/>
              <a:t>Written statement of values – usually in Code, clear, understandable</a:t>
            </a:r>
          </a:p>
          <a:p>
            <a:pPr algn="just"/>
            <a:r>
              <a:rPr lang="en-ZA" sz="2700" dirty="0"/>
              <a:t>Constant communication and training on values – training in all appropriate forms, daily messaging in effective forms for the culture, discussions by front line managers, publication of failures and successes as learning tool (Business Ethics Bulletins)</a:t>
            </a:r>
          </a:p>
          <a:p>
            <a:pPr lvl="1" algn="just"/>
            <a:r>
              <a:rPr lang="en-ZA" sz="2300" dirty="0"/>
              <a:t>o</a:t>
            </a:r>
            <a:r>
              <a:rPr lang="en-ZA" sz="2300" dirty="0"/>
              <a:t>rientation of new employees</a:t>
            </a:r>
          </a:p>
          <a:p>
            <a:pPr lvl="1" algn="just"/>
            <a:r>
              <a:rPr lang="en-ZA" sz="2300" dirty="0"/>
              <a:t>special training for front line supervisors</a:t>
            </a:r>
          </a:p>
          <a:p>
            <a:pPr lvl="1" algn="just"/>
            <a:r>
              <a:rPr lang="en-ZA" sz="2300" dirty="0"/>
              <a:t>talk about in recruiting and hiring process</a:t>
            </a:r>
            <a:endParaRPr lang="en-ZA" sz="23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00754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u="sng" dirty="0"/>
              <a:t>Create and Maintain </a:t>
            </a:r>
            <a:r>
              <a:rPr lang="en-US" sz="3200" b="1" u="sng" dirty="0"/>
              <a:t>Culture</a:t>
            </a:r>
            <a:endParaRPr lang="en-ZA" sz="3200" b="1" u="sng" dirty="0"/>
          </a:p>
        </p:txBody>
      </p:sp>
    </p:spTree>
    <p:extLst>
      <p:ext uri="{BB962C8B-B14F-4D97-AF65-F5344CB8AC3E}">
        <p14:creationId xmlns:p14="http://schemas.microsoft.com/office/powerpoint/2010/main" val="199428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900754" y="1371601"/>
            <a:ext cx="8291744" cy="4525963"/>
          </a:xfrm>
        </p:spPr>
        <p:txBody>
          <a:bodyPr>
            <a:noAutofit/>
          </a:bodyPr>
          <a:lstStyle/>
          <a:p>
            <a:pPr algn="just"/>
            <a:r>
              <a:rPr lang="en-ZA" sz="2700" dirty="0"/>
              <a:t>Create expectation of reporting issues:</a:t>
            </a:r>
          </a:p>
          <a:p>
            <a:pPr lvl="1" algn="just"/>
            <a:r>
              <a:rPr lang="en-ZA" sz="2700" dirty="0"/>
              <a:t>d</a:t>
            </a:r>
            <a:r>
              <a:rPr lang="en-ZA" sz="2700" dirty="0"/>
              <a:t>on’t retaliate</a:t>
            </a:r>
          </a:p>
          <a:p>
            <a:pPr lvl="1" algn="just"/>
            <a:r>
              <a:rPr lang="en-ZA" sz="2700" dirty="0"/>
              <a:t>c</a:t>
            </a:r>
            <a:r>
              <a:rPr lang="en-ZA" sz="2700" dirty="0"/>
              <a:t>lear policy on non-retaliation</a:t>
            </a:r>
          </a:p>
          <a:p>
            <a:pPr lvl="1" algn="just"/>
            <a:r>
              <a:rPr lang="en-ZA" sz="2700" dirty="0"/>
              <a:t>p</a:t>
            </a:r>
            <a:r>
              <a:rPr lang="en-ZA" sz="2700" dirty="0"/>
              <a:t>ublicize various ways to report, i.e. managers, hotline, HR</a:t>
            </a:r>
          </a:p>
          <a:p>
            <a:pPr lvl="1" algn="just"/>
            <a:r>
              <a:rPr lang="en-ZA" sz="2700" dirty="0"/>
              <a:t>Front line managers to have discussions about value of reporting</a:t>
            </a:r>
          </a:p>
          <a:p>
            <a:pPr lvl="1" algn="just"/>
            <a:r>
              <a:rPr lang="en-ZA" sz="2700" dirty="0"/>
              <a:t>Publicize results of investigations/learnings</a:t>
            </a:r>
          </a:p>
          <a:p>
            <a:pPr lvl="1" algn="just"/>
            <a:r>
              <a:rPr lang="en-ZA" sz="2700" dirty="0"/>
              <a:t>Make improvements from failure and publicize that happened because individuals cared to report</a:t>
            </a:r>
            <a:endParaRPr lang="en-ZA" sz="27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0754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ZA" sz="3200" b="1" u="sng" dirty="0"/>
              <a:t>Create and Maintain Culture</a:t>
            </a:r>
            <a:endParaRPr lang="en-ZA" sz="3200" b="1" u="sng" dirty="0"/>
          </a:p>
        </p:txBody>
      </p:sp>
    </p:spTree>
    <p:extLst>
      <p:ext uri="{BB962C8B-B14F-4D97-AF65-F5344CB8AC3E}">
        <p14:creationId xmlns:p14="http://schemas.microsoft.com/office/powerpoint/2010/main" val="22073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81200" y="2466253"/>
            <a:ext cx="8229600" cy="12431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ETHICS:</a:t>
            </a:r>
          </a:p>
          <a:p>
            <a:pPr marL="0" indent="0" algn="ctr">
              <a:buNone/>
            </a:pP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The Power of No</a:t>
            </a:r>
          </a:p>
        </p:txBody>
      </p:sp>
    </p:spTree>
    <p:extLst>
      <p:ext uri="{BB962C8B-B14F-4D97-AF65-F5344CB8AC3E}">
        <p14:creationId xmlns:p14="http://schemas.microsoft.com/office/powerpoint/2010/main" val="244435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69682" y="1044054"/>
            <a:ext cx="8291744" cy="5070860"/>
          </a:xfrm>
        </p:spPr>
        <p:txBody>
          <a:bodyPr>
            <a:noAutofit/>
          </a:bodyPr>
          <a:lstStyle/>
          <a:p>
            <a:pPr algn="just"/>
            <a:r>
              <a:rPr lang="en-ZA" sz="2700" dirty="0"/>
              <a:t>Include metrics for values in the personnel evaluation process</a:t>
            </a:r>
          </a:p>
          <a:p>
            <a:pPr algn="just"/>
            <a:r>
              <a:rPr lang="en-ZA" sz="2700" dirty="0"/>
              <a:t>Include value requirements/statements in the procurement process with third parties and in processes dealing with customers and all other stakeholders</a:t>
            </a:r>
          </a:p>
          <a:p>
            <a:pPr algn="just"/>
            <a:r>
              <a:rPr lang="en-ZA" sz="2700" dirty="0"/>
              <a:t>Hold all levels of employees responsible for maintaining culture by auditing, monitoring, discipline, rewards</a:t>
            </a:r>
          </a:p>
          <a:p>
            <a:pPr algn="just"/>
            <a:r>
              <a:rPr lang="en-ZA" sz="2700" dirty="0"/>
              <a:t>Make clear that every activity, even in crisis, must be done within the values of the company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00754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ZA" sz="3200" b="1" u="sng" dirty="0"/>
              <a:t>Create and Maintain Culture</a:t>
            </a:r>
            <a:endParaRPr lang="en-ZA" sz="3200" b="1" u="sng" dirty="0"/>
          </a:p>
        </p:txBody>
      </p:sp>
    </p:spTree>
    <p:extLst>
      <p:ext uri="{BB962C8B-B14F-4D97-AF65-F5344CB8AC3E}">
        <p14:creationId xmlns:p14="http://schemas.microsoft.com/office/powerpoint/2010/main" val="22857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50128" y="1600201"/>
            <a:ext cx="8291744" cy="4525963"/>
          </a:xfrm>
        </p:spPr>
        <p:txBody>
          <a:bodyPr>
            <a:normAutofit/>
          </a:bodyPr>
          <a:lstStyle/>
          <a:p>
            <a:pPr algn="just"/>
            <a:r>
              <a:rPr lang="en-ZA" sz="2700" dirty="0"/>
              <a:t>Measure and report status of ethical culture- risk assessments, surveys, focus groups, hotline reports, questions raised</a:t>
            </a:r>
          </a:p>
          <a:p>
            <a:pPr algn="just"/>
            <a:r>
              <a:rPr lang="en-ZA" sz="2700" dirty="0"/>
              <a:t>Make maintaining the ethical culture a part of every job description – responsibility to report, to be educated on risks in job, no retaliation, etc.</a:t>
            </a:r>
          </a:p>
          <a:p>
            <a:pPr algn="just"/>
            <a:r>
              <a:rPr lang="en-ZA" sz="2700" dirty="0"/>
              <a:t>No tolerance for disrespectful treatment of anyone – make clear what that means in your culture </a:t>
            </a:r>
            <a:endParaRPr lang="en-ZA" sz="19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00754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ZA" sz="3200" b="1" u="sng" dirty="0"/>
              <a:t>Create and Maintain Culture</a:t>
            </a:r>
            <a:endParaRPr lang="en-ZA" sz="3200" b="1" u="sng" dirty="0"/>
          </a:p>
        </p:txBody>
      </p:sp>
    </p:spTree>
    <p:extLst>
      <p:ext uri="{BB962C8B-B14F-4D97-AF65-F5344CB8AC3E}">
        <p14:creationId xmlns:p14="http://schemas.microsoft.com/office/powerpoint/2010/main" val="46823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908" y="357505"/>
            <a:ext cx="3857602" cy="615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6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650" y="1111092"/>
            <a:ext cx="7204813" cy="479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9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of </a:t>
            </a:r>
            <a:r>
              <a:rPr lang="en-US" i="1" dirty="0" smtClean="0"/>
              <a:t>NO!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Saying no is a realization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of the limits of </a:t>
            </a:r>
          </a:p>
          <a:p>
            <a:pPr marL="0" indent="0" algn="ctr">
              <a:buNone/>
            </a:pPr>
            <a:endParaRPr lang="en-US" b="1" i="1" dirty="0" smtClean="0"/>
          </a:p>
          <a:p>
            <a:pPr marL="0" indent="0" algn="ctr">
              <a:buNone/>
            </a:pPr>
            <a:r>
              <a:rPr lang="en-US" b="1" i="1" dirty="0" smtClean="0"/>
              <a:t>POWER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64567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81200" y="4846638"/>
            <a:ext cx="8229600" cy="1679422"/>
          </a:xfrm>
        </p:spPr>
        <p:txBody>
          <a:bodyPr>
            <a:noAutofit/>
          </a:bodyPr>
          <a:lstStyle/>
          <a:p>
            <a:r>
              <a:rPr lang="en-US" sz="12000" b="1" dirty="0">
                <a:solidFill>
                  <a:schemeClr val="bg1"/>
                </a:solidFill>
                <a:latin typeface="Goudy Old Style" panose="02020502050305020303" pitchFamily="18" charset="0"/>
                <a:cs typeface="Aharoni" pitchFamily="2" charset="-79"/>
              </a:rPr>
              <a:t>Thank You</a:t>
            </a:r>
            <a:endParaRPr lang="en-US" sz="12000" b="1" dirty="0">
              <a:solidFill>
                <a:schemeClr val="bg1"/>
              </a:solidFill>
              <a:latin typeface="Goudy Old Style" panose="02020502050305020303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7764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208" y="1448163"/>
            <a:ext cx="8088880" cy="384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1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412" y="1072752"/>
            <a:ext cx="7576660" cy="458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9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998" y="1123128"/>
            <a:ext cx="6967422" cy="461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164" y="2338427"/>
            <a:ext cx="8140125" cy="2552090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latin typeface="+mn-lt"/>
              </a:rPr>
              <a:t>“ </a:t>
            </a:r>
            <a:r>
              <a:rPr lang="en-ZA" b="1" i="1" dirty="0" smtClean="0">
                <a:solidFill>
                  <a:srgbClr val="FF0000"/>
                </a:solidFill>
                <a:latin typeface="+mn-lt"/>
              </a:rPr>
              <a:t>The quality of our expectations</a:t>
            </a:r>
            <a:r>
              <a:rPr lang="en-ZA" b="1" dirty="0" smtClean="0">
                <a:latin typeface="+mn-lt"/>
              </a:rPr>
              <a:t> determines the quality of our actions.”</a:t>
            </a:r>
            <a:br>
              <a:rPr lang="en-ZA" b="1" dirty="0" smtClean="0">
                <a:latin typeface="+mn-lt"/>
              </a:rPr>
            </a:br>
            <a:r>
              <a:rPr lang="en-ZA" b="1" dirty="0">
                <a:latin typeface="+mn-lt"/>
              </a:rPr>
              <a:t/>
            </a:r>
            <a:br>
              <a:rPr lang="en-ZA" b="1" dirty="0">
                <a:latin typeface="+mn-lt"/>
              </a:rPr>
            </a:br>
            <a:endParaRPr lang="en-ZA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71712" y="3852909"/>
            <a:ext cx="4101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dirty="0"/>
              <a:t>Andre Godin (1817 – 1888)</a:t>
            </a:r>
          </a:p>
          <a:p>
            <a:r>
              <a:rPr lang="en-ZA" dirty="0"/>
              <a:t>French industrialist &amp; social        experimenter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9525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563" y="1488273"/>
            <a:ext cx="6919944" cy="396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9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Sources of </a:t>
            </a:r>
            <a:r>
              <a:rPr lang="en-US" b="1" i="1" dirty="0" smtClean="0"/>
              <a:t>POWER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Legitimate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Reward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Expert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Referent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Coercive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2526" y="1987901"/>
            <a:ext cx="6786949" cy="2882199"/>
          </a:xfrm>
        </p:spPr>
        <p:txBody>
          <a:bodyPr/>
          <a:lstStyle/>
          <a:p>
            <a:pPr marL="0" indent="0" algn="ctr">
              <a:buNone/>
            </a:pPr>
            <a:r>
              <a:rPr lang="en-ZA" dirty="0" smtClean="0"/>
              <a:t>“</a:t>
            </a:r>
            <a:r>
              <a:rPr lang="en-ZA" sz="3200" dirty="0"/>
              <a:t>The misery caused by immoral leaders drives home an important point:</a:t>
            </a:r>
          </a:p>
          <a:p>
            <a:pPr marL="0" indent="0" algn="ctr">
              <a:buNone/>
            </a:pPr>
            <a:r>
              <a:rPr lang="en-ZA" sz="3200" b="1" i="1" dirty="0">
                <a:solidFill>
                  <a:srgbClr val="FF0000"/>
                </a:solidFill>
              </a:rPr>
              <a:t>Ethics is at the heart of leadership</a:t>
            </a:r>
            <a:r>
              <a:rPr lang="en-ZA" sz="3200" b="1" dirty="0"/>
              <a:t>.”</a:t>
            </a:r>
          </a:p>
          <a:p>
            <a:pPr marL="0" indent="0" algn="ctr">
              <a:buNone/>
            </a:pPr>
            <a:endParaRPr lang="en-ZA" b="1" dirty="0"/>
          </a:p>
          <a:p>
            <a:pPr marL="0" indent="0" algn="r">
              <a:buNone/>
            </a:pPr>
            <a:r>
              <a:rPr lang="en-ZA" sz="2000" dirty="0"/>
              <a:t>-Craig E, Johnson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116517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3560</TotalTime>
  <Words>676</Words>
  <Application>Microsoft Office PowerPoint</Application>
  <PresentationFormat>Widescreen</PresentationFormat>
  <Paragraphs>84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Aharoni</vt:lpstr>
      <vt:lpstr>Arial</vt:lpstr>
      <vt:lpstr>Arial Narrow</vt:lpstr>
      <vt:lpstr>Calibri</vt:lpstr>
      <vt:lpstr>Calibri Light</vt:lpstr>
      <vt:lpstr>Goudy Old Style</vt:lpstr>
      <vt:lpstr>Mangal</vt:lpstr>
      <vt:lpstr>Office Theme</vt:lpstr>
      <vt:lpstr>Office Theme</vt:lpstr>
      <vt:lpstr>1_Office Theme</vt:lpstr>
      <vt:lpstr>3_Office Theme</vt:lpstr>
      <vt:lpstr>Welcome</vt:lpstr>
      <vt:lpstr>PowerPoint Presentation</vt:lpstr>
      <vt:lpstr>PowerPoint Presentation</vt:lpstr>
      <vt:lpstr>PowerPoint Presentation</vt:lpstr>
      <vt:lpstr>PowerPoint Presentation</vt:lpstr>
      <vt:lpstr>“ The quality of our expectations determines the quality of our actions.”  </vt:lpstr>
      <vt:lpstr>PowerPoint Presentation</vt:lpstr>
      <vt:lpstr>Sources of POWER</vt:lpstr>
      <vt:lpstr>PowerPoint Presentation</vt:lpstr>
      <vt:lpstr>PowerPoint Presentation</vt:lpstr>
      <vt:lpstr>PowerPoint Presentation</vt:lpstr>
      <vt:lpstr>PowerPoint Presentation</vt:lpstr>
      <vt:lpstr> Current State of Ethics</vt:lpstr>
      <vt:lpstr> Current State of Ethics</vt:lpstr>
      <vt:lpstr> “Truth” eventually becomes public</vt:lpstr>
      <vt:lpstr>Leadership…Create and Maintain an Ethical Culture</vt:lpstr>
      <vt:lpstr>PowerPoint Presentation</vt:lpstr>
      <vt:lpstr>Create and Maintain Culture</vt:lpstr>
      <vt:lpstr>Create and Maintain Culture</vt:lpstr>
      <vt:lpstr>Create and Maintain Culture</vt:lpstr>
      <vt:lpstr>Create and Maintain Culture</vt:lpstr>
      <vt:lpstr>PowerPoint Presentation</vt:lpstr>
      <vt:lpstr>PowerPoint Presentation</vt:lpstr>
      <vt:lpstr>The Power of NO!</vt:lpstr>
      <vt:lpstr>Thank You</vt:lpstr>
    </vt:vector>
  </TitlesOfParts>
  <Company>iww lateral applications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Katlego Phakedi</dc:creator>
  <cp:lastModifiedBy>Lindani Mnguni</cp:lastModifiedBy>
  <cp:revision>113</cp:revision>
  <dcterms:created xsi:type="dcterms:W3CDTF">2013-10-28T15:01:38Z</dcterms:created>
  <dcterms:modified xsi:type="dcterms:W3CDTF">2019-10-08T09:08:58Z</dcterms:modified>
</cp:coreProperties>
</file>