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258" r:id="rId4"/>
    <p:sldId id="290" r:id="rId5"/>
    <p:sldId id="291" r:id="rId6"/>
    <p:sldId id="260" r:id="rId7"/>
    <p:sldId id="276" r:id="rId8"/>
    <p:sldId id="292" r:id="rId9"/>
    <p:sldId id="311" r:id="rId10"/>
    <p:sldId id="293" r:id="rId11"/>
    <p:sldId id="294" r:id="rId12"/>
    <p:sldId id="306" r:id="rId13"/>
    <p:sldId id="295" r:id="rId14"/>
    <p:sldId id="296" r:id="rId15"/>
    <p:sldId id="307" r:id="rId16"/>
    <p:sldId id="315" r:id="rId17"/>
    <p:sldId id="314" r:id="rId18"/>
    <p:sldId id="308" r:id="rId19"/>
    <p:sldId id="309" r:id="rId20"/>
    <p:sldId id="310" r:id="rId21"/>
    <p:sldId id="312" r:id="rId22"/>
    <p:sldId id="316" r:id="rId23"/>
    <p:sldId id="313" r:id="rId24"/>
    <p:sldId id="297" r:id="rId25"/>
    <p:sldId id="298" r:id="rId26"/>
    <p:sldId id="329" r:id="rId27"/>
    <p:sldId id="331" r:id="rId28"/>
    <p:sldId id="332" r:id="rId29"/>
    <p:sldId id="319" r:id="rId30"/>
    <p:sldId id="299" r:id="rId31"/>
    <p:sldId id="320" r:id="rId32"/>
    <p:sldId id="323" r:id="rId33"/>
    <p:sldId id="324" r:id="rId34"/>
    <p:sldId id="325" r:id="rId35"/>
    <p:sldId id="321" r:id="rId36"/>
    <p:sldId id="327" r:id="rId37"/>
    <p:sldId id="326" r:id="rId38"/>
    <p:sldId id="322" r:id="rId39"/>
    <p:sldId id="328" r:id="rId40"/>
    <p:sldId id="330" r:id="rId41"/>
    <p:sldId id="300" r:id="rId42"/>
    <p:sldId id="261" r:id="rId43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8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10/10/17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21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10/10/17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83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10/10/17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60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10/10/17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51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10/10/17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43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10/10/17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93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10/10/17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0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10/10/17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89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10/10/17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38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10/10/17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62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10/10/17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40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921-2CA6-4CC2-BE66-74F72D8051A5}" type="datetimeFigureOut">
              <a:rPr lang="en-ZA" smtClean="0"/>
              <a:t>10/10/17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3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5146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3600" dirty="0"/>
          </a:p>
          <a:p>
            <a:r>
              <a:rPr lang="en-ZA" sz="3600" b="1" dirty="0">
                <a:solidFill>
                  <a:schemeClr val="bg1"/>
                </a:solidFill>
              </a:rPr>
              <a:t>Audit &amp; Risk </a:t>
            </a:r>
            <a:r>
              <a:rPr lang="en-ZA" sz="3600" b="1" dirty="0" smtClean="0">
                <a:solidFill>
                  <a:schemeClr val="bg1"/>
                </a:solidFill>
              </a:rPr>
              <a:t>Management</a:t>
            </a:r>
          </a:p>
          <a:p>
            <a:r>
              <a:rPr lang="en-ZA" sz="3200" dirty="0" smtClean="0">
                <a:solidFill>
                  <a:schemeClr val="bg1"/>
                </a:solidFill>
              </a:rPr>
              <a:t>The </a:t>
            </a:r>
            <a:r>
              <a:rPr lang="en-ZA" sz="3200" dirty="0">
                <a:solidFill>
                  <a:schemeClr val="bg1"/>
                </a:solidFill>
              </a:rPr>
              <a:t>role of </a:t>
            </a:r>
            <a:r>
              <a:rPr lang="en-ZA" sz="3200" dirty="0" smtClean="0">
                <a:solidFill>
                  <a:schemeClr val="bg1"/>
                </a:solidFill>
              </a:rPr>
              <a:t>Combined Assurance </a:t>
            </a:r>
            <a:r>
              <a:rPr lang="en-ZA" sz="3200" dirty="0">
                <a:solidFill>
                  <a:schemeClr val="bg1"/>
                </a:solidFill>
              </a:rPr>
              <a:t>to achieve transformational service delivery strategies</a:t>
            </a:r>
            <a:r>
              <a:rPr lang="en-ZA" sz="3200" dirty="0"/>
              <a:t> </a:t>
            </a:r>
          </a:p>
          <a:p>
            <a:r>
              <a:rPr lang="en-ZA" sz="3600" dirty="0"/>
              <a:t>	</a:t>
            </a:r>
          </a:p>
          <a:p>
            <a:endParaRPr lang="en-ZA" sz="3600" dirty="0"/>
          </a:p>
          <a:p>
            <a:r>
              <a:rPr lang="en-ZA" sz="3600" dirty="0"/>
              <a:t>	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Z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563359"/>
            <a:ext cx="3962400" cy="7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" y="-2763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717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COMBINED ASSURANCE METHODOLOGY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5700"/>
          <a:stretch/>
        </p:blipFill>
        <p:spPr>
          <a:xfrm>
            <a:off x="415513" y="2149249"/>
            <a:ext cx="8622929" cy="4321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273" y="1131960"/>
            <a:ext cx="7697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rgbClr val="FF0000"/>
                </a:solidFill>
              </a:rPr>
              <a:t>A suggested methodology for </a:t>
            </a:r>
            <a:r>
              <a:rPr lang="en-ZA" sz="2400" b="1" dirty="0" smtClean="0">
                <a:solidFill>
                  <a:srgbClr val="FF0000"/>
                </a:solidFill>
              </a:rPr>
              <a:t>implementation</a:t>
            </a:r>
            <a:r>
              <a:rPr lang="en-ZA" sz="2400" dirty="0" smtClean="0">
                <a:solidFill>
                  <a:srgbClr val="FF0000"/>
                </a:solidFill>
              </a:rPr>
              <a:t> of Combined Assurance is the Logic Model </a:t>
            </a:r>
            <a:endParaRPr lang="en-Z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727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CIRCULAR PRESENTATION OF THE LOGIC MODEL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09085"/>
            <a:ext cx="7154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254926"/>
            <a:ext cx="5993606" cy="50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7171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COMBINED ASSURANCE METHODOLOGY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1309085"/>
            <a:ext cx="716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Limpopo Provincial Combined </a:t>
            </a:r>
            <a:r>
              <a:rPr lang="en-Z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 Methodology uses the  Logic Model.</a:t>
            </a:r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49" y="2063469"/>
            <a:ext cx="5690951" cy="426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ASSURANCE - INPUTS 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931" y="1219200"/>
            <a:ext cx="78434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KEY QUESTION (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KQ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WHAT WE USE TO DO OUR WORK?</a:t>
            </a:r>
            <a:endParaRPr lang="en-Z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752600"/>
            <a:ext cx="6413044" cy="480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814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-</a:t>
            </a:r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What we use to do our </a:t>
            </a:r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work?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09084"/>
            <a:ext cx="708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represent the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resources and capabilities that contribute to production and delivery of outputs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Applied in a Combined 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Assurance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Model, these 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include: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Identifying 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evaluating </a:t>
            </a:r>
            <a:r>
              <a:rPr lang="en-Z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ZA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Z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are potential </a:t>
            </a:r>
            <a:r>
              <a:rPr lang="en-ZA" sz="2800" i="1" dirty="0">
                <a:latin typeface="Arial" panose="020B0604020202020204" pitchFamily="34" charset="0"/>
                <a:cs typeface="Arial" panose="020B0604020202020204" pitchFamily="34" charset="0"/>
              </a:rPr>
              <a:t>Assurance </a:t>
            </a:r>
            <a:r>
              <a:rPr lang="en-Z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Providers and b) to </a:t>
            </a:r>
            <a:r>
              <a:rPr lang="en-ZA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</a:t>
            </a:r>
            <a:r>
              <a:rPr lang="en-Z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assurance will be provided to;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Determining 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/ audit </a:t>
            </a:r>
            <a:r>
              <a:rPr lang="en-ZA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universe</a:t>
            </a:r>
            <a: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52" y="1309085"/>
            <a:ext cx="2498690" cy="18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814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-</a:t>
            </a:r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What we use to do our </a:t>
            </a:r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work?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40" y="1309085"/>
            <a:ext cx="68662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cont.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Establishing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promoting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 common understanding and language for combined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assurance, 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buFont typeface="+mj-lt"/>
              <a:buAutoNum type="alphaLcParenR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Promote a common understanding of the </a:t>
            </a:r>
            <a:r>
              <a:rPr lang="en-Z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the Objective-Risk-Control </a:t>
            </a:r>
            <a:r>
              <a:rPr lang="en-Z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Z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assurance </a:t>
            </a:r>
            <a:r>
              <a:rPr lang="en-Z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Business Risks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on which assurance will be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provided;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94" y="1287952"/>
            <a:ext cx="2195413" cy="16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814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-</a:t>
            </a:r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What we use to do our </a:t>
            </a:r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work?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41" y="1309085"/>
            <a:ext cx="62138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cont.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/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Identifying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 in Combined Assurance i.e. </a:t>
            </a:r>
            <a:r>
              <a:rPr lang="en-US" sz="2400" dirty="0"/>
              <a:t>Who are either i) </a:t>
            </a:r>
            <a:r>
              <a:rPr lang="en-US" sz="2400" b="1" i="1" dirty="0"/>
              <a:t>recipients of assurance services </a:t>
            </a:r>
            <a:r>
              <a:rPr lang="en-US" sz="2400" i="1" dirty="0"/>
              <a:t>and /</a:t>
            </a:r>
            <a:r>
              <a:rPr lang="en-US" sz="2400" dirty="0"/>
              <a:t> or ii) </a:t>
            </a:r>
            <a:r>
              <a:rPr lang="en-US" sz="2400" i="1" dirty="0"/>
              <a:t>are </a:t>
            </a:r>
            <a:r>
              <a:rPr lang="en-US" sz="2400" b="1" i="1" dirty="0"/>
              <a:t>the providers of assurance services</a:t>
            </a:r>
            <a:r>
              <a:rPr lang="en-US" sz="2400" dirty="0"/>
              <a:t>. </a:t>
            </a:r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ZA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Promote a common understanding of the </a:t>
            </a:r>
            <a:r>
              <a:rPr lang="en-Z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lines of </a:t>
            </a:r>
            <a:r>
              <a:rPr lang="en-ZA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</a:t>
            </a:r>
            <a:r>
              <a:rPr lang="en-Z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model;</a:t>
            </a:r>
          </a:p>
          <a:p>
            <a:pPr lvl="1"/>
            <a:r>
              <a:rPr lang="en-Z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Foster an understanding of </a:t>
            </a:r>
            <a:r>
              <a:rPr lang="en-Z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reporting in respect </a:t>
            </a:r>
            <a:r>
              <a:rPr lang="en-Z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ZA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GRCC</a:t>
            </a:r>
            <a:endParaRPr lang="en-ZA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– Risk – Control - Compliance</a:t>
            </a:r>
          </a:p>
          <a:p>
            <a:pPr lvl="2"/>
            <a:endParaRPr lang="en-ZA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+mj-lt"/>
              <a:buAutoNum type="alphaLcParenR"/>
            </a:pPr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52" y="1309085"/>
            <a:ext cx="2498690" cy="18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814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-</a:t>
            </a:r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What we use to do our </a:t>
            </a:r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work?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41" y="1309085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cont.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Establishing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promoting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 common understanding and language for combined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assurance, 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+mj-lt"/>
              <a:buAutoNum type="alphaLcParenR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Promote a common understanding of the </a:t>
            </a:r>
            <a:r>
              <a:rPr lang="en-Z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the Objective-Risk-Control </a:t>
            </a:r>
            <a:r>
              <a:rPr lang="en-Z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Key assurance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terminology;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52" y="1309085"/>
            <a:ext cx="2498690" cy="18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7065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understanding of the Establish 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the Objective-Risk-Control Infrastructure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20934"/>
            <a:ext cx="715475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1026" name="Picture 2" descr="objectives risk contro infrastru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7179"/>
            <a:ext cx="6095999" cy="457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-22860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55714"/>
            <a:ext cx="6793186" cy="5088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751038"/>
            <a:ext cx="2573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essential the all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Providers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common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understanding of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 of organizational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938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 smtClean="0"/>
              <a:t>Objective setting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549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" y="-289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01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ZA" sz="3000" dirty="0" smtClean="0"/>
              <a:t>What is combined assurance</a:t>
            </a:r>
          </a:p>
          <a:p>
            <a:pPr marL="457200" indent="-457200">
              <a:buAutoNum type="arabicPeriod"/>
            </a:pPr>
            <a:r>
              <a:rPr lang="en-ZA" sz="3000" dirty="0" smtClean="0"/>
              <a:t>Suggested Combined Assurance Model;</a:t>
            </a:r>
          </a:p>
          <a:p>
            <a:pPr marL="457200" indent="-457200">
              <a:buAutoNum type="arabicPeriod"/>
            </a:pPr>
            <a:r>
              <a:rPr lang="en-ZA" sz="3000" dirty="0" smtClean="0"/>
              <a:t>Logic Model as an implementation strategy for Combined Assurance;</a:t>
            </a:r>
          </a:p>
          <a:p>
            <a:pPr marL="457200" indent="-457200">
              <a:buAutoNum type="arabicPeriod"/>
            </a:pPr>
            <a:r>
              <a:rPr lang="en-ZA" sz="3000" dirty="0" smtClean="0"/>
              <a:t>The 3 Lines of Defence;</a:t>
            </a:r>
          </a:p>
          <a:p>
            <a:pPr marL="457200" indent="-457200">
              <a:buAutoNum type="arabicPeriod"/>
            </a:pPr>
            <a:r>
              <a:rPr lang="en-ZA" sz="3000" dirty="0" smtClean="0"/>
              <a:t>Facilitated discussion.</a:t>
            </a:r>
          </a:p>
          <a:p>
            <a:pPr marL="457200" indent="-457200">
              <a:buAutoNum type="arabicPeriod"/>
            </a:pPr>
            <a:endParaRPr lang="en-ZA" sz="3000" dirty="0" smtClean="0"/>
          </a:p>
          <a:p>
            <a:pPr marL="457200" indent="-457200">
              <a:buAutoNum type="arabicPeriod"/>
            </a:pPr>
            <a:endParaRPr lang="en-ZA" sz="2400" dirty="0" smtClean="0"/>
          </a:p>
          <a:p>
            <a:endParaRPr lang="en-ZA" sz="2400" dirty="0" smtClean="0"/>
          </a:p>
          <a:p>
            <a:endParaRPr lang="en-ZA" sz="2400" dirty="0" smtClean="0">
              <a:solidFill>
                <a:srgbClr val="FF0000"/>
              </a:solidFill>
            </a:endParaRPr>
          </a:p>
          <a:p>
            <a:endParaRPr lang="en-ZA" sz="2400" dirty="0">
              <a:solidFill>
                <a:srgbClr val="FF0000"/>
              </a:solidFill>
            </a:endParaRPr>
          </a:p>
          <a:p>
            <a:r>
              <a:rPr lang="en-ZA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31" y="4319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RISKS AND CONTROLS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050" y="1389279"/>
            <a:ext cx="715475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9" y="1443745"/>
            <a:ext cx="7211220" cy="4638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270" y="1171146"/>
            <a:ext cx="635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Risks and controls should be viewed as two sides of the same coin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15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ASSURANCE - ACTIVITIES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931" y="1219200"/>
            <a:ext cx="7154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KEY 	QUESTION (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KQ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WHAT WE DO?</a:t>
            </a:r>
            <a:endParaRPr lang="en-Z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01" y="1620873"/>
            <a:ext cx="6291399" cy="47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814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-</a:t>
            </a:r>
            <a:r>
              <a:rPr lang="en-Z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What we </a:t>
            </a:r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do?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09084"/>
            <a:ext cx="67818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represent </a:t>
            </a:r>
            <a:r>
              <a:rPr lang="en-ZA" sz="3000" dirty="0">
                <a:solidFill>
                  <a:srgbClr val="FF0000"/>
                </a:solidFill>
              </a:rPr>
              <a:t>processes or actions that use a range of inputs to produce the desired outputs and ultimately </a:t>
            </a:r>
            <a:r>
              <a:rPr lang="en-ZA" sz="3000" dirty="0" smtClean="0">
                <a:solidFill>
                  <a:srgbClr val="FF0000"/>
                </a:solidFill>
              </a:rPr>
              <a:t>outcomes</a:t>
            </a:r>
            <a:r>
              <a:rPr lang="en-ZA" sz="3000" dirty="0" smtClean="0"/>
              <a:t>.</a:t>
            </a:r>
          </a:p>
          <a:p>
            <a:r>
              <a:rPr lang="en-Z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Applied in the a Combined Assurance </a:t>
            </a:r>
          </a:p>
          <a:p>
            <a:endParaRPr lang="en-Z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– </a:t>
            </a:r>
            <a:r>
              <a:rPr lang="en-ZA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are performed through the application of the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Lines Of </a:t>
            </a:r>
            <a:r>
              <a:rPr lang="en-ZA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</a:t>
            </a:r>
            <a:r>
              <a:rPr lang="en-ZA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(3 </a:t>
            </a:r>
            <a:r>
              <a:rPr lang="en-ZA" sz="3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</a:t>
            </a:r>
            <a:endParaRPr lang="en-ZA" sz="3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94" y="1309084"/>
            <a:ext cx="2118872" cy="158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7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706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3 </a:t>
            </a:r>
            <a:r>
              <a:rPr lang="en-ZA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</a:t>
            </a:r>
            <a:r>
              <a:rPr lang="en-Z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Model?</a:t>
            </a:r>
            <a:endParaRPr lang="en-Z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25" y="1323191"/>
            <a:ext cx="2710646" cy="2029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464" y="1850767"/>
            <a:ext cx="68091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underlying premise of the 3 </a:t>
            </a:r>
            <a:r>
              <a:rPr lang="en-US" sz="2800" dirty="0" err="1"/>
              <a:t>LoD</a:t>
            </a:r>
            <a:r>
              <a:rPr lang="en-US" sz="2800" dirty="0"/>
              <a:t> model, is to clarify the roles and responsibilities of three separate groups (or “lines”) with the aim of enhancing risk management and internal control processes. </a:t>
            </a:r>
            <a:endParaRPr lang="en-US" sz="2800" dirty="0" smtClean="0"/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>
                <a:solidFill>
                  <a:srgbClr val="FF0000"/>
                </a:solidFill>
              </a:rPr>
              <a:t>purpose of establishing lines of defense </a:t>
            </a:r>
            <a:r>
              <a:rPr lang="en-US" sz="2800" dirty="0"/>
              <a:t>is that when each “Line” performs its assigned control activities, the likelihood that a risk will penetrate and expose the </a:t>
            </a:r>
            <a:r>
              <a:rPr lang="en-US" sz="2800" dirty="0" err="1"/>
              <a:t>organisation</a:t>
            </a:r>
            <a:r>
              <a:rPr lang="en-US" sz="2800" dirty="0"/>
              <a:t> is diminished</a:t>
            </a:r>
            <a:r>
              <a:rPr lang="en-US" sz="2800" dirty="0" smtClean="0"/>
              <a:t>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43686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5790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three lines of defense operates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29248"/>
            <a:ext cx="71547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4" y="1219200"/>
            <a:ext cx="791642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96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 of 3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185" y="1056620"/>
            <a:ext cx="814801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overall responsibilities of each of the three lines of defense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are as follows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:</a:t>
            </a:r>
            <a:endParaRPr lang="en-ZA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1</a:t>
            </a:r>
            <a:r>
              <a:rPr lang="en-US" sz="170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st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LoD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 -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own and manage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risks and controls. This group consists of Senior Management as well as operating management who own and manage risks and controls. Assurance is provided through conducting control and risk self-assessment.</a:t>
            </a:r>
            <a:endParaRPr lang="en-ZA" sz="1700" dirty="0">
              <a:solidFill>
                <a:srgbClr val="000000"/>
              </a:solidFill>
              <a:latin typeface="Gill Sans MT" panose="020B0502020104020203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2</a:t>
            </a:r>
            <a:r>
              <a:rPr lang="en-US" sz="1700" baseline="300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nd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LoD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 –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monitor risks and controls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in support of management. This group consists of specialist and transversal functions that provide compliance, monitoring and support 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services.</a:t>
            </a:r>
            <a:endParaRPr lang="en-ZA" sz="1700" dirty="0">
              <a:solidFill>
                <a:srgbClr val="000000"/>
              </a:solidFill>
              <a:latin typeface="Gill Sans MT" panose="020B0502020104020203" pitchFamily="34" charset="0"/>
              <a:ea typeface="ヒラギノ角ゴ Pro W3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3</a:t>
            </a:r>
            <a:r>
              <a:rPr lang="en-US" sz="1700" baseline="300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rd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LoD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 –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provide independent assurance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to the Audit Committee, Executive Management, and other stakeholders concerning the effectiveness of the management of risks and controls. This group consist of the Provincial Internal Audit Function</a:t>
            </a:r>
            <a:r>
              <a:rPr 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.</a:t>
            </a:r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Assurance Providers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185" y="1056620"/>
            <a:ext cx="81480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role of external assurance providers is 3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LoD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 Model:</a:t>
            </a:r>
            <a:endParaRPr lang="en-ZA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Firstly there is no hard and fast rule of who the role players are in the 3 </a:t>
            </a:r>
            <a:r>
              <a:rPr lang="en-US" sz="3200" dirty="0" err="1" smtClean="0"/>
              <a:t>LOD</a:t>
            </a:r>
            <a:r>
              <a:rPr lang="en-US" sz="3200" dirty="0" smtClean="0"/>
              <a:t> Model;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However, it is essential that the 3 </a:t>
            </a:r>
            <a:r>
              <a:rPr lang="en-US" sz="3200" dirty="0" err="1" smtClean="0"/>
              <a:t>LoD</a:t>
            </a:r>
            <a:r>
              <a:rPr lang="en-US" sz="3200" dirty="0" smtClean="0"/>
              <a:t> Model recognizes: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The role of  </a:t>
            </a:r>
            <a:r>
              <a:rPr lang="en-US" sz="3200" dirty="0" err="1" smtClean="0">
                <a:solidFill>
                  <a:srgbClr val="FF0000"/>
                </a:solidFill>
              </a:rPr>
              <a:t>AG:SA</a:t>
            </a:r>
            <a:r>
              <a:rPr lang="en-US" sz="3200" dirty="0" smtClean="0"/>
              <a:t> ;and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Audit Committee</a:t>
            </a:r>
            <a:r>
              <a:rPr lang="en-US" sz="3200" dirty="0" smtClean="0"/>
              <a:t>; and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Other </a:t>
            </a:r>
            <a:r>
              <a:rPr lang="en-US" sz="3200" dirty="0" smtClean="0">
                <a:solidFill>
                  <a:srgbClr val="FF0000"/>
                </a:solidFill>
              </a:rPr>
              <a:t>External Assurance </a:t>
            </a:r>
            <a:r>
              <a:rPr lang="en-US" sz="3200" dirty="0" smtClean="0"/>
              <a:t>providers</a:t>
            </a:r>
            <a:endParaRPr lang="en-ZA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Audit Committee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185" y="1056620"/>
            <a:ext cx="81480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role of external assurance providers is 3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LoD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 Model:</a:t>
            </a:r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/>
              <a:t>The Audit Committee should review whether the </a:t>
            </a:r>
            <a:r>
              <a:rPr lang="en-US" sz="2800" dirty="0" err="1"/>
              <a:t>organisation’s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combined assurance model implemented through </a:t>
            </a:r>
            <a:r>
              <a:rPr lang="en-US" sz="2800" dirty="0"/>
              <a:t>the three lines of defense is </a:t>
            </a:r>
            <a:r>
              <a:rPr lang="en-US" sz="2800" dirty="0" smtClean="0"/>
              <a:t>effective.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Audit Committee should </a:t>
            </a:r>
            <a:r>
              <a:rPr lang="en-US" sz="2800" dirty="0">
                <a:solidFill>
                  <a:srgbClr val="FF0000"/>
                </a:solidFill>
              </a:rPr>
              <a:t>validate the </a:t>
            </a:r>
            <a:r>
              <a:rPr lang="en-US" sz="2800" dirty="0" smtClean="0">
                <a:solidFill>
                  <a:srgbClr val="FF0000"/>
                </a:solidFill>
              </a:rPr>
              <a:t>integrated combined </a:t>
            </a:r>
            <a:r>
              <a:rPr lang="en-US" sz="2800" dirty="0">
                <a:solidFill>
                  <a:srgbClr val="FF0000"/>
                </a:solidFill>
              </a:rPr>
              <a:t>assurance </a:t>
            </a:r>
            <a:r>
              <a:rPr lang="en-US" sz="2800" dirty="0" smtClean="0">
                <a:solidFill>
                  <a:srgbClr val="FF0000"/>
                </a:solidFill>
              </a:rPr>
              <a:t>report (</a:t>
            </a:r>
            <a:r>
              <a:rPr lang="en-US" sz="2800" dirty="0" err="1" smtClean="0">
                <a:solidFill>
                  <a:srgbClr val="FF0000"/>
                </a:solidFill>
              </a:rPr>
              <a:t>GRCC</a:t>
            </a:r>
            <a:r>
              <a:rPr lang="en-US" sz="2800" dirty="0" smtClean="0">
                <a:solidFill>
                  <a:srgbClr val="FF0000"/>
                </a:solidFill>
              </a:rPr>
              <a:t> Report) </a:t>
            </a:r>
            <a:r>
              <a:rPr lang="en-US" sz="2800" dirty="0"/>
              <a:t>received from the Chief Audit Executive (CAE</a:t>
            </a:r>
            <a:r>
              <a:rPr lang="en-US" sz="2800" dirty="0" smtClean="0"/>
              <a:t>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Upon </a:t>
            </a:r>
            <a:r>
              <a:rPr lang="en-US" sz="2800" dirty="0"/>
              <a:t>satisfactory scrutiny of the </a:t>
            </a:r>
            <a:r>
              <a:rPr lang="en-US" sz="2800" dirty="0" smtClean="0"/>
              <a:t>Integrated </a:t>
            </a:r>
            <a:r>
              <a:rPr lang="en-US" sz="2800" dirty="0" err="1" smtClean="0"/>
              <a:t>GRCC</a:t>
            </a:r>
            <a:r>
              <a:rPr lang="en-US" sz="2800" dirty="0" smtClean="0"/>
              <a:t> combined </a:t>
            </a:r>
            <a:r>
              <a:rPr lang="en-US" sz="2800" dirty="0"/>
              <a:t>assurance report received from the CAE, the Audit Committee will prepare a summary report for inclusion in the </a:t>
            </a:r>
            <a:r>
              <a:rPr lang="en-US" sz="2800" dirty="0" smtClean="0">
                <a:solidFill>
                  <a:srgbClr val="FF0000"/>
                </a:solidFill>
              </a:rPr>
              <a:t>Institution ’s </a:t>
            </a:r>
            <a:r>
              <a:rPr lang="en-US" sz="2800" dirty="0">
                <a:solidFill>
                  <a:srgbClr val="FF0000"/>
                </a:solidFill>
              </a:rPr>
              <a:t>annual report</a:t>
            </a:r>
            <a:r>
              <a:rPr lang="en-US" sz="2800" dirty="0"/>
              <a:t>. </a:t>
            </a:r>
            <a:endParaRPr lang="en-ZA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7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AG:SA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185" y="1056620"/>
            <a:ext cx="8148015" cy="4690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role of external assurance providers is 3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LoD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Times New Roman" panose="02020603050405020304" pitchFamily="18" charset="0"/>
              </a:rPr>
              <a:t> Model:</a:t>
            </a:r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independent objective assurance on the effectiveness of </a:t>
            </a:r>
            <a:r>
              <a:rPr lang="en-ZA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Governance, Risk, Control, </a:t>
            </a:r>
            <a:r>
              <a:rPr lang="en-ZA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Compliance </a:t>
            </a: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recommendations for </a:t>
            </a:r>
            <a:r>
              <a:rPr lang="en-Z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improvement;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Independently </a:t>
            </a: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 compliance and recommend improvements </a:t>
            </a:r>
            <a:r>
              <a:rPr lang="en-Z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and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Z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1 </a:t>
            </a:r>
            <a:r>
              <a:rPr lang="en-Z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2nd </a:t>
            </a:r>
            <a:r>
              <a:rPr lang="en-Z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particularly the 3</a:t>
            </a:r>
            <a:r>
              <a:rPr lang="en-ZA" sz="24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Z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Lines of </a:t>
            </a:r>
            <a:r>
              <a:rPr lang="en-ZA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Defense</a:t>
            </a:r>
            <a:r>
              <a:rPr lang="en-Z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determine whether reliance could be placed on these lines to reduce assurance fatigue</a:t>
            </a:r>
            <a:endParaRPr lang="en-ZA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96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Business Risk are derived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185" y="1056620"/>
            <a:ext cx="8148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1160453"/>
            <a:ext cx="8955183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503" y="533400"/>
            <a:ext cx="628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COMBINED ASSURANCE?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541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800" dirty="0"/>
              <a:t>Combined assurance has its origins in the </a:t>
            </a:r>
            <a:r>
              <a:rPr lang="en-ZA" sz="2800" dirty="0">
                <a:solidFill>
                  <a:srgbClr val="FF0000"/>
                </a:solidFill>
              </a:rPr>
              <a:t>King III Report on Corporate Governance</a:t>
            </a:r>
            <a:r>
              <a:rPr lang="en-ZA" sz="2800" dirty="0"/>
              <a:t>. In terms of King </a:t>
            </a:r>
            <a:r>
              <a:rPr lang="en-US" sz="2800" dirty="0"/>
              <a:t>III, the audit committee should ensure that a combined assurance model is applied to ensure that a system of sound risk governance over key organizational risks through the application of a </a:t>
            </a:r>
            <a:r>
              <a:rPr lang="en-US" sz="2800" dirty="0">
                <a:solidFill>
                  <a:srgbClr val="FF0000"/>
                </a:solidFill>
              </a:rPr>
              <a:t>coordinated approach to all assurance activities</a:t>
            </a:r>
            <a:endParaRPr lang="en-ZA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752600"/>
            <a:ext cx="21336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727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RESPONSIBILITIES OF ALL  ASSURANCE PROVIDERS </a:t>
            </a: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36785"/>
            <a:ext cx="8001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Essentially Assurance Providers should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ZA" sz="1600" b="1" dirty="0">
                <a:solidFill>
                  <a:srgbClr val="FF0000"/>
                </a:solidFill>
              </a:rPr>
              <a:t>Compliance -</a:t>
            </a:r>
            <a:r>
              <a:rPr lang="en-ZA" sz="1600" b="1" dirty="0"/>
              <a:t> </a:t>
            </a:r>
            <a:r>
              <a:rPr lang="en-ZA" sz="1600" dirty="0"/>
              <a:t>Provide assurance that the Province’s / Institution’s applicable policies, procedures, laws, regulations, provincial frameworks and norms &amp; standards have been complied with</a:t>
            </a:r>
            <a:r>
              <a:rPr lang="en-ZA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ZA" sz="1600" b="1" dirty="0" smtClean="0">
                <a:solidFill>
                  <a:srgbClr val="FF0000"/>
                </a:solidFill>
              </a:rPr>
              <a:t>Financial </a:t>
            </a:r>
            <a:r>
              <a:rPr lang="en-ZA" sz="1600" b="1" dirty="0">
                <a:solidFill>
                  <a:srgbClr val="FF0000"/>
                </a:solidFill>
              </a:rPr>
              <a:t>Reporting objectives </a:t>
            </a:r>
            <a:r>
              <a:rPr lang="en-ZA" sz="1600" dirty="0"/>
              <a:t>– Provide assurance that the fulfilment of accountability obligations relating to internal and external reported financial information is reliable, credible and complete. </a:t>
            </a:r>
            <a:endParaRPr lang="en-ZA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ZA" sz="1600" b="1" dirty="0" smtClean="0">
                <a:solidFill>
                  <a:srgbClr val="FF0000"/>
                </a:solidFill>
              </a:rPr>
              <a:t>Operations </a:t>
            </a:r>
            <a:r>
              <a:rPr lang="en-ZA" sz="1600" b="1" dirty="0">
                <a:solidFill>
                  <a:srgbClr val="FF0000"/>
                </a:solidFill>
              </a:rPr>
              <a:t>objectives </a:t>
            </a:r>
            <a:r>
              <a:rPr lang="en-ZA" sz="1600" dirty="0"/>
              <a:t>– Provide assurance</a:t>
            </a:r>
            <a:r>
              <a:rPr lang="en-ZA" sz="1600" b="1" dirty="0"/>
              <a:t> </a:t>
            </a:r>
            <a:r>
              <a:rPr lang="en-ZA" sz="1600" dirty="0"/>
              <a:t>that the Province’s /  Department’s operations have been performed orderly, ethically, economically, efficiently, effectively and equitably. Also, operations are consistent with the Institution’s vision, mission and values</a:t>
            </a:r>
            <a:r>
              <a:rPr lang="en-ZA" sz="1600" b="1" dirty="0"/>
              <a:t>.</a:t>
            </a:r>
            <a:endParaRPr lang="en-ZA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ZA" sz="1600" b="1" dirty="0" smtClean="0">
                <a:solidFill>
                  <a:srgbClr val="FF0000"/>
                </a:solidFill>
              </a:rPr>
              <a:t>Performance </a:t>
            </a:r>
            <a:r>
              <a:rPr lang="en-ZA" sz="1600" b="1" dirty="0">
                <a:solidFill>
                  <a:srgbClr val="FF0000"/>
                </a:solidFill>
              </a:rPr>
              <a:t>Reporting Objectives </a:t>
            </a:r>
            <a:r>
              <a:rPr lang="en-ZA" sz="1600" dirty="0"/>
              <a:t>– Provide assurance that performance (non-financial) information is useful, reliable, credible and complete.</a:t>
            </a:r>
            <a:endParaRPr lang="en-ZA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ZA" sz="1600" b="1" dirty="0">
                <a:solidFill>
                  <a:srgbClr val="FF0000"/>
                </a:solidFill>
              </a:rPr>
              <a:t>Safeguarding objectives</a:t>
            </a:r>
            <a:r>
              <a:rPr lang="en-ZA" sz="1600" dirty="0">
                <a:solidFill>
                  <a:srgbClr val="FF0000"/>
                </a:solidFill>
              </a:rPr>
              <a:t> </a:t>
            </a:r>
            <a:r>
              <a:rPr lang="en-ZA" sz="1600" dirty="0"/>
              <a:t>– Provide assurance that the Province’s / institution’s assets and resources have been safeguarded against loss, misuse and damage due to abuse, waste, mismanagement, errors, fraud, irregularities and fruitless use.</a:t>
            </a:r>
            <a:endParaRPr lang="en-ZA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ZA" sz="1600" b="1" dirty="0" smtClean="0">
                <a:solidFill>
                  <a:srgbClr val="FF0000"/>
                </a:solidFill>
              </a:rPr>
              <a:t>Risks </a:t>
            </a:r>
            <a:r>
              <a:rPr lang="en-ZA" sz="1600" b="1" dirty="0">
                <a:solidFill>
                  <a:srgbClr val="FF0000"/>
                </a:solidFill>
              </a:rPr>
              <a:t>Management Processes </a:t>
            </a:r>
            <a:r>
              <a:rPr lang="en-ZA" sz="1600" b="1" dirty="0"/>
              <a:t>– </a:t>
            </a:r>
            <a:r>
              <a:rPr lang="en-ZA" sz="1600" dirty="0"/>
              <a:t>Provide assurance that the Province / institution has an adequate and effective system to identify, assess and manage risks within the approved tolerance range and appetite of the Province / Institution.</a:t>
            </a:r>
            <a:endParaRPr lang="en-ZA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50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ASSURANCE - OUTPUTS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36785"/>
            <a:ext cx="715475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KEY QUESTION ((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KQ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WHAT WE PRODUCE? </a:t>
            </a:r>
            <a:endParaRPr lang="en-Z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9055"/>
            <a:ext cx="6477000" cy="48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50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ASSURANCE - OUTPUTS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274" y="1529857"/>
            <a:ext cx="59511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Essentially the main outputs of Combined Assurance is a Plan indicating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/>
              <a:t>Details of </a:t>
            </a:r>
            <a:r>
              <a:rPr lang="en-ZA" sz="2400" dirty="0"/>
              <a:t>all the </a:t>
            </a:r>
            <a:r>
              <a:rPr lang="en-ZA" sz="2400" dirty="0">
                <a:solidFill>
                  <a:srgbClr val="FF0000"/>
                </a:solidFill>
              </a:rPr>
              <a:t>key </a:t>
            </a:r>
            <a:r>
              <a:rPr lang="en-ZA" sz="2400" dirty="0" smtClean="0">
                <a:solidFill>
                  <a:srgbClr val="FF0000"/>
                </a:solidFill>
              </a:rPr>
              <a:t>business risks </a:t>
            </a:r>
            <a:r>
              <a:rPr lang="en-ZA" sz="2400" dirty="0"/>
              <a:t>of the institution and an indication of relevant assurance providers, in 3 </a:t>
            </a:r>
            <a:r>
              <a:rPr lang="en-ZA" sz="2400" dirty="0" err="1"/>
              <a:t>LoD</a:t>
            </a:r>
            <a:r>
              <a:rPr lang="en-ZA" sz="2400" dirty="0"/>
              <a:t> that will validate them and how </a:t>
            </a:r>
            <a:r>
              <a:rPr lang="en-ZA" sz="2400" dirty="0" smtClean="0"/>
              <a:t>often; and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dirty="0" smtClean="0"/>
              <a:t>Details </a:t>
            </a:r>
            <a:r>
              <a:rPr lang="en-ZA" sz="2400" dirty="0"/>
              <a:t>all the </a:t>
            </a:r>
            <a:r>
              <a:rPr lang="en-ZA" sz="2400" dirty="0">
                <a:solidFill>
                  <a:srgbClr val="FF0000"/>
                </a:solidFill>
              </a:rPr>
              <a:t>key </a:t>
            </a:r>
            <a:r>
              <a:rPr lang="en-ZA" sz="2400" dirty="0" smtClean="0">
                <a:solidFill>
                  <a:srgbClr val="FF0000"/>
                </a:solidFill>
              </a:rPr>
              <a:t>activities and the key controls </a:t>
            </a:r>
            <a:r>
              <a:rPr lang="en-ZA" sz="2400" dirty="0"/>
              <a:t>of the institution and an indication of relevant assurance providers, in 3 </a:t>
            </a:r>
            <a:r>
              <a:rPr lang="en-ZA" sz="2400" dirty="0" err="1"/>
              <a:t>LoD</a:t>
            </a:r>
            <a:r>
              <a:rPr lang="en-ZA" sz="2400" dirty="0"/>
              <a:t> that will validate them and how </a:t>
            </a:r>
            <a:r>
              <a:rPr lang="en-ZA" sz="2400" dirty="0" smtClean="0"/>
              <a:t>often</a:t>
            </a:r>
            <a:r>
              <a:rPr lang="en-ZA" sz="24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15" y="1402447"/>
            <a:ext cx="2706563" cy="20265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272" y="1219200"/>
            <a:ext cx="542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KEY QUESTION ((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KQ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WHAT WE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01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746" y="3098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50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453" y="687288"/>
            <a:ext cx="662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A COMBINED ASSURANCE PLAN FOR RISKS</a:t>
            </a:r>
            <a:endParaRPr lang="en-Z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58" y="1511754"/>
            <a:ext cx="8870142" cy="45842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91" y="116450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EXCERPT OF PLANS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54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746" y="3098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50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160" y="610344"/>
            <a:ext cx="721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A COMBINED ASSURANCE PLAN FOR CONTROLS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940" y="1219200"/>
            <a:ext cx="9074382" cy="49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42" y="533400"/>
            <a:ext cx="703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ASSURANCE - OUTCOMES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36785"/>
            <a:ext cx="715475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QUESTION ((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KQ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WHAT WE WISH TO ACHIEVE? </a:t>
            </a:r>
            <a:endParaRPr lang="en-Z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35" y="1590020"/>
            <a:ext cx="6400800" cy="479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42" y="533400"/>
            <a:ext cx="703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ASSURANCE - OUTCOMES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36785"/>
            <a:ext cx="715475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KEY QUESTION ((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KQ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WHAT WE WISH TO ACHIEVE? </a:t>
            </a:r>
            <a:endParaRPr lang="en-Z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67" y="1644574"/>
            <a:ext cx="2455234" cy="1838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1236785"/>
            <a:ext cx="63245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King IV, the Chief Audit Executive, must provide governing body an annual statement on the effectiveness of the Governance, Risk, Control and Compliance Processes. That means an Integrated </a:t>
            </a:r>
            <a:r>
              <a:rPr lang="en-ZA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GRCC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</a:t>
            </a:r>
          </a:p>
          <a:p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has been added because of the importance of legislative compliance.</a:t>
            </a:r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89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ASSURANCE - OUTCOMES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36785"/>
            <a:ext cx="7154757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QUESTION ((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KQ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WHAT WE WISH TO ACHIEVE? </a:t>
            </a:r>
            <a:endParaRPr lang="en-Z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King IV, the </a:t>
            </a:r>
            <a:r>
              <a:rPr lang="en-ZA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Audit Executive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must provide governing body an annual statement on the effectiveness of the </a:t>
            </a:r>
            <a:r>
              <a:rPr lang="en-Z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Governance, Risk, Control and Compliance Processes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That means an Integrated </a:t>
            </a:r>
            <a:r>
              <a:rPr lang="en-ZA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GRCC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</a:t>
            </a:r>
          </a:p>
          <a:p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</a:t>
            </a:r>
            <a:r>
              <a:rPr lang="en-Z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because of the importance of legislative compliance.</a:t>
            </a: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50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ASSURANCE - IMPACT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36785"/>
            <a:ext cx="715475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KEY QUESTION ((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KQ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WHAT WE AIM TO CHANGE? </a:t>
            </a:r>
            <a:endParaRPr lang="en-Z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90020"/>
            <a:ext cx="6224330" cy="46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50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ASSURANCE - IMPACT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272" y="1056620"/>
            <a:ext cx="5594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KEY QUESTION ((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KQ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WHAT WE AIM TO CHANGE? </a:t>
            </a:r>
            <a:endParaRPr lang="en-Z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ZA" sz="16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en-ZA" sz="1600" b="1" i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ultimate aim of Combined </a:t>
            </a:r>
            <a:r>
              <a:rPr lang="en-ZA" sz="16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Assurance </a:t>
            </a:r>
            <a:r>
              <a:rPr lang="en-ZA" sz="1600" b="1" i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is to </a:t>
            </a:r>
            <a:r>
              <a:rPr lang="en-ZA" sz="16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provide:</a:t>
            </a:r>
            <a:endParaRPr lang="en-ZA" sz="16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ZA" sz="1600" dirty="0">
                <a:latin typeface="Arial" panose="020B0604020202020204" pitchFamily="34" charset="0"/>
                <a:cs typeface="Times New Roman" panose="02020603050405020304" pitchFamily="18" charset="0"/>
              </a:rPr>
              <a:t>Enabling an effective internal control environment. </a:t>
            </a:r>
            <a:r>
              <a:rPr lang="en-ZA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(Reporting Criteria of Internal Control)</a:t>
            </a:r>
            <a:endParaRPr lang="en-ZA" sz="16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ZA" sz="1600" dirty="0">
                <a:latin typeface="Arial" panose="020B0604020202020204" pitchFamily="34" charset="0"/>
                <a:cs typeface="Times New Roman" panose="02020603050405020304" pitchFamily="18" charset="0"/>
              </a:rPr>
              <a:t>Support the integrity of information used for internal decision-making by management, the governing body and its committees. </a:t>
            </a:r>
            <a:r>
              <a:rPr lang="en-ZA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ZA" sz="16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Quarterly Reports)</a:t>
            </a:r>
            <a:endParaRPr lang="en-ZA" sz="16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ZA" sz="1600" dirty="0">
                <a:latin typeface="Arial" panose="020B0604020202020204" pitchFamily="34" charset="0"/>
                <a:cs typeface="Times New Roman" panose="02020603050405020304" pitchFamily="18" charset="0"/>
              </a:rPr>
              <a:t>Support the integrity of external reports.</a:t>
            </a:r>
            <a:r>
              <a:rPr lang="en-ZA" sz="16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(Annual Reporting</a:t>
            </a:r>
            <a:r>
              <a:rPr lang="en-ZA" sz="1600" b="1" i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67" y="1457980"/>
            <a:ext cx="2530626" cy="189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28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COMBINED ASSURANCE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05" y="1295400"/>
            <a:ext cx="81153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3200" b="1" dirty="0"/>
              <a:t>In terms of </a:t>
            </a:r>
            <a:r>
              <a:rPr lang="en-US" sz="3200" b="1" dirty="0"/>
              <a:t>Principle 15 </a:t>
            </a:r>
            <a:r>
              <a:rPr lang="en-ZA" sz="3200" b="1" dirty="0"/>
              <a:t>of the King </a:t>
            </a:r>
            <a:r>
              <a:rPr lang="en-ZA" sz="3200" b="1" dirty="0" smtClean="0"/>
              <a:t>IV</a:t>
            </a:r>
          </a:p>
          <a:p>
            <a:pPr algn="just"/>
            <a:r>
              <a:rPr lang="en-ZA" sz="2800" dirty="0"/>
              <a:t>a combined </a:t>
            </a:r>
            <a:r>
              <a:rPr lang="en-ZA" sz="2800" dirty="0" smtClean="0"/>
              <a:t>assurance, is a </a:t>
            </a:r>
            <a:r>
              <a:rPr lang="en-ZA" sz="2800" dirty="0"/>
              <a:t>model </a:t>
            </a:r>
            <a:r>
              <a:rPr lang="en-ZA" sz="2800" dirty="0" smtClean="0"/>
              <a:t>that incorporates </a:t>
            </a:r>
            <a:r>
              <a:rPr lang="en-ZA" sz="2800" dirty="0"/>
              <a:t>and optimises all assurance services and functions so that, “</a:t>
            </a:r>
            <a:r>
              <a:rPr lang="en-ZA" sz="2800" i="1" dirty="0"/>
              <a:t>taken as a whole, these </a:t>
            </a:r>
            <a:r>
              <a:rPr lang="en-ZA" sz="2800" i="1" dirty="0" smtClean="0"/>
              <a:t>should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ZA" sz="2800" i="1" dirty="0" smtClean="0"/>
              <a:t>enable </a:t>
            </a:r>
            <a:r>
              <a:rPr lang="en-ZA" sz="2800" i="1" dirty="0"/>
              <a:t>an </a:t>
            </a:r>
            <a:r>
              <a:rPr lang="en-ZA" sz="2800" i="1" dirty="0">
                <a:solidFill>
                  <a:srgbClr val="FF0000"/>
                </a:solidFill>
              </a:rPr>
              <a:t>effective control environment</a:t>
            </a:r>
            <a:r>
              <a:rPr lang="en-ZA" sz="2800" i="1" dirty="0" smtClean="0"/>
              <a:t>;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ZA" sz="2800" i="1" dirty="0" smtClean="0"/>
              <a:t>support </a:t>
            </a:r>
            <a:r>
              <a:rPr lang="en-ZA" sz="2800" i="1" dirty="0"/>
              <a:t>the </a:t>
            </a:r>
            <a:r>
              <a:rPr lang="en-ZA" sz="2800" i="1" dirty="0">
                <a:solidFill>
                  <a:srgbClr val="FF0000"/>
                </a:solidFill>
              </a:rPr>
              <a:t>integrity of information </a:t>
            </a:r>
            <a:r>
              <a:rPr lang="en-ZA" sz="2800" i="1" dirty="0"/>
              <a:t>used for </a:t>
            </a:r>
            <a:r>
              <a:rPr lang="en-ZA" sz="2800" i="1" dirty="0">
                <a:solidFill>
                  <a:srgbClr val="FF0000"/>
                </a:solidFill>
              </a:rPr>
              <a:t>internal decision-making by management</a:t>
            </a:r>
            <a:r>
              <a:rPr lang="en-ZA" sz="2800" i="1" dirty="0"/>
              <a:t>, the governing body and its committees and </a:t>
            </a:r>
            <a:endParaRPr lang="en-ZA" sz="2800" i="1" dirty="0" smtClean="0"/>
          </a:p>
          <a:p>
            <a:pPr marL="571500" indent="-571500" algn="just">
              <a:buFont typeface="+mj-lt"/>
              <a:buAutoNum type="romanLcPeriod"/>
            </a:pPr>
            <a:r>
              <a:rPr lang="en-ZA" sz="2800" i="1" dirty="0" smtClean="0"/>
              <a:t>support </a:t>
            </a:r>
            <a:r>
              <a:rPr lang="en-ZA" sz="2800" i="1" dirty="0"/>
              <a:t>the </a:t>
            </a:r>
            <a:r>
              <a:rPr lang="en-ZA" sz="2800" i="1" dirty="0">
                <a:solidFill>
                  <a:srgbClr val="FF0000"/>
                </a:solidFill>
              </a:rPr>
              <a:t>integrity of the organisation’s external reports.</a:t>
            </a:r>
            <a:r>
              <a:rPr lang="en-ZA" sz="2800" dirty="0">
                <a:solidFill>
                  <a:srgbClr val="FF0000"/>
                </a:solidFill>
              </a:rPr>
              <a:t>”</a:t>
            </a:r>
          </a:p>
          <a:p>
            <a:pPr algn="just"/>
            <a:r>
              <a:rPr lang="en-ZA" sz="2800" dirty="0" smtClean="0"/>
              <a:t> </a:t>
            </a:r>
            <a:endParaRPr lang="en-ZA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50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272" y="1056620"/>
            <a:ext cx="50268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 DOING THE INSTITUTION WILL: </a:t>
            </a:r>
            <a:endParaRPr lang="en-ZA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endParaRPr lang="en-ZA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ZA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Improve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AG:SA</a:t>
            </a:r>
            <a:r>
              <a:rPr lang="en-Z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external audit outcomes;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ZA" sz="2400" dirty="0" smtClean="0"/>
              <a:t>Achieve </a:t>
            </a:r>
            <a:r>
              <a:rPr lang="en-ZA" sz="2400" b="1" i="1" dirty="0">
                <a:solidFill>
                  <a:srgbClr val="FF0000"/>
                </a:solidFill>
              </a:rPr>
              <a:t>transformational service delivery</a:t>
            </a:r>
            <a:r>
              <a:rPr lang="en-ZA" sz="2400" i="1" dirty="0"/>
              <a:t> </a:t>
            </a:r>
            <a:r>
              <a:rPr lang="en-ZA" sz="2400" dirty="0" smtClean="0"/>
              <a:t>strategies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ZA" sz="2400" dirty="0" smtClean="0"/>
              <a:t>Enhance its </a:t>
            </a:r>
            <a:r>
              <a:rPr lang="en-ZA" sz="2400" i="1" dirty="0" smtClean="0">
                <a:solidFill>
                  <a:srgbClr val="FF0000"/>
                </a:solidFill>
              </a:rPr>
              <a:t>ethical culture</a:t>
            </a:r>
            <a:r>
              <a:rPr lang="en-ZA" sz="2400" dirty="0" smtClean="0"/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ZA" sz="2400" dirty="0" smtClean="0"/>
              <a:t>Enhance it </a:t>
            </a:r>
            <a:r>
              <a:rPr lang="en-ZA" sz="2400" i="1" dirty="0" smtClean="0">
                <a:solidFill>
                  <a:srgbClr val="FF0000"/>
                </a:solidFill>
              </a:rPr>
              <a:t>legitimacy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ZA" sz="2400" dirty="0" smtClean="0"/>
              <a:t>Increase its </a:t>
            </a:r>
            <a:r>
              <a:rPr lang="en-ZA" sz="2400" i="1" dirty="0" smtClean="0">
                <a:solidFill>
                  <a:srgbClr val="FF0000"/>
                </a:solidFill>
              </a:rPr>
              <a:t>good performanc</a:t>
            </a:r>
            <a:r>
              <a:rPr lang="en-ZA" sz="1600" i="1" dirty="0" smtClean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52" y="1476669"/>
            <a:ext cx="2964893" cy="22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CONCLUDES THE 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36785"/>
            <a:ext cx="7154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ASSURANCE METHODOLOGY</a:t>
            </a: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1" y="1765571"/>
            <a:ext cx="6139873" cy="45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3160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Z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073" y="3810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HEADING PLACED HERE</a:t>
            </a: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628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COMBINED ASSURANCE</a:t>
            </a:r>
            <a:endParaRPr lang="en-Z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57980"/>
            <a:ext cx="81153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3200" dirty="0" smtClean="0"/>
              <a:t>Essentially combined assurance, is a process of effective </a:t>
            </a:r>
            <a:r>
              <a:rPr lang="en-ZA" sz="3200" dirty="0" smtClean="0">
                <a:solidFill>
                  <a:srgbClr val="FF0000"/>
                </a:solidFill>
              </a:rPr>
              <a:t>co-ordination and collaboration </a:t>
            </a:r>
            <a:r>
              <a:rPr lang="en-ZA" sz="3200" dirty="0" smtClean="0"/>
              <a:t>between management and </a:t>
            </a:r>
            <a:r>
              <a:rPr lang="en-ZA" sz="3200" dirty="0" smtClean="0">
                <a:solidFill>
                  <a:srgbClr val="FF0000"/>
                </a:solidFill>
              </a:rPr>
              <a:t>internal as well as external assurance providers</a:t>
            </a:r>
            <a:r>
              <a:rPr lang="en-ZA" sz="3200" dirty="0" smtClean="0"/>
              <a:t> with the objective of ensuring that risks are well managed so that Institutions can achieve their strategic goals and objectives resulting in </a:t>
            </a:r>
            <a:r>
              <a:rPr lang="en-ZA" sz="3200" b="1" i="1" dirty="0" smtClean="0">
                <a:solidFill>
                  <a:srgbClr val="FF0000"/>
                </a:solidFill>
              </a:rPr>
              <a:t>good </a:t>
            </a:r>
            <a:r>
              <a:rPr lang="en-ZA" sz="3200" b="1" i="1" dirty="0" smtClean="0">
                <a:solidFill>
                  <a:srgbClr val="FF0000"/>
                </a:solidFill>
              </a:rPr>
              <a:t>performance </a:t>
            </a:r>
            <a:r>
              <a:rPr lang="en-ZA" sz="3200" dirty="0" smtClean="0"/>
              <a:t>as well as </a:t>
            </a:r>
            <a:r>
              <a:rPr lang="en-ZA" sz="3200" b="1" i="1" dirty="0">
                <a:solidFill>
                  <a:srgbClr val="FF0000"/>
                </a:solidFill>
              </a:rPr>
              <a:t>transformational service delivery </a:t>
            </a:r>
            <a:r>
              <a:rPr lang="en-ZA" sz="3200" dirty="0" smtClean="0"/>
              <a:t>.</a:t>
            </a:r>
            <a:endParaRPr lang="en-ZA" sz="3200" dirty="0" smtClean="0"/>
          </a:p>
          <a:p>
            <a:pPr algn="just"/>
            <a:r>
              <a:rPr lang="en-ZA" sz="2800" dirty="0" smtClean="0"/>
              <a:t> </a:t>
            </a:r>
            <a:endParaRPr lang="en-ZA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2" y="533400"/>
            <a:ext cx="717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LIMPOPO PROVINCIAL COMBINED ASSURANCE MODEL </a:t>
            </a:r>
            <a:endParaRPr lang="en-Z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09085"/>
            <a:ext cx="7154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2" y="1771720"/>
            <a:ext cx="5899728" cy="4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LEGISLATIVE MANDATE </a:t>
            </a:r>
            <a:endParaRPr lang="en-ZA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09085"/>
            <a:ext cx="7154757" cy="92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Treasury </a:t>
            </a:r>
            <a:r>
              <a:rPr lang="en-US" sz="2500" dirty="0"/>
              <a:t>Regulations para </a:t>
            </a:r>
            <a:r>
              <a:rPr lang="en-US" sz="2500" dirty="0">
                <a:solidFill>
                  <a:srgbClr val="FF0000"/>
                </a:solidFill>
              </a:rPr>
              <a:t>3.2.10 requires</a:t>
            </a:r>
            <a:r>
              <a:rPr lang="en-US" sz="2500" dirty="0"/>
              <a:t>, that “The internal audit function must co-ordinate with other internal and external providers of assurance to ensure </a:t>
            </a:r>
            <a:r>
              <a:rPr lang="en-US" sz="2500" b="1" dirty="0">
                <a:solidFill>
                  <a:srgbClr val="FF0000"/>
                </a:solidFill>
              </a:rPr>
              <a:t>proper coverage and to </a:t>
            </a:r>
            <a:r>
              <a:rPr lang="en-US" sz="2500" b="1" dirty="0" err="1">
                <a:solidFill>
                  <a:srgbClr val="FF0000"/>
                </a:solidFill>
              </a:rPr>
              <a:t>minimise</a:t>
            </a:r>
            <a:r>
              <a:rPr lang="en-US" sz="2500" b="1" dirty="0">
                <a:solidFill>
                  <a:srgbClr val="FF0000"/>
                </a:solidFill>
              </a:rPr>
              <a:t> duplication of effort</a:t>
            </a:r>
            <a:r>
              <a:rPr lang="en-US" sz="2500" dirty="0"/>
              <a:t>”. </a:t>
            </a:r>
            <a:endParaRPr lang="en-ZA" sz="2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500" b="1" dirty="0"/>
              <a:t>Specifically, </a:t>
            </a:r>
            <a:r>
              <a:rPr lang="en-US" sz="2500" dirty="0"/>
              <a:t>Standard 2050 of the Institute of Internal Auditors (IIA) Coordination and Reliance states that:</a:t>
            </a:r>
            <a:endParaRPr lang="en-ZA" sz="2500" dirty="0"/>
          </a:p>
          <a:p>
            <a:r>
              <a:rPr lang="en-US" sz="2500" i="1" dirty="0"/>
              <a:t>The </a:t>
            </a:r>
            <a:r>
              <a:rPr lang="en-US" sz="2500" b="1" i="1" dirty="0">
                <a:solidFill>
                  <a:srgbClr val="FF0000"/>
                </a:solidFill>
              </a:rPr>
              <a:t>chief audit executive </a:t>
            </a:r>
            <a:r>
              <a:rPr lang="en-US" sz="2500" i="1" dirty="0"/>
              <a:t>should share information and coordinate activities with other </a:t>
            </a:r>
            <a:r>
              <a:rPr lang="en-US" sz="2500" b="1" i="1" dirty="0">
                <a:solidFill>
                  <a:srgbClr val="FF0000"/>
                </a:solidFill>
              </a:rPr>
              <a:t>internal and external providers </a:t>
            </a:r>
            <a:r>
              <a:rPr lang="en-US" sz="2500" i="1" dirty="0"/>
              <a:t>of assurance and consulting services to ensure proper coverage and minimize duplication of efforts</a:t>
            </a:r>
            <a:r>
              <a:rPr lang="en-US" sz="2400" i="1" dirty="0"/>
              <a:t>.</a:t>
            </a:r>
            <a:endParaRPr lang="en-ZA" sz="2400" dirty="0"/>
          </a:p>
          <a:p>
            <a:endParaRPr lang="en-ZA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SOME BENEFITS </a:t>
            </a:r>
            <a:r>
              <a:rPr lang="en-US" sz="2400" b="1" dirty="0"/>
              <a:t>OF A COMBINED ASSURANCE APPROACH</a:t>
            </a:r>
            <a:endParaRPr lang="en-Z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300" y="1038608"/>
            <a:ext cx="81533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200" dirty="0"/>
              <a:t>Common view of risks and issues across the organization; </a:t>
            </a:r>
            <a:endParaRPr lang="en-US" sz="22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Coordinated </a:t>
            </a:r>
            <a:r>
              <a:rPr lang="en-US" sz="2200" dirty="0"/>
              <a:t>and relevant assurance efforts are directed to the </a:t>
            </a:r>
            <a:r>
              <a:rPr lang="en-US" sz="2200" dirty="0">
                <a:solidFill>
                  <a:srgbClr val="FF0000"/>
                </a:solidFill>
              </a:rPr>
              <a:t>risks that matter </a:t>
            </a:r>
            <a:r>
              <a:rPr lang="en-US" sz="2200" dirty="0" smtClean="0">
                <a:solidFill>
                  <a:srgbClr val="FF0000"/>
                </a:solidFill>
              </a:rPr>
              <a:t>mos</a:t>
            </a:r>
            <a:r>
              <a:rPr lang="en-US" sz="2200" dirty="0" smtClean="0"/>
              <a:t>t;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Commitment </a:t>
            </a:r>
            <a:r>
              <a:rPr lang="en-US" sz="2200" dirty="0"/>
              <a:t>to enhance </a:t>
            </a:r>
            <a:r>
              <a:rPr lang="en-US" sz="2200" dirty="0">
                <a:solidFill>
                  <a:srgbClr val="FF0000"/>
                </a:solidFill>
              </a:rPr>
              <a:t>effective internal controls to mitigate risks is </a:t>
            </a:r>
            <a:r>
              <a:rPr lang="en-US" sz="2200" dirty="0" smtClean="0">
                <a:solidFill>
                  <a:srgbClr val="FF0000"/>
                </a:solidFill>
              </a:rPr>
              <a:t>demonstrated</a:t>
            </a:r>
            <a:r>
              <a:rPr lang="en-US" sz="2200" dirty="0" smtClean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Combined </a:t>
            </a:r>
            <a:r>
              <a:rPr lang="en-US" sz="2200" dirty="0"/>
              <a:t>Assurance Dashboards that provide an </a:t>
            </a:r>
            <a:r>
              <a:rPr lang="en-US" sz="2200" dirty="0">
                <a:solidFill>
                  <a:srgbClr val="FF0000"/>
                </a:solidFill>
              </a:rPr>
              <a:t>integrated, insightful </a:t>
            </a:r>
            <a:r>
              <a:rPr lang="en-US" sz="2200" dirty="0" smtClean="0">
                <a:solidFill>
                  <a:srgbClr val="FF0000"/>
                </a:solidFill>
              </a:rPr>
              <a:t>view;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Combined </a:t>
            </a:r>
            <a:r>
              <a:rPr lang="en-US" sz="2200" dirty="0"/>
              <a:t>Assurance practices and activities produce valuable, integrated data, </a:t>
            </a:r>
            <a:r>
              <a:rPr lang="en-US" sz="2200" dirty="0">
                <a:solidFill>
                  <a:srgbClr val="FF0000"/>
                </a:solidFill>
              </a:rPr>
              <a:t>based on collaboration and not silos </a:t>
            </a:r>
            <a:r>
              <a:rPr lang="en-US" sz="2200" dirty="0"/>
              <a:t>(</a:t>
            </a:r>
            <a:r>
              <a:rPr lang="en-US" sz="2200" dirty="0" err="1"/>
              <a:t>silositus</a:t>
            </a:r>
            <a:r>
              <a:rPr lang="en-US" sz="2200" dirty="0" smtClean="0"/>
              <a:t>);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Resources </a:t>
            </a:r>
            <a:r>
              <a:rPr lang="en-US" sz="2200" dirty="0"/>
              <a:t>are not wasted </a:t>
            </a:r>
            <a:r>
              <a:rPr lang="en-US" sz="2200" dirty="0">
                <a:solidFill>
                  <a:srgbClr val="FF0000"/>
                </a:solidFill>
              </a:rPr>
              <a:t>on unnecessary duplication and assurance fatigue and costs are reduced </a:t>
            </a:r>
            <a:r>
              <a:rPr lang="en-US" sz="2200" dirty="0"/>
              <a:t>through reduction / elimination of duplications and better resource </a:t>
            </a:r>
            <a:r>
              <a:rPr lang="en-US" sz="2200" dirty="0" smtClean="0"/>
              <a:t>allocation;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A </a:t>
            </a:r>
            <a:r>
              <a:rPr lang="en-US" sz="2200" dirty="0"/>
              <a:t>comprehensive and </a:t>
            </a:r>
            <a:r>
              <a:rPr lang="en-US" sz="2200" dirty="0" err="1">
                <a:solidFill>
                  <a:srgbClr val="FF0000"/>
                </a:solidFill>
              </a:rPr>
              <a:t>prioritised</a:t>
            </a:r>
            <a:r>
              <a:rPr lang="en-US" sz="2200" dirty="0">
                <a:solidFill>
                  <a:srgbClr val="FF0000"/>
                </a:solidFill>
              </a:rPr>
              <a:t> approach in tracking of </a:t>
            </a:r>
            <a:r>
              <a:rPr lang="en-US" sz="2200" dirty="0" err="1">
                <a:solidFill>
                  <a:srgbClr val="FF0000"/>
                </a:solidFill>
              </a:rPr>
              <a:t>AG:SA</a:t>
            </a:r>
            <a:r>
              <a:rPr lang="en-US" sz="2200" dirty="0">
                <a:solidFill>
                  <a:srgbClr val="FF0000"/>
                </a:solidFill>
              </a:rPr>
              <a:t> and Internal Audit findings, internal control weaknesses and opportunities </a:t>
            </a:r>
            <a:r>
              <a:rPr lang="en-US" sz="2200" dirty="0"/>
              <a:t>for a common/transversal approach to remedial actions can be identified</a:t>
            </a:r>
            <a:r>
              <a:rPr lang="en-US" sz="2000" dirty="0"/>
              <a:t>;</a:t>
            </a:r>
            <a:endParaRPr lang="en-ZA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IMPLEMENTATION OF COMBINED ASSURANCE</a:t>
            </a:r>
            <a:endParaRPr lang="en-Z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881206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DESPITE ALL THE BENEFITS OF COMBINED ASSURANCE, A CRITICAL SUCCESS FACTOR IS ITS: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i="1" dirty="0" smtClean="0"/>
              <a:t>IMPLEMENTATION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i="1" dirty="0" smtClean="0"/>
              <a:t>IMPLEMENTATION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800" i="1" dirty="0" smtClean="0"/>
              <a:t>IMPLEMENTATION</a:t>
            </a:r>
            <a:endParaRPr lang="en-ZA" sz="28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44" y="2043095"/>
            <a:ext cx="3738257" cy="28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a131bac3-b0a2-44e5-81b4-71a07756d60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1928</Words>
  <Application>Microsoft Office PowerPoint</Application>
  <PresentationFormat>On-screen Show (4:3)</PresentationFormat>
  <Paragraphs>443</Paragraphs>
  <Slides>42</Slides>
  <Notes>0</Notes>
  <HiddenSlides>18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Gill Sans MT</vt:lpstr>
      <vt:lpstr>Times New Roman</vt:lpstr>
      <vt:lpstr>Wingdings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Petrie H</cp:lastModifiedBy>
  <cp:revision>94</cp:revision>
  <dcterms:created xsi:type="dcterms:W3CDTF">2016-08-29T06:19:10Z</dcterms:created>
  <dcterms:modified xsi:type="dcterms:W3CDTF">2017-10-10T07:33:09Z</dcterms:modified>
</cp:coreProperties>
</file>