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0" r:id="rId8"/>
    <p:sldId id="258" r:id="rId9"/>
    <p:sldId id="266" r:id="rId10"/>
    <p:sldId id="267" r:id="rId11"/>
    <p:sldId id="268" r:id="rId12"/>
    <p:sldId id="269" r:id="rId13"/>
    <p:sldId id="2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2017-10-08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34286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THE IMPACT OF LEGISLATION ON SERVICE DELIVERY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Adv. Fathima Khan</a:t>
            </a:r>
          </a:p>
          <a:p>
            <a:r>
              <a:rPr lang="en-US" dirty="0"/>
              <a:t>Director: CIGFARO</a:t>
            </a:r>
          </a:p>
          <a:p>
            <a:r>
              <a:rPr lang="en-US" dirty="0"/>
              <a:t>Senior Manager: </a:t>
            </a:r>
            <a:r>
              <a:rPr lang="en-US" dirty="0" err="1"/>
              <a:t>Ethekwini</a:t>
            </a:r>
            <a:r>
              <a:rPr lang="en-US" dirty="0"/>
              <a:t> Municipality, </a:t>
            </a:r>
            <a:endParaRPr lang="en-US" dirty="0" smtClean="0"/>
          </a:p>
          <a:p>
            <a:r>
              <a:rPr lang="en-US" dirty="0" smtClean="0"/>
              <a:t>Real </a:t>
            </a:r>
            <a:r>
              <a:rPr lang="en-US" dirty="0"/>
              <a:t>Estate</a:t>
            </a:r>
          </a:p>
        </p:txBody>
      </p:sp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737" y="1574869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improving </a:t>
            </a:r>
            <a:r>
              <a:rPr lang="en-ZA" sz="2800" dirty="0"/>
              <a:t>the quality of </a:t>
            </a:r>
            <a:r>
              <a:rPr lang="en-ZA" sz="2800" dirty="0" smtClean="0"/>
              <a:t>life</a:t>
            </a:r>
            <a:r>
              <a:rPr lang="en-ZA" sz="2800" dirty="0"/>
              <a:t>;</a:t>
            </a:r>
            <a:endParaRPr lang="en-ZA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economic </a:t>
            </a:r>
            <a:r>
              <a:rPr lang="en-ZA" sz="2800" dirty="0"/>
              <a:t>and social </a:t>
            </a:r>
            <a:r>
              <a:rPr lang="en-ZA" sz="2800" dirty="0" smtClean="0"/>
              <a:t>development</a:t>
            </a:r>
            <a:r>
              <a:rPr lang="en-ZA" sz="2800" dirty="0"/>
              <a:t>;</a:t>
            </a:r>
            <a:endParaRPr lang="en-ZA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 </a:t>
            </a:r>
            <a:r>
              <a:rPr lang="en-ZA" sz="2800" dirty="0"/>
              <a:t>setting up a framework for use of land, infrastructure and services</a:t>
            </a:r>
            <a:r>
              <a:rPr lang="en-ZA" sz="28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Non- </a:t>
            </a:r>
            <a:r>
              <a:rPr lang="en-ZA" sz="2800" dirty="0"/>
              <a:t>performance of these  objectives are fuelling the service delivery protests</a:t>
            </a:r>
            <a:r>
              <a:rPr lang="en-ZA" sz="2800" dirty="0" smtClean="0"/>
              <a:t>.</a:t>
            </a:r>
            <a:endParaRPr lang="en-ZA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2818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IDP OBJECTIVES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800" dirty="0"/>
              <a:t>Nearly 80% of the Municipalities Audit queries relate to compliance </a:t>
            </a:r>
            <a:r>
              <a:rPr lang="en-ZA" sz="2800" dirty="0" smtClean="0"/>
              <a:t>issues</a:t>
            </a:r>
          </a:p>
          <a:p>
            <a:r>
              <a:rPr lang="en-ZA" sz="28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800" dirty="0" smtClean="0"/>
              <a:t>There </a:t>
            </a:r>
            <a:r>
              <a:rPr lang="en-ZA" sz="2800" dirty="0"/>
              <a:t>is a huge emphasis on compliance with legislation </a:t>
            </a:r>
            <a:endParaRPr lang="en-ZA" sz="2800" dirty="0" smtClean="0"/>
          </a:p>
          <a:p>
            <a:endParaRPr lang="en-ZA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800" dirty="0" smtClean="0"/>
              <a:t>there </a:t>
            </a:r>
            <a:r>
              <a:rPr lang="en-ZA" sz="2800" dirty="0"/>
              <a:t>is no emphasis on achieving the objectives of the IDP</a:t>
            </a:r>
            <a:r>
              <a:rPr lang="en-ZA" sz="2800" dirty="0" smtClean="0"/>
              <a:t>.</a:t>
            </a:r>
            <a:endParaRPr lang="en-ZA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8111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IDP OBJECTIVES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COMPLIANCE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603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COMPLIANCE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SERVICE DELIVERY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731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ZA" sz="3600" dirty="0"/>
              <a:t>Compliance with legislation leads to good governance and </a:t>
            </a:r>
            <a:r>
              <a:rPr lang="en-ZA" sz="3600" dirty="0" smtClean="0"/>
              <a:t>transparency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ZA" sz="36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ZA" sz="3600" dirty="0" smtClean="0"/>
              <a:t>the </a:t>
            </a:r>
            <a:r>
              <a:rPr lang="en-ZA" sz="3600" dirty="0"/>
              <a:t>unequal focus that it is given </a:t>
            </a:r>
            <a:r>
              <a:rPr lang="en-ZA" sz="3600" dirty="0" smtClean="0"/>
              <a:t> </a:t>
            </a:r>
            <a:r>
              <a:rPr lang="en-ZA" sz="3600" dirty="0"/>
              <a:t>makes Municipalities a mere compliance institution rather than a service delivery institution that it is supposed to 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603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COMPLIANCE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SERVICE DELIVERY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3600" dirty="0"/>
              <a:t>When SALGA makes good on its threat of serious consequences for Municipal Officials who fail to perform, only then will there be a shift of focus from mere compliance with legislation and ticking the right boxes to actual service delivery on the ground.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16069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073" y="3810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Rebellion of the Poor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01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3200" dirty="0" smtClean="0"/>
              <a:t>Since 2004 - steady </a:t>
            </a:r>
            <a:r>
              <a:rPr lang="en-ZA" sz="3200" dirty="0"/>
              <a:t>increase in service delivery protests, </a:t>
            </a:r>
            <a:endParaRPr lang="en-ZA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3200" dirty="0" smtClean="0"/>
              <a:t>SALGA </a:t>
            </a:r>
            <a:r>
              <a:rPr lang="en-ZA" sz="3200" dirty="0"/>
              <a:t>says that South Africa will only curb service delivery protests when Municipal officials face serious consequences for poor performance.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81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What is the cause of the poor performance?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u="sng" dirty="0" smtClean="0"/>
              <a:t>Is </a:t>
            </a:r>
            <a:r>
              <a:rPr lang="en-ZA" sz="2800" u="sng" dirty="0"/>
              <a:t>it the compliance with recent legislative reforms</a:t>
            </a:r>
            <a:r>
              <a:rPr lang="en-ZA" sz="2800" u="sng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MFMA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SCM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INTERNAL AUDIT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MSCOA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AMENDMENT OF S57 &amp; 58 OF Magistrates’ Court 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MPRA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800" dirty="0" smtClean="0"/>
              <a:t>MSA</a:t>
            </a:r>
            <a:endParaRPr lang="en-Z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MFMA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9" y="1600200"/>
            <a:ext cx="5721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/>
              <a:t>It established appropriate controls over Municipal bank accounts  and cash management</a:t>
            </a:r>
            <a:r>
              <a:rPr lang="en-ZA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 </a:t>
            </a:r>
            <a:r>
              <a:rPr lang="en-ZA" sz="2000" dirty="0"/>
              <a:t>meeting financial commitments; </a:t>
            </a:r>
            <a:endParaRPr lang="en-Z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reporting </a:t>
            </a:r>
            <a:r>
              <a:rPr lang="en-ZA" sz="2000" dirty="0"/>
              <a:t>revenue and expenditure; </a:t>
            </a:r>
            <a:endParaRPr lang="en-Z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regulating </a:t>
            </a:r>
            <a:r>
              <a:rPr lang="en-ZA" sz="2000" dirty="0"/>
              <a:t>SCM; </a:t>
            </a:r>
            <a:endParaRPr lang="en-Z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completing </a:t>
            </a:r>
            <a:r>
              <a:rPr lang="en-ZA" sz="2000" dirty="0"/>
              <a:t>financial statements and advising National Treasury; </a:t>
            </a:r>
            <a:endParaRPr lang="en-Z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Completing </a:t>
            </a:r>
            <a:r>
              <a:rPr lang="en-ZA" sz="2000" dirty="0"/>
              <a:t>and tabling the Annual report; </a:t>
            </a:r>
            <a:endParaRPr lang="en-Z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compliance </a:t>
            </a:r>
            <a:r>
              <a:rPr lang="en-ZA" sz="2000" dirty="0"/>
              <a:t>with provisions for tender committees; </a:t>
            </a:r>
            <a:endParaRPr lang="en-Z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compliance </a:t>
            </a:r>
            <a:r>
              <a:rPr lang="en-ZA" sz="2000" dirty="0"/>
              <a:t>with provisions for audit committees</a:t>
            </a:r>
            <a:r>
              <a:rPr lang="en-ZA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/>
              <a:t> </a:t>
            </a:r>
            <a:r>
              <a:rPr lang="en-ZA" sz="2000" dirty="0"/>
              <a:t>compliance with budget provisions;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SCM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1600201"/>
            <a:ext cx="6255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Has </a:t>
            </a:r>
            <a:r>
              <a:rPr lang="en-ZA" sz="2000" dirty="0"/>
              <a:t>the Municipality adopted a SCM Policy?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Have </a:t>
            </a:r>
            <a:r>
              <a:rPr lang="en-ZA" sz="2000" dirty="0"/>
              <a:t>the SCM staff been adequately trained?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Are </a:t>
            </a:r>
            <a:r>
              <a:rPr lang="en-ZA" sz="2000" dirty="0"/>
              <a:t>there procedure manuals?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What </a:t>
            </a:r>
            <a:r>
              <a:rPr lang="en-ZA" sz="2000" dirty="0"/>
              <a:t>are the preferential policy objectives</a:t>
            </a:r>
            <a:r>
              <a:rPr lang="en-ZA" sz="20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 </a:t>
            </a:r>
            <a:r>
              <a:rPr lang="en-ZA" sz="2000" dirty="0"/>
              <a:t>What are the thresh-hold values?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Do </a:t>
            </a:r>
            <a:r>
              <a:rPr lang="en-ZA" sz="2000" dirty="0"/>
              <a:t>the Bid documents comply with MFMA Circular 25</a:t>
            </a:r>
            <a:r>
              <a:rPr lang="en-ZA" sz="20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 </a:t>
            </a:r>
            <a:r>
              <a:rPr lang="en-ZA" sz="2000" dirty="0"/>
              <a:t>Is there compliance with the code of conduct – Regulation 46?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Check </a:t>
            </a:r>
            <a:r>
              <a:rPr lang="en-ZA" sz="2000" dirty="0"/>
              <a:t>for SARS tax clearances for awards greater than R30,000;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is </a:t>
            </a:r>
            <a:r>
              <a:rPr lang="en-ZA" sz="2000" dirty="0"/>
              <a:t>there compliance with the Bid Spec, Evaluation and Adjudication Boards? </a:t>
            </a:r>
            <a:endParaRPr lang="en-Z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 smtClean="0"/>
              <a:t>Is </a:t>
            </a:r>
            <a:r>
              <a:rPr lang="en-ZA" sz="2000" dirty="0"/>
              <a:t>there compliance with Regulation 41(1) Risk Management?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Internal Audit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199" y="2007072"/>
            <a:ext cx="5747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The main objective is to review compliance with legislation and best practice in line with the Regulations and the MFMA calendar.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MSCOA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25820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The introduction of MSCOA by National Treasury has altered the South African Municipal operating environment</a:t>
            </a:r>
            <a:r>
              <a:rPr lang="en-ZA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 </a:t>
            </a:r>
            <a:r>
              <a:rPr lang="en-ZA" sz="2400" dirty="0"/>
              <a:t>It standardises all Municipal accounting practises and reporting. </a:t>
            </a: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It </a:t>
            </a:r>
            <a:r>
              <a:rPr lang="en-ZA" sz="2400" dirty="0"/>
              <a:t>is said to benefit municipalities by improved data quality; </a:t>
            </a: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deeper </a:t>
            </a:r>
            <a:r>
              <a:rPr lang="en-ZA" sz="2400" dirty="0"/>
              <a:t>analysis of sector comparison; </a:t>
            </a: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uniform </a:t>
            </a:r>
            <a:r>
              <a:rPr lang="en-ZA" sz="2400" dirty="0"/>
              <a:t>recording of transactions; </a:t>
            </a: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uniform </a:t>
            </a:r>
            <a:r>
              <a:rPr lang="en-ZA" sz="2400" dirty="0"/>
              <a:t>data sets; </a:t>
            </a: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standardised </a:t>
            </a:r>
            <a:r>
              <a:rPr lang="en-ZA" sz="2400" dirty="0"/>
              <a:t>business processes; </a:t>
            </a: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alignment </a:t>
            </a:r>
            <a:r>
              <a:rPr lang="en-ZA" sz="2400" dirty="0"/>
              <a:t>of the government accountability cycle and standardisation of account classification.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2433"/>
            <a:ext cx="5950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When we analyse the MFMA, SCM regulations, Internal audit requirements and MSCOA, we understand that all of these pieces of legislation are </a:t>
            </a:r>
            <a:r>
              <a:rPr lang="en-ZA" sz="2400" u="sng" dirty="0"/>
              <a:t>compliance</a:t>
            </a:r>
            <a:r>
              <a:rPr lang="en-ZA" sz="2400" dirty="0"/>
              <a:t> orientated. </a:t>
            </a: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 smtClean="0"/>
              <a:t>None </a:t>
            </a:r>
            <a:r>
              <a:rPr lang="en-ZA" sz="2400" dirty="0"/>
              <a:t>of the requirements slant towards service </a:t>
            </a:r>
            <a:r>
              <a:rPr lang="en-ZA" sz="2400" dirty="0" smtClean="0"/>
              <a:t>delivery. </a:t>
            </a:r>
          </a:p>
          <a:p>
            <a:endParaRPr lang="en-Z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b="1" dirty="0" smtClean="0"/>
              <a:t>Are </a:t>
            </a:r>
            <a:r>
              <a:rPr lang="en-ZA" sz="2400" b="1" dirty="0"/>
              <a:t>Municipal officials placing all of their energy in compliance with the legislation rather than focusing that energy on service delivery?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2818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COMPLIANCE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SERVICE DELIVERY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CLEAN AUDIT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ZA" sz="3200" dirty="0" smtClean="0"/>
              <a:t>results </a:t>
            </a:r>
            <a:r>
              <a:rPr lang="en-ZA" sz="3200" dirty="0"/>
              <a:t>of the 2015/2016 financial </a:t>
            </a:r>
            <a:r>
              <a:rPr lang="en-ZA" sz="3200" dirty="0" smtClean="0"/>
              <a:t>year:-</a:t>
            </a:r>
          </a:p>
          <a:p>
            <a:r>
              <a:rPr lang="en-ZA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ZA" sz="3200" dirty="0" smtClean="0"/>
              <a:t>there </a:t>
            </a:r>
            <a:r>
              <a:rPr lang="en-ZA" sz="3200" dirty="0"/>
              <a:t>was an increase in irregular expenditure by over 50% amounting to approximately R60billion. </a:t>
            </a:r>
            <a:endParaRPr lang="en-ZA" sz="3200" dirty="0" smtClean="0"/>
          </a:p>
          <a:p>
            <a:endParaRPr lang="en-ZA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ZA" sz="3200" dirty="0" smtClean="0"/>
              <a:t>Only </a:t>
            </a:r>
            <a:r>
              <a:rPr lang="en-ZA" sz="3200" dirty="0"/>
              <a:t>49 of the 263 Municipalities achieved a clean audit!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4764"/>
            <a:ext cx="898425" cy="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610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Fathima Khan</cp:lastModifiedBy>
  <cp:revision>51</cp:revision>
  <dcterms:created xsi:type="dcterms:W3CDTF">2016-08-29T06:19:10Z</dcterms:created>
  <dcterms:modified xsi:type="dcterms:W3CDTF">2017-10-08T13:12:51Z</dcterms:modified>
</cp:coreProperties>
</file>