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4" r:id="rId2"/>
  </p:sldMasterIdLst>
  <p:notesMasterIdLst>
    <p:notesMasterId r:id="rId28"/>
  </p:notesMasterIdLst>
  <p:sldIdLst>
    <p:sldId id="256" r:id="rId3"/>
    <p:sldId id="257" r:id="rId4"/>
    <p:sldId id="308" r:id="rId5"/>
    <p:sldId id="258" r:id="rId6"/>
    <p:sldId id="309" r:id="rId7"/>
    <p:sldId id="262" r:id="rId8"/>
    <p:sldId id="310" r:id="rId9"/>
    <p:sldId id="311" r:id="rId10"/>
    <p:sldId id="305" r:id="rId11"/>
    <p:sldId id="300" r:id="rId12"/>
    <p:sldId id="301" r:id="rId13"/>
    <p:sldId id="312" r:id="rId14"/>
    <p:sldId id="313" r:id="rId15"/>
    <p:sldId id="314" r:id="rId16"/>
    <p:sldId id="315" r:id="rId17"/>
    <p:sldId id="316" r:id="rId18"/>
    <p:sldId id="317" r:id="rId19"/>
    <p:sldId id="322" r:id="rId20"/>
    <p:sldId id="318" r:id="rId21"/>
    <p:sldId id="319" r:id="rId22"/>
    <p:sldId id="323" r:id="rId23"/>
    <p:sldId id="320" r:id="rId24"/>
    <p:sldId id="324" r:id="rId25"/>
    <p:sldId id="321" r:id="rId26"/>
    <p:sldId id="30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807"/>
    <a:srgbClr val="FA9706"/>
    <a:srgbClr val="FAC090"/>
    <a:srgbClr val="E46C0A"/>
    <a:srgbClr val="F47914"/>
    <a:srgbClr val="ABB925"/>
    <a:srgbClr val="CCDA46"/>
    <a:srgbClr val="A25C0A"/>
    <a:srgbClr val="8CB6D4"/>
    <a:srgbClr val="DEE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98" autoAdjust="0"/>
    <p:restoredTop sz="96305" autoAdjust="0"/>
  </p:normalViewPr>
  <p:slideViewPr>
    <p:cSldViewPr snapToGrid="0" snapToObjects="1">
      <p:cViewPr varScale="1">
        <p:scale>
          <a:sx n="42" d="100"/>
          <a:sy n="42" d="100"/>
        </p:scale>
        <p:origin x="108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C53B561F-ACB8-E247-9F84-FFF596646142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5924E19F-3607-B24F-BCDA-86B1AF7AAD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E19F-3607-B24F-BCDA-86B1AF7AADD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1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E19F-3607-B24F-BCDA-86B1AF7AAD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41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E19F-3607-B24F-BCDA-86B1AF7AAD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00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E19F-3607-B24F-BCDA-86B1AF7AADD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9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E19F-3607-B24F-BCDA-86B1AF7AADD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8" b="5307"/>
          <a:stretch/>
        </p:blipFill>
        <p:spPr>
          <a:xfrm>
            <a:off x="0" y="717641"/>
            <a:ext cx="9144000" cy="6140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247" y="447135"/>
            <a:ext cx="2962922" cy="991047"/>
          </a:xfrm>
        </p:spPr>
        <p:txBody>
          <a:bodyPr wrap="none" lIns="0" rIns="90000" anchor="t" anchorCtr="0">
            <a:noAutofit/>
          </a:bodyPr>
          <a:lstStyle>
            <a:lvl1pPr algn="l">
              <a:defRPr sz="1800" b="0" baseline="0">
                <a:solidFill>
                  <a:srgbClr val="BBBF2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247" y="5894773"/>
            <a:ext cx="6194389" cy="346231"/>
          </a:xfrm>
        </p:spPr>
        <p:txBody>
          <a:bodyPr lIns="0" rIns="90000">
            <a:normAutofit/>
          </a:bodyPr>
          <a:lstStyle>
            <a:lvl1pPr marL="0" indent="0" algn="l">
              <a:buNone/>
              <a:defRPr sz="1800">
                <a:solidFill>
                  <a:srgbClr val="98480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247" y="6152164"/>
            <a:ext cx="2057400" cy="365125"/>
          </a:xfrm>
        </p:spPr>
        <p:txBody>
          <a:bodyPr lIns="0" rIns="90000"/>
          <a:lstStyle>
            <a:lvl1pPr>
              <a:defRPr>
                <a:solidFill>
                  <a:srgbClr val="A25C0A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556" y="5349875"/>
            <a:ext cx="836720" cy="115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9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986" y="3524435"/>
            <a:ext cx="7886700" cy="1775359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rgbClr val="E46C0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23888" y="435729"/>
            <a:ext cx="1790838" cy="2028840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vert="horz" lIns="216000" tIns="360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0" dirty="0" smtClean="0"/>
              <a:t>04</a:t>
            </a:r>
            <a:endParaRPr lang="en-US" sz="8000" b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1476" r="37810" b="33302"/>
          <a:stretch/>
        </p:blipFill>
        <p:spPr>
          <a:xfrm>
            <a:off x="1970844" y="1587729"/>
            <a:ext cx="327674" cy="32538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6259515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3399379"/>
            <a:ext cx="7989904" cy="27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5127717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57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986" y="3524435"/>
            <a:ext cx="7886700" cy="1775359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rgbClr val="9848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23888" y="435729"/>
            <a:ext cx="1790838" cy="2028840"/>
          </a:xfrm>
          <a:prstGeom prst="rect">
            <a:avLst/>
          </a:prstGeom>
          <a:solidFill>
            <a:srgbClr val="984807"/>
          </a:solidFill>
          <a:ln>
            <a:noFill/>
          </a:ln>
        </p:spPr>
        <p:txBody>
          <a:bodyPr vert="horz" lIns="216000" tIns="360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0" dirty="0" smtClean="0"/>
              <a:t>10</a:t>
            </a:r>
            <a:endParaRPr lang="en-US" sz="8000" b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1476" r="37810" b="33302"/>
          <a:stretch/>
        </p:blipFill>
        <p:spPr>
          <a:xfrm>
            <a:off x="1970844" y="1587729"/>
            <a:ext cx="327674" cy="32538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6259515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3399379"/>
            <a:ext cx="7989904" cy="27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5127717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19E1-F904-9647-9A8C-47DE8EAEF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48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19E1-F904-9647-9A8C-47DE8EAEF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3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19E1-F904-9647-9A8C-47DE8EAEF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19E1-F904-9647-9A8C-47DE8EAEF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492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19E1-F904-9647-9A8C-47DE8EAEF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22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19E1-F904-9647-9A8C-47DE8EAEF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9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19E1-F904-9647-9A8C-47DE8EAEF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64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19E1-F904-9647-9A8C-47DE8EAEF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4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00491"/>
            <a:ext cx="7886700" cy="778143"/>
          </a:xfrm>
        </p:spPr>
        <p:txBody>
          <a:bodyPr anchor="b" anchorCtr="0">
            <a:normAutofit/>
          </a:bodyPr>
          <a:lstStyle>
            <a:lvl1pPr>
              <a:defRPr sz="1400" b="0">
                <a:solidFill>
                  <a:srgbClr val="BBBF2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  <a:lvl2pPr>
              <a:defRPr sz="1400">
                <a:latin typeface="Arial" charset="0"/>
                <a:ea typeface="Arial" charset="0"/>
                <a:cs typeface="Arial" charset="0"/>
              </a:defRPr>
            </a:lvl2pPr>
            <a:lvl3pPr>
              <a:defRPr sz="14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>
            <a:lvl1pPr algn="l">
              <a:defRPr sz="6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230334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1424462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3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64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4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12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0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79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28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5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18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5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3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986" y="3524435"/>
            <a:ext cx="7886700" cy="1775359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rgbClr val="BBBF2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23888" y="435729"/>
            <a:ext cx="1790838" cy="2028840"/>
          </a:xfrm>
          <a:prstGeom prst="rect">
            <a:avLst/>
          </a:prstGeom>
          <a:solidFill>
            <a:srgbClr val="BBBF24"/>
          </a:solidFill>
          <a:ln>
            <a:noFill/>
          </a:ln>
        </p:spPr>
        <p:txBody>
          <a:bodyPr vert="horz" lIns="216000" tIns="360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0" dirty="0" smtClean="0"/>
              <a:t>01</a:t>
            </a:r>
            <a:endParaRPr lang="en-US" sz="8000" b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1476" r="37810" b="33302"/>
          <a:stretch/>
        </p:blipFill>
        <p:spPr>
          <a:xfrm>
            <a:off x="1970844" y="1587729"/>
            <a:ext cx="327674" cy="32538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6259515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3399379"/>
            <a:ext cx="7989904" cy="27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5127717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6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78E6-5A9B-4FEA-9E44-D107B73EDF4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D896-3F2B-4CDA-A7E3-1D03E0D94698}" type="slidenum">
              <a:rPr lang="en-Z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84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986" y="3524437"/>
            <a:ext cx="7886700" cy="1775359"/>
          </a:xfrm>
        </p:spPr>
        <p:txBody>
          <a:bodyPr anchor="ctr" anchorCtr="0">
            <a:normAutofit/>
          </a:bodyPr>
          <a:lstStyle>
            <a:lvl1pPr>
              <a:defRPr sz="2100">
                <a:solidFill>
                  <a:srgbClr val="8CB6D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23888" y="435729"/>
            <a:ext cx="1790838" cy="2028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lIns="162000" tIns="270000" rIns="68580" bIns="3429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b="0" dirty="0" smtClean="0">
                <a:solidFill>
                  <a:prstClr val="white"/>
                </a:solidFill>
              </a:rPr>
              <a:t>03</a:t>
            </a:r>
            <a:endParaRPr lang="en-US" sz="6000" b="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1476" r="37810" b="33302"/>
          <a:stretch/>
        </p:blipFill>
        <p:spPr>
          <a:xfrm>
            <a:off x="1970845" y="1587729"/>
            <a:ext cx="327674" cy="32538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6259515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3399379"/>
            <a:ext cx="7989904" cy="27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5127717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0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986" y="3524435"/>
            <a:ext cx="7886700" cy="1775359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rgbClr val="BBBF2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23888" y="435729"/>
            <a:ext cx="1790838" cy="2028840"/>
          </a:xfrm>
          <a:prstGeom prst="rect">
            <a:avLst/>
          </a:prstGeom>
          <a:solidFill>
            <a:srgbClr val="CCDA46"/>
          </a:solidFill>
          <a:ln>
            <a:noFill/>
          </a:ln>
        </p:spPr>
        <p:txBody>
          <a:bodyPr vert="horz" lIns="216000" tIns="360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0" dirty="0" smtClean="0"/>
              <a:t>05</a:t>
            </a:r>
            <a:endParaRPr lang="en-US" sz="8000" b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1476" r="37810" b="33302"/>
          <a:stretch/>
        </p:blipFill>
        <p:spPr>
          <a:xfrm>
            <a:off x="1970844" y="1587729"/>
            <a:ext cx="327674" cy="32538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6259515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3399379"/>
            <a:ext cx="7989904" cy="27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5127717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7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986" y="3524435"/>
            <a:ext cx="7886700" cy="1775359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rgbClr val="FA97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23888" y="435729"/>
            <a:ext cx="1790838" cy="2028840"/>
          </a:xfrm>
          <a:prstGeom prst="rect">
            <a:avLst/>
          </a:prstGeom>
          <a:solidFill>
            <a:srgbClr val="FA9706"/>
          </a:solidFill>
          <a:ln>
            <a:noFill/>
          </a:ln>
        </p:spPr>
        <p:txBody>
          <a:bodyPr vert="horz" lIns="216000" tIns="360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0" dirty="0" smtClean="0"/>
              <a:t>06</a:t>
            </a:r>
            <a:endParaRPr lang="en-US" sz="8000" b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1476" r="37810" b="33302"/>
          <a:stretch/>
        </p:blipFill>
        <p:spPr>
          <a:xfrm>
            <a:off x="1970844" y="1587729"/>
            <a:ext cx="327674" cy="32538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6259515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3399379"/>
            <a:ext cx="7989904" cy="27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5127717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3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986" y="3524435"/>
            <a:ext cx="7886700" cy="1775359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rgbClr val="9848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23888" y="435729"/>
            <a:ext cx="1790838" cy="2028840"/>
          </a:xfrm>
          <a:prstGeom prst="rect">
            <a:avLst/>
          </a:prstGeom>
          <a:solidFill>
            <a:srgbClr val="A25C0A"/>
          </a:solidFill>
          <a:ln>
            <a:noFill/>
          </a:ln>
        </p:spPr>
        <p:txBody>
          <a:bodyPr vert="horz" lIns="216000" tIns="360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0" dirty="0" smtClean="0"/>
              <a:t>07</a:t>
            </a:r>
            <a:endParaRPr lang="en-US" sz="8000" b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1476" r="37810" b="33302"/>
          <a:stretch/>
        </p:blipFill>
        <p:spPr>
          <a:xfrm>
            <a:off x="1970844" y="1587729"/>
            <a:ext cx="327674" cy="32538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6259515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3399379"/>
            <a:ext cx="7989904" cy="27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5127717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4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986" y="3524435"/>
            <a:ext cx="7886700" cy="1775359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rgbClr val="9848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23888" y="435729"/>
            <a:ext cx="1790838" cy="2028840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txBody>
          <a:bodyPr vert="horz" lIns="216000" tIns="360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0" dirty="0" smtClean="0"/>
              <a:t>08</a:t>
            </a:r>
            <a:endParaRPr lang="en-US" sz="8000" b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1476" r="37810" b="33302"/>
          <a:stretch/>
        </p:blipFill>
        <p:spPr>
          <a:xfrm>
            <a:off x="1970844" y="1587729"/>
            <a:ext cx="327674" cy="32538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6259515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3399379"/>
            <a:ext cx="7989904" cy="27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5127717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0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986" y="3524435"/>
            <a:ext cx="7886700" cy="1775359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rgbClr val="9848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23888" y="435729"/>
            <a:ext cx="1790838" cy="2028840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vert="horz" lIns="216000" tIns="360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0" dirty="0" smtClean="0"/>
              <a:t>09</a:t>
            </a:r>
            <a:endParaRPr lang="en-US" sz="8000" b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1476" r="37810" b="33302"/>
          <a:stretch/>
        </p:blipFill>
        <p:spPr>
          <a:xfrm>
            <a:off x="1970844" y="1587729"/>
            <a:ext cx="327674" cy="32538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6259515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3399379"/>
            <a:ext cx="7989904" cy="27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5127717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48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986" y="3524435"/>
            <a:ext cx="7886700" cy="1775359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rgbClr val="8CB6D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23888" y="435729"/>
            <a:ext cx="1790838" cy="2028840"/>
          </a:xfrm>
          <a:prstGeom prst="rect">
            <a:avLst/>
          </a:prstGeom>
          <a:solidFill>
            <a:srgbClr val="8CB6D4"/>
          </a:solidFill>
          <a:ln>
            <a:noFill/>
          </a:ln>
        </p:spPr>
        <p:txBody>
          <a:bodyPr vert="horz" lIns="216000" tIns="360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0" dirty="0" smtClean="0"/>
              <a:t>02</a:t>
            </a:r>
            <a:endParaRPr lang="en-US" sz="8000" b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1476" r="37810" b="33302"/>
          <a:stretch/>
        </p:blipFill>
        <p:spPr>
          <a:xfrm>
            <a:off x="1970844" y="1587729"/>
            <a:ext cx="327674" cy="32538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0589" y="6259515"/>
            <a:ext cx="324000" cy="252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157EAC2-7E97-834F-B1B1-AB5F093BAA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3399379"/>
            <a:ext cx="7989904" cy="27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0757" r="32429" b="76707"/>
          <a:stretch/>
        </p:blipFill>
        <p:spPr>
          <a:xfrm>
            <a:off x="664161" y="5127717"/>
            <a:ext cx="7989904" cy="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99BB19E1-F904-9647-9A8C-47DE8EAEF0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73" r:id="rId9"/>
    <p:sldLayoutId id="2147483672" r:id="rId10"/>
    <p:sldLayoutId id="2147483692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C78E6-5A9B-4FEA-9E44-D107B73EDF4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2017-10-09</a:t>
            </a:fld>
            <a:endParaRPr lang="en-ZA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1D896-3F2B-4CDA-A7E3-1D03E0D94698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8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623" y="541503"/>
            <a:ext cx="3608468" cy="1173706"/>
          </a:xfrm>
        </p:spPr>
        <p:txBody>
          <a:bodyPr wrap="square"/>
          <a:lstStyle/>
          <a:p>
            <a:r>
              <a:rPr lang="en-US" b="1" dirty="0" smtClean="0"/>
              <a:t>WE CHALLENGE LIMITING CONVENTION TODAY, </a:t>
            </a:r>
            <a:br>
              <a:rPr lang="en-US" b="1" dirty="0" smtClean="0"/>
            </a:br>
            <a:r>
              <a:rPr lang="en-US" b="1" dirty="0" smtClean="0"/>
              <a:t>TO CREATE </a:t>
            </a:r>
            <a:r>
              <a:rPr lang="en-US" b="1" dirty="0" smtClean="0"/>
              <a:t>INNOVATIVE</a:t>
            </a:r>
            <a:r>
              <a:rPr lang="en-US" b="1" dirty="0" smtClean="0"/>
              <a:t> </a:t>
            </a:r>
            <a:r>
              <a:rPr lang="en-US" b="1" dirty="0" smtClean="0"/>
              <a:t>CHANGE TOMORROW.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247" y="5912879"/>
            <a:ext cx="7226678" cy="346231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INNOVATION IN FINANCE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247" y="6275200"/>
            <a:ext cx="3375690" cy="365125"/>
          </a:xfrm>
        </p:spPr>
        <p:txBody>
          <a:bodyPr lIns="0" rIns="90000"/>
          <a:lstStyle>
            <a:lvl1pPr>
              <a:defRPr>
                <a:solidFill>
                  <a:srgbClr val="A25C0A"/>
                </a:solidFill>
              </a:defRPr>
            </a:lvl1pPr>
          </a:lstStyle>
          <a:p>
            <a:r>
              <a:rPr lang="en-US" sz="1600" b="1" dirty="0" smtClean="0"/>
              <a:t>Solutions Range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131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FINANCING DEVELOPMENT IN</a:t>
            </a:r>
            <a:br>
              <a:rPr lang="en-US" b="1" dirty="0" smtClean="0"/>
            </a:br>
            <a:r>
              <a:rPr lang="en-US" b="1" dirty="0" smtClean="0"/>
              <a:t>SOUTH AFRICA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1800" b="1" dirty="0" smtClean="0">
                <a:solidFill>
                  <a:srgbClr val="E46C0A"/>
                </a:solidFill>
              </a:rPr>
              <a:t>FINANCING DEVELOPMENT IN SOUTH AFRICA</a:t>
            </a:r>
            <a:endParaRPr lang="en-US" sz="1800" b="1" dirty="0">
              <a:solidFill>
                <a:srgbClr val="E46C0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0229" y="1698168"/>
            <a:ext cx="14107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FOCUS AREAS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2935" y="1698168"/>
            <a:ext cx="15893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PRIORITY 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5711" y="1698168"/>
            <a:ext cx="25254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FINANCING 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INSTRUMENTS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0230" y="2001506"/>
            <a:ext cx="14107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Economic Infrastructure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740230" y="4009125"/>
            <a:ext cx="1332410" cy="44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</a:p>
          <a:p>
            <a:pPr>
              <a:spcBef>
                <a:spcPct val="0"/>
              </a:spcBef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0230" y="5849052"/>
            <a:ext cx="1209737" cy="432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 </a:t>
            </a:r>
            <a:r>
              <a:rPr lang="en-US" alt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0" y="2841384"/>
            <a:ext cx="1828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 smtClean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Transportation/Logistics</a:t>
            </a:r>
            <a:endParaRPr lang="en-US" altLang="en-US" sz="1000" dirty="0">
              <a:solidFill>
                <a:srgbClr val="F479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0" y="1968642"/>
            <a:ext cx="1406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/ </a:t>
            </a:r>
            <a:r>
              <a:rPr lang="en-US" altLang="en-US" sz="1000" dirty="0" smtClean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en-US" altLang="en-US" sz="1000" dirty="0">
              <a:solidFill>
                <a:srgbClr val="F479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04219" y="1976733"/>
            <a:ext cx="22206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fuels (Oil &amp; Gas</a:t>
            </a:r>
            <a:r>
              <a:rPr lang="en-US" altLang="en-US" sz="1000" dirty="0" smtClean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000" dirty="0">
              <a:solidFill>
                <a:srgbClr val="F479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72935" y="2181965"/>
            <a:ext cx="17112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</a:p>
          <a:p>
            <a:pPr marL="346075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Transmission</a:t>
            </a:r>
          </a:p>
          <a:p>
            <a:pPr marL="346075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86000" y="4089559"/>
            <a:ext cx="19340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</a:t>
            </a:r>
            <a:r>
              <a:rPr lang="en-US" altLang="en-US" sz="1000" dirty="0" smtClean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altLang="en-US" sz="1000" dirty="0">
              <a:solidFill>
                <a:srgbClr val="F479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8428" y="2056199"/>
            <a:ext cx="2401650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Senior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debt-term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loans (variable &amp; fixed); both balance sheet loans and limited/non recourse project finance</a:t>
            </a:r>
          </a:p>
          <a:p>
            <a:pPr marL="177800" lvl="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Mezzanine/subordinated debt</a:t>
            </a:r>
          </a:p>
          <a:p>
            <a:pPr marL="177800" lvl="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Short term bridge facilities</a:t>
            </a:r>
          </a:p>
          <a:p>
            <a:pPr marL="177800" lvl="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Guarantees</a:t>
            </a:r>
          </a:p>
          <a:p>
            <a:pPr marL="177800" lvl="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Project Finance</a:t>
            </a:r>
          </a:p>
          <a:p>
            <a:pPr marL="177800" lvl="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Subsidized interest for local government municipalities </a:t>
            </a:r>
          </a:p>
          <a:p>
            <a:pPr marL="177800" lvl="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Broad Base Black Economic Empowerment (BBBEE) facilities-sub debt/quasi equity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202166" y="4042953"/>
            <a:ext cx="15087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>
              <a:spcBef>
                <a:spcPct val="0"/>
              </a:spcBef>
            </a:pPr>
            <a:r>
              <a:rPr lang="en-US" altLang="en-US" sz="1000" dirty="0" smtClean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US" altLang="en-US" sz="1000" dirty="0">
              <a:solidFill>
                <a:srgbClr val="F479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2747" y="5827526"/>
            <a:ext cx="1672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18415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87313" algn="l"/>
                <a:tab pos="271463" algn="l"/>
              </a:tabLst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Water reticulation </a:t>
            </a:r>
          </a:p>
          <a:p>
            <a:pPr marL="271463" indent="-18415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87313" algn="l"/>
                <a:tab pos="271463" algn="l"/>
              </a:tabLst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Sanitation </a:t>
            </a:r>
          </a:p>
          <a:p>
            <a:pPr marL="271463" indent="-18415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87313" algn="l"/>
                <a:tab pos="271463" algn="l"/>
              </a:tabLst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Waste management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20029" y="5827729"/>
            <a:ext cx="1459437" cy="94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18415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87313" algn="l"/>
                <a:tab pos="271463" algn="l"/>
              </a:tabLst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Electricity reticulation</a:t>
            </a:r>
          </a:p>
          <a:p>
            <a:pPr marL="271463" indent="-18415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87313" algn="l"/>
                <a:tab pos="271463" algn="l"/>
              </a:tabLst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Local Road networks</a:t>
            </a:r>
          </a:p>
          <a:p>
            <a:pPr marL="271463" indent="-18415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87313" algn="l"/>
                <a:tab pos="271463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Bulk water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89042" y="4289117"/>
            <a:ext cx="2115177" cy="1625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1000" dirty="0">
                <a:latin typeface="Arial" panose="020B0604020202020204" pitchFamily="34" charset="0"/>
                <a:cs typeface="Arial" panose="020B0604020202020204" pitchFamily="34" charset="0"/>
              </a:rPr>
              <a:t>New water resources, e.g. dams, boreholes</a:t>
            </a:r>
          </a:p>
          <a:p>
            <a:pPr marL="442913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1000" dirty="0">
                <a:latin typeface="Arial" panose="020B0604020202020204" pitchFamily="34" charset="0"/>
                <a:cs typeface="Arial" panose="020B0604020202020204" pitchFamily="34" charset="0"/>
              </a:rPr>
              <a:t>Transfer Schemes</a:t>
            </a:r>
          </a:p>
          <a:p>
            <a:pPr marL="442913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1000" dirty="0">
                <a:latin typeface="Arial" panose="020B0604020202020204" pitchFamily="34" charset="0"/>
                <a:cs typeface="Arial" panose="020B0604020202020204" pitchFamily="34" charset="0"/>
              </a:rPr>
              <a:t>Primary &amp; secondary  bulk distributions -pipelines</a:t>
            </a:r>
          </a:p>
          <a:p>
            <a:pPr marL="442913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1000" dirty="0">
                <a:latin typeface="Arial" panose="020B0604020202020204" pitchFamily="34" charset="0"/>
                <a:cs typeface="Arial" panose="020B0604020202020204" pitchFamily="34" charset="0"/>
              </a:rPr>
              <a:t>Primary reservoirs</a:t>
            </a:r>
          </a:p>
          <a:p>
            <a:pPr marL="442913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1000" dirty="0">
                <a:latin typeface="Arial" panose="020B0604020202020204" pitchFamily="34" charset="0"/>
                <a:cs typeface="Arial" panose="020B0604020202020204" pitchFamily="34" charset="0"/>
              </a:rPr>
              <a:t>Treatment, e.g. water treatment works</a:t>
            </a:r>
          </a:p>
          <a:p>
            <a:pPr marL="442913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ZA" sz="1000" dirty="0">
                <a:latin typeface="Arial" panose="020B0604020202020204" pitchFamily="34" charset="0"/>
                <a:cs typeface="Arial" panose="020B0604020202020204" pitchFamily="34" charset="0"/>
              </a:rPr>
              <a:t>Pumping 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23872" y="4289117"/>
            <a:ext cx="1500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1" indent="-171450">
              <a:buFont typeface="Arial" panose="020B0604020202020204" pitchFamily="34" charset="0"/>
              <a:buChar char="•"/>
            </a:pPr>
            <a:r>
              <a:rPr lang="en-ZA" sz="1000" dirty="0">
                <a:latin typeface="Arial" panose="020B0604020202020204" pitchFamily="34" charset="0"/>
                <a:cs typeface="Arial" panose="020B0604020202020204" pitchFamily="34" charset="0"/>
              </a:rPr>
              <a:t>Higher Education</a:t>
            </a:r>
          </a:p>
          <a:p>
            <a:pPr marL="442913" lvl="1" indent="-171450">
              <a:buFont typeface="Arial" panose="020B0604020202020204" pitchFamily="34" charset="0"/>
              <a:buChar char="•"/>
            </a:pPr>
            <a:r>
              <a:rPr lang="en-ZA" sz="1000" dirty="0">
                <a:latin typeface="Arial" panose="020B0604020202020204" pitchFamily="34" charset="0"/>
                <a:cs typeface="Arial" panose="020B0604020202020204" pitchFamily="34" charset="0"/>
              </a:rPr>
              <a:t>Colleges</a:t>
            </a:r>
          </a:p>
          <a:p>
            <a:pPr marL="442913" lvl="1" indent="-171450">
              <a:buFont typeface="Arial" panose="020B0604020202020204" pitchFamily="34" charset="0"/>
              <a:buChar char="•"/>
            </a:pPr>
            <a:r>
              <a:rPr lang="en-ZA" sz="1000" dirty="0"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0" y="3014098"/>
            <a:ext cx="20835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1841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Roads</a:t>
            </a:r>
          </a:p>
          <a:p>
            <a:pPr marL="358775" indent="-1841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</a:p>
          <a:p>
            <a:pPr marL="358775" indent="-1841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Ports </a:t>
            </a:r>
          </a:p>
          <a:p>
            <a:pPr marL="358775" indent="-1841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Airports</a:t>
            </a:r>
          </a:p>
          <a:p>
            <a:pPr marL="358775" indent="-1841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  <a:p>
            <a:pPr marL="358775" indent="-1841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Hubs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12908" y="2181965"/>
            <a:ext cx="146304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6075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  <a:p>
            <a:pPr marL="346075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742384" y="4009125"/>
            <a:ext cx="5212080" cy="0"/>
          </a:xfrm>
          <a:prstGeom prst="line">
            <a:avLst/>
          </a:prstGeom>
          <a:ln w="12700">
            <a:solidFill>
              <a:srgbClr val="F479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2385" y="5788243"/>
            <a:ext cx="5212080" cy="0"/>
          </a:xfrm>
          <a:prstGeom prst="line">
            <a:avLst/>
          </a:prstGeom>
          <a:ln w="12700">
            <a:solidFill>
              <a:srgbClr val="F479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42384" y="2001506"/>
            <a:ext cx="7589520" cy="0"/>
          </a:xfrm>
          <a:prstGeom prst="line">
            <a:avLst/>
          </a:prstGeom>
          <a:ln w="12700">
            <a:solidFill>
              <a:srgbClr val="F479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954464" y="2001506"/>
            <a:ext cx="0" cy="4627894"/>
          </a:xfrm>
          <a:prstGeom prst="line">
            <a:avLst/>
          </a:prstGeom>
          <a:ln w="12700">
            <a:solidFill>
              <a:srgbClr val="F479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2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en-US" b="1" dirty="0" smtClean="0">
                <a:solidFill>
                  <a:srgbClr val="ABB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SUPPORT PROVIDED TO MUNICIPALITIES</a:t>
            </a:r>
            <a:endParaRPr lang="en-US" altLang="en-US" b="1" dirty="0">
              <a:solidFill>
                <a:srgbClr val="ABB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6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8026" y="1435693"/>
            <a:ext cx="8058684" cy="196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nut 5"/>
          <p:cNvSpPr/>
          <p:nvPr/>
        </p:nvSpPr>
        <p:spPr>
          <a:xfrm>
            <a:off x="5659725" y="1858335"/>
            <a:ext cx="2547258" cy="2660829"/>
          </a:xfrm>
          <a:prstGeom prst="donut">
            <a:avLst>
              <a:gd name="adj" fmla="val 934"/>
            </a:avLst>
          </a:prstGeom>
          <a:solidFill>
            <a:srgbClr val="F47914"/>
          </a:solidFill>
          <a:ln>
            <a:solidFill>
              <a:srgbClr val="F47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1068430" y="1829265"/>
            <a:ext cx="2600696" cy="2700669"/>
          </a:xfrm>
          <a:prstGeom prst="donut">
            <a:avLst>
              <a:gd name="adj" fmla="val 1242"/>
            </a:avLst>
          </a:prstGeom>
          <a:solidFill>
            <a:srgbClr val="F47914"/>
          </a:solidFill>
          <a:ln>
            <a:solidFill>
              <a:srgbClr val="F47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n>
                <a:solidFill>
                  <a:srgbClr val="ABB925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3364078" y="1818495"/>
            <a:ext cx="2600696" cy="2700669"/>
          </a:xfrm>
          <a:prstGeom prst="donut">
            <a:avLst>
              <a:gd name="adj" fmla="val 1339"/>
            </a:avLst>
          </a:prstGeom>
          <a:solidFill>
            <a:srgbClr val="ABB925"/>
          </a:solidFill>
          <a:ln>
            <a:solidFill>
              <a:srgbClr val="ABB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0145" y="2316759"/>
            <a:ext cx="160506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PLANNING 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Sector and master plans</a:t>
            </a: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Feasibility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Infrastructure investment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99770" y="2280182"/>
            <a:ext cx="14665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FINANCE 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Long Term Loans</a:t>
            </a: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Bridge Finance </a:t>
            </a:r>
          </a:p>
          <a:p>
            <a:pPr marL="177800" lvl="1" indent="-177800"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Fiscal transfers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64774" y="2280182"/>
            <a:ext cx="203638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management/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implementation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 &amp; Maintenance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0532" y="4744348"/>
            <a:ext cx="36246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ZA" sz="1600" b="1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STAKEHOLDER COLLABORATION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83389" y="5119959"/>
            <a:ext cx="48882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STAKEHOLDER </a:t>
            </a:r>
            <a:r>
              <a:rPr lang="en-ZA" sz="1600" b="1" dirty="0">
                <a:latin typeface="Arial" panose="020B0604020202020204" pitchFamily="34" charset="0"/>
                <a:cs typeface="Arial" panose="020B0604020202020204" pitchFamily="34" charset="0"/>
              </a:rPr>
              <a:t>PARTNERSHIPS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083390" y="5082902"/>
            <a:ext cx="4789804" cy="2372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98457" y="1203457"/>
            <a:ext cx="33319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 FINANCIAL &amp;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FINANCIAL 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69524" y="1547857"/>
            <a:ext cx="4762837" cy="1581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/>
              <a:t>INFRASTRUCTURE INVESTMENT IN </a:t>
            </a:r>
            <a:br>
              <a:rPr lang="en-ZA" b="1" dirty="0" smtClean="0"/>
            </a:br>
            <a:r>
              <a:rPr lang="en-ZA" b="1" dirty="0" smtClean="0"/>
              <a:t>REST OF AFRICA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>INVESTMENT IN THE REGION</a:t>
            </a:r>
            <a:endParaRPr lang="en-US" sz="1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PURPOSE</a:t>
            </a:r>
          </a:p>
          <a:p>
            <a:r>
              <a:rPr lang="en-ZA" dirty="0" smtClean="0"/>
              <a:t>Providing financing for infrastructure projects contributing to economic development, growth, and regional integration in Africa.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8650" y="2995363"/>
            <a:ext cx="362283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defTabSz="9141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Primarily senior debt</a:t>
            </a:r>
          </a:p>
          <a:p>
            <a:pPr marL="712788" lvl="1" indent="-357188" defTabSz="9141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Up to 15 year US$ funding</a:t>
            </a:r>
          </a:p>
          <a:p>
            <a:pPr marL="712788" lvl="1" indent="-357188" defTabSz="9141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Local currency funding </a:t>
            </a:r>
          </a:p>
          <a:p>
            <a:pPr marL="903288" lvl="2" indent="-190500" defTabSz="9141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where hedging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</a:p>
          <a:p>
            <a:pPr indent="-201612" defTabSz="9141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Political risk mostly taken on balance sheet</a:t>
            </a:r>
          </a:p>
          <a:p>
            <a:pPr marL="368300" lvl="1" indent="-368300" defTabSz="9141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Public sector involvement</a:t>
            </a:r>
          </a:p>
          <a:p>
            <a:pPr marL="712788" lvl="1" indent="-357188" defTabSz="9141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Sovereign lending with project see-through</a:t>
            </a:r>
          </a:p>
          <a:p>
            <a:pPr marL="712788" lvl="1" indent="-357188" defTabSz="9141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Sub-sovereign lending (utilities)</a:t>
            </a:r>
          </a:p>
          <a:p>
            <a:pPr marL="712788" lvl="1" indent="-357188" defTabSz="9141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Public Private Partnerships </a:t>
            </a:r>
          </a:p>
          <a:p>
            <a:pPr marL="903288" lvl="2" indent="-190500" defTabSz="914109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650" y="2702975"/>
            <a:ext cx="111921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07449" y="2727022"/>
            <a:ext cx="98636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9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37" y="3387223"/>
            <a:ext cx="1776713" cy="11771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64215" y="3019410"/>
            <a:ext cx="17423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49" y="3387223"/>
            <a:ext cx="2092783" cy="117719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07449" y="3019410"/>
            <a:ext cx="17423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84" y="4661886"/>
            <a:ext cx="2084748" cy="13618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007449" y="6097906"/>
            <a:ext cx="17423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515" y="4711745"/>
            <a:ext cx="1760335" cy="1312003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7164215" y="6078879"/>
            <a:ext cx="17423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ICT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INFRASTRUCTURE DELIVERY AND </a:t>
            </a:r>
            <a:b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IMPLEMENTATION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7847" y="1469877"/>
            <a:ext cx="8144142" cy="17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877041"/>
            <a:ext cx="7886700" cy="4351338"/>
          </a:xfrm>
        </p:spPr>
        <p:txBody>
          <a:bodyPr lIns="91440" rIns="91440"/>
          <a:lstStyle/>
          <a:p>
            <a:pPr marL="0" indent="0">
              <a:buNone/>
            </a:pPr>
            <a:r>
              <a:rPr lang="en-US" sz="1300" b="1" dirty="0" smtClean="0"/>
              <a:t>PURPOSE</a:t>
            </a:r>
          </a:p>
          <a:p>
            <a:pPr marL="285750" lvl="2" indent="-285750">
              <a:buClr>
                <a:schemeClr val="bg2">
                  <a:lumMod val="25000"/>
                </a:scheme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300" b="1" dirty="0"/>
              <a:t>Accelerated delivery </a:t>
            </a:r>
            <a:r>
              <a:rPr lang="en-US" sz="1300" dirty="0"/>
              <a:t>by shortening timeframes from concept to delivery </a:t>
            </a:r>
          </a:p>
          <a:p>
            <a:pPr marL="285750" lvl="2" indent="-285750">
              <a:buClr>
                <a:schemeClr val="bg2">
                  <a:lumMod val="25000"/>
                </a:scheme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300" dirty="0"/>
              <a:t>Value for money through setting new cost norms by </a:t>
            </a:r>
            <a:r>
              <a:rPr lang="en-US" sz="1300" b="1" dirty="0"/>
              <a:t>delivering projects more cost-efficiently</a:t>
            </a:r>
          </a:p>
          <a:p>
            <a:pPr marL="285750" lvl="2" indent="-285750">
              <a:buClr>
                <a:schemeClr val="bg2">
                  <a:lumMod val="25000"/>
                </a:scheme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300" b="1" dirty="0"/>
              <a:t>Sustainability through life cycle costing, maintenance plans and partnerships </a:t>
            </a:r>
            <a:r>
              <a:rPr lang="en-US" sz="1300" dirty="0"/>
              <a:t>to drive full functionality</a:t>
            </a:r>
          </a:p>
          <a:p>
            <a:pPr marL="285750" lvl="2" indent="-285750">
              <a:buClr>
                <a:schemeClr val="bg2">
                  <a:lumMod val="25000"/>
                </a:scheme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300" b="1" dirty="0"/>
              <a:t>Maximizing development impact- </a:t>
            </a:r>
            <a:r>
              <a:rPr lang="en-US" sz="1300" dirty="0"/>
              <a:t>job creation, localization/industrialization and contractor </a:t>
            </a:r>
            <a:r>
              <a:rPr lang="en-US" sz="1300" dirty="0" smtClean="0"/>
              <a:t>support</a:t>
            </a:r>
          </a:p>
          <a:p>
            <a:pPr marL="285750" lvl="2" indent="-285750">
              <a:buClr>
                <a:schemeClr val="bg2">
                  <a:lumMod val="25000"/>
                </a:schemeClr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1300" dirty="0"/>
          </a:p>
          <a:p>
            <a:pPr marL="0" lvl="2" indent="0">
              <a:buClr>
                <a:schemeClr val="bg2">
                  <a:lumMod val="25000"/>
                </a:schemeClr>
              </a:buClr>
              <a:buSzPct val="70000"/>
              <a:buNone/>
              <a:defRPr/>
            </a:pPr>
            <a:r>
              <a:rPr lang="en-US" sz="1300" b="1" dirty="0"/>
              <a:t>PRODUCTS &amp; SERVICES  </a:t>
            </a:r>
            <a:endParaRPr lang="en-US" sz="1300" b="1" dirty="0" smtClean="0"/>
          </a:p>
          <a:p>
            <a:r>
              <a:rPr lang="en-ZA" b="1" dirty="0"/>
              <a:t>Implementation Agent Services</a:t>
            </a:r>
          </a:p>
          <a:p>
            <a:pPr marL="44450" indent="0">
              <a:buNone/>
            </a:pPr>
            <a:r>
              <a:rPr lang="en-ZA" dirty="0" smtClean="0"/>
              <a:t>    Management </a:t>
            </a:r>
            <a:r>
              <a:rPr lang="en-ZA" dirty="0"/>
              <a:t>of the design, upgrades, refurbishment maintenance of social </a:t>
            </a:r>
            <a:r>
              <a:rPr lang="en-ZA" dirty="0" smtClean="0"/>
              <a:t>infrastructure</a:t>
            </a:r>
          </a:p>
          <a:p>
            <a:pPr marL="44450" indent="0">
              <a:buNone/>
            </a:pPr>
            <a:r>
              <a:rPr lang="en-ZA" dirty="0"/>
              <a:t> </a:t>
            </a:r>
            <a:r>
              <a:rPr lang="en-ZA" dirty="0" smtClean="0"/>
              <a:t>   projects </a:t>
            </a:r>
            <a:endParaRPr lang="en-ZA" dirty="0"/>
          </a:p>
          <a:p>
            <a:r>
              <a:rPr lang="en-ZA" b="1" dirty="0"/>
              <a:t>Programme management </a:t>
            </a:r>
            <a:r>
              <a:rPr lang="en-ZA" b="1" dirty="0" smtClean="0"/>
              <a:t>Services</a:t>
            </a:r>
          </a:p>
          <a:p>
            <a:pPr marL="0" indent="0">
              <a:buNone/>
            </a:pPr>
            <a:r>
              <a:rPr lang="en-ZA" dirty="0" smtClean="0"/>
              <a:t>     Provision </a:t>
            </a:r>
            <a:r>
              <a:rPr lang="en-ZA" dirty="0"/>
              <a:t>of management and specialist expertise to support planning, design, budgeting</a:t>
            </a:r>
            <a:r>
              <a:rPr lang="en-ZA" dirty="0" smtClean="0"/>
              <a:t>,</a:t>
            </a:r>
          </a:p>
          <a:p>
            <a:pPr marL="0" indent="0">
              <a:buNone/>
            </a:pPr>
            <a:r>
              <a:rPr lang="en-ZA" dirty="0"/>
              <a:t> </a:t>
            </a:r>
            <a:r>
              <a:rPr lang="en-ZA" dirty="0" smtClean="0"/>
              <a:t>    execution </a:t>
            </a:r>
            <a:r>
              <a:rPr lang="en-ZA" dirty="0"/>
              <a:t>and maintenance of infrastructure projects and programme </a:t>
            </a:r>
          </a:p>
          <a:p>
            <a:pPr marL="285750" lvl="2" indent="-285750">
              <a:buClr>
                <a:schemeClr val="bg2">
                  <a:lumMod val="25000"/>
                </a:schemeClr>
              </a:buClr>
              <a:buSzPct val="70000"/>
              <a:defRPr/>
            </a:pPr>
            <a:endParaRPr lang="en-US" dirty="0"/>
          </a:p>
          <a:p>
            <a:pPr marL="285750" lvl="2" indent="-285750">
              <a:buClr>
                <a:schemeClr val="bg2">
                  <a:lumMod val="25000"/>
                </a:schemeClr>
              </a:buClr>
              <a:buSzPct val="70000"/>
              <a:defRPr/>
            </a:pPr>
            <a:endParaRPr lang="en-US" dirty="0"/>
          </a:p>
          <a:p>
            <a:pPr marL="0" indent="0">
              <a:buNone/>
            </a:pPr>
            <a:endParaRPr lang="en-US" sz="13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RECENT PROJECTS: </a:t>
            </a:r>
            <a:br>
              <a:rPr lang="en-US" b="1" dirty="0" smtClean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AFRICA</a:t>
            </a:r>
            <a:endParaRPr lang="en-US" b="1" dirty="0">
              <a:solidFill>
                <a:srgbClr val="F479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7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00491"/>
            <a:ext cx="7886700" cy="778143"/>
          </a:xfrm>
        </p:spPr>
        <p:txBody>
          <a:bodyPr/>
          <a:lstStyle/>
          <a:p>
            <a:r>
              <a:rPr lang="en-US" b="1" dirty="0" smtClean="0"/>
              <a:t>SA ENERGY IPP PROGRAMME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650" y="3859343"/>
            <a:ext cx="78867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Assisted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Govt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Dept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Preparation and Rollout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Thus far financed projects with aggregate 2,550 MW output </a:t>
            </a:r>
          </a:p>
          <a:p>
            <a:pPr marL="628650" lvl="1" indent="-3556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13 of these projects operational and delivering power onto the national grid. </a:t>
            </a:r>
          </a:p>
          <a:p>
            <a:pPr marL="628650" lvl="1" indent="-3556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8 under construction.</a:t>
            </a:r>
          </a:p>
          <a:p>
            <a:pPr marL="628650" lvl="1" indent="-3556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Mix of concentrated solar power (CSP) plant projects (4 CSP Troughs &amp; 1 CSP Tower), 9 PV projects, 5 Wind projects &amp; 2 Peaking Plants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6" y="1925518"/>
            <a:ext cx="3331309" cy="1694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006" y="1897409"/>
            <a:ext cx="3147798" cy="17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6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CONTENTS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424" y="1887332"/>
            <a:ext cx="6659655" cy="4351338"/>
          </a:xfrm>
        </p:spPr>
        <p:txBody>
          <a:bodyPr/>
          <a:lstStyle/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r>
              <a:rPr lang="en-US" b="1" dirty="0" smtClean="0"/>
              <a:t>END-TO-END PRODUCT OFFERING	</a:t>
            </a:r>
          </a:p>
          <a:p>
            <a:pPr marL="363538" indent="-363538">
              <a:spcAft>
                <a:spcPts val="900"/>
              </a:spcAft>
              <a:buNone/>
            </a:pPr>
            <a:endParaRPr lang="en-US" dirty="0" smtClean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endParaRPr lang="en-US" b="1" dirty="0" smtClean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r>
              <a:rPr lang="en-US" altLang="en-US" b="1" dirty="0"/>
              <a:t>GEOGRAPHIC MANDATE AND INVESTMENT FOCUS</a:t>
            </a:r>
            <a:endParaRPr lang="en-US" b="1" dirty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endParaRPr lang="en-US" dirty="0" smtClean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endParaRPr lang="en-US" dirty="0" smtClean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r>
              <a:rPr lang="en-US" b="1" dirty="0" smtClean="0"/>
              <a:t>PROJECT PREPARATION</a:t>
            </a:r>
          </a:p>
          <a:p>
            <a:pPr marL="363538" indent="-363538">
              <a:spcAft>
                <a:spcPts val="900"/>
              </a:spcAft>
              <a:buNone/>
            </a:pPr>
            <a:endParaRPr lang="en-US" b="1" dirty="0" smtClean="0"/>
          </a:p>
          <a:p>
            <a:pPr marL="363538" indent="-363538">
              <a:spcAft>
                <a:spcPts val="900"/>
              </a:spcAft>
              <a:buNone/>
            </a:pPr>
            <a:r>
              <a:rPr lang="en-ZA" b="1" dirty="0" smtClean="0"/>
              <a:t>FINANCING DEVELOPMENT IN SOUTH AFRICA</a:t>
            </a:r>
          </a:p>
          <a:p>
            <a:pPr marL="363538" indent="-363538">
              <a:spcAft>
                <a:spcPts val="900"/>
              </a:spcAft>
              <a:buNone/>
            </a:pPr>
            <a:endParaRPr lang="en-ZA" b="1" dirty="0"/>
          </a:p>
          <a:p>
            <a:pPr marL="363538" indent="-363538">
              <a:spcAft>
                <a:spcPts val="900"/>
              </a:spcAft>
              <a:buNone/>
            </a:pPr>
            <a:r>
              <a:rPr lang="en-US" altLang="en-US" b="1" dirty="0"/>
              <a:t>DEVELOPMENT SUPPORT PROVIDED TO MUNICIPALITIES</a:t>
            </a:r>
          </a:p>
          <a:p>
            <a:pPr marL="363538" indent="-363538">
              <a:spcAft>
                <a:spcPts val="900"/>
              </a:spcAft>
              <a:buNone/>
            </a:pPr>
            <a:endParaRPr lang="en-ZA" b="1" dirty="0" smtClean="0"/>
          </a:p>
          <a:p>
            <a:pPr marL="363538" indent="-363538">
              <a:spcAft>
                <a:spcPts val="900"/>
              </a:spcAft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46772" y="1887332"/>
            <a:ext cx="562071" cy="595891"/>
          </a:xfrm>
          <a:prstGeom prst="rect">
            <a:avLst/>
          </a:prstGeom>
          <a:solidFill>
            <a:srgbClr val="BBBF24"/>
          </a:solidFill>
          <a:ln>
            <a:noFill/>
          </a:ln>
        </p:spPr>
        <p:txBody>
          <a:bodyPr vert="horz" lIns="91440" tIns="36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dirty="0" smtClean="0"/>
              <a:t>01</a:t>
            </a:r>
            <a:endParaRPr lang="en-US" sz="1800" b="0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746772" y="2820294"/>
            <a:ext cx="562071" cy="578656"/>
          </a:xfrm>
          <a:prstGeom prst="rect">
            <a:avLst/>
          </a:prstGeom>
          <a:solidFill>
            <a:srgbClr val="8CB6D4"/>
          </a:solidFill>
          <a:ln>
            <a:noFill/>
          </a:ln>
        </p:spPr>
        <p:txBody>
          <a:bodyPr vert="horz" lIns="91440" tIns="36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dirty="0" smtClean="0"/>
              <a:t>02</a:t>
            </a:r>
            <a:endParaRPr lang="en-US" sz="1800" b="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746771" y="4653331"/>
            <a:ext cx="562071" cy="595891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vert="horz" lIns="91440" tIns="36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dirty="0" smtClean="0"/>
              <a:t>04</a:t>
            </a:r>
            <a:endParaRPr lang="en-US" sz="1800" b="0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767641" y="3736021"/>
            <a:ext cx="562071" cy="580239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txBody>
          <a:bodyPr vert="horz" lIns="91440" tIns="36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dirty="0" smtClean="0"/>
              <a:t>03</a:t>
            </a:r>
            <a:endParaRPr lang="en-US" sz="1800" b="0" dirty="0"/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746770" y="5586294"/>
            <a:ext cx="562071" cy="595891"/>
          </a:xfrm>
          <a:prstGeom prst="rect">
            <a:avLst/>
          </a:prstGeom>
          <a:solidFill>
            <a:srgbClr val="CCDA46"/>
          </a:solidFill>
          <a:ln>
            <a:noFill/>
          </a:ln>
        </p:spPr>
        <p:txBody>
          <a:bodyPr vert="horz" lIns="91440" tIns="36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dirty="0" smtClean="0"/>
              <a:t>05</a:t>
            </a:r>
            <a:endParaRPr lang="en-US" sz="1800" b="0" dirty="0"/>
          </a:p>
        </p:txBody>
      </p:sp>
      <p:sp>
        <p:nvSpPr>
          <p:cNvPr id="6" name="Rectangle 5"/>
          <p:cNvSpPr/>
          <p:nvPr/>
        </p:nvSpPr>
        <p:spPr>
          <a:xfrm>
            <a:off x="628650" y="230334"/>
            <a:ext cx="2739239" cy="158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EXAMPLES OF RECENT PROJECTS: SOUTH AFRICA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82942" y="1825624"/>
            <a:ext cx="3016467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ZA" sz="1300" b="1" dirty="0"/>
              <a:t>Tshwane Bus Rapid Transit Project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42" y="2573196"/>
            <a:ext cx="3170759" cy="1853654"/>
          </a:xfrm>
          <a:prstGeom prst="rect">
            <a:avLst/>
          </a:prstGeom>
          <a:ln>
            <a:solidFill>
              <a:srgbClr val="ABB925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82942" y="4673841"/>
            <a:ext cx="31707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E5C"/>
              </a:buClr>
              <a:buFont typeface="Arial" panose="020B0604020202020204" pitchFamily="34" charset="0"/>
              <a:buChar char="•"/>
            </a:pPr>
            <a:r>
              <a:rPr lang="en-ZA" sz="1300" dirty="0">
                <a:latin typeface="Arial" panose="020B0604020202020204" pitchFamily="34" charset="0"/>
                <a:cs typeface="Arial" panose="020B0604020202020204" pitchFamily="34" charset="0"/>
              </a:rPr>
              <a:t>Transportation for 127,000 passengers per day once phase 1 is operational.</a:t>
            </a:r>
          </a:p>
          <a:p>
            <a:pPr marL="342900" indent="-342900">
              <a:buClr>
                <a:srgbClr val="002E5C"/>
              </a:buClr>
              <a:buFont typeface="Arial" panose="020B0604020202020204" pitchFamily="34" charset="0"/>
              <a:buChar char="•"/>
            </a:pPr>
            <a:r>
              <a:rPr lang="en-ZA" sz="1300" dirty="0">
                <a:latin typeface="Arial" panose="020B0604020202020204" pitchFamily="34" charset="0"/>
                <a:cs typeface="Arial" panose="020B0604020202020204" pitchFamily="34" charset="0"/>
              </a:rPr>
              <a:t>1000 sustainable jobs to be created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4771" y="1848008"/>
            <a:ext cx="3257230" cy="44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b="1" dirty="0">
                <a:latin typeface="Arial" panose="020B0604020202020204" pitchFamily="34" charset="0"/>
                <a:cs typeface="Arial" panose="020B0604020202020204" pitchFamily="34" charset="0"/>
              </a:rPr>
              <a:t>The University of Venda Student Residence Project</a:t>
            </a:r>
            <a:endParaRPr lang="en-ZA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771" y="2565057"/>
            <a:ext cx="3227451" cy="1861793"/>
          </a:xfrm>
          <a:prstGeom prst="rect">
            <a:avLst/>
          </a:prstGeom>
          <a:ln>
            <a:solidFill>
              <a:srgbClr val="ABB925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894771" y="4673841"/>
            <a:ext cx="3446158" cy="811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2E5C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Construction of on-campus student housing </a:t>
            </a:r>
          </a:p>
          <a:p>
            <a:pPr marL="285750" indent="-285750" algn="just">
              <a:buClr>
                <a:srgbClr val="002E5C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Accommodation for 1800 students when completed </a:t>
            </a:r>
          </a:p>
        </p:txBody>
      </p:sp>
    </p:spTree>
    <p:extLst>
      <p:ext uri="{BB962C8B-B14F-4D97-AF65-F5344CB8AC3E}">
        <p14:creationId xmlns:p14="http://schemas.microsoft.com/office/powerpoint/2010/main" val="42743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479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RECENT PROJECTS: ZAMBIA </a:t>
            </a:r>
            <a:endParaRPr lang="en-ZA" b="1" dirty="0">
              <a:solidFill>
                <a:srgbClr val="F479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7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EXAMPLES OF RECENT PROJECTS: ZAMBIA </a:t>
            </a:r>
            <a:endParaRPr lang="en-Z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1300" b="1" dirty="0" err="1"/>
              <a:t>Maamba</a:t>
            </a:r>
            <a:r>
              <a:rPr lang="en-GB" sz="1300" b="1" dirty="0"/>
              <a:t> Coal Fired Power Plant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8650" y="5063782"/>
            <a:ext cx="364424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Construction of a </a:t>
            </a:r>
            <a:r>
              <a:rPr lang="en-GB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300MW base load coal-fired power plant</a:t>
            </a:r>
            <a:r>
              <a:rPr lang="en-GB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o diversify Zambia’s energy mix and reduce the reliance on hydro generation</a:t>
            </a:r>
            <a:endParaRPr lang="en-ZA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95" y="2520898"/>
            <a:ext cx="3559001" cy="2386518"/>
          </a:xfrm>
          <a:prstGeom prst="rect">
            <a:avLst/>
          </a:prstGeom>
          <a:ln>
            <a:solidFill>
              <a:srgbClr val="ABB925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913266" y="1825625"/>
            <a:ext cx="3571323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Ithezi-Thezi</a:t>
            </a:r>
            <a:r>
              <a:rPr lang="en-GB" sz="1300" b="1" dirty="0">
                <a:latin typeface="Arial" panose="020B0604020202020204" pitchFamily="34" charset="0"/>
                <a:cs typeface="Arial" panose="020B0604020202020204" pitchFamily="34" charset="0"/>
              </a:rPr>
              <a:t> (ITT) Hydropower Generation Project</a:t>
            </a:r>
            <a:endParaRPr lang="en-ZA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266" y="2520898"/>
            <a:ext cx="3512162" cy="2369314"/>
          </a:xfrm>
          <a:prstGeom prst="rect">
            <a:avLst/>
          </a:prstGeom>
          <a:ln>
            <a:solidFill>
              <a:srgbClr val="ABB925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4913266" y="5112530"/>
            <a:ext cx="36276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1300" dirty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ZA" sz="1300" b="1" dirty="0">
                <a:latin typeface="Arial" panose="020B0604020202020204" pitchFamily="34" charset="0"/>
                <a:cs typeface="Arial" panose="020B0604020202020204" pitchFamily="34" charset="0"/>
              </a:rPr>
              <a:t>cost-effective and reliable electricity</a:t>
            </a:r>
            <a:r>
              <a:rPr lang="en-ZA" sz="13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en-ZA" sz="1300" b="1" dirty="0">
                <a:latin typeface="Arial" panose="020B0604020202020204" pitchFamily="34" charset="0"/>
                <a:cs typeface="Arial" panose="020B0604020202020204" pitchFamily="34" charset="0"/>
              </a:rPr>
              <a:t>countries of the Southern Africa Power Pool (SAPP)</a:t>
            </a:r>
            <a:r>
              <a:rPr lang="en-ZA" sz="13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to generated </a:t>
            </a:r>
            <a:r>
              <a:rPr lang="en-GB" sz="1300" b="1" dirty="0">
                <a:latin typeface="Arial" panose="020B0604020202020204" pitchFamily="34" charset="0"/>
                <a:cs typeface="Arial" panose="020B0604020202020204" pitchFamily="34" charset="0"/>
              </a:rPr>
              <a:t>120MW</a:t>
            </a:r>
          </a:p>
        </p:txBody>
      </p:sp>
    </p:spTree>
    <p:extLst>
      <p:ext uri="{BB962C8B-B14F-4D97-AF65-F5344CB8AC3E}">
        <p14:creationId xmlns:p14="http://schemas.microsoft.com/office/powerpoint/2010/main" val="14498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EXAMPLES OF RECENT PROJECTS: INFRASTRUCTURE IMPLEMENTATION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9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EXAMPLES OF RECENT PROJECTS: INFRASTRUCTURE IMPLEMENTATION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sz="1300" b="1" dirty="0"/>
              <a:t>Housing Programme Eastern Cape </a:t>
            </a:r>
          </a:p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71" y="2533897"/>
            <a:ext cx="3001104" cy="1860318"/>
          </a:xfrm>
          <a:prstGeom prst="rect">
            <a:avLst/>
          </a:prstGeom>
          <a:ln>
            <a:solidFill>
              <a:srgbClr val="ABB925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28650" y="4676483"/>
            <a:ext cx="3113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1300" dirty="0">
                <a:latin typeface="Arial" panose="020B0604020202020204" pitchFamily="34" charset="0"/>
                <a:cs typeface="Arial" panose="020B0604020202020204" pitchFamily="34" charset="0"/>
              </a:rPr>
              <a:t>Delivering of </a:t>
            </a:r>
            <a:r>
              <a:rPr lang="en-ZA" sz="1300" b="1" dirty="0">
                <a:latin typeface="Arial" panose="020B0604020202020204" pitchFamily="34" charset="0"/>
                <a:cs typeface="Arial" panose="020B0604020202020204" pitchFamily="34" charset="0"/>
              </a:rPr>
              <a:t>affordable housing </a:t>
            </a:r>
            <a:r>
              <a:rPr lang="en-ZA" sz="1300" dirty="0">
                <a:latin typeface="Arial" panose="020B0604020202020204" pitchFamily="34" charset="0"/>
                <a:cs typeface="Arial" panose="020B0604020202020204" pitchFamily="34" charset="0"/>
              </a:rPr>
              <a:t>for rural communities in the Eastern Cape.</a:t>
            </a:r>
          </a:p>
          <a:p>
            <a:pPr marL="285750" lvl="1" indent="-285750" algn="just">
              <a:spcBef>
                <a:spcPts val="300"/>
              </a:spcBef>
              <a:buClr>
                <a:schemeClr val="accent6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3 270 houses completed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since Phase 1 </a:t>
            </a:r>
          </a:p>
          <a:p>
            <a:pPr marL="285750" lvl="1" indent="-285750" algn="just">
              <a:spcBef>
                <a:spcPts val="300"/>
              </a:spcBef>
              <a:buClr>
                <a:schemeClr val="accent6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9 800 households benefited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from completed houses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19899" y="1825625"/>
            <a:ext cx="42857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300" b="1" dirty="0">
                <a:latin typeface="Arial" panose="020B0604020202020204" pitchFamily="34" charset="0"/>
                <a:cs typeface="Arial" panose="020B0604020202020204" pitchFamily="34" charset="0"/>
              </a:rPr>
              <a:t>Accelerated Schools Infrastructure Delivery (ASIDI) Programme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899" y="2533897"/>
            <a:ext cx="3586221" cy="1796575"/>
          </a:xfrm>
          <a:prstGeom prst="rect">
            <a:avLst/>
          </a:prstGeom>
          <a:ln>
            <a:solidFill>
              <a:srgbClr val="ABB925"/>
            </a:solidFill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319899" y="4679246"/>
            <a:ext cx="36917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2E5C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Acting as Implementation Agent for the Dept. Basic Education  on the  construction of 121 schools </a:t>
            </a:r>
          </a:p>
          <a:p>
            <a:pPr marL="285750" indent="-285750" algn="just">
              <a:buClr>
                <a:srgbClr val="002E5C"/>
              </a:buClr>
              <a:buFont typeface="Arial" panose="020B0604020202020204" pitchFamily="34" charset="0"/>
              <a:buChar char="•"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99 schools completed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since 2012</a:t>
            </a:r>
          </a:p>
          <a:p>
            <a:pPr marL="285750" lvl="2" indent="-285750" algn="just">
              <a:spcBef>
                <a:spcPts val="300"/>
              </a:spcBef>
              <a:buClr>
                <a:srgbClr val="002E5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16 schools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provided with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libraries </a:t>
            </a:r>
          </a:p>
          <a:p>
            <a:pPr marL="285750" lvl="2" indent="-285750" algn="just">
              <a:spcBef>
                <a:spcPts val="300"/>
              </a:spcBef>
              <a:buClr>
                <a:srgbClr val="002E5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36 000 learners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benefited since inception of the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52836" y="5951923"/>
            <a:ext cx="6194389" cy="34623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THANK YOU</a:t>
            </a:r>
            <a:endParaRPr lang="en-US" sz="3600" b="1" dirty="0"/>
          </a:p>
        </p:txBody>
      </p:sp>
      <p:sp>
        <p:nvSpPr>
          <p:cNvPr id="31" name="Chevron 4"/>
          <p:cNvSpPr/>
          <p:nvPr/>
        </p:nvSpPr>
        <p:spPr bwMode="auto">
          <a:xfrm>
            <a:off x="5850031" y="668275"/>
            <a:ext cx="920639" cy="627125"/>
          </a:xfrm>
          <a:prstGeom prst="homePlate">
            <a:avLst/>
          </a:prstGeom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0005" tIns="13335" rIns="13335" bIns="13335" spcCol="1270" anchor="ctr"/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900" dirty="0" smtClean="0">
                <a:latin typeface="Arial" charset="0"/>
              </a:rPr>
              <a:t>Plan</a:t>
            </a:r>
            <a:endParaRPr lang="en-GB" sz="900" dirty="0">
              <a:latin typeface="Arial" charset="0"/>
            </a:endParaRPr>
          </a:p>
        </p:txBody>
      </p:sp>
      <p:sp>
        <p:nvSpPr>
          <p:cNvPr id="32" name="Chevron 4"/>
          <p:cNvSpPr/>
          <p:nvPr/>
        </p:nvSpPr>
        <p:spPr bwMode="auto">
          <a:xfrm>
            <a:off x="6954711" y="668275"/>
            <a:ext cx="777856" cy="627125"/>
          </a:xfrm>
          <a:prstGeom prst="rect">
            <a:avLst/>
          </a:prstGeom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0005" tIns="13335" rIns="13335" bIns="13335" spcCol="1270" anchor="ctr"/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900" dirty="0" smtClean="0">
                <a:latin typeface="Arial" charset="0"/>
              </a:rPr>
              <a:t>Prepare </a:t>
            </a:r>
            <a:endParaRPr lang="en-GB" sz="9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CONTENTS CONTINUED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424" y="1887332"/>
            <a:ext cx="6659655" cy="4351338"/>
          </a:xfrm>
        </p:spPr>
        <p:txBody>
          <a:bodyPr>
            <a:normAutofit lnSpcReduction="10000"/>
          </a:bodyPr>
          <a:lstStyle/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r>
              <a:rPr lang="en-ZA" b="1" dirty="0" smtClean="0"/>
              <a:t>INFRASTRUCTURE INVESTMENT IN REST OF AFRICA</a:t>
            </a:r>
            <a:endParaRPr lang="en-US" b="1" dirty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endParaRPr lang="en-US" dirty="0" smtClean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endParaRPr lang="en-US" dirty="0" smtClean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endParaRPr lang="en-US" b="1" dirty="0" smtClean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r>
              <a:rPr lang="en-ZA" b="1" dirty="0" smtClean="0"/>
              <a:t>INFRASTRUCTURE DELIVERY AND PROJECT IMPLEMENTATION</a:t>
            </a:r>
            <a:r>
              <a:rPr lang="en-ZA" b="1" dirty="0">
                <a:solidFill>
                  <a:srgbClr val="002E5C"/>
                </a:solidFill>
              </a:rPr>
              <a:t/>
            </a:r>
            <a:br>
              <a:rPr lang="en-ZA" b="1" dirty="0">
                <a:solidFill>
                  <a:srgbClr val="002E5C"/>
                </a:solidFill>
              </a:rPr>
            </a:br>
            <a:endParaRPr lang="en-US" b="1" dirty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endParaRPr lang="en-US" b="1" dirty="0" smtClean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endParaRPr lang="en-US" b="1" dirty="0" smtClean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r>
              <a:rPr lang="en-US" b="1" dirty="0" smtClean="0"/>
              <a:t>EXAMPLES OF RECENT PROJECTS: SOUTH AFRICA</a:t>
            </a:r>
            <a:endParaRPr lang="en-ZA" b="1" dirty="0" smtClean="0"/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r>
              <a:rPr lang="en-US" b="1" dirty="0" smtClean="0"/>
              <a:t> </a:t>
            </a:r>
          </a:p>
          <a:p>
            <a:pPr marL="363538" indent="-363538">
              <a:spcBef>
                <a:spcPts val="0"/>
              </a:spcBef>
              <a:spcAft>
                <a:spcPts val="900"/>
              </a:spcAft>
              <a:buNone/>
            </a:pPr>
            <a:endParaRPr lang="en-US" b="1" dirty="0" smtClean="0"/>
          </a:p>
          <a:p>
            <a:pPr marL="363538" indent="-363538">
              <a:spcAft>
                <a:spcPts val="900"/>
              </a:spcAft>
              <a:buNone/>
            </a:pPr>
            <a:r>
              <a:rPr lang="en-US" b="1" dirty="0" smtClean="0"/>
              <a:t>EXAMPLES </a:t>
            </a:r>
            <a:r>
              <a:rPr lang="en-US" b="1" dirty="0"/>
              <a:t>OF RECENT PROJECTS: ZAMBIA </a:t>
            </a:r>
            <a:endParaRPr lang="en-US" b="1" dirty="0" smtClean="0"/>
          </a:p>
          <a:p>
            <a:pPr marL="363538" indent="-363538">
              <a:spcAft>
                <a:spcPts val="900"/>
              </a:spcAft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EXAMPLES OF RECENT PROJECTS: INFRASTRUCTURE IMPLEMENTATION</a:t>
            </a:r>
          </a:p>
          <a:p>
            <a:pPr marL="363538" indent="-363538">
              <a:spcAft>
                <a:spcPts val="900"/>
              </a:spcAft>
              <a:buNone/>
            </a:pPr>
            <a:endParaRPr lang="en-ZA" b="1" dirty="0"/>
          </a:p>
          <a:p>
            <a:pPr marL="363538" indent="-363538">
              <a:spcAft>
                <a:spcPts val="900"/>
              </a:spcAft>
              <a:buNone/>
            </a:pPr>
            <a:endParaRPr lang="en-US" b="1" dirty="0" smtClean="0"/>
          </a:p>
          <a:p>
            <a:pPr marL="363538" indent="-363538">
              <a:spcAft>
                <a:spcPts val="900"/>
              </a:spcAft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46772" y="1887332"/>
            <a:ext cx="562071" cy="595891"/>
          </a:xfrm>
          <a:prstGeom prst="rect">
            <a:avLst/>
          </a:prstGeom>
          <a:solidFill>
            <a:srgbClr val="FA9706"/>
          </a:solidFill>
          <a:ln>
            <a:noFill/>
          </a:ln>
        </p:spPr>
        <p:txBody>
          <a:bodyPr vert="horz" lIns="91440" tIns="36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dirty="0" smtClean="0"/>
              <a:t>06</a:t>
            </a:r>
            <a:endParaRPr lang="en-US" sz="1800" b="0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746772" y="2935718"/>
            <a:ext cx="562071" cy="578656"/>
          </a:xfrm>
          <a:prstGeom prst="rect">
            <a:avLst/>
          </a:prstGeom>
          <a:solidFill>
            <a:srgbClr val="984807"/>
          </a:solidFill>
          <a:ln>
            <a:noFill/>
          </a:ln>
        </p:spPr>
        <p:txBody>
          <a:bodyPr vert="horz" lIns="91440" tIns="36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dirty="0" smtClean="0"/>
              <a:t>07</a:t>
            </a:r>
            <a:endParaRPr lang="en-US" sz="1800" b="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746771" y="4710181"/>
            <a:ext cx="562071" cy="595891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vert="horz" lIns="91440" tIns="36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dirty="0" smtClean="0"/>
              <a:t>09</a:t>
            </a:r>
            <a:endParaRPr lang="en-US" sz="1800" b="0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767641" y="3823430"/>
            <a:ext cx="562071" cy="580239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txBody>
          <a:bodyPr vert="horz" lIns="91440" tIns="36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dirty="0" smtClean="0"/>
              <a:t>08</a:t>
            </a:r>
            <a:endParaRPr lang="en-US" sz="1800" b="0" dirty="0"/>
          </a:p>
        </p:txBody>
      </p:sp>
      <p:sp>
        <p:nvSpPr>
          <p:cNvPr id="11" name="Rectangle 10"/>
          <p:cNvSpPr/>
          <p:nvPr/>
        </p:nvSpPr>
        <p:spPr>
          <a:xfrm>
            <a:off x="628650" y="230334"/>
            <a:ext cx="2739239" cy="158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746770" y="5724264"/>
            <a:ext cx="562071" cy="595891"/>
          </a:xfrm>
          <a:prstGeom prst="rect">
            <a:avLst/>
          </a:prstGeom>
          <a:solidFill>
            <a:srgbClr val="984807"/>
          </a:solidFill>
          <a:ln>
            <a:noFill/>
          </a:ln>
        </p:spPr>
        <p:txBody>
          <a:bodyPr vert="horz" lIns="91440" tIns="36000" rIns="91440" bIns="45720" rtlCol="0" anchor="t" anchorCtr="0"/>
          <a:lstStyle>
            <a:defPPr>
              <a:defRPr lang="en-US"/>
            </a:defPPr>
            <a:lvl1pPr marL="0" algn="ctr" defTabSz="914400" rtl="0" eaLnBrk="1" latinLnBrk="0" hangingPunct="1">
              <a:defRPr sz="8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dirty="0" smtClean="0"/>
              <a:t>10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61160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END-TO END PRODUCT OFFERING </a:t>
            </a:r>
            <a:r>
              <a:rPr lang="en-US" sz="2800" b="1" dirty="0" smtClean="0"/>
              <a:t>OVERVIEW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00491"/>
            <a:ext cx="1907311" cy="7781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PROJECT PREPARATION &amp; ADVISORY SERVICES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91949" y="800491"/>
            <a:ext cx="1157240" cy="6280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rgbClr val="BBBF2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300" b="1" dirty="0" smtClean="0"/>
              <a:t>PROJECT FINANCE</a:t>
            </a:r>
            <a:endParaRPr lang="en-US" sz="13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38062" y="800491"/>
            <a:ext cx="1736286" cy="6280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rgbClr val="BBBF2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GB" sz="1300" b="1" dirty="0" smtClean="0"/>
              <a:t>ACCELERATING INFRASTRUCTURE DELIVERY</a:t>
            </a:r>
            <a:endParaRPr lang="en-GB" sz="13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47634" y="800491"/>
            <a:ext cx="1736286" cy="6280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rgbClr val="BBBF2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GB" sz="1300" b="1" dirty="0" smtClean="0"/>
              <a:t>PROGRAMME/</a:t>
            </a:r>
          </a:p>
          <a:p>
            <a:pPr>
              <a:spcBef>
                <a:spcPts val="0"/>
              </a:spcBef>
            </a:pPr>
            <a:r>
              <a:rPr lang="en-GB" sz="1300" b="1" dirty="0" smtClean="0"/>
              <a:t>PROJECT IMPLEMENTATION</a:t>
            </a:r>
            <a:endParaRPr lang="en-GB" sz="13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5638" y="1706945"/>
            <a:ext cx="17443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Feasibility assessments</a:t>
            </a: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Financial structuring</a:t>
            </a: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Project preparation </a:t>
            </a: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Lead Arranger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91949" y="1691169"/>
            <a:ext cx="1661311" cy="2629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Senior debt- </a:t>
            </a:r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term loans (variable &amp; fixed); both balance sheet loans and limited/non-recourse     lending – ZAR/USD/EUR/Local Currency</a:t>
            </a:r>
            <a:endParaRPr lang="en-GB" sz="1400" baseline="30000" dirty="0">
              <a:latin typeface="Arial" charset="0"/>
              <a:ea typeface="Arial" charset="0"/>
              <a:cs typeface="Arial" charset="0"/>
            </a:endParaRP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Mezzanine finance</a:t>
            </a:r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/subordinated debt</a:t>
            </a:r>
          </a:p>
          <a:p>
            <a:pPr marL="177800" marR="0" lvl="0" indent="-177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Guarantees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38062" y="1709122"/>
            <a:ext cx="1871791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Managing the design and construction of key projects in the education, health and housing sectors</a:t>
            </a:r>
          </a:p>
          <a:p>
            <a:pPr marL="171450" marR="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Project management Support</a:t>
            </a:r>
          </a:p>
          <a:p>
            <a:pPr marL="171450" marR="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DBSA municipal funded project implementation support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47634" y="1697893"/>
            <a:ext cx="1737360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Delivery &amp; supporting the development, maintenance and/or improvement of key infrastructure projects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22283" y="1980036"/>
            <a:ext cx="1070871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b="1" dirty="0" smtClean="0">
                <a:solidFill>
                  <a:srgbClr val="BBBF24"/>
                </a:solidFill>
                <a:ea typeface="ＭＳ Ｐゴシック"/>
                <a:cs typeface="Arial"/>
              </a:rPr>
              <a:t>SERVICES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42385" y="4046899"/>
            <a:ext cx="7641124" cy="0"/>
          </a:xfrm>
          <a:prstGeom prst="line">
            <a:avLst/>
          </a:prstGeom>
          <a:ln w="12700">
            <a:solidFill>
              <a:srgbClr val="CCD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rot="16200000">
            <a:off x="135968" y="4464653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b="1" dirty="0" smtClean="0">
                <a:solidFill>
                  <a:srgbClr val="BBBF24"/>
                </a:solidFill>
                <a:ea typeface="ＭＳ Ｐゴシック"/>
                <a:cs typeface="Arial"/>
              </a:rPr>
              <a:t>CLIENT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0725" y="4265357"/>
            <a:ext cx="2066544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Municipalities</a:t>
            </a: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Public-private partnerships</a:t>
            </a: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Public-public partnerships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91949" y="4265357"/>
            <a:ext cx="1664208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Municipalities</a:t>
            </a: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State-owned enterprises</a:t>
            </a: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Public-private partnerships</a:t>
            </a: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Public-public partnerships</a:t>
            </a: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Private sector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38062" y="4265357"/>
            <a:ext cx="187452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marR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National and Provincial government departments</a:t>
            </a:r>
          </a:p>
          <a:p>
            <a:pPr marL="177800" marR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Municipalities</a:t>
            </a:r>
          </a:p>
          <a:p>
            <a:pPr marL="177800" marR="0" indent="-177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002E5C"/>
              </a:solidFill>
              <a:latin typeface="Calibri" panose="020F0502020204030204" pitchFamily="34" charset="0"/>
              <a:ea typeface="Times New Roman"/>
              <a:cs typeface="Times New Roman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47634" y="4265357"/>
            <a:ext cx="173736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marR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National and Provincial government departments</a:t>
            </a:r>
          </a:p>
          <a:p>
            <a:pPr marL="177800" marR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aseline="30000" dirty="0">
                <a:latin typeface="Arial" charset="0"/>
                <a:ea typeface="Arial" charset="0"/>
                <a:cs typeface="Arial" charset="0"/>
              </a:rPr>
              <a:t>Municipalities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599548" y="1578634"/>
            <a:ext cx="0" cy="4177732"/>
          </a:xfrm>
          <a:prstGeom prst="line">
            <a:avLst/>
          </a:prstGeom>
          <a:ln w="12700">
            <a:solidFill>
              <a:srgbClr val="CCD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06065" y="1577129"/>
            <a:ext cx="0" cy="4177732"/>
          </a:xfrm>
          <a:prstGeom prst="line">
            <a:avLst/>
          </a:prstGeom>
          <a:ln w="12700">
            <a:solidFill>
              <a:srgbClr val="CCD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12582" y="1569582"/>
            <a:ext cx="0" cy="4177732"/>
          </a:xfrm>
          <a:prstGeom prst="line">
            <a:avLst/>
          </a:prstGeom>
          <a:ln w="12700">
            <a:solidFill>
              <a:srgbClr val="CCD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9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b="1" dirty="0" smtClean="0"/>
              <a:t>GEOGRAPHIC MANDATE AND INVESTMENT FOCUS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1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8CB6D4"/>
                </a:solidFill>
              </a:rPr>
              <a:t>WHERE AND HOW WE OPERATE</a:t>
            </a:r>
            <a:endParaRPr lang="en-US" sz="1800" b="1" dirty="0">
              <a:solidFill>
                <a:srgbClr val="8CB6D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650" y="1980036"/>
            <a:ext cx="1648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b="1" dirty="0" smtClean="0">
                <a:solidFill>
                  <a:srgbClr val="8CB6D4"/>
                </a:solidFill>
                <a:ea typeface="ＭＳ Ｐゴシック"/>
                <a:cs typeface="Arial"/>
              </a:rPr>
              <a:t>CORE SECTORS </a:t>
            </a:r>
            <a:endParaRPr lang="en-US" b="1" dirty="0">
              <a:solidFill>
                <a:srgbClr val="8CB6D4"/>
              </a:solidFill>
              <a:ea typeface="ＭＳ Ｐゴシック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6355" y="2095189"/>
            <a:ext cx="1744385" cy="162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400" baseline="30000" dirty="0" smtClean="0">
                <a:latin typeface="Arial" charset="0"/>
                <a:ea typeface="Arial" charset="0"/>
                <a:cs typeface="Arial" charset="0"/>
              </a:rPr>
              <a:t>Energy</a:t>
            </a:r>
            <a:endParaRPr lang="en-ZA" sz="1400" baseline="30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400" baseline="30000" dirty="0">
                <a:latin typeface="Arial" charset="0"/>
                <a:ea typeface="Arial" charset="0"/>
                <a:cs typeface="Arial" charset="0"/>
              </a:rPr>
              <a:t>Transport</a:t>
            </a:r>
          </a:p>
          <a:p>
            <a:pPr marL="285750" indent="-285750"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400" baseline="30000" dirty="0">
                <a:latin typeface="Arial" charset="0"/>
                <a:ea typeface="Arial" charset="0"/>
                <a:cs typeface="Arial" charset="0"/>
              </a:rPr>
              <a:t>ICT</a:t>
            </a:r>
          </a:p>
          <a:p>
            <a:pPr marL="285750" indent="-285750"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400" baseline="30000" dirty="0">
                <a:latin typeface="Arial" charset="0"/>
                <a:ea typeface="Arial" charset="0"/>
                <a:cs typeface="Arial" charset="0"/>
              </a:rPr>
              <a:t>Water</a:t>
            </a:r>
          </a:p>
          <a:p>
            <a:pPr marL="285750" indent="-285750"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400" baseline="30000" dirty="0">
                <a:latin typeface="Arial" charset="0"/>
                <a:ea typeface="Arial" charset="0"/>
                <a:cs typeface="Arial" charset="0"/>
              </a:rPr>
              <a:t>Municipal Infrastructure</a:t>
            </a:r>
          </a:p>
          <a:p>
            <a:pPr marL="177800" marR="0" lvl="0" indent="-177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400" baseline="300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81520" y="1988746"/>
            <a:ext cx="14090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CB6D4"/>
                </a:solidFill>
                <a:ea typeface="ＭＳ Ｐゴシック"/>
                <a:cs typeface="Arial"/>
              </a:rPr>
              <a:t>SECONDARY</a:t>
            </a:r>
            <a:r>
              <a:rPr lang="en-US" dirty="0">
                <a:solidFill>
                  <a:srgbClr val="8CB6D4"/>
                </a:solidFill>
              </a:rPr>
              <a:t> </a:t>
            </a:r>
          </a:p>
          <a:p>
            <a:pPr lvl="0"/>
            <a:r>
              <a:rPr lang="en-ZA" b="1" dirty="0" smtClean="0">
                <a:solidFill>
                  <a:srgbClr val="8CB6D4"/>
                </a:solidFill>
                <a:ea typeface="ＭＳ Ｐゴシック"/>
                <a:cs typeface="Arial"/>
              </a:rPr>
              <a:t>SECTORS </a:t>
            </a:r>
            <a:endParaRPr lang="en-US" b="1" dirty="0">
              <a:solidFill>
                <a:srgbClr val="8CB6D4"/>
              </a:solidFill>
              <a:ea typeface="ＭＳ Ｐゴシック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7605" y="2103899"/>
            <a:ext cx="174438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ZA" sz="1400" baseline="30000" dirty="0">
                <a:latin typeface="Arial" charset="0"/>
                <a:ea typeface="Arial" charset="0"/>
                <a:cs typeface="Arial" charset="0"/>
              </a:rPr>
              <a:t>Education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ZA" sz="1400" baseline="30000" dirty="0">
                <a:latin typeface="Arial" charset="0"/>
                <a:ea typeface="Arial" charset="0"/>
                <a:cs typeface="Arial" charset="0"/>
              </a:rPr>
              <a:t>Housing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ZA" sz="1400" baseline="30000" dirty="0">
                <a:latin typeface="Arial" charset="0"/>
                <a:ea typeface="Arial" charset="0"/>
                <a:cs typeface="Arial" charset="0"/>
              </a:rPr>
              <a:t>Health</a:t>
            </a:r>
            <a:endParaRPr lang="en-GB" sz="1400" baseline="30000" dirty="0">
              <a:latin typeface="Arial" charset="0"/>
              <a:ea typeface="Arial" charset="0"/>
              <a:cs typeface="Arial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894" y="3692547"/>
            <a:ext cx="14752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>
                <a:solidFill>
                  <a:srgbClr val="8CB6D4"/>
                </a:solidFill>
                <a:ea typeface="ＭＳ Ｐゴシック"/>
                <a:cs typeface="Arial"/>
              </a:rPr>
              <a:t>GEOGRAPHIC MANDATE :</a:t>
            </a:r>
          </a:p>
          <a:p>
            <a:pPr lvl="0"/>
            <a:endParaRPr lang="en-US" b="1" dirty="0">
              <a:solidFill>
                <a:srgbClr val="8CB6D4"/>
              </a:solidFill>
              <a:ea typeface="ＭＳ Ｐゴシック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6183" y="3766756"/>
            <a:ext cx="1744385" cy="18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400" baseline="30000" dirty="0">
                <a:latin typeface="Arial" charset="0"/>
                <a:ea typeface="Arial" charset="0"/>
                <a:cs typeface="Arial" charset="0"/>
              </a:rPr>
              <a:t>SADC </a:t>
            </a:r>
            <a:r>
              <a:rPr lang="en-ZA" sz="1400" baseline="30000" dirty="0" smtClean="0">
                <a:latin typeface="Arial" charset="0"/>
                <a:ea typeface="Arial" charset="0"/>
                <a:cs typeface="Arial" charset="0"/>
              </a:rPr>
              <a:t>Region</a:t>
            </a:r>
            <a:endParaRPr lang="en-GB" sz="1400" baseline="300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14330" y="3949636"/>
            <a:ext cx="1625703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</a:pPr>
            <a:r>
              <a:rPr lang="en-ZA" sz="1400" baseline="30000" dirty="0">
                <a:latin typeface="Arial" charset="0"/>
                <a:ea typeface="Arial" charset="0"/>
                <a:cs typeface="Arial" charset="0"/>
              </a:rPr>
              <a:t>+ recently expanded to  entire continent + </a:t>
            </a:r>
            <a:r>
              <a:rPr lang="en-ZA" sz="1400" baseline="30000" dirty="0" smtClean="0">
                <a:latin typeface="Arial" charset="0"/>
                <a:ea typeface="Arial" charset="0"/>
                <a:cs typeface="Arial" charset="0"/>
              </a:rPr>
              <a:t>oceanic islands</a:t>
            </a:r>
            <a:endParaRPr lang="en-ZA" sz="1400" baseline="30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164638" y="2976070"/>
            <a:ext cx="3350712" cy="3534968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66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47914"/>
                </a:solidFill>
                <a:latin typeface="Arial" charset="0"/>
              </a:rPr>
              <a:t>PROJECT PREPARATION</a:t>
            </a:r>
            <a:endParaRPr lang="en-US" sz="3200" b="1" dirty="0">
              <a:solidFill>
                <a:srgbClr val="F47914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5196" y="800491"/>
            <a:ext cx="8069301" cy="77814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F47914"/>
                </a:solidFill>
              </a:rPr>
              <a:t>PROJECT PREPARATION</a:t>
            </a:r>
            <a:endParaRPr lang="en-US" sz="1800" b="1" dirty="0">
              <a:solidFill>
                <a:srgbClr val="F47914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AC2-7E97-834F-B1B1-AB5F093BAA5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1" name="Chevron 4"/>
          <p:cNvSpPr/>
          <p:nvPr/>
        </p:nvSpPr>
        <p:spPr bwMode="auto">
          <a:xfrm>
            <a:off x="5850031" y="668275"/>
            <a:ext cx="920639" cy="627125"/>
          </a:xfrm>
          <a:prstGeom prst="homePlate">
            <a:avLst/>
          </a:prstGeom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0005" tIns="13335" rIns="13335" bIns="13335" spcCol="1270" anchor="ctr"/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900" dirty="0" smtClean="0">
                <a:latin typeface="Arial" charset="0"/>
              </a:rPr>
              <a:t>Plan</a:t>
            </a:r>
            <a:endParaRPr lang="en-GB" sz="900" dirty="0">
              <a:latin typeface="Arial" charset="0"/>
            </a:endParaRPr>
          </a:p>
        </p:txBody>
      </p:sp>
      <p:sp>
        <p:nvSpPr>
          <p:cNvPr id="32" name="Chevron 4"/>
          <p:cNvSpPr/>
          <p:nvPr/>
        </p:nvSpPr>
        <p:spPr bwMode="auto">
          <a:xfrm>
            <a:off x="6954711" y="668275"/>
            <a:ext cx="777856" cy="627125"/>
          </a:xfrm>
          <a:prstGeom prst="rect">
            <a:avLst/>
          </a:prstGeom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0005" tIns="13335" rIns="13335" bIns="13335" spcCol="1270" anchor="ctr"/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900" dirty="0" smtClean="0">
                <a:latin typeface="Arial" charset="0"/>
              </a:rPr>
              <a:t>Prepare </a:t>
            </a:r>
            <a:endParaRPr lang="en-GB" sz="900" dirty="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269" y="1724304"/>
            <a:ext cx="7985227" cy="139268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  <a:p>
            <a:endParaRPr lang="en-US" sz="1300" dirty="0" smtClean="0">
              <a:latin typeface="Arial" charset="0"/>
              <a:ea typeface="Arial" charset="0"/>
              <a:cs typeface="Arial" charset="0"/>
            </a:endParaRPr>
          </a:p>
          <a:p>
            <a:pPr marL="463550" lvl="1" indent="-285750" fontAlgn="base">
              <a:lnSpc>
                <a:spcPct val="150000"/>
              </a:lnSpc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en-ZA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Preparing </a:t>
            </a:r>
            <a:r>
              <a:rPr lang="en-ZA" sz="1300" b="1" dirty="0">
                <a:latin typeface="Arial" panose="020B0604020202020204" pitchFamily="34" charset="0"/>
                <a:cs typeface="Arial" panose="020B0604020202020204" pitchFamily="34" charset="0"/>
              </a:rPr>
              <a:t>sustainable projects </a:t>
            </a:r>
            <a:r>
              <a:rPr lang="en-ZA" sz="1300" dirty="0">
                <a:latin typeface="Arial" panose="020B0604020202020204" pitchFamily="34" charset="0"/>
                <a:cs typeface="Arial" panose="020B0604020202020204" pitchFamily="34" charset="0"/>
              </a:rPr>
              <a:t>within DBSA’s mandate to bankability in all African Countries</a:t>
            </a:r>
          </a:p>
          <a:p>
            <a:pPr marL="463550" indent="-285750" fontAlgn="base">
              <a:lnSpc>
                <a:spcPct val="150000"/>
              </a:lnSpc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en-ZA" sz="1300" b="1" dirty="0">
                <a:latin typeface="Arial" panose="020B0604020202020204" pitchFamily="34" charset="0"/>
                <a:cs typeface="Arial" panose="020B0604020202020204" pitchFamily="34" charset="0"/>
              </a:rPr>
              <a:t>Project preparation financed </a:t>
            </a:r>
            <a:r>
              <a:rPr lang="en-ZA" sz="1300" dirty="0">
                <a:latin typeface="Arial" panose="020B0604020202020204" pitchFamily="34" charset="0"/>
                <a:cs typeface="Arial" panose="020B0604020202020204" pitchFamily="34" charset="0"/>
              </a:rPr>
              <a:t>through own funds and SADC Facility + EU €100m Facility managed by </a:t>
            </a:r>
            <a:r>
              <a:rPr lang="en-ZA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DBSA</a:t>
            </a:r>
            <a:endParaRPr lang="en-US" sz="1300" dirty="0"/>
          </a:p>
        </p:txBody>
      </p:sp>
      <p:sp>
        <p:nvSpPr>
          <p:cNvPr id="10" name="Rectangle 9"/>
          <p:cNvSpPr/>
          <p:nvPr/>
        </p:nvSpPr>
        <p:spPr>
          <a:xfrm>
            <a:off x="415950" y="3079974"/>
            <a:ext cx="2339295" cy="3553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fontAlgn="base">
              <a:lnSpc>
                <a:spcPct val="150000"/>
              </a:lnSpc>
              <a:spcAft>
                <a:spcPct val="0"/>
              </a:spcAft>
              <a:buSzPct val="100000"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PRODUCTS &amp; SERVICES</a:t>
            </a:r>
          </a:p>
        </p:txBody>
      </p:sp>
      <p:sp>
        <p:nvSpPr>
          <p:cNvPr id="25" name="Pentagon 24"/>
          <p:cNvSpPr/>
          <p:nvPr/>
        </p:nvSpPr>
        <p:spPr>
          <a:xfrm>
            <a:off x="665962" y="3537758"/>
            <a:ext cx="1904670" cy="460034"/>
          </a:xfrm>
          <a:prstGeom prst="homePlate">
            <a:avLst/>
          </a:prstGeom>
          <a:solidFill>
            <a:srgbClr val="F47914"/>
          </a:solidFill>
          <a:ln w="2857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lIns="93286" tIns="46643" rIns="93286" bIns="46643" anchor="ctr"/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Clr>
                <a:srgbClr val="EE3124"/>
              </a:buClr>
            </a:pPr>
            <a:r>
              <a:rPr lang="en-US" sz="1400" b="1" kern="0" dirty="0" smtClean="0">
                <a:solidFill>
                  <a:srgbClr val="FFFFFF"/>
                </a:solidFill>
              </a:rPr>
              <a:t>Enabling </a:t>
            </a:r>
            <a:br>
              <a:rPr lang="en-US" sz="1400" b="1" kern="0" dirty="0" smtClean="0">
                <a:solidFill>
                  <a:srgbClr val="FFFFFF"/>
                </a:solidFill>
              </a:rPr>
            </a:br>
            <a:r>
              <a:rPr lang="en-US" sz="1400" b="1" kern="0" dirty="0" smtClean="0">
                <a:solidFill>
                  <a:srgbClr val="FFFFFF"/>
                </a:solidFill>
              </a:rPr>
              <a:t>environment</a:t>
            </a:r>
          </a:p>
        </p:txBody>
      </p:sp>
      <p:sp>
        <p:nvSpPr>
          <p:cNvPr id="26" name="Chevron 25"/>
          <p:cNvSpPr/>
          <p:nvPr/>
        </p:nvSpPr>
        <p:spPr>
          <a:xfrm>
            <a:off x="4289744" y="3553180"/>
            <a:ext cx="2125463" cy="460034"/>
          </a:xfrm>
          <a:prstGeom prst="chevron">
            <a:avLst/>
          </a:prstGeom>
          <a:solidFill>
            <a:srgbClr val="F47914"/>
          </a:solidFill>
          <a:ln w="2857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lIns="93286" tIns="46643" rIns="93286" bIns="46643" anchor="ctr"/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Clr>
                <a:srgbClr val="EE3124"/>
              </a:buClr>
            </a:pPr>
            <a:r>
              <a:rPr lang="en-US" sz="1400" b="1" kern="0" dirty="0" smtClean="0">
                <a:solidFill>
                  <a:srgbClr val="FFFFFF"/>
                </a:solidFill>
              </a:rPr>
              <a:t>Pre-</a:t>
            </a:r>
          </a:p>
          <a:p>
            <a:pPr marL="0" lvl="1" algn="ctr" fontAlgn="base">
              <a:spcBef>
                <a:spcPct val="0"/>
              </a:spcBef>
              <a:spcAft>
                <a:spcPct val="0"/>
              </a:spcAft>
              <a:buClr>
                <a:srgbClr val="EE3124"/>
              </a:buClr>
            </a:pPr>
            <a:r>
              <a:rPr lang="en-US" sz="1400" b="1" kern="0" dirty="0" smtClean="0">
                <a:solidFill>
                  <a:srgbClr val="FFFFFF"/>
                </a:solidFill>
              </a:rPr>
              <a:t>feasibility</a:t>
            </a:r>
          </a:p>
        </p:txBody>
      </p:sp>
      <p:sp>
        <p:nvSpPr>
          <p:cNvPr id="27" name="Chevron 26"/>
          <p:cNvSpPr/>
          <p:nvPr/>
        </p:nvSpPr>
        <p:spPr>
          <a:xfrm>
            <a:off x="2435058" y="3539071"/>
            <a:ext cx="2010551" cy="460034"/>
          </a:xfrm>
          <a:prstGeom prst="chevron">
            <a:avLst/>
          </a:prstGeom>
          <a:solidFill>
            <a:srgbClr val="F47914"/>
          </a:solidFill>
          <a:ln w="2857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lIns="93286" tIns="46643" rIns="93286" bIns="46643" anchor="ctr"/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Clr>
                <a:srgbClr val="EE3124"/>
              </a:buClr>
            </a:pPr>
            <a:r>
              <a:rPr lang="en-US" sz="1400" b="1" kern="0" dirty="0" smtClean="0">
                <a:solidFill>
                  <a:srgbClr val="FFFFFF"/>
                </a:solidFill>
              </a:rPr>
              <a:t>Project </a:t>
            </a:r>
          </a:p>
          <a:p>
            <a:pPr marL="0" lvl="1" algn="ctr" fontAlgn="base">
              <a:spcBef>
                <a:spcPct val="0"/>
              </a:spcBef>
              <a:spcAft>
                <a:spcPct val="0"/>
              </a:spcAft>
              <a:buClr>
                <a:srgbClr val="EE3124"/>
              </a:buClr>
            </a:pPr>
            <a:r>
              <a:rPr lang="en-US" sz="1400" b="1" kern="0" dirty="0" smtClean="0">
                <a:solidFill>
                  <a:srgbClr val="FFFFFF"/>
                </a:solidFill>
              </a:rPr>
              <a:t>Definition</a:t>
            </a:r>
          </a:p>
        </p:txBody>
      </p:sp>
      <p:sp>
        <p:nvSpPr>
          <p:cNvPr id="28" name="Chevron 27"/>
          <p:cNvSpPr/>
          <p:nvPr/>
        </p:nvSpPr>
        <p:spPr>
          <a:xfrm>
            <a:off x="6262784" y="3537758"/>
            <a:ext cx="1909048" cy="460034"/>
          </a:xfrm>
          <a:prstGeom prst="chevron">
            <a:avLst/>
          </a:prstGeom>
          <a:solidFill>
            <a:srgbClr val="F47914"/>
          </a:solidFill>
          <a:ln w="2857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lIns="93286" tIns="46643" rIns="93286" bIns="46643" anchor="ctr"/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Clr>
                <a:srgbClr val="EE3124"/>
              </a:buClr>
            </a:pPr>
            <a:r>
              <a:rPr lang="en-US" sz="1400" b="1" kern="0" dirty="0" smtClean="0">
                <a:solidFill>
                  <a:srgbClr val="FFFFFF"/>
                </a:solidFill>
              </a:rPr>
              <a:t>Bankable</a:t>
            </a:r>
          </a:p>
          <a:p>
            <a:pPr marL="0" lvl="1" algn="ctr" fontAlgn="base">
              <a:spcBef>
                <a:spcPct val="0"/>
              </a:spcBef>
              <a:spcAft>
                <a:spcPct val="0"/>
              </a:spcAft>
              <a:buClr>
                <a:srgbClr val="EE3124"/>
              </a:buClr>
            </a:pPr>
            <a:r>
              <a:rPr lang="en-US" sz="1400" b="1" kern="0" dirty="0" smtClean="0">
                <a:solidFill>
                  <a:srgbClr val="FFFFFF"/>
                </a:solidFill>
              </a:rPr>
              <a:t>Feasibility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5196" y="3968462"/>
            <a:ext cx="3611044" cy="1615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100" b="1" dirty="0">
                <a:latin typeface="Arial" panose="020B0604020202020204" pitchFamily="34" charset="0"/>
                <a:cs typeface="Arial" panose="020B0604020202020204" pitchFamily="34" charset="0"/>
              </a:rPr>
              <a:t>Originating deals by:</a:t>
            </a:r>
          </a:p>
          <a:p>
            <a:pPr marL="558800" lvl="1" indent="-285750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Identifying project opportunities from a project developer/sponsor perspective</a:t>
            </a:r>
          </a:p>
          <a:p>
            <a:pPr marL="558800" lvl="1" indent="-285750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Define project concept and scope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Obtain a mandate to act as project developer / sponsor / owner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89744" y="3958505"/>
            <a:ext cx="2058805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100" b="1" dirty="0">
                <a:latin typeface="Arial" panose="020B0604020202020204" pitchFamily="34" charset="0"/>
                <a:cs typeface="Arial" panose="020B0604020202020204" pitchFamily="34" charset="0"/>
              </a:rPr>
              <a:t>Conducting pre-feasibility study </a:t>
            </a: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as project developer or sponsor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Act as project owner or co-owner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Managing the preparation &amp; de-risking processes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9800" y="3968462"/>
            <a:ext cx="173786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100" b="1" dirty="0">
                <a:latin typeface="Arial" panose="020B0604020202020204" pitchFamily="34" charset="0"/>
                <a:cs typeface="Arial" panose="020B0604020202020204" pitchFamily="34" charset="0"/>
              </a:rPr>
              <a:t>Participating/ conducting the bankable feasibility </a:t>
            </a: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study as developer/ sponsor of the project</a:t>
            </a:r>
          </a:p>
          <a:p>
            <a:pPr marL="231775" indent="-231775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Act as project owner or co-owner</a:t>
            </a:r>
          </a:p>
          <a:p>
            <a:pPr marL="231775" indent="-231775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Lead arranging funding process</a:t>
            </a:r>
          </a:p>
        </p:txBody>
      </p:sp>
    </p:spTree>
    <p:extLst>
      <p:ext uri="{BB962C8B-B14F-4D97-AF65-F5344CB8AC3E}">
        <p14:creationId xmlns:p14="http://schemas.microsoft.com/office/powerpoint/2010/main" val="15308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5207</TotalTime>
  <Words>965</Words>
  <Application>Microsoft Office PowerPoint</Application>
  <PresentationFormat>On-screen Show (4:3)</PresentationFormat>
  <Paragraphs>279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WE CHALLENGE LIMITING CONVENTION TODAY,  TO CREATE INNOVATIVE CHANGE TOMORROW.</vt:lpstr>
      <vt:lpstr>CONTENTS</vt:lpstr>
      <vt:lpstr>CONTENTS CONTINUED</vt:lpstr>
      <vt:lpstr>END-TO END PRODUCT OFFERING OVERVIEW</vt:lpstr>
      <vt:lpstr>PROJECT PREPARATION &amp; ADVISORY SERVICES</vt:lpstr>
      <vt:lpstr>GEOGRAPHIC MANDATE AND INVESTMENT FOCUS</vt:lpstr>
      <vt:lpstr>WHERE AND HOW WE OPERATE</vt:lpstr>
      <vt:lpstr>PROJECT PREPARATION</vt:lpstr>
      <vt:lpstr>PROJECT PREPARATION</vt:lpstr>
      <vt:lpstr>FINANCING DEVELOPMENT IN SOUTH AFRICA</vt:lpstr>
      <vt:lpstr>FINANCING DEVELOPMENT IN SOUTH AFRICA</vt:lpstr>
      <vt:lpstr>DEVELOPMENT SUPPORT PROVIDED TO MUNICIPALITIES</vt:lpstr>
      <vt:lpstr>PowerPoint Presentation</vt:lpstr>
      <vt:lpstr>INFRASTRUCTURE INVESTMENT IN  REST OF AFRICA</vt:lpstr>
      <vt:lpstr>INVESTMENT IN THE REGION</vt:lpstr>
      <vt:lpstr>INFRASTRUCTURE DELIVERY AND  PROJECT IMPLEMENTATION</vt:lpstr>
      <vt:lpstr>PowerPoint Presentation</vt:lpstr>
      <vt:lpstr>EXAMPLES OF RECENT PROJECTS:  SOUTH AFRICA</vt:lpstr>
      <vt:lpstr>SA ENERGY IPP PROGRAMME</vt:lpstr>
      <vt:lpstr>EXAMPLES OF RECENT PROJECTS: SOUTH AFRICA </vt:lpstr>
      <vt:lpstr>EXAMPLES OF RECENT PROJECTS: ZAMBIA </vt:lpstr>
      <vt:lpstr>EXAMPLES OF RECENT PROJECTS: ZAMBIA </vt:lpstr>
      <vt:lpstr>EXAMPLES OF RECENT PROJECTS: INFRASTRUCTURE IMPLEMENTATION</vt:lpstr>
      <vt:lpstr>EXAMPLES OF RECENT PROJECTS: INFRASTRUCTURE IMPLEMENTATION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Faried Manuel</cp:lastModifiedBy>
  <cp:revision>459</cp:revision>
  <cp:lastPrinted>2016-09-19T09:57:32Z</cp:lastPrinted>
  <dcterms:created xsi:type="dcterms:W3CDTF">2016-09-09T10:41:06Z</dcterms:created>
  <dcterms:modified xsi:type="dcterms:W3CDTF">2017-10-09T12:08:22Z</dcterms:modified>
</cp:coreProperties>
</file>