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88" r:id="rId5"/>
    <p:sldId id="259" r:id="rId6"/>
    <p:sldId id="260" r:id="rId7"/>
    <p:sldId id="265" r:id="rId8"/>
    <p:sldId id="266" r:id="rId9"/>
    <p:sldId id="276" r:id="rId10"/>
    <p:sldId id="277" r:id="rId11"/>
    <p:sldId id="278" r:id="rId12"/>
    <p:sldId id="264" r:id="rId13"/>
    <p:sldId id="267" r:id="rId14"/>
    <p:sldId id="261" r:id="rId15"/>
    <p:sldId id="268" r:id="rId16"/>
    <p:sldId id="269" r:id="rId17"/>
    <p:sldId id="270" r:id="rId18"/>
    <p:sldId id="271" r:id="rId19"/>
    <p:sldId id="272" r:id="rId20"/>
    <p:sldId id="273" r:id="rId21"/>
    <p:sldId id="289" r:id="rId22"/>
    <p:sldId id="262" r:id="rId23"/>
    <p:sldId id="279" r:id="rId24"/>
    <p:sldId id="280" r:id="rId25"/>
    <p:sldId id="281" r:id="rId26"/>
    <p:sldId id="282" r:id="rId27"/>
    <p:sldId id="283" r:id="rId28"/>
    <p:sldId id="287" r:id="rId29"/>
    <p:sldId id="274" r:id="rId30"/>
    <p:sldId id="284" r:id="rId31"/>
    <p:sldId id="285" r:id="rId32"/>
    <p:sldId id="286"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9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297CA-3A6B-4EC8-A86C-DD7232572961}" type="datetimeFigureOut">
              <a:rPr lang="en-ZA" smtClean="0"/>
              <a:t>2017/06/20</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2A542-E1F3-45D3-A324-8CDDEA43202D}" type="slidenum">
              <a:rPr lang="en-ZA" smtClean="0"/>
              <a:t>‹#›</a:t>
            </a:fld>
            <a:endParaRPr lang="en-ZA"/>
          </a:p>
        </p:txBody>
      </p:sp>
    </p:spTree>
    <p:extLst>
      <p:ext uri="{BB962C8B-B14F-4D97-AF65-F5344CB8AC3E}">
        <p14:creationId xmlns:p14="http://schemas.microsoft.com/office/powerpoint/2010/main" val="1171809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Good afternoon Ladies and Gentleman. Today I am addressing you on the topic of the role of internal audit in the mSCOA process. I am an employee of Mubesko Africa (Pty) Ltd that forms part of the bigger </a:t>
            </a:r>
            <a:r>
              <a:rPr lang="en-ZA" dirty="0" err="1"/>
              <a:t>MicroMega</a:t>
            </a:r>
            <a:r>
              <a:rPr lang="en-ZA" dirty="0"/>
              <a:t> Group. The presentation contains my own views and not necessarily that of the </a:t>
            </a:r>
            <a:r>
              <a:rPr lang="en-ZA" dirty="0" err="1"/>
              <a:t>MicroMega</a:t>
            </a:r>
            <a:r>
              <a:rPr lang="en-ZA" dirty="0"/>
              <a:t> Holdings group and or Mubesko Africa (Pty) Ltd. I have structured my presentation based on the following brought topics. </a:t>
            </a:r>
          </a:p>
        </p:txBody>
      </p:sp>
      <p:sp>
        <p:nvSpPr>
          <p:cNvPr id="4" name="Slide Number Placeholder 3"/>
          <p:cNvSpPr>
            <a:spLocks noGrp="1"/>
          </p:cNvSpPr>
          <p:nvPr>
            <p:ph type="sldNum" sz="quarter" idx="10"/>
          </p:nvPr>
        </p:nvSpPr>
        <p:spPr/>
        <p:txBody>
          <a:bodyPr/>
          <a:lstStyle/>
          <a:p>
            <a:fld id="{2D52A542-E1F3-45D3-A324-8CDDEA43202D}" type="slidenum">
              <a:rPr lang="en-ZA" smtClean="0"/>
              <a:t>1</a:t>
            </a:fld>
            <a:endParaRPr lang="en-ZA"/>
          </a:p>
        </p:txBody>
      </p:sp>
    </p:spTree>
    <p:extLst>
      <p:ext uri="{BB962C8B-B14F-4D97-AF65-F5344CB8AC3E}">
        <p14:creationId xmlns:p14="http://schemas.microsoft.com/office/powerpoint/2010/main" val="372097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think that we have not recently seen so much excitement in the local government sphere impacting directly on the work that internal audit is doing. </a:t>
            </a:r>
          </a:p>
          <a:p>
            <a:pPr marL="171450" indent="-171450">
              <a:buFontTx/>
              <a:buChar char="-"/>
            </a:pPr>
            <a:r>
              <a:rPr lang="en-ZA" dirty="0"/>
              <a:t>Business processes</a:t>
            </a:r>
          </a:p>
          <a:p>
            <a:pPr marL="171450" indent="-171450">
              <a:buFontTx/>
              <a:buChar char="-"/>
            </a:pPr>
            <a:r>
              <a:rPr lang="en-ZA" dirty="0"/>
              <a:t>Internal control redesign</a:t>
            </a:r>
          </a:p>
          <a:p>
            <a:pPr marL="171450" indent="-171450">
              <a:buFontTx/>
              <a:buChar char="-"/>
            </a:pPr>
            <a:r>
              <a:rPr lang="en-ZA" dirty="0"/>
              <a:t>Understanding our core and non-core functions</a:t>
            </a:r>
          </a:p>
          <a:p>
            <a:pPr marL="171450" indent="-171450">
              <a:buFontTx/>
              <a:buChar char="-"/>
            </a:pPr>
            <a:r>
              <a:rPr lang="en-ZA" dirty="0"/>
              <a:t>Assessing the adequacy of our funding and appropriateness of tariffs</a:t>
            </a:r>
          </a:p>
          <a:p>
            <a:pPr marL="171450" indent="-171450">
              <a:buFontTx/>
              <a:buChar char="-"/>
            </a:pPr>
            <a:r>
              <a:rPr lang="en-ZA" dirty="0"/>
              <a:t>The array of risks associated with the adequacy or inadequacy of our Information Technology and responses by service providers</a:t>
            </a:r>
          </a:p>
          <a:p>
            <a:pPr marL="171450" indent="-171450">
              <a:buFontTx/>
              <a:buChar char="-"/>
            </a:pPr>
            <a:r>
              <a:rPr lang="en-ZA" dirty="0"/>
              <a:t>The responses by Council, senior management and staff of the municipality</a:t>
            </a:r>
          </a:p>
          <a:p>
            <a:pPr marL="171450" indent="-171450">
              <a:buFontTx/>
              <a:buChar char="-"/>
            </a:pPr>
            <a:r>
              <a:rPr lang="en-ZA" dirty="0"/>
              <a:t>The adequacy or inadequacy of training provided and offered to internal auditors and risk managers</a:t>
            </a:r>
          </a:p>
          <a:p>
            <a:pPr marL="171450" indent="-171450">
              <a:buFontTx/>
              <a:buChar char="-"/>
            </a:pPr>
            <a:r>
              <a:rPr lang="en-ZA" dirty="0"/>
              <a:t>The uncertainty of the future and impact of decisions on equitable share allocations and trances</a:t>
            </a:r>
          </a:p>
          <a:p>
            <a:pPr marL="171450" indent="-171450">
              <a:buFontTx/>
              <a:buChar char="-"/>
            </a:pPr>
            <a:r>
              <a:rPr lang="en-ZA" dirty="0"/>
              <a:t>The fear of the unknown and the retreat into corners of safety of the known and unknown, and </a:t>
            </a:r>
          </a:p>
          <a:p>
            <a:pPr marL="171450" indent="-171450">
              <a:buFontTx/>
              <a:buChar char="-"/>
            </a:pPr>
            <a:r>
              <a:rPr lang="en-ZA" dirty="0"/>
              <a:t>The brave courageous internal auditors that saw the opportunities entrenched in an mSCOA process</a:t>
            </a:r>
          </a:p>
          <a:p>
            <a:pPr marL="171450" indent="-171450">
              <a:buFontTx/>
              <a:buChar char="-"/>
            </a:pPr>
            <a:r>
              <a:rPr lang="en-ZA" dirty="0"/>
              <a:t>Are YOU ready for 1 July 2017 as Councillors, Accounting Officers, CFO’s, Internal auditors and risk managers?</a:t>
            </a:r>
          </a:p>
        </p:txBody>
      </p:sp>
      <p:sp>
        <p:nvSpPr>
          <p:cNvPr id="4" name="Slide Number Placeholder 3"/>
          <p:cNvSpPr>
            <a:spLocks noGrp="1"/>
          </p:cNvSpPr>
          <p:nvPr>
            <p:ph type="sldNum" sz="quarter" idx="10"/>
          </p:nvPr>
        </p:nvSpPr>
        <p:spPr/>
        <p:txBody>
          <a:bodyPr/>
          <a:lstStyle/>
          <a:p>
            <a:fld id="{2D52A542-E1F3-45D3-A324-8CDDEA43202D}" type="slidenum">
              <a:rPr lang="en-ZA" smtClean="0"/>
              <a:t>3</a:t>
            </a:fld>
            <a:endParaRPr lang="en-ZA"/>
          </a:p>
        </p:txBody>
      </p:sp>
    </p:spTree>
    <p:extLst>
      <p:ext uri="{BB962C8B-B14F-4D97-AF65-F5344CB8AC3E}">
        <p14:creationId xmlns:p14="http://schemas.microsoft.com/office/powerpoint/2010/main" val="15258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a:solidFill>
                  <a:schemeClr val="tx1"/>
                </a:solidFill>
                <a:effectLst/>
                <a:latin typeface="+mn-lt"/>
                <a:ea typeface="+mn-ea"/>
                <a:cs typeface="+mn-cs"/>
              </a:rPr>
              <a:t>1. Integrity</a:t>
            </a:r>
          </a:p>
          <a:p>
            <a:r>
              <a:rPr lang="en-ZA" sz="1200" kern="1200" dirty="0">
                <a:solidFill>
                  <a:schemeClr val="tx1"/>
                </a:solidFill>
                <a:effectLst/>
                <a:latin typeface="+mn-lt"/>
                <a:ea typeface="+mn-ea"/>
                <a:cs typeface="+mn-cs"/>
              </a:rPr>
              <a:t>Internal auditors:</a:t>
            </a:r>
          </a:p>
          <a:p>
            <a:r>
              <a:rPr lang="en-ZA" sz="1200" kern="1200" dirty="0">
                <a:solidFill>
                  <a:schemeClr val="tx1"/>
                </a:solidFill>
                <a:effectLst/>
                <a:latin typeface="+mn-lt"/>
                <a:ea typeface="+mn-ea"/>
                <a:cs typeface="+mn-cs"/>
              </a:rPr>
              <a:t>1.1. Shall perform their work with honesty, diligence, and responsibility.</a:t>
            </a:r>
          </a:p>
          <a:p>
            <a:r>
              <a:rPr lang="en-ZA" sz="1200" kern="1200" dirty="0">
                <a:solidFill>
                  <a:schemeClr val="tx1"/>
                </a:solidFill>
                <a:effectLst/>
                <a:latin typeface="+mn-lt"/>
                <a:ea typeface="+mn-ea"/>
                <a:cs typeface="+mn-cs"/>
              </a:rPr>
              <a:t>1.2. Shall observe the law and make disclosures expected by the law and the profession.</a:t>
            </a:r>
          </a:p>
          <a:p>
            <a:r>
              <a:rPr lang="en-ZA" sz="1200" kern="1200" dirty="0">
                <a:solidFill>
                  <a:schemeClr val="tx1"/>
                </a:solidFill>
                <a:effectLst/>
                <a:latin typeface="+mn-lt"/>
                <a:ea typeface="+mn-ea"/>
                <a:cs typeface="+mn-cs"/>
              </a:rPr>
              <a:t>1.3. Shall not knowingly be a party to any illegal activity, or engage in acts that are discreditable to the profession of internal auditing or to the organization.</a:t>
            </a:r>
          </a:p>
          <a:p>
            <a:r>
              <a:rPr lang="en-ZA" sz="1200" kern="1200" dirty="0">
                <a:solidFill>
                  <a:schemeClr val="tx1"/>
                </a:solidFill>
                <a:effectLst/>
                <a:latin typeface="+mn-lt"/>
                <a:ea typeface="+mn-ea"/>
                <a:cs typeface="+mn-cs"/>
              </a:rPr>
              <a:t>1.4. Shall respect and contribute to the legitimate and ethical objectives of the organization.</a:t>
            </a:r>
          </a:p>
          <a:p>
            <a:r>
              <a:rPr lang="en-ZA" sz="1200" b="0" i="0" kern="1200" dirty="0">
                <a:solidFill>
                  <a:schemeClr val="tx1"/>
                </a:solidFill>
                <a:effectLst/>
                <a:latin typeface="+mn-lt"/>
                <a:ea typeface="+mn-ea"/>
                <a:cs typeface="+mn-cs"/>
              </a:rPr>
              <a:t>2. Objectivity</a:t>
            </a:r>
          </a:p>
          <a:p>
            <a:r>
              <a:rPr lang="en-ZA" sz="1200" kern="1200" dirty="0">
                <a:solidFill>
                  <a:schemeClr val="tx1"/>
                </a:solidFill>
                <a:effectLst/>
                <a:latin typeface="+mn-lt"/>
                <a:ea typeface="+mn-ea"/>
                <a:cs typeface="+mn-cs"/>
              </a:rPr>
              <a:t>Internal auditors:</a:t>
            </a:r>
          </a:p>
          <a:p>
            <a:r>
              <a:rPr lang="en-ZA" sz="1200" kern="1200" dirty="0">
                <a:solidFill>
                  <a:schemeClr val="tx1"/>
                </a:solidFill>
                <a:effectLst/>
                <a:latin typeface="+mn-lt"/>
                <a:ea typeface="+mn-ea"/>
                <a:cs typeface="+mn-cs"/>
              </a:rPr>
              <a:t>2.1. Shall not participate in any activity or relationship that may impair or be presumed to impair their unbiased assessment. This participation includes those activities or relationships that may be in conflict with the interests of the organization.</a:t>
            </a:r>
          </a:p>
          <a:p>
            <a:r>
              <a:rPr lang="en-ZA" sz="1200" kern="1200" dirty="0">
                <a:solidFill>
                  <a:schemeClr val="tx1"/>
                </a:solidFill>
                <a:effectLst/>
                <a:latin typeface="+mn-lt"/>
                <a:ea typeface="+mn-ea"/>
                <a:cs typeface="+mn-cs"/>
              </a:rPr>
              <a:t>2.2. Shall not accept anything that may impair or be presumed to impair their professional judgment.</a:t>
            </a:r>
          </a:p>
          <a:p>
            <a:r>
              <a:rPr lang="en-ZA" sz="1200" kern="1200" dirty="0">
                <a:solidFill>
                  <a:schemeClr val="tx1"/>
                </a:solidFill>
                <a:effectLst/>
                <a:latin typeface="+mn-lt"/>
                <a:ea typeface="+mn-ea"/>
                <a:cs typeface="+mn-cs"/>
              </a:rPr>
              <a:t>2.3. Shall disclose all material facts known to them that, if not disclosed, may distort the reporting of activities under review.</a:t>
            </a:r>
          </a:p>
          <a:p>
            <a:r>
              <a:rPr lang="en-ZA" sz="1200" b="0" i="0" kern="1200" dirty="0">
                <a:solidFill>
                  <a:schemeClr val="tx1"/>
                </a:solidFill>
                <a:effectLst/>
                <a:latin typeface="+mn-lt"/>
                <a:ea typeface="+mn-ea"/>
                <a:cs typeface="+mn-cs"/>
              </a:rPr>
              <a:t>3. Confidentiality</a:t>
            </a:r>
          </a:p>
          <a:p>
            <a:r>
              <a:rPr lang="en-ZA" sz="1200" kern="1200" dirty="0">
                <a:solidFill>
                  <a:schemeClr val="tx1"/>
                </a:solidFill>
                <a:effectLst/>
                <a:latin typeface="+mn-lt"/>
                <a:ea typeface="+mn-ea"/>
                <a:cs typeface="+mn-cs"/>
              </a:rPr>
              <a:t>Internal auditors:</a:t>
            </a:r>
          </a:p>
          <a:p>
            <a:r>
              <a:rPr lang="en-ZA" sz="1200" kern="1200" dirty="0">
                <a:solidFill>
                  <a:schemeClr val="tx1"/>
                </a:solidFill>
                <a:effectLst/>
                <a:latin typeface="+mn-lt"/>
                <a:ea typeface="+mn-ea"/>
                <a:cs typeface="+mn-cs"/>
              </a:rPr>
              <a:t>3.1. Shall be prudent in the use and protection of information acquired in the course of their duties.</a:t>
            </a:r>
          </a:p>
          <a:p>
            <a:r>
              <a:rPr lang="en-ZA" sz="1200" kern="1200" dirty="0">
                <a:solidFill>
                  <a:schemeClr val="tx1"/>
                </a:solidFill>
                <a:effectLst/>
                <a:latin typeface="+mn-lt"/>
                <a:ea typeface="+mn-ea"/>
                <a:cs typeface="+mn-cs"/>
              </a:rPr>
              <a:t>3.2. Shall not use information for any personal gain or in any manner that would be contrary to the law or detrimental to the legitimate and ethical objectives of the organization.</a:t>
            </a:r>
          </a:p>
          <a:p>
            <a:r>
              <a:rPr lang="en-ZA" sz="1200" b="0" i="0" kern="1200" dirty="0">
                <a:solidFill>
                  <a:schemeClr val="tx1"/>
                </a:solidFill>
                <a:effectLst/>
                <a:latin typeface="+mn-lt"/>
                <a:ea typeface="+mn-ea"/>
                <a:cs typeface="+mn-cs"/>
              </a:rPr>
              <a:t>4. Competency</a:t>
            </a:r>
          </a:p>
          <a:p>
            <a:r>
              <a:rPr lang="en-ZA" sz="1200" kern="1200" dirty="0">
                <a:solidFill>
                  <a:schemeClr val="tx1"/>
                </a:solidFill>
                <a:effectLst/>
                <a:latin typeface="+mn-lt"/>
                <a:ea typeface="+mn-ea"/>
                <a:cs typeface="+mn-cs"/>
              </a:rPr>
              <a:t>Internal auditors:</a:t>
            </a:r>
          </a:p>
          <a:p>
            <a:r>
              <a:rPr lang="en-ZA" sz="1200" kern="1200" dirty="0">
                <a:solidFill>
                  <a:schemeClr val="tx1"/>
                </a:solidFill>
                <a:effectLst/>
                <a:latin typeface="+mn-lt"/>
                <a:ea typeface="+mn-ea"/>
                <a:cs typeface="+mn-cs"/>
              </a:rPr>
              <a:t>4.1. Shall engage only in those services for which they have the necessary knowledge, skills, and experience.</a:t>
            </a:r>
          </a:p>
          <a:p>
            <a:r>
              <a:rPr lang="en-ZA" sz="1200" kern="1200" dirty="0">
                <a:solidFill>
                  <a:schemeClr val="tx1"/>
                </a:solidFill>
                <a:effectLst/>
                <a:latin typeface="+mn-lt"/>
                <a:ea typeface="+mn-ea"/>
                <a:cs typeface="+mn-cs"/>
              </a:rPr>
              <a:t>4.2. Shall perform internal audit services in accordance with the </a:t>
            </a:r>
            <a:r>
              <a:rPr lang="en-ZA" sz="1200" i="1" kern="1200" dirty="0">
                <a:solidFill>
                  <a:schemeClr val="tx1"/>
                </a:solidFill>
                <a:effectLst/>
                <a:latin typeface="+mn-lt"/>
                <a:ea typeface="+mn-ea"/>
                <a:cs typeface="+mn-cs"/>
              </a:rPr>
              <a:t>International Standards for the Professional Practice of Internal Auditing (Standards)</a:t>
            </a:r>
            <a:r>
              <a:rPr lang="en-ZA" sz="1200" kern="1200" dirty="0">
                <a:solidFill>
                  <a:schemeClr val="tx1"/>
                </a:solidFill>
                <a:effectLst/>
                <a:latin typeface="+mn-lt"/>
                <a:ea typeface="+mn-ea"/>
                <a:cs typeface="+mn-cs"/>
              </a:rPr>
              <a:t>.</a:t>
            </a:r>
          </a:p>
          <a:p>
            <a:r>
              <a:rPr lang="en-ZA" sz="1200" kern="1200" dirty="0">
                <a:solidFill>
                  <a:schemeClr val="tx1"/>
                </a:solidFill>
                <a:effectLst/>
                <a:latin typeface="+mn-lt"/>
                <a:ea typeface="+mn-ea"/>
                <a:cs typeface="+mn-cs"/>
              </a:rPr>
              <a:t>4.3. Shall continually improve their proficiency and the effectiveness and quality of their services.</a:t>
            </a:r>
          </a:p>
          <a:p>
            <a:br>
              <a:rPr lang="en-ZA" dirty="0"/>
            </a:br>
            <a:endParaRPr lang="en-ZA" dirty="0"/>
          </a:p>
        </p:txBody>
      </p:sp>
      <p:sp>
        <p:nvSpPr>
          <p:cNvPr id="4" name="Slide Number Placeholder 3"/>
          <p:cNvSpPr>
            <a:spLocks noGrp="1"/>
          </p:cNvSpPr>
          <p:nvPr>
            <p:ph type="sldNum" sz="quarter" idx="10"/>
          </p:nvPr>
        </p:nvSpPr>
        <p:spPr/>
        <p:txBody>
          <a:bodyPr/>
          <a:lstStyle/>
          <a:p>
            <a:fld id="{2D52A542-E1F3-45D3-A324-8CDDEA43202D}" type="slidenum">
              <a:rPr lang="en-ZA" smtClean="0"/>
              <a:t>4</a:t>
            </a:fld>
            <a:endParaRPr lang="en-ZA"/>
          </a:p>
        </p:txBody>
      </p:sp>
    </p:spTree>
    <p:extLst>
      <p:ext uri="{BB962C8B-B14F-4D97-AF65-F5344CB8AC3E}">
        <p14:creationId xmlns:p14="http://schemas.microsoft.com/office/powerpoint/2010/main" val="191676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1212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82834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38605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34516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25921-2CA6-4CC2-BE66-74F72D8051A5}" type="datetimeFigureOut">
              <a:rPr lang="en-ZA" smtClean="0"/>
              <a:t>2017/06/20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388435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4125921-2CA6-4CC2-BE66-74F72D8051A5}" type="datetimeFigureOut">
              <a:rPr lang="en-ZA" smtClean="0"/>
              <a:t>2017/06/20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6493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4125921-2CA6-4CC2-BE66-74F72D8051A5}" type="datetimeFigureOut">
              <a:rPr lang="en-ZA" smtClean="0"/>
              <a:t>2017/06/20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2404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4125921-2CA6-4CC2-BE66-74F72D8051A5}" type="datetimeFigureOut">
              <a:rPr lang="en-ZA" smtClean="0"/>
              <a:t>2017/06/20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618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25921-2CA6-4CC2-BE66-74F72D8051A5}" type="datetimeFigureOut">
              <a:rPr lang="en-ZA" smtClean="0"/>
              <a:t>2017/06/20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4338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2017/06/20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88625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2017/06/20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67406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25921-2CA6-4CC2-BE66-74F72D8051A5}" type="datetimeFigureOut">
              <a:rPr lang="en-ZA" smtClean="0"/>
              <a:t>2017/06/20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55891-2529-4D65-9E7F-914EA1694A7A}" type="slidenum">
              <a:rPr lang="en-ZA" smtClean="0"/>
              <a:t>‹#›</a:t>
            </a:fld>
            <a:endParaRPr lang="en-ZA"/>
          </a:p>
        </p:txBody>
      </p:sp>
    </p:spTree>
    <p:extLst>
      <p:ext uri="{BB962C8B-B14F-4D97-AF65-F5344CB8AC3E}">
        <p14:creationId xmlns:p14="http://schemas.microsoft.com/office/powerpoint/2010/main" val="35239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09600" y="3316069"/>
            <a:ext cx="5562600" cy="646331"/>
          </a:xfrm>
          <a:prstGeom prst="rect">
            <a:avLst/>
          </a:prstGeom>
          <a:noFill/>
        </p:spPr>
        <p:txBody>
          <a:bodyPr wrap="square" rtlCol="0">
            <a:spAutoFit/>
          </a:bodyPr>
          <a:lstStyle/>
          <a:p>
            <a:r>
              <a:rPr lang="en-ZA" sz="3600" dirty="0">
                <a:solidFill>
                  <a:schemeClr val="bg1"/>
                </a:solidFill>
                <a:latin typeface="Arial" panose="020B0604020202020204" pitchFamily="34" charset="0"/>
                <a:cs typeface="Arial" panose="020B0604020202020204" pitchFamily="34" charset="0"/>
              </a:rPr>
              <a:t>mSCOA </a:t>
            </a:r>
          </a:p>
        </p:txBody>
      </p:sp>
      <p:sp>
        <p:nvSpPr>
          <p:cNvPr id="6" name="TextBox 5"/>
          <p:cNvSpPr txBox="1"/>
          <p:nvPr/>
        </p:nvSpPr>
        <p:spPr>
          <a:xfrm>
            <a:off x="628073" y="3810000"/>
            <a:ext cx="556260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Role of Internal Audit</a:t>
            </a:r>
            <a:endParaRPr lang="en-ZA"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158704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MANAGEMENT - Regulations</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154984"/>
          </a:xfrm>
          <a:prstGeom prst="rect">
            <a:avLst/>
          </a:prstGeom>
          <a:noFill/>
        </p:spPr>
        <p:txBody>
          <a:bodyPr wrap="square" rtlCol="0">
            <a:spAutoFit/>
          </a:bodyPr>
          <a:lstStyle/>
          <a:p>
            <a:r>
              <a:rPr lang="en-ZA" sz="2400" dirty="0">
                <a:solidFill>
                  <a:schemeClr val="tx1">
                    <a:lumMod val="65000"/>
                    <a:lumOff val="35000"/>
                  </a:schemeClr>
                </a:solidFill>
                <a:latin typeface="Arial" panose="020B0604020202020204" pitchFamily="34" charset="0"/>
                <a:cs typeface="Arial" panose="020B0604020202020204" pitchFamily="34" charset="0"/>
              </a:rPr>
              <a:t>Section 168(1) of the MFMA states that:</a:t>
            </a:r>
          </a:p>
          <a:p>
            <a:endParaRPr lang="en-ZA" sz="2400" dirty="0">
              <a:solidFill>
                <a:schemeClr val="tx1">
                  <a:lumMod val="65000"/>
                  <a:lumOff val="35000"/>
                </a:schemeClr>
              </a:solidFill>
              <a:latin typeface="Arial" panose="020B0604020202020204" pitchFamily="34" charset="0"/>
              <a:cs typeface="Arial" panose="020B0604020202020204" pitchFamily="34" charset="0"/>
            </a:endParaRPr>
          </a:p>
          <a:p>
            <a:r>
              <a:rPr lang="en-ZA" sz="2400" dirty="0">
                <a:solidFill>
                  <a:schemeClr val="tx1">
                    <a:lumMod val="65000"/>
                    <a:lumOff val="35000"/>
                  </a:schemeClr>
                </a:solidFill>
                <a:latin typeface="Arial" panose="020B0604020202020204" pitchFamily="34" charset="0"/>
                <a:cs typeface="Arial" panose="020B0604020202020204" pitchFamily="34" charset="0"/>
              </a:rPr>
              <a:t>The Minister of Finance, acting with the concurrence of the Cabinet member responsible for local government, may make regulations for, among other things-</a:t>
            </a:r>
          </a:p>
          <a:p>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AutoNum type="alphaLcParenBoth"/>
            </a:pPr>
            <a:r>
              <a:rPr lang="en-ZA" sz="2400" dirty="0">
                <a:solidFill>
                  <a:schemeClr val="tx1">
                    <a:lumMod val="65000"/>
                    <a:lumOff val="35000"/>
                  </a:schemeClr>
                </a:solidFill>
                <a:latin typeface="Arial" panose="020B0604020202020204" pitchFamily="34" charset="0"/>
                <a:cs typeface="Arial" panose="020B0604020202020204" pitchFamily="34" charset="0"/>
              </a:rPr>
              <a:t>Any matter that may be prescribed … and</a:t>
            </a:r>
          </a:p>
          <a:p>
            <a:pPr marL="342900" indent="-342900">
              <a:buAutoNum type="alphaLcParenBoth"/>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r>
              <a:rPr lang="en-ZA" sz="2400" dirty="0">
                <a:solidFill>
                  <a:schemeClr val="tx1">
                    <a:lumMod val="65000"/>
                    <a:lumOff val="35000"/>
                  </a:schemeClr>
                </a:solidFill>
                <a:latin typeface="Arial" panose="020B0604020202020204" pitchFamily="34" charset="0"/>
                <a:cs typeface="Arial" panose="020B0604020202020204" pitchFamily="34" charset="0"/>
              </a:rPr>
              <a:t>(p) Any other matter that may facilitate the enforcement and administration of the Act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1759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 REGULATIONS</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616648"/>
          </a:xfrm>
          <a:prstGeom prst="rect">
            <a:avLst/>
          </a:prstGeom>
          <a:noFill/>
        </p:spPr>
        <p:txBody>
          <a:bodyPr wrap="square" rtlCol="0">
            <a:spAutoFit/>
          </a:bodyPr>
          <a:lstStyle/>
          <a:p>
            <a:r>
              <a:rPr lang="en-ZA" sz="1400" dirty="0">
                <a:latin typeface="Arial" panose="020B0604020202020204" pitchFamily="34" charset="0"/>
                <a:cs typeface="Arial" panose="020B0604020202020204" pitchFamily="34" charset="0"/>
              </a:rPr>
              <a:t>Local Government: Municipal Finance Management Act (56/2003): Municipal Regulations on Standard Chart of Accounts (Gazette No. 37577) –Key Objectives in preamble</a:t>
            </a:r>
          </a:p>
          <a:p>
            <a:pPr marL="174625" indent="-174625"/>
            <a:r>
              <a:rPr lang="en-ZA" sz="1400" dirty="0">
                <a:latin typeface="Arial" panose="020B0604020202020204" pitchFamily="34" charset="0"/>
                <a:cs typeface="Arial" panose="020B0604020202020204" pitchFamily="34" charset="0"/>
              </a:rPr>
              <a:t>•	improved data quality and credibility;</a:t>
            </a:r>
          </a:p>
          <a:p>
            <a:pPr marL="174625" indent="-174625"/>
            <a:r>
              <a:rPr lang="en-ZA" sz="1400" dirty="0">
                <a:latin typeface="Arial" panose="020B0604020202020204" pitchFamily="34" charset="0"/>
                <a:cs typeface="Arial" panose="020B0604020202020204" pitchFamily="34" charset="0"/>
              </a:rPr>
              <a:t>•	the achievement of a greater level of standardisation;</a:t>
            </a:r>
          </a:p>
          <a:p>
            <a:pPr marL="174625" indent="-174625"/>
            <a:r>
              <a:rPr lang="en-ZA" sz="1400" dirty="0">
                <a:latin typeface="Arial" panose="020B0604020202020204" pitchFamily="34" charset="0"/>
                <a:cs typeface="Arial" panose="020B0604020202020204" pitchFamily="34" charset="0"/>
              </a:rPr>
              <a:t>•	the development of uniform data sets critical for 'whole-of-government‘ reporting;</a:t>
            </a:r>
          </a:p>
          <a:p>
            <a:pPr marL="174625" indent="-174625"/>
            <a:r>
              <a:rPr lang="en-ZA" sz="1400" dirty="0">
                <a:latin typeface="Arial" panose="020B0604020202020204" pitchFamily="34" charset="0"/>
                <a:cs typeface="Arial" panose="020B0604020202020204" pitchFamily="34" charset="0"/>
              </a:rPr>
              <a:t>•	the standardisation and alignment of the 'local government accountability cycle' by the regulation of not only the budget and in-year reporting formats but also the annual report and annual financial statement formats;</a:t>
            </a:r>
          </a:p>
          <a:p>
            <a:pPr marL="174625" indent="-174625"/>
            <a:r>
              <a:rPr lang="en-ZA" sz="1400" dirty="0">
                <a:latin typeface="Arial" panose="020B0604020202020204" pitchFamily="34" charset="0"/>
                <a:cs typeface="Arial" panose="020B0604020202020204" pitchFamily="34" charset="0"/>
              </a:rPr>
              <a:t>•	the creation of the opportunity to standardise key business processes with the consequential introduction of further consistency in the management of municipal finances;</a:t>
            </a:r>
          </a:p>
          <a:p>
            <a:pPr marL="174625" indent="-174625"/>
            <a:r>
              <a:rPr lang="en-ZA" sz="1400" dirty="0">
                <a:latin typeface="Arial" panose="020B0604020202020204" pitchFamily="34" charset="0"/>
                <a:cs typeface="Arial" panose="020B0604020202020204" pitchFamily="34" charset="0"/>
              </a:rPr>
              <a:t>•	improved transparency, accountability and governance through uniform recording of transactions at posting account level detail;</a:t>
            </a:r>
          </a:p>
          <a:p>
            <a:pPr marL="174625" indent="-174625"/>
            <a:r>
              <a:rPr lang="en-ZA" sz="1400" dirty="0">
                <a:latin typeface="Arial" panose="020B0604020202020204" pitchFamily="34" charset="0"/>
                <a:cs typeface="Arial" panose="020B0604020202020204" pitchFamily="34" charset="0"/>
              </a:rPr>
              <a:t>•	enabling deeper data analysis and sector comparisons to improve financial performance; and</a:t>
            </a:r>
          </a:p>
          <a:p>
            <a:pPr marL="174625" indent="-174625"/>
            <a:r>
              <a:rPr lang="en-ZA" sz="1400" dirty="0">
                <a:latin typeface="Arial" panose="020B0604020202020204" pitchFamily="34" charset="0"/>
                <a:cs typeface="Arial" panose="020B0604020202020204" pitchFamily="34" charset="0"/>
              </a:rPr>
              <a:t>•	the standardisation of the account classification to facilitate mobility in financial skills within local government and between local government and other spheres as well as the private sector and to enhance the ability of local government to attract and retain skilled personnel.</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37737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2" y="533400"/>
            <a:ext cx="666172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AUDIT COMMITTEE EXPECTATIONS</a:t>
            </a:r>
            <a:endParaRPr lang="en-ZA" sz="28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8" name="Picture 7"/>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sp>
        <p:nvSpPr>
          <p:cNvPr id="9" name="TextBox 8"/>
          <p:cNvSpPr txBox="1"/>
          <p:nvPr/>
        </p:nvSpPr>
        <p:spPr>
          <a:xfrm>
            <a:off x="609600" y="1752600"/>
            <a:ext cx="5410200" cy="4370427"/>
          </a:xfrm>
          <a:prstGeom prst="rect">
            <a:avLst/>
          </a:prstGeom>
          <a:noFill/>
        </p:spPr>
        <p:txBody>
          <a:bodyPr wrap="square" rtlCol="0">
            <a:spAutoFit/>
          </a:bodyPr>
          <a:lstStyle/>
          <a:p>
            <a:pPr marL="742950" lvl="1"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Are we doing the right things?</a:t>
            </a:r>
          </a:p>
          <a:p>
            <a:pPr marL="742950" lvl="1" indent="-285750">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Are we doing them in the right way?</a:t>
            </a:r>
          </a:p>
          <a:p>
            <a:pPr marL="742950" lvl="1" indent="-285750">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What are our risk exposure?</a:t>
            </a:r>
          </a:p>
          <a:p>
            <a:pPr marL="742950" lvl="1" indent="-285750">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400" dirty="0">
                <a:latin typeface="Arial" panose="020B0604020202020204" pitchFamily="34" charset="0"/>
                <a:cs typeface="Arial" panose="020B0604020202020204" pitchFamily="34" charset="0"/>
              </a:rPr>
              <a:t>What is the risk tolerance level of management in relation to mSCOA?</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53216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MANAGEMENT EXPECTATIONS</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708981"/>
          </a:xfrm>
          <a:prstGeom prst="rect">
            <a:avLst/>
          </a:prstGeom>
          <a:noFill/>
        </p:spPr>
        <p:txBody>
          <a:bodyPr wrap="square" rtlCol="0">
            <a:spAutoFit/>
          </a:bodyPr>
          <a:lstStyle/>
          <a:p>
            <a:r>
              <a:rPr lang="en-ZA" sz="2000" dirty="0">
                <a:solidFill>
                  <a:schemeClr val="tx1">
                    <a:lumMod val="65000"/>
                    <a:lumOff val="35000"/>
                  </a:schemeClr>
                </a:solidFill>
                <a:latin typeface="Arial" panose="020B0604020202020204" pitchFamily="34" charset="0"/>
                <a:cs typeface="Arial" panose="020B0604020202020204" pitchFamily="34" charset="0"/>
              </a:rPr>
              <a:t>Based on my own perception of Management Expectations at the entities where I am involved with, the expectations may include:</a:t>
            </a:r>
          </a:p>
          <a:p>
            <a:endParaRPr lang="en-ZA" sz="20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An independent and objective advisor to the Accounting Officer and APRC</a:t>
            </a:r>
          </a:p>
          <a:p>
            <a:pPr marL="285750" indent="-285750">
              <a:buFont typeface="Arial" panose="020B0604020202020204" pitchFamily="34" charset="0"/>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Use mSCOA to improve the understanding of the business processes and internal control design</a:t>
            </a:r>
          </a:p>
          <a:p>
            <a:pPr marL="285750" indent="-285750">
              <a:buFont typeface="Arial" panose="020B0604020202020204" pitchFamily="34" charset="0"/>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Perform objective risk assessments and report on any concerns timeously</a:t>
            </a:r>
          </a:p>
          <a:p>
            <a:pPr marL="285750" indent="-285750">
              <a:buFont typeface="Arial" panose="020B0604020202020204" pitchFamily="34" charset="0"/>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Perform assurance engagements on various matters that may include:</a:t>
            </a:r>
          </a:p>
          <a:p>
            <a:pPr marL="742950" lvl="1" indent="-285750">
              <a:buFont typeface="Arial" panose="020B0604020202020204" pitchFamily="34" charset="0"/>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Validity and accuracy of processing of expense items</a:t>
            </a:r>
          </a:p>
          <a:p>
            <a:pPr marL="742950" lvl="1" indent="-285750">
              <a:buFont typeface="Arial" panose="020B0604020202020204" pitchFamily="34" charset="0"/>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Validity and accuracy of tariff code links to very specific revenue items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352632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18"/>
            <a:ext cx="9144000" cy="6858000"/>
          </a:xfrm>
          <a:prstGeom prst="rect">
            <a:avLst/>
          </a:prstGeom>
        </p:spPr>
      </p:pic>
      <p:sp>
        <p:nvSpPr>
          <p:cNvPr id="3" name="TextBox 2"/>
          <p:cNvSpPr txBox="1"/>
          <p:nvPr/>
        </p:nvSpPr>
        <p:spPr>
          <a:xfrm>
            <a:off x="609600" y="3316069"/>
            <a:ext cx="556260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mSCOA </a:t>
            </a:r>
            <a:endParaRPr lang="en-ZA" sz="36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28073" y="3810000"/>
            <a:ext cx="556260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Internal audit</a:t>
            </a:r>
            <a:endParaRPr lang="en-ZA"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74980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ROLE</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631763"/>
          </a:xfrm>
          <a:prstGeom prst="rect">
            <a:avLst/>
          </a:prstGeom>
          <a:noFill/>
        </p:spPr>
        <p:txBody>
          <a:bodyPr wrap="square" rtlCol="0">
            <a:spAutoFit/>
          </a:bodyPr>
          <a:lstStyle/>
          <a:p>
            <a:r>
              <a:rPr lang="en-ZA" sz="2400" dirty="0">
                <a:latin typeface="Arial" panose="020B0604020202020204" pitchFamily="34" charset="0"/>
                <a:cs typeface="Arial" panose="020B0604020202020204" pitchFamily="34" charset="0"/>
              </a:rPr>
              <a:t>The International Standards for the Professional Practice of Internal Auditing (ISPPIA) defines internal auditing as “an independent, objective assurance and consulting activity designed to add value and improve an organisation’s operations.  It helps an organisation accomplish its objectives by bringing a systematic, disciplined approach to evaluate and improve the effectiveness of risk management, control and governance processes.”</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408348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PROCESSES</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739759"/>
          </a:xfrm>
          <a:prstGeom prst="rect">
            <a:avLst/>
          </a:prstGeom>
          <a:noFill/>
        </p:spPr>
        <p:txBody>
          <a:bodyPr wrap="square" rtlCol="0">
            <a:spAutoFit/>
          </a:bodyPr>
          <a:lstStyle/>
          <a:p>
            <a:pPr lvl="0"/>
            <a:r>
              <a:rPr lang="en-ZA" sz="1600" dirty="0">
                <a:latin typeface="Arial" panose="020B0604020202020204" pitchFamily="34" charset="0"/>
                <a:cs typeface="Arial" panose="020B0604020202020204" pitchFamily="34" charset="0"/>
              </a:rPr>
              <a:t>Internal Audit should provide assurance and/or advice to senior management Council, the Audit Committee and other stakeholders on:</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Project governance, including policies, procedures and controls. </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Business case validity, viability and if worthwhile and feasible. </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Project planning matters such as the critical path, completeness and suitability. </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Change management attending to adherence to controls in the business processes and timeliness. </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Risk and issue management addressing depth, coverage and resolution. </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Project costs considering actual compared to budgeted. </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Sign-off and criteria for stage gates. </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Approach to vendor management for example contracting, dependencies and management involvement in process ownership and decision making.</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Business readiness “pre-go-live”. </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Project communications being accurate, sufficiently detailed and realistic.   </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992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 calcmode="lin" valueType="num">
                                      <p:cBhvr additive="base">
                                        <p:cTn id="2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 calcmode="lin" valueType="num">
                                      <p:cBhvr additive="base">
                                        <p:cTn id="3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500"/>
                                        <p:tgtEl>
                                          <p:spTgt spid="5">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PROCESS</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739759"/>
          </a:xfrm>
          <a:prstGeom prst="rect">
            <a:avLst/>
          </a:prstGeom>
          <a:noFill/>
        </p:spPr>
        <p:txBody>
          <a:bodyPr wrap="square" rtlCol="0">
            <a:spAutoFit/>
          </a:bodyPr>
          <a:lstStyle/>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Verify that standard operating procedures are in place.</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Validate completion of testing and data conversion processes.</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Advise and help identify relevant key process-level risks and control gaps.</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Support the design of business process controls to mitigate process-level risks and provide certification analysis.</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Evaluate go-live processes such as the creation of a transition team, parallel runs, crossover steps, contingency plans (including roll-back), end-user computing and output demands, risk management and issue escalation and resolution.</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Evaluate transition plans and identify any operational and organisational issues that are critical to launch.</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Assess whether any duplications exist in systems or efforts.</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Ensure interdependent risks are being managed.</a:t>
            </a:r>
          </a:p>
          <a:p>
            <a:pPr lvl="0"/>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76905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 calcmode="lin" valueType="num">
                                      <p:cBhvr additive="base">
                                        <p:cTn id="4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TECHNOLOGY</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354765"/>
          </a:xfrm>
          <a:prstGeom prst="rect">
            <a:avLst/>
          </a:prstGeom>
          <a:noFill/>
        </p:spPr>
        <p:txBody>
          <a:bodyPr wrap="square" rtlCol="0">
            <a:spAutoFit/>
          </a:bodyPr>
          <a:lstStyle/>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Ensure that functional needs, including forms and reports, are in place.</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Audit hardware and software environment (operating system, network, user workstations, printers).</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Check interface projects.</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Measure application, operating system and network security.</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Evaluate transition plans for technical processes and data.</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Evaluate IT system integration and data migration in terms of both quality and security. </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Validate and track benefits and cost savings.</a:t>
            </a:r>
          </a:p>
          <a:p>
            <a:pPr lvl="0"/>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23027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PEOPLE</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2246769"/>
          </a:xfrm>
          <a:prstGeom prst="rect">
            <a:avLst/>
          </a:prstGeom>
          <a:noFill/>
        </p:spPr>
        <p:txBody>
          <a:bodyPr wrap="square" rtlCol="0">
            <a:spAutoFit/>
          </a:bodyPr>
          <a:lstStyle/>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Check whether end-user training and guides, including transition readiness are in place.</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Provide an analysis on post-implementation sustainability. </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Measure resource utilisation. </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Control and assess culture within the organisation. </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Analyse whether skills and capability of the team are well suited to the project.</a:t>
            </a:r>
          </a:p>
          <a:p>
            <a:pPr lvl="0"/>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09057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INDEX</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524315"/>
          </a:xfrm>
          <a:prstGeom prst="rect">
            <a:avLst/>
          </a:prstGeom>
          <a:noFill/>
        </p:spPr>
        <p:txBody>
          <a:bodyPr wrap="square" rtlCol="0">
            <a:spAutoFit/>
          </a:bodyPr>
          <a:lstStyle/>
          <a:p>
            <a:pPr marL="28575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Background</a:t>
            </a:r>
          </a:p>
          <a:p>
            <a:pPr marL="285750" indent="-28575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Legislative framework</a:t>
            </a:r>
          </a:p>
          <a:p>
            <a:pPr marL="285750" indent="-28575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Audit Committee Expectations</a:t>
            </a:r>
          </a:p>
          <a:p>
            <a:pPr marL="285750" indent="-28575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Management Expectations</a:t>
            </a:r>
          </a:p>
          <a:p>
            <a:pPr marL="285750" indent="-28575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mSCOA – Internal Audit</a:t>
            </a:r>
          </a:p>
          <a:p>
            <a:pPr marL="285750" indent="-28575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Closing</a:t>
            </a:r>
          </a:p>
          <a:p>
            <a:endParaRPr lang="en-ZA" sz="2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68415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RISK MANAGEMENT</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077766"/>
          </a:xfrm>
          <a:prstGeom prst="rect">
            <a:avLst/>
          </a:prstGeom>
          <a:noFill/>
        </p:spPr>
        <p:txBody>
          <a:bodyPr wrap="square" rtlCol="0">
            <a:spAutoFit/>
          </a:bodyPr>
          <a:lstStyle/>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Be the eyes and ears of the audit committee.</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Evaluate the risks inherent in the conversion process. </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Monitor changes to the overall organisation risk profile.</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Re-prioritise audit focus, as appropriate, given the demands of conversion.</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Communicate audit plan focus and changes to the audit committee.</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Collaborate and coordinate with other risk management functions.</a:t>
            </a:r>
          </a:p>
          <a:p>
            <a:pPr marL="742950" lvl="1" indent="-285750">
              <a:buFont typeface="Arial" panose="020B0604020202020204" pitchFamily="34" charset="0"/>
              <a:buChar char="•"/>
            </a:pPr>
            <a:r>
              <a:rPr lang="en-ZA" dirty="0">
                <a:latin typeface="Arial" panose="020B0604020202020204" pitchFamily="34" charset="0"/>
                <a:cs typeface="Arial" panose="020B0604020202020204" pitchFamily="34" charset="0"/>
              </a:rPr>
              <a:t>Monitor the conversion impact on the internal controls.</a:t>
            </a:r>
          </a:p>
          <a:p>
            <a:pPr lvl="0"/>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0226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2" y="533400"/>
            <a:ext cx="6890327"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INTERNAL AUDIT NOT YET INVOLVED?</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046988"/>
          </a:xfrm>
          <a:prstGeom prst="rect">
            <a:avLst/>
          </a:prstGeom>
          <a:noFill/>
        </p:spPr>
        <p:txBody>
          <a:bodyPr wrap="square" rtlCol="0">
            <a:spAutoFit/>
          </a:bodyPr>
          <a:lstStyle/>
          <a:p>
            <a:pPr marL="285750" lvl="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What are your options if you as internal audit have not been involved to date?</a:t>
            </a:r>
          </a:p>
          <a:p>
            <a:pPr marL="285750" lvl="0" indent="-28575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What can be done to deal with the expectations of your stakeholders?</a:t>
            </a:r>
          </a:p>
          <a:p>
            <a:pPr marL="285750" lvl="0" indent="-28575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Are you sufficiently equipped to respond to the demands of mSCOA?</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58150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9600" y="3316069"/>
            <a:ext cx="556260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mSCOA</a:t>
            </a:r>
            <a:endParaRPr lang="en-ZA" sz="36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28073" y="3810000"/>
            <a:ext cx="556260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Transactions</a:t>
            </a:r>
            <a:endParaRPr lang="en-ZA"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1869011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mSCOA TRANSACTIONS INFO</a:t>
            </a:r>
            <a:endParaRPr lang="en-ZA" sz="28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6" name="Picture 5">
            <a:extLst>
              <a:ext uri="{FF2B5EF4-FFF2-40B4-BE49-F238E27FC236}">
                <a16:creationId xmlns:a16="http://schemas.microsoft.com/office/drawing/2014/main" id="{3E1B6F4F-B2A9-4D0B-85AB-D15F211FD8E3}"/>
              </a:ext>
            </a:extLst>
          </p:cNvPr>
          <p:cNvPicPr>
            <a:picLocks noChangeAspect="1"/>
          </p:cNvPicPr>
          <p:nvPr/>
        </p:nvPicPr>
        <p:blipFill>
          <a:blip r:embed="rId4"/>
          <a:stretch>
            <a:fillRect/>
          </a:stretch>
        </p:blipFill>
        <p:spPr>
          <a:xfrm>
            <a:off x="685800" y="905209"/>
            <a:ext cx="6490447" cy="6113930"/>
          </a:xfrm>
          <a:prstGeom prst="rect">
            <a:avLst/>
          </a:prstGeom>
        </p:spPr>
      </p:pic>
    </p:spTree>
    <p:extLst>
      <p:ext uri="{BB962C8B-B14F-4D97-AF65-F5344CB8AC3E}">
        <p14:creationId xmlns:p14="http://schemas.microsoft.com/office/powerpoint/2010/main" val="3017496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mSCOA TRANSACTIONS INFO</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07777"/>
          </a:xfrm>
          <a:prstGeom prst="rect">
            <a:avLst/>
          </a:prstGeom>
          <a:noFill/>
        </p:spPr>
        <p:txBody>
          <a:bodyPr wrap="square" rtlCol="0">
            <a:spAutoFit/>
          </a:bodyPr>
          <a:lstStyle/>
          <a:p>
            <a:pPr lvl="0"/>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4" name="Picture 3">
            <a:extLst>
              <a:ext uri="{FF2B5EF4-FFF2-40B4-BE49-F238E27FC236}">
                <a16:creationId xmlns:a16="http://schemas.microsoft.com/office/drawing/2014/main" id="{B842CE1F-DD4D-4B8F-AD49-4423D2BF0F5E}"/>
              </a:ext>
            </a:extLst>
          </p:cNvPr>
          <p:cNvPicPr>
            <a:picLocks noChangeAspect="1"/>
          </p:cNvPicPr>
          <p:nvPr/>
        </p:nvPicPr>
        <p:blipFill>
          <a:blip r:embed="rId4"/>
          <a:stretch>
            <a:fillRect/>
          </a:stretch>
        </p:blipFill>
        <p:spPr>
          <a:xfrm>
            <a:off x="280730" y="1233487"/>
            <a:ext cx="7467600" cy="5167313"/>
          </a:xfrm>
          <a:prstGeom prst="rect">
            <a:avLst/>
          </a:prstGeom>
        </p:spPr>
      </p:pic>
    </p:spTree>
    <p:extLst>
      <p:ext uri="{BB962C8B-B14F-4D97-AF65-F5344CB8AC3E}">
        <p14:creationId xmlns:p14="http://schemas.microsoft.com/office/powerpoint/2010/main" val="2808067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mSCOA TRANSACTIONS INFO</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07777"/>
          </a:xfrm>
          <a:prstGeom prst="rect">
            <a:avLst/>
          </a:prstGeom>
          <a:noFill/>
        </p:spPr>
        <p:txBody>
          <a:bodyPr wrap="square" rtlCol="0">
            <a:spAutoFit/>
          </a:bodyPr>
          <a:lstStyle/>
          <a:p>
            <a:pPr lvl="0"/>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4" name="Picture 3">
            <a:extLst>
              <a:ext uri="{FF2B5EF4-FFF2-40B4-BE49-F238E27FC236}">
                <a16:creationId xmlns:a16="http://schemas.microsoft.com/office/drawing/2014/main" id="{BB1EEA53-CB87-4428-A422-42C95374583F}"/>
              </a:ext>
            </a:extLst>
          </p:cNvPr>
          <p:cNvPicPr>
            <a:picLocks noChangeAspect="1"/>
          </p:cNvPicPr>
          <p:nvPr/>
        </p:nvPicPr>
        <p:blipFill>
          <a:blip r:embed="rId4"/>
          <a:stretch>
            <a:fillRect/>
          </a:stretch>
        </p:blipFill>
        <p:spPr>
          <a:xfrm>
            <a:off x="390525" y="1457980"/>
            <a:ext cx="7448550" cy="4942820"/>
          </a:xfrm>
          <a:prstGeom prst="rect">
            <a:avLst/>
          </a:prstGeom>
        </p:spPr>
      </p:pic>
    </p:spTree>
    <p:extLst>
      <p:ext uri="{BB962C8B-B14F-4D97-AF65-F5344CB8AC3E}">
        <p14:creationId xmlns:p14="http://schemas.microsoft.com/office/powerpoint/2010/main" val="1350284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mSCOA TRANSACTIONS INFO</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07777"/>
          </a:xfrm>
          <a:prstGeom prst="rect">
            <a:avLst/>
          </a:prstGeom>
          <a:noFill/>
        </p:spPr>
        <p:txBody>
          <a:bodyPr wrap="square" rtlCol="0">
            <a:spAutoFit/>
          </a:bodyPr>
          <a:lstStyle/>
          <a:p>
            <a:pPr lvl="0"/>
            <a:r>
              <a:rPr lang="en-ZA" sz="1400" dirty="0">
                <a:solidFill>
                  <a:schemeClr val="tx1">
                    <a:lumMod val="65000"/>
                    <a:lumOff val="35000"/>
                  </a:schemeClr>
                </a:solidFill>
                <a:latin typeface="Arial" panose="020B0604020202020204" pitchFamily="34" charset="0"/>
                <a:cs typeface="Arial" panose="020B0604020202020204" pitchFamily="34" charset="0"/>
              </a:rPr>
              <a:t>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4" name="Picture 3">
            <a:extLst>
              <a:ext uri="{FF2B5EF4-FFF2-40B4-BE49-F238E27FC236}">
                <a16:creationId xmlns:a16="http://schemas.microsoft.com/office/drawing/2014/main" id="{A9D29DBA-DAB0-420F-8A11-1EF1D6A754F1}"/>
              </a:ext>
            </a:extLst>
          </p:cNvPr>
          <p:cNvPicPr>
            <a:picLocks noChangeAspect="1"/>
          </p:cNvPicPr>
          <p:nvPr/>
        </p:nvPicPr>
        <p:blipFill>
          <a:blip r:embed="rId4"/>
          <a:stretch>
            <a:fillRect/>
          </a:stretch>
        </p:blipFill>
        <p:spPr>
          <a:xfrm>
            <a:off x="409575" y="1476375"/>
            <a:ext cx="8324850" cy="3905250"/>
          </a:xfrm>
          <a:prstGeom prst="rect">
            <a:avLst/>
          </a:prstGeom>
        </p:spPr>
      </p:pic>
    </p:spTree>
    <p:extLst>
      <p:ext uri="{BB962C8B-B14F-4D97-AF65-F5344CB8AC3E}">
        <p14:creationId xmlns:p14="http://schemas.microsoft.com/office/powerpoint/2010/main" val="355831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mSCOA TRANSACTIONS INFO</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07777"/>
          </a:xfrm>
          <a:prstGeom prst="rect">
            <a:avLst/>
          </a:prstGeom>
          <a:noFill/>
        </p:spPr>
        <p:txBody>
          <a:bodyPr wrap="square" rtlCol="0">
            <a:spAutoFit/>
          </a:bodyPr>
          <a:lstStyle/>
          <a:p>
            <a:pPr lvl="0"/>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4" name="Picture 3">
            <a:extLst>
              <a:ext uri="{FF2B5EF4-FFF2-40B4-BE49-F238E27FC236}">
                <a16:creationId xmlns:a16="http://schemas.microsoft.com/office/drawing/2014/main" id="{AFC9FD9B-6453-4920-822F-3FF8890EEC68}"/>
              </a:ext>
            </a:extLst>
          </p:cNvPr>
          <p:cNvPicPr>
            <a:picLocks noChangeAspect="1"/>
          </p:cNvPicPr>
          <p:nvPr/>
        </p:nvPicPr>
        <p:blipFill>
          <a:blip r:embed="rId4"/>
          <a:stretch>
            <a:fillRect/>
          </a:stretch>
        </p:blipFill>
        <p:spPr>
          <a:xfrm>
            <a:off x="457200" y="1590020"/>
            <a:ext cx="6943725" cy="4381500"/>
          </a:xfrm>
          <a:prstGeom prst="rect">
            <a:avLst/>
          </a:prstGeom>
        </p:spPr>
      </p:pic>
    </p:spTree>
    <p:extLst>
      <p:ext uri="{BB962C8B-B14F-4D97-AF65-F5344CB8AC3E}">
        <p14:creationId xmlns:p14="http://schemas.microsoft.com/office/powerpoint/2010/main" val="1838571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mSCOA TRANSACTIONS INFO</a:t>
            </a:r>
            <a:endParaRPr lang="en-ZA" sz="28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4" name="Picture 3">
            <a:extLst>
              <a:ext uri="{FF2B5EF4-FFF2-40B4-BE49-F238E27FC236}">
                <a16:creationId xmlns:a16="http://schemas.microsoft.com/office/drawing/2014/main" id="{F85E61FB-3813-4A7D-BBC5-8CFCABDF0109}"/>
              </a:ext>
            </a:extLst>
          </p:cNvPr>
          <p:cNvPicPr>
            <a:picLocks noChangeAspect="1"/>
          </p:cNvPicPr>
          <p:nvPr/>
        </p:nvPicPr>
        <p:blipFill>
          <a:blip r:embed="rId4"/>
          <a:stretch>
            <a:fillRect/>
          </a:stretch>
        </p:blipFill>
        <p:spPr>
          <a:xfrm>
            <a:off x="381000" y="1457980"/>
            <a:ext cx="7915275" cy="4629150"/>
          </a:xfrm>
          <a:prstGeom prst="rect">
            <a:avLst/>
          </a:prstGeom>
        </p:spPr>
      </p:pic>
    </p:spTree>
    <p:extLst>
      <p:ext uri="{BB962C8B-B14F-4D97-AF65-F5344CB8AC3E}">
        <p14:creationId xmlns:p14="http://schemas.microsoft.com/office/powerpoint/2010/main" val="3777361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9600" y="3316069"/>
            <a:ext cx="556260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mSCOA</a:t>
            </a:r>
            <a:endParaRPr lang="en-ZA" sz="36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28073" y="3810000"/>
            <a:ext cx="556260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Internal audit activities - assurance</a:t>
            </a:r>
            <a:endParaRPr lang="en-ZA"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244762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BACKGROUND</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5410200" cy="3631763"/>
          </a:xfrm>
          <a:prstGeom prst="rect">
            <a:avLst/>
          </a:prstGeom>
          <a:noFill/>
        </p:spPr>
        <p:txBody>
          <a:bodyPr wrap="square" rtlCol="0">
            <a:spAutoFit/>
          </a:bodyPr>
          <a:lstStyle/>
          <a:p>
            <a:pPr marL="342900" indent="-34290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Excitement</a:t>
            </a:r>
          </a:p>
          <a:p>
            <a:pPr marL="342900" indent="-34290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Ethics </a:t>
            </a:r>
          </a:p>
          <a:p>
            <a:pPr marL="342900" indent="-34290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Changes</a:t>
            </a:r>
          </a:p>
          <a:p>
            <a:pPr marL="342900" indent="-34290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Challenges</a:t>
            </a:r>
          </a:p>
          <a:p>
            <a:pPr marL="342900" indent="-34290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Success stories</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86661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IMMEDIATE ASSURANCE</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416320"/>
          </a:xfrm>
          <a:prstGeom prst="rect">
            <a:avLst/>
          </a:prstGeom>
          <a:noFill/>
        </p:spPr>
        <p:txBody>
          <a:bodyPr wrap="square" rtlCol="0">
            <a:spAutoFit/>
          </a:bodyPr>
          <a:lstStyle/>
          <a:p>
            <a:pPr marL="285750" lvl="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Status reports on progress made with mSCOA implementation</a:t>
            </a:r>
          </a:p>
          <a:p>
            <a:pPr marL="285750" lvl="0" indent="-28575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Training of municipal staff on new Chart of Accounts</a:t>
            </a:r>
          </a:p>
          <a:p>
            <a:pPr marL="285750" lvl="0" indent="-28575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Training on correction of processing errors</a:t>
            </a:r>
          </a:p>
          <a:p>
            <a:pPr marL="285750" lvl="0" indent="-285750">
              <a:buFont typeface="Arial" panose="020B0604020202020204" pitchFamily="34" charset="0"/>
              <a:buChar char="•"/>
            </a:pPr>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Existence of user manuals on the new systems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876590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IMMEDIATE ASSURANCE</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57200" y="1510486"/>
            <a:ext cx="7010400" cy="4893647"/>
          </a:xfrm>
          <a:prstGeom prst="rect">
            <a:avLst/>
          </a:prstGeom>
          <a:noFill/>
        </p:spPr>
        <p:txBody>
          <a:bodyPr wrap="square" rtlCol="0">
            <a:spAutoFit/>
          </a:bodyPr>
          <a:lstStyle/>
          <a:p>
            <a:pPr lvl="0"/>
            <a:r>
              <a:rPr lang="en-ZA" sz="2400" dirty="0">
                <a:solidFill>
                  <a:schemeClr val="tx1">
                    <a:lumMod val="65000"/>
                    <a:lumOff val="35000"/>
                  </a:schemeClr>
                </a:solidFill>
                <a:latin typeface="Arial" panose="020B0604020202020204" pitchFamily="34" charset="0"/>
                <a:cs typeface="Arial" panose="020B0604020202020204" pitchFamily="34" charset="0"/>
              </a:rPr>
              <a:t>Validity and accuracy of information reported to:</a:t>
            </a:r>
          </a:p>
          <a:p>
            <a:pPr lvl="0"/>
            <a:endParaRPr lang="en-ZA" sz="2400" dirty="0">
              <a:solidFill>
                <a:schemeClr val="tx1">
                  <a:lumMod val="65000"/>
                  <a:lumOff val="35000"/>
                </a:schemeClr>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Accounting Officer</a:t>
            </a:r>
          </a:p>
          <a:p>
            <a:pPr marL="342900" lvl="0" indent="-34290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National/Provincial Treasury</a:t>
            </a:r>
          </a:p>
          <a:p>
            <a:pPr marL="342900" lvl="0" indent="-34290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Audit Committee</a:t>
            </a:r>
          </a:p>
          <a:p>
            <a:pPr marL="342900" lvl="0" indent="-34290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Council</a:t>
            </a:r>
          </a:p>
          <a:p>
            <a:pPr marL="342900" lvl="0" indent="-342900">
              <a:buFont typeface="Arial" panose="020B0604020202020204" pitchFamily="34" charset="0"/>
              <a:buChar char="•"/>
            </a:pPr>
            <a:r>
              <a:rPr lang="en-ZA" sz="2400" dirty="0">
                <a:solidFill>
                  <a:schemeClr val="tx1">
                    <a:lumMod val="65000"/>
                    <a:lumOff val="35000"/>
                  </a:schemeClr>
                </a:solidFill>
                <a:latin typeface="Arial" panose="020B0604020202020204" pitchFamily="34" charset="0"/>
                <a:cs typeface="Arial" panose="020B0604020202020204" pitchFamily="34" charset="0"/>
              </a:rPr>
              <a:t>Auditor-General</a:t>
            </a:r>
          </a:p>
          <a:p>
            <a:pPr marL="342900" lvl="0" indent="-342900">
              <a:buFont typeface="Arial" panose="020B0604020202020204" pitchFamily="34" charset="0"/>
              <a:buChar char="•"/>
            </a:pPr>
            <a:endParaRPr lang="en-ZA" sz="1600" dirty="0">
              <a:solidFill>
                <a:schemeClr val="tx1">
                  <a:lumMod val="65000"/>
                  <a:lumOff val="35000"/>
                </a:schemeClr>
              </a:solidFill>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74. General reporting obligation.—(1) The accounting officer of a municipality must submit to the National Treasury, the provincial treasury, the department for local government in the province or the Auditor-General such information, returns, documents, explanations and motivations as may be prescribed or as may be required.</a:t>
            </a:r>
          </a:p>
          <a:p>
            <a:r>
              <a:rPr lang="en-ZA" sz="1600" dirty="0">
                <a:latin typeface="Arial" panose="020B0604020202020204" pitchFamily="34" charset="0"/>
                <a:cs typeface="Arial" panose="020B0604020202020204" pitchFamily="34" charset="0"/>
              </a:rPr>
              <a:t>(2) If the accounting officer of a municipality is unable to comply with any of the responsibilities in terms of this Act, he or she must promptly report the inability, together with reasons, to the mayor and the provincial treasury.</a:t>
            </a:r>
            <a:endParaRPr lang="en-ZA"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623007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IMMEDIATE ASSURANCE</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1200329"/>
          </a:xfrm>
          <a:prstGeom prst="rect">
            <a:avLst/>
          </a:prstGeom>
          <a:noFill/>
        </p:spPr>
        <p:txBody>
          <a:bodyPr wrap="square" rtlCol="0">
            <a:spAutoFit/>
          </a:bodyPr>
          <a:lstStyle/>
          <a:p>
            <a:pPr lvl="0"/>
            <a:r>
              <a:rPr lang="en-ZA" sz="2400" dirty="0">
                <a:solidFill>
                  <a:schemeClr val="tx1">
                    <a:lumMod val="65000"/>
                    <a:lumOff val="35000"/>
                  </a:schemeClr>
                </a:solidFill>
                <a:latin typeface="Arial" panose="020B0604020202020204" pitchFamily="34" charset="0"/>
                <a:cs typeface="Arial" panose="020B0604020202020204" pitchFamily="34" charset="0"/>
              </a:rPr>
              <a:t>Confirm that the data string submitted is the result of transacting at all 7 segments at transactional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1026" name="Picture 3" descr="image005">
            <a:extLst>
              <a:ext uri="{FF2B5EF4-FFF2-40B4-BE49-F238E27FC236}">
                <a16:creationId xmlns:a16="http://schemas.microsoft.com/office/drawing/2014/main" id="{B15FF750-1913-44B0-8D24-31DEB3841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 y="2952929"/>
            <a:ext cx="7321293" cy="352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556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9600" y="3316069"/>
            <a:ext cx="556260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THE END</a:t>
            </a:r>
            <a:endParaRPr lang="en-ZA" sz="36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345948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IIA Code of Ethics - Principles</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5410200" cy="4985980"/>
          </a:xfrm>
          <a:prstGeom prst="rect">
            <a:avLst/>
          </a:prstGeom>
          <a:noFill/>
        </p:spPr>
        <p:txBody>
          <a:bodyPr wrap="square" rtlCol="0">
            <a:spAutoFit/>
          </a:bodyPr>
          <a:lstStyle/>
          <a:p>
            <a:r>
              <a:rPr lang="en-ZA" sz="1600" b="1" dirty="0">
                <a:latin typeface="Arial" panose="020B0604020202020204" pitchFamily="34" charset="0"/>
                <a:cs typeface="Arial" panose="020B0604020202020204" pitchFamily="34" charset="0"/>
              </a:rPr>
              <a:t>Integrity</a:t>
            </a:r>
            <a:br>
              <a:rPr lang="en-ZA" sz="1600" b="1" dirty="0">
                <a:latin typeface="Arial" panose="020B0604020202020204" pitchFamily="34" charset="0"/>
                <a:cs typeface="Arial" panose="020B0604020202020204" pitchFamily="34" charset="0"/>
              </a:rPr>
            </a:br>
            <a:r>
              <a:rPr lang="en-ZA" sz="1600" dirty="0">
                <a:latin typeface="Arial" panose="020B0604020202020204" pitchFamily="34" charset="0"/>
                <a:cs typeface="Arial" panose="020B0604020202020204" pitchFamily="34" charset="0"/>
              </a:rPr>
              <a:t>The integrity of internal auditors establishes trust and thus provides the basis for reliance on their judgment.</a:t>
            </a:r>
          </a:p>
          <a:p>
            <a:r>
              <a:rPr lang="en-ZA" sz="1600" b="1" dirty="0">
                <a:latin typeface="Arial" panose="020B0604020202020204" pitchFamily="34" charset="0"/>
                <a:cs typeface="Arial" panose="020B0604020202020204" pitchFamily="34" charset="0"/>
              </a:rPr>
              <a:t>Objectivity</a:t>
            </a:r>
            <a:br>
              <a:rPr lang="en-ZA" sz="1600" b="1" dirty="0">
                <a:latin typeface="Arial" panose="020B0604020202020204" pitchFamily="34" charset="0"/>
                <a:cs typeface="Arial" panose="020B0604020202020204" pitchFamily="34" charset="0"/>
              </a:rPr>
            </a:br>
            <a:r>
              <a:rPr lang="en-ZA" sz="1600" dirty="0">
                <a:latin typeface="Arial" panose="020B0604020202020204" pitchFamily="34" charset="0"/>
                <a:cs typeface="Arial" panose="020B0604020202020204" pitchFamily="34" charset="0"/>
              </a:rPr>
              <a:t>Internal auditors exhibit the highest level of professional objectivity in gathering, evaluating, and communicating information about the activity or process being examined. Internal auditors make a balanced assessment of all the relevant circumstances and are not unduly influenced by their own interests or by others in forming judgments.</a:t>
            </a:r>
          </a:p>
          <a:p>
            <a:r>
              <a:rPr lang="en-ZA" sz="1600" b="1" dirty="0">
                <a:latin typeface="Arial" panose="020B0604020202020204" pitchFamily="34" charset="0"/>
                <a:cs typeface="Arial" panose="020B0604020202020204" pitchFamily="34" charset="0"/>
              </a:rPr>
              <a:t>Confidentiality</a:t>
            </a:r>
            <a:br>
              <a:rPr lang="en-ZA" sz="1600" b="1" dirty="0">
                <a:latin typeface="Arial" panose="020B0604020202020204" pitchFamily="34" charset="0"/>
                <a:cs typeface="Arial" panose="020B0604020202020204" pitchFamily="34" charset="0"/>
              </a:rPr>
            </a:br>
            <a:r>
              <a:rPr lang="en-ZA" sz="1600" dirty="0">
                <a:latin typeface="Arial" panose="020B0604020202020204" pitchFamily="34" charset="0"/>
                <a:cs typeface="Arial" panose="020B0604020202020204" pitchFamily="34" charset="0"/>
              </a:rPr>
              <a:t>Internal auditors respect the value and ownership of information they receive and do not disclose information without appropriate authority unless there is a legal or professional obligation to do so.</a:t>
            </a:r>
          </a:p>
          <a:p>
            <a:r>
              <a:rPr lang="en-ZA" sz="1600" b="1" dirty="0">
                <a:latin typeface="Arial" panose="020B0604020202020204" pitchFamily="34" charset="0"/>
                <a:cs typeface="Arial" panose="020B0604020202020204" pitchFamily="34" charset="0"/>
              </a:rPr>
              <a:t>Competency</a:t>
            </a:r>
            <a:br>
              <a:rPr lang="en-ZA" sz="1600" b="1" dirty="0">
                <a:latin typeface="Arial" panose="020B0604020202020204" pitchFamily="34" charset="0"/>
                <a:cs typeface="Arial" panose="020B0604020202020204" pitchFamily="34" charset="0"/>
              </a:rPr>
            </a:br>
            <a:r>
              <a:rPr lang="en-ZA" sz="1600" dirty="0">
                <a:latin typeface="Arial" panose="020B0604020202020204" pitchFamily="34" charset="0"/>
                <a:cs typeface="Arial" panose="020B0604020202020204" pitchFamily="34" charset="0"/>
              </a:rPr>
              <a:t>Internal auditors apply the knowledge, skills, and experience needed in the performance of internal audit services.</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409984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LEGISLATIVE FRAMEWORK</a:t>
            </a:r>
            <a:endParaRPr lang="en-ZA" sz="28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8" name="Picture 7"/>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sp>
        <p:nvSpPr>
          <p:cNvPr id="9" name="TextBox 8"/>
          <p:cNvSpPr txBox="1"/>
          <p:nvPr/>
        </p:nvSpPr>
        <p:spPr>
          <a:xfrm>
            <a:off x="609600" y="1752600"/>
            <a:ext cx="5410200" cy="1938992"/>
          </a:xfrm>
          <a:prstGeom prst="rect">
            <a:avLst/>
          </a:prstGeom>
          <a:noFill/>
        </p:spPr>
        <p:txBody>
          <a:bodyPr wrap="square" rtlCol="0">
            <a:spAutoFit/>
          </a:bodyPr>
          <a:lstStyle/>
          <a:p>
            <a:r>
              <a:rPr lang="en-ZA" sz="2400" dirty="0">
                <a:solidFill>
                  <a:schemeClr val="tx1">
                    <a:lumMod val="65000"/>
                    <a:lumOff val="35000"/>
                  </a:schemeClr>
                </a:solidFill>
                <a:latin typeface="Arial" panose="020B0604020202020204" pitchFamily="34" charset="0"/>
                <a:cs typeface="Arial" panose="020B0604020202020204" pitchFamily="34" charset="0"/>
              </a:rPr>
              <a:t>Audit Committee</a:t>
            </a:r>
          </a:p>
          <a:p>
            <a:endParaRPr lang="en-ZA" sz="2400" dirty="0">
              <a:solidFill>
                <a:schemeClr val="tx1">
                  <a:lumMod val="65000"/>
                  <a:lumOff val="35000"/>
                </a:schemeClr>
              </a:solidFill>
              <a:latin typeface="Arial" panose="020B0604020202020204" pitchFamily="34" charset="0"/>
              <a:cs typeface="Arial" panose="020B0604020202020204" pitchFamily="34" charset="0"/>
            </a:endParaRPr>
          </a:p>
          <a:p>
            <a:r>
              <a:rPr lang="en-ZA" sz="2400" dirty="0">
                <a:solidFill>
                  <a:schemeClr val="tx1">
                    <a:lumMod val="65000"/>
                    <a:lumOff val="35000"/>
                  </a:schemeClr>
                </a:solidFill>
                <a:latin typeface="Arial" panose="020B0604020202020204" pitchFamily="34" charset="0"/>
                <a:cs typeface="Arial" panose="020B0604020202020204" pitchFamily="34" charset="0"/>
              </a:rPr>
              <a:t>Internal Audit</a:t>
            </a:r>
          </a:p>
          <a:p>
            <a:endParaRPr lang="en-ZA" sz="2400" dirty="0">
              <a:solidFill>
                <a:schemeClr val="tx1">
                  <a:lumMod val="65000"/>
                  <a:lumOff val="35000"/>
                </a:schemeClr>
              </a:solidFill>
              <a:latin typeface="Arial" panose="020B0604020202020204" pitchFamily="34" charset="0"/>
              <a:cs typeface="Arial" panose="020B0604020202020204" pitchFamily="34" charset="0"/>
            </a:endParaRPr>
          </a:p>
          <a:p>
            <a:r>
              <a:rPr lang="en-ZA" sz="2400" dirty="0">
                <a:solidFill>
                  <a:schemeClr val="tx1">
                    <a:lumMod val="65000"/>
                    <a:lumOff val="35000"/>
                  </a:schemeClr>
                </a:solidFill>
                <a:latin typeface="Arial" panose="020B0604020202020204" pitchFamily="34" charset="0"/>
                <a:cs typeface="Arial" panose="020B0604020202020204" pitchFamily="34" charset="0"/>
              </a:rPr>
              <a:t>Management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47544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AUDIT COMMITTEE</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185761"/>
          </a:xfrm>
          <a:prstGeom prst="rect">
            <a:avLst/>
          </a:prstGeom>
          <a:noFill/>
        </p:spPr>
        <p:txBody>
          <a:bodyPr wrap="square" rtlCol="0">
            <a:spAutoFit/>
          </a:bodyPr>
          <a:lstStyle/>
          <a:p>
            <a:r>
              <a:rPr lang="en-ZA" sz="2400" dirty="0">
                <a:solidFill>
                  <a:schemeClr val="tx1">
                    <a:lumMod val="65000"/>
                    <a:lumOff val="35000"/>
                  </a:schemeClr>
                </a:solidFill>
                <a:latin typeface="Arial" panose="020B0604020202020204" pitchFamily="34" charset="0"/>
                <a:cs typeface="Arial" panose="020B0604020202020204" pitchFamily="34" charset="0"/>
              </a:rPr>
              <a:t>MFMA 166</a:t>
            </a:r>
            <a:r>
              <a:rPr lang="en-ZA" sz="2400" dirty="0">
                <a:latin typeface="Arial" panose="020B0604020202020204" pitchFamily="34" charset="0"/>
                <a:cs typeface="Arial" panose="020B0604020202020204" pitchFamily="34" charset="0"/>
              </a:rPr>
              <a:t>(2) An audit committee is an independent advisory body which must—</a:t>
            </a:r>
          </a:p>
          <a:p>
            <a:r>
              <a:rPr lang="en-ZA" dirty="0"/>
              <a:t>advise the municipal council, the political office-bearers, the accounting officer and the management staff of the municipality, or the board of directors, the accounting officer and the management staff of the  municipal entity, on matters relating to—</a:t>
            </a:r>
            <a:r>
              <a:rPr lang="en-ZA" sz="2400" dirty="0">
                <a:solidFill>
                  <a:schemeClr val="tx1">
                    <a:lumMod val="65000"/>
                    <a:lumOff val="35000"/>
                  </a:schemeClr>
                </a:solidFill>
                <a:latin typeface="Arial" panose="020B0604020202020204" pitchFamily="34" charset="0"/>
                <a:cs typeface="Arial" panose="020B0604020202020204" pitchFamily="34" charset="0"/>
              </a:rPr>
              <a:t> </a:t>
            </a:r>
          </a:p>
          <a:p>
            <a:pPr marL="400050" indent="-400050">
              <a:buFont typeface="+mj-lt"/>
              <a:buAutoNum type="romanLcPeriod"/>
            </a:pPr>
            <a:r>
              <a:rPr lang="en-ZA" sz="1400" dirty="0"/>
              <a:t>internal financial control and internal audits;</a:t>
            </a:r>
          </a:p>
          <a:p>
            <a:pPr marL="400050" indent="-400050">
              <a:buFont typeface="+mj-lt"/>
              <a:buAutoNum type="romanLcPeriod"/>
            </a:pPr>
            <a:r>
              <a:rPr lang="en-ZA" sz="1400" dirty="0"/>
              <a:t>risk management;</a:t>
            </a:r>
          </a:p>
          <a:p>
            <a:pPr marL="400050" indent="-400050">
              <a:buFont typeface="+mj-lt"/>
              <a:buAutoNum type="romanLcPeriod"/>
            </a:pPr>
            <a:r>
              <a:rPr lang="en-ZA" sz="1400" dirty="0"/>
              <a:t>accounting policies;</a:t>
            </a:r>
          </a:p>
          <a:p>
            <a:pPr marL="400050" indent="-400050">
              <a:buFont typeface="+mj-lt"/>
              <a:buAutoNum type="romanLcPeriod"/>
            </a:pPr>
            <a:r>
              <a:rPr lang="en-ZA" sz="1400" dirty="0"/>
              <a:t>the adequacy, reliability and accuracy of financial reporting and information;</a:t>
            </a:r>
          </a:p>
          <a:p>
            <a:pPr marL="400050" indent="-400050">
              <a:buFont typeface="+mj-lt"/>
              <a:buAutoNum type="romanLcPeriod"/>
            </a:pPr>
            <a:r>
              <a:rPr lang="en-ZA" sz="1400" dirty="0"/>
              <a:t>performance management;</a:t>
            </a:r>
          </a:p>
          <a:p>
            <a:pPr marL="400050" indent="-400050">
              <a:buFont typeface="+mj-lt"/>
              <a:buAutoNum type="romanLcPeriod"/>
            </a:pPr>
            <a:r>
              <a:rPr lang="en-ZA" sz="1400" dirty="0"/>
              <a:t>effective governance;</a:t>
            </a:r>
          </a:p>
          <a:p>
            <a:pPr marL="400050" indent="-400050">
              <a:buFont typeface="+mj-lt"/>
              <a:buAutoNum type="romanLcPeriod"/>
            </a:pPr>
            <a:r>
              <a:rPr lang="en-ZA" sz="1400" dirty="0"/>
              <a:t>compliance with this Act, the annual Division of Revenue Act and any other applicable legislation;</a:t>
            </a:r>
          </a:p>
          <a:p>
            <a:pPr marL="400050" indent="-400050">
              <a:buFont typeface="+mj-lt"/>
              <a:buAutoNum type="romanLcPeriod"/>
            </a:pPr>
            <a:r>
              <a:rPr lang="en-ZA" sz="1400" dirty="0"/>
              <a:t>performance evaluation; and</a:t>
            </a:r>
          </a:p>
          <a:p>
            <a:pPr marL="400050" indent="-400050">
              <a:buFont typeface="+mj-lt"/>
              <a:buAutoNum type="romanLcPeriod"/>
            </a:pPr>
            <a:r>
              <a:rPr lang="en-ZA" sz="1400" dirty="0"/>
              <a:t>any other issues referred to it by the municipality or municipal entity;</a:t>
            </a:r>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22611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INTERNAL AUDIT</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616648"/>
          </a:xfrm>
          <a:prstGeom prst="rect">
            <a:avLst/>
          </a:prstGeom>
          <a:noFill/>
        </p:spPr>
        <p:txBody>
          <a:bodyPr wrap="square" rtlCol="0">
            <a:spAutoFit/>
          </a:bodyPr>
          <a:lstStyle/>
          <a:p>
            <a:pPr lvl="0"/>
            <a:r>
              <a:rPr lang="en-ZA" sz="1400" dirty="0">
                <a:latin typeface="Arial" panose="020B0604020202020204" pitchFamily="34" charset="0"/>
                <a:cs typeface="Arial" panose="020B0604020202020204" pitchFamily="34" charset="0"/>
              </a:rPr>
              <a:t>Section 165 requires that each municipality and each municipality must have an internal audit unit.  In addition, the responsibilities prescribed by this act indicates that the internal audit unit of a municipality or municipal entity must:</a:t>
            </a:r>
          </a:p>
          <a:p>
            <a:pPr marL="742950" lvl="1"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prepare a risk-based audit plan and an internal audit program for each financial year;</a:t>
            </a:r>
          </a:p>
          <a:p>
            <a:pPr marL="742950" lvl="1"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advise the accounting officer and report to the audit committee on the implementation of the internal audit plan and matters relating to:</a:t>
            </a:r>
          </a:p>
          <a:p>
            <a:pPr marL="742950" lvl="1"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internal audit;</a:t>
            </a:r>
          </a:p>
          <a:p>
            <a:pPr marL="742950" lvl="1"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internal controls;</a:t>
            </a:r>
          </a:p>
          <a:p>
            <a:pPr marL="742950" lvl="1"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accounting procedures and practices;</a:t>
            </a:r>
          </a:p>
          <a:p>
            <a:pPr marL="742950" lvl="1"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risk and risk management;</a:t>
            </a:r>
          </a:p>
          <a:p>
            <a:pPr marL="742950" lvl="1"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performance management;</a:t>
            </a:r>
          </a:p>
          <a:p>
            <a:pPr marL="742950" lvl="1"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loss control;</a:t>
            </a:r>
          </a:p>
          <a:p>
            <a:pPr marL="742950" lvl="1"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compliance with this Act, the annual Division of Revenue Act and other applicable legislation; and</a:t>
            </a:r>
          </a:p>
          <a:p>
            <a:pPr marL="742950" lvl="1"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perform such other duties as may be assigned to it by the accounting officer.  </a:t>
            </a:r>
          </a:p>
          <a:p>
            <a:pPr lvl="0"/>
            <a:r>
              <a:rPr lang="en-ZA" sz="1400" dirty="0">
                <a:latin typeface="Arial" panose="020B0604020202020204" pitchFamily="34" charset="0"/>
                <a:cs typeface="Arial" panose="020B0604020202020204" pitchFamily="34" charset="0"/>
              </a:rPr>
              <a:t>In addition to the above legislative requirements the internal auditors conduct their work based on the International Standards for the Professional Practice of Internal Auditing (ISPPIA) issued by the Institute of Internal Auditors (IIA) and subscribe to the King III report.</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86544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MANAGEMENT</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754874"/>
          </a:xfrm>
          <a:prstGeom prst="rect">
            <a:avLst/>
          </a:prstGeom>
          <a:noFill/>
        </p:spPr>
        <p:txBody>
          <a:bodyPr wrap="square" rtlCol="0">
            <a:spAutoFit/>
          </a:bodyPr>
          <a:lstStyle/>
          <a:p>
            <a:r>
              <a:rPr lang="en-ZA" sz="1400" dirty="0">
                <a:latin typeface="Arial" panose="020B0604020202020204" pitchFamily="34" charset="0"/>
                <a:cs typeface="Arial" panose="020B0604020202020204" pitchFamily="34" charset="0"/>
              </a:rPr>
              <a:t>62. General financial management functions.—(1) The accounting officer of a municipality is responsible for managing the financial administration of the municipality, and must for this purpose take all reasonable steps to ensure—</a:t>
            </a:r>
          </a:p>
          <a:p>
            <a:pPr marL="342900" indent="-342900">
              <a:buFont typeface="+mj-lt"/>
              <a:buAutoNum type="alphaLcParenR"/>
            </a:pPr>
            <a:r>
              <a:rPr lang="en-ZA" sz="1400" dirty="0">
                <a:latin typeface="Arial" panose="020B0604020202020204" pitchFamily="34" charset="0"/>
                <a:cs typeface="Arial" panose="020B0604020202020204" pitchFamily="34" charset="0"/>
              </a:rPr>
              <a:t>that the resources of the municipality are used effectively, efficiently and economically;</a:t>
            </a:r>
          </a:p>
          <a:p>
            <a:pPr marL="342900" indent="-342900">
              <a:buFont typeface="+mj-lt"/>
              <a:buAutoNum type="alphaLcParenR"/>
            </a:pPr>
            <a:r>
              <a:rPr lang="en-ZA" sz="1400" dirty="0">
                <a:latin typeface="Arial" panose="020B0604020202020204" pitchFamily="34" charset="0"/>
                <a:cs typeface="Arial" panose="020B0604020202020204" pitchFamily="34" charset="0"/>
              </a:rPr>
              <a:t>that full and proper records of the financial affairs of the municipality are kept in accordance with any prescribed norms and standards;</a:t>
            </a:r>
          </a:p>
          <a:p>
            <a:pPr marL="342900" indent="-342900">
              <a:buFont typeface="+mj-lt"/>
              <a:buAutoNum type="alphaLcParenR"/>
            </a:pPr>
            <a:r>
              <a:rPr lang="en-ZA" sz="1400" dirty="0">
                <a:latin typeface="Arial" panose="020B0604020202020204" pitchFamily="34" charset="0"/>
                <a:cs typeface="Arial" panose="020B0604020202020204" pitchFamily="34" charset="0"/>
              </a:rPr>
              <a:t>that the municipality has and maintains effective, efficient and transparent systems—</a:t>
            </a:r>
          </a:p>
          <a:p>
            <a:pPr marL="857250" lvl="1" indent="-400050">
              <a:buFont typeface="+mj-lt"/>
              <a:buAutoNum type="romanLcPeriod"/>
            </a:pPr>
            <a:r>
              <a:rPr lang="en-ZA" sz="1400" dirty="0">
                <a:latin typeface="Arial" panose="020B0604020202020204" pitchFamily="34" charset="0"/>
                <a:cs typeface="Arial" panose="020B0604020202020204" pitchFamily="34" charset="0"/>
              </a:rPr>
              <a:t>of financial and risk management and internal control; and</a:t>
            </a:r>
          </a:p>
          <a:p>
            <a:pPr marL="857250" lvl="1" indent="-400050">
              <a:buFont typeface="+mj-lt"/>
              <a:buAutoNum type="romanLcPeriod"/>
            </a:pPr>
            <a:r>
              <a:rPr lang="en-ZA" sz="1400" dirty="0">
                <a:latin typeface="Arial" panose="020B0604020202020204" pitchFamily="34" charset="0"/>
                <a:cs typeface="Arial" panose="020B0604020202020204" pitchFamily="34" charset="0"/>
              </a:rPr>
              <a:t>of internal audit operating in accordance with any prescribed norms and standards;</a:t>
            </a:r>
          </a:p>
          <a:p>
            <a:pPr marL="342900" indent="-342900">
              <a:buFont typeface="+mj-lt"/>
              <a:buAutoNum type="alphaLcParenR"/>
            </a:pPr>
            <a:r>
              <a:rPr lang="en-ZA" sz="1400" dirty="0">
                <a:latin typeface="Arial" panose="020B0604020202020204" pitchFamily="34" charset="0"/>
                <a:cs typeface="Arial" panose="020B0604020202020204" pitchFamily="34" charset="0"/>
              </a:rPr>
              <a:t>that unauthorised, irregular or fruitless and wasteful expenditure and other losses are prevented;</a:t>
            </a:r>
          </a:p>
          <a:p>
            <a:pPr marL="342900" indent="-342900">
              <a:buFont typeface="+mj-lt"/>
              <a:buAutoNum type="alphaLcParenR"/>
            </a:pPr>
            <a:r>
              <a:rPr lang="en-ZA" sz="1400" dirty="0">
                <a:latin typeface="Arial" panose="020B0604020202020204" pitchFamily="34" charset="0"/>
                <a:cs typeface="Arial" panose="020B0604020202020204" pitchFamily="34" charset="0"/>
              </a:rPr>
              <a:t>that disciplinary or, when appropriate, criminal proceedings are instituted against any official of the municipality who has allegedly committed an act of financial misconduct or an offence in terms of Chapter 15; and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34259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MANAGEMENT</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1815882"/>
          </a:xfrm>
          <a:prstGeom prst="rect">
            <a:avLst/>
          </a:prstGeom>
          <a:noFill/>
        </p:spPr>
        <p:txBody>
          <a:bodyPr wrap="square" rtlCol="0">
            <a:spAutoFit/>
          </a:bodyPr>
          <a:lstStyle/>
          <a:p>
            <a:pPr marL="342900" indent="-342900">
              <a:buFont typeface="+mj-lt"/>
              <a:buAutoNum type="alphaLcParenR" startAt="6"/>
            </a:pPr>
            <a:r>
              <a:rPr lang="en-ZA" sz="1400" dirty="0">
                <a:latin typeface="Arial" panose="020B0604020202020204" pitchFamily="34" charset="0"/>
                <a:cs typeface="Arial" panose="020B0604020202020204" pitchFamily="34" charset="0"/>
              </a:rPr>
              <a:t>that the municipality has and implements—</a:t>
            </a:r>
          </a:p>
          <a:p>
            <a:pPr marL="857250" lvl="1" indent="-400050">
              <a:buFont typeface="+mj-lt"/>
              <a:buAutoNum type="romanLcPeriod"/>
            </a:pPr>
            <a:r>
              <a:rPr lang="en-ZA" sz="1400" dirty="0">
                <a:latin typeface="Arial" panose="020B0604020202020204" pitchFamily="34" charset="0"/>
                <a:cs typeface="Arial" panose="020B0604020202020204" pitchFamily="34" charset="0"/>
              </a:rPr>
              <a:t>a tariff policy referred to in section 74 of the Municipal Systems Act;</a:t>
            </a:r>
          </a:p>
          <a:p>
            <a:pPr marL="857250" lvl="1" indent="-400050">
              <a:buFont typeface="+mj-lt"/>
              <a:buAutoNum type="romanLcPeriod"/>
            </a:pPr>
            <a:r>
              <a:rPr lang="en-ZA" sz="1400" dirty="0">
                <a:latin typeface="Arial" panose="020B0604020202020204" pitchFamily="34" charset="0"/>
                <a:cs typeface="Arial" panose="020B0604020202020204" pitchFamily="34" charset="0"/>
              </a:rPr>
              <a:t>a rates policy as may be required in terms of any applicable national legislation;</a:t>
            </a:r>
          </a:p>
          <a:p>
            <a:pPr marL="857250" lvl="1" indent="-400050">
              <a:buFont typeface="+mj-lt"/>
              <a:buAutoNum type="romanLcPeriod"/>
            </a:pPr>
            <a:r>
              <a:rPr lang="en-ZA" sz="1400" dirty="0">
                <a:latin typeface="Arial" panose="020B0604020202020204" pitchFamily="34" charset="0"/>
                <a:cs typeface="Arial" panose="020B0604020202020204" pitchFamily="34" charset="0"/>
              </a:rPr>
              <a:t>a credit control and debt collection policy referred to in section 96 (b) of the Municipal</a:t>
            </a:r>
          </a:p>
          <a:p>
            <a:pPr marL="857250" lvl="1" indent="-400050">
              <a:buFont typeface="+mj-lt"/>
              <a:buAutoNum type="romanLcPeriod"/>
            </a:pPr>
            <a:r>
              <a:rPr lang="en-ZA" sz="1400" dirty="0">
                <a:latin typeface="Arial" panose="020B0604020202020204" pitchFamily="34" charset="0"/>
                <a:cs typeface="Arial" panose="020B0604020202020204" pitchFamily="34" charset="0"/>
              </a:rPr>
              <a:t>Systems Act; and</a:t>
            </a:r>
          </a:p>
          <a:p>
            <a:pPr marL="857250" lvl="1" indent="-400050">
              <a:buFont typeface="+mj-lt"/>
              <a:buAutoNum type="romanLcPeriod"/>
            </a:pPr>
            <a:r>
              <a:rPr lang="en-ZA" sz="1400" dirty="0">
                <a:latin typeface="Arial" panose="020B0604020202020204" pitchFamily="34" charset="0"/>
                <a:cs typeface="Arial" panose="020B0604020202020204" pitchFamily="34" charset="0"/>
              </a:rPr>
              <a:t>a supply chain management policy in accordance with Chapter 11.</a:t>
            </a:r>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287803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2081</Words>
  <Application>Microsoft Office PowerPoint</Application>
  <PresentationFormat>On-screen Show (4:3)</PresentationFormat>
  <Paragraphs>235</Paragraphs>
  <Slides>33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Smartryk Calitz</cp:lastModifiedBy>
  <cp:revision>55</cp:revision>
  <dcterms:created xsi:type="dcterms:W3CDTF">2016-08-29T06:19:10Z</dcterms:created>
  <dcterms:modified xsi:type="dcterms:W3CDTF">2017-06-20T06:25:11Z</dcterms:modified>
</cp:coreProperties>
</file>