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740" r:id="rId3"/>
    <p:sldMasterId id="2147483773" r:id="rId4"/>
  </p:sldMasterIdLst>
  <p:notesMasterIdLst>
    <p:notesMasterId r:id="rId37"/>
  </p:notesMasterIdLst>
  <p:handoutMasterIdLst>
    <p:handoutMasterId r:id="rId38"/>
  </p:handoutMasterIdLst>
  <p:sldIdLst>
    <p:sldId id="551" r:id="rId5"/>
    <p:sldId id="475" r:id="rId6"/>
    <p:sldId id="624" r:id="rId7"/>
    <p:sldId id="510" r:id="rId8"/>
    <p:sldId id="625" r:id="rId9"/>
    <p:sldId id="618" r:id="rId10"/>
    <p:sldId id="619" r:id="rId11"/>
    <p:sldId id="626" r:id="rId12"/>
    <p:sldId id="589" r:id="rId13"/>
    <p:sldId id="583" r:id="rId14"/>
    <p:sldId id="612" r:id="rId15"/>
    <p:sldId id="613" r:id="rId16"/>
    <p:sldId id="623" r:id="rId17"/>
    <p:sldId id="616" r:id="rId18"/>
    <p:sldId id="627" r:id="rId19"/>
    <p:sldId id="587" r:id="rId20"/>
    <p:sldId id="590" r:id="rId21"/>
    <p:sldId id="604" r:id="rId22"/>
    <p:sldId id="592" r:id="rId23"/>
    <p:sldId id="628" r:id="rId24"/>
    <p:sldId id="595" r:id="rId25"/>
    <p:sldId id="615" r:id="rId26"/>
    <p:sldId id="617" r:id="rId27"/>
    <p:sldId id="599" r:id="rId28"/>
    <p:sldId id="629" r:id="rId29"/>
    <p:sldId id="606" r:id="rId30"/>
    <p:sldId id="610" r:id="rId31"/>
    <p:sldId id="614" r:id="rId32"/>
    <p:sldId id="609" r:id="rId33"/>
    <p:sldId id="630" r:id="rId34"/>
    <p:sldId id="580" r:id="rId35"/>
    <p:sldId id="416" r:id="rId36"/>
  </p:sldIdLst>
  <p:sldSz cx="9144000" cy="6858000" type="screen4x3"/>
  <p:notesSz cx="7010400" cy="92964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1F1E"/>
    <a:srgbClr val="961522"/>
    <a:srgbClr val="5D2221"/>
    <a:srgbClr val="808000"/>
    <a:srgbClr val="4D1C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1" autoAdjust="0"/>
    <p:restoredTop sz="94927" autoAdjust="0"/>
  </p:normalViewPr>
  <p:slideViewPr>
    <p:cSldViewPr snapToGrid="0">
      <p:cViewPr>
        <p:scale>
          <a:sx n="100" d="100"/>
          <a:sy n="100" d="100"/>
        </p:scale>
        <p:origin x="-2500" y="-664"/>
      </p:cViewPr>
      <p:guideLst>
        <p:guide orient="horz" pos="16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Relationship Id="rId4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EC585C-A69B-47CF-8458-2FBCBBAEF477}" type="doc">
      <dgm:prSet loTypeId="urn:microsoft.com/office/officeart/2005/8/layout/hList7" loCatId="process" qsTypeId="urn:microsoft.com/office/officeart/2005/8/quickstyle/simple1" qsCatId="simple" csTypeId="urn:microsoft.com/office/officeart/2005/8/colors/colorful4" csCatId="colorful" phldr="1"/>
      <dgm:spPr/>
    </dgm:pt>
    <dgm:pt modelId="{FBC2FF3E-FD4C-4FC7-BC21-219AE558D3F1}">
      <dgm:prSet phldrT="[Text]"/>
      <dgm:spPr/>
      <dgm:t>
        <a:bodyPr/>
        <a:lstStyle/>
        <a:p>
          <a:r>
            <a:rPr lang="en-ZA" dirty="0" smtClean="0"/>
            <a:t>Community</a:t>
          </a:r>
          <a:endParaRPr lang="en-ZA" dirty="0"/>
        </a:p>
      </dgm:t>
    </dgm:pt>
    <dgm:pt modelId="{FEC57758-D50C-49AF-9B01-BDDBE175F849}" type="parTrans" cxnId="{7D3A8B65-8C61-47D9-8742-9C8BB66E85BB}">
      <dgm:prSet/>
      <dgm:spPr/>
      <dgm:t>
        <a:bodyPr/>
        <a:lstStyle/>
        <a:p>
          <a:endParaRPr lang="en-ZA"/>
        </a:p>
      </dgm:t>
    </dgm:pt>
    <dgm:pt modelId="{85B6BA0A-EBA6-44C0-881C-A30F9F826C4C}" type="sibTrans" cxnId="{7D3A8B65-8C61-47D9-8742-9C8BB66E85BB}">
      <dgm:prSet/>
      <dgm:spPr/>
      <dgm:t>
        <a:bodyPr/>
        <a:lstStyle/>
        <a:p>
          <a:endParaRPr lang="en-ZA"/>
        </a:p>
      </dgm:t>
    </dgm:pt>
    <dgm:pt modelId="{034D4F00-83E4-40BE-BB21-A597EDBF9383}">
      <dgm:prSet phldrT="[Text]"/>
      <dgm:spPr/>
      <dgm:t>
        <a:bodyPr/>
        <a:lstStyle/>
        <a:p>
          <a:r>
            <a:rPr lang="en-ZA" dirty="0" smtClean="0"/>
            <a:t>Political Leadership</a:t>
          </a:r>
          <a:endParaRPr lang="en-ZA" dirty="0"/>
        </a:p>
      </dgm:t>
    </dgm:pt>
    <dgm:pt modelId="{E01DBC17-07DF-4303-A5DB-0FF7678AE1D8}" type="parTrans" cxnId="{B7601A03-3F3C-462D-8A44-B27D15D347D6}">
      <dgm:prSet/>
      <dgm:spPr/>
      <dgm:t>
        <a:bodyPr/>
        <a:lstStyle/>
        <a:p>
          <a:endParaRPr lang="en-ZA"/>
        </a:p>
      </dgm:t>
    </dgm:pt>
    <dgm:pt modelId="{04A0059B-BF2B-4965-9567-E60BF1737373}" type="sibTrans" cxnId="{B7601A03-3F3C-462D-8A44-B27D15D347D6}">
      <dgm:prSet/>
      <dgm:spPr/>
      <dgm:t>
        <a:bodyPr/>
        <a:lstStyle/>
        <a:p>
          <a:endParaRPr lang="en-ZA"/>
        </a:p>
      </dgm:t>
    </dgm:pt>
    <dgm:pt modelId="{D2A61AB5-A3B8-403E-AAD8-4392B67F11E6}">
      <dgm:prSet phldrT="[Text]"/>
      <dgm:spPr/>
      <dgm:t>
        <a:bodyPr/>
        <a:lstStyle/>
        <a:p>
          <a:r>
            <a:rPr lang="en-ZA" dirty="0" smtClean="0"/>
            <a:t>Administration</a:t>
          </a:r>
          <a:endParaRPr lang="en-ZA" dirty="0"/>
        </a:p>
      </dgm:t>
    </dgm:pt>
    <dgm:pt modelId="{2C7E6B86-EB17-4DA6-9B39-27AE5F9498B9}" type="parTrans" cxnId="{27BAAC54-A32A-49D2-9A94-04F5BF7FA91A}">
      <dgm:prSet/>
      <dgm:spPr/>
      <dgm:t>
        <a:bodyPr/>
        <a:lstStyle/>
        <a:p>
          <a:endParaRPr lang="en-ZA"/>
        </a:p>
      </dgm:t>
    </dgm:pt>
    <dgm:pt modelId="{F5EAE6AF-7ADA-4281-AA40-F433C70427C2}" type="sibTrans" cxnId="{27BAAC54-A32A-49D2-9A94-04F5BF7FA91A}">
      <dgm:prSet/>
      <dgm:spPr/>
      <dgm:t>
        <a:bodyPr/>
        <a:lstStyle/>
        <a:p>
          <a:endParaRPr lang="en-ZA"/>
        </a:p>
      </dgm:t>
    </dgm:pt>
    <dgm:pt modelId="{1F9E6DDA-15A5-4335-8998-743DB82EEC2A}" type="pres">
      <dgm:prSet presAssocID="{20EC585C-A69B-47CF-8458-2FBCBBAEF477}" presName="Name0" presStyleCnt="0">
        <dgm:presLayoutVars>
          <dgm:dir/>
          <dgm:resizeHandles val="exact"/>
        </dgm:presLayoutVars>
      </dgm:prSet>
      <dgm:spPr/>
    </dgm:pt>
    <dgm:pt modelId="{B0766CB6-228F-4DD3-A151-1959C7E5E15E}" type="pres">
      <dgm:prSet presAssocID="{20EC585C-A69B-47CF-8458-2FBCBBAEF477}" presName="fgShape" presStyleLbl="fgShp" presStyleIdx="0" presStyleCnt="1" custScaleY="165078" custLinFactNeighborY="-25920"/>
      <dgm:spPr/>
    </dgm:pt>
    <dgm:pt modelId="{17E0DA00-7FC4-4472-B326-B4EF12D54B96}" type="pres">
      <dgm:prSet presAssocID="{20EC585C-A69B-47CF-8458-2FBCBBAEF477}" presName="linComp" presStyleCnt="0"/>
      <dgm:spPr/>
    </dgm:pt>
    <dgm:pt modelId="{13BB5A13-FBDE-456E-AE2C-3A728C793545}" type="pres">
      <dgm:prSet presAssocID="{FBC2FF3E-FD4C-4FC7-BC21-219AE558D3F1}" presName="compNode" presStyleCnt="0"/>
      <dgm:spPr/>
    </dgm:pt>
    <dgm:pt modelId="{A83DF7B2-A58E-4B28-8DCF-7D414BC4A9D5}" type="pres">
      <dgm:prSet presAssocID="{FBC2FF3E-FD4C-4FC7-BC21-219AE558D3F1}" presName="bkgdShape" presStyleLbl="node1" presStyleIdx="0" presStyleCnt="3"/>
      <dgm:spPr/>
      <dgm:t>
        <a:bodyPr/>
        <a:lstStyle/>
        <a:p>
          <a:endParaRPr lang="en-ZA"/>
        </a:p>
      </dgm:t>
    </dgm:pt>
    <dgm:pt modelId="{E5CDD2BE-1E66-460E-BE48-CAF95A59CF10}" type="pres">
      <dgm:prSet presAssocID="{FBC2FF3E-FD4C-4FC7-BC21-219AE558D3F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B208E29-6092-427E-B971-BF044BBB4C31}" type="pres">
      <dgm:prSet presAssocID="{FBC2FF3E-FD4C-4FC7-BC21-219AE558D3F1}" presName="invisiNode" presStyleLbl="node1" presStyleIdx="0" presStyleCnt="3"/>
      <dgm:spPr/>
    </dgm:pt>
    <dgm:pt modelId="{2718038C-F987-4FFF-BDA5-D345EC231E05}" type="pres">
      <dgm:prSet presAssocID="{FBC2FF3E-FD4C-4FC7-BC21-219AE558D3F1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87F1E31-7C77-4B4B-AC20-117799094011}" type="pres">
      <dgm:prSet presAssocID="{85B6BA0A-EBA6-44C0-881C-A30F9F826C4C}" presName="sibTrans" presStyleLbl="sibTrans2D1" presStyleIdx="0" presStyleCnt="0"/>
      <dgm:spPr/>
      <dgm:t>
        <a:bodyPr/>
        <a:lstStyle/>
        <a:p>
          <a:endParaRPr lang="en-ZA"/>
        </a:p>
      </dgm:t>
    </dgm:pt>
    <dgm:pt modelId="{047BFDBB-8B03-42A9-99BB-885B0933276B}" type="pres">
      <dgm:prSet presAssocID="{034D4F00-83E4-40BE-BB21-A597EDBF9383}" presName="compNode" presStyleCnt="0"/>
      <dgm:spPr/>
    </dgm:pt>
    <dgm:pt modelId="{654FE090-9F4E-4AD8-9CD0-27673AC8B56F}" type="pres">
      <dgm:prSet presAssocID="{034D4F00-83E4-40BE-BB21-A597EDBF9383}" presName="bkgdShape" presStyleLbl="node1" presStyleIdx="1" presStyleCnt="3"/>
      <dgm:spPr/>
      <dgm:t>
        <a:bodyPr/>
        <a:lstStyle/>
        <a:p>
          <a:endParaRPr lang="en-ZA"/>
        </a:p>
      </dgm:t>
    </dgm:pt>
    <dgm:pt modelId="{B3A93A16-AD94-4B23-AE47-F2FB1383254D}" type="pres">
      <dgm:prSet presAssocID="{034D4F00-83E4-40BE-BB21-A597EDBF938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E49171F-02FC-4A21-82E7-F215F771CBB8}" type="pres">
      <dgm:prSet presAssocID="{034D4F00-83E4-40BE-BB21-A597EDBF9383}" presName="invisiNode" presStyleLbl="node1" presStyleIdx="1" presStyleCnt="3"/>
      <dgm:spPr/>
    </dgm:pt>
    <dgm:pt modelId="{6E021E24-F600-4305-BAC4-BDACE9C8FE5A}" type="pres">
      <dgm:prSet presAssocID="{034D4F00-83E4-40BE-BB21-A597EDBF9383}" presName="imagNode" presStyleLbl="fgImgPlace1" presStyleIdx="1" presStyleCnt="3" custLinFactNeighborX="-3510" custLinFactNeighborY="87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ZA"/>
        </a:p>
      </dgm:t>
    </dgm:pt>
    <dgm:pt modelId="{D29FE3C2-EE21-497B-9CEF-656CA549573B}" type="pres">
      <dgm:prSet presAssocID="{04A0059B-BF2B-4965-9567-E60BF1737373}" presName="sibTrans" presStyleLbl="sibTrans2D1" presStyleIdx="0" presStyleCnt="0"/>
      <dgm:spPr/>
      <dgm:t>
        <a:bodyPr/>
        <a:lstStyle/>
        <a:p>
          <a:endParaRPr lang="en-ZA"/>
        </a:p>
      </dgm:t>
    </dgm:pt>
    <dgm:pt modelId="{55A46134-C2D5-45DC-B0F8-52FCE80978BE}" type="pres">
      <dgm:prSet presAssocID="{D2A61AB5-A3B8-403E-AAD8-4392B67F11E6}" presName="compNode" presStyleCnt="0"/>
      <dgm:spPr/>
    </dgm:pt>
    <dgm:pt modelId="{67890E3D-1C4F-4655-851A-03B07701B4F9}" type="pres">
      <dgm:prSet presAssocID="{D2A61AB5-A3B8-403E-AAD8-4392B67F11E6}" presName="bkgdShape" presStyleLbl="node1" presStyleIdx="2" presStyleCnt="3"/>
      <dgm:spPr/>
      <dgm:t>
        <a:bodyPr/>
        <a:lstStyle/>
        <a:p>
          <a:endParaRPr lang="en-ZA"/>
        </a:p>
      </dgm:t>
    </dgm:pt>
    <dgm:pt modelId="{CF67DE06-08D3-4BF6-BEAB-11A66891F358}" type="pres">
      <dgm:prSet presAssocID="{D2A61AB5-A3B8-403E-AAD8-4392B67F11E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1063DF9-2227-48E4-9C04-EC0009178B3A}" type="pres">
      <dgm:prSet presAssocID="{D2A61AB5-A3B8-403E-AAD8-4392B67F11E6}" presName="invisiNode" presStyleLbl="node1" presStyleIdx="2" presStyleCnt="3"/>
      <dgm:spPr/>
    </dgm:pt>
    <dgm:pt modelId="{01D9CD45-123D-46D6-A855-F2DE28F077DC}" type="pres">
      <dgm:prSet presAssocID="{D2A61AB5-A3B8-403E-AAD8-4392B67F11E6}" presName="imagNode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7BAAC54-A32A-49D2-9A94-04F5BF7FA91A}" srcId="{20EC585C-A69B-47CF-8458-2FBCBBAEF477}" destId="{D2A61AB5-A3B8-403E-AAD8-4392B67F11E6}" srcOrd="2" destOrd="0" parTransId="{2C7E6B86-EB17-4DA6-9B39-27AE5F9498B9}" sibTransId="{F5EAE6AF-7ADA-4281-AA40-F433C70427C2}"/>
    <dgm:cxn modelId="{7D3A8B65-8C61-47D9-8742-9C8BB66E85BB}" srcId="{20EC585C-A69B-47CF-8458-2FBCBBAEF477}" destId="{FBC2FF3E-FD4C-4FC7-BC21-219AE558D3F1}" srcOrd="0" destOrd="0" parTransId="{FEC57758-D50C-49AF-9B01-BDDBE175F849}" sibTransId="{85B6BA0A-EBA6-44C0-881C-A30F9F826C4C}"/>
    <dgm:cxn modelId="{68973C91-50BB-44C4-A040-A3C55E39C429}" type="presOf" srcId="{04A0059B-BF2B-4965-9567-E60BF1737373}" destId="{D29FE3C2-EE21-497B-9CEF-656CA549573B}" srcOrd="0" destOrd="0" presId="urn:microsoft.com/office/officeart/2005/8/layout/hList7"/>
    <dgm:cxn modelId="{8EC585F1-9740-4F1C-9811-19E948675E6B}" type="presOf" srcId="{D2A61AB5-A3B8-403E-AAD8-4392B67F11E6}" destId="{67890E3D-1C4F-4655-851A-03B07701B4F9}" srcOrd="0" destOrd="0" presId="urn:microsoft.com/office/officeart/2005/8/layout/hList7"/>
    <dgm:cxn modelId="{D0B6815C-3C74-4142-BD5B-F838AFFFA68F}" type="presOf" srcId="{20EC585C-A69B-47CF-8458-2FBCBBAEF477}" destId="{1F9E6DDA-15A5-4335-8998-743DB82EEC2A}" srcOrd="0" destOrd="0" presId="urn:microsoft.com/office/officeart/2005/8/layout/hList7"/>
    <dgm:cxn modelId="{BFDF47EB-13BF-41B2-841D-71F0053F8150}" type="presOf" srcId="{85B6BA0A-EBA6-44C0-881C-A30F9F826C4C}" destId="{987F1E31-7C77-4B4B-AC20-117799094011}" srcOrd="0" destOrd="0" presId="urn:microsoft.com/office/officeart/2005/8/layout/hList7"/>
    <dgm:cxn modelId="{CA1D19C5-2B0E-4AF6-95D8-00311438CC39}" type="presOf" srcId="{FBC2FF3E-FD4C-4FC7-BC21-219AE558D3F1}" destId="{A83DF7B2-A58E-4B28-8DCF-7D414BC4A9D5}" srcOrd="0" destOrd="0" presId="urn:microsoft.com/office/officeart/2005/8/layout/hList7"/>
    <dgm:cxn modelId="{67516B0C-0BBB-4A46-9155-AE416A14A288}" type="presOf" srcId="{FBC2FF3E-FD4C-4FC7-BC21-219AE558D3F1}" destId="{E5CDD2BE-1E66-460E-BE48-CAF95A59CF10}" srcOrd="1" destOrd="0" presId="urn:microsoft.com/office/officeart/2005/8/layout/hList7"/>
    <dgm:cxn modelId="{B64EBA80-B6B6-4DE4-A5EC-5DE8C069F8B5}" type="presOf" srcId="{D2A61AB5-A3B8-403E-AAD8-4392B67F11E6}" destId="{CF67DE06-08D3-4BF6-BEAB-11A66891F358}" srcOrd="1" destOrd="0" presId="urn:microsoft.com/office/officeart/2005/8/layout/hList7"/>
    <dgm:cxn modelId="{B7601A03-3F3C-462D-8A44-B27D15D347D6}" srcId="{20EC585C-A69B-47CF-8458-2FBCBBAEF477}" destId="{034D4F00-83E4-40BE-BB21-A597EDBF9383}" srcOrd="1" destOrd="0" parTransId="{E01DBC17-07DF-4303-A5DB-0FF7678AE1D8}" sibTransId="{04A0059B-BF2B-4965-9567-E60BF1737373}"/>
    <dgm:cxn modelId="{CDB50C1C-484A-450E-BCE6-E5FFD6957437}" type="presOf" srcId="{034D4F00-83E4-40BE-BB21-A597EDBF9383}" destId="{B3A93A16-AD94-4B23-AE47-F2FB1383254D}" srcOrd="1" destOrd="0" presId="urn:microsoft.com/office/officeart/2005/8/layout/hList7"/>
    <dgm:cxn modelId="{1AE16CA8-168E-4CD3-9EEF-D60576D6D962}" type="presOf" srcId="{034D4F00-83E4-40BE-BB21-A597EDBF9383}" destId="{654FE090-9F4E-4AD8-9CD0-27673AC8B56F}" srcOrd="0" destOrd="0" presId="urn:microsoft.com/office/officeart/2005/8/layout/hList7"/>
    <dgm:cxn modelId="{EFC074DD-8E70-4CDD-A233-528799021BF2}" type="presParOf" srcId="{1F9E6DDA-15A5-4335-8998-743DB82EEC2A}" destId="{B0766CB6-228F-4DD3-A151-1959C7E5E15E}" srcOrd="0" destOrd="0" presId="urn:microsoft.com/office/officeart/2005/8/layout/hList7"/>
    <dgm:cxn modelId="{C98D3509-D34C-43D1-95F2-EAFE109B1426}" type="presParOf" srcId="{1F9E6DDA-15A5-4335-8998-743DB82EEC2A}" destId="{17E0DA00-7FC4-4472-B326-B4EF12D54B96}" srcOrd="1" destOrd="0" presId="urn:microsoft.com/office/officeart/2005/8/layout/hList7"/>
    <dgm:cxn modelId="{BFC76EF6-FD46-4E74-BDE6-C39DAA3A3282}" type="presParOf" srcId="{17E0DA00-7FC4-4472-B326-B4EF12D54B96}" destId="{13BB5A13-FBDE-456E-AE2C-3A728C793545}" srcOrd="0" destOrd="0" presId="urn:microsoft.com/office/officeart/2005/8/layout/hList7"/>
    <dgm:cxn modelId="{A0E521FA-21CC-432B-96B6-97B9BAAE40A5}" type="presParOf" srcId="{13BB5A13-FBDE-456E-AE2C-3A728C793545}" destId="{A83DF7B2-A58E-4B28-8DCF-7D414BC4A9D5}" srcOrd="0" destOrd="0" presId="urn:microsoft.com/office/officeart/2005/8/layout/hList7"/>
    <dgm:cxn modelId="{A8BB0597-FA82-4863-BE08-00ACFF90CB84}" type="presParOf" srcId="{13BB5A13-FBDE-456E-AE2C-3A728C793545}" destId="{E5CDD2BE-1E66-460E-BE48-CAF95A59CF10}" srcOrd="1" destOrd="0" presId="urn:microsoft.com/office/officeart/2005/8/layout/hList7"/>
    <dgm:cxn modelId="{D65C38C8-7432-4B5D-9473-FEB78EAF10F6}" type="presParOf" srcId="{13BB5A13-FBDE-456E-AE2C-3A728C793545}" destId="{5B208E29-6092-427E-B971-BF044BBB4C31}" srcOrd="2" destOrd="0" presId="urn:microsoft.com/office/officeart/2005/8/layout/hList7"/>
    <dgm:cxn modelId="{6BCEE385-1AF4-44D3-B3B1-05728C04EB18}" type="presParOf" srcId="{13BB5A13-FBDE-456E-AE2C-3A728C793545}" destId="{2718038C-F987-4FFF-BDA5-D345EC231E05}" srcOrd="3" destOrd="0" presId="urn:microsoft.com/office/officeart/2005/8/layout/hList7"/>
    <dgm:cxn modelId="{051246D5-5900-45C0-94E1-6A812E68469D}" type="presParOf" srcId="{17E0DA00-7FC4-4472-B326-B4EF12D54B96}" destId="{987F1E31-7C77-4B4B-AC20-117799094011}" srcOrd="1" destOrd="0" presId="urn:microsoft.com/office/officeart/2005/8/layout/hList7"/>
    <dgm:cxn modelId="{0EEC5EED-C65E-42E4-B35B-6D6D27055AC6}" type="presParOf" srcId="{17E0DA00-7FC4-4472-B326-B4EF12D54B96}" destId="{047BFDBB-8B03-42A9-99BB-885B0933276B}" srcOrd="2" destOrd="0" presId="urn:microsoft.com/office/officeart/2005/8/layout/hList7"/>
    <dgm:cxn modelId="{2D91C5D1-790B-4CCD-8CCF-BABA0B502C89}" type="presParOf" srcId="{047BFDBB-8B03-42A9-99BB-885B0933276B}" destId="{654FE090-9F4E-4AD8-9CD0-27673AC8B56F}" srcOrd="0" destOrd="0" presId="urn:microsoft.com/office/officeart/2005/8/layout/hList7"/>
    <dgm:cxn modelId="{65C251A1-0A0A-4E24-B1A8-A15E909B15BC}" type="presParOf" srcId="{047BFDBB-8B03-42A9-99BB-885B0933276B}" destId="{B3A93A16-AD94-4B23-AE47-F2FB1383254D}" srcOrd="1" destOrd="0" presId="urn:microsoft.com/office/officeart/2005/8/layout/hList7"/>
    <dgm:cxn modelId="{7DCB4890-E526-4F21-B4DE-967FF7C8FB7B}" type="presParOf" srcId="{047BFDBB-8B03-42A9-99BB-885B0933276B}" destId="{FE49171F-02FC-4A21-82E7-F215F771CBB8}" srcOrd="2" destOrd="0" presId="urn:microsoft.com/office/officeart/2005/8/layout/hList7"/>
    <dgm:cxn modelId="{F8EE913A-DB8B-450E-8C27-9A0FC5AA6643}" type="presParOf" srcId="{047BFDBB-8B03-42A9-99BB-885B0933276B}" destId="{6E021E24-F600-4305-BAC4-BDACE9C8FE5A}" srcOrd="3" destOrd="0" presId="urn:microsoft.com/office/officeart/2005/8/layout/hList7"/>
    <dgm:cxn modelId="{BE6478F2-E7DA-4A3F-BDC6-B17F83433E89}" type="presParOf" srcId="{17E0DA00-7FC4-4472-B326-B4EF12D54B96}" destId="{D29FE3C2-EE21-497B-9CEF-656CA549573B}" srcOrd="3" destOrd="0" presId="urn:microsoft.com/office/officeart/2005/8/layout/hList7"/>
    <dgm:cxn modelId="{74ABC4C8-E3C6-40D5-8BC7-C0151498E300}" type="presParOf" srcId="{17E0DA00-7FC4-4472-B326-B4EF12D54B96}" destId="{55A46134-C2D5-45DC-B0F8-52FCE80978BE}" srcOrd="4" destOrd="0" presId="urn:microsoft.com/office/officeart/2005/8/layout/hList7"/>
    <dgm:cxn modelId="{9956A7AC-D920-4F32-9142-83AC677A4D6C}" type="presParOf" srcId="{55A46134-C2D5-45DC-B0F8-52FCE80978BE}" destId="{67890E3D-1C4F-4655-851A-03B07701B4F9}" srcOrd="0" destOrd="0" presId="urn:microsoft.com/office/officeart/2005/8/layout/hList7"/>
    <dgm:cxn modelId="{8C9ACB40-197D-4141-BBBD-928C922CBCDB}" type="presParOf" srcId="{55A46134-C2D5-45DC-B0F8-52FCE80978BE}" destId="{CF67DE06-08D3-4BF6-BEAB-11A66891F358}" srcOrd="1" destOrd="0" presId="urn:microsoft.com/office/officeart/2005/8/layout/hList7"/>
    <dgm:cxn modelId="{66CB3E77-EFC4-4BE0-A769-0415C11D2982}" type="presParOf" srcId="{55A46134-C2D5-45DC-B0F8-52FCE80978BE}" destId="{31063DF9-2227-48E4-9C04-EC0009178B3A}" srcOrd="2" destOrd="0" presId="urn:microsoft.com/office/officeart/2005/8/layout/hList7"/>
    <dgm:cxn modelId="{A33F3D15-803C-4135-BF74-816074F2ACAC}" type="presParOf" srcId="{55A46134-C2D5-45DC-B0F8-52FCE80978BE}" destId="{01D9CD45-123D-46D6-A855-F2DE28F077D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BB3CBD-91C3-491B-BDA5-72652D4A6512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7E8B9BC4-345C-4D3E-A517-B57034E8DD6C}">
      <dgm:prSet phldrT="[Text]"/>
      <dgm:spPr>
        <a:solidFill>
          <a:schemeClr val="bg1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GB" altLang="en-US" dirty="0" smtClean="0">
              <a:solidFill>
                <a:schemeClr val="tx1"/>
              </a:solidFill>
            </a:rPr>
            <a:t>Enterprise risk management (ERM) requires an entity to take a portfolio view of risk</a:t>
          </a:r>
          <a:endParaRPr lang="en-ZA" dirty="0">
            <a:solidFill>
              <a:schemeClr val="tx1"/>
            </a:solidFill>
          </a:endParaRPr>
        </a:p>
      </dgm:t>
    </dgm:pt>
    <dgm:pt modelId="{1B11770B-0E91-46BF-B31F-AB244932E3AB}" type="parTrans" cxnId="{C989A55D-3402-4CE6-9918-8213FFB7A353}">
      <dgm:prSet/>
      <dgm:spPr/>
      <dgm:t>
        <a:bodyPr/>
        <a:lstStyle/>
        <a:p>
          <a:endParaRPr lang="en-ZA">
            <a:solidFill>
              <a:schemeClr val="tx2"/>
            </a:solidFill>
          </a:endParaRPr>
        </a:p>
      </dgm:t>
    </dgm:pt>
    <dgm:pt modelId="{2C4540FA-FB44-44FF-81ED-F5706A755A44}" type="sibTrans" cxnId="{C989A55D-3402-4CE6-9918-8213FFB7A353}">
      <dgm:prSet/>
      <dgm:spPr/>
      <dgm:t>
        <a:bodyPr/>
        <a:lstStyle/>
        <a:p>
          <a:endParaRPr lang="en-ZA">
            <a:solidFill>
              <a:schemeClr val="tx2"/>
            </a:solidFill>
          </a:endParaRPr>
        </a:p>
      </dgm:t>
    </dgm:pt>
    <dgm:pt modelId="{164AC755-6B62-4B5A-AFA1-9005804A011F}">
      <dgm:prSet phldrT="[Text]"/>
      <dgm:spPr>
        <a:solidFill>
          <a:schemeClr val="bg1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GB" altLang="en-US" dirty="0" smtClean="0">
              <a:solidFill>
                <a:schemeClr val="tx1"/>
              </a:solidFill>
            </a:rPr>
            <a:t>Management considers how individual risks interrelate</a:t>
          </a:r>
          <a:endParaRPr lang="en-ZA" dirty="0">
            <a:solidFill>
              <a:schemeClr val="tx1"/>
            </a:solidFill>
          </a:endParaRPr>
        </a:p>
      </dgm:t>
    </dgm:pt>
    <dgm:pt modelId="{B444A253-D657-4556-A7B4-B68C2B7A87C1}" type="parTrans" cxnId="{D00DBD17-BEEB-4A19-BEF8-715CD85610D8}">
      <dgm:prSet/>
      <dgm:spPr/>
      <dgm:t>
        <a:bodyPr/>
        <a:lstStyle/>
        <a:p>
          <a:endParaRPr lang="en-ZA">
            <a:solidFill>
              <a:schemeClr val="tx2"/>
            </a:solidFill>
          </a:endParaRPr>
        </a:p>
      </dgm:t>
    </dgm:pt>
    <dgm:pt modelId="{9D71E994-CF82-4220-9241-CDF53709AB19}" type="sibTrans" cxnId="{D00DBD17-BEEB-4A19-BEF8-715CD85610D8}">
      <dgm:prSet/>
      <dgm:spPr/>
      <dgm:t>
        <a:bodyPr/>
        <a:lstStyle/>
        <a:p>
          <a:endParaRPr lang="en-ZA">
            <a:solidFill>
              <a:schemeClr val="tx2"/>
            </a:solidFill>
          </a:endParaRPr>
        </a:p>
      </dgm:t>
    </dgm:pt>
    <dgm:pt modelId="{83ED4E44-D4D4-46A6-BEB5-84FD66ABDB64}">
      <dgm:prSet phldrT="[Text]"/>
      <dgm:spPr>
        <a:solidFill>
          <a:schemeClr val="bg1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GB" altLang="en-US" dirty="0" smtClean="0">
              <a:solidFill>
                <a:schemeClr val="tx1"/>
              </a:solidFill>
            </a:rPr>
            <a:t>Management develops a portfolio view from two perspectives - Business unit level and Entity level</a:t>
          </a:r>
          <a:endParaRPr lang="en-ZA" dirty="0">
            <a:solidFill>
              <a:schemeClr val="tx1"/>
            </a:solidFill>
          </a:endParaRPr>
        </a:p>
      </dgm:t>
    </dgm:pt>
    <dgm:pt modelId="{CC519C1D-DDC1-4EEC-9880-0FFFEFAA9288}" type="parTrans" cxnId="{E18F48C2-43F1-4E86-9592-E012F3998078}">
      <dgm:prSet/>
      <dgm:spPr/>
      <dgm:t>
        <a:bodyPr/>
        <a:lstStyle/>
        <a:p>
          <a:endParaRPr lang="en-ZA">
            <a:solidFill>
              <a:schemeClr val="tx2"/>
            </a:solidFill>
          </a:endParaRPr>
        </a:p>
      </dgm:t>
    </dgm:pt>
    <dgm:pt modelId="{BCEE2B45-9870-4CD4-B5F4-46C06289BD70}" type="sibTrans" cxnId="{E18F48C2-43F1-4E86-9592-E012F3998078}">
      <dgm:prSet/>
      <dgm:spPr/>
      <dgm:t>
        <a:bodyPr/>
        <a:lstStyle/>
        <a:p>
          <a:endParaRPr lang="en-ZA">
            <a:solidFill>
              <a:schemeClr val="tx2"/>
            </a:solidFill>
          </a:endParaRPr>
        </a:p>
      </dgm:t>
    </dgm:pt>
    <dgm:pt modelId="{AED3D820-6DA6-41EC-89D8-E5E60B2DC141}">
      <dgm:prSet phldrT="[Text]"/>
      <dgm:spPr>
        <a:solidFill>
          <a:schemeClr val="bg1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altLang="en-US" dirty="0" smtClean="0">
              <a:solidFill>
                <a:schemeClr val="tx1"/>
              </a:solidFill>
            </a:rPr>
            <a:t>The eight components of the framework are interrelated</a:t>
          </a:r>
          <a:endParaRPr lang="en-ZA" dirty="0">
            <a:solidFill>
              <a:schemeClr val="tx1"/>
            </a:solidFill>
          </a:endParaRPr>
        </a:p>
      </dgm:t>
    </dgm:pt>
    <dgm:pt modelId="{4DB034C7-808B-4F29-B4E5-750717433420}" type="parTrans" cxnId="{F93FCEBA-D8D7-42A2-9C7C-798599E122FB}">
      <dgm:prSet/>
      <dgm:spPr/>
      <dgm:t>
        <a:bodyPr/>
        <a:lstStyle/>
        <a:p>
          <a:endParaRPr lang="en-ZA"/>
        </a:p>
      </dgm:t>
    </dgm:pt>
    <dgm:pt modelId="{AA77F03C-1E86-4800-98FC-23E82B429061}" type="sibTrans" cxnId="{F93FCEBA-D8D7-42A2-9C7C-798599E122FB}">
      <dgm:prSet/>
      <dgm:spPr/>
      <dgm:t>
        <a:bodyPr/>
        <a:lstStyle/>
        <a:p>
          <a:endParaRPr lang="en-ZA"/>
        </a:p>
      </dgm:t>
    </dgm:pt>
    <dgm:pt modelId="{DA4AF891-3306-44EC-B7DE-BA9409602FFF}">
      <dgm:prSet phldrT="[Text]"/>
      <dgm:spPr>
        <a:solidFill>
          <a:srgbClr val="002060"/>
        </a:solidFill>
        <a:effectLst>
          <a:outerShdw blurRad="50800" dist="50800" dir="5400000" algn="ctr" rotWithShape="0">
            <a:schemeClr val="bg1">
              <a:lumMod val="65000"/>
            </a:schemeClr>
          </a:outerShdw>
        </a:effectLst>
      </dgm:spPr>
      <dgm:t>
        <a:bodyPr/>
        <a:lstStyle/>
        <a:p>
          <a:r>
            <a:rPr lang="en-ZA" dirty="0" smtClean="0">
              <a:solidFill>
                <a:schemeClr val="bg1"/>
              </a:solidFill>
            </a:rPr>
            <a:t>Enterprise Risk Management (ERM)</a:t>
          </a:r>
          <a:endParaRPr lang="en-ZA" dirty="0">
            <a:solidFill>
              <a:schemeClr val="bg1"/>
            </a:solidFill>
          </a:endParaRPr>
        </a:p>
      </dgm:t>
    </dgm:pt>
    <dgm:pt modelId="{3891485F-5248-4E7E-850E-7B9FA61B2B2A}" type="sibTrans" cxnId="{0CC31E0B-C6A0-42DA-B878-1A132513F912}">
      <dgm:prSet/>
      <dgm:spPr/>
      <dgm:t>
        <a:bodyPr/>
        <a:lstStyle/>
        <a:p>
          <a:endParaRPr lang="en-ZA">
            <a:solidFill>
              <a:schemeClr val="tx2"/>
            </a:solidFill>
          </a:endParaRPr>
        </a:p>
      </dgm:t>
    </dgm:pt>
    <dgm:pt modelId="{996546EC-C3A3-4657-AA4D-4F33FD8F289E}" type="parTrans" cxnId="{0CC31E0B-C6A0-42DA-B878-1A132513F912}">
      <dgm:prSet/>
      <dgm:spPr/>
      <dgm:t>
        <a:bodyPr/>
        <a:lstStyle/>
        <a:p>
          <a:endParaRPr lang="en-ZA">
            <a:solidFill>
              <a:schemeClr val="tx2"/>
            </a:solidFill>
          </a:endParaRPr>
        </a:p>
      </dgm:t>
    </dgm:pt>
    <dgm:pt modelId="{49A8D968-5B04-4789-B107-9635F5A9156E}" type="pres">
      <dgm:prSet presAssocID="{98BB3CBD-91C3-491B-BDA5-72652D4A651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EF85C626-080E-4BA3-9607-02160660CA14}" type="pres">
      <dgm:prSet presAssocID="{DA4AF891-3306-44EC-B7DE-BA9409602FFF}" presName="root" presStyleCnt="0">
        <dgm:presLayoutVars>
          <dgm:chMax/>
          <dgm:chPref val="4"/>
        </dgm:presLayoutVars>
      </dgm:prSet>
      <dgm:spPr/>
    </dgm:pt>
    <dgm:pt modelId="{CEDDEFF7-969C-434A-A185-E3F92D83491D}" type="pres">
      <dgm:prSet presAssocID="{DA4AF891-3306-44EC-B7DE-BA9409602FFF}" presName="rootComposite" presStyleCnt="0">
        <dgm:presLayoutVars/>
      </dgm:prSet>
      <dgm:spPr/>
    </dgm:pt>
    <dgm:pt modelId="{E546F612-1417-4FB8-A8BD-66484D16C8A5}" type="pres">
      <dgm:prSet presAssocID="{DA4AF891-3306-44EC-B7DE-BA9409602FFF}" presName="rootText" presStyleLbl="node0" presStyleIdx="0" presStyleCnt="1" custScaleX="99844">
        <dgm:presLayoutVars>
          <dgm:chMax/>
          <dgm:chPref val="4"/>
        </dgm:presLayoutVars>
      </dgm:prSet>
      <dgm:spPr/>
      <dgm:t>
        <a:bodyPr/>
        <a:lstStyle/>
        <a:p>
          <a:endParaRPr lang="en-ZA"/>
        </a:p>
      </dgm:t>
    </dgm:pt>
    <dgm:pt modelId="{BF3DBEFC-F856-4C4F-84D0-9BE4CBE41C19}" type="pres">
      <dgm:prSet presAssocID="{DA4AF891-3306-44EC-B7DE-BA9409602FFF}" presName="childShape" presStyleCnt="0">
        <dgm:presLayoutVars>
          <dgm:chMax val="0"/>
          <dgm:chPref val="0"/>
        </dgm:presLayoutVars>
      </dgm:prSet>
      <dgm:spPr/>
    </dgm:pt>
    <dgm:pt modelId="{FD61B06B-9857-4F58-BECA-FD6F23CEC8AF}" type="pres">
      <dgm:prSet presAssocID="{7E8B9BC4-345C-4D3E-A517-B57034E8DD6C}" presName="childComposite" presStyleCnt="0">
        <dgm:presLayoutVars>
          <dgm:chMax val="0"/>
          <dgm:chPref val="0"/>
        </dgm:presLayoutVars>
      </dgm:prSet>
      <dgm:spPr/>
    </dgm:pt>
    <dgm:pt modelId="{880D7AC3-5CF8-4932-AA76-D0624DCC7AE6}" type="pres">
      <dgm:prSet presAssocID="{7E8B9BC4-345C-4D3E-A517-B57034E8DD6C}" presName="Image" presStyleLbl="node1" presStyleIdx="0" presStyleCnt="4" custLinFactX="124051" custLinFactY="200000" custLinFactNeighborX="200000" custLinFactNeighborY="278317"/>
      <dgm:spPr>
        <a:blipFill>
          <a:blip xmlns:r="http://schemas.openxmlformats.org/officeDocument/2006/relationships" r:embed="rId1"/>
          <a:srcRect/>
          <a:stretch>
            <a:fillRect l="-17000" r="-17000"/>
          </a:stretch>
        </a:blipFill>
      </dgm:spPr>
      <dgm:t>
        <a:bodyPr/>
        <a:lstStyle/>
        <a:p>
          <a:endParaRPr lang="en-ZA"/>
        </a:p>
      </dgm:t>
    </dgm:pt>
    <dgm:pt modelId="{BD653089-BE8B-4DF8-9BFB-224A2A45F6DF}" type="pres">
      <dgm:prSet presAssocID="{7E8B9BC4-345C-4D3E-A517-B57034E8DD6C}" presName="childText" presStyleLbl="lnNode1" presStyleIdx="0" presStyleCnt="4" custScaleX="124863" custScaleY="91177" custLinFactNeighborX="-6174" custLinFactNeighborY="-29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F6DBB16-A955-4785-8BA2-4310650032CE}" type="pres">
      <dgm:prSet presAssocID="{164AC755-6B62-4B5A-AFA1-9005804A011F}" presName="childComposite" presStyleCnt="0">
        <dgm:presLayoutVars>
          <dgm:chMax val="0"/>
          <dgm:chPref val="0"/>
        </dgm:presLayoutVars>
      </dgm:prSet>
      <dgm:spPr/>
    </dgm:pt>
    <dgm:pt modelId="{9E82C32C-8C7D-488D-91B2-67132C63BB09}" type="pres">
      <dgm:prSet presAssocID="{164AC755-6B62-4B5A-AFA1-9005804A011F}" presName="Image" presStyleLbl="node1" presStyleIdx="1" presStyleCnt="4" custLinFactX="48360" custLinFactY="116317" custLinFactNeighborX="100000" custLinFactNeighborY="200000"/>
      <dgm:spPr>
        <a:blipFill>
          <a:blip xmlns:r="http://schemas.openxmlformats.org/officeDocument/2006/relationships" r:embed="rId2"/>
          <a:srcRect/>
          <a:stretch>
            <a:fillRect l="-17000" r="-17000"/>
          </a:stretch>
        </a:blipFill>
      </dgm:spPr>
      <dgm:t>
        <a:bodyPr/>
        <a:lstStyle/>
        <a:p>
          <a:endParaRPr lang="en-ZA"/>
        </a:p>
      </dgm:t>
    </dgm:pt>
    <dgm:pt modelId="{4C07FCA1-7FFB-466A-9BC8-94C032D47248}" type="pres">
      <dgm:prSet presAssocID="{164AC755-6B62-4B5A-AFA1-9005804A011F}" presName="childText" presStyleLbl="lnNode1" presStyleIdx="1" presStyleCnt="4" custScaleX="125465" custLinFactNeighborX="-5376" custLinFactNeighborY="-50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60B04CF-D611-45AC-BAD3-14A216DA4FF9}" type="pres">
      <dgm:prSet presAssocID="{83ED4E44-D4D4-46A6-BEB5-84FD66ABDB64}" presName="childComposite" presStyleCnt="0">
        <dgm:presLayoutVars>
          <dgm:chMax val="0"/>
          <dgm:chPref val="0"/>
        </dgm:presLayoutVars>
      </dgm:prSet>
      <dgm:spPr/>
    </dgm:pt>
    <dgm:pt modelId="{2C444326-8875-42A0-A2B3-DA87A5578830}" type="pres">
      <dgm:prSet presAssocID="{83ED4E44-D4D4-46A6-BEB5-84FD66ABDB64}" presName="Image" presStyleLbl="node1" presStyleIdx="2" presStyleCnt="4" custLinFactX="86347" custLinFactY="100000" custLinFactNeighborX="100000" custLinFactNeighborY="104317"/>
      <dgm:spPr>
        <a:blipFill>
          <a:blip xmlns:r="http://schemas.openxmlformats.org/officeDocument/2006/relationships" r:embed="rId3"/>
          <a:srcRect/>
          <a:stretch>
            <a:fillRect l="-17000" r="-17000"/>
          </a:stretch>
        </a:blipFill>
      </dgm:spPr>
      <dgm:t>
        <a:bodyPr/>
        <a:lstStyle/>
        <a:p>
          <a:endParaRPr lang="en-ZA"/>
        </a:p>
      </dgm:t>
    </dgm:pt>
    <dgm:pt modelId="{5E3F34E8-B619-4430-9B02-FBA0B9E61C41}" type="pres">
      <dgm:prSet presAssocID="{83ED4E44-D4D4-46A6-BEB5-84FD66ABDB64}" presName="childText" presStyleLbl="lnNode1" presStyleIdx="2" presStyleCnt="4" custScaleX="125501" custLinFactNeighborX="-5398" custLinFactNeighborY="-31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085C1F6-6134-4F15-84F9-AE3E9B51139E}" type="pres">
      <dgm:prSet presAssocID="{AED3D820-6DA6-41EC-89D8-E5E60B2DC141}" presName="childComposite" presStyleCnt="0">
        <dgm:presLayoutVars>
          <dgm:chMax val="0"/>
          <dgm:chPref val="0"/>
        </dgm:presLayoutVars>
      </dgm:prSet>
      <dgm:spPr/>
    </dgm:pt>
    <dgm:pt modelId="{2345050E-19D4-41CF-9853-90A670782498}" type="pres">
      <dgm:prSet presAssocID="{AED3D820-6DA6-41EC-89D8-E5E60B2DC141}" presName="Image" presStyleLbl="node1" presStyleIdx="3" presStyleCnt="4" custLinFactX="100000" custLinFactY="42317" custLinFactNeighborX="144911" custLinFactNeighborY="100000"/>
      <dgm:spPr>
        <a:blipFill>
          <a:blip xmlns:r="http://schemas.openxmlformats.org/officeDocument/2006/relationships" r:embed="rId4"/>
          <a:stretch>
            <a:fillRect l="-17000" r="-17000"/>
          </a:stretch>
        </a:blipFill>
      </dgm:spPr>
      <dgm:t>
        <a:bodyPr/>
        <a:lstStyle/>
        <a:p>
          <a:endParaRPr lang="en-ZA"/>
        </a:p>
      </dgm:t>
    </dgm:pt>
    <dgm:pt modelId="{D0D57800-DDD7-4F85-A939-13E51351958D}" type="pres">
      <dgm:prSet presAssocID="{AED3D820-6DA6-41EC-89D8-E5E60B2DC141}" presName="childText" presStyleLbl="lnNode1" presStyleIdx="3" presStyleCnt="4" custScaleX="124699" custLinFactNeighborX="-5681" custLinFactNeighborY="14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D00DBD17-BEEB-4A19-BEF8-715CD85610D8}" srcId="{DA4AF891-3306-44EC-B7DE-BA9409602FFF}" destId="{164AC755-6B62-4B5A-AFA1-9005804A011F}" srcOrd="1" destOrd="0" parTransId="{B444A253-D657-4556-A7B4-B68C2B7A87C1}" sibTransId="{9D71E994-CF82-4220-9241-CDF53709AB19}"/>
    <dgm:cxn modelId="{F93FCEBA-D8D7-42A2-9C7C-798599E122FB}" srcId="{DA4AF891-3306-44EC-B7DE-BA9409602FFF}" destId="{AED3D820-6DA6-41EC-89D8-E5E60B2DC141}" srcOrd="3" destOrd="0" parTransId="{4DB034C7-808B-4F29-B4E5-750717433420}" sibTransId="{AA77F03C-1E86-4800-98FC-23E82B429061}"/>
    <dgm:cxn modelId="{6CA8AACA-3AF0-413B-A1AF-2CAF2C603A35}" type="presOf" srcId="{164AC755-6B62-4B5A-AFA1-9005804A011F}" destId="{4C07FCA1-7FFB-466A-9BC8-94C032D47248}" srcOrd="0" destOrd="0" presId="urn:microsoft.com/office/officeart/2008/layout/PictureAccentList"/>
    <dgm:cxn modelId="{E18F48C2-43F1-4E86-9592-E012F3998078}" srcId="{DA4AF891-3306-44EC-B7DE-BA9409602FFF}" destId="{83ED4E44-D4D4-46A6-BEB5-84FD66ABDB64}" srcOrd="2" destOrd="0" parTransId="{CC519C1D-DDC1-4EEC-9880-0FFFEFAA9288}" sibTransId="{BCEE2B45-9870-4CD4-B5F4-46C06289BD70}"/>
    <dgm:cxn modelId="{3EA2AB05-52C1-4539-A8C8-50DF9D014A73}" type="presOf" srcId="{DA4AF891-3306-44EC-B7DE-BA9409602FFF}" destId="{E546F612-1417-4FB8-A8BD-66484D16C8A5}" srcOrd="0" destOrd="0" presId="urn:microsoft.com/office/officeart/2008/layout/PictureAccentList"/>
    <dgm:cxn modelId="{D246272F-A9CB-4DFF-887C-691856AF2114}" type="presOf" srcId="{AED3D820-6DA6-41EC-89D8-E5E60B2DC141}" destId="{D0D57800-DDD7-4F85-A939-13E51351958D}" srcOrd="0" destOrd="0" presId="urn:microsoft.com/office/officeart/2008/layout/PictureAccentList"/>
    <dgm:cxn modelId="{0CC31E0B-C6A0-42DA-B878-1A132513F912}" srcId="{98BB3CBD-91C3-491B-BDA5-72652D4A6512}" destId="{DA4AF891-3306-44EC-B7DE-BA9409602FFF}" srcOrd="0" destOrd="0" parTransId="{996546EC-C3A3-4657-AA4D-4F33FD8F289E}" sibTransId="{3891485F-5248-4E7E-850E-7B9FA61B2B2A}"/>
    <dgm:cxn modelId="{C75C2DBC-C953-4191-B68B-67F46A0FEE25}" type="presOf" srcId="{83ED4E44-D4D4-46A6-BEB5-84FD66ABDB64}" destId="{5E3F34E8-B619-4430-9B02-FBA0B9E61C41}" srcOrd="0" destOrd="0" presId="urn:microsoft.com/office/officeart/2008/layout/PictureAccentList"/>
    <dgm:cxn modelId="{C989A55D-3402-4CE6-9918-8213FFB7A353}" srcId="{DA4AF891-3306-44EC-B7DE-BA9409602FFF}" destId="{7E8B9BC4-345C-4D3E-A517-B57034E8DD6C}" srcOrd="0" destOrd="0" parTransId="{1B11770B-0E91-46BF-B31F-AB244932E3AB}" sibTransId="{2C4540FA-FB44-44FF-81ED-F5706A755A44}"/>
    <dgm:cxn modelId="{B893BA2F-7E19-4FC8-AE11-00D543DFED16}" type="presOf" srcId="{7E8B9BC4-345C-4D3E-A517-B57034E8DD6C}" destId="{BD653089-BE8B-4DF8-9BFB-224A2A45F6DF}" srcOrd="0" destOrd="0" presId="urn:microsoft.com/office/officeart/2008/layout/PictureAccentList"/>
    <dgm:cxn modelId="{17F56687-53DA-454E-951E-0BF4A23C3FD7}" type="presOf" srcId="{98BB3CBD-91C3-491B-BDA5-72652D4A6512}" destId="{49A8D968-5B04-4789-B107-9635F5A9156E}" srcOrd="0" destOrd="0" presId="urn:microsoft.com/office/officeart/2008/layout/PictureAccentList"/>
    <dgm:cxn modelId="{DF6615AE-BD3F-46ED-8001-8FB8E6F39142}" type="presParOf" srcId="{49A8D968-5B04-4789-B107-9635F5A9156E}" destId="{EF85C626-080E-4BA3-9607-02160660CA14}" srcOrd="0" destOrd="0" presId="urn:microsoft.com/office/officeart/2008/layout/PictureAccentList"/>
    <dgm:cxn modelId="{B4437E82-E52F-4B75-B867-1F87985C8743}" type="presParOf" srcId="{EF85C626-080E-4BA3-9607-02160660CA14}" destId="{CEDDEFF7-969C-434A-A185-E3F92D83491D}" srcOrd="0" destOrd="0" presId="urn:microsoft.com/office/officeart/2008/layout/PictureAccentList"/>
    <dgm:cxn modelId="{D5E7436F-562A-4D44-A7E9-A17DD70B749F}" type="presParOf" srcId="{CEDDEFF7-969C-434A-A185-E3F92D83491D}" destId="{E546F612-1417-4FB8-A8BD-66484D16C8A5}" srcOrd="0" destOrd="0" presId="urn:microsoft.com/office/officeart/2008/layout/PictureAccentList"/>
    <dgm:cxn modelId="{9D557BDC-0D6D-4ED0-8F00-5D3B0D08C290}" type="presParOf" srcId="{EF85C626-080E-4BA3-9607-02160660CA14}" destId="{BF3DBEFC-F856-4C4F-84D0-9BE4CBE41C19}" srcOrd="1" destOrd="0" presId="urn:microsoft.com/office/officeart/2008/layout/PictureAccentList"/>
    <dgm:cxn modelId="{1157C85A-1A97-4ABA-B31E-B8433FC3DD48}" type="presParOf" srcId="{BF3DBEFC-F856-4C4F-84D0-9BE4CBE41C19}" destId="{FD61B06B-9857-4F58-BECA-FD6F23CEC8AF}" srcOrd="0" destOrd="0" presId="urn:microsoft.com/office/officeart/2008/layout/PictureAccentList"/>
    <dgm:cxn modelId="{ED5FE9AC-4512-4AC0-9408-2627DD695DEF}" type="presParOf" srcId="{FD61B06B-9857-4F58-BECA-FD6F23CEC8AF}" destId="{880D7AC3-5CF8-4932-AA76-D0624DCC7AE6}" srcOrd="0" destOrd="0" presId="urn:microsoft.com/office/officeart/2008/layout/PictureAccentList"/>
    <dgm:cxn modelId="{4BEB1074-026C-40E8-8587-3B83E96D7375}" type="presParOf" srcId="{FD61B06B-9857-4F58-BECA-FD6F23CEC8AF}" destId="{BD653089-BE8B-4DF8-9BFB-224A2A45F6DF}" srcOrd="1" destOrd="0" presId="urn:microsoft.com/office/officeart/2008/layout/PictureAccentList"/>
    <dgm:cxn modelId="{A399BC55-F99F-4A9F-8AF6-7CD0D89F8FB6}" type="presParOf" srcId="{BF3DBEFC-F856-4C4F-84D0-9BE4CBE41C19}" destId="{3F6DBB16-A955-4785-8BA2-4310650032CE}" srcOrd="1" destOrd="0" presId="urn:microsoft.com/office/officeart/2008/layout/PictureAccentList"/>
    <dgm:cxn modelId="{AE261F21-A611-4FB8-8F69-89C721B7E8A2}" type="presParOf" srcId="{3F6DBB16-A955-4785-8BA2-4310650032CE}" destId="{9E82C32C-8C7D-488D-91B2-67132C63BB09}" srcOrd="0" destOrd="0" presId="urn:microsoft.com/office/officeart/2008/layout/PictureAccentList"/>
    <dgm:cxn modelId="{564EFE74-59BE-4CE3-98E9-1C3D719F6233}" type="presParOf" srcId="{3F6DBB16-A955-4785-8BA2-4310650032CE}" destId="{4C07FCA1-7FFB-466A-9BC8-94C032D47248}" srcOrd="1" destOrd="0" presId="urn:microsoft.com/office/officeart/2008/layout/PictureAccentList"/>
    <dgm:cxn modelId="{C4EE910E-7A71-4523-89A5-04F661229984}" type="presParOf" srcId="{BF3DBEFC-F856-4C4F-84D0-9BE4CBE41C19}" destId="{460B04CF-D611-45AC-BAD3-14A216DA4FF9}" srcOrd="2" destOrd="0" presId="urn:microsoft.com/office/officeart/2008/layout/PictureAccentList"/>
    <dgm:cxn modelId="{7875EC74-2BA2-4531-8C7A-83A5D78E4314}" type="presParOf" srcId="{460B04CF-D611-45AC-BAD3-14A216DA4FF9}" destId="{2C444326-8875-42A0-A2B3-DA87A5578830}" srcOrd="0" destOrd="0" presId="urn:microsoft.com/office/officeart/2008/layout/PictureAccentList"/>
    <dgm:cxn modelId="{E00BC22B-7295-483D-A564-0B5661DF6D04}" type="presParOf" srcId="{460B04CF-D611-45AC-BAD3-14A216DA4FF9}" destId="{5E3F34E8-B619-4430-9B02-FBA0B9E61C41}" srcOrd="1" destOrd="0" presId="urn:microsoft.com/office/officeart/2008/layout/PictureAccentList"/>
    <dgm:cxn modelId="{A09844F5-7388-4CEC-900E-6615977A2682}" type="presParOf" srcId="{BF3DBEFC-F856-4C4F-84D0-9BE4CBE41C19}" destId="{2085C1F6-6134-4F15-84F9-AE3E9B51139E}" srcOrd="3" destOrd="0" presId="urn:microsoft.com/office/officeart/2008/layout/PictureAccentList"/>
    <dgm:cxn modelId="{2362C668-FD95-4069-A7B0-763E06AE4681}" type="presParOf" srcId="{2085C1F6-6134-4F15-84F9-AE3E9B51139E}" destId="{2345050E-19D4-41CF-9853-90A670782498}" srcOrd="0" destOrd="0" presId="urn:microsoft.com/office/officeart/2008/layout/PictureAccentList"/>
    <dgm:cxn modelId="{670CC4AE-53B6-4E6A-9255-AEC457423A94}" type="presParOf" srcId="{2085C1F6-6134-4F15-84F9-AE3E9B51139E}" destId="{D0D57800-DDD7-4F85-A939-13E51351958D}" srcOrd="1" destOrd="0" presId="urn:microsoft.com/office/officeart/2008/layout/PictureAccentList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9A3E24-D617-46A2-B239-05C8159CC79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E0D6EB9-9E71-4DEC-BED1-E14B9EC781A2}">
      <dgm:prSet phldrT="[Text]" custT="1"/>
      <dgm:spPr>
        <a:xfrm>
          <a:off x="3571" y="6543"/>
          <a:ext cx="1561702" cy="937021"/>
        </a:xfrm>
        <a:prstGeom prst="roundRect">
          <a:avLst>
            <a:gd name="adj" fmla="val 10000"/>
          </a:avLst>
        </a:prstGeom>
        <a:solidFill>
          <a:srgbClr val="990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 sz="18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STRATEGIC PLANNING FRAMEWORK</a:t>
          </a:r>
        </a:p>
      </dgm:t>
    </dgm:pt>
    <dgm:pt modelId="{33FC1F4D-B2D6-4632-AF35-F68F730B4FED}" type="parTrans" cxnId="{2E481697-A840-4989-B0EA-D72F87C1863E}">
      <dgm:prSet/>
      <dgm:spPr/>
      <dgm:t>
        <a:bodyPr/>
        <a:lstStyle/>
        <a:p>
          <a:endParaRPr lang="en-GB" sz="1700">
            <a:latin typeface="Arial Narrow" panose="020B0606020202030204" pitchFamily="34" charset="0"/>
          </a:endParaRPr>
        </a:p>
      </dgm:t>
    </dgm:pt>
    <dgm:pt modelId="{F66C1BB4-2755-44C8-BA13-B25C779734B9}" type="sibTrans" cxnId="{2E481697-A840-4989-B0EA-D72F87C1863E}">
      <dgm:prSet custT="1"/>
      <dgm:spPr>
        <a:xfrm>
          <a:off x="1721445" y="281403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rgbClr val="99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sz="17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9FD324CC-5739-4C2A-A75B-9DA3EE5E3811}">
      <dgm:prSet phldrT="[Text]" custT="1"/>
      <dgm:spPr>
        <a:xfrm>
          <a:off x="2189955" y="6543"/>
          <a:ext cx="1561702" cy="937021"/>
        </a:xfrm>
        <a:prstGeom prst="roundRect">
          <a:avLst>
            <a:gd name="adj" fmla="val 10000"/>
          </a:avLst>
        </a:prstGeom>
        <a:solidFill>
          <a:srgbClr val="990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 sz="18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RISK-RETURN ANALYSIS</a:t>
          </a:r>
        </a:p>
      </dgm:t>
    </dgm:pt>
    <dgm:pt modelId="{4D57F588-03A5-49CA-8010-132BA92252FB}" type="parTrans" cxnId="{F2D30E1C-2B0B-40EB-8201-128088A6AC11}">
      <dgm:prSet/>
      <dgm:spPr/>
      <dgm:t>
        <a:bodyPr/>
        <a:lstStyle/>
        <a:p>
          <a:endParaRPr lang="en-GB" sz="1700">
            <a:latin typeface="Arial Narrow" panose="020B0606020202030204" pitchFamily="34" charset="0"/>
          </a:endParaRPr>
        </a:p>
      </dgm:t>
    </dgm:pt>
    <dgm:pt modelId="{3FB33B4E-3030-4AF3-9806-ED7805859796}" type="sibTrans" cxnId="{F2D30E1C-2B0B-40EB-8201-128088A6AC11}">
      <dgm:prSet custT="1"/>
      <dgm:spPr>
        <a:xfrm>
          <a:off x="3907829" y="281403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rgbClr val="99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sz="17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C1DEDC97-3D9E-4A32-BE6D-F749E17C3134}">
      <dgm:prSet phldrT="[Text]" custT="1"/>
      <dgm:spPr>
        <a:xfrm>
          <a:off x="4376340" y="6543"/>
          <a:ext cx="1561702" cy="937021"/>
        </a:xfrm>
        <a:prstGeom prst="roundRect">
          <a:avLst>
            <a:gd name="adj" fmla="val 10000"/>
          </a:avLst>
        </a:prstGeom>
        <a:solidFill>
          <a:srgbClr val="990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 sz="18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RISK APPETITE INTEGRATION</a:t>
          </a:r>
        </a:p>
      </dgm:t>
    </dgm:pt>
    <dgm:pt modelId="{10C53777-E7A8-4E3B-AA39-04FFEA1A67E7}" type="parTrans" cxnId="{2EAB3F8E-39A8-4215-A74D-D4BD7F76B915}">
      <dgm:prSet/>
      <dgm:spPr/>
      <dgm:t>
        <a:bodyPr/>
        <a:lstStyle/>
        <a:p>
          <a:endParaRPr lang="en-GB" sz="1700">
            <a:latin typeface="Arial Narrow" panose="020B0606020202030204" pitchFamily="34" charset="0"/>
          </a:endParaRPr>
        </a:p>
      </dgm:t>
    </dgm:pt>
    <dgm:pt modelId="{D4559BDB-2A70-462B-8CB9-7339E0AC0834}" type="sibTrans" cxnId="{2EAB3F8E-39A8-4215-A74D-D4BD7F76B915}">
      <dgm:prSet custT="1"/>
      <dgm:spPr>
        <a:xfrm>
          <a:off x="6094213" y="281403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rgbClr val="99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sz="17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C844DAE4-DB49-4502-B89A-9DE809C2A250}">
      <dgm:prSet phldrT="[Text]" custT="1"/>
      <dgm:spPr>
        <a:xfrm>
          <a:off x="6562724" y="6543"/>
          <a:ext cx="1561702" cy="937021"/>
        </a:xfrm>
        <a:prstGeom prst="roundRect">
          <a:avLst>
            <a:gd name="adj" fmla="val 10000"/>
          </a:avLst>
        </a:prstGeom>
        <a:solidFill>
          <a:srgbClr val="990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 sz="18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CONTINGENCY INTEGRATION</a:t>
          </a:r>
        </a:p>
      </dgm:t>
    </dgm:pt>
    <dgm:pt modelId="{E303886D-1E23-4664-960C-4F55E4E412C6}" type="parTrans" cxnId="{772BFC9A-B54A-41B6-8C8E-1325FDCF9B20}">
      <dgm:prSet/>
      <dgm:spPr/>
      <dgm:t>
        <a:bodyPr/>
        <a:lstStyle/>
        <a:p>
          <a:endParaRPr lang="en-GB" sz="1700">
            <a:latin typeface="Arial Narrow" panose="020B0606020202030204" pitchFamily="34" charset="0"/>
          </a:endParaRPr>
        </a:p>
      </dgm:t>
    </dgm:pt>
    <dgm:pt modelId="{9CF326CE-1A12-4F1C-9842-28DFC1B7705E}" type="sibTrans" cxnId="{772BFC9A-B54A-41B6-8C8E-1325FDCF9B20}">
      <dgm:prSet/>
      <dgm:spPr/>
      <dgm:t>
        <a:bodyPr/>
        <a:lstStyle/>
        <a:p>
          <a:endParaRPr lang="en-GB" sz="1700">
            <a:latin typeface="Arial Narrow" panose="020B0606020202030204" pitchFamily="34" charset="0"/>
          </a:endParaRPr>
        </a:p>
      </dgm:t>
    </dgm:pt>
    <dgm:pt modelId="{2C0E3AAD-3654-4907-BB0E-F4118393BA9A}" type="pres">
      <dgm:prSet presAssocID="{409A3E24-D617-46A2-B239-05C8159CC799}" presName="Name0" presStyleCnt="0">
        <dgm:presLayoutVars>
          <dgm:dir/>
          <dgm:resizeHandles val="exact"/>
        </dgm:presLayoutVars>
      </dgm:prSet>
      <dgm:spPr/>
    </dgm:pt>
    <dgm:pt modelId="{132CFAC3-0646-4CF9-9AE0-184F7B4881EC}" type="pres">
      <dgm:prSet presAssocID="{BE0D6EB9-9E71-4DEC-BED1-E14B9EC781A2}" presName="node" presStyleLbl="node1" presStyleIdx="0" presStyleCnt="4" custScaleX="12084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211B893-8DAC-495A-9BD6-D2D28895879D}" type="pres">
      <dgm:prSet presAssocID="{F66C1BB4-2755-44C8-BA13-B25C779734B9}" presName="sibTrans" presStyleLbl="sibTrans2D1" presStyleIdx="0" presStyleCnt="3"/>
      <dgm:spPr/>
      <dgm:t>
        <a:bodyPr/>
        <a:lstStyle/>
        <a:p>
          <a:endParaRPr lang="en-ZA"/>
        </a:p>
      </dgm:t>
    </dgm:pt>
    <dgm:pt modelId="{61DDDE91-ECFE-400B-8250-DE782E3CF7C3}" type="pres">
      <dgm:prSet presAssocID="{F66C1BB4-2755-44C8-BA13-B25C779734B9}" presName="connectorText" presStyleLbl="sibTrans2D1" presStyleIdx="0" presStyleCnt="3"/>
      <dgm:spPr/>
      <dgm:t>
        <a:bodyPr/>
        <a:lstStyle/>
        <a:p>
          <a:endParaRPr lang="en-ZA"/>
        </a:p>
      </dgm:t>
    </dgm:pt>
    <dgm:pt modelId="{B4ACC93F-E140-4A6B-81AC-FB261F0C9D99}" type="pres">
      <dgm:prSet presAssocID="{9FD324CC-5739-4C2A-A75B-9DA3EE5E381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5D13D11-AD37-4659-AAC3-B5515420B09F}" type="pres">
      <dgm:prSet presAssocID="{3FB33B4E-3030-4AF3-9806-ED7805859796}" presName="sibTrans" presStyleLbl="sibTrans2D1" presStyleIdx="1" presStyleCnt="3"/>
      <dgm:spPr/>
      <dgm:t>
        <a:bodyPr/>
        <a:lstStyle/>
        <a:p>
          <a:endParaRPr lang="en-ZA"/>
        </a:p>
      </dgm:t>
    </dgm:pt>
    <dgm:pt modelId="{3DC53691-E91D-4864-B4F1-2EC25FA48360}" type="pres">
      <dgm:prSet presAssocID="{3FB33B4E-3030-4AF3-9806-ED7805859796}" presName="connectorText" presStyleLbl="sibTrans2D1" presStyleIdx="1" presStyleCnt="3"/>
      <dgm:spPr/>
      <dgm:t>
        <a:bodyPr/>
        <a:lstStyle/>
        <a:p>
          <a:endParaRPr lang="en-ZA"/>
        </a:p>
      </dgm:t>
    </dgm:pt>
    <dgm:pt modelId="{0CFA778A-FA0B-4CB4-A011-518120ADCFE2}" type="pres">
      <dgm:prSet presAssocID="{C1DEDC97-3D9E-4A32-BE6D-F749E17C3134}" presName="node" presStyleLbl="node1" presStyleIdx="2" presStyleCnt="4" custScaleX="12801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3922D39-C170-4EF9-B2D3-71D1C3D1CF6F}" type="pres">
      <dgm:prSet presAssocID="{D4559BDB-2A70-462B-8CB9-7339E0AC0834}" presName="sibTrans" presStyleLbl="sibTrans2D1" presStyleIdx="2" presStyleCnt="3"/>
      <dgm:spPr/>
      <dgm:t>
        <a:bodyPr/>
        <a:lstStyle/>
        <a:p>
          <a:endParaRPr lang="en-ZA"/>
        </a:p>
      </dgm:t>
    </dgm:pt>
    <dgm:pt modelId="{531438BF-6A50-43CE-B863-D2A261C75CD8}" type="pres">
      <dgm:prSet presAssocID="{D4559BDB-2A70-462B-8CB9-7339E0AC0834}" presName="connectorText" presStyleLbl="sibTrans2D1" presStyleIdx="2" presStyleCnt="3"/>
      <dgm:spPr/>
      <dgm:t>
        <a:bodyPr/>
        <a:lstStyle/>
        <a:p>
          <a:endParaRPr lang="en-ZA"/>
        </a:p>
      </dgm:t>
    </dgm:pt>
    <dgm:pt modelId="{CD370E07-7799-42A6-8B54-942BCC4A71DC}" type="pres">
      <dgm:prSet presAssocID="{C844DAE4-DB49-4502-B89A-9DE809C2A250}" presName="node" presStyleLbl="node1" presStyleIdx="3" presStyleCnt="4" custScaleX="15790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772BFC9A-B54A-41B6-8C8E-1325FDCF9B20}" srcId="{409A3E24-D617-46A2-B239-05C8159CC799}" destId="{C844DAE4-DB49-4502-B89A-9DE809C2A250}" srcOrd="3" destOrd="0" parTransId="{E303886D-1E23-4664-960C-4F55E4E412C6}" sibTransId="{9CF326CE-1A12-4F1C-9842-28DFC1B7705E}"/>
    <dgm:cxn modelId="{4967AB61-3FAC-4024-AC36-08A8024C76D0}" type="presOf" srcId="{F66C1BB4-2755-44C8-BA13-B25C779734B9}" destId="{61DDDE91-ECFE-400B-8250-DE782E3CF7C3}" srcOrd="1" destOrd="0" presId="urn:microsoft.com/office/officeart/2005/8/layout/process1"/>
    <dgm:cxn modelId="{63C8BCA8-5404-4EC6-A785-F0E8904A3F11}" type="presOf" srcId="{C844DAE4-DB49-4502-B89A-9DE809C2A250}" destId="{CD370E07-7799-42A6-8B54-942BCC4A71DC}" srcOrd="0" destOrd="0" presId="urn:microsoft.com/office/officeart/2005/8/layout/process1"/>
    <dgm:cxn modelId="{C0B0B3C6-9236-42AA-92C0-61B321F4AE72}" type="presOf" srcId="{C1DEDC97-3D9E-4A32-BE6D-F749E17C3134}" destId="{0CFA778A-FA0B-4CB4-A011-518120ADCFE2}" srcOrd="0" destOrd="0" presId="urn:microsoft.com/office/officeart/2005/8/layout/process1"/>
    <dgm:cxn modelId="{712A5AA1-540F-4210-B16E-07513094E3B2}" type="presOf" srcId="{9FD324CC-5739-4C2A-A75B-9DA3EE5E3811}" destId="{B4ACC93F-E140-4A6B-81AC-FB261F0C9D99}" srcOrd="0" destOrd="0" presId="urn:microsoft.com/office/officeart/2005/8/layout/process1"/>
    <dgm:cxn modelId="{2EAB3F8E-39A8-4215-A74D-D4BD7F76B915}" srcId="{409A3E24-D617-46A2-B239-05C8159CC799}" destId="{C1DEDC97-3D9E-4A32-BE6D-F749E17C3134}" srcOrd="2" destOrd="0" parTransId="{10C53777-E7A8-4E3B-AA39-04FFEA1A67E7}" sibTransId="{D4559BDB-2A70-462B-8CB9-7339E0AC0834}"/>
    <dgm:cxn modelId="{2E481697-A840-4989-B0EA-D72F87C1863E}" srcId="{409A3E24-D617-46A2-B239-05C8159CC799}" destId="{BE0D6EB9-9E71-4DEC-BED1-E14B9EC781A2}" srcOrd="0" destOrd="0" parTransId="{33FC1F4D-B2D6-4632-AF35-F68F730B4FED}" sibTransId="{F66C1BB4-2755-44C8-BA13-B25C779734B9}"/>
    <dgm:cxn modelId="{137AFD4E-2363-4FE0-BA31-7ADAC2D241D0}" type="presOf" srcId="{409A3E24-D617-46A2-B239-05C8159CC799}" destId="{2C0E3AAD-3654-4907-BB0E-F4118393BA9A}" srcOrd="0" destOrd="0" presId="urn:microsoft.com/office/officeart/2005/8/layout/process1"/>
    <dgm:cxn modelId="{F2D30E1C-2B0B-40EB-8201-128088A6AC11}" srcId="{409A3E24-D617-46A2-B239-05C8159CC799}" destId="{9FD324CC-5739-4C2A-A75B-9DA3EE5E3811}" srcOrd="1" destOrd="0" parTransId="{4D57F588-03A5-49CA-8010-132BA92252FB}" sibTransId="{3FB33B4E-3030-4AF3-9806-ED7805859796}"/>
    <dgm:cxn modelId="{A0EB8906-4057-4598-A978-161087889D07}" type="presOf" srcId="{F66C1BB4-2755-44C8-BA13-B25C779734B9}" destId="{9211B893-8DAC-495A-9BD6-D2D28895879D}" srcOrd="0" destOrd="0" presId="urn:microsoft.com/office/officeart/2005/8/layout/process1"/>
    <dgm:cxn modelId="{8802D39D-AFB1-4F80-86FC-853CBD9CF4C0}" type="presOf" srcId="{BE0D6EB9-9E71-4DEC-BED1-E14B9EC781A2}" destId="{132CFAC3-0646-4CF9-9AE0-184F7B4881EC}" srcOrd="0" destOrd="0" presId="urn:microsoft.com/office/officeart/2005/8/layout/process1"/>
    <dgm:cxn modelId="{218BBB7C-6D08-45D5-B6FE-2D5EAD2106B7}" type="presOf" srcId="{D4559BDB-2A70-462B-8CB9-7339E0AC0834}" destId="{531438BF-6A50-43CE-B863-D2A261C75CD8}" srcOrd="1" destOrd="0" presId="urn:microsoft.com/office/officeart/2005/8/layout/process1"/>
    <dgm:cxn modelId="{BD0EC7F8-44D9-4C4B-AF77-9D314844E26D}" type="presOf" srcId="{3FB33B4E-3030-4AF3-9806-ED7805859796}" destId="{F5D13D11-AD37-4659-AAC3-B5515420B09F}" srcOrd="0" destOrd="0" presId="urn:microsoft.com/office/officeart/2005/8/layout/process1"/>
    <dgm:cxn modelId="{864B3CE8-CFC1-4FF3-B004-283CA431B994}" type="presOf" srcId="{3FB33B4E-3030-4AF3-9806-ED7805859796}" destId="{3DC53691-E91D-4864-B4F1-2EC25FA48360}" srcOrd="1" destOrd="0" presId="urn:microsoft.com/office/officeart/2005/8/layout/process1"/>
    <dgm:cxn modelId="{AAE28FDA-BA05-43E8-9A96-C2F73F9D539E}" type="presOf" srcId="{D4559BDB-2A70-462B-8CB9-7339E0AC0834}" destId="{C3922D39-C170-4EF9-B2D3-71D1C3D1CF6F}" srcOrd="0" destOrd="0" presId="urn:microsoft.com/office/officeart/2005/8/layout/process1"/>
    <dgm:cxn modelId="{5C5AF1D2-66E4-4C59-8AAC-10FAB48C099D}" type="presParOf" srcId="{2C0E3AAD-3654-4907-BB0E-F4118393BA9A}" destId="{132CFAC3-0646-4CF9-9AE0-184F7B4881EC}" srcOrd="0" destOrd="0" presId="urn:microsoft.com/office/officeart/2005/8/layout/process1"/>
    <dgm:cxn modelId="{B858B1C2-485B-4CDC-BC0D-91E1A2C18735}" type="presParOf" srcId="{2C0E3AAD-3654-4907-BB0E-F4118393BA9A}" destId="{9211B893-8DAC-495A-9BD6-D2D28895879D}" srcOrd="1" destOrd="0" presId="urn:microsoft.com/office/officeart/2005/8/layout/process1"/>
    <dgm:cxn modelId="{D6A18CF0-5B7F-4177-8A51-8714ED3AE593}" type="presParOf" srcId="{9211B893-8DAC-495A-9BD6-D2D28895879D}" destId="{61DDDE91-ECFE-400B-8250-DE782E3CF7C3}" srcOrd="0" destOrd="0" presId="urn:microsoft.com/office/officeart/2005/8/layout/process1"/>
    <dgm:cxn modelId="{0A7395B8-06B4-43C6-AB54-76343869D6B4}" type="presParOf" srcId="{2C0E3AAD-3654-4907-BB0E-F4118393BA9A}" destId="{B4ACC93F-E140-4A6B-81AC-FB261F0C9D99}" srcOrd="2" destOrd="0" presId="urn:microsoft.com/office/officeart/2005/8/layout/process1"/>
    <dgm:cxn modelId="{DE8A843A-71B7-4815-88C5-6C62FDDDBE47}" type="presParOf" srcId="{2C0E3AAD-3654-4907-BB0E-F4118393BA9A}" destId="{F5D13D11-AD37-4659-AAC3-B5515420B09F}" srcOrd="3" destOrd="0" presId="urn:microsoft.com/office/officeart/2005/8/layout/process1"/>
    <dgm:cxn modelId="{F4E1EAF6-4E41-48FC-A709-9295F1173FEA}" type="presParOf" srcId="{F5D13D11-AD37-4659-AAC3-B5515420B09F}" destId="{3DC53691-E91D-4864-B4F1-2EC25FA48360}" srcOrd="0" destOrd="0" presId="urn:microsoft.com/office/officeart/2005/8/layout/process1"/>
    <dgm:cxn modelId="{1978ADE7-7F66-41A0-A747-92F470E6DE2B}" type="presParOf" srcId="{2C0E3AAD-3654-4907-BB0E-F4118393BA9A}" destId="{0CFA778A-FA0B-4CB4-A011-518120ADCFE2}" srcOrd="4" destOrd="0" presId="urn:microsoft.com/office/officeart/2005/8/layout/process1"/>
    <dgm:cxn modelId="{EFD1360D-A563-4D1F-95A8-405582F402A8}" type="presParOf" srcId="{2C0E3AAD-3654-4907-BB0E-F4118393BA9A}" destId="{C3922D39-C170-4EF9-B2D3-71D1C3D1CF6F}" srcOrd="5" destOrd="0" presId="urn:microsoft.com/office/officeart/2005/8/layout/process1"/>
    <dgm:cxn modelId="{838AF736-DD37-4846-8921-5E017C2E0A55}" type="presParOf" srcId="{C3922D39-C170-4EF9-B2D3-71D1C3D1CF6F}" destId="{531438BF-6A50-43CE-B863-D2A261C75CD8}" srcOrd="0" destOrd="0" presId="urn:microsoft.com/office/officeart/2005/8/layout/process1"/>
    <dgm:cxn modelId="{7F59310D-9C62-472F-8E42-DD6DA9B650EE}" type="presParOf" srcId="{2C0E3AAD-3654-4907-BB0E-F4118393BA9A}" destId="{CD370E07-7799-42A6-8B54-942BCC4A71D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9A3E24-D617-46A2-B239-05C8159CC79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E0D6EB9-9E71-4DEC-BED1-E14B9EC781A2}">
      <dgm:prSet phldrT="[Text]" custT="1"/>
      <dgm:spPr>
        <a:xfrm>
          <a:off x="7104" y="0"/>
          <a:ext cx="2123583" cy="944219"/>
        </a:xfrm>
        <a:solidFill>
          <a:srgbClr val="990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 sz="1800" b="1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SUSTAINABILITY PLAN (&amp; RISKS)</a:t>
          </a:r>
          <a:endParaRPr lang="en-GB" sz="1800" b="1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3FC1F4D-B2D6-4632-AF35-F68F730B4FED}" type="parTrans" cxnId="{2E481697-A840-4989-B0EA-D72F87C1863E}">
      <dgm:prSet/>
      <dgm:spPr/>
      <dgm:t>
        <a:bodyPr/>
        <a:lstStyle/>
        <a:p>
          <a:endParaRPr lang="en-GB" sz="1700">
            <a:latin typeface="Arial Narrow" panose="020B0606020202030204" pitchFamily="34" charset="0"/>
          </a:endParaRPr>
        </a:p>
      </dgm:t>
    </dgm:pt>
    <dgm:pt modelId="{F66C1BB4-2755-44C8-BA13-B25C779734B9}" type="sibTrans" cxnId="{2E481697-A840-4989-B0EA-D72F87C1863E}">
      <dgm:prSet custT="1"/>
      <dgm:spPr>
        <a:xfrm>
          <a:off x="2343046" y="208785"/>
          <a:ext cx="450199" cy="526648"/>
        </a:xfrm>
        <a:solidFill>
          <a:srgbClr val="99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sz="17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9FD324CC-5739-4C2A-A75B-9DA3EE5E3811}">
      <dgm:prSet phldrT="[Text]" custT="1"/>
      <dgm:spPr>
        <a:xfrm>
          <a:off x="2980121" y="0"/>
          <a:ext cx="2123583" cy="944219"/>
        </a:xfrm>
        <a:solidFill>
          <a:srgbClr val="990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 sz="1800" b="1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SUSTAINABILITY REPORT</a:t>
          </a:r>
          <a:endParaRPr lang="en-GB" sz="1800" b="1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D57F588-03A5-49CA-8010-132BA92252FB}" type="parTrans" cxnId="{F2D30E1C-2B0B-40EB-8201-128088A6AC11}">
      <dgm:prSet/>
      <dgm:spPr/>
      <dgm:t>
        <a:bodyPr/>
        <a:lstStyle/>
        <a:p>
          <a:endParaRPr lang="en-GB" sz="1700">
            <a:latin typeface="Arial Narrow" panose="020B0606020202030204" pitchFamily="34" charset="0"/>
          </a:endParaRPr>
        </a:p>
      </dgm:t>
    </dgm:pt>
    <dgm:pt modelId="{3FB33B4E-3030-4AF3-9806-ED7805859796}" type="sibTrans" cxnId="{F2D30E1C-2B0B-40EB-8201-128088A6AC11}">
      <dgm:prSet custT="1"/>
      <dgm:spPr>
        <a:xfrm>
          <a:off x="5316062" y="208785"/>
          <a:ext cx="450199" cy="526648"/>
        </a:xfrm>
        <a:solidFill>
          <a:srgbClr val="99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sz="17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C1DEDC97-3D9E-4A32-BE6D-F749E17C3134}">
      <dgm:prSet phldrT="[Text]" custT="1"/>
      <dgm:spPr>
        <a:xfrm>
          <a:off x="5953137" y="0"/>
          <a:ext cx="2123583" cy="944219"/>
        </a:xfrm>
        <a:solidFill>
          <a:srgbClr val="990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 sz="1800" b="1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CONTINGENCY PLANNING</a:t>
          </a:r>
          <a:endParaRPr lang="en-GB" sz="1800" b="1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0C53777-E7A8-4E3B-AA39-04FFEA1A67E7}" type="parTrans" cxnId="{2EAB3F8E-39A8-4215-A74D-D4BD7F76B915}">
      <dgm:prSet/>
      <dgm:spPr/>
      <dgm:t>
        <a:bodyPr/>
        <a:lstStyle/>
        <a:p>
          <a:endParaRPr lang="en-GB" sz="1700">
            <a:latin typeface="Arial Narrow" panose="020B0606020202030204" pitchFamily="34" charset="0"/>
          </a:endParaRPr>
        </a:p>
      </dgm:t>
    </dgm:pt>
    <dgm:pt modelId="{D4559BDB-2A70-462B-8CB9-7339E0AC0834}" type="sibTrans" cxnId="{2EAB3F8E-39A8-4215-A74D-D4BD7F76B915}">
      <dgm:prSet custT="1"/>
      <dgm:spPr/>
      <dgm:t>
        <a:bodyPr/>
        <a:lstStyle/>
        <a:p>
          <a:endParaRPr lang="en-GB" sz="1700">
            <a:latin typeface="Arial Narrow" panose="020B0606020202030204" pitchFamily="34" charset="0"/>
          </a:endParaRPr>
        </a:p>
      </dgm:t>
    </dgm:pt>
    <dgm:pt modelId="{2C0E3AAD-3654-4907-BB0E-F4118393BA9A}" type="pres">
      <dgm:prSet presAssocID="{409A3E24-D617-46A2-B239-05C8159CC799}" presName="Name0" presStyleCnt="0">
        <dgm:presLayoutVars>
          <dgm:dir/>
          <dgm:resizeHandles val="exact"/>
        </dgm:presLayoutVars>
      </dgm:prSet>
      <dgm:spPr/>
    </dgm:pt>
    <dgm:pt modelId="{132CFAC3-0646-4CF9-9AE0-184F7B4881EC}" type="pres">
      <dgm:prSet presAssocID="{BE0D6EB9-9E71-4DEC-BED1-E14B9EC781A2}" presName="node" presStyleLbl="node1" presStyleIdx="0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  <dgm:pt modelId="{9211B893-8DAC-495A-9BD6-D2D28895879D}" type="pres">
      <dgm:prSet presAssocID="{F66C1BB4-2755-44C8-BA13-B25C779734B9}" presName="sibTrans" presStyleLbl="sibTrans2D1" presStyleIdx="0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ZA"/>
        </a:p>
      </dgm:t>
    </dgm:pt>
    <dgm:pt modelId="{61DDDE91-ECFE-400B-8250-DE782E3CF7C3}" type="pres">
      <dgm:prSet presAssocID="{F66C1BB4-2755-44C8-BA13-B25C779734B9}" presName="connectorText" presStyleLbl="sibTrans2D1" presStyleIdx="0" presStyleCnt="2"/>
      <dgm:spPr/>
      <dgm:t>
        <a:bodyPr/>
        <a:lstStyle/>
        <a:p>
          <a:endParaRPr lang="en-ZA"/>
        </a:p>
      </dgm:t>
    </dgm:pt>
    <dgm:pt modelId="{B4ACC93F-E140-4A6B-81AC-FB261F0C9D99}" type="pres">
      <dgm:prSet presAssocID="{9FD324CC-5739-4C2A-A75B-9DA3EE5E3811}" presName="node" presStyleLbl="node1" presStyleIdx="1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  <dgm:pt modelId="{F5D13D11-AD37-4659-AAC3-B5515420B09F}" type="pres">
      <dgm:prSet presAssocID="{3FB33B4E-3030-4AF3-9806-ED7805859796}" presName="sibTrans" presStyleLbl="sibTrans2D1" presStyleIdx="1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ZA"/>
        </a:p>
      </dgm:t>
    </dgm:pt>
    <dgm:pt modelId="{3DC53691-E91D-4864-B4F1-2EC25FA48360}" type="pres">
      <dgm:prSet presAssocID="{3FB33B4E-3030-4AF3-9806-ED7805859796}" presName="connectorText" presStyleLbl="sibTrans2D1" presStyleIdx="1" presStyleCnt="2"/>
      <dgm:spPr/>
      <dgm:t>
        <a:bodyPr/>
        <a:lstStyle/>
        <a:p>
          <a:endParaRPr lang="en-ZA"/>
        </a:p>
      </dgm:t>
    </dgm:pt>
    <dgm:pt modelId="{0CFA778A-FA0B-4CB4-A011-518120ADCFE2}" type="pres">
      <dgm:prSet presAssocID="{C1DEDC97-3D9E-4A32-BE6D-F749E17C3134}" presName="node" presStyleLbl="node1" presStyleIdx="2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</dgm:ptLst>
  <dgm:cxnLst>
    <dgm:cxn modelId="{DBCE5825-FCBB-4E5A-9057-DAD75FAABD9A}" type="presOf" srcId="{9FD324CC-5739-4C2A-A75B-9DA3EE5E3811}" destId="{B4ACC93F-E140-4A6B-81AC-FB261F0C9D99}" srcOrd="0" destOrd="0" presId="urn:microsoft.com/office/officeart/2005/8/layout/process1"/>
    <dgm:cxn modelId="{F6EFEB9E-2B2E-4EFB-B94F-A21B77D014E6}" type="presOf" srcId="{F66C1BB4-2755-44C8-BA13-B25C779734B9}" destId="{61DDDE91-ECFE-400B-8250-DE782E3CF7C3}" srcOrd="1" destOrd="0" presId="urn:microsoft.com/office/officeart/2005/8/layout/process1"/>
    <dgm:cxn modelId="{5177CA9B-DB22-4FC7-89B6-DAEBC783C5AD}" type="presOf" srcId="{409A3E24-D617-46A2-B239-05C8159CC799}" destId="{2C0E3AAD-3654-4907-BB0E-F4118393BA9A}" srcOrd="0" destOrd="0" presId="urn:microsoft.com/office/officeart/2005/8/layout/process1"/>
    <dgm:cxn modelId="{9C496F1E-EBA1-4169-A565-21056F7EDD6C}" type="presOf" srcId="{C1DEDC97-3D9E-4A32-BE6D-F749E17C3134}" destId="{0CFA778A-FA0B-4CB4-A011-518120ADCFE2}" srcOrd="0" destOrd="0" presId="urn:microsoft.com/office/officeart/2005/8/layout/process1"/>
    <dgm:cxn modelId="{39C6516A-21AE-4EC7-AE6F-A66C95178B96}" type="presOf" srcId="{BE0D6EB9-9E71-4DEC-BED1-E14B9EC781A2}" destId="{132CFAC3-0646-4CF9-9AE0-184F7B4881EC}" srcOrd="0" destOrd="0" presId="urn:microsoft.com/office/officeart/2005/8/layout/process1"/>
    <dgm:cxn modelId="{F2D30E1C-2B0B-40EB-8201-128088A6AC11}" srcId="{409A3E24-D617-46A2-B239-05C8159CC799}" destId="{9FD324CC-5739-4C2A-A75B-9DA3EE5E3811}" srcOrd="1" destOrd="0" parTransId="{4D57F588-03A5-49CA-8010-132BA92252FB}" sibTransId="{3FB33B4E-3030-4AF3-9806-ED7805859796}"/>
    <dgm:cxn modelId="{2E481697-A840-4989-B0EA-D72F87C1863E}" srcId="{409A3E24-D617-46A2-B239-05C8159CC799}" destId="{BE0D6EB9-9E71-4DEC-BED1-E14B9EC781A2}" srcOrd="0" destOrd="0" parTransId="{33FC1F4D-B2D6-4632-AF35-F68F730B4FED}" sibTransId="{F66C1BB4-2755-44C8-BA13-B25C779734B9}"/>
    <dgm:cxn modelId="{DB7E3DEE-92FD-4C81-84CF-805FE4B822C7}" type="presOf" srcId="{3FB33B4E-3030-4AF3-9806-ED7805859796}" destId="{3DC53691-E91D-4864-B4F1-2EC25FA48360}" srcOrd="1" destOrd="0" presId="urn:microsoft.com/office/officeart/2005/8/layout/process1"/>
    <dgm:cxn modelId="{2EAB3F8E-39A8-4215-A74D-D4BD7F76B915}" srcId="{409A3E24-D617-46A2-B239-05C8159CC799}" destId="{C1DEDC97-3D9E-4A32-BE6D-F749E17C3134}" srcOrd="2" destOrd="0" parTransId="{10C53777-E7A8-4E3B-AA39-04FFEA1A67E7}" sibTransId="{D4559BDB-2A70-462B-8CB9-7339E0AC0834}"/>
    <dgm:cxn modelId="{9014FBEA-3EB5-4C28-80C6-64D85E33D99A}" type="presOf" srcId="{F66C1BB4-2755-44C8-BA13-B25C779734B9}" destId="{9211B893-8DAC-495A-9BD6-D2D28895879D}" srcOrd="0" destOrd="0" presId="urn:microsoft.com/office/officeart/2005/8/layout/process1"/>
    <dgm:cxn modelId="{DA90D758-4AC3-45EB-A945-28D0ACF41347}" type="presOf" srcId="{3FB33B4E-3030-4AF3-9806-ED7805859796}" destId="{F5D13D11-AD37-4659-AAC3-B5515420B09F}" srcOrd="0" destOrd="0" presId="urn:microsoft.com/office/officeart/2005/8/layout/process1"/>
    <dgm:cxn modelId="{B41FD498-5FCA-413D-96EC-B24FC5F114A1}" type="presParOf" srcId="{2C0E3AAD-3654-4907-BB0E-F4118393BA9A}" destId="{132CFAC3-0646-4CF9-9AE0-184F7B4881EC}" srcOrd="0" destOrd="0" presId="urn:microsoft.com/office/officeart/2005/8/layout/process1"/>
    <dgm:cxn modelId="{1144B4B7-A9C8-4A6E-97FD-3C951BEF038C}" type="presParOf" srcId="{2C0E3AAD-3654-4907-BB0E-F4118393BA9A}" destId="{9211B893-8DAC-495A-9BD6-D2D28895879D}" srcOrd="1" destOrd="0" presId="urn:microsoft.com/office/officeart/2005/8/layout/process1"/>
    <dgm:cxn modelId="{B7099EBC-8F06-47AF-AF72-66A035FFE973}" type="presParOf" srcId="{9211B893-8DAC-495A-9BD6-D2D28895879D}" destId="{61DDDE91-ECFE-400B-8250-DE782E3CF7C3}" srcOrd="0" destOrd="0" presId="urn:microsoft.com/office/officeart/2005/8/layout/process1"/>
    <dgm:cxn modelId="{CD2B7222-16EE-4E3E-A1CD-D7621EF2AC99}" type="presParOf" srcId="{2C0E3AAD-3654-4907-BB0E-F4118393BA9A}" destId="{B4ACC93F-E140-4A6B-81AC-FB261F0C9D99}" srcOrd="2" destOrd="0" presId="urn:microsoft.com/office/officeart/2005/8/layout/process1"/>
    <dgm:cxn modelId="{B30E216B-EA6E-417A-87E1-9AF804C00BF3}" type="presParOf" srcId="{2C0E3AAD-3654-4907-BB0E-F4118393BA9A}" destId="{F5D13D11-AD37-4659-AAC3-B5515420B09F}" srcOrd="3" destOrd="0" presId="urn:microsoft.com/office/officeart/2005/8/layout/process1"/>
    <dgm:cxn modelId="{3D85180E-AD9A-40BA-809E-A81DCE8D3D0A}" type="presParOf" srcId="{F5D13D11-AD37-4659-AAC3-B5515420B09F}" destId="{3DC53691-E91D-4864-B4F1-2EC25FA48360}" srcOrd="0" destOrd="0" presId="urn:microsoft.com/office/officeart/2005/8/layout/process1"/>
    <dgm:cxn modelId="{B1E312A5-414F-42DF-B403-E5EB7A8ADA62}" type="presParOf" srcId="{2C0E3AAD-3654-4907-BB0E-F4118393BA9A}" destId="{0CFA778A-FA0B-4CB4-A011-518120ADCFE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355FB0-59C1-47FB-90D9-949D89FD4582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29982E7-24D7-45E4-8C7D-2F3363115EA5}">
      <dgm:prSet phldrT="[Text]" custT="1"/>
      <dgm:spPr>
        <a:xfrm>
          <a:off x="883994" y="1927"/>
          <a:ext cx="2892554" cy="542147"/>
        </a:xfrm>
        <a:noFill/>
        <a:ln>
          <a:noFill/>
        </a:ln>
        <a:effectLst/>
      </dgm:spPr>
      <dgm:t>
        <a:bodyPr/>
        <a:lstStyle/>
        <a:p>
          <a:r>
            <a:rPr lang="en-GB" sz="1800" b="1" dirty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STRATEGIC PLANNING</a:t>
          </a:r>
        </a:p>
      </dgm:t>
    </dgm:pt>
    <dgm:pt modelId="{584BE252-38DE-40DA-97E8-6C2F6931D064}" type="parTrans" cxnId="{32430C71-B525-428E-B1CA-70D6AB6FACDD}">
      <dgm:prSet/>
      <dgm:spPr/>
      <dgm:t>
        <a:bodyPr/>
        <a:lstStyle/>
        <a:p>
          <a:endParaRPr lang="en-GB" sz="1200" b="1">
            <a:solidFill>
              <a:srgbClr val="000000"/>
            </a:solidFill>
          </a:endParaRPr>
        </a:p>
      </dgm:t>
    </dgm:pt>
    <dgm:pt modelId="{357D60DD-86E9-47DD-9512-F066D8B2FEE5}" type="sibTrans" cxnId="{32430C71-B525-428E-B1CA-70D6AB6FACDD}">
      <dgm:prSet/>
      <dgm:spPr/>
      <dgm:t>
        <a:bodyPr/>
        <a:lstStyle/>
        <a:p>
          <a:endParaRPr lang="en-GB" sz="1200" b="1">
            <a:solidFill>
              <a:srgbClr val="000000"/>
            </a:solidFill>
          </a:endParaRPr>
        </a:p>
      </dgm:t>
    </dgm:pt>
    <dgm:pt modelId="{B00ADB99-A4A1-49A1-BE5F-178868C378C0}">
      <dgm:prSet phldrT="[Text]" custT="1"/>
      <dgm:spPr>
        <a:xfrm>
          <a:off x="883994" y="544074"/>
          <a:ext cx="2892554" cy="542147"/>
        </a:xfrm>
        <a:noFill/>
        <a:ln>
          <a:noFill/>
        </a:ln>
        <a:effectLst/>
      </dgm:spPr>
      <dgm:t>
        <a:bodyPr/>
        <a:lstStyle/>
        <a:p>
          <a:r>
            <a:rPr lang="en-GB" sz="1800" b="1" dirty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RISK MANAGEMENT</a:t>
          </a:r>
        </a:p>
      </dgm:t>
    </dgm:pt>
    <dgm:pt modelId="{DA163324-FAE0-4D00-892D-523BE5F11E9E}" type="parTrans" cxnId="{4EE873F6-8906-4A29-84D7-B9C3A4E5A40A}">
      <dgm:prSet/>
      <dgm:spPr/>
      <dgm:t>
        <a:bodyPr/>
        <a:lstStyle/>
        <a:p>
          <a:endParaRPr lang="en-GB" sz="1200" b="1">
            <a:solidFill>
              <a:srgbClr val="000000"/>
            </a:solidFill>
          </a:endParaRPr>
        </a:p>
      </dgm:t>
    </dgm:pt>
    <dgm:pt modelId="{270170B9-D45F-4AFD-A28D-06A140986E44}" type="sibTrans" cxnId="{4EE873F6-8906-4A29-84D7-B9C3A4E5A40A}">
      <dgm:prSet/>
      <dgm:spPr/>
      <dgm:t>
        <a:bodyPr/>
        <a:lstStyle/>
        <a:p>
          <a:endParaRPr lang="en-GB" sz="1200" b="1">
            <a:solidFill>
              <a:srgbClr val="000000"/>
            </a:solidFill>
          </a:endParaRPr>
        </a:p>
      </dgm:t>
    </dgm:pt>
    <dgm:pt modelId="{C5233FA4-C678-400B-81E3-0D91E42E4507}">
      <dgm:prSet phldrT="[Text]" custT="1"/>
      <dgm:spPr>
        <a:xfrm>
          <a:off x="883994" y="1086222"/>
          <a:ext cx="2892554" cy="542147"/>
        </a:xfrm>
        <a:noFill/>
        <a:ln>
          <a:noFill/>
        </a:ln>
        <a:effectLst/>
      </dgm:spPr>
      <dgm:t>
        <a:bodyPr/>
        <a:lstStyle/>
        <a:p>
          <a:r>
            <a:rPr lang="en-GB" sz="1800" b="1" dirty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PERFORMANCE MGT</a:t>
          </a:r>
        </a:p>
      </dgm:t>
    </dgm:pt>
    <dgm:pt modelId="{20684AD5-3136-4EC5-ABA8-A89DE2B8FFB4}" type="parTrans" cxnId="{D234E2A6-E9DC-4BA9-B758-EAB29F487BFC}">
      <dgm:prSet/>
      <dgm:spPr/>
      <dgm:t>
        <a:bodyPr/>
        <a:lstStyle/>
        <a:p>
          <a:endParaRPr lang="en-GB" sz="1200" b="1">
            <a:solidFill>
              <a:srgbClr val="000000"/>
            </a:solidFill>
          </a:endParaRPr>
        </a:p>
      </dgm:t>
    </dgm:pt>
    <dgm:pt modelId="{C0368BA7-22F2-45E1-9FF0-A0799F078156}" type="sibTrans" cxnId="{D234E2A6-E9DC-4BA9-B758-EAB29F487BFC}">
      <dgm:prSet/>
      <dgm:spPr/>
      <dgm:t>
        <a:bodyPr/>
        <a:lstStyle/>
        <a:p>
          <a:endParaRPr lang="en-GB" sz="1200" b="1">
            <a:solidFill>
              <a:srgbClr val="000000"/>
            </a:solidFill>
          </a:endParaRPr>
        </a:p>
      </dgm:t>
    </dgm:pt>
    <dgm:pt modelId="{7F465C2B-A5F0-4AC6-872A-E2D1ACCBD07A}">
      <dgm:prSet phldrT="[Text]" custT="1"/>
      <dgm:spPr>
        <a:xfrm>
          <a:off x="883994" y="1628369"/>
          <a:ext cx="2892554" cy="542147"/>
        </a:xfrm>
        <a:noFill/>
        <a:ln>
          <a:noFill/>
        </a:ln>
        <a:effectLst/>
      </dgm:spPr>
      <dgm:t>
        <a:bodyPr/>
        <a:lstStyle/>
        <a:p>
          <a:r>
            <a:rPr lang="en-GB" sz="1800" b="1" dirty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BUSINESS MODEL</a:t>
          </a:r>
        </a:p>
      </dgm:t>
    </dgm:pt>
    <dgm:pt modelId="{E7390865-51B9-4C0B-AF85-202DB707AD17}" type="parTrans" cxnId="{D6B9F87F-2CFC-4410-B44D-616E01044DB3}">
      <dgm:prSet/>
      <dgm:spPr/>
      <dgm:t>
        <a:bodyPr/>
        <a:lstStyle/>
        <a:p>
          <a:endParaRPr lang="en-GB" sz="1200" b="1">
            <a:solidFill>
              <a:srgbClr val="000000"/>
            </a:solidFill>
          </a:endParaRPr>
        </a:p>
      </dgm:t>
    </dgm:pt>
    <dgm:pt modelId="{22E91D5E-F13C-48B7-8056-015BD4D7CA7F}" type="sibTrans" cxnId="{D6B9F87F-2CFC-4410-B44D-616E01044DB3}">
      <dgm:prSet/>
      <dgm:spPr/>
      <dgm:t>
        <a:bodyPr/>
        <a:lstStyle/>
        <a:p>
          <a:endParaRPr lang="en-GB" sz="1200" b="1">
            <a:solidFill>
              <a:srgbClr val="000000"/>
            </a:solidFill>
          </a:endParaRPr>
        </a:p>
      </dgm:t>
    </dgm:pt>
    <dgm:pt modelId="{478FDCD4-24B6-4B16-A01D-BEE8DED75B30}">
      <dgm:prSet phldrT="[Text]" custT="1"/>
      <dgm:spPr>
        <a:xfrm>
          <a:off x="883994" y="2170517"/>
          <a:ext cx="2892554" cy="542147"/>
        </a:xfrm>
        <a:noFill/>
        <a:ln>
          <a:noFill/>
        </a:ln>
        <a:effectLst/>
      </dgm:spPr>
      <dgm:t>
        <a:bodyPr/>
        <a:lstStyle/>
        <a:p>
          <a:r>
            <a:rPr lang="en-GB" sz="1800" b="1" dirty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OPPORTUNITY &amp; INNOVATION</a:t>
          </a:r>
        </a:p>
      </dgm:t>
    </dgm:pt>
    <dgm:pt modelId="{731F100B-978A-4F5D-B0C0-92A780AEAC20}" type="parTrans" cxnId="{3F23BB1C-1199-43A4-80BB-C8CC67001F73}">
      <dgm:prSet/>
      <dgm:spPr/>
      <dgm:t>
        <a:bodyPr/>
        <a:lstStyle/>
        <a:p>
          <a:endParaRPr lang="en-GB" sz="1200" b="1">
            <a:solidFill>
              <a:srgbClr val="000000"/>
            </a:solidFill>
          </a:endParaRPr>
        </a:p>
      </dgm:t>
    </dgm:pt>
    <dgm:pt modelId="{2345B76C-175D-44F7-994E-FAA803829297}" type="sibTrans" cxnId="{3F23BB1C-1199-43A4-80BB-C8CC67001F73}">
      <dgm:prSet/>
      <dgm:spPr/>
      <dgm:t>
        <a:bodyPr/>
        <a:lstStyle/>
        <a:p>
          <a:endParaRPr lang="en-GB" sz="1200" b="1">
            <a:solidFill>
              <a:srgbClr val="000000"/>
            </a:solidFill>
          </a:endParaRPr>
        </a:p>
      </dgm:t>
    </dgm:pt>
    <dgm:pt modelId="{79699F26-5C97-4C98-BEE8-8C775EDAE3C7}">
      <dgm:prSet phldrT="[Text]" custT="1"/>
      <dgm:spPr>
        <a:xfrm>
          <a:off x="883994" y="3254812"/>
          <a:ext cx="2892554" cy="542147"/>
        </a:xfrm>
        <a:noFill/>
        <a:ln>
          <a:noFill/>
        </a:ln>
        <a:effectLst/>
      </dgm:spPr>
      <dgm:t>
        <a:bodyPr/>
        <a:lstStyle/>
        <a:p>
          <a:r>
            <a:rPr lang="en-GB" sz="1800" b="1" dirty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SUSTAINABILITY</a:t>
          </a:r>
        </a:p>
      </dgm:t>
    </dgm:pt>
    <dgm:pt modelId="{81303D02-CAA1-4CFA-BFFA-13E422DA6D74}" type="parTrans" cxnId="{417E5FC4-9220-4891-A1C7-000F8C6DC026}">
      <dgm:prSet/>
      <dgm:spPr/>
      <dgm:t>
        <a:bodyPr/>
        <a:lstStyle/>
        <a:p>
          <a:endParaRPr lang="en-GB" sz="1200" b="1">
            <a:solidFill>
              <a:srgbClr val="000000"/>
            </a:solidFill>
          </a:endParaRPr>
        </a:p>
      </dgm:t>
    </dgm:pt>
    <dgm:pt modelId="{3E8DD258-5C30-4EC0-90EC-356D4F16D35B}" type="sibTrans" cxnId="{417E5FC4-9220-4891-A1C7-000F8C6DC026}">
      <dgm:prSet/>
      <dgm:spPr/>
      <dgm:t>
        <a:bodyPr/>
        <a:lstStyle/>
        <a:p>
          <a:endParaRPr lang="en-GB" sz="1200" b="1">
            <a:solidFill>
              <a:srgbClr val="000000"/>
            </a:solidFill>
          </a:endParaRPr>
        </a:p>
      </dgm:t>
    </dgm:pt>
    <dgm:pt modelId="{0DAD2F62-36F3-4607-B1B9-A459D5F3B6F1}">
      <dgm:prSet phldrT="[Text]" custT="1"/>
      <dgm:spPr>
        <a:xfrm>
          <a:off x="883994" y="2712664"/>
          <a:ext cx="2892554" cy="542147"/>
        </a:xfrm>
        <a:noFill/>
        <a:ln>
          <a:noFill/>
        </a:ln>
        <a:effectLst/>
      </dgm:spPr>
      <dgm:t>
        <a:bodyPr/>
        <a:lstStyle/>
        <a:p>
          <a:r>
            <a:rPr lang="en-GB" sz="1800" b="1" dirty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COMPLIANCE MGT</a:t>
          </a:r>
        </a:p>
      </dgm:t>
    </dgm:pt>
    <dgm:pt modelId="{7B673910-4BE6-4F69-90F9-5C1810863FB8}" type="parTrans" cxnId="{75BE2609-EE2F-427C-B0D5-82E37F02A183}">
      <dgm:prSet/>
      <dgm:spPr/>
      <dgm:t>
        <a:bodyPr/>
        <a:lstStyle/>
        <a:p>
          <a:endParaRPr lang="en-GB" sz="1200"/>
        </a:p>
      </dgm:t>
    </dgm:pt>
    <dgm:pt modelId="{988BE6FC-C0E1-4421-A643-81B87A8086C8}" type="sibTrans" cxnId="{75BE2609-EE2F-427C-B0D5-82E37F02A183}">
      <dgm:prSet/>
      <dgm:spPr/>
      <dgm:t>
        <a:bodyPr/>
        <a:lstStyle/>
        <a:p>
          <a:endParaRPr lang="en-GB" sz="1200"/>
        </a:p>
      </dgm:t>
    </dgm:pt>
    <dgm:pt modelId="{23ECB491-3E0D-410A-98A5-6F9150BC857D}" type="pres">
      <dgm:prSet presAssocID="{85355FB0-59C1-47FB-90D9-949D89FD4582}" presName="Name0" presStyleCnt="0">
        <dgm:presLayoutVars>
          <dgm:dir/>
        </dgm:presLayoutVars>
      </dgm:prSet>
      <dgm:spPr/>
      <dgm:t>
        <a:bodyPr/>
        <a:lstStyle/>
        <a:p>
          <a:endParaRPr lang="en-ZA"/>
        </a:p>
      </dgm:t>
    </dgm:pt>
    <dgm:pt modelId="{7185C23E-9F2A-4C57-985E-782DF2B8C3C4}" type="pres">
      <dgm:prSet presAssocID="{429982E7-24D7-45E4-8C7D-2F3363115EA5}" presName="noChildren" presStyleCnt="0"/>
      <dgm:spPr/>
    </dgm:pt>
    <dgm:pt modelId="{3FAE8964-4036-4516-A270-FA22E8600BC8}" type="pres">
      <dgm:prSet presAssocID="{429982E7-24D7-45E4-8C7D-2F3363115EA5}" presName="gap" presStyleCnt="0"/>
      <dgm:spPr/>
    </dgm:pt>
    <dgm:pt modelId="{2FB72696-6C0B-4CF4-B1A8-EA852AB2A0D5}" type="pres">
      <dgm:prSet presAssocID="{429982E7-24D7-45E4-8C7D-2F3363115EA5}" presName="medCircle2" presStyleLbl="vennNode1" presStyleIdx="0" presStyleCnt="7"/>
      <dgm:spPr>
        <a:xfrm>
          <a:off x="612920" y="1927"/>
          <a:ext cx="542147" cy="542147"/>
        </a:xfrm>
        <a:prstGeom prst="ellipse">
          <a:avLst/>
        </a:prstGeom>
        <a:solidFill>
          <a:srgbClr val="990000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ZA"/>
        </a:p>
      </dgm:t>
    </dgm:pt>
    <dgm:pt modelId="{AECA978C-784A-467F-8E7B-7778561BF79C}" type="pres">
      <dgm:prSet presAssocID="{429982E7-24D7-45E4-8C7D-2F3363115EA5}" presName="txLvlOnly1" presStyleLbl="revTx" presStyleIdx="0" presStyleCnt="7"/>
      <dgm:spPr>
        <a:prstGeom prst="rect">
          <a:avLst/>
        </a:prstGeom>
      </dgm:spPr>
      <dgm:t>
        <a:bodyPr/>
        <a:lstStyle/>
        <a:p>
          <a:endParaRPr lang="en-ZA"/>
        </a:p>
      </dgm:t>
    </dgm:pt>
    <dgm:pt modelId="{FE5C4C29-8784-44BD-8B4E-D68676A81C10}" type="pres">
      <dgm:prSet presAssocID="{B00ADB99-A4A1-49A1-BE5F-178868C378C0}" presName="noChildren" presStyleCnt="0"/>
      <dgm:spPr/>
    </dgm:pt>
    <dgm:pt modelId="{C0BA60AF-C6EA-49B7-9697-394BBB701093}" type="pres">
      <dgm:prSet presAssocID="{B00ADB99-A4A1-49A1-BE5F-178868C378C0}" presName="gap" presStyleCnt="0"/>
      <dgm:spPr/>
    </dgm:pt>
    <dgm:pt modelId="{64EA1653-2D0D-4B1B-B86D-55E36DEC0A7A}" type="pres">
      <dgm:prSet presAssocID="{B00ADB99-A4A1-49A1-BE5F-178868C378C0}" presName="medCircle2" presStyleLbl="vennNode1" presStyleIdx="1" presStyleCnt="7"/>
      <dgm:spPr>
        <a:xfrm>
          <a:off x="612920" y="544074"/>
          <a:ext cx="542147" cy="542147"/>
        </a:xfrm>
        <a:prstGeom prst="ellipse">
          <a:avLst/>
        </a:prstGeom>
        <a:solidFill>
          <a:srgbClr val="990000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ZA"/>
        </a:p>
      </dgm:t>
    </dgm:pt>
    <dgm:pt modelId="{B587211C-CBE4-4A9E-B0AB-6A57DF17E3DB}" type="pres">
      <dgm:prSet presAssocID="{B00ADB99-A4A1-49A1-BE5F-178868C378C0}" presName="txLvlOnly1" presStyleLbl="revTx" presStyleIdx="1" presStyleCnt="7"/>
      <dgm:spPr>
        <a:prstGeom prst="rect">
          <a:avLst/>
        </a:prstGeom>
      </dgm:spPr>
      <dgm:t>
        <a:bodyPr/>
        <a:lstStyle/>
        <a:p>
          <a:endParaRPr lang="en-ZA"/>
        </a:p>
      </dgm:t>
    </dgm:pt>
    <dgm:pt modelId="{04C0E329-FEC9-4977-A193-450F89A52E57}" type="pres">
      <dgm:prSet presAssocID="{C5233FA4-C678-400B-81E3-0D91E42E4507}" presName="noChildren" presStyleCnt="0"/>
      <dgm:spPr/>
    </dgm:pt>
    <dgm:pt modelId="{5C6E3FEB-B2F2-4032-987C-93983726E26D}" type="pres">
      <dgm:prSet presAssocID="{C5233FA4-C678-400B-81E3-0D91E42E4507}" presName="gap" presStyleCnt="0"/>
      <dgm:spPr/>
    </dgm:pt>
    <dgm:pt modelId="{662573FF-8B55-45DB-8B89-6905205F5041}" type="pres">
      <dgm:prSet presAssocID="{C5233FA4-C678-400B-81E3-0D91E42E4507}" presName="medCircle2" presStyleLbl="vennNode1" presStyleIdx="2" presStyleCnt="7"/>
      <dgm:spPr>
        <a:xfrm>
          <a:off x="612920" y="1086222"/>
          <a:ext cx="542147" cy="542147"/>
        </a:xfrm>
        <a:prstGeom prst="ellipse">
          <a:avLst/>
        </a:prstGeom>
        <a:solidFill>
          <a:srgbClr val="990000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ZA"/>
        </a:p>
      </dgm:t>
    </dgm:pt>
    <dgm:pt modelId="{92A63C7F-ADE0-44DE-A782-81F24EAE9F1F}" type="pres">
      <dgm:prSet presAssocID="{C5233FA4-C678-400B-81E3-0D91E42E4507}" presName="txLvlOnly1" presStyleLbl="revTx" presStyleIdx="2" presStyleCnt="7"/>
      <dgm:spPr>
        <a:prstGeom prst="rect">
          <a:avLst/>
        </a:prstGeom>
      </dgm:spPr>
      <dgm:t>
        <a:bodyPr/>
        <a:lstStyle/>
        <a:p>
          <a:endParaRPr lang="en-ZA"/>
        </a:p>
      </dgm:t>
    </dgm:pt>
    <dgm:pt modelId="{BDD7945A-FE71-4E77-BA32-A19D06135146}" type="pres">
      <dgm:prSet presAssocID="{7F465C2B-A5F0-4AC6-872A-E2D1ACCBD07A}" presName="noChildren" presStyleCnt="0"/>
      <dgm:spPr/>
    </dgm:pt>
    <dgm:pt modelId="{C2F22A33-0C3D-4437-85C6-5E9E0882948D}" type="pres">
      <dgm:prSet presAssocID="{7F465C2B-A5F0-4AC6-872A-E2D1ACCBD07A}" presName="gap" presStyleCnt="0"/>
      <dgm:spPr/>
    </dgm:pt>
    <dgm:pt modelId="{52053E0D-077A-4C49-83BB-5786C0BB2FFD}" type="pres">
      <dgm:prSet presAssocID="{7F465C2B-A5F0-4AC6-872A-E2D1ACCBD07A}" presName="medCircle2" presStyleLbl="vennNode1" presStyleIdx="3" presStyleCnt="7"/>
      <dgm:spPr>
        <a:xfrm>
          <a:off x="612920" y="1628369"/>
          <a:ext cx="542147" cy="542147"/>
        </a:xfrm>
        <a:prstGeom prst="ellipse">
          <a:avLst/>
        </a:prstGeom>
        <a:solidFill>
          <a:srgbClr val="990000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ZA"/>
        </a:p>
      </dgm:t>
    </dgm:pt>
    <dgm:pt modelId="{F552B7CD-EBB7-4D39-91C9-1AE64559D1C5}" type="pres">
      <dgm:prSet presAssocID="{7F465C2B-A5F0-4AC6-872A-E2D1ACCBD07A}" presName="txLvlOnly1" presStyleLbl="revTx" presStyleIdx="3" presStyleCnt="7"/>
      <dgm:spPr>
        <a:prstGeom prst="rect">
          <a:avLst/>
        </a:prstGeom>
      </dgm:spPr>
      <dgm:t>
        <a:bodyPr/>
        <a:lstStyle/>
        <a:p>
          <a:endParaRPr lang="en-ZA"/>
        </a:p>
      </dgm:t>
    </dgm:pt>
    <dgm:pt modelId="{DF5478CB-34D9-4066-8365-534EA4C1803A}" type="pres">
      <dgm:prSet presAssocID="{478FDCD4-24B6-4B16-A01D-BEE8DED75B30}" presName="noChildren" presStyleCnt="0"/>
      <dgm:spPr/>
    </dgm:pt>
    <dgm:pt modelId="{5B90399A-9E5E-4486-9EC1-DFBB5A3CE511}" type="pres">
      <dgm:prSet presAssocID="{478FDCD4-24B6-4B16-A01D-BEE8DED75B30}" presName="gap" presStyleCnt="0"/>
      <dgm:spPr/>
    </dgm:pt>
    <dgm:pt modelId="{BCA30BA2-3595-4B7F-8803-3B860B53C503}" type="pres">
      <dgm:prSet presAssocID="{478FDCD4-24B6-4B16-A01D-BEE8DED75B30}" presName="medCircle2" presStyleLbl="vennNode1" presStyleIdx="4" presStyleCnt="7"/>
      <dgm:spPr>
        <a:xfrm>
          <a:off x="612920" y="2170517"/>
          <a:ext cx="542147" cy="542147"/>
        </a:xfrm>
        <a:prstGeom prst="ellipse">
          <a:avLst/>
        </a:prstGeom>
        <a:solidFill>
          <a:srgbClr val="990000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ZA"/>
        </a:p>
      </dgm:t>
    </dgm:pt>
    <dgm:pt modelId="{43F97156-0AFD-4476-AF95-7A8513C68BBA}" type="pres">
      <dgm:prSet presAssocID="{478FDCD4-24B6-4B16-A01D-BEE8DED75B30}" presName="txLvlOnly1" presStyleLbl="revTx" presStyleIdx="4" presStyleCnt="7"/>
      <dgm:spPr>
        <a:prstGeom prst="rect">
          <a:avLst/>
        </a:prstGeom>
      </dgm:spPr>
      <dgm:t>
        <a:bodyPr/>
        <a:lstStyle/>
        <a:p>
          <a:endParaRPr lang="en-ZA"/>
        </a:p>
      </dgm:t>
    </dgm:pt>
    <dgm:pt modelId="{E99627D9-9449-4962-92A9-CFD2E91F94C3}" type="pres">
      <dgm:prSet presAssocID="{0DAD2F62-36F3-4607-B1B9-A459D5F3B6F1}" presName="noChildren" presStyleCnt="0"/>
      <dgm:spPr/>
    </dgm:pt>
    <dgm:pt modelId="{97161BFB-14D0-4C62-A6BC-9DA1EB3883A4}" type="pres">
      <dgm:prSet presAssocID="{0DAD2F62-36F3-4607-B1B9-A459D5F3B6F1}" presName="gap" presStyleCnt="0"/>
      <dgm:spPr/>
    </dgm:pt>
    <dgm:pt modelId="{3F0A2E59-C3D9-4DC1-A693-4019640E1EA8}" type="pres">
      <dgm:prSet presAssocID="{0DAD2F62-36F3-4607-B1B9-A459D5F3B6F1}" presName="medCircle2" presStyleLbl="vennNode1" presStyleIdx="5" presStyleCnt="7"/>
      <dgm:spPr>
        <a:xfrm>
          <a:off x="612920" y="2712664"/>
          <a:ext cx="542147" cy="542147"/>
        </a:xfrm>
        <a:prstGeom prst="ellipse">
          <a:avLst/>
        </a:prstGeom>
        <a:solidFill>
          <a:srgbClr val="990000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ZA"/>
        </a:p>
      </dgm:t>
    </dgm:pt>
    <dgm:pt modelId="{8B2494B3-908E-4A36-9387-1C7E5C9806B3}" type="pres">
      <dgm:prSet presAssocID="{0DAD2F62-36F3-4607-B1B9-A459D5F3B6F1}" presName="txLvlOnly1" presStyleLbl="revTx" presStyleIdx="5" presStyleCnt="7"/>
      <dgm:spPr>
        <a:prstGeom prst="rect">
          <a:avLst/>
        </a:prstGeom>
      </dgm:spPr>
      <dgm:t>
        <a:bodyPr/>
        <a:lstStyle/>
        <a:p>
          <a:endParaRPr lang="en-ZA"/>
        </a:p>
      </dgm:t>
    </dgm:pt>
    <dgm:pt modelId="{3B7D26BF-6B11-47C8-9C9C-63C81AB8E653}" type="pres">
      <dgm:prSet presAssocID="{79699F26-5C97-4C98-BEE8-8C775EDAE3C7}" presName="noChildren" presStyleCnt="0"/>
      <dgm:spPr/>
    </dgm:pt>
    <dgm:pt modelId="{CB3470C2-C4DA-4212-9DFD-875C518ED8A1}" type="pres">
      <dgm:prSet presAssocID="{79699F26-5C97-4C98-BEE8-8C775EDAE3C7}" presName="gap" presStyleCnt="0"/>
      <dgm:spPr/>
    </dgm:pt>
    <dgm:pt modelId="{F84FFC6A-7B95-4D0D-B578-938CD8B9A64D}" type="pres">
      <dgm:prSet presAssocID="{79699F26-5C97-4C98-BEE8-8C775EDAE3C7}" presName="medCircle2" presStyleLbl="vennNode1" presStyleIdx="6" presStyleCnt="7"/>
      <dgm:spPr>
        <a:xfrm>
          <a:off x="612920" y="3254812"/>
          <a:ext cx="542147" cy="542147"/>
        </a:xfrm>
        <a:prstGeom prst="ellipse">
          <a:avLst/>
        </a:prstGeom>
        <a:solidFill>
          <a:srgbClr val="990000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ZA"/>
        </a:p>
      </dgm:t>
    </dgm:pt>
    <dgm:pt modelId="{42DC0963-4965-4123-8A3B-3B1DC198328D}" type="pres">
      <dgm:prSet presAssocID="{79699F26-5C97-4C98-BEE8-8C775EDAE3C7}" presName="txLvlOnly1" presStyleLbl="revTx" presStyleIdx="6" presStyleCnt="7"/>
      <dgm:spPr>
        <a:prstGeom prst="rect">
          <a:avLst/>
        </a:prstGeom>
      </dgm:spPr>
      <dgm:t>
        <a:bodyPr/>
        <a:lstStyle/>
        <a:p>
          <a:endParaRPr lang="en-ZA"/>
        </a:p>
      </dgm:t>
    </dgm:pt>
  </dgm:ptLst>
  <dgm:cxnLst>
    <dgm:cxn modelId="{32430C71-B525-428E-B1CA-70D6AB6FACDD}" srcId="{85355FB0-59C1-47FB-90D9-949D89FD4582}" destId="{429982E7-24D7-45E4-8C7D-2F3363115EA5}" srcOrd="0" destOrd="0" parTransId="{584BE252-38DE-40DA-97E8-6C2F6931D064}" sibTransId="{357D60DD-86E9-47DD-9512-F066D8B2FEE5}"/>
    <dgm:cxn modelId="{7BC407D7-C526-46F9-9C53-EB3F97173036}" type="presOf" srcId="{429982E7-24D7-45E4-8C7D-2F3363115EA5}" destId="{AECA978C-784A-467F-8E7B-7778561BF79C}" srcOrd="0" destOrd="0" presId="urn:microsoft.com/office/officeart/2008/layout/VerticalCircleList"/>
    <dgm:cxn modelId="{9363F296-94F6-4AB2-9033-BEFB8E70C676}" type="presOf" srcId="{C5233FA4-C678-400B-81E3-0D91E42E4507}" destId="{92A63C7F-ADE0-44DE-A782-81F24EAE9F1F}" srcOrd="0" destOrd="0" presId="urn:microsoft.com/office/officeart/2008/layout/VerticalCircleList"/>
    <dgm:cxn modelId="{D234E2A6-E9DC-4BA9-B758-EAB29F487BFC}" srcId="{85355FB0-59C1-47FB-90D9-949D89FD4582}" destId="{C5233FA4-C678-400B-81E3-0D91E42E4507}" srcOrd="2" destOrd="0" parTransId="{20684AD5-3136-4EC5-ABA8-A89DE2B8FFB4}" sibTransId="{C0368BA7-22F2-45E1-9FF0-A0799F078156}"/>
    <dgm:cxn modelId="{A6D456BC-1261-440F-9840-976A99C8904B}" type="presOf" srcId="{0DAD2F62-36F3-4607-B1B9-A459D5F3B6F1}" destId="{8B2494B3-908E-4A36-9387-1C7E5C9806B3}" srcOrd="0" destOrd="0" presId="urn:microsoft.com/office/officeart/2008/layout/VerticalCircleList"/>
    <dgm:cxn modelId="{75BE2609-EE2F-427C-B0D5-82E37F02A183}" srcId="{85355FB0-59C1-47FB-90D9-949D89FD4582}" destId="{0DAD2F62-36F3-4607-B1B9-A459D5F3B6F1}" srcOrd="5" destOrd="0" parTransId="{7B673910-4BE6-4F69-90F9-5C1810863FB8}" sibTransId="{988BE6FC-C0E1-4421-A643-81B87A8086C8}"/>
    <dgm:cxn modelId="{4EE873F6-8906-4A29-84D7-B9C3A4E5A40A}" srcId="{85355FB0-59C1-47FB-90D9-949D89FD4582}" destId="{B00ADB99-A4A1-49A1-BE5F-178868C378C0}" srcOrd="1" destOrd="0" parTransId="{DA163324-FAE0-4D00-892D-523BE5F11E9E}" sibTransId="{270170B9-D45F-4AFD-A28D-06A140986E44}"/>
    <dgm:cxn modelId="{3F23BB1C-1199-43A4-80BB-C8CC67001F73}" srcId="{85355FB0-59C1-47FB-90D9-949D89FD4582}" destId="{478FDCD4-24B6-4B16-A01D-BEE8DED75B30}" srcOrd="4" destOrd="0" parTransId="{731F100B-978A-4F5D-B0C0-92A780AEAC20}" sibTransId="{2345B76C-175D-44F7-994E-FAA803829297}"/>
    <dgm:cxn modelId="{B9D15264-E1F4-45DA-B2F6-CC39A8A35772}" type="presOf" srcId="{B00ADB99-A4A1-49A1-BE5F-178868C378C0}" destId="{B587211C-CBE4-4A9E-B0AB-6A57DF17E3DB}" srcOrd="0" destOrd="0" presId="urn:microsoft.com/office/officeart/2008/layout/VerticalCircleList"/>
    <dgm:cxn modelId="{BEE321EA-2789-4D2C-94A8-79F063C4831F}" type="presOf" srcId="{7F465C2B-A5F0-4AC6-872A-E2D1ACCBD07A}" destId="{F552B7CD-EBB7-4D39-91C9-1AE64559D1C5}" srcOrd="0" destOrd="0" presId="urn:microsoft.com/office/officeart/2008/layout/VerticalCircleList"/>
    <dgm:cxn modelId="{61F4D601-8D7D-4BC0-BDB9-4071D84860FA}" type="presOf" srcId="{85355FB0-59C1-47FB-90D9-949D89FD4582}" destId="{23ECB491-3E0D-410A-98A5-6F9150BC857D}" srcOrd="0" destOrd="0" presId="urn:microsoft.com/office/officeart/2008/layout/VerticalCircleList"/>
    <dgm:cxn modelId="{91BE6F33-84C4-48BE-90CA-90FB65F51505}" type="presOf" srcId="{478FDCD4-24B6-4B16-A01D-BEE8DED75B30}" destId="{43F97156-0AFD-4476-AF95-7A8513C68BBA}" srcOrd="0" destOrd="0" presId="urn:microsoft.com/office/officeart/2008/layout/VerticalCircleList"/>
    <dgm:cxn modelId="{417E5FC4-9220-4891-A1C7-000F8C6DC026}" srcId="{85355FB0-59C1-47FB-90D9-949D89FD4582}" destId="{79699F26-5C97-4C98-BEE8-8C775EDAE3C7}" srcOrd="6" destOrd="0" parTransId="{81303D02-CAA1-4CFA-BFFA-13E422DA6D74}" sibTransId="{3E8DD258-5C30-4EC0-90EC-356D4F16D35B}"/>
    <dgm:cxn modelId="{D6B9F87F-2CFC-4410-B44D-616E01044DB3}" srcId="{85355FB0-59C1-47FB-90D9-949D89FD4582}" destId="{7F465C2B-A5F0-4AC6-872A-E2D1ACCBD07A}" srcOrd="3" destOrd="0" parTransId="{E7390865-51B9-4C0B-AF85-202DB707AD17}" sibTransId="{22E91D5E-F13C-48B7-8056-015BD4D7CA7F}"/>
    <dgm:cxn modelId="{F53B28FE-9CB6-419A-BCD7-31F3FFA54ACE}" type="presOf" srcId="{79699F26-5C97-4C98-BEE8-8C775EDAE3C7}" destId="{42DC0963-4965-4123-8A3B-3B1DC198328D}" srcOrd="0" destOrd="0" presId="urn:microsoft.com/office/officeart/2008/layout/VerticalCircleList"/>
    <dgm:cxn modelId="{8C7DA4C6-5E4D-4374-80BD-58B4E223C644}" type="presParOf" srcId="{23ECB491-3E0D-410A-98A5-6F9150BC857D}" destId="{7185C23E-9F2A-4C57-985E-782DF2B8C3C4}" srcOrd="0" destOrd="0" presId="urn:microsoft.com/office/officeart/2008/layout/VerticalCircleList"/>
    <dgm:cxn modelId="{39B6C243-DAF2-4468-B1F1-1DE570D57503}" type="presParOf" srcId="{7185C23E-9F2A-4C57-985E-782DF2B8C3C4}" destId="{3FAE8964-4036-4516-A270-FA22E8600BC8}" srcOrd="0" destOrd="0" presId="urn:microsoft.com/office/officeart/2008/layout/VerticalCircleList"/>
    <dgm:cxn modelId="{C6D41D2A-0FF5-496A-A0DC-4D884BC59034}" type="presParOf" srcId="{7185C23E-9F2A-4C57-985E-782DF2B8C3C4}" destId="{2FB72696-6C0B-4CF4-B1A8-EA852AB2A0D5}" srcOrd="1" destOrd="0" presId="urn:microsoft.com/office/officeart/2008/layout/VerticalCircleList"/>
    <dgm:cxn modelId="{A73C7A83-6D66-4044-8BD1-22268E6CF0DE}" type="presParOf" srcId="{7185C23E-9F2A-4C57-985E-782DF2B8C3C4}" destId="{AECA978C-784A-467F-8E7B-7778561BF79C}" srcOrd="2" destOrd="0" presId="urn:microsoft.com/office/officeart/2008/layout/VerticalCircleList"/>
    <dgm:cxn modelId="{A2045EB5-288B-41EB-906D-50AEB0E28250}" type="presParOf" srcId="{23ECB491-3E0D-410A-98A5-6F9150BC857D}" destId="{FE5C4C29-8784-44BD-8B4E-D68676A81C10}" srcOrd="1" destOrd="0" presId="urn:microsoft.com/office/officeart/2008/layout/VerticalCircleList"/>
    <dgm:cxn modelId="{071C5A6B-1675-4FD9-9D55-B4CD967421E7}" type="presParOf" srcId="{FE5C4C29-8784-44BD-8B4E-D68676A81C10}" destId="{C0BA60AF-C6EA-49B7-9697-394BBB701093}" srcOrd="0" destOrd="0" presId="urn:microsoft.com/office/officeart/2008/layout/VerticalCircleList"/>
    <dgm:cxn modelId="{05718E34-F3D3-47CD-885C-03BE12D25969}" type="presParOf" srcId="{FE5C4C29-8784-44BD-8B4E-D68676A81C10}" destId="{64EA1653-2D0D-4B1B-B86D-55E36DEC0A7A}" srcOrd="1" destOrd="0" presId="urn:microsoft.com/office/officeart/2008/layout/VerticalCircleList"/>
    <dgm:cxn modelId="{8CD9A062-ADF8-4427-8E31-CE71BE485B28}" type="presParOf" srcId="{FE5C4C29-8784-44BD-8B4E-D68676A81C10}" destId="{B587211C-CBE4-4A9E-B0AB-6A57DF17E3DB}" srcOrd="2" destOrd="0" presId="urn:microsoft.com/office/officeart/2008/layout/VerticalCircleList"/>
    <dgm:cxn modelId="{6D8F3A0B-302E-49A8-BEC4-CE37FCD9D070}" type="presParOf" srcId="{23ECB491-3E0D-410A-98A5-6F9150BC857D}" destId="{04C0E329-FEC9-4977-A193-450F89A52E57}" srcOrd="2" destOrd="0" presId="urn:microsoft.com/office/officeart/2008/layout/VerticalCircleList"/>
    <dgm:cxn modelId="{24D1B3D5-BB45-4A91-9D55-39B53ABFAC01}" type="presParOf" srcId="{04C0E329-FEC9-4977-A193-450F89A52E57}" destId="{5C6E3FEB-B2F2-4032-987C-93983726E26D}" srcOrd="0" destOrd="0" presId="urn:microsoft.com/office/officeart/2008/layout/VerticalCircleList"/>
    <dgm:cxn modelId="{8C14DB10-D111-4968-A5B4-EBF80D988F64}" type="presParOf" srcId="{04C0E329-FEC9-4977-A193-450F89A52E57}" destId="{662573FF-8B55-45DB-8B89-6905205F5041}" srcOrd="1" destOrd="0" presId="urn:microsoft.com/office/officeart/2008/layout/VerticalCircleList"/>
    <dgm:cxn modelId="{FF2216D8-B01D-4ED1-9542-A61F87A49E3E}" type="presParOf" srcId="{04C0E329-FEC9-4977-A193-450F89A52E57}" destId="{92A63C7F-ADE0-44DE-A782-81F24EAE9F1F}" srcOrd="2" destOrd="0" presId="urn:microsoft.com/office/officeart/2008/layout/VerticalCircleList"/>
    <dgm:cxn modelId="{42D9DE43-6433-4714-B10C-6857BEB6AAE9}" type="presParOf" srcId="{23ECB491-3E0D-410A-98A5-6F9150BC857D}" destId="{BDD7945A-FE71-4E77-BA32-A19D06135146}" srcOrd="3" destOrd="0" presId="urn:microsoft.com/office/officeart/2008/layout/VerticalCircleList"/>
    <dgm:cxn modelId="{8C298065-5935-41A3-A575-65D8766286CB}" type="presParOf" srcId="{BDD7945A-FE71-4E77-BA32-A19D06135146}" destId="{C2F22A33-0C3D-4437-85C6-5E9E0882948D}" srcOrd="0" destOrd="0" presId="urn:microsoft.com/office/officeart/2008/layout/VerticalCircleList"/>
    <dgm:cxn modelId="{291C0551-3E68-4CA9-BCC2-C3A082778CCB}" type="presParOf" srcId="{BDD7945A-FE71-4E77-BA32-A19D06135146}" destId="{52053E0D-077A-4C49-83BB-5786C0BB2FFD}" srcOrd="1" destOrd="0" presId="urn:microsoft.com/office/officeart/2008/layout/VerticalCircleList"/>
    <dgm:cxn modelId="{6FE79C26-CDBF-4D36-B7C5-BDCC79BC6CEA}" type="presParOf" srcId="{BDD7945A-FE71-4E77-BA32-A19D06135146}" destId="{F552B7CD-EBB7-4D39-91C9-1AE64559D1C5}" srcOrd="2" destOrd="0" presId="urn:microsoft.com/office/officeart/2008/layout/VerticalCircleList"/>
    <dgm:cxn modelId="{0333D1EC-38F2-4014-B99A-F7F2BA1C6080}" type="presParOf" srcId="{23ECB491-3E0D-410A-98A5-6F9150BC857D}" destId="{DF5478CB-34D9-4066-8365-534EA4C1803A}" srcOrd="4" destOrd="0" presId="urn:microsoft.com/office/officeart/2008/layout/VerticalCircleList"/>
    <dgm:cxn modelId="{01810165-7F0C-4966-A7AC-FFF00F28FF0E}" type="presParOf" srcId="{DF5478CB-34D9-4066-8365-534EA4C1803A}" destId="{5B90399A-9E5E-4486-9EC1-DFBB5A3CE511}" srcOrd="0" destOrd="0" presId="urn:microsoft.com/office/officeart/2008/layout/VerticalCircleList"/>
    <dgm:cxn modelId="{403B23FE-D6CC-4CC8-97AD-C31366E09EDC}" type="presParOf" srcId="{DF5478CB-34D9-4066-8365-534EA4C1803A}" destId="{BCA30BA2-3595-4B7F-8803-3B860B53C503}" srcOrd="1" destOrd="0" presId="urn:microsoft.com/office/officeart/2008/layout/VerticalCircleList"/>
    <dgm:cxn modelId="{6A38C17A-28C4-45B3-BC52-771D1819D79C}" type="presParOf" srcId="{DF5478CB-34D9-4066-8365-534EA4C1803A}" destId="{43F97156-0AFD-4476-AF95-7A8513C68BBA}" srcOrd="2" destOrd="0" presId="urn:microsoft.com/office/officeart/2008/layout/VerticalCircleList"/>
    <dgm:cxn modelId="{863EE83F-E804-46A5-8841-3B0FDF0D1E9B}" type="presParOf" srcId="{23ECB491-3E0D-410A-98A5-6F9150BC857D}" destId="{E99627D9-9449-4962-92A9-CFD2E91F94C3}" srcOrd="5" destOrd="0" presId="urn:microsoft.com/office/officeart/2008/layout/VerticalCircleList"/>
    <dgm:cxn modelId="{2D258D0C-F635-458D-95A0-6A0B7E99D545}" type="presParOf" srcId="{E99627D9-9449-4962-92A9-CFD2E91F94C3}" destId="{97161BFB-14D0-4C62-A6BC-9DA1EB3883A4}" srcOrd="0" destOrd="0" presId="urn:microsoft.com/office/officeart/2008/layout/VerticalCircleList"/>
    <dgm:cxn modelId="{B1334C6F-94BA-408F-A881-693E57B30439}" type="presParOf" srcId="{E99627D9-9449-4962-92A9-CFD2E91F94C3}" destId="{3F0A2E59-C3D9-4DC1-A693-4019640E1EA8}" srcOrd="1" destOrd="0" presId="urn:microsoft.com/office/officeart/2008/layout/VerticalCircleList"/>
    <dgm:cxn modelId="{010E4CFF-7F63-4B2A-8C08-A7CF9E2395C4}" type="presParOf" srcId="{E99627D9-9449-4962-92A9-CFD2E91F94C3}" destId="{8B2494B3-908E-4A36-9387-1C7E5C9806B3}" srcOrd="2" destOrd="0" presId="urn:microsoft.com/office/officeart/2008/layout/VerticalCircleList"/>
    <dgm:cxn modelId="{1AFD671A-37C1-4C84-849E-C46376990300}" type="presParOf" srcId="{23ECB491-3E0D-410A-98A5-6F9150BC857D}" destId="{3B7D26BF-6B11-47C8-9C9C-63C81AB8E653}" srcOrd="6" destOrd="0" presId="urn:microsoft.com/office/officeart/2008/layout/VerticalCircleList"/>
    <dgm:cxn modelId="{A9FB756D-06A5-45D6-89AE-5C6B7221A422}" type="presParOf" srcId="{3B7D26BF-6B11-47C8-9C9C-63C81AB8E653}" destId="{CB3470C2-C4DA-4212-9DFD-875C518ED8A1}" srcOrd="0" destOrd="0" presId="urn:microsoft.com/office/officeart/2008/layout/VerticalCircleList"/>
    <dgm:cxn modelId="{3E8B560F-8CEE-47FB-8B01-A9E20F990213}" type="presParOf" srcId="{3B7D26BF-6B11-47C8-9C9C-63C81AB8E653}" destId="{F84FFC6A-7B95-4D0D-B578-938CD8B9A64D}" srcOrd="1" destOrd="0" presId="urn:microsoft.com/office/officeart/2008/layout/VerticalCircleList"/>
    <dgm:cxn modelId="{75067E9D-6802-4FE6-A6AC-7ACCB1B1846D}" type="presParOf" srcId="{3B7D26BF-6B11-47C8-9C9C-63C81AB8E653}" destId="{42DC0963-4965-4123-8A3B-3B1DC198328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9A3E24-D617-46A2-B239-05C8159CC79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E0D6EB9-9E71-4DEC-BED1-E14B9EC781A2}">
      <dgm:prSet phldrT="[Text]"/>
      <dgm:spPr>
        <a:xfrm>
          <a:off x="0" y="0"/>
          <a:ext cx="3385343" cy="517520"/>
        </a:xfrm>
        <a:solidFill>
          <a:srgbClr val="990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SILOS</a:t>
          </a:r>
        </a:p>
      </dgm:t>
    </dgm:pt>
    <dgm:pt modelId="{33FC1F4D-B2D6-4632-AF35-F68F730B4FED}" type="parTrans" cxnId="{2E481697-A840-4989-B0EA-D72F87C1863E}">
      <dgm:prSet/>
      <dgm:spPr/>
      <dgm:t>
        <a:bodyPr/>
        <a:lstStyle/>
        <a:p>
          <a:endParaRPr lang="en-GB"/>
        </a:p>
      </dgm:t>
    </dgm:pt>
    <dgm:pt modelId="{F66C1BB4-2755-44C8-BA13-B25C779734B9}" type="sibTrans" cxnId="{2E481697-A840-4989-B0EA-D72F87C1863E}">
      <dgm:prSet/>
      <dgm:spPr>
        <a:xfrm>
          <a:off x="3724274" y="0"/>
          <a:ext cx="718534" cy="517520"/>
        </a:xfrm>
        <a:solidFill>
          <a:srgbClr val="99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FD324CC-5739-4C2A-A75B-9DA3EE5E3811}">
      <dgm:prSet phldrT="[Text]"/>
      <dgm:spPr>
        <a:xfrm>
          <a:off x="4741068" y="0"/>
          <a:ext cx="3385343" cy="517520"/>
        </a:xfrm>
        <a:solidFill>
          <a:srgbClr val="990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INTEGRATION</a:t>
          </a:r>
        </a:p>
      </dgm:t>
    </dgm:pt>
    <dgm:pt modelId="{4D57F588-03A5-49CA-8010-132BA92252FB}" type="parTrans" cxnId="{F2D30E1C-2B0B-40EB-8201-128088A6AC11}">
      <dgm:prSet/>
      <dgm:spPr/>
      <dgm:t>
        <a:bodyPr/>
        <a:lstStyle/>
        <a:p>
          <a:endParaRPr lang="en-GB"/>
        </a:p>
      </dgm:t>
    </dgm:pt>
    <dgm:pt modelId="{3FB33B4E-3030-4AF3-9806-ED7805859796}" type="sibTrans" cxnId="{F2D30E1C-2B0B-40EB-8201-128088A6AC11}">
      <dgm:prSet/>
      <dgm:spPr/>
      <dgm:t>
        <a:bodyPr/>
        <a:lstStyle/>
        <a:p>
          <a:endParaRPr lang="en-GB"/>
        </a:p>
      </dgm:t>
    </dgm:pt>
    <dgm:pt modelId="{2C0E3AAD-3654-4907-BB0E-F4118393BA9A}" type="pres">
      <dgm:prSet presAssocID="{409A3E24-D617-46A2-B239-05C8159CC799}" presName="Name0" presStyleCnt="0">
        <dgm:presLayoutVars>
          <dgm:dir/>
          <dgm:resizeHandles val="exact"/>
        </dgm:presLayoutVars>
      </dgm:prSet>
      <dgm:spPr/>
    </dgm:pt>
    <dgm:pt modelId="{132CFAC3-0646-4CF9-9AE0-184F7B4881EC}" type="pres">
      <dgm:prSet presAssocID="{BE0D6EB9-9E71-4DEC-BED1-E14B9EC781A2}" presName="node" presStyleLbl="node1" presStyleIdx="0" presStyleCnt="2" custLinFactNeighborX="-86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  <dgm:pt modelId="{9211B893-8DAC-495A-9BD6-D2D28895879D}" type="pres">
      <dgm:prSet presAssocID="{F66C1BB4-2755-44C8-BA13-B25C779734B9}" presName="sibTrans" presStyleLbl="sibTrans2D1" presStyleIdx="0" presStyleCnt="1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ZA"/>
        </a:p>
      </dgm:t>
    </dgm:pt>
    <dgm:pt modelId="{61DDDE91-ECFE-400B-8250-DE782E3CF7C3}" type="pres">
      <dgm:prSet presAssocID="{F66C1BB4-2755-44C8-BA13-B25C779734B9}" presName="connectorText" presStyleLbl="sibTrans2D1" presStyleIdx="0" presStyleCnt="1"/>
      <dgm:spPr/>
      <dgm:t>
        <a:bodyPr/>
        <a:lstStyle/>
        <a:p>
          <a:endParaRPr lang="en-ZA"/>
        </a:p>
      </dgm:t>
    </dgm:pt>
    <dgm:pt modelId="{B4ACC93F-E140-4A6B-81AC-FB261F0C9D99}" type="pres">
      <dgm:prSet presAssocID="{9FD324CC-5739-4C2A-A75B-9DA3EE5E3811}" presName="node" presStyleLbl="node1" presStyleIdx="1" presStyleCnt="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</dgm:ptLst>
  <dgm:cxnLst>
    <dgm:cxn modelId="{9BA5A050-8430-40E2-ACF3-B7379ED7AFD0}" type="presOf" srcId="{9FD324CC-5739-4C2A-A75B-9DA3EE5E3811}" destId="{B4ACC93F-E140-4A6B-81AC-FB261F0C9D99}" srcOrd="0" destOrd="0" presId="urn:microsoft.com/office/officeart/2005/8/layout/process1"/>
    <dgm:cxn modelId="{2E481697-A840-4989-B0EA-D72F87C1863E}" srcId="{409A3E24-D617-46A2-B239-05C8159CC799}" destId="{BE0D6EB9-9E71-4DEC-BED1-E14B9EC781A2}" srcOrd="0" destOrd="0" parTransId="{33FC1F4D-B2D6-4632-AF35-F68F730B4FED}" sibTransId="{F66C1BB4-2755-44C8-BA13-B25C779734B9}"/>
    <dgm:cxn modelId="{AAE2EFE6-8FCC-4106-B1CF-2CF0DC74EDE6}" type="presOf" srcId="{409A3E24-D617-46A2-B239-05C8159CC799}" destId="{2C0E3AAD-3654-4907-BB0E-F4118393BA9A}" srcOrd="0" destOrd="0" presId="urn:microsoft.com/office/officeart/2005/8/layout/process1"/>
    <dgm:cxn modelId="{F2643974-AD22-4F17-8E93-26E316688442}" type="presOf" srcId="{F66C1BB4-2755-44C8-BA13-B25C779734B9}" destId="{61DDDE91-ECFE-400B-8250-DE782E3CF7C3}" srcOrd="1" destOrd="0" presId="urn:microsoft.com/office/officeart/2005/8/layout/process1"/>
    <dgm:cxn modelId="{3616B737-FAE4-4478-823F-B43B7D2575A0}" type="presOf" srcId="{BE0D6EB9-9E71-4DEC-BED1-E14B9EC781A2}" destId="{132CFAC3-0646-4CF9-9AE0-184F7B4881EC}" srcOrd="0" destOrd="0" presId="urn:microsoft.com/office/officeart/2005/8/layout/process1"/>
    <dgm:cxn modelId="{861627A8-90CB-4D23-8C99-7F9FF9602F82}" type="presOf" srcId="{F66C1BB4-2755-44C8-BA13-B25C779734B9}" destId="{9211B893-8DAC-495A-9BD6-D2D28895879D}" srcOrd="0" destOrd="0" presId="urn:microsoft.com/office/officeart/2005/8/layout/process1"/>
    <dgm:cxn modelId="{F2D30E1C-2B0B-40EB-8201-128088A6AC11}" srcId="{409A3E24-D617-46A2-B239-05C8159CC799}" destId="{9FD324CC-5739-4C2A-A75B-9DA3EE5E3811}" srcOrd="1" destOrd="0" parTransId="{4D57F588-03A5-49CA-8010-132BA92252FB}" sibTransId="{3FB33B4E-3030-4AF3-9806-ED7805859796}"/>
    <dgm:cxn modelId="{F97D08E6-CD1A-4DB4-A59D-3835A0770E4B}" type="presParOf" srcId="{2C0E3AAD-3654-4907-BB0E-F4118393BA9A}" destId="{132CFAC3-0646-4CF9-9AE0-184F7B4881EC}" srcOrd="0" destOrd="0" presId="urn:microsoft.com/office/officeart/2005/8/layout/process1"/>
    <dgm:cxn modelId="{045947B2-DD95-41ED-B356-C17DCD0FA99E}" type="presParOf" srcId="{2C0E3AAD-3654-4907-BB0E-F4118393BA9A}" destId="{9211B893-8DAC-495A-9BD6-D2D28895879D}" srcOrd="1" destOrd="0" presId="urn:microsoft.com/office/officeart/2005/8/layout/process1"/>
    <dgm:cxn modelId="{B754A298-102D-476E-90C7-845751D14C7F}" type="presParOf" srcId="{9211B893-8DAC-495A-9BD6-D2D28895879D}" destId="{61DDDE91-ECFE-400B-8250-DE782E3CF7C3}" srcOrd="0" destOrd="0" presId="urn:microsoft.com/office/officeart/2005/8/layout/process1"/>
    <dgm:cxn modelId="{E0F24B16-E65A-42CF-8E6E-E454D329B32E}" type="presParOf" srcId="{2C0E3AAD-3654-4907-BB0E-F4118393BA9A}" destId="{B4ACC93F-E140-4A6B-81AC-FB261F0C9D9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9A3E24-D617-46A2-B239-05C8159CC79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E0D6EB9-9E71-4DEC-BED1-E14B9EC781A2}">
      <dgm:prSet phldrT="[Text]" custT="1"/>
      <dgm:spPr>
        <a:xfrm>
          <a:off x="7104" y="0"/>
          <a:ext cx="2123583" cy="944219"/>
        </a:xfrm>
        <a:solidFill>
          <a:srgbClr val="990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 sz="1800" b="1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PERFORMANCE &amp; RISK INDICATOR INTEGRATION</a:t>
          </a:r>
          <a:endParaRPr lang="en-GB" sz="1800" b="1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3FC1F4D-B2D6-4632-AF35-F68F730B4FED}" type="parTrans" cxnId="{2E481697-A840-4989-B0EA-D72F87C1863E}">
      <dgm:prSet/>
      <dgm:spPr/>
      <dgm:t>
        <a:bodyPr/>
        <a:lstStyle/>
        <a:p>
          <a:endParaRPr lang="en-GB" sz="1700">
            <a:latin typeface="Arial Narrow" panose="020B0606020202030204" pitchFamily="34" charset="0"/>
          </a:endParaRPr>
        </a:p>
      </dgm:t>
    </dgm:pt>
    <dgm:pt modelId="{F66C1BB4-2755-44C8-BA13-B25C779734B9}" type="sibTrans" cxnId="{2E481697-A840-4989-B0EA-D72F87C1863E}">
      <dgm:prSet custT="1"/>
      <dgm:spPr>
        <a:xfrm>
          <a:off x="2343046" y="208785"/>
          <a:ext cx="450199" cy="526648"/>
        </a:xfrm>
        <a:solidFill>
          <a:srgbClr val="99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sz="17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9FD324CC-5739-4C2A-A75B-9DA3EE5E3811}">
      <dgm:prSet phldrT="[Text]" custT="1"/>
      <dgm:spPr>
        <a:xfrm>
          <a:off x="2980121" y="0"/>
          <a:ext cx="2123583" cy="944219"/>
        </a:xfrm>
        <a:solidFill>
          <a:srgbClr val="990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 sz="1800" b="1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RISK ADJUSTED PERFORMANCE TARGETS</a:t>
          </a:r>
          <a:endParaRPr lang="en-GB" sz="1800" b="1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D57F588-03A5-49CA-8010-132BA92252FB}" type="parTrans" cxnId="{F2D30E1C-2B0B-40EB-8201-128088A6AC11}">
      <dgm:prSet/>
      <dgm:spPr/>
      <dgm:t>
        <a:bodyPr/>
        <a:lstStyle/>
        <a:p>
          <a:endParaRPr lang="en-GB" sz="1700">
            <a:latin typeface="Arial Narrow" panose="020B0606020202030204" pitchFamily="34" charset="0"/>
          </a:endParaRPr>
        </a:p>
      </dgm:t>
    </dgm:pt>
    <dgm:pt modelId="{3FB33B4E-3030-4AF3-9806-ED7805859796}" type="sibTrans" cxnId="{F2D30E1C-2B0B-40EB-8201-128088A6AC11}">
      <dgm:prSet custT="1"/>
      <dgm:spPr>
        <a:xfrm>
          <a:off x="5316062" y="208785"/>
          <a:ext cx="450199" cy="526648"/>
        </a:xfrm>
        <a:solidFill>
          <a:srgbClr val="99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sz="17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C1DEDC97-3D9E-4A32-BE6D-F749E17C3134}">
      <dgm:prSet phldrT="[Text]" custT="1"/>
      <dgm:spPr>
        <a:xfrm>
          <a:off x="5953137" y="0"/>
          <a:ext cx="2123583" cy="944219"/>
        </a:xfrm>
        <a:solidFill>
          <a:srgbClr val="990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 sz="1800" b="1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INTEGRATION WITH STAFF &amp; STAKEHOLDER PERFORMANCE</a:t>
          </a:r>
          <a:endParaRPr lang="en-GB" sz="1800" b="1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0C53777-E7A8-4E3B-AA39-04FFEA1A67E7}" type="parTrans" cxnId="{2EAB3F8E-39A8-4215-A74D-D4BD7F76B915}">
      <dgm:prSet/>
      <dgm:spPr/>
      <dgm:t>
        <a:bodyPr/>
        <a:lstStyle/>
        <a:p>
          <a:endParaRPr lang="en-GB" sz="1700">
            <a:latin typeface="Arial Narrow" panose="020B0606020202030204" pitchFamily="34" charset="0"/>
          </a:endParaRPr>
        </a:p>
      </dgm:t>
    </dgm:pt>
    <dgm:pt modelId="{D4559BDB-2A70-462B-8CB9-7339E0AC0834}" type="sibTrans" cxnId="{2EAB3F8E-39A8-4215-A74D-D4BD7F76B915}">
      <dgm:prSet custT="1"/>
      <dgm:spPr/>
      <dgm:t>
        <a:bodyPr/>
        <a:lstStyle/>
        <a:p>
          <a:endParaRPr lang="en-GB" sz="1700">
            <a:latin typeface="Arial Narrow" panose="020B0606020202030204" pitchFamily="34" charset="0"/>
          </a:endParaRPr>
        </a:p>
      </dgm:t>
    </dgm:pt>
    <dgm:pt modelId="{2C0E3AAD-3654-4907-BB0E-F4118393BA9A}" type="pres">
      <dgm:prSet presAssocID="{409A3E24-D617-46A2-B239-05C8159CC799}" presName="Name0" presStyleCnt="0">
        <dgm:presLayoutVars>
          <dgm:dir/>
          <dgm:resizeHandles val="exact"/>
        </dgm:presLayoutVars>
      </dgm:prSet>
      <dgm:spPr/>
    </dgm:pt>
    <dgm:pt modelId="{132CFAC3-0646-4CF9-9AE0-184F7B4881EC}" type="pres">
      <dgm:prSet presAssocID="{BE0D6EB9-9E71-4DEC-BED1-E14B9EC781A2}" presName="node" presStyleLbl="node1" presStyleIdx="0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  <dgm:pt modelId="{9211B893-8DAC-495A-9BD6-D2D28895879D}" type="pres">
      <dgm:prSet presAssocID="{F66C1BB4-2755-44C8-BA13-B25C779734B9}" presName="sibTrans" presStyleLbl="sibTrans2D1" presStyleIdx="0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ZA"/>
        </a:p>
      </dgm:t>
    </dgm:pt>
    <dgm:pt modelId="{61DDDE91-ECFE-400B-8250-DE782E3CF7C3}" type="pres">
      <dgm:prSet presAssocID="{F66C1BB4-2755-44C8-BA13-B25C779734B9}" presName="connectorText" presStyleLbl="sibTrans2D1" presStyleIdx="0" presStyleCnt="2"/>
      <dgm:spPr/>
      <dgm:t>
        <a:bodyPr/>
        <a:lstStyle/>
        <a:p>
          <a:endParaRPr lang="en-ZA"/>
        </a:p>
      </dgm:t>
    </dgm:pt>
    <dgm:pt modelId="{B4ACC93F-E140-4A6B-81AC-FB261F0C9D99}" type="pres">
      <dgm:prSet presAssocID="{9FD324CC-5739-4C2A-A75B-9DA3EE5E3811}" presName="node" presStyleLbl="node1" presStyleIdx="1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  <dgm:pt modelId="{F5D13D11-AD37-4659-AAC3-B5515420B09F}" type="pres">
      <dgm:prSet presAssocID="{3FB33B4E-3030-4AF3-9806-ED7805859796}" presName="sibTrans" presStyleLbl="sibTrans2D1" presStyleIdx="1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ZA"/>
        </a:p>
      </dgm:t>
    </dgm:pt>
    <dgm:pt modelId="{3DC53691-E91D-4864-B4F1-2EC25FA48360}" type="pres">
      <dgm:prSet presAssocID="{3FB33B4E-3030-4AF3-9806-ED7805859796}" presName="connectorText" presStyleLbl="sibTrans2D1" presStyleIdx="1" presStyleCnt="2"/>
      <dgm:spPr/>
      <dgm:t>
        <a:bodyPr/>
        <a:lstStyle/>
        <a:p>
          <a:endParaRPr lang="en-ZA"/>
        </a:p>
      </dgm:t>
    </dgm:pt>
    <dgm:pt modelId="{0CFA778A-FA0B-4CB4-A011-518120ADCFE2}" type="pres">
      <dgm:prSet presAssocID="{C1DEDC97-3D9E-4A32-BE6D-F749E17C3134}" presName="node" presStyleLbl="node1" presStyleIdx="2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</dgm:ptLst>
  <dgm:cxnLst>
    <dgm:cxn modelId="{288BA040-DBAC-4188-A9FE-52C7A3A3C7AA}" type="presOf" srcId="{C1DEDC97-3D9E-4A32-BE6D-F749E17C3134}" destId="{0CFA778A-FA0B-4CB4-A011-518120ADCFE2}" srcOrd="0" destOrd="0" presId="urn:microsoft.com/office/officeart/2005/8/layout/process1"/>
    <dgm:cxn modelId="{2EAB3F8E-39A8-4215-A74D-D4BD7F76B915}" srcId="{409A3E24-D617-46A2-B239-05C8159CC799}" destId="{C1DEDC97-3D9E-4A32-BE6D-F749E17C3134}" srcOrd="2" destOrd="0" parTransId="{10C53777-E7A8-4E3B-AA39-04FFEA1A67E7}" sibTransId="{D4559BDB-2A70-462B-8CB9-7339E0AC0834}"/>
    <dgm:cxn modelId="{2E481697-A840-4989-B0EA-D72F87C1863E}" srcId="{409A3E24-D617-46A2-B239-05C8159CC799}" destId="{BE0D6EB9-9E71-4DEC-BED1-E14B9EC781A2}" srcOrd="0" destOrd="0" parTransId="{33FC1F4D-B2D6-4632-AF35-F68F730B4FED}" sibTransId="{F66C1BB4-2755-44C8-BA13-B25C779734B9}"/>
    <dgm:cxn modelId="{8BC5BED5-C81E-4F8C-A646-2BB327C25AA7}" type="presOf" srcId="{F66C1BB4-2755-44C8-BA13-B25C779734B9}" destId="{61DDDE91-ECFE-400B-8250-DE782E3CF7C3}" srcOrd="1" destOrd="0" presId="urn:microsoft.com/office/officeart/2005/8/layout/process1"/>
    <dgm:cxn modelId="{8472997E-A168-46C0-BE39-2E3B86377D25}" type="presOf" srcId="{F66C1BB4-2755-44C8-BA13-B25C779734B9}" destId="{9211B893-8DAC-495A-9BD6-D2D28895879D}" srcOrd="0" destOrd="0" presId="urn:microsoft.com/office/officeart/2005/8/layout/process1"/>
    <dgm:cxn modelId="{75CE6238-01CC-4F67-B4BC-47C9AFC305A1}" type="presOf" srcId="{3FB33B4E-3030-4AF3-9806-ED7805859796}" destId="{F5D13D11-AD37-4659-AAC3-B5515420B09F}" srcOrd="0" destOrd="0" presId="urn:microsoft.com/office/officeart/2005/8/layout/process1"/>
    <dgm:cxn modelId="{ED641DA5-14E0-44EF-819E-03BBCC837107}" type="presOf" srcId="{BE0D6EB9-9E71-4DEC-BED1-E14B9EC781A2}" destId="{132CFAC3-0646-4CF9-9AE0-184F7B4881EC}" srcOrd="0" destOrd="0" presId="urn:microsoft.com/office/officeart/2005/8/layout/process1"/>
    <dgm:cxn modelId="{F2D30E1C-2B0B-40EB-8201-128088A6AC11}" srcId="{409A3E24-D617-46A2-B239-05C8159CC799}" destId="{9FD324CC-5739-4C2A-A75B-9DA3EE5E3811}" srcOrd="1" destOrd="0" parTransId="{4D57F588-03A5-49CA-8010-132BA92252FB}" sibTransId="{3FB33B4E-3030-4AF3-9806-ED7805859796}"/>
    <dgm:cxn modelId="{E9869E28-CD75-4117-AD34-CADD0F828635}" type="presOf" srcId="{9FD324CC-5739-4C2A-A75B-9DA3EE5E3811}" destId="{B4ACC93F-E140-4A6B-81AC-FB261F0C9D99}" srcOrd="0" destOrd="0" presId="urn:microsoft.com/office/officeart/2005/8/layout/process1"/>
    <dgm:cxn modelId="{A097BAD1-B063-4E32-8757-7C356B4BBD37}" type="presOf" srcId="{409A3E24-D617-46A2-B239-05C8159CC799}" destId="{2C0E3AAD-3654-4907-BB0E-F4118393BA9A}" srcOrd="0" destOrd="0" presId="urn:microsoft.com/office/officeart/2005/8/layout/process1"/>
    <dgm:cxn modelId="{BD0B664F-0844-4CF7-B6B6-7AE1EDBC0D82}" type="presOf" srcId="{3FB33B4E-3030-4AF3-9806-ED7805859796}" destId="{3DC53691-E91D-4864-B4F1-2EC25FA48360}" srcOrd="1" destOrd="0" presId="urn:microsoft.com/office/officeart/2005/8/layout/process1"/>
    <dgm:cxn modelId="{8D810664-88AE-4B53-96E8-83AA812A7E8E}" type="presParOf" srcId="{2C0E3AAD-3654-4907-BB0E-F4118393BA9A}" destId="{132CFAC3-0646-4CF9-9AE0-184F7B4881EC}" srcOrd="0" destOrd="0" presId="urn:microsoft.com/office/officeart/2005/8/layout/process1"/>
    <dgm:cxn modelId="{01E32E19-68DE-43D5-B2AF-E30970B6CFD7}" type="presParOf" srcId="{2C0E3AAD-3654-4907-BB0E-F4118393BA9A}" destId="{9211B893-8DAC-495A-9BD6-D2D28895879D}" srcOrd="1" destOrd="0" presId="urn:microsoft.com/office/officeart/2005/8/layout/process1"/>
    <dgm:cxn modelId="{12DE954F-26DB-4F1A-9609-3FC577A2E5A6}" type="presParOf" srcId="{9211B893-8DAC-495A-9BD6-D2D28895879D}" destId="{61DDDE91-ECFE-400B-8250-DE782E3CF7C3}" srcOrd="0" destOrd="0" presId="urn:microsoft.com/office/officeart/2005/8/layout/process1"/>
    <dgm:cxn modelId="{35712E33-3561-4D9E-8587-B5E498E30C82}" type="presParOf" srcId="{2C0E3AAD-3654-4907-BB0E-F4118393BA9A}" destId="{B4ACC93F-E140-4A6B-81AC-FB261F0C9D99}" srcOrd="2" destOrd="0" presId="urn:microsoft.com/office/officeart/2005/8/layout/process1"/>
    <dgm:cxn modelId="{1439A8FA-A7FE-4D91-87F2-813B925A2D81}" type="presParOf" srcId="{2C0E3AAD-3654-4907-BB0E-F4118393BA9A}" destId="{F5D13D11-AD37-4659-AAC3-B5515420B09F}" srcOrd="3" destOrd="0" presId="urn:microsoft.com/office/officeart/2005/8/layout/process1"/>
    <dgm:cxn modelId="{ABAFA976-719F-442E-9DA4-9A54AF2C0D27}" type="presParOf" srcId="{F5D13D11-AD37-4659-AAC3-B5515420B09F}" destId="{3DC53691-E91D-4864-B4F1-2EC25FA48360}" srcOrd="0" destOrd="0" presId="urn:microsoft.com/office/officeart/2005/8/layout/process1"/>
    <dgm:cxn modelId="{2B770979-1B66-4DCE-B4F1-59E8A72324CF}" type="presParOf" srcId="{2C0E3AAD-3654-4907-BB0E-F4118393BA9A}" destId="{0CFA778A-FA0B-4CB4-A011-518120ADCFE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DF7B2-A58E-4B28-8DCF-7D414BC4A9D5}">
      <dsp:nvSpPr>
        <dsp:cNvPr id="0" name=""/>
        <dsp:cNvSpPr/>
      </dsp:nvSpPr>
      <dsp:spPr>
        <a:xfrm>
          <a:off x="1756" y="0"/>
          <a:ext cx="2733434" cy="26209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600" kern="1200" dirty="0" smtClean="0"/>
            <a:t>Community</a:t>
          </a:r>
          <a:endParaRPr lang="en-ZA" sz="2600" kern="1200" dirty="0"/>
        </a:p>
      </dsp:txBody>
      <dsp:txXfrm>
        <a:off x="1756" y="1048378"/>
        <a:ext cx="2733434" cy="1048378"/>
      </dsp:txXfrm>
    </dsp:sp>
    <dsp:sp modelId="{2718038C-F987-4FFF-BDA5-D345EC231E05}">
      <dsp:nvSpPr>
        <dsp:cNvPr id="0" name=""/>
        <dsp:cNvSpPr/>
      </dsp:nvSpPr>
      <dsp:spPr>
        <a:xfrm>
          <a:off x="932086" y="157256"/>
          <a:ext cx="872774" cy="87277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FE090-9F4E-4AD8-9CD0-27673AC8B56F}">
      <dsp:nvSpPr>
        <dsp:cNvPr id="0" name=""/>
        <dsp:cNvSpPr/>
      </dsp:nvSpPr>
      <dsp:spPr>
        <a:xfrm>
          <a:off x="2817194" y="0"/>
          <a:ext cx="2733434" cy="2620945"/>
        </a:xfrm>
        <a:prstGeom prst="roundRect">
          <a:avLst>
            <a:gd name="adj" fmla="val 10000"/>
          </a:avLst>
        </a:prstGeom>
        <a:solidFill>
          <a:schemeClr val="accent4">
            <a:hueOff val="-1440027"/>
            <a:satOff val="0"/>
            <a:lumOff val="1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600" kern="1200" dirty="0" smtClean="0"/>
            <a:t>Political Leadership</a:t>
          </a:r>
          <a:endParaRPr lang="en-ZA" sz="2600" kern="1200" dirty="0"/>
        </a:p>
      </dsp:txBody>
      <dsp:txXfrm>
        <a:off x="2817194" y="1048378"/>
        <a:ext cx="2733434" cy="1048378"/>
      </dsp:txXfrm>
    </dsp:sp>
    <dsp:sp modelId="{6E021E24-F600-4305-BAC4-BDACE9C8FE5A}">
      <dsp:nvSpPr>
        <dsp:cNvPr id="0" name=""/>
        <dsp:cNvSpPr/>
      </dsp:nvSpPr>
      <dsp:spPr>
        <a:xfrm>
          <a:off x="3716890" y="164919"/>
          <a:ext cx="872774" cy="87277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90E3D-1C4F-4655-851A-03B07701B4F9}">
      <dsp:nvSpPr>
        <dsp:cNvPr id="0" name=""/>
        <dsp:cNvSpPr/>
      </dsp:nvSpPr>
      <dsp:spPr>
        <a:xfrm>
          <a:off x="5632632" y="0"/>
          <a:ext cx="2733434" cy="2620945"/>
        </a:xfrm>
        <a:prstGeom prst="roundRect">
          <a:avLst>
            <a:gd name="adj" fmla="val 10000"/>
          </a:avLst>
        </a:prstGeom>
        <a:solidFill>
          <a:schemeClr val="accent4">
            <a:hueOff val="-2880055"/>
            <a:satOff val="0"/>
            <a:lumOff val="2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600" kern="1200" dirty="0" smtClean="0"/>
            <a:t>Administration</a:t>
          </a:r>
          <a:endParaRPr lang="en-ZA" sz="2600" kern="1200" dirty="0"/>
        </a:p>
      </dsp:txBody>
      <dsp:txXfrm>
        <a:off x="5632632" y="1048378"/>
        <a:ext cx="2733434" cy="1048378"/>
      </dsp:txXfrm>
    </dsp:sp>
    <dsp:sp modelId="{01D9CD45-123D-46D6-A855-F2DE28F077DC}">
      <dsp:nvSpPr>
        <dsp:cNvPr id="0" name=""/>
        <dsp:cNvSpPr/>
      </dsp:nvSpPr>
      <dsp:spPr>
        <a:xfrm>
          <a:off x="6562962" y="157256"/>
          <a:ext cx="872774" cy="87277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66CB6-228F-4DD3-A151-1959C7E5E15E}">
      <dsp:nvSpPr>
        <dsp:cNvPr id="0" name=""/>
        <dsp:cNvSpPr/>
      </dsp:nvSpPr>
      <dsp:spPr>
        <a:xfrm>
          <a:off x="334712" y="1866929"/>
          <a:ext cx="7698398" cy="648990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6F612-1417-4FB8-A8BD-66484D16C8A5}">
      <dsp:nvSpPr>
        <dsp:cNvPr id="0" name=""/>
        <dsp:cNvSpPr/>
      </dsp:nvSpPr>
      <dsp:spPr>
        <a:xfrm>
          <a:off x="786804" y="1029"/>
          <a:ext cx="4057562" cy="784595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50800" dir="5400000" algn="ctr" rotWithShape="0">
            <a:schemeClr val="bg1">
              <a:lumMod val="65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500" kern="1200" dirty="0" smtClean="0">
              <a:solidFill>
                <a:schemeClr val="bg1"/>
              </a:solidFill>
            </a:rPr>
            <a:t>Enterprise Risk Management (ERM)</a:t>
          </a:r>
          <a:endParaRPr lang="en-ZA" sz="2500" kern="1200" dirty="0">
            <a:solidFill>
              <a:schemeClr val="bg1"/>
            </a:solidFill>
          </a:endParaRPr>
        </a:p>
      </dsp:txBody>
      <dsp:txXfrm>
        <a:off x="809784" y="24009"/>
        <a:ext cx="4011602" cy="738635"/>
      </dsp:txXfrm>
    </dsp:sp>
    <dsp:sp modelId="{880D7AC3-5CF8-4932-AA76-D0624DCC7AE6}">
      <dsp:nvSpPr>
        <dsp:cNvPr id="0" name=""/>
        <dsp:cNvSpPr/>
      </dsp:nvSpPr>
      <dsp:spPr>
        <a:xfrm>
          <a:off x="3130370" y="3564120"/>
          <a:ext cx="784595" cy="78459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653089-BE8B-4DF8-9BFB-224A2A45F6DF}">
      <dsp:nvSpPr>
        <dsp:cNvPr id="0" name=""/>
        <dsp:cNvSpPr/>
      </dsp:nvSpPr>
      <dsp:spPr>
        <a:xfrm>
          <a:off x="818180" y="938412"/>
          <a:ext cx="4035861" cy="715370"/>
        </a:xfrm>
        <a:prstGeom prst="roundRect">
          <a:avLst>
            <a:gd name="adj" fmla="val 16670"/>
          </a:avLst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1300" kern="1200" dirty="0" smtClean="0">
              <a:solidFill>
                <a:schemeClr val="tx1"/>
              </a:solidFill>
            </a:rPr>
            <a:t>Enterprise risk management (ERM) requires an entity to take a portfolio view of risk</a:t>
          </a:r>
          <a:endParaRPr lang="en-ZA" sz="1300" kern="1200" dirty="0">
            <a:solidFill>
              <a:schemeClr val="tx1"/>
            </a:solidFill>
          </a:endParaRPr>
        </a:p>
      </dsp:txBody>
      <dsp:txXfrm>
        <a:off x="853108" y="973340"/>
        <a:ext cx="3966005" cy="645514"/>
      </dsp:txXfrm>
    </dsp:sp>
    <dsp:sp modelId="{9E82C32C-8C7D-488D-91B2-67132C63BB09}">
      <dsp:nvSpPr>
        <dsp:cNvPr id="0" name=""/>
        <dsp:cNvSpPr/>
      </dsp:nvSpPr>
      <dsp:spPr>
        <a:xfrm>
          <a:off x="1742178" y="3564120"/>
          <a:ext cx="784595" cy="78459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7FCA1-7FFB-466A-9BC8-94C032D47248}">
      <dsp:nvSpPr>
        <dsp:cNvPr id="0" name=""/>
        <dsp:cNvSpPr/>
      </dsp:nvSpPr>
      <dsp:spPr>
        <a:xfrm>
          <a:off x="824515" y="1766109"/>
          <a:ext cx="4055319" cy="784595"/>
        </a:xfrm>
        <a:prstGeom prst="roundRect">
          <a:avLst>
            <a:gd name="adj" fmla="val 16670"/>
          </a:avLst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1300" kern="1200" dirty="0" smtClean="0">
              <a:solidFill>
                <a:schemeClr val="tx1"/>
              </a:solidFill>
            </a:rPr>
            <a:t>Management considers how individual risks interrelate</a:t>
          </a:r>
          <a:endParaRPr lang="en-ZA" sz="1300" kern="1200" dirty="0">
            <a:solidFill>
              <a:schemeClr val="tx1"/>
            </a:solidFill>
          </a:endParaRPr>
        </a:p>
      </dsp:txBody>
      <dsp:txXfrm>
        <a:off x="862823" y="1804417"/>
        <a:ext cx="3978703" cy="707979"/>
      </dsp:txXfrm>
    </dsp:sp>
    <dsp:sp modelId="{2C444326-8875-42A0-A2B3-DA87A5578830}">
      <dsp:nvSpPr>
        <dsp:cNvPr id="0" name=""/>
        <dsp:cNvSpPr/>
      </dsp:nvSpPr>
      <dsp:spPr>
        <a:xfrm>
          <a:off x="2039641" y="3564120"/>
          <a:ext cx="784595" cy="78459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F34E8-B619-4430-9B02-FBA0B9E61C41}">
      <dsp:nvSpPr>
        <dsp:cNvPr id="0" name=""/>
        <dsp:cNvSpPr/>
      </dsp:nvSpPr>
      <dsp:spPr>
        <a:xfrm>
          <a:off x="822641" y="2659245"/>
          <a:ext cx="4056483" cy="784595"/>
        </a:xfrm>
        <a:prstGeom prst="roundRect">
          <a:avLst>
            <a:gd name="adj" fmla="val 16670"/>
          </a:avLst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1300" kern="1200" dirty="0" smtClean="0">
              <a:solidFill>
                <a:schemeClr val="tx1"/>
              </a:solidFill>
            </a:rPr>
            <a:t>Management develops a portfolio view from two perspectives - Business unit level and Entity level</a:t>
          </a:r>
          <a:endParaRPr lang="en-ZA" sz="1300" kern="1200" dirty="0">
            <a:solidFill>
              <a:schemeClr val="tx1"/>
            </a:solidFill>
          </a:endParaRPr>
        </a:p>
      </dsp:txBody>
      <dsp:txXfrm>
        <a:off x="860949" y="2697553"/>
        <a:ext cx="3979867" cy="707979"/>
      </dsp:txXfrm>
    </dsp:sp>
    <dsp:sp modelId="{2345050E-19D4-41CF-9853-90A670782498}">
      <dsp:nvSpPr>
        <dsp:cNvPr id="0" name=""/>
        <dsp:cNvSpPr/>
      </dsp:nvSpPr>
      <dsp:spPr>
        <a:xfrm>
          <a:off x="2512092" y="3564120"/>
          <a:ext cx="784595" cy="78459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57800-DDD7-4F85-A939-13E51351958D}">
      <dsp:nvSpPr>
        <dsp:cNvPr id="0" name=""/>
        <dsp:cNvSpPr/>
      </dsp:nvSpPr>
      <dsp:spPr>
        <a:xfrm>
          <a:off x="839416" y="3564120"/>
          <a:ext cx="4030560" cy="784595"/>
        </a:xfrm>
        <a:prstGeom prst="roundRect">
          <a:avLst>
            <a:gd name="adj" fmla="val 16670"/>
          </a:avLst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300" kern="1200" dirty="0" smtClean="0">
              <a:solidFill>
                <a:schemeClr val="tx1"/>
              </a:solidFill>
            </a:rPr>
            <a:t>The eight components of the framework are interrelated</a:t>
          </a:r>
          <a:endParaRPr lang="en-ZA" sz="1300" kern="1200" dirty="0">
            <a:solidFill>
              <a:schemeClr val="tx1"/>
            </a:solidFill>
          </a:endParaRPr>
        </a:p>
      </dsp:txBody>
      <dsp:txXfrm>
        <a:off x="877724" y="3602428"/>
        <a:ext cx="3953944" cy="7079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CFAC3-0646-4CF9-9AE0-184F7B4881EC}">
      <dsp:nvSpPr>
        <dsp:cNvPr id="0" name=""/>
        <dsp:cNvSpPr/>
      </dsp:nvSpPr>
      <dsp:spPr>
        <a:xfrm>
          <a:off x="8024" y="138491"/>
          <a:ext cx="1736429" cy="903453"/>
        </a:xfrm>
        <a:prstGeom prst="roundRect">
          <a:avLst>
            <a:gd name="adj" fmla="val 10000"/>
          </a:avLst>
        </a:prstGeom>
        <a:solidFill>
          <a:srgbClr val="990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STRATEGIC PLANNING FRAMEWORK</a:t>
          </a:r>
        </a:p>
      </dsp:txBody>
      <dsp:txXfrm>
        <a:off x="34485" y="164952"/>
        <a:ext cx="1683507" cy="850531"/>
      </dsp:txXfrm>
    </dsp:sp>
    <dsp:sp modelId="{9211B893-8DAC-495A-9BD6-D2D28895879D}">
      <dsp:nvSpPr>
        <dsp:cNvPr id="0" name=""/>
        <dsp:cNvSpPr/>
      </dsp:nvSpPr>
      <dsp:spPr>
        <a:xfrm>
          <a:off x="1888147" y="412038"/>
          <a:ext cx="304629" cy="356358"/>
        </a:xfrm>
        <a:prstGeom prst="rightArrow">
          <a:avLst>
            <a:gd name="adj1" fmla="val 60000"/>
            <a:gd name="adj2" fmla="val 50000"/>
          </a:avLst>
        </a:prstGeom>
        <a:solidFill>
          <a:srgbClr val="99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1888147" y="483310"/>
        <a:ext cx="213240" cy="213814"/>
      </dsp:txXfrm>
    </dsp:sp>
    <dsp:sp modelId="{B4ACC93F-E140-4A6B-81AC-FB261F0C9D99}">
      <dsp:nvSpPr>
        <dsp:cNvPr id="0" name=""/>
        <dsp:cNvSpPr/>
      </dsp:nvSpPr>
      <dsp:spPr>
        <a:xfrm>
          <a:off x="2319226" y="138491"/>
          <a:ext cx="1436929" cy="903453"/>
        </a:xfrm>
        <a:prstGeom prst="roundRect">
          <a:avLst>
            <a:gd name="adj" fmla="val 10000"/>
          </a:avLst>
        </a:prstGeom>
        <a:solidFill>
          <a:srgbClr val="990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RISK-RETURN ANALYSIS</a:t>
          </a:r>
        </a:p>
      </dsp:txBody>
      <dsp:txXfrm>
        <a:off x="2345687" y="164952"/>
        <a:ext cx="1384007" cy="850531"/>
      </dsp:txXfrm>
    </dsp:sp>
    <dsp:sp modelId="{F5D13D11-AD37-4659-AAC3-B5515420B09F}">
      <dsp:nvSpPr>
        <dsp:cNvPr id="0" name=""/>
        <dsp:cNvSpPr/>
      </dsp:nvSpPr>
      <dsp:spPr>
        <a:xfrm>
          <a:off x="3899849" y="412038"/>
          <a:ext cx="304629" cy="356358"/>
        </a:xfrm>
        <a:prstGeom prst="rightArrow">
          <a:avLst>
            <a:gd name="adj1" fmla="val 60000"/>
            <a:gd name="adj2" fmla="val 50000"/>
          </a:avLst>
        </a:prstGeom>
        <a:solidFill>
          <a:srgbClr val="99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3899849" y="483310"/>
        <a:ext cx="213240" cy="213814"/>
      </dsp:txXfrm>
    </dsp:sp>
    <dsp:sp modelId="{0CFA778A-FA0B-4CB4-A011-518120ADCFE2}">
      <dsp:nvSpPr>
        <dsp:cNvPr id="0" name=""/>
        <dsp:cNvSpPr/>
      </dsp:nvSpPr>
      <dsp:spPr>
        <a:xfrm>
          <a:off x="4330928" y="138491"/>
          <a:ext cx="1839442" cy="903453"/>
        </a:xfrm>
        <a:prstGeom prst="roundRect">
          <a:avLst>
            <a:gd name="adj" fmla="val 10000"/>
          </a:avLst>
        </a:prstGeom>
        <a:solidFill>
          <a:srgbClr val="990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RISK APPETITE INTEGRATION</a:t>
          </a:r>
        </a:p>
      </dsp:txBody>
      <dsp:txXfrm>
        <a:off x="4357389" y="164952"/>
        <a:ext cx="1786520" cy="850531"/>
      </dsp:txXfrm>
    </dsp:sp>
    <dsp:sp modelId="{C3922D39-C170-4EF9-B2D3-71D1C3D1CF6F}">
      <dsp:nvSpPr>
        <dsp:cNvPr id="0" name=""/>
        <dsp:cNvSpPr/>
      </dsp:nvSpPr>
      <dsp:spPr>
        <a:xfrm>
          <a:off x="6314063" y="412038"/>
          <a:ext cx="304629" cy="356358"/>
        </a:xfrm>
        <a:prstGeom prst="rightArrow">
          <a:avLst>
            <a:gd name="adj1" fmla="val 60000"/>
            <a:gd name="adj2" fmla="val 50000"/>
          </a:avLst>
        </a:prstGeom>
        <a:solidFill>
          <a:srgbClr val="99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6314063" y="483310"/>
        <a:ext cx="213240" cy="213814"/>
      </dsp:txXfrm>
    </dsp:sp>
    <dsp:sp modelId="{CD370E07-7799-42A6-8B54-942BCC4A71DC}">
      <dsp:nvSpPr>
        <dsp:cNvPr id="0" name=""/>
        <dsp:cNvSpPr/>
      </dsp:nvSpPr>
      <dsp:spPr>
        <a:xfrm>
          <a:off x="6745142" y="138491"/>
          <a:ext cx="2268912" cy="903453"/>
        </a:xfrm>
        <a:prstGeom prst="roundRect">
          <a:avLst>
            <a:gd name="adj" fmla="val 10000"/>
          </a:avLst>
        </a:prstGeom>
        <a:solidFill>
          <a:srgbClr val="990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CONTINGENCY INTEGRATION</a:t>
          </a:r>
        </a:p>
      </dsp:txBody>
      <dsp:txXfrm>
        <a:off x="6771603" y="164952"/>
        <a:ext cx="2215990" cy="8505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CFAC3-0646-4CF9-9AE0-184F7B4881EC}">
      <dsp:nvSpPr>
        <dsp:cNvPr id="0" name=""/>
        <dsp:cNvSpPr/>
      </dsp:nvSpPr>
      <dsp:spPr>
        <a:xfrm>
          <a:off x="7330" y="0"/>
          <a:ext cx="2191115" cy="1131168"/>
        </a:xfrm>
        <a:prstGeom prst="roundRect">
          <a:avLst>
            <a:gd name="adj" fmla="val 10000"/>
          </a:avLst>
        </a:prstGeom>
        <a:solidFill>
          <a:srgbClr val="990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SUSTAINABILITY PLAN (&amp; RISKS)</a:t>
          </a:r>
          <a:endParaRPr lang="en-GB" sz="1800" b="1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0461" y="33131"/>
        <a:ext cx="2124853" cy="1064906"/>
      </dsp:txXfrm>
    </dsp:sp>
    <dsp:sp modelId="{9211B893-8DAC-495A-9BD6-D2D28895879D}">
      <dsp:nvSpPr>
        <dsp:cNvPr id="0" name=""/>
        <dsp:cNvSpPr/>
      </dsp:nvSpPr>
      <dsp:spPr>
        <a:xfrm>
          <a:off x="2417557" y="293885"/>
          <a:ext cx="464516" cy="543396"/>
        </a:xfrm>
        <a:prstGeom prst="rightArrow">
          <a:avLst>
            <a:gd name="adj1" fmla="val 60000"/>
            <a:gd name="adj2" fmla="val 50000"/>
          </a:avLst>
        </a:prstGeom>
        <a:solidFill>
          <a:srgbClr val="99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2417557" y="402564"/>
        <a:ext cx="325161" cy="326038"/>
      </dsp:txXfrm>
    </dsp:sp>
    <dsp:sp modelId="{B4ACC93F-E140-4A6B-81AC-FB261F0C9D99}">
      <dsp:nvSpPr>
        <dsp:cNvPr id="0" name=""/>
        <dsp:cNvSpPr/>
      </dsp:nvSpPr>
      <dsp:spPr>
        <a:xfrm>
          <a:off x="3074891" y="0"/>
          <a:ext cx="2191115" cy="1131168"/>
        </a:xfrm>
        <a:prstGeom prst="roundRect">
          <a:avLst>
            <a:gd name="adj" fmla="val 10000"/>
          </a:avLst>
        </a:prstGeom>
        <a:solidFill>
          <a:srgbClr val="990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SUSTAINABILITY REPORT</a:t>
          </a:r>
          <a:endParaRPr lang="en-GB" sz="1800" b="1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108022" y="33131"/>
        <a:ext cx="2124853" cy="1064906"/>
      </dsp:txXfrm>
    </dsp:sp>
    <dsp:sp modelId="{F5D13D11-AD37-4659-AAC3-B5515420B09F}">
      <dsp:nvSpPr>
        <dsp:cNvPr id="0" name=""/>
        <dsp:cNvSpPr/>
      </dsp:nvSpPr>
      <dsp:spPr>
        <a:xfrm>
          <a:off x="5485118" y="293885"/>
          <a:ext cx="464516" cy="543396"/>
        </a:xfrm>
        <a:prstGeom prst="rightArrow">
          <a:avLst>
            <a:gd name="adj1" fmla="val 60000"/>
            <a:gd name="adj2" fmla="val 50000"/>
          </a:avLst>
        </a:prstGeom>
        <a:solidFill>
          <a:srgbClr val="99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5485118" y="402564"/>
        <a:ext cx="325161" cy="326038"/>
      </dsp:txXfrm>
    </dsp:sp>
    <dsp:sp modelId="{0CFA778A-FA0B-4CB4-A011-518120ADCFE2}">
      <dsp:nvSpPr>
        <dsp:cNvPr id="0" name=""/>
        <dsp:cNvSpPr/>
      </dsp:nvSpPr>
      <dsp:spPr>
        <a:xfrm>
          <a:off x="6142453" y="0"/>
          <a:ext cx="2191115" cy="1131168"/>
        </a:xfrm>
        <a:prstGeom prst="roundRect">
          <a:avLst>
            <a:gd name="adj" fmla="val 10000"/>
          </a:avLst>
        </a:prstGeom>
        <a:solidFill>
          <a:srgbClr val="990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CONTINGENCY PLANNING</a:t>
          </a:r>
          <a:endParaRPr lang="en-GB" sz="1800" b="1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175584" y="33131"/>
        <a:ext cx="2124853" cy="10649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72696-6C0B-4CF4-B1A8-EA852AB2A0D5}">
      <dsp:nvSpPr>
        <dsp:cNvPr id="0" name=""/>
        <dsp:cNvSpPr/>
      </dsp:nvSpPr>
      <dsp:spPr>
        <a:xfrm>
          <a:off x="612920" y="1927"/>
          <a:ext cx="542147" cy="542147"/>
        </a:xfrm>
        <a:prstGeom prst="ellipse">
          <a:avLst/>
        </a:prstGeom>
        <a:solidFill>
          <a:srgbClr val="990000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ECA978C-784A-467F-8E7B-7778561BF79C}">
      <dsp:nvSpPr>
        <dsp:cNvPr id="0" name=""/>
        <dsp:cNvSpPr/>
      </dsp:nvSpPr>
      <dsp:spPr>
        <a:xfrm>
          <a:off x="883994" y="1927"/>
          <a:ext cx="2892554" cy="542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STRATEGIC PLANNING</a:t>
          </a:r>
        </a:p>
      </dsp:txBody>
      <dsp:txXfrm>
        <a:off x="883994" y="1927"/>
        <a:ext cx="2892554" cy="542147"/>
      </dsp:txXfrm>
    </dsp:sp>
    <dsp:sp modelId="{64EA1653-2D0D-4B1B-B86D-55E36DEC0A7A}">
      <dsp:nvSpPr>
        <dsp:cNvPr id="0" name=""/>
        <dsp:cNvSpPr/>
      </dsp:nvSpPr>
      <dsp:spPr>
        <a:xfrm>
          <a:off x="612920" y="544074"/>
          <a:ext cx="542147" cy="542147"/>
        </a:xfrm>
        <a:prstGeom prst="ellipse">
          <a:avLst/>
        </a:prstGeom>
        <a:solidFill>
          <a:srgbClr val="990000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587211C-CBE4-4A9E-B0AB-6A57DF17E3DB}">
      <dsp:nvSpPr>
        <dsp:cNvPr id="0" name=""/>
        <dsp:cNvSpPr/>
      </dsp:nvSpPr>
      <dsp:spPr>
        <a:xfrm>
          <a:off x="883994" y="544074"/>
          <a:ext cx="2892554" cy="542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RISK MANAGEMENT</a:t>
          </a:r>
        </a:p>
      </dsp:txBody>
      <dsp:txXfrm>
        <a:off x="883994" y="544074"/>
        <a:ext cx="2892554" cy="542147"/>
      </dsp:txXfrm>
    </dsp:sp>
    <dsp:sp modelId="{662573FF-8B55-45DB-8B89-6905205F5041}">
      <dsp:nvSpPr>
        <dsp:cNvPr id="0" name=""/>
        <dsp:cNvSpPr/>
      </dsp:nvSpPr>
      <dsp:spPr>
        <a:xfrm>
          <a:off x="612920" y="1086222"/>
          <a:ext cx="542147" cy="542147"/>
        </a:xfrm>
        <a:prstGeom prst="ellipse">
          <a:avLst/>
        </a:prstGeom>
        <a:solidFill>
          <a:srgbClr val="990000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2A63C7F-ADE0-44DE-A782-81F24EAE9F1F}">
      <dsp:nvSpPr>
        <dsp:cNvPr id="0" name=""/>
        <dsp:cNvSpPr/>
      </dsp:nvSpPr>
      <dsp:spPr>
        <a:xfrm>
          <a:off x="883994" y="1086222"/>
          <a:ext cx="2892554" cy="542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PERFORMANCE MGT</a:t>
          </a:r>
        </a:p>
      </dsp:txBody>
      <dsp:txXfrm>
        <a:off x="883994" y="1086222"/>
        <a:ext cx="2892554" cy="542147"/>
      </dsp:txXfrm>
    </dsp:sp>
    <dsp:sp modelId="{52053E0D-077A-4C49-83BB-5786C0BB2FFD}">
      <dsp:nvSpPr>
        <dsp:cNvPr id="0" name=""/>
        <dsp:cNvSpPr/>
      </dsp:nvSpPr>
      <dsp:spPr>
        <a:xfrm>
          <a:off x="612920" y="1628369"/>
          <a:ext cx="542147" cy="542147"/>
        </a:xfrm>
        <a:prstGeom prst="ellipse">
          <a:avLst/>
        </a:prstGeom>
        <a:solidFill>
          <a:srgbClr val="990000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552B7CD-EBB7-4D39-91C9-1AE64559D1C5}">
      <dsp:nvSpPr>
        <dsp:cNvPr id="0" name=""/>
        <dsp:cNvSpPr/>
      </dsp:nvSpPr>
      <dsp:spPr>
        <a:xfrm>
          <a:off x="883994" y="1628369"/>
          <a:ext cx="2892554" cy="542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BUSINESS MODEL</a:t>
          </a:r>
        </a:p>
      </dsp:txBody>
      <dsp:txXfrm>
        <a:off x="883994" y="1628369"/>
        <a:ext cx="2892554" cy="542147"/>
      </dsp:txXfrm>
    </dsp:sp>
    <dsp:sp modelId="{BCA30BA2-3595-4B7F-8803-3B860B53C503}">
      <dsp:nvSpPr>
        <dsp:cNvPr id="0" name=""/>
        <dsp:cNvSpPr/>
      </dsp:nvSpPr>
      <dsp:spPr>
        <a:xfrm>
          <a:off x="612920" y="2170517"/>
          <a:ext cx="542147" cy="542147"/>
        </a:xfrm>
        <a:prstGeom prst="ellipse">
          <a:avLst/>
        </a:prstGeom>
        <a:solidFill>
          <a:srgbClr val="990000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3F97156-0AFD-4476-AF95-7A8513C68BBA}">
      <dsp:nvSpPr>
        <dsp:cNvPr id="0" name=""/>
        <dsp:cNvSpPr/>
      </dsp:nvSpPr>
      <dsp:spPr>
        <a:xfrm>
          <a:off x="883994" y="2170517"/>
          <a:ext cx="2892554" cy="542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OPPORTUNITY &amp; INNOVATION</a:t>
          </a:r>
        </a:p>
      </dsp:txBody>
      <dsp:txXfrm>
        <a:off x="883994" y="2170517"/>
        <a:ext cx="2892554" cy="542147"/>
      </dsp:txXfrm>
    </dsp:sp>
    <dsp:sp modelId="{3F0A2E59-C3D9-4DC1-A693-4019640E1EA8}">
      <dsp:nvSpPr>
        <dsp:cNvPr id="0" name=""/>
        <dsp:cNvSpPr/>
      </dsp:nvSpPr>
      <dsp:spPr>
        <a:xfrm>
          <a:off x="612920" y="2712664"/>
          <a:ext cx="542147" cy="542147"/>
        </a:xfrm>
        <a:prstGeom prst="ellipse">
          <a:avLst/>
        </a:prstGeom>
        <a:solidFill>
          <a:srgbClr val="990000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B2494B3-908E-4A36-9387-1C7E5C9806B3}">
      <dsp:nvSpPr>
        <dsp:cNvPr id="0" name=""/>
        <dsp:cNvSpPr/>
      </dsp:nvSpPr>
      <dsp:spPr>
        <a:xfrm>
          <a:off x="883994" y="2712664"/>
          <a:ext cx="2892554" cy="542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COMPLIANCE MGT</a:t>
          </a:r>
        </a:p>
      </dsp:txBody>
      <dsp:txXfrm>
        <a:off x="883994" y="2712664"/>
        <a:ext cx="2892554" cy="542147"/>
      </dsp:txXfrm>
    </dsp:sp>
    <dsp:sp modelId="{F84FFC6A-7B95-4D0D-B578-938CD8B9A64D}">
      <dsp:nvSpPr>
        <dsp:cNvPr id="0" name=""/>
        <dsp:cNvSpPr/>
      </dsp:nvSpPr>
      <dsp:spPr>
        <a:xfrm>
          <a:off x="612920" y="3254812"/>
          <a:ext cx="542147" cy="542147"/>
        </a:xfrm>
        <a:prstGeom prst="ellipse">
          <a:avLst/>
        </a:prstGeom>
        <a:solidFill>
          <a:srgbClr val="990000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2DC0963-4965-4123-8A3B-3B1DC198328D}">
      <dsp:nvSpPr>
        <dsp:cNvPr id="0" name=""/>
        <dsp:cNvSpPr/>
      </dsp:nvSpPr>
      <dsp:spPr>
        <a:xfrm>
          <a:off x="883994" y="3254812"/>
          <a:ext cx="2892554" cy="542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SUSTAINABILITY</a:t>
          </a:r>
        </a:p>
      </dsp:txBody>
      <dsp:txXfrm>
        <a:off x="883994" y="3254812"/>
        <a:ext cx="2892554" cy="5421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CFAC3-0646-4CF9-9AE0-184F7B4881EC}">
      <dsp:nvSpPr>
        <dsp:cNvPr id="0" name=""/>
        <dsp:cNvSpPr/>
      </dsp:nvSpPr>
      <dsp:spPr>
        <a:xfrm>
          <a:off x="0" y="0"/>
          <a:ext cx="3385343" cy="517520"/>
        </a:xfrm>
        <a:prstGeom prst="roundRect">
          <a:avLst>
            <a:gd name="adj" fmla="val 10000"/>
          </a:avLst>
        </a:prstGeom>
        <a:solidFill>
          <a:srgbClr val="990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SILOS</a:t>
          </a:r>
        </a:p>
      </dsp:txBody>
      <dsp:txXfrm>
        <a:off x="15158" y="15158"/>
        <a:ext cx="3355027" cy="487204"/>
      </dsp:txXfrm>
    </dsp:sp>
    <dsp:sp modelId="{9211B893-8DAC-495A-9BD6-D2D28895879D}">
      <dsp:nvSpPr>
        <dsp:cNvPr id="0" name=""/>
        <dsp:cNvSpPr/>
      </dsp:nvSpPr>
      <dsp:spPr>
        <a:xfrm>
          <a:off x="3724274" y="0"/>
          <a:ext cx="718534" cy="517520"/>
        </a:xfrm>
        <a:prstGeom prst="rightArrow">
          <a:avLst>
            <a:gd name="adj1" fmla="val 60000"/>
            <a:gd name="adj2" fmla="val 50000"/>
          </a:avLst>
        </a:prstGeom>
        <a:solidFill>
          <a:srgbClr val="99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724274" y="103504"/>
        <a:ext cx="563278" cy="310512"/>
      </dsp:txXfrm>
    </dsp:sp>
    <dsp:sp modelId="{B4ACC93F-E140-4A6B-81AC-FB261F0C9D99}">
      <dsp:nvSpPr>
        <dsp:cNvPr id="0" name=""/>
        <dsp:cNvSpPr/>
      </dsp:nvSpPr>
      <dsp:spPr>
        <a:xfrm>
          <a:off x="4741068" y="0"/>
          <a:ext cx="3385343" cy="517520"/>
        </a:xfrm>
        <a:prstGeom prst="roundRect">
          <a:avLst>
            <a:gd name="adj" fmla="val 10000"/>
          </a:avLst>
        </a:prstGeom>
        <a:solidFill>
          <a:srgbClr val="990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INTEGRATION</a:t>
          </a:r>
        </a:p>
      </dsp:txBody>
      <dsp:txXfrm>
        <a:off x="4756226" y="15158"/>
        <a:ext cx="3355027" cy="4872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CFAC3-0646-4CF9-9AE0-184F7B4881EC}">
      <dsp:nvSpPr>
        <dsp:cNvPr id="0" name=""/>
        <dsp:cNvSpPr/>
      </dsp:nvSpPr>
      <dsp:spPr>
        <a:xfrm>
          <a:off x="11396" y="0"/>
          <a:ext cx="2188975" cy="1131168"/>
        </a:xfrm>
        <a:prstGeom prst="roundRect">
          <a:avLst>
            <a:gd name="adj" fmla="val 10000"/>
          </a:avLst>
        </a:prstGeom>
        <a:solidFill>
          <a:srgbClr val="990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PERFORMANCE &amp; RISK INDICATOR INTEGRATION</a:t>
          </a:r>
          <a:endParaRPr lang="en-GB" sz="1800" b="1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4527" y="33131"/>
        <a:ext cx="2122713" cy="1064906"/>
      </dsp:txXfrm>
    </dsp:sp>
    <dsp:sp modelId="{9211B893-8DAC-495A-9BD6-D2D28895879D}">
      <dsp:nvSpPr>
        <dsp:cNvPr id="0" name=""/>
        <dsp:cNvSpPr/>
      </dsp:nvSpPr>
      <dsp:spPr>
        <a:xfrm>
          <a:off x="2419269" y="294151"/>
          <a:ext cx="464062" cy="542865"/>
        </a:xfrm>
        <a:prstGeom prst="rightArrow">
          <a:avLst>
            <a:gd name="adj1" fmla="val 60000"/>
            <a:gd name="adj2" fmla="val 50000"/>
          </a:avLst>
        </a:prstGeom>
        <a:solidFill>
          <a:srgbClr val="99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2419269" y="402724"/>
        <a:ext cx="324843" cy="325719"/>
      </dsp:txXfrm>
    </dsp:sp>
    <dsp:sp modelId="{B4ACC93F-E140-4A6B-81AC-FB261F0C9D99}">
      <dsp:nvSpPr>
        <dsp:cNvPr id="0" name=""/>
        <dsp:cNvSpPr/>
      </dsp:nvSpPr>
      <dsp:spPr>
        <a:xfrm>
          <a:off x="3075961" y="0"/>
          <a:ext cx="2188975" cy="1131168"/>
        </a:xfrm>
        <a:prstGeom prst="roundRect">
          <a:avLst>
            <a:gd name="adj" fmla="val 10000"/>
          </a:avLst>
        </a:prstGeom>
        <a:solidFill>
          <a:srgbClr val="990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RISK ADJUSTED PERFORMANCE TARGETS</a:t>
          </a:r>
          <a:endParaRPr lang="en-GB" sz="1800" b="1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109092" y="33131"/>
        <a:ext cx="2122713" cy="1064906"/>
      </dsp:txXfrm>
    </dsp:sp>
    <dsp:sp modelId="{F5D13D11-AD37-4659-AAC3-B5515420B09F}">
      <dsp:nvSpPr>
        <dsp:cNvPr id="0" name=""/>
        <dsp:cNvSpPr/>
      </dsp:nvSpPr>
      <dsp:spPr>
        <a:xfrm>
          <a:off x="5483834" y="294151"/>
          <a:ext cx="464062" cy="542865"/>
        </a:xfrm>
        <a:prstGeom prst="rightArrow">
          <a:avLst>
            <a:gd name="adj1" fmla="val 60000"/>
            <a:gd name="adj2" fmla="val 50000"/>
          </a:avLst>
        </a:prstGeom>
        <a:solidFill>
          <a:srgbClr val="99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5483834" y="402724"/>
        <a:ext cx="324843" cy="325719"/>
      </dsp:txXfrm>
    </dsp:sp>
    <dsp:sp modelId="{0CFA778A-FA0B-4CB4-A011-518120ADCFE2}">
      <dsp:nvSpPr>
        <dsp:cNvPr id="0" name=""/>
        <dsp:cNvSpPr/>
      </dsp:nvSpPr>
      <dsp:spPr>
        <a:xfrm>
          <a:off x="6140527" y="0"/>
          <a:ext cx="2188975" cy="1131168"/>
        </a:xfrm>
        <a:prstGeom prst="roundRect">
          <a:avLst>
            <a:gd name="adj" fmla="val 10000"/>
          </a:avLst>
        </a:prstGeom>
        <a:solidFill>
          <a:srgbClr val="990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INTEGRATION WITH STAFF &amp; STAKEHOLDER PERFORMANCE</a:t>
          </a:r>
          <a:endParaRPr lang="en-GB" sz="1800" b="1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173658" y="33131"/>
        <a:ext cx="2122713" cy="1064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4B6A8-E602-4DC1-9FF1-5CC7783321C1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F2CAB-C891-4276-A6E7-07B54A6468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11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D7990-5A5A-4E08-9DFC-B51A28C49C66}" type="datetimeFigureOut">
              <a:rPr lang="en-US" smtClean="0"/>
              <a:pPr/>
              <a:t>4/8/2019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AE5D8-B6E4-42D9-A190-F2C94DAE2C8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15178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r>
              <a:rPr lang="en-US" baseline="0" dirty="0" smtClean="0"/>
              <a:t> (talk)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AE5D8-B6E4-42D9-A190-F2C94DAE2C83}" type="slidenum">
              <a:rPr lang="en-ZA" smtClean="0"/>
              <a:pPr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71762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SLIDE 9</a:t>
            </a:r>
            <a:r>
              <a:rPr lang="en-US" baseline="0" dirty="0" smtClean="0"/>
              <a:t> LIKE SLIDE 18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AE5D8-B6E4-42D9-A190-F2C94DAE2C83}" type="slidenum">
              <a:rPr lang="en-ZA" smtClean="0"/>
              <a:pPr/>
              <a:t>19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06232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57 managers contracted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AE5D8-B6E4-42D9-A190-F2C94DAE2C83}" type="slidenum">
              <a:rPr lang="en-ZA" smtClean="0"/>
              <a:pPr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5502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57 managers contracted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AE5D8-B6E4-42D9-A190-F2C94DAE2C83}" type="slidenum">
              <a:rPr lang="en-ZA" smtClean="0"/>
              <a:pPr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5502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AE5D8-B6E4-42D9-A190-F2C94DAE2C83}" type="slidenum">
              <a:rPr lang="en-ZA" smtClean="0"/>
              <a:pPr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23946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320B77E1-9D8F-FD40-8DE8-B869150B14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25E987E0-3BA2-CC4A-A0D2-59452D7344D2}" type="slidenum">
              <a:rPr lang="zh-CN" alt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188418" name="Rectangle 2">
            <a:extLst>
              <a:ext uri="{FF2B5EF4-FFF2-40B4-BE49-F238E27FC236}">
                <a16:creationId xmlns="" xmlns:a16="http://schemas.microsoft.com/office/drawing/2014/main" id="{5E27533C-F5F1-F64E-88A7-BB0752B5AC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9763" y="655638"/>
            <a:ext cx="3856037" cy="2892425"/>
          </a:xfrm>
          <a:ln/>
        </p:spPr>
      </p:sp>
      <p:sp>
        <p:nvSpPr>
          <p:cNvPr id="188419" name="Rectangle 3">
            <a:extLst>
              <a:ext uri="{FF2B5EF4-FFF2-40B4-BE49-F238E27FC236}">
                <a16:creationId xmlns="" xmlns:a16="http://schemas.microsoft.com/office/drawing/2014/main" id="{2644A4FE-D6FF-9C4E-863C-ED0493A386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1739" y="3765366"/>
            <a:ext cx="8319982" cy="18237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ea typeface="宋体" charset="0"/>
              </a:rPr>
              <a:t>Process and</a:t>
            </a:r>
            <a:r>
              <a:rPr lang="en-US" altLang="zh-CN" baseline="0" dirty="0" smtClean="0">
                <a:ea typeface="宋体" charset="0"/>
              </a:rPr>
              <a:t> Systems</a:t>
            </a:r>
          </a:p>
          <a:p>
            <a:pPr eaLnBrk="1" hangingPunct="1">
              <a:defRPr/>
            </a:pPr>
            <a:r>
              <a:rPr lang="en-US" altLang="zh-CN" baseline="0" dirty="0" smtClean="0">
                <a:ea typeface="宋体" charset="0"/>
              </a:rPr>
              <a:t>Process to cut across</a:t>
            </a:r>
            <a:endParaRPr lang="zh-CN" altLang="en-US" dirty="0">
              <a:ea typeface="宋体" charset="0"/>
            </a:endParaRPr>
          </a:p>
        </p:txBody>
      </p:sp>
      <p:sp>
        <p:nvSpPr>
          <p:cNvPr id="188420" name="McK Separator">
            <a:extLst>
              <a:ext uri="{FF2B5EF4-FFF2-40B4-BE49-F238E27FC236}">
                <a16:creationId xmlns="" xmlns:a16="http://schemas.microsoft.com/office/drawing/2014/main" id="{F7E4B14E-D477-7047-A17F-DE59196921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3839" y="1041003"/>
            <a:ext cx="774389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-윤고딕13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831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Role</a:t>
            </a:r>
            <a:r>
              <a:rPr lang="en-US" baseline="0" dirty="0" smtClean="0"/>
              <a:t> of mayor, MM, managers </a:t>
            </a:r>
            <a:r>
              <a:rPr lang="en-US" baseline="0" dirty="0" smtClean="0"/>
              <a:t>etc. </a:t>
            </a:r>
            <a:r>
              <a:rPr lang="en-US" baseline="0" dirty="0" smtClean="0"/>
              <a:t>(bring home)</a:t>
            </a:r>
          </a:p>
          <a:p>
            <a:r>
              <a:rPr lang="en-US" baseline="0" dirty="0" smtClean="0"/>
              <a:t>City manager, dvision heads</a:t>
            </a:r>
          </a:p>
          <a:p>
            <a:r>
              <a:rPr lang="en-US" baseline="0" dirty="0" smtClean="0"/>
              <a:t>Political oversights (mayor and council)</a:t>
            </a:r>
          </a:p>
          <a:p>
            <a:r>
              <a:rPr lang="en-US" baseline="0" dirty="0" smtClean="0"/>
              <a:t>Oversight role of admin function (mm, SECTION 57 managers)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AE5D8-B6E4-42D9-A190-F2C94DAE2C83}" type="slidenum">
              <a:rPr lang="en-ZA" smtClean="0"/>
              <a:pPr/>
              <a:t>14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06232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to service delivery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AE5D8-B6E4-42D9-A190-F2C94DAE2C83}" type="slidenum">
              <a:rPr lang="en-ZA" smtClean="0"/>
              <a:pPr/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354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Cycle?</a:t>
            </a:r>
          </a:p>
          <a:p>
            <a:r>
              <a:rPr lang="en-US" dirty="0" smtClean="0"/>
              <a:t>Planning cycle</a:t>
            </a:r>
            <a:r>
              <a:rPr lang="en-US" baseline="0" dirty="0" smtClean="0"/>
              <a:t> of municipalities</a:t>
            </a:r>
          </a:p>
          <a:p>
            <a:r>
              <a:rPr lang="en-US" baseline="0" dirty="0" smtClean="0"/>
              <a:t>IDP, SDBIP..this is what we do next year.. </a:t>
            </a:r>
          </a:p>
          <a:p>
            <a:r>
              <a:rPr lang="en-US" baseline="0" dirty="0" smtClean="0"/>
              <a:t>Performance manageemnt cycle to align with that (shud go into the performance contracts)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Performance, Risk – how does it come together</a:t>
            </a:r>
          </a:p>
          <a:p>
            <a:r>
              <a:rPr lang="en-US" baseline="0" dirty="0" smtClean="0"/>
              <a:t>Performance management and cycle (3-4min)</a:t>
            </a:r>
          </a:p>
          <a:p>
            <a:r>
              <a:rPr lang="en-US" baseline="0" dirty="0" smtClean="0"/>
              <a:t>Risk Management and cycle (3-4 min)</a:t>
            </a:r>
          </a:p>
          <a:p>
            <a:r>
              <a:rPr lang="en-US" baseline="0" dirty="0" smtClean="0"/>
              <a:t>How does it come together to improve service delivery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AE5D8-B6E4-42D9-A190-F2C94DAE2C83}" type="slidenum">
              <a:rPr lang="en-ZA" smtClean="0"/>
              <a:pPr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06232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AE5D8-B6E4-42D9-A190-F2C94DAE2C83}" type="slidenum">
              <a:rPr lang="en-ZA" smtClean="0"/>
              <a:pPr/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06232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90C50-6546-4970-B0C7-FEEA6963C54F}" type="slidenum">
              <a:rPr lang="id-ID" smtClean="0">
                <a:solidFill>
                  <a:srgbClr val="292929">
                    <a:tint val="75000"/>
                  </a:srgbClr>
                </a:solidFill>
              </a:rPr>
              <a:pPr/>
              <a:t>‹#›</a:t>
            </a:fld>
            <a:endParaRPr lang="id-ID">
              <a:solidFill>
                <a:srgbClr val="292929">
                  <a:tint val="75000"/>
                </a:srgb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99293" y="6382090"/>
            <a:ext cx="314696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29292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© 2017 Ntiyiso Consulting.  All Rights Reserved. </a:t>
            </a:r>
            <a:endParaRPr lang="id-ID" sz="600" dirty="0">
              <a:solidFill>
                <a:srgbClr val="29292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08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fault">
    <p:bg>
      <p:bgPr>
        <a:solidFill>
          <a:srgbClr val="6F64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90C50-6546-4970-B0C7-FEEA6963C54F}" type="slidenum">
              <a:rPr lang="id-ID" smtClean="0">
                <a:solidFill>
                  <a:srgbClr val="292929">
                    <a:tint val="75000"/>
                  </a:srgbClr>
                </a:solidFill>
              </a:rPr>
              <a:pPr/>
              <a:t>‹#›</a:t>
            </a:fld>
            <a:endParaRPr lang="id-ID">
              <a:solidFill>
                <a:srgbClr val="292929">
                  <a:tint val="75000"/>
                </a:srgb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99293" y="6382090"/>
            <a:ext cx="314696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F9F9F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© 2017 Ntiyiso Consulting.  All Rights Reserved. </a:t>
            </a:r>
            <a:endParaRPr lang="id-ID" sz="600" dirty="0">
              <a:solidFill>
                <a:srgbClr val="F9F9F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86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coulor">
    <p:bg>
      <p:bgPr>
        <a:solidFill>
          <a:srgbClr val="B9B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90C50-6546-4970-B0C7-FEEA6963C54F}" type="slidenum">
              <a:rPr lang="id-ID" smtClean="0">
                <a:solidFill>
                  <a:srgbClr val="292929">
                    <a:tint val="75000"/>
                  </a:srgbClr>
                </a:solidFill>
              </a:rPr>
              <a:pPr/>
              <a:t>‹#›</a:t>
            </a:fld>
            <a:endParaRPr lang="id-ID">
              <a:solidFill>
                <a:srgbClr val="292929">
                  <a:tint val="75000"/>
                </a:srgb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99293" y="6382090"/>
            <a:ext cx="314696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F9F9F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© 2017 Ntiyiso Consulting.  All Rights Reserved. </a:t>
            </a:r>
            <a:endParaRPr lang="id-ID" sz="600" dirty="0">
              <a:solidFill>
                <a:srgbClr val="F9F9F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639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9E9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90C50-6546-4970-B0C7-FEEA6963C54F}" type="slidenum">
              <a:rPr lang="id-ID" smtClean="0">
                <a:solidFill>
                  <a:srgbClr val="292929">
                    <a:tint val="75000"/>
                  </a:srgbClr>
                </a:solidFill>
              </a:rPr>
              <a:pPr/>
              <a:t>‹#›</a:t>
            </a:fld>
            <a:endParaRPr lang="id-ID">
              <a:solidFill>
                <a:srgbClr val="292929">
                  <a:tint val="75000"/>
                </a:srgb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99293" y="6382090"/>
            <a:ext cx="314696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F9F9F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© 2017 Ntiyiso Consulting.  All Rights Reserved. </a:t>
            </a:r>
            <a:endParaRPr lang="id-ID" sz="600" dirty="0">
              <a:solidFill>
                <a:srgbClr val="F9F9F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124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67F0-64B0-403F-B161-EC3822A9B6BE}" type="slidenum">
              <a:rPr lang="en-ZA" smtClean="0">
                <a:solidFill>
                  <a:srgbClr val="292929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29292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21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90C50-6546-4970-B0C7-FEEA6963C54F}" type="slidenum">
              <a:rPr lang="id-ID" smtClean="0">
                <a:solidFill>
                  <a:srgbClr val="292929">
                    <a:tint val="75000"/>
                  </a:srgbClr>
                </a:solidFill>
              </a:rPr>
              <a:pPr/>
              <a:t>‹#›</a:t>
            </a:fld>
            <a:endParaRPr lang="id-ID">
              <a:solidFill>
                <a:srgbClr val="292929">
                  <a:tint val="75000"/>
                </a:srgb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99293" y="6382090"/>
            <a:ext cx="314696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29292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© 2017 Ntiyiso Consulting.  All Rights Reserved. </a:t>
            </a:r>
            <a:endParaRPr lang="id-ID" sz="600" dirty="0">
              <a:solidFill>
                <a:srgbClr val="29292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465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90C50-6546-4970-B0C7-FEEA6963C54F}" type="slidenum">
              <a:rPr lang="id-ID" smtClean="0">
                <a:solidFill>
                  <a:srgbClr val="292929">
                    <a:tint val="75000"/>
                  </a:srgbClr>
                </a:solidFill>
              </a:rPr>
              <a:pPr/>
              <a:t>‹#›</a:t>
            </a:fld>
            <a:endParaRPr lang="id-ID">
              <a:solidFill>
                <a:srgbClr val="292929">
                  <a:tint val="75000"/>
                </a:srgbClr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99293" y="6382090"/>
            <a:ext cx="314696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29292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© 2017 Ntiyiso Consulting.  All Rights Reserved. </a:t>
            </a:r>
            <a:endParaRPr lang="id-ID" sz="600" dirty="0">
              <a:solidFill>
                <a:srgbClr val="29292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548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fault">
    <p:bg>
      <p:bgPr>
        <a:solidFill>
          <a:srgbClr val="6F64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90C50-6546-4970-B0C7-FEEA6963C54F}" type="slidenum">
              <a:rPr lang="id-ID" smtClean="0">
                <a:solidFill>
                  <a:srgbClr val="292929">
                    <a:tint val="75000"/>
                  </a:srgbClr>
                </a:solidFill>
              </a:rPr>
              <a:pPr/>
              <a:t>‹#›</a:t>
            </a:fld>
            <a:endParaRPr lang="id-ID">
              <a:solidFill>
                <a:srgbClr val="292929">
                  <a:tint val="75000"/>
                </a:srgbClr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99293" y="6382090"/>
            <a:ext cx="314696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F9F9F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© 2017 Ntiyiso Consulting.  All Rights Reserved. </a:t>
            </a:r>
            <a:endParaRPr lang="id-ID" sz="600" dirty="0">
              <a:solidFill>
                <a:srgbClr val="F9F9F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04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coulor">
    <p:bg>
      <p:bgPr>
        <a:solidFill>
          <a:srgbClr val="B9B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90C50-6546-4970-B0C7-FEEA6963C54F}" type="slidenum">
              <a:rPr lang="id-ID" smtClean="0">
                <a:solidFill>
                  <a:srgbClr val="292929">
                    <a:tint val="75000"/>
                  </a:srgbClr>
                </a:solidFill>
              </a:rPr>
              <a:pPr/>
              <a:t>‹#›</a:t>
            </a:fld>
            <a:endParaRPr lang="id-ID">
              <a:solidFill>
                <a:srgbClr val="292929">
                  <a:tint val="75000"/>
                </a:srgb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99293" y="6382090"/>
            <a:ext cx="314696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F9F9F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© 2017 Ntiyiso Consulting.  All Rights Reserved. </a:t>
            </a:r>
            <a:endParaRPr lang="id-ID" sz="600" dirty="0">
              <a:solidFill>
                <a:srgbClr val="F9F9F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463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9E9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90C50-6546-4970-B0C7-FEEA6963C54F}" type="slidenum">
              <a:rPr lang="id-ID" smtClean="0">
                <a:solidFill>
                  <a:srgbClr val="292929">
                    <a:tint val="75000"/>
                  </a:srgbClr>
                </a:solidFill>
              </a:rPr>
              <a:pPr/>
              <a:t>‹#›</a:t>
            </a:fld>
            <a:endParaRPr lang="id-ID">
              <a:solidFill>
                <a:srgbClr val="292929">
                  <a:tint val="75000"/>
                </a:srgb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99293" y="6382090"/>
            <a:ext cx="314696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F9F9F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© 2017 Ntiyiso Consulting.  All Rights Reserved. </a:t>
            </a:r>
            <a:endParaRPr lang="id-ID" sz="600" dirty="0">
              <a:solidFill>
                <a:srgbClr val="F9F9F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049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121E-4A44-40E3-A4C7-E77B151EDB8B}" type="datetimeFigureOut">
              <a:rPr lang="en-ZA" smtClean="0">
                <a:solidFill>
                  <a:srgbClr val="292929"/>
                </a:solidFill>
              </a:rPr>
              <a:pPr/>
              <a:t>2019-04-08</a:t>
            </a:fld>
            <a:endParaRPr lang="en-ZA" dirty="0">
              <a:solidFill>
                <a:srgbClr val="29292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67F0-64B0-403F-B161-EC3822A9B6BE}" type="slidenum">
              <a:rPr lang="en-ZA" smtClean="0">
                <a:solidFill>
                  <a:srgbClr val="292929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29292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4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90C50-6546-4970-B0C7-FEEA6963C54F}" type="slidenum">
              <a:rPr lang="id-ID" smtClean="0">
                <a:solidFill>
                  <a:srgbClr val="292929">
                    <a:tint val="75000"/>
                  </a:srgbClr>
                </a:solidFill>
              </a:rPr>
              <a:pPr/>
              <a:t>‹#›</a:t>
            </a:fld>
            <a:endParaRPr lang="id-ID">
              <a:solidFill>
                <a:srgbClr val="292929">
                  <a:tint val="75000"/>
                </a:srgb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99293" y="6382090"/>
            <a:ext cx="314696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29292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© 2017 Ntiyiso Consulting.  All Rights Reserved. </a:t>
            </a:r>
            <a:endParaRPr lang="id-ID" sz="600" dirty="0">
              <a:solidFill>
                <a:srgbClr val="29292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253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1B2B54A4-CFE6-4746-B1BA-47BB12DE9A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78487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98569" y="6344238"/>
            <a:ext cx="411688" cy="361361"/>
          </a:xfrm>
        </p:spPr>
        <p:txBody>
          <a:bodyPr/>
          <a:lstStyle/>
          <a:p>
            <a:fld id="{8A090C50-6546-4970-B0C7-FEEA6963C54F}" type="slidenum">
              <a:rPr lang="id-ID" smtClean="0">
                <a:solidFill>
                  <a:srgbClr val="292929">
                    <a:tint val="75000"/>
                  </a:srgbClr>
                </a:solidFill>
              </a:rPr>
              <a:pPr/>
              <a:t>‹#›</a:t>
            </a:fld>
            <a:endParaRPr lang="id-ID">
              <a:solidFill>
                <a:srgbClr val="292929">
                  <a:tint val="75000"/>
                </a:srgbClr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99293" y="6382090"/>
            <a:ext cx="314696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29292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© 2017 Ntiyiso Consulting.  All Rights Reserved. </a:t>
            </a:r>
            <a:endParaRPr lang="id-ID" sz="600" dirty="0">
              <a:solidFill>
                <a:srgbClr val="29292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13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90C50-6546-4970-B0C7-FEEA6963C54F}" type="slidenum">
              <a:rPr lang="id-ID" smtClean="0">
                <a:solidFill>
                  <a:srgbClr val="292929">
                    <a:tint val="75000"/>
                  </a:srgbClr>
                </a:solidFill>
              </a:rPr>
              <a:pPr/>
              <a:t>‹#›</a:t>
            </a:fld>
            <a:endParaRPr lang="id-ID">
              <a:solidFill>
                <a:srgbClr val="292929">
                  <a:tint val="75000"/>
                </a:srgb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99293" y="6382090"/>
            <a:ext cx="314696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29292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© 2017 Ntiyiso Consulting.  All Rights Reserved. </a:t>
            </a:r>
            <a:endParaRPr lang="id-ID" sz="600" dirty="0">
              <a:solidFill>
                <a:srgbClr val="29292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395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fault">
    <p:bg>
      <p:bgPr>
        <a:solidFill>
          <a:srgbClr val="6F64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90C50-6546-4970-B0C7-FEEA6963C54F}" type="slidenum">
              <a:rPr lang="id-ID" smtClean="0">
                <a:solidFill>
                  <a:srgbClr val="292929">
                    <a:tint val="75000"/>
                  </a:srgbClr>
                </a:solidFill>
              </a:rPr>
              <a:pPr/>
              <a:t>‹#›</a:t>
            </a:fld>
            <a:endParaRPr lang="id-ID">
              <a:solidFill>
                <a:srgbClr val="292929">
                  <a:tint val="75000"/>
                </a:srgb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99293" y="6382090"/>
            <a:ext cx="314696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F9F9F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© 2017 Ntiyiso Consulting.  All Rights Reserved. </a:t>
            </a:r>
            <a:endParaRPr lang="id-ID" sz="600" dirty="0">
              <a:solidFill>
                <a:srgbClr val="F9F9F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611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coulor">
    <p:bg>
      <p:bgPr>
        <a:solidFill>
          <a:srgbClr val="B9B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90C50-6546-4970-B0C7-FEEA6963C54F}" type="slidenum">
              <a:rPr lang="id-ID" smtClean="0">
                <a:solidFill>
                  <a:srgbClr val="292929">
                    <a:tint val="75000"/>
                  </a:srgbClr>
                </a:solidFill>
              </a:rPr>
              <a:pPr/>
              <a:t>‹#›</a:t>
            </a:fld>
            <a:endParaRPr lang="id-ID">
              <a:solidFill>
                <a:srgbClr val="292929">
                  <a:tint val="75000"/>
                </a:srgb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99293" y="6382090"/>
            <a:ext cx="314696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F9F9F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© 2017 Ntiyiso Consulting.  All Rights Reserved. </a:t>
            </a:r>
            <a:endParaRPr lang="id-ID" sz="600" dirty="0">
              <a:solidFill>
                <a:srgbClr val="F9F9F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4412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9E9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90C50-6546-4970-B0C7-FEEA6963C54F}" type="slidenum">
              <a:rPr lang="id-ID" smtClean="0">
                <a:solidFill>
                  <a:srgbClr val="292929">
                    <a:tint val="75000"/>
                  </a:srgbClr>
                </a:solidFill>
              </a:rPr>
              <a:pPr/>
              <a:t>‹#›</a:t>
            </a:fld>
            <a:endParaRPr lang="id-ID">
              <a:solidFill>
                <a:srgbClr val="292929">
                  <a:tint val="75000"/>
                </a:srgb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99293" y="6382090"/>
            <a:ext cx="314696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F9F9F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© 2017 Ntiyiso Consulting.  All Rights Reserved. </a:t>
            </a:r>
            <a:endParaRPr lang="id-ID" sz="600" dirty="0">
              <a:solidFill>
                <a:srgbClr val="F9F9F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139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67F0-64B0-403F-B161-EC3822A9B6BE}" type="slidenum">
              <a:rPr lang="en-ZA" smtClean="0">
                <a:solidFill>
                  <a:srgbClr val="292929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29292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8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fault">
    <p:bg>
      <p:bgPr>
        <a:solidFill>
          <a:srgbClr val="6F64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90C50-6546-4970-B0C7-FEEA6963C54F}" type="slidenum">
              <a:rPr lang="id-ID" smtClean="0">
                <a:solidFill>
                  <a:srgbClr val="292929">
                    <a:tint val="75000"/>
                  </a:srgbClr>
                </a:solidFill>
              </a:rPr>
              <a:pPr/>
              <a:t>‹#›</a:t>
            </a:fld>
            <a:endParaRPr lang="id-ID">
              <a:solidFill>
                <a:srgbClr val="292929">
                  <a:tint val="75000"/>
                </a:srgb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99293" y="6382090"/>
            <a:ext cx="314696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F9F9F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© 2017 Ntiyiso Consulting.  All Rights Reserved. </a:t>
            </a:r>
            <a:endParaRPr lang="id-ID" sz="600" dirty="0">
              <a:solidFill>
                <a:srgbClr val="F9F9F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4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coulor">
    <p:bg>
      <p:bgPr>
        <a:solidFill>
          <a:srgbClr val="B9B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90C50-6546-4970-B0C7-FEEA6963C54F}" type="slidenum">
              <a:rPr lang="id-ID" smtClean="0">
                <a:solidFill>
                  <a:srgbClr val="292929">
                    <a:tint val="75000"/>
                  </a:srgbClr>
                </a:solidFill>
              </a:rPr>
              <a:pPr/>
              <a:t>‹#›</a:t>
            </a:fld>
            <a:endParaRPr lang="id-ID">
              <a:solidFill>
                <a:srgbClr val="292929">
                  <a:tint val="75000"/>
                </a:srgb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99293" y="6382090"/>
            <a:ext cx="314696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F9F9F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© 2017 Ntiyiso Consulting.  All Rights Reserved. </a:t>
            </a:r>
            <a:endParaRPr lang="id-ID" sz="600" dirty="0">
              <a:solidFill>
                <a:srgbClr val="F9F9F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89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9E9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90C50-6546-4970-B0C7-FEEA6963C54F}" type="slidenum">
              <a:rPr lang="id-ID" smtClean="0">
                <a:solidFill>
                  <a:srgbClr val="292929">
                    <a:tint val="75000"/>
                  </a:srgbClr>
                </a:solidFill>
              </a:rPr>
              <a:pPr/>
              <a:t>‹#›</a:t>
            </a:fld>
            <a:endParaRPr lang="id-ID">
              <a:solidFill>
                <a:srgbClr val="292929">
                  <a:tint val="75000"/>
                </a:srgb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99293" y="6382090"/>
            <a:ext cx="314696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F9F9F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© 2017 Ntiyiso Consulting.  All Rights Reserved. </a:t>
            </a:r>
            <a:endParaRPr lang="id-ID" sz="600" dirty="0">
              <a:solidFill>
                <a:srgbClr val="F9F9F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1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AEFB03-BBB1-BC4F-B50D-DACBECC54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0C50-6546-4970-B0C7-FEEA6963C54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85327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3525838"/>
            <a:ext cx="4267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3525838"/>
            <a:ext cx="4267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A0BBE5-C2D7-4C02-8E8C-1DA85356BD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6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1B2B54A4-CFE6-4746-B1BA-47BB12DE9A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80761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98569" y="6344238"/>
            <a:ext cx="411688" cy="361361"/>
          </a:xfrm>
        </p:spPr>
        <p:txBody>
          <a:bodyPr/>
          <a:lstStyle/>
          <a:p>
            <a:fld id="{8A090C50-6546-4970-B0C7-FEEA6963C54F}" type="slidenum">
              <a:rPr lang="id-ID" smtClean="0">
                <a:solidFill>
                  <a:srgbClr val="292929">
                    <a:tint val="75000"/>
                  </a:srgbClr>
                </a:solidFill>
              </a:rPr>
              <a:pPr/>
              <a:t>‹#›</a:t>
            </a:fld>
            <a:endParaRPr lang="id-ID">
              <a:solidFill>
                <a:srgbClr val="292929">
                  <a:tint val="75000"/>
                </a:srgbClr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99293" y="6382090"/>
            <a:ext cx="314696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29292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© 2017 Ntiyiso Consulting.  All Rights Reserved. </a:t>
            </a:r>
            <a:endParaRPr lang="id-ID" sz="600" dirty="0">
              <a:solidFill>
                <a:srgbClr val="29292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15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90C50-6546-4970-B0C7-FEEA6963C54F}" type="slidenum">
              <a:rPr lang="id-ID" smtClean="0">
                <a:solidFill>
                  <a:srgbClr val="292929">
                    <a:tint val="75000"/>
                  </a:srgbClr>
                </a:solidFill>
              </a:rPr>
              <a:pPr/>
              <a:t>‹#›</a:t>
            </a:fld>
            <a:endParaRPr lang="id-ID">
              <a:solidFill>
                <a:srgbClr val="292929">
                  <a:tint val="75000"/>
                </a:srgb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99293" y="6382090"/>
            <a:ext cx="314696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29292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© 2017 Ntiyiso Consulting.  All Rights Reserved. </a:t>
            </a:r>
            <a:endParaRPr lang="id-ID" sz="600" dirty="0">
              <a:solidFill>
                <a:srgbClr val="29292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00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2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11.xml"/><Relationship Id="rId9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4.xml"/><Relationship Id="rId10" Type="http://schemas.openxmlformats.org/officeDocument/2006/relationships/oleObject" Target="../embeddings/oleObject3.bin"/><Relationship Id="rId4" Type="http://schemas.openxmlformats.org/officeDocument/2006/relationships/slideLayout" Target="../slideLayouts/slideLayout23.xml"/><Relationship Id="rId9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3297" y="6344239"/>
            <a:ext cx="306959" cy="332786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90C50-6546-4970-B0C7-FEEA6963C54F}" type="slidenum">
              <a:rPr lang="id-ID" smtClean="0">
                <a:solidFill>
                  <a:srgbClr val="292929">
                    <a:tint val="75000"/>
                  </a:srgbClr>
                </a:solidFill>
              </a:rPr>
              <a:pPr/>
              <a:t>‹#›</a:t>
            </a:fld>
            <a:endParaRPr lang="id-ID" dirty="0">
              <a:solidFill>
                <a:srgbClr val="29292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1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69" r:id="rId6"/>
    <p:sldLayoutId id="2147483771" r:id="rId7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BFC0D9B5-7D3E-43CC-A09D-48314A92BC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2043331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3297" y="6344239"/>
            <a:ext cx="306959" cy="332786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90C50-6546-4970-B0C7-FEEA6963C54F}" type="slidenum">
              <a:rPr lang="id-ID" smtClean="0">
                <a:solidFill>
                  <a:srgbClr val="292929">
                    <a:tint val="75000"/>
                  </a:srgbClr>
                </a:solidFill>
              </a:rPr>
              <a:pPr/>
              <a:t>‹#›</a:t>
            </a:fld>
            <a:endParaRPr lang="id-ID" dirty="0">
              <a:solidFill>
                <a:srgbClr val="29292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09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3297" y="6344239"/>
            <a:ext cx="306959" cy="3327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90C50-6546-4970-B0C7-FEEA6963C54F}" type="slidenum">
              <a:rPr lang="id-ID" smtClean="0">
                <a:solidFill>
                  <a:srgbClr val="292929">
                    <a:tint val="75000"/>
                  </a:srgbClr>
                </a:solidFill>
              </a:rPr>
              <a:pPr/>
              <a:t>‹#›</a:t>
            </a:fld>
            <a:endParaRPr lang="id-ID" dirty="0">
              <a:solidFill>
                <a:srgbClr val="29292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76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BFC0D9B5-7D3E-43CC-A09D-48314A92BC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2210325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3297" y="6344239"/>
            <a:ext cx="306959" cy="332786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90C50-6546-4970-B0C7-FEEA6963C54F}" type="slidenum">
              <a:rPr lang="id-ID" smtClean="0">
                <a:solidFill>
                  <a:srgbClr val="292929">
                    <a:tint val="75000"/>
                  </a:srgbClr>
                </a:solidFill>
              </a:rPr>
              <a:pPr/>
              <a:t>‹#›</a:t>
            </a:fld>
            <a:endParaRPr lang="id-ID" dirty="0">
              <a:solidFill>
                <a:srgbClr val="29292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40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Zweli.gwebityala@ntiyisoconsulting.co.za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9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38" y="3832785"/>
            <a:ext cx="89176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ENHANCING SERVICE DELIVERY THROUGH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INTEGRATING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PERFORMANCE, RISK AND SUSTAINABILITY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6" y="1462054"/>
            <a:ext cx="5065763" cy="18147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58900" y="5836335"/>
            <a:ext cx="6127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and Risk INDABA 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2019</a:t>
            </a:r>
          </a:p>
        </p:txBody>
      </p:sp>
    </p:spTree>
    <p:extLst>
      <p:ext uri="{BB962C8B-B14F-4D97-AF65-F5344CB8AC3E}">
        <p14:creationId xmlns:p14="http://schemas.microsoft.com/office/powerpoint/2010/main" val="73176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203084" y="260648"/>
            <a:ext cx="6801862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ZA" sz="2700" dirty="0" smtClean="0">
                <a:solidFill>
                  <a:srgbClr val="4D1C1B"/>
                </a:solidFill>
                <a:latin typeface="Arial" panose="020B0604020202020204" pitchFamily="34" charset="0"/>
                <a:ea typeface="Kozuka Gothic Pr6N EL" panose="020B0200000000000000" pitchFamily="34" charset="-128"/>
                <a:cs typeface="Arial" panose="020B0604020202020204" pitchFamily="34" charset="0"/>
              </a:rPr>
              <a:t>Performance Management Design Process</a:t>
            </a:r>
            <a:endParaRPr lang="id-ID" sz="2700" dirty="0">
              <a:solidFill>
                <a:srgbClr val="4D1C1B"/>
              </a:solidFill>
              <a:latin typeface="Arial" panose="020B0604020202020204" pitchFamily="34" charset="0"/>
              <a:ea typeface="Kozuka Gothic Pr6N EL" panose="020B0200000000000000" pitchFamily="34" charset="-128"/>
              <a:cs typeface="Arial" panose="020B0604020202020204" pitchFamily="34" charset="0"/>
            </a:endParaRPr>
          </a:p>
        </p:txBody>
      </p:sp>
      <p:cxnSp>
        <p:nvCxnSpPr>
          <p:cNvPr id="34" name="Straight Connector 33"/>
          <p:cNvCxnSpPr>
            <a:endCxn id="29" idx="1"/>
          </p:cNvCxnSpPr>
          <p:nvPr/>
        </p:nvCxnSpPr>
        <p:spPr>
          <a:xfrm>
            <a:off x="300181" y="514563"/>
            <a:ext cx="902903" cy="1"/>
          </a:xfrm>
          <a:prstGeom prst="line">
            <a:avLst/>
          </a:prstGeom>
          <a:noFill/>
          <a:ln w="6350" cap="flat" cmpd="sng" algn="ctr">
            <a:solidFill>
              <a:srgbClr val="961522"/>
            </a:solidFill>
            <a:prstDash val="solid"/>
            <a:miter lim="800000"/>
          </a:ln>
          <a:effectLst/>
        </p:spPr>
      </p:cxnSp>
      <p:cxnSp>
        <p:nvCxnSpPr>
          <p:cNvPr id="36" name="Straight Connector 35"/>
          <p:cNvCxnSpPr>
            <a:stCxn id="29" idx="3"/>
          </p:cNvCxnSpPr>
          <p:nvPr/>
        </p:nvCxnSpPr>
        <p:spPr>
          <a:xfrm>
            <a:off x="8004946" y="514564"/>
            <a:ext cx="900926" cy="8425"/>
          </a:xfrm>
          <a:prstGeom prst="line">
            <a:avLst/>
          </a:prstGeom>
          <a:noFill/>
          <a:ln w="6350" cap="flat" cmpd="sng" algn="ctr">
            <a:solidFill>
              <a:srgbClr val="4D1C1B"/>
            </a:solidFill>
            <a:prstDash val="solid"/>
            <a:miter lim="800000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9CE351D-1127-46A0-9B6A-50761BFE29BB}"/>
              </a:ext>
            </a:extLst>
          </p:cNvPr>
          <p:cNvSpPr/>
          <p:nvPr/>
        </p:nvSpPr>
        <p:spPr>
          <a:xfrm>
            <a:off x="6747974" y="976856"/>
            <a:ext cx="2306995" cy="5476364"/>
          </a:xfrm>
          <a:prstGeom prst="rect">
            <a:avLst/>
          </a:prstGeom>
          <a:solidFill>
            <a:srgbClr val="8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lvl="1"/>
            <a:r>
              <a:rPr lang="en-ZA" sz="1700" b="1" i="1" dirty="0" smtClean="0">
                <a:solidFill>
                  <a:prstClr val="white"/>
                </a:solidFill>
              </a:rPr>
              <a:t>The outcome of this design process is a performance measurement framework with the following functional features: </a:t>
            </a:r>
            <a:endParaRPr lang="en-GB" sz="1700" i="1" dirty="0">
              <a:solidFill>
                <a:prstClr val="white"/>
              </a:solidFill>
            </a:endParaRPr>
          </a:p>
          <a:p>
            <a:pPr marL="296863" lvl="1" indent="-285750">
              <a:lnSpc>
                <a:spcPct val="150000"/>
              </a:lnSpc>
              <a:buFont typeface="Wingdings" charset="2"/>
              <a:buChar char="§"/>
            </a:pPr>
            <a:r>
              <a:rPr lang="en-AU" sz="1700" b="1" i="1" dirty="0" smtClean="0"/>
              <a:t>Scorecards</a:t>
            </a:r>
          </a:p>
          <a:p>
            <a:pPr marL="296863" lvl="1" indent="-285750">
              <a:buFont typeface="Wingdings" charset="2"/>
              <a:buChar char="§"/>
            </a:pPr>
            <a:r>
              <a:rPr lang="en-AU" sz="1700" b="1" i="1" dirty="0"/>
              <a:t>Aggregation of performance measures </a:t>
            </a:r>
            <a:endParaRPr lang="en-AU" sz="1700" b="1" i="1" dirty="0" smtClean="0"/>
          </a:p>
          <a:p>
            <a:pPr marL="296863" lvl="1" indent="-285750">
              <a:buFont typeface="Wingdings" charset="2"/>
              <a:buChar char="§"/>
            </a:pPr>
            <a:r>
              <a:rPr lang="en-AU" sz="1700" b="1" i="1" dirty="0"/>
              <a:t>Reporting process</a:t>
            </a:r>
            <a:endParaRPr lang="en-ZA" sz="1700" i="1" dirty="0"/>
          </a:p>
          <a:p>
            <a:pPr marL="296863" lvl="1" indent="-285750">
              <a:buFont typeface="Wingdings" charset="2"/>
              <a:buChar char="§"/>
            </a:pPr>
            <a:r>
              <a:rPr lang="en-AU" sz="1700" b="1" i="1" dirty="0"/>
              <a:t>Exception and variance reporting process</a:t>
            </a:r>
            <a:endParaRPr lang="en-ZA" sz="1700" i="1" dirty="0"/>
          </a:p>
          <a:p>
            <a:pPr marL="296863" lvl="1" indent="-285750">
              <a:buFont typeface="Wingdings" charset="2"/>
              <a:buChar char="§"/>
            </a:pPr>
            <a:r>
              <a:rPr lang="en-AU" sz="1700" b="1" i="1" dirty="0"/>
              <a:t>Performance measure information </a:t>
            </a:r>
            <a:endParaRPr lang="en-ZA" sz="1700" i="1" dirty="0"/>
          </a:p>
        </p:txBody>
      </p:sp>
      <p:sp>
        <p:nvSpPr>
          <p:cNvPr id="5" name="Rectangle 4"/>
          <p:cNvSpPr/>
          <p:nvPr/>
        </p:nvSpPr>
        <p:spPr>
          <a:xfrm>
            <a:off x="50800" y="5540673"/>
            <a:ext cx="66357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i="1" dirty="0" smtClean="0">
                <a:solidFill>
                  <a:prstClr val="black"/>
                </a:solidFill>
              </a:rPr>
              <a:t>The </a:t>
            </a:r>
            <a:r>
              <a:rPr lang="en-AU" i="1" dirty="0">
                <a:solidFill>
                  <a:prstClr val="black"/>
                </a:solidFill>
              </a:rPr>
              <a:t>design principles </a:t>
            </a:r>
            <a:r>
              <a:rPr lang="en-AU" i="1" dirty="0" smtClean="0">
                <a:solidFill>
                  <a:prstClr val="black"/>
                </a:solidFill>
              </a:rPr>
              <a:t>form </a:t>
            </a:r>
            <a:r>
              <a:rPr lang="en-AU" i="1" dirty="0">
                <a:solidFill>
                  <a:prstClr val="black"/>
                </a:solidFill>
              </a:rPr>
              <a:t>the starting point for the design of the performance measurement framework.  They are informed by best practice principles of performance </a:t>
            </a:r>
            <a:r>
              <a:rPr lang="en-AU" i="1" dirty="0" smtClean="0">
                <a:solidFill>
                  <a:prstClr val="black"/>
                </a:solidFill>
              </a:rPr>
              <a:t>management</a:t>
            </a:r>
            <a:endParaRPr lang="en-ZA" i="1" dirty="0">
              <a:solidFill>
                <a:prstClr val="black"/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95250" y="112713"/>
            <a:ext cx="7488238" cy="5257800"/>
            <a:chOff x="-60" y="71"/>
            <a:chExt cx="4717" cy="331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-60" y="71"/>
              <a:ext cx="4717" cy="3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647" y="103"/>
              <a:ext cx="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58" y="336"/>
              <a:ext cx="7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93" y="494"/>
              <a:ext cx="7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-60" y="653"/>
              <a:ext cx="7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-60" y="811"/>
              <a:ext cx="7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-60" y="969"/>
              <a:ext cx="7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-60" y="1128"/>
              <a:ext cx="7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-60" y="1286"/>
              <a:ext cx="7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-60" y="1445"/>
              <a:ext cx="78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-60" y="1618"/>
              <a:ext cx="78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-60" y="1791"/>
              <a:ext cx="78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-60" y="1964"/>
              <a:ext cx="78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-60" y="2137"/>
              <a:ext cx="78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-60" y="2310"/>
              <a:ext cx="78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-60" y="2483"/>
              <a:ext cx="78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-60" y="2656"/>
              <a:ext cx="78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-60" y="2829"/>
              <a:ext cx="78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-60" y="3002"/>
              <a:ext cx="78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-60" y="3175"/>
              <a:ext cx="78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5" name="Group 126"/>
            <p:cNvGrpSpPr>
              <a:grpSpLocks/>
            </p:cNvGrpSpPr>
            <p:nvPr/>
          </p:nvGrpSpPr>
          <p:grpSpPr bwMode="auto">
            <a:xfrm>
              <a:off x="1315" y="544"/>
              <a:ext cx="2467" cy="2687"/>
              <a:chOff x="1315" y="544"/>
              <a:chExt cx="2467" cy="2687"/>
            </a:xfrm>
          </p:grpSpPr>
          <p:sp>
            <p:nvSpPr>
              <p:cNvPr id="40" name="Rectangle 24"/>
              <p:cNvSpPr>
                <a:spLocks noChangeArrowheads="1"/>
              </p:cNvSpPr>
              <p:nvPr/>
            </p:nvSpPr>
            <p:spPr bwMode="auto">
              <a:xfrm>
                <a:off x="1468" y="2072"/>
                <a:ext cx="16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Verdana" pitchFamily="34" charset="0"/>
                    <a:cs typeface="Arial" pitchFamily="34" charset="0"/>
                  </a:rPr>
                  <a:t>Focus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1" name="Group 27"/>
              <p:cNvGrpSpPr>
                <a:grpSpLocks/>
              </p:cNvGrpSpPr>
              <p:nvPr/>
            </p:nvGrpSpPr>
            <p:grpSpPr bwMode="auto">
              <a:xfrm>
                <a:off x="1320" y="1493"/>
                <a:ext cx="427" cy="1213"/>
                <a:chOff x="1320" y="1493"/>
                <a:chExt cx="427" cy="1213"/>
              </a:xfrm>
            </p:grpSpPr>
            <p:sp>
              <p:nvSpPr>
                <p:cNvPr id="48205" name="Rectangle 25"/>
                <p:cNvSpPr>
                  <a:spLocks noChangeArrowheads="1"/>
                </p:cNvSpPr>
                <p:nvPr/>
              </p:nvSpPr>
              <p:spPr bwMode="auto">
                <a:xfrm>
                  <a:off x="1325" y="1500"/>
                  <a:ext cx="422" cy="1206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  <p:sp>
              <p:nvSpPr>
                <p:cNvPr id="48206" name="Rectangle 26"/>
                <p:cNvSpPr>
                  <a:spLocks noChangeArrowheads="1"/>
                </p:cNvSpPr>
                <p:nvPr/>
              </p:nvSpPr>
              <p:spPr bwMode="auto">
                <a:xfrm>
                  <a:off x="1320" y="1493"/>
                  <a:ext cx="421" cy="1207"/>
                </a:xfrm>
                <a:prstGeom prst="rect">
                  <a:avLst/>
                </a:prstGeom>
                <a:solidFill>
                  <a:srgbClr val="DDD2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</p:grpSp>
          <p:sp>
            <p:nvSpPr>
              <p:cNvPr id="42" name="Rectangle 28"/>
              <p:cNvSpPr>
                <a:spLocks noChangeArrowheads="1"/>
              </p:cNvSpPr>
              <p:nvPr/>
            </p:nvSpPr>
            <p:spPr bwMode="auto">
              <a:xfrm>
                <a:off x="1463" y="2065"/>
                <a:ext cx="16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091D5D"/>
                    </a:solidFill>
                    <a:effectLst/>
                    <a:latin typeface="Verdana" pitchFamily="34" charset="0"/>
                    <a:cs typeface="Arial" pitchFamily="34" charset="0"/>
                  </a:rPr>
                  <a:t>Focus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9"/>
              <p:cNvSpPr>
                <a:spLocks noChangeArrowheads="1"/>
              </p:cNvSpPr>
              <p:nvPr/>
            </p:nvSpPr>
            <p:spPr bwMode="auto">
              <a:xfrm>
                <a:off x="2058" y="2069"/>
                <a:ext cx="390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Verdana" pitchFamily="34" charset="0"/>
                    <a:cs typeface="Arial" pitchFamily="34" charset="0"/>
                  </a:rPr>
                  <a:t>Accountabili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4" name="Group 32"/>
              <p:cNvGrpSpPr>
                <a:grpSpLocks/>
              </p:cNvGrpSpPr>
              <p:nvPr/>
            </p:nvGrpSpPr>
            <p:grpSpPr bwMode="auto">
              <a:xfrm>
                <a:off x="2010" y="1491"/>
                <a:ext cx="426" cy="1213"/>
                <a:chOff x="2010" y="1491"/>
                <a:chExt cx="426" cy="1213"/>
              </a:xfrm>
            </p:grpSpPr>
            <p:sp>
              <p:nvSpPr>
                <p:cNvPr id="48203" name="Rectangle 30"/>
                <p:cNvSpPr>
                  <a:spLocks noChangeArrowheads="1"/>
                </p:cNvSpPr>
                <p:nvPr/>
              </p:nvSpPr>
              <p:spPr bwMode="auto">
                <a:xfrm>
                  <a:off x="2015" y="1497"/>
                  <a:ext cx="421" cy="1207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  <p:sp>
              <p:nvSpPr>
                <p:cNvPr id="48204" name="Rectangle 31"/>
                <p:cNvSpPr>
                  <a:spLocks noChangeArrowheads="1"/>
                </p:cNvSpPr>
                <p:nvPr/>
              </p:nvSpPr>
              <p:spPr bwMode="auto">
                <a:xfrm>
                  <a:off x="2010" y="1491"/>
                  <a:ext cx="421" cy="1206"/>
                </a:xfrm>
                <a:prstGeom prst="rect">
                  <a:avLst/>
                </a:prstGeom>
                <a:solidFill>
                  <a:srgbClr val="DDD2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</p:grpSp>
          <p:sp>
            <p:nvSpPr>
              <p:cNvPr id="46" name="Rectangle 34"/>
              <p:cNvSpPr>
                <a:spLocks noChangeArrowheads="1"/>
              </p:cNvSpPr>
              <p:nvPr/>
            </p:nvSpPr>
            <p:spPr bwMode="auto">
              <a:xfrm>
                <a:off x="2796" y="2072"/>
                <a:ext cx="277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Verdana" pitchFamily="34" charset="0"/>
                    <a:cs typeface="Arial" pitchFamily="34" charset="0"/>
                  </a:rPr>
                  <a:t>Alignment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7" name="Group 37"/>
              <p:cNvGrpSpPr>
                <a:grpSpLocks/>
              </p:cNvGrpSpPr>
              <p:nvPr/>
            </p:nvGrpSpPr>
            <p:grpSpPr bwMode="auto">
              <a:xfrm>
                <a:off x="2701" y="1494"/>
                <a:ext cx="426" cy="1213"/>
                <a:chOff x="2701" y="1494"/>
                <a:chExt cx="426" cy="1213"/>
              </a:xfrm>
            </p:grpSpPr>
            <p:sp>
              <p:nvSpPr>
                <p:cNvPr id="48201" name="Rectangle 35"/>
                <p:cNvSpPr>
                  <a:spLocks noChangeArrowheads="1"/>
                </p:cNvSpPr>
                <p:nvPr/>
              </p:nvSpPr>
              <p:spPr bwMode="auto">
                <a:xfrm>
                  <a:off x="2706" y="1501"/>
                  <a:ext cx="421" cy="1206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  <p:sp>
              <p:nvSpPr>
                <p:cNvPr id="48202" name="Rectangle 36"/>
                <p:cNvSpPr>
                  <a:spLocks noChangeArrowheads="1"/>
                </p:cNvSpPr>
                <p:nvPr/>
              </p:nvSpPr>
              <p:spPr bwMode="auto">
                <a:xfrm>
                  <a:off x="2701" y="1494"/>
                  <a:ext cx="421" cy="1207"/>
                </a:xfrm>
                <a:prstGeom prst="rect">
                  <a:avLst/>
                </a:prstGeom>
                <a:solidFill>
                  <a:srgbClr val="DDD2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</p:grpSp>
          <p:sp>
            <p:nvSpPr>
              <p:cNvPr id="48" name="Rectangle 38"/>
              <p:cNvSpPr>
                <a:spLocks noChangeArrowheads="1"/>
              </p:cNvSpPr>
              <p:nvPr/>
            </p:nvSpPr>
            <p:spPr bwMode="auto">
              <a:xfrm>
                <a:off x="2791" y="2066"/>
                <a:ext cx="277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091D5D"/>
                    </a:solidFill>
                    <a:effectLst/>
                    <a:latin typeface="Verdana" pitchFamily="34" charset="0"/>
                    <a:cs typeface="Arial" pitchFamily="34" charset="0"/>
                  </a:rPr>
                  <a:t>Alignment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Rectangle 39"/>
              <p:cNvSpPr>
                <a:spLocks noChangeArrowheads="1"/>
              </p:cNvSpPr>
              <p:nvPr/>
            </p:nvSpPr>
            <p:spPr bwMode="auto">
              <a:xfrm>
                <a:off x="3475" y="2069"/>
                <a:ext cx="217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Verdana" pitchFamily="34" charset="0"/>
                    <a:cs typeface="Arial" pitchFamily="34" charset="0"/>
                  </a:rPr>
                  <a:t>Balance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0" name="Group 42"/>
              <p:cNvGrpSpPr>
                <a:grpSpLocks/>
              </p:cNvGrpSpPr>
              <p:nvPr/>
            </p:nvGrpSpPr>
            <p:grpSpPr bwMode="auto">
              <a:xfrm>
                <a:off x="3352" y="1491"/>
                <a:ext cx="426" cy="1213"/>
                <a:chOff x="3352" y="1491"/>
                <a:chExt cx="426" cy="1213"/>
              </a:xfrm>
            </p:grpSpPr>
            <p:sp>
              <p:nvSpPr>
                <p:cNvPr id="48199" name="Rectangle 40"/>
                <p:cNvSpPr>
                  <a:spLocks noChangeArrowheads="1"/>
                </p:cNvSpPr>
                <p:nvPr/>
              </p:nvSpPr>
              <p:spPr bwMode="auto">
                <a:xfrm>
                  <a:off x="3357" y="1497"/>
                  <a:ext cx="421" cy="1207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  <p:sp>
              <p:nvSpPr>
                <p:cNvPr id="48200" name="Rectangle 41"/>
                <p:cNvSpPr>
                  <a:spLocks noChangeArrowheads="1"/>
                </p:cNvSpPr>
                <p:nvPr/>
              </p:nvSpPr>
              <p:spPr bwMode="auto">
                <a:xfrm>
                  <a:off x="3352" y="1491"/>
                  <a:ext cx="421" cy="1206"/>
                </a:xfrm>
                <a:prstGeom prst="rect">
                  <a:avLst/>
                </a:prstGeom>
                <a:solidFill>
                  <a:srgbClr val="DDD2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</p:grpSp>
          <p:sp>
            <p:nvSpPr>
              <p:cNvPr id="51" name="Rectangle 43"/>
              <p:cNvSpPr>
                <a:spLocks noChangeArrowheads="1"/>
              </p:cNvSpPr>
              <p:nvPr/>
            </p:nvSpPr>
            <p:spPr bwMode="auto">
              <a:xfrm>
                <a:off x="3470" y="2063"/>
                <a:ext cx="217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091D5D"/>
                    </a:solidFill>
                    <a:effectLst/>
                    <a:latin typeface="Verdana" pitchFamily="34" charset="0"/>
                    <a:cs typeface="Arial" pitchFamily="34" charset="0"/>
                  </a:rPr>
                  <a:t>Balance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Rectangle 44"/>
              <p:cNvSpPr>
                <a:spLocks noChangeArrowheads="1"/>
              </p:cNvSpPr>
              <p:nvPr/>
            </p:nvSpPr>
            <p:spPr bwMode="auto">
              <a:xfrm>
                <a:off x="2493" y="2820"/>
                <a:ext cx="16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Verdana" pitchFamily="34" charset="0"/>
                    <a:cs typeface="Arial" pitchFamily="34" charset="0"/>
                  </a:rPr>
                  <a:t>Data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3" name="Group 47"/>
              <p:cNvGrpSpPr>
                <a:grpSpLocks/>
              </p:cNvGrpSpPr>
              <p:nvPr/>
            </p:nvGrpSpPr>
            <p:grpSpPr bwMode="auto">
              <a:xfrm>
                <a:off x="1320" y="2786"/>
                <a:ext cx="2462" cy="137"/>
                <a:chOff x="1320" y="2786"/>
                <a:chExt cx="2462" cy="137"/>
              </a:xfrm>
            </p:grpSpPr>
            <p:sp>
              <p:nvSpPr>
                <p:cNvPr id="48197" name="Rectangle 45"/>
                <p:cNvSpPr>
                  <a:spLocks noChangeArrowheads="1"/>
                </p:cNvSpPr>
                <p:nvPr/>
              </p:nvSpPr>
              <p:spPr bwMode="auto">
                <a:xfrm>
                  <a:off x="1325" y="2793"/>
                  <a:ext cx="2457" cy="13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  <p:sp>
              <p:nvSpPr>
                <p:cNvPr id="48198" name="Rectangle 46"/>
                <p:cNvSpPr>
                  <a:spLocks noChangeArrowheads="1"/>
                </p:cNvSpPr>
                <p:nvPr/>
              </p:nvSpPr>
              <p:spPr bwMode="auto">
                <a:xfrm>
                  <a:off x="1320" y="2786"/>
                  <a:ext cx="2456" cy="130"/>
                </a:xfrm>
                <a:prstGeom prst="rect">
                  <a:avLst/>
                </a:prstGeom>
                <a:solidFill>
                  <a:srgbClr val="091D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</p:grpSp>
          <p:sp>
            <p:nvSpPr>
              <p:cNvPr id="54" name="Rectangle 48"/>
              <p:cNvSpPr>
                <a:spLocks noChangeArrowheads="1"/>
              </p:cNvSpPr>
              <p:nvPr/>
            </p:nvSpPr>
            <p:spPr bwMode="auto">
              <a:xfrm>
                <a:off x="2488" y="2814"/>
                <a:ext cx="16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Verdana" pitchFamily="34" charset="0"/>
                    <a:cs typeface="Arial" pitchFamily="34" charset="0"/>
                  </a:rPr>
                  <a:t>Data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Rectangle 49"/>
              <p:cNvSpPr>
                <a:spLocks noChangeArrowheads="1"/>
              </p:cNvSpPr>
              <p:nvPr/>
            </p:nvSpPr>
            <p:spPr bwMode="auto">
              <a:xfrm>
                <a:off x="2425" y="2974"/>
                <a:ext cx="305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Verdana" pitchFamily="34" charset="0"/>
                    <a:cs typeface="Arial" pitchFamily="34" charset="0"/>
                  </a:rPr>
                  <a:t>Reporting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6" name="Group 52"/>
              <p:cNvGrpSpPr>
                <a:grpSpLocks/>
              </p:cNvGrpSpPr>
              <p:nvPr/>
            </p:nvGrpSpPr>
            <p:grpSpPr bwMode="auto">
              <a:xfrm>
                <a:off x="1320" y="2940"/>
                <a:ext cx="2462" cy="137"/>
                <a:chOff x="1320" y="2940"/>
                <a:chExt cx="2462" cy="137"/>
              </a:xfrm>
            </p:grpSpPr>
            <p:sp>
              <p:nvSpPr>
                <p:cNvPr id="48195" name="Rectangle 50"/>
                <p:cNvSpPr>
                  <a:spLocks noChangeArrowheads="1"/>
                </p:cNvSpPr>
                <p:nvPr/>
              </p:nvSpPr>
              <p:spPr bwMode="auto">
                <a:xfrm>
                  <a:off x="1325" y="2947"/>
                  <a:ext cx="2457" cy="13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  <p:sp>
              <p:nvSpPr>
                <p:cNvPr id="48196" name="Rectangle 51"/>
                <p:cNvSpPr>
                  <a:spLocks noChangeArrowheads="1"/>
                </p:cNvSpPr>
                <p:nvPr/>
              </p:nvSpPr>
              <p:spPr bwMode="auto">
                <a:xfrm>
                  <a:off x="1320" y="2940"/>
                  <a:ext cx="2456" cy="130"/>
                </a:xfrm>
                <a:prstGeom prst="rect">
                  <a:avLst/>
                </a:prstGeom>
                <a:solidFill>
                  <a:srgbClr val="091D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</p:grp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2420" y="2968"/>
                <a:ext cx="305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Verdana" pitchFamily="34" charset="0"/>
                    <a:cs typeface="Arial" pitchFamily="34" charset="0"/>
                  </a:rPr>
                  <a:t>Reporting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2443" y="3128"/>
                <a:ext cx="267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Verdana" pitchFamily="34" charset="0"/>
                    <a:cs typeface="Arial" pitchFamily="34" charset="0"/>
                  </a:rPr>
                  <a:t>Systems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9" name="Group 57"/>
              <p:cNvGrpSpPr>
                <a:grpSpLocks/>
              </p:cNvGrpSpPr>
              <p:nvPr/>
            </p:nvGrpSpPr>
            <p:grpSpPr bwMode="auto">
              <a:xfrm>
                <a:off x="1320" y="3094"/>
                <a:ext cx="2462" cy="137"/>
                <a:chOff x="1320" y="3094"/>
                <a:chExt cx="2462" cy="137"/>
              </a:xfrm>
            </p:grpSpPr>
            <p:sp>
              <p:nvSpPr>
                <p:cNvPr id="48193" name="Rectangle 55"/>
                <p:cNvSpPr>
                  <a:spLocks noChangeArrowheads="1"/>
                </p:cNvSpPr>
                <p:nvPr/>
              </p:nvSpPr>
              <p:spPr bwMode="auto">
                <a:xfrm>
                  <a:off x="1325" y="3101"/>
                  <a:ext cx="2457" cy="13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  <p:sp>
              <p:nvSpPr>
                <p:cNvPr id="48194" name="Rectangle 56"/>
                <p:cNvSpPr>
                  <a:spLocks noChangeArrowheads="1"/>
                </p:cNvSpPr>
                <p:nvPr/>
              </p:nvSpPr>
              <p:spPr bwMode="auto">
                <a:xfrm>
                  <a:off x="1320" y="3094"/>
                  <a:ext cx="2456" cy="130"/>
                </a:xfrm>
                <a:prstGeom prst="rect">
                  <a:avLst/>
                </a:prstGeom>
                <a:solidFill>
                  <a:srgbClr val="091D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</p:grpSp>
          <p:sp>
            <p:nvSpPr>
              <p:cNvPr id="60" name="Rectangle 58"/>
              <p:cNvSpPr>
                <a:spLocks noChangeArrowheads="1"/>
              </p:cNvSpPr>
              <p:nvPr/>
            </p:nvSpPr>
            <p:spPr bwMode="auto">
              <a:xfrm>
                <a:off x="2438" y="3122"/>
                <a:ext cx="267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Verdana" pitchFamily="34" charset="0"/>
                    <a:cs typeface="Arial" pitchFamily="34" charset="0"/>
                  </a:rPr>
                  <a:t>Systems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1" name="Group 69"/>
              <p:cNvGrpSpPr>
                <a:grpSpLocks/>
              </p:cNvGrpSpPr>
              <p:nvPr/>
            </p:nvGrpSpPr>
            <p:grpSpPr bwMode="auto">
              <a:xfrm>
                <a:off x="1315" y="544"/>
                <a:ext cx="2459" cy="888"/>
                <a:chOff x="1315" y="544"/>
                <a:chExt cx="2459" cy="888"/>
              </a:xfrm>
            </p:grpSpPr>
            <p:grpSp>
              <p:nvGrpSpPr>
                <p:cNvPr id="48183" name="Group 61"/>
                <p:cNvGrpSpPr>
                  <a:grpSpLocks/>
                </p:cNvGrpSpPr>
                <p:nvPr/>
              </p:nvGrpSpPr>
              <p:grpSpPr bwMode="auto">
                <a:xfrm>
                  <a:off x="1315" y="544"/>
                  <a:ext cx="2459" cy="875"/>
                  <a:chOff x="1315" y="544"/>
                  <a:chExt cx="2459" cy="875"/>
                </a:xfrm>
              </p:grpSpPr>
              <p:sp>
                <p:nvSpPr>
                  <p:cNvPr id="48191" name="Freeform 59"/>
                  <p:cNvSpPr>
                    <a:spLocks/>
                  </p:cNvSpPr>
                  <p:nvPr/>
                </p:nvSpPr>
                <p:spPr bwMode="auto">
                  <a:xfrm>
                    <a:off x="1320" y="551"/>
                    <a:ext cx="2454" cy="868"/>
                  </a:xfrm>
                  <a:custGeom>
                    <a:avLst/>
                    <a:gdLst>
                      <a:gd name="T0" fmla="*/ 1227 w 2454"/>
                      <a:gd name="T1" fmla="*/ 0 h 868"/>
                      <a:gd name="T2" fmla="*/ 0 w 2454"/>
                      <a:gd name="T3" fmla="*/ 868 h 868"/>
                      <a:gd name="T4" fmla="*/ 2454 w 2454"/>
                      <a:gd name="T5" fmla="*/ 868 h 868"/>
                      <a:gd name="T6" fmla="*/ 1227 w 2454"/>
                      <a:gd name="T7" fmla="*/ 0 h 8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454" h="868">
                        <a:moveTo>
                          <a:pt x="1227" y="0"/>
                        </a:moveTo>
                        <a:lnTo>
                          <a:pt x="0" y="868"/>
                        </a:lnTo>
                        <a:lnTo>
                          <a:pt x="2454" y="868"/>
                        </a:lnTo>
                        <a:lnTo>
                          <a:pt x="1227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ZA" dirty="0"/>
                  </a:p>
                </p:txBody>
              </p:sp>
              <p:sp>
                <p:nvSpPr>
                  <p:cNvPr id="48192" name="Freeform 60"/>
                  <p:cNvSpPr>
                    <a:spLocks/>
                  </p:cNvSpPr>
                  <p:nvPr/>
                </p:nvSpPr>
                <p:spPr bwMode="auto">
                  <a:xfrm>
                    <a:off x="1315" y="544"/>
                    <a:ext cx="2454" cy="868"/>
                  </a:xfrm>
                  <a:custGeom>
                    <a:avLst/>
                    <a:gdLst>
                      <a:gd name="T0" fmla="*/ 1227 w 2454"/>
                      <a:gd name="T1" fmla="*/ 0 h 868"/>
                      <a:gd name="T2" fmla="*/ 0 w 2454"/>
                      <a:gd name="T3" fmla="*/ 868 h 868"/>
                      <a:gd name="T4" fmla="*/ 2454 w 2454"/>
                      <a:gd name="T5" fmla="*/ 868 h 868"/>
                      <a:gd name="T6" fmla="*/ 1227 w 2454"/>
                      <a:gd name="T7" fmla="*/ 0 h 8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454" h="868">
                        <a:moveTo>
                          <a:pt x="1227" y="0"/>
                        </a:moveTo>
                        <a:lnTo>
                          <a:pt x="0" y="868"/>
                        </a:lnTo>
                        <a:lnTo>
                          <a:pt x="2454" y="868"/>
                        </a:lnTo>
                        <a:lnTo>
                          <a:pt x="1227" y="0"/>
                        </a:lnTo>
                        <a:close/>
                      </a:path>
                    </a:pathLst>
                  </a:custGeom>
                  <a:solidFill>
                    <a:srgbClr val="3F5D7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ZA" dirty="0"/>
                  </a:p>
                </p:txBody>
              </p:sp>
            </p:grpSp>
            <p:sp>
              <p:nvSpPr>
                <p:cNvPr id="48184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1661" y="551"/>
                  <a:ext cx="876" cy="874"/>
                </a:xfrm>
                <a:prstGeom prst="line">
                  <a:avLst/>
                </a:prstGeom>
                <a:noFill/>
                <a:ln w="14288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  <p:sp>
              <p:nvSpPr>
                <p:cNvPr id="48185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2293" y="564"/>
                  <a:ext cx="234" cy="855"/>
                </a:xfrm>
                <a:prstGeom prst="line">
                  <a:avLst/>
                </a:prstGeom>
                <a:noFill/>
                <a:ln w="14288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  <p:sp>
              <p:nvSpPr>
                <p:cNvPr id="48186" name="Line 64"/>
                <p:cNvSpPr>
                  <a:spLocks noChangeShapeType="1"/>
                </p:cNvSpPr>
                <p:nvPr/>
              </p:nvSpPr>
              <p:spPr bwMode="auto">
                <a:xfrm flipH="1" flipV="1">
                  <a:off x="2542" y="544"/>
                  <a:ext cx="278" cy="875"/>
                </a:xfrm>
                <a:prstGeom prst="line">
                  <a:avLst/>
                </a:prstGeom>
                <a:noFill/>
                <a:ln w="14288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  <p:sp>
              <p:nvSpPr>
                <p:cNvPr id="48187" name="Line 65"/>
                <p:cNvSpPr>
                  <a:spLocks noChangeShapeType="1"/>
                </p:cNvSpPr>
                <p:nvPr/>
              </p:nvSpPr>
              <p:spPr bwMode="auto">
                <a:xfrm flipH="1" flipV="1">
                  <a:off x="2553" y="544"/>
                  <a:ext cx="531" cy="875"/>
                </a:xfrm>
                <a:prstGeom prst="line">
                  <a:avLst/>
                </a:prstGeom>
                <a:noFill/>
                <a:ln w="14288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  <p:sp>
              <p:nvSpPr>
                <p:cNvPr id="48188" name="Line 66"/>
                <p:cNvSpPr>
                  <a:spLocks noChangeShapeType="1"/>
                </p:cNvSpPr>
                <p:nvPr/>
              </p:nvSpPr>
              <p:spPr bwMode="auto">
                <a:xfrm flipH="1" flipV="1">
                  <a:off x="2553" y="544"/>
                  <a:ext cx="850" cy="875"/>
                </a:xfrm>
                <a:prstGeom prst="line">
                  <a:avLst/>
                </a:prstGeom>
                <a:noFill/>
                <a:ln w="14288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  <p:sp>
              <p:nvSpPr>
                <p:cNvPr id="48189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2537" y="557"/>
                  <a:ext cx="0" cy="868"/>
                </a:xfrm>
                <a:prstGeom prst="line">
                  <a:avLst/>
                </a:prstGeom>
                <a:noFill/>
                <a:ln w="14288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  <p:sp>
              <p:nvSpPr>
                <p:cNvPr id="48190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1977" y="564"/>
                  <a:ext cx="550" cy="868"/>
                </a:xfrm>
                <a:prstGeom prst="line">
                  <a:avLst/>
                </a:prstGeom>
                <a:noFill/>
                <a:ln w="14288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</p:grpSp>
          <p:sp>
            <p:nvSpPr>
              <p:cNvPr id="62" name="Rectangle 70"/>
              <p:cNvSpPr>
                <a:spLocks noChangeArrowheads="1"/>
              </p:cNvSpPr>
              <p:nvPr/>
            </p:nvSpPr>
            <p:spPr bwMode="auto">
              <a:xfrm>
                <a:off x="1468" y="2072"/>
                <a:ext cx="16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Verdana" pitchFamily="34" charset="0"/>
                    <a:cs typeface="Arial" pitchFamily="34" charset="0"/>
                  </a:rPr>
                  <a:t>Focus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3" name="Group 73"/>
              <p:cNvGrpSpPr>
                <a:grpSpLocks/>
              </p:cNvGrpSpPr>
              <p:nvPr/>
            </p:nvGrpSpPr>
            <p:grpSpPr bwMode="auto">
              <a:xfrm>
                <a:off x="1320" y="1493"/>
                <a:ext cx="427" cy="1213"/>
                <a:chOff x="1320" y="1493"/>
                <a:chExt cx="427" cy="1213"/>
              </a:xfrm>
            </p:grpSpPr>
            <p:sp>
              <p:nvSpPr>
                <p:cNvPr id="48181" name="Rectangle 71"/>
                <p:cNvSpPr>
                  <a:spLocks noChangeArrowheads="1"/>
                </p:cNvSpPr>
                <p:nvPr/>
              </p:nvSpPr>
              <p:spPr bwMode="auto">
                <a:xfrm>
                  <a:off x="1325" y="1500"/>
                  <a:ext cx="422" cy="1206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  <p:sp>
              <p:nvSpPr>
                <p:cNvPr id="48182" name="Rectangle 72"/>
                <p:cNvSpPr>
                  <a:spLocks noChangeArrowheads="1"/>
                </p:cNvSpPr>
                <p:nvPr/>
              </p:nvSpPr>
              <p:spPr bwMode="auto">
                <a:xfrm>
                  <a:off x="1320" y="1493"/>
                  <a:ext cx="421" cy="1207"/>
                </a:xfrm>
                <a:prstGeom prst="rect">
                  <a:avLst/>
                </a:prstGeom>
                <a:solidFill>
                  <a:srgbClr val="DDD2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</p:grpSp>
          <p:sp>
            <p:nvSpPr>
              <p:cNvPr id="48128" name="Rectangle 74"/>
              <p:cNvSpPr>
                <a:spLocks noChangeArrowheads="1"/>
              </p:cNvSpPr>
              <p:nvPr/>
            </p:nvSpPr>
            <p:spPr bwMode="auto">
              <a:xfrm rot="16200000">
                <a:off x="1337" y="2026"/>
                <a:ext cx="41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 dirty="0" smtClean="0">
                    <a:ln>
                      <a:noFill/>
                    </a:ln>
                    <a:solidFill>
                      <a:srgbClr val="091D5D"/>
                    </a:solidFill>
                    <a:effectLst/>
                    <a:latin typeface="Verdana" pitchFamily="34" charset="0"/>
                    <a:cs typeface="Arial" pitchFamily="34" charset="0"/>
                  </a:rPr>
                  <a:t>Focus</a:t>
                </a:r>
                <a:endPara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48129" name="Rectangle 75"/>
              <p:cNvSpPr>
                <a:spLocks noChangeArrowheads="1"/>
              </p:cNvSpPr>
              <p:nvPr/>
            </p:nvSpPr>
            <p:spPr bwMode="auto">
              <a:xfrm>
                <a:off x="2058" y="2069"/>
                <a:ext cx="37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Verdana" pitchFamily="34" charset="0"/>
                    <a:cs typeface="Arial" pitchFamily="34" charset="0"/>
                  </a:rPr>
                  <a:t>Accountabil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8131" name="Group 78"/>
              <p:cNvGrpSpPr>
                <a:grpSpLocks/>
              </p:cNvGrpSpPr>
              <p:nvPr/>
            </p:nvGrpSpPr>
            <p:grpSpPr bwMode="auto">
              <a:xfrm>
                <a:off x="2015" y="1494"/>
                <a:ext cx="421" cy="1210"/>
                <a:chOff x="2015" y="1494"/>
                <a:chExt cx="421" cy="1210"/>
              </a:xfrm>
            </p:grpSpPr>
            <p:sp>
              <p:nvSpPr>
                <p:cNvPr id="48179" name="Rectangle 76"/>
                <p:cNvSpPr>
                  <a:spLocks noChangeArrowheads="1"/>
                </p:cNvSpPr>
                <p:nvPr/>
              </p:nvSpPr>
              <p:spPr bwMode="auto">
                <a:xfrm>
                  <a:off x="2015" y="1497"/>
                  <a:ext cx="421" cy="1207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  <p:sp>
              <p:nvSpPr>
                <p:cNvPr id="48180" name="Rectangle 77"/>
                <p:cNvSpPr>
                  <a:spLocks noChangeArrowheads="1"/>
                </p:cNvSpPr>
                <p:nvPr/>
              </p:nvSpPr>
              <p:spPr bwMode="auto">
                <a:xfrm>
                  <a:off x="2015" y="1494"/>
                  <a:ext cx="421" cy="1206"/>
                </a:xfrm>
                <a:prstGeom prst="rect">
                  <a:avLst/>
                </a:prstGeom>
                <a:solidFill>
                  <a:srgbClr val="DDD2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</p:grpSp>
          <p:sp>
            <p:nvSpPr>
              <p:cNvPr id="48132" name="Rectangle 79"/>
              <p:cNvSpPr>
                <a:spLocks noChangeArrowheads="1"/>
              </p:cNvSpPr>
              <p:nvPr/>
            </p:nvSpPr>
            <p:spPr bwMode="auto">
              <a:xfrm rot="16200000">
                <a:off x="1723" y="2024"/>
                <a:ext cx="103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 dirty="0" smtClean="0">
                    <a:ln>
                      <a:noFill/>
                    </a:ln>
                    <a:solidFill>
                      <a:srgbClr val="091D5D"/>
                    </a:solidFill>
                    <a:effectLst/>
                    <a:latin typeface="Verdana" pitchFamily="34" charset="0"/>
                    <a:cs typeface="Arial" pitchFamily="34" charset="0"/>
                  </a:rPr>
                  <a:t>Accountability</a:t>
                </a:r>
                <a:endPara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48133" name="Rectangle 80"/>
              <p:cNvSpPr>
                <a:spLocks noChangeArrowheads="1"/>
              </p:cNvSpPr>
              <p:nvPr/>
            </p:nvSpPr>
            <p:spPr bwMode="auto">
              <a:xfrm>
                <a:off x="2796" y="2072"/>
                <a:ext cx="277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Verdana" pitchFamily="34" charset="0"/>
                    <a:cs typeface="Arial" pitchFamily="34" charset="0"/>
                  </a:rPr>
                  <a:t>Alignment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8134" name="Group 83"/>
              <p:cNvGrpSpPr>
                <a:grpSpLocks/>
              </p:cNvGrpSpPr>
              <p:nvPr/>
            </p:nvGrpSpPr>
            <p:grpSpPr bwMode="auto">
              <a:xfrm>
                <a:off x="2701" y="1494"/>
                <a:ext cx="426" cy="1213"/>
                <a:chOff x="2701" y="1494"/>
                <a:chExt cx="426" cy="1213"/>
              </a:xfrm>
            </p:grpSpPr>
            <p:sp>
              <p:nvSpPr>
                <p:cNvPr id="48177" name="Rectangle 81"/>
                <p:cNvSpPr>
                  <a:spLocks noChangeArrowheads="1"/>
                </p:cNvSpPr>
                <p:nvPr/>
              </p:nvSpPr>
              <p:spPr bwMode="auto">
                <a:xfrm>
                  <a:off x="2706" y="1501"/>
                  <a:ext cx="421" cy="1206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  <p:sp>
              <p:nvSpPr>
                <p:cNvPr id="48178" name="Rectangle 82"/>
                <p:cNvSpPr>
                  <a:spLocks noChangeArrowheads="1"/>
                </p:cNvSpPr>
                <p:nvPr/>
              </p:nvSpPr>
              <p:spPr bwMode="auto">
                <a:xfrm>
                  <a:off x="2701" y="1494"/>
                  <a:ext cx="421" cy="1207"/>
                </a:xfrm>
                <a:prstGeom prst="rect">
                  <a:avLst/>
                </a:prstGeom>
                <a:solidFill>
                  <a:srgbClr val="DDD2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</p:grpSp>
          <p:sp>
            <p:nvSpPr>
              <p:cNvPr id="48135" name="Rectangle 84"/>
              <p:cNvSpPr>
                <a:spLocks noChangeArrowheads="1"/>
              </p:cNvSpPr>
              <p:nvPr/>
            </p:nvSpPr>
            <p:spPr bwMode="auto">
              <a:xfrm rot="16200000">
                <a:off x="2557" y="2027"/>
                <a:ext cx="744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 dirty="0" smtClean="0">
                    <a:ln>
                      <a:noFill/>
                    </a:ln>
                    <a:solidFill>
                      <a:srgbClr val="091D5D"/>
                    </a:solidFill>
                    <a:effectLst/>
                    <a:latin typeface="Verdana" pitchFamily="34" charset="0"/>
                    <a:cs typeface="Arial" pitchFamily="34" charset="0"/>
                  </a:rPr>
                  <a:t>Alignment</a:t>
                </a:r>
                <a:endPara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48136" name="Rectangle 85"/>
              <p:cNvSpPr>
                <a:spLocks noChangeArrowheads="1"/>
              </p:cNvSpPr>
              <p:nvPr/>
            </p:nvSpPr>
            <p:spPr bwMode="auto">
              <a:xfrm>
                <a:off x="3475" y="2069"/>
                <a:ext cx="217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Verdana" pitchFamily="34" charset="0"/>
                    <a:cs typeface="Arial" pitchFamily="34" charset="0"/>
                  </a:rPr>
                  <a:t>Balance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8137" name="Group 88"/>
              <p:cNvGrpSpPr>
                <a:grpSpLocks/>
              </p:cNvGrpSpPr>
              <p:nvPr/>
            </p:nvGrpSpPr>
            <p:grpSpPr bwMode="auto">
              <a:xfrm>
                <a:off x="3352" y="1491"/>
                <a:ext cx="426" cy="1213"/>
                <a:chOff x="3352" y="1491"/>
                <a:chExt cx="426" cy="1213"/>
              </a:xfrm>
            </p:grpSpPr>
            <p:sp>
              <p:nvSpPr>
                <p:cNvPr id="48175" name="Rectangle 86"/>
                <p:cNvSpPr>
                  <a:spLocks noChangeArrowheads="1"/>
                </p:cNvSpPr>
                <p:nvPr/>
              </p:nvSpPr>
              <p:spPr bwMode="auto">
                <a:xfrm>
                  <a:off x="3357" y="1497"/>
                  <a:ext cx="421" cy="1207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  <p:sp>
              <p:nvSpPr>
                <p:cNvPr id="48176" name="Rectangle 87"/>
                <p:cNvSpPr>
                  <a:spLocks noChangeArrowheads="1"/>
                </p:cNvSpPr>
                <p:nvPr/>
              </p:nvSpPr>
              <p:spPr bwMode="auto">
                <a:xfrm>
                  <a:off x="3352" y="1491"/>
                  <a:ext cx="421" cy="1206"/>
                </a:xfrm>
                <a:prstGeom prst="rect">
                  <a:avLst/>
                </a:prstGeom>
                <a:solidFill>
                  <a:srgbClr val="DDD2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</p:grpSp>
          <p:sp>
            <p:nvSpPr>
              <p:cNvPr id="48138" name="Rectangle 89"/>
              <p:cNvSpPr>
                <a:spLocks noChangeArrowheads="1"/>
              </p:cNvSpPr>
              <p:nvPr/>
            </p:nvSpPr>
            <p:spPr bwMode="auto">
              <a:xfrm rot="16200000">
                <a:off x="3293" y="2024"/>
                <a:ext cx="57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 dirty="0" smtClean="0">
                    <a:ln>
                      <a:noFill/>
                    </a:ln>
                    <a:solidFill>
                      <a:srgbClr val="091D5D"/>
                    </a:solidFill>
                    <a:effectLst/>
                    <a:latin typeface="Verdana" pitchFamily="34" charset="0"/>
                    <a:cs typeface="Arial" pitchFamily="34" charset="0"/>
                  </a:rPr>
                  <a:t>Balance</a:t>
                </a:r>
                <a:endPara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48139" name="Rectangle 90"/>
              <p:cNvSpPr>
                <a:spLocks noChangeArrowheads="1"/>
              </p:cNvSpPr>
              <p:nvPr/>
            </p:nvSpPr>
            <p:spPr bwMode="auto">
              <a:xfrm>
                <a:off x="2493" y="2820"/>
                <a:ext cx="16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Verdana" pitchFamily="34" charset="0"/>
                    <a:cs typeface="Arial" pitchFamily="34" charset="0"/>
                  </a:rPr>
                  <a:t>Data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8140" name="Group 93"/>
              <p:cNvGrpSpPr>
                <a:grpSpLocks/>
              </p:cNvGrpSpPr>
              <p:nvPr/>
            </p:nvGrpSpPr>
            <p:grpSpPr bwMode="auto">
              <a:xfrm>
                <a:off x="1320" y="2786"/>
                <a:ext cx="2462" cy="137"/>
                <a:chOff x="1320" y="2786"/>
                <a:chExt cx="2462" cy="137"/>
              </a:xfrm>
            </p:grpSpPr>
            <p:sp>
              <p:nvSpPr>
                <p:cNvPr id="48173" name="Rectangle 91"/>
                <p:cNvSpPr>
                  <a:spLocks noChangeArrowheads="1"/>
                </p:cNvSpPr>
                <p:nvPr/>
              </p:nvSpPr>
              <p:spPr bwMode="auto">
                <a:xfrm>
                  <a:off x="1325" y="2793"/>
                  <a:ext cx="2457" cy="13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  <p:sp>
              <p:nvSpPr>
                <p:cNvPr id="48174" name="Rectangle 92"/>
                <p:cNvSpPr>
                  <a:spLocks noChangeArrowheads="1"/>
                </p:cNvSpPr>
                <p:nvPr/>
              </p:nvSpPr>
              <p:spPr bwMode="auto">
                <a:xfrm>
                  <a:off x="1320" y="2786"/>
                  <a:ext cx="2456" cy="130"/>
                </a:xfrm>
                <a:prstGeom prst="rect">
                  <a:avLst/>
                </a:prstGeom>
                <a:solidFill>
                  <a:srgbClr val="091D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</p:grpSp>
          <p:sp>
            <p:nvSpPr>
              <p:cNvPr id="48141" name="Rectangle 94"/>
              <p:cNvSpPr>
                <a:spLocks noChangeArrowheads="1"/>
              </p:cNvSpPr>
              <p:nvPr/>
            </p:nvSpPr>
            <p:spPr bwMode="auto">
              <a:xfrm>
                <a:off x="2452" y="2802"/>
                <a:ext cx="25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Verdana" pitchFamily="34" charset="0"/>
                    <a:cs typeface="Arial" pitchFamily="34" charset="0"/>
                  </a:rPr>
                  <a:t>Data</a:t>
                </a:r>
                <a:endPara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48142" name="Rectangle 95"/>
              <p:cNvSpPr>
                <a:spLocks noChangeArrowheads="1"/>
              </p:cNvSpPr>
              <p:nvPr/>
            </p:nvSpPr>
            <p:spPr bwMode="auto">
              <a:xfrm>
                <a:off x="2425" y="2974"/>
                <a:ext cx="305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Verdana" pitchFamily="34" charset="0"/>
                    <a:cs typeface="Arial" pitchFamily="34" charset="0"/>
                  </a:rPr>
                  <a:t>Reporting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8143" name="Group 98"/>
              <p:cNvGrpSpPr>
                <a:grpSpLocks/>
              </p:cNvGrpSpPr>
              <p:nvPr/>
            </p:nvGrpSpPr>
            <p:grpSpPr bwMode="auto">
              <a:xfrm>
                <a:off x="1320" y="2940"/>
                <a:ext cx="2462" cy="137"/>
                <a:chOff x="1320" y="2940"/>
                <a:chExt cx="2462" cy="137"/>
              </a:xfrm>
            </p:grpSpPr>
            <p:sp>
              <p:nvSpPr>
                <p:cNvPr id="48171" name="Rectangle 96"/>
                <p:cNvSpPr>
                  <a:spLocks noChangeArrowheads="1"/>
                </p:cNvSpPr>
                <p:nvPr/>
              </p:nvSpPr>
              <p:spPr bwMode="auto">
                <a:xfrm>
                  <a:off x="1325" y="2947"/>
                  <a:ext cx="2457" cy="13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  <p:sp>
              <p:nvSpPr>
                <p:cNvPr id="48172" name="Rectangle 97"/>
                <p:cNvSpPr>
                  <a:spLocks noChangeArrowheads="1"/>
                </p:cNvSpPr>
                <p:nvPr/>
              </p:nvSpPr>
              <p:spPr bwMode="auto">
                <a:xfrm>
                  <a:off x="1320" y="2940"/>
                  <a:ext cx="2456" cy="130"/>
                </a:xfrm>
                <a:prstGeom prst="rect">
                  <a:avLst/>
                </a:prstGeom>
                <a:solidFill>
                  <a:srgbClr val="091D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</p:grpSp>
          <p:sp>
            <p:nvSpPr>
              <p:cNvPr id="48144" name="Rectangle 99"/>
              <p:cNvSpPr>
                <a:spLocks noChangeArrowheads="1"/>
              </p:cNvSpPr>
              <p:nvPr/>
            </p:nvSpPr>
            <p:spPr bwMode="auto">
              <a:xfrm>
                <a:off x="2306" y="2953"/>
                <a:ext cx="53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Verdana" pitchFamily="34" charset="0"/>
                    <a:cs typeface="Arial" pitchFamily="34" charset="0"/>
                  </a:rPr>
                  <a:t>Reporting</a:t>
                </a:r>
                <a:endPara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48145" name="Rectangle 100"/>
              <p:cNvSpPr>
                <a:spLocks noChangeArrowheads="1"/>
              </p:cNvSpPr>
              <p:nvPr/>
            </p:nvSpPr>
            <p:spPr bwMode="auto">
              <a:xfrm>
                <a:off x="2443" y="3128"/>
                <a:ext cx="267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Verdana" pitchFamily="34" charset="0"/>
                    <a:cs typeface="Arial" pitchFamily="34" charset="0"/>
                  </a:rPr>
                  <a:t>Systems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8146" name="Group 103"/>
              <p:cNvGrpSpPr>
                <a:grpSpLocks/>
              </p:cNvGrpSpPr>
              <p:nvPr/>
            </p:nvGrpSpPr>
            <p:grpSpPr bwMode="auto">
              <a:xfrm>
                <a:off x="1320" y="3094"/>
                <a:ext cx="2462" cy="137"/>
                <a:chOff x="1320" y="3094"/>
                <a:chExt cx="2462" cy="137"/>
              </a:xfrm>
            </p:grpSpPr>
            <p:sp>
              <p:nvSpPr>
                <p:cNvPr id="48169" name="Rectangle 101"/>
                <p:cNvSpPr>
                  <a:spLocks noChangeArrowheads="1"/>
                </p:cNvSpPr>
                <p:nvPr/>
              </p:nvSpPr>
              <p:spPr bwMode="auto">
                <a:xfrm>
                  <a:off x="1325" y="3101"/>
                  <a:ext cx="2457" cy="13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  <p:sp>
              <p:nvSpPr>
                <p:cNvPr id="48170" name="Rectangle 102"/>
                <p:cNvSpPr>
                  <a:spLocks noChangeArrowheads="1"/>
                </p:cNvSpPr>
                <p:nvPr/>
              </p:nvSpPr>
              <p:spPr bwMode="auto">
                <a:xfrm>
                  <a:off x="1320" y="3094"/>
                  <a:ext cx="2456" cy="130"/>
                </a:xfrm>
                <a:prstGeom prst="rect">
                  <a:avLst/>
                </a:prstGeom>
                <a:solidFill>
                  <a:srgbClr val="091D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</p:grpSp>
          <p:sp>
            <p:nvSpPr>
              <p:cNvPr id="48147" name="Rectangle 104"/>
              <p:cNvSpPr>
                <a:spLocks noChangeArrowheads="1"/>
              </p:cNvSpPr>
              <p:nvPr/>
            </p:nvSpPr>
            <p:spPr bwMode="auto">
              <a:xfrm>
                <a:off x="2360" y="3101"/>
                <a:ext cx="45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Verdana" pitchFamily="34" charset="0"/>
                    <a:cs typeface="Arial" pitchFamily="34" charset="0"/>
                  </a:rPr>
                  <a:t>Systems</a:t>
                </a:r>
                <a:endPara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grpSp>
            <p:nvGrpSpPr>
              <p:cNvPr id="48148" name="Group 125"/>
              <p:cNvGrpSpPr>
                <a:grpSpLocks/>
              </p:cNvGrpSpPr>
              <p:nvPr/>
            </p:nvGrpSpPr>
            <p:grpSpPr bwMode="auto">
              <a:xfrm>
                <a:off x="1315" y="544"/>
                <a:ext cx="2459" cy="888"/>
                <a:chOff x="1315" y="544"/>
                <a:chExt cx="2459" cy="888"/>
              </a:xfrm>
            </p:grpSpPr>
            <p:grpSp>
              <p:nvGrpSpPr>
                <p:cNvPr id="48149" name="Group 107"/>
                <p:cNvGrpSpPr>
                  <a:grpSpLocks/>
                </p:cNvGrpSpPr>
                <p:nvPr/>
              </p:nvGrpSpPr>
              <p:grpSpPr bwMode="auto">
                <a:xfrm>
                  <a:off x="1315" y="544"/>
                  <a:ext cx="2459" cy="875"/>
                  <a:chOff x="1315" y="544"/>
                  <a:chExt cx="2459" cy="875"/>
                </a:xfrm>
              </p:grpSpPr>
              <p:sp>
                <p:nvSpPr>
                  <p:cNvPr id="48167" name="Freeform 105"/>
                  <p:cNvSpPr>
                    <a:spLocks/>
                  </p:cNvSpPr>
                  <p:nvPr/>
                </p:nvSpPr>
                <p:spPr bwMode="auto">
                  <a:xfrm>
                    <a:off x="1320" y="551"/>
                    <a:ext cx="2454" cy="868"/>
                  </a:xfrm>
                  <a:custGeom>
                    <a:avLst/>
                    <a:gdLst>
                      <a:gd name="T0" fmla="*/ 1227 w 2454"/>
                      <a:gd name="T1" fmla="*/ 0 h 868"/>
                      <a:gd name="T2" fmla="*/ 0 w 2454"/>
                      <a:gd name="T3" fmla="*/ 868 h 868"/>
                      <a:gd name="T4" fmla="*/ 2454 w 2454"/>
                      <a:gd name="T5" fmla="*/ 868 h 868"/>
                      <a:gd name="T6" fmla="*/ 1227 w 2454"/>
                      <a:gd name="T7" fmla="*/ 0 h 8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454" h="868">
                        <a:moveTo>
                          <a:pt x="1227" y="0"/>
                        </a:moveTo>
                        <a:lnTo>
                          <a:pt x="0" y="868"/>
                        </a:lnTo>
                        <a:lnTo>
                          <a:pt x="2454" y="868"/>
                        </a:lnTo>
                        <a:lnTo>
                          <a:pt x="1227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ZA" dirty="0"/>
                  </a:p>
                </p:txBody>
              </p:sp>
              <p:sp>
                <p:nvSpPr>
                  <p:cNvPr id="48168" name="Freeform 106"/>
                  <p:cNvSpPr>
                    <a:spLocks/>
                  </p:cNvSpPr>
                  <p:nvPr/>
                </p:nvSpPr>
                <p:spPr bwMode="auto">
                  <a:xfrm>
                    <a:off x="1315" y="544"/>
                    <a:ext cx="2454" cy="868"/>
                  </a:xfrm>
                  <a:custGeom>
                    <a:avLst/>
                    <a:gdLst>
                      <a:gd name="T0" fmla="*/ 1227 w 2454"/>
                      <a:gd name="T1" fmla="*/ 0 h 868"/>
                      <a:gd name="T2" fmla="*/ 0 w 2454"/>
                      <a:gd name="T3" fmla="*/ 868 h 868"/>
                      <a:gd name="T4" fmla="*/ 2454 w 2454"/>
                      <a:gd name="T5" fmla="*/ 868 h 868"/>
                      <a:gd name="T6" fmla="*/ 1227 w 2454"/>
                      <a:gd name="T7" fmla="*/ 0 h 8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454" h="868">
                        <a:moveTo>
                          <a:pt x="1227" y="0"/>
                        </a:moveTo>
                        <a:lnTo>
                          <a:pt x="0" y="868"/>
                        </a:lnTo>
                        <a:lnTo>
                          <a:pt x="2454" y="868"/>
                        </a:lnTo>
                        <a:lnTo>
                          <a:pt x="1227" y="0"/>
                        </a:lnTo>
                        <a:close/>
                      </a:path>
                    </a:pathLst>
                  </a:custGeom>
                  <a:solidFill>
                    <a:srgbClr val="3F5D7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ZA" dirty="0"/>
                  </a:p>
                </p:txBody>
              </p:sp>
            </p:grpSp>
            <p:sp>
              <p:nvSpPr>
                <p:cNvPr id="48150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1661" y="551"/>
                  <a:ext cx="876" cy="874"/>
                </a:xfrm>
                <a:prstGeom prst="line">
                  <a:avLst/>
                </a:prstGeom>
                <a:noFill/>
                <a:ln w="14288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  <p:sp>
              <p:nvSpPr>
                <p:cNvPr id="48151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2293" y="564"/>
                  <a:ext cx="234" cy="855"/>
                </a:xfrm>
                <a:prstGeom prst="line">
                  <a:avLst/>
                </a:prstGeom>
                <a:noFill/>
                <a:ln w="14288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  <p:sp>
              <p:nvSpPr>
                <p:cNvPr id="48152" name="Line 110"/>
                <p:cNvSpPr>
                  <a:spLocks noChangeShapeType="1"/>
                </p:cNvSpPr>
                <p:nvPr/>
              </p:nvSpPr>
              <p:spPr bwMode="auto">
                <a:xfrm flipH="1" flipV="1">
                  <a:off x="2542" y="544"/>
                  <a:ext cx="278" cy="875"/>
                </a:xfrm>
                <a:prstGeom prst="line">
                  <a:avLst/>
                </a:prstGeom>
                <a:noFill/>
                <a:ln w="14288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  <p:sp>
              <p:nvSpPr>
                <p:cNvPr id="48153" name="Line 111"/>
                <p:cNvSpPr>
                  <a:spLocks noChangeShapeType="1"/>
                </p:cNvSpPr>
                <p:nvPr/>
              </p:nvSpPr>
              <p:spPr bwMode="auto">
                <a:xfrm flipH="1" flipV="1">
                  <a:off x="2553" y="544"/>
                  <a:ext cx="531" cy="875"/>
                </a:xfrm>
                <a:prstGeom prst="line">
                  <a:avLst/>
                </a:prstGeom>
                <a:noFill/>
                <a:ln w="14288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  <p:sp>
              <p:nvSpPr>
                <p:cNvPr id="48154" name="Line 112"/>
                <p:cNvSpPr>
                  <a:spLocks noChangeShapeType="1"/>
                </p:cNvSpPr>
                <p:nvPr/>
              </p:nvSpPr>
              <p:spPr bwMode="auto">
                <a:xfrm flipH="1" flipV="1">
                  <a:off x="2553" y="544"/>
                  <a:ext cx="850" cy="875"/>
                </a:xfrm>
                <a:prstGeom prst="line">
                  <a:avLst/>
                </a:prstGeom>
                <a:noFill/>
                <a:ln w="14288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  <p:sp>
              <p:nvSpPr>
                <p:cNvPr id="48155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2537" y="557"/>
                  <a:ext cx="0" cy="868"/>
                </a:xfrm>
                <a:prstGeom prst="line">
                  <a:avLst/>
                </a:prstGeom>
                <a:noFill/>
                <a:ln w="14288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  <p:sp>
              <p:nvSpPr>
                <p:cNvPr id="48156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1977" y="564"/>
                  <a:ext cx="550" cy="868"/>
                </a:xfrm>
                <a:prstGeom prst="line">
                  <a:avLst/>
                </a:prstGeom>
                <a:noFill/>
                <a:ln w="14288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  <p:grpSp>
              <p:nvGrpSpPr>
                <p:cNvPr id="48157" name="Group 117"/>
                <p:cNvGrpSpPr>
                  <a:grpSpLocks/>
                </p:cNvGrpSpPr>
                <p:nvPr/>
              </p:nvGrpSpPr>
              <p:grpSpPr bwMode="auto">
                <a:xfrm>
                  <a:off x="1315" y="544"/>
                  <a:ext cx="2459" cy="875"/>
                  <a:chOff x="1315" y="544"/>
                  <a:chExt cx="2459" cy="875"/>
                </a:xfrm>
              </p:grpSpPr>
              <p:sp>
                <p:nvSpPr>
                  <p:cNvPr id="48165" name="Freeform 115"/>
                  <p:cNvSpPr>
                    <a:spLocks/>
                  </p:cNvSpPr>
                  <p:nvPr/>
                </p:nvSpPr>
                <p:spPr bwMode="auto">
                  <a:xfrm>
                    <a:off x="1320" y="551"/>
                    <a:ext cx="2454" cy="868"/>
                  </a:xfrm>
                  <a:custGeom>
                    <a:avLst/>
                    <a:gdLst>
                      <a:gd name="T0" fmla="*/ 1227 w 2454"/>
                      <a:gd name="T1" fmla="*/ 0 h 868"/>
                      <a:gd name="T2" fmla="*/ 0 w 2454"/>
                      <a:gd name="T3" fmla="*/ 868 h 868"/>
                      <a:gd name="T4" fmla="*/ 2454 w 2454"/>
                      <a:gd name="T5" fmla="*/ 868 h 868"/>
                      <a:gd name="T6" fmla="*/ 1227 w 2454"/>
                      <a:gd name="T7" fmla="*/ 0 h 8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454" h="868">
                        <a:moveTo>
                          <a:pt x="1227" y="0"/>
                        </a:moveTo>
                        <a:lnTo>
                          <a:pt x="0" y="868"/>
                        </a:lnTo>
                        <a:lnTo>
                          <a:pt x="2454" y="868"/>
                        </a:lnTo>
                        <a:lnTo>
                          <a:pt x="1227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ZA" dirty="0"/>
                  </a:p>
                </p:txBody>
              </p:sp>
              <p:sp>
                <p:nvSpPr>
                  <p:cNvPr id="48166" name="Freeform 116"/>
                  <p:cNvSpPr>
                    <a:spLocks/>
                  </p:cNvSpPr>
                  <p:nvPr/>
                </p:nvSpPr>
                <p:spPr bwMode="auto">
                  <a:xfrm>
                    <a:off x="1315" y="544"/>
                    <a:ext cx="2454" cy="868"/>
                  </a:xfrm>
                  <a:custGeom>
                    <a:avLst/>
                    <a:gdLst>
                      <a:gd name="T0" fmla="*/ 1227 w 2454"/>
                      <a:gd name="T1" fmla="*/ 0 h 868"/>
                      <a:gd name="T2" fmla="*/ 0 w 2454"/>
                      <a:gd name="T3" fmla="*/ 868 h 868"/>
                      <a:gd name="T4" fmla="*/ 2454 w 2454"/>
                      <a:gd name="T5" fmla="*/ 868 h 868"/>
                      <a:gd name="T6" fmla="*/ 1227 w 2454"/>
                      <a:gd name="T7" fmla="*/ 0 h 8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454" h="868">
                        <a:moveTo>
                          <a:pt x="1227" y="0"/>
                        </a:moveTo>
                        <a:lnTo>
                          <a:pt x="0" y="868"/>
                        </a:lnTo>
                        <a:lnTo>
                          <a:pt x="2454" y="868"/>
                        </a:lnTo>
                        <a:lnTo>
                          <a:pt x="1227" y="0"/>
                        </a:lnTo>
                        <a:close/>
                      </a:path>
                    </a:pathLst>
                  </a:custGeom>
                  <a:solidFill>
                    <a:srgbClr val="3F5D7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ZA" dirty="0"/>
                  </a:p>
                </p:txBody>
              </p:sp>
            </p:grpSp>
            <p:sp>
              <p:nvSpPr>
                <p:cNvPr id="48158" name="Line 118"/>
                <p:cNvSpPr>
                  <a:spLocks noChangeShapeType="1"/>
                </p:cNvSpPr>
                <p:nvPr/>
              </p:nvSpPr>
              <p:spPr bwMode="auto">
                <a:xfrm flipV="1">
                  <a:off x="1661" y="551"/>
                  <a:ext cx="876" cy="874"/>
                </a:xfrm>
                <a:prstGeom prst="line">
                  <a:avLst/>
                </a:prstGeom>
                <a:noFill/>
                <a:ln w="14288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  <p:sp>
              <p:nvSpPr>
                <p:cNvPr id="48159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2293" y="564"/>
                  <a:ext cx="234" cy="855"/>
                </a:xfrm>
                <a:prstGeom prst="line">
                  <a:avLst/>
                </a:prstGeom>
                <a:noFill/>
                <a:ln w="14288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  <p:sp>
              <p:nvSpPr>
                <p:cNvPr id="48160" name="Line 120"/>
                <p:cNvSpPr>
                  <a:spLocks noChangeShapeType="1"/>
                </p:cNvSpPr>
                <p:nvPr/>
              </p:nvSpPr>
              <p:spPr bwMode="auto">
                <a:xfrm flipH="1" flipV="1">
                  <a:off x="2542" y="544"/>
                  <a:ext cx="278" cy="875"/>
                </a:xfrm>
                <a:prstGeom prst="line">
                  <a:avLst/>
                </a:prstGeom>
                <a:noFill/>
                <a:ln w="14288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  <p:sp>
              <p:nvSpPr>
                <p:cNvPr id="48161" name="Line 121"/>
                <p:cNvSpPr>
                  <a:spLocks noChangeShapeType="1"/>
                </p:cNvSpPr>
                <p:nvPr/>
              </p:nvSpPr>
              <p:spPr bwMode="auto">
                <a:xfrm flipH="1" flipV="1">
                  <a:off x="2553" y="544"/>
                  <a:ext cx="531" cy="875"/>
                </a:xfrm>
                <a:prstGeom prst="line">
                  <a:avLst/>
                </a:prstGeom>
                <a:noFill/>
                <a:ln w="14288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  <p:sp>
              <p:nvSpPr>
                <p:cNvPr id="48162" name="Line 122"/>
                <p:cNvSpPr>
                  <a:spLocks noChangeShapeType="1"/>
                </p:cNvSpPr>
                <p:nvPr/>
              </p:nvSpPr>
              <p:spPr bwMode="auto">
                <a:xfrm flipH="1" flipV="1">
                  <a:off x="2553" y="544"/>
                  <a:ext cx="850" cy="875"/>
                </a:xfrm>
                <a:prstGeom prst="line">
                  <a:avLst/>
                </a:prstGeom>
                <a:noFill/>
                <a:ln w="14288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  <p:sp>
              <p:nvSpPr>
                <p:cNvPr id="48163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2537" y="557"/>
                  <a:ext cx="0" cy="868"/>
                </a:xfrm>
                <a:prstGeom prst="line">
                  <a:avLst/>
                </a:prstGeom>
                <a:noFill/>
                <a:ln w="14288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  <p:sp>
              <p:nvSpPr>
                <p:cNvPr id="48164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1977" y="564"/>
                  <a:ext cx="550" cy="868"/>
                </a:xfrm>
                <a:prstGeom prst="line">
                  <a:avLst/>
                </a:prstGeom>
                <a:noFill/>
                <a:ln w="14288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ZA" dirty="0"/>
                </a:p>
              </p:txBody>
            </p:sp>
          </p:grpSp>
        </p:grpSp>
        <p:sp>
          <p:nvSpPr>
            <p:cNvPr id="26" name="Rectangle 127"/>
            <p:cNvSpPr>
              <a:spLocks noChangeArrowheads="1"/>
            </p:cNvSpPr>
            <p:nvPr/>
          </p:nvSpPr>
          <p:spPr bwMode="auto">
            <a:xfrm>
              <a:off x="432" y="826"/>
              <a:ext cx="834" cy="43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7" name="Rectangle 128"/>
            <p:cNvSpPr>
              <a:spLocks noChangeArrowheads="1"/>
            </p:cNvSpPr>
            <p:nvPr/>
          </p:nvSpPr>
          <p:spPr bwMode="auto">
            <a:xfrm>
              <a:off x="568" y="910"/>
              <a:ext cx="55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Arial" pitchFamily="34" charset="0"/>
                </a:rPr>
                <a:t>Design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Arial" pitchFamily="34" charset="0"/>
                </a:rPr>
                <a:t>Principles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129"/>
            <p:cNvSpPr>
              <a:spLocks noChangeArrowheads="1"/>
            </p:cNvSpPr>
            <p:nvPr/>
          </p:nvSpPr>
          <p:spPr bwMode="auto">
            <a:xfrm>
              <a:off x="1212" y="910"/>
              <a:ext cx="67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130"/>
            <p:cNvSpPr>
              <a:spLocks noChangeArrowheads="1"/>
            </p:cNvSpPr>
            <p:nvPr/>
          </p:nvSpPr>
          <p:spPr bwMode="auto">
            <a:xfrm>
              <a:off x="432" y="1953"/>
              <a:ext cx="834" cy="30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1" name="Rectangle 131"/>
            <p:cNvSpPr>
              <a:spLocks noChangeArrowheads="1"/>
            </p:cNvSpPr>
            <p:nvPr/>
          </p:nvSpPr>
          <p:spPr bwMode="auto">
            <a:xfrm>
              <a:off x="678" y="2045"/>
              <a:ext cx="320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Arial" pitchFamily="34" charset="0"/>
                </a:rPr>
                <a:t>Pillars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132"/>
            <p:cNvSpPr>
              <a:spLocks noChangeArrowheads="1"/>
            </p:cNvSpPr>
            <p:nvPr/>
          </p:nvSpPr>
          <p:spPr bwMode="auto">
            <a:xfrm>
              <a:off x="986" y="2169"/>
              <a:ext cx="67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133"/>
            <p:cNvSpPr>
              <a:spLocks noChangeArrowheads="1"/>
            </p:cNvSpPr>
            <p:nvPr/>
          </p:nvSpPr>
          <p:spPr bwMode="auto">
            <a:xfrm>
              <a:off x="1033" y="2313"/>
              <a:ext cx="6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134"/>
            <p:cNvSpPr>
              <a:spLocks noChangeArrowheads="1"/>
            </p:cNvSpPr>
            <p:nvPr/>
          </p:nvSpPr>
          <p:spPr bwMode="auto">
            <a:xfrm>
              <a:off x="411" y="2865"/>
              <a:ext cx="834" cy="30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8" name="Rectangle 136"/>
            <p:cNvSpPr>
              <a:spLocks noChangeArrowheads="1"/>
            </p:cNvSpPr>
            <p:nvPr/>
          </p:nvSpPr>
          <p:spPr bwMode="auto">
            <a:xfrm>
              <a:off x="1112" y="2942"/>
              <a:ext cx="33" cy="1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en-US" dirty="0"/>
                <a:t> </a:t>
              </a:r>
            </a:p>
          </p:txBody>
        </p:sp>
        <p:sp>
          <p:nvSpPr>
            <p:cNvPr id="39" name="Rectangle 137"/>
            <p:cNvSpPr>
              <a:spLocks noChangeArrowheads="1"/>
            </p:cNvSpPr>
            <p:nvPr/>
          </p:nvSpPr>
          <p:spPr bwMode="auto">
            <a:xfrm>
              <a:off x="1033" y="3086"/>
              <a:ext cx="6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135"/>
            <p:cNvSpPr>
              <a:spLocks noChangeArrowheads="1"/>
            </p:cNvSpPr>
            <p:nvPr/>
          </p:nvSpPr>
          <p:spPr bwMode="auto">
            <a:xfrm>
              <a:off x="504" y="2954"/>
              <a:ext cx="69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Foundations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672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2"/>
          <p:cNvSpPr txBox="1">
            <a:spLocks/>
          </p:cNvSpPr>
          <p:nvPr/>
        </p:nvSpPr>
        <p:spPr bwMode="auto">
          <a:xfrm>
            <a:off x="2676745" y="2191332"/>
            <a:ext cx="6229130" cy="13466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vert="horz" lIns="360000" tIns="0" rIns="0" bIns="0" rtlCol="0" anchor="ctr" anchorCtr="0">
            <a:noAutofit/>
          </a:bodyPr>
          <a:lstStyle>
            <a:lvl1pPr marL="201613" indent="-201613" algn="l" defTabSz="914400" rtl="0" eaLnBrk="1" latinLnBrk="0" hangingPunct="1">
              <a:spcBef>
                <a:spcPts val="1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96863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9988" indent="-363538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ZA" sz="2000" b="1" dirty="0"/>
              <a:t>Risk Management</a:t>
            </a:r>
            <a:r>
              <a:rPr lang="en-ZA" sz="2000" dirty="0"/>
              <a:t> is the process of identifying the significant risks to a project through all phases of the project life cycle </a:t>
            </a:r>
          </a:p>
        </p:txBody>
      </p:sp>
      <p:sp>
        <p:nvSpPr>
          <p:cNvPr id="13" name="Textplatzhalter 2"/>
          <p:cNvSpPr txBox="1">
            <a:spLocks/>
          </p:cNvSpPr>
          <p:nvPr/>
        </p:nvSpPr>
        <p:spPr bwMode="auto">
          <a:xfrm>
            <a:off x="2676745" y="844679"/>
            <a:ext cx="6229130" cy="125082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vert="horz" lIns="360000" tIns="0" rIns="0" bIns="0" rtlCol="0" anchor="ctr" anchorCtr="0">
            <a:noAutofit/>
          </a:bodyPr>
          <a:lstStyle>
            <a:lvl1pPr marL="201613" indent="-201613" algn="l" defTabSz="914400" rtl="0" eaLnBrk="1" latinLnBrk="0" hangingPunct="1">
              <a:spcBef>
                <a:spcPts val="1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96863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9988" indent="-363538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ZA" sz="2000" b="1" dirty="0"/>
              <a:t>Risk </a:t>
            </a:r>
            <a:r>
              <a:rPr lang="en-ZA" sz="2000" dirty="0"/>
              <a:t>defined as ‘the effect of uncertainty on objectives’ as per ISO 31000:2009 </a:t>
            </a:r>
          </a:p>
        </p:txBody>
      </p:sp>
      <p:sp>
        <p:nvSpPr>
          <p:cNvPr id="14" name="Textplatzhalter 3"/>
          <p:cNvSpPr txBox="1">
            <a:spLocks/>
          </p:cNvSpPr>
          <p:nvPr/>
        </p:nvSpPr>
        <p:spPr bwMode="auto">
          <a:xfrm>
            <a:off x="295053" y="844679"/>
            <a:ext cx="2296633" cy="2693306"/>
          </a:xfrm>
          <a:prstGeom prst="rect">
            <a:avLst/>
          </a:prstGeom>
          <a:solidFill>
            <a:srgbClr val="D2D2D2"/>
          </a:solidFill>
          <a:ln w="12700">
            <a:solidFill>
              <a:sysClr val="window" lastClr="FFFFFF">
                <a:lumMod val="65000"/>
              </a:sys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marL="201613" indent="-201613" algn="ctr" defTabSz="914400" rtl="0" eaLnBrk="1" latinLnBrk="0" hangingPunct="1">
              <a:spcBef>
                <a:spcPts val="1000"/>
              </a:spcBef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8163" indent="-296863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9988" indent="-363538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defTabSz="622300">
              <a:spcAft>
                <a:spcPct val="35000"/>
              </a:spcAft>
            </a:pPr>
            <a:r>
              <a:rPr lang="en-ZA" sz="2000" i="1" dirty="0">
                <a:solidFill>
                  <a:schemeClr val="tx1"/>
                </a:solidFill>
              </a:rPr>
              <a:t>Any factor, event or influence that threatens the successful completion and operation of a project in terms of cost, time or quality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7086" y="260648"/>
            <a:ext cx="2973891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2700" dirty="0" smtClean="0">
                <a:solidFill>
                  <a:srgbClr val="4D1C1B"/>
                </a:solidFill>
                <a:latin typeface="Arial" panose="020B0604020202020204" pitchFamily="34" charset="0"/>
                <a:ea typeface="Kozuka Gothic Pr6N EL" panose="020B0200000000000000" pitchFamily="34" charset="-128"/>
                <a:cs typeface="Arial" panose="020B0604020202020204" pitchFamily="34" charset="0"/>
              </a:rPr>
              <a:t>Risk Management</a:t>
            </a:r>
            <a:endParaRPr lang="id-ID" sz="2700" dirty="0">
              <a:solidFill>
                <a:srgbClr val="4D1C1B"/>
              </a:solidFill>
              <a:latin typeface="Arial" panose="020B0604020202020204" pitchFamily="34" charset="0"/>
              <a:ea typeface="Kozuka Gothic Pr6N EL" panose="020B0200000000000000" pitchFamily="34" charset="-128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>
            <a:endCxn id="7" idx="1"/>
          </p:cNvCxnSpPr>
          <p:nvPr/>
        </p:nvCxnSpPr>
        <p:spPr>
          <a:xfrm>
            <a:off x="300181" y="514563"/>
            <a:ext cx="2816905" cy="1"/>
          </a:xfrm>
          <a:prstGeom prst="line">
            <a:avLst/>
          </a:prstGeom>
          <a:ln>
            <a:solidFill>
              <a:srgbClr val="96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7" idx="3"/>
          </p:cNvCxnSpPr>
          <p:nvPr/>
        </p:nvCxnSpPr>
        <p:spPr>
          <a:xfrm>
            <a:off x="6090977" y="514564"/>
            <a:ext cx="2814898" cy="8425"/>
          </a:xfrm>
          <a:prstGeom prst="line">
            <a:avLst/>
          </a:prstGeom>
          <a:ln>
            <a:solidFill>
              <a:srgbClr val="4D1C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7" name="Picture 7" descr="https://www.acu.edu.au/__data/assets/image/0010/737515/ACU-Risk-Management-Mod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086" y="3606801"/>
            <a:ext cx="376237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9" name="Picture 9" descr="Image result for risk manag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53" y="3727451"/>
            <a:ext cx="3370119" cy="2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1" name="Picture 11" descr="Image result for risk manage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411" y="3727451"/>
            <a:ext cx="1981200" cy="2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86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669" y="1165393"/>
            <a:ext cx="8513456" cy="1170518"/>
          </a:xfrm>
        </p:spPr>
        <p:txBody>
          <a:bodyPr>
            <a:noAutofit/>
          </a:bodyPr>
          <a:lstStyle/>
          <a:p>
            <a:pPr marL="0" indent="0">
              <a:buSzPct val="80000"/>
              <a:buNone/>
            </a:pPr>
            <a:r>
              <a:rPr lang="en-US" altLang="en-US" sz="2000" dirty="0"/>
              <a:t/>
            </a:r>
            <a:br>
              <a:rPr lang="en-US" altLang="en-US" sz="2000" dirty="0"/>
            </a:br>
            <a:endParaRPr lang="en-US" altLang="en-US" sz="2000" dirty="0"/>
          </a:p>
          <a:p>
            <a:pPr>
              <a:buSzPct val="80000"/>
            </a:pPr>
            <a:endParaRPr lang="en-US" altLang="en-US" sz="2000" i="1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088" y="1496356"/>
            <a:ext cx="3631787" cy="38833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platzhalter 18"/>
          <p:cNvSpPr txBox="1">
            <a:spLocks/>
          </p:cNvSpPr>
          <p:nvPr/>
        </p:nvSpPr>
        <p:spPr bwMode="auto">
          <a:xfrm>
            <a:off x="226669" y="1417756"/>
            <a:ext cx="4807083" cy="764637"/>
          </a:xfrm>
          <a:prstGeom prst="rect">
            <a:avLst/>
          </a:prstGeom>
          <a:gradFill>
            <a:gsLst>
              <a:gs pos="48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9050">
            <a:solidFill>
              <a:schemeClr val="bg1"/>
            </a:solidFill>
          </a:ln>
          <a:effectLst>
            <a:outerShdw blurRad="101600" algn="ctr" rotWithShape="0">
              <a:prstClr val="black">
                <a:alpha val="50000"/>
              </a:prstClr>
            </a:outerShdw>
          </a:effectLst>
        </p:spPr>
        <p:txBody>
          <a:bodyPr vert="horz" lIns="108000" tIns="108000" rIns="108000" bIns="108000" rtlCol="0"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Times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20663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Char char="–"/>
              <a:defRPr sz="1500">
                <a:solidFill>
                  <a:schemeClr val="tx1"/>
                </a:solidFill>
                <a:latin typeface="+mn-lt"/>
                <a:ea typeface="+mn-ea"/>
              </a:defRPr>
            </a:lvl2pPr>
            <a:lvl3pPr marL="9128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3pPr>
            <a:lvl4pPr marL="1258888" indent="-23177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–"/>
              <a:defRPr sz="1300">
                <a:solidFill>
                  <a:schemeClr val="tx1"/>
                </a:solidFill>
                <a:latin typeface="+mn-lt"/>
                <a:ea typeface="+mn-ea"/>
              </a:defRPr>
            </a:lvl4pPr>
            <a:lvl5pPr marL="15478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0050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4622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29194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3766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85725" indent="0">
              <a:buSzPct val="80000"/>
              <a:buNone/>
            </a:pPr>
            <a:r>
              <a:rPr lang="en-ZA" sz="2000" dirty="0"/>
              <a:t>Risk will always be present in projects but can be managed and reduced</a:t>
            </a:r>
            <a:endParaRPr lang="en-US" altLang="en-US" sz="2000" dirty="0"/>
          </a:p>
        </p:txBody>
      </p:sp>
      <p:sp>
        <p:nvSpPr>
          <p:cNvPr id="12" name="Textplatzhalter 19"/>
          <p:cNvSpPr txBox="1">
            <a:spLocks/>
          </p:cNvSpPr>
          <p:nvPr/>
        </p:nvSpPr>
        <p:spPr bwMode="auto">
          <a:xfrm>
            <a:off x="237224" y="2359735"/>
            <a:ext cx="4807083" cy="603955"/>
          </a:xfrm>
          <a:prstGeom prst="rect">
            <a:avLst/>
          </a:prstGeom>
          <a:gradFill>
            <a:gsLst>
              <a:gs pos="48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9050">
            <a:solidFill>
              <a:schemeClr val="bg1"/>
            </a:solidFill>
          </a:ln>
          <a:effectLst>
            <a:outerShdw blurRad="101600" algn="ctr" rotWithShape="0">
              <a:prstClr val="black">
                <a:alpha val="50000"/>
              </a:prstClr>
            </a:outerShdw>
          </a:effectLst>
        </p:spPr>
        <p:txBody>
          <a:bodyPr vert="horz" lIns="108000" tIns="108000" rIns="108000" bIns="108000" rtlCol="0">
            <a:norm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Times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20663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Char char="–"/>
              <a:defRPr sz="1500">
                <a:solidFill>
                  <a:schemeClr val="tx1"/>
                </a:solidFill>
                <a:latin typeface="+mn-lt"/>
                <a:ea typeface="+mn-ea"/>
              </a:defRPr>
            </a:lvl2pPr>
            <a:lvl3pPr marL="9128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3pPr>
            <a:lvl4pPr marL="1258888" indent="-23177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–"/>
              <a:defRPr sz="1300">
                <a:solidFill>
                  <a:schemeClr val="tx1"/>
                </a:solidFill>
                <a:latin typeface="+mn-lt"/>
                <a:ea typeface="+mn-ea"/>
              </a:defRPr>
            </a:lvl4pPr>
            <a:lvl5pPr marL="15478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0050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4622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29194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3766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2000" dirty="0" smtClean="0"/>
              <a:t>Quantification of risk exposure</a:t>
            </a:r>
            <a:endParaRPr lang="en-US" sz="2000" kern="0" noProof="1" smtClean="0"/>
          </a:p>
        </p:txBody>
      </p:sp>
      <p:sp>
        <p:nvSpPr>
          <p:cNvPr id="13" name="Textplatzhalter 20"/>
          <p:cNvSpPr txBox="1">
            <a:spLocks/>
          </p:cNvSpPr>
          <p:nvPr/>
        </p:nvSpPr>
        <p:spPr bwMode="auto">
          <a:xfrm>
            <a:off x="211824" y="3176916"/>
            <a:ext cx="4821927" cy="2279003"/>
          </a:xfrm>
          <a:prstGeom prst="rect">
            <a:avLst/>
          </a:prstGeom>
          <a:gradFill>
            <a:gsLst>
              <a:gs pos="48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9050">
            <a:solidFill>
              <a:schemeClr val="bg1"/>
            </a:solidFill>
          </a:ln>
          <a:effectLst>
            <a:outerShdw blurRad="101600" algn="ctr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txBody>
          <a:bodyPr vert="horz" lIns="108000" tIns="108000" rIns="108000" bIns="108000" rtlCol="0"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Times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20663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Char char="–"/>
              <a:defRPr sz="1500">
                <a:solidFill>
                  <a:schemeClr val="tx1"/>
                </a:solidFill>
                <a:latin typeface="+mn-lt"/>
                <a:ea typeface="+mn-ea"/>
              </a:defRPr>
            </a:lvl2pPr>
            <a:lvl3pPr marL="9128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3pPr>
            <a:lvl4pPr marL="1258888" indent="-23177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–"/>
              <a:defRPr sz="1300">
                <a:solidFill>
                  <a:schemeClr val="tx1"/>
                </a:solidFill>
                <a:latin typeface="+mn-lt"/>
                <a:ea typeface="+mn-ea"/>
              </a:defRPr>
            </a:lvl4pPr>
            <a:lvl5pPr marL="15478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0050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4622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29194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3766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SzPct val="80000"/>
              <a:buNone/>
            </a:pPr>
            <a:r>
              <a:rPr lang="en-US" altLang="en-US" sz="2000" dirty="0"/>
              <a:t>Options available:</a:t>
            </a:r>
          </a:p>
          <a:p>
            <a:pPr>
              <a:buSzPct val="80000"/>
              <a:buNone/>
            </a:pPr>
            <a:r>
              <a:rPr lang="en-US" altLang="en-US" sz="1800" dirty="0">
                <a:cs typeface="Arial" pitchFamily="34" charset="0"/>
              </a:rPr>
              <a:t>	- </a:t>
            </a:r>
            <a:r>
              <a:rPr lang="en-US" altLang="en-US" sz="1800" dirty="0"/>
              <a:t>Accept = monitor</a:t>
            </a:r>
          </a:p>
          <a:p>
            <a:pPr>
              <a:buSzPct val="80000"/>
              <a:buNone/>
            </a:pPr>
            <a:r>
              <a:rPr lang="en-US" altLang="en-US" sz="1800" dirty="0">
                <a:cs typeface="Arial" pitchFamily="34" charset="0"/>
              </a:rPr>
              <a:t>	- </a:t>
            </a:r>
            <a:r>
              <a:rPr lang="en-US" altLang="en-US" sz="1800" dirty="0"/>
              <a:t>Avoid = eliminate </a:t>
            </a:r>
            <a:r>
              <a:rPr lang="en-US" altLang="en-US" sz="1800" i="1" dirty="0"/>
              <a:t>(get out of situation)</a:t>
            </a:r>
          </a:p>
          <a:p>
            <a:pPr>
              <a:buSzPct val="80000"/>
              <a:buNone/>
            </a:pPr>
            <a:r>
              <a:rPr lang="en-US" altLang="en-US" sz="1800" dirty="0">
                <a:cs typeface="Arial" pitchFamily="34" charset="0"/>
              </a:rPr>
              <a:t>	- </a:t>
            </a:r>
            <a:r>
              <a:rPr lang="en-US" altLang="en-US" sz="1800" dirty="0"/>
              <a:t>Reduce = institute controls</a:t>
            </a:r>
          </a:p>
          <a:p>
            <a:pPr>
              <a:buSzPct val="80000"/>
              <a:buNone/>
            </a:pPr>
            <a:r>
              <a:rPr lang="en-US" altLang="en-US" sz="1800" dirty="0">
                <a:cs typeface="Arial" pitchFamily="34" charset="0"/>
              </a:rPr>
              <a:t>	- </a:t>
            </a:r>
            <a:r>
              <a:rPr lang="en-US" altLang="en-US" sz="1800" dirty="0"/>
              <a:t>Transfer = partner someone </a:t>
            </a:r>
            <a:r>
              <a:rPr lang="en-US" altLang="en-US" sz="1800" i="1" dirty="0"/>
              <a:t>(e.g. insurance)</a:t>
            </a:r>
            <a:r>
              <a:rPr lang="en-US" altLang="en-US" sz="1600" i="1" dirty="0"/>
              <a:t/>
            </a:r>
            <a:br>
              <a:rPr lang="en-US" altLang="en-US" sz="1600" i="1" dirty="0"/>
            </a:br>
            <a:endParaRPr lang="en-US" sz="1600" kern="0" noProof="1"/>
          </a:p>
        </p:txBody>
      </p:sp>
      <p:sp>
        <p:nvSpPr>
          <p:cNvPr id="9" name="TextBox 8"/>
          <p:cNvSpPr txBox="1"/>
          <p:nvPr/>
        </p:nvSpPr>
        <p:spPr>
          <a:xfrm>
            <a:off x="3347916" y="260648"/>
            <a:ext cx="2512227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2700" dirty="0" smtClean="0">
                <a:solidFill>
                  <a:srgbClr val="4D1C1B"/>
                </a:solidFill>
                <a:latin typeface="Arial" panose="020B0604020202020204" pitchFamily="34" charset="0"/>
                <a:ea typeface="Kozuka Gothic Pr6N EL" panose="020B0200000000000000" pitchFamily="34" charset="-128"/>
                <a:cs typeface="Arial" panose="020B0604020202020204" pitchFamily="34" charset="0"/>
              </a:rPr>
              <a:t>Risk Response</a:t>
            </a:r>
            <a:endParaRPr lang="id-ID" sz="2700" dirty="0">
              <a:solidFill>
                <a:srgbClr val="4D1C1B"/>
              </a:solidFill>
              <a:latin typeface="Arial" panose="020B0604020202020204" pitchFamily="34" charset="0"/>
              <a:ea typeface="Kozuka Gothic Pr6N EL" panose="020B0200000000000000" pitchFamily="34" charset="-128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>
            <a:endCxn id="9" idx="1"/>
          </p:cNvCxnSpPr>
          <p:nvPr/>
        </p:nvCxnSpPr>
        <p:spPr>
          <a:xfrm>
            <a:off x="300181" y="514563"/>
            <a:ext cx="3047735" cy="1"/>
          </a:xfrm>
          <a:prstGeom prst="line">
            <a:avLst/>
          </a:prstGeom>
          <a:ln>
            <a:solidFill>
              <a:srgbClr val="96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3"/>
          </p:cNvCxnSpPr>
          <p:nvPr/>
        </p:nvCxnSpPr>
        <p:spPr>
          <a:xfrm>
            <a:off x="5860143" y="514564"/>
            <a:ext cx="3045732" cy="8425"/>
          </a:xfrm>
          <a:prstGeom prst="line">
            <a:avLst/>
          </a:prstGeom>
          <a:ln>
            <a:solidFill>
              <a:srgbClr val="4D1C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04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669" y="1165393"/>
            <a:ext cx="8513456" cy="1170518"/>
          </a:xfrm>
        </p:spPr>
        <p:txBody>
          <a:bodyPr>
            <a:noAutofit/>
          </a:bodyPr>
          <a:lstStyle/>
          <a:p>
            <a:pPr marL="0" indent="0">
              <a:buSzPct val="80000"/>
              <a:buNone/>
            </a:pPr>
            <a:r>
              <a:rPr lang="en-US" altLang="en-US" sz="2000" dirty="0"/>
              <a:t/>
            </a:r>
            <a:br>
              <a:rPr lang="en-US" altLang="en-US" sz="2000" dirty="0"/>
            </a:br>
            <a:endParaRPr lang="en-US" altLang="en-US" sz="2000" dirty="0"/>
          </a:p>
          <a:p>
            <a:pPr>
              <a:buSzPct val="80000"/>
            </a:pPr>
            <a:endParaRPr lang="en-US" altLang="en-US" sz="2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492188" y="260648"/>
            <a:ext cx="2223686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2700" dirty="0" smtClean="0">
                <a:solidFill>
                  <a:srgbClr val="4D1C1B"/>
                </a:solidFill>
                <a:latin typeface="Arial" panose="020B0604020202020204" pitchFamily="34" charset="0"/>
                <a:ea typeface="Kozuka Gothic Pr6N EL" panose="020B0200000000000000" pitchFamily="34" charset="-128"/>
                <a:cs typeface="Arial" panose="020B0604020202020204" pitchFamily="34" charset="0"/>
              </a:rPr>
              <a:t>Sustainability</a:t>
            </a:r>
            <a:endParaRPr lang="id-ID" sz="2700" dirty="0">
              <a:solidFill>
                <a:srgbClr val="4D1C1B"/>
              </a:solidFill>
              <a:latin typeface="Arial" panose="020B0604020202020204" pitchFamily="34" charset="0"/>
              <a:ea typeface="Kozuka Gothic Pr6N EL" panose="020B0200000000000000" pitchFamily="34" charset="-128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>
            <a:endCxn id="9" idx="1"/>
          </p:cNvCxnSpPr>
          <p:nvPr/>
        </p:nvCxnSpPr>
        <p:spPr>
          <a:xfrm>
            <a:off x="300181" y="514563"/>
            <a:ext cx="3192007" cy="1"/>
          </a:xfrm>
          <a:prstGeom prst="line">
            <a:avLst/>
          </a:prstGeom>
          <a:ln>
            <a:solidFill>
              <a:srgbClr val="96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3"/>
          </p:cNvCxnSpPr>
          <p:nvPr/>
        </p:nvCxnSpPr>
        <p:spPr>
          <a:xfrm>
            <a:off x="5715874" y="514564"/>
            <a:ext cx="3190001" cy="8425"/>
          </a:xfrm>
          <a:prstGeom prst="line">
            <a:avLst/>
          </a:prstGeom>
          <a:ln>
            <a:solidFill>
              <a:srgbClr val="4D1C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20"/>
          <p:cNvSpPr txBox="1">
            <a:spLocks/>
          </p:cNvSpPr>
          <p:nvPr/>
        </p:nvSpPr>
        <p:spPr bwMode="auto">
          <a:xfrm>
            <a:off x="300181" y="850457"/>
            <a:ext cx="8376147" cy="3062509"/>
          </a:xfrm>
          <a:prstGeom prst="rect">
            <a:avLst/>
          </a:prstGeom>
          <a:gradFill>
            <a:gsLst>
              <a:gs pos="48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9050">
            <a:solidFill>
              <a:schemeClr val="bg1"/>
            </a:solidFill>
          </a:ln>
          <a:effectLst>
            <a:outerShdw blurRad="101600" algn="ctr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txBody>
          <a:bodyPr vert="horz" lIns="108000" tIns="108000" rIns="108000" bIns="108000" rtlCol="0"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Times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20663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Char char="–"/>
              <a:defRPr sz="1500">
                <a:solidFill>
                  <a:schemeClr val="tx1"/>
                </a:solidFill>
                <a:latin typeface="+mn-lt"/>
                <a:ea typeface="+mn-ea"/>
              </a:defRPr>
            </a:lvl2pPr>
            <a:lvl3pPr marL="9128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3pPr>
            <a:lvl4pPr marL="1258888" indent="-23177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–"/>
              <a:defRPr sz="1300">
                <a:solidFill>
                  <a:schemeClr val="tx1"/>
                </a:solidFill>
                <a:latin typeface="+mn-lt"/>
                <a:ea typeface="+mn-ea"/>
              </a:defRPr>
            </a:lvl4pPr>
            <a:lvl5pPr marL="15478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0050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4622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29194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3766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ZA" sz="18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ZA" sz="1800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ach </a:t>
            </a:r>
            <a:r>
              <a:rPr lang="en-ZA" sz="18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enterprise balances the need for long-term viability and prosperity – </a:t>
            </a:r>
            <a:r>
              <a:rPr lang="en-ZA" sz="1800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of the </a:t>
            </a:r>
            <a:r>
              <a:rPr lang="en-ZA" sz="18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enterprise itself and the societies and environment upon which it relies for its ability to </a:t>
            </a:r>
            <a:r>
              <a:rPr lang="en-ZA" sz="1800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generate economic </a:t>
            </a:r>
            <a:r>
              <a:rPr lang="en-ZA" sz="18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value – within the requirement of short term competitiveness and financial </a:t>
            </a:r>
            <a:r>
              <a:rPr lang="en-ZA" sz="1800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gain</a:t>
            </a:r>
          </a:p>
          <a:p>
            <a:pPr algn="ctr"/>
            <a:r>
              <a:rPr lang="en-US" sz="1800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Why Sustainability?</a:t>
            </a:r>
            <a:endParaRPr lang="en-ZA" sz="1800" b="1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1" indent="-285750" algn="ctr">
              <a:buClr>
                <a:schemeClr val="tx2"/>
              </a:buClr>
              <a:buSzPct val="80000"/>
              <a:buFontTx/>
              <a:buChar char="-"/>
              <a:tabLst>
                <a:tab pos="266700" algn="l"/>
              </a:tabLst>
            </a:pPr>
            <a:r>
              <a:rPr lang="en-ZA" sz="1800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Society </a:t>
            </a:r>
            <a:r>
              <a:rPr lang="en-ZA" sz="18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/ Client’s becoming more aware of sustainability </a:t>
            </a:r>
            <a:r>
              <a:rPr lang="en-ZA" sz="1800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issues</a:t>
            </a:r>
          </a:p>
          <a:p>
            <a:pPr marL="285750" lvl="1" indent="-285750" algn="ctr">
              <a:buClr>
                <a:schemeClr val="tx2"/>
              </a:buClr>
              <a:buSzPct val="80000"/>
              <a:buFontTx/>
              <a:buChar char="-"/>
              <a:tabLst>
                <a:tab pos="266700" algn="l"/>
              </a:tabLst>
            </a:pPr>
            <a:r>
              <a:rPr lang="en-ZA" sz="1800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Indicates </a:t>
            </a:r>
            <a:r>
              <a:rPr lang="en-ZA" sz="18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good corporate governance – shareholders want to </a:t>
            </a:r>
            <a:r>
              <a:rPr lang="en-ZA" sz="1800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know companies </a:t>
            </a:r>
            <a:r>
              <a:rPr lang="en-ZA" sz="18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act responsibly in all aspects, not only in the bottom line </a:t>
            </a:r>
            <a:r>
              <a:rPr lang="en-ZA" sz="1800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but the </a:t>
            </a:r>
            <a:r>
              <a:rPr lang="en-ZA" sz="18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triple bottom line</a:t>
            </a:r>
            <a:r>
              <a:rPr lang="en-US" altLang="en-US" sz="1800" i="1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1800" i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kern="0" noProof="1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1" y="3981450"/>
            <a:ext cx="8376147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75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511146" y="260648"/>
            <a:ext cx="4185761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ZA" sz="2700" dirty="0" smtClean="0">
                <a:solidFill>
                  <a:srgbClr val="4D1C1B"/>
                </a:solidFill>
                <a:latin typeface="Arial" panose="020B0604020202020204" pitchFamily="34" charset="0"/>
                <a:ea typeface="Kozuka Gothic Pr6N EL" panose="020B0200000000000000" pitchFamily="34" charset="-128"/>
                <a:cs typeface="Arial" panose="020B0604020202020204" pitchFamily="34" charset="0"/>
              </a:rPr>
              <a:t>Monitoring and Evaluation</a:t>
            </a:r>
            <a:endParaRPr lang="id-ID" sz="2700" dirty="0">
              <a:solidFill>
                <a:srgbClr val="4D1C1B"/>
              </a:solidFill>
              <a:latin typeface="Arial" panose="020B0604020202020204" pitchFamily="34" charset="0"/>
              <a:ea typeface="Kozuka Gothic Pr6N EL" panose="020B0200000000000000" pitchFamily="34" charset="-128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>
            <a:endCxn id="17" idx="1"/>
          </p:cNvCxnSpPr>
          <p:nvPr/>
        </p:nvCxnSpPr>
        <p:spPr>
          <a:xfrm>
            <a:off x="300181" y="514563"/>
            <a:ext cx="2210965" cy="1"/>
          </a:xfrm>
          <a:prstGeom prst="line">
            <a:avLst/>
          </a:prstGeom>
          <a:ln>
            <a:solidFill>
              <a:srgbClr val="96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3"/>
          </p:cNvCxnSpPr>
          <p:nvPr/>
        </p:nvCxnSpPr>
        <p:spPr>
          <a:xfrm>
            <a:off x="6696907" y="514564"/>
            <a:ext cx="2208968" cy="8425"/>
          </a:xfrm>
          <a:prstGeom prst="line">
            <a:avLst/>
          </a:prstGeom>
          <a:ln>
            <a:solidFill>
              <a:srgbClr val="4D1C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395839"/>
              </p:ext>
            </p:extLst>
          </p:nvPr>
        </p:nvGraphicFramePr>
        <p:xfrm>
          <a:off x="208741" y="768479"/>
          <a:ext cx="8813339" cy="54887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70375"/>
                <a:gridCol w="4542964"/>
              </a:tblGrid>
              <a:tr h="2389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Monitoring</a:t>
                      </a:r>
                      <a:endParaRPr lang="en-ZA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47" marR="49447" marT="0" marB="0">
                    <a:solidFill>
                      <a:schemeClr val="bg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Evaluation</a:t>
                      </a:r>
                      <a:endParaRPr lang="en-ZA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47" marR="49447" marT="0" marB="0">
                    <a:solidFill>
                      <a:schemeClr val="bg1">
                        <a:lumMod val="25000"/>
                      </a:schemeClr>
                    </a:solidFill>
                  </a:tcPr>
                </a:tc>
              </a:tr>
              <a:tr h="8798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Continuous </a:t>
                      </a:r>
                      <a:endParaRPr lang="en-Z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47" marR="49447" marT="0" marB="0">
                    <a:solidFill>
                      <a:srgbClr val="561F1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Periodic: at important milestones </a:t>
                      </a:r>
                      <a:r>
                        <a:rPr lang="en-US" sz="1500" dirty="0" smtClean="0">
                          <a:effectLst/>
                        </a:rPr>
                        <a:t> and at </a:t>
                      </a:r>
                      <a:r>
                        <a:rPr lang="en-US" sz="1500" dirty="0">
                          <a:effectLst/>
                        </a:rPr>
                        <a:t>the end </a:t>
                      </a:r>
                      <a:r>
                        <a:rPr lang="en-US" sz="1500" dirty="0" smtClean="0">
                          <a:effectLst/>
                        </a:rPr>
                        <a:t>of </a:t>
                      </a:r>
                      <a:r>
                        <a:rPr lang="en-US" sz="1500" dirty="0">
                          <a:effectLst/>
                        </a:rPr>
                        <a:t>a substantial period after programme conclusion</a:t>
                      </a:r>
                      <a:endParaRPr lang="en-Z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47" marR="49447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168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Keeps track, oversight, analysis </a:t>
                      </a:r>
                      <a:r>
                        <a:rPr lang="en-US" sz="1500" dirty="0" smtClean="0">
                          <a:effectLst/>
                        </a:rPr>
                        <a:t>and progress</a:t>
                      </a:r>
                      <a:endParaRPr lang="en-Z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47" marR="49447" marT="0" marB="0">
                    <a:solidFill>
                      <a:srgbClr val="561F1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In-depth </a:t>
                      </a:r>
                      <a:r>
                        <a:rPr lang="en-US" sz="1500" dirty="0" smtClean="0">
                          <a:effectLst/>
                        </a:rPr>
                        <a:t>analysis; Compares planned with actual achievements</a:t>
                      </a:r>
                      <a:endParaRPr lang="en-Z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47" marR="49447" marT="0" marB="0"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9674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Focuses on inputs, activities, </a:t>
                      </a:r>
                      <a:r>
                        <a:rPr lang="en-US" sz="1500" dirty="0" smtClean="0">
                          <a:effectLst/>
                        </a:rPr>
                        <a:t>implementation </a:t>
                      </a:r>
                      <a:r>
                        <a:rPr lang="en-US" sz="1500" dirty="0">
                          <a:effectLst/>
                        </a:rPr>
                        <a:t>processes, continued relevance, likely results and outcome level</a:t>
                      </a:r>
                      <a:endParaRPr lang="en-Z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47" marR="49447" marT="0" marB="0">
                    <a:solidFill>
                      <a:srgbClr val="561F1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Focuses on outputs in relation to inputs, results in relation to cost, processes used to achieve results, overall relevance, impact, and sustainability</a:t>
                      </a:r>
                      <a:endParaRPr lang="en-Z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47" marR="49447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557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Answers what activities were implemented and the results achieved</a:t>
                      </a:r>
                      <a:endParaRPr lang="en-Z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47" marR="49447" marT="0" marB="0">
                    <a:solidFill>
                      <a:srgbClr val="561F1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Answers why and how results were </a:t>
                      </a:r>
                      <a:r>
                        <a:rPr lang="en-US" sz="1500" dirty="0" smtClean="0">
                          <a:effectLst/>
                        </a:rPr>
                        <a:t>achieved;</a:t>
                      </a:r>
                      <a:r>
                        <a:rPr lang="en-US" sz="1500" baseline="0" dirty="0" smtClean="0">
                          <a:effectLst/>
                        </a:rPr>
                        <a:t> </a:t>
                      </a:r>
                      <a:r>
                        <a:rPr lang="en-US" sz="1500" dirty="0" smtClean="0">
                          <a:effectLst/>
                        </a:rPr>
                        <a:t>Contributes </a:t>
                      </a:r>
                      <a:r>
                        <a:rPr lang="en-US" sz="1500" dirty="0">
                          <a:effectLst/>
                        </a:rPr>
                        <a:t>to building </a:t>
                      </a:r>
                      <a:r>
                        <a:rPr lang="en-US" sz="1500" dirty="0" smtClean="0">
                          <a:effectLst/>
                        </a:rPr>
                        <a:t>theories/models </a:t>
                      </a:r>
                      <a:r>
                        <a:rPr lang="en-US" sz="1500" dirty="0">
                          <a:effectLst/>
                        </a:rPr>
                        <a:t>for change</a:t>
                      </a:r>
                      <a:endParaRPr lang="en-Z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47" marR="49447" marT="0" marB="0"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4778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Alerts managers to problems and provides options for corrective actions</a:t>
                      </a:r>
                      <a:endParaRPr lang="en-Z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47" marR="49447" marT="0" marB="0">
                    <a:solidFill>
                      <a:srgbClr val="561F1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Provides managers with strategy and </a:t>
                      </a:r>
                      <a:r>
                        <a:rPr lang="en-US" sz="1500" dirty="0" smtClean="0">
                          <a:effectLst/>
                        </a:rPr>
                        <a:t>policy options</a:t>
                      </a:r>
                      <a:endParaRPr lang="en-Z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47" marR="49447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189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Supervisors, community </a:t>
                      </a:r>
                      <a:r>
                        <a:rPr lang="en-US" sz="1500" dirty="0" smtClean="0">
                          <a:effectLst/>
                        </a:rPr>
                        <a:t> stakeholders and donors</a:t>
                      </a:r>
                      <a:endParaRPr lang="en-Z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47" marR="49447" marT="0" marB="0">
                    <a:solidFill>
                      <a:srgbClr val="561F1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Internal/external programme managers, </a:t>
                      </a:r>
                      <a:r>
                        <a:rPr lang="en-US" sz="1500" dirty="0">
                          <a:effectLst/>
                        </a:rPr>
                        <a:t>supervisors, community stakeholders, </a:t>
                      </a:r>
                      <a:r>
                        <a:rPr lang="en-US" sz="1500" dirty="0" smtClean="0">
                          <a:effectLst/>
                        </a:rPr>
                        <a:t>donors/evaluators</a:t>
                      </a:r>
                      <a:endParaRPr lang="en-Z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47" marR="49447" marT="0" marB="0"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361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0"/>
          <p:cNvSpPr txBox="1">
            <a:spLocks/>
          </p:cNvSpPr>
          <p:nvPr/>
        </p:nvSpPr>
        <p:spPr>
          <a:xfrm>
            <a:off x="1004841" y="6808102"/>
            <a:ext cx="4317318" cy="144247"/>
          </a:xfrm>
          <a:prstGeom prst="rect">
            <a:avLst/>
          </a:prstGeom>
        </p:spPr>
        <p:txBody>
          <a:bodyPr lIns="82040" tIns="41020" rIns="82040" bIns="4102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defTabSz="914400"/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9096" y="2865343"/>
            <a:ext cx="8171553" cy="1661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ZA" sz="3400" b="1" dirty="0" smtClean="0">
                <a:solidFill>
                  <a:srgbClr val="4D1C1B"/>
                </a:solidFill>
                <a:latin typeface="Arial" panose="020B0604020202020204" pitchFamily="34" charset="0"/>
                <a:ea typeface="Kozuka Gothic Pr6N EL" panose="020B0200000000000000" pitchFamily="34" charset="-128"/>
                <a:cs typeface="Arial" panose="020B0604020202020204" pitchFamily="34" charset="0"/>
              </a:rPr>
              <a:t>PERFORMANCE MANAGEMENT IN PUBLIC SECTOR / MUNICIPAL ENVIRONMENT </a:t>
            </a:r>
            <a:endParaRPr lang="id-ID" sz="3400" b="1" dirty="0">
              <a:solidFill>
                <a:srgbClr val="4D1C1B"/>
              </a:solidFill>
              <a:latin typeface="Arial" panose="020B0604020202020204" pitchFamily="34" charset="0"/>
              <a:ea typeface="Kozuka Gothic Pr6N EL" panose="020B02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2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93469" y="260648"/>
            <a:ext cx="6821098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2700" dirty="0" smtClean="0">
                <a:solidFill>
                  <a:srgbClr val="4D1C1B"/>
                </a:solidFill>
                <a:latin typeface="Arial" panose="020B0604020202020204" pitchFamily="34" charset="0"/>
                <a:ea typeface="Kozuka Gothic Pr6N EL" panose="020B0200000000000000" pitchFamily="34" charset="-128"/>
                <a:cs typeface="Arial" panose="020B0604020202020204" pitchFamily="34" charset="0"/>
              </a:rPr>
              <a:t>Why Performance Management in Munics?</a:t>
            </a:r>
            <a:endParaRPr lang="id-ID" sz="2700" dirty="0">
              <a:solidFill>
                <a:srgbClr val="4D1C1B"/>
              </a:solidFill>
              <a:latin typeface="Arial" panose="020B0604020202020204" pitchFamily="34" charset="0"/>
              <a:ea typeface="Kozuka Gothic Pr6N EL" panose="020B0200000000000000" pitchFamily="34" charset="-128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>
            <a:endCxn id="17" idx="1"/>
          </p:cNvCxnSpPr>
          <p:nvPr/>
        </p:nvCxnSpPr>
        <p:spPr>
          <a:xfrm>
            <a:off x="300181" y="514563"/>
            <a:ext cx="893288" cy="1"/>
          </a:xfrm>
          <a:prstGeom prst="line">
            <a:avLst/>
          </a:prstGeom>
          <a:ln>
            <a:solidFill>
              <a:srgbClr val="96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3"/>
          </p:cNvCxnSpPr>
          <p:nvPr/>
        </p:nvCxnSpPr>
        <p:spPr>
          <a:xfrm>
            <a:off x="8014567" y="514564"/>
            <a:ext cx="891308" cy="8425"/>
          </a:xfrm>
          <a:prstGeom prst="line">
            <a:avLst/>
          </a:prstGeom>
          <a:ln>
            <a:solidFill>
              <a:srgbClr val="4D1C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46477" y="742110"/>
            <a:ext cx="86812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latin typeface="Calibri" panose="020F0502020204030204" pitchFamily="34" charset="0"/>
                <a:ea typeface="Times New Roman"/>
              </a:rPr>
              <a:t>Performance management is a critical aspect of </a:t>
            </a:r>
            <a:r>
              <a:rPr lang="en-US" b="1" i="1" dirty="0" smtClean="0">
                <a:latin typeface="Calibri" panose="020F0502020204030204" pitchFamily="34" charset="0"/>
                <a:ea typeface="Times New Roman"/>
              </a:rPr>
              <a:t>organisational </a:t>
            </a:r>
            <a:r>
              <a:rPr lang="en-US" b="1" i="1" dirty="0">
                <a:latin typeface="Calibri" panose="020F0502020204030204" pitchFamily="34" charset="0"/>
                <a:ea typeface="Times New Roman"/>
              </a:rPr>
              <a:t>effectiveness because it is the key process through which work is accomplished, and should therefore be a top priority of managers.   </a:t>
            </a:r>
            <a:endParaRPr lang="en-ZA" b="1" i="1" dirty="0">
              <a:latin typeface="Calibri" panose="020F0502020204030204" pitchFamily="34" charset="0"/>
              <a:ea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181" y="4576177"/>
            <a:ext cx="884381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latin typeface="Calibri" panose="020F0502020204030204" pitchFamily="34" charset="0"/>
              <a:ea typeface="Times New Roman"/>
            </a:endParaRPr>
          </a:p>
          <a:p>
            <a:pPr algn="ctr"/>
            <a:r>
              <a:rPr lang="en-US" i="1" dirty="0">
                <a:latin typeface="Calibri" panose="020F0502020204030204" pitchFamily="34" charset="0"/>
                <a:ea typeface="Times New Roman"/>
              </a:rPr>
              <a:t>A performance programme </a:t>
            </a:r>
            <a:r>
              <a:rPr lang="en-US" i="1" dirty="0" smtClean="0">
                <a:latin typeface="Calibri" panose="020F0502020204030204" pitchFamily="34" charset="0"/>
                <a:ea typeface="Times New Roman"/>
              </a:rPr>
              <a:t>can also </a:t>
            </a:r>
            <a:r>
              <a:rPr lang="en-US" i="1" dirty="0">
                <a:latin typeface="Calibri" panose="020F0502020204030204" pitchFamily="34" charset="0"/>
                <a:ea typeface="Times New Roman"/>
              </a:rPr>
              <a:t>reduce conflict, moderate incentives for deviant </a:t>
            </a:r>
            <a:r>
              <a:rPr lang="en-US" i="1" dirty="0" smtClean="0">
                <a:latin typeface="Calibri" panose="020F0502020204030204" pitchFamily="34" charset="0"/>
                <a:ea typeface="Times New Roman"/>
              </a:rPr>
              <a:t>behavior, performance </a:t>
            </a:r>
            <a:r>
              <a:rPr lang="en-US" i="1" dirty="0">
                <a:latin typeface="Calibri" panose="020F0502020204030204" pitchFamily="34" charset="0"/>
                <a:ea typeface="Times New Roman"/>
              </a:rPr>
              <a:t>evaluation and </a:t>
            </a:r>
            <a:r>
              <a:rPr lang="en-US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</a:rPr>
              <a:t>enhance the </a:t>
            </a:r>
            <a:r>
              <a:rPr lang="en-US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</a:rPr>
              <a:t>service delivery</a:t>
            </a:r>
            <a:endParaRPr lang="en-ZA" b="1" i="1" dirty="0">
              <a:solidFill>
                <a:srgbClr val="C00000"/>
              </a:solidFill>
              <a:latin typeface="Calibri" panose="020F0502020204030204" pitchFamily="34" charset="0"/>
              <a:ea typeface="Times New Roman"/>
            </a:endParaRPr>
          </a:p>
          <a:p>
            <a:pPr algn="ctr"/>
            <a:endParaRPr lang="en-US" sz="1200" i="1" dirty="0" smtClean="0">
              <a:latin typeface="Calibri" panose="020F0502020204030204" pitchFamily="34" charset="0"/>
              <a:ea typeface="Times New Roman"/>
            </a:endParaRPr>
          </a:p>
          <a:p>
            <a:pPr algn="ctr"/>
            <a:r>
              <a:rPr lang="en-US" i="1" dirty="0" smtClean="0">
                <a:latin typeface="Calibri" panose="020F0502020204030204" pitchFamily="34" charset="0"/>
                <a:ea typeface="Times New Roman"/>
              </a:rPr>
              <a:t>One </a:t>
            </a:r>
            <a:r>
              <a:rPr lang="en-US" i="1" dirty="0">
                <a:latin typeface="Calibri" panose="020F0502020204030204" pitchFamily="34" charset="0"/>
                <a:ea typeface="Times New Roman"/>
              </a:rPr>
              <a:t>of the most important aspects of the performance management process is actually the </a:t>
            </a:r>
            <a:r>
              <a:rPr lang="en-US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</a:rPr>
              <a:t>individual development and career opportunity </a:t>
            </a:r>
            <a:r>
              <a:rPr lang="en-US" i="1" dirty="0">
                <a:latin typeface="Calibri" panose="020F0502020204030204" pitchFamily="34" charset="0"/>
                <a:ea typeface="Times New Roman"/>
              </a:rPr>
              <a:t>offered by the process. (Bussin 2013: 10).</a:t>
            </a:r>
            <a:endParaRPr lang="en-ZA" i="1" dirty="0">
              <a:latin typeface="Calibri" panose="020F0502020204030204" pitchFamily="34" charset="0"/>
              <a:ea typeface="Times New Roman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995488"/>
            <a:ext cx="5854700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7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10731" y="260648"/>
            <a:ext cx="7186584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ZA" sz="2700" dirty="0" smtClean="0">
                <a:solidFill>
                  <a:srgbClr val="4D1C1B"/>
                </a:solidFill>
                <a:latin typeface="Arial" panose="020B0604020202020204" pitchFamily="34" charset="0"/>
                <a:ea typeface="Kozuka Gothic Pr6N EL" panose="020B0200000000000000" pitchFamily="34" charset="-128"/>
                <a:cs typeface="Arial" panose="020B0604020202020204" pitchFamily="34" charset="0"/>
              </a:rPr>
              <a:t>Performance Management Process and cycle</a:t>
            </a:r>
            <a:endParaRPr lang="id-ID" sz="2700" dirty="0">
              <a:solidFill>
                <a:srgbClr val="4D1C1B"/>
              </a:solidFill>
              <a:latin typeface="Arial" panose="020B0604020202020204" pitchFamily="34" charset="0"/>
              <a:ea typeface="Kozuka Gothic Pr6N EL" panose="020B0200000000000000" pitchFamily="34" charset="-128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>
            <a:endCxn id="17" idx="1"/>
          </p:cNvCxnSpPr>
          <p:nvPr/>
        </p:nvCxnSpPr>
        <p:spPr>
          <a:xfrm>
            <a:off x="300181" y="514563"/>
            <a:ext cx="710550" cy="1"/>
          </a:xfrm>
          <a:prstGeom prst="line">
            <a:avLst/>
          </a:prstGeom>
          <a:ln>
            <a:solidFill>
              <a:srgbClr val="96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3"/>
          </p:cNvCxnSpPr>
          <p:nvPr/>
        </p:nvCxnSpPr>
        <p:spPr>
          <a:xfrm>
            <a:off x="8197315" y="514564"/>
            <a:ext cx="708560" cy="8425"/>
          </a:xfrm>
          <a:prstGeom prst="line">
            <a:avLst/>
          </a:prstGeom>
          <a:ln>
            <a:solidFill>
              <a:srgbClr val="4D1C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0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9137"/>
            <a:ext cx="452437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6"/>
          <p:cNvSpPr>
            <a:spLocks noChangeArrowheads="1"/>
          </p:cNvSpPr>
          <p:nvPr/>
        </p:nvSpPr>
        <p:spPr bwMode="gray">
          <a:xfrm>
            <a:off x="3332164" y="3099390"/>
            <a:ext cx="5243512" cy="55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DDDD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lIns="0" tIns="108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ct val="90000"/>
              </a:lnSpc>
              <a:spcAft>
                <a:spcPct val="20000"/>
              </a:spcAft>
            </a:pPr>
            <a:r>
              <a:rPr lang="en-US" sz="1600" b="1" dirty="0"/>
              <a:t>Phase 3: Conduct </a:t>
            </a:r>
            <a:r>
              <a:rPr lang="en-US" sz="1600" b="1" dirty="0">
                <a:solidFill>
                  <a:srgbClr val="FF0000"/>
                </a:solidFill>
              </a:rPr>
              <a:t>performance appraisal </a:t>
            </a:r>
            <a:r>
              <a:rPr lang="en-US" sz="1600" b="1" dirty="0"/>
              <a:t>and evaluation discussion</a:t>
            </a:r>
            <a:endParaRPr lang="en-ZA" altLang="en-US" sz="1600" b="1" noProof="1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gray">
          <a:xfrm>
            <a:off x="2984500" y="3788302"/>
            <a:ext cx="5689601" cy="37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DDDD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lIns="0" tIns="108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ct val="110000"/>
              </a:lnSpc>
              <a:spcAft>
                <a:spcPts val="600"/>
              </a:spcAft>
              <a:buClr>
                <a:srgbClr val="961522"/>
              </a:buClr>
            </a:pPr>
            <a:r>
              <a:rPr lang="en-US" sz="1600" b="1" dirty="0"/>
              <a:t>Phase 4: determine </a:t>
            </a:r>
            <a:r>
              <a:rPr lang="en-US" sz="1600" b="1" dirty="0" smtClean="0">
                <a:solidFill>
                  <a:srgbClr val="FF0000"/>
                </a:solidFill>
              </a:rPr>
              <a:t>rewards/consequences</a:t>
            </a:r>
            <a:endParaRPr lang="en-ZA" sz="1600" b="1" dirty="0">
              <a:solidFill>
                <a:srgbClr val="FF0000"/>
              </a:solidFill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gray">
          <a:xfrm>
            <a:off x="3684089" y="2438141"/>
            <a:ext cx="4903787" cy="35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DDDD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0" tIns="108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ct val="110000"/>
              </a:lnSpc>
              <a:spcAft>
                <a:spcPts val="600"/>
              </a:spcAft>
              <a:buClr>
                <a:srgbClr val="961522"/>
              </a:buClr>
            </a:pPr>
            <a:r>
              <a:rPr lang="en-US" sz="1600" b="1" dirty="0"/>
              <a:t>Phase 2: Provide ongoing</a:t>
            </a:r>
            <a:r>
              <a:rPr lang="en-US" sz="1600" b="1" dirty="0">
                <a:solidFill>
                  <a:srgbClr val="FF0000"/>
                </a:solidFill>
              </a:rPr>
              <a:t> coaching</a:t>
            </a:r>
            <a:r>
              <a:rPr lang="en-US" sz="1600" b="1" dirty="0"/>
              <a:t> and feedback</a:t>
            </a:r>
            <a:endParaRPr lang="en-ZA" sz="1600" dirty="0"/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gray">
          <a:xfrm>
            <a:off x="2844800" y="1697037"/>
            <a:ext cx="5711825" cy="37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DDDD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lIns="0" tIns="108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ct val="110000"/>
              </a:lnSpc>
              <a:spcAft>
                <a:spcPts val="600"/>
              </a:spcAft>
              <a:buClr>
                <a:srgbClr val="961522"/>
              </a:buClr>
            </a:pPr>
            <a:r>
              <a:rPr lang="en-US" sz="1600" b="1" dirty="0"/>
              <a:t>Phase 1: define </a:t>
            </a:r>
            <a:r>
              <a:rPr lang="en-US" sz="1600" b="1" dirty="0">
                <a:solidFill>
                  <a:srgbClr val="FF0000"/>
                </a:solidFill>
              </a:rPr>
              <a:t>goals</a:t>
            </a:r>
            <a:r>
              <a:rPr lang="en-US" sz="1600" b="1" dirty="0"/>
              <a:t>, standards and measurements</a:t>
            </a: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gray">
          <a:xfrm>
            <a:off x="3770314" y="4538662"/>
            <a:ext cx="4903787" cy="65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DDDD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0" tIns="108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ct val="110000"/>
              </a:lnSpc>
              <a:spcAft>
                <a:spcPts val="600"/>
              </a:spcAft>
              <a:buClr>
                <a:srgbClr val="961522"/>
              </a:buClr>
            </a:pPr>
            <a:r>
              <a:rPr lang="en-US" sz="1600" b="1" dirty="0"/>
              <a:t>Phase 5: the </a:t>
            </a:r>
            <a:r>
              <a:rPr lang="en-US" sz="1600" b="1" dirty="0">
                <a:solidFill>
                  <a:srgbClr val="FF0000"/>
                </a:solidFill>
              </a:rPr>
              <a:t>annual</a:t>
            </a:r>
            <a:r>
              <a:rPr lang="en-US" sz="1600" b="1" dirty="0"/>
              <a:t> development and career opportunities evaluation and discussion</a:t>
            </a:r>
            <a:endParaRPr lang="en-ZA" sz="1600" dirty="0"/>
          </a:p>
        </p:txBody>
      </p: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1820863" y="1679575"/>
            <a:ext cx="6834187" cy="2738437"/>
            <a:chOff x="2445" y="1331"/>
            <a:chExt cx="3111" cy="1725"/>
          </a:xfrm>
        </p:grpSpPr>
        <p:sp>
          <p:nvSpPr>
            <p:cNvPr id="14" name="Line 11"/>
            <p:cNvSpPr>
              <a:spLocks noChangeShapeType="1"/>
            </p:cNvSpPr>
            <p:nvPr/>
          </p:nvSpPr>
          <p:spPr bwMode="gray">
            <a:xfrm>
              <a:off x="2445" y="1331"/>
              <a:ext cx="3111" cy="0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gray">
            <a:xfrm>
              <a:off x="2445" y="1706"/>
              <a:ext cx="3111" cy="0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gray">
            <a:xfrm>
              <a:off x="2445" y="2160"/>
              <a:ext cx="3111" cy="0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gray">
            <a:xfrm>
              <a:off x="2445" y="2614"/>
              <a:ext cx="3111" cy="0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21" name="Line 30"/>
            <p:cNvSpPr>
              <a:spLocks noChangeShapeType="1"/>
            </p:cNvSpPr>
            <p:nvPr/>
          </p:nvSpPr>
          <p:spPr bwMode="gray">
            <a:xfrm>
              <a:off x="2445" y="3056"/>
              <a:ext cx="3111" cy="0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ZA" dirty="0"/>
            </a:p>
          </p:txBody>
        </p:sp>
      </p:grpSp>
      <p:pic>
        <p:nvPicPr>
          <p:cNvPr id="22" name="Picture 52" descr="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3981450"/>
            <a:ext cx="35560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3" descr="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05200"/>
            <a:ext cx="2660650" cy="91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4" descr="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2889250"/>
            <a:ext cx="2371725" cy="78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6" descr="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2357437"/>
            <a:ext cx="2603500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8" descr="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1616075"/>
            <a:ext cx="1619250" cy="84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925" y="5756018"/>
            <a:ext cx="9109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The performance management cycle must align to the municipal planning cycle</a:t>
            </a:r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4143318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645801" y="260648"/>
            <a:ext cx="3916457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2700" dirty="0" smtClean="0">
                <a:solidFill>
                  <a:srgbClr val="4D1C1B"/>
                </a:solidFill>
                <a:latin typeface="Arial" panose="020B0604020202020204" pitchFamily="34" charset="0"/>
                <a:ea typeface="Kozuka Gothic Pr6N EL" panose="020B0200000000000000" pitchFamily="34" charset="-128"/>
                <a:cs typeface="Arial" panose="020B0604020202020204" pitchFamily="34" charset="0"/>
              </a:rPr>
              <a:t>Practical Considerations</a:t>
            </a:r>
            <a:endParaRPr lang="id-ID" sz="2700" dirty="0">
              <a:solidFill>
                <a:srgbClr val="4D1C1B"/>
              </a:solidFill>
              <a:latin typeface="Arial" panose="020B0604020202020204" pitchFamily="34" charset="0"/>
              <a:ea typeface="Kozuka Gothic Pr6N EL" panose="020B0200000000000000" pitchFamily="34" charset="-128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>
            <a:endCxn id="17" idx="1"/>
          </p:cNvCxnSpPr>
          <p:nvPr/>
        </p:nvCxnSpPr>
        <p:spPr>
          <a:xfrm>
            <a:off x="300181" y="514563"/>
            <a:ext cx="2345620" cy="1"/>
          </a:xfrm>
          <a:prstGeom prst="line">
            <a:avLst/>
          </a:prstGeom>
          <a:ln>
            <a:solidFill>
              <a:srgbClr val="96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3"/>
          </p:cNvCxnSpPr>
          <p:nvPr/>
        </p:nvCxnSpPr>
        <p:spPr>
          <a:xfrm>
            <a:off x="6562258" y="514564"/>
            <a:ext cx="2343617" cy="8425"/>
          </a:xfrm>
          <a:prstGeom prst="line">
            <a:avLst/>
          </a:prstGeom>
          <a:ln>
            <a:solidFill>
              <a:srgbClr val="4D1C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platzhalter 2"/>
          <p:cNvSpPr txBox="1">
            <a:spLocks/>
          </p:cNvSpPr>
          <p:nvPr/>
        </p:nvSpPr>
        <p:spPr bwMode="auto">
          <a:xfrm>
            <a:off x="2732566" y="2627272"/>
            <a:ext cx="5986132" cy="66425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vert="horz" lIns="360000" tIns="0" rIns="0" bIns="0" rtlCol="0" anchor="ctr" anchorCtr="0">
            <a:noAutofit/>
          </a:bodyPr>
          <a:lstStyle>
            <a:lvl1pPr marL="201613" indent="-201613" algn="l" defTabSz="914400" rtl="0" eaLnBrk="1" latinLnBrk="0" hangingPunct="1">
              <a:spcBef>
                <a:spcPts val="1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96863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9988" indent="-363538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/>
              <a:t>Each department and the office of the municipal </a:t>
            </a:r>
            <a:r>
              <a:rPr lang="en-US" sz="1800" dirty="0" smtClean="0"/>
              <a:t>manager</a:t>
            </a:r>
            <a:endParaRPr lang="en-ZA" sz="1800" dirty="0"/>
          </a:p>
        </p:txBody>
      </p:sp>
      <p:sp>
        <p:nvSpPr>
          <p:cNvPr id="54" name="Textplatzhalter 2"/>
          <p:cNvSpPr txBox="1">
            <a:spLocks/>
          </p:cNvSpPr>
          <p:nvPr/>
        </p:nvSpPr>
        <p:spPr bwMode="auto">
          <a:xfrm>
            <a:off x="2732566" y="959730"/>
            <a:ext cx="5986132" cy="6070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vert="horz" lIns="360000" tIns="0" rIns="0" bIns="0" rtlCol="0" anchor="ctr" anchorCtr="0">
            <a:noAutofit/>
          </a:bodyPr>
          <a:lstStyle>
            <a:lvl1pPr marL="201613" indent="-201613" algn="l" defTabSz="914400" rtl="0" eaLnBrk="1" latinLnBrk="0" hangingPunct="1">
              <a:spcBef>
                <a:spcPts val="1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96863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9988" indent="-363538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/>
              <a:t>The community and the municipal </a:t>
            </a:r>
            <a:r>
              <a:rPr lang="en-US" sz="1800" dirty="0" smtClean="0"/>
              <a:t>council</a:t>
            </a:r>
            <a:endParaRPr lang="en-ZA" sz="1800" dirty="0"/>
          </a:p>
        </p:txBody>
      </p:sp>
      <p:sp>
        <p:nvSpPr>
          <p:cNvPr id="55" name="Textplatzhalter 3"/>
          <p:cNvSpPr txBox="1">
            <a:spLocks/>
          </p:cNvSpPr>
          <p:nvPr/>
        </p:nvSpPr>
        <p:spPr bwMode="auto">
          <a:xfrm>
            <a:off x="350874" y="940681"/>
            <a:ext cx="2296633" cy="2380823"/>
          </a:xfrm>
          <a:prstGeom prst="rect">
            <a:avLst/>
          </a:prstGeom>
          <a:solidFill>
            <a:srgbClr val="D2D2D2"/>
          </a:solidFill>
          <a:ln w="12700">
            <a:solidFill>
              <a:schemeClr val="tx1">
                <a:lumMod val="50000"/>
              </a:scheme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marL="201613" indent="-201613" algn="ctr" defTabSz="914400" rtl="0" eaLnBrk="1" latinLnBrk="0" hangingPunct="1">
              <a:spcBef>
                <a:spcPts val="1000"/>
              </a:spcBef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8163" indent="-296863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9988" indent="-363538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defTabSz="622300">
              <a:spcAft>
                <a:spcPct val="350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Performance </a:t>
            </a:r>
            <a:r>
              <a:rPr lang="en-US" sz="1800" dirty="0">
                <a:solidFill>
                  <a:schemeClr val="tx1"/>
                </a:solidFill>
              </a:rPr>
              <a:t>management system should provide a mechanism for ensuring increased accountability </a:t>
            </a:r>
            <a:r>
              <a:rPr lang="en-US" sz="1800" dirty="0" smtClean="0">
                <a:solidFill>
                  <a:schemeClr val="tx1"/>
                </a:solidFill>
              </a:rPr>
              <a:t>between:</a:t>
            </a:r>
            <a:endParaRPr lang="en-ZA" sz="1800" i="1" dirty="0">
              <a:solidFill>
                <a:schemeClr val="tx1"/>
              </a:solidFill>
            </a:endParaRPr>
          </a:p>
        </p:txBody>
      </p:sp>
      <p:graphicFrame>
        <p:nvGraphicFramePr>
          <p:cNvPr id="56" name="Diagram 55"/>
          <p:cNvGraphicFramePr/>
          <p:nvPr>
            <p:extLst>
              <p:ext uri="{D42A27DB-BD31-4B8C-83A1-F6EECF244321}">
                <p14:modId xmlns:p14="http://schemas.microsoft.com/office/powerpoint/2010/main" val="3253295607"/>
              </p:ext>
            </p:extLst>
          </p:nvPr>
        </p:nvGraphicFramePr>
        <p:xfrm>
          <a:off x="350874" y="3564885"/>
          <a:ext cx="8367824" cy="2620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825500" y="5548687"/>
            <a:ext cx="741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i="1" dirty="0" smtClean="0"/>
              <a:t> </a:t>
            </a:r>
            <a:r>
              <a:rPr lang="en-ZA" sz="1600" i="1" dirty="0" smtClean="0"/>
              <a:t>Allows accountability to flow from community to the municipal administration</a:t>
            </a:r>
            <a:endParaRPr lang="en-ZA" sz="1600" i="1" dirty="0"/>
          </a:p>
        </p:txBody>
      </p:sp>
      <p:sp>
        <p:nvSpPr>
          <p:cNvPr id="58" name="Textplatzhalter 2"/>
          <p:cNvSpPr txBox="1">
            <a:spLocks/>
          </p:cNvSpPr>
          <p:nvPr/>
        </p:nvSpPr>
        <p:spPr bwMode="auto">
          <a:xfrm>
            <a:off x="2732566" y="1757322"/>
            <a:ext cx="5986132" cy="71917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vert="horz" lIns="360000" tIns="0" rIns="0" bIns="0" rtlCol="0" anchor="ctr" anchorCtr="0">
            <a:noAutofit/>
          </a:bodyPr>
          <a:lstStyle>
            <a:lvl1pPr marL="201613" indent="-201613" algn="l" defTabSz="914400" rtl="0" eaLnBrk="1" latinLnBrk="0" hangingPunct="1">
              <a:spcBef>
                <a:spcPts val="1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96863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9988" indent="-363538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/>
              <a:t>The political and administrative components of </a:t>
            </a:r>
            <a:r>
              <a:rPr lang="en-US" sz="1800" dirty="0" smtClean="0"/>
              <a:t>the municipality</a:t>
            </a:r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1098030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645801" y="260648"/>
            <a:ext cx="3916457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2700" dirty="0" smtClean="0">
                <a:solidFill>
                  <a:srgbClr val="4D1C1B"/>
                </a:solidFill>
                <a:latin typeface="Arial" panose="020B0604020202020204" pitchFamily="34" charset="0"/>
                <a:ea typeface="Kozuka Gothic Pr6N EL" panose="020B0200000000000000" pitchFamily="34" charset="-128"/>
                <a:cs typeface="Arial" panose="020B0604020202020204" pitchFamily="34" charset="0"/>
              </a:rPr>
              <a:t>Practical Considerations</a:t>
            </a:r>
            <a:endParaRPr lang="id-ID" sz="2700" dirty="0">
              <a:solidFill>
                <a:srgbClr val="4D1C1B"/>
              </a:solidFill>
              <a:latin typeface="Arial" panose="020B0604020202020204" pitchFamily="34" charset="0"/>
              <a:ea typeface="Kozuka Gothic Pr6N EL" panose="020B0200000000000000" pitchFamily="34" charset="-128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>
            <a:endCxn id="17" idx="1"/>
          </p:cNvCxnSpPr>
          <p:nvPr/>
        </p:nvCxnSpPr>
        <p:spPr>
          <a:xfrm>
            <a:off x="300181" y="514563"/>
            <a:ext cx="2345620" cy="1"/>
          </a:xfrm>
          <a:prstGeom prst="line">
            <a:avLst/>
          </a:prstGeom>
          <a:ln>
            <a:solidFill>
              <a:srgbClr val="96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3"/>
          </p:cNvCxnSpPr>
          <p:nvPr/>
        </p:nvCxnSpPr>
        <p:spPr>
          <a:xfrm>
            <a:off x="6562258" y="514564"/>
            <a:ext cx="2343617" cy="8425"/>
          </a:xfrm>
          <a:prstGeom prst="line">
            <a:avLst/>
          </a:prstGeom>
          <a:ln>
            <a:solidFill>
              <a:srgbClr val="4D1C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3"/>
          <p:cNvSpPr txBox="1">
            <a:spLocks/>
          </p:cNvSpPr>
          <p:nvPr/>
        </p:nvSpPr>
        <p:spPr bwMode="auto">
          <a:xfrm>
            <a:off x="887089" y="5826631"/>
            <a:ext cx="3410192" cy="46191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F6874EE7-A7A9-4A7A-9ECB-B42C73CB3216}" type="slidenum">
              <a:rPr lang="en-US" sz="1800" smtClean="0">
                <a:solidFill>
                  <a:srgbClr val="E6B000"/>
                </a:solidFill>
                <a:latin typeface="Arial"/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19</a:t>
            </a:fld>
            <a:endParaRPr lang="en-US" sz="1800" dirty="0" smtClean="0">
              <a:solidFill>
                <a:srgbClr val="E6B000"/>
              </a:solidFill>
              <a:latin typeface="Arial"/>
              <a:ea typeface="+mn-ea"/>
            </a:endParaRP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300181" y="1249680"/>
            <a:ext cx="4251473" cy="2850711"/>
          </a:xfrm>
          <a:prstGeom prst="rect">
            <a:avLst/>
          </a:prstGeom>
          <a:gradFill rotWithShape="1">
            <a:gsLst>
              <a:gs pos="0">
                <a:srgbClr val="1E1E23">
                  <a:tint val="50000"/>
                  <a:satMod val="300000"/>
                </a:srgbClr>
              </a:gs>
              <a:gs pos="35000">
                <a:srgbClr val="1E1E23">
                  <a:tint val="37000"/>
                  <a:satMod val="300000"/>
                </a:srgbClr>
              </a:gs>
              <a:gs pos="100000">
                <a:srgbClr val="1E1E2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1E1E23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tIns="86400"/>
          <a:lstStyle/>
          <a:p>
            <a:pPr marL="342900" lvl="0" indent="-342900" defTabSz="457200">
              <a:lnSpc>
                <a:spcPct val="115000"/>
              </a:lnSpc>
              <a:buFont typeface="Arial" pitchFamily="34" charset="0"/>
              <a:buChar char="»"/>
              <a:defRPr/>
            </a:pPr>
            <a:r>
              <a:rPr lang="en-US" sz="1600" b="1" kern="0" dirty="0">
                <a:solidFill>
                  <a:srgbClr val="1E1E23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1600" b="1" kern="0" dirty="0" smtClean="0">
                <a:solidFill>
                  <a:srgbClr val="1E1E23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n </a:t>
            </a:r>
            <a:r>
              <a:rPr lang="en-US" sz="1600" b="1" kern="0" dirty="0">
                <a:solidFill>
                  <a:srgbClr val="1E1E23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oversight role and consider reports from the Mayoral committee on the functioning of different portfolios and the impact on the overall objectives and performance of the municipality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300181" y="768480"/>
            <a:ext cx="4486027" cy="481200"/>
          </a:xfrm>
          <a:prstGeom prst="rect">
            <a:avLst/>
          </a:prstGeom>
          <a:gradFill rotWithShape="1">
            <a:gsLst>
              <a:gs pos="0">
                <a:srgbClr val="00587C">
                  <a:tint val="100000"/>
                  <a:shade val="100000"/>
                  <a:satMod val="130000"/>
                </a:srgbClr>
              </a:gs>
              <a:gs pos="100000">
                <a:srgbClr val="00587C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00587C">
                <a:shade val="95000"/>
                <a:satMod val="105000"/>
              </a:srgbClr>
            </a:solidFill>
            <a:prstDash val="solid"/>
            <a:headEnd type="none" w="sm" len="sm"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defTabSz="457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MUNICIPAL</a:t>
            </a:r>
            <a:r>
              <a:rPr kumimoji="0" lang="en-GB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COUNCIL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4545797" y="1256478"/>
            <a:ext cx="4354221" cy="2838023"/>
          </a:xfrm>
          <a:prstGeom prst="rect">
            <a:avLst/>
          </a:prstGeom>
          <a:gradFill rotWithShape="1">
            <a:gsLst>
              <a:gs pos="0">
                <a:srgbClr val="1E1E23">
                  <a:tint val="50000"/>
                  <a:satMod val="300000"/>
                </a:srgbClr>
              </a:gs>
              <a:gs pos="35000">
                <a:srgbClr val="1E1E23">
                  <a:tint val="37000"/>
                  <a:satMod val="300000"/>
                </a:srgbClr>
              </a:gs>
              <a:gs pos="100000">
                <a:srgbClr val="1E1E2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1E1E23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tIns="86400"/>
          <a:lstStyle/>
          <a:p>
            <a:pPr marL="342900" lvl="0" indent="-342900" defTabSz="457200">
              <a:lnSpc>
                <a:spcPct val="115000"/>
              </a:lnSpc>
              <a:buFont typeface="Arial" pitchFamily="34" charset="0"/>
              <a:buChar char="»"/>
              <a:defRPr/>
            </a:pPr>
            <a:r>
              <a:rPr lang="en-US" sz="1600" b="1" kern="0" dirty="0">
                <a:solidFill>
                  <a:srgbClr val="1E1E23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Review </a:t>
            </a:r>
            <a:r>
              <a:rPr lang="en-US" sz="1600" b="1" kern="0" dirty="0" smtClean="0">
                <a:solidFill>
                  <a:srgbClr val="1E1E23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and Approval of </a:t>
            </a:r>
            <a:r>
              <a:rPr lang="en-US" sz="1600" b="1" kern="0" dirty="0">
                <a:solidFill>
                  <a:srgbClr val="1E1E23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Performance Management System annually </a:t>
            </a:r>
            <a:endParaRPr lang="en-US" sz="1600" b="1" kern="0" dirty="0" smtClean="0">
              <a:solidFill>
                <a:srgbClr val="1E1E23"/>
              </a:solidFill>
              <a:latin typeface="Calibri" panose="020F0502020204030204" pitchFamily="34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defTabSz="457200">
              <a:lnSpc>
                <a:spcPct val="115000"/>
              </a:lnSpc>
              <a:buFont typeface="Arial" pitchFamily="34" charset="0"/>
              <a:buChar char="»"/>
              <a:defRPr/>
            </a:pPr>
            <a:r>
              <a:rPr lang="en-US" sz="1600" b="1" kern="0" dirty="0">
                <a:solidFill>
                  <a:srgbClr val="1E1E23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Appointment of audit committee, which provides impartial recommendations on performance ratings to the Mayoral </a:t>
            </a:r>
            <a:r>
              <a:rPr lang="en-US" sz="1600" b="1" kern="0" dirty="0" smtClean="0">
                <a:solidFill>
                  <a:srgbClr val="1E1E23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committee</a:t>
            </a:r>
          </a:p>
          <a:p>
            <a:pPr marL="342900" lvl="0" indent="-342900" defTabSz="457200">
              <a:lnSpc>
                <a:spcPct val="115000"/>
              </a:lnSpc>
              <a:buFont typeface="Arial" pitchFamily="34" charset="0"/>
              <a:buChar char="»"/>
              <a:defRPr/>
            </a:pPr>
            <a:endParaRPr lang="en-US" sz="1200" b="1" kern="0" dirty="0">
              <a:solidFill>
                <a:srgbClr val="1E1E23"/>
              </a:solidFill>
              <a:latin typeface="Calibri" panose="020F0502020204030204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4545798" y="768480"/>
            <a:ext cx="4372462" cy="487998"/>
          </a:xfrm>
          <a:prstGeom prst="rect">
            <a:avLst/>
          </a:prstGeom>
          <a:gradFill rotWithShape="1">
            <a:gsLst>
              <a:gs pos="0">
                <a:srgbClr val="00587C">
                  <a:tint val="100000"/>
                  <a:shade val="100000"/>
                  <a:satMod val="130000"/>
                </a:srgbClr>
              </a:gs>
              <a:gs pos="100000">
                <a:srgbClr val="00587C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00587C">
                <a:shade val="95000"/>
                <a:satMod val="105000"/>
              </a:srgbClr>
            </a:solidFill>
            <a:prstDash val="solid"/>
            <a:headEnd type="none" w="sm" len="sm"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defTabSz="457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kern="0" dirty="0" smtClean="0">
                <a:solidFill>
                  <a:srgbClr val="FFFFFF"/>
                </a:solidFill>
                <a:latin typeface="Arial"/>
              </a:rPr>
              <a:t>MAYOR AND MAYORAL COMMITTEE 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293315" y="3810001"/>
            <a:ext cx="4258339" cy="2913708"/>
          </a:xfrm>
          <a:prstGeom prst="rect">
            <a:avLst/>
          </a:prstGeom>
          <a:gradFill rotWithShape="1">
            <a:gsLst>
              <a:gs pos="0">
                <a:srgbClr val="1E1E23">
                  <a:tint val="50000"/>
                  <a:satMod val="300000"/>
                </a:srgbClr>
              </a:gs>
              <a:gs pos="35000">
                <a:srgbClr val="1E1E23">
                  <a:tint val="37000"/>
                  <a:satMod val="300000"/>
                </a:srgbClr>
              </a:gs>
              <a:gs pos="100000">
                <a:srgbClr val="1E1E2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1E1E23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tIns="86400"/>
          <a:lstStyle/>
          <a:p>
            <a:pPr marL="342900" lvl="0" indent="-342900" defTabSz="457200">
              <a:lnSpc>
                <a:spcPct val="115000"/>
              </a:lnSpc>
              <a:buFont typeface="Arial" pitchFamily="34" charset="0"/>
              <a:buChar char="»"/>
              <a:defRPr/>
            </a:pPr>
            <a:r>
              <a:rPr lang="en-US" sz="1600" b="1" kern="0" dirty="0">
                <a:solidFill>
                  <a:srgbClr val="1E1E23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Employment contract to be directly linked to </a:t>
            </a:r>
            <a:r>
              <a:rPr lang="en-US" sz="1600" b="1" kern="0" dirty="0" smtClean="0">
                <a:solidFill>
                  <a:srgbClr val="1E1E23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MM’s </a:t>
            </a:r>
            <a:r>
              <a:rPr lang="en-US" sz="1600" b="1" kern="0" dirty="0">
                <a:solidFill>
                  <a:srgbClr val="1E1E23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performance </a:t>
            </a:r>
            <a:r>
              <a:rPr lang="en-US" sz="1600" b="1" kern="0" dirty="0" smtClean="0">
                <a:solidFill>
                  <a:srgbClr val="1E1E23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contracts</a:t>
            </a:r>
          </a:p>
          <a:p>
            <a:pPr marL="342900" indent="-342900" defTabSz="457200">
              <a:lnSpc>
                <a:spcPct val="115000"/>
              </a:lnSpc>
              <a:buFont typeface="Arial" pitchFamily="34" charset="0"/>
              <a:buChar char="»"/>
              <a:defRPr/>
            </a:pPr>
            <a:r>
              <a:rPr lang="en-US" sz="1600" b="1" kern="0" dirty="0">
                <a:solidFill>
                  <a:srgbClr val="1E1E23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Annual Performance Agreements</a:t>
            </a:r>
          </a:p>
          <a:p>
            <a:pPr marL="342900" indent="-342900" defTabSz="457200">
              <a:lnSpc>
                <a:spcPct val="115000"/>
              </a:lnSpc>
              <a:buFont typeface="Arial" pitchFamily="34" charset="0"/>
              <a:buChar char="»"/>
              <a:defRPr/>
            </a:pPr>
            <a:r>
              <a:rPr lang="en-US" sz="1600" b="1" dirty="0">
                <a:latin typeface="Calibri" panose="020F0502020204030204" pitchFamily="34" charset="0"/>
              </a:rPr>
              <a:t>Performance Plan: </a:t>
            </a:r>
            <a:r>
              <a:rPr lang="en-US" sz="1600" b="1" dirty="0" smtClean="0">
                <a:latin typeface="Calibri" panose="020F0502020204030204" pitchFamily="34" charset="0"/>
              </a:rPr>
              <a:t>Municipality </a:t>
            </a:r>
            <a:r>
              <a:rPr lang="en-US" sz="1600" b="1" dirty="0">
                <a:latin typeface="Calibri" panose="020F0502020204030204" pitchFamily="34" charset="0"/>
              </a:rPr>
              <a:t>Business Plan or scorecard transcends into </a:t>
            </a:r>
            <a:r>
              <a:rPr lang="en-US" sz="1600" b="1" dirty="0" smtClean="0">
                <a:latin typeface="Calibri" panose="020F0502020204030204" pitchFamily="34" charset="0"/>
              </a:rPr>
              <a:t>MM’s </a:t>
            </a:r>
            <a:r>
              <a:rPr lang="en-US" sz="1600" b="1" dirty="0">
                <a:latin typeface="Calibri" panose="020F0502020204030204" pitchFamily="34" charset="0"/>
              </a:rPr>
              <a:t>Performance </a:t>
            </a:r>
            <a:r>
              <a:rPr lang="en-US" sz="1600" b="1" dirty="0" smtClean="0">
                <a:latin typeface="Calibri" panose="020F0502020204030204" pitchFamily="34" charset="0"/>
              </a:rPr>
              <a:t>Plan</a:t>
            </a:r>
          </a:p>
          <a:p>
            <a:pPr marL="342900" lvl="0" indent="-342900" defTabSz="457200">
              <a:lnSpc>
                <a:spcPct val="115000"/>
              </a:lnSpc>
              <a:buFont typeface="Arial" pitchFamily="34" charset="0"/>
              <a:buChar char="»"/>
              <a:defRPr/>
            </a:pPr>
            <a:r>
              <a:rPr lang="en-US" sz="1600" b="1" dirty="0">
                <a:latin typeface="Calibri" panose="020F0502020204030204" pitchFamily="34" charset="0"/>
              </a:rPr>
              <a:t>Goal Setting: Performance agreement involves the negotiation of goals that </a:t>
            </a:r>
            <a:r>
              <a:rPr lang="en-US" sz="1600" b="1" dirty="0" smtClean="0">
                <a:latin typeface="Calibri" panose="020F0502020204030204" pitchFamily="34" charset="0"/>
              </a:rPr>
              <a:t>the MM will accomplish</a:t>
            </a:r>
            <a:endParaRPr lang="en-US" sz="1600" b="1" kern="0" dirty="0" smtClean="0">
              <a:solidFill>
                <a:srgbClr val="1E1E23"/>
              </a:solidFill>
              <a:latin typeface="Calibri" panose="020F0502020204030204" pitchFamily="34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defTabSz="457200">
              <a:lnSpc>
                <a:spcPct val="115000"/>
              </a:lnSpc>
              <a:buFont typeface="Arial" pitchFamily="34" charset="0"/>
              <a:buChar char="»"/>
              <a:defRPr/>
            </a:pPr>
            <a:endParaRPr lang="en-US" sz="1200" b="1" kern="0" dirty="0" smtClean="0">
              <a:solidFill>
                <a:srgbClr val="1E1E23"/>
              </a:solidFill>
              <a:latin typeface="Calibri" panose="020F0502020204030204" pitchFamily="34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defTabSz="457200">
              <a:lnSpc>
                <a:spcPct val="115000"/>
              </a:lnSpc>
              <a:buFont typeface="Arial" pitchFamily="34" charset="0"/>
              <a:buChar char="»"/>
              <a:defRPr/>
            </a:pPr>
            <a:endParaRPr lang="en-US" sz="1200" b="1" kern="0" dirty="0">
              <a:solidFill>
                <a:srgbClr val="1E1E23"/>
              </a:solidFill>
              <a:latin typeface="Calibri" panose="020F0502020204030204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293315" y="3246120"/>
            <a:ext cx="4508868" cy="569245"/>
          </a:xfrm>
          <a:prstGeom prst="rect">
            <a:avLst/>
          </a:prstGeom>
          <a:gradFill rotWithShape="1">
            <a:gsLst>
              <a:gs pos="0">
                <a:srgbClr val="00587C">
                  <a:tint val="100000"/>
                  <a:shade val="100000"/>
                  <a:satMod val="130000"/>
                </a:srgbClr>
              </a:gs>
              <a:gs pos="100000">
                <a:srgbClr val="00587C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00587C">
                <a:shade val="95000"/>
                <a:satMod val="105000"/>
              </a:srgbClr>
            </a:solidFill>
            <a:prstDash val="solid"/>
            <a:headEnd type="none" w="sm" len="sm"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defTabSz="457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FFFFFF"/>
                </a:solidFill>
                <a:latin typeface="Arial"/>
              </a:rPr>
              <a:t>MUNICIPAL / CITY MANAGER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4551653" y="3815366"/>
            <a:ext cx="4354221" cy="2905474"/>
          </a:xfrm>
          <a:prstGeom prst="rect">
            <a:avLst/>
          </a:prstGeom>
          <a:gradFill rotWithShape="1">
            <a:gsLst>
              <a:gs pos="0">
                <a:srgbClr val="1E1E23">
                  <a:tint val="50000"/>
                  <a:satMod val="300000"/>
                </a:srgbClr>
              </a:gs>
              <a:gs pos="35000">
                <a:srgbClr val="1E1E23">
                  <a:tint val="37000"/>
                  <a:satMod val="300000"/>
                </a:srgbClr>
              </a:gs>
              <a:gs pos="100000">
                <a:srgbClr val="1E1E2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1E1E23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tIns="86400"/>
          <a:lstStyle/>
          <a:p>
            <a:pPr marL="342900" marR="0" lvl="0" indent="-342900" defTabSz="4572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E1E2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Section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1E1E23"/>
                </a:solidFill>
                <a:effectLst/>
                <a:uLnTx/>
                <a:uFillTx/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 57 managers</a:t>
            </a:r>
          </a:p>
          <a:p>
            <a:pPr marL="342900" marR="0" lvl="0" indent="-342900" defTabSz="4572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lang="en-US" sz="1600" b="1" kern="0" dirty="0" smtClean="0">
                <a:solidFill>
                  <a:srgbClr val="1E1E23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Employment contract to be directly linked to their performance contracts</a:t>
            </a:r>
          </a:p>
          <a:p>
            <a:pPr marL="342900" marR="0" lvl="0" indent="-342900" defTabSz="4572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1E1E23"/>
                </a:solidFill>
                <a:effectLst/>
                <a:uLnTx/>
                <a:uFillTx/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Annual Performance Agreements</a:t>
            </a:r>
          </a:p>
          <a:p>
            <a:pPr marL="342900" lvl="0" indent="-342900" defTabSz="457200">
              <a:lnSpc>
                <a:spcPct val="115000"/>
              </a:lnSpc>
              <a:buFont typeface="Arial" pitchFamily="34" charset="0"/>
              <a:buChar char="»"/>
              <a:defRPr/>
            </a:pPr>
            <a:r>
              <a:rPr lang="en-US" sz="1600" b="1" dirty="0" smtClean="0">
                <a:latin typeface="Calibri" panose="020F0502020204030204" pitchFamily="34" charset="0"/>
              </a:rPr>
              <a:t>Performance Plan: Departmental </a:t>
            </a:r>
            <a:r>
              <a:rPr lang="en-US" sz="1600" b="1" dirty="0">
                <a:latin typeface="Calibri" panose="020F0502020204030204" pitchFamily="34" charset="0"/>
              </a:rPr>
              <a:t>Business Plan or scorecard </a:t>
            </a:r>
            <a:r>
              <a:rPr lang="en-US" sz="1600" b="1" dirty="0" smtClean="0">
                <a:latin typeface="Calibri" panose="020F0502020204030204" pitchFamily="34" charset="0"/>
              </a:rPr>
              <a:t>transcends </a:t>
            </a:r>
            <a:r>
              <a:rPr lang="en-US" sz="1600" b="1" dirty="0">
                <a:latin typeface="Calibri" panose="020F0502020204030204" pitchFamily="34" charset="0"/>
              </a:rPr>
              <a:t>into </a:t>
            </a:r>
            <a:r>
              <a:rPr lang="en-US" sz="1600" b="1" dirty="0" smtClean="0">
                <a:latin typeface="Calibri" panose="020F0502020204030204" pitchFamily="34" charset="0"/>
              </a:rPr>
              <a:t>their </a:t>
            </a:r>
            <a:r>
              <a:rPr lang="en-US" sz="1600" b="1" dirty="0">
                <a:latin typeface="Calibri" panose="020F0502020204030204" pitchFamily="34" charset="0"/>
              </a:rPr>
              <a:t>Performance Plan/s </a:t>
            </a:r>
            <a:endParaRPr lang="en-US" sz="1600" b="1" dirty="0" smtClean="0">
              <a:latin typeface="Calibri" panose="020F0502020204030204" pitchFamily="34" charset="0"/>
            </a:endParaRPr>
          </a:p>
          <a:p>
            <a:pPr marL="342900" lvl="0" indent="-342900" defTabSz="457200">
              <a:lnSpc>
                <a:spcPct val="115000"/>
              </a:lnSpc>
              <a:buFont typeface="Arial" pitchFamily="34" charset="0"/>
              <a:buChar char="»"/>
              <a:defRPr/>
            </a:pPr>
            <a:r>
              <a:rPr lang="en-US" sz="1600" b="1" dirty="0" smtClean="0">
                <a:latin typeface="Calibri" panose="020F0502020204030204" pitchFamily="34" charset="0"/>
              </a:rPr>
              <a:t>Goal Setting: Performance </a:t>
            </a:r>
            <a:r>
              <a:rPr lang="en-US" sz="1600" b="1" dirty="0">
                <a:latin typeface="Calibri" panose="020F0502020204030204" pitchFamily="34" charset="0"/>
              </a:rPr>
              <a:t>agreement involves the negotiation of goals that employees will accomplish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1E1E23"/>
              </a:solidFill>
              <a:effectLst/>
              <a:uLnTx/>
              <a:uFillTx/>
              <a:latin typeface="Calibri" panose="020F0502020204030204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4551654" y="3247731"/>
            <a:ext cx="4372462" cy="562270"/>
          </a:xfrm>
          <a:prstGeom prst="rect">
            <a:avLst/>
          </a:prstGeom>
          <a:gradFill rotWithShape="1">
            <a:gsLst>
              <a:gs pos="0">
                <a:srgbClr val="00587C">
                  <a:tint val="100000"/>
                  <a:shade val="100000"/>
                  <a:satMod val="130000"/>
                </a:srgbClr>
              </a:gs>
              <a:gs pos="100000">
                <a:srgbClr val="00587C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00587C">
                <a:shade val="95000"/>
                <a:satMod val="105000"/>
              </a:srgbClr>
            </a:solidFill>
            <a:prstDash val="solid"/>
            <a:headEnd type="none" w="sm" len="sm"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defTabSz="457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kern="0" dirty="0" smtClean="0">
                <a:solidFill>
                  <a:srgbClr val="FFFFFF"/>
                </a:solidFill>
                <a:latin typeface="Arial"/>
              </a:rPr>
              <a:t>DIVISIONAL/DEPARTMENT HEADS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6640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/>
        </p:nvSpPr>
        <p:spPr>
          <a:xfrm>
            <a:off x="8748463" y="6363842"/>
            <a:ext cx="261792" cy="43823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8A090C50-6546-4970-B0C7-FEEA6963C54F}" type="slidenum">
              <a:rPr lang="id-ID" sz="900" kern="0">
                <a:solidFill>
                  <a:srgbClr val="F9F9F9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>
                <a:defRPr/>
              </a:pPr>
              <a:t>2</a:t>
            </a:fld>
            <a:endParaRPr lang="id-ID" sz="900" kern="0" dirty="0">
              <a:solidFill>
                <a:srgbClr val="F9F9F9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1776" y="260648"/>
            <a:ext cx="1377300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ZA" sz="2700" dirty="0" smtClean="0">
                <a:solidFill>
                  <a:srgbClr val="4D1C1B"/>
                </a:solidFill>
                <a:latin typeface="Arial" panose="020B0604020202020204" pitchFamily="34" charset="0"/>
                <a:ea typeface="Kozuka Gothic Pr6N EL" panose="020B0200000000000000" pitchFamily="34" charset="-128"/>
                <a:cs typeface="Arial" panose="020B0604020202020204" pitchFamily="34" charset="0"/>
              </a:rPr>
              <a:t>Agenda</a:t>
            </a:r>
            <a:endParaRPr lang="id-ID" sz="2700" dirty="0">
              <a:solidFill>
                <a:srgbClr val="4D1C1B"/>
              </a:solidFill>
              <a:latin typeface="Arial" panose="020B0604020202020204" pitchFamily="34" charset="0"/>
              <a:ea typeface="Kozuka Gothic Pr6N EL" panose="020B0200000000000000" pitchFamily="34" charset="-128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38637" y="2156414"/>
            <a:ext cx="3633542" cy="11883"/>
          </a:xfrm>
          <a:prstGeom prst="line">
            <a:avLst/>
          </a:prstGeom>
          <a:ln>
            <a:solidFill>
              <a:srgbClr val="4D1C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3"/>
          </p:cNvCxnSpPr>
          <p:nvPr/>
        </p:nvCxnSpPr>
        <p:spPr>
          <a:xfrm flipV="1">
            <a:off x="5379076" y="502684"/>
            <a:ext cx="3613245" cy="11880"/>
          </a:xfrm>
          <a:prstGeom prst="line">
            <a:avLst/>
          </a:prstGeom>
          <a:ln>
            <a:solidFill>
              <a:srgbClr val="4D1C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3567" y="1026277"/>
            <a:ext cx="8283416" cy="773390"/>
          </a:xfrm>
          <a:prstGeom prst="rect">
            <a:avLst/>
          </a:prstGeom>
          <a:solidFill>
            <a:srgbClr val="4D1C1B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IN" sz="882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97921" y="1025561"/>
            <a:ext cx="5654318" cy="78996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441"/>
              </a:spcAft>
              <a:buNone/>
            </a:pPr>
            <a:r>
              <a:rPr lang="en-IN" sz="1600" b="1" dirty="0" smtClean="0">
                <a:latin typeface="Arial" pitchFamily="34" charset="0"/>
                <a:cs typeface="Arial" pitchFamily="34" charset="0"/>
              </a:rPr>
              <a:t>Introduction / Background</a:t>
            </a:r>
          </a:p>
          <a:p>
            <a:pPr>
              <a:spcBef>
                <a:spcPts val="0"/>
              </a:spcBef>
              <a:spcAft>
                <a:spcPts val="441"/>
              </a:spcAft>
              <a:buClr>
                <a:schemeClr val="bg1">
                  <a:lumMod val="90000"/>
                </a:schemeClr>
              </a:buClr>
              <a:buFont typeface="Wingdings" panose="05000000000000000000" pitchFamily="2" charset="2"/>
              <a:buChar char="q"/>
            </a:pPr>
            <a:r>
              <a:rPr lang="en-IN" sz="1600" dirty="0" smtClean="0">
                <a:latin typeface="Arial" pitchFamily="34" charset="0"/>
                <a:cs typeface="Arial" pitchFamily="34" charset="0"/>
              </a:rPr>
              <a:t>Performance </a:t>
            </a:r>
            <a:r>
              <a:rPr lang="en-IN" sz="1600" dirty="0" smtClean="0">
                <a:latin typeface="Arial" pitchFamily="34" charset="0"/>
                <a:cs typeface="Arial" pitchFamily="34" charset="0"/>
              </a:rPr>
              <a:t>Management, Risk Management and Sustainability </a:t>
            </a:r>
            <a:endParaRPr lang="en-IN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2757" y="2879355"/>
            <a:ext cx="8264226" cy="1161101"/>
          </a:xfrm>
          <a:prstGeom prst="rect">
            <a:avLst/>
          </a:prstGeom>
          <a:solidFill>
            <a:srgbClr val="4D1C1B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IN" sz="882" dirty="0">
              <a:solidFill>
                <a:schemeClr val="tx1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901019" y="2963817"/>
            <a:ext cx="7978340" cy="8669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defRPr sz="2400">
                <a:solidFill>
                  <a:srgbClr val="FFFFFF"/>
                </a:solidFill>
              </a:defRPr>
            </a:lvl1pPr>
            <a:lvl2pPr marL="709613" indent="-354013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>
                <a:solidFill>
                  <a:schemeClr val="bg1"/>
                </a:solidFill>
              </a:defRPr>
            </a:lvl2pPr>
            <a:lvl3pPr marL="1077913" indent="-354013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>
                <a:solidFill>
                  <a:schemeClr val="bg1"/>
                </a:solidFill>
              </a:defRPr>
            </a:lvl3pPr>
            <a:lvl4pPr marL="1433513" indent="-355600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>
                <a:solidFill>
                  <a:schemeClr val="bg1"/>
                </a:solidFill>
              </a:defRPr>
            </a:lvl4pPr>
            <a:lvl5pPr marL="1787525" indent="-354013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>
                <a:solidFill>
                  <a:schemeClr val="bg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ZA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Performance, Risk and </a:t>
            </a:r>
            <a:r>
              <a:rPr lang="en-ZA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Sustainability </a:t>
            </a:r>
            <a:r>
              <a:rPr lang="en-ZA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Management in </a:t>
            </a:r>
            <a:r>
              <a:rPr lang="en-ZA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Municipal Environment</a:t>
            </a:r>
            <a:endParaRPr lang="en-IN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441"/>
              </a:spcAft>
              <a:buClr>
                <a:schemeClr val="bg1">
                  <a:lumMod val="90000"/>
                </a:schemeClr>
              </a:buClr>
              <a:buFont typeface="Wingdings" panose="05000000000000000000" pitchFamily="2" charset="2"/>
              <a:buChar char="q"/>
            </a:pPr>
            <a:r>
              <a:rPr lang="en-IN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 Performance Management in </a:t>
            </a:r>
            <a:r>
              <a:rPr lang="en-IN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Municipalities</a:t>
            </a:r>
            <a:r>
              <a:rPr lang="en-IN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285750" indent="-285750">
              <a:spcAft>
                <a:spcPts val="441"/>
              </a:spcAft>
              <a:buClr>
                <a:schemeClr val="bg1">
                  <a:lumMod val="90000"/>
                </a:schemeClr>
              </a:buClr>
              <a:buFont typeface="Wingdings" panose="05000000000000000000" pitchFamily="2" charset="2"/>
              <a:buChar char="q"/>
            </a:pPr>
            <a:r>
              <a:rPr lang="en-IN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Practical Considerations</a:t>
            </a:r>
            <a:endParaRPr lang="en-IN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2928" y="2853954"/>
            <a:ext cx="504082" cy="51724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646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0055" y="5270500"/>
            <a:ext cx="8276927" cy="979122"/>
          </a:xfrm>
          <a:prstGeom prst="rect">
            <a:avLst/>
          </a:prstGeom>
          <a:solidFill>
            <a:srgbClr val="4D1C1B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IN" sz="882" dirty="0">
              <a:solidFill>
                <a:schemeClr val="tx1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840458" y="5568081"/>
            <a:ext cx="7678536" cy="54373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441"/>
              </a:spcAft>
              <a:buNone/>
            </a:pPr>
            <a:r>
              <a:rPr lang="en-IN" sz="1600" b="1" dirty="0">
                <a:latin typeface="Arial" pitchFamily="34" charset="0"/>
                <a:cs typeface="Arial" pitchFamily="34" charset="0"/>
              </a:rPr>
              <a:t>Firm’s Experience </a:t>
            </a:r>
          </a:p>
          <a:p>
            <a:pPr>
              <a:spcBef>
                <a:spcPts val="0"/>
              </a:spcBef>
              <a:spcAft>
                <a:spcPts val="441"/>
              </a:spcAft>
              <a:buClr>
                <a:schemeClr val="bg1">
                  <a:lumMod val="90000"/>
                </a:schemeClr>
              </a:buClr>
              <a:buFont typeface="Wingdings" panose="05000000000000000000" pitchFamily="2" charset="2"/>
              <a:buChar char="q"/>
            </a:pPr>
            <a:r>
              <a:rPr lang="en-IN" sz="1600" dirty="0">
                <a:latin typeface="Arial" pitchFamily="34" charset="0"/>
                <a:cs typeface="Arial" pitchFamily="34" charset="0"/>
              </a:rPr>
              <a:t>Previous Projects – Ntiyiso Consulting </a:t>
            </a:r>
            <a:r>
              <a:rPr lang="en-IN" sz="1600" dirty="0" smtClean="0">
                <a:latin typeface="Arial" pitchFamily="34" charset="0"/>
                <a:cs typeface="Arial" pitchFamily="34" charset="0"/>
              </a:rPr>
              <a:t>experience </a:t>
            </a:r>
            <a:endParaRPr lang="en-IN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52928" y="5208959"/>
            <a:ext cx="504081" cy="50408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646" b="1" dirty="0">
                <a:solidFill>
                  <a:schemeClr val="bg1"/>
                </a:solidFill>
              </a:rPr>
              <a:t>5</a:t>
            </a:r>
            <a:endParaRPr lang="en-IN" sz="2646" b="1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61778" y="763034"/>
            <a:ext cx="504082" cy="51724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646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3566" y="1869029"/>
            <a:ext cx="8283416" cy="936104"/>
          </a:xfrm>
          <a:prstGeom prst="rect">
            <a:avLst/>
          </a:prstGeom>
          <a:solidFill>
            <a:srgbClr val="4D1C1B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IN" sz="882" dirty="0">
              <a:solidFill>
                <a:schemeClr val="tx1"/>
              </a:solidFill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937294" y="2018900"/>
            <a:ext cx="6965494" cy="54373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441"/>
              </a:spcAft>
              <a:buNone/>
            </a:pPr>
            <a:r>
              <a:rPr lang="en-IN" sz="1600" b="1" dirty="0" smtClean="0">
                <a:latin typeface="Arial" pitchFamily="34" charset="0"/>
                <a:cs typeface="Arial" pitchFamily="34" charset="0"/>
              </a:rPr>
              <a:t>Legislative Overview</a:t>
            </a:r>
          </a:p>
          <a:p>
            <a:pPr>
              <a:spcBef>
                <a:spcPts val="0"/>
              </a:spcBef>
              <a:spcAft>
                <a:spcPts val="441"/>
              </a:spcAft>
              <a:buClr>
                <a:schemeClr val="bg1">
                  <a:lumMod val="90000"/>
                </a:schemeClr>
              </a:buClr>
              <a:buFont typeface="Wingdings" panose="05000000000000000000" pitchFamily="2" charset="2"/>
              <a:buChar char="q"/>
            </a:pPr>
            <a:r>
              <a:rPr lang="en-IN" sz="1600" dirty="0" smtClean="0">
                <a:latin typeface="Arial" pitchFamily="34" charset="0"/>
                <a:cs typeface="Arial" pitchFamily="34" charset="0"/>
              </a:rPr>
              <a:t>Municipality </a:t>
            </a:r>
            <a:r>
              <a:rPr lang="en-IN" sz="1600" dirty="0" smtClean="0">
                <a:latin typeface="Arial" pitchFamily="34" charset="0"/>
                <a:cs typeface="Arial" pitchFamily="34" charset="0"/>
              </a:rPr>
              <a:t>Political </a:t>
            </a:r>
            <a:r>
              <a:rPr lang="en-IN" sz="16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IN" sz="1600" dirty="0" smtClean="0">
                <a:latin typeface="Arial" pitchFamily="34" charset="0"/>
                <a:cs typeface="Arial" pitchFamily="34" charset="0"/>
              </a:rPr>
              <a:t>Administrative </a:t>
            </a:r>
            <a:r>
              <a:rPr lang="en-IN" sz="1600" dirty="0">
                <a:latin typeface="Arial" pitchFamily="34" charset="0"/>
                <a:cs typeface="Arial" pitchFamily="34" charset="0"/>
              </a:rPr>
              <a:t>L</a:t>
            </a:r>
            <a:r>
              <a:rPr lang="en-IN" sz="1600" dirty="0" smtClean="0">
                <a:latin typeface="Arial" pitchFamily="34" charset="0"/>
                <a:cs typeface="Arial" pitchFamily="34" charset="0"/>
              </a:rPr>
              <a:t>eadership</a:t>
            </a:r>
            <a:endParaRPr lang="en-IN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36377" y="1843357"/>
            <a:ext cx="504081" cy="50408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646" b="1" dirty="0">
                <a:solidFill>
                  <a:schemeClr val="bg1"/>
                </a:solidFill>
              </a:rPr>
              <a:t>2</a:t>
            </a:r>
            <a:endParaRPr lang="en-IN" sz="2646" b="1" dirty="0">
              <a:solidFill>
                <a:schemeClr val="bg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127626" y="514564"/>
            <a:ext cx="3613245" cy="11880"/>
          </a:xfrm>
          <a:prstGeom prst="line">
            <a:avLst/>
          </a:prstGeom>
          <a:ln>
            <a:solidFill>
              <a:srgbClr val="4D1C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376962" y="4417014"/>
            <a:ext cx="3633542" cy="11883"/>
          </a:xfrm>
          <a:prstGeom prst="line">
            <a:avLst/>
          </a:prstGeom>
          <a:ln>
            <a:solidFill>
              <a:srgbClr val="4D1C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21890" y="4129628"/>
            <a:ext cx="8345091" cy="1064671"/>
          </a:xfrm>
          <a:prstGeom prst="rect">
            <a:avLst/>
          </a:prstGeom>
          <a:solidFill>
            <a:srgbClr val="4D1C1B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IN" sz="882" dirty="0">
              <a:solidFill>
                <a:schemeClr val="tx1"/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875619" y="4279500"/>
            <a:ext cx="6965494" cy="54373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441"/>
              </a:spcAft>
              <a:buNone/>
            </a:pPr>
            <a:r>
              <a:rPr lang="en-IN" sz="1600" b="1" dirty="0" smtClean="0">
                <a:latin typeface="Arial" pitchFamily="34" charset="0"/>
                <a:cs typeface="Arial" pitchFamily="34" charset="0"/>
              </a:rPr>
              <a:t>Performance, Risk and Sustainability Integration</a:t>
            </a:r>
          </a:p>
          <a:p>
            <a:pPr>
              <a:spcBef>
                <a:spcPts val="0"/>
              </a:spcBef>
              <a:spcAft>
                <a:spcPts val="441"/>
              </a:spcAft>
              <a:buClr>
                <a:schemeClr val="bg1">
                  <a:lumMod val="90000"/>
                </a:schemeClr>
              </a:buClr>
              <a:buFont typeface="Wingdings" panose="05000000000000000000" pitchFamily="2" charset="2"/>
              <a:buChar char="q"/>
            </a:pPr>
            <a:r>
              <a:rPr lang="en-IN" sz="1600" dirty="0" smtClean="0">
                <a:latin typeface="Arial" pitchFamily="34" charset="0"/>
                <a:cs typeface="Arial" pitchFamily="34" charset="0"/>
              </a:rPr>
              <a:t>Key take-outs</a:t>
            </a:r>
          </a:p>
        </p:txBody>
      </p:sp>
      <p:sp>
        <p:nvSpPr>
          <p:cNvPr id="32" name="Oval 31"/>
          <p:cNvSpPr/>
          <p:nvPr/>
        </p:nvSpPr>
        <p:spPr>
          <a:xfrm>
            <a:off x="274702" y="4103957"/>
            <a:ext cx="504081" cy="50408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646" b="1" dirty="0">
                <a:solidFill>
                  <a:schemeClr val="bg1"/>
                </a:solidFill>
              </a:rPr>
              <a:t>4</a:t>
            </a:r>
            <a:endParaRPr lang="en-IN" sz="2646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231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0"/>
          <p:cNvSpPr txBox="1">
            <a:spLocks/>
          </p:cNvSpPr>
          <p:nvPr/>
        </p:nvSpPr>
        <p:spPr>
          <a:xfrm>
            <a:off x="1004841" y="6808102"/>
            <a:ext cx="4317318" cy="144247"/>
          </a:xfrm>
          <a:prstGeom prst="rect">
            <a:avLst/>
          </a:prstGeom>
        </p:spPr>
        <p:txBody>
          <a:bodyPr lIns="82040" tIns="41020" rIns="82040" bIns="4102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defTabSz="914400"/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9096" y="2897093"/>
            <a:ext cx="8006453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ZA" sz="3400" b="1" dirty="0" smtClean="0">
                <a:solidFill>
                  <a:srgbClr val="4D1C1B"/>
                </a:solidFill>
                <a:latin typeface="Arial" panose="020B0604020202020204" pitchFamily="34" charset="0"/>
                <a:ea typeface="Kozuka Gothic Pr6N EL" panose="020B0200000000000000" pitchFamily="34" charset="-128"/>
                <a:cs typeface="Arial" panose="020B0604020202020204" pitchFamily="34" charset="0"/>
              </a:rPr>
              <a:t>RISK MANAGEMENT IN MUNICIPALITIES / PUBLIC SECTOR </a:t>
            </a:r>
            <a:endParaRPr lang="id-ID" sz="3400" b="1" dirty="0">
              <a:solidFill>
                <a:srgbClr val="4D1C1B"/>
              </a:solidFill>
              <a:latin typeface="Arial" panose="020B0604020202020204" pitchFamily="34" charset="0"/>
              <a:ea typeface="Kozuka Gothic Pr6N EL" panose="020B02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2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N:\GRAPHICS\coso\RISK_CUB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75" y="1487570"/>
            <a:ext cx="3625702" cy="324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7856814"/>
              </p:ext>
            </p:extLst>
          </p:nvPr>
        </p:nvGraphicFramePr>
        <p:xfrm>
          <a:off x="-102240" y="929361"/>
          <a:ext cx="5631172" cy="4348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744276" y="5332924"/>
            <a:ext cx="7570381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en-US" altLang="en-US" sz="1200" b="1" i="1" dirty="0"/>
              <a:t>Source:  COSO Enterprise Risk Management – Integrated Framework.  2004. COSO.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61354" y="260648"/>
            <a:ext cx="2685351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2700" dirty="0" smtClean="0">
                <a:solidFill>
                  <a:srgbClr val="4D1C1B"/>
                </a:solidFill>
                <a:latin typeface="Arial" panose="020B0604020202020204" pitchFamily="34" charset="0"/>
                <a:ea typeface="Kozuka Gothic Pr6N EL" panose="020B0200000000000000" pitchFamily="34" charset="-128"/>
                <a:cs typeface="Arial" panose="020B0604020202020204" pitchFamily="34" charset="0"/>
              </a:rPr>
              <a:t>Risk Framework</a:t>
            </a:r>
            <a:endParaRPr lang="id-ID" sz="2700" dirty="0">
              <a:solidFill>
                <a:srgbClr val="4D1C1B"/>
              </a:solidFill>
              <a:latin typeface="Arial" panose="020B0604020202020204" pitchFamily="34" charset="0"/>
              <a:ea typeface="Kozuka Gothic Pr6N EL" panose="020B0200000000000000" pitchFamily="34" charset="-128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>
            <a:endCxn id="9" idx="1"/>
          </p:cNvCxnSpPr>
          <p:nvPr/>
        </p:nvCxnSpPr>
        <p:spPr>
          <a:xfrm>
            <a:off x="300181" y="514563"/>
            <a:ext cx="2961173" cy="1"/>
          </a:xfrm>
          <a:prstGeom prst="line">
            <a:avLst/>
          </a:prstGeom>
          <a:ln>
            <a:solidFill>
              <a:srgbClr val="96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9" idx="3"/>
          </p:cNvCxnSpPr>
          <p:nvPr/>
        </p:nvCxnSpPr>
        <p:spPr>
          <a:xfrm>
            <a:off x="5946705" y="514564"/>
            <a:ext cx="2959170" cy="8425"/>
          </a:xfrm>
          <a:prstGeom prst="line">
            <a:avLst/>
          </a:prstGeom>
          <a:ln>
            <a:solidFill>
              <a:srgbClr val="4D1C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20651" y="5709804"/>
            <a:ext cx="9023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b="1" dirty="0" smtClean="0"/>
              <a:t>ERM in business </a:t>
            </a:r>
            <a:r>
              <a:rPr lang="en-ZA" b="1" dirty="0"/>
              <a:t>includes the methods and processes used by organizations to manage risks and seize opportunities related to the achievement of their objectives</a:t>
            </a:r>
            <a:r>
              <a:rPr lang="en-Z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622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27863" y="6267450"/>
            <a:ext cx="1905000" cy="457200"/>
          </a:xfrm>
        </p:spPr>
        <p:txBody>
          <a:bodyPr/>
          <a:lstStyle/>
          <a:p>
            <a:fld id="{DB2A7A3A-AE21-4057-9304-F5FF7227A8A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2222628" y="260648"/>
            <a:ext cx="4762842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2700" dirty="0" smtClean="0">
                <a:solidFill>
                  <a:srgbClr val="4D1C1B"/>
                </a:solidFill>
                <a:latin typeface="Arial" panose="020B0604020202020204" pitchFamily="34" charset="0"/>
                <a:ea typeface="Kozuka Gothic Pr6N EL" panose="020B0200000000000000" pitchFamily="34" charset="-128"/>
                <a:cs typeface="Arial" panose="020B0604020202020204" pitchFamily="34" charset="0"/>
              </a:rPr>
              <a:t>Strategy and Risk Interrelate?</a:t>
            </a:r>
            <a:endParaRPr lang="id-ID" sz="2700" dirty="0">
              <a:solidFill>
                <a:srgbClr val="4D1C1B"/>
              </a:solidFill>
              <a:latin typeface="Arial" panose="020B0604020202020204" pitchFamily="34" charset="0"/>
              <a:ea typeface="Kozuka Gothic Pr6N EL" panose="020B0200000000000000" pitchFamily="34" charset="-128"/>
              <a:cs typeface="Arial" panose="020B0604020202020204" pitchFamily="34" charset="0"/>
            </a:endParaRPr>
          </a:p>
        </p:txBody>
      </p:sp>
      <p:cxnSp>
        <p:nvCxnSpPr>
          <p:cNvPr id="100" name="Straight Connector 99"/>
          <p:cNvCxnSpPr>
            <a:endCxn id="99" idx="1"/>
          </p:cNvCxnSpPr>
          <p:nvPr/>
        </p:nvCxnSpPr>
        <p:spPr>
          <a:xfrm>
            <a:off x="300181" y="514563"/>
            <a:ext cx="1922447" cy="1"/>
          </a:xfrm>
          <a:prstGeom prst="line">
            <a:avLst/>
          </a:prstGeom>
          <a:ln>
            <a:solidFill>
              <a:srgbClr val="96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99" idx="3"/>
          </p:cNvCxnSpPr>
          <p:nvPr/>
        </p:nvCxnSpPr>
        <p:spPr>
          <a:xfrm>
            <a:off x="6985470" y="514564"/>
            <a:ext cx="1920408" cy="8425"/>
          </a:xfrm>
          <a:prstGeom prst="line">
            <a:avLst/>
          </a:prstGeom>
          <a:ln>
            <a:solidFill>
              <a:srgbClr val="4D1C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BC02711B-2874-4A89-ABDC-C6C421B330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6554395"/>
              </p:ext>
            </p:extLst>
          </p:nvPr>
        </p:nvGraphicFramePr>
        <p:xfrm>
          <a:off x="83820" y="975361"/>
          <a:ext cx="9022080" cy="1180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1CA1CC49-0378-41D9-AFBB-014425F83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750480"/>
              </p:ext>
            </p:extLst>
          </p:nvPr>
        </p:nvGraphicFramePr>
        <p:xfrm>
          <a:off x="99060" y="2391162"/>
          <a:ext cx="8953501" cy="3940405"/>
        </p:xfrm>
        <a:graphic>
          <a:graphicData uri="http://schemas.openxmlformats.org/drawingml/2006/table">
            <a:tbl>
              <a:tblPr firstRow="1"/>
              <a:tblGrid>
                <a:gridCol w="2353869">
                  <a:extLst>
                    <a:ext uri="{9D8B030D-6E8A-4147-A177-3AD203B41FA5}">
                      <a16:colId xmlns:a16="http://schemas.microsoft.com/office/drawing/2014/main" xmlns="" val="4154951959"/>
                    </a:ext>
                  </a:extLst>
                </a:gridCol>
                <a:gridCol w="6599632">
                  <a:extLst>
                    <a:ext uri="{9D8B030D-6E8A-4147-A177-3AD203B41FA5}">
                      <a16:colId xmlns:a16="http://schemas.microsoft.com/office/drawing/2014/main" xmlns="" val="2098568949"/>
                    </a:ext>
                  </a:extLst>
                </a:gridCol>
              </a:tblGrid>
              <a:tr h="58194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200" kern="1200" dirty="0">
                          <a:solidFill>
                            <a:schemeClr val="bg1"/>
                          </a:solidFill>
                          <a:effectLst/>
                        </a:rPr>
                        <a:t>ATTRIBUTE</a:t>
                      </a:r>
                      <a:endParaRPr lang="en-GB" sz="2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010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200" kern="1200" dirty="0">
                          <a:solidFill>
                            <a:schemeClr val="bg1"/>
                          </a:solidFill>
                          <a:effectLst/>
                        </a:rPr>
                        <a:t>DESCRIPTION OF ATTRIBUTE </a:t>
                      </a:r>
                      <a:r>
                        <a:rPr lang="en-ZA" sz="1800" kern="1200" dirty="0">
                          <a:solidFill>
                            <a:schemeClr val="bg1"/>
                          </a:solidFill>
                          <a:effectLst/>
                        </a:rPr>
                        <a:t>(Source: ABMI © </a:t>
                      </a:r>
                      <a:r>
                        <a:rPr lang="en-ZA" sz="1800" kern="1200" dirty="0" smtClean="0">
                          <a:solidFill>
                            <a:schemeClr val="bg1"/>
                          </a:solidFill>
                          <a:effectLst/>
                        </a:rPr>
                        <a:t>Resources</a:t>
                      </a:r>
                      <a:r>
                        <a:rPr lang="en-ZA" sz="1800" kern="12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01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3923633"/>
                  </a:ext>
                </a:extLst>
              </a:tr>
              <a:tr h="66776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200" kern="1200" dirty="0">
                          <a:solidFill>
                            <a:srgbClr val="0C100F"/>
                          </a:solidFill>
                          <a:effectLst/>
                        </a:rPr>
                        <a:t>Strategic planning framework</a:t>
                      </a:r>
                      <a:endParaRPr lang="en-GB" sz="2200" dirty="0">
                        <a:solidFill>
                          <a:srgbClr val="0C100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C100F"/>
                          </a:solidFill>
                          <a:effectLst/>
                        </a:rPr>
                        <a:t>A formal strategic plan is defined, implemented and communicated across the organisation</a:t>
                      </a:r>
                      <a:endParaRPr lang="en-GB" sz="2000" dirty="0">
                        <a:solidFill>
                          <a:srgbClr val="0C100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5307068"/>
                  </a:ext>
                </a:extLst>
              </a:tr>
              <a:tr h="91059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200" kern="1200" dirty="0">
                          <a:solidFill>
                            <a:srgbClr val="0C100F"/>
                          </a:solidFill>
                          <a:effectLst/>
                        </a:rPr>
                        <a:t>Risk integration</a:t>
                      </a:r>
                      <a:endParaRPr lang="en-GB" sz="2200" dirty="0">
                        <a:solidFill>
                          <a:srgbClr val="0C100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C100F"/>
                          </a:solidFill>
                          <a:effectLst/>
                        </a:rPr>
                        <a:t>In formulating the strategic plan, the relevant strategic choices are risk assessed before finalisation of the elected strategic choices and direction</a:t>
                      </a:r>
                      <a:endParaRPr lang="en-GB" sz="2000" dirty="0">
                        <a:solidFill>
                          <a:srgbClr val="0C100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6834809"/>
                  </a:ext>
                </a:extLst>
              </a:tr>
              <a:tr h="60706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200" kern="1200" dirty="0">
                          <a:solidFill>
                            <a:srgbClr val="0C100F"/>
                          </a:solidFill>
                          <a:effectLst/>
                        </a:rPr>
                        <a:t>Risk appetite</a:t>
                      </a:r>
                      <a:endParaRPr lang="en-GB" sz="2200" dirty="0">
                        <a:solidFill>
                          <a:srgbClr val="0C100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C100F"/>
                          </a:solidFill>
                          <a:effectLst/>
                        </a:rPr>
                        <a:t>Risk appetite levels are considered in the selection and assessment of strategic choices</a:t>
                      </a:r>
                      <a:endParaRPr lang="en-GB" sz="2000" dirty="0">
                        <a:solidFill>
                          <a:srgbClr val="0C100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5308449"/>
                  </a:ext>
                </a:extLst>
              </a:tr>
              <a:tr h="116389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200" kern="1200" dirty="0">
                          <a:solidFill>
                            <a:srgbClr val="0C100F"/>
                          </a:solidFill>
                          <a:effectLst/>
                        </a:rPr>
                        <a:t>Risk contingency integration</a:t>
                      </a:r>
                      <a:endParaRPr lang="en-GB" sz="2200" dirty="0">
                        <a:solidFill>
                          <a:srgbClr val="0C100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C100F"/>
                          </a:solidFill>
                          <a:effectLst/>
                        </a:rPr>
                        <a:t>Contingency plans are implemented as part of the planning and implementation process to deal with potential uncertainty in attainment of desired strategic outcomes</a:t>
                      </a:r>
                      <a:endParaRPr lang="en-GB" sz="2000" dirty="0">
                        <a:solidFill>
                          <a:srgbClr val="0C100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5681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77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27863" y="6267450"/>
            <a:ext cx="1905000" cy="457200"/>
          </a:xfrm>
        </p:spPr>
        <p:txBody>
          <a:bodyPr/>
          <a:lstStyle/>
          <a:p>
            <a:fld id="{DB2A7A3A-AE21-4057-9304-F5FF7227A8A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885721" y="260648"/>
            <a:ext cx="7436651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2700" dirty="0" smtClean="0">
                <a:solidFill>
                  <a:srgbClr val="4D1C1B"/>
                </a:solidFill>
                <a:latin typeface="Arial" panose="020B0604020202020204" pitchFamily="34" charset="0"/>
                <a:ea typeface="Kozuka Gothic Pr6N EL" panose="020B0200000000000000" pitchFamily="34" charset="-128"/>
                <a:cs typeface="Arial" panose="020B0604020202020204" pitchFamily="34" charset="0"/>
              </a:rPr>
              <a:t>Sustainability and Risk Management Integrate?</a:t>
            </a:r>
            <a:endParaRPr lang="id-ID" sz="2700" dirty="0">
              <a:solidFill>
                <a:srgbClr val="4D1C1B"/>
              </a:solidFill>
              <a:latin typeface="Arial" panose="020B0604020202020204" pitchFamily="34" charset="0"/>
              <a:ea typeface="Kozuka Gothic Pr6N EL" panose="020B0200000000000000" pitchFamily="34" charset="-128"/>
              <a:cs typeface="Arial" panose="020B0604020202020204" pitchFamily="34" charset="0"/>
            </a:endParaRPr>
          </a:p>
        </p:txBody>
      </p:sp>
      <p:cxnSp>
        <p:nvCxnSpPr>
          <p:cNvPr id="100" name="Straight Connector 99"/>
          <p:cNvCxnSpPr>
            <a:endCxn id="99" idx="1"/>
          </p:cNvCxnSpPr>
          <p:nvPr/>
        </p:nvCxnSpPr>
        <p:spPr>
          <a:xfrm>
            <a:off x="300181" y="514563"/>
            <a:ext cx="585540" cy="1"/>
          </a:xfrm>
          <a:prstGeom prst="line">
            <a:avLst/>
          </a:prstGeom>
          <a:ln>
            <a:solidFill>
              <a:srgbClr val="96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99" idx="3"/>
          </p:cNvCxnSpPr>
          <p:nvPr/>
        </p:nvCxnSpPr>
        <p:spPr>
          <a:xfrm>
            <a:off x="8322372" y="514564"/>
            <a:ext cx="583506" cy="8425"/>
          </a:xfrm>
          <a:prstGeom prst="line">
            <a:avLst/>
          </a:prstGeom>
          <a:ln>
            <a:solidFill>
              <a:srgbClr val="4D1C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BC02711B-2874-4A89-ABDC-C6C421B330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8218436"/>
              </p:ext>
            </p:extLst>
          </p:nvPr>
        </p:nvGraphicFramePr>
        <p:xfrm>
          <a:off x="406860" y="1038047"/>
          <a:ext cx="8340899" cy="113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1CA1CC49-0378-41D9-AFBB-014425F83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362604"/>
              </p:ext>
            </p:extLst>
          </p:nvPr>
        </p:nvGraphicFramePr>
        <p:xfrm>
          <a:off x="406860" y="2313956"/>
          <a:ext cx="8363760" cy="3935331"/>
        </p:xfrm>
        <a:graphic>
          <a:graphicData uri="http://schemas.openxmlformats.org/drawingml/2006/table">
            <a:tbl>
              <a:tblPr firstRow="1"/>
              <a:tblGrid>
                <a:gridCol w="2091467">
                  <a:extLst>
                    <a:ext uri="{9D8B030D-6E8A-4147-A177-3AD203B41FA5}">
                      <a16:colId xmlns:a16="http://schemas.microsoft.com/office/drawing/2014/main" xmlns="" val="4154951959"/>
                    </a:ext>
                  </a:extLst>
                </a:gridCol>
                <a:gridCol w="6272293">
                  <a:extLst>
                    <a:ext uri="{9D8B030D-6E8A-4147-A177-3AD203B41FA5}">
                      <a16:colId xmlns:a16="http://schemas.microsoft.com/office/drawing/2014/main" xmlns="" val="2098568949"/>
                    </a:ext>
                  </a:extLst>
                </a:gridCol>
              </a:tblGrid>
              <a:tr h="44869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200" kern="1200" dirty="0" smtClean="0">
                          <a:solidFill>
                            <a:schemeClr val="bg1"/>
                          </a:solidFill>
                          <a:effectLst/>
                        </a:rPr>
                        <a:t>ATTRIBUTE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010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2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DESCRIPTION OF ATTRIBUTE </a:t>
                      </a:r>
                      <a:r>
                        <a:rPr lang="en-ZA" sz="18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(Source: ABMI © </a:t>
                      </a:r>
                      <a:r>
                        <a:rPr lang="en-ZA" sz="1800" b="1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Resources)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01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3923633"/>
                  </a:ext>
                </a:extLst>
              </a:tr>
              <a:tr h="1346079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2200" b="0" kern="1200" dirty="0">
                          <a:solidFill>
                            <a:srgbClr val="0C100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Strategic sustainability</a:t>
                      </a:r>
                      <a:endParaRPr lang="en-GB" sz="2200" b="0" kern="1200" dirty="0">
                        <a:solidFill>
                          <a:srgbClr val="0C100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2000" b="0" kern="1200" dirty="0">
                          <a:solidFill>
                            <a:srgbClr val="0C100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 formal sustainability programme and sustainability management process is developed and implemented entity-wide</a:t>
                      </a:r>
                      <a:endParaRPr lang="en-GB" sz="2000" b="0" kern="1200" dirty="0">
                        <a:solidFill>
                          <a:srgbClr val="0C100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6834809"/>
                  </a:ext>
                </a:extLst>
              </a:tr>
              <a:tr h="978361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2200" b="0" kern="1200" dirty="0">
                          <a:solidFill>
                            <a:srgbClr val="0C100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Sustainability reporting</a:t>
                      </a:r>
                      <a:endParaRPr lang="en-GB" sz="2200" b="0" kern="1200" dirty="0">
                        <a:solidFill>
                          <a:srgbClr val="0C100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2000" b="0" kern="1200" dirty="0">
                          <a:solidFill>
                            <a:srgbClr val="0C100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Sustainability monitoring and reporting is done and shared with relevant stakeholders on a periodic basis</a:t>
                      </a:r>
                      <a:endParaRPr lang="en-GB" sz="2000" b="0" kern="1200" dirty="0">
                        <a:solidFill>
                          <a:srgbClr val="0C100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5308449"/>
                  </a:ext>
                </a:extLst>
              </a:tr>
              <a:tr h="1001291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2200" b="0" kern="1200" dirty="0">
                          <a:solidFill>
                            <a:srgbClr val="0C100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Contingency management</a:t>
                      </a:r>
                      <a:endParaRPr lang="en-GB" sz="2200" b="0" kern="1200" dirty="0">
                        <a:solidFill>
                          <a:srgbClr val="0C100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2000" b="0" kern="1200" dirty="0">
                          <a:solidFill>
                            <a:srgbClr val="0C100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Formal business contingency management processes are in place and fully implemented across the organisation</a:t>
                      </a:r>
                      <a:endParaRPr lang="en-GB" sz="2000" b="0" kern="1200" dirty="0">
                        <a:solidFill>
                          <a:srgbClr val="0C100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0385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98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50" y="1614794"/>
            <a:ext cx="8513456" cy="1008112"/>
          </a:xfrm>
        </p:spPr>
        <p:txBody>
          <a:bodyPr>
            <a:noAutofit/>
          </a:bodyPr>
          <a:lstStyle/>
          <a:p>
            <a:pPr marL="0" indent="0">
              <a:buSzPct val="80000"/>
              <a:buNone/>
            </a:pPr>
            <a:r>
              <a:rPr lang="en-US" altLang="en-US" sz="2000" i="1" dirty="0"/>
              <a:t/>
            </a:r>
            <a:br>
              <a:rPr lang="en-US" altLang="en-US" sz="2000" i="1" dirty="0"/>
            </a:br>
            <a:endParaRPr lang="en-US" altLang="en-US" sz="2000" i="1" dirty="0"/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158451" y="1332353"/>
            <a:ext cx="4510572" cy="59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l"/>
            <a:r>
              <a:rPr lang="en-ZA" sz="2400" b="1" kern="0" dirty="0" smtClean="0"/>
              <a:t>Top 10 Capital Programmes</a:t>
            </a:r>
          </a:p>
          <a:p>
            <a:pPr algn="l"/>
            <a:r>
              <a:rPr lang="en-US" sz="2400" b="1" kern="0" dirty="0" smtClean="0"/>
              <a:t>(illustrative example)</a:t>
            </a:r>
            <a:endParaRPr lang="en-ZA" sz="2400" b="1" kern="0" dirty="0"/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27863" y="6267450"/>
            <a:ext cx="1905000" cy="457200"/>
          </a:xfrm>
        </p:spPr>
        <p:txBody>
          <a:bodyPr/>
          <a:lstStyle/>
          <a:p>
            <a:fld id="{DB2A7A3A-AE21-4057-9304-F5FF7227A8A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4" name="Heptagon 33"/>
          <p:cNvSpPr>
            <a:spLocks noChangeAspect="1"/>
          </p:cNvSpPr>
          <p:nvPr/>
        </p:nvSpPr>
        <p:spPr bwMode="auto">
          <a:xfrm>
            <a:off x="3680159" y="1458913"/>
            <a:ext cx="4937760" cy="4937760"/>
          </a:xfrm>
          <a:prstGeom prst="heptagon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 flipV="1">
            <a:off x="3849491" y="3920004"/>
            <a:ext cx="2802479" cy="680546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6" name="Textfeld 15"/>
          <p:cNvSpPr txBox="1"/>
          <p:nvPr/>
        </p:nvSpPr>
        <p:spPr bwMode="gray">
          <a:xfrm rot="-1560000">
            <a:off x="4412841" y="1663186"/>
            <a:ext cx="12401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cap="all" noProof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pperplate Gothic Light" pitchFamily="34" charset="0"/>
              </a:rPr>
              <a:t>COMMUNITY</a:t>
            </a:r>
            <a:endParaRPr lang="en-US" sz="1200" b="1" cap="all" noProof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pperplate Gothic Light" pitchFamily="34" charset="0"/>
            </a:endParaRPr>
          </a:p>
        </p:txBody>
      </p:sp>
      <p:sp>
        <p:nvSpPr>
          <p:cNvPr id="37" name="Textfeld 15"/>
          <p:cNvSpPr txBox="1"/>
          <p:nvPr/>
        </p:nvSpPr>
        <p:spPr bwMode="gray">
          <a:xfrm rot="1560000">
            <a:off x="6460476" y="1619807"/>
            <a:ext cx="14768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cap="all" noProof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pperplate Gothic Light" pitchFamily="34" charset="0"/>
              </a:rPr>
              <a:t>Reputational</a:t>
            </a:r>
            <a:endParaRPr lang="en-US" sz="1200" b="1" cap="all" noProof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pperplate Gothic Light" pitchFamily="34" charset="0"/>
            </a:endParaRPr>
          </a:p>
        </p:txBody>
      </p:sp>
      <p:sp>
        <p:nvSpPr>
          <p:cNvPr id="38" name="Textfeld 15"/>
          <p:cNvSpPr txBox="1"/>
          <p:nvPr/>
        </p:nvSpPr>
        <p:spPr bwMode="gray">
          <a:xfrm rot="-4620000">
            <a:off x="3184026" y="3367289"/>
            <a:ext cx="1127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cap="all" noProof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pperplate Gothic Light" pitchFamily="34" charset="0"/>
              </a:rPr>
              <a:t>Schedule</a:t>
            </a:r>
            <a:endParaRPr lang="en-US" sz="1200" b="1" cap="all" noProof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pperplate Gothic Light" pitchFamily="34" charset="0"/>
            </a:endParaRPr>
          </a:p>
        </p:txBody>
      </p:sp>
      <p:sp>
        <p:nvSpPr>
          <p:cNvPr id="39" name="Textfeld 15"/>
          <p:cNvSpPr txBox="1"/>
          <p:nvPr/>
        </p:nvSpPr>
        <p:spPr bwMode="gray">
          <a:xfrm rot="-3120000">
            <a:off x="7756666" y="5446781"/>
            <a:ext cx="676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cap="all" noProof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pperplate Gothic Light" pitchFamily="34" charset="0"/>
              </a:rPr>
              <a:t>SHEQ</a:t>
            </a:r>
            <a:endParaRPr lang="en-US" sz="1200" b="1" cap="all" noProof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pperplate Gothic Light" pitchFamily="34" charset="0"/>
            </a:endParaRPr>
          </a:p>
        </p:txBody>
      </p:sp>
      <p:sp>
        <p:nvSpPr>
          <p:cNvPr id="40" name="Textfeld 15"/>
          <p:cNvSpPr txBox="1"/>
          <p:nvPr/>
        </p:nvSpPr>
        <p:spPr bwMode="gray">
          <a:xfrm>
            <a:off x="5494980" y="6361303"/>
            <a:ext cx="1336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cap="all" noProof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pperplate Gothic Light" pitchFamily="34" charset="0"/>
              </a:rPr>
              <a:t>Regulatory</a:t>
            </a:r>
            <a:endParaRPr lang="en-US" sz="1200" b="1" cap="all" noProof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pperplate Gothic Light" pitchFamily="34" charset="0"/>
            </a:endParaRPr>
          </a:p>
        </p:txBody>
      </p:sp>
      <p:sp>
        <p:nvSpPr>
          <p:cNvPr id="41" name="Textfeld 15"/>
          <p:cNvSpPr txBox="1"/>
          <p:nvPr/>
        </p:nvSpPr>
        <p:spPr bwMode="gray">
          <a:xfrm rot="3075877">
            <a:off x="3535972" y="5314938"/>
            <a:ext cx="1106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cap="all" noProof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pperplate Gothic Light" pitchFamily="34" charset="0"/>
              </a:rPr>
              <a:t>Financial</a:t>
            </a:r>
            <a:endParaRPr lang="en-US" sz="1200" b="1" cap="all" noProof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pperplate Gothic Light" pitchFamily="34" charset="0"/>
            </a:endParaRPr>
          </a:p>
        </p:txBody>
      </p:sp>
      <p:sp>
        <p:nvSpPr>
          <p:cNvPr id="42" name="Textfeld 15"/>
          <p:cNvSpPr txBox="1"/>
          <p:nvPr/>
        </p:nvSpPr>
        <p:spPr bwMode="gray">
          <a:xfrm rot="4620829">
            <a:off x="7745062" y="3176293"/>
            <a:ext cx="1561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cap="all" noProof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pperplate Gothic Light" pitchFamily="34" charset="0"/>
              </a:rPr>
              <a:t>miscellanous</a:t>
            </a:r>
            <a:endParaRPr lang="en-US" sz="1200" b="1" cap="all" noProof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pperplate Gothic Light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 flipV="1">
            <a:off x="5968874" y="2524389"/>
            <a:ext cx="2042394" cy="1612722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 bwMode="auto">
          <a:xfrm>
            <a:off x="4343210" y="2567733"/>
            <a:ext cx="1843538" cy="1443503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>
            <a:off x="6165487" y="1676633"/>
            <a:ext cx="8799" cy="2583644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 bwMode="auto">
          <a:xfrm>
            <a:off x="5968874" y="3729233"/>
            <a:ext cx="1215723" cy="2506239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 bwMode="auto">
          <a:xfrm flipH="1">
            <a:off x="5126492" y="3636882"/>
            <a:ext cx="1187736" cy="259859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 bwMode="auto">
          <a:xfrm>
            <a:off x="5767400" y="4011236"/>
            <a:ext cx="2683177" cy="589314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9" name="Ellipse 4"/>
          <p:cNvSpPr>
            <a:spLocks noChangeAspect="1"/>
          </p:cNvSpPr>
          <p:nvPr/>
        </p:nvSpPr>
        <p:spPr bwMode="gray">
          <a:xfrm>
            <a:off x="5657332" y="3481820"/>
            <a:ext cx="1116000" cy="1116000"/>
          </a:xfrm>
          <a:prstGeom prst="ellipse">
            <a:avLst/>
          </a:prstGeom>
          <a:gradFill>
            <a:gsLst>
              <a:gs pos="51000">
                <a:srgbClr val="2A79FF"/>
              </a:gs>
              <a:gs pos="100000">
                <a:srgbClr val="2A79FF">
                  <a:lumMod val="60000"/>
                  <a:lumOff val="40000"/>
                </a:srgbClr>
              </a:gs>
            </a:gsLst>
            <a:lin ang="2700000" scaled="0"/>
          </a:gradFill>
          <a:ln w="31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28000" h="8280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PROJECT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RISKS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5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578763" y="6545969"/>
            <a:ext cx="3248579" cy="34070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51" name="Ellipse 208"/>
          <p:cNvSpPr/>
          <p:nvPr/>
        </p:nvSpPr>
        <p:spPr bwMode="auto">
          <a:xfrm>
            <a:off x="6213251" y="1751162"/>
            <a:ext cx="765658" cy="728099"/>
          </a:xfrm>
          <a:prstGeom prst="ellipse">
            <a:avLst/>
          </a:prstGeom>
          <a:solidFill>
            <a:srgbClr val="FFC000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74533" y="1957804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100" b="1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3" name="Ellipse 208"/>
          <p:cNvSpPr>
            <a:spLocks noChangeAspect="1"/>
          </p:cNvSpPr>
          <p:nvPr/>
        </p:nvSpPr>
        <p:spPr bwMode="auto">
          <a:xfrm>
            <a:off x="4578762" y="4558268"/>
            <a:ext cx="475838" cy="473870"/>
          </a:xfrm>
          <a:prstGeom prst="ellipse">
            <a:avLst/>
          </a:prstGeom>
          <a:solidFill>
            <a:srgbClr val="FFC000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691044" y="4658943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100" b="1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5" name="Ellipse 208"/>
          <p:cNvSpPr/>
          <p:nvPr/>
        </p:nvSpPr>
        <p:spPr bwMode="auto">
          <a:xfrm>
            <a:off x="7369580" y="4939000"/>
            <a:ext cx="609681" cy="6071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63126" y="5111773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100" b="1" dirty="0">
                <a:solidFill>
                  <a:schemeClr val="bg1"/>
                </a:solidFill>
              </a:rPr>
              <a:t>7</a:t>
            </a:r>
            <a:endParaRPr lang="en-ZA" sz="1100" b="1" dirty="0" smtClean="0">
              <a:solidFill>
                <a:schemeClr val="bg1"/>
              </a:solidFill>
            </a:endParaRPr>
          </a:p>
        </p:txBody>
      </p:sp>
      <p:sp>
        <p:nvSpPr>
          <p:cNvPr id="57" name="Ellipse 208"/>
          <p:cNvSpPr/>
          <p:nvPr/>
        </p:nvSpPr>
        <p:spPr bwMode="auto">
          <a:xfrm>
            <a:off x="4863447" y="2092041"/>
            <a:ext cx="730370" cy="774443"/>
          </a:xfrm>
          <a:prstGeom prst="ellipse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059143" y="2324084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100" b="1" dirty="0" smtClean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59" name="Ellipse 208"/>
          <p:cNvSpPr/>
          <p:nvPr/>
        </p:nvSpPr>
        <p:spPr bwMode="auto">
          <a:xfrm>
            <a:off x="6685230" y="2319610"/>
            <a:ext cx="609681" cy="60715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78776" y="2492383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100" b="1" dirty="0">
                <a:solidFill>
                  <a:schemeClr val="bg1"/>
                </a:solidFill>
              </a:rPr>
              <a:t>9</a:t>
            </a:r>
            <a:endParaRPr lang="en-ZA" sz="1100" b="1" dirty="0" smtClean="0">
              <a:solidFill>
                <a:schemeClr val="bg1"/>
              </a:solidFill>
            </a:endParaRPr>
          </a:p>
        </p:txBody>
      </p:sp>
      <p:sp>
        <p:nvSpPr>
          <p:cNvPr id="61" name="Ellipse 208"/>
          <p:cNvSpPr/>
          <p:nvPr/>
        </p:nvSpPr>
        <p:spPr bwMode="auto">
          <a:xfrm>
            <a:off x="4063993" y="3132667"/>
            <a:ext cx="783756" cy="757101"/>
          </a:xfrm>
          <a:prstGeom prst="ellipse">
            <a:avLst/>
          </a:prstGeom>
          <a:solidFill>
            <a:srgbClr val="0070C0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43846" y="3370715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100" b="1" dirty="0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3" name="Ellipse 208"/>
          <p:cNvSpPr/>
          <p:nvPr/>
        </p:nvSpPr>
        <p:spPr bwMode="auto">
          <a:xfrm>
            <a:off x="7888928" y="3972433"/>
            <a:ext cx="456760" cy="434383"/>
          </a:xfrm>
          <a:prstGeom prst="ellipse">
            <a:avLst/>
          </a:prstGeom>
          <a:solidFill>
            <a:srgbClr val="92D050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014737" y="407747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100" b="1" dirty="0" smtClean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5" name="Ellipse 208"/>
          <p:cNvSpPr/>
          <p:nvPr/>
        </p:nvSpPr>
        <p:spPr bwMode="auto">
          <a:xfrm>
            <a:off x="5427801" y="1758307"/>
            <a:ext cx="609681" cy="607156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609501" y="1923569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100" b="1" dirty="0">
                <a:solidFill>
                  <a:schemeClr val="bg1"/>
                </a:solidFill>
              </a:rPr>
              <a:t>2</a:t>
            </a:r>
            <a:endParaRPr lang="en-ZA" sz="1100" b="1" dirty="0" smtClean="0">
              <a:solidFill>
                <a:schemeClr val="bg1"/>
              </a:solidFill>
            </a:endParaRPr>
          </a:p>
        </p:txBody>
      </p:sp>
      <p:sp>
        <p:nvSpPr>
          <p:cNvPr id="67" name="Ellipse 208"/>
          <p:cNvSpPr/>
          <p:nvPr/>
        </p:nvSpPr>
        <p:spPr bwMode="auto">
          <a:xfrm>
            <a:off x="4481173" y="5038834"/>
            <a:ext cx="730370" cy="774443"/>
          </a:xfrm>
          <a:prstGeom prst="ellipse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76869" y="5270877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100" b="1" dirty="0" smtClean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9" name="Ellipse 208"/>
          <p:cNvSpPr/>
          <p:nvPr/>
        </p:nvSpPr>
        <p:spPr bwMode="auto">
          <a:xfrm>
            <a:off x="5716436" y="5551130"/>
            <a:ext cx="730370" cy="774443"/>
          </a:xfrm>
          <a:prstGeom prst="ellipse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12132" y="5783173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100" b="1" dirty="0" smtClean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71" name="Ellipse 208"/>
          <p:cNvSpPr/>
          <p:nvPr/>
        </p:nvSpPr>
        <p:spPr bwMode="auto">
          <a:xfrm>
            <a:off x="7563126" y="3241123"/>
            <a:ext cx="730370" cy="774443"/>
          </a:xfrm>
          <a:prstGeom prst="ellipse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758822" y="3473166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100" b="1" dirty="0" smtClean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73" name="Ellipse 208"/>
          <p:cNvSpPr/>
          <p:nvPr/>
        </p:nvSpPr>
        <p:spPr bwMode="auto">
          <a:xfrm>
            <a:off x="7012277" y="3227085"/>
            <a:ext cx="609681" cy="6071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205823" y="3399858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100" b="1" dirty="0">
                <a:solidFill>
                  <a:schemeClr val="bg1"/>
                </a:solidFill>
              </a:rPr>
              <a:t>7</a:t>
            </a:r>
            <a:endParaRPr lang="en-ZA" sz="1100" b="1" dirty="0" smtClean="0">
              <a:solidFill>
                <a:schemeClr val="bg1"/>
              </a:solidFill>
            </a:endParaRPr>
          </a:p>
        </p:txBody>
      </p:sp>
      <p:sp>
        <p:nvSpPr>
          <p:cNvPr id="75" name="Ellipse 208"/>
          <p:cNvSpPr/>
          <p:nvPr/>
        </p:nvSpPr>
        <p:spPr bwMode="auto">
          <a:xfrm>
            <a:off x="7317117" y="3734776"/>
            <a:ext cx="441705" cy="434383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410423" y="3831346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100" b="1" dirty="0">
                <a:solidFill>
                  <a:schemeClr val="bg1"/>
                </a:solidFill>
              </a:rPr>
              <a:t>9</a:t>
            </a:r>
            <a:endParaRPr lang="en-ZA" sz="1100" b="1" dirty="0" smtClean="0">
              <a:solidFill>
                <a:schemeClr val="bg1"/>
              </a:solidFill>
            </a:endParaRPr>
          </a:p>
        </p:txBody>
      </p:sp>
      <p:sp>
        <p:nvSpPr>
          <p:cNvPr id="77" name="Ellipse 208"/>
          <p:cNvSpPr/>
          <p:nvPr/>
        </p:nvSpPr>
        <p:spPr bwMode="auto">
          <a:xfrm>
            <a:off x="4766125" y="3538392"/>
            <a:ext cx="456760" cy="434383"/>
          </a:xfrm>
          <a:prstGeom prst="ellipse">
            <a:avLst/>
          </a:prstGeom>
          <a:solidFill>
            <a:srgbClr val="92D050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891934" y="3643429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100" b="1" dirty="0" smtClean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79" name="Textplatzhalter 4"/>
          <p:cNvSpPr txBox="1">
            <a:spLocks/>
          </p:cNvSpPr>
          <p:nvPr/>
        </p:nvSpPr>
        <p:spPr bwMode="auto">
          <a:xfrm>
            <a:off x="567522" y="2247096"/>
            <a:ext cx="2855819" cy="320637"/>
          </a:xfrm>
          <a:prstGeom prst="rect">
            <a:avLst/>
          </a:prstGeom>
          <a:solidFill>
            <a:sysClr val="window" lastClr="FFFFFF"/>
          </a:solidFill>
          <a:ln w="12700">
            <a:solidFill>
              <a:sysClr val="window" lastClr="FFFFFF">
                <a:lumMod val="65000"/>
              </a:sysClr>
            </a:solidFill>
          </a:ln>
        </p:spPr>
        <p:txBody>
          <a:bodyPr vert="horz" lIns="360000" tIns="0" rIns="0" bIns="0" rtlCol="0" anchor="ctr" anchorCtr="0">
            <a:normAutofit/>
          </a:bodyPr>
          <a:lstStyle>
            <a:lvl1pPr marL="201613" indent="-201613" algn="l" defTabSz="914400" rtl="0" eaLnBrk="1" latinLnBrk="0" hangingPunct="1">
              <a:spcBef>
                <a:spcPts val="1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96863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9988" indent="-363538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613" marR="0" lvl="0" indent="-201613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Solar Water Heaters</a:t>
            </a:r>
          </a:p>
        </p:txBody>
      </p:sp>
      <p:sp>
        <p:nvSpPr>
          <p:cNvPr id="80" name="Textplatzhalter 5"/>
          <p:cNvSpPr txBox="1">
            <a:spLocks/>
          </p:cNvSpPr>
          <p:nvPr/>
        </p:nvSpPr>
        <p:spPr bwMode="auto">
          <a:xfrm>
            <a:off x="158451" y="2247096"/>
            <a:ext cx="330416" cy="320637"/>
          </a:xfrm>
          <a:prstGeom prst="rect">
            <a:avLst/>
          </a:prstGeom>
          <a:gradFill>
            <a:gsLst>
              <a:gs pos="0">
                <a:srgbClr val="2A79D0">
                  <a:lumMod val="40000"/>
                  <a:lumOff val="60000"/>
                </a:srgbClr>
              </a:gs>
              <a:gs pos="48000">
                <a:srgbClr val="2A79D0">
                  <a:lumMod val="75000"/>
                </a:srgbClr>
              </a:gs>
              <a:gs pos="100000">
                <a:srgbClr val="2A79D0">
                  <a:lumMod val="60000"/>
                  <a:lumOff val="40000"/>
                </a:srgbClr>
              </a:gs>
            </a:gsLst>
            <a:lin ang="5400000" scaled="0"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101600" algn="ctr" rotWithShape="0">
              <a:prstClr val="black">
                <a:alpha val="50000"/>
              </a:prstClr>
            </a:outerShdw>
            <a:reflection blurRad="6350" stA="50000" endA="300" endPos="55000" dir="5400000" sy="-100000" algn="bl" rotWithShape="0"/>
          </a:effectLst>
        </p:spPr>
        <p:txBody>
          <a:bodyPr vert="horz" lIns="0" tIns="0" rIns="0" bIns="0" rtlCol="0" anchor="ctr" anchorCtr="0">
            <a:normAutofit fontScale="92500" lnSpcReduction="10000"/>
          </a:bodyPr>
          <a:lstStyle>
            <a:lvl1pPr marL="201613" indent="-201613" algn="ctr" defTabSz="914400" rtl="0" eaLnBrk="1" latinLnBrk="0" hangingPunct="1">
              <a:spcBef>
                <a:spcPts val="1000"/>
              </a:spcBef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8163" indent="-296863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9988" indent="-363538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38275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01613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noProof="1">
                <a:solidFill>
                  <a:sysClr val="window" lastClr="FFFFFF"/>
                </a:solidFill>
                <a:latin typeface="Calibri"/>
              </a:rPr>
              <a:t>1</a:t>
            </a:r>
            <a:endParaRPr kumimoji="0" lang="en-US" sz="2400" b="1" i="0" u="none" strike="noStrike" kern="1200" cap="none" spc="0" normalizeH="0" baseline="0" noProof="1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Textplatzhalter 4"/>
          <p:cNvSpPr txBox="1">
            <a:spLocks/>
          </p:cNvSpPr>
          <p:nvPr/>
        </p:nvSpPr>
        <p:spPr bwMode="auto">
          <a:xfrm>
            <a:off x="575983" y="2661973"/>
            <a:ext cx="2855819" cy="320637"/>
          </a:xfrm>
          <a:prstGeom prst="rect">
            <a:avLst/>
          </a:prstGeom>
          <a:solidFill>
            <a:sysClr val="window" lastClr="FFFFFF"/>
          </a:solidFill>
          <a:ln w="12700">
            <a:solidFill>
              <a:sysClr val="window" lastClr="FFFFFF">
                <a:lumMod val="65000"/>
              </a:sysClr>
            </a:solidFill>
          </a:ln>
        </p:spPr>
        <p:txBody>
          <a:bodyPr vert="horz" lIns="360000" tIns="0" rIns="0" bIns="0" rtlCol="0" anchor="ctr" anchorCtr="0">
            <a:normAutofit/>
          </a:bodyPr>
          <a:lstStyle>
            <a:lvl1pPr marL="201613" indent="-201613" algn="l" defTabSz="914400" rtl="0" eaLnBrk="1" latinLnBrk="0" hangingPunct="1">
              <a:spcBef>
                <a:spcPts val="1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96863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9988" indent="-363538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613" marR="0" lvl="0" indent="-201613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Smart Meters &amp; Prepaid</a:t>
            </a:r>
          </a:p>
        </p:txBody>
      </p:sp>
      <p:sp>
        <p:nvSpPr>
          <p:cNvPr id="82" name="Textplatzhalter 5"/>
          <p:cNvSpPr txBox="1">
            <a:spLocks/>
          </p:cNvSpPr>
          <p:nvPr/>
        </p:nvSpPr>
        <p:spPr bwMode="auto">
          <a:xfrm>
            <a:off x="166912" y="2661973"/>
            <a:ext cx="330416" cy="320637"/>
          </a:xfrm>
          <a:prstGeom prst="rect">
            <a:avLst/>
          </a:prstGeom>
          <a:gradFill>
            <a:gsLst>
              <a:gs pos="0">
                <a:srgbClr val="2A79D0">
                  <a:lumMod val="40000"/>
                  <a:lumOff val="60000"/>
                </a:srgbClr>
              </a:gs>
              <a:gs pos="48000">
                <a:srgbClr val="2A79D0">
                  <a:lumMod val="75000"/>
                </a:srgbClr>
              </a:gs>
              <a:gs pos="100000">
                <a:srgbClr val="2A79D0">
                  <a:lumMod val="60000"/>
                  <a:lumOff val="40000"/>
                </a:srgbClr>
              </a:gs>
            </a:gsLst>
            <a:lin ang="5400000" scaled="0"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101600" algn="ctr" rotWithShape="0">
              <a:prstClr val="black">
                <a:alpha val="50000"/>
              </a:prstClr>
            </a:outerShdw>
            <a:reflection blurRad="6350" stA="50000" endA="300" endPos="55000" dir="5400000" sy="-100000" algn="bl" rotWithShape="0"/>
          </a:effectLst>
        </p:spPr>
        <p:txBody>
          <a:bodyPr vert="horz" lIns="0" tIns="0" rIns="0" bIns="0" rtlCol="0" anchor="ctr" anchorCtr="0">
            <a:normAutofit fontScale="92500" lnSpcReduction="10000"/>
          </a:bodyPr>
          <a:lstStyle>
            <a:lvl1pPr marL="201613" indent="-201613" algn="ctr" defTabSz="914400" rtl="0" eaLnBrk="1" latinLnBrk="0" hangingPunct="1">
              <a:spcBef>
                <a:spcPts val="1000"/>
              </a:spcBef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8163" indent="-296863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9988" indent="-363538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38275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01613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2400" b="1" i="0" u="none" strike="noStrike" kern="1200" cap="none" spc="0" normalizeH="0" baseline="0" noProof="1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platzhalter 4"/>
          <p:cNvSpPr txBox="1">
            <a:spLocks/>
          </p:cNvSpPr>
          <p:nvPr/>
        </p:nvSpPr>
        <p:spPr bwMode="auto">
          <a:xfrm>
            <a:off x="584450" y="3102257"/>
            <a:ext cx="2855819" cy="320637"/>
          </a:xfrm>
          <a:prstGeom prst="rect">
            <a:avLst/>
          </a:prstGeom>
          <a:solidFill>
            <a:sysClr val="window" lastClr="FFFFFF"/>
          </a:solidFill>
          <a:ln w="12700">
            <a:solidFill>
              <a:sysClr val="window" lastClr="FFFFFF">
                <a:lumMod val="65000"/>
              </a:sysClr>
            </a:solidFill>
          </a:ln>
        </p:spPr>
        <p:txBody>
          <a:bodyPr vert="horz" lIns="360000" tIns="0" rIns="0" bIns="0" rtlCol="0" anchor="ctr" anchorCtr="0">
            <a:normAutofit/>
          </a:bodyPr>
          <a:lstStyle>
            <a:lvl1pPr marL="201613" indent="-201613" algn="l" defTabSz="914400" rtl="0" eaLnBrk="1" latinLnBrk="0" hangingPunct="1">
              <a:spcBef>
                <a:spcPts val="1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96863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9988" indent="-363538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613" marR="0" lvl="0" indent="-201613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noProof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Water Reticulation</a:t>
            </a:r>
            <a:endParaRPr kumimoji="0" lang="en-US" sz="1600" b="0" i="0" u="none" strike="noStrike" kern="1200" cap="none" spc="0" normalizeH="0" baseline="0" noProof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Textplatzhalter 5"/>
          <p:cNvSpPr txBox="1">
            <a:spLocks/>
          </p:cNvSpPr>
          <p:nvPr/>
        </p:nvSpPr>
        <p:spPr bwMode="auto">
          <a:xfrm>
            <a:off x="175379" y="3102257"/>
            <a:ext cx="330416" cy="320637"/>
          </a:xfrm>
          <a:prstGeom prst="rect">
            <a:avLst/>
          </a:prstGeom>
          <a:gradFill>
            <a:gsLst>
              <a:gs pos="0">
                <a:srgbClr val="2A79D0">
                  <a:lumMod val="40000"/>
                  <a:lumOff val="60000"/>
                </a:srgbClr>
              </a:gs>
              <a:gs pos="48000">
                <a:srgbClr val="2A79D0">
                  <a:lumMod val="75000"/>
                </a:srgbClr>
              </a:gs>
              <a:gs pos="100000">
                <a:srgbClr val="2A79D0">
                  <a:lumMod val="60000"/>
                  <a:lumOff val="40000"/>
                </a:srgbClr>
              </a:gs>
            </a:gsLst>
            <a:lin ang="5400000" scaled="0"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101600" algn="ctr" rotWithShape="0">
              <a:prstClr val="black">
                <a:alpha val="50000"/>
              </a:prstClr>
            </a:outerShdw>
            <a:reflection blurRad="6350" stA="50000" endA="300" endPos="55000" dir="5400000" sy="-100000" algn="bl" rotWithShape="0"/>
          </a:effectLst>
        </p:spPr>
        <p:txBody>
          <a:bodyPr vert="horz" lIns="0" tIns="0" rIns="0" bIns="0" rtlCol="0" anchor="ctr" anchorCtr="0">
            <a:normAutofit fontScale="92500" lnSpcReduction="10000"/>
          </a:bodyPr>
          <a:lstStyle>
            <a:lvl1pPr marL="201613" indent="-201613" algn="ctr" defTabSz="914400" rtl="0" eaLnBrk="1" latinLnBrk="0" hangingPunct="1">
              <a:spcBef>
                <a:spcPts val="1000"/>
              </a:spcBef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8163" indent="-296863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9988" indent="-363538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38275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01613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noProof="1" smtClean="0">
                <a:solidFill>
                  <a:sysClr val="window" lastClr="FFFFFF"/>
                </a:solidFill>
                <a:latin typeface="Calibri"/>
              </a:rPr>
              <a:t>3</a:t>
            </a:r>
            <a:endParaRPr kumimoji="0" lang="en-US" sz="2400" b="1" i="0" u="none" strike="noStrike" kern="1200" cap="none" spc="0" normalizeH="0" baseline="0" noProof="1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Textplatzhalter 4"/>
          <p:cNvSpPr txBox="1">
            <a:spLocks/>
          </p:cNvSpPr>
          <p:nvPr/>
        </p:nvSpPr>
        <p:spPr bwMode="auto">
          <a:xfrm>
            <a:off x="592911" y="3517134"/>
            <a:ext cx="2855819" cy="320637"/>
          </a:xfrm>
          <a:prstGeom prst="rect">
            <a:avLst/>
          </a:prstGeom>
          <a:solidFill>
            <a:sysClr val="window" lastClr="FFFFFF"/>
          </a:solidFill>
          <a:ln w="12700">
            <a:solidFill>
              <a:sysClr val="window" lastClr="FFFFFF">
                <a:lumMod val="65000"/>
              </a:sysClr>
            </a:solidFill>
          </a:ln>
        </p:spPr>
        <p:txBody>
          <a:bodyPr vert="horz" lIns="360000" tIns="0" rIns="0" bIns="0" rtlCol="0" anchor="ctr" anchorCtr="0">
            <a:normAutofit/>
          </a:bodyPr>
          <a:lstStyle>
            <a:lvl1pPr marL="201613" indent="-201613" algn="l" defTabSz="914400" rtl="0" eaLnBrk="1" latinLnBrk="0" hangingPunct="1">
              <a:spcBef>
                <a:spcPts val="1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96863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9988" indent="-363538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613" marR="0" lvl="0" indent="-201613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Road Construction</a:t>
            </a:r>
          </a:p>
        </p:txBody>
      </p:sp>
      <p:sp>
        <p:nvSpPr>
          <p:cNvPr id="86" name="Textplatzhalter 5"/>
          <p:cNvSpPr txBox="1">
            <a:spLocks/>
          </p:cNvSpPr>
          <p:nvPr/>
        </p:nvSpPr>
        <p:spPr bwMode="auto">
          <a:xfrm>
            <a:off x="183840" y="3517134"/>
            <a:ext cx="330416" cy="320637"/>
          </a:xfrm>
          <a:prstGeom prst="rect">
            <a:avLst/>
          </a:prstGeom>
          <a:gradFill>
            <a:gsLst>
              <a:gs pos="0">
                <a:srgbClr val="2A79D0">
                  <a:lumMod val="40000"/>
                  <a:lumOff val="60000"/>
                </a:srgbClr>
              </a:gs>
              <a:gs pos="48000">
                <a:srgbClr val="2A79D0">
                  <a:lumMod val="75000"/>
                </a:srgbClr>
              </a:gs>
              <a:gs pos="100000">
                <a:srgbClr val="2A79D0">
                  <a:lumMod val="60000"/>
                  <a:lumOff val="40000"/>
                </a:srgbClr>
              </a:gs>
            </a:gsLst>
            <a:lin ang="5400000" scaled="0"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101600" algn="ctr" rotWithShape="0">
              <a:prstClr val="black">
                <a:alpha val="50000"/>
              </a:prstClr>
            </a:outerShdw>
            <a:reflection blurRad="6350" stA="50000" endA="300" endPos="55000" dir="5400000" sy="-100000" algn="bl" rotWithShape="0"/>
          </a:effectLst>
        </p:spPr>
        <p:txBody>
          <a:bodyPr vert="horz" lIns="0" tIns="0" rIns="0" bIns="0" rtlCol="0" anchor="ctr" anchorCtr="0">
            <a:normAutofit fontScale="92500" lnSpcReduction="10000"/>
          </a:bodyPr>
          <a:lstStyle>
            <a:lvl1pPr marL="201613" indent="-201613" algn="ctr" defTabSz="914400" rtl="0" eaLnBrk="1" latinLnBrk="0" hangingPunct="1">
              <a:spcBef>
                <a:spcPts val="1000"/>
              </a:spcBef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8163" indent="-296863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9988" indent="-363538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38275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01613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noProof="1">
                <a:solidFill>
                  <a:sysClr val="window" lastClr="FFFFFF"/>
                </a:solidFill>
                <a:latin typeface="Calibri"/>
              </a:rPr>
              <a:t>4</a:t>
            </a:r>
            <a:endParaRPr kumimoji="0" lang="en-US" sz="2400" b="1" i="0" u="none" strike="noStrike" kern="1200" cap="none" spc="0" normalizeH="0" baseline="0" noProof="1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Textplatzhalter 4"/>
          <p:cNvSpPr txBox="1">
            <a:spLocks/>
          </p:cNvSpPr>
          <p:nvPr/>
        </p:nvSpPr>
        <p:spPr bwMode="auto">
          <a:xfrm>
            <a:off x="592911" y="3932017"/>
            <a:ext cx="2855819" cy="320637"/>
          </a:xfrm>
          <a:prstGeom prst="rect">
            <a:avLst/>
          </a:prstGeom>
          <a:solidFill>
            <a:sysClr val="window" lastClr="FFFFFF"/>
          </a:solidFill>
          <a:ln w="12700">
            <a:solidFill>
              <a:sysClr val="window" lastClr="FFFFFF">
                <a:lumMod val="65000"/>
              </a:sysClr>
            </a:solidFill>
          </a:ln>
        </p:spPr>
        <p:txBody>
          <a:bodyPr vert="horz" lIns="360000" tIns="0" rIns="0" bIns="0" rtlCol="0" anchor="ctr" anchorCtr="0">
            <a:normAutofit/>
          </a:bodyPr>
          <a:lstStyle>
            <a:lvl1pPr marL="201613" indent="-201613" algn="l" defTabSz="914400" rtl="0" eaLnBrk="1" latinLnBrk="0" hangingPunct="1">
              <a:spcBef>
                <a:spcPts val="1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96863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9988" indent="-363538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613" marR="0" lvl="0" indent="-201613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Electrification</a:t>
            </a:r>
          </a:p>
        </p:txBody>
      </p:sp>
      <p:sp>
        <p:nvSpPr>
          <p:cNvPr id="88" name="Textplatzhalter 5"/>
          <p:cNvSpPr txBox="1">
            <a:spLocks/>
          </p:cNvSpPr>
          <p:nvPr/>
        </p:nvSpPr>
        <p:spPr bwMode="auto">
          <a:xfrm>
            <a:off x="183840" y="3932017"/>
            <a:ext cx="330416" cy="320637"/>
          </a:xfrm>
          <a:prstGeom prst="rect">
            <a:avLst/>
          </a:prstGeom>
          <a:gradFill>
            <a:gsLst>
              <a:gs pos="0">
                <a:srgbClr val="2A79D0">
                  <a:lumMod val="40000"/>
                  <a:lumOff val="60000"/>
                </a:srgbClr>
              </a:gs>
              <a:gs pos="48000">
                <a:srgbClr val="2A79D0">
                  <a:lumMod val="75000"/>
                </a:srgbClr>
              </a:gs>
              <a:gs pos="100000">
                <a:srgbClr val="2A79D0">
                  <a:lumMod val="60000"/>
                  <a:lumOff val="40000"/>
                </a:srgbClr>
              </a:gs>
            </a:gsLst>
            <a:lin ang="5400000" scaled="0"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101600" algn="ctr" rotWithShape="0">
              <a:prstClr val="black">
                <a:alpha val="50000"/>
              </a:prstClr>
            </a:outerShdw>
            <a:reflection blurRad="6350" stA="50000" endA="300" endPos="55000" dir="5400000" sy="-100000" algn="bl" rotWithShape="0"/>
          </a:effectLst>
        </p:spPr>
        <p:txBody>
          <a:bodyPr vert="horz" lIns="0" tIns="0" rIns="0" bIns="0" rtlCol="0" anchor="ctr" anchorCtr="0">
            <a:normAutofit fontScale="92500" lnSpcReduction="10000"/>
          </a:bodyPr>
          <a:lstStyle>
            <a:lvl1pPr marL="201613" indent="-201613" algn="ctr" defTabSz="914400" rtl="0" eaLnBrk="1" latinLnBrk="0" hangingPunct="1">
              <a:spcBef>
                <a:spcPts val="1000"/>
              </a:spcBef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8163" indent="-296863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9988" indent="-363538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38275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01613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noProof="1">
                <a:solidFill>
                  <a:sysClr val="window" lastClr="FFFFFF"/>
                </a:solidFill>
                <a:latin typeface="Calibri"/>
              </a:rPr>
              <a:t>5</a:t>
            </a:r>
            <a:endParaRPr kumimoji="0" lang="en-US" sz="2400" b="1" i="0" u="none" strike="noStrike" kern="1200" cap="none" spc="0" normalizeH="0" baseline="0" noProof="1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platzhalter 4"/>
          <p:cNvSpPr txBox="1">
            <a:spLocks/>
          </p:cNvSpPr>
          <p:nvPr/>
        </p:nvSpPr>
        <p:spPr bwMode="auto">
          <a:xfrm>
            <a:off x="601372" y="4346894"/>
            <a:ext cx="2855819" cy="320637"/>
          </a:xfrm>
          <a:prstGeom prst="rect">
            <a:avLst/>
          </a:prstGeom>
          <a:solidFill>
            <a:sysClr val="window" lastClr="FFFFFF"/>
          </a:solidFill>
          <a:ln w="12700">
            <a:solidFill>
              <a:sysClr val="window" lastClr="FFFFFF">
                <a:lumMod val="65000"/>
              </a:sysClr>
            </a:solidFill>
          </a:ln>
        </p:spPr>
        <p:txBody>
          <a:bodyPr vert="horz" lIns="360000" tIns="0" rIns="0" bIns="0" rtlCol="0" anchor="ctr" anchorCtr="0">
            <a:normAutofit/>
          </a:bodyPr>
          <a:lstStyle>
            <a:lvl1pPr marL="201613" indent="-201613" algn="l" defTabSz="914400" rtl="0" eaLnBrk="1" latinLnBrk="0" hangingPunct="1">
              <a:spcBef>
                <a:spcPts val="1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96863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9988" indent="-363538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613" marR="0" lvl="0" indent="-201613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 Lighting</a:t>
            </a:r>
          </a:p>
        </p:txBody>
      </p:sp>
      <p:sp>
        <p:nvSpPr>
          <p:cNvPr id="90" name="Textplatzhalter 5"/>
          <p:cNvSpPr txBox="1">
            <a:spLocks/>
          </p:cNvSpPr>
          <p:nvPr/>
        </p:nvSpPr>
        <p:spPr bwMode="auto">
          <a:xfrm>
            <a:off x="192301" y="4346894"/>
            <a:ext cx="330416" cy="320637"/>
          </a:xfrm>
          <a:prstGeom prst="rect">
            <a:avLst/>
          </a:prstGeom>
          <a:gradFill>
            <a:gsLst>
              <a:gs pos="0">
                <a:srgbClr val="2A79D0">
                  <a:lumMod val="40000"/>
                  <a:lumOff val="60000"/>
                </a:srgbClr>
              </a:gs>
              <a:gs pos="48000">
                <a:srgbClr val="2A79D0">
                  <a:lumMod val="75000"/>
                </a:srgbClr>
              </a:gs>
              <a:gs pos="100000">
                <a:srgbClr val="2A79D0">
                  <a:lumMod val="60000"/>
                  <a:lumOff val="40000"/>
                </a:srgbClr>
              </a:gs>
            </a:gsLst>
            <a:lin ang="5400000" scaled="0"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101600" algn="ctr" rotWithShape="0">
              <a:prstClr val="black">
                <a:alpha val="50000"/>
              </a:prstClr>
            </a:outerShdw>
            <a:reflection blurRad="6350" stA="50000" endA="300" endPos="55000" dir="5400000" sy="-100000" algn="bl" rotWithShape="0"/>
          </a:effectLst>
        </p:spPr>
        <p:txBody>
          <a:bodyPr vert="horz" lIns="0" tIns="0" rIns="0" bIns="0" rtlCol="0" anchor="ctr" anchorCtr="0">
            <a:normAutofit fontScale="92500" lnSpcReduction="10000"/>
          </a:bodyPr>
          <a:lstStyle>
            <a:lvl1pPr marL="201613" indent="-201613" algn="ctr" defTabSz="914400" rtl="0" eaLnBrk="1" latinLnBrk="0" hangingPunct="1">
              <a:spcBef>
                <a:spcPts val="1000"/>
              </a:spcBef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8163" indent="-296863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9988" indent="-363538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38275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01613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endParaRPr kumimoji="0" lang="en-US" sz="2400" b="1" i="0" u="none" strike="noStrike" kern="1200" cap="none" spc="0" normalizeH="0" baseline="0" noProof="1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Textplatzhalter 4"/>
          <p:cNvSpPr txBox="1">
            <a:spLocks/>
          </p:cNvSpPr>
          <p:nvPr/>
        </p:nvSpPr>
        <p:spPr bwMode="auto">
          <a:xfrm>
            <a:off x="592911" y="4777584"/>
            <a:ext cx="2855819" cy="320637"/>
          </a:xfrm>
          <a:prstGeom prst="rect">
            <a:avLst/>
          </a:prstGeom>
          <a:solidFill>
            <a:sysClr val="window" lastClr="FFFFFF"/>
          </a:solidFill>
          <a:ln w="12700">
            <a:solidFill>
              <a:sysClr val="window" lastClr="FFFFFF">
                <a:lumMod val="65000"/>
              </a:sysClr>
            </a:solidFill>
          </a:ln>
        </p:spPr>
        <p:txBody>
          <a:bodyPr vert="horz" lIns="360000" tIns="0" rIns="0" bIns="0" rtlCol="0" anchor="ctr" anchorCtr="0">
            <a:normAutofit/>
          </a:bodyPr>
          <a:lstStyle>
            <a:lvl1pPr marL="201613" indent="-201613" algn="l" defTabSz="914400" rtl="0" eaLnBrk="1" latinLnBrk="0" hangingPunct="1">
              <a:spcBef>
                <a:spcPts val="1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96863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9988" indent="-363538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613" marR="0" lvl="0" indent="-201613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Substation</a:t>
            </a:r>
            <a:r>
              <a:rPr kumimoji="0" lang="en-US" sz="1600" b="0" i="0" u="none" strike="noStrike" kern="1200" cap="none" spc="0" normalizeH="0" noProof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Upgrade </a:t>
            </a:r>
            <a:endParaRPr kumimoji="0" lang="en-US" sz="1600" b="0" i="0" u="none" strike="noStrike" kern="1200" cap="none" spc="0" normalizeH="0" baseline="0" noProof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Textplatzhalter 5"/>
          <p:cNvSpPr txBox="1">
            <a:spLocks/>
          </p:cNvSpPr>
          <p:nvPr/>
        </p:nvSpPr>
        <p:spPr bwMode="auto">
          <a:xfrm>
            <a:off x="183840" y="4777584"/>
            <a:ext cx="330416" cy="320637"/>
          </a:xfrm>
          <a:prstGeom prst="rect">
            <a:avLst/>
          </a:prstGeom>
          <a:gradFill>
            <a:gsLst>
              <a:gs pos="0">
                <a:srgbClr val="2A79D0">
                  <a:lumMod val="40000"/>
                  <a:lumOff val="60000"/>
                </a:srgbClr>
              </a:gs>
              <a:gs pos="48000">
                <a:srgbClr val="2A79D0">
                  <a:lumMod val="75000"/>
                </a:srgbClr>
              </a:gs>
              <a:gs pos="100000">
                <a:srgbClr val="2A79D0">
                  <a:lumMod val="60000"/>
                  <a:lumOff val="40000"/>
                </a:srgbClr>
              </a:gs>
            </a:gsLst>
            <a:lin ang="5400000" scaled="0"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101600" algn="ctr" rotWithShape="0">
              <a:prstClr val="black">
                <a:alpha val="50000"/>
              </a:prstClr>
            </a:outerShdw>
            <a:reflection blurRad="6350" stA="50000" endA="300" endPos="55000" dir="5400000" sy="-100000" algn="bl" rotWithShape="0"/>
          </a:effectLst>
        </p:spPr>
        <p:txBody>
          <a:bodyPr vert="horz" lIns="0" tIns="0" rIns="0" bIns="0" rtlCol="0" anchor="ctr" anchorCtr="0">
            <a:normAutofit fontScale="92500" lnSpcReduction="10000"/>
          </a:bodyPr>
          <a:lstStyle>
            <a:lvl1pPr marL="201613" indent="-201613" algn="ctr" defTabSz="914400" rtl="0" eaLnBrk="1" latinLnBrk="0" hangingPunct="1">
              <a:spcBef>
                <a:spcPts val="1000"/>
              </a:spcBef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8163" indent="-296863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9988" indent="-363538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38275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01613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noProof="1">
                <a:solidFill>
                  <a:sysClr val="window" lastClr="FFFFFF"/>
                </a:solidFill>
                <a:latin typeface="Calibri"/>
              </a:rPr>
              <a:t>7</a:t>
            </a:r>
            <a:endParaRPr kumimoji="0" lang="en-US" sz="2400" b="1" i="0" u="none" strike="noStrike" kern="1200" cap="none" spc="0" normalizeH="0" baseline="0" noProof="1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Textplatzhalter 4"/>
          <p:cNvSpPr txBox="1">
            <a:spLocks/>
          </p:cNvSpPr>
          <p:nvPr/>
        </p:nvSpPr>
        <p:spPr bwMode="auto">
          <a:xfrm>
            <a:off x="601372" y="5192461"/>
            <a:ext cx="2855819" cy="320637"/>
          </a:xfrm>
          <a:prstGeom prst="rect">
            <a:avLst/>
          </a:prstGeom>
          <a:solidFill>
            <a:sysClr val="window" lastClr="FFFFFF"/>
          </a:solidFill>
          <a:ln w="12700">
            <a:solidFill>
              <a:sysClr val="window" lastClr="FFFFFF">
                <a:lumMod val="65000"/>
              </a:sysClr>
            </a:solidFill>
          </a:ln>
        </p:spPr>
        <p:txBody>
          <a:bodyPr vert="horz" lIns="360000" tIns="0" rIns="0" bIns="0" rtlCol="0" anchor="ctr" anchorCtr="0">
            <a:normAutofit/>
          </a:bodyPr>
          <a:lstStyle>
            <a:lvl1pPr marL="201613" indent="-201613" algn="l" defTabSz="914400" rtl="0" eaLnBrk="1" latinLnBrk="0" hangingPunct="1">
              <a:spcBef>
                <a:spcPts val="1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96863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9988" indent="-363538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613" marR="0" lvl="0" indent="-201613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Corridors</a:t>
            </a:r>
            <a:r>
              <a:rPr kumimoji="0" lang="en-US" sz="1600" b="0" i="0" u="none" strike="noStrike" kern="1200" cap="none" spc="0" normalizeH="0" noProof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Freedom</a:t>
            </a:r>
            <a:endParaRPr kumimoji="0" lang="en-US" sz="1600" b="0" i="0" u="none" strike="noStrike" kern="1200" cap="none" spc="0" normalizeH="0" baseline="0" noProof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Textplatzhalter 5"/>
          <p:cNvSpPr txBox="1">
            <a:spLocks/>
          </p:cNvSpPr>
          <p:nvPr/>
        </p:nvSpPr>
        <p:spPr bwMode="auto">
          <a:xfrm>
            <a:off x="192301" y="5192461"/>
            <a:ext cx="330416" cy="320637"/>
          </a:xfrm>
          <a:prstGeom prst="rect">
            <a:avLst/>
          </a:prstGeom>
          <a:gradFill>
            <a:gsLst>
              <a:gs pos="0">
                <a:srgbClr val="2A79D0">
                  <a:lumMod val="40000"/>
                  <a:lumOff val="60000"/>
                </a:srgbClr>
              </a:gs>
              <a:gs pos="48000">
                <a:srgbClr val="2A79D0">
                  <a:lumMod val="75000"/>
                </a:srgbClr>
              </a:gs>
              <a:gs pos="100000">
                <a:srgbClr val="2A79D0">
                  <a:lumMod val="60000"/>
                  <a:lumOff val="40000"/>
                </a:srgbClr>
              </a:gs>
            </a:gsLst>
            <a:lin ang="5400000" scaled="0"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101600" algn="ctr" rotWithShape="0">
              <a:prstClr val="black">
                <a:alpha val="50000"/>
              </a:prstClr>
            </a:outerShdw>
            <a:reflection blurRad="6350" stA="50000" endA="300" endPos="55000" dir="5400000" sy="-100000" algn="bl" rotWithShape="0"/>
          </a:effectLst>
        </p:spPr>
        <p:txBody>
          <a:bodyPr vert="horz" lIns="0" tIns="0" rIns="0" bIns="0" rtlCol="0" anchor="ctr" anchorCtr="0">
            <a:normAutofit fontScale="92500" lnSpcReduction="10000"/>
          </a:bodyPr>
          <a:lstStyle>
            <a:lvl1pPr marL="201613" indent="-201613" algn="ctr" defTabSz="914400" rtl="0" eaLnBrk="1" latinLnBrk="0" hangingPunct="1">
              <a:spcBef>
                <a:spcPts val="1000"/>
              </a:spcBef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8163" indent="-296863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9988" indent="-363538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38275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01613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noProof="1" smtClean="0">
                <a:solidFill>
                  <a:sysClr val="window" lastClr="FFFFFF"/>
                </a:solidFill>
                <a:latin typeface="Calibri"/>
              </a:rPr>
              <a:t>8</a:t>
            </a:r>
            <a:endParaRPr kumimoji="0" lang="en-US" sz="2400" b="1" i="0" u="none" strike="noStrike" kern="1200" cap="none" spc="0" normalizeH="0" baseline="0" noProof="1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Textplatzhalter 4"/>
          <p:cNvSpPr txBox="1">
            <a:spLocks/>
          </p:cNvSpPr>
          <p:nvPr/>
        </p:nvSpPr>
        <p:spPr bwMode="auto">
          <a:xfrm>
            <a:off x="601372" y="5607344"/>
            <a:ext cx="2855819" cy="320637"/>
          </a:xfrm>
          <a:prstGeom prst="rect">
            <a:avLst/>
          </a:prstGeom>
          <a:solidFill>
            <a:sysClr val="window" lastClr="FFFFFF"/>
          </a:solidFill>
          <a:ln w="12700">
            <a:solidFill>
              <a:sysClr val="window" lastClr="FFFFFF">
                <a:lumMod val="65000"/>
              </a:sysClr>
            </a:solidFill>
          </a:ln>
        </p:spPr>
        <p:txBody>
          <a:bodyPr vert="horz" lIns="360000" tIns="0" rIns="0" bIns="0" rtlCol="0" anchor="ctr" anchorCtr="0">
            <a:normAutofit/>
          </a:bodyPr>
          <a:lstStyle>
            <a:lvl1pPr marL="201613" indent="-201613" algn="l" defTabSz="914400" rtl="0" eaLnBrk="1" latinLnBrk="0" hangingPunct="1">
              <a:spcBef>
                <a:spcPts val="1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96863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9988" indent="-363538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613" marR="0" lvl="0" indent="-201613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noProof="1" smtClean="0">
                <a:solidFill>
                  <a:sysClr val="windowText" lastClr="000000"/>
                </a:solidFill>
                <a:latin typeface="Calibri"/>
              </a:rPr>
              <a:t>SCADA</a:t>
            </a:r>
            <a:endParaRPr kumimoji="0" lang="en-US" sz="1600" b="0" i="0" u="none" strike="noStrike" kern="1200" cap="none" spc="0" normalizeH="0" baseline="0" noProof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Textplatzhalter 5"/>
          <p:cNvSpPr txBox="1">
            <a:spLocks/>
          </p:cNvSpPr>
          <p:nvPr/>
        </p:nvSpPr>
        <p:spPr bwMode="auto">
          <a:xfrm>
            <a:off x="192301" y="5607344"/>
            <a:ext cx="330416" cy="320637"/>
          </a:xfrm>
          <a:prstGeom prst="rect">
            <a:avLst/>
          </a:prstGeom>
          <a:gradFill>
            <a:gsLst>
              <a:gs pos="0">
                <a:srgbClr val="2A79D0">
                  <a:lumMod val="40000"/>
                  <a:lumOff val="60000"/>
                </a:srgbClr>
              </a:gs>
              <a:gs pos="48000">
                <a:srgbClr val="2A79D0">
                  <a:lumMod val="75000"/>
                </a:srgbClr>
              </a:gs>
              <a:gs pos="100000">
                <a:srgbClr val="2A79D0">
                  <a:lumMod val="60000"/>
                  <a:lumOff val="40000"/>
                </a:srgbClr>
              </a:gs>
            </a:gsLst>
            <a:lin ang="5400000" scaled="0"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101600" algn="ctr" rotWithShape="0">
              <a:prstClr val="black">
                <a:alpha val="50000"/>
              </a:prstClr>
            </a:outerShdw>
            <a:reflection blurRad="6350" stA="50000" endA="300" endPos="55000" dir="5400000" sy="-100000" algn="bl" rotWithShape="0"/>
          </a:effectLst>
        </p:spPr>
        <p:txBody>
          <a:bodyPr vert="horz" lIns="0" tIns="0" rIns="0" bIns="0" rtlCol="0" anchor="ctr" anchorCtr="0">
            <a:normAutofit fontScale="92500" lnSpcReduction="10000"/>
          </a:bodyPr>
          <a:lstStyle>
            <a:lvl1pPr marL="201613" indent="-201613" algn="ctr" defTabSz="914400" rtl="0" eaLnBrk="1" latinLnBrk="0" hangingPunct="1">
              <a:spcBef>
                <a:spcPts val="1000"/>
              </a:spcBef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8163" indent="-296863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9988" indent="-363538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38275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01613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  <a:endParaRPr kumimoji="0" lang="en-US" sz="2400" b="1" i="0" u="none" strike="noStrike" kern="1200" cap="none" spc="0" normalizeH="0" baseline="0" noProof="1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Textplatzhalter 4"/>
          <p:cNvSpPr txBox="1">
            <a:spLocks/>
          </p:cNvSpPr>
          <p:nvPr/>
        </p:nvSpPr>
        <p:spPr bwMode="auto">
          <a:xfrm>
            <a:off x="609833" y="6022221"/>
            <a:ext cx="2855819" cy="320637"/>
          </a:xfrm>
          <a:prstGeom prst="rect">
            <a:avLst/>
          </a:prstGeom>
          <a:solidFill>
            <a:sysClr val="window" lastClr="FFFFFF"/>
          </a:solidFill>
          <a:ln w="12700">
            <a:solidFill>
              <a:sysClr val="window" lastClr="FFFFFF">
                <a:lumMod val="65000"/>
              </a:sysClr>
            </a:solidFill>
          </a:ln>
        </p:spPr>
        <p:txBody>
          <a:bodyPr vert="horz" lIns="360000" tIns="0" rIns="0" bIns="0" rtlCol="0" anchor="ctr" anchorCtr="0">
            <a:normAutofit/>
          </a:bodyPr>
          <a:lstStyle>
            <a:lvl1pPr marL="201613" indent="-201613" algn="l" defTabSz="914400" rtl="0" eaLnBrk="1" latinLnBrk="0" hangingPunct="1">
              <a:spcBef>
                <a:spcPts val="1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96863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9988" indent="-363538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613" marR="0" lvl="0" indent="-201613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Theft &amp; Vandalism</a:t>
            </a:r>
          </a:p>
        </p:txBody>
      </p:sp>
      <p:sp>
        <p:nvSpPr>
          <p:cNvPr id="98" name="Textplatzhalter 5"/>
          <p:cNvSpPr txBox="1">
            <a:spLocks/>
          </p:cNvSpPr>
          <p:nvPr/>
        </p:nvSpPr>
        <p:spPr bwMode="auto">
          <a:xfrm>
            <a:off x="200762" y="6022221"/>
            <a:ext cx="330416" cy="320637"/>
          </a:xfrm>
          <a:prstGeom prst="rect">
            <a:avLst/>
          </a:prstGeom>
          <a:gradFill>
            <a:gsLst>
              <a:gs pos="0">
                <a:srgbClr val="2A79D0">
                  <a:lumMod val="40000"/>
                  <a:lumOff val="60000"/>
                </a:srgbClr>
              </a:gs>
              <a:gs pos="48000">
                <a:srgbClr val="2A79D0">
                  <a:lumMod val="75000"/>
                </a:srgbClr>
              </a:gs>
              <a:gs pos="100000">
                <a:srgbClr val="2A79D0">
                  <a:lumMod val="60000"/>
                  <a:lumOff val="40000"/>
                </a:srgbClr>
              </a:gs>
            </a:gsLst>
            <a:lin ang="5400000" scaled="0"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101600" algn="ctr" rotWithShape="0">
              <a:prstClr val="black">
                <a:alpha val="50000"/>
              </a:prstClr>
            </a:outerShdw>
            <a:reflection blurRad="6350" stA="50000" endA="300" endPos="55000" dir="5400000" sy="-100000" algn="bl" rotWithShape="0"/>
          </a:effectLst>
        </p:spPr>
        <p:txBody>
          <a:bodyPr vert="horz" lIns="0" tIns="0" rIns="0" bIns="0" rtlCol="0" anchor="ctr" anchorCtr="0">
            <a:normAutofit fontScale="92500" lnSpcReduction="10000"/>
          </a:bodyPr>
          <a:lstStyle>
            <a:lvl1pPr marL="201613" indent="-201613" algn="ctr" defTabSz="914400" rtl="0" eaLnBrk="1" latinLnBrk="0" hangingPunct="1">
              <a:spcBef>
                <a:spcPts val="1000"/>
              </a:spcBef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8163" indent="-296863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9988" indent="-363538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38275" indent="-268288" algn="l" defTabSz="914400" rtl="0" eaLnBrk="1" latinLnBrk="0" hangingPunct="1">
              <a:spcBef>
                <a:spcPts val="1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01613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endParaRPr kumimoji="0" lang="en-US" sz="2400" b="1" i="0" u="none" strike="noStrike" kern="1200" cap="none" spc="0" normalizeH="0" baseline="0" noProof="1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558973" y="260648"/>
            <a:ext cx="6090129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2700" dirty="0" smtClean="0">
                <a:solidFill>
                  <a:srgbClr val="4D1C1B"/>
                </a:solidFill>
                <a:latin typeface="Arial" panose="020B0604020202020204" pitchFamily="34" charset="0"/>
                <a:ea typeface="Kozuka Gothic Pr6N EL" panose="020B0200000000000000" pitchFamily="34" charset="-128"/>
                <a:cs typeface="Arial" panose="020B0604020202020204" pitchFamily="34" charset="0"/>
              </a:rPr>
              <a:t>Practical Consideration (Risk Profiling)</a:t>
            </a:r>
            <a:endParaRPr lang="id-ID" sz="2700" dirty="0">
              <a:solidFill>
                <a:srgbClr val="4D1C1B"/>
              </a:solidFill>
              <a:latin typeface="Arial" panose="020B0604020202020204" pitchFamily="34" charset="0"/>
              <a:ea typeface="Kozuka Gothic Pr6N EL" panose="020B0200000000000000" pitchFamily="34" charset="-128"/>
              <a:cs typeface="Arial" panose="020B0604020202020204" pitchFamily="34" charset="0"/>
            </a:endParaRPr>
          </a:p>
        </p:txBody>
      </p:sp>
      <p:cxnSp>
        <p:nvCxnSpPr>
          <p:cNvPr id="100" name="Straight Connector 99"/>
          <p:cNvCxnSpPr>
            <a:endCxn id="99" idx="1"/>
          </p:cNvCxnSpPr>
          <p:nvPr/>
        </p:nvCxnSpPr>
        <p:spPr>
          <a:xfrm>
            <a:off x="300181" y="514563"/>
            <a:ext cx="1258792" cy="1"/>
          </a:xfrm>
          <a:prstGeom prst="line">
            <a:avLst/>
          </a:prstGeom>
          <a:ln>
            <a:solidFill>
              <a:srgbClr val="96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99" idx="3"/>
          </p:cNvCxnSpPr>
          <p:nvPr/>
        </p:nvCxnSpPr>
        <p:spPr>
          <a:xfrm>
            <a:off x="7649102" y="514564"/>
            <a:ext cx="1256773" cy="8425"/>
          </a:xfrm>
          <a:prstGeom prst="line">
            <a:avLst/>
          </a:prstGeom>
          <a:ln>
            <a:solidFill>
              <a:srgbClr val="4D1C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2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0"/>
          <p:cNvSpPr txBox="1">
            <a:spLocks/>
          </p:cNvSpPr>
          <p:nvPr/>
        </p:nvSpPr>
        <p:spPr>
          <a:xfrm>
            <a:off x="1004841" y="6808102"/>
            <a:ext cx="4317318" cy="144247"/>
          </a:xfrm>
          <a:prstGeom prst="rect">
            <a:avLst/>
          </a:prstGeom>
        </p:spPr>
        <p:txBody>
          <a:bodyPr lIns="82040" tIns="41020" rIns="82040" bIns="4102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defTabSz="914400"/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9097" y="2865343"/>
            <a:ext cx="7783158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ZA" sz="3400" b="1" dirty="0" smtClean="0">
                <a:solidFill>
                  <a:srgbClr val="4D1C1B"/>
                </a:solidFill>
                <a:latin typeface="Arial" panose="020B0604020202020204" pitchFamily="34" charset="0"/>
                <a:ea typeface="Kozuka Gothic Pr6N EL" panose="020B0200000000000000" pitchFamily="34" charset="-128"/>
                <a:cs typeface="Arial" panose="020B0604020202020204" pitchFamily="34" charset="0"/>
              </a:rPr>
              <a:t>PERFORMANCE, SUSTAINABILITY AND RISK MANAGEMENT </a:t>
            </a:r>
            <a:endParaRPr lang="id-ID" sz="3400" b="1" dirty="0">
              <a:solidFill>
                <a:srgbClr val="4D1C1B"/>
              </a:solidFill>
              <a:latin typeface="Arial" panose="020B0604020202020204" pitchFamily="34" charset="0"/>
              <a:ea typeface="Kozuka Gothic Pr6N EL" panose="020B02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2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27863" y="6267450"/>
            <a:ext cx="1905000" cy="457200"/>
          </a:xfrm>
        </p:spPr>
        <p:txBody>
          <a:bodyPr/>
          <a:lstStyle/>
          <a:p>
            <a:fld id="{DB2A7A3A-AE21-4057-9304-F5FF7227A8A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1058839" y="260648"/>
            <a:ext cx="7090404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2700" dirty="0" smtClean="0">
                <a:solidFill>
                  <a:srgbClr val="4D1C1B"/>
                </a:solidFill>
                <a:latin typeface="Arial" panose="020B0604020202020204" pitchFamily="34" charset="0"/>
                <a:ea typeface="Kozuka Gothic Pr6N EL" panose="020B0200000000000000" pitchFamily="34" charset="-128"/>
                <a:cs typeface="Arial" panose="020B0604020202020204" pitchFamily="34" charset="0"/>
              </a:rPr>
              <a:t>How does Performance and Risk Interrelate?</a:t>
            </a:r>
            <a:endParaRPr lang="id-ID" sz="2700" dirty="0">
              <a:solidFill>
                <a:srgbClr val="4D1C1B"/>
              </a:solidFill>
              <a:latin typeface="Arial" panose="020B0604020202020204" pitchFamily="34" charset="0"/>
              <a:ea typeface="Kozuka Gothic Pr6N EL" panose="020B0200000000000000" pitchFamily="34" charset="-128"/>
              <a:cs typeface="Arial" panose="020B0604020202020204" pitchFamily="34" charset="0"/>
            </a:endParaRPr>
          </a:p>
        </p:txBody>
      </p:sp>
      <p:cxnSp>
        <p:nvCxnSpPr>
          <p:cNvPr id="100" name="Straight Connector 99"/>
          <p:cNvCxnSpPr>
            <a:endCxn id="99" idx="1"/>
          </p:cNvCxnSpPr>
          <p:nvPr/>
        </p:nvCxnSpPr>
        <p:spPr>
          <a:xfrm>
            <a:off x="300181" y="514563"/>
            <a:ext cx="758658" cy="1"/>
          </a:xfrm>
          <a:prstGeom prst="line">
            <a:avLst/>
          </a:prstGeom>
          <a:ln>
            <a:solidFill>
              <a:srgbClr val="96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99" idx="3"/>
          </p:cNvCxnSpPr>
          <p:nvPr/>
        </p:nvCxnSpPr>
        <p:spPr>
          <a:xfrm>
            <a:off x="8149243" y="514564"/>
            <a:ext cx="756632" cy="8425"/>
          </a:xfrm>
          <a:prstGeom prst="line">
            <a:avLst/>
          </a:prstGeom>
          <a:ln>
            <a:solidFill>
              <a:srgbClr val="4D1C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itle 1">
            <a:extLst>
              <a:ext uri="{FF2B5EF4-FFF2-40B4-BE49-F238E27FC236}">
                <a16:creationId xmlns:a16="http://schemas.microsoft.com/office/drawing/2014/main" xmlns="" id="{1BC3E37E-787B-46E7-9488-6FA4F02F3023}"/>
              </a:ext>
            </a:extLst>
          </p:cNvPr>
          <p:cNvSpPr txBox="1">
            <a:spLocks/>
          </p:cNvSpPr>
          <p:nvPr/>
        </p:nvSpPr>
        <p:spPr>
          <a:xfrm>
            <a:off x="501940" y="984400"/>
            <a:ext cx="8127999" cy="1309884"/>
          </a:xfrm>
          <a:prstGeom prst="rect">
            <a:avLst/>
          </a:prstGeom>
          <a:solidFill>
            <a:srgbClr val="561F1E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2400" b="1" u="sng" dirty="0">
                <a:solidFill>
                  <a:schemeClr val="bg1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WHY SHOULD WE MANAGE RISK?</a:t>
            </a:r>
          </a:p>
          <a:p>
            <a:pPr lvl="0" algn="ctr"/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  <a:ea typeface="Corbel" charset="0"/>
              <a:cs typeface="Corbel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  <a:ea typeface="Corbel" charset="0"/>
                <a:cs typeface="Frutiger CE 45 Light" panose="02000803050000020004" pitchFamily="2" charset="0"/>
              </a:rPr>
              <a:t>The </a:t>
            </a:r>
            <a:r>
              <a:rPr lang="en-US" sz="2000" b="1" dirty="0">
                <a:solidFill>
                  <a:srgbClr val="FFFF00"/>
                </a:solidFill>
                <a:latin typeface="Arial Black" panose="020B0A04020102020204" pitchFamily="34" charset="0"/>
                <a:ea typeface="Corbel" charset="0"/>
                <a:cs typeface="Frutiger CE 45 Light" panose="02000803050000020004" pitchFamily="2" charset="0"/>
              </a:rPr>
              <a:t>only</a:t>
            </a:r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  <a:ea typeface="Corbel" charset="0"/>
                <a:cs typeface="Frutiger CE 45 Light" panose="02000803050000020004" pitchFamily="2" charset="0"/>
              </a:rPr>
              <a:t> impediment to performance is risk</a:t>
            </a:r>
          </a:p>
        </p:txBody>
      </p:sp>
      <p:sp>
        <p:nvSpPr>
          <p:cNvPr id="130" name="Textplatzhalter 20"/>
          <p:cNvSpPr txBox="1">
            <a:spLocks/>
          </p:cNvSpPr>
          <p:nvPr/>
        </p:nvSpPr>
        <p:spPr bwMode="auto">
          <a:xfrm>
            <a:off x="501940" y="2630070"/>
            <a:ext cx="8127999" cy="1656180"/>
          </a:xfrm>
          <a:prstGeom prst="rect">
            <a:avLst/>
          </a:prstGeom>
          <a:gradFill>
            <a:gsLst>
              <a:gs pos="48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9050">
            <a:solidFill>
              <a:schemeClr val="bg1"/>
            </a:solidFill>
          </a:ln>
          <a:effectLst>
            <a:outerShdw blurRad="101600" algn="ctr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txBody>
          <a:bodyPr vert="horz" lIns="108000" tIns="108000" rIns="108000" bIns="108000" rtlCol="0"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Times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20663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Char char="–"/>
              <a:defRPr sz="1500">
                <a:solidFill>
                  <a:schemeClr val="tx1"/>
                </a:solidFill>
                <a:latin typeface="+mn-lt"/>
                <a:ea typeface="+mn-ea"/>
              </a:defRPr>
            </a:lvl2pPr>
            <a:lvl3pPr marL="9128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3pPr>
            <a:lvl4pPr marL="1258888" indent="-23177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–"/>
              <a:defRPr sz="1300">
                <a:solidFill>
                  <a:schemeClr val="tx1"/>
                </a:solidFill>
                <a:latin typeface="+mn-lt"/>
                <a:ea typeface="+mn-ea"/>
              </a:defRPr>
            </a:lvl4pPr>
            <a:lvl5pPr marL="15478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0050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4622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29194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3766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85725" lvl="1" indent="0" algn="ctr">
              <a:lnSpc>
                <a:spcPct val="150000"/>
              </a:lnSpc>
              <a:buClr>
                <a:schemeClr val="tx2"/>
              </a:buClr>
              <a:buSzPct val="80000"/>
              <a:buNone/>
            </a:pPr>
            <a:r>
              <a:rPr lang="en-ZA" sz="2100" b="1" dirty="0" smtClean="0"/>
              <a:t>RISK CAN CAUSE  TOTAL DESTRUCTION ; CAN ALSO CAUSE A SPIKE IN PERFORMANCE OUTCOMES. EITHER WAY, IT MUST BE UNDERSTOOD, MANAGED</a:t>
            </a:r>
            <a:endParaRPr lang="en-ZA" sz="2100" b="1" dirty="0"/>
          </a:p>
        </p:txBody>
      </p:sp>
      <p:sp>
        <p:nvSpPr>
          <p:cNvPr id="131" name="Textplatzhalter 20"/>
          <p:cNvSpPr txBox="1">
            <a:spLocks/>
          </p:cNvSpPr>
          <p:nvPr/>
        </p:nvSpPr>
        <p:spPr bwMode="auto">
          <a:xfrm>
            <a:off x="501939" y="4632860"/>
            <a:ext cx="8207218" cy="1583790"/>
          </a:xfrm>
          <a:prstGeom prst="rect">
            <a:avLst/>
          </a:prstGeom>
          <a:gradFill>
            <a:gsLst>
              <a:gs pos="48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9050">
            <a:solidFill>
              <a:schemeClr val="bg1"/>
            </a:solidFill>
          </a:ln>
          <a:effectLst>
            <a:outerShdw blurRad="101600" algn="ctr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txBody>
          <a:bodyPr vert="horz" lIns="108000" tIns="108000" rIns="108000" bIns="108000" rtlCol="0"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Times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20663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Char char="–"/>
              <a:defRPr sz="1500">
                <a:solidFill>
                  <a:schemeClr val="tx1"/>
                </a:solidFill>
                <a:latin typeface="+mn-lt"/>
                <a:ea typeface="+mn-ea"/>
              </a:defRPr>
            </a:lvl2pPr>
            <a:lvl3pPr marL="9128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3pPr>
            <a:lvl4pPr marL="1258888" indent="-23177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–"/>
              <a:defRPr sz="1300">
                <a:solidFill>
                  <a:schemeClr val="tx1"/>
                </a:solidFill>
                <a:latin typeface="+mn-lt"/>
                <a:ea typeface="+mn-ea"/>
              </a:defRPr>
            </a:lvl4pPr>
            <a:lvl5pPr marL="15478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0050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4622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29194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3766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algn="ctr">
              <a:buNone/>
            </a:pPr>
            <a:r>
              <a:rPr lang="en-US" sz="2100" b="1" dirty="0"/>
              <a:t>RISK IS MUCH CLOSER TO PERFORMANCE AND SUSTAINABILITY. </a:t>
            </a:r>
          </a:p>
          <a:p>
            <a:pPr marL="0" lvl="0" indent="0" algn="ctr">
              <a:buNone/>
            </a:pPr>
            <a:r>
              <a:rPr lang="en-US" sz="2100" b="1" dirty="0"/>
              <a:t>IT IS ALWAYS EVIDENT IN THE EXTREME RIGHT OF MOST M&amp;E REPORTS (PERFORMANCE, FINANCIAL)</a:t>
            </a:r>
          </a:p>
        </p:txBody>
      </p:sp>
    </p:spTree>
    <p:extLst>
      <p:ext uri="{BB962C8B-B14F-4D97-AF65-F5344CB8AC3E}">
        <p14:creationId xmlns:p14="http://schemas.microsoft.com/office/powerpoint/2010/main" val="317420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27863" y="6267450"/>
            <a:ext cx="1905000" cy="457200"/>
          </a:xfrm>
        </p:spPr>
        <p:txBody>
          <a:bodyPr/>
          <a:lstStyle/>
          <a:p>
            <a:fld id="{DB2A7A3A-AE21-4057-9304-F5FF7227A8A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1876367" y="260648"/>
            <a:ext cx="5455340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2700" dirty="0" smtClean="0">
                <a:solidFill>
                  <a:srgbClr val="4D1C1B"/>
                </a:solidFill>
                <a:latin typeface="Arial" panose="020B0604020202020204" pitchFamily="34" charset="0"/>
                <a:ea typeface="Kozuka Gothic Pr6N EL" panose="020B0200000000000000" pitchFamily="34" charset="-128"/>
                <a:cs typeface="Arial" panose="020B0604020202020204" pitchFamily="34" charset="0"/>
              </a:rPr>
              <a:t>Evolving Institutional Management</a:t>
            </a:r>
            <a:endParaRPr lang="id-ID" sz="2700" dirty="0">
              <a:solidFill>
                <a:srgbClr val="4D1C1B"/>
              </a:solidFill>
              <a:latin typeface="Arial" panose="020B0604020202020204" pitchFamily="34" charset="0"/>
              <a:ea typeface="Kozuka Gothic Pr6N EL" panose="020B0200000000000000" pitchFamily="34" charset="-128"/>
              <a:cs typeface="Arial" panose="020B0604020202020204" pitchFamily="34" charset="0"/>
            </a:endParaRPr>
          </a:p>
        </p:txBody>
      </p:sp>
      <p:cxnSp>
        <p:nvCxnSpPr>
          <p:cNvPr id="100" name="Straight Connector 99"/>
          <p:cNvCxnSpPr>
            <a:endCxn id="99" idx="1"/>
          </p:cNvCxnSpPr>
          <p:nvPr/>
        </p:nvCxnSpPr>
        <p:spPr>
          <a:xfrm>
            <a:off x="300181" y="514563"/>
            <a:ext cx="1576186" cy="1"/>
          </a:xfrm>
          <a:prstGeom prst="line">
            <a:avLst/>
          </a:prstGeom>
          <a:ln>
            <a:solidFill>
              <a:srgbClr val="96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99" idx="3"/>
          </p:cNvCxnSpPr>
          <p:nvPr/>
        </p:nvCxnSpPr>
        <p:spPr>
          <a:xfrm>
            <a:off x="7331707" y="514564"/>
            <a:ext cx="1574168" cy="8425"/>
          </a:xfrm>
          <a:prstGeom prst="line">
            <a:avLst/>
          </a:prstGeom>
          <a:ln>
            <a:solidFill>
              <a:srgbClr val="4D1C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itle 1"/>
          <p:cNvSpPr txBox="1">
            <a:spLocks/>
          </p:cNvSpPr>
          <p:nvPr/>
        </p:nvSpPr>
        <p:spPr>
          <a:xfrm>
            <a:off x="-481053" y="889878"/>
            <a:ext cx="10177670" cy="1501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CCCCCC">
                    <a:lumMod val="25000"/>
                  </a:srgbClr>
                </a:solidFill>
                <a:latin typeface="Amnesty Trade Gothic Cn No18" panose="020B0506040303020004" pitchFamily="34" charset="0"/>
                <a:ea typeface="Corbel" charset="0"/>
                <a:cs typeface="Corbel" charset="0"/>
              </a:rPr>
              <a:t>THE OLD vs. EVOLVING </a:t>
            </a:r>
            <a:r>
              <a:rPr lang="en-US" sz="3200" b="1" dirty="0" smtClean="0">
                <a:solidFill>
                  <a:srgbClr val="CCCCCC">
                    <a:lumMod val="25000"/>
                  </a:srgbClr>
                </a:solidFill>
                <a:latin typeface="Amnesty Trade Gothic Cn No18" panose="020B0506040303020004" pitchFamily="34" charset="0"/>
                <a:ea typeface="Corbel" charset="0"/>
                <a:cs typeface="Corbel" charset="0"/>
              </a:rPr>
              <a:t>VIEW</a:t>
            </a:r>
            <a:endParaRPr lang="en-US" sz="3200" b="1" dirty="0">
              <a:solidFill>
                <a:srgbClr val="CCCCCC">
                  <a:lumMod val="25000"/>
                </a:srgbClr>
              </a:solidFill>
              <a:latin typeface="Amnesty Trade Gothic Cn No18" panose="020B0506040303020004" pitchFamily="34" charset="0"/>
              <a:ea typeface="Corbel" charset="0"/>
              <a:cs typeface="Corbel" charset="0"/>
            </a:endParaRPr>
          </a:p>
        </p:txBody>
      </p:sp>
      <p:graphicFrame>
        <p:nvGraphicFramePr>
          <p:cNvPr id="116" name="Diagram 115">
            <a:extLst>
              <a:ext uri="{FF2B5EF4-FFF2-40B4-BE49-F238E27FC236}">
                <a16:creationId xmlns:a16="http://schemas.microsoft.com/office/drawing/2014/main" xmlns="" id="{A73BD335-1EA1-486B-9376-247BF91044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3103980"/>
              </p:ext>
            </p:extLst>
          </p:nvPr>
        </p:nvGraphicFramePr>
        <p:xfrm>
          <a:off x="-159025" y="2283860"/>
          <a:ext cx="4247322" cy="3798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59C36DB9-50A1-46C6-9B83-79D2E6D97B60}"/>
              </a:ext>
            </a:extLst>
          </p:cNvPr>
          <p:cNvGrpSpPr/>
          <p:nvPr/>
        </p:nvGrpSpPr>
        <p:grpSpPr>
          <a:xfrm>
            <a:off x="4868526" y="2218116"/>
            <a:ext cx="5449043" cy="4010675"/>
            <a:chOff x="6262986" y="2072072"/>
            <a:chExt cx="5449043" cy="4010675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xmlns="" id="{81404B27-C054-4135-8AB8-2893BD1E144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62986" y="2072072"/>
              <a:ext cx="4543321" cy="4010675"/>
              <a:chOff x="6262987" y="1137792"/>
              <a:chExt cx="5631966" cy="5040000"/>
            </a:xfrm>
          </p:grpSpPr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xmlns="" id="{613B5511-F1D0-4EBA-B828-9E7CFE5B26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62987" y="1137792"/>
                <a:ext cx="5040000" cy="5040000"/>
              </a:xfrm>
              <a:prstGeom prst="ellipse">
                <a:avLst/>
              </a:prstGeom>
              <a:solidFill>
                <a:srgbClr val="990000">
                  <a:alpha val="50000"/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6868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reeform: Shape 7">
                <a:extLst>
                  <a:ext uri="{FF2B5EF4-FFF2-40B4-BE49-F238E27FC236}">
                    <a16:creationId xmlns:a16="http://schemas.microsoft.com/office/drawing/2014/main" xmlns="" id="{58FD1EE2-DDCB-459F-8CA1-6072A436903D}"/>
                  </a:ext>
                </a:extLst>
              </p:cNvPr>
              <p:cNvSpPr/>
              <p:nvPr/>
            </p:nvSpPr>
            <p:spPr>
              <a:xfrm>
                <a:off x="7243664" y="1801279"/>
                <a:ext cx="2740714" cy="365126"/>
              </a:xfrm>
              <a:custGeom>
                <a:avLst/>
                <a:gdLst>
                  <a:gd name="connsiteX0" fmla="*/ 0 w 4678845"/>
                  <a:gd name="connsiteY0" fmla="*/ 0 h 876949"/>
                  <a:gd name="connsiteX1" fmla="*/ 4678845 w 4678845"/>
                  <a:gd name="connsiteY1" fmla="*/ 0 h 876949"/>
                  <a:gd name="connsiteX2" fmla="*/ 4678845 w 4678845"/>
                  <a:gd name="connsiteY2" fmla="*/ 876949 h 876949"/>
                  <a:gd name="connsiteX3" fmla="*/ 0 w 4678845"/>
                  <a:gd name="connsiteY3" fmla="*/ 876949 h 876949"/>
                  <a:gd name="connsiteX4" fmla="*/ 0 w 4678845"/>
                  <a:gd name="connsiteY4" fmla="*/ 0 h 876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8845" h="876949">
                    <a:moveTo>
                      <a:pt x="0" y="0"/>
                    </a:moveTo>
                    <a:lnTo>
                      <a:pt x="4678845" y="0"/>
                    </a:lnTo>
                    <a:lnTo>
                      <a:pt x="4678845" y="876949"/>
                    </a:lnTo>
                    <a:lnTo>
                      <a:pt x="0" y="87694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spcFirstLastPara="0" vert="horz" wrap="square" lIns="0" tIns="35560" rIns="0" bIns="35560" numCol="1" spcCol="1270" anchor="ctr" anchorCtr="0">
                <a:noAutofit/>
              </a:bodyPr>
              <a:lstStyle/>
              <a:p>
                <a:pPr marL="0" marR="0" lvl="0" indent="0" defTabSz="12446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STRATEGIC PLANNING</a:t>
                </a:r>
              </a:p>
            </p:txBody>
          </p:sp>
          <p:sp>
            <p:nvSpPr>
              <p:cNvPr id="122" name="Freeform: Shape 9">
                <a:extLst>
                  <a:ext uri="{FF2B5EF4-FFF2-40B4-BE49-F238E27FC236}">
                    <a16:creationId xmlns:a16="http://schemas.microsoft.com/office/drawing/2014/main" xmlns="" id="{FF88F7E4-ECAE-4671-BE48-27C90CFFA5E7}"/>
                  </a:ext>
                </a:extLst>
              </p:cNvPr>
              <p:cNvSpPr/>
              <p:nvPr/>
            </p:nvSpPr>
            <p:spPr>
              <a:xfrm>
                <a:off x="7217624" y="2297884"/>
                <a:ext cx="2740714" cy="365126"/>
              </a:xfrm>
              <a:custGeom>
                <a:avLst/>
                <a:gdLst>
                  <a:gd name="connsiteX0" fmla="*/ 0 w 4678845"/>
                  <a:gd name="connsiteY0" fmla="*/ 0 h 876949"/>
                  <a:gd name="connsiteX1" fmla="*/ 4678845 w 4678845"/>
                  <a:gd name="connsiteY1" fmla="*/ 0 h 876949"/>
                  <a:gd name="connsiteX2" fmla="*/ 4678845 w 4678845"/>
                  <a:gd name="connsiteY2" fmla="*/ 876949 h 876949"/>
                  <a:gd name="connsiteX3" fmla="*/ 0 w 4678845"/>
                  <a:gd name="connsiteY3" fmla="*/ 876949 h 876949"/>
                  <a:gd name="connsiteX4" fmla="*/ 0 w 4678845"/>
                  <a:gd name="connsiteY4" fmla="*/ 0 h 876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8845" h="876949">
                    <a:moveTo>
                      <a:pt x="0" y="0"/>
                    </a:moveTo>
                    <a:lnTo>
                      <a:pt x="4678845" y="0"/>
                    </a:lnTo>
                    <a:lnTo>
                      <a:pt x="4678845" y="876949"/>
                    </a:lnTo>
                    <a:lnTo>
                      <a:pt x="0" y="87694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spcFirstLastPara="0" vert="horz" wrap="square" lIns="0" tIns="35560" rIns="0" bIns="35560" numCol="1" spcCol="1270" anchor="ctr" anchorCtr="0">
                <a:noAutofit/>
              </a:bodyPr>
              <a:lstStyle/>
              <a:p>
                <a:pPr marL="0" marR="0" lvl="0" indent="0" defTabSz="12446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RISK MANAGEMENT</a:t>
                </a:r>
              </a:p>
            </p:txBody>
          </p:sp>
          <p:sp>
            <p:nvSpPr>
              <p:cNvPr id="123" name="Freeform: Shape 12">
                <a:extLst>
                  <a:ext uri="{FF2B5EF4-FFF2-40B4-BE49-F238E27FC236}">
                    <a16:creationId xmlns:a16="http://schemas.microsoft.com/office/drawing/2014/main" xmlns="" id="{8D6E93A2-26F3-41B8-B66D-9E2A4AB61AEC}"/>
                  </a:ext>
                </a:extLst>
              </p:cNvPr>
              <p:cNvSpPr/>
              <p:nvPr/>
            </p:nvSpPr>
            <p:spPr>
              <a:xfrm>
                <a:off x="7230051" y="2806979"/>
                <a:ext cx="3466270" cy="301647"/>
              </a:xfrm>
              <a:custGeom>
                <a:avLst/>
                <a:gdLst>
                  <a:gd name="connsiteX0" fmla="*/ 0 w 4678845"/>
                  <a:gd name="connsiteY0" fmla="*/ 0 h 876949"/>
                  <a:gd name="connsiteX1" fmla="*/ 4678845 w 4678845"/>
                  <a:gd name="connsiteY1" fmla="*/ 0 h 876949"/>
                  <a:gd name="connsiteX2" fmla="*/ 4678845 w 4678845"/>
                  <a:gd name="connsiteY2" fmla="*/ 876949 h 876949"/>
                  <a:gd name="connsiteX3" fmla="*/ 0 w 4678845"/>
                  <a:gd name="connsiteY3" fmla="*/ 876949 h 876949"/>
                  <a:gd name="connsiteX4" fmla="*/ 0 w 4678845"/>
                  <a:gd name="connsiteY4" fmla="*/ 0 h 876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8845" h="876949">
                    <a:moveTo>
                      <a:pt x="0" y="0"/>
                    </a:moveTo>
                    <a:lnTo>
                      <a:pt x="4678845" y="0"/>
                    </a:lnTo>
                    <a:lnTo>
                      <a:pt x="4678845" y="876949"/>
                    </a:lnTo>
                    <a:lnTo>
                      <a:pt x="0" y="87694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spcFirstLastPara="0" vert="horz" wrap="square" lIns="0" tIns="35560" rIns="0" bIns="35560" numCol="1" spcCol="1270" anchor="ctr" anchorCtr="0">
                <a:noAutofit/>
              </a:bodyPr>
              <a:lstStyle/>
              <a:p>
                <a:pPr marL="0" marR="0" lvl="0" indent="0" defTabSz="12446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PERFORMANCE MGT</a:t>
                </a:r>
              </a:p>
            </p:txBody>
          </p:sp>
          <p:sp>
            <p:nvSpPr>
              <p:cNvPr id="124" name="Freeform: Shape 14">
                <a:extLst>
                  <a:ext uri="{FF2B5EF4-FFF2-40B4-BE49-F238E27FC236}">
                    <a16:creationId xmlns:a16="http://schemas.microsoft.com/office/drawing/2014/main" xmlns="" id="{4CB88007-40B8-4906-BF4C-8EE74C03C65C}"/>
                  </a:ext>
                </a:extLst>
              </p:cNvPr>
              <p:cNvSpPr/>
              <p:nvPr/>
            </p:nvSpPr>
            <p:spPr>
              <a:xfrm>
                <a:off x="7204320" y="3778581"/>
                <a:ext cx="4678845" cy="365126"/>
              </a:xfrm>
              <a:custGeom>
                <a:avLst/>
                <a:gdLst>
                  <a:gd name="connsiteX0" fmla="*/ 0 w 4678845"/>
                  <a:gd name="connsiteY0" fmla="*/ 0 h 876949"/>
                  <a:gd name="connsiteX1" fmla="*/ 4678845 w 4678845"/>
                  <a:gd name="connsiteY1" fmla="*/ 0 h 876949"/>
                  <a:gd name="connsiteX2" fmla="*/ 4678845 w 4678845"/>
                  <a:gd name="connsiteY2" fmla="*/ 876949 h 876949"/>
                  <a:gd name="connsiteX3" fmla="*/ 0 w 4678845"/>
                  <a:gd name="connsiteY3" fmla="*/ 876949 h 876949"/>
                  <a:gd name="connsiteX4" fmla="*/ 0 w 4678845"/>
                  <a:gd name="connsiteY4" fmla="*/ 0 h 876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8845" h="876949">
                    <a:moveTo>
                      <a:pt x="0" y="0"/>
                    </a:moveTo>
                    <a:lnTo>
                      <a:pt x="4678845" y="0"/>
                    </a:lnTo>
                    <a:lnTo>
                      <a:pt x="4678845" y="876949"/>
                    </a:lnTo>
                    <a:lnTo>
                      <a:pt x="0" y="87694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spcFirstLastPara="0" vert="horz" wrap="square" lIns="0" tIns="35560" rIns="0" bIns="35560" numCol="1" spcCol="1270" anchor="ctr" anchorCtr="0">
                <a:noAutofit/>
              </a:bodyPr>
              <a:lstStyle/>
              <a:p>
                <a:pPr marL="0" marR="0" lvl="0" indent="0" defTabSz="12446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BUSINESS MODEL</a:t>
                </a:r>
              </a:p>
            </p:txBody>
          </p:sp>
          <p:sp>
            <p:nvSpPr>
              <p:cNvPr id="125" name="Freeform: Shape 16">
                <a:extLst>
                  <a:ext uri="{FF2B5EF4-FFF2-40B4-BE49-F238E27FC236}">
                    <a16:creationId xmlns:a16="http://schemas.microsoft.com/office/drawing/2014/main" xmlns="" id="{8E756BFA-4DB2-4AE2-8F22-92AED0D95D45}"/>
                  </a:ext>
                </a:extLst>
              </p:cNvPr>
              <p:cNvSpPr/>
              <p:nvPr/>
            </p:nvSpPr>
            <p:spPr>
              <a:xfrm>
                <a:off x="7191998" y="4282500"/>
                <a:ext cx="4678845" cy="365126"/>
              </a:xfrm>
              <a:custGeom>
                <a:avLst/>
                <a:gdLst>
                  <a:gd name="connsiteX0" fmla="*/ 0 w 4678845"/>
                  <a:gd name="connsiteY0" fmla="*/ 0 h 876949"/>
                  <a:gd name="connsiteX1" fmla="*/ 4678845 w 4678845"/>
                  <a:gd name="connsiteY1" fmla="*/ 0 h 876949"/>
                  <a:gd name="connsiteX2" fmla="*/ 4678845 w 4678845"/>
                  <a:gd name="connsiteY2" fmla="*/ 876949 h 876949"/>
                  <a:gd name="connsiteX3" fmla="*/ 0 w 4678845"/>
                  <a:gd name="connsiteY3" fmla="*/ 876949 h 876949"/>
                  <a:gd name="connsiteX4" fmla="*/ 0 w 4678845"/>
                  <a:gd name="connsiteY4" fmla="*/ 0 h 876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8845" h="876949">
                    <a:moveTo>
                      <a:pt x="0" y="0"/>
                    </a:moveTo>
                    <a:lnTo>
                      <a:pt x="4678845" y="0"/>
                    </a:lnTo>
                    <a:lnTo>
                      <a:pt x="4678845" y="876949"/>
                    </a:lnTo>
                    <a:lnTo>
                      <a:pt x="0" y="87694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spcFirstLastPara="0" vert="horz" wrap="square" lIns="0" tIns="35560" rIns="0" bIns="35560" numCol="1" spcCol="1270" anchor="ctr" anchorCtr="0">
                <a:noAutofit/>
              </a:bodyPr>
              <a:lstStyle/>
              <a:p>
                <a:pPr marL="0" marR="0" lvl="0" indent="0" defTabSz="12446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OPPORTUNITY &amp; INNOVATION</a:t>
                </a:r>
              </a:p>
            </p:txBody>
          </p:sp>
          <p:sp>
            <p:nvSpPr>
              <p:cNvPr id="126" name="Freeform: Shape 18">
                <a:extLst>
                  <a:ext uri="{FF2B5EF4-FFF2-40B4-BE49-F238E27FC236}">
                    <a16:creationId xmlns:a16="http://schemas.microsoft.com/office/drawing/2014/main" xmlns="" id="{0E5D3967-5F0D-4095-B1D8-EB651C2E1199}"/>
                  </a:ext>
                </a:extLst>
              </p:cNvPr>
              <p:cNvSpPr/>
              <p:nvPr/>
            </p:nvSpPr>
            <p:spPr>
              <a:xfrm>
                <a:off x="7216108" y="4823156"/>
                <a:ext cx="4678845" cy="365126"/>
              </a:xfrm>
              <a:custGeom>
                <a:avLst/>
                <a:gdLst>
                  <a:gd name="connsiteX0" fmla="*/ 0 w 4678845"/>
                  <a:gd name="connsiteY0" fmla="*/ 0 h 876949"/>
                  <a:gd name="connsiteX1" fmla="*/ 4678845 w 4678845"/>
                  <a:gd name="connsiteY1" fmla="*/ 0 h 876949"/>
                  <a:gd name="connsiteX2" fmla="*/ 4678845 w 4678845"/>
                  <a:gd name="connsiteY2" fmla="*/ 876949 h 876949"/>
                  <a:gd name="connsiteX3" fmla="*/ 0 w 4678845"/>
                  <a:gd name="connsiteY3" fmla="*/ 876949 h 876949"/>
                  <a:gd name="connsiteX4" fmla="*/ 0 w 4678845"/>
                  <a:gd name="connsiteY4" fmla="*/ 0 h 876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8845" h="876949">
                    <a:moveTo>
                      <a:pt x="0" y="0"/>
                    </a:moveTo>
                    <a:lnTo>
                      <a:pt x="4678845" y="0"/>
                    </a:lnTo>
                    <a:lnTo>
                      <a:pt x="4678845" y="876949"/>
                    </a:lnTo>
                    <a:lnTo>
                      <a:pt x="0" y="87694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spcFirstLastPara="0" vert="horz" wrap="square" lIns="0" tIns="35560" rIns="0" bIns="35560" numCol="1" spcCol="1270" anchor="ctr" anchorCtr="0">
                <a:noAutofit/>
              </a:bodyPr>
              <a:lstStyle/>
              <a:p>
                <a:pPr marL="0" marR="0" lvl="0" indent="0" defTabSz="12446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SUSTAINABILITY</a:t>
                </a:r>
              </a:p>
            </p:txBody>
          </p:sp>
        </p:grpSp>
        <p:sp>
          <p:nvSpPr>
            <p:cNvPr id="119" name="Freeform: Shape 19">
              <a:extLst>
                <a:ext uri="{FF2B5EF4-FFF2-40B4-BE49-F238E27FC236}">
                  <a16:creationId xmlns:a16="http://schemas.microsoft.com/office/drawing/2014/main" xmlns="" id="{E2EABBAA-D6D8-4A02-860A-74E754198375}"/>
                </a:ext>
              </a:extLst>
            </p:cNvPr>
            <p:cNvSpPr/>
            <p:nvPr/>
          </p:nvSpPr>
          <p:spPr>
            <a:xfrm>
              <a:off x="7033184" y="3724190"/>
              <a:ext cx="4678845" cy="365126"/>
            </a:xfrm>
            <a:custGeom>
              <a:avLst/>
              <a:gdLst>
                <a:gd name="connsiteX0" fmla="*/ 0 w 4678845"/>
                <a:gd name="connsiteY0" fmla="*/ 0 h 876949"/>
                <a:gd name="connsiteX1" fmla="*/ 4678845 w 4678845"/>
                <a:gd name="connsiteY1" fmla="*/ 0 h 876949"/>
                <a:gd name="connsiteX2" fmla="*/ 4678845 w 4678845"/>
                <a:gd name="connsiteY2" fmla="*/ 876949 h 876949"/>
                <a:gd name="connsiteX3" fmla="*/ 0 w 4678845"/>
                <a:gd name="connsiteY3" fmla="*/ 876949 h 876949"/>
                <a:gd name="connsiteX4" fmla="*/ 0 w 4678845"/>
                <a:gd name="connsiteY4" fmla="*/ 0 h 87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8845" h="876949">
                  <a:moveTo>
                    <a:pt x="0" y="0"/>
                  </a:moveTo>
                  <a:lnTo>
                    <a:pt x="4678845" y="0"/>
                  </a:lnTo>
                  <a:lnTo>
                    <a:pt x="4678845" y="876949"/>
                  </a:lnTo>
                  <a:lnTo>
                    <a:pt x="0" y="87694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0" tIns="35560" rIns="0" bIns="35560" numCol="1" spcCol="1270" anchor="ctr" anchorCtr="0">
              <a:noAutofit/>
            </a:bodyPr>
            <a:lstStyle/>
            <a:p>
              <a:pPr marL="0" marR="0" lvl="0" indent="0" defTabSz="1244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COMPLIANCE MGT</a:t>
              </a:r>
            </a:p>
          </p:txBody>
        </p:sp>
      </p:grpSp>
      <p:graphicFrame>
        <p:nvGraphicFramePr>
          <p:cNvPr id="127" name="Diagram 126">
            <a:extLst>
              <a:ext uri="{FF2B5EF4-FFF2-40B4-BE49-F238E27FC236}">
                <a16:creationId xmlns:a16="http://schemas.microsoft.com/office/drawing/2014/main" xmlns="" id="{BC02711B-2874-4A89-ABDC-C6C421B330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7689800"/>
              </p:ext>
            </p:extLst>
          </p:nvPr>
        </p:nvGraphicFramePr>
        <p:xfrm>
          <a:off x="431799" y="1651774"/>
          <a:ext cx="8127999" cy="51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9541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27863" y="6267450"/>
            <a:ext cx="1905000" cy="457200"/>
          </a:xfrm>
        </p:spPr>
        <p:txBody>
          <a:bodyPr/>
          <a:lstStyle/>
          <a:p>
            <a:fld id="{DB2A7A3A-AE21-4057-9304-F5FF7227A8A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914572" y="260648"/>
            <a:ext cx="7378943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2700" dirty="0" smtClean="0">
                <a:solidFill>
                  <a:srgbClr val="4D1C1B"/>
                </a:solidFill>
                <a:latin typeface="Arial" panose="020B0604020202020204" pitchFamily="34" charset="0"/>
                <a:ea typeface="Kozuka Gothic Pr6N EL" panose="020B0200000000000000" pitchFamily="34" charset="-128"/>
                <a:cs typeface="Arial" panose="020B0604020202020204" pitchFamily="34" charset="0"/>
              </a:rPr>
              <a:t>Performance and Risk Management Integrate?</a:t>
            </a:r>
            <a:endParaRPr lang="id-ID" sz="2700" dirty="0">
              <a:solidFill>
                <a:srgbClr val="4D1C1B"/>
              </a:solidFill>
              <a:latin typeface="Arial" panose="020B0604020202020204" pitchFamily="34" charset="0"/>
              <a:ea typeface="Kozuka Gothic Pr6N EL" panose="020B0200000000000000" pitchFamily="34" charset="-128"/>
              <a:cs typeface="Arial" panose="020B0604020202020204" pitchFamily="34" charset="0"/>
            </a:endParaRPr>
          </a:p>
        </p:txBody>
      </p:sp>
      <p:cxnSp>
        <p:nvCxnSpPr>
          <p:cNvPr id="100" name="Straight Connector 99"/>
          <p:cNvCxnSpPr>
            <a:endCxn id="99" idx="1"/>
          </p:cNvCxnSpPr>
          <p:nvPr/>
        </p:nvCxnSpPr>
        <p:spPr>
          <a:xfrm>
            <a:off x="300181" y="514563"/>
            <a:ext cx="614391" cy="1"/>
          </a:xfrm>
          <a:prstGeom prst="line">
            <a:avLst/>
          </a:prstGeom>
          <a:ln>
            <a:solidFill>
              <a:srgbClr val="96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99" idx="3"/>
          </p:cNvCxnSpPr>
          <p:nvPr/>
        </p:nvCxnSpPr>
        <p:spPr>
          <a:xfrm>
            <a:off x="8293515" y="514564"/>
            <a:ext cx="612363" cy="8425"/>
          </a:xfrm>
          <a:prstGeom prst="line">
            <a:avLst/>
          </a:prstGeom>
          <a:ln>
            <a:solidFill>
              <a:srgbClr val="4D1C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BC02711B-2874-4A89-ABDC-C6C421B330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6851830"/>
              </p:ext>
            </p:extLst>
          </p:nvPr>
        </p:nvGraphicFramePr>
        <p:xfrm>
          <a:off x="406860" y="1038047"/>
          <a:ext cx="8340899" cy="113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1CA1CC49-0378-41D9-AFBB-014425F83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944471"/>
              </p:ext>
            </p:extLst>
          </p:nvPr>
        </p:nvGraphicFramePr>
        <p:xfrm>
          <a:off x="406860" y="2313956"/>
          <a:ext cx="8363760" cy="4153240"/>
        </p:xfrm>
        <a:graphic>
          <a:graphicData uri="http://schemas.openxmlformats.org/drawingml/2006/table">
            <a:tbl>
              <a:tblPr firstRow="1"/>
              <a:tblGrid>
                <a:gridCol w="2091467">
                  <a:extLst>
                    <a:ext uri="{9D8B030D-6E8A-4147-A177-3AD203B41FA5}">
                      <a16:colId xmlns:a16="http://schemas.microsoft.com/office/drawing/2014/main" xmlns="" val="4154951959"/>
                    </a:ext>
                  </a:extLst>
                </a:gridCol>
                <a:gridCol w="6272293">
                  <a:extLst>
                    <a:ext uri="{9D8B030D-6E8A-4147-A177-3AD203B41FA5}">
                      <a16:colId xmlns:a16="http://schemas.microsoft.com/office/drawing/2014/main" xmlns="" val="2098568949"/>
                    </a:ext>
                  </a:extLst>
                </a:gridCol>
              </a:tblGrid>
              <a:tr h="44869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200" kern="1200" dirty="0" smtClean="0">
                          <a:solidFill>
                            <a:schemeClr val="bg1"/>
                          </a:solidFill>
                          <a:effectLst/>
                        </a:rPr>
                        <a:t>ATTRIBUTE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010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2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DESCRIPTION OF ATTRIBUTE </a:t>
                      </a:r>
                      <a:r>
                        <a:rPr lang="en-ZA" sz="18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(Source: ABMI © </a:t>
                      </a:r>
                      <a:r>
                        <a:rPr lang="en-ZA" sz="1800" b="1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Resources)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01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3923633"/>
                  </a:ext>
                </a:extLst>
              </a:tr>
              <a:tr h="134607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just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2000" b="0" kern="1200" dirty="0">
                          <a:solidFill>
                            <a:srgbClr val="0C100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Performance indicator/ measure integration</a:t>
                      </a:r>
                      <a:endParaRPr lang="en-GB" sz="2000" b="0" kern="1200" dirty="0">
                        <a:solidFill>
                          <a:srgbClr val="0C100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just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2000" b="0" kern="1200" dirty="0">
                          <a:solidFill>
                            <a:srgbClr val="0C100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Relevant strategic performance indicators/ measures are in place and are integrated and aligned with applicable risk indicators.  These are measured and reported upon on a periodic basis</a:t>
                      </a:r>
                      <a:endParaRPr lang="en-GB" sz="2000" b="0" kern="1200" dirty="0">
                        <a:solidFill>
                          <a:srgbClr val="0C100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6834809"/>
                  </a:ext>
                </a:extLst>
              </a:tr>
              <a:tr h="97836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just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2000" b="0" kern="1200" dirty="0">
                          <a:solidFill>
                            <a:srgbClr val="0C100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Risk adjusted performance targets</a:t>
                      </a:r>
                      <a:endParaRPr lang="en-GB" sz="2000" b="0" kern="1200" dirty="0">
                        <a:solidFill>
                          <a:srgbClr val="0C100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just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2000" b="0" kern="1200" dirty="0">
                          <a:solidFill>
                            <a:srgbClr val="0C100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Performance indicators and targets at organisational level are adjusted in line with the expected impact of risk there-on</a:t>
                      </a:r>
                      <a:endParaRPr lang="en-GB" sz="2000" b="0" kern="1200" dirty="0">
                        <a:solidFill>
                          <a:srgbClr val="0C100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5308449"/>
                  </a:ext>
                </a:extLst>
              </a:tr>
              <a:tr h="100129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just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2000" b="0" kern="1200" dirty="0">
                          <a:solidFill>
                            <a:srgbClr val="0C100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Integration with staff performance</a:t>
                      </a:r>
                      <a:endParaRPr lang="en-GB" sz="2000" b="0" kern="1200" dirty="0">
                        <a:solidFill>
                          <a:srgbClr val="0C100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just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2000" b="0" kern="1200" dirty="0">
                          <a:solidFill>
                            <a:srgbClr val="0C100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Organisational performance, as well as performance of the risk management process is linked and integrated directly into the performance expectations of staff members and relevant stakeholders</a:t>
                      </a:r>
                      <a:endParaRPr lang="en-GB" sz="2000" b="0" kern="1200" dirty="0">
                        <a:solidFill>
                          <a:srgbClr val="0C100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0385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48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27863" y="6267450"/>
            <a:ext cx="1905000" cy="457200"/>
          </a:xfrm>
        </p:spPr>
        <p:txBody>
          <a:bodyPr/>
          <a:lstStyle/>
          <a:p>
            <a:fld id="{DB2A7A3A-AE21-4057-9304-F5FF7227A8A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389520" y="260648"/>
            <a:ext cx="2429063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2700" dirty="0" smtClean="0">
                <a:solidFill>
                  <a:srgbClr val="4D1C1B"/>
                </a:solidFill>
                <a:latin typeface="Arial" panose="020B0604020202020204" pitchFamily="34" charset="0"/>
                <a:ea typeface="Kozuka Gothic Pr6N EL" panose="020B0200000000000000" pitchFamily="34" charset="-128"/>
                <a:cs typeface="Arial" panose="020B0604020202020204" pitchFamily="34" charset="0"/>
              </a:rPr>
              <a:t>Key Take Outs</a:t>
            </a:r>
            <a:endParaRPr lang="id-ID" sz="2700" dirty="0">
              <a:solidFill>
                <a:srgbClr val="4D1C1B"/>
              </a:solidFill>
              <a:latin typeface="Arial" panose="020B0604020202020204" pitchFamily="34" charset="0"/>
              <a:ea typeface="Kozuka Gothic Pr6N EL" panose="020B0200000000000000" pitchFamily="34" charset="-128"/>
              <a:cs typeface="Arial" panose="020B0604020202020204" pitchFamily="34" charset="0"/>
            </a:endParaRPr>
          </a:p>
        </p:txBody>
      </p:sp>
      <p:cxnSp>
        <p:nvCxnSpPr>
          <p:cNvPr id="100" name="Straight Connector 99"/>
          <p:cNvCxnSpPr>
            <a:endCxn id="99" idx="1"/>
          </p:cNvCxnSpPr>
          <p:nvPr/>
        </p:nvCxnSpPr>
        <p:spPr>
          <a:xfrm>
            <a:off x="300181" y="514563"/>
            <a:ext cx="3089339" cy="1"/>
          </a:xfrm>
          <a:prstGeom prst="line">
            <a:avLst/>
          </a:prstGeom>
          <a:ln>
            <a:solidFill>
              <a:srgbClr val="96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99" idx="3"/>
          </p:cNvCxnSpPr>
          <p:nvPr/>
        </p:nvCxnSpPr>
        <p:spPr>
          <a:xfrm>
            <a:off x="5818583" y="514564"/>
            <a:ext cx="3087295" cy="8425"/>
          </a:xfrm>
          <a:prstGeom prst="line">
            <a:avLst/>
          </a:prstGeom>
          <a:ln>
            <a:solidFill>
              <a:srgbClr val="4D1C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20"/>
          <p:cNvSpPr txBox="1">
            <a:spLocks/>
          </p:cNvSpPr>
          <p:nvPr/>
        </p:nvSpPr>
        <p:spPr bwMode="auto">
          <a:xfrm>
            <a:off x="338281" y="3340506"/>
            <a:ext cx="8492796" cy="1185273"/>
          </a:xfrm>
          <a:prstGeom prst="rect">
            <a:avLst/>
          </a:prstGeom>
          <a:gradFill>
            <a:gsLst>
              <a:gs pos="48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9050">
            <a:solidFill>
              <a:schemeClr val="bg1"/>
            </a:solidFill>
          </a:ln>
          <a:effectLst>
            <a:outerShdw blurRad="101600" algn="ctr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txBody>
          <a:bodyPr vert="horz" lIns="108000" tIns="108000" rIns="108000" bIns="108000" rtlCol="0"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Times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20663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Char char="–"/>
              <a:defRPr sz="1500">
                <a:solidFill>
                  <a:schemeClr val="tx1"/>
                </a:solidFill>
                <a:latin typeface="+mn-lt"/>
                <a:ea typeface="+mn-ea"/>
              </a:defRPr>
            </a:lvl2pPr>
            <a:lvl3pPr marL="9128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3pPr>
            <a:lvl4pPr marL="1258888" indent="-23177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–"/>
              <a:defRPr sz="1300">
                <a:solidFill>
                  <a:schemeClr val="tx1"/>
                </a:solidFill>
                <a:latin typeface="+mn-lt"/>
                <a:ea typeface="+mn-ea"/>
              </a:defRPr>
            </a:lvl4pPr>
            <a:lvl5pPr marL="15478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0050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4622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29194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3766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GB" sz="2177" b="1" dirty="0">
                <a:latin typeface="Arial Rounded MT Bold" panose="020F0704030504030204" pitchFamily="34" charset="0"/>
                <a:cs typeface="Arial" charset="0"/>
              </a:rPr>
              <a:t>OPPORTUNITY CANNOT MERELY BE EXPLOITED WITHOUT CONSIDERING </a:t>
            </a:r>
            <a:r>
              <a:rPr lang="en-GB" sz="2177" b="1" dirty="0" smtClean="0">
                <a:latin typeface="Arial Rounded MT Bold" panose="020F0704030504030204" pitchFamily="34" charset="0"/>
                <a:cs typeface="Arial" charset="0"/>
              </a:rPr>
              <a:t>PERFORMANCE </a:t>
            </a:r>
            <a:r>
              <a:rPr lang="en-GB" sz="2177" b="1" dirty="0">
                <a:latin typeface="Arial Rounded MT Bold" panose="020F0704030504030204" pitchFamily="34" charset="0"/>
                <a:cs typeface="Arial" charset="0"/>
              </a:rPr>
              <a:t>&amp; RELEVANT </a:t>
            </a:r>
            <a:r>
              <a:rPr lang="en-GB" sz="2177" b="1" dirty="0" smtClean="0">
                <a:latin typeface="Arial Rounded MT Bold" panose="020F0704030504030204" pitchFamily="34" charset="0"/>
                <a:cs typeface="Arial" charset="0"/>
              </a:rPr>
              <a:t>RISKS</a:t>
            </a:r>
          </a:p>
        </p:txBody>
      </p:sp>
      <p:sp>
        <p:nvSpPr>
          <p:cNvPr id="11" name="Textplatzhalter 20"/>
          <p:cNvSpPr txBox="1">
            <a:spLocks/>
          </p:cNvSpPr>
          <p:nvPr/>
        </p:nvSpPr>
        <p:spPr bwMode="auto">
          <a:xfrm>
            <a:off x="357652" y="4718003"/>
            <a:ext cx="8492796" cy="1605622"/>
          </a:xfrm>
          <a:prstGeom prst="rect">
            <a:avLst/>
          </a:prstGeom>
          <a:gradFill>
            <a:gsLst>
              <a:gs pos="48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9050">
            <a:solidFill>
              <a:schemeClr val="bg1"/>
            </a:solidFill>
          </a:ln>
          <a:effectLst>
            <a:outerShdw blurRad="101600" algn="ctr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txBody>
          <a:bodyPr vert="horz" lIns="108000" tIns="108000" rIns="108000" bIns="108000" rtlCol="0"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Times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20663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Char char="–"/>
              <a:defRPr sz="1500">
                <a:solidFill>
                  <a:schemeClr val="tx1"/>
                </a:solidFill>
                <a:latin typeface="+mn-lt"/>
                <a:ea typeface="+mn-ea"/>
              </a:defRPr>
            </a:lvl2pPr>
            <a:lvl3pPr marL="9128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3pPr>
            <a:lvl4pPr marL="1258888" indent="-23177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–"/>
              <a:defRPr sz="1300">
                <a:solidFill>
                  <a:schemeClr val="tx1"/>
                </a:solidFill>
                <a:latin typeface="+mn-lt"/>
                <a:ea typeface="+mn-ea"/>
              </a:defRPr>
            </a:lvl4pPr>
            <a:lvl5pPr marL="15478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0050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4622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29194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3766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GB" sz="2177" b="1" dirty="0" smtClean="0">
                <a:latin typeface="Arial Rounded MT Bold" panose="020F0704030504030204" pitchFamily="34" charset="0"/>
                <a:cs typeface="Arial" charset="0"/>
              </a:rPr>
              <a:t>INCOPRORATE RISK MANAGEMENT AND SUSTAINABILITY CONSIDERATIONS IN DECISION MAKING. ENHANCE SERVICE DELIVERY THROUGH PERFORMANCE MANAGEMENT</a:t>
            </a:r>
            <a:endParaRPr lang="en-US" sz="2177" b="1" dirty="0">
              <a:latin typeface="Arial Rounded MT Bold" panose="020F0704030504030204" pitchFamily="34" charset="0"/>
              <a:cs typeface="Arial" charset="0"/>
            </a:endParaRPr>
          </a:p>
        </p:txBody>
      </p:sp>
      <p:sp>
        <p:nvSpPr>
          <p:cNvPr id="12" name="Textplatzhalter 20"/>
          <p:cNvSpPr txBox="1">
            <a:spLocks/>
          </p:cNvSpPr>
          <p:nvPr/>
        </p:nvSpPr>
        <p:spPr bwMode="auto">
          <a:xfrm>
            <a:off x="330158" y="961688"/>
            <a:ext cx="8492796" cy="2247900"/>
          </a:xfrm>
          <a:prstGeom prst="rect">
            <a:avLst/>
          </a:prstGeom>
          <a:gradFill>
            <a:gsLst>
              <a:gs pos="48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9050">
            <a:solidFill>
              <a:schemeClr val="bg1"/>
            </a:solidFill>
          </a:ln>
          <a:effectLst>
            <a:outerShdw blurRad="101600" algn="ctr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txBody>
          <a:bodyPr vert="horz" lIns="108000" tIns="108000" rIns="108000" bIns="108000" rtlCol="0"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Times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20663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Char char="–"/>
              <a:defRPr sz="1500">
                <a:solidFill>
                  <a:schemeClr val="tx1"/>
                </a:solidFill>
                <a:latin typeface="+mn-lt"/>
                <a:ea typeface="+mn-ea"/>
              </a:defRPr>
            </a:lvl2pPr>
            <a:lvl3pPr marL="9128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3pPr>
            <a:lvl4pPr marL="1258888" indent="-23177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–"/>
              <a:defRPr sz="1300">
                <a:solidFill>
                  <a:schemeClr val="tx1"/>
                </a:solidFill>
                <a:latin typeface="+mn-lt"/>
                <a:ea typeface="+mn-ea"/>
              </a:defRPr>
            </a:lvl4pPr>
            <a:lvl5pPr marL="15478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0050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4622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29194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376613" indent="-174625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»"/>
              <a:defRPr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GB" sz="2177" b="1" dirty="0">
                <a:latin typeface="Arial Rounded MT Bold" panose="020F0704030504030204" pitchFamily="34" charset="0"/>
                <a:cs typeface="Arial" charset="0"/>
              </a:rPr>
              <a:t>INTEGRATE YOUR STRATEGIC </a:t>
            </a:r>
            <a:r>
              <a:rPr lang="en-GB" sz="2177" b="1" dirty="0" smtClean="0">
                <a:latin typeface="Arial Rounded MT Bold" panose="020F0704030504030204" pitchFamily="34" charset="0"/>
                <a:cs typeface="Arial" charset="0"/>
              </a:rPr>
              <a:t>PLANNING, PERFORMANCE AND RISK </a:t>
            </a:r>
            <a:r>
              <a:rPr lang="en-GB" sz="2177" b="1" dirty="0">
                <a:latin typeface="Arial Rounded MT Bold" panose="020F0704030504030204" pitchFamily="34" charset="0"/>
                <a:cs typeface="Arial" charset="0"/>
              </a:rPr>
              <a:t>ASSESSMENT CYCLES IN ORDER TO ENSURE THAT STRATEGIC PLANS ARE </a:t>
            </a:r>
            <a:r>
              <a:rPr lang="en-GB" sz="2177" b="1" dirty="0" smtClean="0">
                <a:latin typeface="Arial Rounded MT Bold" panose="020F0704030504030204" pitchFamily="34" charset="0"/>
                <a:cs typeface="Arial" charset="0"/>
              </a:rPr>
              <a:t>PERFORMANCE ALIGNED, RISK </a:t>
            </a:r>
            <a:r>
              <a:rPr lang="en-GB" sz="2177" b="1" dirty="0">
                <a:latin typeface="Arial Rounded MT Bold" panose="020F0704030504030204" pitchFamily="34" charset="0"/>
                <a:cs typeface="Arial" charset="0"/>
              </a:rPr>
              <a:t>INTELLIGENT &amp; </a:t>
            </a:r>
            <a:r>
              <a:rPr lang="en-GB" sz="2177" b="1" dirty="0" smtClean="0">
                <a:latin typeface="Arial Rounded MT Bold" panose="020F0704030504030204" pitchFamily="34" charset="0"/>
                <a:cs typeface="Arial" charset="0"/>
              </a:rPr>
              <a:t>RESILLIENT</a:t>
            </a:r>
            <a:endParaRPr lang="en-US" sz="2177" b="1" dirty="0">
              <a:latin typeface="Arial Rounded MT Bold" panose="020F07040305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8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0"/>
          <p:cNvSpPr txBox="1">
            <a:spLocks/>
          </p:cNvSpPr>
          <p:nvPr/>
        </p:nvSpPr>
        <p:spPr>
          <a:xfrm>
            <a:off x="1004841" y="6808102"/>
            <a:ext cx="4317318" cy="144247"/>
          </a:xfrm>
          <a:prstGeom prst="rect">
            <a:avLst/>
          </a:prstGeom>
        </p:spPr>
        <p:txBody>
          <a:bodyPr lIns="82040" tIns="41020" rIns="82040" bIns="4102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defTabSz="914400"/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9097" y="2865343"/>
            <a:ext cx="7783158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ZA" sz="3400" b="1" dirty="0" smtClean="0">
                <a:solidFill>
                  <a:srgbClr val="4D1C1B"/>
                </a:solidFill>
                <a:latin typeface="Arial" panose="020B0604020202020204" pitchFamily="34" charset="0"/>
                <a:ea typeface="Kozuka Gothic Pr6N EL" panose="020B0200000000000000" pitchFamily="34" charset="-128"/>
                <a:cs typeface="Arial" panose="020B0604020202020204" pitchFamily="34" charset="0"/>
              </a:rPr>
              <a:t>INTRODUCTION</a:t>
            </a:r>
            <a:endParaRPr lang="id-ID" sz="3400" b="1" dirty="0">
              <a:solidFill>
                <a:srgbClr val="4D1C1B"/>
              </a:solidFill>
              <a:latin typeface="Arial" panose="020B0604020202020204" pitchFamily="34" charset="0"/>
              <a:ea typeface="Kozuka Gothic Pr6N EL" panose="020B02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2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0"/>
          <p:cNvSpPr txBox="1">
            <a:spLocks/>
          </p:cNvSpPr>
          <p:nvPr/>
        </p:nvSpPr>
        <p:spPr>
          <a:xfrm>
            <a:off x="1004841" y="6808102"/>
            <a:ext cx="4317318" cy="144247"/>
          </a:xfrm>
          <a:prstGeom prst="rect">
            <a:avLst/>
          </a:prstGeom>
        </p:spPr>
        <p:txBody>
          <a:bodyPr lIns="82040" tIns="41020" rIns="82040" bIns="4102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defTabSz="914400"/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9097" y="2865343"/>
            <a:ext cx="7783158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ZA" sz="3400" b="1" dirty="0" smtClean="0">
                <a:solidFill>
                  <a:srgbClr val="4D1C1B"/>
                </a:solidFill>
                <a:latin typeface="Arial" panose="020B0604020202020204" pitchFamily="34" charset="0"/>
                <a:ea typeface="Kozuka Gothic Pr6N EL" panose="020B0200000000000000" pitchFamily="34" charset="-128"/>
                <a:cs typeface="Arial" panose="020B0604020202020204" pitchFamily="34" charset="0"/>
              </a:rPr>
              <a:t>ABOUT NTIYISO CONSULTING</a:t>
            </a:r>
            <a:endParaRPr lang="id-ID" sz="3400" b="1" dirty="0">
              <a:solidFill>
                <a:srgbClr val="4D1C1B"/>
              </a:solidFill>
              <a:latin typeface="Arial" panose="020B0604020202020204" pitchFamily="34" charset="0"/>
              <a:ea typeface="Kozuka Gothic Pr6N EL" panose="020B02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2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867CC59D-6831-4BCD-A517-255E25E8B86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56827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" name="Group 46"/>
          <p:cNvGrpSpPr/>
          <p:nvPr/>
        </p:nvGrpSpPr>
        <p:grpSpPr>
          <a:xfrm>
            <a:off x="0" y="2123651"/>
            <a:ext cx="9144000" cy="1168279"/>
            <a:chOff x="0" y="1457189"/>
            <a:chExt cx="8961438" cy="568548"/>
          </a:xfrm>
        </p:grpSpPr>
        <p:sp>
          <p:nvSpPr>
            <p:cNvPr id="48" name="Rectangle 136"/>
            <p:cNvSpPr>
              <a:spLocks noChangeArrowheads="1"/>
            </p:cNvSpPr>
            <p:nvPr/>
          </p:nvSpPr>
          <p:spPr bwMode="auto">
            <a:xfrm>
              <a:off x="0" y="1457189"/>
              <a:ext cx="8961438" cy="568548"/>
            </a:xfrm>
            <a:prstGeom prst="rect">
              <a:avLst/>
            </a:prstGeom>
            <a:gradFill rotWithShape="1">
              <a:gsLst>
                <a:gs pos="0">
                  <a:srgbClr val="EEEEEE"/>
                </a:gs>
                <a:gs pos="100000">
                  <a:srgbClr val="EEEEEE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49" name="Straight Connector 48"/>
            <p:cNvCxnSpPr>
              <a:cxnSpLocks/>
            </p:cNvCxnSpPr>
            <p:nvPr/>
          </p:nvCxnSpPr>
          <p:spPr>
            <a:xfrm>
              <a:off x="0" y="1457999"/>
              <a:ext cx="8961438" cy="1"/>
            </a:xfrm>
            <a:prstGeom prst="line">
              <a:avLst/>
            </a:prstGeom>
            <a:ln>
              <a:solidFill>
                <a:srgbClr val="9615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F369622-7D60-4B2E-BA7A-BB3745C57D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47420" b="37469"/>
          <a:stretch/>
        </p:blipFill>
        <p:spPr>
          <a:xfrm>
            <a:off x="0" y="0"/>
            <a:ext cx="9144000" cy="103634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73198" y="248022"/>
            <a:ext cx="318548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ZA" sz="3600" b="1" dirty="0">
                <a:solidFill>
                  <a:schemeClr val="bg1"/>
                </a:solidFill>
                <a:latin typeface="Arial" panose="020B0604020202020204" pitchFamily="34" charset="0"/>
                <a:ea typeface="Kozuka Gothic Pr6N EL" panose="020B0200000000000000" pitchFamily="34" charset="-128"/>
                <a:cs typeface="Arial" panose="020B0604020202020204" pitchFamily="34" charset="0"/>
              </a:rPr>
              <a:t>About Ntiyiso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51E2903-2E7F-41A2-B6FE-675920FE45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98569" y="6469038"/>
            <a:ext cx="411688" cy="388961"/>
          </a:xfrm>
        </p:spPr>
        <p:txBody>
          <a:bodyPr/>
          <a:lstStyle/>
          <a:p>
            <a:fld id="{8A090C50-6546-4970-B0C7-FEEA6963C54F}" type="slidenum">
              <a:rPr lang="id-ID" smtClean="0">
                <a:solidFill>
                  <a:srgbClr val="292929">
                    <a:tint val="75000"/>
                  </a:srgbClr>
                </a:solidFill>
              </a:rPr>
              <a:pPr/>
              <a:t>31</a:t>
            </a:fld>
            <a:endParaRPr lang="id-ID" dirty="0">
              <a:solidFill>
                <a:srgbClr val="292929">
                  <a:tint val="75000"/>
                </a:srgb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5714" y="3574592"/>
            <a:ext cx="208823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Aft>
                <a:spcPts val="600"/>
              </a:spcAft>
              <a:buFont typeface="Wingdings" charset="2"/>
              <a:buChar char="§"/>
            </a:pPr>
            <a:r>
              <a:rPr lang="en-US" sz="1300" dirty="0" smtClean="0">
                <a:ea typeface="Arial" charset="0"/>
                <a:cs typeface="Arial" charset="0"/>
              </a:rPr>
              <a:t>Management consulting firm</a:t>
            </a:r>
          </a:p>
          <a:p>
            <a:pPr marL="179388" indent="-179388">
              <a:spcAft>
                <a:spcPts val="600"/>
              </a:spcAft>
              <a:buFont typeface="Wingdings" charset="2"/>
              <a:buChar char="§"/>
            </a:pPr>
            <a:r>
              <a:rPr lang="en-US" sz="1300" dirty="0" smtClean="0">
                <a:ea typeface="Arial" charset="0"/>
                <a:cs typeface="Arial" charset="0"/>
              </a:rPr>
              <a:t>100% black owned and managed</a:t>
            </a:r>
          </a:p>
          <a:p>
            <a:pPr marL="179388" indent="-179388">
              <a:spcAft>
                <a:spcPts val="600"/>
              </a:spcAft>
              <a:buFont typeface="Wingdings" charset="2"/>
              <a:buChar char="§"/>
            </a:pPr>
            <a:r>
              <a:rPr lang="en-US" sz="1300" dirty="0" smtClean="0">
                <a:ea typeface="Arial" charset="0"/>
                <a:cs typeface="Arial" charset="0"/>
              </a:rPr>
              <a:t>Over 10 years in existence </a:t>
            </a:r>
          </a:p>
          <a:p>
            <a:pPr marL="179388" indent="-179388">
              <a:spcAft>
                <a:spcPts val="600"/>
              </a:spcAft>
              <a:buFont typeface="Wingdings" charset="2"/>
              <a:buChar char="§"/>
            </a:pPr>
            <a:r>
              <a:rPr lang="en-US" sz="1300" dirty="0" smtClean="0">
                <a:ea typeface="Arial" charset="0"/>
                <a:cs typeface="Arial" charset="0"/>
              </a:rPr>
              <a:t>Over 70 consultants</a:t>
            </a:r>
          </a:p>
          <a:p>
            <a:pPr marL="179388" indent="-179388">
              <a:spcAft>
                <a:spcPts val="600"/>
              </a:spcAft>
              <a:buFont typeface="Wingdings" charset="2"/>
              <a:buChar char="§"/>
            </a:pPr>
            <a:r>
              <a:rPr lang="en-US" sz="1300" dirty="0" smtClean="0">
                <a:ea typeface="Arial" charset="0"/>
                <a:cs typeface="Arial" charset="0"/>
              </a:rPr>
              <a:t>14 projects across 8 municipalities just in 2017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87216" y="3574592"/>
            <a:ext cx="144016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Aft>
                <a:spcPts val="600"/>
              </a:spcAft>
              <a:buFont typeface="Wingdings" charset="2"/>
              <a:buChar char="§"/>
            </a:pPr>
            <a:r>
              <a:rPr lang="en-US" sz="1300" dirty="0" smtClean="0">
                <a:ea typeface="Arial" charset="0"/>
                <a:cs typeface="Arial" charset="0"/>
              </a:rPr>
              <a:t>Centurion</a:t>
            </a:r>
          </a:p>
          <a:p>
            <a:pPr marL="179388" indent="-179388">
              <a:spcAft>
                <a:spcPts val="600"/>
              </a:spcAft>
              <a:buFont typeface="Wingdings" charset="2"/>
              <a:buChar char="§"/>
            </a:pPr>
            <a:r>
              <a:rPr lang="en-US" sz="1300" dirty="0" smtClean="0">
                <a:ea typeface="Arial" charset="0"/>
                <a:cs typeface="Arial" charset="0"/>
              </a:rPr>
              <a:t>Bedfordview</a:t>
            </a:r>
          </a:p>
          <a:p>
            <a:pPr marL="179388" indent="-179388">
              <a:spcAft>
                <a:spcPts val="600"/>
              </a:spcAft>
              <a:buFont typeface="Wingdings" charset="2"/>
              <a:buChar char="§"/>
            </a:pPr>
            <a:r>
              <a:rPr lang="en-US" sz="1300" dirty="0" smtClean="0">
                <a:ea typeface="Arial" charset="0"/>
                <a:cs typeface="Arial" charset="0"/>
              </a:rPr>
              <a:t>Durban</a:t>
            </a:r>
          </a:p>
          <a:p>
            <a:pPr marL="179388" indent="-179388">
              <a:spcAft>
                <a:spcPts val="600"/>
              </a:spcAft>
              <a:buFont typeface="Wingdings" charset="2"/>
              <a:buChar char="§"/>
            </a:pPr>
            <a:r>
              <a:rPr lang="en-US" sz="1300" dirty="0" smtClean="0">
                <a:ea typeface="Arial" charset="0"/>
                <a:cs typeface="Arial" charset="0"/>
              </a:rPr>
              <a:t>Malamulele</a:t>
            </a:r>
          </a:p>
          <a:p>
            <a:pPr marL="179388" indent="-179388">
              <a:spcAft>
                <a:spcPts val="600"/>
              </a:spcAft>
              <a:buFont typeface="Wingdings" charset="2"/>
              <a:buChar char="§"/>
            </a:pPr>
            <a:endParaRPr lang="en-US" sz="1300" dirty="0" smtClean="0">
              <a:ea typeface="Arial" charset="0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11136" y="3574592"/>
            <a:ext cx="212461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Aft>
                <a:spcPts val="600"/>
              </a:spcAft>
              <a:buFont typeface="Wingdings" charset="2"/>
              <a:buChar char="§"/>
            </a:pPr>
            <a:r>
              <a:rPr lang="en-US" sz="1300" dirty="0" smtClean="0">
                <a:ea typeface="Arial" charset="0"/>
                <a:cs typeface="Arial" charset="0"/>
              </a:rPr>
              <a:t>Revenue enhancement and management</a:t>
            </a:r>
          </a:p>
          <a:p>
            <a:pPr marL="179388" indent="-179388">
              <a:spcAft>
                <a:spcPts val="600"/>
              </a:spcAft>
              <a:buFont typeface="Wingdings" charset="2"/>
              <a:buChar char="§"/>
            </a:pPr>
            <a:r>
              <a:rPr lang="en-US" sz="1300" dirty="0" smtClean="0">
                <a:ea typeface="Arial" charset="0"/>
                <a:cs typeface="Arial" charset="0"/>
              </a:rPr>
              <a:t>Data Management and Analytics</a:t>
            </a:r>
          </a:p>
          <a:p>
            <a:pPr marL="179388" indent="-179388">
              <a:spcAft>
                <a:spcPts val="600"/>
              </a:spcAft>
              <a:buFont typeface="Wingdings" charset="2"/>
              <a:buChar char="§"/>
            </a:pPr>
            <a:r>
              <a:rPr lang="en-US" sz="1300" dirty="0" smtClean="0">
                <a:ea typeface="Arial" charset="0"/>
                <a:cs typeface="Arial" charset="0"/>
              </a:rPr>
              <a:t>Governance and strategy</a:t>
            </a:r>
          </a:p>
          <a:p>
            <a:pPr marL="179388" indent="-179388">
              <a:spcAft>
                <a:spcPts val="600"/>
              </a:spcAft>
              <a:buFont typeface="Wingdings" charset="2"/>
              <a:buChar char="§"/>
            </a:pPr>
            <a:r>
              <a:rPr lang="en-US" sz="1300" dirty="0" smtClean="0">
                <a:ea typeface="Arial" charset="0"/>
                <a:cs typeface="Arial" charset="0"/>
              </a:rPr>
              <a:t>Organisation Design </a:t>
            </a:r>
          </a:p>
          <a:p>
            <a:pPr marL="179388" indent="-179388">
              <a:spcAft>
                <a:spcPts val="600"/>
              </a:spcAft>
              <a:buFont typeface="Wingdings" charset="2"/>
              <a:buChar char="§"/>
            </a:pPr>
            <a:r>
              <a:rPr lang="en-US" sz="1300" dirty="0" smtClean="0">
                <a:ea typeface="Arial" charset="0"/>
                <a:cs typeface="Arial" charset="0"/>
              </a:rPr>
              <a:t>Business Process Engineering</a:t>
            </a:r>
          </a:p>
          <a:p>
            <a:pPr marL="179388" indent="-179388">
              <a:spcAft>
                <a:spcPts val="600"/>
              </a:spcAft>
              <a:buFont typeface="Wingdings" charset="2"/>
              <a:buChar char="§"/>
            </a:pPr>
            <a:r>
              <a:rPr lang="en-US" sz="1300" dirty="0" smtClean="0">
                <a:ea typeface="Arial" charset="0"/>
                <a:cs typeface="Arial" charset="0"/>
              </a:rPr>
              <a:t>Fundraising and development of catalytic projects</a:t>
            </a:r>
          </a:p>
          <a:p>
            <a:pPr marL="179388" indent="-179388">
              <a:spcAft>
                <a:spcPts val="600"/>
              </a:spcAft>
              <a:buFont typeface="Wingdings" charset="2"/>
              <a:buChar char="§"/>
            </a:pPr>
            <a:endParaRPr lang="en-US" sz="1300" dirty="0" smtClean="0">
              <a:ea typeface="Arial" charset="0"/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28326" y="3563787"/>
            <a:ext cx="264412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Aft>
                <a:spcPts val="600"/>
              </a:spcAft>
              <a:buFont typeface="Wingdings" charset="2"/>
              <a:buChar char="§"/>
            </a:pPr>
            <a:r>
              <a:rPr lang="en-US" sz="1300" dirty="0" smtClean="0">
                <a:ea typeface="Arial" charset="0"/>
                <a:cs typeface="Arial" charset="0"/>
              </a:rPr>
              <a:t>City of Tshwane</a:t>
            </a:r>
          </a:p>
          <a:p>
            <a:pPr marL="179388" indent="-179388">
              <a:spcAft>
                <a:spcPts val="600"/>
              </a:spcAft>
              <a:buFont typeface="Wingdings" charset="2"/>
              <a:buChar char="§"/>
            </a:pPr>
            <a:r>
              <a:rPr lang="en-US" sz="1300" dirty="0" smtClean="0">
                <a:ea typeface="Arial" charset="0"/>
                <a:cs typeface="Arial" charset="0"/>
              </a:rPr>
              <a:t>City of Ekurhuleni</a:t>
            </a:r>
          </a:p>
          <a:p>
            <a:pPr marL="179388" indent="-179388">
              <a:spcAft>
                <a:spcPts val="600"/>
              </a:spcAft>
              <a:buFont typeface="Wingdings" charset="2"/>
              <a:buChar char="§"/>
            </a:pPr>
            <a:r>
              <a:rPr lang="en-US" sz="1300" dirty="0">
                <a:ea typeface="Arial" charset="0"/>
                <a:cs typeface="Arial" charset="0"/>
              </a:rPr>
              <a:t>City of uMhlathuze</a:t>
            </a:r>
          </a:p>
          <a:p>
            <a:pPr marL="179388" indent="-179388">
              <a:spcAft>
                <a:spcPts val="600"/>
              </a:spcAft>
              <a:buFont typeface="Wingdings" charset="2"/>
              <a:buChar char="§"/>
            </a:pPr>
            <a:r>
              <a:rPr lang="en-US" sz="1300" dirty="0" smtClean="0">
                <a:ea typeface="Arial" charset="0"/>
                <a:cs typeface="Arial" charset="0"/>
              </a:rPr>
              <a:t>Emfuleni Local Municipality</a:t>
            </a:r>
          </a:p>
          <a:p>
            <a:pPr marL="179388" indent="-179388">
              <a:spcAft>
                <a:spcPts val="600"/>
              </a:spcAft>
              <a:buFont typeface="Wingdings" charset="2"/>
              <a:buChar char="§"/>
            </a:pPr>
            <a:r>
              <a:rPr lang="en-US" sz="1300" dirty="0" smtClean="0">
                <a:ea typeface="Arial" charset="0"/>
                <a:cs typeface="Arial" charset="0"/>
              </a:rPr>
              <a:t>Ngqushwa</a:t>
            </a:r>
            <a:r>
              <a:rPr lang="en-US" sz="1300" dirty="0">
                <a:ea typeface="Arial" charset="0"/>
                <a:cs typeface="Arial" charset="0"/>
              </a:rPr>
              <a:t> Local </a:t>
            </a:r>
            <a:r>
              <a:rPr lang="en-US" sz="1300" dirty="0" smtClean="0">
                <a:ea typeface="Arial" charset="0"/>
                <a:cs typeface="Arial" charset="0"/>
              </a:rPr>
              <a:t>Municipality</a:t>
            </a:r>
          </a:p>
          <a:p>
            <a:pPr marL="179388" indent="-179388">
              <a:spcAft>
                <a:spcPts val="600"/>
              </a:spcAft>
              <a:buFont typeface="Wingdings" charset="2"/>
              <a:buChar char="§"/>
            </a:pPr>
            <a:r>
              <a:rPr lang="en-US" sz="1300" dirty="0" smtClean="0">
                <a:ea typeface="Arial" charset="0"/>
                <a:cs typeface="Arial" charset="0"/>
              </a:rPr>
              <a:t>Dr Kenneth Kaunda District Municipality</a:t>
            </a:r>
          </a:p>
          <a:p>
            <a:pPr marL="179388" indent="-179388">
              <a:spcAft>
                <a:spcPts val="600"/>
              </a:spcAft>
              <a:buFont typeface="Wingdings" charset="2"/>
              <a:buChar char="§"/>
            </a:pPr>
            <a:r>
              <a:rPr lang="en-US" sz="1300" dirty="0" smtClean="0">
                <a:ea typeface="Arial" charset="0"/>
                <a:cs typeface="Arial" charset="0"/>
              </a:rPr>
              <a:t>Collins Chabane</a:t>
            </a:r>
            <a:r>
              <a:rPr lang="en-US" sz="1300" dirty="0">
                <a:ea typeface="Arial" charset="0"/>
                <a:cs typeface="Arial" charset="0"/>
              </a:rPr>
              <a:t> Local </a:t>
            </a:r>
            <a:r>
              <a:rPr lang="en-US" sz="1300" dirty="0" smtClean="0">
                <a:ea typeface="Arial" charset="0"/>
                <a:cs typeface="Arial" charset="0"/>
              </a:rPr>
              <a:t>Municipality</a:t>
            </a:r>
          </a:p>
          <a:p>
            <a:pPr marL="179388" indent="-179388">
              <a:spcAft>
                <a:spcPts val="600"/>
              </a:spcAft>
              <a:buFont typeface="Wingdings" charset="2"/>
              <a:buChar char="§"/>
            </a:pPr>
            <a:r>
              <a:rPr lang="en-US" sz="1300" dirty="0" smtClean="0">
                <a:ea typeface="Arial" charset="0"/>
                <a:cs typeface="Arial" charset="0"/>
              </a:rPr>
              <a:t>Mafube Local Municpality</a:t>
            </a:r>
          </a:p>
          <a:p>
            <a:pPr marL="179388" indent="-179388">
              <a:spcAft>
                <a:spcPts val="600"/>
              </a:spcAft>
              <a:buFont typeface="Wingdings" charset="2"/>
              <a:buChar char="§"/>
            </a:pPr>
            <a:r>
              <a:rPr lang="en-US" sz="1300" dirty="0" smtClean="0">
                <a:ea typeface="Arial" charset="0"/>
                <a:cs typeface="Arial" charset="0"/>
              </a:rPr>
              <a:t>Road Accident </a:t>
            </a:r>
            <a:r>
              <a:rPr lang="en-US" sz="1300" dirty="0" smtClean="0">
                <a:ea typeface="Arial" charset="0"/>
                <a:cs typeface="Arial" charset="0"/>
              </a:rPr>
              <a:t>Fund</a:t>
            </a:r>
            <a:endParaRPr lang="en-US" sz="1300" dirty="0" smtClean="0">
              <a:ea typeface="Arial" charset="0"/>
              <a:cs typeface="Arial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94644" y="2199203"/>
            <a:ext cx="1407974" cy="1407974"/>
            <a:chOff x="687651" y="206250"/>
            <a:chExt cx="1675470" cy="1675470"/>
          </a:xfrm>
          <a:solidFill>
            <a:srgbClr val="4D1C1B"/>
          </a:solidFill>
        </p:grpSpPr>
        <p:sp>
          <p:nvSpPr>
            <p:cNvPr id="30" name="Oval 29"/>
            <p:cNvSpPr/>
            <p:nvPr/>
          </p:nvSpPr>
          <p:spPr>
            <a:xfrm>
              <a:off x="687651" y="206250"/>
              <a:ext cx="1675470" cy="1675470"/>
            </a:xfrm>
            <a:prstGeom prst="ellipse">
              <a:avLst/>
            </a:prstGeom>
            <a:grpFill/>
            <a:ln w="9525">
              <a:noFill/>
            </a:ln>
            <a:effectLst>
              <a:outerShdw blurRad="50800" dist="38100" dir="2700000" algn="tl" rotWithShape="0">
                <a:schemeClr val="tx2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961869" y="206250"/>
              <a:ext cx="1127035" cy="863752"/>
            </a:xfrm>
            <a:prstGeom prst="ellipse">
              <a:avLst/>
            </a:prstGeom>
            <a:grpFill/>
            <a:ln w="9525">
              <a:noFill/>
            </a:ln>
            <a:effectLst>
              <a:outerShdw blurRad="50800" dist="38100" dir="2700000" algn="tl" rotWithShape="0">
                <a:schemeClr val="tx2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endParaRPr>
            </a:p>
          </p:txBody>
        </p:sp>
      </p:grpSp>
      <p:sp>
        <p:nvSpPr>
          <p:cNvPr id="11" name="Freeform 306">
            <a:extLst>
              <a:ext uri="{FF2B5EF4-FFF2-40B4-BE49-F238E27FC236}">
                <a16:creationId xmlns="" xmlns:a16="http://schemas.microsoft.com/office/drawing/2014/main" id="{01A5FD32-622E-4E70-8C61-BABCED34564E}"/>
              </a:ext>
            </a:extLst>
          </p:cNvPr>
          <p:cNvSpPr>
            <a:spLocks noEditPoints="1"/>
          </p:cNvSpPr>
          <p:nvPr/>
        </p:nvSpPr>
        <p:spPr bwMode="auto">
          <a:xfrm>
            <a:off x="725082" y="2503539"/>
            <a:ext cx="914341" cy="828660"/>
          </a:xfrm>
          <a:custGeom>
            <a:avLst/>
            <a:gdLst>
              <a:gd name="T0" fmla="*/ 0 w 4367"/>
              <a:gd name="T1" fmla="*/ 3270 h 3643"/>
              <a:gd name="T2" fmla="*/ 724 w 4367"/>
              <a:gd name="T3" fmla="*/ 2400 h 3643"/>
              <a:gd name="T4" fmla="*/ 720 w 4367"/>
              <a:gd name="T5" fmla="*/ 1488 h 3643"/>
              <a:gd name="T6" fmla="*/ 1617 w 4367"/>
              <a:gd name="T7" fmla="*/ 947 h 3643"/>
              <a:gd name="T8" fmla="*/ 2570 w 4367"/>
              <a:gd name="T9" fmla="*/ 1633 h 3643"/>
              <a:gd name="T10" fmla="*/ 1873 w 4367"/>
              <a:gd name="T11" fmla="*/ 2890 h 3643"/>
              <a:gd name="T12" fmla="*/ 1299 w 4367"/>
              <a:gd name="T13" fmla="*/ 2877 h 3643"/>
              <a:gd name="T14" fmla="*/ 530 w 4367"/>
              <a:gd name="T15" fmla="*/ 3607 h 3643"/>
              <a:gd name="T16" fmla="*/ 1715 w 4367"/>
              <a:gd name="T17" fmla="*/ 2566 h 3643"/>
              <a:gd name="T18" fmla="*/ 2059 w 4367"/>
              <a:gd name="T19" fmla="*/ 1468 h 3643"/>
              <a:gd name="T20" fmla="*/ 1022 w 4367"/>
              <a:gd name="T21" fmla="*/ 1663 h 3643"/>
              <a:gd name="T22" fmla="*/ 1020 w 4367"/>
              <a:gd name="T23" fmla="*/ 2200 h 3643"/>
              <a:gd name="T24" fmla="*/ 1600 w 4367"/>
              <a:gd name="T25" fmla="*/ 2581 h 3643"/>
              <a:gd name="T26" fmla="*/ 1531 w 4367"/>
              <a:gd name="T27" fmla="*/ 3606 h 3643"/>
              <a:gd name="T28" fmla="*/ 1508 w 4367"/>
              <a:gd name="T29" fmla="*/ 3075 h 3643"/>
              <a:gd name="T30" fmla="*/ 1699 w 4367"/>
              <a:gd name="T31" fmla="*/ 3065 h 3643"/>
              <a:gd name="T32" fmla="*/ 1708 w 4367"/>
              <a:gd name="T33" fmla="*/ 3425 h 3643"/>
              <a:gd name="T34" fmla="*/ 3250 w 4367"/>
              <a:gd name="T35" fmla="*/ 3434 h 3643"/>
              <a:gd name="T36" fmla="*/ 3250 w 4367"/>
              <a:gd name="T37" fmla="*/ 2571 h 3643"/>
              <a:gd name="T38" fmla="*/ 3749 w 4367"/>
              <a:gd name="T39" fmla="*/ 2517 h 3643"/>
              <a:gd name="T40" fmla="*/ 4167 w 4367"/>
              <a:gd name="T41" fmla="*/ 1358 h 3643"/>
              <a:gd name="T42" fmla="*/ 2938 w 4367"/>
              <a:gd name="T43" fmla="*/ 204 h 3643"/>
              <a:gd name="T44" fmla="*/ 1704 w 4367"/>
              <a:gd name="T45" fmla="*/ 505 h 3643"/>
              <a:gd name="T46" fmla="*/ 1604 w 4367"/>
              <a:gd name="T47" fmla="*/ 797 h 3643"/>
              <a:gd name="T48" fmla="*/ 1508 w 4367"/>
              <a:gd name="T49" fmla="*/ 423 h 3643"/>
              <a:gd name="T50" fmla="*/ 2933 w 4367"/>
              <a:gd name="T51" fmla="*/ 0 h 3643"/>
              <a:gd name="T52" fmla="*/ 4367 w 4367"/>
              <a:gd name="T53" fmla="*/ 1363 h 3643"/>
              <a:gd name="T54" fmla="*/ 3879 w 4367"/>
              <a:gd name="T55" fmla="*/ 3149 h 3643"/>
              <a:gd name="T56" fmla="*/ 2473 w 4367"/>
              <a:gd name="T57" fmla="*/ 3633 h 3643"/>
              <a:gd name="T58" fmla="*/ 3126 w 4367"/>
              <a:gd name="T59" fmla="*/ 1646 h 3643"/>
              <a:gd name="T60" fmla="*/ 3512 w 4367"/>
              <a:gd name="T61" fmla="*/ 1483 h 3643"/>
              <a:gd name="T62" fmla="*/ 3508 w 4367"/>
              <a:gd name="T63" fmla="*/ 1683 h 3643"/>
              <a:gd name="T64" fmla="*/ 2728 w 4367"/>
              <a:gd name="T65" fmla="*/ 1236 h 3643"/>
              <a:gd name="T66" fmla="*/ 3318 w 4367"/>
              <a:gd name="T67" fmla="*/ 1067 h 3643"/>
              <a:gd name="T68" fmla="*/ 3886 w 4367"/>
              <a:gd name="T69" fmla="*/ 1239 h 3643"/>
              <a:gd name="T70" fmla="*/ 2728 w 4367"/>
              <a:gd name="T71" fmla="*/ 1236 h 3643"/>
              <a:gd name="T72" fmla="*/ 2737 w 4367"/>
              <a:gd name="T73" fmla="*/ 676 h 3643"/>
              <a:gd name="T74" fmla="*/ 3889 w 4367"/>
              <a:gd name="T75" fmla="*/ 680 h 3643"/>
              <a:gd name="T76" fmla="*/ 3305 w 4367"/>
              <a:gd name="T77" fmla="*/ 850 h 3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367" h="3643">
                <a:moveTo>
                  <a:pt x="220" y="3604"/>
                </a:moveTo>
                <a:cubicBezTo>
                  <a:pt x="95" y="3537"/>
                  <a:pt x="0" y="3393"/>
                  <a:pt x="0" y="3270"/>
                </a:cubicBezTo>
                <a:cubicBezTo>
                  <a:pt x="0" y="3143"/>
                  <a:pt x="30" y="3101"/>
                  <a:pt x="382" y="2746"/>
                </a:cubicBezTo>
                <a:lnTo>
                  <a:pt x="724" y="2400"/>
                </a:lnTo>
                <a:lnTo>
                  <a:pt x="693" y="2321"/>
                </a:lnTo>
                <a:cubicBezTo>
                  <a:pt x="585" y="2044"/>
                  <a:pt x="595" y="1745"/>
                  <a:pt x="720" y="1488"/>
                </a:cubicBezTo>
                <a:cubicBezTo>
                  <a:pt x="800" y="1323"/>
                  <a:pt x="1002" y="1124"/>
                  <a:pt x="1167" y="1046"/>
                </a:cubicBezTo>
                <a:cubicBezTo>
                  <a:pt x="1333" y="968"/>
                  <a:pt x="1428" y="947"/>
                  <a:pt x="1617" y="947"/>
                </a:cubicBezTo>
                <a:cubicBezTo>
                  <a:pt x="1800" y="948"/>
                  <a:pt x="1903" y="969"/>
                  <a:pt x="2040" y="1036"/>
                </a:cubicBezTo>
                <a:cubicBezTo>
                  <a:pt x="2302" y="1164"/>
                  <a:pt x="2478" y="1363"/>
                  <a:pt x="2570" y="1633"/>
                </a:cubicBezTo>
                <a:cubicBezTo>
                  <a:pt x="2622" y="1788"/>
                  <a:pt x="2623" y="2060"/>
                  <a:pt x="2570" y="2228"/>
                </a:cubicBezTo>
                <a:cubicBezTo>
                  <a:pt x="2473" y="2540"/>
                  <a:pt x="2192" y="2807"/>
                  <a:pt x="1873" y="2890"/>
                </a:cubicBezTo>
                <a:cubicBezTo>
                  <a:pt x="1752" y="2921"/>
                  <a:pt x="1505" y="2925"/>
                  <a:pt x="1384" y="2897"/>
                </a:cubicBezTo>
                <a:lnTo>
                  <a:pt x="1299" y="2877"/>
                </a:lnTo>
                <a:lnTo>
                  <a:pt x="945" y="3229"/>
                </a:lnTo>
                <a:cubicBezTo>
                  <a:pt x="720" y="3454"/>
                  <a:pt x="569" y="3591"/>
                  <a:pt x="530" y="3607"/>
                </a:cubicBezTo>
                <a:cubicBezTo>
                  <a:pt x="445" y="3643"/>
                  <a:pt x="289" y="3641"/>
                  <a:pt x="220" y="3604"/>
                </a:cubicBezTo>
                <a:close/>
                <a:moveTo>
                  <a:pt x="1715" y="2566"/>
                </a:moveTo>
                <a:cubicBezTo>
                  <a:pt x="1872" y="2540"/>
                  <a:pt x="1983" y="2481"/>
                  <a:pt x="2089" y="2367"/>
                </a:cubicBezTo>
                <a:cubicBezTo>
                  <a:pt x="2334" y="2102"/>
                  <a:pt x="2321" y="1717"/>
                  <a:pt x="2059" y="1468"/>
                </a:cubicBezTo>
                <a:cubicBezTo>
                  <a:pt x="1950" y="1366"/>
                  <a:pt x="1868" y="1324"/>
                  <a:pt x="1728" y="1299"/>
                </a:cubicBezTo>
                <a:cubicBezTo>
                  <a:pt x="1440" y="1249"/>
                  <a:pt x="1152" y="1398"/>
                  <a:pt x="1022" y="1663"/>
                </a:cubicBezTo>
                <a:cubicBezTo>
                  <a:pt x="980" y="1749"/>
                  <a:pt x="975" y="1775"/>
                  <a:pt x="975" y="1933"/>
                </a:cubicBezTo>
                <a:cubicBezTo>
                  <a:pt x="975" y="2090"/>
                  <a:pt x="980" y="2118"/>
                  <a:pt x="1020" y="2200"/>
                </a:cubicBezTo>
                <a:cubicBezTo>
                  <a:pt x="1111" y="2385"/>
                  <a:pt x="1314" y="2539"/>
                  <a:pt x="1504" y="2566"/>
                </a:cubicBezTo>
                <a:cubicBezTo>
                  <a:pt x="1552" y="2573"/>
                  <a:pt x="1595" y="2580"/>
                  <a:pt x="1600" y="2581"/>
                </a:cubicBezTo>
                <a:cubicBezTo>
                  <a:pt x="1605" y="2582"/>
                  <a:pt x="1656" y="2575"/>
                  <a:pt x="1715" y="2566"/>
                </a:cubicBezTo>
                <a:close/>
                <a:moveTo>
                  <a:pt x="1531" y="3606"/>
                </a:moveTo>
                <a:cubicBezTo>
                  <a:pt x="1514" y="3585"/>
                  <a:pt x="1508" y="3515"/>
                  <a:pt x="1508" y="3327"/>
                </a:cubicBezTo>
                <a:lnTo>
                  <a:pt x="1508" y="3075"/>
                </a:lnTo>
                <a:lnTo>
                  <a:pt x="1604" y="3070"/>
                </a:lnTo>
                <a:lnTo>
                  <a:pt x="1699" y="3065"/>
                </a:lnTo>
                <a:lnTo>
                  <a:pt x="1704" y="3245"/>
                </a:lnTo>
                <a:lnTo>
                  <a:pt x="1708" y="3425"/>
                </a:lnTo>
                <a:lnTo>
                  <a:pt x="2479" y="3429"/>
                </a:lnTo>
                <a:lnTo>
                  <a:pt x="3250" y="3434"/>
                </a:lnTo>
                <a:lnTo>
                  <a:pt x="3250" y="3002"/>
                </a:lnTo>
                <a:lnTo>
                  <a:pt x="3250" y="2571"/>
                </a:lnTo>
                <a:lnTo>
                  <a:pt x="3291" y="2544"/>
                </a:lnTo>
                <a:cubicBezTo>
                  <a:pt x="3326" y="2521"/>
                  <a:pt x="3393" y="2517"/>
                  <a:pt x="3749" y="2517"/>
                </a:cubicBezTo>
                <a:lnTo>
                  <a:pt x="4167" y="2517"/>
                </a:lnTo>
                <a:lnTo>
                  <a:pt x="4167" y="1358"/>
                </a:lnTo>
                <a:lnTo>
                  <a:pt x="4167" y="200"/>
                </a:lnTo>
                <a:lnTo>
                  <a:pt x="2938" y="204"/>
                </a:lnTo>
                <a:lnTo>
                  <a:pt x="1708" y="208"/>
                </a:lnTo>
                <a:lnTo>
                  <a:pt x="1704" y="505"/>
                </a:lnTo>
                <a:lnTo>
                  <a:pt x="1699" y="802"/>
                </a:lnTo>
                <a:lnTo>
                  <a:pt x="1604" y="797"/>
                </a:lnTo>
                <a:lnTo>
                  <a:pt x="1508" y="792"/>
                </a:lnTo>
                <a:lnTo>
                  <a:pt x="1508" y="423"/>
                </a:lnTo>
                <a:cubicBezTo>
                  <a:pt x="1508" y="136"/>
                  <a:pt x="1513" y="49"/>
                  <a:pt x="1531" y="28"/>
                </a:cubicBezTo>
                <a:cubicBezTo>
                  <a:pt x="1552" y="2"/>
                  <a:pt x="1671" y="0"/>
                  <a:pt x="2933" y="0"/>
                </a:cubicBezTo>
                <a:cubicBezTo>
                  <a:pt x="4247" y="0"/>
                  <a:pt x="4313" y="1"/>
                  <a:pt x="4339" y="30"/>
                </a:cubicBezTo>
                <a:cubicBezTo>
                  <a:pt x="4364" y="58"/>
                  <a:pt x="4367" y="175"/>
                  <a:pt x="4367" y="1363"/>
                </a:cubicBezTo>
                <a:lnTo>
                  <a:pt x="4367" y="2666"/>
                </a:lnTo>
                <a:lnTo>
                  <a:pt x="3879" y="3149"/>
                </a:lnTo>
                <a:lnTo>
                  <a:pt x="3392" y="3632"/>
                </a:lnTo>
                <a:lnTo>
                  <a:pt x="2473" y="3633"/>
                </a:lnTo>
                <a:cubicBezTo>
                  <a:pt x="1639" y="3633"/>
                  <a:pt x="1552" y="3631"/>
                  <a:pt x="1531" y="3606"/>
                </a:cubicBezTo>
                <a:close/>
                <a:moveTo>
                  <a:pt x="3126" y="1646"/>
                </a:moveTo>
                <a:cubicBezTo>
                  <a:pt x="3090" y="1595"/>
                  <a:pt x="3093" y="1572"/>
                  <a:pt x="3141" y="1524"/>
                </a:cubicBezTo>
                <a:cubicBezTo>
                  <a:pt x="3182" y="1484"/>
                  <a:pt x="3184" y="1483"/>
                  <a:pt x="3512" y="1483"/>
                </a:cubicBezTo>
                <a:cubicBezTo>
                  <a:pt x="3880" y="1483"/>
                  <a:pt x="3917" y="1492"/>
                  <a:pt x="3917" y="1583"/>
                </a:cubicBezTo>
                <a:cubicBezTo>
                  <a:pt x="3917" y="1679"/>
                  <a:pt x="3900" y="1683"/>
                  <a:pt x="3508" y="1683"/>
                </a:cubicBezTo>
                <a:cubicBezTo>
                  <a:pt x="3159" y="1683"/>
                  <a:pt x="3151" y="1683"/>
                  <a:pt x="3126" y="1646"/>
                </a:cubicBezTo>
                <a:close/>
                <a:moveTo>
                  <a:pt x="2728" y="1236"/>
                </a:moveTo>
                <a:cubicBezTo>
                  <a:pt x="2688" y="1193"/>
                  <a:pt x="2693" y="1124"/>
                  <a:pt x="2737" y="1093"/>
                </a:cubicBezTo>
                <a:cubicBezTo>
                  <a:pt x="2769" y="1070"/>
                  <a:pt x="2853" y="1067"/>
                  <a:pt x="3318" y="1067"/>
                </a:cubicBezTo>
                <a:cubicBezTo>
                  <a:pt x="3823" y="1067"/>
                  <a:pt x="3863" y="1069"/>
                  <a:pt x="3889" y="1097"/>
                </a:cubicBezTo>
                <a:cubicBezTo>
                  <a:pt x="3926" y="1137"/>
                  <a:pt x="3924" y="1205"/>
                  <a:pt x="3886" y="1239"/>
                </a:cubicBezTo>
                <a:cubicBezTo>
                  <a:pt x="3859" y="1264"/>
                  <a:pt x="3794" y="1267"/>
                  <a:pt x="3305" y="1267"/>
                </a:cubicBezTo>
                <a:cubicBezTo>
                  <a:pt x="2794" y="1267"/>
                  <a:pt x="2753" y="1265"/>
                  <a:pt x="2728" y="1236"/>
                </a:cubicBezTo>
                <a:close/>
                <a:moveTo>
                  <a:pt x="2728" y="820"/>
                </a:moveTo>
                <a:cubicBezTo>
                  <a:pt x="2688" y="776"/>
                  <a:pt x="2693" y="707"/>
                  <a:pt x="2737" y="676"/>
                </a:cubicBezTo>
                <a:cubicBezTo>
                  <a:pt x="2769" y="654"/>
                  <a:pt x="2853" y="650"/>
                  <a:pt x="3318" y="650"/>
                </a:cubicBezTo>
                <a:cubicBezTo>
                  <a:pt x="3823" y="650"/>
                  <a:pt x="3863" y="652"/>
                  <a:pt x="3889" y="680"/>
                </a:cubicBezTo>
                <a:cubicBezTo>
                  <a:pt x="3926" y="721"/>
                  <a:pt x="3924" y="788"/>
                  <a:pt x="3886" y="822"/>
                </a:cubicBezTo>
                <a:cubicBezTo>
                  <a:pt x="3859" y="847"/>
                  <a:pt x="3794" y="850"/>
                  <a:pt x="3305" y="850"/>
                </a:cubicBezTo>
                <a:cubicBezTo>
                  <a:pt x="2794" y="850"/>
                  <a:pt x="2753" y="848"/>
                  <a:pt x="2728" y="82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732" tIns="25866" rIns="51732" bIns="25866" numCol="1" anchor="t" anchorCtr="0" compatLnSpc="1">
            <a:prstTxWarp prst="textNoShape">
              <a:avLst/>
            </a:prstTxWarp>
          </a:bodyPr>
          <a:lstStyle/>
          <a:p>
            <a:endParaRPr lang="en-US" sz="792" dirty="0"/>
          </a:p>
        </p:txBody>
      </p:sp>
      <p:sp>
        <p:nvSpPr>
          <p:cNvPr id="32" name="TextBox 31"/>
          <p:cNvSpPr txBox="1"/>
          <p:nvPr/>
        </p:nvSpPr>
        <p:spPr>
          <a:xfrm>
            <a:off x="285504" y="1730100"/>
            <a:ext cx="1842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ZA" sz="2400" kern="0" dirty="0" smtClean="0">
                <a:solidFill>
                  <a:srgbClr val="5D2221"/>
                </a:solidFill>
                <a:latin typeface="+mj-lt"/>
                <a:ea typeface="Kozuka Gothic Pr6N EL" panose="020B0200000000000000" pitchFamily="34" charset="-128"/>
                <a:cs typeface="Arial" panose="020B0604020202020204" pitchFamily="34" charset="0"/>
              </a:rPr>
              <a:t>OVERVIEW</a:t>
            </a:r>
            <a:endParaRPr lang="id-ID" sz="2400" kern="0" dirty="0">
              <a:solidFill>
                <a:srgbClr val="5D2221"/>
              </a:solidFill>
              <a:latin typeface="+mj-lt"/>
              <a:ea typeface="Kozuka Gothic Pr6N EL" panose="020B02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49757" y="1730100"/>
            <a:ext cx="19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ZA" sz="2400" kern="0" dirty="0" smtClean="0">
                <a:solidFill>
                  <a:srgbClr val="5D2221"/>
                </a:solidFill>
                <a:latin typeface="+mj-lt"/>
                <a:ea typeface="Kozuka Gothic Pr6N EL" panose="020B0200000000000000" pitchFamily="34" charset="-128"/>
                <a:cs typeface="Arial" panose="020B0604020202020204" pitchFamily="34" charset="0"/>
              </a:rPr>
              <a:t>LOCATIONS</a:t>
            </a:r>
            <a:endParaRPr lang="id-ID" sz="2400" kern="0" dirty="0">
              <a:solidFill>
                <a:srgbClr val="5D2221"/>
              </a:solidFill>
              <a:latin typeface="+mj-lt"/>
              <a:ea typeface="Kozuka Gothic Pr6N EL" panose="020B02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09040" y="173010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ZA" sz="2400" kern="0" dirty="0" smtClean="0">
                <a:solidFill>
                  <a:srgbClr val="5D2221"/>
                </a:solidFill>
                <a:latin typeface="+mj-lt"/>
                <a:ea typeface="Kozuka Gothic Pr6N EL" panose="020B0200000000000000" pitchFamily="34" charset="-128"/>
                <a:cs typeface="Arial" panose="020B0604020202020204" pitchFamily="34" charset="0"/>
              </a:rPr>
              <a:t>SERVICES</a:t>
            </a:r>
            <a:endParaRPr lang="id-ID" sz="2400" kern="0" dirty="0">
              <a:solidFill>
                <a:srgbClr val="5D2221"/>
              </a:solidFill>
              <a:latin typeface="+mj-lt"/>
              <a:ea typeface="Kozuka Gothic Pr6N EL" panose="020B02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00934" y="991436"/>
            <a:ext cx="1969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ZA" sz="2400" kern="0" dirty="0" smtClean="0">
                <a:solidFill>
                  <a:srgbClr val="5D2221"/>
                </a:solidFill>
                <a:latin typeface="+mj-lt"/>
                <a:ea typeface="Kozuka Gothic Pr6N EL" panose="020B0200000000000000" pitchFamily="34" charset="-128"/>
                <a:cs typeface="Arial" panose="020B0604020202020204" pitchFamily="34" charset="0"/>
              </a:rPr>
              <a:t>PAST and CURRENT</a:t>
            </a:r>
          </a:p>
          <a:p>
            <a:pPr algn="ctr">
              <a:defRPr/>
            </a:pPr>
            <a:r>
              <a:rPr lang="en-US" sz="2400" kern="0" dirty="0" smtClean="0">
                <a:solidFill>
                  <a:srgbClr val="5D2221"/>
                </a:solidFill>
                <a:latin typeface="+mj-lt"/>
                <a:ea typeface="Kozuka Gothic Pr6N EL" panose="020B0200000000000000" pitchFamily="34" charset="-128"/>
                <a:cs typeface="Arial" panose="020B0604020202020204" pitchFamily="34" charset="0"/>
              </a:rPr>
              <a:t>CLIENTS</a:t>
            </a:r>
            <a:endParaRPr lang="id-ID" sz="2400" kern="0" dirty="0">
              <a:solidFill>
                <a:srgbClr val="5D2221"/>
              </a:solidFill>
              <a:latin typeface="+mj-lt"/>
              <a:ea typeface="Kozuka Gothic Pr6N EL" panose="020B0200000000000000" pitchFamily="34" charset="-128"/>
              <a:cs typeface="Arial" panose="020B0604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758973" y="2199203"/>
            <a:ext cx="1407974" cy="1407974"/>
            <a:chOff x="687651" y="206250"/>
            <a:chExt cx="1675470" cy="1675470"/>
          </a:xfrm>
          <a:solidFill>
            <a:srgbClr val="4D1C1B"/>
          </a:solidFill>
        </p:grpSpPr>
        <p:sp>
          <p:nvSpPr>
            <p:cNvPr id="38" name="Oval 37"/>
            <p:cNvSpPr/>
            <p:nvPr/>
          </p:nvSpPr>
          <p:spPr>
            <a:xfrm>
              <a:off x="687651" y="206250"/>
              <a:ext cx="1675470" cy="1675470"/>
            </a:xfrm>
            <a:prstGeom prst="ellipse">
              <a:avLst/>
            </a:prstGeom>
            <a:grpFill/>
            <a:ln w="9525">
              <a:noFill/>
            </a:ln>
            <a:effectLst>
              <a:outerShdw blurRad="50800" dist="38100" dir="2700000" algn="tl" rotWithShape="0">
                <a:schemeClr val="tx2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961869" y="206250"/>
              <a:ext cx="1127035" cy="863752"/>
            </a:xfrm>
            <a:prstGeom prst="ellipse">
              <a:avLst/>
            </a:prstGeom>
            <a:grpFill/>
            <a:ln w="9525">
              <a:noFill/>
            </a:ln>
            <a:effectLst>
              <a:outerShdw blurRad="50800" dist="38100" dir="2700000" algn="tl" rotWithShape="0">
                <a:schemeClr val="tx2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770494" y="2199203"/>
            <a:ext cx="1407974" cy="1407974"/>
            <a:chOff x="687651" y="206250"/>
            <a:chExt cx="1675470" cy="1675470"/>
          </a:xfrm>
          <a:solidFill>
            <a:srgbClr val="4D1C1B"/>
          </a:solidFill>
        </p:grpSpPr>
        <p:sp>
          <p:nvSpPr>
            <p:cNvPr id="42" name="Oval 41"/>
            <p:cNvSpPr/>
            <p:nvPr/>
          </p:nvSpPr>
          <p:spPr>
            <a:xfrm>
              <a:off x="687651" y="206250"/>
              <a:ext cx="1675470" cy="1675470"/>
            </a:xfrm>
            <a:prstGeom prst="ellipse">
              <a:avLst/>
            </a:prstGeom>
            <a:grpFill/>
            <a:ln w="9525">
              <a:noFill/>
            </a:ln>
            <a:effectLst>
              <a:outerShdw blurRad="50800" dist="38100" dir="2700000" algn="tl" rotWithShape="0">
                <a:schemeClr val="tx2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961869" y="206250"/>
              <a:ext cx="1127035" cy="863752"/>
            </a:xfrm>
            <a:prstGeom prst="ellipse">
              <a:avLst/>
            </a:prstGeom>
            <a:grpFill/>
            <a:ln w="9525">
              <a:noFill/>
            </a:ln>
            <a:effectLst>
              <a:outerShdw blurRad="50800" dist="38100" dir="2700000" algn="tl" rotWithShape="0">
                <a:schemeClr val="tx2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975657" y="2199203"/>
            <a:ext cx="1407974" cy="1407974"/>
            <a:chOff x="687651" y="206250"/>
            <a:chExt cx="1675470" cy="1675470"/>
          </a:xfrm>
          <a:solidFill>
            <a:srgbClr val="4D1C1B"/>
          </a:solidFill>
        </p:grpSpPr>
        <p:sp>
          <p:nvSpPr>
            <p:cNvPr id="45" name="Oval 44"/>
            <p:cNvSpPr/>
            <p:nvPr/>
          </p:nvSpPr>
          <p:spPr>
            <a:xfrm>
              <a:off x="687651" y="206250"/>
              <a:ext cx="1675470" cy="1675470"/>
            </a:xfrm>
            <a:prstGeom prst="ellipse">
              <a:avLst/>
            </a:prstGeom>
            <a:grpFill/>
            <a:ln w="9525">
              <a:noFill/>
            </a:ln>
            <a:effectLst>
              <a:outerShdw blurRad="50800" dist="38100" dir="2700000" algn="tl" rotWithShape="0">
                <a:schemeClr val="tx2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961869" y="206250"/>
              <a:ext cx="1127035" cy="863752"/>
            </a:xfrm>
            <a:prstGeom prst="ellipse">
              <a:avLst/>
            </a:prstGeom>
            <a:grpFill/>
            <a:ln w="9525">
              <a:noFill/>
            </a:ln>
            <a:effectLst>
              <a:outerShdw blurRad="50800" dist="38100" dir="2700000" algn="tl" rotWithShape="0">
                <a:schemeClr val="tx2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endParaRPr>
            </a:p>
          </p:txBody>
        </p:sp>
      </p:grpSp>
      <p:sp>
        <p:nvSpPr>
          <p:cNvPr id="12" name="Regular Pentagon 17">
            <a:extLst>
              <a:ext uri="{FF2B5EF4-FFF2-40B4-BE49-F238E27FC236}">
                <a16:creationId xmlns="" xmlns:a16="http://schemas.microsoft.com/office/drawing/2014/main" id="{BC6748B9-8013-4A33-8BA3-6667BE7B6022}"/>
              </a:ext>
            </a:extLst>
          </p:cNvPr>
          <p:cNvSpPr>
            <a:spLocks/>
          </p:cNvSpPr>
          <p:nvPr/>
        </p:nvSpPr>
        <p:spPr>
          <a:xfrm rot="10800000">
            <a:off x="2955902" y="2385666"/>
            <a:ext cx="979851" cy="902164"/>
          </a:xfrm>
          <a:custGeom>
            <a:avLst/>
            <a:gdLst/>
            <a:ahLst/>
            <a:cxnLst/>
            <a:rect l="l" t="t" r="r" b="b"/>
            <a:pathLst>
              <a:path w="5268758" h="4683860">
                <a:moveTo>
                  <a:pt x="1919360" y="725077"/>
                </a:moveTo>
                <a:cubicBezTo>
                  <a:pt x="1910719" y="726112"/>
                  <a:pt x="1901733" y="725470"/>
                  <a:pt x="1892845" y="722905"/>
                </a:cubicBezTo>
                <a:lnTo>
                  <a:pt x="1630974" y="647339"/>
                </a:lnTo>
                <a:cubicBezTo>
                  <a:pt x="1595423" y="637081"/>
                  <a:pt x="1574920" y="599944"/>
                  <a:pt x="1585178" y="564394"/>
                </a:cubicBezTo>
                <a:lnTo>
                  <a:pt x="1598179" y="519339"/>
                </a:lnTo>
                <a:cubicBezTo>
                  <a:pt x="1608438" y="483789"/>
                  <a:pt x="1645574" y="463285"/>
                  <a:pt x="1681125" y="473543"/>
                </a:cubicBezTo>
                <a:lnTo>
                  <a:pt x="1942996" y="549110"/>
                </a:lnTo>
                <a:cubicBezTo>
                  <a:pt x="1978546" y="559368"/>
                  <a:pt x="1999050" y="596505"/>
                  <a:pt x="1988792" y="632055"/>
                </a:cubicBezTo>
                <a:lnTo>
                  <a:pt x="1975791" y="677110"/>
                </a:lnTo>
                <a:cubicBezTo>
                  <a:pt x="1968096" y="703773"/>
                  <a:pt x="1945284" y="721972"/>
                  <a:pt x="1919360" y="725077"/>
                </a:cubicBezTo>
                <a:close/>
                <a:moveTo>
                  <a:pt x="2673024" y="903793"/>
                </a:moveTo>
                <a:cubicBezTo>
                  <a:pt x="2664323" y="903982"/>
                  <a:pt x="2655442" y="902468"/>
                  <a:pt x="2646846" y="899050"/>
                </a:cubicBezTo>
                <a:lnTo>
                  <a:pt x="2393579" y="798341"/>
                </a:lnTo>
                <a:cubicBezTo>
                  <a:pt x="2359196" y="784670"/>
                  <a:pt x="2342406" y="745713"/>
                  <a:pt x="2356078" y="711330"/>
                </a:cubicBezTo>
                <a:lnTo>
                  <a:pt x="2373405" y="667756"/>
                </a:lnTo>
                <a:cubicBezTo>
                  <a:pt x="2387076" y="633373"/>
                  <a:pt x="2426033" y="616584"/>
                  <a:pt x="2460415" y="630255"/>
                </a:cubicBezTo>
                <a:lnTo>
                  <a:pt x="2713683" y="730963"/>
                </a:lnTo>
                <a:cubicBezTo>
                  <a:pt x="2748066" y="744635"/>
                  <a:pt x="2764856" y="783592"/>
                  <a:pt x="2751184" y="817974"/>
                </a:cubicBezTo>
                <a:lnTo>
                  <a:pt x="2733857" y="861549"/>
                </a:lnTo>
                <a:cubicBezTo>
                  <a:pt x="2723604" y="887336"/>
                  <a:pt x="2699127" y="903227"/>
                  <a:pt x="2673024" y="903793"/>
                </a:cubicBezTo>
                <a:close/>
                <a:moveTo>
                  <a:pt x="3936379" y="967858"/>
                </a:moveTo>
                <a:cubicBezTo>
                  <a:pt x="3910719" y="972679"/>
                  <a:pt x="3883495" y="962167"/>
                  <a:pt x="3868151" y="939044"/>
                </a:cubicBezTo>
                <a:lnTo>
                  <a:pt x="3842224" y="899971"/>
                </a:lnTo>
                <a:cubicBezTo>
                  <a:pt x="3821767" y="869140"/>
                  <a:pt x="3830176" y="827561"/>
                  <a:pt x="3861007" y="807103"/>
                </a:cubicBezTo>
                <a:lnTo>
                  <a:pt x="4088114" y="656408"/>
                </a:lnTo>
                <a:cubicBezTo>
                  <a:pt x="4118945" y="635950"/>
                  <a:pt x="4160524" y="644359"/>
                  <a:pt x="4180982" y="675190"/>
                </a:cubicBezTo>
                <a:lnTo>
                  <a:pt x="4206909" y="714264"/>
                </a:lnTo>
                <a:cubicBezTo>
                  <a:pt x="4227367" y="745095"/>
                  <a:pt x="4218957" y="786674"/>
                  <a:pt x="4188126" y="807132"/>
                </a:cubicBezTo>
                <a:lnTo>
                  <a:pt x="3961019" y="957827"/>
                </a:lnTo>
                <a:cubicBezTo>
                  <a:pt x="3953311" y="962942"/>
                  <a:pt x="3944932" y="966252"/>
                  <a:pt x="3936379" y="967858"/>
                </a:cubicBezTo>
                <a:close/>
                <a:moveTo>
                  <a:pt x="1052021" y="988576"/>
                </a:moveTo>
                <a:cubicBezTo>
                  <a:pt x="1034883" y="988050"/>
                  <a:pt x="1017946" y="980985"/>
                  <a:pt x="1005273" y="967507"/>
                </a:cubicBezTo>
                <a:lnTo>
                  <a:pt x="973149" y="933346"/>
                </a:lnTo>
                <a:cubicBezTo>
                  <a:pt x="947802" y="906390"/>
                  <a:pt x="949106" y="863989"/>
                  <a:pt x="976061" y="838642"/>
                </a:cubicBezTo>
                <a:lnTo>
                  <a:pt x="1174619" y="651930"/>
                </a:lnTo>
                <a:cubicBezTo>
                  <a:pt x="1201574" y="626582"/>
                  <a:pt x="1243975" y="627886"/>
                  <a:pt x="1269322" y="654841"/>
                </a:cubicBezTo>
                <a:lnTo>
                  <a:pt x="1301446" y="689003"/>
                </a:lnTo>
                <a:cubicBezTo>
                  <a:pt x="1326793" y="715958"/>
                  <a:pt x="1325489" y="758359"/>
                  <a:pt x="1298534" y="783706"/>
                </a:cubicBezTo>
                <a:lnTo>
                  <a:pt x="1099976" y="970419"/>
                </a:lnTo>
                <a:cubicBezTo>
                  <a:pt x="1086498" y="983093"/>
                  <a:pt x="1069159" y="989103"/>
                  <a:pt x="1052021" y="988576"/>
                </a:cubicBezTo>
                <a:close/>
                <a:moveTo>
                  <a:pt x="3410554" y="1034881"/>
                </a:moveTo>
                <a:cubicBezTo>
                  <a:pt x="3401984" y="1036392"/>
                  <a:pt x="3392975" y="1036249"/>
                  <a:pt x="3383959" y="1034179"/>
                </a:cubicBezTo>
                <a:lnTo>
                  <a:pt x="3118309" y="973214"/>
                </a:lnTo>
                <a:cubicBezTo>
                  <a:pt x="3082246" y="964938"/>
                  <a:pt x="3059719" y="928993"/>
                  <a:pt x="3067995" y="892929"/>
                </a:cubicBezTo>
                <a:lnTo>
                  <a:pt x="3078484" y="847224"/>
                </a:lnTo>
                <a:cubicBezTo>
                  <a:pt x="3086761" y="811161"/>
                  <a:pt x="3122706" y="788634"/>
                  <a:pt x="3158770" y="796911"/>
                </a:cubicBezTo>
                <a:lnTo>
                  <a:pt x="3424420" y="857876"/>
                </a:lnTo>
                <a:cubicBezTo>
                  <a:pt x="3460483" y="866152"/>
                  <a:pt x="3483010" y="902098"/>
                  <a:pt x="3474734" y="938161"/>
                </a:cubicBezTo>
                <a:lnTo>
                  <a:pt x="3464245" y="983866"/>
                </a:lnTo>
                <a:cubicBezTo>
                  <a:pt x="3458037" y="1010914"/>
                  <a:pt x="3436266" y="1030347"/>
                  <a:pt x="3410554" y="1034881"/>
                </a:cubicBezTo>
                <a:close/>
                <a:moveTo>
                  <a:pt x="1182582" y="1608902"/>
                </a:moveTo>
                <a:cubicBezTo>
                  <a:pt x="1154890" y="1610404"/>
                  <a:pt x="1127685" y="1595543"/>
                  <a:pt x="1114748" y="1569056"/>
                </a:cubicBezTo>
                <a:lnTo>
                  <a:pt x="1009247" y="1353050"/>
                </a:lnTo>
                <a:cubicBezTo>
                  <a:pt x="991998" y="1317734"/>
                  <a:pt x="1006645" y="1275120"/>
                  <a:pt x="1041961" y="1257870"/>
                </a:cubicBezTo>
                <a:lnTo>
                  <a:pt x="1086721" y="1236009"/>
                </a:lnTo>
                <a:cubicBezTo>
                  <a:pt x="1122038" y="1218760"/>
                  <a:pt x="1164652" y="1233407"/>
                  <a:pt x="1181901" y="1268723"/>
                </a:cubicBezTo>
                <a:lnTo>
                  <a:pt x="1287402" y="1484729"/>
                </a:lnTo>
                <a:cubicBezTo>
                  <a:pt x="1304651" y="1520046"/>
                  <a:pt x="1290004" y="1562660"/>
                  <a:pt x="1254688" y="1579909"/>
                </a:cubicBezTo>
                <a:lnTo>
                  <a:pt x="1209928" y="1601770"/>
                </a:lnTo>
                <a:cubicBezTo>
                  <a:pt x="1201099" y="1606083"/>
                  <a:pt x="1191813" y="1608401"/>
                  <a:pt x="1182582" y="1608902"/>
                </a:cubicBezTo>
                <a:close/>
                <a:moveTo>
                  <a:pt x="4384377" y="2293067"/>
                </a:moveTo>
                <a:lnTo>
                  <a:pt x="3432042" y="2293067"/>
                </a:lnTo>
                <a:lnTo>
                  <a:pt x="3319960" y="2099822"/>
                </a:lnTo>
                <a:lnTo>
                  <a:pt x="4167336" y="2099822"/>
                </a:lnTo>
                <a:lnTo>
                  <a:pt x="4942033" y="193244"/>
                </a:lnTo>
                <a:lnTo>
                  <a:pt x="4425980" y="193244"/>
                </a:lnTo>
                <a:cubicBezTo>
                  <a:pt x="4428408" y="197796"/>
                  <a:pt x="4428957" y="202830"/>
                  <a:pt x="4428957" y="207992"/>
                </a:cubicBezTo>
                <a:lnTo>
                  <a:pt x="4428957" y="358522"/>
                </a:lnTo>
                <a:cubicBezTo>
                  <a:pt x="4428957" y="397826"/>
                  <a:pt x="4397094" y="429689"/>
                  <a:pt x="4357790" y="429689"/>
                </a:cubicBezTo>
                <a:lnTo>
                  <a:pt x="4307977" y="429689"/>
                </a:lnTo>
                <a:cubicBezTo>
                  <a:pt x="4268673" y="429689"/>
                  <a:pt x="4236810" y="397826"/>
                  <a:pt x="4236810" y="358522"/>
                </a:cubicBezTo>
                <a:lnTo>
                  <a:pt x="4236810" y="207992"/>
                </a:lnTo>
                <a:lnTo>
                  <a:pt x="4239788" y="193244"/>
                </a:lnTo>
                <a:lnTo>
                  <a:pt x="326725" y="193244"/>
                </a:lnTo>
                <a:lnTo>
                  <a:pt x="1101422" y="2099822"/>
                </a:lnTo>
                <a:lnTo>
                  <a:pt x="1443557" y="2099822"/>
                </a:lnTo>
                <a:lnTo>
                  <a:pt x="1362023" y="1913189"/>
                </a:lnTo>
                <a:cubicBezTo>
                  <a:pt x="1346289" y="1877172"/>
                  <a:pt x="1362731" y="1835218"/>
                  <a:pt x="1398748" y="1819484"/>
                </a:cubicBezTo>
                <a:lnTo>
                  <a:pt x="1444396" y="1799542"/>
                </a:lnTo>
                <a:cubicBezTo>
                  <a:pt x="1480413" y="1783807"/>
                  <a:pt x="1522367" y="1800250"/>
                  <a:pt x="1538101" y="1836267"/>
                </a:cubicBezTo>
                <a:lnTo>
                  <a:pt x="1634338" y="2056556"/>
                </a:lnTo>
                <a:cubicBezTo>
                  <a:pt x="1640562" y="2070803"/>
                  <a:pt x="1641751" y="2085979"/>
                  <a:pt x="1637434" y="2099822"/>
                </a:cubicBezTo>
                <a:lnTo>
                  <a:pt x="2892290" y="2099822"/>
                </a:lnTo>
                <a:lnTo>
                  <a:pt x="2780209" y="2293067"/>
                </a:lnTo>
                <a:lnTo>
                  <a:pt x="884381" y="2293067"/>
                </a:lnTo>
                <a:lnTo>
                  <a:pt x="0" y="0"/>
                </a:lnTo>
                <a:lnTo>
                  <a:pt x="5268758" y="0"/>
                </a:lnTo>
                <a:close/>
                <a:moveTo>
                  <a:pt x="3106125" y="4222300"/>
                </a:moveTo>
                <a:cubicBezTo>
                  <a:pt x="3430428" y="4222300"/>
                  <a:pt x="3693327" y="3959401"/>
                  <a:pt x="3693327" y="3635098"/>
                </a:cubicBezTo>
                <a:cubicBezTo>
                  <a:pt x="3693327" y="3310795"/>
                  <a:pt x="3430428" y="3047896"/>
                  <a:pt x="3106125" y="3047896"/>
                </a:cubicBezTo>
                <a:cubicBezTo>
                  <a:pt x="2781822" y="3047896"/>
                  <a:pt x="2518923" y="3310795"/>
                  <a:pt x="2518923" y="3635098"/>
                </a:cubicBezTo>
                <a:cubicBezTo>
                  <a:pt x="2518923" y="3959401"/>
                  <a:pt x="2781822" y="4222300"/>
                  <a:pt x="3106125" y="4222300"/>
                </a:cubicBezTo>
                <a:close/>
                <a:moveTo>
                  <a:pt x="3106125" y="4683860"/>
                </a:moveTo>
                <a:cubicBezTo>
                  <a:pt x="2526910" y="4683860"/>
                  <a:pt x="2057363" y="4214313"/>
                  <a:pt x="2057363" y="3635098"/>
                </a:cubicBezTo>
                <a:cubicBezTo>
                  <a:pt x="2057363" y="3191752"/>
                  <a:pt x="2332459" y="2812658"/>
                  <a:pt x="2721611" y="2660075"/>
                </a:cubicBezTo>
                <a:lnTo>
                  <a:pt x="3106313" y="1842222"/>
                </a:lnTo>
                <a:lnTo>
                  <a:pt x="3491092" y="2660240"/>
                </a:lnTo>
                <a:cubicBezTo>
                  <a:pt x="3880002" y="2812950"/>
                  <a:pt x="4154887" y="3191923"/>
                  <a:pt x="4154887" y="3635098"/>
                </a:cubicBezTo>
                <a:cubicBezTo>
                  <a:pt x="4154887" y="4214313"/>
                  <a:pt x="3685340" y="4683860"/>
                  <a:pt x="3106125" y="4683860"/>
                </a:cubicBezTo>
                <a:close/>
              </a:path>
            </a:pathLst>
          </a:custGeom>
          <a:solidFill>
            <a:schemeClr val="bg1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350" dirty="0" err="1">
              <a:solidFill>
                <a:srgbClr val="000000"/>
              </a:solidFill>
            </a:endParaRPr>
          </a:p>
        </p:txBody>
      </p:sp>
      <p:sp>
        <p:nvSpPr>
          <p:cNvPr id="13" name="Freeform 1710">
            <a:extLst>
              <a:ext uri="{FF2B5EF4-FFF2-40B4-BE49-F238E27FC236}">
                <a16:creationId xmlns="" xmlns:a16="http://schemas.microsoft.com/office/drawing/2014/main" id="{328E9702-D51E-4D8E-B766-B9EEDB8D8560}"/>
              </a:ext>
            </a:extLst>
          </p:cNvPr>
          <p:cNvSpPr>
            <a:spLocks noEditPoints="1"/>
          </p:cNvSpPr>
          <p:nvPr/>
        </p:nvSpPr>
        <p:spPr bwMode="auto">
          <a:xfrm>
            <a:off x="5069008" y="2502511"/>
            <a:ext cx="712076" cy="785623"/>
          </a:xfrm>
          <a:custGeom>
            <a:avLst/>
            <a:gdLst>
              <a:gd name="T0" fmla="*/ 9985 w 18909"/>
              <a:gd name="T1" fmla="*/ 19461 h 21155"/>
              <a:gd name="T2" fmla="*/ 7909 w 18909"/>
              <a:gd name="T3" fmla="*/ 19006 h 21155"/>
              <a:gd name="T4" fmla="*/ 7098 w 18909"/>
              <a:gd name="T5" fmla="*/ 16793 h 21155"/>
              <a:gd name="T6" fmla="*/ 6877 w 18909"/>
              <a:gd name="T7" fmla="*/ 15421 h 21155"/>
              <a:gd name="T8" fmla="*/ 7495 w 18909"/>
              <a:gd name="T9" fmla="*/ 12052 h 21155"/>
              <a:gd name="T10" fmla="*/ 9312 w 18909"/>
              <a:gd name="T11" fmla="*/ 10235 h 21155"/>
              <a:gd name="T12" fmla="*/ 11572 w 18909"/>
              <a:gd name="T13" fmla="*/ 10445 h 21155"/>
              <a:gd name="T14" fmla="*/ 13739 w 18909"/>
              <a:gd name="T15" fmla="*/ 9432 h 21155"/>
              <a:gd name="T16" fmla="*/ 15184 w 18909"/>
              <a:gd name="T17" fmla="*/ 11009 h 21155"/>
              <a:gd name="T18" fmla="*/ 16958 w 18909"/>
              <a:gd name="T19" fmla="*/ 11708 h 21155"/>
              <a:gd name="T20" fmla="*/ 18226 w 18909"/>
              <a:gd name="T21" fmla="*/ 13758 h 21155"/>
              <a:gd name="T22" fmla="*/ 17298 w 18909"/>
              <a:gd name="T23" fmla="*/ 16355 h 21155"/>
              <a:gd name="T24" fmla="*/ 17062 w 18909"/>
              <a:gd name="T25" fmla="*/ 18373 h 21155"/>
              <a:gd name="T26" fmla="*/ 15671 w 18909"/>
              <a:gd name="T27" fmla="*/ 20228 h 21155"/>
              <a:gd name="T28" fmla="*/ 13254 w 18909"/>
              <a:gd name="T29" fmla="*/ 20033 h 21155"/>
              <a:gd name="T30" fmla="*/ 11656 w 18909"/>
              <a:gd name="T31" fmla="*/ 21110 h 21155"/>
              <a:gd name="T32" fmla="*/ 14354 w 18909"/>
              <a:gd name="T33" fmla="*/ 13441 h 21155"/>
              <a:gd name="T34" fmla="*/ 10622 w 18909"/>
              <a:gd name="T35" fmla="*/ 17013 h 21155"/>
              <a:gd name="T36" fmla="*/ 4357 w 18909"/>
              <a:gd name="T37" fmla="*/ 11562 h 21155"/>
              <a:gd name="T38" fmla="*/ 2086 w 18909"/>
              <a:gd name="T39" fmla="*/ 11480 h 21155"/>
              <a:gd name="T40" fmla="*/ 445 w 18909"/>
              <a:gd name="T41" fmla="*/ 9670 h 21155"/>
              <a:gd name="T42" fmla="*/ 254 w 18909"/>
              <a:gd name="T43" fmla="*/ 7316 h 21155"/>
              <a:gd name="T44" fmla="*/ 131 w 18909"/>
              <a:gd name="T45" fmla="*/ 6285 h 21155"/>
              <a:gd name="T46" fmla="*/ 1143 w 18909"/>
              <a:gd name="T47" fmla="*/ 4444 h 21155"/>
              <a:gd name="T48" fmla="*/ 2657 w 18909"/>
              <a:gd name="T49" fmla="*/ 4141 h 21155"/>
              <a:gd name="T50" fmla="*/ 4319 w 18909"/>
              <a:gd name="T51" fmla="*/ 2824 h 21155"/>
              <a:gd name="T52" fmla="*/ 6397 w 18909"/>
              <a:gd name="T53" fmla="*/ 3378 h 21155"/>
              <a:gd name="T54" fmla="*/ 7395 w 18909"/>
              <a:gd name="T55" fmla="*/ 4642 h 21155"/>
              <a:gd name="T56" fmla="*/ 9156 w 18909"/>
              <a:gd name="T57" fmla="*/ 5794 h 21155"/>
              <a:gd name="T58" fmla="*/ 8636 w 18909"/>
              <a:gd name="T59" fmla="*/ 7241 h 21155"/>
              <a:gd name="T60" fmla="*/ 9339 w 18909"/>
              <a:gd name="T61" fmla="*/ 8827 h 21155"/>
              <a:gd name="T62" fmla="*/ 8311 w 18909"/>
              <a:gd name="T63" fmla="*/ 10714 h 21155"/>
              <a:gd name="T64" fmla="*/ 6448 w 18909"/>
              <a:gd name="T65" fmla="*/ 11087 h 21155"/>
              <a:gd name="T66" fmla="*/ 5178 w 18909"/>
              <a:gd name="T67" fmla="*/ 12336 h 21155"/>
              <a:gd name="T68" fmla="*/ 7073 w 18909"/>
              <a:gd name="T69" fmla="*/ 6395 h 21155"/>
              <a:gd name="T70" fmla="*/ 2145 w 18909"/>
              <a:gd name="T71" fmla="*/ 7989 h 21155"/>
              <a:gd name="T72" fmla="*/ 13338 w 18909"/>
              <a:gd name="T73" fmla="*/ 8744 h 21155"/>
              <a:gd name="T74" fmla="*/ 11563 w 18909"/>
              <a:gd name="T75" fmla="*/ 8928 h 21155"/>
              <a:gd name="T76" fmla="*/ 10239 w 18909"/>
              <a:gd name="T77" fmla="*/ 7450 h 21155"/>
              <a:gd name="T78" fmla="*/ 9835 w 18909"/>
              <a:gd name="T79" fmla="*/ 6404 h 21155"/>
              <a:gd name="T80" fmla="*/ 9385 w 18909"/>
              <a:gd name="T81" fmla="*/ 3819 h 21155"/>
              <a:gd name="T82" fmla="*/ 10450 w 18909"/>
              <a:gd name="T83" fmla="*/ 2040 h 21155"/>
              <a:gd name="T84" fmla="*/ 11867 w 18909"/>
              <a:gd name="T85" fmla="*/ 1411 h 21155"/>
              <a:gd name="T86" fmla="*/ 13777 w 18909"/>
              <a:gd name="T87" fmla="*/ 48 h 21155"/>
              <a:gd name="T88" fmla="*/ 15911 w 18909"/>
              <a:gd name="T89" fmla="*/ 357 h 21155"/>
              <a:gd name="T90" fmla="*/ 17915 w 18909"/>
              <a:gd name="T91" fmla="*/ 2220 h 21155"/>
              <a:gd name="T92" fmla="*/ 18085 w 18909"/>
              <a:gd name="T93" fmla="*/ 3635 h 21155"/>
              <a:gd name="T94" fmla="*/ 18909 w 18909"/>
              <a:gd name="T95" fmla="*/ 5056 h 21155"/>
              <a:gd name="T96" fmla="*/ 17641 w 18909"/>
              <a:gd name="T97" fmla="*/ 6602 h 21155"/>
              <a:gd name="T98" fmla="*/ 16944 w 18909"/>
              <a:gd name="T99" fmla="*/ 8423 h 21155"/>
              <a:gd name="T100" fmla="*/ 14508 w 18909"/>
              <a:gd name="T101" fmla="*/ 9640 h 21155"/>
              <a:gd name="T102" fmla="*/ 16649 w 18909"/>
              <a:gd name="T103" fmla="*/ 4814 h 21155"/>
              <a:gd name="T104" fmla="*/ 12289 w 18909"/>
              <a:gd name="T105" fmla="*/ 3005 h 21155"/>
              <a:gd name="T106" fmla="*/ 14831 w 18909"/>
              <a:gd name="T107" fmla="*/ 7283 h 2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909" h="21155">
                <a:moveTo>
                  <a:pt x="11656" y="21110"/>
                </a:moveTo>
                <a:cubicBezTo>
                  <a:pt x="11084" y="21022"/>
                  <a:pt x="10965" y="20974"/>
                  <a:pt x="10964" y="20832"/>
                </a:cubicBezTo>
                <a:cubicBezTo>
                  <a:pt x="10963" y="20691"/>
                  <a:pt x="10848" y="20233"/>
                  <a:pt x="10773" y="20074"/>
                </a:cubicBezTo>
                <a:cubicBezTo>
                  <a:pt x="10621" y="19748"/>
                  <a:pt x="10341" y="19531"/>
                  <a:pt x="9985" y="19461"/>
                </a:cubicBezTo>
                <a:cubicBezTo>
                  <a:pt x="9731" y="19411"/>
                  <a:pt x="9499" y="19459"/>
                  <a:pt x="9094" y="19647"/>
                </a:cubicBezTo>
                <a:cubicBezTo>
                  <a:pt x="8912" y="19731"/>
                  <a:pt x="8746" y="19800"/>
                  <a:pt x="8726" y="19800"/>
                </a:cubicBezTo>
                <a:cubicBezTo>
                  <a:pt x="8680" y="19800"/>
                  <a:pt x="8227" y="19379"/>
                  <a:pt x="8047" y="19168"/>
                </a:cubicBezTo>
                <a:lnTo>
                  <a:pt x="7909" y="19006"/>
                </a:lnTo>
                <a:lnTo>
                  <a:pt x="8065" y="18663"/>
                </a:lnTo>
                <a:cubicBezTo>
                  <a:pt x="8252" y="18253"/>
                  <a:pt x="8283" y="18148"/>
                  <a:pt x="8283" y="17921"/>
                </a:cubicBezTo>
                <a:cubicBezTo>
                  <a:pt x="8283" y="17469"/>
                  <a:pt x="7989" y="17068"/>
                  <a:pt x="7529" y="16894"/>
                </a:cubicBezTo>
                <a:cubicBezTo>
                  <a:pt x="7455" y="16866"/>
                  <a:pt x="7261" y="16821"/>
                  <a:pt x="7098" y="16793"/>
                </a:cubicBezTo>
                <a:cubicBezTo>
                  <a:pt x="6935" y="16766"/>
                  <a:pt x="6787" y="16730"/>
                  <a:pt x="6769" y="16713"/>
                </a:cubicBezTo>
                <a:cubicBezTo>
                  <a:pt x="6751" y="16696"/>
                  <a:pt x="6717" y="16593"/>
                  <a:pt x="6693" y="16484"/>
                </a:cubicBezTo>
                <a:cubicBezTo>
                  <a:pt x="6636" y="16229"/>
                  <a:pt x="6557" y="15626"/>
                  <a:pt x="6576" y="15595"/>
                </a:cubicBezTo>
                <a:cubicBezTo>
                  <a:pt x="6584" y="15581"/>
                  <a:pt x="6720" y="15503"/>
                  <a:pt x="6877" y="15421"/>
                </a:cubicBezTo>
                <a:cubicBezTo>
                  <a:pt x="7335" y="15181"/>
                  <a:pt x="7588" y="14913"/>
                  <a:pt x="7679" y="14573"/>
                </a:cubicBezTo>
                <a:cubicBezTo>
                  <a:pt x="7790" y="14154"/>
                  <a:pt x="7660" y="13797"/>
                  <a:pt x="7232" y="13349"/>
                </a:cubicBezTo>
                <a:cubicBezTo>
                  <a:pt x="7096" y="13207"/>
                  <a:pt x="6985" y="13075"/>
                  <a:pt x="6985" y="13056"/>
                </a:cubicBezTo>
                <a:cubicBezTo>
                  <a:pt x="6985" y="12957"/>
                  <a:pt x="7422" y="12097"/>
                  <a:pt x="7495" y="12052"/>
                </a:cubicBezTo>
                <a:cubicBezTo>
                  <a:pt x="7509" y="12043"/>
                  <a:pt x="7658" y="12057"/>
                  <a:pt x="7825" y="12083"/>
                </a:cubicBezTo>
                <a:cubicBezTo>
                  <a:pt x="8399" y="12174"/>
                  <a:pt x="8772" y="12088"/>
                  <a:pt x="9060" y="11800"/>
                </a:cubicBezTo>
                <a:cubicBezTo>
                  <a:pt x="9348" y="11512"/>
                  <a:pt x="9434" y="11139"/>
                  <a:pt x="9343" y="10565"/>
                </a:cubicBezTo>
                <a:cubicBezTo>
                  <a:pt x="9317" y="10398"/>
                  <a:pt x="9303" y="10249"/>
                  <a:pt x="9312" y="10235"/>
                </a:cubicBezTo>
                <a:cubicBezTo>
                  <a:pt x="9358" y="10161"/>
                  <a:pt x="10217" y="9725"/>
                  <a:pt x="10317" y="9725"/>
                </a:cubicBezTo>
                <a:cubicBezTo>
                  <a:pt x="10336" y="9725"/>
                  <a:pt x="10471" y="9840"/>
                  <a:pt x="10616" y="9981"/>
                </a:cubicBezTo>
                <a:cubicBezTo>
                  <a:pt x="10820" y="10178"/>
                  <a:pt x="10930" y="10260"/>
                  <a:pt x="11099" y="10340"/>
                </a:cubicBezTo>
                <a:cubicBezTo>
                  <a:pt x="11301" y="10437"/>
                  <a:pt x="11336" y="10445"/>
                  <a:pt x="11572" y="10445"/>
                </a:cubicBezTo>
                <a:cubicBezTo>
                  <a:pt x="11802" y="10445"/>
                  <a:pt x="11844" y="10436"/>
                  <a:pt x="12013" y="10353"/>
                </a:cubicBezTo>
                <a:cubicBezTo>
                  <a:pt x="12271" y="10226"/>
                  <a:pt x="12489" y="9986"/>
                  <a:pt x="12679" y="9621"/>
                </a:cubicBezTo>
                <a:cubicBezTo>
                  <a:pt x="12761" y="9464"/>
                  <a:pt x="12843" y="9330"/>
                  <a:pt x="12863" y="9322"/>
                </a:cubicBezTo>
                <a:cubicBezTo>
                  <a:pt x="12911" y="9304"/>
                  <a:pt x="13470" y="9374"/>
                  <a:pt x="13739" y="9432"/>
                </a:cubicBezTo>
                <a:cubicBezTo>
                  <a:pt x="13874" y="9461"/>
                  <a:pt x="13968" y="9497"/>
                  <a:pt x="13982" y="9525"/>
                </a:cubicBezTo>
                <a:cubicBezTo>
                  <a:pt x="13995" y="9550"/>
                  <a:pt x="14026" y="9694"/>
                  <a:pt x="14052" y="9846"/>
                </a:cubicBezTo>
                <a:cubicBezTo>
                  <a:pt x="14151" y="10436"/>
                  <a:pt x="14361" y="10760"/>
                  <a:pt x="14762" y="10945"/>
                </a:cubicBezTo>
                <a:cubicBezTo>
                  <a:pt x="14877" y="10998"/>
                  <a:pt x="14950" y="11009"/>
                  <a:pt x="15184" y="11009"/>
                </a:cubicBezTo>
                <a:cubicBezTo>
                  <a:pt x="15492" y="11009"/>
                  <a:pt x="15583" y="10983"/>
                  <a:pt x="16026" y="10763"/>
                </a:cubicBezTo>
                <a:cubicBezTo>
                  <a:pt x="16242" y="10655"/>
                  <a:pt x="16248" y="10654"/>
                  <a:pt x="16322" y="10702"/>
                </a:cubicBezTo>
                <a:cubicBezTo>
                  <a:pt x="16443" y="10780"/>
                  <a:pt x="17060" y="11416"/>
                  <a:pt x="17060" y="11462"/>
                </a:cubicBezTo>
                <a:cubicBezTo>
                  <a:pt x="17060" y="11485"/>
                  <a:pt x="17014" y="11596"/>
                  <a:pt x="16958" y="11708"/>
                </a:cubicBezTo>
                <a:cubicBezTo>
                  <a:pt x="16764" y="12092"/>
                  <a:pt x="16714" y="12258"/>
                  <a:pt x="16711" y="12519"/>
                </a:cubicBezTo>
                <a:cubicBezTo>
                  <a:pt x="16707" y="12806"/>
                  <a:pt x="16760" y="12979"/>
                  <a:pt x="16913" y="13182"/>
                </a:cubicBezTo>
                <a:cubicBezTo>
                  <a:pt x="17117" y="13452"/>
                  <a:pt x="17419" y="13600"/>
                  <a:pt x="17947" y="13689"/>
                </a:cubicBezTo>
                <a:cubicBezTo>
                  <a:pt x="18086" y="13712"/>
                  <a:pt x="18211" y="13743"/>
                  <a:pt x="18226" y="13758"/>
                </a:cubicBezTo>
                <a:cubicBezTo>
                  <a:pt x="18262" y="13794"/>
                  <a:pt x="18347" y="14224"/>
                  <a:pt x="18388" y="14578"/>
                </a:cubicBezTo>
                <a:cubicBezTo>
                  <a:pt x="18417" y="14826"/>
                  <a:pt x="18416" y="14877"/>
                  <a:pt x="18383" y="14897"/>
                </a:cubicBezTo>
                <a:cubicBezTo>
                  <a:pt x="18362" y="14910"/>
                  <a:pt x="18212" y="14993"/>
                  <a:pt x="18049" y="15081"/>
                </a:cubicBezTo>
                <a:cubicBezTo>
                  <a:pt x="17442" y="15412"/>
                  <a:pt x="17190" y="15839"/>
                  <a:pt x="17298" y="16355"/>
                </a:cubicBezTo>
                <a:cubicBezTo>
                  <a:pt x="17357" y="16636"/>
                  <a:pt x="17458" y="16805"/>
                  <a:pt x="17759" y="17123"/>
                </a:cubicBezTo>
                <a:cubicBezTo>
                  <a:pt x="17989" y="17367"/>
                  <a:pt x="18016" y="17407"/>
                  <a:pt x="17994" y="17465"/>
                </a:cubicBezTo>
                <a:cubicBezTo>
                  <a:pt x="17928" y="17639"/>
                  <a:pt x="17781" y="17939"/>
                  <a:pt x="17651" y="18166"/>
                </a:cubicBezTo>
                <a:cubicBezTo>
                  <a:pt x="17487" y="18454"/>
                  <a:pt x="17532" y="18438"/>
                  <a:pt x="17062" y="18373"/>
                </a:cubicBezTo>
                <a:cubicBezTo>
                  <a:pt x="16804" y="18337"/>
                  <a:pt x="16706" y="18335"/>
                  <a:pt x="16555" y="18360"/>
                </a:cubicBezTo>
                <a:cubicBezTo>
                  <a:pt x="16043" y="18448"/>
                  <a:pt x="15693" y="18799"/>
                  <a:pt x="15618" y="19300"/>
                </a:cubicBezTo>
                <a:cubicBezTo>
                  <a:pt x="15599" y="19431"/>
                  <a:pt x="15604" y="19566"/>
                  <a:pt x="15639" y="19832"/>
                </a:cubicBezTo>
                <a:cubicBezTo>
                  <a:pt x="15665" y="20028"/>
                  <a:pt x="15679" y="20206"/>
                  <a:pt x="15671" y="20228"/>
                </a:cubicBezTo>
                <a:cubicBezTo>
                  <a:pt x="15652" y="20277"/>
                  <a:pt x="15205" y="20527"/>
                  <a:pt x="14893" y="20662"/>
                </a:cubicBezTo>
                <a:lnTo>
                  <a:pt x="14659" y="20763"/>
                </a:lnTo>
                <a:lnTo>
                  <a:pt x="14381" y="20499"/>
                </a:lnTo>
                <a:cubicBezTo>
                  <a:pt x="13966" y="20105"/>
                  <a:pt x="13648" y="19973"/>
                  <a:pt x="13254" y="20033"/>
                </a:cubicBezTo>
                <a:cubicBezTo>
                  <a:pt x="12867" y="20092"/>
                  <a:pt x="12596" y="20323"/>
                  <a:pt x="12323" y="20827"/>
                </a:cubicBezTo>
                <a:lnTo>
                  <a:pt x="12146" y="21155"/>
                </a:lnTo>
                <a:lnTo>
                  <a:pt x="12028" y="21152"/>
                </a:lnTo>
                <a:cubicBezTo>
                  <a:pt x="11963" y="21151"/>
                  <a:pt x="11795" y="21132"/>
                  <a:pt x="11656" y="21110"/>
                </a:cubicBezTo>
                <a:close/>
                <a:moveTo>
                  <a:pt x="12982" y="17771"/>
                </a:moveTo>
                <a:cubicBezTo>
                  <a:pt x="14004" y="17559"/>
                  <a:pt x="14743" y="16853"/>
                  <a:pt x="15016" y="15828"/>
                </a:cubicBezTo>
                <a:cubicBezTo>
                  <a:pt x="15078" y="15592"/>
                  <a:pt x="15099" y="15131"/>
                  <a:pt x="15059" y="14870"/>
                </a:cubicBezTo>
                <a:cubicBezTo>
                  <a:pt x="14973" y="14315"/>
                  <a:pt x="14739" y="13841"/>
                  <a:pt x="14354" y="13441"/>
                </a:cubicBezTo>
                <a:cubicBezTo>
                  <a:pt x="13459" y="12510"/>
                  <a:pt x="12074" y="12375"/>
                  <a:pt x="11006" y="13114"/>
                </a:cubicBezTo>
                <a:cubicBezTo>
                  <a:pt x="10546" y="13432"/>
                  <a:pt x="10195" y="13912"/>
                  <a:pt x="10024" y="14456"/>
                </a:cubicBezTo>
                <a:cubicBezTo>
                  <a:pt x="9828" y="15077"/>
                  <a:pt x="9870" y="15733"/>
                  <a:pt x="10143" y="16316"/>
                </a:cubicBezTo>
                <a:cubicBezTo>
                  <a:pt x="10281" y="16610"/>
                  <a:pt x="10386" y="16763"/>
                  <a:pt x="10622" y="17013"/>
                </a:cubicBezTo>
                <a:cubicBezTo>
                  <a:pt x="11230" y="17658"/>
                  <a:pt x="12132" y="17948"/>
                  <a:pt x="12982" y="17771"/>
                </a:cubicBezTo>
                <a:close/>
                <a:moveTo>
                  <a:pt x="4906" y="12317"/>
                </a:moveTo>
                <a:cubicBezTo>
                  <a:pt x="4889" y="12296"/>
                  <a:pt x="4827" y="12184"/>
                  <a:pt x="4769" y="12068"/>
                </a:cubicBezTo>
                <a:cubicBezTo>
                  <a:pt x="4626" y="11783"/>
                  <a:pt x="4553" y="11693"/>
                  <a:pt x="4357" y="11562"/>
                </a:cubicBezTo>
                <a:cubicBezTo>
                  <a:pt x="3958" y="11295"/>
                  <a:pt x="3531" y="11365"/>
                  <a:pt x="3091" y="11768"/>
                </a:cubicBezTo>
                <a:cubicBezTo>
                  <a:pt x="2980" y="11871"/>
                  <a:pt x="2869" y="11955"/>
                  <a:pt x="2845" y="11955"/>
                </a:cubicBezTo>
                <a:cubicBezTo>
                  <a:pt x="2786" y="11955"/>
                  <a:pt x="2206" y="11651"/>
                  <a:pt x="2131" y="11582"/>
                </a:cubicBezTo>
                <a:cubicBezTo>
                  <a:pt x="2099" y="11552"/>
                  <a:pt x="2078" y="11506"/>
                  <a:pt x="2086" y="11480"/>
                </a:cubicBezTo>
                <a:cubicBezTo>
                  <a:pt x="2127" y="11337"/>
                  <a:pt x="2164" y="10941"/>
                  <a:pt x="2148" y="10802"/>
                </a:cubicBezTo>
                <a:cubicBezTo>
                  <a:pt x="2106" y="10438"/>
                  <a:pt x="1856" y="10139"/>
                  <a:pt x="1504" y="10032"/>
                </a:cubicBezTo>
                <a:cubicBezTo>
                  <a:pt x="1334" y="9980"/>
                  <a:pt x="1270" y="9975"/>
                  <a:pt x="1048" y="9993"/>
                </a:cubicBezTo>
                <a:cubicBezTo>
                  <a:pt x="574" y="10031"/>
                  <a:pt x="645" y="10070"/>
                  <a:pt x="445" y="9670"/>
                </a:cubicBezTo>
                <a:cubicBezTo>
                  <a:pt x="347" y="9476"/>
                  <a:pt x="268" y="9294"/>
                  <a:pt x="268" y="9265"/>
                </a:cubicBezTo>
                <a:cubicBezTo>
                  <a:pt x="268" y="9236"/>
                  <a:pt x="363" y="9118"/>
                  <a:pt x="479" y="9001"/>
                </a:cubicBezTo>
                <a:cubicBezTo>
                  <a:pt x="761" y="8720"/>
                  <a:pt x="867" y="8504"/>
                  <a:pt x="867" y="8214"/>
                </a:cubicBezTo>
                <a:cubicBezTo>
                  <a:pt x="867" y="7836"/>
                  <a:pt x="690" y="7576"/>
                  <a:pt x="254" y="7316"/>
                </a:cubicBezTo>
                <a:lnTo>
                  <a:pt x="0" y="7165"/>
                </a:lnTo>
                <a:lnTo>
                  <a:pt x="7" y="6985"/>
                </a:lnTo>
                <a:cubicBezTo>
                  <a:pt x="11" y="6885"/>
                  <a:pt x="40" y="6687"/>
                  <a:pt x="72" y="6544"/>
                </a:cubicBezTo>
                <a:lnTo>
                  <a:pt x="131" y="6285"/>
                </a:lnTo>
                <a:lnTo>
                  <a:pt x="263" y="6267"/>
                </a:lnTo>
                <a:cubicBezTo>
                  <a:pt x="732" y="6206"/>
                  <a:pt x="980" y="6106"/>
                  <a:pt x="1167" y="5902"/>
                </a:cubicBezTo>
                <a:cubicBezTo>
                  <a:pt x="1457" y="5588"/>
                  <a:pt x="1484" y="5236"/>
                  <a:pt x="1257" y="4726"/>
                </a:cubicBezTo>
                <a:cubicBezTo>
                  <a:pt x="1194" y="4585"/>
                  <a:pt x="1143" y="4457"/>
                  <a:pt x="1143" y="4444"/>
                </a:cubicBezTo>
                <a:cubicBezTo>
                  <a:pt x="1143" y="4403"/>
                  <a:pt x="1343" y="4194"/>
                  <a:pt x="1564" y="4005"/>
                </a:cubicBezTo>
                <a:lnTo>
                  <a:pt x="1773" y="3827"/>
                </a:lnTo>
                <a:lnTo>
                  <a:pt x="2001" y="3947"/>
                </a:lnTo>
                <a:cubicBezTo>
                  <a:pt x="2289" y="4100"/>
                  <a:pt x="2427" y="4141"/>
                  <a:pt x="2657" y="4141"/>
                </a:cubicBezTo>
                <a:cubicBezTo>
                  <a:pt x="2905" y="4141"/>
                  <a:pt x="3089" y="4074"/>
                  <a:pt x="3257" y="3922"/>
                </a:cubicBezTo>
                <a:cubicBezTo>
                  <a:pt x="3436" y="3762"/>
                  <a:pt x="3530" y="3569"/>
                  <a:pt x="3602" y="3217"/>
                </a:cubicBezTo>
                <a:cubicBezTo>
                  <a:pt x="3633" y="3064"/>
                  <a:pt x="3664" y="2933"/>
                  <a:pt x="3670" y="2927"/>
                </a:cubicBezTo>
                <a:cubicBezTo>
                  <a:pt x="3690" y="2907"/>
                  <a:pt x="4086" y="2844"/>
                  <a:pt x="4319" y="2824"/>
                </a:cubicBezTo>
                <a:lnTo>
                  <a:pt x="4544" y="2805"/>
                </a:lnTo>
                <a:lnTo>
                  <a:pt x="4671" y="3064"/>
                </a:lnTo>
                <a:cubicBezTo>
                  <a:pt x="4935" y="3605"/>
                  <a:pt x="5356" y="3849"/>
                  <a:pt x="5814" y="3727"/>
                </a:cubicBezTo>
                <a:cubicBezTo>
                  <a:pt x="6033" y="3669"/>
                  <a:pt x="6166" y="3590"/>
                  <a:pt x="6397" y="3378"/>
                </a:cubicBezTo>
                <a:cubicBezTo>
                  <a:pt x="6500" y="3283"/>
                  <a:pt x="6602" y="3206"/>
                  <a:pt x="6624" y="3206"/>
                </a:cubicBezTo>
                <a:cubicBezTo>
                  <a:pt x="6686" y="3206"/>
                  <a:pt x="7335" y="3550"/>
                  <a:pt x="7365" y="3600"/>
                </a:cubicBezTo>
                <a:cubicBezTo>
                  <a:pt x="7373" y="3611"/>
                  <a:pt x="7359" y="3740"/>
                  <a:pt x="7335" y="3886"/>
                </a:cubicBezTo>
                <a:cubicBezTo>
                  <a:pt x="7280" y="4218"/>
                  <a:pt x="7296" y="4421"/>
                  <a:pt x="7395" y="4642"/>
                </a:cubicBezTo>
                <a:cubicBezTo>
                  <a:pt x="7486" y="4844"/>
                  <a:pt x="7634" y="4989"/>
                  <a:pt x="7849" y="5088"/>
                </a:cubicBezTo>
                <a:cubicBezTo>
                  <a:pt x="8041" y="5175"/>
                  <a:pt x="8230" y="5194"/>
                  <a:pt x="8551" y="5158"/>
                </a:cubicBezTo>
                <a:cubicBezTo>
                  <a:pt x="8742" y="5136"/>
                  <a:pt x="8814" y="5137"/>
                  <a:pt x="8838" y="5162"/>
                </a:cubicBezTo>
                <a:cubicBezTo>
                  <a:pt x="8887" y="5211"/>
                  <a:pt x="9110" y="5656"/>
                  <a:pt x="9156" y="5794"/>
                </a:cubicBezTo>
                <a:lnTo>
                  <a:pt x="9195" y="5914"/>
                </a:lnTo>
                <a:lnTo>
                  <a:pt x="8984" y="6135"/>
                </a:lnTo>
                <a:cubicBezTo>
                  <a:pt x="8713" y="6418"/>
                  <a:pt x="8612" y="6617"/>
                  <a:pt x="8598" y="6894"/>
                </a:cubicBezTo>
                <a:cubicBezTo>
                  <a:pt x="8591" y="7033"/>
                  <a:pt x="8603" y="7141"/>
                  <a:pt x="8636" y="7241"/>
                </a:cubicBezTo>
                <a:cubicBezTo>
                  <a:pt x="8705" y="7449"/>
                  <a:pt x="8937" y="7688"/>
                  <a:pt x="9231" y="7855"/>
                </a:cubicBezTo>
                <a:lnTo>
                  <a:pt x="9468" y="7989"/>
                </a:lnTo>
                <a:lnTo>
                  <a:pt x="9468" y="8124"/>
                </a:lnTo>
                <a:cubicBezTo>
                  <a:pt x="9469" y="8236"/>
                  <a:pt x="9392" y="8654"/>
                  <a:pt x="9339" y="8827"/>
                </a:cubicBezTo>
                <a:cubicBezTo>
                  <a:pt x="9329" y="8861"/>
                  <a:pt x="9279" y="8880"/>
                  <a:pt x="9164" y="8893"/>
                </a:cubicBezTo>
                <a:cubicBezTo>
                  <a:pt x="8747" y="8941"/>
                  <a:pt x="8462" y="9062"/>
                  <a:pt x="8281" y="9268"/>
                </a:cubicBezTo>
                <a:cubicBezTo>
                  <a:pt x="8018" y="9568"/>
                  <a:pt x="7989" y="9939"/>
                  <a:pt x="8194" y="10399"/>
                </a:cubicBezTo>
                <a:cubicBezTo>
                  <a:pt x="8258" y="10544"/>
                  <a:pt x="8311" y="10686"/>
                  <a:pt x="8311" y="10714"/>
                </a:cubicBezTo>
                <a:cubicBezTo>
                  <a:pt x="8311" y="10779"/>
                  <a:pt x="7754" y="11305"/>
                  <a:pt x="7686" y="11305"/>
                </a:cubicBezTo>
                <a:cubicBezTo>
                  <a:pt x="7657" y="11305"/>
                  <a:pt x="7517" y="11245"/>
                  <a:pt x="7373" y="11171"/>
                </a:cubicBezTo>
                <a:cubicBezTo>
                  <a:pt x="7127" y="11045"/>
                  <a:pt x="7097" y="11037"/>
                  <a:pt x="6857" y="11028"/>
                </a:cubicBezTo>
                <a:cubicBezTo>
                  <a:pt x="6635" y="11019"/>
                  <a:pt x="6583" y="11027"/>
                  <a:pt x="6448" y="11087"/>
                </a:cubicBezTo>
                <a:cubicBezTo>
                  <a:pt x="6163" y="11215"/>
                  <a:pt x="5977" y="11460"/>
                  <a:pt x="5897" y="11813"/>
                </a:cubicBezTo>
                <a:cubicBezTo>
                  <a:pt x="5799" y="12246"/>
                  <a:pt x="5803" y="12235"/>
                  <a:pt x="5721" y="12252"/>
                </a:cubicBezTo>
                <a:cubicBezTo>
                  <a:pt x="5679" y="12261"/>
                  <a:pt x="5594" y="12279"/>
                  <a:pt x="5532" y="12293"/>
                </a:cubicBezTo>
                <a:cubicBezTo>
                  <a:pt x="5469" y="12306"/>
                  <a:pt x="5310" y="12326"/>
                  <a:pt x="5178" y="12336"/>
                </a:cubicBezTo>
                <a:cubicBezTo>
                  <a:pt x="4991" y="12351"/>
                  <a:pt x="4929" y="12347"/>
                  <a:pt x="4906" y="12317"/>
                </a:cubicBezTo>
                <a:close/>
                <a:moveTo>
                  <a:pt x="5296" y="10121"/>
                </a:moveTo>
                <a:cubicBezTo>
                  <a:pt x="5788" y="10013"/>
                  <a:pt x="6202" y="9781"/>
                  <a:pt x="6579" y="9404"/>
                </a:cubicBezTo>
                <a:cubicBezTo>
                  <a:pt x="7386" y="8597"/>
                  <a:pt x="7576" y="7438"/>
                  <a:pt x="7073" y="6395"/>
                </a:cubicBezTo>
                <a:cubicBezTo>
                  <a:pt x="6783" y="5792"/>
                  <a:pt x="6125" y="5239"/>
                  <a:pt x="5476" y="5053"/>
                </a:cubicBezTo>
                <a:cubicBezTo>
                  <a:pt x="5027" y="4924"/>
                  <a:pt x="4487" y="4919"/>
                  <a:pt x="4034" y="5041"/>
                </a:cubicBezTo>
                <a:cubicBezTo>
                  <a:pt x="3227" y="5257"/>
                  <a:pt x="2501" y="5945"/>
                  <a:pt x="2246" y="6735"/>
                </a:cubicBezTo>
                <a:cubicBezTo>
                  <a:pt x="2106" y="7167"/>
                  <a:pt x="2072" y="7600"/>
                  <a:pt x="2145" y="7989"/>
                </a:cubicBezTo>
                <a:cubicBezTo>
                  <a:pt x="2312" y="8869"/>
                  <a:pt x="2804" y="9526"/>
                  <a:pt x="3584" y="9911"/>
                </a:cubicBezTo>
                <a:cubicBezTo>
                  <a:pt x="4100" y="10166"/>
                  <a:pt x="4738" y="10245"/>
                  <a:pt x="5296" y="10121"/>
                </a:cubicBezTo>
                <a:close/>
                <a:moveTo>
                  <a:pt x="14278" y="9383"/>
                </a:moveTo>
                <a:cubicBezTo>
                  <a:pt x="14025" y="8915"/>
                  <a:pt x="13732" y="8715"/>
                  <a:pt x="13338" y="8744"/>
                </a:cubicBezTo>
                <a:cubicBezTo>
                  <a:pt x="13084" y="8762"/>
                  <a:pt x="12892" y="8865"/>
                  <a:pt x="12621" y="9128"/>
                </a:cubicBezTo>
                <a:lnTo>
                  <a:pt x="12401" y="9342"/>
                </a:lnTo>
                <a:lnTo>
                  <a:pt x="12254" y="9291"/>
                </a:lnTo>
                <a:cubicBezTo>
                  <a:pt x="12086" y="9232"/>
                  <a:pt x="11606" y="8980"/>
                  <a:pt x="11563" y="8928"/>
                </a:cubicBezTo>
                <a:cubicBezTo>
                  <a:pt x="11543" y="8903"/>
                  <a:pt x="11546" y="8802"/>
                  <a:pt x="11572" y="8599"/>
                </a:cubicBezTo>
                <a:cubicBezTo>
                  <a:pt x="11644" y="8043"/>
                  <a:pt x="11498" y="7696"/>
                  <a:pt x="11105" y="7492"/>
                </a:cubicBezTo>
                <a:cubicBezTo>
                  <a:pt x="10997" y="7436"/>
                  <a:pt x="10937" y="7426"/>
                  <a:pt x="10696" y="7426"/>
                </a:cubicBezTo>
                <a:cubicBezTo>
                  <a:pt x="10541" y="7426"/>
                  <a:pt x="10335" y="7437"/>
                  <a:pt x="10239" y="7450"/>
                </a:cubicBezTo>
                <a:lnTo>
                  <a:pt x="10065" y="7475"/>
                </a:lnTo>
                <a:lnTo>
                  <a:pt x="9976" y="7337"/>
                </a:lnTo>
                <a:cubicBezTo>
                  <a:pt x="9873" y="7176"/>
                  <a:pt x="9638" y="6697"/>
                  <a:pt x="9638" y="6648"/>
                </a:cubicBezTo>
                <a:cubicBezTo>
                  <a:pt x="9638" y="6630"/>
                  <a:pt x="9726" y="6520"/>
                  <a:pt x="9835" y="6404"/>
                </a:cubicBezTo>
                <a:cubicBezTo>
                  <a:pt x="10098" y="6122"/>
                  <a:pt x="10210" y="5895"/>
                  <a:pt x="10212" y="5639"/>
                </a:cubicBezTo>
                <a:cubicBezTo>
                  <a:pt x="10215" y="5266"/>
                  <a:pt x="10004" y="4978"/>
                  <a:pt x="9558" y="4748"/>
                </a:cubicBezTo>
                <a:cubicBezTo>
                  <a:pt x="9419" y="4676"/>
                  <a:pt x="9299" y="4601"/>
                  <a:pt x="9292" y="4582"/>
                </a:cubicBezTo>
                <a:cubicBezTo>
                  <a:pt x="9275" y="4536"/>
                  <a:pt x="9341" y="3994"/>
                  <a:pt x="9385" y="3819"/>
                </a:cubicBezTo>
                <a:cubicBezTo>
                  <a:pt x="9404" y="3744"/>
                  <a:pt x="9440" y="3673"/>
                  <a:pt x="9465" y="3659"/>
                </a:cubicBezTo>
                <a:cubicBezTo>
                  <a:pt x="9490" y="3646"/>
                  <a:pt x="9619" y="3614"/>
                  <a:pt x="9751" y="3587"/>
                </a:cubicBezTo>
                <a:cubicBezTo>
                  <a:pt x="10326" y="3473"/>
                  <a:pt x="10615" y="3204"/>
                  <a:pt x="10647" y="2754"/>
                </a:cubicBezTo>
                <a:cubicBezTo>
                  <a:pt x="10663" y="2534"/>
                  <a:pt x="10620" y="2379"/>
                  <a:pt x="10450" y="2040"/>
                </a:cubicBezTo>
                <a:cubicBezTo>
                  <a:pt x="10346" y="1834"/>
                  <a:pt x="10342" y="1815"/>
                  <a:pt x="10382" y="1754"/>
                </a:cubicBezTo>
                <a:cubicBezTo>
                  <a:pt x="10457" y="1639"/>
                  <a:pt x="10966" y="1145"/>
                  <a:pt x="11010" y="1145"/>
                </a:cubicBezTo>
                <a:cubicBezTo>
                  <a:pt x="11032" y="1145"/>
                  <a:pt x="11181" y="1205"/>
                  <a:pt x="11339" y="1279"/>
                </a:cubicBezTo>
                <a:cubicBezTo>
                  <a:pt x="11612" y="1405"/>
                  <a:pt x="11640" y="1412"/>
                  <a:pt x="11867" y="1411"/>
                </a:cubicBezTo>
                <a:cubicBezTo>
                  <a:pt x="12151" y="1410"/>
                  <a:pt x="12260" y="1370"/>
                  <a:pt x="12447" y="1198"/>
                </a:cubicBezTo>
                <a:cubicBezTo>
                  <a:pt x="12625" y="1034"/>
                  <a:pt x="12710" y="852"/>
                  <a:pt x="12774" y="500"/>
                </a:cubicBezTo>
                <a:cubicBezTo>
                  <a:pt x="12803" y="337"/>
                  <a:pt x="12843" y="193"/>
                  <a:pt x="12862" y="181"/>
                </a:cubicBezTo>
                <a:cubicBezTo>
                  <a:pt x="12981" y="107"/>
                  <a:pt x="13718" y="0"/>
                  <a:pt x="13777" y="48"/>
                </a:cubicBezTo>
                <a:cubicBezTo>
                  <a:pt x="13798" y="66"/>
                  <a:pt x="13868" y="177"/>
                  <a:pt x="13933" y="295"/>
                </a:cubicBezTo>
                <a:cubicBezTo>
                  <a:pt x="14171" y="726"/>
                  <a:pt x="14451" y="931"/>
                  <a:pt x="14801" y="931"/>
                </a:cubicBezTo>
                <a:cubicBezTo>
                  <a:pt x="15067" y="931"/>
                  <a:pt x="15287" y="822"/>
                  <a:pt x="15586" y="540"/>
                </a:cubicBezTo>
                <a:cubicBezTo>
                  <a:pt x="15819" y="321"/>
                  <a:pt x="15819" y="321"/>
                  <a:pt x="15911" y="357"/>
                </a:cubicBezTo>
                <a:cubicBezTo>
                  <a:pt x="16083" y="425"/>
                  <a:pt x="16538" y="659"/>
                  <a:pt x="16605" y="713"/>
                </a:cubicBezTo>
                <a:cubicBezTo>
                  <a:pt x="16671" y="767"/>
                  <a:pt x="16672" y="772"/>
                  <a:pt x="16640" y="1003"/>
                </a:cubicBezTo>
                <a:cubicBezTo>
                  <a:pt x="16571" y="1520"/>
                  <a:pt x="16627" y="1760"/>
                  <a:pt x="16875" y="2008"/>
                </a:cubicBezTo>
                <a:cubicBezTo>
                  <a:pt x="17112" y="2245"/>
                  <a:pt x="17439" y="2312"/>
                  <a:pt x="17915" y="2220"/>
                </a:cubicBezTo>
                <a:cubicBezTo>
                  <a:pt x="18089" y="2186"/>
                  <a:pt x="18112" y="2187"/>
                  <a:pt x="18161" y="2232"/>
                </a:cubicBezTo>
                <a:cubicBezTo>
                  <a:pt x="18232" y="2296"/>
                  <a:pt x="18556" y="2937"/>
                  <a:pt x="18556" y="3013"/>
                </a:cubicBezTo>
                <a:cubicBezTo>
                  <a:pt x="18556" y="3048"/>
                  <a:pt x="18475" y="3158"/>
                  <a:pt x="18359" y="3279"/>
                </a:cubicBezTo>
                <a:cubicBezTo>
                  <a:pt x="18251" y="3393"/>
                  <a:pt x="18128" y="3553"/>
                  <a:pt x="18085" y="3635"/>
                </a:cubicBezTo>
                <a:cubicBezTo>
                  <a:pt x="18016" y="3766"/>
                  <a:pt x="18006" y="3815"/>
                  <a:pt x="18006" y="4038"/>
                </a:cubicBezTo>
                <a:cubicBezTo>
                  <a:pt x="18006" y="4250"/>
                  <a:pt x="18017" y="4313"/>
                  <a:pt x="18072" y="4416"/>
                </a:cubicBezTo>
                <a:cubicBezTo>
                  <a:pt x="18170" y="4601"/>
                  <a:pt x="18348" y="4755"/>
                  <a:pt x="18644" y="4914"/>
                </a:cubicBezTo>
                <a:lnTo>
                  <a:pt x="18909" y="5056"/>
                </a:lnTo>
                <a:lnTo>
                  <a:pt x="18903" y="5239"/>
                </a:lnTo>
                <a:cubicBezTo>
                  <a:pt x="18894" y="5490"/>
                  <a:pt x="18809" y="5965"/>
                  <a:pt x="18767" y="6001"/>
                </a:cubicBezTo>
                <a:cubicBezTo>
                  <a:pt x="18747" y="6017"/>
                  <a:pt x="18619" y="6049"/>
                  <a:pt x="18482" y="6073"/>
                </a:cubicBezTo>
                <a:cubicBezTo>
                  <a:pt x="18047" y="6148"/>
                  <a:pt x="17778" y="6317"/>
                  <a:pt x="17641" y="6602"/>
                </a:cubicBezTo>
                <a:cubicBezTo>
                  <a:pt x="17498" y="6901"/>
                  <a:pt x="17523" y="7152"/>
                  <a:pt x="17737" y="7578"/>
                </a:cubicBezTo>
                <a:cubicBezTo>
                  <a:pt x="17799" y="7703"/>
                  <a:pt x="17851" y="7825"/>
                  <a:pt x="17851" y="7849"/>
                </a:cubicBezTo>
                <a:cubicBezTo>
                  <a:pt x="17851" y="7894"/>
                  <a:pt x="17312" y="8468"/>
                  <a:pt x="17226" y="8513"/>
                </a:cubicBezTo>
                <a:cubicBezTo>
                  <a:pt x="17194" y="8530"/>
                  <a:pt x="17109" y="8503"/>
                  <a:pt x="16944" y="8423"/>
                </a:cubicBezTo>
                <a:cubicBezTo>
                  <a:pt x="16491" y="8203"/>
                  <a:pt x="16158" y="8189"/>
                  <a:pt x="15867" y="8375"/>
                </a:cubicBezTo>
                <a:cubicBezTo>
                  <a:pt x="15618" y="8535"/>
                  <a:pt x="15485" y="8786"/>
                  <a:pt x="15422" y="9214"/>
                </a:cubicBezTo>
                <a:cubicBezTo>
                  <a:pt x="15395" y="9399"/>
                  <a:pt x="15376" y="9454"/>
                  <a:pt x="15327" y="9486"/>
                </a:cubicBezTo>
                <a:cubicBezTo>
                  <a:pt x="15263" y="9528"/>
                  <a:pt x="14667" y="9640"/>
                  <a:pt x="14508" y="9640"/>
                </a:cubicBezTo>
                <a:cubicBezTo>
                  <a:pt x="14422" y="9640"/>
                  <a:pt x="14409" y="9626"/>
                  <a:pt x="14278" y="9383"/>
                </a:cubicBezTo>
                <a:close/>
                <a:moveTo>
                  <a:pt x="14831" y="7283"/>
                </a:moveTo>
                <a:cubicBezTo>
                  <a:pt x="15713" y="7003"/>
                  <a:pt x="16329" y="6369"/>
                  <a:pt x="16586" y="5475"/>
                </a:cubicBezTo>
                <a:cubicBezTo>
                  <a:pt x="16641" y="5284"/>
                  <a:pt x="16650" y="5188"/>
                  <a:pt x="16649" y="4814"/>
                </a:cubicBezTo>
                <a:cubicBezTo>
                  <a:pt x="16648" y="4339"/>
                  <a:pt x="16623" y="4203"/>
                  <a:pt x="16468" y="3828"/>
                </a:cubicBezTo>
                <a:cubicBezTo>
                  <a:pt x="16301" y="3422"/>
                  <a:pt x="15961" y="2998"/>
                  <a:pt x="15582" y="2721"/>
                </a:cubicBezTo>
                <a:cubicBezTo>
                  <a:pt x="15416" y="2600"/>
                  <a:pt x="15073" y="2431"/>
                  <a:pt x="14859" y="2366"/>
                </a:cubicBezTo>
                <a:cubicBezTo>
                  <a:pt x="13949" y="2089"/>
                  <a:pt x="12954" y="2336"/>
                  <a:pt x="12289" y="3005"/>
                </a:cubicBezTo>
                <a:cubicBezTo>
                  <a:pt x="11187" y="4113"/>
                  <a:pt x="11306" y="5897"/>
                  <a:pt x="12547" y="6861"/>
                </a:cubicBezTo>
                <a:cubicBezTo>
                  <a:pt x="12840" y="7088"/>
                  <a:pt x="13196" y="7252"/>
                  <a:pt x="13589" y="7341"/>
                </a:cubicBezTo>
                <a:cubicBezTo>
                  <a:pt x="13720" y="7370"/>
                  <a:pt x="13889" y="7379"/>
                  <a:pt x="14182" y="7370"/>
                </a:cubicBezTo>
                <a:cubicBezTo>
                  <a:pt x="14528" y="7361"/>
                  <a:pt x="14628" y="7347"/>
                  <a:pt x="14831" y="7283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6A28C2C-3675-4CD9-B8FE-19FE5EF02228}"/>
              </a:ext>
            </a:extLst>
          </p:cNvPr>
          <p:cNvGrpSpPr/>
          <p:nvPr/>
        </p:nvGrpSpPr>
        <p:grpSpPr>
          <a:xfrm>
            <a:off x="7301205" y="2604144"/>
            <a:ext cx="754655" cy="691982"/>
            <a:chOff x="-1101434" y="252346"/>
            <a:chExt cx="754655" cy="691982"/>
          </a:xfrm>
          <a:solidFill>
            <a:srgbClr val="4D1C1B"/>
          </a:solidFill>
        </p:grpSpPr>
        <p:sp>
          <p:nvSpPr>
            <p:cNvPr id="15" name="Oval 53">
              <a:extLst>
                <a:ext uri="{FF2B5EF4-FFF2-40B4-BE49-F238E27FC236}">
                  <a16:creationId xmlns="" xmlns:a16="http://schemas.microsoft.com/office/drawing/2014/main" id="{3C69F588-2679-4697-88C6-0306F8745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67875" y="385919"/>
              <a:ext cx="63180" cy="8162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6" name="Oval 54">
              <a:extLst>
                <a:ext uri="{FF2B5EF4-FFF2-40B4-BE49-F238E27FC236}">
                  <a16:creationId xmlns="" xmlns:a16="http://schemas.microsoft.com/office/drawing/2014/main" id="{AF300B6E-8CCC-4B90-BEEF-6C3E2FB46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41764" y="385919"/>
              <a:ext cx="61426" cy="8162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" name="Freeform 55">
              <a:extLst>
                <a:ext uri="{FF2B5EF4-FFF2-40B4-BE49-F238E27FC236}">
                  <a16:creationId xmlns="" xmlns:a16="http://schemas.microsoft.com/office/drawing/2014/main" id="{E7075E4E-6F0B-45E0-BF0E-CEAA67595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01434" y="465692"/>
              <a:ext cx="138646" cy="411850"/>
            </a:xfrm>
            <a:custGeom>
              <a:avLst/>
              <a:gdLst>
                <a:gd name="T0" fmla="*/ 52 w 52"/>
                <a:gd name="T1" fmla="*/ 80 h 145"/>
                <a:gd name="T2" fmla="*/ 43 w 52"/>
                <a:gd name="T3" fmla="*/ 77 h 145"/>
                <a:gd name="T4" fmla="*/ 40 w 52"/>
                <a:gd name="T5" fmla="*/ 73 h 145"/>
                <a:gd name="T6" fmla="*/ 44 w 52"/>
                <a:gd name="T7" fmla="*/ 0 h 145"/>
                <a:gd name="T8" fmla="*/ 43 w 52"/>
                <a:gd name="T9" fmla="*/ 0 h 145"/>
                <a:gd name="T10" fmla="*/ 34 w 52"/>
                <a:gd name="T11" fmla="*/ 17 h 145"/>
                <a:gd name="T12" fmla="*/ 24 w 52"/>
                <a:gd name="T13" fmla="*/ 0 h 145"/>
                <a:gd name="T14" fmla="*/ 5 w 52"/>
                <a:gd name="T15" fmla="*/ 74 h 145"/>
                <a:gd name="T16" fmla="*/ 13 w 52"/>
                <a:gd name="T17" fmla="*/ 76 h 145"/>
                <a:gd name="T18" fmla="*/ 14 w 52"/>
                <a:gd name="T19" fmla="*/ 62 h 145"/>
                <a:gd name="T20" fmla="*/ 24 w 52"/>
                <a:gd name="T21" fmla="*/ 143 h 145"/>
                <a:gd name="T22" fmla="*/ 44 w 52"/>
                <a:gd name="T23" fmla="*/ 143 h 145"/>
                <a:gd name="T24" fmla="*/ 52 w 52"/>
                <a:gd name="T25" fmla="*/ 81 h 145"/>
                <a:gd name="T26" fmla="*/ 52 w 52"/>
                <a:gd name="T27" fmla="*/ 8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145">
                  <a:moveTo>
                    <a:pt x="52" y="80"/>
                  </a:moveTo>
                  <a:cubicBezTo>
                    <a:pt x="50" y="79"/>
                    <a:pt x="47" y="79"/>
                    <a:pt x="43" y="77"/>
                  </a:cubicBezTo>
                  <a:cubicBezTo>
                    <a:pt x="42" y="76"/>
                    <a:pt x="41" y="74"/>
                    <a:pt x="40" y="73"/>
                  </a:cubicBezTo>
                  <a:cubicBezTo>
                    <a:pt x="37" y="40"/>
                    <a:pt x="38" y="16"/>
                    <a:pt x="4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7" y="4"/>
                    <a:pt x="34" y="17"/>
                  </a:cubicBezTo>
                  <a:cubicBezTo>
                    <a:pt x="31" y="4"/>
                    <a:pt x="24" y="0"/>
                    <a:pt x="24" y="0"/>
                  </a:cubicBezTo>
                  <a:cubicBezTo>
                    <a:pt x="10" y="0"/>
                    <a:pt x="0" y="20"/>
                    <a:pt x="5" y="74"/>
                  </a:cubicBezTo>
                  <a:cubicBezTo>
                    <a:pt x="9" y="76"/>
                    <a:pt x="13" y="76"/>
                    <a:pt x="13" y="76"/>
                  </a:cubicBezTo>
                  <a:cubicBezTo>
                    <a:pt x="13" y="71"/>
                    <a:pt x="14" y="67"/>
                    <a:pt x="14" y="62"/>
                  </a:cubicBezTo>
                  <a:cubicBezTo>
                    <a:pt x="15" y="87"/>
                    <a:pt x="18" y="115"/>
                    <a:pt x="24" y="143"/>
                  </a:cubicBezTo>
                  <a:cubicBezTo>
                    <a:pt x="29" y="145"/>
                    <a:pt x="39" y="145"/>
                    <a:pt x="44" y="143"/>
                  </a:cubicBezTo>
                  <a:cubicBezTo>
                    <a:pt x="48" y="122"/>
                    <a:pt x="51" y="101"/>
                    <a:pt x="52" y="81"/>
                  </a:cubicBezTo>
                  <a:cubicBezTo>
                    <a:pt x="52" y="81"/>
                    <a:pt x="52" y="80"/>
                    <a:pt x="52" y="8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9" name="Freeform 56">
              <a:extLst>
                <a:ext uri="{FF2B5EF4-FFF2-40B4-BE49-F238E27FC236}">
                  <a16:creationId xmlns="" xmlns:a16="http://schemas.microsoft.com/office/drawing/2014/main" id="{909037B0-3237-4E39-B491-64C4A6113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5425" y="465692"/>
              <a:ext cx="138646" cy="411850"/>
            </a:xfrm>
            <a:custGeom>
              <a:avLst/>
              <a:gdLst>
                <a:gd name="T0" fmla="*/ 28 w 52"/>
                <a:gd name="T1" fmla="*/ 0 h 145"/>
                <a:gd name="T2" fmla="*/ 18 w 52"/>
                <a:gd name="T3" fmla="*/ 17 h 145"/>
                <a:gd name="T4" fmla="*/ 9 w 52"/>
                <a:gd name="T5" fmla="*/ 0 h 145"/>
                <a:gd name="T6" fmla="*/ 9 w 52"/>
                <a:gd name="T7" fmla="*/ 0 h 145"/>
                <a:gd name="T8" fmla="*/ 12 w 52"/>
                <a:gd name="T9" fmla="*/ 73 h 145"/>
                <a:gd name="T10" fmla="*/ 9 w 52"/>
                <a:gd name="T11" fmla="*/ 77 h 145"/>
                <a:gd name="T12" fmla="*/ 0 w 52"/>
                <a:gd name="T13" fmla="*/ 80 h 145"/>
                <a:gd name="T14" fmla="*/ 0 w 52"/>
                <a:gd name="T15" fmla="*/ 81 h 145"/>
                <a:gd name="T16" fmla="*/ 8 w 52"/>
                <a:gd name="T17" fmla="*/ 143 h 145"/>
                <a:gd name="T18" fmla="*/ 28 w 52"/>
                <a:gd name="T19" fmla="*/ 143 h 145"/>
                <a:gd name="T20" fmla="*/ 38 w 52"/>
                <a:gd name="T21" fmla="*/ 62 h 145"/>
                <a:gd name="T22" fmla="*/ 39 w 52"/>
                <a:gd name="T23" fmla="*/ 76 h 145"/>
                <a:gd name="T24" fmla="*/ 47 w 52"/>
                <a:gd name="T25" fmla="*/ 74 h 145"/>
                <a:gd name="T26" fmla="*/ 28 w 52"/>
                <a:gd name="T2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145">
                  <a:moveTo>
                    <a:pt x="28" y="0"/>
                  </a:moveTo>
                  <a:cubicBezTo>
                    <a:pt x="28" y="0"/>
                    <a:pt x="22" y="4"/>
                    <a:pt x="18" y="17"/>
                  </a:cubicBezTo>
                  <a:cubicBezTo>
                    <a:pt x="15" y="4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4" y="16"/>
                    <a:pt x="15" y="40"/>
                    <a:pt x="12" y="73"/>
                  </a:cubicBezTo>
                  <a:cubicBezTo>
                    <a:pt x="11" y="74"/>
                    <a:pt x="10" y="76"/>
                    <a:pt x="9" y="77"/>
                  </a:cubicBezTo>
                  <a:cubicBezTo>
                    <a:pt x="5" y="79"/>
                    <a:pt x="2" y="79"/>
                    <a:pt x="0" y="80"/>
                  </a:cubicBezTo>
                  <a:cubicBezTo>
                    <a:pt x="0" y="80"/>
                    <a:pt x="0" y="81"/>
                    <a:pt x="0" y="81"/>
                  </a:cubicBezTo>
                  <a:cubicBezTo>
                    <a:pt x="1" y="101"/>
                    <a:pt x="4" y="122"/>
                    <a:pt x="8" y="143"/>
                  </a:cubicBezTo>
                  <a:cubicBezTo>
                    <a:pt x="13" y="145"/>
                    <a:pt x="23" y="145"/>
                    <a:pt x="28" y="143"/>
                  </a:cubicBezTo>
                  <a:cubicBezTo>
                    <a:pt x="34" y="115"/>
                    <a:pt x="37" y="87"/>
                    <a:pt x="38" y="62"/>
                  </a:cubicBezTo>
                  <a:cubicBezTo>
                    <a:pt x="38" y="67"/>
                    <a:pt x="39" y="71"/>
                    <a:pt x="39" y="76"/>
                  </a:cubicBezTo>
                  <a:cubicBezTo>
                    <a:pt x="39" y="76"/>
                    <a:pt x="43" y="76"/>
                    <a:pt x="47" y="74"/>
                  </a:cubicBezTo>
                  <a:cubicBezTo>
                    <a:pt x="52" y="20"/>
                    <a:pt x="42" y="0"/>
                    <a:pt x="28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0" name="Oval 57">
              <a:extLst>
                <a:ext uri="{FF2B5EF4-FFF2-40B4-BE49-F238E27FC236}">
                  <a16:creationId xmlns="" xmlns:a16="http://schemas.microsoft.com/office/drawing/2014/main" id="{4A5C4316-E8C8-4FE5-81CB-64D6D53B8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24178" y="317278"/>
              <a:ext cx="75466" cy="100180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1" name="Oval 58">
              <a:extLst>
                <a:ext uri="{FF2B5EF4-FFF2-40B4-BE49-F238E27FC236}">
                  <a16:creationId xmlns="" xmlns:a16="http://schemas.microsoft.com/office/drawing/2014/main" id="{E67F5A16-2834-4687-B912-9798D9F65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01256" y="317278"/>
              <a:ext cx="75466" cy="100180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2" name="Freeform 59">
              <a:extLst>
                <a:ext uri="{FF2B5EF4-FFF2-40B4-BE49-F238E27FC236}">
                  <a16:creationId xmlns="" xmlns:a16="http://schemas.microsoft.com/office/drawing/2014/main" id="{8F655791-9121-4D76-BF7A-30E5079EA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24072" y="413747"/>
              <a:ext cx="171991" cy="500898"/>
            </a:xfrm>
            <a:custGeom>
              <a:avLst/>
              <a:gdLst>
                <a:gd name="T0" fmla="*/ 34 w 64"/>
                <a:gd name="T1" fmla="*/ 0 h 176"/>
                <a:gd name="T2" fmla="*/ 23 w 64"/>
                <a:gd name="T3" fmla="*/ 21 h 176"/>
                <a:gd name="T4" fmla="*/ 11 w 64"/>
                <a:gd name="T5" fmla="*/ 0 h 176"/>
                <a:gd name="T6" fmla="*/ 4 w 64"/>
                <a:gd name="T7" fmla="*/ 1 h 176"/>
                <a:gd name="T8" fmla="*/ 8 w 64"/>
                <a:gd name="T9" fmla="*/ 87 h 176"/>
                <a:gd name="T10" fmla="*/ 5 w 64"/>
                <a:gd name="T11" fmla="*/ 92 h 176"/>
                <a:gd name="T12" fmla="*/ 0 w 64"/>
                <a:gd name="T13" fmla="*/ 94 h 176"/>
                <a:gd name="T14" fmla="*/ 10 w 64"/>
                <a:gd name="T15" fmla="*/ 174 h 176"/>
                <a:gd name="T16" fmla="*/ 35 w 64"/>
                <a:gd name="T17" fmla="*/ 174 h 176"/>
                <a:gd name="T18" fmla="*/ 47 w 64"/>
                <a:gd name="T19" fmla="*/ 76 h 176"/>
                <a:gd name="T20" fmla="*/ 47 w 64"/>
                <a:gd name="T21" fmla="*/ 93 h 176"/>
                <a:gd name="T22" fmla="*/ 57 w 64"/>
                <a:gd name="T23" fmla="*/ 90 h 176"/>
                <a:gd name="T24" fmla="*/ 34 w 64"/>
                <a:gd name="T2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176">
                  <a:moveTo>
                    <a:pt x="34" y="0"/>
                  </a:moveTo>
                  <a:cubicBezTo>
                    <a:pt x="34" y="0"/>
                    <a:pt x="27" y="5"/>
                    <a:pt x="23" y="21"/>
                  </a:cubicBezTo>
                  <a:cubicBezTo>
                    <a:pt x="19" y="5"/>
                    <a:pt x="11" y="0"/>
                    <a:pt x="11" y="0"/>
                  </a:cubicBezTo>
                  <a:cubicBezTo>
                    <a:pt x="9" y="0"/>
                    <a:pt x="6" y="0"/>
                    <a:pt x="4" y="1"/>
                  </a:cubicBezTo>
                  <a:cubicBezTo>
                    <a:pt x="11" y="20"/>
                    <a:pt x="12" y="49"/>
                    <a:pt x="8" y="87"/>
                  </a:cubicBezTo>
                  <a:cubicBezTo>
                    <a:pt x="8" y="89"/>
                    <a:pt x="7" y="91"/>
                    <a:pt x="5" y="92"/>
                  </a:cubicBezTo>
                  <a:cubicBezTo>
                    <a:pt x="3" y="93"/>
                    <a:pt x="1" y="93"/>
                    <a:pt x="0" y="94"/>
                  </a:cubicBezTo>
                  <a:cubicBezTo>
                    <a:pt x="2" y="119"/>
                    <a:pt x="5" y="147"/>
                    <a:pt x="10" y="174"/>
                  </a:cubicBezTo>
                  <a:cubicBezTo>
                    <a:pt x="17" y="176"/>
                    <a:pt x="29" y="176"/>
                    <a:pt x="35" y="174"/>
                  </a:cubicBezTo>
                  <a:cubicBezTo>
                    <a:pt x="41" y="140"/>
                    <a:pt x="45" y="105"/>
                    <a:pt x="47" y="76"/>
                  </a:cubicBezTo>
                  <a:cubicBezTo>
                    <a:pt x="47" y="81"/>
                    <a:pt x="47" y="86"/>
                    <a:pt x="47" y="93"/>
                  </a:cubicBezTo>
                  <a:cubicBezTo>
                    <a:pt x="47" y="93"/>
                    <a:pt x="52" y="93"/>
                    <a:pt x="57" y="90"/>
                  </a:cubicBezTo>
                  <a:cubicBezTo>
                    <a:pt x="64" y="24"/>
                    <a:pt x="52" y="0"/>
                    <a:pt x="34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60">
              <a:extLst>
                <a:ext uri="{FF2B5EF4-FFF2-40B4-BE49-F238E27FC236}">
                  <a16:creationId xmlns="" xmlns:a16="http://schemas.microsoft.com/office/drawing/2014/main" id="{49C2E8D8-A797-45D9-B4A1-714FD6C13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4378" y="413747"/>
              <a:ext cx="171991" cy="500898"/>
            </a:xfrm>
            <a:custGeom>
              <a:avLst/>
              <a:gdLst>
                <a:gd name="T0" fmla="*/ 58 w 64"/>
                <a:gd name="T1" fmla="*/ 92 h 176"/>
                <a:gd name="T2" fmla="*/ 55 w 64"/>
                <a:gd name="T3" fmla="*/ 87 h 176"/>
                <a:gd name="T4" fmla="*/ 59 w 64"/>
                <a:gd name="T5" fmla="*/ 1 h 176"/>
                <a:gd name="T6" fmla="*/ 52 w 64"/>
                <a:gd name="T7" fmla="*/ 0 h 176"/>
                <a:gd name="T8" fmla="*/ 40 w 64"/>
                <a:gd name="T9" fmla="*/ 21 h 176"/>
                <a:gd name="T10" fmla="*/ 29 w 64"/>
                <a:gd name="T11" fmla="*/ 0 h 176"/>
                <a:gd name="T12" fmla="*/ 6 w 64"/>
                <a:gd name="T13" fmla="*/ 90 h 176"/>
                <a:gd name="T14" fmla="*/ 16 w 64"/>
                <a:gd name="T15" fmla="*/ 93 h 176"/>
                <a:gd name="T16" fmla="*/ 16 w 64"/>
                <a:gd name="T17" fmla="*/ 76 h 176"/>
                <a:gd name="T18" fmla="*/ 28 w 64"/>
                <a:gd name="T19" fmla="*/ 174 h 176"/>
                <a:gd name="T20" fmla="*/ 53 w 64"/>
                <a:gd name="T21" fmla="*/ 174 h 176"/>
                <a:gd name="T22" fmla="*/ 64 w 64"/>
                <a:gd name="T23" fmla="*/ 94 h 176"/>
                <a:gd name="T24" fmla="*/ 58 w 64"/>
                <a:gd name="T25" fmla="*/ 9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176">
                  <a:moveTo>
                    <a:pt x="58" y="92"/>
                  </a:moveTo>
                  <a:cubicBezTo>
                    <a:pt x="56" y="91"/>
                    <a:pt x="55" y="89"/>
                    <a:pt x="55" y="87"/>
                  </a:cubicBezTo>
                  <a:cubicBezTo>
                    <a:pt x="51" y="49"/>
                    <a:pt x="52" y="20"/>
                    <a:pt x="59" y="1"/>
                  </a:cubicBezTo>
                  <a:cubicBezTo>
                    <a:pt x="57" y="0"/>
                    <a:pt x="54" y="0"/>
                    <a:pt x="52" y="0"/>
                  </a:cubicBezTo>
                  <a:cubicBezTo>
                    <a:pt x="52" y="0"/>
                    <a:pt x="44" y="5"/>
                    <a:pt x="40" y="21"/>
                  </a:cubicBezTo>
                  <a:cubicBezTo>
                    <a:pt x="37" y="5"/>
                    <a:pt x="29" y="0"/>
                    <a:pt x="29" y="0"/>
                  </a:cubicBezTo>
                  <a:cubicBezTo>
                    <a:pt x="11" y="0"/>
                    <a:pt x="0" y="24"/>
                    <a:pt x="6" y="90"/>
                  </a:cubicBezTo>
                  <a:cubicBezTo>
                    <a:pt x="11" y="93"/>
                    <a:pt x="16" y="93"/>
                    <a:pt x="16" y="93"/>
                  </a:cubicBezTo>
                  <a:cubicBezTo>
                    <a:pt x="16" y="86"/>
                    <a:pt x="16" y="81"/>
                    <a:pt x="16" y="76"/>
                  </a:cubicBezTo>
                  <a:cubicBezTo>
                    <a:pt x="18" y="105"/>
                    <a:pt x="22" y="140"/>
                    <a:pt x="28" y="174"/>
                  </a:cubicBezTo>
                  <a:cubicBezTo>
                    <a:pt x="35" y="176"/>
                    <a:pt x="46" y="176"/>
                    <a:pt x="53" y="174"/>
                  </a:cubicBezTo>
                  <a:cubicBezTo>
                    <a:pt x="58" y="147"/>
                    <a:pt x="62" y="119"/>
                    <a:pt x="64" y="94"/>
                  </a:cubicBezTo>
                  <a:cubicBezTo>
                    <a:pt x="62" y="93"/>
                    <a:pt x="60" y="93"/>
                    <a:pt x="58" y="9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61">
              <a:extLst>
                <a:ext uri="{FF2B5EF4-FFF2-40B4-BE49-F238E27FC236}">
                  <a16:creationId xmlns="" xmlns:a16="http://schemas.microsoft.com/office/drawing/2014/main" id="{C0014DB1-A79B-4001-8C50-C461D18D38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52223" y="252346"/>
              <a:ext cx="256231" cy="691982"/>
            </a:xfrm>
            <a:custGeom>
              <a:avLst/>
              <a:gdLst>
                <a:gd name="T0" fmla="*/ 31 w 95"/>
                <a:gd name="T1" fmla="*/ 16 h 244"/>
                <a:gd name="T2" fmla="*/ 47 w 95"/>
                <a:gd name="T3" fmla="*/ 0 h 244"/>
                <a:gd name="T4" fmla="*/ 64 w 95"/>
                <a:gd name="T5" fmla="*/ 16 h 244"/>
                <a:gd name="T6" fmla="*/ 47 w 95"/>
                <a:gd name="T7" fmla="*/ 40 h 244"/>
                <a:gd name="T8" fmla="*/ 31 w 95"/>
                <a:gd name="T9" fmla="*/ 16 h 244"/>
                <a:gd name="T10" fmla="*/ 44 w 95"/>
                <a:gd name="T11" fmla="*/ 50 h 244"/>
                <a:gd name="T12" fmla="*/ 48 w 95"/>
                <a:gd name="T13" fmla="*/ 72 h 244"/>
                <a:gd name="T14" fmla="*/ 51 w 95"/>
                <a:gd name="T15" fmla="*/ 50 h 244"/>
                <a:gd name="T16" fmla="*/ 48 w 95"/>
                <a:gd name="T17" fmla="*/ 43 h 244"/>
                <a:gd name="T18" fmla="*/ 44 w 95"/>
                <a:gd name="T19" fmla="*/ 50 h 244"/>
                <a:gd name="T20" fmla="*/ 19 w 95"/>
                <a:gd name="T21" fmla="*/ 147 h 244"/>
                <a:gd name="T22" fmla="*/ 19 w 95"/>
                <a:gd name="T23" fmla="*/ 127 h 244"/>
                <a:gd name="T24" fmla="*/ 33 w 95"/>
                <a:gd name="T25" fmla="*/ 241 h 244"/>
                <a:gd name="T26" fmla="*/ 62 w 95"/>
                <a:gd name="T27" fmla="*/ 241 h 244"/>
                <a:gd name="T28" fmla="*/ 76 w 95"/>
                <a:gd name="T29" fmla="*/ 127 h 244"/>
                <a:gd name="T30" fmla="*/ 76 w 95"/>
                <a:gd name="T31" fmla="*/ 147 h 244"/>
                <a:gd name="T32" fmla="*/ 88 w 95"/>
                <a:gd name="T33" fmla="*/ 144 h 244"/>
                <a:gd name="T34" fmla="*/ 61 w 95"/>
                <a:gd name="T35" fmla="*/ 39 h 244"/>
                <a:gd name="T36" fmla="*/ 48 w 95"/>
                <a:gd name="T37" fmla="*/ 79 h 244"/>
                <a:gd name="T38" fmla="*/ 34 w 95"/>
                <a:gd name="T39" fmla="*/ 39 h 244"/>
                <a:gd name="T40" fmla="*/ 7 w 95"/>
                <a:gd name="T41" fmla="*/ 144 h 244"/>
                <a:gd name="T42" fmla="*/ 19 w 95"/>
                <a:gd name="T43" fmla="*/ 14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" h="244">
                  <a:moveTo>
                    <a:pt x="31" y="16"/>
                  </a:moveTo>
                  <a:cubicBezTo>
                    <a:pt x="31" y="7"/>
                    <a:pt x="38" y="0"/>
                    <a:pt x="47" y="0"/>
                  </a:cubicBezTo>
                  <a:cubicBezTo>
                    <a:pt x="56" y="0"/>
                    <a:pt x="64" y="7"/>
                    <a:pt x="64" y="16"/>
                  </a:cubicBezTo>
                  <a:cubicBezTo>
                    <a:pt x="64" y="25"/>
                    <a:pt x="56" y="40"/>
                    <a:pt x="47" y="40"/>
                  </a:cubicBezTo>
                  <a:cubicBezTo>
                    <a:pt x="38" y="40"/>
                    <a:pt x="31" y="25"/>
                    <a:pt x="31" y="16"/>
                  </a:cubicBezTo>
                  <a:close/>
                  <a:moveTo>
                    <a:pt x="44" y="50"/>
                  </a:moveTo>
                  <a:cubicBezTo>
                    <a:pt x="45" y="54"/>
                    <a:pt x="47" y="62"/>
                    <a:pt x="48" y="72"/>
                  </a:cubicBezTo>
                  <a:cubicBezTo>
                    <a:pt x="49" y="62"/>
                    <a:pt x="50" y="54"/>
                    <a:pt x="51" y="50"/>
                  </a:cubicBezTo>
                  <a:cubicBezTo>
                    <a:pt x="53" y="45"/>
                    <a:pt x="51" y="43"/>
                    <a:pt x="48" y="43"/>
                  </a:cubicBezTo>
                  <a:cubicBezTo>
                    <a:pt x="44" y="43"/>
                    <a:pt x="42" y="45"/>
                    <a:pt x="44" y="50"/>
                  </a:cubicBezTo>
                  <a:close/>
                  <a:moveTo>
                    <a:pt x="19" y="147"/>
                  </a:moveTo>
                  <a:cubicBezTo>
                    <a:pt x="19" y="140"/>
                    <a:pt x="19" y="133"/>
                    <a:pt x="19" y="127"/>
                  </a:cubicBezTo>
                  <a:cubicBezTo>
                    <a:pt x="21" y="162"/>
                    <a:pt x="26" y="202"/>
                    <a:pt x="33" y="241"/>
                  </a:cubicBezTo>
                  <a:cubicBezTo>
                    <a:pt x="41" y="244"/>
                    <a:pt x="54" y="244"/>
                    <a:pt x="62" y="241"/>
                  </a:cubicBezTo>
                  <a:cubicBezTo>
                    <a:pt x="69" y="202"/>
                    <a:pt x="74" y="162"/>
                    <a:pt x="76" y="127"/>
                  </a:cubicBezTo>
                  <a:cubicBezTo>
                    <a:pt x="76" y="133"/>
                    <a:pt x="76" y="140"/>
                    <a:pt x="76" y="147"/>
                  </a:cubicBezTo>
                  <a:cubicBezTo>
                    <a:pt x="76" y="147"/>
                    <a:pt x="82" y="147"/>
                    <a:pt x="88" y="144"/>
                  </a:cubicBezTo>
                  <a:cubicBezTo>
                    <a:pt x="95" y="67"/>
                    <a:pt x="82" y="39"/>
                    <a:pt x="61" y="39"/>
                  </a:cubicBezTo>
                  <a:cubicBezTo>
                    <a:pt x="61" y="39"/>
                    <a:pt x="52" y="60"/>
                    <a:pt x="48" y="79"/>
                  </a:cubicBezTo>
                  <a:cubicBezTo>
                    <a:pt x="43" y="60"/>
                    <a:pt x="34" y="39"/>
                    <a:pt x="34" y="39"/>
                  </a:cubicBezTo>
                  <a:cubicBezTo>
                    <a:pt x="14" y="39"/>
                    <a:pt x="0" y="67"/>
                    <a:pt x="7" y="144"/>
                  </a:cubicBezTo>
                  <a:cubicBezTo>
                    <a:pt x="13" y="147"/>
                    <a:pt x="19" y="147"/>
                    <a:pt x="19" y="14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0716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2" grpId="0"/>
      <p:bldP spid="33" grpId="0"/>
      <p:bldP spid="34" grpId="0"/>
      <p:bldP spid="3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>
            <a:endCxn id="6" idx="1"/>
          </p:cNvCxnSpPr>
          <p:nvPr/>
        </p:nvCxnSpPr>
        <p:spPr>
          <a:xfrm>
            <a:off x="254899" y="926342"/>
            <a:ext cx="3404345" cy="0"/>
          </a:xfrm>
          <a:prstGeom prst="line">
            <a:avLst/>
          </a:prstGeom>
          <a:ln>
            <a:solidFill>
              <a:srgbClr val="96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746" y="1316780"/>
            <a:ext cx="3033788" cy="4494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9244" y="595482"/>
            <a:ext cx="2473107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ZA" sz="3700" dirty="0" smtClean="0">
                <a:solidFill>
                  <a:srgbClr val="961522"/>
                </a:solidFill>
                <a:latin typeface="+mj-lt"/>
                <a:ea typeface="Kozuka Gothic Pr6N EL" panose="020B0200000000000000" pitchFamily="34" charset="-128"/>
                <a:cs typeface="Arial" panose="020B0604020202020204" pitchFamily="34" charset="0"/>
              </a:rPr>
              <a:t>THANK YOU</a:t>
            </a:r>
            <a:endParaRPr lang="id-ID" sz="3700" dirty="0">
              <a:solidFill>
                <a:srgbClr val="961522"/>
              </a:solidFill>
              <a:latin typeface="+mj-lt"/>
              <a:ea typeface="Kozuka Gothic Pr6N EL" panose="020B0200000000000000" pitchFamily="34" charset="-128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>
            <a:stCxn id="6" idx="3"/>
          </p:cNvCxnSpPr>
          <p:nvPr/>
        </p:nvCxnSpPr>
        <p:spPr>
          <a:xfrm>
            <a:off x="6132351" y="926342"/>
            <a:ext cx="2746634" cy="0"/>
          </a:xfrm>
          <a:prstGeom prst="line">
            <a:avLst/>
          </a:prstGeom>
          <a:ln>
            <a:solidFill>
              <a:srgbClr val="96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115" y="5894370"/>
            <a:ext cx="2192885" cy="785591"/>
          </a:xfrm>
          <a:prstGeom prst="rect">
            <a:avLst/>
          </a:prstGeom>
          <a:effectLst/>
        </p:spPr>
      </p:pic>
      <p:sp>
        <p:nvSpPr>
          <p:cNvPr id="9" name="TextBox 8"/>
          <p:cNvSpPr txBox="1"/>
          <p:nvPr/>
        </p:nvSpPr>
        <p:spPr>
          <a:xfrm>
            <a:off x="3602124" y="1955095"/>
            <a:ext cx="1023037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id-ID" kern="0" dirty="0">
                <a:solidFill>
                  <a:srgbClr val="961522"/>
                </a:solidFill>
                <a:latin typeface="+mj-lt"/>
                <a:cs typeface="Arial" panose="020B0604020202020204" pitchFamily="34" charset="0"/>
              </a:rPr>
              <a:t>ADDRESS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02124" y="2239238"/>
            <a:ext cx="2960165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>
                <a:solidFill>
                  <a:srgbClr val="292929"/>
                </a:solidFill>
                <a:latin typeface="+mj-lt"/>
                <a:cs typeface="Arial" panose="020B0604020202020204" pitchFamily="34" charset="0"/>
              </a:rPr>
              <a:t>Unit 3, Standford Office </a:t>
            </a:r>
            <a:r>
              <a:rPr lang="en-US" sz="1600" dirty="0" smtClean="0">
                <a:solidFill>
                  <a:srgbClr val="292929"/>
                </a:solidFill>
                <a:latin typeface="+mj-lt"/>
                <a:cs typeface="Arial" panose="020B0604020202020204" pitchFamily="34" charset="0"/>
              </a:rPr>
              <a:t>Park </a:t>
            </a:r>
          </a:p>
          <a:p>
            <a:pPr defTabSz="685800">
              <a:defRPr/>
            </a:pPr>
            <a:r>
              <a:rPr lang="en-US" sz="1600" dirty="0" smtClean="0">
                <a:solidFill>
                  <a:srgbClr val="292929"/>
                </a:solidFill>
                <a:latin typeface="+mj-lt"/>
                <a:cs typeface="Arial" panose="020B0604020202020204" pitchFamily="34" charset="0"/>
              </a:rPr>
              <a:t>12 </a:t>
            </a:r>
            <a:r>
              <a:rPr lang="en-US" sz="1600" dirty="0">
                <a:solidFill>
                  <a:srgbClr val="292929"/>
                </a:solidFill>
                <a:latin typeface="+mj-lt"/>
                <a:cs typeface="Arial" panose="020B0604020202020204" pitchFamily="34" charset="0"/>
              </a:rPr>
              <a:t>Bauhinia </a:t>
            </a:r>
            <a:r>
              <a:rPr lang="en-US" sz="1600" dirty="0" smtClean="0">
                <a:solidFill>
                  <a:srgbClr val="292929"/>
                </a:solidFill>
                <a:latin typeface="+mj-lt"/>
                <a:cs typeface="Arial" panose="020B0604020202020204" pitchFamily="34" charset="0"/>
              </a:rPr>
              <a:t>Street</a:t>
            </a:r>
          </a:p>
          <a:p>
            <a:pPr defTabSz="685800">
              <a:defRPr/>
            </a:pPr>
            <a:r>
              <a:rPr lang="en-US" sz="1600" dirty="0" smtClean="0">
                <a:solidFill>
                  <a:srgbClr val="292929"/>
                </a:solidFill>
                <a:latin typeface="+mj-lt"/>
                <a:cs typeface="Arial" panose="020B0604020202020204" pitchFamily="34" charset="0"/>
              </a:rPr>
              <a:t>Highveld Technopark</a:t>
            </a:r>
          </a:p>
          <a:p>
            <a:pPr defTabSz="685800">
              <a:defRPr/>
            </a:pPr>
            <a:r>
              <a:rPr lang="en-US" sz="1600" dirty="0" smtClean="0">
                <a:solidFill>
                  <a:srgbClr val="292929"/>
                </a:solidFill>
                <a:latin typeface="+mj-lt"/>
                <a:cs typeface="Arial" panose="020B0604020202020204" pitchFamily="34" charset="0"/>
              </a:rPr>
              <a:t>Johannesburg </a:t>
            </a:r>
          </a:p>
          <a:p>
            <a:pPr defTabSz="685800">
              <a:defRPr/>
            </a:pPr>
            <a:r>
              <a:rPr lang="en-US" sz="1600" dirty="0" smtClean="0">
                <a:solidFill>
                  <a:srgbClr val="292929"/>
                </a:solidFill>
                <a:latin typeface="+mj-lt"/>
                <a:cs typeface="Arial" panose="020B0604020202020204" pitchFamily="34" charset="0"/>
              </a:rPr>
              <a:t>South Africa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71374" y="3564907"/>
            <a:ext cx="1414170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id-ID" kern="0" dirty="0">
                <a:solidFill>
                  <a:srgbClr val="961522"/>
                </a:solidFill>
                <a:latin typeface="+mj-lt"/>
                <a:cs typeface="Arial" panose="020B0604020202020204" pitchFamily="34" charset="0"/>
              </a:rPr>
              <a:t>PHONE &amp; </a:t>
            </a:r>
            <a:r>
              <a:rPr lang="en-ZA" kern="0" dirty="0">
                <a:solidFill>
                  <a:srgbClr val="961522"/>
                </a:solidFill>
                <a:latin typeface="+mj-lt"/>
                <a:cs typeface="Arial" panose="020B0604020202020204" pitchFamily="34" charset="0"/>
              </a:rPr>
              <a:t>WEB</a:t>
            </a:r>
            <a:endParaRPr lang="id-ID" kern="0" dirty="0">
              <a:solidFill>
                <a:srgbClr val="96152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71374" y="3849050"/>
            <a:ext cx="2818400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ZA" sz="1600" kern="0" dirty="0">
                <a:solidFill>
                  <a:srgbClr val="F9F9F9">
                    <a:lumMod val="25000"/>
                  </a:srgbClr>
                </a:solidFill>
                <a:latin typeface="+mj-lt"/>
                <a:cs typeface="Arial" panose="020B0604020202020204" pitchFamily="34" charset="0"/>
              </a:rPr>
              <a:t>T: +27 12 940 54 35</a:t>
            </a:r>
          </a:p>
          <a:p>
            <a:pPr defTabSz="685800">
              <a:defRPr/>
            </a:pPr>
            <a:r>
              <a:rPr lang="en-ZA" sz="1600" kern="0" dirty="0">
                <a:solidFill>
                  <a:srgbClr val="F9F9F9">
                    <a:lumMod val="25000"/>
                  </a:srgbClr>
                </a:solidFill>
                <a:latin typeface="+mj-lt"/>
                <a:cs typeface="Arial" panose="020B0604020202020204" pitchFamily="34" charset="0"/>
              </a:rPr>
              <a:t>F: +27 12 940 54 36</a:t>
            </a:r>
          </a:p>
          <a:p>
            <a:pPr defTabSz="685800">
              <a:defRPr/>
            </a:pPr>
            <a:endParaRPr lang="en-ZA" sz="1600" kern="0" dirty="0">
              <a:solidFill>
                <a:srgbClr val="F9F9F9">
                  <a:lumMod val="25000"/>
                </a:srgbClr>
              </a:solidFill>
              <a:latin typeface="+mj-lt"/>
              <a:cs typeface="Arial" panose="020B0604020202020204" pitchFamily="34" charset="0"/>
            </a:endParaRPr>
          </a:p>
          <a:p>
            <a:pPr defTabSz="685800">
              <a:defRPr/>
            </a:pPr>
            <a:r>
              <a:rPr lang="en-ZA" sz="2000" kern="0" dirty="0">
                <a:solidFill>
                  <a:srgbClr val="F9F9F9">
                    <a:lumMod val="25000"/>
                  </a:srgbClr>
                </a:solidFill>
                <a:latin typeface="+mj-lt"/>
                <a:cs typeface="Arial" panose="020B0604020202020204" pitchFamily="34" charset="0"/>
              </a:rPr>
              <a:t>www.ntiyisoconsulting.co.za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71374" y="5002978"/>
            <a:ext cx="173797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ZA" kern="0" dirty="0">
                <a:solidFill>
                  <a:srgbClr val="961522"/>
                </a:solidFill>
                <a:latin typeface="+mj-lt"/>
                <a:cs typeface="Arial" panose="020B0604020202020204" pitchFamily="34" charset="0"/>
              </a:rPr>
              <a:t>CONTACT </a:t>
            </a:r>
            <a:r>
              <a:rPr lang="en-ZA" kern="0" dirty="0" smtClean="0">
                <a:solidFill>
                  <a:srgbClr val="961522"/>
                </a:solidFill>
                <a:latin typeface="+mj-lt"/>
                <a:cs typeface="Arial" panose="020B0604020202020204" pitchFamily="34" charset="0"/>
              </a:rPr>
              <a:t>PERSON</a:t>
            </a:r>
            <a:endParaRPr lang="id-ID" kern="0" dirty="0">
              <a:solidFill>
                <a:srgbClr val="96152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95586" y="5303441"/>
            <a:ext cx="3376245" cy="5078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ZA" sz="1600" kern="0" dirty="0" smtClean="0">
                <a:solidFill>
                  <a:srgbClr val="F9F9F9">
                    <a:lumMod val="25000"/>
                  </a:srgbClr>
                </a:solidFill>
                <a:latin typeface="+mj-lt"/>
                <a:cs typeface="Arial" panose="020B0604020202020204" pitchFamily="34" charset="0"/>
                <a:hlinkClick r:id="rId4"/>
              </a:rPr>
              <a:t>stephen</a:t>
            </a:r>
            <a:r>
              <a:rPr lang="en-ZA" sz="1600" kern="0" dirty="0" smtClean="0">
                <a:solidFill>
                  <a:srgbClr val="F9F9F9">
                    <a:lumMod val="25000"/>
                  </a:srgbClr>
                </a:solidFill>
                <a:latin typeface="+mj-lt"/>
                <a:cs typeface="Arial" panose="020B0604020202020204" pitchFamily="34" charset="0"/>
                <a:hlinkClick r:id="rId4"/>
              </a:rPr>
              <a:t>.mabunda@ntiyisoconsulting.co.za</a:t>
            </a:r>
            <a:endParaRPr lang="en-ZA" sz="1600" kern="0" dirty="0" smtClean="0">
              <a:solidFill>
                <a:srgbClr val="F9F9F9">
                  <a:lumMod val="25000"/>
                </a:srgbClr>
              </a:solidFill>
              <a:latin typeface="+mj-lt"/>
              <a:cs typeface="Arial" panose="020B0604020202020204" pitchFamily="34" charset="0"/>
            </a:endParaRPr>
          </a:p>
          <a:p>
            <a:pPr defTabSz="685800">
              <a:defRPr/>
            </a:pPr>
            <a:endParaRPr lang="en-ZA" sz="1100" kern="0" dirty="0">
              <a:solidFill>
                <a:srgbClr val="F9F9F9">
                  <a:lumMod val="25000"/>
                </a:srgb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052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/>
        </p:nvSpPr>
        <p:spPr>
          <a:xfrm>
            <a:off x="8604449" y="6453336"/>
            <a:ext cx="360040" cy="40466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8A090C50-6546-4970-B0C7-FEEA6963C54F}" type="slidenum">
              <a:rPr lang="id-ID" sz="900" kern="0">
                <a:solidFill>
                  <a:srgbClr val="F9F9F9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>
                <a:defRPr/>
              </a:pPr>
              <a:t>4</a:t>
            </a:fld>
            <a:endParaRPr lang="id-ID" sz="900" kern="0" dirty="0">
              <a:solidFill>
                <a:srgbClr val="F9F9F9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07565" y="260648"/>
            <a:ext cx="1992853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ZA" sz="2700" dirty="0" smtClean="0">
                <a:solidFill>
                  <a:srgbClr val="4D1C1B"/>
                </a:solidFill>
                <a:latin typeface="Arial" panose="020B0604020202020204" pitchFamily="34" charset="0"/>
                <a:ea typeface="Kozuka Gothic Pr6N EL" panose="020B0200000000000000" pitchFamily="34" charset="-128"/>
                <a:cs typeface="Arial" panose="020B0604020202020204" pitchFamily="34" charset="0"/>
              </a:rPr>
              <a:t>Introduction</a:t>
            </a:r>
            <a:endParaRPr lang="id-ID" sz="2700" dirty="0">
              <a:solidFill>
                <a:srgbClr val="4D1C1B"/>
              </a:solidFill>
              <a:latin typeface="Arial" panose="020B0604020202020204" pitchFamily="34" charset="0"/>
              <a:ea typeface="Kozuka Gothic Pr6N EL" panose="020B0200000000000000" pitchFamily="34" charset="-128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>
            <a:endCxn id="17" idx="1"/>
          </p:cNvCxnSpPr>
          <p:nvPr/>
        </p:nvCxnSpPr>
        <p:spPr>
          <a:xfrm>
            <a:off x="300181" y="514563"/>
            <a:ext cx="3307384" cy="1"/>
          </a:xfrm>
          <a:prstGeom prst="line">
            <a:avLst/>
          </a:prstGeom>
          <a:ln>
            <a:solidFill>
              <a:srgbClr val="96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3"/>
          </p:cNvCxnSpPr>
          <p:nvPr/>
        </p:nvCxnSpPr>
        <p:spPr>
          <a:xfrm>
            <a:off x="5600418" y="514564"/>
            <a:ext cx="3305454" cy="8425"/>
          </a:xfrm>
          <a:prstGeom prst="line">
            <a:avLst/>
          </a:prstGeom>
          <a:ln>
            <a:solidFill>
              <a:srgbClr val="4D1C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68851" y="836712"/>
            <a:ext cx="4137022" cy="449184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4D1C1B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ZA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81785" y="836712"/>
            <a:ext cx="3975100" cy="449184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4D1C1B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sz="1000" b="1" dirty="0"/>
          </a:p>
        </p:txBody>
      </p:sp>
      <p:sp>
        <p:nvSpPr>
          <p:cNvPr id="11" name="Rectangle 17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43697" y="893862"/>
            <a:ext cx="37160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tx2"/>
              </a:buClr>
            </a:pPr>
            <a:r>
              <a:rPr lang="en-US" altLang="ja-JP" sz="1800" b="1" dirty="0" smtClean="0">
                <a:solidFill>
                  <a:srgbClr val="4D1C1B"/>
                </a:solidFill>
                <a:ea typeface="MS PGothic" pitchFamily="34" charset="-128"/>
              </a:rPr>
              <a:t>Performance Management  </a:t>
            </a:r>
            <a:endParaRPr lang="en-US" altLang="ja-JP" sz="1800" b="1" baseline="30000" dirty="0">
              <a:solidFill>
                <a:srgbClr val="4D1C1B"/>
              </a:solidFill>
              <a:ea typeface="MS PGothic" pitchFamily="34" charset="-128"/>
            </a:endParaRPr>
          </a:p>
        </p:txBody>
      </p:sp>
      <p:sp>
        <p:nvSpPr>
          <p:cNvPr id="12" name="Line 18"/>
          <p:cNvSpPr>
            <a:spLocks noChangeShapeType="1"/>
          </p:cNvSpPr>
          <p:nvPr>
            <p:custDataLst>
              <p:tags r:id="rId4"/>
            </p:custDataLst>
          </p:nvPr>
        </p:nvSpPr>
        <p:spPr bwMode="gray">
          <a:xfrm>
            <a:off x="343698" y="1340768"/>
            <a:ext cx="3844925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3" name="Rectangle 19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937122" y="893862"/>
            <a:ext cx="1962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tx2"/>
              </a:buClr>
            </a:pPr>
            <a:r>
              <a:rPr lang="en-US" altLang="ja-JP" sz="1800" b="1" dirty="0" smtClean="0">
                <a:solidFill>
                  <a:srgbClr val="4D1C1B"/>
                </a:solidFill>
                <a:ea typeface="MS PGothic" pitchFamily="34" charset="-128"/>
              </a:rPr>
              <a:t>Risk Management</a:t>
            </a:r>
            <a:endParaRPr lang="en-US" altLang="ja-JP" sz="1800" b="1" dirty="0">
              <a:solidFill>
                <a:srgbClr val="4D1C1B"/>
              </a:solidFill>
              <a:ea typeface="MS PGothic" pitchFamily="34" charset="-128"/>
            </a:endParaRPr>
          </a:p>
        </p:txBody>
      </p:sp>
      <p:sp>
        <p:nvSpPr>
          <p:cNvPr id="14" name="Line 20"/>
          <p:cNvSpPr>
            <a:spLocks noChangeShapeType="1"/>
          </p:cNvSpPr>
          <p:nvPr>
            <p:custDataLst>
              <p:tags r:id="rId6"/>
            </p:custDataLst>
          </p:nvPr>
        </p:nvSpPr>
        <p:spPr bwMode="gray">
          <a:xfrm>
            <a:off x="4937122" y="1340768"/>
            <a:ext cx="3902075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22" name="Rectangle 21"/>
          <p:cNvSpPr/>
          <p:nvPr/>
        </p:nvSpPr>
        <p:spPr>
          <a:xfrm>
            <a:off x="317880" y="1409002"/>
            <a:ext cx="392511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 lvl="1">
              <a:lnSpc>
                <a:spcPct val="150000"/>
              </a:lnSpc>
            </a:pPr>
            <a:r>
              <a:rPr lang="en-A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 </a:t>
            </a:r>
            <a:r>
              <a:rPr lang="en-A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defining desired outcomes, setting performance standards, and holding individuals accountable for results</a:t>
            </a:r>
            <a:r>
              <a:rPr lang="en-AU" sz="1400" dirty="0" smtClean="0"/>
              <a:t>.</a:t>
            </a:r>
          </a:p>
          <a:p>
            <a:pPr marL="11113" lvl="1">
              <a:lnSpc>
                <a:spcPct val="150000"/>
              </a:lnSpc>
            </a:pPr>
            <a:r>
              <a:rPr lang="en-GB" sz="1400" b="1" i="1" dirty="0" smtClean="0">
                <a:latin typeface="Arial" charset="0"/>
                <a:ea typeface="Arial" charset="0"/>
                <a:cs typeface="Arial" charset="0"/>
              </a:rPr>
              <a:t>Performance Support Framework</a:t>
            </a:r>
          </a:p>
          <a:p>
            <a:pPr marL="296863" lvl="1" indent="-285750">
              <a:lnSpc>
                <a:spcPct val="150000"/>
              </a:lnSpc>
              <a:buFont typeface="Wingdings" charset="2"/>
              <a:buChar char="§"/>
            </a:pPr>
            <a:r>
              <a:rPr lang="en-GB" sz="1400" dirty="0" smtClean="0">
                <a:latin typeface="Arial" charset="0"/>
                <a:ea typeface="Arial" charset="0"/>
                <a:cs typeface="Arial" charset="0"/>
              </a:rPr>
              <a:t>Develop design principles</a:t>
            </a:r>
          </a:p>
          <a:p>
            <a:pPr marL="296863" lvl="1" indent="-285750">
              <a:lnSpc>
                <a:spcPct val="150000"/>
              </a:lnSpc>
              <a:buFont typeface="Wingdings" charset="2"/>
              <a:buChar char="§"/>
            </a:pPr>
            <a:r>
              <a:rPr lang="en-GB" sz="1400" dirty="0" smtClean="0">
                <a:latin typeface="Arial" charset="0"/>
                <a:ea typeface="Arial" charset="0"/>
                <a:cs typeface="Arial" charset="0"/>
              </a:rPr>
              <a:t>Design framework</a:t>
            </a:r>
          </a:p>
          <a:p>
            <a:pPr marL="296863" lvl="1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Outline any technology or infrastructure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requirements</a:t>
            </a:r>
          </a:p>
          <a:p>
            <a:pPr marL="296863" lvl="1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Identify performance measures and populate framework</a:t>
            </a:r>
          </a:p>
          <a:p>
            <a:pPr marL="296863" lvl="1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Pillars of the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framework</a:t>
            </a: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14083" y="1370901"/>
            <a:ext cx="39251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ZA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 of identifying the significant risks to a project through all phases of the project life cycle </a:t>
            </a:r>
          </a:p>
          <a:p>
            <a:pPr marL="11113" lvl="1">
              <a:lnSpc>
                <a:spcPct val="150000"/>
              </a:lnSpc>
            </a:pPr>
            <a:r>
              <a:rPr lang="en-GB" sz="1400" b="1" i="1" dirty="0" smtClean="0">
                <a:latin typeface="Arial" charset="0"/>
                <a:ea typeface="Arial" charset="0"/>
                <a:cs typeface="Arial" charset="0"/>
              </a:rPr>
              <a:t>Risk Management Framework</a:t>
            </a:r>
          </a:p>
          <a:p>
            <a:pPr marL="296863" lvl="1" indent="-285750">
              <a:lnSpc>
                <a:spcPct val="150000"/>
              </a:lnSpc>
              <a:buFont typeface="Wingdings" charset="2"/>
              <a:buChar char="§"/>
            </a:pPr>
            <a:r>
              <a:rPr lang="en-ZA" sz="1400" dirty="0" smtClean="0">
                <a:latin typeface="Arial" charset="0"/>
                <a:ea typeface="Arial" charset="0"/>
                <a:cs typeface="Arial" charset="0"/>
              </a:rPr>
              <a:t>Create </a:t>
            </a:r>
            <a:r>
              <a:rPr lang="en-ZA" sz="1400" dirty="0">
                <a:latin typeface="Arial" charset="0"/>
                <a:ea typeface="Arial" charset="0"/>
                <a:cs typeface="Arial" charset="0"/>
              </a:rPr>
              <a:t>value – resources expended to mitigate risk should be less than the consequence of </a:t>
            </a:r>
            <a:r>
              <a:rPr lang="en-ZA" sz="1400" dirty="0" smtClean="0">
                <a:latin typeface="Arial" charset="0"/>
                <a:ea typeface="Arial" charset="0"/>
                <a:cs typeface="Arial" charset="0"/>
              </a:rPr>
              <a:t>inaction</a:t>
            </a:r>
            <a:endParaRPr lang="en-ZA" sz="1400" dirty="0" smtClean="0">
              <a:latin typeface="Arial" charset="0"/>
              <a:ea typeface="Arial" charset="0"/>
              <a:cs typeface="Arial" charset="0"/>
            </a:endParaRPr>
          </a:p>
          <a:p>
            <a:pPr marL="296863" lvl="1" indent="-285750">
              <a:lnSpc>
                <a:spcPct val="150000"/>
              </a:lnSpc>
              <a:buFont typeface="Wingdings" charset="2"/>
              <a:buChar char="§"/>
            </a:pPr>
            <a:r>
              <a:rPr lang="en-ZA" sz="1400" dirty="0">
                <a:latin typeface="Arial" charset="0"/>
                <a:ea typeface="Arial" charset="0"/>
                <a:cs typeface="Arial" charset="0"/>
              </a:rPr>
              <a:t>be an integral part of organizational </a:t>
            </a:r>
            <a:r>
              <a:rPr lang="en-ZA" sz="1400" dirty="0" smtClean="0">
                <a:latin typeface="Arial" charset="0"/>
                <a:ea typeface="Arial" charset="0"/>
                <a:cs typeface="Arial" charset="0"/>
              </a:rPr>
              <a:t>processes</a:t>
            </a:r>
            <a:endParaRPr lang="en-ZA" sz="1400" dirty="0" smtClean="0">
              <a:latin typeface="Arial" charset="0"/>
              <a:ea typeface="Arial" charset="0"/>
              <a:cs typeface="Arial" charset="0"/>
            </a:endParaRPr>
          </a:p>
          <a:p>
            <a:pPr marL="296863" lvl="1" indent="-285750">
              <a:lnSpc>
                <a:spcPct val="150000"/>
              </a:lnSpc>
              <a:buFont typeface="Wingdings" charset="2"/>
              <a:buChar char="§"/>
            </a:pPr>
            <a:r>
              <a:rPr lang="en-ZA" sz="1400" dirty="0">
                <a:latin typeface="Arial" charset="0"/>
                <a:ea typeface="Arial" charset="0"/>
                <a:cs typeface="Arial" charset="0"/>
              </a:rPr>
              <a:t>explicitly address uncertainty and </a:t>
            </a:r>
            <a:r>
              <a:rPr lang="en-ZA" sz="1400" dirty="0" smtClean="0">
                <a:latin typeface="Arial" charset="0"/>
                <a:ea typeface="Arial" charset="0"/>
                <a:cs typeface="Arial" charset="0"/>
              </a:rPr>
              <a:t>assumptions</a:t>
            </a:r>
            <a:endParaRPr lang="en-ZA" sz="1400" dirty="0" smtClean="0">
              <a:latin typeface="Arial" charset="0"/>
              <a:ea typeface="Arial" charset="0"/>
              <a:cs typeface="Arial" charset="0"/>
            </a:endParaRPr>
          </a:p>
          <a:p>
            <a:pPr marL="296863" lvl="1" indent="-285750">
              <a:lnSpc>
                <a:spcPct val="150000"/>
              </a:lnSpc>
              <a:buFont typeface="Wingdings" charset="2"/>
              <a:buChar char="§"/>
            </a:pPr>
            <a:r>
              <a:rPr lang="en-ZA" sz="1400" dirty="0" smtClean="0">
                <a:latin typeface="Arial" charset="0"/>
                <a:ea typeface="Arial" charset="0"/>
                <a:cs typeface="Arial" charset="0"/>
              </a:rPr>
              <a:t>be </a:t>
            </a:r>
            <a:r>
              <a:rPr lang="en-ZA" sz="1400" dirty="0">
                <a:latin typeface="Arial" charset="0"/>
                <a:ea typeface="Arial" charset="0"/>
                <a:cs typeface="Arial" charset="0"/>
              </a:rPr>
              <a:t>a systematic and structured </a:t>
            </a:r>
            <a:r>
              <a:rPr lang="en-ZA" sz="1400" dirty="0" smtClean="0">
                <a:latin typeface="Arial" charset="0"/>
                <a:ea typeface="Arial" charset="0"/>
                <a:cs typeface="Arial" charset="0"/>
              </a:rPr>
              <a:t>process</a:t>
            </a:r>
            <a:endParaRPr lang="en-ZA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267893" y="5431970"/>
            <a:ext cx="8637979" cy="1158382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4D1C1B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sz="1000" b="1" dirty="0"/>
          </a:p>
        </p:txBody>
      </p:sp>
      <p:sp>
        <p:nvSpPr>
          <p:cNvPr id="18" name="Rectangle 17"/>
          <p:cNvSpPr/>
          <p:nvPr/>
        </p:nvSpPr>
        <p:spPr>
          <a:xfrm>
            <a:off x="300181" y="5444566"/>
            <a:ext cx="848428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 lvl="1">
              <a:lnSpc>
                <a:spcPct val="150000"/>
              </a:lnSpc>
            </a:pPr>
            <a:r>
              <a:rPr lang="en-ZA" b="1" dirty="0">
                <a:solidFill>
                  <a:srgbClr val="4D1C1B"/>
                </a:solidFill>
                <a:latin typeface="Arial" charset="0"/>
                <a:ea typeface="MS PGothic" pitchFamily="34" charset="-128"/>
              </a:rPr>
              <a:t>Sustainability</a:t>
            </a:r>
          </a:p>
          <a:p>
            <a:pPr>
              <a:lnSpc>
                <a:spcPct val="150000"/>
              </a:lnSpc>
            </a:pPr>
            <a:r>
              <a:rPr lang="en-ZA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ZA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</a:t>
            </a:r>
            <a:r>
              <a:rPr lang="en-ZA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integration of social, economic and environmental factors </a:t>
            </a:r>
            <a:r>
              <a:rPr lang="en-ZA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 planning</a:t>
            </a:r>
            <a:r>
              <a:rPr lang="en-ZA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implementation and decision-making so as to ensure that development serves present </a:t>
            </a:r>
            <a:r>
              <a:rPr lang="en-ZA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future </a:t>
            </a:r>
            <a:r>
              <a:rPr lang="en-ZA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generations</a:t>
            </a:r>
            <a:endParaRPr lang="en-ZA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738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0"/>
          <p:cNvSpPr txBox="1">
            <a:spLocks/>
          </p:cNvSpPr>
          <p:nvPr/>
        </p:nvSpPr>
        <p:spPr>
          <a:xfrm>
            <a:off x="1004841" y="6808102"/>
            <a:ext cx="4317318" cy="144247"/>
          </a:xfrm>
          <a:prstGeom prst="rect">
            <a:avLst/>
          </a:prstGeom>
        </p:spPr>
        <p:txBody>
          <a:bodyPr lIns="82040" tIns="41020" rIns="82040" bIns="4102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defTabSz="914400"/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9097" y="2865343"/>
            <a:ext cx="7783158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ZA" sz="3400" b="1" dirty="0" smtClean="0">
                <a:solidFill>
                  <a:srgbClr val="4D1C1B"/>
                </a:solidFill>
                <a:latin typeface="Arial" panose="020B0604020202020204" pitchFamily="34" charset="0"/>
                <a:ea typeface="Kozuka Gothic Pr6N EL" panose="020B0200000000000000" pitchFamily="34" charset="-128"/>
                <a:cs typeface="Arial" panose="020B0604020202020204" pitchFamily="34" charset="0"/>
              </a:rPr>
              <a:t>LEGISLATIVE OVERVIEW</a:t>
            </a:r>
            <a:endParaRPr lang="id-ID" sz="3400" b="1" dirty="0">
              <a:solidFill>
                <a:srgbClr val="4D1C1B"/>
              </a:solidFill>
              <a:latin typeface="Arial" panose="020B0604020202020204" pitchFamily="34" charset="0"/>
              <a:ea typeface="Kozuka Gothic Pr6N EL" panose="020B02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2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/>
        </p:nvSpPr>
        <p:spPr>
          <a:xfrm>
            <a:off x="8622845" y="6294586"/>
            <a:ext cx="360040" cy="40466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8A090C50-6546-4970-B0C7-FEEA6963C54F}" type="slidenum">
              <a:rPr lang="id-ID" sz="900" kern="0">
                <a:solidFill>
                  <a:srgbClr val="F9F9F9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>
                <a:defRPr/>
              </a:pPr>
              <a:t>6</a:t>
            </a:fld>
            <a:endParaRPr lang="id-ID" sz="900" kern="0" dirty="0">
              <a:solidFill>
                <a:srgbClr val="F9F9F9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24704" y="260648"/>
            <a:ext cx="3358613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ZA" sz="2700" dirty="0" smtClean="0">
                <a:solidFill>
                  <a:srgbClr val="4D1C1B"/>
                </a:solidFill>
                <a:latin typeface="Arial" panose="020B0604020202020204" pitchFamily="34" charset="0"/>
                <a:ea typeface="Kozuka Gothic Pr6N EL" panose="020B0200000000000000" pitchFamily="34" charset="-128"/>
                <a:cs typeface="Arial" panose="020B0604020202020204" pitchFamily="34" charset="0"/>
              </a:rPr>
              <a:t>Legislative Overview</a:t>
            </a:r>
            <a:endParaRPr lang="id-ID" sz="2700" dirty="0">
              <a:solidFill>
                <a:srgbClr val="4D1C1B"/>
              </a:solidFill>
              <a:latin typeface="Arial" panose="020B0604020202020204" pitchFamily="34" charset="0"/>
              <a:ea typeface="Kozuka Gothic Pr6N EL" panose="020B0200000000000000" pitchFamily="34" charset="-128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>
            <a:endCxn id="17" idx="1"/>
          </p:cNvCxnSpPr>
          <p:nvPr/>
        </p:nvCxnSpPr>
        <p:spPr>
          <a:xfrm>
            <a:off x="300181" y="514563"/>
            <a:ext cx="2624523" cy="1"/>
          </a:xfrm>
          <a:prstGeom prst="line">
            <a:avLst/>
          </a:prstGeom>
          <a:ln>
            <a:solidFill>
              <a:srgbClr val="96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3"/>
          </p:cNvCxnSpPr>
          <p:nvPr/>
        </p:nvCxnSpPr>
        <p:spPr>
          <a:xfrm>
            <a:off x="6283317" y="514564"/>
            <a:ext cx="2622558" cy="8425"/>
          </a:xfrm>
          <a:prstGeom prst="line">
            <a:avLst/>
          </a:prstGeom>
          <a:ln>
            <a:solidFill>
              <a:srgbClr val="4D1C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78873" y="1447800"/>
            <a:ext cx="8682704" cy="484678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 algn="ctr">
            <a:solidFill>
              <a:srgbClr val="4D1C1B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sz="1000" b="1" dirty="0"/>
          </a:p>
        </p:txBody>
      </p:sp>
      <p:sp>
        <p:nvSpPr>
          <p:cNvPr id="22" name="Rectangle 21"/>
          <p:cNvSpPr/>
          <p:nvPr/>
        </p:nvSpPr>
        <p:spPr>
          <a:xfrm>
            <a:off x="297269" y="1556911"/>
            <a:ext cx="8524844" cy="4663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dirty="0"/>
              <a:t>A municipality must set </a:t>
            </a:r>
            <a:r>
              <a:rPr lang="en-US" sz="2000" dirty="0">
                <a:solidFill>
                  <a:srgbClr val="FF0000"/>
                </a:solidFill>
              </a:rPr>
              <a:t>key performance indicators</a:t>
            </a:r>
            <a:r>
              <a:rPr lang="en-US" sz="2000" dirty="0"/>
              <a:t>, including input indicators, output indicators and outcome indicators, in respect of each of the development priorities and objectives referred to in section 26(c) of the Act. 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dirty="0" smtClean="0"/>
              <a:t>The Act requires </a:t>
            </a:r>
            <a:r>
              <a:rPr lang="en-US" sz="2000" dirty="0"/>
              <a:t>the Municipal Manager and the Managers reporting directly to the Municipal Manager to enter into </a:t>
            </a:r>
            <a:r>
              <a:rPr lang="en-US" sz="2000" dirty="0">
                <a:solidFill>
                  <a:srgbClr val="FF0000"/>
                </a:solidFill>
              </a:rPr>
              <a:t>annual Performance Agreements</a:t>
            </a:r>
            <a:r>
              <a:rPr lang="en-US" sz="2000" dirty="0"/>
              <a:t>. The employment contract of the Municipal Manager and other Section 57 Managers should be directly linked to their Performance Agreements</a:t>
            </a:r>
            <a:r>
              <a:rPr lang="en-US" sz="2000" dirty="0" smtClean="0"/>
              <a:t>.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dirty="0"/>
              <a:t>The Act requires that every municipality must have a </a:t>
            </a:r>
            <a:r>
              <a:rPr lang="en-US" sz="2000" dirty="0">
                <a:solidFill>
                  <a:srgbClr val="FF0000"/>
                </a:solidFill>
              </a:rPr>
              <a:t>remuneration policy </a:t>
            </a:r>
            <a:r>
              <a:rPr lang="en-US" sz="2000" dirty="0"/>
              <a:t>that sets out the link between performance and reward for the Municipal Manager and Managers reporting directly to the Municipal Manager.</a:t>
            </a:r>
            <a:r>
              <a:rPr lang="en-US" sz="2000" dirty="0" smtClean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8873" y="856694"/>
            <a:ext cx="5494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Local </a:t>
            </a:r>
            <a:r>
              <a:rPr lang="en-US" sz="2400" dirty="0"/>
              <a:t>Government Municipal Systems Act 2000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575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/>
        </p:nvSpPr>
        <p:spPr>
          <a:xfrm>
            <a:off x="8622845" y="6294586"/>
            <a:ext cx="360040" cy="40466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8A090C50-6546-4970-B0C7-FEEA6963C54F}" type="slidenum">
              <a:rPr lang="id-ID" sz="900" kern="0">
                <a:solidFill>
                  <a:srgbClr val="F9F9F9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>
                <a:defRPr/>
              </a:pPr>
              <a:t>7</a:t>
            </a:fld>
            <a:endParaRPr lang="id-ID" sz="900" kern="0" dirty="0">
              <a:solidFill>
                <a:srgbClr val="F9F9F9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76614" y="260648"/>
            <a:ext cx="3454792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ZA" sz="2700" dirty="0" smtClean="0">
                <a:solidFill>
                  <a:srgbClr val="4D1C1B"/>
                </a:solidFill>
                <a:latin typeface="Arial" panose="020B0604020202020204" pitchFamily="34" charset="0"/>
                <a:ea typeface="Kozuka Gothic Pr6N EL" panose="020B0200000000000000" pitchFamily="34" charset="-128"/>
                <a:cs typeface="Arial" panose="020B0604020202020204" pitchFamily="34" charset="0"/>
              </a:rPr>
              <a:t>Legislative Overview</a:t>
            </a:r>
            <a:endParaRPr lang="id-ID" sz="2700" dirty="0">
              <a:solidFill>
                <a:srgbClr val="4D1C1B"/>
              </a:solidFill>
              <a:latin typeface="Arial" panose="020B0604020202020204" pitchFamily="34" charset="0"/>
              <a:ea typeface="Kozuka Gothic Pr6N EL" panose="020B0200000000000000" pitchFamily="34" charset="-128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>
            <a:endCxn id="17" idx="1"/>
          </p:cNvCxnSpPr>
          <p:nvPr/>
        </p:nvCxnSpPr>
        <p:spPr>
          <a:xfrm>
            <a:off x="300181" y="514563"/>
            <a:ext cx="2576433" cy="1"/>
          </a:xfrm>
          <a:prstGeom prst="line">
            <a:avLst/>
          </a:prstGeom>
          <a:ln>
            <a:solidFill>
              <a:srgbClr val="96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3"/>
          </p:cNvCxnSpPr>
          <p:nvPr/>
        </p:nvCxnSpPr>
        <p:spPr>
          <a:xfrm>
            <a:off x="6331406" y="514564"/>
            <a:ext cx="2574469" cy="8425"/>
          </a:xfrm>
          <a:prstGeom prst="line">
            <a:avLst/>
          </a:prstGeom>
          <a:ln>
            <a:solidFill>
              <a:srgbClr val="4D1C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82067" y="1539022"/>
            <a:ext cx="8682704" cy="461412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 algn="ctr">
            <a:solidFill>
              <a:srgbClr val="4D1C1B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sz="1000" b="1" dirty="0"/>
          </a:p>
        </p:txBody>
      </p:sp>
      <p:sp>
        <p:nvSpPr>
          <p:cNvPr id="14" name="Rectangle 13"/>
          <p:cNvSpPr/>
          <p:nvPr/>
        </p:nvSpPr>
        <p:spPr>
          <a:xfrm>
            <a:off x="300463" y="1539022"/>
            <a:ext cx="8524844" cy="3563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Symbol"/>
              <a:buChar char=""/>
            </a:pPr>
            <a:r>
              <a:rPr lang="en-US" sz="2200" dirty="0" smtClean="0"/>
              <a:t>A </a:t>
            </a:r>
            <a:r>
              <a:rPr lang="en-US" sz="2200" dirty="0"/>
              <a:t>municipality must </a:t>
            </a:r>
            <a:r>
              <a:rPr lang="en-US" sz="2200" dirty="0">
                <a:solidFill>
                  <a:srgbClr val="FF0000"/>
                </a:solidFill>
              </a:rPr>
              <a:t>review its key performance indicators annually </a:t>
            </a:r>
            <a:r>
              <a:rPr lang="en-US" sz="2200" dirty="0"/>
              <a:t>as part of the performance review </a:t>
            </a:r>
            <a:r>
              <a:rPr lang="en-US" sz="2200" dirty="0" smtClean="0"/>
              <a:t>process. Whenever </a:t>
            </a:r>
            <a:r>
              <a:rPr lang="en-US" sz="2200" dirty="0"/>
              <a:t>a municipality amends its integrated development plan in terms of section 34 of the Act, the municipality must, as part of the process review those </a:t>
            </a:r>
            <a:r>
              <a:rPr lang="en-US" sz="2200" dirty="0" smtClean="0"/>
              <a:t>KPIs that </a:t>
            </a:r>
            <a:r>
              <a:rPr lang="en-US" sz="2200" dirty="0"/>
              <a:t>will be affected by such amendment. (Local government: municipal planning and performance management regulations, 2001</a:t>
            </a:r>
            <a:r>
              <a:rPr lang="en-US" sz="2200" dirty="0" smtClean="0"/>
              <a:t>)</a:t>
            </a:r>
          </a:p>
          <a:p>
            <a:pPr marL="342900" indent="-342900" algn="just">
              <a:lnSpc>
                <a:spcPct val="115000"/>
              </a:lnSpc>
              <a:buFont typeface="Symbol"/>
              <a:buChar char=""/>
            </a:pPr>
            <a:r>
              <a:rPr lang="en-ZA" sz="2200" dirty="0"/>
              <a:t>The King Committee on </a:t>
            </a:r>
            <a:r>
              <a:rPr lang="en-ZA" sz="2200" dirty="0">
                <a:solidFill>
                  <a:srgbClr val="FF0000"/>
                </a:solidFill>
              </a:rPr>
              <a:t>governance</a:t>
            </a:r>
            <a:r>
              <a:rPr lang="en-ZA" sz="2200" dirty="0"/>
              <a:t> issued the King Report on Governance for South Africa – 2009 (the Report) and the King Code of Governance Principles – 2009 (the Code), together referred to as ‘King III’ on 1 September 2009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9367" y="896459"/>
            <a:ext cx="3833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Additional Legislative Guidelines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48751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0"/>
          <p:cNvSpPr txBox="1">
            <a:spLocks/>
          </p:cNvSpPr>
          <p:nvPr/>
        </p:nvSpPr>
        <p:spPr>
          <a:xfrm>
            <a:off x="1004841" y="6808102"/>
            <a:ext cx="4317318" cy="144247"/>
          </a:xfrm>
          <a:prstGeom prst="rect">
            <a:avLst/>
          </a:prstGeom>
        </p:spPr>
        <p:txBody>
          <a:bodyPr lIns="82040" tIns="41020" rIns="82040" bIns="4102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defTabSz="914400"/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9097" y="2865343"/>
            <a:ext cx="7783158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ZA" sz="3400" b="1" dirty="0" smtClean="0">
                <a:solidFill>
                  <a:srgbClr val="4D1C1B"/>
                </a:solidFill>
                <a:latin typeface="Arial" panose="020B0604020202020204" pitchFamily="34" charset="0"/>
                <a:ea typeface="Kozuka Gothic Pr6N EL" panose="020B0200000000000000" pitchFamily="34" charset="-128"/>
                <a:cs typeface="Arial" panose="020B0604020202020204" pitchFamily="34" charset="0"/>
              </a:rPr>
              <a:t>BACKGROUND</a:t>
            </a:r>
            <a:endParaRPr lang="id-ID" sz="3400" b="1" dirty="0">
              <a:solidFill>
                <a:srgbClr val="4D1C1B"/>
              </a:solidFill>
              <a:latin typeface="Arial" panose="020B0604020202020204" pitchFamily="34" charset="0"/>
              <a:ea typeface="Kozuka Gothic Pr6N EL" panose="020B02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2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/>
        </p:nvSpPr>
        <p:spPr>
          <a:xfrm>
            <a:off x="8604449" y="6453336"/>
            <a:ext cx="360040" cy="40466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8A090C50-6546-4970-B0C7-FEEA6963C54F}" type="slidenum">
              <a:rPr lang="id-ID" sz="900" kern="0">
                <a:solidFill>
                  <a:srgbClr val="F9F9F9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>
                <a:defRPr/>
              </a:pPr>
              <a:t>9</a:t>
            </a:fld>
            <a:endParaRPr lang="id-ID" sz="900" kern="0" dirty="0">
              <a:solidFill>
                <a:srgbClr val="F9F9F9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2702" y="260648"/>
            <a:ext cx="6282617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ZA" sz="2700" dirty="0" smtClean="0">
                <a:solidFill>
                  <a:srgbClr val="4D1C1B"/>
                </a:solidFill>
                <a:latin typeface="Arial" panose="020B0604020202020204" pitchFamily="34" charset="0"/>
                <a:ea typeface="Kozuka Gothic Pr6N EL" panose="020B0200000000000000" pitchFamily="34" charset="-128"/>
                <a:cs typeface="Arial" panose="020B0604020202020204" pitchFamily="34" charset="0"/>
              </a:rPr>
              <a:t>Performance Management Key Aspects</a:t>
            </a:r>
            <a:endParaRPr lang="id-ID" sz="2700" dirty="0">
              <a:solidFill>
                <a:srgbClr val="4D1C1B"/>
              </a:solidFill>
              <a:latin typeface="Arial" panose="020B0604020202020204" pitchFamily="34" charset="0"/>
              <a:ea typeface="Kozuka Gothic Pr6N EL" panose="020B0200000000000000" pitchFamily="34" charset="-128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>
            <a:endCxn id="17" idx="1"/>
          </p:cNvCxnSpPr>
          <p:nvPr/>
        </p:nvCxnSpPr>
        <p:spPr>
          <a:xfrm>
            <a:off x="300181" y="514563"/>
            <a:ext cx="1162521" cy="1"/>
          </a:xfrm>
          <a:prstGeom prst="line">
            <a:avLst/>
          </a:prstGeom>
          <a:ln>
            <a:solidFill>
              <a:srgbClr val="96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3"/>
          </p:cNvCxnSpPr>
          <p:nvPr/>
        </p:nvCxnSpPr>
        <p:spPr>
          <a:xfrm>
            <a:off x="7745319" y="514564"/>
            <a:ext cx="1160556" cy="8425"/>
          </a:xfrm>
          <a:prstGeom prst="line">
            <a:avLst/>
          </a:prstGeom>
          <a:ln>
            <a:solidFill>
              <a:srgbClr val="4D1C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47650" y="5376798"/>
            <a:ext cx="8896350" cy="982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  <a:buClr>
                <a:srgbClr val="961522"/>
              </a:buClr>
            </a:pPr>
            <a:r>
              <a:rPr lang="en-A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AU" b="1" i="1" dirty="0">
                <a:latin typeface="Arial" panose="020B0604020202020204" pitchFamily="34" charset="0"/>
                <a:cs typeface="Arial" panose="020B0604020202020204" pitchFamily="34" charset="0"/>
              </a:rPr>
              <a:t>Balanced Scorecard Framework </a:t>
            </a:r>
            <a:r>
              <a:rPr lang="en-A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can be </a:t>
            </a:r>
            <a:r>
              <a:rPr lang="en-AU" b="1" i="1" dirty="0">
                <a:latin typeface="Arial" panose="020B0604020202020204" pitchFamily="34" charset="0"/>
                <a:cs typeface="Arial" panose="020B0604020202020204" pitchFamily="34" charset="0"/>
              </a:rPr>
              <a:t>used as a guide to focus the development of performance measures across the four dimensions of the framework</a:t>
            </a:r>
            <a:r>
              <a:rPr lang="en-A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ZA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22500" y="4685935"/>
            <a:ext cx="424667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ZA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NZ" alt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*The Balanced Scorecard Framework was developed by Kaplan and Norton in 1996</a:t>
            </a:r>
            <a:endParaRPr kumimoji="0" lang="en-ZA" altLang="en-US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412875" y="958850"/>
            <a:ext cx="6216650" cy="3883024"/>
            <a:chOff x="890" y="604"/>
            <a:chExt cx="3916" cy="2446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890" y="605"/>
              <a:ext cx="3916" cy="2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893" y="729"/>
              <a:ext cx="1951" cy="1094"/>
              <a:chOff x="893" y="729"/>
              <a:chExt cx="1951" cy="1094"/>
            </a:xfrm>
          </p:grpSpPr>
          <p:sp>
            <p:nvSpPr>
              <p:cNvPr id="47168" name="Rectangle 5"/>
              <p:cNvSpPr>
                <a:spLocks noChangeArrowheads="1"/>
              </p:cNvSpPr>
              <p:nvPr/>
            </p:nvSpPr>
            <p:spPr bwMode="auto">
              <a:xfrm>
                <a:off x="893" y="729"/>
                <a:ext cx="1951" cy="109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  <p:sp>
            <p:nvSpPr>
              <p:cNvPr id="47169" name="Rectangle 6"/>
              <p:cNvSpPr>
                <a:spLocks noChangeArrowheads="1"/>
              </p:cNvSpPr>
              <p:nvPr/>
            </p:nvSpPr>
            <p:spPr bwMode="auto">
              <a:xfrm>
                <a:off x="893" y="729"/>
                <a:ext cx="1951" cy="1094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</p:grp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125" y="1093"/>
              <a:ext cx="157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cs typeface="Arial" pitchFamily="34" charset="0"/>
                </a:rPr>
                <a:t>What should we measure to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000" y="1218"/>
              <a:ext cx="183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cs typeface="Arial" pitchFamily="34" charset="0"/>
                </a:rPr>
                <a:t>understand if we are excelling at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972" y="1342"/>
              <a:ext cx="188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cs typeface="Arial" pitchFamily="34" charset="0"/>
                </a:rPr>
                <a:t>our internal business processes?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2844" y="729"/>
              <a:ext cx="1951" cy="1094"/>
              <a:chOff x="2844" y="729"/>
              <a:chExt cx="1951" cy="1094"/>
            </a:xfrm>
          </p:grpSpPr>
          <p:sp>
            <p:nvSpPr>
              <p:cNvPr id="47166" name="Rectangle 11"/>
              <p:cNvSpPr>
                <a:spLocks noChangeArrowheads="1"/>
              </p:cNvSpPr>
              <p:nvPr/>
            </p:nvSpPr>
            <p:spPr bwMode="auto">
              <a:xfrm>
                <a:off x="2844" y="729"/>
                <a:ext cx="1951" cy="109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  <p:sp>
            <p:nvSpPr>
              <p:cNvPr id="47167" name="Rectangle 12"/>
              <p:cNvSpPr>
                <a:spLocks noChangeArrowheads="1"/>
              </p:cNvSpPr>
              <p:nvPr/>
            </p:nvSpPr>
            <p:spPr bwMode="auto">
              <a:xfrm>
                <a:off x="2844" y="729"/>
                <a:ext cx="1951" cy="1094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</p:grp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3076" y="1093"/>
              <a:ext cx="157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cs typeface="Arial" pitchFamily="34" charset="0"/>
                </a:rPr>
                <a:t>What should we measure to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2948" y="1218"/>
              <a:ext cx="183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cs typeface="Arial" pitchFamily="34" charset="0"/>
                </a:rPr>
                <a:t>understand if we are succeeding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3511" y="1342"/>
              <a:ext cx="70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cs typeface="Arial" pitchFamily="34" charset="0"/>
                </a:rPr>
                <a:t>financially?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" name="Group 19"/>
            <p:cNvGrpSpPr>
              <a:grpSpLocks/>
            </p:cNvGrpSpPr>
            <p:nvPr/>
          </p:nvGrpSpPr>
          <p:grpSpPr bwMode="auto">
            <a:xfrm>
              <a:off x="893" y="1945"/>
              <a:ext cx="1951" cy="1095"/>
              <a:chOff x="893" y="1945"/>
              <a:chExt cx="1951" cy="1095"/>
            </a:xfrm>
          </p:grpSpPr>
          <p:sp>
            <p:nvSpPr>
              <p:cNvPr id="47164" name="Rectangle 17"/>
              <p:cNvSpPr>
                <a:spLocks noChangeArrowheads="1"/>
              </p:cNvSpPr>
              <p:nvPr/>
            </p:nvSpPr>
            <p:spPr bwMode="auto">
              <a:xfrm>
                <a:off x="893" y="1945"/>
                <a:ext cx="1951" cy="10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  <p:sp>
            <p:nvSpPr>
              <p:cNvPr id="47165" name="Rectangle 18"/>
              <p:cNvSpPr>
                <a:spLocks noChangeArrowheads="1"/>
              </p:cNvSpPr>
              <p:nvPr/>
            </p:nvSpPr>
            <p:spPr bwMode="auto">
              <a:xfrm>
                <a:off x="893" y="1945"/>
                <a:ext cx="1951" cy="1095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</p:grp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1125" y="2248"/>
              <a:ext cx="157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cs typeface="Arial" pitchFamily="34" charset="0"/>
                </a:rPr>
                <a:t>What should we measure to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1090" y="2372"/>
              <a:ext cx="164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cs typeface="Arial" pitchFamily="34" charset="0"/>
                </a:rPr>
                <a:t>understand if we are meeting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1141" y="2497"/>
              <a:ext cx="154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cs typeface="Arial" pitchFamily="34" charset="0"/>
                </a:rPr>
                <a:t>customer expectations and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1051" y="2622"/>
              <a:ext cx="170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cs typeface="Arial" pitchFamily="34" charset="0"/>
                </a:rPr>
                <a:t>achieving effective outcomes?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4" name="Group 26"/>
            <p:cNvGrpSpPr>
              <a:grpSpLocks/>
            </p:cNvGrpSpPr>
            <p:nvPr/>
          </p:nvGrpSpPr>
          <p:grpSpPr bwMode="auto">
            <a:xfrm>
              <a:off x="2844" y="1945"/>
              <a:ext cx="1951" cy="1095"/>
              <a:chOff x="2844" y="1945"/>
              <a:chExt cx="1951" cy="1095"/>
            </a:xfrm>
          </p:grpSpPr>
          <p:sp>
            <p:nvSpPr>
              <p:cNvPr id="47162" name="Rectangle 24"/>
              <p:cNvSpPr>
                <a:spLocks noChangeArrowheads="1"/>
              </p:cNvSpPr>
              <p:nvPr/>
            </p:nvSpPr>
            <p:spPr bwMode="auto">
              <a:xfrm>
                <a:off x="2844" y="1945"/>
                <a:ext cx="1951" cy="10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  <p:sp>
            <p:nvSpPr>
              <p:cNvPr id="47163" name="Rectangle 25"/>
              <p:cNvSpPr>
                <a:spLocks noChangeArrowheads="1"/>
              </p:cNvSpPr>
              <p:nvPr/>
            </p:nvSpPr>
            <p:spPr bwMode="auto">
              <a:xfrm>
                <a:off x="2844" y="1945"/>
                <a:ext cx="1951" cy="1095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</p:grp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3076" y="2186"/>
              <a:ext cx="157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cs typeface="Arial" pitchFamily="34" charset="0"/>
                </a:rPr>
                <a:t>What should we measure to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2958" y="2311"/>
              <a:ext cx="181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cs typeface="Arial" pitchFamily="34" charset="0"/>
                </a:rPr>
                <a:t>understand if we are creating an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2965" y="2435"/>
              <a:ext cx="180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cs typeface="Arial" pitchFamily="34" charset="0"/>
                </a:rPr>
                <a:t>organisational environment that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2937" y="2560"/>
              <a:ext cx="186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cs typeface="Arial" pitchFamily="34" charset="0"/>
                </a:rPr>
                <a:t>people develop in and want to be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3564" y="2684"/>
              <a:ext cx="56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cs typeface="Arial" pitchFamily="34" charset="0"/>
                </a:rPr>
                <a:t>a part of?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0" name="Group 34"/>
            <p:cNvGrpSpPr>
              <a:grpSpLocks/>
            </p:cNvGrpSpPr>
            <p:nvPr/>
          </p:nvGrpSpPr>
          <p:grpSpPr bwMode="auto">
            <a:xfrm>
              <a:off x="893" y="607"/>
              <a:ext cx="1951" cy="122"/>
              <a:chOff x="893" y="607"/>
              <a:chExt cx="1951" cy="122"/>
            </a:xfrm>
          </p:grpSpPr>
          <p:sp>
            <p:nvSpPr>
              <p:cNvPr id="47160" name="Rectangle 32"/>
              <p:cNvSpPr>
                <a:spLocks noChangeArrowheads="1"/>
              </p:cNvSpPr>
              <p:nvPr/>
            </p:nvSpPr>
            <p:spPr bwMode="auto">
              <a:xfrm>
                <a:off x="893" y="607"/>
                <a:ext cx="1951" cy="122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  <p:sp>
            <p:nvSpPr>
              <p:cNvPr id="47161" name="Rectangle 33"/>
              <p:cNvSpPr>
                <a:spLocks noChangeArrowheads="1"/>
              </p:cNvSpPr>
              <p:nvPr/>
            </p:nvSpPr>
            <p:spPr bwMode="auto">
              <a:xfrm>
                <a:off x="893" y="607"/>
                <a:ext cx="1951" cy="122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</p:grpSp>
        <p:sp>
          <p:nvSpPr>
            <p:cNvPr id="31" name="Rectangle 35"/>
            <p:cNvSpPr>
              <a:spLocks noChangeArrowheads="1"/>
            </p:cNvSpPr>
            <p:nvPr/>
          </p:nvSpPr>
          <p:spPr bwMode="auto">
            <a:xfrm>
              <a:off x="1278" y="604"/>
              <a:ext cx="125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Process and Policy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7104" name="Group 38"/>
            <p:cNvGrpSpPr>
              <a:grpSpLocks/>
            </p:cNvGrpSpPr>
            <p:nvPr/>
          </p:nvGrpSpPr>
          <p:grpSpPr bwMode="auto">
            <a:xfrm>
              <a:off x="2844" y="607"/>
              <a:ext cx="1951" cy="122"/>
              <a:chOff x="2844" y="607"/>
              <a:chExt cx="1951" cy="122"/>
            </a:xfrm>
          </p:grpSpPr>
          <p:sp>
            <p:nvSpPr>
              <p:cNvPr id="47158" name="Rectangle 36"/>
              <p:cNvSpPr>
                <a:spLocks noChangeArrowheads="1"/>
              </p:cNvSpPr>
              <p:nvPr/>
            </p:nvSpPr>
            <p:spPr bwMode="auto">
              <a:xfrm>
                <a:off x="2844" y="607"/>
                <a:ext cx="1951" cy="122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  <p:sp>
            <p:nvSpPr>
              <p:cNvPr id="47159" name="Rectangle 37"/>
              <p:cNvSpPr>
                <a:spLocks noChangeArrowheads="1"/>
              </p:cNvSpPr>
              <p:nvPr/>
            </p:nvSpPr>
            <p:spPr bwMode="auto">
              <a:xfrm>
                <a:off x="2844" y="607"/>
                <a:ext cx="1951" cy="122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</p:grpSp>
        <p:sp>
          <p:nvSpPr>
            <p:cNvPr id="47106" name="Rectangle 39"/>
            <p:cNvSpPr>
              <a:spLocks noChangeArrowheads="1"/>
            </p:cNvSpPr>
            <p:nvPr/>
          </p:nvSpPr>
          <p:spPr bwMode="auto">
            <a:xfrm>
              <a:off x="3541" y="604"/>
              <a:ext cx="62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Financial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7107" name="Group 42"/>
            <p:cNvGrpSpPr>
              <a:grpSpLocks/>
            </p:cNvGrpSpPr>
            <p:nvPr/>
          </p:nvGrpSpPr>
          <p:grpSpPr bwMode="auto">
            <a:xfrm>
              <a:off x="893" y="1823"/>
              <a:ext cx="1951" cy="122"/>
              <a:chOff x="893" y="1823"/>
              <a:chExt cx="1951" cy="122"/>
            </a:xfrm>
          </p:grpSpPr>
          <p:sp>
            <p:nvSpPr>
              <p:cNvPr id="47156" name="Rectangle 40"/>
              <p:cNvSpPr>
                <a:spLocks noChangeArrowheads="1"/>
              </p:cNvSpPr>
              <p:nvPr/>
            </p:nvSpPr>
            <p:spPr bwMode="auto">
              <a:xfrm>
                <a:off x="893" y="1823"/>
                <a:ext cx="1951" cy="122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  <p:sp>
            <p:nvSpPr>
              <p:cNvPr id="47157" name="Rectangle 41"/>
              <p:cNvSpPr>
                <a:spLocks noChangeArrowheads="1"/>
              </p:cNvSpPr>
              <p:nvPr/>
            </p:nvSpPr>
            <p:spPr bwMode="auto">
              <a:xfrm>
                <a:off x="893" y="1823"/>
                <a:ext cx="1951" cy="122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</p:grpSp>
        <p:sp>
          <p:nvSpPr>
            <p:cNvPr id="47108" name="Rectangle 43"/>
            <p:cNvSpPr>
              <a:spLocks noChangeArrowheads="1"/>
            </p:cNvSpPr>
            <p:nvPr/>
          </p:nvSpPr>
          <p:spPr bwMode="auto">
            <a:xfrm>
              <a:off x="1059" y="1819"/>
              <a:ext cx="168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Customer and Constituent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7109" name="Group 46"/>
            <p:cNvGrpSpPr>
              <a:grpSpLocks/>
            </p:cNvGrpSpPr>
            <p:nvPr/>
          </p:nvGrpSpPr>
          <p:grpSpPr bwMode="auto">
            <a:xfrm>
              <a:off x="2844" y="1823"/>
              <a:ext cx="1951" cy="122"/>
              <a:chOff x="2844" y="1823"/>
              <a:chExt cx="1951" cy="122"/>
            </a:xfrm>
          </p:grpSpPr>
          <p:sp>
            <p:nvSpPr>
              <p:cNvPr id="47154" name="Rectangle 44"/>
              <p:cNvSpPr>
                <a:spLocks noChangeArrowheads="1"/>
              </p:cNvSpPr>
              <p:nvPr/>
            </p:nvSpPr>
            <p:spPr bwMode="auto">
              <a:xfrm>
                <a:off x="2844" y="1823"/>
                <a:ext cx="1951" cy="122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  <p:sp>
            <p:nvSpPr>
              <p:cNvPr id="47155" name="Rectangle 45"/>
              <p:cNvSpPr>
                <a:spLocks noChangeArrowheads="1"/>
              </p:cNvSpPr>
              <p:nvPr/>
            </p:nvSpPr>
            <p:spPr bwMode="auto">
              <a:xfrm>
                <a:off x="2844" y="1823"/>
                <a:ext cx="1951" cy="122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</p:grpSp>
        <p:sp>
          <p:nvSpPr>
            <p:cNvPr id="47110" name="Rectangle 47"/>
            <p:cNvSpPr>
              <a:spLocks noChangeArrowheads="1"/>
            </p:cNvSpPr>
            <p:nvPr/>
          </p:nvSpPr>
          <p:spPr bwMode="auto">
            <a:xfrm>
              <a:off x="2999" y="1819"/>
              <a:ext cx="171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Organisation and Learning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7111" name="Group 50"/>
            <p:cNvGrpSpPr>
              <a:grpSpLocks/>
            </p:cNvGrpSpPr>
            <p:nvPr/>
          </p:nvGrpSpPr>
          <p:grpSpPr bwMode="auto">
            <a:xfrm>
              <a:off x="893" y="729"/>
              <a:ext cx="1951" cy="1094"/>
              <a:chOff x="893" y="729"/>
              <a:chExt cx="1951" cy="1094"/>
            </a:xfrm>
          </p:grpSpPr>
          <p:sp>
            <p:nvSpPr>
              <p:cNvPr id="47152" name="Rectangle 48"/>
              <p:cNvSpPr>
                <a:spLocks noChangeArrowheads="1"/>
              </p:cNvSpPr>
              <p:nvPr/>
            </p:nvSpPr>
            <p:spPr bwMode="auto">
              <a:xfrm>
                <a:off x="893" y="729"/>
                <a:ext cx="1951" cy="1094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  <p:sp>
            <p:nvSpPr>
              <p:cNvPr id="47153" name="Rectangle 49"/>
              <p:cNvSpPr>
                <a:spLocks noChangeArrowheads="1"/>
              </p:cNvSpPr>
              <p:nvPr/>
            </p:nvSpPr>
            <p:spPr bwMode="auto">
              <a:xfrm>
                <a:off x="893" y="729"/>
                <a:ext cx="1951" cy="1094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</p:grpSp>
        <p:sp>
          <p:nvSpPr>
            <p:cNvPr id="47112" name="Rectangle 51"/>
            <p:cNvSpPr>
              <a:spLocks noChangeArrowheads="1"/>
            </p:cNvSpPr>
            <p:nvPr/>
          </p:nvSpPr>
          <p:spPr bwMode="auto">
            <a:xfrm>
              <a:off x="1125" y="1093"/>
              <a:ext cx="157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cs typeface="Arial" pitchFamily="34" charset="0"/>
                </a:rPr>
                <a:t>What should we measure to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13" name="Rectangle 52"/>
            <p:cNvSpPr>
              <a:spLocks noChangeArrowheads="1"/>
            </p:cNvSpPr>
            <p:nvPr/>
          </p:nvSpPr>
          <p:spPr bwMode="auto">
            <a:xfrm>
              <a:off x="1000" y="1218"/>
              <a:ext cx="183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cs typeface="Arial" pitchFamily="34" charset="0"/>
                </a:rPr>
                <a:t>understand if we are excelling at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14" name="Rectangle 53"/>
            <p:cNvSpPr>
              <a:spLocks noChangeArrowheads="1"/>
            </p:cNvSpPr>
            <p:nvPr/>
          </p:nvSpPr>
          <p:spPr bwMode="auto">
            <a:xfrm>
              <a:off x="972" y="1342"/>
              <a:ext cx="188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cs typeface="Arial" pitchFamily="34" charset="0"/>
                </a:rPr>
                <a:t>our internal business processes?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7115" name="Group 56"/>
            <p:cNvGrpSpPr>
              <a:grpSpLocks/>
            </p:cNvGrpSpPr>
            <p:nvPr/>
          </p:nvGrpSpPr>
          <p:grpSpPr bwMode="auto">
            <a:xfrm>
              <a:off x="2844" y="729"/>
              <a:ext cx="1951" cy="1094"/>
              <a:chOff x="2844" y="729"/>
              <a:chExt cx="1951" cy="1094"/>
            </a:xfrm>
          </p:grpSpPr>
          <p:sp>
            <p:nvSpPr>
              <p:cNvPr id="47150" name="Rectangle 54"/>
              <p:cNvSpPr>
                <a:spLocks noChangeArrowheads="1"/>
              </p:cNvSpPr>
              <p:nvPr/>
            </p:nvSpPr>
            <p:spPr bwMode="auto">
              <a:xfrm>
                <a:off x="2844" y="729"/>
                <a:ext cx="1951" cy="1094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  <p:sp>
            <p:nvSpPr>
              <p:cNvPr id="47151" name="Rectangle 55"/>
              <p:cNvSpPr>
                <a:spLocks noChangeArrowheads="1"/>
              </p:cNvSpPr>
              <p:nvPr/>
            </p:nvSpPr>
            <p:spPr bwMode="auto">
              <a:xfrm>
                <a:off x="2844" y="729"/>
                <a:ext cx="1951" cy="1094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</p:grpSp>
        <p:sp>
          <p:nvSpPr>
            <p:cNvPr id="47116" name="Rectangle 57"/>
            <p:cNvSpPr>
              <a:spLocks noChangeArrowheads="1"/>
            </p:cNvSpPr>
            <p:nvPr/>
          </p:nvSpPr>
          <p:spPr bwMode="auto">
            <a:xfrm>
              <a:off x="3076" y="1093"/>
              <a:ext cx="157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cs typeface="Arial" pitchFamily="34" charset="0"/>
                </a:rPr>
                <a:t>What should we measure to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17" name="Rectangle 58"/>
            <p:cNvSpPr>
              <a:spLocks noChangeArrowheads="1"/>
            </p:cNvSpPr>
            <p:nvPr/>
          </p:nvSpPr>
          <p:spPr bwMode="auto">
            <a:xfrm>
              <a:off x="2948" y="1218"/>
              <a:ext cx="183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cs typeface="Arial" pitchFamily="34" charset="0"/>
                </a:rPr>
                <a:t>understand if we are succeeding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18" name="Rectangle 59"/>
            <p:cNvSpPr>
              <a:spLocks noChangeArrowheads="1"/>
            </p:cNvSpPr>
            <p:nvPr/>
          </p:nvSpPr>
          <p:spPr bwMode="auto">
            <a:xfrm>
              <a:off x="3511" y="1342"/>
              <a:ext cx="70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cs typeface="Arial" pitchFamily="34" charset="0"/>
                </a:rPr>
                <a:t>financially?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7119" name="Group 62"/>
            <p:cNvGrpSpPr>
              <a:grpSpLocks/>
            </p:cNvGrpSpPr>
            <p:nvPr/>
          </p:nvGrpSpPr>
          <p:grpSpPr bwMode="auto">
            <a:xfrm>
              <a:off x="893" y="1945"/>
              <a:ext cx="1951" cy="1095"/>
              <a:chOff x="893" y="1945"/>
              <a:chExt cx="1951" cy="1095"/>
            </a:xfrm>
          </p:grpSpPr>
          <p:sp>
            <p:nvSpPr>
              <p:cNvPr id="47148" name="Rectangle 60"/>
              <p:cNvSpPr>
                <a:spLocks noChangeArrowheads="1"/>
              </p:cNvSpPr>
              <p:nvPr/>
            </p:nvSpPr>
            <p:spPr bwMode="auto">
              <a:xfrm>
                <a:off x="893" y="1945"/>
                <a:ext cx="1951" cy="1095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  <p:sp>
            <p:nvSpPr>
              <p:cNvPr id="47149" name="Rectangle 61"/>
              <p:cNvSpPr>
                <a:spLocks noChangeArrowheads="1"/>
              </p:cNvSpPr>
              <p:nvPr/>
            </p:nvSpPr>
            <p:spPr bwMode="auto">
              <a:xfrm>
                <a:off x="893" y="1945"/>
                <a:ext cx="1951" cy="1095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</p:grpSp>
        <p:sp>
          <p:nvSpPr>
            <p:cNvPr id="47120" name="Rectangle 63"/>
            <p:cNvSpPr>
              <a:spLocks noChangeArrowheads="1"/>
            </p:cNvSpPr>
            <p:nvPr/>
          </p:nvSpPr>
          <p:spPr bwMode="auto">
            <a:xfrm>
              <a:off x="1125" y="2248"/>
              <a:ext cx="157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cs typeface="Arial" pitchFamily="34" charset="0"/>
                </a:rPr>
                <a:t>What should we measure to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1" name="Rectangle 64"/>
            <p:cNvSpPr>
              <a:spLocks noChangeArrowheads="1"/>
            </p:cNvSpPr>
            <p:nvPr/>
          </p:nvSpPr>
          <p:spPr bwMode="auto">
            <a:xfrm>
              <a:off x="1090" y="2372"/>
              <a:ext cx="164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cs typeface="Arial" pitchFamily="34" charset="0"/>
                </a:rPr>
                <a:t>understand if we are meeting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2" name="Rectangle 65"/>
            <p:cNvSpPr>
              <a:spLocks noChangeArrowheads="1"/>
            </p:cNvSpPr>
            <p:nvPr/>
          </p:nvSpPr>
          <p:spPr bwMode="auto">
            <a:xfrm>
              <a:off x="1141" y="2497"/>
              <a:ext cx="154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cs typeface="Arial" pitchFamily="34" charset="0"/>
                </a:rPr>
                <a:t>customer expectations and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3" name="Rectangle 66"/>
            <p:cNvSpPr>
              <a:spLocks noChangeArrowheads="1"/>
            </p:cNvSpPr>
            <p:nvPr/>
          </p:nvSpPr>
          <p:spPr bwMode="auto">
            <a:xfrm>
              <a:off x="1051" y="2622"/>
              <a:ext cx="170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cs typeface="Arial" pitchFamily="34" charset="0"/>
                </a:rPr>
                <a:t>achieving effective outcomes?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7124" name="Group 69"/>
            <p:cNvGrpSpPr>
              <a:grpSpLocks/>
            </p:cNvGrpSpPr>
            <p:nvPr/>
          </p:nvGrpSpPr>
          <p:grpSpPr bwMode="auto">
            <a:xfrm>
              <a:off x="2844" y="1945"/>
              <a:ext cx="1951" cy="1095"/>
              <a:chOff x="2844" y="1945"/>
              <a:chExt cx="1951" cy="1095"/>
            </a:xfrm>
          </p:grpSpPr>
          <p:sp>
            <p:nvSpPr>
              <p:cNvPr id="47146" name="Rectangle 67"/>
              <p:cNvSpPr>
                <a:spLocks noChangeArrowheads="1"/>
              </p:cNvSpPr>
              <p:nvPr/>
            </p:nvSpPr>
            <p:spPr bwMode="auto">
              <a:xfrm>
                <a:off x="2844" y="1945"/>
                <a:ext cx="1951" cy="1095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  <p:sp>
            <p:nvSpPr>
              <p:cNvPr id="47147" name="Rectangle 68"/>
              <p:cNvSpPr>
                <a:spLocks noChangeArrowheads="1"/>
              </p:cNvSpPr>
              <p:nvPr/>
            </p:nvSpPr>
            <p:spPr bwMode="auto">
              <a:xfrm>
                <a:off x="2844" y="1945"/>
                <a:ext cx="1951" cy="1095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</p:grpSp>
        <p:sp>
          <p:nvSpPr>
            <p:cNvPr id="47125" name="Rectangle 70"/>
            <p:cNvSpPr>
              <a:spLocks noChangeArrowheads="1"/>
            </p:cNvSpPr>
            <p:nvPr/>
          </p:nvSpPr>
          <p:spPr bwMode="auto">
            <a:xfrm>
              <a:off x="3076" y="2186"/>
              <a:ext cx="157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cs typeface="Arial" pitchFamily="34" charset="0"/>
                </a:rPr>
                <a:t>What should we measure to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6" name="Rectangle 71"/>
            <p:cNvSpPr>
              <a:spLocks noChangeArrowheads="1"/>
            </p:cNvSpPr>
            <p:nvPr/>
          </p:nvSpPr>
          <p:spPr bwMode="auto">
            <a:xfrm>
              <a:off x="2958" y="2311"/>
              <a:ext cx="181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cs typeface="Arial" pitchFamily="34" charset="0"/>
                </a:rPr>
                <a:t>understand if we are creating an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7" name="Rectangle 72"/>
            <p:cNvSpPr>
              <a:spLocks noChangeArrowheads="1"/>
            </p:cNvSpPr>
            <p:nvPr/>
          </p:nvSpPr>
          <p:spPr bwMode="auto">
            <a:xfrm>
              <a:off x="2965" y="2435"/>
              <a:ext cx="180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cs typeface="Arial" pitchFamily="34" charset="0"/>
                </a:rPr>
                <a:t>organisational environment that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8" name="Rectangle 73"/>
            <p:cNvSpPr>
              <a:spLocks noChangeArrowheads="1"/>
            </p:cNvSpPr>
            <p:nvPr/>
          </p:nvSpPr>
          <p:spPr bwMode="auto">
            <a:xfrm>
              <a:off x="2937" y="2560"/>
              <a:ext cx="186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cs typeface="Arial" pitchFamily="34" charset="0"/>
                </a:rPr>
                <a:t>people develop in and want to be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9" name="Rectangle 74"/>
            <p:cNvSpPr>
              <a:spLocks noChangeArrowheads="1"/>
            </p:cNvSpPr>
            <p:nvPr/>
          </p:nvSpPr>
          <p:spPr bwMode="auto">
            <a:xfrm>
              <a:off x="3564" y="2684"/>
              <a:ext cx="56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cs typeface="Arial" pitchFamily="34" charset="0"/>
                </a:rPr>
                <a:t>a part of?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7130" name="Group 77"/>
            <p:cNvGrpSpPr>
              <a:grpSpLocks/>
            </p:cNvGrpSpPr>
            <p:nvPr/>
          </p:nvGrpSpPr>
          <p:grpSpPr bwMode="auto">
            <a:xfrm>
              <a:off x="893" y="607"/>
              <a:ext cx="1951" cy="122"/>
              <a:chOff x="893" y="607"/>
              <a:chExt cx="1951" cy="122"/>
            </a:xfrm>
          </p:grpSpPr>
          <p:sp>
            <p:nvSpPr>
              <p:cNvPr id="47144" name="Rectangle 75"/>
              <p:cNvSpPr>
                <a:spLocks noChangeArrowheads="1"/>
              </p:cNvSpPr>
              <p:nvPr/>
            </p:nvSpPr>
            <p:spPr bwMode="auto">
              <a:xfrm>
                <a:off x="893" y="607"/>
                <a:ext cx="1951" cy="12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  <p:sp>
            <p:nvSpPr>
              <p:cNvPr id="47145" name="Rectangle 76"/>
              <p:cNvSpPr>
                <a:spLocks noChangeArrowheads="1"/>
              </p:cNvSpPr>
              <p:nvPr/>
            </p:nvSpPr>
            <p:spPr bwMode="auto">
              <a:xfrm>
                <a:off x="893" y="607"/>
                <a:ext cx="1951" cy="122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</p:grpSp>
        <p:sp>
          <p:nvSpPr>
            <p:cNvPr id="47131" name="Rectangle 78"/>
            <p:cNvSpPr>
              <a:spLocks noChangeArrowheads="1"/>
            </p:cNvSpPr>
            <p:nvPr/>
          </p:nvSpPr>
          <p:spPr bwMode="auto">
            <a:xfrm>
              <a:off x="1278" y="604"/>
              <a:ext cx="125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Process and Policy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7132" name="Group 81"/>
            <p:cNvGrpSpPr>
              <a:grpSpLocks/>
            </p:cNvGrpSpPr>
            <p:nvPr/>
          </p:nvGrpSpPr>
          <p:grpSpPr bwMode="auto">
            <a:xfrm>
              <a:off x="2844" y="607"/>
              <a:ext cx="1951" cy="122"/>
              <a:chOff x="2844" y="607"/>
              <a:chExt cx="1951" cy="122"/>
            </a:xfrm>
          </p:grpSpPr>
          <p:sp>
            <p:nvSpPr>
              <p:cNvPr id="47142" name="Rectangle 79"/>
              <p:cNvSpPr>
                <a:spLocks noChangeArrowheads="1"/>
              </p:cNvSpPr>
              <p:nvPr/>
            </p:nvSpPr>
            <p:spPr bwMode="auto">
              <a:xfrm>
                <a:off x="2844" y="607"/>
                <a:ext cx="1951" cy="12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  <p:sp>
            <p:nvSpPr>
              <p:cNvPr id="47143" name="Rectangle 80"/>
              <p:cNvSpPr>
                <a:spLocks noChangeArrowheads="1"/>
              </p:cNvSpPr>
              <p:nvPr/>
            </p:nvSpPr>
            <p:spPr bwMode="auto">
              <a:xfrm>
                <a:off x="2844" y="607"/>
                <a:ext cx="1951" cy="122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</p:grpSp>
        <p:sp>
          <p:nvSpPr>
            <p:cNvPr id="47133" name="Rectangle 82"/>
            <p:cNvSpPr>
              <a:spLocks noChangeArrowheads="1"/>
            </p:cNvSpPr>
            <p:nvPr/>
          </p:nvSpPr>
          <p:spPr bwMode="auto">
            <a:xfrm>
              <a:off x="3541" y="604"/>
              <a:ext cx="62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Financial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7134" name="Group 85"/>
            <p:cNvGrpSpPr>
              <a:grpSpLocks/>
            </p:cNvGrpSpPr>
            <p:nvPr/>
          </p:nvGrpSpPr>
          <p:grpSpPr bwMode="auto">
            <a:xfrm>
              <a:off x="893" y="1823"/>
              <a:ext cx="1951" cy="122"/>
              <a:chOff x="893" y="1823"/>
              <a:chExt cx="1951" cy="122"/>
            </a:xfrm>
          </p:grpSpPr>
          <p:sp>
            <p:nvSpPr>
              <p:cNvPr id="47140" name="Rectangle 83"/>
              <p:cNvSpPr>
                <a:spLocks noChangeArrowheads="1"/>
              </p:cNvSpPr>
              <p:nvPr/>
            </p:nvSpPr>
            <p:spPr bwMode="auto">
              <a:xfrm>
                <a:off x="893" y="1823"/>
                <a:ext cx="1951" cy="12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  <p:sp>
            <p:nvSpPr>
              <p:cNvPr id="47141" name="Rectangle 84"/>
              <p:cNvSpPr>
                <a:spLocks noChangeArrowheads="1"/>
              </p:cNvSpPr>
              <p:nvPr/>
            </p:nvSpPr>
            <p:spPr bwMode="auto">
              <a:xfrm>
                <a:off x="893" y="1823"/>
                <a:ext cx="1951" cy="122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</p:grpSp>
        <p:sp>
          <p:nvSpPr>
            <p:cNvPr id="47135" name="Rectangle 86"/>
            <p:cNvSpPr>
              <a:spLocks noChangeArrowheads="1"/>
            </p:cNvSpPr>
            <p:nvPr/>
          </p:nvSpPr>
          <p:spPr bwMode="auto">
            <a:xfrm>
              <a:off x="1059" y="1819"/>
              <a:ext cx="168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Customer and Constituent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7136" name="Group 89"/>
            <p:cNvGrpSpPr>
              <a:grpSpLocks/>
            </p:cNvGrpSpPr>
            <p:nvPr/>
          </p:nvGrpSpPr>
          <p:grpSpPr bwMode="auto">
            <a:xfrm>
              <a:off x="2844" y="1823"/>
              <a:ext cx="1951" cy="122"/>
              <a:chOff x="2844" y="1823"/>
              <a:chExt cx="1951" cy="122"/>
            </a:xfrm>
          </p:grpSpPr>
          <p:sp>
            <p:nvSpPr>
              <p:cNvPr id="47138" name="Rectangle 87"/>
              <p:cNvSpPr>
                <a:spLocks noChangeArrowheads="1"/>
              </p:cNvSpPr>
              <p:nvPr/>
            </p:nvSpPr>
            <p:spPr bwMode="auto">
              <a:xfrm>
                <a:off x="2844" y="1823"/>
                <a:ext cx="1951" cy="12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  <p:sp>
            <p:nvSpPr>
              <p:cNvPr id="47139" name="Rectangle 88"/>
              <p:cNvSpPr>
                <a:spLocks noChangeArrowheads="1"/>
              </p:cNvSpPr>
              <p:nvPr/>
            </p:nvSpPr>
            <p:spPr bwMode="auto">
              <a:xfrm>
                <a:off x="2844" y="1823"/>
                <a:ext cx="1951" cy="122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</p:grpSp>
        <p:sp>
          <p:nvSpPr>
            <p:cNvPr id="47137" name="Rectangle 90"/>
            <p:cNvSpPr>
              <a:spLocks noChangeArrowheads="1"/>
            </p:cNvSpPr>
            <p:nvPr/>
          </p:nvSpPr>
          <p:spPr bwMode="auto">
            <a:xfrm>
              <a:off x="2999" y="1819"/>
              <a:ext cx="171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Organisation and Learning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6753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WNAMES" val="True"/>
  <p:tag name="THINKCELLUNDODONOTDELETE" val="0"/>
  <p:tag name="PREVIOUSNAME" val="C:\Users\Jackie van Wyk\Documents\000000 WORK\2017\00 PPTX Daily WORK\11 Nov\22 Nov\00 Zweli Gwebityala\KwaDukuza Municipality_v2-JvW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5gnV55RUmoQTfkKwS90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sH8cNI30U6.Kk.vi7Y_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TgHfo64kyzmM42UWG9k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TgHfo64kyzmM42UWG9k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TgHfo64kyzmM42UWG9k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gw5DxaFUGQe3MwZAQxo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TgHfo64kyzmM42UWG9k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aMoGxk20Cv4_4x4.C66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9cV_9SE0C6rAeMgEJiZQ"/>
</p:tagLst>
</file>

<file path=ppt/theme/theme1.xml><?xml version="1.0" encoding="utf-8"?>
<a:theme xmlns:a="http://schemas.openxmlformats.org/drawingml/2006/main" name="1_Office Theme">
  <a:themeElements>
    <a:clrScheme name="Shaft Sinkers">
      <a:dk1>
        <a:srgbClr val="292929"/>
      </a:dk1>
      <a:lt1>
        <a:srgbClr val="F9F9F9"/>
      </a:lt1>
      <a:dk2>
        <a:srgbClr val="292929"/>
      </a:dk2>
      <a:lt2>
        <a:srgbClr val="E7E6E6"/>
      </a:lt2>
      <a:accent1>
        <a:srgbClr val="F07D1B"/>
      </a:accent1>
      <a:accent2>
        <a:srgbClr val="F6C66B"/>
      </a:accent2>
      <a:accent3>
        <a:srgbClr val="4D4D4D"/>
      </a:accent3>
      <a:accent4>
        <a:srgbClr val="808000"/>
      </a:accent4>
      <a:accent5>
        <a:srgbClr val="FF3300"/>
      </a:accent5>
      <a:accent6>
        <a:srgbClr val="CC9900"/>
      </a:accent6>
      <a:hlink>
        <a:srgbClr val="0563C1"/>
      </a:hlink>
      <a:folHlink>
        <a:srgbClr val="954F72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Shaft Sinkers">
      <a:dk1>
        <a:srgbClr val="292929"/>
      </a:dk1>
      <a:lt1>
        <a:srgbClr val="F9F9F9"/>
      </a:lt1>
      <a:dk2>
        <a:srgbClr val="292929"/>
      </a:dk2>
      <a:lt2>
        <a:srgbClr val="E7E6E6"/>
      </a:lt2>
      <a:accent1>
        <a:srgbClr val="F07D1B"/>
      </a:accent1>
      <a:accent2>
        <a:srgbClr val="F6C66B"/>
      </a:accent2>
      <a:accent3>
        <a:srgbClr val="4D4D4D"/>
      </a:accent3>
      <a:accent4>
        <a:srgbClr val="808000"/>
      </a:accent4>
      <a:accent5>
        <a:srgbClr val="FF3300"/>
      </a:accent5>
      <a:accent6>
        <a:srgbClr val="CC9900"/>
      </a:accent6>
      <a:hlink>
        <a:srgbClr val="0563C1"/>
      </a:hlink>
      <a:folHlink>
        <a:srgbClr val="954F72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Shaft Sinkers">
      <a:dk1>
        <a:srgbClr val="292929"/>
      </a:dk1>
      <a:lt1>
        <a:srgbClr val="F9F9F9"/>
      </a:lt1>
      <a:dk2>
        <a:srgbClr val="292929"/>
      </a:dk2>
      <a:lt2>
        <a:srgbClr val="E7E6E6"/>
      </a:lt2>
      <a:accent1>
        <a:srgbClr val="F07D1B"/>
      </a:accent1>
      <a:accent2>
        <a:srgbClr val="F6C66B"/>
      </a:accent2>
      <a:accent3>
        <a:srgbClr val="4D4D4D"/>
      </a:accent3>
      <a:accent4>
        <a:srgbClr val="808000"/>
      </a:accent4>
      <a:accent5>
        <a:srgbClr val="FF3300"/>
      </a:accent5>
      <a:accent6>
        <a:srgbClr val="CC9900"/>
      </a:accent6>
      <a:hlink>
        <a:srgbClr val="0563C1"/>
      </a:hlink>
      <a:folHlink>
        <a:srgbClr val="954F72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Shaft Sinkers">
      <a:dk1>
        <a:srgbClr val="292929"/>
      </a:dk1>
      <a:lt1>
        <a:srgbClr val="F9F9F9"/>
      </a:lt1>
      <a:dk2>
        <a:srgbClr val="292929"/>
      </a:dk2>
      <a:lt2>
        <a:srgbClr val="E7E6E6"/>
      </a:lt2>
      <a:accent1>
        <a:srgbClr val="F07D1B"/>
      </a:accent1>
      <a:accent2>
        <a:srgbClr val="F6C66B"/>
      </a:accent2>
      <a:accent3>
        <a:srgbClr val="4D4D4D"/>
      </a:accent3>
      <a:accent4>
        <a:srgbClr val="808000"/>
      </a:accent4>
      <a:accent5>
        <a:srgbClr val="FF3300"/>
      </a:accent5>
      <a:accent6>
        <a:srgbClr val="CC9900"/>
      </a:accent6>
      <a:hlink>
        <a:srgbClr val="0563C1"/>
      </a:hlink>
      <a:folHlink>
        <a:srgbClr val="954F72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15031</TotalTime>
  <Words>2310</Words>
  <Application>Microsoft Office PowerPoint</Application>
  <PresentationFormat>On-screen Show (4:3)</PresentationFormat>
  <Paragraphs>444</Paragraphs>
  <Slides>32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1_Office Theme</vt:lpstr>
      <vt:lpstr>2_Office Theme</vt:lpstr>
      <vt:lpstr>6_Office Theme</vt:lpstr>
      <vt:lpstr>4_Office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Stephen Mabunda</cp:lastModifiedBy>
  <cp:revision>547</cp:revision>
  <cp:lastPrinted>2019-01-14T15:09:19Z</cp:lastPrinted>
  <dcterms:created xsi:type="dcterms:W3CDTF">2015-09-13T09:52:53Z</dcterms:created>
  <dcterms:modified xsi:type="dcterms:W3CDTF">2019-04-08T05:15:48Z</dcterms:modified>
</cp:coreProperties>
</file>