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5" r:id="rId7"/>
    <p:sldId id="264" r:id="rId8"/>
    <p:sldId id="266"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10" d="100"/>
          <a:sy n="110" d="100"/>
        </p:scale>
        <p:origin x="-658" y="499"/>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10/9/2018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10/9/2018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a:bodyPr>
          <a:lstStyle/>
          <a:p>
            <a:r>
              <a:rPr lang="en-ZA" dirty="0" smtClean="0"/>
              <a:t>COMPLEMENTARY ROLE OF OVERSIGHT BODIES</a:t>
            </a:r>
          </a:p>
          <a:p>
            <a:r>
              <a:rPr lang="en-ZA" dirty="0" smtClean="0"/>
              <a:t>09 October 2018</a:t>
            </a:r>
          </a:p>
          <a:p>
            <a:r>
              <a:rPr lang="en-ZA" dirty="0" smtClean="0"/>
              <a:t>Presented by Tendani Nevhutalu, CA(SA)</a:t>
            </a:r>
            <a:endParaRPr lang="en-ZA" dirty="0"/>
          </a:p>
        </p:txBody>
      </p:sp>
      <p:sp>
        <p:nvSpPr>
          <p:cNvPr id="2" name="Title 1"/>
          <p:cNvSpPr>
            <a:spLocks noGrp="1"/>
          </p:cNvSpPr>
          <p:nvPr>
            <p:ph type="ctrTitle"/>
          </p:nvPr>
        </p:nvSpPr>
        <p:spPr/>
        <p:txBody>
          <a:bodyPr>
            <a:normAutofit fontScale="90000"/>
          </a:bodyPr>
          <a:lstStyle/>
          <a:p>
            <a:r>
              <a:rPr lang="en-ZA" dirty="0" smtClean="0"/>
              <a:t>CHARTERED INSTITUTE OF GOVERNMENT FINANCE, AUDIT AND RISK OFFICERS (CIGFARO)</a:t>
            </a:r>
            <a:endParaRPr lang="en-Z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Contents</a:t>
            </a:r>
            <a:endParaRPr lang="en-ZA" dirty="0"/>
          </a:p>
        </p:txBody>
      </p:sp>
      <p:sp>
        <p:nvSpPr>
          <p:cNvPr id="3" name="Content Placeholder 2"/>
          <p:cNvSpPr>
            <a:spLocks noGrp="1"/>
          </p:cNvSpPr>
          <p:nvPr>
            <p:ph sz="quarter" idx="1"/>
          </p:nvPr>
        </p:nvSpPr>
        <p:spPr/>
        <p:txBody>
          <a:bodyPr/>
          <a:lstStyle/>
          <a:p>
            <a:r>
              <a:rPr lang="en-ZA" dirty="0" smtClean="0"/>
              <a:t>Definitions;</a:t>
            </a:r>
          </a:p>
          <a:p>
            <a:r>
              <a:rPr lang="en-ZA" dirty="0" smtClean="0"/>
              <a:t>Committees + Roles</a:t>
            </a:r>
            <a:r>
              <a:rPr lang="en-ZA" dirty="0" smtClean="0"/>
              <a:t>;</a:t>
            </a:r>
          </a:p>
          <a:p>
            <a:r>
              <a:rPr lang="en-ZA" dirty="0" smtClean="0"/>
              <a:t>Differences</a:t>
            </a:r>
            <a:endParaRPr lang="en-ZA" dirty="0" smtClean="0"/>
          </a:p>
          <a:p>
            <a:r>
              <a:rPr lang="en-ZA" dirty="0" smtClean="0"/>
              <a:t>Challenges</a:t>
            </a:r>
          </a:p>
          <a:p>
            <a:r>
              <a:rPr lang="en-ZA" dirty="0" smtClean="0"/>
              <a:t>Conclusion</a:t>
            </a:r>
            <a:r>
              <a:rPr lang="en-ZA" dirty="0" smtClean="0"/>
              <a:t>; and</a:t>
            </a:r>
            <a:endParaRPr lang="en-ZA" dirty="0" smtClean="0"/>
          </a:p>
          <a:p>
            <a:r>
              <a:rPr lang="en-ZA" dirty="0" smtClean="0"/>
              <a:t>Questions and Answers.</a:t>
            </a:r>
            <a:endParaRPr lang="en-Z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Definitions</a:t>
            </a:r>
            <a:endParaRPr lang="en-ZA" dirty="0"/>
          </a:p>
        </p:txBody>
      </p:sp>
      <p:sp>
        <p:nvSpPr>
          <p:cNvPr id="3" name="Content Placeholder 2"/>
          <p:cNvSpPr>
            <a:spLocks noGrp="1"/>
          </p:cNvSpPr>
          <p:nvPr>
            <p:ph sz="quarter" idx="1"/>
          </p:nvPr>
        </p:nvSpPr>
        <p:spPr/>
        <p:txBody>
          <a:bodyPr/>
          <a:lstStyle/>
          <a:p>
            <a:r>
              <a:rPr lang="en-ZA" b="1" dirty="0" smtClean="0"/>
              <a:t>Complement</a:t>
            </a:r>
          </a:p>
          <a:p>
            <a:pPr lvl="1">
              <a:buNone/>
            </a:pPr>
            <a:r>
              <a:rPr lang="en-ZA" dirty="0" smtClean="0"/>
              <a:t>Contributing extra features to something else in such a way as to improve or emphasise its quality</a:t>
            </a:r>
          </a:p>
          <a:p>
            <a:r>
              <a:rPr lang="en-ZA" b="1" dirty="0" smtClean="0"/>
              <a:t>Oversight</a:t>
            </a:r>
          </a:p>
          <a:p>
            <a:pPr marL="777240" lvl="1" indent="-457200">
              <a:buAutoNum type="arabicPeriod"/>
            </a:pPr>
            <a:r>
              <a:rPr lang="en-ZA" dirty="0" smtClean="0"/>
              <a:t>An unintentional failure to notice or do something;</a:t>
            </a:r>
          </a:p>
          <a:p>
            <a:pPr marL="777240" lvl="1" indent="-457200">
              <a:buAutoNum type="arabicPeriod"/>
            </a:pPr>
            <a:r>
              <a:rPr lang="en-ZA" dirty="0" smtClean="0"/>
              <a:t>The action of overseeing something.</a:t>
            </a:r>
          </a:p>
          <a:p>
            <a:pPr marL="777240" lvl="1" indent="-457200">
              <a:buAutoNum type="arabicPeriod"/>
            </a:pPr>
            <a:endParaRPr lang="en-ZA"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r>
              <a:rPr lang="en-ZA" dirty="0" smtClean="0"/>
              <a:t>Committees + Roles</a:t>
            </a:r>
            <a:endParaRPr lang="en-ZA" dirty="0"/>
          </a:p>
        </p:txBody>
      </p:sp>
      <p:sp>
        <p:nvSpPr>
          <p:cNvPr id="3" name="Content Placeholder 2"/>
          <p:cNvSpPr>
            <a:spLocks noGrp="1"/>
          </p:cNvSpPr>
          <p:nvPr>
            <p:ph sz="quarter" idx="1"/>
          </p:nvPr>
        </p:nvSpPr>
        <p:spPr>
          <a:xfrm>
            <a:off x="762000" y="1295400"/>
            <a:ext cx="7924800" cy="4724400"/>
          </a:xfrm>
        </p:spPr>
        <p:txBody>
          <a:bodyPr>
            <a:normAutofit fontScale="47500" lnSpcReduction="20000"/>
          </a:bodyPr>
          <a:lstStyle/>
          <a:p>
            <a:r>
              <a:rPr lang="en-ZA" sz="4000" b="1" dirty="0" smtClean="0"/>
              <a:t>Audit Committee</a:t>
            </a:r>
          </a:p>
          <a:p>
            <a:pPr lvl="1"/>
            <a:r>
              <a:rPr lang="en-ZA" sz="3400" dirty="0" smtClean="0"/>
              <a:t>In line with section 166(2) of the Municipal Finance Management Act (MFMA), the roles and responsibilities of the Audit Committee are to advise the municipal council, the political office bearers, the accounting officer (Municipal Manager), and the management of the municipality on:</a:t>
            </a:r>
          </a:p>
          <a:p>
            <a:pPr lvl="2">
              <a:buFont typeface="Wingdings" pitchFamily="2" charset="2"/>
              <a:buChar char="§"/>
            </a:pPr>
            <a:r>
              <a:rPr lang="en-ZA" sz="3400" dirty="0" smtClean="0"/>
              <a:t>Internal financial control and internal audits – plans, audit reports and implementation of recommendations;</a:t>
            </a:r>
          </a:p>
          <a:p>
            <a:pPr lvl="2">
              <a:buFont typeface="Wingdings" pitchFamily="2" charset="2"/>
              <a:buChar char="§"/>
            </a:pPr>
            <a:r>
              <a:rPr lang="en-ZA" sz="3400" dirty="0" smtClean="0"/>
              <a:t>Risk Management – effectiveness of the Risk Management processes and fraud prevention plans;</a:t>
            </a:r>
          </a:p>
          <a:p>
            <a:pPr lvl="2">
              <a:buFont typeface="Wingdings" pitchFamily="2" charset="2"/>
              <a:buChar char="§"/>
            </a:pPr>
            <a:r>
              <a:rPr lang="en-ZA" sz="3400" dirty="0" smtClean="0"/>
              <a:t>Accounting Policies;</a:t>
            </a:r>
          </a:p>
          <a:p>
            <a:pPr lvl="2">
              <a:buFont typeface="Wingdings" pitchFamily="2" charset="2"/>
              <a:buChar char="§"/>
            </a:pPr>
            <a:r>
              <a:rPr lang="en-ZA" sz="3400" dirty="0" smtClean="0"/>
              <a:t>The adequacy, reliability and accuracy of financial reporting and information – in year monitoring and annual financial statements;</a:t>
            </a:r>
          </a:p>
          <a:p>
            <a:pPr lvl="2">
              <a:buFont typeface="Wingdings" pitchFamily="2" charset="2"/>
              <a:buChar char="§"/>
            </a:pPr>
            <a:r>
              <a:rPr lang="en-ZA" sz="3400" dirty="0" smtClean="0"/>
              <a:t>Performance Management including evaluation – IDP, SDBIP, and alignment to Budget;</a:t>
            </a:r>
          </a:p>
          <a:p>
            <a:pPr lvl="2">
              <a:buFont typeface="Wingdings" pitchFamily="2" charset="2"/>
              <a:buChar char="§"/>
            </a:pPr>
            <a:r>
              <a:rPr lang="en-ZA" sz="3400" dirty="0" smtClean="0"/>
              <a:t>Effective governance;</a:t>
            </a:r>
          </a:p>
          <a:p>
            <a:pPr lvl="2">
              <a:buFont typeface="Wingdings" pitchFamily="2" charset="2"/>
              <a:buChar char="§"/>
            </a:pPr>
            <a:r>
              <a:rPr lang="en-ZA" sz="3400" dirty="0" smtClean="0"/>
              <a:t>Compliance with rules and regulations – MFMA, Municipal Structures Act, Municipal Systems Act, Division of Revenue Act;</a:t>
            </a:r>
          </a:p>
          <a:p>
            <a:pPr lvl="2">
              <a:buFont typeface="Wingdings" pitchFamily="2" charset="2"/>
              <a:buChar char="§"/>
            </a:pPr>
            <a:r>
              <a:rPr lang="en-ZA" sz="3400" dirty="0" smtClean="0"/>
              <a:t>Respond to issues of the Auditor-General of South Africa (AGSA) – Review of Audit Engagement Letter, Audit Strategy, Audit Budget, appropriateness of Audit Reports, and development and implementation of AGSA Action Plans; and</a:t>
            </a:r>
          </a:p>
          <a:p>
            <a:pPr lvl="2">
              <a:buFont typeface="Wingdings" pitchFamily="2" charset="2"/>
              <a:buChar char="§"/>
            </a:pPr>
            <a:r>
              <a:rPr lang="en-ZA" sz="3400" dirty="0" smtClean="0"/>
              <a:t>Carry out investigations into the financial affairs of the Municipality – but financial misconducts are now the responsibility of </a:t>
            </a:r>
            <a:r>
              <a:rPr lang="en-ZA" sz="3400" dirty="0" smtClean="0"/>
              <a:t>Financial Misconduct/Disciplinary </a:t>
            </a:r>
            <a:r>
              <a:rPr lang="en-ZA" sz="3400" dirty="0" smtClean="0"/>
              <a:t>Board</a:t>
            </a:r>
            <a:r>
              <a:rPr lang="en-ZA" sz="3400" dirty="0" smtClean="0"/>
              <a:t>.</a:t>
            </a:r>
            <a:endParaRPr lang="en-ZA" sz="3400" dirty="0" smtClean="0"/>
          </a:p>
          <a:p>
            <a:pPr lvl="1">
              <a:buNone/>
            </a:pPr>
            <a:endParaRPr lang="en-Z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r>
              <a:rPr lang="en-ZA" dirty="0" smtClean="0"/>
              <a:t>Committees + Roles Cont</a:t>
            </a:r>
            <a:endParaRPr lang="en-ZA" dirty="0"/>
          </a:p>
        </p:txBody>
      </p:sp>
      <p:sp>
        <p:nvSpPr>
          <p:cNvPr id="3" name="Content Placeholder 2"/>
          <p:cNvSpPr>
            <a:spLocks noGrp="1"/>
          </p:cNvSpPr>
          <p:nvPr>
            <p:ph sz="quarter" idx="1"/>
          </p:nvPr>
        </p:nvSpPr>
        <p:spPr>
          <a:xfrm>
            <a:off x="762000" y="1295400"/>
            <a:ext cx="7924800" cy="4724400"/>
          </a:xfrm>
        </p:spPr>
        <p:txBody>
          <a:bodyPr>
            <a:normAutofit fontScale="47500" lnSpcReduction="20000"/>
          </a:bodyPr>
          <a:lstStyle/>
          <a:p>
            <a:r>
              <a:rPr lang="en-ZA" sz="4000" b="1" dirty="0" smtClean="0"/>
              <a:t>Municipal Public Accounts </a:t>
            </a:r>
            <a:r>
              <a:rPr lang="en-ZA" sz="4000" b="1" dirty="0" smtClean="0"/>
              <a:t>Committee (MPAC)</a:t>
            </a:r>
          </a:p>
          <a:p>
            <a:pPr lvl="1"/>
            <a:r>
              <a:rPr lang="en-ZA" sz="3400" dirty="0" smtClean="0"/>
              <a:t>Established by Council in terms of section 79 of the Municipal Structures Act to perform an oversight function on behalf of the Council over the executive functionaries of the Council </a:t>
            </a:r>
            <a:endParaRPr lang="en-ZA" sz="3400" dirty="0" smtClean="0"/>
          </a:p>
          <a:p>
            <a:pPr lvl="2">
              <a:buFont typeface="Wingdings" pitchFamily="2" charset="2"/>
              <a:buChar char="§"/>
            </a:pPr>
            <a:r>
              <a:rPr lang="en-ZA" sz="3400" dirty="0" smtClean="0"/>
              <a:t>The MPAC must interrogate the following financial aspects addressed in the Municipal Finance Management Act:    </a:t>
            </a:r>
            <a:endParaRPr lang="en-ZA" sz="3400" dirty="0" smtClean="0"/>
          </a:p>
          <a:p>
            <a:pPr lvl="3">
              <a:buFont typeface="Wingdings" pitchFamily="2" charset="2"/>
              <a:buChar char="§"/>
            </a:pPr>
            <a:r>
              <a:rPr lang="en-ZA" sz="3400" dirty="0" smtClean="0"/>
              <a:t>Unforeseen </a:t>
            </a:r>
            <a:r>
              <a:rPr lang="en-ZA" sz="3400" dirty="0" smtClean="0"/>
              <a:t>and unavoidable expenditure (Section 29) </a:t>
            </a:r>
            <a:endParaRPr lang="en-ZA" sz="3400" dirty="0" smtClean="0"/>
          </a:p>
          <a:p>
            <a:pPr lvl="3">
              <a:buFont typeface="Wingdings" pitchFamily="2" charset="2"/>
              <a:buChar char="§"/>
            </a:pPr>
            <a:r>
              <a:rPr lang="en-ZA" sz="3400" dirty="0" smtClean="0"/>
              <a:t>Unauthorised</a:t>
            </a:r>
            <a:r>
              <a:rPr lang="en-ZA" sz="3400" dirty="0" smtClean="0"/>
              <a:t>, irregular or fruitless and wasteful expenditure  (Section 32) </a:t>
            </a:r>
            <a:endParaRPr lang="en-ZA" sz="3400" dirty="0" smtClean="0"/>
          </a:p>
          <a:p>
            <a:pPr lvl="3">
              <a:buFont typeface="Wingdings" pitchFamily="2" charset="2"/>
              <a:buChar char="§"/>
            </a:pPr>
            <a:r>
              <a:rPr lang="en-ZA" sz="3400" dirty="0" smtClean="0"/>
              <a:t>The </a:t>
            </a:r>
            <a:r>
              <a:rPr lang="en-ZA" sz="3400" dirty="0" smtClean="0"/>
              <a:t>quarterly report of the mayor on the implementation of the budget and the state of affairs of the municipality / SDBIP (Section 52(d</a:t>
            </a:r>
            <a:r>
              <a:rPr lang="en-ZA" sz="3400" dirty="0" smtClean="0"/>
              <a:t>))</a:t>
            </a:r>
          </a:p>
          <a:p>
            <a:pPr lvl="3">
              <a:buFont typeface="Wingdings" pitchFamily="2" charset="2"/>
              <a:buChar char="§"/>
            </a:pPr>
            <a:r>
              <a:rPr lang="en-ZA" sz="3400" dirty="0" smtClean="0"/>
              <a:t>Monthly </a:t>
            </a:r>
            <a:r>
              <a:rPr lang="en-ZA" sz="3400" dirty="0" smtClean="0"/>
              <a:t>budget statements (Section 71) </a:t>
            </a:r>
            <a:endParaRPr lang="en-ZA" sz="3400" dirty="0" smtClean="0"/>
          </a:p>
          <a:p>
            <a:pPr lvl="3">
              <a:buFont typeface="Wingdings" pitchFamily="2" charset="2"/>
              <a:buChar char="§"/>
            </a:pPr>
            <a:r>
              <a:rPr lang="en-ZA" sz="3400" dirty="0" smtClean="0"/>
              <a:t>Mid-year </a:t>
            </a:r>
            <a:r>
              <a:rPr lang="en-ZA" sz="3400" dirty="0" smtClean="0"/>
              <a:t>budget and performance assessment (Section 72) </a:t>
            </a:r>
            <a:endParaRPr lang="en-ZA" sz="3400" dirty="0" smtClean="0"/>
          </a:p>
          <a:p>
            <a:pPr lvl="3">
              <a:buFont typeface="Wingdings" pitchFamily="2" charset="2"/>
              <a:buChar char="§"/>
            </a:pPr>
            <a:r>
              <a:rPr lang="en-ZA" sz="3400" dirty="0" smtClean="0"/>
              <a:t>Mid-year </a:t>
            </a:r>
            <a:r>
              <a:rPr lang="en-ZA" sz="3400" dirty="0" smtClean="0"/>
              <a:t>budget and performance assessment of municipal entities (Section 88</a:t>
            </a:r>
            <a:r>
              <a:rPr lang="en-ZA" sz="3400" dirty="0" smtClean="0"/>
              <a:t>)</a:t>
            </a:r>
          </a:p>
          <a:p>
            <a:pPr lvl="3">
              <a:buFont typeface="Wingdings" pitchFamily="2" charset="2"/>
              <a:buChar char="§"/>
            </a:pPr>
            <a:r>
              <a:rPr lang="en-ZA" sz="3400" dirty="0" smtClean="0"/>
              <a:t>Disclosures </a:t>
            </a:r>
            <a:r>
              <a:rPr lang="en-ZA" sz="3400" dirty="0" smtClean="0"/>
              <a:t>concerning councillors, directors and officials (Section 124) </a:t>
            </a:r>
            <a:endParaRPr lang="en-ZA" sz="3400" dirty="0" smtClean="0"/>
          </a:p>
          <a:p>
            <a:pPr lvl="3">
              <a:buFont typeface="Wingdings" pitchFamily="2" charset="2"/>
              <a:buChar char="§"/>
            </a:pPr>
            <a:r>
              <a:rPr lang="en-ZA" sz="3400" dirty="0" smtClean="0"/>
              <a:t>Submission </a:t>
            </a:r>
            <a:r>
              <a:rPr lang="en-ZA" sz="3400" dirty="0" smtClean="0"/>
              <a:t>and auditing of annual financial statements (Section 126</a:t>
            </a:r>
            <a:r>
              <a:rPr lang="en-ZA" sz="3400" dirty="0" smtClean="0"/>
              <a:t>)</a:t>
            </a:r>
          </a:p>
          <a:p>
            <a:pPr lvl="3">
              <a:buFont typeface="Wingdings" pitchFamily="2" charset="2"/>
              <a:buChar char="§"/>
            </a:pPr>
            <a:r>
              <a:rPr lang="en-ZA" sz="3400" dirty="0" smtClean="0"/>
              <a:t>Submission </a:t>
            </a:r>
            <a:r>
              <a:rPr lang="en-ZA" sz="3400" dirty="0" smtClean="0"/>
              <a:t>of the annual report (Section 127</a:t>
            </a:r>
            <a:r>
              <a:rPr lang="en-ZA" sz="3400" dirty="0" smtClean="0"/>
              <a:t>)</a:t>
            </a:r>
          </a:p>
          <a:p>
            <a:pPr lvl="3">
              <a:buFont typeface="Wingdings" pitchFamily="2" charset="2"/>
              <a:buChar char="§"/>
            </a:pPr>
            <a:r>
              <a:rPr lang="en-ZA" sz="3400" dirty="0" smtClean="0"/>
              <a:t>Oversight </a:t>
            </a:r>
            <a:r>
              <a:rPr lang="en-ZA" sz="3400" dirty="0" smtClean="0"/>
              <a:t>report on the annual report (Section 129</a:t>
            </a:r>
            <a:r>
              <a:rPr lang="en-ZA" sz="3400" dirty="0" smtClean="0"/>
              <a:t>)</a:t>
            </a:r>
          </a:p>
          <a:p>
            <a:pPr lvl="3">
              <a:buFont typeface="Wingdings" pitchFamily="2" charset="2"/>
              <a:buChar char="§"/>
            </a:pPr>
            <a:r>
              <a:rPr lang="en-ZA" sz="3400" dirty="0" smtClean="0"/>
              <a:t>Issues </a:t>
            </a:r>
            <a:r>
              <a:rPr lang="en-ZA" sz="3400" dirty="0" smtClean="0"/>
              <a:t>raised by the Auditor-General in audit reports (Section  131) </a:t>
            </a:r>
            <a:endParaRPr lang="en-ZA" sz="3400" dirty="0" smtClean="0"/>
          </a:p>
          <a:p>
            <a:pPr lvl="3">
              <a:buFont typeface="Wingdings" pitchFamily="2" charset="2"/>
              <a:buChar char="§"/>
            </a:pPr>
            <a:r>
              <a:rPr lang="en-ZA" sz="3400" dirty="0" smtClean="0"/>
              <a:t>Audit </a:t>
            </a:r>
            <a:r>
              <a:rPr lang="en-ZA" sz="3400" dirty="0" smtClean="0"/>
              <a:t>Committee (Section </a:t>
            </a:r>
            <a:r>
              <a:rPr lang="en-ZA" sz="3400" dirty="0" smtClean="0"/>
              <a:t>166)</a:t>
            </a:r>
          </a:p>
          <a:p>
            <a:pPr lvl="3">
              <a:buFont typeface="Wingdings" pitchFamily="2" charset="2"/>
              <a:buChar char="§"/>
            </a:pPr>
            <a:r>
              <a:rPr lang="en-ZA" sz="3400" dirty="0" smtClean="0"/>
              <a:t>Disciplinary </a:t>
            </a:r>
            <a:r>
              <a:rPr lang="en-ZA" sz="3400" dirty="0" smtClean="0"/>
              <a:t>action instituted in terms of the </a:t>
            </a:r>
            <a:r>
              <a:rPr lang="en-ZA" sz="3400" dirty="0" smtClean="0"/>
              <a:t>MFMA</a:t>
            </a:r>
            <a:endParaRPr lang="en-Z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Differences</a:t>
            </a:r>
            <a:endParaRPr lang="en-ZA" dirty="0"/>
          </a:p>
        </p:txBody>
      </p:sp>
      <p:sp>
        <p:nvSpPr>
          <p:cNvPr id="3" name="Content Placeholder 2"/>
          <p:cNvSpPr>
            <a:spLocks noGrp="1"/>
          </p:cNvSpPr>
          <p:nvPr>
            <p:ph sz="quarter" idx="1"/>
          </p:nvPr>
        </p:nvSpPr>
        <p:spPr/>
        <p:txBody>
          <a:bodyPr>
            <a:normAutofit fontScale="92500"/>
          </a:bodyPr>
          <a:lstStyle/>
          <a:p>
            <a:r>
              <a:rPr lang="en-ZA" dirty="0" smtClean="0"/>
              <a:t>MPAC is a Committee made up of Councillors; whilst the Audit Committee is made up of external individuals not in the employ of the Municipality;</a:t>
            </a:r>
          </a:p>
          <a:p>
            <a:r>
              <a:rPr lang="en-ZA" dirty="0" smtClean="0"/>
              <a:t>MPAC meetings are public, whilst the Audit Committee meetings are only with the MM, and Management with Provincial Treasury; Local Government Department; SALGA and AGSA also invited;</a:t>
            </a:r>
          </a:p>
          <a:p>
            <a:r>
              <a:rPr lang="en-ZA" dirty="0" smtClean="0"/>
              <a:t>The performance of the Audit Committee has to be assessed annually to ensure efficiency and effectiveness; and</a:t>
            </a:r>
          </a:p>
          <a:p>
            <a:r>
              <a:rPr lang="en-ZA" dirty="0" smtClean="0"/>
              <a:t>Audit Committee functions through and internal audit activity who also acts as the secretariat; whilst the MPAC would have a researcher, and or a co-ordinator.</a:t>
            </a:r>
            <a:endParaRPr lang="en-Z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Challenges</a:t>
            </a:r>
            <a:endParaRPr lang="en-ZA" dirty="0"/>
          </a:p>
        </p:txBody>
      </p:sp>
      <p:sp>
        <p:nvSpPr>
          <p:cNvPr id="3" name="Content Placeholder 2"/>
          <p:cNvSpPr>
            <a:spLocks noGrp="1"/>
          </p:cNvSpPr>
          <p:nvPr>
            <p:ph sz="quarter" idx="1"/>
          </p:nvPr>
        </p:nvSpPr>
        <p:spPr/>
        <p:txBody>
          <a:bodyPr>
            <a:normAutofit/>
          </a:bodyPr>
          <a:lstStyle/>
          <a:p>
            <a:r>
              <a:rPr lang="en-ZA" dirty="0" smtClean="0"/>
              <a:t>Lack of Consequence Management – when there’s lack of performance and no reward for excellent performance;</a:t>
            </a:r>
          </a:p>
          <a:p>
            <a:r>
              <a:rPr lang="en-ZA" dirty="0" smtClean="0"/>
              <a:t>No cascading down of Performance Agreements to lower levels;</a:t>
            </a:r>
          </a:p>
          <a:p>
            <a:r>
              <a:rPr lang="en-ZA" dirty="0" smtClean="0"/>
              <a:t>High vacancy rates – Especially at MM and CFO levels;</a:t>
            </a:r>
          </a:p>
          <a:p>
            <a:r>
              <a:rPr lang="en-ZA" dirty="0" smtClean="0"/>
              <a:t>Lack of role clarity of various oversight committees – therefore not giving them the support they would require from Council level to Management; and</a:t>
            </a:r>
          </a:p>
          <a:p>
            <a:r>
              <a:rPr lang="en-ZA" b="1" dirty="0" smtClean="0">
                <a:solidFill>
                  <a:srgbClr val="FF0000"/>
                </a:solidFill>
              </a:rPr>
              <a:t>PERVASIVE:</a:t>
            </a:r>
            <a:r>
              <a:rPr lang="en-ZA" dirty="0" smtClean="0"/>
              <a:t> </a:t>
            </a:r>
            <a:r>
              <a:rPr lang="en-ZA" b="1" dirty="0" smtClean="0"/>
              <a:t>Lack </a:t>
            </a:r>
            <a:r>
              <a:rPr lang="en-ZA" b="1" dirty="0" smtClean="0"/>
              <a:t>of implementation of </a:t>
            </a:r>
            <a:r>
              <a:rPr lang="en-ZA" b="1" dirty="0" smtClean="0"/>
              <a:t>findings / recommendations </a:t>
            </a:r>
            <a:r>
              <a:rPr lang="en-ZA" b="1" dirty="0" smtClean="0"/>
              <a:t>raised by the Audit </a:t>
            </a:r>
            <a:r>
              <a:rPr lang="en-ZA" b="1" dirty="0" smtClean="0"/>
              <a:t>Committee</a:t>
            </a:r>
          </a:p>
          <a:p>
            <a:pPr>
              <a:buNone/>
            </a:pPr>
            <a:endParaRPr lang="en-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sz="quarter" idx="1"/>
          </p:nvPr>
        </p:nvSpPr>
        <p:spPr/>
        <p:txBody>
          <a:bodyPr/>
          <a:lstStyle/>
          <a:p>
            <a:r>
              <a:rPr lang="en-ZA" dirty="0" smtClean="0"/>
              <a:t>It is important to understand the role Audit Committees and MPAC bring to the Councils; including areas where they perform similar functions (to avoid duplication);</a:t>
            </a:r>
          </a:p>
          <a:p>
            <a:r>
              <a:rPr lang="en-ZA" dirty="0" smtClean="0"/>
              <a:t>Their continual support of their activities; and implementation of their findings / recommendations would ensure that Municipalities improve on their audit outcomes, and can secure and maintain public trust.</a:t>
            </a:r>
            <a:endParaRPr lang="en-Z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sz="quarter" idx="1"/>
          </p:nvPr>
        </p:nvSpPr>
        <p:spPr/>
        <p:txBody>
          <a:bodyPr/>
          <a:lstStyle/>
          <a:p>
            <a:endParaRPr lang="en-ZA" dirty="0" smtClean="0"/>
          </a:p>
          <a:p>
            <a:endParaRPr lang="en-ZA" dirty="0" smtClean="0"/>
          </a:p>
          <a:p>
            <a:endParaRPr lang="en-ZA" dirty="0" smtClean="0"/>
          </a:p>
          <a:p>
            <a:endParaRPr lang="en-ZA" dirty="0"/>
          </a:p>
        </p:txBody>
      </p:sp>
      <p:sp>
        <p:nvSpPr>
          <p:cNvPr id="4" name="Rectangle 3"/>
          <p:cNvSpPr/>
          <p:nvPr/>
        </p:nvSpPr>
        <p:spPr>
          <a:xfrm>
            <a:off x="2133600" y="3244334"/>
            <a:ext cx="4571999" cy="646331"/>
          </a:xfrm>
          <a:prstGeom prst="rect">
            <a:avLst/>
          </a:prstGeom>
        </p:spPr>
        <p:txBody>
          <a:bodyPr wrap="square">
            <a:spAutoFit/>
          </a:bodyPr>
          <a:lstStyle/>
          <a:p>
            <a:r>
              <a:rPr lang="en-ZA" sz="3600" dirty="0" smtClean="0"/>
              <a:t>Questions and Answers</a:t>
            </a:r>
            <a:endParaRPr lang="en-ZA"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235</TotalTime>
  <Words>734</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CHARTERED INSTITUTE OF GOVERNMENT FINANCE, AUDIT AND RISK OFFICERS (CIGFARO)</vt:lpstr>
      <vt:lpstr>Contents</vt:lpstr>
      <vt:lpstr>Definitions</vt:lpstr>
      <vt:lpstr>Committees + Roles</vt:lpstr>
      <vt:lpstr>Committees + Roles Cont</vt:lpstr>
      <vt:lpstr>Differences</vt:lpstr>
      <vt:lpstr>Challenges</vt:lpstr>
      <vt:lpstr>Conclusion</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MOGALAKWENA LOCAL MUNICIPALITY</dc:title>
  <dc:creator>pc</dc:creator>
  <cp:lastModifiedBy>pc</cp:lastModifiedBy>
  <cp:revision>27</cp:revision>
  <dcterms:created xsi:type="dcterms:W3CDTF">2006-08-16T00:00:00Z</dcterms:created>
  <dcterms:modified xsi:type="dcterms:W3CDTF">2018-10-09T04:17:52Z</dcterms:modified>
</cp:coreProperties>
</file>