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2017/06/19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10184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Service Delivery with Principles of </a:t>
            </a:r>
            <a:r>
              <a:rPr lang="en-ZA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37987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69443"/>
              </p:ext>
            </p:extLst>
          </p:nvPr>
        </p:nvGraphicFramePr>
        <p:xfrm>
          <a:off x="554527" y="1600200"/>
          <a:ext cx="6989274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Tabling of Final Budget to Council and </a:t>
                      </a:r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Approving any changes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the municipality’s IDP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24 (1) &amp; (2) of the Municipal Finance Management Act,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30 days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before the start of the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year – i.e.: 31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71827"/>
              </p:ext>
            </p:extLst>
          </p:nvPr>
        </p:nvGraphicFramePr>
        <p:xfrm>
          <a:off x="554526" y="3962400"/>
          <a:ext cx="69892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 the Service Delivery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Budget Implementation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 [SDBIP]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53 (1) (c) (ii) of the Municipal Finance Management Act,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28 days of the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approval of the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municipal budget by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Council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93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40718"/>
              </p:ext>
            </p:extLst>
          </p:nvPr>
        </p:nvGraphicFramePr>
        <p:xfrm>
          <a:off x="554527" y="1600200"/>
          <a:ext cx="6989274" cy="412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Quarterly progress report on SDBIP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41 (1) (e) of the Systems Act,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166 (2) 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(v) and (vii) of the Municipal Management Finance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(MFMA) and Regulation 7 of the Municipal Planning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Performance Management Regulations.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30 days of the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each quarter –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i.e.: 31 October, 31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January, 31 April, 31</a:t>
                      </a:r>
                    </a:p>
                    <a:p>
                      <a:r>
                        <a:rPr lang="en-ZA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76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33661"/>
              </p:ext>
            </p:extLst>
          </p:nvPr>
        </p:nvGraphicFramePr>
        <p:xfrm>
          <a:off x="554527" y="1600200"/>
          <a:ext cx="6989274" cy="263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Mid-year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assessment (assessment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due by 25 January each year)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72 of the MFMA.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13 (2) (a) of the Municipal Planning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Performance Management Regulations 2001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25 January each year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43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65091"/>
              </p:ext>
            </p:extLst>
          </p:nvPr>
        </p:nvGraphicFramePr>
        <p:xfrm>
          <a:off x="554527" y="1600200"/>
          <a:ext cx="6989274" cy="236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report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 be tabled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before Council by 31January)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Sections 121 and 127 of the MFMA, as read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 46 of the Systems Act and Section 6 of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Systems Amendment Act.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31 January each year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6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INTERNAL AUDIT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527" y="1720840"/>
            <a:ext cx="71710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/>
              <a:t>The role of Internal Audit is clearly defined by the Institute of Internal Audit on its definition of Internal Auditing as</a:t>
            </a:r>
          </a:p>
          <a:p>
            <a:r>
              <a:rPr lang="en-ZA" sz="2400" dirty="0"/>
              <a:t>Internal auditing is an </a:t>
            </a:r>
            <a:r>
              <a:rPr lang="en-ZA" sz="2400" b="1" u="sng" dirty="0"/>
              <a:t>independent</a:t>
            </a:r>
            <a:r>
              <a:rPr lang="en-ZA" sz="2400" dirty="0"/>
              <a:t>, </a:t>
            </a:r>
            <a:r>
              <a:rPr lang="en-ZA" sz="2400" b="1" u="sng" dirty="0"/>
              <a:t>objective assurance</a:t>
            </a:r>
            <a:r>
              <a:rPr lang="en-ZA" sz="2400" dirty="0"/>
              <a:t> and </a:t>
            </a:r>
            <a:r>
              <a:rPr lang="en-ZA" sz="2400" b="1" u="sng" dirty="0"/>
              <a:t>consulting activity</a:t>
            </a:r>
            <a:r>
              <a:rPr lang="en-ZA" sz="2400" dirty="0"/>
              <a:t> designed to </a:t>
            </a:r>
            <a:r>
              <a:rPr lang="en-ZA" sz="2400" b="1" u="sng" dirty="0"/>
              <a:t>add value</a:t>
            </a:r>
            <a:r>
              <a:rPr lang="en-ZA" sz="2400" dirty="0"/>
              <a:t> and improve an organization's operations. It helps an organization accomplish its objectives by bringing a systematic, disciplined approach to evaluate and improve the effectiveness of </a:t>
            </a:r>
            <a:r>
              <a:rPr lang="en-ZA" sz="2400" b="1" u="sng" dirty="0"/>
              <a:t>risk management</a:t>
            </a:r>
            <a:r>
              <a:rPr lang="en-ZA" sz="2400" dirty="0"/>
              <a:t>, </a:t>
            </a:r>
            <a:r>
              <a:rPr lang="en-ZA" sz="2400" b="1" u="sng" dirty="0"/>
              <a:t>control</a:t>
            </a:r>
            <a:r>
              <a:rPr lang="en-ZA" sz="2400" dirty="0"/>
              <a:t>, and </a:t>
            </a:r>
            <a:r>
              <a:rPr lang="en-ZA" sz="2400" b="1" u="sng" dirty="0"/>
              <a:t>governance processes</a:t>
            </a:r>
            <a:r>
              <a:rPr lang="en-ZA" sz="2400" dirty="0"/>
              <a:t>.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64163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INTERNAL AUDIT..CONT..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527" y="1720840"/>
            <a:ext cx="7171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The objects of Local Government indicates the responsibilities and Core Functions of the Municipalities. </a:t>
            </a:r>
          </a:p>
          <a:p>
            <a:r>
              <a:rPr lang="en-ZA" sz="3600" dirty="0"/>
              <a:t>The focus of Internal Audit should be to assist Municipalities to achieve this objectives. </a:t>
            </a:r>
          </a:p>
        </p:txBody>
      </p:sp>
    </p:spTree>
    <p:extLst>
      <p:ext uri="{BB962C8B-B14F-4D97-AF65-F5344CB8AC3E}">
        <p14:creationId xmlns:p14="http://schemas.microsoft.com/office/powerpoint/2010/main" val="308306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527" y="1720840"/>
            <a:ext cx="7171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dirty="0"/>
              <a:t>Internal Audit plan include both Audit of Performance Information and Performance Audits to assist the Municipalities to deliver services to the communities. </a:t>
            </a:r>
          </a:p>
        </p:txBody>
      </p:sp>
    </p:spTree>
    <p:extLst>
      <p:ext uri="{BB962C8B-B14F-4D97-AF65-F5344CB8AC3E}">
        <p14:creationId xmlns:p14="http://schemas.microsoft.com/office/powerpoint/2010/main" val="205166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1242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OF PERFORMANCE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1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OF 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527" y="1720840"/>
            <a:ext cx="71710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Regulation 14 (1). (a) </a:t>
            </a:r>
            <a:r>
              <a:rPr lang="en-ZA" b="1" dirty="0"/>
              <a:t>A </a:t>
            </a:r>
            <a:r>
              <a:rPr lang="en-ZA" dirty="0"/>
              <a:t>municipality must develop and implement mechanisms, systems and processes for auditing the results of performance measurements as part of its internal auditing processes.</a:t>
            </a:r>
          </a:p>
          <a:p>
            <a:r>
              <a:rPr lang="en-ZA" sz="2000" b="1" dirty="0"/>
              <a:t>Any auditing in terms of paragraph (a) must include assessments of the following:</a:t>
            </a:r>
          </a:p>
          <a:p>
            <a:r>
              <a:rPr lang="en-ZA" dirty="0"/>
              <a:t>(</a:t>
            </a:r>
            <a:r>
              <a:rPr lang="en-ZA" dirty="0" err="1"/>
              <a:t>i</a:t>
            </a:r>
            <a:r>
              <a:rPr lang="en-ZA" dirty="0"/>
              <a:t>) The functionality of the municipality’s performance management system; (ii) whether the municipality’s performance management system</a:t>
            </a:r>
          </a:p>
          <a:p>
            <a:r>
              <a:rPr lang="en-ZA" dirty="0"/>
              <a:t>complies with the Act; and (iii) the extent to which the municipality’s Performance measurements are reliable in measuring performance of municipalities on indicators referred to in regulation </a:t>
            </a:r>
            <a:r>
              <a:rPr lang="en-ZA" i="1" dirty="0"/>
              <a:t>9 </a:t>
            </a:r>
            <a:r>
              <a:rPr lang="en-ZA" dirty="0"/>
              <a:t>and 10 (c) A municipality’s internal auditors must -</a:t>
            </a:r>
          </a:p>
          <a:p>
            <a:r>
              <a:rPr lang="en-ZA" dirty="0"/>
              <a:t>(</a:t>
            </a:r>
            <a:r>
              <a:rPr lang="en-ZA" dirty="0" err="1"/>
              <a:t>i</a:t>
            </a:r>
            <a:r>
              <a:rPr lang="en-ZA" dirty="0"/>
              <a:t>) on a continuous basis audit the performance measurements of the municipality; and (ii) submit quarterly reports on their audits to the municipal manager and the performance audit committee referred to in sub regulation.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774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OF 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(</a:t>
            </a:r>
            <a:r>
              <a:rPr lang="en-ZA" sz="3600" dirty="0" err="1"/>
              <a:t>i</a:t>
            </a:r>
            <a:r>
              <a:rPr lang="en-ZA" sz="3600" dirty="0"/>
              <a:t>) on a continuous basis audit the performance measurements of the municipality; and (ii) </a:t>
            </a:r>
            <a:r>
              <a:rPr lang="en-ZA" sz="3600" b="1" u="sng" dirty="0"/>
              <a:t>submit quarterly reports</a:t>
            </a:r>
            <a:r>
              <a:rPr lang="en-ZA" sz="3600" dirty="0"/>
              <a:t> on their audits to the municipal manager and the performance audit committee referred to in sub regulation.</a:t>
            </a:r>
          </a:p>
          <a:p>
            <a:endParaRPr lang="en-ZA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6816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Introduction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IDP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Key Activities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Internal Audit Role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Audit of Performance Information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Internal audit Approach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Performance Auditing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/>
              <a:t>Conclusion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To meet the IA definition of value add, internal audit need to develop a plan which will be aligned to the calendar of activities for the IDP, Budget and PMS processes. </a:t>
            </a:r>
          </a:p>
        </p:txBody>
      </p:sp>
    </p:spTree>
    <p:extLst>
      <p:ext uri="{BB962C8B-B14F-4D97-AF65-F5344CB8AC3E}">
        <p14:creationId xmlns:p14="http://schemas.microsoft.com/office/powerpoint/2010/main" val="132383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APPROACH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Alignment of Internal Audit Plan with the IDP, Budget and PMS Processes to ensure value add</a:t>
            </a:r>
          </a:p>
          <a:p>
            <a:r>
              <a:rPr lang="en-ZA" sz="3600" dirty="0"/>
              <a:t>i.e.: Prior end of May, January, October, April and July there should be Internal Audit projects on Audit of Performance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100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APPROACH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Alignment of Internal Audit Plan with the IDP, Budget and PMS Processes to ensure value add</a:t>
            </a:r>
          </a:p>
          <a:p>
            <a:r>
              <a:rPr lang="en-ZA" sz="3600" dirty="0"/>
              <a:t>i.e.: Prior end of May, January, October, April and July there should be Internal Audit projects on Audit of Performance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452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276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AUDITING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Audit of operations performed from a management view point to evaluate the economy, efficiency and effectiveness of any and all operations.  </a:t>
            </a:r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34928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 STANDARD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2120.A1</a:t>
            </a:r>
            <a:r>
              <a:rPr lang="en-US" sz="2800" dirty="0"/>
              <a:t> </a:t>
            </a:r>
            <a:r>
              <a:rPr lang="en-US" sz="2800" b="1" dirty="0"/>
              <a:t>–</a:t>
            </a:r>
            <a:r>
              <a:rPr lang="en-US" sz="2800" dirty="0"/>
              <a:t> The internal audit activity must evaluate risk exposures relating to the organization’s governance, operations, and information systems regarding the:</a:t>
            </a:r>
            <a:endParaRPr lang="en-ZA" sz="2800" dirty="0"/>
          </a:p>
          <a:p>
            <a:r>
              <a:rPr lang="en-US" sz="2800" dirty="0"/>
              <a:t>Reliability and integrity of financial and operational information.</a:t>
            </a:r>
            <a:endParaRPr lang="en-ZA" sz="2800" dirty="0"/>
          </a:p>
          <a:p>
            <a:pPr lvl="0"/>
            <a:r>
              <a:rPr lang="en-US" sz="2800" i="1" u="sng" dirty="0"/>
              <a:t>Effectiveness and efficiency of operations</a:t>
            </a:r>
            <a:r>
              <a:rPr lang="en-US" sz="2800" dirty="0"/>
              <a:t>.</a:t>
            </a:r>
            <a:endParaRPr lang="en-ZA" sz="2800" dirty="0"/>
          </a:p>
          <a:p>
            <a:pPr lvl="0"/>
            <a:r>
              <a:rPr lang="en-US" sz="2800" dirty="0"/>
              <a:t>Safeguarding of assets; and</a:t>
            </a:r>
            <a:endParaRPr lang="en-ZA" sz="2800" dirty="0"/>
          </a:p>
          <a:p>
            <a:r>
              <a:rPr lang="en-US" sz="2800" dirty="0"/>
              <a:t>Compliance with laws, regulations, and contracts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3798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 STANDARD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71460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2110 – Governance</a:t>
            </a:r>
          </a:p>
          <a:p>
            <a:r>
              <a:rPr lang="en-ZA" sz="2000" dirty="0"/>
              <a:t>The internal audit activity must assess and make appropriate recommendations for improving the governance process in its accomplishment of the following objectives: </a:t>
            </a:r>
          </a:p>
          <a:p>
            <a:r>
              <a:rPr lang="en-ZA" sz="2000" dirty="0"/>
              <a:t>Promoting appropriate ethics and values within the organization;</a:t>
            </a:r>
          </a:p>
          <a:p>
            <a:r>
              <a:rPr lang="en-ZA" sz="2000" dirty="0"/>
              <a:t>Ensuring effective organizational performance management and accountability;</a:t>
            </a:r>
          </a:p>
          <a:p>
            <a:r>
              <a:rPr lang="en-ZA" sz="2000" dirty="0"/>
              <a:t>Communicating risk and control information to appropriate areas of the organization; and </a:t>
            </a:r>
          </a:p>
          <a:p>
            <a:r>
              <a:rPr lang="en-ZA" sz="2000" dirty="0"/>
              <a:t>Coordinating the activities of and communicating information among the board, external and internal auditors, and management.</a:t>
            </a:r>
          </a:p>
          <a:p>
            <a:r>
              <a:rPr lang="en-ZA" sz="2000" dirty="0"/>
              <a:t>2110.A1 – The internal audit activity must evaluate the design, implementation, and effectiveness of the organization’s ethics-related objectives, programs, and activities.</a:t>
            </a:r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64179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7146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dirty="0"/>
              <a:t>The implementation of the Standards of Internal Audit and compliance with the Internal Audit definition will help Internal Audit to Add value to the Municipality. </a:t>
            </a:r>
          </a:p>
        </p:txBody>
      </p:sp>
    </p:spTree>
    <p:extLst>
      <p:ext uri="{BB962C8B-B14F-4D97-AF65-F5344CB8AC3E}">
        <p14:creationId xmlns:p14="http://schemas.microsoft.com/office/powerpoint/2010/main" val="135516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8" y="1659285"/>
            <a:ext cx="7146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800" dirty="0"/>
              <a:t>My interest is in the future because I am going to spend the rest of my life there. </a:t>
            </a:r>
          </a:p>
          <a:p>
            <a:pPr algn="ctr"/>
            <a:r>
              <a:rPr lang="en-ZA" sz="4800" dirty="0"/>
              <a:t>~ Charles F. Kettering </a:t>
            </a:r>
          </a:p>
        </p:txBody>
      </p:sp>
    </p:spTree>
    <p:extLst>
      <p:ext uri="{BB962C8B-B14F-4D97-AF65-F5344CB8AC3E}">
        <p14:creationId xmlns:p14="http://schemas.microsoft.com/office/powerpoint/2010/main" val="85238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Section 152 of the Constitution:</a:t>
            </a:r>
            <a:r>
              <a:rPr lang="en-ZA" dirty="0"/>
              <a:t> </a:t>
            </a:r>
          </a:p>
          <a:p>
            <a:r>
              <a:rPr lang="en-ZA" dirty="0"/>
              <a:t>To provide democratic and accountable government for local communities; </a:t>
            </a:r>
          </a:p>
          <a:p>
            <a:r>
              <a:rPr lang="en-ZA" dirty="0"/>
              <a:t>T</a:t>
            </a:r>
            <a:r>
              <a:rPr lang="en-ZA" b="1" dirty="0"/>
              <a:t>o ensure the provision of services to communities in a sustainable manner; </a:t>
            </a:r>
          </a:p>
          <a:p>
            <a:r>
              <a:rPr lang="en-ZA" dirty="0"/>
              <a:t>To promote social and economic development;</a:t>
            </a:r>
          </a:p>
          <a:p>
            <a:r>
              <a:rPr lang="en-ZA" dirty="0"/>
              <a:t>To promote a safe and healthy environment; and e. to encourage the involvement of communities and community organisations in the matters of local government. </a:t>
            </a:r>
          </a:p>
          <a:p>
            <a:r>
              <a:rPr lang="en-ZA" dirty="0"/>
              <a:t>A municipality must strive, within its financial and administrative capacity, to achieve the objects set out in subsection (1).</a:t>
            </a:r>
          </a:p>
          <a:p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popularised in the 1960s with the release of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sheets containing Lorem Ipsum passages, and more recently with desktop publishing software like Aldus PageMaker including versions of Lorem Ipsum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 in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vitae quam.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539922"/>
            <a:ext cx="8229600" cy="48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IDP PROCESS &amp; EXPECTED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ZA" sz="800" dirty="0"/>
          </a:p>
          <a:p>
            <a:pPr>
              <a:lnSpc>
                <a:spcPct val="90000"/>
              </a:lnSpc>
            </a:pPr>
            <a:r>
              <a:rPr lang="en-ZA" sz="2800" dirty="0"/>
              <a:t>It is a </a:t>
            </a:r>
            <a:r>
              <a:rPr lang="en-ZA" sz="2800" u="sng" dirty="0"/>
              <a:t>5 year government-wide plan</a:t>
            </a:r>
            <a:r>
              <a:rPr lang="en-ZA" sz="2800" dirty="0"/>
              <a:t> in a specific municipal area and is a product of the integrated development planning process. </a:t>
            </a:r>
          </a:p>
          <a:p>
            <a:pPr>
              <a:lnSpc>
                <a:spcPct val="90000"/>
              </a:lnSpc>
            </a:pPr>
            <a:r>
              <a:rPr lang="en-ZA" sz="2800" dirty="0"/>
              <a:t>It is a key planning instrument which </a:t>
            </a:r>
            <a:r>
              <a:rPr lang="en-ZA" sz="2800" u="sng" dirty="0"/>
              <a:t>guides and informs</a:t>
            </a:r>
            <a:r>
              <a:rPr lang="en-ZA" sz="2800" dirty="0"/>
              <a:t> all planning, budgeting, management and decision-making in a municipality.</a:t>
            </a:r>
          </a:p>
          <a:p>
            <a:pPr>
              <a:lnSpc>
                <a:spcPct val="90000"/>
              </a:lnSpc>
            </a:pPr>
            <a:r>
              <a:rPr lang="en-ZA" sz="2800" dirty="0"/>
              <a:t>The </a:t>
            </a:r>
            <a:r>
              <a:rPr lang="en-ZA" sz="2800" u="sng" dirty="0"/>
              <a:t>success</a:t>
            </a:r>
            <a:r>
              <a:rPr lang="en-ZA" sz="2800" dirty="0"/>
              <a:t> of the IDP is </a:t>
            </a:r>
            <a:r>
              <a:rPr lang="en-ZA" sz="2800" u="sng" dirty="0"/>
              <a:t>dependent</a:t>
            </a:r>
            <a:r>
              <a:rPr lang="en-ZA" sz="2800" dirty="0"/>
              <a:t> on </a:t>
            </a:r>
            <a:r>
              <a:rPr lang="en-ZA" sz="2800" u="sng" dirty="0"/>
              <a:t>high level support and buy-in</a:t>
            </a:r>
            <a:r>
              <a:rPr lang="en-ZA" sz="2800" dirty="0"/>
              <a:t> from local citizens and other key stakeholders.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IDP PROCESS &amp; EXPECTED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/>
              <a:t> The IDP answers the questions:</a:t>
            </a:r>
            <a:endParaRPr lang="en-Z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8424"/>
            <a:ext cx="7162800" cy="1841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26" y="4582180"/>
            <a:ext cx="719380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0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IDP PROCESS &amp; EXPECTED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115" y="1443841"/>
            <a:ext cx="6989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/>
              <a:t>Each municipality is expected to produce a proper IDP which</a:t>
            </a:r>
          </a:p>
          <a:p>
            <a:r>
              <a:rPr lang="en-ZA" sz="2800" dirty="0"/>
              <a:t>addresses issues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Service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Poverty alleviation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Local economic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Institutional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Spatial 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Environmental care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151" y="5520034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/>
              <a:t>which would ultimately result in the improving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50792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160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Cycle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Cycle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1714"/>
            <a:ext cx="674853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1238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Esther Gumata</cp:lastModifiedBy>
  <cp:revision>37</cp:revision>
  <dcterms:created xsi:type="dcterms:W3CDTF">2016-08-29T06:19:10Z</dcterms:created>
  <dcterms:modified xsi:type="dcterms:W3CDTF">2017-06-19T11:44:20Z</dcterms:modified>
</cp:coreProperties>
</file>