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DA84A2-D28D-4C08-B622-E97A56D25F83}" type="doc">
      <dgm:prSet loTypeId="urn:microsoft.com/office/officeart/2005/8/layout/hChevron3" loCatId="process" qsTypeId="urn:microsoft.com/office/officeart/2005/8/quickstyle/3d3" qsCatId="3D" csTypeId="urn:microsoft.com/office/officeart/2005/8/colors/colorful1" csCatId="colorful" phldr="1"/>
      <dgm:spPr/>
    </dgm:pt>
    <dgm:pt modelId="{2CE63AE4-ED05-4550-A4AA-70C1BD133D8E}">
      <dgm:prSet phldrT="[Text]" custT="1"/>
      <dgm:spPr>
        <a:solidFill>
          <a:srgbClr val="FFCC00"/>
        </a:solidFill>
      </dgm:spPr>
      <dgm:t>
        <a:bodyPr/>
        <a:lstStyle/>
        <a:p>
          <a:r>
            <a:rPr lang="en-US" sz="1000" dirty="0" smtClean="0"/>
            <a:t>Internal Environment</a:t>
          </a:r>
          <a:endParaRPr lang="en-US" sz="1000" dirty="0"/>
        </a:p>
      </dgm:t>
    </dgm:pt>
    <dgm:pt modelId="{0A78EA96-F118-4F7A-B37F-F510BDFB9B73}" type="parTrans" cxnId="{D6BB58F1-A65C-4E50-B8E4-6B3678FC96DE}">
      <dgm:prSet/>
      <dgm:spPr/>
      <dgm:t>
        <a:bodyPr/>
        <a:lstStyle/>
        <a:p>
          <a:endParaRPr lang="en-US"/>
        </a:p>
      </dgm:t>
    </dgm:pt>
    <dgm:pt modelId="{F41EC1B2-B76B-4DB4-A7A8-CB4AD9427B39}" type="sibTrans" cxnId="{D6BB58F1-A65C-4E50-B8E4-6B3678FC96DE}">
      <dgm:prSet/>
      <dgm:spPr/>
      <dgm:t>
        <a:bodyPr/>
        <a:lstStyle/>
        <a:p>
          <a:endParaRPr lang="en-US"/>
        </a:p>
      </dgm:t>
    </dgm:pt>
    <dgm:pt modelId="{19187C8A-EC22-4EF1-83C4-E537A7D1614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000" dirty="0" smtClean="0"/>
            <a:t>Event Identification</a:t>
          </a:r>
          <a:endParaRPr lang="en-US" sz="1000" dirty="0"/>
        </a:p>
      </dgm:t>
    </dgm:pt>
    <dgm:pt modelId="{578F99C8-BAB6-456E-810A-B98200B6E138}" type="parTrans" cxnId="{1342393F-D1C9-4E0C-A640-13CA94728123}">
      <dgm:prSet/>
      <dgm:spPr/>
      <dgm:t>
        <a:bodyPr/>
        <a:lstStyle/>
        <a:p>
          <a:endParaRPr lang="en-US"/>
        </a:p>
      </dgm:t>
    </dgm:pt>
    <dgm:pt modelId="{E46BD031-AE1B-4F07-8180-26DA15896C8A}" type="sibTrans" cxnId="{1342393F-D1C9-4E0C-A640-13CA94728123}">
      <dgm:prSet/>
      <dgm:spPr/>
      <dgm:t>
        <a:bodyPr/>
        <a:lstStyle/>
        <a:p>
          <a:endParaRPr lang="en-US"/>
        </a:p>
      </dgm:t>
    </dgm:pt>
    <dgm:pt modelId="{900C4290-2D9A-4385-8EAC-C67C4DB4FEBB}">
      <dgm:prSet phldrT="[Text]" custT="1"/>
      <dgm:spPr>
        <a:solidFill>
          <a:srgbClr val="AF1B45"/>
        </a:solidFill>
      </dgm:spPr>
      <dgm:t>
        <a:bodyPr/>
        <a:lstStyle/>
        <a:p>
          <a:r>
            <a:rPr lang="en-US" sz="1000" dirty="0" smtClean="0"/>
            <a:t>Risk Response</a:t>
          </a:r>
          <a:endParaRPr lang="en-US" sz="1000" dirty="0"/>
        </a:p>
      </dgm:t>
    </dgm:pt>
    <dgm:pt modelId="{D5623D73-20C0-40AE-9CAC-885F357743BA}" type="parTrans" cxnId="{C645128F-3903-4AC3-8CFA-74347BF249DF}">
      <dgm:prSet/>
      <dgm:spPr/>
      <dgm:t>
        <a:bodyPr/>
        <a:lstStyle/>
        <a:p>
          <a:endParaRPr lang="en-US"/>
        </a:p>
      </dgm:t>
    </dgm:pt>
    <dgm:pt modelId="{DDF856FB-3A54-484F-81C2-201A151A4AC1}" type="sibTrans" cxnId="{C645128F-3903-4AC3-8CFA-74347BF249DF}">
      <dgm:prSet/>
      <dgm:spPr/>
      <dgm:t>
        <a:bodyPr/>
        <a:lstStyle/>
        <a:p>
          <a:endParaRPr lang="en-US"/>
        </a:p>
      </dgm:t>
    </dgm:pt>
    <dgm:pt modelId="{BD65864C-0DAC-4BA7-B18F-327060A5A8D7}">
      <dgm:prSet custT="1"/>
      <dgm:spPr>
        <a:solidFill>
          <a:srgbClr val="0070C0"/>
        </a:solidFill>
      </dgm:spPr>
      <dgm:t>
        <a:bodyPr/>
        <a:lstStyle/>
        <a:p>
          <a:r>
            <a:rPr lang="en-US" sz="1000" dirty="0" smtClean="0"/>
            <a:t>Control Activities</a:t>
          </a:r>
          <a:endParaRPr lang="en-US" sz="1000" dirty="0"/>
        </a:p>
      </dgm:t>
    </dgm:pt>
    <dgm:pt modelId="{E4F266E0-80AB-46FF-B1E3-ECE7AF219569}" type="parTrans" cxnId="{8EE38B2D-FDC0-4024-8AAC-57107B790369}">
      <dgm:prSet/>
      <dgm:spPr/>
      <dgm:t>
        <a:bodyPr/>
        <a:lstStyle/>
        <a:p>
          <a:endParaRPr lang="en-US"/>
        </a:p>
      </dgm:t>
    </dgm:pt>
    <dgm:pt modelId="{FE7C93A9-280A-4F3D-A6FF-A020A63963AE}" type="sibTrans" cxnId="{8EE38B2D-FDC0-4024-8AAC-57107B790369}">
      <dgm:prSet/>
      <dgm:spPr/>
      <dgm:t>
        <a:bodyPr/>
        <a:lstStyle/>
        <a:p>
          <a:endParaRPr lang="en-US"/>
        </a:p>
      </dgm:t>
    </dgm:pt>
    <dgm:pt modelId="{EFA56413-614F-47B9-AF89-1CC1554B2C0A}">
      <dgm:prSet custT="1"/>
      <dgm:spPr>
        <a:solidFill>
          <a:schemeClr val="accent4"/>
        </a:solidFill>
      </dgm:spPr>
      <dgm:t>
        <a:bodyPr/>
        <a:lstStyle/>
        <a:p>
          <a:r>
            <a:rPr lang="en-US" sz="800" dirty="0" smtClean="0"/>
            <a:t>Information &amp; Communication</a:t>
          </a:r>
          <a:endParaRPr lang="en-US" sz="800" dirty="0"/>
        </a:p>
      </dgm:t>
    </dgm:pt>
    <dgm:pt modelId="{7B177B8B-9B10-427A-943A-C0068D9A8635}" type="parTrans" cxnId="{A502BA98-C5B3-454D-BEB7-E7D42C90409B}">
      <dgm:prSet/>
      <dgm:spPr/>
      <dgm:t>
        <a:bodyPr/>
        <a:lstStyle/>
        <a:p>
          <a:endParaRPr lang="en-US"/>
        </a:p>
      </dgm:t>
    </dgm:pt>
    <dgm:pt modelId="{E9EA27AE-FE9C-4044-8604-32D5F255BD92}" type="sibTrans" cxnId="{A502BA98-C5B3-454D-BEB7-E7D42C90409B}">
      <dgm:prSet/>
      <dgm:spPr/>
      <dgm:t>
        <a:bodyPr/>
        <a:lstStyle/>
        <a:p>
          <a:endParaRPr lang="en-US"/>
        </a:p>
      </dgm:t>
    </dgm:pt>
    <dgm:pt modelId="{ADA2D348-AFEC-4B5C-9C74-DAAA9F4B90C0}">
      <dgm:prSet custT="1"/>
      <dgm:spPr/>
      <dgm:t>
        <a:bodyPr/>
        <a:lstStyle/>
        <a:p>
          <a:r>
            <a:rPr lang="en-US" sz="1000" dirty="0" smtClean="0"/>
            <a:t>Objective Setting</a:t>
          </a:r>
          <a:endParaRPr lang="en-US" sz="1000" dirty="0"/>
        </a:p>
      </dgm:t>
    </dgm:pt>
    <dgm:pt modelId="{ECF861DB-2315-4E19-BF3B-17805DA48A4A}" type="parTrans" cxnId="{7ABC4929-853F-491C-A95B-C83FC34DEFEB}">
      <dgm:prSet/>
      <dgm:spPr/>
      <dgm:t>
        <a:bodyPr/>
        <a:lstStyle/>
        <a:p>
          <a:endParaRPr lang="en-US"/>
        </a:p>
      </dgm:t>
    </dgm:pt>
    <dgm:pt modelId="{9A0F2F6E-9550-4E30-B7B5-A0BA3C7F1047}" type="sibTrans" cxnId="{7ABC4929-853F-491C-A95B-C83FC34DEFEB}">
      <dgm:prSet/>
      <dgm:spPr/>
      <dgm:t>
        <a:bodyPr/>
        <a:lstStyle/>
        <a:p>
          <a:endParaRPr lang="en-US"/>
        </a:p>
      </dgm:t>
    </dgm:pt>
    <dgm:pt modelId="{F645BDD0-5C78-4703-9883-BBBA6A3775E4}">
      <dgm:prSet custT="1"/>
      <dgm:spPr/>
      <dgm:t>
        <a:bodyPr/>
        <a:lstStyle/>
        <a:p>
          <a:r>
            <a:rPr lang="en-US" sz="1000" dirty="0" smtClean="0"/>
            <a:t>Risk Assessment</a:t>
          </a:r>
          <a:endParaRPr lang="en-US" sz="1000" dirty="0"/>
        </a:p>
      </dgm:t>
    </dgm:pt>
    <dgm:pt modelId="{4ECBC0D6-801E-45AC-B2D7-56AA7B56569E}" type="parTrans" cxnId="{F2BB65CE-9D75-4FBE-88AB-0F8476117B9E}">
      <dgm:prSet/>
      <dgm:spPr/>
      <dgm:t>
        <a:bodyPr/>
        <a:lstStyle/>
        <a:p>
          <a:endParaRPr lang="en-US"/>
        </a:p>
      </dgm:t>
    </dgm:pt>
    <dgm:pt modelId="{9CB3B121-5748-47CC-8CC3-5E03CE139D5D}" type="sibTrans" cxnId="{F2BB65CE-9D75-4FBE-88AB-0F8476117B9E}">
      <dgm:prSet/>
      <dgm:spPr/>
      <dgm:t>
        <a:bodyPr/>
        <a:lstStyle/>
        <a:p>
          <a:endParaRPr lang="en-US"/>
        </a:p>
      </dgm:t>
    </dgm:pt>
    <dgm:pt modelId="{890C9095-6AC0-47A1-9BF4-AFB3C1F9E731}">
      <dgm:prSet custT="1"/>
      <dgm:spPr>
        <a:solidFill>
          <a:schemeClr val="tx1"/>
        </a:solidFill>
      </dgm:spPr>
      <dgm:t>
        <a:bodyPr/>
        <a:lstStyle/>
        <a:p>
          <a:r>
            <a:rPr lang="en-US" sz="1000" dirty="0" smtClean="0"/>
            <a:t>Monitoring</a:t>
          </a:r>
          <a:endParaRPr lang="en-US" sz="1000" dirty="0"/>
        </a:p>
      </dgm:t>
    </dgm:pt>
    <dgm:pt modelId="{A83C0EE6-D5E8-461D-A8E4-374F52DE2761}" type="parTrans" cxnId="{6F29152A-F9F5-40D6-9C90-80FA0AB45A84}">
      <dgm:prSet/>
      <dgm:spPr/>
      <dgm:t>
        <a:bodyPr/>
        <a:lstStyle/>
        <a:p>
          <a:endParaRPr lang="en-US"/>
        </a:p>
      </dgm:t>
    </dgm:pt>
    <dgm:pt modelId="{3BE4EC75-0971-41A1-BB61-0DA7D0AE60FD}" type="sibTrans" cxnId="{6F29152A-F9F5-40D6-9C90-80FA0AB45A84}">
      <dgm:prSet/>
      <dgm:spPr/>
      <dgm:t>
        <a:bodyPr/>
        <a:lstStyle/>
        <a:p>
          <a:endParaRPr lang="en-US"/>
        </a:p>
      </dgm:t>
    </dgm:pt>
    <dgm:pt modelId="{1430E086-4BCC-47BC-A8E3-6F80B537F956}" type="pres">
      <dgm:prSet presAssocID="{50DA84A2-D28D-4C08-B622-E97A56D25F83}" presName="Name0" presStyleCnt="0">
        <dgm:presLayoutVars>
          <dgm:dir/>
          <dgm:resizeHandles val="exact"/>
        </dgm:presLayoutVars>
      </dgm:prSet>
      <dgm:spPr/>
    </dgm:pt>
    <dgm:pt modelId="{2D272454-BCE0-403D-B647-78CAE6F599A7}" type="pres">
      <dgm:prSet presAssocID="{2CE63AE4-ED05-4550-A4AA-70C1BD133D8E}" presName="parTxOnly" presStyleLbl="node1" presStyleIdx="0" presStyleCnt="8" custAng="0" custLinFactNeighborX="-6710" custLinFactNeighborY="-2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7B46BE-51B0-4564-AAB7-55B11E0FCE67}" type="pres">
      <dgm:prSet presAssocID="{F41EC1B2-B76B-4DB4-A7A8-CB4AD9427B39}" presName="parSpace" presStyleCnt="0"/>
      <dgm:spPr/>
    </dgm:pt>
    <dgm:pt modelId="{5C478E87-9AD5-4B93-B315-54C490778971}" type="pres">
      <dgm:prSet presAssocID="{19187C8A-EC22-4EF1-83C4-E537A7D1614C}" presName="parTxOnly" presStyleLbl="node1" presStyleIdx="1" presStyleCnt="8" custAng="0" custLinFactX="66659" custLinFactNeighborX="100000" custLinFactNeighborY="-2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F638DA-935B-4D01-B95F-86BFA3BCEF3F}" type="pres">
      <dgm:prSet presAssocID="{E46BD031-AE1B-4F07-8180-26DA15896C8A}" presName="parSpace" presStyleCnt="0"/>
      <dgm:spPr/>
    </dgm:pt>
    <dgm:pt modelId="{B4C25612-9B40-4387-81C9-CE5070970512}" type="pres">
      <dgm:prSet presAssocID="{900C4290-2D9A-4385-8EAC-C67C4DB4FEBB}" presName="parTxOnly" presStyleLbl="node1" presStyleIdx="2" presStyleCnt="8" custAng="0" custLinFactX="130259" custLinFactNeighborX="200000" custLinFactNeighborY="-5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94B49-ABBC-4D4F-ADED-E83AE62CE51F}" type="pres">
      <dgm:prSet presAssocID="{DDF856FB-3A54-484F-81C2-201A151A4AC1}" presName="parSpace" presStyleCnt="0"/>
      <dgm:spPr/>
    </dgm:pt>
    <dgm:pt modelId="{B5CD4313-904E-48B9-8686-9DF697E0EAB1}" type="pres">
      <dgm:prSet presAssocID="{BD65864C-0DAC-4BA7-B18F-327060A5A8D7}" presName="parTxOnly" presStyleLbl="node1" presStyleIdx="3" presStyleCnt="8" custAng="0" custLinFactX="132296" custLinFactNeighborX="200000" custLinFactNeighborY="-5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43106-2A8E-4FAE-A05E-E47C6B40D99E}" type="pres">
      <dgm:prSet presAssocID="{FE7C93A9-280A-4F3D-A6FF-A020A63963AE}" presName="parSpace" presStyleCnt="0"/>
      <dgm:spPr/>
    </dgm:pt>
    <dgm:pt modelId="{50A6BC10-C069-4DC2-ACD7-B0762C92376A}" type="pres">
      <dgm:prSet presAssocID="{ADA2D348-AFEC-4B5C-9C74-DAAA9F4B90C0}" presName="parTxOnly" presStyleLbl="node1" presStyleIdx="4" presStyleCnt="8" custAng="0" custLinFactX="-196528" custLinFactNeighborX="-200000" custLinFactNeighborY="-25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6BD0B8-D433-464D-97B9-3ACB3666B2C6}" type="pres">
      <dgm:prSet presAssocID="{9A0F2F6E-9550-4E30-B7B5-A0BA3C7F1047}" presName="parSpace" presStyleCnt="0"/>
      <dgm:spPr/>
    </dgm:pt>
    <dgm:pt modelId="{62F9EE92-5E66-4E89-9E03-29777F88E0DB}" type="pres">
      <dgm:prSet presAssocID="{EFA56413-614F-47B9-AF89-1CC1554B2C0A}" presName="parTxOnly" presStyleLbl="node1" presStyleIdx="5" presStyleCnt="8" custAng="0" custLinFactX="67942" custLinFactNeighborX="100000" custLinFactNeighborY="-5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001655-7E08-45BC-A14B-4CB97F0AF9F6}" type="pres">
      <dgm:prSet presAssocID="{E9EA27AE-FE9C-4044-8604-32D5F255BD92}" presName="parSpace" presStyleCnt="0"/>
      <dgm:spPr/>
    </dgm:pt>
    <dgm:pt modelId="{FFEDB3F7-E480-4561-B1D4-1DC4F3994050}" type="pres">
      <dgm:prSet presAssocID="{F645BDD0-5C78-4703-9883-BBBA6A3775E4}" presName="parTxOnly" presStyleLbl="node1" presStyleIdx="6" presStyleCnt="8" custAng="0" custLinFactX="-189391" custLinFactNeighborX="-200000" custLinFactNeighborY="-25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D5994-1933-4E13-AA43-983453DF7C47}" type="pres">
      <dgm:prSet presAssocID="{9CB3B121-5748-47CC-8CC3-5E03CE139D5D}" presName="parSpace" presStyleCnt="0"/>
      <dgm:spPr/>
    </dgm:pt>
    <dgm:pt modelId="{D480ABD5-6F27-4867-B4EE-548C86E7F6BA}" type="pres">
      <dgm:prSet presAssocID="{890C9095-6AC0-47A1-9BF4-AFB3C1F9E731}" presName="parTxOnly" presStyleLbl="node1" presStyleIdx="7" presStyleCnt="8" custAng="0" custLinFactNeighborX="1613" custLinFactNeighborY="-50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2F34D7-DC5C-4091-8D88-A7F46BA2AE71}" type="presOf" srcId="{890C9095-6AC0-47A1-9BF4-AFB3C1F9E731}" destId="{D480ABD5-6F27-4867-B4EE-548C86E7F6BA}" srcOrd="0" destOrd="0" presId="urn:microsoft.com/office/officeart/2005/8/layout/hChevron3"/>
    <dgm:cxn modelId="{C645128F-3903-4AC3-8CFA-74347BF249DF}" srcId="{50DA84A2-D28D-4C08-B622-E97A56D25F83}" destId="{900C4290-2D9A-4385-8EAC-C67C4DB4FEBB}" srcOrd="2" destOrd="0" parTransId="{D5623D73-20C0-40AE-9CAC-885F357743BA}" sibTransId="{DDF856FB-3A54-484F-81C2-201A151A4AC1}"/>
    <dgm:cxn modelId="{551D74F1-F0BA-45AD-94B2-76122DE9E01C}" type="presOf" srcId="{2CE63AE4-ED05-4550-A4AA-70C1BD133D8E}" destId="{2D272454-BCE0-403D-B647-78CAE6F599A7}" srcOrd="0" destOrd="0" presId="urn:microsoft.com/office/officeart/2005/8/layout/hChevron3"/>
    <dgm:cxn modelId="{D6BB58F1-A65C-4E50-B8E4-6B3678FC96DE}" srcId="{50DA84A2-D28D-4C08-B622-E97A56D25F83}" destId="{2CE63AE4-ED05-4550-A4AA-70C1BD133D8E}" srcOrd="0" destOrd="0" parTransId="{0A78EA96-F118-4F7A-B37F-F510BDFB9B73}" sibTransId="{F41EC1B2-B76B-4DB4-A7A8-CB4AD9427B39}"/>
    <dgm:cxn modelId="{6F29152A-F9F5-40D6-9C90-80FA0AB45A84}" srcId="{50DA84A2-D28D-4C08-B622-E97A56D25F83}" destId="{890C9095-6AC0-47A1-9BF4-AFB3C1F9E731}" srcOrd="7" destOrd="0" parTransId="{A83C0EE6-D5E8-461D-A8E4-374F52DE2761}" sibTransId="{3BE4EC75-0971-41A1-BB61-0DA7D0AE60FD}"/>
    <dgm:cxn modelId="{15A5A5BE-61F5-40C9-B5FB-B300BB03E49B}" type="presOf" srcId="{900C4290-2D9A-4385-8EAC-C67C4DB4FEBB}" destId="{B4C25612-9B40-4387-81C9-CE5070970512}" srcOrd="0" destOrd="0" presId="urn:microsoft.com/office/officeart/2005/8/layout/hChevron3"/>
    <dgm:cxn modelId="{8EE38B2D-FDC0-4024-8AAC-57107B790369}" srcId="{50DA84A2-D28D-4C08-B622-E97A56D25F83}" destId="{BD65864C-0DAC-4BA7-B18F-327060A5A8D7}" srcOrd="3" destOrd="0" parTransId="{E4F266E0-80AB-46FF-B1E3-ECE7AF219569}" sibTransId="{FE7C93A9-280A-4F3D-A6FF-A020A63963AE}"/>
    <dgm:cxn modelId="{7ABC4929-853F-491C-A95B-C83FC34DEFEB}" srcId="{50DA84A2-D28D-4C08-B622-E97A56D25F83}" destId="{ADA2D348-AFEC-4B5C-9C74-DAAA9F4B90C0}" srcOrd="4" destOrd="0" parTransId="{ECF861DB-2315-4E19-BF3B-17805DA48A4A}" sibTransId="{9A0F2F6E-9550-4E30-B7B5-A0BA3C7F1047}"/>
    <dgm:cxn modelId="{770148CC-C20D-4B6C-B359-2E3EFC2EEF7F}" type="presOf" srcId="{ADA2D348-AFEC-4B5C-9C74-DAAA9F4B90C0}" destId="{50A6BC10-C069-4DC2-ACD7-B0762C92376A}" srcOrd="0" destOrd="0" presId="urn:microsoft.com/office/officeart/2005/8/layout/hChevron3"/>
    <dgm:cxn modelId="{9DD3C65D-A569-484F-AB41-C653F2FA5535}" type="presOf" srcId="{EFA56413-614F-47B9-AF89-1CC1554B2C0A}" destId="{62F9EE92-5E66-4E89-9E03-29777F88E0DB}" srcOrd="0" destOrd="0" presId="urn:microsoft.com/office/officeart/2005/8/layout/hChevron3"/>
    <dgm:cxn modelId="{A502BA98-C5B3-454D-BEB7-E7D42C90409B}" srcId="{50DA84A2-D28D-4C08-B622-E97A56D25F83}" destId="{EFA56413-614F-47B9-AF89-1CC1554B2C0A}" srcOrd="5" destOrd="0" parTransId="{7B177B8B-9B10-427A-943A-C0068D9A8635}" sibTransId="{E9EA27AE-FE9C-4044-8604-32D5F255BD92}"/>
    <dgm:cxn modelId="{45ED76C9-8117-4185-9BE0-71E6CF64AD63}" type="presOf" srcId="{50DA84A2-D28D-4C08-B622-E97A56D25F83}" destId="{1430E086-4BCC-47BC-A8E3-6F80B537F956}" srcOrd="0" destOrd="0" presId="urn:microsoft.com/office/officeart/2005/8/layout/hChevron3"/>
    <dgm:cxn modelId="{1342393F-D1C9-4E0C-A640-13CA94728123}" srcId="{50DA84A2-D28D-4C08-B622-E97A56D25F83}" destId="{19187C8A-EC22-4EF1-83C4-E537A7D1614C}" srcOrd="1" destOrd="0" parTransId="{578F99C8-BAB6-456E-810A-B98200B6E138}" sibTransId="{E46BD031-AE1B-4F07-8180-26DA15896C8A}"/>
    <dgm:cxn modelId="{F2BB65CE-9D75-4FBE-88AB-0F8476117B9E}" srcId="{50DA84A2-D28D-4C08-B622-E97A56D25F83}" destId="{F645BDD0-5C78-4703-9883-BBBA6A3775E4}" srcOrd="6" destOrd="0" parTransId="{4ECBC0D6-801E-45AC-B2D7-56AA7B56569E}" sibTransId="{9CB3B121-5748-47CC-8CC3-5E03CE139D5D}"/>
    <dgm:cxn modelId="{B710958F-9905-4F39-B88F-1768910966F9}" type="presOf" srcId="{19187C8A-EC22-4EF1-83C4-E537A7D1614C}" destId="{5C478E87-9AD5-4B93-B315-54C490778971}" srcOrd="0" destOrd="0" presId="urn:microsoft.com/office/officeart/2005/8/layout/hChevron3"/>
    <dgm:cxn modelId="{3075BCCC-1E9B-4D67-886D-C0815E17C72D}" type="presOf" srcId="{BD65864C-0DAC-4BA7-B18F-327060A5A8D7}" destId="{B5CD4313-904E-48B9-8686-9DF697E0EAB1}" srcOrd="0" destOrd="0" presId="urn:microsoft.com/office/officeart/2005/8/layout/hChevron3"/>
    <dgm:cxn modelId="{96126F3A-7321-4FC5-9D8C-DBC88BB600C6}" type="presOf" srcId="{F645BDD0-5C78-4703-9883-BBBA6A3775E4}" destId="{FFEDB3F7-E480-4561-B1D4-1DC4F3994050}" srcOrd="0" destOrd="0" presId="urn:microsoft.com/office/officeart/2005/8/layout/hChevron3"/>
    <dgm:cxn modelId="{5FD22F4F-17AD-4377-ADB7-55CC46BB6E9B}" type="presParOf" srcId="{1430E086-4BCC-47BC-A8E3-6F80B537F956}" destId="{2D272454-BCE0-403D-B647-78CAE6F599A7}" srcOrd="0" destOrd="0" presId="urn:microsoft.com/office/officeart/2005/8/layout/hChevron3"/>
    <dgm:cxn modelId="{F176C704-1CC3-4AD8-8056-F6278498C0ED}" type="presParOf" srcId="{1430E086-4BCC-47BC-A8E3-6F80B537F956}" destId="{C47B46BE-51B0-4564-AAB7-55B11E0FCE67}" srcOrd="1" destOrd="0" presId="urn:microsoft.com/office/officeart/2005/8/layout/hChevron3"/>
    <dgm:cxn modelId="{86FA8E44-F160-4234-B271-B8E8E5BEE441}" type="presParOf" srcId="{1430E086-4BCC-47BC-A8E3-6F80B537F956}" destId="{5C478E87-9AD5-4B93-B315-54C490778971}" srcOrd="2" destOrd="0" presId="urn:microsoft.com/office/officeart/2005/8/layout/hChevron3"/>
    <dgm:cxn modelId="{218FAC3D-6D5A-461C-875F-A9E871EB0C87}" type="presParOf" srcId="{1430E086-4BCC-47BC-A8E3-6F80B537F956}" destId="{EAF638DA-935B-4D01-B95F-86BFA3BCEF3F}" srcOrd="3" destOrd="0" presId="urn:microsoft.com/office/officeart/2005/8/layout/hChevron3"/>
    <dgm:cxn modelId="{E87D5FC7-46FA-47A5-B45E-17C4821ACC47}" type="presParOf" srcId="{1430E086-4BCC-47BC-A8E3-6F80B537F956}" destId="{B4C25612-9B40-4387-81C9-CE5070970512}" srcOrd="4" destOrd="0" presId="urn:microsoft.com/office/officeart/2005/8/layout/hChevron3"/>
    <dgm:cxn modelId="{BD7E6DD3-94F1-489D-8592-D09DA8371308}" type="presParOf" srcId="{1430E086-4BCC-47BC-A8E3-6F80B537F956}" destId="{79D94B49-ABBC-4D4F-ADED-E83AE62CE51F}" srcOrd="5" destOrd="0" presId="urn:microsoft.com/office/officeart/2005/8/layout/hChevron3"/>
    <dgm:cxn modelId="{76BEA8B4-461C-486D-9932-A391E90835A3}" type="presParOf" srcId="{1430E086-4BCC-47BC-A8E3-6F80B537F956}" destId="{B5CD4313-904E-48B9-8686-9DF697E0EAB1}" srcOrd="6" destOrd="0" presId="urn:microsoft.com/office/officeart/2005/8/layout/hChevron3"/>
    <dgm:cxn modelId="{6B812182-B3E2-4D5A-B1A8-B4265DB6B462}" type="presParOf" srcId="{1430E086-4BCC-47BC-A8E3-6F80B537F956}" destId="{3A243106-2A8E-4FAE-A05E-E47C6B40D99E}" srcOrd="7" destOrd="0" presId="urn:microsoft.com/office/officeart/2005/8/layout/hChevron3"/>
    <dgm:cxn modelId="{861966A4-C7EC-4861-9524-FACB367C5DAA}" type="presParOf" srcId="{1430E086-4BCC-47BC-A8E3-6F80B537F956}" destId="{50A6BC10-C069-4DC2-ACD7-B0762C92376A}" srcOrd="8" destOrd="0" presId="urn:microsoft.com/office/officeart/2005/8/layout/hChevron3"/>
    <dgm:cxn modelId="{37EE16C4-CF12-4C14-A4A0-1A3EFA9BCA16}" type="presParOf" srcId="{1430E086-4BCC-47BC-A8E3-6F80B537F956}" destId="{336BD0B8-D433-464D-97B9-3ACB3666B2C6}" srcOrd="9" destOrd="0" presId="urn:microsoft.com/office/officeart/2005/8/layout/hChevron3"/>
    <dgm:cxn modelId="{0737A4CE-900D-440B-8BE4-62AB5C667908}" type="presParOf" srcId="{1430E086-4BCC-47BC-A8E3-6F80B537F956}" destId="{62F9EE92-5E66-4E89-9E03-29777F88E0DB}" srcOrd="10" destOrd="0" presId="urn:microsoft.com/office/officeart/2005/8/layout/hChevron3"/>
    <dgm:cxn modelId="{FFCDEFD8-3CC7-4E72-8D38-245878EFA36F}" type="presParOf" srcId="{1430E086-4BCC-47BC-A8E3-6F80B537F956}" destId="{FE001655-7E08-45BC-A14B-4CB97F0AF9F6}" srcOrd="11" destOrd="0" presId="urn:microsoft.com/office/officeart/2005/8/layout/hChevron3"/>
    <dgm:cxn modelId="{67D1E095-7818-444A-81A7-E3A83BDC5CF8}" type="presParOf" srcId="{1430E086-4BCC-47BC-A8E3-6F80B537F956}" destId="{FFEDB3F7-E480-4561-B1D4-1DC4F3994050}" srcOrd="12" destOrd="0" presId="urn:microsoft.com/office/officeart/2005/8/layout/hChevron3"/>
    <dgm:cxn modelId="{1108EB28-EAE0-4D1C-985C-21FDCF165F57}" type="presParOf" srcId="{1430E086-4BCC-47BC-A8E3-6F80B537F956}" destId="{246D5994-1933-4E13-AA43-983453DF7C47}" srcOrd="13" destOrd="0" presId="urn:microsoft.com/office/officeart/2005/8/layout/hChevron3"/>
    <dgm:cxn modelId="{DB48F4AA-EA4F-4895-99EA-C924E14E463E}" type="presParOf" srcId="{1430E086-4BCC-47BC-A8E3-6F80B537F956}" destId="{D480ABD5-6F27-4867-B4EE-548C86E7F6BA}" srcOrd="14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72454-BCE0-403D-B647-78CAE6F599A7}">
      <dsp:nvSpPr>
        <dsp:cNvPr id="0" name=""/>
        <dsp:cNvSpPr/>
      </dsp:nvSpPr>
      <dsp:spPr>
        <a:xfrm>
          <a:off x="0" y="444028"/>
          <a:ext cx="1291828" cy="516731"/>
        </a:xfrm>
        <a:prstGeom prst="homePlate">
          <a:avLst/>
        </a:prstGeom>
        <a:solidFill>
          <a:srgbClr val="FFCC0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Internal Environment</a:t>
          </a:r>
          <a:endParaRPr lang="en-US" sz="1000" kern="1200" dirty="0"/>
        </a:p>
      </dsp:txBody>
      <dsp:txXfrm>
        <a:off x="0" y="444028"/>
        <a:ext cx="1162645" cy="516731"/>
      </dsp:txXfrm>
    </dsp:sp>
    <dsp:sp modelId="{5C478E87-9AD5-4B93-B315-54C490778971}">
      <dsp:nvSpPr>
        <dsp:cNvPr id="0" name=""/>
        <dsp:cNvSpPr/>
      </dsp:nvSpPr>
      <dsp:spPr>
        <a:xfrm>
          <a:off x="2157115" y="444028"/>
          <a:ext cx="1291828" cy="516731"/>
        </a:xfrm>
        <a:prstGeom prst="chevron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Event Identification</a:t>
          </a:r>
          <a:endParaRPr lang="en-US" sz="1000" kern="1200" dirty="0"/>
        </a:p>
      </dsp:txBody>
      <dsp:txXfrm>
        <a:off x="2415481" y="444028"/>
        <a:ext cx="775097" cy="516731"/>
      </dsp:txXfrm>
    </dsp:sp>
    <dsp:sp modelId="{B4C25612-9B40-4387-81C9-CE5070970512}">
      <dsp:nvSpPr>
        <dsp:cNvPr id="0" name=""/>
        <dsp:cNvSpPr/>
      </dsp:nvSpPr>
      <dsp:spPr>
        <a:xfrm>
          <a:off x="4270545" y="430862"/>
          <a:ext cx="1291828" cy="516731"/>
        </a:xfrm>
        <a:prstGeom prst="chevron">
          <a:avLst/>
        </a:prstGeom>
        <a:solidFill>
          <a:srgbClr val="AF1B45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Risk Response</a:t>
          </a:r>
          <a:endParaRPr lang="en-US" sz="1000" kern="1200" dirty="0"/>
        </a:p>
      </dsp:txBody>
      <dsp:txXfrm>
        <a:off x="4528911" y="430862"/>
        <a:ext cx="775097" cy="516731"/>
      </dsp:txXfrm>
    </dsp:sp>
    <dsp:sp modelId="{B5CD4313-904E-48B9-8686-9DF697E0EAB1}">
      <dsp:nvSpPr>
        <dsp:cNvPr id="0" name=""/>
        <dsp:cNvSpPr/>
      </dsp:nvSpPr>
      <dsp:spPr>
        <a:xfrm>
          <a:off x="5330322" y="430862"/>
          <a:ext cx="1291828" cy="516731"/>
        </a:xfrm>
        <a:prstGeom prst="chevron">
          <a:avLst/>
        </a:prstGeom>
        <a:solidFill>
          <a:srgbClr val="0070C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Control Activities</a:t>
          </a:r>
          <a:endParaRPr lang="en-US" sz="1000" kern="1200" dirty="0"/>
        </a:p>
      </dsp:txBody>
      <dsp:txXfrm>
        <a:off x="5588688" y="430862"/>
        <a:ext cx="775097" cy="516731"/>
      </dsp:txXfrm>
    </dsp:sp>
    <dsp:sp modelId="{50A6BC10-C069-4DC2-ACD7-B0762C92376A}">
      <dsp:nvSpPr>
        <dsp:cNvPr id="0" name=""/>
        <dsp:cNvSpPr/>
      </dsp:nvSpPr>
      <dsp:spPr>
        <a:xfrm>
          <a:off x="1082481" y="444028"/>
          <a:ext cx="1291828" cy="516731"/>
        </a:xfrm>
        <a:prstGeom prst="chevron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Objective Setting</a:t>
          </a:r>
          <a:endParaRPr lang="en-US" sz="1000" kern="1200" dirty="0"/>
        </a:p>
      </dsp:txBody>
      <dsp:txXfrm>
        <a:off x="1340847" y="444028"/>
        <a:ext cx="775097" cy="516731"/>
      </dsp:txXfrm>
    </dsp:sp>
    <dsp:sp modelId="{62F9EE92-5E66-4E89-9E03-29777F88E0DB}">
      <dsp:nvSpPr>
        <dsp:cNvPr id="0" name=""/>
        <dsp:cNvSpPr/>
      </dsp:nvSpPr>
      <dsp:spPr>
        <a:xfrm>
          <a:off x="6307539" y="430856"/>
          <a:ext cx="1291828" cy="516731"/>
        </a:xfrm>
        <a:prstGeom prst="chevron">
          <a:avLst/>
        </a:prstGeom>
        <a:solidFill>
          <a:schemeClr val="accent4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2004" tIns="21336" rIns="10668" bIns="2133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Information &amp; Communication</a:t>
          </a:r>
          <a:endParaRPr lang="en-US" sz="800" kern="1200" dirty="0"/>
        </a:p>
      </dsp:txBody>
      <dsp:txXfrm>
        <a:off x="6565905" y="430856"/>
        <a:ext cx="775097" cy="516731"/>
      </dsp:txXfrm>
    </dsp:sp>
    <dsp:sp modelId="{FFEDB3F7-E480-4561-B1D4-1DC4F3994050}">
      <dsp:nvSpPr>
        <dsp:cNvPr id="0" name=""/>
        <dsp:cNvSpPr/>
      </dsp:nvSpPr>
      <dsp:spPr>
        <a:xfrm>
          <a:off x="3241604" y="444033"/>
          <a:ext cx="1291828" cy="51673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Risk Assessment</a:t>
          </a:r>
          <a:endParaRPr lang="en-US" sz="1000" kern="1200" dirty="0"/>
        </a:p>
      </dsp:txBody>
      <dsp:txXfrm>
        <a:off x="3499970" y="444033"/>
        <a:ext cx="775097" cy="516731"/>
      </dsp:txXfrm>
    </dsp:sp>
    <dsp:sp modelId="{D480ABD5-6F27-4867-B4EE-548C86E7F6BA}">
      <dsp:nvSpPr>
        <dsp:cNvPr id="0" name=""/>
        <dsp:cNvSpPr/>
      </dsp:nvSpPr>
      <dsp:spPr>
        <a:xfrm>
          <a:off x="7242571" y="430862"/>
          <a:ext cx="1291828" cy="516731"/>
        </a:xfrm>
        <a:prstGeom prst="chevron">
          <a:avLst/>
        </a:prstGeom>
        <a:solidFill>
          <a:schemeClr val="tx1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13335" bIns="2667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Monitoring</a:t>
          </a:r>
          <a:endParaRPr lang="en-US" sz="1000" kern="1200" dirty="0"/>
        </a:p>
      </dsp:txBody>
      <dsp:txXfrm>
        <a:off x="7500937" y="430862"/>
        <a:ext cx="775097" cy="516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FBFE0-4832-4120-B14C-95B67EF4B997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5827B-C286-4945-A992-475BDE7AC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777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7CD4E7-B019-44F6-B7C0-B93CD19AA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8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7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57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901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95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18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677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01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25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55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1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030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75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44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517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438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4070-256C-43C8-8D34-6777162DFCA3}" type="datetimeFigureOut">
              <a:rPr lang="en-GB" smtClean="0"/>
              <a:t>19/06/2017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341DB6-66B4-4E1C-909A-F62FE3CD00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7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072375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/>
              <a:t>With current ethical challenges, is it safe to say Risk Management processes are responsive to an accountable government? 	</a:t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CIGFARO- AUDIT &amp;RISK INDABA      19 JUNE 2017</a:t>
            </a:r>
            <a:r>
              <a:rPr lang="en-GB" dirty="0"/>
              <a:t/>
            </a:r>
            <a:br>
              <a:rPr lang="en-GB" dirty="0"/>
            </a:br>
            <a:r>
              <a:rPr lang="en-GB" sz="2700" dirty="0" smtClean="0"/>
              <a:t>Hombakazi Xalabile</a:t>
            </a:r>
            <a:endParaRPr lang="en-GB" sz="2700" dirty="0"/>
          </a:p>
        </p:txBody>
      </p:sp>
    </p:spTree>
    <p:extLst>
      <p:ext uri="{BB962C8B-B14F-4D97-AF65-F5344CB8AC3E}">
        <p14:creationId xmlns:p14="http://schemas.microsoft.com/office/powerpoint/2010/main" val="296192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Promoting gender equality at work </a:t>
            </a:r>
          </a:p>
          <a:p>
            <a:r>
              <a:rPr lang="en-GB" dirty="0" smtClean="0"/>
              <a:t>Participating </a:t>
            </a:r>
            <a:r>
              <a:rPr lang="en-GB" dirty="0"/>
              <a:t>in community development </a:t>
            </a:r>
          </a:p>
          <a:p>
            <a:r>
              <a:rPr lang="en-GB" dirty="0" smtClean="0"/>
              <a:t>Accepting </a:t>
            </a:r>
            <a:r>
              <a:rPr lang="en-GB" dirty="0"/>
              <a:t>full responsibilities for its action </a:t>
            </a:r>
          </a:p>
          <a:p>
            <a:r>
              <a:rPr lang="en-GB" dirty="0" smtClean="0"/>
              <a:t>Prohibition </a:t>
            </a:r>
            <a:r>
              <a:rPr lang="en-GB" dirty="0"/>
              <a:t>of bribery</a:t>
            </a:r>
          </a:p>
        </p:txBody>
      </p:sp>
    </p:spTree>
    <p:extLst>
      <p:ext uri="{BB962C8B-B14F-4D97-AF65-F5344CB8AC3E}">
        <p14:creationId xmlns:p14="http://schemas.microsoft.com/office/powerpoint/2010/main" val="26051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949699"/>
          </a:xfrm>
        </p:spPr>
        <p:txBody>
          <a:bodyPr/>
          <a:lstStyle/>
          <a:p>
            <a:r>
              <a:rPr lang="en-GB" dirty="0"/>
              <a:t>Causes of Unethical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>
            <a:normAutofit/>
          </a:bodyPr>
          <a:lstStyle/>
          <a:p>
            <a:r>
              <a:rPr lang="en-GB" sz="2000" dirty="0"/>
              <a:t>Greed </a:t>
            </a:r>
          </a:p>
          <a:p>
            <a:r>
              <a:rPr lang="en-GB" sz="2000" dirty="0" smtClean="0"/>
              <a:t>No </a:t>
            </a:r>
            <a:r>
              <a:rPr lang="en-GB" sz="2000" dirty="0"/>
              <a:t>Time </a:t>
            </a:r>
          </a:p>
          <a:p>
            <a:r>
              <a:rPr lang="en-GB" sz="2000" dirty="0" smtClean="0"/>
              <a:t>No </a:t>
            </a:r>
            <a:r>
              <a:rPr lang="en-GB" sz="2000" dirty="0"/>
              <a:t>Experience </a:t>
            </a:r>
          </a:p>
          <a:p>
            <a:r>
              <a:rPr lang="en-GB" sz="2000" dirty="0" smtClean="0"/>
              <a:t>Breakdown </a:t>
            </a:r>
            <a:r>
              <a:rPr lang="en-GB" sz="2000" dirty="0"/>
              <a:t>of control </a:t>
            </a:r>
          </a:p>
          <a:p>
            <a:r>
              <a:rPr lang="en-GB" sz="2000" dirty="0" smtClean="0"/>
              <a:t>Deficient </a:t>
            </a:r>
            <a:r>
              <a:rPr lang="en-GB" sz="2000" dirty="0"/>
              <a:t>Education </a:t>
            </a:r>
          </a:p>
          <a:p>
            <a:r>
              <a:rPr lang="en-GB" sz="2000" dirty="0" smtClean="0"/>
              <a:t>Circle </a:t>
            </a:r>
            <a:r>
              <a:rPr lang="en-GB" sz="2000" dirty="0"/>
              <a:t>of Influence </a:t>
            </a:r>
          </a:p>
          <a:p>
            <a:r>
              <a:rPr lang="en-GB" sz="2000" dirty="0" smtClean="0"/>
              <a:t>Poor </a:t>
            </a:r>
            <a:r>
              <a:rPr lang="en-GB" sz="2000" dirty="0"/>
              <a:t>organisational culture </a:t>
            </a:r>
          </a:p>
          <a:p>
            <a:r>
              <a:rPr lang="en-GB" sz="2000" dirty="0" smtClean="0"/>
              <a:t>Absence </a:t>
            </a:r>
            <a:r>
              <a:rPr lang="en-GB" sz="2000" dirty="0"/>
              <a:t>of Requisite Risk Management </a:t>
            </a:r>
          </a:p>
          <a:p>
            <a:r>
              <a:rPr lang="en-GB" sz="2000" dirty="0" smtClean="0"/>
              <a:t>Gamble </a:t>
            </a:r>
          </a:p>
          <a:p>
            <a:r>
              <a:rPr lang="en-GB" sz="2000" dirty="0" smtClean="0"/>
              <a:t>Lack </a:t>
            </a:r>
            <a:r>
              <a:rPr lang="en-GB" sz="2000" dirty="0"/>
              <a:t>of Integrity </a:t>
            </a:r>
          </a:p>
        </p:txBody>
      </p:sp>
    </p:spTree>
    <p:extLst>
      <p:ext uri="{BB962C8B-B14F-4D97-AF65-F5344CB8AC3E}">
        <p14:creationId xmlns:p14="http://schemas.microsoft.com/office/powerpoint/2010/main" val="255287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463639"/>
            <a:ext cx="6815669" cy="850006"/>
          </a:xfrm>
        </p:spPr>
        <p:txBody>
          <a:bodyPr>
            <a:normAutofit fontScale="90000"/>
          </a:bodyPr>
          <a:lstStyle/>
          <a:p>
            <a:r>
              <a:rPr lang="en-ZA" sz="3600" dirty="0">
                <a:solidFill>
                  <a:schemeClr val="tx1"/>
                </a:solidFill>
              </a:rPr>
              <a:t>Ethics Management Framework  </a:t>
            </a:r>
            <a:r>
              <a:rPr lang="en-ZA" sz="1200" dirty="0">
                <a:solidFill>
                  <a:schemeClr val="tx1"/>
                </a:solidFill>
              </a:rPr>
              <a:t/>
            </a:r>
            <a:br>
              <a:rPr lang="en-ZA" sz="1200" dirty="0">
                <a:solidFill>
                  <a:schemeClr val="tx1"/>
                </a:solidFill>
              </a:rPr>
            </a:br>
            <a:endParaRPr lang="en-GB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93" y="1313645"/>
            <a:ext cx="11178862" cy="5705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3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30344"/>
          </a:xfrm>
        </p:spPr>
        <p:txBody>
          <a:bodyPr>
            <a:normAutofit/>
          </a:bodyPr>
          <a:lstStyle/>
          <a:p>
            <a:r>
              <a:rPr lang="en-GB" dirty="0"/>
              <a:t>With current ethical challenges, is it safe to say Risk Management processes are responsive to an accountable government?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788" y="2133600"/>
            <a:ext cx="3778250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3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dirty="0" smtClean="0"/>
              <a:t>Risk Management </a:t>
            </a:r>
            <a:r>
              <a:rPr lang="en-GB" sz="4400" dirty="0" err="1" smtClean="0"/>
              <a:t>vs</a:t>
            </a:r>
            <a:r>
              <a:rPr lang="en-GB" sz="4400" dirty="0" smtClean="0"/>
              <a:t> Accountability</a:t>
            </a:r>
            <a:endParaRPr lang="en-GB" sz="4400" dirty="0"/>
          </a:p>
        </p:txBody>
      </p:sp>
      <p:sp>
        <p:nvSpPr>
          <p:cNvPr id="2" name="Rectangle 1"/>
          <p:cNvSpPr/>
          <p:nvPr/>
        </p:nvSpPr>
        <p:spPr>
          <a:xfrm>
            <a:off x="1352282" y="1997839"/>
            <a:ext cx="80621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221E1F"/>
                </a:solidFill>
              </a:rPr>
              <a:t>Accountability facilitates good governance insofar </a:t>
            </a:r>
            <a:r>
              <a:rPr lang="en-GB" sz="2400" dirty="0" smtClean="0">
                <a:solidFill>
                  <a:srgbClr val="221E1F"/>
                </a:solidFill>
              </a:rPr>
              <a:t>as active </a:t>
            </a:r>
            <a:r>
              <a:rPr lang="en-GB" sz="2400" dirty="0">
                <a:solidFill>
                  <a:srgbClr val="221E1F"/>
                </a:solidFill>
              </a:rPr>
              <a:t>involvement of citizens in transparent decision making shapes </a:t>
            </a:r>
            <a:r>
              <a:rPr lang="en-GB" sz="2400" dirty="0" smtClean="0">
                <a:solidFill>
                  <a:srgbClr val="221E1F"/>
                </a:solidFill>
              </a:rPr>
              <a:t>good governance</a:t>
            </a:r>
            <a:r>
              <a:rPr lang="en-GB" sz="2400" dirty="0">
                <a:solidFill>
                  <a:srgbClr val="221E1F"/>
                </a:solidFill>
              </a:rPr>
              <a:t>. </a:t>
            </a:r>
            <a:endParaRPr lang="en-GB" sz="2400" dirty="0" smtClean="0">
              <a:solidFill>
                <a:srgbClr val="221E1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221E1F"/>
                </a:solidFill>
              </a:rPr>
              <a:t>It </a:t>
            </a:r>
            <a:r>
              <a:rPr lang="en-GB" sz="2400" dirty="0">
                <a:solidFill>
                  <a:srgbClr val="221E1F"/>
                </a:solidFill>
              </a:rPr>
              <a:t>is pursuant to this understanding of good governance that </a:t>
            </a:r>
            <a:r>
              <a:rPr lang="en-GB" sz="2400" dirty="0" smtClean="0">
                <a:solidFill>
                  <a:srgbClr val="221E1F"/>
                </a:solidFill>
              </a:rPr>
              <a:t>citizens have </a:t>
            </a:r>
            <a:r>
              <a:rPr lang="en-GB" sz="2400" dirty="0">
                <a:solidFill>
                  <a:srgbClr val="221E1F"/>
                </a:solidFill>
              </a:rPr>
              <a:t>an enforceable right to take an active part in governance and to </a:t>
            </a:r>
            <a:r>
              <a:rPr lang="en-GB" sz="2400" dirty="0" smtClean="0">
                <a:solidFill>
                  <a:srgbClr val="221E1F"/>
                </a:solidFill>
              </a:rPr>
              <a:t>have public </a:t>
            </a:r>
            <a:r>
              <a:rPr lang="en-GB" sz="2400" dirty="0">
                <a:solidFill>
                  <a:srgbClr val="221E1F"/>
                </a:solidFill>
              </a:rPr>
              <a:t>services of good quality</a:t>
            </a:r>
            <a:r>
              <a:rPr lang="en-GB" sz="2400" dirty="0" smtClean="0">
                <a:solidFill>
                  <a:srgbClr val="221E1F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Risk assessments are a tool to gather information and communicate externally eventual obstacles to good administration. 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Openness </a:t>
            </a:r>
            <a:r>
              <a:rPr lang="en-GB" sz="2400" dirty="0"/>
              <a:t>increases public trust which is necessary for reform and efficiency</a:t>
            </a:r>
            <a:r>
              <a:rPr lang="en-GB" sz="2400" dirty="0" smtClean="0"/>
              <a:t>.</a:t>
            </a:r>
            <a:endParaRPr lang="en-GB" sz="2400" dirty="0" smtClean="0">
              <a:solidFill>
                <a:srgbClr val="221E1F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221E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49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23980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23" y="0"/>
            <a:ext cx="10058400" cy="672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OF 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ENTERPRISE RISK MANAGEMENT</a:t>
            </a:r>
          </a:p>
          <a:p>
            <a:r>
              <a:rPr lang="en-GB" dirty="0" smtClean="0"/>
              <a:t>ERM LIFE CYCLE</a:t>
            </a:r>
          </a:p>
          <a:p>
            <a:r>
              <a:rPr lang="en-GB" dirty="0" smtClean="0"/>
              <a:t>IMPORTANCE OF ERM</a:t>
            </a:r>
          </a:p>
          <a:p>
            <a:r>
              <a:rPr lang="en-GB" dirty="0" smtClean="0"/>
              <a:t>ETHICS AND ETHICAL BEHAVIOUR</a:t>
            </a:r>
          </a:p>
          <a:p>
            <a:r>
              <a:rPr lang="en-GB" dirty="0" smtClean="0"/>
              <a:t>ETHICAL ISSUES</a:t>
            </a:r>
          </a:p>
          <a:p>
            <a:r>
              <a:rPr lang="en-GB" dirty="0" smtClean="0"/>
              <a:t>CAUSES OF UNETHICAL PRACTICES</a:t>
            </a:r>
          </a:p>
          <a:p>
            <a:r>
              <a:rPr lang="en-GB" dirty="0" smtClean="0"/>
              <a:t>RISK MANAGEMENT AND ACCOUNTABILITY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72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ENTERPRISE RISK MANAGEMENT DEFINED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Enterprise Risk Management (ERM) is defined by the Committee of Sponsoring Organizations (COSO) as “a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, effected by an entity’s board of directors, management and other personnel, applied in </a:t>
            </a:r>
            <a:r>
              <a:rPr lang="en-US" dirty="0">
                <a:solidFill>
                  <a:srgbClr val="FF0000"/>
                </a:solidFill>
              </a:rPr>
              <a:t>strategy-setting</a:t>
            </a:r>
            <a:r>
              <a:rPr lang="en-US" dirty="0"/>
              <a:t> and across the enterprise, designed to identify potential events that may affect the entity, and manage risk to be within its risk appetite, to provide </a:t>
            </a:r>
            <a:r>
              <a:rPr lang="en-US" dirty="0">
                <a:solidFill>
                  <a:srgbClr val="FF0000"/>
                </a:solidFill>
              </a:rPr>
              <a:t>reasonable assurance</a:t>
            </a:r>
            <a:r>
              <a:rPr lang="en-US" dirty="0"/>
              <a:t> regarding the achievement of </a:t>
            </a:r>
            <a:r>
              <a:rPr lang="en-US" dirty="0">
                <a:solidFill>
                  <a:srgbClr val="FF0000"/>
                </a:solidFill>
              </a:rPr>
              <a:t>entity objectives</a:t>
            </a:r>
            <a:r>
              <a:rPr lang="en-US" dirty="0"/>
              <a:t>.”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7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5470"/>
          </a:xfrm>
        </p:spPr>
        <p:txBody>
          <a:bodyPr>
            <a:normAutofit/>
          </a:bodyPr>
          <a:lstStyle/>
          <a:p>
            <a:r>
              <a:rPr lang="en-US" dirty="0" smtClean="0"/>
              <a:t>ERM Life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748337" y="4623991"/>
          <a:ext cx="8534400" cy="1431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Left Bracket 6"/>
          <p:cNvSpPr/>
          <p:nvPr/>
        </p:nvSpPr>
        <p:spPr>
          <a:xfrm rot="5400000">
            <a:off x="2119460" y="4268143"/>
            <a:ext cx="231478" cy="7619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/>
          <p:cNvSpPr/>
          <p:nvPr/>
        </p:nvSpPr>
        <p:spPr>
          <a:xfrm rot="5400000">
            <a:off x="4817215" y="3821108"/>
            <a:ext cx="237270" cy="1706908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/>
          <p:cNvSpPr/>
          <p:nvPr/>
        </p:nvSpPr>
        <p:spPr>
          <a:xfrm rot="5400000">
            <a:off x="6381109" y="4216154"/>
            <a:ext cx="220218" cy="93386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 rot="5400000">
            <a:off x="9572768" y="4188707"/>
            <a:ext cx="220223" cy="988758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24" idx="2"/>
          </p:cNvCxnSpPr>
          <p:nvPr/>
        </p:nvCxnSpPr>
        <p:spPr>
          <a:xfrm flipV="1">
            <a:off x="9703885" y="1661112"/>
            <a:ext cx="11944" cy="29257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519139" y="3290428"/>
            <a:ext cx="5058" cy="12683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000691" y="3775166"/>
            <a:ext cx="20616" cy="783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748338" y="3542580"/>
            <a:ext cx="1121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Culture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75714" y="2909106"/>
            <a:ext cx="19321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Identify  and prioritize risks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65860" y="2537422"/>
            <a:ext cx="1638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Evaluate options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76721" y="830116"/>
            <a:ext cx="1878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Evaluate Performance</a:t>
            </a:r>
          </a:p>
        </p:txBody>
      </p:sp>
      <p:pic>
        <p:nvPicPr>
          <p:cNvPr id="26" name="Content Placeholder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50204" y="1699530"/>
            <a:ext cx="3429479" cy="3181794"/>
          </a:xfrm>
          <a:prstGeom prst="rect">
            <a:avLst/>
          </a:prstGeom>
        </p:spPr>
      </p:pic>
      <p:sp>
        <p:nvSpPr>
          <p:cNvPr id="20" name="Left Bracket 19"/>
          <p:cNvSpPr/>
          <p:nvPr/>
        </p:nvSpPr>
        <p:spPr>
          <a:xfrm rot="5400000">
            <a:off x="3264607" y="4296456"/>
            <a:ext cx="231478" cy="7619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0" idx="1"/>
          </p:cNvCxnSpPr>
          <p:nvPr/>
        </p:nvCxnSpPr>
        <p:spPr>
          <a:xfrm flipV="1">
            <a:off x="3380346" y="4066663"/>
            <a:ext cx="0" cy="495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17223" y="3177604"/>
            <a:ext cx="1121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Goal setting</a:t>
            </a:r>
          </a:p>
        </p:txBody>
      </p:sp>
      <p:sp>
        <p:nvSpPr>
          <p:cNvPr id="35" name="Left Bracket 34"/>
          <p:cNvSpPr/>
          <p:nvPr/>
        </p:nvSpPr>
        <p:spPr>
          <a:xfrm rot="5400000">
            <a:off x="7425802" y="4338224"/>
            <a:ext cx="231478" cy="7619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5" idx="1"/>
            <a:endCxn id="37" idx="2"/>
          </p:cNvCxnSpPr>
          <p:nvPr/>
        </p:nvCxnSpPr>
        <p:spPr>
          <a:xfrm flipV="1">
            <a:off x="7541542" y="3310469"/>
            <a:ext cx="4965" cy="1293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82103" y="2110140"/>
            <a:ext cx="13288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Confirm next steps</a:t>
            </a:r>
          </a:p>
        </p:txBody>
      </p:sp>
      <p:sp>
        <p:nvSpPr>
          <p:cNvPr id="38" name="Left Bracket 37"/>
          <p:cNvSpPr/>
          <p:nvPr/>
        </p:nvSpPr>
        <p:spPr>
          <a:xfrm rot="5400000">
            <a:off x="8416321" y="4345689"/>
            <a:ext cx="231478" cy="7619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>
            <a:endCxn id="40" idx="2"/>
          </p:cNvCxnSpPr>
          <p:nvPr/>
        </p:nvCxnSpPr>
        <p:spPr>
          <a:xfrm flipV="1">
            <a:off x="8505934" y="2055374"/>
            <a:ext cx="44778" cy="255557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744254" y="1593709"/>
            <a:ext cx="1612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Implement</a:t>
            </a: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2206139" y="4314188"/>
            <a:ext cx="0" cy="1894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00162" y="1148183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1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0092 L 0.0125 -0.00069 C 0.0165 0.00162 0.02014 0.0044 0.02413 0.00671 C 0.0283 0.00903 0.03854 0.00995 0.0415 0.01065 L 0.05174 0.0125 C 0.05608 0.0132 0.06042 0.01343 0.06476 0.01435 C 0.06962 0.01551 0.07466 0.0162 0.07917 0.01829 C 0.08073 0.01898 0.08212 0.01991 0.08368 0.02014 C 0.0875 0.02107 0.09132 0.0213 0.09514 0.02222 C 0.09809 0.02269 0.10104 0.02361 0.10382 0.02408 C 0.11059 0.025 0.11736 0.02546 0.12413 0.02593 C 0.16598 0.0294 0.1665 0.02824 0.22275 0.02986 L 0.28334 0.03171 L 0.34115 0.02986 C 0.34375 0.02963 0.34601 0.02801 0.34861 0.02801 C 0.35868 0.02801 0.36875 0.0294 0.37882 0.02986 L 0.43125 0.03171 L 0.6441 0.02986 C 0.65573 0.02963 0.66736 0.02732 0.67882 0.02593 L 0.69931 0.02408 C 0.70799 0.02245 0.73177 0.01806 0.73542 0.01644 C 0.73698 0.01574 0.73837 0.01482 0.73993 0.01435 C 0.74375 0.01343 0.74757 0.0132 0.75139 0.0125 C 0.75434 0.01204 0.75712 0.01134 0.76025 0.01065 C 0.77188 0.00764 0.77396 0.00625 0.78924 0.00093 C 0.79983 -0.00278 0.79983 -0.00185 0.81528 -0.0088 C 0.84618 -0.02245 0.81667 -0.00856 0.83403 -0.01852 C 0.83542 -0.01921 0.83716 -0.01944 0.83837 -0.02037 C 0.8566 -0.03264 0.84063 -0.02454 0.85712 -0.03194 C 0.86511 -0.04005 0.86129 -0.03542 0.86875 -0.04537 C 0.87066 -0.04815 0.87309 -0.05023 0.87448 -0.05324 C 0.87813 -0.06042 0.87639 -0.05741 0.88039 -0.06296 C 0.88091 -0.06597 0.88143 -0.06921 0.88195 -0.07245 C 0.88247 -0.07708 0.88247 -0.08148 0.88334 -0.08611 C 0.88368 -0.08796 0.8842 -0.08981 0.88473 -0.0919 C 0.88334 -0.10278 0.88177 -0.11366 0.88039 -0.12477 C 0.87952 -0.13194 0.87952 -0.14653 0.87587 -0.1537 C 0.87518 -0.15555 0.87448 -0.1581 0.87309 -0.15949 C 0.87205 -0.16065 0.87014 -0.16065 0.86875 -0.16134 C 0.85938 -0.16967 0.86389 -0.16713 0.84427 -0.16713 C 0.80903 -0.16713 0.77379 -0.16597 0.73837 -0.16528 C 0.73507 -0.16458 0.73177 -0.16389 0.7283 -0.16342 C 0.72275 -0.1625 0.71771 -0.16227 0.71216 -0.16134 C 0.70452 -0.16018 0.70695 -0.15995 0.7007 -0.15764 C 0.69879 -0.15671 0.6967 -0.15625 0.69479 -0.15555 C 0.69289 -0.1537 0.69132 -0.15139 0.68907 -0.14977 C 0.68212 -0.14467 0.68264 -0.14815 0.67743 -0.14213 C 0.675 -0.13912 0.67205 -0.13611 0.67032 -0.13241 C 0.66598 -0.12384 0.66841 -0.12847 0.66285 -0.11898 C 0.66268 -0.1169 0.66268 -0.11458 0.66146 -0.11319 C 0.66042 -0.11134 0.65799 -0.11134 0.65712 -0.10926 C 0.65539 -0.1044 0.65625 -0.09861 0.65434 -0.09375 C 0.6533 -0.0912 0.65243 -0.08842 0.65139 -0.08611 C 0.63976 -0.05926 0.64775 -0.08032 0.64115 -0.06296 C 0.64063 -0.05717 0.64028 -0.05139 0.63976 -0.04537 C 0.63872 -0.03287 0.63698 -0.02292 0.63976 -0.01065 C 0.64028 -0.00856 0.64167 -0.00694 0.64271 -0.00486 C 0.64306 -0.00092 0.64358 0.00278 0.6441 0.00671 C 0.64445 0.00995 0.64532 0.0132 0.64549 0.01644 C 0.64966 0.05463 0.64497 0.01968 0.64861 0.04144 C 0.64914 0.04468 0.64966 0.04792 0.65 0.05116 C 0.65052 0.05509 0.65052 0.05903 0.65139 0.06273 C 0.654 0.07384 0.65799 0.08565 0.66285 0.0956 C 0.66372 0.09699 0.66511 0.09792 0.66598 0.09954 C 0.66702 0.10116 0.66754 0.10347 0.66893 0.10533 C 0.67066 0.10741 0.67275 0.1088 0.67448 0.11111 C 0.67674 0.11343 0.6783 0.11644 0.68056 0.11875 C 0.68629 0.12546 0.68577 0.12384 0.69184 0.12847 C 0.69653 0.13148 0.70035 0.13588 0.70504 0.13796 C 0.70868 0.13982 0.71268 0.13912 0.71667 0.14005 C 0.71858 0.14051 0.72049 0.14167 0.7224 0.1419 C 0.72778 0.14283 0.73316 0.14329 0.73837 0.14398 L 0.82969 0.14005 C 0.83316 0.13982 0.83646 0.13866 0.83976 0.13796 C 0.84514 0.13727 0.85052 0.13681 0.85591 0.13611 C 0.86684 0.13218 0.87778 0.12801 0.88907 0.12454 C 0.89445 0.12292 0.89983 0.12222 0.90486 0.1206 C 0.90851 0.11968 0.91181 0.11806 0.91528 0.1169 C 0.91719 0.1162 0.9191 0.11574 0.92084 0.11482 C 0.92379 0.11366 0.92657 0.11204 0.92969 0.11111 C 0.93264 0.11019 0.93542 0.10972 0.9382 0.10903 C 0.94236 0.10579 0.94618 0.10278 0.95 0.09954 C 0.95139 0.09815 0.95278 0.09676 0.95417 0.0956 C 0.9599 0.09144 0.96511 0.08912 0.97014 0.08403 C 0.9717 0.08241 0.97309 0.08009 0.97448 0.07824 C 0.97639 0.07037 0.979 0.06296 0.98039 0.05509 C 0.98334 0.03912 0.98386 0.02083 0.98473 0.00486 C 0.98386 -0.02963 0.98507 -0.04861 0.979 -0.08032 C 0.97726 -0.08958 0.97535 -0.0993 0.97153 -0.10741 C 0.96962 -0.11204 0.96493 -0.11366 0.96164 -0.1169 C 0.95712 -0.1287 0.95712 -0.13079 0.94705 -0.14213 C 0.94445 -0.14491 0.94115 -0.1456 0.9382 -0.14792 C 0.93577 -0.15 0.93351 -0.15324 0.93125 -0.15555 C 0.92466 -0.1618 0.91667 -0.16967 0.9092 -0.175 C 0.90643 -0.17708 0.90382 -0.17917 0.9007 -0.18079 C 0.89879 -0.18171 0.89688 -0.18194 0.89497 -0.18264 C 0.88611 -0.19051 0.89549 -0.1831 0.88473 -0.18842 C 0.88282 -0.18935 0.88108 -0.19143 0.879 -0.19236 C 0.8757 -0.19398 0.87205 -0.19491 0.86875 -0.19606 C 0.85191 -0.1956 0.83507 -0.1963 0.81806 -0.19421 C 0.81337 -0.19375 0.8092 -0.19028 0.80504 -0.18842 L 0.8007 -0.18657 C 0.79688 -0.18125 0.79514 -0.17963 0.79184 -0.17292 C 0.78941 -0.16759 0.78907 -0.16505 0.78768 -0.15949 C 0.78716 -0.14907 0.78785 -0.13866 0.78611 -0.12847 C 0.78525 -0.12292 0.78056 -0.11319 0.78056 -0.11296 C 0.78299 -0.0743 0.78282 -0.08842 0.779 -0.03194 C 0.77865 -0.02986 0.77778 -0.02824 0.77761 -0.02616 C 0.77639 -0.01991 0.77535 -0.01111 0.77448 -0.00486 C 0.77431 -0.00162 0.77379 0.00162 0.77309 0.00486 C 0.77292 0.00671 0.77205 0.00857 0.7717 0.01065 C 0.77153 0.01366 0.7717 0.0169 0.7717 0.02014 L 0.77309 0.01644 L 0.7717 0.02014 " pathEditMode="relative" rAng="0" ptsTypes="AAAAAAAAAAAAAAAAAAAAAAAAAAAAAAAAAA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11" y="-25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9" grpId="0" animBg="1"/>
      <p:bldP spid="10" grpId="0" animBg="1"/>
      <p:bldP spid="11" grpId="0" animBg="1"/>
      <p:bldP spid="21" grpId="0"/>
      <p:bldP spid="22" grpId="0"/>
      <p:bldP spid="23" grpId="0"/>
      <p:bldP spid="24" grpId="0"/>
      <p:bldP spid="20" grpId="0" animBg="1"/>
      <p:bldP spid="28" grpId="0"/>
      <p:bldP spid="35" grpId="0" animBg="1"/>
      <p:bldP spid="37" grpId="0"/>
      <p:bldP spid="38" grpId="0" animBg="1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ERM Is Important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2438" lvl="1" indent="-450850" defTabSz="912813">
              <a:buNone/>
            </a:pPr>
            <a:r>
              <a:rPr lang="en-CA" sz="2600" dirty="0" smtClean="0"/>
              <a:t>UNDERLYING PRINCIPLES:</a:t>
            </a:r>
            <a:r>
              <a:rPr lang="en-CA" sz="2600" dirty="0"/>
              <a:t/>
            </a:r>
            <a:br>
              <a:rPr lang="en-CA" sz="2600" dirty="0"/>
            </a:br>
            <a:endParaRPr lang="en-CA" sz="2600" dirty="0"/>
          </a:p>
          <a:p>
            <a:pPr marL="738188" lvl="2" indent="-284163" defTabSz="912813">
              <a:buSzPct val="80000"/>
            </a:pPr>
            <a:r>
              <a:rPr lang="en-CA" sz="2600" dirty="0" smtClean="0"/>
              <a:t>Every </a:t>
            </a:r>
            <a:r>
              <a:rPr lang="en-CA" sz="2600" dirty="0"/>
              <a:t>entity, whether for-profit </a:t>
            </a:r>
            <a:r>
              <a:rPr lang="en-CA" sz="2600" dirty="0" smtClean="0"/>
              <a:t>or </a:t>
            </a:r>
            <a:r>
              <a:rPr lang="en-CA" sz="2600" dirty="0"/>
              <a:t>not, exists to realize value for </a:t>
            </a:r>
            <a:br>
              <a:rPr lang="en-CA" sz="2600" dirty="0"/>
            </a:br>
            <a:r>
              <a:rPr lang="en-CA" sz="2600" dirty="0"/>
              <a:t>its stakeholders</a:t>
            </a:r>
            <a:r>
              <a:rPr lang="en-CA" sz="2600" dirty="0" smtClean="0"/>
              <a:t>.</a:t>
            </a:r>
            <a:endParaRPr lang="en-CA" sz="2600" dirty="0"/>
          </a:p>
          <a:p>
            <a:pPr marL="738188" lvl="2" indent="-284163" defTabSz="912813">
              <a:buSzPct val="80000"/>
            </a:pPr>
            <a:r>
              <a:rPr lang="en-GB" sz="2600" dirty="0"/>
              <a:t>Value is created, </a:t>
            </a:r>
            <a:r>
              <a:rPr lang="en-CA" sz="2600" dirty="0"/>
              <a:t>preserved, or eroded</a:t>
            </a:r>
            <a:r>
              <a:rPr lang="en-GB" sz="2600" dirty="0"/>
              <a:t> by management decisions in all activities, from setting strategy to operating </a:t>
            </a:r>
            <a:r>
              <a:rPr lang="en-US" sz="2600" dirty="0"/>
              <a:t>the enterprise day-to-day.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6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ERM Is Important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cs typeface="Times New Roman" panose="02020603050405020304" pitchFamily="18" charset="0"/>
              </a:rPr>
              <a:t>ERM supports value creation by enabling management to:</a:t>
            </a:r>
          </a:p>
          <a:p>
            <a:r>
              <a:rPr lang="en-US" sz="2800" dirty="0" smtClean="0">
                <a:cs typeface="Times New Roman" panose="02020603050405020304" pitchFamily="18" charset="0"/>
              </a:rPr>
              <a:t>Deal </a:t>
            </a:r>
            <a:r>
              <a:rPr lang="en-US" sz="2800" dirty="0">
                <a:cs typeface="Times New Roman" panose="02020603050405020304" pitchFamily="18" charset="0"/>
              </a:rPr>
              <a:t>effectively with potential future events that create </a:t>
            </a:r>
            <a:r>
              <a:rPr lang="en-US" sz="2800" dirty="0" smtClean="0">
                <a:cs typeface="Times New Roman" panose="02020603050405020304" pitchFamily="18" charset="0"/>
              </a:rPr>
              <a:t>uncertainty.</a:t>
            </a:r>
          </a:p>
          <a:p>
            <a:r>
              <a:rPr lang="en-US" sz="2800" dirty="0" smtClean="0">
                <a:cs typeface="Times New Roman" panose="02020603050405020304" pitchFamily="18" charset="0"/>
              </a:rPr>
              <a:t>Respond </a:t>
            </a:r>
            <a:r>
              <a:rPr lang="en-US" sz="2800" dirty="0">
                <a:cs typeface="Times New Roman" panose="02020603050405020304" pitchFamily="18" charset="0"/>
              </a:rPr>
              <a:t>in a manner that reduces the likelihood of downside outcomes and increases the upside.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198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ETHICS AND ETHICAL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ETHICS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A code of moral standards of conduct for what is “good” and “right” as opposed to what is “bad” or “wrong”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ETHICAL BEHAVIOUR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That what is “good” or “right in the context of governing moral code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Ethical behaviour is value driven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Developing </a:t>
            </a:r>
            <a:r>
              <a:rPr lang="en-GB" dirty="0"/>
              <a:t>ethical culture </a:t>
            </a:r>
          </a:p>
          <a:p>
            <a:r>
              <a:rPr lang="en-GB" dirty="0" smtClean="0"/>
              <a:t>Eliminating </a:t>
            </a:r>
            <a:r>
              <a:rPr lang="en-GB" dirty="0"/>
              <a:t>conflict of interest </a:t>
            </a:r>
          </a:p>
          <a:p>
            <a:r>
              <a:rPr lang="en-GB" dirty="0" smtClean="0"/>
              <a:t>Enhancing </a:t>
            </a:r>
            <a:r>
              <a:rPr lang="en-GB" dirty="0"/>
              <a:t>cross-cultural ethics </a:t>
            </a:r>
          </a:p>
          <a:p>
            <a:r>
              <a:rPr lang="en-GB" dirty="0" smtClean="0"/>
              <a:t>Boosting </a:t>
            </a:r>
            <a:r>
              <a:rPr lang="en-GB" dirty="0"/>
              <a:t>fraud prevention </a:t>
            </a:r>
          </a:p>
          <a:p>
            <a:r>
              <a:rPr lang="en-GB" dirty="0" smtClean="0"/>
              <a:t>Aligning </a:t>
            </a:r>
            <a:r>
              <a:rPr lang="en-GB" dirty="0"/>
              <a:t>risk management to Corporate Governance </a:t>
            </a:r>
          </a:p>
          <a:p>
            <a:r>
              <a:rPr lang="en-GB" dirty="0" smtClean="0"/>
              <a:t>Equitable </a:t>
            </a:r>
            <a:r>
              <a:rPr lang="en-GB" dirty="0"/>
              <a:t>action to every shareholder </a:t>
            </a:r>
          </a:p>
          <a:p>
            <a:r>
              <a:rPr lang="en-GB" dirty="0" smtClean="0"/>
              <a:t>Fostering </a:t>
            </a:r>
            <a:r>
              <a:rPr lang="en-GB" dirty="0"/>
              <a:t>acceptable values in inter- organisational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250465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Unbiased relationship with employees </a:t>
            </a:r>
          </a:p>
          <a:p>
            <a:r>
              <a:rPr lang="en-GB" dirty="0" smtClean="0"/>
              <a:t>Appropriate </a:t>
            </a:r>
            <a:r>
              <a:rPr lang="en-GB" dirty="0"/>
              <a:t>disposition to acquisition and use of intellectual </a:t>
            </a:r>
            <a:r>
              <a:rPr lang="en-GB" dirty="0" smtClean="0"/>
              <a:t>property</a:t>
            </a:r>
          </a:p>
          <a:p>
            <a:r>
              <a:rPr lang="en-GB" dirty="0" smtClean="0"/>
              <a:t>Observance </a:t>
            </a:r>
            <a:r>
              <a:rPr lang="en-GB" dirty="0"/>
              <a:t>of acceptable standards in finance </a:t>
            </a:r>
          </a:p>
          <a:p>
            <a:r>
              <a:rPr lang="en-GB" dirty="0" smtClean="0"/>
              <a:t>Adherence </a:t>
            </a:r>
            <a:r>
              <a:rPr lang="en-GB" dirty="0"/>
              <a:t>to genuineness of proposition in sales, marketing and representation </a:t>
            </a:r>
          </a:p>
          <a:p>
            <a:r>
              <a:rPr lang="en-GB" dirty="0" smtClean="0"/>
              <a:t>Application </a:t>
            </a:r>
            <a:r>
              <a:rPr lang="en-GB" dirty="0"/>
              <a:t>of technology for improving human race </a:t>
            </a:r>
            <a:endParaRPr lang="en-GB" dirty="0" smtClean="0"/>
          </a:p>
          <a:p>
            <a:r>
              <a:rPr lang="en-GB" dirty="0" smtClean="0"/>
              <a:t>Effective </a:t>
            </a:r>
            <a:r>
              <a:rPr lang="en-GB" dirty="0"/>
              <a:t>use of acceptable production and assurance technique </a:t>
            </a:r>
          </a:p>
        </p:txBody>
      </p:sp>
    </p:spTree>
    <p:extLst>
      <p:ext uri="{BB962C8B-B14F-4D97-AF65-F5344CB8AC3E}">
        <p14:creationId xmlns:p14="http://schemas.microsoft.com/office/powerpoint/2010/main" val="166111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525</TotalTime>
  <Words>499</Words>
  <Application>Microsoft Office PowerPoint</Application>
  <PresentationFormat>Widescreen</PresentationFormat>
  <Paragraphs>85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3</vt:lpstr>
      <vt:lpstr>Wisp</vt:lpstr>
      <vt:lpstr>With current ethical challenges, is it safe to say Risk Management processes are responsive to an accountable government?    CIGFARO- AUDIT &amp;RISK INDABA      19 JUNE 2017 Hombakazi Xalabile</vt:lpstr>
      <vt:lpstr>TABLE OF CONTENTS</vt:lpstr>
      <vt:lpstr>ENTERPRISE RISK MANAGEMENT DEFINED</vt:lpstr>
      <vt:lpstr>ERM Life Cycle</vt:lpstr>
      <vt:lpstr>Why ERM Is Important </vt:lpstr>
      <vt:lpstr>Why ERM Is Important </vt:lpstr>
      <vt:lpstr>ETHICS AND ETHICAL BEHAVIOUR</vt:lpstr>
      <vt:lpstr>Ethical Issues</vt:lpstr>
      <vt:lpstr>ETHICAL ISSUES</vt:lpstr>
      <vt:lpstr>ETHICAL ISSUES</vt:lpstr>
      <vt:lpstr>Causes of Unethical Practices</vt:lpstr>
      <vt:lpstr>Ethics Management Framework   </vt:lpstr>
      <vt:lpstr>With current ethical challenges, is it safe to say Risk Management processes are responsive to an accountable government?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With current ethical challenges, is it safe to say Risk Management processes are responsive to an accountable government?</dc:title>
  <dc:creator>Hombakazi Xalabile</dc:creator>
  <cp:lastModifiedBy>Hombakazi Xalabile</cp:lastModifiedBy>
  <cp:revision>18</cp:revision>
  <dcterms:created xsi:type="dcterms:W3CDTF">2017-06-06T10:14:19Z</dcterms:created>
  <dcterms:modified xsi:type="dcterms:W3CDTF">2017-06-18T22:37:22Z</dcterms:modified>
</cp:coreProperties>
</file>