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0"/>
  </p:notesMasterIdLst>
  <p:handoutMasterIdLst>
    <p:handoutMasterId r:id="rId51"/>
  </p:handoutMasterIdLst>
  <p:sldIdLst>
    <p:sldId id="256" r:id="rId3"/>
    <p:sldId id="257" r:id="rId4"/>
    <p:sldId id="338" r:id="rId5"/>
    <p:sldId id="360" r:id="rId6"/>
    <p:sldId id="366" r:id="rId7"/>
    <p:sldId id="367" r:id="rId8"/>
    <p:sldId id="368" r:id="rId9"/>
    <p:sldId id="369" r:id="rId10"/>
    <p:sldId id="429" r:id="rId11"/>
    <p:sldId id="430" r:id="rId12"/>
    <p:sldId id="431" r:id="rId13"/>
    <p:sldId id="432" r:id="rId14"/>
    <p:sldId id="433" r:id="rId15"/>
    <p:sldId id="434" r:id="rId16"/>
    <p:sldId id="435" r:id="rId17"/>
    <p:sldId id="371" r:id="rId18"/>
    <p:sldId id="378" r:id="rId19"/>
    <p:sldId id="379" r:id="rId20"/>
    <p:sldId id="393" r:id="rId21"/>
    <p:sldId id="413" r:id="rId22"/>
    <p:sldId id="394" r:id="rId23"/>
    <p:sldId id="414" r:id="rId24"/>
    <p:sldId id="396" r:id="rId25"/>
    <p:sldId id="415" r:id="rId26"/>
    <p:sldId id="398" r:id="rId27"/>
    <p:sldId id="416" r:id="rId28"/>
    <p:sldId id="399" r:id="rId29"/>
    <p:sldId id="392" r:id="rId30"/>
    <p:sldId id="417" r:id="rId31"/>
    <p:sldId id="421" r:id="rId32"/>
    <p:sldId id="418" r:id="rId33"/>
    <p:sldId id="391" r:id="rId34"/>
    <p:sldId id="422" r:id="rId35"/>
    <p:sldId id="402" r:id="rId36"/>
    <p:sldId id="403" r:id="rId37"/>
    <p:sldId id="428" r:id="rId38"/>
    <p:sldId id="406" r:id="rId39"/>
    <p:sldId id="427" r:id="rId40"/>
    <p:sldId id="423" r:id="rId41"/>
    <p:sldId id="436" r:id="rId42"/>
    <p:sldId id="340" r:id="rId43"/>
    <p:sldId id="348" r:id="rId44"/>
    <p:sldId id="362" r:id="rId45"/>
    <p:sldId id="363" r:id="rId46"/>
    <p:sldId id="364" r:id="rId47"/>
    <p:sldId id="272" r:id="rId48"/>
    <p:sldId id="261" r:id="rId49"/>
  </p:sldIdLst>
  <p:sldSz cx="9144000" cy="6858000" type="screen4x3"/>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9889"/>
    <a:srgbClr val="A8D0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63431" autoAdjust="0"/>
  </p:normalViewPr>
  <p:slideViewPr>
    <p:cSldViewPr snapToGrid="0">
      <p:cViewPr varScale="1">
        <p:scale>
          <a:sx n="45" d="100"/>
          <a:sy n="45" d="100"/>
        </p:scale>
        <p:origin x="2250" y="60"/>
      </p:cViewPr>
      <p:guideLst/>
    </p:cSldViewPr>
  </p:slideViewPr>
  <p:notesTextViewPr>
    <p:cViewPr>
      <p:scale>
        <a:sx n="1" d="1"/>
        <a:sy n="1" d="1"/>
      </p:scale>
      <p:origin x="0" y="0"/>
    </p:cViewPr>
  </p:notesTextViewPr>
  <p:sorterViewPr>
    <p:cViewPr>
      <p:scale>
        <a:sx n="100" d="100"/>
        <a:sy n="100" d="100"/>
      </p:scale>
      <p:origin x="0" y="-2643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B57B63E-74B5-4B4D-9F6A-FB9968A648CF}"/>
              </a:ext>
            </a:extLst>
          </p:cNvPr>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ZA"/>
          </a:p>
        </p:txBody>
      </p:sp>
      <p:sp>
        <p:nvSpPr>
          <p:cNvPr id="3" name="Date Placeholder 2">
            <a:extLst>
              <a:ext uri="{FF2B5EF4-FFF2-40B4-BE49-F238E27FC236}">
                <a16:creationId xmlns:a16="http://schemas.microsoft.com/office/drawing/2014/main" id="{EA8AAF5D-83F6-4EDB-878D-23AA7255B986}"/>
              </a:ext>
            </a:extLst>
          </p:cNvPr>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fld id="{B9C52D4A-BBC4-4099-B99D-9759B851E078}" type="datetimeFigureOut">
              <a:rPr lang="en-ZA" smtClean="0"/>
              <a:t>2019/07/08</a:t>
            </a:fld>
            <a:endParaRPr lang="en-ZA"/>
          </a:p>
        </p:txBody>
      </p:sp>
      <p:sp>
        <p:nvSpPr>
          <p:cNvPr id="4" name="Footer Placeholder 3">
            <a:extLst>
              <a:ext uri="{FF2B5EF4-FFF2-40B4-BE49-F238E27FC236}">
                <a16:creationId xmlns:a16="http://schemas.microsoft.com/office/drawing/2014/main" id="{E779F335-1809-4873-B78C-3D9C0716A818}"/>
              </a:ext>
            </a:extLst>
          </p:cNvPr>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a:extLst>
              <a:ext uri="{FF2B5EF4-FFF2-40B4-BE49-F238E27FC236}">
                <a16:creationId xmlns:a16="http://schemas.microsoft.com/office/drawing/2014/main" id="{E6DCA907-A9F8-4FA0-ACBF-C146594974BA}"/>
              </a:ext>
            </a:extLst>
          </p:cNvPr>
          <p:cNvSpPr>
            <a:spLocks noGrp="1"/>
          </p:cNvSpPr>
          <p:nvPr>
            <p:ph type="sldNum" sz="quarter" idx="3"/>
          </p:nvPr>
        </p:nvSpPr>
        <p:spPr>
          <a:xfrm>
            <a:off x="3848100" y="9432925"/>
            <a:ext cx="2944813" cy="498475"/>
          </a:xfrm>
          <a:prstGeom prst="rect">
            <a:avLst/>
          </a:prstGeom>
        </p:spPr>
        <p:txBody>
          <a:bodyPr vert="horz" lIns="91440" tIns="45720" rIns="91440" bIns="45720" rtlCol="0" anchor="b"/>
          <a:lstStyle>
            <a:lvl1pPr algn="r">
              <a:defRPr sz="1200"/>
            </a:lvl1pPr>
          </a:lstStyle>
          <a:p>
            <a:fld id="{7831B56E-436F-4F22-9AC9-FEDA16AFB7CF}" type="slidenum">
              <a:rPr lang="en-ZA" smtClean="0"/>
              <a:t>‹#›</a:t>
            </a:fld>
            <a:endParaRPr lang="en-ZA"/>
          </a:p>
        </p:txBody>
      </p:sp>
    </p:spTree>
    <p:extLst>
      <p:ext uri="{BB962C8B-B14F-4D97-AF65-F5344CB8AC3E}">
        <p14:creationId xmlns:p14="http://schemas.microsoft.com/office/powerpoint/2010/main" val="154681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31CC7858-EAFE-49CE-86FF-B0BBC229ACBB}" type="datetimeFigureOut">
              <a:rPr lang="en-ZA" smtClean="0"/>
              <a:t>2019/07/08</a:t>
            </a:fld>
            <a:endParaRPr lang="en-ZA"/>
          </a:p>
        </p:txBody>
      </p:sp>
      <p:sp>
        <p:nvSpPr>
          <p:cNvPr id="4" name="Slide Image Placeholder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87BEA0A4-BF1B-4304-BB16-748FEC2DDA86}" type="slidenum">
              <a:rPr lang="en-ZA" smtClean="0"/>
              <a:t>‹#›</a:t>
            </a:fld>
            <a:endParaRPr lang="en-ZA"/>
          </a:p>
        </p:txBody>
      </p:sp>
    </p:spTree>
    <p:extLst>
      <p:ext uri="{BB962C8B-B14F-4D97-AF65-F5344CB8AC3E}">
        <p14:creationId xmlns:p14="http://schemas.microsoft.com/office/powerpoint/2010/main" val="15810369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7BEA0A4-BF1B-4304-BB16-748FEC2DDA86}" type="slidenum">
              <a:rPr lang="en-ZA" smtClean="0"/>
              <a:t>1</a:t>
            </a:fld>
            <a:endParaRPr lang="en-ZA"/>
          </a:p>
        </p:txBody>
      </p:sp>
    </p:spTree>
    <p:extLst>
      <p:ext uri="{BB962C8B-B14F-4D97-AF65-F5344CB8AC3E}">
        <p14:creationId xmlns:p14="http://schemas.microsoft.com/office/powerpoint/2010/main" val="1474413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t>10</a:t>
            </a:fld>
            <a:endParaRPr lang="en-ZA"/>
          </a:p>
        </p:txBody>
      </p:sp>
    </p:spTree>
    <p:extLst>
      <p:ext uri="{BB962C8B-B14F-4D97-AF65-F5344CB8AC3E}">
        <p14:creationId xmlns:p14="http://schemas.microsoft.com/office/powerpoint/2010/main" val="2404935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t>11</a:t>
            </a:fld>
            <a:endParaRPr lang="en-ZA"/>
          </a:p>
        </p:txBody>
      </p:sp>
    </p:spTree>
    <p:extLst>
      <p:ext uri="{BB962C8B-B14F-4D97-AF65-F5344CB8AC3E}">
        <p14:creationId xmlns:p14="http://schemas.microsoft.com/office/powerpoint/2010/main" val="3178654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t>12</a:t>
            </a:fld>
            <a:endParaRPr lang="en-ZA"/>
          </a:p>
        </p:txBody>
      </p:sp>
    </p:spTree>
    <p:extLst>
      <p:ext uri="{BB962C8B-B14F-4D97-AF65-F5344CB8AC3E}">
        <p14:creationId xmlns:p14="http://schemas.microsoft.com/office/powerpoint/2010/main" val="741149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t>13</a:t>
            </a:fld>
            <a:endParaRPr lang="en-ZA"/>
          </a:p>
        </p:txBody>
      </p:sp>
    </p:spTree>
    <p:extLst>
      <p:ext uri="{BB962C8B-B14F-4D97-AF65-F5344CB8AC3E}">
        <p14:creationId xmlns:p14="http://schemas.microsoft.com/office/powerpoint/2010/main" val="4190409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t>14</a:t>
            </a:fld>
            <a:endParaRPr lang="en-ZA"/>
          </a:p>
        </p:txBody>
      </p:sp>
    </p:spTree>
    <p:extLst>
      <p:ext uri="{BB962C8B-B14F-4D97-AF65-F5344CB8AC3E}">
        <p14:creationId xmlns:p14="http://schemas.microsoft.com/office/powerpoint/2010/main" val="2544399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7BEA0A4-BF1B-4304-BB16-748FEC2DDA86}" type="slidenum">
              <a:rPr lang="en-ZA" smtClean="0"/>
              <a:t>15</a:t>
            </a:fld>
            <a:endParaRPr lang="en-ZA"/>
          </a:p>
        </p:txBody>
      </p:sp>
    </p:spTree>
    <p:extLst>
      <p:ext uri="{BB962C8B-B14F-4D97-AF65-F5344CB8AC3E}">
        <p14:creationId xmlns:p14="http://schemas.microsoft.com/office/powerpoint/2010/main" val="2019953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t>16</a:t>
            </a:fld>
            <a:endParaRPr lang="en-ZA"/>
          </a:p>
        </p:txBody>
      </p:sp>
    </p:spTree>
    <p:extLst>
      <p:ext uri="{BB962C8B-B14F-4D97-AF65-F5344CB8AC3E}">
        <p14:creationId xmlns:p14="http://schemas.microsoft.com/office/powerpoint/2010/main" val="3286464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620" eaLnBrk="0" hangingPunct="0">
              <a:defRPr>
                <a:solidFill>
                  <a:schemeClr val="tx1"/>
                </a:solidFill>
                <a:latin typeface="Arial" charset="0"/>
              </a:defRPr>
            </a:lvl1pPr>
            <a:lvl2pPr marL="737972" indent="-283835" defTabSz="925620" eaLnBrk="0" hangingPunct="0">
              <a:defRPr>
                <a:solidFill>
                  <a:schemeClr val="tx1"/>
                </a:solidFill>
                <a:latin typeface="Arial" charset="0"/>
              </a:defRPr>
            </a:lvl2pPr>
            <a:lvl3pPr marL="1135342" indent="-227068" defTabSz="925620" eaLnBrk="0" hangingPunct="0">
              <a:defRPr>
                <a:solidFill>
                  <a:schemeClr val="tx1"/>
                </a:solidFill>
                <a:latin typeface="Arial" charset="0"/>
              </a:defRPr>
            </a:lvl3pPr>
            <a:lvl4pPr marL="1589479" indent="-227068" defTabSz="925620" eaLnBrk="0" hangingPunct="0">
              <a:defRPr>
                <a:solidFill>
                  <a:schemeClr val="tx1"/>
                </a:solidFill>
                <a:latin typeface="Arial" charset="0"/>
              </a:defRPr>
            </a:lvl4pPr>
            <a:lvl5pPr marL="2043615" indent="-227068" defTabSz="925620" eaLnBrk="0" hangingPunct="0">
              <a:defRPr>
                <a:solidFill>
                  <a:schemeClr val="tx1"/>
                </a:solidFill>
                <a:latin typeface="Arial" charset="0"/>
              </a:defRPr>
            </a:lvl5pPr>
            <a:lvl6pPr marL="2497752" indent="-227068" defTabSz="925620" eaLnBrk="0" fontAlgn="base" hangingPunct="0">
              <a:spcBef>
                <a:spcPct val="0"/>
              </a:spcBef>
              <a:spcAft>
                <a:spcPct val="0"/>
              </a:spcAft>
              <a:defRPr>
                <a:solidFill>
                  <a:schemeClr val="tx1"/>
                </a:solidFill>
                <a:latin typeface="Arial" charset="0"/>
              </a:defRPr>
            </a:lvl6pPr>
            <a:lvl7pPr marL="2951889" indent="-227068" defTabSz="925620" eaLnBrk="0" fontAlgn="base" hangingPunct="0">
              <a:spcBef>
                <a:spcPct val="0"/>
              </a:spcBef>
              <a:spcAft>
                <a:spcPct val="0"/>
              </a:spcAft>
              <a:defRPr>
                <a:solidFill>
                  <a:schemeClr val="tx1"/>
                </a:solidFill>
                <a:latin typeface="Arial" charset="0"/>
              </a:defRPr>
            </a:lvl7pPr>
            <a:lvl8pPr marL="3406026" indent="-227068" defTabSz="925620" eaLnBrk="0" fontAlgn="base" hangingPunct="0">
              <a:spcBef>
                <a:spcPct val="0"/>
              </a:spcBef>
              <a:spcAft>
                <a:spcPct val="0"/>
              </a:spcAft>
              <a:defRPr>
                <a:solidFill>
                  <a:schemeClr val="tx1"/>
                </a:solidFill>
                <a:latin typeface="Arial" charset="0"/>
              </a:defRPr>
            </a:lvl8pPr>
            <a:lvl9pPr marL="3860162" indent="-227068" defTabSz="925620" eaLnBrk="0" fontAlgn="base" hangingPunct="0">
              <a:spcBef>
                <a:spcPct val="0"/>
              </a:spcBef>
              <a:spcAft>
                <a:spcPct val="0"/>
              </a:spcAft>
              <a:defRPr>
                <a:solidFill>
                  <a:schemeClr val="tx1"/>
                </a:solidFill>
                <a:latin typeface="Arial" charset="0"/>
              </a:defRPr>
            </a:lvl9pPr>
          </a:lstStyle>
          <a:p>
            <a:pPr marL="0" marR="0" lvl="0" indent="0" algn="r" defTabSz="925620" rtl="0" eaLnBrk="1" fontAlgn="base" latinLnBrk="0" hangingPunct="1">
              <a:lnSpc>
                <a:spcPct val="100000"/>
              </a:lnSpc>
              <a:spcBef>
                <a:spcPct val="0"/>
              </a:spcBef>
              <a:spcAft>
                <a:spcPct val="0"/>
              </a:spcAft>
              <a:buClrTx/>
              <a:buSzTx/>
              <a:buFontTx/>
              <a:buNone/>
              <a:tabLst/>
              <a:defRPr/>
            </a:pPr>
            <a:fld id="{8BA546AA-71B5-418C-B12B-D63D6560BA8B}"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2562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7891" name="Rectangle 2"/>
          <p:cNvSpPr>
            <a:spLocks noGrp="1" noRot="1" noChangeAspect="1" noChangeArrowheads="1" noTextEdit="1"/>
          </p:cNvSpPr>
          <p:nvPr>
            <p:ph type="sldImg"/>
          </p:nvPr>
        </p:nvSpPr>
        <p:spPr>
          <a:xfrm>
            <a:off x="915988" y="744538"/>
            <a:ext cx="4965700" cy="3724275"/>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ZA" dirty="0"/>
              <a:t>Statement of financial position/balance sheet, reflects what you own and what you owe, and what capital and reserves are available. </a:t>
            </a:r>
          </a:p>
          <a:p>
            <a:pPr eaLnBrk="1" hangingPunct="1"/>
            <a:endParaRPr lang="en-ZA" u="sng" dirty="0"/>
          </a:p>
          <a:p>
            <a:pPr eaLnBrk="1" hangingPunct="1"/>
            <a:r>
              <a:rPr lang="en-ZA" u="sng" dirty="0"/>
              <a:t>Definitions of assets, liabilities, and net assets:</a:t>
            </a:r>
          </a:p>
          <a:p>
            <a:pPr eaLnBrk="1" hangingPunct="1"/>
            <a:r>
              <a:rPr lang="en-ZA" dirty="0"/>
              <a:t>Assets are:</a:t>
            </a:r>
          </a:p>
          <a:p>
            <a:pPr eaLnBrk="1" hangingPunct="1">
              <a:buFontTx/>
              <a:buChar char="•"/>
            </a:pPr>
            <a:r>
              <a:rPr lang="en-ZA" dirty="0"/>
              <a:t>Resources</a:t>
            </a:r>
          </a:p>
          <a:p>
            <a:pPr eaLnBrk="1" hangingPunct="1">
              <a:buFontTx/>
              <a:buChar char="•"/>
            </a:pPr>
            <a:r>
              <a:rPr lang="en-ZA" dirty="0"/>
              <a:t>Controlled by an entity (Control: Regulate and access benefits)</a:t>
            </a:r>
          </a:p>
          <a:p>
            <a:pPr eaLnBrk="1" hangingPunct="1">
              <a:buFontTx/>
              <a:buChar char="•"/>
            </a:pPr>
            <a:r>
              <a:rPr lang="en-ZA" dirty="0"/>
              <a:t>As a result of a past event</a:t>
            </a:r>
          </a:p>
          <a:p>
            <a:pPr eaLnBrk="1" hangingPunct="1">
              <a:buFontTx/>
              <a:buChar char="•"/>
            </a:pPr>
            <a:r>
              <a:rPr lang="en-ZA" dirty="0"/>
              <a:t>From which future economic benefits (i.e. the benefits are in the form of cash or other reward) or service potential (i.e. the entity can provide goods or services to the public at large in accordance with its mandate) will flow to the entity.</a:t>
            </a:r>
          </a:p>
          <a:p>
            <a:pPr eaLnBrk="1" hangingPunct="1"/>
            <a:r>
              <a:rPr lang="en-ZA" dirty="0"/>
              <a:t>Liabilities are: </a:t>
            </a:r>
          </a:p>
          <a:p>
            <a:pPr eaLnBrk="1" hangingPunct="1">
              <a:buFontTx/>
              <a:buChar char="•"/>
            </a:pPr>
            <a:r>
              <a:rPr lang="en-ZA" dirty="0"/>
              <a:t>Present obligations (present obligations can be legal = legislation, contract, operation of law, or constructive = actions)</a:t>
            </a:r>
          </a:p>
          <a:p>
            <a:pPr eaLnBrk="1" hangingPunct="1">
              <a:buFontTx/>
              <a:buChar char="•"/>
            </a:pPr>
            <a:r>
              <a:rPr lang="en-ZA" dirty="0"/>
              <a:t>Arising from past events</a:t>
            </a:r>
          </a:p>
          <a:p>
            <a:pPr eaLnBrk="1" hangingPunct="1">
              <a:buFontTx/>
              <a:buChar char="•"/>
            </a:pPr>
            <a:r>
              <a:rPr lang="en-ZA" dirty="0"/>
              <a:t>Result in an outflow of economic benefits or service potential of the entity.  </a:t>
            </a:r>
          </a:p>
          <a:p>
            <a:pPr eaLnBrk="1" hangingPunct="1"/>
            <a:r>
              <a:rPr lang="en-ZA" dirty="0"/>
              <a:t>Net assets:</a:t>
            </a:r>
          </a:p>
          <a:p>
            <a:pPr eaLnBrk="1" hangingPunct="1"/>
            <a:r>
              <a:rPr lang="en-ZA" dirty="0"/>
              <a:t>Residual of Assets less Liabilities – made up of reserves and capital. </a:t>
            </a:r>
          </a:p>
          <a:p>
            <a:pPr eaLnBrk="1" hangingPunct="1"/>
            <a:endParaRPr lang="en-ZA" dirty="0"/>
          </a:p>
          <a:p>
            <a:pPr eaLnBrk="1" hangingPunct="1"/>
            <a:r>
              <a:rPr lang="en-ZA" dirty="0"/>
              <a:t>The statement of financial position is a representation of the accounting equation A = </a:t>
            </a:r>
            <a:r>
              <a:rPr lang="en-ZA" dirty="0" err="1"/>
              <a:t>OE</a:t>
            </a:r>
            <a:r>
              <a:rPr lang="en-ZA" dirty="0"/>
              <a:t> + L. Therefore the total for “Assets” must equal the total for “Net assets plus Liabilities”. </a:t>
            </a:r>
          </a:p>
          <a:p>
            <a:pPr eaLnBrk="1" hangingPunct="1"/>
            <a:endParaRPr lang="en-ZA" dirty="0"/>
          </a:p>
          <a:p>
            <a:pPr eaLnBrk="1" hangingPunct="1"/>
            <a:r>
              <a:rPr lang="en-ZA" dirty="0"/>
              <a:t>Assets should exceed liabilities to be in a solvent position. </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en-US" sz="10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25620" eaLnBrk="0" hangingPunct="0">
              <a:defRPr>
                <a:solidFill>
                  <a:schemeClr val="tx1"/>
                </a:solidFill>
                <a:latin typeface="Arial" charset="0"/>
              </a:defRPr>
            </a:lvl1pPr>
            <a:lvl2pPr marL="737972" indent="-283835" defTabSz="925620" eaLnBrk="0" hangingPunct="0">
              <a:defRPr>
                <a:solidFill>
                  <a:schemeClr val="tx1"/>
                </a:solidFill>
                <a:latin typeface="Arial" charset="0"/>
              </a:defRPr>
            </a:lvl2pPr>
            <a:lvl3pPr marL="1135342" indent="-227068" defTabSz="925620" eaLnBrk="0" hangingPunct="0">
              <a:defRPr>
                <a:solidFill>
                  <a:schemeClr val="tx1"/>
                </a:solidFill>
                <a:latin typeface="Arial" charset="0"/>
              </a:defRPr>
            </a:lvl3pPr>
            <a:lvl4pPr marL="1589479" indent="-227068" defTabSz="925620" eaLnBrk="0" hangingPunct="0">
              <a:defRPr>
                <a:solidFill>
                  <a:schemeClr val="tx1"/>
                </a:solidFill>
                <a:latin typeface="Arial" charset="0"/>
              </a:defRPr>
            </a:lvl4pPr>
            <a:lvl5pPr marL="2043615" indent="-227068" defTabSz="925620" eaLnBrk="0" hangingPunct="0">
              <a:defRPr>
                <a:solidFill>
                  <a:schemeClr val="tx1"/>
                </a:solidFill>
                <a:latin typeface="Arial" charset="0"/>
              </a:defRPr>
            </a:lvl5pPr>
            <a:lvl6pPr marL="2497752" indent="-227068" defTabSz="925620" eaLnBrk="0" fontAlgn="base" hangingPunct="0">
              <a:spcBef>
                <a:spcPct val="0"/>
              </a:spcBef>
              <a:spcAft>
                <a:spcPct val="0"/>
              </a:spcAft>
              <a:defRPr>
                <a:solidFill>
                  <a:schemeClr val="tx1"/>
                </a:solidFill>
                <a:latin typeface="Arial" charset="0"/>
              </a:defRPr>
            </a:lvl6pPr>
            <a:lvl7pPr marL="2951889" indent="-227068" defTabSz="925620" eaLnBrk="0" fontAlgn="base" hangingPunct="0">
              <a:spcBef>
                <a:spcPct val="0"/>
              </a:spcBef>
              <a:spcAft>
                <a:spcPct val="0"/>
              </a:spcAft>
              <a:defRPr>
                <a:solidFill>
                  <a:schemeClr val="tx1"/>
                </a:solidFill>
                <a:latin typeface="Arial" charset="0"/>
              </a:defRPr>
            </a:lvl7pPr>
            <a:lvl8pPr marL="3406026" indent="-227068" defTabSz="925620" eaLnBrk="0" fontAlgn="base" hangingPunct="0">
              <a:spcBef>
                <a:spcPct val="0"/>
              </a:spcBef>
              <a:spcAft>
                <a:spcPct val="0"/>
              </a:spcAft>
              <a:defRPr>
                <a:solidFill>
                  <a:schemeClr val="tx1"/>
                </a:solidFill>
                <a:latin typeface="Arial" charset="0"/>
              </a:defRPr>
            </a:lvl8pPr>
            <a:lvl9pPr marL="3860162" indent="-227068" defTabSz="925620" eaLnBrk="0" fontAlgn="base" hangingPunct="0">
              <a:spcBef>
                <a:spcPct val="0"/>
              </a:spcBef>
              <a:spcAft>
                <a:spcPct val="0"/>
              </a:spcAft>
              <a:defRPr>
                <a:solidFill>
                  <a:schemeClr val="tx1"/>
                </a:solidFill>
                <a:latin typeface="Arial" charset="0"/>
              </a:defRPr>
            </a:lvl9pPr>
          </a:lstStyle>
          <a:p>
            <a:pPr marL="0" marR="0" lvl="0" indent="0" algn="r" defTabSz="925620" rtl="0" eaLnBrk="1" fontAlgn="base" latinLnBrk="0" hangingPunct="1">
              <a:lnSpc>
                <a:spcPct val="100000"/>
              </a:lnSpc>
              <a:spcBef>
                <a:spcPct val="0"/>
              </a:spcBef>
              <a:spcAft>
                <a:spcPct val="0"/>
              </a:spcAft>
              <a:buClrTx/>
              <a:buSzTx/>
              <a:buFontTx/>
              <a:buNone/>
              <a:tabLst/>
              <a:defRPr/>
            </a:pPr>
            <a:fld id="{B681CFDE-A713-4291-B714-0362AA279A3A}"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2562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9939" name="Rectangle 2"/>
          <p:cNvSpPr>
            <a:spLocks noGrp="1" noRot="1" noChangeAspect="1" noChangeArrowheads="1" noTextEdit="1"/>
          </p:cNvSpPr>
          <p:nvPr>
            <p:ph type="sldImg"/>
          </p:nvPr>
        </p:nvSpPr>
        <p:spPr>
          <a:xfrm>
            <a:off x="915988" y="744538"/>
            <a:ext cx="4965700" cy="3724275"/>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t>2</a:t>
            </a:fld>
            <a:endParaRPr lang="en-ZA"/>
          </a:p>
        </p:txBody>
      </p:sp>
    </p:spTree>
    <p:extLst>
      <p:ext uri="{BB962C8B-B14F-4D97-AF65-F5344CB8AC3E}">
        <p14:creationId xmlns:p14="http://schemas.microsoft.com/office/powerpoint/2010/main" val="17390431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25620" eaLnBrk="0" hangingPunct="0">
              <a:defRPr>
                <a:solidFill>
                  <a:schemeClr val="tx1"/>
                </a:solidFill>
                <a:latin typeface="Arial" charset="0"/>
              </a:defRPr>
            </a:lvl1pPr>
            <a:lvl2pPr marL="737972" indent="-283835" defTabSz="925620" eaLnBrk="0" hangingPunct="0">
              <a:defRPr>
                <a:solidFill>
                  <a:schemeClr val="tx1"/>
                </a:solidFill>
                <a:latin typeface="Arial" charset="0"/>
              </a:defRPr>
            </a:lvl2pPr>
            <a:lvl3pPr marL="1135342" indent="-227068" defTabSz="925620" eaLnBrk="0" hangingPunct="0">
              <a:defRPr>
                <a:solidFill>
                  <a:schemeClr val="tx1"/>
                </a:solidFill>
                <a:latin typeface="Arial" charset="0"/>
              </a:defRPr>
            </a:lvl3pPr>
            <a:lvl4pPr marL="1589479" indent="-227068" defTabSz="925620" eaLnBrk="0" hangingPunct="0">
              <a:defRPr>
                <a:solidFill>
                  <a:schemeClr val="tx1"/>
                </a:solidFill>
                <a:latin typeface="Arial" charset="0"/>
              </a:defRPr>
            </a:lvl4pPr>
            <a:lvl5pPr marL="2043615" indent="-227068" defTabSz="925620" eaLnBrk="0" hangingPunct="0">
              <a:defRPr>
                <a:solidFill>
                  <a:schemeClr val="tx1"/>
                </a:solidFill>
                <a:latin typeface="Arial" charset="0"/>
              </a:defRPr>
            </a:lvl5pPr>
            <a:lvl6pPr marL="2497752" indent="-227068" defTabSz="925620" eaLnBrk="0" fontAlgn="base" hangingPunct="0">
              <a:spcBef>
                <a:spcPct val="0"/>
              </a:spcBef>
              <a:spcAft>
                <a:spcPct val="0"/>
              </a:spcAft>
              <a:defRPr>
                <a:solidFill>
                  <a:schemeClr val="tx1"/>
                </a:solidFill>
                <a:latin typeface="Arial" charset="0"/>
              </a:defRPr>
            </a:lvl6pPr>
            <a:lvl7pPr marL="2951889" indent="-227068" defTabSz="925620" eaLnBrk="0" fontAlgn="base" hangingPunct="0">
              <a:spcBef>
                <a:spcPct val="0"/>
              </a:spcBef>
              <a:spcAft>
                <a:spcPct val="0"/>
              </a:spcAft>
              <a:defRPr>
                <a:solidFill>
                  <a:schemeClr val="tx1"/>
                </a:solidFill>
                <a:latin typeface="Arial" charset="0"/>
              </a:defRPr>
            </a:lvl7pPr>
            <a:lvl8pPr marL="3406026" indent="-227068" defTabSz="925620" eaLnBrk="0" fontAlgn="base" hangingPunct="0">
              <a:spcBef>
                <a:spcPct val="0"/>
              </a:spcBef>
              <a:spcAft>
                <a:spcPct val="0"/>
              </a:spcAft>
              <a:defRPr>
                <a:solidFill>
                  <a:schemeClr val="tx1"/>
                </a:solidFill>
                <a:latin typeface="Arial" charset="0"/>
              </a:defRPr>
            </a:lvl8pPr>
            <a:lvl9pPr marL="3860162" indent="-227068" defTabSz="925620" eaLnBrk="0" fontAlgn="base" hangingPunct="0">
              <a:spcBef>
                <a:spcPct val="0"/>
              </a:spcBef>
              <a:spcAft>
                <a:spcPct val="0"/>
              </a:spcAft>
              <a:defRPr>
                <a:solidFill>
                  <a:schemeClr val="tx1"/>
                </a:solidFill>
                <a:latin typeface="Arial" charset="0"/>
              </a:defRPr>
            </a:lvl9pPr>
          </a:lstStyle>
          <a:p>
            <a:pPr marL="0" marR="0" lvl="0" indent="0" algn="r" defTabSz="925620" rtl="0" eaLnBrk="1" fontAlgn="base" latinLnBrk="0" hangingPunct="1">
              <a:lnSpc>
                <a:spcPct val="100000"/>
              </a:lnSpc>
              <a:spcBef>
                <a:spcPct val="0"/>
              </a:spcBef>
              <a:spcAft>
                <a:spcPct val="0"/>
              </a:spcAft>
              <a:buClrTx/>
              <a:buSzTx/>
              <a:buFontTx/>
              <a:buNone/>
              <a:tabLst/>
              <a:defRPr/>
            </a:pPr>
            <a:fld id="{B681CFDE-A713-4291-B714-0362AA279A3A}"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2562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9939" name="Rectangle 2"/>
          <p:cNvSpPr>
            <a:spLocks noGrp="1" noRot="1" noChangeAspect="1" noChangeArrowheads="1" noTextEdit="1"/>
          </p:cNvSpPr>
          <p:nvPr>
            <p:ph type="sldImg"/>
          </p:nvPr>
        </p:nvSpPr>
        <p:spPr>
          <a:xfrm>
            <a:off x="915988" y="744538"/>
            <a:ext cx="4965700" cy="3724275"/>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25620" eaLnBrk="0" hangingPunct="0">
              <a:defRPr>
                <a:solidFill>
                  <a:schemeClr val="tx1"/>
                </a:solidFill>
                <a:latin typeface="Arial" charset="0"/>
              </a:defRPr>
            </a:lvl1pPr>
            <a:lvl2pPr marL="737972" indent="-283835" defTabSz="925620" eaLnBrk="0" hangingPunct="0">
              <a:defRPr>
                <a:solidFill>
                  <a:schemeClr val="tx1"/>
                </a:solidFill>
                <a:latin typeface="Arial" charset="0"/>
              </a:defRPr>
            </a:lvl2pPr>
            <a:lvl3pPr marL="1135342" indent="-227068" defTabSz="925620" eaLnBrk="0" hangingPunct="0">
              <a:defRPr>
                <a:solidFill>
                  <a:schemeClr val="tx1"/>
                </a:solidFill>
                <a:latin typeface="Arial" charset="0"/>
              </a:defRPr>
            </a:lvl3pPr>
            <a:lvl4pPr marL="1589479" indent="-227068" defTabSz="925620" eaLnBrk="0" hangingPunct="0">
              <a:defRPr>
                <a:solidFill>
                  <a:schemeClr val="tx1"/>
                </a:solidFill>
                <a:latin typeface="Arial" charset="0"/>
              </a:defRPr>
            </a:lvl4pPr>
            <a:lvl5pPr marL="2043615" indent="-227068" defTabSz="925620" eaLnBrk="0" hangingPunct="0">
              <a:defRPr>
                <a:solidFill>
                  <a:schemeClr val="tx1"/>
                </a:solidFill>
                <a:latin typeface="Arial" charset="0"/>
              </a:defRPr>
            </a:lvl5pPr>
            <a:lvl6pPr marL="2497752" indent="-227068" defTabSz="925620" eaLnBrk="0" fontAlgn="base" hangingPunct="0">
              <a:spcBef>
                <a:spcPct val="0"/>
              </a:spcBef>
              <a:spcAft>
                <a:spcPct val="0"/>
              </a:spcAft>
              <a:defRPr>
                <a:solidFill>
                  <a:schemeClr val="tx1"/>
                </a:solidFill>
                <a:latin typeface="Arial" charset="0"/>
              </a:defRPr>
            </a:lvl6pPr>
            <a:lvl7pPr marL="2951889" indent="-227068" defTabSz="925620" eaLnBrk="0" fontAlgn="base" hangingPunct="0">
              <a:spcBef>
                <a:spcPct val="0"/>
              </a:spcBef>
              <a:spcAft>
                <a:spcPct val="0"/>
              </a:spcAft>
              <a:defRPr>
                <a:solidFill>
                  <a:schemeClr val="tx1"/>
                </a:solidFill>
                <a:latin typeface="Arial" charset="0"/>
              </a:defRPr>
            </a:lvl7pPr>
            <a:lvl8pPr marL="3406026" indent="-227068" defTabSz="925620" eaLnBrk="0" fontAlgn="base" hangingPunct="0">
              <a:spcBef>
                <a:spcPct val="0"/>
              </a:spcBef>
              <a:spcAft>
                <a:spcPct val="0"/>
              </a:spcAft>
              <a:defRPr>
                <a:solidFill>
                  <a:schemeClr val="tx1"/>
                </a:solidFill>
                <a:latin typeface="Arial" charset="0"/>
              </a:defRPr>
            </a:lvl8pPr>
            <a:lvl9pPr marL="3860162" indent="-227068" defTabSz="925620" eaLnBrk="0" fontAlgn="base" hangingPunct="0">
              <a:spcBef>
                <a:spcPct val="0"/>
              </a:spcBef>
              <a:spcAft>
                <a:spcPct val="0"/>
              </a:spcAft>
              <a:defRPr>
                <a:solidFill>
                  <a:schemeClr val="tx1"/>
                </a:solidFill>
                <a:latin typeface="Arial" charset="0"/>
              </a:defRPr>
            </a:lvl9pPr>
          </a:lstStyle>
          <a:p>
            <a:pPr marL="0" marR="0" lvl="0" indent="0" algn="r" defTabSz="925620" rtl="0" eaLnBrk="1" fontAlgn="base" latinLnBrk="0" hangingPunct="1">
              <a:lnSpc>
                <a:spcPct val="100000"/>
              </a:lnSpc>
              <a:spcBef>
                <a:spcPct val="0"/>
              </a:spcBef>
              <a:spcAft>
                <a:spcPct val="0"/>
              </a:spcAft>
              <a:buClrTx/>
              <a:buSzTx/>
              <a:buFontTx/>
              <a:buNone/>
              <a:tabLst/>
              <a:defRPr/>
            </a:pPr>
            <a:fld id="{8533DAD9-4316-44A6-81BB-00658DD94FD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2562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0963" name="Rectangle 2"/>
          <p:cNvSpPr>
            <a:spLocks noGrp="1" noRot="1" noChangeAspect="1" noChangeArrowheads="1" noTextEdit="1"/>
          </p:cNvSpPr>
          <p:nvPr>
            <p:ph type="sldImg"/>
          </p:nvPr>
        </p:nvSpPr>
        <p:spPr>
          <a:xfrm>
            <a:off x="915988" y="744538"/>
            <a:ext cx="4965700" cy="3724275"/>
          </a:xfrm>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25620" eaLnBrk="0" hangingPunct="0">
              <a:defRPr>
                <a:solidFill>
                  <a:schemeClr val="tx1"/>
                </a:solidFill>
                <a:latin typeface="Arial" charset="0"/>
              </a:defRPr>
            </a:lvl1pPr>
            <a:lvl2pPr marL="737972" indent="-283835" defTabSz="925620" eaLnBrk="0" hangingPunct="0">
              <a:defRPr>
                <a:solidFill>
                  <a:schemeClr val="tx1"/>
                </a:solidFill>
                <a:latin typeface="Arial" charset="0"/>
              </a:defRPr>
            </a:lvl2pPr>
            <a:lvl3pPr marL="1135342" indent="-227068" defTabSz="925620" eaLnBrk="0" hangingPunct="0">
              <a:defRPr>
                <a:solidFill>
                  <a:schemeClr val="tx1"/>
                </a:solidFill>
                <a:latin typeface="Arial" charset="0"/>
              </a:defRPr>
            </a:lvl3pPr>
            <a:lvl4pPr marL="1589479" indent="-227068" defTabSz="925620" eaLnBrk="0" hangingPunct="0">
              <a:defRPr>
                <a:solidFill>
                  <a:schemeClr val="tx1"/>
                </a:solidFill>
                <a:latin typeface="Arial" charset="0"/>
              </a:defRPr>
            </a:lvl4pPr>
            <a:lvl5pPr marL="2043615" indent="-227068" defTabSz="925620" eaLnBrk="0" hangingPunct="0">
              <a:defRPr>
                <a:solidFill>
                  <a:schemeClr val="tx1"/>
                </a:solidFill>
                <a:latin typeface="Arial" charset="0"/>
              </a:defRPr>
            </a:lvl5pPr>
            <a:lvl6pPr marL="2497752" indent="-227068" defTabSz="925620" eaLnBrk="0" fontAlgn="base" hangingPunct="0">
              <a:spcBef>
                <a:spcPct val="0"/>
              </a:spcBef>
              <a:spcAft>
                <a:spcPct val="0"/>
              </a:spcAft>
              <a:defRPr>
                <a:solidFill>
                  <a:schemeClr val="tx1"/>
                </a:solidFill>
                <a:latin typeface="Arial" charset="0"/>
              </a:defRPr>
            </a:lvl6pPr>
            <a:lvl7pPr marL="2951889" indent="-227068" defTabSz="925620" eaLnBrk="0" fontAlgn="base" hangingPunct="0">
              <a:spcBef>
                <a:spcPct val="0"/>
              </a:spcBef>
              <a:spcAft>
                <a:spcPct val="0"/>
              </a:spcAft>
              <a:defRPr>
                <a:solidFill>
                  <a:schemeClr val="tx1"/>
                </a:solidFill>
                <a:latin typeface="Arial" charset="0"/>
              </a:defRPr>
            </a:lvl7pPr>
            <a:lvl8pPr marL="3406026" indent="-227068" defTabSz="925620" eaLnBrk="0" fontAlgn="base" hangingPunct="0">
              <a:spcBef>
                <a:spcPct val="0"/>
              </a:spcBef>
              <a:spcAft>
                <a:spcPct val="0"/>
              </a:spcAft>
              <a:defRPr>
                <a:solidFill>
                  <a:schemeClr val="tx1"/>
                </a:solidFill>
                <a:latin typeface="Arial" charset="0"/>
              </a:defRPr>
            </a:lvl8pPr>
            <a:lvl9pPr marL="3860162" indent="-227068" defTabSz="925620" eaLnBrk="0" fontAlgn="base" hangingPunct="0">
              <a:spcBef>
                <a:spcPct val="0"/>
              </a:spcBef>
              <a:spcAft>
                <a:spcPct val="0"/>
              </a:spcAft>
              <a:defRPr>
                <a:solidFill>
                  <a:schemeClr val="tx1"/>
                </a:solidFill>
                <a:latin typeface="Arial" charset="0"/>
              </a:defRPr>
            </a:lvl9pPr>
          </a:lstStyle>
          <a:p>
            <a:pPr marL="0" marR="0" lvl="0" indent="0" algn="r" defTabSz="925620" rtl="0" eaLnBrk="1" fontAlgn="base" latinLnBrk="0" hangingPunct="1">
              <a:lnSpc>
                <a:spcPct val="100000"/>
              </a:lnSpc>
              <a:spcBef>
                <a:spcPct val="0"/>
              </a:spcBef>
              <a:spcAft>
                <a:spcPct val="0"/>
              </a:spcAft>
              <a:buClrTx/>
              <a:buSzTx/>
              <a:buFontTx/>
              <a:buNone/>
              <a:tabLst/>
              <a:defRPr/>
            </a:pPr>
            <a:fld id="{8533DAD9-4316-44A6-81BB-00658DD94FDE}"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2562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0963" name="Rectangle 2"/>
          <p:cNvSpPr>
            <a:spLocks noGrp="1" noRot="1" noChangeAspect="1" noChangeArrowheads="1" noTextEdit="1"/>
          </p:cNvSpPr>
          <p:nvPr>
            <p:ph type="sldImg"/>
          </p:nvPr>
        </p:nvSpPr>
        <p:spPr>
          <a:xfrm>
            <a:off x="915988" y="744538"/>
            <a:ext cx="4965700" cy="3724275"/>
          </a:xfrm>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Intangible assets not that commonly found at municipalities. Most common examples are servitudes. Servitudes could be </a:t>
            </a:r>
            <a:r>
              <a:rPr lang="en-US" dirty="0" err="1"/>
              <a:t>capitalised</a:t>
            </a:r>
            <a:r>
              <a:rPr lang="en-US" dirty="0"/>
              <a:t> to the cost of infrastructure assets, therefore not always shown separately. </a:t>
            </a:r>
          </a:p>
          <a:p>
            <a:pPr eaLnBrk="1" hangingPunct="1"/>
            <a:endParaRPr lang="en-US" dirty="0"/>
          </a:p>
          <a:p>
            <a:pPr eaLnBrk="1" hangingPunct="1"/>
            <a:r>
              <a:rPr lang="en-US" dirty="0"/>
              <a:t>Software also a common example, but sometimes also just </a:t>
            </a:r>
            <a:r>
              <a:rPr lang="en-US" dirty="0" err="1"/>
              <a:t>capitalised</a:t>
            </a:r>
            <a:r>
              <a:rPr lang="en-US" dirty="0"/>
              <a:t> to the cost of the equipment the software is used for. </a:t>
            </a:r>
          </a:p>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25620" eaLnBrk="0" hangingPunct="0">
              <a:defRPr>
                <a:solidFill>
                  <a:schemeClr val="tx1"/>
                </a:solidFill>
                <a:latin typeface="Arial" charset="0"/>
              </a:defRPr>
            </a:lvl1pPr>
            <a:lvl2pPr marL="737972" indent="-283835" defTabSz="925620" eaLnBrk="0" hangingPunct="0">
              <a:defRPr>
                <a:solidFill>
                  <a:schemeClr val="tx1"/>
                </a:solidFill>
                <a:latin typeface="Arial" charset="0"/>
              </a:defRPr>
            </a:lvl2pPr>
            <a:lvl3pPr marL="1135342" indent="-227068" defTabSz="925620" eaLnBrk="0" hangingPunct="0">
              <a:defRPr>
                <a:solidFill>
                  <a:schemeClr val="tx1"/>
                </a:solidFill>
                <a:latin typeface="Arial" charset="0"/>
              </a:defRPr>
            </a:lvl3pPr>
            <a:lvl4pPr marL="1589479" indent="-227068" defTabSz="925620" eaLnBrk="0" hangingPunct="0">
              <a:defRPr>
                <a:solidFill>
                  <a:schemeClr val="tx1"/>
                </a:solidFill>
                <a:latin typeface="Arial" charset="0"/>
              </a:defRPr>
            </a:lvl4pPr>
            <a:lvl5pPr marL="2043615" indent="-227068" defTabSz="925620" eaLnBrk="0" hangingPunct="0">
              <a:defRPr>
                <a:solidFill>
                  <a:schemeClr val="tx1"/>
                </a:solidFill>
                <a:latin typeface="Arial" charset="0"/>
              </a:defRPr>
            </a:lvl5pPr>
            <a:lvl6pPr marL="2497752" indent="-227068" defTabSz="925620" eaLnBrk="0" fontAlgn="base" hangingPunct="0">
              <a:spcBef>
                <a:spcPct val="0"/>
              </a:spcBef>
              <a:spcAft>
                <a:spcPct val="0"/>
              </a:spcAft>
              <a:defRPr>
                <a:solidFill>
                  <a:schemeClr val="tx1"/>
                </a:solidFill>
                <a:latin typeface="Arial" charset="0"/>
              </a:defRPr>
            </a:lvl6pPr>
            <a:lvl7pPr marL="2951889" indent="-227068" defTabSz="925620" eaLnBrk="0" fontAlgn="base" hangingPunct="0">
              <a:spcBef>
                <a:spcPct val="0"/>
              </a:spcBef>
              <a:spcAft>
                <a:spcPct val="0"/>
              </a:spcAft>
              <a:defRPr>
                <a:solidFill>
                  <a:schemeClr val="tx1"/>
                </a:solidFill>
                <a:latin typeface="Arial" charset="0"/>
              </a:defRPr>
            </a:lvl7pPr>
            <a:lvl8pPr marL="3406026" indent="-227068" defTabSz="925620" eaLnBrk="0" fontAlgn="base" hangingPunct="0">
              <a:spcBef>
                <a:spcPct val="0"/>
              </a:spcBef>
              <a:spcAft>
                <a:spcPct val="0"/>
              </a:spcAft>
              <a:defRPr>
                <a:solidFill>
                  <a:schemeClr val="tx1"/>
                </a:solidFill>
                <a:latin typeface="Arial" charset="0"/>
              </a:defRPr>
            </a:lvl8pPr>
            <a:lvl9pPr marL="3860162" indent="-227068" defTabSz="925620" eaLnBrk="0" fontAlgn="base" hangingPunct="0">
              <a:spcBef>
                <a:spcPct val="0"/>
              </a:spcBef>
              <a:spcAft>
                <a:spcPct val="0"/>
              </a:spcAft>
              <a:defRPr>
                <a:solidFill>
                  <a:schemeClr val="tx1"/>
                </a:solidFill>
                <a:latin typeface="Arial" charset="0"/>
              </a:defRPr>
            </a:lvl9pPr>
          </a:lstStyle>
          <a:p>
            <a:pPr marL="0" marR="0" lvl="0" indent="0" algn="r" defTabSz="925620" rtl="0" eaLnBrk="1" fontAlgn="base" latinLnBrk="0" hangingPunct="1">
              <a:lnSpc>
                <a:spcPct val="100000"/>
              </a:lnSpc>
              <a:spcBef>
                <a:spcPct val="0"/>
              </a:spcBef>
              <a:spcAft>
                <a:spcPct val="0"/>
              </a:spcAft>
              <a:buClrTx/>
              <a:buSzTx/>
              <a:buFontTx/>
              <a:buNone/>
              <a:tabLst/>
              <a:defRPr/>
            </a:pPr>
            <a:fld id="{4886F30F-2B4C-4513-B08B-4C53C5A024B9}"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2562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1987" name="Rectangle 2"/>
          <p:cNvSpPr>
            <a:spLocks noGrp="1" noRot="1" noChangeAspect="1" noChangeArrowheads="1" noTextEdit="1"/>
          </p:cNvSpPr>
          <p:nvPr>
            <p:ph type="sldImg"/>
          </p:nvPr>
        </p:nvSpPr>
        <p:spPr>
          <a:xfrm>
            <a:off x="915988" y="744538"/>
            <a:ext cx="4965700" cy="3724275"/>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25620" eaLnBrk="0" hangingPunct="0">
              <a:defRPr>
                <a:solidFill>
                  <a:schemeClr val="tx1"/>
                </a:solidFill>
                <a:latin typeface="Arial" charset="0"/>
              </a:defRPr>
            </a:lvl1pPr>
            <a:lvl2pPr marL="737972" indent="-283835" defTabSz="925620" eaLnBrk="0" hangingPunct="0">
              <a:defRPr>
                <a:solidFill>
                  <a:schemeClr val="tx1"/>
                </a:solidFill>
                <a:latin typeface="Arial" charset="0"/>
              </a:defRPr>
            </a:lvl2pPr>
            <a:lvl3pPr marL="1135342" indent="-227068" defTabSz="925620" eaLnBrk="0" hangingPunct="0">
              <a:defRPr>
                <a:solidFill>
                  <a:schemeClr val="tx1"/>
                </a:solidFill>
                <a:latin typeface="Arial" charset="0"/>
              </a:defRPr>
            </a:lvl3pPr>
            <a:lvl4pPr marL="1589479" indent="-227068" defTabSz="925620" eaLnBrk="0" hangingPunct="0">
              <a:defRPr>
                <a:solidFill>
                  <a:schemeClr val="tx1"/>
                </a:solidFill>
                <a:latin typeface="Arial" charset="0"/>
              </a:defRPr>
            </a:lvl4pPr>
            <a:lvl5pPr marL="2043615" indent="-227068" defTabSz="925620" eaLnBrk="0" hangingPunct="0">
              <a:defRPr>
                <a:solidFill>
                  <a:schemeClr val="tx1"/>
                </a:solidFill>
                <a:latin typeface="Arial" charset="0"/>
              </a:defRPr>
            </a:lvl5pPr>
            <a:lvl6pPr marL="2497752" indent="-227068" defTabSz="925620" eaLnBrk="0" fontAlgn="base" hangingPunct="0">
              <a:spcBef>
                <a:spcPct val="0"/>
              </a:spcBef>
              <a:spcAft>
                <a:spcPct val="0"/>
              </a:spcAft>
              <a:defRPr>
                <a:solidFill>
                  <a:schemeClr val="tx1"/>
                </a:solidFill>
                <a:latin typeface="Arial" charset="0"/>
              </a:defRPr>
            </a:lvl6pPr>
            <a:lvl7pPr marL="2951889" indent="-227068" defTabSz="925620" eaLnBrk="0" fontAlgn="base" hangingPunct="0">
              <a:spcBef>
                <a:spcPct val="0"/>
              </a:spcBef>
              <a:spcAft>
                <a:spcPct val="0"/>
              </a:spcAft>
              <a:defRPr>
                <a:solidFill>
                  <a:schemeClr val="tx1"/>
                </a:solidFill>
                <a:latin typeface="Arial" charset="0"/>
              </a:defRPr>
            </a:lvl7pPr>
            <a:lvl8pPr marL="3406026" indent="-227068" defTabSz="925620" eaLnBrk="0" fontAlgn="base" hangingPunct="0">
              <a:spcBef>
                <a:spcPct val="0"/>
              </a:spcBef>
              <a:spcAft>
                <a:spcPct val="0"/>
              </a:spcAft>
              <a:defRPr>
                <a:solidFill>
                  <a:schemeClr val="tx1"/>
                </a:solidFill>
                <a:latin typeface="Arial" charset="0"/>
              </a:defRPr>
            </a:lvl8pPr>
            <a:lvl9pPr marL="3860162" indent="-227068" defTabSz="925620" eaLnBrk="0" fontAlgn="base" hangingPunct="0">
              <a:spcBef>
                <a:spcPct val="0"/>
              </a:spcBef>
              <a:spcAft>
                <a:spcPct val="0"/>
              </a:spcAft>
              <a:defRPr>
                <a:solidFill>
                  <a:schemeClr val="tx1"/>
                </a:solidFill>
                <a:latin typeface="Arial" charset="0"/>
              </a:defRPr>
            </a:lvl9pPr>
          </a:lstStyle>
          <a:p>
            <a:pPr marL="0" marR="0" lvl="0" indent="0" algn="r" defTabSz="925620" rtl="0" eaLnBrk="1" fontAlgn="base" latinLnBrk="0" hangingPunct="1">
              <a:lnSpc>
                <a:spcPct val="100000"/>
              </a:lnSpc>
              <a:spcBef>
                <a:spcPct val="0"/>
              </a:spcBef>
              <a:spcAft>
                <a:spcPct val="0"/>
              </a:spcAft>
              <a:buClrTx/>
              <a:buSzTx/>
              <a:buFontTx/>
              <a:buNone/>
              <a:tabLst/>
              <a:defRPr/>
            </a:pPr>
            <a:fld id="{4886F30F-2B4C-4513-B08B-4C53C5A024B9}"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2562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1987" name="Rectangle 2"/>
          <p:cNvSpPr>
            <a:spLocks noGrp="1" noRot="1" noChangeAspect="1" noChangeArrowheads="1" noTextEdit="1"/>
          </p:cNvSpPr>
          <p:nvPr>
            <p:ph type="sldImg"/>
          </p:nvPr>
        </p:nvSpPr>
        <p:spPr>
          <a:xfrm>
            <a:off x="915988" y="744538"/>
            <a:ext cx="4965700" cy="3724275"/>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25620" eaLnBrk="0" hangingPunct="0">
              <a:defRPr>
                <a:solidFill>
                  <a:schemeClr val="tx1"/>
                </a:solidFill>
                <a:latin typeface="Arial" charset="0"/>
              </a:defRPr>
            </a:lvl1pPr>
            <a:lvl2pPr marL="737972" indent="-283835" defTabSz="925620" eaLnBrk="0" hangingPunct="0">
              <a:defRPr>
                <a:solidFill>
                  <a:schemeClr val="tx1"/>
                </a:solidFill>
                <a:latin typeface="Arial" charset="0"/>
              </a:defRPr>
            </a:lvl2pPr>
            <a:lvl3pPr marL="1135342" indent="-227068" defTabSz="925620" eaLnBrk="0" hangingPunct="0">
              <a:defRPr>
                <a:solidFill>
                  <a:schemeClr val="tx1"/>
                </a:solidFill>
                <a:latin typeface="Arial" charset="0"/>
              </a:defRPr>
            </a:lvl3pPr>
            <a:lvl4pPr marL="1589479" indent="-227068" defTabSz="925620" eaLnBrk="0" hangingPunct="0">
              <a:defRPr>
                <a:solidFill>
                  <a:schemeClr val="tx1"/>
                </a:solidFill>
                <a:latin typeface="Arial" charset="0"/>
              </a:defRPr>
            </a:lvl4pPr>
            <a:lvl5pPr marL="2043615" indent="-227068" defTabSz="925620" eaLnBrk="0" hangingPunct="0">
              <a:defRPr>
                <a:solidFill>
                  <a:schemeClr val="tx1"/>
                </a:solidFill>
                <a:latin typeface="Arial" charset="0"/>
              </a:defRPr>
            </a:lvl5pPr>
            <a:lvl6pPr marL="2497752" indent="-227068" defTabSz="925620" eaLnBrk="0" fontAlgn="base" hangingPunct="0">
              <a:spcBef>
                <a:spcPct val="0"/>
              </a:spcBef>
              <a:spcAft>
                <a:spcPct val="0"/>
              </a:spcAft>
              <a:defRPr>
                <a:solidFill>
                  <a:schemeClr val="tx1"/>
                </a:solidFill>
                <a:latin typeface="Arial" charset="0"/>
              </a:defRPr>
            </a:lvl6pPr>
            <a:lvl7pPr marL="2951889" indent="-227068" defTabSz="925620" eaLnBrk="0" fontAlgn="base" hangingPunct="0">
              <a:spcBef>
                <a:spcPct val="0"/>
              </a:spcBef>
              <a:spcAft>
                <a:spcPct val="0"/>
              </a:spcAft>
              <a:defRPr>
                <a:solidFill>
                  <a:schemeClr val="tx1"/>
                </a:solidFill>
                <a:latin typeface="Arial" charset="0"/>
              </a:defRPr>
            </a:lvl7pPr>
            <a:lvl8pPr marL="3406026" indent="-227068" defTabSz="925620" eaLnBrk="0" fontAlgn="base" hangingPunct="0">
              <a:spcBef>
                <a:spcPct val="0"/>
              </a:spcBef>
              <a:spcAft>
                <a:spcPct val="0"/>
              </a:spcAft>
              <a:defRPr>
                <a:solidFill>
                  <a:schemeClr val="tx1"/>
                </a:solidFill>
                <a:latin typeface="Arial" charset="0"/>
              </a:defRPr>
            </a:lvl8pPr>
            <a:lvl9pPr marL="3860162" indent="-227068" defTabSz="925620" eaLnBrk="0" fontAlgn="base" hangingPunct="0">
              <a:spcBef>
                <a:spcPct val="0"/>
              </a:spcBef>
              <a:spcAft>
                <a:spcPct val="0"/>
              </a:spcAft>
              <a:defRPr>
                <a:solidFill>
                  <a:schemeClr val="tx1"/>
                </a:solidFill>
                <a:latin typeface="Arial" charset="0"/>
              </a:defRPr>
            </a:lvl9pPr>
          </a:lstStyle>
          <a:p>
            <a:pPr marL="0" marR="0" lvl="0" indent="0" algn="r" defTabSz="925620" rtl="0" eaLnBrk="1" fontAlgn="base" latinLnBrk="0" hangingPunct="1">
              <a:lnSpc>
                <a:spcPct val="100000"/>
              </a:lnSpc>
              <a:spcBef>
                <a:spcPct val="0"/>
              </a:spcBef>
              <a:spcAft>
                <a:spcPct val="0"/>
              </a:spcAft>
              <a:buClrTx/>
              <a:buSzTx/>
              <a:buFontTx/>
              <a:buNone/>
              <a:tabLst/>
              <a:defRPr/>
            </a:pPr>
            <a:fld id="{D6A5C2E9-EB2A-41FC-A897-5947751283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2562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3011" name="Rectangle 2"/>
          <p:cNvSpPr>
            <a:spLocks noGrp="1" noRot="1" noChangeAspect="1" noChangeArrowheads="1" noTextEdit="1"/>
          </p:cNvSpPr>
          <p:nvPr>
            <p:ph type="sldImg"/>
          </p:nvPr>
        </p:nvSpPr>
        <p:spPr>
          <a:xfrm>
            <a:off x="915988" y="744538"/>
            <a:ext cx="4965700" cy="3724275"/>
          </a:xfrm>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25620" eaLnBrk="0" hangingPunct="0">
              <a:defRPr>
                <a:solidFill>
                  <a:schemeClr val="tx1"/>
                </a:solidFill>
                <a:latin typeface="Arial" charset="0"/>
              </a:defRPr>
            </a:lvl1pPr>
            <a:lvl2pPr marL="737972" indent="-283835" defTabSz="925620" eaLnBrk="0" hangingPunct="0">
              <a:defRPr>
                <a:solidFill>
                  <a:schemeClr val="tx1"/>
                </a:solidFill>
                <a:latin typeface="Arial" charset="0"/>
              </a:defRPr>
            </a:lvl2pPr>
            <a:lvl3pPr marL="1135342" indent="-227068" defTabSz="925620" eaLnBrk="0" hangingPunct="0">
              <a:defRPr>
                <a:solidFill>
                  <a:schemeClr val="tx1"/>
                </a:solidFill>
                <a:latin typeface="Arial" charset="0"/>
              </a:defRPr>
            </a:lvl3pPr>
            <a:lvl4pPr marL="1589479" indent="-227068" defTabSz="925620" eaLnBrk="0" hangingPunct="0">
              <a:defRPr>
                <a:solidFill>
                  <a:schemeClr val="tx1"/>
                </a:solidFill>
                <a:latin typeface="Arial" charset="0"/>
              </a:defRPr>
            </a:lvl4pPr>
            <a:lvl5pPr marL="2043615" indent="-227068" defTabSz="925620" eaLnBrk="0" hangingPunct="0">
              <a:defRPr>
                <a:solidFill>
                  <a:schemeClr val="tx1"/>
                </a:solidFill>
                <a:latin typeface="Arial" charset="0"/>
              </a:defRPr>
            </a:lvl5pPr>
            <a:lvl6pPr marL="2497752" indent="-227068" defTabSz="925620" eaLnBrk="0" fontAlgn="base" hangingPunct="0">
              <a:spcBef>
                <a:spcPct val="0"/>
              </a:spcBef>
              <a:spcAft>
                <a:spcPct val="0"/>
              </a:spcAft>
              <a:defRPr>
                <a:solidFill>
                  <a:schemeClr val="tx1"/>
                </a:solidFill>
                <a:latin typeface="Arial" charset="0"/>
              </a:defRPr>
            </a:lvl6pPr>
            <a:lvl7pPr marL="2951889" indent="-227068" defTabSz="925620" eaLnBrk="0" fontAlgn="base" hangingPunct="0">
              <a:spcBef>
                <a:spcPct val="0"/>
              </a:spcBef>
              <a:spcAft>
                <a:spcPct val="0"/>
              </a:spcAft>
              <a:defRPr>
                <a:solidFill>
                  <a:schemeClr val="tx1"/>
                </a:solidFill>
                <a:latin typeface="Arial" charset="0"/>
              </a:defRPr>
            </a:lvl7pPr>
            <a:lvl8pPr marL="3406026" indent="-227068" defTabSz="925620" eaLnBrk="0" fontAlgn="base" hangingPunct="0">
              <a:spcBef>
                <a:spcPct val="0"/>
              </a:spcBef>
              <a:spcAft>
                <a:spcPct val="0"/>
              </a:spcAft>
              <a:defRPr>
                <a:solidFill>
                  <a:schemeClr val="tx1"/>
                </a:solidFill>
                <a:latin typeface="Arial" charset="0"/>
              </a:defRPr>
            </a:lvl8pPr>
            <a:lvl9pPr marL="3860162" indent="-227068" defTabSz="925620" eaLnBrk="0" fontAlgn="base" hangingPunct="0">
              <a:spcBef>
                <a:spcPct val="0"/>
              </a:spcBef>
              <a:spcAft>
                <a:spcPct val="0"/>
              </a:spcAft>
              <a:defRPr>
                <a:solidFill>
                  <a:schemeClr val="tx1"/>
                </a:solidFill>
                <a:latin typeface="Arial" charset="0"/>
              </a:defRPr>
            </a:lvl9pPr>
          </a:lstStyle>
          <a:p>
            <a:pPr marL="0" marR="0" lvl="0" indent="0" algn="r" defTabSz="925620" rtl="0" eaLnBrk="1" fontAlgn="base" latinLnBrk="0" hangingPunct="1">
              <a:lnSpc>
                <a:spcPct val="100000"/>
              </a:lnSpc>
              <a:spcBef>
                <a:spcPct val="0"/>
              </a:spcBef>
              <a:spcAft>
                <a:spcPct val="0"/>
              </a:spcAft>
              <a:buClrTx/>
              <a:buSzTx/>
              <a:buFontTx/>
              <a:buNone/>
              <a:tabLst/>
              <a:defRPr/>
            </a:pPr>
            <a:fld id="{D6A5C2E9-EB2A-41FC-A897-5947751283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2562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3011" name="Rectangle 2"/>
          <p:cNvSpPr>
            <a:spLocks noGrp="1" noRot="1" noChangeAspect="1" noChangeArrowheads="1" noTextEdit="1"/>
          </p:cNvSpPr>
          <p:nvPr>
            <p:ph type="sldImg"/>
          </p:nvPr>
        </p:nvSpPr>
        <p:spPr>
          <a:xfrm>
            <a:off x="915988" y="744538"/>
            <a:ext cx="4965700" cy="3724275"/>
          </a:xfrm>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25620" eaLnBrk="0" hangingPunct="0">
              <a:defRPr>
                <a:solidFill>
                  <a:schemeClr val="tx1"/>
                </a:solidFill>
                <a:latin typeface="Arial" charset="0"/>
              </a:defRPr>
            </a:lvl1pPr>
            <a:lvl2pPr marL="737972" indent="-283835" defTabSz="925620" eaLnBrk="0" hangingPunct="0">
              <a:defRPr>
                <a:solidFill>
                  <a:schemeClr val="tx1"/>
                </a:solidFill>
                <a:latin typeface="Arial" charset="0"/>
              </a:defRPr>
            </a:lvl2pPr>
            <a:lvl3pPr marL="1135342" indent="-227068" defTabSz="925620" eaLnBrk="0" hangingPunct="0">
              <a:defRPr>
                <a:solidFill>
                  <a:schemeClr val="tx1"/>
                </a:solidFill>
                <a:latin typeface="Arial" charset="0"/>
              </a:defRPr>
            </a:lvl3pPr>
            <a:lvl4pPr marL="1589479" indent="-227068" defTabSz="925620" eaLnBrk="0" hangingPunct="0">
              <a:defRPr>
                <a:solidFill>
                  <a:schemeClr val="tx1"/>
                </a:solidFill>
                <a:latin typeface="Arial" charset="0"/>
              </a:defRPr>
            </a:lvl4pPr>
            <a:lvl5pPr marL="2043615" indent="-227068" defTabSz="925620" eaLnBrk="0" hangingPunct="0">
              <a:defRPr>
                <a:solidFill>
                  <a:schemeClr val="tx1"/>
                </a:solidFill>
                <a:latin typeface="Arial" charset="0"/>
              </a:defRPr>
            </a:lvl5pPr>
            <a:lvl6pPr marL="2497752" indent="-227068" defTabSz="925620" eaLnBrk="0" fontAlgn="base" hangingPunct="0">
              <a:spcBef>
                <a:spcPct val="0"/>
              </a:spcBef>
              <a:spcAft>
                <a:spcPct val="0"/>
              </a:spcAft>
              <a:defRPr>
                <a:solidFill>
                  <a:schemeClr val="tx1"/>
                </a:solidFill>
                <a:latin typeface="Arial" charset="0"/>
              </a:defRPr>
            </a:lvl6pPr>
            <a:lvl7pPr marL="2951889" indent="-227068" defTabSz="925620" eaLnBrk="0" fontAlgn="base" hangingPunct="0">
              <a:spcBef>
                <a:spcPct val="0"/>
              </a:spcBef>
              <a:spcAft>
                <a:spcPct val="0"/>
              </a:spcAft>
              <a:defRPr>
                <a:solidFill>
                  <a:schemeClr val="tx1"/>
                </a:solidFill>
                <a:latin typeface="Arial" charset="0"/>
              </a:defRPr>
            </a:lvl7pPr>
            <a:lvl8pPr marL="3406026" indent="-227068" defTabSz="925620" eaLnBrk="0" fontAlgn="base" hangingPunct="0">
              <a:spcBef>
                <a:spcPct val="0"/>
              </a:spcBef>
              <a:spcAft>
                <a:spcPct val="0"/>
              </a:spcAft>
              <a:defRPr>
                <a:solidFill>
                  <a:schemeClr val="tx1"/>
                </a:solidFill>
                <a:latin typeface="Arial" charset="0"/>
              </a:defRPr>
            </a:lvl8pPr>
            <a:lvl9pPr marL="3860162" indent="-227068" defTabSz="925620" eaLnBrk="0" fontAlgn="base" hangingPunct="0">
              <a:spcBef>
                <a:spcPct val="0"/>
              </a:spcBef>
              <a:spcAft>
                <a:spcPct val="0"/>
              </a:spcAft>
              <a:defRPr>
                <a:solidFill>
                  <a:schemeClr val="tx1"/>
                </a:solidFill>
                <a:latin typeface="Arial" charset="0"/>
              </a:defRPr>
            </a:lvl9pPr>
          </a:lstStyle>
          <a:p>
            <a:pPr marL="0" marR="0" lvl="0" indent="0" algn="r" defTabSz="925620" rtl="0" eaLnBrk="1" fontAlgn="base" latinLnBrk="0" hangingPunct="1">
              <a:lnSpc>
                <a:spcPct val="100000"/>
              </a:lnSpc>
              <a:spcBef>
                <a:spcPct val="0"/>
              </a:spcBef>
              <a:spcAft>
                <a:spcPct val="0"/>
              </a:spcAft>
              <a:buClrTx/>
              <a:buSzTx/>
              <a:buFontTx/>
              <a:buNone/>
              <a:tabLst/>
              <a:defRPr/>
            </a:pPr>
            <a:fld id="{1B99848F-BB41-4A27-B565-884EB0AF0051}"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2562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4035" name="Rectangle 2"/>
          <p:cNvSpPr>
            <a:spLocks noGrp="1" noRot="1" noChangeAspect="1" noChangeArrowheads="1" noTextEdit="1"/>
          </p:cNvSpPr>
          <p:nvPr>
            <p:ph type="sldImg"/>
          </p:nvPr>
        </p:nvSpPr>
        <p:spPr>
          <a:xfrm>
            <a:off x="915988" y="744538"/>
            <a:ext cx="4965700" cy="3724275"/>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en-US" sz="10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25620" eaLnBrk="0" hangingPunct="0">
              <a:defRPr>
                <a:solidFill>
                  <a:schemeClr val="tx1"/>
                </a:solidFill>
                <a:latin typeface="Arial" charset="0"/>
              </a:defRPr>
            </a:lvl1pPr>
            <a:lvl2pPr marL="737972" indent="-283835" defTabSz="925620" eaLnBrk="0" hangingPunct="0">
              <a:defRPr>
                <a:solidFill>
                  <a:schemeClr val="tx1"/>
                </a:solidFill>
                <a:latin typeface="Arial" charset="0"/>
              </a:defRPr>
            </a:lvl2pPr>
            <a:lvl3pPr marL="1135342" indent="-227068" defTabSz="925620" eaLnBrk="0" hangingPunct="0">
              <a:defRPr>
                <a:solidFill>
                  <a:schemeClr val="tx1"/>
                </a:solidFill>
                <a:latin typeface="Arial" charset="0"/>
              </a:defRPr>
            </a:lvl3pPr>
            <a:lvl4pPr marL="1589479" indent="-227068" defTabSz="925620" eaLnBrk="0" hangingPunct="0">
              <a:defRPr>
                <a:solidFill>
                  <a:schemeClr val="tx1"/>
                </a:solidFill>
                <a:latin typeface="Arial" charset="0"/>
              </a:defRPr>
            </a:lvl4pPr>
            <a:lvl5pPr marL="2043615" indent="-227068" defTabSz="925620" eaLnBrk="0" hangingPunct="0">
              <a:defRPr>
                <a:solidFill>
                  <a:schemeClr val="tx1"/>
                </a:solidFill>
                <a:latin typeface="Arial" charset="0"/>
              </a:defRPr>
            </a:lvl5pPr>
            <a:lvl6pPr marL="2497752" indent="-227068" defTabSz="925620" eaLnBrk="0" fontAlgn="base" hangingPunct="0">
              <a:spcBef>
                <a:spcPct val="0"/>
              </a:spcBef>
              <a:spcAft>
                <a:spcPct val="0"/>
              </a:spcAft>
              <a:defRPr>
                <a:solidFill>
                  <a:schemeClr val="tx1"/>
                </a:solidFill>
                <a:latin typeface="Arial" charset="0"/>
              </a:defRPr>
            </a:lvl6pPr>
            <a:lvl7pPr marL="2951889" indent="-227068" defTabSz="925620" eaLnBrk="0" fontAlgn="base" hangingPunct="0">
              <a:spcBef>
                <a:spcPct val="0"/>
              </a:spcBef>
              <a:spcAft>
                <a:spcPct val="0"/>
              </a:spcAft>
              <a:defRPr>
                <a:solidFill>
                  <a:schemeClr val="tx1"/>
                </a:solidFill>
                <a:latin typeface="Arial" charset="0"/>
              </a:defRPr>
            </a:lvl7pPr>
            <a:lvl8pPr marL="3406026" indent="-227068" defTabSz="925620" eaLnBrk="0" fontAlgn="base" hangingPunct="0">
              <a:spcBef>
                <a:spcPct val="0"/>
              </a:spcBef>
              <a:spcAft>
                <a:spcPct val="0"/>
              </a:spcAft>
              <a:defRPr>
                <a:solidFill>
                  <a:schemeClr val="tx1"/>
                </a:solidFill>
                <a:latin typeface="Arial" charset="0"/>
              </a:defRPr>
            </a:lvl8pPr>
            <a:lvl9pPr marL="3860162" indent="-227068" defTabSz="925620" eaLnBrk="0" fontAlgn="base" hangingPunct="0">
              <a:spcBef>
                <a:spcPct val="0"/>
              </a:spcBef>
              <a:spcAft>
                <a:spcPct val="0"/>
              </a:spcAft>
              <a:defRPr>
                <a:solidFill>
                  <a:schemeClr val="tx1"/>
                </a:solidFill>
                <a:latin typeface="Arial" charset="0"/>
              </a:defRPr>
            </a:lvl9pPr>
          </a:lstStyle>
          <a:p>
            <a:pPr marL="0" marR="0" lvl="0" indent="0" algn="r" defTabSz="925620" rtl="0" eaLnBrk="1" fontAlgn="base" latinLnBrk="0" hangingPunct="1">
              <a:lnSpc>
                <a:spcPct val="100000"/>
              </a:lnSpc>
              <a:spcBef>
                <a:spcPct val="0"/>
              </a:spcBef>
              <a:spcAft>
                <a:spcPct val="0"/>
              </a:spcAft>
              <a:buClrTx/>
              <a:buSzTx/>
              <a:buFontTx/>
              <a:buNone/>
              <a:tabLst/>
              <a:defRPr/>
            </a:pPr>
            <a:fld id="{AAB11640-0335-4797-AD0F-D241C59E755B}"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2562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2227" name="Rectangle 2"/>
          <p:cNvSpPr>
            <a:spLocks noGrp="1" noRot="1" noChangeAspect="1" noChangeArrowheads="1" noTextEdit="1"/>
          </p:cNvSpPr>
          <p:nvPr>
            <p:ph type="sldImg"/>
          </p:nvPr>
        </p:nvSpPr>
        <p:spPr>
          <a:xfrm>
            <a:off x="915988" y="744538"/>
            <a:ext cx="4965700" cy="3724275"/>
          </a:xfrm>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t>3</a:t>
            </a:fld>
            <a:endParaRPr lang="en-ZA"/>
          </a:p>
        </p:txBody>
      </p:sp>
    </p:spTree>
    <p:extLst>
      <p:ext uri="{BB962C8B-B14F-4D97-AF65-F5344CB8AC3E}">
        <p14:creationId xmlns:p14="http://schemas.microsoft.com/office/powerpoint/2010/main" val="20319391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25620" eaLnBrk="0" hangingPunct="0">
              <a:defRPr>
                <a:solidFill>
                  <a:schemeClr val="tx1"/>
                </a:solidFill>
                <a:latin typeface="Arial" charset="0"/>
              </a:defRPr>
            </a:lvl1pPr>
            <a:lvl2pPr marL="737972" indent="-283835" defTabSz="925620" eaLnBrk="0" hangingPunct="0">
              <a:defRPr>
                <a:solidFill>
                  <a:schemeClr val="tx1"/>
                </a:solidFill>
                <a:latin typeface="Arial" charset="0"/>
              </a:defRPr>
            </a:lvl2pPr>
            <a:lvl3pPr marL="1135342" indent="-227068" defTabSz="925620" eaLnBrk="0" hangingPunct="0">
              <a:defRPr>
                <a:solidFill>
                  <a:schemeClr val="tx1"/>
                </a:solidFill>
                <a:latin typeface="Arial" charset="0"/>
              </a:defRPr>
            </a:lvl3pPr>
            <a:lvl4pPr marL="1589479" indent="-227068" defTabSz="925620" eaLnBrk="0" hangingPunct="0">
              <a:defRPr>
                <a:solidFill>
                  <a:schemeClr val="tx1"/>
                </a:solidFill>
                <a:latin typeface="Arial" charset="0"/>
              </a:defRPr>
            </a:lvl4pPr>
            <a:lvl5pPr marL="2043615" indent="-227068" defTabSz="925620" eaLnBrk="0" hangingPunct="0">
              <a:defRPr>
                <a:solidFill>
                  <a:schemeClr val="tx1"/>
                </a:solidFill>
                <a:latin typeface="Arial" charset="0"/>
              </a:defRPr>
            </a:lvl5pPr>
            <a:lvl6pPr marL="2497752" indent="-227068" defTabSz="925620" eaLnBrk="0" fontAlgn="base" hangingPunct="0">
              <a:spcBef>
                <a:spcPct val="0"/>
              </a:spcBef>
              <a:spcAft>
                <a:spcPct val="0"/>
              </a:spcAft>
              <a:defRPr>
                <a:solidFill>
                  <a:schemeClr val="tx1"/>
                </a:solidFill>
                <a:latin typeface="Arial" charset="0"/>
              </a:defRPr>
            </a:lvl6pPr>
            <a:lvl7pPr marL="2951889" indent="-227068" defTabSz="925620" eaLnBrk="0" fontAlgn="base" hangingPunct="0">
              <a:spcBef>
                <a:spcPct val="0"/>
              </a:spcBef>
              <a:spcAft>
                <a:spcPct val="0"/>
              </a:spcAft>
              <a:defRPr>
                <a:solidFill>
                  <a:schemeClr val="tx1"/>
                </a:solidFill>
                <a:latin typeface="Arial" charset="0"/>
              </a:defRPr>
            </a:lvl7pPr>
            <a:lvl8pPr marL="3406026" indent="-227068" defTabSz="925620" eaLnBrk="0" fontAlgn="base" hangingPunct="0">
              <a:spcBef>
                <a:spcPct val="0"/>
              </a:spcBef>
              <a:spcAft>
                <a:spcPct val="0"/>
              </a:spcAft>
              <a:defRPr>
                <a:solidFill>
                  <a:schemeClr val="tx1"/>
                </a:solidFill>
                <a:latin typeface="Arial" charset="0"/>
              </a:defRPr>
            </a:lvl8pPr>
            <a:lvl9pPr marL="3860162" indent="-227068" defTabSz="925620" eaLnBrk="0" fontAlgn="base" hangingPunct="0">
              <a:spcBef>
                <a:spcPct val="0"/>
              </a:spcBef>
              <a:spcAft>
                <a:spcPct val="0"/>
              </a:spcAft>
              <a:defRPr>
                <a:solidFill>
                  <a:schemeClr val="tx1"/>
                </a:solidFill>
                <a:latin typeface="Arial" charset="0"/>
              </a:defRPr>
            </a:lvl9pPr>
          </a:lstStyle>
          <a:p>
            <a:pPr marL="0" marR="0" lvl="0" indent="0" algn="r" defTabSz="925620" rtl="0" eaLnBrk="1" fontAlgn="base" latinLnBrk="0" hangingPunct="1">
              <a:lnSpc>
                <a:spcPct val="100000"/>
              </a:lnSpc>
              <a:spcBef>
                <a:spcPct val="0"/>
              </a:spcBef>
              <a:spcAft>
                <a:spcPct val="0"/>
              </a:spcAft>
              <a:buClrTx/>
              <a:buSzTx/>
              <a:buFontTx/>
              <a:buNone/>
              <a:tabLst/>
              <a:defRPr/>
            </a:pPr>
            <a:fld id="{9E5C6824-E549-4056-82AD-D725832B113F}"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2562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4275" name="Rectangle 2"/>
          <p:cNvSpPr>
            <a:spLocks noGrp="1" noRot="1" noChangeAspect="1" noChangeArrowheads="1" noTextEdit="1"/>
          </p:cNvSpPr>
          <p:nvPr>
            <p:ph type="sldImg"/>
          </p:nvPr>
        </p:nvSpPr>
        <p:spPr>
          <a:xfrm>
            <a:off x="915988" y="744538"/>
            <a:ext cx="4965700" cy="3724275"/>
          </a:xfrm>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25620" eaLnBrk="0" hangingPunct="0">
              <a:defRPr>
                <a:solidFill>
                  <a:schemeClr val="tx1"/>
                </a:solidFill>
                <a:latin typeface="Arial" charset="0"/>
              </a:defRPr>
            </a:lvl1pPr>
            <a:lvl2pPr marL="737972" indent="-283835" defTabSz="925620" eaLnBrk="0" hangingPunct="0">
              <a:defRPr>
                <a:solidFill>
                  <a:schemeClr val="tx1"/>
                </a:solidFill>
                <a:latin typeface="Arial" charset="0"/>
              </a:defRPr>
            </a:lvl2pPr>
            <a:lvl3pPr marL="1135342" indent="-227068" defTabSz="925620" eaLnBrk="0" hangingPunct="0">
              <a:defRPr>
                <a:solidFill>
                  <a:schemeClr val="tx1"/>
                </a:solidFill>
                <a:latin typeface="Arial" charset="0"/>
              </a:defRPr>
            </a:lvl3pPr>
            <a:lvl4pPr marL="1589479" indent="-227068" defTabSz="925620" eaLnBrk="0" hangingPunct="0">
              <a:defRPr>
                <a:solidFill>
                  <a:schemeClr val="tx1"/>
                </a:solidFill>
                <a:latin typeface="Arial" charset="0"/>
              </a:defRPr>
            </a:lvl4pPr>
            <a:lvl5pPr marL="2043615" indent="-227068" defTabSz="925620" eaLnBrk="0" hangingPunct="0">
              <a:defRPr>
                <a:solidFill>
                  <a:schemeClr val="tx1"/>
                </a:solidFill>
                <a:latin typeface="Arial" charset="0"/>
              </a:defRPr>
            </a:lvl5pPr>
            <a:lvl6pPr marL="2497752" indent="-227068" defTabSz="925620" eaLnBrk="0" fontAlgn="base" hangingPunct="0">
              <a:spcBef>
                <a:spcPct val="0"/>
              </a:spcBef>
              <a:spcAft>
                <a:spcPct val="0"/>
              </a:spcAft>
              <a:defRPr>
                <a:solidFill>
                  <a:schemeClr val="tx1"/>
                </a:solidFill>
                <a:latin typeface="Arial" charset="0"/>
              </a:defRPr>
            </a:lvl6pPr>
            <a:lvl7pPr marL="2951889" indent="-227068" defTabSz="925620" eaLnBrk="0" fontAlgn="base" hangingPunct="0">
              <a:spcBef>
                <a:spcPct val="0"/>
              </a:spcBef>
              <a:spcAft>
                <a:spcPct val="0"/>
              </a:spcAft>
              <a:defRPr>
                <a:solidFill>
                  <a:schemeClr val="tx1"/>
                </a:solidFill>
                <a:latin typeface="Arial" charset="0"/>
              </a:defRPr>
            </a:lvl7pPr>
            <a:lvl8pPr marL="3406026" indent="-227068" defTabSz="925620" eaLnBrk="0" fontAlgn="base" hangingPunct="0">
              <a:spcBef>
                <a:spcPct val="0"/>
              </a:spcBef>
              <a:spcAft>
                <a:spcPct val="0"/>
              </a:spcAft>
              <a:defRPr>
                <a:solidFill>
                  <a:schemeClr val="tx1"/>
                </a:solidFill>
                <a:latin typeface="Arial" charset="0"/>
              </a:defRPr>
            </a:lvl8pPr>
            <a:lvl9pPr marL="3860162" indent="-227068" defTabSz="925620" eaLnBrk="0" fontAlgn="base" hangingPunct="0">
              <a:spcBef>
                <a:spcPct val="0"/>
              </a:spcBef>
              <a:spcAft>
                <a:spcPct val="0"/>
              </a:spcAft>
              <a:defRPr>
                <a:solidFill>
                  <a:schemeClr val="tx1"/>
                </a:solidFill>
                <a:latin typeface="Arial" charset="0"/>
              </a:defRPr>
            </a:lvl9pPr>
          </a:lstStyle>
          <a:p>
            <a:pPr marL="0" marR="0" lvl="0" indent="0" algn="r" defTabSz="925620" rtl="0" eaLnBrk="1" fontAlgn="base" latinLnBrk="0" hangingPunct="1">
              <a:lnSpc>
                <a:spcPct val="100000"/>
              </a:lnSpc>
              <a:spcBef>
                <a:spcPct val="0"/>
              </a:spcBef>
              <a:spcAft>
                <a:spcPct val="0"/>
              </a:spcAft>
              <a:buClrTx/>
              <a:buSzTx/>
              <a:buFontTx/>
              <a:buNone/>
              <a:tabLst/>
              <a:defRPr/>
            </a:pPr>
            <a:fld id="{18A1FEC7-B491-4495-9406-787D8157CCA4}"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25620" rtl="0" eaLnBrk="1" fontAlgn="base" latinLnBrk="0" hangingPunct="1">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51" name="Rectangle 2"/>
          <p:cNvSpPr>
            <a:spLocks noGrp="1" noRot="1" noChangeAspect="1" noChangeArrowheads="1" noTextEdit="1"/>
          </p:cNvSpPr>
          <p:nvPr>
            <p:ph type="sldImg"/>
          </p:nvPr>
        </p:nvSpPr>
        <p:spPr>
          <a:xfrm>
            <a:off x="915988" y="744538"/>
            <a:ext cx="4965700" cy="3724275"/>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en-US" sz="10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49688" y="9428242"/>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53" tIns="46277" rIns="92553" bIns="46277" anchor="b"/>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marL="0" marR="0" lvl="0" indent="0" algn="r" defTabSz="931863" rtl="0" eaLnBrk="1" fontAlgn="base" latinLnBrk="0" hangingPunct="1">
              <a:lnSpc>
                <a:spcPct val="100000"/>
              </a:lnSpc>
              <a:spcBef>
                <a:spcPct val="0"/>
              </a:spcBef>
              <a:spcAft>
                <a:spcPct val="0"/>
              </a:spcAft>
              <a:buClrTx/>
              <a:buSzTx/>
              <a:buFontTx/>
              <a:buNone/>
              <a:tabLst/>
              <a:defRPr/>
            </a:pPr>
            <a:fld id="{39A11671-FED6-4A3F-93F2-D74C4A611E14}" type="slidenum">
              <a:rPr kumimoji="0" lang="en-U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31863" rtl="0" eaLnBrk="1" fontAlgn="base" latinLnBrk="0" hangingPunct="1">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49155" name="Rectangle 2"/>
          <p:cNvSpPr>
            <a:spLocks noGrp="1" noRot="1" noChangeAspect="1" noChangeArrowheads="1" noTextEdit="1"/>
          </p:cNvSpPr>
          <p:nvPr>
            <p:ph type="sldImg"/>
          </p:nvPr>
        </p:nvSpPr>
        <p:spPr>
          <a:xfrm>
            <a:off x="915988" y="744538"/>
            <a:ext cx="4965700" cy="3724275"/>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ZA"/>
              <a:t>Revenue and expenses are defined as follows:</a:t>
            </a:r>
          </a:p>
          <a:p>
            <a:pPr eaLnBrk="1" hangingPunct="1"/>
            <a:endParaRPr lang="en-ZA"/>
          </a:p>
          <a:p>
            <a:pPr eaLnBrk="1" hangingPunct="1"/>
            <a:r>
              <a:rPr lang="en-ZA"/>
              <a:t>Revenue:</a:t>
            </a:r>
          </a:p>
          <a:p>
            <a:pPr eaLnBrk="1" hangingPunct="1">
              <a:buFontTx/>
              <a:buChar char="•"/>
            </a:pPr>
            <a:r>
              <a:rPr lang="en-ZA"/>
              <a:t>Gross inflow of economic benefits or service potential</a:t>
            </a:r>
          </a:p>
          <a:p>
            <a:pPr eaLnBrk="1" hangingPunct="1">
              <a:buFontTx/>
              <a:buChar char="•"/>
            </a:pPr>
            <a:r>
              <a:rPr lang="en-ZA"/>
              <a:t>Inflows = increase in net assets</a:t>
            </a:r>
          </a:p>
          <a:p>
            <a:pPr eaLnBrk="1" hangingPunct="1">
              <a:buFontTx/>
              <a:buChar char="•"/>
            </a:pPr>
            <a:r>
              <a:rPr lang="en-ZA"/>
              <a:t>Other than contributions from owners</a:t>
            </a:r>
          </a:p>
          <a:p>
            <a:pPr eaLnBrk="1" hangingPunct="1"/>
            <a:endParaRPr lang="en-ZA"/>
          </a:p>
          <a:p>
            <a:pPr eaLnBrk="1" hangingPunct="1"/>
            <a:r>
              <a:rPr lang="en-ZA"/>
              <a:t>Expenses:</a:t>
            </a:r>
          </a:p>
          <a:p>
            <a:pPr eaLnBrk="1" hangingPunct="1">
              <a:buFontTx/>
              <a:buChar char="•"/>
            </a:pPr>
            <a:r>
              <a:rPr lang="en-ZA"/>
              <a:t>Decreases in economic benefits or service potential </a:t>
            </a:r>
          </a:p>
          <a:p>
            <a:pPr eaLnBrk="1" hangingPunct="1">
              <a:buFontTx/>
              <a:buChar char="•"/>
            </a:pPr>
            <a:r>
              <a:rPr lang="en-ZA"/>
              <a:t>Outflows or consumption of assets, incurrences of liabilities.</a:t>
            </a:r>
          </a:p>
          <a:p>
            <a:pPr eaLnBrk="1" hangingPunct="1"/>
            <a:endParaRPr lang="en-ZA"/>
          </a:p>
          <a:p>
            <a:pPr eaLnBrk="1" hangingPunct="1"/>
            <a:r>
              <a:rPr lang="en-ZA"/>
              <a:t>Negative balance reflects more expenses than revenue generated. </a:t>
            </a:r>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sz="1000" dirty="0"/>
              <a:t>Service charges – charges levied on goods and services provided, e.g. water, electricity, waste removal. </a:t>
            </a:r>
          </a:p>
          <a:p>
            <a:pPr>
              <a:lnSpc>
                <a:spcPct val="80000"/>
              </a:lnSpc>
            </a:pPr>
            <a:endParaRPr lang="en-US" sz="1000" dirty="0"/>
          </a:p>
          <a:p>
            <a:pPr>
              <a:lnSpc>
                <a:spcPct val="80000"/>
              </a:lnSpc>
            </a:pPr>
            <a:r>
              <a:rPr lang="en-US" sz="1000" dirty="0"/>
              <a:t>Finance income – interest on investments, debtors. </a:t>
            </a:r>
          </a:p>
          <a:p>
            <a:pPr>
              <a:lnSpc>
                <a:spcPct val="80000"/>
              </a:lnSpc>
            </a:pPr>
            <a:endParaRPr lang="en-US" sz="1000" dirty="0"/>
          </a:p>
          <a:p>
            <a:pPr>
              <a:lnSpc>
                <a:spcPct val="80000"/>
              </a:lnSpc>
            </a:pPr>
            <a:r>
              <a:rPr lang="en-US" sz="1000" dirty="0"/>
              <a:t>Agency services – fees received for work done on behalf of another entity, e.g. revenue from issuing motor vehicle licenses on behalf of the </a:t>
            </a:r>
            <a:r>
              <a:rPr lang="en-US" sz="1000" dirty="0" err="1"/>
              <a:t>Dept</a:t>
            </a:r>
            <a:r>
              <a:rPr lang="en-US" sz="1000" dirty="0"/>
              <a:t> of Transport. Do not show revenue from license as own, show only “commission”. </a:t>
            </a:r>
          </a:p>
          <a:p>
            <a:pPr>
              <a:lnSpc>
                <a:spcPct val="80000"/>
              </a:lnSpc>
            </a:pPr>
            <a:endParaRPr lang="en-US" sz="1000" dirty="0"/>
          </a:p>
          <a:p>
            <a:pPr>
              <a:lnSpc>
                <a:spcPct val="80000"/>
              </a:lnSpc>
            </a:pPr>
            <a:r>
              <a:rPr lang="en-US" sz="1000" dirty="0"/>
              <a:t>Gains/loss on disposal of assets – Means that assets sold during year. This amount shows the net value of asset reflected in the financial statements (carrying value) less what was received as compensation. If profit, compensation higher than value, if a loss, compensation lower than asset value. </a:t>
            </a:r>
          </a:p>
          <a:p>
            <a:pPr>
              <a:lnSpc>
                <a:spcPct val="80000"/>
              </a:lnSpc>
            </a:pPr>
            <a:endParaRPr lang="en-US" sz="1000" dirty="0"/>
          </a:p>
          <a:p>
            <a:pPr>
              <a:lnSpc>
                <a:spcPct val="80000"/>
              </a:lnSpc>
            </a:pPr>
            <a:r>
              <a:rPr lang="en-US" sz="1000" dirty="0"/>
              <a:t>Fines – traffic and other fines. Show full amount due, not just cash that the </a:t>
            </a:r>
            <a:r>
              <a:rPr lang="en-US" sz="1000" dirty="0" err="1"/>
              <a:t>munic</a:t>
            </a:r>
            <a:r>
              <a:rPr lang="en-US" sz="1000" dirty="0"/>
              <a:t> thinks it is going to collect based on past history. </a:t>
            </a:r>
          </a:p>
          <a:p>
            <a:pPr>
              <a:lnSpc>
                <a:spcPct val="80000"/>
              </a:lnSpc>
            </a:pPr>
            <a:endParaRPr lang="en-US" sz="1000" dirty="0"/>
          </a:p>
          <a:p>
            <a:pPr>
              <a:lnSpc>
                <a:spcPct val="80000"/>
              </a:lnSpc>
            </a:pPr>
            <a:endParaRPr lang="en-US" sz="1000" dirty="0"/>
          </a:p>
          <a:p>
            <a:pPr>
              <a:lnSpc>
                <a:spcPct val="80000"/>
              </a:lnSpc>
            </a:pPr>
            <a:endParaRPr lang="en-US" sz="1000"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sz="1000" dirty="0"/>
              <a:t>Employee related costs – salary costs, plus cost of providing other benefits (portion attributable to this year). </a:t>
            </a:r>
          </a:p>
          <a:p>
            <a:pPr>
              <a:lnSpc>
                <a:spcPct val="80000"/>
              </a:lnSpc>
            </a:pPr>
            <a:endParaRPr lang="en-US" sz="1000" dirty="0"/>
          </a:p>
          <a:p>
            <a:pPr>
              <a:lnSpc>
                <a:spcPct val="80000"/>
              </a:lnSpc>
            </a:pPr>
            <a:r>
              <a:rPr lang="en-US" sz="1000" dirty="0"/>
              <a:t>Impairment of assets – could be reduction in value of physical assets such as PPE, or it could be a reduction in debtors. </a:t>
            </a:r>
          </a:p>
          <a:p>
            <a:pPr>
              <a:lnSpc>
                <a:spcPct val="80000"/>
              </a:lnSpc>
            </a:pPr>
            <a:endParaRPr lang="en-US" sz="1000" dirty="0"/>
          </a:p>
          <a:p>
            <a:pPr>
              <a:lnSpc>
                <a:spcPct val="80000"/>
              </a:lnSpc>
            </a:pPr>
            <a:r>
              <a:rPr lang="en-US" sz="1000" dirty="0"/>
              <a:t>Depreciation and </a:t>
            </a:r>
            <a:r>
              <a:rPr lang="en-US" sz="1000" dirty="0" err="1"/>
              <a:t>amortisation</a:t>
            </a:r>
            <a:r>
              <a:rPr lang="en-US" sz="1000" dirty="0"/>
              <a:t> – reflects amount of the asset used over the reporting period. Changes in depreciation talk to the use of the asset by the entity. Depreciation important to understand what it costs to provide services. </a:t>
            </a:r>
          </a:p>
          <a:p>
            <a:pPr>
              <a:lnSpc>
                <a:spcPct val="80000"/>
              </a:lnSpc>
            </a:pPr>
            <a:endParaRPr lang="en-US" sz="1000" dirty="0"/>
          </a:p>
          <a:p>
            <a:pPr>
              <a:lnSpc>
                <a:spcPct val="80000"/>
              </a:lnSpc>
            </a:pPr>
            <a:r>
              <a:rPr lang="en-US" sz="1000" dirty="0"/>
              <a:t>Finance costs – interest paid on loans, creditors, unwinding of interest on rehab provisions etc.</a:t>
            </a:r>
          </a:p>
          <a:p>
            <a:pPr>
              <a:lnSpc>
                <a:spcPct val="80000"/>
              </a:lnSpc>
            </a:pPr>
            <a:endParaRPr lang="en-US" sz="1000" dirty="0"/>
          </a:p>
          <a:p>
            <a:pPr>
              <a:lnSpc>
                <a:spcPct val="80000"/>
              </a:lnSpc>
            </a:pPr>
            <a:r>
              <a:rPr lang="en-US" sz="1000" dirty="0"/>
              <a:t>Bulk purchases – water and electricity. Amount sold/consumed during year,  unused amounts shown as inventory. </a:t>
            </a:r>
          </a:p>
          <a:p>
            <a:pPr>
              <a:lnSpc>
                <a:spcPct val="80000"/>
              </a:lnSpc>
            </a:pPr>
            <a:endParaRPr lang="en-US" sz="1000" dirty="0"/>
          </a:p>
          <a:p>
            <a:pPr>
              <a:lnSpc>
                <a:spcPct val="80000"/>
              </a:lnSpc>
            </a:pPr>
            <a:r>
              <a:rPr lang="en-US" sz="1000" dirty="0"/>
              <a:t>Loss on </a:t>
            </a:r>
            <a:r>
              <a:rPr lang="en-US" sz="1000" dirty="0" err="1"/>
              <a:t>remeasurement</a:t>
            </a:r>
            <a:r>
              <a:rPr lang="en-US" sz="1000" dirty="0"/>
              <a:t> of investment property – unlike PPE, change in value in surplus or deficit. </a:t>
            </a:r>
          </a:p>
          <a:p>
            <a:pPr>
              <a:lnSpc>
                <a:spcPct val="80000"/>
              </a:lnSpc>
            </a:pPr>
            <a:endParaRPr lang="en-US" sz="1000"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Cant just focus on surplus of deficit – need to have a look at cash inflows and outflows to assess liquidity</a:t>
            </a:r>
          </a:p>
          <a:p>
            <a:pPr eaLnBrk="1" hangingPunct="1"/>
            <a:endParaRPr lang="en-US" dirty="0"/>
          </a:p>
          <a:p>
            <a:pPr eaLnBrk="1" hangingPunct="1"/>
            <a:r>
              <a:rPr lang="en-US" dirty="0"/>
              <a:t>Operating activities – Everything not investing or financing. </a:t>
            </a:r>
          </a:p>
          <a:p>
            <a:pPr eaLnBrk="1" hangingPunct="1"/>
            <a:endParaRPr lang="en-US" dirty="0"/>
          </a:p>
          <a:p>
            <a:pPr eaLnBrk="1" hangingPunct="1"/>
            <a:r>
              <a:rPr lang="en-US" dirty="0"/>
              <a:t>Investing - Acquisition or disposal of long term investments.</a:t>
            </a:r>
          </a:p>
          <a:p>
            <a:pPr eaLnBrk="1" hangingPunct="1"/>
            <a:endParaRPr lang="en-US" dirty="0"/>
          </a:p>
          <a:p>
            <a:pPr eaLnBrk="1" hangingPunct="1"/>
            <a:r>
              <a:rPr lang="en-US" dirty="0"/>
              <a:t>Financing -  Activities that result in change in size or composition of capital or borrowings.</a:t>
            </a:r>
          </a:p>
          <a:p>
            <a:endParaRPr lang="en-Z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BEA0A4-BF1B-4304-BB16-748FEC2DDA86}"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32968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en-US" sz="10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BEA0A4-BF1B-4304-BB16-748FEC2DDA86}"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75394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en-US" sz="1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7BEA0A4-BF1B-4304-BB16-748FEC2DDA86}" type="slidenum">
              <a:rPr lang="en-ZA" smtClean="0"/>
              <a:t>4</a:t>
            </a:fld>
            <a:endParaRPr lang="en-ZA"/>
          </a:p>
        </p:txBody>
      </p:sp>
    </p:spTree>
    <p:extLst>
      <p:ext uri="{BB962C8B-B14F-4D97-AF65-F5344CB8AC3E}">
        <p14:creationId xmlns:p14="http://schemas.microsoft.com/office/powerpoint/2010/main" val="22114540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7BEA0A4-BF1B-4304-BB16-748FEC2DDA86}" type="slidenum">
              <a:rPr lang="en-ZA" smtClean="0"/>
              <a:t>40</a:t>
            </a:fld>
            <a:endParaRPr lang="en-ZA"/>
          </a:p>
        </p:txBody>
      </p:sp>
    </p:spTree>
    <p:extLst>
      <p:ext uri="{BB962C8B-B14F-4D97-AF65-F5344CB8AC3E}">
        <p14:creationId xmlns:p14="http://schemas.microsoft.com/office/powerpoint/2010/main" val="40670874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7BEA0A4-BF1B-4304-BB16-748FEC2DDA86}" type="slidenum">
              <a:rPr lang="en-ZA" smtClean="0"/>
              <a:t>41</a:t>
            </a:fld>
            <a:endParaRPr lang="en-ZA"/>
          </a:p>
        </p:txBody>
      </p:sp>
    </p:spTree>
    <p:extLst>
      <p:ext uri="{BB962C8B-B14F-4D97-AF65-F5344CB8AC3E}">
        <p14:creationId xmlns:p14="http://schemas.microsoft.com/office/powerpoint/2010/main" val="36322646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7BEA0A4-BF1B-4304-BB16-748FEC2DDA86}" type="slidenum">
              <a:rPr lang="en-ZA" smtClean="0"/>
              <a:t>42</a:t>
            </a:fld>
            <a:endParaRPr lang="en-ZA"/>
          </a:p>
        </p:txBody>
      </p:sp>
    </p:spTree>
    <p:extLst>
      <p:ext uri="{BB962C8B-B14F-4D97-AF65-F5344CB8AC3E}">
        <p14:creationId xmlns:p14="http://schemas.microsoft.com/office/powerpoint/2010/main" val="332447160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7BEA0A4-BF1B-4304-BB16-748FEC2DDA86}" type="slidenum">
              <a:rPr lang="en-ZA" smtClean="0"/>
              <a:t>43</a:t>
            </a:fld>
            <a:endParaRPr lang="en-ZA"/>
          </a:p>
        </p:txBody>
      </p:sp>
    </p:spTree>
    <p:extLst>
      <p:ext uri="{BB962C8B-B14F-4D97-AF65-F5344CB8AC3E}">
        <p14:creationId xmlns:p14="http://schemas.microsoft.com/office/powerpoint/2010/main" val="9797204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7BEA0A4-BF1B-4304-BB16-748FEC2DDA86}" type="slidenum">
              <a:rPr lang="en-ZA" smtClean="0"/>
              <a:t>44</a:t>
            </a:fld>
            <a:endParaRPr lang="en-ZA"/>
          </a:p>
        </p:txBody>
      </p:sp>
    </p:spTree>
    <p:extLst>
      <p:ext uri="{BB962C8B-B14F-4D97-AF65-F5344CB8AC3E}">
        <p14:creationId xmlns:p14="http://schemas.microsoft.com/office/powerpoint/2010/main" val="40682186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7BEA0A4-BF1B-4304-BB16-748FEC2DDA86}" type="slidenum">
              <a:rPr lang="en-ZA" smtClean="0"/>
              <a:t>45</a:t>
            </a:fld>
            <a:endParaRPr lang="en-ZA"/>
          </a:p>
        </p:txBody>
      </p:sp>
    </p:spTree>
    <p:extLst>
      <p:ext uri="{BB962C8B-B14F-4D97-AF65-F5344CB8AC3E}">
        <p14:creationId xmlns:p14="http://schemas.microsoft.com/office/powerpoint/2010/main" val="4829325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7BEA0A4-BF1B-4304-BB16-748FEC2DDA86}" type="slidenum">
              <a:rPr lang="en-ZA" smtClean="0"/>
              <a:t>46</a:t>
            </a:fld>
            <a:endParaRPr lang="en-ZA"/>
          </a:p>
        </p:txBody>
      </p:sp>
    </p:spTree>
    <p:extLst>
      <p:ext uri="{BB962C8B-B14F-4D97-AF65-F5344CB8AC3E}">
        <p14:creationId xmlns:p14="http://schemas.microsoft.com/office/powerpoint/2010/main" val="12866186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7BEA0A4-BF1B-4304-BB16-748FEC2DDA86}" type="slidenum">
              <a:rPr lang="en-ZA" smtClean="0"/>
              <a:t>47</a:t>
            </a:fld>
            <a:endParaRPr lang="en-ZA"/>
          </a:p>
        </p:txBody>
      </p:sp>
    </p:spTree>
    <p:extLst>
      <p:ext uri="{BB962C8B-B14F-4D97-AF65-F5344CB8AC3E}">
        <p14:creationId xmlns:p14="http://schemas.microsoft.com/office/powerpoint/2010/main" val="3502245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t>5</a:t>
            </a:fld>
            <a:endParaRPr lang="en-ZA"/>
          </a:p>
        </p:txBody>
      </p:sp>
    </p:spTree>
    <p:extLst>
      <p:ext uri="{BB962C8B-B14F-4D97-AF65-F5344CB8AC3E}">
        <p14:creationId xmlns:p14="http://schemas.microsoft.com/office/powerpoint/2010/main" val="3561128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t>6</a:t>
            </a:fld>
            <a:endParaRPr lang="en-ZA"/>
          </a:p>
        </p:txBody>
      </p:sp>
    </p:spTree>
    <p:extLst>
      <p:ext uri="{BB962C8B-B14F-4D97-AF65-F5344CB8AC3E}">
        <p14:creationId xmlns:p14="http://schemas.microsoft.com/office/powerpoint/2010/main" val="2841981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7BEA0A4-BF1B-4304-BB16-748FEC2DDA86}" type="slidenum">
              <a:rPr lang="en-ZA" smtClean="0"/>
              <a:t>7</a:t>
            </a:fld>
            <a:endParaRPr lang="en-ZA"/>
          </a:p>
        </p:txBody>
      </p:sp>
    </p:spTree>
    <p:extLst>
      <p:ext uri="{BB962C8B-B14F-4D97-AF65-F5344CB8AC3E}">
        <p14:creationId xmlns:p14="http://schemas.microsoft.com/office/powerpoint/2010/main" val="988469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t>8</a:t>
            </a:fld>
            <a:endParaRPr lang="en-ZA"/>
          </a:p>
        </p:txBody>
      </p:sp>
    </p:spTree>
    <p:extLst>
      <p:ext uri="{BB962C8B-B14F-4D97-AF65-F5344CB8AC3E}">
        <p14:creationId xmlns:p14="http://schemas.microsoft.com/office/powerpoint/2010/main" val="1958617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t>9</a:t>
            </a:fld>
            <a:endParaRPr lang="en-ZA"/>
          </a:p>
        </p:txBody>
      </p:sp>
    </p:spTree>
    <p:extLst>
      <p:ext uri="{BB962C8B-B14F-4D97-AF65-F5344CB8AC3E}">
        <p14:creationId xmlns:p14="http://schemas.microsoft.com/office/powerpoint/2010/main" val="591610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59F94F-355D-4900-BBBA-E90AA1F3C9E4}" type="datetime1">
              <a:rPr lang="en-ZA" smtClean="0"/>
              <a:t>2019/07/08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83E3C5-DF38-4D28-9448-6CFD2C7B67B3}" type="slidenum">
              <a:rPr lang="en-ZA" smtClean="0"/>
              <a:t>‹#›</a:t>
            </a:fld>
            <a:endParaRPr lang="en-ZA"/>
          </a:p>
        </p:txBody>
      </p:sp>
    </p:spTree>
    <p:extLst>
      <p:ext uri="{BB962C8B-B14F-4D97-AF65-F5344CB8AC3E}">
        <p14:creationId xmlns:p14="http://schemas.microsoft.com/office/powerpoint/2010/main" val="2651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166054-AA84-47BE-86B8-C9D1E40B684E}" type="datetime1">
              <a:rPr lang="en-ZA" smtClean="0"/>
              <a:t>2019/07/08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83E3C5-DF38-4D28-9448-6CFD2C7B67B3}" type="slidenum">
              <a:rPr lang="en-ZA" smtClean="0"/>
              <a:t>‹#›</a:t>
            </a:fld>
            <a:endParaRPr lang="en-ZA"/>
          </a:p>
        </p:txBody>
      </p:sp>
    </p:spTree>
    <p:extLst>
      <p:ext uri="{BB962C8B-B14F-4D97-AF65-F5344CB8AC3E}">
        <p14:creationId xmlns:p14="http://schemas.microsoft.com/office/powerpoint/2010/main" val="284854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9B84EF-D650-452C-B932-03E50801F3D8}" type="datetime1">
              <a:rPr lang="en-ZA" smtClean="0"/>
              <a:t>2019/07/08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83E3C5-DF38-4D28-9448-6CFD2C7B67B3}" type="slidenum">
              <a:rPr lang="en-ZA" smtClean="0"/>
              <a:t>‹#›</a:t>
            </a:fld>
            <a:endParaRPr lang="en-ZA"/>
          </a:p>
        </p:txBody>
      </p:sp>
    </p:spTree>
    <p:extLst>
      <p:ext uri="{BB962C8B-B14F-4D97-AF65-F5344CB8AC3E}">
        <p14:creationId xmlns:p14="http://schemas.microsoft.com/office/powerpoint/2010/main" val="2313270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E781AA34-FAC7-46AF-861A-DBAC9CDF0D50}" type="datetime1">
              <a:rPr lang="en-ZA" smtClean="0"/>
              <a:t>2019/07/08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BBFCFF-32FA-4673-9161-6EFEBF303DCE}" type="slidenum">
              <a:rPr lang="en-US"/>
              <a:pPr>
                <a:defRPr/>
              </a:pPr>
              <a:t>‹#›</a:t>
            </a:fld>
            <a:endParaRPr lang="en-US"/>
          </a:p>
        </p:txBody>
      </p:sp>
    </p:spTree>
    <p:extLst>
      <p:ext uri="{BB962C8B-B14F-4D97-AF65-F5344CB8AC3E}">
        <p14:creationId xmlns:p14="http://schemas.microsoft.com/office/powerpoint/2010/main" val="1875669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C219B09B-5D4B-4537-97F9-5200BB770DF8}" type="datetime1">
              <a:rPr lang="en-ZA" smtClean="0"/>
              <a:t>2019/07/08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391692-E855-49AE-953B-BABEB9C9389F}" type="slidenum">
              <a:rPr lang="en-US"/>
              <a:pPr>
                <a:defRPr/>
              </a:pPr>
              <a:t>‹#›</a:t>
            </a:fld>
            <a:endParaRPr lang="en-US"/>
          </a:p>
        </p:txBody>
      </p:sp>
    </p:spTree>
    <p:extLst>
      <p:ext uri="{BB962C8B-B14F-4D97-AF65-F5344CB8AC3E}">
        <p14:creationId xmlns:p14="http://schemas.microsoft.com/office/powerpoint/2010/main" val="2922967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AF162A3-EBE7-4C7C-81A3-0B420B39FCA5}" type="datetime1">
              <a:rPr lang="en-ZA" smtClean="0"/>
              <a:t>2019/07/08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981EF8-F381-4FF7-9EB0-46D75D12DB8D}" type="slidenum">
              <a:rPr lang="en-US"/>
              <a:pPr>
                <a:defRPr/>
              </a:pPr>
              <a:t>‹#›</a:t>
            </a:fld>
            <a:endParaRPr lang="en-US"/>
          </a:p>
        </p:txBody>
      </p:sp>
    </p:spTree>
    <p:extLst>
      <p:ext uri="{BB962C8B-B14F-4D97-AF65-F5344CB8AC3E}">
        <p14:creationId xmlns:p14="http://schemas.microsoft.com/office/powerpoint/2010/main" val="1961733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fld id="{74655907-08FC-47D3-8021-C44B37C2F3B0}" type="datetime1">
              <a:rPr lang="en-ZA" smtClean="0"/>
              <a:t>2019/07/08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8C8BF1-6BAB-4FF7-9228-702977F17414}" type="slidenum">
              <a:rPr lang="en-US"/>
              <a:pPr>
                <a:defRPr/>
              </a:pPr>
              <a:t>‹#›</a:t>
            </a:fld>
            <a:endParaRPr lang="en-US"/>
          </a:p>
        </p:txBody>
      </p:sp>
    </p:spTree>
    <p:extLst>
      <p:ext uri="{BB962C8B-B14F-4D97-AF65-F5344CB8AC3E}">
        <p14:creationId xmlns:p14="http://schemas.microsoft.com/office/powerpoint/2010/main" val="1966804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fld id="{99F5E6E2-96F7-4450-8CD7-40F9FCE12D39}" type="datetime1">
              <a:rPr lang="en-ZA" smtClean="0"/>
              <a:t>2019/07/08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7DD5322-0DFD-4C1F-9041-1C9C709C3168}" type="slidenum">
              <a:rPr lang="en-US"/>
              <a:pPr>
                <a:defRPr/>
              </a:pPr>
              <a:t>‹#›</a:t>
            </a:fld>
            <a:endParaRPr lang="en-US"/>
          </a:p>
        </p:txBody>
      </p:sp>
    </p:spTree>
    <p:extLst>
      <p:ext uri="{BB962C8B-B14F-4D97-AF65-F5344CB8AC3E}">
        <p14:creationId xmlns:p14="http://schemas.microsoft.com/office/powerpoint/2010/main" val="1118333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D674C4AD-6A85-4FE7-A88F-C3C4597A2D9D}" type="datetime1">
              <a:rPr lang="en-ZA" smtClean="0"/>
              <a:t>2019/07/08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4F80D0C-8253-49DB-B5D7-0378D879280C}" type="slidenum">
              <a:rPr lang="en-US"/>
              <a:pPr>
                <a:defRPr/>
              </a:pPr>
              <a:t>‹#›</a:t>
            </a:fld>
            <a:endParaRPr lang="en-US"/>
          </a:p>
        </p:txBody>
      </p:sp>
    </p:spTree>
    <p:extLst>
      <p:ext uri="{BB962C8B-B14F-4D97-AF65-F5344CB8AC3E}">
        <p14:creationId xmlns:p14="http://schemas.microsoft.com/office/powerpoint/2010/main" val="3365810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A9FEA84-7D23-4682-9952-7B94CDD20ECA}" type="datetime1">
              <a:rPr lang="en-ZA" smtClean="0"/>
              <a:t>2019/07/08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C5C42C-8FBD-4D3A-B63B-FC8309EF9A65}" type="slidenum">
              <a:rPr lang="en-US"/>
              <a:pPr>
                <a:defRPr/>
              </a:pPr>
              <a:t>‹#›</a:t>
            </a:fld>
            <a:endParaRPr lang="en-US"/>
          </a:p>
        </p:txBody>
      </p:sp>
    </p:spTree>
    <p:extLst>
      <p:ext uri="{BB962C8B-B14F-4D97-AF65-F5344CB8AC3E}">
        <p14:creationId xmlns:p14="http://schemas.microsoft.com/office/powerpoint/2010/main" val="3274399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1171555-9A90-461F-B842-E8268C3F474E}" type="datetime1">
              <a:rPr lang="en-ZA" smtClean="0"/>
              <a:t>2019/07/08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A82439-E74B-489A-9E4B-A45518BB4A8D}" type="slidenum">
              <a:rPr lang="en-US"/>
              <a:pPr>
                <a:defRPr/>
              </a:pPr>
              <a:t>‹#›</a:t>
            </a:fld>
            <a:endParaRPr lang="en-US"/>
          </a:p>
        </p:txBody>
      </p:sp>
    </p:spTree>
    <p:extLst>
      <p:ext uri="{BB962C8B-B14F-4D97-AF65-F5344CB8AC3E}">
        <p14:creationId xmlns:p14="http://schemas.microsoft.com/office/powerpoint/2010/main" val="144775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A215C8-6ABF-4DEB-86E7-A726841C7785}" type="datetime1">
              <a:rPr lang="en-ZA" smtClean="0"/>
              <a:t>2019/07/08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83E3C5-DF38-4D28-9448-6CFD2C7B67B3}" type="slidenum">
              <a:rPr lang="en-ZA" smtClean="0"/>
              <a:t>‹#›</a:t>
            </a:fld>
            <a:endParaRPr lang="en-ZA"/>
          </a:p>
        </p:txBody>
      </p:sp>
    </p:spTree>
    <p:extLst>
      <p:ext uri="{BB962C8B-B14F-4D97-AF65-F5344CB8AC3E}">
        <p14:creationId xmlns:p14="http://schemas.microsoft.com/office/powerpoint/2010/main" val="1059277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02B589B-C2A8-4A1D-BF82-1F0A9F2EA7D7}" type="datetime1">
              <a:rPr lang="en-ZA" smtClean="0"/>
              <a:t>2019/07/08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F87A73-385B-4F13-B893-35303CC68A9F}" type="slidenum">
              <a:rPr lang="en-US"/>
              <a:pPr>
                <a:defRPr/>
              </a:pPr>
              <a:t>‹#›</a:t>
            </a:fld>
            <a:endParaRPr lang="en-US"/>
          </a:p>
        </p:txBody>
      </p:sp>
    </p:spTree>
    <p:extLst>
      <p:ext uri="{BB962C8B-B14F-4D97-AF65-F5344CB8AC3E}">
        <p14:creationId xmlns:p14="http://schemas.microsoft.com/office/powerpoint/2010/main" val="11692729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69184895-59C1-4FD7-B1FB-8BB2CD592A12}" type="datetime1">
              <a:rPr lang="en-ZA" smtClean="0"/>
              <a:t>2019/07/08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1A15C4-C22F-4329-B5B4-BAB77E31B810}" type="slidenum">
              <a:rPr lang="en-US"/>
              <a:pPr>
                <a:defRPr/>
              </a:pPr>
              <a:t>‹#›</a:t>
            </a:fld>
            <a:endParaRPr lang="en-US"/>
          </a:p>
        </p:txBody>
      </p:sp>
    </p:spTree>
    <p:extLst>
      <p:ext uri="{BB962C8B-B14F-4D97-AF65-F5344CB8AC3E}">
        <p14:creationId xmlns:p14="http://schemas.microsoft.com/office/powerpoint/2010/main" val="16156963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FB9F798A-086F-4176-B2CC-FE2248D382FA}" type="datetime1">
              <a:rPr lang="en-ZA" smtClean="0"/>
              <a:t>2019/07/08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79B760-DE19-4C91-AC21-FE3BD130C4C9}" type="slidenum">
              <a:rPr lang="en-US"/>
              <a:pPr>
                <a:defRPr/>
              </a:pPr>
              <a:t>‹#›</a:t>
            </a:fld>
            <a:endParaRPr lang="en-US"/>
          </a:p>
        </p:txBody>
      </p:sp>
    </p:spTree>
    <p:extLst>
      <p:ext uri="{BB962C8B-B14F-4D97-AF65-F5344CB8AC3E}">
        <p14:creationId xmlns:p14="http://schemas.microsoft.com/office/powerpoint/2010/main" val="33254049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ZA"/>
          </a:p>
        </p:txBody>
      </p:sp>
      <p:sp>
        <p:nvSpPr>
          <p:cNvPr id="3" name="Table Placeholder 2"/>
          <p:cNvSpPr>
            <a:spLocks noGrp="1"/>
          </p:cNvSpPr>
          <p:nvPr>
            <p:ph type="tbl" idx="1"/>
          </p:nvPr>
        </p:nvSpPr>
        <p:spPr>
          <a:xfrm>
            <a:off x="457200" y="1600200"/>
            <a:ext cx="8229600" cy="4525963"/>
          </a:xfrm>
        </p:spPr>
        <p:txBody>
          <a:bodyPr/>
          <a:lstStyle/>
          <a:p>
            <a:pPr lvl="0"/>
            <a:endParaRPr lang="en-ZA" noProof="0"/>
          </a:p>
        </p:txBody>
      </p:sp>
      <p:sp>
        <p:nvSpPr>
          <p:cNvPr id="4" name="Rectangle 4"/>
          <p:cNvSpPr>
            <a:spLocks noGrp="1" noChangeArrowheads="1"/>
          </p:cNvSpPr>
          <p:nvPr>
            <p:ph type="dt" sz="half" idx="10"/>
          </p:nvPr>
        </p:nvSpPr>
        <p:spPr>
          <a:ln/>
        </p:spPr>
        <p:txBody>
          <a:bodyPr/>
          <a:lstStyle>
            <a:lvl1pPr>
              <a:defRPr/>
            </a:lvl1pPr>
          </a:lstStyle>
          <a:p>
            <a:pPr>
              <a:defRPr/>
            </a:pPr>
            <a:fld id="{F8FEF23B-D7B7-4479-B057-92FDF435477B}" type="datetime1">
              <a:rPr lang="en-ZA" smtClean="0"/>
              <a:t>2019/07/08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97B5CE-415F-4D78-A060-A8C47CB481CD}" type="slidenum">
              <a:rPr lang="en-US"/>
              <a:pPr>
                <a:defRPr/>
              </a:pPr>
              <a:t>‹#›</a:t>
            </a:fld>
            <a:endParaRPr lang="en-US"/>
          </a:p>
        </p:txBody>
      </p:sp>
    </p:spTree>
    <p:extLst>
      <p:ext uri="{BB962C8B-B14F-4D97-AF65-F5344CB8AC3E}">
        <p14:creationId xmlns:p14="http://schemas.microsoft.com/office/powerpoint/2010/main" val="199661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2E29E6-E60E-4334-8853-725A1574318D}" type="datetime1">
              <a:rPr lang="en-ZA" smtClean="0"/>
              <a:t>2019/07/08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83E3C5-DF38-4D28-9448-6CFD2C7B67B3}" type="slidenum">
              <a:rPr lang="en-ZA" smtClean="0"/>
              <a:t>‹#›</a:t>
            </a:fld>
            <a:endParaRPr lang="en-ZA"/>
          </a:p>
        </p:txBody>
      </p:sp>
    </p:spTree>
    <p:extLst>
      <p:ext uri="{BB962C8B-B14F-4D97-AF65-F5344CB8AC3E}">
        <p14:creationId xmlns:p14="http://schemas.microsoft.com/office/powerpoint/2010/main" val="3088852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D17663-8389-4E8D-851B-0E20B2A33E49}" type="datetime1">
              <a:rPr lang="en-ZA" smtClean="0"/>
              <a:t>2019/07/08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83E3C5-DF38-4D28-9448-6CFD2C7B67B3}" type="slidenum">
              <a:rPr lang="en-ZA" smtClean="0"/>
              <a:t>‹#›</a:t>
            </a:fld>
            <a:endParaRPr lang="en-ZA"/>
          </a:p>
        </p:txBody>
      </p:sp>
    </p:spTree>
    <p:extLst>
      <p:ext uri="{BB962C8B-B14F-4D97-AF65-F5344CB8AC3E}">
        <p14:creationId xmlns:p14="http://schemas.microsoft.com/office/powerpoint/2010/main" val="238992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DA0743-232D-4BFD-A33A-294778C605AE}" type="datetime1">
              <a:rPr lang="en-ZA" smtClean="0"/>
              <a:t>2019/07/08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783E3C5-DF38-4D28-9448-6CFD2C7B67B3}" type="slidenum">
              <a:rPr lang="en-ZA" smtClean="0"/>
              <a:t>‹#›</a:t>
            </a:fld>
            <a:endParaRPr lang="en-ZA"/>
          </a:p>
        </p:txBody>
      </p:sp>
    </p:spTree>
    <p:extLst>
      <p:ext uri="{BB962C8B-B14F-4D97-AF65-F5344CB8AC3E}">
        <p14:creationId xmlns:p14="http://schemas.microsoft.com/office/powerpoint/2010/main" val="3283843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EDDB78-0448-4B36-83F1-3F97B5F339E7}" type="datetime1">
              <a:rPr lang="en-ZA" smtClean="0"/>
              <a:t>2019/07/08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783E3C5-DF38-4D28-9448-6CFD2C7B67B3}" type="slidenum">
              <a:rPr lang="en-ZA" smtClean="0"/>
              <a:t>‹#›</a:t>
            </a:fld>
            <a:endParaRPr lang="en-ZA"/>
          </a:p>
        </p:txBody>
      </p:sp>
    </p:spTree>
    <p:extLst>
      <p:ext uri="{BB962C8B-B14F-4D97-AF65-F5344CB8AC3E}">
        <p14:creationId xmlns:p14="http://schemas.microsoft.com/office/powerpoint/2010/main" val="239306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7E0A3-CEDD-4554-9A42-6EDD307AEB79}" type="datetime1">
              <a:rPr lang="en-ZA" smtClean="0"/>
              <a:t>2019/07/08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783E3C5-DF38-4D28-9448-6CFD2C7B67B3}" type="slidenum">
              <a:rPr lang="en-ZA" smtClean="0"/>
              <a:t>‹#›</a:t>
            </a:fld>
            <a:endParaRPr lang="en-ZA"/>
          </a:p>
        </p:txBody>
      </p:sp>
    </p:spTree>
    <p:extLst>
      <p:ext uri="{BB962C8B-B14F-4D97-AF65-F5344CB8AC3E}">
        <p14:creationId xmlns:p14="http://schemas.microsoft.com/office/powerpoint/2010/main" val="300915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A8F501-B0E5-458E-811B-A0B49F397B38}" type="datetime1">
              <a:rPr lang="en-ZA" smtClean="0"/>
              <a:t>2019/07/08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83E3C5-DF38-4D28-9448-6CFD2C7B67B3}" type="slidenum">
              <a:rPr lang="en-ZA" smtClean="0"/>
              <a:t>‹#›</a:t>
            </a:fld>
            <a:endParaRPr lang="en-ZA"/>
          </a:p>
        </p:txBody>
      </p:sp>
    </p:spTree>
    <p:extLst>
      <p:ext uri="{BB962C8B-B14F-4D97-AF65-F5344CB8AC3E}">
        <p14:creationId xmlns:p14="http://schemas.microsoft.com/office/powerpoint/2010/main" val="33961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D7649A-6604-4DD3-A07A-7ADD7104EE2B}" type="datetime1">
              <a:rPr lang="en-ZA" smtClean="0"/>
              <a:t>2019/07/08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83E3C5-DF38-4D28-9448-6CFD2C7B67B3}" type="slidenum">
              <a:rPr lang="en-ZA" smtClean="0"/>
              <a:t>‹#›</a:t>
            </a:fld>
            <a:endParaRPr lang="en-ZA"/>
          </a:p>
        </p:txBody>
      </p:sp>
    </p:spTree>
    <p:extLst>
      <p:ext uri="{BB962C8B-B14F-4D97-AF65-F5344CB8AC3E}">
        <p14:creationId xmlns:p14="http://schemas.microsoft.com/office/powerpoint/2010/main" val="2071251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A8987-A71A-4B2C-93B4-197C86DECAAE}" type="datetime1">
              <a:rPr lang="en-ZA" smtClean="0"/>
              <a:t>2019/07/08</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3E3C5-DF38-4D28-9448-6CFD2C7B67B3}" type="slidenum">
              <a:rPr lang="en-ZA" smtClean="0"/>
              <a:t>‹#›</a:t>
            </a:fld>
            <a:endParaRPr lang="en-ZA"/>
          </a:p>
        </p:txBody>
      </p:sp>
    </p:spTree>
    <p:extLst>
      <p:ext uri="{BB962C8B-B14F-4D97-AF65-F5344CB8AC3E}">
        <p14:creationId xmlns:p14="http://schemas.microsoft.com/office/powerpoint/2010/main" val="3872799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2ndpage copy"/>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95B77B04-7431-49AA-84C6-89C94CB80847}" type="datetime1">
              <a:rPr lang="en-ZA" smtClean="0"/>
              <a:t>2019/07/08</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E9754799-94F3-4DAD-AF9B-8C312DC55710}" type="slidenum">
              <a:rPr lang="en-US"/>
              <a:pPr>
                <a:defRPr/>
              </a:pPr>
              <a:t>‹#›</a:t>
            </a:fld>
            <a:endParaRPr lang="en-US"/>
          </a:p>
        </p:txBody>
      </p:sp>
    </p:spTree>
    <p:extLst>
      <p:ext uri="{BB962C8B-B14F-4D97-AF65-F5344CB8AC3E}">
        <p14:creationId xmlns:p14="http://schemas.microsoft.com/office/powerpoint/2010/main" val="3896854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 Id="rId5" Type="http://schemas.openxmlformats.org/officeDocument/2006/relationships/hyperlink" Target="mailto:info@asb.co.za" TargetMode="External"/><Relationship Id="rId4" Type="http://schemas.openxmlformats.org/officeDocument/2006/relationships/hyperlink" Target="http://www.asb.co.za/"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7.xml"/><Relationship Id="rId5" Type="http://schemas.openxmlformats.org/officeDocument/2006/relationships/hyperlink" Target="http://www.asb.co.za/" TargetMode="External"/><Relationship Id="rId4" Type="http://schemas.openxmlformats.org/officeDocument/2006/relationships/hyperlink" Target="mailto:info@asb.co.z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6156C6B-0F69-4E1A-9253-731E9CCA38A1}"/>
              </a:ext>
            </a:extLst>
          </p:cNvPr>
          <p:cNvSpPr>
            <a:spLocks noGrp="1"/>
          </p:cNvSpPr>
          <p:nvPr>
            <p:ph type="ctrTitle"/>
          </p:nvPr>
        </p:nvSpPr>
        <p:spPr>
          <a:xfrm>
            <a:off x="1018903" y="647273"/>
            <a:ext cx="7288697" cy="1277321"/>
          </a:xfrm>
        </p:spPr>
        <p:txBody>
          <a:bodyPr>
            <a:normAutofit fontScale="90000"/>
          </a:bodyPr>
          <a:lstStyle/>
          <a:p>
            <a:br>
              <a:rPr lang="en-ZA" b="1" dirty="0">
                <a:latin typeface="Arial" panose="020B0604020202020204" pitchFamily="34" charset="0"/>
                <a:cs typeface="Arial" panose="020B0604020202020204" pitchFamily="34" charset="0"/>
              </a:rPr>
            </a:br>
            <a:br>
              <a:rPr lang="en-ZA" b="1" dirty="0">
                <a:latin typeface="Arial" panose="020B0604020202020204" pitchFamily="34" charset="0"/>
                <a:cs typeface="Arial" panose="020B0604020202020204" pitchFamily="34" charset="0"/>
              </a:rPr>
            </a:br>
            <a:br>
              <a:rPr lang="en-ZA" b="1" dirty="0">
                <a:latin typeface="Arial" panose="020B0604020202020204" pitchFamily="34" charset="0"/>
                <a:cs typeface="Arial" panose="020B0604020202020204" pitchFamily="34" charset="0"/>
              </a:rPr>
            </a:br>
            <a:r>
              <a:rPr lang="en-ZA" b="1" dirty="0">
                <a:latin typeface="Arial" panose="020B0604020202020204" pitchFamily="34" charset="0"/>
                <a:cs typeface="Arial" panose="020B0604020202020204" pitchFamily="34" charset="0"/>
              </a:rPr>
              <a:t>Financial Statement Preparation</a:t>
            </a:r>
          </a:p>
        </p:txBody>
      </p:sp>
      <p:sp>
        <p:nvSpPr>
          <p:cNvPr id="7" name="Subtitle 6">
            <a:extLst>
              <a:ext uri="{FF2B5EF4-FFF2-40B4-BE49-F238E27FC236}">
                <a16:creationId xmlns:a16="http://schemas.microsoft.com/office/drawing/2014/main" id="{F265D939-08A2-45C0-9D45-DE555D05C93F}"/>
              </a:ext>
            </a:extLst>
          </p:cNvPr>
          <p:cNvSpPr>
            <a:spLocks noGrp="1"/>
          </p:cNvSpPr>
          <p:nvPr>
            <p:ph type="subTitle" idx="1"/>
          </p:nvPr>
        </p:nvSpPr>
        <p:spPr>
          <a:xfrm>
            <a:off x="1154255" y="2283491"/>
            <a:ext cx="7244891" cy="2057399"/>
          </a:xfrm>
        </p:spPr>
        <p:txBody>
          <a:bodyPr/>
          <a:lstStyle/>
          <a:p>
            <a:r>
              <a:rPr lang="en-ZA" dirty="0">
                <a:latin typeface="Arial" panose="020B0604020202020204" pitchFamily="34" charset="0"/>
                <a:cs typeface="Arial" panose="020B0604020202020204" pitchFamily="34" charset="0"/>
              </a:rPr>
              <a:t>CIGFARO</a:t>
            </a:r>
          </a:p>
          <a:p>
            <a:r>
              <a:rPr lang="en-ZA" dirty="0">
                <a:latin typeface="Arial" panose="020B0604020202020204" pitchFamily="34" charset="0"/>
                <a:cs typeface="Arial" panose="020B0604020202020204" pitchFamily="34" charset="0"/>
              </a:rPr>
              <a:t>08 July 2019</a:t>
            </a:r>
          </a:p>
        </p:txBody>
      </p:sp>
      <p:pic>
        <p:nvPicPr>
          <p:cNvPr id="10" name="Picture 9" descr="A close up of a logo&#10;&#10;Description generated with very high confidence">
            <a:extLst>
              <a:ext uri="{FF2B5EF4-FFF2-40B4-BE49-F238E27FC236}">
                <a16:creationId xmlns:a16="http://schemas.microsoft.com/office/drawing/2014/main" id="{43BE37BB-0C9B-4DDF-948A-70A5FEA989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2275" y="5374518"/>
            <a:ext cx="2055173" cy="1391656"/>
          </a:xfrm>
          <a:prstGeom prst="rect">
            <a:avLst/>
          </a:prstGeom>
        </p:spPr>
      </p:pic>
      <p:sp>
        <p:nvSpPr>
          <p:cNvPr id="3" name="Rectangle 2">
            <a:extLst>
              <a:ext uri="{FF2B5EF4-FFF2-40B4-BE49-F238E27FC236}">
                <a16:creationId xmlns:a16="http://schemas.microsoft.com/office/drawing/2014/main" id="{6BBFBEC8-F04E-40DE-94AC-7C228F84235D}"/>
              </a:ext>
            </a:extLst>
          </p:cNvPr>
          <p:cNvSpPr/>
          <p:nvPr/>
        </p:nvSpPr>
        <p:spPr>
          <a:xfrm>
            <a:off x="1" y="6286749"/>
            <a:ext cx="5402072" cy="571251"/>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id="{B2787CDF-4DBD-47B7-A5F7-D0F54ABEF566}"/>
              </a:ext>
            </a:extLst>
          </p:cNvPr>
          <p:cNvSpPr/>
          <p:nvPr/>
        </p:nvSpPr>
        <p:spPr>
          <a:xfrm>
            <a:off x="7717650" y="6283070"/>
            <a:ext cx="1426350" cy="571251"/>
          </a:xfrm>
          <a:prstGeom prst="rect">
            <a:avLst/>
          </a:prstGeom>
          <a:solidFill>
            <a:srgbClr val="209889"/>
          </a:solidFill>
          <a:ln>
            <a:solidFill>
              <a:srgbClr val="209889"/>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ZA"/>
          </a:p>
        </p:txBody>
      </p:sp>
      <p:sp>
        <p:nvSpPr>
          <p:cNvPr id="11" name="Rectangle 10">
            <a:extLst>
              <a:ext uri="{FF2B5EF4-FFF2-40B4-BE49-F238E27FC236}">
                <a16:creationId xmlns:a16="http://schemas.microsoft.com/office/drawing/2014/main" id="{806FA406-6AA8-4AB4-BACE-6D4FB3E8E9ED}"/>
              </a:ext>
            </a:extLst>
          </p:cNvPr>
          <p:cNvSpPr/>
          <p:nvPr/>
        </p:nvSpPr>
        <p:spPr>
          <a:xfrm>
            <a:off x="273085" y="6468871"/>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ectangle 11">
            <a:extLst>
              <a:ext uri="{FF2B5EF4-FFF2-40B4-BE49-F238E27FC236}">
                <a16:creationId xmlns:a16="http://schemas.microsoft.com/office/drawing/2014/main" id="{34D99048-EAE7-477C-BDF5-80C696CDB686}"/>
              </a:ext>
            </a:extLst>
          </p:cNvPr>
          <p:cNvSpPr/>
          <p:nvPr/>
        </p:nvSpPr>
        <p:spPr>
          <a:xfrm>
            <a:off x="847299" y="6468871"/>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Rectangle 12">
            <a:extLst>
              <a:ext uri="{FF2B5EF4-FFF2-40B4-BE49-F238E27FC236}">
                <a16:creationId xmlns:a16="http://schemas.microsoft.com/office/drawing/2014/main" id="{8468C480-5EA3-4289-9B1D-CC9D02D47512}"/>
              </a:ext>
            </a:extLst>
          </p:cNvPr>
          <p:cNvSpPr/>
          <p:nvPr/>
        </p:nvSpPr>
        <p:spPr>
          <a:xfrm>
            <a:off x="1408159"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a:extLst>
              <a:ext uri="{FF2B5EF4-FFF2-40B4-BE49-F238E27FC236}">
                <a16:creationId xmlns:a16="http://schemas.microsoft.com/office/drawing/2014/main" id="{D8043B89-96ED-4760-9F0D-44BDDE253D1B}"/>
              </a:ext>
            </a:extLst>
          </p:cNvPr>
          <p:cNvSpPr/>
          <p:nvPr/>
        </p:nvSpPr>
        <p:spPr>
          <a:xfrm>
            <a:off x="1969019"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id="{7905616E-45BD-4737-80F4-7614A0D97F50}"/>
              </a:ext>
            </a:extLst>
          </p:cNvPr>
          <p:cNvSpPr/>
          <p:nvPr/>
        </p:nvSpPr>
        <p:spPr>
          <a:xfrm>
            <a:off x="2526101"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Rectangle 15">
            <a:extLst>
              <a:ext uri="{FF2B5EF4-FFF2-40B4-BE49-F238E27FC236}">
                <a16:creationId xmlns:a16="http://schemas.microsoft.com/office/drawing/2014/main" id="{37D405AF-BAD6-4191-8D9C-01484F1C81B1}"/>
              </a:ext>
            </a:extLst>
          </p:cNvPr>
          <p:cNvSpPr/>
          <p:nvPr/>
        </p:nvSpPr>
        <p:spPr>
          <a:xfrm>
            <a:off x="3091505"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Rectangle 16">
            <a:extLst>
              <a:ext uri="{FF2B5EF4-FFF2-40B4-BE49-F238E27FC236}">
                <a16:creationId xmlns:a16="http://schemas.microsoft.com/office/drawing/2014/main" id="{40A1FE91-99E8-410F-9A70-56D1236D4E3E}"/>
              </a:ext>
            </a:extLst>
          </p:cNvPr>
          <p:cNvSpPr/>
          <p:nvPr/>
        </p:nvSpPr>
        <p:spPr>
          <a:xfrm>
            <a:off x="4754864"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Rectangle 18">
            <a:extLst>
              <a:ext uri="{FF2B5EF4-FFF2-40B4-BE49-F238E27FC236}">
                <a16:creationId xmlns:a16="http://schemas.microsoft.com/office/drawing/2014/main" id="{D0B3FD45-48AE-4F56-A7E1-667811EB1D2B}"/>
              </a:ext>
            </a:extLst>
          </p:cNvPr>
          <p:cNvSpPr/>
          <p:nvPr/>
        </p:nvSpPr>
        <p:spPr>
          <a:xfrm>
            <a:off x="4177268"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Rectangle 19">
            <a:extLst>
              <a:ext uri="{FF2B5EF4-FFF2-40B4-BE49-F238E27FC236}">
                <a16:creationId xmlns:a16="http://schemas.microsoft.com/office/drawing/2014/main" id="{3D6B6FBA-EE82-4DE6-901B-E1CA1383AD42}"/>
              </a:ext>
            </a:extLst>
          </p:cNvPr>
          <p:cNvSpPr/>
          <p:nvPr/>
        </p:nvSpPr>
        <p:spPr>
          <a:xfrm>
            <a:off x="3639618"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Rectangle 17">
            <a:extLst>
              <a:ext uri="{FF2B5EF4-FFF2-40B4-BE49-F238E27FC236}">
                <a16:creationId xmlns:a16="http://schemas.microsoft.com/office/drawing/2014/main" id="{E027BF41-1459-4B05-9B1F-8F727B44368B}"/>
              </a:ext>
            </a:extLst>
          </p:cNvPr>
          <p:cNvSpPr/>
          <p:nvPr/>
        </p:nvSpPr>
        <p:spPr>
          <a:xfrm>
            <a:off x="7988588"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Rectangle 20">
            <a:extLst>
              <a:ext uri="{FF2B5EF4-FFF2-40B4-BE49-F238E27FC236}">
                <a16:creationId xmlns:a16="http://schemas.microsoft.com/office/drawing/2014/main" id="{18CC56C9-DA26-490D-A23B-FB9B07213B76}"/>
              </a:ext>
            </a:extLst>
          </p:cNvPr>
          <p:cNvSpPr/>
          <p:nvPr/>
        </p:nvSpPr>
        <p:spPr>
          <a:xfrm>
            <a:off x="8579797"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Slide Number Placeholder 1">
            <a:extLst>
              <a:ext uri="{FF2B5EF4-FFF2-40B4-BE49-F238E27FC236}">
                <a16:creationId xmlns:a16="http://schemas.microsoft.com/office/drawing/2014/main" id="{384F858D-4DA2-45F5-8E30-5CC2794B521D}"/>
              </a:ext>
            </a:extLst>
          </p:cNvPr>
          <p:cNvSpPr>
            <a:spLocks noGrp="1"/>
          </p:cNvSpPr>
          <p:nvPr>
            <p:ph type="sldNum" sz="quarter" idx="12"/>
          </p:nvPr>
        </p:nvSpPr>
        <p:spPr/>
        <p:txBody>
          <a:bodyPr/>
          <a:lstStyle/>
          <a:p>
            <a:fld id="{3783E3C5-DF38-4D28-9448-6CFD2C7B67B3}" type="slidenum">
              <a:rPr lang="en-ZA" smtClean="0"/>
              <a:t>1</a:t>
            </a:fld>
            <a:endParaRPr lang="en-ZA"/>
          </a:p>
        </p:txBody>
      </p:sp>
    </p:spTree>
    <p:extLst>
      <p:ext uri="{BB962C8B-B14F-4D97-AF65-F5344CB8AC3E}">
        <p14:creationId xmlns:p14="http://schemas.microsoft.com/office/powerpoint/2010/main" val="3696301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How are financial statements prepared?</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10</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83128" cy="4351338"/>
          </a:xfrm>
        </p:spPr>
        <p:txBody>
          <a:bodyPr>
            <a:normAutofit/>
          </a:bodyPr>
          <a:lstStyle/>
          <a:p>
            <a:pPr marL="342900" lvl="0" indent="-342900" fontAlgn="base">
              <a:spcBef>
                <a:spcPct val="20000"/>
              </a:spcBef>
              <a:spcAft>
                <a:spcPct val="0"/>
              </a:spcAft>
              <a:buFontTx/>
              <a:buChar char="•"/>
            </a:pPr>
            <a:r>
              <a:rPr lang="en-ZA" altLang="en-US" sz="3200" kern="0" dirty="0">
                <a:solidFill>
                  <a:srgbClr val="000000"/>
                </a:solidFill>
                <a:latin typeface="Arial"/>
              </a:rPr>
              <a:t>Recognition, measurement, presentation and disclosure requirements of Standards of GRAP, apply to </a:t>
            </a:r>
            <a:r>
              <a:rPr lang="en-ZA" altLang="en-US" sz="3200" u="sng" kern="0" dirty="0">
                <a:solidFill>
                  <a:srgbClr val="000000"/>
                </a:solidFill>
                <a:latin typeface="Arial"/>
              </a:rPr>
              <a:t>material items</a:t>
            </a:r>
            <a:endParaRPr lang="en-ZA" altLang="en-US" sz="3200" kern="0" dirty="0">
              <a:solidFill>
                <a:srgbClr val="000000"/>
              </a:solidFill>
              <a:latin typeface="Arial"/>
            </a:endParaRPr>
          </a:p>
          <a:p>
            <a:pPr marL="342900" lvl="0" indent="-342900" fontAlgn="base">
              <a:spcBef>
                <a:spcPct val="20000"/>
              </a:spcBef>
              <a:spcAft>
                <a:spcPct val="0"/>
              </a:spcAft>
              <a:buFontTx/>
              <a:buChar char="•"/>
            </a:pPr>
            <a:r>
              <a:rPr lang="en-ZA" altLang="en-US" sz="3200" kern="0" dirty="0">
                <a:solidFill>
                  <a:srgbClr val="000000"/>
                </a:solidFill>
                <a:latin typeface="Arial"/>
              </a:rPr>
              <a:t>If item is </a:t>
            </a:r>
            <a:r>
              <a:rPr lang="en-ZA" altLang="en-US" sz="3200" u="sng" kern="0" dirty="0">
                <a:solidFill>
                  <a:srgbClr val="000000"/>
                </a:solidFill>
                <a:latin typeface="Arial"/>
              </a:rPr>
              <a:t>immaterial</a:t>
            </a:r>
            <a:r>
              <a:rPr lang="en-ZA" altLang="en-US" sz="3200" kern="0" dirty="0">
                <a:solidFill>
                  <a:srgbClr val="000000"/>
                </a:solidFill>
                <a:latin typeface="Arial"/>
              </a:rPr>
              <a:t>:</a:t>
            </a:r>
          </a:p>
          <a:p>
            <a:pPr marL="742950" lvl="1" indent="-285750" fontAlgn="base">
              <a:spcBef>
                <a:spcPct val="20000"/>
              </a:spcBef>
              <a:spcAft>
                <a:spcPct val="0"/>
              </a:spcAft>
              <a:buFontTx/>
              <a:buChar char="–"/>
            </a:pPr>
            <a:r>
              <a:rPr lang="en-ZA" altLang="en-US" sz="2800" kern="0" dirty="0">
                <a:solidFill>
                  <a:srgbClr val="000000"/>
                </a:solidFill>
                <a:latin typeface="Arial"/>
              </a:rPr>
              <a:t>Requirements of a particular Standard need not be adhered to, but</a:t>
            </a:r>
          </a:p>
          <a:p>
            <a:pPr marL="742950" lvl="1" indent="-285750" fontAlgn="base">
              <a:spcBef>
                <a:spcPct val="20000"/>
              </a:spcBef>
              <a:spcAft>
                <a:spcPct val="0"/>
              </a:spcAft>
              <a:buFontTx/>
              <a:buChar char="–"/>
            </a:pPr>
            <a:r>
              <a:rPr lang="en-ZA" altLang="en-US" sz="2800" kern="0" dirty="0">
                <a:solidFill>
                  <a:srgbClr val="000000"/>
                </a:solidFill>
                <a:latin typeface="Arial"/>
              </a:rPr>
              <a:t>Item must still be recorded in F/S</a:t>
            </a:r>
          </a:p>
          <a:p>
            <a:pPr marL="742950" lvl="1" indent="-285750" fontAlgn="base">
              <a:spcBef>
                <a:spcPct val="20000"/>
              </a:spcBef>
              <a:spcAft>
                <a:spcPct val="0"/>
              </a:spcAft>
              <a:buFontTx/>
              <a:buChar char="–"/>
            </a:pPr>
            <a:r>
              <a:rPr lang="en-ZA" altLang="en-US" sz="2800" kern="0" dirty="0">
                <a:solidFill>
                  <a:srgbClr val="000000"/>
                </a:solidFill>
                <a:latin typeface="Arial"/>
              </a:rPr>
              <a:t>Particular acc. policy is then developed without following requirements of Standard</a:t>
            </a:r>
          </a:p>
          <a:p>
            <a:endParaRPr lang="en-ZA" altLang="en-US" sz="3600" dirty="0">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8888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How are financial statements prepared?</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11</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83128" cy="4351338"/>
          </a:xfrm>
        </p:spPr>
        <p:txBody>
          <a:bodyPr>
            <a:normAutofit fontScale="92500" lnSpcReduction="10000"/>
          </a:bodyPr>
          <a:lstStyle/>
          <a:p>
            <a:pPr marL="342900" lvl="0" indent="-342900" fontAlgn="base">
              <a:spcBef>
                <a:spcPct val="20000"/>
              </a:spcBef>
              <a:spcAft>
                <a:spcPct val="0"/>
              </a:spcAft>
              <a:buFontTx/>
              <a:buChar char="•"/>
            </a:pPr>
            <a:r>
              <a:rPr lang="en-ZA" altLang="en-US" sz="3200" kern="0" dirty="0">
                <a:solidFill>
                  <a:srgbClr val="000000"/>
                </a:solidFill>
                <a:latin typeface="Arial"/>
              </a:rPr>
              <a:t>When item is assessed as material, need to decide on:</a:t>
            </a:r>
          </a:p>
          <a:p>
            <a:pPr marL="742950" lvl="1" indent="-285750" fontAlgn="base">
              <a:spcBef>
                <a:spcPct val="20000"/>
              </a:spcBef>
              <a:spcAft>
                <a:spcPct val="0"/>
              </a:spcAft>
              <a:buFontTx/>
              <a:buChar char="–"/>
            </a:pPr>
            <a:r>
              <a:rPr lang="en-ZA" altLang="en-US" sz="2800" u="sng" kern="0" dirty="0">
                <a:solidFill>
                  <a:srgbClr val="000000"/>
                </a:solidFill>
                <a:latin typeface="Arial"/>
              </a:rPr>
              <a:t>What</a:t>
            </a:r>
            <a:r>
              <a:rPr lang="en-ZA" altLang="en-US" sz="2800" kern="0" dirty="0">
                <a:solidFill>
                  <a:srgbClr val="000000"/>
                </a:solidFill>
                <a:latin typeface="Arial"/>
              </a:rPr>
              <a:t> information should be presented and disclosed in F/S?</a:t>
            </a:r>
          </a:p>
          <a:p>
            <a:pPr marL="742950" lvl="1" indent="-285750" fontAlgn="base">
              <a:spcBef>
                <a:spcPct val="20000"/>
              </a:spcBef>
              <a:spcAft>
                <a:spcPct val="0"/>
              </a:spcAft>
              <a:buFontTx/>
              <a:buChar char="–"/>
            </a:pPr>
            <a:r>
              <a:rPr lang="en-ZA" altLang="en-US" sz="2800" u="sng" kern="0" dirty="0">
                <a:solidFill>
                  <a:srgbClr val="000000"/>
                </a:solidFill>
                <a:latin typeface="Arial"/>
              </a:rPr>
              <a:t>Where</a:t>
            </a:r>
            <a:r>
              <a:rPr lang="en-ZA" altLang="en-US" sz="2800" kern="0" dirty="0">
                <a:solidFill>
                  <a:srgbClr val="000000"/>
                </a:solidFill>
                <a:latin typeface="Arial"/>
              </a:rPr>
              <a:t> to present and disclose information in F/S?</a:t>
            </a:r>
          </a:p>
          <a:p>
            <a:pPr marL="742950" lvl="1" indent="-285750" fontAlgn="base">
              <a:spcBef>
                <a:spcPct val="20000"/>
              </a:spcBef>
              <a:spcAft>
                <a:spcPct val="0"/>
              </a:spcAft>
              <a:buFontTx/>
              <a:buChar char="–"/>
            </a:pPr>
            <a:r>
              <a:rPr lang="en-ZA" altLang="en-US" sz="2800" u="sng" kern="0" dirty="0">
                <a:solidFill>
                  <a:srgbClr val="000000"/>
                </a:solidFill>
                <a:latin typeface="Arial"/>
              </a:rPr>
              <a:t>How</a:t>
            </a:r>
            <a:r>
              <a:rPr lang="en-ZA" altLang="en-US" sz="2800" kern="0" dirty="0">
                <a:solidFill>
                  <a:srgbClr val="000000"/>
                </a:solidFill>
                <a:latin typeface="Arial"/>
              </a:rPr>
              <a:t> to organise that information in F/S?</a:t>
            </a:r>
            <a:endParaRPr lang="en-ZA" altLang="en-US" sz="3600" kern="0" dirty="0">
              <a:solidFill>
                <a:srgbClr val="000000"/>
              </a:solidFill>
              <a:latin typeface="Arial"/>
            </a:endParaRPr>
          </a:p>
          <a:p>
            <a:pPr marL="342900" lvl="0" indent="-342900" fontAlgn="base">
              <a:spcBef>
                <a:spcPct val="20000"/>
              </a:spcBef>
              <a:spcAft>
                <a:spcPct val="0"/>
              </a:spcAft>
              <a:buFontTx/>
              <a:buChar char="•"/>
            </a:pPr>
            <a:r>
              <a:rPr lang="en-ZA" altLang="en-US" sz="3200" kern="0" dirty="0">
                <a:solidFill>
                  <a:srgbClr val="000000"/>
                </a:solidFill>
                <a:latin typeface="Arial"/>
              </a:rPr>
              <a:t>Judgement should be applied in making these decisions</a:t>
            </a:r>
          </a:p>
          <a:p>
            <a:pPr marL="342900" lvl="0" indent="-342900" fontAlgn="base">
              <a:spcBef>
                <a:spcPct val="20000"/>
              </a:spcBef>
              <a:spcAft>
                <a:spcPct val="0"/>
              </a:spcAft>
              <a:buFontTx/>
              <a:buChar char="•"/>
            </a:pPr>
            <a:r>
              <a:rPr lang="en-ZA" altLang="en-US" sz="3200" kern="0" dirty="0">
                <a:solidFill>
                  <a:srgbClr val="000000"/>
                </a:solidFill>
                <a:latin typeface="Arial"/>
              </a:rPr>
              <a:t>Each entity to tell its “own story” to users in the financial statements.</a:t>
            </a:r>
          </a:p>
          <a:p>
            <a:endParaRPr lang="en-ZA" altLang="en-US" sz="3600" dirty="0">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3437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How are financial statements prepared?</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12</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83128" cy="4351338"/>
          </a:xfrm>
        </p:spPr>
        <p:txBody>
          <a:bodyPr>
            <a:normAutofit fontScale="92500" lnSpcReduction="20000"/>
          </a:bodyPr>
          <a:lstStyle/>
          <a:p>
            <a:pPr marL="96838" lvl="1" indent="0" fontAlgn="base">
              <a:spcBef>
                <a:spcPct val="20000"/>
              </a:spcBef>
              <a:spcAft>
                <a:spcPct val="0"/>
              </a:spcAft>
              <a:buNone/>
              <a:defRPr/>
            </a:pPr>
            <a:r>
              <a:rPr lang="en-ZA" altLang="en-US" sz="3200" u="sng" kern="0" dirty="0">
                <a:solidFill>
                  <a:srgbClr val="000000"/>
                </a:solidFill>
                <a:latin typeface="Arial"/>
              </a:rPr>
              <a:t>Selecting information</a:t>
            </a:r>
          </a:p>
          <a:p>
            <a:pPr marL="449263" lvl="1" indent="-352425" fontAlgn="base">
              <a:spcBef>
                <a:spcPct val="20000"/>
              </a:spcBef>
              <a:spcAft>
                <a:spcPct val="0"/>
              </a:spcAft>
              <a:buFont typeface="Arial" charset="0"/>
              <a:buChar char="•"/>
              <a:defRPr/>
            </a:pPr>
            <a:r>
              <a:rPr lang="en-ZA" altLang="en-US" sz="3200" kern="0" dirty="0">
                <a:solidFill>
                  <a:srgbClr val="000000"/>
                </a:solidFill>
                <a:latin typeface="Arial"/>
              </a:rPr>
              <a:t>Informed by requirements in the Standards where particular Standard applies</a:t>
            </a:r>
          </a:p>
          <a:p>
            <a:pPr marL="742950" lvl="1" indent="-285750" fontAlgn="base">
              <a:spcBef>
                <a:spcPct val="20000"/>
              </a:spcBef>
              <a:spcAft>
                <a:spcPct val="0"/>
              </a:spcAft>
              <a:buFont typeface="Arial" charset="0"/>
              <a:buChar char="–"/>
              <a:defRPr/>
            </a:pPr>
            <a:r>
              <a:rPr lang="en-ZA" altLang="en-US" sz="2800" kern="0" dirty="0">
                <a:solidFill>
                  <a:srgbClr val="000000"/>
                </a:solidFill>
                <a:latin typeface="Arial"/>
              </a:rPr>
              <a:t>Consider whether info resulting from those presentation and disclosure requirements in the will be material?</a:t>
            </a:r>
          </a:p>
          <a:p>
            <a:pPr marL="742950" lvl="1" indent="-285750" fontAlgn="base">
              <a:spcBef>
                <a:spcPct val="20000"/>
              </a:spcBef>
              <a:spcAft>
                <a:spcPct val="0"/>
              </a:spcAft>
              <a:buFont typeface="Arial" charset="0"/>
              <a:buChar char="–"/>
              <a:defRPr/>
            </a:pPr>
            <a:r>
              <a:rPr lang="en-ZA" altLang="en-US" sz="2800" kern="0" dirty="0">
                <a:solidFill>
                  <a:srgbClr val="000000"/>
                </a:solidFill>
                <a:latin typeface="Arial"/>
              </a:rPr>
              <a:t>If immaterial </a:t>
            </a:r>
            <a:r>
              <a:rPr lang="en-ZA" altLang="en-US" sz="2800" kern="0" dirty="0">
                <a:solidFill>
                  <a:srgbClr val="000000"/>
                </a:solidFill>
                <a:latin typeface="Arial"/>
                <a:sym typeface="Wingdings" panose="05000000000000000000" pitchFamily="2" charset="2"/>
              </a:rPr>
              <a:t> need not present and/or disclose the information</a:t>
            </a:r>
            <a:endParaRPr lang="en-ZA" altLang="en-US" sz="2800" kern="0" dirty="0">
              <a:solidFill>
                <a:srgbClr val="000000"/>
              </a:solidFill>
              <a:latin typeface="Arial"/>
            </a:endParaRPr>
          </a:p>
          <a:p>
            <a:pPr marL="342900" lvl="0" indent="-342900" fontAlgn="base">
              <a:spcBef>
                <a:spcPct val="20000"/>
              </a:spcBef>
              <a:spcAft>
                <a:spcPct val="0"/>
              </a:spcAft>
              <a:buFontTx/>
              <a:buChar char="•"/>
              <a:defRPr/>
            </a:pPr>
            <a:r>
              <a:rPr lang="en-ZA" sz="3200" kern="0" dirty="0">
                <a:solidFill>
                  <a:srgbClr val="000000"/>
                </a:solidFill>
                <a:latin typeface="Arial"/>
                <a:ea typeface="Times New Roman"/>
              </a:rPr>
              <a:t>May provide additional information not specified by the Standards if </a:t>
            </a:r>
          </a:p>
          <a:p>
            <a:pPr marL="742950" lvl="1" indent="-285750" fontAlgn="base">
              <a:spcBef>
                <a:spcPct val="20000"/>
              </a:spcBef>
              <a:spcAft>
                <a:spcPct val="0"/>
              </a:spcAft>
              <a:buFontTx/>
              <a:buChar char="–"/>
              <a:defRPr/>
            </a:pPr>
            <a:r>
              <a:rPr lang="en-ZA" sz="2800" kern="0" dirty="0">
                <a:solidFill>
                  <a:srgbClr val="000000"/>
                </a:solidFill>
                <a:latin typeface="Arial"/>
                <a:ea typeface="Times New Roman"/>
              </a:rPr>
              <a:t>information is necessary for the users to understand the impact</a:t>
            </a:r>
            <a:endParaRPr lang="en-ZA" altLang="en-US" sz="2800" i="1" u="sng" kern="0" dirty="0">
              <a:solidFill>
                <a:srgbClr val="000000"/>
              </a:solidFill>
              <a:latin typeface="Arial"/>
            </a:endParaRPr>
          </a:p>
          <a:p>
            <a:endParaRPr lang="en-ZA" altLang="en-US" sz="3600" dirty="0">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012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How are financial statements prepared?</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13</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83128" cy="4351338"/>
          </a:xfrm>
        </p:spPr>
        <p:txBody>
          <a:bodyPr>
            <a:normAutofit fontScale="92500" lnSpcReduction="10000"/>
          </a:bodyPr>
          <a:lstStyle/>
          <a:p>
            <a:pPr marL="96838" lvl="1" indent="0" fontAlgn="base">
              <a:spcBef>
                <a:spcPct val="20000"/>
              </a:spcBef>
              <a:spcAft>
                <a:spcPct val="0"/>
              </a:spcAft>
              <a:buNone/>
              <a:defRPr/>
            </a:pPr>
            <a:r>
              <a:rPr lang="en-ZA" altLang="en-US" sz="3200" u="sng" kern="0" dirty="0">
                <a:solidFill>
                  <a:srgbClr val="000000"/>
                </a:solidFill>
                <a:latin typeface="Arial"/>
              </a:rPr>
              <a:t>Location of information</a:t>
            </a:r>
          </a:p>
          <a:p>
            <a:pPr marL="449263" lvl="1" indent="-352425" fontAlgn="base">
              <a:spcBef>
                <a:spcPct val="20000"/>
              </a:spcBef>
              <a:spcAft>
                <a:spcPct val="0"/>
              </a:spcAft>
              <a:buFont typeface="Arial" charset="0"/>
              <a:buChar char="•"/>
              <a:defRPr/>
            </a:pPr>
            <a:r>
              <a:rPr lang="en-ZA" altLang="en-US" sz="3200" kern="0" dirty="0">
                <a:solidFill>
                  <a:srgbClr val="000000"/>
                </a:solidFill>
                <a:latin typeface="Arial"/>
              </a:rPr>
              <a:t>Informed by requirements in the Standards where particular Standard applies.</a:t>
            </a:r>
          </a:p>
          <a:p>
            <a:pPr marL="449263" lvl="1" indent="-352425" fontAlgn="base">
              <a:spcBef>
                <a:spcPct val="20000"/>
              </a:spcBef>
              <a:spcAft>
                <a:spcPct val="0"/>
              </a:spcAft>
              <a:buFont typeface="Arial" charset="0"/>
              <a:buChar char="•"/>
              <a:defRPr/>
            </a:pPr>
            <a:r>
              <a:rPr lang="en-ZA" altLang="en-US" sz="3200" kern="0" dirty="0">
                <a:solidFill>
                  <a:srgbClr val="000000"/>
                </a:solidFill>
                <a:latin typeface="Arial"/>
              </a:rPr>
              <a:t>CF refers to info for display and disclosure</a:t>
            </a:r>
          </a:p>
          <a:p>
            <a:pPr marL="742950" lvl="1" indent="-285750" fontAlgn="base">
              <a:spcBef>
                <a:spcPct val="20000"/>
              </a:spcBef>
              <a:spcAft>
                <a:spcPct val="0"/>
              </a:spcAft>
              <a:buFont typeface="Arial" charset="0"/>
              <a:buChar char="–"/>
              <a:defRPr/>
            </a:pPr>
            <a:r>
              <a:rPr lang="en-ZA" altLang="en-US" sz="2800" u="sng" kern="0" dirty="0">
                <a:solidFill>
                  <a:srgbClr val="000000"/>
                </a:solidFill>
                <a:latin typeface="Arial"/>
              </a:rPr>
              <a:t>Display in F/S</a:t>
            </a:r>
            <a:r>
              <a:rPr lang="en-ZA" altLang="en-US" sz="2800" kern="0" dirty="0">
                <a:solidFill>
                  <a:srgbClr val="000000"/>
                </a:solidFill>
                <a:latin typeface="Arial"/>
              </a:rPr>
              <a:t>: communicate comprehensive financial picture</a:t>
            </a:r>
          </a:p>
          <a:p>
            <a:pPr marL="742950" lvl="1" indent="-285750" fontAlgn="base">
              <a:spcBef>
                <a:spcPct val="20000"/>
              </a:spcBef>
              <a:spcAft>
                <a:spcPct val="0"/>
              </a:spcAft>
              <a:buFont typeface="Arial" charset="0"/>
              <a:buChar char="–"/>
              <a:defRPr/>
            </a:pPr>
            <a:r>
              <a:rPr lang="en-ZA" altLang="en-US" sz="2800" u="sng" kern="0" dirty="0">
                <a:solidFill>
                  <a:srgbClr val="000000"/>
                </a:solidFill>
                <a:latin typeface="Arial"/>
              </a:rPr>
              <a:t>Disclosure in notes</a:t>
            </a:r>
            <a:r>
              <a:rPr lang="en-ZA" altLang="en-US" sz="2800" kern="0" dirty="0">
                <a:solidFill>
                  <a:srgbClr val="000000"/>
                </a:solidFill>
                <a:latin typeface="Arial"/>
              </a:rPr>
              <a:t>: </a:t>
            </a:r>
            <a:r>
              <a:rPr lang="en-ZA" altLang="en-US" sz="2800" kern="0" dirty="0">
                <a:solidFill>
                  <a:srgbClr val="000000"/>
                </a:solidFill>
                <a:latin typeface="Arial"/>
                <a:sym typeface="Wingdings" panose="05000000000000000000" pitchFamily="2" charset="2"/>
              </a:rPr>
              <a:t>additional and supplementary information</a:t>
            </a:r>
            <a:endParaRPr lang="en-ZA" altLang="en-US" sz="2800" kern="0" dirty="0">
              <a:solidFill>
                <a:srgbClr val="000000"/>
              </a:solidFill>
              <a:latin typeface="Arial"/>
            </a:endParaRPr>
          </a:p>
          <a:p>
            <a:pPr marL="342900" lvl="0" indent="-342900" fontAlgn="base">
              <a:spcBef>
                <a:spcPct val="20000"/>
              </a:spcBef>
              <a:spcAft>
                <a:spcPct val="0"/>
              </a:spcAft>
              <a:buFontTx/>
              <a:buChar char="•"/>
              <a:defRPr/>
            </a:pPr>
            <a:r>
              <a:rPr lang="en-ZA" altLang="en-US" sz="3200" kern="0" dirty="0">
                <a:solidFill>
                  <a:srgbClr val="000000"/>
                </a:solidFill>
                <a:latin typeface="Arial"/>
              </a:rPr>
              <a:t>Materiality applies equally to information presented in F/S or disclosed in notes.</a:t>
            </a:r>
            <a:endParaRPr lang="en-ZA" altLang="en-US" sz="3600" dirty="0">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7170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How are financial statements prepared?</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14</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83128" cy="4351338"/>
          </a:xfrm>
        </p:spPr>
        <p:txBody>
          <a:bodyPr>
            <a:normAutofit/>
          </a:bodyPr>
          <a:lstStyle/>
          <a:p>
            <a:pPr marL="96838" lvl="1" indent="0" fontAlgn="base">
              <a:spcBef>
                <a:spcPct val="20000"/>
              </a:spcBef>
              <a:spcAft>
                <a:spcPct val="0"/>
              </a:spcAft>
              <a:buNone/>
              <a:defRPr/>
            </a:pPr>
            <a:r>
              <a:rPr lang="en-ZA" altLang="en-US" sz="3200" u="sng" kern="0" dirty="0">
                <a:solidFill>
                  <a:srgbClr val="000000"/>
                </a:solidFill>
                <a:latin typeface="Arial"/>
              </a:rPr>
              <a:t>Organisation of information</a:t>
            </a:r>
          </a:p>
          <a:p>
            <a:pPr marL="449263" lvl="1" indent="-352425" fontAlgn="base">
              <a:spcBef>
                <a:spcPct val="20000"/>
              </a:spcBef>
              <a:spcAft>
                <a:spcPct val="0"/>
              </a:spcAft>
              <a:buFont typeface="Arial" charset="0"/>
              <a:buChar char="•"/>
              <a:defRPr/>
            </a:pPr>
            <a:r>
              <a:rPr lang="en-ZA" altLang="en-US" sz="3200" kern="0" dirty="0">
                <a:solidFill>
                  <a:srgbClr val="000000"/>
                </a:solidFill>
                <a:latin typeface="Arial"/>
              </a:rPr>
              <a:t>Material information should be organised so that information is clearly and concisely communicated:</a:t>
            </a:r>
            <a:endParaRPr lang="en-ZA" altLang="en-US" sz="2800" kern="0" dirty="0">
              <a:solidFill>
                <a:srgbClr val="000000"/>
              </a:solidFill>
              <a:latin typeface="Arial"/>
            </a:endParaRPr>
          </a:p>
          <a:p>
            <a:pPr marL="742950" lvl="1" indent="-285750" fontAlgn="base">
              <a:spcBef>
                <a:spcPct val="20000"/>
              </a:spcBef>
              <a:spcAft>
                <a:spcPct val="0"/>
              </a:spcAft>
              <a:buFont typeface="Arial" charset="0"/>
              <a:buChar char="–"/>
              <a:defRPr/>
            </a:pPr>
            <a:r>
              <a:rPr lang="en-ZA" altLang="en-US" sz="2800" kern="0" dirty="0">
                <a:solidFill>
                  <a:srgbClr val="000000"/>
                </a:solidFill>
                <a:latin typeface="Arial"/>
              </a:rPr>
              <a:t>Emphasise material matters</a:t>
            </a:r>
          </a:p>
          <a:p>
            <a:pPr marL="742950" lvl="1" indent="-285750" fontAlgn="base">
              <a:spcBef>
                <a:spcPct val="20000"/>
              </a:spcBef>
              <a:spcAft>
                <a:spcPct val="0"/>
              </a:spcAft>
              <a:buFont typeface="Arial" charset="0"/>
              <a:buChar char="–"/>
              <a:defRPr/>
            </a:pPr>
            <a:r>
              <a:rPr lang="en-ZA" altLang="en-US" sz="2800" kern="0" dirty="0">
                <a:solidFill>
                  <a:srgbClr val="000000"/>
                </a:solidFill>
                <a:latin typeface="Arial"/>
              </a:rPr>
              <a:t>Material information should not be obscured by immaterial information</a:t>
            </a:r>
          </a:p>
          <a:p>
            <a:pPr marL="742950" lvl="1" indent="-285750" fontAlgn="base">
              <a:spcBef>
                <a:spcPct val="20000"/>
              </a:spcBef>
              <a:spcAft>
                <a:spcPct val="0"/>
              </a:spcAft>
              <a:buFont typeface="Arial" charset="0"/>
              <a:buChar char="–"/>
              <a:defRPr/>
            </a:pPr>
            <a:r>
              <a:rPr lang="en-ZA" altLang="en-US" sz="2800" kern="0" dirty="0">
                <a:solidFill>
                  <a:srgbClr val="000000"/>
                </a:solidFill>
                <a:latin typeface="Arial"/>
              </a:rPr>
              <a:t>Tailor information to tell entity’s own story</a:t>
            </a:r>
          </a:p>
          <a:p>
            <a:pPr marL="742950" lvl="1" indent="-285750" fontAlgn="base">
              <a:spcBef>
                <a:spcPct val="20000"/>
              </a:spcBef>
              <a:spcAft>
                <a:spcPct val="0"/>
              </a:spcAft>
              <a:buFont typeface="Arial" charset="0"/>
              <a:buChar char="–"/>
              <a:defRPr/>
            </a:pPr>
            <a:r>
              <a:rPr lang="en-ZA" altLang="en-US" sz="2800" kern="0" dirty="0">
                <a:solidFill>
                  <a:srgbClr val="000000"/>
                </a:solidFill>
                <a:latin typeface="Arial"/>
              </a:rPr>
              <a:t>Avoid/minimise duplication</a:t>
            </a:r>
          </a:p>
          <a:p>
            <a:endParaRPr lang="en-GB" sz="36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6929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p:txBody>
          <a:bodyPr>
            <a:noAutofit/>
          </a:bodyPr>
          <a:lstStyle/>
          <a:p>
            <a:r>
              <a:rPr lang="en-GB" sz="4800" b="1" dirty="0">
                <a:latin typeface="Arial" panose="020B0604020202020204" pitchFamily="34" charset="0"/>
                <a:cs typeface="Arial" panose="020B0604020202020204" pitchFamily="34" charset="0"/>
              </a:rPr>
              <a:t>What does the information in the financial statements tell us?</a:t>
            </a:r>
          </a:p>
        </p:txBody>
      </p:sp>
      <p:sp>
        <p:nvSpPr>
          <p:cNvPr id="13" name="Text Placeholder 12">
            <a:extLst>
              <a:ext uri="{FF2B5EF4-FFF2-40B4-BE49-F238E27FC236}">
                <a16:creationId xmlns:a16="http://schemas.microsoft.com/office/drawing/2014/main" id="{68528F37-9E09-4C49-9525-00941DCF42C9}"/>
              </a:ext>
            </a:extLst>
          </p:cNvPr>
          <p:cNvSpPr>
            <a:spLocks noGrp="1"/>
          </p:cNvSpPr>
          <p:nvPr>
            <p:ph type="body" idx="1"/>
          </p:nvPr>
        </p:nvSpPr>
        <p:spPr/>
        <p:txBody>
          <a:bodyPr/>
          <a:lstStyle/>
          <a:p>
            <a:endParaRPr lang="en-ZA"/>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15</a:t>
            </a:fld>
            <a:endParaRPr lang="en-ZA"/>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8578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Components of financial statements</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16</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83128" cy="4351338"/>
          </a:xfrm>
        </p:spPr>
        <p:txBody>
          <a:bodyPr/>
          <a:lstStyle/>
          <a:p>
            <a:pPr marL="355600" lvl="1" indent="-355600" fontAlgn="base">
              <a:lnSpc>
                <a:spcPct val="100000"/>
              </a:lnSpc>
              <a:spcBef>
                <a:spcPct val="20000"/>
              </a:spcBef>
              <a:spcAft>
                <a:spcPct val="0"/>
              </a:spcAft>
              <a:buFont typeface="Arial" charset="0"/>
              <a:buChar char="•"/>
            </a:pPr>
            <a:r>
              <a:rPr lang="en-US" sz="3600" kern="0" dirty="0">
                <a:solidFill>
                  <a:srgbClr val="000000"/>
                </a:solidFill>
                <a:latin typeface="Arial"/>
              </a:rPr>
              <a:t>Financial position (A, L, C)</a:t>
            </a:r>
          </a:p>
          <a:p>
            <a:pPr marL="355600" lvl="1" indent="-355600" fontAlgn="base">
              <a:lnSpc>
                <a:spcPct val="100000"/>
              </a:lnSpc>
              <a:spcBef>
                <a:spcPct val="20000"/>
              </a:spcBef>
              <a:spcAft>
                <a:spcPct val="0"/>
              </a:spcAft>
              <a:buFont typeface="Arial" charset="0"/>
              <a:buChar char="•"/>
            </a:pPr>
            <a:r>
              <a:rPr lang="en-US" sz="3600" kern="0" dirty="0">
                <a:solidFill>
                  <a:srgbClr val="000000"/>
                </a:solidFill>
                <a:latin typeface="Arial"/>
              </a:rPr>
              <a:t>Financial performance (R&amp;E) </a:t>
            </a:r>
          </a:p>
          <a:p>
            <a:pPr marL="355600" lvl="1" indent="-355600" fontAlgn="base">
              <a:lnSpc>
                <a:spcPct val="100000"/>
              </a:lnSpc>
              <a:spcBef>
                <a:spcPct val="20000"/>
              </a:spcBef>
              <a:spcAft>
                <a:spcPct val="0"/>
              </a:spcAft>
              <a:buFont typeface="Arial" charset="0"/>
              <a:buChar char="•"/>
            </a:pPr>
            <a:r>
              <a:rPr lang="en-US" sz="3600" kern="0" dirty="0">
                <a:solidFill>
                  <a:srgbClr val="000000"/>
                </a:solidFill>
                <a:latin typeface="Arial"/>
              </a:rPr>
              <a:t>Results of cash flows (receipts &amp; payments)</a:t>
            </a:r>
          </a:p>
          <a:p>
            <a:pPr marL="355600" lvl="1" indent="-355600" fontAlgn="base">
              <a:lnSpc>
                <a:spcPct val="100000"/>
              </a:lnSpc>
              <a:spcBef>
                <a:spcPct val="20000"/>
              </a:spcBef>
              <a:spcAft>
                <a:spcPct val="0"/>
              </a:spcAft>
              <a:buFont typeface="Arial" charset="0"/>
              <a:buChar char="•"/>
            </a:pPr>
            <a:r>
              <a:rPr lang="en-US" sz="3600" kern="0" dirty="0">
                <a:solidFill>
                  <a:srgbClr val="000000"/>
                </a:solidFill>
                <a:latin typeface="Arial"/>
              </a:rPr>
              <a:t>Changes in net assets</a:t>
            </a:r>
          </a:p>
          <a:p>
            <a:pPr marL="355600" lvl="1" indent="-355600" fontAlgn="base">
              <a:lnSpc>
                <a:spcPct val="100000"/>
              </a:lnSpc>
              <a:spcBef>
                <a:spcPct val="20000"/>
              </a:spcBef>
              <a:spcAft>
                <a:spcPct val="0"/>
              </a:spcAft>
              <a:buFont typeface="Arial" charset="0"/>
              <a:buChar char="•"/>
            </a:pPr>
            <a:r>
              <a:rPr lang="en-US" sz="3600" kern="0" dirty="0">
                <a:solidFill>
                  <a:srgbClr val="000000"/>
                </a:solidFill>
                <a:latin typeface="Arial"/>
              </a:rPr>
              <a:t>Performance against budget</a:t>
            </a:r>
          </a:p>
          <a:p>
            <a:pPr marL="0" indent="0">
              <a:buNone/>
            </a:pP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8175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24" name="Group 84"/>
          <p:cNvGraphicFramePr>
            <a:graphicFrameLocks noGrp="1"/>
          </p:cNvGraphicFramePr>
          <p:nvPr>
            <p:extLst>
              <p:ext uri="{D42A27DB-BD31-4B8C-83A1-F6EECF244321}">
                <p14:modId xmlns:p14="http://schemas.microsoft.com/office/powerpoint/2010/main" val="2563266306"/>
              </p:ext>
            </p:extLst>
          </p:nvPr>
        </p:nvGraphicFramePr>
        <p:xfrm>
          <a:off x="107950" y="0"/>
          <a:ext cx="8928100" cy="6857999"/>
        </p:xfrm>
        <a:graphic>
          <a:graphicData uri="http://schemas.openxmlformats.org/drawingml/2006/table">
            <a:tbl>
              <a:tblPr/>
              <a:tblGrid>
                <a:gridCol w="7344756">
                  <a:extLst>
                    <a:ext uri="{9D8B030D-6E8A-4147-A177-3AD203B41FA5}">
                      <a16:colId xmlns:a16="http://schemas.microsoft.com/office/drawing/2014/main" val="20000"/>
                    </a:ext>
                  </a:extLst>
                </a:gridCol>
                <a:gridCol w="1583344">
                  <a:extLst>
                    <a:ext uri="{9D8B030D-6E8A-4147-A177-3AD203B41FA5}">
                      <a16:colId xmlns:a16="http://schemas.microsoft.com/office/drawing/2014/main" val="20001"/>
                    </a:ext>
                  </a:extLst>
                </a:gridCol>
              </a:tblGrid>
              <a:tr h="52676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1" i="0" u="none" strike="noStrike" cap="none" normalizeH="0" baseline="0" dirty="0">
                          <a:ln>
                            <a:noFill/>
                          </a:ln>
                          <a:solidFill>
                            <a:schemeClr val="tx1"/>
                          </a:solidFill>
                          <a:effectLst/>
                          <a:latin typeface="Arial" charset="0"/>
                        </a:rPr>
                        <a:t>STATEMENT OF FINANCIAL POSITION AT MMYYYY</a:t>
                      </a:r>
                      <a:endParaRPr kumimoji="0" lang="en-ZA" sz="2400" b="1" i="0" u="none" strike="noStrike" cap="none" normalizeH="0" baseline="0" dirty="0">
                        <a:ln>
                          <a:noFill/>
                        </a:ln>
                        <a:solidFill>
                          <a:srgbClr val="FFFFFF"/>
                        </a:solidFill>
                        <a:effectLst/>
                        <a:latin typeface="Arial" charset="0"/>
                      </a:endParaRP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lang="en-ZA"/>
                    </a:p>
                  </a:txBody>
                  <a:tcPr/>
                </a:tc>
                <a:extLst>
                  <a:ext uri="{0D108BD9-81ED-4DB2-BD59-A6C34878D82A}">
                    <a16:rowId xmlns:a16="http://schemas.microsoft.com/office/drawing/2014/main" val="10000"/>
                  </a:ext>
                </a:extLst>
              </a:tr>
              <a:tr h="5286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1" i="0" u="sng" strike="noStrike" cap="none" normalizeH="0" baseline="0" dirty="0">
                          <a:ln>
                            <a:noFill/>
                          </a:ln>
                          <a:solidFill>
                            <a:srgbClr val="FF0000"/>
                          </a:solidFill>
                          <a:effectLst/>
                          <a:latin typeface="Arial" charset="0"/>
                        </a:rPr>
                        <a:t>ASSETS (OWN)</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2400" b="0" i="0" u="none" strike="noStrike" cap="none" normalizeH="0" baseline="0">
                        <a:ln>
                          <a:noFill/>
                        </a:ln>
                        <a:solidFill>
                          <a:srgbClr val="000000"/>
                        </a:solidFill>
                        <a:effectLst/>
                        <a:latin typeface="Arial" charset="0"/>
                      </a:endParaRP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26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dirty="0">
                          <a:ln>
                            <a:noFill/>
                          </a:ln>
                          <a:solidFill>
                            <a:srgbClr val="FF0000"/>
                          </a:solidFill>
                          <a:effectLst/>
                          <a:latin typeface="Arial" charset="0"/>
                        </a:rPr>
                        <a:t>Non-current</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a:ln>
                            <a:noFill/>
                          </a:ln>
                          <a:solidFill>
                            <a:srgbClr val="FF0000"/>
                          </a:solidFill>
                          <a:effectLst/>
                          <a:latin typeface="Arial" charset="0"/>
                        </a:rPr>
                        <a:t>x xxx</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923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dirty="0">
                          <a:ln>
                            <a:noFill/>
                          </a:ln>
                          <a:solidFill>
                            <a:srgbClr val="FF0000"/>
                          </a:solidFill>
                          <a:effectLst/>
                          <a:latin typeface="Arial" charset="0"/>
                        </a:rPr>
                        <a:t>Current</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a:ln>
                            <a:noFill/>
                          </a:ln>
                          <a:solidFill>
                            <a:srgbClr val="FF0000"/>
                          </a:solidFill>
                          <a:effectLst/>
                          <a:latin typeface="Arial" charset="0"/>
                        </a:rPr>
                        <a:t>x xxx</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26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dirty="0">
                          <a:ln>
                            <a:noFill/>
                          </a:ln>
                          <a:solidFill>
                            <a:srgbClr val="FF0000"/>
                          </a:solidFill>
                          <a:effectLst/>
                          <a:latin typeface="Arial" charset="0"/>
                        </a:rPr>
                        <a:t>Total assets</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sz="2400" b="1" i="0" u="none" strike="noStrike" cap="none" normalizeH="0" baseline="0" dirty="0">
                          <a:ln>
                            <a:noFill/>
                          </a:ln>
                          <a:solidFill>
                            <a:srgbClr val="FF0000"/>
                          </a:solidFill>
                          <a:effectLst/>
                          <a:latin typeface="Arial" charset="0"/>
                        </a:rPr>
                        <a:t>XXXX</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26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1" i="0" u="sng" strike="noStrike" cap="none" normalizeH="0" baseline="0" dirty="0">
                          <a:ln>
                            <a:noFill/>
                          </a:ln>
                          <a:solidFill>
                            <a:schemeClr val="accent2"/>
                          </a:solidFill>
                          <a:effectLst/>
                          <a:latin typeface="Arial" charset="0"/>
                        </a:rPr>
                        <a:t>LIABILITIES (OWE)</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ZA" sz="2400" b="0" i="0" u="none" strike="noStrike" cap="none" normalizeH="0" baseline="0">
                        <a:ln>
                          <a:noFill/>
                        </a:ln>
                        <a:solidFill>
                          <a:srgbClr val="000000"/>
                        </a:solidFill>
                        <a:effectLst/>
                        <a:latin typeface="Arial" charset="0"/>
                      </a:endParaRP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5286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dirty="0">
                          <a:ln>
                            <a:noFill/>
                          </a:ln>
                          <a:solidFill>
                            <a:schemeClr val="accent2"/>
                          </a:solidFill>
                          <a:effectLst/>
                          <a:latin typeface="Arial" charset="0"/>
                        </a:rPr>
                        <a:t>Non-current</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a:ln>
                            <a:noFill/>
                          </a:ln>
                          <a:solidFill>
                            <a:schemeClr val="accent2"/>
                          </a:solidFill>
                          <a:effectLst/>
                          <a:latin typeface="Arial" charset="0"/>
                        </a:rPr>
                        <a:t>x xxx</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526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dirty="0">
                          <a:ln>
                            <a:noFill/>
                          </a:ln>
                          <a:solidFill>
                            <a:schemeClr val="accent2"/>
                          </a:solidFill>
                          <a:effectLst/>
                          <a:latin typeface="Arial" charset="0"/>
                        </a:rPr>
                        <a:t>Current</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a:ln>
                            <a:noFill/>
                          </a:ln>
                          <a:solidFill>
                            <a:schemeClr val="accent2"/>
                          </a:solidFill>
                          <a:effectLst/>
                          <a:latin typeface="Arial" charset="0"/>
                        </a:rPr>
                        <a:t>x xxx</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526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dirty="0">
                          <a:ln>
                            <a:noFill/>
                          </a:ln>
                          <a:solidFill>
                            <a:schemeClr val="accent2"/>
                          </a:solidFill>
                          <a:effectLst/>
                          <a:latin typeface="Arial" charset="0"/>
                        </a:rPr>
                        <a:t>Total liabilities</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sz="2400" b="1" i="0" u="none" strike="noStrike" cap="none" normalizeH="0" baseline="0" dirty="0">
                          <a:ln>
                            <a:noFill/>
                          </a:ln>
                          <a:solidFill>
                            <a:schemeClr val="accent2"/>
                          </a:solidFill>
                          <a:effectLst/>
                          <a:latin typeface="Arial" charset="0"/>
                        </a:rPr>
                        <a:t>x xxx</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86755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2400" b="1" i="0" u="sng" strike="noStrike" cap="none" normalizeH="0" baseline="0" dirty="0">
                          <a:ln>
                            <a:noFill/>
                          </a:ln>
                          <a:solidFill>
                            <a:srgbClr val="008000"/>
                          </a:solidFill>
                          <a:effectLst/>
                          <a:latin typeface="Arial" charset="0"/>
                        </a:rPr>
                        <a:t>NET ASSETS (CAPITAL AND RESERVES)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2400" b="0" i="0" u="none" strike="noStrike" cap="none" normalizeH="0" baseline="0" dirty="0">
                        <a:ln>
                          <a:noFill/>
                        </a:ln>
                        <a:solidFill>
                          <a:srgbClr val="008000"/>
                        </a:solidFill>
                        <a:effectLst/>
                        <a:latin typeface="Arial" charset="0"/>
                      </a:endParaRP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ZA" sz="2400" b="1" i="0" u="none" strike="noStrike" cap="none" normalizeH="0" baseline="0" dirty="0">
                          <a:ln>
                            <a:noFill/>
                          </a:ln>
                          <a:solidFill>
                            <a:srgbClr val="008000"/>
                          </a:solidFill>
                          <a:effectLst/>
                          <a:latin typeface="Arial" charset="0"/>
                        </a:rPr>
                        <a:t>x xxx</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ZA" sz="2400" b="0" i="0" u="none" strike="noStrike" cap="none" normalizeH="0" baseline="0" dirty="0">
                        <a:ln>
                          <a:noFill/>
                        </a:ln>
                        <a:solidFill>
                          <a:srgbClr val="008000"/>
                        </a:solidFill>
                        <a:effectLst/>
                        <a:latin typeface="Arial" charset="0"/>
                      </a:endParaRP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128019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2400" b="1" i="0" u="none" strike="noStrike" cap="none" normalizeH="0" baseline="0" dirty="0">
                        <a:ln>
                          <a:noFill/>
                        </a:ln>
                        <a:solidFill>
                          <a:srgbClr val="008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1" i="0" u="none" strike="noStrike" cap="none" normalizeH="0" baseline="0" dirty="0">
                          <a:ln>
                            <a:noFill/>
                          </a:ln>
                          <a:solidFill>
                            <a:schemeClr val="tx2"/>
                          </a:solidFill>
                          <a:effectLst/>
                          <a:latin typeface="Arial" charset="0"/>
                        </a:rPr>
                        <a:t>TOTAL NET ASSETS AND LIABILITIES</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ZA" sz="2400" b="0" i="0" u="none" strike="noStrike" cap="none" normalizeH="0" baseline="0" dirty="0">
                        <a:ln>
                          <a:noFill/>
                        </a:ln>
                        <a:solidFill>
                          <a:srgbClr val="008000"/>
                        </a:solidFill>
                        <a:effectLst/>
                        <a:latin typeface="Arial"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ZA" sz="2400" b="1" i="0" u="none" strike="noStrike" cap="none" normalizeH="0" baseline="0" dirty="0">
                          <a:ln>
                            <a:noFill/>
                          </a:ln>
                          <a:solidFill>
                            <a:schemeClr val="tx2"/>
                          </a:solidFill>
                          <a:effectLst/>
                          <a:latin typeface="Arial" charset="0"/>
                        </a:rPr>
                        <a:t>XXXX</a:t>
                      </a:r>
                    </a:p>
                  </a:txBody>
                  <a:tcPr marL="91431" marR="91431"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bl>
          </a:graphicData>
        </a:graphic>
      </p:graphicFrame>
      <p:sp>
        <p:nvSpPr>
          <p:cNvPr id="2" name="Right Arrow 1"/>
          <p:cNvSpPr/>
          <p:nvPr/>
        </p:nvSpPr>
        <p:spPr>
          <a:xfrm>
            <a:off x="6459538" y="2408238"/>
            <a:ext cx="1079500" cy="28733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ight Arrow 10"/>
          <p:cNvSpPr/>
          <p:nvPr/>
        </p:nvSpPr>
        <p:spPr>
          <a:xfrm>
            <a:off x="6521450" y="6165850"/>
            <a:ext cx="1081088" cy="28733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4" name="Right Brace 3"/>
          <p:cNvSpPr/>
          <p:nvPr/>
        </p:nvSpPr>
        <p:spPr>
          <a:xfrm>
            <a:off x="2268538" y="1268413"/>
            <a:ext cx="647700" cy="936625"/>
          </a:xfrm>
          <a:prstGeom prst="rightBrace">
            <a:avLst/>
          </a:prstGeom>
          <a:ln w="25400">
            <a:solidFill>
              <a:schemeClr val="accent5">
                <a:lumMod val="10000"/>
              </a:schemeClr>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000000"/>
              </a:solidFill>
              <a:effectLst/>
              <a:uLnTx/>
              <a:uFillTx/>
              <a:latin typeface="Arial"/>
              <a:ea typeface="+mn-ea"/>
              <a:cs typeface="+mn-cs"/>
            </a:endParaRPr>
          </a:p>
        </p:txBody>
      </p:sp>
      <p:sp>
        <p:nvSpPr>
          <p:cNvPr id="10288" name="TextBox 4"/>
          <p:cNvSpPr txBox="1">
            <a:spLocks noChangeArrowheads="1"/>
          </p:cNvSpPr>
          <p:nvPr/>
        </p:nvSpPr>
        <p:spPr bwMode="auto">
          <a:xfrm>
            <a:off x="2916238" y="1547813"/>
            <a:ext cx="4070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800" b="0" i="0" u="none" strike="noStrike" kern="1200" cap="none" spc="0" normalizeH="0" baseline="0" noProof="0" dirty="0">
                <a:ln>
                  <a:noFill/>
                </a:ln>
                <a:solidFill>
                  <a:srgbClr val="000000"/>
                </a:solidFill>
                <a:effectLst/>
                <a:uLnTx/>
                <a:uFillTx/>
                <a:latin typeface="Arial" charset="0"/>
                <a:ea typeface="+mn-ea"/>
                <a:cs typeface="Arial" charset="0"/>
              </a:rPr>
              <a:t>Represents timing of use of resources</a:t>
            </a:r>
          </a:p>
        </p:txBody>
      </p:sp>
      <p:sp>
        <p:nvSpPr>
          <p:cNvPr id="10289" name="TextBox 15"/>
          <p:cNvSpPr txBox="1">
            <a:spLocks noChangeArrowheads="1"/>
          </p:cNvSpPr>
          <p:nvPr/>
        </p:nvSpPr>
        <p:spPr bwMode="auto">
          <a:xfrm>
            <a:off x="2916238" y="3716338"/>
            <a:ext cx="4429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800" b="0" i="0" u="none" strike="noStrike" kern="1200" cap="none" spc="0" normalizeH="0" baseline="0" noProof="0">
                <a:ln>
                  <a:noFill/>
                </a:ln>
                <a:solidFill>
                  <a:srgbClr val="000000"/>
                </a:solidFill>
                <a:effectLst/>
                <a:uLnTx/>
                <a:uFillTx/>
                <a:latin typeface="Arial" charset="0"/>
                <a:ea typeface="+mn-ea"/>
                <a:cs typeface="Arial" charset="0"/>
              </a:rPr>
              <a:t>Represents timing of outflow of resources</a:t>
            </a:r>
          </a:p>
        </p:txBody>
      </p:sp>
      <p:sp>
        <p:nvSpPr>
          <p:cNvPr id="17" name="Right Brace 16"/>
          <p:cNvSpPr/>
          <p:nvPr/>
        </p:nvSpPr>
        <p:spPr>
          <a:xfrm>
            <a:off x="2268538" y="3429000"/>
            <a:ext cx="647700" cy="936625"/>
          </a:xfrm>
          <a:prstGeom prst="rightBrace">
            <a:avLst/>
          </a:prstGeom>
          <a:ln w="25400">
            <a:solidFill>
              <a:schemeClr val="accent5">
                <a:lumMod val="10000"/>
              </a:schemeClr>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000000"/>
              </a:solidFill>
              <a:effectLst/>
              <a:uLnTx/>
              <a:uFillTx/>
              <a:latin typeface="Arial"/>
              <a:ea typeface="+mn-ea"/>
              <a:cs typeface="+mn-cs"/>
            </a:endParaRPr>
          </a:p>
        </p:txBody>
      </p:sp>
      <p:sp>
        <p:nvSpPr>
          <p:cNvPr id="9" name="Right Arrow 8"/>
          <p:cNvSpPr/>
          <p:nvPr/>
        </p:nvSpPr>
        <p:spPr>
          <a:xfrm>
            <a:off x="6516836" y="4437807"/>
            <a:ext cx="1079500" cy="28733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7117A964-383B-4693-A5E5-EB3205EE823E}"/>
              </a:ext>
            </a:extLst>
          </p:cNvPr>
          <p:cNvSpPr>
            <a:spLocks noGrp="1"/>
          </p:cNvSpPr>
          <p:nvPr>
            <p:ph type="sldNum" sz="quarter" idx="12"/>
          </p:nvPr>
        </p:nvSpPr>
        <p:spPr/>
        <p:txBody>
          <a:bodyPr/>
          <a:lstStyle/>
          <a:p>
            <a:pPr>
              <a:defRPr/>
            </a:pPr>
            <a:fld id="{72391692-E855-49AE-953B-BABEB9C9389F}"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26651096"/>
              </p:ext>
            </p:extLst>
          </p:nvPr>
        </p:nvGraphicFramePr>
        <p:xfrm>
          <a:off x="107950" y="28575"/>
          <a:ext cx="8928102" cy="6829423"/>
        </p:xfrm>
        <a:graphic>
          <a:graphicData uri="http://schemas.openxmlformats.org/drawingml/2006/table">
            <a:tbl>
              <a:tblPr firstRow="1" bandRow="1">
                <a:tableStyleId>{5C22544A-7EE6-4342-B048-85BDC9FD1C3A}</a:tableStyleId>
              </a:tblPr>
              <a:tblGrid>
                <a:gridCol w="5040058">
                  <a:extLst>
                    <a:ext uri="{9D8B030D-6E8A-4147-A177-3AD203B41FA5}">
                      <a16:colId xmlns:a16="http://schemas.microsoft.com/office/drawing/2014/main" val="20000"/>
                    </a:ext>
                  </a:extLst>
                </a:gridCol>
                <a:gridCol w="1008012">
                  <a:extLst>
                    <a:ext uri="{9D8B030D-6E8A-4147-A177-3AD203B41FA5}">
                      <a16:colId xmlns:a16="http://schemas.microsoft.com/office/drawing/2014/main" val="20001"/>
                    </a:ext>
                  </a:extLst>
                </a:gridCol>
                <a:gridCol w="1008012">
                  <a:extLst>
                    <a:ext uri="{9D8B030D-6E8A-4147-A177-3AD203B41FA5}">
                      <a16:colId xmlns:a16="http://schemas.microsoft.com/office/drawing/2014/main" val="20002"/>
                    </a:ext>
                  </a:extLst>
                </a:gridCol>
                <a:gridCol w="1008012">
                  <a:extLst>
                    <a:ext uri="{9D8B030D-6E8A-4147-A177-3AD203B41FA5}">
                      <a16:colId xmlns:a16="http://schemas.microsoft.com/office/drawing/2014/main" val="20003"/>
                    </a:ext>
                  </a:extLst>
                </a:gridCol>
                <a:gridCol w="864008">
                  <a:extLst>
                    <a:ext uri="{9D8B030D-6E8A-4147-A177-3AD203B41FA5}">
                      <a16:colId xmlns:a16="http://schemas.microsoft.com/office/drawing/2014/main" val="20004"/>
                    </a:ext>
                  </a:extLst>
                </a:gridCol>
              </a:tblGrid>
              <a:tr h="537413">
                <a:tc>
                  <a:txBody>
                    <a:bodyPr/>
                    <a:lstStyle/>
                    <a:p>
                      <a:r>
                        <a:rPr lang="en-ZA" sz="1700" dirty="0">
                          <a:solidFill>
                            <a:schemeClr val="tx2"/>
                          </a:solidFill>
                        </a:rPr>
                        <a:t>Statement of financial position at 30 June 2019</a:t>
                      </a:r>
                    </a:p>
                  </a:txBody>
                  <a:tcPr marL="91431" marR="91431" marT="45723" marB="45723">
                    <a:solidFill>
                      <a:schemeClr val="bg1">
                        <a:lumMod val="95000"/>
                      </a:schemeClr>
                    </a:solidFill>
                  </a:tcPr>
                </a:tc>
                <a:tc gridSpan="2">
                  <a:txBody>
                    <a:bodyPr/>
                    <a:lstStyle/>
                    <a:p>
                      <a:pPr algn="ctr"/>
                      <a:r>
                        <a:rPr lang="en-ZA" sz="1700" dirty="0">
                          <a:solidFill>
                            <a:schemeClr val="tx2"/>
                          </a:solidFill>
                        </a:rPr>
                        <a:t>Economic Entity</a:t>
                      </a:r>
                    </a:p>
                  </a:txBody>
                  <a:tcPr marL="91431" marR="91431" marT="45723" marB="45723">
                    <a:solidFill>
                      <a:schemeClr val="bg1">
                        <a:lumMod val="95000"/>
                      </a:schemeClr>
                    </a:solidFill>
                  </a:tcPr>
                </a:tc>
                <a:tc hMerge="1">
                  <a:txBody>
                    <a:bodyPr/>
                    <a:lstStyle/>
                    <a:p>
                      <a:endParaRPr lang="en-ZA" dirty="0">
                        <a:solidFill>
                          <a:schemeClr val="tx2"/>
                        </a:solidFill>
                      </a:endParaRPr>
                    </a:p>
                  </a:txBody>
                  <a:tcPr>
                    <a:solidFill>
                      <a:schemeClr val="bg1"/>
                    </a:solidFill>
                  </a:tcPr>
                </a:tc>
                <a:tc gridSpan="2">
                  <a:txBody>
                    <a:bodyPr/>
                    <a:lstStyle/>
                    <a:p>
                      <a:pPr algn="ctr"/>
                      <a:r>
                        <a:rPr lang="en-ZA" sz="1700" dirty="0">
                          <a:solidFill>
                            <a:schemeClr val="tx2"/>
                          </a:solidFill>
                        </a:rPr>
                        <a:t>Municipality</a:t>
                      </a:r>
                    </a:p>
                  </a:txBody>
                  <a:tcPr marL="91431" marR="91431" marT="45723" marB="45723">
                    <a:solidFill>
                      <a:schemeClr val="bg1">
                        <a:lumMod val="95000"/>
                      </a:schemeClr>
                    </a:solidFill>
                  </a:tcPr>
                </a:tc>
                <a:tc hMerge="1">
                  <a:txBody>
                    <a:bodyPr/>
                    <a:lstStyle/>
                    <a:p>
                      <a:endParaRPr lang="en-ZA" dirty="0">
                        <a:solidFill>
                          <a:schemeClr val="tx2"/>
                        </a:solidFill>
                      </a:endParaRPr>
                    </a:p>
                  </a:txBody>
                  <a:tcPr>
                    <a:solidFill>
                      <a:schemeClr val="bg1"/>
                    </a:solidFill>
                  </a:tcPr>
                </a:tc>
                <a:extLst>
                  <a:ext uri="{0D108BD9-81ED-4DB2-BD59-A6C34878D82A}">
                    <a16:rowId xmlns:a16="http://schemas.microsoft.com/office/drawing/2014/main" val="10000"/>
                  </a:ext>
                </a:extLst>
              </a:tr>
              <a:tr h="362191">
                <a:tc>
                  <a:txBody>
                    <a:bodyPr/>
                    <a:lstStyle/>
                    <a:p>
                      <a:endParaRPr lang="en-ZA" sz="1700" dirty="0">
                        <a:solidFill>
                          <a:schemeClr val="tx2"/>
                        </a:solidFill>
                      </a:endParaRPr>
                    </a:p>
                  </a:txBody>
                  <a:tcPr marL="91431" marR="91431" marT="45723" marB="45723">
                    <a:solidFill>
                      <a:schemeClr val="bg1">
                        <a:lumMod val="95000"/>
                      </a:schemeClr>
                    </a:solidFill>
                  </a:tcPr>
                </a:tc>
                <a:tc>
                  <a:txBody>
                    <a:bodyPr/>
                    <a:lstStyle/>
                    <a:p>
                      <a:pPr algn="ctr"/>
                      <a:r>
                        <a:rPr lang="en-ZA" sz="1700" b="1" dirty="0">
                          <a:solidFill>
                            <a:schemeClr val="tx2"/>
                          </a:solidFill>
                        </a:rPr>
                        <a:t>2019</a:t>
                      </a:r>
                    </a:p>
                  </a:txBody>
                  <a:tcPr marL="91431" marR="91431" marT="45723" marB="45723">
                    <a:solidFill>
                      <a:schemeClr val="bg1">
                        <a:lumMod val="95000"/>
                      </a:schemeClr>
                    </a:solidFill>
                  </a:tcPr>
                </a:tc>
                <a:tc>
                  <a:txBody>
                    <a:bodyPr/>
                    <a:lstStyle/>
                    <a:p>
                      <a:pPr algn="ctr"/>
                      <a:r>
                        <a:rPr lang="en-ZA" sz="1700" b="1" dirty="0">
                          <a:solidFill>
                            <a:schemeClr val="tx2"/>
                          </a:solidFill>
                        </a:rPr>
                        <a:t>2018</a:t>
                      </a:r>
                    </a:p>
                  </a:txBody>
                  <a:tcPr marL="91431" marR="91431" marT="45723" marB="45723">
                    <a:solidFill>
                      <a:schemeClr val="bg1">
                        <a:lumMod val="95000"/>
                      </a:schemeClr>
                    </a:solidFill>
                  </a:tcPr>
                </a:tc>
                <a:tc>
                  <a:txBody>
                    <a:bodyPr/>
                    <a:lstStyle/>
                    <a:p>
                      <a:pPr algn="ctr"/>
                      <a:r>
                        <a:rPr lang="en-ZA" sz="1700" b="1" dirty="0">
                          <a:solidFill>
                            <a:schemeClr val="tx2"/>
                          </a:solidFill>
                        </a:rPr>
                        <a:t>2019</a:t>
                      </a:r>
                    </a:p>
                  </a:txBody>
                  <a:tcPr marL="91431" marR="91431" marT="45723" marB="45723">
                    <a:solidFill>
                      <a:schemeClr val="bg1">
                        <a:lumMod val="95000"/>
                      </a:schemeClr>
                    </a:solidFill>
                  </a:tcPr>
                </a:tc>
                <a:tc>
                  <a:txBody>
                    <a:bodyPr/>
                    <a:lstStyle/>
                    <a:p>
                      <a:pPr algn="ctr"/>
                      <a:r>
                        <a:rPr lang="en-ZA" sz="1700" b="1" dirty="0">
                          <a:solidFill>
                            <a:schemeClr val="tx2"/>
                          </a:solidFill>
                        </a:rPr>
                        <a:t>2018</a:t>
                      </a:r>
                    </a:p>
                  </a:txBody>
                  <a:tcPr marL="91431" marR="91431" marT="45723" marB="45723">
                    <a:solidFill>
                      <a:schemeClr val="bg1">
                        <a:lumMod val="95000"/>
                      </a:schemeClr>
                    </a:solidFill>
                  </a:tcPr>
                </a:tc>
                <a:extLst>
                  <a:ext uri="{0D108BD9-81ED-4DB2-BD59-A6C34878D82A}">
                    <a16:rowId xmlns:a16="http://schemas.microsoft.com/office/drawing/2014/main" val="10001"/>
                  </a:ext>
                </a:extLst>
              </a:tr>
              <a:tr h="362191">
                <a:tc>
                  <a:txBody>
                    <a:bodyPr/>
                    <a:lstStyle/>
                    <a:p>
                      <a:r>
                        <a:rPr lang="en-ZA" sz="1700" b="1" dirty="0">
                          <a:solidFill>
                            <a:schemeClr val="tx2"/>
                          </a:solidFill>
                        </a:rPr>
                        <a:t>Non-current assets</a:t>
                      </a:r>
                    </a:p>
                  </a:txBody>
                  <a:tcPr marL="91431" marR="91431" marT="45723" marB="45723">
                    <a:solidFill>
                      <a:schemeClr val="bg1">
                        <a:lumMod val="95000"/>
                      </a:schemeClr>
                    </a:solidFill>
                  </a:tcPr>
                </a:tc>
                <a:tc>
                  <a:txBody>
                    <a:bodyPr/>
                    <a:lstStyle/>
                    <a:p>
                      <a:pPr algn="r"/>
                      <a:r>
                        <a:rPr lang="en-ZA" sz="1700" b="1" dirty="0">
                          <a:solidFill>
                            <a:schemeClr val="tx2"/>
                          </a:solidFill>
                        </a:rPr>
                        <a:t>X,XXX</a:t>
                      </a:r>
                    </a:p>
                  </a:txBody>
                  <a:tcPr marL="91431" marR="91431" marT="45723" marB="45723">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3" marB="45723">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3" marB="45723">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3" marB="45723">
                    <a:solidFill>
                      <a:schemeClr val="bg1">
                        <a:lumMod val="95000"/>
                      </a:schemeClr>
                    </a:solidFill>
                  </a:tcPr>
                </a:tc>
                <a:extLst>
                  <a:ext uri="{0D108BD9-81ED-4DB2-BD59-A6C34878D82A}">
                    <a16:rowId xmlns:a16="http://schemas.microsoft.com/office/drawing/2014/main" val="10002"/>
                  </a:ext>
                </a:extLst>
              </a:tr>
              <a:tr h="362191">
                <a:tc>
                  <a:txBody>
                    <a:bodyPr/>
                    <a:lstStyle/>
                    <a:p>
                      <a:r>
                        <a:rPr lang="en-ZA" sz="1700" dirty="0">
                          <a:solidFill>
                            <a:schemeClr val="tx2"/>
                          </a:solidFill>
                        </a:rPr>
                        <a:t>Property, plant and equipment</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3"/>
                  </a:ext>
                </a:extLst>
              </a:tr>
              <a:tr h="362191">
                <a:tc>
                  <a:txBody>
                    <a:bodyPr/>
                    <a:lstStyle/>
                    <a:p>
                      <a:r>
                        <a:rPr lang="en-ZA" sz="1700" dirty="0">
                          <a:solidFill>
                            <a:schemeClr val="tx2"/>
                          </a:solidFill>
                        </a:rPr>
                        <a:t>Heritage assets</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4"/>
                  </a:ext>
                </a:extLst>
              </a:tr>
              <a:tr h="363354">
                <a:tc>
                  <a:txBody>
                    <a:bodyPr/>
                    <a:lstStyle/>
                    <a:p>
                      <a:r>
                        <a:rPr lang="en-ZA" sz="1700" dirty="0">
                          <a:solidFill>
                            <a:schemeClr val="tx2"/>
                          </a:solidFill>
                        </a:rPr>
                        <a:t>Investment property</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5"/>
                  </a:ext>
                </a:extLst>
              </a:tr>
              <a:tr h="372022">
                <a:tc>
                  <a:txBody>
                    <a:bodyPr/>
                    <a:lstStyle/>
                    <a:p>
                      <a:r>
                        <a:rPr lang="en-ZA" sz="1700" dirty="0">
                          <a:solidFill>
                            <a:schemeClr val="tx2"/>
                          </a:solidFill>
                        </a:rPr>
                        <a:t>Intangible</a:t>
                      </a:r>
                      <a:r>
                        <a:rPr lang="en-ZA" sz="1700" baseline="0" dirty="0">
                          <a:solidFill>
                            <a:schemeClr val="tx2"/>
                          </a:solidFill>
                        </a:rPr>
                        <a:t> assets</a:t>
                      </a:r>
                      <a:endParaRPr lang="en-ZA" sz="1700" dirty="0">
                        <a:solidFill>
                          <a:schemeClr val="tx2"/>
                        </a:solidFill>
                      </a:endParaRP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6"/>
                  </a:ext>
                </a:extLst>
              </a:tr>
              <a:tr h="362191">
                <a:tc>
                  <a:txBody>
                    <a:bodyPr/>
                    <a:lstStyle/>
                    <a:p>
                      <a:r>
                        <a:rPr lang="en-ZA" sz="1700" dirty="0">
                          <a:solidFill>
                            <a:schemeClr val="tx2"/>
                          </a:solidFill>
                        </a:rPr>
                        <a:t>Biological assets (agriculture)</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7"/>
                  </a:ext>
                </a:extLst>
              </a:tr>
              <a:tr h="362191">
                <a:tc>
                  <a:txBody>
                    <a:bodyPr/>
                    <a:lstStyle/>
                    <a:p>
                      <a:r>
                        <a:rPr lang="en-ZA" sz="1700" dirty="0">
                          <a:solidFill>
                            <a:schemeClr val="tx2"/>
                          </a:solidFill>
                        </a:rPr>
                        <a:t>Investments</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8"/>
                  </a:ext>
                </a:extLst>
              </a:tr>
              <a:tr h="362191">
                <a:tc>
                  <a:txBody>
                    <a:bodyPr/>
                    <a:lstStyle/>
                    <a:p>
                      <a:r>
                        <a:rPr lang="en-ZA" sz="1700" dirty="0">
                          <a:solidFill>
                            <a:schemeClr val="tx2"/>
                          </a:solidFill>
                        </a:rPr>
                        <a:t>Long term portion</a:t>
                      </a:r>
                      <a:r>
                        <a:rPr lang="en-ZA" sz="1700" baseline="0" dirty="0">
                          <a:solidFill>
                            <a:schemeClr val="tx2"/>
                          </a:solidFill>
                        </a:rPr>
                        <a:t> of lease receivables</a:t>
                      </a:r>
                      <a:endParaRPr lang="en-ZA" sz="1700" dirty="0">
                        <a:solidFill>
                          <a:schemeClr val="tx2"/>
                        </a:solidFill>
                      </a:endParaRP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9"/>
                  </a:ext>
                </a:extLst>
              </a:tr>
              <a:tr h="362191">
                <a:tc>
                  <a:txBody>
                    <a:bodyPr/>
                    <a:lstStyle/>
                    <a:p>
                      <a:r>
                        <a:rPr lang="en-ZA" sz="1700" b="1" dirty="0">
                          <a:solidFill>
                            <a:schemeClr val="tx2"/>
                          </a:solidFill>
                        </a:rPr>
                        <a:t>Current assets</a:t>
                      </a:r>
                    </a:p>
                  </a:txBody>
                  <a:tcPr marL="91431" marR="91431" marT="45723" marB="45723">
                    <a:solidFill>
                      <a:schemeClr val="bg1">
                        <a:lumMod val="95000"/>
                      </a:schemeClr>
                    </a:solidFill>
                  </a:tcPr>
                </a:tc>
                <a:tc>
                  <a:txBody>
                    <a:bodyPr/>
                    <a:lstStyle/>
                    <a:p>
                      <a:pPr algn="r"/>
                      <a:r>
                        <a:rPr lang="en-ZA" sz="1700" b="1" dirty="0">
                          <a:solidFill>
                            <a:schemeClr val="tx2"/>
                          </a:solidFill>
                        </a:rPr>
                        <a:t>X,XXX</a:t>
                      </a:r>
                    </a:p>
                  </a:txBody>
                  <a:tcPr marL="91431" marR="91431" marT="45723" marB="45723">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3" marB="45723">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3" marB="45723">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3" marB="45723">
                    <a:solidFill>
                      <a:schemeClr val="bg1">
                        <a:lumMod val="95000"/>
                      </a:schemeClr>
                    </a:solidFill>
                  </a:tcPr>
                </a:tc>
                <a:extLst>
                  <a:ext uri="{0D108BD9-81ED-4DB2-BD59-A6C34878D82A}">
                    <a16:rowId xmlns:a16="http://schemas.microsoft.com/office/drawing/2014/main" val="10010"/>
                  </a:ext>
                </a:extLst>
              </a:tr>
              <a:tr h="362191">
                <a:tc>
                  <a:txBody>
                    <a:bodyPr/>
                    <a:lstStyle/>
                    <a:p>
                      <a:r>
                        <a:rPr lang="en-ZA" sz="1700" dirty="0">
                          <a:solidFill>
                            <a:schemeClr val="tx2"/>
                          </a:solidFill>
                        </a:rPr>
                        <a:t>Inventory</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11"/>
                  </a:ext>
                </a:extLst>
              </a:tr>
              <a:tr h="362191">
                <a:tc>
                  <a:txBody>
                    <a:bodyPr/>
                    <a:lstStyle/>
                    <a:p>
                      <a:r>
                        <a:rPr lang="en-ZA" sz="1700" dirty="0">
                          <a:solidFill>
                            <a:schemeClr val="tx2"/>
                          </a:solidFill>
                        </a:rPr>
                        <a:t>Receivables from exchange transactions</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12"/>
                  </a:ext>
                </a:extLst>
              </a:tr>
              <a:tr h="362191">
                <a:tc>
                  <a:txBody>
                    <a:bodyPr/>
                    <a:lstStyle/>
                    <a:p>
                      <a:r>
                        <a:rPr lang="en-ZA" sz="1700" dirty="0">
                          <a:solidFill>
                            <a:schemeClr val="tx2"/>
                          </a:solidFill>
                        </a:rPr>
                        <a:t>Receivables</a:t>
                      </a:r>
                      <a:r>
                        <a:rPr lang="en-ZA" sz="1700" baseline="0" dirty="0">
                          <a:solidFill>
                            <a:schemeClr val="tx2"/>
                          </a:solidFill>
                        </a:rPr>
                        <a:t> from non-exchange transactions</a:t>
                      </a:r>
                      <a:endParaRPr lang="en-ZA" sz="1700" dirty="0">
                        <a:solidFill>
                          <a:schemeClr val="tx2"/>
                        </a:solidFill>
                      </a:endParaRP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13"/>
                  </a:ext>
                </a:extLst>
              </a:tr>
              <a:tr h="440836">
                <a:tc>
                  <a:txBody>
                    <a:bodyPr/>
                    <a:lstStyle/>
                    <a:p>
                      <a:r>
                        <a:rPr lang="en-ZA" sz="1700" dirty="0">
                          <a:solidFill>
                            <a:schemeClr val="tx2"/>
                          </a:solidFill>
                        </a:rPr>
                        <a:t>Other receivables (exchange and non-exchange)</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14"/>
                  </a:ext>
                </a:extLst>
              </a:tr>
              <a:tr h="362191">
                <a:tc>
                  <a:txBody>
                    <a:bodyPr/>
                    <a:lstStyle/>
                    <a:p>
                      <a:r>
                        <a:rPr lang="en-ZA" sz="1700" dirty="0">
                          <a:solidFill>
                            <a:schemeClr val="tx2"/>
                          </a:solidFill>
                        </a:rPr>
                        <a:t>Current portion</a:t>
                      </a:r>
                      <a:r>
                        <a:rPr lang="en-ZA" sz="1700" baseline="0" dirty="0">
                          <a:solidFill>
                            <a:schemeClr val="tx2"/>
                          </a:solidFill>
                        </a:rPr>
                        <a:t> of lease receivables</a:t>
                      </a:r>
                      <a:endParaRPr lang="en-ZA" sz="1700" dirty="0">
                        <a:solidFill>
                          <a:schemeClr val="tx2"/>
                        </a:solidFill>
                      </a:endParaRP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15"/>
                  </a:ext>
                </a:extLst>
              </a:tr>
              <a:tr h="381852">
                <a:tc>
                  <a:txBody>
                    <a:bodyPr/>
                    <a:lstStyle/>
                    <a:p>
                      <a:r>
                        <a:rPr lang="en-ZA" sz="1700" dirty="0">
                          <a:solidFill>
                            <a:schemeClr val="tx2"/>
                          </a:solidFill>
                        </a:rPr>
                        <a:t>Cash and cash equivalents/other investments</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tc>
                  <a:txBody>
                    <a:bodyPr/>
                    <a:lstStyle/>
                    <a:p>
                      <a:pPr algn="r"/>
                      <a:r>
                        <a:rPr lang="en-ZA" sz="17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16"/>
                  </a:ext>
                </a:extLst>
              </a:tr>
              <a:tr h="387654">
                <a:tc>
                  <a:txBody>
                    <a:bodyPr/>
                    <a:lstStyle/>
                    <a:p>
                      <a:r>
                        <a:rPr lang="en-ZA" sz="1700" b="1" dirty="0">
                          <a:solidFill>
                            <a:schemeClr val="tx2"/>
                          </a:solidFill>
                        </a:rPr>
                        <a:t>TOTAL ASSETS</a:t>
                      </a:r>
                    </a:p>
                  </a:txBody>
                  <a:tcPr marL="91431" marR="91431" marT="45723" marB="45723">
                    <a:solidFill>
                      <a:schemeClr val="bg1">
                        <a:lumMod val="95000"/>
                      </a:schemeClr>
                    </a:solidFill>
                  </a:tcPr>
                </a:tc>
                <a:tc>
                  <a:txBody>
                    <a:bodyPr/>
                    <a:lstStyle/>
                    <a:p>
                      <a:pPr algn="r"/>
                      <a:r>
                        <a:rPr lang="en-ZA" sz="1700" b="1" dirty="0">
                          <a:solidFill>
                            <a:schemeClr val="tx2"/>
                          </a:solidFill>
                        </a:rPr>
                        <a:t>X,XXX</a:t>
                      </a:r>
                    </a:p>
                  </a:txBody>
                  <a:tcPr marL="91431" marR="91431" marT="45723" marB="45723">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3" marB="45723">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3" marB="45723">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3" marB="45723">
                    <a:solidFill>
                      <a:schemeClr val="bg1">
                        <a:lumMod val="95000"/>
                      </a:schemeClr>
                    </a:solidFill>
                  </a:tcPr>
                </a:tc>
                <a:extLst>
                  <a:ext uri="{0D108BD9-81ED-4DB2-BD59-A6C34878D82A}">
                    <a16:rowId xmlns:a16="http://schemas.microsoft.com/office/drawing/2014/main" val="10017"/>
                  </a:ext>
                </a:extLst>
              </a:tr>
            </a:tbl>
          </a:graphicData>
        </a:graphic>
      </p:graphicFrame>
      <p:sp>
        <p:nvSpPr>
          <p:cNvPr id="3" name="5-Point Star 2"/>
          <p:cNvSpPr/>
          <p:nvPr/>
        </p:nvSpPr>
        <p:spPr>
          <a:xfrm>
            <a:off x="3419872" y="1298575"/>
            <a:ext cx="288032"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4" name="5-Point Star 3"/>
          <p:cNvSpPr/>
          <p:nvPr/>
        </p:nvSpPr>
        <p:spPr>
          <a:xfrm>
            <a:off x="3396784" y="2060848"/>
            <a:ext cx="288032"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5" name="5-Point Star 4"/>
          <p:cNvSpPr/>
          <p:nvPr/>
        </p:nvSpPr>
        <p:spPr>
          <a:xfrm>
            <a:off x="3419872" y="3068960"/>
            <a:ext cx="288032"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6" name="5-Point Star 5"/>
          <p:cNvSpPr/>
          <p:nvPr/>
        </p:nvSpPr>
        <p:spPr>
          <a:xfrm>
            <a:off x="3428256" y="4149080"/>
            <a:ext cx="288032"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7" name="5-Point Star 6"/>
          <p:cNvSpPr/>
          <p:nvPr/>
        </p:nvSpPr>
        <p:spPr>
          <a:xfrm>
            <a:off x="4955024" y="4509120"/>
            <a:ext cx="288032"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5-Point Star 7"/>
          <p:cNvSpPr/>
          <p:nvPr/>
        </p:nvSpPr>
        <p:spPr>
          <a:xfrm>
            <a:off x="4955024" y="4906476"/>
            <a:ext cx="288032"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5-Point Star 8"/>
          <p:cNvSpPr/>
          <p:nvPr/>
        </p:nvSpPr>
        <p:spPr>
          <a:xfrm>
            <a:off x="4947920" y="5301208"/>
            <a:ext cx="288032"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10" name="5-Point Star 9"/>
          <p:cNvSpPr/>
          <p:nvPr/>
        </p:nvSpPr>
        <p:spPr>
          <a:xfrm>
            <a:off x="4939040" y="6021288"/>
            <a:ext cx="288032"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Slide Number Placeholder 10">
            <a:extLst>
              <a:ext uri="{FF2B5EF4-FFF2-40B4-BE49-F238E27FC236}">
                <a16:creationId xmlns:a16="http://schemas.microsoft.com/office/drawing/2014/main" id="{E91AEEF6-8C42-4B68-8560-31E9AFF6B140}"/>
              </a:ext>
            </a:extLst>
          </p:cNvPr>
          <p:cNvSpPr>
            <a:spLocks noGrp="1"/>
          </p:cNvSpPr>
          <p:nvPr>
            <p:ph type="sldNum" sz="quarter" idx="12"/>
          </p:nvPr>
        </p:nvSpPr>
        <p:spPr/>
        <p:txBody>
          <a:bodyPr/>
          <a:lstStyle/>
          <a:p>
            <a:pPr>
              <a:defRPr/>
            </a:pPr>
            <a:fld id="{72391692-E855-49AE-953B-BABEB9C9389F}"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6484283"/>
              </p:ext>
            </p:extLst>
          </p:nvPr>
        </p:nvGraphicFramePr>
        <p:xfrm>
          <a:off x="34925" y="115888"/>
          <a:ext cx="9001125" cy="6718049"/>
        </p:xfrm>
        <a:graphic>
          <a:graphicData uri="http://schemas.openxmlformats.org/drawingml/2006/table">
            <a:tbl>
              <a:tblPr firstRow="1" bandRow="1">
                <a:tableStyleId>{5C22544A-7EE6-4342-B048-85BDC9FD1C3A}</a:tableStyleId>
              </a:tblPr>
              <a:tblGrid>
                <a:gridCol w="1296715">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40886">
                  <a:extLst>
                    <a:ext uri="{9D8B030D-6E8A-4147-A177-3AD203B41FA5}">
                      <a16:colId xmlns:a16="http://schemas.microsoft.com/office/drawing/2014/main" val="20003"/>
                    </a:ext>
                  </a:extLst>
                </a:gridCol>
                <a:gridCol w="1959068">
                  <a:extLst>
                    <a:ext uri="{9D8B030D-6E8A-4147-A177-3AD203B41FA5}">
                      <a16:colId xmlns:a16="http://schemas.microsoft.com/office/drawing/2014/main" val="20004"/>
                    </a:ext>
                  </a:extLst>
                </a:gridCol>
              </a:tblGrid>
              <a:tr h="567286">
                <a:tc rowSpan="2">
                  <a:txBody>
                    <a:bodyPr/>
                    <a:lstStyle/>
                    <a:p>
                      <a:r>
                        <a:rPr lang="en-ZA" sz="1700" dirty="0">
                          <a:solidFill>
                            <a:schemeClr val="tx1"/>
                          </a:solidFill>
                        </a:rPr>
                        <a:t>Line</a:t>
                      </a:r>
                      <a:r>
                        <a:rPr lang="en-ZA" sz="1700" baseline="0" dirty="0">
                          <a:solidFill>
                            <a:schemeClr val="tx1"/>
                          </a:solidFill>
                        </a:rPr>
                        <a:t> item</a:t>
                      </a:r>
                      <a:endParaRPr lang="en-ZA" sz="1700" dirty="0">
                        <a:solidFill>
                          <a:schemeClr val="tx1"/>
                        </a:solidFill>
                      </a:endParaRPr>
                    </a:p>
                  </a:txBody>
                  <a:tcPr marL="91441" marR="91441" marT="45719" marB="45719">
                    <a:solidFill>
                      <a:schemeClr val="accent1">
                        <a:lumMod val="75000"/>
                      </a:schemeClr>
                    </a:solidFill>
                  </a:tcPr>
                </a:tc>
                <a:tc rowSpan="2">
                  <a:txBody>
                    <a:bodyPr/>
                    <a:lstStyle/>
                    <a:p>
                      <a:r>
                        <a:rPr lang="en-ZA" sz="1700" dirty="0">
                          <a:solidFill>
                            <a:schemeClr val="tx1"/>
                          </a:solidFill>
                        </a:rPr>
                        <a:t>Definition</a:t>
                      </a:r>
                    </a:p>
                  </a:txBody>
                  <a:tcPr marL="91441" marR="91441" marT="45719" marB="45719">
                    <a:solidFill>
                      <a:schemeClr val="accent1">
                        <a:lumMod val="75000"/>
                      </a:schemeClr>
                    </a:solidFill>
                  </a:tcPr>
                </a:tc>
                <a:tc rowSpan="2">
                  <a:txBody>
                    <a:bodyPr/>
                    <a:lstStyle/>
                    <a:p>
                      <a:r>
                        <a:rPr lang="en-ZA" sz="1700" dirty="0">
                          <a:solidFill>
                            <a:schemeClr val="tx1"/>
                          </a:solidFill>
                        </a:rPr>
                        <a:t>Types of</a:t>
                      </a:r>
                      <a:r>
                        <a:rPr lang="en-ZA" sz="1700" baseline="0" dirty="0">
                          <a:solidFill>
                            <a:schemeClr val="tx1"/>
                          </a:solidFill>
                        </a:rPr>
                        <a:t> assets</a:t>
                      </a:r>
                      <a:endParaRPr lang="en-ZA" sz="1700" dirty="0">
                        <a:solidFill>
                          <a:schemeClr val="tx1"/>
                        </a:solidFill>
                      </a:endParaRPr>
                    </a:p>
                  </a:txBody>
                  <a:tcPr marL="91441" marR="91441" marT="45719" marB="45719">
                    <a:solidFill>
                      <a:schemeClr val="accent1">
                        <a:lumMod val="75000"/>
                      </a:schemeClr>
                    </a:solidFill>
                  </a:tcPr>
                </a:tc>
                <a:tc gridSpan="2">
                  <a:txBody>
                    <a:bodyPr/>
                    <a:lstStyle/>
                    <a:p>
                      <a:pPr algn="ctr"/>
                      <a:r>
                        <a:rPr lang="en-ZA" sz="1700" dirty="0">
                          <a:solidFill>
                            <a:schemeClr val="tx1"/>
                          </a:solidFill>
                        </a:rPr>
                        <a:t>Measurement</a:t>
                      </a:r>
                    </a:p>
                  </a:txBody>
                  <a:tcPr marL="91441" marR="91441" marT="45719" marB="45719">
                    <a:solidFill>
                      <a:schemeClr val="accent1">
                        <a:lumMod val="75000"/>
                      </a:schemeClr>
                    </a:solidFill>
                  </a:tcPr>
                </a:tc>
                <a:tc hMerge="1">
                  <a:txBody>
                    <a:bodyPr/>
                    <a:lstStyle/>
                    <a:p>
                      <a:endParaRPr lang="en-ZA" dirty="0">
                        <a:solidFill>
                          <a:schemeClr val="tx1"/>
                        </a:solidFill>
                      </a:endParaRPr>
                    </a:p>
                  </a:txBody>
                  <a:tcPr/>
                </a:tc>
                <a:extLst>
                  <a:ext uri="{0D108BD9-81ED-4DB2-BD59-A6C34878D82A}">
                    <a16:rowId xmlns:a16="http://schemas.microsoft.com/office/drawing/2014/main" val="10000"/>
                  </a:ext>
                </a:extLst>
              </a:tr>
              <a:tr h="297554">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a:p>
                  </a:txBody>
                  <a:tcPr/>
                </a:tc>
                <a:tc>
                  <a:txBody>
                    <a:bodyPr/>
                    <a:lstStyle/>
                    <a:p>
                      <a:pPr algn="ctr"/>
                      <a:r>
                        <a:rPr lang="en-ZA" sz="1700" dirty="0">
                          <a:solidFill>
                            <a:schemeClr val="tx1"/>
                          </a:solidFill>
                        </a:rPr>
                        <a:t>Initial</a:t>
                      </a:r>
                    </a:p>
                  </a:txBody>
                  <a:tcPr marL="91441" marR="91441" marT="45719" marB="45719">
                    <a:solidFill>
                      <a:schemeClr val="accent1">
                        <a:lumMod val="75000"/>
                      </a:schemeClr>
                    </a:solidFill>
                  </a:tcPr>
                </a:tc>
                <a:tc>
                  <a:txBody>
                    <a:bodyPr/>
                    <a:lstStyle/>
                    <a:p>
                      <a:pPr algn="ctr"/>
                      <a:r>
                        <a:rPr lang="en-ZA" sz="1700" dirty="0">
                          <a:solidFill>
                            <a:schemeClr val="tx1"/>
                          </a:solidFill>
                        </a:rPr>
                        <a:t>Subsequent</a:t>
                      </a:r>
                    </a:p>
                  </a:txBody>
                  <a:tcPr marL="91441" marR="91441" marT="45719" marB="45719">
                    <a:solidFill>
                      <a:schemeClr val="accent1">
                        <a:lumMod val="75000"/>
                      </a:schemeClr>
                    </a:solidFill>
                  </a:tcPr>
                </a:tc>
                <a:extLst>
                  <a:ext uri="{0D108BD9-81ED-4DB2-BD59-A6C34878D82A}">
                    <a16:rowId xmlns:a16="http://schemas.microsoft.com/office/drawing/2014/main" val="10001"/>
                  </a:ext>
                </a:extLst>
              </a:tr>
              <a:tr h="2847290">
                <a:tc>
                  <a:txBody>
                    <a:bodyPr/>
                    <a:lstStyle/>
                    <a:p>
                      <a:r>
                        <a:rPr lang="en-ZA" sz="1700" b="1" dirty="0">
                          <a:solidFill>
                            <a:schemeClr val="tx1"/>
                          </a:solidFill>
                        </a:rPr>
                        <a:t>Property, plant and equipment</a:t>
                      </a:r>
                    </a:p>
                    <a:p>
                      <a:r>
                        <a:rPr lang="en-ZA" sz="1700" b="1" dirty="0">
                          <a:solidFill>
                            <a:schemeClr val="tx1"/>
                          </a:solidFill>
                        </a:rPr>
                        <a:t>(GRAP 17)</a:t>
                      </a:r>
                    </a:p>
                    <a:p>
                      <a:endParaRPr lang="en-ZA" sz="1700" dirty="0">
                        <a:solidFill>
                          <a:schemeClr val="tx1"/>
                        </a:solidFill>
                      </a:endParaRPr>
                    </a:p>
                  </a:txBody>
                  <a:tcPr marL="91441" marR="91441" marT="45719" marB="45719"/>
                </a:tc>
                <a:tc>
                  <a:txBody>
                    <a:bodyPr/>
                    <a:lstStyle/>
                    <a:p>
                      <a:r>
                        <a:rPr lang="en-ZA" sz="1700" dirty="0">
                          <a:solidFill>
                            <a:schemeClr val="tx1"/>
                          </a:solidFill>
                        </a:rPr>
                        <a:t>Tangible items</a:t>
                      </a:r>
                      <a:r>
                        <a:rPr lang="en-ZA" sz="1700" baseline="0" dirty="0">
                          <a:solidFill>
                            <a:schemeClr val="tx1"/>
                          </a:solidFill>
                        </a:rPr>
                        <a:t> that are (a) h</a:t>
                      </a:r>
                      <a:r>
                        <a:rPr lang="en-ZA" sz="1700" dirty="0">
                          <a:solidFill>
                            <a:schemeClr val="tx1"/>
                          </a:solidFill>
                        </a:rPr>
                        <a:t>eld for use in</a:t>
                      </a:r>
                      <a:r>
                        <a:rPr lang="en-ZA" sz="1700" baseline="0" dirty="0">
                          <a:solidFill>
                            <a:schemeClr val="tx1"/>
                          </a:solidFill>
                        </a:rPr>
                        <a:t> the production or supply of goods or services, for rental to others, or for administrative purposes; and (b) expected to be used during more than one period.</a:t>
                      </a:r>
                      <a:endParaRPr lang="en-ZA" sz="1700" dirty="0">
                        <a:solidFill>
                          <a:schemeClr val="tx1"/>
                        </a:solidFill>
                      </a:endParaRPr>
                    </a:p>
                  </a:txBody>
                  <a:tcPr marL="91441" marR="91441"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b="0" dirty="0">
                          <a:solidFill>
                            <a:srgbClr val="FF6600"/>
                          </a:solidFill>
                        </a:rPr>
                        <a:t>Land</a:t>
                      </a:r>
                      <a:r>
                        <a:rPr lang="en-ZA" sz="1700" b="0" baseline="0" dirty="0">
                          <a:solidFill>
                            <a:srgbClr val="FF6600"/>
                          </a:solidFill>
                        </a:rPr>
                        <a:t> &amp; </a:t>
                      </a:r>
                      <a:r>
                        <a:rPr lang="en-ZA" sz="1700" b="0" dirty="0">
                          <a:solidFill>
                            <a:srgbClr val="FF6600"/>
                          </a:solidFill>
                        </a:rPr>
                        <a:t>buildings (property),  infrastructure, community</a:t>
                      </a:r>
                      <a:r>
                        <a:rPr lang="en-ZA" sz="1700" b="0" baseline="0" dirty="0">
                          <a:solidFill>
                            <a:srgbClr val="FF6600"/>
                          </a:solidFill>
                        </a:rPr>
                        <a:t> assets, work-in-progress. </a:t>
                      </a:r>
                      <a:endParaRPr lang="en-ZA" sz="1700" b="0" dirty="0">
                        <a:solidFill>
                          <a:srgbClr val="FF6600"/>
                        </a:solidFill>
                      </a:endParaRPr>
                    </a:p>
                    <a:p>
                      <a:endParaRPr lang="en-ZA" sz="1700" dirty="0">
                        <a:solidFill>
                          <a:schemeClr val="tx1"/>
                        </a:solidFill>
                      </a:endParaRPr>
                    </a:p>
                  </a:txBody>
                  <a:tcPr marL="91441" marR="91441" marT="45719" marB="45719"/>
                </a:tc>
                <a:tc>
                  <a:txBody>
                    <a:bodyPr/>
                    <a:lstStyle/>
                    <a:p>
                      <a:r>
                        <a:rPr lang="en-ZA" sz="1700" dirty="0">
                          <a:solidFill>
                            <a:schemeClr val="tx1"/>
                          </a:solidFill>
                        </a:rPr>
                        <a:t>Cost or fair value: Include rehabilitation</a:t>
                      </a:r>
                      <a:r>
                        <a:rPr lang="en-ZA" sz="1700" baseline="0" dirty="0">
                          <a:solidFill>
                            <a:schemeClr val="tx1"/>
                          </a:solidFill>
                        </a:rPr>
                        <a:t> or dismantling costs, separate </a:t>
                      </a:r>
                      <a:r>
                        <a:rPr lang="en-ZA" sz="1700" baseline="0">
                          <a:solidFill>
                            <a:schemeClr val="tx1"/>
                          </a:solidFill>
                        </a:rPr>
                        <a:t>into components. </a:t>
                      </a:r>
                      <a:endParaRPr lang="en-ZA" sz="1700" dirty="0">
                        <a:solidFill>
                          <a:schemeClr val="tx1"/>
                        </a:solidFill>
                      </a:endParaRPr>
                    </a:p>
                  </a:txBody>
                  <a:tcPr marL="91441" marR="91441" marT="45719" marB="45719"/>
                </a:tc>
                <a:tc>
                  <a:txBody>
                    <a:bodyPr/>
                    <a:lstStyle/>
                    <a:p>
                      <a:r>
                        <a:rPr lang="en-ZA" sz="1700" dirty="0">
                          <a:solidFill>
                            <a:schemeClr val="tx1"/>
                          </a:solidFill>
                        </a:rPr>
                        <a:t>Cost model: Historical</a:t>
                      </a:r>
                      <a:r>
                        <a:rPr lang="en-ZA" sz="1700" baseline="0" dirty="0">
                          <a:solidFill>
                            <a:schemeClr val="tx1"/>
                          </a:solidFill>
                        </a:rPr>
                        <a:t> cost less accumulated depreciation and impairment </a:t>
                      </a:r>
                      <a:r>
                        <a:rPr lang="en-ZA" sz="1700" b="1" u="sng" baseline="0" dirty="0">
                          <a:solidFill>
                            <a:schemeClr val="tx1"/>
                          </a:solidFill>
                        </a:rPr>
                        <a:t>OR</a:t>
                      </a:r>
                    </a:p>
                    <a:p>
                      <a:r>
                        <a:rPr lang="en-ZA" sz="1700" b="0" u="none" baseline="0" dirty="0">
                          <a:solidFill>
                            <a:schemeClr val="tx1"/>
                          </a:solidFill>
                        </a:rPr>
                        <a:t>Revaluation model: Fair value less accumulated depreciation and impairment</a:t>
                      </a:r>
                      <a:endParaRPr lang="en-ZA" sz="1700" b="0" u="none" dirty="0">
                        <a:solidFill>
                          <a:schemeClr val="tx1"/>
                        </a:solidFill>
                      </a:endParaRPr>
                    </a:p>
                  </a:txBody>
                  <a:tcPr marL="91441" marR="91441" marT="45719" marB="45719"/>
                </a:tc>
                <a:extLst>
                  <a:ext uri="{0D108BD9-81ED-4DB2-BD59-A6C34878D82A}">
                    <a16:rowId xmlns:a16="http://schemas.microsoft.com/office/drawing/2014/main" val="10002"/>
                  </a:ext>
                </a:extLst>
              </a:tr>
              <a:tr h="2952955">
                <a:tc>
                  <a:txBody>
                    <a:bodyPr/>
                    <a:lstStyle/>
                    <a:p>
                      <a:r>
                        <a:rPr lang="en-ZA" sz="1700" b="0" dirty="0">
                          <a:solidFill>
                            <a:srgbClr val="FF0000"/>
                          </a:solidFill>
                        </a:rPr>
                        <a:t>Decisions</a:t>
                      </a:r>
                    </a:p>
                  </a:txBody>
                  <a:tcPr marL="91441" marR="91441" marT="45719" marB="45719"/>
                </a:tc>
                <a:tc gridSpan="4">
                  <a:txBody>
                    <a:bodyPr/>
                    <a:lstStyle/>
                    <a:p>
                      <a:pPr marL="285750" indent="-285750">
                        <a:buFont typeface="Arial" pitchFamily="34" charset="0"/>
                        <a:buChar char="•"/>
                      </a:pPr>
                      <a:r>
                        <a:rPr lang="en-ZA" sz="1700" dirty="0">
                          <a:solidFill>
                            <a:srgbClr val="FF0000"/>
                          </a:solidFill>
                        </a:rPr>
                        <a:t>Compare assets</a:t>
                      </a:r>
                      <a:r>
                        <a:rPr lang="en-ZA" sz="1700" baseline="0" dirty="0">
                          <a:solidFill>
                            <a:srgbClr val="FF0000"/>
                          </a:solidFill>
                        </a:rPr>
                        <a:t> bought/constructed </a:t>
                      </a:r>
                      <a:r>
                        <a:rPr lang="en-ZA" sz="1700" dirty="0">
                          <a:solidFill>
                            <a:srgbClr val="FF0000"/>
                          </a:solidFill>
                        </a:rPr>
                        <a:t>with CAPEX in budget. </a:t>
                      </a:r>
                    </a:p>
                    <a:p>
                      <a:pPr marL="285750" indent="-285750">
                        <a:buFont typeface="Arial" pitchFamily="34" charset="0"/>
                        <a:buChar char="•"/>
                      </a:pPr>
                      <a:r>
                        <a:rPr lang="en-ZA" sz="1700" dirty="0">
                          <a:solidFill>
                            <a:srgbClr val="FF0000"/>
                          </a:solidFill>
                        </a:rPr>
                        <a:t>Assess new assets being constructed (value, time to complete).</a:t>
                      </a:r>
                    </a:p>
                    <a:p>
                      <a:pPr marL="285750" indent="-285750">
                        <a:buFont typeface="Arial" pitchFamily="34" charset="0"/>
                        <a:buChar char="•"/>
                      </a:pPr>
                      <a:r>
                        <a:rPr lang="en-ZA" sz="1700" dirty="0">
                          <a:solidFill>
                            <a:srgbClr val="FF0000"/>
                          </a:solidFill>
                        </a:rPr>
                        <a:t>Assess adequacy of repairs of maintenance</a:t>
                      </a:r>
                      <a:r>
                        <a:rPr lang="en-ZA" sz="1700" baseline="0" dirty="0">
                          <a:solidFill>
                            <a:srgbClr val="FF0000"/>
                          </a:solidFill>
                        </a:rPr>
                        <a:t> </a:t>
                      </a:r>
                      <a:r>
                        <a:rPr lang="en-ZA" sz="1700" baseline="0" dirty="0" err="1">
                          <a:solidFill>
                            <a:srgbClr val="FF0000"/>
                          </a:solidFill>
                        </a:rPr>
                        <a:t>vs</a:t>
                      </a:r>
                      <a:r>
                        <a:rPr lang="en-ZA" sz="1700" baseline="0" dirty="0">
                          <a:solidFill>
                            <a:srgbClr val="FF0000"/>
                          </a:solidFill>
                        </a:rPr>
                        <a:t> value of assets.</a:t>
                      </a:r>
                    </a:p>
                    <a:p>
                      <a:pPr marL="285750" indent="-285750">
                        <a:buFont typeface="Arial" pitchFamily="34" charset="0"/>
                        <a:buChar char="•"/>
                      </a:pPr>
                      <a:r>
                        <a:rPr lang="en-ZA" sz="1700" baseline="0" dirty="0">
                          <a:solidFill>
                            <a:srgbClr val="FF0000"/>
                          </a:solidFill>
                        </a:rPr>
                        <a:t>Assess whether planned maintenance undertaken.  </a:t>
                      </a:r>
                      <a:endParaRPr lang="en-ZA" sz="1700" dirty="0">
                        <a:solidFill>
                          <a:srgbClr val="FF0000"/>
                        </a:solidFill>
                      </a:endParaRPr>
                    </a:p>
                    <a:p>
                      <a:pPr marL="285750" indent="-285750">
                        <a:buFont typeface="Arial" pitchFamily="34" charset="0"/>
                        <a:buChar char="•"/>
                      </a:pPr>
                      <a:r>
                        <a:rPr lang="en-ZA" sz="1700" dirty="0">
                          <a:solidFill>
                            <a:srgbClr val="FF0000"/>
                          </a:solidFill>
                        </a:rPr>
                        <a:t>Assess how assets are being used</a:t>
                      </a:r>
                      <a:r>
                        <a:rPr lang="en-ZA" sz="1700" baseline="0" dirty="0">
                          <a:solidFill>
                            <a:srgbClr val="FF0000"/>
                          </a:solidFill>
                        </a:rPr>
                        <a:t> (changes in depreciation = </a:t>
                      </a:r>
                      <a:r>
                        <a:rPr lang="en-ZA" sz="1700" baseline="0" dirty="0">
                          <a:solidFill>
                            <a:srgbClr val="FF0000"/>
                          </a:solidFill>
                          <a:sym typeface="Wingdings" pitchFamily="2" charset="2"/>
                        </a:rPr>
                        <a:t>useful lives</a:t>
                      </a:r>
                      <a:r>
                        <a:rPr lang="en-ZA" sz="1700" baseline="0" dirty="0">
                          <a:solidFill>
                            <a:srgbClr val="FF0000"/>
                          </a:solidFill>
                        </a:rPr>
                        <a:t>).</a:t>
                      </a:r>
                    </a:p>
                    <a:p>
                      <a:pPr marL="285750" indent="-285750">
                        <a:buFont typeface="Arial" pitchFamily="34" charset="0"/>
                        <a:buChar char="•"/>
                      </a:pPr>
                      <a:r>
                        <a:rPr lang="en-ZA" sz="1700" baseline="0" dirty="0">
                          <a:solidFill>
                            <a:srgbClr val="FF0000"/>
                          </a:solidFill>
                        </a:rPr>
                        <a:t>Assess whether value of assets declined, whether assets ‘fit for purpose’ and meet demands/needs. </a:t>
                      </a:r>
                    </a:p>
                    <a:p>
                      <a:pPr marL="285750" indent="-285750">
                        <a:buFont typeface="Arial" pitchFamily="34" charset="0"/>
                        <a:buChar char="•"/>
                      </a:pPr>
                      <a:r>
                        <a:rPr lang="en-ZA" sz="1700" baseline="0" dirty="0">
                          <a:solidFill>
                            <a:srgbClr val="FF0000"/>
                          </a:solidFill>
                        </a:rPr>
                        <a:t>Accounting policy choice – cost or fair value. Can change after initial adoption. </a:t>
                      </a:r>
                      <a:endParaRPr lang="en-ZA" sz="1700" dirty="0">
                        <a:solidFill>
                          <a:srgbClr val="FF0000"/>
                        </a:solidFill>
                      </a:endParaRPr>
                    </a:p>
                  </a:txBody>
                  <a:tcPr marL="91441" marR="91441" marT="45719" marB="45719"/>
                </a:tc>
                <a:tc hMerge="1">
                  <a:txBody>
                    <a:bodyPr/>
                    <a:lstStyle/>
                    <a:p>
                      <a:endParaRPr lang="en-ZA" sz="1800" dirty="0">
                        <a:solidFill>
                          <a:srgbClr val="FF0000"/>
                        </a:solidFill>
                      </a:endParaRPr>
                    </a:p>
                  </a:txBody>
                  <a:tcPr marL="91441" marR="91441" marT="45719" marB="45719"/>
                </a:tc>
                <a:tc hMerge="1">
                  <a:txBody>
                    <a:bodyPr/>
                    <a:lstStyle/>
                    <a:p>
                      <a:endParaRPr lang="en-ZA" sz="1800" b="0" u="none" dirty="0">
                        <a:solidFill>
                          <a:srgbClr val="FF0000"/>
                        </a:solidFill>
                      </a:endParaRPr>
                    </a:p>
                  </a:txBody>
                  <a:tcPr marL="91441" marR="91441" marT="45719" marB="45719"/>
                </a:tc>
                <a:tc hMerge="1">
                  <a:txBody>
                    <a:bodyPr/>
                    <a:lstStyle/>
                    <a:p>
                      <a:endParaRPr lang="en-ZA" sz="1600" b="0" dirty="0">
                        <a:solidFill>
                          <a:srgbClr val="FF0000"/>
                        </a:solidFill>
                      </a:endParaRPr>
                    </a:p>
                  </a:txBody>
                  <a:tcPr marL="91441" marR="91441" marT="45719" marB="45719"/>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FB028F5D-B642-42E6-B04B-BCE2E8B614F7}"/>
              </a:ext>
            </a:extLst>
          </p:cNvPr>
          <p:cNvSpPr>
            <a:spLocks noGrp="1"/>
          </p:cNvSpPr>
          <p:nvPr>
            <p:ph type="sldNum" sz="quarter" idx="12"/>
          </p:nvPr>
        </p:nvSpPr>
        <p:spPr/>
        <p:txBody>
          <a:bodyPr/>
          <a:lstStyle/>
          <a:p>
            <a:pPr>
              <a:defRPr/>
            </a:pPr>
            <a:fld id="{72391692-E855-49AE-953B-BABEB9C9389F}"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ZA" b="1" dirty="0">
                <a:latin typeface="Arial" panose="020B0604020202020204" pitchFamily="34" charset="0"/>
                <a:cs typeface="Arial" panose="020B0604020202020204" pitchFamily="34" charset="0"/>
              </a:rPr>
              <a:t>Disclaimer</a:t>
            </a:r>
          </a:p>
        </p:txBody>
      </p:sp>
      <p:sp>
        <p:nvSpPr>
          <p:cNvPr id="3" name="Content Placeholder 2">
            <a:extLst>
              <a:ext uri="{FF2B5EF4-FFF2-40B4-BE49-F238E27FC236}">
                <a16:creationId xmlns:a16="http://schemas.microsoft.com/office/drawing/2014/main" id="{7C89D1A3-750F-442E-82EC-2BD85547E3D8}"/>
              </a:ext>
            </a:extLst>
          </p:cNvPr>
          <p:cNvSpPr>
            <a:spLocks noGrp="1"/>
          </p:cNvSpPr>
          <p:nvPr>
            <p:ph idx="1"/>
          </p:nvPr>
        </p:nvSpPr>
        <p:spPr>
          <a:xfrm>
            <a:off x="478971" y="1785257"/>
            <a:ext cx="8402094" cy="4382774"/>
          </a:xfrm>
        </p:spPr>
        <p:txBody>
          <a:bodyPr>
            <a:normAutofit/>
          </a:bodyPr>
          <a:lstStyle/>
          <a:p>
            <a:pPr marL="457200" lvl="1" indent="0" algn="ctr">
              <a:buNone/>
            </a:pPr>
            <a:r>
              <a:rPr lang="en-GB" sz="3200" b="1" i="1" dirty="0">
                <a:latin typeface="Arial" panose="020B0604020202020204" pitchFamily="34" charset="0"/>
                <a:cs typeface="Arial" panose="020B0604020202020204" pitchFamily="34" charset="0"/>
              </a:rPr>
              <a:t>The views and opinions expressed in this presentation are those of the individual. Official positions of the ASB on accounting matters are determined only after extensive due process and deliberation.</a:t>
            </a:r>
            <a:endParaRPr lang="en-ZA" sz="3200" b="1" i="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2</a:t>
            </a:fld>
            <a:endParaRPr lang="en-ZA"/>
          </a:p>
        </p:txBody>
      </p:sp>
    </p:spTree>
    <p:extLst>
      <p:ext uri="{BB962C8B-B14F-4D97-AF65-F5344CB8AC3E}">
        <p14:creationId xmlns:p14="http://schemas.microsoft.com/office/powerpoint/2010/main" val="1448237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65979385"/>
              </p:ext>
            </p:extLst>
          </p:nvPr>
        </p:nvGraphicFramePr>
        <p:xfrm>
          <a:off x="34925" y="115888"/>
          <a:ext cx="9001125" cy="6742113"/>
        </p:xfrm>
        <a:graphic>
          <a:graphicData uri="http://schemas.openxmlformats.org/drawingml/2006/table">
            <a:tbl>
              <a:tblPr firstRow="1" bandRow="1">
                <a:tableStyleId>{5C22544A-7EE6-4342-B048-85BDC9FD1C3A}</a:tableStyleId>
              </a:tblPr>
              <a:tblGrid>
                <a:gridCol w="1224707">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40886">
                  <a:extLst>
                    <a:ext uri="{9D8B030D-6E8A-4147-A177-3AD203B41FA5}">
                      <a16:colId xmlns:a16="http://schemas.microsoft.com/office/drawing/2014/main" val="20003"/>
                    </a:ext>
                  </a:extLst>
                </a:gridCol>
                <a:gridCol w="1959068">
                  <a:extLst>
                    <a:ext uri="{9D8B030D-6E8A-4147-A177-3AD203B41FA5}">
                      <a16:colId xmlns:a16="http://schemas.microsoft.com/office/drawing/2014/main" val="20004"/>
                    </a:ext>
                  </a:extLst>
                </a:gridCol>
              </a:tblGrid>
              <a:tr h="578416">
                <a:tc rowSpan="2">
                  <a:txBody>
                    <a:bodyPr/>
                    <a:lstStyle/>
                    <a:p>
                      <a:r>
                        <a:rPr lang="en-ZA" sz="1700" dirty="0">
                          <a:solidFill>
                            <a:schemeClr val="tx1"/>
                          </a:solidFill>
                        </a:rPr>
                        <a:t>Line</a:t>
                      </a:r>
                      <a:r>
                        <a:rPr lang="en-ZA" sz="1700" baseline="0" dirty="0">
                          <a:solidFill>
                            <a:schemeClr val="tx1"/>
                          </a:solidFill>
                        </a:rPr>
                        <a:t> item</a:t>
                      </a:r>
                      <a:endParaRPr lang="en-ZA" sz="1700" dirty="0">
                        <a:solidFill>
                          <a:schemeClr val="tx1"/>
                        </a:solidFill>
                      </a:endParaRPr>
                    </a:p>
                  </a:txBody>
                  <a:tcPr marL="91441" marR="91441" marT="45719" marB="45719">
                    <a:solidFill>
                      <a:schemeClr val="accent1">
                        <a:lumMod val="75000"/>
                      </a:schemeClr>
                    </a:solidFill>
                  </a:tcPr>
                </a:tc>
                <a:tc rowSpan="2">
                  <a:txBody>
                    <a:bodyPr/>
                    <a:lstStyle/>
                    <a:p>
                      <a:r>
                        <a:rPr lang="en-ZA" sz="1700" dirty="0">
                          <a:solidFill>
                            <a:schemeClr val="tx1"/>
                          </a:solidFill>
                        </a:rPr>
                        <a:t>Definition</a:t>
                      </a:r>
                    </a:p>
                  </a:txBody>
                  <a:tcPr marL="91441" marR="91441" marT="45719" marB="45719">
                    <a:solidFill>
                      <a:schemeClr val="accent1">
                        <a:lumMod val="75000"/>
                      </a:schemeClr>
                    </a:solidFill>
                  </a:tcPr>
                </a:tc>
                <a:tc rowSpan="2">
                  <a:txBody>
                    <a:bodyPr/>
                    <a:lstStyle/>
                    <a:p>
                      <a:r>
                        <a:rPr lang="en-ZA" sz="1700" dirty="0">
                          <a:solidFill>
                            <a:schemeClr val="tx1"/>
                          </a:solidFill>
                        </a:rPr>
                        <a:t>Types of</a:t>
                      </a:r>
                      <a:r>
                        <a:rPr lang="en-ZA" sz="1700" baseline="0" dirty="0">
                          <a:solidFill>
                            <a:schemeClr val="tx1"/>
                          </a:solidFill>
                        </a:rPr>
                        <a:t> assets</a:t>
                      </a:r>
                      <a:endParaRPr lang="en-ZA" sz="1700" dirty="0">
                        <a:solidFill>
                          <a:schemeClr val="tx1"/>
                        </a:solidFill>
                      </a:endParaRPr>
                    </a:p>
                  </a:txBody>
                  <a:tcPr marL="91441" marR="91441" marT="45719" marB="45719">
                    <a:solidFill>
                      <a:schemeClr val="accent1">
                        <a:lumMod val="75000"/>
                      </a:schemeClr>
                    </a:solidFill>
                  </a:tcPr>
                </a:tc>
                <a:tc gridSpan="2">
                  <a:txBody>
                    <a:bodyPr/>
                    <a:lstStyle/>
                    <a:p>
                      <a:pPr algn="ctr"/>
                      <a:r>
                        <a:rPr lang="en-ZA" sz="1700" dirty="0">
                          <a:solidFill>
                            <a:schemeClr val="tx1"/>
                          </a:solidFill>
                        </a:rPr>
                        <a:t>Measurement</a:t>
                      </a:r>
                    </a:p>
                  </a:txBody>
                  <a:tcPr marL="91441" marR="91441" marT="45719" marB="45719">
                    <a:solidFill>
                      <a:schemeClr val="accent1">
                        <a:lumMod val="75000"/>
                      </a:schemeClr>
                    </a:solidFill>
                  </a:tcPr>
                </a:tc>
                <a:tc hMerge="1">
                  <a:txBody>
                    <a:bodyPr/>
                    <a:lstStyle/>
                    <a:p>
                      <a:endParaRPr lang="en-ZA" dirty="0">
                        <a:solidFill>
                          <a:schemeClr val="tx1"/>
                        </a:solidFill>
                      </a:endParaRPr>
                    </a:p>
                  </a:txBody>
                  <a:tcPr/>
                </a:tc>
                <a:extLst>
                  <a:ext uri="{0D108BD9-81ED-4DB2-BD59-A6C34878D82A}">
                    <a16:rowId xmlns:a16="http://schemas.microsoft.com/office/drawing/2014/main" val="10000"/>
                  </a:ext>
                </a:extLst>
              </a:tr>
              <a:tr h="357395">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a:p>
                  </a:txBody>
                  <a:tcPr/>
                </a:tc>
                <a:tc>
                  <a:txBody>
                    <a:bodyPr/>
                    <a:lstStyle/>
                    <a:p>
                      <a:pPr algn="ctr"/>
                      <a:r>
                        <a:rPr lang="en-ZA" sz="1700" dirty="0">
                          <a:solidFill>
                            <a:schemeClr val="tx1"/>
                          </a:solidFill>
                        </a:rPr>
                        <a:t>Initial</a:t>
                      </a:r>
                    </a:p>
                  </a:txBody>
                  <a:tcPr marL="91441" marR="91441" marT="45719" marB="45719">
                    <a:solidFill>
                      <a:schemeClr val="accent1">
                        <a:lumMod val="75000"/>
                      </a:schemeClr>
                    </a:solidFill>
                  </a:tcPr>
                </a:tc>
                <a:tc>
                  <a:txBody>
                    <a:bodyPr/>
                    <a:lstStyle/>
                    <a:p>
                      <a:pPr algn="ctr"/>
                      <a:r>
                        <a:rPr lang="en-ZA" sz="1700" dirty="0">
                          <a:solidFill>
                            <a:schemeClr val="tx1"/>
                          </a:solidFill>
                        </a:rPr>
                        <a:t>Subsequent</a:t>
                      </a:r>
                    </a:p>
                  </a:txBody>
                  <a:tcPr marL="91441" marR="91441" marT="45719" marB="45719">
                    <a:solidFill>
                      <a:schemeClr val="accent1">
                        <a:lumMod val="75000"/>
                      </a:schemeClr>
                    </a:solidFill>
                  </a:tcPr>
                </a:tc>
                <a:extLst>
                  <a:ext uri="{0D108BD9-81ED-4DB2-BD59-A6C34878D82A}">
                    <a16:rowId xmlns:a16="http://schemas.microsoft.com/office/drawing/2014/main" val="10001"/>
                  </a:ext>
                </a:extLst>
              </a:tr>
              <a:tr h="2903151">
                <a:tc>
                  <a:txBody>
                    <a:bodyPr/>
                    <a:lstStyle/>
                    <a:p>
                      <a:r>
                        <a:rPr lang="en-ZA" sz="1700" b="1" dirty="0"/>
                        <a:t>Heritage assets</a:t>
                      </a:r>
                    </a:p>
                    <a:p>
                      <a:r>
                        <a:rPr lang="en-ZA" sz="1700" b="1" dirty="0"/>
                        <a:t>(GRAP 103)</a:t>
                      </a:r>
                    </a:p>
                  </a:txBody>
                  <a:tcPr marL="91435" marR="91435" marT="45719" marB="45719"/>
                </a:tc>
                <a:tc>
                  <a:txBody>
                    <a:bodyPr/>
                    <a:lstStyle/>
                    <a:p>
                      <a:r>
                        <a:rPr lang="en-US" sz="1700" kern="1200" dirty="0">
                          <a:solidFill>
                            <a:schemeClr val="dk1"/>
                          </a:solidFill>
                          <a:effectLst/>
                          <a:latin typeface="+mn-lt"/>
                          <a:ea typeface="+mn-ea"/>
                          <a:cs typeface="+mn-cs"/>
                        </a:rPr>
                        <a:t>Assets that have a cultural, environmental, historical, natural, scientific, technological or artistic significance and are held indefinitely for the benefit of present and future generations. </a:t>
                      </a:r>
                      <a:endParaRPr lang="en-ZA" sz="1700" dirty="0">
                        <a:solidFill>
                          <a:schemeClr val="tx1"/>
                        </a:solidFill>
                      </a:endParaRPr>
                    </a:p>
                  </a:txBody>
                  <a:tcPr marL="91435" marR="91435" marT="45719" marB="45719"/>
                </a:tc>
                <a:tc>
                  <a:txBody>
                    <a:bodyPr/>
                    <a:lstStyle/>
                    <a:p>
                      <a:r>
                        <a:rPr lang="en-ZA" sz="1700" dirty="0">
                          <a:solidFill>
                            <a:srgbClr val="FF6600"/>
                          </a:solidFill>
                        </a:rPr>
                        <a:t>Range of assets: Artworks, sculptures,</a:t>
                      </a:r>
                      <a:r>
                        <a:rPr lang="en-ZA" sz="1700" baseline="0" dirty="0">
                          <a:solidFill>
                            <a:srgbClr val="FF6600"/>
                          </a:solidFill>
                        </a:rPr>
                        <a:t> books, medals, natural areas.</a:t>
                      </a:r>
                      <a:r>
                        <a:rPr lang="en-ZA" sz="1700" baseline="0" dirty="0">
                          <a:solidFill>
                            <a:schemeClr val="tx1"/>
                          </a:solidFill>
                        </a:rPr>
                        <a:t> </a:t>
                      </a:r>
                      <a:endParaRPr lang="en-ZA" sz="1700" dirty="0">
                        <a:solidFill>
                          <a:schemeClr val="tx1"/>
                        </a:solidFill>
                      </a:endParaRPr>
                    </a:p>
                  </a:txBody>
                  <a:tcPr marL="91435" marR="91435" marT="45719" marB="45719"/>
                </a:tc>
                <a:tc>
                  <a:txBody>
                    <a:bodyPr/>
                    <a:lstStyle/>
                    <a:p>
                      <a:r>
                        <a:rPr lang="en-ZA" sz="1700" dirty="0">
                          <a:solidFill>
                            <a:schemeClr val="tx1"/>
                          </a:solidFill>
                        </a:rPr>
                        <a:t>Cost or fair value.</a:t>
                      </a:r>
                    </a:p>
                  </a:txBody>
                  <a:tcPr marL="91435" marR="91435" marT="45719" marB="45719"/>
                </a:tc>
                <a:tc>
                  <a:txBody>
                    <a:bodyPr/>
                    <a:lstStyle/>
                    <a:p>
                      <a:r>
                        <a:rPr lang="en-ZA" sz="1700" dirty="0">
                          <a:solidFill>
                            <a:schemeClr val="tx1"/>
                          </a:solidFill>
                        </a:rPr>
                        <a:t>Cost model: cost less impairment </a:t>
                      </a:r>
                    </a:p>
                    <a:p>
                      <a:r>
                        <a:rPr lang="en-ZA" sz="1700" b="1" u="sng" dirty="0">
                          <a:solidFill>
                            <a:schemeClr val="tx1"/>
                          </a:solidFill>
                        </a:rPr>
                        <a:t>OR</a:t>
                      </a:r>
                    </a:p>
                    <a:p>
                      <a:r>
                        <a:rPr lang="en-ZA" sz="1700" b="0" u="none" dirty="0">
                          <a:solidFill>
                            <a:schemeClr val="tx1"/>
                          </a:solidFill>
                        </a:rPr>
                        <a:t>Revaluation model: Fair value less impairment. </a:t>
                      </a:r>
                    </a:p>
                  </a:txBody>
                  <a:tcPr marL="91435" marR="91435" marT="45719" marB="45719"/>
                </a:tc>
                <a:extLst>
                  <a:ext uri="{0D108BD9-81ED-4DB2-BD59-A6C34878D82A}">
                    <a16:rowId xmlns:a16="http://schemas.microsoft.com/office/drawing/2014/main" val="10002"/>
                  </a:ext>
                </a:extLst>
              </a:tr>
              <a:tr h="2903151">
                <a:tc>
                  <a:txBody>
                    <a:bodyPr/>
                    <a:lstStyle/>
                    <a:p>
                      <a:r>
                        <a:rPr lang="en-ZA" sz="1700" b="0" dirty="0">
                          <a:solidFill>
                            <a:srgbClr val="FF0000"/>
                          </a:solidFill>
                        </a:rPr>
                        <a:t>Decisions</a:t>
                      </a:r>
                    </a:p>
                  </a:txBody>
                  <a:tcPr marL="91435" marR="91435" marT="45726" marB="45726"/>
                </a:tc>
                <a:tc gridSpan="4">
                  <a:txBody>
                    <a:bodyPr/>
                    <a:lstStyle/>
                    <a:p>
                      <a:pPr marL="285750" indent="-285750">
                        <a:buFont typeface="Arial" pitchFamily="34" charset="0"/>
                        <a:buChar char="•"/>
                      </a:pPr>
                      <a:r>
                        <a:rPr lang="en-ZA" sz="1700" dirty="0">
                          <a:solidFill>
                            <a:srgbClr val="FF0000"/>
                          </a:solidFill>
                        </a:rPr>
                        <a:t>Difference between PPE and Heritage Assets = held for specific significance,</a:t>
                      </a:r>
                      <a:r>
                        <a:rPr lang="en-ZA" sz="1700" baseline="0" dirty="0">
                          <a:solidFill>
                            <a:srgbClr val="FF0000"/>
                          </a:solidFill>
                        </a:rPr>
                        <a:t> not just an old asset, a monument etc. </a:t>
                      </a:r>
                      <a:endParaRPr lang="en-ZA" sz="1700" dirty="0">
                        <a:solidFill>
                          <a:srgbClr val="FF0000"/>
                        </a:solidFill>
                      </a:endParaRPr>
                    </a:p>
                    <a:p>
                      <a:pPr marL="285750" indent="-285750">
                        <a:buFont typeface="Arial" pitchFamily="34" charset="0"/>
                        <a:buChar char="•"/>
                      </a:pPr>
                      <a:r>
                        <a:rPr lang="en-ZA" sz="1700" dirty="0">
                          <a:solidFill>
                            <a:srgbClr val="FF0000"/>
                          </a:solidFill>
                        </a:rPr>
                        <a:t>Assets require preservation and security</a:t>
                      </a:r>
                      <a:r>
                        <a:rPr lang="en-ZA" sz="1700" baseline="0" dirty="0">
                          <a:solidFill>
                            <a:srgbClr val="FF0000"/>
                          </a:solidFill>
                        </a:rPr>
                        <a:t>; assess adequacy of costs incurred to preserve and secure. </a:t>
                      </a:r>
                    </a:p>
                  </a:txBody>
                  <a:tcPr marL="91435" marR="91435" marT="45726" marB="45726"/>
                </a:tc>
                <a:tc hMerge="1">
                  <a:txBody>
                    <a:bodyPr/>
                    <a:lstStyle/>
                    <a:p>
                      <a:endParaRPr lang="en-ZA" sz="1800" dirty="0">
                        <a:solidFill>
                          <a:srgbClr val="FF0000"/>
                        </a:solidFill>
                      </a:endParaRPr>
                    </a:p>
                  </a:txBody>
                  <a:tcPr marL="91435" marR="91435" marT="45719" marB="45719"/>
                </a:tc>
                <a:tc hMerge="1">
                  <a:txBody>
                    <a:bodyPr/>
                    <a:lstStyle/>
                    <a:p>
                      <a:endParaRPr lang="en-ZA" sz="1800" b="0" u="none" dirty="0">
                        <a:solidFill>
                          <a:srgbClr val="FF0000"/>
                        </a:solidFill>
                      </a:endParaRPr>
                    </a:p>
                  </a:txBody>
                  <a:tcPr marL="91435" marR="91435" marT="45719" marB="45719"/>
                </a:tc>
                <a:tc hMerge="1">
                  <a:txBody>
                    <a:bodyPr/>
                    <a:lstStyle/>
                    <a:p>
                      <a:endParaRPr lang="en-ZA" sz="1700" b="0" dirty="0">
                        <a:solidFill>
                          <a:srgbClr val="FF0000"/>
                        </a:solidFill>
                      </a:endParaRPr>
                    </a:p>
                  </a:txBody>
                  <a:tcPr marL="91435" marR="91435" marT="45726" marB="45726"/>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BFB55C9B-0DFB-4667-ADA4-DC84395475ED}"/>
              </a:ext>
            </a:extLst>
          </p:cNvPr>
          <p:cNvSpPr>
            <a:spLocks noGrp="1"/>
          </p:cNvSpPr>
          <p:nvPr>
            <p:ph type="sldNum" sz="quarter" idx="12"/>
          </p:nvPr>
        </p:nvSpPr>
        <p:spPr/>
        <p:txBody>
          <a:bodyPr/>
          <a:lstStyle/>
          <a:p>
            <a:pPr>
              <a:defRPr/>
            </a:pPr>
            <a:fld id="{72391692-E855-49AE-953B-BABEB9C9389F}" type="slidenum">
              <a:rPr lang="en-US" smtClean="0"/>
              <a:pPr>
                <a:defRPr/>
              </a:pPr>
              <a:t>20</a:t>
            </a:fld>
            <a:endParaRPr lang="en-US"/>
          </a:p>
        </p:txBody>
      </p:sp>
    </p:spTree>
    <p:extLst>
      <p:ext uri="{BB962C8B-B14F-4D97-AF65-F5344CB8AC3E}">
        <p14:creationId xmlns:p14="http://schemas.microsoft.com/office/powerpoint/2010/main" val="2220756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71438" y="44624"/>
          <a:ext cx="9036051" cy="6696744"/>
        </p:xfrm>
        <a:graphic>
          <a:graphicData uri="http://schemas.openxmlformats.org/drawingml/2006/table">
            <a:tbl>
              <a:tblPr firstRow="1" bandRow="1">
                <a:tableStyleId>{5C22544A-7EE6-4342-B048-85BDC9FD1C3A}</a:tableStyleId>
              </a:tblPr>
              <a:tblGrid>
                <a:gridCol w="1332210">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727177">
                  <a:extLst>
                    <a:ext uri="{9D8B030D-6E8A-4147-A177-3AD203B41FA5}">
                      <a16:colId xmlns:a16="http://schemas.microsoft.com/office/drawing/2014/main" val="20004"/>
                    </a:ext>
                  </a:extLst>
                </a:gridCol>
              </a:tblGrid>
              <a:tr h="422616">
                <a:tc rowSpan="2">
                  <a:txBody>
                    <a:bodyPr/>
                    <a:lstStyle/>
                    <a:p>
                      <a:r>
                        <a:rPr lang="en-ZA" sz="1700" dirty="0">
                          <a:solidFill>
                            <a:schemeClr val="tx1"/>
                          </a:solidFill>
                        </a:rPr>
                        <a:t>Line</a:t>
                      </a:r>
                      <a:r>
                        <a:rPr lang="en-ZA" sz="1700" baseline="0" dirty="0">
                          <a:solidFill>
                            <a:schemeClr val="tx1"/>
                          </a:solidFill>
                        </a:rPr>
                        <a:t> item</a:t>
                      </a:r>
                      <a:endParaRPr lang="en-ZA" sz="1700" dirty="0">
                        <a:solidFill>
                          <a:schemeClr val="tx1"/>
                        </a:solidFill>
                      </a:endParaRPr>
                    </a:p>
                  </a:txBody>
                  <a:tcPr marL="91435" marR="91435">
                    <a:solidFill>
                      <a:schemeClr val="accent1">
                        <a:lumMod val="75000"/>
                      </a:schemeClr>
                    </a:solidFill>
                  </a:tcPr>
                </a:tc>
                <a:tc rowSpan="2">
                  <a:txBody>
                    <a:bodyPr/>
                    <a:lstStyle/>
                    <a:p>
                      <a:r>
                        <a:rPr lang="en-ZA" sz="1700" dirty="0">
                          <a:solidFill>
                            <a:schemeClr val="tx1"/>
                          </a:solidFill>
                        </a:rPr>
                        <a:t>Definition</a:t>
                      </a:r>
                    </a:p>
                  </a:txBody>
                  <a:tcPr marL="91435" marR="91435">
                    <a:solidFill>
                      <a:schemeClr val="accent1">
                        <a:lumMod val="75000"/>
                      </a:schemeClr>
                    </a:solidFill>
                  </a:tcPr>
                </a:tc>
                <a:tc rowSpan="2">
                  <a:txBody>
                    <a:bodyPr/>
                    <a:lstStyle/>
                    <a:p>
                      <a:r>
                        <a:rPr lang="en-ZA" sz="1700" dirty="0">
                          <a:solidFill>
                            <a:schemeClr val="tx1"/>
                          </a:solidFill>
                        </a:rPr>
                        <a:t>Type of</a:t>
                      </a:r>
                      <a:r>
                        <a:rPr lang="en-ZA" sz="1700" baseline="0" dirty="0">
                          <a:solidFill>
                            <a:schemeClr val="tx1"/>
                          </a:solidFill>
                        </a:rPr>
                        <a:t> asset</a:t>
                      </a:r>
                      <a:endParaRPr lang="en-ZA" sz="1700" dirty="0">
                        <a:solidFill>
                          <a:schemeClr val="tx1"/>
                        </a:solidFill>
                      </a:endParaRPr>
                    </a:p>
                  </a:txBody>
                  <a:tcPr marL="91435" marR="91435">
                    <a:solidFill>
                      <a:schemeClr val="accent1">
                        <a:lumMod val="75000"/>
                      </a:schemeClr>
                    </a:solidFill>
                  </a:tcPr>
                </a:tc>
                <a:tc gridSpan="2">
                  <a:txBody>
                    <a:bodyPr/>
                    <a:lstStyle/>
                    <a:p>
                      <a:pPr algn="ctr"/>
                      <a:r>
                        <a:rPr lang="en-ZA" sz="1800" dirty="0">
                          <a:solidFill>
                            <a:schemeClr val="tx1"/>
                          </a:solidFill>
                        </a:rPr>
                        <a:t>Measurement</a:t>
                      </a:r>
                    </a:p>
                  </a:txBody>
                  <a:tcPr marL="91435" marR="91435">
                    <a:solidFill>
                      <a:schemeClr val="accent1">
                        <a:lumMod val="75000"/>
                      </a:schemeClr>
                    </a:solidFill>
                  </a:tcPr>
                </a:tc>
                <a:tc hMerge="1">
                  <a:txBody>
                    <a:bodyPr/>
                    <a:lstStyle/>
                    <a:p>
                      <a:endParaRPr lang="en-ZA" dirty="0">
                        <a:solidFill>
                          <a:schemeClr val="tx1"/>
                        </a:solidFill>
                      </a:endParaRPr>
                    </a:p>
                  </a:txBody>
                  <a:tcPr/>
                </a:tc>
                <a:extLst>
                  <a:ext uri="{0D108BD9-81ED-4DB2-BD59-A6C34878D82A}">
                    <a16:rowId xmlns:a16="http://schemas.microsoft.com/office/drawing/2014/main" val="10000"/>
                  </a:ext>
                </a:extLst>
              </a:tr>
              <a:tr h="405007">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a:p>
                  </a:txBody>
                  <a:tcPr/>
                </a:tc>
                <a:tc>
                  <a:txBody>
                    <a:bodyPr/>
                    <a:lstStyle/>
                    <a:p>
                      <a:pPr algn="ctr"/>
                      <a:r>
                        <a:rPr lang="en-ZA" sz="1700" dirty="0">
                          <a:solidFill>
                            <a:schemeClr val="tx1"/>
                          </a:solidFill>
                        </a:rPr>
                        <a:t>Initial</a:t>
                      </a:r>
                    </a:p>
                  </a:txBody>
                  <a:tcPr marL="91435" marR="91435">
                    <a:solidFill>
                      <a:schemeClr val="accent1">
                        <a:lumMod val="75000"/>
                      </a:schemeClr>
                    </a:solidFill>
                  </a:tcPr>
                </a:tc>
                <a:tc>
                  <a:txBody>
                    <a:bodyPr/>
                    <a:lstStyle/>
                    <a:p>
                      <a:pPr algn="ctr"/>
                      <a:r>
                        <a:rPr lang="en-ZA" sz="1700" dirty="0">
                          <a:solidFill>
                            <a:schemeClr val="tx1"/>
                          </a:solidFill>
                        </a:rPr>
                        <a:t>Subsequent</a:t>
                      </a:r>
                    </a:p>
                  </a:txBody>
                  <a:tcPr marL="91435" marR="91435">
                    <a:solidFill>
                      <a:schemeClr val="accent1">
                        <a:lumMod val="75000"/>
                      </a:schemeClr>
                    </a:solidFill>
                  </a:tcPr>
                </a:tc>
                <a:extLst>
                  <a:ext uri="{0D108BD9-81ED-4DB2-BD59-A6C34878D82A}">
                    <a16:rowId xmlns:a16="http://schemas.microsoft.com/office/drawing/2014/main" val="10001"/>
                  </a:ext>
                </a:extLst>
              </a:tr>
              <a:tr h="3398532">
                <a:tc>
                  <a:txBody>
                    <a:bodyPr/>
                    <a:lstStyle/>
                    <a:p>
                      <a:r>
                        <a:rPr lang="en-ZA" sz="1700" b="1" dirty="0"/>
                        <a:t>Investment property</a:t>
                      </a:r>
                    </a:p>
                    <a:p>
                      <a:r>
                        <a:rPr lang="en-ZA" sz="1700" b="1" dirty="0"/>
                        <a:t>(GRAP 16)</a:t>
                      </a:r>
                    </a:p>
                  </a:txBody>
                  <a:tcPr marL="91435" marR="91435"/>
                </a:tc>
                <a:tc>
                  <a:txBody>
                    <a:bodyPr/>
                    <a:lstStyle/>
                    <a:p>
                      <a:r>
                        <a:rPr lang="en-ZA" sz="1700" dirty="0">
                          <a:solidFill>
                            <a:schemeClr val="tx1"/>
                          </a:solidFill>
                        </a:rPr>
                        <a:t>Land or (part of) building held to (a) earn rentals or (b) for capital appreciation or for both, rather</a:t>
                      </a:r>
                      <a:r>
                        <a:rPr lang="en-ZA" sz="1700" baseline="0" dirty="0">
                          <a:solidFill>
                            <a:schemeClr val="tx1"/>
                          </a:solidFill>
                        </a:rPr>
                        <a:t> than for use in the production or supply of goods and services or for administrative purposes or for sale in the ordinary course of operations. </a:t>
                      </a:r>
                      <a:endParaRPr lang="en-ZA" sz="1700" dirty="0">
                        <a:solidFill>
                          <a:schemeClr val="tx1"/>
                        </a:solidFill>
                      </a:endParaRPr>
                    </a:p>
                  </a:txBody>
                  <a:tcPr marL="91435" marR="91435"/>
                </a:tc>
                <a:tc>
                  <a:txBody>
                    <a:bodyPr/>
                    <a:lstStyle/>
                    <a:p>
                      <a:r>
                        <a:rPr lang="en-ZA" sz="1700" dirty="0">
                          <a:solidFill>
                            <a:srgbClr val="FF6600"/>
                          </a:solidFill>
                        </a:rPr>
                        <a:t>Land and buildings</a:t>
                      </a:r>
                    </a:p>
                    <a:p>
                      <a:endParaRPr lang="en-ZA" sz="1700" dirty="0">
                        <a:solidFill>
                          <a:srgbClr val="FF6600"/>
                        </a:solidFill>
                      </a:endParaRPr>
                    </a:p>
                  </a:txBody>
                  <a:tcPr marL="91435" marR="91435"/>
                </a:tc>
                <a:tc>
                  <a:txBody>
                    <a:bodyPr/>
                    <a:lstStyle/>
                    <a:p>
                      <a:r>
                        <a:rPr lang="en-ZA" sz="1700" dirty="0">
                          <a:solidFill>
                            <a:schemeClr val="tx1"/>
                          </a:solidFill>
                        </a:rPr>
                        <a:t>Cost or fair value</a:t>
                      </a:r>
                    </a:p>
                  </a:txBody>
                  <a:tcPr marL="91435" marR="91435"/>
                </a:tc>
                <a:tc>
                  <a:txBody>
                    <a:bodyPr/>
                    <a:lstStyle/>
                    <a:p>
                      <a:r>
                        <a:rPr lang="en-ZA" sz="1700" dirty="0">
                          <a:solidFill>
                            <a:schemeClr val="tx1"/>
                          </a:solidFill>
                        </a:rPr>
                        <a:t>Cost model: Historical</a:t>
                      </a:r>
                      <a:r>
                        <a:rPr lang="en-ZA" sz="1700" baseline="0" dirty="0">
                          <a:solidFill>
                            <a:schemeClr val="tx1"/>
                          </a:solidFill>
                        </a:rPr>
                        <a:t> cost less accumulated depreciation and impairment </a:t>
                      </a:r>
                      <a:r>
                        <a:rPr lang="en-ZA" sz="1700" b="1" u="sng" baseline="0" dirty="0">
                          <a:solidFill>
                            <a:schemeClr val="tx1"/>
                          </a:solidFill>
                        </a:rPr>
                        <a:t>OR</a:t>
                      </a:r>
                    </a:p>
                    <a:p>
                      <a:r>
                        <a:rPr lang="en-ZA" sz="1700" b="0" u="none" baseline="0" dirty="0">
                          <a:solidFill>
                            <a:schemeClr val="tx1"/>
                          </a:solidFill>
                        </a:rPr>
                        <a:t>Fair value model: fair value @ reporting date</a:t>
                      </a:r>
                      <a:endParaRPr lang="en-ZA" sz="1700" dirty="0">
                        <a:solidFill>
                          <a:schemeClr val="tx1"/>
                        </a:solidFill>
                      </a:endParaRPr>
                    </a:p>
                  </a:txBody>
                  <a:tcPr marL="91435" marR="91435"/>
                </a:tc>
                <a:extLst>
                  <a:ext uri="{0D108BD9-81ED-4DB2-BD59-A6C34878D82A}">
                    <a16:rowId xmlns:a16="http://schemas.microsoft.com/office/drawing/2014/main" val="10002"/>
                  </a:ext>
                </a:extLst>
              </a:tr>
              <a:tr h="2470589">
                <a:tc>
                  <a:txBody>
                    <a:bodyPr/>
                    <a:lstStyle/>
                    <a:p>
                      <a:r>
                        <a:rPr lang="en-ZA" sz="1700" dirty="0">
                          <a:solidFill>
                            <a:srgbClr val="FF0000"/>
                          </a:solidFill>
                        </a:rPr>
                        <a:t>Decisions</a:t>
                      </a:r>
                    </a:p>
                  </a:txBody>
                  <a:tcPr marL="91435" marR="91435"/>
                </a:tc>
                <a:tc gridSpan="4">
                  <a:txBody>
                    <a:bodyPr/>
                    <a:lstStyle/>
                    <a:p>
                      <a:r>
                        <a:rPr lang="en-ZA" sz="1700" dirty="0">
                          <a:solidFill>
                            <a:srgbClr val="FF0000"/>
                          </a:solidFill>
                        </a:rPr>
                        <a:t>Utilisations</a:t>
                      </a:r>
                      <a:r>
                        <a:rPr lang="en-ZA" sz="1700" baseline="0" dirty="0">
                          <a:solidFill>
                            <a:srgbClr val="FF0000"/>
                          </a:solidFill>
                        </a:rPr>
                        <a:t> of assets </a:t>
                      </a:r>
                      <a:r>
                        <a:rPr lang="en-ZA" sz="1700" baseline="0" dirty="0">
                          <a:solidFill>
                            <a:srgbClr val="FF0000"/>
                          </a:solidFill>
                          <a:sym typeface="Wingdings" pitchFamily="2" charset="2"/>
                        </a:rPr>
                        <a:t> use to deliver services, hold or sell, maximise rental revenue. </a:t>
                      </a:r>
                      <a:endParaRPr lang="en-ZA" sz="1700" dirty="0">
                        <a:solidFill>
                          <a:srgbClr val="FF0000"/>
                        </a:solidFill>
                      </a:endParaRPr>
                    </a:p>
                  </a:txBody>
                  <a:tcPr marL="91435" marR="91435"/>
                </a:tc>
                <a:tc hMerge="1">
                  <a:txBody>
                    <a:bodyPr/>
                    <a:lstStyle/>
                    <a:p>
                      <a:endParaRPr lang="en-ZA" sz="1800" dirty="0">
                        <a:solidFill>
                          <a:srgbClr val="FF0000"/>
                        </a:solidFill>
                      </a:endParaRPr>
                    </a:p>
                  </a:txBody>
                  <a:tcPr marL="91435" marR="91435"/>
                </a:tc>
                <a:tc hMerge="1">
                  <a:txBody>
                    <a:bodyPr/>
                    <a:lstStyle/>
                    <a:p>
                      <a:endParaRPr lang="en-ZA" sz="1800" dirty="0">
                        <a:solidFill>
                          <a:srgbClr val="FF0000"/>
                        </a:solidFill>
                      </a:endParaRPr>
                    </a:p>
                  </a:txBody>
                  <a:tcPr marL="91435" marR="91435"/>
                </a:tc>
                <a:tc hMerge="1">
                  <a:txBody>
                    <a:bodyPr/>
                    <a:lstStyle/>
                    <a:p>
                      <a:endParaRPr lang="en-ZA" sz="1800" dirty="0">
                        <a:solidFill>
                          <a:srgbClr val="FF0000"/>
                        </a:solidFill>
                      </a:endParaRPr>
                    </a:p>
                  </a:txBody>
                  <a:tcPr marL="91435" marR="91435"/>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3E8E5FA3-B122-4083-81E5-1F3B7B0135E2}"/>
              </a:ext>
            </a:extLst>
          </p:cNvPr>
          <p:cNvSpPr>
            <a:spLocks noGrp="1"/>
          </p:cNvSpPr>
          <p:nvPr>
            <p:ph type="sldNum" sz="quarter" idx="12"/>
          </p:nvPr>
        </p:nvSpPr>
        <p:spPr/>
        <p:txBody>
          <a:bodyPr/>
          <a:lstStyle/>
          <a:p>
            <a:pPr>
              <a:defRPr/>
            </a:pPr>
            <a:fld id="{72391692-E855-49AE-953B-BABEB9C9389F}"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04018842"/>
              </p:ext>
            </p:extLst>
          </p:nvPr>
        </p:nvGraphicFramePr>
        <p:xfrm>
          <a:off x="71438" y="116631"/>
          <a:ext cx="9036051" cy="6741369"/>
        </p:xfrm>
        <a:graphic>
          <a:graphicData uri="http://schemas.openxmlformats.org/drawingml/2006/table">
            <a:tbl>
              <a:tblPr firstRow="1" bandRow="1">
                <a:tableStyleId>{5C22544A-7EE6-4342-B048-85BDC9FD1C3A}</a:tableStyleId>
              </a:tblPr>
              <a:tblGrid>
                <a:gridCol w="1404218">
                  <a:extLst>
                    <a:ext uri="{9D8B030D-6E8A-4147-A177-3AD203B41FA5}">
                      <a16:colId xmlns:a16="http://schemas.microsoft.com/office/drawing/2014/main" val="20000"/>
                    </a:ext>
                  </a:extLst>
                </a:gridCol>
                <a:gridCol w="2168175">
                  <a:extLst>
                    <a:ext uri="{9D8B030D-6E8A-4147-A177-3AD203B41FA5}">
                      <a16:colId xmlns:a16="http://schemas.microsoft.com/office/drawing/2014/main" val="20001"/>
                    </a:ext>
                  </a:extLst>
                </a:gridCol>
                <a:gridCol w="1864273">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gridCol w="1871193">
                  <a:extLst>
                    <a:ext uri="{9D8B030D-6E8A-4147-A177-3AD203B41FA5}">
                      <a16:colId xmlns:a16="http://schemas.microsoft.com/office/drawing/2014/main" val="20004"/>
                    </a:ext>
                  </a:extLst>
                </a:gridCol>
              </a:tblGrid>
              <a:tr h="542406">
                <a:tc rowSpan="2">
                  <a:txBody>
                    <a:bodyPr/>
                    <a:lstStyle/>
                    <a:p>
                      <a:r>
                        <a:rPr lang="en-ZA" sz="1700" dirty="0">
                          <a:solidFill>
                            <a:schemeClr val="tx1"/>
                          </a:solidFill>
                        </a:rPr>
                        <a:t>Line</a:t>
                      </a:r>
                      <a:r>
                        <a:rPr lang="en-ZA" sz="1700" baseline="0" dirty="0">
                          <a:solidFill>
                            <a:schemeClr val="tx1"/>
                          </a:solidFill>
                        </a:rPr>
                        <a:t> item</a:t>
                      </a:r>
                      <a:endParaRPr lang="en-ZA" sz="1700" dirty="0">
                        <a:solidFill>
                          <a:schemeClr val="tx1"/>
                        </a:solidFill>
                      </a:endParaRPr>
                    </a:p>
                  </a:txBody>
                  <a:tcPr marL="91435" marR="91435">
                    <a:solidFill>
                      <a:schemeClr val="accent1">
                        <a:lumMod val="75000"/>
                      </a:schemeClr>
                    </a:solidFill>
                  </a:tcPr>
                </a:tc>
                <a:tc rowSpan="2">
                  <a:txBody>
                    <a:bodyPr/>
                    <a:lstStyle/>
                    <a:p>
                      <a:r>
                        <a:rPr lang="en-ZA" sz="1700" dirty="0">
                          <a:solidFill>
                            <a:schemeClr val="tx1"/>
                          </a:solidFill>
                        </a:rPr>
                        <a:t>Definition</a:t>
                      </a:r>
                    </a:p>
                  </a:txBody>
                  <a:tcPr marL="91435" marR="91435">
                    <a:solidFill>
                      <a:schemeClr val="accent1">
                        <a:lumMod val="75000"/>
                      </a:schemeClr>
                    </a:solidFill>
                  </a:tcPr>
                </a:tc>
                <a:tc rowSpan="2">
                  <a:txBody>
                    <a:bodyPr/>
                    <a:lstStyle/>
                    <a:p>
                      <a:r>
                        <a:rPr lang="en-ZA" sz="1700" dirty="0">
                          <a:solidFill>
                            <a:schemeClr val="tx1"/>
                          </a:solidFill>
                        </a:rPr>
                        <a:t>Type of asset</a:t>
                      </a:r>
                    </a:p>
                  </a:txBody>
                  <a:tcPr marL="91435" marR="91435">
                    <a:solidFill>
                      <a:schemeClr val="accent1">
                        <a:lumMod val="75000"/>
                      </a:schemeClr>
                    </a:solidFill>
                  </a:tcPr>
                </a:tc>
                <a:tc gridSpan="2">
                  <a:txBody>
                    <a:bodyPr/>
                    <a:lstStyle/>
                    <a:p>
                      <a:pPr algn="ctr"/>
                      <a:r>
                        <a:rPr lang="en-ZA" sz="1700" dirty="0">
                          <a:solidFill>
                            <a:schemeClr val="tx1"/>
                          </a:solidFill>
                        </a:rPr>
                        <a:t>Measurement</a:t>
                      </a:r>
                    </a:p>
                  </a:txBody>
                  <a:tcPr marL="91435" marR="91435">
                    <a:solidFill>
                      <a:schemeClr val="accent1">
                        <a:lumMod val="75000"/>
                      </a:schemeClr>
                    </a:solidFill>
                  </a:tcPr>
                </a:tc>
                <a:tc hMerge="1">
                  <a:txBody>
                    <a:bodyPr/>
                    <a:lstStyle/>
                    <a:p>
                      <a:endParaRPr lang="en-ZA" dirty="0">
                        <a:solidFill>
                          <a:schemeClr val="tx1"/>
                        </a:solidFill>
                      </a:endParaRPr>
                    </a:p>
                  </a:txBody>
                  <a:tcPr/>
                </a:tc>
                <a:extLst>
                  <a:ext uri="{0D108BD9-81ED-4DB2-BD59-A6C34878D82A}">
                    <a16:rowId xmlns:a16="http://schemas.microsoft.com/office/drawing/2014/main" val="10000"/>
                  </a:ext>
                </a:extLst>
              </a:tr>
              <a:tr h="459183">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a:p>
                  </a:txBody>
                  <a:tcPr/>
                </a:tc>
                <a:tc>
                  <a:txBody>
                    <a:bodyPr/>
                    <a:lstStyle/>
                    <a:p>
                      <a:pPr algn="ctr"/>
                      <a:r>
                        <a:rPr lang="en-ZA" sz="1700" dirty="0">
                          <a:solidFill>
                            <a:schemeClr val="tx1"/>
                          </a:solidFill>
                        </a:rPr>
                        <a:t>Initial</a:t>
                      </a:r>
                    </a:p>
                  </a:txBody>
                  <a:tcPr marL="91435" marR="91435">
                    <a:solidFill>
                      <a:schemeClr val="accent1">
                        <a:lumMod val="75000"/>
                      </a:schemeClr>
                    </a:solidFill>
                  </a:tcPr>
                </a:tc>
                <a:tc>
                  <a:txBody>
                    <a:bodyPr/>
                    <a:lstStyle/>
                    <a:p>
                      <a:pPr algn="ctr"/>
                      <a:r>
                        <a:rPr lang="en-ZA" sz="1700" dirty="0">
                          <a:solidFill>
                            <a:schemeClr val="tx1"/>
                          </a:solidFill>
                        </a:rPr>
                        <a:t>Subsequent</a:t>
                      </a:r>
                    </a:p>
                  </a:txBody>
                  <a:tcPr marL="91435" marR="91435">
                    <a:solidFill>
                      <a:schemeClr val="accent1">
                        <a:lumMod val="75000"/>
                      </a:schemeClr>
                    </a:solidFill>
                  </a:tcPr>
                </a:tc>
                <a:extLst>
                  <a:ext uri="{0D108BD9-81ED-4DB2-BD59-A6C34878D82A}">
                    <a16:rowId xmlns:a16="http://schemas.microsoft.com/office/drawing/2014/main" val="10001"/>
                  </a:ext>
                </a:extLst>
              </a:tr>
              <a:tr h="2869890">
                <a:tc>
                  <a:txBody>
                    <a:bodyPr/>
                    <a:lstStyle/>
                    <a:p>
                      <a:r>
                        <a:rPr lang="en-ZA" sz="1700" b="1" dirty="0">
                          <a:solidFill>
                            <a:schemeClr val="tx1"/>
                          </a:solidFill>
                        </a:rPr>
                        <a:t>Intangible assets </a:t>
                      </a:r>
                    </a:p>
                    <a:p>
                      <a:r>
                        <a:rPr lang="en-ZA" sz="1700" b="1" dirty="0">
                          <a:solidFill>
                            <a:schemeClr val="tx1"/>
                          </a:solidFill>
                        </a:rPr>
                        <a:t>(GRAP 31)</a:t>
                      </a:r>
                    </a:p>
                  </a:txBody>
                  <a:tcPr marL="91435" marR="91435"/>
                </a:tc>
                <a:tc>
                  <a:txBody>
                    <a:bodyPr/>
                    <a:lstStyle/>
                    <a:p>
                      <a:r>
                        <a:rPr lang="en-ZA" sz="1700" dirty="0">
                          <a:solidFill>
                            <a:schemeClr val="tx1"/>
                          </a:solidFill>
                        </a:rPr>
                        <a:t>Identifiable</a:t>
                      </a:r>
                      <a:r>
                        <a:rPr lang="en-ZA" sz="1700" baseline="0" dirty="0">
                          <a:solidFill>
                            <a:schemeClr val="tx1"/>
                          </a:solidFill>
                        </a:rPr>
                        <a:t> non-monetary asset without physical substance. </a:t>
                      </a:r>
                      <a:endParaRPr lang="en-ZA" sz="1700" dirty="0">
                        <a:solidFill>
                          <a:schemeClr val="tx1"/>
                        </a:solidFill>
                      </a:endParaRPr>
                    </a:p>
                  </a:txBody>
                  <a:tcPr marL="91435" marR="91435"/>
                </a:tc>
                <a:tc>
                  <a:txBody>
                    <a:bodyPr/>
                    <a:lstStyle/>
                    <a:p>
                      <a:r>
                        <a:rPr lang="en-ZA" sz="1700" dirty="0">
                          <a:solidFill>
                            <a:srgbClr val="FF6600"/>
                          </a:solidFill>
                        </a:rPr>
                        <a:t>Software, servitudes</a:t>
                      </a:r>
                    </a:p>
                  </a:txBody>
                  <a:tcPr marL="91435" marR="91435"/>
                </a:tc>
                <a:tc>
                  <a:txBody>
                    <a:bodyPr/>
                    <a:lstStyle/>
                    <a:p>
                      <a:r>
                        <a:rPr lang="en-ZA" sz="1700" dirty="0">
                          <a:solidFill>
                            <a:schemeClr val="tx1"/>
                          </a:solidFill>
                        </a:rPr>
                        <a:t>Cost or fair value: for internally generated only development costs</a:t>
                      </a:r>
                      <a:r>
                        <a:rPr lang="en-ZA" sz="1700" baseline="0" dirty="0">
                          <a:solidFill>
                            <a:schemeClr val="tx1"/>
                          </a:solidFill>
                        </a:rPr>
                        <a:t> included</a:t>
                      </a:r>
                      <a:endParaRPr lang="en-ZA" sz="1700" dirty="0">
                        <a:solidFill>
                          <a:schemeClr val="tx1"/>
                        </a:solidFill>
                      </a:endParaRPr>
                    </a:p>
                  </a:txBody>
                  <a:tcPr marL="91435" marR="91435"/>
                </a:tc>
                <a:tc>
                  <a:txBody>
                    <a:bodyPr/>
                    <a:lstStyle/>
                    <a:p>
                      <a:r>
                        <a:rPr lang="en-ZA" sz="1700" dirty="0">
                          <a:solidFill>
                            <a:schemeClr val="tx1"/>
                          </a:solidFill>
                        </a:rPr>
                        <a:t>Historical</a:t>
                      </a:r>
                      <a:r>
                        <a:rPr lang="en-ZA" sz="1700" baseline="0" dirty="0">
                          <a:solidFill>
                            <a:schemeClr val="tx1"/>
                          </a:solidFill>
                        </a:rPr>
                        <a:t> cost less accumulated amortisation and impairment </a:t>
                      </a:r>
                      <a:r>
                        <a:rPr lang="en-ZA" sz="1700" b="1" u="sng" baseline="0" dirty="0">
                          <a:solidFill>
                            <a:schemeClr val="tx1"/>
                          </a:solidFill>
                        </a:rPr>
                        <a:t>OR</a:t>
                      </a:r>
                    </a:p>
                    <a:p>
                      <a:r>
                        <a:rPr lang="en-ZA" sz="1700" b="0" u="none" baseline="0" dirty="0">
                          <a:solidFill>
                            <a:schemeClr val="tx1"/>
                          </a:solidFill>
                        </a:rPr>
                        <a:t>Fair value less accumulated amortisation and impairment</a:t>
                      </a:r>
                      <a:endParaRPr lang="en-ZA" sz="1700" b="0" u="none" dirty="0">
                        <a:solidFill>
                          <a:schemeClr val="tx1"/>
                        </a:solidFill>
                      </a:endParaRPr>
                    </a:p>
                  </a:txBody>
                  <a:tcPr marL="91435" marR="91435"/>
                </a:tc>
                <a:extLst>
                  <a:ext uri="{0D108BD9-81ED-4DB2-BD59-A6C34878D82A}">
                    <a16:rowId xmlns:a16="http://schemas.microsoft.com/office/drawing/2014/main" val="10002"/>
                  </a:ext>
                </a:extLst>
              </a:tr>
              <a:tr h="2869890">
                <a:tc>
                  <a:txBody>
                    <a:bodyPr/>
                    <a:lstStyle/>
                    <a:p>
                      <a:r>
                        <a:rPr lang="en-ZA" sz="1700" dirty="0">
                          <a:solidFill>
                            <a:srgbClr val="C00000"/>
                          </a:solidFill>
                        </a:rPr>
                        <a:t>Decisions</a:t>
                      </a:r>
                    </a:p>
                  </a:txBody>
                  <a:tcPr marL="91435" marR="91435"/>
                </a:tc>
                <a:tc gridSpan="4">
                  <a:txBody>
                    <a:bodyPr/>
                    <a:lstStyle/>
                    <a:p>
                      <a:r>
                        <a:rPr lang="en-ZA" sz="1700" dirty="0">
                          <a:solidFill>
                            <a:srgbClr val="C00000"/>
                          </a:solidFill>
                        </a:rPr>
                        <a:t>Same for</a:t>
                      </a:r>
                      <a:r>
                        <a:rPr lang="en-ZA" sz="1700" baseline="0" dirty="0">
                          <a:solidFill>
                            <a:srgbClr val="C00000"/>
                          </a:solidFill>
                        </a:rPr>
                        <a:t> PPE</a:t>
                      </a:r>
                      <a:endParaRPr lang="en-ZA" sz="1700" dirty="0">
                        <a:solidFill>
                          <a:srgbClr val="C00000"/>
                        </a:solidFill>
                      </a:endParaRPr>
                    </a:p>
                  </a:txBody>
                  <a:tcPr marL="91435" marR="91435"/>
                </a:tc>
                <a:tc hMerge="1">
                  <a:txBody>
                    <a:bodyPr/>
                    <a:lstStyle/>
                    <a:p>
                      <a:endParaRPr lang="en-ZA" sz="1700" dirty="0">
                        <a:solidFill>
                          <a:srgbClr val="FF6600"/>
                        </a:solidFill>
                      </a:endParaRPr>
                    </a:p>
                  </a:txBody>
                  <a:tcPr marL="91435" marR="91435"/>
                </a:tc>
                <a:tc hMerge="1">
                  <a:txBody>
                    <a:bodyPr/>
                    <a:lstStyle/>
                    <a:p>
                      <a:endParaRPr lang="en-ZA" sz="1700" dirty="0">
                        <a:solidFill>
                          <a:srgbClr val="FF6600"/>
                        </a:solidFill>
                      </a:endParaRPr>
                    </a:p>
                  </a:txBody>
                  <a:tcPr marL="91435" marR="91435"/>
                </a:tc>
                <a:tc hMerge="1">
                  <a:txBody>
                    <a:bodyPr/>
                    <a:lstStyle/>
                    <a:p>
                      <a:endParaRPr lang="en-ZA" sz="1700" b="0" u="none" dirty="0">
                        <a:solidFill>
                          <a:srgbClr val="FF6600"/>
                        </a:solidFill>
                      </a:endParaRPr>
                    </a:p>
                  </a:txBody>
                  <a:tcPr marL="91435" marR="91435"/>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817F8F97-5E32-4C3B-ABB5-648ADCE8D3DD}"/>
              </a:ext>
            </a:extLst>
          </p:cNvPr>
          <p:cNvSpPr>
            <a:spLocks noGrp="1"/>
          </p:cNvSpPr>
          <p:nvPr>
            <p:ph type="sldNum" sz="quarter" idx="12"/>
          </p:nvPr>
        </p:nvSpPr>
        <p:spPr/>
        <p:txBody>
          <a:bodyPr/>
          <a:lstStyle/>
          <a:p>
            <a:pPr>
              <a:defRPr/>
            </a:pPr>
            <a:fld id="{72391692-E855-49AE-953B-BABEB9C9389F}" type="slidenum">
              <a:rPr lang="en-US" smtClean="0"/>
              <a:pPr>
                <a:defRPr/>
              </a:pPr>
              <a:t>22</a:t>
            </a:fld>
            <a:endParaRPr lang="en-US"/>
          </a:p>
        </p:txBody>
      </p:sp>
    </p:spTree>
    <p:extLst>
      <p:ext uri="{BB962C8B-B14F-4D97-AF65-F5344CB8AC3E}">
        <p14:creationId xmlns:p14="http://schemas.microsoft.com/office/powerpoint/2010/main" val="2907266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21723602"/>
              </p:ext>
            </p:extLst>
          </p:nvPr>
        </p:nvGraphicFramePr>
        <p:xfrm>
          <a:off x="72453" y="0"/>
          <a:ext cx="9036051" cy="6858000"/>
        </p:xfrm>
        <a:graphic>
          <a:graphicData uri="http://schemas.openxmlformats.org/drawingml/2006/table">
            <a:tbl>
              <a:tblPr firstRow="1" bandRow="1">
                <a:tableStyleId>{5C22544A-7EE6-4342-B048-85BDC9FD1C3A}</a:tableStyleId>
              </a:tblPr>
              <a:tblGrid>
                <a:gridCol w="1475656">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739338">
                  <a:extLst>
                    <a:ext uri="{9D8B030D-6E8A-4147-A177-3AD203B41FA5}">
                      <a16:colId xmlns:a16="http://schemas.microsoft.com/office/drawing/2014/main" val="20003"/>
                    </a:ext>
                  </a:extLst>
                </a:gridCol>
                <a:gridCol w="1644593">
                  <a:extLst>
                    <a:ext uri="{9D8B030D-6E8A-4147-A177-3AD203B41FA5}">
                      <a16:colId xmlns:a16="http://schemas.microsoft.com/office/drawing/2014/main" val="20004"/>
                    </a:ext>
                  </a:extLst>
                </a:gridCol>
              </a:tblGrid>
              <a:tr h="523835">
                <a:tc rowSpan="2">
                  <a:txBody>
                    <a:bodyPr/>
                    <a:lstStyle/>
                    <a:p>
                      <a:r>
                        <a:rPr lang="en-ZA" sz="1600" dirty="0">
                          <a:solidFill>
                            <a:schemeClr val="tx1"/>
                          </a:solidFill>
                        </a:rPr>
                        <a:t>Line</a:t>
                      </a:r>
                      <a:r>
                        <a:rPr lang="en-ZA" sz="1600" baseline="0" dirty="0">
                          <a:solidFill>
                            <a:schemeClr val="tx1"/>
                          </a:solidFill>
                        </a:rPr>
                        <a:t> item</a:t>
                      </a:r>
                      <a:endParaRPr lang="en-ZA" sz="1600" dirty="0">
                        <a:solidFill>
                          <a:schemeClr val="tx1"/>
                        </a:solidFill>
                      </a:endParaRPr>
                    </a:p>
                  </a:txBody>
                  <a:tcPr marL="91435" marR="91435" marT="45724" marB="45724">
                    <a:solidFill>
                      <a:schemeClr val="accent1">
                        <a:lumMod val="75000"/>
                      </a:schemeClr>
                    </a:solidFill>
                  </a:tcPr>
                </a:tc>
                <a:tc rowSpan="2">
                  <a:txBody>
                    <a:bodyPr/>
                    <a:lstStyle/>
                    <a:p>
                      <a:r>
                        <a:rPr lang="en-ZA" sz="1600" dirty="0">
                          <a:solidFill>
                            <a:schemeClr val="tx1"/>
                          </a:solidFill>
                        </a:rPr>
                        <a:t>Definition</a:t>
                      </a:r>
                    </a:p>
                  </a:txBody>
                  <a:tcPr marL="91435" marR="91435" marT="45724" marB="45724">
                    <a:solidFill>
                      <a:schemeClr val="accent1">
                        <a:lumMod val="75000"/>
                      </a:schemeClr>
                    </a:solidFill>
                  </a:tcPr>
                </a:tc>
                <a:tc rowSpan="2">
                  <a:txBody>
                    <a:bodyPr/>
                    <a:lstStyle/>
                    <a:p>
                      <a:r>
                        <a:rPr lang="en-ZA" sz="1600" dirty="0">
                          <a:solidFill>
                            <a:schemeClr val="tx1"/>
                          </a:solidFill>
                        </a:rPr>
                        <a:t>Type of</a:t>
                      </a:r>
                      <a:r>
                        <a:rPr lang="en-ZA" sz="1600" baseline="0" dirty="0">
                          <a:solidFill>
                            <a:schemeClr val="tx1"/>
                          </a:solidFill>
                        </a:rPr>
                        <a:t> assets</a:t>
                      </a:r>
                      <a:endParaRPr lang="en-ZA" sz="1600" dirty="0">
                        <a:solidFill>
                          <a:schemeClr val="tx1"/>
                        </a:solidFill>
                      </a:endParaRPr>
                    </a:p>
                  </a:txBody>
                  <a:tcPr marL="91435" marR="91435" marT="45724" marB="45724">
                    <a:solidFill>
                      <a:schemeClr val="accent1">
                        <a:lumMod val="75000"/>
                      </a:schemeClr>
                    </a:solidFill>
                  </a:tcPr>
                </a:tc>
                <a:tc gridSpan="2">
                  <a:txBody>
                    <a:bodyPr/>
                    <a:lstStyle/>
                    <a:p>
                      <a:pPr algn="ctr"/>
                      <a:r>
                        <a:rPr lang="en-ZA" sz="1800" dirty="0">
                          <a:solidFill>
                            <a:schemeClr val="tx1"/>
                          </a:solidFill>
                        </a:rPr>
                        <a:t>Measurement</a:t>
                      </a:r>
                    </a:p>
                  </a:txBody>
                  <a:tcPr marL="91435" marR="91435" marT="45724" marB="45724">
                    <a:solidFill>
                      <a:schemeClr val="accent1">
                        <a:lumMod val="75000"/>
                      </a:schemeClr>
                    </a:solidFill>
                  </a:tcPr>
                </a:tc>
                <a:tc hMerge="1">
                  <a:txBody>
                    <a:bodyPr/>
                    <a:lstStyle/>
                    <a:p>
                      <a:endParaRPr lang="en-ZA" dirty="0">
                        <a:solidFill>
                          <a:schemeClr val="tx1"/>
                        </a:solidFill>
                      </a:endParaRPr>
                    </a:p>
                  </a:txBody>
                  <a:tcPr/>
                </a:tc>
                <a:extLst>
                  <a:ext uri="{0D108BD9-81ED-4DB2-BD59-A6C34878D82A}">
                    <a16:rowId xmlns:a16="http://schemas.microsoft.com/office/drawing/2014/main" val="10000"/>
                  </a:ext>
                </a:extLst>
              </a:tr>
              <a:tr h="443461">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a:p>
                  </a:txBody>
                  <a:tcPr/>
                </a:tc>
                <a:tc>
                  <a:txBody>
                    <a:bodyPr/>
                    <a:lstStyle/>
                    <a:p>
                      <a:pPr algn="ctr"/>
                      <a:r>
                        <a:rPr lang="en-ZA" sz="1600" dirty="0">
                          <a:solidFill>
                            <a:schemeClr val="tx1"/>
                          </a:solidFill>
                        </a:rPr>
                        <a:t>Initial</a:t>
                      </a:r>
                    </a:p>
                  </a:txBody>
                  <a:tcPr marL="91435" marR="91435" marT="45724" marB="45724">
                    <a:solidFill>
                      <a:schemeClr val="accent1">
                        <a:lumMod val="75000"/>
                      </a:schemeClr>
                    </a:solidFill>
                  </a:tcPr>
                </a:tc>
                <a:tc>
                  <a:txBody>
                    <a:bodyPr/>
                    <a:lstStyle/>
                    <a:p>
                      <a:pPr algn="ctr"/>
                      <a:r>
                        <a:rPr lang="en-ZA" sz="1600" dirty="0">
                          <a:solidFill>
                            <a:schemeClr val="tx1"/>
                          </a:solidFill>
                        </a:rPr>
                        <a:t>Subsequent</a:t>
                      </a:r>
                    </a:p>
                  </a:txBody>
                  <a:tcPr marL="91435" marR="91435" marT="45724" marB="45724">
                    <a:solidFill>
                      <a:schemeClr val="accent1">
                        <a:lumMod val="75000"/>
                      </a:schemeClr>
                    </a:solidFill>
                  </a:tcPr>
                </a:tc>
                <a:extLst>
                  <a:ext uri="{0D108BD9-81ED-4DB2-BD59-A6C34878D82A}">
                    <a16:rowId xmlns:a16="http://schemas.microsoft.com/office/drawing/2014/main" val="10001"/>
                  </a:ext>
                </a:extLst>
              </a:tr>
              <a:tr h="3647633">
                <a:tc>
                  <a:txBody>
                    <a:bodyPr/>
                    <a:lstStyle/>
                    <a:p>
                      <a:r>
                        <a:rPr lang="en-ZA" sz="1600" b="1" dirty="0">
                          <a:solidFill>
                            <a:schemeClr val="tx1"/>
                          </a:solidFill>
                        </a:rPr>
                        <a:t>Biological assets</a:t>
                      </a:r>
                    </a:p>
                    <a:p>
                      <a:r>
                        <a:rPr lang="en-ZA" sz="1600" b="1" dirty="0">
                          <a:solidFill>
                            <a:schemeClr val="tx1"/>
                          </a:solidFill>
                        </a:rPr>
                        <a:t>(GRAP 27)</a:t>
                      </a:r>
                    </a:p>
                  </a:txBody>
                  <a:tcPr marL="91435" marR="91435" marT="45724" marB="45724"/>
                </a:tc>
                <a:tc>
                  <a:txBody>
                    <a:bodyPr/>
                    <a:lstStyle/>
                    <a:p>
                      <a:r>
                        <a:rPr lang="en-ZA" sz="1600" dirty="0">
                          <a:solidFill>
                            <a:schemeClr val="tx1"/>
                          </a:solidFill>
                        </a:rPr>
                        <a:t>Biological asset</a:t>
                      </a:r>
                      <a:r>
                        <a:rPr lang="en-ZA" sz="1600" baseline="0" dirty="0">
                          <a:solidFill>
                            <a:schemeClr val="tx1"/>
                          </a:solidFill>
                        </a:rPr>
                        <a:t> is a living animal or plant. </a:t>
                      </a:r>
                    </a:p>
                    <a:p>
                      <a:r>
                        <a:rPr lang="en-ZA" sz="1600" baseline="0" dirty="0">
                          <a:solidFill>
                            <a:schemeClr val="tx1"/>
                          </a:solidFill>
                        </a:rPr>
                        <a:t>Held as part of an agricultural activity, which is the management by an entity of the biological transformation and harvest of biological assets for (a) sale, (b) distribution and (c) conversion into agricultural produce or additional biological assets for sale or distribution.</a:t>
                      </a:r>
                      <a:endParaRPr lang="en-ZA" sz="1600" dirty="0">
                        <a:solidFill>
                          <a:schemeClr val="tx1"/>
                        </a:solidFill>
                      </a:endParaRPr>
                    </a:p>
                  </a:txBody>
                  <a:tcPr marL="91435" marR="91435" marT="45724" marB="45724"/>
                </a:tc>
                <a:tc>
                  <a:txBody>
                    <a:bodyPr/>
                    <a:lstStyle/>
                    <a:p>
                      <a:r>
                        <a:rPr lang="en-ZA" sz="1600" dirty="0">
                          <a:solidFill>
                            <a:srgbClr val="FF6600"/>
                          </a:solidFill>
                        </a:rPr>
                        <a:t>Animals and plants</a:t>
                      </a:r>
                    </a:p>
                  </a:txBody>
                  <a:tcPr marL="91435" marR="91435" marT="45724" marB="45724"/>
                </a:tc>
                <a:tc>
                  <a:txBody>
                    <a:bodyPr/>
                    <a:lstStyle/>
                    <a:p>
                      <a:r>
                        <a:rPr lang="en-ZA" sz="1600" dirty="0">
                          <a:solidFill>
                            <a:schemeClr val="tx1"/>
                          </a:solidFill>
                        </a:rPr>
                        <a:t>Fair value (or cost in limited instances)</a:t>
                      </a:r>
                    </a:p>
                  </a:txBody>
                  <a:tcPr marL="91435" marR="91435" marT="45724" marB="45724"/>
                </a:tc>
                <a:tc>
                  <a:txBody>
                    <a:bodyPr/>
                    <a:lstStyle/>
                    <a:p>
                      <a:r>
                        <a:rPr lang="en-ZA" sz="1600" dirty="0">
                          <a:solidFill>
                            <a:schemeClr val="tx1"/>
                          </a:solidFill>
                        </a:rPr>
                        <a:t>Fair value less costs to sell</a:t>
                      </a:r>
                    </a:p>
                  </a:txBody>
                  <a:tcPr marL="91435" marR="91435" marT="45724" marB="45724"/>
                </a:tc>
                <a:extLst>
                  <a:ext uri="{0D108BD9-81ED-4DB2-BD59-A6C34878D82A}">
                    <a16:rowId xmlns:a16="http://schemas.microsoft.com/office/drawing/2014/main" val="10002"/>
                  </a:ext>
                </a:extLst>
              </a:tr>
              <a:tr h="2243071">
                <a:tc>
                  <a:txBody>
                    <a:bodyPr/>
                    <a:lstStyle/>
                    <a:p>
                      <a:r>
                        <a:rPr lang="en-ZA" sz="1600" b="0" dirty="0">
                          <a:solidFill>
                            <a:srgbClr val="FF0000"/>
                          </a:solidFill>
                        </a:rPr>
                        <a:t>Decisions</a:t>
                      </a:r>
                    </a:p>
                  </a:txBody>
                  <a:tcPr marL="91441" marR="91441" marT="45724" marB="45724"/>
                </a:tc>
                <a:tc gridSpan="4">
                  <a:txBody>
                    <a:bodyPr/>
                    <a:lstStyle/>
                    <a:p>
                      <a:pPr marL="285750" indent="-285750">
                        <a:buFont typeface="Arial" pitchFamily="34" charset="0"/>
                        <a:buChar char="•"/>
                      </a:pPr>
                      <a:r>
                        <a:rPr lang="en-ZA" sz="1600" dirty="0">
                          <a:solidFill>
                            <a:srgbClr val="FF0000"/>
                          </a:solidFill>
                        </a:rPr>
                        <a:t>Change in value reflects growth or other changes in animals or plants. </a:t>
                      </a:r>
                    </a:p>
                    <a:p>
                      <a:pPr marL="285750" indent="-285750">
                        <a:buFont typeface="Arial" pitchFamily="34" charset="0"/>
                        <a:buChar char="•"/>
                      </a:pPr>
                      <a:r>
                        <a:rPr lang="en-ZA" sz="1600" dirty="0">
                          <a:solidFill>
                            <a:srgbClr val="FF0000"/>
                          </a:solidFill>
                        </a:rPr>
                        <a:t>“Harvest” reflects yield on assets. </a:t>
                      </a:r>
                    </a:p>
                    <a:p>
                      <a:pPr marL="285750" indent="-285750">
                        <a:buFont typeface="Arial" pitchFamily="34" charset="0"/>
                        <a:buChar char="•"/>
                      </a:pPr>
                      <a:r>
                        <a:rPr lang="en-ZA" sz="1600" dirty="0">
                          <a:solidFill>
                            <a:srgbClr val="FF0000"/>
                          </a:solidFill>
                        </a:rPr>
                        <a:t>“Service animals” are PPE. Some</a:t>
                      </a:r>
                      <a:r>
                        <a:rPr lang="en-ZA" sz="1600" baseline="0" dirty="0">
                          <a:solidFill>
                            <a:srgbClr val="FF0000"/>
                          </a:solidFill>
                        </a:rPr>
                        <a:t> can be used for research, conservation, education etc. </a:t>
                      </a:r>
                    </a:p>
                    <a:p>
                      <a:pPr marL="285750" indent="-285750">
                        <a:buFont typeface="Arial" pitchFamily="34" charset="0"/>
                        <a:buChar char="•"/>
                      </a:pPr>
                      <a:r>
                        <a:rPr lang="en-ZA" sz="1600" baseline="0" dirty="0">
                          <a:solidFill>
                            <a:srgbClr val="FF0000"/>
                          </a:solidFill>
                        </a:rPr>
                        <a:t>Living animals cannot be heritage assets. </a:t>
                      </a:r>
                      <a:endParaRPr lang="en-ZA" sz="1600" dirty="0">
                        <a:solidFill>
                          <a:srgbClr val="FF0000"/>
                        </a:solidFill>
                      </a:endParaRPr>
                    </a:p>
                  </a:txBody>
                  <a:tcPr marL="91441" marR="91441" marT="45724" marB="45724"/>
                </a:tc>
                <a:tc hMerge="1">
                  <a:txBody>
                    <a:bodyPr/>
                    <a:lstStyle/>
                    <a:p>
                      <a:endParaRPr lang="en-ZA" sz="1600" dirty="0">
                        <a:solidFill>
                          <a:srgbClr val="FF6600"/>
                        </a:solidFill>
                      </a:endParaRPr>
                    </a:p>
                  </a:txBody>
                  <a:tcPr marL="91441" marR="91441" marT="45724" marB="45724"/>
                </a:tc>
                <a:tc hMerge="1">
                  <a:txBody>
                    <a:bodyPr/>
                    <a:lstStyle/>
                    <a:p>
                      <a:endParaRPr lang="en-ZA" sz="1600" dirty="0">
                        <a:solidFill>
                          <a:schemeClr val="tx1"/>
                        </a:solidFill>
                      </a:endParaRPr>
                    </a:p>
                  </a:txBody>
                  <a:tcPr marL="91441" marR="91441" marT="45724" marB="45724"/>
                </a:tc>
                <a:tc hMerge="1">
                  <a:txBody>
                    <a:bodyPr/>
                    <a:lstStyle/>
                    <a:p>
                      <a:endParaRPr lang="en-ZA" sz="1600" dirty="0">
                        <a:solidFill>
                          <a:schemeClr val="tx1"/>
                        </a:solidFill>
                      </a:endParaRPr>
                    </a:p>
                  </a:txBody>
                  <a:tcPr marL="91441" marR="91441" marT="45724" marB="45724"/>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B212F52E-5040-4D23-A3D6-68FF7F20D35B}"/>
              </a:ext>
            </a:extLst>
          </p:cNvPr>
          <p:cNvSpPr>
            <a:spLocks noGrp="1"/>
          </p:cNvSpPr>
          <p:nvPr>
            <p:ph type="sldNum" sz="quarter" idx="12"/>
          </p:nvPr>
        </p:nvSpPr>
        <p:spPr/>
        <p:txBody>
          <a:bodyPr/>
          <a:lstStyle/>
          <a:p>
            <a:pPr>
              <a:defRPr/>
            </a:pPr>
            <a:fld id="{72391692-E855-49AE-953B-BABEB9C9389F}"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40085520"/>
              </p:ext>
            </p:extLst>
          </p:nvPr>
        </p:nvGraphicFramePr>
        <p:xfrm>
          <a:off x="0" y="116632"/>
          <a:ext cx="9036051" cy="6741367"/>
        </p:xfrm>
        <a:graphic>
          <a:graphicData uri="http://schemas.openxmlformats.org/drawingml/2006/table">
            <a:tbl>
              <a:tblPr firstRow="1" bandRow="1">
                <a:tableStyleId>{5C22544A-7EE6-4342-B048-85BDC9FD1C3A}</a:tableStyleId>
              </a:tblPr>
              <a:tblGrid>
                <a:gridCol w="1475656">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739338">
                  <a:extLst>
                    <a:ext uri="{9D8B030D-6E8A-4147-A177-3AD203B41FA5}">
                      <a16:colId xmlns:a16="http://schemas.microsoft.com/office/drawing/2014/main" val="20003"/>
                    </a:ext>
                  </a:extLst>
                </a:gridCol>
                <a:gridCol w="1644593">
                  <a:extLst>
                    <a:ext uri="{9D8B030D-6E8A-4147-A177-3AD203B41FA5}">
                      <a16:colId xmlns:a16="http://schemas.microsoft.com/office/drawing/2014/main" val="20004"/>
                    </a:ext>
                  </a:extLst>
                </a:gridCol>
              </a:tblGrid>
              <a:tr h="507156">
                <a:tc rowSpan="2">
                  <a:txBody>
                    <a:bodyPr/>
                    <a:lstStyle/>
                    <a:p>
                      <a:r>
                        <a:rPr lang="en-ZA" sz="1600" dirty="0">
                          <a:solidFill>
                            <a:schemeClr val="tx1"/>
                          </a:solidFill>
                        </a:rPr>
                        <a:t>Asset</a:t>
                      </a:r>
                      <a:r>
                        <a:rPr lang="en-ZA" sz="1600" baseline="0" dirty="0">
                          <a:solidFill>
                            <a:schemeClr val="tx1"/>
                          </a:solidFill>
                        </a:rPr>
                        <a:t> type</a:t>
                      </a:r>
                      <a:endParaRPr lang="en-ZA" sz="1600" dirty="0">
                        <a:solidFill>
                          <a:schemeClr val="tx1"/>
                        </a:solidFill>
                      </a:endParaRPr>
                    </a:p>
                  </a:txBody>
                  <a:tcPr marL="91435" marR="91435" marT="45724" marB="45724">
                    <a:solidFill>
                      <a:schemeClr val="accent1">
                        <a:lumMod val="75000"/>
                      </a:schemeClr>
                    </a:solidFill>
                  </a:tcPr>
                </a:tc>
                <a:tc rowSpan="2">
                  <a:txBody>
                    <a:bodyPr/>
                    <a:lstStyle/>
                    <a:p>
                      <a:r>
                        <a:rPr lang="en-ZA" sz="1600" dirty="0">
                          <a:solidFill>
                            <a:schemeClr val="tx1"/>
                          </a:solidFill>
                        </a:rPr>
                        <a:t>Definition</a:t>
                      </a:r>
                    </a:p>
                  </a:txBody>
                  <a:tcPr marL="91435" marR="91435" marT="45724" marB="45724">
                    <a:solidFill>
                      <a:schemeClr val="accent1">
                        <a:lumMod val="75000"/>
                      </a:schemeClr>
                    </a:solidFill>
                  </a:tcPr>
                </a:tc>
                <a:tc rowSpan="2">
                  <a:txBody>
                    <a:bodyPr/>
                    <a:lstStyle/>
                    <a:p>
                      <a:r>
                        <a:rPr lang="en-ZA" sz="1600" dirty="0">
                          <a:solidFill>
                            <a:schemeClr val="tx1"/>
                          </a:solidFill>
                        </a:rPr>
                        <a:t>Type of</a:t>
                      </a:r>
                      <a:r>
                        <a:rPr lang="en-ZA" sz="1600" baseline="0" dirty="0">
                          <a:solidFill>
                            <a:schemeClr val="tx1"/>
                          </a:solidFill>
                        </a:rPr>
                        <a:t> assets</a:t>
                      </a:r>
                      <a:endParaRPr lang="en-ZA" sz="1600" dirty="0">
                        <a:solidFill>
                          <a:schemeClr val="tx1"/>
                        </a:solidFill>
                      </a:endParaRPr>
                    </a:p>
                  </a:txBody>
                  <a:tcPr marL="91435" marR="91435" marT="45724" marB="45724">
                    <a:solidFill>
                      <a:schemeClr val="accent1">
                        <a:lumMod val="75000"/>
                      </a:schemeClr>
                    </a:solidFill>
                  </a:tcPr>
                </a:tc>
                <a:tc gridSpan="2">
                  <a:txBody>
                    <a:bodyPr/>
                    <a:lstStyle/>
                    <a:p>
                      <a:pPr algn="ctr"/>
                      <a:r>
                        <a:rPr lang="en-ZA" sz="1800" dirty="0">
                          <a:solidFill>
                            <a:schemeClr val="tx1"/>
                          </a:solidFill>
                        </a:rPr>
                        <a:t>Measurement</a:t>
                      </a:r>
                    </a:p>
                  </a:txBody>
                  <a:tcPr marL="91435" marR="91435" marT="45724" marB="45724">
                    <a:solidFill>
                      <a:schemeClr val="accent1">
                        <a:lumMod val="75000"/>
                      </a:schemeClr>
                    </a:solidFill>
                  </a:tcPr>
                </a:tc>
                <a:tc hMerge="1">
                  <a:txBody>
                    <a:bodyPr/>
                    <a:lstStyle/>
                    <a:p>
                      <a:endParaRPr lang="en-ZA" dirty="0">
                        <a:solidFill>
                          <a:schemeClr val="tx1"/>
                        </a:solidFill>
                      </a:endParaRPr>
                    </a:p>
                  </a:txBody>
                  <a:tcPr/>
                </a:tc>
                <a:extLst>
                  <a:ext uri="{0D108BD9-81ED-4DB2-BD59-A6C34878D82A}">
                    <a16:rowId xmlns:a16="http://schemas.microsoft.com/office/drawing/2014/main" val="10000"/>
                  </a:ext>
                </a:extLst>
              </a:tr>
              <a:tr h="429341">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a:p>
                  </a:txBody>
                  <a:tcPr/>
                </a:tc>
                <a:tc>
                  <a:txBody>
                    <a:bodyPr/>
                    <a:lstStyle/>
                    <a:p>
                      <a:pPr algn="ctr"/>
                      <a:r>
                        <a:rPr lang="en-ZA" sz="1600" dirty="0">
                          <a:solidFill>
                            <a:schemeClr val="tx1"/>
                          </a:solidFill>
                        </a:rPr>
                        <a:t>Initial</a:t>
                      </a:r>
                    </a:p>
                  </a:txBody>
                  <a:tcPr marL="91435" marR="91435" marT="45724" marB="45724">
                    <a:solidFill>
                      <a:schemeClr val="accent1">
                        <a:lumMod val="75000"/>
                      </a:schemeClr>
                    </a:solidFill>
                  </a:tcPr>
                </a:tc>
                <a:tc>
                  <a:txBody>
                    <a:bodyPr/>
                    <a:lstStyle/>
                    <a:p>
                      <a:pPr algn="ctr"/>
                      <a:r>
                        <a:rPr lang="en-ZA" sz="1600" dirty="0">
                          <a:solidFill>
                            <a:schemeClr val="tx1"/>
                          </a:solidFill>
                        </a:rPr>
                        <a:t>Subsequent</a:t>
                      </a:r>
                    </a:p>
                  </a:txBody>
                  <a:tcPr marL="91435" marR="91435" marT="45724" marB="45724">
                    <a:solidFill>
                      <a:schemeClr val="accent1">
                        <a:lumMod val="75000"/>
                      </a:schemeClr>
                    </a:solidFill>
                  </a:tcPr>
                </a:tc>
                <a:extLst>
                  <a:ext uri="{0D108BD9-81ED-4DB2-BD59-A6C34878D82A}">
                    <a16:rowId xmlns:a16="http://schemas.microsoft.com/office/drawing/2014/main" val="10001"/>
                  </a:ext>
                </a:extLst>
              </a:tr>
              <a:tr h="2273373">
                <a:tc>
                  <a:txBody>
                    <a:bodyPr/>
                    <a:lstStyle/>
                    <a:p>
                      <a:r>
                        <a:rPr lang="en-ZA" sz="1600" b="1" dirty="0">
                          <a:solidFill>
                            <a:schemeClr val="tx1"/>
                          </a:solidFill>
                        </a:rPr>
                        <a:t>Investments</a:t>
                      </a:r>
                    </a:p>
                    <a:p>
                      <a:r>
                        <a:rPr lang="en-ZA" sz="1600" b="1" dirty="0">
                          <a:solidFill>
                            <a:schemeClr val="tx1"/>
                          </a:solidFill>
                        </a:rPr>
                        <a:t>(Financial instruments)</a:t>
                      </a:r>
                    </a:p>
                    <a:p>
                      <a:r>
                        <a:rPr lang="en-ZA" sz="1600" b="1" dirty="0">
                          <a:solidFill>
                            <a:schemeClr val="tx1"/>
                          </a:solidFill>
                        </a:rPr>
                        <a:t>(GRAP</a:t>
                      </a:r>
                      <a:r>
                        <a:rPr lang="en-ZA" sz="1600" b="1" baseline="0" dirty="0">
                          <a:solidFill>
                            <a:schemeClr val="tx1"/>
                          </a:solidFill>
                        </a:rPr>
                        <a:t> 104)</a:t>
                      </a:r>
                      <a:endParaRPr lang="en-ZA" sz="1600" b="1" dirty="0">
                        <a:solidFill>
                          <a:schemeClr val="tx1"/>
                        </a:solidFill>
                      </a:endParaRPr>
                    </a:p>
                  </a:txBody>
                  <a:tcPr marL="91441" marR="91441" marT="45724" marB="45724"/>
                </a:tc>
                <a:tc>
                  <a:txBody>
                    <a:bodyPr/>
                    <a:lstStyle/>
                    <a:p>
                      <a:r>
                        <a:rPr lang="en-ZA" sz="1600" dirty="0">
                          <a:solidFill>
                            <a:schemeClr val="tx1"/>
                          </a:solidFill>
                        </a:rPr>
                        <a:t>Contract that gives rise to a financial asset in one entity and a financial liability in another</a:t>
                      </a:r>
                    </a:p>
                  </a:txBody>
                  <a:tcPr marL="91441" marR="91441" marT="45724" marB="45724"/>
                </a:tc>
                <a:tc>
                  <a:txBody>
                    <a:bodyPr/>
                    <a:lstStyle/>
                    <a:p>
                      <a:r>
                        <a:rPr lang="en-ZA" sz="1600" dirty="0">
                          <a:solidFill>
                            <a:srgbClr val="FF6600"/>
                          </a:solidFill>
                        </a:rPr>
                        <a:t>Investments</a:t>
                      </a:r>
                      <a:r>
                        <a:rPr lang="en-ZA" sz="1600" baseline="0" dirty="0">
                          <a:solidFill>
                            <a:srgbClr val="FF6600"/>
                          </a:solidFill>
                        </a:rPr>
                        <a:t> with banks, in shares, bonds, sinking funds </a:t>
                      </a:r>
                      <a:endParaRPr lang="en-ZA" sz="1600" dirty="0">
                        <a:solidFill>
                          <a:srgbClr val="FF6600"/>
                        </a:solidFill>
                      </a:endParaRPr>
                    </a:p>
                  </a:txBody>
                  <a:tcPr marL="91441" marR="91441" marT="45724" marB="45724"/>
                </a:tc>
                <a:tc>
                  <a:txBody>
                    <a:bodyPr/>
                    <a:lstStyle/>
                    <a:p>
                      <a:r>
                        <a:rPr lang="en-ZA" sz="1600" dirty="0">
                          <a:solidFill>
                            <a:schemeClr val="tx1"/>
                          </a:solidFill>
                        </a:rPr>
                        <a:t>Fair</a:t>
                      </a:r>
                      <a:r>
                        <a:rPr lang="en-ZA" sz="1600" baseline="0" dirty="0">
                          <a:solidFill>
                            <a:schemeClr val="tx1"/>
                          </a:solidFill>
                        </a:rPr>
                        <a:t> value</a:t>
                      </a:r>
                      <a:endParaRPr lang="en-ZA" sz="1600" dirty="0">
                        <a:solidFill>
                          <a:schemeClr val="tx1"/>
                        </a:solidFill>
                      </a:endParaRPr>
                    </a:p>
                  </a:txBody>
                  <a:tcPr marL="91441" marR="91441" marT="45724" marB="45724"/>
                </a:tc>
                <a:tc>
                  <a:txBody>
                    <a:bodyPr/>
                    <a:lstStyle/>
                    <a:p>
                      <a:r>
                        <a:rPr lang="en-ZA" sz="1600" dirty="0">
                          <a:solidFill>
                            <a:schemeClr val="tx1"/>
                          </a:solidFill>
                        </a:rPr>
                        <a:t>Dependent</a:t>
                      </a:r>
                      <a:r>
                        <a:rPr lang="en-ZA" sz="1600" baseline="0" dirty="0">
                          <a:solidFill>
                            <a:schemeClr val="tx1"/>
                          </a:solidFill>
                        </a:rPr>
                        <a:t> on category: </a:t>
                      </a:r>
                    </a:p>
                    <a:p>
                      <a:r>
                        <a:rPr lang="en-ZA" sz="1600" baseline="0" dirty="0">
                          <a:solidFill>
                            <a:schemeClr val="tx1"/>
                          </a:solidFill>
                        </a:rPr>
                        <a:t>Fair value, amortised cost less impairment, cost less impairment</a:t>
                      </a:r>
                      <a:endParaRPr lang="en-ZA" sz="1600" dirty="0">
                        <a:solidFill>
                          <a:schemeClr val="tx1"/>
                        </a:solidFill>
                      </a:endParaRPr>
                    </a:p>
                  </a:txBody>
                  <a:tcPr marL="91441" marR="91441" marT="45724" marB="45724"/>
                </a:tc>
                <a:extLst>
                  <a:ext uri="{0D108BD9-81ED-4DB2-BD59-A6C34878D82A}">
                    <a16:rowId xmlns:a16="http://schemas.microsoft.com/office/drawing/2014/main" val="10002"/>
                  </a:ext>
                </a:extLst>
              </a:tr>
              <a:tr h="3531497">
                <a:tc>
                  <a:txBody>
                    <a:bodyPr/>
                    <a:lstStyle/>
                    <a:p>
                      <a:r>
                        <a:rPr lang="en-ZA" sz="1700" dirty="0">
                          <a:solidFill>
                            <a:srgbClr val="FF0000"/>
                          </a:solidFill>
                        </a:rPr>
                        <a:t>Decisions</a:t>
                      </a:r>
                    </a:p>
                  </a:txBody>
                  <a:tcPr marL="91441" marR="91441" marT="45730" marB="45730"/>
                </a:tc>
                <a:tc gridSpan="4">
                  <a:txBody>
                    <a:bodyPr/>
                    <a:lstStyle/>
                    <a:p>
                      <a:pPr marL="285750" indent="-285750">
                        <a:buFont typeface="Arial" pitchFamily="34" charset="0"/>
                        <a:buChar char="•"/>
                      </a:pPr>
                      <a:r>
                        <a:rPr lang="en-ZA" sz="1700" dirty="0">
                          <a:solidFill>
                            <a:srgbClr val="FF0000"/>
                          </a:solidFill>
                        </a:rPr>
                        <a:t>Cash available to</a:t>
                      </a:r>
                      <a:r>
                        <a:rPr lang="en-ZA" sz="1700" baseline="0" dirty="0">
                          <a:solidFill>
                            <a:srgbClr val="FF0000"/>
                          </a:solidFill>
                        </a:rPr>
                        <a:t> fund various activities – e.g. invest in new or replace assets, repay loans, fund long term employee liabilities.</a:t>
                      </a:r>
                    </a:p>
                    <a:p>
                      <a:pPr marL="285750" indent="-285750">
                        <a:buFont typeface="Arial" pitchFamily="34" charset="0"/>
                        <a:buChar char="•"/>
                      </a:pPr>
                      <a:r>
                        <a:rPr lang="en-ZA" sz="1700" baseline="0" dirty="0">
                          <a:solidFill>
                            <a:srgbClr val="FF0000"/>
                          </a:solidFill>
                        </a:rPr>
                        <a:t>Assess interest rate received on investments and with which entity the money is invested. </a:t>
                      </a:r>
                    </a:p>
                    <a:p>
                      <a:pPr marL="285750" indent="-285750">
                        <a:buFont typeface="Arial" pitchFamily="34" charset="0"/>
                        <a:buChar char="•"/>
                      </a:pPr>
                      <a:r>
                        <a:rPr lang="en-ZA" sz="1700" baseline="0" dirty="0">
                          <a:solidFill>
                            <a:srgbClr val="FF0000"/>
                          </a:solidFill>
                        </a:rPr>
                        <a:t>Investments in other entities – changes in value could mean increase or decrease in value of underlying entity.  Is more investment required, or should returns be received?</a:t>
                      </a:r>
                      <a:endParaRPr lang="en-ZA" sz="1700" dirty="0">
                        <a:solidFill>
                          <a:srgbClr val="FF0000"/>
                        </a:solidFill>
                      </a:endParaRPr>
                    </a:p>
                  </a:txBody>
                  <a:tcPr marL="91441" marR="91441" marT="45730" marB="45730"/>
                </a:tc>
                <a:tc hMerge="1">
                  <a:txBody>
                    <a:bodyPr/>
                    <a:lstStyle/>
                    <a:p>
                      <a:endParaRPr lang="en-ZA" sz="1800" dirty="0">
                        <a:solidFill>
                          <a:srgbClr val="FF0000"/>
                        </a:solidFill>
                      </a:endParaRPr>
                    </a:p>
                  </a:txBody>
                  <a:tcPr marL="91441" marR="91441" marT="45724" marB="45724"/>
                </a:tc>
                <a:tc hMerge="1">
                  <a:txBody>
                    <a:bodyPr/>
                    <a:lstStyle/>
                    <a:p>
                      <a:endParaRPr lang="en-ZA" sz="1800" dirty="0">
                        <a:solidFill>
                          <a:srgbClr val="FF0000"/>
                        </a:solidFill>
                      </a:endParaRPr>
                    </a:p>
                  </a:txBody>
                  <a:tcPr marL="91441" marR="91441" marT="45724" marB="45724"/>
                </a:tc>
                <a:tc hMerge="1">
                  <a:txBody>
                    <a:bodyPr/>
                    <a:lstStyle/>
                    <a:p>
                      <a:endParaRPr lang="en-ZA" sz="1700" dirty="0">
                        <a:solidFill>
                          <a:srgbClr val="FF0000"/>
                        </a:solidFill>
                      </a:endParaRPr>
                    </a:p>
                  </a:txBody>
                  <a:tcPr marL="91441" marR="91441" marT="45730" marB="45730"/>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FC458D60-BA92-4DEE-8330-A106EF9FC56D}"/>
              </a:ext>
            </a:extLst>
          </p:cNvPr>
          <p:cNvSpPr>
            <a:spLocks noGrp="1"/>
          </p:cNvSpPr>
          <p:nvPr>
            <p:ph type="sldNum" sz="quarter" idx="12"/>
          </p:nvPr>
        </p:nvSpPr>
        <p:spPr/>
        <p:txBody>
          <a:bodyPr/>
          <a:lstStyle/>
          <a:p>
            <a:pPr>
              <a:defRPr/>
            </a:pPr>
            <a:fld id="{72391692-E855-49AE-953B-BABEB9C9389F}" type="slidenum">
              <a:rPr lang="en-US" smtClean="0"/>
              <a:pPr>
                <a:defRPr/>
              </a:pPr>
              <a:t>24</a:t>
            </a:fld>
            <a:endParaRPr lang="en-US"/>
          </a:p>
        </p:txBody>
      </p:sp>
    </p:spTree>
    <p:extLst>
      <p:ext uri="{BB962C8B-B14F-4D97-AF65-F5344CB8AC3E}">
        <p14:creationId xmlns:p14="http://schemas.microsoft.com/office/powerpoint/2010/main" val="3176228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96901" y="116632"/>
          <a:ext cx="9036051" cy="6696745"/>
        </p:xfrm>
        <a:graphic>
          <a:graphicData uri="http://schemas.openxmlformats.org/drawingml/2006/table">
            <a:tbl>
              <a:tblPr firstRow="1" bandRow="1">
                <a:tableStyleId>{5C22544A-7EE6-4342-B048-85BDC9FD1C3A}</a:tableStyleId>
              </a:tblPr>
              <a:tblGrid>
                <a:gridCol w="1475656">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1594512">
                  <a:extLst>
                    <a:ext uri="{9D8B030D-6E8A-4147-A177-3AD203B41FA5}">
                      <a16:colId xmlns:a16="http://schemas.microsoft.com/office/drawing/2014/main" val="20002"/>
                    </a:ext>
                  </a:extLst>
                </a:gridCol>
                <a:gridCol w="1296954">
                  <a:extLst>
                    <a:ext uri="{9D8B030D-6E8A-4147-A177-3AD203B41FA5}">
                      <a16:colId xmlns:a16="http://schemas.microsoft.com/office/drawing/2014/main" val="20003"/>
                    </a:ext>
                  </a:extLst>
                </a:gridCol>
                <a:gridCol w="1644593">
                  <a:extLst>
                    <a:ext uri="{9D8B030D-6E8A-4147-A177-3AD203B41FA5}">
                      <a16:colId xmlns:a16="http://schemas.microsoft.com/office/drawing/2014/main" val="20004"/>
                    </a:ext>
                  </a:extLst>
                </a:gridCol>
              </a:tblGrid>
              <a:tr h="543097">
                <a:tc rowSpan="2">
                  <a:txBody>
                    <a:bodyPr/>
                    <a:lstStyle/>
                    <a:p>
                      <a:r>
                        <a:rPr lang="en-ZA" sz="1700" dirty="0">
                          <a:solidFill>
                            <a:schemeClr val="tx1"/>
                          </a:solidFill>
                        </a:rPr>
                        <a:t>Asset</a:t>
                      </a:r>
                      <a:r>
                        <a:rPr lang="en-ZA" sz="1700" baseline="0" dirty="0">
                          <a:solidFill>
                            <a:schemeClr val="tx1"/>
                          </a:solidFill>
                        </a:rPr>
                        <a:t> type</a:t>
                      </a:r>
                      <a:endParaRPr lang="en-ZA" sz="1700" dirty="0">
                        <a:solidFill>
                          <a:schemeClr val="tx1"/>
                        </a:solidFill>
                      </a:endParaRPr>
                    </a:p>
                  </a:txBody>
                  <a:tcPr marL="91435" marR="91435" marT="45724" marB="45724">
                    <a:solidFill>
                      <a:schemeClr val="accent1">
                        <a:lumMod val="75000"/>
                      </a:schemeClr>
                    </a:solidFill>
                  </a:tcPr>
                </a:tc>
                <a:tc rowSpan="2">
                  <a:txBody>
                    <a:bodyPr/>
                    <a:lstStyle/>
                    <a:p>
                      <a:r>
                        <a:rPr lang="en-ZA" sz="1700" dirty="0">
                          <a:solidFill>
                            <a:schemeClr val="tx1"/>
                          </a:solidFill>
                        </a:rPr>
                        <a:t>Definition</a:t>
                      </a:r>
                    </a:p>
                  </a:txBody>
                  <a:tcPr marL="91435" marR="91435" marT="45724" marB="45724">
                    <a:solidFill>
                      <a:schemeClr val="accent1">
                        <a:lumMod val="75000"/>
                      </a:schemeClr>
                    </a:solidFill>
                  </a:tcPr>
                </a:tc>
                <a:tc rowSpan="2">
                  <a:txBody>
                    <a:bodyPr/>
                    <a:lstStyle/>
                    <a:p>
                      <a:r>
                        <a:rPr lang="en-ZA" sz="1700" dirty="0">
                          <a:solidFill>
                            <a:schemeClr val="tx1"/>
                          </a:solidFill>
                        </a:rPr>
                        <a:t>Type of assets</a:t>
                      </a:r>
                    </a:p>
                  </a:txBody>
                  <a:tcPr marL="91435" marR="91435" marT="45724" marB="45724">
                    <a:solidFill>
                      <a:schemeClr val="accent1">
                        <a:lumMod val="75000"/>
                      </a:schemeClr>
                    </a:solidFill>
                  </a:tcPr>
                </a:tc>
                <a:tc gridSpan="2">
                  <a:txBody>
                    <a:bodyPr/>
                    <a:lstStyle/>
                    <a:p>
                      <a:pPr algn="ctr"/>
                      <a:r>
                        <a:rPr lang="en-ZA" sz="1700" dirty="0">
                          <a:solidFill>
                            <a:schemeClr val="tx1"/>
                          </a:solidFill>
                        </a:rPr>
                        <a:t>Measurement</a:t>
                      </a:r>
                    </a:p>
                  </a:txBody>
                  <a:tcPr marL="91435" marR="91435" marT="45724" marB="45724">
                    <a:solidFill>
                      <a:schemeClr val="accent1">
                        <a:lumMod val="75000"/>
                      </a:schemeClr>
                    </a:solidFill>
                  </a:tcPr>
                </a:tc>
                <a:tc hMerge="1">
                  <a:txBody>
                    <a:bodyPr/>
                    <a:lstStyle/>
                    <a:p>
                      <a:endParaRPr lang="en-ZA" dirty="0">
                        <a:solidFill>
                          <a:schemeClr val="tx1"/>
                        </a:solidFill>
                      </a:endParaRPr>
                    </a:p>
                  </a:txBody>
                  <a:tcPr/>
                </a:tc>
                <a:extLst>
                  <a:ext uri="{0D108BD9-81ED-4DB2-BD59-A6C34878D82A}">
                    <a16:rowId xmlns:a16="http://schemas.microsoft.com/office/drawing/2014/main" val="10000"/>
                  </a:ext>
                </a:extLst>
              </a:tr>
              <a:tr h="459769">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a:p>
                  </a:txBody>
                  <a:tcPr/>
                </a:tc>
                <a:tc>
                  <a:txBody>
                    <a:bodyPr/>
                    <a:lstStyle/>
                    <a:p>
                      <a:pPr algn="ctr"/>
                      <a:r>
                        <a:rPr lang="en-ZA" sz="1700" dirty="0">
                          <a:solidFill>
                            <a:schemeClr val="tx1"/>
                          </a:solidFill>
                        </a:rPr>
                        <a:t>Initial</a:t>
                      </a:r>
                    </a:p>
                  </a:txBody>
                  <a:tcPr marL="91435" marR="91435" marT="45724" marB="45724">
                    <a:solidFill>
                      <a:schemeClr val="accent1">
                        <a:lumMod val="75000"/>
                      </a:schemeClr>
                    </a:solidFill>
                  </a:tcPr>
                </a:tc>
                <a:tc>
                  <a:txBody>
                    <a:bodyPr/>
                    <a:lstStyle/>
                    <a:p>
                      <a:pPr algn="ctr"/>
                      <a:r>
                        <a:rPr lang="en-ZA" sz="1700" dirty="0">
                          <a:solidFill>
                            <a:schemeClr val="tx1"/>
                          </a:solidFill>
                        </a:rPr>
                        <a:t>Subsequent</a:t>
                      </a:r>
                    </a:p>
                  </a:txBody>
                  <a:tcPr marL="91435" marR="91435" marT="45724" marB="45724">
                    <a:solidFill>
                      <a:schemeClr val="accent1">
                        <a:lumMod val="75000"/>
                      </a:schemeClr>
                    </a:solidFill>
                  </a:tcPr>
                </a:tc>
                <a:extLst>
                  <a:ext uri="{0D108BD9-81ED-4DB2-BD59-A6C34878D82A}">
                    <a16:rowId xmlns:a16="http://schemas.microsoft.com/office/drawing/2014/main" val="10001"/>
                  </a:ext>
                </a:extLst>
              </a:tr>
              <a:tr h="2134569">
                <a:tc>
                  <a:txBody>
                    <a:bodyPr/>
                    <a:lstStyle/>
                    <a:p>
                      <a:r>
                        <a:rPr lang="en-ZA" sz="1700" b="1" dirty="0">
                          <a:solidFill>
                            <a:schemeClr val="tx1"/>
                          </a:solidFill>
                        </a:rPr>
                        <a:t>Long</a:t>
                      </a:r>
                      <a:r>
                        <a:rPr lang="en-ZA" sz="1700" b="1" baseline="0" dirty="0">
                          <a:solidFill>
                            <a:schemeClr val="tx1"/>
                          </a:solidFill>
                        </a:rPr>
                        <a:t> term receivables</a:t>
                      </a:r>
                      <a:endParaRPr lang="en-ZA" sz="1700" b="1" dirty="0">
                        <a:solidFill>
                          <a:schemeClr val="tx1"/>
                        </a:solidFill>
                      </a:endParaRPr>
                    </a:p>
                  </a:txBody>
                  <a:tcPr marL="91435" marR="91435" marT="45724" marB="45724"/>
                </a:tc>
                <a:tc>
                  <a:txBody>
                    <a:bodyPr/>
                    <a:lstStyle/>
                    <a:p>
                      <a:r>
                        <a:rPr lang="en-ZA" sz="1700" dirty="0">
                          <a:solidFill>
                            <a:schemeClr val="tx1"/>
                          </a:solidFill>
                        </a:rPr>
                        <a:t>Agreement where the lessor conveys to the lessee in</a:t>
                      </a:r>
                      <a:r>
                        <a:rPr lang="en-ZA" sz="1700" baseline="0" dirty="0">
                          <a:solidFill>
                            <a:schemeClr val="tx1"/>
                          </a:solidFill>
                        </a:rPr>
                        <a:t> return for a payment or series of payments the right to use an asset for an agreed period of time. </a:t>
                      </a:r>
                      <a:endParaRPr lang="en-ZA" sz="1700" dirty="0">
                        <a:solidFill>
                          <a:schemeClr val="tx1"/>
                        </a:solidFill>
                      </a:endParaRPr>
                    </a:p>
                  </a:txBody>
                  <a:tcPr marL="91435" marR="91435" marT="45724" marB="45724"/>
                </a:tc>
                <a:tc>
                  <a:txBody>
                    <a:bodyPr/>
                    <a:lstStyle/>
                    <a:p>
                      <a:r>
                        <a:rPr lang="en-ZA" sz="1700" dirty="0">
                          <a:solidFill>
                            <a:srgbClr val="FF6600"/>
                          </a:solidFill>
                        </a:rPr>
                        <a:t>Lease receivables</a:t>
                      </a:r>
                    </a:p>
                  </a:txBody>
                  <a:tcPr marL="91435" marR="91435" marT="45724" marB="45724"/>
                </a:tc>
                <a:tc>
                  <a:txBody>
                    <a:bodyPr/>
                    <a:lstStyle/>
                    <a:p>
                      <a:r>
                        <a:rPr lang="en-ZA" sz="1700" dirty="0">
                          <a:solidFill>
                            <a:schemeClr val="tx1"/>
                          </a:solidFill>
                        </a:rPr>
                        <a:t>Gross</a:t>
                      </a:r>
                      <a:r>
                        <a:rPr lang="en-ZA" sz="1700" baseline="0" dirty="0">
                          <a:solidFill>
                            <a:schemeClr val="tx1"/>
                          </a:solidFill>
                        </a:rPr>
                        <a:t> investment in the less discounted at implicit interest rate. </a:t>
                      </a:r>
                      <a:endParaRPr lang="en-ZA" sz="1700" dirty="0">
                        <a:solidFill>
                          <a:schemeClr val="tx1"/>
                        </a:solidFill>
                      </a:endParaRPr>
                    </a:p>
                  </a:txBody>
                  <a:tcPr marL="91435" marR="91435" marT="45724" marB="45724"/>
                </a:tc>
                <a:tc>
                  <a:txBody>
                    <a:bodyPr/>
                    <a:lstStyle/>
                    <a:p>
                      <a:r>
                        <a:rPr lang="en-ZA" sz="1700" dirty="0">
                          <a:solidFill>
                            <a:schemeClr val="tx1"/>
                          </a:solidFill>
                        </a:rPr>
                        <a:t>Reduced</a:t>
                      </a:r>
                      <a:r>
                        <a:rPr lang="en-ZA" sz="1700" baseline="0" dirty="0">
                          <a:solidFill>
                            <a:schemeClr val="tx1"/>
                          </a:solidFill>
                        </a:rPr>
                        <a:t> based to reflect pattern = constant periodic rate of return over period. </a:t>
                      </a:r>
                      <a:endParaRPr lang="en-ZA" sz="1700" dirty="0">
                        <a:solidFill>
                          <a:schemeClr val="tx1"/>
                        </a:solidFill>
                      </a:endParaRPr>
                    </a:p>
                  </a:txBody>
                  <a:tcPr marL="91435" marR="91435" marT="45724" marB="45724"/>
                </a:tc>
                <a:extLst>
                  <a:ext uri="{0D108BD9-81ED-4DB2-BD59-A6C34878D82A}">
                    <a16:rowId xmlns:a16="http://schemas.microsoft.com/office/drawing/2014/main" val="10002"/>
                  </a:ext>
                </a:extLst>
              </a:tr>
              <a:tr h="1779655">
                <a:tc>
                  <a:txBody>
                    <a:bodyPr/>
                    <a:lstStyle/>
                    <a:p>
                      <a:r>
                        <a:rPr lang="en-ZA" sz="1700" b="1" dirty="0">
                          <a:solidFill>
                            <a:schemeClr val="tx1"/>
                          </a:solidFill>
                        </a:rPr>
                        <a:t>Receivables from exchange or non-exchange</a:t>
                      </a:r>
                    </a:p>
                  </a:txBody>
                  <a:tcPr marL="91441" marR="91441" marT="45724" marB="45724"/>
                </a:tc>
                <a:tc>
                  <a:txBody>
                    <a:bodyPr/>
                    <a:lstStyle/>
                    <a:p>
                      <a:r>
                        <a:rPr lang="en-ZA" sz="1700" dirty="0">
                          <a:solidFill>
                            <a:schemeClr val="tx1"/>
                          </a:solidFill>
                        </a:rPr>
                        <a:t>Same as financial instrument,</a:t>
                      </a:r>
                      <a:r>
                        <a:rPr lang="en-ZA" sz="1700" baseline="0" dirty="0">
                          <a:solidFill>
                            <a:schemeClr val="tx1"/>
                          </a:solidFill>
                        </a:rPr>
                        <a:t> or “statutory receivables”. </a:t>
                      </a:r>
                    </a:p>
                    <a:p>
                      <a:endParaRPr lang="en-ZA" sz="1700" baseline="0" dirty="0">
                        <a:solidFill>
                          <a:schemeClr val="tx1"/>
                        </a:solidFill>
                      </a:endParaRPr>
                    </a:p>
                    <a:p>
                      <a:r>
                        <a:rPr lang="en-ZA" sz="1700" baseline="0" dirty="0">
                          <a:solidFill>
                            <a:schemeClr val="tx1"/>
                          </a:solidFill>
                        </a:rPr>
                        <a:t>Exchange versus non-exchange</a:t>
                      </a:r>
                      <a:endParaRPr lang="en-ZA" sz="1700" dirty="0">
                        <a:solidFill>
                          <a:schemeClr val="tx1"/>
                        </a:solidFill>
                      </a:endParaRPr>
                    </a:p>
                  </a:txBody>
                  <a:tcPr marL="91441" marR="91441" marT="45724" marB="45724"/>
                </a:tc>
                <a:tc>
                  <a:txBody>
                    <a:bodyPr/>
                    <a:lstStyle/>
                    <a:p>
                      <a:r>
                        <a:rPr lang="en-ZA" sz="1700" dirty="0">
                          <a:solidFill>
                            <a:srgbClr val="FF6600"/>
                          </a:solidFill>
                        </a:rPr>
                        <a:t>Debtors for water &amp; electricity, property rates &amp; traffic fines.</a:t>
                      </a:r>
                    </a:p>
                  </a:txBody>
                  <a:tcPr marL="91441" marR="91441" marT="45724" marB="45724"/>
                </a:tc>
                <a:tc>
                  <a:txBody>
                    <a:bodyPr/>
                    <a:lstStyle/>
                    <a:p>
                      <a:r>
                        <a:rPr lang="en-ZA" sz="1700" dirty="0">
                          <a:solidFill>
                            <a:schemeClr val="tx1"/>
                          </a:solidFill>
                        </a:rPr>
                        <a:t>Fair value</a:t>
                      </a:r>
                    </a:p>
                    <a:p>
                      <a:endParaRPr lang="en-ZA" sz="1700" dirty="0">
                        <a:solidFill>
                          <a:schemeClr val="tx1"/>
                        </a:solidFill>
                      </a:endParaRPr>
                    </a:p>
                    <a:p>
                      <a:r>
                        <a:rPr lang="en-ZA" sz="1700" dirty="0">
                          <a:solidFill>
                            <a:schemeClr val="tx1"/>
                          </a:solidFill>
                        </a:rPr>
                        <a:t>Cost</a:t>
                      </a:r>
                    </a:p>
                  </a:txBody>
                  <a:tcPr marL="91441" marR="91441" marT="45724" marB="45724"/>
                </a:tc>
                <a:tc>
                  <a:txBody>
                    <a:bodyPr/>
                    <a:lstStyle/>
                    <a:p>
                      <a:r>
                        <a:rPr lang="en-ZA" sz="1700" dirty="0">
                          <a:solidFill>
                            <a:schemeClr val="tx1"/>
                          </a:solidFill>
                        </a:rPr>
                        <a:t>Amortised</a:t>
                      </a:r>
                      <a:r>
                        <a:rPr lang="en-ZA" sz="1700" baseline="0" dirty="0">
                          <a:solidFill>
                            <a:schemeClr val="tx1"/>
                          </a:solidFill>
                        </a:rPr>
                        <a:t> cost less impairment. </a:t>
                      </a:r>
                    </a:p>
                    <a:p>
                      <a:r>
                        <a:rPr lang="en-ZA" sz="1700" baseline="0" dirty="0">
                          <a:solidFill>
                            <a:schemeClr val="tx1"/>
                          </a:solidFill>
                        </a:rPr>
                        <a:t>Impairment.</a:t>
                      </a:r>
                      <a:endParaRPr lang="en-ZA" sz="1700" dirty="0">
                        <a:solidFill>
                          <a:schemeClr val="tx1"/>
                        </a:solidFill>
                      </a:endParaRPr>
                    </a:p>
                  </a:txBody>
                  <a:tcPr marL="91441" marR="91441" marT="45724" marB="45724"/>
                </a:tc>
                <a:extLst>
                  <a:ext uri="{0D108BD9-81ED-4DB2-BD59-A6C34878D82A}">
                    <a16:rowId xmlns:a16="http://schemas.microsoft.com/office/drawing/2014/main" val="10003"/>
                  </a:ext>
                </a:extLst>
              </a:tr>
              <a:tr h="1779655">
                <a:tc>
                  <a:txBody>
                    <a:bodyPr/>
                    <a:lstStyle/>
                    <a:p>
                      <a:r>
                        <a:rPr lang="en-ZA" sz="1700" dirty="0">
                          <a:solidFill>
                            <a:srgbClr val="FF0000"/>
                          </a:solidFill>
                        </a:rPr>
                        <a:t>Decisions</a:t>
                      </a:r>
                    </a:p>
                  </a:txBody>
                  <a:tcPr marL="91441" marR="91441" marT="45723" marB="45723"/>
                </a:tc>
                <a:tc gridSpan="4">
                  <a:txBody>
                    <a:bodyPr/>
                    <a:lstStyle/>
                    <a:p>
                      <a:pPr marL="285750" indent="-285750">
                        <a:buFont typeface="Arial" pitchFamily="34" charset="0"/>
                        <a:buChar char="•"/>
                      </a:pPr>
                      <a:r>
                        <a:rPr lang="en-ZA" sz="1700" dirty="0">
                          <a:solidFill>
                            <a:srgbClr val="FF0000"/>
                          </a:solidFill>
                        </a:rPr>
                        <a:t>Collection of amounts owing from debtors used</a:t>
                      </a:r>
                      <a:r>
                        <a:rPr lang="en-ZA" sz="1700" baseline="0" dirty="0">
                          <a:solidFill>
                            <a:srgbClr val="FF0000"/>
                          </a:solidFill>
                        </a:rPr>
                        <a:t> to settle creditors (payables). </a:t>
                      </a:r>
                    </a:p>
                    <a:p>
                      <a:pPr marL="285750" indent="-285750">
                        <a:buFont typeface="Arial" pitchFamily="34" charset="0"/>
                        <a:buChar char="•"/>
                      </a:pPr>
                      <a:r>
                        <a:rPr lang="en-ZA" sz="1700" baseline="0" dirty="0">
                          <a:solidFill>
                            <a:srgbClr val="FF0000"/>
                          </a:solidFill>
                        </a:rPr>
                        <a:t>Impairment of debtors means amounts that are either not collectible, or may not be collectible, or will take a long time to collect. </a:t>
                      </a:r>
                      <a:endParaRPr lang="en-ZA" sz="1700" dirty="0">
                        <a:solidFill>
                          <a:srgbClr val="FF0000"/>
                        </a:solidFill>
                      </a:endParaRPr>
                    </a:p>
                  </a:txBody>
                  <a:tcPr marL="91441" marR="91441" marT="45723" marB="45723"/>
                </a:tc>
                <a:tc hMerge="1">
                  <a:txBody>
                    <a:bodyPr/>
                    <a:lstStyle/>
                    <a:p>
                      <a:endParaRPr lang="en-ZA"/>
                    </a:p>
                  </a:txBody>
                  <a:tcPr/>
                </a:tc>
                <a:tc hMerge="1">
                  <a:txBody>
                    <a:bodyPr/>
                    <a:lstStyle/>
                    <a:p>
                      <a:endParaRPr lang="en-ZA" sz="1800" dirty="0">
                        <a:solidFill>
                          <a:srgbClr val="FF0000"/>
                        </a:solidFill>
                      </a:endParaRPr>
                    </a:p>
                  </a:txBody>
                  <a:tcPr marL="91441" marR="91441" marT="45724" marB="45724"/>
                </a:tc>
                <a:tc hMerge="1">
                  <a:txBody>
                    <a:bodyPr/>
                    <a:lstStyle/>
                    <a:p>
                      <a:endParaRPr lang="en-ZA" sz="1700" dirty="0">
                        <a:solidFill>
                          <a:schemeClr val="tx1"/>
                        </a:solidFill>
                      </a:endParaRPr>
                    </a:p>
                  </a:txBody>
                  <a:tcPr marL="91441" marR="91441" marT="45724" marB="45724"/>
                </a:tc>
                <a:extLst>
                  <a:ext uri="{0D108BD9-81ED-4DB2-BD59-A6C34878D82A}">
                    <a16:rowId xmlns:a16="http://schemas.microsoft.com/office/drawing/2014/main" val="10004"/>
                  </a:ext>
                </a:extLst>
              </a:tr>
            </a:tbl>
          </a:graphicData>
        </a:graphic>
      </p:graphicFrame>
      <p:sp>
        <p:nvSpPr>
          <p:cNvPr id="2" name="Slide Number Placeholder 1">
            <a:extLst>
              <a:ext uri="{FF2B5EF4-FFF2-40B4-BE49-F238E27FC236}">
                <a16:creationId xmlns:a16="http://schemas.microsoft.com/office/drawing/2014/main" id="{28935F50-B864-4A35-8034-E480F2B97B4B}"/>
              </a:ext>
            </a:extLst>
          </p:cNvPr>
          <p:cNvSpPr>
            <a:spLocks noGrp="1"/>
          </p:cNvSpPr>
          <p:nvPr>
            <p:ph type="sldNum" sz="quarter" idx="12"/>
          </p:nvPr>
        </p:nvSpPr>
        <p:spPr/>
        <p:txBody>
          <a:bodyPr/>
          <a:lstStyle/>
          <a:p>
            <a:pPr>
              <a:defRPr/>
            </a:pPr>
            <a:fld id="{72391692-E855-49AE-953B-BABEB9C9389F}"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79517793"/>
              </p:ext>
            </p:extLst>
          </p:nvPr>
        </p:nvGraphicFramePr>
        <p:xfrm>
          <a:off x="72453" y="116632"/>
          <a:ext cx="9036051" cy="6741368"/>
        </p:xfrm>
        <a:graphic>
          <a:graphicData uri="http://schemas.openxmlformats.org/drawingml/2006/table">
            <a:tbl>
              <a:tblPr firstRow="1" bandRow="1">
                <a:tableStyleId>{5C22544A-7EE6-4342-B048-85BDC9FD1C3A}</a:tableStyleId>
              </a:tblPr>
              <a:tblGrid>
                <a:gridCol w="1475656">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1594512">
                  <a:extLst>
                    <a:ext uri="{9D8B030D-6E8A-4147-A177-3AD203B41FA5}">
                      <a16:colId xmlns:a16="http://schemas.microsoft.com/office/drawing/2014/main" val="20002"/>
                    </a:ext>
                  </a:extLst>
                </a:gridCol>
                <a:gridCol w="1296954">
                  <a:extLst>
                    <a:ext uri="{9D8B030D-6E8A-4147-A177-3AD203B41FA5}">
                      <a16:colId xmlns:a16="http://schemas.microsoft.com/office/drawing/2014/main" val="20003"/>
                    </a:ext>
                  </a:extLst>
                </a:gridCol>
                <a:gridCol w="1644593">
                  <a:extLst>
                    <a:ext uri="{9D8B030D-6E8A-4147-A177-3AD203B41FA5}">
                      <a16:colId xmlns:a16="http://schemas.microsoft.com/office/drawing/2014/main" val="20004"/>
                    </a:ext>
                  </a:extLst>
                </a:gridCol>
              </a:tblGrid>
              <a:tr h="620870">
                <a:tc rowSpan="2">
                  <a:txBody>
                    <a:bodyPr/>
                    <a:lstStyle/>
                    <a:p>
                      <a:r>
                        <a:rPr lang="en-ZA" sz="1700" dirty="0">
                          <a:solidFill>
                            <a:schemeClr val="tx1"/>
                          </a:solidFill>
                        </a:rPr>
                        <a:t>Asset</a:t>
                      </a:r>
                      <a:r>
                        <a:rPr lang="en-ZA" sz="1700" baseline="0" dirty="0">
                          <a:solidFill>
                            <a:schemeClr val="tx1"/>
                          </a:solidFill>
                        </a:rPr>
                        <a:t> type</a:t>
                      </a:r>
                      <a:endParaRPr lang="en-ZA" sz="1700" dirty="0">
                        <a:solidFill>
                          <a:schemeClr val="tx1"/>
                        </a:solidFill>
                      </a:endParaRPr>
                    </a:p>
                  </a:txBody>
                  <a:tcPr marL="91435" marR="91435" marT="45724" marB="45724">
                    <a:solidFill>
                      <a:schemeClr val="accent1">
                        <a:lumMod val="75000"/>
                      </a:schemeClr>
                    </a:solidFill>
                  </a:tcPr>
                </a:tc>
                <a:tc rowSpan="2">
                  <a:txBody>
                    <a:bodyPr/>
                    <a:lstStyle/>
                    <a:p>
                      <a:r>
                        <a:rPr lang="en-ZA" sz="1700" dirty="0">
                          <a:solidFill>
                            <a:schemeClr val="tx1"/>
                          </a:solidFill>
                        </a:rPr>
                        <a:t>Definition</a:t>
                      </a:r>
                    </a:p>
                  </a:txBody>
                  <a:tcPr marL="91435" marR="91435" marT="45724" marB="45724">
                    <a:solidFill>
                      <a:schemeClr val="accent1">
                        <a:lumMod val="75000"/>
                      </a:schemeClr>
                    </a:solidFill>
                  </a:tcPr>
                </a:tc>
                <a:tc rowSpan="2">
                  <a:txBody>
                    <a:bodyPr/>
                    <a:lstStyle/>
                    <a:p>
                      <a:r>
                        <a:rPr lang="en-ZA" sz="1700" dirty="0">
                          <a:solidFill>
                            <a:schemeClr val="tx1"/>
                          </a:solidFill>
                        </a:rPr>
                        <a:t>Type of assets</a:t>
                      </a:r>
                    </a:p>
                  </a:txBody>
                  <a:tcPr marL="91435" marR="91435" marT="45724" marB="45724">
                    <a:solidFill>
                      <a:schemeClr val="accent1">
                        <a:lumMod val="75000"/>
                      </a:schemeClr>
                    </a:solidFill>
                  </a:tcPr>
                </a:tc>
                <a:tc gridSpan="2">
                  <a:txBody>
                    <a:bodyPr/>
                    <a:lstStyle/>
                    <a:p>
                      <a:pPr algn="ctr"/>
                      <a:r>
                        <a:rPr lang="en-ZA" sz="1700" dirty="0">
                          <a:solidFill>
                            <a:schemeClr val="tx1"/>
                          </a:solidFill>
                        </a:rPr>
                        <a:t>Measurement</a:t>
                      </a:r>
                    </a:p>
                  </a:txBody>
                  <a:tcPr marL="91435" marR="91435" marT="45724" marB="45724">
                    <a:solidFill>
                      <a:schemeClr val="accent1">
                        <a:lumMod val="75000"/>
                      </a:schemeClr>
                    </a:solidFill>
                  </a:tcPr>
                </a:tc>
                <a:tc hMerge="1">
                  <a:txBody>
                    <a:bodyPr/>
                    <a:lstStyle/>
                    <a:p>
                      <a:endParaRPr lang="en-ZA" dirty="0">
                        <a:solidFill>
                          <a:schemeClr val="tx1"/>
                        </a:solidFill>
                      </a:endParaRPr>
                    </a:p>
                  </a:txBody>
                  <a:tcPr/>
                </a:tc>
                <a:extLst>
                  <a:ext uri="{0D108BD9-81ED-4DB2-BD59-A6C34878D82A}">
                    <a16:rowId xmlns:a16="http://schemas.microsoft.com/office/drawing/2014/main" val="10000"/>
                  </a:ext>
                </a:extLst>
              </a:tr>
              <a:tr h="525610">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a:p>
                  </a:txBody>
                  <a:tcPr/>
                </a:tc>
                <a:tc>
                  <a:txBody>
                    <a:bodyPr/>
                    <a:lstStyle/>
                    <a:p>
                      <a:pPr algn="ctr"/>
                      <a:r>
                        <a:rPr lang="en-ZA" sz="1700" dirty="0">
                          <a:solidFill>
                            <a:schemeClr val="tx1"/>
                          </a:solidFill>
                        </a:rPr>
                        <a:t>Initial</a:t>
                      </a:r>
                    </a:p>
                  </a:txBody>
                  <a:tcPr marL="91435" marR="91435" marT="45724" marB="45724">
                    <a:solidFill>
                      <a:schemeClr val="accent1">
                        <a:lumMod val="75000"/>
                      </a:schemeClr>
                    </a:solidFill>
                  </a:tcPr>
                </a:tc>
                <a:tc>
                  <a:txBody>
                    <a:bodyPr/>
                    <a:lstStyle/>
                    <a:p>
                      <a:pPr algn="ctr"/>
                      <a:r>
                        <a:rPr lang="en-ZA" sz="1700" dirty="0">
                          <a:solidFill>
                            <a:schemeClr val="tx1"/>
                          </a:solidFill>
                        </a:rPr>
                        <a:t>Subsequent</a:t>
                      </a:r>
                    </a:p>
                  </a:txBody>
                  <a:tcPr marL="91435" marR="91435" marT="45724" marB="45724">
                    <a:solidFill>
                      <a:schemeClr val="accent1">
                        <a:lumMod val="75000"/>
                      </a:schemeClr>
                    </a:solidFill>
                  </a:tcPr>
                </a:tc>
                <a:extLst>
                  <a:ext uri="{0D108BD9-81ED-4DB2-BD59-A6C34878D82A}">
                    <a16:rowId xmlns:a16="http://schemas.microsoft.com/office/drawing/2014/main" val="10001"/>
                  </a:ext>
                </a:extLst>
              </a:tr>
              <a:tr h="2797444">
                <a:tc>
                  <a:txBody>
                    <a:bodyPr/>
                    <a:lstStyle/>
                    <a:p>
                      <a:r>
                        <a:rPr lang="en-ZA" sz="1700" b="1" dirty="0">
                          <a:solidFill>
                            <a:schemeClr val="tx1"/>
                          </a:solidFill>
                        </a:rPr>
                        <a:t>Inventory</a:t>
                      </a:r>
                    </a:p>
                    <a:p>
                      <a:r>
                        <a:rPr lang="en-ZA" sz="1700" b="1" dirty="0">
                          <a:solidFill>
                            <a:schemeClr val="tx1"/>
                          </a:solidFill>
                        </a:rPr>
                        <a:t>(GRAP 12)</a:t>
                      </a:r>
                    </a:p>
                  </a:txBody>
                  <a:tcPr marL="91441" marR="91441" marT="45724" marB="45724"/>
                </a:tc>
                <a:tc>
                  <a:txBody>
                    <a:bodyPr/>
                    <a:lstStyle/>
                    <a:p>
                      <a:r>
                        <a:rPr lang="en-ZA" sz="1700" dirty="0">
                          <a:solidFill>
                            <a:schemeClr val="tx1"/>
                          </a:solidFill>
                        </a:rPr>
                        <a:t>Materials or supplies used in</a:t>
                      </a:r>
                      <a:r>
                        <a:rPr lang="en-ZA" sz="1700" baseline="0" dirty="0">
                          <a:solidFill>
                            <a:schemeClr val="tx1"/>
                          </a:solidFill>
                        </a:rPr>
                        <a:t> production process or rendering services, assets held for sale or distribution in ordinary course of operations, or in the process of production for sale</a:t>
                      </a:r>
                      <a:endParaRPr lang="en-ZA" sz="1700" dirty="0">
                        <a:solidFill>
                          <a:schemeClr val="tx1"/>
                        </a:solidFill>
                      </a:endParaRPr>
                    </a:p>
                  </a:txBody>
                  <a:tcPr marL="91441" marR="91441" marT="45724" marB="45724"/>
                </a:tc>
                <a:tc>
                  <a:txBody>
                    <a:bodyPr/>
                    <a:lstStyle/>
                    <a:p>
                      <a:r>
                        <a:rPr lang="en-ZA" sz="1700" dirty="0">
                          <a:solidFill>
                            <a:srgbClr val="FF6600"/>
                          </a:solidFill>
                        </a:rPr>
                        <a:t>Water, materials</a:t>
                      </a:r>
                      <a:r>
                        <a:rPr lang="en-ZA" sz="1700" baseline="0" dirty="0">
                          <a:solidFill>
                            <a:srgbClr val="FF6600"/>
                          </a:solidFill>
                        </a:rPr>
                        <a:t> for repairs and maintenance or construction, office supplies</a:t>
                      </a:r>
                      <a:endParaRPr lang="en-ZA" sz="1700" dirty="0">
                        <a:solidFill>
                          <a:srgbClr val="FF6600"/>
                        </a:solidFill>
                      </a:endParaRPr>
                    </a:p>
                  </a:txBody>
                  <a:tcPr marL="91441" marR="91441" marT="45724" marB="45724"/>
                </a:tc>
                <a:tc>
                  <a:txBody>
                    <a:bodyPr/>
                    <a:lstStyle/>
                    <a:p>
                      <a:r>
                        <a:rPr lang="en-ZA" sz="1700" dirty="0">
                          <a:solidFill>
                            <a:schemeClr val="tx1"/>
                          </a:solidFill>
                        </a:rPr>
                        <a:t>Cost (exchange) or fair value (non-exchange)</a:t>
                      </a:r>
                    </a:p>
                  </a:txBody>
                  <a:tcPr marL="91441" marR="91441" marT="45724" marB="45724"/>
                </a:tc>
                <a:tc>
                  <a:txBody>
                    <a:bodyPr/>
                    <a:lstStyle/>
                    <a:p>
                      <a:r>
                        <a:rPr lang="en-ZA" sz="1700" dirty="0">
                          <a:solidFill>
                            <a:schemeClr val="tx1"/>
                          </a:solidFill>
                        </a:rPr>
                        <a:t>Lower of cost and NRV or CRC</a:t>
                      </a:r>
                    </a:p>
                  </a:txBody>
                  <a:tcPr marL="91441" marR="91441" marT="45724" marB="45724"/>
                </a:tc>
                <a:extLst>
                  <a:ext uri="{0D108BD9-81ED-4DB2-BD59-A6C34878D82A}">
                    <a16:rowId xmlns:a16="http://schemas.microsoft.com/office/drawing/2014/main" val="10002"/>
                  </a:ext>
                </a:extLst>
              </a:tr>
              <a:tr h="2797444">
                <a:tc>
                  <a:txBody>
                    <a:bodyPr/>
                    <a:lstStyle/>
                    <a:p>
                      <a:r>
                        <a:rPr lang="en-ZA" sz="1700" dirty="0">
                          <a:solidFill>
                            <a:srgbClr val="FF0000"/>
                          </a:solidFill>
                        </a:rPr>
                        <a:t>Decisions</a:t>
                      </a:r>
                    </a:p>
                  </a:txBody>
                  <a:tcPr marL="91441" marR="91441" marT="45724" marB="45724"/>
                </a:tc>
                <a:tc gridSpan="4">
                  <a:txBody>
                    <a:bodyPr/>
                    <a:lstStyle/>
                    <a:p>
                      <a:pPr marL="285750" indent="-285750">
                        <a:buFont typeface="Arial" pitchFamily="34" charset="0"/>
                        <a:buChar char="•"/>
                      </a:pPr>
                      <a:r>
                        <a:rPr lang="en-ZA" sz="1700" dirty="0">
                          <a:solidFill>
                            <a:srgbClr val="FF0000"/>
                          </a:solidFill>
                        </a:rPr>
                        <a:t>Is</a:t>
                      </a:r>
                      <a:r>
                        <a:rPr lang="en-ZA" sz="1700" baseline="0" dirty="0">
                          <a:solidFill>
                            <a:srgbClr val="FF0000"/>
                          </a:solidFill>
                        </a:rPr>
                        <a:t> the inventory level appropriate. </a:t>
                      </a:r>
                    </a:p>
                    <a:p>
                      <a:pPr marL="285750" indent="-285750">
                        <a:buFont typeface="Arial" pitchFamily="34" charset="0"/>
                        <a:buChar char="•"/>
                      </a:pPr>
                      <a:r>
                        <a:rPr lang="en-ZA" sz="1700" baseline="0" dirty="0">
                          <a:solidFill>
                            <a:srgbClr val="FF0000"/>
                          </a:solidFill>
                        </a:rPr>
                        <a:t>Value of losses incurred.</a:t>
                      </a:r>
                    </a:p>
                    <a:p>
                      <a:pPr marL="285750" indent="-285750">
                        <a:buFont typeface="Arial" pitchFamily="34" charset="0"/>
                        <a:buChar char="•"/>
                      </a:pPr>
                      <a:r>
                        <a:rPr lang="en-ZA" sz="1700" baseline="0" dirty="0">
                          <a:solidFill>
                            <a:srgbClr val="FF0000"/>
                          </a:solidFill>
                        </a:rPr>
                        <a:t>Any declines in the value of inventory. </a:t>
                      </a:r>
                      <a:endParaRPr lang="en-ZA" sz="1700" dirty="0">
                        <a:solidFill>
                          <a:srgbClr val="FF0000"/>
                        </a:solidFill>
                      </a:endParaRPr>
                    </a:p>
                  </a:txBody>
                  <a:tcPr marL="91441" marR="91441" marT="45724" marB="45724"/>
                </a:tc>
                <a:tc hMerge="1">
                  <a:txBody>
                    <a:bodyPr/>
                    <a:lstStyle/>
                    <a:p>
                      <a:endParaRPr lang="en-ZA" dirty="0">
                        <a:solidFill>
                          <a:srgbClr val="FF0000"/>
                        </a:solidFill>
                      </a:endParaRPr>
                    </a:p>
                  </a:txBody>
                  <a:tcPr marL="91441" marR="91441" marT="45724" marB="45724"/>
                </a:tc>
                <a:tc hMerge="1">
                  <a:txBody>
                    <a:bodyPr/>
                    <a:lstStyle/>
                    <a:p>
                      <a:endParaRPr lang="en-ZA" sz="1800" dirty="0">
                        <a:solidFill>
                          <a:srgbClr val="FF0000"/>
                        </a:solidFill>
                      </a:endParaRPr>
                    </a:p>
                  </a:txBody>
                  <a:tcPr marL="91441" marR="91441" marT="45724" marB="45724"/>
                </a:tc>
                <a:tc hMerge="1">
                  <a:txBody>
                    <a:bodyPr/>
                    <a:lstStyle/>
                    <a:p>
                      <a:endParaRPr lang="en-ZA" sz="1800" dirty="0">
                        <a:solidFill>
                          <a:srgbClr val="FF0000"/>
                        </a:solidFill>
                      </a:endParaRPr>
                    </a:p>
                  </a:txBody>
                  <a:tcPr marL="91441" marR="91441" marT="45724" marB="45724"/>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A3380488-F9BF-41FA-99D6-9C70B639C886}"/>
              </a:ext>
            </a:extLst>
          </p:cNvPr>
          <p:cNvSpPr>
            <a:spLocks noGrp="1"/>
          </p:cNvSpPr>
          <p:nvPr>
            <p:ph type="sldNum" sz="quarter" idx="12"/>
          </p:nvPr>
        </p:nvSpPr>
        <p:spPr/>
        <p:txBody>
          <a:bodyPr/>
          <a:lstStyle/>
          <a:p>
            <a:pPr>
              <a:defRPr/>
            </a:pPr>
            <a:fld id="{72391692-E855-49AE-953B-BABEB9C9389F}" type="slidenum">
              <a:rPr lang="en-US" smtClean="0"/>
              <a:pPr>
                <a:defRPr/>
              </a:pPr>
              <a:t>26</a:t>
            </a:fld>
            <a:endParaRPr lang="en-US"/>
          </a:p>
        </p:txBody>
      </p:sp>
    </p:spTree>
    <p:extLst>
      <p:ext uri="{BB962C8B-B14F-4D97-AF65-F5344CB8AC3E}">
        <p14:creationId xmlns:p14="http://schemas.microsoft.com/office/powerpoint/2010/main" val="835968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29270680"/>
              </p:ext>
            </p:extLst>
          </p:nvPr>
        </p:nvGraphicFramePr>
        <p:xfrm>
          <a:off x="73025" y="116630"/>
          <a:ext cx="9036051" cy="6741370"/>
        </p:xfrm>
        <a:graphic>
          <a:graphicData uri="http://schemas.openxmlformats.org/drawingml/2006/table">
            <a:tbl>
              <a:tblPr firstRow="1" bandRow="1">
                <a:tableStyleId>{5C22544A-7EE6-4342-B048-85BDC9FD1C3A}</a:tableStyleId>
              </a:tblPr>
              <a:tblGrid>
                <a:gridCol w="1618655">
                  <a:extLst>
                    <a:ext uri="{9D8B030D-6E8A-4147-A177-3AD203B41FA5}">
                      <a16:colId xmlns:a16="http://schemas.microsoft.com/office/drawing/2014/main" val="20000"/>
                    </a:ext>
                  </a:extLst>
                </a:gridCol>
                <a:gridCol w="2018169">
                  <a:extLst>
                    <a:ext uri="{9D8B030D-6E8A-4147-A177-3AD203B41FA5}">
                      <a16:colId xmlns:a16="http://schemas.microsoft.com/office/drawing/2014/main" val="20001"/>
                    </a:ext>
                  </a:extLst>
                </a:gridCol>
                <a:gridCol w="2457680">
                  <a:extLst>
                    <a:ext uri="{9D8B030D-6E8A-4147-A177-3AD203B41FA5}">
                      <a16:colId xmlns:a16="http://schemas.microsoft.com/office/drawing/2014/main" val="20002"/>
                    </a:ext>
                  </a:extLst>
                </a:gridCol>
                <a:gridCol w="1296954">
                  <a:extLst>
                    <a:ext uri="{9D8B030D-6E8A-4147-A177-3AD203B41FA5}">
                      <a16:colId xmlns:a16="http://schemas.microsoft.com/office/drawing/2014/main" val="20003"/>
                    </a:ext>
                  </a:extLst>
                </a:gridCol>
                <a:gridCol w="1644593">
                  <a:extLst>
                    <a:ext uri="{9D8B030D-6E8A-4147-A177-3AD203B41FA5}">
                      <a16:colId xmlns:a16="http://schemas.microsoft.com/office/drawing/2014/main" val="20004"/>
                    </a:ext>
                  </a:extLst>
                </a:gridCol>
              </a:tblGrid>
              <a:tr h="583427">
                <a:tc rowSpan="2">
                  <a:txBody>
                    <a:bodyPr/>
                    <a:lstStyle/>
                    <a:p>
                      <a:r>
                        <a:rPr lang="en-ZA" sz="1700" dirty="0">
                          <a:solidFill>
                            <a:schemeClr val="tx1"/>
                          </a:solidFill>
                        </a:rPr>
                        <a:t>Line</a:t>
                      </a:r>
                      <a:r>
                        <a:rPr lang="en-ZA" sz="1700" baseline="0" dirty="0">
                          <a:solidFill>
                            <a:schemeClr val="tx1"/>
                          </a:solidFill>
                        </a:rPr>
                        <a:t> item</a:t>
                      </a:r>
                      <a:endParaRPr lang="en-ZA" sz="1700" dirty="0">
                        <a:solidFill>
                          <a:schemeClr val="tx1"/>
                        </a:solidFill>
                      </a:endParaRPr>
                    </a:p>
                  </a:txBody>
                  <a:tcPr marL="91435" marR="91435" marT="45729" marB="45729">
                    <a:solidFill>
                      <a:schemeClr val="accent1">
                        <a:lumMod val="75000"/>
                      </a:schemeClr>
                    </a:solidFill>
                  </a:tcPr>
                </a:tc>
                <a:tc rowSpan="2">
                  <a:txBody>
                    <a:bodyPr/>
                    <a:lstStyle/>
                    <a:p>
                      <a:r>
                        <a:rPr lang="en-ZA" sz="1700" dirty="0">
                          <a:solidFill>
                            <a:schemeClr val="tx1"/>
                          </a:solidFill>
                        </a:rPr>
                        <a:t>Definition</a:t>
                      </a:r>
                    </a:p>
                  </a:txBody>
                  <a:tcPr marL="91435" marR="91435" marT="45729" marB="45729">
                    <a:solidFill>
                      <a:schemeClr val="accent1">
                        <a:lumMod val="75000"/>
                      </a:schemeClr>
                    </a:solidFill>
                  </a:tcPr>
                </a:tc>
                <a:tc rowSpan="2">
                  <a:txBody>
                    <a:bodyPr/>
                    <a:lstStyle/>
                    <a:p>
                      <a:r>
                        <a:rPr lang="en-ZA" sz="1700" dirty="0">
                          <a:solidFill>
                            <a:schemeClr val="tx1"/>
                          </a:solidFill>
                        </a:rPr>
                        <a:t>Type of asset</a:t>
                      </a:r>
                    </a:p>
                  </a:txBody>
                  <a:tcPr marL="91435" marR="91435" marT="45729" marB="45729">
                    <a:solidFill>
                      <a:schemeClr val="accent1">
                        <a:lumMod val="75000"/>
                      </a:schemeClr>
                    </a:solidFill>
                  </a:tcPr>
                </a:tc>
                <a:tc gridSpan="2">
                  <a:txBody>
                    <a:bodyPr/>
                    <a:lstStyle/>
                    <a:p>
                      <a:pPr algn="ctr"/>
                      <a:r>
                        <a:rPr lang="en-ZA" sz="1700" dirty="0">
                          <a:solidFill>
                            <a:schemeClr val="tx1"/>
                          </a:solidFill>
                        </a:rPr>
                        <a:t>Measurement</a:t>
                      </a:r>
                    </a:p>
                  </a:txBody>
                  <a:tcPr marL="91435" marR="91435" marT="45729" marB="45729">
                    <a:solidFill>
                      <a:schemeClr val="accent1">
                        <a:lumMod val="75000"/>
                      </a:schemeClr>
                    </a:solidFill>
                  </a:tcPr>
                </a:tc>
                <a:tc hMerge="1">
                  <a:txBody>
                    <a:bodyPr/>
                    <a:lstStyle/>
                    <a:p>
                      <a:endParaRPr lang="en-ZA" dirty="0">
                        <a:solidFill>
                          <a:schemeClr val="tx1"/>
                        </a:solidFill>
                      </a:endParaRPr>
                    </a:p>
                  </a:txBody>
                  <a:tcPr/>
                </a:tc>
                <a:extLst>
                  <a:ext uri="{0D108BD9-81ED-4DB2-BD59-A6C34878D82A}">
                    <a16:rowId xmlns:a16="http://schemas.microsoft.com/office/drawing/2014/main" val="10000"/>
                  </a:ext>
                </a:extLst>
              </a:tr>
              <a:tr h="493911">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a:p>
                  </a:txBody>
                  <a:tcPr/>
                </a:tc>
                <a:tc>
                  <a:txBody>
                    <a:bodyPr/>
                    <a:lstStyle/>
                    <a:p>
                      <a:pPr algn="ctr"/>
                      <a:r>
                        <a:rPr lang="en-ZA" sz="1700" dirty="0">
                          <a:solidFill>
                            <a:schemeClr val="tx1"/>
                          </a:solidFill>
                        </a:rPr>
                        <a:t>Initial</a:t>
                      </a:r>
                    </a:p>
                  </a:txBody>
                  <a:tcPr marL="91435" marR="91435" marT="45729" marB="45729">
                    <a:solidFill>
                      <a:schemeClr val="accent1">
                        <a:lumMod val="75000"/>
                      </a:schemeClr>
                    </a:solidFill>
                  </a:tcPr>
                </a:tc>
                <a:tc>
                  <a:txBody>
                    <a:bodyPr/>
                    <a:lstStyle/>
                    <a:p>
                      <a:pPr algn="ctr"/>
                      <a:r>
                        <a:rPr lang="en-ZA" sz="1700" dirty="0">
                          <a:solidFill>
                            <a:schemeClr val="tx1"/>
                          </a:solidFill>
                        </a:rPr>
                        <a:t>Subsequent</a:t>
                      </a:r>
                    </a:p>
                  </a:txBody>
                  <a:tcPr marL="91435" marR="91435" marT="45729" marB="45729">
                    <a:solidFill>
                      <a:schemeClr val="accent1">
                        <a:lumMod val="75000"/>
                      </a:schemeClr>
                    </a:solidFill>
                  </a:tcPr>
                </a:tc>
                <a:extLst>
                  <a:ext uri="{0D108BD9-81ED-4DB2-BD59-A6C34878D82A}">
                    <a16:rowId xmlns:a16="http://schemas.microsoft.com/office/drawing/2014/main" val="10001"/>
                  </a:ext>
                </a:extLst>
              </a:tr>
              <a:tr h="3165785">
                <a:tc>
                  <a:txBody>
                    <a:bodyPr/>
                    <a:lstStyle/>
                    <a:p>
                      <a:r>
                        <a:rPr lang="en-ZA" sz="1700" b="1" dirty="0">
                          <a:solidFill>
                            <a:schemeClr val="tx1"/>
                          </a:solidFill>
                        </a:rPr>
                        <a:t>Cash and cash equivalents</a:t>
                      </a:r>
                    </a:p>
                    <a:p>
                      <a:r>
                        <a:rPr lang="en-ZA" sz="1700" b="1" dirty="0">
                          <a:solidFill>
                            <a:schemeClr val="tx1"/>
                          </a:solidFill>
                        </a:rPr>
                        <a:t>(GRAP 104</a:t>
                      </a:r>
                      <a:r>
                        <a:rPr lang="en-ZA" sz="1700" b="1" baseline="0" dirty="0">
                          <a:solidFill>
                            <a:schemeClr val="tx1"/>
                          </a:solidFill>
                        </a:rPr>
                        <a:t> and GRAP 2)</a:t>
                      </a:r>
                      <a:endParaRPr lang="en-ZA" sz="1700" b="1" dirty="0">
                        <a:solidFill>
                          <a:schemeClr val="tx1"/>
                        </a:solidFill>
                      </a:endParaRPr>
                    </a:p>
                  </a:txBody>
                  <a:tcPr marL="91441" marR="91441" marT="45729" marB="45729"/>
                </a:tc>
                <a:tc>
                  <a:txBody>
                    <a:bodyPr/>
                    <a:lstStyle/>
                    <a:p>
                      <a:r>
                        <a:rPr lang="en-ZA" sz="1700" dirty="0">
                          <a:solidFill>
                            <a:schemeClr val="tx1"/>
                          </a:solidFill>
                        </a:rPr>
                        <a:t>Short-term highly</a:t>
                      </a:r>
                      <a:r>
                        <a:rPr lang="en-ZA" sz="1700" baseline="0" dirty="0">
                          <a:solidFill>
                            <a:schemeClr val="tx1"/>
                          </a:solidFill>
                        </a:rPr>
                        <a:t> liquid investments that are readily convertible into known amounts of cash and are subject to insignificant changes in value. </a:t>
                      </a:r>
                      <a:endParaRPr lang="en-ZA" sz="1700" dirty="0">
                        <a:solidFill>
                          <a:schemeClr val="tx1"/>
                        </a:solidFill>
                      </a:endParaRPr>
                    </a:p>
                  </a:txBody>
                  <a:tcPr marL="91441" marR="91441" marT="45729" marB="45729"/>
                </a:tc>
                <a:tc>
                  <a:txBody>
                    <a:bodyPr/>
                    <a:lstStyle/>
                    <a:p>
                      <a:r>
                        <a:rPr lang="en-ZA" sz="1700" dirty="0">
                          <a:solidFill>
                            <a:srgbClr val="FF6600"/>
                          </a:solidFill>
                        </a:rPr>
                        <a:t>Cash</a:t>
                      </a:r>
                      <a:r>
                        <a:rPr lang="en-ZA" sz="1700" baseline="0" dirty="0">
                          <a:solidFill>
                            <a:srgbClr val="FF6600"/>
                          </a:solidFill>
                        </a:rPr>
                        <a:t> on hand. </a:t>
                      </a:r>
                    </a:p>
                    <a:p>
                      <a:r>
                        <a:rPr lang="en-ZA" sz="1700" baseline="0" dirty="0">
                          <a:solidFill>
                            <a:srgbClr val="FF6600"/>
                          </a:solidFill>
                        </a:rPr>
                        <a:t>Cash invested with banks. </a:t>
                      </a:r>
                      <a:endParaRPr lang="en-ZA" sz="1700" dirty="0">
                        <a:solidFill>
                          <a:srgbClr val="FF6600"/>
                        </a:solidFill>
                      </a:endParaRPr>
                    </a:p>
                  </a:txBody>
                  <a:tcPr marL="91441" marR="91441" marT="45729" marB="45729"/>
                </a:tc>
                <a:tc>
                  <a:txBody>
                    <a:bodyPr/>
                    <a:lstStyle/>
                    <a:p>
                      <a:r>
                        <a:rPr lang="en-ZA" sz="1700" dirty="0">
                          <a:solidFill>
                            <a:schemeClr val="tx1"/>
                          </a:solidFill>
                        </a:rPr>
                        <a:t>Fair</a:t>
                      </a:r>
                      <a:r>
                        <a:rPr lang="en-ZA" sz="1700" baseline="0" dirty="0">
                          <a:solidFill>
                            <a:schemeClr val="tx1"/>
                          </a:solidFill>
                        </a:rPr>
                        <a:t> value</a:t>
                      </a:r>
                      <a:endParaRPr lang="en-ZA" sz="1700" dirty="0">
                        <a:solidFill>
                          <a:schemeClr val="tx1"/>
                        </a:solidFill>
                      </a:endParaRPr>
                    </a:p>
                  </a:txBody>
                  <a:tcPr marL="91441" marR="91441" marT="45729" marB="45729"/>
                </a:tc>
                <a:tc>
                  <a:txBody>
                    <a:bodyPr/>
                    <a:lstStyle/>
                    <a:p>
                      <a:r>
                        <a:rPr lang="en-ZA" sz="1700" baseline="0" dirty="0">
                          <a:solidFill>
                            <a:schemeClr val="tx1"/>
                          </a:solidFill>
                        </a:rPr>
                        <a:t>Usually amortised cost less impairment</a:t>
                      </a:r>
                      <a:endParaRPr lang="en-ZA" sz="1700" dirty="0">
                        <a:solidFill>
                          <a:schemeClr val="tx1"/>
                        </a:solidFill>
                      </a:endParaRPr>
                    </a:p>
                  </a:txBody>
                  <a:tcPr marL="91441" marR="91441" marT="45729" marB="45729"/>
                </a:tc>
                <a:extLst>
                  <a:ext uri="{0D108BD9-81ED-4DB2-BD59-A6C34878D82A}">
                    <a16:rowId xmlns:a16="http://schemas.microsoft.com/office/drawing/2014/main" val="10002"/>
                  </a:ext>
                </a:extLst>
              </a:tr>
              <a:tr h="2498247">
                <a:tc>
                  <a:txBody>
                    <a:bodyPr/>
                    <a:lstStyle/>
                    <a:p>
                      <a:r>
                        <a:rPr lang="en-ZA" sz="1700" dirty="0">
                          <a:solidFill>
                            <a:srgbClr val="FF0000"/>
                          </a:solidFill>
                        </a:rPr>
                        <a:t>Decisions</a:t>
                      </a:r>
                    </a:p>
                  </a:txBody>
                  <a:tcPr marL="91441" marR="91441" marT="45724" marB="45724"/>
                </a:tc>
                <a:tc gridSpan="4">
                  <a:txBody>
                    <a:bodyPr/>
                    <a:lstStyle/>
                    <a:p>
                      <a:r>
                        <a:rPr lang="en-ZA" sz="1700" dirty="0">
                          <a:solidFill>
                            <a:srgbClr val="FF0000"/>
                          </a:solidFill>
                        </a:rPr>
                        <a:t>Look at cash available</a:t>
                      </a:r>
                      <a:r>
                        <a:rPr lang="en-ZA" sz="1700" baseline="0" dirty="0">
                          <a:solidFill>
                            <a:srgbClr val="FF0000"/>
                          </a:solidFill>
                        </a:rPr>
                        <a:t> to settle creditors.</a:t>
                      </a:r>
                      <a:endParaRPr lang="en-ZA" sz="1700" dirty="0">
                        <a:solidFill>
                          <a:srgbClr val="FF0000"/>
                        </a:solidFill>
                      </a:endParaRPr>
                    </a:p>
                  </a:txBody>
                  <a:tcPr marL="91441" marR="91441" marT="45724" marB="45724"/>
                </a:tc>
                <a:tc hMerge="1">
                  <a:txBody>
                    <a:bodyPr/>
                    <a:lstStyle/>
                    <a:p>
                      <a:endParaRPr lang="en-ZA" sz="1800" dirty="0">
                        <a:solidFill>
                          <a:srgbClr val="FF0000"/>
                        </a:solidFill>
                      </a:endParaRPr>
                    </a:p>
                  </a:txBody>
                  <a:tcPr marL="91441" marR="91441" marT="45729" marB="45729"/>
                </a:tc>
                <a:tc hMerge="1">
                  <a:txBody>
                    <a:bodyPr/>
                    <a:lstStyle/>
                    <a:p>
                      <a:endParaRPr lang="en-ZA" sz="1800" dirty="0">
                        <a:solidFill>
                          <a:srgbClr val="FF0000"/>
                        </a:solidFill>
                      </a:endParaRPr>
                    </a:p>
                  </a:txBody>
                  <a:tcPr marL="91441" marR="91441" marT="45729" marB="45729"/>
                </a:tc>
                <a:tc hMerge="1">
                  <a:txBody>
                    <a:bodyPr/>
                    <a:lstStyle/>
                    <a:p>
                      <a:endParaRPr lang="en-ZA" sz="1800" dirty="0">
                        <a:solidFill>
                          <a:schemeClr val="tx1"/>
                        </a:solidFill>
                      </a:endParaRPr>
                    </a:p>
                  </a:txBody>
                  <a:tcPr marL="91441" marR="91441" marT="45729" marB="45729"/>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4BB9B3A2-5C08-472B-9783-17E26690A4AE}"/>
              </a:ext>
            </a:extLst>
          </p:cNvPr>
          <p:cNvSpPr>
            <a:spLocks noGrp="1"/>
          </p:cNvSpPr>
          <p:nvPr>
            <p:ph type="sldNum" sz="quarter" idx="12"/>
          </p:nvPr>
        </p:nvSpPr>
        <p:spPr/>
        <p:txBody>
          <a:bodyPr/>
          <a:lstStyle/>
          <a:p>
            <a:pPr>
              <a:defRPr/>
            </a:pPr>
            <a:fld id="{72391692-E855-49AE-953B-BABEB9C9389F}"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93342672"/>
              </p:ext>
            </p:extLst>
          </p:nvPr>
        </p:nvGraphicFramePr>
        <p:xfrm>
          <a:off x="107950" y="28575"/>
          <a:ext cx="8928102" cy="6713535"/>
        </p:xfrm>
        <a:graphic>
          <a:graphicData uri="http://schemas.openxmlformats.org/drawingml/2006/table">
            <a:tbl>
              <a:tblPr firstRow="1" bandRow="1">
                <a:tableStyleId>{5C22544A-7EE6-4342-B048-85BDC9FD1C3A}</a:tableStyleId>
              </a:tblPr>
              <a:tblGrid>
                <a:gridCol w="5040058">
                  <a:extLst>
                    <a:ext uri="{9D8B030D-6E8A-4147-A177-3AD203B41FA5}">
                      <a16:colId xmlns:a16="http://schemas.microsoft.com/office/drawing/2014/main" val="20000"/>
                    </a:ext>
                  </a:extLst>
                </a:gridCol>
                <a:gridCol w="1008012">
                  <a:extLst>
                    <a:ext uri="{9D8B030D-6E8A-4147-A177-3AD203B41FA5}">
                      <a16:colId xmlns:a16="http://schemas.microsoft.com/office/drawing/2014/main" val="20001"/>
                    </a:ext>
                  </a:extLst>
                </a:gridCol>
                <a:gridCol w="1008012">
                  <a:extLst>
                    <a:ext uri="{9D8B030D-6E8A-4147-A177-3AD203B41FA5}">
                      <a16:colId xmlns:a16="http://schemas.microsoft.com/office/drawing/2014/main" val="20002"/>
                    </a:ext>
                  </a:extLst>
                </a:gridCol>
                <a:gridCol w="1008012">
                  <a:extLst>
                    <a:ext uri="{9D8B030D-6E8A-4147-A177-3AD203B41FA5}">
                      <a16:colId xmlns:a16="http://schemas.microsoft.com/office/drawing/2014/main" val="20003"/>
                    </a:ext>
                  </a:extLst>
                </a:gridCol>
                <a:gridCol w="864008">
                  <a:extLst>
                    <a:ext uri="{9D8B030D-6E8A-4147-A177-3AD203B41FA5}">
                      <a16:colId xmlns:a16="http://schemas.microsoft.com/office/drawing/2014/main" val="20004"/>
                    </a:ext>
                  </a:extLst>
                </a:gridCol>
              </a:tblGrid>
              <a:tr h="394898">
                <a:tc>
                  <a:txBody>
                    <a:bodyPr/>
                    <a:lstStyle/>
                    <a:p>
                      <a:r>
                        <a:rPr lang="en-ZA" sz="1700" dirty="0">
                          <a:solidFill>
                            <a:schemeClr val="tx2"/>
                          </a:solidFill>
                        </a:rPr>
                        <a:t>Statement of financial position at 30 June 19</a:t>
                      </a:r>
                    </a:p>
                  </a:txBody>
                  <a:tcPr marL="91431" marR="91431" marT="45729" marB="45729">
                    <a:solidFill>
                      <a:schemeClr val="bg1">
                        <a:lumMod val="95000"/>
                      </a:schemeClr>
                    </a:solidFill>
                  </a:tcPr>
                </a:tc>
                <a:tc gridSpan="2">
                  <a:txBody>
                    <a:bodyPr/>
                    <a:lstStyle/>
                    <a:p>
                      <a:pPr algn="ctr"/>
                      <a:r>
                        <a:rPr lang="en-ZA" sz="1700" dirty="0">
                          <a:solidFill>
                            <a:schemeClr val="tx2"/>
                          </a:solidFill>
                        </a:rPr>
                        <a:t>Economic Entity</a:t>
                      </a:r>
                    </a:p>
                  </a:txBody>
                  <a:tcPr marL="91431" marR="91431" marT="45729" marB="45729">
                    <a:solidFill>
                      <a:schemeClr val="bg1">
                        <a:lumMod val="95000"/>
                      </a:schemeClr>
                    </a:solidFill>
                  </a:tcPr>
                </a:tc>
                <a:tc hMerge="1">
                  <a:txBody>
                    <a:bodyPr/>
                    <a:lstStyle/>
                    <a:p>
                      <a:endParaRPr lang="en-ZA" dirty="0">
                        <a:solidFill>
                          <a:schemeClr val="tx2"/>
                        </a:solidFill>
                      </a:endParaRPr>
                    </a:p>
                  </a:txBody>
                  <a:tcPr>
                    <a:solidFill>
                      <a:schemeClr val="bg1"/>
                    </a:solidFill>
                  </a:tcPr>
                </a:tc>
                <a:tc gridSpan="2">
                  <a:txBody>
                    <a:bodyPr/>
                    <a:lstStyle/>
                    <a:p>
                      <a:pPr algn="ctr"/>
                      <a:r>
                        <a:rPr lang="en-ZA" sz="1700" dirty="0">
                          <a:solidFill>
                            <a:schemeClr val="tx2"/>
                          </a:solidFill>
                        </a:rPr>
                        <a:t>Municipality</a:t>
                      </a:r>
                    </a:p>
                  </a:txBody>
                  <a:tcPr marL="91431" marR="91431" marT="45729" marB="45729">
                    <a:solidFill>
                      <a:schemeClr val="bg1">
                        <a:lumMod val="95000"/>
                      </a:schemeClr>
                    </a:solidFill>
                  </a:tcPr>
                </a:tc>
                <a:tc hMerge="1">
                  <a:txBody>
                    <a:bodyPr/>
                    <a:lstStyle/>
                    <a:p>
                      <a:endParaRPr lang="en-ZA" dirty="0">
                        <a:solidFill>
                          <a:schemeClr val="tx2"/>
                        </a:solidFill>
                      </a:endParaRPr>
                    </a:p>
                  </a:txBody>
                  <a:tcPr>
                    <a:solidFill>
                      <a:schemeClr val="bg1"/>
                    </a:solidFill>
                  </a:tcPr>
                </a:tc>
                <a:extLst>
                  <a:ext uri="{0D108BD9-81ED-4DB2-BD59-A6C34878D82A}">
                    <a16:rowId xmlns:a16="http://schemas.microsoft.com/office/drawing/2014/main" val="10000"/>
                  </a:ext>
                </a:extLst>
              </a:tr>
              <a:tr h="384586">
                <a:tc>
                  <a:txBody>
                    <a:bodyPr/>
                    <a:lstStyle/>
                    <a:p>
                      <a:endParaRPr lang="en-ZA" sz="1700" dirty="0">
                        <a:solidFill>
                          <a:schemeClr val="tx2"/>
                        </a:solidFill>
                      </a:endParaRPr>
                    </a:p>
                  </a:txBody>
                  <a:tcPr marL="91431" marR="91431" marT="45729" marB="45729">
                    <a:solidFill>
                      <a:schemeClr val="bg1">
                        <a:lumMod val="95000"/>
                      </a:schemeClr>
                    </a:solidFill>
                  </a:tcPr>
                </a:tc>
                <a:tc>
                  <a:txBody>
                    <a:bodyPr/>
                    <a:lstStyle/>
                    <a:p>
                      <a:pPr algn="ctr"/>
                      <a:r>
                        <a:rPr lang="en-ZA" sz="1700" b="1" dirty="0">
                          <a:solidFill>
                            <a:schemeClr val="tx2"/>
                          </a:solidFill>
                        </a:rPr>
                        <a:t>2019</a:t>
                      </a:r>
                    </a:p>
                  </a:txBody>
                  <a:tcPr marL="91431" marR="91431" marT="45729" marB="45729">
                    <a:solidFill>
                      <a:schemeClr val="bg1">
                        <a:lumMod val="95000"/>
                      </a:schemeClr>
                    </a:solidFill>
                  </a:tcPr>
                </a:tc>
                <a:tc>
                  <a:txBody>
                    <a:bodyPr/>
                    <a:lstStyle/>
                    <a:p>
                      <a:pPr algn="ctr"/>
                      <a:r>
                        <a:rPr lang="en-ZA" sz="1700" b="1" dirty="0">
                          <a:solidFill>
                            <a:schemeClr val="tx2"/>
                          </a:solidFill>
                        </a:rPr>
                        <a:t>2018</a:t>
                      </a:r>
                    </a:p>
                  </a:txBody>
                  <a:tcPr marL="91431" marR="91431" marT="45729" marB="45729">
                    <a:solidFill>
                      <a:schemeClr val="bg1">
                        <a:lumMod val="95000"/>
                      </a:schemeClr>
                    </a:solidFill>
                  </a:tcPr>
                </a:tc>
                <a:tc>
                  <a:txBody>
                    <a:bodyPr/>
                    <a:lstStyle/>
                    <a:p>
                      <a:pPr algn="ctr"/>
                      <a:r>
                        <a:rPr lang="en-ZA" sz="1700" b="1" dirty="0">
                          <a:solidFill>
                            <a:schemeClr val="tx2"/>
                          </a:solidFill>
                        </a:rPr>
                        <a:t>2019</a:t>
                      </a:r>
                    </a:p>
                  </a:txBody>
                  <a:tcPr marL="91431" marR="91431" marT="45729" marB="45729">
                    <a:solidFill>
                      <a:schemeClr val="bg1">
                        <a:lumMod val="95000"/>
                      </a:schemeClr>
                    </a:solidFill>
                  </a:tcPr>
                </a:tc>
                <a:tc>
                  <a:txBody>
                    <a:bodyPr/>
                    <a:lstStyle/>
                    <a:p>
                      <a:pPr algn="ctr"/>
                      <a:r>
                        <a:rPr lang="en-ZA" sz="1700" b="1" dirty="0">
                          <a:solidFill>
                            <a:schemeClr val="tx2"/>
                          </a:solidFill>
                        </a:rPr>
                        <a:t>2018</a:t>
                      </a:r>
                    </a:p>
                  </a:txBody>
                  <a:tcPr marL="91431" marR="91431" marT="45729" marB="45729">
                    <a:solidFill>
                      <a:schemeClr val="bg1">
                        <a:lumMod val="95000"/>
                      </a:schemeClr>
                    </a:solidFill>
                  </a:tcPr>
                </a:tc>
                <a:extLst>
                  <a:ext uri="{0D108BD9-81ED-4DB2-BD59-A6C34878D82A}">
                    <a16:rowId xmlns:a16="http://schemas.microsoft.com/office/drawing/2014/main" val="10001"/>
                  </a:ext>
                </a:extLst>
              </a:tr>
              <a:tr h="479016">
                <a:tc>
                  <a:txBody>
                    <a:bodyPr/>
                    <a:lstStyle/>
                    <a:p>
                      <a:r>
                        <a:rPr lang="en-ZA" sz="1700" b="1" dirty="0">
                          <a:solidFill>
                            <a:schemeClr val="tx2"/>
                          </a:solidFill>
                        </a:rPr>
                        <a:t>Non-current liabilities</a:t>
                      </a:r>
                    </a:p>
                  </a:txBody>
                  <a:tcPr marL="91431" marR="91431" marT="45729" marB="45729">
                    <a:solidFill>
                      <a:schemeClr val="bg1">
                        <a:lumMod val="95000"/>
                      </a:schemeClr>
                    </a:solidFill>
                  </a:tcPr>
                </a:tc>
                <a:tc>
                  <a:txBody>
                    <a:bodyPr/>
                    <a:lstStyle/>
                    <a:p>
                      <a:pPr algn="r"/>
                      <a:r>
                        <a:rPr lang="en-ZA" sz="1700" b="1" dirty="0">
                          <a:solidFill>
                            <a:schemeClr val="tx2"/>
                          </a:solidFill>
                        </a:rPr>
                        <a:t>X,XXX</a:t>
                      </a:r>
                    </a:p>
                  </a:txBody>
                  <a:tcPr marL="91431" marR="91431" marT="45729" marB="45729">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9" marB="45729">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9" marB="45729">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9" marB="45729">
                    <a:solidFill>
                      <a:schemeClr val="bg1">
                        <a:lumMod val="95000"/>
                      </a:schemeClr>
                    </a:solidFill>
                  </a:tcPr>
                </a:tc>
                <a:extLst>
                  <a:ext uri="{0D108BD9-81ED-4DB2-BD59-A6C34878D82A}">
                    <a16:rowId xmlns:a16="http://schemas.microsoft.com/office/drawing/2014/main" val="10002"/>
                  </a:ext>
                </a:extLst>
              </a:tr>
              <a:tr h="384586">
                <a:tc>
                  <a:txBody>
                    <a:bodyPr/>
                    <a:lstStyle/>
                    <a:p>
                      <a:r>
                        <a:rPr lang="en-ZA" sz="1700" dirty="0">
                          <a:solidFill>
                            <a:schemeClr val="tx2"/>
                          </a:solidFill>
                        </a:rPr>
                        <a:t>Borrowings</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extLst>
                  <a:ext uri="{0D108BD9-81ED-4DB2-BD59-A6C34878D82A}">
                    <a16:rowId xmlns:a16="http://schemas.microsoft.com/office/drawing/2014/main" val="10003"/>
                  </a:ext>
                </a:extLst>
              </a:tr>
              <a:tr h="384586">
                <a:tc>
                  <a:txBody>
                    <a:bodyPr/>
                    <a:lstStyle/>
                    <a:p>
                      <a:r>
                        <a:rPr lang="en-ZA" sz="1700" dirty="0">
                          <a:solidFill>
                            <a:schemeClr val="tx2"/>
                          </a:solidFill>
                        </a:rPr>
                        <a:t>- Financial instruments (Loans)</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extLst>
                  <a:ext uri="{0D108BD9-81ED-4DB2-BD59-A6C34878D82A}">
                    <a16:rowId xmlns:a16="http://schemas.microsoft.com/office/drawing/2014/main" val="10004"/>
                  </a:ext>
                </a:extLst>
              </a:tr>
              <a:tr h="384586">
                <a:tc>
                  <a:txBody>
                    <a:bodyPr/>
                    <a:lstStyle/>
                    <a:p>
                      <a:r>
                        <a:rPr lang="en-ZA" sz="1700" dirty="0">
                          <a:solidFill>
                            <a:schemeClr val="tx2"/>
                          </a:solidFill>
                        </a:rPr>
                        <a:t>- Long</a:t>
                      </a:r>
                      <a:r>
                        <a:rPr lang="en-ZA" sz="1700" baseline="0" dirty="0">
                          <a:solidFill>
                            <a:schemeClr val="tx2"/>
                          </a:solidFill>
                        </a:rPr>
                        <a:t> term portion of lease payables</a:t>
                      </a:r>
                      <a:endParaRPr lang="en-ZA" sz="1700" dirty="0">
                        <a:solidFill>
                          <a:schemeClr val="tx2"/>
                        </a:solidFill>
                      </a:endParaRP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extLst>
                  <a:ext uri="{0D108BD9-81ED-4DB2-BD59-A6C34878D82A}">
                    <a16:rowId xmlns:a16="http://schemas.microsoft.com/office/drawing/2014/main" val="10005"/>
                  </a:ext>
                </a:extLst>
              </a:tr>
              <a:tr h="384586">
                <a:tc>
                  <a:txBody>
                    <a:bodyPr/>
                    <a:lstStyle/>
                    <a:p>
                      <a:r>
                        <a:rPr lang="en-ZA" sz="1700" dirty="0">
                          <a:solidFill>
                            <a:schemeClr val="tx2"/>
                          </a:solidFill>
                        </a:rPr>
                        <a:t>Provisions</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extLst>
                  <a:ext uri="{0D108BD9-81ED-4DB2-BD59-A6C34878D82A}">
                    <a16:rowId xmlns:a16="http://schemas.microsoft.com/office/drawing/2014/main" val="10006"/>
                  </a:ext>
                </a:extLst>
              </a:tr>
              <a:tr h="454285">
                <a:tc>
                  <a:txBody>
                    <a:bodyPr/>
                    <a:lstStyle/>
                    <a:p>
                      <a:r>
                        <a:rPr lang="en-ZA" sz="1700" dirty="0">
                          <a:solidFill>
                            <a:schemeClr val="tx2"/>
                          </a:solidFill>
                        </a:rPr>
                        <a:t>Employee</a:t>
                      </a:r>
                      <a:r>
                        <a:rPr lang="en-ZA" sz="1700" baseline="0" dirty="0">
                          <a:solidFill>
                            <a:schemeClr val="tx2"/>
                          </a:solidFill>
                        </a:rPr>
                        <a:t> benefit obligations</a:t>
                      </a:r>
                      <a:endParaRPr lang="en-ZA" sz="1700" dirty="0">
                        <a:solidFill>
                          <a:schemeClr val="tx2"/>
                        </a:solidFill>
                      </a:endParaRP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extLst>
                  <a:ext uri="{0D108BD9-81ED-4DB2-BD59-A6C34878D82A}">
                    <a16:rowId xmlns:a16="http://schemas.microsoft.com/office/drawing/2014/main" val="10007"/>
                  </a:ext>
                </a:extLst>
              </a:tr>
              <a:tr h="384586">
                <a:tc>
                  <a:txBody>
                    <a:bodyPr/>
                    <a:lstStyle/>
                    <a:p>
                      <a:r>
                        <a:rPr lang="en-ZA" sz="1700" b="1" dirty="0">
                          <a:solidFill>
                            <a:schemeClr val="tx2"/>
                          </a:solidFill>
                        </a:rPr>
                        <a:t>Current liabilities</a:t>
                      </a:r>
                    </a:p>
                  </a:txBody>
                  <a:tcPr marL="91431" marR="91431" marT="45729" marB="45729">
                    <a:solidFill>
                      <a:schemeClr val="bg1">
                        <a:lumMod val="95000"/>
                      </a:schemeClr>
                    </a:solidFill>
                  </a:tcPr>
                </a:tc>
                <a:tc>
                  <a:txBody>
                    <a:bodyPr/>
                    <a:lstStyle/>
                    <a:p>
                      <a:pPr algn="r"/>
                      <a:r>
                        <a:rPr lang="en-ZA" sz="1700" b="1" dirty="0">
                          <a:solidFill>
                            <a:schemeClr val="tx2"/>
                          </a:solidFill>
                        </a:rPr>
                        <a:t>X,XXX</a:t>
                      </a:r>
                    </a:p>
                  </a:txBody>
                  <a:tcPr marL="91431" marR="91431" marT="45729" marB="45729">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9" marB="45729">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9" marB="45729">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700" b="1" dirty="0">
                          <a:solidFill>
                            <a:schemeClr val="tx2"/>
                          </a:solidFill>
                        </a:rPr>
                        <a:t>X,XXX</a:t>
                      </a:r>
                      <a:endParaRPr lang="en-ZA" sz="1700" dirty="0">
                        <a:solidFill>
                          <a:schemeClr val="tx2"/>
                        </a:solidFill>
                      </a:endParaRPr>
                    </a:p>
                  </a:txBody>
                  <a:tcPr marL="91431" marR="91431" marT="45729" marB="45729">
                    <a:solidFill>
                      <a:schemeClr val="bg1">
                        <a:lumMod val="95000"/>
                      </a:schemeClr>
                    </a:solidFill>
                  </a:tcPr>
                </a:tc>
                <a:extLst>
                  <a:ext uri="{0D108BD9-81ED-4DB2-BD59-A6C34878D82A}">
                    <a16:rowId xmlns:a16="http://schemas.microsoft.com/office/drawing/2014/main" val="10008"/>
                  </a:ext>
                </a:extLst>
              </a:tr>
              <a:tr h="384586">
                <a:tc>
                  <a:txBody>
                    <a:bodyPr/>
                    <a:lstStyle/>
                    <a:p>
                      <a:r>
                        <a:rPr lang="en-ZA" sz="1700" dirty="0">
                          <a:solidFill>
                            <a:schemeClr val="tx2"/>
                          </a:solidFill>
                        </a:rPr>
                        <a:t>Deposits</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extLst>
                  <a:ext uri="{0D108BD9-81ED-4DB2-BD59-A6C34878D82A}">
                    <a16:rowId xmlns:a16="http://schemas.microsoft.com/office/drawing/2014/main" val="10009"/>
                  </a:ext>
                </a:extLst>
              </a:tr>
              <a:tr h="384586">
                <a:tc>
                  <a:txBody>
                    <a:bodyPr/>
                    <a:lstStyle/>
                    <a:p>
                      <a:r>
                        <a:rPr lang="en-ZA" sz="1700" dirty="0">
                          <a:solidFill>
                            <a:schemeClr val="tx2"/>
                          </a:solidFill>
                        </a:rPr>
                        <a:t>Provisions</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extLst>
                  <a:ext uri="{0D108BD9-81ED-4DB2-BD59-A6C34878D82A}">
                    <a16:rowId xmlns:a16="http://schemas.microsoft.com/office/drawing/2014/main" val="10010"/>
                  </a:ext>
                </a:extLst>
              </a:tr>
              <a:tr h="384586">
                <a:tc>
                  <a:txBody>
                    <a:bodyPr/>
                    <a:lstStyle/>
                    <a:p>
                      <a:r>
                        <a:rPr lang="en-ZA" sz="1700" dirty="0">
                          <a:solidFill>
                            <a:schemeClr val="tx2"/>
                          </a:solidFill>
                        </a:rPr>
                        <a:t>-</a:t>
                      </a:r>
                      <a:r>
                        <a:rPr lang="en-ZA" sz="1700" baseline="0" dirty="0">
                          <a:solidFill>
                            <a:schemeClr val="tx2"/>
                          </a:solidFill>
                        </a:rPr>
                        <a:t> Employee benefits</a:t>
                      </a:r>
                      <a:endParaRPr lang="en-ZA" sz="1700" dirty="0">
                        <a:solidFill>
                          <a:schemeClr val="tx2"/>
                        </a:solidFill>
                      </a:endParaRP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extLst>
                  <a:ext uri="{0D108BD9-81ED-4DB2-BD59-A6C34878D82A}">
                    <a16:rowId xmlns:a16="http://schemas.microsoft.com/office/drawing/2014/main" val="10011"/>
                  </a:ext>
                </a:extLst>
              </a:tr>
              <a:tr h="384586">
                <a:tc>
                  <a:txBody>
                    <a:bodyPr/>
                    <a:lstStyle/>
                    <a:p>
                      <a:pPr marL="285750" indent="-285750">
                        <a:buFontTx/>
                        <a:buChar char="-"/>
                      </a:pPr>
                      <a:r>
                        <a:rPr lang="en-ZA" sz="1700" dirty="0">
                          <a:solidFill>
                            <a:schemeClr val="tx2"/>
                          </a:solidFill>
                        </a:rPr>
                        <a:t>Other</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extLst>
                  <a:ext uri="{0D108BD9-81ED-4DB2-BD59-A6C34878D82A}">
                    <a16:rowId xmlns:a16="http://schemas.microsoft.com/office/drawing/2014/main" val="10012"/>
                  </a:ext>
                </a:extLst>
              </a:tr>
              <a:tr h="384586">
                <a:tc>
                  <a:txBody>
                    <a:bodyPr/>
                    <a:lstStyle/>
                    <a:p>
                      <a:r>
                        <a:rPr lang="en-ZA" sz="1700" dirty="0">
                          <a:solidFill>
                            <a:schemeClr val="tx2"/>
                          </a:solidFill>
                        </a:rPr>
                        <a:t>Payables from exchange transactions</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extLst>
                  <a:ext uri="{0D108BD9-81ED-4DB2-BD59-A6C34878D82A}">
                    <a16:rowId xmlns:a16="http://schemas.microsoft.com/office/drawing/2014/main" val="10013"/>
                  </a:ext>
                </a:extLst>
              </a:tr>
              <a:tr h="498695">
                <a:tc>
                  <a:txBody>
                    <a:bodyPr/>
                    <a:lstStyle/>
                    <a:p>
                      <a:r>
                        <a:rPr lang="en-ZA" sz="1700" dirty="0">
                          <a:solidFill>
                            <a:schemeClr val="tx2"/>
                          </a:solidFill>
                        </a:rPr>
                        <a:t>Short term portion</a:t>
                      </a:r>
                      <a:r>
                        <a:rPr lang="en-ZA" sz="1700" baseline="0" dirty="0">
                          <a:solidFill>
                            <a:schemeClr val="tx2"/>
                          </a:solidFill>
                        </a:rPr>
                        <a:t> of lease payables</a:t>
                      </a:r>
                      <a:endParaRPr lang="en-ZA" sz="1700" dirty="0">
                        <a:solidFill>
                          <a:schemeClr val="tx2"/>
                        </a:solidFill>
                      </a:endParaRP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extLst>
                  <a:ext uri="{0D108BD9-81ED-4DB2-BD59-A6C34878D82A}">
                    <a16:rowId xmlns:a16="http://schemas.microsoft.com/office/drawing/2014/main" val="10014"/>
                  </a:ext>
                </a:extLst>
              </a:tr>
              <a:tr h="656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dirty="0">
                          <a:solidFill>
                            <a:schemeClr val="tx2"/>
                          </a:solidFill>
                        </a:rPr>
                        <a:t>Unspent portion of conditional</a:t>
                      </a:r>
                      <a:r>
                        <a:rPr lang="en-ZA" sz="1700" baseline="0" dirty="0">
                          <a:solidFill>
                            <a:schemeClr val="tx2"/>
                          </a:solidFill>
                        </a:rPr>
                        <a:t> grants/donor funding received</a:t>
                      </a:r>
                      <a:endParaRPr lang="en-ZA" sz="1700" dirty="0">
                        <a:solidFill>
                          <a:schemeClr val="tx2"/>
                        </a:solidFill>
                      </a:endParaRP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tc>
                  <a:txBody>
                    <a:bodyPr/>
                    <a:lstStyle/>
                    <a:p>
                      <a:pPr algn="r"/>
                      <a:r>
                        <a:rPr lang="en-ZA" sz="1700" dirty="0">
                          <a:solidFill>
                            <a:schemeClr val="tx2"/>
                          </a:solidFill>
                        </a:rPr>
                        <a:t>XXX</a:t>
                      </a:r>
                    </a:p>
                  </a:txBody>
                  <a:tcPr marL="91431" marR="91431" marT="45729" marB="45729">
                    <a:solidFill>
                      <a:schemeClr val="bg1">
                        <a:lumMod val="95000"/>
                      </a:schemeClr>
                    </a:solidFill>
                  </a:tcPr>
                </a:tc>
                <a:extLst>
                  <a:ext uri="{0D108BD9-81ED-4DB2-BD59-A6C34878D82A}">
                    <a16:rowId xmlns:a16="http://schemas.microsoft.com/office/drawing/2014/main" val="10015"/>
                  </a:ext>
                </a:extLst>
              </a:tr>
            </a:tbl>
          </a:graphicData>
        </a:graphic>
      </p:graphicFrame>
      <p:sp>
        <p:nvSpPr>
          <p:cNvPr id="3" name="5-Point Star 2"/>
          <p:cNvSpPr/>
          <p:nvPr/>
        </p:nvSpPr>
        <p:spPr>
          <a:xfrm>
            <a:off x="4283968" y="1772816"/>
            <a:ext cx="288032"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4" name="5-Point Star 3"/>
          <p:cNvSpPr/>
          <p:nvPr/>
        </p:nvSpPr>
        <p:spPr>
          <a:xfrm>
            <a:off x="4283968" y="2492896"/>
            <a:ext cx="288032"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5" name="5-Point Star 4"/>
          <p:cNvSpPr/>
          <p:nvPr/>
        </p:nvSpPr>
        <p:spPr>
          <a:xfrm>
            <a:off x="4283968" y="2912368"/>
            <a:ext cx="288032"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6" name="5-Point Star 5"/>
          <p:cNvSpPr/>
          <p:nvPr/>
        </p:nvSpPr>
        <p:spPr>
          <a:xfrm>
            <a:off x="4405392" y="5229200"/>
            <a:ext cx="288032"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7" name="5-Point Star 6"/>
          <p:cNvSpPr/>
          <p:nvPr/>
        </p:nvSpPr>
        <p:spPr>
          <a:xfrm>
            <a:off x="4427984" y="6381328"/>
            <a:ext cx="288032" cy="2286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Slide Number Placeholder 7">
            <a:extLst>
              <a:ext uri="{FF2B5EF4-FFF2-40B4-BE49-F238E27FC236}">
                <a16:creationId xmlns:a16="http://schemas.microsoft.com/office/drawing/2014/main" id="{88442A63-2D68-4B30-9797-A16AC82DE0AB}"/>
              </a:ext>
            </a:extLst>
          </p:cNvPr>
          <p:cNvSpPr>
            <a:spLocks noGrp="1"/>
          </p:cNvSpPr>
          <p:nvPr>
            <p:ph type="sldNum" sz="quarter" idx="12"/>
          </p:nvPr>
        </p:nvSpPr>
        <p:spPr/>
        <p:txBody>
          <a:bodyPr/>
          <a:lstStyle/>
          <a:p>
            <a:pPr>
              <a:defRPr/>
            </a:pPr>
            <a:fld id="{72391692-E855-49AE-953B-BABEB9C9389F}"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90784901"/>
              </p:ext>
            </p:extLst>
          </p:nvPr>
        </p:nvGraphicFramePr>
        <p:xfrm>
          <a:off x="73025" y="116632"/>
          <a:ext cx="9036051" cy="6741368"/>
        </p:xfrm>
        <a:graphic>
          <a:graphicData uri="http://schemas.openxmlformats.org/drawingml/2006/table">
            <a:tbl>
              <a:tblPr firstRow="1" bandRow="1">
                <a:tableStyleId>{5C22544A-7EE6-4342-B048-85BDC9FD1C3A}</a:tableStyleId>
              </a:tblPr>
              <a:tblGrid>
                <a:gridCol w="1330623">
                  <a:extLst>
                    <a:ext uri="{9D8B030D-6E8A-4147-A177-3AD203B41FA5}">
                      <a16:colId xmlns:a16="http://schemas.microsoft.com/office/drawing/2014/main" val="20000"/>
                    </a:ext>
                  </a:extLst>
                </a:gridCol>
                <a:gridCol w="2306201">
                  <a:extLst>
                    <a:ext uri="{9D8B030D-6E8A-4147-A177-3AD203B41FA5}">
                      <a16:colId xmlns:a16="http://schemas.microsoft.com/office/drawing/2014/main" val="20001"/>
                    </a:ext>
                  </a:extLst>
                </a:gridCol>
                <a:gridCol w="2457680">
                  <a:extLst>
                    <a:ext uri="{9D8B030D-6E8A-4147-A177-3AD203B41FA5}">
                      <a16:colId xmlns:a16="http://schemas.microsoft.com/office/drawing/2014/main" val="20002"/>
                    </a:ext>
                  </a:extLst>
                </a:gridCol>
                <a:gridCol w="1428807">
                  <a:extLst>
                    <a:ext uri="{9D8B030D-6E8A-4147-A177-3AD203B41FA5}">
                      <a16:colId xmlns:a16="http://schemas.microsoft.com/office/drawing/2014/main" val="20003"/>
                    </a:ext>
                  </a:extLst>
                </a:gridCol>
                <a:gridCol w="1512740">
                  <a:extLst>
                    <a:ext uri="{9D8B030D-6E8A-4147-A177-3AD203B41FA5}">
                      <a16:colId xmlns:a16="http://schemas.microsoft.com/office/drawing/2014/main" val="20004"/>
                    </a:ext>
                  </a:extLst>
                </a:gridCol>
              </a:tblGrid>
              <a:tr h="586762">
                <a:tc rowSpan="2">
                  <a:txBody>
                    <a:bodyPr/>
                    <a:lstStyle/>
                    <a:p>
                      <a:r>
                        <a:rPr lang="en-ZA" sz="1700" baseline="0" dirty="0">
                          <a:solidFill>
                            <a:schemeClr val="tx1"/>
                          </a:solidFill>
                        </a:rPr>
                        <a:t>Line item</a:t>
                      </a:r>
                      <a:endParaRPr lang="en-ZA" sz="1700" dirty="0">
                        <a:solidFill>
                          <a:schemeClr val="tx1"/>
                        </a:solidFill>
                      </a:endParaRPr>
                    </a:p>
                  </a:txBody>
                  <a:tcPr marL="91435" marR="91435" marT="45723" marB="45723">
                    <a:solidFill>
                      <a:schemeClr val="accent1">
                        <a:lumMod val="75000"/>
                      </a:schemeClr>
                    </a:solidFill>
                  </a:tcPr>
                </a:tc>
                <a:tc rowSpan="2">
                  <a:txBody>
                    <a:bodyPr/>
                    <a:lstStyle/>
                    <a:p>
                      <a:r>
                        <a:rPr lang="en-ZA" sz="1700" dirty="0">
                          <a:solidFill>
                            <a:schemeClr val="tx1"/>
                          </a:solidFill>
                        </a:rPr>
                        <a:t>Definition</a:t>
                      </a:r>
                    </a:p>
                  </a:txBody>
                  <a:tcPr marL="91435" marR="91435" marT="45723" marB="45723">
                    <a:solidFill>
                      <a:schemeClr val="accent1">
                        <a:lumMod val="75000"/>
                      </a:schemeClr>
                    </a:solidFill>
                  </a:tcPr>
                </a:tc>
                <a:tc rowSpan="2">
                  <a:txBody>
                    <a:bodyPr/>
                    <a:lstStyle/>
                    <a:p>
                      <a:r>
                        <a:rPr lang="en-ZA" sz="1700" dirty="0">
                          <a:solidFill>
                            <a:schemeClr val="tx1"/>
                          </a:solidFill>
                        </a:rPr>
                        <a:t>Type of liability</a:t>
                      </a:r>
                    </a:p>
                  </a:txBody>
                  <a:tcPr marL="91435" marR="91435" marT="45723" marB="45723">
                    <a:solidFill>
                      <a:schemeClr val="accent1">
                        <a:lumMod val="75000"/>
                      </a:schemeClr>
                    </a:solidFill>
                  </a:tcPr>
                </a:tc>
                <a:tc gridSpan="2">
                  <a:txBody>
                    <a:bodyPr/>
                    <a:lstStyle/>
                    <a:p>
                      <a:pPr algn="ctr"/>
                      <a:r>
                        <a:rPr lang="en-ZA" sz="1700" dirty="0">
                          <a:solidFill>
                            <a:schemeClr val="tx1"/>
                          </a:solidFill>
                        </a:rPr>
                        <a:t>Measurement</a:t>
                      </a:r>
                    </a:p>
                  </a:txBody>
                  <a:tcPr marL="91435" marR="91435" marT="45723" marB="45723">
                    <a:solidFill>
                      <a:schemeClr val="accent1">
                        <a:lumMod val="75000"/>
                      </a:schemeClr>
                    </a:solidFill>
                  </a:tcPr>
                </a:tc>
                <a:tc hMerge="1">
                  <a:txBody>
                    <a:bodyPr/>
                    <a:lstStyle/>
                    <a:p>
                      <a:endParaRPr lang="en-ZA" dirty="0">
                        <a:solidFill>
                          <a:schemeClr val="tx1"/>
                        </a:solidFill>
                      </a:endParaRPr>
                    </a:p>
                  </a:txBody>
                  <a:tcPr/>
                </a:tc>
                <a:extLst>
                  <a:ext uri="{0D108BD9-81ED-4DB2-BD59-A6C34878D82A}">
                    <a16:rowId xmlns:a16="http://schemas.microsoft.com/office/drawing/2014/main" val="10000"/>
                  </a:ext>
                </a:extLst>
              </a:tr>
              <a:tr h="496733">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a:p>
                  </a:txBody>
                  <a:tcPr/>
                </a:tc>
                <a:tc>
                  <a:txBody>
                    <a:bodyPr/>
                    <a:lstStyle/>
                    <a:p>
                      <a:pPr algn="ctr"/>
                      <a:r>
                        <a:rPr lang="en-ZA" sz="1700" dirty="0">
                          <a:solidFill>
                            <a:schemeClr val="tx1"/>
                          </a:solidFill>
                        </a:rPr>
                        <a:t>Initial</a:t>
                      </a:r>
                    </a:p>
                  </a:txBody>
                  <a:tcPr marL="91435" marR="91435" marT="45723" marB="45723">
                    <a:solidFill>
                      <a:schemeClr val="accent1">
                        <a:lumMod val="75000"/>
                      </a:schemeClr>
                    </a:solidFill>
                  </a:tcPr>
                </a:tc>
                <a:tc>
                  <a:txBody>
                    <a:bodyPr/>
                    <a:lstStyle/>
                    <a:p>
                      <a:pPr algn="ctr"/>
                      <a:r>
                        <a:rPr lang="en-ZA" sz="1700" dirty="0">
                          <a:solidFill>
                            <a:schemeClr val="tx1"/>
                          </a:solidFill>
                        </a:rPr>
                        <a:t>Subsequent</a:t>
                      </a:r>
                    </a:p>
                  </a:txBody>
                  <a:tcPr marL="91435" marR="91435" marT="45723" marB="45723">
                    <a:solidFill>
                      <a:schemeClr val="accent1">
                        <a:lumMod val="75000"/>
                      </a:schemeClr>
                    </a:solidFill>
                  </a:tcPr>
                </a:tc>
                <a:extLst>
                  <a:ext uri="{0D108BD9-81ED-4DB2-BD59-A6C34878D82A}">
                    <a16:rowId xmlns:a16="http://schemas.microsoft.com/office/drawing/2014/main" val="10001"/>
                  </a:ext>
                </a:extLst>
              </a:tr>
              <a:tr h="4330094">
                <a:tc>
                  <a:txBody>
                    <a:bodyPr/>
                    <a:lstStyle/>
                    <a:p>
                      <a:r>
                        <a:rPr lang="en-ZA" sz="1700" b="1" dirty="0">
                          <a:solidFill>
                            <a:schemeClr val="tx1"/>
                          </a:solidFill>
                        </a:rPr>
                        <a:t>Employee benefits</a:t>
                      </a:r>
                      <a:r>
                        <a:rPr lang="en-ZA" sz="1700" b="1" baseline="0" dirty="0">
                          <a:solidFill>
                            <a:schemeClr val="tx1"/>
                          </a:solidFill>
                        </a:rPr>
                        <a:t> (GRAP 25)</a:t>
                      </a:r>
                      <a:endParaRPr lang="en-ZA" sz="1700" b="1" dirty="0">
                        <a:solidFill>
                          <a:schemeClr val="tx1"/>
                        </a:solidFill>
                      </a:endParaRPr>
                    </a:p>
                  </a:txBody>
                  <a:tcPr marL="91441" marR="91441" marT="45723" marB="45723"/>
                </a:tc>
                <a:tc>
                  <a:txBody>
                    <a:bodyPr/>
                    <a:lstStyle/>
                    <a:p>
                      <a:r>
                        <a:rPr lang="en-ZA" sz="1700" u="sng" dirty="0">
                          <a:solidFill>
                            <a:schemeClr val="tx1"/>
                          </a:solidFill>
                        </a:rPr>
                        <a:t>Non-current</a:t>
                      </a:r>
                    </a:p>
                    <a:p>
                      <a:endParaRPr lang="en-ZA" sz="1700" u="sng" baseline="0" dirty="0">
                        <a:solidFill>
                          <a:schemeClr val="tx1"/>
                        </a:solidFill>
                      </a:endParaRPr>
                    </a:p>
                    <a:p>
                      <a:endParaRPr lang="en-ZA" sz="1700" u="sng" baseline="0" dirty="0">
                        <a:solidFill>
                          <a:schemeClr val="tx1"/>
                        </a:solidFill>
                      </a:endParaRPr>
                    </a:p>
                    <a:p>
                      <a:endParaRPr lang="en-ZA" sz="1700" u="sng" baseline="0" dirty="0">
                        <a:solidFill>
                          <a:schemeClr val="tx1"/>
                        </a:solidFill>
                      </a:endParaRPr>
                    </a:p>
                    <a:p>
                      <a:endParaRPr lang="en-ZA" sz="1700" u="sng" baseline="0" dirty="0">
                        <a:solidFill>
                          <a:schemeClr val="tx1"/>
                        </a:solidFill>
                      </a:endParaRPr>
                    </a:p>
                    <a:p>
                      <a:endParaRPr lang="en-ZA" sz="1700" u="sng" baseline="0" dirty="0">
                        <a:solidFill>
                          <a:schemeClr val="tx1"/>
                        </a:solidFill>
                      </a:endParaRPr>
                    </a:p>
                    <a:p>
                      <a:endParaRPr lang="en-ZA" sz="1700" u="sng" baseline="0" dirty="0">
                        <a:solidFill>
                          <a:schemeClr val="tx1"/>
                        </a:solidFill>
                      </a:endParaRPr>
                    </a:p>
                    <a:p>
                      <a:endParaRPr lang="en-ZA" sz="1700" u="sng" baseline="0" dirty="0">
                        <a:solidFill>
                          <a:schemeClr val="tx1"/>
                        </a:solidFill>
                      </a:endParaRPr>
                    </a:p>
                    <a:p>
                      <a:r>
                        <a:rPr lang="en-ZA" sz="1700" u="sng" baseline="0" dirty="0">
                          <a:solidFill>
                            <a:schemeClr val="tx1"/>
                          </a:solidFill>
                        </a:rPr>
                        <a:t>Current</a:t>
                      </a:r>
                    </a:p>
                  </a:txBody>
                  <a:tcPr marL="91441" marR="91441"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700" dirty="0">
                          <a:solidFill>
                            <a:srgbClr val="FF6600"/>
                          </a:solidFill>
                        </a:rPr>
                        <a:t>Pension</a:t>
                      </a:r>
                      <a:r>
                        <a:rPr lang="en-ZA" sz="1700" baseline="0" dirty="0">
                          <a:solidFill>
                            <a:srgbClr val="FF6600"/>
                          </a:solidFill>
                        </a:rPr>
                        <a:t> benefits (defined benefit plans, multi-employer plans)</a:t>
                      </a:r>
                    </a:p>
                    <a:p>
                      <a:pPr marL="0" marR="0" indent="0" algn="l" defTabSz="914400" rtl="0" eaLnBrk="1" fontAlgn="auto" latinLnBrk="0" hangingPunct="1">
                        <a:lnSpc>
                          <a:spcPct val="100000"/>
                        </a:lnSpc>
                        <a:spcBef>
                          <a:spcPts val="0"/>
                        </a:spcBef>
                        <a:spcAft>
                          <a:spcPts val="0"/>
                        </a:spcAft>
                        <a:buClrTx/>
                        <a:buSzTx/>
                        <a:buFontTx/>
                        <a:buNone/>
                        <a:tabLst/>
                        <a:defRPr/>
                      </a:pPr>
                      <a:r>
                        <a:rPr lang="en-ZA" sz="1700" baseline="0" dirty="0">
                          <a:solidFill>
                            <a:srgbClr val="FF6600"/>
                          </a:solidFill>
                        </a:rPr>
                        <a:t>Long term benefits (long service awards, long service leave, disability)</a:t>
                      </a:r>
                    </a:p>
                    <a:p>
                      <a:endParaRPr lang="en-ZA" sz="1700" dirty="0">
                        <a:solidFill>
                          <a:srgbClr val="FF6600"/>
                        </a:solidFill>
                      </a:endParaRPr>
                    </a:p>
                    <a:p>
                      <a:r>
                        <a:rPr lang="en-ZA" sz="1700" u="none" baseline="0" dirty="0">
                          <a:solidFill>
                            <a:srgbClr val="FF6600"/>
                          </a:solidFill>
                        </a:rPr>
                        <a:t>Leave</a:t>
                      </a:r>
                    </a:p>
                    <a:p>
                      <a:r>
                        <a:rPr lang="en-ZA" sz="1700" u="none" baseline="0" dirty="0">
                          <a:solidFill>
                            <a:srgbClr val="FF6600"/>
                          </a:solidFill>
                        </a:rPr>
                        <a:t>Unpaid portion of contributions to medical aids, post-retirement benefits (defined contribution plans)</a:t>
                      </a:r>
                      <a:r>
                        <a:rPr lang="en-ZA" sz="1700" baseline="0" dirty="0">
                          <a:solidFill>
                            <a:srgbClr val="FF6600"/>
                          </a:solidFill>
                        </a:rPr>
                        <a:t> </a:t>
                      </a:r>
                      <a:endParaRPr lang="en-ZA" sz="1700" dirty="0">
                        <a:solidFill>
                          <a:srgbClr val="FF6600"/>
                        </a:solidFill>
                      </a:endParaRPr>
                    </a:p>
                  </a:txBody>
                  <a:tcPr marL="91441" marR="91441" marT="45723" marB="45723"/>
                </a:tc>
                <a:tc>
                  <a:txBody>
                    <a:bodyPr/>
                    <a:lstStyle/>
                    <a:p>
                      <a:r>
                        <a:rPr lang="en-ZA" sz="1700" dirty="0">
                          <a:solidFill>
                            <a:schemeClr val="tx1"/>
                          </a:solidFill>
                        </a:rPr>
                        <a:t>Projected</a:t>
                      </a:r>
                      <a:r>
                        <a:rPr lang="en-ZA" sz="1700" baseline="0" dirty="0">
                          <a:solidFill>
                            <a:schemeClr val="tx1"/>
                          </a:solidFill>
                        </a:rPr>
                        <a:t> unit credit method, i.e. allocated cost over period of employment</a:t>
                      </a:r>
                    </a:p>
                    <a:p>
                      <a:endParaRPr lang="en-ZA" sz="1700" baseline="0" dirty="0">
                        <a:solidFill>
                          <a:schemeClr val="tx1"/>
                        </a:solidFill>
                      </a:endParaRPr>
                    </a:p>
                    <a:p>
                      <a:r>
                        <a:rPr lang="en-ZA" sz="1700" baseline="0" dirty="0">
                          <a:solidFill>
                            <a:schemeClr val="tx1"/>
                          </a:solidFill>
                        </a:rPr>
                        <a:t>Varies depending on benefit. </a:t>
                      </a:r>
                      <a:endParaRPr lang="en-ZA" sz="1700" dirty="0">
                        <a:solidFill>
                          <a:schemeClr val="tx1"/>
                        </a:solidFill>
                      </a:endParaRPr>
                    </a:p>
                  </a:txBody>
                  <a:tcPr marL="91441" marR="91441" marT="45723" marB="45723"/>
                </a:tc>
                <a:tc>
                  <a:txBody>
                    <a:bodyPr/>
                    <a:lstStyle/>
                    <a:p>
                      <a:r>
                        <a:rPr lang="en-ZA" sz="1700" dirty="0">
                          <a:solidFill>
                            <a:schemeClr val="tx1"/>
                          </a:solidFill>
                        </a:rPr>
                        <a:t>Adjusted for new interest</a:t>
                      </a:r>
                      <a:r>
                        <a:rPr lang="en-ZA" sz="1700" baseline="0" dirty="0">
                          <a:solidFill>
                            <a:schemeClr val="tx1"/>
                          </a:solidFill>
                        </a:rPr>
                        <a:t> rates and assumptions. </a:t>
                      </a:r>
                    </a:p>
                    <a:p>
                      <a:endParaRPr lang="en-ZA" sz="1700" baseline="0" dirty="0">
                        <a:solidFill>
                          <a:schemeClr val="tx1"/>
                        </a:solidFill>
                      </a:endParaRPr>
                    </a:p>
                    <a:p>
                      <a:endParaRPr lang="en-ZA" sz="1700" baseline="0" dirty="0">
                        <a:solidFill>
                          <a:schemeClr val="tx1"/>
                        </a:solidFill>
                      </a:endParaRPr>
                    </a:p>
                    <a:p>
                      <a:endParaRPr lang="en-ZA" sz="1700" baseline="0" dirty="0">
                        <a:solidFill>
                          <a:schemeClr val="tx1"/>
                        </a:solidFill>
                      </a:endParaRPr>
                    </a:p>
                    <a:p>
                      <a:endParaRPr lang="en-ZA" sz="1700" baseline="0" dirty="0">
                        <a:solidFill>
                          <a:schemeClr val="tx1"/>
                        </a:solidFill>
                      </a:endParaRPr>
                    </a:p>
                    <a:p>
                      <a:r>
                        <a:rPr lang="en-ZA" sz="1700" baseline="0" dirty="0">
                          <a:solidFill>
                            <a:schemeClr val="tx1"/>
                          </a:solidFill>
                        </a:rPr>
                        <a:t>Reduced as paid or used.</a:t>
                      </a:r>
                      <a:endParaRPr lang="en-ZA" sz="1700" dirty="0">
                        <a:solidFill>
                          <a:schemeClr val="tx1"/>
                        </a:solidFill>
                      </a:endParaRPr>
                    </a:p>
                  </a:txBody>
                  <a:tcPr marL="91441" marR="91441" marT="45723" marB="45723"/>
                </a:tc>
                <a:extLst>
                  <a:ext uri="{0D108BD9-81ED-4DB2-BD59-A6C34878D82A}">
                    <a16:rowId xmlns:a16="http://schemas.microsoft.com/office/drawing/2014/main" val="10002"/>
                  </a:ext>
                </a:extLst>
              </a:tr>
              <a:tr h="1327779">
                <a:tc>
                  <a:txBody>
                    <a:bodyPr/>
                    <a:lstStyle/>
                    <a:p>
                      <a:r>
                        <a:rPr lang="en-ZA" sz="1700" dirty="0">
                          <a:solidFill>
                            <a:srgbClr val="FF0000"/>
                          </a:solidFill>
                        </a:rPr>
                        <a:t>Decisions</a:t>
                      </a:r>
                    </a:p>
                  </a:txBody>
                  <a:tcPr marL="91441" marR="91441" marT="45723" marB="45723"/>
                </a:tc>
                <a:tc gridSpan="4">
                  <a:txBody>
                    <a:bodyPr/>
                    <a:lstStyle/>
                    <a:p>
                      <a:pPr marL="285750" indent="-285750">
                        <a:buFont typeface="Arial" pitchFamily="34" charset="0"/>
                        <a:buChar char="•"/>
                      </a:pPr>
                      <a:r>
                        <a:rPr lang="en-ZA" sz="1700" dirty="0">
                          <a:solidFill>
                            <a:srgbClr val="FF0000"/>
                          </a:solidFill>
                        </a:rPr>
                        <a:t>Affordability to provide benefits.</a:t>
                      </a:r>
                      <a:r>
                        <a:rPr lang="en-ZA" sz="1700" baseline="0" dirty="0">
                          <a:solidFill>
                            <a:srgbClr val="FF0000"/>
                          </a:solidFill>
                        </a:rPr>
                        <a:t> </a:t>
                      </a:r>
                    </a:p>
                    <a:p>
                      <a:pPr marL="285750" indent="-285750">
                        <a:buFont typeface="Arial" pitchFamily="34" charset="0"/>
                        <a:buChar char="•"/>
                      </a:pPr>
                      <a:r>
                        <a:rPr lang="en-ZA" sz="1700" baseline="0" dirty="0">
                          <a:solidFill>
                            <a:srgbClr val="FF0000"/>
                          </a:solidFill>
                        </a:rPr>
                        <a:t>Look at how will be funded. </a:t>
                      </a:r>
                      <a:endParaRPr lang="en-ZA" sz="1700" dirty="0">
                        <a:solidFill>
                          <a:srgbClr val="FF0000"/>
                        </a:solidFill>
                      </a:endParaRPr>
                    </a:p>
                  </a:txBody>
                  <a:tcPr marL="91441" marR="91441" marT="45723" marB="45723"/>
                </a:tc>
                <a:tc hMerge="1">
                  <a:txBody>
                    <a:bodyPr/>
                    <a:lstStyle/>
                    <a:p>
                      <a:endParaRPr lang="en-ZA"/>
                    </a:p>
                  </a:txBody>
                  <a:tcPr/>
                </a:tc>
                <a:tc hMerge="1">
                  <a:txBody>
                    <a:bodyPr/>
                    <a:lstStyle/>
                    <a:p>
                      <a:endParaRPr lang="en-ZA" sz="1800" dirty="0">
                        <a:solidFill>
                          <a:srgbClr val="FF0000"/>
                        </a:solidFill>
                      </a:endParaRPr>
                    </a:p>
                  </a:txBody>
                  <a:tcPr marL="91441" marR="91441" marT="45724" marB="45724"/>
                </a:tc>
                <a:tc hMerge="1">
                  <a:txBody>
                    <a:bodyPr/>
                    <a:lstStyle/>
                    <a:p>
                      <a:endParaRPr lang="en-ZA" sz="1800" dirty="0">
                        <a:solidFill>
                          <a:srgbClr val="FF0000"/>
                        </a:solidFill>
                      </a:endParaRPr>
                    </a:p>
                  </a:txBody>
                  <a:tcPr marL="91441" marR="91441" marT="45724" marB="45724"/>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F146655F-788F-4489-92D6-A98AE9A455ED}"/>
              </a:ext>
            </a:extLst>
          </p:cNvPr>
          <p:cNvSpPr>
            <a:spLocks noGrp="1"/>
          </p:cNvSpPr>
          <p:nvPr>
            <p:ph type="sldNum" sz="quarter" idx="12"/>
          </p:nvPr>
        </p:nvSpPr>
        <p:spPr/>
        <p:txBody>
          <a:bodyPr/>
          <a:lstStyle/>
          <a:p>
            <a:pPr>
              <a:defRPr/>
            </a:pPr>
            <a:fld id="{72391692-E855-49AE-953B-BABEB9C9389F}" type="slidenum">
              <a:rPr lang="en-US" smtClean="0"/>
              <a:pPr>
                <a:defRPr/>
              </a:pPr>
              <a:t>29</a:t>
            </a:fld>
            <a:endParaRPr lang="en-US"/>
          </a:p>
        </p:txBody>
      </p:sp>
    </p:spTree>
    <p:extLst>
      <p:ext uri="{BB962C8B-B14F-4D97-AF65-F5344CB8AC3E}">
        <p14:creationId xmlns:p14="http://schemas.microsoft.com/office/powerpoint/2010/main" val="1219913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Overview</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3</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83128" cy="4351338"/>
          </a:xfrm>
        </p:spPr>
        <p:txBody>
          <a:bodyPr>
            <a:normAutofit/>
          </a:bodyPr>
          <a:lstStyle/>
          <a:p>
            <a:r>
              <a:rPr lang="en-GB" sz="3600" dirty="0">
                <a:latin typeface="Arial" panose="020B0604020202020204" pitchFamily="34" charset="0"/>
                <a:cs typeface="Arial" panose="020B0604020202020204" pitchFamily="34" charset="0"/>
              </a:rPr>
              <a:t>What are financial statements and why do we prepare them?</a:t>
            </a:r>
          </a:p>
          <a:p>
            <a:r>
              <a:rPr lang="en-GB" sz="3600" dirty="0">
                <a:latin typeface="Arial" panose="020B0604020202020204" pitchFamily="34" charset="0"/>
                <a:cs typeface="Arial" panose="020B0604020202020204" pitchFamily="34" charset="0"/>
              </a:rPr>
              <a:t>How are financial statements prepared? </a:t>
            </a:r>
          </a:p>
          <a:p>
            <a:r>
              <a:rPr lang="en-GB" sz="3600" dirty="0">
                <a:latin typeface="Arial" panose="020B0604020202020204" pitchFamily="34" charset="0"/>
                <a:cs typeface="Arial" panose="020B0604020202020204" pitchFamily="34" charset="0"/>
              </a:rPr>
              <a:t>What does the information in the financial statements tell us?</a:t>
            </a:r>
          </a:p>
        </p:txBody>
      </p:sp>
    </p:spTree>
    <p:extLst>
      <p:ext uri="{BB962C8B-B14F-4D97-AF65-F5344CB8AC3E}">
        <p14:creationId xmlns:p14="http://schemas.microsoft.com/office/powerpoint/2010/main" val="3319323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73025" y="82182"/>
          <a:ext cx="9036051" cy="6752441"/>
        </p:xfrm>
        <a:graphic>
          <a:graphicData uri="http://schemas.openxmlformats.org/drawingml/2006/table">
            <a:tbl>
              <a:tblPr firstRow="1" bandRow="1">
                <a:tableStyleId>{5C22544A-7EE6-4342-B048-85BDC9FD1C3A}</a:tableStyleId>
              </a:tblPr>
              <a:tblGrid>
                <a:gridCol w="1618655">
                  <a:extLst>
                    <a:ext uri="{9D8B030D-6E8A-4147-A177-3AD203B41FA5}">
                      <a16:colId xmlns:a16="http://schemas.microsoft.com/office/drawing/2014/main" val="20000"/>
                    </a:ext>
                  </a:extLst>
                </a:gridCol>
                <a:gridCol w="2018169">
                  <a:extLst>
                    <a:ext uri="{9D8B030D-6E8A-4147-A177-3AD203B41FA5}">
                      <a16:colId xmlns:a16="http://schemas.microsoft.com/office/drawing/2014/main" val="20001"/>
                    </a:ext>
                  </a:extLst>
                </a:gridCol>
                <a:gridCol w="1798255">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944788">
                  <a:extLst>
                    <a:ext uri="{9D8B030D-6E8A-4147-A177-3AD203B41FA5}">
                      <a16:colId xmlns:a16="http://schemas.microsoft.com/office/drawing/2014/main" val="20004"/>
                    </a:ext>
                  </a:extLst>
                </a:gridCol>
              </a:tblGrid>
              <a:tr h="358071">
                <a:tc rowSpan="2">
                  <a:txBody>
                    <a:bodyPr/>
                    <a:lstStyle/>
                    <a:p>
                      <a:r>
                        <a:rPr lang="en-ZA" sz="1700" baseline="0" dirty="0">
                          <a:solidFill>
                            <a:schemeClr val="tx1"/>
                          </a:solidFill>
                        </a:rPr>
                        <a:t>Line item</a:t>
                      </a:r>
                      <a:endParaRPr lang="en-ZA" sz="1700" dirty="0">
                        <a:solidFill>
                          <a:schemeClr val="tx1"/>
                        </a:solidFill>
                      </a:endParaRPr>
                    </a:p>
                  </a:txBody>
                  <a:tcPr marL="91435" marR="91435" marT="45715" marB="45715">
                    <a:solidFill>
                      <a:schemeClr val="accent1">
                        <a:lumMod val="75000"/>
                      </a:schemeClr>
                    </a:solidFill>
                  </a:tcPr>
                </a:tc>
                <a:tc rowSpan="2">
                  <a:txBody>
                    <a:bodyPr/>
                    <a:lstStyle/>
                    <a:p>
                      <a:r>
                        <a:rPr lang="en-ZA" sz="1700" dirty="0">
                          <a:solidFill>
                            <a:schemeClr val="tx1"/>
                          </a:solidFill>
                        </a:rPr>
                        <a:t>Definition</a:t>
                      </a:r>
                    </a:p>
                  </a:txBody>
                  <a:tcPr marL="91435" marR="91435" marT="45715" marB="45715">
                    <a:solidFill>
                      <a:schemeClr val="accent1">
                        <a:lumMod val="75000"/>
                      </a:schemeClr>
                    </a:solidFill>
                  </a:tcPr>
                </a:tc>
                <a:tc rowSpan="2">
                  <a:txBody>
                    <a:bodyPr/>
                    <a:lstStyle/>
                    <a:p>
                      <a:r>
                        <a:rPr lang="en-ZA" sz="1700" dirty="0">
                          <a:solidFill>
                            <a:schemeClr val="tx1"/>
                          </a:solidFill>
                        </a:rPr>
                        <a:t>Type of liability</a:t>
                      </a:r>
                    </a:p>
                  </a:txBody>
                  <a:tcPr marL="91435" marR="91435" marT="45715" marB="45715">
                    <a:solidFill>
                      <a:schemeClr val="accent1">
                        <a:lumMod val="75000"/>
                      </a:schemeClr>
                    </a:solidFill>
                  </a:tcPr>
                </a:tc>
                <a:tc gridSpan="2">
                  <a:txBody>
                    <a:bodyPr/>
                    <a:lstStyle/>
                    <a:p>
                      <a:pPr algn="ctr"/>
                      <a:r>
                        <a:rPr lang="en-ZA" sz="1700" dirty="0">
                          <a:solidFill>
                            <a:schemeClr val="tx1"/>
                          </a:solidFill>
                        </a:rPr>
                        <a:t>Measurement</a:t>
                      </a:r>
                    </a:p>
                  </a:txBody>
                  <a:tcPr marL="91435" marR="91435" marT="45715" marB="45715">
                    <a:solidFill>
                      <a:schemeClr val="accent1">
                        <a:lumMod val="75000"/>
                      </a:schemeClr>
                    </a:solidFill>
                  </a:tcPr>
                </a:tc>
                <a:tc hMerge="1">
                  <a:txBody>
                    <a:bodyPr/>
                    <a:lstStyle/>
                    <a:p>
                      <a:endParaRPr lang="en-ZA" dirty="0">
                        <a:solidFill>
                          <a:schemeClr val="tx1"/>
                        </a:solidFill>
                      </a:endParaRPr>
                    </a:p>
                  </a:txBody>
                  <a:tcPr/>
                </a:tc>
                <a:extLst>
                  <a:ext uri="{0D108BD9-81ED-4DB2-BD59-A6C34878D82A}">
                    <a16:rowId xmlns:a16="http://schemas.microsoft.com/office/drawing/2014/main" val="10000"/>
                  </a:ext>
                </a:extLst>
              </a:tr>
              <a:tr h="358071">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a:p>
                  </a:txBody>
                  <a:tcPr/>
                </a:tc>
                <a:tc>
                  <a:txBody>
                    <a:bodyPr/>
                    <a:lstStyle/>
                    <a:p>
                      <a:pPr algn="ctr"/>
                      <a:r>
                        <a:rPr lang="en-ZA" sz="1700" dirty="0">
                          <a:solidFill>
                            <a:schemeClr val="tx1"/>
                          </a:solidFill>
                        </a:rPr>
                        <a:t>Initial</a:t>
                      </a:r>
                    </a:p>
                  </a:txBody>
                  <a:tcPr marL="91435" marR="91435" marT="45715" marB="45715">
                    <a:solidFill>
                      <a:schemeClr val="accent1">
                        <a:lumMod val="75000"/>
                      </a:schemeClr>
                    </a:solidFill>
                  </a:tcPr>
                </a:tc>
                <a:tc>
                  <a:txBody>
                    <a:bodyPr/>
                    <a:lstStyle/>
                    <a:p>
                      <a:pPr algn="ctr"/>
                      <a:r>
                        <a:rPr lang="en-ZA" sz="1700" dirty="0">
                          <a:solidFill>
                            <a:schemeClr val="tx1"/>
                          </a:solidFill>
                        </a:rPr>
                        <a:t>Subsequent</a:t>
                      </a:r>
                    </a:p>
                  </a:txBody>
                  <a:tcPr marL="91435" marR="91435" marT="45715" marB="45715">
                    <a:solidFill>
                      <a:schemeClr val="accent1">
                        <a:lumMod val="75000"/>
                      </a:schemeClr>
                    </a:solidFill>
                  </a:tcPr>
                </a:tc>
                <a:extLst>
                  <a:ext uri="{0D108BD9-81ED-4DB2-BD59-A6C34878D82A}">
                    <a16:rowId xmlns:a16="http://schemas.microsoft.com/office/drawing/2014/main" val="10001"/>
                  </a:ext>
                </a:extLst>
              </a:tr>
              <a:tr h="1163736">
                <a:tc>
                  <a:txBody>
                    <a:bodyPr/>
                    <a:lstStyle/>
                    <a:p>
                      <a:r>
                        <a:rPr lang="en-ZA" sz="1700" b="1" dirty="0">
                          <a:solidFill>
                            <a:schemeClr val="tx1"/>
                          </a:solidFill>
                        </a:rPr>
                        <a:t>Borrowings - </a:t>
                      </a:r>
                    </a:p>
                    <a:p>
                      <a:r>
                        <a:rPr lang="en-ZA" sz="1700" b="1" dirty="0">
                          <a:solidFill>
                            <a:schemeClr val="tx1"/>
                          </a:solidFill>
                        </a:rPr>
                        <a:t>Financial instruments (GRAP</a:t>
                      </a:r>
                      <a:r>
                        <a:rPr lang="en-ZA" sz="1700" b="1" baseline="0" dirty="0">
                          <a:solidFill>
                            <a:schemeClr val="tx1"/>
                          </a:solidFill>
                        </a:rPr>
                        <a:t> 104)</a:t>
                      </a:r>
                      <a:endParaRPr lang="en-ZA" sz="1700" b="1" dirty="0">
                        <a:solidFill>
                          <a:schemeClr val="tx1"/>
                        </a:solidFill>
                      </a:endParaRPr>
                    </a:p>
                  </a:txBody>
                  <a:tcPr marL="91441" marR="91441" marT="45715" marB="45715"/>
                </a:tc>
                <a:tc>
                  <a:txBody>
                    <a:bodyPr/>
                    <a:lstStyle/>
                    <a:p>
                      <a:r>
                        <a:rPr lang="en-ZA" sz="1700" dirty="0">
                          <a:solidFill>
                            <a:schemeClr val="tx1"/>
                          </a:solidFill>
                        </a:rPr>
                        <a:t>Same as asset. </a:t>
                      </a:r>
                    </a:p>
                  </a:txBody>
                  <a:tcPr marL="91441" marR="91441" marT="45715" marB="45715"/>
                </a:tc>
                <a:tc>
                  <a:txBody>
                    <a:bodyPr/>
                    <a:lstStyle/>
                    <a:p>
                      <a:r>
                        <a:rPr lang="en-ZA" sz="1700" dirty="0">
                          <a:solidFill>
                            <a:srgbClr val="FF6600"/>
                          </a:solidFill>
                        </a:rPr>
                        <a:t>Loans,</a:t>
                      </a:r>
                      <a:r>
                        <a:rPr lang="en-ZA" sz="1700" baseline="0" dirty="0">
                          <a:solidFill>
                            <a:srgbClr val="FF6600"/>
                          </a:solidFill>
                        </a:rPr>
                        <a:t> bonds. </a:t>
                      </a:r>
                      <a:endParaRPr lang="en-ZA" sz="1700" dirty="0">
                        <a:solidFill>
                          <a:srgbClr val="FF6600"/>
                        </a:solidFill>
                      </a:endParaRPr>
                    </a:p>
                  </a:txBody>
                  <a:tcPr marL="91441" marR="91441" marT="45715" marB="45715"/>
                </a:tc>
                <a:tc>
                  <a:txBody>
                    <a:bodyPr/>
                    <a:lstStyle/>
                    <a:p>
                      <a:r>
                        <a:rPr lang="en-ZA" sz="1700" dirty="0">
                          <a:solidFill>
                            <a:schemeClr val="tx1"/>
                          </a:solidFill>
                        </a:rPr>
                        <a:t>Fair value.</a:t>
                      </a:r>
                    </a:p>
                  </a:txBody>
                  <a:tcPr marL="91441" marR="91441" marT="45715" marB="45715"/>
                </a:tc>
                <a:tc>
                  <a:txBody>
                    <a:bodyPr/>
                    <a:lstStyle/>
                    <a:p>
                      <a:r>
                        <a:rPr lang="en-ZA" sz="1700" dirty="0">
                          <a:solidFill>
                            <a:schemeClr val="tx1"/>
                          </a:solidFill>
                        </a:rPr>
                        <a:t>Amortised cost. </a:t>
                      </a:r>
                    </a:p>
                  </a:txBody>
                  <a:tcPr marL="91441" marR="91441" marT="45715" marB="45715"/>
                </a:tc>
                <a:extLst>
                  <a:ext uri="{0D108BD9-81ED-4DB2-BD59-A6C34878D82A}">
                    <a16:rowId xmlns:a16="http://schemas.microsoft.com/office/drawing/2014/main" val="10002"/>
                  </a:ext>
                </a:extLst>
              </a:tr>
              <a:tr h="1611460">
                <a:tc>
                  <a:txBody>
                    <a:bodyPr/>
                    <a:lstStyle/>
                    <a:p>
                      <a:r>
                        <a:rPr lang="en-ZA" sz="1700" b="1" dirty="0">
                          <a:solidFill>
                            <a:schemeClr val="tx1"/>
                          </a:solidFill>
                        </a:rPr>
                        <a:t>Borrowings - Finance</a:t>
                      </a:r>
                      <a:r>
                        <a:rPr lang="en-ZA" sz="1700" b="1" baseline="0" dirty="0">
                          <a:solidFill>
                            <a:schemeClr val="tx1"/>
                          </a:solidFill>
                        </a:rPr>
                        <a:t> leases </a:t>
                      </a:r>
                    </a:p>
                    <a:p>
                      <a:r>
                        <a:rPr lang="en-ZA" sz="1700" b="1" baseline="0" dirty="0">
                          <a:solidFill>
                            <a:schemeClr val="tx1"/>
                          </a:solidFill>
                        </a:rPr>
                        <a:t>(GRAP 13)</a:t>
                      </a:r>
                      <a:endParaRPr lang="en-ZA" sz="1700" b="1" dirty="0">
                        <a:solidFill>
                          <a:schemeClr val="tx1"/>
                        </a:solidFill>
                      </a:endParaRPr>
                    </a:p>
                  </a:txBody>
                  <a:tcPr marL="91441" marR="91441" marT="45715" marB="45715"/>
                </a:tc>
                <a:tc>
                  <a:txBody>
                    <a:bodyPr/>
                    <a:lstStyle/>
                    <a:p>
                      <a:r>
                        <a:rPr lang="en-ZA" sz="1700" dirty="0">
                          <a:solidFill>
                            <a:schemeClr val="tx1"/>
                          </a:solidFill>
                        </a:rPr>
                        <a:t>Same as asset.</a:t>
                      </a:r>
                      <a:r>
                        <a:rPr lang="en-ZA" sz="1700" baseline="0" dirty="0">
                          <a:solidFill>
                            <a:schemeClr val="tx1"/>
                          </a:solidFill>
                        </a:rPr>
                        <a:t> </a:t>
                      </a:r>
                      <a:endParaRPr lang="en-ZA" sz="1700" dirty="0">
                        <a:solidFill>
                          <a:schemeClr val="tx1"/>
                        </a:solidFill>
                      </a:endParaRPr>
                    </a:p>
                  </a:txBody>
                  <a:tcPr marL="91441" marR="91441" marT="45715" marB="45715"/>
                </a:tc>
                <a:tc>
                  <a:txBody>
                    <a:bodyPr/>
                    <a:lstStyle/>
                    <a:p>
                      <a:r>
                        <a:rPr lang="en-ZA" sz="1700" dirty="0">
                          <a:solidFill>
                            <a:srgbClr val="FF6600"/>
                          </a:solidFill>
                        </a:rPr>
                        <a:t>Leases,</a:t>
                      </a:r>
                      <a:r>
                        <a:rPr lang="en-ZA" sz="1700" baseline="0" dirty="0">
                          <a:solidFill>
                            <a:srgbClr val="FF6600"/>
                          </a:solidFill>
                        </a:rPr>
                        <a:t> i.e. payments to use &amp; finance assets. </a:t>
                      </a:r>
                      <a:endParaRPr lang="en-ZA" sz="1700" dirty="0">
                        <a:solidFill>
                          <a:srgbClr val="FF6600"/>
                        </a:solidFill>
                      </a:endParaRPr>
                    </a:p>
                  </a:txBody>
                  <a:tcPr marL="91441" marR="91441" marT="45715" marB="45715"/>
                </a:tc>
                <a:tc>
                  <a:txBody>
                    <a:bodyPr/>
                    <a:lstStyle/>
                    <a:p>
                      <a:r>
                        <a:rPr lang="en-ZA" sz="1700" dirty="0">
                          <a:solidFill>
                            <a:schemeClr val="tx1"/>
                          </a:solidFill>
                        </a:rPr>
                        <a:t>Present value of future minimum lease payments. </a:t>
                      </a:r>
                    </a:p>
                  </a:txBody>
                  <a:tcPr marL="91441" marR="91441" marT="45715" marB="45715"/>
                </a:tc>
                <a:tc>
                  <a:txBody>
                    <a:bodyPr/>
                    <a:lstStyle/>
                    <a:p>
                      <a:r>
                        <a:rPr lang="en-ZA" sz="1700" dirty="0">
                          <a:solidFill>
                            <a:schemeClr val="tx1"/>
                          </a:solidFill>
                        </a:rPr>
                        <a:t>Separate between</a:t>
                      </a:r>
                      <a:r>
                        <a:rPr lang="en-ZA" sz="1700" baseline="0" dirty="0">
                          <a:solidFill>
                            <a:schemeClr val="tx1"/>
                          </a:solidFill>
                        </a:rPr>
                        <a:t> capital and interest. Interest based on constant periodic rate of interest. </a:t>
                      </a:r>
                      <a:endParaRPr lang="en-ZA" sz="1700" dirty="0">
                        <a:solidFill>
                          <a:schemeClr val="tx1"/>
                        </a:solidFill>
                      </a:endParaRPr>
                    </a:p>
                  </a:txBody>
                  <a:tcPr marL="91441" marR="91441" marT="45715" marB="45715"/>
                </a:tc>
                <a:extLst>
                  <a:ext uri="{0D108BD9-81ED-4DB2-BD59-A6C34878D82A}">
                    <a16:rowId xmlns:a16="http://schemas.microsoft.com/office/drawing/2014/main" val="10003"/>
                  </a:ext>
                </a:extLst>
              </a:tr>
              <a:tr h="1969401">
                <a:tc>
                  <a:txBody>
                    <a:bodyPr/>
                    <a:lstStyle/>
                    <a:p>
                      <a:r>
                        <a:rPr lang="en-ZA" sz="1700" b="1" dirty="0">
                          <a:solidFill>
                            <a:schemeClr val="tx1"/>
                          </a:solidFill>
                        </a:rPr>
                        <a:t>Provisions</a:t>
                      </a:r>
                    </a:p>
                    <a:p>
                      <a:r>
                        <a:rPr lang="en-ZA" sz="1700" b="1" dirty="0">
                          <a:solidFill>
                            <a:schemeClr val="tx1"/>
                          </a:solidFill>
                        </a:rPr>
                        <a:t>(GRAP 19)</a:t>
                      </a:r>
                    </a:p>
                  </a:txBody>
                  <a:tcPr marL="91441" marR="91441" marT="45715" marB="45715"/>
                </a:tc>
                <a:tc>
                  <a:txBody>
                    <a:bodyPr/>
                    <a:lstStyle/>
                    <a:p>
                      <a:r>
                        <a:rPr lang="en-ZA" sz="1700" dirty="0">
                          <a:solidFill>
                            <a:schemeClr val="tx1"/>
                          </a:solidFill>
                        </a:rPr>
                        <a:t>Liabilities of uncertain timing or amount. </a:t>
                      </a:r>
                    </a:p>
                  </a:txBody>
                  <a:tcPr marL="91441" marR="91441" marT="45715" marB="45715"/>
                </a:tc>
                <a:tc>
                  <a:txBody>
                    <a:bodyPr/>
                    <a:lstStyle/>
                    <a:p>
                      <a:r>
                        <a:rPr lang="en-ZA" sz="1700" dirty="0">
                          <a:solidFill>
                            <a:srgbClr val="FF6600"/>
                          </a:solidFill>
                        </a:rPr>
                        <a:t>Rehabilitation</a:t>
                      </a:r>
                      <a:r>
                        <a:rPr lang="en-ZA" sz="1700" baseline="0" dirty="0">
                          <a:solidFill>
                            <a:srgbClr val="FF6600"/>
                          </a:solidFill>
                        </a:rPr>
                        <a:t> provisions. </a:t>
                      </a:r>
                      <a:endParaRPr lang="en-ZA" sz="1700" dirty="0">
                        <a:solidFill>
                          <a:srgbClr val="FF6600"/>
                        </a:solidFill>
                      </a:endParaRPr>
                    </a:p>
                  </a:txBody>
                  <a:tcPr marL="91441" marR="91441" marT="45715" marB="45715"/>
                </a:tc>
                <a:tc>
                  <a:txBody>
                    <a:bodyPr/>
                    <a:lstStyle/>
                    <a:p>
                      <a:r>
                        <a:rPr lang="en-ZA" sz="1700" dirty="0">
                          <a:solidFill>
                            <a:schemeClr val="tx1"/>
                          </a:solidFill>
                        </a:rPr>
                        <a:t>Best estimate of the expenditure required to settle the obligation (LT</a:t>
                      </a:r>
                      <a:r>
                        <a:rPr lang="en-ZA" sz="1700" baseline="0" dirty="0">
                          <a:solidFill>
                            <a:schemeClr val="tx1"/>
                          </a:solidFill>
                        </a:rPr>
                        <a:t> = discounted)</a:t>
                      </a:r>
                      <a:endParaRPr lang="en-ZA" sz="1700" dirty="0">
                        <a:solidFill>
                          <a:schemeClr val="tx1"/>
                        </a:solidFill>
                      </a:endParaRPr>
                    </a:p>
                  </a:txBody>
                  <a:tcPr marL="91441" marR="91441" marT="45715" marB="45715"/>
                </a:tc>
                <a:tc>
                  <a:txBody>
                    <a:bodyPr/>
                    <a:lstStyle/>
                    <a:p>
                      <a:r>
                        <a:rPr lang="en-ZA" sz="1700" dirty="0">
                          <a:solidFill>
                            <a:schemeClr val="tx1"/>
                          </a:solidFill>
                        </a:rPr>
                        <a:t>Reduced as</a:t>
                      </a:r>
                      <a:r>
                        <a:rPr lang="en-ZA" sz="1700" baseline="0" dirty="0">
                          <a:solidFill>
                            <a:schemeClr val="tx1"/>
                          </a:solidFill>
                        </a:rPr>
                        <a:t> used, or adjusted based on new information or circumstances. </a:t>
                      </a:r>
                      <a:endParaRPr lang="en-ZA" sz="1700" dirty="0">
                        <a:solidFill>
                          <a:schemeClr val="tx1"/>
                        </a:solidFill>
                      </a:endParaRPr>
                    </a:p>
                  </a:txBody>
                  <a:tcPr marL="91441" marR="91441" marT="45715" marB="45715"/>
                </a:tc>
                <a:extLst>
                  <a:ext uri="{0D108BD9-81ED-4DB2-BD59-A6C34878D82A}">
                    <a16:rowId xmlns:a16="http://schemas.microsoft.com/office/drawing/2014/main" val="10004"/>
                  </a:ext>
                </a:extLst>
              </a:tr>
              <a:tr h="1257252">
                <a:tc>
                  <a:txBody>
                    <a:bodyPr/>
                    <a:lstStyle/>
                    <a:p>
                      <a:r>
                        <a:rPr lang="en-ZA" sz="1700" dirty="0">
                          <a:solidFill>
                            <a:srgbClr val="FF0000"/>
                          </a:solidFill>
                        </a:rPr>
                        <a:t>Decisions</a:t>
                      </a:r>
                      <a:r>
                        <a:rPr lang="en-ZA" sz="1700" baseline="0" dirty="0">
                          <a:solidFill>
                            <a:srgbClr val="FF0000"/>
                          </a:solidFill>
                        </a:rPr>
                        <a:t> (all above)</a:t>
                      </a:r>
                      <a:endParaRPr lang="en-ZA" sz="1700" dirty="0">
                        <a:solidFill>
                          <a:srgbClr val="FF0000"/>
                        </a:solidFill>
                      </a:endParaRPr>
                    </a:p>
                  </a:txBody>
                  <a:tcPr marL="91441" marR="91441" marT="45715" marB="45715"/>
                </a:tc>
                <a:tc gridSpan="4">
                  <a:txBody>
                    <a:bodyPr/>
                    <a:lstStyle/>
                    <a:p>
                      <a:r>
                        <a:rPr lang="en-ZA" sz="1700" dirty="0">
                          <a:solidFill>
                            <a:srgbClr val="FF0000"/>
                          </a:solidFill>
                        </a:rPr>
                        <a:t>Assess availability of cash or</a:t>
                      </a:r>
                      <a:r>
                        <a:rPr lang="en-ZA" sz="1700" baseline="0" dirty="0">
                          <a:solidFill>
                            <a:srgbClr val="FF0000"/>
                          </a:solidFill>
                        </a:rPr>
                        <a:t> investments to use to settle debt. </a:t>
                      </a:r>
                      <a:endParaRPr lang="en-ZA" sz="1700" dirty="0">
                        <a:solidFill>
                          <a:srgbClr val="FF0000"/>
                        </a:solidFill>
                      </a:endParaRPr>
                    </a:p>
                  </a:txBody>
                  <a:tcPr marL="91441" marR="91441" marT="45715" marB="45715"/>
                </a:tc>
                <a:tc hMerge="1">
                  <a:txBody>
                    <a:bodyPr/>
                    <a:lstStyle/>
                    <a:p>
                      <a:endParaRPr lang="en-ZA"/>
                    </a:p>
                  </a:txBody>
                  <a:tcPr/>
                </a:tc>
                <a:tc hMerge="1">
                  <a:txBody>
                    <a:bodyPr/>
                    <a:lstStyle/>
                    <a:p>
                      <a:endParaRPr lang="en-ZA" sz="1800" dirty="0">
                        <a:solidFill>
                          <a:srgbClr val="FF0000"/>
                        </a:solidFill>
                      </a:endParaRPr>
                    </a:p>
                  </a:txBody>
                  <a:tcPr marL="91441" marR="91441" marT="45719" marB="45719"/>
                </a:tc>
                <a:tc hMerge="1">
                  <a:txBody>
                    <a:bodyPr/>
                    <a:lstStyle/>
                    <a:p>
                      <a:endParaRPr lang="en-ZA" sz="1800" dirty="0">
                        <a:solidFill>
                          <a:srgbClr val="FF0000"/>
                        </a:solidFill>
                      </a:endParaRPr>
                    </a:p>
                  </a:txBody>
                  <a:tcPr marL="91441" marR="91441" marT="45719" marB="45719"/>
                </a:tc>
                <a:extLst>
                  <a:ext uri="{0D108BD9-81ED-4DB2-BD59-A6C34878D82A}">
                    <a16:rowId xmlns:a16="http://schemas.microsoft.com/office/drawing/2014/main" val="10005"/>
                  </a:ext>
                </a:extLst>
              </a:tr>
            </a:tbl>
          </a:graphicData>
        </a:graphic>
      </p:graphicFrame>
      <p:sp>
        <p:nvSpPr>
          <p:cNvPr id="2" name="Slide Number Placeholder 1">
            <a:extLst>
              <a:ext uri="{FF2B5EF4-FFF2-40B4-BE49-F238E27FC236}">
                <a16:creationId xmlns:a16="http://schemas.microsoft.com/office/drawing/2014/main" id="{E373D710-BA0B-492D-88F4-FACA5D122C3F}"/>
              </a:ext>
            </a:extLst>
          </p:cNvPr>
          <p:cNvSpPr>
            <a:spLocks noGrp="1"/>
          </p:cNvSpPr>
          <p:nvPr>
            <p:ph type="sldNum" sz="quarter" idx="12"/>
          </p:nvPr>
        </p:nvSpPr>
        <p:spPr/>
        <p:txBody>
          <a:bodyPr/>
          <a:lstStyle/>
          <a:p>
            <a:pPr>
              <a:defRPr/>
            </a:pPr>
            <a:fld id="{72391692-E855-49AE-953B-BABEB9C9389F}" type="slidenum">
              <a:rPr lang="en-US" smtClean="0"/>
              <a:pPr>
                <a:defRPr/>
              </a:pPr>
              <a:t>30</a:t>
            </a:fld>
            <a:endParaRPr lang="en-US"/>
          </a:p>
        </p:txBody>
      </p:sp>
    </p:spTree>
    <p:extLst>
      <p:ext uri="{BB962C8B-B14F-4D97-AF65-F5344CB8AC3E}">
        <p14:creationId xmlns:p14="http://schemas.microsoft.com/office/powerpoint/2010/main" val="17122149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0391652"/>
              </p:ext>
            </p:extLst>
          </p:nvPr>
        </p:nvGraphicFramePr>
        <p:xfrm>
          <a:off x="73025" y="188913"/>
          <a:ext cx="9036051" cy="6669087"/>
        </p:xfrm>
        <a:graphic>
          <a:graphicData uri="http://schemas.openxmlformats.org/drawingml/2006/table">
            <a:tbl>
              <a:tblPr firstRow="1" bandRow="1">
                <a:tableStyleId>{5C22544A-7EE6-4342-B048-85BDC9FD1C3A}</a:tableStyleId>
              </a:tblPr>
              <a:tblGrid>
                <a:gridCol w="1618655">
                  <a:extLst>
                    <a:ext uri="{9D8B030D-6E8A-4147-A177-3AD203B41FA5}">
                      <a16:colId xmlns:a16="http://schemas.microsoft.com/office/drawing/2014/main" val="20000"/>
                    </a:ext>
                  </a:extLst>
                </a:gridCol>
                <a:gridCol w="2018169">
                  <a:extLst>
                    <a:ext uri="{9D8B030D-6E8A-4147-A177-3AD203B41FA5}">
                      <a16:colId xmlns:a16="http://schemas.microsoft.com/office/drawing/2014/main" val="20001"/>
                    </a:ext>
                  </a:extLst>
                </a:gridCol>
                <a:gridCol w="2457680">
                  <a:extLst>
                    <a:ext uri="{9D8B030D-6E8A-4147-A177-3AD203B41FA5}">
                      <a16:colId xmlns:a16="http://schemas.microsoft.com/office/drawing/2014/main" val="20002"/>
                    </a:ext>
                  </a:extLst>
                </a:gridCol>
                <a:gridCol w="1296954">
                  <a:extLst>
                    <a:ext uri="{9D8B030D-6E8A-4147-A177-3AD203B41FA5}">
                      <a16:colId xmlns:a16="http://schemas.microsoft.com/office/drawing/2014/main" val="20003"/>
                    </a:ext>
                  </a:extLst>
                </a:gridCol>
                <a:gridCol w="1644593">
                  <a:extLst>
                    <a:ext uri="{9D8B030D-6E8A-4147-A177-3AD203B41FA5}">
                      <a16:colId xmlns:a16="http://schemas.microsoft.com/office/drawing/2014/main" val="20004"/>
                    </a:ext>
                  </a:extLst>
                </a:gridCol>
              </a:tblGrid>
              <a:tr h="488848">
                <a:tc rowSpan="2">
                  <a:txBody>
                    <a:bodyPr/>
                    <a:lstStyle/>
                    <a:p>
                      <a:r>
                        <a:rPr lang="en-ZA" sz="1700" baseline="0" dirty="0">
                          <a:solidFill>
                            <a:schemeClr val="tx1"/>
                          </a:solidFill>
                        </a:rPr>
                        <a:t>Line item</a:t>
                      </a:r>
                      <a:endParaRPr lang="en-ZA" sz="1700" dirty="0">
                        <a:solidFill>
                          <a:schemeClr val="tx1"/>
                        </a:solidFill>
                      </a:endParaRPr>
                    </a:p>
                  </a:txBody>
                  <a:tcPr marL="91435" marR="91435" marT="45724" marB="45724">
                    <a:solidFill>
                      <a:schemeClr val="accent1">
                        <a:lumMod val="75000"/>
                      </a:schemeClr>
                    </a:solidFill>
                  </a:tcPr>
                </a:tc>
                <a:tc rowSpan="2">
                  <a:txBody>
                    <a:bodyPr/>
                    <a:lstStyle/>
                    <a:p>
                      <a:r>
                        <a:rPr lang="en-ZA" sz="1700" dirty="0">
                          <a:solidFill>
                            <a:schemeClr val="tx1"/>
                          </a:solidFill>
                        </a:rPr>
                        <a:t>Definition</a:t>
                      </a:r>
                    </a:p>
                  </a:txBody>
                  <a:tcPr marL="91435" marR="91435" marT="45724" marB="45724">
                    <a:solidFill>
                      <a:schemeClr val="accent1">
                        <a:lumMod val="75000"/>
                      </a:schemeClr>
                    </a:solidFill>
                  </a:tcPr>
                </a:tc>
                <a:tc rowSpan="2">
                  <a:txBody>
                    <a:bodyPr/>
                    <a:lstStyle/>
                    <a:p>
                      <a:r>
                        <a:rPr lang="en-ZA" sz="1700" dirty="0">
                          <a:solidFill>
                            <a:schemeClr val="tx1"/>
                          </a:solidFill>
                        </a:rPr>
                        <a:t>Type of liability</a:t>
                      </a:r>
                    </a:p>
                  </a:txBody>
                  <a:tcPr marL="91435" marR="91435" marT="45724" marB="45724">
                    <a:solidFill>
                      <a:schemeClr val="accent1">
                        <a:lumMod val="75000"/>
                      </a:schemeClr>
                    </a:solidFill>
                  </a:tcPr>
                </a:tc>
                <a:tc gridSpan="2">
                  <a:txBody>
                    <a:bodyPr/>
                    <a:lstStyle/>
                    <a:p>
                      <a:pPr algn="ctr"/>
                      <a:r>
                        <a:rPr lang="en-ZA" sz="1700" dirty="0">
                          <a:solidFill>
                            <a:schemeClr val="tx1"/>
                          </a:solidFill>
                        </a:rPr>
                        <a:t>Measurement</a:t>
                      </a:r>
                    </a:p>
                  </a:txBody>
                  <a:tcPr marL="91435" marR="91435" marT="45724" marB="45724">
                    <a:solidFill>
                      <a:schemeClr val="accent1">
                        <a:lumMod val="75000"/>
                      </a:schemeClr>
                    </a:solidFill>
                  </a:tcPr>
                </a:tc>
                <a:tc hMerge="1">
                  <a:txBody>
                    <a:bodyPr/>
                    <a:lstStyle/>
                    <a:p>
                      <a:endParaRPr lang="en-ZA" dirty="0">
                        <a:solidFill>
                          <a:schemeClr val="tx1"/>
                        </a:solidFill>
                      </a:endParaRPr>
                    </a:p>
                  </a:txBody>
                  <a:tcPr/>
                </a:tc>
                <a:extLst>
                  <a:ext uri="{0D108BD9-81ED-4DB2-BD59-A6C34878D82A}">
                    <a16:rowId xmlns:a16="http://schemas.microsoft.com/office/drawing/2014/main" val="10000"/>
                  </a:ext>
                </a:extLst>
              </a:tr>
              <a:tr h="423664">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dirty="0">
                        <a:solidFill>
                          <a:schemeClr val="tx1"/>
                        </a:solidFill>
                      </a:endParaRPr>
                    </a:p>
                  </a:txBody>
                  <a:tcPr>
                    <a:solidFill>
                      <a:schemeClr val="accent1">
                        <a:lumMod val="75000"/>
                      </a:schemeClr>
                    </a:solidFill>
                  </a:tcPr>
                </a:tc>
                <a:tc vMerge="1">
                  <a:txBody>
                    <a:bodyPr/>
                    <a:lstStyle/>
                    <a:p>
                      <a:endParaRPr lang="en-ZA"/>
                    </a:p>
                  </a:txBody>
                  <a:tcPr/>
                </a:tc>
                <a:tc>
                  <a:txBody>
                    <a:bodyPr/>
                    <a:lstStyle/>
                    <a:p>
                      <a:pPr algn="ctr"/>
                      <a:r>
                        <a:rPr lang="en-ZA" sz="1700" dirty="0">
                          <a:solidFill>
                            <a:schemeClr val="tx1"/>
                          </a:solidFill>
                        </a:rPr>
                        <a:t>Initial</a:t>
                      </a:r>
                    </a:p>
                  </a:txBody>
                  <a:tcPr marL="91435" marR="91435" marT="45724" marB="45724">
                    <a:solidFill>
                      <a:schemeClr val="accent1">
                        <a:lumMod val="75000"/>
                      </a:schemeClr>
                    </a:solidFill>
                  </a:tcPr>
                </a:tc>
                <a:tc>
                  <a:txBody>
                    <a:bodyPr/>
                    <a:lstStyle/>
                    <a:p>
                      <a:pPr algn="ctr"/>
                      <a:r>
                        <a:rPr lang="en-ZA" sz="1700" dirty="0">
                          <a:solidFill>
                            <a:schemeClr val="tx1"/>
                          </a:solidFill>
                        </a:rPr>
                        <a:t>Subsequent</a:t>
                      </a:r>
                    </a:p>
                  </a:txBody>
                  <a:tcPr marL="91435" marR="91435" marT="45724" marB="45724">
                    <a:solidFill>
                      <a:schemeClr val="accent1">
                        <a:lumMod val="75000"/>
                      </a:schemeClr>
                    </a:solidFill>
                  </a:tcPr>
                </a:tc>
                <a:extLst>
                  <a:ext uri="{0D108BD9-81ED-4DB2-BD59-A6C34878D82A}">
                    <a16:rowId xmlns:a16="http://schemas.microsoft.com/office/drawing/2014/main" val="10001"/>
                  </a:ext>
                </a:extLst>
              </a:tr>
              <a:tr h="1383427">
                <a:tc>
                  <a:txBody>
                    <a:bodyPr/>
                    <a:lstStyle/>
                    <a:p>
                      <a:r>
                        <a:rPr lang="en-ZA" sz="1700" b="1" dirty="0">
                          <a:solidFill>
                            <a:schemeClr val="tx1"/>
                          </a:solidFill>
                        </a:rPr>
                        <a:t>Payables from exchange transactions</a:t>
                      </a:r>
                    </a:p>
                  </a:txBody>
                  <a:tcPr marL="91441" marR="91441" marT="45724" marB="45724"/>
                </a:tc>
                <a:tc>
                  <a:txBody>
                    <a:bodyPr/>
                    <a:lstStyle/>
                    <a:p>
                      <a:r>
                        <a:rPr lang="en-ZA" sz="1700" dirty="0">
                          <a:solidFill>
                            <a:schemeClr val="tx1"/>
                          </a:solidFill>
                        </a:rPr>
                        <a:t>Same</a:t>
                      </a:r>
                      <a:r>
                        <a:rPr lang="en-ZA" sz="1700" baseline="0" dirty="0">
                          <a:solidFill>
                            <a:schemeClr val="tx1"/>
                          </a:solidFill>
                        </a:rPr>
                        <a:t> as financial instruments. </a:t>
                      </a:r>
                      <a:endParaRPr lang="en-ZA" sz="1700" dirty="0">
                        <a:solidFill>
                          <a:schemeClr val="tx1"/>
                        </a:solidFill>
                      </a:endParaRPr>
                    </a:p>
                  </a:txBody>
                  <a:tcPr marL="91441" marR="91441" marT="45724" marB="45724"/>
                </a:tc>
                <a:tc>
                  <a:txBody>
                    <a:bodyPr/>
                    <a:lstStyle/>
                    <a:p>
                      <a:r>
                        <a:rPr lang="en-ZA" sz="1700" dirty="0">
                          <a:solidFill>
                            <a:srgbClr val="FF6600"/>
                          </a:solidFill>
                        </a:rPr>
                        <a:t>Suppliers,</a:t>
                      </a:r>
                      <a:r>
                        <a:rPr lang="en-ZA" sz="1700" baseline="0" dirty="0">
                          <a:solidFill>
                            <a:srgbClr val="FF6600"/>
                          </a:solidFill>
                        </a:rPr>
                        <a:t> employees. </a:t>
                      </a:r>
                      <a:endParaRPr lang="en-ZA" sz="1700" dirty="0">
                        <a:solidFill>
                          <a:srgbClr val="FF6600"/>
                        </a:solidFill>
                      </a:endParaRPr>
                    </a:p>
                  </a:txBody>
                  <a:tcPr marL="91441" marR="91441" marT="45724" marB="45724"/>
                </a:tc>
                <a:tc>
                  <a:txBody>
                    <a:bodyPr/>
                    <a:lstStyle/>
                    <a:p>
                      <a:r>
                        <a:rPr lang="en-ZA" sz="1700" dirty="0">
                          <a:solidFill>
                            <a:schemeClr val="tx1"/>
                          </a:solidFill>
                        </a:rPr>
                        <a:t>Fair value.</a:t>
                      </a:r>
                    </a:p>
                  </a:txBody>
                  <a:tcPr marL="91441" marR="91441" marT="45724" marB="45724"/>
                </a:tc>
                <a:tc>
                  <a:txBody>
                    <a:bodyPr/>
                    <a:lstStyle/>
                    <a:p>
                      <a:r>
                        <a:rPr lang="en-ZA" sz="1700" dirty="0">
                          <a:solidFill>
                            <a:schemeClr val="tx1"/>
                          </a:solidFill>
                        </a:rPr>
                        <a:t>Amortised</a:t>
                      </a:r>
                      <a:r>
                        <a:rPr lang="en-ZA" sz="1700" baseline="0" dirty="0">
                          <a:solidFill>
                            <a:schemeClr val="tx1"/>
                          </a:solidFill>
                        </a:rPr>
                        <a:t> cost. </a:t>
                      </a:r>
                      <a:endParaRPr lang="en-ZA" sz="1700" dirty="0">
                        <a:solidFill>
                          <a:schemeClr val="tx1"/>
                        </a:solidFill>
                      </a:endParaRPr>
                    </a:p>
                  </a:txBody>
                  <a:tcPr marL="91441" marR="91441" marT="45724" marB="45724"/>
                </a:tc>
                <a:extLst>
                  <a:ext uri="{0D108BD9-81ED-4DB2-BD59-A6C34878D82A}">
                    <a16:rowId xmlns:a16="http://schemas.microsoft.com/office/drawing/2014/main" val="10002"/>
                  </a:ext>
                </a:extLst>
              </a:tr>
              <a:tr h="1383427">
                <a:tc>
                  <a:txBody>
                    <a:bodyPr/>
                    <a:lstStyle/>
                    <a:p>
                      <a:r>
                        <a:rPr lang="en-ZA" sz="1700" dirty="0">
                          <a:solidFill>
                            <a:srgbClr val="FF0000"/>
                          </a:solidFill>
                        </a:rPr>
                        <a:t>Decisions</a:t>
                      </a:r>
                    </a:p>
                  </a:txBody>
                  <a:tcPr marL="91441" marR="91441" marT="45724" marB="45724"/>
                </a:tc>
                <a:tc gridSpan="4">
                  <a:txBody>
                    <a:bodyPr/>
                    <a:lstStyle/>
                    <a:p>
                      <a:pPr marL="285750" indent="-285750">
                        <a:buFont typeface="Arial" pitchFamily="34" charset="0"/>
                        <a:buChar char="•"/>
                      </a:pPr>
                      <a:r>
                        <a:rPr lang="en-ZA" sz="1700" dirty="0">
                          <a:solidFill>
                            <a:srgbClr val="FF0000"/>
                          </a:solidFill>
                        </a:rPr>
                        <a:t>Available</a:t>
                      </a:r>
                      <a:r>
                        <a:rPr lang="en-ZA" sz="1700" baseline="0" dirty="0">
                          <a:solidFill>
                            <a:srgbClr val="FF0000"/>
                          </a:solidFill>
                        </a:rPr>
                        <a:t> cash to settle creditors (payables).</a:t>
                      </a:r>
                    </a:p>
                    <a:p>
                      <a:pPr marL="285750" indent="-285750">
                        <a:buFont typeface="Arial" pitchFamily="34" charset="0"/>
                        <a:buChar char="•"/>
                      </a:pPr>
                      <a:r>
                        <a:rPr lang="en-ZA" sz="1700" baseline="0" dirty="0">
                          <a:solidFill>
                            <a:srgbClr val="FF0000"/>
                          </a:solidFill>
                        </a:rPr>
                        <a:t>Collectability of cash from debtors (receivables) to pay creditors. </a:t>
                      </a:r>
                      <a:endParaRPr lang="en-ZA" sz="1700" dirty="0">
                        <a:solidFill>
                          <a:srgbClr val="FF0000"/>
                        </a:solidFill>
                      </a:endParaRPr>
                    </a:p>
                  </a:txBody>
                  <a:tcPr marL="91441" marR="91441" marT="45724" marB="45724"/>
                </a:tc>
                <a:tc hMerge="1">
                  <a:txBody>
                    <a:bodyPr/>
                    <a:lstStyle/>
                    <a:p>
                      <a:endParaRPr lang="en-ZA"/>
                    </a:p>
                  </a:txBody>
                  <a:tcPr/>
                </a:tc>
                <a:tc hMerge="1">
                  <a:txBody>
                    <a:bodyPr/>
                    <a:lstStyle/>
                    <a:p>
                      <a:endParaRPr lang="en-ZA" sz="1800" dirty="0">
                        <a:solidFill>
                          <a:schemeClr val="tx1"/>
                        </a:solidFill>
                      </a:endParaRPr>
                    </a:p>
                  </a:txBody>
                  <a:tcPr marL="91441" marR="91441" marT="45724" marB="45724"/>
                </a:tc>
                <a:tc hMerge="1">
                  <a:txBody>
                    <a:bodyPr/>
                    <a:lstStyle/>
                    <a:p>
                      <a:endParaRPr lang="en-ZA" sz="1800" dirty="0">
                        <a:solidFill>
                          <a:schemeClr val="tx1"/>
                        </a:solidFill>
                      </a:endParaRPr>
                    </a:p>
                  </a:txBody>
                  <a:tcPr marL="91441" marR="91441" marT="45724" marB="45724"/>
                </a:tc>
                <a:extLst>
                  <a:ext uri="{0D108BD9-81ED-4DB2-BD59-A6C34878D82A}">
                    <a16:rowId xmlns:a16="http://schemas.microsoft.com/office/drawing/2014/main" val="10003"/>
                  </a:ext>
                </a:extLst>
              </a:tr>
              <a:tr h="1606294">
                <a:tc>
                  <a:txBody>
                    <a:bodyPr/>
                    <a:lstStyle/>
                    <a:p>
                      <a:r>
                        <a:rPr lang="en-ZA" sz="1700" b="1" dirty="0">
                          <a:solidFill>
                            <a:schemeClr val="tx1"/>
                          </a:solidFill>
                        </a:rPr>
                        <a:t>Unspent portion of conditional grants </a:t>
                      </a:r>
                    </a:p>
                    <a:p>
                      <a:r>
                        <a:rPr lang="en-ZA" sz="1700" b="1" dirty="0">
                          <a:solidFill>
                            <a:schemeClr val="tx1"/>
                          </a:solidFill>
                        </a:rPr>
                        <a:t>(GRAP 23)</a:t>
                      </a:r>
                    </a:p>
                  </a:txBody>
                  <a:tcPr marL="91441" marR="91441" marT="45698" marB="45698"/>
                </a:tc>
                <a:tc>
                  <a:txBody>
                    <a:bodyPr/>
                    <a:lstStyle/>
                    <a:p>
                      <a:r>
                        <a:rPr lang="en-ZA" sz="1700" dirty="0">
                          <a:solidFill>
                            <a:schemeClr val="tx1"/>
                          </a:solidFill>
                        </a:rPr>
                        <a:t>Discuss under revenue.</a:t>
                      </a:r>
                    </a:p>
                  </a:txBody>
                  <a:tcPr marL="91441" marR="91441" marT="45698" marB="45698"/>
                </a:tc>
                <a:tc>
                  <a:txBody>
                    <a:bodyPr/>
                    <a:lstStyle/>
                    <a:p>
                      <a:r>
                        <a:rPr lang="en-ZA" sz="1700" dirty="0"/>
                        <a:t>Grant funding received that needs</a:t>
                      </a:r>
                      <a:r>
                        <a:rPr lang="en-ZA" sz="1700" baseline="0" dirty="0"/>
                        <a:t> to be repaid if not used as specified. </a:t>
                      </a:r>
                      <a:endParaRPr lang="en-ZA" sz="1700" dirty="0"/>
                    </a:p>
                  </a:txBody>
                  <a:tcPr marL="91441" marR="91441" marT="45698" marB="45698"/>
                </a:tc>
                <a:tc>
                  <a:txBody>
                    <a:bodyPr/>
                    <a:lstStyle/>
                    <a:p>
                      <a:r>
                        <a:rPr lang="en-ZA" sz="1700" dirty="0">
                          <a:solidFill>
                            <a:schemeClr val="tx1"/>
                          </a:solidFill>
                        </a:rPr>
                        <a:t>Value of resources received. </a:t>
                      </a:r>
                    </a:p>
                  </a:txBody>
                  <a:tcPr marL="91441" marR="91441" marT="45698" marB="45698"/>
                </a:tc>
                <a:tc>
                  <a:txBody>
                    <a:bodyPr/>
                    <a:lstStyle/>
                    <a:p>
                      <a:r>
                        <a:rPr lang="en-ZA" sz="1700" dirty="0">
                          <a:solidFill>
                            <a:schemeClr val="tx1"/>
                          </a:solidFill>
                        </a:rPr>
                        <a:t>Reduced as conditions met.</a:t>
                      </a:r>
                    </a:p>
                  </a:txBody>
                  <a:tcPr marL="91441" marR="91441" marT="45698" marB="45698"/>
                </a:tc>
                <a:extLst>
                  <a:ext uri="{0D108BD9-81ED-4DB2-BD59-A6C34878D82A}">
                    <a16:rowId xmlns:a16="http://schemas.microsoft.com/office/drawing/2014/main" val="10004"/>
                  </a:ext>
                </a:extLst>
              </a:tr>
              <a:tr h="1383427">
                <a:tc>
                  <a:txBody>
                    <a:bodyPr/>
                    <a:lstStyle/>
                    <a:p>
                      <a:r>
                        <a:rPr lang="en-ZA" sz="1700" dirty="0">
                          <a:solidFill>
                            <a:srgbClr val="FF0000"/>
                          </a:solidFill>
                        </a:rPr>
                        <a:t>Decisions</a:t>
                      </a:r>
                    </a:p>
                  </a:txBody>
                  <a:tcPr marL="91441" marR="91441" marT="45698" marB="45698"/>
                </a:tc>
                <a:tc gridSpan="4">
                  <a:txBody>
                    <a:bodyPr/>
                    <a:lstStyle/>
                    <a:p>
                      <a:r>
                        <a:rPr lang="en-ZA" sz="1700" dirty="0">
                          <a:solidFill>
                            <a:srgbClr val="FF0000"/>
                          </a:solidFill>
                        </a:rPr>
                        <a:t>Amounts to</a:t>
                      </a:r>
                      <a:r>
                        <a:rPr lang="en-ZA" sz="1700" baseline="0" dirty="0">
                          <a:solidFill>
                            <a:srgbClr val="FF0000"/>
                          </a:solidFill>
                        </a:rPr>
                        <a:t> be used in future years based on conditions attached to grants and other funding received. </a:t>
                      </a:r>
                      <a:endParaRPr lang="en-ZA" sz="1700" dirty="0">
                        <a:solidFill>
                          <a:srgbClr val="FF0000"/>
                        </a:solidFill>
                      </a:endParaRPr>
                    </a:p>
                  </a:txBody>
                  <a:tcPr marL="91441" marR="91441" marT="45698" marB="45698"/>
                </a:tc>
                <a:tc hMerge="1">
                  <a:txBody>
                    <a:bodyPr/>
                    <a:lstStyle/>
                    <a:p>
                      <a:endParaRPr lang="en-ZA" sz="1800" dirty="0">
                        <a:solidFill>
                          <a:srgbClr val="FF0000"/>
                        </a:solidFill>
                      </a:endParaRPr>
                    </a:p>
                  </a:txBody>
                  <a:tcPr marL="91441" marR="91441" marT="45719" marB="45719"/>
                </a:tc>
                <a:tc hMerge="1">
                  <a:txBody>
                    <a:bodyPr/>
                    <a:lstStyle/>
                    <a:p>
                      <a:endParaRPr lang="en-ZA" sz="1800" dirty="0">
                        <a:solidFill>
                          <a:srgbClr val="FF0000"/>
                        </a:solidFill>
                      </a:endParaRPr>
                    </a:p>
                  </a:txBody>
                  <a:tcPr marL="91441" marR="91441" marT="45719" marB="45719"/>
                </a:tc>
                <a:tc hMerge="1">
                  <a:txBody>
                    <a:bodyPr/>
                    <a:lstStyle/>
                    <a:p>
                      <a:endParaRPr lang="en-ZA" sz="1800" dirty="0">
                        <a:solidFill>
                          <a:schemeClr val="tx1"/>
                        </a:solidFill>
                      </a:endParaRPr>
                    </a:p>
                  </a:txBody>
                  <a:tcPr marL="91441" marR="91441" marT="45698" marB="45698"/>
                </a:tc>
                <a:extLst>
                  <a:ext uri="{0D108BD9-81ED-4DB2-BD59-A6C34878D82A}">
                    <a16:rowId xmlns:a16="http://schemas.microsoft.com/office/drawing/2014/main" val="10005"/>
                  </a:ext>
                </a:extLst>
              </a:tr>
            </a:tbl>
          </a:graphicData>
        </a:graphic>
      </p:graphicFrame>
      <p:sp>
        <p:nvSpPr>
          <p:cNvPr id="2" name="Slide Number Placeholder 1">
            <a:extLst>
              <a:ext uri="{FF2B5EF4-FFF2-40B4-BE49-F238E27FC236}">
                <a16:creationId xmlns:a16="http://schemas.microsoft.com/office/drawing/2014/main" id="{4DAB7D72-BF9A-4F59-9A6B-77C428C12C67}"/>
              </a:ext>
            </a:extLst>
          </p:cNvPr>
          <p:cNvSpPr>
            <a:spLocks noGrp="1"/>
          </p:cNvSpPr>
          <p:nvPr>
            <p:ph type="sldNum" sz="quarter" idx="12"/>
          </p:nvPr>
        </p:nvSpPr>
        <p:spPr/>
        <p:txBody>
          <a:bodyPr/>
          <a:lstStyle/>
          <a:p>
            <a:pPr>
              <a:defRPr/>
            </a:pPr>
            <a:fld id="{72391692-E855-49AE-953B-BABEB9C9389F}" type="slidenum">
              <a:rPr lang="en-US" smtClean="0"/>
              <a:pPr>
                <a:defRPr/>
              </a:pPr>
              <a:t>31</a:t>
            </a:fld>
            <a:endParaRPr lang="en-US"/>
          </a:p>
        </p:txBody>
      </p:sp>
    </p:spTree>
    <p:extLst>
      <p:ext uri="{BB962C8B-B14F-4D97-AF65-F5344CB8AC3E}">
        <p14:creationId xmlns:p14="http://schemas.microsoft.com/office/powerpoint/2010/main" val="42344753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98373844"/>
              </p:ext>
            </p:extLst>
          </p:nvPr>
        </p:nvGraphicFramePr>
        <p:xfrm>
          <a:off x="107950" y="28575"/>
          <a:ext cx="8928102" cy="6829421"/>
        </p:xfrm>
        <a:graphic>
          <a:graphicData uri="http://schemas.openxmlformats.org/drawingml/2006/table">
            <a:tbl>
              <a:tblPr firstRow="1" bandRow="1">
                <a:tableStyleId>{5C22544A-7EE6-4342-B048-85BDC9FD1C3A}</a:tableStyleId>
              </a:tblPr>
              <a:tblGrid>
                <a:gridCol w="5040058">
                  <a:extLst>
                    <a:ext uri="{9D8B030D-6E8A-4147-A177-3AD203B41FA5}">
                      <a16:colId xmlns:a16="http://schemas.microsoft.com/office/drawing/2014/main" val="20000"/>
                    </a:ext>
                  </a:extLst>
                </a:gridCol>
                <a:gridCol w="1008012">
                  <a:extLst>
                    <a:ext uri="{9D8B030D-6E8A-4147-A177-3AD203B41FA5}">
                      <a16:colId xmlns:a16="http://schemas.microsoft.com/office/drawing/2014/main" val="20001"/>
                    </a:ext>
                  </a:extLst>
                </a:gridCol>
                <a:gridCol w="1008012">
                  <a:extLst>
                    <a:ext uri="{9D8B030D-6E8A-4147-A177-3AD203B41FA5}">
                      <a16:colId xmlns:a16="http://schemas.microsoft.com/office/drawing/2014/main" val="20002"/>
                    </a:ext>
                  </a:extLst>
                </a:gridCol>
                <a:gridCol w="1008012">
                  <a:extLst>
                    <a:ext uri="{9D8B030D-6E8A-4147-A177-3AD203B41FA5}">
                      <a16:colId xmlns:a16="http://schemas.microsoft.com/office/drawing/2014/main" val="20003"/>
                    </a:ext>
                  </a:extLst>
                </a:gridCol>
                <a:gridCol w="864008">
                  <a:extLst>
                    <a:ext uri="{9D8B030D-6E8A-4147-A177-3AD203B41FA5}">
                      <a16:colId xmlns:a16="http://schemas.microsoft.com/office/drawing/2014/main" val="20004"/>
                    </a:ext>
                  </a:extLst>
                </a:gridCol>
              </a:tblGrid>
              <a:tr h="424537">
                <a:tc>
                  <a:txBody>
                    <a:bodyPr/>
                    <a:lstStyle/>
                    <a:p>
                      <a:r>
                        <a:rPr lang="en-ZA" sz="1800" dirty="0">
                          <a:solidFill>
                            <a:schemeClr val="tx2"/>
                          </a:solidFill>
                        </a:rPr>
                        <a:t>Statement of financial position at 30 June 19</a:t>
                      </a:r>
                    </a:p>
                  </a:txBody>
                  <a:tcPr marL="91431" marR="91431" marT="45723" marB="45723">
                    <a:solidFill>
                      <a:schemeClr val="bg1">
                        <a:lumMod val="95000"/>
                      </a:schemeClr>
                    </a:solidFill>
                  </a:tcPr>
                </a:tc>
                <a:tc gridSpan="2">
                  <a:txBody>
                    <a:bodyPr/>
                    <a:lstStyle/>
                    <a:p>
                      <a:pPr algn="ctr"/>
                      <a:r>
                        <a:rPr lang="en-ZA" sz="1800" dirty="0">
                          <a:solidFill>
                            <a:schemeClr val="tx2"/>
                          </a:solidFill>
                        </a:rPr>
                        <a:t>Economic Entity</a:t>
                      </a:r>
                    </a:p>
                  </a:txBody>
                  <a:tcPr marL="91431" marR="91431" marT="45723" marB="45723">
                    <a:solidFill>
                      <a:schemeClr val="bg1">
                        <a:lumMod val="95000"/>
                      </a:schemeClr>
                    </a:solidFill>
                  </a:tcPr>
                </a:tc>
                <a:tc hMerge="1">
                  <a:txBody>
                    <a:bodyPr/>
                    <a:lstStyle/>
                    <a:p>
                      <a:endParaRPr lang="en-ZA" dirty="0">
                        <a:solidFill>
                          <a:schemeClr val="tx2"/>
                        </a:solidFill>
                      </a:endParaRPr>
                    </a:p>
                  </a:txBody>
                  <a:tcPr>
                    <a:solidFill>
                      <a:schemeClr val="bg1"/>
                    </a:solidFill>
                  </a:tcPr>
                </a:tc>
                <a:tc gridSpan="2">
                  <a:txBody>
                    <a:bodyPr/>
                    <a:lstStyle/>
                    <a:p>
                      <a:pPr algn="ctr"/>
                      <a:r>
                        <a:rPr lang="en-ZA" sz="1800" dirty="0">
                          <a:solidFill>
                            <a:schemeClr val="tx2"/>
                          </a:solidFill>
                        </a:rPr>
                        <a:t>Municipality</a:t>
                      </a:r>
                    </a:p>
                  </a:txBody>
                  <a:tcPr marL="91431" marR="91431" marT="45723" marB="45723">
                    <a:solidFill>
                      <a:schemeClr val="bg1">
                        <a:lumMod val="95000"/>
                      </a:schemeClr>
                    </a:solidFill>
                  </a:tcPr>
                </a:tc>
                <a:tc hMerge="1">
                  <a:txBody>
                    <a:bodyPr/>
                    <a:lstStyle/>
                    <a:p>
                      <a:endParaRPr lang="en-ZA" dirty="0">
                        <a:solidFill>
                          <a:schemeClr val="tx2"/>
                        </a:solidFill>
                      </a:endParaRPr>
                    </a:p>
                  </a:txBody>
                  <a:tcPr>
                    <a:solidFill>
                      <a:schemeClr val="bg1"/>
                    </a:solidFill>
                  </a:tcPr>
                </a:tc>
                <a:extLst>
                  <a:ext uri="{0D108BD9-81ED-4DB2-BD59-A6C34878D82A}">
                    <a16:rowId xmlns:a16="http://schemas.microsoft.com/office/drawing/2014/main" val="10000"/>
                  </a:ext>
                </a:extLst>
              </a:tr>
              <a:tr h="413451">
                <a:tc>
                  <a:txBody>
                    <a:bodyPr/>
                    <a:lstStyle/>
                    <a:p>
                      <a:endParaRPr lang="en-ZA" sz="1800" dirty="0">
                        <a:solidFill>
                          <a:schemeClr val="tx2"/>
                        </a:solidFill>
                      </a:endParaRPr>
                    </a:p>
                  </a:txBody>
                  <a:tcPr marL="91431" marR="91431" marT="45723" marB="45723">
                    <a:solidFill>
                      <a:schemeClr val="bg1">
                        <a:lumMod val="95000"/>
                      </a:schemeClr>
                    </a:solidFill>
                  </a:tcPr>
                </a:tc>
                <a:tc>
                  <a:txBody>
                    <a:bodyPr/>
                    <a:lstStyle/>
                    <a:p>
                      <a:pPr algn="ctr"/>
                      <a:r>
                        <a:rPr lang="en-ZA" sz="1800" b="1" dirty="0">
                          <a:solidFill>
                            <a:schemeClr val="tx2"/>
                          </a:solidFill>
                        </a:rPr>
                        <a:t>2019</a:t>
                      </a:r>
                    </a:p>
                  </a:txBody>
                  <a:tcPr marL="91431" marR="91431" marT="45723" marB="45723">
                    <a:solidFill>
                      <a:schemeClr val="bg1">
                        <a:lumMod val="95000"/>
                      </a:schemeClr>
                    </a:solidFill>
                  </a:tcPr>
                </a:tc>
                <a:tc>
                  <a:txBody>
                    <a:bodyPr/>
                    <a:lstStyle/>
                    <a:p>
                      <a:pPr algn="ctr"/>
                      <a:r>
                        <a:rPr lang="en-ZA" sz="1800" b="1" dirty="0">
                          <a:solidFill>
                            <a:schemeClr val="tx2"/>
                          </a:solidFill>
                        </a:rPr>
                        <a:t>2018</a:t>
                      </a:r>
                    </a:p>
                  </a:txBody>
                  <a:tcPr marL="91431" marR="91431" marT="45723" marB="45723">
                    <a:solidFill>
                      <a:schemeClr val="bg1">
                        <a:lumMod val="95000"/>
                      </a:schemeClr>
                    </a:solidFill>
                  </a:tcPr>
                </a:tc>
                <a:tc>
                  <a:txBody>
                    <a:bodyPr/>
                    <a:lstStyle/>
                    <a:p>
                      <a:pPr algn="ctr"/>
                      <a:r>
                        <a:rPr lang="en-ZA" sz="1800" b="1" dirty="0">
                          <a:solidFill>
                            <a:schemeClr val="tx2"/>
                          </a:solidFill>
                        </a:rPr>
                        <a:t>2019</a:t>
                      </a:r>
                    </a:p>
                  </a:txBody>
                  <a:tcPr marL="91431" marR="91431" marT="45723" marB="45723">
                    <a:solidFill>
                      <a:schemeClr val="bg1">
                        <a:lumMod val="95000"/>
                      </a:schemeClr>
                    </a:solidFill>
                  </a:tcPr>
                </a:tc>
                <a:tc>
                  <a:txBody>
                    <a:bodyPr/>
                    <a:lstStyle/>
                    <a:p>
                      <a:pPr algn="ctr"/>
                      <a:r>
                        <a:rPr lang="en-ZA" sz="1800" b="1" dirty="0">
                          <a:solidFill>
                            <a:schemeClr val="tx2"/>
                          </a:solidFill>
                        </a:rPr>
                        <a:t>2018</a:t>
                      </a:r>
                    </a:p>
                  </a:txBody>
                  <a:tcPr marL="91431" marR="91431" marT="45723" marB="45723">
                    <a:solidFill>
                      <a:schemeClr val="bg1">
                        <a:lumMod val="95000"/>
                      </a:schemeClr>
                    </a:solidFill>
                  </a:tcPr>
                </a:tc>
                <a:extLst>
                  <a:ext uri="{0D108BD9-81ED-4DB2-BD59-A6C34878D82A}">
                    <a16:rowId xmlns:a16="http://schemas.microsoft.com/office/drawing/2014/main" val="10001"/>
                  </a:ext>
                </a:extLst>
              </a:tr>
              <a:tr h="514969">
                <a:tc>
                  <a:txBody>
                    <a:bodyPr/>
                    <a:lstStyle/>
                    <a:p>
                      <a:r>
                        <a:rPr lang="en-ZA" sz="1800" b="1" dirty="0">
                          <a:solidFill>
                            <a:schemeClr val="tx2"/>
                          </a:solidFill>
                        </a:rPr>
                        <a:t>Net</a:t>
                      </a:r>
                      <a:r>
                        <a:rPr lang="en-ZA" sz="1800" b="1" baseline="0" dirty="0">
                          <a:solidFill>
                            <a:schemeClr val="tx2"/>
                          </a:solidFill>
                        </a:rPr>
                        <a:t> assets</a:t>
                      </a:r>
                      <a:endParaRPr lang="en-ZA" sz="1800" b="1" dirty="0">
                        <a:solidFill>
                          <a:schemeClr val="tx2"/>
                        </a:solidFill>
                      </a:endParaRPr>
                    </a:p>
                  </a:txBody>
                  <a:tcPr marL="91431" marR="91431" marT="45723" marB="45723">
                    <a:solidFill>
                      <a:schemeClr val="bg1">
                        <a:lumMod val="95000"/>
                      </a:schemeClr>
                    </a:solidFill>
                  </a:tcPr>
                </a:tc>
                <a:tc>
                  <a:txBody>
                    <a:bodyPr/>
                    <a:lstStyle/>
                    <a:p>
                      <a:pPr algn="r"/>
                      <a:r>
                        <a:rPr lang="en-ZA" sz="1800" b="1" dirty="0">
                          <a:solidFill>
                            <a:schemeClr val="tx2"/>
                          </a:solidFill>
                        </a:rPr>
                        <a:t>X,XXX</a:t>
                      </a:r>
                    </a:p>
                  </a:txBody>
                  <a:tcPr marL="91431" marR="91431" marT="45723" marB="45723">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marT="45723" marB="45723">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marT="45723" marB="45723">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marT="45723" marB="45723">
                    <a:solidFill>
                      <a:schemeClr val="bg1">
                        <a:lumMod val="95000"/>
                      </a:schemeClr>
                    </a:solidFill>
                  </a:tcPr>
                </a:tc>
                <a:extLst>
                  <a:ext uri="{0D108BD9-81ED-4DB2-BD59-A6C34878D82A}">
                    <a16:rowId xmlns:a16="http://schemas.microsoft.com/office/drawing/2014/main" val="10002"/>
                  </a:ext>
                </a:extLst>
              </a:tr>
              <a:tr h="413451">
                <a:tc>
                  <a:txBody>
                    <a:bodyPr/>
                    <a:lstStyle/>
                    <a:p>
                      <a:r>
                        <a:rPr lang="en-ZA" sz="1800" dirty="0">
                          <a:solidFill>
                            <a:schemeClr val="tx2"/>
                          </a:solidFill>
                        </a:rPr>
                        <a:t>Housing development fund</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3"/>
                  </a:ext>
                </a:extLst>
              </a:tr>
              <a:tr h="413451">
                <a:tc>
                  <a:txBody>
                    <a:bodyPr/>
                    <a:lstStyle/>
                    <a:p>
                      <a:pPr marL="0" indent="0">
                        <a:buFontTx/>
                        <a:buNone/>
                      </a:pPr>
                      <a:r>
                        <a:rPr lang="en-ZA" sz="1800" dirty="0">
                          <a:solidFill>
                            <a:schemeClr val="tx2"/>
                          </a:solidFill>
                        </a:rPr>
                        <a:t>Reserves</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4"/>
                  </a:ext>
                </a:extLst>
              </a:tr>
              <a:tr h="488383">
                <a:tc>
                  <a:txBody>
                    <a:bodyPr/>
                    <a:lstStyle/>
                    <a:p>
                      <a:r>
                        <a:rPr lang="en-ZA" sz="1800" dirty="0"/>
                        <a:t>- Revaluation reserve</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5"/>
                  </a:ext>
                </a:extLst>
              </a:tr>
              <a:tr h="413451">
                <a:tc>
                  <a:txBody>
                    <a:bodyPr/>
                    <a:lstStyle/>
                    <a:p>
                      <a:r>
                        <a:rPr lang="en-ZA" sz="1800" dirty="0"/>
                        <a:t>- Capital replacement reserve</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6"/>
                  </a:ext>
                </a:extLst>
              </a:tr>
              <a:tr h="413451">
                <a:tc>
                  <a:txBody>
                    <a:bodyPr/>
                    <a:lstStyle/>
                    <a:p>
                      <a:r>
                        <a:rPr lang="en-ZA" sz="1800" dirty="0"/>
                        <a:t>-</a:t>
                      </a:r>
                      <a:r>
                        <a:rPr lang="en-ZA" sz="1800" baseline="0" dirty="0"/>
                        <a:t> Insurance reserve</a:t>
                      </a:r>
                      <a:endParaRPr lang="en-ZA" sz="1800" dirty="0"/>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7"/>
                  </a:ext>
                </a:extLst>
              </a:tr>
              <a:tr h="4134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a:solidFill>
                            <a:schemeClr val="tx2"/>
                          </a:solidFill>
                        </a:rPr>
                        <a:t>Accumulated surplus (or deficit)</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8"/>
                  </a:ext>
                </a:extLst>
              </a:tr>
              <a:tr h="4134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a:solidFill>
                            <a:schemeClr val="tx2"/>
                          </a:solidFill>
                        </a:rPr>
                        <a:t>Non-controlling interest</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tc>
                  <a:txBody>
                    <a:bodyPr/>
                    <a:lstStyle/>
                    <a:p>
                      <a:pPr algn="r"/>
                      <a:r>
                        <a:rPr lang="en-ZA" sz="1800" dirty="0">
                          <a:solidFill>
                            <a:schemeClr val="tx2"/>
                          </a:solidFill>
                        </a:rPr>
                        <a:t>XXX</a:t>
                      </a:r>
                    </a:p>
                  </a:txBody>
                  <a:tcPr marL="91431" marR="91431" marT="45723" marB="45723">
                    <a:solidFill>
                      <a:schemeClr val="bg1">
                        <a:lumMod val="95000"/>
                      </a:schemeClr>
                    </a:solidFill>
                  </a:tcPr>
                </a:tc>
                <a:extLst>
                  <a:ext uri="{0D108BD9-81ED-4DB2-BD59-A6C34878D82A}">
                    <a16:rowId xmlns:a16="http://schemas.microsoft.com/office/drawing/2014/main" val="10009"/>
                  </a:ext>
                </a:extLst>
              </a:tr>
              <a:tr h="413451">
                <a:tc>
                  <a:txBody>
                    <a:bodyPr/>
                    <a:lstStyle/>
                    <a:p>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extLst>
                  <a:ext uri="{0D108BD9-81ED-4DB2-BD59-A6C34878D82A}">
                    <a16:rowId xmlns:a16="http://schemas.microsoft.com/office/drawing/2014/main" val="10010"/>
                  </a:ext>
                </a:extLst>
              </a:tr>
              <a:tr h="413451">
                <a:tc>
                  <a:txBody>
                    <a:bodyPr/>
                    <a:lstStyle/>
                    <a:p>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extLst>
                  <a:ext uri="{0D108BD9-81ED-4DB2-BD59-A6C34878D82A}">
                    <a16:rowId xmlns:a16="http://schemas.microsoft.com/office/drawing/2014/main" val="10011"/>
                  </a:ext>
                </a:extLst>
              </a:tr>
              <a:tr h="413451">
                <a:tc>
                  <a:txBody>
                    <a:bodyPr/>
                    <a:lstStyle/>
                    <a:p>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extLst>
                  <a:ext uri="{0D108BD9-81ED-4DB2-BD59-A6C34878D82A}">
                    <a16:rowId xmlns:a16="http://schemas.microsoft.com/office/drawing/2014/main" val="10012"/>
                  </a:ext>
                </a:extLst>
              </a:tr>
              <a:tr h="413451">
                <a:tc>
                  <a:txBody>
                    <a:bodyPr/>
                    <a:lstStyle/>
                    <a:p>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extLst>
                  <a:ext uri="{0D108BD9-81ED-4DB2-BD59-A6C34878D82A}">
                    <a16:rowId xmlns:a16="http://schemas.microsoft.com/office/drawing/2014/main" val="10013"/>
                  </a:ext>
                </a:extLst>
              </a:tr>
              <a:tr h="440120">
                <a:tc>
                  <a:txBody>
                    <a:bodyPr/>
                    <a:lstStyle/>
                    <a:p>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extLst>
                  <a:ext uri="{0D108BD9-81ED-4DB2-BD59-A6C34878D82A}">
                    <a16:rowId xmlns:a16="http://schemas.microsoft.com/office/drawing/2014/main" val="10014"/>
                  </a:ext>
                </a:extLst>
              </a:tr>
              <a:tr h="413451">
                <a:tc>
                  <a:txBody>
                    <a:bodyPr/>
                    <a:lstStyle/>
                    <a:p>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tc>
                  <a:txBody>
                    <a:bodyPr/>
                    <a:lstStyle/>
                    <a:p>
                      <a:pPr algn="r"/>
                      <a:endParaRPr lang="en-ZA" sz="1800" dirty="0">
                        <a:solidFill>
                          <a:schemeClr val="tx2"/>
                        </a:solidFill>
                      </a:endParaRPr>
                    </a:p>
                  </a:txBody>
                  <a:tcPr marL="91431" marR="91431" marT="45723" marB="45723">
                    <a:solidFill>
                      <a:schemeClr val="bg1">
                        <a:lumMod val="95000"/>
                      </a:schemeClr>
                    </a:solidFill>
                  </a:tcPr>
                </a:tc>
                <a:extLst>
                  <a:ext uri="{0D108BD9-81ED-4DB2-BD59-A6C34878D82A}">
                    <a16:rowId xmlns:a16="http://schemas.microsoft.com/office/drawing/2014/main" val="10015"/>
                  </a:ext>
                </a:extLst>
              </a:tr>
            </a:tbl>
          </a:graphicData>
        </a:graphic>
      </p:graphicFrame>
      <p:sp>
        <p:nvSpPr>
          <p:cNvPr id="3" name="Slide Number Placeholder 2">
            <a:extLst>
              <a:ext uri="{FF2B5EF4-FFF2-40B4-BE49-F238E27FC236}">
                <a16:creationId xmlns:a16="http://schemas.microsoft.com/office/drawing/2014/main" id="{88158E6F-F8AA-44F0-8D59-5EAC8E779C70}"/>
              </a:ext>
            </a:extLst>
          </p:cNvPr>
          <p:cNvSpPr>
            <a:spLocks noGrp="1"/>
          </p:cNvSpPr>
          <p:nvPr>
            <p:ph type="sldNum" sz="quarter" idx="12"/>
          </p:nvPr>
        </p:nvSpPr>
        <p:spPr/>
        <p:txBody>
          <a:bodyPr/>
          <a:lstStyle/>
          <a:p>
            <a:pPr>
              <a:defRPr/>
            </a:pPr>
            <a:fld id="{72391692-E855-49AE-953B-BABEB9C9389F}"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434" name="Group 58"/>
          <p:cNvGraphicFramePr>
            <a:graphicFrameLocks noGrp="1"/>
          </p:cNvGraphicFramePr>
          <p:nvPr>
            <p:extLst>
              <p:ext uri="{D42A27DB-BD31-4B8C-83A1-F6EECF244321}">
                <p14:modId xmlns:p14="http://schemas.microsoft.com/office/powerpoint/2010/main" val="3395886452"/>
              </p:ext>
            </p:extLst>
          </p:nvPr>
        </p:nvGraphicFramePr>
        <p:xfrm>
          <a:off x="0" y="115888"/>
          <a:ext cx="9144000" cy="6742112"/>
        </p:xfrm>
        <a:graphic>
          <a:graphicData uri="http://schemas.openxmlformats.org/drawingml/2006/table">
            <a:tbl>
              <a:tblPr/>
              <a:tblGrid>
                <a:gridCol w="7522490">
                  <a:extLst>
                    <a:ext uri="{9D8B030D-6E8A-4147-A177-3AD203B41FA5}">
                      <a16:colId xmlns:a16="http://schemas.microsoft.com/office/drawing/2014/main" val="20000"/>
                    </a:ext>
                  </a:extLst>
                </a:gridCol>
                <a:gridCol w="1621510">
                  <a:extLst>
                    <a:ext uri="{9D8B030D-6E8A-4147-A177-3AD203B41FA5}">
                      <a16:colId xmlns:a16="http://schemas.microsoft.com/office/drawing/2014/main" val="20001"/>
                    </a:ext>
                  </a:extLst>
                </a:gridCol>
              </a:tblGrid>
              <a:tr h="68151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1" i="0" u="none" strike="noStrike" cap="none" normalizeH="0" baseline="0" dirty="0">
                          <a:ln>
                            <a:noFill/>
                          </a:ln>
                          <a:solidFill>
                            <a:schemeClr val="tx1"/>
                          </a:solidFill>
                          <a:effectLst/>
                          <a:latin typeface="Arial" charset="0"/>
                        </a:rPr>
                        <a:t>STATEMENT OF FINANCIAL PERFORMANCE  AT MMYYYY</a:t>
                      </a:r>
                      <a:endParaRPr kumimoji="0" lang="en-ZA" sz="2400" b="1" i="0" u="none" strike="noStrike" cap="none" normalizeH="0" baseline="0" dirty="0">
                        <a:ln>
                          <a:noFill/>
                        </a:ln>
                        <a:solidFill>
                          <a:srgbClr val="FFFFFF"/>
                        </a:solidFill>
                        <a:effectLst/>
                        <a:latin typeface="Arial" charset="0"/>
                      </a:endParaRP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lang="en-ZA"/>
                    </a:p>
                  </a:txBody>
                  <a:tcPr/>
                </a:tc>
                <a:extLst>
                  <a:ext uri="{0D108BD9-81ED-4DB2-BD59-A6C34878D82A}">
                    <a16:rowId xmlns:a16="http://schemas.microsoft.com/office/drawing/2014/main" val="10000"/>
                  </a:ext>
                </a:extLst>
              </a:tr>
              <a:tr h="6839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dirty="0">
                          <a:ln>
                            <a:noFill/>
                          </a:ln>
                          <a:solidFill>
                            <a:srgbClr val="FF0000"/>
                          </a:solidFill>
                          <a:effectLst/>
                          <a:latin typeface="Arial" charset="0"/>
                        </a:rPr>
                        <a:t>REVENUE</a:t>
                      </a: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2400" b="0" i="0" u="none" strike="noStrike" cap="none" normalizeH="0" baseline="0">
                        <a:ln>
                          <a:noFill/>
                        </a:ln>
                        <a:solidFill>
                          <a:srgbClr val="000000"/>
                        </a:solidFill>
                        <a:effectLst/>
                        <a:latin typeface="Arial" charset="0"/>
                      </a:endParaRP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681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dirty="0">
                          <a:ln>
                            <a:noFill/>
                          </a:ln>
                          <a:solidFill>
                            <a:srgbClr val="FF0000"/>
                          </a:solidFill>
                          <a:effectLst/>
                          <a:latin typeface="Arial" charset="0"/>
                        </a:rPr>
                        <a:t>Exchange revenue</a:t>
                      </a: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a:ln>
                            <a:noFill/>
                          </a:ln>
                          <a:solidFill>
                            <a:srgbClr val="FF0000"/>
                          </a:solidFill>
                          <a:effectLst/>
                          <a:latin typeface="Arial" charset="0"/>
                        </a:rPr>
                        <a:t>x xxx</a:t>
                      </a: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6036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dirty="0">
                          <a:ln>
                            <a:noFill/>
                          </a:ln>
                          <a:solidFill>
                            <a:srgbClr val="FF0000"/>
                          </a:solidFill>
                          <a:effectLst/>
                          <a:latin typeface="Arial" charset="0"/>
                        </a:rPr>
                        <a:t>Non-exchange revenue</a:t>
                      </a: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a:ln>
                            <a:noFill/>
                          </a:ln>
                          <a:solidFill>
                            <a:srgbClr val="FF0000"/>
                          </a:solidFill>
                          <a:effectLst/>
                          <a:latin typeface="Arial" charset="0"/>
                        </a:rPr>
                        <a:t>x xxx</a:t>
                      </a: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81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2400" b="0" i="0" u="none" strike="noStrike" cap="none" normalizeH="0" baseline="0" dirty="0">
                        <a:ln>
                          <a:noFill/>
                        </a:ln>
                        <a:solidFill>
                          <a:srgbClr val="FF0000"/>
                        </a:solidFill>
                        <a:effectLst/>
                        <a:latin typeface="Arial" charset="0"/>
                      </a:endParaRP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a:ln>
                            <a:noFill/>
                          </a:ln>
                          <a:solidFill>
                            <a:srgbClr val="FF0000"/>
                          </a:solidFill>
                          <a:effectLst/>
                          <a:latin typeface="Arial" charset="0"/>
                        </a:rPr>
                        <a:t>x xxx</a:t>
                      </a: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4"/>
                  </a:ext>
                </a:extLst>
              </a:tr>
              <a:tr h="681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dirty="0">
                          <a:ln>
                            <a:noFill/>
                          </a:ln>
                          <a:solidFill>
                            <a:schemeClr val="accent2"/>
                          </a:solidFill>
                          <a:effectLst/>
                          <a:latin typeface="Arial" charset="0"/>
                        </a:rPr>
                        <a:t>EXPENSES</a:t>
                      </a: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ZA" sz="2400" b="0" i="0" u="none" strike="noStrike" cap="none" normalizeH="0" baseline="0">
                        <a:ln>
                          <a:noFill/>
                        </a:ln>
                        <a:solidFill>
                          <a:srgbClr val="000000"/>
                        </a:solidFill>
                        <a:effectLst/>
                        <a:latin typeface="Arial" charset="0"/>
                      </a:endParaRP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6839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dirty="0">
                          <a:ln>
                            <a:noFill/>
                          </a:ln>
                          <a:solidFill>
                            <a:schemeClr val="accent2"/>
                          </a:solidFill>
                          <a:effectLst/>
                          <a:latin typeface="Arial" charset="0"/>
                        </a:rPr>
                        <a:t>By nature or function</a:t>
                      </a: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dirty="0">
                          <a:ln>
                            <a:noFill/>
                          </a:ln>
                          <a:solidFill>
                            <a:schemeClr val="accent2"/>
                          </a:solidFill>
                          <a:effectLst/>
                          <a:latin typeface="Arial" charset="0"/>
                        </a:rPr>
                        <a:t>x xxx</a:t>
                      </a: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681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2400" b="0" i="0" u="none" strike="noStrike" cap="none" normalizeH="0" baseline="0" dirty="0">
                        <a:ln>
                          <a:noFill/>
                        </a:ln>
                        <a:solidFill>
                          <a:schemeClr val="accent2"/>
                        </a:solidFill>
                        <a:effectLst/>
                        <a:latin typeface="Arial" charset="0"/>
                      </a:endParaRP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dirty="0">
                          <a:ln>
                            <a:noFill/>
                          </a:ln>
                          <a:solidFill>
                            <a:schemeClr val="accent2"/>
                          </a:solidFill>
                          <a:effectLst/>
                          <a:latin typeface="Arial" charset="0"/>
                        </a:rPr>
                        <a:t>x xxx</a:t>
                      </a: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681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1" i="0" u="none" strike="noStrike" cap="none" normalizeH="0" baseline="0" dirty="0">
                          <a:ln>
                            <a:noFill/>
                          </a:ln>
                          <a:solidFill>
                            <a:schemeClr val="tx2"/>
                          </a:solidFill>
                          <a:effectLst/>
                          <a:latin typeface="Arial" charset="0"/>
                        </a:rPr>
                        <a:t>Surplus (or deficit) for the year</a:t>
                      </a: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sz="2400" b="1" i="0" u="none" strike="noStrike" cap="none" normalizeH="0" baseline="0" dirty="0">
                          <a:ln>
                            <a:noFill/>
                          </a:ln>
                          <a:solidFill>
                            <a:schemeClr val="tx2"/>
                          </a:solidFill>
                          <a:effectLst/>
                          <a:latin typeface="Arial" charset="0"/>
                        </a:rPr>
                        <a:t>X XXX</a:t>
                      </a: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681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2400" b="0" i="0" u="none" strike="noStrike" cap="none" normalizeH="0" baseline="0" dirty="0">
                        <a:ln>
                          <a:noFill/>
                        </a:ln>
                        <a:solidFill>
                          <a:srgbClr val="008000"/>
                        </a:solidFill>
                        <a:effectLst/>
                        <a:latin typeface="Arial" charset="0"/>
                      </a:endParaRP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ZA" sz="2400" b="0" i="0" u="none" strike="noStrike" cap="none" normalizeH="0" baseline="0" dirty="0">
                        <a:ln>
                          <a:noFill/>
                        </a:ln>
                        <a:solidFill>
                          <a:srgbClr val="008000"/>
                        </a:solidFill>
                        <a:effectLst/>
                        <a:latin typeface="Arial" charset="0"/>
                      </a:endParaRPr>
                    </a:p>
                  </a:txBody>
                  <a:tcPr marL="91437" marR="91437"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solidFill>
                  </a:tcPr>
                </a:tc>
                <a:extLst>
                  <a:ext uri="{0D108BD9-81ED-4DB2-BD59-A6C34878D82A}">
                    <a16:rowId xmlns:a16="http://schemas.microsoft.com/office/drawing/2014/main" val="10009"/>
                  </a:ext>
                </a:extLst>
              </a:tr>
            </a:tbl>
          </a:graphicData>
        </a:graphic>
      </p:graphicFrame>
      <p:sp>
        <p:nvSpPr>
          <p:cNvPr id="2" name="Slide Number Placeholder 1">
            <a:extLst>
              <a:ext uri="{FF2B5EF4-FFF2-40B4-BE49-F238E27FC236}">
                <a16:creationId xmlns:a16="http://schemas.microsoft.com/office/drawing/2014/main" id="{8D9C0B82-2712-4B88-BE19-0553B8AC8F98}"/>
              </a:ext>
            </a:extLst>
          </p:cNvPr>
          <p:cNvSpPr>
            <a:spLocks noGrp="1"/>
          </p:cNvSpPr>
          <p:nvPr>
            <p:ph type="sldNum" sz="quarter" idx="12"/>
          </p:nvPr>
        </p:nvSpPr>
        <p:spPr/>
        <p:txBody>
          <a:bodyPr/>
          <a:lstStyle/>
          <a:p>
            <a:pPr>
              <a:defRPr/>
            </a:pPr>
            <a:fld id="{1CC5C42C-8FBD-4D3A-B63B-FC8309EF9A65}"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80454"/>
              </p:ext>
            </p:extLst>
          </p:nvPr>
        </p:nvGraphicFramePr>
        <p:xfrm>
          <a:off x="107950" y="28575"/>
          <a:ext cx="8928102" cy="6745288"/>
        </p:xfrm>
        <a:graphic>
          <a:graphicData uri="http://schemas.openxmlformats.org/drawingml/2006/table">
            <a:tbl>
              <a:tblPr firstRow="1" bandRow="1">
                <a:tableStyleId>{5C22544A-7EE6-4342-B048-85BDC9FD1C3A}</a:tableStyleId>
              </a:tblPr>
              <a:tblGrid>
                <a:gridCol w="5040058">
                  <a:extLst>
                    <a:ext uri="{9D8B030D-6E8A-4147-A177-3AD203B41FA5}">
                      <a16:colId xmlns:a16="http://schemas.microsoft.com/office/drawing/2014/main" val="20000"/>
                    </a:ext>
                  </a:extLst>
                </a:gridCol>
                <a:gridCol w="1008012">
                  <a:extLst>
                    <a:ext uri="{9D8B030D-6E8A-4147-A177-3AD203B41FA5}">
                      <a16:colId xmlns:a16="http://schemas.microsoft.com/office/drawing/2014/main" val="20001"/>
                    </a:ext>
                  </a:extLst>
                </a:gridCol>
                <a:gridCol w="1008012">
                  <a:extLst>
                    <a:ext uri="{9D8B030D-6E8A-4147-A177-3AD203B41FA5}">
                      <a16:colId xmlns:a16="http://schemas.microsoft.com/office/drawing/2014/main" val="20002"/>
                    </a:ext>
                  </a:extLst>
                </a:gridCol>
                <a:gridCol w="1008012">
                  <a:extLst>
                    <a:ext uri="{9D8B030D-6E8A-4147-A177-3AD203B41FA5}">
                      <a16:colId xmlns:a16="http://schemas.microsoft.com/office/drawing/2014/main" val="20003"/>
                    </a:ext>
                  </a:extLst>
                </a:gridCol>
                <a:gridCol w="864008">
                  <a:extLst>
                    <a:ext uri="{9D8B030D-6E8A-4147-A177-3AD203B41FA5}">
                      <a16:colId xmlns:a16="http://schemas.microsoft.com/office/drawing/2014/main" val="20004"/>
                    </a:ext>
                  </a:extLst>
                </a:gridCol>
              </a:tblGrid>
              <a:tr h="640109">
                <a:tc>
                  <a:txBody>
                    <a:bodyPr/>
                    <a:lstStyle/>
                    <a:p>
                      <a:r>
                        <a:rPr lang="en-ZA" sz="1800" dirty="0">
                          <a:solidFill>
                            <a:schemeClr val="tx2"/>
                          </a:solidFill>
                        </a:rPr>
                        <a:t>Statement of financial performance</a:t>
                      </a:r>
                      <a:r>
                        <a:rPr lang="en-ZA" sz="1800" baseline="0" dirty="0">
                          <a:solidFill>
                            <a:schemeClr val="tx2"/>
                          </a:solidFill>
                        </a:rPr>
                        <a:t> for the year</a:t>
                      </a:r>
                      <a:endParaRPr lang="en-ZA" sz="1800" dirty="0">
                        <a:solidFill>
                          <a:schemeClr val="tx2"/>
                        </a:solidFill>
                      </a:endParaRPr>
                    </a:p>
                  </a:txBody>
                  <a:tcPr marL="91431" marR="91431" marT="45722" marB="45722">
                    <a:solidFill>
                      <a:schemeClr val="bg1">
                        <a:lumMod val="95000"/>
                      </a:schemeClr>
                    </a:solidFill>
                  </a:tcPr>
                </a:tc>
                <a:tc gridSpan="2">
                  <a:txBody>
                    <a:bodyPr/>
                    <a:lstStyle/>
                    <a:p>
                      <a:pPr algn="ctr"/>
                      <a:r>
                        <a:rPr lang="en-ZA" sz="1800" dirty="0">
                          <a:solidFill>
                            <a:schemeClr val="tx2"/>
                          </a:solidFill>
                        </a:rPr>
                        <a:t>Economic Entity</a:t>
                      </a:r>
                    </a:p>
                  </a:txBody>
                  <a:tcPr marL="91431" marR="91431" marT="45722" marB="45722">
                    <a:solidFill>
                      <a:schemeClr val="bg1">
                        <a:lumMod val="95000"/>
                      </a:schemeClr>
                    </a:solidFill>
                  </a:tcPr>
                </a:tc>
                <a:tc hMerge="1">
                  <a:txBody>
                    <a:bodyPr/>
                    <a:lstStyle/>
                    <a:p>
                      <a:endParaRPr lang="en-ZA" dirty="0">
                        <a:solidFill>
                          <a:schemeClr val="tx2"/>
                        </a:solidFill>
                      </a:endParaRPr>
                    </a:p>
                  </a:txBody>
                  <a:tcPr>
                    <a:solidFill>
                      <a:schemeClr val="bg1"/>
                    </a:solidFill>
                  </a:tcPr>
                </a:tc>
                <a:tc gridSpan="2">
                  <a:txBody>
                    <a:bodyPr/>
                    <a:lstStyle/>
                    <a:p>
                      <a:pPr algn="ctr"/>
                      <a:r>
                        <a:rPr lang="en-ZA" sz="1800" dirty="0">
                          <a:solidFill>
                            <a:schemeClr val="tx2"/>
                          </a:solidFill>
                        </a:rPr>
                        <a:t>Municipality</a:t>
                      </a:r>
                    </a:p>
                  </a:txBody>
                  <a:tcPr marL="91431" marR="91431" marT="45722" marB="45722">
                    <a:solidFill>
                      <a:schemeClr val="bg1">
                        <a:lumMod val="95000"/>
                      </a:schemeClr>
                    </a:solidFill>
                  </a:tcPr>
                </a:tc>
                <a:tc hMerge="1">
                  <a:txBody>
                    <a:bodyPr/>
                    <a:lstStyle/>
                    <a:p>
                      <a:endParaRPr lang="en-ZA" dirty="0">
                        <a:solidFill>
                          <a:schemeClr val="tx2"/>
                        </a:solidFill>
                      </a:endParaRPr>
                    </a:p>
                  </a:txBody>
                  <a:tcPr>
                    <a:solidFill>
                      <a:schemeClr val="bg1"/>
                    </a:solidFill>
                  </a:tcPr>
                </a:tc>
                <a:extLst>
                  <a:ext uri="{0D108BD9-81ED-4DB2-BD59-A6C34878D82A}">
                    <a16:rowId xmlns:a16="http://schemas.microsoft.com/office/drawing/2014/main" val="10000"/>
                  </a:ext>
                </a:extLst>
              </a:tr>
              <a:tr h="413439">
                <a:tc>
                  <a:txBody>
                    <a:bodyPr/>
                    <a:lstStyle/>
                    <a:p>
                      <a:endParaRPr lang="en-ZA" sz="1800" dirty="0">
                        <a:solidFill>
                          <a:schemeClr val="tx2"/>
                        </a:solidFill>
                      </a:endParaRPr>
                    </a:p>
                  </a:txBody>
                  <a:tcPr marL="91431" marR="91431" marT="45722" marB="45722">
                    <a:solidFill>
                      <a:schemeClr val="bg1">
                        <a:lumMod val="95000"/>
                      </a:schemeClr>
                    </a:solidFill>
                  </a:tcPr>
                </a:tc>
                <a:tc>
                  <a:txBody>
                    <a:bodyPr/>
                    <a:lstStyle/>
                    <a:p>
                      <a:pPr algn="ctr"/>
                      <a:r>
                        <a:rPr lang="en-ZA" sz="1800" b="1" dirty="0">
                          <a:solidFill>
                            <a:schemeClr val="tx2"/>
                          </a:solidFill>
                        </a:rPr>
                        <a:t>2019</a:t>
                      </a:r>
                    </a:p>
                  </a:txBody>
                  <a:tcPr marL="91431" marR="91431" marT="45722" marB="45722">
                    <a:solidFill>
                      <a:schemeClr val="bg1">
                        <a:lumMod val="95000"/>
                      </a:schemeClr>
                    </a:solidFill>
                  </a:tcPr>
                </a:tc>
                <a:tc>
                  <a:txBody>
                    <a:bodyPr/>
                    <a:lstStyle/>
                    <a:p>
                      <a:pPr algn="ctr"/>
                      <a:r>
                        <a:rPr lang="en-ZA" sz="1800" b="1" dirty="0">
                          <a:solidFill>
                            <a:schemeClr val="tx2"/>
                          </a:solidFill>
                        </a:rPr>
                        <a:t>2018</a:t>
                      </a:r>
                    </a:p>
                  </a:txBody>
                  <a:tcPr marL="91431" marR="91431" marT="45722" marB="45722">
                    <a:solidFill>
                      <a:schemeClr val="bg1">
                        <a:lumMod val="95000"/>
                      </a:schemeClr>
                    </a:solidFill>
                  </a:tcPr>
                </a:tc>
                <a:tc>
                  <a:txBody>
                    <a:bodyPr/>
                    <a:lstStyle/>
                    <a:p>
                      <a:pPr algn="ctr"/>
                      <a:r>
                        <a:rPr lang="en-ZA" sz="1800" b="1" dirty="0">
                          <a:solidFill>
                            <a:schemeClr val="tx2"/>
                          </a:solidFill>
                        </a:rPr>
                        <a:t>2019</a:t>
                      </a:r>
                    </a:p>
                  </a:txBody>
                  <a:tcPr marL="91431" marR="91431" marT="45722" marB="45722">
                    <a:solidFill>
                      <a:schemeClr val="bg1">
                        <a:lumMod val="95000"/>
                      </a:schemeClr>
                    </a:solidFill>
                  </a:tcPr>
                </a:tc>
                <a:tc>
                  <a:txBody>
                    <a:bodyPr/>
                    <a:lstStyle/>
                    <a:p>
                      <a:pPr algn="ctr"/>
                      <a:r>
                        <a:rPr lang="en-ZA" sz="1800" b="1" dirty="0">
                          <a:solidFill>
                            <a:schemeClr val="tx2"/>
                          </a:solidFill>
                        </a:rPr>
                        <a:t>2018</a:t>
                      </a:r>
                    </a:p>
                  </a:txBody>
                  <a:tcPr marL="91431" marR="91431" marT="45722" marB="45722">
                    <a:solidFill>
                      <a:schemeClr val="bg1">
                        <a:lumMod val="95000"/>
                      </a:schemeClr>
                    </a:solidFill>
                  </a:tcPr>
                </a:tc>
                <a:extLst>
                  <a:ext uri="{0D108BD9-81ED-4DB2-BD59-A6C34878D82A}">
                    <a16:rowId xmlns:a16="http://schemas.microsoft.com/office/drawing/2014/main" val="10001"/>
                  </a:ext>
                </a:extLst>
              </a:tr>
              <a:tr h="402205">
                <a:tc>
                  <a:txBody>
                    <a:bodyPr/>
                    <a:lstStyle/>
                    <a:p>
                      <a:r>
                        <a:rPr lang="en-ZA" sz="1800" b="1" dirty="0">
                          <a:solidFill>
                            <a:schemeClr val="tx2"/>
                          </a:solidFill>
                        </a:rPr>
                        <a:t>Exchange revenue</a:t>
                      </a:r>
                    </a:p>
                  </a:txBody>
                  <a:tcPr marL="91431" marR="91431" marT="45722" marB="45722">
                    <a:solidFill>
                      <a:schemeClr val="bg1">
                        <a:lumMod val="95000"/>
                      </a:schemeClr>
                    </a:solidFill>
                  </a:tcPr>
                </a:tc>
                <a:tc>
                  <a:txBody>
                    <a:bodyPr/>
                    <a:lstStyle/>
                    <a:p>
                      <a:pPr algn="r"/>
                      <a:r>
                        <a:rPr lang="en-ZA" sz="1800" b="1" dirty="0">
                          <a:solidFill>
                            <a:schemeClr val="tx2"/>
                          </a:solidFill>
                        </a:rPr>
                        <a:t>X,XXX</a:t>
                      </a:r>
                    </a:p>
                  </a:txBody>
                  <a:tcPr marL="91431" marR="91431" marT="45722" marB="45722">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marT="45722" marB="45722">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marT="45722" marB="45722">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marT="45722" marB="45722">
                    <a:solidFill>
                      <a:schemeClr val="bg1">
                        <a:lumMod val="95000"/>
                      </a:schemeClr>
                    </a:solidFill>
                  </a:tcPr>
                </a:tc>
                <a:extLst>
                  <a:ext uri="{0D108BD9-81ED-4DB2-BD59-A6C34878D82A}">
                    <a16:rowId xmlns:a16="http://schemas.microsoft.com/office/drawing/2014/main" val="10002"/>
                  </a:ext>
                </a:extLst>
              </a:tr>
              <a:tr h="413439">
                <a:tc>
                  <a:txBody>
                    <a:bodyPr/>
                    <a:lstStyle/>
                    <a:p>
                      <a:r>
                        <a:rPr lang="en-ZA" sz="1800" dirty="0">
                          <a:solidFill>
                            <a:schemeClr val="tx2"/>
                          </a:solidFill>
                        </a:rPr>
                        <a:t>Service</a:t>
                      </a:r>
                      <a:r>
                        <a:rPr lang="en-ZA" sz="1800" baseline="0" dirty="0">
                          <a:solidFill>
                            <a:schemeClr val="tx2"/>
                          </a:solidFill>
                        </a:rPr>
                        <a:t> charges</a:t>
                      </a:r>
                      <a:endParaRPr lang="en-ZA" sz="1800" dirty="0">
                        <a:solidFill>
                          <a:schemeClr val="tx2"/>
                        </a:solidFill>
                      </a:endParaRP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extLst>
                  <a:ext uri="{0D108BD9-81ED-4DB2-BD59-A6C34878D82A}">
                    <a16:rowId xmlns:a16="http://schemas.microsoft.com/office/drawing/2014/main" val="10003"/>
                  </a:ext>
                </a:extLst>
              </a:tr>
              <a:tr h="413439">
                <a:tc>
                  <a:txBody>
                    <a:bodyPr/>
                    <a:lstStyle/>
                    <a:p>
                      <a:pPr marL="0" indent="0">
                        <a:buFontTx/>
                        <a:buNone/>
                      </a:pPr>
                      <a:r>
                        <a:rPr lang="en-ZA" sz="1800" dirty="0">
                          <a:solidFill>
                            <a:schemeClr val="tx2"/>
                          </a:solidFill>
                        </a:rPr>
                        <a:t>Rental</a:t>
                      </a:r>
                      <a:r>
                        <a:rPr lang="en-ZA" sz="1800" baseline="0" dirty="0">
                          <a:solidFill>
                            <a:schemeClr val="tx2"/>
                          </a:solidFill>
                        </a:rPr>
                        <a:t> of letting stock and facilities</a:t>
                      </a:r>
                      <a:endParaRPr lang="en-ZA" sz="1800" dirty="0">
                        <a:solidFill>
                          <a:schemeClr val="tx2"/>
                        </a:solidFill>
                      </a:endParaRP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extLst>
                  <a:ext uri="{0D108BD9-81ED-4DB2-BD59-A6C34878D82A}">
                    <a16:rowId xmlns:a16="http://schemas.microsoft.com/office/drawing/2014/main" val="10004"/>
                  </a:ext>
                </a:extLst>
              </a:tr>
              <a:tr h="488368">
                <a:tc>
                  <a:txBody>
                    <a:bodyPr/>
                    <a:lstStyle/>
                    <a:p>
                      <a:r>
                        <a:rPr lang="en-ZA" sz="1800" dirty="0"/>
                        <a:t>Finance income</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extLst>
                  <a:ext uri="{0D108BD9-81ED-4DB2-BD59-A6C34878D82A}">
                    <a16:rowId xmlns:a16="http://schemas.microsoft.com/office/drawing/2014/main" val="10005"/>
                  </a:ext>
                </a:extLst>
              </a:tr>
              <a:tr h="413439">
                <a:tc>
                  <a:txBody>
                    <a:bodyPr/>
                    <a:lstStyle/>
                    <a:p>
                      <a:r>
                        <a:rPr lang="en-ZA" sz="1800" dirty="0"/>
                        <a:t>Licenses and permits</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extLst>
                  <a:ext uri="{0D108BD9-81ED-4DB2-BD59-A6C34878D82A}">
                    <a16:rowId xmlns:a16="http://schemas.microsoft.com/office/drawing/2014/main" val="10006"/>
                  </a:ext>
                </a:extLst>
              </a:tr>
              <a:tr h="413439">
                <a:tc>
                  <a:txBody>
                    <a:bodyPr/>
                    <a:lstStyle/>
                    <a:p>
                      <a:r>
                        <a:rPr lang="en-ZA" sz="1800" dirty="0"/>
                        <a:t>Agency services</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extLst>
                  <a:ext uri="{0D108BD9-81ED-4DB2-BD59-A6C34878D82A}">
                    <a16:rowId xmlns:a16="http://schemas.microsoft.com/office/drawing/2014/main" val="10007"/>
                  </a:ext>
                </a:extLst>
              </a:tr>
              <a:tr h="640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a:solidFill>
                            <a:schemeClr val="tx2"/>
                          </a:solidFill>
                        </a:rPr>
                        <a:t>Gains on disposal</a:t>
                      </a:r>
                      <a:r>
                        <a:rPr lang="en-ZA" sz="1800" baseline="0" dirty="0">
                          <a:solidFill>
                            <a:schemeClr val="tx2"/>
                          </a:solidFill>
                        </a:rPr>
                        <a:t> of property, plant and equipment (or other assets)</a:t>
                      </a:r>
                      <a:endParaRPr lang="en-ZA" sz="1800" dirty="0">
                        <a:solidFill>
                          <a:schemeClr val="tx2"/>
                        </a:solidFill>
                      </a:endParaRP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extLst>
                  <a:ext uri="{0D108BD9-81ED-4DB2-BD59-A6C34878D82A}">
                    <a16:rowId xmlns:a16="http://schemas.microsoft.com/office/drawing/2014/main" val="10008"/>
                  </a:ext>
                </a:extLst>
              </a:tr>
              <a:tr h="4134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Non-exchange</a:t>
                      </a:r>
                      <a:r>
                        <a:rPr lang="en-ZA" sz="1800" b="1" baseline="0" dirty="0">
                          <a:solidFill>
                            <a:schemeClr val="tx2"/>
                          </a:solidFill>
                        </a:rPr>
                        <a:t> revenue</a:t>
                      </a:r>
                      <a:endParaRPr lang="en-ZA" sz="1800" b="1" dirty="0">
                        <a:solidFill>
                          <a:schemeClr val="tx2"/>
                        </a:solidFill>
                      </a:endParaRPr>
                    </a:p>
                  </a:txBody>
                  <a:tcPr marL="91431" marR="91431" marT="45722" marB="45722">
                    <a:solidFill>
                      <a:schemeClr val="bg1">
                        <a:lumMod val="95000"/>
                      </a:schemeClr>
                    </a:solidFill>
                  </a:tcPr>
                </a:tc>
                <a:tc>
                  <a:txBody>
                    <a:bodyPr/>
                    <a:lstStyle/>
                    <a:p>
                      <a:pPr algn="r"/>
                      <a:r>
                        <a:rPr lang="en-ZA" sz="1800" b="1" dirty="0">
                          <a:solidFill>
                            <a:schemeClr val="tx2"/>
                          </a:solidFill>
                        </a:rPr>
                        <a:t>X,XXX</a:t>
                      </a:r>
                    </a:p>
                  </a:txBody>
                  <a:tcPr marL="91431" marR="91431" marT="45722" marB="45722">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marT="45722" marB="45722">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marT="45722" marB="45722">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marT="45722" marB="45722">
                    <a:solidFill>
                      <a:schemeClr val="bg1">
                        <a:lumMod val="95000"/>
                      </a:schemeClr>
                    </a:solidFill>
                  </a:tcPr>
                </a:tc>
                <a:extLst>
                  <a:ext uri="{0D108BD9-81ED-4DB2-BD59-A6C34878D82A}">
                    <a16:rowId xmlns:a16="http://schemas.microsoft.com/office/drawing/2014/main" val="10009"/>
                  </a:ext>
                </a:extLst>
              </a:tr>
              <a:tr h="413439">
                <a:tc>
                  <a:txBody>
                    <a:bodyPr/>
                    <a:lstStyle/>
                    <a:p>
                      <a:r>
                        <a:rPr lang="en-ZA" sz="1800" dirty="0">
                          <a:solidFill>
                            <a:schemeClr val="tx2"/>
                          </a:solidFill>
                        </a:rPr>
                        <a:t>City Improvement</a:t>
                      </a:r>
                      <a:r>
                        <a:rPr lang="en-ZA" sz="1800" baseline="0" dirty="0">
                          <a:solidFill>
                            <a:schemeClr val="tx2"/>
                          </a:solidFill>
                        </a:rPr>
                        <a:t> Districts</a:t>
                      </a:r>
                      <a:endParaRPr lang="en-ZA" sz="1800" dirty="0">
                        <a:solidFill>
                          <a:schemeClr val="tx2"/>
                        </a:solidFill>
                      </a:endParaRP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extLst>
                  <a:ext uri="{0D108BD9-81ED-4DB2-BD59-A6C34878D82A}">
                    <a16:rowId xmlns:a16="http://schemas.microsoft.com/office/drawing/2014/main" val="10010"/>
                  </a:ext>
                </a:extLst>
              </a:tr>
              <a:tr h="413439">
                <a:tc>
                  <a:txBody>
                    <a:bodyPr/>
                    <a:lstStyle/>
                    <a:p>
                      <a:r>
                        <a:rPr lang="en-ZA" sz="1800" dirty="0">
                          <a:solidFill>
                            <a:schemeClr val="tx2"/>
                          </a:solidFill>
                        </a:rPr>
                        <a:t>Property rates</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extLst>
                  <a:ext uri="{0D108BD9-81ED-4DB2-BD59-A6C34878D82A}">
                    <a16:rowId xmlns:a16="http://schemas.microsoft.com/office/drawing/2014/main" val="10011"/>
                  </a:ext>
                </a:extLst>
              </a:tr>
              <a:tr h="413439">
                <a:tc>
                  <a:txBody>
                    <a:bodyPr/>
                    <a:lstStyle/>
                    <a:p>
                      <a:r>
                        <a:rPr lang="en-ZA" sz="1800" dirty="0">
                          <a:solidFill>
                            <a:schemeClr val="tx2"/>
                          </a:solidFill>
                        </a:rPr>
                        <a:t>Fines</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extLst>
                  <a:ext uri="{0D108BD9-81ED-4DB2-BD59-A6C34878D82A}">
                    <a16:rowId xmlns:a16="http://schemas.microsoft.com/office/drawing/2014/main" val="10012"/>
                  </a:ext>
                </a:extLst>
              </a:tr>
              <a:tr h="413439">
                <a:tc>
                  <a:txBody>
                    <a:bodyPr/>
                    <a:lstStyle/>
                    <a:p>
                      <a:r>
                        <a:rPr lang="en-ZA" sz="1800" dirty="0">
                          <a:solidFill>
                            <a:schemeClr val="tx2"/>
                          </a:solidFill>
                        </a:rPr>
                        <a:t>Government grants and subsidies</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extLst>
                  <a:ext uri="{0D108BD9-81ED-4DB2-BD59-A6C34878D82A}">
                    <a16:rowId xmlns:a16="http://schemas.microsoft.com/office/drawing/2014/main" val="10013"/>
                  </a:ext>
                </a:extLst>
              </a:tr>
              <a:tr h="440107">
                <a:tc>
                  <a:txBody>
                    <a:bodyPr/>
                    <a:lstStyle/>
                    <a:p>
                      <a:r>
                        <a:rPr lang="en-ZA" sz="1800" dirty="0">
                          <a:solidFill>
                            <a:schemeClr val="tx2"/>
                          </a:solidFill>
                        </a:rPr>
                        <a:t>Public</a:t>
                      </a:r>
                      <a:r>
                        <a:rPr lang="en-ZA" sz="1800" baseline="0" dirty="0">
                          <a:solidFill>
                            <a:schemeClr val="tx2"/>
                          </a:solidFill>
                        </a:rPr>
                        <a:t> contributions</a:t>
                      </a:r>
                      <a:endParaRPr lang="en-ZA" sz="1800" dirty="0">
                        <a:solidFill>
                          <a:schemeClr val="tx2"/>
                        </a:solidFill>
                      </a:endParaRP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tc>
                  <a:txBody>
                    <a:bodyPr/>
                    <a:lstStyle/>
                    <a:p>
                      <a:pPr algn="r"/>
                      <a:r>
                        <a:rPr lang="en-ZA" sz="1800" dirty="0">
                          <a:solidFill>
                            <a:schemeClr val="tx2"/>
                          </a:solidFill>
                        </a:rPr>
                        <a:t>XXX</a:t>
                      </a:r>
                    </a:p>
                  </a:txBody>
                  <a:tcPr marL="91431" marR="91431" marT="45722" marB="45722">
                    <a:solidFill>
                      <a:schemeClr val="bg1">
                        <a:lumMod val="95000"/>
                      </a:schemeClr>
                    </a:solidFill>
                  </a:tcPr>
                </a:tc>
                <a:extLst>
                  <a:ext uri="{0D108BD9-81ED-4DB2-BD59-A6C34878D82A}">
                    <a16:rowId xmlns:a16="http://schemas.microsoft.com/office/drawing/2014/main" val="10014"/>
                  </a:ext>
                </a:extLst>
              </a:tr>
            </a:tbl>
          </a:graphicData>
        </a:graphic>
      </p:graphicFrame>
      <p:sp>
        <p:nvSpPr>
          <p:cNvPr id="3" name="5-Point Star 2"/>
          <p:cNvSpPr/>
          <p:nvPr/>
        </p:nvSpPr>
        <p:spPr>
          <a:xfrm>
            <a:off x="3656013" y="5805488"/>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4" name="5-Point Star 3"/>
          <p:cNvSpPr/>
          <p:nvPr/>
        </p:nvSpPr>
        <p:spPr>
          <a:xfrm>
            <a:off x="2124075" y="1412875"/>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5" name="5-Point Star 4"/>
          <p:cNvSpPr/>
          <p:nvPr/>
        </p:nvSpPr>
        <p:spPr>
          <a:xfrm>
            <a:off x="900113" y="5495925"/>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6" name="5-Point Star 5"/>
          <p:cNvSpPr/>
          <p:nvPr/>
        </p:nvSpPr>
        <p:spPr>
          <a:xfrm>
            <a:off x="2124075" y="3141663"/>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7" name="Slide Number Placeholder 6">
            <a:extLst>
              <a:ext uri="{FF2B5EF4-FFF2-40B4-BE49-F238E27FC236}">
                <a16:creationId xmlns:a16="http://schemas.microsoft.com/office/drawing/2014/main" id="{79EDA0FA-4467-4C88-BAA4-01E2BBC607F4}"/>
              </a:ext>
            </a:extLst>
          </p:cNvPr>
          <p:cNvSpPr>
            <a:spLocks noGrp="1"/>
          </p:cNvSpPr>
          <p:nvPr>
            <p:ph type="sldNum" sz="quarter" idx="12"/>
          </p:nvPr>
        </p:nvSpPr>
        <p:spPr/>
        <p:txBody>
          <a:bodyPr/>
          <a:lstStyle/>
          <a:p>
            <a:pPr>
              <a:defRPr/>
            </a:pPr>
            <a:fld id="{72391692-E855-49AE-953B-BABEB9C9389F}"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08470793"/>
              </p:ext>
            </p:extLst>
          </p:nvPr>
        </p:nvGraphicFramePr>
        <p:xfrm>
          <a:off x="107950" y="11113"/>
          <a:ext cx="8928102" cy="6862763"/>
        </p:xfrm>
        <a:graphic>
          <a:graphicData uri="http://schemas.openxmlformats.org/drawingml/2006/table">
            <a:tbl>
              <a:tblPr firstRow="1" bandRow="1">
                <a:tableStyleId>{5C22544A-7EE6-4342-B048-85BDC9FD1C3A}</a:tableStyleId>
              </a:tblPr>
              <a:tblGrid>
                <a:gridCol w="5040058">
                  <a:extLst>
                    <a:ext uri="{9D8B030D-6E8A-4147-A177-3AD203B41FA5}">
                      <a16:colId xmlns:a16="http://schemas.microsoft.com/office/drawing/2014/main" val="20000"/>
                    </a:ext>
                  </a:extLst>
                </a:gridCol>
                <a:gridCol w="1008012">
                  <a:extLst>
                    <a:ext uri="{9D8B030D-6E8A-4147-A177-3AD203B41FA5}">
                      <a16:colId xmlns:a16="http://schemas.microsoft.com/office/drawing/2014/main" val="20001"/>
                    </a:ext>
                  </a:extLst>
                </a:gridCol>
                <a:gridCol w="1008012">
                  <a:extLst>
                    <a:ext uri="{9D8B030D-6E8A-4147-A177-3AD203B41FA5}">
                      <a16:colId xmlns:a16="http://schemas.microsoft.com/office/drawing/2014/main" val="20002"/>
                    </a:ext>
                  </a:extLst>
                </a:gridCol>
                <a:gridCol w="1008012">
                  <a:extLst>
                    <a:ext uri="{9D8B030D-6E8A-4147-A177-3AD203B41FA5}">
                      <a16:colId xmlns:a16="http://schemas.microsoft.com/office/drawing/2014/main" val="20003"/>
                    </a:ext>
                  </a:extLst>
                </a:gridCol>
                <a:gridCol w="864008">
                  <a:extLst>
                    <a:ext uri="{9D8B030D-6E8A-4147-A177-3AD203B41FA5}">
                      <a16:colId xmlns:a16="http://schemas.microsoft.com/office/drawing/2014/main" val="20004"/>
                    </a:ext>
                  </a:extLst>
                </a:gridCol>
              </a:tblGrid>
              <a:tr h="651018">
                <a:tc>
                  <a:txBody>
                    <a:bodyPr/>
                    <a:lstStyle/>
                    <a:p>
                      <a:r>
                        <a:rPr lang="en-ZA" sz="1800" dirty="0">
                          <a:solidFill>
                            <a:schemeClr val="tx2"/>
                          </a:solidFill>
                        </a:rPr>
                        <a:t>Statement of financial performance</a:t>
                      </a:r>
                      <a:r>
                        <a:rPr lang="en-ZA" sz="1800" baseline="0" dirty="0">
                          <a:solidFill>
                            <a:schemeClr val="tx2"/>
                          </a:solidFill>
                        </a:rPr>
                        <a:t> for the year</a:t>
                      </a:r>
                      <a:endParaRPr lang="en-ZA" sz="1800" dirty="0">
                        <a:solidFill>
                          <a:schemeClr val="tx2"/>
                        </a:solidFill>
                      </a:endParaRPr>
                    </a:p>
                  </a:txBody>
                  <a:tcPr marL="91431" marR="91431" marT="45721" marB="45721">
                    <a:solidFill>
                      <a:schemeClr val="bg1">
                        <a:lumMod val="95000"/>
                      </a:schemeClr>
                    </a:solidFill>
                  </a:tcPr>
                </a:tc>
                <a:tc gridSpan="2">
                  <a:txBody>
                    <a:bodyPr/>
                    <a:lstStyle/>
                    <a:p>
                      <a:pPr algn="ctr"/>
                      <a:r>
                        <a:rPr lang="en-ZA" sz="1800" dirty="0">
                          <a:solidFill>
                            <a:schemeClr val="tx2"/>
                          </a:solidFill>
                        </a:rPr>
                        <a:t>Economic Entity</a:t>
                      </a:r>
                    </a:p>
                  </a:txBody>
                  <a:tcPr marL="91431" marR="91431" marT="45721" marB="45721">
                    <a:solidFill>
                      <a:schemeClr val="bg1">
                        <a:lumMod val="95000"/>
                      </a:schemeClr>
                    </a:solidFill>
                  </a:tcPr>
                </a:tc>
                <a:tc hMerge="1">
                  <a:txBody>
                    <a:bodyPr/>
                    <a:lstStyle/>
                    <a:p>
                      <a:endParaRPr lang="en-ZA" dirty="0">
                        <a:solidFill>
                          <a:schemeClr val="tx2"/>
                        </a:solidFill>
                      </a:endParaRPr>
                    </a:p>
                  </a:txBody>
                  <a:tcPr>
                    <a:solidFill>
                      <a:schemeClr val="bg1"/>
                    </a:solidFill>
                  </a:tcPr>
                </a:tc>
                <a:tc gridSpan="2">
                  <a:txBody>
                    <a:bodyPr/>
                    <a:lstStyle/>
                    <a:p>
                      <a:pPr algn="ctr"/>
                      <a:r>
                        <a:rPr lang="en-ZA" sz="1800" dirty="0">
                          <a:solidFill>
                            <a:schemeClr val="tx2"/>
                          </a:solidFill>
                        </a:rPr>
                        <a:t>Municipality</a:t>
                      </a:r>
                    </a:p>
                  </a:txBody>
                  <a:tcPr marL="91431" marR="91431" marT="45721" marB="45721">
                    <a:solidFill>
                      <a:schemeClr val="bg1">
                        <a:lumMod val="95000"/>
                      </a:schemeClr>
                    </a:solidFill>
                  </a:tcPr>
                </a:tc>
                <a:tc hMerge="1">
                  <a:txBody>
                    <a:bodyPr/>
                    <a:lstStyle/>
                    <a:p>
                      <a:endParaRPr lang="en-ZA" dirty="0">
                        <a:solidFill>
                          <a:schemeClr val="tx2"/>
                        </a:solidFill>
                      </a:endParaRPr>
                    </a:p>
                  </a:txBody>
                  <a:tcPr>
                    <a:solidFill>
                      <a:schemeClr val="bg1"/>
                    </a:solidFill>
                  </a:tcPr>
                </a:tc>
                <a:extLst>
                  <a:ext uri="{0D108BD9-81ED-4DB2-BD59-A6C34878D82A}">
                    <a16:rowId xmlns:a16="http://schemas.microsoft.com/office/drawing/2014/main" val="10000"/>
                  </a:ext>
                </a:extLst>
              </a:tr>
              <a:tr h="420484">
                <a:tc>
                  <a:txBody>
                    <a:bodyPr/>
                    <a:lstStyle/>
                    <a:p>
                      <a:endParaRPr lang="en-ZA" sz="1800" dirty="0">
                        <a:solidFill>
                          <a:schemeClr val="tx2"/>
                        </a:solidFill>
                      </a:endParaRPr>
                    </a:p>
                  </a:txBody>
                  <a:tcPr marL="91431" marR="91431" marT="45721" marB="45721">
                    <a:solidFill>
                      <a:schemeClr val="bg1">
                        <a:lumMod val="95000"/>
                      </a:schemeClr>
                    </a:solidFill>
                  </a:tcPr>
                </a:tc>
                <a:tc>
                  <a:txBody>
                    <a:bodyPr/>
                    <a:lstStyle/>
                    <a:p>
                      <a:pPr algn="ctr"/>
                      <a:r>
                        <a:rPr lang="en-ZA" sz="1800" b="1" dirty="0">
                          <a:solidFill>
                            <a:schemeClr val="tx2"/>
                          </a:solidFill>
                        </a:rPr>
                        <a:t>2019</a:t>
                      </a:r>
                    </a:p>
                  </a:txBody>
                  <a:tcPr marL="91431" marR="91431" marT="45721" marB="45721">
                    <a:solidFill>
                      <a:schemeClr val="bg1">
                        <a:lumMod val="95000"/>
                      </a:schemeClr>
                    </a:solidFill>
                  </a:tcPr>
                </a:tc>
                <a:tc>
                  <a:txBody>
                    <a:bodyPr/>
                    <a:lstStyle/>
                    <a:p>
                      <a:pPr algn="ctr"/>
                      <a:r>
                        <a:rPr lang="en-ZA" sz="1800" b="1" dirty="0">
                          <a:solidFill>
                            <a:schemeClr val="tx2"/>
                          </a:solidFill>
                        </a:rPr>
                        <a:t>2018</a:t>
                      </a:r>
                    </a:p>
                  </a:txBody>
                  <a:tcPr marL="91431" marR="91431" marT="45721" marB="45721">
                    <a:solidFill>
                      <a:schemeClr val="bg1">
                        <a:lumMod val="95000"/>
                      </a:schemeClr>
                    </a:solidFill>
                  </a:tcPr>
                </a:tc>
                <a:tc>
                  <a:txBody>
                    <a:bodyPr/>
                    <a:lstStyle/>
                    <a:p>
                      <a:pPr algn="ctr"/>
                      <a:r>
                        <a:rPr lang="en-ZA" sz="1800" b="1" dirty="0">
                          <a:solidFill>
                            <a:schemeClr val="tx2"/>
                          </a:solidFill>
                        </a:rPr>
                        <a:t>2019</a:t>
                      </a:r>
                    </a:p>
                  </a:txBody>
                  <a:tcPr marL="91431" marR="91431" marT="45721" marB="45721">
                    <a:solidFill>
                      <a:schemeClr val="bg1">
                        <a:lumMod val="95000"/>
                      </a:schemeClr>
                    </a:solidFill>
                  </a:tcPr>
                </a:tc>
                <a:tc>
                  <a:txBody>
                    <a:bodyPr/>
                    <a:lstStyle/>
                    <a:p>
                      <a:pPr algn="ctr"/>
                      <a:r>
                        <a:rPr lang="en-ZA" sz="1800" b="1" dirty="0">
                          <a:solidFill>
                            <a:schemeClr val="tx2"/>
                          </a:solidFill>
                        </a:rPr>
                        <a:t>2018</a:t>
                      </a:r>
                    </a:p>
                  </a:txBody>
                  <a:tcPr marL="91431" marR="91431" marT="45721" marB="45721">
                    <a:solidFill>
                      <a:schemeClr val="bg1">
                        <a:lumMod val="95000"/>
                      </a:schemeClr>
                    </a:solidFill>
                  </a:tcPr>
                </a:tc>
                <a:extLst>
                  <a:ext uri="{0D108BD9-81ED-4DB2-BD59-A6C34878D82A}">
                    <a16:rowId xmlns:a16="http://schemas.microsoft.com/office/drawing/2014/main" val="10001"/>
                  </a:ext>
                </a:extLst>
              </a:tr>
              <a:tr h="409059">
                <a:tc>
                  <a:txBody>
                    <a:bodyPr/>
                    <a:lstStyle/>
                    <a:p>
                      <a:r>
                        <a:rPr lang="en-ZA" sz="1800" b="1" dirty="0">
                          <a:solidFill>
                            <a:schemeClr val="tx2"/>
                          </a:solidFill>
                        </a:rPr>
                        <a:t>Expenditure</a:t>
                      </a:r>
                    </a:p>
                  </a:txBody>
                  <a:tcPr marL="91431" marR="91431" marT="45721" marB="45721">
                    <a:solidFill>
                      <a:schemeClr val="bg1">
                        <a:lumMod val="95000"/>
                      </a:schemeClr>
                    </a:solidFill>
                  </a:tcPr>
                </a:tc>
                <a:tc>
                  <a:txBody>
                    <a:bodyPr/>
                    <a:lstStyle/>
                    <a:p>
                      <a:pPr algn="r"/>
                      <a:r>
                        <a:rPr lang="en-ZA" sz="1800" b="1" dirty="0">
                          <a:solidFill>
                            <a:schemeClr val="tx2"/>
                          </a:solidFill>
                        </a:rPr>
                        <a:t>X,XXX</a:t>
                      </a:r>
                    </a:p>
                  </a:txBody>
                  <a:tcPr marL="91431" marR="91431" marT="45721" marB="4572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marT="45721" marB="45721">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marT="45721" marB="45721">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marT="45721" marB="45721">
                    <a:solidFill>
                      <a:schemeClr val="bg1">
                        <a:lumMod val="95000"/>
                      </a:schemeClr>
                    </a:solidFill>
                  </a:tcPr>
                </a:tc>
                <a:extLst>
                  <a:ext uri="{0D108BD9-81ED-4DB2-BD59-A6C34878D82A}">
                    <a16:rowId xmlns:a16="http://schemas.microsoft.com/office/drawing/2014/main" val="10002"/>
                  </a:ext>
                </a:extLst>
              </a:tr>
              <a:tr h="420484">
                <a:tc>
                  <a:txBody>
                    <a:bodyPr/>
                    <a:lstStyle/>
                    <a:p>
                      <a:r>
                        <a:rPr lang="en-ZA" sz="1800" dirty="0">
                          <a:solidFill>
                            <a:schemeClr val="tx2"/>
                          </a:solidFill>
                        </a:rPr>
                        <a:t>Employee-related</a:t>
                      </a:r>
                      <a:r>
                        <a:rPr lang="en-ZA" sz="1800" baseline="0" dirty="0">
                          <a:solidFill>
                            <a:schemeClr val="tx2"/>
                          </a:solidFill>
                        </a:rPr>
                        <a:t> costs (current and long term)</a:t>
                      </a:r>
                      <a:endParaRPr lang="en-ZA" sz="1800" dirty="0">
                        <a:solidFill>
                          <a:schemeClr val="tx2"/>
                        </a:solidFill>
                      </a:endParaRP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extLst>
                  <a:ext uri="{0D108BD9-81ED-4DB2-BD59-A6C34878D82A}">
                    <a16:rowId xmlns:a16="http://schemas.microsoft.com/office/drawing/2014/main" val="10003"/>
                  </a:ext>
                </a:extLst>
              </a:tr>
              <a:tr h="420484">
                <a:tc>
                  <a:txBody>
                    <a:bodyPr/>
                    <a:lstStyle/>
                    <a:p>
                      <a:pPr marL="0" indent="0">
                        <a:buFontTx/>
                        <a:buNone/>
                      </a:pPr>
                      <a:r>
                        <a:rPr lang="en-ZA" sz="1800" dirty="0">
                          <a:solidFill>
                            <a:schemeClr val="tx2"/>
                          </a:solidFill>
                        </a:rPr>
                        <a:t>Remuneration</a:t>
                      </a:r>
                      <a:r>
                        <a:rPr lang="en-ZA" sz="1800" baseline="0" dirty="0">
                          <a:solidFill>
                            <a:schemeClr val="tx2"/>
                          </a:solidFill>
                        </a:rPr>
                        <a:t> to councillors</a:t>
                      </a:r>
                      <a:endParaRPr lang="en-ZA" sz="1800" dirty="0">
                        <a:solidFill>
                          <a:schemeClr val="tx2"/>
                        </a:solidFill>
                      </a:endParaRP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extLst>
                  <a:ext uri="{0D108BD9-81ED-4DB2-BD59-A6C34878D82A}">
                    <a16:rowId xmlns:a16="http://schemas.microsoft.com/office/drawing/2014/main" val="10004"/>
                  </a:ext>
                </a:extLst>
              </a:tr>
              <a:tr h="496690">
                <a:tc>
                  <a:txBody>
                    <a:bodyPr/>
                    <a:lstStyle/>
                    <a:p>
                      <a:r>
                        <a:rPr lang="en-ZA" sz="1800" dirty="0"/>
                        <a:t>Impairment of</a:t>
                      </a:r>
                      <a:r>
                        <a:rPr lang="en-ZA" sz="1800" baseline="0" dirty="0"/>
                        <a:t> assets</a:t>
                      </a:r>
                      <a:endParaRPr lang="en-ZA" sz="1800" dirty="0"/>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extLst>
                  <a:ext uri="{0D108BD9-81ED-4DB2-BD59-A6C34878D82A}">
                    <a16:rowId xmlns:a16="http://schemas.microsoft.com/office/drawing/2014/main" val="10005"/>
                  </a:ext>
                </a:extLst>
              </a:tr>
              <a:tr h="640088">
                <a:tc>
                  <a:txBody>
                    <a:bodyPr/>
                    <a:lstStyle/>
                    <a:p>
                      <a:r>
                        <a:rPr lang="en-ZA" sz="1800" dirty="0"/>
                        <a:t>- Receivables, investments  or</a:t>
                      </a:r>
                      <a:r>
                        <a:rPr lang="en-ZA" sz="1800" baseline="0" dirty="0"/>
                        <a:t> non-current </a:t>
                      </a:r>
                      <a:r>
                        <a:rPr lang="en-ZA" sz="1800" dirty="0"/>
                        <a:t>assets</a:t>
                      </a:r>
                    </a:p>
                  </a:txBody>
                  <a:tcPr marL="91431" marR="91431" marT="45721" marB="45721">
                    <a:solidFill>
                      <a:schemeClr val="bg1">
                        <a:lumMod val="95000"/>
                      </a:schemeClr>
                    </a:solidFill>
                  </a:tcPr>
                </a:tc>
                <a:tc>
                  <a:txBody>
                    <a:bodyPr/>
                    <a:lstStyle/>
                    <a:p>
                      <a:pPr algn="r"/>
                      <a:endParaRPr lang="en-ZA" sz="1800" dirty="0">
                        <a:solidFill>
                          <a:schemeClr val="tx2"/>
                        </a:solidFill>
                      </a:endParaRPr>
                    </a:p>
                  </a:txBody>
                  <a:tcPr marL="91431" marR="91431" marT="45721" marB="45721">
                    <a:solidFill>
                      <a:schemeClr val="bg1">
                        <a:lumMod val="95000"/>
                      </a:schemeClr>
                    </a:solidFill>
                  </a:tcPr>
                </a:tc>
                <a:tc>
                  <a:txBody>
                    <a:bodyPr/>
                    <a:lstStyle/>
                    <a:p>
                      <a:pPr algn="r"/>
                      <a:endParaRPr lang="en-ZA" sz="1800" dirty="0">
                        <a:solidFill>
                          <a:schemeClr val="tx2"/>
                        </a:solidFill>
                      </a:endParaRPr>
                    </a:p>
                  </a:txBody>
                  <a:tcPr marL="91431" marR="91431" marT="45721" marB="45721">
                    <a:solidFill>
                      <a:schemeClr val="bg1">
                        <a:lumMod val="95000"/>
                      </a:schemeClr>
                    </a:solidFill>
                  </a:tcPr>
                </a:tc>
                <a:tc>
                  <a:txBody>
                    <a:bodyPr/>
                    <a:lstStyle/>
                    <a:p>
                      <a:pPr algn="r"/>
                      <a:endParaRPr lang="en-ZA" sz="1800" dirty="0">
                        <a:solidFill>
                          <a:schemeClr val="tx2"/>
                        </a:solidFill>
                      </a:endParaRPr>
                    </a:p>
                  </a:txBody>
                  <a:tcPr marL="91431" marR="91431" marT="45721" marB="45721">
                    <a:solidFill>
                      <a:schemeClr val="bg1">
                        <a:lumMod val="95000"/>
                      </a:schemeClr>
                    </a:solidFill>
                  </a:tcPr>
                </a:tc>
                <a:tc>
                  <a:txBody>
                    <a:bodyPr/>
                    <a:lstStyle/>
                    <a:p>
                      <a:pPr algn="r"/>
                      <a:endParaRPr lang="en-ZA" sz="1800" dirty="0">
                        <a:solidFill>
                          <a:schemeClr val="tx2"/>
                        </a:solidFill>
                      </a:endParaRPr>
                    </a:p>
                  </a:txBody>
                  <a:tcPr marL="91431" marR="91431" marT="45721" marB="45721">
                    <a:solidFill>
                      <a:schemeClr val="bg1">
                        <a:lumMod val="95000"/>
                      </a:schemeClr>
                    </a:solidFill>
                  </a:tcPr>
                </a:tc>
                <a:extLst>
                  <a:ext uri="{0D108BD9-81ED-4DB2-BD59-A6C34878D82A}">
                    <a16:rowId xmlns:a16="http://schemas.microsoft.com/office/drawing/2014/main" val="10006"/>
                  </a:ext>
                </a:extLst>
              </a:tr>
              <a:tr h="420484">
                <a:tc>
                  <a:txBody>
                    <a:bodyPr/>
                    <a:lstStyle/>
                    <a:p>
                      <a:r>
                        <a:rPr lang="en-ZA" sz="1800" dirty="0"/>
                        <a:t>Depreciation and amortisation</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extLst>
                  <a:ext uri="{0D108BD9-81ED-4DB2-BD59-A6C34878D82A}">
                    <a16:rowId xmlns:a16="http://schemas.microsoft.com/office/drawing/2014/main" val="10007"/>
                  </a:ext>
                </a:extLst>
              </a:tr>
              <a:tr h="420484">
                <a:tc>
                  <a:txBody>
                    <a:bodyPr/>
                    <a:lstStyle/>
                    <a:p>
                      <a:r>
                        <a:rPr lang="en-ZA" sz="1800" dirty="0"/>
                        <a:t>Finance costs</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extLst>
                  <a:ext uri="{0D108BD9-81ED-4DB2-BD59-A6C34878D82A}">
                    <a16:rowId xmlns:a16="http://schemas.microsoft.com/office/drawing/2014/main" val="10008"/>
                  </a:ext>
                </a:extLst>
              </a:tr>
              <a:tr h="4204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a:solidFill>
                            <a:schemeClr val="tx2"/>
                          </a:solidFill>
                        </a:rPr>
                        <a:t>Bulk purchases</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extLst>
                  <a:ext uri="{0D108BD9-81ED-4DB2-BD59-A6C34878D82A}">
                    <a16:rowId xmlns:a16="http://schemas.microsoft.com/office/drawing/2014/main" val="10009"/>
                  </a:ext>
                </a:extLst>
              </a:tr>
              <a:tr h="4204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0" dirty="0">
                          <a:solidFill>
                            <a:schemeClr val="tx2"/>
                          </a:solidFill>
                        </a:rPr>
                        <a:t>Grants</a:t>
                      </a:r>
                      <a:r>
                        <a:rPr lang="en-ZA" sz="1800" b="0" baseline="0" dirty="0">
                          <a:solidFill>
                            <a:schemeClr val="tx2"/>
                          </a:solidFill>
                        </a:rPr>
                        <a:t> and subsidies paid</a:t>
                      </a:r>
                      <a:endParaRPr lang="en-ZA" sz="1800" b="0" dirty="0">
                        <a:solidFill>
                          <a:schemeClr val="tx2"/>
                        </a:solidFill>
                      </a:endParaRP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extLst>
                  <a:ext uri="{0D108BD9-81ED-4DB2-BD59-A6C34878D82A}">
                    <a16:rowId xmlns:a16="http://schemas.microsoft.com/office/drawing/2014/main" val="10010"/>
                  </a:ext>
                </a:extLst>
              </a:tr>
              <a:tr h="420484">
                <a:tc>
                  <a:txBody>
                    <a:bodyPr/>
                    <a:lstStyle/>
                    <a:p>
                      <a:r>
                        <a:rPr lang="en-ZA" sz="1800" dirty="0">
                          <a:solidFill>
                            <a:schemeClr val="tx2"/>
                          </a:solidFill>
                        </a:rPr>
                        <a:t>General</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extLst>
                  <a:ext uri="{0D108BD9-81ED-4DB2-BD59-A6C34878D82A}">
                    <a16:rowId xmlns:a16="http://schemas.microsoft.com/office/drawing/2014/main" val="10011"/>
                  </a:ext>
                </a:extLst>
              </a:tr>
              <a:tr h="651018">
                <a:tc>
                  <a:txBody>
                    <a:bodyPr/>
                    <a:lstStyle/>
                    <a:p>
                      <a:r>
                        <a:rPr lang="en-ZA" sz="1800" dirty="0">
                          <a:solidFill>
                            <a:schemeClr val="tx2"/>
                          </a:solidFill>
                        </a:rPr>
                        <a:t>Losses on disposal of property, plant and equipment (or other assets)</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extLst>
                  <a:ext uri="{0D108BD9-81ED-4DB2-BD59-A6C34878D82A}">
                    <a16:rowId xmlns:a16="http://schemas.microsoft.com/office/drawing/2014/main" val="10012"/>
                  </a:ext>
                </a:extLst>
              </a:tr>
              <a:tr h="651018">
                <a:tc>
                  <a:txBody>
                    <a:bodyPr/>
                    <a:lstStyle/>
                    <a:p>
                      <a:r>
                        <a:rPr lang="en-ZA" sz="1800" dirty="0">
                          <a:solidFill>
                            <a:schemeClr val="tx2"/>
                          </a:solidFill>
                        </a:rPr>
                        <a:t>Loss</a:t>
                      </a:r>
                      <a:r>
                        <a:rPr lang="en-ZA" sz="1800" baseline="0" dirty="0">
                          <a:solidFill>
                            <a:schemeClr val="tx2"/>
                          </a:solidFill>
                        </a:rPr>
                        <a:t> on </a:t>
                      </a:r>
                      <a:r>
                        <a:rPr lang="en-ZA" sz="1800" baseline="0" dirty="0" err="1">
                          <a:solidFill>
                            <a:schemeClr val="tx2"/>
                          </a:solidFill>
                        </a:rPr>
                        <a:t>remeasurement</a:t>
                      </a:r>
                      <a:r>
                        <a:rPr lang="en-ZA" sz="1800" baseline="0" dirty="0">
                          <a:solidFill>
                            <a:schemeClr val="tx2"/>
                          </a:solidFill>
                        </a:rPr>
                        <a:t> of investment property</a:t>
                      </a:r>
                      <a:endParaRPr lang="en-ZA" sz="1800" dirty="0">
                        <a:solidFill>
                          <a:schemeClr val="tx2"/>
                        </a:solidFill>
                      </a:endParaRP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tc>
                  <a:txBody>
                    <a:bodyPr/>
                    <a:lstStyle/>
                    <a:p>
                      <a:pPr algn="r"/>
                      <a:r>
                        <a:rPr lang="en-ZA" sz="1800" dirty="0">
                          <a:solidFill>
                            <a:schemeClr val="tx2"/>
                          </a:solidFill>
                        </a:rPr>
                        <a:t>XXX</a:t>
                      </a:r>
                    </a:p>
                  </a:txBody>
                  <a:tcPr marL="91431" marR="91431" marT="45721" marB="45721">
                    <a:solidFill>
                      <a:schemeClr val="bg1">
                        <a:lumMod val="95000"/>
                      </a:schemeClr>
                    </a:solidFill>
                  </a:tcPr>
                </a:tc>
                <a:extLst>
                  <a:ext uri="{0D108BD9-81ED-4DB2-BD59-A6C34878D82A}">
                    <a16:rowId xmlns:a16="http://schemas.microsoft.com/office/drawing/2014/main" val="10013"/>
                  </a:ext>
                </a:extLst>
              </a:tr>
            </a:tbl>
          </a:graphicData>
        </a:graphic>
      </p:graphicFrame>
      <p:sp>
        <p:nvSpPr>
          <p:cNvPr id="3" name="5-Point Star 2"/>
          <p:cNvSpPr/>
          <p:nvPr/>
        </p:nvSpPr>
        <p:spPr>
          <a:xfrm>
            <a:off x="5000625" y="1512888"/>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4" name="5-Point Star 3"/>
          <p:cNvSpPr/>
          <p:nvPr/>
        </p:nvSpPr>
        <p:spPr>
          <a:xfrm>
            <a:off x="2484438" y="2360613"/>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5" name="5-Point Star 4"/>
          <p:cNvSpPr/>
          <p:nvPr/>
        </p:nvSpPr>
        <p:spPr>
          <a:xfrm>
            <a:off x="3427413" y="3487738"/>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6" name="5-Point Star 5"/>
          <p:cNvSpPr/>
          <p:nvPr/>
        </p:nvSpPr>
        <p:spPr>
          <a:xfrm>
            <a:off x="4973638" y="6165850"/>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7" name="Slide Number Placeholder 6">
            <a:extLst>
              <a:ext uri="{FF2B5EF4-FFF2-40B4-BE49-F238E27FC236}">
                <a16:creationId xmlns:a16="http://schemas.microsoft.com/office/drawing/2014/main" id="{9DC92D0A-2DAC-4E3A-8B1A-154FCAA4EDB2}"/>
              </a:ext>
            </a:extLst>
          </p:cNvPr>
          <p:cNvSpPr>
            <a:spLocks noGrp="1"/>
          </p:cNvSpPr>
          <p:nvPr>
            <p:ph type="sldNum" sz="quarter" idx="12"/>
          </p:nvPr>
        </p:nvSpPr>
        <p:spPr/>
        <p:txBody>
          <a:bodyPr/>
          <a:lstStyle/>
          <a:p>
            <a:pPr>
              <a:defRPr/>
            </a:pPr>
            <a:fld id="{72391692-E855-49AE-953B-BABEB9C9389F}"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US" b="1" kern="0" dirty="0">
                <a:solidFill>
                  <a:srgbClr val="000000"/>
                </a:solidFill>
                <a:latin typeface="Arial"/>
              </a:rPr>
              <a:t>Cash flow statement</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83E3C5-DF38-4D28-9448-6CFD2C7B67B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44580" cy="4351338"/>
          </a:xfrm>
        </p:spPr>
        <p:txBody>
          <a:bodyPr>
            <a:normAutofit/>
          </a:bodyPr>
          <a:lstStyle/>
          <a:p>
            <a:pPr marL="355600" lvl="1" indent="-355600" fontAlgn="base">
              <a:lnSpc>
                <a:spcPct val="100000"/>
              </a:lnSpc>
              <a:spcBef>
                <a:spcPct val="20000"/>
              </a:spcBef>
              <a:spcAft>
                <a:spcPct val="0"/>
              </a:spcAft>
              <a:buFont typeface="Arial" charset="0"/>
              <a:buChar char="•"/>
              <a:defRPr/>
            </a:pPr>
            <a:r>
              <a:rPr lang="en-US" sz="3600" kern="0" dirty="0">
                <a:solidFill>
                  <a:srgbClr val="000000"/>
                </a:solidFill>
                <a:latin typeface="Arial"/>
              </a:rPr>
              <a:t>Movement in cash for the year between opening and closing “cash and cash equivalents”. </a:t>
            </a:r>
          </a:p>
          <a:p>
            <a:pPr marL="355600" lvl="1" indent="-355600" fontAlgn="base">
              <a:lnSpc>
                <a:spcPct val="100000"/>
              </a:lnSpc>
              <a:spcBef>
                <a:spcPct val="20000"/>
              </a:spcBef>
              <a:spcAft>
                <a:spcPct val="0"/>
              </a:spcAft>
              <a:buFont typeface="Arial" charset="0"/>
              <a:buChar char="•"/>
              <a:defRPr/>
            </a:pPr>
            <a:r>
              <a:rPr lang="en-US" sz="3600" kern="0" dirty="0">
                <a:solidFill>
                  <a:srgbClr val="000000"/>
                </a:solidFill>
                <a:latin typeface="Arial"/>
              </a:rPr>
              <a:t>Separated between: </a:t>
            </a:r>
          </a:p>
          <a:p>
            <a:pPr marL="1028700" lvl="2" indent="-571500" fontAlgn="base">
              <a:lnSpc>
                <a:spcPct val="100000"/>
              </a:lnSpc>
              <a:spcBef>
                <a:spcPct val="20000"/>
              </a:spcBef>
              <a:spcAft>
                <a:spcPct val="0"/>
              </a:spcAft>
              <a:buFont typeface="Wingdings" panose="05000000000000000000" pitchFamily="2" charset="2"/>
              <a:buChar char="Ø"/>
              <a:defRPr/>
            </a:pPr>
            <a:r>
              <a:rPr lang="en-US" sz="3200" kern="0" dirty="0">
                <a:solidFill>
                  <a:srgbClr val="000000"/>
                </a:solidFill>
                <a:latin typeface="Arial"/>
              </a:rPr>
              <a:t>Operating activities</a:t>
            </a:r>
          </a:p>
          <a:p>
            <a:pPr marL="1028700" lvl="2" indent="-571500" fontAlgn="base">
              <a:lnSpc>
                <a:spcPct val="100000"/>
              </a:lnSpc>
              <a:spcBef>
                <a:spcPct val="20000"/>
              </a:spcBef>
              <a:spcAft>
                <a:spcPct val="0"/>
              </a:spcAft>
              <a:buFont typeface="Wingdings" panose="05000000000000000000" pitchFamily="2" charset="2"/>
              <a:buChar char="Ø"/>
              <a:defRPr/>
            </a:pPr>
            <a:r>
              <a:rPr lang="en-US" sz="3200" kern="0" dirty="0">
                <a:solidFill>
                  <a:srgbClr val="000000"/>
                </a:solidFill>
                <a:latin typeface="Arial"/>
              </a:rPr>
              <a:t>Investing activities</a:t>
            </a:r>
          </a:p>
          <a:p>
            <a:pPr marL="1028700" lvl="2" indent="-571500" fontAlgn="base">
              <a:lnSpc>
                <a:spcPct val="100000"/>
              </a:lnSpc>
              <a:spcBef>
                <a:spcPct val="20000"/>
              </a:spcBef>
              <a:spcAft>
                <a:spcPct val="0"/>
              </a:spcAft>
              <a:buFont typeface="Wingdings" panose="05000000000000000000" pitchFamily="2" charset="2"/>
              <a:buChar char="Ø"/>
              <a:defRPr/>
            </a:pPr>
            <a:r>
              <a:rPr lang="en-US" sz="3200" kern="0" dirty="0">
                <a:solidFill>
                  <a:srgbClr val="000000"/>
                </a:solidFill>
                <a:latin typeface="Arial"/>
              </a:rPr>
              <a:t>Financing activities</a:t>
            </a:r>
          </a:p>
          <a:p>
            <a:endParaRPr lang="en-ZA" dirty="0"/>
          </a:p>
        </p:txBody>
      </p:sp>
    </p:spTree>
    <p:extLst>
      <p:ext uri="{BB962C8B-B14F-4D97-AF65-F5344CB8AC3E}">
        <p14:creationId xmlns:p14="http://schemas.microsoft.com/office/powerpoint/2010/main" val="35212796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89251430"/>
              </p:ext>
            </p:extLst>
          </p:nvPr>
        </p:nvGraphicFramePr>
        <p:xfrm>
          <a:off x="107950" y="11113"/>
          <a:ext cx="8928102" cy="6861190"/>
        </p:xfrm>
        <a:graphic>
          <a:graphicData uri="http://schemas.openxmlformats.org/drawingml/2006/table">
            <a:tbl>
              <a:tblPr firstRow="1" bandRow="1">
                <a:tableStyleId>{5C22544A-7EE6-4342-B048-85BDC9FD1C3A}</a:tableStyleId>
              </a:tblPr>
              <a:tblGrid>
                <a:gridCol w="5040058">
                  <a:extLst>
                    <a:ext uri="{9D8B030D-6E8A-4147-A177-3AD203B41FA5}">
                      <a16:colId xmlns:a16="http://schemas.microsoft.com/office/drawing/2014/main" val="20000"/>
                    </a:ext>
                  </a:extLst>
                </a:gridCol>
                <a:gridCol w="1008012">
                  <a:extLst>
                    <a:ext uri="{9D8B030D-6E8A-4147-A177-3AD203B41FA5}">
                      <a16:colId xmlns:a16="http://schemas.microsoft.com/office/drawing/2014/main" val="20001"/>
                    </a:ext>
                  </a:extLst>
                </a:gridCol>
                <a:gridCol w="1008012">
                  <a:extLst>
                    <a:ext uri="{9D8B030D-6E8A-4147-A177-3AD203B41FA5}">
                      <a16:colId xmlns:a16="http://schemas.microsoft.com/office/drawing/2014/main" val="20002"/>
                    </a:ext>
                  </a:extLst>
                </a:gridCol>
                <a:gridCol w="1008012">
                  <a:extLst>
                    <a:ext uri="{9D8B030D-6E8A-4147-A177-3AD203B41FA5}">
                      <a16:colId xmlns:a16="http://schemas.microsoft.com/office/drawing/2014/main" val="20003"/>
                    </a:ext>
                  </a:extLst>
                </a:gridCol>
                <a:gridCol w="864008">
                  <a:extLst>
                    <a:ext uri="{9D8B030D-6E8A-4147-A177-3AD203B41FA5}">
                      <a16:colId xmlns:a16="http://schemas.microsoft.com/office/drawing/2014/main" val="20004"/>
                    </a:ext>
                  </a:extLst>
                </a:gridCol>
              </a:tblGrid>
              <a:tr h="720090">
                <a:tc>
                  <a:txBody>
                    <a:bodyPr/>
                    <a:lstStyle/>
                    <a:p>
                      <a:r>
                        <a:rPr lang="en-ZA" sz="1800" dirty="0">
                          <a:solidFill>
                            <a:schemeClr val="tx2"/>
                          </a:solidFill>
                        </a:rPr>
                        <a:t>Cash</a:t>
                      </a:r>
                      <a:r>
                        <a:rPr lang="en-ZA" sz="1800" baseline="0" dirty="0">
                          <a:solidFill>
                            <a:schemeClr val="tx2"/>
                          </a:solidFill>
                        </a:rPr>
                        <a:t> flow statement for the year</a:t>
                      </a:r>
                      <a:endParaRPr lang="en-ZA" sz="1800" dirty="0">
                        <a:solidFill>
                          <a:schemeClr val="tx2"/>
                        </a:solidFill>
                      </a:endParaRPr>
                    </a:p>
                  </a:txBody>
                  <a:tcPr marL="91431" marR="91431">
                    <a:solidFill>
                      <a:schemeClr val="bg1">
                        <a:lumMod val="95000"/>
                      </a:schemeClr>
                    </a:solidFill>
                  </a:tcPr>
                </a:tc>
                <a:tc gridSpan="2">
                  <a:txBody>
                    <a:bodyPr/>
                    <a:lstStyle/>
                    <a:p>
                      <a:pPr algn="ctr"/>
                      <a:r>
                        <a:rPr lang="en-ZA" sz="1800" dirty="0">
                          <a:solidFill>
                            <a:schemeClr val="tx2"/>
                          </a:solidFill>
                        </a:rPr>
                        <a:t>Economic Entity</a:t>
                      </a:r>
                    </a:p>
                  </a:txBody>
                  <a:tcPr marL="91431" marR="91431">
                    <a:solidFill>
                      <a:schemeClr val="bg1">
                        <a:lumMod val="95000"/>
                      </a:schemeClr>
                    </a:solidFill>
                  </a:tcPr>
                </a:tc>
                <a:tc hMerge="1">
                  <a:txBody>
                    <a:bodyPr/>
                    <a:lstStyle/>
                    <a:p>
                      <a:endParaRPr lang="en-ZA" dirty="0">
                        <a:solidFill>
                          <a:schemeClr val="tx2"/>
                        </a:solidFill>
                      </a:endParaRPr>
                    </a:p>
                  </a:txBody>
                  <a:tcPr>
                    <a:solidFill>
                      <a:schemeClr val="bg1"/>
                    </a:solidFill>
                  </a:tcPr>
                </a:tc>
                <a:tc gridSpan="2">
                  <a:txBody>
                    <a:bodyPr/>
                    <a:lstStyle/>
                    <a:p>
                      <a:pPr algn="ctr"/>
                      <a:r>
                        <a:rPr lang="en-ZA" sz="1800" dirty="0">
                          <a:solidFill>
                            <a:schemeClr val="tx2"/>
                          </a:solidFill>
                        </a:rPr>
                        <a:t>Municipality</a:t>
                      </a:r>
                    </a:p>
                  </a:txBody>
                  <a:tcPr marL="91431" marR="91431">
                    <a:solidFill>
                      <a:schemeClr val="bg1">
                        <a:lumMod val="95000"/>
                      </a:schemeClr>
                    </a:solidFill>
                  </a:tcPr>
                </a:tc>
                <a:tc hMerge="1">
                  <a:txBody>
                    <a:bodyPr/>
                    <a:lstStyle/>
                    <a:p>
                      <a:endParaRPr lang="en-ZA" dirty="0">
                        <a:solidFill>
                          <a:schemeClr val="tx2"/>
                        </a:solidFill>
                      </a:endParaRPr>
                    </a:p>
                  </a:txBody>
                  <a:tcPr>
                    <a:solidFill>
                      <a:schemeClr val="bg1"/>
                    </a:solidFill>
                  </a:tcPr>
                </a:tc>
                <a:extLst>
                  <a:ext uri="{0D108BD9-81ED-4DB2-BD59-A6C34878D82A}">
                    <a16:rowId xmlns:a16="http://schemas.microsoft.com/office/drawing/2014/main" val="10000"/>
                  </a:ext>
                </a:extLst>
              </a:tr>
              <a:tr h="465097">
                <a:tc>
                  <a:txBody>
                    <a:bodyPr/>
                    <a:lstStyle/>
                    <a:p>
                      <a:endParaRPr lang="en-ZA" sz="1800" dirty="0">
                        <a:solidFill>
                          <a:schemeClr val="tx2"/>
                        </a:solidFill>
                      </a:endParaRPr>
                    </a:p>
                  </a:txBody>
                  <a:tcPr marL="91431" marR="91431">
                    <a:solidFill>
                      <a:schemeClr val="bg1">
                        <a:lumMod val="95000"/>
                      </a:schemeClr>
                    </a:solidFill>
                  </a:tcPr>
                </a:tc>
                <a:tc>
                  <a:txBody>
                    <a:bodyPr/>
                    <a:lstStyle/>
                    <a:p>
                      <a:pPr algn="ctr"/>
                      <a:r>
                        <a:rPr lang="en-ZA" sz="1800" b="1" dirty="0">
                          <a:solidFill>
                            <a:schemeClr val="tx2"/>
                          </a:solidFill>
                        </a:rPr>
                        <a:t>2019</a:t>
                      </a:r>
                    </a:p>
                  </a:txBody>
                  <a:tcPr marL="91431" marR="91431">
                    <a:solidFill>
                      <a:schemeClr val="bg1">
                        <a:lumMod val="95000"/>
                      </a:schemeClr>
                    </a:solidFill>
                  </a:tcPr>
                </a:tc>
                <a:tc>
                  <a:txBody>
                    <a:bodyPr/>
                    <a:lstStyle/>
                    <a:p>
                      <a:pPr algn="ctr"/>
                      <a:r>
                        <a:rPr lang="en-ZA" sz="1800" b="1" dirty="0">
                          <a:solidFill>
                            <a:schemeClr val="tx2"/>
                          </a:solidFill>
                        </a:rPr>
                        <a:t>2018</a:t>
                      </a:r>
                    </a:p>
                  </a:txBody>
                  <a:tcPr marL="91431" marR="91431">
                    <a:solidFill>
                      <a:schemeClr val="bg1">
                        <a:lumMod val="95000"/>
                      </a:schemeClr>
                    </a:solidFill>
                  </a:tcPr>
                </a:tc>
                <a:tc>
                  <a:txBody>
                    <a:bodyPr/>
                    <a:lstStyle/>
                    <a:p>
                      <a:pPr algn="ctr"/>
                      <a:r>
                        <a:rPr lang="en-ZA" sz="1800" b="1" dirty="0">
                          <a:solidFill>
                            <a:schemeClr val="tx2"/>
                          </a:solidFill>
                        </a:rPr>
                        <a:t>2019</a:t>
                      </a:r>
                    </a:p>
                  </a:txBody>
                  <a:tcPr marL="91431" marR="91431">
                    <a:solidFill>
                      <a:schemeClr val="bg1">
                        <a:lumMod val="95000"/>
                      </a:schemeClr>
                    </a:solidFill>
                  </a:tcPr>
                </a:tc>
                <a:tc>
                  <a:txBody>
                    <a:bodyPr/>
                    <a:lstStyle/>
                    <a:p>
                      <a:pPr algn="ctr"/>
                      <a:r>
                        <a:rPr lang="en-ZA" sz="1800" b="1" dirty="0">
                          <a:solidFill>
                            <a:schemeClr val="tx2"/>
                          </a:solidFill>
                        </a:rPr>
                        <a:t>2018</a:t>
                      </a:r>
                    </a:p>
                  </a:txBody>
                  <a:tcPr marL="91431" marR="91431">
                    <a:solidFill>
                      <a:schemeClr val="bg1">
                        <a:lumMod val="95000"/>
                      </a:schemeClr>
                    </a:solidFill>
                  </a:tcPr>
                </a:tc>
                <a:extLst>
                  <a:ext uri="{0D108BD9-81ED-4DB2-BD59-A6C34878D82A}">
                    <a16:rowId xmlns:a16="http://schemas.microsoft.com/office/drawing/2014/main" val="10001"/>
                  </a:ext>
                </a:extLst>
              </a:tr>
              <a:tr h="452460">
                <a:tc>
                  <a:txBody>
                    <a:bodyPr/>
                    <a:lstStyle/>
                    <a:p>
                      <a:r>
                        <a:rPr lang="en-ZA" sz="1800" b="1" dirty="0">
                          <a:solidFill>
                            <a:schemeClr val="tx2"/>
                          </a:solidFill>
                        </a:rPr>
                        <a:t>Operating activities</a:t>
                      </a:r>
                    </a:p>
                  </a:txBody>
                  <a:tcPr marL="91431" marR="91431">
                    <a:solidFill>
                      <a:schemeClr val="bg1">
                        <a:lumMod val="95000"/>
                      </a:schemeClr>
                    </a:solidFill>
                  </a:tcPr>
                </a:tc>
                <a:tc>
                  <a:txBody>
                    <a:bodyPr/>
                    <a:lstStyle/>
                    <a:p>
                      <a:pPr algn="r"/>
                      <a:r>
                        <a:rPr lang="en-ZA" sz="1800" b="1" dirty="0">
                          <a:solidFill>
                            <a:schemeClr val="tx2"/>
                          </a:solidFill>
                        </a:rPr>
                        <a:t>X,XXX</a:t>
                      </a: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a:solidFill>
                      <a:schemeClr val="bg1">
                        <a:lumMod val="95000"/>
                      </a:schemeClr>
                    </a:solidFill>
                  </a:tcPr>
                </a:tc>
                <a:extLst>
                  <a:ext uri="{0D108BD9-81ED-4DB2-BD59-A6C34878D82A}">
                    <a16:rowId xmlns:a16="http://schemas.microsoft.com/office/drawing/2014/main" val="10002"/>
                  </a:ext>
                </a:extLst>
              </a:tr>
              <a:tr h="914390">
                <a:tc>
                  <a:txBody>
                    <a:bodyPr/>
                    <a:lstStyle/>
                    <a:p>
                      <a:r>
                        <a:rPr lang="en-ZA" sz="1800" dirty="0">
                          <a:solidFill>
                            <a:schemeClr val="tx2"/>
                          </a:solidFill>
                        </a:rPr>
                        <a:t>-</a:t>
                      </a:r>
                      <a:r>
                        <a:rPr lang="en-ZA" sz="1800" baseline="0" dirty="0">
                          <a:solidFill>
                            <a:schemeClr val="tx2"/>
                          </a:solidFill>
                        </a:rPr>
                        <a:t> Cash received from customers, grants, subsidies (operating and capital), and interest received</a:t>
                      </a:r>
                      <a:endParaRPr lang="en-ZA" sz="1800" dirty="0">
                        <a:solidFill>
                          <a:schemeClr val="tx2"/>
                        </a:solidFill>
                      </a:endParaRP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03"/>
                  </a:ext>
                </a:extLst>
              </a:tr>
              <a:tr h="640073">
                <a:tc>
                  <a:txBody>
                    <a:bodyPr/>
                    <a:lstStyle/>
                    <a:p>
                      <a:r>
                        <a:rPr lang="en-ZA" sz="1800" dirty="0"/>
                        <a:t>- Cash paid to suppliers,</a:t>
                      </a:r>
                      <a:r>
                        <a:rPr lang="en-ZA" sz="1800" baseline="0" dirty="0"/>
                        <a:t> employees, interest paid and grants and other subsidies disbursed</a:t>
                      </a:r>
                      <a:endParaRPr lang="en-ZA" sz="1800" dirty="0"/>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04"/>
                  </a:ext>
                </a:extLst>
              </a:tr>
              <a:tr h="465097">
                <a:tc>
                  <a:txBody>
                    <a:bodyPr/>
                    <a:lstStyle/>
                    <a:p>
                      <a:r>
                        <a:rPr lang="en-ZA" sz="1800" b="1" dirty="0"/>
                        <a:t>Investing activities</a:t>
                      </a:r>
                    </a:p>
                  </a:txBody>
                  <a:tcPr marL="91431" marR="91431">
                    <a:solidFill>
                      <a:schemeClr val="bg1">
                        <a:lumMod val="95000"/>
                      </a:schemeClr>
                    </a:solidFill>
                  </a:tcPr>
                </a:tc>
                <a:tc>
                  <a:txBody>
                    <a:bodyPr/>
                    <a:lstStyle/>
                    <a:p>
                      <a:pPr algn="r"/>
                      <a:r>
                        <a:rPr lang="en-ZA" sz="1800" b="1" dirty="0">
                          <a:solidFill>
                            <a:schemeClr val="tx2"/>
                          </a:solidFill>
                        </a:rPr>
                        <a:t>X,XXX</a:t>
                      </a: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a:solidFill>
                      <a:schemeClr val="bg1">
                        <a:lumMod val="95000"/>
                      </a:schemeClr>
                    </a:solidFill>
                  </a:tcPr>
                </a:tc>
                <a:extLst>
                  <a:ext uri="{0D108BD9-81ED-4DB2-BD59-A6C34878D82A}">
                    <a16:rowId xmlns:a16="http://schemas.microsoft.com/office/drawing/2014/main" val="10005"/>
                  </a:ext>
                </a:extLst>
              </a:tr>
              <a:tr h="465097">
                <a:tc>
                  <a:txBody>
                    <a:bodyPr/>
                    <a:lstStyle/>
                    <a:p>
                      <a:r>
                        <a:rPr lang="en-ZA" sz="1800" dirty="0"/>
                        <a:t>- Purchase of assets </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06"/>
                  </a:ext>
                </a:extLst>
              </a:tr>
              <a:tr h="4650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a:solidFill>
                            <a:schemeClr val="tx2"/>
                          </a:solidFill>
                        </a:rPr>
                        <a:t>- Sale proceeds on disposals</a:t>
                      </a:r>
                      <a:r>
                        <a:rPr lang="en-ZA" sz="1800" baseline="0" dirty="0">
                          <a:solidFill>
                            <a:schemeClr val="tx2"/>
                          </a:solidFill>
                        </a:rPr>
                        <a:t> of assets</a:t>
                      </a:r>
                      <a:endParaRPr lang="en-ZA" sz="1800" dirty="0">
                        <a:solidFill>
                          <a:schemeClr val="tx2"/>
                        </a:solidFill>
                      </a:endParaRP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07"/>
                  </a:ext>
                </a:extLst>
              </a:tr>
              <a:tr h="4650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Financing</a:t>
                      </a:r>
                      <a:r>
                        <a:rPr lang="en-ZA" sz="1800" b="1" baseline="0" dirty="0">
                          <a:solidFill>
                            <a:schemeClr val="tx2"/>
                          </a:solidFill>
                        </a:rPr>
                        <a:t> activities</a:t>
                      </a:r>
                      <a:endParaRPr lang="en-ZA" sz="1800" b="1" dirty="0">
                        <a:solidFill>
                          <a:schemeClr val="tx2"/>
                        </a:solidFill>
                      </a:endParaRPr>
                    </a:p>
                  </a:txBody>
                  <a:tcPr marL="91431" marR="91431">
                    <a:solidFill>
                      <a:schemeClr val="bg1">
                        <a:lumMod val="95000"/>
                      </a:schemeClr>
                    </a:solidFill>
                  </a:tcPr>
                </a:tc>
                <a:tc>
                  <a:txBody>
                    <a:bodyPr/>
                    <a:lstStyle/>
                    <a:p>
                      <a:pPr algn="r"/>
                      <a:r>
                        <a:rPr lang="en-ZA" sz="1800" b="1" dirty="0">
                          <a:solidFill>
                            <a:schemeClr val="tx2"/>
                          </a:solidFill>
                        </a:rPr>
                        <a:t>X,XXX</a:t>
                      </a: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a:solidFill>
                      <a:schemeClr val="bg1">
                        <a:lumMod val="95000"/>
                      </a:schemeClr>
                    </a:solidFill>
                  </a:tcPr>
                </a:tc>
                <a:extLst>
                  <a:ext uri="{0D108BD9-81ED-4DB2-BD59-A6C34878D82A}">
                    <a16:rowId xmlns:a16="http://schemas.microsoft.com/office/drawing/2014/main" val="10008"/>
                  </a:ext>
                </a:extLst>
              </a:tr>
              <a:tr h="465097">
                <a:tc>
                  <a:txBody>
                    <a:bodyPr/>
                    <a:lstStyle/>
                    <a:p>
                      <a:r>
                        <a:rPr lang="en-ZA" sz="1800" dirty="0">
                          <a:solidFill>
                            <a:schemeClr val="tx2"/>
                          </a:solidFill>
                        </a:rPr>
                        <a:t>- Proceeds from</a:t>
                      </a:r>
                      <a:r>
                        <a:rPr lang="en-ZA" sz="1800" baseline="0" dirty="0">
                          <a:solidFill>
                            <a:schemeClr val="tx2"/>
                          </a:solidFill>
                        </a:rPr>
                        <a:t> borrowings</a:t>
                      </a:r>
                      <a:endParaRPr lang="en-ZA" sz="1800" dirty="0">
                        <a:solidFill>
                          <a:schemeClr val="tx2"/>
                        </a:solidFill>
                      </a:endParaRP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09"/>
                  </a:ext>
                </a:extLst>
              </a:tr>
              <a:tr h="479492">
                <a:tc>
                  <a:txBody>
                    <a:bodyPr/>
                    <a:lstStyle/>
                    <a:p>
                      <a:r>
                        <a:rPr lang="en-ZA" sz="1800" dirty="0">
                          <a:solidFill>
                            <a:schemeClr val="tx2"/>
                          </a:solidFill>
                        </a:rPr>
                        <a:t>- Repayment</a:t>
                      </a:r>
                      <a:r>
                        <a:rPr lang="en-ZA" sz="1800" baseline="0" dirty="0">
                          <a:solidFill>
                            <a:schemeClr val="tx2"/>
                          </a:solidFill>
                        </a:rPr>
                        <a:t> of borrowings</a:t>
                      </a:r>
                      <a:endParaRPr lang="en-ZA" sz="1800" dirty="0">
                        <a:solidFill>
                          <a:schemeClr val="tx2"/>
                        </a:solidFill>
                      </a:endParaRP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10"/>
                  </a:ext>
                </a:extLst>
              </a:tr>
              <a:tr h="432043">
                <a:tc>
                  <a:txBody>
                    <a:bodyPr/>
                    <a:lstStyle/>
                    <a:p>
                      <a:r>
                        <a:rPr lang="en-ZA" sz="1800" dirty="0">
                          <a:solidFill>
                            <a:schemeClr val="tx2"/>
                          </a:solidFill>
                        </a:rPr>
                        <a:t>Cash and cash equivalents at start of year</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tc>
                  <a:txBody>
                    <a:bodyPr/>
                    <a:lstStyle/>
                    <a:p>
                      <a:pPr algn="r"/>
                      <a:r>
                        <a:rPr lang="en-ZA" sz="18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11"/>
                  </a:ext>
                </a:extLst>
              </a:tr>
              <a:tr h="432043">
                <a:tc>
                  <a:txBody>
                    <a:bodyPr/>
                    <a:lstStyle/>
                    <a:p>
                      <a:r>
                        <a:rPr lang="en-ZA" sz="1800" dirty="0">
                          <a:solidFill>
                            <a:schemeClr val="tx2"/>
                          </a:solidFill>
                        </a:rPr>
                        <a:t>Cash and cash equivalents at end of year</a:t>
                      </a:r>
                    </a:p>
                  </a:txBody>
                  <a:tcPr marL="91431" marR="91431">
                    <a:solidFill>
                      <a:schemeClr val="bg1">
                        <a:lumMod val="95000"/>
                      </a:schemeClr>
                    </a:solidFill>
                  </a:tcPr>
                </a:tc>
                <a:tc>
                  <a:txBody>
                    <a:bodyPr/>
                    <a:lstStyle/>
                    <a:p>
                      <a:pPr algn="r"/>
                      <a:r>
                        <a:rPr lang="en-ZA" sz="1800" b="1" dirty="0">
                          <a:solidFill>
                            <a:schemeClr val="tx2"/>
                          </a:solidFill>
                        </a:rPr>
                        <a:t>X,XXX</a:t>
                      </a: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tx2"/>
                          </a:solidFill>
                        </a:rPr>
                        <a:t>X,XXX</a:t>
                      </a:r>
                      <a:endParaRPr lang="en-ZA" sz="1800" dirty="0">
                        <a:solidFill>
                          <a:schemeClr val="tx2"/>
                        </a:solidFill>
                      </a:endParaRPr>
                    </a:p>
                  </a:txBody>
                  <a:tcPr marL="91431" marR="91431">
                    <a:solidFill>
                      <a:schemeClr val="bg1">
                        <a:lumMod val="95000"/>
                      </a:schemeClr>
                    </a:solidFill>
                  </a:tcPr>
                </a:tc>
                <a:extLst>
                  <a:ext uri="{0D108BD9-81ED-4DB2-BD59-A6C34878D82A}">
                    <a16:rowId xmlns:a16="http://schemas.microsoft.com/office/drawing/2014/main" val="10012"/>
                  </a:ext>
                </a:extLst>
              </a:tr>
            </a:tbl>
          </a:graphicData>
        </a:graphic>
      </p:graphicFrame>
      <p:sp>
        <p:nvSpPr>
          <p:cNvPr id="3" name="5-Point Star 2"/>
          <p:cNvSpPr/>
          <p:nvPr/>
        </p:nvSpPr>
        <p:spPr>
          <a:xfrm>
            <a:off x="2484438" y="1125538"/>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spc="0" normalizeH="0" baseline="0" noProof="0">
              <a:ln>
                <a:noFill/>
              </a:ln>
              <a:solidFill>
                <a:srgbClr val="FFFFFF"/>
              </a:solidFill>
              <a:effectLst/>
              <a:uLnTx/>
              <a:uFillTx/>
              <a:latin typeface="Arial"/>
              <a:ea typeface="+mn-ea"/>
              <a:cs typeface="+mn-cs"/>
            </a:endParaRPr>
          </a:p>
        </p:txBody>
      </p:sp>
      <p:sp>
        <p:nvSpPr>
          <p:cNvPr id="4" name="Slide Number Placeholder 3">
            <a:extLst>
              <a:ext uri="{FF2B5EF4-FFF2-40B4-BE49-F238E27FC236}">
                <a16:creationId xmlns:a16="http://schemas.microsoft.com/office/drawing/2014/main" id="{33D4ED62-979F-4684-80D2-78678A32EDC0}"/>
              </a:ext>
            </a:extLst>
          </p:cNvPr>
          <p:cNvSpPr>
            <a:spLocks noGrp="1"/>
          </p:cNvSpPr>
          <p:nvPr>
            <p:ph type="sldNum" sz="quarter" idx="12"/>
          </p:nvPr>
        </p:nvSpPr>
        <p:spPr/>
        <p:txBody>
          <a:bodyPr/>
          <a:lstStyle/>
          <a:p>
            <a:pPr>
              <a:defRPr/>
            </a:pPr>
            <a:fld id="{72391692-E855-49AE-953B-BABEB9C9389F}"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Comparison of budget and actual information</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83E3C5-DF38-4D28-9448-6CFD2C7B67B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44580" cy="4351338"/>
          </a:xfrm>
        </p:spPr>
        <p:txBody>
          <a:bodyPr>
            <a:normAutofit/>
          </a:bodyPr>
          <a:lstStyle/>
          <a:p>
            <a:pPr marL="355600" lvl="1" indent="-355600" fontAlgn="base">
              <a:lnSpc>
                <a:spcPct val="100000"/>
              </a:lnSpc>
              <a:spcBef>
                <a:spcPct val="20000"/>
              </a:spcBef>
              <a:spcAft>
                <a:spcPct val="0"/>
              </a:spcAft>
              <a:buFont typeface="Arial" charset="0"/>
              <a:buChar char="•"/>
            </a:pPr>
            <a:r>
              <a:rPr lang="en-US" sz="3600" kern="0" dirty="0">
                <a:solidFill>
                  <a:srgbClr val="000000"/>
                </a:solidFill>
                <a:latin typeface="Arial"/>
              </a:rPr>
              <a:t>Compares budget to financial statements. </a:t>
            </a:r>
          </a:p>
          <a:p>
            <a:pPr marL="355600" lvl="1" indent="-355600" fontAlgn="base">
              <a:lnSpc>
                <a:spcPct val="100000"/>
              </a:lnSpc>
              <a:spcBef>
                <a:spcPct val="20000"/>
              </a:spcBef>
              <a:spcAft>
                <a:spcPct val="0"/>
              </a:spcAft>
              <a:buFont typeface="Arial" charset="0"/>
              <a:buChar char="•"/>
            </a:pPr>
            <a:r>
              <a:rPr lang="en-US" sz="3600" kern="0" dirty="0">
                <a:solidFill>
                  <a:srgbClr val="000000"/>
                </a:solidFill>
                <a:latin typeface="Arial"/>
              </a:rPr>
              <a:t>Financial statement information adjusted to budget (line items and basis).</a:t>
            </a:r>
          </a:p>
          <a:p>
            <a:pPr marL="355600" lvl="1" indent="-355600" fontAlgn="base">
              <a:lnSpc>
                <a:spcPct val="100000"/>
              </a:lnSpc>
              <a:spcBef>
                <a:spcPct val="20000"/>
              </a:spcBef>
              <a:spcAft>
                <a:spcPct val="0"/>
              </a:spcAft>
              <a:buFont typeface="Arial" charset="0"/>
              <a:buChar char="•"/>
            </a:pPr>
            <a:r>
              <a:rPr lang="en-US" sz="3600" kern="0" dirty="0">
                <a:solidFill>
                  <a:srgbClr val="000000"/>
                </a:solidFill>
                <a:latin typeface="Arial"/>
              </a:rPr>
              <a:t>Variance reported along with explanation.  </a:t>
            </a:r>
          </a:p>
          <a:p>
            <a:endParaRPr lang="en-ZA" dirty="0"/>
          </a:p>
        </p:txBody>
      </p:sp>
    </p:spTree>
    <p:extLst>
      <p:ext uri="{BB962C8B-B14F-4D97-AF65-F5344CB8AC3E}">
        <p14:creationId xmlns:p14="http://schemas.microsoft.com/office/powerpoint/2010/main" val="2063748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59686013"/>
              </p:ext>
            </p:extLst>
          </p:nvPr>
        </p:nvGraphicFramePr>
        <p:xfrm>
          <a:off x="107950" y="11113"/>
          <a:ext cx="8928546" cy="6846887"/>
        </p:xfrm>
        <a:graphic>
          <a:graphicData uri="http://schemas.openxmlformats.org/drawingml/2006/table">
            <a:tbl>
              <a:tblPr firstRow="1" bandRow="1">
                <a:tableStyleId>{5C22544A-7EE6-4342-B048-85BDC9FD1C3A}</a:tableStyleId>
              </a:tblPr>
              <a:tblGrid>
                <a:gridCol w="2663850">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296144">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tblGrid>
              <a:tr h="741403">
                <a:tc gridSpan="6">
                  <a:txBody>
                    <a:bodyPr/>
                    <a:lstStyle/>
                    <a:p>
                      <a:r>
                        <a:rPr lang="en-ZA" sz="1800" dirty="0">
                          <a:solidFill>
                            <a:schemeClr val="tx2"/>
                          </a:solidFill>
                        </a:rPr>
                        <a:t>Statement of Comparison of Budget</a:t>
                      </a:r>
                      <a:r>
                        <a:rPr lang="en-ZA" sz="1800" baseline="0" dirty="0">
                          <a:solidFill>
                            <a:schemeClr val="tx2"/>
                          </a:solidFill>
                        </a:rPr>
                        <a:t> and Actual Amounts 2019</a:t>
                      </a:r>
                      <a:endParaRPr lang="en-ZA" sz="1800" dirty="0">
                        <a:solidFill>
                          <a:schemeClr val="tx2"/>
                        </a:solidFill>
                      </a:endParaRPr>
                    </a:p>
                  </a:txBody>
                  <a:tcPr marL="91431" marR="91431">
                    <a:solidFill>
                      <a:schemeClr val="bg1">
                        <a:lumMod val="95000"/>
                      </a:schemeClr>
                    </a:solidFill>
                  </a:tcPr>
                </a:tc>
                <a:tc hMerge="1">
                  <a:txBody>
                    <a:bodyPr/>
                    <a:lstStyle/>
                    <a:p>
                      <a:pPr algn="ctr"/>
                      <a:endParaRPr lang="en-ZA" sz="1800" dirty="0">
                        <a:solidFill>
                          <a:schemeClr val="tx2"/>
                        </a:solidFill>
                      </a:endParaRPr>
                    </a:p>
                  </a:txBody>
                  <a:tcPr marL="91431" marR="91431">
                    <a:solidFill>
                      <a:schemeClr val="bg1">
                        <a:lumMod val="95000"/>
                      </a:schemeClr>
                    </a:solidFill>
                  </a:tcPr>
                </a:tc>
                <a:tc hMerge="1">
                  <a:txBody>
                    <a:bodyPr/>
                    <a:lstStyle/>
                    <a:p>
                      <a:endParaRPr lang="en-ZA" dirty="0">
                        <a:solidFill>
                          <a:schemeClr val="tx2"/>
                        </a:solidFill>
                      </a:endParaRPr>
                    </a:p>
                  </a:txBody>
                  <a:tcPr>
                    <a:solidFill>
                      <a:schemeClr val="bg1"/>
                    </a:solidFill>
                  </a:tcPr>
                </a:tc>
                <a:tc hMerge="1">
                  <a:txBody>
                    <a:bodyPr/>
                    <a:lstStyle/>
                    <a:p>
                      <a:pPr algn="ctr"/>
                      <a:endParaRPr lang="en-ZA" sz="1800" dirty="0">
                        <a:solidFill>
                          <a:schemeClr val="tx2"/>
                        </a:solidFill>
                      </a:endParaRPr>
                    </a:p>
                  </a:txBody>
                  <a:tcPr marL="91431" marR="91431">
                    <a:solidFill>
                      <a:schemeClr val="bg1">
                        <a:lumMod val="95000"/>
                      </a:schemeClr>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753171">
                <a:tc>
                  <a:txBody>
                    <a:bodyPr/>
                    <a:lstStyle/>
                    <a:p>
                      <a:r>
                        <a:rPr lang="en-ZA" sz="1400" b="1" dirty="0">
                          <a:solidFill>
                            <a:schemeClr val="tx2"/>
                          </a:solidFill>
                        </a:rPr>
                        <a:t>Statement of financial</a:t>
                      </a:r>
                      <a:r>
                        <a:rPr lang="en-ZA" sz="1400" b="1" baseline="0" dirty="0">
                          <a:solidFill>
                            <a:schemeClr val="tx2"/>
                          </a:solidFill>
                        </a:rPr>
                        <a:t> performance</a:t>
                      </a:r>
                      <a:endParaRPr lang="en-ZA" sz="1400" b="1" dirty="0">
                        <a:solidFill>
                          <a:schemeClr val="tx2"/>
                        </a:solidFill>
                      </a:endParaRPr>
                    </a:p>
                  </a:txBody>
                  <a:tcPr marL="91431" marR="91431">
                    <a:solidFill>
                      <a:schemeClr val="bg1">
                        <a:lumMod val="95000"/>
                      </a:schemeClr>
                    </a:solidFill>
                  </a:tcPr>
                </a:tc>
                <a:tc>
                  <a:txBody>
                    <a:bodyPr/>
                    <a:lstStyle/>
                    <a:p>
                      <a:pPr algn="ctr"/>
                      <a:r>
                        <a:rPr lang="en-ZA" sz="1400" b="1" dirty="0">
                          <a:solidFill>
                            <a:schemeClr val="tx2"/>
                          </a:solidFill>
                        </a:rPr>
                        <a:t>Approved budget</a:t>
                      </a:r>
                    </a:p>
                  </a:txBody>
                  <a:tcPr marL="91431" marR="91431">
                    <a:solidFill>
                      <a:schemeClr val="bg1">
                        <a:lumMod val="95000"/>
                      </a:schemeClr>
                    </a:solidFill>
                  </a:tcPr>
                </a:tc>
                <a:tc>
                  <a:txBody>
                    <a:bodyPr/>
                    <a:lstStyle/>
                    <a:p>
                      <a:pPr algn="ctr"/>
                      <a:r>
                        <a:rPr lang="en-ZA" sz="1400" b="1" dirty="0">
                          <a:solidFill>
                            <a:schemeClr val="tx2"/>
                          </a:solidFill>
                        </a:rPr>
                        <a:t>Adjustments</a:t>
                      </a:r>
                    </a:p>
                  </a:txBody>
                  <a:tcPr marL="91431" marR="91431">
                    <a:solidFill>
                      <a:schemeClr val="bg1">
                        <a:lumMod val="95000"/>
                      </a:schemeClr>
                    </a:solidFill>
                  </a:tcPr>
                </a:tc>
                <a:tc>
                  <a:txBody>
                    <a:bodyPr/>
                    <a:lstStyle/>
                    <a:p>
                      <a:pPr algn="ctr"/>
                      <a:r>
                        <a:rPr lang="en-ZA" sz="1400" b="1" dirty="0">
                          <a:solidFill>
                            <a:schemeClr val="tx2"/>
                          </a:solidFill>
                        </a:rPr>
                        <a:t>Final budget</a:t>
                      </a:r>
                    </a:p>
                  </a:txBody>
                  <a:tcPr marL="91431" marR="91431">
                    <a:solidFill>
                      <a:schemeClr val="bg1">
                        <a:lumMod val="95000"/>
                      </a:schemeClr>
                    </a:solidFill>
                  </a:tcPr>
                </a:tc>
                <a:tc>
                  <a:txBody>
                    <a:bodyPr/>
                    <a:lstStyle/>
                    <a:p>
                      <a:pPr algn="ctr"/>
                      <a:r>
                        <a:rPr lang="en-ZA" sz="1400" b="1" dirty="0">
                          <a:solidFill>
                            <a:schemeClr val="tx2"/>
                          </a:solidFill>
                        </a:rPr>
                        <a:t>Actual amounts comparable</a:t>
                      </a:r>
                    </a:p>
                  </a:txBody>
                  <a:tcPr marL="91431" marR="91431">
                    <a:solidFill>
                      <a:schemeClr val="bg1">
                        <a:lumMod val="95000"/>
                      </a:schemeClr>
                    </a:solidFill>
                  </a:tcPr>
                </a:tc>
                <a:tc>
                  <a:txBody>
                    <a:bodyPr/>
                    <a:lstStyle/>
                    <a:p>
                      <a:pPr algn="ctr"/>
                      <a:r>
                        <a:rPr lang="en-ZA" sz="1400" b="1" dirty="0">
                          <a:solidFill>
                            <a:schemeClr val="tx2"/>
                          </a:solidFill>
                        </a:rPr>
                        <a:t>Difference</a:t>
                      </a:r>
                    </a:p>
                  </a:txBody>
                  <a:tcPr marL="91431" marR="91431">
                    <a:solidFill>
                      <a:schemeClr val="bg1">
                        <a:lumMod val="95000"/>
                      </a:schemeClr>
                    </a:solidFill>
                  </a:tcPr>
                </a:tc>
                <a:extLst>
                  <a:ext uri="{0D108BD9-81ED-4DB2-BD59-A6C34878D82A}">
                    <a16:rowId xmlns:a16="http://schemas.microsoft.com/office/drawing/2014/main" val="10001"/>
                  </a:ext>
                </a:extLst>
              </a:tr>
              <a:tr h="465852">
                <a:tc>
                  <a:txBody>
                    <a:bodyPr/>
                    <a:lstStyle/>
                    <a:p>
                      <a:r>
                        <a:rPr lang="en-ZA" sz="1400" b="1" dirty="0">
                          <a:solidFill>
                            <a:schemeClr val="tx2"/>
                          </a:solidFill>
                        </a:rPr>
                        <a:t>Revenue from exchange</a:t>
                      </a:r>
                    </a:p>
                  </a:txBody>
                  <a:tcPr marL="91431" marR="91431">
                    <a:solidFill>
                      <a:schemeClr val="bg1">
                        <a:lumMod val="95000"/>
                      </a:schemeClr>
                    </a:solidFill>
                  </a:tcPr>
                </a:tc>
                <a:tc>
                  <a:txBody>
                    <a:bodyPr/>
                    <a:lstStyle/>
                    <a:p>
                      <a:pPr algn="r"/>
                      <a:r>
                        <a:rPr lang="en-ZA" sz="1400" b="1" dirty="0">
                          <a:solidFill>
                            <a:schemeClr val="tx2"/>
                          </a:solidFill>
                        </a:rPr>
                        <a:t>X,XXX</a:t>
                      </a: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1" dirty="0">
                          <a:solidFill>
                            <a:schemeClr val="tx2"/>
                          </a:solidFill>
                        </a:rPr>
                        <a:t>X,XXX</a:t>
                      </a:r>
                      <a:endParaRPr lang="en-ZA" sz="1400" dirty="0">
                        <a:solidFill>
                          <a:schemeClr val="tx2"/>
                        </a:solidFill>
                      </a:endParaRP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1" dirty="0">
                          <a:solidFill>
                            <a:schemeClr val="tx2"/>
                          </a:solidFill>
                        </a:rPr>
                        <a:t>X,XXX</a:t>
                      </a:r>
                      <a:endParaRPr lang="en-ZA" sz="1400" dirty="0">
                        <a:solidFill>
                          <a:schemeClr val="tx2"/>
                        </a:solidFill>
                      </a:endParaRPr>
                    </a:p>
                  </a:txBody>
                  <a:tcPr marL="91431" marR="91431">
                    <a:solidFill>
                      <a:schemeClr val="bg1">
                        <a:lumMod val="95000"/>
                      </a:schemeClr>
                    </a:solidFill>
                  </a:tcPr>
                </a:tc>
                <a:tc>
                  <a:txBody>
                    <a:bodyPr/>
                    <a:lstStyle/>
                    <a:p>
                      <a:pPr algn="r"/>
                      <a:r>
                        <a:rPr lang="en-ZA" sz="1400" b="1" dirty="0">
                          <a:solidFill>
                            <a:schemeClr val="tx2"/>
                          </a:solidFill>
                        </a:rPr>
                        <a:t>X,XXX</a:t>
                      </a: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1" dirty="0">
                          <a:solidFill>
                            <a:schemeClr val="tx2"/>
                          </a:solidFill>
                        </a:rPr>
                        <a:t>X,XXX</a:t>
                      </a:r>
                      <a:endParaRPr lang="en-ZA" sz="1400" dirty="0">
                        <a:solidFill>
                          <a:schemeClr val="tx2"/>
                        </a:solidFill>
                      </a:endParaRPr>
                    </a:p>
                  </a:txBody>
                  <a:tcPr marL="91431" marR="91431">
                    <a:solidFill>
                      <a:schemeClr val="bg1">
                        <a:lumMod val="95000"/>
                      </a:schemeClr>
                    </a:solidFill>
                  </a:tcPr>
                </a:tc>
                <a:extLst>
                  <a:ext uri="{0D108BD9-81ED-4DB2-BD59-A6C34878D82A}">
                    <a16:rowId xmlns:a16="http://schemas.microsoft.com/office/drawing/2014/main" val="10002"/>
                  </a:ext>
                </a:extLst>
              </a:tr>
              <a:tr h="520673">
                <a:tc>
                  <a:txBody>
                    <a:bodyPr/>
                    <a:lstStyle/>
                    <a:p>
                      <a:r>
                        <a:rPr lang="en-ZA" sz="1400" dirty="0">
                          <a:solidFill>
                            <a:schemeClr val="tx2"/>
                          </a:solidFill>
                        </a:rPr>
                        <a:t>Service charges</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03"/>
                  </a:ext>
                </a:extLst>
              </a:tr>
              <a:tr h="533496">
                <a:tc>
                  <a:txBody>
                    <a:bodyPr/>
                    <a:lstStyle/>
                    <a:p>
                      <a:r>
                        <a:rPr lang="en-ZA" sz="1400" dirty="0"/>
                        <a:t>Interest</a:t>
                      </a:r>
                    </a:p>
                    <a:p>
                      <a:r>
                        <a:rPr lang="en-ZA" sz="1400" dirty="0"/>
                        <a:t>….</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04"/>
                  </a:ext>
                </a:extLst>
              </a:tr>
              <a:tr h="478863">
                <a:tc>
                  <a:txBody>
                    <a:bodyPr/>
                    <a:lstStyle/>
                    <a:p>
                      <a:r>
                        <a:rPr lang="en-ZA" sz="1400" b="1" dirty="0"/>
                        <a:t>Revenue from non-exchange</a:t>
                      </a:r>
                    </a:p>
                  </a:txBody>
                  <a:tcPr marL="91431" marR="91431">
                    <a:solidFill>
                      <a:schemeClr val="bg1">
                        <a:lumMod val="95000"/>
                      </a:schemeClr>
                    </a:solidFill>
                  </a:tcPr>
                </a:tc>
                <a:tc>
                  <a:txBody>
                    <a:bodyPr/>
                    <a:lstStyle/>
                    <a:p>
                      <a:pPr algn="r"/>
                      <a:r>
                        <a:rPr lang="en-ZA" sz="1400" b="1" dirty="0">
                          <a:solidFill>
                            <a:schemeClr val="tx2"/>
                          </a:solidFill>
                        </a:rPr>
                        <a:t>X,XXX</a:t>
                      </a: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1" dirty="0">
                          <a:solidFill>
                            <a:schemeClr val="tx2"/>
                          </a:solidFill>
                        </a:rPr>
                        <a:t>X,XXX</a:t>
                      </a:r>
                      <a:endParaRPr lang="en-ZA" sz="1400" dirty="0">
                        <a:solidFill>
                          <a:schemeClr val="tx2"/>
                        </a:solidFill>
                      </a:endParaRP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1" dirty="0">
                          <a:solidFill>
                            <a:schemeClr val="tx2"/>
                          </a:solidFill>
                        </a:rPr>
                        <a:t>X,XXX</a:t>
                      </a:r>
                      <a:endParaRPr lang="en-ZA" sz="1400" dirty="0">
                        <a:solidFill>
                          <a:schemeClr val="tx2"/>
                        </a:solidFill>
                      </a:endParaRPr>
                    </a:p>
                  </a:txBody>
                  <a:tcPr marL="91431" marR="91431">
                    <a:solidFill>
                      <a:schemeClr val="bg1">
                        <a:lumMod val="95000"/>
                      </a:schemeClr>
                    </a:solidFill>
                  </a:tcPr>
                </a:tc>
                <a:tc>
                  <a:txBody>
                    <a:bodyPr/>
                    <a:lstStyle/>
                    <a:p>
                      <a:pPr algn="r"/>
                      <a:r>
                        <a:rPr lang="en-ZA" sz="1400" b="1" dirty="0">
                          <a:solidFill>
                            <a:schemeClr val="tx2"/>
                          </a:solidFill>
                        </a:rPr>
                        <a:t>X,XXX</a:t>
                      </a: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1" dirty="0">
                          <a:solidFill>
                            <a:schemeClr val="tx2"/>
                          </a:solidFill>
                        </a:rPr>
                        <a:t>X,XXX</a:t>
                      </a:r>
                      <a:endParaRPr lang="en-ZA" sz="1400" dirty="0">
                        <a:solidFill>
                          <a:schemeClr val="tx2"/>
                        </a:solidFill>
                      </a:endParaRPr>
                    </a:p>
                  </a:txBody>
                  <a:tcPr marL="91431" marR="91431">
                    <a:solidFill>
                      <a:schemeClr val="bg1">
                        <a:lumMod val="95000"/>
                      </a:schemeClr>
                    </a:solidFill>
                  </a:tcPr>
                </a:tc>
                <a:extLst>
                  <a:ext uri="{0D108BD9-81ED-4DB2-BD59-A6C34878D82A}">
                    <a16:rowId xmlns:a16="http://schemas.microsoft.com/office/drawing/2014/main" val="10005"/>
                  </a:ext>
                </a:extLst>
              </a:tr>
              <a:tr h="478863">
                <a:tc>
                  <a:txBody>
                    <a:bodyPr/>
                    <a:lstStyle/>
                    <a:p>
                      <a:r>
                        <a:rPr lang="en-ZA" sz="1400" dirty="0"/>
                        <a:t>Property taxes</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06"/>
                  </a:ext>
                </a:extLst>
              </a:tr>
              <a:tr h="533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a:solidFill>
                            <a:schemeClr val="tx2"/>
                          </a:solidFill>
                        </a:rPr>
                        <a:t>Fines</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a:solidFill>
                            <a:schemeClr val="tx2"/>
                          </a:solidFill>
                        </a:rPr>
                        <a:t>….</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07"/>
                  </a:ext>
                </a:extLst>
              </a:tr>
              <a:tr h="4788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dirty="0">
                          <a:solidFill>
                            <a:schemeClr val="tx2"/>
                          </a:solidFill>
                        </a:rPr>
                        <a:t>Expenditure</a:t>
                      </a:r>
                    </a:p>
                  </a:txBody>
                  <a:tcPr marL="91431" marR="91431">
                    <a:solidFill>
                      <a:schemeClr val="bg1">
                        <a:lumMod val="95000"/>
                      </a:schemeClr>
                    </a:solidFill>
                  </a:tcPr>
                </a:tc>
                <a:tc>
                  <a:txBody>
                    <a:bodyPr/>
                    <a:lstStyle/>
                    <a:p>
                      <a:pPr algn="r"/>
                      <a:r>
                        <a:rPr lang="en-ZA" sz="1400" b="1" dirty="0">
                          <a:solidFill>
                            <a:schemeClr val="tx2"/>
                          </a:solidFill>
                        </a:rPr>
                        <a:t>X,XXX</a:t>
                      </a: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1" dirty="0">
                          <a:solidFill>
                            <a:schemeClr val="tx2"/>
                          </a:solidFill>
                        </a:rPr>
                        <a:t>X,XXX</a:t>
                      </a:r>
                      <a:endParaRPr lang="en-ZA" sz="1400" dirty="0">
                        <a:solidFill>
                          <a:schemeClr val="tx2"/>
                        </a:solidFill>
                      </a:endParaRP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1" dirty="0">
                          <a:solidFill>
                            <a:schemeClr val="tx2"/>
                          </a:solidFill>
                        </a:rPr>
                        <a:t>X,XXX</a:t>
                      </a:r>
                      <a:endParaRPr lang="en-ZA" sz="1400" dirty="0">
                        <a:solidFill>
                          <a:schemeClr val="tx2"/>
                        </a:solidFill>
                      </a:endParaRPr>
                    </a:p>
                  </a:txBody>
                  <a:tcPr marL="91431" marR="91431">
                    <a:solidFill>
                      <a:schemeClr val="bg1">
                        <a:lumMod val="95000"/>
                      </a:schemeClr>
                    </a:solidFill>
                  </a:tcPr>
                </a:tc>
                <a:tc>
                  <a:txBody>
                    <a:bodyPr/>
                    <a:lstStyle/>
                    <a:p>
                      <a:pPr algn="r"/>
                      <a:r>
                        <a:rPr lang="en-ZA" sz="1400" b="1" dirty="0">
                          <a:solidFill>
                            <a:schemeClr val="tx2"/>
                          </a:solidFill>
                        </a:rPr>
                        <a:t>X,XXX</a:t>
                      </a: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1" dirty="0">
                          <a:solidFill>
                            <a:schemeClr val="tx2"/>
                          </a:solidFill>
                        </a:rPr>
                        <a:t>X,XXX</a:t>
                      </a:r>
                      <a:endParaRPr lang="en-ZA" sz="1400" dirty="0">
                        <a:solidFill>
                          <a:schemeClr val="tx2"/>
                        </a:solidFill>
                      </a:endParaRPr>
                    </a:p>
                  </a:txBody>
                  <a:tcPr marL="91431" marR="91431">
                    <a:solidFill>
                      <a:schemeClr val="bg1">
                        <a:lumMod val="95000"/>
                      </a:schemeClr>
                    </a:solidFill>
                  </a:tcPr>
                </a:tc>
                <a:extLst>
                  <a:ext uri="{0D108BD9-81ED-4DB2-BD59-A6C34878D82A}">
                    <a16:rowId xmlns:a16="http://schemas.microsoft.com/office/drawing/2014/main" val="10008"/>
                  </a:ext>
                </a:extLst>
              </a:tr>
              <a:tr h="478863">
                <a:tc>
                  <a:txBody>
                    <a:bodyPr/>
                    <a:lstStyle/>
                    <a:p>
                      <a:r>
                        <a:rPr lang="en-ZA" sz="1400" dirty="0">
                          <a:solidFill>
                            <a:schemeClr val="tx2"/>
                          </a:solidFill>
                        </a:rPr>
                        <a:t>Personnel</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09"/>
                  </a:ext>
                </a:extLst>
              </a:tr>
              <a:tr h="493684">
                <a:tc>
                  <a:txBody>
                    <a:bodyPr/>
                    <a:lstStyle/>
                    <a:p>
                      <a:r>
                        <a:rPr lang="en-ZA" sz="1400" dirty="0">
                          <a:solidFill>
                            <a:schemeClr val="tx2"/>
                          </a:solidFill>
                        </a:rPr>
                        <a:t>Bulk purchases</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10"/>
                  </a:ext>
                </a:extLst>
              </a:tr>
              <a:tr h="444830">
                <a:tc>
                  <a:txBody>
                    <a:bodyPr/>
                    <a:lstStyle/>
                    <a:p>
                      <a:r>
                        <a:rPr lang="en-ZA" sz="1400" dirty="0">
                          <a:solidFill>
                            <a:schemeClr val="tx2"/>
                          </a:solidFill>
                        </a:rPr>
                        <a:t>Depreciation</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tc>
                  <a:txBody>
                    <a:bodyPr/>
                    <a:lstStyle/>
                    <a:p>
                      <a:pPr algn="r"/>
                      <a:r>
                        <a:rPr lang="en-ZA" sz="1400" dirty="0">
                          <a:solidFill>
                            <a:schemeClr val="tx2"/>
                          </a:solidFill>
                        </a:rPr>
                        <a:t>XXX</a:t>
                      </a:r>
                    </a:p>
                  </a:txBody>
                  <a:tcPr marL="91431" marR="91431">
                    <a:solidFill>
                      <a:schemeClr val="bg1">
                        <a:lumMod val="95000"/>
                      </a:schemeClr>
                    </a:solidFill>
                  </a:tcPr>
                </a:tc>
                <a:extLst>
                  <a:ext uri="{0D108BD9-81ED-4DB2-BD59-A6C34878D82A}">
                    <a16:rowId xmlns:a16="http://schemas.microsoft.com/office/drawing/2014/main" val="10011"/>
                  </a:ext>
                </a:extLst>
              </a:tr>
              <a:tr h="444830">
                <a:tc>
                  <a:txBody>
                    <a:bodyPr/>
                    <a:lstStyle/>
                    <a:p>
                      <a:r>
                        <a:rPr lang="en-ZA" sz="1400" dirty="0">
                          <a:solidFill>
                            <a:schemeClr val="tx2"/>
                          </a:solidFill>
                        </a:rPr>
                        <a:t>Surplus or deficit</a:t>
                      </a:r>
                    </a:p>
                  </a:txBody>
                  <a:tcPr marL="91431" marR="91431">
                    <a:solidFill>
                      <a:schemeClr val="bg1">
                        <a:lumMod val="95000"/>
                      </a:schemeClr>
                    </a:solidFill>
                  </a:tcPr>
                </a:tc>
                <a:tc>
                  <a:txBody>
                    <a:bodyPr/>
                    <a:lstStyle/>
                    <a:p>
                      <a:pPr algn="r"/>
                      <a:r>
                        <a:rPr lang="en-ZA" sz="1400" b="1" dirty="0">
                          <a:solidFill>
                            <a:schemeClr val="tx2"/>
                          </a:solidFill>
                        </a:rPr>
                        <a:t>X,XXX</a:t>
                      </a: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1" dirty="0">
                          <a:solidFill>
                            <a:schemeClr val="tx2"/>
                          </a:solidFill>
                        </a:rPr>
                        <a:t>X,XXX</a:t>
                      </a:r>
                      <a:endParaRPr lang="en-ZA" sz="1400" dirty="0">
                        <a:solidFill>
                          <a:schemeClr val="tx2"/>
                        </a:solidFill>
                      </a:endParaRP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1" dirty="0">
                          <a:solidFill>
                            <a:schemeClr val="tx2"/>
                          </a:solidFill>
                        </a:rPr>
                        <a:t>X,XXX</a:t>
                      </a:r>
                      <a:endParaRPr lang="en-ZA" sz="1400" dirty="0">
                        <a:solidFill>
                          <a:schemeClr val="tx2"/>
                        </a:solidFill>
                      </a:endParaRPr>
                    </a:p>
                  </a:txBody>
                  <a:tcPr marL="91431" marR="91431">
                    <a:solidFill>
                      <a:schemeClr val="bg1">
                        <a:lumMod val="95000"/>
                      </a:schemeClr>
                    </a:solidFill>
                  </a:tcPr>
                </a:tc>
                <a:tc>
                  <a:txBody>
                    <a:bodyPr/>
                    <a:lstStyle/>
                    <a:p>
                      <a:pPr algn="r"/>
                      <a:r>
                        <a:rPr lang="en-ZA" sz="1400" b="1" dirty="0">
                          <a:solidFill>
                            <a:schemeClr val="tx2"/>
                          </a:solidFill>
                        </a:rPr>
                        <a:t>X,XXX</a:t>
                      </a:r>
                    </a:p>
                  </a:txBody>
                  <a:tcPr marL="91431" marR="91431">
                    <a:solidFill>
                      <a:schemeClr val="bg1">
                        <a:lumMod val="9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1" dirty="0">
                          <a:solidFill>
                            <a:schemeClr val="tx2"/>
                          </a:solidFill>
                        </a:rPr>
                        <a:t>X,XXX</a:t>
                      </a:r>
                      <a:endParaRPr lang="en-ZA" sz="1400" dirty="0">
                        <a:solidFill>
                          <a:schemeClr val="tx2"/>
                        </a:solidFill>
                      </a:endParaRPr>
                    </a:p>
                  </a:txBody>
                  <a:tcPr marL="91431" marR="91431">
                    <a:solidFill>
                      <a:schemeClr val="bg1">
                        <a:lumMod val="95000"/>
                      </a:schemeClr>
                    </a:solidFill>
                  </a:tcPr>
                </a:tc>
                <a:extLst>
                  <a:ext uri="{0D108BD9-81ED-4DB2-BD59-A6C34878D82A}">
                    <a16:rowId xmlns:a16="http://schemas.microsoft.com/office/drawing/2014/main" val="10012"/>
                  </a:ext>
                </a:extLst>
              </a:tr>
            </a:tbl>
          </a:graphicData>
        </a:graphic>
      </p:graphicFrame>
      <p:sp>
        <p:nvSpPr>
          <p:cNvPr id="3" name="Slide Number Placeholder 2">
            <a:extLst>
              <a:ext uri="{FF2B5EF4-FFF2-40B4-BE49-F238E27FC236}">
                <a16:creationId xmlns:a16="http://schemas.microsoft.com/office/drawing/2014/main" id="{3A7F4AD7-F66E-438A-A155-8E5A173DF59E}"/>
              </a:ext>
            </a:extLst>
          </p:cNvPr>
          <p:cNvSpPr>
            <a:spLocks noGrp="1"/>
          </p:cNvSpPr>
          <p:nvPr>
            <p:ph type="sldNum" sz="quarter" idx="12"/>
          </p:nvPr>
        </p:nvSpPr>
        <p:spPr/>
        <p:txBody>
          <a:bodyPr/>
          <a:lstStyle/>
          <a:p>
            <a:pPr>
              <a:defRPr/>
            </a:pPr>
            <a:fld id="{72391692-E855-49AE-953B-BABEB9C9389F}" type="slidenum">
              <a:rPr lang="en-US" smtClean="0"/>
              <a:pPr>
                <a:defRPr/>
              </a:pPr>
              <a:t>39</a:t>
            </a:fld>
            <a:endParaRPr lang="en-US"/>
          </a:p>
        </p:txBody>
      </p:sp>
    </p:spTree>
    <p:extLst>
      <p:ext uri="{BB962C8B-B14F-4D97-AF65-F5344CB8AC3E}">
        <p14:creationId xmlns:p14="http://schemas.microsoft.com/office/powerpoint/2010/main" val="1167178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p:txBody>
          <a:bodyPr>
            <a:noAutofit/>
          </a:bodyPr>
          <a:lstStyle/>
          <a:p>
            <a:r>
              <a:rPr lang="en-GB" altLang="en-US" sz="4800" b="1" kern="0" dirty="0">
                <a:solidFill>
                  <a:srgbClr val="000000"/>
                </a:solidFill>
                <a:latin typeface="Arial"/>
              </a:rPr>
              <a:t>What are financial statements and why do we prepare them?</a:t>
            </a:r>
            <a:endParaRPr lang="en-ZA" b="1" dirty="0">
              <a:latin typeface="Arial" panose="020B0604020202020204" pitchFamily="34" charset="0"/>
              <a:cs typeface="Arial" panose="020B0604020202020204" pitchFamily="34" charset="0"/>
            </a:endParaRPr>
          </a:p>
        </p:txBody>
      </p:sp>
      <p:sp>
        <p:nvSpPr>
          <p:cNvPr id="13" name="Text Placeholder 12">
            <a:extLst>
              <a:ext uri="{FF2B5EF4-FFF2-40B4-BE49-F238E27FC236}">
                <a16:creationId xmlns:a16="http://schemas.microsoft.com/office/drawing/2014/main" id="{68528F37-9E09-4C49-9525-00941DCF42C9}"/>
              </a:ext>
            </a:extLst>
          </p:cNvPr>
          <p:cNvSpPr>
            <a:spLocks noGrp="1"/>
          </p:cNvSpPr>
          <p:nvPr>
            <p:ph type="body" idx="1"/>
          </p:nvPr>
        </p:nvSpPr>
        <p:spPr/>
        <p:txBody>
          <a:bodyPr/>
          <a:lstStyle/>
          <a:p>
            <a:endParaRPr lang="en-ZA"/>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4</a:t>
            </a:fld>
            <a:endParaRPr lang="en-ZA"/>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42881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ctrTitle"/>
          </p:nvPr>
        </p:nvSpPr>
        <p:spPr/>
        <p:txBody>
          <a:bodyPr>
            <a:normAutofit/>
          </a:bodyPr>
          <a:lstStyle/>
          <a:p>
            <a:r>
              <a:rPr lang="en-ZA" b="1" dirty="0">
                <a:latin typeface="Arial" panose="020B0604020202020204" pitchFamily="34" charset="0"/>
                <a:cs typeface="Arial" panose="020B0604020202020204" pitchFamily="34" charset="0"/>
              </a:rPr>
              <a:t>Questions?</a:t>
            </a:r>
          </a:p>
        </p:txBody>
      </p:sp>
      <p:sp>
        <p:nvSpPr>
          <p:cNvPr id="3" name="Content Placeholder 2">
            <a:extLst>
              <a:ext uri="{FF2B5EF4-FFF2-40B4-BE49-F238E27FC236}">
                <a16:creationId xmlns:a16="http://schemas.microsoft.com/office/drawing/2014/main" id="{7C89D1A3-750F-442E-82EC-2BD85547E3D8}"/>
              </a:ext>
            </a:extLst>
          </p:cNvPr>
          <p:cNvSpPr>
            <a:spLocks noGrp="1"/>
          </p:cNvSpPr>
          <p:nvPr>
            <p:ph type="subTitle" idx="1"/>
          </p:nvPr>
        </p:nvSpPr>
        <p:spPr/>
        <p:txBody>
          <a:bodyPr>
            <a:normAutofit/>
          </a:bodyPr>
          <a:lstStyle/>
          <a:p>
            <a:endParaRPr lang="en-ZA" sz="3200" dirty="0">
              <a:latin typeface="Arial" panose="020B0604020202020204" pitchFamily="34" charset="0"/>
              <a:cs typeface="Arial" panose="020B0604020202020204" pitchFamily="34" charset="0"/>
            </a:endParaRPr>
          </a:p>
          <a:p>
            <a:pPr lvl="1"/>
            <a:endParaRPr lang="en-ZA"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DDFFFC9-7E2B-4C44-80D4-93AB88C0B613}"/>
              </a:ext>
            </a:extLst>
          </p:cNvPr>
          <p:cNvSpPr>
            <a:spLocks noGrp="1"/>
          </p:cNvSpPr>
          <p:nvPr>
            <p:ph type="sldNum" sz="quarter" idx="12"/>
          </p:nvPr>
        </p:nvSpPr>
        <p:spPr/>
        <p:txBody>
          <a:bodyPr/>
          <a:lstStyle/>
          <a:p>
            <a:fld id="{3783E3C5-DF38-4D28-9448-6CFD2C7B67B3}" type="slidenum">
              <a:rPr lang="en-ZA" smtClean="0"/>
              <a:t>40</a:t>
            </a:fld>
            <a:endParaRPr lang="en-ZA"/>
          </a:p>
        </p:txBody>
      </p:sp>
    </p:spTree>
    <p:extLst>
      <p:ext uri="{BB962C8B-B14F-4D97-AF65-F5344CB8AC3E}">
        <p14:creationId xmlns:p14="http://schemas.microsoft.com/office/powerpoint/2010/main" val="2524328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p:txBody>
          <a:bodyPr>
            <a:noAutofit/>
          </a:bodyPr>
          <a:lstStyle/>
          <a:p>
            <a:r>
              <a:rPr lang="en-ZA" altLang="en-US" sz="4800" b="1" kern="0" dirty="0">
                <a:solidFill>
                  <a:srgbClr val="000000"/>
                </a:solidFill>
                <a:latin typeface="Arial"/>
              </a:rPr>
              <a:t>Stakeholder outreach and communication</a:t>
            </a:r>
            <a:endParaRPr lang="en-ZA" b="1" dirty="0">
              <a:latin typeface="Arial" panose="020B0604020202020204" pitchFamily="34" charset="0"/>
              <a:cs typeface="Arial" panose="020B0604020202020204" pitchFamily="34" charset="0"/>
            </a:endParaRPr>
          </a:p>
        </p:txBody>
      </p:sp>
      <p:sp>
        <p:nvSpPr>
          <p:cNvPr id="13" name="Text Placeholder 12">
            <a:extLst>
              <a:ext uri="{FF2B5EF4-FFF2-40B4-BE49-F238E27FC236}">
                <a16:creationId xmlns:a16="http://schemas.microsoft.com/office/drawing/2014/main" id="{68528F37-9E09-4C49-9525-00941DCF42C9}"/>
              </a:ext>
            </a:extLst>
          </p:cNvPr>
          <p:cNvSpPr>
            <a:spLocks noGrp="1"/>
          </p:cNvSpPr>
          <p:nvPr>
            <p:ph type="body" idx="1"/>
          </p:nvPr>
        </p:nvSpPr>
        <p:spPr/>
        <p:txBody>
          <a:bodyPr/>
          <a:lstStyle/>
          <a:p>
            <a:endParaRPr lang="en-ZA"/>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41</a:t>
            </a:fld>
            <a:endParaRPr lang="en-ZA"/>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03016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Outreach activities</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42</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262935" y="1825625"/>
            <a:ext cx="8579582" cy="4351338"/>
          </a:xfrm>
        </p:spPr>
        <p:txBody>
          <a:bodyPr>
            <a:normAutofit lnSpcReduction="10000"/>
          </a:bodyPr>
          <a:lstStyle/>
          <a:p>
            <a:pPr marL="342900" lvl="0" indent="-342900" algn="just" fontAlgn="base">
              <a:spcBef>
                <a:spcPct val="20000"/>
              </a:spcBef>
              <a:spcAft>
                <a:spcPct val="0"/>
              </a:spcAft>
              <a:buFontTx/>
              <a:buChar char="•"/>
            </a:pPr>
            <a:r>
              <a:rPr lang="en-ZA" altLang="en-US" sz="3600" kern="0" dirty="0">
                <a:solidFill>
                  <a:srgbClr val="000000"/>
                </a:solidFill>
                <a:latin typeface="Arial"/>
              </a:rPr>
              <a:t>Continuous promotion of GRAP by improving outreach to stakeholders (workshops, meetings, seminars, SAICA webinars)</a:t>
            </a:r>
          </a:p>
          <a:p>
            <a:pPr marL="342900" lvl="0" indent="-342900" algn="just" fontAlgn="base">
              <a:spcBef>
                <a:spcPct val="20000"/>
              </a:spcBef>
              <a:spcAft>
                <a:spcPct val="0"/>
              </a:spcAft>
              <a:buFontTx/>
              <a:buChar char="•"/>
            </a:pPr>
            <a:r>
              <a:rPr lang="en-ZA" altLang="en-US" sz="3600" kern="0" dirty="0">
                <a:solidFill>
                  <a:srgbClr val="000000"/>
                </a:solidFill>
                <a:latin typeface="Arial"/>
              </a:rPr>
              <a:t>Stakeholders should liaise with ASB when requiring any engagements</a:t>
            </a:r>
          </a:p>
          <a:p>
            <a:pPr marL="342900" lvl="0" indent="-342900" algn="just" fontAlgn="base">
              <a:spcBef>
                <a:spcPct val="20000"/>
              </a:spcBef>
              <a:spcAft>
                <a:spcPct val="0"/>
              </a:spcAft>
              <a:buFontTx/>
              <a:buChar char="•"/>
            </a:pPr>
            <a:r>
              <a:rPr lang="en-ZA" altLang="en-US" sz="3600" kern="0" dirty="0">
                <a:solidFill>
                  <a:srgbClr val="000000"/>
                </a:solidFill>
                <a:latin typeface="Arial"/>
              </a:rPr>
              <a:t>Newsletters &amp; Meeting Highlights</a:t>
            </a:r>
          </a:p>
          <a:p>
            <a:pPr marL="342900" lvl="0" indent="-342900" algn="just" fontAlgn="base">
              <a:spcBef>
                <a:spcPct val="20000"/>
              </a:spcBef>
              <a:spcAft>
                <a:spcPct val="0"/>
              </a:spcAft>
              <a:buFontTx/>
              <a:buChar char="•"/>
            </a:pPr>
            <a:r>
              <a:rPr lang="en-ZA" altLang="en-US" sz="3600" kern="0" dirty="0">
                <a:solidFill>
                  <a:srgbClr val="000000"/>
                </a:solidFill>
                <a:latin typeface="Arial"/>
              </a:rPr>
              <a:t>Handbook</a:t>
            </a:r>
            <a:endParaRPr lang="en-ZA" altLang="en-US" sz="3600" kern="0" dirty="0">
              <a:solidFill>
                <a:srgbClr val="FF0000"/>
              </a:solidFill>
              <a:latin typeface="Arial"/>
            </a:endParaRPr>
          </a:p>
          <a:p>
            <a:endParaRPr lang="en-ZA" dirty="0"/>
          </a:p>
        </p:txBody>
      </p:sp>
    </p:spTree>
    <p:extLst>
      <p:ext uri="{BB962C8B-B14F-4D97-AF65-F5344CB8AC3E}">
        <p14:creationId xmlns:p14="http://schemas.microsoft.com/office/powerpoint/2010/main" val="10810416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Translation</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43</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44580" cy="4351338"/>
          </a:xfrm>
        </p:spPr>
        <p:txBody>
          <a:bodyPr>
            <a:normAutofit/>
          </a:bodyPr>
          <a:lstStyle/>
          <a:p>
            <a:pPr marL="342900" lvl="0" indent="-342900" fontAlgn="base">
              <a:spcBef>
                <a:spcPct val="20000"/>
              </a:spcBef>
              <a:spcAft>
                <a:spcPct val="0"/>
              </a:spcAft>
              <a:buFontTx/>
              <a:buChar char="•"/>
            </a:pPr>
            <a:r>
              <a:rPr lang="en-ZA" altLang="en-US" sz="3600" kern="0" dirty="0">
                <a:solidFill>
                  <a:srgbClr val="000000"/>
                </a:solidFill>
                <a:latin typeface="Arial"/>
              </a:rPr>
              <a:t>Standards translated into isiZulu, Sesotho and Afrikaans</a:t>
            </a:r>
          </a:p>
          <a:p>
            <a:pPr marL="342900" lvl="0" indent="-342900" fontAlgn="base">
              <a:spcBef>
                <a:spcPct val="20000"/>
              </a:spcBef>
              <a:spcAft>
                <a:spcPct val="0"/>
              </a:spcAft>
              <a:buFontTx/>
              <a:buChar char="•"/>
            </a:pPr>
            <a:r>
              <a:rPr lang="en-ZA" altLang="en-US" sz="3600" kern="0" dirty="0">
                <a:solidFill>
                  <a:srgbClr val="000000"/>
                </a:solidFill>
                <a:latin typeface="Arial"/>
              </a:rPr>
              <a:t>The official version is the English language version</a:t>
            </a:r>
          </a:p>
          <a:p>
            <a:pPr marL="342900" lvl="0" indent="-342900" fontAlgn="base">
              <a:spcBef>
                <a:spcPct val="20000"/>
              </a:spcBef>
              <a:spcAft>
                <a:spcPct val="0"/>
              </a:spcAft>
              <a:buFontTx/>
              <a:buChar char="•"/>
            </a:pPr>
            <a:r>
              <a:rPr lang="en-ZA" altLang="en-US" sz="3600" kern="0" dirty="0">
                <a:solidFill>
                  <a:srgbClr val="000000"/>
                </a:solidFill>
                <a:latin typeface="Arial"/>
              </a:rPr>
              <a:t>Available on website</a:t>
            </a:r>
          </a:p>
          <a:p>
            <a:endParaRPr lang="en-ZA" dirty="0"/>
          </a:p>
        </p:txBody>
      </p:sp>
    </p:spTree>
    <p:extLst>
      <p:ext uri="{BB962C8B-B14F-4D97-AF65-F5344CB8AC3E}">
        <p14:creationId xmlns:p14="http://schemas.microsoft.com/office/powerpoint/2010/main" val="23536215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Website</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44</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44580" cy="4351338"/>
          </a:xfrm>
        </p:spPr>
        <p:txBody>
          <a:bodyPr>
            <a:normAutofit lnSpcReduction="10000"/>
          </a:bodyPr>
          <a:lstStyle/>
          <a:p>
            <a:pPr marL="342900" lvl="0" indent="-342900" eaLnBrk="0" fontAlgn="base" hangingPunct="0">
              <a:lnSpc>
                <a:spcPct val="100000"/>
              </a:lnSpc>
              <a:spcBef>
                <a:spcPct val="20000"/>
              </a:spcBef>
              <a:spcAft>
                <a:spcPct val="0"/>
              </a:spcAft>
              <a:buFontTx/>
              <a:buChar char="•"/>
              <a:defRPr/>
            </a:pPr>
            <a:r>
              <a:rPr lang="en-ZA" altLang="en-US" sz="3200" kern="0" dirty="0">
                <a:solidFill>
                  <a:srgbClr val="000000"/>
                </a:solidFill>
                <a:latin typeface="Arial"/>
              </a:rPr>
              <a:t>Overview of changes made to reporting framework for 2019 onwards.</a:t>
            </a:r>
          </a:p>
          <a:p>
            <a:pPr marL="342900" lvl="0" indent="-342900" eaLnBrk="0" fontAlgn="base" hangingPunct="0">
              <a:lnSpc>
                <a:spcPct val="100000"/>
              </a:lnSpc>
              <a:spcBef>
                <a:spcPct val="20000"/>
              </a:spcBef>
              <a:spcAft>
                <a:spcPct val="0"/>
              </a:spcAft>
              <a:buFontTx/>
              <a:buChar char="•"/>
              <a:defRPr/>
            </a:pPr>
            <a:r>
              <a:rPr lang="en-ZA" altLang="en-US" sz="3200" kern="0" dirty="0">
                <a:solidFill>
                  <a:srgbClr val="000000"/>
                </a:solidFill>
                <a:latin typeface="Arial"/>
              </a:rPr>
              <a:t>Three set of Standards:</a:t>
            </a:r>
          </a:p>
          <a:p>
            <a:pPr marL="742950" lvl="1" indent="-285750" eaLnBrk="0" fontAlgn="base" hangingPunct="0">
              <a:lnSpc>
                <a:spcPct val="100000"/>
              </a:lnSpc>
              <a:spcBef>
                <a:spcPct val="20000"/>
              </a:spcBef>
              <a:spcAft>
                <a:spcPct val="0"/>
              </a:spcAft>
              <a:buFontTx/>
              <a:buChar char="–"/>
              <a:defRPr/>
            </a:pPr>
            <a:r>
              <a:rPr lang="en-ZA" altLang="en-US" kern="0" dirty="0">
                <a:solidFill>
                  <a:srgbClr val="000000"/>
                </a:solidFill>
                <a:latin typeface="Arial"/>
              </a:rPr>
              <a:t>Those entities with a December year-end</a:t>
            </a:r>
          </a:p>
          <a:p>
            <a:pPr marL="742950" lvl="1" indent="-285750" eaLnBrk="0" fontAlgn="base" hangingPunct="0">
              <a:lnSpc>
                <a:spcPct val="100000"/>
              </a:lnSpc>
              <a:spcBef>
                <a:spcPct val="20000"/>
              </a:spcBef>
              <a:spcAft>
                <a:spcPct val="0"/>
              </a:spcAft>
              <a:buFontTx/>
              <a:buChar char="–"/>
              <a:defRPr/>
            </a:pPr>
            <a:r>
              <a:rPr lang="en-ZA" altLang="en-US" kern="0" dirty="0">
                <a:solidFill>
                  <a:srgbClr val="000000"/>
                </a:solidFill>
                <a:latin typeface="Arial"/>
              </a:rPr>
              <a:t>The Standards applicable for the current year</a:t>
            </a:r>
          </a:p>
          <a:p>
            <a:pPr marL="742950" lvl="1" indent="-285750" eaLnBrk="0" fontAlgn="base" hangingPunct="0">
              <a:lnSpc>
                <a:spcPct val="100000"/>
              </a:lnSpc>
              <a:spcBef>
                <a:spcPct val="20000"/>
              </a:spcBef>
              <a:spcAft>
                <a:spcPct val="0"/>
              </a:spcAft>
              <a:buFontTx/>
              <a:buChar char="–"/>
              <a:defRPr/>
            </a:pPr>
            <a:r>
              <a:rPr lang="en-ZA" altLang="en-US" kern="0" dirty="0">
                <a:solidFill>
                  <a:srgbClr val="000000"/>
                </a:solidFill>
                <a:latin typeface="Arial"/>
              </a:rPr>
              <a:t>The Standards applicable for the next financial year</a:t>
            </a:r>
          </a:p>
          <a:p>
            <a:pPr marL="342900" lvl="0" indent="-342900" eaLnBrk="0" fontAlgn="base" hangingPunct="0">
              <a:lnSpc>
                <a:spcPct val="100000"/>
              </a:lnSpc>
              <a:spcBef>
                <a:spcPct val="20000"/>
              </a:spcBef>
              <a:spcAft>
                <a:spcPct val="0"/>
              </a:spcAft>
              <a:buFontTx/>
              <a:buChar char="•"/>
              <a:defRPr/>
            </a:pPr>
            <a:r>
              <a:rPr lang="en-ZA" altLang="en-US" sz="3200" kern="0" dirty="0">
                <a:solidFill>
                  <a:srgbClr val="000000"/>
                </a:solidFill>
                <a:latin typeface="Arial"/>
              </a:rPr>
              <a:t>Please register on website if you want to be advised of changes:</a:t>
            </a:r>
          </a:p>
          <a:p>
            <a:pPr marL="357188" lvl="0" indent="0" eaLnBrk="0" fontAlgn="base" hangingPunct="0">
              <a:lnSpc>
                <a:spcPct val="100000"/>
              </a:lnSpc>
              <a:spcBef>
                <a:spcPct val="20000"/>
              </a:spcBef>
              <a:spcAft>
                <a:spcPct val="0"/>
              </a:spcAft>
              <a:buNone/>
              <a:defRPr/>
            </a:pPr>
            <a:r>
              <a:rPr lang="en-ZA" altLang="en-US" sz="2400" kern="0" dirty="0">
                <a:solidFill>
                  <a:srgbClr val="000000"/>
                </a:solidFill>
                <a:latin typeface="Arial"/>
              </a:rPr>
              <a:t>http://www.asb.co.za/GRAP/Subscribe-to-email-alerts</a:t>
            </a:r>
          </a:p>
          <a:p>
            <a:endParaRPr lang="en-ZA" dirty="0"/>
          </a:p>
        </p:txBody>
      </p:sp>
    </p:spTree>
    <p:extLst>
      <p:ext uri="{BB962C8B-B14F-4D97-AF65-F5344CB8AC3E}">
        <p14:creationId xmlns:p14="http://schemas.microsoft.com/office/powerpoint/2010/main" val="19916142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Submitting comments</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45</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44580" cy="4351338"/>
          </a:xfrm>
        </p:spPr>
        <p:txBody>
          <a:bodyPr>
            <a:normAutofit/>
          </a:bodyPr>
          <a:lstStyle/>
          <a:p>
            <a:pPr marL="0" lvl="0" indent="0" algn="ctr" fontAlgn="base">
              <a:spcBef>
                <a:spcPts val="1200"/>
              </a:spcBef>
              <a:spcAft>
                <a:spcPts val="600"/>
              </a:spcAft>
              <a:buNone/>
            </a:pPr>
            <a:r>
              <a:rPr lang="en-ZA" altLang="en-US" sz="3600" kern="0" dirty="0">
                <a:solidFill>
                  <a:srgbClr val="000000"/>
                </a:solidFill>
                <a:latin typeface="Arial"/>
              </a:rPr>
              <a:t>Visit our website for more information on these Exposure Drafts</a:t>
            </a:r>
          </a:p>
          <a:p>
            <a:pPr marL="0" lvl="0" indent="0" algn="ctr" fontAlgn="base">
              <a:spcBef>
                <a:spcPts val="1200"/>
              </a:spcBef>
              <a:spcAft>
                <a:spcPts val="600"/>
              </a:spcAft>
              <a:buNone/>
            </a:pPr>
            <a:r>
              <a:rPr lang="en-ZA" altLang="en-US" sz="3600" kern="0" dirty="0">
                <a:solidFill>
                  <a:srgbClr val="000000"/>
                </a:solidFill>
                <a:latin typeface="Arial"/>
                <a:hlinkClick r:id="rId4">
                  <a:extLst>
                    <a:ext uri="{A12FA001-AC4F-418D-AE19-62706E023703}">
                      <ahyp:hlinkClr xmlns:ahyp="http://schemas.microsoft.com/office/drawing/2018/hyperlinkcolor" val="tx"/>
                    </a:ext>
                  </a:extLst>
                </a:hlinkClick>
              </a:rPr>
              <a:t>www.asb.co.za</a:t>
            </a:r>
            <a:r>
              <a:rPr lang="en-ZA" altLang="en-US" sz="3600" kern="0" dirty="0">
                <a:solidFill>
                  <a:srgbClr val="000000"/>
                </a:solidFill>
                <a:latin typeface="Arial"/>
              </a:rPr>
              <a:t> </a:t>
            </a:r>
          </a:p>
          <a:p>
            <a:pPr marL="0" lvl="0" indent="0" algn="ctr" fontAlgn="base">
              <a:spcBef>
                <a:spcPts val="1200"/>
              </a:spcBef>
              <a:spcAft>
                <a:spcPts val="600"/>
              </a:spcAft>
              <a:buNone/>
            </a:pPr>
            <a:endParaRPr lang="en-ZA" altLang="en-US" sz="3600" kern="0" dirty="0">
              <a:solidFill>
                <a:srgbClr val="000000"/>
              </a:solidFill>
              <a:latin typeface="Arial"/>
            </a:endParaRPr>
          </a:p>
          <a:p>
            <a:pPr marL="0" lvl="0" indent="0" algn="ctr" fontAlgn="base">
              <a:spcBef>
                <a:spcPts val="1200"/>
              </a:spcBef>
              <a:spcAft>
                <a:spcPts val="600"/>
              </a:spcAft>
              <a:buNone/>
            </a:pPr>
            <a:r>
              <a:rPr lang="en-ZA" altLang="en-US" sz="3600" kern="0" dirty="0">
                <a:solidFill>
                  <a:srgbClr val="000000"/>
                </a:solidFill>
                <a:latin typeface="Arial"/>
              </a:rPr>
              <a:t>Submit your comments to </a:t>
            </a:r>
            <a:r>
              <a:rPr lang="en-ZA" altLang="en-US" sz="3600" kern="0" dirty="0">
                <a:solidFill>
                  <a:srgbClr val="000000"/>
                </a:solidFill>
                <a:latin typeface="Arial"/>
                <a:hlinkClick r:id="rId5">
                  <a:extLst>
                    <a:ext uri="{A12FA001-AC4F-418D-AE19-62706E023703}">
                      <ahyp:hlinkClr xmlns:ahyp="http://schemas.microsoft.com/office/drawing/2018/hyperlinkcolor" val="tx"/>
                    </a:ext>
                  </a:extLst>
                </a:hlinkClick>
              </a:rPr>
              <a:t>info@asb.co.za</a:t>
            </a:r>
            <a:endParaRPr lang="en-ZA" altLang="en-US" sz="3600" kern="0" dirty="0">
              <a:solidFill>
                <a:srgbClr val="000000"/>
              </a:solidFill>
              <a:latin typeface="Arial"/>
            </a:endParaRPr>
          </a:p>
          <a:p>
            <a:endParaRPr lang="en-ZA" dirty="0"/>
          </a:p>
        </p:txBody>
      </p:sp>
    </p:spTree>
    <p:extLst>
      <p:ext uri="{BB962C8B-B14F-4D97-AF65-F5344CB8AC3E}">
        <p14:creationId xmlns:p14="http://schemas.microsoft.com/office/powerpoint/2010/main" val="563145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ctrTitle"/>
          </p:nvPr>
        </p:nvSpPr>
        <p:spPr/>
        <p:txBody>
          <a:bodyPr>
            <a:normAutofit/>
          </a:bodyPr>
          <a:lstStyle/>
          <a:p>
            <a:r>
              <a:rPr lang="en-ZA" b="1" dirty="0">
                <a:latin typeface="Arial" panose="020B0604020202020204" pitchFamily="34" charset="0"/>
                <a:cs typeface="Arial" panose="020B0604020202020204" pitchFamily="34" charset="0"/>
              </a:rPr>
              <a:t>THANK YOU</a:t>
            </a:r>
          </a:p>
        </p:txBody>
      </p:sp>
      <p:sp>
        <p:nvSpPr>
          <p:cNvPr id="3" name="Content Placeholder 2">
            <a:extLst>
              <a:ext uri="{FF2B5EF4-FFF2-40B4-BE49-F238E27FC236}">
                <a16:creationId xmlns:a16="http://schemas.microsoft.com/office/drawing/2014/main" id="{7C89D1A3-750F-442E-82EC-2BD85547E3D8}"/>
              </a:ext>
            </a:extLst>
          </p:cNvPr>
          <p:cNvSpPr>
            <a:spLocks noGrp="1"/>
          </p:cNvSpPr>
          <p:nvPr>
            <p:ph type="subTitle" idx="1"/>
          </p:nvPr>
        </p:nvSpPr>
        <p:spPr/>
        <p:txBody>
          <a:bodyPr>
            <a:normAutofit/>
          </a:bodyPr>
          <a:lstStyle/>
          <a:p>
            <a:endParaRPr lang="en-ZA" sz="3200" dirty="0">
              <a:latin typeface="Arial" panose="020B0604020202020204" pitchFamily="34" charset="0"/>
              <a:cs typeface="Arial" panose="020B0604020202020204" pitchFamily="34" charset="0"/>
            </a:endParaRPr>
          </a:p>
          <a:p>
            <a:pPr lvl="1"/>
            <a:endParaRPr lang="en-ZA"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DDFFFC9-7E2B-4C44-80D4-93AB88C0B613}"/>
              </a:ext>
            </a:extLst>
          </p:cNvPr>
          <p:cNvSpPr>
            <a:spLocks noGrp="1"/>
          </p:cNvSpPr>
          <p:nvPr>
            <p:ph type="sldNum" sz="quarter" idx="12"/>
          </p:nvPr>
        </p:nvSpPr>
        <p:spPr/>
        <p:txBody>
          <a:bodyPr/>
          <a:lstStyle/>
          <a:p>
            <a:fld id="{3783E3C5-DF38-4D28-9448-6CFD2C7B67B3}" type="slidenum">
              <a:rPr lang="en-ZA" smtClean="0"/>
              <a:t>46</a:t>
            </a:fld>
            <a:endParaRPr lang="en-ZA"/>
          </a:p>
        </p:txBody>
      </p:sp>
    </p:spTree>
    <p:extLst>
      <p:ext uri="{BB962C8B-B14F-4D97-AF65-F5344CB8AC3E}">
        <p14:creationId xmlns:p14="http://schemas.microsoft.com/office/powerpoint/2010/main" val="36905092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22F6364A-B358-4BEE-B158-0734D2C938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03651" y="1570814"/>
            <a:ext cx="0" cy="3710227"/>
          </a:xfrm>
          <a:prstGeom prst="line">
            <a:avLst/>
          </a:prstGeom>
          <a:ln w="19050">
            <a:solidFill>
              <a:srgbClr val="2CBAA4"/>
            </a:solidFill>
          </a:ln>
        </p:spPr>
        <p:style>
          <a:lnRef idx="1">
            <a:schemeClr val="accent1"/>
          </a:lnRef>
          <a:fillRef idx="0">
            <a:schemeClr val="accent1"/>
          </a:fillRef>
          <a:effectRef idx="0">
            <a:schemeClr val="accent1"/>
          </a:effectRef>
          <a:fontRef idx="minor">
            <a:schemeClr val="tx1"/>
          </a:fontRef>
        </p:style>
      </p:cxnSp>
      <p:pic>
        <p:nvPicPr>
          <p:cNvPr id="4" name="Picture 3" descr="A close up of a logo&#10;&#10;Description generated with very high confidence">
            <a:extLst>
              <a:ext uri="{FF2B5EF4-FFF2-40B4-BE49-F238E27FC236}">
                <a16:creationId xmlns:a16="http://schemas.microsoft.com/office/drawing/2014/main" id="{54689814-35DE-45A9-913E-A8274183D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6395" y="1123527"/>
            <a:ext cx="4944387" cy="4604800"/>
          </a:xfrm>
          <a:prstGeom prst="rect">
            <a:avLst/>
          </a:prstGeom>
        </p:spPr>
      </p:pic>
      <p:sp>
        <p:nvSpPr>
          <p:cNvPr id="3" name="TextBox 2">
            <a:extLst>
              <a:ext uri="{FF2B5EF4-FFF2-40B4-BE49-F238E27FC236}">
                <a16:creationId xmlns:a16="http://schemas.microsoft.com/office/drawing/2014/main" id="{05F97158-4966-4A95-982F-D0FC5B799992}"/>
              </a:ext>
            </a:extLst>
          </p:cNvPr>
          <p:cNvSpPr txBox="1"/>
          <p:nvPr/>
        </p:nvSpPr>
        <p:spPr>
          <a:xfrm>
            <a:off x="243844" y="3425927"/>
            <a:ext cx="7802876" cy="3762568"/>
          </a:xfrm>
          <a:custGeom>
            <a:avLst/>
            <a:gdLst>
              <a:gd name="connsiteX0" fmla="*/ 0 w 7201988"/>
              <a:gd name="connsiteY0" fmla="*/ 0 h 2264229"/>
              <a:gd name="connsiteX1" fmla="*/ 7201988 w 7201988"/>
              <a:gd name="connsiteY1" fmla="*/ 0 h 2264229"/>
              <a:gd name="connsiteX2" fmla="*/ 7201988 w 7201988"/>
              <a:gd name="connsiteY2" fmla="*/ 2264229 h 2264229"/>
              <a:gd name="connsiteX3" fmla="*/ 0 w 7201988"/>
              <a:gd name="connsiteY3" fmla="*/ 2264229 h 2264229"/>
              <a:gd name="connsiteX4" fmla="*/ 0 w 7201988"/>
              <a:gd name="connsiteY4" fmla="*/ 0 h 2264229"/>
              <a:gd name="connsiteX0" fmla="*/ 0 w 7410994"/>
              <a:gd name="connsiteY0" fmla="*/ 0 h 3622766"/>
              <a:gd name="connsiteX1" fmla="*/ 7410994 w 7410994"/>
              <a:gd name="connsiteY1" fmla="*/ 1358537 h 3622766"/>
              <a:gd name="connsiteX2" fmla="*/ 7410994 w 7410994"/>
              <a:gd name="connsiteY2" fmla="*/ 3622766 h 3622766"/>
              <a:gd name="connsiteX3" fmla="*/ 209006 w 7410994"/>
              <a:gd name="connsiteY3" fmla="*/ 3622766 h 3622766"/>
              <a:gd name="connsiteX4" fmla="*/ 0 w 7410994"/>
              <a:gd name="connsiteY4" fmla="*/ 0 h 3622766"/>
              <a:gd name="connsiteX0" fmla="*/ 0 w 7550331"/>
              <a:gd name="connsiteY0" fmla="*/ 60960 h 3683726"/>
              <a:gd name="connsiteX1" fmla="*/ 7550331 w 7550331"/>
              <a:gd name="connsiteY1" fmla="*/ 0 h 3683726"/>
              <a:gd name="connsiteX2" fmla="*/ 7410994 w 7550331"/>
              <a:gd name="connsiteY2" fmla="*/ 3683726 h 3683726"/>
              <a:gd name="connsiteX3" fmla="*/ 209006 w 7550331"/>
              <a:gd name="connsiteY3" fmla="*/ 3683726 h 3683726"/>
              <a:gd name="connsiteX4" fmla="*/ 0 w 7550331"/>
              <a:gd name="connsiteY4" fmla="*/ 60960 h 3683726"/>
              <a:gd name="connsiteX0" fmla="*/ 0 w 7611291"/>
              <a:gd name="connsiteY0" fmla="*/ 60960 h 3692435"/>
              <a:gd name="connsiteX1" fmla="*/ 7550331 w 7611291"/>
              <a:gd name="connsiteY1" fmla="*/ 0 h 3692435"/>
              <a:gd name="connsiteX2" fmla="*/ 7611291 w 7611291"/>
              <a:gd name="connsiteY2" fmla="*/ 3692435 h 3692435"/>
              <a:gd name="connsiteX3" fmla="*/ 209006 w 7611291"/>
              <a:gd name="connsiteY3" fmla="*/ 3683726 h 3692435"/>
              <a:gd name="connsiteX4" fmla="*/ 0 w 7611291"/>
              <a:gd name="connsiteY4" fmla="*/ 60960 h 3692435"/>
              <a:gd name="connsiteX0" fmla="*/ 0 w 7611291"/>
              <a:gd name="connsiteY0" fmla="*/ 60960 h 4544910"/>
              <a:gd name="connsiteX1" fmla="*/ 7550331 w 7611291"/>
              <a:gd name="connsiteY1" fmla="*/ 0 h 4544910"/>
              <a:gd name="connsiteX2" fmla="*/ 7611291 w 7611291"/>
              <a:gd name="connsiteY2" fmla="*/ 3692435 h 4544910"/>
              <a:gd name="connsiteX3" fmla="*/ 209006 w 7611291"/>
              <a:gd name="connsiteY3" fmla="*/ 3683726 h 4544910"/>
              <a:gd name="connsiteX4" fmla="*/ 0 w 7611291"/>
              <a:gd name="connsiteY4" fmla="*/ 60960 h 4544910"/>
              <a:gd name="connsiteX0" fmla="*/ 0 w 7611291"/>
              <a:gd name="connsiteY0" fmla="*/ 60960 h 4884489"/>
              <a:gd name="connsiteX1" fmla="*/ 7550331 w 7611291"/>
              <a:gd name="connsiteY1" fmla="*/ 0 h 4884489"/>
              <a:gd name="connsiteX2" fmla="*/ 7611291 w 7611291"/>
              <a:gd name="connsiteY2" fmla="*/ 3692435 h 4884489"/>
              <a:gd name="connsiteX3" fmla="*/ 278675 w 7611291"/>
              <a:gd name="connsiteY3" fmla="*/ 4632960 h 4884489"/>
              <a:gd name="connsiteX4" fmla="*/ 0 w 7611291"/>
              <a:gd name="connsiteY4" fmla="*/ 60960 h 4884489"/>
              <a:gd name="connsiteX0" fmla="*/ 0 w 7550331"/>
              <a:gd name="connsiteY0" fmla="*/ 60960 h 5170601"/>
              <a:gd name="connsiteX1" fmla="*/ 7550331 w 7550331"/>
              <a:gd name="connsiteY1" fmla="*/ 0 h 5170601"/>
              <a:gd name="connsiteX2" fmla="*/ 7515497 w 7550331"/>
              <a:gd name="connsiteY2" fmla="*/ 4180115 h 5170601"/>
              <a:gd name="connsiteX3" fmla="*/ 278675 w 7550331"/>
              <a:gd name="connsiteY3" fmla="*/ 4632960 h 5170601"/>
              <a:gd name="connsiteX4" fmla="*/ 0 w 7550331"/>
              <a:gd name="connsiteY4" fmla="*/ 60960 h 5170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0331" h="5170601">
                <a:moveTo>
                  <a:pt x="0" y="60960"/>
                </a:moveTo>
                <a:lnTo>
                  <a:pt x="7550331" y="0"/>
                </a:lnTo>
                <a:lnTo>
                  <a:pt x="7515497" y="4180115"/>
                </a:lnTo>
                <a:cubicBezTo>
                  <a:pt x="5100320" y="6101806"/>
                  <a:pt x="2746103" y="4635863"/>
                  <a:pt x="278675" y="4632960"/>
                </a:cubicBezTo>
                <a:lnTo>
                  <a:pt x="0" y="60960"/>
                </a:lnTo>
                <a:close/>
              </a:path>
            </a:pathLst>
          </a:custGeom>
          <a:noFill/>
        </p:spPr>
        <p:txBody>
          <a:bodyPr wrap="square" rtlCol="0">
            <a:spAutoFit/>
          </a:bodyPr>
          <a:lstStyle/>
          <a:p>
            <a:pPr>
              <a:spcBef>
                <a:spcPct val="75000"/>
              </a:spcBef>
            </a:pPr>
            <a:r>
              <a:rPr lang="en-ZA" altLang="en-US" dirty="0"/>
              <a:t>Tel: (011) 697-0660</a:t>
            </a:r>
          </a:p>
          <a:p>
            <a:pPr>
              <a:spcBef>
                <a:spcPct val="75000"/>
              </a:spcBef>
            </a:pPr>
            <a:r>
              <a:rPr lang="en-ZA" altLang="en-US" dirty="0"/>
              <a:t>Fax: (011) 697-0666</a:t>
            </a:r>
          </a:p>
          <a:p>
            <a:pPr>
              <a:spcBef>
                <a:spcPct val="75000"/>
              </a:spcBef>
            </a:pPr>
            <a:r>
              <a:rPr lang="en-ZA" altLang="en-US" dirty="0"/>
              <a:t>Email: </a:t>
            </a:r>
            <a:r>
              <a:rPr lang="en-ZA" altLang="en-US" dirty="0">
                <a:solidFill>
                  <a:srgbClr val="A8D0C8"/>
                </a:solidFill>
                <a:hlinkClick r:id="rId4">
                  <a:extLst>
                    <a:ext uri="{A12FA001-AC4F-418D-AE19-62706E023703}">
                      <ahyp:hlinkClr xmlns:ahyp="http://schemas.microsoft.com/office/drawing/2018/hyperlinkcolor" val="tx"/>
                    </a:ext>
                  </a:extLst>
                </a:hlinkClick>
              </a:rPr>
              <a:t>info@asb.co.za</a:t>
            </a:r>
            <a:endParaRPr lang="en-ZA" altLang="en-US" dirty="0">
              <a:solidFill>
                <a:srgbClr val="A8D0C8"/>
              </a:solidFill>
            </a:endParaRPr>
          </a:p>
          <a:p>
            <a:pPr>
              <a:spcBef>
                <a:spcPct val="75000"/>
              </a:spcBef>
            </a:pPr>
            <a:r>
              <a:rPr lang="en-ZA" altLang="en-US" dirty="0"/>
              <a:t>Website: </a:t>
            </a:r>
            <a:r>
              <a:rPr lang="en-ZA" altLang="en-US" dirty="0">
                <a:solidFill>
                  <a:srgbClr val="A8D0C8"/>
                </a:solidFill>
                <a:hlinkClick r:id="rId5">
                  <a:extLst>
                    <a:ext uri="{A12FA001-AC4F-418D-AE19-62706E023703}">
                      <ahyp:hlinkClr xmlns:ahyp="http://schemas.microsoft.com/office/drawing/2018/hyperlinkcolor" val="tx"/>
                    </a:ext>
                  </a:extLst>
                </a:hlinkClick>
              </a:rPr>
              <a:t>www.asb.co.za</a:t>
            </a:r>
            <a:endParaRPr lang="en-ZA" altLang="en-US" dirty="0">
              <a:solidFill>
                <a:srgbClr val="A8D0C8"/>
              </a:solidFill>
            </a:endParaRPr>
          </a:p>
          <a:p>
            <a:pPr>
              <a:spcBef>
                <a:spcPct val="75000"/>
              </a:spcBef>
            </a:pPr>
            <a:r>
              <a:rPr lang="en-ZA" altLang="en-US" dirty="0"/>
              <a:t>     </a:t>
            </a:r>
          </a:p>
          <a:p>
            <a:pPr>
              <a:spcBef>
                <a:spcPct val="75000"/>
              </a:spcBef>
            </a:pPr>
            <a:endParaRPr lang="en-ZA" altLang="en-US" dirty="0"/>
          </a:p>
          <a:p>
            <a:pPr>
              <a:spcBef>
                <a:spcPct val="75000"/>
              </a:spcBef>
            </a:pPr>
            <a:endParaRPr lang="en-ZA" altLang="en-US" dirty="0"/>
          </a:p>
          <a:p>
            <a:pPr>
              <a:spcBef>
                <a:spcPct val="75000"/>
              </a:spcBef>
            </a:pPr>
            <a:endParaRPr lang="en-GB" altLang="en-US" dirty="0"/>
          </a:p>
        </p:txBody>
      </p:sp>
      <p:sp>
        <p:nvSpPr>
          <p:cNvPr id="5" name="TextBox 4">
            <a:extLst>
              <a:ext uri="{FF2B5EF4-FFF2-40B4-BE49-F238E27FC236}">
                <a16:creationId xmlns:a16="http://schemas.microsoft.com/office/drawing/2014/main" id="{00149D30-F48D-4D3C-A2AC-B6E9C37F1728}"/>
              </a:ext>
            </a:extLst>
          </p:cNvPr>
          <p:cNvSpPr txBox="1"/>
          <p:nvPr/>
        </p:nvSpPr>
        <p:spPr>
          <a:xfrm>
            <a:off x="243844" y="2612572"/>
            <a:ext cx="2247385" cy="584775"/>
          </a:xfrm>
          <a:prstGeom prst="rect">
            <a:avLst/>
          </a:prstGeom>
          <a:noFill/>
        </p:spPr>
        <p:txBody>
          <a:bodyPr wrap="square" rtlCol="0">
            <a:spAutoFit/>
          </a:bodyPr>
          <a:lstStyle/>
          <a:p>
            <a:r>
              <a:rPr lang="en-ZA" altLang="en-US" sz="2400" b="1" dirty="0">
                <a:solidFill>
                  <a:srgbClr val="209889"/>
                </a:solidFill>
              </a:rPr>
              <a:t>Contact</a:t>
            </a:r>
            <a:r>
              <a:rPr lang="en-ZA" altLang="en-US" sz="3200" b="1" dirty="0"/>
              <a:t> </a:t>
            </a:r>
            <a:r>
              <a:rPr lang="en-ZA" altLang="en-US" sz="2400" b="1" dirty="0">
                <a:solidFill>
                  <a:srgbClr val="209889"/>
                </a:solidFill>
              </a:rPr>
              <a:t>details</a:t>
            </a:r>
            <a:endParaRPr lang="en-ZA" sz="2400" dirty="0">
              <a:solidFill>
                <a:srgbClr val="209889"/>
              </a:solidFill>
            </a:endParaRPr>
          </a:p>
        </p:txBody>
      </p:sp>
      <p:sp>
        <p:nvSpPr>
          <p:cNvPr id="2" name="Slide Number Placeholder 1">
            <a:extLst>
              <a:ext uri="{FF2B5EF4-FFF2-40B4-BE49-F238E27FC236}">
                <a16:creationId xmlns:a16="http://schemas.microsoft.com/office/drawing/2014/main" id="{C1DAA2E2-BC73-4CEE-A6FD-F87D13B2D3FC}"/>
              </a:ext>
            </a:extLst>
          </p:cNvPr>
          <p:cNvSpPr>
            <a:spLocks noGrp="1"/>
          </p:cNvSpPr>
          <p:nvPr>
            <p:ph type="sldNum" sz="quarter" idx="12"/>
          </p:nvPr>
        </p:nvSpPr>
        <p:spPr/>
        <p:txBody>
          <a:bodyPr/>
          <a:lstStyle/>
          <a:p>
            <a:fld id="{3783E3C5-DF38-4D28-9448-6CFD2C7B67B3}" type="slidenum">
              <a:rPr lang="en-ZA" smtClean="0"/>
              <a:t>47</a:t>
            </a:fld>
            <a:endParaRPr lang="en-ZA"/>
          </a:p>
        </p:txBody>
      </p:sp>
    </p:spTree>
    <p:extLst>
      <p:ext uri="{BB962C8B-B14F-4D97-AF65-F5344CB8AC3E}">
        <p14:creationId xmlns:p14="http://schemas.microsoft.com/office/powerpoint/2010/main" val="4110925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What are financial statements?</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5</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83128" cy="4351338"/>
          </a:xfrm>
        </p:spPr>
        <p:txBody>
          <a:bodyPr>
            <a:normAutofit lnSpcReduction="10000"/>
          </a:bodyPr>
          <a:lstStyle/>
          <a:p>
            <a:pPr marL="0" indent="0">
              <a:buNone/>
            </a:pPr>
            <a:r>
              <a:rPr lang="en-GB" sz="3600" dirty="0">
                <a:latin typeface="Arial" panose="020B0604020202020204" pitchFamily="34" charset="0"/>
                <a:cs typeface="Arial" panose="020B0604020202020204" pitchFamily="34" charset="0"/>
              </a:rPr>
              <a:t>Summarised report that outlines: </a:t>
            </a:r>
          </a:p>
          <a:p>
            <a:r>
              <a:rPr lang="en-GB" sz="3600" dirty="0">
                <a:latin typeface="Arial" panose="020B0604020202020204" pitchFamily="34" charset="0"/>
                <a:cs typeface="Arial" panose="020B0604020202020204" pitchFamily="34" charset="0"/>
              </a:rPr>
              <a:t>What an entity owns and owes at a date. </a:t>
            </a:r>
          </a:p>
          <a:p>
            <a:r>
              <a:rPr lang="en-GB" sz="3600" dirty="0">
                <a:latin typeface="Arial" panose="020B0604020202020204" pitchFamily="34" charset="0"/>
                <a:cs typeface="Arial" panose="020B0604020202020204" pitchFamily="34" charset="0"/>
              </a:rPr>
              <a:t>What income and expenses it incurred for a period.</a:t>
            </a:r>
          </a:p>
          <a:p>
            <a:r>
              <a:rPr lang="en-GB" sz="3600" dirty="0">
                <a:latin typeface="Arial" panose="020B0604020202020204" pitchFamily="34" charset="0"/>
                <a:cs typeface="Arial" panose="020B0604020202020204" pitchFamily="34" charset="0"/>
              </a:rPr>
              <a:t>How much cash went into and out of the entity’s bank account. </a:t>
            </a:r>
          </a:p>
          <a:p>
            <a:r>
              <a:rPr lang="en-GB" sz="3600" dirty="0">
                <a:latin typeface="Arial" panose="020B0604020202020204" pitchFamily="34" charset="0"/>
                <a:cs typeface="Arial" panose="020B0604020202020204" pitchFamily="34" charset="0"/>
              </a:rPr>
              <a:t>Whether an entity spent money in accordance with its budget. </a:t>
            </a:r>
          </a:p>
        </p:txBody>
      </p:sp>
    </p:spTree>
    <p:extLst>
      <p:ext uri="{BB962C8B-B14F-4D97-AF65-F5344CB8AC3E}">
        <p14:creationId xmlns:p14="http://schemas.microsoft.com/office/powerpoint/2010/main" val="3484545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Why do we prepare financial statements?</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6</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83128" cy="4351338"/>
          </a:xfrm>
        </p:spPr>
        <p:txBody>
          <a:bodyPr/>
          <a:lstStyle/>
          <a:p>
            <a:r>
              <a:rPr lang="en-GB" sz="3600" dirty="0">
                <a:latin typeface="Arial" panose="020B0604020202020204" pitchFamily="34" charset="0"/>
                <a:cs typeface="Arial" panose="020B0604020202020204" pitchFamily="34" charset="0"/>
              </a:rPr>
              <a:t>Provide information to a wide range of users:</a:t>
            </a:r>
          </a:p>
          <a:p>
            <a:pPr marL="0" indent="0">
              <a:buNone/>
            </a:pPr>
            <a:r>
              <a:rPr lang="en-GB" sz="3200" dirty="0">
                <a:latin typeface="Arial" panose="020B0604020202020204" pitchFamily="34" charset="0"/>
                <a:cs typeface="Arial" panose="020B0604020202020204" pitchFamily="34" charset="0"/>
              </a:rPr>
              <a:t>	-Service recipients. </a:t>
            </a:r>
          </a:p>
          <a:p>
            <a:pPr marL="0" indent="0">
              <a:buNone/>
            </a:pPr>
            <a:r>
              <a:rPr lang="en-GB" sz="3200" dirty="0">
                <a:latin typeface="Arial" panose="020B0604020202020204" pitchFamily="34" charset="0"/>
                <a:cs typeface="Arial" panose="020B0604020202020204" pitchFamily="34" charset="0"/>
              </a:rPr>
              <a:t>	-Providers of resources. </a:t>
            </a:r>
          </a:p>
          <a:p>
            <a:r>
              <a:rPr lang="en-GB" sz="3600" dirty="0">
                <a:latin typeface="Arial" panose="020B0604020202020204" pitchFamily="34" charset="0"/>
                <a:cs typeface="Arial" panose="020B0604020202020204" pitchFamily="34" charset="0"/>
              </a:rPr>
              <a:t>To enable them to hold municipalities accountable and to make decisions. </a:t>
            </a:r>
          </a:p>
        </p:txBody>
      </p:sp>
    </p:spTree>
    <p:extLst>
      <p:ext uri="{BB962C8B-B14F-4D97-AF65-F5344CB8AC3E}">
        <p14:creationId xmlns:p14="http://schemas.microsoft.com/office/powerpoint/2010/main" val="3703313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p:txBody>
          <a:bodyPr>
            <a:noAutofit/>
          </a:bodyPr>
          <a:lstStyle/>
          <a:p>
            <a:r>
              <a:rPr lang="en-GB" altLang="en-US" sz="4800" b="1" kern="0" dirty="0">
                <a:solidFill>
                  <a:srgbClr val="000000"/>
                </a:solidFill>
                <a:latin typeface="Arial"/>
              </a:rPr>
              <a:t>How are financial statements prepared?</a:t>
            </a:r>
            <a:endParaRPr lang="en-ZA" b="1" dirty="0">
              <a:latin typeface="Arial" panose="020B0604020202020204" pitchFamily="34" charset="0"/>
              <a:cs typeface="Arial" panose="020B0604020202020204" pitchFamily="34" charset="0"/>
            </a:endParaRPr>
          </a:p>
        </p:txBody>
      </p:sp>
      <p:sp>
        <p:nvSpPr>
          <p:cNvPr id="13" name="Text Placeholder 12">
            <a:extLst>
              <a:ext uri="{FF2B5EF4-FFF2-40B4-BE49-F238E27FC236}">
                <a16:creationId xmlns:a16="http://schemas.microsoft.com/office/drawing/2014/main" id="{68528F37-9E09-4C49-9525-00941DCF42C9}"/>
              </a:ext>
            </a:extLst>
          </p:cNvPr>
          <p:cNvSpPr>
            <a:spLocks noGrp="1"/>
          </p:cNvSpPr>
          <p:nvPr>
            <p:ph type="body" idx="1"/>
          </p:nvPr>
        </p:nvSpPr>
        <p:spPr/>
        <p:txBody>
          <a:bodyPr/>
          <a:lstStyle/>
          <a:p>
            <a:endParaRPr lang="en-ZA"/>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7</a:t>
            </a:fld>
            <a:endParaRPr lang="en-ZA"/>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4573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How are financial statements prepared?</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8</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83128" cy="4351338"/>
          </a:xfrm>
        </p:spPr>
        <p:txBody>
          <a:bodyPr/>
          <a:lstStyle/>
          <a:p>
            <a:r>
              <a:rPr lang="en-GB" sz="3600" dirty="0">
                <a:latin typeface="Arial" panose="020B0604020202020204" pitchFamily="34" charset="0"/>
                <a:cs typeface="Arial" panose="020B0604020202020204" pitchFamily="34" charset="0"/>
              </a:rPr>
              <a:t>Prepared by management of the entity. </a:t>
            </a:r>
          </a:p>
          <a:p>
            <a:r>
              <a:rPr lang="en-GB" sz="3600" dirty="0">
                <a:latin typeface="Arial" panose="020B0604020202020204" pitchFamily="34" charset="0"/>
                <a:cs typeface="Arial" panose="020B0604020202020204" pitchFamily="34" charset="0"/>
              </a:rPr>
              <a:t>Specific principles used to prepare the information: </a:t>
            </a:r>
          </a:p>
          <a:p>
            <a:pPr lvl="1">
              <a:buFont typeface="Wingdings" panose="05000000000000000000" pitchFamily="2" charset="2"/>
              <a:buChar char="Ø"/>
            </a:pPr>
            <a:r>
              <a:rPr lang="en-GB" sz="2800" dirty="0">
                <a:latin typeface="Arial" panose="020B0604020202020204" pitchFamily="34" charset="0"/>
                <a:cs typeface="Arial" panose="020B0604020202020204" pitchFamily="34" charset="0"/>
              </a:rPr>
              <a:t>	Standards of GRAP;</a:t>
            </a:r>
          </a:p>
          <a:p>
            <a:pPr lvl="1">
              <a:buFont typeface="Wingdings" panose="05000000000000000000" pitchFamily="2" charset="2"/>
              <a:buChar char="Ø"/>
            </a:pPr>
            <a:r>
              <a:rPr lang="en-GB" sz="2800" dirty="0">
                <a:latin typeface="Arial" panose="020B0604020202020204" pitchFamily="34" charset="0"/>
                <a:cs typeface="Arial" panose="020B0604020202020204" pitchFamily="34" charset="0"/>
              </a:rPr>
              <a:t>	Legislation; and</a:t>
            </a:r>
          </a:p>
          <a:p>
            <a:pPr lvl="1">
              <a:buFont typeface="Wingdings" panose="05000000000000000000" pitchFamily="2" charset="2"/>
              <a:buChar char="Ø"/>
            </a:pPr>
            <a:r>
              <a:rPr lang="en-GB" sz="2800" dirty="0">
                <a:latin typeface="Arial" panose="020B0604020202020204" pitchFamily="34" charset="0"/>
                <a:cs typeface="Arial" panose="020B0604020202020204" pitchFamily="34" charset="0"/>
              </a:rPr>
              <a:t>	Guidance, directives etc. from 	National 	Treasury.</a:t>
            </a:r>
          </a:p>
          <a:p>
            <a:pPr marL="0" indent="0">
              <a:buNone/>
            </a:pP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0077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8904-5C0D-4B30-8465-88605F954257}"/>
              </a:ext>
            </a:extLst>
          </p:cNvPr>
          <p:cNvSpPr>
            <a:spLocks noGrp="1"/>
          </p:cNvSpPr>
          <p:nvPr>
            <p:ph type="title"/>
          </p:nvPr>
        </p:nvSpPr>
        <p:spPr>
          <a:xfrm>
            <a:off x="1733817" y="689969"/>
            <a:ext cx="7147248" cy="692995"/>
          </a:xfrm>
        </p:spPr>
        <p:txBody>
          <a:bodyPr>
            <a:noAutofit/>
          </a:bodyPr>
          <a:lstStyle/>
          <a:p>
            <a:r>
              <a:rPr lang="en-GB" b="1" dirty="0">
                <a:latin typeface="Arial" panose="020B0604020202020204" pitchFamily="34" charset="0"/>
                <a:cs typeface="Arial" panose="020B0604020202020204" pitchFamily="34" charset="0"/>
              </a:rPr>
              <a:t>How are financial statements prepared?</a:t>
            </a:r>
            <a:endParaRPr lang="en-ZA"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pic>
        <p:nvPicPr>
          <p:cNvPr id="50" name="Picture 49" descr="A close up of a logo&#10;&#10;Description generated with very high confidence">
            <a:extLst>
              <a:ext uri="{FF2B5EF4-FFF2-40B4-BE49-F238E27FC236}">
                <a16:creationId xmlns:a16="http://schemas.microsoft.com/office/drawing/2014/main" id="{04510C8C-C25C-4654-A9CF-689E7251F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ECDEC28-0CB0-4591-BBC6-C3B3076402D4}"/>
              </a:ext>
            </a:extLst>
          </p:cNvPr>
          <p:cNvSpPr>
            <a:spLocks noGrp="1"/>
          </p:cNvSpPr>
          <p:nvPr>
            <p:ph type="sldNum" sz="quarter" idx="12"/>
          </p:nvPr>
        </p:nvSpPr>
        <p:spPr/>
        <p:txBody>
          <a:bodyPr/>
          <a:lstStyle/>
          <a:p>
            <a:fld id="{3783E3C5-DF38-4D28-9448-6CFD2C7B67B3}" type="slidenum">
              <a:rPr lang="en-ZA" smtClean="0"/>
              <a:t>9</a:t>
            </a:fld>
            <a:endParaRPr lang="en-ZA"/>
          </a:p>
        </p:txBody>
      </p:sp>
      <p:sp>
        <p:nvSpPr>
          <p:cNvPr id="18" name="Content Placeholder 17">
            <a:extLst>
              <a:ext uri="{FF2B5EF4-FFF2-40B4-BE49-F238E27FC236}">
                <a16:creationId xmlns:a16="http://schemas.microsoft.com/office/drawing/2014/main" id="{9540B59B-DF19-4F1D-99C5-D220C86671D7}"/>
              </a:ext>
            </a:extLst>
          </p:cNvPr>
          <p:cNvSpPr>
            <a:spLocks noGrp="1"/>
          </p:cNvSpPr>
          <p:nvPr>
            <p:ph idx="1"/>
          </p:nvPr>
        </p:nvSpPr>
        <p:spPr>
          <a:xfrm>
            <a:off x="197937" y="1825625"/>
            <a:ext cx="8683128" cy="4351338"/>
          </a:xfrm>
        </p:spPr>
        <p:txBody>
          <a:bodyPr>
            <a:normAutofit fontScale="92500" lnSpcReduction="10000"/>
          </a:bodyPr>
          <a:lstStyle/>
          <a:p>
            <a:r>
              <a:rPr lang="en-GB" sz="3600" dirty="0">
                <a:latin typeface="Arial" panose="020B0604020202020204" pitchFamily="34" charset="0"/>
                <a:cs typeface="Arial" panose="020B0604020202020204" pitchFamily="34" charset="0"/>
              </a:rPr>
              <a:t>Standards of GRAP set out the requirements for preparing and presenting.</a:t>
            </a:r>
          </a:p>
          <a:p>
            <a:r>
              <a:rPr lang="en-ZA" altLang="en-US" sz="3600" dirty="0">
                <a:latin typeface="Arial" panose="020B0604020202020204" pitchFamily="34" charset="0"/>
                <a:cs typeface="Arial" panose="020B0604020202020204" pitchFamily="34" charset="0"/>
              </a:rPr>
              <a:t>Materiality is a key consideration in deciding how to apply the Standards of GRAP. It is considered when:</a:t>
            </a:r>
          </a:p>
          <a:p>
            <a:pPr marL="742950" lvl="1" indent="-285750" fontAlgn="base">
              <a:spcBef>
                <a:spcPct val="20000"/>
              </a:spcBef>
              <a:spcAft>
                <a:spcPct val="0"/>
              </a:spcAft>
              <a:buFontTx/>
              <a:buChar char="–"/>
            </a:pPr>
            <a:r>
              <a:rPr lang="en-ZA" altLang="en-US" sz="2800" kern="0" dirty="0">
                <a:solidFill>
                  <a:srgbClr val="000000"/>
                </a:solidFill>
                <a:latin typeface="Arial"/>
              </a:rPr>
              <a:t>Developing accounting policies.</a:t>
            </a:r>
          </a:p>
          <a:p>
            <a:pPr marL="742950" lvl="1" indent="-285750" fontAlgn="base">
              <a:spcBef>
                <a:spcPct val="20000"/>
              </a:spcBef>
              <a:spcAft>
                <a:spcPct val="0"/>
              </a:spcAft>
              <a:buFontTx/>
              <a:buChar char="–"/>
            </a:pPr>
            <a:r>
              <a:rPr lang="en-ZA" altLang="en-US" sz="2800" kern="0" dirty="0">
                <a:solidFill>
                  <a:srgbClr val="000000"/>
                </a:solidFill>
                <a:latin typeface="Arial"/>
              </a:rPr>
              <a:t>Deciding what information to disclose and how to present information.</a:t>
            </a:r>
          </a:p>
          <a:p>
            <a:pPr marL="742950" lvl="1" indent="-285750" fontAlgn="base">
              <a:spcBef>
                <a:spcPct val="20000"/>
              </a:spcBef>
              <a:spcAft>
                <a:spcPct val="0"/>
              </a:spcAft>
              <a:buFontTx/>
              <a:buChar char="–"/>
            </a:pPr>
            <a:r>
              <a:rPr lang="en-ZA" altLang="en-US" sz="2800" kern="0" dirty="0">
                <a:solidFill>
                  <a:srgbClr val="000000"/>
                </a:solidFill>
                <a:latin typeface="Arial"/>
              </a:rPr>
              <a:t>Assessing the effect of omissions, errors &amp; misstatements.</a:t>
            </a:r>
          </a:p>
          <a:p>
            <a:endParaRPr lang="en-ZA" altLang="en-US" sz="3600" dirty="0">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58946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2967_ASBV3">
  <a:themeElements>
    <a:clrScheme name="K2967_ASBV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2967_ASBV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2967_ASBV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2967_ASBV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2967_ASBV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2967_ASBV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2967_ASBV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2967_ASBV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2967_ASBV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2967_ASBV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2967_ASBV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2967_ASBV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2967_ASBV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2967_ASBV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5288</TotalTime>
  <Words>4059</Words>
  <Application>Microsoft Office PowerPoint</Application>
  <PresentationFormat>On-screen Show (4:3)</PresentationFormat>
  <Paragraphs>1028</Paragraphs>
  <Slides>47</Slides>
  <Notes>47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47</vt:i4>
      </vt:variant>
    </vt:vector>
  </HeadingPairs>
  <TitlesOfParts>
    <vt:vector size="53" baseType="lpstr">
      <vt:lpstr>Arial</vt:lpstr>
      <vt:lpstr>Calibri</vt:lpstr>
      <vt:lpstr>Calibri Light</vt:lpstr>
      <vt:lpstr>Wingdings</vt:lpstr>
      <vt:lpstr>Office Theme</vt:lpstr>
      <vt:lpstr>K2967_ASBV3</vt:lpstr>
      <vt:lpstr>   Financial Statement Preparation</vt:lpstr>
      <vt:lpstr>Disclaimer</vt:lpstr>
      <vt:lpstr>Overview</vt:lpstr>
      <vt:lpstr>What are financial statements and why do we prepare them?</vt:lpstr>
      <vt:lpstr>What are financial statements?</vt:lpstr>
      <vt:lpstr>Why do we prepare financial statements?</vt:lpstr>
      <vt:lpstr>How are financial statements prepared?</vt:lpstr>
      <vt:lpstr>How are financial statements prepared?</vt:lpstr>
      <vt:lpstr>How are financial statements prepared?</vt:lpstr>
      <vt:lpstr>How are financial statements prepared?</vt:lpstr>
      <vt:lpstr>How are financial statements prepared?</vt:lpstr>
      <vt:lpstr>How are financial statements prepared?</vt:lpstr>
      <vt:lpstr>How are financial statements prepared?</vt:lpstr>
      <vt:lpstr>How are financial statements prepared?</vt:lpstr>
      <vt:lpstr>What does the information in the financial statements tell us?</vt:lpstr>
      <vt:lpstr>Components of financial statements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Cash flow statement</vt:lpstr>
      <vt:lpstr>PowerPoint Presentation</vt:lpstr>
      <vt:lpstr>Comparison of budget and actual information</vt:lpstr>
      <vt:lpstr>PowerPoint Presentation</vt:lpstr>
      <vt:lpstr>Questions?</vt:lpstr>
      <vt:lpstr>Stakeholder outreach and communication</vt:lpstr>
      <vt:lpstr>Outreach activities</vt:lpstr>
      <vt:lpstr>Translation</vt:lpstr>
      <vt:lpstr>Website</vt:lpstr>
      <vt:lpstr>Submitting comments</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Julianne Vissie</dc:creator>
  <cp:lastModifiedBy>Ocean Makalima</cp:lastModifiedBy>
  <cp:revision>151</cp:revision>
  <cp:lastPrinted>2019-07-05T09:16:29Z</cp:lastPrinted>
  <dcterms:created xsi:type="dcterms:W3CDTF">2019-04-11T13:01:16Z</dcterms:created>
  <dcterms:modified xsi:type="dcterms:W3CDTF">2019-07-08T05:48:48Z</dcterms:modified>
</cp:coreProperties>
</file>