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78" r:id="rId4"/>
    <p:sldId id="285" r:id="rId5"/>
    <p:sldId id="293" r:id="rId6"/>
    <p:sldId id="279" r:id="rId7"/>
    <p:sldId id="282" r:id="rId8"/>
    <p:sldId id="286" r:id="rId9"/>
    <p:sldId id="267" r:id="rId10"/>
    <p:sldId id="288" r:id="rId11"/>
    <p:sldId id="289" r:id="rId12"/>
    <p:sldId id="290" r:id="rId13"/>
    <p:sldId id="287" r:id="rId14"/>
    <p:sldId id="292" r:id="rId15"/>
    <p:sldId id="276" r:id="rId16"/>
    <p:sldId id="284" r:id="rId17"/>
    <p:sldId id="262" r:id="rId18"/>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malungelo xaba" initials="nx" lastIdx="8" clrIdx="0">
    <p:extLst/>
  </p:cmAuthor>
  <p:cmAuthor id="2" name="Registered User" initials="" lastIdx="0" clrIdx="1"/>
  <p:cmAuthor id="3" name="Nkosini Magwaza" initials="NM" lastIdx="1" clrIdx="2">
    <p:extLst>
      <p:ext uri="{19B8F6BF-5375-455C-9EA6-DF929625EA0E}">
        <p15:presenceInfo xmlns:p15="http://schemas.microsoft.com/office/powerpoint/2012/main" userId="S-1-5-21-33373000-1567171095-663792623-36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F90"/>
    <a:srgbClr val="9933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1" autoAdjust="0"/>
    <p:restoredTop sz="94660"/>
  </p:normalViewPr>
  <p:slideViewPr>
    <p:cSldViewPr snapToGrid="0" snapToObjects="1">
      <p:cViewPr varScale="1">
        <p:scale>
          <a:sx n="72" d="100"/>
          <a:sy n="72" d="100"/>
        </p:scale>
        <p:origin x="126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C94B9-E065-4238-BEE1-21C2BCF5470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ZA"/>
        </a:p>
      </dgm:t>
    </dgm:pt>
    <dgm:pt modelId="{4D00AE90-C693-46AB-ADAF-6672C0908F9C}">
      <dgm:prSet custT="1"/>
      <dgm:spPr/>
      <dgm:t>
        <a:bodyPr/>
        <a:lstStyle/>
        <a:p>
          <a:pPr algn="ctr"/>
          <a:r>
            <a:rPr lang="en-ZA" sz="1800" b="1" dirty="0"/>
            <a:t>Clean Governance and intensified  Anti- Corruption Drive</a:t>
          </a:r>
          <a:endParaRPr lang="en-GB" sz="1800" dirty="0"/>
        </a:p>
        <a:p>
          <a:pPr algn="l"/>
          <a:r>
            <a:rPr lang="en-GB" sz="1500" dirty="0"/>
            <a:t>The fight against corruption must not only be widespread, it must be intensified to put on notice all those who have already been charged and send a strong message to those who are contemplating looting the state from their privileged positions in the state. This must be a total and unrelenting war against graft that the entire nation must support. Clean governance is what the nation demands.</a:t>
          </a:r>
          <a:endParaRPr lang="en-ZA" sz="1500" dirty="0"/>
        </a:p>
      </dgm:t>
    </dgm:pt>
    <dgm:pt modelId="{2A925761-8E89-476F-9851-90BEFB1660AD}" type="parTrans" cxnId="{58172DBA-8E07-4B35-A53C-C8F31A763E08}">
      <dgm:prSet/>
      <dgm:spPr/>
      <dgm:t>
        <a:bodyPr/>
        <a:lstStyle/>
        <a:p>
          <a:endParaRPr lang="en-ZA"/>
        </a:p>
      </dgm:t>
    </dgm:pt>
    <dgm:pt modelId="{B3E37A24-E946-471F-85FC-B2CD381B147E}" type="sibTrans" cxnId="{58172DBA-8E07-4B35-A53C-C8F31A763E08}">
      <dgm:prSet/>
      <dgm:spPr/>
      <dgm:t>
        <a:bodyPr/>
        <a:lstStyle/>
        <a:p>
          <a:endParaRPr lang="en-ZA"/>
        </a:p>
      </dgm:t>
    </dgm:pt>
    <dgm:pt modelId="{FC5E70D7-D204-4E38-8A61-CAD6AD5B6C44}">
      <dgm:prSet custT="1"/>
      <dgm:spPr/>
      <dgm:t>
        <a:bodyPr/>
        <a:lstStyle/>
        <a:p>
          <a:pPr algn="ctr"/>
          <a:r>
            <a:rPr lang="en-ZA" sz="1800" b="1" dirty="0"/>
            <a:t>Economic Growth and Job creation</a:t>
          </a:r>
          <a:endParaRPr lang="en-GB" sz="1800" dirty="0"/>
        </a:p>
        <a:p>
          <a:pPr algn="l"/>
          <a:r>
            <a:rPr lang="en-GB" sz="1400" dirty="0"/>
            <a:t>The most pressing task for our country is to set the economy on a higher path of shared growth and to transform the structure of our economy to provide opportunities for millions of South Africans.</a:t>
          </a:r>
          <a:endParaRPr lang="en-ZA" sz="1400" dirty="0"/>
        </a:p>
      </dgm:t>
    </dgm:pt>
    <dgm:pt modelId="{2D2CBE3B-3FA2-4DB7-A6CD-907E6711A4ED}" type="parTrans" cxnId="{AB22A9AA-3312-443F-9076-FBAD0634453A}">
      <dgm:prSet/>
      <dgm:spPr/>
      <dgm:t>
        <a:bodyPr/>
        <a:lstStyle/>
        <a:p>
          <a:endParaRPr lang="en-ZA"/>
        </a:p>
      </dgm:t>
    </dgm:pt>
    <dgm:pt modelId="{9CD0BED7-DC64-4E7D-B3F4-88129A5E0238}" type="sibTrans" cxnId="{AB22A9AA-3312-443F-9076-FBAD0634453A}">
      <dgm:prSet/>
      <dgm:spPr/>
      <dgm:t>
        <a:bodyPr/>
        <a:lstStyle/>
        <a:p>
          <a:endParaRPr lang="en-ZA"/>
        </a:p>
      </dgm:t>
    </dgm:pt>
    <dgm:pt modelId="{401D6BD8-08B4-402C-AFBA-3B556E62609D}">
      <dgm:prSet custT="1"/>
      <dgm:spPr/>
      <dgm:t>
        <a:bodyPr/>
        <a:lstStyle/>
        <a:p>
          <a:pPr algn="ctr"/>
          <a:r>
            <a:rPr lang="en-ZA" sz="1800" b="1" dirty="0"/>
            <a:t>Education and Training</a:t>
          </a:r>
          <a:endParaRPr lang="en-ZA" sz="1800" dirty="0"/>
        </a:p>
        <a:p>
          <a:pPr algn="l"/>
          <a:r>
            <a:rPr lang="en-ZA" sz="1400" dirty="0"/>
            <a:t>The fourth industrial revolution is upon us and only a properly equipped citizenry will be able to take advantage of the benefits of the new revolution. Basic, secondary and tertiary education must be revved up to prepare the youth of the nation for the challenges of the future.</a:t>
          </a:r>
        </a:p>
      </dgm:t>
    </dgm:pt>
    <dgm:pt modelId="{2B9D61D4-94E4-44D2-94BB-FE1A63C16C9A}" type="parTrans" cxnId="{1611D620-5B9B-42BF-8AD2-D86CE084F01D}">
      <dgm:prSet/>
      <dgm:spPr/>
      <dgm:t>
        <a:bodyPr/>
        <a:lstStyle/>
        <a:p>
          <a:endParaRPr lang="en-ZA"/>
        </a:p>
      </dgm:t>
    </dgm:pt>
    <dgm:pt modelId="{0C5A10E3-970D-4F88-976A-562E7A341E74}" type="sibTrans" cxnId="{1611D620-5B9B-42BF-8AD2-D86CE084F01D}">
      <dgm:prSet/>
      <dgm:spPr/>
      <dgm:t>
        <a:bodyPr/>
        <a:lstStyle/>
        <a:p>
          <a:endParaRPr lang="en-ZA"/>
        </a:p>
      </dgm:t>
    </dgm:pt>
    <dgm:pt modelId="{060F5B07-AB7F-4228-8B47-9763260ABC03}" type="pres">
      <dgm:prSet presAssocID="{9F3C94B9-E065-4238-BEE1-21C2BCF5470B}" presName="linear" presStyleCnt="0">
        <dgm:presLayoutVars>
          <dgm:animLvl val="lvl"/>
          <dgm:resizeHandles val="exact"/>
        </dgm:presLayoutVars>
      </dgm:prSet>
      <dgm:spPr/>
    </dgm:pt>
    <dgm:pt modelId="{3ABCC5AE-7691-4888-BE2B-7F3E68BAADAA}" type="pres">
      <dgm:prSet presAssocID="{4D00AE90-C693-46AB-ADAF-6672C0908F9C}" presName="parentText" presStyleLbl="node1" presStyleIdx="0" presStyleCnt="3">
        <dgm:presLayoutVars>
          <dgm:chMax val="0"/>
          <dgm:bulletEnabled val="1"/>
        </dgm:presLayoutVars>
      </dgm:prSet>
      <dgm:spPr/>
    </dgm:pt>
    <dgm:pt modelId="{8289CEDB-2FFC-4DFA-95ED-E6D02471DA89}" type="pres">
      <dgm:prSet presAssocID="{B3E37A24-E946-471F-85FC-B2CD381B147E}" presName="spacer" presStyleCnt="0"/>
      <dgm:spPr/>
    </dgm:pt>
    <dgm:pt modelId="{466BE24E-4A9D-46C3-ADCF-F6B537C84D8B}" type="pres">
      <dgm:prSet presAssocID="{FC5E70D7-D204-4E38-8A61-CAD6AD5B6C44}" presName="parentText" presStyleLbl="node1" presStyleIdx="1" presStyleCnt="3" custLinFactNeighborY="32867">
        <dgm:presLayoutVars>
          <dgm:chMax val="0"/>
          <dgm:bulletEnabled val="1"/>
        </dgm:presLayoutVars>
      </dgm:prSet>
      <dgm:spPr/>
    </dgm:pt>
    <dgm:pt modelId="{F1C511C3-00AD-493B-848E-6A0F8CFAC5EA}" type="pres">
      <dgm:prSet presAssocID="{9CD0BED7-DC64-4E7D-B3F4-88129A5E0238}" presName="spacer" presStyleCnt="0"/>
      <dgm:spPr/>
    </dgm:pt>
    <dgm:pt modelId="{34DFFAC2-2520-4074-9B86-0FDEB3EAF467}" type="pres">
      <dgm:prSet presAssocID="{401D6BD8-08B4-402C-AFBA-3B556E62609D}" presName="parentText" presStyleLbl="node1" presStyleIdx="2" presStyleCnt="3">
        <dgm:presLayoutVars>
          <dgm:chMax val="0"/>
          <dgm:bulletEnabled val="1"/>
        </dgm:presLayoutVars>
      </dgm:prSet>
      <dgm:spPr/>
    </dgm:pt>
  </dgm:ptLst>
  <dgm:cxnLst>
    <dgm:cxn modelId="{1611D620-5B9B-42BF-8AD2-D86CE084F01D}" srcId="{9F3C94B9-E065-4238-BEE1-21C2BCF5470B}" destId="{401D6BD8-08B4-402C-AFBA-3B556E62609D}" srcOrd="2" destOrd="0" parTransId="{2B9D61D4-94E4-44D2-94BB-FE1A63C16C9A}" sibTransId="{0C5A10E3-970D-4F88-976A-562E7A341E74}"/>
    <dgm:cxn modelId="{143DB666-99FD-485E-AF01-4E54492FB2DD}" type="presOf" srcId="{4D00AE90-C693-46AB-ADAF-6672C0908F9C}" destId="{3ABCC5AE-7691-4888-BE2B-7F3E68BAADAA}" srcOrd="0" destOrd="0" presId="urn:microsoft.com/office/officeart/2005/8/layout/vList2"/>
    <dgm:cxn modelId="{EC57F96F-1888-458F-928A-8873F93F26D8}" type="presOf" srcId="{401D6BD8-08B4-402C-AFBA-3B556E62609D}" destId="{34DFFAC2-2520-4074-9B86-0FDEB3EAF467}" srcOrd="0" destOrd="0" presId="urn:microsoft.com/office/officeart/2005/8/layout/vList2"/>
    <dgm:cxn modelId="{C6677356-E853-4E0E-A24D-14A808730119}" type="presOf" srcId="{FC5E70D7-D204-4E38-8A61-CAD6AD5B6C44}" destId="{466BE24E-4A9D-46C3-ADCF-F6B537C84D8B}" srcOrd="0" destOrd="0" presId="urn:microsoft.com/office/officeart/2005/8/layout/vList2"/>
    <dgm:cxn modelId="{AB22A9AA-3312-443F-9076-FBAD0634453A}" srcId="{9F3C94B9-E065-4238-BEE1-21C2BCF5470B}" destId="{FC5E70D7-D204-4E38-8A61-CAD6AD5B6C44}" srcOrd="1" destOrd="0" parTransId="{2D2CBE3B-3FA2-4DB7-A6CD-907E6711A4ED}" sibTransId="{9CD0BED7-DC64-4E7D-B3F4-88129A5E0238}"/>
    <dgm:cxn modelId="{58172DBA-8E07-4B35-A53C-C8F31A763E08}" srcId="{9F3C94B9-E065-4238-BEE1-21C2BCF5470B}" destId="{4D00AE90-C693-46AB-ADAF-6672C0908F9C}" srcOrd="0" destOrd="0" parTransId="{2A925761-8E89-476F-9851-90BEFB1660AD}" sibTransId="{B3E37A24-E946-471F-85FC-B2CD381B147E}"/>
    <dgm:cxn modelId="{93754DCB-272A-4389-8D71-8CCC6FE0DCB3}" type="presOf" srcId="{9F3C94B9-E065-4238-BEE1-21C2BCF5470B}" destId="{060F5B07-AB7F-4228-8B47-9763260ABC03}" srcOrd="0" destOrd="0" presId="urn:microsoft.com/office/officeart/2005/8/layout/vList2"/>
    <dgm:cxn modelId="{38134AE3-E88E-4015-88B3-01E7A13D6230}" type="presParOf" srcId="{060F5B07-AB7F-4228-8B47-9763260ABC03}" destId="{3ABCC5AE-7691-4888-BE2B-7F3E68BAADAA}" srcOrd="0" destOrd="0" presId="urn:microsoft.com/office/officeart/2005/8/layout/vList2"/>
    <dgm:cxn modelId="{D8D91F1A-B7D4-499F-81CB-3A9E0A6EE8FE}" type="presParOf" srcId="{060F5B07-AB7F-4228-8B47-9763260ABC03}" destId="{8289CEDB-2FFC-4DFA-95ED-E6D02471DA89}" srcOrd="1" destOrd="0" presId="urn:microsoft.com/office/officeart/2005/8/layout/vList2"/>
    <dgm:cxn modelId="{F68970CD-951D-4B48-96E2-04257631D3D5}" type="presParOf" srcId="{060F5B07-AB7F-4228-8B47-9763260ABC03}" destId="{466BE24E-4A9D-46C3-ADCF-F6B537C84D8B}" srcOrd="2" destOrd="0" presId="urn:microsoft.com/office/officeart/2005/8/layout/vList2"/>
    <dgm:cxn modelId="{FA2CD285-3B29-4422-9437-6D7CC849C942}" type="presParOf" srcId="{060F5B07-AB7F-4228-8B47-9763260ABC03}" destId="{F1C511C3-00AD-493B-848E-6A0F8CFAC5EA}" srcOrd="3" destOrd="0" presId="urn:microsoft.com/office/officeart/2005/8/layout/vList2"/>
    <dgm:cxn modelId="{5FE4B042-BF38-4261-97CC-CA4F4874CAB3}" type="presParOf" srcId="{060F5B07-AB7F-4228-8B47-9763260ABC03}" destId="{34DFFAC2-2520-4074-9B86-0FDEB3EAF46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CC5AE-7691-4888-BE2B-7F3E68BAADAA}">
      <dsp:nvSpPr>
        <dsp:cNvPr id="0" name=""/>
        <dsp:cNvSpPr/>
      </dsp:nvSpPr>
      <dsp:spPr>
        <a:xfrm>
          <a:off x="0" y="2403"/>
          <a:ext cx="8040173" cy="166565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t>Clean Governance and intensified  Anti- Corruption Drive</a:t>
          </a:r>
          <a:endParaRPr lang="en-GB" sz="1800" kern="1200" dirty="0"/>
        </a:p>
        <a:p>
          <a:pPr marL="0" lvl="0" indent="0" algn="l" defTabSz="800100">
            <a:lnSpc>
              <a:spcPct val="90000"/>
            </a:lnSpc>
            <a:spcBef>
              <a:spcPct val="0"/>
            </a:spcBef>
            <a:spcAft>
              <a:spcPct val="35000"/>
            </a:spcAft>
            <a:buNone/>
          </a:pPr>
          <a:r>
            <a:rPr lang="en-GB" sz="1500" kern="1200" dirty="0"/>
            <a:t>The fight against corruption must not only be widespread, it must be intensified to put on notice all those who have already been charged and send a strong message to those who are contemplating looting the state from their privileged positions in the state. This must be a total and unrelenting war against graft that the entire nation must support. Clean governance is what the nation demands.</a:t>
          </a:r>
          <a:endParaRPr lang="en-ZA" sz="1500" kern="1200" dirty="0"/>
        </a:p>
      </dsp:txBody>
      <dsp:txXfrm>
        <a:off x="81310" y="83713"/>
        <a:ext cx="7877553" cy="1503030"/>
      </dsp:txXfrm>
    </dsp:sp>
    <dsp:sp modelId="{466BE24E-4A9D-46C3-ADCF-F6B537C84D8B}">
      <dsp:nvSpPr>
        <dsp:cNvPr id="0" name=""/>
        <dsp:cNvSpPr/>
      </dsp:nvSpPr>
      <dsp:spPr>
        <a:xfrm>
          <a:off x="0" y="1686458"/>
          <a:ext cx="8040173" cy="166565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t>Economic Growth and Job creation</a:t>
          </a:r>
          <a:endParaRPr lang="en-GB" sz="1800" kern="1200" dirty="0"/>
        </a:p>
        <a:p>
          <a:pPr marL="0" lvl="0" indent="0" algn="l" defTabSz="800100">
            <a:lnSpc>
              <a:spcPct val="90000"/>
            </a:lnSpc>
            <a:spcBef>
              <a:spcPct val="0"/>
            </a:spcBef>
            <a:spcAft>
              <a:spcPct val="35000"/>
            </a:spcAft>
            <a:buNone/>
          </a:pPr>
          <a:r>
            <a:rPr lang="en-GB" sz="1400" kern="1200" dirty="0"/>
            <a:t>The most pressing task for our country is to set the economy on a higher path of shared growth and to transform the structure of our economy to provide opportunities for millions of South Africans.</a:t>
          </a:r>
          <a:endParaRPr lang="en-ZA" sz="1400" kern="1200" dirty="0"/>
        </a:p>
      </dsp:txBody>
      <dsp:txXfrm>
        <a:off x="81310" y="1767768"/>
        <a:ext cx="7877553" cy="1503030"/>
      </dsp:txXfrm>
    </dsp:sp>
    <dsp:sp modelId="{34DFFAC2-2520-4074-9B86-0FDEB3EAF467}">
      <dsp:nvSpPr>
        <dsp:cNvPr id="0" name=""/>
        <dsp:cNvSpPr/>
      </dsp:nvSpPr>
      <dsp:spPr>
        <a:xfrm>
          <a:off x="0" y="3361407"/>
          <a:ext cx="8040173" cy="166565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t>Education and Training</a:t>
          </a:r>
          <a:endParaRPr lang="en-ZA" sz="1800" kern="1200" dirty="0"/>
        </a:p>
        <a:p>
          <a:pPr marL="0" lvl="0" indent="0" algn="l" defTabSz="800100">
            <a:lnSpc>
              <a:spcPct val="90000"/>
            </a:lnSpc>
            <a:spcBef>
              <a:spcPct val="0"/>
            </a:spcBef>
            <a:spcAft>
              <a:spcPct val="35000"/>
            </a:spcAft>
            <a:buNone/>
          </a:pPr>
          <a:r>
            <a:rPr lang="en-ZA" sz="1400" kern="1200" dirty="0"/>
            <a:t>The fourth industrial revolution is upon us and only a properly equipped citizenry will be able to take advantage of the benefits of the new revolution. Basic, secondary and tertiary education must be revved up to prepare the youth of the nation for the challenges of the future.</a:t>
          </a:r>
        </a:p>
      </dsp:txBody>
      <dsp:txXfrm>
        <a:off x="81310" y="3442717"/>
        <a:ext cx="7877553" cy="15030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1AC520-27C0-D242-9DE6-7DB790C7B730}"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806D8-9345-ED4D-B09E-C44E51C4B690}" type="slidenum">
              <a:rPr lang="en-US" smtClean="0"/>
              <a:pPr/>
              <a:t>‹#›</a:t>
            </a:fld>
            <a:endParaRPr lang="en-US"/>
          </a:p>
        </p:txBody>
      </p:sp>
    </p:spTree>
    <p:extLst>
      <p:ext uri="{BB962C8B-B14F-4D97-AF65-F5344CB8AC3E}">
        <p14:creationId xmlns:p14="http://schemas.microsoft.com/office/powerpoint/2010/main" val="1734460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1AC520-27C0-D242-9DE6-7DB790C7B730}"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806D8-9345-ED4D-B09E-C44E51C4B690}" type="slidenum">
              <a:rPr lang="en-US" smtClean="0"/>
              <a:pPr/>
              <a:t>‹#›</a:t>
            </a:fld>
            <a:endParaRPr lang="en-US"/>
          </a:p>
        </p:txBody>
      </p:sp>
    </p:spTree>
    <p:extLst>
      <p:ext uri="{BB962C8B-B14F-4D97-AF65-F5344CB8AC3E}">
        <p14:creationId xmlns:p14="http://schemas.microsoft.com/office/powerpoint/2010/main" val="175046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1AC520-27C0-D242-9DE6-7DB790C7B730}"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806D8-9345-ED4D-B09E-C44E51C4B690}" type="slidenum">
              <a:rPr lang="en-US" smtClean="0"/>
              <a:pPr/>
              <a:t>‹#›</a:t>
            </a:fld>
            <a:endParaRPr lang="en-US"/>
          </a:p>
        </p:txBody>
      </p:sp>
    </p:spTree>
    <p:extLst>
      <p:ext uri="{BB962C8B-B14F-4D97-AF65-F5344CB8AC3E}">
        <p14:creationId xmlns:p14="http://schemas.microsoft.com/office/powerpoint/2010/main" val="134268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1AC520-27C0-D242-9DE6-7DB790C7B730}"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806D8-9345-ED4D-B09E-C44E51C4B690}" type="slidenum">
              <a:rPr lang="en-US" smtClean="0"/>
              <a:pPr/>
              <a:t>‹#›</a:t>
            </a:fld>
            <a:endParaRPr lang="en-US"/>
          </a:p>
        </p:txBody>
      </p:sp>
    </p:spTree>
    <p:extLst>
      <p:ext uri="{BB962C8B-B14F-4D97-AF65-F5344CB8AC3E}">
        <p14:creationId xmlns:p14="http://schemas.microsoft.com/office/powerpoint/2010/main" val="425393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AC520-27C0-D242-9DE6-7DB790C7B730}"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806D8-9345-ED4D-B09E-C44E51C4B690}" type="slidenum">
              <a:rPr lang="en-US" smtClean="0"/>
              <a:pPr/>
              <a:t>‹#›</a:t>
            </a:fld>
            <a:endParaRPr lang="en-US"/>
          </a:p>
        </p:txBody>
      </p:sp>
    </p:spTree>
    <p:extLst>
      <p:ext uri="{BB962C8B-B14F-4D97-AF65-F5344CB8AC3E}">
        <p14:creationId xmlns:p14="http://schemas.microsoft.com/office/powerpoint/2010/main" val="155908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1AC520-27C0-D242-9DE6-7DB790C7B730}"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806D8-9345-ED4D-B09E-C44E51C4B690}" type="slidenum">
              <a:rPr lang="en-US" smtClean="0"/>
              <a:pPr/>
              <a:t>‹#›</a:t>
            </a:fld>
            <a:endParaRPr lang="en-US"/>
          </a:p>
        </p:txBody>
      </p:sp>
    </p:spTree>
    <p:extLst>
      <p:ext uri="{BB962C8B-B14F-4D97-AF65-F5344CB8AC3E}">
        <p14:creationId xmlns:p14="http://schemas.microsoft.com/office/powerpoint/2010/main" val="298643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1AC520-27C0-D242-9DE6-7DB790C7B730}" type="datetimeFigureOut">
              <a:rPr lang="en-US" smtClean="0"/>
              <a:pPr/>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E806D8-9345-ED4D-B09E-C44E51C4B690}" type="slidenum">
              <a:rPr lang="en-US" smtClean="0"/>
              <a:pPr/>
              <a:t>‹#›</a:t>
            </a:fld>
            <a:endParaRPr lang="en-US"/>
          </a:p>
        </p:txBody>
      </p:sp>
    </p:spTree>
    <p:extLst>
      <p:ext uri="{BB962C8B-B14F-4D97-AF65-F5344CB8AC3E}">
        <p14:creationId xmlns:p14="http://schemas.microsoft.com/office/powerpoint/2010/main" val="184883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1AC520-27C0-D242-9DE6-7DB790C7B730}" type="datetimeFigureOut">
              <a:rPr lang="en-US" smtClean="0"/>
              <a:pPr/>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E806D8-9345-ED4D-B09E-C44E51C4B690}" type="slidenum">
              <a:rPr lang="en-US" smtClean="0"/>
              <a:pPr/>
              <a:t>‹#›</a:t>
            </a:fld>
            <a:endParaRPr lang="en-US"/>
          </a:p>
        </p:txBody>
      </p:sp>
    </p:spTree>
    <p:extLst>
      <p:ext uri="{BB962C8B-B14F-4D97-AF65-F5344CB8AC3E}">
        <p14:creationId xmlns:p14="http://schemas.microsoft.com/office/powerpoint/2010/main" val="2430823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AC520-27C0-D242-9DE6-7DB790C7B730}" type="datetimeFigureOut">
              <a:rPr lang="en-US" smtClean="0"/>
              <a:pPr/>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E806D8-9345-ED4D-B09E-C44E51C4B690}" type="slidenum">
              <a:rPr lang="en-US" smtClean="0"/>
              <a:pPr/>
              <a:t>‹#›</a:t>
            </a:fld>
            <a:endParaRPr lang="en-US"/>
          </a:p>
        </p:txBody>
      </p:sp>
    </p:spTree>
    <p:extLst>
      <p:ext uri="{BB962C8B-B14F-4D97-AF65-F5344CB8AC3E}">
        <p14:creationId xmlns:p14="http://schemas.microsoft.com/office/powerpoint/2010/main" val="166210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1AC520-27C0-D242-9DE6-7DB790C7B730}"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806D8-9345-ED4D-B09E-C44E51C4B690}" type="slidenum">
              <a:rPr lang="en-US" smtClean="0"/>
              <a:pPr/>
              <a:t>‹#›</a:t>
            </a:fld>
            <a:endParaRPr lang="en-US"/>
          </a:p>
        </p:txBody>
      </p:sp>
    </p:spTree>
    <p:extLst>
      <p:ext uri="{BB962C8B-B14F-4D97-AF65-F5344CB8AC3E}">
        <p14:creationId xmlns:p14="http://schemas.microsoft.com/office/powerpoint/2010/main" val="374112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1AC520-27C0-D242-9DE6-7DB790C7B730}"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806D8-9345-ED4D-B09E-C44E51C4B690}" type="slidenum">
              <a:rPr lang="en-US" smtClean="0"/>
              <a:pPr/>
              <a:t>‹#›</a:t>
            </a:fld>
            <a:endParaRPr lang="en-US"/>
          </a:p>
        </p:txBody>
      </p:sp>
    </p:spTree>
    <p:extLst>
      <p:ext uri="{BB962C8B-B14F-4D97-AF65-F5344CB8AC3E}">
        <p14:creationId xmlns:p14="http://schemas.microsoft.com/office/powerpoint/2010/main" val="2415764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AC520-27C0-D242-9DE6-7DB790C7B730}" type="datetimeFigureOut">
              <a:rPr lang="en-US" smtClean="0"/>
              <a:pPr/>
              <a:t>4/11/2019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806D8-9345-ED4D-B09E-C44E51C4B690}" type="slidenum">
              <a:rPr lang="en-US" smtClean="0"/>
              <a:pPr/>
              <a:t>‹#›</a:t>
            </a:fld>
            <a:endParaRPr lang="en-US"/>
          </a:p>
        </p:txBody>
      </p:sp>
    </p:spTree>
    <p:extLst>
      <p:ext uri="{BB962C8B-B14F-4D97-AF65-F5344CB8AC3E}">
        <p14:creationId xmlns:p14="http://schemas.microsoft.com/office/powerpoint/2010/main" val="2131150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commons.wikimedia.org/wiki/File:Bashar_al-Assad_under_pressure.p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underclub.tistory.com/65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www.genomicslawreport.com/index.php/2009/09/03/the-importance-of-balance-in-evaluating-dtc-genomics/" TargetMode="Externa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innovationforsocialchange.org/fomentar-el-aprendizaje-en-equipo/" TargetMode="Externa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Sunrise_on_the_Beach.jpg"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evaamenedo.es/blog/2014/09/30/rrhh-no-tiene-que-tener-despacho/"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Slide intro p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7" y="-75654"/>
            <a:ext cx="9162013" cy="6871510"/>
          </a:xfrm>
          <a:prstGeom prst="rect">
            <a:avLst/>
          </a:prstGeom>
        </p:spPr>
      </p:pic>
      <p:sp>
        <p:nvSpPr>
          <p:cNvPr id="4" name="TextBox 3">
            <a:extLst>
              <a:ext uri="{FF2B5EF4-FFF2-40B4-BE49-F238E27FC236}">
                <a16:creationId xmlns:a16="http://schemas.microsoft.com/office/drawing/2014/main" id="{F74BA05E-37D7-4FE6-BE43-E6710348D3F8}"/>
              </a:ext>
            </a:extLst>
          </p:cNvPr>
          <p:cNvSpPr txBox="1"/>
          <p:nvPr/>
        </p:nvSpPr>
        <p:spPr>
          <a:xfrm>
            <a:off x="2015231" y="4898588"/>
            <a:ext cx="6676007" cy="1815882"/>
          </a:xfrm>
          <a:prstGeom prst="rect">
            <a:avLst/>
          </a:prstGeom>
          <a:noFill/>
        </p:spPr>
        <p:txBody>
          <a:bodyPr wrap="square" rtlCol="0">
            <a:spAutoFit/>
          </a:bodyPr>
          <a:lstStyle/>
          <a:p>
            <a:r>
              <a:rPr lang="en-ZA" sz="2800" dirty="0">
                <a:solidFill>
                  <a:schemeClr val="bg1"/>
                </a:solidFill>
              </a:rPr>
              <a:t>Presenter: 	Zipho Mdluli CA (SA), RA</a:t>
            </a:r>
          </a:p>
          <a:p>
            <a:r>
              <a:rPr lang="en-ZA" sz="2800" dirty="0">
                <a:solidFill>
                  <a:schemeClr val="bg1"/>
                </a:solidFill>
              </a:rPr>
              <a:t>				Executive – Bonakude Gauteng			</a:t>
            </a:r>
          </a:p>
          <a:p>
            <a:endParaRPr lang="en-ZA" sz="2800" dirty="0">
              <a:solidFill>
                <a:schemeClr val="bg1"/>
              </a:solidFill>
            </a:endParaRPr>
          </a:p>
        </p:txBody>
      </p:sp>
    </p:spTree>
    <p:extLst>
      <p:ext uri="{BB962C8B-B14F-4D97-AF65-F5344CB8AC3E}">
        <p14:creationId xmlns:p14="http://schemas.microsoft.com/office/powerpoint/2010/main" val="2392980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44303" cy="6858000"/>
          </a:xfrm>
          <a:prstGeom prst="rect">
            <a:avLst/>
          </a:prstGeom>
        </p:spPr>
      </p:pic>
      <p:sp>
        <p:nvSpPr>
          <p:cNvPr id="2" name="Title 1"/>
          <p:cNvSpPr>
            <a:spLocks noGrp="1"/>
          </p:cNvSpPr>
          <p:nvPr>
            <p:ph type="ctrTitle"/>
          </p:nvPr>
        </p:nvSpPr>
        <p:spPr>
          <a:xfrm>
            <a:off x="442991" y="404925"/>
            <a:ext cx="8567844" cy="975946"/>
          </a:xfrm>
        </p:spPr>
        <p:txBody>
          <a:bodyPr>
            <a:normAutofit fontScale="90000"/>
          </a:bodyPr>
          <a:lstStyle/>
          <a:p>
            <a:pPr algn="l"/>
            <a:br>
              <a:rPr lang="en-ZA" sz="3200" dirty="0"/>
            </a:br>
            <a:br>
              <a:rPr lang="en-US" sz="3200" dirty="0">
                <a:solidFill>
                  <a:srgbClr val="1B3F90"/>
                </a:solidFill>
                <a:latin typeface="Century Gothic"/>
                <a:cs typeface="Century Gothic"/>
              </a:rPr>
            </a:br>
            <a:endParaRPr lang="en-US" sz="3200" dirty="0">
              <a:solidFill>
                <a:srgbClr val="1B3F90"/>
              </a:solidFill>
              <a:latin typeface="Century Gothic"/>
              <a:cs typeface="Century Gothic"/>
            </a:endParaRPr>
          </a:p>
        </p:txBody>
      </p:sp>
      <p:sp>
        <p:nvSpPr>
          <p:cNvPr id="3" name="Subtitle 2"/>
          <p:cNvSpPr>
            <a:spLocks noGrp="1"/>
          </p:cNvSpPr>
          <p:nvPr>
            <p:ph type="subTitle" idx="1"/>
          </p:nvPr>
        </p:nvSpPr>
        <p:spPr>
          <a:xfrm>
            <a:off x="576156" y="671435"/>
            <a:ext cx="8248248" cy="5515130"/>
          </a:xfrm>
        </p:spPr>
        <p:txBody>
          <a:bodyPr>
            <a:noAutofit/>
          </a:bodyPr>
          <a:lstStyle/>
          <a:p>
            <a:pPr algn="l">
              <a:spcBef>
                <a:spcPts val="0"/>
              </a:spcBef>
            </a:pPr>
            <a:endParaRPr lang="en-GB" sz="2400" b="1" baseline="30000" dirty="0">
              <a:solidFill>
                <a:schemeClr val="tx1"/>
              </a:solidFill>
              <a:latin typeface="Century Gothic"/>
              <a:cs typeface="Century Gothic"/>
            </a:endParaRPr>
          </a:p>
          <a:p>
            <a:pPr algn="l">
              <a:spcBef>
                <a:spcPts val="0"/>
              </a:spcBef>
            </a:pPr>
            <a:endParaRPr lang="en-GB" sz="2400" b="1" baseline="30000" dirty="0">
              <a:solidFill>
                <a:srgbClr val="002060"/>
              </a:solidFill>
              <a:latin typeface="Century Gothic"/>
              <a:cs typeface="Century Gothic"/>
            </a:endParaRPr>
          </a:p>
          <a:p>
            <a:pPr algn="l">
              <a:spcBef>
                <a:spcPts val="0"/>
              </a:spcBef>
            </a:pPr>
            <a:endParaRPr lang="en-GB" sz="2400" b="1" baseline="30000" dirty="0">
              <a:solidFill>
                <a:srgbClr val="002060"/>
              </a:solidFill>
              <a:latin typeface="Century Gothic"/>
              <a:cs typeface="Century Gothic"/>
            </a:endParaRPr>
          </a:p>
          <a:p>
            <a:pPr marL="342900" indent="-342900" algn="l">
              <a:spcBef>
                <a:spcPts val="0"/>
              </a:spcBef>
              <a:buFont typeface="Arial" panose="020B0604020202020204" pitchFamily="34" charset="0"/>
              <a:buChar char="•"/>
            </a:pPr>
            <a:r>
              <a:rPr lang="en-GB" sz="2400" b="1" baseline="30000" dirty="0">
                <a:solidFill>
                  <a:srgbClr val="002060"/>
                </a:solidFill>
                <a:latin typeface="Century Gothic"/>
                <a:cs typeface="Century Gothic"/>
              </a:rPr>
              <a:t>Influence of the political principals/senior officials involved in fraud and corrupt activities on the functions and the role of internal audit</a:t>
            </a:r>
          </a:p>
          <a:p>
            <a:pPr algn="l">
              <a:spcBef>
                <a:spcPts val="0"/>
              </a:spcBef>
            </a:pPr>
            <a:endParaRPr lang="en-GB" sz="2400" b="1" baseline="30000" dirty="0">
              <a:solidFill>
                <a:srgbClr val="002060"/>
              </a:solidFill>
              <a:latin typeface="Century Gothic"/>
              <a:cs typeface="Century Gothic"/>
            </a:endParaRPr>
          </a:p>
          <a:p>
            <a:pPr marL="342900" indent="-342900" algn="l">
              <a:spcBef>
                <a:spcPts val="0"/>
              </a:spcBef>
              <a:buFont typeface="Arial" panose="020B0604020202020204" pitchFamily="34" charset="0"/>
              <a:buChar char="•"/>
            </a:pPr>
            <a:r>
              <a:rPr lang="en-GB" sz="2400" b="1" baseline="30000" dirty="0">
                <a:solidFill>
                  <a:srgbClr val="002060"/>
                </a:solidFill>
                <a:latin typeface="Century Gothic"/>
                <a:cs typeface="Century Gothic"/>
              </a:rPr>
              <a:t>Is the internal audit playing it’s role? Are internal auditors the right people to deal with issues that the political influences bring about?  </a:t>
            </a:r>
          </a:p>
          <a:p>
            <a:pPr algn="l">
              <a:spcBef>
                <a:spcPts val="0"/>
              </a:spcBef>
            </a:pPr>
            <a:endParaRPr lang="en-GB" sz="2400" b="1" baseline="30000" dirty="0">
              <a:solidFill>
                <a:srgbClr val="002060"/>
              </a:solidFill>
              <a:latin typeface="Century Gothic"/>
              <a:cs typeface="Century Gothic"/>
            </a:endParaRPr>
          </a:p>
          <a:p>
            <a:pPr>
              <a:spcBef>
                <a:spcPts val="0"/>
              </a:spcBef>
            </a:pPr>
            <a:endParaRPr lang="en-GB" sz="2400" b="1" baseline="30000" dirty="0">
              <a:solidFill>
                <a:srgbClr val="002060"/>
              </a:solidFill>
              <a:latin typeface="Century Gothic"/>
              <a:cs typeface="Century Gothic"/>
            </a:endParaRPr>
          </a:p>
          <a:p>
            <a:pPr>
              <a:spcBef>
                <a:spcPts val="0"/>
              </a:spcBef>
            </a:pPr>
            <a:r>
              <a:rPr lang="en-GB" sz="2400" b="1" baseline="30000" dirty="0">
                <a:solidFill>
                  <a:srgbClr val="002060"/>
                </a:solidFill>
                <a:latin typeface="Century Gothic"/>
                <a:cs typeface="Century Gothic"/>
              </a:rPr>
              <a:t>ENEMY or COMPROMISE</a:t>
            </a:r>
          </a:p>
          <a:p>
            <a:pPr algn="l">
              <a:spcBef>
                <a:spcPts val="0"/>
              </a:spcBef>
            </a:pPr>
            <a:endParaRPr lang="en-GB" sz="2400" b="1" baseline="30000" dirty="0">
              <a:solidFill>
                <a:srgbClr val="0070C0"/>
              </a:solidFill>
              <a:latin typeface="Century Gothic"/>
              <a:cs typeface="Century Gothic"/>
            </a:endParaRPr>
          </a:p>
          <a:p>
            <a:pPr algn="l">
              <a:spcBef>
                <a:spcPts val="0"/>
              </a:spcBef>
            </a:pPr>
            <a:endParaRPr lang="en-GB" sz="2400" b="1" baseline="30000" dirty="0">
              <a:solidFill>
                <a:schemeClr val="tx1"/>
              </a:solidFill>
              <a:latin typeface="Century Gothic"/>
              <a:cs typeface="Century Gothic"/>
            </a:endParaRPr>
          </a:p>
          <a:p>
            <a:pPr marL="342900" indent="-342900" algn="l">
              <a:spcBef>
                <a:spcPts val="0"/>
              </a:spcBef>
              <a:buFont typeface="Arial" panose="020B0604020202020204" pitchFamily="34" charset="0"/>
              <a:buChar char="•"/>
            </a:pPr>
            <a:endParaRPr lang="en-GB" sz="2400" b="1" baseline="30000" dirty="0">
              <a:solidFill>
                <a:schemeClr val="tx1"/>
              </a:solidFill>
              <a:latin typeface="Century Gothic"/>
              <a:cs typeface="Century Gothic"/>
            </a:endParaRPr>
          </a:p>
          <a:p>
            <a:pPr algn="l">
              <a:spcBef>
                <a:spcPts val="0"/>
              </a:spcBef>
            </a:pPr>
            <a:endParaRPr lang="en-GB" sz="2400" b="1" baseline="30000" dirty="0">
              <a:solidFill>
                <a:schemeClr val="tx1"/>
              </a:solidFill>
              <a:latin typeface="Century Gothic"/>
              <a:cs typeface="Century Gothic"/>
            </a:endParaRPr>
          </a:p>
          <a:p>
            <a:pPr marL="457200" indent="-457200" algn="l">
              <a:spcBef>
                <a:spcPts val="0"/>
              </a:spcBef>
              <a:buAutoNum type="arabicPeriod"/>
            </a:pPr>
            <a:endParaRPr lang="en-GB" sz="2400" b="1" baseline="30000" dirty="0">
              <a:solidFill>
                <a:schemeClr val="tx1"/>
              </a:solidFill>
              <a:latin typeface="Century Gothic"/>
              <a:cs typeface="Century Gothic"/>
            </a:endParaRPr>
          </a:p>
          <a:p>
            <a:pPr algn="l">
              <a:spcBef>
                <a:spcPts val="0"/>
              </a:spcBef>
            </a:pPr>
            <a:endParaRPr lang="en-GB" sz="2400" b="1" baseline="30000" dirty="0">
              <a:solidFill>
                <a:schemeClr val="tx1"/>
              </a:solidFill>
              <a:latin typeface="Century Gothic"/>
              <a:cs typeface="Century Gothic"/>
            </a:endParaRPr>
          </a:p>
          <a:p>
            <a:pPr algn="l">
              <a:spcBef>
                <a:spcPts val="0"/>
              </a:spcBef>
            </a:pPr>
            <a:endParaRPr lang="en-GB" sz="2400" b="1" baseline="30000" dirty="0">
              <a:solidFill>
                <a:schemeClr val="tx1"/>
              </a:solidFill>
              <a:latin typeface="Century Gothic"/>
              <a:cs typeface="Century Gothic"/>
            </a:endParaRPr>
          </a:p>
        </p:txBody>
      </p:sp>
      <p:sp>
        <p:nvSpPr>
          <p:cNvPr id="5" name="TextBox 4">
            <a:extLst>
              <a:ext uri="{FF2B5EF4-FFF2-40B4-BE49-F238E27FC236}">
                <a16:creationId xmlns:a16="http://schemas.microsoft.com/office/drawing/2014/main" id="{8884716D-9DE5-4046-8399-71B7B0FAB54C}"/>
              </a:ext>
            </a:extLst>
          </p:cNvPr>
          <p:cNvSpPr txBox="1"/>
          <p:nvPr/>
        </p:nvSpPr>
        <p:spPr>
          <a:xfrm>
            <a:off x="693043" y="404925"/>
            <a:ext cx="7757914" cy="584775"/>
          </a:xfrm>
          <a:prstGeom prst="rect">
            <a:avLst/>
          </a:prstGeom>
          <a:noFill/>
        </p:spPr>
        <p:txBody>
          <a:bodyPr wrap="square" rtlCol="0">
            <a:spAutoFit/>
          </a:bodyPr>
          <a:lstStyle/>
          <a:p>
            <a:r>
              <a:rPr lang="en-GB" sz="3200" b="1" dirty="0">
                <a:solidFill>
                  <a:srgbClr val="002060"/>
                </a:solidFill>
              </a:rPr>
              <a:t>Political and working environment </a:t>
            </a:r>
            <a:endParaRPr lang="en-ZA" sz="3200" b="1" dirty="0">
              <a:solidFill>
                <a:srgbClr val="002060"/>
              </a:solidFill>
            </a:endParaRPr>
          </a:p>
        </p:txBody>
      </p:sp>
      <p:pic>
        <p:nvPicPr>
          <p:cNvPr id="6" name="Picture 5">
            <a:extLst>
              <a:ext uri="{FF2B5EF4-FFF2-40B4-BE49-F238E27FC236}">
                <a16:creationId xmlns:a16="http://schemas.microsoft.com/office/drawing/2014/main" id="{B9193734-481E-40F8-B8A3-71F2454398C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89421" y="3429000"/>
            <a:ext cx="2254882" cy="2525319"/>
          </a:xfrm>
          <a:prstGeom prst="rect">
            <a:avLst/>
          </a:prstGeom>
        </p:spPr>
      </p:pic>
    </p:spTree>
    <p:extLst>
      <p:ext uri="{BB962C8B-B14F-4D97-AF65-F5344CB8AC3E}">
        <p14:creationId xmlns:p14="http://schemas.microsoft.com/office/powerpoint/2010/main" val="480987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44303" cy="6858000"/>
          </a:xfrm>
          <a:prstGeom prst="rect">
            <a:avLst/>
          </a:prstGeom>
        </p:spPr>
      </p:pic>
      <p:sp>
        <p:nvSpPr>
          <p:cNvPr id="2" name="Title 1"/>
          <p:cNvSpPr>
            <a:spLocks noGrp="1"/>
          </p:cNvSpPr>
          <p:nvPr>
            <p:ph type="ctrTitle"/>
          </p:nvPr>
        </p:nvSpPr>
        <p:spPr>
          <a:xfrm>
            <a:off x="442991" y="404925"/>
            <a:ext cx="8567844" cy="975946"/>
          </a:xfrm>
        </p:spPr>
        <p:txBody>
          <a:bodyPr>
            <a:normAutofit fontScale="90000"/>
          </a:bodyPr>
          <a:lstStyle/>
          <a:p>
            <a:pPr algn="l"/>
            <a:br>
              <a:rPr lang="en-ZA" sz="3200" dirty="0"/>
            </a:br>
            <a:br>
              <a:rPr lang="en-US" sz="3200" dirty="0">
                <a:solidFill>
                  <a:srgbClr val="1B3F90"/>
                </a:solidFill>
                <a:latin typeface="Century Gothic"/>
                <a:cs typeface="Century Gothic"/>
              </a:rPr>
            </a:br>
            <a:endParaRPr lang="en-US" sz="3200" dirty="0">
              <a:solidFill>
                <a:srgbClr val="1B3F90"/>
              </a:solidFill>
              <a:latin typeface="Century Gothic"/>
              <a:cs typeface="Century Gothic"/>
            </a:endParaRPr>
          </a:p>
        </p:txBody>
      </p:sp>
      <p:sp>
        <p:nvSpPr>
          <p:cNvPr id="3" name="Subtitle 2"/>
          <p:cNvSpPr>
            <a:spLocks noGrp="1"/>
          </p:cNvSpPr>
          <p:nvPr>
            <p:ph type="subTitle" idx="1"/>
          </p:nvPr>
        </p:nvSpPr>
        <p:spPr>
          <a:xfrm>
            <a:off x="551913" y="937657"/>
            <a:ext cx="8040174" cy="5515130"/>
          </a:xfrm>
        </p:spPr>
        <p:txBody>
          <a:bodyPr>
            <a:noAutofit/>
          </a:bodyPr>
          <a:lstStyle/>
          <a:p>
            <a:pPr algn="l">
              <a:spcBef>
                <a:spcPts val="0"/>
              </a:spcBef>
            </a:pPr>
            <a:endParaRPr lang="en-GB" sz="2400" b="1" baseline="30000" dirty="0">
              <a:solidFill>
                <a:schemeClr val="tx1"/>
              </a:solidFill>
              <a:latin typeface="Century Gothic"/>
              <a:cs typeface="Century Gothic"/>
            </a:endParaRPr>
          </a:p>
          <a:p>
            <a:pPr algn="l">
              <a:spcBef>
                <a:spcPts val="0"/>
              </a:spcBef>
            </a:pPr>
            <a:endParaRPr lang="en-GB" sz="2400" b="1" baseline="30000" dirty="0">
              <a:solidFill>
                <a:srgbClr val="002060"/>
              </a:solidFill>
              <a:latin typeface="Century Gothic"/>
              <a:cs typeface="Century Gothic"/>
            </a:endParaRPr>
          </a:p>
          <a:p>
            <a:pPr marL="342900" indent="-342900" algn="l">
              <a:spcBef>
                <a:spcPts val="0"/>
              </a:spcBef>
              <a:buFont typeface="Arial" panose="020B0604020202020204" pitchFamily="34" charset="0"/>
              <a:buChar char="•"/>
            </a:pPr>
            <a:r>
              <a:rPr lang="en-GB" sz="2400" b="1" baseline="30000" dirty="0">
                <a:solidFill>
                  <a:srgbClr val="002060"/>
                </a:solidFill>
                <a:latin typeface="Century Gothic"/>
                <a:cs typeface="Century Gothic"/>
              </a:rPr>
              <a:t>Treasury Regulations require that internal audit perform their activities in accordance with the IIA standards – is this appropriate to address Public Sector challenges?</a:t>
            </a:r>
          </a:p>
          <a:p>
            <a:pPr algn="l">
              <a:spcBef>
                <a:spcPts val="0"/>
              </a:spcBef>
            </a:pPr>
            <a:endParaRPr lang="en-GB" sz="2400" b="1" baseline="30000" dirty="0">
              <a:solidFill>
                <a:srgbClr val="002060"/>
              </a:solidFill>
              <a:latin typeface="Century Gothic"/>
              <a:cs typeface="Century Gothic"/>
            </a:endParaRPr>
          </a:p>
          <a:p>
            <a:pPr marL="342900" indent="-342900" algn="l">
              <a:spcBef>
                <a:spcPts val="0"/>
              </a:spcBef>
              <a:buFont typeface="Arial" panose="020B0604020202020204" pitchFamily="34" charset="0"/>
              <a:buChar char="•"/>
            </a:pPr>
            <a:r>
              <a:rPr lang="en-GB" sz="2400" b="1" baseline="30000" dirty="0">
                <a:solidFill>
                  <a:srgbClr val="002060"/>
                </a:solidFill>
                <a:latin typeface="Century Gothic"/>
                <a:cs typeface="Century Gothic"/>
              </a:rPr>
              <a:t>Is internal audit fulfilling its role entirely as required, e.g. TR 3.2.10</a:t>
            </a:r>
          </a:p>
          <a:p>
            <a:pPr lvl="1" algn="l">
              <a:spcBef>
                <a:spcPts val="0"/>
              </a:spcBef>
            </a:pPr>
            <a:endParaRPr lang="en-GB" sz="2000" baseline="30000" dirty="0">
              <a:solidFill>
                <a:srgbClr val="002060"/>
              </a:solidFill>
              <a:latin typeface="Century Gothic"/>
              <a:cs typeface="Century Gothic"/>
            </a:endParaRPr>
          </a:p>
          <a:p>
            <a:pPr lvl="1" algn="l">
              <a:spcBef>
                <a:spcPts val="0"/>
              </a:spcBef>
            </a:pPr>
            <a:r>
              <a:rPr lang="en-GB" sz="2000" baseline="30000" dirty="0">
                <a:solidFill>
                  <a:srgbClr val="002060"/>
                </a:solidFill>
                <a:latin typeface="Century Gothic"/>
                <a:cs typeface="Century Gothic"/>
              </a:rPr>
              <a:t>“</a:t>
            </a:r>
            <a:r>
              <a:rPr lang="en-GB" sz="2400" baseline="30000" dirty="0">
                <a:solidFill>
                  <a:srgbClr val="002060"/>
                </a:solidFill>
                <a:latin typeface="Century Gothic"/>
                <a:cs typeface="Century Gothic"/>
              </a:rPr>
              <a:t>The internal audit function must assist the accounting officer in achieving the objectives of the institution by evaluating and approving the process through which-</a:t>
            </a:r>
          </a:p>
          <a:p>
            <a:pPr lvl="1" algn="l">
              <a:spcBef>
                <a:spcPts val="0"/>
              </a:spcBef>
            </a:pPr>
            <a:r>
              <a:rPr lang="en-GB" sz="2400" baseline="30000" dirty="0">
                <a:solidFill>
                  <a:srgbClr val="002060"/>
                </a:solidFill>
                <a:latin typeface="Century Gothic"/>
                <a:cs typeface="Century Gothic"/>
              </a:rPr>
              <a:t> (a) objectives and values are established and communicated;</a:t>
            </a:r>
          </a:p>
          <a:p>
            <a:pPr lvl="1" algn="l">
              <a:spcBef>
                <a:spcPts val="0"/>
              </a:spcBef>
            </a:pPr>
            <a:r>
              <a:rPr lang="en-GB" sz="2400" baseline="30000" dirty="0">
                <a:solidFill>
                  <a:srgbClr val="002060"/>
                </a:solidFill>
                <a:latin typeface="Century Gothic"/>
                <a:cs typeface="Century Gothic"/>
              </a:rPr>
              <a:t> (b) the accomplishment of objectives is monitored;</a:t>
            </a:r>
          </a:p>
          <a:p>
            <a:pPr lvl="1" algn="l">
              <a:spcBef>
                <a:spcPts val="0"/>
              </a:spcBef>
            </a:pPr>
            <a:r>
              <a:rPr lang="en-GB" sz="2400" baseline="30000" dirty="0">
                <a:solidFill>
                  <a:srgbClr val="002060"/>
                </a:solidFill>
                <a:latin typeface="Century Gothic"/>
                <a:cs typeface="Century Gothic"/>
              </a:rPr>
              <a:t> (c) accountability is ensured; and </a:t>
            </a:r>
          </a:p>
          <a:p>
            <a:pPr lvl="1" algn="l">
              <a:spcBef>
                <a:spcPts val="0"/>
              </a:spcBef>
            </a:pPr>
            <a:r>
              <a:rPr lang="en-GB" sz="2400" baseline="30000" dirty="0">
                <a:solidFill>
                  <a:srgbClr val="002060"/>
                </a:solidFill>
                <a:latin typeface="Century Gothic"/>
                <a:cs typeface="Century Gothic"/>
              </a:rPr>
              <a:t>(d) </a:t>
            </a:r>
            <a:r>
              <a:rPr lang="en-GB" sz="2400" u="sng" baseline="30000" dirty="0">
                <a:solidFill>
                  <a:srgbClr val="002060"/>
                </a:solidFill>
                <a:latin typeface="Century Gothic"/>
                <a:cs typeface="Century Gothic"/>
              </a:rPr>
              <a:t>corporate values are preserved</a:t>
            </a:r>
            <a:r>
              <a:rPr lang="en-GB" sz="1600" baseline="30000" dirty="0">
                <a:solidFill>
                  <a:srgbClr val="002060"/>
                </a:solidFill>
                <a:latin typeface="Century Gothic"/>
                <a:cs typeface="Century Gothic"/>
              </a:rPr>
              <a:t>.”</a:t>
            </a:r>
          </a:p>
          <a:p>
            <a:pPr algn="l">
              <a:spcBef>
                <a:spcPts val="0"/>
              </a:spcBef>
            </a:pPr>
            <a:endParaRPr lang="en-GB" sz="2000" baseline="30000" dirty="0">
              <a:solidFill>
                <a:srgbClr val="002060"/>
              </a:solidFill>
              <a:latin typeface="Century Gothic"/>
              <a:cs typeface="Century Gothic"/>
            </a:endParaRPr>
          </a:p>
          <a:p>
            <a:pPr marL="342900" indent="-342900" algn="l">
              <a:spcBef>
                <a:spcPts val="0"/>
              </a:spcBef>
              <a:buFont typeface="Arial" panose="020B0604020202020204" pitchFamily="34" charset="0"/>
              <a:buChar char="•"/>
            </a:pPr>
            <a:r>
              <a:rPr lang="en-GB" sz="2400" b="1" baseline="30000" dirty="0">
                <a:solidFill>
                  <a:srgbClr val="002060"/>
                </a:solidFill>
                <a:latin typeface="Century Gothic"/>
              </a:rPr>
              <a:t>Are we adequately addressing the risks identified (Risk – based approach: MFMA 165 (2)) – Is our approach robust enough?</a:t>
            </a:r>
          </a:p>
          <a:p>
            <a:pPr marL="342900" indent="-342900" algn="l">
              <a:spcBef>
                <a:spcPts val="0"/>
              </a:spcBef>
              <a:buFont typeface="Arial" panose="020B0604020202020204" pitchFamily="34" charset="0"/>
              <a:buChar char="•"/>
            </a:pPr>
            <a:endParaRPr lang="en-GB" sz="2400" b="1" baseline="30000" dirty="0">
              <a:solidFill>
                <a:schemeClr val="tx1"/>
              </a:solidFill>
              <a:latin typeface="Century Gothic"/>
            </a:endParaRPr>
          </a:p>
          <a:p>
            <a:pPr marL="342900" indent="-342900" algn="l">
              <a:spcBef>
                <a:spcPts val="0"/>
              </a:spcBef>
              <a:buFont typeface="Arial" panose="020B0604020202020204" pitchFamily="34" charset="0"/>
              <a:buChar char="•"/>
            </a:pPr>
            <a:endParaRPr lang="en-GB" sz="2400" b="1" baseline="30000" dirty="0">
              <a:solidFill>
                <a:schemeClr val="tx1"/>
              </a:solidFill>
              <a:latin typeface="Century Gothic"/>
            </a:endParaRPr>
          </a:p>
          <a:p>
            <a:pPr algn="l">
              <a:spcBef>
                <a:spcPts val="0"/>
              </a:spcBef>
            </a:pPr>
            <a:endParaRPr lang="en-GB" sz="2000" baseline="30000" dirty="0">
              <a:solidFill>
                <a:schemeClr val="tx1"/>
              </a:solidFill>
              <a:latin typeface="Century Gothic"/>
              <a:cs typeface="Century Gothic"/>
            </a:endParaRPr>
          </a:p>
          <a:p>
            <a:pPr marL="342900" indent="-342900" algn="l">
              <a:spcBef>
                <a:spcPts val="0"/>
              </a:spcBef>
              <a:buFont typeface="Arial" panose="020B0604020202020204" pitchFamily="34" charset="0"/>
              <a:buChar char="•"/>
            </a:pPr>
            <a:endParaRPr lang="en-GB" sz="2000" baseline="30000" dirty="0">
              <a:solidFill>
                <a:schemeClr val="tx1"/>
              </a:solidFill>
              <a:latin typeface="Century Gothic"/>
              <a:cs typeface="Century Gothic"/>
            </a:endParaRPr>
          </a:p>
          <a:p>
            <a:pPr algn="l">
              <a:spcBef>
                <a:spcPts val="0"/>
              </a:spcBef>
            </a:pPr>
            <a:endParaRPr lang="en-GB" sz="2400" baseline="30000" dirty="0">
              <a:solidFill>
                <a:schemeClr val="tx1"/>
              </a:solidFill>
              <a:latin typeface="Century Gothic"/>
              <a:cs typeface="Century Gothic"/>
            </a:endParaRPr>
          </a:p>
          <a:p>
            <a:pPr algn="l">
              <a:spcBef>
                <a:spcPts val="0"/>
              </a:spcBef>
            </a:pPr>
            <a:endParaRPr lang="en-GB" sz="2400" b="1" baseline="30000" dirty="0">
              <a:solidFill>
                <a:schemeClr val="tx1"/>
              </a:solidFill>
              <a:latin typeface="Century Gothic"/>
              <a:cs typeface="Century Gothic"/>
            </a:endParaRPr>
          </a:p>
          <a:p>
            <a:pPr algn="l">
              <a:spcBef>
                <a:spcPts val="0"/>
              </a:spcBef>
            </a:pPr>
            <a:endParaRPr lang="en-GB" sz="2400" b="1" baseline="30000" dirty="0">
              <a:solidFill>
                <a:schemeClr val="tx1"/>
              </a:solidFill>
              <a:latin typeface="Century Gothic"/>
              <a:cs typeface="Century Gothic"/>
            </a:endParaRPr>
          </a:p>
        </p:txBody>
      </p:sp>
      <p:sp>
        <p:nvSpPr>
          <p:cNvPr id="5" name="TextBox 4">
            <a:extLst>
              <a:ext uri="{FF2B5EF4-FFF2-40B4-BE49-F238E27FC236}">
                <a16:creationId xmlns:a16="http://schemas.microsoft.com/office/drawing/2014/main" id="{8884716D-9DE5-4046-8399-71B7B0FAB54C}"/>
              </a:ext>
            </a:extLst>
          </p:cNvPr>
          <p:cNvSpPr txBox="1"/>
          <p:nvPr/>
        </p:nvSpPr>
        <p:spPr>
          <a:xfrm>
            <a:off x="593194" y="216037"/>
            <a:ext cx="7757914" cy="830997"/>
          </a:xfrm>
          <a:prstGeom prst="rect">
            <a:avLst/>
          </a:prstGeom>
          <a:noFill/>
        </p:spPr>
        <p:txBody>
          <a:bodyPr wrap="square" rtlCol="0">
            <a:spAutoFit/>
          </a:bodyPr>
          <a:lstStyle/>
          <a:p>
            <a:endParaRPr lang="en-GB" sz="3600" b="1" baseline="30000" dirty="0">
              <a:solidFill>
                <a:srgbClr val="002060"/>
              </a:solidFill>
              <a:latin typeface="Century Gothic"/>
              <a:cs typeface="Century Gothic"/>
            </a:endParaRPr>
          </a:p>
          <a:p>
            <a:r>
              <a:rPr lang="en-GB" sz="3600" b="1" baseline="30000" dirty="0">
                <a:solidFill>
                  <a:srgbClr val="002060"/>
                </a:solidFill>
                <a:latin typeface="Century Gothic"/>
                <a:cs typeface="Century Gothic"/>
              </a:rPr>
              <a:t>Regulatory/ legislative environment</a:t>
            </a:r>
          </a:p>
        </p:txBody>
      </p:sp>
    </p:spTree>
    <p:extLst>
      <p:ext uri="{BB962C8B-B14F-4D97-AF65-F5344CB8AC3E}">
        <p14:creationId xmlns:p14="http://schemas.microsoft.com/office/powerpoint/2010/main" val="271730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44303" cy="6858000"/>
          </a:xfrm>
          <a:prstGeom prst="rect">
            <a:avLst/>
          </a:prstGeom>
        </p:spPr>
      </p:pic>
      <p:sp>
        <p:nvSpPr>
          <p:cNvPr id="2" name="Title 1"/>
          <p:cNvSpPr>
            <a:spLocks noGrp="1"/>
          </p:cNvSpPr>
          <p:nvPr>
            <p:ph type="ctrTitle"/>
          </p:nvPr>
        </p:nvSpPr>
        <p:spPr>
          <a:xfrm>
            <a:off x="442991" y="404925"/>
            <a:ext cx="8567844" cy="975946"/>
          </a:xfrm>
        </p:spPr>
        <p:txBody>
          <a:bodyPr>
            <a:normAutofit fontScale="90000"/>
          </a:bodyPr>
          <a:lstStyle/>
          <a:p>
            <a:pPr algn="l"/>
            <a:br>
              <a:rPr lang="en-ZA" sz="3200" dirty="0"/>
            </a:br>
            <a:br>
              <a:rPr lang="en-US" sz="3200" dirty="0">
                <a:solidFill>
                  <a:srgbClr val="1B3F90"/>
                </a:solidFill>
                <a:latin typeface="Century Gothic"/>
                <a:cs typeface="Century Gothic"/>
              </a:rPr>
            </a:br>
            <a:endParaRPr lang="en-US" sz="3200" dirty="0">
              <a:solidFill>
                <a:srgbClr val="1B3F90"/>
              </a:solidFill>
              <a:latin typeface="Century Gothic"/>
              <a:cs typeface="Century Gothic"/>
            </a:endParaRPr>
          </a:p>
        </p:txBody>
      </p:sp>
      <p:sp>
        <p:nvSpPr>
          <p:cNvPr id="3" name="Subtitle 2"/>
          <p:cNvSpPr>
            <a:spLocks noGrp="1"/>
          </p:cNvSpPr>
          <p:nvPr>
            <p:ph type="subTitle" idx="1"/>
          </p:nvPr>
        </p:nvSpPr>
        <p:spPr>
          <a:xfrm>
            <a:off x="576156" y="1117884"/>
            <a:ext cx="8040174" cy="5515130"/>
          </a:xfrm>
        </p:spPr>
        <p:txBody>
          <a:bodyPr>
            <a:noAutofit/>
          </a:bodyPr>
          <a:lstStyle/>
          <a:p>
            <a:pPr algn="l">
              <a:spcBef>
                <a:spcPts val="0"/>
              </a:spcBef>
            </a:pPr>
            <a:endParaRPr lang="en-GB" sz="2400" b="1" baseline="30000" dirty="0">
              <a:solidFill>
                <a:srgbClr val="002060"/>
              </a:solidFill>
              <a:latin typeface="Century Gothic"/>
              <a:cs typeface="Century Gothic"/>
            </a:endParaRPr>
          </a:p>
          <a:p>
            <a:pPr algn="l">
              <a:spcBef>
                <a:spcPts val="0"/>
              </a:spcBef>
            </a:pPr>
            <a:endParaRPr lang="en-GB" sz="2400" b="1" baseline="30000" dirty="0">
              <a:solidFill>
                <a:srgbClr val="002060"/>
              </a:solidFill>
              <a:latin typeface="Century Gothic"/>
              <a:cs typeface="Century Gothic"/>
            </a:endParaRPr>
          </a:p>
          <a:p>
            <a:pPr marL="342900" indent="-342900" algn="l">
              <a:spcBef>
                <a:spcPts val="0"/>
              </a:spcBef>
              <a:buFont typeface="Arial" panose="020B0604020202020204" pitchFamily="34" charset="0"/>
              <a:buChar char="•"/>
            </a:pPr>
            <a:r>
              <a:rPr lang="en-GB" sz="2400" b="1" baseline="30000" dirty="0">
                <a:solidFill>
                  <a:srgbClr val="002060"/>
                </a:solidFill>
                <a:latin typeface="Century Gothic"/>
                <a:cs typeface="Century Gothic"/>
              </a:rPr>
              <a:t>AGSA continues to be the most influential stakeholder in Public Sector Finance Management – Are we playing our role in upholding the combined assurance model?</a:t>
            </a:r>
          </a:p>
          <a:p>
            <a:pPr algn="l">
              <a:spcBef>
                <a:spcPts val="0"/>
              </a:spcBef>
            </a:pPr>
            <a:endParaRPr lang="en-GB" sz="2400" b="1" baseline="30000" dirty="0">
              <a:solidFill>
                <a:srgbClr val="002060"/>
              </a:solidFill>
              <a:latin typeface="Century Gothic"/>
              <a:cs typeface="Century Gothic"/>
            </a:endParaRPr>
          </a:p>
          <a:p>
            <a:pPr marL="342900" indent="-342900" algn="l">
              <a:spcBef>
                <a:spcPts val="0"/>
              </a:spcBef>
              <a:buFont typeface="Arial" panose="020B0604020202020204" pitchFamily="34" charset="0"/>
              <a:buChar char="•"/>
            </a:pPr>
            <a:r>
              <a:rPr lang="en-GB" sz="2400" b="1" baseline="30000" dirty="0">
                <a:solidFill>
                  <a:srgbClr val="002060"/>
                </a:solidFill>
                <a:latin typeface="Century Gothic"/>
                <a:cs typeface="Century Gothic"/>
              </a:rPr>
              <a:t>The recent amendments to the Public Audit Act give certain powers to the AG – Has internal audit assessed these and amended their approach?</a:t>
            </a:r>
          </a:p>
          <a:p>
            <a:pPr marL="342900" indent="-342900" algn="l">
              <a:spcBef>
                <a:spcPts val="0"/>
              </a:spcBef>
              <a:buFont typeface="Arial" panose="020B0604020202020204" pitchFamily="34" charset="0"/>
              <a:buChar char="•"/>
            </a:pPr>
            <a:endParaRPr lang="en-GB" sz="2400" b="1" baseline="30000" dirty="0">
              <a:solidFill>
                <a:srgbClr val="002060"/>
              </a:solidFill>
              <a:latin typeface="Century Gothic"/>
              <a:cs typeface="Century Gothic"/>
            </a:endParaRPr>
          </a:p>
          <a:p>
            <a:pPr marL="342900" indent="-342900" algn="l">
              <a:spcBef>
                <a:spcPts val="0"/>
              </a:spcBef>
              <a:buFont typeface="Arial" panose="020B0604020202020204" pitchFamily="34" charset="0"/>
              <a:buChar char="•"/>
            </a:pPr>
            <a:endParaRPr lang="en-GB" sz="2400" b="1" baseline="30000" dirty="0">
              <a:solidFill>
                <a:srgbClr val="002060"/>
              </a:solidFill>
              <a:latin typeface="Century Gothic"/>
              <a:cs typeface="Century Gothic"/>
            </a:endParaRPr>
          </a:p>
          <a:p>
            <a:pPr algn="l">
              <a:spcBef>
                <a:spcPts val="0"/>
              </a:spcBef>
            </a:pPr>
            <a:endParaRPr lang="en-GB" sz="2400" b="1" baseline="30000" dirty="0">
              <a:solidFill>
                <a:srgbClr val="002060"/>
              </a:solidFill>
              <a:latin typeface="Century Gothic"/>
              <a:cs typeface="Century Gothic"/>
            </a:endParaRPr>
          </a:p>
          <a:p>
            <a:pPr algn="l">
              <a:spcBef>
                <a:spcPts val="0"/>
              </a:spcBef>
            </a:pPr>
            <a:endParaRPr lang="en-GB" sz="2400" b="1" baseline="30000" dirty="0">
              <a:solidFill>
                <a:schemeClr val="tx1"/>
              </a:solidFill>
              <a:latin typeface="Century Gothic"/>
              <a:cs typeface="Century Gothic"/>
            </a:endParaRPr>
          </a:p>
        </p:txBody>
      </p:sp>
      <p:sp>
        <p:nvSpPr>
          <p:cNvPr id="5" name="TextBox 4">
            <a:extLst>
              <a:ext uri="{FF2B5EF4-FFF2-40B4-BE49-F238E27FC236}">
                <a16:creationId xmlns:a16="http://schemas.microsoft.com/office/drawing/2014/main" id="{8884716D-9DE5-4046-8399-71B7B0FAB54C}"/>
              </a:ext>
            </a:extLst>
          </p:cNvPr>
          <p:cNvSpPr txBox="1"/>
          <p:nvPr/>
        </p:nvSpPr>
        <p:spPr>
          <a:xfrm>
            <a:off x="717286" y="404925"/>
            <a:ext cx="7757914" cy="523220"/>
          </a:xfrm>
          <a:prstGeom prst="rect">
            <a:avLst/>
          </a:prstGeom>
          <a:noFill/>
        </p:spPr>
        <p:txBody>
          <a:bodyPr wrap="square" rtlCol="0">
            <a:spAutoFit/>
          </a:bodyPr>
          <a:lstStyle/>
          <a:p>
            <a:r>
              <a:rPr lang="en-GB" sz="2800" b="1" dirty="0">
                <a:solidFill>
                  <a:schemeClr val="tx2">
                    <a:lumMod val="75000"/>
                  </a:schemeClr>
                </a:solidFill>
              </a:rPr>
              <a:t>Auditor General  </a:t>
            </a:r>
            <a:endParaRPr lang="en-ZA" sz="2800" b="1" dirty="0">
              <a:solidFill>
                <a:schemeClr val="tx2">
                  <a:lumMod val="75000"/>
                </a:schemeClr>
              </a:solidFill>
            </a:endParaRPr>
          </a:p>
        </p:txBody>
      </p:sp>
    </p:spTree>
    <p:extLst>
      <p:ext uri="{BB962C8B-B14F-4D97-AF65-F5344CB8AC3E}">
        <p14:creationId xmlns:p14="http://schemas.microsoft.com/office/powerpoint/2010/main" val="2124110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FB1513-26A8-4EB8-A1A0-878D2C331D4A}"/>
              </a:ext>
            </a:extLst>
          </p:cNvPr>
          <p:cNvPicPr/>
          <p:nvPr/>
        </p:nvPicPr>
        <p:blipFill>
          <a:blip r:embed="rId2">
            <a:extLst>
              <a:ext uri="{28A0092B-C50C-407E-A947-70E740481C1C}">
                <a14:useLocalDpi xmlns:a14="http://schemas.microsoft.com/office/drawing/2010/main" val="0"/>
              </a:ext>
            </a:extLst>
          </a:blip>
          <a:stretch>
            <a:fillRect/>
          </a:stretch>
        </p:blipFill>
        <p:spPr>
          <a:xfrm>
            <a:off x="6930887" y="6069497"/>
            <a:ext cx="2064715" cy="616228"/>
          </a:xfrm>
          <a:prstGeom prst="rect">
            <a:avLst/>
          </a:prstGeom>
        </p:spPr>
      </p:pic>
      <p:sp>
        <p:nvSpPr>
          <p:cNvPr id="3" name="Rectangle 2">
            <a:extLst>
              <a:ext uri="{FF2B5EF4-FFF2-40B4-BE49-F238E27FC236}">
                <a16:creationId xmlns:a16="http://schemas.microsoft.com/office/drawing/2014/main" id="{AB551F34-D157-4164-BF9D-F2D1AF47B56F}"/>
              </a:ext>
            </a:extLst>
          </p:cNvPr>
          <p:cNvSpPr/>
          <p:nvPr/>
        </p:nvSpPr>
        <p:spPr>
          <a:xfrm>
            <a:off x="496956" y="2289794"/>
            <a:ext cx="8150087" cy="1446550"/>
          </a:xfrm>
          <a:prstGeom prst="rect">
            <a:avLst/>
          </a:prstGeom>
        </p:spPr>
        <p:txBody>
          <a:bodyPr wrap="square">
            <a:spAutoFit/>
          </a:bodyPr>
          <a:lstStyle/>
          <a:p>
            <a:pPr algn="ctr"/>
            <a:r>
              <a:rPr lang="en-US" sz="4400" dirty="0">
                <a:solidFill>
                  <a:schemeClr val="bg1"/>
                </a:solidFill>
                <a:latin typeface="Century Gothic"/>
              </a:rPr>
              <a:t>Expectations of internal audit in a new dawn</a:t>
            </a:r>
            <a:endParaRPr lang="en-ZA" sz="4400" dirty="0">
              <a:solidFill>
                <a:schemeClr val="bg1"/>
              </a:solidFill>
            </a:endParaRPr>
          </a:p>
        </p:txBody>
      </p:sp>
    </p:spTree>
    <p:extLst>
      <p:ext uri="{BB962C8B-B14F-4D97-AF65-F5344CB8AC3E}">
        <p14:creationId xmlns:p14="http://schemas.microsoft.com/office/powerpoint/2010/main" val="123330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44303" cy="6858000"/>
          </a:xfrm>
          <a:prstGeom prst="rect">
            <a:avLst/>
          </a:prstGeom>
        </p:spPr>
      </p:pic>
      <p:sp>
        <p:nvSpPr>
          <p:cNvPr id="2" name="Title 1"/>
          <p:cNvSpPr>
            <a:spLocks noGrp="1"/>
          </p:cNvSpPr>
          <p:nvPr>
            <p:ph type="ctrTitle"/>
          </p:nvPr>
        </p:nvSpPr>
        <p:spPr>
          <a:xfrm>
            <a:off x="442991" y="404925"/>
            <a:ext cx="8567844" cy="975946"/>
          </a:xfrm>
        </p:spPr>
        <p:txBody>
          <a:bodyPr>
            <a:normAutofit fontScale="90000"/>
          </a:bodyPr>
          <a:lstStyle/>
          <a:p>
            <a:pPr algn="l"/>
            <a:br>
              <a:rPr lang="en-ZA" sz="3200" dirty="0"/>
            </a:br>
            <a:br>
              <a:rPr lang="en-US" sz="3200" dirty="0">
                <a:solidFill>
                  <a:srgbClr val="1B3F90"/>
                </a:solidFill>
                <a:latin typeface="Century Gothic"/>
                <a:cs typeface="Century Gothic"/>
              </a:rPr>
            </a:br>
            <a:endParaRPr lang="en-US" sz="3200" dirty="0">
              <a:solidFill>
                <a:srgbClr val="1B3F90"/>
              </a:solidFill>
              <a:latin typeface="Century Gothic"/>
              <a:cs typeface="Century Gothic"/>
            </a:endParaRPr>
          </a:p>
        </p:txBody>
      </p:sp>
      <p:sp>
        <p:nvSpPr>
          <p:cNvPr id="3" name="Subtitle 2"/>
          <p:cNvSpPr>
            <a:spLocks noGrp="1"/>
          </p:cNvSpPr>
          <p:nvPr>
            <p:ph type="subTitle" idx="1"/>
          </p:nvPr>
        </p:nvSpPr>
        <p:spPr>
          <a:xfrm>
            <a:off x="576156" y="912068"/>
            <a:ext cx="8040174" cy="5515130"/>
          </a:xfrm>
        </p:spPr>
        <p:txBody>
          <a:bodyPr>
            <a:noAutofit/>
          </a:bodyPr>
          <a:lstStyle/>
          <a:p>
            <a:pPr algn="l">
              <a:spcBef>
                <a:spcPts val="0"/>
              </a:spcBef>
            </a:pPr>
            <a:r>
              <a:rPr lang="en-GB" sz="4800" b="1" baseline="30000" dirty="0">
                <a:solidFill>
                  <a:srgbClr val="002060"/>
                </a:solidFill>
                <a:latin typeface="Century Gothic"/>
                <a:cs typeface="Century Gothic"/>
              </a:rPr>
              <a:t>3 Critical traits</a:t>
            </a:r>
          </a:p>
          <a:p>
            <a:pPr algn="l">
              <a:spcBef>
                <a:spcPts val="0"/>
              </a:spcBef>
            </a:pPr>
            <a:endParaRPr lang="en-GB" sz="4000" b="1" baseline="30000" dirty="0">
              <a:solidFill>
                <a:srgbClr val="002060"/>
              </a:solidFill>
              <a:latin typeface="Century Gothic"/>
              <a:cs typeface="Century Gothic"/>
            </a:endParaRPr>
          </a:p>
          <a:p>
            <a:pPr marL="342900" indent="-342900" algn="l">
              <a:spcBef>
                <a:spcPts val="0"/>
              </a:spcBef>
              <a:buFontTx/>
              <a:buChar char="-"/>
            </a:pPr>
            <a:r>
              <a:rPr lang="en-GB" sz="4000" b="1" baseline="30000" dirty="0">
                <a:solidFill>
                  <a:srgbClr val="002060"/>
                </a:solidFill>
                <a:latin typeface="Century Gothic"/>
                <a:cs typeface="Century Gothic"/>
              </a:rPr>
              <a:t>Independence and objectivity</a:t>
            </a:r>
          </a:p>
          <a:p>
            <a:pPr marL="342900" indent="-342900" algn="l">
              <a:spcBef>
                <a:spcPts val="0"/>
              </a:spcBef>
              <a:buFontTx/>
              <a:buChar char="-"/>
            </a:pPr>
            <a:r>
              <a:rPr lang="en-GB" sz="4000" b="1" baseline="30000" dirty="0">
                <a:solidFill>
                  <a:srgbClr val="002060"/>
                </a:solidFill>
                <a:latin typeface="Century Gothic"/>
                <a:cs typeface="Century Gothic"/>
              </a:rPr>
              <a:t>Resources</a:t>
            </a:r>
          </a:p>
          <a:p>
            <a:pPr marL="342900" indent="-342900" algn="l">
              <a:spcBef>
                <a:spcPts val="0"/>
              </a:spcBef>
              <a:buFontTx/>
              <a:buChar char="-"/>
            </a:pPr>
            <a:r>
              <a:rPr lang="en-GB" sz="4000" b="1" baseline="30000" dirty="0">
                <a:solidFill>
                  <a:srgbClr val="002060"/>
                </a:solidFill>
                <a:latin typeface="Century Gothic"/>
                <a:cs typeface="Century Gothic"/>
              </a:rPr>
              <a:t>Power to influence</a:t>
            </a:r>
          </a:p>
          <a:p>
            <a:pPr algn="l">
              <a:spcBef>
                <a:spcPts val="0"/>
              </a:spcBef>
            </a:pPr>
            <a:endParaRPr lang="en-GB" sz="2400" b="1" baseline="30000" dirty="0">
              <a:solidFill>
                <a:schemeClr val="tx1"/>
              </a:solidFill>
              <a:latin typeface="Century Gothic"/>
              <a:cs typeface="Century Gothic"/>
            </a:endParaRPr>
          </a:p>
          <a:p>
            <a:pPr algn="l">
              <a:spcBef>
                <a:spcPts val="0"/>
              </a:spcBef>
            </a:pPr>
            <a:endParaRPr lang="en-GB" sz="2400" b="1" baseline="30000" dirty="0">
              <a:solidFill>
                <a:schemeClr val="tx1"/>
              </a:solidFill>
              <a:latin typeface="Century Gothic"/>
              <a:cs typeface="Century Gothic"/>
            </a:endParaRPr>
          </a:p>
        </p:txBody>
      </p:sp>
      <p:sp>
        <p:nvSpPr>
          <p:cNvPr id="5" name="TextBox 4">
            <a:extLst>
              <a:ext uri="{FF2B5EF4-FFF2-40B4-BE49-F238E27FC236}">
                <a16:creationId xmlns:a16="http://schemas.microsoft.com/office/drawing/2014/main" id="{8884716D-9DE5-4046-8399-71B7B0FAB54C}"/>
              </a:ext>
            </a:extLst>
          </p:cNvPr>
          <p:cNvSpPr txBox="1"/>
          <p:nvPr/>
        </p:nvSpPr>
        <p:spPr>
          <a:xfrm>
            <a:off x="248183" y="912068"/>
            <a:ext cx="7757914" cy="369332"/>
          </a:xfrm>
          <a:prstGeom prst="rect">
            <a:avLst/>
          </a:prstGeom>
          <a:noFill/>
        </p:spPr>
        <p:txBody>
          <a:bodyPr wrap="square" rtlCol="0">
            <a:spAutoFit/>
          </a:bodyPr>
          <a:lstStyle/>
          <a:p>
            <a:r>
              <a:rPr lang="en-GB" dirty="0"/>
              <a:t> </a:t>
            </a:r>
            <a:endParaRPr lang="en-ZA" dirty="0"/>
          </a:p>
        </p:txBody>
      </p:sp>
      <p:pic>
        <p:nvPicPr>
          <p:cNvPr id="6" name="Picture 5">
            <a:extLst>
              <a:ext uri="{FF2B5EF4-FFF2-40B4-BE49-F238E27FC236}">
                <a16:creationId xmlns:a16="http://schemas.microsoft.com/office/drawing/2014/main" id="{08AE503B-68D0-4EDA-98AB-14F54715091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798856" y="2888975"/>
            <a:ext cx="6211979" cy="3056958"/>
          </a:xfrm>
          <a:prstGeom prst="rect">
            <a:avLst/>
          </a:prstGeom>
        </p:spPr>
      </p:pic>
    </p:spTree>
    <p:extLst>
      <p:ext uri="{BB962C8B-B14F-4D97-AF65-F5344CB8AC3E}">
        <p14:creationId xmlns:p14="http://schemas.microsoft.com/office/powerpoint/2010/main" val="1926441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44303" cy="6858000"/>
          </a:xfrm>
          <a:prstGeom prst="rect">
            <a:avLst/>
          </a:prstGeom>
        </p:spPr>
      </p:pic>
      <p:sp>
        <p:nvSpPr>
          <p:cNvPr id="2" name="Title 1"/>
          <p:cNvSpPr>
            <a:spLocks noGrp="1"/>
          </p:cNvSpPr>
          <p:nvPr>
            <p:ph type="ctrTitle"/>
          </p:nvPr>
        </p:nvSpPr>
        <p:spPr>
          <a:xfrm>
            <a:off x="2775721" y="404925"/>
            <a:ext cx="5980352" cy="975946"/>
          </a:xfrm>
        </p:spPr>
        <p:txBody>
          <a:bodyPr>
            <a:normAutofit fontScale="90000"/>
          </a:bodyPr>
          <a:lstStyle/>
          <a:p>
            <a:r>
              <a:rPr lang="en-US" sz="3100" dirty="0">
                <a:solidFill>
                  <a:schemeClr val="tx2">
                    <a:lumMod val="75000"/>
                  </a:schemeClr>
                </a:solidFill>
              </a:rPr>
              <a:t>What can we contribute as internal auditors and risk officers?</a:t>
            </a:r>
            <a:br>
              <a:rPr lang="en-ZA" sz="3200" b="1" dirty="0"/>
            </a:br>
            <a:br>
              <a:rPr lang="en-US" sz="3200" dirty="0">
                <a:solidFill>
                  <a:srgbClr val="1B3F90"/>
                </a:solidFill>
                <a:latin typeface="Century Gothic"/>
                <a:cs typeface="Century Gothic"/>
              </a:rPr>
            </a:br>
            <a:endParaRPr lang="en-US" sz="3200" dirty="0">
              <a:solidFill>
                <a:srgbClr val="1B3F90"/>
              </a:solidFill>
              <a:latin typeface="Century Gothic"/>
              <a:cs typeface="Century Gothic"/>
            </a:endParaRPr>
          </a:p>
        </p:txBody>
      </p:sp>
      <p:sp>
        <p:nvSpPr>
          <p:cNvPr id="3" name="Subtitle 2"/>
          <p:cNvSpPr>
            <a:spLocks noGrp="1"/>
          </p:cNvSpPr>
          <p:nvPr>
            <p:ph type="subTitle" idx="1"/>
          </p:nvPr>
        </p:nvSpPr>
        <p:spPr>
          <a:xfrm>
            <a:off x="576156" y="1117884"/>
            <a:ext cx="8040174" cy="5515130"/>
          </a:xfrm>
        </p:spPr>
        <p:txBody>
          <a:bodyPr>
            <a:noAutofit/>
          </a:bodyPr>
          <a:lstStyle/>
          <a:p>
            <a:pPr algn="l">
              <a:spcBef>
                <a:spcPts val="0"/>
              </a:spcBef>
            </a:pPr>
            <a:endParaRPr lang="en-GB" sz="2400" b="1" baseline="30000" dirty="0">
              <a:solidFill>
                <a:schemeClr val="tx1"/>
              </a:solidFill>
              <a:latin typeface="Century Gothic"/>
              <a:cs typeface="Century Gothic"/>
            </a:endParaRPr>
          </a:p>
          <a:p>
            <a:pPr algn="l">
              <a:spcBef>
                <a:spcPts val="0"/>
              </a:spcBef>
            </a:pPr>
            <a:endParaRPr lang="en-GB" sz="2400" baseline="30000" dirty="0">
              <a:solidFill>
                <a:schemeClr val="tx1"/>
              </a:solidFill>
              <a:latin typeface="Century Gothic"/>
              <a:cs typeface="Century Gothic"/>
            </a:endParaRPr>
          </a:p>
        </p:txBody>
      </p:sp>
      <p:sp>
        <p:nvSpPr>
          <p:cNvPr id="5" name="TextBox 4">
            <a:extLst>
              <a:ext uri="{FF2B5EF4-FFF2-40B4-BE49-F238E27FC236}">
                <a16:creationId xmlns:a16="http://schemas.microsoft.com/office/drawing/2014/main" id="{03480FEF-1A86-4A5D-89F6-A24CA9F5321F}"/>
              </a:ext>
            </a:extLst>
          </p:cNvPr>
          <p:cNvSpPr txBox="1"/>
          <p:nvPr/>
        </p:nvSpPr>
        <p:spPr>
          <a:xfrm>
            <a:off x="2894078" y="1114186"/>
            <a:ext cx="5603894" cy="4481355"/>
          </a:xfrm>
          <a:prstGeom prst="rect">
            <a:avLst/>
          </a:prstGeom>
          <a:noFill/>
        </p:spPr>
        <p:txBody>
          <a:bodyPr wrap="square" rtlCol="0">
            <a:spAutoFit/>
          </a:bodyPr>
          <a:lstStyle/>
          <a:p>
            <a:endParaRPr lang="en-US" dirty="0"/>
          </a:p>
          <a:p>
            <a:pPr marL="285750" lvl="0" indent="-285750">
              <a:lnSpc>
                <a:spcPct val="150000"/>
              </a:lnSpc>
              <a:buBlip>
                <a:blip r:embed="rId3"/>
              </a:buBlip>
            </a:pPr>
            <a:r>
              <a:rPr lang="en-US" dirty="0"/>
              <a:t>Based on the lessons learnt, let us build highly skilled auditors and risk officers for the future.</a:t>
            </a:r>
          </a:p>
          <a:p>
            <a:pPr marL="285750" lvl="0" indent="-285750">
              <a:lnSpc>
                <a:spcPct val="150000"/>
              </a:lnSpc>
              <a:buBlip>
                <a:blip r:embed="rId3"/>
              </a:buBlip>
            </a:pPr>
            <a:r>
              <a:rPr lang="en-US" dirty="0"/>
              <a:t>Let us strengthen relationship with state security agencies and chapter 9 institutions because together we can proactively and effectively deal with corruption and state capture.</a:t>
            </a:r>
          </a:p>
          <a:p>
            <a:pPr marL="285750" lvl="0" indent="-285750">
              <a:lnSpc>
                <a:spcPct val="150000"/>
              </a:lnSpc>
              <a:buBlip>
                <a:blip r:embed="rId3"/>
              </a:buBlip>
            </a:pPr>
            <a:r>
              <a:rPr lang="en-US" dirty="0"/>
              <a:t>Let us relook at audit focus to do more performance audit in support of the new dawn.</a:t>
            </a:r>
          </a:p>
          <a:p>
            <a:pPr marL="285750" lvl="0" indent="-285750">
              <a:lnSpc>
                <a:spcPct val="150000"/>
              </a:lnSpc>
              <a:buBlip>
                <a:blip r:embed="rId3"/>
              </a:buBlip>
            </a:pPr>
            <a:r>
              <a:rPr lang="en-US" dirty="0"/>
              <a:t>Let us create forums to share knowledge about trends and transversal risks so that we are more proactive.</a:t>
            </a:r>
            <a:endParaRPr lang="en-ZA" dirty="0"/>
          </a:p>
        </p:txBody>
      </p:sp>
      <p:pic>
        <p:nvPicPr>
          <p:cNvPr id="6" name="Picture 5">
            <a:extLst>
              <a:ext uri="{FF2B5EF4-FFF2-40B4-BE49-F238E27FC236}">
                <a16:creationId xmlns:a16="http://schemas.microsoft.com/office/drawing/2014/main" id="{FE39ADFA-8E98-469E-BACF-6B9572220F4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 y="0"/>
            <a:ext cx="2775722" cy="6858000"/>
          </a:xfrm>
          <a:prstGeom prst="rect">
            <a:avLst/>
          </a:prstGeom>
        </p:spPr>
      </p:pic>
    </p:spTree>
    <p:extLst>
      <p:ext uri="{BB962C8B-B14F-4D97-AF65-F5344CB8AC3E}">
        <p14:creationId xmlns:p14="http://schemas.microsoft.com/office/powerpoint/2010/main" val="835383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14"/>
            <a:ext cx="8944303" cy="6858000"/>
          </a:xfrm>
          <a:prstGeom prst="rect">
            <a:avLst/>
          </a:prstGeom>
        </p:spPr>
      </p:pic>
      <p:sp>
        <p:nvSpPr>
          <p:cNvPr id="2" name="Title 1"/>
          <p:cNvSpPr>
            <a:spLocks noGrp="1"/>
          </p:cNvSpPr>
          <p:nvPr>
            <p:ph type="ctrTitle"/>
          </p:nvPr>
        </p:nvSpPr>
        <p:spPr>
          <a:xfrm>
            <a:off x="376459" y="335374"/>
            <a:ext cx="8567844" cy="975946"/>
          </a:xfrm>
        </p:spPr>
        <p:txBody>
          <a:bodyPr>
            <a:normAutofit fontScale="90000"/>
          </a:bodyPr>
          <a:lstStyle/>
          <a:p>
            <a:pPr algn="l"/>
            <a:br>
              <a:rPr lang="en-ZA" sz="3200" dirty="0"/>
            </a:br>
            <a:br>
              <a:rPr lang="en-US" sz="3200" dirty="0">
                <a:solidFill>
                  <a:srgbClr val="1B3F90"/>
                </a:solidFill>
                <a:latin typeface="Century Gothic"/>
                <a:cs typeface="Century Gothic"/>
              </a:rPr>
            </a:br>
            <a:endParaRPr lang="en-US" sz="3200" dirty="0">
              <a:solidFill>
                <a:srgbClr val="1B3F90"/>
              </a:solidFill>
              <a:latin typeface="Century Gothic"/>
              <a:cs typeface="Century Gothic"/>
            </a:endParaRPr>
          </a:p>
        </p:txBody>
      </p:sp>
      <p:sp>
        <p:nvSpPr>
          <p:cNvPr id="3" name="Subtitle 2"/>
          <p:cNvSpPr>
            <a:spLocks noGrp="1"/>
          </p:cNvSpPr>
          <p:nvPr>
            <p:ph type="subTitle" idx="1"/>
          </p:nvPr>
        </p:nvSpPr>
        <p:spPr>
          <a:xfrm>
            <a:off x="589689" y="1162342"/>
            <a:ext cx="8040174" cy="2477572"/>
          </a:xfrm>
        </p:spPr>
        <p:txBody>
          <a:bodyPr>
            <a:noAutofit/>
          </a:bodyPr>
          <a:lstStyle/>
          <a:p>
            <a:pPr algn="l">
              <a:spcBef>
                <a:spcPts val="0"/>
              </a:spcBef>
            </a:pPr>
            <a:endParaRPr lang="en-GB" sz="2400" b="1" baseline="30000" dirty="0">
              <a:solidFill>
                <a:schemeClr val="tx1"/>
              </a:solidFill>
              <a:latin typeface="Century Gothic"/>
              <a:cs typeface="Century Gothic"/>
            </a:endParaRPr>
          </a:p>
          <a:p>
            <a:pPr algn="l">
              <a:spcBef>
                <a:spcPts val="0"/>
              </a:spcBef>
            </a:pPr>
            <a:endParaRPr lang="en-GB" sz="2400" baseline="30000" dirty="0">
              <a:solidFill>
                <a:schemeClr val="tx1"/>
              </a:solidFill>
              <a:latin typeface="Century Gothic"/>
              <a:cs typeface="Century Gothic"/>
            </a:endParaRPr>
          </a:p>
        </p:txBody>
      </p:sp>
      <p:sp>
        <p:nvSpPr>
          <p:cNvPr id="5" name="TextBox 4">
            <a:extLst>
              <a:ext uri="{FF2B5EF4-FFF2-40B4-BE49-F238E27FC236}">
                <a16:creationId xmlns:a16="http://schemas.microsoft.com/office/drawing/2014/main" id="{03480FEF-1A86-4A5D-89F6-A24CA9F5321F}"/>
              </a:ext>
            </a:extLst>
          </p:cNvPr>
          <p:cNvSpPr txBox="1"/>
          <p:nvPr/>
        </p:nvSpPr>
        <p:spPr>
          <a:xfrm>
            <a:off x="180626" y="915613"/>
            <a:ext cx="5716592" cy="2800767"/>
          </a:xfrm>
          <a:prstGeom prst="rect">
            <a:avLst/>
          </a:prstGeom>
          <a:noFill/>
        </p:spPr>
        <p:txBody>
          <a:bodyPr wrap="square" rtlCol="0">
            <a:spAutoFit/>
          </a:bodyPr>
          <a:lstStyle/>
          <a:p>
            <a:r>
              <a:rPr lang="en-US" b="1" dirty="0"/>
              <a:t>In conclusion: </a:t>
            </a:r>
          </a:p>
          <a:p>
            <a:endParaRPr lang="en-US" dirty="0"/>
          </a:p>
          <a:p>
            <a:pPr marL="285750" lvl="0" indent="-285750" algn="just">
              <a:buBlip>
                <a:blip r:embed="rId3"/>
              </a:buBlip>
            </a:pPr>
            <a:r>
              <a:rPr lang="en-US" sz="2000" dirty="0"/>
              <a:t>We encourage the adoption of collaborative approach in dealing with matters of fraud and corruption.</a:t>
            </a:r>
          </a:p>
          <a:p>
            <a:pPr lvl="0" algn="just"/>
            <a:endParaRPr lang="en-US" sz="2000" dirty="0"/>
          </a:p>
          <a:p>
            <a:pPr marL="285750" lvl="0" indent="-285750" algn="just">
              <a:buBlip>
                <a:blip r:embed="rId3"/>
              </a:buBlip>
            </a:pPr>
            <a:r>
              <a:rPr lang="en-US" sz="2000" dirty="0"/>
              <a:t>Internal auditors must avoid working in isolation, that’s when you become isolated and become vulnerable.</a:t>
            </a:r>
          </a:p>
        </p:txBody>
      </p:sp>
      <p:pic>
        <p:nvPicPr>
          <p:cNvPr id="6" name="Picture 5">
            <a:extLst>
              <a:ext uri="{FF2B5EF4-FFF2-40B4-BE49-F238E27FC236}">
                <a16:creationId xmlns:a16="http://schemas.microsoft.com/office/drawing/2014/main" id="{B39181B1-1B21-4E8A-A870-8D8504ED6DA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858241" y="3447714"/>
            <a:ext cx="4243282" cy="2477572"/>
          </a:xfrm>
          <a:prstGeom prst="rect">
            <a:avLst/>
          </a:prstGeom>
        </p:spPr>
      </p:pic>
    </p:spTree>
    <p:extLst>
      <p:ext uri="{BB962C8B-B14F-4D97-AF65-F5344CB8AC3E}">
        <p14:creationId xmlns:p14="http://schemas.microsoft.com/office/powerpoint/2010/main" val="2295431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85997" y="1878050"/>
            <a:ext cx="8172006" cy="4247317"/>
          </a:xfrm>
          <a:prstGeom prst="rect">
            <a:avLst/>
          </a:prstGeom>
          <a:noFill/>
        </p:spPr>
        <p:txBody>
          <a:bodyPr wrap="square" rtlCol="0">
            <a:spAutoFit/>
          </a:bodyPr>
          <a:lstStyle/>
          <a:p>
            <a:pPr algn="ctr"/>
            <a:r>
              <a:rPr lang="en-US" b="1" dirty="0">
                <a:solidFill>
                  <a:srgbClr val="00E3FF"/>
                </a:solidFill>
                <a:latin typeface="Century Gothic" charset="0"/>
                <a:ea typeface="Century Gothic" charset="0"/>
                <a:cs typeface="Century Gothic" charset="0"/>
              </a:rPr>
              <a:t>DURBAN OFFICE</a:t>
            </a:r>
          </a:p>
          <a:p>
            <a:pPr algn="ctr"/>
            <a:r>
              <a:rPr lang="cs-CZ" dirty="0">
                <a:solidFill>
                  <a:schemeClr val="bg1"/>
                </a:solidFill>
                <a:latin typeface="Century Gothic" charset="0"/>
                <a:ea typeface="Century Gothic" charset="0"/>
                <a:cs typeface="Century Gothic" charset="0"/>
              </a:rPr>
              <a:t>84 </a:t>
            </a:r>
            <a:r>
              <a:rPr lang="cs-CZ" dirty="0" err="1">
                <a:solidFill>
                  <a:schemeClr val="bg1"/>
                </a:solidFill>
                <a:latin typeface="Century Gothic" charset="0"/>
                <a:ea typeface="Century Gothic" charset="0"/>
                <a:cs typeface="Century Gothic" charset="0"/>
              </a:rPr>
              <a:t>Seventh</a:t>
            </a:r>
            <a:r>
              <a:rPr lang="cs-CZ" dirty="0">
                <a:solidFill>
                  <a:schemeClr val="bg1"/>
                </a:solidFill>
                <a:latin typeface="Century Gothic" charset="0"/>
                <a:ea typeface="Century Gothic" charset="0"/>
                <a:cs typeface="Century Gothic" charset="0"/>
              </a:rPr>
              <a:t> Avenue, </a:t>
            </a:r>
            <a:r>
              <a:rPr lang="cs-CZ" dirty="0" err="1">
                <a:solidFill>
                  <a:schemeClr val="bg1"/>
                </a:solidFill>
                <a:latin typeface="Century Gothic" charset="0"/>
                <a:ea typeface="Century Gothic" charset="0"/>
                <a:cs typeface="Century Gothic" charset="0"/>
              </a:rPr>
              <a:t>Morningside</a:t>
            </a:r>
            <a:r>
              <a:rPr lang="cs-CZ" dirty="0">
                <a:solidFill>
                  <a:schemeClr val="bg1"/>
                </a:solidFill>
                <a:latin typeface="Century Gothic" charset="0"/>
                <a:ea typeface="Century Gothic" charset="0"/>
                <a:cs typeface="Century Gothic" charset="0"/>
              </a:rPr>
              <a:t>, Durban 4001</a:t>
            </a:r>
            <a:br>
              <a:rPr lang="cs-CZ" dirty="0">
                <a:solidFill>
                  <a:schemeClr val="bg1"/>
                </a:solidFill>
                <a:latin typeface="Century Gothic" charset="0"/>
                <a:ea typeface="Century Gothic" charset="0"/>
                <a:cs typeface="Century Gothic" charset="0"/>
              </a:rPr>
            </a:br>
            <a:r>
              <a:rPr lang="cs-CZ" dirty="0">
                <a:solidFill>
                  <a:schemeClr val="bg1"/>
                </a:solidFill>
                <a:latin typeface="Century Gothic" charset="0"/>
                <a:ea typeface="Century Gothic" charset="0"/>
                <a:cs typeface="Century Gothic" charset="0"/>
              </a:rPr>
              <a:t>PO Box 50112, </a:t>
            </a:r>
            <a:r>
              <a:rPr lang="cs-CZ" dirty="0" err="1">
                <a:solidFill>
                  <a:schemeClr val="bg1"/>
                </a:solidFill>
                <a:latin typeface="Century Gothic" charset="0"/>
                <a:ea typeface="Century Gothic" charset="0"/>
                <a:cs typeface="Century Gothic" charset="0"/>
              </a:rPr>
              <a:t>Musgrave</a:t>
            </a:r>
            <a:r>
              <a:rPr lang="cs-CZ" dirty="0">
                <a:solidFill>
                  <a:schemeClr val="bg1"/>
                </a:solidFill>
                <a:latin typeface="Century Gothic" charset="0"/>
                <a:ea typeface="Century Gothic" charset="0"/>
                <a:cs typeface="Century Gothic" charset="0"/>
              </a:rPr>
              <a:t>, 4062</a:t>
            </a:r>
          </a:p>
          <a:p>
            <a:pPr algn="ctr"/>
            <a:r>
              <a:rPr lang="cs-CZ" dirty="0">
                <a:solidFill>
                  <a:schemeClr val="bg1"/>
                </a:solidFill>
                <a:latin typeface="Century Gothic" charset="0"/>
                <a:ea typeface="Century Gothic" charset="0"/>
                <a:cs typeface="Century Gothic" charset="0"/>
              </a:rPr>
              <a:t>Tel: 031 201 1241/2 • Fax: 087 231 4072 </a:t>
            </a:r>
            <a:br>
              <a:rPr lang="cs-CZ" dirty="0">
                <a:solidFill>
                  <a:schemeClr val="bg1"/>
                </a:solidFill>
                <a:latin typeface="Century Gothic" charset="0"/>
                <a:ea typeface="Century Gothic" charset="0"/>
                <a:cs typeface="Century Gothic" charset="0"/>
              </a:rPr>
            </a:br>
            <a:r>
              <a:rPr lang="cs-CZ" dirty="0">
                <a:solidFill>
                  <a:schemeClr val="bg1"/>
                </a:solidFill>
                <a:latin typeface="Century Gothic" charset="0"/>
                <a:ea typeface="Century Gothic" charset="0"/>
                <a:cs typeface="Century Gothic" charset="0"/>
              </a:rPr>
              <a:t>Email: </a:t>
            </a:r>
            <a:r>
              <a:rPr lang="cs-CZ" dirty="0" err="1">
                <a:solidFill>
                  <a:schemeClr val="bg1"/>
                </a:solidFill>
                <a:latin typeface="Century Gothic" charset="0"/>
                <a:ea typeface="Century Gothic" charset="0"/>
                <a:cs typeface="Century Gothic" charset="0"/>
              </a:rPr>
              <a:t>admin@bonakude.co.za</a:t>
            </a:r>
            <a:endParaRPr lang="cs-CZ" dirty="0">
              <a:solidFill>
                <a:schemeClr val="bg1"/>
              </a:solidFill>
              <a:latin typeface="Century Gothic" charset="0"/>
              <a:ea typeface="Century Gothic" charset="0"/>
              <a:cs typeface="Century Gothic" charset="0"/>
            </a:endParaRPr>
          </a:p>
          <a:p>
            <a:pPr algn="ctr"/>
            <a:endParaRPr lang="cs-CZ" dirty="0">
              <a:latin typeface="Century Gothic" charset="0"/>
              <a:ea typeface="Century Gothic" charset="0"/>
              <a:cs typeface="Century Gothic" charset="0"/>
            </a:endParaRPr>
          </a:p>
          <a:p>
            <a:pPr algn="ctr"/>
            <a:r>
              <a:rPr lang="cs-CZ" b="1" dirty="0">
                <a:solidFill>
                  <a:srgbClr val="00E3FF"/>
                </a:solidFill>
                <a:latin typeface="Century Gothic" charset="0"/>
                <a:ea typeface="Century Gothic" charset="0"/>
                <a:cs typeface="Century Gothic" charset="0"/>
              </a:rPr>
              <a:t>GAUTENG OFFICE  </a:t>
            </a:r>
          </a:p>
          <a:p>
            <a:pPr algn="ctr"/>
            <a:r>
              <a:rPr lang="cs-CZ" dirty="0" err="1">
                <a:solidFill>
                  <a:schemeClr val="bg1"/>
                </a:solidFill>
                <a:latin typeface="Century Gothic" charset="0"/>
                <a:ea typeface="Century Gothic" charset="0"/>
                <a:cs typeface="Century Gothic" charset="0"/>
              </a:rPr>
              <a:t>Pinewood</a:t>
            </a:r>
            <a:r>
              <a:rPr lang="cs-CZ" dirty="0">
                <a:solidFill>
                  <a:schemeClr val="bg1"/>
                </a:solidFill>
                <a:latin typeface="Century Gothic" charset="0"/>
                <a:ea typeface="Century Gothic" charset="0"/>
                <a:cs typeface="Century Gothic" charset="0"/>
              </a:rPr>
              <a:t> Square, </a:t>
            </a:r>
            <a:r>
              <a:rPr lang="cs-CZ" dirty="0" err="1">
                <a:solidFill>
                  <a:schemeClr val="bg1"/>
                </a:solidFill>
                <a:latin typeface="Century Gothic" charset="0"/>
                <a:ea typeface="Century Gothic" charset="0"/>
                <a:cs typeface="Century Gothic" charset="0"/>
              </a:rPr>
              <a:t>Pinewood</a:t>
            </a:r>
            <a:r>
              <a:rPr lang="cs-CZ" dirty="0">
                <a:solidFill>
                  <a:schemeClr val="bg1"/>
                </a:solidFill>
                <a:latin typeface="Century Gothic" charset="0"/>
                <a:ea typeface="Century Gothic" charset="0"/>
                <a:cs typeface="Century Gothic" charset="0"/>
              </a:rPr>
              <a:t> Office Park</a:t>
            </a:r>
            <a:br>
              <a:rPr lang="cs-CZ" dirty="0">
                <a:solidFill>
                  <a:schemeClr val="bg1"/>
                </a:solidFill>
                <a:latin typeface="Century Gothic" charset="0"/>
                <a:ea typeface="Century Gothic" charset="0"/>
                <a:cs typeface="Century Gothic" charset="0"/>
              </a:rPr>
            </a:br>
            <a:r>
              <a:rPr lang="cs-CZ" dirty="0">
                <a:solidFill>
                  <a:schemeClr val="bg1"/>
                </a:solidFill>
                <a:latin typeface="Century Gothic" charset="0"/>
                <a:ea typeface="Century Gothic" charset="0"/>
                <a:cs typeface="Century Gothic" charset="0"/>
              </a:rPr>
              <a:t>33 </a:t>
            </a:r>
            <a:r>
              <a:rPr lang="cs-CZ" dirty="0" err="1">
                <a:solidFill>
                  <a:schemeClr val="bg1"/>
                </a:solidFill>
                <a:latin typeface="Century Gothic" charset="0"/>
                <a:ea typeface="Century Gothic" charset="0"/>
                <a:cs typeface="Century Gothic" charset="0"/>
              </a:rPr>
              <a:t>Riley</a:t>
            </a:r>
            <a:r>
              <a:rPr lang="cs-CZ" dirty="0">
                <a:solidFill>
                  <a:schemeClr val="bg1"/>
                </a:solidFill>
                <a:latin typeface="Century Gothic" charset="0"/>
                <a:ea typeface="Century Gothic" charset="0"/>
                <a:cs typeface="Century Gothic" charset="0"/>
              </a:rPr>
              <a:t> </a:t>
            </a:r>
            <a:r>
              <a:rPr lang="cs-CZ" dirty="0" err="1">
                <a:solidFill>
                  <a:schemeClr val="bg1"/>
                </a:solidFill>
                <a:latin typeface="Century Gothic" charset="0"/>
                <a:ea typeface="Century Gothic" charset="0"/>
                <a:cs typeface="Century Gothic" charset="0"/>
              </a:rPr>
              <a:t>Road</a:t>
            </a:r>
            <a:r>
              <a:rPr lang="cs-CZ" dirty="0">
                <a:solidFill>
                  <a:schemeClr val="bg1"/>
                </a:solidFill>
                <a:latin typeface="Century Gothic" charset="0"/>
                <a:ea typeface="Century Gothic" charset="0"/>
                <a:cs typeface="Century Gothic" charset="0"/>
              </a:rPr>
              <a:t>, </a:t>
            </a:r>
            <a:r>
              <a:rPr lang="cs-CZ" dirty="0" err="1">
                <a:solidFill>
                  <a:schemeClr val="bg1"/>
                </a:solidFill>
                <a:latin typeface="Century Gothic" charset="0"/>
                <a:ea typeface="Century Gothic" charset="0"/>
                <a:cs typeface="Century Gothic" charset="0"/>
              </a:rPr>
              <a:t>Westmead</a:t>
            </a:r>
            <a:br>
              <a:rPr lang="cs-CZ" dirty="0">
                <a:solidFill>
                  <a:schemeClr val="bg1"/>
                </a:solidFill>
                <a:latin typeface="Century Gothic" charset="0"/>
                <a:ea typeface="Century Gothic" charset="0"/>
                <a:cs typeface="Century Gothic" charset="0"/>
              </a:rPr>
            </a:br>
            <a:r>
              <a:rPr lang="cs-CZ" dirty="0">
                <a:solidFill>
                  <a:schemeClr val="bg1"/>
                </a:solidFill>
                <a:latin typeface="Century Gothic" charset="0"/>
                <a:ea typeface="Century Gothic" charset="0"/>
                <a:cs typeface="Century Gothic" charset="0"/>
              </a:rPr>
              <a:t>PO Box 785553, </a:t>
            </a:r>
            <a:r>
              <a:rPr lang="cs-CZ" dirty="0" err="1">
                <a:solidFill>
                  <a:schemeClr val="bg1"/>
                </a:solidFill>
                <a:latin typeface="Century Gothic" charset="0"/>
                <a:ea typeface="Century Gothic" charset="0"/>
                <a:cs typeface="Century Gothic" charset="0"/>
              </a:rPr>
              <a:t>Sandton</a:t>
            </a:r>
            <a:r>
              <a:rPr lang="cs-CZ" dirty="0">
                <a:solidFill>
                  <a:schemeClr val="bg1"/>
                </a:solidFill>
                <a:latin typeface="Century Gothic" charset="0"/>
                <a:ea typeface="Century Gothic" charset="0"/>
                <a:cs typeface="Century Gothic" charset="0"/>
              </a:rPr>
              <a:t>, 2146</a:t>
            </a:r>
            <a:br>
              <a:rPr lang="cs-CZ" dirty="0">
                <a:solidFill>
                  <a:schemeClr val="bg1"/>
                </a:solidFill>
                <a:latin typeface="Century Gothic" charset="0"/>
                <a:ea typeface="Century Gothic" charset="0"/>
                <a:cs typeface="Century Gothic" charset="0"/>
              </a:rPr>
            </a:br>
            <a:r>
              <a:rPr lang="cs-CZ" dirty="0">
                <a:solidFill>
                  <a:schemeClr val="bg1"/>
                </a:solidFill>
                <a:latin typeface="Century Gothic" charset="0"/>
                <a:ea typeface="Century Gothic" charset="0"/>
                <a:cs typeface="Century Gothic" charset="0"/>
              </a:rPr>
              <a:t>Tel: 011 881 5452 • Fax: 087 231 4072</a:t>
            </a:r>
            <a:br>
              <a:rPr lang="cs-CZ" dirty="0">
                <a:solidFill>
                  <a:schemeClr val="bg1"/>
                </a:solidFill>
                <a:latin typeface="Century Gothic" charset="0"/>
                <a:ea typeface="Century Gothic" charset="0"/>
                <a:cs typeface="Century Gothic" charset="0"/>
              </a:rPr>
            </a:br>
            <a:r>
              <a:rPr lang="cs-CZ" dirty="0">
                <a:solidFill>
                  <a:schemeClr val="bg1"/>
                </a:solidFill>
                <a:latin typeface="Century Gothic" charset="0"/>
                <a:ea typeface="Century Gothic" charset="0"/>
                <a:cs typeface="Century Gothic" charset="0"/>
              </a:rPr>
              <a:t>Email: </a:t>
            </a:r>
            <a:r>
              <a:rPr lang="cs-CZ" dirty="0" err="1">
                <a:solidFill>
                  <a:schemeClr val="bg1"/>
                </a:solidFill>
                <a:latin typeface="Century Gothic" charset="0"/>
                <a:ea typeface="Century Gothic" charset="0"/>
                <a:cs typeface="Century Gothic" charset="0"/>
              </a:rPr>
              <a:t>admin@bonakude.co.za</a:t>
            </a:r>
            <a:endParaRPr lang="cs-CZ" dirty="0">
              <a:solidFill>
                <a:schemeClr val="bg1"/>
              </a:solidFill>
              <a:latin typeface="Century Gothic" charset="0"/>
              <a:ea typeface="Century Gothic" charset="0"/>
              <a:cs typeface="Century Gothic" charset="0"/>
            </a:endParaRPr>
          </a:p>
          <a:p>
            <a:pPr algn="ctr"/>
            <a:endParaRPr lang="cs-CZ" dirty="0">
              <a:solidFill>
                <a:schemeClr val="bg1"/>
              </a:solidFill>
              <a:latin typeface="Century Gothic" charset="0"/>
              <a:ea typeface="Century Gothic" charset="0"/>
              <a:cs typeface="Century Gothic" charset="0"/>
            </a:endParaRPr>
          </a:p>
          <a:p>
            <a:pPr algn="ctr"/>
            <a:r>
              <a:rPr lang="cs-CZ" b="1" dirty="0" err="1">
                <a:solidFill>
                  <a:srgbClr val="00E3FF"/>
                </a:solidFill>
                <a:latin typeface="Century Gothic" charset="0"/>
                <a:ea typeface="Century Gothic" charset="0"/>
                <a:cs typeface="Century Gothic" charset="0"/>
              </a:rPr>
              <a:t>www.bonakude.co.za</a:t>
            </a:r>
            <a:endParaRPr lang="cs-CZ" b="1" dirty="0">
              <a:solidFill>
                <a:srgbClr val="00E3FF"/>
              </a:solidFill>
              <a:latin typeface="Century Gothic" charset="0"/>
              <a:ea typeface="Century Gothic" charset="0"/>
              <a:cs typeface="Century Gothic" charset="0"/>
            </a:endParaRPr>
          </a:p>
          <a:p>
            <a:pPr algn="ct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56679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44151" cy="6858000"/>
          </a:xfrm>
          <a:prstGeom prst="rect">
            <a:avLst/>
          </a:prstGeom>
        </p:spPr>
      </p:pic>
      <p:sp>
        <p:nvSpPr>
          <p:cNvPr id="3" name="Subtitle 2"/>
          <p:cNvSpPr>
            <a:spLocks noGrp="1"/>
          </p:cNvSpPr>
          <p:nvPr>
            <p:ph type="subTitle" idx="1"/>
          </p:nvPr>
        </p:nvSpPr>
        <p:spPr>
          <a:xfrm>
            <a:off x="576156" y="1117884"/>
            <a:ext cx="8040174" cy="5515130"/>
          </a:xfrm>
        </p:spPr>
        <p:txBody>
          <a:bodyPr>
            <a:noAutofit/>
          </a:bodyPr>
          <a:lstStyle/>
          <a:p>
            <a:pPr algn="l">
              <a:spcBef>
                <a:spcPts val="0"/>
              </a:spcBef>
            </a:pPr>
            <a:endParaRPr lang="en-GB" sz="2400" b="1" baseline="30000" dirty="0">
              <a:solidFill>
                <a:schemeClr val="tx1"/>
              </a:solidFill>
              <a:latin typeface="Century Gothic"/>
              <a:cs typeface="Century Gothic"/>
            </a:endParaRPr>
          </a:p>
          <a:p>
            <a:pPr algn="l">
              <a:spcBef>
                <a:spcPts val="0"/>
              </a:spcBef>
            </a:pPr>
            <a:endParaRPr lang="en-GB" sz="2400" baseline="30000" dirty="0">
              <a:solidFill>
                <a:schemeClr val="tx1"/>
              </a:solidFill>
              <a:latin typeface="Century Gothic"/>
              <a:cs typeface="Century Gothic"/>
            </a:endParaRPr>
          </a:p>
        </p:txBody>
      </p:sp>
      <p:sp>
        <p:nvSpPr>
          <p:cNvPr id="5" name="TextBox 4">
            <a:extLst>
              <a:ext uri="{FF2B5EF4-FFF2-40B4-BE49-F238E27FC236}">
                <a16:creationId xmlns:a16="http://schemas.microsoft.com/office/drawing/2014/main" id="{03480FEF-1A86-4A5D-89F6-A24CA9F5321F}"/>
              </a:ext>
            </a:extLst>
          </p:cNvPr>
          <p:cNvSpPr txBox="1"/>
          <p:nvPr/>
        </p:nvSpPr>
        <p:spPr>
          <a:xfrm>
            <a:off x="576156" y="1408922"/>
            <a:ext cx="7757914" cy="4493538"/>
          </a:xfrm>
          <a:prstGeom prst="rect">
            <a:avLst/>
          </a:prstGeom>
          <a:noFill/>
        </p:spPr>
        <p:txBody>
          <a:bodyPr wrap="square" rtlCol="0">
            <a:spAutoFit/>
          </a:bodyPr>
          <a:lstStyle/>
          <a:p>
            <a:endParaRPr lang="en-ZA" dirty="0"/>
          </a:p>
          <a:p>
            <a:endParaRPr lang="en-ZA" dirty="0"/>
          </a:p>
          <a:p>
            <a:pPr algn="ctr"/>
            <a:r>
              <a:rPr lang="en-GB" sz="4000" dirty="0">
                <a:solidFill>
                  <a:schemeClr val="tx2">
                    <a:lumMod val="75000"/>
                  </a:schemeClr>
                </a:solidFill>
                <a:latin typeface="Century Gothic" panose="020B0502020202020204" pitchFamily="34" charset="0"/>
                <a:cs typeface="Century Gothic"/>
              </a:rPr>
              <a:t>Geared up for New Dawn, New Environment </a:t>
            </a:r>
          </a:p>
          <a:p>
            <a:endParaRPr lang="en-GB" sz="4000" dirty="0">
              <a:solidFill>
                <a:schemeClr val="tx2">
                  <a:lumMod val="75000"/>
                </a:schemeClr>
              </a:solidFill>
              <a:latin typeface="Century Gothic" panose="020B0502020202020204" pitchFamily="34" charset="0"/>
              <a:cs typeface="Century Gothic"/>
            </a:endParaRPr>
          </a:p>
          <a:p>
            <a:pPr algn="ctr"/>
            <a:r>
              <a:rPr lang="en-GB" sz="4000" dirty="0">
                <a:solidFill>
                  <a:schemeClr val="tx2">
                    <a:lumMod val="75000"/>
                  </a:schemeClr>
                </a:solidFill>
                <a:latin typeface="Century Gothic" panose="020B0502020202020204" pitchFamily="34" charset="0"/>
                <a:cs typeface="Century Gothic"/>
              </a:rPr>
              <a:t>(Role of internal audit)</a:t>
            </a:r>
            <a:endParaRPr lang="en-ZA" sz="4000" dirty="0">
              <a:solidFill>
                <a:schemeClr val="tx2">
                  <a:lumMod val="75000"/>
                </a:schemeClr>
              </a:solidFill>
              <a:latin typeface="Century Gothic" panose="020B0502020202020204" pitchFamily="34" charset="0"/>
            </a:endParaRPr>
          </a:p>
          <a:p>
            <a:endParaRPr lang="en-ZA" dirty="0"/>
          </a:p>
          <a:p>
            <a:endParaRPr lang="en-ZA" dirty="0"/>
          </a:p>
          <a:p>
            <a:endParaRPr lang="en-ZA" dirty="0"/>
          </a:p>
          <a:p>
            <a:r>
              <a:rPr lang="en-GB" dirty="0"/>
              <a:t> </a:t>
            </a:r>
            <a:endParaRPr lang="en-ZA" dirty="0"/>
          </a:p>
          <a:p>
            <a:r>
              <a:rPr lang="en-ZA" dirty="0"/>
              <a:t> </a:t>
            </a:r>
          </a:p>
        </p:txBody>
      </p:sp>
    </p:spTree>
    <p:extLst>
      <p:ext uri="{BB962C8B-B14F-4D97-AF65-F5344CB8AC3E}">
        <p14:creationId xmlns:p14="http://schemas.microsoft.com/office/powerpoint/2010/main" val="14829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5" y="0"/>
            <a:ext cx="8944303" cy="6858000"/>
          </a:xfrm>
          <a:prstGeom prst="rect">
            <a:avLst/>
          </a:prstGeom>
        </p:spPr>
      </p:pic>
      <p:sp>
        <p:nvSpPr>
          <p:cNvPr id="3" name="Subtitle 2"/>
          <p:cNvSpPr>
            <a:spLocks noGrp="1"/>
          </p:cNvSpPr>
          <p:nvPr>
            <p:ph type="subTitle" idx="1"/>
          </p:nvPr>
        </p:nvSpPr>
        <p:spPr>
          <a:xfrm>
            <a:off x="576156" y="1117884"/>
            <a:ext cx="8040174" cy="5515130"/>
          </a:xfrm>
        </p:spPr>
        <p:txBody>
          <a:bodyPr>
            <a:noAutofit/>
          </a:bodyPr>
          <a:lstStyle/>
          <a:p>
            <a:pPr algn="l">
              <a:spcBef>
                <a:spcPts val="0"/>
              </a:spcBef>
            </a:pPr>
            <a:endParaRPr lang="en-GB" sz="2400" b="1" baseline="30000" dirty="0">
              <a:solidFill>
                <a:schemeClr val="tx1"/>
              </a:solidFill>
              <a:latin typeface="Century Gothic"/>
              <a:cs typeface="Century Gothic"/>
            </a:endParaRPr>
          </a:p>
          <a:p>
            <a:pPr algn="l">
              <a:spcBef>
                <a:spcPts val="0"/>
              </a:spcBef>
            </a:pPr>
            <a:endParaRPr lang="en-GB" sz="2400" baseline="30000" dirty="0">
              <a:solidFill>
                <a:schemeClr val="tx1"/>
              </a:solidFill>
              <a:latin typeface="Century Gothic"/>
              <a:cs typeface="Century Gothic"/>
            </a:endParaRPr>
          </a:p>
        </p:txBody>
      </p:sp>
      <p:sp>
        <p:nvSpPr>
          <p:cNvPr id="5" name="TextBox 4">
            <a:extLst>
              <a:ext uri="{FF2B5EF4-FFF2-40B4-BE49-F238E27FC236}">
                <a16:creationId xmlns:a16="http://schemas.microsoft.com/office/drawing/2014/main" id="{03480FEF-1A86-4A5D-89F6-A24CA9F5321F}"/>
              </a:ext>
            </a:extLst>
          </p:cNvPr>
          <p:cNvSpPr txBox="1"/>
          <p:nvPr/>
        </p:nvSpPr>
        <p:spPr>
          <a:xfrm>
            <a:off x="258464" y="1720840"/>
            <a:ext cx="7837289" cy="2031325"/>
          </a:xfrm>
          <a:prstGeom prst="rect">
            <a:avLst/>
          </a:prstGeom>
          <a:noFill/>
        </p:spPr>
        <p:txBody>
          <a:bodyPr wrap="square" rtlCol="0">
            <a:spAutoFit/>
          </a:bodyPr>
          <a:lstStyle/>
          <a:p>
            <a:endParaRPr lang="en-ZA" dirty="0"/>
          </a:p>
          <a:p>
            <a:pPr algn="ctr"/>
            <a:r>
              <a:rPr lang="en-GB" dirty="0"/>
              <a:t>“Hope begins in the dark, the stubborn hope that if you show up and try to do the right thing, the dawn will come. You wait and watch and work: you don’t give up.” – </a:t>
            </a:r>
            <a:r>
              <a:rPr lang="en-GB" b="1" i="1" dirty="0"/>
              <a:t>Anne </a:t>
            </a:r>
            <a:r>
              <a:rPr lang="en-GB" b="1" i="1" dirty="0" err="1"/>
              <a:t>Lammot</a:t>
            </a:r>
            <a:r>
              <a:rPr lang="en-GB" dirty="0"/>
              <a:t> </a:t>
            </a:r>
            <a:endParaRPr lang="en-ZA" dirty="0"/>
          </a:p>
          <a:p>
            <a:endParaRPr lang="en-ZA" dirty="0"/>
          </a:p>
          <a:p>
            <a:r>
              <a:rPr lang="en-GB" dirty="0"/>
              <a:t> </a:t>
            </a:r>
            <a:endParaRPr lang="en-ZA" dirty="0"/>
          </a:p>
          <a:p>
            <a:r>
              <a:rPr lang="en-ZA" dirty="0"/>
              <a:t> </a:t>
            </a:r>
          </a:p>
        </p:txBody>
      </p:sp>
    </p:spTree>
    <p:extLst>
      <p:ext uri="{BB962C8B-B14F-4D97-AF65-F5344CB8AC3E}">
        <p14:creationId xmlns:p14="http://schemas.microsoft.com/office/powerpoint/2010/main" val="242295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B92D53-7885-49B7-9F14-E0BDF6E3AC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529FAE47-4386-4147-B648-B2B43090FDAC}"/>
              </a:ext>
            </a:extLst>
          </p:cNvPr>
          <p:cNvPicPr/>
          <p:nvPr/>
        </p:nvPicPr>
        <p:blipFill>
          <a:blip r:embed="rId4">
            <a:extLst>
              <a:ext uri="{28A0092B-C50C-407E-A947-70E740481C1C}">
                <a14:useLocalDpi xmlns:a14="http://schemas.microsoft.com/office/drawing/2010/main" val="0"/>
              </a:ext>
            </a:extLst>
          </a:blip>
          <a:stretch>
            <a:fillRect/>
          </a:stretch>
        </p:blipFill>
        <p:spPr>
          <a:xfrm>
            <a:off x="7198553" y="6246096"/>
            <a:ext cx="1797050" cy="488315"/>
          </a:xfrm>
          <a:prstGeom prst="rect">
            <a:avLst/>
          </a:prstGeom>
        </p:spPr>
      </p:pic>
      <p:sp>
        <p:nvSpPr>
          <p:cNvPr id="11" name="Rectangle 10">
            <a:extLst>
              <a:ext uri="{FF2B5EF4-FFF2-40B4-BE49-F238E27FC236}">
                <a16:creationId xmlns:a16="http://schemas.microsoft.com/office/drawing/2014/main" id="{FC3429F8-7D88-4676-8868-4695B0119481}"/>
              </a:ext>
            </a:extLst>
          </p:cNvPr>
          <p:cNvSpPr/>
          <p:nvPr/>
        </p:nvSpPr>
        <p:spPr>
          <a:xfrm>
            <a:off x="357809" y="320503"/>
            <a:ext cx="8637794" cy="3139321"/>
          </a:xfrm>
          <a:prstGeom prst="rect">
            <a:avLst/>
          </a:prstGeom>
        </p:spPr>
        <p:txBody>
          <a:bodyPr wrap="square">
            <a:spAutoFit/>
          </a:bodyPr>
          <a:lstStyle/>
          <a:p>
            <a:pPr algn="ctr"/>
            <a:r>
              <a:rPr lang="en-ZA" sz="6600" b="1" dirty="0">
                <a:solidFill>
                  <a:schemeClr val="bg1"/>
                </a:solidFill>
                <a:latin typeface="Century Gothic"/>
              </a:rPr>
              <a:t>What is a new dawn?</a:t>
            </a:r>
            <a:br>
              <a:rPr lang="en-US" sz="6600" dirty="0">
                <a:solidFill>
                  <a:schemeClr val="bg1"/>
                </a:solidFill>
                <a:latin typeface="Century Gothic"/>
                <a:cs typeface="Century Gothic"/>
              </a:rPr>
            </a:br>
            <a:endParaRPr lang="en-ZA" sz="6600" dirty="0">
              <a:solidFill>
                <a:schemeClr val="bg1"/>
              </a:solidFill>
            </a:endParaRPr>
          </a:p>
        </p:txBody>
      </p:sp>
    </p:spTree>
    <p:extLst>
      <p:ext uri="{BB962C8B-B14F-4D97-AF65-F5344CB8AC3E}">
        <p14:creationId xmlns:p14="http://schemas.microsoft.com/office/powerpoint/2010/main" val="58826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5" y="0"/>
            <a:ext cx="8944303" cy="6858000"/>
          </a:xfrm>
          <a:prstGeom prst="rect">
            <a:avLst/>
          </a:prstGeom>
        </p:spPr>
      </p:pic>
      <p:sp>
        <p:nvSpPr>
          <p:cNvPr id="3" name="Subtitle 2"/>
          <p:cNvSpPr>
            <a:spLocks noGrp="1"/>
          </p:cNvSpPr>
          <p:nvPr>
            <p:ph type="subTitle" idx="1"/>
          </p:nvPr>
        </p:nvSpPr>
        <p:spPr>
          <a:xfrm>
            <a:off x="576156" y="1117884"/>
            <a:ext cx="8040174" cy="5515130"/>
          </a:xfrm>
        </p:spPr>
        <p:txBody>
          <a:bodyPr>
            <a:noAutofit/>
          </a:bodyPr>
          <a:lstStyle/>
          <a:p>
            <a:pPr algn="l">
              <a:spcBef>
                <a:spcPts val="0"/>
              </a:spcBef>
            </a:pPr>
            <a:endParaRPr lang="en-GB" sz="2400" b="1" baseline="30000" dirty="0">
              <a:solidFill>
                <a:schemeClr val="tx1"/>
              </a:solidFill>
              <a:latin typeface="Century Gothic"/>
              <a:cs typeface="Century Gothic"/>
            </a:endParaRPr>
          </a:p>
          <a:p>
            <a:pPr algn="l">
              <a:spcBef>
                <a:spcPts val="0"/>
              </a:spcBef>
            </a:pPr>
            <a:endParaRPr lang="en-GB" sz="2400" baseline="30000" dirty="0">
              <a:solidFill>
                <a:schemeClr val="tx1"/>
              </a:solidFill>
              <a:latin typeface="Century Gothic"/>
              <a:cs typeface="Century Gothic"/>
            </a:endParaRPr>
          </a:p>
        </p:txBody>
      </p:sp>
      <p:sp>
        <p:nvSpPr>
          <p:cNvPr id="5" name="TextBox 4">
            <a:extLst>
              <a:ext uri="{FF2B5EF4-FFF2-40B4-BE49-F238E27FC236}">
                <a16:creationId xmlns:a16="http://schemas.microsoft.com/office/drawing/2014/main" id="{03480FEF-1A86-4A5D-89F6-A24CA9F5321F}"/>
              </a:ext>
            </a:extLst>
          </p:cNvPr>
          <p:cNvSpPr txBox="1"/>
          <p:nvPr/>
        </p:nvSpPr>
        <p:spPr>
          <a:xfrm>
            <a:off x="258464" y="1720840"/>
            <a:ext cx="7837289" cy="2862322"/>
          </a:xfrm>
          <a:prstGeom prst="rect">
            <a:avLst/>
          </a:prstGeom>
          <a:noFill/>
        </p:spPr>
        <p:txBody>
          <a:bodyPr wrap="square" rtlCol="0">
            <a:spAutoFit/>
          </a:bodyPr>
          <a:lstStyle/>
          <a:p>
            <a:endParaRPr lang="en-ZA" dirty="0"/>
          </a:p>
          <a:p>
            <a:pPr algn="ctr"/>
            <a:r>
              <a:rPr lang="en-GB" dirty="0"/>
              <a:t>Dawn - The beginning of a phenomenon or period of time, especially one considered favourable. The change from darkness to light</a:t>
            </a:r>
          </a:p>
          <a:p>
            <a:pPr algn="ctr"/>
            <a:endParaRPr lang="en-ZA" dirty="0"/>
          </a:p>
          <a:p>
            <a:pPr algn="ctr"/>
            <a:r>
              <a:rPr lang="en-GB" dirty="0"/>
              <a:t>The president said he was "determined to build a society defined by </a:t>
            </a:r>
            <a:r>
              <a:rPr lang="en-GB" u="sng" dirty="0"/>
              <a:t>decency</a:t>
            </a:r>
            <a:r>
              <a:rPr lang="en-GB" dirty="0"/>
              <a:t> and </a:t>
            </a:r>
            <a:r>
              <a:rPr lang="en-GB" u="sng" dirty="0"/>
              <a:t>integrity</a:t>
            </a:r>
            <a:r>
              <a:rPr lang="en-GB" dirty="0"/>
              <a:t> that does not tolerate the plunder of public resources nor the theft by corporate criminals of the hard-earned savings of ordinary people".</a:t>
            </a:r>
            <a:endParaRPr lang="en-ZA" dirty="0"/>
          </a:p>
          <a:p>
            <a:endParaRPr lang="en-ZA" dirty="0"/>
          </a:p>
          <a:p>
            <a:r>
              <a:rPr lang="en-GB" dirty="0"/>
              <a:t> </a:t>
            </a:r>
            <a:endParaRPr lang="en-ZA" dirty="0"/>
          </a:p>
          <a:p>
            <a:r>
              <a:rPr lang="en-ZA" dirty="0"/>
              <a:t> </a:t>
            </a:r>
          </a:p>
        </p:txBody>
      </p:sp>
    </p:spTree>
    <p:extLst>
      <p:ext uri="{BB962C8B-B14F-4D97-AF65-F5344CB8AC3E}">
        <p14:creationId xmlns:p14="http://schemas.microsoft.com/office/powerpoint/2010/main" val="115874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91" y="0"/>
            <a:ext cx="8944303" cy="6858000"/>
          </a:xfrm>
          <a:prstGeom prst="rect">
            <a:avLst/>
          </a:prstGeom>
        </p:spPr>
      </p:pic>
      <p:sp>
        <p:nvSpPr>
          <p:cNvPr id="3" name="Subtitle 2"/>
          <p:cNvSpPr>
            <a:spLocks noGrp="1"/>
          </p:cNvSpPr>
          <p:nvPr>
            <p:ph type="subTitle" idx="1"/>
          </p:nvPr>
        </p:nvSpPr>
        <p:spPr>
          <a:xfrm>
            <a:off x="576156" y="1117884"/>
            <a:ext cx="8040174" cy="5515130"/>
          </a:xfrm>
        </p:spPr>
        <p:txBody>
          <a:bodyPr>
            <a:noAutofit/>
          </a:bodyPr>
          <a:lstStyle/>
          <a:p>
            <a:pPr algn="l">
              <a:spcBef>
                <a:spcPts val="0"/>
              </a:spcBef>
            </a:pPr>
            <a:endParaRPr lang="en-GB" sz="2400" b="1" baseline="30000" dirty="0">
              <a:solidFill>
                <a:schemeClr val="tx1"/>
              </a:solidFill>
              <a:latin typeface="Century Gothic"/>
              <a:cs typeface="Century Gothic"/>
            </a:endParaRPr>
          </a:p>
          <a:p>
            <a:pPr algn="l">
              <a:spcBef>
                <a:spcPts val="0"/>
              </a:spcBef>
            </a:pPr>
            <a:endParaRPr lang="en-GB" sz="2400" baseline="30000" dirty="0">
              <a:solidFill>
                <a:schemeClr val="tx1"/>
              </a:solidFill>
              <a:latin typeface="Century Gothic"/>
              <a:cs typeface="Century Gothic"/>
            </a:endParaRPr>
          </a:p>
        </p:txBody>
      </p:sp>
      <p:sp>
        <p:nvSpPr>
          <p:cNvPr id="14" name="Rectangle 13">
            <a:extLst>
              <a:ext uri="{FF2B5EF4-FFF2-40B4-BE49-F238E27FC236}">
                <a16:creationId xmlns:a16="http://schemas.microsoft.com/office/drawing/2014/main" id="{32724DF2-F133-47D4-90FC-774686E33429}"/>
              </a:ext>
            </a:extLst>
          </p:cNvPr>
          <p:cNvSpPr/>
          <p:nvPr/>
        </p:nvSpPr>
        <p:spPr>
          <a:xfrm>
            <a:off x="858416" y="4942263"/>
            <a:ext cx="7104853" cy="10339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kern="1200" dirty="0">
                <a:solidFill>
                  <a:srgbClr val="000000"/>
                </a:solidFill>
                <a:effectLst/>
                <a:ea typeface="Times New Roman" panose="02020603050405020304" pitchFamily="18" charset="0"/>
                <a:cs typeface="Times New Roman" panose="02020603050405020304" pitchFamily="18" charset="0"/>
              </a:rPr>
              <a:t>Strengthen the capacity of the state to address the needs of the people</a:t>
            </a:r>
            <a:endParaRPr lang="en-ZA" dirty="0">
              <a:effectLst/>
              <a:ea typeface="Calibri" panose="020F0502020204030204" pitchFamily="34" charset="0"/>
              <a:cs typeface="Times New Roman" panose="02020603050405020304" pitchFamily="18" charset="0"/>
            </a:endParaRPr>
          </a:p>
        </p:txBody>
      </p:sp>
      <p:sp>
        <p:nvSpPr>
          <p:cNvPr id="15" name="Isosceles Triangle 14">
            <a:extLst>
              <a:ext uri="{FF2B5EF4-FFF2-40B4-BE49-F238E27FC236}">
                <a16:creationId xmlns:a16="http://schemas.microsoft.com/office/drawing/2014/main" id="{DA97286E-DDA7-49D1-8CC7-EAAA74B544F2}"/>
              </a:ext>
            </a:extLst>
          </p:cNvPr>
          <p:cNvSpPr/>
          <p:nvPr/>
        </p:nvSpPr>
        <p:spPr>
          <a:xfrm>
            <a:off x="854198" y="903488"/>
            <a:ext cx="7322393" cy="1439334"/>
          </a:xfrm>
          <a:prstGeom prst="triangle">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kern="1200" dirty="0">
                <a:solidFill>
                  <a:schemeClr val="bg1"/>
                </a:solidFill>
                <a:effectLst/>
                <a:ea typeface="Times New Roman" panose="02020603050405020304" pitchFamily="18" charset="0"/>
                <a:cs typeface="Times New Roman" panose="02020603050405020304" pitchFamily="18" charset="0"/>
              </a:rPr>
              <a:t>Improve the conditions of life for all South Africans, especially the poor</a:t>
            </a:r>
            <a:endParaRPr lang="en-ZA" dirty="0">
              <a:solidFill>
                <a:schemeClr val="bg1"/>
              </a:solidFill>
              <a:effectLst/>
              <a:latin typeface="Times New Roman" panose="02020603050405020304" pitchFamily="18" charset="0"/>
              <a:ea typeface="Times New Roman" panose="02020603050405020304" pitchFamily="18" charset="0"/>
            </a:endParaRPr>
          </a:p>
          <a:p>
            <a:pPr algn="ctr">
              <a:lnSpc>
                <a:spcPct val="107000"/>
              </a:lnSpc>
              <a:spcAft>
                <a:spcPts val="800"/>
              </a:spcAft>
            </a:pPr>
            <a:r>
              <a:rPr lang="en-US" sz="1400" dirty="0">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CA441A11-6272-4C0A-8A99-BBC55383AEFC}"/>
              </a:ext>
            </a:extLst>
          </p:cNvPr>
          <p:cNvSpPr/>
          <p:nvPr/>
        </p:nvSpPr>
        <p:spPr>
          <a:xfrm>
            <a:off x="1975463" y="2358408"/>
            <a:ext cx="1304921" cy="257367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7000"/>
              </a:lnSpc>
              <a:spcAft>
                <a:spcPts val="800"/>
              </a:spcAft>
            </a:pPr>
            <a:r>
              <a:rPr lang="en-ZA" sz="1600" dirty="0">
                <a:solidFill>
                  <a:schemeClr val="tx1"/>
                </a:solidFill>
                <a:ea typeface="Calibri" panose="020F0502020204030204" pitchFamily="34" charset="0"/>
                <a:cs typeface="Times New Roman" panose="02020603050405020304" pitchFamily="18" charset="0"/>
              </a:rPr>
              <a:t>Clean Governance and intensified  Anti- Corruption Drive</a:t>
            </a:r>
          </a:p>
        </p:txBody>
      </p:sp>
      <p:sp>
        <p:nvSpPr>
          <p:cNvPr id="17" name="Rectangle 16">
            <a:extLst>
              <a:ext uri="{FF2B5EF4-FFF2-40B4-BE49-F238E27FC236}">
                <a16:creationId xmlns:a16="http://schemas.microsoft.com/office/drawing/2014/main" id="{8C7AEE10-06B9-4837-9391-7555020FDA22}"/>
              </a:ext>
            </a:extLst>
          </p:cNvPr>
          <p:cNvSpPr/>
          <p:nvPr/>
        </p:nvSpPr>
        <p:spPr>
          <a:xfrm>
            <a:off x="3732448" y="2353319"/>
            <a:ext cx="1275307" cy="2568270"/>
          </a:xfrm>
          <a:prstGeom prst="rect">
            <a:avLst/>
          </a:prstGeom>
          <a:solidFill>
            <a:srgbClr val="9933FF"/>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7000"/>
              </a:lnSpc>
              <a:spcAft>
                <a:spcPts val="800"/>
              </a:spcAft>
            </a:pPr>
            <a:r>
              <a:rPr lang="en-ZA" sz="1600" dirty="0">
                <a:solidFill>
                  <a:schemeClr val="tx1"/>
                </a:solidFill>
                <a:ea typeface="Calibri" panose="020F0502020204030204" pitchFamily="34" charset="0"/>
                <a:cs typeface="Times New Roman" panose="02020603050405020304" pitchFamily="18" charset="0"/>
              </a:rPr>
              <a:t>Economic Growth and job creation</a:t>
            </a:r>
          </a:p>
        </p:txBody>
      </p:sp>
      <p:sp>
        <p:nvSpPr>
          <p:cNvPr id="18" name="Rectangle 17">
            <a:extLst>
              <a:ext uri="{FF2B5EF4-FFF2-40B4-BE49-F238E27FC236}">
                <a16:creationId xmlns:a16="http://schemas.microsoft.com/office/drawing/2014/main" id="{5794F1BE-6C3E-4E62-81EA-BFEE268AB156}"/>
              </a:ext>
            </a:extLst>
          </p:cNvPr>
          <p:cNvSpPr/>
          <p:nvPr/>
        </p:nvSpPr>
        <p:spPr>
          <a:xfrm>
            <a:off x="5681806" y="2358407"/>
            <a:ext cx="1304921" cy="256827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7000"/>
              </a:lnSpc>
              <a:spcAft>
                <a:spcPts val="800"/>
              </a:spcAft>
            </a:pPr>
            <a:r>
              <a:rPr lang="en-ZA" sz="1600" dirty="0">
                <a:solidFill>
                  <a:schemeClr val="tx1"/>
                </a:solidFill>
                <a:ea typeface="Calibri" panose="020F0502020204030204" pitchFamily="34" charset="0"/>
                <a:cs typeface="Times New Roman" panose="02020603050405020304" pitchFamily="18" charset="0"/>
              </a:rPr>
              <a:t>Education and Training</a:t>
            </a:r>
          </a:p>
        </p:txBody>
      </p:sp>
    </p:spTree>
    <p:extLst>
      <p:ext uri="{BB962C8B-B14F-4D97-AF65-F5344CB8AC3E}">
        <p14:creationId xmlns:p14="http://schemas.microsoft.com/office/powerpoint/2010/main" val="1124617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44303" cy="6858000"/>
          </a:xfrm>
          <a:prstGeom prst="rect">
            <a:avLst/>
          </a:prstGeom>
        </p:spPr>
      </p:pic>
      <p:sp>
        <p:nvSpPr>
          <p:cNvPr id="3" name="Subtitle 2"/>
          <p:cNvSpPr>
            <a:spLocks noGrp="1"/>
          </p:cNvSpPr>
          <p:nvPr>
            <p:ph type="subTitle" idx="1"/>
          </p:nvPr>
        </p:nvSpPr>
        <p:spPr>
          <a:xfrm>
            <a:off x="576156" y="1117884"/>
            <a:ext cx="8040174" cy="4247317"/>
          </a:xfrm>
        </p:spPr>
        <p:txBody>
          <a:bodyPr>
            <a:noAutofit/>
          </a:bodyPr>
          <a:lstStyle/>
          <a:p>
            <a:pPr algn="l">
              <a:spcBef>
                <a:spcPts val="0"/>
              </a:spcBef>
            </a:pPr>
            <a:endParaRPr lang="en-GB" sz="2400" b="1" baseline="30000" dirty="0">
              <a:solidFill>
                <a:schemeClr val="tx1"/>
              </a:solidFill>
              <a:latin typeface="Century Gothic"/>
              <a:cs typeface="Century Gothic"/>
            </a:endParaRPr>
          </a:p>
          <a:p>
            <a:pPr algn="l">
              <a:spcBef>
                <a:spcPts val="0"/>
              </a:spcBef>
            </a:pPr>
            <a:endParaRPr lang="en-GB" sz="2400" baseline="30000" dirty="0">
              <a:solidFill>
                <a:schemeClr val="tx1"/>
              </a:solidFill>
              <a:latin typeface="Century Gothic"/>
              <a:cs typeface="Century Gothic"/>
            </a:endParaRPr>
          </a:p>
        </p:txBody>
      </p:sp>
      <p:graphicFrame>
        <p:nvGraphicFramePr>
          <p:cNvPr id="13" name="Diagram 12">
            <a:extLst>
              <a:ext uri="{FF2B5EF4-FFF2-40B4-BE49-F238E27FC236}">
                <a16:creationId xmlns:a16="http://schemas.microsoft.com/office/drawing/2014/main" id="{C845D212-5EDF-49E3-ABC2-9C909A7D6CA3}"/>
              </a:ext>
            </a:extLst>
          </p:cNvPr>
          <p:cNvGraphicFramePr/>
          <p:nvPr>
            <p:extLst>
              <p:ext uri="{D42A27DB-BD31-4B8C-83A1-F6EECF244321}">
                <p14:modId xmlns:p14="http://schemas.microsoft.com/office/powerpoint/2010/main" val="2455730015"/>
              </p:ext>
            </p:extLst>
          </p:nvPr>
        </p:nvGraphicFramePr>
        <p:xfrm>
          <a:off x="527670" y="914269"/>
          <a:ext cx="8040173" cy="5029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7900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18C15E-7AD1-4FD6-A6DE-6BB891061A1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3028" y="61794"/>
            <a:ext cx="8097943" cy="6734411"/>
          </a:xfrm>
          <a:prstGeom prst="rect">
            <a:avLst/>
          </a:prstGeom>
        </p:spPr>
      </p:pic>
      <p:pic>
        <p:nvPicPr>
          <p:cNvPr id="2" name="Picture 1">
            <a:extLst>
              <a:ext uri="{FF2B5EF4-FFF2-40B4-BE49-F238E27FC236}">
                <a16:creationId xmlns:a16="http://schemas.microsoft.com/office/drawing/2014/main" id="{3F8D0069-8B76-4795-9623-EC72900EB9D5}"/>
              </a:ext>
            </a:extLst>
          </p:cNvPr>
          <p:cNvPicPr/>
          <p:nvPr/>
        </p:nvPicPr>
        <p:blipFill>
          <a:blip r:embed="rId4">
            <a:extLst>
              <a:ext uri="{28A0092B-C50C-407E-A947-70E740481C1C}">
                <a14:useLocalDpi xmlns:a14="http://schemas.microsoft.com/office/drawing/2010/main" val="0"/>
              </a:ext>
            </a:extLst>
          </a:blip>
          <a:stretch>
            <a:fillRect/>
          </a:stretch>
        </p:blipFill>
        <p:spPr>
          <a:xfrm>
            <a:off x="6930887" y="6197409"/>
            <a:ext cx="2011705" cy="488315"/>
          </a:xfrm>
          <a:prstGeom prst="rect">
            <a:avLst/>
          </a:prstGeom>
        </p:spPr>
      </p:pic>
      <p:sp>
        <p:nvSpPr>
          <p:cNvPr id="6" name="Rectangle 5">
            <a:extLst>
              <a:ext uri="{FF2B5EF4-FFF2-40B4-BE49-F238E27FC236}">
                <a16:creationId xmlns:a16="http://schemas.microsoft.com/office/drawing/2014/main" id="{D8DBFE7F-8D6F-415B-9FCA-C25E18899B3B}"/>
              </a:ext>
            </a:extLst>
          </p:cNvPr>
          <p:cNvSpPr/>
          <p:nvPr/>
        </p:nvSpPr>
        <p:spPr>
          <a:xfrm>
            <a:off x="406662" y="5596116"/>
            <a:ext cx="5612297" cy="1261884"/>
          </a:xfrm>
          <a:prstGeom prst="rect">
            <a:avLst/>
          </a:prstGeom>
        </p:spPr>
        <p:txBody>
          <a:bodyPr wrap="square">
            <a:spAutoFit/>
          </a:bodyPr>
          <a:lstStyle/>
          <a:p>
            <a:r>
              <a:rPr lang="en-GB" sz="4000" dirty="0">
                <a:solidFill>
                  <a:srgbClr val="1B3F90"/>
                </a:solidFill>
                <a:latin typeface="Century Gothic"/>
                <a:cs typeface="Century Gothic"/>
              </a:rPr>
              <a:t>Recent challenges</a:t>
            </a:r>
            <a:br>
              <a:rPr lang="en-ZA" sz="4000" dirty="0"/>
            </a:br>
            <a:br>
              <a:rPr lang="en-ZA" dirty="0"/>
            </a:br>
            <a:endParaRPr lang="en-ZA" dirty="0"/>
          </a:p>
        </p:txBody>
      </p:sp>
    </p:spTree>
    <p:extLst>
      <p:ext uri="{BB962C8B-B14F-4D97-AF65-F5344CB8AC3E}">
        <p14:creationId xmlns:p14="http://schemas.microsoft.com/office/powerpoint/2010/main" val="248507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44303" cy="6858000"/>
          </a:xfrm>
          <a:prstGeom prst="rect">
            <a:avLst/>
          </a:prstGeom>
        </p:spPr>
      </p:pic>
      <p:sp>
        <p:nvSpPr>
          <p:cNvPr id="2" name="Title 1"/>
          <p:cNvSpPr>
            <a:spLocks noGrp="1"/>
          </p:cNvSpPr>
          <p:nvPr>
            <p:ph type="ctrTitle"/>
          </p:nvPr>
        </p:nvSpPr>
        <p:spPr>
          <a:xfrm>
            <a:off x="442991" y="404925"/>
            <a:ext cx="8567844" cy="975946"/>
          </a:xfrm>
        </p:spPr>
        <p:txBody>
          <a:bodyPr>
            <a:normAutofit fontScale="90000"/>
          </a:bodyPr>
          <a:lstStyle/>
          <a:p>
            <a:pPr algn="l"/>
            <a:br>
              <a:rPr lang="en-ZA" sz="3200" dirty="0"/>
            </a:br>
            <a:br>
              <a:rPr lang="en-US" sz="3200" dirty="0">
                <a:solidFill>
                  <a:srgbClr val="1B3F90"/>
                </a:solidFill>
                <a:latin typeface="Century Gothic"/>
                <a:cs typeface="Century Gothic"/>
              </a:rPr>
            </a:br>
            <a:endParaRPr lang="en-US" sz="3200" dirty="0">
              <a:solidFill>
                <a:srgbClr val="1B3F90"/>
              </a:solidFill>
              <a:latin typeface="Century Gothic"/>
              <a:cs typeface="Century Gothic"/>
            </a:endParaRPr>
          </a:p>
        </p:txBody>
      </p:sp>
      <p:sp>
        <p:nvSpPr>
          <p:cNvPr id="3" name="Subtitle 2"/>
          <p:cNvSpPr>
            <a:spLocks noGrp="1"/>
          </p:cNvSpPr>
          <p:nvPr>
            <p:ph type="subTitle" idx="1"/>
          </p:nvPr>
        </p:nvSpPr>
        <p:spPr>
          <a:xfrm>
            <a:off x="576156" y="1117884"/>
            <a:ext cx="8040174" cy="5515130"/>
          </a:xfrm>
        </p:spPr>
        <p:txBody>
          <a:bodyPr>
            <a:noAutofit/>
          </a:bodyPr>
          <a:lstStyle/>
          <a:p>
            <a:pPr algn="l">
              <a:spcBef>
                <a:spcPts val="0"/>
              </a:spcBef>
            </a:pPr>
            <a:endParaRPr lang="en-GB" sz="2400" b="1" baseline="30000" dirty="0">
              <a:solidFill>
                <a:schemeClr val="tx1"/>
              </a:solidFill>
              <a:latin typeface="Century Gothic"/>
              <a:cs typeface="Century Gothic"/>
            </a:endParaRPr>
          </a:p>
          <a:p>
            <a:pPr algn="l">
              <a:spcBef>
                <a:spcPts val="0"/>
              </a:spcBef>
            </a:pPr>
            <a:endParaRPr lang="en-GB" sz="2400" baseline="30000" dirty="0">
              <a:solidFill>
                <a:schemeClr val="tx1"/>
              </a:solidFill>
              <a:latin typeface="Century Gothic"/>
              <a:cs typeface="Century Gothic"/>
            </a:endParaRPr>
          </a:p>
        </p:txBody>
      </p:sp>
      <p:sp>
        <p:nvSpPr>
          <p:cNvPr id="5" name="TextBox 4">
            <a:extLst>
              <a:ext uri="{FF2B5EF4-FFF2-40B4-BE49-F238E27FC236}">
                <a16:creationId xmlns:a16="http://schemas.microsoft.com/office/drawing/2014/main" id="{8884716D-9DE5-4046-8399-71B7B0FAB54C}"/>
              </a:ext>
            </a:extLst>
          </p:cNvPr>
          <p:cNvSpPr txBox="1"/>
          <p:nvPr/>
        </p:nvSpPr>
        <p:spPr>
          <a:xfrm>
            <a:off x="693043" y="908795"/>
            <a:ext cx="7757914" cy="5909310"/>
          </a:xfrm>
          <a:prstGeom prst="rect">
            <a:avLst/>
          </a:prstGeom>
          <a:noFill/>
        </p:spPr>
        <p:txBody>
          <a:bodyPr wrap="square" rtlCol="0">
            <a:spAutoFit/>
          </a:bodyPr>
          <a:lstStyle/>
          <a:p>
            <a:r>
              <a:rPr lang="en-ZA" sz="2000" b="1" dirty="0">
                <a:solidFill>
                  <a:schemeClr val="accent1">
                    <a:lumMod val="50000"/>
                  </a:schemeClr>
                </a:solidFill>
              </a:rPr>
              <a:t>The biggest question is always </a:t>
            </a:r>
            <a:r>
              <a:rPr lang="en-ZA" sz="3200" b="1" dirty="0">
                <a:solidFill>
                  <a:schemeClr val="accent1">
                    <a:lumMod val="50000"/>
                  </a:schemeClr>
                </a:solidFill>
              </a:rPr>
              <a:t>“where were the auditors” </a:t>
            </a:r>
            <a:r>
              <a:rPr lang="en-ZA" sz="2000" b="1" dirty="0">
                <a:solidFill>
                  <a:schemeClr val="accent1">
                    <a:lumMod val="50000"/>
                  </a:schemeClr>
                </a:solidFill>
              </a:rPr>
              <a:t>when issues of corruption, fraud and irregularities emerge.</a:t>
            </a:r>
          </a:p>
          <a:p>
            <a:endParaRPr lang="en-ZA" dirty="0">
              <a:solidFill>
                <a:schemeClr val="accent1">
                  <a:lumMod val="50000"/>
                </a:schemeClr>
              </a:solidFill>
            </a:endParaRPr>
          </a:p>
          <a:p>
            <a:r>
              <a:rPr lang="en-ZA" dirty="0">
                <a:solidFill>
                  <a:schemeClr val="accent1">
                    <a:lumMod val="50000"/>
                  </a:schemeClr>
                </a:solidFill>
              </a:rPr>
              <a:t>Some of the topical issues have been on:</a:t>
            </a:r>
          </a:p>
          <a:p>
            <a:endParaRPr lang="en-ZA" dirty="0">
              <a:solidFill>
                <a:schemeClr val="accent1">
                  <a:lumMod val="50000"/>
                </a:schemeClr>
              </a:solidFill>
            </a:endParaRPr>
          </a:p>
          <a:p>
            <a:pPr marL="342900" indent="-342900">
              <a:buFont typeface="Arial" panose="020B0604020202020204" pitchFamily="34" charset="0"/>
              <a:buChar char="•"/>
            </a:pPr>
            <a:r>
              <a:rPr lang="en-ZA" dirty="0">
                <a:solidFill>
                  <a:schemeClr val="accent1">
                    <a:lumMod val="50000"/>
                  </a:schemeClr>
                </a:solidFill>
              </a:rPr>
              <a:t>State Capture matters (Eskom, DENEL, DCS, SARS, PIC)</a:t>
            </a:r>
          </a:p>
          <a:p>
            <a:pPr marL="342900" indent="-342900">
              <a:buFont typeface="Arial" panose="020B0604020202020204" pitchFamily="34" charset="0"/>
              <a:buChar char="•"/>
            </a:pPr>
            <a:r>
              <a:rPr lang="en-ZA" dirty="0">
                <a:solidFill>
                  <a:schemeClr val="accent1">
                    <a:lumMod val="50000"/>
                  </a:schemeClr>
                </a:solidFill>
              </a:rPr>
              <a:t>VBS Mutual Bank</a:t>
            </a:r>
          </a:p>
          <a:p>
            <a:pPr marL="342900" indent="-342900">
              <a:buFont typeface="Arial" panose="020B0604020202020204" pitchFamily="34" charset="0"/>
              <a:buChar char="•"/>
            </a:pPr>
            <a:r>
              <a:rPr lang="en-ZA" dirty="0">
                <a:solidFill>
                  <a:schemeClr val="accent1">
                    <a:lumMod val="50000"/>
                  </a:schemeClr>
                </a:solidFill>
              </a:rPr>
              <a:t>Steinhoff Limited</a:t>
            </a:r>
          </a:p>
          <a:p>
            <a:pPr marL="342900" indent="-342900">
              <a:buFont typeface="Arial" panose="020B0604020202020204" pitchFamily="34" charset="0"/>
              <a:buChar char="•"/>
            </a:pPr>
            <a:r>
              <a:rPr lang="en-ZA" dirty="0">
                <a:solidFill>
                  <a:schemeClr val="accent1">
                    <a:lumMod val="50000"/>
                  </a:schemeClr>
                </a:solidFill>
              </a:rPr>
              <a:t>Governance issues in local government </a:t>
            </a:r>
          </a:p>
          <a:p>
            <a:pPr marL="342900" indent="-342900">
              <a:buFont typeface="Arial" panose="020B0604020202020204" pitchFamily="34" charset="0"/>
              <a:buChar char="•"/>
            </a:pPr>
            <a:r>
              <a:rPr lang="en-ZA" dirty="0">
                <a:solidFill>
                  <a:schemeClr val="accent1">
                    <a:lumMod val="50000"/>
                  </a:schemeClr>
                </a:solidFill>
              </a:rPr>
              <a:t>Continued rise in irregular expenditure (per the Auditor General)</a:t>
            </a:r>
          </a:p>
          <a:p>
            <a:pPr marL="342900" indent="-342900">
              <a:buFont typeface="Arial" panose="020B0604020202020204" pitchFamily="34" charset="0"/>
              <a:buChar char="•"/>
            </a:pPr>
            <a:r>
              <a:rPr lang="en-ZA" dirty="0">
                <a:solidFill>
                  <a:schemeClr val="accent1">
                    <a:lumMod val="50000"/>
                  </a:schemeClr>
                </a:solidFill>
              </a:rPr>
              <a:t>Non performance by the SOEs</a:t>
            </a:r>
          </a:p>
          <a:p>
            <a:pPr marL="342900" indent="-342900">
              <a:buFont typeface="Arial" panose="020B0604020202020204" pitchFamily="34" charset="0"/>
              <a:buChar char="•"/>
            </a:pPr>
            <a:endParaRPr lang="en-ZA" dirty="0">
              <a:solidFill>
                <a:schemeClr val="accent1">
                  <a:lumMod val="50000"/>
                </a:schemeClr>
              </a:solidFill>
            </a:endParaRPr>
          </a:p>
          <a:p>
            <a:r>
              <a:rPr lang="en-US" sz="2000" b="1" dirty="0">
                <a:solidFill>
                  <a:schemeClr val="accent1">
                    <a:lumMod val="50000"/>
                  </a:schemeClr>
                </a:solidFill>
              </a:rPr>
              <a:t>The stories we hear from the commissions are somewhat transversal as they relate mostly to Fraud, Corruption and ineffective use of public funds.</a:t>
            </a:r>
            <a:endParaRPr lang="en-ZA" sz="2000" b="1" dirty="0">
              <a:solidFill>
                <a:schemeClr val="accent1">
                  <a:lumMod val="50000"/>
                </a:schemeClr>
              </a:solidFill>
            </a:endParaRPr>
          </a:p>
          <a:p>
            <a:endParaRPr lang="en-ZA" dirty="0">
              <a:solidFill>
                <a:schemeClr val="accent1">
                  <a:lumMod val="50000"/>
                </a:schemeClr>
              </a:solidFill>
            </a:endParaRPr>
          </a:p>
          <a:p>
            <a:endParaRPr lang="en-ZA" dirty="0"/>
          </a:p>
          <a:p>
            <a:r>
              <a:rPr lang="en-GB" dirty="0"/>
              <a:t> </a:t>
            </a:r>
            <a:endParaRPr lang="en-ZA" dirty="0"/>
          </a:p>
        </p:txBody>
      </p:sp>
    </p:spTree>
    <p:extLst>
      <p:ext uri="{BB962C8B-B14F-4D97-AF65-F5344CB8AC3E}">
        <p14:creationId xmlns:p14="http://schemas.microsoft.com/office/powerpoint/2010/main" val="3070006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15123</TotalTime>
  <Words>846</Words>
  <Application>Microsoft Office PowerPoint</Application>
  <PresentationFormat>On-screen Show (4:3)</PresentationFormat>
  <Paragraphs>128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  </vt:lpstr>
      <vt:lpstr>What can we contribute as internal auditors and risk officers?  </vt:lpstr>
      <vt:lpstr>  </vt:lpstr>
      <vt:lpstr>PowerPoint Presentation</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Ziphozonke Mdluli</cp:lastModifiedBy>
  <cp:revision>242</cp:revision>
  <cp:lastPrinted>2017-03-17T09:52:03Z</cp:lastPrinted>
  <dcterms:created xsi:type="dcterms:W3CDTF">2016-07-07T10:54:35Z</dcterms:created>
  <dcterms:modified xsi:type="dcterms:W3CDTF">2019-04-11T08:48:55Z</dcterms:modified>
</cp:coreProperties>
</file>