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9" r:id="rId3"/>
    <p:sldMasterId id="2147483693" r:id="rId4"/>
  </p:sldMasterIdLst>
  <p:notesMasterIdLst>
    <p:notesMasterId r:id="rId30"/>
  </p:notesMasterIdLst>
  <p:handoutMasterIdLst>
    <p:handoutMasterId r:id="rId31"/>
  </p:handoutMasterIdLst>
  <p:sldIdLst>
    <p:sldId id="285" r:id="rId5"/>
    <p:sldId id="286" r:id="rId6"/>
    <p:sldId id="267" r:id="rId7"/>
    <p:sldId id="300" r:id="rId8"/>
    <p:sldId id="304" r:id="rId9"/>
    <p:sldId id="303" r:id="rId10"/>
    <p:sldId id="305" r:id="rId11"/>
    <p:sldId id="290" r:id="rId12"/>
    <p:sldId id="302" r:id="rId13"/>
    <p:sldId id="306" r:id="rId14"/>
    <p:sldId id="312" r:id="rId15"/>
    <p:sldId id="291" r:id="rId16"/>
    <p:sldId id="293" r:id="rId17"/>
    <p:sldId id="295" r:id="rId18"/>
    <p:sldId id="296" r:id="rId19"/>
    <p:sldId id="297" r:id="rId20"/>
    <p:sldId id="301" r:id="rId21"/>
    <p:sldId id="298" r:id="rId22"/>
    <p:sldId id="299" r:id="rId23"/>
    <p:sldId id="313" r:id="rId24"/>
    <p:sldId id="314" r:id="rId25"/>
    <p:sldId id="315" r:id="rId26"/>
    <p:sldId id="310" r:id="rId27"/>
    <p:sldId id="311" r:id="rId28"/>
    <p:sldId id="260" r:id="rId29"/>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A17"/>
    <a:srgbClr val="4ABC88"/>
    <a:srgbClr val="43682A"/>
    <a:srgbClr val="D563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7145" autoAdjust="0"/>
  </p:normalViewPr>
  <p:slideViewPr>
    <p:cSldViewPr snapToGrid="0">
      <p:cViewPr varScale="1">
        <p:scale>
          <a:sx n="50" d="100"/>
          <a:sy n="50" d="100"/>
        </p:scale>
        <p:origin x="145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r>
              <a:rPr lang="en-ZA">
                <a:solidFill>
                  <a:schemeClr val="bg1"/>
                </a:solidFill>
              </a:rPr>
              <a:t>Status of Information Technology Controls AGSA Report </a:t>
            </a:r>
          </a:p>
        </c:rich>
      </c:tx>
      <c:layout>
        <c:manualLayout>
          <c:xMode val="edge"/>
          <c:yMode val="edge"/>
          <c:x val="0.11277077865266844"/>
          <c:y val="3.2407407407407413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title>
    <c:autoTitleDeleted val="0"/>
    <c:plotArea>
      <c:layout/>
      <c:barChart>
        <c:barDir val="col"/>
        <c:grouping val="clustered"/>
        <c:varyColors val="0"/>
        <c:ser>
          <c:idx val="1"/>
          <c:order val="1"/>
          <c:tx>
            <c:strRef>
              <c:f>Sheet1!$C$2</c:f>
              <c:strCache>
                <c:ptCount val="1"/>
                <c:pt idx="0">
                  <c:v>Require Intervention</c:v>
                </c:pt>
              </c:strCache>
            </c:strRef>
          </c:tx>
          <c:spPr>
            <a:solidFill>
              <a:srgbClr val="FF4B4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Sheet1!$A$3:$A$7</c:f>
              <c:strCache>
                <c:ptCount val="5"/>
                <c:pt idx="0">
                  <c:v>2011-2012</c:v>
                </c:pt>
                <c:pt idx="1">
                  <c:v>2012-2013</c:v>
                </c:pt>
                <c:pt idx="2">
                  <c:v>2013-2014</c:v>
                </c:pt>
                <c:pt idx="3">
                  <c:v>2014-2015 </c:v>
                </c:pt>
                <c:pt idx="4">
                  <c:v>2015-2016</c:v>
                </c:pt>
              </c:strCache>
            </c:strRef>
          </c:cat>
          <c:val>
            <c:numRef>
              <c:f>Sheet1!$C$3:$C$7</c:f>
              <c:numCache>
                <c:formatCode>0%</c:formatCode>
                <c:ptCount val="5"/>
                <c:pt idx="0">
                  <c:v>0.49000000000000005</c:v>
                </c:pt>
                <c:pt idx="1">
                  <c:v>0.27</c:v>
                </c:pt>
                <c:pt idx="2">
                  <c:v>0.21000000000000002</c:v>
                </c:pt>
                <c:pt idx="3">
                  <c:v>0.2</c:v>
                </c:pt>
                <c:pt idx="4">
                  <c:v>0.16000000000000003</c:v>
                </c:pt>
              </c:numCache>
            </c:numRef>
          </c:val>
          <c:extLst xmlns:c16r2="http://schemas.microsoft.com/office/drawing/2015/06/chart">
            <c:ext xmlns:c16="http://schemas.microsoft.com/office/drawing/2014/chart" uri="{C3380CC4-5D6E-409C-BE32-E72D297353CC}">
              <c16:uniqueId val="{00000000-7AD6-4378-9487-9D0EA0054FD9}"/>
            </c:ext>
          </c:extLst>
        </c:ser>
        <c:ser>
          <c:idx val="3"/>
          <c:order val="3"/>
          <c:tx>
            <c:strRef>
              <c:f>Sheet1!$E$2</c:f>
              <c:strCache>
                <c:ptCount val="1"/>
                <c:pt idx="0">
                  <c:v>Of Concern</c:v>
                </c:pt>
              </c:strCache>
            </c:strRef>
          </c:tx>
          <c:spPr>
            <a:solidFill>
              <a:srgbClr val="FAAA1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Sheet1!$A$3:$A$7</c:f>
              <c:strCache>
                <c:ptCount val="5"/>
                <c:pt idx="0">
                  <c:v>2011-2012</c:v>
                </c:pt>
                <c:pt idx="1">
                  <c:v>2012-2013</c:v>
                </c:pt>
                <c:pt idx="2">
                  <c:v>2013-2014</c:v>
                </c:pt>
                <c:pt idx="3">
                  <c:v>2014-2015 </c:v>
                </c:pt>
                <c:pt idx="4">
                  <c:v>2015-2016</c:v>
                </c:pt>
              </c:strCache>
            </c:strRef>
          </c:cat>
          <c:val>
            <c:numRef>
              <c:f>Sheet1!$E$3:$E$7</c:f>
              <c:numCache>
                <c:formatCode>0%</c:formatCode>
                <c:ptCount val="5"/>
                <c:pt idx="0">
                  <c:v>0.46</c:v>
                </c:pt>
                <c:pt idx="1">
                  <c:v>0.65000000000000013</c:v>
                </c:pt>
                <c:pt idx="2">
                  <c:v>0.66000000000000014</c:v>
                </c:pt>
                <c:pt idx="3">
                  <c:v>0.53</c:v>
                </c:pt>
                <c:pt idx="4">
                  <c:v>0.55000000000000004</c:v>
                </c:pt>
              </c:numCache>
            </c:numRef>
          </c:val>
          <c:extLst xmlns:c16r2="http://schemas.microsoft.com/office/drawing/2015/06/chart">
            <c:ext xmlns:c16="http://schemas.microsoft.com/office/drawing/2014/chart" uri="{C3380CC4-5D6E-409C-BE32-E72D297353CC}">
              <c16:uniqueId val="{00000001-7AD6-4378-9487-9D0EA0054FD9}"/>
            </c:ext>
          </c:extLst>
        </c:ser>
        <c:ser>
          <c:idx val="5"/>
          <c:order val="5"/>
          <c:tx>
            <c:strRef>
              <c:f>Sheet1!$G$2</c:f>
              <c:strCache>
                <c:ptCount val="1"/>
                <c:pt idx="0">
                  <c:v>Good</c:v>
                </c:pt>
              </c:strCache>
            </c:strRef>
          </c:tx>
          <c:spPr>
            <a:solidFill>
              <a:srgbClr val="4ABC8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Sheet1!$A$3:$A$7</c:f>
              <c:strCache>
                <c:ptCount val="5"/>
                <c:pt idx="0">
                  <c:v>2011-2012</c:v>
                </c:pt>
                <c:pt idx="1">
                  <c:v>2012-2013</c:v>
                </c:pt>
                <c:pt idx="2">
                  <c:v>2013-2014</c:v>
                </c:pt>
                <c:pt idx="3">
                  <c:v>2014-2015 </c:v>
                </c:pt>
                <c:pt idx="4">
                  <c:v>2015-2016</c:v>
                </c:pt>
              </c:strCache>
            </c:strRef>
          </c:cat>
          <c:val>
            <c:numRef>
              <c:f>Sheet1!$G$3:$G$7</c:f>
              <c:numCache>
                <c:formatCode>0%</c:formatCode>
                <c:ptCount val="5"/>
                <c:pt idx="0">
                  <c:v>5.000000000000001E-2</c:v>
                </c:pt>
                <c:pt idx="1">
                  <c:v>8.0000000000000016E-2</c:v>
                </c:pt>
                <c:pt idx="2">
                  <c:v>0.13</c:v>
                </c:pt>
                <c:pt idx="3">
                  <c:v>0.27</c:v>
                </c:pt>
                <c:pt idx="4">
                  <c:v>0.29000000000000004</c:v>
                </c:pt>
              </c:numCache>
            </c:numRef>
          </c:val>
          <c:extLst xmlns:c16r2="http://schemas.microsoft.com/office/drawing/2015/06/chart">
            <c:ext xmlns:c16="http://schemas.microsoft.com/office/drawing/2014/chart" uri="{C3380CC4-5D6E-409C-BE32-E72D297353CC}">
              <c16:uniqueId val="{00000002-7AD6-4378-9487-9D0EA0054FD9}"/>
            </c:ext>
          </c:extLst>
        </c:ser>
        <c:dLbls>
          <c:showLegendKey val="0"/>
          <c:showVal val="1"/>
          <c:showCatName val="0"/>
          <c:showSerName val="0"/>
          <c:showPercent val="0"/>
          <c:showBubbleSize val="0"/>
        </c:dLbls>
        <c:gapWidth val="100"/>
        <c:overlap val="-24"/>
        <c:axId val="60979728"/>
        <c:axId val="60980288"/>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Sheet1!$B$2</c15:sqref>
                        </c15:formulaRef>
                      </c:ext>
                    </c:extLst>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a:solidFill>
                              <a:schemeClr val="tx2">
                                <a:lumMod val="35000"/>
                                <a:lumOff val="65000"/>
                              </a:schemeClr>
                            </a:solidFill>
                          </a:ln>
                          <a:effectLst/>
                        </c:spPr>
                      </c15:leaderLines>
                    </c:ext>
                  </c:extLst>
                </c:dLbls>
                <c:cat>
                  <c:strRef>
                    <c:extLst xmlns:c16r2="http://schemas.microsoft.com/office/drawing/2015/06/chart">
                      <c:ex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xmlns:c16r2="http://schemas.microsoft.com/office/drawing/2015/06/chart">
                      <c:ext uri="{02D57815-91ED-43cb-92C2-25804820EDAC}">
                        <c15:formulaRef>
                          <c15:sqref>Sheet1!$B$3:$B$7</c15:sqref>
                        </c15:formulaRef>
                      </c:ext>
                    </c:extLst>
                    <c:numCache>
                      <c:formatCode>General</c:formatCode>
                      <c:ptCount val="5"/>
                    </c:numCache>
                  </c:numRef>
                </c:val>
                <c:extLst xmlns:c16r2="http://schemas.microsoft.com/office/drawing/2015/06/chart">
                  <c:ext xmlns:c16="http://schemas.microsoft.com/office/drawing/2014/chart" uri="{C3380CC4-5D6E-409C-BE32-E72D297353CC}">
                    <c16:uniqueId val="{00000003-7AD6-4378-9487-9D0EA0054FD9}"/>
                  </c:ext>
                </c:extLst>
              </c15:ser>
            </c15:filteredBarSeries>
            <c15:filteredBarSeries>
              <c15:ser>
                <c:idx val="2"/>
                <c:order val="2"/>
                <c:tx>
                  <c:strRef>
                    <c:extLst xmlns:c15="http://schemas.microsoft.com/office/drawing/2012/chart" xmlns:c16r2="http://schemas.microsoft.com/office/drawing/2015/06/chart">
                      <c:ext xmlns:c15="http://schemas.microsoft.com/office/drawing/2012/chart" uri="{02D57815-91ED-43cb-92C2-25804820EDAC}">
                        <c15:formulaRef>
                          <c15:sqref>Sheet1!$D$2</c15:sqref>
                        </c15:formulaRef>
                      </c:ext>
                    </c:extLst>
                    <c:strCache>
                      <c:ptCount val="1"/>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5="http://schemas.microsoft.com/office/drawing/2012/chart" xmlns:c16r2="http://schemas.microsoft.com/office/drawing/2015/06/chart">
                      <c:ext xmlns:c15="http://schemas.microsoft.com/office/drawing/2012/char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xmlns:c15="http://schemas.microsoft.com/office/drawing/2012/chart" xmlns:c16r2="http://schemas.microsoft.com/office/drawing/2015/06/chart">
                      <c:ext xmlns:c15="http://schemas.microsoft.com/office/drawing/2012/chart" uri="{02D57815-91ED-43cb-92C2-25804820EDAC}">
                        <c15:formulaRef>
                          <c15:sqref>Sheet1!$D$3:$D$7</c15:sqref>
                        </c15:formulaRef>
                      </c:ext>
                    </c:extLst>
                    <c:numCache>
                      <c:formatCode>General</c:formatCode>
                      <c:ptCount val="5"/>
                    </c:numCache>
                  </c:numRef>
                </c:val>
                <c:extLst xmlns:c15="http://schemas.microsoft.com/office/drawing/2012/chart" xmlns:c16r2="http://schemas.microsoft.com/office/drawing/2015/06/chart">
                  <c:ext xmlns:c16="http://schemas.microsoft.com/office/drawing/2014/chart" uri="{C3380CC4-5D6E-409C-BE32-E72D297353CC}">
                    <c16:uniqueId val="{00000004-7AD6-4378-9487-9D0EA0054FD9}"/>
                  </c:ext>
                </c:extLst>
              </c15:ser>
            </c15:filteredBarSeries>
            <c15:filteredBarSeries>
              <c15:ser>
                <c:idx val="4"/>
                <c:order val="4"/>
                <c:tx>
                  <c:strRef>
                    <c:extLst xmlns:c15="http://schemas.microsoft.com/office/drawing/2012/chart" xmlns:c16r2="http://schemas.microsoft.com/office/drawing/2015/06/chart">
                      <c:ext xmlns:c15="http://schemas.microsoft.com/office/drawing/2012/chart" uri="{02D57815-91ED-43cb-92C2-25804820EDAC}">
                        <c15:formulaRef>
                          <c15:sqref>Sheet1!$F$2</c15:sqref>
                        </c15:formulaRef>
                      </c:ext>
                    </c:extLst>
                    <c:strCache>
                      <c:ptCount val="1"/>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5="http://schemas.microsoft.com/office/drawing/2012/chart" xmlns:c16r2="http://schemas.microsoft.com/office/drawing/2015/06/chart">
                      <c:ext xmlns:c15="http://schemas.microsoft.com/office/drawing/2012/char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xmlns:c15="http://schemas.microsoft.com/office/drawing/2012/chart" xmlns:c16r2="http://schemas.microsoft.com/office/drawing/2015/06/chart">
                      <c:ext xmlns:c15="http://schemas.microsoft.com/office/drawing/2012/chart" uri="{02D57815-91ED-43cb-92C2-25804820EDAC}">
                        <c15:formulaRef>
                          <c15:sqref>Sheet1!$F$3:$F$7</c15:sqref>
                        </c15:formulaRef>
                      </c:ext>
                    </c:extLst>
                    <c:numCache>
                      <c:formatCode>General</c:formatCode>
                      <c:ptCount val="5"/>
                    </c:numCache>
                  </c:numRef>
                </c:val>
                <c:extLst xmlns:c15="http://schemas.microsoft.com/office/drawing/2012/chart" xmlns:c16r2="http://schemas.microsoft.com/office/drawing/2015/06/chart">
                  <c:ext xmlns:c16="http://schemas.microsoft.com/office/drawing/2014/chart" uri="{C3380CC4-5D6E-409C-BE32-E72D297353CC}">
                    <c16:uniqueId val="{00000005-7AD6-4378-9487-9D0EA0054FD9}"/>
                  </c:ext>
                </c:extLst>
              </c15:ser>
            </c15:filteredBarSeries>
            <c15:filteredBarSeries>
              <c15:ser>
                <c:idx val="6"/>
                <c:order val="6"/>
                <c:tx>
                  <c:strRef>
                    <c:extLst xmlns:c15="http://schemas.microsoft.com/office/drawing/2012/chart" xmlns:c16r2="http://schemas.microsoft.com/office/drawing/2015/06/chart">
                      <c:ext xmlns:c15="http://schemas.microsoft.com/office/drawing/2012/chart" uri="{02D57815-91ED-43cb-92C2-25804820EDAC}">
                        <c15:formulaRef>
                          <c15:sqref>Sheet1!$H$2</c15:sqref>
                        </c15:formulaRef>
                      </c:ext>
                    </c:extLst>
                    <c:strCache>
                      <c:ptCount val="1"/>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5="http://schemas.microsoft.com/office/drawing/2012/chart" xmlns:c16r2="http://schemas.microsoft.com/office/drawing/2015/06/chart">
                      <c:ext xmlns:c15="http://schemas.microsoft.com/office/drawing/2012/char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xmlns:c15="http://schemas.microsoft.com/office/drawing/2012/chart" xmlns:c16r2="http://schemas.microsoft.com/office/drawing/2015/06/chart">
                      <c:ext xmlns:c15="http://schemas.microsoft.com/office/drawing/2012/chart" uri="{02D57815-91ED-43cb-92C2-25804820EDAC}">
                        <c15:formulaRef>
                          <c15:sqref>Sheet1!$H$3:$H$7</c15:sqref>
                        </c15:formulaRef>
                      </c:ext>
                    </c:extLst>
                    <c:numCache>
                      <c:formatCode>General</c:formatCode>
                      <c:ptCount val="5"/>
                    </c:numCache>
                  </c:numRef>
                </c:val>
                <c:extLst xmlns:c15="http://schemas.microsoft.com/office/drawing/2012/chart" xmlns:c16r2="http://schemas.microsoft.com/office/drawing/2015/06/chart">
                  <c:ext xmlns:c16="http://schemas.microsoft.com/office/drawing/2014/chart" uri="{C3380CC4-5D6E-409C-BE32-E72D297353CC}">
                    <c16:uniqueId val="{00000006-7AD6-4378-9487-9D0EA0054FD9}"/>
                  </c:ext>
                </c:extLst>
              </c15:ser>
            </c15:filteredBarSeries>
          </c:ext>
        </c:extLst>
      </c:barChart>
      <c:catAx>
        <c:axId val="6097972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60980288"/>
        <c:crosses val="autoZero"/>
        <c:auto val="1"/>
        <c:lblAlgn val="ctr"/>
        <c:lblOffset val="100"/>
        <c:noMultiLvlLbl val="0"/>
      </c:catAx>
      <c:valAx>
        <c:axId val="6098028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60979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2E5146C4-0B8D-4A1B-97A7-465A865C5F96}" type="datetimeFigureOut">
              <a:rPr lang="en-ZA" smtClean="0"/>
              <a:t>2017/10/10</a:t>
            </a:fld>
            <a:endParaRPr lang="en-ZA"/>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D76402AC-942C-4885-92B3-B94406D85F1F}" type="slidenum">
              <a:rPr lang="en-ZA" smtClean="0"/>
              <a:t>‹#›</a:t>
            </a:fld>
            <a:endParaRPr lang="en-ZA"/>
          </a:p>
        </p:txBody>
      </p:sp>
    </p:spTree>
    <p:extLst>
      <p:ext uri="{BB962C8B-B14F-4D97-AF65-F5344CB8AC3E}">
        <p14:creationId xmlns:p14="http://schemas.microsoft.com/office/powerpoint/2010/main" val="509949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45659" cy="495427"/>
          </a:xfrm>
          <a:prstGeom prst="rect">
            <a:avLst/>
          </a:prstGeom>
        </p:spPr>
        <p:txBody>
          <a:bodyPr vert="horz" lIns="92290" tIns="46145" rIns="92290" bIns="46145" rtlCol="0"/>
          <a:lstStyle>
            <a:lvl1pPr algn="l">
              <a:defRPr sz="1200"/>
            </a:lvl1pPr>
          </a:lstStyle>
          <a:p>
            <a:endParaRPr lang="en-ZA"/>
          </a:p>
        </p:txBody>
      </p:sp>
      <p:sp>
        <p:nvSpPr>
          <p:cNvPr id="3" name="Date Placeholder 2"/>
          <p:cNvSpPr>
            <a:spLocks noGrp="1"/>
          </p:cNvSpPr>
          <p:nvPr>
            <p:ph type="dt" idx="1"/>
          </p:nvPr>
        </p:nvSpPr>
        <p:spPr>
          <a:xfrm>
            <a:off x="3850446" y="3"/>
            <a:ext cx="2945659" cy="495427"/>
          </a:xfrm>
          <a:prstGeom prst="rect">
            <a:avLst/>
          </a:prstGeom>
        </p:spPr>
        <p:txBody>
          <a:bodyPr vert="horz" lIns="92290" tIns="46145" rIns="92290" bIns="46145" rtlCol="0"/>
          <a:lstStyle>
            <a:lvl1pPr algn="r">
              <a:defRPr sz="1200"/>
            </a:lvl1pPr>
          </a:lstStyle>
          <a:p>
            <a:fld id="{271A2ECD-1087-4D39-B39E-A0A68A31D23E}" type="datetimeFigureOut">
              <a:rPr lang="en-ZA" smtClean="0"/>
              <a:t>2017/10/10</a:t>
            </a:fld>
            <a:endParaRPr lang="en-ZA"/>
          </a:p>
        </p:txBody>
      </p:sp>
      <p:sp>
        <p:nvSpPr>
          <p:cNvPr id="4" name="Slide Image Placeholder 3"/>
          <p:cNvSpPr>
            <a:spLocks noGrp="1" noRot="1" noChangeAspect="1"/>
          </p:cNvSpPr>
          <p:nvPr>
            <p:ph type="sldImg" idx="2"/>
          </p:nvPr>
        </p:nvSpPr>
        <p:spPr>
          <a:xfrm>
            <a:off x="436563" y="1235075"/>
            <a:ext cx="5924550" cy="3332163"/>
          </a:xfrm>
          <a:prstGeom prst="rect">
            <a:avLst/>
          </a:prstGeom>
          <a:noFill/>
          <a:ln w="12700">
            <a:solidFill>
              <a:prstClr val="black"/>
            </a:solidFill>
          </a:ln>
        </p:spPr>
        <p:txBody>
          <a:bodyPr vert="horz" lIns="92290" tIns="46145" rIns="92290" bIns="46145" rtlCol="0" anchor="ctr"/>
          <a:lstStyle/>
          <a:p>
            <a:endParaRPr lang="en-ZA"/>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2290" tIns="46145" rIns="92290" bIns="461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3" y="9378825"/>
            <a:ext cx="2945659" cy="495426"/>
          </a:xfrm>
          <a:prstGeom prst="rect">
            <a:avLst/>
          </a:prstGeom>
        </p:spPr>
        <p:txBody>
          <a:bodyPr vert="horz" lIns="92290" tIns="46145" rIns="92290" bIns="46145" rtlCol="0" anchor="b"/>
          <a:lstStyle>
            <a:lvl1pPr algn="l">
              <a:defRPr sz="1200"/>
            </a:lvl1pPr>
          </a:lstStyle>
          <a:p>
            <a:endParaRPr lang="en-ZA"/>
          </a:p>
        </p:txBody>
      </p:sp>
      <p:sp>
        <p:nvSpPr>
          <p:cNvPr id="7" name="Slide Number Placeholder 6"/>
          <p:cNvSpPr>
            <a:spLocks noGrp="1"/>
          </p:cNvSpPr>
          <p:nvPr>
            <p:ph type="sldNum" sz="quarter" idx="5"/>
          </p:nvPr>
        </p:nvSpPr>
        <p:spPr>
          <a:xfrm>
            <a:off x="3850446" y="9378825"/>
            <a:ext cx="2945659" cy="495426"/>
          </a:xfrm>
          <a:prstGeom prst="rect">
            <a:avLst/>
          </a:prstGeom>
        </p:spPr>
        <p:txBody>
          <a:bodyPr vert="horz" lIns="92290" tIns="46145" rIns="92290" bIns="46145" rtlCol="0" anchor="b"/>
          <a:lstStyle>
            <a:lvl1pPr algn="r">
              <a:defRPr sz="1200"/>
            </a:lvl1pPr>
          </a:lstStyle>
          <a:p>
            <a:fld id="{69A5A6A7-CE50-40F4-923B-4462BCF8675B}" type="slidenum">
              <a:rPr lang="en-ZA" smtClean="0"/>
              <a:t>‹#›</a:t>
            </a:fld>
            <a:endParaRPr lang="en-ZA"/>
          </a:p>
        </p:txBody>
      </p:sp>
    </p:spTree>
    <p:extLst>
      <p:ext uri="{BB962C8B-B14F-4D97-AF65-F5344CB8AC3E}">
        <p14:creationId xmlns:p14="http://schemas.microsoft.com/office/powerpoint/2010/main"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solidFill>
                  <a:prstClr val="black"/>
                </a:solidFill>
              </a:rPr>
              <a:pPr/>
              <a:t>1</a:t>
            </a:fld>
            <a:endParaRPr lang="en-ZA">
              <a:solidFill>
                <a:prstClr val="black"/>
              </a:solidFill>
            </a:endParaRPr>
          </a:p>
        </p:txBody>
      </p:sp>
    </p:spTree>
    <p:extLst>
      <p:ext uri="{BB962C8B-B14F-4D97-AF65-F5344CB8AC3E}">
        <p14:creationId xmlns:p14="http://schemas.microsoft.com/office/powerpoint/2010/main" val="130471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11</a:t>
            </a:fld>
            <a:endParaRPr lang="en-ZA"/>
          </a:p>
        </p:txBody>
      </p:sp>
    </p:spTree>
    <p:extLst>
      <p:ext uri="{BB962C8B-B14F-4D97-AF65-F5344CB8AC3E}">
        <p14:creationId xmlns:p14="http://schemas.microsoft.com/office/powerpoint/2010/main" val="3142292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13</a:t>
            </a:fld>
            <a:endParaRPr lang="en-ZA"/>
          </a:p>
        </p:txBody>
      </p:sp>
    </p:spTree>
    <p:extLst>
      <p:ext uri="{BB962C8B-B14F-4D97-AF65-F5344CB8AC3E}">
        <p14:creationId xmlns:p14="http://schemas.microsoft.com/office/powerpoint/2010/main" val="2305497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15</a:t>
            </a:fld>
            <a:endParaRPr lang="en-ZA"/>
          </a:p>
        </p:txBody>
      </p:sp>
    </p:spTree>
    <p:extLst>
      <p:ext uri="{BB962C8B-B14F-4D97-AF65-F5344CB8AC3E}">
        <p14:creationId xmlns:p14="http://schemas.microsoft.com/office/powerpoint/2010/main" val="3640581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9A5A6A7-CE50-40F4-923B-4462BCF8675B}" type="slidenum">
              <a:rPr lang="en-ZA" smtClean="0"/>
              <a:t>16</a:t>
            </a:fld>
            <a:endParaRPr lang="en-ZA"/>
          </a:p>
        </p:txBody>
      </p:sp>
    </p:spTree>
    <p:extLst>
      <p:ext uri="{BB962C8B-B14F-4D97-AF65-F5344CB8AC3E}">
        <p14:creationId xmlns:p14="http://schemas.microsoft.com/office/powerpoint/2010/main" val="948861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17</a:t>
            </a:fld>
            <a:endParaRPr lang="en-ZA"/>
          </a:p>
        </p:txBody>
      </p:sp>
    </p:spTree>
    <p:extLst>
      <p:ext uri="{BB962C8B-B14F-4D97-AF65-F5344CB8AC3E}">
        <p14:creationId xmlns:p14="http://schemas.microsoft.com/office/powerpoint/2010/main" val="3455659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18</a:t>
            </a:fld>
            <a:endParaRPr lang="en-ZA"/>
          </a:p>
        </p:txBody>
      </p:sp>
    </p:spTree>
    <p:extLst>
      <p:ext uri="{BB962C8B-B14F-4D97-AF65-F5344CB8AC3E}">
        <p14:creationId xmlns:p14="http://schemas.microsoft.com/office/powerpoint/2010/main" val="3561287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19</a:t>
            </a:fld>
            <a:endParaRPr lang="en-ZA"/>
          </a:p>
        </p:txBody>
      </p:sp>
    </p:spTree>
    <p:extLst>
      <p:ext uri="{BB962C8B-B14F-4D97-AF65-F5344CB8AC3E}">
        <p14:creationId xmlns:p14="http://schemas.microsoft.com/office/powerpoint/2010/main" val="3198062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23</a:t>
            </a:fld>
            <a:endParaRPr lang="en-ZA"/>
          </a:p>
        </p:txBody>
      </p:sp>
    </p:spTree>
    <p:extLst>
      <p:ext uri="{BB962C8B-B14F-4D97-AF65-F5344CB8AC3E}">
        <p14:creationId xmlns:p14="http://schemas.microsoft.com/office/powerpoint/2010/main" val="55621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solidFill>
                  <a:prstClr val="black"/>
                </a:solidFill>
              </a:rPr>
              <a:pPr/>
              <a:t>2</a:t>
            </a:fld>
            <a:endParaRPr lang="en-ZA">
              <a:solidFill>
                <a:prstClr val="black"/>
              </a:solidFill>
            </a:endParaRPr>
          </a:p>
        </p:txBody>
      </p:sp>
    </p:spTree>
    <p:extLst>
      <p:ext uri="{BB962C8B-B14F-4D97-AF65-F5344CB8AC3E}">
        <p14:creationId xmlns:p14="http://schemas.microsoft.com/office/powerpoint/2010/main" val="311922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3</a:t>
            </a:fld>
            <a:endParaRPr lang="en-ZA"/>
          </a:p>
        </p:txBody>
      </p:sp>
    </p:spTree>
    <p:extLst>
      <p:ext uri="{BB962C8B-B14F-4D97-AF65-F5344CB8AC3E}">
        <p14:creationId xmlns:p14="http://schemas.microsoft.com/office/powerpoint/2010/main" val="351103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ZA" smtClean="0"/>
          </a:p>
        </p:txBody>
      </p:sp>
      <p:sp>
        <p:nvSpPr>
          <p:cNvPr id="4" name="Slide Number Placeholder 3"/>
          <p:cNvSpPr>
            <a:spLocks noGrp="1"/>
          </p:cNvSpPr>
          <p:nvPr>
            <p:ph type="sldNum" sz="quarter" idx="5"/>
          </p:nvPr>
        </p:nvSpPr>
        <p:spPr/>
        <p:txBody>
          <a:bodyPr/>
          <a:lstStyle/>
          <a:p>
            <a:pPr>
              <a:defRPr/>
            </a:pPr>
            <a:fld id="{12709041-767B-4E26-8BCF-69663C034A6A}" type="slidenum">
              <a:rPr lang="en-US" smtClean="0"/>
              <a:pPr>
                <a:defRPr/>
              </a:pPr>
              <a:t>4</a:t>
            </a:fld>
            <a:endParaRPr lang="en-US" dirty="0"/>
          </a:p>
        </p:txBody>
      </p:sp>
    </p:spTree>
    <p:extLst>
      <p:ext uri="{BB962C8B-B14F-4D97-AF65-F5344CB8AC3E}">
        <p14:creationId xmlns:p14="http://schemas.microsoft.com/office/powerpoint/2010/main" val="2002907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5</a:t>
            </a:fld>
            <a:endParaRPr lang="en-ZA" dirty="0"/>
          </a:p>
        </p:txBody>
      </p:sp>
    </p:spTree>
    <p:extLst>
      <p:ext uri="{BB962C8B-B14F-4D97-AF65-F5344CB8AC3E}">
        <p14:creationId xmlns:p14="http://schemas.microsoft.com/office/powerpoint/2010/main" val="2837953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ISO</a:t>
            </a:r>
            <a:r>
              <a:rPr lang="en-ZA" baseline="0" dirty="0" smtClean="0"/>
              <a:t> 38500</a:t>
            </a:r>
          </a:p>
          <a:p>
            <a:r>
              <a:rPr lang="en-ZA" baseline="0" dirty="0" smtClean="0"/>
              <a:t>KING 111</a:t>
            </a:r>
          </a:p>
          <a:p>
            <a:r>
              <a:rPr lang="en-ZA" baseline="0" dirty="0" smtClean="0"/>
              <a:t>COBIT 5.0</a:t>
            </a:r>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7</a:t>
            </a:fld>
            <a:endParaRPr lang="en-ZA"/>
          </a:p>
        </p:txBody>
      </p:sp>
    </p:spTree>
    <p:extLst>
      <p:ext uri="{BB962C8B-B14F-4D97-AF65-F5344CB8AC3E}">
        <p14:creationId xmlns:p14="http://schemas.microsoft.com/office/powerpoint/2010/main" val="3619954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ISO</a:t>
            </a:r>
            <a:r>
              <a:rPr lang="en-ZA" baseline="0" dirty="0" smtClean="0"/>
              <a:t> 38500</a:t>
            </a:r>
          </a:p>
          <a:p>
            <a:r>
              <a:rPr lang="en-ZA" baseline="0" dirty="0" smtClean="0"/>
              <a:t>KING 111</a:t>
            </a:r>
          </a:p>
          <a:p>
            <a:r>
              <a:rPr lang="en-ZA" baseline="0" dirty="0" smtClean="0"/>
              <a:t>COBIT 5.0</a:t>
            </a:r>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8</a:t>
            </a:fld>
            <a:endParaRPr lang="en-ZA"/>
          </a:p>
        </p:txBody>
      </p:sp>
    </p:spTree>
    <p:extLst>
      <p:ext uri="{BB962C8B-B14F-4D97-AF65-F5344CB8AC3E}">
        <p14:creationId xmlns:p14="http://schemas.microsoft.com/office/powerpoint/2010/main" val="908853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9</a:t>
            </a:fld>
            <a:endParaRPr lang="en-ZA"/>
          </a:p>
        </p:txBody>
      </p:sp>
    </p:spTree>
    <p:extLst>
      <p:ext uri="{BB962C8B-B14F-4D97-AF65-F5344CB8AC3E}">
        <p14:creationId xmlns:p14="http://schemas.microsoft.com/office/powerpoint/2010/main" val="290110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t>10</a:t>
            </a:fld>
            <a:endParaRPr lang="en-ZA"/>
          </a:p>
        </p:txBody>
      </p:sp>
    </p:spTree>
    <p:extLst>
      <p:ext uri="{BB962C8B-B14F-4D97-AF65-F5344CB8AC3E}">
        <p14:creationId xmlns:p14="http://schemas.microsoft.com/office/powerpoint/2010/main" val="2362952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244817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Introduction</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3</a:t>
            </a:r>
            <a:endParaRPr lang="en-ZA" dirty="0">
              <a:solidFill>
                <a:prstClr val="white"/>
              </a:solidFill>
            </a:endParaRPr>
          </a:p>
        </p:txBody>
      </p:sp>
    </p:spTree>
    <p:extLst>
      <p:ext uri="{BB962C8B-B14F-4D97-AF65-F5344CB8AC3E}">
        <p14:creationId xmlns:p14="http://schemas.microsoft.com/office/powerpoint/2010/main" val="2486472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Information Security Governance Model</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4</a:t>
            </a:r>
            <a:endParaRPr lang="en-ZA" dirty="0">
              <a:solidFill>
                <a:prstClr val="white"/>
              </a:solidFill>
            </a:endParaRPr>
          </a:p>
        </p:txBody>
      </p:sp>
    </p:spTree>
    <p:extLst>
      <p:ext uri="{BB962C8B-B14F-4D97-AF65-F5344CB8AC3E}">
        <p14:creationId xmlns:p14="http://schemas.microsoft.com/office/powerpoint/2010/main" val="8792868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ICT Risk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5</a:t>
            </a:r>
            <a:endParaRPr lang="en-ZA" dirty="0">
              <a:solidFill>
                <a:prstClr val="white"/>
              </a:solidFill>
            </a:endParaRPr>
          </a:p>
        </p:txBody>
      </p:sp>
    </p:spTree>
    <p:extLst>
      <p:ext uri="{BB962C8B-B14F-4D97-AF65-F5344CB8AC3E}">
        <p14:creationId xmlns:p14="http://schemas.microsoft.com/office/powerpoint/2010/main" val="8594326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Asset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6</a:t>
            </a:r>
            <a:endParaRPr lang="en-ZA" dirty="0">
              <a:solidFill>
                <a:prstClr val="white"/>
              </a:solidFill>
            </a:endParaRPr>
          </a:p>
        </p:txBody>
      </p:sp>
    </p:spTree>
    <p:extLst>
      <p:ext uri="{BB962C8B-B14F-4D97-AF65-F5344CB8AC3E}">
        <p14:creationId xmlns:p14="http://schemas.microsoft.com/office/powerpoint/2010/main" val="12815834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Human Resource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7</a:t>
            </a:r>
            <a:endParaRPr lang="en-ZA" dirty="0">
              <a:solidFill>
                <a:prstClr val="white"/>
              </a:solidFill>
            </a:endParaRPr>
          </a:p>
        </p:txBody>
      </p:sp>
    </p:spTree>
    <p:extLst>
      <p:ext uri="{BB962C8B-B14F-4D97-AF65-F5344CB8AC3E}">
        <p14:creationId xmlns:p14="http://schemas.microsoft.com/office/powerpoint/2010/main" val="421914173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7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Communications and Operations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8</a:t>
            </a:r>
            <a:endParaRPr lang="en-ZA" dirty="0">
              <a:solidFill>
                <a:prstClr val="white"/>
              </a:solidFill>
            </a:endParaRPr>
          </a:p>
        </p:txBody>
      </p:sp>
    </p:spTree>
    <p:extLst>
      <p:ext uri="{BB962C8B-B14F-4D97-AF65-F5344CB8AC3E}">
        <p14:creationId xmlns:p14="http://schemas.microsoft.com/office/powerpoint/2010/main" val="15775049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Physical and Environmental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9</a:t>
            </a:r>
            <a:endParaRPr lang="en-ZA" dirty="0">
              <a:solidFill>
                <a:prstClr val="white"/>
              </a:solidFill>
            </a:endParaRPr>
          </a:p>
        </p:txBody>
      </p:sp>
    </p:spTree>
    <p:extLst>
      <p:ext uri="{BB962C8B-B14F-4D97-AF65-F5344CB8AC3E}">
        <p14:creationId xmlns:p14="http://schemas.microsoft.com/office/powerpoint/2010/main" val="35294833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Access Management </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lvl1pPr>
              <a:defRPr/>
            </a:lvl1pPr>
          </a:lstStyle>
          <a:p>
            <a:r>
              <a:rPr lang="en-ZA" dirty="0" smtClean="0">
                <a:solidFill>
                  <a:prstClr val="white"/>
                </a:solidFill>
              </a:rPr>
              <a:t>10</a:t>
            </a:r>
            <a:endParaRPr lang="en-ZA" dirty="0">
              <a:solidFill>
                <a:prstClr val="white"/>
              </a:solidFill>
            </a:endParaRPr>
          </a:p>
        </p:txBody>
      </p:sp>
    </p:spTree>
    <p:extLst>
      <p:ext uri="{BB962C8B-B14F-4D97-AF65-F5344CB8AC3E}">
        <p14:creationId xmlns:p14="http://schemas.microsoft.com/office/powerpoint/2010/main" val="29560871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dirty="0"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pic>
        <p:nvPicPr>
          <p:cNvPr id="34" name="Picture 33" descr="HD-ShadowLo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solidFill>
                  <a:prstClr val="white"/>
                </a:solidFill>
              </a:rPr>
              <a:t>Conclusion and Way Forward</a:t>
            </a:r>
            <a:endParaRPr lang="en-US" dirty="0">
              <a:solidFill>
                <a:prstClr val="white"/>
              </a:solidFill>
            </a:endParaRPr>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r>
              <a:rPr lang="en-ZA" dirty="0" smtClean="0">
                <a:solidFill>
                  <a:prstClr val="white"/>
                </a:solidFill>
              </a:rPr>
              <a:t>11</a:t>
            </a:r>
            <a:endParaRPr lang="en-ZA" dirty="0">
              <a:solidFill>
                <a:prstClr val="white"/>
              </a:solidFill>
            </a:endParaRPr>
          </a:p>
        </p:txBody>
      </p:sp>
    </p:spTree>
    <p:extLst>
      <p:ext uri="{BB962C8B-B14F-4D97-AF65-F5344CB8AC3E}">
        <p14:creationId xmlns:p14="http://schemas.microsoft.com/office/powerpoint/2010/main" val="3250272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algn="ctr">
              <a:lnSpc>
                <a:spcPct val="150000"/>
              </a:lnSpc>
              <a:defRPr/>
            </a:pPr>
            <a:r>
              <a:rPr lang="en-ZA" sz="4000" dirty="0" err="1" smtClean="0">
                <a:solidFill>
                  <a:prstClr val="white"/>
                </a:solidFill>
                <a:latin typeface="Arial" panose="020B0604020202020204" pitchFamily="34" charset="0"/>
                <a:cs typeface="Arial" panose="020B0604020202020204" pitchFamily="34" charset="0"/>
              </a:rPr>
              <a:t>Dankie</a:t>
            </a:r>
            <a:r>
              <a:rPr lang="en-ZA" sz="4000" dirty="0" smtClean="0">
                <a:solidFill>
                  <a:prstClr val="white"/>
                </a:solidFill>
                <a:latin typeface="Arial" panose="020B0604020202020204" pitchFamily="34" charset="0"/>
                <a:cs typeface="Arial" panose="020B0604020202020204" pitchFamily="34" charset="0"/>
              </a:rPr>
              <a:t> / Thank you / </a:t>
            </a:r>
            <a:r>
              <a:rPr lang="en-ZA" sz="4000" dirty="0" err="1" smtClean="0">
                <a:solidFill>
                  <a:prstClr val="white"/>
                </a:solidFill>
                <a:latin typeface="Arial" panose="020B0604020202020204" pitchFamily="34" charset="0"/>
                <a:cs typeface="Arial" panose="020B0604020202020204" pitchFamily="34" charset="0"/>
              </a:rPr>
              <a:t>Ngiyathokoza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Enkosi</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Ngiyabonga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leboga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leboha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Ndi</a:t>
            </a:r>
            <a:r>
              <a:rPr lang="en-ZA" sz="4000" dirty="0" smtClean="0">
                <a:solidFill>
                  <a:prstClr val="white"/>
                </a:solidFill>
                <a:latin typeface="Arial" panose="020B0604020202020204" pitchFamily="34" charset="0"/>
                <a:cs typeface="Arial" panose="020B0604020202020204" pitchFamily="34" charset="0"/>
              </a:rPr>
              <a:t> a </a:t>
            </a:r>
            <a:r>
              <a:rPr lang="en-ZA" sz="4000" smtClean="0">
                <a:solidFill>
                  <a:prstClr val="white"/>
                </a:solidFill>
                <a:latin typeface="Arial" panose="020B0604020202020204" pitchFamily="34" charset="0"/>
                <a:cs typeface="Arial" panose="020B0604020202020204" pitchFamily="34" charset="0"/>
              </a:rPr>
              <a:t>livhuwa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Ndza</a:t>
            </a:r>
            <a:r>
              <a:rPr lang="en-ZA" sz="4000" dirty="0" smtClean="0">
                <a:solidFill>
                  <a:prstClr val="white"/>
                </a:solidFill>
                <a:latin typeface="Arial" panose="020B0604020202020204" pitchFamily="34" charset="0"/>
                <a:cs typeface="Arial" panose="020B0604020202020204" pitchFamily="34" charset="0"/>
              </a:rPr>
              <a:t> </a:t>
            </a:r>
            <a:r>
              <a:rPr lang="en-ZA" sz="4000" dirty="0" err="1" smtClean="0">
                <a:solidFill>
                  <a:prstClr val="white"/>
                </a:solidFill>
                <a:latin typeface="Arial" panose="020B0604020202020204" pitchFamily="34" charset="0"/>
                <a:cs typeface="Arial" panose="020B0604020202020204" pitchFamily="34" charset="0"/>
              </a:rPr>
              <a:t>khensa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endParaRPr lang="en-ZA" sz="36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7164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33347596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baseline="0"/>
            </a:lvl1pPr>
          </a:lstStyle>
          <a:p>
            <a:r>
              <a:rPr lang="en-US" dirty="0" smtClean="0"/>
              <a:t>Questions or Comments ? Contact us</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646331"/>
          </a:xfrm>
          <a:prstGeom prst="rect">
            <a:avLst/>
          </a:prstGeom>
          <a:noFill/>
        </p:spPr>
        <p:txBody>
          <a:bodyPr wrap="square" rtlCol="0">
            <a:spAutoFit/>
          </a:bodyPr>
          <a:lstStyle/>
          <a:p>
            <a:r>
              <a:rPr lang="en-ZA" dirty="0" smtClean="0">
                <a:solidFill>
                  <a:prstClr val="white"/>
                </a:solidFill>
              </a:rPr>
              <a:t>Ms </a:t>
            </a:r>
            <a:r>
              <a:rPr lang="en-ZA" dirty="0" err="1" smtClean="0">
                <a:solidFill>
                  <a:prstClr val="white"/>
                </a:solidFill>
              </a:rPr>
              <a:t>Nonyameko</a:t>
            </a:r>
            <a:r>
              <a:rPr lang="en-ZA" dirty="0" smtClean="0">
                <a:solidFill>
                  <a:prstClr val="white"/>
                </a:solidFill>
              </a:rPr>
              <a:t> Sheilla Ngxeke</a:t>
            </a:r>
          </a:p>
          <a:p>
            <a:endParaRPr lang="en-ZA" dirty="0">
              <a:solidFill>
                <a:prstClr val="white"/>
              </a:solidFill>
            </a:endParaRPr>
          </a:p>
        </p:txBody>
      </p:sp>
      <p:sp>
        <p:nvSpPr>
          <p:cNvPr id="18" name="Text Placeholder 17"/>
          <p:cNvSpPr>
            <a:spLocks noGrp="1"/>
          </p:cNvSpPr>
          <p:nvPr>
            <p:ph type="body" sz="quarter" idx="10" hasCustomPrompt="1"/>
          </p:nvPr>
        </p:nvSpPr>
        <p:spPr>
          <a:xfrm>
            <a:off x="907374" y="3244308"/>
            <a:ext cx="6189662" cy="914400"/>
          </a:xfrm>
          <a:prstGeom prst="rect">
            <a:avLst/>
          </a:prstGeom>
        </p:spPr>
        <p:txBody>
          <a:bodyPr/>
          <a:lstStyle>
            <a:lvl4pPr marL="1371600" indent="0">
              <a:buNone/>
              <a:defRPr baseline="0"/>
            </a:lvl4pPr>
          </a:lstStyle>
          <a:p>
            <a:pPr lvl="3"/>
            <a:r>
              <a:rPr lang="en-ZA" dirty="0" smtClean="0"/>
              <a:t>Email : Sheilla.Ngxeke@dpsa.gov.za</a:t>
            </a:r>
          </a:p>
          <a:p>
            <a:pPr lvl="3"/>
            <a:r>
              <a:rPr lang="en-ZA" dirty="0" smtClean="0"/>
              <a:t>Landline : 012 336 1029</a:t>
            </a:r>
          </a:p>
          <a:p>
            <a:pPr lvl="3"/>
            <a:r>
              <a:rPr lang="en-ZA" dirty="0" smtClean="0"/>
              <a:t>Cell : 0836314098</a:t>
            </a:r>
          </a:p>
          <a:p>
            <a:pPr lvl="3"/>
            <a:endParaRPr lang="en-ZA" dirty="0" smtClean="0"/>
          </a:p>
          <a:p>
            <a:pPr lvl="3"/>
            <a:endParaRPr lang="en-ZA" dirty="0" smtClean="0"/>
          </a:p>
          <a:p>
            <a:pPr lvl="3"/>
            <a:endParaRPr lang="en-ZA" dirty="0" smtClean="0"/>
          </a:p>
          <a:p>
            <a:pPr lvl="3"/>
            <a:endParaRPr lang="en-ZA" dirty="0"/>
          </a:p>
        </p:txBody>
      </p:sp>
    </p:spTree>
    <p:extLst>
      <p:ext uri="{BB962C8B-B14F-4D97-AF65-F5344CB8AC3E}">
        <p14:creationId xmlns:p14="http://schemas.microsoft.com/office/powerpoint/2010/main" val="374732421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a:prstGeom prst="rect">
            <a:avLst/>
          </a:prstGeom>
        </p:spPr>
        <p:txBody>
          <a:bodyPr anchor="ctr" anchorCtr="0">
            <a:noAutofit/>
          </a:bodyPr>
          <a:lstStyle>
            <a:lvl1pPr algn="ctr">
              <a:defRPr sz="4400"/>
            </a:lvl1pPr>
          </a:lstStyle>
          <a:p>
            <a:r>
              <a:rPr lang="en-US" dirty="0" smtClean="0"/>
              <a:t>ICT Security Guidelines</a:t>
            </a:r>
            <a:endParaRPr lang="en-US" dirty="0"/>
          </a:p>
        </p:txBody>
      </p:sp>
      <p:sp>
        <p:nvSpPr>
          <p:cNvPr id="3" name="Subtitle 2"/>
          <p:cNvSpPr>
            <a:spLocks noGrp="1"/>
          </p:cNvSpPr>
          <p:nvPr>
            <p:ph type="subTitle" idx="1" hasCustomPrompt="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07 September 2016</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r>
              <a:rPr lang="en-ZA" dirty="0" smtClean="0">
                <a:solidFill>
                  <a:prstClr val="white"/>
                </a:solidFill>
              </a:rPr>
              <a:t>1</a:t>
            </a:r>
            <a:endParaRPr lang="en-ZA" dirty="0">
              <a:solidFill>
                <a:prstClr val="white"/>
              </a:solidFill>
            </a:endParaRPr>
          </a:p>
        </p:txBody>
      </p:sp>
    </p:spTree>
    <p:extLst>
      <p:ext uri="{BB962C8B-B14F-4D97-AF65-F5344CB8AC3E}">
        <p14:creationId xmlns:p14="http://schemas.microsoft.com/office/powerpoint/2010/main" val="14958886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5"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28601" y="168295"/>
            <a:ext cx="10083800" cy="670287"/>
          </a:xfrm>
          <a:prstGeom prst="rect">
            <a:avLst/>
          </a:prstGeom>
        </p:spPr>
        <p:txBody>
          <a:bodyPr/>
          <a:lstStyle/>
          <a:p>
            <a:r>
              <a:rPr lang="en-US" dirty="0" smtClean="0"/>
              <a:t>ICT Security Guidelines Overview</a:t>
            </a:r>
            <a:endParaRPr lang="en-US" dirty="0"/>
          </a:p>
        </p:txBody>
      </p:sp>
      <p:sp>
        <p:nvSpPr>
          <p:cNvPr id="3" name="Content Placeholder 2"/>
          <p:cNvSpPr>
            <a:spLocks noGrp="1"/>
          </p:cNvSpPr>
          <p:nvPr>
            <p:ph idx="1" hasCustomPrompt="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r>
              <a:rPr lang="en-US" altLang="en-US" sz="2400" dirty="0" smtClean="0"/>
              <a:t>Introduction</a:t>
            </a:r>
          </a:p>
          <a:p>
            <a:r>
              <a:rPr lang="en-US" altLang="en-US" sz="2400" dirty="0" smtClean="0"/>
              <a:t>Information Security Governance Model</a:t>
            </a:r>
          </a:p>
          <a:p>
            <a:r>
              <a:rPr lang="en-US" altLang="en-US" sz="2400" dirty="0" smtClean="0"/>
              <a:t>ICT Risk Management</a:t>
            </a:r>
          </a:p>
          <a:p>
            <a:r>
              <a:rPr lang="en-US" altLang="en-US" sz="2400" dirty="0" smtClean="0"/>
              <a:t>Asset Management</a:t>
            </a:r>
          </a:p>
          <a:p>
            <a:r>
              <a:rPr lang="en-US" altLang="en-US" sz="2400" dirty="0" smtClean="0"/>
              <a:t>Human Resource Security</a:t>
            </a:r>
          </a:p>
          <a:p>
            <a:r>
              <a:rPr lang="en-US" altLang="en-US" sz="2400" dirty="0" smtClean="0"/>
              <a:t>Communications and Operations Management</a:t>
            </a:r>
          </a:p>
          <a:p>
            <a:r>
              <a:rPr lang="en-US" altLang="en-US" sz="2400" dirty="0" smtClean="0"/>
              <a:t>Physical and Environmental Security</a:t>
            </a:r>
          </a:p>
          <a:p>
            <a:r>
              <a:rPr lang="en-US" altLang="en-US" sz="2400" dirty="0" smtClean="0"/>
              <a:t>Access Management</a:t>
            </a:r>
          </a:p>
          <a:p>
            <a:r>
              <a:rPr lang="en-US" altLang="en-US" sz="2400" dirty="0" smtClean="0"/>
              <a:t>Conclusion and Way Forward </a:t>
            </a:r>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lvl1pPr>
              <a:defRPr/>
            </a:lvl1pPr>
          </a:lstStyle>
          <a:p>
            <a:r>
              <a:rPr lang="en-ZA" dirty="0" smtClean="0">
                <a:solidFill>
                  <a:prstClr val="white"/>
                </a:solidFill>
              </a:rPr>
              <a:t>2</a:t>
            </a:r>
            <a:endParaRPr lang="en-ZA" dirty="0">
              <a:solidFill>
                <a:prstClr val="white"/>
              </a:solidFill>
            </a:endParaRPr>
          </a:p>
        </p:txBody>
      </p:sp>
    </p:spTree>
    <p:extLst>
      <p:ext uri="{BB962C8B-B14F-4D97-AF65-F5344CB8AC3E}">
        <p14:creationId xmlns:p14="http://schemas.microsoft.com/office/powerpoint/2010/main" val="10390035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Introduction</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3</a:t>
            </a:r>
            <a:endParaRPr lang="en-ZA" dirty="0">
              <a:solidFill>
                <a:prstClr val="white"/>
              </a:solidFill>
            </a:endParaRPr>
          </a:p>
        </p:txBody>
      </p:sp>
    </p:spTree>
    <p:extLst>
      <p:ext uri="{BB962C8B-B14F-4D97-AF65-F5344CB8AC3E}">
        <p14:creationId xmlns:p14="http://schemas.microsoft.com/office/powerpoint/2010/main" val="202602387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Information Security Governance Model</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4</a:t>
            </a:r>
            <a:endParaRPr lang="en-ZA" dirty="0">
              <a:solidFill>
                <a:prstClr val="white"/>
              </a:solidFill>
            </a:endParaRPr>
          </a:p>
        </p:txBody>
      </p:sp>
    </p:spTree>
    <p:extLst>
      <p:ext uri="{BB962C8B-B14F-4D97-AF65-F5344CB8AC3E}">
        <p14:creationId xmlns:p14="http://schemas.microsoft.com/office/powerpoint/2010/main" val="387392222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ICT Risk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5</a:t>
            </a:r>
            <a:endParaRPr lang="en-ZA" dirty="0">
              <a:solidFill>
                <a:prstClr val="white"/>
              </a:solidFill>
            </a:endParaRPr>
          </a:p>
        </p:txBody>
      </p:sp>
    </p:spTree>
    <p:extLst>
      <p:ext uri="{BB962C8B-B14F-4D97-AF65-F5344CB8AC3E}">
        <p14:creationId xmlns:p14="http://schemas.microsoft.com/office/powerpoint/2010/main" val="16665057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Asset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6</a:t>
            </a:r>
            <a:endParaRPr lang="en-ZA" dirty="0">
              <a:solidFill>
                <a:prstClr val="white"/>
              </a:solidFill>
            </a:endParaRPr>
          </a:p>
        </p:txBody>
      </p:sp>
    </p:spTree>
    <p:extLst>
      <p:ext uri="{BB962C8B-B14F-4D97-AF65-F5344CB8AC3E}">
        <p14:creationId xmlns:p14="http://schemas.microsoft.com/office/powerpoint/2010/main" val="6784321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Human Resource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7</a:t>
            </a:r>
            <a:endParaRPr lang="en-ZA" dirty="0">
              <a:solidFill>
                <a:prstClr val="white"/>
              </a:solidFill>
            </a:endParaRPr>
          </a:p>
        </p:txBody>
      </p:sp>
    </p:spTree>
    <p:extLst>
      <p:ext uri="{BB962C8B-B14F-4D97-AF65-F5344CB8AC3E}">
        <p14:creationId xmlns:p14="http://schemas.microsoft.com/office/powerpoint/2010/main" val="62975559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7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Communications and Operations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8</a:t>
            </a:r>
            <a:endParaRPr lang="en-ZA" dirty="0">
              <a:solidFill>
                <a:prstClr val="white"/>
              </a:solidFill>
            </a:endParaRPr>
          </a:p>
        </p:txBody>
      </p:sp>
    </p:spTree>
    <p:extLst>
      <p:ext uri="{BB962C8B-B14F-4D97-AF65-F5344CB8AC3E}">
        <p14:creationId xmlns:p14="http://schemas.microsoft.com/office/powerpoint/2010/main" val="392449501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Physical and Environmental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9</a:t>
            </a:r>
            <a:endParaRPr lang="en-ZA" dirty="0">
              <a:solidFill>
                <a:prstClr val="white"/>
              </a:solidFill>
            </a:endParaRPr>
          </a:p>
        </p:txBody>
      </p:sp>
    </p:spTree>
    <p:extLst>
      <p:ext uri="{BB962C8B-B14F-4D97-AF65-F5344CB8AC3E}">
        <p14:creationId xmlns:p14="http://schemas.microsoft.com/office/powerpoint/2010/main" val="1420671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14436986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Access Management </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lvl1pPr>
              <a:defRPr/>
            </a:lvl1pPr>
          </a:lstStyle>
          <a:p>
            <a:r>
              <a:rPr lang="en-ZA" dirty="0" smtClean="0">
                <a:solidFill>
                  <a:prstClr val="white"/>
                </a:solidFill>
              </a:rPr>
              <a:t>10</a:t>
            </a:r>
            <a:endParaRPr lang="en-ZA" dirty="0">
              <a:solidFill>
                <a:prstClr val="white"/>
              </a:solidFill>
            </a:endParaRPr>
          </a:p>
        </p:txBody>
      </p:sp>
    </p:spTree>
    <p:extLst>
      <p:ext uri="{BB962C8B-B14F-4D97-AF65-F5344CB8AC3E}">
        <p14:creationId xmlns:p14="http://schemas.microsoft.com/office/powerpoint/2010/main" val="222920462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dirty="0"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pic>
        <p:nvPicPr>
          <p:cNvPr id="34" name="Picture 33" descr="HD-ShadowLo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solidFill>
                  <a:prstClr val="white"/>
                </a:solidFill>
              </a:rPr>
              <a:t>Conclusion and Way Forward</a:t>
            </a:r>
            <a:endParaRPr lang="en-US" dirty="0">
              <a:solidFill>
                <a:prstClr val="white"/>
              </a:solidFill>
            </a:endParaRPr>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r>
              <a:rPr lang="en-ZA" dirty="0" smtClean="0">
                <a:solidFill>
                  <a:prstClr val="white"/>
                </a:solidFill>
              </a:rPr>
              <a:t>11</a:t>
            </a:r>
            <a:endParaRPr lang="en-ZA" dirty="0">
              <a:solidFill>
                <a:prstClr val="white"/>
              </a:solidFill>
            </a:endParaRPr>
          </a:p>
        </p:txBody>
      </p:sp>
    </p:spTree>
    <p:extLst>
      <p:ext uri="{BB962C8B-B14F-4D97-AF65-F5344CB8AC3E}">
        <p14:creationId xmlns:p14="http://schemas.microsoft.com/office/powerpoint/2010/main" val="1790682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algn="ctr">
              <a:lnSpc>
                <a:spcPct val="150000"/>
              </a:lnSpc>
              <a:defRPr/>
            </a:pPr>
            <a:r>
              <a:rPr lang="en-ZA" sz="4000" dirty="0" err="1" smtClean="0">
                <a:solidFill>
                  <a:prstClr val="white"/>
                </a:solidFill>
                <a:latin typeface="Arial" panose="020B0604020202020204" pitchFamily="34" charset="0"/>
                <a:cs typeface="Arial" panose="020B0604020202020204" pitchFamily="34" charset="0"/>
              </a:rPr>
              <a:t>Dankie</a:t>
            </a:r>
            <a:r>
              <a:rPr lang="en-ZA" sz="4000" dirty="0" smtClean="0">
                <a:solidFill>
                  <a:prstClr val="white"/>
                </a:solidFill>
                <a:latin typeface="Arial" panose="020B0604020202020204" pitchFamily="34" charset="0"/>
                <a:cs typeface="Arial" panose="020B0604020202020204" pitchFamily="34" charset="0"/>
              </a:rPr>
              <a:t> / Thank you / </a:t>
            </a:r>
            <a:r>
              <a:rPr lang="en-ZA" sz="4000" dirty="0" err="1" smtClean="0">
                <a:solidFill>
                  <a:prstClr val="white"/>
                </a:solidFill>
                <a:latin typeface="Arial" panose="020B0604020202020204" pitchFamily="34" charset="0"/>
                <a:cs typeface="Arial" panose="020B0604020202020204" pitchFamily="34" charset="0"/>
              </a:rPr>
              <a:t>Ngiyathokoza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Enkosi</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Ngiyabonga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leboga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leboha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Ndi</a:t>
            </a:r>
            <a:r>
              <a:rPr lang="en-ZA" sz="4000" dirty="0" smtClean="0">
                <a:solidFill>
                  <a:prstClr val="white"/>
                </a:solidFill>
                <a:latin typeface="Arial" panose="020B0604020202020204" pitchFamily="34" charset="0"/>
                <a:cs typeface="Arial" panose="020B0604020202020204" pitchFamily="34" charset="0"/>
              </a:rPr>
              <a:t> a </a:t>
            </a:r>
            <a:r>
              <a:rPr lang="en-ZA" sz="4000" smtClean="0">
                <a:solidFill>
                  <a:prstClr val="white"/>
                </a:solidFill>
                <a:latin typeface="Arial" panose="020B0604020202020204" pitchFamily="34" charset="0"/>
                <a:cs typeface="Arial" panose="020B0604020202020204" pitchFamily="34" charset="0"/>
              </a:rPr>
              <a:t>livhuwa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Ndza</a:t>
            </a:r>
            <a:r>
              <a:rPr lang="en-ZA" sz="4000" dirty="0" smtClean="0">
                <a:solidFill>
                  <a:prstClr val="white"/>
                </a:solidFill>
                <a:latin typeface="Arial" panose="020B0604020202020204" pitchFamily="34" charset="0"/>
                <a:cs typeface="Arial" panose="020B0604020202020204" pitchFamily="34" charset="0"/>
              </a:rPr>
              <a:t> </a:t>
            </a:r>
            <a:r>
              <a:rPr lang="en-ZA" sz="4000" dirty="0" err="1" smtClean="0">
                <a:solidFill>
                  <a:prstClr val="white"/>
                </a:solidFill>
                <a:latin typeface="Arial" panose="020B0604020202020204" pitchFamily="34" charset="0"/>
                <a:cs typeface="Arial" panose="020B0604020202020204" pitchFamily="34" charset="0"/>
              </a:rPr>
              <a:t>khensa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endParaRPr lang="en-ZA" sz="36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037111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baseline="0"/>
            </a:lvl1pPr>
          </a:lstStyle>
          <a:p>
            <a:r>
              <a:rPr lang="en-US" dirty="0" smtClean="0"/>
              <a:t>Questions or Comments ? Contact us</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646331"/>
          </a:xfrm>
          <a:prstGeom prst="rect">
            <a:avLst/>
          </a:prstGeom>
          <a:noFill/>
        </p:spPr>
        <p:txBody>
          <a:bodyPr wrap="square" rtlCol="0">
            <a:spAutoFit/>
          </a:bodyPr>
          <a:lstStyle/>
          <a:p>
            <a:r>
              <a:rPr lang="en-ZA" dirty="0" smtClean="0">
                <a:solidFill>
                  <a:prstClr val="white"/>
                </a:solidFill>
              </a:rPr>
              <a:t>Ms </a:t>
            </a:r>
            <a:r>
              <a:rPr lang="en-ZA" dirty="0" err="1" smtClean="0">
                <a:solidFill>
                  <a:prstClr val="white"/>
                </a:solidFill>
              </a:rPr>
              <a:t>Nonyameko</a:t>
            </a:r>
            <a:r>
              <a:rPr lang="en-ZA" dirty="0" smtClean="0">
                <a:solidFill>
                  <a:prstClr val="white"/>
                </a:solidFill>
              </a:rPr>
              <a:t> Sheilla Ngxeke</a:t>
            </a:r>
          </a:p>
          <a:p>
            <a:endParaRPr lang="en-ZA" dirty="0">
              <a:solidFill>
                <a:prstClr val="white"/>
              </a:solidFill>
            </a:endParaRPr>
          </a:p>
        </p:txBody>
      </p:sp>
      <p:sp>
        <p:nvSpPr>
          <p:cNvPr id="18" name="Text Placeholder 17"/>
          <p:cNvSpPr>
            <a:spLocks noGrp="1"/>
          </p:cNvSpPr>
          <p:nvPr>
            <p:ph type="body" sz="quarter" idx="10" hasCustomPrompt="1"/>
          </p:nvPr>
        </p:nvSpPr>
        <p:spPr>
          <a:xfrm>
            <a:off x="907374" y="3244308"/>
            <a:ext cx="6189662" cy="914400"/>
          </a:xfrm>
          <a:prstGeom prst="rect">
            <a:avLst/>
          </a:prstGeom>
        </p:spPr>
        <p:txBody>
          <a:bodyPr/>
          <a:lstStyle>
            <a:lvl4pPr marL="1371600" indent="0">
              <a:buNone/>
              <a:defRPr baseline="0"/>
            </a:lvl4pPr>
          </a:lstStyle>
          <a:p>
            <a:pPr lvl="3"/>
            <a:r>
              <a:rPr lang="en-ZA" dirty="0" smtClean="0"/>
              <a:t>Email : Sheilla.Ngxeke@dpsa.gov.za</a:t>
            </a:r>
          </a:p>
          <a:p>
            <a:pPr lvl="3"/>
            <a:r>
              <a:rPr lang="en-ZA" dirty="0" smtClean="0"/>
              <a:t>Landline : 012 336 1029</a:t>
            </a:r>
          </a:p>
          <a:p>
            <a:pPr lvl="3"/>
            <a:r>
              <a:rPr lang="en-ZA" dirty="0" smtClean="0"/>
              <a:t>Cell : 0836314098</a:t>
            </a:r>
          </a:p>
          <a:p>
            <a:pPr lvl="3"/>
            <a:endParaRPr lang="en-ZA" dirty="0" smtClean="0"/>
          </a:p>
          <a:p>
            <a:pPr lvl="3"/>
            <a:endParaRPr lang="en-ZA" dirty="0" smtClean="0"/>
          </a:p>
          <a:p>
            <a:pPr lvl="3"/>
            <a:endParaRPr lang="en-ZA" dirty="0" smtClean="0"/>
          </a:p>
          <a:p>
            <a:pPr lvl="3"/>
            <a:endParaRPr lang="en-ZA" dirty="0"/>
          </a:p>
        </p:txBody>
      </p:sp>
    </p:spTree>
    <p:extLst>
      <p:ext uri="{BB962C8B-B14F-4D97-AF65-F5344CB8AC3E}">
        <p14:creationId xmlns:p14="http://schemas.microsoft.com/office/powerpoint/2010/main" val="2093851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a:p>
        </p:txBody>
      </p:sp>
    </p:spTree>
    <p:extLst>
      <p:ext uri="{BB962C8B-B14F-4D97-AF65-F5344CB8AC3E}">
        <p14:creationId xmlns:p14="http://schemas.microsoft.com/office/powerpoint/2010/main"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8150159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a:prstGeom prst="rect">
            <a:avLst/>
          </a:prstGeom>
        </p:spPr>
        <p:txBody>
          <a:bodyPr anchor="ctr" anchorCtr="0">
            <a:noAutofit/>
          </a:bodyPr>
          <a:lstStyle>
            <a:lvl1pPr algn="ctr">
              <a:defRPr sz="4400"/>
            </a:lvl1pPr>
          </a:lstStyle>
          <a:p>
            <a:r>
              <a:rPr lang="en-US" dirty="0" smtClean="0"/>
              <a:t>ICT Security Guidelines</a:t>
            </a:r>
            <a:endParaRPr lang="en-US" dirty="0"/>
          </a:p>
        </p:txBody>
      </p:sp>
      <p:sp>
        <p:nvSpPr>
          <p:cNvPr id="3" name="Subtitle 2"/>
          <p:cNvSpPr>
            <a:spLocks noGrp="1"/>
          </p:cNvSpPr>
          <p:nvPr>
            <p:ph type="subTitle" idx="1" hasCustomPrompt="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07 September 2016</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r>
              <a:rPr lang="en-ZA" dirty="0" smtClean="0">
                <a:solidFill>
                  <a:prstClr val="white"/>
                </a:solidFill>
              </a:rPr>
              <a:t>1</a:t>
            </a:r>
            <a:endParaRPr lang="en-ZA" dirty="0">
              <a:solidFill>
                <a:prstClr val="white"/>
              </a:solidFill>
            </a:endParaRPr>
          </a:p>
        </p:txBody>
      </p:sp>
    </p:spTree>
    <p:extLst>
      <p:ext uri="{BB962C8B-B14F-4D97-AF65-F5344CB8AC3E}">
        <p14:creationId xmlns:p14="http://schemas.microsoft.com/office/powerpoint/2010/main" val="28451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5"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28601" y="168295"/>
            <a:ext cx="10083800" cy="670287"/>
          </a:xfrm>
          <a:prstGeom prst="rect">
            <a:avLst/>
          </a:prstGeom>
        </p:spPr>
        <p:txBody>
          <a:bodyPr/>
          <a:lstStyle/>
          <a:p>
            <a:r>
              <a:rPr lang="en-US" dirty="0" smtClean="0"/>
              <a:t>ICT Security Guidelines Overview</a:t>
            </a:r>
            <a:endParaRPr lang="en-US" dirty="0"/>
          </a:p>
        </p:txBody>
      </p:sp>
      <p:sp>
        <p:nvSpPr>
          <p:cNvPr id="3" name="Content Placeholder 2"/>
          <p:cNvSpPr>
            <a:spLocks noGrp="1"/>
          </p:cNvSpPr>
          <p:nvPr>
            <p:ph idx="1" hasCustomPrompt="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r>
              <a:rPr lang="en-US" altLang="en-US" sz="2400" dirty="0" smtClean="0"/>
              <a:t>Introduction</a:t>
            </a:r>
          </a:p>
          <a:p>
            <a:r>
              <a:rPr lang="en-US" altLang="en-US" sz="2400" dirty="0" smtClean="0"/>
              <a:t>Information Security Governance Model</a:t>
            </a:r>
          </a:p>
          <a:p>
            <a:r>
              <a:rPr lang="en-US" altLang="en-US" sz="2400" dirty="0" smtClean="0"/>
              <a:t>ICT Risk Management</a:t>
            </a:r>
          </a:p>
          <a:p>
            <a:r>
              <a:rPr lang="en-US" altLang="en-US" sz="2400" dirty="0" smtClean="0"/>
              <a:t>Asset Management</a:t>
            </a:r>
          </a:p>
          <a:p>
            <a:r>
              <a:rPr lang="en-US" altLang="en-US" sz="2400" dirty="0" smtClean="0"/>
              <a:t>Human Resource Security</a:t>
            </a:r>
          </a:p>
          <a:p>
            <a:r>
              <a:rPr lang="en-US" altLang="en-US" sz="2400" dirty="0" smtClean="0"/>
              <a:t>Communications and Operations Management</a:t>
            </a:r>
          </a:p>
          <a:p>
            <a:r>
              <a:rPr lang="en-US" altLang="en-US" sz="2400" dirty="0" smtClean="0"/>
              <a:t>Physical and Environmental Security</a:t>
            </a:r>
          </a:p>
          <a:p>
            <a:r>
              <a:rPr lang="en-US" altLang="en-US" sz="2400" dirty="0" smtClean="0"/>
              <a:t>Access Management</a:t>
            </a:r>
          </a:p>
          <a:p>
            <a:r>
              <a:rPr lang="en-US" altLang="en-US" sz="2400" dirty="0" smtClean="0"/>
              <a:t>Conclusion and Way Forward </a:t>
            </a:r>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lvl1pPr>
              <a:defRPr/>
            </a:lvl1pPr>
          </a:lstStyle>
          <a:p>
            <a:r>
              <a:rPr lang="en-ZA" dirty="0" smtClean="0">
                <a:solidFill>
                  <a:prstClr val="white"/>
                </a:solidFill>
              </a:rPr>
              <a:t>2</a:t>
            </a:r>
            <a:endParaRPr lang="en-ZA" dirty="0">
              <a:solidFill>
                <a:prstClr val="white"/>
              </a:solidFill>
            </a:endParaRPr>
          </a:p>
        </p:txBody>
      </p:sp>
    </p:spTree>
    <p:extLst>
      <p:ext uri="{BB962C8B-B14F-4D97-AF65-F5344CB8AC3E}">
        <p14:creationId xmlns:p14="http://schemas.microsoft.com/office/powerpoint/2010/main" val="17425817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1.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6" Type="http://schemas.openxmlformats.org/officeDocument/2006/relationships/image" Target="../media/image2.pn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1.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5">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solidFill>
                <a:prstClr val="white">
                  <a:tint val="75000"/>
                </a:prstClr>
              </a:solidFill>
            </a:endParaRP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solidFill>
                <a:prstClr val="white">
                  <a:tint val="75000"/>
                </a:prstClr>
              </a:solidFill>
            </a:endParaRPr>
          </a:p>
        </p:txBody>
      </p:sp>
      <p:pic>
        <p:nvPicPr>
          <p:cNvPr id="8" name="Picture 7"/>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2877892892"/>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5">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solidFill>
                <a:prstClr val="white">
                  <a:tint val="75000"/>
                </a:prstClr>
              </a:solidFill>
            </a:endParaRP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solidFill>
                <a:prstClr val="white">
                  <a:tint val="75000"/>
                </a:prstClr>
              </a:solidFill>
            </a:endParaRPr>
          </a:p>
        </p:txBody>
      </p:sp>
      <p:pic>
        <p:nvPicPr>
          <p:cNvPr id="8" name="Picture 7"/>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2436890298"/>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altLang="en-US" b="1" dirty="0"/>
              <a:t>ROLE OF ICT IN SERVICE DELIVERY (VALUE)</a:t>
            </a:r>
            <a:endParaRPr lang="en-ZA" dirty="0"/>
          </a:p>
        </p:txBody>
      </p:sp>
      <p:sp>
        <p:nvSpPr>
          <p:cNvPr id="3" name="Subtitle 2"/>
          <p:cNvSpPr>
            <a:spLocks noGrp="1"/>
          </p:cNvSpPr>
          <p:nvPr>
            <p:ph type="subTitle" idx="1"/>
          </p:nvPr>
        </p:nvSpPr>
        <p:spPr/>
        <p:txBody>
          <a:bodyPr>
            <a:normAutofit lnSpcReduction="10000"/>
          </a:bodyPr>
          <a:lstStyle/>
          <a:p>
            <a:r>
              <a:rPr lang="en-ZA" dirty="0" smtClean="0"/>
              <a:t>CIGFARO 88</a:t>
            </a:r>
            <a:r>
              <a:rPr lang="en-ZA" baseline="30000" dirty="0" smtClean="0"/>
              <a:t>th</a:t>
            </a:r>
            <a:r>
              <a:rPr lang="en-ZA" dirty="0" smtClean="0"/>
              <a:t> Annual Conference</a:t>
            </a:r>
          </a:p>
          <a:p>
            <a:r>
              <a:rPr lang="en-ZA" dirty="0" smtClean="0"/>
              <a:t>10 October 2017</a:t>
            </a:r>
          </a:p>
          <a:p>
            <a:r>
              <a:rPr lang="en-ZA" dirty="0" smtClean="0"/>
              <a:t>DPSA</a:t>
            </a:r>
            <a:endParaRPr lang="en-ZA" dirty="0"/>
          </a:p>
        </p:txBody>
      </p:sp>
    </p:spTree>
    <p:extLst>
      <p:ext uri="{BB962C8B-B14F-4D97-AF65-F5344CB8AC3E}">
        <p14:creationId xmlns:p14="http://schemas.microsoft.com/office/powerpoint/2010/main" val="109993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PUBLIC ADMINISTRATION MANAGEMENT ACT</a:t>
            </a:r>
            <a:endParaRPr lang="en-ZA" dirty="0"/>
          </a:p>
        </p:txBody>
      </p:sp>
      <p:sp>
        <p:nvSpPr>
          <p:cNvPr id="3" name="Content Placeholder 2"/>
          <p:cNvSpPr>
            <a:spLocks noGrp="1"/>
          </p:cNvSpPr>
          <p:nvPr>
            <p:ph idx="1"/>
          </p:nvPr>
        </p:nvSpPr>
        <p:spPr/>
        <p:txBody>
          <a:bodyPr/>
          <a:lstStyle/>
          <a:p>
            <a:r>
              <a:rPr lang="en-ZA" dirty="0" smtClean="0"/>
              <a:t>Objectives of the ACT is to promote the basic values and principles governing the Public Administration referred to in Section 195 (1) of the constitution</a:t>
            </a:r>
          </a:p>
          <a:p>
            <a:r>
              <a:rPr lang="en-ZA" dirty="0" smtClean="0"/>
              <a:t>PAMA ICT Mandate</a:t>
            </a:r>
            <a:endParaRPr lang="en-ZA" dirty="0"/>
          </a:p>
          <a:p>
            <a:pPr lvl="1"/>
            <a:r>
              <a:rPr lang="en-ZA" dirty="0" smtClean="0"/>
              <a:t>Chapter </a:t>
            </a:r>
            <a:r>
              <a:rPr lang="en-ZA" dirty="0"/>
              <a:t>5, Section  14</a:t>
            </a:r>
          </a:p>
          <a:p>
            <a:pPr lvl="2"/>
            <a:r>
              <a:rPr lang="en-ZA" b="1" dirty="0"/>
              <a:t>Use of information and communication technologies in public administration</a:t>
            </a:r>
            <a:endParaRPr lang="en-ZA" dirty="0"/>
          </a:p>
          <a:p>
            <a:pPr lvl="3"/>
            <a:r>
              <a:rPr lang="en-ZA" b="1" dirty="0"/>
              <a:t>14. </a:t>
            </a:r>
            <a:r>
              <a:rPr lang="en-ZA" dirty="0"/>
              <a:t>The head of an institution must—</a:t>
            </a:r>
          </a:p>
          <a:p>
            <a:pPr marL="1371600" lvl="3" indent="0">
              <a:buNone/>
            </a:pPr>
            <a:r>
              <a:rPr lang="en-ZA" i="1" dirty="0"/>
              <a:t>(a) </a:t>
            </a:r>
            <a:r>
              <a:rPr lang="en-ZA" dirty="0"/>
              <a:t>acquire and use information and communication technologies in a manner</a:t>
            </a:r>
          </a:p>
          <a:p>
            <a:pPr lvl="3"/>
            <a:r>
              <a:rPr lang="en-ZA" dirty="0"/>
              <a:t>which—</a:t>
            </a:r>
          </a:p>
          <a:p>
            <a:pPr lvl="4"/>
            <a:r>
              <a:rPr lang="en-ZA" dirty="0"/>
              <a:t>(</a:t>
            </a:r>
            <a:r>
              <a:rPr lang="en-ZA" dirty="0" err="1"/>
              <a:t>i</a:t>
            </a:r>
            <a:r>
              <a:rPr lang="en-ZA" dirty="0"/>
              <a:t>) leverages economies of scale to provide for cost effective service;</a:t>
            </a:r>
          </a:p>
          <a:p>
            <a:pPr lvl="4"/>
            <a:r>
              <a:rPr lang="en-ZA" dirty="0"/>
              <a:t>(ii) ensures the interoperability of its information systems with information</a:t>
            </a:r>
          </a:p>
          <a:p>
            <a:pPr lvl="4"/>
            <a:r>
              <a:rPr lang="en-ZA" dirty="0"/>
              <a:t>systems of other institutions to enhance internal efficiency or service</a:t>
            </a:r>
          </a:p>
          <a:p>
            <a:pPr lvl="4"/>
            <a:r>
              <a:rPr lang="en-ZA" dirty="0"/>
              <a:t>delivery;</a:t>
            </a:r>
          </a:p>
          <a:p>
            <a:pPr lvl="4"/>
            <a:r>
              <a:rPr lang="en-ZA" dirty="0"/>
              <a:t>(iii) eliminates unnecessary duplication of information and communication</a:t>
            </a:r>
          </a:p>
          <a:p>
            <a:pPr lvl="4"/>
            <a:r>
              <a:rPr lang="en-ZA" dirty="0"/>
              <a:t>technologies in the public administration; and</a:t>
            </a:r>
          </a:p>
          <a:p>
            <a:pPr lvl="4"/>
            <a:r>
              <a:rPr lang="en-ZA" dirty="0"/>
              <a:t>(iv) ensures security of its information systems;</a:t>
            </a:r>
          </a:p>
          <a:p>
            <a:pPr marL="457200" lvl="1" indent="0">
              <a:buNone/>
            </a:pPr>
            <a:r>
              <a:rPr lang="en-ZA" dirty="0"/>
              <a:t> </a:t>
            </a:r>
          </a:p>
        </p:txBody>
      </p:sp>
    </p:spTree>
    <p:extLst>
      <p:ext uri="{BB962C8B-B14F-4D97-AF65-F5344CB8AC3E}">
        <p14:creationId xmlns:p14="http://schemas.microsoft.com/office/powerpoint/2010/main" val="2272862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PAMA CHALLENGES</a:t>
            </a:r>
            <a:endParaRPr lang="en-ZA" dirty="0"/>
          </a:p>
        </p:txBody>
      </p:sp>
      <p:sp>
        <p:nvSpPr>
          <p:cNvPr id="3" name="Content Placeholder 2"/>
          <p:cNvSpPr>
            <a:spLocks noGrp="1"/>
          </p:cNvSpPr>
          <p:nvPr>
            <p:ph idx="1"/>
          </p:nvPr>
        </p:nvSpPr>
        <p:spPr/>
        <p:txBody>
          <a:bodyPr/>
          <a:lstStyle/>
          <a:p>
            <a:pPr marL="457200" lvl="1" indent="0">
              <a:buNone/>
            </a:pPr>
            <a:r>
              <a:rPr lang="en-ZA" dirty="0"/>
              <a:t> </a:t>
            </a:r>
            <a:r>
              <a:rPr lang="en-ZA" i="1" dirty="0" smtClean="0"/>
              <a:t>(</a:t>
            </a:r>
            <a:r>
              <a:rPr lang="en-ZA" i="1" dirty="0"/>
              <a:t>b) </a:t>
            </a:r>
            <a:r>
              <a:rPr lang="en-ZA" dirty="0"/>
              <a:t>use information and communication technologies to develop and enhance the</a:t>
            </a:r>
          </a:p>
          <a:p>
            <a:pPr marL="457200" lvl="1" indent="0">
              <a:buNone/>
            </a:pPr>
            <a:r>
              <a:rPr lang="en-ZA" dirty="0" smtClean="0"/>
              <a:t>      delivery </a:t>
            </a:r>
            <a:r>
              <a:rPr lang="en-ZA" dirty="0"/>
              <a:t>of its services in the public administration;</a:t>
            </a:r>
          </a:p>
          <a:p>
            <a:pPr marL="457200" lvl="1" indent="0">
              <a:buNone/>
            </a:pPr>
            <a:r>
              <a:rPr lang="en-ZA" i="1" dirty="0"/>
              <a:t>(c) </a:t>
            </a:r>
            <a:r>
              <a:rPr lang="en-ZA" dirty="0"/>
              <a:t>align the use by staff of information and communication technologies to</a:t>
            </a:r>
          </a:p>
          <a:p>
            <a:pPr marL="457200" lvl="1" indent="0">
              <a:buNone/>
            </a:pPr>
            <a:r>
              <a:rPr lang="en-ZA" dirty="0" smtClean="0"/>
              <a:t>     achieve </a:t>
            </a:r>
            <a:r>
              <a:rPr lang="en-ZA" dirty="0"/>
              <a:t>optimal service delivery; and</a:t>
            </a:r>
          </a:p>
          <a:p>
            <a:pPr marL="457200" lvl="1" indent="0">
              <a:buNone/>
            </a:pPr>
            <a:r>
              <a:rPr lang="en-ZA" i="1" dirty="0"/>
              <a:t>(d) </a:t>
            </a:r>
            <a:r>
              <a:rPr lang="en-ZA" dirty="0"/>
              <a:t>promote the access to public services through the use of information and</a:t>
            </a:r>
          </a:p>
          <a:p>
            <a:pPr marL="457200" lvl="1" indent="0">
              <a:buNone/>
            </a:pPr>
            <a:r>
              <a:rPr lang="en-ZA" dirty="0" smtClean="0"/>
              <a:t>     Communication </a:t>
            </a:r>
            <a:r>
              <a:rPr lang="en-ZA" dirty="0"/>
              <a:t>technologies. </a:t>
            </a:r>
            <a:endParaRPr lang="en-ZA" dirty="0" smtClean="0"/>
          </a:p>
          <a:p>
            <a:r>
              <a:rPr lang="en-ZA" dirty="0" smtClean="0"/>
              <a:t>PAM Act is not yet in operation </a:t>
            </a:r>
          </a:p>
          <a:p>
            <a:r>
              <a:rPr lang="en-ZA" dirty="0" smtClean="0"/>
              <a:t>The DPSA </a:t>
            </a:r>
            <a:r>
              <a:rPr lang="en-ZA" dirty="0"/>
              <a:t>still needs to work with </a:t>
            </a:r>
            <a:r>
              <a:rPr lang="en-ZA" dirty="0" smtClean="0"/>
              <a:t>COGTA </a:t>
            </a:r>
            <a:r>
              <a:rPr lang="en-ZA" dirty="0"/>
              <a:t>and </a:t>
            </a:r>
            <a:r>
              <a:rPr lang="en-ZA" dirty="0" smtClean="0"/>
              <a:t>SALGA </a:t>
            </a:r>
            <a:r>
              <a:rPr lang="en-ZA" dirty="0"/>
              <a:t>to device ways to roll out this framework to local govt. Efforts are currently underway with DPE to organize a workshop to assist SOE under DPE to implement.</a:t>
            </a:r>
          </a:p>
          <a:p>
            <a:endParaRPr lang="en-ZA" dirty="0" smtClean="0"/>
          </a:p>
          <a:p>
            <a:pPr marL="457200" lvl="1" indent="0">
              <a:buNone/>
            </a:pPr>
            <a:endParaRPr lang="en-ZA" dirty="0"/>
          </a:p>
        </p:txBody>
      </p:sp>
    </p:spTree>
    <p:extLst>
      <p:ext uri="{BB962C8B-B14F-4D97-AF65-F5344CB8AC3E}">
        <p14:creationId xmlns:p14="http://schemas.microsoft.com/office/powerpoint/2010/main" val="3598198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WHY GOVERNANCE FRAMEWORK</a:t>
            </a:r>
            <a:r>
              <a:rPr lang="en-GB" dirty="0" smtClean="0"/>
              <a:t> </a:t>
            </a:r>
            <a:endParaRPr lang="en-ZA" dirty="0"/>
          </a:p>
        </p:txBody>
      </p:sp>
      <p:sp>
        <p:nvSpPr>
          <p:cNvPr id="5" name="Content Placeholder 4"/>
          <p:cNvSpPr>
            <a:spLocks noGrp="1"/>
          </p:cNvSpPr>
          <p:nvPr>
            <p:ph idx="1"/>
          </p:nvPr>
        </p:nvSpPr>
        <p:spPr>
          <a:xfrm>
            <a:off x="228600" y="1094546"/>
            <a:ext cx="11809203" cy="4708846"/>
          </a:xfrm>
        </p:spPr>
        <p:txBody>
          <a:bodyPr/>
          <a:lstStyle/>
          <a:p>
            <a:pPr lvl="0" algn="just"/>
            <a:r>
              <a:rPr lang="en-GB" sz="2200" dirty="0">
                <a:solidFill>
                  <a:schemeClr val="bg1"/>
                </a:solidFill>
              </a:rPr>
              <a:t>Corporate </a:t>
            </a:r>
            <a:r>
              <a:rPr lang="en-GB" sz="2200" dirty="0" smtClean="0">
                <a:solidFill>
                  <a:schemeClr val="bg1"/>
                </a:solidFill>
              </a:rPr>
              <a:t>governance </a:t>
            </a:r>
            <a:r>
              <a:rPr lang="en-GB" sz="2200" dirty="0">
                <a:solidFill>
                  <a:schemeClr val="bg1"/>
                </a:solidFill>
              </a:rPr>
              <a:t>of ICT requires that all important ICT decisions should come from the senior political and managerial leadership and not to be delegated to ICT management. This accountability enables the department to align the delivery of ICT services with the department’s strategic goals.</a:t>
            </a:r>
            <a:endParaRPr lang="en-ZA" sz="2200" dirty="0">
              <a:solidFill>
                <a:schemeClr val="bg1"/>
              </a:solidFill>
            </a:endParaRPr>
          </a:p>
          <a:p>
            <a:pPr algn="just"/>
            <a:r>
              <a:rPr lang="en-GB" sz="2200" dirty="0">
                <a:solidFill>
                  <a:schemeClr val="bg1"/>
                </a:solidFill>
              </a:rPr>
              <a:t>The </a:t>
            </a:r>
            <a:r>
              <a:rPr lang="en-GB" sz="2200" dirty="0" smtClean="0">
                <a:solidFill>
                  <a:schemeClr val="bg1"/>
                </a:solidFill>
              </a:rPr>
              <a:t>corporate governance </a:t>
            </a:r>
            <a:r>
              <a:rPr lang="en-GB" sz="2200" dirty="0">
                <a:solidFill>
                  <a:schemeClr val="bg1"/>
                </a:solidFill>
              </a:rPr>
              <a:t>of ICT is a continuous function that should be embedded in all operations of a department, from Executive </a:t>
            </a:r>
            <a:r>
              <a:rPr lang="en-GB" sz="2200" dirty="0" smtClean="0">
                <a:solidFill>
                  <a:schemeClr val="bg1"/>
                </a:solidFill>
              </a:rPr>
              <a:t>Authority </a:t>
            </a:r>
            <a:r>
              <a:rPr lang="en-GB" sz="2200" b="1" dirty="0" smtClean="0">
                <a:solidFill>
                  <a:schemeClr val="bg1"/>
                </a:solidFill>
              </a:rPr>
              <a:t>(Mayor) </a:t>
            </a:r>
            <a:r>
              <a:rPr lang="en-GB" sz="2200" dirty="0">
                <a:solidFill>
                  <a:schemeClr val="bg1"/>
                </a:solidFill>
              </a:rPr>
              <a:t>and Executive Management level to the business and ICT service level. In the execution of the </a:t>
            </a:r>
            <a:r>
              <a:rPr lang="en-GB" sz="2200" dirty="0" smtClean="0">
                <a:solidFill>
                  <a:schemeClr val="bg1"/>
                </a:solidFill>
              </a:rPr>
              <a:t>corporate governance </a:t>
            </a:r>
            <a:r>
              <a:rPr lang="en-GB" sz="2200" dirty="0">
                <a:solidFill>
                  <a:schemeClr val="bg1"/>
                </a:solidFill>
              </a:rPr>
              <a:t>of ICT, the leadership should provide for the necessary strategies, architectures, plans, frameworks, policies, structures, </a:t>
            </a:r>
            <a:r>
              <a:rPr lang="en-ZA" sz="2200" dirty="0">
                <a:solidFill>
                  <a:schemeClr val="bg1"/>
                </a:solidFill>
              </a:rPr>
              <a:t>procedures, processes, mechanisms and controls, and ethical </a:t>
            </a:r>
            <a:r>
              <a:rPr lang="en-ZA" sz="2200" dirty="0" smtClean="0">
                <a:solidFill>
                  <a:schemeClr val="bg1"/>
                </a:solidFill>
              </a:rPr>
              <a:t>culture.</a:t>
            </a:r>
          </a:p>
          <a:p>
            <a:pPr algn="just"/>
            <a:r>
              <a:rPr lang="en-ZA" sz="2200" dirty="0">
                <a:solidFill>
                  <a:schemeClr val="bg1"/>
                </a:solidFill>
              </a:rPr>
              <a:t>Through practices, principles and implementation approach, the CGICT Policy Framework seeks to provide the </a:t>
            </a:r>
            <a:r>
              <a:rPr lang="en-ZA" sz="2200" dirty="0" smtClean="0">
                <a:solidFill>
                  <a:schemeClr val="bg1"/>
                </a:solidFill>
              </a:rPr>
              <a:t>departments with direction </a:t>
            </a:r>
            <a:r>
              <a:rPr lang="en-ZA" sz="2200" dirty="0">
                <a:solidFill>
                  <a:schemeClr val="bg1"/>
                </a:solidFill>
              </a:rPr>
              <a:t>to implement </a:t>
            </a:r>
            <a:r>
              <a:rPr lang="en-ZA" sz="2200" dirty="0" smtClean="0">
                <a:solidFill>
                  <a:schemeClr val="bg1"/>
                </a:solidFill>
              </a:rPr>
              <a:t>corporate governance </a:t>
            </a:r>
            <a:r>
              <a:rPr lang="en-ZA" sz="2200" dirty="0">
                <a:solidFill>
                  <a:schemeClr val="bg1"/>
                </a:solidFill>
              </a:rPr>
              <a:t>of ICT within their spheres of accountability and responsibility.</a:t>
            </a:r>
          </a:p>
          <a:p>
            <a:endParaRPr lang="en-ZA" dirty="0"/>
          </a:p>
          <a:p>
            <a:endParaRPr lang="en-GB" sz="2000" dirty="0" smtClean="0"/>
          </a:p>
        </p:txBody>
      </p:sp>
    </p:spTree>
    <p:extLst>
      <p:ext uri="{BB962C8B-B14F-4D97-AF65-F5344CB8AC3E}">
        <p14:creationId xmlns:p14="http://schemas.microsoft.com/office/powerpoint/2010/main" val="2891484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CGICT POLICY FRAMEWORK</a:t>
            </a:r>
            <a:r>
              <a:rPr lang="en-GB" dirty="0"/>
              <a:t> </a:t>
            </a:r>
            <a:r>
              <a:rPr lang="en-GB" dirty="0" smtClean="0"/>
              <a:t>(</a:t>
            </a:r>
            <a:r>
              <a:rPr lang="en-GB" dirty="0" err="1" smtClean="0"/>
              <a:t>cont</a:t>
            </a:r>
            <a:r>
              <a:rPr lang="en-GB" dirty="0" smtClean="0"/>
              <a:t>)</a:t>
            </a:r>
            <a:endParaRPr lang="en-ZA" dirty="0"/>
          </a:p>
        </p:txBody>
      </p:sp>
      <p:sp>
        <p:nvSpPr>
          <p:cNvPr id="5" name="Content Placeholder 4"/>
          <p:cNvSpPr>
            <a:spLocks noGrp="1"/>
          </p:cNvSpPr>
          <p:nvPr>
            <p:ph idx="1"/>
          </p:nvPr>
        </p:nvSpPr>
        <p:spPr>
          <a:xfrm>
            <a:off x="228600" y="1094545"/>
            <a:ext cx="11809203" cy="4718425"/>
          </a:xfrm>
        </p:spPr>
        <p:txBody>
          <a:bodyPr/>
          <a:lstStyle/>
          <a:p>
            <a:pPr lvl="0" algn="just"/>
            <a:r>
              <a:rPr lang="en-ZA" dirty="0" smtClean="0">
                <a:solidFill>
                  <a:schemeClr val="bg1"/>
                </a:solidFill>
              </a:rPr>
              <a:t>Corporate governance </a:t>
            </a:r>
            <a:r>
              <a:rPr lang="en-ZA" dirty="0">
                <a:solidFill>
                  <a:schemeClr val="bg1"/>
                </a:solidFill>
              </a:rPr>
              <a:t>of ICT involves evaluating and directing the achievement of strategic goals and using ICT to enable the departmental business and the monitoring of ICT service delivery to ensure continuous service improvement. It includes determining strategic goals and plans, and annual performance plans for ICT service delivery. </a:t>
            </a:r>
          </a:p>
          <a:p>
            <a:pPr lvl="0" algn="just"/>
            <a:r>
              <a:rPr lang="en-ZA" dirty="0">
                <a:solidFill>
                  <a:schemeClr val="bg1"/>
                </a:solidFill>
              </a:rPr>
              <a:t>The </a:t>
            </a:r>
            <a:r>
              <a:rPr lang="en-ZA" dirty="0" err="1" smtClean="0">
                <a:solidFill>
                  <a:schemeClr val="bg1"/>
                </a:solidFill>
              </a:rPr>
              <a:t>HoD</a:t>
            </a:r>
            <a:r>
              <a:rPr lang="en-ZA" dirty="0" smtClean="0">
                <a:solidFill>
                  <a:schemeClr val="bg1"/>
                </a:solidFill>
              </a:rPr>
              <a:t> </a:t>
            </a:r>
            <a:r>
              <a:rPr lang="en-ZA" b="1" dirty="0" smtClean="0">
                <a:solidFill>
                  <a:schemeClr val="bg1"/>
                </a:solidFill>
              </a:rPr>
              <a:t>(Municipal Manager) </a:t>
            </a:r>
            <a:r>
              <a:rPr lang="en-ZA" dirty="0">
                <a:solidFill>
                  <a:schemeClr val="bg1"/>
                </a:solidFill>
              </a:rPr>
              <a:t>and Executive </a:t>
            </a:r>
            <a:r>
              <a:rPr lang="en-ZA" dirty="0" smtClean="0">
                <a:solidFill>
                  <a:schemeClr val="bg1"/>
                </a:solidFill>
              </a:rPr>
              <a:t>Management </a:t>
            </a:r>
            <a:r>
              <a:rPr lang="en-ZA" b="1" dirty="0">
                <a:solidFill>
                  <a:schemeClr val="bg1"/>
                </a:solidFill>
              </a:rPr>
              <a:t>(Mayor) </a:t>
            </a:r>
            <a:r>
              <a:rPr lang="en-ZA" dirty="0">
                <a:solidFill>
                  <a:schemeClr val="bg1"/>
                </a:solidFill>
              </a:rPr>
              <a:t>are respectively accountable and responsible for implementing </a:t>
            </a:r>
            <a:r>
              <a:rPr lang="en-ZA" dirty="0" smtClean="0">
                <a:solidFill>
                  <a:schemeClr val="bg1"/>
                </a:solidFill>
              </a:rPr>
              <a:t>corporate governance </a:t>
            </a:r>
            <a:r>
              <a:rPr lang="en-ZA" dirty="0">
                <a:solidFill>
                  <a:schemeClr val="bg1"/>
                </a:solidFill>
              </a:rPr>
              <a:t>of ICT in the department. Effective </a:t>
            </a:r>
            <a:r>
              <a:rPr lang="en-ZA" dirty="0" smtClean="0">
                <a:solidFill>
                  <a:schemeClr val="bg1"/>
                </a:solidFill>
              </a:rPr>
              <a:t>corporate governance </a:t>
            </a:r>
            <a:r>
              <a:rPr lang="en-ZA" dirty="0">
                <a:solidFill>
                  <a:schemeClr val="bg1"/>
                </a:solidFill>
              </a:rPr>
              <a:t>of ICT is achieved in a department through:</a:t>
            </a:r>
          </a:p>
          <a:p>
            <a:pPr lvl="1">
              <a:buFont typeface="Wingdings" panose="05000000000000000000" pitchFamily="2" charset="2"/>
              <a:buChar char="§"/>
            </a:pPr>
            <a:r>
              <a:rPr lang="en-ZA" sz="2400" dirty="0" smtClean="0">
                <a:solidFill>
                  <a:schemeClr val="bg1"/>
                </a:solidFill>
              </a:rPr>
              <a:t>Institutionalising </a:t>
            </a:r>
            <a:r>
              <a:rPr lang="en-ZA" sz="2400" dirty="0">
                <a:solidFill>
                  <a:schemeClr val="bg1"/>
                </a:solidFill>
              </a:rPr>
              <a:t>a Corporate Governance of ICT Policy Framework that is </a:t>
            </a:r>
            <a:r>
              <a:rPr lang="en-ZA" sz="2400" dirty="0" smtClean="0">
                <a:solidFill>
                  <a:schemeClr val="bg1"/>
                </a:solidFill>
              </a:rPr>
              <a:t> consistent </a:t>
            </a:r>
            <a:r>
              <a:rPr lang="en-ZA" sz="2400" dirty="0">
                <a:solidFill>
                  <a:schemeClr val="bg1"/>
                </a:solidFill>
              </a:rPr>
              <a:t>with the </a:t>
            </a:r>
            <a:r>
              <a:rPr lang="en-ZA" sz="2400" dirty="0" smtClean="0">
                <a:solidFill>
                  <a:schemeClr val="bg1"/>
                </a:solidFill>
              </a:rPr>
              <a:t>corporate governance </a:t>
            </a:r>
            <a:r>
              <a:rPr lang="en-ZA" sz="2400" dirty="0">
                <a:solidFill>
                  <a:schemeClr val="bg1"/>
                </a:solidFill>
              </a:rPr>
              <a:t>of the department; </a:t>
            </a:r>
          </a:p>
          <a:p>
            <a:pPr lvl="1">
              <a:buFont typeface="Wingdings" panose="05000000000000000000" pitchFamily="2" charset="2"/>
              <a:buChar char="§"/>
            </a:pPr>
            <a:r>
              <a:rPr lang="en-ZA" sz="2400" dirty="0" smtClean="0">
                <a:solidFill>
                  <a:schemeClr val="bg1"/>
                </a:solidFill>
              </a:rPr>
              <a:t> Aligning </a:t>
            </a:r>
            <a:r>
              <a:rPr lang="en-ZA" sz="2400" dirty="0">
                <a:solidFill>
                  <a:schemeClr val="bg1"/>
                </a:solidFill>
              </a:rPr>
              <a:t>the ICT strategic goals with the departmental strategic goals;</a:t>
            </a:r>
          </a:p>
          <a:p>
            <a:pPr lvl="1">
              <a:buFont typeface="Wingdings" panose="05000000000000000000" pitchFamily="2" charset="2"/>
              <a:buChar char="§"/>
            </a:pPr>
            <a:r>
              <a:rPr lang="en-ZA" sz="2400" dirty="0" smtClean="0">
                <a:solidFill>
                  <a:schemeClr val="bg1"/>
                </a:solidFill>
              </a:rPr>
              <a:t> Ensuring </a:t>
            </a:r>
            <a:r>
              <a:rPr lang="en-ZA" sz="2400" dirty="0">
                <a:solidFill>
                  <a:schemeClr val="bg1"/>
                </a:solidFill>
              </a:rPr>
              <a:t>that optimum business value is realised from ICT-related investment, services and assets;</a:t>
            </a:r>
          </a:p>
        </p:txBody>
      </p:sp>
    </p:spTree>
    <p:extLst>
      <p:ext uri="{BB962C8B-B14F-4D97-AF65-F5344CB8AC3E}">
        <p14:creationId xmlns:p14="http://schemas.microsoft.com/office/powerpoint/2010/main" val="1513178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t>CORPORATE GOVERNANCE PRINCIPLES</a:t>
            </a:r>
            <a:endParaRPr lang="en-ZA" dirty="0"/>
          </a:p>
        </p:txBody>
      </p:sp>
      <p:sp>
        <p:nvSpPr>
          <p:cNvPr id="5" name="Content Placeholder 4"/>
          <p:cNvSpPr>
            <a:spLocks noGrp="1"/>
          </p:cNvSpPr>
          <p:nvPr>
            <p:ph idx="1"/>
          </p:nvPr>
        </p:nvSpPr>
        <p:spPr/>
        <p:txBody>
          <a:bodyPr/>
          <a:lstStyle/>
          <a:p>
            <a:pPr algn="just"/>
            <a:r>
              <a:rPr lang="en-US" dirty="0">
                <a:solidFill>
                  <a:schemeClr val="bg1"/>
                </a:solidFill>
              </a:rPr>
              <a:t>The </a:t>
            </a:r>
            <a:r>
              <a:rPr lang="en-US" b="1" dirty="0">
                <a:solidFill>
                  <a:schemeClr val="bg1"/>
                </a:solidFill>
              </a:rPr>
              <a:t>Executive Authority </a:t>
            </a:r>
            <a:r>
              <a:rPr lang="en-US" dirty="0">
                <a:solidFill>
                  <a:schemeClr val="bg1"/>
                </a:solidFill>
              </a:rPr>
              <a:t>(</a:t>
            </a:r>
            <a:r>
              <a:rPr lang="en-US" dirty="0" smtClean="0">
                <a:solidFill>
                  <a:schemeClr val="bg1"/>
                </a:solidFill>
              </a:rPr>
              <a:t>Mayor)</a:t>
            </a:r>
            <a:r>
              <a:rPr lang="en-US" b="1" dirty="0" smtClean="0">
                <a:solidFill>
                  <a:schemeClr val="bg1"/>
                </a:solidFill>
              </a:rPr>
              <a:t> </a:t>
            </a:r>
            <a:r>
              <a:rPr lang="en-ZA" dirty="0">
                <a:solidFill>
                  <a:schemeClr val="bg1"/>
                </a:solidFill>
              </a:rPr>
              <a:t>provides the political leadership </a:t>
            </a:r>
            <a:r>
              <a:rPr lang="en-US" dirty="0">
                <a:solidFill>
                  <a:schemeClr val="bg1"/>
                </a:solidFill>
              </a:rPr>
              <a:t>and must ensure that CGICT achieves the political </a:t>
            </a:r>
            <a:r>
              <a:rPr lang="en-US" dirty="0" smtClean="0">
                <a:solidFill>
                  <a:schemeClr val="bg1"/>
                </a:solidFill>
              </a:rPr>
              <a:t>mandate.</a:t>
            </a:r>
            <a:endParaRPr lang="en-ZA" dirty="0">
              <a:solidFill>
                <a:schemeClr val="bg1"/>
              </a:solidFill>
            </a:endParaRPr>
          </a:p>
          <a:p>
            <a:pPr algn="just"/>
            <a:r>
              <a:rPr lang="en-US" dirty="0">
                <a:solidFill>
                  <a:schemeClr val="bg1"/>
                </a:solidFill>
              </a:rPr>
              <a:t>The </a:t>
            </a:r>
            <a:r>
              <a:rPr lang="en-US" b="1" dirty="0">
                <a:solidFill>
                  <a:schemeClr val="bg1"/>
                </a:solidFill>
              </a:rPr>
              <a:t>Head of Department</a:t>
            </a:r>
            <a:r>
              <a:rPr lang="en-US" dirty="0">
                <a:solidFill>
                  <a:schemeClr val="bg1"/>
                </a:solidFill>
              </a:rPr>
              <a:t> </a:t>
            </a:r>
            <a:r>
              <a:rPr lang="en-US" dirty="0" smtClean="0">
                <a:solidFill>
                  <a:schemeClr val="bg1"/>
                </a:solidFill>
              </a:rPr>
              <a:t>(Municipal Manager) </a:t>
            </a:r>
            <a:r>
              <a:rPr lang="en-ZA" dirty="0">
                <a:solidFill>
                  <a:schemeClr val="bg1"/>
                </a:solidFill>
              </a:rPr>
              <a:t>provides the strategic leadership and is accountable for the implementation of the </a:t>
            </a:r>
            <a:r>
              <a:rPr lang="en-ZA" dirty="0" smtClean="0">
                <a:solidFill>
                  <a:schemeClr val="bg1"/>
                </a:solidFill>
              </a:rPr>
              <a:t>corporate governance </a:t>
            </a:r>
            <a:r>
              <a:rPr lang="en-ZA" dirty="0">
                <a:solidFill>
                  <a:schemeClr val="bg1"/>
                </a:solidFill>
              </a:rPr>
              <a:t>of ICT </a:t>
            </a:r>
            <a:r>
              <a:rPr lang="en-ZA" dirty="0" smtClean="0">
                <a:solidFill>
                  <a:schemeClr val="bg1"/>
                </a:solidFill>
              </a:rPr>
              <a:t>(CGICT) </a:t>
            </a:r>
            <a:r>
              <a:rPr lang="en-US" dirty="0" smtClean="0">
                <a:solidFill>
                  <a:schemeClr val="bg1"/>
                </a:solidFill>
              </a:rPr>
              <a:t>and </a:t>
            </a:r>
            <a:r>
              <a:rPr lang="en-US" dirty="0">
                <a:solidFill>
                  <a:schemeClr val="bg1"/>
                </a:solidFill>
              </a:rPr>
              <a:t>must ensure that CGICT achieves strategic plans, create a CGICT enabling environment.</a:t>
            </a:r>
            <a:endParaRPr lang="en-ZA" dirty="0">
              <a:solidFill>
                <a:schemeClr val="bg1"/>
              </a:solidFill>
            </a:endParaRPr>
          </a:p>
          <a:p>
            <a:pPr lvl="0" algn="just"/>
            <a:r>
              <a:rPr lang="en-US" b="1" dirty="0">
                <a:solidFill>
                  <a:schemeClr val="bg1"/>
                </a:solidFill>
              </a:rPr>
              <a:t>Executive Management</a:t>
            </a:r>
            <a:r>
              <a:rPr lang="en-US" dirty="0">
                <a:solidFill>
                  <a:schemeClr val="bg1"/>
                </a:solidFill>
              </a:rPr>
              <a:t> is</a:t>
            </a:r>
            <a:r>
              <a:rPr lang="en-ZA" dirty="0">
                <a:solidFill>
                  <a:schemeClr val="bg1"/>
                </a:solidFill>
              </a:rPr>
              <a:t> responsible for ensuring that the </a:t>
            </a:r>
            <a:r>
              <a:rPr lang="en-ZA" dirty="0" smtClean="0">
                <a:solidFill>
                  <a:schemeClr val="bg1"/>
                </a:solidFill>
              </a:rPr>
              <a:t>corporate governance </a:t>
            </a:r>
            <a:r>
              <a:rPr lang="en-ZA" dirty="0">
                <a:solidFill>
                  <a:schemeClr val="bg1"/>
                </a:solidFill>
              </a:rPr>
              <a:t>of ICT is implemented and managed. They </a:t>
            </a:r>
            <a:r>
              <a:rPr lang="en-US" dirty="0">
                <a:solidFill>
                  <a:schemeClr val="bg1"/>
                </a:solidFill>
              </a:rPr>
              <a:t>must ensure that ICT is aligned with strategic goals; business accounts for current and future capabilities of ICT is fit for purpose; monitor and evaluate major ICT expenditure; ensure management of ICT risks within the departmental risk management practice; ICT function is audited and demonstrates the understanding of and respect for organisational behaviour/culture.</a:t>
            </a:r>
            <a:endParaRPr lang="en-ZA" sz="2000" dirty="0">
              <a:solidFill>
                <a:schemeClr val="bg1"/>
              </a:solidFill>
            </a:endParaRPr>
          </a:p>
        </p:txBody>
      </p:sp>
    </p:spTree>
    <p:extLst>
      <p:ext uri="{BB962C8B-B14F-4D97-AF65-F5344CB8AC3E}">
        <p14:creationId xmlns:p14="http://schemas.microsoft.com/office/powerpoint/2010/main" val="2505410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t>CORPORATE GOVERNANCE PRACTICES</a:t>
            </a:r>
            <a:endParaRPr lang="en-ZA" dirty="0"/>
          </a:p>
        </p:txBody>
      </p:sp>
      <p:sp>
        <p:nvSpPr>
          <p:cNvPr id="5" name="Content Placeholder 4"/>
          <p:cNvSpPr>
            <a:spLocks noGrp="1"/>
          </p:cNvSpPr>
          <p:nvPr>
            <p:ph idx="1"/>
          </p:nvPr>
        </p:nvSpPr>
        <p:spPr>
          <a:xfrm>
            <a:off x="228600" y="1094546"/>
            <a:ext cx="11809203" cy="4867342"/>
          </a:xfrm>
        </p:spPr>
        <p:txBody>
          <a:bodyPr/>
          <a:lstStyle/>
          <a:p>
            <a:r>
              <a:rPr lang="en-US" dirty="0">
                <a:solidFill>
                  <a:schemeClr val="bg1"/>
                </a:solidFill>
              </a:rPr>
              <a:t>The </a:t>
            </a:r>
            <a:r>
              <a:rPr lang="en-US" b="1" dirty="0">
                <a:solidFill>
                  <a:schemeClr val="bg1"/>
                </a:solidFill>
              </a:rPr>
              <a:t>Executive </a:t>
            </a:r>
            <a:r>
              <a:rPr lang="en-US" b="1" dirty="0" smtClean="0">
                <a:solidFill>
                  <a:schemeClr val="bg1"/>
                </a:solidFill>
              </a:rPr>
              <a:t>Authority (Mayor)</a:t>
            </a:r>
            <a:r>
              <a:rPr lang="en-US" dirty="0" smtClean="0">
                <a:solidFill>
                  <a:schemeClr val="bg1"/>
                </a:solidFill>
              </a:rPr>
              <a:t> </a:t>
            </a:r>
            <a:r>
              <a:rPr lang="en-US" dirty="0">
                <a:solidFill>
                  <a:schemeClr val="bg1"/>
                </a:solidFill>
              </a:rPr>
              <a:t>must:</a:t>
            </a:r>
            <a:endParaRPr lang="en-ZA" dirty="0">
              <a:solidFill>
                <a:schemeClr val="bg1"/>
              </a:solidFill>
            </a:endParaRPr>
          </a:p>
          <a:p>
            <a:pPr lvl="1"/>
            <a:r>
              <a:rPr lang="en-US" dirty="0" smtClean="0">
                <a:solidFill>
                  <a:schemeClr val="bg1"/>
                </a:solidFill>
              </a:rPr>
              <a:t> Provide </a:t>
            </a:r>
            <a:r>
              <a:rPr lang="en-US" dirty="0">
                <a:solidFill>
                  <a:schemeClr val="bg1"/>
                </a:solidFill>
              </a:rPr>
              <a:t>political leadership, direction, determine policy and provide </a:t>
            </a:r>
            <a:r>
              <a:rPr lang="en-US" dirty="0" smtClean="0">
                <a:solidFill>
                  <a:schemeClr val="bg1"/>
                </a:solidFill>
              </a:rPr>
              <a:t>oversight; </a:t>
            </a:r>
            <a:endParaRPr lang="en-ZA" dirty="0">
              <a:solidFill>
                <a:schemeClr val="bg1"/>
              </a:solidFill>
            </a:endParaRPr>
          </a:p>
          <a:p>
            <a:pPr lvl="1"/>
            <a:r>
              <a:rPr lang="en-US" dirty="0" smtClean="0">
                <a:solidFill>
                  <a:schemeClr val="bg1"/>
                </a:solidFill>
              </a:rPr>
              <a:t> Ensure </a:t>
            </a:r>
            <a:r>
              <a:rPr lang="en-US" dirty="0">
                <a:solidFill>
                  <a:schemeClr val="bg1"/>
                </a:solidFill>
              </a:rPr>
              <a:t>that ICT service delivery enables the attainment of the strategic </a:t>
            </a:r>
            <a:r>
              <a:rPr lang="en-US" dirty="0" smtClean="0">
                <a:solidFill>
                  <a:schemeClr val="bg1"/>
                </a:solidFill>
              </a:rPr>
              <a:t>plan; and</a:t>
            </a:r>
            <a:endParaRPr lang="en-ZA" dirty="0">
              <a:solidFill>
                <a:schemeClr val="bg1"/>
              </a:solidFill>
            </a:endParaRPr>
          </a:p>
          <a:p>
            <a:pPr lvl="1"/>
            <a:r>
              <a:rPr lang="en-US" dirty="0" smtClean="0">
                <a:solidFill>
                  <a:schemeClr val="bg1"/>
                </a:solidFill>
              </a:rPr>
              <a:t> Ensure </a:t>
            </a:r>
            <a:r>
              <a:rPr lang="en-US" dirty="0">
                <a:solidFill>
                  <a:schemeClr val="bg1"/>
                </a:solidFill>
              </a:rPr>
              <a:t>that the department’s organisational structure provides for the </a:t>
            </a:r>
            <a:r>
              <a:rPr lang="en-US" dirty="0" smtClean="0">
                <a:solidFill>
                  <a:schemeClr val="bg1"/>
                </a:solidFill>
              </a:rPr>
              <a:t>CGICT. </a:t>
            </a:r>
            <a:endParaRPr lang="en-ZA" dirty="0">
              <a:solidFill>
                <a:schemeClr val="bg1"/>
              </a:solidFill>
            </a:endParaRPr>
          </a:p>
          <a:p>
            <a:pPr lvl="0"/>
            <a:r>
              <a:rPr lang="en-US" dirty="0">
                <a:solidFill>
                  <a:schemeClr val="bg1"/>
                </a:solidFill>
              </a:rPr>
              <a:t>The </a:t>
            </a:r>
            <a:r>
              <a:rPr lang="en-US" b="1" dirty="0" err="1">
                <a:solidFill>
                  <a:schemeClr val="bg1"/>
                </a:solidFill>
              </a:rPr>
              <a:t>HoD</a:t>
            </a:r>
            <a:r>
              <a:rPr lang="en-US" b="1" dirty="0">
                <a:solidFill>
                  <a:schemeClr val="bg1"/>
                </a:solidFill>
              </a:rPr>
              <a:t> </a:t>
            </a:r>
            <a:r>
              <a:rPr lang="en-US" b="1" dirty="0" smtClean="0">
                <a:solidFill>
                  <a:schemeClr val="bg1"/>
                </a:solidFill>
              </a:rPr>
              <a:t> (Municipal Manager)</a:t>
            </a:r>
            <a:r>
              <a:rPr lang="en-US" dirty="0" smtClean="0">
                <a:solidFill>
                  <a:schemeClr val="bg1"/>
                </a:solidFill>
              </a:rPr>
              <a:t>must</a:t>
            </a:r>
            <a:r>
              <a:rPr lang="en-US" b="1" dirty="0">
                <a:solidFill>
                  <a:schemeClr val="bg1"/>
                </a:solidFill>
              </a:rPr>
              <a:t>:</a:t>
            </a:r>
            <a:endParaRPr lang="en-ZA" sz="2000" dirty="0">
              <a:solidFill>
                <a:schemeClr val="bg1"/>
              </a:solidFill>
            </a:endParaRPr>
          </a:p>
          <a:p>
            <a:pPr lvl="1">
              <a:buFont typeface="Wingdings" panose="05000000000000000000" pitchFamily="2" charset="2"/>
              <a:buChar char="§"/>
            </a:pPr>
            <a:r>
              <a:rPr lang="en-US" dirty="0" smtClean="0">
                <a:solidFill>
                  <a:schemeClr val="bg1"/>
                </a:solidFill>
              </a:rPr>
              <a:t> Provide </a:t>
            </a:r>
            <a:r>
              <a:rPr lang="en-US" dirty="0">
                <a:solidFill>
                  <a:schemeClr val="bg1"/>
                </a:solidFill>
              </a:rPr>
              <a:t>strategic </a:t>
            </a:r>
            <a:r>
              <a:rPr lang="en-US" b="1" dirty="0">
                <a:solidFill>
                  <a:schemeClr val="bg1"/>
                </a:solidFill>
              </a:rPr>
              <a:t>leadership, management and alignment </a:t>
            </a:r>
            <a:r>
              <a:rPr lang="en-US" dirty="0">
                <a:solidFill>
                  <a:schemeClr val="bg1"/>
                </a:solidFill>
              </a:rPr>
              <a:t>to </a:t>
            </a:r>
            <a:r>
              <a:rPr lang="en-US" dirty="0" smtClean="0">
                <a:solidFill>
                  <a:schemeClr val="bg1"/>
                </a:solidFill>
              </a:rPr>
              <a:t>ICT;</a:t>
            </a:r>
            <a:endParaRPr lang="en-ZA" dirty="0">
              <a:solidFill>
                <a:schemeClr val="bg1"/>
              </a:solidFill>
            </a:endParaRPr>
          </a:p>
          <a:p>
            <a:pPr lvl="1">
              <a:buFont typeface="Wingdings" panose="05000000000000000000" pitchFamily="2" charset="2"/>
              <a:buChar char="§"/>
            </a:pPr>
            <a:r>
              <a:rPr lang="en-US" dirty="0" smtClean="0">
                <a:solidFill>
                  <a:schemeClr val="bg1"/>
                </a:solidFill>
              </a:rPr>
              <a:t> Ensure that D</a:t>
            </a:r>
            <a:r>
              <a:rPr lang="en-US" b="1" dirty="0" smtClean="0">
                <a:solidFill>
                  <a:schemeClr val="bg1"/>
                </a:solidFill>
              </a:rPr>
              <a:t>epartmental </a:t>
            </a:r>
            <a:r>
              <a:rPr lang="en-US" b="1" dirty="0">
                <a:solidFill>
                  <a:schemeClr val="bg1"/>
                </a:solidFill>
              </a:rPr>
              <a:t>Corporate Governance of ICT Policy Framework, Charter and related policies </a:t>
            </a:r>
            <a:r>
              <a:rPr lang="en-US" dirty="0">
                <a:solidFill>
                  <a:schemeClr val="bg1"/>
                </a:solidFill>
              </a:rPr>
              <a:t>are developed and </a:t>
            </a:r>
            <a:r>
              <a:rPr lang="en-US" dirty="0" smtClean="0">
                <a:solidFill>
                  <a:schemeClr val="bg1"/>
                </a:solidFill>
              </a:rPr>
              <a:t>implemented;</a:t>
            </a:r>
            <a:endParaRPr lang="en-ZA" dirty="0">
              <a:solidFill>
                <a:schemeClr val="bg1"/>
              </a:solidFill>
            </a:endParaRPr>
          </a:p>
          <a:p>
            <a:pPr lvl="1">
              <a:buFont typeface="Wingdings" panose="05000000000000000000" pitchFamily="2" charset="2"/>
              <a:buChar char="§"/>
            </a:pPr>
            <a:r>
              <a:rPr lang="en-US" dirty="0" smtClean="0">
                <a:solidFill>
                  <a:schemeClr val="bg1"/>
                </a:solidFill>
              </a:rPr>
              <a:t> Determine </a:t>
            </a:r>
            <a:r>
              <a:rPr lang="en-US" dirty="0">
                <a:solidFill>
                  <a:schemeClr val="bg1"/>
                </a:solidFill>
              </a:rPr>
              <a:t>the </a:t>
            </a:r>
            <a:r>
              <a:rPr lang="en-US" b="1" dirty="0">
                <a:solidFill>
                  <a:schemeClr val="bg1"/>
                </a:solidFill>
              </a:rPr>
              <a:t>delegation of </a:t>
            </a:r>
            <a:r>
              <a:rPr lang="en-US" b="1" dirty="0" smtClean="0">
                <a:solidFill>
                  <a:schemeClr val="bg1"/>
                </a:solidFill>
              </a:rPr>
              <a:t>authority</a:t>
            </a:r>
            <a:r>
              <a:rPr lang="en-US" dirty="0" smtClean="0">
                <a:solidFill>
                  <a:schemeClr val="bg1"/>
                </a:solidFill>
              </a:rPr>
              <a:t>;</a:t>
            </a:r>
            <a:endParaRPr lang="en-ZA" dirty="0">
              <a:solidFill>
                <a:schemeClr val="bg1"/>
              </a:solidFill>
            </a:endParaRPr>
          </a:p>
          <a:p>
            <a:pPr lvl="1" algn="just">
              <a:buFont typeface="Wingdings" panose="05000000000000000000" pitchFamily="2" charset="2"/>
              <a:buChar char="§"/>
            </a:pPr>
            <a:r>
              <a:rPr lang="en-US" dirty="0" smtClean="0">
                <a:solidFill>
                  <a:schemeClr val="bg1"/>
                </a:solidFill>
              </a:rPr>
              <a:t> Ensure that CGICT </a:t>
            </a:r>
            <a:r>
              <a:rPr lang="en-US" dirty="0">
                <a:solidFill>
                  <a:schemeClr val="bg1"/>
                </a:solidFill>
              </a:rPr>
              <a:t>and GICT </a:t>
            </a:r>
            <a:r>
              <a:rPr lang="en-US" b="1" dirty="0">
                <a:solidFill>
                  <a:schemeClr val="bg1"/>
                </a:solidFill>
              </a:rPr>
              <a:t>capability and capacity </a:t>
            </a:r>
            <a:r>
              <a:rPr lang="en-US" dirty="0">
                <a:solidFill>
                  <a:schemeClr val="bg1"/>
                </a:solidFill>
              </a:rPr>
              <a:t>are </a:t>
            </a:r>
            <a:r>
              <a:rPr lang="en-US" dirty="0" smtClean="0">
                <a:solidFill>
                  <a:schemeClr val="bg1"/>
                </a:solidFill>
              </a:rPr>
              <a:t>provided;</a:t>
            </a:r>
            <a:endParaRPr lang="en-ZA" dirty="0">
              <a:solidFill>
                <a:schemeClr val="bg1"/>
              </a:solidFill>
            </a:endParaRPr>
          </a:p>
          <a:p>
            <a:pPr lvl="1" algn="just">
              <a:buFont typeface="Wingdings" panose="05000000000000000000" pitchFamily="2" charset="2"/>
              <a:buChar char="§"/>
            </a:pPr>
            <a:r>
              <a:rPr lang="en-US" b="1" dirty="0" smtClean="0">
                <a:solidFill>
                  <a:schemeClr val="bg1"/>
                </a:solidFill>
              </a:rPr>
              <a:t> </a:t>
            </a:r>
            <a:r>
              <a:rPr lang="en-US" dirty="0">
                <a:solidFill>
                  <a:schemeClr val="bg1"/>
                </a:solidFill>
              </a:rPr>
              <a:t>Ensure that </a:t>
            </a:r>
            <a:r>
              <a:rPr lang="en-US" b="1" dirty="0" smtClean="0">
                <a:solidFill>
                  <a:schemeClr val="bg1"/>
                </a:solidFill>
              </a:rPr>
              <a:t>Governance </a:t>
            </a:r>
            <a:r>
              <a:rPr lang="en-US" b="1" dirty="0">
                <a:solidFill>
                  <a:schemeClr val="bg1"/>
                </a:solidFill>
              </a:rPr>
              <a:t>Champion </a:t>
            </a:r>
            <a:r>
              <a:rPr lang="en-US" dirty="0">
                <a:solidFill>
                  <a:schemeClr val="bg1"/>
                </a:solidFill>
              </a:rPr>
              <a:t>is </a:t>
            </a:r>
            <a:r>
              <a:rPr lang="en-US" dirty="0" smtClean="0">
                <a:solidFill>
                  <a:schemeClr val="bg1"/>
                </a:solidFill>
              </a:rPr>
              <a:t>designated;</a:t>
            </a:r>
          </a:p>
          <a:p>
            <a:pPr lvl="1" algn="just">
              <a:buFont typeface="Wingdings" panose="05000000000000000000" pitchFamily="2" charset="2"/>
              <a:buChar char="§"/>
            </a:pPr>
            <a:r>
              <a:rPr lang="en-US" b="1" dirty="0" smtClean="0">
                <a:solidFill>
                  <a:schemeClr val="bg1"/>
                </a:solidFill>
              </a:rPr>
              <a:t> </a:t>
            </a:r>
            <a:r>
              <a:rPr lang="en-US" dirty="0" smtClean="0">
                <a:solidFill>
                  <a:schemeClr val="bg1"/>
                </a:solidFill>
              </a:rPr>
              <a:t>Ensure</a:t>
            </a:r>
            <a:r>
              <a:rPr lang="en-US" b="1" dirty="0" smtClean="0">
                <a:solidFill>
                  <a:schemeClr val="bg1"/>
                </a:solidFill>
              </a:rPr>
              <a:t> Monitoring </a:t>
            </a:r>
            <a:r>
              <a:rPr lang="en-US" b="1" dirty="0">
                <a:solidFill>
                  <a:schemeClr val="bg1"/>
                </a:solidFill>
              </a:rPr>
              <a:t>and evaluation </a:t>
            </a:r>
            <a:r>
              <a:rPr lang="en-US" dirty="0">
                <a:solidFill>
                  <a:schemeClr val="bg1"/>
                </a:solidFill>
              </a:rPr>
              <a:t>of the effectiveness of the CGICT </a:t>
            </a:r>
            <a:r>
              <a:rPr lang="en-US" dirty="0" smtClean="0">
                <a:solidFill>
                  <a:schemeClr val="bg1"/>
                </a:solidFill>
              </a:rPr>
              <a:t>system;</a:t>
            </a:r>
          </a:p>
          <a:p>
            <a:pPr algn="just"/>
            <a:r>
              <a:rPr lang="en-US" b="1" dirty="0" smtClean="0">
                <a:solidFill>
                  <a:schemeClr val="bg1"/>
                </a:solidFill>
              </a:rPr>
              <a:t> A </a:t>
            </a:r>
            <a:r>
              <a:rPr lang="en-US" b="1" dirty="0">
                <a:solidFill>
                  <a:schemeClr val="bg1"/>
                </a:solidFill>
              </a:rPr>
              <a:t>Risk and Audit Committee </a:t>
            </a:r>
            <a:r>
              <a:rPr lang="en-US" dirty="0">
                <a:solidFill>
                  <a:schemeClr val="bg1"/>
                </a:solidFill>
              </a:rPr>
              <a:t>must assist the </a:t>
            </a:r>
            <a:r>
              <a:rPr lang="en-US" dirty="0" err="1" smtClean="0">
                <a:solidFill>
                  <a:schemeClr val="bg1"/>
                </a:solidFill>
              </a:rPr>
              <a:t>HoD</a:t>
            </a:r>
            <a:r>
              <a:rPr lang="en-US" dirty="0" smtClean="0">
                <a:solidFill>
                  <a:schemeClr val="bg1"/>
                </a:solidFill>
              </a:rPr>
              <a:t> (Municipal Manager) </a:t>
            </a:r>
            <a:r>
              <a:rPr lang="en-US" dirty="0">
                <a:solidFill>
                  <a:schemeClr val="bg1"/>
                </a:solidFill>
              </a:rPr>
              <a:t>in carrying out his/her </a:t>
            </a:r>
            <a:r>
              <a:rPr lang="en-US" dirty="0" smtClean="0">
                <a:solidFill>
                  <a:schemeClr val="bg1"/>
                </a:solidFill>
              </a:rPr>
              <a:t>corporate governance </a:t>
            </a:r>
            <a:r>
              <a:rPr lang="en-US" dirty="0">
                <a:solidFill>
                  <a:schemeClr val="bg1"/>
                </a:solidFill>
              </a:rPr>
              <a:t>of ICT accountabilities and </a:t>
            </a:r>
            <a:r>
              <a:rPr lang="en-US" dirty="0" smtClean="0">
                <a:solidFill>
                  <a:schemeClr val="bg1"/>
                </a:solidFill>
              </a:rPr>
              <a:t>responsibilities.</a:t>
            </a:r>
            <a:endParaRPr lang="en-ZA" dirty="0">
              <a:solidFill>
                <a:schemeClr val="bg1"/>
              </a:solidFill>
            </a:endParaRPr>
          </a:p>
          <a:p>
            <a:pPr algn="just"/>
            <a:endParaRPr lang="en-ZA" dirty="0"/>
          </a:p>
        </p:txBody>
      </p:sp>
    </p:spTree>
    <p:extLst>
      <p:ext uri="{BB962C8B-B14F-4D97-AF65-F5344CB8AC3E}">
        <p14:creationId xmlns:p14="http://schemas.microsoft.com/office/powerpoint/2010/main" val="3061345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t>CORPORATE GOVERNANCE </a:t>
            </a:r>
            <a:r>
              <a:rPr lang="en-ZA" b="1" dirty="0" smtClean="0"/>
              <a:t>PRACTICES (cont)</a:t>
            </a:r>
            <a:endParaRPr lang="en-ZA" dirty="0"/>
          </a:p>
        </p:txBody>
      </p:sp>
      <p:sp>
        <p:nvSpPr>
          <p:cNvPr id="5" name="Content Placeholder 4"/>
          <p:cNvSpPr>
            <a:spLocks noGrp="1"/>
          </p:cNvSpPr>
          <p:nvPr>
            <p:ph idx="1"/>
          </p:nvPr>
        </p:nvSpPr>
        <p:spPr/>
        <p:txBody>
          <a:bodyPr/>
          <a:lstStyle/>
          <a:p>
            <a:pPr lvl="0" algn="just"/>
            <a:r>
              <a:rPr lang="en-US" b="1" dirty="0">
                <a:solidFill>
                  <a:schemeClr val="bg1"/>
                </a:solidFill>
              </a:rPr>
              <a:t>Executive Management must ensure:</a:t>
            </a:r>
            <a:endParaRPr lang="en-ZA" sz="2000" dirty="0">
              <a:solidFill>
                <a:schemeClr val="bg1"/>
              </a:solidFill>
            </a:endParaRPr>
          </a:p>
          <a:p>
            <a:pPr lvl="1" algn="just">
              <a:buFont typeface="Wingdings" panose="05000000000000000000" pitchFamily="2" charset="2"/>
              <a:buChar char="§"/>
            </a:pPr>
            <a:r>
              <a:rPr lang="en-US" sz="2400" b="1" dirty="0" smtClean="0">
                <a:solidFill>
                  <a:schemeClr val="bg1"/>
                </a:solidFill>
              </a:rPr>
              <a:t>ICT </a:t>
            </a:r>
            <a:r>
              <a:rPr lang="en-US" sz="2400" b="1" dirty="0">
                <a:solidFill>
                  <a:schemeClr val="bg1"/>
                </a:solidFill>
              </a:rPr>
              <a:t>strategic goals are aligned </a:t>
            </a:r>
            <a:r>
              <a:rPr lang="en-US" sz="2400" dirty="0">
                <a:solidFill>
                  <a:schemeClr val="bg1"/>
                </a:solidFill>
              </a:rPr>
              <a:t>with strategic goals and support strategic business </a:t>
            </a:r>
            <a:r>
              <a:rPr lang="en-US" sz="2400" dirty="0" smtClean="0">
                <a:solidFill>
                  <a:schemeClr val="bg1"/>
                </a:solidFill>
              </a:rPr>
              <a:t>processes;</a:t>
            </a:r>
            <a:endParaRPr lang="en-ZA" sz="2400" dirty="0">
              <a:solidFill>
                <a:schemeClr val="bg1"/>
              </a:solidFill>
            </a:endParaRPr>
          </a:p>
          <a:p>
            <a:pPr lvl="1" algn="just">
              <a:buFont typeface="Wingdings" panose="05000000000000000000" pitchFamily="2" charset="2"/>
              <a:buChar char="§"/>
            </a:pPr>
            <a:r>
              <a:rPr lang="en-US" sz="2400" dirty="0" smtClean="0">
                <a:solidFill>
                  <a:schemeClr val="bg1"/>
                </a:solidFill>
              </a:rPr>
              <a:t> ICT </a:t>
            </a:r>
            <a:r>
              <a:rPr lang="en-US" sz="2400" dirty="0">
                <a:solidFill>
                  <a:schemeClr val="bg1"/>
                </a:solidFill>
              </a:rPr>
              <a:t>strategic goals are </a:t>
            </a:r>
            <a:r>
              <a:rPr lang="en-US" sz="2400" b="1" dirty="0">
                <a:solidFill>
                  <a:schemeClr val="bg1"/>
                </a:solidFill>
              </a:rPr>
              <a:t>cascaded for implementation </a:t>
            </a:r>
            <a:r>
              <a:rPr lang="en-US" sz="2400" dirty="0">
                <a:solidFill>
                  <a:schemeClr val="bg1"/>
                </a:solidFill>
              </a:rPr>
              <a:t>and are reported </a:t>
            </a:r>
            <a:r>
              <a:rPr lang="en-US" sz="2400" dirty="0" smtClean="0">
                <a:solidFill>
                  <a:schemeClr val="bg1"/>
                </a:solidFill>
              </a:rPr>
              <a:t>on; and</a:t>
            </a:r>
            <a:endParaRPr lang="en-ZA" sz="2400" dirty="0">
              <a:solidFill>
                <a:schemeClr val="bg1"/>
              </a:solidFill>
            </a:endParaRPr>
          </a:p>
          <a:p>
            <a:pPr lvl="1" algn="just">
              <a:buFont typeface="Wingdings" panose="05000000000000000000" pitchFamily="2" charset="2"/>
              <a:buChar char="§"/>
            </a:pPr>
            <a:r>
              <a:rPr lang="en-US" sz="2400" b="1" dirty="0" smtClean="0">
                <a:solidFill>
                  <a:schemeClr val="bg1"/>
                </a:solidFill>
              </a:rPr>
              <a:t> ICT </a:t>
            </a:r>
            <a:r>
              <a:rPr lang="en-US" sz="2400" b="1" dirty="0">
                <a:solidFill>
                  <a:schemeClr val="bg1"/>
                </a:solidFill>
              </a:rPr>
              <a:t>expenditure and ICT security </a:t>
            </a:r>
            <a:r>
              <a:rPr lang="en-US" sz="2400" dirty="0">
                <a:solidFill>
                  <a:schemeClr val="bg1"/>
                </a:solidFill>
              </a:rPr>
              <a:t>is </a:t>
            </a:r>
            <a:r>
              <a:rPr lang="en-US" sz="2400" dirty="0" smtClean="0">
                <a:solidFill>
                  <a:schemeClr val="bg1"/>
                </a:solidFill>
              </a:rPr>
              <a:t>managed.</a:t>
            </a:r>
            <a:endParaRPr lang="en-ZA" sz="2400" dirty="0">
              <a:solidFill>
                <a:schemeClr val="bg1"/>
              </a:solidFill>
            </a:endParaRPr>
          </a:p>
          <a:p>
            <a:pPr lvl="0" algn="just"/>
            <a:r>
              <a:rPr lang="en-GB" dirty="0">
                <a:solidFill>
                  <a:schemeClr val="bg1"/>
                </a:solidFill>
              </a:rPr>
              <a:t>The adoption of and implementation of these </a:t>
            </a:r>
            <a:r>
              <a:rPr lang="en-GB" dirty="0" smtClean="0">
                <a:solidFill>
                  <a:schemeClr val="bg1"/>
                </a:solidFill>
              </a:rPr>
              <a:t>practices </a:t>
            </a:r>
            <a:r>
              <a:rPr lang="en-GB" dirty="0">
                <a:solidFill>
                  <a:schemeClr val="bg1"/>
                </a:solidFill>
              </a:rPr>
              <a:t>in departments will result in the effective and efficient </a:t>
            </a:r>
            <a:r>
              <a:rPr lang="en-GB" dirty="0" smtClean="0">
                <a:solidFill>
                  <a:schemeClr val="bg1"/>
                </a:solidFill>
              </a:rPr>
              <a:t>corporate governance </a:t>
            </a:r>
            <a:r>
              <a:rPr lang="en-GB" dirty="0">
                <a:solidFill>
                  <a:schemeClr val="bg1"/>
                </a:solidFill>
              </a:rPr>
              <a:t>of ICT in departments</a:t>
            </a:r>
            <a:r>
              <a:rPr lang="en-GB" dirty="0" smtClean="0">
                <a:solidFill>
                  <a:schemeClr val="bg1"/>
                </a:solidFill>
              </a:rPr>
              <a:t>.</a:t>
            </a:r>
          </a:p>
          <a:p>
            <a:pPr lvl="0" algn="just"/>
            <a:r>
              <a:rPr lang="en-GB" dirty="0">
                <a:solidFill>
                  <a:schemeClr val="bg1"/>
                </a:solidFill>
              </a:rPr>
              <a:t>ICT governance roles and responsibilities should be defined and performance measures implemented to ensure adequate service delivery</a:t>
            </a:r>
            <a:endParaRPr lang="en-ZA" dirty="0">
              <a:solidFill>
                <a:schemeClr val="bg1"/>
              </a:solidFill>
            </a:endParaRPr>
          </a:p>
          <a:p>
            <a:pPr marL="0" lvl="0" indent="0" algn="just">
              <a:buNone/>
            </a:pPr>
            <a:endParaRPr lang="en-ZA" sz="4000" dirty="0"/>
          </a:p>
        </p:txBody>
      </p:sp>
    </p:spTree>
    <p:extLst>
      <p:ext uri="{BB962C8B-B14F-4D97-AF65-F5344CB8AC3E}">
        <p14:creationId xmlns:p14="http://schemas.microsoft.com/office/powerpoint/2010/main" val="3861177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68295"/>
            <a:ext cx="10463784" cy="670287"/>
          </a:xfrm>
        </p:spPr>
        <p:txBody>
          <a:bodyPr/>
          <a:lstStyle/>
          <a:p>
            <a:r>
              <a:rPr lang="en-ZA" sz="3400" b="1" dirty="0"/>
              <a:t>ASSESSMENTS OF CGICT IMPLEMENTATION (MPAT)</a:t>
            </a:r>
            <a:endParaRPr lang="en-ZA" sz="3400" dirty="0"/>
          </a:p>
        </p:txBody>
      </p:sp>
      <p:sp>
        <p:nvSpPr>
          <p:cNvPr id="5" name="Content Placeholder 4"/>
          <p:cNvSpPr>
            <a:spLocks noGrp="1"/>
          </p:cNvSpPr>
          <p:nvPr>
            <p:ph idx="1"/>
          </p:nvPr>
        </p:nvSpPr>
        <p:spPr/>
        <p:txBody>
          <a:bodyPr/>
          <a:lstStyle/>
          <a:p>
            <a:pPr lvl="0" algn="just"/>
            <a:r>
              <a:rPr lang="en-GB" dirty="0">
                <a:solidFill>
                  <a:schemeClr val="bg1"/>
                </a:solidFill>
              </a:rPr>
              <a:t>Within the mandate of the Public Service Act of 1996, as amended, the Minister for Public Service and Administration may prescribe uniform norms and standards for effective and efficient management of the Public Service. In order to improve the efficient and effective utilisation of ICT in its service delivery efforts the MPSA issued the Corporate Governance of ICT Policy Framework (CGICTPF) of which its implementation is measured through the Corporate Governance of ICT Assessment Standard. </a:t>
            </a:r>
            <a:endParaRPr lang="en-ZA" dirty="0">
              <a:solidFill>
                <a:schemeClr val="bg1"/>
              </a:solidFill>
            </a:endParaRPr>
          </a:p>
          <a:p>
            <a:pPr lvl="0" algn="just"/>
            <a:r>
              <a:rPr lang="en-GB" dirty="0">
                <a:solidFill>
                  <a:schemeClr val="bg1"/>
                </a:solidFill>
              </a:rPr>
              <a:t>The Department of Planning, Monitoring and Evaluation (DPME) ensures continuous improvement in service delivery through performance monitoring and evaluation. The DPME measures and monitors the compliance, conformance and performance of departments through an online Management Performance Assessment System (MPAS) and Tool (MPAT). The results are reported to Cabinet, who in turn holds the Executive Authorities accountable for performance against set standards</a:t>
            </a:r>
            <a:r>
              <a:rPr lang="en-GB" sz="2000" dirty="0">
                <a:solidFill>
                  <a:schemeClr val="bg1"/>
                </a:solidFill>
              </a:rPr>
              <a:t>. </a:t>
            </a:r>
            <a:endParaRPr lang="en-ZA" sz="2000" dirty="0">
              <a:solidFill>
                <a:schemeClr val="bg1"/>
              </a:solidFill>
            </a:endParaRPr>
          </a:p>
        </p:txBody>
      </p:sp>
    </p:spTree>
    <p:extLst>
      <p:ext uri="{BB962C8B-B14F-4D97-AF65-F5344CB8AC3E}">
        <p14:creationId xmlns:p14="http://schemas.microsoft.com/office/powerpoint/2010/main" val="16454335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ASSESSMENT (</a:t>
            </a:r>
            <a:r>
              <a:rPr lang="en-US" dirty="0" err="1" smtClean="0"/>
              <a:t>cont</a:t>
            </a:r>
            <a:r>
              <a:rPr lang="en-US" dirty="0" smtClean="0"/>
              <a:t>)</a:t>
            </a:r>
            <a:endParaRPr lang="en-ZA" dirty="0"/>
          </a:p>
        </p:txBody>
      </p:sp>
      <p:sp>
        <p:nvSpPr>
          <p:cNvPr id="5" name="Content Placeholder 4"/>
          <p:cNvSpPr>
            <a:spLocks noGrp="1"/>
          </p:cNvSpPr>
          <p:nvPr>
            <p:ph idx="1"/>
          </p:nvPr>
        </p:nvSpPr>
        <p:spPr/>
        <p:txBody>
          <a:bodyPr/>
          <a:lstStyle/>
          <a:p>
            <a:pPr lvl="0" algn="just"/>
            <a:r>
              <a:rPr lang="en-GB" dirty="0" smtClean="0">
                <a:solidFill>
                  <a:schemeClr val="bg1"/>
                </a:solidFill>
              </a:rPr>
              <a:t>The </a:t>
            </a:r>
            <a:r>
              <a:rPr lang="en-GB" dirty="0">
                <a:solidFill>
                  <a:schemeClr val="bg1"/>
                </a:solidFill>
              </a:rPr>
              <a:t>DPSA, as policy department for </a:t>
            </a:r>
            <a:r>
              <a:rPr lang="en-GB" i="1" dirty="0">
                <a:solidFill>
                  <a:schemeClr val="bg1"/>
                </a:solidFill>
              </a:rPr>
              <a:t>inter alia</a:t>
            </a:r>
            <a:r>
              <a:rPr lang="en-GB" dirty="0">
                <a:solidFill>
                  <a:schemeClr val="bg1"/>
                </a:solidFill>
              </a:rPr>
              <a:t> </a:t>
            </a:r>
            <a:r>
              <a:rPr lang="en-GB" dirty="0" smtClean="0">
                <a:solidFill>
                  <a:schemeClr val="bg1"/>
                </a:solidFill>
              </a:rPr>
              <a:t>corporate governance </a:t>
            </a:r>
            <a:r>
              <a:rPr lang="en-GB" dirty="0">
                <a:solidFill>
                  <a:schemeClr val="bg1"/>
                </a:solidFill>
              </a:rPr>
              <a:t>of ICT </a:t>
            </a:r>
            <a:r>
              <a:rPr lang="en-GB" dirty="0" smtClean="0">
                <a:solidFill>
                  <a:schemeClr val="bg1"/>
                </a:solidFill>
              </a:rPr>
              <a:t>conduct </a:t>
            </a:r>
            <a:r>
              <a:rPr lang="en-GB" dirty="0">
                <a:solidFill>
                  <a:schemeClr val="bg1"/>
                </a:solidFill>
              </a:rPr>
              <a:t>monitoring and evaluation through </a:t>
            </a:r>
            <a:r>
              <a:rPr lang="en-GB" dirty="0" smtClean="0">
                <a:solidFill>
                  <a:schemeClr val="bg1"/>
                </a:solidFill>
              </a:rPr>
              <a:t>MPAT as </a:t>
            </a:r>
            <a:r>
              <a:rPr lang="en-GB" dirty="0">
                <a:solidFill>
                  <a:schemeClr val="bg1"/>
                </a:solidFill>
              </a:rPr>
              <a:t>administrated by the DPME. The purpose of the Standard is to articulate the recommendations of the Corporate Governance of ICT Policy Framework (CGICTPF) into measurable criteria against which the Head of the Department (</a:t>
            </a:r>
            <a:r>
              <a:rPr lang="en-GB" dirty="0" err="1">
                <a:solidFill>
                  <a:schemeClr val="bg1"/>
                </a:solidFill>
              </a:rPr>
              <a:t>HoD</a:t>
            </a:r>
            <a:r>
              <a:rPr lang="en-GB" dirty="0" smtClean="0">
                <a:solidFill>
                  <a:schemeClr val="bg1"/>
                </a:solidFill>
              </a:rPr>
              <a:t>) (Municipal Manager) </a:t>
            </a:r>
            <a:r>
              <a:rPr lang="en-GB" dirty="0">
                <a:solidFill>
                  <a:schemeClr val="bg1"/>
                </a:solidFill>
              </a:rPr>
              <a:t>can measure the ICT conformance and performance of a department.</a:t>
            </a:r>
            <a:endParaRPr lang="en-ZA" dirty="0">
              <a:solidFill>
                <a:schemeClr val="bg1"/>
              </a:solidFill>
            </a:endParaRPr>
          </a:p>
          <a:p>
            <a:pPr lvl="0" algn="just"/>
            <a:r>
              <a:rPr lang="en-GB" dirty="0">
                <a:solidFill>
                  <a:schemeClr val="bg1"/>
                </a:solidFill>
              </a:rPr>
              <a:t>The measurements defined in this Standard is applicable to all departments in the Public Service and provides for:</a:t>
            </a:r>
            <a:endParaRPr lang="en-ZA" dirty="0">
              <a:solidFill>
                <a:schemeClr val="bg1"/>
              </a:solidFill>
            </a:endParaRPr>
          </a:p>
          <a:p>
            <a:pPr lvl="1" algn="just">
              <a:buFont typeface="Wingdings" panose="05000000000000000000" pitchFamily="2" charset="2"/>
              <a:buChar char="§"/>
            </a:pPr>
            <a:r>
              <a:rPr lang="en-GB" sz="2400" dirty="0" smtClean="0">
                <a:solidFill>
                  <a:schemeClr val="bg1"/>
                </a:solidFill>
              </a:rPr>
              <a:t> A </a:t>
            </a:r>
            <a:r>
              <a:rPr lang="en-GB" sz="2400" dirty="0">
                <a:solidFill>
                  <a:schemeClr val="bg1"/>
                </a:solidFill>
              </a:rPr>
              <a:t>standard approach to conform to and perform according to the CGICTPF; </a:t>
            </a:r>
            <a:endParaRPr lang="en-ZA" sz="2400" dirty="0">
              <a:solidFill>
                <a:schemeClr val="bg1"/>
              </a:solidFill>
            </a:endParaRPr>
          </a:p>
          <a:p>
            <a:pPr lvl="1" algn="just">
              <a:buFont typeface="Wingdings" panose="05000000000000000000" pitchFamily="2" charset="2"/>
              <a:buChar char="§"/>
            </a:pPr>
            <a:r>
              <a:rPr lang="en-GB" sz="2400" dirty="0" smtClean="0">
                <a:solidFill>
                  <a:schemeClr val="bg1"/>
                </a:solidFill>
              </a:rPr>
              <a:t> Standard </a:t>
            </a:r>
            <a:r>
              <a:rPr lang="en-GB" sz="2400" dirty="0">
                <a:solidFill>
                  <a:schemeClr val="bg1"/>
                </a:solidFill>
              </a:rPr>
              <a:t>criteria for conformance and performance measurement; and</a:t>
            </a:r>
            <a:endParaRPr lang="en-ZA" sz="2400" dirty="0">
              <a:solidFill>
                <a:schemeClr val="bg1"/>
              </a:solidFill>
            </a:endParaRPr>
          </a:p>
          <a:p>
            <a:pPr lvl="1" algn="just">
              <a:buFont typeface="Wingdings" panose="05000000000000000000" pitchFamily="2" charset="2"/>
              <a:buChar char="§"/>
            </a:pPr>
            <a:r>
              <a:rPr lang="en-GB" sz="2400" dirty="0" smtClean="0">
                <a:solidFill>
                  <a:schemeClr val="bg1"/>
                </a:solidFill>
              </a:rPr>
              <a:t> Common </a:t>
            </a:r>
            <a:r>
              <a:rPr lang="en-GB" sz="2400" dirty="0">
                <a:solidFill>
                  <a:schemeClr val="bg1"/>
                </a:solidFill>
              </a:rPr>
              <a:t>measurement standard for the mandates of both the DPSA and DPME.</a:t>
            </a:r>
            <a:endParaRPr lang="en-ZA" sz="2400" dirty="0">
              <a:solidFill>
                <a:schemeClr val="bg1"/>
              </a:solidFill>
            </a:endParaRPr>
          </a:p>
          <a:p>
            <a:endParaRPr lang="en-ZA" sz="2000" dirty="0"/>
          </a:p>
        </p:txBody>
      </p:sp>
    </p:spTree>
    <p:extLst>
      <p:ext uri="{BB962C8B-B14F-4D97-AF65-F5344CB8AC3E}">
        <p14:creationId xmlns:p14="http://schemas.microsoft.com/office/powerpoint/2010/main" val="3068295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ASSESSMENT (</a:t>
            </a:r>
            <a:r>
              <a:rPr lang="en-US" dirty="0" err="1" smtClean="0"/>
              <a:t>cont</a:t>
            </a:r>
            <a:r>
              <a:rPr lang="en-US" dirty="0"/>
              <a:t>)</a:t>
            </a:r>
            <a:endParaRPr lang="en-ZA" dirty="0"/>
          </a:p>
        </p:txBody>
      </p:sp>
      <p:sp>
        <p:nvSpPr>
          <p:cNvPr id="5" name="Content Placeholder 4"/>
          <p:cNvSpPr>
            <a:spLocks noGrp="1"/>
          </p:cNvSpPr>
          <p:nvPr>
            <p:ph idx="1"/>
          </p:nvPr>
        </p:nvSpPr>
        <p:spPr/>
        <p:txBody>
          <a:bodyPr/>
          <a:lstStyle/>
          <a:p>
            <a:pPr lvl="0" algn="just"/>
            <a:r>
              <a:rPr lang="en-GB" dirty="0" smtClean="0">
                <a:solidFill>
                  <a:schemeClr val="bg1"/>
                </a:solidFill>
              </a:rPr>
              <a:t>Corporate governance </a:t>
            </a:r>
            <a:r>
              <a:rPr lang="en-GB" dirty="0">
                <a:solidFill>
                  <a:schemeClr val="bg1"/>
                </a:solidFill>
              </a:rPr>
              <a:t>of ICT has the potential to transform the way in which the Public Service deliver services to the citizens. This Standard, as an extension to the CGICTPF, provides a platform through which </a:t>
            </a:r>
            <a:r>
              <a:rPr lang="en-GB" dirty="0" err="1" smtClean="0">
                <a:solidFill>
                  <a:schemeClr val="bg1"/>
                </a:solidFill>
              </a:rPr>
              <a:t>HoDs</a:t>
            </a:r>
            <a:r>
              <a:rPr lang="en-GB" dirty="0" smtClean="0">
                <a:solidFill>
                  <a:schemeClr val="bg1"/>
                </a:solidFill>
              </a:rPr>
              <a:t> (Municipal Managers) </a:t>
            </a:r>
            <a:r>
              <a:rPr lang="en-GB" dirty="0">
                <a:solidFill>
                  <a:schemeClr val="bg1"/>
                </a:solidFill>
              </a:rPr>
              <a:t>and Executive </a:t>
            </a:r>
            <a:r>
              <a:rPr lang="en-GB" dirty="0" smtClean="0">
                <a:solidFill>
                  <a:schemeClr val="bg1"/>
                </a:solidFill>
              </a:rPr>
              <a:t>Management (Mayors) can </a:t>
            </a:r>
            <a:r>
              <a:rPr lang="en-GB" dirty="0">
                <a:solidFill>
                  <a:schemeClr val="bg1"/>
                </a:solidFill>
              </a:rPr>
              <a:t>assess their conformance and performance in governing and managing ICT as a business enabler.</a:t>
            </a:r>
            <a:endParaRPr lang="en-ZA" sz="2000" dirty="0">
              <a:solidFill>
                <a:schemeClr val="bg1"/>
              </a:solidFill>
            </a:endParaRPr>
          </a:p>
        </p:txBody>
      </p:sp>
    </p:spTree>
    <p:extLst>
      <p:ext uri="{BB962C8B-B14F-4D97-AF65-F5344CB8AC3E}">
        <p14:creationId xmlns:p14="http://schemas.microsoft.com/office/powerpoint/2010/main" val="768481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PRESENTATION OUTLINE</a:t>
            </a:r>
            <a:endParaRPr lang="en-ZA" dirty="0"/>
          </a:p>
        </p:txBody>
      </p:sp>
      <p:sp>
        <p:nvSpPr>
          <p:cNvPr id="5" name="Content Placeholder 4"/>
          <p:cNvSpPr>
            <a:spLocks noGrp="1"/>
          </p:cNvSpPr>
          <p:nvPr>
            <p:ph idx="1"/>
          </p:nvPr>
        </p:nvSpPr>
        <p:spPr>
          <a:xfrm>
            <a:off x="0" y="954845"/>
            <a:ext cx="12192000" cy="4855493"/>
          </a:xfrm>
        </p:spPr>
        <p:txBody>
          <a:bodyPr/>
          <a:lstStyle/>
          <a:p>
            <a:pPr algn="just"/>
            <a:r>
              <a:rPr lang="en-US" altLang="en-US" sz="2600" b="1" dirty="0" smtClean="0">
                <a:solidFill>
                  <a:schemeClr val="bg1"/>
                </a:solidFill>
              </a:rPr>
              <a:t>INTRODUCTION</a:t>
            </a:r>
            <a:endParaRPr lang="en-US" altLang="en-US" sz="2600" b="1" dirty="0" smtClean="0">
              <a:solidFill>
                <a:schemeClr val="bg1"/>
              </a:solidFill>
            </a:endParaRPr>
          </a:p>
          <a:p>
            <a:pPr algn="just"/>
            <a:r>
              <a:rPr lang="en-US" altLang="en-US" sz="2600" b="1" dirty="0" smtClean="0">
                <a:solidFill>
                  <a:schemeClr val="bg1"/>
                </a:solidFill>
              </a:rPr>
              <a:t>BACKGROUND</a:t>
            </a:r>
            <a:endParaRPr lang="en-US" altLang="en-US" sz="2600" b="1" dirty="0" smtClean="0">
              <a:solidFill>
                <a:schemeClr val="bg1"/>
              </a:solidFill>
            </a:endParaRPr>
          </a:p>
          <a:p>
            <a:pPr algn="just"/>
            <a:r>
              <a:rPr lang="en-US" altLang="en-US" sz="2600" b="1" dirty="0" smtClean="0">
                <a:solidFill>
                  <a:schemeClr val="bg1"/>
                </a:solidFill>
              </a:rPr>
              <a:t>BACKGROUND</a:t>
            </a:r>
            <a:endParaRPr lang="en-US" altLang="en-US" sz="2600" b="1" dirty="0" smtClean="0">
              <a:solidFill>
                <a:schemeClr val="bg1"/>
              </a:solidFill>
            </a:endParaRPr>
          </a:p>
          <a:p>
            <a:pPr algn="just"/>
            <a:r>
              <a:rPr lang="en-US" altLang="en-US" sz="2600" b="1" dirty="0" smtClean="0">
                <a:solidFill>
                  <a:schemeClr val="bg1"/>
                </a:solidFill>
              </a:rPr>
              <a:t>MPSA LEGISLATIVE MANDATE</a:t>
            </a:r>
            <a:endParaRPr lang="en-US" altLang="en-US" sz="2600" b="1" dirty="0">
              <a:solidFill>
                <a:schemeClr val="bg1"/>
              </a:solidFill>
            </a:endParaRPr>
          </a:p>
          <a:p>
            <a:pPr algn="just"/>
            <a:r>
              <a:rPr lang="en-ZA" sz="2600" b="1" dirty="0" smtClean="0">
                <a:solidFill>
                  <a:schemeClr val="bg1"/>
                </a:solidFill>
              </a:rPr>
              <a:t>PERSISTING AG FINDINGS</a:t>
            </a:r>
            <a:endParaRPr lang="en-ZA" sz="2600" b="1" dirty="0">
              <a:solidFill>
                <a:schemeClr val="bg1"/>
              </a:solidFill>
            </a:endParaRPr>
          </a:p>
          <a:p>
            <a:pPr algn="just"/>
            <a:r>
              <a:rPr lang="en-ZA" sz="2600" b="1" dirty="0" smtClean="0">
                <a:solidFill>
                  <a:schemeClr val="bg1"/>
                </a:solidFill>
              </a:rPr>
              <a:t>ADOPTION OF THE FRAMEWORK</a:t>
            </a:r>
          </a:p>
          <a:p>
            <a:pPr algn="just"/>
            <a:r>
              <a:rPr lang="en-ZA" sz="2600" b="1" dirty="0" smtClean="0">
                <a:solidFill>
                  <a:schemeClr val="bg1"/>
                </a:solidFill>
              </a:rPr>
              <a:t>PUBLIC ADMINISTRATION MANAGEMENT ACT</a:t>
            </a:r>
            <a:endParaRPr lang="en-ZA" sz="2600" b="1" dirty="0">
              <a:solidFill>
                <a:schemeClr val="bg1"/>
              </a:solidFill>
            </a:endParaRPr>
          </a:p>
          <a:p>
            <a:pPr algn="just"/>
            <a:r>
              <a:rPr lang="en-ZA" sz="2600" b="1" dirty="0" smtClean="0">
                <a:solidFill>
                  <a:schemeClr val="bg1"/>
                </a:solidFill>
              </a:rPr>
              <a:t>WHY GOVERNANCE FRAMEWORK</a:t>
            </a:r>
            <a:endParaRPr lang="en-US" altLang="en-US" sz="2600" b="1" dirty="0">
              <a:solidFill>
                <a:schemeClr val="bg1"/>
              </a:solidFill>
            </a:endParaRPr>
          </a:p>
          <a:p>
            <a:pPr algn="just"/>
            <a:r>
              <a:rPr lang="en-ZA" sz="2600" b="1" dirty="0" smtClean="0">
                <a:solidFill>
                  <a:schemeClr val="bg1"/>
                </a:solidFill>
              </a:rPr>
              <a:t>ASSESSMENT </a:t>
            </a:r>
            <a:r>
              <a:rPr lang="en-ZA" sz="2600" b="1" dirty="0">
                <a:solidFill>
                  <a:schemeClr val="bg1"/>
                </a:solidFill>
              </a:rPr>
              <a:t>OF CGICT IMPLEMENTATION  </a:t>
            </a:r>
            <a:endParaRPr lang="en-ZA" sz="2600" b="1" dirty="0" smtClean="0">
              <a:solidFill>
                <a:schemeClr val="bg1"/>
              </a:solidFill>
            </a:endParaRPr>
          </a:p>
          <a:p>
            <a:pPr algn="just"/>
            <a:r>
              <a:rPr lang="en-ZA" sz="2600" b="1" dirty="0">
                <a:solidFill>
                  <a:schemeClr val="bg1"/>
                </a:solidFill>
              </a:rPr>
              <a:t>IMPROVEMENT MADE BY </a:t>
            </a:r>
            <a:r>
              <a:rPr lang="en-ZA" sz="2600" b="1" dirty="0" smtClean="0">
                <a:solidFill>
                  <a:schemeClr val="bg1"/>
                </a:solidFill>
              </a:rPr>
              <a:t>DEPARTMENTS (AG AND MPAT RESULTS)</a:t>
            </a:r>
            <a:endParaRPr lang="en-ZA" sz="2600" b="1" dirty="0">
              <a:solidFill>
                <a:schemeClr val="bg1"/>
              </a:solidFill>
            </a:endParaRPr>
          </a:p>
        </p:txBody>
      </p:sp>
    </p:spTree>
    <p:extLst>
      <p:ext uri="{BB962C8B-B14F-4D97-AF65-F5344CB8AC3E}">
        <p14:creationId xmlns:p14="http://schemas.microsoft.com/office/powerpoint/2010/main" val="821342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0324" y="1980119"/>
            <a:ext cx="9613860" cy="1090788"/>
          </a:xfrm>
        </p:spPr>
        <p:txBody>
          <a:bodyPr>
            <a:normAutofit fontScale="90000"/>
          </a:bodyPr>
          <a:lstStyle/>
          <a:p>
            <a:r>
              <a:rPr lang="en-ZA" sz="4400" b="1" dirty="0"/>
              <a:t>IMPROVEMENT MADE BY DEPARTMENTS (AG AND MPAT RESULTS</a:t>
            </a:r>
            <a:r>
              <a:rPr lang="en-ZA" b="1" dirty="0"/>
              <a:t>)</a:t>
            </a:r>
            <a:br>
              <a:rPr lang="en-ZA" b="1" dirty="0"/>
            </a:br>
            <a:endParaRPr lang="en-ZA" dirty="0"/>
          </a:p>
        </p:txBody>
      </p:sp>
    </p:spTree>
    <p:extLst>
      <p:ext uri="{BB962C8B-B14F-4D97-AF65-F5344CB8AC3E}">
        <p14:creationId xmlns:p14="http://schemas.microsoft.com/office/powerpoint/2010/main" val="3039976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6"/>
          <p:cNvGraphicFramePr>
            <a:graphicFrameLocks noGrp="1"/>
          </p:cNvGraphicFramePr>
          <p:nvPr>
            <p:ph idx="1"/>
            <p:extLst>
              <p:ext uri="{D42A27DB-BD31-4B8C-83A1-F6EECF244321}">
                <p14:modId xmlns:p14="http://schemas.microsoft.com/office/powerpoint/2010/main" val="651961266"/>
              </p:ext>
            </p:extLst>
          </p:nvPr>
        </p:nvGraphicFramePr>
        <p:xfrm>
          <a:off x="228600" y="1093788"/>
          <a:ext cx="11809413" cy="454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7478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p:spPr>
      </p:pic>
    </p:spTree>
    <p:extLst>
      <p:ext uri="{BB962C8B-B14F-4D97-AF65-F5344CB8AC3E}">
        <p14:creationId xmlns:p14="http://schemas.microsoft.com/office/powerpoint/2010/main" val="1374558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solidFill>
            <a:schemeClr val="accent1"/>
          </a:solidFill>
        </p:spPr>
      </p:pic>
    </p:spTree>
    <p:extLst>
      <p:ext uri="{BB962C8B-B14F-4D97-AF65-F5344CB8AC3E}">
        <p14:creationId xmlns:p14="http://schemas.microsoft.com/office/powerpoint/2010/main" val="38177860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p:spPr>
      </p:pic>
    </p:spTree>
    <p:extLst>
      <p:ext uri="{BB962C8B-B14F-4D97-AF65-F5344CB8AC3E}">
        <p14:creationId xmlns:p14="http://schemas.microsoft.com/office/powerpoint/2010/main" val="1810804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984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r>
              <a:rPr lang="en-US" altLang="en-US" sz="3200" b="1" dirty="0">
                <a:solidFill>
                  <a:srgbClr val="FF0000"/>
                </a:solidFill>
              </a:rPr>
              <a:t/>
            </a:r>
            <a:br>
              <a:rPr lang="en-US" altLang="en-US" sz="3200" b="1" dirty="0">
                <a:solidFill>
                  <a:srgbClr val="FF0000"/>
                </a:solidFill>
              </a:rPr>
            </a:br>
            <a:endParaRPr lang="en-ZA" sz="3200" dirty="0"/>
          </a:p>
        </p:txBody>
      </p:sp>
      <p:sp>
        <p:nvSpPr>
          <p:cNvPr id="3" name="Content Placeholder 2"/>
          <p:cNvSpPr>
            <a:spLocks noGrp="1"/>
          </p:cNvSpPr>
          <p:nvPr>
            <p:ph idx="1"/>
          </p:nvPr>
        </p:nvSpPr>
        <p:spPr/>
        <p:txBody>
          <a:bodyPr/>
          <a:lstStyle/>
          <a:p>
            <a:endParaRPr lang="en-ZA"/>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0" y="1003300"/>
            <a:ext cx="12192000" cy="5854700"/>
          </a:xfrm>
          <a:prstGeom prst="rect">
            <a:avLst/>
          </a:prstGeom>
          <a:noFill/>
        </p:spPr>
      </p:pic>
    </p:spTree>
    <p:extLst>
      <p:ext uri="{BB962C8B-B14F-4D97-AF65-F5344CB8AC3E}">
        <p14:creationId xmlns:p14="http://schemas.microsoft.com/office/powerpoint/2010/main" val="2973173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41292"/>
            <a:ext cx="9829800" cy="792158"/>
          </a:xfrm>
        </p:spPr>
        <p:txBody>
          <a:bodyPr/>
          <a:lstStyle/>
          <a:p>
            <a:r>
              <a:rPr lang="en-ZA" dirty="0" smtClean="0"/>
              <a:t>IT ADOPTION CHALLENGES </a:t>
            </a:r>
          </a:p>
        </p:txBody>
      </p:sp>
      <p:sp>
        <p:nvSpPr>
          <p:cNvPr id="3" name="Content Placeholder 2"/>
          <p:cNvSpPr>
            <a:spLocks noGrp="1"/>
          </p:cNvSpPr>
          <p:nvPr>
            <p:ph idx="1"/>
          </p:nvPr>
        </p:nvSpPr>
        <p:spPr>
          <a:xfrm>
            <a:off x="0" y="933450"/>
            <a:ext cx="12192000" cy="4800600"/>
          </a:xfrm>
        </p:spPr>
        <p:txBody>
          <a:bodyPr/>
          <a:lstStyle/>
          <a:p>
            <a:r>
              <a:rPr lang="en-ZA" sz="2800" dirty="0">
                <a:solidFill>
                  <a:schemeClr val="bg1"/>
                </a:solidFill>
              </a:rPr>
              <a:t>Some of the IT challenges identified in the Presidential Review Commission Report 1998 are:</a:t>
            </a:r>
          </a:p>
          <a:p>
            <a:pPr marL="0" indent="0">
              <a:buNone/>
            </a:pPr>
            <a:endParaRPr lang="en-ZA" sz="1200" dirty="0">
              <a:solidFill>
                <a:schemeClr val="bg1"/>
              </a:solidFill>
            </a:endParaRPr>
          </a:p>
          <a:p>
            <a:pPr lvl="1"/>
            <a:r>
              <a:rPr lang="en-ZA" sz="2800" dirty="0">
                <a:solidFill>
                  <a:schemeClr val="bg1"/>
                </a:solidFill>
              </a:rPr>
              <a:t> Lack of clear roles and responsibilities for IT in the public sector</a:t>
            </a:r>
          </a:p>
          <a:p>
            <a:pPr lvl="1"/>
            <a:r>
              <a:rPr lang="en-ZA" sz="2800" dirty="0">
                <a:solidFill>
                  <a:schemeClr val="bg1"/>
                </a:solidFill>
              </a:rPr>
              <a:t> Lack of coordination</a:t>
            </a:r>
          </a:p>
          <a:p>
            <a:pPr lvl="1"/>
            <a:r>
              <a:rPr lang="en-ZA" sz="2800" dirty="0">
                <a:solidFill>
                  <a:schemeClr val="bg1"/>
                </a:solidFill>
              </a:rPr>
              <a:t> Incompatibility of systems </a:t>
            </a:r>
          </a:p>
          <a:p>
            <a:pPr lvl="1"/>
            <a:r>
              <a:rPr lang="en-ZA" sz="2800" dirty="0">
                <a:solidFill>
                  <a:schemeClr val="bg1"/>
                </a:solidFill>
              </a:rPr>
              <a:t> Inability to attract and retain scarce IT skills</a:t>
            </a:r>
          </a:p>
          <a:p>
            <a:pPr lvl="1"/>
            <a:r>
              <a:rPr lang="en-ZA" sz="2800" dirty="0">
                <a:solidFill>
                  <a:schemeClr val="bg1"/>
                </a:solidFill>
              </a:rPr>
              <a:t> IT not business process driven</a:t>
            </a:r>
          </a:p>
          <a:p>
            <a:pPr lvl="1"/>
            <a:r>
              <a:rPr lang="en-ZA" sz="2800" dirty="0">
                <a:solidFill>
                  <a:schemeClr val="bg1"/>
                </a:solidFill>
              </a:rPr>
              <a:t> Inability to leverage buying muscle</a:t>
            </a:r>
          </a:p>
          <a:p>
            <a:pPr lvl="1"/>
            <a:r>
              <a:rPr lang="en-ZA" sz="2800" dirty="0">
                <a:solidFill>
                  <a:schemeClr val="bg1"/>
                </a:solidFill>
              </a:rPr>
              <a:t> Duplication of systems </a:t>
            </a:r>
          </a:p>
          <a:p>
            <a:pPr>
              <a:defRPr/>
            </a:pPr>
            <a:endParaRPr lang="en-ZA" dirty="0">
              <a:solidFill>
                <a:schemeClr val="tx1">
                  <a:lumMod val="75000"/>
                  <a:lumOff val="25000"/>
                </a:schemeClr>
              </a:solidFill>
            </a:endParaRPr>
          </a:p>
        </p:txBody>
      </p:sp>
    </p:spTree>
    <p:extLst>
      <p:ext uri="{BB962C8B-B14F-4D97-AF65-F5344CB8AC3E}">
        <p14:creationId xmlns:p14="http://schemas.microsoft.com/office/powerpoint/2010/main" val="1940009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Government Response to Challenges</a:t>
            </a:r>
            <a:endParaRPr lang="en-ZA" dirty="0"/>
          </a:p>
        </p:txBody>
      </p:sp>
      <p:graphicFrame>
        <p:nvGraphicFramePr>
          <p:cNvPr id="5" name="Content Placeholder 4"/>
          <p:cNvGraphicFramePr>
            <a:graphicFrameLocks noGrp="1"/>
          </p:cNvGraphicFramePr>
          <p:nvPr>
            <p:ph idx="1"/>
            <p:extLst/>
          </p:nvPr>
        </p:nvGraphicFramePr>
        <p:xfrm>
          <a:off x="0" y="1754188"/>
          <a:ext cx="12192000" cy="4036257"/>
        </p:xfrm>
        <a:graphic>
          <a:graphicData uri="http://schemas.openxmlformats.org/drawingml/2006/table">
            <a:tbl>
              <a:tblPr firstRow="1" bandRow="1">
                <a:tableStyleId>{5C22544A-7EE6-4342-B048-85BDC9FD1C3A}</a:tableStyleId>
              </a:tblPr>
              <a:tblGrid>
                <a:gridCol w="6096000"/>
                <a:gridCol w="6096000"/>
              </a:tblGrid>
              <a:tr h="560825">
                <a:tc>
                  <a:txBody>
                    <a:bodyPr/>
                    <a:lstStyle/>
                    <a:p>
                      <a:r>
                        <a:rPr lang="en-ZA" sz="3200" dirty="0" smtClean="0"/>
                        <a:t>Legislative </a:t>
                      </a:r>
                      <a:endParaRPr lang="en-GB" sz="3200" dirty="0"/>
                    </a:p>
                  </a:txBody>
                  <a:tcPr/>
                </a:tc>
                <a:tc>
                  <a:txBody>
                    <a:bodyPr/>
                    <a:lstStyle/>
                    <a:p>
                      <a:r>
                        <a:rPr lang="en-ZA" sz="3200" dirty="0" smtClean="0"/>
                        <a:t>Institutional</a:t>
                      </a:r>
                      <a:endParaRPr lang="en-GB" sz="3200" dirty="0"/>
                    </a:p>
                  </a:txBody>
                  <a:tcPr/>
                </a:tc>
              </a:tr>
              <a:tr h="3457137">
                <a:tc>
                  <a:txBody>
                    <a:bodyPr/>
                    <a:lstStyle/>
                    <a:p>
                      <a:pPr marL="285750" indent="-285750">
                        <a:buFont typeface="Arial" panose="020B0604020202020204" pitchFamily="34" charset="0"/>
                        <a:buChar char="•"/>
                      </a:pPr>
                      <a:r>
                        <a:rPr lang="en-ZA" sz="2400" dirty="0" smtClean="0"/>
                        <a:t>SITA Act-1999, amended 2002</a:t>
                      </a:r>
                    </a:p>
                    <a:p>
                      <a:pPr marL="285750" indent="-285750">
                        <a:buFont typeface="Arial" panose="020B0604020202020204" pitchFamily="34" charset="0"/>
                        <a:buChar char="•"/>
                      </a:pPr>
                      <a:r>
                        <a:rPr lang="en-ZA" sz="2400" dirty="0" smtClean="0"/>
                        <a:t>Cab Memo 38a 2000</a:t>
                      </a:r>
                    </a:p>
                    <a:p>
                      <a:pPr marL="285750" indent="-285750">
                        <a:buFont typeface="Arial" panose="020B0604020202020204" pitchFamily="34" charset="0"/>
                        <a:buChar char="•"/>
                      </a:pPr>
                      <a:r>
                        <a:rPr lang="en-ZA" sz="2400" dirty="0" smtClean="0"/>
                        <a:t>E-government Policy Framework  2001</a:t>
                      </a:r>
                    </a:p>
                    <a:p>
                      <a:pPr marL="285750" indent="-285750">
                        <a:buFont typeface="Arial" panose="020B0604020202020204" pitchFamily="34" charset="0"/>
                        <a:buChar char="•"/>
                      </a:pPr>
                      <a:r>
                        <a:rPr lang="en-ZA" sz="2400" dirty="0" smtClean="0"/>
                        <a:t>Corporate Governance of Information  and Communication Technology Policy Framework (CGICTPF) 2012</a:t>
                      </a:r>
                    </a:p>
                    <a:p>
                      <a:endParaRPr lang="en-GB" sz="2400" dirty="0"/>
                    </a:p>
                  </a:txBody>
                  <a:tcPr/>
                </a:tc>
                <a:tc>
                  <a:txBody>
                    <a:bodyPr/>
                    <a:lstStyle/>
                    <a:p>
                      <a:pPr marL="285750" indent="-285750">
                        <a:buFont typeface="Arial" panose="020B0604020202020204" pitchFamily="34" charset="0"/>
                        <a:buChar char="•"/>
                      </a:pPr>
                      <a:r>
                        <a:rPr lang="en-ZA" sz="2400" dirty="0" smtClean="0"/>
                        <a:t>Government Chief Information</a:t>
                      </a:r>
                    </a:p>
                    <a:p>
                      <a:pPr marL="0" indent="0">
                        <a:buFont typeface="Arial" panose="020B0604020202020204" pitchFamily="34" charset="0"/>
                        <a:buNone/>
                      </a:pPr>
                      <a:r>
                        <a:rPr lang="en-ZA" sz="2400" baseline="0" dirty="0" smtClean="0"/>
                        <a:t>    </a:t>
                      </a:r>
                      <a:r>
                        <a:rPr lang="en-ZA" sz="2400" dirty="0" smtClean="0"/>
                        <a:t>Office</a:t>
                      </a:r>
                    </a:p>
                    <a:p>
                      <a:pPr marL="285750" indent="-285750">
                        <a:buFont typeface="Arial" panose="020B0604020202020204" pitchFamily="34" charset="0"/>
                        <a:buChar char="•"/>
                      </a:pPr>
                      <a:r>
                        <a:rPr lang="en-ZA" sz="2400" dirty="0" smtClean="0"/>
                        <a:t> IT Agency -SITA</a:t>
                      </a:r>
                    </a:p>
                    <a:p>
                      <a:pPr marL="285750" indent="-285750">
                        <a:buFont typeface="Arial" panose="020B0604020202020204" pitchFamily="34" charset="0"/>
                        <a:buChar char="•"/>
                      </a:pPr>
                      <a:r>
                        <a:rPr lang="en-ZA" sz="2400" dirty="0" smtClean="0"/>
                        <a:t> Government Information</a:t>
                      </a:r>
                    </a:p>
                    <a:p>
                      <a:pPr marL="0" indent="0">
                        <a:buFont typeface="Arial" panose="020B0604020202020204" pitchFamily="34" charset="0"/>
                        <a:buNone/>
                      </a:pPr>
                      <a:r>
                        <a:rPr lang="en-ZA" sz="2400" dirty="0" smtClean="0"/>
                        <a:t>    Technology Officer (GITO)</a:t>
                      </a:r>
                    </a:p>
                    <a:p>
                      <a:pPr marL="285750" indent="-285750">
                        <a:buFont typeface="Arial" panose="020B0604020202020204" pitchFamily="34" charset="0"/>
                        <a:buChar char="•"/>
                      </a:pPr>
                      <a:r>
                        <a:rPr lang="en-ZA" sz="2400" dirty="0" smtClean="0"/>
                        <a:t> Government Information   </a:t>
                      </a:r>
                    </a:p>
                    <a:p>
                      <a:pPr marL="0" indent="0">
                        <a:buFont typeface="Arial" panose="020B0604020202020204" pitchFamily="34" charset="0"/>
                        <a:buNone/>
                      </a:pPr>
                      <a:r>
                        <a:rPr lang="en-ZA" sz="2400" dirty="0" smtClean="0"/>
                        <a:t>    Technology Officer’s Council (GITOC)</a:t>
                      </a:r>
                    </a:p>
                    <a:p>
                      <a:endParaRPr lang="en-GB" sz="2400" dirty="0"/>
                    </a:p>
                  </a:txBody>
                  <a:tcPr/>
                </a:tc>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5</a:t>
            </a:fld>
            <a:endParaRPr lang="en-ZA" dirty="0"/>
          </a:p>
        </p:txBody>
      </p:sp>
      <p:sp>
        <p:nvSpPr>
          <p:cNvPr id="6" name="TextBox 5"/>
          <p:cNvSpPr txBox="1"/>
          <p:nvPr/>
        </p:nvSpPr>
        <p:spPr>
          <a:xfrm>
            <a:off x="0" y="1066800"/>
            <a:ext cx="12192000" cy="523220"/>
          </a:xfrm>
          <a:prstGeom prst="rect">
            <a:avLst/>
          </a:prstGeom>
          <a:noFill/>
        </p:spPr>
        <p:txBody>
          <a:bodyPr wrap="square" rtlCol="0">
            <a:spAutoFit/>
          </a:bodyPr>
          <a:lstStyle/>
          <a:p>
            <a:pPr defTabSz="457200"/>
            <a:r>
              <a:rPr lang="en-ZA" sz="2800" dirty="0" smtClean="0">
                <a:solidFill>
                  <a:prstClr val="black"/>
                </a:solidFill>
                <a:latin typeface="Calibri" panose="020F0502020204030204"/>
              </a:rPr>
              <a:t>Government’s response to the challenges</a:t>
            </a:r>
            <a:endParaRPr lang="en-ZA" sz="2800" dirty="0">
              <a:solidFill>
                <a:prstClr val="black"/>
              </a:solidFill>
              <a:latin typeface="Calibri" panose="020F0502020204030204"/>
            </a:endParaRPr>
          </a:p>
        </p:txBody>
      </p:sp>
    </p:spTree>
    <p:extLst>
      <p:ext uri="{BB962C8B-B14F-4D97-AF65-F5344CB8AC3E}">
        <p14:creationId xmlns:p14="http://schemas.microsoft.com/office/powerpoint/2010/main" val="893913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1" y="141292"/>
            <a:ext cx="10646230" cy="670287"/>
          </a:xfrm>
        </p:spPr>
        <p:txBody>
          <a:bodyPr/>
          <a:lstStyle/>
          <a:p>
            <a:r>
              <a:rPr lang="en-ZA" sz="3200" dirty="0"/>
              <a:t>Legislative Mandate</a:t>
            </a:r>
          </a:p>
        </p:txBody>
      </p:sp>
      <p:sp>
        <p:nvSpPr>
          <p:cNvPr id="3" name="Content Placeholder 2"/>
          <p:cNvSpPr>
            <a:spLocks noGrp="1"/>
          </p:cNvSpPr>
          <p:nvPr>
            <p:ph idx="1"/>
          </p:nvPr>
        </p:nvSpPr>
        <p:spPr>
          <a:xfrm>
            <a:off x="48981" y="980248"/>
            <a:ext cx="11809203" cy="4810951"/>
          </a:xfrm>
        </p:spPr>
        <p:txBody>
          <a:bodyPr/>
          <a:lstStyle/>
          <a:p>
            <a:pPr marL="0" indent="0">
              <a:buNone/>
            </a:pPr>
            <a:r>
              <a:rPr lang="en-ZA" sz="1800" dirty="0">
                <a:solidFill>
                  <a:schemeClr val="bg1"/>
                </a:solidFill>
              </a:rPr>
              <a:t>The Minister for public service and Administration is responsible for establishing </a:t>
            </a:r>
            <a:r>
              <a:rPr lang="en-ZA" sz="1800" b="1" dirty="0">
                <a:solidFill>
                  <a:schemeClr val="bg1"/>
                </a:solidFill>
              </a:rPr>
              <a:t>norms and standards </a:t>
            </a:r>
            <a:r>
              <a:rPr lang="en-ZA" sz="1800" dirty="0">
                <a:solidFill>
                  <a:schemeClr val="bg1"/>
                </a:solidFill>
              </a:rPr>
              <a:t>relating to- </a:t>
            </a:r>
          </a:p>
          <a:p>
            <a:pPr marL="0" indent="0">
              <a:buNone/>
            </a:pPr>
            <a:r>
              <a:rPr lang="en-ZA" sz="1800" i="1" dirty="0">
                <a:solidFill>
                  <a:schemeClr val="bg1"/>
                </a:solidFill>
              </a:rPr>
              <a:t>(a) </a:t>
            </a:r>
            <a:r>
              <a:rPr lang="en-ZA" sz="1800" dirty="0">
                <a:solidFill>
                  <a:schemeClr val="bg1"/>
                </a:solidFill>
              </a:rPr>
              <a:t>the functions of the public service; </a:t>
            </a:r>
          </a:p>
          <a:p>
            <a:pPr marL="0" indent="0">
              <a:buNone/>
            </a:pPr>
            <a:r>
              <a:rPr lang="en-ZA" sz="1800" i="1" dirty="0">
                <a:solidFill>
                  <a:schemeClr val="bg1"/>
                </a:solidFill>
              </a:rPr>
              <a:t>(b) </a:t>
            </a:r>
            <a:r>
              <a:rPr lang="en-ZA" sz="1800" dirty="0">
                <a:solidFill>
                  <a:schemeClr val="bg1"/>
                </a:solidFill>
              </a:rPr>
              <a:t>the organisational structures and establishments of departments and other organisational and governance arrangements in the public service; </a:t>
            </a:r>
          </a:p>
          <a:p>
            <a:pPr marL="0" indent="0">
              <a:buNone/>
            </a:pPr>
            <a:r>
              <a:rPr lang="en-ZA" sz="1800" i="1" dirty="0">
                <a:solidFill>
                  <a:schemeClr val="bg1"/>
                </a:solidFill>
              </a:rPr>
              <a:t>(c) </a:t>
            </a:r>
            <a:r>
              <a:rPr lang="en-ZA" sz="1800" dirty="0">
                <a:solidFill>
                  <a:schemeClr val="bg1"/>
                </a:solidFill>
              </a:rPr>
              <a:t>the conditions of service and other employment practices for employees; </a:t>
            </a:r>
          </a:p>
          <a:p>
            <a:pPr marL="0" indent="0">
              <a:buNone/>
            </a:pPr>
            <a:r>
              <a:rPr lang="en-ZA" sz="1800" i="1" dirty="0">
                <a:solidFill>
                  <a:schemeClr val="bg1"/>
                </a:solidFill>
              </a:rPr>
              <a:t>(d) </a:t>
            </a:r>
            <a:r>
              <a:rPr lang="en-ZA" sz="1800" dirty="0">
                <a:solidFill>
                  <a:schemeClr val="bg1"/>
                </a:solidFill>
              </a:rPr>
              <a:t>labour relations in the public service; </a:t>
            </a:r>
          </a:p>
          <a:p>
            <a:pPr marL="0" indent="0">
              <a:buNone/>
            </a:pPr>
            <a:r>
              <a:rPr lang="en-ZA" sz="1800" i="1" dirty="0">
                <a:solidFill>
                  <a:schemeClr val="bg1"/>
                </a:solidFill>
              </a:rPr>
              <a:t>(e) </a:t>
            </a:r>
            <a:r>
              <a:rPr lang="en-ZA" sz="1800" dirty="0">
                <a:solidFill>
                  <a:schemeClr val="bg1"/>
                </a:solidFill>
              </a:rPr>
              <a:t>health and wellness of employees; </a:t>
            </a:r>
          </a:p>
          <a:p>
            <a:pPr marL="0" indent="0">
              <a:buNone/>
            </a:pPr>
            <a:r>
              <a:rPr lang="en-ZA" sz="1800" b="1" i="1" dirty="0">
                <a:solidFill>
                  <a:schemeClr val="bg1"/>
                </a:solidFill>
              </a:rPr>
              <a:t>(f) </a:t>
            </a:r>
            <a:r>
              <a:rPr lang="en-ZA" sz="1800" b="1" dirty="0">
                <a:solidFill>
                  <a:schemeClr val="bg1"/>
                </a:solidFill>
              </a:rPr>
              <a:t>information management in the public service; </a:t>
            </a:r>
          </a:p>
          <a:p>
            <a:pPr marL="0" indent="0">
              <a:buNone/>
            </a:pPr>
            <a:r>
              <a:rPr lang="en-ZA" sz="1800" b="1" i="1" dirty="0">
                <a:solidFill>
                  <a:schemeClr val="bg1"/>
                </a:solidFill>
              </a:rPr>
              <a:t>(g) </a:t>
            </a:r>
            <a:r>
              <a:rPr lang="en-ZA" sz="1800" b="1" dirty="0">
                <a:solidFill>
                  <a:schemeClr val="bg1"/>
                </a:solidFill>
              </a:rPr>
              <a:t>electronic government; </a:t>
            </a:r>
          </a:p>
          <a:p>
            <a:pPr marL="0" indent="0">
              <a:buNone/>
            </a:pPr>
            <a:r>
              <a:rPr lang="en-ZA" sz="1800" i="1" dirty="0"/>
              <a:t>(</a:t>
            </a:r>
            <a:r>
              <a:rPr lang="en-ZA" sz="1800" i="1" dirty="0">
                <a:solidFill>
                  <a:schemeClr val="bg1"/>
                </a:solidFill>
              </a:rPr>
              <a:t>h) </a:t>
            </a:r>
            <a:r>
              <a:rPr lang="en-ZA" sz="1800" dirty="0">
                <a:solidFill>
                  <a:schemeClr val="bg1"/>
                </a:solidFill>
              </a:rPr>
              <a:t>integrity, ethics, conduct and anti-corruption in the public service; and </a:t>
            </a:r>
          </a:p>
          <a:p>
            <a:pPr marL="0" indent="0">
              <a:buNone/>
            </a:pPr>
            <a:r>
              <a:rPr lang="en-ZA" sz="1800" i="1" dirty="0">
                <a:solidFill>
                  <a:schemeClr val="bg1"/>
                </a:solidFill>
              </a:rPr>
              <a:t>(i) </a:t>
            </a:r>
            <a:r>
              <a:rPr lang="en-ZA" sz="1800" dirty="0">
                <a:solidFill>
                  <a:schemeClr val="bg1"/>
                </a:solidFill>
              </a:rPr>
              <a:t>transformation, reform, innovation and any other matter to improve the effectiveness and efficiency of the public service and its service delivery to the public.</a:t>
            </a:r>
          </a:p>
          <a:p>
            <a:pPr marL="0" indent="0">
              <a:lnSpc>
                <a:spcPct val="100000"/>
              </a:lnSpc>
              <a:buNone/>
            </a:pPr>
            <a:endParaRPr lang="en-ZA" dirty="0" smtClean="0">
              <a:solidFill>
                <a:schemeClr val="bg1"/>
              </a:solidFill>
            </a:endParaRPr>
          </a:p>
          <a:p>
            <a:pPr>
              <a:lnSpc>
                <a:spcPct val="100000"/>
              </a:lnSpc>
            </a:pPr>
            <a:endParaRPr lang="en-ZA" dirty="0">
              <a:solidFill>
                <a:schemeClr val="bg1"/>
              </a:solidFill>
            </a:endParaRPr>
          </a:p>
          <a:p>
            <a:pPr marL="0" indent="0">
              <a:lnSpc>
                <a:spcPct val="100000"/>
              </a:lnSpc>
              <a:buNone/>
            </a:pPr>
            <a:r>
              <a:rPr lang="en-ZA" dirty="0" smtClean="0">
                <a:solidFill>
                  <a:schemeClr val="bg1"/>
                </a:solidFill>
              </a:rPr>
              <a:t> </a:t>
            </a:r>
            <a:endParaRPr lang="en-ZA"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6</a:t>
            </a:fld>
            <a:endParaRPr lang="en-ZA" dirty="0"/>
          </a:p>
        </p:txBody>
      </p:sp>
    </p:spTree>
    <p:extLst>
      <p:ext uri="{BB962C8B-B14F-4D97-AF65-F5344CB8AC3E}">
        <p14:creationId xmlns:p14="http://schemas.microsoft.com/office/powerpoint/2010/main" val="1664532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t>PERSISTING AG FINDINGS</a:t>
            </a:r>
            <a:endParaRPr lang="en-ZA" dirty="0"/>
          </a:p>
        </p:txBody>
      </p:sp>
      <p:sp>
        <p:nvSpPr>
          <p:cNvPr id="5" name="Content Placeholder 4"/>
          <p:cNvSpPr>
            <a:spLocks noGrp="1"/>
          </p:cNvSpPr>
          <p:nvPr>
            <p:ph idx="1"/>
          </p:nvPr>
        </p:nvSpPr>
        <p:spPr>
          <a:xfrm>
            <a:off x="0" y="965582"/>
            <a:ext cx="12192000" cy="4801376"/>
          </a:xfrm>
        </p:spPr>
        <p:txBody>
          <a:bodyPr/>
          <a:lstStyle/>
          <a:p>
            <a:pPr lvl="0" algn="just"/>
            <a:r>
              <a:rPr lang="en-ZA" sz="2600" dirty="0" smtClean="0">
                <a:solidFill>
                  <a:schemeClr val="bg1"/>
                </a:solidFill>
              </a:rPr>
              <a:t>Government-wide IT Governance Framework (IT Plan)</a:t>
            </a:r>
          </a:p>
          <a:p>
            <a:pPr lvl="1" algn="just"/>
            <a:r>
              <a:rPr lang="en-ZA" sz="2200" dirty="0">
                <a:solidFill>
                  <a:schemeClr val="bg1"/>
                </a:solidFill>
              </a:rPr>
              <a:t>Government –Wide information Technology governance framework not </a:t>
            </a:r>
            <a:r>
              <a:rPr lang="en-ZA" sz="2200" dirty="0" smtClean="0">
                <a:solidFill>
                  <a:schemeClr val="bg1"/>
                </a:solidFill>
              </a:rPr>
              <a:t>developed and implemented</a:t>
            </a:r>
            <a:endParaRPr lang="en-ZA" sz="2200" dirty="0">
              <a:solidFill>
                <a:schemeClr val="bg1"/>
              </a:solidFill>
            </a:endParaRPr>
          </a:p>
          <a:p>
            <a:pPr lvl="1" algn="just"/>
            <a:r>
              <a:rPr lang="en-ZA" sz="2200" dirty="0" smtClean="0">
                <a:solidFill>
                  <a:schemeClr val="bg1"/>
                </a:solidFill>
              </a:rPr>
              <a:t>Fragmented approach to policies and standards</a:t>
            </a:r>
          </a:p>
          <a:p>
            <a:pPr algn="just"/>
            <a:r>
              <a:rPr lang="en-ZA" sz="2600" dirty="0" smtClean="0">
                <a:solidFill>
                  <a:schemeClr val="bg1"/>
                </a:solidFill>
              </a:rPr>
              <a:t>Strategic </a:t>
            </a:r>
            <a:r>
              <a:rPr lang="en-ZA" sz="2600" dirty="0">
                <a:solidFill>
                  <a:schemeClr val="bg1"/>
                </a:solidFill>
              </a:rPr>
              <a:t>alignment of information technology with business </a:t>
            </a:r>
            <a:r>
              <a:rPr lang="en-ZA" sz="2600" dirty="0" smtClean="0">
                <a:solidFill>
                  <a:schemeClr val="bg1"/>
                </a:solidFill>
              </a:rPr>
              <a:t>objectives</a:t>
            </a:r>
          </a:p>
          <a:p>
            <a:pPr lvl="1" algn="just"/>
            <a:r>
              <a:rPr lang="en-ZA" sz="2200" dirty="0">
                <a:solidFill>
                  <a:schemeClr val="bg1"/>
                </a:solidFill>
              </a:rPr>
              <a:t>Government-wide information technology plan not established to align information technology with business </a:t>
            </a:r>
            <a:r>
              <a:rPr lang="en-ZA" sz="2200" dirty="0" smtClean="0">
                <a:solidFill>
                  <a:schemeClr val="bg1"/>
                </a:solidFill>
              </a:rPr>
              <a:t>objectives</a:t>
            </a:r>
          </a:p>
          <a:p>
            <a:pPr marL="228600" lvl="1" algn="just">
              <a:spcBef>
                <a:spcPts val="1000"/>
              </a:spcBef>
            </a:pPr>
            <a:r>
              <a:rPr lang="en-ZA" sz="2600" dirty="0">
                <a:solidFill>
                  <a:schemeClr val="bg1"/>
                </a:solidFill>
              </a:rPr>
              <a:t>Accountability structures for I</a:t>
            </a:r>
            <a:r>
              <a:rPr lang="en-ZA" sz="2600" dirty="0" smtClean="0">
                <a:solidFill>
                  <a:schemeClr val="bg1"/>
                </a:solidFill>
              </a:rPr>
              <a:t>nformation Technology governance</a:t>
            </a:r>
          </a:p>
          <a:p>
            <a:pPr lvl="1" algn="just"/>
            <a:r>
              <a:rPr lang="en-ZA" sz="2200" dirty="0">
                <a:solidFill>
                  <a:schemeClr val="bg1"/>
                </a:solidFill>
              </a:rPr>
              <a:t>Mandated responsibility of Government Information </a:t>
            </a:r>
            <a:r>
              <a:rPr lang="en-ZA" sz="2200" dirty="0" smtClean="0">
                <a:solidFill>
                  <a:schemeClr val="bg1"/>
                </a:solidFill>
              </a:rPr>
              <a:t>Technology </a:t>
            </a:r>
            <a:r>
              <a:rPr lang="en-ZA" sz="2200" dirty="0">
                <a:solidFill>
                  <a:schemeClr val="bg1"/>
                </a:solidFill>
              </a:rPr>
              <a:t>Officers not </a:t>
            </a:r>
            <a:r>
              <a:rPr lang="en-ZA" sz="2200" dirty="0" smtClean="0">
                <a:solidFill>
                  <a:schemeClr val="bg1"/>
                </a:solidFill>
              </a:rPr>
              <a:t>fulfilled</a:t>
            </a:r>
          </a:p>
          <a:p>
            <a:pPr algn="just"/>
            <a:r>
              <a:rPr lang="en-ZA" sz="2600" dirty="0">
                <a:solidFill>
                  <a:schemeClr val="bg1"/>
                </a:solidFill>
              </a:rPr>
              <a:t>Performance measures </a:t>
            </a:r>
            <a:endParaRPr lang="en-ZA" sz="2600" dirty="0" smtClean="0">
              <a:solidFill>
                <a:schemeClr val="bg1"/>
              </a:solidFill>
            </a:endParaRPr>
          </a:p>
          <a:p>
            <a:pPr lvl="1" algn="just"/>
            <a:r>
              <a:rPr lang="en-ZA" sz="2200" dirty="0">
                <a:solidFill>
                  <a:schemeClr val="bg1"/>
                </a:solidFill>
              </a:rPr>
              <a:t>No indicator, measurable goals or performance criteria were established for effective performance measure</a:t>
            </a:r>
          </a:p>
          <a:p>
            <a:pPr marL="457200" lvl="1" indent="0" algn="just">
              <a:buNone/>
            </a:pPr>
            <a:endParaRPr lang="en-ZA" sz="2200" dirty="0">
              <a:solidFill>
                <a:schemeClr val="bg1"/>
              </a:solidFill>
            </a:endParaRPr>
          </a:p>
          <a:p>
            <a:pPr lvl="1" algn="just"/>
            <a:endParaRPr lang="en-ZA" sz="2200" dirty="0">
              <a:solidFill>
                <a:schemeClr val="bg1"/>
              </a:solidFill>
            </a:endParaRPr>
          </a:p>
        </p:txBody>
      </p:sp>
    </p:spTree>
    <p:extLst>
      <p:ext uri="{BB962C8B-B14F-4D97-AF65-F5344CB8AC3E}">
        <p14:creationId xmlns:p14="http://schemas.microsoft.com/office/powerpoint/2010/main" val="40391912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t>CORPORATE GOVERNANCE OF </a:t>
            </a:r>
            <a:r>
              <a:rPr lang="en-ZA" b="1" dirty="0" smtClean="0"/>
              <a:t>ICT</a:t>
            </a:r>
            <a:endParaRPr lang="en-ZA" dirty="0"/>
          </a:p>
        </p:txBody>
      </p:sp>
      <p:sp>
        <p:nvSpPr>
          <p:cNvPr id="5" name="Content Placeholder 4"/>
          <p:cNvSpPr>
            <a:spLocks noGrp="1"/>
          </p:cNvSpPr>
          <p:nvPr>
            <p:ph idx="1"/>
          </p:nvPr>
        </p:nvSpPr>
        <p:spPr/>
        <p:txBody>
          <a:bodyPr/>
          <a:lstStyle/>
          <a:p>
            <a:pPr lvl="0" algn="just"/>
            <a:r>
              <a:rPr lang="en-GB" sz="2500" dirty="0" smtClean="0">
                <a:solidFill>
                  <a:schemeClr val="bg1"/>
                </a:solidFill>
              </a:rPr>
              <a:t>Government realised the weakness to unlock the value of ICT and its detrimental impact on service delivery. To address these weaknesses Cabinet adopted the Corporate Governance of Information and Communication Technology (ICT) Policy Framework (CGICTPF) in November 2012, and it was issued per directive by the Minister for Public Service and Administration in January 2013. </a:t>
            </a:r>
          </a:p>
          <a:p>
            <a:pPr algn="just"/>
            <a:r>
              <a:rPr lang="en-ZA" sz="2500" dirty="0">
                <a:solidFill>
                  <a:schemeClr val="bg1"/>
                </a:solidFill>
              </a:rPr>
              <a:t>A</a:t>
            </a:r>
            <a:r>
              <a:rPr lang="en-ZA" sz="2500" dirty="0" smtClean="0">
                <a:solidFill>
                  <a:schemeClr val="bg1"/>
                </a:solidFill>
              </a:rPr>
              <a:t>t </a:t>
            </a:r>
            <a:r>
              <a:rPr lang="en-ZA" sz="2500" dirty="0">
                <a:solidFill>
                  <a:schemeClr val="bg1"/>
                </a:solidFill>
              </a:rPr>
              <a:t>the time that DPSA took the framework to cabinet for approval; cabinet approved it and also extended the frameworks applicability to both the local government and other organs of the state SOE's</a:t>
            </a:r>
            <a:r>
              <a:rPr lang="en-ZA" sz="2500" dirty="0" smtClean="0">
                <a:solidFill>
                  <a:schemeClr val="bg1"/>
                </a:solidFill>
              </a:rPr>
              <a:t>.</a:t>
            </a:r>
            <a:endParaRPr lang="en-ZA" sz="2500" dirty="0">
              <a:solidFill>
                <a:schemeClr val="bg1"/>
              </a:solidFill>
            </a:endParaRPr>
          </a:p>
          <a:p>
            <a:pPr lvl="0" algn="just"/>
            <a:r>
              <a:rPr lang="en-GB" sz="2500" dirty="0">
                <a:solidFill>
                  <a:schemeClr val="bg1"/>
                </a:solidFill>
              </a:rPr>
              <a:t>Through the </a:t>
            </a:r>
            <a:r>
              <a:rPr lang="en-GB" sz="2500" dirty="0" smtClean="0">
                <a:solidFill>
                  <a:schemeClr val="bg1"/>
                </a:solidFill>
              </a:rPr>
              <a:t>CGICTPF, </a:t>
            </a:r>
            <a:r>
              <a:rPr lang="en-GB" sz="2500" dirty="0">
                <a:solidFill>
                  <a:schemeClr val="bg1"/>
                </a:solidFill>
              </a:rPr>
              <a:t>corporate governance of ICT is institutionalised in the Public Administration as </a:t>
            </a:r>
            <a:r>
              <a:rPr lang="en-ZA" sz="2500" dirty="0">
                <a:solidFill>
                  <a:schemeClr val="bg1"/>
                </a:solidFill>
              </a:rPr>
              <a:t>defined in Section 195 of the Constitution</a:t>
            </a:r>
            <a:r>
              <a:rPr lang="en-GB" sz="2500" dirty="0">
                <a:solidFill>
                  <a:schemeClr val="bg1"/>
                </a:solidFill>
              </a:rPr>
              <a:t> (national, provincial and local government, Organs of State and Public Entities) </a:t>
            </a:r>
            <a:r>
              <a:rPr lang="en-GB" sz="2500" dirty="0" smtClean="0">
                <a:solidFill>
                  <a:schemeClr val="bg1"/>
                </a:solidFill>
              </a:rPr>
              <a:t>as </a:t>
            </a:r>
            <a:r>
              <a:rPr lang="en-GB" sz="2500" dirty="0">
                <a:solidFill>
                  <a:schemeClr val="bg1"/>
                </a:solidFill>
              </a:rPr>
              <a:t>an integral part of the corporate governance of the institution in a uniform and coordinated manner.</a:t>
            </a:r>
            <a:endParaRPr lang="en-ZA" sz="2500" dirty="0">
              <a:solidFill>
                <a:schemeClr val="bg1"/>
              </a:solidFill>
            </a:endParaRPr>
          </a:p>
        </p:txBody>
      </p:sp>
    </p:spTree>
    <p:extLst>
      <p:ext uri="{BB962C8B-B14F-4D97-AF65-F5344CB8AC3E}">
        <p14:creationId xmlns:p14="http://schemas.microsoft.com/office/powerpoint/2010/main" val="30087007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CORPORATE GOVERNANCE OF </a:t>
            </a:r>
            <a:r>
              <a:rPr lang="en-ZA" b="1" dirty="0" smtClean="0"/>
              <a:t>ICT (cont)</a:t>
            </a:r>
            <a:endParaRPr lang="en-ZA" dirty="0"/>
          </a:p>
        </p:txBody>
      </p:sp>
      <p:sp>
        <p:nvSpPr>
          <p:cNvPr id="3" name="Content Placeholder 2"/>
          <p:cNvSpPr>
            <a:spLocks noGrp="1"/>
          </p:cNvSpPr>
          <p:nvPr>
            <p:ph idx="1"/>
          </p:nvPr>
        </p:nvSpPr>
        <p:spPr/>
        <p:txBody>
          <a:bodyPr/>
          <a:lstStyle/>
          <a:p>
            <a:pPr lvl="0"/>
            <a:r>
              <a:rPr lang="en-GB" sz="2600" dirty="0">
                <a:solidFill>
                  <a:schemeClr val="bg1"/>
                </a:solidFill>
              </a:rPr>
              <a:t>As the value and importance of information as an asset </a:t>
            </a:r>
            <a:r>
              <a:rPr lang="en-GB" sz="2600" dirty="0" smtClean="0">
                <a:solidFill>
                  <a:schemeClr val="bg1"/>
                </a:solidFill>
              </a:rPr>
              <a:t>is significant, </a:t>
            </a:r>
            <a:r>
              <a:rPr lang="en-GB" sz="2600" dirty="0">
                <a:solidFill>
                  <a:schemeClr val="bg1"/>
                </a:solidFill>
              </a:rPr>
              <a:t>it necessitates strategic leadership to extend to ICT the departmental core corporate governance principles of setting strategic aims, providing strategic leadership, overseeing and monitoring executive management reporting and to ensure that ICT is aligned with the strategic objectives of government and departments</a:t>
            </a:r>
            <a:r>
              <a:rPr lang="en-GB" sz="2600" dirty="0" smtClean="0">
                <a:solidFill>
                  <a:schemeClr val="bg1"/>
                </a:solidFill>
              </a:rPr>
              <a:t>.</a:t>
            </a:r>
          </a:p>
          <a:p>
            <a:pPr lvl="0"/>
            <a:r>
              <a:rPr lang="en-GB" sz="2600" dirty="0" smtClean="0">
                <a:solidFill>
                  <a:schemeClr val="bg1"/>
                </a:solidFill>
              </a:rPr>
              <a:t>Risk and Audit Practice</a:t>
            </a:r>
            <a:endParaRPr lang="en-ZA" sz="2600" dirty="0">
              <a:solidFill>
                <a:schemeClr val="bg1"/>
              </a:solidFill>
            </a:endParaRPr>
          </a:p>
          <a:p>
            <a:endParaRPr lang="en-ZA" dirty="0"/>
          </a:p>
        </p:txBody>
      </p:sp>
    </p:spTree>
    <p:extLst>
      <p:ext uri="{BB962C8B-B14F-4D97-AF65-F5344CB8AC3E}">
        <p14:creationId xmlns:p14="http://schemas.microsoft.com/office/powerpoint/2010/main" val="1798307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1_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ppt/theme/themeOverride2.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2054</TotalTime>
  <Words>1773</Words>
  <Application>Microsoft Office PowerPoint</Application>
  <PresentationFormat>Widescreen</PresentationFormat>
  <Paragraphs>169</Paragraphs>
  <Slides>25</Slides>
  <Notes>17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25</vt:i4>
      </vt:variant>
    </vt:vector>
  </HeadingPairs>
  <TitlesOfParts>
    <vt:vector size="32" baseType="lpstr">
      <vt:lpstr>Arial</vt:lpstr>
      <vt:lpstr>Calibri</vt:lpstr>
      <vt:lpstr>Trebuchet MS</vt:lpstr>
      <vt:lpstr>Wingdings</vt:lpstr>
      <vt:lpstr>Berlin</vt:lpstr>
      <vt:lpstr>1_Berlin</vt:lpstr>
      <vt:lpstr>2_Berlin</vt:lpstr>
      <vt:lpstr>ROLE OF ICT IN SERVICE DELIVERY (VALUE)</vt:lpstr>
      <vt:lpstr>PRESENTATION OUTLINE</vt:lpstr>
      <vt:lpstr>INTRODUCTION </vt:lpstr>
      <vt:lpstr>IT ADOPTION CHALLENGES </vt:lpstr>
      <vt:lpstr>Government Response to Challenges</vt:lpstr>
      <vt:lpstr>Legislative Mandate</vt:lpstr>
      <vt:lpstr>PERSISTING AG FINDINGS</vt:lpstr>
      <vt:lpstr>CORPORATE GOVERNANCE OF ICT</vt:lpstr>
      <vt:lpstr>CORPORATE GOVERNANCE OF ICT (cont)</vt:lpstr>
      <vt:lpstr>PUBLIC ADMINISTRATION MANAGEMENT ACT</vt:lpstr>
      <vt:lpstr>PAMA CHALLENGES</vt:lpstr>
      <vt:lpstr>WHY GOVERNANCE FRAMEWORK </vt:lpstr>
      <vt:lpstr>CGICT POLICY FRAMEWORK (cont)</vt:lpstr>
      <vt:lpstr>CORPORATE GOVERNANCE PRINCIPLES</vt:lpstr>
      <vt:lpstr>CORPORATE GOVERNANCE PRACTICES</vt:lpstr>
      <vt:lpstr>CORPORATE GOVERNANCE PRACTICES (cont)</vt:lpstr>
      <vt:lpstr>ASSESSMENTS OF CGICT IMPLEMENTATION (MPAT)</vt:lpstr>
      <vt:lpstr>ASSESSMENT (cont)</vt:lpstr>
      <vt:lpstr>ASSESSMENT (cont)</vt:lpstr>
      <vt:lpstr>IMPROVEMENT MADE BY DEPARTMENTS (AG AND MPAT RESULTS) </vt:lpstr>
      <vt:lpstr>PowerPoint Presentation</vt:lpstr>
      <vt:lpstr>PowerPoint Presentation</vt:lpstr>
      <vt:lpstr>PowerPoint Presentation</vt:lpstr>
      <vt:lpstr>PowerPoint Presentation</vt:lpstr>
      <vt:lpstr>PowerPoint Presentation</vt:lpstr>
    </vt:vector>
  </TitlesOfParts>
  <Company>The Department of Public Service and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Alufheli Swalivha</cp:lastModifiedBy>
  <cp:revision>141</cp:revision>
  <cp:lastPrinted>2017-10-06T07:00:31Z</cp:lastPrinted>
  <dcterms:created xsi:type="dcterms:W3CDTF">2016-08-16T08:00:27Z</dcterms:created>
  <dcterms:modified xsi:type="dcterms:W3CDTF">2017-10-10T09:23:48Z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