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0" r:id="rId5"/>
    <p:sldId id="261" r:id="rId6"/>
    <p:sldId id="262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7BD7F-B91E-4FD6-871F-2D5D105E881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2FDD8-4E39-42AE-8F25-3B431D0AB4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A7317-882D-4EBA-A6B6-61397357C0F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C71EE-71B9-40F5-9560-D6C4C597A9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91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06B3-08D1-4D06-92A4-299E45DE35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17740-49B9-47ED-A342-6E16C81A00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05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958D-4E08-418F-A707-EBC10780692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234F7-2908-484D-9D63-5BFBD5B30E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1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50B1-EF33-46F2-9F72-5F8E41BC62D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F1B70-92B5-41A6-9D92-0F56647967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88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5C20-6962-415F-9DC5-5F633D762F3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1D285-931A-4389-BD7D-745218A85F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33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057E8-DDF2-4BF6-8127-2DB29F76183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49811-74DC-4215-9218-758ADA97FD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61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4720-68E9-4878-A766-313B28AEAF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1044A-3860-46A4-9A4B-4D7F41AB92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901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4E29-B2CE-4E4B-BFCB-F2B22A38D5F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16A5-8E1E-4414-BD89-AD19A7974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6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596C-C808-4B4E-A720-75EB39DF367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A56EC-87C2-4BBE-913F-E929020E89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8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8C6A-3159-4552-97CC-F586E0CE55B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AD809-2B2F-452C-BDC1-803F7D2488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472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8ED20-72A8-4589-8B3B-911CBDF09B1D}" type="datetimeFigureOut">
              <a:rPr lang="en-GB">
                <a:solidFill>
                  <a:prstClr val="black">
                    <a:tint val="75000"/>
                  </a:prstClr>
                </a:solidFill>
                <a:latin typeface="Candara" panose="020E0502030303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23/11/2016</a:t>
            </a:fld>
            <a:endParaRPr lang="en-GB">
              <a:solidFill>
                <a:prstClr val="black">
                  <a:tint val="75000"/>
                </a:prstClr>
              </a:solidFill>
              <a:latin typeface="Candara" panose="020E05020303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Candara" panose="020E05020303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F9DA1C-8B88-4378-A773-C6188B94CC62}" type="slidenum">
              <a:rPr lang="en-GB" altLang="en-US">
                <a:latin typeface="Candara" panose="020E0502030303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9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a.org.za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Race Organizer's Workshop</a:t>
            </a:r>
            <a:br>
              <a:rPr lang="en-US" altLang="en-US" smtClean="0"/>
            </a:br>
            <a:r>
              <a:rPr lang="en-US" altLang="en-US" smtClean="0"/>
              <a:t>24 November 2016</a:t>
            </a:r>
            <a:endParaRPr lang="en-GB" alt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424114" y="3573463"/>
            <a:ext cx="7272337" cy="1473200"/>
          </a:xfrm>
        </p:spPr>
        <p:txBody>
          <a:bodyPr/>
          <a:lstStyle/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Race </a:t>
            </a:r>
            <a:r>
              <a:rPr lang="en-US" altLang="en-US" sz="2800" dirty="0" smtClean="0"/>
              <a:t>Organizing Committee</a:t>
            </a:r>
            <a:endParaRPr lang="en-US" altLang="en-US" sz="2800" dirty="0"/>
          </a:p>
          <a:p>
            <a:pPr eaLnBrk="1" hangingPunct="1"/>
            <a:r>
              <a:rPr lang="en-US" altLang="en-US" dirty="0" smtClean="0"/>
              <a:t>Presented by Greta Brock</a:t>
            </a:r>
            <a:endParaRPr lang="en-GB" altLang="en-US" dirty="0" smtClean="0"/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692151"/>
            <a:ext cx="208915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2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Oh what a pity, I’m on a Committee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906851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2000" dirty="0"/>
              <a:t>Meetings should be held at regular intervals for portfolio feedback  BUT  </a:t>
            </a:r>
            <a:r>
              <a:rPr lang="en-ZA" sz="2000" dirty="0" smtClean="0"/>
              <a:t>not </a:t>
            </a:r>
            <a:r>
              <a:rPr lang="en-ZA" sz="2000" dirty="0"/>
              <a:t>everybody has to attend all </a:t>
            </a:r>
            <a:r>
              <a:rPr lang="en-ZA" sz="2000" dirty="0" smtClean="0"/>
              <a:t>meetings.</a:t>
            </a:r>
            <a:endParaRPr lang="en-GB" sz="2000" dirty="0" smtClean="0"/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There </a:t>
            </a:r>
            <a:r>
              <a:rPr lang="en-GB" sz="2000" dirty="0"/>
              <a:t>are portfolios that play a role in the planning of the </a:t>
            </a:r>
            <a:r>
              <a:rPr lang="en-GB" sz="2000" dirty="0" smtClean="0"/>
              <a:t>event  -&gt; </a:t>
            </a:r>
            <a:r>
              <a:rPr lang="en-GB" sz="2000" dirty="0"/>
              <a:t>these need to meet more often in the beginning.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There </a:t>
            </a:r>
            <a:r>
              <a:rPr lang="en-GB" sz="2000" dirty="0"/>
              <a:t>are portfolios that play a role on the day of the event </a:t>
            </a:r>
            <a:r>
              <a:rPr lang="en-GB" sz="2000" dirty="0" smtClean="0"/>
              <a:t> -&gt; these </a:t>
            </a:r>
            <a:r>
              <a:rPr lang="en-GB" sz="2000" dirty="0"/>
              <a:t>can join the meeting at a later stage when it becomes more relevant. </a:t>
            </a:r>
            <a:endParaRPr lang="en-GB" sz="2000" dirty="0" smtClean="0"/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Nobody </a:t>
            </a:r>
            <a:r>
              <a:rPr lang="en-GB" sz="2000" dirty="0"/>
              <a:t>wants to waste time </a:t>
            </a:r>
            <a:r>
              <a:rPr lang="en-GB" sz="2000" dirty="0" smtClean="0"/>
              <a:t>-&gt; keep </a:t>
            </a:r>
            <a:r>
              <a:rPr lang="en-GB" sz="2000" dirty="0"/>
              <a:t>them short and relevant. A lot of discussions can take place in smaller sub-committees and/or via email.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For </a:t>
            </a:r>
            <a:r>
              <a:rPr lang="en-GB" sz="2000" dirty="0"/>
              <a:t>ease of contact create an email mailing list as well as a WhatsApp Group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The </a:t>
            </a:r>
            <a:r>
              <a:rPr lang="en-GB" sz="2000" dirty="0"/>
              <a:t>Secretary will take minutes as well as perform most of the administrative work, i.e. sending out invites to meetings, typing of letters and documents, printing, etc. </a:t>
            </a:r>
            <a:endParaRPr lang="en-GB" sz="2000" dirty="0" smtClean="0"/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The </a:t>
            </a:r>
            <a:r>
              <a:rPr lang="en-GB" sz="2000" dirty="0"/>
              <a:t>Secretary is the central information hub and should be copied in all communication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845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760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Race Committee Members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u="sng" dirty="0"/>
              <a:t>Any Committee should have </a:t>
            </a:r>
            <a:r>
              <a:rPr lang="en-GB" u="sng" dirty="0" smtClean="0"/>
              <a:t>a</a:t>
            </a:r>
          </a:p>
          <a:p>
            <a:pPr lvl="0"/>
            <a:r>
              <a:rPr lang="en-GB" dirty="0" smtClean="0"/>
              <a:t>Chairman </a:t>
            </a:r>
            <a:r>
              <a:rPr lang="en-GB" dirty="0"/>
              <a:t>/ Race </a:t>
            </a:r>
            <a:r>
              <a:rPr lang="en-GB" dirty="0" smtClean="0"/>
              <a:t>Convenor / Race Director</a:t>
            </a:r>
            <a:endParaRPr lang="en-GB" dirty="0"/>
          </a:p>
          <a:p>
            <a:pPr lvl="0"/>
            <a:r>
              <a:rPr lang="en-GB" dirty="0" smtClean="0"/>
              <a:t>Treasurer</a:t>
            </a:r>
            <a:endParaRPr lang="en-GB" dirty="0"/>
          </a:p>
          <a:p>
            <a:pPr lvl="0"/>
            <a:r>
              <a:rPr lang="en-GB" dirty="0" smtClean="0"/>
              <a:t>Secretary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2000" cy="4351338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Plus</a:t>
            </a:r>
          </a:p>
          <a:p>
            <a:pPr lvl="0"/>
            <a:r>
              <a:rPr lang="en-GB" dirty="0" smtClean="0"/>
              <a:t>Any </a:t>
            </a:r>
            <a:r>
              <a:rPr lang="en-GB" dirty="0"/>
              <a:t>number of additional Committee members to fill the various </a:t>
            </a:r>
            <a:r>
              <a:rPr lang="en-GB" dirty="0" smtClean="0"/>
              <a:t>portfolios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Portfolios can be combined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The </a:t>
            </a:r>
            <a:r>
              <a:rPr lang="en-GB" dirty="0"/>
              <a:t>more people </a:t>
            </a:r>
            <a:r>
              <a:rPr lang="en-GB" dirty="0" smtClean="0"/>
              <a:t>there </a:t>
            </a:r>
            <a:r>
              <a:rPr lang="en-GB" dirty="0"/>
              <a:t>are to take </a:t>
            </a:r>
            <a:r>
              <a:rPr lang="en-GB" dirty="0" smtClean="0"/>
              <a:t>on </a:t>
            </a:r>
            <a:r>
              <a:rPr lang="en-GB" dirty="0"/>
              <a:t>a specific portfolio the easier it </a:t>
            </a:r>
            <a:r>
              <a:rPr lang="en-GB" dirty="0" smtClean="0"/>
              <a:t>gets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4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Portfolios to fill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n-ZA" sz="2000" u="sng" dirty="0" smtClean="0"/>
              <a:t>Liaison with City of Cape Town</a:t>
            </a:r>
          </a:p>
          <a:p>
            <a:r>
              <a:rPr lang="en-GB" sz="2000" dirty="0" smtClean="0"/>
              <a:t>Events package application</a:t>
            </a:r>
          </a:p>
          <a:p>
            <a:r>
              <a:rPr lang="en-ZA" sz="2000" dirty="0" smtClean="0"/>
              <a:t>Matters arising from application</a:t>
            </a:r>
            <a:endParaRPr lang="en-GB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000" u="sng" dirty="0" smtClean="0"/>
              <a:t>Liaison with Western Province Athletics</a:t>
            </a:r>
          </a:p>
          <a:p>
            <a:r>
              <a:rPr lang="en-GB" sz="2000" dirty="0" smtClean="0"/>
              <a:t>Entry Form / Race Flyer</a:t>
            </a:r>
            <a:endParaRPr lang="en-GB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 smtClean="0"/>
              <a:t>Design, approval</a:t>
            </a:r>
            <a:r>
              <a:rPr lang="en-GB" sz="1700" dirty="0"/>
              <a:t>, printing </a:t>
            </a:r>
            <a:r>
              <a:rPr lang="en-GB" sz="1700" dirty="0" smtClean="0"/>
              <a:t>and distribution</a:t>
            </a:r>
          </a:p>
          <a:p>
            <a:pPr marL="0" indent="0">
              <a:buNone/>
            </a:pPr>
            <a:endParaRPr lang="en-GB" sz="1700" dirty="0"/>
          </a:p>
          <a:p>
            <a:r>
              <a:rPr lang="en-GB" sz="2000" dirty="0"/>
              <a:t>Liaison with Technical </a:t>
            </a:r>
            <a:r>
              <a:rPr lang="en-GB" sz="2000" dirty="0" smtClean="0"/>
              <a:t>officials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 smtClean="0"/>
              <a:t>before, during, after event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sz="1700" dirty="0" smtClean="0"/>
              <a:t>Results</a:t>
            </a:r>
            <a:endParaRPr lang="en-GB" sz="1700" dirty="0" smtClean="0"/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2000" dirty="0" smtClean="0"/>
              <a:t>Liaison </a:t>
            </a:r>
            <a:r>
              <a:rPr lang="en-GB" sz="2000" dirty="0"/>
              <a:t>with WPA office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O</a:t>
            </a:r>
            <a:r>
              <a:rPr lang="en-GB" sz="1700" dirty="0" smtClean="0"/>
              <a:t>rdering / collection / return of entry </a:t>
            </a:r>
            <a:r>
              <a:rPr lang="en-GB" sz="1700" dirty="0"/>
              <a:t>cards, bank bags, safety pins, finishing </a:t>
            </a:r>
            <a:r>
              <a:rPr lang="en-GB" sz="1700" dirty="0" smtClean="0"/>
              <a:t>sachets, temp licences</a:t>
            </a:r>
            <a:endParaRPr lang="en-GB" sz="17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 smtClean="0"/>
              <a:t>Ordering / collection / return of equipment: results boards, cones, flags, clocks etc.</a:t>
            </a:r>
          </a:p>
        </p:txBody>
      </p:sp>
    </p:spTree>
    <p:extLst>
      <p:ext uri="{BB962C8B-B14F-4D97-AF65-F5344CB8AC3E}">
        <p14:creationId xmlns:p14="http://schemas.microsoft.com/office/powerpoint/2010/main" val="37148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760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Portfolios to fill 		-&gt; required for Event Application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558344"/>
            <a:ext cx="5181600" cy="506139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ZA" sz="1900" u="sng" dirty="0" smtClean="0"/>
              <a:t>Venue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900" dirty="0" smtClean="0"/>
              <a:t>Hire, Lay-out, Liaison with property owner regarding lighting, access, toilets/change rooms, parking, </a:t>
            </a:r>
            <a:r>
              <a:rPr lang="en-GB" sz="1900" dirty="0" smtClean="0"/>
              <a:t>neighbour </a:t>
            </a:r>
            <a:r>
              <a:rPr lang="en-GB" sz="1900" dirty="0"/>
              <a:t>hood </a:t>
            </a:r>
            <a:r>
              <a:rPr lang="en-GB" sz="1900" dirty="0" smtClean="0"/>
              <a:t>notification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9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 smtClean="0"/>
              <a:t>Route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Course </a:t>
            </a:r>
            <a:r>
              <a:rPr lang="en-GB" sz="1900" dirty="0"/>
              <a:t>layout, measurement, km boards, taping, cones, fencing, traffic </a:t>
            </a:r>
            <a:r>
              <a:rPr lang="en-GB" sz="1900" dirty="0" smtClean="0"/>
              <a:t>plan, </a:t>
            </a:r>
            <a:r>
              <a:rPr lang="en-GB" sz="1900" dirty="0"/>
              <a:t>road </a:t>
            </a:r>
            <a:r>
              <a:rPr lang="en-GB" sz="1900" dirty="0" smtClean="0"/>
              <a:t>closures</a:t>
            </a:r>
            <a:endParaRPr lang="en-GB" sz="19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9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 smtClean="0"/>
              <a:t>Refreshments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Location &amp; person i/c of individual </a:t>
            </a:r>
            <a:r>
              <a:rPr lang="en-GB" sz="1900" dirty="0"/>
              <a:t>refreshment stations, </a:t>
            </a:r>
            <a:r>
              <a:rPr lang="en-GB" sz="1900" dirty="0" smtClean="0"/>
              <a:t>ordering of water </a:t>
            </a:r>
            <a:r>
              <a:rPr lang="en-GB" sz="1900" dirty="0"/>
              <a:t>&amp; Coke </a:t>
            </a:r>
            <a:r>
              <a:rPr lang="en-GB" sz="1900" dirty="0" smtClean="0"/>
              <a:t>on </a:t>
            </a:r>
            <a:r>
              <a:rPr lang="en-GB" sz="1900" dirty="0"/>
              <a:t>route and at the </a:t>
            </a:r>
            <a:r>
              <a:rPr lang="en-GB" sz="1900" dirty="0" smtClean="0"/>
              <a:t>finish, management on the day</a:t>
            </a:r>
            <a:endParaRPr lang="en-GB" sz="19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558344"/>
            <a:ext cx="5142000" cy="5061397"/>
          </a:xfrm>
        </p:spPr>
        <p:txBody>
          <a:bodyPr/>
          <a:lstStyle/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 smtClean="0"/>
              <a:t>Marshals</a:t>
            </a:r>
            <a:endParaRPr lang="en-GB" sz="1900" dirty="0" smtClean="0"/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Parking</a:t>
            </a:r>
            <a:r>
              <a:rPr lang="en-GB" sz="1900" dirty="0"/>
              <a:t>, route, </a:t>
            </a:r>
            <a:r>
              <a:rPr lang="en-GB" sz="1900" dirty="0" smtClean="0"/>
              <a:t>finish, lead </a:t>
            </a:r>
            <a:r>
              <a:rPr lang="en-GB" sz="1900" dirty="0"/>
              <a:t>vehicle/bicycle, sweeper </a:t>
            </a:r>
            <a:r>
              <a:rPr lang="en-GB" sz="1900" dirty="0" smtClean="0"/>
              <a:t>vehicle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9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 smtClean="0"/>
              <a:t>Safety </a:t>
            </a:r>
            <a:r>
              <a:rPr lang="en-GB" sz="1900" u="sng" dirty="0"/>
              <a:t>&amp; </a:t>
            </a:r>
            <a:r>
              <a:rPr lang="en-GB" sz="1900" u="sng" dirty="0" smtClean="0"/>
              <a:t>Security / Medical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Venue</a:t>
            </a:r>
            <a:r>
              <a:rPr lang="en-GB" sz="1900" dirty="0"/>
              <a:t>, parking, tog bags, </a:t>
            </a:r>
            <a:r>
              <a:rPr lang="en-GB" sz="1900" dirty="0" smtClean="0"/>
              <a:t>registration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Safety Officer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900" dirty="0" smtClean="0"/>
              <a:t>Medical at venue / on route</a:t>
            </a:r>
            <a:endParaRPr lang="en-GB" sz="19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9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 smtClean="0"/>
              <a:t>Waste management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Route &amp; Venue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 smtClean="0"/>
              <a:t>Run Clean</a:t>
            </a:r>
            <a:endParaRPr lang="en-GB" sz="19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9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900" u="sng" dirty="0"/>
              <a:t>Catering / Vendors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900" dirty="0"/>
              <a:t>VIP’s, </a:t>
            </a:r>
            <a:r>
              <a:rPr lang="en-GB" sz="1900" dirty="0" smtClean="0"/>
              <a:t>runners, spectators, officials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8087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760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Portfolios to fill 	cont.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468190"/>
            <a:ext cx="5181600" cy="516442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sz="1700" u="sng" dirty="0"/>
              <a:t>Sourcing </a:t>
            </a:r>
            <a:r>
              <a:rPr lang="en-GB" sz="1700" u="sng" dirty="0" smtClean="0"/>
              <a:t>&amp; Allocation of </a:t>
            </a:r>
            <a:r>
              <a:rPr lang="en-GB" sz="1700" u="sng" dirty="0"/>
              <a:t>helpers</a:t>
            </a:r>
          </a:p>
          <a:p>
            <a:r>
              <a:rPr lang="en-GB" sz="1700" dirty="0" smtClean="0"/>
              <a:t>Inside </a:t>
            </a:r>
            <a:r>
              <a:rPr lang="en-GB" sz="1700" dirty="0"/>
              <a:t>the club, other clubs, organisations, companies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7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" u="sng" dirty="0" smtClean="0"/>
              <a:t>Admin/Registration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Pre-entries</a:t>
            </a:r>
            <a:r>
              <a:rPr lang="en-GB" sz="1700" dirty="0"/>
              <a:t>, database, race </a:t>
            </a:r>
            <a:r>
              <a:rPr lang="en-GB" sz="1700" dirty="0" smtClean="0"/>
              <a:t>numbers, seeding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Registration venue lay-out, signage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Float &amp; cash management</a:t>
            </a:r>
            <a:endParaRPr lang="en-GB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700" dirty="0" smtClean="0"/>
          </a:p>
          <a:p>
            <a:pPr marL="0" indent="0">
              <a:buNone/>
            </a:pPr>
            <a:r>
              <a:rPr lang="en-GB" sz="1700" u="sng" dirty="0" smtClean="0"/>
              <a:t>Marketing / Advertising / Media liaison</a:t>
            </a:r>
          </a:p>
          <a:p>
            <a:r>
              <a:rPr lang="en-ZA" sz="1700" dirty="0" smtClean="0"/>
              <a:t>Social Media, Press, Radio</a:t>
            </a:r>
            <a:endParaRPr lang="en-GB" sz="1700" dirty="0" smtClean="0"/>
          </a:p>
          <a:p>
            <a:r>
              <a:rPr lang="en-ZA" sz="1700" dirty="0" smtClean="0"/>
              <a:t>Before, during, after</a:t>
            </a:r>
            <a:endParaRPr lang="en-GB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" u="sng" dirty="0" smtClean="0"/>
              <a:t>VIP’s / Sponsors / Charities / Invited Athletes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700" dirty="0" smtClean="0"/>
              <a:t>Invitations, hosting, accommodation &amp; transport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ZA" sz="1700" u="sng" dirty="0" smtClean="0"/>
              <a:t>Tog bags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u="sng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7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481070"/>
            <a:ext cx="5142000" cy="5164429"/>
          </a:xfrm>
        </p:spPr>
        <p:txBody>
          <a:bodyPr/>
          <a:lstStyle/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" u="sng" dirty="0" smtClean="0"/>
              <a:t>Start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Banner</a:t>
            </a:r>
            <a:r>
              <a:rPr lang="en-GB" sz="1700" dirty="0"/>
              <a:t>, starter’s gun, loudhailer/ sound system, </a:t>
            </a:r>
            <a:r>
              <a:rPr lang="en-GB" sz="1700" dirty="0" smtClean="0"/>
              <a:t>announcer, bunting</a:t>
            </a:r>
            <a:r>
              <a:rPr lang="en-GB" sz="1700" dirty="0"/>
              <a:t>, start </a:t>
            </a:r>
            <a:r>
              <a:rPr lang="en-GB" sz="1700" dirty="0" smtClean="0"/>
              <a:t>line, branding, start pens</a:t>
            </a:r>
            <a:endParaRPr lang="en-GB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" u="sng" dirty="0" smtClean="0"/>
              <a:t>Finish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Banner</a:t>
            </a:r>
            <a:r>
              <a:rPr lang="en-GB" sz="1700" dirty="0"/>
              <a:t>, chutes, </a:t>
            </a:r>
            <a:r>
              <a:rPr lang="en-GB" sz="1700" dirty="0" smtClean="0"/>
              <a:t>announcer, branding, set-up for technical officials, timing, results boards</a:t>
            </a:r>
            <a:endParaRPr lang="en-GB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" u="sng" dirty="0" smtClean="0"/>
              <a:t>Handouts / Prize Giving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T-shirts</a:t>
            </a:r>
            <a:r>
              <a:rPr lang="en-GB" sz="1700" dirty="0"/>
              <a:t>, caps, </a:t>
            </a:r>
            <a:r>
              <a:rPr lang="en-GB" sz="1700" dirty="0" smtClean="0"/>
              <a:t>goody bags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0" dirty="0" smtClean="0"/>
              <a:t>Medals, permanent numbers, certificates, lucky-draw</a:t>
            </a:r>
            <a:endParaRPr lang="en-GB" sz="17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sz="17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ZA" sz="1700" u="sng" dirty="0" smtClean="0"/>
              <a:t>Prize Giving</a:t>
            </a:r>
            <a:endParaRPr lang="en-ZA" sz="1700" dirty="0" smtClean="0"/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700" dirty="0" smtClean="0"/>
              <a:t>Venue set-up, presenter, program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7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ZA" sz="1700" u="sng" dirty="0" smtClean="0"/>
              <a:t>Transport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700" dirty="0" smtClean="0"/>
              <a:t>Collecting, distribution, return of equipment, water, helpers etc. </a:t>
            </a:r>
            <a:endParaRPr lang="en-ZA" sz="1700" dirty="0"/>
          </a:p>
        </p:txBody>
      </p:sp>
    </p:spTree>
    <p:extLst>
      <p:ext uri="{BB962C8B-B14F-4D97-AF65-F5344CB8AC3E}">
        <p14:creationId xmlns:p14="http://schemas.microsoft.com/office/powerpoint/2010/main" val="25169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Event Management Tool		-&gt; 	Project Status Report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Race Name:		Fish Hoek 10 &amp; 21.1 km challenge</a:t>
            </a:r>
          </a:p>
          <a:p>
            <a:pPr marL="0" indent="0">
              <a:buNone/>
            </a:pPr>
            <a:r>
              <a:rPr lang="en-ZA" dirty="0" smtClean="0"/>
              <a:t>Venue &amp; Date	Fish Hoek Athletics Club, 16 June 2017</a:t>
            </a:r>
            <a:endParaRPr lang="en-ZA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55473"/>
              </p:ext>
            </p:extLst>
          </p:nvPr>
        </p:nvGraphicFramePr>
        <p:xfrm>
          <a:off x="838201" y="2489123"/>
          <a:ext cx="10515599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298"/>
                <a:gridCol w="2537138"/>
                <a:gridCol w="1571222"/>
                <a:gridCol w="1107583"/>
                <a:gridCol w="2240925"/>
                <a:gridCol w="1823433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Portfolio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Action</a:t>
                      </a:r>
                      <a:r>
                        <a:rPr lang="en-ZA" baseline="0" dirty="0" smtClean="0"/>
                        <a:t> 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Person</a:t>
                      </a:r>
                      <a:r>
                        <a:rPr lang="en-ZA" baseline="0" dirty="0" smtClean="0"/>
                        <a:t> to 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Deadline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Comments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Finance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Draw up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Treasurer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 Dec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Various</a:t>
                      </a:r>
                      <a:r>
                        <a:rPr lang="en-ZA" baseline="0" dirty="0" smtClean="0"/>
                        <a:t> quotes requested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Based on</a:t>
                      </a:r>
                      <a:r>
                        <a:rPr lang="en-ZA" baseline="0" dirty="0" smtClean="0"/>
                        <a:t> +/- 1500 runners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Route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Design</a:t>
                      </a:r>
                      <a:r>
                        <a:rPr lang="en-ZA" baseline="0" dirty="0" smtClean="0"/>
                        <a:t> of Route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Race Director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 Dec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Provisional Route designed; to be discussed with WPA Road</a:t>
                      </a:r>
                      <a:r>
                        <a:rPr lang="en-ZA" baseline="0" dirty="0" smtClean="0"/>
                        <a:t> Running Comm.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Circular Route with 10 &amp; 21 km option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Race Flyer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 Dec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Flyer designed, sent to WPA for approval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A5,</a:t>
                      </a:r>
                      <a:r>
                        <a:rPr lang="en-ZA" baseline="0" dirty="0" smtClean="0"/>
                        <a:t> black &amp; white, double sided, 10,000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Paul</a:t>
                      </a:r>
                    </a:p>
                    <a:p>
                      <a:r>
                        <a:rPr lang="en-ZA" dirty="0" smtClean="0"/>
                        <a:t>Grant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aseline="0" dirty="0" smtClean="0"/>
                        <a:t>10 Dec 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aseline="0" dirty="0" smtClean="0"/>
                        <a:t>To be included in Marketing plan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Refreshments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Carol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 Dec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Provisional plan discussed with Race Director</a:t>
                      </a:r>
                      <a:r>
                        <a:rPr lang="en-ZA" baseline="0" dirty="0" smtClean="0"/>
                        <a:t> &amp; 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Subject</a:t>
                      </a:r>
                      <a:r>
                        <a:rPr lang="en-ZA" baseline="0" dirty="0" smtClean="0"/>
                        <a:t> to route approval by WPA &amp; traffic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Ordering</a:t>
                      </a:r>
                      <a:r>
                        <a:rPr lang="en-ZA" baseline="0" dirty="0" smtClean="0"/>
                        <a:t> of Coke &amp; 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Carol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01 June 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Not started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8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76000" cy="8316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ZA" altLang="en-US" b="1" dirty="0" smtClean="0">
                <a:solidFill>
                  <a:schemeClr val="bg1"/>
                </a:solidFill>
              </a:rPr>
              <a:t>Available Resources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8" name="Content Placeholder 1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From the WPA Website:	</a:t>
            </a:r>
            <a:r>
              <a:rPr lang="en-US" dirty="0" smtClean="0">
                <a:hlinkClick r:id="rId2"/>
              </a:rPr>
              <a:t>www.wpa.org.za</a:t>
            </a:r>
            <a:endParaRPr lang="en-US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Governance 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Constitution </a:t>
            </a:r>
            <a:r>
              <a:rPr lang="en-US" dirty="0"/>
              <a:t>&amp; Policies</a:t>
            </a:r>
          </a:p>
          <a:p>
            <a:pPr lvl="2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2016 WPA </a:t>
            </a:r>
            <a:r>
              <a:rPr lang="en-US" sz="1800" dirty="0" smtClean="0"/>
              <a:t>Constitution</a:t>
            </a:r>
          </a:p>
          <a:p>
            <a:pPr lvl="2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 smtClean="0"/>
              <a:t>Domestic Rules (Dec 2015)</a:t>
            </a:r>
            <a:endParaRPr lang="en-US" sz="1800" dirty="0"/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Athlete Insurance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Anti Doping Documents</a:t>
            </a:r>
            <a:endParaRPr lang="en-US" dirty="0"/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dirty="0" smtClean="0"/>
              <a:t>Officials – Resources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Draft Referee Report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Medical Incidents Report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Payment Request – Technical Officials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2000" cy="4351338"/>
          </a:xfrm>
        </p:spPr>
        <p:txBody>
          <a:bodyPr/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1800" dirty="0" smtClean="0"/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18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Clubs </a:t>
            </a:r>
            <a:r>
              <a:rPr lang="en-US" dirty="0"/>
              <a:t>– Club Resources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ASA </a:t>
            </a:r>
            <a:r>
              <a:rPr lang="en-US" dirty="0" smtClean="0"/>
              <a:t>Rules  &amp; Technical Standards 2015</a:t>
            </a:r>
            <a:endParaRPr lang="en-US" dirty="0"/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IAAF Competition </a:t>
            </a:r>
            <a:r>
              <a:rPr lang="en-US" dirty="0" smtClean="0"/>
              <a:t>Rules 2016-2017</a:t>
            </a:r>
            <a:endParaRPr lang="en-US" dirty="0"/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Race Organizers Manual 2013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WPA Fun Run Code of Conduct 2016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City </a:t>
            </a:r>
            <a:r>
              <a:rPr lang="en-US" dirty="0"/>
              <a:t>of Cape Town Events </a:t>
            </a:r>
            <a:r>
              <a:rPr lang="en-US" dirty="0" smtClean="0"/>
              <a:t>Application</a:t>
            </a:r>
            <a:endParaRPr lang="en-US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Others (to be uploaded)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Run Clean</a:t>
            </a:r>
          </a:p>
          <a:p>
            <a:pPr lvl="1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Budget Template</a:t>
            </a:r>
          </a:p>
        </p:txBody>
      </p:sp>
    </p:spTree>
    <p:extLst>
      <p:ext uri="{BB962C8B-B14F-4D97-AF65-F5344CB8AC3E}">
        <p14:creationId xmlns:p14="http://schemas.microsoft.com/office/powerpoint/2010/main" val="39841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765</Words>
  <Application>Microsoft Office PowerPoint</Application>
  <PresentationFormat>Widescreen</PresentationFormat>
  <Paragraphs>162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Courier New</vt:lpstr>
      <vt:lpstr>1_Office Theme</vt:lpstr>
      <vt:lpstr>Race Organizer's Workshop 24 November 2016</vt:lpstr>
      <vt:lpstr>Oh what a pity, I’m on a Committee</vt:lpstr>
      <vt:lpstr>Race Committee Members</vt:lpstr>
      <vt:lpstr>Portfolios to fill</vt:lpstr>
      <vt:lpstr>Portfolios to fill   -&gt; required for Event Application</vt:lpstr>
      <vt:lpstr>Portfolios to fill  cont.</vt:lpstr>
      <vt:lpstr>Event Management Tool  -&gt;  Project Status Report</vt:lpstr>
      <vt:lpstr>Available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Organizer's Workshop 24 November 2016</dc:title>
  <dc:creator>Greta Brock</dc:creator>
  <cp:lastModifiedBy>Greta Brock</cp:lastModifiedBy>
  <cp:revision>31</cp:revision>
  <dcterms:created xsi:type="dcterms:W3CDTF">2016-11-20T10:16:19Z</dcterms:created>
  <dcterms:modified xsi:type="dcterms:W3CDTF">2016-11-23T19:56:28Z</dcterms:modified>
</cp:coreProperties>
</file>