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4"/>
  </p:notesMasterIdLst>
  <p:sldIdLst>
    <p:sldId id="1111" r:id="rId5"/>
    <p:sldId id="1099" r:id="rId6"/>
    <p:sldId id="1112" r:id="rId7"/>
    <p:sldId id="1110" r:id="rId8"/>
    <p:sldId id="1125" r:id="rId9"/>
    <p:sldId id="1113" r:id="rId10"/>
    <p:sldId id="1127" r:id="rId11"/>
    <p:sldId id="1126" r:id="rId12"/>
    <p:sldId id="1124" r:id="rId13"/>
    <p:sldId id="1123" r:id="rId14"/>
    <p:sldId id="1122" r:id="rId15"/>
    <p:sldId id="1128" r:id="rId16"/>
    <p:sldId id="1133" r:id="rId17"/>
    <p:sldId id="1132" r:id="rId18"/>
    <p:sldId id="1131" r:id="rId19"/>
    <p:sldId id="1129" r:id="rId20"/>
    <p:sldId id="1136" r:id="rId21"/>
    <p:sldId id="413" r:id="rId22"/>
    <p:sldId id="4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Kenned" initials="IK" lastIdx="1" clrIdx="0">
    <p:extLst>
      <p:ext uri="{19B8F6BF-5375-455C-9EA6-DF929625EA0E}">
        <p15:presenceInfo xmlns:p15="http://schemas.microsoft.com/office/powerpoint/2012/main" userId="S::Ian@mfip.gov.za::8db98bc5-d12c-484d-9fab-0c0462490b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92" autoAdjust="0"/>
    <p:restoredTop sz="94660"/>
  </p:normalViewPr>
  <p:slideViewPr>
    <p:cSldViewPr snapToGrid="0">
      <p:cViewPr varScale="1">
        <p:scale>
          <a:sx n="66" d="100"/>
          <a:sy n="66" d="100"/>
        </p:scale>
        <p:origin x="2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6C1E3-DEA1-4303-BE94-66BF87196A63}" type="datetimeFigureOut">
              <a:rPr lang="en-ZA" smtClean="0"/>
              <a:t>2019/11/08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E5FFD-8020-4182-B4D2-49418241A97E}" type="slidenum">
              <a:rPr lang="en-ZA" smtClean="0"/>
              <a:t>‹#›</a:t>
            </a:fld>
            <a:endParaRPr lang="en-ZA"/>
          </a:p>
        </p:txBody>
      </p:sp>
    </p:spTree>
    <p:extLst>
      <p:ext uri="{BB962C8B-B14F-4D97-AF65-F5344CB8AC3E}">
        <p14:creationId xmlns:p14="http://schemas.microsoft.com/office/powerpoint/2010/main" val="108559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A99502D-E3E5-4FA0-B0A3-8D6594C3E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B5DAD0-F018-4471-BAF2-409E52C893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9571" name="Rectangle 2">
            <a:extLst>
              <a:ext uri="{FF2B5EF4-FFF2-40B4-BE49-F238E27FC236}">
                <a16:creationId xmlns:a16="http://schemas.microsoft.com/office/drawing/2014/main" id="{8056FD11-663F-4CCE-B363-6D716544B6D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5C4EABC9-AD10-43FA-95B7-846A9AA15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7533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86D1A0FC-BC2D-4543-B25A-BF24F0BDEF28}"/>
              </a:ext>
            </a:extLst>
          </p:cNvPr>
          <p:cNvSpPr>
            <a:spLocks noGrp="1" noRot="1" noChangeAspect="1" noChangeArrowheads="1" noTextEdit="1"/>
          </p:cNvSpPr>
          <p:nvPr>
            <p:ph type="sldImg"/>
          </p:nvPr>
        </p:nvSpPr>
        <p:spPr>
          <a:ln/>
        </p:spPr>
      </p:sp>
      <p:sp>
        <p:nvSpPr>
          <p:cNvPr id="196611" name="Notes Placeholder 2">
            <a:extLst>
              <a:ext uri="{FF2B5EF4-FFF2-40B4-BE49-F238E27FC236}">
                <a16:creationId xmlns:a16="http://schemas.microsoft.com/office/drawing/2014/main" id="{BCF85926-5186-408A-B9B2-D6DA5D234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4EB1133-0521-4A57-9A15-3C3C698049C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443B53-C937-422C-A15E-A49C9BEA820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778B372-FBB0-4313-B28F-AF8FFA6C5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30250" indent="-280988">
              <a:defRPr sz="2400">
                <a:solidFill>
                  <a:schemeClr val="tx1"/>
                </a:solidFill>
                <a:latin typeface="Arial" panose="020B0604020202020204" pitchFamily="34" charset="0"/>
                <a:ea typeface="MS PGothic" panose="020B0600070205080204" pitchFamily="34" charset="-128"/>
              </a:defRPr>
            </a:lvl2pPr>
            <a:lvl3pPr marL="1125538" indent="-223838">
              <a:defRPr sz="2400">
                <a:solidFill>
                  <a:schemeClr val="tx1"/>
                </a:solidFill>
                <a:latin typeface="Arial" panose="020B0604020202020204" pitchFamily="34" charset="0"/>
                <a:ea typeface="MS PGothic" panose="020B0600070205080204" pitchFamily="34" charset="-128"/>
              </a:defRPr>
            </a:lvl3pPr>
            <a:lvl4pPr marL="1574800" indent="-223838">
              <a:defRPr sz="2400">
                <a:solidFill>
                  <a:schemeClr val="tx1"/>
                </a:solidFill>
                <a:latin typeface="Arial" panose="020B0604020202020204" pitchFamily="34" charset="0"/>
                <a:ea typeface="MS PGothic" panose="020B0600070205080204" pitchFamily="34" charset="-128"/>
              </a:defRPr>
            </a:lvl4pPr>
            <a:lvl5pPr marL="2025650" indent="-223838">
              <a:defRPr sz="2400">
                <a:solidFill>
                  <a:schemeClr val="tx1"/>
                </a:solidFill>
                <a:latin typeface="Arial" panose="020B0604020202020204" pitchFamily="34" charset="0"/>
                <a:ea typeface="MS PGothic" panose="020B0600070205080204" pitchFamily="34" charset="-128"/>
              </a:defRPr>
            </a:lvl5pPr>
            <a:lvl6pPr marL="2482850" indent="-2238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40050" indent="-2238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97250" indent="-2238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54450" indent="-2238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19254D-8154-42BA-BC1B-C4CD306D6B2D}" type="slidenum">
              <a:rPr lang="en-US" altLang="en-US" sz="1200" smtClean="0">
                <a:solidFill>
                  <a:srgbClr val="000000"/>
                </a:solidFill>
              </a:rPr>
              <a:pPr/>
              <a:t>19</a:t>
            </a:fld>
            <a:endParaRPr lang="en-US" altLang="en-US" sz="1200">
              <a:solidFill>
                <a:srgbClr val="000000"/>
              </a:solidFill>
            </a:endParaRPr>
          </a:p>
        </p:txBody>
      </p:sp>
      <p:sp>
        <p:nvSpPr>
          <p:cNvPr id="77827" name="Rectangle 2">
            <a:extLst>
              <a:ext uri="{FF2B5EF4-FFF2-40B4-BE49-F238E27FC236}">
                <a16:creationId xmlns:a16="http://schemas.microsoft.com/office/drawing/2014/main" id="{52AF3E68-85FB-4549-89DA-E80B4E5EB76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5E06597-E199-43FD-984B-5F13A967C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8517D406-850D-4D05-B24C-76B47005D745}"/>
              </a:ext>
            </a:extLst>
          </p:cNvPr>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Rectangle 5">
            <a:extLst>
              <a:ext uri="{FF2B5EF4-FFF2-40B4-BE49-F238E27FC236}">
                <a16:creationId xmlns:a16="http://schemas.microsoft.com/office/drawing/2014/main" id="{9ABE822D-406F-4F92-A719-EF9457358C54}"/>
              </a:ext>
            </a:extLst>
          </p:cNvPr>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Rectangle 6">
            <a:extLst>
              <a:ext uri="{FF2B5EF4-FFF2-40B4-BE49-F238E27FC236}">
                <a16:creationId xmlns:a16="http://schemas.microsoft.com/office/drawing/2014/main" id="{08B67E91-A532-4625-BBF5-CECFE93BE3C2}"/>
              </a:ext>
            </a:extLst>
          </p:cNvPr>
          <p:cNvSpPr>
            <a:spLocks noGrp="1" noChangeArrowheads="1"/>
          </p:cNvSpPr>
          <p:nvPr>
            <p:ph type="sldNum" sz="quarter" idx="12"/>
          </p:nvPr>
        </p:nvSpPr>
        <p:spPr>
          <a:xfrm>
            <a:off x="8737600" y="6248400"/>
            <a:ext cx="2540000" cy="457200"/>
          </a:xfrm>
        </p:spPr>
        <p:txBody>
          <a:bodyPr/>
          <a:lstStyle>
            <a:lvl1pPr eaLnBrk="1" hangingPunct="1">
              <a:defRPr sz="1400" b="0">
                <a:solidFill>
                  <a:srgbClr val="000000"/>
                </a:solidFill>
                <a:latin typeface="Arial" panose="020B0604020202020204" pitchFamily="34" charset="0"/>
              </a:defRPr>
            </a:lvl1pPr>
          </a:lstStyle>
          <a:p>
            <a:pPr>
              <a:defRPr/>
            </a:pPr>
            <a:fld id="{1CB7BF1D-0023-4748-9CCB-8A36AC821C53}" type="slidenum">
              <a:rPr lang="en-US" altLang="en-US"/>
              <a:pPr>
                <a:defRPr/>
              </a:pPr>
              <a:t>‹#›</a:t>
            </a:fld>
            <a:endParaRPr lang="en-US" altLang="en-US"/>
          </a:p>
        </p:txBody>
      </p:sp>
    </p:spTree>
    <p:extLst>
      <p:ext uri="{BB962C8B-B14F-4D97-AF65-F5344CB8AC3E}">
        <p14:creationId xmlns:p14="http://schemas.microsoft.com/office/powerpoint/2010/main" val="10713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B412-CA38-4FB6-AF58-021CB33584E2}"/>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D0637D6F-E4B2-4AFC-A009-10FCB05A59D4}"/>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C898D69-579D-4C2C-855B-AEB8CE9D9C33}"/>
              </a:ext>
            </a:extLst>
          </p:cNvPr>
          <p:cNvSpPr>
            <a:spLocks noGrp="1"/>
          </p:cNvSpPr>
          <p:nvPr>
            <p:ph type="sldNum" sz="quarter" idx="12"/>
          </p:nvPr>
        </p:nvSpPr>
        <p:spPr/>
        <p:txBody>
          <a:bodyPr/>
          <a:lstStyle>
            <a:lvl1pPr eaLnBrk="1" hangingPunct="1">
              <a:defRPr/>
            </a:lvl1pPr>
          </a:lstStyle>
          <a:p>
            <a:pPr>
              <a:defRPr/>
            </a:pPr>
            <a:fld id="{DCDD0EEA-E4DD-4DB8-8D76-DC601CC8B2C5}"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76699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C07B1-2031-44A6-A375-6BE9063592CF}"/>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E035DD23-88AA-4B5A-87CA-4FD73774BAB8}"/>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C80A68D-15F5-4EDC-BFBE-84D9B0FDFCE0}"/>
              </a:ext>
            </a:extLst>
          </p:cNvPr>
          <p:cNvSpPr>
            <a:spLocks noGrp="1"/>
          </p:cNvSpPr>
          <p:nvPr>
            <p:ph type="sldNum" sz="quarter" idx="12"/>
          </p:nvPr>
        </p:nvSpPr>
        <p:spPr/>
        <p:txBody>
          <a:bodyPr/>
          <a:lstStyle>
            <a:lvl1pPr eaLnBrk="1" hangingPunct="1">
              <a:defRPr/>
            </a:lvl1pPr>
          </a:lstStyle>
          <a:p>
            <a:pPr>
              <a:defRPr/>
            </a:pPr>
            <a:fld id="{9C14FA69-C9C8-4F4F-A569-A98698CD69C3}"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966432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13296A66-1683-4D6E-8B27-43ECD466C7C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BD512B-243B-41A7-A162-AE101F887BD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EA4FA4-FBC7-4C16-87FB-1E03CC7B4EC1}"/>
              </a:ext>
            </a:extLst>
          </p:cNvPr>
          <p:cNvSpPr>
            <a:spLocks noGrp="1" noChangeArrowheads="1"/>
          </p:cNvSpPr>
          <p:nvPr>
            <p:ph type="sldNum" sz="quarter" idx="12"/>
          </p:nvPr>
        </p:nvSpPr>
        <p:spPr>
          <a:xfrm>
            <a:off x="8737600" y="6248400"/>
            <a:ext cx="2540000" cy="457200"/>
          </a:xfrm>
        </p:spPr>
        <p:txBody>
          <a:bodyPr/>
          <a:lstStyle>
            <a:lvl1pPr>
              <a:defRPr sz="1400" b="0">
                <a:solidFill>
                  <a:schemeClr val="tx1"/>
                </a:solidFill>
                <a:latin typeface="Arial" panose="020B0604020202020204" pitchFamily="34" charset="0"/>
              </a:defRPr>
            </a:lvl1pPr>
          </a:lstStyle>
          <a:p>
            <a:pPr>
              <a:defRPr/>
            </a:pPr>
            <a:fld id="{79E4DD55-D91F-4FBA-A857-A1E922B60694}" type="slidenum">
              <a:rPr lang="en-US" altLang="en-US"/>
              <a:pPr>
                <a:defRPr/>
              </a:pPr>
              <a:t>‹#›</a:t>
            </a:fld>
            <a:endParaRPr lang="en-US" altLang="en-US"/>
          </a:p>
        </p:txBody>
      </p:sp>
    </p:spTree>
    <p:extLst>
      <p:ext uri="{BB962C8B-B14F-4D97-AF65-F5344CB8AC3E}">
        <p14:creationId xmlns:p14="http://schemas.microsoft.com/office/powerpoint/2010/main" val="298028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8BCD1-093B-482C-954A-BEFF06FA41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F1B3BD-1280-41BE-AC90-0CAF3761AF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D21A7B-F3FE-46E9-8C9B-EEA8F7E461FE}"/>
              </a:ext>
            </a:extLst>
          </p:cNvPr>
          <p:cNvSpPr>
            <a:spLocks noGrp="1"/>
          </p:cNvSpPr>
          <p:nvPr>
            <p:ph type="sldNum" sz="quarter" idx="12"/>
          </p:nvPr>
        </p:nvSpPr>
        <p:spPr/>
        <p:txBody>
          <a:bodyPr/>
          <a:lstStyle>
            <a:lvl1pPr>
              <a:defRPr/>
            </a:lvl1pPr>
          </a:lstStyle>
          <a:p>
            <a:pPr>
              <a:defRPr/>
            </a:pPr>
            <a:fld id="{377A5B90-31B0-43D4-943A-D1E62D4DC6D2}"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47006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A1D09CF7-C51A-4DF1-AC43-E3E116EBE9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DDD134-42B9-48CF-8B17-8273BF5EC7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8F4163-AF71-46AD-9989-97C0A9B9610E}"/>
              </a:ext>
            </a:extLst>
          </p:cNvPr>
          <p:cNvSpPr>
            <a:spLocks noGrp="1"/>
          </p:cNvSpPr>
          <p:nvPr>
            <p:ph type="sldNum" sz="quarter" idx="12"/>
          </p:nvPr>
        </p:nvSpPr>
        <p:spPr/>
        <p:txBody>
          <a:bodyPr/>
          <a:lstStyle>
            <a:lvl1pPr>
              <a:defRPr/>
            </a:lvl1pPr>
          </a:lstStyle>
          <a:p>
            <a:pPr>
              <a:defRPr/>
            </a:pPr>
            <a:fld id="{64EBFC72-D6A7-4549-BE58-89016D168872}"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30611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25894-9A19-41B7-80CF-42BF17772F8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A682432-9649-4BD0-B1A2-8355121D80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81EE0AC-3283-4C91-82B0-58B38233A5F8}"/>
              </a:ext>
            </a:extLst>
          </p:cNvPr>
          <p:cNvSpPr>
            <a:spLocks noGrp="1"/>
          </p:cNvSpPr>
          <p:nvPr>
            <p:ph type="sldNum" sz="quarter" idx="12"/>
          </p:nvPr>
        </p:nvSpPr>
        <p:spPr/>
        <p:txBody>
          <a:bodyPr/>
          <a:lstStyle>
            <a:lvl1pPr>
              <a:defRPr/>
            </a:lvl1pPr>
          </a:lstStyle>
          <a:p>
            <a:pPr>
              <a:defRPr/>
            </a:pPr>
            <a:fld id="{1DA8C0A6-D8A4-404A-B58C-840873285B31}"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4487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9272C-5866-4E74-B588-1DB08055F554}"/>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DF5BD75A-3136-4D85-8195-08593FB6AC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49CA92A8-85A5-46FF-9D19-AB56A359ABA2}"/>
              </a:ext>
            </a:extLst>
          </p:cNvPr>
          <p:cNvSpPr>
            <a:spLocks noGrp="1"/>
          </p:cNvSpPr>
          <p:nvPr>
            <p:ph type="sldNum" sz="quarter" idx="12"/>
          </p:nvPr>
        </p:nvSpPr>
        <p:spPr/>
        <p:txBody>
          <a:bodyPr/>
          <a:lstStyle>
            <a:lvl1pPr>
              <a:defRPr/>
            </a:lvl1pPr>
          </a:lstStyle>
          <a:p>
            <a:pPr>
              <a:defRPr/>
            </a:pPr>
            <a:fld id="{A137997F-B293-4F64-91FF-326E416C6F92}"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1200499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EF6DA-F1CE-4C8E-B5CC-B9F9FAD001A5}"/>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15B2C3CA-C365-4CAD-B480-77EF0DA9C0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D814C34-15CA-439E-B241-29900007FA00}"/>
              </a:ext>
            </a:extLst>
          </p:cNvPr>
          <p:cNvSpPr>
            <a:spLocks noGrp="1"/>
          </p:cNvSpPr>
          <p:nvPr>
            <p:ph type="sldNum" sz="quarter" idx="12"/>
          </p:nvPr>
        </p:nvSpPr>
        <p:spPr/>
        <p:txBody>
          <a:bodyPr/>
          <a:lstStyle>
            <a:lvl1pPr>
              <a:defRPr/>
            </a:lvl1pPr>
          </a:lstStyle>
          <a:p>
            <a:pPr>
              <a:defRPr/>
            </a:pPr>
            <a:fld id="{A63DD851-4193-42E9-9225-E1B60C0524F0}"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19218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1715A-81AB-4EFF-977F-A82A55F54D0A}"/>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48ADCE1F-2F3C-4970-B038-D6C10EDF23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C7FA3CC-A6CD-4EA4-B3CF-224515ED2D5D}"/>
              </a:ext>
            </a:extLst>
          </p:cNvPr>
          <p:cNvSpPr>
            <a:spLocks noGrp="1"/>
          </p:cNvSpPr>
          <p:nvPr>
            <p:ph type="sldNum" sz="quarter" idx="12"/>
          </p:nvPr>
        </p:nvSpPr>
        <p:spPr/>
        <p:txBody>
          <a:bodyPr/>
          <a:lstStyle>
            <a:lvl1pPr>
              <a:defRPr/>
            </a:lvl1pPr>
          </a:lstStyle>
          <a:p>
            <a:pPr>
              <a:defRPr/>
            </a:pPr>
            <a:fld id="{C70A872C-EEF3-4916-8FB3-0B09B58DCA82}"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960723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A35A972-AF8B-40EB-B63C-0F316203FAD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0583CE6-1A7B-4F6B-A962-B5B43C4014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B4ECBA0-B59E-4BA4-9879-6DC7C8E8392F}"/>
              </a:ext>
            </a:extLst>
          </p:cNvPr>
          <p:cNvSpPr>
            <a:spLocks noGrp="1"/>
          </p:cNvSpPr>
          <p:nvPr>
            <p:ph type="sldNum" sz="quarter" idx="12"/>
          </p:nvPr>
        </p:nvSpPr>
        <p:spPr/>
        <p:txBody>
          <a:bodyPr/>
          <a:lstStyle>
            <a:lvl1pPr>
              <a:defRPr/>
            </a:lvl1pPr>
          </a:lstStyle>
          <a:p>
            <a:pPr>
              <a:defRPr/>
            </a:pPr>
            <a:fld id="{85078CD0-B243-4F86-B182-64BAF494B1B8}"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3111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AAFD2-0BAD-42CF-9B08-274CA42812E7}"/>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499D9745-6392-40CB-ACB8-4420A63561A1}"/>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9F4AA19-3453-4601-894D-1A518D590D73}"/>
              </a:ext>
            </a:extLst>
          </p:cNvPr>
          <p:cNvSpPr>
            <a:spLocks noGrp="1"/>
          </p:cNvSpPr>
          <p:nvPr>
            <p:ph type="sldNum" sz="quarter" idx="12"/>
          </p:nvPr>
        </p:nvSpPr>
        <p:spPr/>
        <p:txBody>
          <a:bodyPr/>
          <a:lstStyle>
            <a:lvl1pPr eaLnBrk="1" hangingPunct="1">
              <a:defRPr/>
            </a:lvl1pPr>
          </a:lstStyle>
          <a:p>
            <a:pPr>
              <a:defRPr/>
            </a:pPr>
            <a:fld id="{FBB32ECA-327D-49F1-A317-AA99C3E5D3F4}"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148215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8E0BAD5-7B36-490A-8B66-5DC312FA376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98A2EDC-5F4F-4195-AB6B-3E7D133ACA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FFB70E9-470E-406B-BDFF-661DEC72F053}"/>
              </a:ext>
            </a:extLst>
          </p:cNvPr>
          <p:cNvSpPr>
            <a:spLocks noGrp="1"/>
          </p:cNvSpPr>
          <p:nvPr>
            <p:ph type="sldNum" sz="quarter" idx="12"/>
          </p:nvPr>
        </p:nvSpPr>
        <p:spPr/>
        <p:txBody>
          <a:bodyPr/>
          <a:lstStyle>
            <a:lvl1pPr>
              <a:defRPr/>
            </a:lvl1pPr>
          </a:lstStyle>
          <a:p>
            <a:pPr>
              <a:defRPr/>
            </a:pPr>
            <a:fld id="{9FD12220-4F24-41D2-BC31-FA7AEE97071D}"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364619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99674-920F-4974-AA18-A83927EE40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28EE42-0EB8-4784-8652-8AA71F363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F78CF3-148D-43D8-89F6-79BBF861AE47}"/>
              </a:ext>
            </a:extLst>
          </p:cNvPr>
          <p:cNvSpPr>
            <a:spLocks noGrp="1"/>
          </p:cNvSpPr>
          <p:nvPr>
            <p:ph type="sldNum" sz="quarter" idx="12"/>
          </p:nvPr>
        </p:nvSpPr>
        <p:spPr/>
        <p:txBody>
          <a:bodyPr/>
          <a:lstStyle>
            <a:lvl1pPr>
              <a:defRPr/>
            </a:lvl1pPr>
          </a:lstStyle>
          <a:p>
            <a:pPr>
              <a:defRPr/>
            </a:pPr>
            <a:fld id="{8CFE4110-93CB-47DA-ACF9-9F444EB9AA03}"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87973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65A96-8CE1-4FEC-B7FB-0ADE16F770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F993FA-7442-425C-AF15-491A8FE58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97743-1E4A-495F-99BA-CEC26A550A4C}"/>
              </a:ext>
            </a:extLst>
          </p:cNvPr>
          <p:cNvSpPr>
            <a:spLocks noGrp="1"/>
          </p:cNvSpPr>
          <p:nvPr>
            <p:ph type="sldNum" sz="quarter" idx="12"/>
          </p:nvPr>
        </p:nvSpPr>
        <p:spPr/>
        <p:txBody>
          <a:bodyPr/>
          <a:lstStyle>
            <a:lvl1pPr>
              <a:defRPr/>
            </a:lvl1pPr>
          </a:lstStyle>
          <a:p>
            <a:pPr>
              <a:defRPr/>
            </a:pPr>
            <a:fld id="{40D7EC11-29F0-43DE-B759-4CC62D081E43}" type="slidenum">
              <a:rPr lang="en-US" altLang="en-US"/>
              <a:pPr>
                <a:defRPr/>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3484840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8F24B3F8-F312-456B-9EC7-2E53E662CE3B}"/>
              </a:ext>
            </a:extLst>
          </p:cNvPr>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Rectangle 5">
            <a:extLst>
              <a:ext uri="{FF2B5EF4-FFF2-40B4-BE49-F238E27FC236}">
                <a16:creationId xmlns:a16="http://schemas.microsoft.com/office/drawing/2014/main" id="{C21322CC-7DF5-4480-B667-AF2C591EF9FC}"/>
              </a:ext>
            </a:extLst>
          </p:cNvPr>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Rectangle 6">
            <a:extLst>
              <a:ext uri="{FF2B5EF4-FFF2-40B4-BE49-F238E27FC236}">
                <a16:creationId xmlns:a16="http://schemas.microsoft.com/office/drawing/2014/main" id="{87619AA6-30C6-4EFF-A0E1-F997C90D84CE}"/>
              </a:ext>
            </a:extLst>
          </p:cNvPr>
          <p:cNvSpPr>
            <a:spLocks noGrp="1" noChangeArrowheads="1"/>
          </p:cNvSpPr>
          <p:nvPr>
            <p:ph type="sldNum" sz="quarter" idx="12"/>
          </p:nvPr>
        </p:nvSpPr>
        <p:spPr>
          <a:xfrm>
            <a:off x="8737600" y="6248400"/>
            <a:ext cx="2540000" cy="457200"/>
          </a:xfrm>
        </p:spPr>
        <p:txBody>
          <a:bodyPr/>
          <a:lstStyle>
            <a:lvl1pPr eaLnBrk="1" hangingPunct="1">
              <a:defRPr sz="1400" b="0">
                <a:solidFill>
                  <a:srgbClr val="000000"/>
                </a:solidFill>
                <a:latin typeface="Arial" panose="020B0604020202020204" pitchFamily="34" charset="0"/>
              </a:defRPr>
            </a:lvl1pPr>
          </a:lstStyle>
          <a:p>
            <a:pPr>
              <a:defRPr/>
            </a:pPr>
            <a:fld id="{72974469-54AE-4330-808D-31BBD671FB02}" type="slidenum">
              <a:rPr lang="en-US" altLang="en-US"/>
              <a:pPr>
                <a:defRPr/>
              </a:pPr>
              <a:t>‹#›</a:t>
            </a:fld>
            <a:endParaRPr lang="en-US" altLang="en-US"/>
          </a:p>
        </p:txBody>
      </p:sp>
    </p:spTree>
    <p:extLst>
      <p:ext uri="{BB962C8B-B14F-4D97-AF65-F5344CB8AC3E}">
        <p14:creationId xmlns:p14="http://schemas.microsoft.com/office/powerpoint/2010/main" val="260382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DBA89-B93A-4733-9F9D-D52D619C5519}"/>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80A8D2BD-44D9-4EEC-A567-FAE9EB44AF47}"/>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2134BD1-38E9-4D94-BDE6-C92AE6C74881}"/>
              </a:ext>
            </a:extLst>
          </p:cNvPr>
          <p:cNvSpPr>
            <a:spLocks noGrp="1"/>
          </p:cNvSpPr>
          <p:nvPr>
            <p:ph type="sldNum" sz="quarter" idx="12"/>
          </p:nvPr>
        </p:nvSpPr>
        <p:spPr/>
        <p:txBody>
          <a:bodyPr/>
          <a:lstStyle>
            <a:lvl1pPr eaLnBrk="1" hangingPunct="1">
              <a:defRPr/>
            </a:lvl1pPr>
          </a:lstStyle>
          <a:p>
            <a:pPr>
              <a:defRPr/>
            </a:pPr>
            <a:fld id="{15FAF16F-7D9B-4796-8DDB-EDC41DC108EF}"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348927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F2A3F8E-4954-4C56-BFF8-2E27BB365024}"/>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6CB9A176-F466-40EF-A4A5-13FAB66F4F41}"/>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CA4E2BE-D367-44E5-BFAC-0F22262C4053}"/>
              </a:ext>
            </a:extLst>
          </p:cNvPr>
          <p:cNvSpPr>
            <a:spLocks noGrp="1"/>
          </p:cNvSpPr>
          <p:nvPr>
            <p:ph type="sldNum" sz="quarter" idx="12"/>
          </p:nvPr>
        </p:nvSpPr>
        <p:spPr/>
        <p:txBody>
          <a:bodyPr/>
          <a:lstStyle>
            <a:lvl1pPr eaLnBrk="1" hangingPunct="1">
              <a:defRPr/>
            </a:lvl1pPr>
          </a:lstStyle>
          <a:p>
            <a:pPr>
              <a:defRPr/>
            </a:pPr>
            <a:fld id="{93581EAF-B28E-4AA6-BDEE-BB972251B36A}"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35047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F46EF-9FBD-4C61-A178-2EA3E8AA1131}"/>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184E77E0-EB14-4FB2-A70D-14D082871C1F}"/>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642E119-9D21-4E58-9090-48C2CD7233E7}"/>
              </a:ext>
            </a:extLst>
          </p:cNvPr>
          <p:cNvSpPr>
            <a:spLocks noGrp="1"/>
          </p:cNvSpPr>
          <p:nvPr>
            <p:ph type="sldNum" sz="quarter" idx="12"/>
          </p:nvPr>
        </p:nvSpPr>
        <p:spPr/>
        <p:txBody>
          <a:bodyPr/>
          <a:lstStyle>
            <a:lvl1pPr eaLnBrk="1" hangingPunct="1">
              <a:defRPr/>
            </a:lvl1pPr>
          </a:lstStyle>
          <a:p>
            <a:pPr>
              <a:defRPr/>
            </a:pPr>
            <a:fld id="{A083D8CB-9E0A-4283-B92D-AD701B16A7DD}"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015997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AEA44-BBEA-4726-A19E-2E07F3C3AAFB}"/>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53ABEDB5-EB9E-4DCE-828A-AF7F8F9DC782}"/>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52744AF2-0C33-42E9-B869-B216F7D2B37D}"/>
              </a:ext>
            </a:extLst>
          </p:cNvPr>
          <p:cNvSpPr>
            <a:spLocks noGrp="1"/>
          </p:cNvSpPr>
          <p:nvPr>
            <p:ph type="sldNum" sz="quarter" idx="12"/>
          </p:nvPr>
        </p:nvSpPr>
        <p:spPr/>
        <p:txBody>
          <a:bodyPr/>
          <a:lstStyle>
            <a:lvl1pPr eaLnBrk="1" hangingPunct="1">
              <a:defRPr/>
            </a:lvl1pPr>
          </a:lstStyle>
          <a:p>
            <a:pPr>
              <a:defRPr/>
            </a:pPr>
            <a:fld id="{08B7C053-63A1-4D31-8C02-81296E20B4C1}"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299731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F12F64-FCAD-4BFF-B29E-E5142F5C30E6}"/>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EAF1D844-4D08-4B51-A7AC-85674175F42E}"/>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9E9D6A5-A292-4F3E-9EA2-5841012D0E2C}"/>
              </a:ext>
            </a:extLst>
          </p:cNvPr>
          <p:cNvSpPr>
            <a:spLocks noGrp="1"/>
          </p:cNvSpPr>
          <p:nvPr>
            <p:ph type="sldNum" sz="quarter" idx="12"/>
          </p:nvPr>
        </p:nvSpPr>
        <p:spPr/>
        <p:txBody>
          <a:bodyPr/>
          <a:lstStyle>
            <a:lvl1pPr eaLnBrk="1" hangingPunct="1">
              <a:defRPr/>
            </a:lvl1pPr>
          </a:lstStyle>
          <a:p>
            <a:pPr>
              <a:defRPr/>
            </a:pPr>
            <a:fld id="{251FA9BA-8757-464B-B6D4-86FAD16D1D8C}"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980903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1A411F-DA20-4CFD-BA54-A0A935ABB098}"/>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FF442742-165A-452B-89D4-4015F99DF9D2}"/>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5FDA526-43C0-45E5-87BC-E4DB6A3454B4}"/>
              </a:ext>
            </a:extLst>
          </p:cNvPr>
          <p:cNvSpPr>
            <a:spLocks noGrp="1"/>
          </p:cNvSpPr>
          <p:nvPr>
            <p:ph type="sldNum" sz="quarter" idx="12"/>
          </p:nvPr>
        </p:nvSpPr>
        <p:spPr/>
        <p:txBody>
          <a:bodyPr/>
          <a:lstStyle>
            <a:lvl1pPr eaLnBrk="1" hangingPunct="1">
              <a:defRPr/>
            </a:lvl1pPr>
          </a:lstStyle>
          <a:p>
            <a:pPr>
              <a:defRPr/>
            </a:pPr>
            <a:fld id="{8DD8DEE3-A2B5-4E7E-B154-7C70E50B73B0}"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578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F694B77-012E-4E03-919D-0080C0034AA3}"/>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823136D-F174-45CA-8AE2-EDF4F91CBC04}"/>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4E44059-8BB7-402C-B066-C1AA0C586C72}"/>
              </a:ext>
            </a:extLst>
          </p:cNvPr>
          <p:cNvSpPr>
            <a:spLocks noGrp="1"/>
          </p:cNvSpPr>
          <p:nvPr>
            <p:ph type="sldNum" sz="quarter" idx="12"/>
          </p:nvPr>
        </p:nvSpPr>
        <p:spPr/>
        <p:txBody>
          <a:bodyPr/>
          <a:lstStyle>
            <a:lvl1pPr eaLnBrk="1" hangingPunct="1">
              <a:defRPr/>
            </a:lvl1pPr>
          </a:lstStyle>
          <a:p>
            <a:pPr>
              <a:defRPr/>
            </a:pPr>
            <a:fld id="{11582303-ABC8-490F-A5E7-8BB1928E3245}"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239135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94137FC-7CE5-4894-96D7-6EE60518E470}"/>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26C58EB0-F2DB-49F1-AEBB-39F733F6825A}"/>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2563B6C-5299-4678-B2FE-4F37123271AA}"/>
              </a:ext>
            </a:extLst>
          </p:cNvPr>
          <p:cNvSpPr>
            <a:spLocks noGrp="1"/>
          </p:cNvSpPr>
          <p:nvPr>
            <p:ph type="sldNum" sz="quarter" idx="12"/>
          </p:nvPr>
        </p:nvSpPr>
        <p:spPr/>
        <p:txBody>
          <a:bodyPr/>
          <a:lstStyle>
            <a:lvl1pPr eaLnBrk="1" hangingPunct="1">
              <a:defRPr/>
            </a:lvl1pPr>
          </a:lstStyle>
          <a:p>
            <a:pPr>
              <a:defRPr/>
            </a:pPr>
            <a:fld id="{90E84690-35ED-44B0-BFFD-D252B312E81B}"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419532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E1B640D-B1DE-44A1-B4E4-07AC22040A72}"/>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9249E80F-634C-41DE-9FC4-694382D6BF0D}"/>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B93D144-0AA8-49D6-9237-A6413FDE7DAD}"/>
              </a:ext>
            </a:extLst>
          </p:cNvPr>
          <p:cNvSpPr>
            <a:spLocks noGrp="1"/>
          </p:cNvSpPr>
          <p:nvPr>
            <p:ph type="sldNum" sz="quarter" idx="12"/>
          </p:nvPr>
        </p:nvSpPr>
        <p:spPr/>
        <p:txBody>
          <a:bodyPr/>
          <a:lstStyle>
            <a:lvl1pPr eaLnBrk="1" hangingPunct="1">
              <a:defRPr/>
            </a:lvl1pPr>
          </a:lstStyle>
          <a:p>
            <a:pPr>
              <a:defRPr/>
            </a:pPr>
            <a:fld id="{D0F964B6-8957-4FA7-99EA-9ADFDC8BB43D}"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574492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29565-E918-4917-B455-17626BD75FBF}"/>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42DC20C-FBA8-409E-AE6C-2B194C64FB07}"/>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7B02D20-B489-4D63-A9D0-20D0DE5B0F40}"/>
              </a:ext>
            </a:extLst>
          </p:cNvPr>
          <p:cNvSpPr>
            <a:spLocks noGrp="1"/>
          </p:cNvSpPr>
          <p:nvPr>
            <p:ph type="sldNum" sz="quarter" idx="12"/>
          </p:nvPr>
        </p:nvSpPr>
        <p:spPr/>
        <p:txBody>
          <a:bodyPr/>
          <a:lstStyle>
            <a:lvl1pPr eaLnBrk="1" hangingPunct="1">
              <a:defRPr/>
            </a:lvl1pPr>
          </a:lstStyle>
          <a:p>
            <a:pPr>
              <a:defRPr/>
            </a:pPr>
            <a:fld id="{9A185548-B1A2-4BA0-96CD-32FE4E31B7AD}"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583561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1FAEF-C331-41AC-98C7-F152A87FBC12}"/>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01BD880A-7C7D-48D2-9A4E-B46742B53612}"/>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947601E-4594-4C37-8A48-BF07532CCCE9}"/>
              </a:ext>
            </a:extLst>
          </p:cNvPr>
          <p:cNvSpPr>
            <a:spLocks noGrp="1"/>
          </p:cNvSpPr>
          <p:nvPr>
            <p:ph type="sldNum" sz="quarter" idx="12"/>
          </p:nvPr>
        </p:nvSpPr>
        <p:spPr/>
        <p:txBody>
          <a:bodyPr/>
          <a:lstStyle>
            <a:lvl1pPr eaLnBrk="1" hangingPunct="1">
              <a:defRPr/>
            </a:lvl1pPr>
          </a:lstStyle>
          <a:p>
            <a:pPr>
              <a:defRPr/>
            </a:pPr>
            <a:fld id="{8A12FD1F-F10F-4B0F-A99F-EA43FE8CA402}"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827922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DG 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B374C-399A-41BB-A3B4-0E0266753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5"/>
          <a:stretch>
            <a:fillRect/>
          </a:stretch>
        </p:blipFill>
        <p:spPr bwMode="auto">
          <a:xfrm>
            <a:off x="0" y="2270126"/>
            <a:ext cx="121920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47C7ECB5-90F0-4D5C-BFCA-0538BA38AF84}"/>
              </a:ext>
            </a:extLst>
          </p:cNvPr>
          <p:cNvSpPr txBox="1">
            <a:spLocks/>
          </p:cNvSpPr>
          <p:nvPr/>
        </p:nvSpPr>
        <p:spPr>
          <a:xfrm>
            <a:off x="1001185" y="2909889"/>
            <a:ext cx="10128249" cy="1438275"/>
          </a:xfrm>
          <a:prstGeom prst="rect">
            <a:avLst/>
          </a:prstGeom>
        </p:spPr>
        <p:txBody>
          <a:bodyPr anchor="ctr">
            <a:normAutofit/>
          </a:bodyPr>
          <a:lstStyle>
            <a:lvl1pPr marL="0" indent="0" algn="r"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3200" kern="1200">
                <a:solidFill>
                  <a:schemeClr val="bg1">
                    <a:lumMod val="50000"/>
                  </a:schemeClr>
                </a:solidFill>
                <a:latin typeface="Calibri" panose="020F0502020204030204" pitchFamily="34" charset="0"/>
                <a:ea typeface="+mn-ea"/>
                <a:cs typeface="Calibri" panose="020F0502020204030204" pitchFamily="34" charset="0"/>
              </a:defRPr>
            </a:lvl1pPr>
            <a:lvl2pPr marL="45718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bg1">
                    <a:lumMod val="50000"/>
                  </a:schemeClr>
                </a:solidFill>
                <a:latin typeface="Calibri" panose="020F0502020204030204" pitchFamily="34" charset="0"/>
                <a:ea typeface="+mn-ea"/>
                <a:cs typeface="Calibri" panose="020F0502020204030204" pitchFamily="34" charset="0"/>
              </a:defRPr>
            </a:lvl2pPr>
            <a:lvl3pPr marL="914377"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3pPr>
            <a:lvl4pPr marL="1371566"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4pPr>
            <a:lvl5pPr marL="1828754"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5pPr>
            <a:lvl6pPr marL="2285943"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pPr algn="l" fontAlgn="auto">
              <a:defRPr/>
            </a:pPr>
            <a:endParaRPr lang="en-US" sz="2954" dirty="0">
              <a:solidFill>
                <a:schemeClr val="bg1"/>
              </a:solidFill>
            </a:endParaRPr>
          </a:p>
        </p:txBody>
      </p:sp>
      <p:pic>
        <p:nvPicPr>
          <p:cNvPr id="6" name="Picture 8" descr="A picture containing sky&#10;&#10;Description automatically generated">
            <a:extLst>
              <a:ext uri="{FF2B5EF4-FFF2-40B4-BE49-F238E27FC236}">
                <a16:creationId xmlns:a16="http://schemas.microsoft.com/office/drawing/2014/main" id="{B5CD5E09-26EF-4BB9-80C2-E891112636F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62568" y="671514"/>
            <a:ext cx="372321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6A6E66D-A9EB-46DE-A4CE-09ABB8DC882F}"/>
              </a:ext>
            </a:extLst>
          </p:cNvPr>
          <p:cNvCxnSpPr>
            <a:cxnSpLocks/>
          </p:cNvCxnSpPr>
          <p:nvPr/>
        </p:nvCxnSpPr>
        <p:spPr>
          <a:xfrm flipV="1">
            <a:off x="7821084" y="579438"/>
            <a:ext cx="0" cy="1282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7877903" y="579660"/>
            <a:ext cx="4019340" cy="1282944"/>
          </a:xfrm>
        </p:spPr>
        <p:txBody>
          <a:bodyPr lIns="91440" rIns="91440" anchor="ctr"/>
          <a:lstStyle>
            <a:lvl1pPr marL="0" indent="0" algn="l">
              <a:lnSpc>
                <a:spcPct val="100000"/>
              </a:lnSpc>
              <a:spcBef>
                <a:spcPts val="0"/>
              </a:spcBef>
              <a:buNone/>
              <a:defRPr sz="2585">
                <a:solidFill>
                  <a:schemeClr val="bg1">
                    <a:lumMod val="50000"/>
                  </a:schemeClr>
                </a:solidFill>
                <a:latin typeface="Calibri Light" panose="020F0302020204030204" pitchFamily="34" charset="0"/>
                <a:cs typeface="Calibri Light" panose="020F0302020204030204" pitchFamily="34" charset="0"/>
              </a:defRPr>
            </a:lvl1pPr>
            <a:lvl2pPr marL="422031" indent="0" algn="ctr">
              <a:buNone/>
              <a:defRPr sz="1477"/>
            </a:lvl2pPr>
            <a:lvl3pPr marL="844061" indent="0" algn="ctr">
              <a:buNone/>
              <a:defRPr sz="1477"/>
            </a:lvl3pPr>
            <a:lvl4pPr marL="1266093" indent="0" algn="ctr">
              <a:buNone/>
              <a:defRPr sz="1477"/>
            </a:lvl4pPr>
            <a:lvl5pPr marL="1688123" indent="0" algn="ctr">
              <a:buNone/>
              <a:defRPr sz="1477"/>
            </a:lvl5pPr>
            <a:lvl6pPr marL="2110154" indent="0" algn="ctr">
              <a:buNone/>
              <a:defRPr sz="1477"/>
            </a:lvl6pPr>
            <a:lvl7pPr marL="2532184" indent="0" algn="ctr">
              <a:buNone/>
              <a:defRPr sz="1477"/>
            </a:lvl7pPr>
            <a:lvl8pPr marL="2954215" indent="0" algn="ctr">
              <a:buNone/>
              <a:defRPr sz="1477"/>
            </a:lvl8pPr>
            <a:lvl9pPr marL="3376247" indent="0" algn="ctr">
              <a:buNone/>
              <a:defRPr sz="1477"/>
            </a:lvl9pPr>
          </a:lstStyle>
          <a:p>
            <a:r>
              <a:rPr lang="en-US"/>
              <a:t>Click to edit Master subtitle style</a:t>
            </a:r>
            <a:endParaRPr lang="en-US" dirty="0"/>
          </a:p>
        </p:txBody>
      </p:sp>
      <p:sp>
        <p:nvSpPr>
          <p:cNvPr id="2" name="Title 1"/>
          <p:cNvSpPr>
            <a:spLocks noGrp="1"/>
          </p:cNvSpPr>
          <p:nvPr>
            <p:ph type="ctrTitle"/>
          </p:nvPr>
        </p:nvSpPr>
        <p:spPr>
          <a:xfrm>
            <a:off x="1009831" y="2552678"/>
            <a:ext cx="10256828" cy="2285080"/>
          </a:xfrm>
        </p:spPr>
        <p:txBody>
          <a:bodyPr>
            <a:noAutofit/>
          </a:bodyPr>
          <a:lstStyle>
            <a:lvl1pPr algn="l">
              <a:defRPr sz="4616" b="1" cap="none" spc="185"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74076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393540"/>
            <a:ext cx="10192507" cy="55823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22041" indent="-422041">
              <a:buFont typeface="Wingdings" panose="05000000000000000000" pitchFamily="2" charset="2"/>
              <a:buChar char="§"/>
              <a:defRPr lang="en-US" dirty="0" smtClean="0">
                <a:latin typeface="Calibri Light" panose="020F0302020204030204" pitchFamily="34" charset="0"/>
                <a:cs typeface="Calibri Light" panose="020F0302020204030204" pitchFamily="34" charset="0"/>
              </a:defRPr>
            </a:lvl1pPr>
            <a:lvl2pPr>
              <a:defRPr lang="en-US" dirty="0" smtClean="0">
                <a:latin typeface="Calibri Light" panose="020F0302020204030204" pitchFamily="34" charset="0"/>
                <a:cs typeface="Calibri Light" panose="020F0302020204030204" pitchFamily="34" charset="0"/>
              </a:defRPr>
            </a:lvl2pPr>
            <a:lvl3pPr>
              <a:defRPr lang="en-US" dirty="0" smtClean="0">
                <a:effectLst/>
                <a:latin typeface="Calibri Light" panose="020F0302020204030204" pitchFamily="34" charset="0"/>
                <a:cs typeface="Calibri Light" panose="020F0302020204030204" pitchFamily="34" charset="0"/>
              </a:defRPr>
            </a:lvl3pPr>
            <a:lvl4pPr>
              <a:defRPr lang="en-US" dirty="0" smtClean="0">
                <a:effectLst/>
                <a:latin typeface="Calibri Light" panose="020F0302020204030204" pitchFamily="34" charset="0"/>
                <a:cs typeface="Calibri Light" panose="020F0302020204030204" pitchFamily="34" charset="0"/>
              </a:defRPr>
            </a:lvl4pPr>
            <a:lvl5pPr>
              <a:defRPr lang="en-US" dirty="0">
                <a:effectLst/>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03365A4F-EAD8-4D0A-AC03-A3617DE88ECB}"/>
              </a:ext>
            </a:extLst>
          </p:cNvPr>
          <p:cNvSpPr>
            <a:spLocks noGrp="1"/>
          </p:cNvSpPr>
          <p:nvPr>
            <p:ph type="sldNum" sz="quarter" idx="10"/>
          </p:nvPr>
        </p:nvSpPr>
        <p:spPr/>
        <p:txBody>
          <a:bodyPr/>
          <a:lstStyle>
            <a:lvl1pPr>
              <a:defRPr/>
            </a:lvl1pPr>
          </a:lstStyle>
          <a:p>
            <a:pPr>
              <a:defRPr/>
            </a:pPr>
            <a:fld id="{C40DE7E0-7D93-4F8D-85C2-0B09DA4B6F74}" type="slidenum">
              <a:rPr lang="en-ZA"/>
              <a:pPr>
                <a:defRPr/>
              </a:pPr>
              <a:t>‹#›</a:t>
            </a:fld>
            <a:endParaRPr lang="en-ZA"/>
          </a:p>
        </p:txBody>
      </p:sp>
    </p:spTree>
    <p:extLst>
      <p:ext uri="{BB962C8B-B14F-4D97-AF65-F5344CB8AC3E}">
        <p14:creationId xmlns:p14="http://schemas.microsoft.com/office/powerpoint/2010/main" val="884145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1024128" y="393540"/>
            <a:ext cx="10192507" cy="558230"/>
          </a:xfrm>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6C0A18C3-1037-4AE7-8805-3E47E45E985A}"/>
              </a:ext>
            </a:extLst>
          </p:cNvPr>
          <p:cNvSpPr>
            <a:spLocks noGrp="1"/>
          </p:cNvSpPr>
          <p:nvPr>
            <p:ph type="sldNum" sz="quarter" idx="10"/>
          </p:nvPr>
        </p:nvSpPr>
        <p:spPr/>
        <p:txBody>
          <a:bodyPr/>
          <a:lstStyle>
            <a:lvl1pPr>
              <a:defRPr/>
            </a:lvl1pPr>
          </a:lstStyle>
          <a:p>
            <a:pPr>
              <a:defRPr/>
            </a:pPr>
            <a:fld id="{04ABF707-F869-4CD6-B9F1-C96BC590EE33}" type="slidenum">
              <a:rPr lang="en-ZA"/>
              <a:pPr>
                <a:defRPr/>
              </a:pPr>
              <a:t>‹#›</a:t>
            </a:fld>
            <a:endParaRPr lang="en-ZA"/>
          </a:p>
        </p:txBody>
      </p:sp>
    </p:spTree>
    <p:extLst>
      <p:ext uri="{BB962C8B-B14F-4D97-AF65-F5344CB8AC3E}">
        <p14:creationId xmlns:p14="http://schemas.microsoft.com/office/powerpoint/2010/main" val="321511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B34D151-4C88-4D3B-BD63-7E3628340DF0}"/>
              </a:ext>
            </a:extLst>
          </p:cNvPr>
          <p:cNvSpPr>
            <a:spLocks noGrp="1"/>
          </p:cNvSpPr>
          <p:nvPr>
            <p:ph type="sldNum" sz="quarter" idx="10"/>
          </p:nvPr>
        </p:nvSpPr>
        <p:spPr/>
        <p:txBody>
          <a:bodyPr/>
          <a:lstStyle>
            <a:lvl1pPr>
              <a:defRPr/>
            </a:lvl1pPr>
          </a:lstStyle>
          <a:p>
            <a:pPr>
              <a:defRPr/>
            </a:pPr>
            <a:fld id="{5A4B3F42-B033-478F-BD53-CE7DB9D37952}" type="slidenum">
              <a:rPr lang="en-ZA"/>
              <a:pPr>
                <a:defRPr/>
              </a:pPr>
              <a:t>‹#›</a:t>
            </a:fld>
            <a:endParaRPr lang="en-ZA"/>
          </a:p>
        </p:txBody>
      </p:sp>
    </p:spTree>
    <p:extLst>
      <p:ext uri="{BB962C8B-B14F-4D97-AF65-F5344CB8AC3E}">
        <p14:creationId xmlns:p14="http://schemas.microsoft.com/office/powerpoint/2010/main" val="695787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1024128" y="396000"/>
            <a:ext cx="10192507" cy="55823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Wingdings" panose="05000000000000000000" pitchFamily="2" charset="2"/>
              <a:buNone/>
              <a:defRPr lang="en-US" dirty="0" smtClean="0">
                <a:latin typeface="Calibri Light" panose="020F0302020204030204" pitchFamily="34" charset="0"/>
                <a:cs typeface="Calibri Light" panose="020F0302020204030204" pitchFamily="34" charset="0"/>
              </a:defRPr>
            </a:lvl1pPr>
            <a:lvl2pPr>
              <a:defRPr lang="en-US" dirty="0" smtClean="0">
                <a:latin typeface="Calibri Light" panose="020F0302020204030204" pitchFamily="34" charset="0"/>
                <a:cs typeface="Calibri Light" panose="020F0302020204030204" pitchFamily="34" charset="0"/>
              </a:defRPr>
            </a:lvl2pPr>
            <a:lvl3pPr>
              <a:defRPr lang="en-US" dirty="0" smtClean="0">
                <a:effectLst/>
                <a:latin typeface="Calibri Light" panose="020F0302020204030204" pitchFamily="34" charset="0"/>
                <a:cs typeface="Calibri Light" panose="020F0302020204030204" pitchFamily="34" charset="0"/>
              </a:defRPr>
            </a:lvl3pPr>
            <a:lvl4pPr>
              <a:defRPr lang="en-US" dirty="0" smtClean="0">
                <a:effectLst/>
                <a:latin typeface="Calibri Light" panose="020F0302020204030204" pitchFamily="34" charset="0"/>
                <a:cs typeface="Calibri Light" panose="020F0302020204030204" pitchFamily="34" charset="0"/>
              </a:defRPr>
            </a:lvl4pPr>
            <a:lvl5pPr>
              <a:defRPr lang="en-US" dirty="0">
                <a:effectLst/>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Date Placeholder 3">
            <a:extLst>
              <a:ext uri="{FF2B5EF4-FFF2-40B4-BE49-F238E27FC236}">
                <a16:creationId xmlns:a16="http://schemas.microsoft.com/office/drawing/2014/main" id="{E006FF5F-5470-4563-8906-77AB7E9B0E57}"/>
              </a:ext>
            </a:extLst>
          </p:cNvPr>
          <p:cNvSpPr>
            <a:spLocks noGrp="1"/>
          </p:cNvSpPr>
          <p:nvPr>
            <p:ph type="dt" sz="half" idx="10"/>
          </p:nvPr>
        </p:nvSpPr>
        <p:spPr>
          <a:xfrm>
            <a:off x="1024467" y="6470650"/>
            <a:ext cx="2154767" cy="274638"/>
          </a:xfrm>
          <a:prstGeom prst="rect">
            <a:avLst/>
          </a:prstGeom>
        </p:spPr>
        <p:txBody>
          <a:bodyPr/>
          <a:lstStyle>
            <a:lvl1pPr eaLnBrk="1" fontAlgn="auto" hangingPunct="1">
              <a:spcBef>
                <a:spcPts val="0"/>
              </a:spcBef>
              <a:spcAft>
                <a:spcPts val="0"/>
              </a:spcAft>
              <a:defRPr>
                <a:latin typeface="+mn-lt"/>
              </a:defRPr>
            </a:lvl1pPr>
          </a:lstStyle>
          <a:p>
            <a:pPr>
              <a:defRPr/>
            </a:pPr>
            <a:fld id="{7FE637E5-7646-4D83-9B72-CDE3DC4AB32C}" type="datetimeFigureOut">
              <a:rPr lang="en-ZA"/>
              <a:pPr>
                <a:defRPr/>
              </a:pPr>
              <a:t>2019/11/08</a:t>
            </a:fld>
            <a:endParaRPr lang="en-ZA"/>
          </a:p>
        </p:txBody>
      </p:sp>
      <p:sp>
        <p:nvSpPr>
          <p:cNvPr id="5" name="Footer Placeholder 4">
            <a:extLst>
              <a:ext uri="{FF2B5EF4-FFF2-40B4-BE49-F238E27FC236}">
                <a16:creationId xmlns:a16="http://schemas.microsoft.com/office/drawing/2014/main" id="{98DF5C49-505A-42DA-AD1B-2B8F22EEF372}"/>
              </a:ext>
            </a:extLst>
          </p:cNvPr>
          <p:cNvSpPr>
            <a:spLocks noGrp="1"/>
          </p:cNvSpPr>
          <p:nvPr>
            <p:ph type="ftr" sz="quarter" idx="11"/>
          </p:nvPr>
        </p:nvSpPr>
        <p:spPr>
          <a:xfrm>
            <a:off x="4842933" y="6470650"/>
            <a:ext cx="5901267" cy="274638"/>
          </a:xfrm>
          <a:prstGeom prst="rect">
            <a:avLst/>
          </a:prstGeom>
        </p:spPr>
        <p:txBody>
          <a:bodyPr/>
          <a:lstStyle>
            <a:lvl1pPr eaLnBrk="1" fontAlgn="auto" hangingPunct="1">
              <a:spcBef>
                <a:spcPts val="0"/>
              </a:spcBef>
              <a:spcAft>
                <a:spcPts val="0"/>
              </a:spcAft>
              <a:defRPr>
                <a:latin typeface="+mn-lt"/>
              </a:defRPr>
            </a:lvl1pPr>
          </a:lstStyle>
          <a:p>
            <a:pPr>
              <a:defRPr/>
            </a:pPr>
            <a:endParaRPr lang="en-ZA"/>
          </a:p>
        </p:txBody>
      </p:sp>
      <p:sp>
        <p:nvSpPr>
          <p:cNvPr id="6" name="Slide Number Placeholder 5">
            <a:extLst>
              <a:ext uri="{FF2B5EF4-FFF2-40B4-BE49-F238E27FC236}">
                <a16:creationId xmlns:a16="http://schemas.microsoft.com/office/drawing/2014/main" id="{4CC78E1A-881F-49CD-B599-2AA63008872C}"/>
              </a:ext>
            </a:extLst>
          </p:cNvPr>
          <p:cNvSpPr>
            <a:spLocks noGrp="1"/>
          </p:cNvSpPr>
          <p:nvPr>
            <p:ph type="sldNum" sz="quarter" idx="12"/>
          </p:nvPr>
        </p:nvSpPr>
        <p:spPr/>
        <p:txBody>
          <a:bodyPr/>
          <a:lstStyle>
            <a:lvl1pPr>
              <a:defRPr/>
            </a:lvl1pPr>
          </a:lstStyle>
          <a:p>
            <a:pPr>
              <a:defRPr/>
            </a:pPr>
            <a:fld id="{E522F109-8E5E-4B7F-BAAC-A0FDEF2FB3CD}" type="slidenum">
              <a:rPr lang="en-ZA"/>
              <a:pPr>
                <a:defRPr/>
              </a:pPr>
              <a:t>‹#›</a:t>
            </a:fld>
            <a:endParaRPr lang="en-ZA"/>
          </a:p>
        </p:txBody>
      </p:sp>
    </p:spTree>
    <p:extLst>
      <p:ext uri="{BB962C8B-B14F-4D97-AF65-F5344CB8AC3E}">
        <p14:creationId xmlns:p14="http://schemas.microsoft.com/office/powerpoint/2010/main" val="393748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2155" y="1979272"/>
            <a:ext cx="5071872" cy="4482729"/>
          </a:xfrm>
          <a:solidFill>
            <a:schemeClr val="bg2"/>
          </a:solidFill>
        </p:spPr>
        <p:txBody>
          <a:bodyPr lIns="144000" tIns="108000" rIns="144000" bIns="108000"/>
          <a:lstStyle>
            <a:lvl1pPr marL="250587" indent="-250587">
              <a:buClr>
                <a:srgbClr val="6DAFDF"/>
              </a:buClr>
              <a:defRPr sz="1846">
                <a:solidFill>
                  <a:schemeClr val="bg1"/>
                </a:solidFill>
              </a:defRPr>
            </a:lvl1pPr>
            <a:lvl2pPr marL="417646" indent="-167058">
              <a:buClr>
                <a:srgbClr val="6DAFDF"/>
              </a:buClr>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1024128" y="396001"/>
            <a:ext cx="10192507" cy="558230"/>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3"/>
          </p:nvPr>
        </p:nvSpPr>
        <p:spPr>
          <a:xfrm>
            <a:off x="6240321" y="1979272"/>
            <a:ext cx="5071872" cy="4482727"/>
          </a:xfrm>
          <a:solidFill>
            <a:schemeClr val="bg2"/>
          </a:solidFill>
        </p:spPr>
        <p:txBody>
          <a:bodyPr lIns="144000" tIns="108000" rIns="144000" bIns="108000"/>
          <a:lstStyle>
            <a:lvl1pPr marL="250587" indent="-250587">
              <a:buClr>
                <a:srgbClr val="6DAFDF"/>
              </a:buClr>
              <a:defRPr sz="1846">
                <a:solidFill>
                  <a:schemeClr val="bg1"/>
                </a:solidFill>
              </a:defRPr>
            </a:lvl1pPr>
            <a:lvl2pPr marL="417646" indent="-167058">
              <a:buClr>
                <a:srgbClr val="6DAFDF"/>
              </a:buClr>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1B2026F-3DD8-4134-A9F6-58ADA7251D3E}"/>
              </a:ext>
            </a:extLst>
          </p:cNvPr>
          <p:cNvSpPr>
            <a:spLocks noGrp="1"/>
          </p:cNvSpPr>
          <p:nvPr>
            <p:ph type="sldNum" sz="quarter" idx="14"/>
          </p:nvPr>
        </p:nvSpPr>
        <p:spPr/>
        <p:txBody>
          <a:bodyPr/>
          <a:lstStyle>
            <a:lvl1pPr>
              <a:defRPr/>
            </a:lvl1pPr>
          </a:lstStyle>
          <a:p>
            <a:pPr>
              <a:defRPr/>
            </a:pPr>
            <a:fld id="{8B14333F-0582-4FCE-92DE-E08B24F237D5}" type="slidenum">
              <a:rPr lang="en-ZA"/>
              <a:pPr>
                <a:defRPr/>
              </a:pPr>
              <a:t>‹#›</a:t>
            </a:fld>
            <a:endParaRPr lang="en-ZA"/>
          </a:p>
        </p:txBody>
      </p:sp>
    </p:spTree>
    <p:extLst>
      <p:ext uri="{BB962C8B-B14F-4D97-AF65-F5344CB8AC3E}">
        <p14:creationId xmlns:p14="http://schemas.microsoft.com/office/powerpoint/2010/main" val="353476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ECBEB-63AA-4DC6-A1B9-5A983BAF8C13}"/>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C23A193A-AFCB-4AAA-85F3-61157B2672B3}"/>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F2CBEDB-8E2B-4EDF-895C-E45EEA93B9F4}"/>
              </a:ext>
            </a:extLst>
          </p:cNvPr>
          <p:cNvSpPr>
            <a:spLocks noGrp="1"/>
          </p:cNvSpPr>
          <p:nvPr>
            <p:ph type="sldNum" sz="quarter" idx="12"/>
          </p:nvPr>
        </p:nvSpPr>
        <p:spPr/>
        <p:txBody>
          <a:bodyPr/>
          <a:lstStyle>
            <a:lvl1pPr eaLnBrk="1" hangingPunct="1">
              <a:defRPr/>
            </a:lvl1pPr>
          </a:lstStyle>
          <a:p>
            <a:pPr>
              <a:defRPr/>
            </a:pPr>
            <a:fld id="{5BD9085D-2F0C-4867-A91F-4AB6506315E0}"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455319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4128" y="1979273"/>
            <a:ext cx="3262483" cy="4482727"/>
          </a:xfrm>
          <a:solidFill>
            <a:schemeClr val="bg2"/>
          </a:solidFill>
        </p:spPr>
        <p:txBody>
          <a:bodyPr lIns="144000" tIns="108000" rIns="144000" bIns="108000"/>
          <a:lstStyle>
            <a:lvl1pPr marL="250587" indent="-250587">
              <a:defRPr sz="1846">
                <a:solidFill>
                  <a:schemeClr val="bg1"/>
                </a:solidFill>
              </a:defRPr>
            </a:lvl1pPr>
            <a:lvl2pPr marL="417646" indent="-167058">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471964" y="1979273"/>
            <a:ext cx="3262483" cy="4482727"/>
          </a:xfrm>
          <a:solidFill>
            <a:schemeClr val="bg2"/>
          </a:solidFill>
        </p:spPr>
        <p:txBody>
          <a:bodyPr lIns="144000" tIns="108000" rIns="144000" bIns="108000"/>
          <a:lstStyle>
            <a:lvl1pPr marL="250587" indent="-250587">
              <a:defRPr sz="1846">
                <a:solidFill>
                  <a:schemeClr val="bg1"/>
                </a:solidFill>
              </a:defRPr>
            </a:lvl1pPr>
            <a:lvl2pPr marL="417646" indent="-167058">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7961968" y="1979273"/>
            <a:ext cx="3262483" cy="4482729"/>
          </a:xfrm>
          <a:solidFill>
            <a:schemeClr val="bg2"/>
          </a:solidFill>
        </p:spPr>
        <p:txBody>
          <a:bodyPr lIns="144000" tIns="108000" rIns="144000" bIns="108000"/>
          <a:lstStyle>
            <a:lvl1pPr marL="250587" indent="-250587">
              <a:defRPr sz="1846">
                <a:solidFill>
                  <a:schemeClr val="bg1"/>
                </a:solidFill>
              </a:defRPr>
            </a:lvl1pPr>
            <a:lvl2pPr marL="417646" indent="-167058">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1024128" y="396001"/>
            <a:ext cx="10192507" cy="558230"/>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F441C823-FCFC-4669-AA1C-8AC2759BF082}"/>
              </a:ext>
            </a:extLst>
          </p:cNvPr>
          <p:cNvSpPr>
            <a:spLocks noGrp="1"/>
          </p:cNvSpPr>
          <p:nvPr>
            <p:ph type="sldNum" sz="quarter" idx="15"/>
          </p:nvPr>
        </p:nvSpPr>
        <p:spPr/>
        <p:txBody>
          <a:bodyPr/>
          <a:lstStyle>
            <a:lvl1pPr>
              <a:defRPr/>
            </a:lvl1pPr>
          </a:lstStyle>
          <a:p>
            <a:pPr>
              <a:defRPr/>
            </a:pPr>
            <a:fld id="{6069024C-FC27-4A99-AD93-948A1CA7783A}" type="slidenum">
              <a:rPr lang="en-ZA"/>
              <a:pPr>
                <a:defRPr/>
              </a:pPr>
              <a:t>‹#›</a:t>
            </a:fld>
            <a:endParaRPr lang="en-ZA"/>
          </a:p>
        </p:txBody>
      </p:sp>
    </p:spTree>
    <p:extLst>
      <p:ext uri="{BB962C8B-B14F-4D97-AF65-F5344CB8AC3E}">
        <p14:creationId xmlns:p14="http://schemas.microsoft.com/office/powerpoint/2010/main" val="4277052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4128" y="1980000"/>
            <a:ext cx="3262483" cy="4482000"/>
          </a:xfrm>
          <a:solidFill>
            <a:schemeClr val="bg2"/>
          </a:solidFill>
        </p:spPr>
        <p:txBody>
          <a:bodyPr lIns="144000" tIns="108000" rIns="144000" bIns="108000"/>
          <a:lstStyle>
            <a:lvl1pPr marL="250587" indent="-250587">
              <a:defRPr sz="1846">
                <a:solidFill>
                  <a:schemeClr val="bg1"/>
                </a:solidFill>
              </a:defRPr>
            </a:lvl1pPr>
            <a:lvl2pPr marL="417646" indent="-167058">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444679" y="1988704"/>
            <a:ext cx="6770219" cy="4482000"/>
          </a:xfrm>
        </p:spPr>
        <p:txBody>
          <a:bodyPr lIns="144000" tIns="108000" rIns="144000" bIns="108000"/>
          <a:lstStyle>
            <a:lvl1pPr marL="250587" indent="-250587">
              <a:defRPr sz="1846"/>
            </a:lvl1pPr>
            <a:lvl2pPr marL="417646" indent="-167058">
              <a:defRPr sz="1846"/>
            </a:lvl2pPr>
            <a:lvl3pPr marL="417646" indent="-167058">
              <a:defRPr sz="1846">
                <a:effectLst/>
              </a:defRPr>
            </a:lvl3pPr>
            <a:lvl4pPr marL="417646" indent="-167058">
              <a:defRPr sz="1846">
                <a:effectLst/>
              </a:defRPr>
            </a:lvl4pPr>
            <a:lvl5pPr marL="417646" indent="-167058">
              <a:defRPr sz="1846">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1024128" y="396001"/>
            <a:ext cx="10192507" cy="558230"/>
          </a:xfrm>
          <a:prstGeom prst="rect">
            <a:avLst/>
          </a:prstGeom>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39D7BE7B-EF3B-4912-9EAA-4DC634A994CC}"/>
              </a:ext>
            </a:extLst>
          </p:cNvPr>
          <p:cNvSpPr>
            <a:spLocks noGrp="1"/>
          </p:cNvSpPr>
          <p:nvPr>
            <p:ph type="sldNum" sz="quarter" idx="15"/>
          </p:nvPr>
        </p:nvSpPr>
        <p:spPr/>
        <p:txBody>
          <a:bodyPr/>
          <a:lstStyle>
            <a:lvl1pPr>
              <a:defRPr/>
            </a:lvl1pPr>
          </a:lstStyle>
          <a:p>
            <a:pPr>
              <a:defRPr/>
            </a:pPr>
            <a:fld id="{0C350D47-458E-47F1-A426-54C12FC26DE4}" type="slidenum">
              <a:rPr lang="en-ZA"/>
              <a:pPr>
                <a:defRPr/>
              </a:pPr>
              <a:t>‹#›</a:t>
            </a:fld>
            <a:endParaRPr lang="en-ZA"/>
          </a:p>
        </p:txBody>
      </p:sp>
    </p:spTree>
    <p:extLst>
      <p:ext uri="{BB962C8B-B14F-4D97-AF65-F5344CB8AC3E}">
        <p14:creationId xmlns:p14="http://schemas.microsoft.com/office/powerpoint/2010/main" val="485916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4130" y="1980000"/>
            <a:ext cx="6711321" cy="4490704"/>
          </a:xfrm>
        </p:spPr>
        <p:txBody>
          <a:bodyPr lIns="144000" tIns="108000" rIns="144000" bIns="108000"/>
          <a:lstStyle>
            <a:lvl1pPr marL="250587" indent="-250587">
              <a:defRPr sz="1846"/>
            </a:lvl1pPr>
            <a:lvl2pPr marL="417646" indent="-167058">
              <a:defRPr sz="1846"/>
            </a:lvl2pPr>
            <a:lvl3pPr marL="417646" indent="-167058">
              <a:defRPr sz="1846">
                <a:effectLst/>
              </a:defRPr>
            </a:lvl3pPr>
            <a:lvl4pPr marL="417646" indent="-167058">
              <a:defRPr sz="1846">
                <a:effectLst/>
              </a:defRPr>
            </a:lvl4pPr>
            <a:lvl5pPr marL="417646" indent="-167058">
              <a:defRPr sz="1846">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7947721" y="1980000"/>
            <a:ext cx="3262483" cy="4482000"/>
          </a:xfrm>
          <a:solidFill>
            <a:schemeClr val="bg2"/>
          </a:solidFill>
        </p:spPr>
        <p:txBody>
          <a:bodyPr lIns="144000" tIns="108000" rIns="144000" bIns="108000"/>
          <a:lstStyle>
            <a:lvl1pPr marL="250587" indent="-250587">
              <a:defRPr sz="1846">
                <a:solidFill>
                  <a:schemeClr val="bg1"/>
                </a:solidFill>
              </a:defRPr>
            </a:lvl1pPr>
            <a:lvl2pPr marL="417646" indent="-167058">
              <a:defRPr sz="1846">
                <a:solidFill>
                  <a:schemeClr val="bg1"/>
                </a:solidFill>
              </a:defRPr>
            </a:lvl2pPr>
            <a:lvl3pPr marL="417646" indent="-167058">
              <a:defRPr sz="1846">
                <a:solidFill>
                  <a:schemeClr val="bg1"/>
                </a:solidFill>
                <a:effectLst/>
              </a:defRPr>
            </a:lvl3pPr>
            <a:lvl4pPr marL="417646" indent="-167058">
              <a:defRPr sz="1846">
                <a:solidFill>
                  <a:schemeClr val="bg1"/>
                </a:solidFill>
                <a:effectLst/>
              </a:defRPr>
            </a:lvl4pPr>
            <a:lvl5pPr marL="417646" indent="-167058">
              <a:defRPr sz="1846">
                <a:solidFill>
                  <a:schemeClr val="bg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1024128" y="396001"/>
            <a:ext cx="10192507" cy="558230"/>
          </a:xfrm>
          <a:prstGeom prst="rect">
            <a:avLst/>
          </a:prstGeom>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4575C14E-C86A-4470-A04E-508D31C8B249}"/>
              </a:ext>
            </a:extLst>
          </p:cNvPr>
          <p:cNvSpPr>
            <a:spLocks noGrp="1"/>
          </p:cNvSpPr>
          <p:nvPr>
            <p:ph type="sldNum" sz="quarter" idx="15"/>
          </p:nvPr>
        </p:nvSpPr>
        <p:spPr/>
        <p:txBody>
          <a:bodyPr/>
          <a:lstStyle>
            <a:lvl1pPr>
              <a:defRPr/>
            </a:lvl1pPr>
          </a:lstStyle>
          <a:p>
            <a:pPr>
              <a:defRPr/>
            </a:pPr>
            <a:fld id="{C008D3D3-0AAA-4676-85F0-ECF5DB66E264}" type="slidenum">
              <a:rPr lang="en-ZA"/>
              <a:pPr>
                <a:defRPr/>
              </a:pPr>
              <a:t>‹#›</a:t>
            </a:fld>
            <a:endParaRPr lang="en-ZA"/>
          </a:p>
        </p:txBody>
      </p:sp>
    </p:spTree>
    <p:extLst>
      <p:ext uri="{BB962C8B-B14F-4D97-AF65-F5344CB8AC3E}">
        <p14:creationId xmlns:p14="http://schemas.microsoft.com/office/powerpoint/2010/main" val="696498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4E1F57-04FC-443B-845E-44CD90A85B7D}"/>
              </a:ext>
            </a:extLst>
          </p:cNvPr>
          <p:cNvSpPr/>
          <p:nvPr/>
        </p:nvSpPr>
        <p:spPr>
          <a:xfrm>
            <a:off x="0" y="227965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2215"/>
          </a:p>
        </p:txBody>
      </p:sp>
      <p:cxnSp>
        <p:nvCxnSpPr>
          <p:cNvPr id="6" name="Straight Connector 5">
            <a:extLst>
              <a:ext uri="{FF2B5EF4-FFF2-40B4-BE49-F238E27FC236}">
                <a16:creationId xmlns:a16="http://schemas.microsoft.com/office/drawing/2014/main" id="{2E177D8F-716C-42AF-BD3A-85A1386A1AF1}"/>
              </a:ext>
            </a:extLst>
          </p:cNvPr>
          <p:cNvCxnSpPr>
            <a:cxnSpLocks/>
          </p:cNvCxnSpPr>
          <p:nvPr/>
        </p:nvCxnSpPr>
        <p:spPr>
          <a:xfrm flipV="1">
            <a:off x="7821084" y="579438"/>
            <a:ext cx="0" cy="1282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8" descr="A picture containing sky&#10;&#10;Description automatically generated">
            <a:extLst>
              <a:ext uri="{FF2B5EF4-FFF2-40B4-BE49-F238E27FC236}">
                <a16:creationId xmlns:a16="http://schemas.microsoft.com/office/drawing/2014/main" id="{52E41D0B-0DE9-4F26-AC44-D307F7175A0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2568" y="671514"/>
            <a:ext cx="372321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927377" y="523561"/>
            <a:ext cx="3883624" cy="1463040"/>
          </a:xfrm>
        </p:spPr>
        <p:txBody>
          <a:bodyPr lIns="91440" rIns="91440" anchor="ctr"/>
          <a:lstStyle>
            <a:lvl1pPr marL="0" indent="0">
              <a:lnSpc>
                <a:spcPct val="100000"/>
              </a:lnSpc>
              <a:spcBef>
                <a:spcPts val="0"/>
              </a:spcBef>
              <a:buNone/>
              <a:defRPr sz="1477">
                <a:solidFill>
                  <a:schemeClr val="tx1"/>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
        <p:nvSpPr>
          <p:cNvPr id="11" name="Text Placeholder 10"/>
          <p:cNvSpPr>
            <a:spLocks noGrp="1"/>
          </p:cNvSpPr>
          <p:nvPr>
            <p:ph type="body" sz="quarter" idx="13"/>
          </p:nvPr>
        </p:nvSpPr>
        <p:spPr>
          <a:xfrm>
            <a:off x="1538543" y="2777926"/>
            <a:ext cx="9205848" cy="1805651"/>
          </a:xfrm>
        </p:spPr>
        <p:txBody>
          <a:bodyPr anchor="ctr"/>
          <a:lstStyle>
            <a:lvl1pPr marL="0" indent="0" algn="l">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12" name="Text Placeholder 10"/>
          <p:cNvSpPr>
            <a:spLocks noGrp="1"/>
          </p:cNvSpPr>
          <p:nvPr>
            <p:ph type="body" sz="quarter" idx="14"/>
          </p:nvPr>
        </p:nvSpPr>
        <p:spPr>
          <a:xfrm>
            <a:off x="1538543" y="4780344"/>
            <a:ext cx="9205848" cy="1635116"/>
          </a:xfrm>
        </p:spPr>
        <p:txBody>
          <a:bodyPr/>
          <a:lstStyle>
            <a:lvl1pPr marL="0" indent="0" algn="l">
              <a:buFontTx/>
              <a:buNone/>
              <a:defRPr sz="2954">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8" name="Slide Number Placeholder 6">
            <a:extLst>
              <a:ext uri="{FF2B5EF4-FFF2-40B4-BE49-F238E27FC236}">
                <a16:creationId xmlns:a16="http://schemas.microsoft.com/office/drawing/2014/main" id="{24EB313F-52AF-4E38-BDB7-9E086217501D}"/>
              </a:ext>
            </a:extLst>
          </p:cNvPr>
          <p:cNvSpPr>
            <a:spLocks noGrp="1"/>
          </p:cNvSpPr>
          <p:nvPr>
            <p:ph type="sldNum" sz="quarter" idx="15"/>
          </p:nvPr>
        </p:nvSpPr>
        <p:spPr/>
        <p:txBody>
          <a:bodyPr/>
          <a:lstStyle>
            <a:lvl1pPr>
              <a:defRPr/>
            </a:lvl1pPr>
          </a:lstStyle>
          <a:p>
            <a:pPr>
              <a:defRPr/>
            </a:pPr>
            <a:fld id="{76BA5A90-9D63-4874-AE49-7E70AB0AB045}" type="slidenum">
              <a:rPr lang="en-ZA"/>
              <a:pPr>
                <a:defRPr/>
              </a:pPr>
              <a:t>‹#›</a:t>
            </a:fld>
            <a:endParaRPr lang="en-ZA"/>
          </a:p>
        </p:txBody>
      </p:sp>
    </p:spTree>
    <p:extLst>
      <p:ext uri="{BB962C8B-B14F-4D97-AF65-F5344CB8AC3E}">
        <p14:creationId xmlns:p14="http://schemas.microsoft.com/office/powerpoint/2010/main" val="2766779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8B4F33-DEDB-435E-8B56-226D8E44C686}"/>
              </a:ext>
            </a:extLst>
          </p:cNvPr>
          <p:cNvSpPr/>
          <p:nvPr/>
        </p:nvSpPr>
        <p:spPr>
          <a:xfrm>
            <a:off x="0" y="2279650"/>
            <a:ext cx="12192000" cy="4572000"/>
          </a:xfrm>
          <a:prstGeom prst="rect">
            <a:avLst/>
          </a:prstGeom>
          <a:solidFill>
            <a:srgbClr val="6DAF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2215"/>
          </a:p>
        </p:txBody>
      </p:sp>
      <p:cxnSp>
        <p:nvCxnSpPr>
          <p:cNvPr id="6" name="Straight Connector 5">
            <a:extLst>
              <a:ext uri="{FF2B5EF4-FFF2-40B4-BE49-F238E27FC236}">
                <a16:creationId xmlns:a16="http://schemas.microsoft.com/office/drawing/2014/main" id="{D43298AB-938C-48F3-959E-371D6A6B99CB}"/>
              </a:ext>
            </a:extLst>
          </p:cNvPr>
          <p:cNvCxnSpPr>
            <a:cxnSpLocks/>
          </p:cNvCxnSpPr>
          <p:nvPr/>
        </p:nvCxnSpPr>
        <p:spPr>
          <a:xfrm flipV="1">
            <a:off x="7821084" y="579438"/>
            <a:ext cx="0" cy="1282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8" descr="A picture containing sky&#10;&#10;Description automatically generated">
            <a:extLst>
              <a:ext uri="{FF2B5EF4-FFF2-40B4-BE49-F238E27FC236}">
                <a16:creationId xmlns:a16="http://schemas.microsoft.com/office/drawing/2014/main" id="{14ADBB9E-8839-4546-8C79-CD85354E57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2568" y="671514"/>
            <a:ext cx="372321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1538543" y="2777926"/>
            <a:ext cx="9205848" cy="1805651"/>
          </a:xfrm>
        </p:spPr>
        <p:txBody>
          <a:bodyPr anchor="ctr"/>
          <a:lstStyle>
            <a:lvl1pPr marL="0" indent="0" algn="l">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12" name="Text Placeholder 10"/>
          <p:cNvSpPr>
            <a:spLocks noGrp="1"/>
          </p:cNvSpPr>
          <p:nvPr>
            <p:ph type="body" sz="quarter" idx="14"/>
          </p:nvPr>
        </p:nvSpPr>
        <p:spPr>
          <a:xfrm>
            <a:off x="1538543" y="4780344"/>
            <a:ext cx="9205848" cy="1635116"/>
          </a:xfrm>
        </p:spPr>
        <p:txBody>
          <a:bodyPr/>
          <a:lstStyle>
            <a:lvl1pPr marL="0" indent="0" algn="l">
              <a:buFontTx/>
              <a:buNone/>
              <a:defRPr sz="2954">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15" name="Text Placeholder 3"/>
          <p:cNvSpPr>
            <a:spLocks noGrp="1"/>
          </p:cNvSpPr>
          <p:nvPr>
            <p:ph type="body" sz="half" idx="2"/>
          </p:nvPr>
        </p:nvSpPr>
        <p:spPr>
          <a:xfrm>
            <a:off x="7927377" y="523561"/>
            <a:ext cx="3883624" cy="1463040"/>
          </a:xfrm>
        </p:spPr>
        <p:txBody>
          <a:bodyPr lIns="91440" rIns="91440" anchor="ctr"/>
          <a:lstStyle>
            <a:lvl1pPr marL="0" indent="0">
              <a:lnSpc>
                <a:spcPct val="100000"/>
              </a:lnSpc>
              <a:spcBef>
                <a:spcPts val="0"/>
              </a:spcBef>
              <a:buNone/>
              <a:defRPr sz="1477">
                <a:solidFill>
                  <a:schemeClr val="tx1"/>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
        <p:nvSpPr>
          <p:cNvPr id="8" name="Slide Number Placeholder 6">
            <a:extLst>
              <a:ext uri="{FF2B5EF4-FFF2-40B4-BE49-F238E27FC236}">
                <a16:creationId xmlns:a16="http://schemas.microsoft.com/office/drawing/2014/main" id="{5F9541EE-32AE-4EE4-8535-89932178BBD0}"/>
              </a:ext>
            </a:extLst>
          </p:cNvPr>
          <p:cNvSpPr>
            <a:spLocks noGrp="1"/>
          </p:cNvSpPr>
          <p:nvPr>
            <p:ph type="sldNum" sz="quarter" idx="15"/>
          </p:nvPr>
        </p:nvSpPr>
        <p:spPr/>
        <p:txBody>
          <a:bodyPr/>
          <a:lstStyle>
            <a:lvl1pPr>
              <a:defRPr/>
            </a:lvl1pPr>
          </a:lstStyle>
          <a:p>
            <a:pPr>
              <a:defRPr/>
            </a:pPr>
            <a:fld id="{B66D620D-177A-4227-B5BE-24E41C5DB879}" type="slidenum">
              <a:rPr lang="en-ZA"/>
              <a:pPr>
                <a:defRPr/>
              </a:pPr>
              <a:t>‹#›</a:t>
            </a:fld>
            <a:endParaRPr lang="en-ZA"/>
          </a:p>
        </p:txBody>
      </p:sp>
    </p:spTree>
    <p:extLst>
      <p:ext uri="{BB962C8B-B14F-4D97-AF65-F5344CB8AC3E}">
        <p14:creationId xmlns:p14="http://schemas.microsoft.com/office/powerpoint/2010/main" val="2511854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BLUE colour bkg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CA84D-0D84-470E-A2BE-624C312C58C5}"/>
              </a:ext>
            </a:extLst>
          </p:cNvPr>
          <p:cNvSpPr/>
          <p:nvPr/>
        </p:nvSpPr>
        <p:spPr>
          <a:xfrm>
            <a:off x="0" y="0"/>
            <a:ext cx="12192000" cy="6858000"/>
          </a:xfrm>
          <a:prstGeom prst="rect">
            <a:avLst/>
          </a:prstGeom>
          <a:solidFill>
            <a:srgbClr val="6DAFDF"/>
          </a:solidFill>
          <a:ln>
            <a:solidFill>
              <a:srgbClr val="6DAF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2215"/>
          </a:p>
        </p:txBody>
      </p:sp>
      <p:sp>
        <p:nvSpPr>
          <p:cNvPr id="7" name="Text Placeholder 6"/>
          <p:cNvSpPr>
            <a:spLocks noGrp="1"/>
          </p:cNvSpPr>
          <p:nvPr>
            <p:ph type="body" sz="quarter" idx="13"/>
          </p:nvPr>
        </p:nvSpPr>
        <p:spPr>
          <a:xfrm>
            <a:off x="1023816" y="1354217"/>
            <a:ext cx="10193216" cy="4318000"/>
          </a:xfrm>
        </p:spPr>
        <p:txBody>
          <a:bodyPr anchor="ctr"/>
          <a:lstStyle>
            <a:lvl1pPr marL="0" indent="0" algn="ctr">
              <a:buNone/>
              <a:defRPr sz="3692">
                <a:solidFill>
                  <a:schemeClr val="bg1"/>
                </a:solidFill>
                <a:latin typeface="+mn-lt"/>
              </a:defRPr>
            </a:lvl1pPr>
          </a:lstStyle>
          <a:p>
            <a:pPr lvl="0"/>
            <a:r>
              <a:rPr lang="en-US"/>
              <a:t>Click to edit Master text styles</a:t>
            </a:r>
          </a:p>
        </p:txBody>
      </p:sp>
      <p:sp>
        <p:nvSpPr>
          <p:cNvPr id="4" name="Slide Number Placeholder 4">
            <a:extLst>
              <a:ext uri="{FF2B5EF4-FFF2-40B4-BE49-F238E27FC236}">
                <a16:creationId xmlns:a16="http://schemas.microsoft.com/office/drawing/2014/main" id="{A15C796C-D727-4FF5-9A74-902F65218827}"/>
              </a:ext>
            </a:extLst>
          </p:cNvPr>
          <p:cNvSpPr>
            <a:spLocks noGrp="1"/>
          </p:cNvSpPr>
          <p:nvPr>
            <p:ph type="sldNum" sz="quarter" idx="14"/>
          </p:nvPr>
        </p:nvSpPr>
        <p:spPr/>
        <p:txBody>
          <a:bodyPr/>
          <a:lstStyle>
            <a:lvl1pPr>
              <a:defRPr/>
            </a:lvl1pPr>
          </a:lstStyle>
          <a:p>
            <a:pPr>
              <a:defRPr/>
            </a:pPr>
            <a:fld id="{3EB1C759-9DB8-466F-9EED-77FA889CF4DC}" type="slidenum">
              <a:rPr lang="en-ZA"/>
              <a:pPr>
                <a:defRPr/>
              </a:pPr>
              <a:t>‹#›</a:t>
            </a:fld>
            <a:endParaRPr lang="en-ZA"/>
          </a:p>
        </p:txBody>
      </p:sp>
    </p:spTree>
    <p:extLst>
      <p:ext uri="{BB962C8B-B14F-4D97-AF65-F5344CB8AC3E}">
        <p14:creationId xmlns:p14="http://schemas.microsoft.com/office/powerpoint/2010/main" val="247037289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GREY colour bkgd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F3C3D3-4F39-492A-A75B-1D2D2C475D45}"/>
              </a:ext>
            </a:extLst>
          </p:cNvPr>
          <p:cNvSpPr/>
          <p:nvPr/>
        </p:nvSpPr>
        <p:spPr>
          <a:xfrm>
            <a:off x="0" y="0"/>
            <a:ext cx="12192000" cy="6858000"/>
          </a:xfrm>
          <a:prstGeom prst="rect">
            <a:avLst/>
          </a:prstGeom>
          <a:solidFill>
            <a:srgbClr val="6D6E7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2215"/>
          </a:p>
        </p:txBody>
      </p:sp>
      <p:sp>
        <p:nvSpPr>
          <p:cNvPr id="7" name="Text Placeholder 6"/>
          <p:cNvSpPr>
            <a:spLocks noGrp="1"/>
          </p:cNvSpPr>
          <p:nvPr>
            <p:ph type="body" sz="quarter" idx="13"/>
          </p:nvPr>
        </p:nvSpPr>
        <p:spPr>
          <a:xfrm>
            <a:off x="1023816" y="1354217"/>
            <a:ext cx="10193216" cy="4318000"/>
          </a:xfrm>
        </p:spPr>
        <p:txBody>
          <a:bodyPr anchor="ctr"/>
          <a:lstStyle>
            <a:lvl1pPr marL="0" indent="0" algn="ctr">
              <a:buNone/>
              <a:defRPr sz="3692">
                <a:solidFill>
                  <a:schemeClr val="bg1"/>
                </a:solidFill>
                <a:latin typeface="+mn-lt"/>
              </a:defRPr>
            </a:lvl1pPr>
          </a:lstStyle>
          <a:p>
            <a:pPr lvl="0"/>
            <a:r>
              <a:rPr lang="en-US"/>
              <a:t>Click to edit Master text styles</a:t>
            </a:r>
          </a:p>
        </p:txBody>
      </p:sp>
      <p:sp>
        <p:nvSpPr>
          <p:cNvPr id="4" name="Slide Number Placeholder 4">
            <a:extLst>
              <a:ext uri="{FF2B5EF4-FFF2-40B4-BE49-F238E27FC236}">
                <a16:creationId xmlns:a16="http://schemas.microsoft.com/office/drawing/2014/main" id="{EF74672A-37BE-43FC-AEBE-0C39E24336E7}"/>
              </a:ext>
            </a:extLst>
          </p:cNvPr>
          <p:cNvSpPr>
            <a:spLocks noGrp="1"/>
          </p:cNvSpPr>
          <p:nvPr>
            <p:ph type="sldNum" sz="quarter" idx="14"/>
          </p:nvPr>
        </p:nvSpPr>
        <p:spPr/>
        <p:txBody>
          <a:bodyPr/>
          <a:lstStyle>
            <a:lvl1pPr>
              <a:defRPr/>
            </a:lvl1pPr>
          </a:lstStyle>
          <a:p>
            <a:pPr>
              <a:defRPr/>
            </a:pPr>
            <a:fld id="{0D293B51-27FD-4C8B-9C9F-5CB2C9D57CC8}" type="slidenum">
              <a:rPr lang="en-ZA"/>
              <a:pPr>
                <a:defRPr/>
              </a:pPr>
              <a:t>‹#›</a:t>
            </a:fld>
            <a:endParaRPr lang="en-ZA"/>
          </a:p>
        </p:txBody>
      </p:sp>
    </p:spTree>
    <p:extLst>
      <p:ext uri="{BB962C8B-B14F-4D97-AF65-F5344CB8AC3E}">
        <p14:creationId xmlns:p14="http://schemas.microsoft.com/office/powerpoint/2010/main" val="22851012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w bckgd picture 2">
    <p:spTree>
      <p:nvGrpSpPr>
        <p:cNvPr id="1" name=""/>
        <p:cNvGrpSpPr/>
        <p:nvPr/>
      </p:nvGrpSpPr>
      <p:grpSpPr>
        <a:xfrm>
          <a:off x="0" y="0"/>
          <a:ext cx="0" cy="0"/>
          <a:chOff x="0" y="0"/>
          <a:chExt cx="0" cy="0"/>
        </a:xfrm>
      </p:grpSpPr>
      <p:pic>
        <p:nvPicPr>
          <p:cNvPr id="3" name="Picture 6" descr="A view of a city&#10;&#10;Description automatically generated">
            <a:extLst>
              <a:ext uri="{FF2B5EF4-FFF2-40B4-BE49-F238E27FC236}">
                <a16:creationId xmlns:a16="http://schemas.microsoft.com/office/drawing/2014/main" id="{2BF8B401-5AD6-4F05-BB61-01674CB01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493076" y="1397563"/>
            <a:ext cx="9205848" cy="4062877"/>
          </a:xfrm>
        </p:spPr>
        <p:txBody>
          <a:bodyPr anchor="ctr"/>
          <a:lstStyle>
            <a:lvl1pPr marL="0" indent="0" algn="ctr">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4" name="Slide Number Placeholder 4">
            <a:extLst>
              <a:ext uri="{FF2B5EF4-FFF2-40B4-BE49-F238E27FC236}">
                <a16:creationId xmlns:a16="http://schemas.microsoft.com/office/drawing/2014/main" id="{6949285E-AC23-4E3A-88A7-4EECEA130078}"/>
              </a:ext>
            </a:extLst>
          </p:cNvPr>
          <p:cNvSpPr>
            <a:spLocks noGrp="1"/>
          </p:cNvSpPr>
          <p:nvPr>
            <p:ph type="sldNum" sz="quarter" idx="14"/>
          </p:nvPr>
        </p:nvSpPr>
        <p:spPr/>
        <p:txBody>
          <a:bodyPr/>
          <a:lstStyle>
            <a:lvl1pPr>
              <a:defRPr/>
            </a:lvl1pPr>
          </a:lstStyle>
          <a:p>
            <a:pPr>
              <a:defRPr/>
            </a:pPr>
            <a:fld id="{5CE4AE53-EA86-41CE-8AE6-9F05D7E85CDA}" type="slidenum">
              <a:rPr lang="en-ZA"/>
              <a:pPr>
                <a:defRPr/>
              </a:pPr>
              <a:t>‹#›</a:t>
            </a:fld>
            <a:endParaRPr lang="en-ZA"/>
          </a:p>
        </p:txBody>
      </p:sp>
    </p:spTree>
    <p:extLst>
      <p:ext uri="{BB962C8B-B14F-4D97-AF65-F5344CB8AC3E}">
        <p14:creationId xmlns:p14="http://schemas.microsoft.com/office/powerpoint/2010/main" val="383051513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w bckgd picture 3">
    <p:spTree>
      <p:nvGrpSpPr>
        <p:cNvPr id="1" name=""/>
        <p:cNvGrpSpPr/>
        <p:nvPr/>
      </p:nvGrpSpPr>
      <p:grpSpPr>
        <a:xfrm>
          <a:off x="0" y="0"/>
          <a:ext cx="0" cy="0"/>
          <a:chOff x="0" y="0"/>
          <a:chExt cx="0" cy="0"/>
        </a:xfrm>
      </p:grpSpPr>
      <p:pic>
        <p:nvPicPr>
          <p:cNvPr id="3" name="Picture 6" descr="A circuit board&#10;&#10;Description automatically generated">
            <a:extLst>
              <a:ext uri="{FF2B5EF4-FFF2-40B4-BE49-F238E27FC236}">
                <a16:creationId xmlns:a16="http://schemas.microsoft.com/office/drawing/2014/main" id="{9AD0E9CC-A5C8-4FA8-B8D2-30F5E25C2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12192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p:cNvSpPr>
            <a:spLocks noGrp="1"/>
          </p:cNvSpPr>
          <p:nvPr>
            <p:ph type="body" sz="quarter" idx="13"/>
          </p:nvPr>
        </p:nvSpPr>
        <p:spPr>
          <a:xfrm>
            <a:off x="1493076" y="1397563"/>
            <a:ext cx="9205848" cy="4062877"/>
          </a:xfrm>
        </p:spPr>
        <p:txBody>
          <a:bodyPr anchor="ctr"/>
          <a:lstStyle>
            <a:lvl1pPr marL="0" indent="0" algn="ctr">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4" name="Slide Number Placeholder 4">
            <a:extLst>
              <a:ext uri="{FF2B5EF4-FFF2-40B4-BE49-F238E27FC236}">
                <a16:creationId xmlns:a16="http://schemas.microsoft.com/office/drawing/2014/main" id="{BBE76DB8-3E2F-4EFD-9BFB-62C4F118D4AB}"/>
              </a:ext>
            </a:extLst>
          </p:cNvPr>
          <p:cNvSpPr>
            <a:spLocks noGrp="1"/>
          </p:cNvSpPr>
          <p:nvPr>
            <p:ph type="sldNum" sz="quarter" idx="14"/>
          </p:nvPr>
        </p:nvSpPr>
        <p:spPr/>
        <p:txBody>
          <a:bodyPr/>
          <a:lstStyle>
            <a:lvl1pPr>
              <a:defRPr/>
            </a:lvl1pPr>
          </a:lstStyle>
          <a:p>
            <a:pPr>
              <a:defRPr/>
            </a:pPr>
            <a:fld id="{F9B3EB68-09EB-44A5-904E-E15168BC756B}" type="slidenum">
              <a:rPr lang="en-ZA"/>
              <a:pPr>
                <a:defRPr/>
              </a:pPr>
              <a:t>‹#›</a:t>
            </a:fld>
            <a:endParaRPr lang="en-ZA"/>
          </a:p>
        </p:txBody>
      </p:sp>
    </p:spTree>
    <p:extLst>
      <p:ext uri="{BB962C8B-B14F-4D97-AF65-F5344CB8AC3E}">
        <p14:creationId xmlns:p14="http://schemas.microsoft.com/office/powerpoint/2010/main" val="105130470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ement w bckgd picture 4">
    <p:spTree>
      <p:nvGrpSpPr>
        <p:cNvPr id="1" name=""/>
        <p:cNvGrpSpPr/>
        <p:nvPr/>
      </p:nvGrpSpPr>
      <p:grpSpPr>
        <a:xfrm>
          <a:off x="0" y="0"/>
          <a:ext cx="0" cy="0"/>
          <a:chOff x="0" y="0"/>
          <a:chExt cx="0" cy="0"/>
        </a:xfrm>
      </p:grpSpPr>
      <p:pic>
        <p:nvPicPr>
          <p:cNvPr id="3" name="Picture 6" descr="A close up of a building&#10;&#10;Description automatically generated">
            <a:extLst>
              <a:ext uri="{FF2B5EF4-FFF2-40B4-BE49-F238E27FC236}">
                <a16:creationId xmlns:a16="http://schemas.microsoft.com/office/drawing/2014/main" id="{726E2185-3C0E-4524-926C-225D37BCD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p:cNvSpPr>
            <a:spLocks noGrp="1"/>
          </p:cNvSpPr>
          <p:nvPr>
            <p:ph type="body" sz="quarter" idx="13"/>
          </p:nvPr>
        </p:nvSpPr>
        <p:spPr>
          <a:xfrm>
            <a:off x="1493076" y="1397563"/>
            <a:ext cx="9205848" cy="4062877"/>
          </a:xfrm>
        </p:spPr>
        <p:txBody>
          <a:bodyPr anchor="ctr"/>
          <a:lstStyle>
            <a:lvl1pPr marL="0" indent="0" algn="ctr">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4" name="Slide Number Placeholder 4">
            <a:extLst>
              <a:ext uri="{FF2B5EF4-FFF2-40B4-BE49-F238E27FC236}">
                <a16:creationId xmlns:a16="http://schemas.microsoft.com/office/drawing/2014/main" id="{782593B3-7347-4DDE-A032-647E308CE876}"/>
              </a:ext>
            </a:extLst>
          </p:cNvPr>
          <p:cNvSpPr>
            <a:spLocks noGrp="1"/>
          </p:cNvSpPr>
          <p:nvPr>
            <p:ph type="sldNum" sz="quarter" idx="14"/>
          </p:nvPr>
        </p:nvSpPr>
        <p:spPr/>
        <p:txBody>
          <a:bodyPr/>
          <a:lstStyle>
            <a:lvl1pPr>
              <a:defRPr/>
            </a:lvl1pPr>
          </a:lstStyle>
          <a:p>
            <a:pPr>
              <a:defRPr/>
            </a:pPr>
            <a:fld id="{1138B218-362A-465C-B34C-469411B5F095}" type="slidenum">
              <a:rPr lang="en-ZA"/>
              <a:pPr>
                <a:defRPr/>
              </a:pPr>
              <a:t>‹#›</a:t>
            </a:fld>
            <a:endParaRPr lang="en-ZA"/>
          </a:p>
        </p:txBody>
      </p:sp>
    </p:spTree>
    <p:extLst>
      <p:ext uri="{BB962C8B-B14F-4D97-AF65-F5344CB8AC3E}">
        <p14:creationId xmlns:p14="http://schemas.microsoft.com/office/powerpoint/2010/main" val="13921963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D72393-F905-4518-B93C-421D5B3A1B77}"/>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C271DBEB-EF8F-4E5F-BB0E-928888058FE3}"/>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DAEEE853-33EE-4886-A5DE-5F3DC3DF8C03}"/>
              </a:ext>
            </a:extLst>
          </p:cNvPr>
          <p:cNvSpPr>
            <a:spLocks noGrp="1"/>
          </p:cNvSpPr>
          <p:nvPr>
            <p:ph type="sldNum" sz="quarter" idx="12"/>
          </p:nvPr>
        </p:nvSpPr>
        <p:spPr/>
        <p:txBody>
          <a:bodyPr/>
          <a:lstStyle>
            <a:lvl1pPr eaLnBrk="1" hangingPunct="1">
              <a:defRPr/>
            </a:lvl1pPr>
          </a:lstStyle>
          <a:p>
            <a:pPr>
              <a:defRPr/>
            </a:pPr>
            <a:fld id="{C1B14D60-3D40-4BBF-9C72-A7AC9FF6159E}"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505141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w bckgd picture 5">
    <p:spTree>
      <p:nvGrpSpPr>
        <p:cNvPr id="1" name=""/>
        <p:cNvGrpSpPr/>
        <p:nvPr/>
      </p:nvGrpSpPr>
      <p:grpSpPr>
        <a:xfrm>
          <a:off x="0" y="0"/>
          <a:ext cx="0" cy="0"/>
          <a:chOff x="0" y="0"/>
          <a:chExt cx="0" cy="0"/>
        </a:xfrm>
      </p:grpSpPr>
      <p:pic>
        <p:nvPicPr>
          <p:cNvPr id="3" name="Picture 6" descr="A circuit board&#10;&#10;Description automatically generated">
            <a:extLst>
              <a:ext uri="{FF2B5EF4-FFF2-40B4-BE49-F238E27FC236}">
                <a16:creationId xmlns:a16="http://schemas.microsoft.com/office/drawing/2014/main" id="{0D91C066-9A71-4E8F-8C7E-5B5A130D0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p:cNvSpPr>
            <a:spLocks noGrp="1"/>
          </p:cNvSpPr>
          <p:nvPr>
            <p:ph type="body" sz="quarter" idx="13"/>
          </p:nvPr>
        </p:nvSpPr>
        <p:spPr>
          <a:xfrm>
            <a:off x="1493076" y="1397563"/>
            <a:ext cx="9205848" cy="4062877"/>
          </a:xfrm>
        </p:spPr>
        <p:txBody>
          <a:bodyPr anchor="ctr"/>
          <a:lstStyle>
            <a:lvl1pPr marL="0" indent="0" algn="ctr">
              <a:buFontTx/>
              <a:buNone/>
              <a:defRPr sz="3692">
                <a:solidFill>
                  <a:schemeClr val="bg1"/>
                </a:solidFill>
                <a:latin typeface="+mn-lt"/>
              </a:defRPr>
            </a:lvl1pPr>
            <a:lvl2pPr marL="413249" indent="0" algn="ctr">
              <a:buFontTx/>
              <a:buNone/>
              <a:defRPr sz="3692"/>
            </a:lvl2pPr>
            <a:lvl3pPr marL="413249" indent="0" algn="ctr">
              <a:buFontTx/>
              <a:buNone/>
              <a:defRPr sz="3692"/>
            </a:lvl3pPr>
            <a:lvl4pPr marL="413249" indent="0" algn="ctr">
              <a:buFontTx/>
              <a:buNone/>
              <a:defRPr sz="3692"/>
            </a:lvl4pPr>
            <a:lvl5pPr marL="413249" indent="0" algn="ctr">
              <a:buFontTx/>
              <a:buNone/>
              <a:defRPr sz="3692"/>
            </a:lvl5pPr>
          </a:lstStyle>
          <a:p>
            <a:pPr lvl="0"/>
            <a:r>
              <a:rPr lang="en-US"/>
              <a:t>Click to edit Master text styles</a:t>
            </a:r>
          </a:p>
        </p:txBody>
      </p:sp>
      <p:sp>
        <p:nvSpPr>
          <p:cNvPr id="4" name="Slide Number Placeholder 4">
            <a:extLst>
              <a:ext uri="{FF2B5EF4-FFF2-40B4-BE49-F238E27FC236}">
                <a16:creationId xmlns:a16="http://schemas.microsoft.com/office/drawing/2014/main" id="{1B9C32D5-0473-4059-8AC0-FEF3F726D3B2}"/>
              </a:ext>
            </a:extLst>
          </p:cNvPr>
          <p:cNvSpPr>
            <a:spLocks noGrp="1"/>
          </p:cNvSpPr>
          <p:nvPr>
            <p:ph type="sldNum" sz="quarter" idx="14"/>
          </p:nvPr>
        </p:nvSpPr>
        <p:spPr/>
        <p:txBody>
          <a:bodyPr/>
          <a:lstStyle>
            <a:lvl1pPr>
              <a:defRPr/>
            </a:lvl1pPr>
          </a:lstStyle>
          <a:p>
            <a:pPr>
              <a:defRPr/>
            </a:pPr>
            <a:fld id="{3E77AD60-EDBF-417A-9CD6-74B22AF616AE}" type="slidenum">
              <a:rPr lang="en-ZA"/>
              <a:pPr>
                <a:defRPr/>
              </a:pPr>
              <a:t>‹#›</a:t>
            </a:fld>
            <a:endParaRPr lang="en-ZA"/>
          </a:p>
        </p:txBody>
      </p:sp>
    </p:spTree>
    <p:extLst>
      <p:ext uri="{BB962C8B-B14F-4D97-AF65-F5344CB8AC3E}">
        <p14:creationId xmlns:p14="http://schemas.microsoft.com/office/powerpoint/2010/main" val="9306842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E2A92-409D-4F99-AF1A-3A67075F95F4}"/>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4E4F2747-347F-4204-A5C1-BCE1322B64FE}"/>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BE9E66-3B5A-4D1A-8F88-71AC84DA235F}"/>
              </a:ext>
            </a:extLst>
          </p:cNvPr>
          <p:cNvSpPr>
            <a:spLocks noGrp="1"/>
          </p:cNvSpPr>
          <p:nvPr>
            <p:ph type="sldNum" sz="quarter" idx="12"/>
          </p:nvPr>
        </p:nvSpPr>
        <p:spPr/>
        <p:txBody>
          <a:bodyPr/>
          <a:lstStyle>
            <a:lvl1pPr eaLnBrk="1" hangingPunct="1">
              <a:defRPr/>
            </a:lvl1pPr>
          </a:lstStyle>
          <a:p>
            <a:pPr>
              <a:defRPr/>
            </a:pPr>
            <a:fld id="{4C64F43A-6BA5-4062-B1AA-47951F5E3C07}"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5844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9FB4A-2FFB-4502-B9EA-8A156784D01F}"/>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0BB2A382-DA0E-431B-8B0B-F12E9D41E1E0}"/>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C2300CFD-53E3-4FDD-9BDD-15A69A7912C4}"/>
              </a:ext>
            </a:extLst>
          </p:cNvPr>
          <p:cNvSpPr>
            <a:spLocks noGrp="1"/>
          </p:cNvSpPr>
          <p:nvPr>
            <p:ph type="sldNum" sz="quarter" idx="12"/>
          </p:nvPr>
        </p:nvSpPr>
        <p:spPr/>
        <p:txBody>
          <a:bodyPr/>
          <a:lstStyle>
            <a:lvl1pPr eaLnBrk="1" hangingPunct="1">
              <a:defRPr/>
            </a:lvl1pPr>
          </a:lstStyle>
          <a:p>
            <a:pPr>
              <a:defRPr/>
            </a:pPr>
            <a:fld id="{D849DF0F-E80D-4E75-8B59-78DD7E3CC2B7}"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32179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0636B73-1B2C-4A79-92E6-68748DCBFB36}"/>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91B0D6EB-A3FA-41D9-B3B9-951C15DC29C0}"/>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E11F1B7-2ECB-49A6-B780-8A7D68848B41}"/>
              </a:ext>
            </a:extLst>
          </p:cNvPr>
          <p:cNvSpPr>
            <a:spLocks noGrp="1"/>
          </p:cNvSpPr>
          <p:nvPr>
            <p:ph type="sldNum" sz="quarter" idx="12"/>
          </p:nvPr>
        </p:nvSpPr>
        <p:spPr/>
        <p:txBody>
          <a:bodyPr/>
          <a:lstStyle>
            <a:lvl1pPr eaLnBrk="1" hangingPunct="1">
              <a:defRPr/>
            </a:lvl1pPr>
          </a:lstStyle>
          <a:p>
            <a:pPr>
              <a:defRPr/>
            </a:pPr>
            <a:fld id="{6D5D4449-65FC-4C9A-A68A-CCE9FA35A3B2}"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65510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9F66EFF-BBC7-4391-8464-707F4427A670}"/>
              </a:ext>
            </a:extLst>
          </p:cNvPr>
          <p:cNvSpPr>
            <a:spLocks noGrp="1"/>
          </p:cNvSpPr>
          <p:nvPr>
            <p:ph type="dt" sz="half" idx="10"/>
          </p:nvPr>
        </p:nvSpPr>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7168FD24-D01C-4104-88CF-D8F810F3BF03}"/>
              </a:ext>
            </a:extLst>
          </p:cNvPr>
          <p:cNvSpPr>
            <a:spLocks noGrp="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A0D6045-08E0-4525-AAA6-7338198C6A3F}"/>
              </a:ext>
            </a:extLst>
          </p:cNvPr>
          <p:cNvSpPr>
            <a:spLocks noGrp="1"/>
          </p:cNvSpPr>
          <p:nvPr>
            <p:ph type="sldNum" sz="quarter" idx="12"/>
          </p:nvPr>
        </p:nvSpPr>
        <p:spPr/>
        <p:txBody>
          <a:bodyPr/>
          <a:lstStyle>
            <a:lvl1pPr eaLnBrk="1" hangingPunct="1">
              <a:defRPr/>
            </a:lvl1pPr>
          </a:lstStyle>
          <a:p>
            <a:pPr>
              <a:defRPr/>
            </a:pPr>
            <a:fld id="{65CB5CBF-7C09-4469-848F-5BFB9CA5276E}" type="slidenum">
              <a:rPr lang="en-US" altLang="en-US"/>
              <a:pPr>
                <a:defRPr/>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45718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a:extLst>
              <a:ext uri="{FF2B5EF4-FFF2-40B4-BE49-F238E27FC236}">
                <a16:creationId xmlns:a16="http://schemas.microsoft.com/office/drawing/2014/main" id="{8B5D219A-CA38-4AB5-816F-B40706833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Powerpoint Presentation T Banner">
            <a:extLst>
              <a:ext uri="{FF2B5EF4-FFF2-40B4-BE49-F238E27FC236}">
                <a16:creationId xmlns:a16="http://schemas.microsoft.com/office/drawing/2014/main" id="{17497309-E991-4F15-9A6B-FC1A5DCD90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062F923A-3ABA-4238-B255-2FF4CDA561F7}"/>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813BDE57-D0BA-41F2-A652-D414A3B67CF0}"/>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8701F4B2-16B7-4D79-8D0B-B352C293D30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defRPr>
            </a:lvl1pPr>
          </a:lstStyle>
          <a:p>
            <a:pPr>
              <a:defRPr/>
            </a:pPr>
            <a:endParaRPr lang="en-US"/>
          </a:p>
        </p:txBody>
      </p:sp>
      <p:sp>
        <p:nvSpPr>
          <p:cNvPr id="3" name="Rectangle 5">
            <a:extLst>
              <a:ext uri="{FF2B5EF4-FFF2-40B4-BE49-F238E27FC236}">
                <a16:creationId xmlns:a16="http://schemas.microsoft.com/office/drawing/2014/main" id="{14DF29AF-FF1B-4B5F-A98B-95E96235CC8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defRPr>
            </a:lvl1pPr>
          </a:lstStyle>
          <a:p>
            <a:pPr>
              <a:defRPr/>
            </a:pPr>
            <a:endParaRPr lang="en-US"/>
          </a:p>
        </p:txBody>
      </p:sp>
      <p:sp>
        <p:nvSpPr>
          <p:cNvPr id="5126" name="Rectangle 6">
            <a:extLst>
              <a:ext uri="{FF2B5EF4-FFF2-40B4-BE49-F238E27FC236}">
                <a16:creationId xmlns:a16="http://schemas.microsoft.com/office/drawing/2014/main" id="{21BEB081-524E-45A1-846B-65B5642D85B9}"/>
              </a:ext>
            </a:extLst>
          </p:cNvPr>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ea typeface="Osaka"/>
                <a:cs typeface="Osaka"/>
              </a:defRPr>
            </a:lvl1pPr>
          </a:lstStyle>
          <a:p>
            <a:pPr>
              <a:defRPr/>
            </a:pPr>
            <a:fld id="{D24B2B5A-805B-4762-B31B-6B527282D792}" type="slidenum">
              <a:rPr lang="en-US" altLang="en-US"/>
              <a:pPr>
                <a:defRPr/>
              </a:pPr>
              <a:t>‹#›</a:t>
            </a:fld>
            <a:endParaRPr lang="en-US" altLang="en-US" sz="1400"/>
          </a:p>
        </p:txBody>
      </p:sp>
    </p:spTree>
    <p:extLst>
      <p:ext uri="{BB962C8B-B14F-4D97-AF65-F5344CB8AC3E}">
        <p14:creationId xmlns:p14="http://schemas.microsoft.com/office/powerpoint/2010/main" val="4246287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a:extLst>
              <a:ext uri="{FF2B5EF4-FFF2-40B4-BE49-F238E27FC236}">
                <a16:creationId xmlns:a16="http://schemas.microsoft.com/office/drawing/2014/main" id="{0E48B2AF-0999-48D2-A0F5-D858ED47494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a:extLst>
              <a:ext uri="{FF2B5EF4-FFF2-40B4-BE49-F238E27FC236}">
                <a16:creationId xmlns:a16="http://schemas.microsoft.com/office/drawing/2014/main" id="{A13A8F06-D861-481A-9B80-68DC7A936EF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E9A7864-9FC7-48B6-90AD-2B4E515496CE}"/>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AF05D81B-5C3E-4492-9369-957092464872}"/>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CBA37376-A4E9-46CE-9363-40D7A9C26A9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5125" name="Rectangle 5">
            <a:extLst>
              <a:ext uri="{FF2B5EF4-FFF2-40B4-BE49-F238E27FC236}">
                <a16:creationId xmlns:a16="http://schemas.microsoft.com/office/drawing/2014/main" id="{6DA58E49-5654-4A6D-AD67-26ADB7A5F15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5126" name="Rectangle 6">
            <a:extLst>
              <a:ext uri="{FF2B5EF4-FFF2-40B4-BE49-F238E27FC236}">
                <a16:creationId xmlns:a16="http://schemas.microsoft.com/office/drawing/2014/main" id="{AE307DBD-F63C-4F72-BED6-4B0BF929B223}"/>
              </a:ext>
            </a:extLst>
          </p:cNvPr>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anose="020B0704020202090204" pitchFamily="34" charset="0"/>
                <a:ea typeface="Osaka"/>
                <a:cs typeface="Osaka"/>
              </a:defRPr>
            </a:lvl1pPr>
          </a:lstStyle>
          <a:p>
            <a:pPr>
              <a:defRPr/>
            </a:pPr>
            <a:fld id="{E51A385E-36CE-4835-9C06-020BA64A6696}" type="slidenum">
              <a:rPr lang="en-US" altLang="en-US"/>
              <a:pPr>
                <a:defRPr/>
              </a:pPr>
              <a:t>‹#›</a:t>
            </a:fld>
            <a:endParaRPr lang="en-US" altLang="en-US" sz="1400"/>
          </a:p>
        </p:txBody>
      </p:sp>
    </p:spTree>
    <p:extLst>
      <p:ext uri="{BB962C8B-B14F-4D97-AF65-F5344CB8AC3E}">
        <p14:creationId xmlns:p14="http://schemas.microsoft.com/office/powerpoint/2010/main" val="385980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a:extLst>
              <a:ext uri="{FF2B5EF4-FFF2-40B4-BE49-F238E27FC236}">
                <a16:creationId xmlns:a16="http://schemas.microsoft.com/office/drawing/2014/main" id="{D95DDD8F-1E9E-48D2-8283-F30ACE1F80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Powerpoint Presentation T Banner">
            <a:extLst>
              <a:ext uri="{FF2B5EF4-FFF2-40B4-BE49-F238E27FC236}">
                <a16:creationId xmlns:a16="http://schemas.microsoft.com/office/drawing/2014/main" id="{2CB648B0-B042-4225-AEFB-B10F06D8E4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306885C5-A992-4553-BE89-9F8A2739AB1D}"/>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E0EE2FD1-6DBC-43BC-AF79-51212D235365}"/>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BC562B1-6C1D-4836-A5F0-CECB5857BD0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defRPr>
            </a:lvl1pPr>
          </a:lstStyle>
          <a:p>
            <a:pPr>
              <a:defRPr/>
            </a:pPr>
            <a:endParaRPr lang="en-US"/>
          </a:p>
        </p:txBody>
      </p:sp>
      <p:sp>
        <p:nvSpPr>
          <p:cNvPr id="3" name="Rectangle 5">
            <a:extLst>
              <a:ext uri="{FF2B5EF4-FFF2-40B4-BE49-F238E27FC236}">
                <a16:creationId xmlns:a16="http://schemas.microsoft.com/office/drawing/2014/main" id="{B92D6243-7493-4447-8FA4-4476B7B92A1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defRPr>
            </a:lvl1pPr>
          </a:lstStyle>
          <a:p>
            <a:pPr>
              <a:defRPr/>
            </a:pPr>
            <a:endParaRPr lang="en-US"/>
          </a:p>
        </p:txBody>
      </p:sp>
      <p:sp>
        <p:nvSpPr>
          <p:cNvPr id="5126" name="Rectangle 6">
            <a:extLst>
              <a:ext uri="{FF2B5EF4-FFF2-40B4-BE49-F238E27FC236}">
                <a16:creationId xmlns:a16="http://schemas.microsoft.com/office/drawing/2014/main" id="{6A851336-AFF6-45D6-9BA9-264152122BE8}"/>
              </a:ext>
            </a:extLst>
          </p:cNvPr>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ea typeface="Osaka"/>
                <a:cs typeface="Osaka"/>
              </a:defRPr>
            </a:lvl1pPr>
          </a:lstStyle>
          <a:p>
            <a:pPr>
              <a:defRPr/>
            </a:pPr>
            <a:fld id="{45E0823A-DD78-4FA0-A560-71DE6CAD49F1}" type="slidenum">
              <a:rPr lang="en-US" altLang="en-US"/>
              <a:pPr>
                <a:defRPr/>
              </a:pPr>
              <a:t>‹#›</a:t>
            </a:fld>
            <a:endParaRPr lang="en-US" altLang="en-US" sz="1400"/>
          </a:p>
        </p:txBody>
      </p:sp>
    </p:spTree>
    <p:extLst>
      <p:ext uri="{BB962C8B-B14F-4D97-AF65-F5344CB8AC3E}">
        <p14:creationId xmlns:p14="http://schemas.microsoft.com/office/powerpoint/2010/main" val="1625854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79B11-6FCA-44EE-838D-F0D184932DCD}"/>
              </a:ext>
            </a:extLst>
          </p:cNvPr>
          <p:cNvSpPr>
            <a:spLocks noGrp="1"/>
          </p:cNvSpPr>
          <p:nvPr>
            <p:ph type="title"/>
          </p:nvPr>
        </p:nvSpPr>
        <p:spPr>
          <a:xfrm>
            <a:off x="1024467" y="395288"/>
            <a:ext cx="10191751" cy="558800"/>
          </a:xfrm>
          <a:prstGeom prst="rect">
            <a:avLst/>
          </a:prstGeom>
        </p:spPr>
        <p:txBody>
          <a:bodyPr vert="horz" lIns="91440" tIns="45720" rIns="91440" bIns="45720" rtlCol="0" anchor="t">
            <a:spAutoFit/>
          </a:bodyPr>
          <a:lstStyle/>
          <a:p>
            <a:r>
              <a:rPr lang="en-US"/>
              <a:t>Click to edit Master title style</a:t>
            </a:r>
            <a:endParaRPr lang="en-US" dirty="0"/>
          </a:p>
        </p:txBody>
      </p:sp>
      <p:sp>
        <p:nvSpPr>
          <p:cNvPr id="5123" name="Text Placeholder 2">
            <a:extLst>
              <a:ext uri="{FF2B5EF4-FFF2-40B4-BE49-F238E27FC236}">
                <a16:creationId xmlns:a16="http://schemas.microsoft.com/office/drawing/2014/main" id="{7E9B4E91-4285-4EF0-8238-0C0F5F351F96}"/>
              </a:ext>
            </a:extLst>
          </p:cNvPr>
          <p:cNvSpPr>
            <a:spLocks noGrp="1" noChangeArrowheads="1"/>
          </p:cNvSpPr>
          <p:nvPr>
            <p:ph type="body" idx="1"/>
          </p:nvPr>
        </p:nvSpPr>
        <p:spPr bwMode="auto">
          <a:xfrm>
            <a:off x="1024467" y="1717675"/>
            <a:ext cx="10191751"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67B3CC7-BC4D-4767-BB10-72FDB8F9BCE7}"/>
              </a:ext>
            </a:extLst>
          </p:cNvPr>
          <p:cNvSpPr>
            <a:spLocks noGrp="1"/>
          </p:cNvSpPr>
          <p:nvPr>
            <p:ph type="sldNum" sz="quarter" idx="4"/>
          </p:nvPr>
        </p:nvSpPr>
        <p:spPr>
          <a:xfrm>
            <a:off x="10837333" y="6470650"/>
            <a:ext cx="973667" cy="274638"/>
          </a:xfrm>
          <a:prstGeom prst="rect">
            <a:avLst/>
          </a:prstGeom>
        </p:spPr>
        <p:txBody>
          <a:bodyPr vert="horz" lIns="91440" tIns="45720" rIns="91440" bIns="45720" rtlCol="0" anchor="ctr"/>
          <a:lstStyle>
            <a:lvl1pPr algn="l" eaLnBrk="1" fontAlgn="auto" hangingPunct="1">
              <a:spcBef>
                <a:spcPts val="0"/>
              </a:spcBef>
              <a:spcAft>
                <a:spcPts val="0"/>
              </a:spcAft>
              <a:defRPr sz="923">
                <a:solidFill>
                  <a:srgbClr val="6D6E72"/>
                </a:solidFill>
                <a:latin typeface="Calibri" panose="020F0502020204030204" pitchFamily="34" charset="0"/>
                <a:cs typeface="Calibri" panose="020F0502020204030204" pitchFamily="34" charset="0"/>
              </a:defRPr>
            </a:lvl1pPr>
          </a:lstStyle>
          <a:p>
            <a:pPr>
              <a:defRPr/>
            </a:pPr>
            <a:fld id="{87A23EDA-5AE3-4756-9BCF-18F523A37248}" type="slidenum">
              <a:rPr lang="en-ZA"/>
              <a:pPr>
                <a:defRPr/>
              </a:pPr>
              <a:t>‹#›</a:t>
            </a:fld>
            <a:endParaRPr lang="en-ZA"/>
          </a:p>
        </p:txBody>
      </p:sp>
      <p:cxnSp>
        <p:nvCxnSpPr>
          <p:cNvPr id="25" name="Straight Connector 24">
            <a:extLst>
              <a:ext uri="{FF2B5EF4-FFF2-40B4-BE49-F238E27FC236}">
                <a16:creationId xmlns:a16="http://schemas.microsoft.com/office/drawing/2014/main" id="{6943CBA3-D101-4197-9821-8A5C3D21FAB0}"/>
              </a:ext>
            </a:extLst>
          </p:cNvPr>
          <p:cNvCxnSpPr>
            <a:cxnSpLocks/>
          </p:cNvCxnSpPr>
          <p:nvPr/>
        </p:nvCxnSpPr>
        <p:spPr>
          <a:xfrm>
            <a:off x="0" y="1416050"/>
            <a:ext cx="12192000" cy="0"/>
          </a:xfrm>
          <a:prstGeom prst="line">
            <a:avLst/>
          </a:prstGeom>
          <a:ln w="6350" cap="rnd" cmpd="sng">
            <a:solidFill>
              <a:srgbClr val="6D6E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58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841375" rtl="0" eaLnBrk="0" fontAlgn="base" hangingPunct="0">
        <a:lnSpc>
          <a:spcPct val="80000"/>
        </a:lnSpc>
        <a:spcBef>
          <a:spcPct val="0"/>
        </a:spcBef>
        <a:spcAft>
          <a:spcPct val="0"/>
        </a:spcAft>
        <a:defRPr sz="3600" b="1" kern="1200" spc="92">
          <a:solidFill>
            <a:srgbClr val="6D6E72"/>
          </a:solidFill>
          <a:latin typeface="Calibri" panose="020F0502020204030204" pitchFamily="34" charset="0"/>
          <a:ea typeface="+mj-ea"/>
          <a:cs typeface="Calibri" panose="020F0502020204030204" pitchFamily="34" charset="0"/>
        </a:defRPr>
      </a:lvl1pPr>
      <a:lvl2pPr algn="l" defTabSz="841375" rtl="0" eaLnBrk="0" fontAlgn="base" hangingPunct="0">
        <a:lnSpc>
          <a:spcPct val="80000"/>
        </a:lnSpc>
        <a:spcBef>
          <a:spcPct val="0"/>
        </a:spcBef>
        <a:spcAft>
          <a:spcPct val="0"/>
        </a:spcAft>
        <a:defRPr sz="3600" b="1">
          <a:solidFill>
            <a:srgbClr val="6D6E72"/>
          </a:solidFill>
          <a:latin typeface="Calibri" panose="020F0502020204030204" pitchFamily="34" charset="0"/>
          <a:cs typeface="Calibri" panose="020F0502020204030204" pitchFamily="34" charset="0"/>
        </a:defRPr>
      </a:lvl2pPr>
      <a:lvl3pPr algn="l" defTabSz="841375" rtl="0" eaLnBrk="0" fontAlgn="base" hangingPunct="0">
        <a:lnSpc>
          <a:spcPct val="80000"/>
        </a:lnSpc>
        <a:spcBef>
          <a:spcPct val="0"/>
        </a:spcBef>
        <a:spcAft>
          <a:spcPct val="0"/>
        </a:spcAft>
        <a:defRPr sz="3600" b="1">
          <a:solidFill>
            <a:srgbClr val="6D6E72"/>
          </a:solidFill>
          <a:latin typeface="Calibri" panose="020F0502020204030204" pitchFamily="34" charset="0"/>
          <a:cs typeface="Calibri" panose="020F0502020204030204" pitchFamily="34" charset="0"/>
        </a:defRPr>
      </a:lvl3pPr>
      <a:lvl4pPr algn="l" defTabSz="841375" rtl="0" eaLnBrk="0" fontAlgn="base" hangingPunct="0">
        <a:lnSpc>
          <a:spcPct val="80000"/>
        </a:lnSpc>
        <a:spcBef>
          <a:spcPct val="0"/>
        </a:spcBef>
        <a:spcAft>
          <a:spcPct val="0"/>
        </a:spcAft>
        <a:defRPr sz="3600" b="1">
          <a:solidFill>
            <a:srgbClr val="6D6E72"/>
          </a:solidFill>
          <a:latin typeface="Calibri" panose="020F0502020204030204" pitchFamily="34" charset="0"/>
          <a:cs typeface="Calibri" panose="020F0502020204030204" pitchFamily="34" charset="0"/>
        </a:defRPr>
      </a:lvl4pPr>
      <a:lvl5pPr algn="l" defTabSz="841375" rtl="0" eaLnBrk="0" fontAlgn="base" hangingPunct="0">
        <a:lnSpc>
          <a:spcPct val="80000"/>
        </a:lnSpc>
        <a:spcBef>
          <a:spcPct val="0"/>
        </a:spcBef>
        <a:spcAft>
          <a:spcPct val="0"/>
        </a:spcAft>
        <a:defRPr sz="3600" b="1">
          <a:solidFill>
            <a:srgbClr val="6D6E72"/>
          </a:solidFill>
          <a:latin typeface="Calibri" panose="020F0502020204030204" pitchFamily="34" charset="0"/>
          <a:cs typeface="Calibri" panose="020F0502020204030204" pitchFamily="34" charset="0"/>
        </a:defRPr>
      </a:lvl5pPr>
      <a:lvl6pPr marL="422041" algn="l" defTabSz="842618" rtl="0" eaLnBrk="1" fontAlgn="base" hangingPunct="1">
        <a:lnSpc>
          <a:spcPct val="80000"/>
        </a:lnSpc>
        <a:spcBef>
          <a:spcPct val="0"/>
        </a:spcBef>
        <a:spcAft>
          <a:spcPct val="0"/>
        </a:spcAft>
        <a:defRPr sz="3692" b="1">
          <a:solidFill>
            <a:srgbClr val="6D6E72"/>
          </a:solidFill>
          <a:latin typeface="Calibri" panose="020F0502020204030204" pitchFamily="34" charset="0"/>
          <a:cs typeface="Calibri" panose="020F0502020204030204" pitchFamily="34" charset="0"/>
        </a:defRPr>
      </a:lvl6pPr>
      <a:lvl7pPr marL="844083" algn="l" defTabSz="842618" rtl="0" eaLnBrk="1" fontAlgn="base" hangingPunct="1">
        <a:lnSpc>
          <a:spcPct val="80000"/>
        </a:lnSpc>
        <a:spcBef>
          <a:spcPct val="0"/>
        </a:spcBef>
        <a:spcAft>
          <a:spcPct val="0"/>
        </a:spcAft>
        <a:defRPr sz="3692" b="1">
          <a:solidFill>
            <a:srgbClr val="6D6E72"/>
          </a:solidFill>
          <a:latin typeface="Calibri" panose="020F0502020204030204" pitchFamily="34" charset="0"/>
          <a:cs typeface="Calibri" panose="020F0502020204030204" pitchFamily="34" charset="0"/>
        </a:defRPr>
      </a:lvl7pPr>
      <a:lvl8pPr marL="1266124" algn="l" defTabSz="842618" rtl="0" eaLnBrk="1" fontAlgn="base" hangingPunct="1">
        <a:lnSpc>
          <a:spcPct val="80000"/>
        </a:lnSpc>
        <a:spcBef>
          <a:spcPct val="0"/>
        </a:spcBef>
        <a:spcAft>
          <a:spcPct val="0"/>
        </a:spcAft>
        <a:defRPr sz="3692" b="1">
          <a:solidFill>
            <a:srgbClr val="6D6E72"/>
          </a:solidFill>
          <a:latin typeface="Calibri" panose="020F0502020204030204" pitchFamily="34" charset="0"/>
          <a:cs typeface="Calibri" panose="020F0502020204030204" pitchFamily="34" charset="0"/>
        </a:defRPr>
      </a:lvl8pPr>
      <a:lvl9pPr marL="1688165" algn="l" defTabSz="842618" rtl="0" eaLnBrk="1" fontAlgn="base" hangingPunct="1">
        <a:lnSpc>
          <a:spcPct val="80000"/>
        </a:lnSpc>
        <a:spcBef>
          <a:spcPct val="0"/>
        </a:spcBef>
        <a:spcAft>
          <a:spcPct val="0"/>
        </a:spcAft>
        <a:defRPr sz="3692" b="1">
          <a:solidFill>
            <a:srgbClr val="6D6E72"/>
          </a:solidFill>
          <a:latin typeface="Calibri" panose="020F0502020204030204" pitchFamily="34" charset="0"/>
          <a:cs typeface="Calibri" panose="020F0502020204030204" pitchFamily="34" charset="0"/>
        </a:defRPr>
      </a:lvl9pPr>
    </p:titleStyle>
    <p:bodyStyle>
      <a:lvl1pPr marL="420688" indent="-420688" algn="l" defTabSz="841375" rtl="0" eaLnBrk="0" fontAlgn="base" hangingPunct="0">
        <a:lnSpc>
          <a:spcPct val="90000"/>
        </a:lnSpc>
        <a:spcBef>
          <a:spcPts val="1113"/>
        </a:spcBef>
        <a:spcAft>
          <a:spcPts val="188"/>
        </a:spcAft>
        <a:buClr>
          <a:srgbClr val="6DAFDF"/>
        </a:buClr>
        <a:buSzPct val="100000"/>
        <a:buFont typeface="Wingdings" panose="05000000000000000000" pitchFamily="2" charset="2"/>
        <a:buChar char="§"/>
        <a:defRPr sz="2900" kern="1200">
          <a:solidFill>
            <a:srgbClr val="7F7F7F"/>
          </a:solidFill>
          <a:latin typeface="Calibri Light" panose="020F0302020204030204" pitchFamily="34" charset="0"/>
          <a:ea typeface="+mn-ea"/>
          <a:cs typeface="Calibri Light" panose="020F0302020204030204" pitchFamily="34" charset="0"/>
        </a:defRPr>
      </a:lvl1pPr>
      <a:lvl2pPr marL="665163" indent="-250825" algn="l" defTabSz="841375" rtl="0" eaLnBrk="0" fontAlgn="base" hangingPunct="0">
        <a:lnSpc>
          <a:spcPct val="90000"/>
        </a:lnSpc>
        <a:spcBef>
          <a:spcPts val="188"/>
        </a:spcBef>
        <a:spcAft>
          <a:spcPts val="375"/>
        </a:spcAft>
        <a:buClr>
          <a:srgbClr val="6DAFDF"/>
        </a:buClr>
        <a:buFont typeface="Wingdings 3" panose="05040102010807070707" pitchFamily="18" charset="2"/>
        <a:buChar char="ê"/>
        <a:defRPr sz="2500" kern="1200">
          <a:solidFill>
            <a:srgbClr val="7F7F7F"/>
          </a:solidFill>
          <a:latin typeface="Calibri Light" panose="020F0302020204030204" pitchFamily="34" charset="0"/>
          <a:ea typeface="+mn-ea"/>
          <a:cs typeface="Calibri Light" panose="020F0302020204030204" pitchFamily="34" charset="0"/>
        </a:defRPr>
      </a:lvl2pPr>
      <a:lvl3pPr marL="665163" indent="-250825" algn="l" defTabSz="841375" rtl="0" eaLnBrk="0" fontAlgn="base" hangingPunct="0">
        <a:lnSpc>
          <a:spcPct val="90000"/>
        </a:lnSpc>
        <a:spcBef>
          <a:spcPts val="188"/>
        </a:spcBef>
        <a:spcAft>
          <a:spcPts val="375"/>
        </a:spcAft>
        <a:buClr>
          <a:srgbClr val="5B6E21"/>
        </a:buClr>
        <a:buFont typeface="Abadi Extra Light" panose="020B0204020104020204" pitchFamily="34" charset="0"/>
        <a:buChar char="-"/>
        <a:defRPr kern="1200">
          <a:solidFill>
            <a:srgbClr val="6D6E72"/>
          </a:solidFill>
          <a:latin typeface="Calibri Light" panose="020F0302020204030204" pitchFamily="34" charset="0"/>
          <a:ea typeface="+mn-ea"/>
          <a:cs typeface="Calibri Light" panose="020F0302020204030204" pitchFamily="34" charset="0"/>
        </a:defRPr>
      </a:lvl3pPr>
      <a:lvl4pPr marL="665163" indent="-250825" algn="l" defTabSz="841375" rtl="0" eaLnBrk="0" fontAlgn="base" hangingPunct="0">
        <a:lnSpc>
          <a:spcPct val="90000"/>
        </a:lnSpc>
        <a:spcBef>
          <a:spcPts val="188"/>
        </a:spcBef>
        <a:spcAft>
          <a:spcPts val="375"/>
        </a:spcAft>
        <a:buClr>
          <a:srgbClr val="5B6E21"/>
        </a:buClr>
        <a:buFont typeface="Abadi Extra Light" panose="020B0204020104020204" pitchFamily="34" charset="0"/>
        <a:buChar char="-"/>
        <a:defRPr kern="1200">
          <a:solidFill>
            <a:srgbClr val="7F7F7F"/>
          </a:solidFill>
          <a:latin typeface="Calibri Light" panose="020F0302020204030204" pitchFamily="34" charset="0"/>
          <a:ea typeface="+mn-ea"/>
          <a:cs typeface="Calibri Light" panose="020F0302020204030204" pitchFamily="34" charset="0"/>
        </a:defRPr>
      </a:lvl4pPr>
      <a:lvl5pPr marL="665163" indent="-250825" algn="l" defTabSz="841375" rtl="0" eaLnBrk="0" fontAlgn="base" hangingPunct="0">
        <a:lnSpc>
          <a:spcPct val="90000"/>
        </a:lnSpc>
        <a:spcBef>
          <a:spcPts val="188"/>
        </a:spcBef>
        <a:spcAft>
          <a:spcPts val="375"/>
        </a:spcAft>
        <a:buClr>
          <a:srgbClr val="5B6E21"/>
        </a:buClr>
        <a:buFont typeface="Abadi Extra Light" panose="020B0204020104020204" pitchFamily="34" charset="0"/>
        <a:buChar char="-"/>
        <a:defRPr kern="1200">
          <a:solidFill>
            <a:srgbClr val="7F7F7F"/>
          </a:solidFill>
          <a:latin typeface="Calibri Light" panose="020F0302020204030204" pitchFamily="34" charset="0"/>
          <a:ea typeface="+mn-ea"/>
          <a:cs typeface="Calibri Light" panose="020F0302020204030204" pitchFamily="34" charset="0"/>
        </a:defRPr>
      </a:lvl5pPr>
      <a:lvl6pPr marL="844083" indent="-126610" algn="l" defTabSz="844061" rtl="0" eaLnBrk="1" latinLnBrk="0" hangingPunct="1">
        <a:lnSpc>
          <a:spcPct val="90000"/>
        </a:lnSpc>
        <a:spcBef>
          <a:spcPts val="185"/>
        </a:spcBef>
        <a:spcAft>
          <a:spcPts val="369"/>
        </a:spcAft>
        <a:buClr>
          <a:schemeClr val="accent2">
            <a:lumMod val="75000"/>
          </a:schemeClr>
        </a:buClr>
        <a:buFont typeface="Abadi Extra Light" panose="020B0204020104020204" pitchFamily="34" charset="0"/>
        <a:buChar char="-"/>
        <a:defRPr sz="1292" kern="1200">
          <a:solidFill>
            <a:srgbClr val="6D6E72"/>
          </a:solidFill>
          <a:latin typeface="Calibri Light" panose="020F0302020204030204" pitchFamily="34" charset="0"/>
          <a:ea typeface="+mn-ea"/>
          <a:cs typeface="Calibri Light" panose="020F0302020204030204" pitchFamily="34" charset="0"/>
        </a:defRPr>
      </a:lvl6pPr>
      <a:lvl7pPr marL="979136" indent="-126610" algn="l" defTabSz="844061" rtl="0" eaLnBrk="1" latinLnBrk="0" hangingPunct="1">
        <a:lnSpc>
          <a:spcPct val="90000"/>
        </a:lnSpc>
        <a:spcBef>
          <a:spcPts val="185"/>
        </a:spcBef>
        <a:spcAft>
          <a:spcPts val="369"/>
        </a:spcAft>
        <a:buClr>
          <a:schemeClr val="accent2"/>
        </a:buClr>
        <a:buFont typeface="Wingdings 3" pitchFamily="18" charset="2"/>
        <a:buChar char=""/>
        <a:defRPr sz="1108" kern="1200">
          <a:solidFill>
            <a:schemeClr val="tx1"/>
          </a:solidFill>
          <a:latin typeface="+mn-lt"/>
          <a:ea typeface="+mn-ea"/>
          <a:cs typeface="+mn-cs"/>
        </a:defRPr>
      </a:lvl7pPr>
      <a:lvl8pPr marL="1122630" indent="-126610" algn="l" defTabSz="844061" rtl="0" eaLnBrk="1" latinLnBrk="0" hangingPunct="1">
        <a:lnSpc>
          <a:spcPct val="90000"/>
        </a:lnSpc>
        <a:spcBef>
          <a:spcPts val="185"/>
        </a:spcBef>
        <a:spcAft>
          <a:spcPts val="369"/>
        </a:spcAft>
        <a:buClr>
          <a:schemeClr val="accent2"/>
        </a:buClr>
        <a:buFont typeface="Wingdings 3" pitchFamily="18" charset="2"/>
        <a:buChar char=""/>
        <a:defRPr sz="1108" kern="1200">
          <a:solidFill>
            <a:schemeClr val="tx1"/>
          </a:solidFill>
          <a:latin typeface="+mn-lt"/>
          <a:ea typeface="+mn-ea"/>
          <a:cs typeface="+mn-cs"/>
        </a:defRPr>
      </a:lvl8pPr>
      <a:lvl9pPr marL="1257683" indent="-126610" algn="l" defTabSz="844061" rtl="0" eaLnBrk="1" latinLnBrk="0" hangingPunct="1">
        <a:lnSpc>
          <a:spcPct val="90000"/>
        </a:lnSpc>
        <a:spcBef>
          <a:spcPts val="185"/>
        </a:spcBef>
        <a:spcAft>
          <a:spcPts val="369"/>
        </a:spcAft>
        <a:buClr>
          <a:schemeClr val="accent2"/>
        </a:buClr>
        <a:buFont typeface="Wingdings 3" pitchFamily="18" charset="2"/>
        <a:buChar char=""/>
        <a:defRPr sz="1108" kern="1200">
          <a:solidFill>
            <a:schemeClr val="tx1"/>
          </a:solidFill>
          <a:latin typeface="+mn-lt"/>
          <a:ea typeface="+mn-ea"/>
          <a:cs typeface="+mn-cs"/>
        </a:defRPr>
      </a:lvl9pPr>
    </p:bodyStyle>
    <p:otherStyle>
      <a:defPPr>
        <a:defRPr lang="en-US"/>
      </a:defPPr>
      <a:lvl1pPr marL="0" algn="l" defTabSz="844061" rtl="0" eaLnBrk="1" latinLnBrk="0" hangingPunct="1">
        <a:defRPr sz="1662" kern="1200">
          <a:solidFill>
            <a:schemeClr val="tx1"/>
          </a:solidFill>
          <a:latin typeface="+mn-lt"/>
          <a:ea typeface="+mn-ea"/>
          <a:cs typeface="+mn-cs"/>
        </a:defRPr>
      </a:lvl1pPr>
      <a:lvl2pPr marL="422031" algn="l" defTabSz="844061" rtl="0" eaLnBrk="1" latinLnBrk="0" hangingPunct="1">
        <a:defRPr sz="1662" kern="1200">
          <a:solidFill>
            <a:schemeClr val="tx1"/>
          </a:solidFill>
          <a:latin typeface="+mn-lt"/>
          <a:ea typeface="+mn-ea"/>
          <a:cs typeface="+mn-cs"/>
        </a:defRPr>
      </a:lvl2pPr>
      <a:lvl3pPr marL="844061" algn="l" defTabSz="844061" rtl="0" eaLnBrk="1" latinLnBrk="0" hangingPunct="1">
        <a:defRPr sz="1662" kern="1200">
          <a:solidFill>
            <a:schemeClr val="tx1"/>
          </a:solidFill>
          <a:latin typeface="+mn-lt"/>
          <a:ea typeface="+mn-ea"/>
          <a:cs typeface="+mn-cs"/>
        </a:defRPr>
      </a:lvl3pPr>
      <a:lvl4pPr marL="1266093" algn="l" defTabSz="844061" rtl="0" eaLnBrk="1" latinLnBrk="0" hangingPunct="1">
        <a:defRPr sz="1662" kern="1200">
          <a:solidFill>
            <a:schemeClr val="tx1"/>
          </a:solidFill>
          <a:latin typeface="+mn-lt"/>
          <a:ea typeface="+mn-ea"/>
          <a:cs typeface="+mn-cs"/>
        </a:defRPr>
      </a:lvl4pPr>
      <a:lvl5pPr marL="1688123" algn="l" defTabSz="844061" rtl="0" eaLnBrk="1" latinLnBrk="0" hangingPunct="1">
        <a:defRPr sz="1662" kern="1200">
          <a:solidFill>
            <a:schemeClr val="tx1"/>
          </a:solidFill>
          <a:latin typeface="+mn-lt"/>
          <a:ea typeface="+mn-ea"/>
          <a:cs typeface="+mn-cs"/>
        </a:defRPr>
      </a:lvl5pPr>
      <a:lvl6pPr marL="2110154" algn="l" defTabSz="844061" rtl="0" eaLnBrk="1" latinLnBrk="0" hangingPunct="1">
        <a:defRPr sz="1662" kern="1200">
          <a:solidFill>
            <a:schemeClr val="tx1"/>
          </a:solidFill>
          <a:latin typeface="+mn-lt"/>
          <a:ea typeface="+mn-ea"/>
          <a:cs typeface="+mn-cs"/>
        </a:defRPr>
      </a:lvl6pPr>
      <a:lvl7pPr marL="2532184" algn="l" defTabSz="844061" rtl="0" eaLnBrk="1" latinLnBrk="0" hangingPunct="1">
        <a:defRPr sz="1662" kern="1200">
          <a:solidFill>
            <a:schemeClr val="tx1"/>
          </a:solidFill>
          <a:latin typeface="+mn-lt"/>
          <a:ea typeface="+mn-ea"/>
          <a:cs typeface="+mn-cs"/>
        </a:defRPr>
      </a:lvl7pPr>
      <a:lvl8pPr marL="2954215" algn="l" defTabSz="844061" rtl="0" eaLnBrk="1" latinLnBrk="0" hangingPunct="1">
        <a:defRPr sz="1662" kern="1200">
          <a:solidFill>
            <a:schemeClr val="tx1"/>
          </a:solidFill>
          <a:latin typeface="+mn-lt"/>
          <a:ea typeface="+mn-ea"/>
          <a:cs typeface="+mn-cs"/>
        </a:defRPr>
      </a:lvl8pPr>
      <a:lvl9pPr marL="3376247" algn="l" defTabSz="84406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municipalmoney.gov.z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hyperlink" Target="https://vulekamali.gov.za/"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1" descr="Powerpoint Presentation3">
            <a:extLst>
              <a:ext uri="{FF2B5EF4-FFF2-40B4-BE49-F238E27FC236}">
                <a16:creationId xmlns:a16="http://schemas.microsoft.com/office/drawing/2014/main" id="{321BE470-05E6-491C-81DD-B9F293E94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9"/>
            <a:ext cx="12192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12">
            <a:extLst>
              <a:ext uri="{FF2B5EF4-FFF2-40B4-BE49-F238E27FC236}">
                <a16:creationId xmlns:a16="http://schemas.microsoft.com/office/drawing/2014/main" id="{4CC3BD5C-25B9-4B72-A8F2-AF4A5AEF3D05}"/>
              </a:ext>
            </a:extLst>
          </p:cNvPr>
          <p:cNvSpPr>
            <a:spLocks noGrp="1" noChangeArrowheads="1"/>
          </p:cNvSpPr>
          <p:nvPr>
            <p:ph type="ctrTitle"/>
          </p:nvPr>
        </p:nvSpPr>
        <p:spPr>
          <a:xfrm>
            <a:off x="1488558" y="988828"/>
            <a:ext cx="10388009" cy="3625702"/>
          </a:xfrm>
          <a:noFill/>
        </p:spPr>
        <p:txBody>
          <a:bodyPr/>
          <a:lstStyle/>
          <a:p>
            <a:pPr algn="r" eaLnBrk="1" hangingPunct="1"/>
            <a:r>
              <a:rPr lang="en-ZA" altLang="en-US" sz="3600" b="1" dirty="0">
                <a:latin typeface="Arial" panose="020B0604020202020204" pitchFamily="34" charset="0"/>
              </a:rPr>
              <a:t>PRESENTATION </a:t>
            </a:r>
            <a:br>
              <a:rPr lang="en-ZA" altLang="en-US" sz="3600" b="1" dirty="0">
                <a:latin typeface="Arial" panose="020B0604020202020204" pitchFamily="34" charset="0"/>
              </a:rPr>
            </a:br>
            <a:r>
              <a:rPr lang="en-ZA" altLang="en-US" sz="3600" b="1" dirty="0">
                <a:latin typeface="Arial" panose="020B0604020202020204" pitchFamily="34" charset="0"/>
              </a:rPr>
              <a:t>THE IMPORTANCE OF SETTING PROPER </a:t>
            </a:r>
            <a:br>
              <a:rPr lang="en-ZA" altLang="en-US" sz="3600" b="1" dirty="0">
                <a:latin typeface="Arial" panose="020B0604020202020204" pitchFamily="34" charset="0"/>
              </a:rPr>
            </a:br>
            <a:r>
              <a:rPr lang="en-ZA" altLang="en-US" sz="3600" b="1" dirty="0">
                <a:latin typeface="Arial" panose="020B0604020202020204" pitchFamily="34" charset="0"/>
              </a:rPr>
              <a:t>TARIFFS FOR REVENUE IMPROVEMENT</a:t>
            </a:r>
            <a:br>
              <a:rPr lang="en-ZA" altLang="en-US" sz="3600" b="1" dirty="0">
                <a:latin typeface="Arial" panose="020B0604020202020204" pitchFamily="34" charset="0"/>
              </a:rPr>
            </a:br>
            <a:r>
              <a:rPr lang="en-ZA" altLang="en-US" sz="3600" b="1" dirty="0">
                <a:latin typeface="Arial" panose="020B0604020202020204" pitchFamily="34" charset="0"/>
              </a:rPr>
              <a:t/>
            </a:r>
            <a:br>
              <a:rPr lang="en-ZA" altLang="en-US" sz="3600" b="1" dirty="0">
                <a:latin typeface="Arial" panose="020B0604020202020204" pitchFamily="34" charset="0"/>
              </a:rPr>
            </a:br>
            <a:r>
              <a:rPr lang="en-ZA" altLang="en-US" sz="3600" b="1" dirty="0">
                <a:latin typeface="Arial" panose="020B0604020202020204" pitchFamily="34" charset="0"/>
              </a:rPr>
              <a:t/>
            </a:r>
            <a:br>
              <a:rPr lang="en-ZA" altLang="en-US" sz="3600" b="1" dirty="0">
                <a:latin typeface="Arial" panose="020B0604020202020204" pitchFamily="34" charset="0"/>
              </a:rPr>
            </a:br>
            <a:r>
              <a:rPr lang="en-ZA" altLang="en-US" sz="3600" b="1" dirty="0">
                <a:latin typeface="Arial" panose="020B0604020202020204" pitchFamily="34" charset="0"/>
              </a:rPr>
              <a:t/>
            </a:r>
            <a:br>
              <a:rPr lang="en-ZA" altLang="en-US" sz="3600" b="1" dirty="0">
                <a:latin typeface="Arial" panose="020B0604020202020204" pitchFamily="34" charset="0"/>
              </a:rPr>
            </a:br>
            <a:r>
              <a:rPr lang="en-US" altLang="en-US" sz="3600" b="1" dirty="0">
                <a:latin typeface="Arial" panose="020B0604020202020204" pitchFamily="34" charset="0"/>
              </a:rPr>
              <a:t/>
            </a:r>
            <a:br>
              <a:rPr lang="en-US" altLang="en-US" sz="3600" b="1" dirty="0">
                <a:latin typeface="Arial" panose="020B0604020202020204" pitchFamily="34" charset="0"/>
              </a:rPr>
            </a:br>
            <a:endParaRPr lang="en-US" altLang="en-US" sz="3600" dirty="0"/>
          </a:p>
        </p:txBody>
      </p:sp>
      <p:sp>
        <p:nvSpPr>
          <p:cNvPr id="4" name="Rectangle 12">
            <a:extLst>
              <a:ext uri="{FF2B5EF4-FFF2-40B4-BE49-F238E27FC236}">
                <a16:creationId xmlns:a16="http://schemas.microsoft.com/office/drawing/2014/main" id="{FE20953F-80B5-4143-8F80-5B44CEB7667E}"/>
              </a:ext>
            </a:extLst>
          </p:cNvPr>
          <p:cNvSpPr txBox="1">
            <a:spLocks noChangeArrowheads="1"/>
          </p:cNvSpPr>
          <p:nvPr/>
        </p:nvSpPr>
        <p:spPr bwMode="auto">
          <a:xfrm>
            <a:off x="7060019" y="3392905"/>
            <a:ext cx="3801286" cy="118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algn="r" eaLnBrk="1" hangingPunct="1"/>
            <a:endParaRPr lang="en-ZA" altLang="en-US" sz="1400" b="1" kern="0" dirty="0">
              <a:latin typeface="Arial" panose="020B0604020202020204" pitchFamily="34" charset="0"/>
            </a:endParaRPr>
          </a:p>
          <a:p>
            <a:pPr algn="r" eaLnBrk="1" hangingPunct="1"/>
            <a:r>
              <a:rPr lang="en-ZA" altLang="en-US" sz="1400" b="1" kern="0" dirty="0">
                <a:latin typeface="Arial" panose="020B0604020202020204" pitchFamily="34" charset="0"/>
              </a:rPr>
              <a:t/>
            </a:r>
            <a:br>
              <a:rPr lang="en-ZA" altLang="en-US" sz="1400" b="1" kern="0" dirty="0">
                <a:latin typeface="Arial" panose="020B0604020202020204" pitchFamily="34" charset="0"/>
              </a:rPr>
            </a:br>
            <a:r>
              <a:rPr lang="en-ZA" altLang="en-US" sz="1400" b="1" kern="0" dirty="0">
                <a:latin typeface="Arial" panose="020B0604020202020204" pitchFamily="34" charset="0"/>
              </a:rPr>
              <a:t/>
            </a:r>
            <a:br>
              <a:rPr lang="en-ZA" altLang="en-US" sz="1400" b="1" kern="0" dirty="0">
                <a:latin typeface="Arial" panose="020B0604020202020204" pitchFamily="34" charset="0"/>
              </a:rPr>
            </a:br>
            <a:r>
              <a:rPr lang="en-ZA" altLang="en-US" sz="1400" b="1" kern="0" dirty="0">
                <a:latin typeface="Arial" panose="020B0604020202020204" pitchFamily="34" charset="0"/>
              </a:rPr>
              <a:t/>
            </a:r>
            <a:br>
              <a:rPr lang="en-ZA" altLang="en-US" sz="1400" b="1" kern="0" dirty="0">
                <a:latin typeface="Arial" panose="020B0604020202020204" pitchFamily="34" charset="0"/>
              </a:rPr>
            </a:br>
            <a:r>
              <a:rPr lang="en-ZA" altLang="en-US" sz="1400" b="1" kern="0" dirty="0">
                <a:latin typeface="Arial" panose="020B0604020202020204" pitchFamily="34" charset="0"/>
              </a:rPr>
              <a:t/>
            </a:r>
            <a:br>
              <a:rPr lang="en-ZA" altLang="en-US" sz="1400" b="1" kern="0" dirty="0">
                <a:latin typeface="Arial" panose="020B0604020202020204" pitchFamily="34" charset="0"/>
              </a:rPr>
            </a:br>
            <a:r>
              <a:rPr lang="en-US" altLang="en-US" sz="1400" b="1" kern="0" dirty="0">
                <a:latin typeface="Arial" panose="020B0604020202020204" pitchFamily="34" charset="0"/>
              </a:rPr>
              <a:t/>
            </a:r>
            <a:br>
              <a:rPr lang="en-US" altLang="en-US" sz="1400" b="1" kern="0" dirty="0">
                <a:latin typeface="Arial" panose="020B0604020202020204" pitchFamily="34" charset="0"/>
              </a:rPr>
            </a:br>
            <a:endParaRPr lang="en-US" altLang="en-US" sz="1400" kern="0" dirty="0"/>
          </a:p>
        </p:txBody>
      </p:sp>
      <p:sp>
        <p:nvSpPr>
          <p:cNvPr id="5" name="Rectangle 13">
            <a:extLst>
              <a:ext uri="{FF2B5EF4-FFF2-40B4-BE49-F238E27FC236}">
                <a16:creationId xmlns:a16="http://schemas.microsoft.com/office/drawing/2014/main" id="{B1A4D7A7-26B9-45C3-836E-654D330F32E1}"/>
              </a:ext>
            </a:extLst>
          </p:cNvPr>
          <p:cNvSpPr>
            <a:spLocks noGrp="1" noChangeArrowheads="1"/>
          </p:cNvSpPr>
          <p:nvPr>
            <p:ph type="subTitle" idx="1"/>
          </p:nvPr>
        </p:nvSpPr>
        <p:spPr>
          <a:xfrm>
            <a:off x="4077400" y="3967204"/>
            <a:ext cx="7956884" cy="611231"/>
          </a:xfrm>
        </p:spPr>
        <p:txBody>
          <a:bodyPr/>
          <a:lstStyle/>
          <a:p>
            <a:pPr algn="r" eaLnBrk="1" hangingPunct="1"/>
            <a:r>
              <a:rPr lang="en-US" altLang="en-US" sz="1600" dirty="0">
                <a:solidFill>
                  <a:schemeClr val="bg1"/>
                </a:solidFill>
                <a:latin typeface="Arial" panose="020B0604020202020204" pitchFamily="34" charset="0"/>
                <a:ea typeface="Osaka"/>
                <a:cs typeface="Osaka"/>
              </a:rPr>
              <a:t>Local Government Budget Analysis – 8 November 2019</a:t>
            </a:r>
          </a:p>
        </p:txBody>
      </p:sp>
    </p:spTree>
    <p:extLst>
      <p:ext uri="{BB962C8B-B14F-4D97-AF65-F5344CB8AC3E}">
        <p14:creationId xmlns:p14="http://schemas.microsoft.com/office/powerpoint/2010/main" val="11739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10</a:t>
            </a:fld>
            <a:endParaRPr lang="en-US" altLang="en-US" sz="1400" b="0">
              <a:solidFill>
                <a:srgbClr val="000000"/>
              </a:solidFill>
            </a:endParaRPr>
          </a:p>
        </p:txBody>
      </p:sp>
      <p:sp>
        <p:nvSpPr>
          <p:cNvPr id="2" name="Rectangle 1">
            <a:extLst>
              <a:ext uri="{FF2B5EF4-FFF2-40B4-BE49-F238E27FC236}">
                <a16:creationId xmlns:a16="http://schemas.microsoft.com/office/drawing/2014/main" id="{144AA4E3-7561-468B-BFA9-713E929641FB}"/>
              </a:ext>
            </a:extLst>
          </p:cNvPr>
          <p:cNvSpPr/>
          <p:nvPr/>
        </p:nvSpPr>
        <p:spPr>
          <a:xfrm>
            <a:off x="0" y="0"/>
            <a:ext cx="12192000" cy="1277914"/>
          </a:xfrm>
          <a:prstGeom prst="rect">
            <a:avLst/>
          </a:prstGeom>
        </p:spPr>
        <p:txBody>
          <a:bodyPr wrap="square">
            <a:spAutoFit/>
          </a:bodyPr>
          <a:lstStyle/>
          <a:p>
            <a:pPr>
              <a:lnSpc>
                <a:spcPct val="107000"/>
              </a:lnSpc>
              <a:spcAft>
                <a:spcPts val="800"/>
              </a:spcAft>
            </a:pPr>
            <a:r>
              <a:rPr lang="en-ZA" sz="3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Ramifications / Consequences of Setting Wrong Tariffs = Revenue Decline Chain</a:t>
            </a:r>
            <a:endParaRPr lang="en-ZA"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72416A4-78FD-41D5-9252-9119C8F414E1}"/>
              </a:ext>
            </a:extLst>
          </p:cNvPr>
          <p:cNvPicPr>
            <a:picLocks noChangeAspect="1"/>
          </p:cNvPicPr>
          <p:nvPr/>
        </p:nvPicPr>
        <p:blipFill>
          <a:blip r:embed="rId2"/>
          <a:stretch>
            <a:fillRect/>
          </a:stretch>
        </p:blipFill>
        <p:spPr>
          <a:xfrm>
            <a:off x="7044883" y="1903931"/>
            <a:ext cx="4401436" cy="3870675"/>
          </a:xfrm>
          <a:prstGeom prst="rect">
            <a:avLst/>
          </a:prstGeom>
        </p:spPr>
      </p:pic>
      <p:pic>
        <p:nvPicPr>
          <p:cNvPr id="26" name="Picture 25">
            <a:extLst>
              <a:ext uri="{FF2B5EF4-FFF2-40B4-BE49-F238E27FC236}">
                <a16:creationId xmlns:a16="http://schemas.microsoft.com/office/drawing/2014/main" id="{2AC8B5AA-1425-4F08-B030-E6724E885E71}"/>
              </a:ext>
            </a:extLst>
          </p:cNvPr>
          <p:cNvPicPr>
            <a:picLocks noChangeAspect="1"/>
          </p:cNvPicPr>
          <p:nvPr/>
        </p:nvPicPr>
        <p:blipFill>
          <a:blip r:embed="rId3"/>
          <a:stretch>
            <a:fillRect/>
          </a:stretch>
        </p:blipFill>
        <p:spPr>
          <a:xfrm>
            <a:off x="832325" y="1874227"/>
            <a:ext cx="4314793" cy="3900378"/>
          </a:xfrm>
          <a:prstGeom prst="rect">
            <a:avLst/>
          </a:prstGeom>
        </p:spPr>
      </p:pic>
      <p:sp>
        <p:nvSpPr>
          <p:cNvPr id="27" name="Arrow: Right 26">
            <a:extLst>
              <a:ext uri="{FF2B5EF4-FFF2-40B4-BE49-F238E27FC236}">
                <a16:creationId xmlns:a16="http://schemas.microsoft.com/office/drawing/2014/main" id="{B11B29F1-F68B-4CF5-859E-8606DAB83C95}"/>
              </a:ext>
            </a:extLst>
          </p:cNvPr>
          <p:cNvSpPr/>
          <p:nvPr/>
        </p:nvSpPr>
        <p:spPr bwMode="auto">
          <a:xfrm>
            <a:off x="4849069" y="1903932"/>
            <a:ext cx="1782737" cy="3293710"/>
          </a:xfrm>
          <a:prstGeom prst="rightArrow">
            <a:avLst/>
          </a:prstGeom>
          <a:solidFill>
            <a:srgbClr val="C000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43508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11</a:t>
            </a:fld>
            <a:endParaRPr lang="en-US" altLang="en-US" sz="1400" b="0">
              <a:solidFill>
                <a:srgbClr val="000000"/>
              </a:solidFill>
            </a:endParaRPr>
          </a:p>
        </p:txBody>
      </p:sp>
      <p:sp>
        <p:nvSpPr>
          <p:cNvPr id="2" name="Rectangle 1">
            <a:extLst>
              <a:ext uri="{FF2B5EF4-FFF2-40B4-BE49-F238E27FC236}">
                <a16:creationId xmlns:a16="http://schemas.microsoft.com/office/drawing/2014/main" id="{4A0D68D9-83CC-407C-941D-2212DD0C07F6}"/>
              </a:ext>
            </a:extLst>
          </p:cNvPr>
          <p:cNvSpPr/>
          <p:nvPr/>
        </p:nvSpPr>
        <p:spPr>
          <a:xfrm>
            <a:off x="0" y="0"/>
            <a:ext cx="12191999" cy="1146211"/>
          </a:xfrm>
          <a:prstGeom prst="rect">
            <a:avLst/>
          </a:prstGeom>
        </p:spPr>
        <p:txBody>
          <a:bodyPr wrap="square">
            <a:spAutoFit/>
          </a:bodyPr>
          <a:lstStyle/>
          <a:p>
            <a:pPr>
              <a:lnSpc>
                <a:spcPct val="107000"/>
              </a:lnSpc>
              <a:spcAft>
                <a:spcPts val="800"/>
              </a:spcAft>
            </a:pPr>
            <a:r>
              <a:rPr lang="en-ZA"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 recent study on tariffs </a:t>
            </a:r>
            <a:r>
              <a:rPr lang="en-ZA"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commissioned </a:t>
            </a:r>
            <a:r>
              <a:rPr lang="en-ZA"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by NT (with selected municipalities in NW &amp; GP ) revealed the following practices</a:t>
            </a:r>
            <a:endParaRPr lang="en-ZA"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466E8E2-A21A-4F34-8748-57E20A103166}"/>
              </a:ext>
            </a:extLst>
          </p:cNvPr>
          <p:cNvPicPr>
            <a:picLocks noChangeAspect="1"/>
          </p:cNvPicPr>
          <p:nvPr/>
        </p:nvPicPr>
        <p:blipFill>
          <a:blip r:embed="rId2"/>
          <a:stretch>
            <a:fillRect/>
          </a:stretch>
        </p:blipFill>
        <p:spPr>
          <a:xfrm>
            <a:off x="0" y="1215918"/>
            <a:ext cx="9412242" cy="5738335"/>
          </a:xfrm>
          <a:prstGeom prst="rect">
            <a:avLst/>
          </a:prstGeom>
        </p:spPr>
      </p:pic>
    </p:spTree>
    <p:extLst>
      <p:ext uri="{BB962C8B-B14F-4D97-AF65-F5344CB8AC3E}">
        <p14:creationId xmlns:p14="http://schemas.microsoft.com/office/powerpoint/2010/main" val="146574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12</a:t>
            </a:fld>
            <a:endParaRPr lang="en-US" altLang="en-US" sz="1400" b="0">
              <a:solidFill>
                <a:srgbClr val="000000"/>
              </a:solidFill>
            </a:endParaRPr>
          </a:p>
        </p:txBody>
      </p:sp>
      <p:sp>
        <p:nvSpPr>
          <p:cNvPr id="3" name="Rectangle 2">
            <a:extLst>
              <a:ext uri="{FF2B5EF4-FFF2-40B4-BE49-F238E27FC236}">
                <a16:creationId xmlns:a16="http://schemas.microsoft.com/office/drawing/2014/main" id="{1AD81281-421F-45CC-B5EA-9810DA607AA6}"/>
              </a:ext>
            </a:extLst>
          </p:cNvPr>
          <p:cNvSpPr/>
          <p:nvPr/>
        </p:nvSpPr>
        <p:spPr>
          <a:xfrm>
            <a:off x="1" y="0"/>
            <a:ext cx="12192000" cy="1277914"/>
          </a:xfrm>
          <a:prstGeom prst="rect">
            <a:avLst/>
          </a:prstGeom>
        </p:spPr>
        <p:txBody>
          <a:bodyPr wrap="square">
            <a:spAutoFit/>
          </a:bodyPr>
          <a:lstStyle/>
          <a:p>
            <a:pPr>
              <a:lnSpc>
                <a:spcPct val="107000"/>
              </a:lnSpc>
              <a:spcAft>
                <a:spcPts val="800"/>
              </a:spcAft>
            </a:pPr>
            <a:r>
              <a:rPr lang="en-ZA" sz="3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The IMTT technical team indicated the following reasons for inefficient revenue collections</a:t>
            </a:r>
          </a:p>
        </p:txBody>
      </p:sp>
      <p:pic>
        <p:nvPicPr>
          <p:cNvPr id="7" name="Picture 6">
            <a:extLst>
              <a:ext uri="{FF2B5EF4-FFF2-40B4-BE49-F238E27FC236}">
                <a16:creationId xmlns:a16="http://schemas.microsoft.com/office/drawing/2014/main" id="{99CEE5CD-E0EA-4224-B9F9-6A412579D18E}"/>
              </a:ext>
            </a:extLst>
          </p:cNvPr>
          <p:cNvPicPr/>
          <p:nvPr/>
        </p:nvPicPr>
        <p:blipFill>
          <a:blip r:embed="rId2"/>
          <a:stretch>
            <a:fillRect/>
          </a:stretch>
        </p:blipFill>
        <p:spPr>
          <a:xfrm>
            <a:off x="84221" y="1234825"/>
            <a:ext cx="12192000" cy="6160169"/>
          </a:xfrm>
          <a:prstGeom prst="rect">
            <a:avLst/>
          </a:prstGeom>
          <a:ln>
            <a:solidFill>
              <a:schemeClr val="bg1"/>
            </a:solidFill>
          </a:ln>
        </p:spPr>
      </p:pic>
      <p:sp>
        <p:nvSpPr>
          <p:cNvPr id="5" name="Arrow: Left 4">
            <a:extLst>
              <a:ext uri="{FF2B5EF4-FFF2-40B4-BE49-F238E27FC236}">
                <a16:creationId xmlns:a16="http://schemas.microsoft.com/office/drawing/2014/main" id="{F7346F37-847E-42E5-93C7-ECCC273A6FF9}"/>
              </a:ext>
            </a:extLst>
          </p:cNvPr>
          <p:cNvSpPr/>
          <p:nvPr/>
        </p:nvSpPr>
        <p:spPr bwMode="auto">
          <a:xfrm>
            <a:off x="8093399" y="1716088"/>
            <a:ext cx="2304402" cy="457200"/>
          </a:xfrm>
          <a:prstGeom prst="leftArrow">
            <a:avLst/>
          </a:prstGeom>
          <a:solidFill>
            <a:srgbClr val="C000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rgbClr val="BBE0E3"/>
              </a:solidFill>
              <a:effectLst/>
              <a:latin typeface="Arial" charset="0"/>
              <a:ea typeface="ＭＳ Ｐゴシック" pitchFamily="1" charset="-128"/>
            </a:endParaRPr>
          </a:p>
        </p:txBody>
      </p:sp>
    </p:spTree>
    <p:extLst>
      <p:ext uri="{BB962C8B-B14F-4D97-AF65-F5344CB8AC3E}">
        <p14:creationId xmlns:p14="http://schemas.microsoft.com/office/powerpoint/2010/main" val="3952076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13</a:t>
            </a:fld>
            <a:endParaRPr lang="en-US" altLang="en-US" sz="1400" b="0">
              <a:solidFill>
                <a:srgbClr val="000000"/>
              </a:solidFill>
            </a:endParaRPr>
          </a:p>
        </p:txBody>
      </p:sp>
      <p:sp>
        <p:nvSpPr>
          <p:cNvPr id="2" name="Rectangle 1">
            <a:extLst>
              <a:ext uri="{FF2B5EF4-FFF2-40B4-BE49-F238E27FC236}">
                <a16:creationId xmlns:a16="http://schemas.microsoft.com/office/drawing/2014/main" id="{35BDE61A-0676-4E0F-B0B8-4F07D5901C42}"/>
              </a:ext>
            </a:extLst>
          </p:cNvPr>
          <p:cNvSpPr/>
          <p:nvPr/>
        </p:nvSpPr>
        <p:spPr>
          <a:xfrm>
            <a:off x="223284" y="1095153"/>
            <a:ext cx="11334306" cy="4430636"/>
          </a:xfrm>
          <a:prstGeom prst="rect">
            <a:avLst/>
          </a:prstGeom>
        </p:spPr>
        <p:txBody>
          <a:bodyPr wrap="square">
            <a:spAutoFit/>
          </a:bodyPr>
          <a:lstStyle/>
          <a:p>
            <a:pPr algn="just">
              <a:lnSpc>
                <a:spcPct val="107000"/>
              </a:lnSpc>
              <a:spcAft>
                <a:spcPts val="800"/>
              </a:spcAft>
            </a:pPr>
            <a:r>
              <a:rPr lang="en-ZA" sz="2000" dirty="0">
                <a:ea typeface="Calibri" panose="020F0502020204030204" pitchFamily="34" charset="0"/>
                <a:cs typeface="Times New Roman" panose="02020603050405020304" pitchFamily="18" charset="0"/>
              </a:rPr>
              <a:t>Implementing a </a:t>
            </a:r>
            <a:r>
              <a:rPr lang="en-ZA" sz="2000" b="1" dirty="0">
                <a:ea typeface="Calibri" panose="020F0502020204030204" pitchFamily="34" charset="0"/>
                <a:cs typeface="Times New Roman" panose="02020603050405020304" pitchFamily="18" charset="0"/>
              </a:rPr>
              <a:t>successful full cost recovery methodology for tariff services</a:t>
            </a:r>
            <a:r>
              <a:rPr lang="en-ZA" sz="2000" dirty="0">
                <a:ea typeface="Calibri" panose="020F0502020204030204" pitchFamily="34" charset="0"/>
                <a:cs typeface="Times New Roman" panose="02020603050405020304" pitchFamily="18" charset="0"/>
              </a:rPr>
              <a:t> requires a team effort by all department heads and officials. All personnel </a:t>
            </a:r>
            <a:r>
              <a:rPr lang="en-ZA" sz="2000" b="1" dirty="0">
                <a:ea typeface="Calibri" panose="020F0502020204030204" pitchFamily="34" charset="0"/>
                <a:cs typeface="Times New Roman" panose="02020603050405020304" pitchFamily="18" charset="0"/>
              </a:rPr>
              <a:t>involved in the implementation need to understand the purpose</a:t>
            </a:r>
            <a:r>
              <a:rPr lang="en-ZA" sz="2000" dirty="0">
                <a:ea typeface="Calibri" panose="020F0502020204030204" pitchFamily="34" charset="0"/>
                <a:cs typeface="Times New Roman" panose="02020603050405020304" pitchFamily="18" charset="0"/>
              </a:rPr>
              <a:t> of the methodology, as well as their role in it.</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A prerequisite to any costing exercise is developing a </a:t>
            </a:r>
            <a:r>
              <a:rPr lang="en-ZA" sz="2000" b="1" dirty="0">
                <a:ea typeface="Calibri" panose="020F0502020204030204" pitchFamily="34" charset="0"/>
                <a:cs typeface="Times New Roman" panose="02020603050405020304" pitchFamily="18" charset="0"/>
              </a:rPr>
              <a:t>clear description of the output or the process used</a:t>
            </a:r>
            <a:r>
              <a:rPr lang="en-ZA" sz="2000" dirty="0">
                <a:ea typeface="Calibri" panose="020F0502020204030204" pitchFamily="34" charset="0"/>
                <a:cs typeface="Times New Roman" panose="02020603050405020304" pitchFamily="18" charset="0"/>
              </a:rPr>
              <a:t> for the production of goods and services. Without a clear definition, it is impossible to verify costs, compare alternatives or benchmark against similar services over time.</a:t>
            </a:r>
          </a:p>
          <a:p>
            <a:pPr algn="just">
              <a:lnSpc>
                <a:spcPct val="107000"/>
              </a:lnSpc>
              <a:spcAft>
                <a:spcPts val="800"/>
              </a:spcAft>
            </a:pPr>
            <a:endParaRPr lang="en-ZA" sz="2000" b="1"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b="1" dirty="0">
                <a:ea typeface="Calibri" panose="020F0502020204030204" pitchFamily="34" charset="0"/>
                <a:cs typeface="Times New Roman" panose="02020603050405020304" pitchFamily="18" charset="0"/>
              </a:rPr>
              <a:t>Municipalities need to understand the level (or standard) of service that is to be delivered</a:t>
            </a:r>
            <a:r>
              <a:rPr lang="en-ZA" sz="2000" dirty="0">
                <a:ea typeface="Calibri" panose="020F0502020204030204" pitchFamily="34" charset="0"/>
                <a:cs typeface="Times New Roman" panose="02020603050405020304" pitchFamily="18" charset="0"/>
              </a:rPr>
              <a:t>, as well as the </a:t>
            </a:r>
            <a:r>
              <a:rPr lang="en-ZA" sz="2000" b="1" dirty="0">
                <a:ea typeface="Calibri" panose="020F0502020204030204" pitchFamily="34" charset="0"/>
                <a:cs typeface="Times New Roman" panose="02020603050405020304" pitchFamily="18" charset="0"/>
              </a:rPr>
              <a:t>impact on sustainability in providing</a:t>
            </a:r>
            <a:r>
              <a:rPr lang="en-ZA" sz="2000" dirty="0">
                <a:ea typeface="Calibri" panose="020F0502020204030204" pitchFamily="34" charset="0"/>
                <a:cs typeface="Times New Roman" panose="02020603050405020304" pitchFamily="18" charset="0"/>
              </a:rPr>
              <a:t> a service at that level. The higher the service level, the greater the impact on input costs, which ultimately results in higher tariffs for the consumer, which then impacts on affordability</a:t>
            </a:r>
          </a:p>
        </p:txBody>
      </p:sp>
      <p:sp>
        <p:nvSpPr>
          <p:cNvPr id="3" name="Rectangle 2">
            <a:extLst>
              <a:ext uri="{FF2B5EF4-FFF2-40B4-BE49-F238E27FC236}">
                <a16:creationId xmlns:a16="http://schemas.microsoft.com/office/drawing/2014/main" id="{21D01192-1291-4A3A-977D-22CE9E3E6C7A}"/>
              </a:ext>
            </a:extLst>
          </p:cNvPr>
          <p:cNvSpPr/>
          <p:nvPr/>
        </p:nvSpPr>
        <p:spPr>
          <a:xfrm>
            <a:off x="0" y="220142"/>
            <a:ext cx="12026231" cy="642035"/>
          </a:xfrm>
          <a:prstGeom prst="rect">
            <a:avLst/>
          </a:prstGeom>
        </p:spPr>
        <p:txBody>
          <a:bodyPr wrap="square">
            <a:spAutoFit/>
          </a:bodyPr>
          <a:lstStyle/>
          <a:p>
            <a:pPr>
              <a:lnSpc>
                <a:spcPct val="107000"/>
              </a:lnSpc>
              <a:spcAft>
                <a:spcPts val="800"/>
              </a:spcAft>
            </a:pPr>
            <a:r>
              <a:rPr lang="en-ZA" altLang="en-US" sz="3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Tariff Methodology</a:t>
            </a:r>
            <a:endParaRPr lang="en-ZA" sz="36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56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14</a:t>
            </a:fld>
            <a:endParaRPr lang="en-US" altLang="en-US" sz="1400" b="0">
              <a:solidFill>
                <a:srgbClr val="000000"/>
              </a:solidFill>
            </a:endParaRPr>
          </a:p>
        </p:txBody>
      </p:sp>
      <p:sp>
        <p:nvSpPr>
          <p:cNvPr id="2" name="Rectangle 1">
            <a:extLst>
              <a:ext uri="{FF2B5EF4-FFF2-40B4-BE49-F238E27FC236}">
                <a16:creationId xmlns:a16="http://schemas.microsoft.com/office/drawing/2014/main" id="{DA21FC74-51D9-4CDC-A621-87E22384F6F4}"/>
              </a:ext>
            </a:extLst>
          </p:cNvPr>
          <p:cNvSpPr/>
          <p:nvPr/>
        </p:nvSpPr>
        <p:spPr>
          <a:xfrm>
            <a:off x="-1" y="1114805"/>
            <a:ext cx="12025423" cy="5169037"/>
          </a:xfrm>
          <a:prstGeom prst="rect">
            <a:avLst/>
          </a:prstGeom>
        </p:spPr>
        <p:txBody>
          <a:bodyPr wrap="square">
            <a:spAutoFit/>
          </a:bodyPr>
          <a:lstStyle/>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Many municipalities assume that </a:t>
            </a:r>
            <a:r>
              <a:rPr lang="en-ZA" sz="1400" b="1" dirty="0">
                <a:latin typeface="Arial" panose="020B0604020202020204" pitchFamily="34" charset="0"/>
                <a:ea typeface="Calibri" panose="020F0502020204030204" pitchFamily="34" charset="0"/>
                <a:cs typeface="Times New Roman" panose="02020603050405020304" pitchFamily="18" charset="0"/>
              </a:rPr>
              <a:t>the development and maintenance of tariff costing models</a:t>
            </a:r>
            <a:r>
              <a:rPr lang="en-ZA" sz="1400" dirty="0">
                <a:latin typeface="Arial" panose="020B0604020202020204" pitchFamily="34" charset="0"/>
                <a:ea typeface="Calibri" panose="020F0502020204030204" pitchFamily="34" charset="0"/>
                <a:cs typeface="Times New Roman" panose="02020603050405020304" pitchFamily="18" charset="0"/>
              </a:rPr>
              <a:t> require significant resources. This is not necessary the case, as there are various options that can be used for full cost recovery calculation, ranging from a simple Excel spreadsheet to something more complex such as a </a:t>
            </a:r>
            <a:r>
              <a:rPr lang="en-ZA" sz="1400" b="1" dirty="0">
                <a:latin typeface="Arial" panose="020B0604020202020204" pitchFamily="34" charset="0"/>
                <a:ea typeface="Calibri" panose="020F0502020204030204" pitchFamily="34" charset="0"/>
                <a:cs typeface="Times New Roman" panose="02020603050405020304" pitchFamily="18" charset="0"/>
              </a:rPr>
              <a:t>full tariff costing module</a:t>
            </a:r>
            <a:r>
              <a:rPr lang="en-ZA" sz="1400" dirty="0">
                <a:latin typeface="Arial" panose="020B0604020202020204" pitchFamily="34" charset="0"/>
                <a:ea typeface="Calibri" panose="020F0502020204030204" pitchFamily="34" charset="0"/>
                <a:cs typeface="Times New Roman" panose="02020603050405020304" pitchFamily="18" charset="0"/>
              </a:rPr>
              <a:t> (specialist software).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The </a:t>
            </a:r>
            <a:r>
              <a:rPr lang="en-ZA" sz="1400" b="1" dirty="0">
                <a:latin typeface="Arial" panose="020B0604020202020204" pitchFamily="34" charset="0"/>
                <a:ea typeface="Calibri" panose="020F0502020204030204" pitchFamily="34" charset="0"/>
                <a:cs typeface="Times New Roman" panose="02020603050405020304" pitchFamily="18" charset="0"/>
              </a:rPr>
              <a:t>complexity of the design</a:t>
            </a:r>
            <a:r>
              <a:rPr lang="en-ZA" sz="1400" dirty="0">
                <a:latin typeface="Arial" panose="020B0604020202020204" pitchFamily="34" charset="0"/>
                <a:ea typeface="Calibri" panose="020F0502020204030204" pitchFamily="34" charset="0"/>
                <a:cs typeface="Times New Roman" panose="02020603050405020304" pitchFamily="18" charset="0"/>
              </a:rPr>
              <a:t> will solely depend on the following factors: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 The size of the municipality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staff capacity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level of information required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frequency at which costs are required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complexity and diversity of cost objects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reporting structure within departments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The cost of maintaining the system.</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The design of a costing system should focus on </a:t>
            </a:r>
            <a:r>
              <a:rPr lang="en-ZA" sz="1400" b="1" dirty="0">
                <a:latin typeface="Arial" panose="020B0604020202020204" pitchFamily="34" charset="0"/>
                <a:ea typeface="Calibri" panose="020F0502020204030204" pitchFamily="34" charset="0"/>
                <a:cs typeface="Times New Roman" panose="02020603050405020304" pitchFamily="18" charset="0"/>
              </a:rPr>
              <a:t>the magnitude, desired outputs, affordability</a:t>
            </a:r>
            <a:r>
              <a:rPr lang="en-ZA" sz="1400" dirty="0">
                <a:latin typeface="Arial" panose="020B0604020202020204" pitchFamily="34" charset="0"/>
                <a:ea typeface="Calibri" panose="020F0502020204030204" pitchFamily="34" charset="0"/>
                <a:cs typeface="Times New Roman" panose="02020603050405020304" pitchFamily="18" charset="0"/>
              </a:rPr>
              <a:t> and maintenance requirements of the system, as well as which information is useful, to whom and when.</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Are the cost recovery charges based on actual costs?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400" dirty="0">
                <a:latin typeface="Arial" panose="020B0604020202020204" pitchFamily="34" charset="0"/>
                <a:ea typeface="Calibri" panose="020F0502020204030204" pitchFamily="34" charset="0"/>
                <a:cs typeface="Times New Roman" panose="02020603050405020304" pitchFamily="18" charset="0"/>
              </a:rPr>
              <a:t>• Does the allocation method reasonably link to the level of service and/or benefit received?</a:t>
            </a: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4CC92C9-55E9-48D0-8276-1DAC44C27159}"/>
              </a:ext>
            </a:extLst>
          </p:cNvPr>
          <p:cNvSpPr/>
          <p:nvPr/>
        </p:nvSpPr>
        <p:spPr>
          <a:xfrm>
            <a:off x="0" y="220142"/>
            <a:ext cx="12026231" cy="646331"/>
          </a:xfrm>
          <a:prstGeom prst="rect">
            <a:avLst/>
          </a:prstGeom>
        </p:spPr>
        <p:txBody>
          <a:bodyPr wrap="square">
            <a:spAutoFit/>
          </a:bodyPr>
          <a:lstStyle/>
          <a:p>
            <a:r>
              <a:rPr lang="en-ZA" altLang="en-US" sz="3600" b="1" dirty="0" smtClean="0">
                <a:solidFill>
                  <a:schemeClr val="bg1"/>
                </a:solidFill>
              </a:rPr>
              <a:t>The Development of Tariff Costing Models</a:t>
            </a:r>
            <a:endParaRPr lang="en-ZA" sz="3600" dirty="0">
              <a:solidFill>
                <a:schemeClr val="bg1"/>
              </a:solidFill>
            </a:endParaRPr>
          </a:p>
        </p:txBody>
      </p:sp>
    </p:spTree>
    <p:extLst>
      <p:ext uri="{BB962C8B-B14F-4D97-AF65-F5344CB8AC3E}">
        <p14:creationId xmlns:p14="http://schemas.microsoft.com/office/powerpoint/2010/main" val="319774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15</a:t>
            </a:fld>
            <a:endParaRPr lang="en-US" altLang="en-US" sz="1400" b="0">
              <a:solidFill>
                <a:srgbClr val="000000"/>
              </a:solidFill>
            </a:endParaRPr>
          </a:p>
        </p:txBody>
      </p:sp>
      <p:sp>
        <p:nvSpPr>
          <p:cNvPr id="2" name="Rectangle 1">
            <a:extLst>
              <a:ext uri="{FF2B5EF4-FFF2-40B4-BE49-F238E27FC236}">
                <a16:creationId xmlns:a16="http://schemas.microsoft.com/office/drawing/2014/main" id="{B884488A-8A33-4426-91DD-4F5DC56AAA55}"/>
              </a:ext>
            </a:extLst>
          </p:cNvPr>
          <p:cNvSpPr/>
          <p:nvPr/>
        </p:nvSpPr>
        <p:spPr>
          <a:xfrm>
            <a:off x="131134" y="1120017"/>
            <a:ext cx="11929731" cy="3667735"/>
          </a:xfrm>
          <a:prstGeom prst="rect">
            <a:avLst/>
          </a:prstGeom>
        </p:spPr>
        <p:txBody>
          <a:bodyPr wrap="square">
            <a:spAutoFit/>
          </a:bodyPr>
          <a:lstStyle/>
          <a:p>
            <a:pPr algn="just">
              <a:lnSpc>
                <a:spcPct val="107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A </a:t>
            </a:r>
            <a:r>
              <a:rPr lang="en-ZA" b="1" dirty="0">
                <a:latin typeface="Arial" panose="020B0604020202020204" pitchFamily="34" charset="0"/>
                <a:ea typeface="Calibri" panose="020F0502020204030204" pitchFamily="34" charset="0"/>
                <a:cs typeface="Times New Roman" panose="02020603050405020304" pitchFamily="18" charset="0"/>
              </a:rPr>
              <a:t>higher level of complexity does not</a:t>
            </a:r>
            <a:r>
              <a:rPr lang="en-ZA" dirty="0">
                <a:latin typeface="Arial" panose="020B0604020202020204" pitchFamily="34" charset="0"/>
                <a:ea typeface="Calibri" panose="020F0502020204030204" pitchFamily="34" charset="0"/>
                <a:cs typeface="Times New Roman" panose="02020603050405020304" pitchFamily="18" charset="0"/>
              </a:rPr>
              <a:t> automatically </a:t>
            </a:r>
            <a:r>
              <a:rPr lang="en-ZA" b="1" dirty="0">
                <a:latin typeface="Arial" panose="020B0604020202020204" pitchFamily="34" charset="0"/>
                <a:ea typeface="Calibri" panose="020F0502020204030204" pitchFamily="34" charset="0"/>
                <a:cs typeface="Times New Roman" panose="02020603050405020304" pitchFamily="18" charset="0"/>
              </a:rPr>
              <a:t>imply </a:t>
            </a:r>
            <a:r>
              <a:rPr lang="en-ZA" dirty="0">
                <a:latin typeface="Arial" panose="020B0604020202020204" pitchFamily="34" charset="0"/>
                <a:ea typeface="Calibri" panose="020F0502020204030204" pitchFamily="34" charset="0"/>
                <a:cs typeface="Times New Roman" panose="02020603050405020304" pitchFamily="18" charset="0"/>
              </a:rPr>
              <a:t>that the method is </a:t>
            </a:r>
            <a:r>
              <a:rPr lang="en-ZA" b="1" dirty="0">
                <a:latin typeface="Arial" panose="020B0604020202020204" pitchFamily="34" charset="0"/>
                <a:ea typeface="Calibri" panose="020F0502020204030204" pitchFamily="34" charset="0"/>
                <a:cs typeface="Times New Roman" panose="02020603050405020304" pitchFamily="18" charset="0"/>
              </a:rPr>
              <a:t>superior</a:t>
            </a: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A more complex system will yield more accurate results; however, a more granular approach may be more suitable. </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The argument between accuracy and complexity needs to </a:t>
            </a:r>
            <a:r>
              <a:rPr lang="en-ZA" b="1" dirty="0">
                <a:latin typeface="Arial" panose="020B0604020202020204" pitchFamily="34" charset="0"/>
                <a:ea typeface="Calibri" panose="020F0502020204030204" pitchFamily="34" charset="0"/>
                <a:cs typeface="Times New Roman" panose="02020603050405020304" pitchFamily="18" charset="0"/>
              </a:rPr>
              <a:t>be balanced</a:t>
            </a:r>
            <a:r>
              <a:rPr lang="en-ZA" dirty="0">
                <a:latin typeface="Arial" panose="020B0604020202020204" pitchFamily="34" charset="0"/>
                <a:ea typeface="Calibri" panose="020F0502020204030204" pitchFamily="34" charset="0"/>
                <a:cs typeface="Times New Roman" panose="02020603050405020304" pitchFamily="18" charset="0"/>
              </a:rPr>
              <a:t> by adopting an approach that is manageable, not overly complicated and </a:t>
            </a:r>
            <a:r>
              <a:rPr lang="en-ZA" b="1" dirty="0">
                <a:latin typeface="Arial" panose="020B0604020202020204" pitchFamily="34" charset="0"/>
                <a:ea typeface="Calibri" panose="020F0502020204030204" pitchFamily="34" charset="0"/>
                <a:cs typeface="Times New Roman" panose="02020603050405020304" pitchFamily="18" charset="0"/>
              </a:rPr>
              <a:t>fit for purpose</a:t>
            </a: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dirty="0">
                <a:latin typeface="Arial" panose="020B0604020202020204" pitchFamily="34" charset="0"/>
                <a:ea typeface="Calibri" panose="020F0502020204030204" pitchFamily="34" charset="0"/>
                <a:cs typeface="Times New Roman" panose="02020603050405020304" pitchFamily="18" charset="0"/>
              </a:rPr>
              <a:t>Ideally the operation must be </a:t>
            </a:r>
            <a:r>
              <a:rPr lang="en-ZA" b="1" dirty="0">
                <a:latin typeface="Arial" panose="020B0604020202020204" pitchFamily="34" charset="0"/>
                <a:ea typeface="Calibri" panose="020F0502020204030204" pitchFamily="34" charset="0"/>
                <a:cs typeface="Times New Roman" panose="02020603050405020304" pitchFamily="18" charset="0"/>
              </a:rPr>
              <a:t>as simple as possible</a:t>
            </a:r>
            <a:r>
              <a:rPr lang="en-ZA" dirty="0">
                <a:latin typeface="Arial" panose="020B0604020202020204" pitchFamily="34" charset="0"/>
                <a:ea typeface="Calibri" panose="020F0502020204030204" pitchFamily="34" charset="0"/>
                <a:cs typeface="Times New Roman" panose="02020603050405020304" pitchFamily="18" charset="0"/>
              </a:rPr>
              <a:t>, while providing </a:t>
            </a:r>
            <a:r>
              <a:rPr lang="en-ZA" b="1" dirty="0">
                <a:latin typeface="Arial" panose="020B0604020202020204" pitchFamily="34" charset="0"/>
                <a:ea typeface="Calibri" panose="020F0502020204030204" pitchFamily="34" charset="0"/>
                <a:cs typeface="Times New Roman" panose="02020603050405020304" pitchFamily="18" charset="0"/>
              </a:rPr>
              <a:t>maximum accuracy</a:t>
            </a:r>
            <a:r>
              <a:rPr lang="en-ZA" dirty="0">
                <a:latin typeface="Arial" panose="020B0604020202020204" pitchFamily="34" charset="0"/>
                <a:ea typeface="Calibri" panose="020F0502020204030204" pitchFamily="34" charset="0"/>
                <a:cs typeface="Times New Roman" panose="02020603050405020304" pitchFamily="18" charset="0"/>
              </a:rPr>
              <a:t>. As the demand for additional modelling capabilities and reporting mechanisms grow, more complex specialist software can be acquired. Therefore, the choice of a costing system will depend to a large extent on </a:t>
            </a:r>
            <a:r>
              <a:rPr lang="en-ZA" b="1" dirty="0">
                <a:latin typeface="Arial" panose="020B0604020202020204" pitchFamily="34" charset="0"/>
                <a:ea typeface="Calibri" panose="020F0502020204030204" pitchFamily="34" charset="0"/>
                <a:cs typeface="Times New Roman" panose="02020603050405020304" pitchFamily="18" charset="0"/>
              </a:rPr>
              <a:t>the particular municipality’s requirements.</a:t>
            </a:r>
          </a:p>
          <a:p>
            <a:pPr algn="just">
              <a:lnSpc>
                <a:spcPct val="107000"/>
              </a:lnSpc>
              <a:spcAft>
                <a:spcPts val="800"/>
              </a:spcAft>
            </a:pPr>
            <a:endParaRPr lang="en-ZA"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400" b="1" dirty="0">
                <a:latin typeface="Arial" panose="020B0604020202020204" pitchFamily="34" charset="0"/>
                <a:ea typeface="Calibri" panose="020F0502020204030204" pitchFamily="34" charset="0"/>
                <a:cs typeface="Times New Roman" panose="02020603050405020304" pitchFamily="18" charset="0"/>
              </a:rPr>
              <a:t>BLOATED ORGANISATIONAL STRUCTURES = BLOATED TARIFF STRUCTURES</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FB1EC08-F6AB-4170-8A4F-612CD8171FA0}"/>
              </a:ext>
            </a:extLst>
          </p:cNvPr>
          <p:cNvSpPr/>
          <p:nvPr/>
        </p:nvSpPr>
        <p:spPr>
          <a:xfrm>
            <a:off x="0" y="240632"/>
            <a:ext cx="12192000" cy="646331"/>
          </a:xfrm>
          <a:prstGeom prst="rect">
            <a:avLst/>
          </a:prstGeom>
        </p:spPr>
        <p:txBody>
          <a:bodyPr wrap="square">
            <a:spAutoFit/>
          </a:bodyPr>
          <a:lstStyle/>
          <a:p>
            <a:r>
              <a:rPr lang="en-ZA" altLang="en-US" sz="3600" b="1" dirty="0" smtClean="0">
                <a:solidFill>
                  <a:schemeClr val="bg1"/>
                </a:solidFill>
              </a:rPr>
              <a:t>Balancing Tariff Model Requirements </a:t>
            </a:r>
            <a:endParaRPr lang="en-ZA" sz="3600" dirty="0">
              <a:solidFill>
                <a:schemeClr val="bg1"/>
              </a:solidFill>
            </a:endParaRPr>
          </a:p>
        </p:txBody>
      </p:sp>
    </p:spTree>
    <p:extLst>
      <p:ext uri="{BB962C8B-B14F-4D97-AF65-F5344CB8AC3E}">
        <p14:creationId xmlns:p14="http://schemas.microsoft.com/office/powerpoint/2010/main" val="360744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16</a:t>
            </a:fld>
            <a:endParaRPr lang="en-US" altLang="en-US" sz="1400" b="0">
              <a:solidFill>
                <a:srgbClr val="000000"/>
              </a:solidFill>
            </a:endParaRPr>
          </a:p>
        </p:txBody>
      </p:sp>
      <p:sp>
        <p:nvSpPr>
          <p:cNvPr id="2" name="Rectangle 1">
            <a:extLst>
              <a:ext uri="{FF2B5EF4-FFF2-40B4-BE49-F238E27FC236}">
                <a16:creationId xmlns:a16="http://schemas.microsoft.com/office/drawing/2014/main" id="{D78D7CEE-9298-4EA8-8324-402C35257663}"/>
              </a:ext>
            </a:extLst>
          </p:cNvPr>
          <p:cNvSpPr/>
          <p:nvPr/>
        </p:nvSpPr>
        <p:spPr>
          <a:xfrm>
            <a:off x="0" y="1419725"/>
            <a:ext cx="12055642" cy="3113353"/>
          </a:xfrm>
          <a:prstGeom prst="rect">
            <a:avLst/>
          </a:prstGeom>
        </p:spPr>
        <p:txBody>
          <a:bodyPr wrap="square">
            <a:spAutoFit/>
          </a:bodyPr>
          <a:lstStyle/>
          <a:p>
            <a:pPr algn="just">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National Treasury, LGBA unit Revenue Management Section have </a:t>
            </a:r>
            <a:r>
              <a:rPr lang="en-US" sz="2000" b="1" dirty="0">
                <a:latin typeface="Arial" panose="020B0604020202020204" pitchFamily="34" charset="0"/>
                <a:ea typeface="Calibri" panose="020F0502020204030204" pitchFamily="34" charset="0"/>
                <a:cs typeface="Arial" panose="020B0604020202020204" pitchFamily="34" charset="0"/>
              </a:rPr>
              <a:t>evaluated the existing tariff</a:t>
            </a:r>
            <a:r>
              <a:rPr lang="en-US" sz="2000" dirty="0">
                <a:latin typeface="Arial" panose="020B0604020202020204" pitchFamily="34" charset="0"/>
                <a:ea typeface="Calibri" panose="020F0502020204030204" pitchFamily="34" charset="0"/>
                <a:cs typeface="Arial" panose="020B0604020202020204" pitchFamily="34" charset="0"/>
              </a:rPr>
              <a:t> setting tools generally used by municipalities; and </a:t>
            </a:r>
            <a:r>
              <a:rPr lang="en-ZA" sz="2000" dirty="0">
                <a:latin typeface="Arial" panose="020B0604020202020204" pitchFamily="34" charset="0"/>
                <a:ea typeface="Calibri" panose="020F0502020204030204" pitchFamily="34" charset="0"/>
                <a:cs typeface="Arial" panose="020B0604020202020204" pitchFamily="34" charset="0"/>
              </a:rPr>
              <a:t>have </a:t>
            </a:r>
            <a:r>
              <a:rPr lang="en-ZA" sz="2000" b="1" dirty="0">
                <a:latin typeface="Arial" panose="020B0604020202020204" pitchFamily="34" charset="0"/>
                <a:ea typeface="Calibri" panose="020F0502020204030204" pitchFamily="34" charset="0"/>
                <a:cs typeface="Arial" panose="020B0604020202020204" pitchFamily="34" charset="0"/>
              </a:rPr>
              <a:t>commissioned the development of a fairly basic, </a:t>
            </a:r>
            <a:r>
              <a:rPr lang="en-US" sz="2000" b="1" dirty="0">
                <a:latin typeface="Arial" panose="020B0604020202020204" pitchFamily="34" charset="0"/>
                <a:ea typeface="Calibri" panose="020F0502020204030204" pitchFamily="34" charset="0"/>
                <a:cs typeface="Arial" panose="020B0604020202020204" pitchFamily="34" charset="0"/>
              </a:rPr>
              <a:t>standardized methodology and tool</a:t>
            </a:r>
            <a:r>
              <a:rPr lang="en-US" sz="2000" dirty="0">
                <a:latin typeface="Arial" panose="020B0604020202020204" pitchFamily="34" charset="0"/>
                <a:ea typeface="Calibri" panose="020F0502020204030204" pitchFamily="34" charset="0"/>
                <a:cs typeface="Arial" panose="020B0604020202020204" pitchFamily="34" charset="0"/>
              </a:rPr>
              <a:t> </a:t>
            </a:r>
            <a:r>
              <a:rPr lang="en-ZA" sz="2000" dirty="0">
                <a:latin typeface="Arial" panose="020B0604020202020204" pitchFamily="34" charset="0"/>
                <a:ea typeface="Calibri" panose="020F0502020204030204" pitchFamily="34" charset="0"/>
                <a:cs typeface="Arial" panose="020B0604020202020204" pitchFamily="34" charset="0"/>
              </a:rPr>
              <a:t>for utilisation by yourselves. </a:t>
            </a:r>
          </a:p>
          <a:p>
            <a:pPr algn="just">
              <a:lnSpc>
                <a:spcPct val="107000"/>
              </a:lnSpc>
              <a:spcAft>
                <a:spcPts val="80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ZA" sz="2000" dirty="0">
                <a:latin typeface="Arial" panose="020B0604020202020204" pitchFamily="34" charset="0"/>
                <a:ea typeface="Calibri" panose="020F0502020204030204" pitchFamily="34" charset="0"/>
                <a:cs typeface="Arial" panose="020B0604020202020204" pitchFamily="34" charset="0"/>
              </a:rPr>
              <a:t>The </a:t>
            </a:r>
            <a:r>
              <a:rPr lang="en-ZA" sz="2000" b="1" dirty="0">
                <a:latin typeface="Arial" panose="020B0604020202020204" pitchFamily="34" charset="0"/>
                <a:ea typeface="Calibri" panose="020F0502020204030204" pitchFamily="34" charset="0"/>
                <a:cs typeface="Arial" panose="020B0604020202020204" pitchFamily="34" charset="0"/>
              </a:rPr>
              <a:t>tool</a:t>
            </a:r>
            <a:r>
              <a:rPr lang="en-ZA" sz="2000" dirty="0">
                <a:latin typeface="Arial" panose="020B0604020202020204" pitchFamily="34" charset="0"/>
                <a:ea typeface="Calibri" panose="020F0502020204030204" pitchFamily="34" charset="0"/>
                <a:cs typeface="Arial" panose="020B0604020202020204" pitchFamily="34" charset="0"/>
              </a:rPr>
              <a:t> is </a:t>
            </a:r>
            <a:r>
              <a:rPr lang="en-ZA" sz="2000" b="1" dirty="0">
                <a:latin typeface="Arial" panose="020B0604020202020204" pitchFamily="34" charset="0"/>
                <a:ea typeface="Calibri" panose="020F0502020204030204" pitchFamily="34" charset="0"/>
                <a:cs typeface="Arial" panose="020B0604020202020204" pitchFamily="34" charset="0"/>
              </a:rPr>
              <a:t>in</a:t>
            </a:r>
            <a:r>
              <a:rPr lang="en-ZA" sz="2000" dirty="0">
                <a:latin typeface="Arial" panose="020B0604020202020204" pitchFamily="34" charset="0"/>
                <a:ea typeface="Calibri" panose="020F0502020204030204" pitchFamily="34" charset="0"/>
                <a:cs typeface="Arial" panose="020B0604020202020204" pitchFamily="34" charset="0"/>
              </a:rPr>
              <a:t> its </a:t>
            </a:r>
            <a:r>
              <a:rPr lang="en-ZA" sz="2000" b="1" dirty="0">
                <a:latin typeface="Arial" panose="020B0604020202020204" pitchFamily="34" charset="0"/>
                <a:ea typeface="Calibri" panose="020F0502020204030204" pitchFamily="34" charset="0"/>
                <a:cs typeface="Arial" panose="020B0604020202020204" pitchFamily="34" charset="0"/>
              </a:rPr>
              <a:t>final stages</a:t>
            </a:r>
            <a:r>
              <a:rPr lang="en-ZA" sz="2000" dirty="0">
                <a:latin typeface="Arial" panose="020B0604020202020204" pitchFamily="34" charset="0"/>
                <a:ea typeface="Calibri" panose="020F0502020204030204" pitchFamily="34" charset="0"/>
                <a:cs typeface="Arial" panose="020B0604020202020204" pitchFamily="34" charset="0"/>
              </a:rPr>
              <a:t> of </a:t>
            </a:r>
            <a:r>
              <a:rPr lang="en-ZA" sz="2000" b="1" dirty="0">
                <a:latin typeface="Arial" panose="020B0604020202020204" pitchFamily="34" charset="0"/>
                <a:ea typeface="Calibri" panose="020F0502020204030204" pitchFamily="34" charset="0"/>
                <a:cs typeface="Arial" panose="020B0604020202020204" pitchFamily="34" charset="0"/>
              </a:rPr>
              <a:t>completion</a:t>
            </a:r>
          </a:p>
          <a:p>
            <a:pPr algn="just">
              <a:lnSpc>
                <a:spcPct val="107000"/>
              </a:lnSpc>
              <a:spcAft>
                <a:spcPts val="800"/>
              </a:spcAft>
            </a:pPr>
            <a:r>
              <a:rPr lang="en-ZA" sz="2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n-ZA" sz="2000" dirty="0">
                <a:latin typeface="Arial" panose="020B0604020202020204" pitchFamily="34" charset="0"/>
                <a:ea typeface="Calibri" panose="020F0502020204030204" pitchFamily="34" charset="0"/>
                <a:cs typeface="Arial" panose="020B0604020202020204" pitchFamily="34" charset="0"/>
              </a:rPr>
              <a:t>It was this week presented to </a:t>
            </a:r>
            <a:r>
              <a:rPr lang="en-ZA" sz="2000" b="1" dirty="0">
                <a:latin typeface="Arial" panose="020B0604020202020204" pitchFamily="34" charset="0"/>
                <a:ea typeface="Calibri" panose="020F0502020204030204" pitchFamily="34" charset="0"/>
                <a:cs typeface="Arial" panose="020B0604020202020204" pitchFamily="34" charset="0"/>
              </a:rPr>
              <a:t>Provincial Treasuries,</a:t>
            </a:r>
            <a:r>
              <a:rPr lang="en-ZA" sz="2000" dirty="0">
                <a:latin typeface="Arial" panose="020B0604020202020204" pitchFamily="34" charset="0"/>
                <a:ea typeface="Calibri" panose="020F0502020204030204" pitchFamily="34" charset="0"/>
                <a:cs typeface="Arial" panose="020B0604020202020204" pitchFamily="34" charset="0"/>
              </a:rPr>
              <a:t> and sector departments, and will be </a:t>
            </a:r>
            <a:r>
              <a:rPr lang="en-ZA" sz="2000" b="1" dirty="0">
                <a:latin typeface="Arial" panose="020B0604020202020204" pitchFamily="34" charset="0"/>
                <a:ea typeface="Calibri" panose="020F0502020204030204" pitchFamily="34" charset="0"/>
                <a:cs typeface="Arial" panose="020B0604020202020204" pitchFamily="34" charset="0"/>
              </a:rPr>
              <a:t>rolled out soon</a:t>
            </a:r>
            <a:r>
              <a:rPr lang="en-ZA" sz="2000" dirty="0">
                <a:latin typeface="Arial" panose="020B0604020202020204" pitchFamily="34" charset="0"/>
                <a:ea typeface="Calibri" panose="020F050202020403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CB431FF8-F2EB-4BA3-BA95-553632111D0A}"/>
              </a:ext>
            </a:extLst>
          </p:cNvPr>
          <p:cNvSpPr/>
          <p:nvPr/>
        </p:nvSpPr>
        <p:spPr>
          <a:xfrm>
            <a:off x="0" y="190816"/>
            <a:ext cx="12055642" cy="646331"/>
          </a:xfrm>
          <a:prstGeom prst="rect">
            <a:avLst/>
          </a:prstGeom>
        </p:spPr>
        <p:txBody>
          <a:bodyPr wrap="square">
            <a:spAutoFit/>
          </a:bodyPr>
          <a:lstStyle/>
          <a:p>
            <a:r>
              <a:rPr lang="en-ZA" altLang="en-US" sz="3600" b="1" dirty="0" smtClean="0">
                <a:solidFill>
                  <a:schemeClr val="bg1"/>
                </a:solidFill>
              </a:rPr>
              <a:t>Future Initiatives</a:t>
            </a:r>
            <a:endParaRPr lang="en-ZA" sz="3600" dirty="0">
              <a:solidFill>
                <a:schemeClr val="bg1"/>
              </a:solidFill>
            </a:endParaRPr>
          </a:p>
        </p:txBody>
      </p:sp>
    </p:spTree>
    <p:extLst>
      <p:ext uri="{BB962C8B-B14F-4D97-AF65-F5344CB8AC3E}">
        <p14:creationId xmlns:p14="http://schemas.microsoft.com/office/powerpoint/2010/main" val="417186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17</a:t>
            </a:fld>
            <a:endParaRPr lang="en-US" altLang="en-US" sz="1400" b="0">
              <a:solidFill>
                <a:srgbClr val="000000"/>
              </a:solidFill>
            </a:endParaRPr>
          </a:p>
        </p:txBody>
      </p:sp>
      <p:sp>
        <p:nvSpPr>
          <p:cNvPr id="3" name="Rectangle 2">
            <a:extLst>
              <a:ext uri="{FF2B5EF4-FFF2-40B4-BE49-F238E27FC236}">
                <a16:creationId xmlns:a16="http://schemas.microsoft.com/office/drawing/2014/main" id="{CB431FF8-F2EB-4BA3-BA95-553632111D0A}"/>
              </a:ext>
            </a:extLst>
          </p:cNvPr>
          <p:cNvSpPr/>
          <p:nvPr/>
        </p:nvSpPr>
        <p:spPr>
          <a:xfrm>
            <a:off x="68179" y="157825"/>
            <a:ext cx="12055642" cy="646331"/>
          </a:xfrm>
          <a:prstGeom prst="rect">
            <a:avLst/>
          </a:prstGeom>
        </p:spPr>
        <p:txBody>
          <a:bodyPr wrap="square">
            <a:spAutoFit/>
          </a:bodyPr>
          <a:lstStyle/>
          <a:p>
            <a:r>
              <a:rPr lang="en-ZA" altLang="en-US" sz="3600" b="1" dirty="0">
                <a:solidFill>
                  <a:schemeClr val="bg1"/>
                </a:solidFill>
              </a:rPr>
              <a:t>Steps to </a:t>
            </a:r>
            <a:r>
              <a:rPr lang="en-ZA" altLang="en-US" sz="3600" b="1" dirty="0" smtClean="0">
                <a:solidFill>
                  <a:schemeClr val="bg1"/>
                </a:solidFill>
              </a:rPr>
              <a:t>Setting Tariffs</a:t>
            </a:r>
            <a:endParaRPr lang="en-ZA" altLang="en-US" sz="3600" b="1" dirty="0">
              <a:solidFill>
                <a:schemeClr val="bg1"/>
              </a:solidFill>
            </a:endParaRPr>
          </a:p>
        </p:txBody>
      </p:sp>
      <p:pic>
        <p:nvPicPr>
          <p:cNvPr id="7" name="Picture 6">
            <a:extLst>
              <a:ext uri="{FF2B5EF4-FFF2-40B4-BE49-F238E27FC236}">
                <a16:creationId xmlns:a16="http://schemas.microsoft.com/office/drawing/2014/main" id="{63001643-349B-4F5D-BE73-55CB404BD6DC}"/>
              </a:ext>
            </a:extLst>
          </p:cNvPr>
          <p:cNvPicPr>
            <a:picLocks noChangeAspect="1"/>
          </p:cNvPicPr>
          <p:nvPr/>
        </p:nvPicPr>
        <p:blipFill>
          <a:blip r:embed="rId2"/>
          <a:stretch>
            <a:fillRect/>
          </a:stretch>
        </p:blipFill>
        <p:spPr>
          <a:xfrm>
            <a:off x="1132973" y="1154715"/>
            <a:ext cx="9926053" cy="5119754"/>
          </a:xfrm>
          <a:prstGeom prst="rect">
            <a:avLst/>
          </a:prstGeom>
        </p:spPr>
      </p:pic>
    </p:spTree>
    <p:extLst>
      <p:ext uri="{BB962C8B-B14F-4D97-AF65-F5344CB8AC3E}">
        <p14:creationId xmlns:p14="http://schemas.microsoft.com/office/powerpoint/2010/main" val="24187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4A374A-D221-43A5-BA5C-165B313C76A0}"/>
              </a:ext>
            </a:extLst>
          </p:cNvPr>
          <p:cNvSpPr txBox="1"/>
          <p:nvPr/>
        </p:nvSpPr>
        <p:spPr>
          <a:xfrm>
            <a:off x="2155826" y="3013075"/>
            <a:ext cx="2124075" cy="523220"/>
          </a:xfrm>
          <a:prstGeom prst="rect">
            <a:avLst/>
          </a:prstGeom>
          <a:noFill/>
          <a:ln>
            <a:noFill/>
          </a:ln>
        </p:spPr>
        <p:txBody>
          <a:bodyPr>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Definition</a:t>
            </a:r>
          </a:p>
          <a:p>
            <a:pPr marL="263776" indent="-263776" defTabSz="422041" eaLnBrk="0" fontAlgn="base" hangingPunct="0">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Characteristics</a:t>
            </a:r>
          </a:p>
        </p:txBody>
      </p:sp>
      <p:sp>
        <p:nvSpPr>
          <p:cNvPr id="5" name="TextBox 4">
            <a:extLst>
              <a:ext uri="{FF2B5EF4-FFF2-40B4-BE49-F238E27FC236}">
                <a16:creationId xmlns:a16="http://schemas.microsoft.com/office/drawing/2014/main" id="{9F313C5F-D59C-4FA3-B2F2-025FA391A7E5}"/>
              </a:ext>
            </a:extLst>
          </p:cNvPr>
          <p:cNvSpPr txBox="1"/>
          <p:nvPr/>
        </p:nvSpPr>
        <p:spPr>
          <a:xfrm>
            <a:off x="5097464" y="3076522"/>
            <a:ext cx="2124075" cy="523220"/>
          </a:xfrm>
          <a:prstGeom prst="rect">
            <a:avLst/>
          </a:prstGeom>
          <a:noFill/>
          <a:ln>
            <a:noFill/>
          </a:ln>
        </p:spPr>
        <p:txBody>
          <a:bodyPr>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Allocating indirect costs</a:t>
            </a:r>
          </a:p>
        </p:txBody>
      </p:sp>
      <p:sp>
        <p:nvSpPr>
          <p:cNvPr id="6" name="TextBox 5">
            <a:extLst>
              <a:ext uri="{FF2B5EF4-FFF2-40B4-BE49-F238E27FC236}">
                <a16:creationId xmlns:a16="http://schemas.microsoft.com/office/drawing/2014/main" id="{028896D8-85B6-41E5-883A-724C6DF66F90}"/>
              </a:ext>
            </a:extLst>
          </p:cNvPr>
          <p:cNvSpPr txBox="1"/>
          <p:nvPr/>
        </p:nvSpPr>
        <p:spPr>
          <a:xfrm>
            <a:off x="7995066" y="2951353"/>
            <a:ext cx="2264560" cy="523220"/>
          </a:xfrm>
          <a:prstGeom prst="rect">
            <a:avLst/>
          </a:prstGeom>
          <a:noFill/>
          <a:ln>
            <a:noFill/>
          </a:ln>
        </p:spPr>
        <p:txBody>
          <a:bodyPr wrap="square">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Allowing for a surplus</a:t>
            </a:r>
          </a:p>
        </p:txBody>
      </p:sp>
      <p:sp>
        <p:nvSpPr>
          <p:cNvPr id="7" name="TextBox 6">
            <a:extLst>
              <a:ext uri="{FF2B5EF4-FFF2-40B4-BE49-F238E27FC236}">
                <a16:creationId xmlns:a16="http://schemas.microsoft.com/office/drawing/2014/main" id="{B48C0AF6-36D1-4186-89DE-980B5CFE3FBE}"/>
              </a:ext>
            </a:extLst>
          </p:cNvPr>
          <p:cNvSpPr txBox="1"/>
          <p:nvPr/>
        </p:nvSpPr>
        <p:spPr>
          <a:xfrm>
            <a:off x="2119314" y="5602289"/>
            <a:ext cx="2124075" cy="523220"/>
          </a:xfrm>
          <a:prstGeom prst="rect">
            <a:avLst/>
          </a:prstGeom>
          <a:noFill/>
        </p:spPr>
        <p:txBody>
          <a:bodyPr>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400" b="1" dirty="0">
                <a:solidFill>
                  <a:srgbClr val="000000"/>
                </a:solidFill>
                <a:latin typeface="Arial" panose="020B0604020202020204" pitchFamily="34" charset="0"/>
                <a:ea typeface="MS PGothic" panose="020B0600070205080204" pitchFamily="34" charset="-128"/>
                <a:cs typeface="Arial" panose="020B0604020202020204" pitchFamily="34" charset="0"/>
              </a:rPr>
              <a:t>Allocating grants and subsidies</a:t>
            </a:r>
          </a:p>
        </p:txBody>
      </p:sp>
      <p:sp>
        <p:nvSpPr>
          <p:cNvPr id="8" name="TextBox 7">
            <a:extLst>
              <a:ext uri="{FF2B5EF4-FFF2-40B4-BE49-F238E27FC236}">
                <a16:creationId xmlns:a16="http://schemas.microsoft.com/office/drawing/2014/main" id="{F4E4F805-926C-4F15-A0FD-FFC5EFA4CA7D}"/>
              </a:ext>
            </a:extLst>
          </p:cNvPr>
          <p:cNvSpPr txBox="1"/>
          <p:nvPr/>
        </p:nvSpPr>
        <p:spPr>
          <a:xfrm>
            <a:off x="5083176" y="5602289"/>
            <a:ext cx="2138363" cy="604837"/>
          </a:xfrm>
          <a:prstGeom prst="rect">
            <a:avLst/>
          </a:prstGeom>
          <a:noFill/>
        </p:spPr>
        <p:txBody>
          <a:bodyPr>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662" b="1" dirty="0">
                <a:solidFill>
                  <a:srgbClr val="000000"/>
                </a:solidFill>
                <a:latin typeface="Calibri" panose="020F0502020204030204" pitchFamily="34" charset="0"/>
                <a:ea typeface="MS PGothic" panose="020B0600070205080204" pitchFamily="34" charset="-128"/>
              </a:rPr>
              <a:t>Accounting anticipated growth</a:t>
            </a:r>
          </a:p>
        </p:txBody>
      </p:sp>
      <p:sp>
        <p:nvSpPr>
          <p:cNvPr id="9" name="TextBox 8">
            <a:extLst>
              <a:ext uri="{FF2B5EF4-FFF2-40B4-BE49-F238E27FC236}">
                <a16:creationId xmlns:a16="http://schemas.microsoft.com/office/drawing/2014/main" id="{8547BD0B-70A1-484A-A67F-555AC73CD8BF}"/>
              </a:ext>
            </a:extLst>
          </p:cNvPr>
          <p:cNvSpPr txBox="1"/>
          <p:nvPr/>
        </p:nvSpPr>
        <p:spPr>
          <a:xfrm>
            <a:off x="8008938" y="5526088"/>
            <a:ext cx="2139950" cy="603250"/>
          </a:xfrm>
          <a:prstGeom prst="rect">
            <a:avLst/>
          </a:prstGeom>
          <a:noFill/>
        </p:spPr>
        <p:txBody>
          <a:bodyPr>
            <a:spAutoFit/>
          </a:bodyPr>
          <a:lstStyle/>
          <a:p>
            <a:pPr marL="263776" indent="-263776" defTabSz="422041" eaLnBrk="0" fontAlgn="base" hangingPunct="0">
              <a:spcBef>
                <a:spcPct val="0"/>
              </a:spcBef>
              <a:spcAft>
                <a:spcPct val="0"/>
              </a:spcAft>
              <a:buFont typeface="Arial" panose="020B0604020202020204" pitchFamily="34" charset="0"/>
              <a:buChar char="•"/>
              <a:defRPr/>
            </a:pPr>
            <a:r>
              <a:rPr lang="en-ZA" sz="1662" b="1" dirty="0">
                <a:solidFill>
                  <a:srgbClr val="000000"/>
                </a:solidFill>
                <a:latin typeface="Calibri" panose="020F0502020204030204" pitchFamily="34" charset="0"/>
                <a:ea typeface="MS PGothic" panose="020B0600070205080204" pitchFamily="34" charset="-128"/>
              </a:rPr>
              <a:t>Weighted tariff increase</a:t>
            </a:r>
          </a:p>
        </p:txBody>
      </p:sp>
      <p:sp>
        <p:nvSpPr>
          <p:cNvPr id="11" name="Arrow: Right 10">
            <a:extLst>
              <a:ext uri="{FF2B5EF4-FFF2-40B4-BE49-F238E27FC236}">
                <a16:creationId xmlns:a16="http://schemas.microsoft.com/office/drawing/2014/main" id="{C1E78023-7753-4647-B146-C039929B7890}"/>
              </a:ext>
            </a:extLst>
          </p:cNvPr>
          <p:cNvSpPr/>
          <p:nvPr/>
        </p:nvSpPr>
        <p:spPr>
          <a:xfrm>
            <a:off x="4387850" y="2297114"/>
            <a:ext cx="477838" cy="339725"/>
          </a:xfrm>
          <a:prstGeom prst="rightArrow">
            <a:avLst>
              <a:gd name="adj1" fmla="val 50000"/>
              <a:gd name="adj2" fmla="val 541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endParaRPr lang="en-ZA" sz="1662">
              <a:solidFill>
                <a:srgbClr val="FFFFFF"/>
              </a:solidFill>
              <a:latin typeface="Calibri" panose="020F0502020204030204"/>
            </a:endParaRPr>
          </a:p>
        </p:txBody>
      </p:sp>
      <p:sp>
        <p:nvSpPr>
          <p:cNvPr id="12" name="Arrow: Right 11">
            <a:extLst>
              <a:ext uri="{FF2B5EF4-FFF2-40B4-BE49-F238E27FC236}">
                <a16:creationId xmlns:a16="http://schemas.microsoft.com/office/drawing/2014/main" id="{1078AA0F-D9CE-4979-8D41-EC87B74B54E6}"/>
              </a:ext>
            </a:extLst>
          </p:cNvPr>
          <p:cNvSpPr/>
          <p:nvPr/>
        </p:nvSpPr>
        <p:spPr>
          <a:xfrm>
            <a:off x="7332664" y="2297114"/>
            <a:ext cx="477837" cy="339725"/>
          </a:xfrm>
          <a:prstGeom prst="rightArrow">
            <a:avLst>
              <a:gd name="adj1" fmla="val 50000"/>
              <a:gd name="adj2" fmla="val 541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endParaRPr lang="en-ZA" sz="1662">
              <a:solidFill>
                <a:srgbClr val="FFFFFF"/>
              </a:solidFill>
              <a:latin typeface="Calibri" panose="020F0502020204030204"/>
            </a:endParaRPr>
          </a:p>
        </p:txBody>
      </p:sp>
      <p:grpSp>
        <p:nvGrpSpPr>
          <p:cNvPr id="13" name="Group 12">
            <a:extLst>
              <a:ext uri="{FF2B5EF4-FFF2-40B4-BE49-F238E27FC236}">
                <a16:creationId xmlns:a16="http://schemas.microsoft.com/office/drawing/2014/main" id="{C1BC7C6A-F836-48F5-8EBD-7EC66A78AE62}"/>
              </a:ext>
            </a:extLst>
          </p:cNvPr>
          <p:cNvGrpSpPr/>
          <p:nvPr/>
        </p:nvGrpSpPr>
        <p:grpSpPr>
          <a:xfrm>
            <a:off x="1909798" y="1770967"/>
            <a:ext cx="2333822" cy="1125415"/>
            <a:chOff x="426720" y="472440"/>
            <a:chExt cx="2528307" cy="1219200"/>
          </a:xfrm>
          <a:solidFill>
            <a:schemeClr val="accent3"/>
          </a:solidFill>
        </p:grpSpPr>
        <p:sp>
          <p:nvSpPr>
            <p:cNvPr id="20" name="Rectangle 19">
              <a:extLst>
                <a:ext uri="{FF2B5EF4-FFF2-40B4-BE49-F238E27FC236}">
                  <a16:creationId xmlns:a16="http://schemas.microsoft.com/office/drawing/2014/main" id="{A4A266DD-FC59-44B0-BBC2-917EF7A9694B}"/>
                </a:ext>
              </a:extLst>
            </p:cNvPr>
            <p:cNvSpPr/>
            <p:nvPr/>
          </p:nvSpPr>
          <p:spPr>
            <a:xfrm>
              <a:off x="653787" y="685800"/>
              <a:ext cx="2301240"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A credible budget</a:t>
              </a:r>
            </a:p>
          </p:txBody>
        </p:sp>
        <p:sp>
          <p:nvSpPr>
            <p:cNvPr id="21" name="Oval 20">
              <a:extLst>
                <a:ext uri="{FF2B5EF4-FFF2-40B4-BE49-F238E27FC236}">
                  <a16:creationId xmlns:a16="http://schemas.microsoft.com/office/drawing/2014/main" id="{EB4E11EB-499C-4CB1-A3E6-9C0A0C7CA23A}"/>
                </a:ext>
              </a:extLst>
            </p:cNvPr>
            <p:cNvSpPr/>
            <p:nvPr/>
          </p:nvSpPr>
          <p:spPr>
            <a:xfrm>
              <a:off x="426720" y="472440"/>
              <a:ext cx="579120" cy="534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1</a:t>
              </a:r>
            </a:p>
          </p:txBody>
        </p:sp>
      </p:grpSp>
      <p:grpSp>
        <p:nvGrpSpPr>
          <p:cNvPr id="14" name="Group 13">
            <a:extLst>
              <a:ext uri="{FF2B5EF4-FFF2-40B4-BE49-F238E27FC236}">
                <a16:creationId xmlns:a16="http://schemas.microsoft.com/office/drawing/2014/main" id="{B53EA136-8DFD-4B78-A685-329DDF6C6724}"/>
              </a:ext>
            </a:extLst>
          </p:cNvPr>
          <p:cNvGrpSpPr>
            <a:grpSpLocks/>
          </p:cNvGrpSpPr>
          <p:nvPr/>
        </p:nvGrpSpPr>
        <p:grpSpPr bwMode="auto">
          <a:xfrm>
            <a:off x="4786314" y="1771650"/>
            <a:ext cx="2455726" cy="1184005"/>
            <a:chOff x="3550920" y="487175"/>
            <a:chExt cx="2660645" cy="1283323"/>
          </a:xfrm>
        </p:grpSpPr>
        <p:sp>
          <p:nvSpPr>
            <p:cNvPr id="18" name="Rectangle 17">
              <a:extLst>
                <a:ext uri="{FF2B5EF4-FFF2-40B4-BE49-F238E27FC236}">
                  <a16:creationId xmlns:a16="http://schemas.microsoft.com/office/drawing/2014/main" id="{D033327F-8FC7-453E-9E6A-5C5AF4870EFF}"/>
                </a:ext>
              </a:extLst>
            </p:cNvPr>
            <p:cNvSpPr/>
            <p:nvPr/>
          </p:nvSpPr>
          <p:spPr>
            <a:xfrm>
              <a:off x="3910246" y="763910"/>
              <a:ext cx="2301319" cy="1006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Determining a basic cost of supply</a:t>
              </a:r>
            </a:p>
          </p:txBody>
        </p:sp>
        <p:sp>
          <p:nvSpPr>
            <p:cNvPr id="19" name="Oval 18">
              <a:extLst>
                <a:ext uri="{FF2B5EF4-FFF2-40B4-BE49-F238E27FC236}">
                  <a16:creationId xmlns:a16="http://schemas.microsoft.com/office/drawing/2014/main" id="{3C6AA5CC-2FBC-4C22-B130-3256A56D22DB}"/>
                </a:ext>
              </a:extLst>
            </p:cNvPr>
            <p:cNvSpPr/>
            <p:nvPr/>
          </p:nvSpPr>
          <p:spPr>
            <a:xfrm>
              <a:off x="3550920" y="487175"/>
              <a:ext cx="579629" cy="533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2</a:t>
              </a:r>
            </a:p>
          </p:txBody>
        </p:sp>
      </p:grpSp>
      <p:grpSp>
        <p:nvGrpSpPr>
          <p:cNvPr id="15" name="Group 14">
            <a:extLst>
              <a:ext uri="{FF2B5EF4-FFF2-40B4-BE49-F238E27FC236}">
                <a16:creationId xmlns:a16="http://schemas.microsoft.com/office/drawing/2014/main" id="{46433531-5810-4130-A382-986D375E75C1}"/>
              </a:ext>
            </a:extLst>
          </p:cNvPr>
          <p:cNvGrpSpPr/>
          <p:nvPr/>
        </p:nvGrpSpPr>
        <p:grpSpPr>
          <a:xfrm>
            <a:off x="7700848" y="1793143"/>
            <a:ext cx="2391509" cy="1125416"/>
            <a:chOff x="6705601" y="472439"/>
            <a:chExt cx="2590801" cy="1219201"/>
          </a:xfrm>
          <a:solidFill>
            <a:schemeClr val="accent3"/>
          </a:solidFill>
        </p:grpSpPr>
        <p:sp>
          <p:nvSpPr>
            <p:cNvPr id="16" name="Rectangle 15">
              <a:extLst>
                <a:ext uri="{FF2B5EF4-FFF2-40B4-BE49-F238E27FC236}">
                  <a16:creationId xmlns:a16="http://schemas.microsoft.com/office/drawing/2014/main" id="{A4F3BA6F-F33D-4804-ABB1-BA17E939775A}"/>
                </a:ext>
              </a:extLst>
            </p:cNvPr>
            <p:cNvSpPr/>
            <p:nvPr/>
          </p:nvSpPr>
          <p:spPr>
            <a:xfrm>
              <a:off x="6995162" y="685800"/>
              <a:ext cx="2301240"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Determining the revenue requirement</a:t>
              </a:r>
            </a:p>
          </p:txBody>
        </p:sp>
        <p:sp>
          <p:nvSpPr>
            <p:cNvPr id="17" name="Oval 16">
              <a:extLst>
                <a:ext uri="{FF2B5EF4-FFF2-40B4-BE49-F238E27FC236}">
                  <a16:creationId xmlns:a16="http://schemas.microsoft.com/office/drawing/2014/main" id="{A2FBFCA1-6B1C-462B-AF03-CCDAF16392D4}"/>
                </a:ext>
              </a:extLst>
            </p:cNvPr>
            <p:cNvSpPr/>
            <p:nvPr/>
          </p:nvSpPr>
          <p:spPr>
            <a:xfrm>
              <a:off x="6705601" y="472439"/>
              <a:ext cx="579120" cy="534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3</a:t>
              </a:r>
            </a:p>
          </p:txBody>
        </p:sp>
      </p:grpSp>
      <p:sp>
        <p:nvSpPr>
          <p:cNvPr id="23" name="Arrow: Right 22">
            <a:extLst>
              <a:ext uri="{FF2B5EF4-FFF2-40B4-BE49-F238E27FC236}">
                <a16:creationId xmlns:a16="http://schemas.microsoft.com/office/drawing/2014/main" id="{32145060-6D11-490E-87CB-F270E0A4C006}"/>
              </a:ext>
            </a:extLst>
          </p:cNvPr>
          <p:cNvSpPr/>
          <p:nvPr/>
        </p:nvSpPr>
        <p:spPr>
          <a:xfrm>
            <a:off x="4405314" y="4821238"/>
            <a:ext cx="479425" cy="341312"/>
          </a:xfrm>
          <a:prstGeom prst="rightArrow">
            <a:avLst>
              <a:gd name="adj1" fmla="val 50000"/>
              <a:gd name="adj2" fmla="val 541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endParaRPr lang="en-ZA" sz="1662">
              <a:solidFill>
                <a:srgbClr val="FFFFFF"/>
              </a:solidFill>
              <a:latin typeface="Calibri" panose="020F0502020204030204"/>
            </a:endParaRPr>
          </a:p>
        </p:txBody>
      </p:sp>
      <p:sp>
        <p:nvSpPr>
          <p:cNvPr id="24" name="Arrow: Right 23">
            <a:extLst>
              <a:ext uri="{FF2B5EF4-FFF2-40B4-BE49-F238E27FC236}">
                <a16:creationId xmlns:a16="http://schemas.microsoft.com/office/drawing/2014/main" id="{24108436-AEDA-4D0E-BA0C-2CC2B6EAACBA}"/>
              </a:ext>
            </a:extLst>
          </p:cNvPr>
          <p:cNvSpPr/>
          <p:nvPr/>
        </p:nvSpPr>
        <p:spPr>
          <a:xfrm>
            <a:off x="7369175" y="4859338"/>
            <a:ext cx="477838" cy="341312"/>
          </a:xfrm>
          <a:prstGeom prst="rightArrow">
            <a:avLst>
              <a:gd name="adj1" fmla="val 50000"/>
              <a:gd name="adj2" fmla="val 541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endParaRPr lang="en-ZA" sz="1662">
              <a:solidFill>
                <a:srgbClr val="FFFFFF"/>
              </a:solidFill>
              <a:latin typeface="Calibri" panose="020F0502020204030204"/>
            </a:endParaRPr>
          </a:p>
        </p:txBody>
      </p:sp>
      <p:grpSp>
        <p:nvGrpSpPr>
          <p:cNvPr id="25" name="Group 24">
            <a:extLst>
              <a:ext uri="{FF2B5EF4-FFF2-40B4-BE49-F238E27FC236}">
                <a16:creationId xmlns:a16="http://schemas.microsoft.com/office/drawing/2014/main" id="{1424626F-E4EE-4177-A486-63EAC14FB9AB}"/>
              </a:ext>
            </a:extLst>
          </p:cNvPr>
          <p:cNvGrpSpPr/>
          <p:nvPr/>
        </p:nvGrpSpPr>
        <p:grpSpPr>
          <a:xfrm>
            <a:off x="1909798" y="4341915"/>
            <a:ext cx="2487323" cy="1152312"/>
            <a:chOff x="426720" y="472440"/>
            <a:chExt cx="2694600" cy="1248339"/>
          </a:xfrm>
          <a:solidFill>
            <a:schemeClr val="accent6"/>
          </a:solidFill>
        </p:grpSpPr>
        <p:sp>
          <p:nvSpPr>
            <p:cNvPr id="32" name="Rectangle 31">
              <a:extLst>
                <a:ext uri="{FF2B5EF4-FFF2-40B4-BE49-F238E27FC236}">
                  <a16:creationId xmlns:a16="http://schemas.microsoft.com/office/drawing/2014/main" id="{BFB5CD81-7CF1-4BD0-9450-022EDAC4D046}"/>
                </a:ext>
              </a:extLst>
            </p:cNvPr>
            <p:cNvSpPr/>
            <p:nvPr/>
          </p:nvSpPr>
          <p:spPr>
            <a:xfrm>
              <a:off x="820080" y="714939"/>
              <a:ext cx="2301240"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Allocating non-tariff sources of revenue</a:t>
              </a:r>
            </a:p>
          </p:txBody>
        </p:sp>
        <p:sp>
          <p:nvSpPr>
            <p:cNvPr id="33" name="Oval 32">
              <a:extLst>
                <a:ext uri="{FF2B5EF4-FFF2-40B4-BE49-F238E27FC236}">
                  <a16:creationId xmlns:a16="http://schemas.microsoft.com/office/drawing/2014/main" id="{D79A9CC4-CBD4-4A0A-85F3-C287F3CE8918}"/>
                </a:ext>
              </a:extLst>
            </p:cNvPr>
            <p:cNvSpPr/>
            <p:nvPr/>
          </p:nvSpPr>
          <p:spPr>
            <a:xfrm>
              <a:off x="426720" y="472440"/>
              <a:ext cx="579120" cy="534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4</a:t>
              </a:r>
            </a:p>
          </p:txBody>
        </p:sp>
      </p:grpSp>
      <p:grpSp>
        <p:nvGrpSpPr>
          <p:cNvPr id="26" name="Group 25">
            <a:extLst>
              <a:ext uri="{FF2B5EF4-FFF2-40B4-BE49-F238E27FC236}">
                <a16:creationId xmlns:a16="http://schemas.microsoft.com/office/drawing/2014/main" id="{42D3A776-403B-4373-95B3-ABCA0333F919}"/>
              </a:ext>
            </a:extLst>
          </p:cNvPr>
          <p:cNvGrpSpPr/>
          <p:nvPr/>
        </p:nvGrpSpPr>
        <p:grpSpPr>
          <a:xfrm>
            <a:off x="4760223" y="4401888"/>
            <a:ext cx="2450559" cy="1175010"/>
            <a:chOff x="3550920" y="487175"/>
            <a:chExt cx="2654772" cy="1272927"/>
          </a:xfrm>
          <a:solidFill>
            <a:schemeClr val="accent3"/>
          </a:solidFill>
        </p:grpSpPr>
        <p:sp>
          <p:nvSpPr>
            <p:cNvPr id="30" name="Rectangle 29">
              <a:extLst>
                <a:ext uri="{FF2B5EF4-FFF2-40B4-BE49-F238E27FC236}">
                  <a16:creationId xmlns:a16="http://schemas.microsoft.com/office/drawing/2014/main" id="{F41F46B8-A437-4C7E-BD7F-B8AAB151A63C}"/>
                </a:ext>
              </a:extLst>
            </p:cNvPr>
            <p:cNvSpPr/>
            <p:nvPr/>
          </p:nvSpPr>
          <p:spPr>
            <a:xfrm>
              <a:off x="3904452" y="754262"/>
              <a:ext cx="2301240"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Growth in volumes and customers</a:t>
              </a:r>
            </a:p>
          </p:txBody>
        </p:sp>
        <p:sp>
          <p:nvSpPr>
            <p:cNvPr id="31" name="Oval 30">
              <a:extLst>
                <a:ext uri="{FF2B5EF4-FFF2-40B4-BE49-F238E27FC236}">
                  <a16:creationId xmlns:a16="http://schemas.microsoft.com/office/drawing/2014/main" id="{C062C2E8-EE20-4458-A694-65003CACFB8F}"/>
                </a:ext>
              </a:extLst>
            </p:cNvPr>
            <p:cNvSpPr/>
            <p:nvPr/>
          </p:nvSpPr>
          <p:spPr>
            <a:xfrm>
              <a:off x="3550920" y="487175"/>
              <a:ext cx="579120" cy="534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5</a:t>
              </a:r>
            </a:p>
          </p:txBody>
        </p:sp>
      </p:grpSp>
      <p:grpSp>
        <p:nvGrpSpPr>
          <p:cNvPr id="27" name="Group 26">
            <a:extLst>
              <a:ext uri="{FF2B5EF4-FFF2-40B4-BE49-F238E27FC236}">
                <a16:creationId xmlns:a16="http://schemas.microsoft.com/office/drawing/2014/main" id="{B8222650-A950-4E0A-AE6B-271191EE65BC}"/>
              </a:ext>
            </a:extLst>
          </p:cNvPr>
          <p:cNvGrpSpPr/>
          <p:nvPr/>
        </p:nvGrpSpPr>
        <p:grpSpPr>
          <a:xfrm>
            <a:off x="7700848" y="4324303"/>
            <a:ext cx="2480621" cy="1251700"/>
            <a:chOff x="6705601" y="472439"/>
            <a:chExt cx="2687339" cy="1356008"/>
          </a:xfrm>
          <a:solidFill>
            <a:schemeClr val="accent6"/>
          </a:solidFill>
        </p:grpSpPr>
        <p:sp>
          <p:nvSpPr>
            <p:cNvPr id="28" name="Rectangle 27">
              <a:extLst>
                <a:ext uri="{FF2B5EF4-FFF2-40B4-BE49-F238E27FC236}">
                  <a16:creationId xmlns:a16="http://schemas.microsoft.com/office/drawing/2014/main" id="{B9A97F7C-4B12-4D1D-A991-D23249EFEFE1}"/>
                </a:ext>
              </a:extLst>
            </p:cNvPr>
            <p:cNvSpPr/>
            <p:nvPr/>
          </p:nvSpPr>
          <p:spPr>
            <a:xfrm>
              <a:off x="7091700" y="822607"/>
              <a:ext cx="2301240"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Arial" panose="020B0604020202020204" pitchFamily="34" charset="0"/>
                  <a:cs typeface="Arial" panose="020B0604020202020204" pitchFamily="34" charset="0"/>
                </a:rPr>
                <a:t>Calculating cost reflective tariff increases</a:t>
              </a:r>
            </a:p>
          </p:txBody>
        </p:sp>
        <p:sp>
          <p:nvSpPr>
            <p:cNvPr id="29" name="Oval 28">
              <a:extLst>
                <a:ext uri="{FF2B5EF4-FFF2-40B4-BE49-F238E27FC236}">
                  <a16:creationId xmlns:a16="http://schemas.microsoft.com/office/drawing/2014/main" id="{94C2B6A4-2BEC-4039-87DF-7970D54B4F74}"/>
                </a:ext>
              </a:extLst>
            </p:cNvPr>
            <p:cNvSpPr/>
            <p:nvPr/>
          </p:nvSpPr>
          <p:spPr>
            <a:xfrm>
              <a:off x="6705601" y="472439"/>
              <a:ext cx="579120" cy="534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eaLnBrk="0" fontAlgn="base" hangingPunct="0">
                <a:spcBef>
                  <a:spcPct val="0"/>
                </a:spcBef>
                <a:spcAft>
                  <a:spcPct val="0"/>
                </a:spcAft>
                <a:defRPr/>
              </a:pPr>
              <a:r>
                <a:rPr lang="en-ZA" sz="1662" dirty="0">
                  <a:solidFill>
                    <a:srgbClr val="FFFFFF"/>
                  </a:solidFill>
                  <a:latin typeface="Calibri" panose="020F0502020204030204"/>
                </a:rPr>
                <a:t>6</a:t>
              </a:r>
            </a:p>
          </p:txBody>
        </p:sp>
      </p:grpSp>
      <p:pic>
        <p:nvPicPr>
          <p:cNvPr id="22" name="Picture 21">
            <a:extLst>
              <a:ext uri="{FF2B5EF4-FFF2-40B4-BE49-F238E27FC236}">
                <a16:creationId xmlns:a16="http://schemas.microsoft.com/office/drawing/2014/main" id="{2092760C-8141-49BA-A15A-7CF4D5D76A2B}"/>
              </a:ext>
            </a:extLst>
          </p:cNvPr>
          <p:cNvPicPr>
            <a:picLocks noChangeAspect="1"/>
          </p:cNvPicPr>
          <p:nvPr/>
        </p:nvPicPr>
        <p:blipFill>
          <a:blip r:embed="rId3"/>
          <a:stretch>
            <a:fillRect/>
          </a:stretch>
        </p:blipFill>
        <p:spPr>
          <a:xfrm>
            <a:off x="279402" y="6106385"/>
            <a:ext cx="2000250" cy="666750"/>
          </a:xfrm>
          <a:prstGeom prst="rect">
            <a:avLst/>
          </a:prstGeom>
        </p:spPr>
      </p:pic>
      <p:pic>
        <p:nvPicPr>
          <p:cNvPr id="35" name="Picture 34">
            <a:extLst>
              <a:ext uri="{FF2B5EF4-FFF2-40B4-BE49-F238E27FC236}">
                <a16:creationId xmlns:a16="http://schemas.microsoft.com/office/drawing/2014/main" id="{5CC06AC1-A14F-41A8-B6A2-6BF667E8C8FF}"/>
              </a:ext>
            </a:extLst>
          </p:cNvPr>
          <p:cNvPicPr>
            <a:picLocks noChangeAspect="1"/>
          </p:cNvPicPr>
          <p:nvPr/>
        </p:nvPicPr>
        <p:blipFill>
          <a:blip r:embed="rId4"/>
          <a:stretch>
            <a:fillRect/>
          </a:stretch>
        </p:blipFill>
        <p:spPr>
          <a:xfrm>
            <a:off x="0" y="0"/>
            <a:ext cx="12192000" cy="1468361"/>
          </a:xfrm>
          <a:prstGeom prst="rect">
            <a:avLst/>
          </a:prstGeom>
        </p:spPr>
      </p:pic>
      <p:sp>
        <p:nvSpPr>
          <p:cNvPr id="36" name="Rectangle 35">
            <a:extLst>
              <a:ext uri="{FF2B5EF4-FFF2-40B4-BE49-F238E27FC236}">
                <a16:creationId xmlns:a16="http://schemas.microsoft.com/office/drawing/2014/main" id="{A7C0588C-5129-44C2-BF27-0F248296A8CF}"/>
              </a:ext>
            </a:extLst>
          </p:cNvPr>
          <p:cNvSpPr/>
          <p:nvPr/>
        </p:nvSpPr>
        <p:spPr>
          <a:xfrm>
            <a:off x="67376" y="89296"/>
            <a:ext cx="12124623" cy="1200329"/>
          </a:xfrm>
          <a:prstGeom prst="rect">
            <a:avLst/>
          </a:prstGeom>
        </p:spPr>
        <p:txBody>
          <a:bodyPr wrap="square">
            <a:spAutoFit/>
          </a:bodyPr>
          <a:lstStyle/>
          <a:p>
            <a:r>
              <a:rPr lang="en-ZA" altLang="en-US" sz="3600" b="1" dirty="0">
                <a:solidFill>
                  <a:schemeClr val="bg1"/>
                </a:solidFill>
                <a:latin typeface="Arial" panose="020B0604020202020204" pitchFamily="34" charset="0"/>
                <a:cs typeface="Arial" panose="020B0604020202020204" pitchFamily="34" charset="0"/>
              </a:rPr>
              <a:t>Tarif Tool – Basic steps to determine cost reflective</a:t>
            </a:r>
          </a:p>
          <a:p>
            <a:r>
              <a:rPr lang="en-ZA" altLang="en-US" sz="3600" b="1" dirty="0" smtClean="0">
                <a:solidFill>
                  <a:schemeClr val="bg1"/>
                </a:solidFill>
                <a:latin typeface="Arial" panose="020B0604020202020204" pitchFamily="34" charset="0"/>
                <a:cs typeface="Arial" panose="020B0604020202020204" pitchFamily="34" charset="0"/>
              </a:rPr>
              <a:t>tariffs</a:t>
            </a:r>
            <a:endParaRPr lang="en-ZA" altLang="en-US" sz="36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animBg="1"/>
      <p:bldP spid="1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1" descr="Powerpoint Presentation3">
            <a:extLst>
              <a:ext uri="{FF2B5EF4-FFF2-40B4-BE49-F238E27FC236}">
                <a16:creationId xmlns:a16="http://schemas.microsoft.com/office/drawing/2014/main" id="{F448A5E3-F57D-4354-8C7B-5343D81C3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5" y="-481013"/>
            <a:ext cx="12622845" cy="882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3EDA32C-B783-4553-A892-A5AB35882734}"/>
              </a:ext>
            </a:extLst>
          </p:cNvPr>
          <p:cNvSpPr txBox="1">
            <a:spLocks/>
          </p:cNvSpPr>
          <p:nvPr/>
        </p:nvSpPr>
        <p:spPr bwMode="auto">
          <a:xfrm>
            <a:off x="1673226" y="2014538"/>
            <a:ext cx="8812213" cy="838200"/>
          </a:xfrm>
          <a:prstGeom prst="rect">
            <a:avLst/>
          </a:prstGeom>
          <a:noFill/>
          <a:ln w="9525">
            <a:noFill/>
            <a:miter lim="800000"/>
            <a:headEnd/>
            <a:tailEnd/>
          </a:ln>
        </p:spPr>
        <p:txBody>
          <a:bodyPr anchor="ct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algn="ctr">
              <a:defRPr/>
            </a:pPr>
            <a:r>
              <a:rPr lang="en-ZA" sz="8000" b="1" kern="0" dirty="0">
                <a:solidFill>
                  <a:srgbClr val="FFFFFF"/>
                </a:solidFill>
                <a:latin typeface="Calibri" panose="020F0502020204030204" pitchFamily="34" charset="0"/>
                <a:ea typeface="Osaka"/>
                <a:cs typeface="Calibri" panose="020F0502020204030204" pitchFamily="34" charset="0"/>
              </a:rPr>
              <a:t>THANK YOU</a:t>
            </a:r>
          </a:p>
        </p:txBody>
      </p:sp>
      <p:pic>
        <p:nvPicPr>
          <p:cNvPr id="76804" name="Picture 6">
            <a:extLst>
              <a:ext uri="{FF2B5EF4-FFF2-40B4-BE49-F238E27FC236}">
                <a16:creationId xmlns:a16="http://schemas.microsoft.com/office/drawing/2014/main" id="{3A594304-D0F9-48B8-9BE5-45383539D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3937001"/>
            <a:ext cx="39417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7">
            <a:extLst>
              <a:ext uri="{FF2B5EF4-FFF2-40B4-BE49-F238E27FC236}">
                <a16:creationId xmlns:a16="http://schemas.microsoft.com/office/drawing/2014/main" id="{20A2E0AE-8E2E-4C2E-8EEC-9A00066C1A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3726" y="3933825"/>
            <a:ext cx="41322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Box 10">
            <a:extLst>
              <a:ext uri="{FF2B5EF4-FFF2-40B4-BE49-F238E27FC236}">
                <a16:creationId xmlns:a16="http://schemas.microsoft.com/office/drawing/2014/main" id="{F315B90E-AA0E-46D5-9015-ABBBA5C559BF}"/>
              </a:ext>
            </a:extLst>
          </p:cNvPr>
          <p:cNvSpPr txBox="1">
            <a:spLocks noChangeArrowheads="1"/>
          </p:cNvSpPr>
          <p:nvPr/>
        </p:nvSpPr>
        <p:spPr bwMode="auto">
          <a:xfrm>
            <a:off x="2079626" y="5670550"/>
            <a:ext cx="3916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ZA" altLang="en-US" sz="1400">
                <a:solidFill>
                  <a:srgbClr val="000000"/>
                </a:solidFill>
                <a:latin typeface="Calibri" panose="020F0502020204030204" pitchFamily="34" charset="0"/>
                <a:cs typeface="Calibri" panose="020F0502020204030204" pitchFamily="34" charset="0"/>
              </a:rPr>
              <a:t>For additional information on national and provincial budgets, please visit our new budget data portal: </a:t>
            </a:r>
            <a:r>
              <a:rPr lang="en-ZA" altLang="en-US" sz="1400">
                <a:solidFill>
                  <a:srgbClr val="000000"/>
                </a:solidFill>
                <a:latin typeface="Calibri" panose="020F0502020204030204" pitchFamily="34" charset="0"/>
                <a:cs typeface="Calibri" panose="020F0502020204030204" pitchFamily="34" charset="0"/>
                <a:hlinkClick r:id="rId6"/>
              </a:rPr>
              <a:t>https://vulekamali.gov.za</a:t>
            </a:r>
            <a:r>
              <a:rPr lang="en-ZA" altLang="en-US" sz="1400">
                <a:solidFill>
                  <a:srgbClr val="000000"/>
                </a:solidFill>
                <a:latin typeface="Calibri" panose="020F0502020204030204" pitchFamily="34" charset="0"/>
                <a:cs typeface="Calibri" panose="020F0502020204030204" pitchFamily="34" charset="0"/>
              </a:rPr>
              <a:t>   </a:t>
            </a:r>
          </a:p>
        </p:txBody>
      </p:sp>
      <p:sp>
        <p:nvSpPr>
          <p:cNvPr id="76807" name="TextBox 11">
            <a:extLst>
              <a:ext uri="{FF2B5EF4-FFF2-40B4-BE49-F238E27FC236}">
                <a16:creationId xmlns:a16="http://schemas.microsoft.com/office/drawing/2014/main" id="{03A74618-54A6-46C1-A401-4E3FE2BBF0E1}"/>
              </a:ext>
            </a:extLst>
          </p:cNvPr>
          <p:cNvSpPr txBox="1">
            <a:spLocks noChangeArrowheads="1"/>
          </p:cNvSpPr>
          <p:nvPr/>
        </p:nvSpPr>
        <p:spPr bwMode="auto">
          <a:xfrm>
            <a:off x="6283326" y="5665789"/>
            <a:ext cx="392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ZA" altLang="en-US" sz="1400">
                <a:solidFill>
                  <a:srgbClr val="000000"/>
                </a:solidFill>
                <a:latin typeface="Calibri" panose="020F0502020204030204" pitchFamily="34" charset="0"/>
                <a:cs typeface="Calibri" panose="020F0502020204030204" pitchFamily="34" charset="0"/>
              </a:rPr>
              <a:t>For information on local government finances, please visit: </a:t>
            </a:r>
            <a:r>
              <a:rPr lang="en-ZA" altLang="en-US" sz="1400">
                <a:solidFill>
                  <a:srgbClr val="000000"/>
                </a:solidFill>
                <a:latin typeface="Calibri" panose="020F0502020204030204" pitchFamily="34" charset="0"/>
                <a:cs typeface="Calibri" panose="020F0502020204030204" pitchFamily="34" charset="0"/>
                <a:hlinkClick r:id="rId7"/>
              </a:rPr>
              <a:t>https://municipalmoney.gov.za</a:t>
            </a:r>
            <a:r>
              <a:rPr lang="en-ZA" altLang="en-US" sz="1400">
                <a:solidFill>
                  <a:srgbClr val="000000"/>
                </a:solidFill>
                <a:latin typeface="Calibri" panose="020F0502020204030204" pitchFamily="34" charset="0"/>
                <a:cs typeface="Calibri" panose="020F050202020403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A9B09CFA-D23B-44A3-BD84-7483690E0295}"/>
              </a:ext>
            </a:extLst>
          </p:cNvPr>
          <p:cNvSpPr>
            <a:spLocks noGrp="1" noChangeArrowheads="1"/>
          </p:cNvSpPr>
          <p:nvPr>
            <p:ph type="title"/>
          </p:nvPr>
        </p:nvSpPr>
        <p:spPr>
          <a:xfrm>
            <a:off x="0" y="20638"/>
            <a:ext cx="12191999" cy="1047750"/>
          </a:xfrm>
        </p:spPr>
        <p:txBody>
          <a:bodyPr/>
          <a:lstStyle/>
          <a:p>
            <a:r>
              <a:rPr lang="en-ZA" altLang="en-US" dirty="0" smtClean="0"/>
              <a:t>Tariff Setting</a:t>
            </a:r>
            <a:endParaRPr lang="en-ZA" altLang="en-US" dirty="0"/>
          </a:p>
        </p:txBody>
      </p:sp>
      <p:sp>
        <p:nvSpPr>
          <p:cNvPr id="229379" name="Slide Number Placeholder 3">
            <a:extLst>
              <a:ext uri="{FF2B5EF4-FFF2-40B4-BE49-F238E27FC236}">
                <a16:creationId xmlns:a16="http://schemas.microsoft.com/office/drawing/2014/main" id="{485F7219-04BC-406D-B631-088AA1EBFE9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7A19E422-23E6-4B47-84CC-B46574B73C98}" type="slidenum">
              <a:rPr lang="en-US" altLang="en-US" sz="1000">
                <a:solidFill>
                  <a:srgbClr val="808080"/>
                </a:solidFill>
                <a:latin typeface="Arial Bold Italic" panose="020B0704020202090204" pitchFamily="34" charset="0"/>
                <a:ea typeface="Osaka"/>
              </a:rPr>
              <a:pPr fontAlgn="base">
                <a:spcBef>
                  <a:spcPct val="0"/>
                </a:spcBef>
                <a:spcAft>
                  <a:spcPct val="0"/>
                </a:spcAft>
              </a:pPr>
              <a:t>2</a:t>
            </a:fld>
            <a:endParaRPr lang="en-US" altLang="en-US" sz="1400" b="0">
              <a:solidFill>
                <a:srgbClr val="000000"/>
              </a:solidFill>
              <a:ea typeface="Osaka"/>
            </a:endParaRPr>
          </a:p>
        </p:txBody>
      </p:sp>
      <p:sp>
        <p:nvSpPr>
          <p:cNvPr id="2" name="Rectangle 1">
            <a:extLst>
              <a:ext uri="{FF2B5EF4-FFF2-40B4-BE49-F238E27FC236}">
                <a16:creationId xmlns:a16="http://schemas.microsoft.com/office/drawing/2014/main" id="{2D4AA687-8304-4D37-ABD2-C3E4C24B0876}"/>
              </a:ext>
            </a:extLst>
          </p:cNvPr>
          <p:cNvSpPr/>
          <p:nvPr/>
        </p:nvSpPr>
        <p:spPr>
          <a:xfrm>
            <a:off x="170121" y="1807535"/>
            <a:ext cx="11887200" cy="3828164"/>
          </a:xfrm>
          <a:prstGeom prst="rect">
            <a:avLst/>
          </a:prstGeom>
        </p:spPr>
        <p:txBody>
          <a:bodyPr wrap="square">
            <a:spAutoFit/>
          </a:bodyPr>
          <a:lstStyle/>
          <a:p>
            <a:pPr algn="just">
              <a:lnSpc>
                <a:spcPct val="107000"/>
              </a:lnSpc>
              <a:spcAft>
                <a:spcPts val="0"/>
              </a:spcAft>
            </a:pPr>
            <a:r>
              <a:rPr lang="en-ZA" sz="2000" dirty="0">
                <a:ea typeface="Times New Roman" panose="02020603050405020304" pitchFamily="18" charset="0"/>
                <a:cs typeface="Calibri" panose="020F0502020204030204" pitchFamily="34" charset="0"/>
              </a:rPr>
              <a:t>Proper </a:t>
            </a:r>
            <a:r>
              <a:rPr lang="en-ZA" sz="2000" b="1" dirty="0">
                <a:ea typeface="Times New Roman" panose="02020603050405020304" pitchFamily="18" charset="0"/>
                <a:cs typeface="Calibri" panose="020F0502020204030204" pitchFamily="34" charset="0"/>
              </a:rPr>
              <a:t>Revenue Management</a:t>
            </a:r>
            <a:r>
              <a:rPr lang="en-ZA" sz="2000" dirty="0">
                <a:ea typeface="Times New Roman" panose="02020603050405020304" pitchFamily="18" charset="0"/>
                <a:cs typeface="Calibri" panose="020F0502020204030204" pitchFamily="34" charset="0"/>
              </a:rPr>
              <a:t> play an important role in determining </a:t>
            </a:r>
            <a:r>
              <a:rPr lang="en-ZA" sz="2000" b="1" dirty="0">
                <a:ea typeface="Times New Roman" panose="02020603050405020304" pitchFamily="18" charset="0"/>
                <a:cs typeface="Calibri" panose="020F0502020204030204" pitchFamily="34" charset="0"/>
              </a:rPr>
              <a:t>local government’s ability to fund their budgets &amp; deliver services. </a:t>
            </a:r>
          </a:p>
          <a:p>
            <a:pPr algn="just">
              <a:lnSpc>
                <a:spcPct val="107000"/>
              </a:lnSpc>
              <a:spcAft>
                <a:spcPts val="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0"/>
              </a:spcAft>
            </a:pPr>
            <a:r>
              <a:rPr lang="en-ZA" sz="2000" dirty="0">
                <a:ea typeface="Times New Roman" panose="02020603050405020304" pitchFamily="18" charset="0"/>
                <a:cs typeface="Calibri" panose="020F0502020204030204" pitchFamily="34" charset="0"/>
              </a:rPr>
              <a:t>The ability of a municipality to generate </a:t>
            </a:r>
            <a:r>
              <a:rPr lang="en-ZA" sz="2000" b="1" dirty="0">
                <a:ea typeface="Times New Roman" panose="02020603050405020304" pitchFamily="18" charset="0"/>
                <a:cs typeface="Calibri" panose="020F0502020204030204" pitchFamily="34" charset="0"/>
              </a:rPr>
              <a:t>its own revenue/income</a:t>
            </a:r>
            <a:r>
              <a:rPr lang="en-ZA" sz="2000" dirty="0">
                <a:ea typeface="Times New Roman" panose="02020603050405020304" pitchFamily="18" charset="0"/>
                <a:cs typeface="Calibri" panose="020F0502020204030204" pitchFamily="34" charset="0"/>
              </a:rPr>
              <a:t> is an important sign of </a:t>
            </a:r>
            <a:r>
              <a:rPr lang="en-ZA" sz="2000" b="1" dirty="0">
                <a:ea typeface="Times New Roman" panose="02020603050405020304" pitchFamily="18" charset="0"/>
                <a:cs typeface="Calibri" panose="020F0502020204030204" pitchFamily="34" charset="0"/>
              </a:rPr>
              <a:t>its independence, and can be enhanced </a:t>
            </a:r>
            <a:r>
              <a:rPr lang="en-ZA" sz="2000" dirty="0">
                <a:ea typeface="Times New Roman" panose="02020603050405020304" pitchFamily="18" charset="0"/>
                <a:cs typeface="Calibri" panose="020F0502020204030204" pitchFamily="34" charset="0"/>
              </a:rPr>
              <a:t>through </a:t>
            </a:r>
            <a:r>
              <a:rPr lang="en-ZA" sz="2000" b="1" dirty="0">
                <a:ea typeface="Times New Roman" panose="02020603050405020304" pitchFamily="18" charset="0"/>
                <a:cs typeface="Calibri" panose="020F0502020204030204" pitchFamily="34" charset="0"/>
              </a:rPr>
              <a:t>the appropriate setting of sustainable tariffs</a:t>
            </a:r>
            <a:r>
              <a:rPr lang="en-ZA" sz="2000" dirty="0">
                <a:ea typeface="Times New Roman" panose="02020603050405020304" pitchFamily="18" charset="0"/>
                <a:cs typeface="Calibri" panose="020F0502020204030204" pitchFamily="34" charset="0"/>
              </a:rPr>
              <a:t> structures and </a:t>
            </a:r>
            <a:r>
              <a:rPr lang="en-ZA" sz="2000" b="1" dirty="0">
                <a:ea typeface="Times New Roman" panose="02020603050405020304" pitchFamily="18" charset="0"/>
                <a:cs typeface="Calibri" panose="020F0502020204030204" pitchFamily="34" charset="0"/>
              </a:rPr>
              <a:t>suitable revenue</a:t>
            </a:r>
            <a:r>
              <a:rPr lang="en-ZA" sz="2000" dirty="0">
                <a:ea typeface="Times New Roman" panose="02020603050405020304" pitchFamily="18" charset="0"/>
                <a:cs typeface="Calibri" panose="020F0502020204030204" pitchFamily="34" charset="0"/>
              </a:rPr>
              <a:t> streams.</a:t>
            </a:r>
            <a:endParaRPr lang="en-ZA" sz="2000" dirty="0">
              <a:ea typeface="Calibri" panose="020F0502020204030204" pitchFamily="34" charset="0"/>
              <a:cs typeface="Times New Roman" panose="02020603050405020304" pitchFamily="18" charset="0"/>
            </a:endParaRPr>
          </a:p>
          <a:p>
            <a:pPr algn="just">
              <a:lnSpc>
                <a:spcPct val="107000"/>
              </a:lnSpc>
              <a:spcAft>
                <a:spcPts val="0"/>
              </a:spcAft>
            </a:pPr>
            <a:r>
              <a:rPr lang="en-ZA" sz="2000" dirty="0">
                <a:ea typeface="Times New Roman" panose="02020603050405020304" pitchFamily="18" charset="0"/>
                <a:cs typeface="Calibri" panose="020F0502020204030204" pitchFamily="34" charset="0"/>
              </a:rPr>
              <a:t> </a:t>
            </a:r>
            <a:endParaRPr lang="en-ZA" sz="2000" dirty="0">
              <a:ea typeface="Calibri" panose="020F0502020204030204" pitchFamily="34" charset="0"/>
              <a:cs typeface="Times New Roman" panose="02020603050405020304" pitchFamily="18" charset="0"/>
            </a:endParaRPr>
          </a:p>
          <a:p>
            <a:pPr algn="just">
              <a:lnSpc>
                <a:spcPct val="150000"/>
              </a:lnSpc>
              <a:spcAft>
                <a:spcPts val="800"/>
              </a:spcAft>
            </a:pPr>
            <a:r>
              <a:rPr lang="en-ZA" sz="2000" dirty="0">
                <a:solidFill>
                  <a:srgbClr val="000000"/>
                </a:solidFill>
                <a:ea typeface="Calibri" panose="020F0502020204030204" pitchFamily="34" charset="0"/>
                <a:cs typeface="Calibri" panose="020F0502020204030204" pitchFamily="34" charset="0"/>
              </a:rPr>
              <a:t>Clearly, getting </a:t>
            </a:r>
            <a:r>
              <a:rPr lang="en-ZA" sz="2000" b="1" i="1" dirty="0">
                <a:solidFill>
                  <a:srgbClr val="000000"/>
                </a:solidFill>
                <a:ea typeface="Calibri" panose="020F0502020204030204" pitchFamily="34" charset="0"/>
                <a:cs typeface="Calibri" panose="020F0502020204030204" pitchFamily="34" charset="0"/>
              </a:rPr>
              <a:t>tariffs levels right</a:t>
            </a:r>
            <a:r>
              <a:rPr lang="en-ZA" sz="2000" dirty="0">
                <a:solidFill>
                  <a:srgbClr val="000000"/>
                </a:solidFill>
                <a:ea typeface="Calibri" panose="020F0502020204030204" pitchFamily="34" charset="0"/>
                <a:cs typeface="Calibri" panose="020F0502020204030204" pitchFamily="34" charset="0"/>
              </a:rPr>
              <a:t> and maximising the revenue available from </a:t>
            </a:r>
            <a:r>
              <a:rPr lang="en-ZA" sz="2000" b="1" i="1" dirty="0">
                <a:solidFill>
                  <a:srgbClr val="000000"/>
                </a:solidFill>
                <a:ea typeface="Calibri" panose="020F0502020204030204" pitchFamily="34" charset="0"/>
                <a:cs typeface="Calibri" panose="020F0502020204030204" pitchFamily="34" charset="0"/>
              </a:rPr>
              <a:t>tariffs</a:t>
            </a:r>
            <a:r>
              <a:rPr lang="en-ZA" sz="2000" dirty="0">
                <a:solidFill>
                  <a:srgbClr val="000000"/>
                </a:solidFill>
                <a:ea typeface="Calibri" panose="020F0502020204030204" pitchFamily="34" charset="0"/>
                <a:cs typeface="Calibri" panose="020F0502020204030204" pitchFamily="34" charset="0"/>
              </a:rPr>
              <a:t> is vital for ensuring financial sustainability. </a:t>
            </a:r>
            <a:endParaRPr lang="en-ZA" sz="2000" dirty="0">
              <a:ea typeface="Calibri" panose="020F0502020204030204" pitchFamily="34" charset="0"/>
              <a:cs typeface="Times New Roman" panose="02020603050405020304" pitchFamily="18" charset="0"/>
            </a:endParaRPr>
          </a:p>
          <a:p>
            <a:pPr algn="just">
              <a:lnSpc>
                <a:spcPct val="150000"/>
              </a:lnSpc>
              <a:spcAft>
                <a:spcPts val="800"/>
              </a:spcAft>
            </a:pPr>
            <a:r>
              <a:rPr lang="en-ZA" sz="2000" b="1" i="1" dirty="0">
                <a:solidFill>
                  <a:srgbClr val="000000"/>
                </a:solidFill>
                <a:ea typeface="Calibri" panose="020F0502020204030204" pitchFamily="34" charset="0"/>
                <a:cs typeface="Times New Roman" panose="02020603050405020304" pitchFamily="18" charset="0"/>
              </a:rPr>
              <a:t>Tariffs</a:t>
            </a:r>
            <a:r>
              <a:rPr lang="en-ZA" sz="2000" dirty="0">
                <a:solidFill>
                  <a:srgbClr val="000000"/>
                </a:solidFill>
                <a:ea typeface="Calibri" panose="020F0502020204030204" pitchFamily="34" charset="0"/>
                <a:cs typeface="Calibri" panose="020F0502020204030204" pitchFamily="34" charset="0"/>
              </a:rPr>
              <a:t> are also a key point of engagement between </a:t>
            </a:r>
            <a:r>
              <a:rPr lang="en-ZA" sz="2000" b="1" i="1" dirty="0">
                <a:solidFill>
                  <a:srgbClr val="000000"/>
                </a:solidFill>
                <a:ea typeface="Calibri" panose="020F0502020204030204" pitchFamily="34" charset="0"/>
                <a:cs typeface="Calibri" panose="020F0502020204030204" pitchFamily="34" charset="0"/>
              </a:rPr>
              <a:t>municipalities</a:t>
            </a:r>
            <a:r>
              <a:rPr lang="en-ZA" sz="2000" dirty="0">
                <a:solidFill>
                  <a:srgbClr val="000000"/>
                </a:solidFill>
                <a:ea typeface="Calibri" panose="020F0502020204030204" pitchFamily="34" charset="0"/>
                <a:cs typeface="Calibri" panose="020F0502020204030204" pitchFamily="34" charset="0"/>
              </a:rPr>
              <a:t> and the people that they serve.</a:t>
            </a:r>
            <a:endParaRPr lang="en-ZA" sz="2000" dirty="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9ADA5A-C4CF-43BC-A314-07AC3FDB7B95}" type="slidenum">
              <a:rPr kumimoji="0" lang="en-US" altLang="en-US" sz="1000" b="1" i="0" u="none" strike="noStrike" kern="1200" cap="none" spc="0" normalizeH="0" baseline="0" noProof="0">
                <a:ln>
                  <a:noFill/>
                </a:ln>
                <a:solidFill>
                  <a:srgbClr val="808080"/>
                </a:solidFill>
                <a:effectLst/>
                <a:uLnTx/>
                <a:uFillTx/>
                <a:latin typeface="Arial Bold Italic" panose="020B07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2" name="Rectangle 1">
            <a:extLst>
              <a:ext uri="{FF2B5EF4-FFF2-40B4-BE49-F238E27FC236}">
                <a16:creationId xmlns:a16="http://schemas.microsoft.com/office/drawing/2014/main" id="{B89DF47E-16C6-4854-8070-48E6C067FF15}"/>
              </a:ext>
            </a:extLst>
          </p:cNvPr>
          <p:cNvSpPr/>
          <p:nvPr/>
        </p:nvSpPr>
        <p:spPr>
          <a:xfrm>
            <a:off x="74428" y="1179609"/>
            <a:ext cx="12036056" cy="4641720"/>
          </a:xfrm>
          <a:prstGeom prst="rect">
            <a:avLst/>
          </a:prstGeom>
        </p:spPr>
        <p:txBody>
          <a:bodyPr wrap="square">
            <a:spAutoFit/>
          </a:bodyPr>
          <a:lstStyle/>
          <a:p>
            <a:pPr algn="just">
              <a:lnSpc>
                <a:spcPct val="107000"/>
              </a:lnSpc>
              <a:spcAft>
                <a:spcPts val="800"/>
              </a:spcAft>
            </a:pPr>
            <a:endParaRPr lang="en-ZA" b="1" dirty="0">
              <a:ea typeface="Calibri" panose="020F0502020204030204" pitchFamily="34" charset="0"/>
              <a:cs typeface="Times New Roman" panose="02020603050405020304" pitchFamily="18" charset="0"/>
            </a:endParaRPr>
          </a:p>
          <a:p>
            <a:pPr algn="just">
              <a:lnSpc>
                <a:spcPct val="107000"/>
              </a:lnSpc>
              <a:spcAft>
                <a:spcPts val="800"/>
              </a:spcAft>
            </a:pPr>
            <a:r>
              <a:rPr lang="en-ZA" b="1" dirty="0">
                <a:ea typeface="Calibri" panose="020F0502020204030204" pitchFamily="34" charset="0"/>
                <a:cs typeface="Times New Roman" panose="02020603050405020304" pitchFamily="18" charset="0"/>
              </a:rPr>
              <a:t>Revenue sufficiency</a:t>
            </a:r>
            <a:r>
              <a:rPr lang="en-ZA" dirty="0">
                <a:ea typeface="Calibri" panose="020F0502020204030204" pitchFamily="34" charset="0"/>
                <a:cs typeface="Times New Roman" panose="02020603050405020304" pitchFamily="18" charset="0"/>
              </a:rPr>
              <a:t>. The main purpose of a tariff is to generate sufficient revenue to ensure that a service can be provided sustainably. </a:t>
            </a:r>
          </a:p>
          <a:p>
            <a:pPr algn="just">
              <a:lnSpc>
                <a:spcPct val="107000"/>
              </a:lnSpc>
              <a:spcAft>
                <a:spcPts val="800"/>
              </a:spcAft>
            </a:pPr>
            <a:endParaRPr lang="en-ZA" dirty="0">
              <a:ea typeface="Calibri" panose="020F0502020204030204" pitchFamily="34" charset="0"/>
              <a:cs typeface="Times New Roman" panose="02020603050405020304" pitchFamily="18" charset="0"/>
            </a:endParaRPr>
          </a:p>
          <a:p>
            <a:pPr algn="just">
              <a:lnSpc>
                <a:spcPct val="107000"/>
              </a:lnSpc>
              <a:spcAft>
                <a:spcPts val="800"/>
              </a:spcAft>
            </a:pPr>
            <a:r>
              <a:rPr lang="en-ZA" b="1" dirty="0">
                <a:ea typeface="Calibri" panose="020F0502020204030204" pitchFamily="34" charset="0"/>
                <a:cs typeface="Times New Roman" panose="02020603050405020304" pitchFamily="18" charset="0"/>
              </a:rPr>
              <a:t>Economic efficiency.</a:t>
            </a:r>
            <a:r>
              <a:rPr lang="en-ZA" dirty="0">
                <a:ea typeface="Calibri" panose="020F0502020204030204" pitchFamily="34" charset="0"/>
                <a:cs typeface="Times New Roman" panose="02020603050405020304" pitchFamily="18" charset="0"/>
              </a:rPr>
              <a:t> Efficiency is an economic term which means that tariffs must accurately reflect the costs incurred in providing a service. </a:t>
            </a:r>
          </a:p>
          <a:p>
            <a:pPr algn="just">
              <a:lnSpc>
                <a:spcPct val="107000"/>
              </a:lnSpc>
              <a:spcAft>
                <a:spcPts val="800"/>
              </a:spcAft>
            </a:pPr>
            <a:endParaRPr lang="en-ZA" dirty="0">
              <a:ea typeface="Calibri" panose="020F0502020204030204" pitchFamily="34" charset="0"/>
              <a:cs typeface="Times New Roman" panose="02020603050405020304" pitchFamily="18" charset="0"/>
            </a:endParaRPr>
          </a:p>
          <a:p>
            <a:pPr algn="just">
              <a:lnSpc>
                <a:spcPct val="107000"/>
              </a:lnSpc>
              <a:spcAft>
                <a:spcPts val="800"/>
              </a:spcAft>
            </a:pPr>
            <a:r>
              <a:rPr lang="en-ZA" b="1" dirty="0">
                <a:ea typeface="Calibri" panose="020F0502020204030204" pitchFamily="34" charset="0"/>
                <a:cs typeface="Times New Roman" panose="02020603050405020304" pitchFamily="18" charset="0"/>
              </a:rPr>
              <a:t>Equity.</a:t>
            </a:r>
            <a:r>
              <a:rPr lang="en-ZA" dirty="0">
                <a:ea typeface="Calibri" panose="020F0502020204030204" pitchFamily="34" charset="0"/>
                <a:cs typeface="Times New Roman" panose="02020603050405020304" pitchFamily="18" charset="0"/>
              </a:rPr>
              <a:t> This requires that people who are the same be treated the same and those who are different be treated differently. In tariff design, this means that users should pay for a service in proportion to the costs that are incurred in providing them with that service. </a:t>
            </a:r>
          </a:p>
          <a:p>
            <a:pPr algn="just">
              <a:lnSpc>
                <a:spcPct val="107000"/>
              </a:lnSpc>
              <a:spcAft>
                <a:spcPts val="800"/>
              </a:spcAft>
            </a:pPr>
            <a:endParaRPr lang="en-ZA" dirty="0">
              <a:ea typeface="Calibri" panose="020F0502020204030204" pitchFamily="34" charset="0"/>
              <a:cs typeface="Times New Roman" panose="02020603050405020304" pitchFamily="18" charset="0"/>
            </a:endParaRPr>
          </a:p>
          <a:p>
            <a:pPr algn="just">
              <a:lnSpc>
                <a:spcPct val="107000"/>
              </a:lnSpc>
              <a:spcAft>
                <a:spcPts val="800"/>
              </a:spcAft>
            </a:pPr>
            <a:r>
              <a:rPr lang="en-ZA" b="1" dirty="0">
                <a:ea typeface="Calibri" panose="020F0502020204030204" pitchFamily="34" charset="0"/>
                <a:cs typeface="Times New Roman" panose="02020603050405020304" pitchFamily="18" charset="0"/>
              </a:rPr>
              <a:t>Fairness</a:t>
            </a:r>
            <a:r>
              <a:rPr lang="en-ZA" dirty="0">
                <a:ea typeface="Calibri" panose="020F0502020204030204" pitchFamily="34" charset="0"/>
                <a:cs typeface="Times New Roman" panose="02020603050405020304" pitchFamily="18" charset="0"/>
              </a:rPr>
              <a:t>. An important characteristic of a good tariff that is often ignored by pure economic theory is fairness. In countries with large number of poor people, it is widely accepted that tariffs must be affordable in order to be fair.</a:t>
            </a:r>
          </a:p>
        </p:txBody>
      </p:sp>
      <p:sp>
        <p:nvSpPr>
          <p:cNvPr id="3" name="Rectangle 2">
            <a:extLst>
              <a:ext uri="{FF2B5EF4-FFF2-40B4-BE49-F238E27FC236}">
                <a16:creationId xmlns:a16="http://schemas.microsoft.com/office/drawing/2014/main" id="{7A9D19DA-40AF-46B0-9EE4-CBC5DF18D303}"/>
              </a:ext>
            </a:extLst>
          </p:cNvPr>
          <p:cNvSpPr/>
          <p:nvPr/>
        </p:nvSpPr>
        <p:spPr>
          <a:xfrm>
            <a:off x="0" y="0"/>
            <a:ext cx="1219199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n-ZA" sz="3000" dirty="0" smtClean="0">
                <a:solidFill>
                  <a:schemeClr val="bg1"/>
                </a:solidFill>
                <a:latin typeface="+mj-lt"/>
                <a:ea typeface="+mj-ea"/>
                <a:cs typeface="Osaka"/>
              </a:rPr>
              <a:t>What is the basis of a good tariff?</a:t>
            </a:r>
            <a:endParaRPr lang="en-ZA" sz="3000" dirty="0">
              <a:solidFill>
                <a:schemeClr val="bg1"/>
              </a:solidFill>
              <a:latin typeface="+mj-lt"/>
              <a:ea typeface="+mj-ea"/>
              <a:cs typeface="Osaka"/>
            </a:endParaRPr>
          </a:p>
        </p:txBody>
      </p:sp>
    </p:spTree>
    <p:extLst>
      <p:ext uri="{BB962C8B-B14F-4D97-AF65-F5344CB8AC3E}">
        <p14:creationId xmlns:p14="http://schemas.microsoft.com/office/powerpoint/2010/main" val="331365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709113DA-F292-4D88-AE79-32AF7F3A13B6}"/>
              </a:ext>
            </a:extLst>
          </p:cNvPr>
          <p:cNvSpPr>
            <a:spLocks noGrp="1" noChangeArrowheads="1"/>
          </p:cNvSpPr>
          <p:nvPr>
            <p:ph type="title"/>
          </p:nvPr>
        </p:nvSpPr>
        <p:spPr>
          <a:xfrm>
            <a:off x="0" y="0"/>
            <a:ext cx="12191999" cy="1106905"/>
          </a:xfrm>
        </p:spPr>
        <p:txBody>
          <a:bodyPr/>
          <a:lstStyle/>
          <a:p>
            <a:r>
              <a:rPr lang="en-ZA" altLang="en-US" sz="3600" dirty="0" smtClean="0"/>
              <a:t>P</a:t>
            </a:r>
            <a:r>
              <a:rPr lang="en-ZA" altLang="en-US" sz="3600" dirty="0" smtClean="0"/>
              <a:t>rimary sources of municipal revenue</a:t>
            </a:r>
            <a:endParaRPr lang="en-ZA" altLang="en-US" dirty="0"/>
          </a:p>
        </p:txBody>
      </p:sp>
      <p:pic>
        <p:nvPicPr>
          <p:cNvPr id="113667" name="Content Placeholder 4">
            <a:extLst>
              <a:ext uri="{FF2B5EF4-FFF2-40B4-BE49-F238E27FC236}">
                <a16:creationId xmlns:a16="http://schemas.microsoft.com/office/drawing/2014/main" id="{5B98F7B4-6A91-48FD-B495-264746A44BE9}"/>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5891"/>
          <a:stretch>
            <a:fillRect/>
          </a:stretch>
        </p:blipFill>
        <p:spPr>
          <a:xfrm>
            <a:off x="2351088" y="1196976"/>
            <a:ext cx="7772400" cy="5584825"/>
          </a:xfrm>
        </p:spPr>
      </p:pic>
    </p:spTree>
    <p:extLst>
      <p:ext uri="{BB962C8B-B14F-4D97-AF65-F5344CB8AC3E}">
        <p14:creationId xmlns:p14="http://schemas.microsoft.com/office/powerpoint/2010/main" val="217214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9ADA5A-C4CF-43BC-A314-07AC3FDB7B95}" type="slidenum">
              <a:rPr kumimoji="0" lang="en-US" altLang="en-US" sz="1000" b="1" i="0" u="none" strike="noStrike" kern="1200" cap="none" spc="0" normalizeH="0" baseline="0" noProof="0">
                <a:ln>
                  <a:noFill/>
                </a:ln>
                <a:solidFill>
                  <a:srgbClr val="808080"/>
                </a:solidFill>
                <a:effectLst/>
                <a:uLnTx/>
                <a:uFillTx/>
                <a:latin typeface="Arial Bold Italic" panose="020B07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C7A96CC3-D71E-481A-84E3-F52708E7E5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902" y="1275907"/>
            <a:ext cx="8835656" cy="4933507"/>
          </a:xfrm>
          <a:prstGeom prst="rect">
            <a:avLst/>
          </a:prstGeom>
          <a:noFill/>
        </p:spPr>
      </p:pic>
      <p:sp>
        <p:nvSpPr>
          <p:cNvPr id="4" name="Title 1">
            <a:extLst>
              <a:ext uri="{FF2B5EF4-FFF2-40B4-BE49-F238E27FC236}">
                <a16:creationId xmlns:a16="http://schemas.microsoft.com/office/drawing/2014/main" id="{7D834CB0-6AC4-4B30-8237-BF5EEEE42570}"/>
              </a:ext>
            </a:extLst>
          </p:cNvPr>
          <p:cNvSpPr>
            <a:spLocks noGrp="1" noChangeArrowheads="1"/>
          </p:cNvSpPr>
          <p:nvPr>
            <p:ph type="title"/>
          </p:nvPr>
        </p:nvSpPr>
        <p:spPr>
          <a:xfrm>
            <a:off x="0" y="0"/>
            <a:ext cx="12192000" cy="1164657"/>
          </a:xfrm>
        </p:spPr>
        <p:txBody>
          <a:bodyPr/>
          <a:lstStyle/>
          <a:p>
            <a:r>
              <a:rPr lang="en-ZA" altLang="en-US" sz="3600" b="1" dirty="0"/>
              <a:t>L</a:t>
            </a:r>
            <a:r>
              <a:rPr lang="en-ZA" altLang="en-US" sz="3600" b="1" dirty="0" smtClean="0"/>
              <a:t>ocal </a:t>
            </a:r>
            <a:r>
              <a:rPr lang="en-ZA" altLang="en-US" sz="3600" b="1" dirty="0" smtClean="0"/>
              <a:t>G</a:t>
            </a:r>
            <a:r>
              <a:rPr lang="en-ZA" altLang="en-US" sz="3600" b="1" dirty="0" smtClean="0"/>
              <a:t>overnment Fiscal Framework</a:t>
            </a:r>
            <a:endParaRPr lang="en-ZA" altLang="en-US" sz="3600" b="1" dirty="0"/>
          </a:p>
        </p:txBody>
      </p:sp>
    </p:spTree>
    <p:extLst>
      <p:ext uri="{BB962C8B-B14F-4D97-AF65-F5344CB8AC3E}">
        <p14:creationId xmlns:p14="http://schemas.microsoft.com/office/powerpoint/2010/main" val="54216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6</a:t>
            </a:fld>
            <a:endParaRPr lang="en-US" altLang="en-US" sz="1400" b="0">
              <a:solidFill>
                <a:srgbClr val="000000"/>
              </a:solidFill>
            </a:endParaRPr>
          </a:p>
        </p:txBody>
      </p:sp>
      <p:sp>
        <p:nvSpPr>
          <p:cNvPr id="4" name="Rectangle 3">
            <a:extLst>
              <a:ext uri="{FF2B5EF4-FFF2-40B4-BE49-F238E27FC236}">
                <a16:creationId xmlns:a16="http://schemas.microsoft.com/office/drawing/2014/main" id="{57D5E101-59D2-45A3-8233-8043AA1C3B16}"/>
              </a:ext>
            </a:extLst>
          </p:cNvPr>
          <p:cNvSpPr/>
          <p:nvPr/>
        </p:nvSpPr>
        <p:spPr>
          <a:xfrm>
            <a:off x="0" y="1240580"/>
            <a:ext cx="11855303" cy="646331"/>
          </a:xfrm>
          <a:prstGeom prst="rect">
            <a:avLst/>
          </a:prstGeom>
        </p:spPr>
        <p:txBody>
          <a:bodyPr wrap="square">
            <a:spAutoFit/>
          </a:bodyPr>
          <a:lstStyle/>
          <a:p>
            <a:pPr algn="just">
              <a:spcBef>
                <a:spcPts val="600"/>
              </a:spcBef>
              <a:spcAft>
                <a:spcPts val="600"/>
              </a:spcAft>
            </a:pPr>
            <a:r>
              <a:rPr lang="en-ZA" dirty="0">
                <a:ea typeface="Times New Roman" panose="02020603050405020304" pitchFamily="18" charset="0"/>
                <a:cs typeface="Calibri" panose="020F0502020204030204" pitchFamily="34" charset="0"/>
              </a:rPr>
              <a:t>Tariff principles are required to guide the tariff setting process. A summary of these principles based on national policies and legislation are presented in the table below: </a:t>
            </a:r>
            <a:endParaRPr lang="en-ZA" sz="2000" dirty="0">
              <a:effectLs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EFE7B85-D427-423C-BB96-35545097F138}"/>
              </a:ext>
            </a:extLst>
          </p:cNvPr>
          <p:cNvSpPr/>
          <p:nvPr/>
        </p:nvSpPr>
        <p:spPr>
          <a:xfrm>
            <a:off x="5966676" y="2549275"/>
            <a:ext cx="1595309" cy="400110"/>
          </a:xfrm>
          <a:prstGeom prst="rect">
            <a:avLst/>
          </a:prstGeom>
        </p:spPr>
        <p:txBody>
          <a:bodyPr wrap="none">
            <a:spAutoFit/>
          </a:bodyPr>
          <a:lstStyle/>
          <a:p>
            <a:pPr algn="ctr">
              <a:spcBef>
                <a:spcPts val="600"/>
              </a:spcBef>
              <a:spcAft>
                <a:spcPts val="60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Description</a:t>
            </a:r>
            <a:endParaRPr lang="en-ZA"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FF2F2E7-43A8-465C-B0B8-502A3E86BDB1}"/>
              </a:ext>
            </a:extLst>
          </p:cNvPr>
          <p:cNvSpPr/>
          <p:nvPr/>
        </p:nvSpPr>
        <p:spPr>
          <a:xfrm>
            <a:off x="2672398" y="2162342"/>
            <a:ext cx="2996526" cy="400110"/>
          </a:xfrm>
          <a:prstGeom prst="rect">
            <a:avLst/>
          </a:prstGeom>
        </p:spPr>
        <p:txBody>
          <a:bodyPr wrap="none">
            <a:spAutoFit/>
          </a:bodyPr>
          <a:lstStyle/>
          <a:p>
            <a:pPr algn="ctr">
              <a:spcBef>
                <a:spcPts val="600"/>
              </a:spcBef>
              <a:spcAft>
                <a:spcPts val="60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Tariff setting principles</a:t>
            </a:r>
            <a:endParaRPr lang="en-ZA"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0F28FCE-FA98-4AD4-AFEC-5C747DBE0E38}"/>
              </a:ext>
            </a:extLst>
          </p:cNvPr>
          <p:cNvSpPr/>
          <p:nvPr/>
        </p:nvSpPr>
        <p:spPr>
          <a:xfrm>
            <a:off x="322777" y="2609813"/>
            <a:ext cx="1266692" cy="400110"/>
          </a:xfrm>
          <a:prstGeom prst="rect">
            <a:avLst/>
          </a:prstGeom>
        </p:spPr>
        <p:txBody>
          <a:bodyPr wrap="none">
            <a:spAutoFit/>
          </a:bodyPr>
          <a:lstStyle/>
          <a:p>
            <a:pPr algn="ctr">
              <a:spcBef>
                <a:spcPts val="600"/>
              </a:spcBef>
              <a:spcAft>
                <a:spcPts val="60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Principle</a:t>
            </a:r>
          </a:p>
        </p:txBody>
      </p:sp>
      <p:pic>
        <p:nvPicPr>
          <p:cNvPr id="8" name="Picture 7">
            <a:extLst>
              <a:ext uri="{FF2B5EF4-FFF2-40B4-BE49-F238E27FC236}">
                <a16:creationId xmlns:a16="http://schemas.microsoft.com/office/drawing/2014/main" id="{C48548DE-9710-48D5-8745-41EC1032FEFF}"/>
              </a:ext>
            </a:extLst>
          </p:cNvPr>
          <p:cNvPicPr>
            <a:picLocks noChangeAspect="1"/>
          </p:cNvPicPr>
          <p:nvPr/>
        </p:nvPicPr>
        <p:blipFill>
          <a:blip r:embed="rId2"/>
          <a:stretch>
            <a:fillRect/>
          </a:stretch>
        </p:blipFill>
        <p:spPr>
          <a:xfrm>
            <a:off x="1" y="2949386"/>
            <a:ext cx="12192000" cy="3944322"/>
          </a:xfrm>
          <a:prstGeom prst="rect">
            <a:avLst/>
          </a:prstGeom>
        </p:spPr>
      </p:pic>
      <p:sp>
        <p:nvSpPr>
          <p:cNvPr id="13" name="Title 1">
            <a:extLst>
              <a:ext uri="{FF2B5EF4-FFF2-40B4-BE49-F238E27FC236}">
                <a16:creationId xmlns:a16="http://schemas.microsoft.com/office/drawing/2014/main" id="{DA896BEF-78D3-4FDB-A7BD-422BD674ABCC}"/>
              </a:ext>
            </a:extLst>
          </p:cNvPr>
          <p:cNvSpPr>
            <a:spLocks noGrp="1" noChangeArrowheads="1"/>
          </p:cNvSpPr>
          <p:nvPr>
            <p:ph type="title"/>
          </p:nvPr>
        </p:nvSpPr>
        <p:spPr>
          <a:xfrm>
            <a:off x="0" y="0"/>
            <a:ext cx="12419784" cy="1126155"/>
          </a:xfrm>
        </p:spPr>
        <p:txBody>
          <a:bodyPr/>
          <a:lstStyle/>
          <a:p>
            <a:r>
              <a:rPr lang="en-ZA" altLang="en-US" sz="3600" b="1" dirty="0"/>
              <a:t>T</a:t>
            </a:r>
            <a:r>
              <a:rPr lang="en-ZA" altLang="en-US" sz="3600" b="1" dirty="0" smtClean="0"/>
              <a:t>ariff Principles</a:t>
            </a:r>
            <a:endParaRPr lang="en-ZA" altLang="en-US" sz="3600" b="1" dirty="0"/>
          </a:p>
        </p:txBody>
      </p:sp>
    </p:spTree>
    <p:extLst>
      <p:ext uri="{BB962C8B-B14F-4D97-AF65-F5344CB8AC3E}">
        <p14:creationId xmlns:p14="http://schemas.microsoft.com/office/powerpoint/2010/main" val="222240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7</a:t>
            </a:fld>
            <a:endParaRPr lang="en-US" altLang="en-US" sz="1400" b="0">
              <a:solidFill>
                <a:srgbClr val="000000"/>
              </a:solidFill>
            </a:endParaRPr>
          </a:p>
        </p:txBody>
      </p:sp>
      <p:sp>
        <p:nvSpPr>
          <p:cNvPr id="2" name="Rectangle 1">
            <a:extLst>
              <a:ext uri="{FF2B5EF4-FFF2-40B4-BE49-F238E27FC236}">
                <a16:creationId xmlns:a16="http://schemas.microsoft.com/office/drawing/2014/main" id="{ABF5550E-F44D-4EDC-AB1C-3FB6F0A0FBA0}"/>
              </a:ext>
            </a:extLst>
          </p:cNvPr>
          <p:cNvSpPr/>
          <p:nvPr/>
        </p:nvSpPr>
        <p:spPr>
          <a:xfrm>
            <a:off x="1" y="1222744"/>
            <a:ext cx="5359252" cy="4527714"/>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 municipal finance and fiscal system outlines the sources of revenue received and managed by municipalities</a:t>
            </a:r>
            <a:endParaRPr lang="en-ZA"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ZA" b="1" dirty="0">
                <a:latin typeface="Arial" panose="020B0604020202020204" pitchFamily="34" charset="0"/>
                <a:ea typeface="Calibri" panose="020F0502020204030204" pitchFamily="34" charset="0"/>
                <a:cs typeface="Arial" panose="020B0604020202020204" pitchFamily="34" charset="0"/>
              </a:rPr>
              <a:t>Tariff setting</a:t>
            </a:r>
            <a:endParaRPr lang="en-ZA"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ZA" dirty="0">
                <a:latin typeface="Arial" panose="020B0604020202020204" pitchFamily="34" charset="0"/>
                <a:ea typeface="Calibri" panose="020F0502020204030204" pitchFamily="34" charset="0"/>
                <a:cs typeface="Arial" panose="020B0604020202020204" pitchFamily="34" charset="0"/>
              </a:rPr>
              <a:t>Decisions about accepting profits or losses on services can only be made by looking at all services together, and ensuring that in balance the municipality will fully recover costs. </a:t>
            </a:r>
            <a:r>
              <a:rPr lang="en-ZA" b="1" dirty="0">
                <a:latin typeface="Arial" panose="020B0604020202020204" pitchFamily="34" charset="0"/>
                <a:ea typeface="Calibri" panose="020F0502020204030204" pitchFamily="34" charset="0"/>
                <a:cs typeface="Arial" panose="020B0604020202020204" pitchFamily="34" charset="0"/>
              </a:rPr>
              <a:t>Tariff revenue losses will</a:t>
            </a:r>
            <a:r>
              <a:rPr lang="en-ZA" dirty="0">
                <a:latin typeface="Arial" panose="020B0604020202020204" pitchFamily="34" charset="0"/>
                <a:ea typeface="Calibri" panose="020F0502020204030204" pitchFamily="34" charset="0"/>
                <a:cs typeface="Arial" panose="020B0604020202020204" pitchFamily="34" charset="0"/>
              </a:rPr>
              <a:t> be made on some services. </a:t>
            </a:r>
          </a:p>
          <a:p>
            <a:pPr algn="just">
              <a:lnSpc>
                <a:spcPct val="107000"/>
              </a:lnSpc>
              <a:spcAft>
                <a:spcPts val="800"/>
              </a:spcAft>
            </a:pPr>
            <a:r>
              <a:rPr lang="en-ZA" dirty="0">
                <a:latin typeface="Arial" panose="020B0604020202020204" pitchFamily="34" charset="0"/>
                <a:ea typeface="Calibri" panose="020F0502020204030204" pitchFamily="34" charset="0"/>
                <a:cs typeface="Arial" panose="020B0604020202020204" pitchFamily="34" charset="0"/>
              </a:rPr>
              <a:t>These </a:t>
            </a:r>
            <a:r>
              <a:rPr lang="en-ZA" b="1" dirty="0">
                <a:latin typeface="Arial" panose="020B0604020202020204" pitchFamily="34" charset="0"/>
                <a:ea typeface="Calibri" panose="020F0502020204030204" pitchFamily="34" charset="0"/>
                <a:cs typeface="Arial" panose="020B0604020202020204" pitchFamily="34" charset="0"/>
              </a:rPr>
              <a:t>must be balanced against tariff revenue profits</a:t>
            </a:r>
            <a:r>
              <a:rPr lang="en-ZA" dirty="0">
                <a:latin typeface="Arial" panose="020B0604020202020204" pitchFamily="34" charset="0"/>
                <a:ea typeface="Calibri" panose="020F0502020204030204" pitchFamily="34" charset="0"/>
                <a:cs typeface="Arial" panose="020B0604020202020204" pitchFamily="34" charset="0"/>
              </a:rPr>
              <a:t> on other services, as well as other income sources such as assessment rates and subsidies. Getting </a:t>
            </a:r>
            <a:r>
              <a:rPr lang="en-ZA" b="1" dirty="0">
                <a:latin typeface="Arial" panose="020B0604020202020204" pitchFamily="34" charset="0"/>
                <a:ea typeface="Calibri" panose="020F0502020204030204" pitchFamily="34" charset="0"/>
                <a:cs typeface="Arial" panose="020B0604020202020204" pitchFamily="34" charset="0"/>
              </a:rPr>
              <a:t>the balance right</a:t>
            </a:r>
            <a:r>
              <a:rPr lang="en-ZA" dirty="0">
                <a:latin typeface="Arial" panose="020B0604020202020204" pitchFamily="34" charset="0"/>
                <a:ea typeface="Calibri" panose="020F0502020204030204" pitchFamily="34" charset="0"/>
                <a:cs typeface="Arial" panose="020B0604020202020204" pitchFamily="34" charset="0"/>
              </a:rPr>
              <a:t> is one of the most difficult </a:t>
            </a:r>
            <a:r>
              <a:rPr lang="en-ZA" b="1" dirty="0">
                <a:latin typeface="Arial" panose="020B0604020202020204" pitchFamily="34" charset="0"/>
                <a:ea typeface="Calibri" panose="020F0502020204030204" pitchFamily="34" charset="0"/>
                <a:cs typeface="Arial" panose="020B0604020202020204" pitchFamily="34" charset="0"/>
              </a:rPr>
              <a:t>parts of tariff setting</a:t>
            </a:r>
            <a:r>
              <a:rPr lang="en-ZA" dirty="0">
                <a:latin typeface="Arial" panose="020B0604020202020204" pitchFamily="34" charset="0"/>
                <a:ea typeface="Calibri" panose="020F0502020204030204" pitchFamily="34" charset="0"/>
                <a:cs typeface="Arial" panose="020B0604020202020204" pitchFamily="34" charset="0"/>
              </a:rPr>
              <a:t>.</a:t>
            </a:r>
            <a:r>
              <a:rPr lang="en-ZA" b="1" dirty="0">
                <a:latin typeface="Arial" panose="020B0604020202020204" pitchFamily="34" charset="0"/>
                <a:ea typeface="Calibri" panose="020F050202020403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63219FC0-982C-4F95-A512-D51B221BC17B}"/>
              </a:ext>
            </a:extLst>
          </p:cNvPr>
          <p:cNvPicPr/>
          <p:nvPr/>
        </p:nvPicPr>
        <p:blipFill>
          <a:blip r:embed="rId2"/>
          <a:stretch>
            <a:fillRect/>
          </a:stretch>
        </p:blipFill>
        <p:spPr>
          <a:xfrm>
            <a:off x="5359252" y="1222744"/>
            <a:ext cx="6832748" cy="5635256"/>
          </a:xfrm>
          <a:prstGeom prst="rect">
            <a:avLst/>
          </a:prstGeom>
        </p:spPr>
      </p:pic>
      <p:sp>
        <p:nvSpPr>
          <p:cNvPr id="5" name="Title 1">
            <a:extLst>
              <a:ext uri="{FF2B5EF4-FFF2-40B4-BE49-F238E27FC236}">
                <a16:creationId xmlns:a16="http://schemas.microsoft.com/office/drawing/2014/main" id="{4EDE89D2-BCFE-4ABC-A27C-1D2122261960}"/>
              </a:ext>
            </a:extLst>
          </p:cNvPr>
          <p:cNvSpPr>
            <a:spLocks noGrp="1" noChangeArrowheads="1"/>
          </p:cNvSpPr>
          <p:nvPr>
            <p:ph type="title"/>
          </p:nvPr>
        </p:nvSpPr>
        <p:spPr>
          <a:xfrm>
            <a:off x="1" y="0"/>
            <a:ext cx="12192000" cy="1135781"/>
          </a:xfrm>
        </p:spPr>
        <p:txBody>
          <a:bodyPr/>
          <a:lstStyle/>
          <a:p>
            <a:r>
              <a:rPr lang="en-ZA" altLang="en-US" sz="3600" b="1" dirty="0"/>
              <a:t>T</a:t>
            </a:r>
            <a:r>
              <a:rPr lang="en-ZA" altLang="en-US" sz="3600" b="1" dirty="0" smtClean="0"/>
              <a:t>he </a:t>
            </a:r>
            <a:r>
              <a:rPr lang="en-ZA" altLang="en-US" sz="3600" b="1" dirty="0"/>
              <a:t>T</a:t>
            </a:r>
            <a:r>
              <a:rPr lang="en-ZA" altLang="en-US" sz="3600" b="1" dirty="0" smtClean="0"/>
              <a:t>ariff </a:t>
            </a:r>
            <a:r>
              <a:rPr lang="en-ZA" altLang="en-US" sz="3600" b="1" dirty="0"/>
              <a:t>B</a:t>
            </a:r>
            <a:r>
              <a:rPr lang="en-ZA" altLang="en-US" sz="3600" b="1" dirty="0" smtClean="0"/>
              <a:t>alancing </a:t>
            </a:r>
            <a:r>
              <a:rPr lang="en-ZA" altLang="en-US" sz="3600" b="1" dirty="0"/>
              <a:t>A</a:t>
            </a:r>
            <a:r>
              <a:rPr lang="en-ZA" altLang="en-US" sz="3600" b="1" dirty="0" smtClean="0"/>
              <a:t>ct</a:t>
            </a:r>
            <a:endParaRPr lang="en-ZA" altLang="en-US" sz="3600" b="1" dirty="0"/>
          </a:p>
        </p:txBody>
      </p:sp>
    </p:spTree>
    <p:extLst>
      <p:ext uri="{BB962C8B-B14F-4D97-AF65-F5344CB8AC3E}">
        <p14:creationId xmlns:p14="http://schemas.microsoft.com/office/powerpoint/2010/main" val="73327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8</a:t>
            </a:fld>
            <a:endParaRPr lang="en-US" altLang="en-US" sz="1400" b="0">
              <a:solidFill>
                <a:srgbClr val="000000"/>
              </a:solidFill>
            </a:endParaRPr>
          </a:p>
        </p:txBody>
      </p:sp>
      <p:sp>
        <p:nvSpPr>
          <p:cNvPr id="2" name="Rectangle 1">
            <a:extLst>
              <a:ext uri="{FF2B5EF4-FFF2-40B4-BE49-F238E27FC236}">
                <a16:creationId xmlns:a16="http://schemas.microsoft.com/office/drawing/2014/main" id="{4D9ECE68-59AF-4C14-97DC-595DC5EBCB70}"/>
              </a:ext>
            </a:extLst>
          </p:cNvPr>
          <p:cNvSpPr/>
          <p:nvPr/>
        </p:nvSpPr>
        <p:spPr>
          <a:xfrm>
            <a:off x="0" y="1387479"/>
            <a:ext cx="12192000" cy="4333943"/>
          </a:xfrm>
          <a:prstGeom prst="rect">
            <a:avLst/>
          </a:prstGeom>
        </p:spPr>
        <p:txBody>
          <a:bodyPr wrap="square">
            <a:spAutoFit/>
          </a:bodyPr>
          <a:lstStyle/>
          <a:p>
            <a:pPr algn="just">
              <a:lnSpc>
                <a:spcPct val="107000"/>
              </a:lnSpc>
              <a:spcAft>
                <a:spcPts val="800"/>
              </a:spcAft>
            </a:pPr>
            <a:r>
              <a:rPr lang="en-ZA" dirty="0">
                <a:ea typeface="Calibri" panose="020F0502020204030204" pitchFamily="34" charset="0"/>
                <a:cs typeface="Times New Roman" panose="02020603050405020304" pitchFamily="18" charset="0"/>
              </a:rPr>
              <a:t>The rationale for setting fees and charges at adequate levels is to promote </a:t>
            </a:r>
            <a:r>
              <a:rPr lang="en-ZA" b="1" dirty="0">
                <a:ea typeface="Calibri" panose="020F0502020204030204" pitchFamily="34" charset="0"/>
                <a:cs typeface="Times New Roman" panose="02020603050405020304" pitchFamily="18" charset="0"/>
              </a:rPr>
              <a:t>financial stability by recovering all the costs</a:t>
            </a:r>
            <a:r>
              <a:rPr lang="en-ZA" dirty="0">
                <a:ea typeface="Calibri" panose="020F0502020204030204" pitchFamily="34" charset="0"/>
                <a:cs typeface="Times New Roman" panose="02020603050405020304" pitchFamily="18" charset="0"/>
              </a:rPr>
              <a:t> associated with the rendering of a service.</a:t>
            </a:r>
          </a:p>
          <a:p>
            <a:pPr algn="just">
              <a:lnSpc>
                <a:spcPct val="107000"/>
              </a:lnSpc>
              <a:spcAft>
                <a:spcPts val="800"/>
              </a:spcAft>
            </a:pPr>
            <a:r>
              <a:rPr lang="en-ZA" dirty="0">
                <a:ea typeface="Calibri" panose="020F0502020204030204" pitchFamily="34" charset="0"/>
                <a:cs typeface="Times New Roman" panose="02020603050405020304" pitchFamily="18" charset="0"/>
              </a:rPr>
              <a:t>Using cost accounting principles to </a:t>
            </a:r>
            <a:r>
              <a:rPr lang="en-ZA" b="1" dirty="0">
                <a:ea typeface="Calibri" panose="020F0502020204030204" pitchFamily="34" charset="0"/>
                <a:cs typeface="Times New Roman" panose="02020603050405020304" pitchFamily="18" charset="0"/>
              </a:rPr>
              <a:t>manage the full cost of providing services</a:t>
            </a:r>
            <a:r>
              <a:rPr lang="en-ZA" dirty="0">
                <a:ea typeface="Calibri" panose="020F0502020204030204" pitchFamily="34" charset="0"/>
                <a:cs typeface="Times New Roman" panose="02020603050405020304" pitchFamily="18" charset="0"/>
              </a:rPr>
              <a:t> enables a municipality to determine appropriate tariffs and ensures that the community receives fair value for the tariffs they pay.</a:t>
            </a:r>
          </a:p>
          <a:p>
            <a:pPr algn="just">
              <a:lnSpc>
                <a:spcPct val="107000"/>
              </a:lnSpc>
              <a:spcAft>
                <a:spcPts val="800"/>
              </a:spcAft>
            </a:pPr>
            <a:r>
              <a:rPr lang="en-ZA" dirty="0">
                <a:ea typeface="Calibri" panose="020F0502020204030204" pitchFamily="34" charset="0"/>
                <a:cs typeface="Times New Roman" panose="02020603050405020304" pitchFamily="18" charset="0"/>
              </a:rPr>
              <a:t>Although it is important </a:t>
            </a:r>
            <a:r>
              <a:rPr lang="en-ZA" b="1" dirty="0">
                <a:ea typeface="Calibri" panose="020F0502020204030204" pitchFamily="34" charset="0"/>
                <a:cs typeface="Times New Roman" panose="02020603050405020304" pitchFamily="18" charset="0"/>
              </a:rPr>
              <a:t>to achieve full cost recover</a:t>
            </a:r>
            <a:r>
              <a:rPr lang="en-ZA" dirty="0">
                <a:ea typeface="Calibri" panose="020F0502020204030204" pitchFamily="34" charset="0"/>
                <a:cs typeface="Times New Roman" panose="02020603050405020304" pitchFamily="18" charset="0"/>
              </a:rPr>
              <a:t>y, adjusting prices to achieve equity considerations are important factors impacting on municipal pricing decisions and for </a:t>
            </a:r>
            <a:r>
              <a:rPr lang="en-ZA" b="1" dirty="0">
                <a:ea typeface="Calibri" panose="020F0502020204030204" pitchFamily="34" charset="0"/>
                <a:cs typeface="Times New Roman" panose="02020603050405020304" pitchFamily="18" charset="0"/>
              </a:rPr>
              <a:t>determining the appropriate level of cost recovery</a:t>
            </a:r>
            <a:r>
              <a:rPr lang="en-ZA" dirty="0">
                <a:ea typeface="Calibri" panose="020F0502020204030204" pitchFamily="34" charset="0"/>
                <a:cs typeface="Times New Roman" panose="02020603050405020304" pitchFamily="18" charset="0"/>
              </a:rPr>
              <a:t> for given services. This involves </a:t>
            </a:r>
            <a:r>
              <a:rPr lang="en-ZA" b="1" dirty="0">
                <a:ea typeface="Calibri" panose="020F0502020204030204" pitchFamily="34" charset="0"/>
                <a:cs typeface="Times New Roman" panose="02020603050405020304" pitchFamily="18" charset="0"/>
              </a:rPr>
              <a:t>balancing the desire to distribute costs equally to all users who benefit from the service</a:t>
            </a:r>
            <a:r>
              <a:rPr lang="en-ZA" dirty="0">
                <a:ea typeface="Calibri" panose="020F0502020204030204" pitchFamily="34" charset="0"/>
                <a:cs typeface="Times New Roman" panose="02020603050405020304" pitchFamily="18" charset="0"/>
              </a:rPr>
              <a:t> with ensuring </a:t>
            </a:r>
            <a:r>
              <a:rPr lang="en-ZA" b="1" dirty="0">
                <a:ea typeface="Calibri" panose="020F0502020204030204" pitchFamily="34" charset="0"/>
                <a:cs typeface="Times New Roman" panose="02020603050405020304" pitchFamily="18" charset="0"/>
              </a:rPr>
              <a:t>equal access to those with less capacity to pay</a:t>
            </a:r>
            <a:r>
              <a:rPr lang="en-ZA" dirty="0">
                <a:ea typeface="Calibri" panose="020F0502020204030204" pitchFamily="34" charset="0"/>
                <a:cs typeface="Times New Roman" panose="02020603050405020304" pitchFamily="18" charset="0"/>
              </a:rPr>
              <a:t>. </a:t>
            </a:r>
          </a:p>
          <a:p>
            <a:pPr algn="just">
              <a:lnSpc>
                <a:spcPct val="107000"/>
              </a:lnSpc>
              <a:spcAft>
                <a:spcPts val="800"/>
              </a:spcAft>
            </a:pPr>
            <a:r>
              <a:rPr lang="en-ZA" dirty="0">
                <a:ea typeface="Calibri" panose="020F0502020204030204" pitchFamily="34" charset="0"/>
                <a:cs typeface="Times New Roman" panose="02020603050405020304" pitchFamily="18" charset="0"/>
              </a:rPr>
              <a:t> </a:t>
            </a:r>
          </a:p>
          <a:p>
            <a:pPr algn="just">
              <a:lnSpc>
                <a:spcPct val="107000"/>
              </a:lnSpc>
              <a:spcAft>
                <a:spcPts val="800"/>
              </a:spcAft>
            </a:pPr>
            <a:r>
              <a:rPr lang="en-ZA" dirty="0">
                <a:ea typeface="Calibri" panose="020F0502020204030204" pitchFamily="34" charset="0"/>
                <a:cs typeface="Times New Roman" panose="02020603050405020304" pitchFamily="18" charset="0"/>
              </a:rPr>
              <a:t>While </a:t>
            </a:r>
            <a:r>
              <a:rPr lang="en-ZA" b="1" dirty="0">
                <a:ea typeface="Calibri" panose="020F0502020204030204" pitchFamily="34" charset="0"/>
                <a:cs typeface="Times New Roman" panose="02020603050405020304" pitchFamily="18" charset="0"/>
              </a:rPr>
              <a:t>full cost recovery</a:t>
            </a:r>
            <a:r>
              <a:rPr lang="en-ZA" dirty="0">
                <a:ea typeface="Calibri" panose="020F0502020204030204" pitchFamily="34" charset="0"/>
                <a:cs typeface="Times New Roman" panose="02020603050405020304" pitchFamily="18" charset="0"/>
              </a:rPr>
              <a:t> represents the optimum pricing outcome, it is important to note that there will be situations where it is necessary to </a:t>
            </a:r>
            <a:r>
              <a:rPr lang="en-ZA" b="1" dirty="0">
                <a:ea typeface="Calibri" panose="020F0502020204030204" pitchFamily="34" charset="0"/>
                <a:cs typeface="Times New Roman" panose="02020603050405020304" pitchFamily="18" charset="0"/>
              </a:rPr>
              <a:t>address socio-economic issues</a:t>
            </a:r>
            <a:r>
              <a:rPr lang="en-ZA" dirty="0">
                <a:ea typeface="Calibri" panose="020F0502020204030204" pitchFamily="34" charset="0"/>
                <a:cs typeface="Times New Roman" panose="02020603050405020304" pitchFamily="18" charset="0"/>
              </a:rPr>
              <a:t> such as </a:t>
            </a:r>
            <a:r>
              <a:rPr lang="en-ZA" b="1" dirty="0">
                <a:ea typeface="Calibri" panose="020F0502020204030204" pitchFamily="34" charset="0"/>
                <a:cs typeface="Times New Roman" panose="02020603050405020304" pitchFamily="18" charset="0"/>
              </a:rPr>
              <a:t>indigence by using a redistributive</a:t>
            </a:r>
            <a:r>
              <a:rPr lang="en-ZA" dirty="0">
                <a:ea typeface="Calibri" panose="020F0502020204030204" pitchFamily="34" charset="0"/>
                <a:cs typeface="Times New Roman" panose="02020603050405020304" pitchFamily="18" charset="0"/>
              </a:rPr>
              <a:t> mechanism (cross-subsidisation). Even in cases where services are subsidised, it is important to calculate the full cost of the service to be able to </a:t>
            </a:r>
            <a:r>
              <a:rPr lang="en-ZA" b="1" dirty="0">
                <a:ea typeface="Calibri" panose="020F0502020204030204" pitchFamily="34" charset="0"/>
                <a:cs typeface="Times New Roman" panose="02020603050405020304" pitchFamily="18" charset="0"/>
              </a:rPr>
              <a:t>determine the subsidy</a:t>
            </a:r>
            <a:r>
              <a:rPr lang="en-ZA" dirty="0">
                <a:ea typeface="Calibri" panose="020F0502020204030204" pitchFamily="34" charset="0"/>
                <a:cs typeface="Times New Roman" panose="02020603050405020304" pitchFamily="18" charset="0"/>
              </a:rPr>
              <a:t> that is being provided.</a:t>
            </a:r>
          </a:p>
        </p:txBody>
      </p:sp>
      <p:sp>
        <p:nvSpPr>
          <p:cNvPr id="4" name="Title 1">
            <a:extLst>
              <a:ext uri="{FF2B5EF4-FFF2-40B4-BE49-F238E27FC236}">
                <a16:creationId xmlns:a16="http://schemas.microsoft.com/office/drawing/2014/main" id="{539696A4-FD6C-45A4-A3B6-BED19686C351}"/>
              </a:ext>
            </a:extLst>
          </p:cNvPr>
          <p:cNvSpPr>
            <a:spLocks noGrp="1" noChangeArrowheads="1"/>
          </p:cNvSpPr>
          <p:nvPr>
            <p:ph type="title"/>
          </p:nvPr>
        </p:nvSpPr>
        <p:spPr>
          <a:xfrm>
            <a:off x="0" y="0"/>
            <a:ext cx="12192000" cy="1135781"/>
          </a:xfrm>
        </p:spPr>
        <p:txBody>
          <a:bodyPr/>
          <a:lstStyle/>
          <a:p>
            <a:r>
              <a:rPr lang="en-ZA" altLang="en-US" sz="3600" b="1" dirty="0" smtClean="0"/>
              <a:t>Cost Recovery Principles</a:t>
            </a:r>
            <a:endParaRPr lang="en-ZA" altLang="en-US" sz="3600" b="1" dirty="0"/>
          </a:p>
        </p:txBody>
      </p:sp>
    </p:spTree>
    <p:extLst>
      <p:ext uri="{BB962C8B-B14F-4D97-AF65-F5344CB8AC3E}">
        <p14:creationId xmlns:p14="http://schemas.microsoft.com/office/powerpoint/2010/main" val="98244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Slide Number Placeholder 3">
            <a:extLst>
              <a:ext uri="{FF2B5EF4-FFF2-40B4-BE49-F238E27FC236}">
                <a16:creationId xmlns:a16="http://schemas.microsoft.com/office/drawing/2014/main" id="{98DCD1EB-7BA1-4131-AED0-3A3EB18A2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fontAlgn="base">
              <a:spcBef>
                <a:spcPct val="0"/>
              </a:spcBef>
              <a:spcAft>
                <a:spcPct val="0"/>
              </a:spcAft>
              <a:buNone/>
            </a:pPr>
            <a:fld id="{649ADA5A-C4CF-43BC-A314-07AC3FDB7B95}" type="slidenum">
              <a:rPr lang="en-US" altLang="en-US" sz="1000">
                <a:solidFill>
                  <a:srgbClr val="808080"/>
                </a:solidFill>
                <a:latin typeface="Arial Bold Italic" panose="020B0704020202090204" pitchFamily="34" charset="0"/>
              </a:rPr>
              <a:pPr fontAlgn="base">
                <a:spcBef>
                  <a:spcPct val="0"/>
                </a:spcBef>
                <a:spcAft>
                  <a:spcPct val="0"/>
                </a:spcAft>
                <a:buNone/>
              </a:pPr>
              <a:t>9</a:t>
            </a:fld>
            <a:endParaRPr lang="en-US" altLang="en-US" sz="1400" b="0">
              <a:solidFill>
                <a:srgbClr val="000000"/>
              </a:solidFill>
            </a:endParaRPr>
          </a:p>
        </p:txBody>
      </p:sp>
      <p:sp>
        <p:nvSpPr>
          <p:cNvPr id="2" name="Rectangle 1">
            <a:extLst>
              <a:ext uri="{FF2B5EF4-FFF2-40B4-BE49-F238E27FC236}">
                <a16:creationId xmlns:a16="http://schemas.microsoft.com/office/drawing/2014/main" id="{593AF99C-664B-43AE-BE10-C803FC607F43}"/>
              </a:ext>
            </a:extLst>
          </p:cNvPr>
          <p:cNvSpPr/>
          <p:nvPr/>
        </p:nvSpPr>
        <p:spPr>
          <a:xfrm>
            <a:off x="584791" y="1158950"/>
            <a:ext cx="11200809" cy="5478103"/>
          </a:xfrm>
          <a:prstGeom prst="rect">
            <a:avLst/>
          </a:prstGeom>
        </p:spPr>
        <p:txBody>
          <a:bodyPr wrap="square">
            <a:spAutoFit/>
          </a:bodyPr>
          <a:lstStyle/>
          <a:p>
            <a:pPr algn="just">
              <a:lnSpc>
                <a:spcPct val="107000"/>
              </a:lnSpc>
              <a:spcAft>
                <a:spcPts val="800"/>
              </a:spcAft>
            </a:pPr>
            <a:r>
              <a:rPr lang="en-ZA" sz="2000" dirty="0">
                <a:ea typeface="Calibri" panose="020F0502020204030204" pitchFamily="34" charset="0"/>
                <a:cs typeface="Times New Roman" panose="02020603050405020304" pitchFamily="18" charset="0"/>
              </a:rPr>
              <a:t>To give effect to these pricing principles, and to </a:t>
            </a:r>
            <a:r>
              <a:rPr lang="en-ZA" sz="2000" b="1" dirty="0">
                <a:ea typeface="Calibri" panose="020F0502020204030204" pitchFamily="34" charset="0"/>
                <a:cs typeface="Times New Roman" panose="02020603050405020304" pitchFamily="18" charset="0"/>
              </a:rPr>
              <a:t>make informed, rational decision</a:t>
            </a:r>
            <a:r>
              <a:rPr lang="en-ZA" sz="2000" dirty="0">
                <a:ea typeface="Calibri" panose="020F0502020204030204" pitchFamily="34" charset="0"/>
                <a:cs typeface="Times New Roman" panose="02020603050405020304" pitchFamily="18" charset="0"/>
              </a:rPr>
              <a:t>s about the </a:t>
            </a:r>
            <a:r>
              <a:rPr lang="en-ZA" sz="2000" b="1" dirty="0">
                <a:ea typeface="Calibri" panose="020F0502020204030204" pitchFamily="34" charset="0"/>
                <a:cs typeface="Times New Roman" panose="02020603050405020304" pitchFamily="18" charset="0"/>
              </a:rPr>
              <a:t>allocation of resources</a:t>
            </a:r>
            <a:r>
              <a:rPr lang="en-ZA" sz="2000" dirty="0">
                <a:ea typeface="Calibri" panose="020F0502020204030204" pitchFamily="34" charset="0"/>
                <a:cs typeface="Times New Roman" panose="02020603050405020304" pitchFamily="18" charset="0"/>
              </a:rPr>
              <a:t>, </a:t>
            </a:r>
            <a:r>
              <a:rPr lang="en-ZA" sz="2000" b="1" dirty="0">
                <a:ea typeface="Calibri" panose="020F0502020204030204" pitchFamily="34" charset="0"/>
                <a:cs typeface="Times New Roman" panose="02020603050405020304" pitchFamily="18" charset="0"/>
              </a:rPr>
              <a:t>councils</a:t>
            </a:r>
            <a:r>
              <a:rPr lang="en-ZA" sz="2000" dirty="0">
                <a:ea typeface="Calibri" panose="020F0502020204030204" pitchFamily="34" charset="0"/>
                <a:cs typeface="Times New Roman" panose="02020603050405020304" pitchFamily="18" charset="0"/>
              </a:rPr>
              <a:t> need to be able to answer the following questions:</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 • </a:t>
            </a:r>
            <a:r>
              <a:rPr lang="en-ZA" sz="2000" b="1" dirty="0">
                <a:ea typeface="Calibri" panose="020F0502020204030204" pitchFamily="34" charset="0"/>
                <a:cs typeface="Times New Roman" panose="02020603050405020304" pitchFamily="18" charset="0"/>
              </a:rPr>
              <a:t>Which</a:t>
            </a:r>
            <a:r>
              <a:rPr lang="en-ZA" sz="2000" dirty="0">
                <a:ea typeface="Calibri" panose="020F0502020204030204" pitchFamily="34" charset="0"/>
                <a:cs typeface="Times New Roman" panose="02020603050405020304" pitchFamily="18" charset="0"/>
              </a:rPr>
              <a:t> costs should be recovered? </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 Are these costs </a:t>
            </a:r>
            <a:r>
              <a:rPr lang="en-ZA" sz="2000" b="1" dirty="0">
                <a:ea typeface="Calibri" panose="020F0502020204030204" pitchFamily="34" charset="0"/>
                <a:cs typeface="Times New Roman" panose="02020603050405020304" pitchFamily="18" charset="0"/>
              </a:rPr>
              <a:t>promoting the efficient</a:t>
            </a:r>
            <a:r>
              <a:rPr lang="en-ZA" sz="2000" dirty="0">
                <a:ea typeface="Calibri" panose="020F0502020204030204" pitchFamily="34" charset="0"/>
                <a:cs typeface="Times New Roman" panose="02020603050405020304" pitchFamily="18" charset="0"/>
              </a:rPr>
              <a:t> allocation of resources?</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 Are these costs allocated in a </a:t>
            </a:r>
            <a:r>
              <a:rPr lang="en-ZA" sz="2000" b="1" dirty="0">
                <a:ea typeface="Calibri" panose="020F0502020204030204" pitchFamily="34" charset="0"/>
                <a:cs typeface="Times New Roman" panose="02020603050405020304" pitchFamily="18" charset="0"/>
              </a:rPr>
              <a:t>reasonable and equitable manner</a:t>
            </a:r>
            <a:r>
              <a:rPr lang="en-ZA" sz="2000" dirty="0">
                <a:ea typeface="Calibri" panose="020F0502020204030204" pitchFamily="34" charset="0"/>
                <a:cs typeface="Times New Roman" panose="02020603050405020304" pitchFamily="18" charset="0"/>
              </a:rPr>
              <a:t>?</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 How should these </a:t>
            </a:r>
            <a:r>
              <a:rPr lang="en-ZA" sz="2000" b="1" dirty="0">
                <a:ea typeface="Calibri" panose="020F0502020204030204" pitchFamily="34" charset="0"/>
                <a:cs typeface="Times New Roman" panose="02020603050405020304" pitchFamily="18" charset="0"/>
              </a:rPr>
              <a:t>charges be structured</a:t>
            </a:r>
            <a:r>
              <a:rPr lang="en-ZA" sz="2000" dirty="0">
                <a:ea typeface="Calibri" panose="020F0502020204030204" pitchFamily="34" charset="0"/>
                <a:cs typeface="Times New Roman" panose="02020603050405020304" pitchFamily="18" charset="0"/>
              </a:rPr>
              <a:t>? </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pPr>
            <a:r>
              <a:rPr lang="en-ZA" sz="2000" dirty="0">
                <a:ea typeface="Calibri" panose="020F0502020204030204" pitchFamily="34" charset="0"/>
                <a:cs typeface="Times New Roman" panose="02020603050405020304" pitchFamily="18" charset="0"/>
              </a:rPr>
              <a:t>• Have the primary and secondary costs associated with the tariff determination been considered?</a:t>
            </a:r>
          </a:p>
          <a:p>
            <a:pPr algn="just">
              <a:lnSpc>
                <a:spcPct val="107000"/>
              </a:lnSpc>
              <a:spcAft>
                <a:spcPts val="800"/>
              </a:spcAft>
            </a:pPr>
            <a:endParaRPr lang="en-ZA" sz="2000" dirty="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46C1F628-3889-4AE9-837B-D401F04E56AD}"/>
              </a:ext>
            </a:extLst>
          </p:cNvPr>
          <p:cNvSpPr>
            <a:spLocks noGrp="1" noChangeArrowheads="1"/>
          </p:cNvSpPr>
          <p:nvPr>
            <p:ph type="title"/>
          </p:nvPr>
        </p:nvSpPr>
        <p:spPr>
          <a:xfrm>
            <a:off x="0" y="0"/>
            <a:ext cx="12192000" cy="1158949"/>
          </a:xfrm>
        </p:spPr>
        <p:txBody>
          <a:bodyPr/>
          <a:lstStyle/>
          <a:p>
            <a:r>
              <a:rPr lang="en-ZA" altLang="en-US" sz="3600" b="1" dirty="0" smtClean="0"/>
              <a:t>Key Tariff Questions ?</a:t>
            </a:r>
            <a:endParaRPr lang="en-ZA" altLang="en-US" sz="3600" b="1" dirty="0"/>
          </a:p>
        </p:txBody>
      </p:sp>
    </p:spTree>
    <p:extLst>
      <p:ext uri="{BB962C8B-B14F-4D97-AF65-F5344CB8AC3E}">
        <p14:creationId xmlns:p14="http://schemas.microsoft.com/office/powerpoint/2010/main" val="4016865508"/>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gral">
  <a:themeElements>
    <a:clrScheme name="PDG Template">
      <a:dk1>
        <a:srgbClr val="6D6E72"/>
      </a:dk1>
      <a:lt1>
        <a:srgbClr val="FFFFFF"/>
      </a:lt1>
      <a:dk2>
        <a:srgbClr val="206699"/>
      </a:dk2>
      <a:lt2>
        <a:srgbClr val="D0C6B8"/>
      </a:lt2>
      <a:accent1>
        <a:srgbClr val="AECB54"/>
      </a:accent1>
      <a:accent2>
        <a:srgbClr val="BDBEC0"/>
      </a:accent2>
      <a:accent3>
        <a:srgbClr val="5DA7DD"/>
      </a:accent3>
      <a:accent4>
        <a:srgbClr val="7F7F7F"/>
      </a:accent4>
      <a:accent5>
        <a:srgbClr val="5B6E21"/>
      </a:accent5>
      <a:accent6>
        <a:srgbClr val="AECB54"/>
      </a:accent6>
      <a:hlink>
        <a:srgbClr val="206699"/>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FA2A0ABD-C7B6-4878-88DD-339F5114ABED}" vid="{969D6AAA-10D3-42D4-AEE4-5B3A7CC669E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1169</Words>
  <Application>Microsoft Office PowerPoint</Application>
  <PresentationFormat>Widescreen</PresentationFormat>
  <Paragraphs>129</Paragraphs>
  <Slides>19</Slides>
  <Notes>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ＭＳ Ｐゴシック</vt:lpstr>
      <vt:lpstr>ＭＳ Ｐゴシック</vt:lpstr>
      <vt:lpstr>Abadi Extra Light</vt:lpstr>
      <vt:lpstr>Arial</vt:lpstr>
      <vt:lpstr>Arial Bold</vt:lpstr>
      <vt:lpstr>Arial Bold Italic</vt:lpstr>
      <vt:lpstr>Calibri</vt:lpstr>
      <vt:lpstr>Calibri Light</vt:lpstr>
      <vt:lpstr>Osaka</vt:lpstr>
      <vt:lpstr>Times New Roman</vt:lpstr>
      <vt:lpstr>Tw Cen MT</vt:lpstr>
      <vt:lpstr>Wingdings</vt:lpstr>
      <vt:lpstr>Wingdings 3</vt:lpstr>
      <vt:lpstr>3_Blank Presentation</vt:lpstr>
      <vt:lpstr>Blank Presentation</vt:lpstr>
      <vt:lpstr>4_Blank Presentation</vt:lpstr>
      <vt:lpstr>Integral</vt:lpstr>
      <vt:lpstr>PRESENTATION  THE IMPORTANCE OF SETTING PROPER  TARIFFS FOR REVENUE IMPROVEMENT     </vt:lpstr>
      <vt:lpstr>Tariff Setting</vt:lpstr>
      <vt:lpstr>PowerPoint Presentation</vt:lpstr>
      <vt:lpstr>Primary sources of municipal revenue</vt:lpstr>
      <vt:lpstr>Local Government Fiscal Framework</vt:lpstr>
      <vt:lpstr>Tariff Principles</vt:lpstr>
      <vt:lpstr>The Tariff Balancing Act</vt:lpstr>
      <vt:lpstr>Cost Recovery Principles</vt:lpstr>
      <vt:lpstr>Key Tariff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Kenned</dc:creator>
  <cp:lastModifiedBy>Sadesh Ramjathan</cp:lastModifiedBy>
  <cp:revision>46</cp:revision>
  <dcterms:created xsi:type="dcterms:W3CDTF">2019-11-06T13:55:58Z</dcterms:created>
  <dcterms:modified xsi:type="dcterms:W3CDTF">2019-11-08T05:38:38Z</dcterms:modified>
</cp:coreProperties>
</file>