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76" r:id="rId2"/>
    <p:sldId id="273" r:id="rId3"/>
    <p:sldId id="280" r:id="rId4"/>
    <p:sldId id="281" r:id="rId5"/>
    <p:sldId id="278" r:id="rId6"/>
    <p:sldId id="264" r:id="rId7"/>
    <p:sldId id="284" r:id="rId8"/>
    <p:sldId id="260" r:id="rId9"/>
    <p:sldId id="261" r:id="rId10"/>
    <p:sldId id="259" r:id="rId11"/>
    <p:sldId id="263" r:id="rId12"/>
    <p:sldId id="262" r:id="rId13"/>
    <p:sldId id="265" r:id="rId14"/>
    <p:sldId id="297" r:id="rId15"/>
    <p:sldId id="274" r:id="rId16"/>
    <p:sldId id="296" r:id="rId17"/>
    <p:sldId id="286" r:id="rId18"/>
    <p:sldId id="285" r:id="rId19"/>
    <p:sldId id="287" r:id="rId20"/>
    <p:sldId id="266" r:id="rId21"/>
    <p:sldId id="291" r:id="rId22"/>
    <p:sldId id="293" r:id="rId23"/>
    <p:sldId id="294" r:id="rId24"/>
    <p:sldId id="292" r:id="rId25"/>
    <p:sldId id="288" r:id="rId26"/>
    <p:sldId id="290" r:id="rId27"/>
    <p:sldId id="295" r:id="rId28"/>
    <p:sldId id="269" r:id="rId29"/>
    <p:sldId id="270" r:id="rId30"/>
    <p:sldId id="283" r:id="rId31"/>
    <p:sldId id="282" r:id="rId32"/>
    <p:sldId id="25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3" d="100"/>
          <a:sy n="73"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493AC-BB50-45A5-97B4-5878028C1995}" type="datetimeFigureOut">
              <a:rPr lang="en-US" smtClean="0"/>
              <a:t>7/29/2019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2AE5F-A85C-4A3B-97B6-D4DEB128115B}" type="slidenum">
              <a:rPr lang="en-US" smtClean="0"/>
              <a:t>‹#›</a:t>
            </a:fld>
            <a:endParaRPr lang="en-US"/>
          </a:p>
        </p:txBody>
      </p:sp>
    </p:spTree>
    <p:extLst>
      <p:ext uri="{BB962C8B-B14F-4D97-AF65-F5344CB8AC3E}">
        <p14:creationId xmlns:p14="http://schemas.microsoft.com/office/powerpoint/2010/main" val="177672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05D9-CD5C-48E8-A935-247AEA54003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5839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05D9-CD5C-48E8-A935-247AEA54003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072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205D9-CD5C-48E8-A935-247AEA54003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0824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375" y="0"/>
            <a:ext cx="11731625" cy="1326525"/>
          </a:xfrm>
        </p:spPr>
        <p:txBody>
          <a:bodyPr/>
          <a:lstStyle/>
          <a:p>
            <a:pPr algn="ctr"/>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SDBIP PRESENTATION TO CIGFARO</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507067" y="5127025"/>
            <a:ext cx="9362702" cy="1096899"/>
          </a:xfrm>
        </p:spPr>
        <p:txBody>
          <a:bodyPr>
            <a:normAutofit/>
          </a:bodyPr>
          <a:lstStyle/>
          <a:p>
            <a:r>
              <a:rPr lang="en-US" sz="2600" b="1" dirty="0" smtClean="0">
                <a:latin typeface="Arial Unicode MS" panose="020B0604020202020204" pitchFamily="34" charset="-128"/>
                <a:ea typeface="Arial Unicode MS" panose="020B0604020202020204" pitchFamily="34" charset="-128"/>
                <a:cs typeface="Arial Unicode MS" panose="020B0604020202020204" pitchFamily="34" charset="-128"/>
              </a:rPr>
              <a:t>29 JULY 2019</a:t>
            </a:r>
          </a:p>
          <a:p>
            <a:r>
              <a:rPr lang="en-US" sz="26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ZEBULA</a:t>
            </a:r>
          </a:p>
          <a:p>
            <a:endParaRPr lang="en-US" sz="2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
        <p:nvSpPr>
          <p:cNvPr id="8" name="AutoShape 2" descr="Image result for quotes about performance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implement performance managemen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77" y="1475247"/>
            <a:ext cx="5345186" cy="36517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CIGFARO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IGFARO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CIGFARO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Related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6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90159" cy="922986"/>
          </a:xfrm>
        </p:spPr>
        <p:txBody>
          <a:bodyPr>
            <a:normAutofit fontScale="90000"/>
          </a:bodyPr>
          <a:lstStyle/>
          <a:p>
            <a:r>
              <a:rPr lang="en-US" dirty="0"/>
              <a:t>BOTTOM TEN WORST PERFORMING MUNICIPALITIES 2019 INDEX BY GOOD GOVERNANCE AFRICA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2112724"/>
              </p:ext>
            </p:extLst>
          </p:nvPr>
        </p:nvGraphicFramePr>
        <p:xfrm>
          <a:off x="798490" y="1841682"/>
          <a:ext cx="8475512" cy="4481844"/>
        </p:xfrm>
        <a:graphic>
          <a:graphicData uri="http://schemas.openxmlformats.org/drawingml/2006/table">
            <a:tbl>
              <a:tblPr firstRow="1" firstCol="1" bandRow="1">
                <a:tableStyleId>{5C22544A-7EE6-4342-B048-85BDC9FD1C3A}</a:tableStyleId>
              </a:tblPr>
              <a:tblGrid>
                <a:gridCol w="1414828">
                  <a:extLst>
                    <a:ext uri="{9D8B030D-6E8A-4147-A177-3AD203B41FA5}">
                      <a16:colId xmlns:a16="http://schemas.microsoft.com/office/drawing/2014/main" val="20000"/>
                    </a:ext>
                  </a:extLst>
                </a:gridCol>
                <a:gridCol w="3628999">
                  <a:extLst>
                    <a:ext uri="{9D8B030D-6E8A-4147-A177-3AD203B41FA5}">
                      <a16:colId xmlns:a16="http://schemas.microsoft.com/office/drawing/2014/main" val="20001"/>
                    </a:ext>
                  </a:extLst>
                </a:gridCol>
                <a:gridCol w="1817302">
                  <a:extLst>
                    <a:ext uri="{9D8B030D-6E8A-4147-A177-3AD203B41FA5}">
                      <a16:colId xmlns:a16="http://schemas.microsoft.com/office/drawing/2014/main" val="20002"/>
                    </a:ext>
                  </a:extLst>
                </a:gridCol>
                <a:gridCol w="1614383">
                  <a:extLst>
                    <a:ext uri="{9D8B030D-6E8A-4147-A177-3AD203B41FA5}">
                      <a16:colId xmlns:a16="http://schemas.microsoft.com/office/drawing/2014/main" val="20003"/>
                    </a:ext>
                  </a:extLst>
                </a:gridCol>
              </a:tblGrid>
              <a:tr h="373487">
                <a:tc>
                  <a:txBody>
                    <a:bodyPr/>
                    <a:lstStyle/>
                    <a:p>
                      <a:pPr marL="0" marR="0">
                        <a:lnSpc>
                          <a:spcPct val="107000"/>
                        </a:lnSpc>
                        <a:spcBef>
                          <a:spcPts val="0"/>
                        </a:spcBef>
                        <a:spcAft>
                          <a:spcPts val="0"/>
                        </a:spcAft>
                      </a:pP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NO</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MUNICIPALITY</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PROVINCE</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PARTY</a:t>
                      </a:r>
                    </a:p>
                  </a:txBody>
                  <a:tcPr marL="68580" marR="68580" marT="0" marB="0"/>
                </a:tc>
                <a:extLst>
                  <a:ext uri="{0D108BD9-81ED-4DB2-BD59-A6C34878D82A}">
                    <a16:rowId xmlns:a16="http://schemas.microsoft.com/office/drawing/2014/main" val="10000"/>
                  </a:ext>
                </a:extLst>
              </a:tr>
              <a:tr h="373487">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marL="68580" marR="68580" marT="0" marB="0"/>
                </a:tc>
                <a:extLst>
                  <a:ext uri="{0D108BD9-81ED-4DB2-BD59-A6C34878D82A}">
                    <a16:rowId xmlns:a16="http://schemas.microsoft.com/office/drawing/2014/main" val="10001"/>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204</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Nguthu </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KZN</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IFP</a:t>
                      </a:r>
                    </a:p>
                  </a:txBody>
                  <a:tcPr marL="68580" marR="68580" marT="0" marB="0"/>
                </a:tc>
                <a:extLst>
                  <a:ext uri="{0D108BD9-81ED-4DB2-BD59-A6C34878D82A}">
                    <a16:rowId xmlns:a16="http://schemas.microsoft.com/office/drawing/2014/main" val="10002"/>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205</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Umzube </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KZN</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68580" marR="68580" marT="0" marB="0"/>
                </a:tc>
                <a:extLst>
                  <a:ext uri="{0D108BD9-81ED-4DB2-BD59-A6C34878D82A}">
                    <a16:rowId xmlns:a16="http://schemas.microsoft.com/office/drawing/2014/main" val="10003"/>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206</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Mbizana</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EC</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68580" marR="68580" marT="0" marB="0"/>
                </a:tc>
                <a:extLst>
                  <a:ext uri="{0D108BD9-81ED-4DB2-BD59-A6C34878D82A}">
                    <a16:rowId xmlns:a16="http://schemas.microsoft.com/office/drawing/2014/main" val="10004"/>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207</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Engcobo</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EC</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68580" marR="68580" marT="0" marB="0"/>
                </a:tc>
                <a:extLst>
                  <a:ext uri="{0D108BD9-81ED-4DB2-BD59-A6C34878D82A}">
                    <a16:rowId xmlns:a16="http://schemas.microsoft.com/office/drawing/2014/main" val="10005"/>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208</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Matatiele</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EC</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68580" marR="68580" marT="0" marB="0"/>
                </a:tc>
                <a:extLst>
                  <a:ext uri="{0D108BD9-81ED-4DB2-BD59-A6C34878D82A}">
                    <a16:rowId xmlns:a16="http://schemas.microsoft.com/office/drawing/2014/main" val="10006"/>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209</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Nkandla </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KZN</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IFP</a:t>
                      </a:r>
                    </a:p>
                  </a:txBody>
                  <a:tcPr marL="68580" marR="68580" marT="0" marB="0"/>
                </a:tc>
                <a:extLst>
                  <a:ext uri="{0D108BD9-81ED-4DB2-BD59-A6C34878D82A}">
                    <a16:rowId xmlns:a16="http://schemas.microsoft.com/office/drawing/2014/main" val="10007"/>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210</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Ntabankulu </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EC</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68580" marR="68580" marT="0" marB="0"/>
                </a:tc>
                <a:extLst>
                  <a:ext uri="{0D108BD9-81ED-4DB2-BD59-A6C34878D82A}">
                    <a16:rowId xmlns:a16="http://schemas.microsoft.com/office/drawing/2014/main" val="10008"/>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211</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Port St Johns </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EC</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68580" marR="68580" marT="0" marB="0"/>
                </a:tc>
                <a:extLst>
                  <a:ext uri="{0D108BD9-81ED-4DB2-BD59-A6C34878D82A}">
                    <a16:rowId xmlns:a16="http://schemas.microsoft.com/office/drawing/2014/main" val="10009"/>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212</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Umhlabawalingana</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KZN</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68580" marR="68580" marT="0" marB="0"/>
                </a:tc>
                <a:extLst>
                  <a:ext uri="{0D108BD9-81ED-4DB2-BD59-A6C34878D82A}">
                    <a16:rowId xmlns:a16="http://schemas.microsoft.com/office/drawing/2014/main" val="10010"/>
                  </a:ext>
                </a:extLst>
              </a:tr>
              <a:tr h="373487">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213</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Msinga</a:t>
                      </a:r>
                    </a:p>
                  </a:txBody>
                  <a:tcPr marL="68580" marR="68580" marT="0" marB="0"/>
                </a:tc>
                <a:tc>
                  <a:txBody>
                    <a:bodyPr/>
                    <a:lstStyle/>
                    <a:p>
                      <a:pPr marL="0" marR="0">
                        <a:lnSpc>
                          <a:spcPct val="107000"/>
                        </a:lnSpc>
                        <a:spcBef>
                          <a:spcPts val="0"/>
                        </a:spcBef>
                        <a:spcAft>
                          <a:spcPts val="0"/>
                        </a:spcAft>
                      </a:pPr>
                      <a:r>
                        <a:rPr lang="en-US" sz="160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KZN</a:t>
                      </a:r>
                    </a:p>
                  </a:txBody>
                  <a:tcPr marL="68580" marR="68580" marT="0" marB="0"/>
                </a:tc>
                <a:tc>
                  <a:txBody>
                    <a:bodyPr/>
                    <a:lstStyle/>
                    <a:p>
                      <a:pPr marL="0" marR="0">
                        <a:lnSpc>
                          <a:spcPct val="107000"/>
                        </a:lnSpc>
                        <a:spcBef>
                          <a:spcPts val="0"/>
                        </a:spcBef>
                        <a:spcAft>
                          <a:spcPts val="0"/>
                        </a:spcAft>
                      </a:pPr>
                      <a:r>
                        <a:rPr lang="en-US" sz="1600" dirty="0">
                          <a:solidFill>
                            <a:srgbClr val="FF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IFP</a:t>
                      </a:r>
                    </a:p>
                  </a:txBody>
                  <a:tcPr marL="68580" marR="68580" marT="0" marB="0"/>
                </a:tc>
                <a:extLst>
                  <a:ext uri="{0D108BD9-81ED-4DB2-BD59-A6C34878D82A}">
                    <a16:rowId xmlns:a16="http://schemas.microsoft.com/office/drawing/2014/main" val="10011"/>
                  </a:ext>
                </a:extLst>
              </a:tr>
            </a:tbl>
          </a:graphicData>
        </a:graphic>
      </p:graphicFrame>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3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SEPARATES WORST PERFORMERS FROM BEST PERFORMERS?</a:t>
            </a:r>
            <a:endParaRPr lang="en-US" dirty="0"/>
          </a:p>
        </p:txBody>
      </p:sp>
      <p:sp>
        <p:nvSpPr>
          <p:cNvPr id="3" name="Content Placeholder 2"/>
          <p:cNvSpPr>
            <a:spLocks noGrp="1"/>
          </p:cNvSpPr>
          <p:nvPr>
            <p:ph idx="1"/>
          </p:nvPr>
        </p:nvSpPr>
        <p:spPr/>
        <p:txBody>
          <a:bodyPr>
            <a:normAutofit/>
          </a:bodyPr>
          <a:lstStyle/>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Good governance practices (including, but not limited to, sound financial management, performance management and political oversight)</a:t>
            </a: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Proper systems (including,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but not limited to, </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billing, IT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etc</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Accountability </a:t>
            </a:r>
          </a:p>
          <a:p>
            <a:pPr marL="0" indent="0">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Municipalities which display the availability of the above happen to excel</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in their mandate</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while those that don’t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have the above happen to </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encounter serious challenges including community unrests</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54241"/>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52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91680" cy="1206321"/>
          </a:xfrm>
        </p:spPr>
        <p:txBody>
          <a:bodyPr>
            <a:normAutofit fontScale="90000"/>
          </a:bodyPr>
          <a:lstStyle/>
          <a:p>
            <a:r>
              <a:rPr lang="en-US" dirty="0" smtClean="0"/>
              <a:t>WHAT MAY HAPPEN IF COMMUNITIES ARE NOT HAPPY WITH THE PERFORMANCE OF A MUNICIPALITY</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p>
            <a:pPr marL="0" indent="0">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Poor performance management in a municipal environment may lead to a total breakdown in service delivery, with catastrophic consequences for residents and businesses, which in turn could encourage political unrest.</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6" descr="Image result for pictures of community unrests in malamul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683" y="2725349"/>
            <a:ext cx="4953000" cy="3714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pictures of community unrests in malamul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725349"/>
            <a:ext cx="5772547" cy="3714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2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ALIGNMENT BETWEEN SDBIP, IDP &amp; BUDGET</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IDP</a:t>
            </a:r>
            <a:r>
              <a:rPr lang="en-US" dirty="0" smtClean="0"/>
              <a:t> is a Five Year Strategic Plan of the Municipality which amongst others constitute of projects to be implemented in a period of five years. It is a legally binding document  given effect by the Municipal Systems Act( MSA) 32 of 2000</a:t>
            </a:r>
          </a:p>
          <a:p>
            <a:r>
              <a:rPr lang="en-US" dirty="0" smtClean="0">
                <a:solidFill>
                  <a:srgbClr val="FF0000"/>
                </a:solidFill>
              </a:rPr>
              <a:t>BUDGET:</a:t>
            </a:r>
            <a:r>
              <a:rPr lang="en-GB" dirty="0"/>
              <a:t>A municipal budget is the projected financial operating plan. In general, a budget accounts for expected revenues and allocates resources to particular expenditures</a:t>
            </a:r>
            <a:endParaRPr lang="en-US" dirty="0" smtClean="0">
              <a:solidFill>
                <a:srgbClr val="FF0000"/>
              </a:solidFill>
            </a:endParaRPr>
          </a:p>
          <a:p>
            <a:r>
              <a:rPr lang="en-US" dirty="0" smtClean="0">
                <a:solidFill>
                  <a:srgbClr val="FF0000"/>
                </a:solidFill>
              </a:rPr>
              <a:t>SDBIP: </a:t>
            </a:r>
            <a:r>
              <a:rPr lang="en-US" dirty="0" smtClean="0">
                <a:solidFill>
                  <a:schemeClr val="tx1"/>
                </a:solidFill>
              </a:rPr>
              <a:t>MFMA  requires municipalities to prepare a service delivery and budget implementation plan as a strategic financial management tool to ensure  that the budgetary decisions that are adopted by municipalities are aligned with the IDP strategy</a:t>
            </a:r>
          </a:p>
          <a:p>
            <a:r>
              <a:rPr lang="en-US" dirty="0" smtClean="0">
                <a:solidFill>
                  <a:schemeClr val="tx1"/>
                </a:solidFill>
              </a:rPr>
              <a:t>The SDBIP serves to provide an implementation plan that covers all functional  areas of the municipality and focuses on actual implementation and delivery with mechanism for regular review</a:t>
            </a:r>
          </a:p>
          <a:p>
            <a:endParaRPr lang="en-US" dirty="0" smtClean="0">
              <a:solidFill>
                <a:schemeClr val="tx1"/>
              </a:solidFill>
            </a:endParaRPr>
          </a:p>
          <a:p>
            <a:endParaRPr lang="en-US" dirty="0">
              <a:solidFill>
                <a:schemeClr val="tx1"/>
              </a:solidFill>
            </a:endParaRP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751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ALIGNMENT BETWEEN SDBIP, IDP &amp; BUDGET</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a:bodyPr>
          <a:lstStyle/>
          <a:p>
            <a:endParaRPr lang="en-US" dirty="0" smtClean="0">
              <a:solidFill>
                <a:schemeClr val="tx1"/>
              </a:solidFill>
            </a:endParaRPr>
          </a:p>
          <a:p>
            <a:endParaRPr lang="en-US" dirty="0">
              <a:solidFill>
                <a:schemeClr val="tx1"/>
              </a:solidFill>
            </a:endParaRP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878" y="1867546"/>
            <a:ext cx="8158124" cy="4556501"/>
          </a:xfrm>
          <a:prstGeom prst="rect">
            <a:avLst/>
          </a:prstGeom>
        </p:spPr>
      </p:pic>
    </p:spTree>
    <p:extLst>
      <p:ext uri="{BB962C8B-B14F-4D97-AF65-F5344CB8AC3E}">
        <p14:creationId xmlns:p14="http://schemas.microsoft.com/office/powerpoint/2010/main" val="352596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SMART PRINCIPLES OF THE TARGET</a:t>
            </a:r>
            <a:endParaRPr lang="en-US" dirty="0"/>
          </a:p>
        </p:txBody>
      </p:sp>
      <p:sp>
        <p:nvSpPr>
          <p:cNvPr id="3" name="Content Placeholder 2"/>
          <p:cNvSpPr>
            <a:spLocks noGrp="1"/>
          </p:cNvSpPr>
          <p:nvPr>
            <p:ph idx="1"/>
          </p:nvPr>
        </p:nvSpPr>
        <p:spPr/>
        <p:txBody>
          <a:bodyPr>
            <a:normAutofit/>
          </a:bodyPr>
          <a:lstStyle/>
          <a:p>
            <a:pPr marL="0" indent="0">
              <a:buNone/>
            </a:pPr>
            <a:r>
              <a:rPr lang="en-GB" dirty="0"/>
              <a:t>A useful set of criteria for selecting performance targets is the "SMART" criteria:</a:t>
            </a:r>
          </a:p>
          <a:p>
            <a:r>
              <a:rPr lang="en-GB" dirty="0" smtClean="0"/>
              <a:t> </a:t>
            </a:r>
            <a:r>
              <a:rPr lang="en-GB" dirty="0"/>
              <a:t>Specific: the nature and the required level of performance can be clearly identified</a:t>
            </a:r>
          </a:p>
          <a:p>
            <a:r>
              <a:rPr lang="en-GB" dirty="0" smtClean="0"/>
              <a:t> </a:t>
            </a:r>
            <a:r>
              <a:rPr lang="en-GB" dirty="0"/>
              <a:t>Measurable: the required performance can be measured</a:t>
            </a:r>
          </a:p>
          <a:p>
            <a:r>
              <a:rPr lang="en-GB" dirty="0" smtClean="0"/>
              <a:t> </a:t>
            </a:r>
            <a:r>
              <a:rPr lang="en-GB" dirty="0"/>
              <a:t>Achievable: the target is realistic given existing capacity</a:t>
            </a:r>
          </a:p>
          <a:p>
            <a:r>
              <a:rPr lang="en-GB" dirty="0" smtClean="0"/>
              <a:t> </a:t>
            </a:r>
            <a:r>
              <a:rPr lang="en-GB" dirty="0"/>
              <a:t>Relevant: the required performance is linked to the achievement of a goal</a:t>
            </a:r>
          </a:p>
          <a:p>
            <a:r>
              <a:rPr lang="en-GB" dirty="0" smtClean="0"/>
              <a:t> </a:t>
            </a:r>
            <a:r>
              <a:rPr lang="en-GB" dirty="0"/>
              <a:t>Time-bound: the time period or deadline for delivery is specified.</a:t>
            </a:r>
          </a:p>
          <a:p>
            <a:pPr marL="0" indent="0">
              <a:buNone/>
            </a:pPr>
            <a:endParaRPr lang="en-US" dirty="0"/>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699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SMART PRINCIPLES OF THE TARGET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r>
              <a:rPr lang="en-GB" dirty="0" smtClean="0"/>
              <a:t>Performance </a:t>
            </a:r>
            <a:r>
              <a:rPr lang="en-GB" dirty="0"/>
              <a:t>targets express a specific level of performance that the institution, programme or </a:t>
            </a:r>
            <a:r>
              <a:rPr lang="en-GB" dirty="0" smtClean="0"/>
              <a:t>individual is </a:t>
            </a:r>
            <a:r>
              <a:rPr lang="en-GB" dirty="0"/>
              <a:t>aiming to achieve within a given time period</a:t>
            </a:r>
            <a:r>
              <a:rPr lang="en-GB" dirty="0" smtClean="0"/>
              <a:t>.</a:t>
            </a:r>
          </a:p>
          <a:p>
            <a:r>
              <a:rPr lang="en-ZA" dirty="0" smtClean="0"/>
              <a:t>It is of utmost important as organizations to consider the level of performance recorded in the prior year when developing the current year performance targets</a:t>
            </a:r>
            <a:endParaRPr lang="en-US" dirty="0" smtClean="0"/>
          </a:p>
          <a:p>
            <a:r>
              <a:rPr lang="en-US" dirty="0" smtClean="0"/>
              <a:t>To have a SMART target in the SDBIP  consider answering the three W’s in most of the external targets to be implemented like projects to be implemented to communities , i.e. the What? What is that  we want to do as a Municipality, e.g.  Km of a road constructed .</a:t>
            </a:r>
          </a:p>
          <a:p>
            <a:r>
              <a:rPr lang="en-US" dirty="0" smtClean="0"/>
              <a:t>NB: It should be noted that it will depend on the type of Targets one is to develop, some  targets might not still answer all the three W’s but still to meet a SMART Principle  </a:t>
            </a:r>
          </a:p>
          <a:p>
            <a:r>
              <a:rPr lang="en-US" dirty="0" smtClean="0"/>
              <a:t>Where? Answer the question in your target, Where is the road going to be constructed? e.g. at </a:t>
            </a:r>
            <a:r>
              <a:rPr lang="en-US" dirty="0" err="1" smtClean="0"/>
              <a:t>Mtsetweni</a:t>
            </a:r>
            <a:endParaRPr lang="en-US" dirty="0" smtClean="0"/>
          </a:p>
          <a:p>
            <a:r>
              <a:rPr lang="en-US" dirty="0" smtClean="0"/>
              <a:t>When? Address the question in your target? When is the road going to be constructed?  By 30 June 2020</a:t>
            </a:r>
          </a:p>
          <a:p>
            <a:r>
              <a:rPr lang="en-US" dirty="0" smtClean="0"/>
              <a:t>Therefore a SMART target will look like, </a:t>
            </a:r>
          </a:p>
          <a:p>
            <a:pPr marL="0" indent="0">
              <a:buNone/>
            </a:pPr>
            <a:r>
              <a:rPr lang="en-GB" dirty="0" smtClean="0"/>
              <a:t>2.8 </a:t>
            </a:r>
            <a:r>
              <a:rPr lang="en-GB" dirty="0"/>
              <a:t>km Ring road constructed at </a:t>
            </a:r>
            <a:r>
              <a:rPr lang="en-GB" dirty="0" err="1"/>
              <a:t>Mtsetweni</a:t>
            </a:r>
            <a:r>
              <a:rPr lang="en-GB" dirty="0"/>
              <a:t> by 30 June 2020 </a:t>
            </a:r>
            <a:endParaRPr lang="en-US" dirty="0"/>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1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SMART PRINCIPLES OF THE TARGET CONT…</a:t>
            </a:r>
            <a:endParaRPr lang="en-US" dirty="0"/>
          </a:p>
        </p:txBody>
      </p:sp>
      <p:sp>
        <p:nvSpPr>
          <p:cNvPr id="3" name="Content Placeholder 2"/>
          <p:cNvSpPr>
            <a:spLocks noGrp="1"/>
          </p:cNvSpPr>
          <p:nvPr>
            <p:ph idx="1"/>
          </p:nvPr>
        </p:nvSpPr>
        <p:spPr/>
        <p:txBody>
          <a:bodyPr>
            <a:normAutofit/>
          </a:bodyPr>
          <a:lstStyle/>
          <a:p>
            <a:r>
              <a:rPr lang="en-US" dirty="0" smtClean="0"/>
              <a:t>Examples of other </a:t>
            </a:r>
            <a:r>
              <a:rPr lang="en-US" dirty="0"/>
              <a:t>t</a:t>
            </a:r>
            <a:r>
              <a:rPr lang="en-US" dirty="0" smtClean="0"/>
              <a:t>argets that did answer the three W’s but still meet a SMART principle: </a:t>
            </a:r>
          </a:p>
          <a:p>
            <a:pPr marL="0" indent="0">
              <a:buNone/>
            </a:pPr>
            <a:r>
              <a:rPr lang="en-GB" dirty="0" smtClean="0"/>
              <a:t>Workshop </a:t>
            </a:r>
            <a:r>
              <a:rPr lang="en-GB" dirty="0"/>
              <a:t>tools purchased by 30 June 2020 </a:t>
            </a:r>
            <a:r>
              <a:rPr lang="en-GB" dirty="0" smtClean="0"/>
              <a:t>,  On this type of Target only two W’s are answered, i.e. the  What and the When. The activity to be done is clarified that is  purchasing of workshop tools, when they must purchased is also addressed that is by 30 June 2020 .</a:t>
            </a:r>
          </a:p>
          <a:p>
            <a:pPr marL="0" indent="0">
              <a:buNone/>
            </a:pPr>
            <a:r>
              <a:rPr lang="en-ZA" dirty="0" smtClean="0"/>
              <a:t>Another example of such target look like the following:</a:t>
            </a:r>
          </a:p>
          <a:p>
            <a:pPr marL="0" indent="0">
              <a:buNone/>
            </a:pPr>
            <a:r>
              <a:rPr lang="en-GB" dirty="0" smtClean="0"/>
              <a:t>20 </a:t>
            </a:r>
            <a:r>
              <a:rPr lang="en-GB" dirty="0"/>
              <a:t>posts filled in lign with the approved Organogram by 30 June </a:t>
            </a:r>
            <a:r>
              <a:rPr lang="en-GB" dirty="0" smtClean="0"/>
              <a:t>2020</a:t>
            </a:r>
          </a:p>
          <a:p>
            <a:pPr marL="0" indent="0">
              <a:buNone/>
            </a:pPr>
            <a:r>
              <a:rPr lang="en-GB" dirty="0" smtClean="0"/>
              <a:t>12 </a:t>
            </a:r>
            <a:r>
              <a:rPr lang="en-GB" dirty="0"/>
              <a:t>LLF  Meetings convened by 30 June 2020</a:t>
            </a:r>
          </a:p>
          <a:p>
            <a:pPr marL="0" indent="0">
              <a:buNone/>
            </a:pPr>
            <a:endParaRPr lang="en-US" dirty="0"/>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51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609600"/>
            <a:ext cx="8899929" cy="1320800"/>
          </a:xfrm>
        </p:spPr>
        <p:txBody>
          <a:bodyPr>
            <a:normAutofit fontScale="90000"/>
          </a:bodyPr>
          <a:lstStyle/>
          <a:p>
            <a:pPr algn="ctr"/>
            <a:r>
              <a:rPr lang="en-GB" dirty="0" smtClean="0">
                <a:solidFill>
                  <a:schemeClr val="accent2">
                    <a:lumMod val="60000"/>
                    <a:lumOff val="40000"/>
                  </a:schemeClr>
                </a:solidFill>
              </a:rPr>
              <a:t>A GOOD PERFORMANCE INDICATOR SHOULD BE:</a:t>
            </a:r>
            <a:r>
              <a:rPr lang="en-GB" dirty="0">
                <a:solidFill>
                  <a:srgbClr val="FF0000"/>
                </a:solidFill>
              </a:rPr>
              <a:t/>
            </a:r>
            <a:br>
              <a:rPr lang="en-GB"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b="1" dirty="0" smtClean="0">
                <a:latin typeface="TimesNewRoman,Bold"/>
              </a:rPr>
              <a:t>Reliable</a:t>
            </a:r>
            <a:r>
              <a:rPr lang="en-GB" b="1" dirty="0">
                <a:latin typeface="TimesNewRoman,Bold"/>
              </a:rPr>
              <a:t>: </a:t>
            </a:r>
            <a:r>
              <a:rPr lang="en-GB" dirty="0">
                <a:latin typeface="TimesNewRoman"/>
              </a:rPr>
              <a:t>the indicator should be accurate enough for its intended use and respond to changes </a:t>
            </a:r>
            <a:r>
              <a:rPr lang="en-GB" dirty="0" smtClean="0">
                <a:latin typeface="TimesNewRoman"/>
              </a:rPr>
              <a:t>in the </a:t>
            </a:r>
            <a:r>
              <a:rPr lang="en-GB" dirty="0">
                <a:latin typeface="TimesNewRoman"/>
              </a:rPr>
              <a:t>level of performance.</a:t>
            </a:r>
          </a:p>
          <a:p>
            <a:r>
              <a:rPr lang="en-GB" dirty="0" smtClean="0">
                <a:latin typeface="TimesNewRoman"/>
              </a:rPr>
              <a:t> </a:t>
            </a:r>
            <a:r>
              <a:rPr lang="en-GB" b="1" dirty="0">
                <a:latin typeface="TimesNewRoman,Bold"/>
              </a:rPr>
              <a:t>Well-defined: </a:t>
            </a:r>
            <a:r>
              <a:rPr lang="en-GB" dirty="0">
                <a:latin typeface="TimesNewRoman"/>
              </a:rPr>
              <a:t>the indicator needs to have a clear, unambiguous definition so that data will </a:t>
            </a:r>
            <a:r>
              <a:rPr lang="en-GB" dirty="0" smtClean="0">
                <a:latin typeface="TimesNewRoman"/>
              </a:rPr>
              <a:t>be collected </a:t>
            </a:r>
            <a:r>
              <a:rPr lang="en-GB" dirty="0">
                <a:latin typeface="TimesNewRoman"/>
              </a:rPr>
              <a:t>consistently, and be easy to understand and use.</a:t>
            </a:r>
          </a:p>
          <a:p>
            <a:r>
              <a:rPr lang="en-GB" dirty="0" smtClean="0">
                <a:latin typeface="TimesNewRoman"/>
              </a:rPr>
              <a:t> </a:t>
            </a:r>
            <a:r>
              <a:rPr lang="en-GB" b="1" dirty="0">
                <a:latin typeface="TimesNewRoman,Bold"/>
              </a:rPr>
              <a:t>Verifiable: </a:t>
            </a:r>
            <a:r>
              <a:rPr lang="en-GB" dirty="0">
                <a:latin typeface="TimesNewRoman"/>
              </a:rPr>
              <a:t>it must be possible to validate the processes and systems that produce the indicator.</a:t>
            </a:r>
          </a:p>
          <a:p>
            <a:r>
              <a:rPr lang="en-GB" dirty="0" smtClean="0">
                <a:latin typeface="TimesNewRoman"/>
              </a:rPr>
              <a:t> </a:t>
            </a:r>
            <a:r>
              <a:rPr lang="en-GB" b="1" dirty="0">
                <a:latin typeface="TimesNewRoman,Bold"/>
              </a:rPr>
              <a:t>Cost-effective: </a:t>
            </a:r>
            <a:r>
              <a:rPr lang="en-GB" dirty="0">
                <a:latin typeface="TimesNewRoman"/>
              </a:rPr>
              <a:t>the usefulness of the indicator must justify the cost of collecting the data.</a:t>
            </a:r>
          </a:p>
          <a:p>
            <a:r>
              <a:rPr lang="en-GB" b="1" dirty="0" smtClean="0">
                <a:latin typeface="TimesNewRoman,Bold"/>
              </a:rPr>
              <a:t>Appropriate</a:t>
            </a:r>
            <a:r>
              <a:rPr lang="en-GB" b="1" dirty="0">
                <a:latin typeface="TimesNewRoman,Bold"/>
              </a:rPr>
              <a:t>: </a:t>
            </a:r>
            <a:r>
              <a:rPr lang="en-GB" dirty="0">
                <a:latin typeface="TimesNewRoman"/>
              </a:rPr>
              <a:t>the indicator must avoid unintended consequences and encourage service </a:t>
            </a:r>
            <a:r>
              <a:rPr lang="en-GB" dirty="0" smtClean="0">
                <a:latin typeface="TimesNewRoman"/>
              </a:rPr>
              <a:t>delivery improvements</a:t>
            </a:r>
            <a:r>
              <a:rPr lang="en-GB" dirty="0">
                <a:latin typeface="TimesNewRoman"/>
              </a:rPr>
              <a:t>, and not give managers incentives to carry out activities simply to meet a </a:t>
            </a:r>
            <a:r>
              <a:rPr lang="en-GB" dirty="0" smtClean="0">
                <a:latin typeface="TimesNewRoman"/>
              </a:rPr>
              <a:t>particular target</a:t>
            </a:r>
            <a:r>
              <a:rPr lang="en-GB" dirty="0">
                <a:latin typeface="TimesNewRoman"/>
              </a:rPr>
              <a:t>.</a:t>
            </a:r>
          </a:p>
          <a:p>
            <a:r>
              <a:rPr lang="en-GB" dirty="0" smtClean="0">
                <a:latin typeface="TimesNewRoman"/>
              </a:rPr>
              <a:t> </a:t>
            </a:r>
            <a:r>
              <a:rPr lang="en-GB" b="1" dirty="0">
                <a:latin typeface="TimesNewRoman,Bold"/>
              </a:rPr>
              <a:t>Relevant: </a:t>
            </a:r>
            <a:r>
              <a:rPr lang="en-GB" dirty="0">
                <a:latin typeface="TimesNewRoman"/>
              </a:rPr>
              <a:t>the indicator must relate logically and directly to an aspect of the institution's </a:t>
            </a:r>
            <a:r>
              <a:rPr lang="en-GB" dirty="0" smtClean="0">
                <a:latin typeface="TimesNewRoman"/>
              </a:rPr>
              <a:t>mandate, and </a:t>
            </a:r>
            <a:r>
              <a:rPr lang="en-GB" dirty="0">
                <a:latin typeface="TimesNewRoman"/>
              </a:rPr>
              <a:t>the realisation of strategic goals and objectives.</a:t>
            </a:r>
            <a:endParaRPr lang="en-US" dirty="0">
              <a:solidFill>
                <a:srgbClr val="FF0000"/>
              </a:solidFill>
            </a:endParaRPr>
          </a:p>
        </p:txBody>
      </p:sp>
      <p:pic>
        <p:nvPicPr>
          <p:cNvPr id="4"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67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0000"/>
                </a:solidFill>
              </a:rPr>
              <a:t>  </a:t>
            </a:r>
            <a:r>
              <a:rPr lang="en-GB" dirty="0" smtClean="0">
                <a:solidFill>
                  <a:schemeClr val="accent2">
                    <a:lumMod val="60000"/>
                    <a:lumOff val="40000"/>
                  </a:schemeClr>
                </a:solidFill>
              </a:rPr>
              <a:t>EXAMPLES OF A GOOD IDICATOR</a:t>
            </a:r>
            <a:r>
              <a:rPr lang="en-GB" dirty="0">
                <a:solidFill>
                  <a:srgbClr val="FF0000"/>
                </a:solidFill>
              </a:rPr>
              <a:t/>
            </a:r>
            <a:br>
              <a:rPr lang="en-GB"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ZA" dirty="0" smtClean="0">
                <a:latin typeface="TimesNewRoman"/>
              </a:rPr>
              <a:t>Indicators can be developed in a form of Percentage, Numbers or Measurable Objectives</a:t>
            </a:r>
          </a:p>
          <a:p>
            <a:endParaRPr lang="en-GB" dirty="0">
              <a:latin typeface="TimesNewRoman"/>
            </a:endParaRPr>
          </a:p>
          <a:p>
            <a:r>
              <a:rPr lang="en-GB" dirty="0" smtClean="0">
                <a:latin typeface="TimesNewRoman"/>
              </a:rPr>
              <a:t>Indicators as a measurable Objectives :To </a:t>
            </a:r>
            <a:r>
              <a:rPr lang="en-GB" dirty="0">
                <a:latin typeface="TimesNewRoman"/>
              </a:rPr>
              <a:t>develop and review  municipal policies and submit to Council for approval  by 30 June </a:t>
            </a:r>
            <a:r>
              <a:rPr lang="en-GB" dirty="0" smtClean="0">
                <a:latin typeface="TimesNewRoman"/>
              </a:rPr>
              <a:t>2020</a:t>
            </a:r>
          </a:p>
          <a:p>
            <a:r>
              <a:rPr lang="en-ZA" dirty="0" smtClean="0">
                <a:latin typeface="TimesNewRoman"/>
              </a:rPr>
              <a:t>Indicators in form of a percentage: </a:t>
            </a:r>
            <a:r>
              <a:rPr lang="en-GB" dirty="0" smtClean="0">
                <a:latin typeface="TimesNewRoman"/>
              </a:rPr>
              <a:t>% </a:t>
            </a:r>
            <a:r>
              <a:rPr lang="en-GB" dirty="0">
                <a:latin typeface="TimesNewRoman"/>
              </a:rPr>
              <a:t>litigation cases  attended to by 30 June 2020 ( Number of Litigation cases received by Number of Litigation Cases attended to</a:t>
            </a:r>
            <a:r>
              <a:rPr lang="en-GB" dirty="0" smtClean="0">
                <a:latin typeface="TimesNewRoman"/>
              </a:rPr>
              <a:t>)</a:t>
            </a:r>
          </a:p>
          <a:p>
            <a:r>
              <a:rPr lang="en-ZA" dirty="0" smtClean="0">
                <a:latin typeface="TimesNewRoman"/>
              </a:rPr>
              <a:t>Indicators in form of Numbers: </a:t>
            </a:r>
            <a:r>
              <a:rPr lang="en-ZA" dirty="0"/>
              <a:t>Number of LLF Meetings convened by 30 June 2020</a:t>
            </a:r>
            <a:endParaRPr lang="en-GB" dirty="0">
              <a:latin typeface="TimesNewRoman"/>
            </a:endParaRPr>
          </a:p>
        </p:txBody>
      </p:sp>
      <p:pic>
        <p:nvPicPr>
          <p:cNvPr id="4"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5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3138"/>
          </a:xfrm>
        </p:spPr>
        <p:txBody>
          <a:bodyPr/>
          <a:lstStyle/>
          <a:p>
            <a:pPr algn="ctr"/>
            <a:r>
              <a:rPr lang="en-US" dirty="0" smtClean="0"/>
              <a:t>PURPOSE OF PRESENTATION</a:t>
            </a:r>
            <a:endParaRPr lang="en-US" dirty="0"/>
          </a:p>
        </p:txBody>
      </p:sp>
      <p:sp>
        <p:nvSpPr>
          <p:cNvPr id="3" name="Content Placeholder 2"/>
          <p:cNvSpPr>
            <a:spLocks noGrp="1"/>
          </p:cNvSpPr>
          <p:nvPr>
            <p:ph idx="1"/>
          </p:nvPr>
        </p:nvSpPr>
        <p:spPr>
          <a:xfrm>
            <a:off x="677334" y="1197735"/>
            <a:ext cx="8968942" cy="4843627"/>
          </a:xfrm>
        </p:spPr>
        <p:txBody>
          <a:bodyPr>
            <a:norm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To provide the legislative requirements for Performance Management in the local government environment</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To outline the requirements for a credible Service Delivery and Budget Implementation as per the regulations </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To provide for SMART Targets in the SDBIP as per FMPPI (WHAT, WHERE &amp; WHEN)</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To provide for the Indicators as per FMPPI( Verifiable, Reliable, Cost Effective etc.)</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To reflect the alignment between SDBIP, IDP &amp; BUDGET</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To outline institutional arrangements for Performance Management and the role of various stakeholders in the performance management space</a:t>
            </a:r>
          </a:p>
          <a:p>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3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pPr algn="ctr"/>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idx="1"/>
          </p:nvPr>
        </p:nvPicPr>
        <p:blipFill>
          <a:blip r:embed="rId3"/>
          <a:stretch>
            <a:fillRect/>
          </a:stretch>
        </p:blipFill>
        <p:spPr>
          <a:xfrm>
            <a:off x="677863" y="2398436"/>
            <a:ext cx="8596312" cy="3405741"/>
          </a:xfrm>
          <a:prstGeom prst="rect">
            <a:avLst/>
          </a:prstGeom>
        </p:spPr>
      </p:pic>
    </p:spTree>
    <p:extLst>
      <p:ext uri="{BB962C8B-B14F-4D97-AF65-F5344CB8AC3E}">
        <p14:creationId xmlns:p14="http://schemas.microsoft.com/office/powerpoint/2010/main" val="2594770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stretch>
            <a:fillRect/>
          </a:stretch>
        </p:blipFill>
        <p:spPr>
          <a:xfrm>
            <a:off x="754733" y="2160588"/>
            <a:ext cx="8442572" cy="3881437"/>
          </a:xfrm>
          <a:prstGeom prst="rect">
            <a:avLst/>
          </a:prstGeom>
        </p:spPr>
      </p:pic>
    </p:spTree>
    <p:extLst>
      <p:ext uri="{BB962C8B-B14F-4D97-AF65-F5344CB8AC3E}">
        <p14:creationId xmlns:p14="http://schemas.microsoft.com/office/powerpoint/2010/main" val="3799163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stretch>
            <a:fillRect/>
          </a:stretch>
        </p:blipFill>
        <p:spPr>
          <a:xfrm>
            <a:off x="1267440" y="2160588"/>
            <a:ext cx="7417158" cy="3881437"/>
          </a:xfrm>
          <a:prstGeom prst="rect">
            <a:avLst/>
          </a:prstGeom>
        </p:spPr>
      </p:pic>
    </p:spTree>
    <p:extLst>
      <p:ext uri="{BB962C8B-B14F-4D97-AF65-F5344CB8AC3E}">
        <p14:creationId xmlns:p14="http://schemas.microsoft.com/office/powerpoint/2010/main" val="245725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stretch>
            <a:fillRect/>
          </a:stretch>
        </p:blipFill>
        <p:spPr>
          <a:xfrm>
            <a:off x="677863" y="2261841"/>
            <a:ext cx="8596312" cy="3678930"/>
          </a:xfrm>
          <a:prstGeom prst="rect">
            <a:avLst/>
          </a:prstGeom>
        </p:spPr>
      </p:pic>
    </p:spTree>
    <p:extLst>
      <p:ext uri="{BB962C8B-B14F-4D97-AF65-F5344CB8AC3E}">
        <p14:creationId xmlns:p14="http://schemas.microsoft.com/office/powerpoint/2010/main" val="2991572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stretch>
            <a:fillRect/>
          </a:stretch>
        </p:blipFill>
        <p:spPr>
          <a:xfrm>
            <a:off x="677863" y="2261841"/>
            <a:ext cx="8596312" cy="3678930"/>
          </a:xfrm>
          <a:prstGeom prst="rect">
            <a:avLst/>
          </a:prstGeom>
        </p:spPr>
      </p:pic>
    </p:spTree>
    <p:extLst>
      <p:ext uri="{BB962C8B-B14F-4D97-AF65-F5344CB8AC3E}">
        <p14:creationId xmlns:p14="http://schemas.microsoft.com/office/powerpoint/2010/main" val="3386462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stretch>
            <a:fillRect/>
          </a:stretch>
        </p:blipFill>
        <p:spPr>
          <a:xfrm>
            <a:off x="677863" y="2398436"/>
            <a:ext cx="8596312" cy="3405741"/>
          </a:xfrm>
          <a:prstGeom prst="rect">
            <a:avLst/>
          </a:prstGeom>
        </p:spPr>
      </p:pic>
    </p:spTree>
    <p:extLst>
      <p:ext uri="{BB962C8B-B14F-4D97-AF65-F5344CB8AC3E}">
        <p14:creationId xmlns:p14="http://schemas.microsoft.com/office/powerpoint/2010/main" val="1416666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stretch>
            <a:fillRect/>
          </a:stretch>
        </p:blipFill>
        <p:spPr>
          <a:xfrm>
            <a:off x="677863" y="2808217"/>
            <a:ext cx="8596312" cy="2586178"/>
          </a:xfrm>
          <a:prstGeom prst="rect">
            <a:avLst/>
          </a:prstGeom>
        </p:spPr>
      </p:pic>
    </p:spTree>
    <p:extLst>
      <p:ext uri="{BB962C8B-B14F-4D97-AF65-F5344CB8AC3E}">
        <p14:creationId xmlns:p14="http://schemas.microsoft.com/office/powerpoint/2010/main" val="4198017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53043" cy="1320800"/>
          </a:xfrm>
        </p:spPr>
        <p:txBody>
          <a:bodyPr/>
          <a:lstStyle/>
          <a:p>
            <a:r>
              <a:rPr lang="en-US" dirty="0"/>
              <a:t>ROLES AND RESPONSIBILITIES</a:t>
            </a: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3"/>
          <a:stretch>
            <a:fillRect/>
          </a:stretch>
        </p:blipFill>
        <p:spPr>
          <a:xfrm>
            <a:off x="677863" y="2841607"/>
            <a:ext cx="8596312" cy="2519399"/>
          </a:xfrm>
          <a:prstGeom prst="rect">
            <a:avLst/>
          </a:prstGeom>
        </p:spPr>
      </p:pic>
    </p:spTree>
    <p:extLst>
      <p:ext uri="{BB962C8B-B14F-4D97-AF65-F5344CB8AC3E}">
        <p14:creationId xmlns:p14="http://schemas.microsoft.com/office/powerpoint/2010/main" val="940968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r>
              <a:rPr lang="en-GB" dirty="0"/>
              <a:t>IMPLEMENTATION OF LIMPOPO LOCAL GOVERNMENT  PMS…WHERE ARE WE AND WHERE ARE GOING, 2019/20 AND BEYOND?</a:t>
            </a:r>
            <a:endParaRPr lang="en-US" dirty="0"/>
          </a:p>
        </p:txBody>
      </p:sp>
      <p:sp>
        <p:nvSpPr>
          <p:cNvPr id="3" name="Content Placeholder 2"/>
          <p:cNvSpPr>
            <a:spLocks noGrp="1"/>
          </p:cNvSpPr>
          <p:nvPr>
            <p:ph idx="1"/>
          </p:nvPr>
        </p:nvSpPr>
        <p:spPr/>
        <p:txBody>
          <a:bodyPr/>
          <a:lstStyle/>
          <a:p>
            <a:pPr lvl="0">
              <a:buClr>
                <a:srgbClr val="90C226"/>
              </a:buClr>
            </a:pPr>
            <a:r>
              <a:rPr lang="en-US" dirty="0">
                <a:solidFill>
                  <a:prstClr val="black"/>
                </a:solidFill>
              </a:rPr>
              <a:t>The </a:t>
            </a:r>
            <a:r>
              <a:rPr lang="en-US" dirty="0" smtClean="0">
                <a:solidFill>
                  <a:prstClr val="black"/>
                </a:solidFill>
              </a:rPr>
              <a:t>Municipalities are </a:t>
            </a:r>
            <a:r>
              <a:rPr lang="en-US" dirty="0">
                <a:solidFill>
                  <a:prstClr val="black"/>
                </a:solidFill>
              </a:rPr>
              <a:t>currently implementing performance Management System at organizational level and at the level of Senior Managers</a:t>
            </a:r>
          </a:p>
          <a:p>
            <a:pPr lvl="0">
              <a:buClr>
                <a:srgbClr val="90C226"/>
              </a:buClr>
            </a:pPr>
            <a:r>
              <a:rPr lang="en-US" dirty="0">
                <a:solidFill>
                  <a:prstClr val="black"/>
                </a:solidFill>
              </a:rPr>
              <a:t>Annually the </a:t>
            </a:r>
            <a:r>
              <a:rPr lang="en-US" dirty="0" smtClean="0">
                <a:solidFill>
                  <a:prstClr val="black"/>
                </a:solidFill>
              </a:rPr>
              <a:t>organizations are </a:t>
            </a:r>
            <a:r>
              <a:rPr lang="en-US" dirty="0">
                <a:solidFill>
                  <a:prstClr val="black"/>
                </a:solidFill>
              </a:rPr>
              <a:t>developing the SDBIP which is the contract between the Council and Communities and on quarterly basis develop SDBIP progress reports to report progress on the implementation of the SDBIP</a:t>
            </a:r>
          </a:p>
          <a:p>
            <a:pPr lvl="0">
              <a:buClr>
                <a:srgbClr val="90C226"/>
              </a:buClr>
            </a:pPr>
            <a:r>
              <a:rPr lang="en-US" dirty="0">
                <a:solidFill>
                  <a:prstClr val="black"/>
                </a:solidFill>
              </a:rPr>
              <a:t>Quarterly reports are submitted to Council, COGHSTA and uploaded on Municipal </a:t>
            </a:r>
            <a:r>
              <a:rPr lang="en-US" dirty="0" smtClean="0">
                <a:solidFill>
                  <a:prstClr val="black"/>
                </a:solidFill>
              </a:rPr>
              <a:t>website by Municipalities</a:t>
            </a:r>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2524259"/>
            <a:ext cx="2788511" cy="2711450"/>
          </a:xfrm>
          <a:prstGeom prst="rect">
            <a:avLst/>
          </a:prstGeom>
        </p:spPr>
      </p:pic>
      <p:pic>
        <p:nvPicPr>
          <p:cNvPr id="6"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8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9780312" cy="1460269"/>
          </a:xfrm>
        </p:spPr>
        <p:txBody>
          <a:bodyPr>
            <a:normAutofit fontScale="90000"/>
          </a:bodyPr>
          <a:lstStyle/>
          <a:p>
            <a:r>
              <a:rPr lang="en-US" dirty="0" smtClean="0"/>
              <a:t>IMPLEMENTATION OF LIMPOPO LOCAL GOVERNMENT  PMS…WHERE ARE WE AND WHERE ARE GOING, 2019/20 AND BEYOND? CONT….</a:t>
            </a:r>
            <a:endParaRPr lang="en-US" dirty="0"/>
          </a:p>
        </p:txBody>
      </p:sp>
      <p:sp>
        <p:nvSpPr>
          <p:cNvPr id="3" name="Content Placeholder 2"/>
          <p:cNvSpPr>
            <a:spLocks noGrp="1"/>
          </p:cNvSpPr>
          <p:nvPr>
            <p:ph idx="1"/>
          </p:nvPr>
        </p:nvSpPr>
        <p:spPr/>
        <p:txBody>
          <a:bodyPr>
            <a:normAutofit fontScale="85000" lnSpcReduction="20000"/>
          </a:bodyPr>
          <a:lstStyle/>
          <a:p>
            <a:pPr lvl="0">
              <a:buClr>
                <a:srgbClr val="90C226"/>
              </a:buClr>
            </a:pPr>
            <a:r>
              <a:rPr lang="en-US" dirty="0" smtClean="0">
                <a:solidFill>
                  <a:prstClr val="black">
                    <a:lumMod val="75000"/>
                    <a:lumOff val="25000"/>
                  </a:prstClr>
                </a:solidFill>
              </a:rPr>
              <a:t>Most Municipality have developed nice policies and adopted by Councils</a:t>
            </a:r>
          </a:p>
          <a:p>
            <a:pPr lvl="0">
              <a:buClr>
                <a:srgbClr val="90C226"/>
              </a:buClr>
            </a:pPr>
            <a:r>
              <a:rPr lang="en-US" dirty="0" smtClean="0">
                <a:solidFill>
                  <a:prstClr val="black">
                    <a:lumMod val="75000"/>
                    <a:lumOff val="25000"/>
                  </a:prstClr>
                </a:solidFill>
              </a:rPr>
              <a:t>There are structures in place established for the implementation of performance management</a:t>
            </a:r>
          </a:p>
          <a:p>
            <a:pPr lvl="0">
              <a:buClr>
                <a:srgbClr val="90C226"/>
              </a:buClr>
            </a:pPr>
            <a:r>
              <a:rPr lang="en-US" dirty="0" smtClean="0">
                <a:solidFill>
                  <a:prstClr val="black">
                    <a:lumMod val="75000"/>
                    <a:lumOff val="25000"/>
                  </a:prstClr>
                </a:solidFill>
              </a:rPr>
              <a:t>Every year IDP’s, Budget and SDBIP are developed and approved by Councils in consultation with communities</a:t>
            </a:r>
          </a:p>
          <a:p>
            <a:pPr lvl="0">
              <a:buClr>
                <a:srgbClr val="90C226"/>
              </a:buClr>
            </a:pPr>
            <a:r>
              <a:rPr lang="en-US" dirty="0" smtClean="0">
                <a:solidFill>
                  <a:prstClr val="black">
                    <a:lumMod val="75000"/>
                    <a:lumOff val="25000"/>
                  </a:prstClr>
                </a:solidFill>
              </a:rPr>
              <a:t>Most Municipalities are implementing Performance Management only at Organization level</a:t>
            </a:r>
          </a:p>
          <a:p>
            <a:pPr lvl="0">
              <a:buClr>
                <a:srgbClr val="90C226"/>
              </a:buClr>
            </a:pPr>
            <a:r>
              <a:rPr lang="en-US" dirty="0" smtClean="0">
                <a:solidFill>
                  <a:prstClr val="black">
                    <a:lumMod val="75000"/>
                    <a:lumOff val="25000"/>
                  </a:prstClr>
                </a:solidFill>
              </a:rPr>
              <a:t>Most Municipalities every year plan to cascade the implementation of Performance Management below senior managers</a:t>
            </a:r>
          </a:p>
          <a:p>
            <a:pPr marL="0" lvl="0" indent="0">
              <a:buClr>
                <a:srgbClr val="90C226"/>
              </a:buClr>
              <a:buNone/>
            </a:pPr>
            <a:endParaRPr lang="en-US" dirty="0" smtClean="0">
              <a:solidFill>
                <a:prstClr val="black">
                  <a:lumMod val="75000"/>
                  <a:lumOff val="25000"/>
                </a:prstClr>
              </a:solidFill>
            </a:endParaRPr>
          </a:p>
          <a:p>
            <a:pPr lvl="0">
              <a:buClr>
                <a:srgbClr val="90C226"/>
              </a:buClr>
            </a:pPr>
            <a:r>
              <a:rPr lang="en-US" dirty="0" smtClean="0">
                <a:solidFill>
                  <a:srgbClr val="FF0000"/>
                </a:solidFill>
              </a:rPr>
              <a:t>NB:</a:t>
            </a:r>
            <a:r>
              <a:rPr lang="en-GB" dirty="0" smtClean="0">
                <a:solidFill>
                  <a:srgbClr val="FF0000"/>
                </a:solidFill>
              </a:rPr>
              <a:t>Collins Chabane Local </a:t>
            </a:r>
            <a:r>
              <a:rPr lang="en-GB" dirty="0">
                <a:solidFill>
                  <a:srgbClr val="FF0000"/>
                </a:solidFill>
              </a:rPr>
              <a:t>Municipality appointed the Service Provider for the development of Automated Performance Management </a:t>
            </a:r>
            <a:r>
              <a:rPr lang="en-GB" dirty="0" smtClean="0">
                <a:solidFill>
                  <a:srgbClr val="FF0000"/>
                </a:solidFill>
              </a:rPr>
              <a:t>System and the Municipality will be automating performance management system and cascade it to level below senior managers and maybe other municipalities also can learn from what we are doing as the Municipality or we can also learn from other Municipalities the best practices</a:t>
            </a:r>
            <a:endParaRPr lang="en-GB" dirty="0">
              <a:solidFill>
                <a:srgbClr val="FF0000"/>
              </a:solidFill>
            </a:endParaRPr>
          </a:p>
          <a:p>
            <a:pPr marL="0" lvl="0" indent="0">
              <a:buClr>
                <a:srgbClr val="90C226"/>
              </a:buClr>
              <a:buNone/>
            </a:pPr>
            <a:r>
              <a:rPr lang="en-US" dirty="0" smtClean="0">
                <a:solidFill>
                  <a:srgbClr val="FF0000"/>
                </a:solidFill>
              </a:rPr>
              <a:t> </a:t>
            </a:r>
          </a:p>
          <a:p>
            <a:pPr lvl="0">
              <a:buClr>
                <a:srgbClr val="90C226"/>
              </a:buClr>
            </a:pPr>
            <a:endParaRPr lang="en-US" dirty="0">
              <a:solidFill>
                <a:prstClr val="black">
                  <a:lumMod val="75000"/>
                  <a:lumOff val="25000"/>
                </a:prstClr>
              </a:solidFill>
            </a:endParaRPr>
          </a:p>
          <a:p>
            <a:endParaRPr lang="en-US" dirty="0"/>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1509"/>
            <a:ext cx="12192001"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ZA"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LG TRANSFORMATION TRAJECTORY</a:t>
            </a:r>
            <a:endParaRPr lang="fr-FR" sz="4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3"/>
          <a:stretch>
            <a:fillRect/>
          </a:stretch>
        </p:blipFill>
        <p:spPr>
          <a:xfrm>
            <a:off x="625642" y="1167062"/>
            <a:ext cx="10936706" cy="5053264"/>
          </a:xfrm>
          <a:prstGeom prst="rect">
            <a:avLst/>
          </a:prstGeom>
        </p:spPr>
      </p:pic>
      <p:pic>
        <p:nvPicPr>
          <p:cNvPr id="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56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1509"/>
            <a:ext cx="12192001"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ZA"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2019 BUT MOST MUNICIPALITIES ARE STILL IN </a:t>
            </a:r>
            <a:r>
              <a:rPr lang="en-ZA"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2000</a:t>
            </a:r>
            <a:endParaRPr lang="fr-FR" sz="4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3"/>
          <a:stretch>
            <a:fillRect/>
          </a:stretch>
        </p:blipFill>
        <p:spPr>
          <a:xfrm>
            <a:off x="625642" y="1167062"/>
            <a:ext cx="10936706" cy="5053264"/>
          </a:xfrm>
          <a:prstGeom prst="rect">
            <a:avLst/>
          </a:prstGeom>
        </p:spPr>
      </p:pic>
      <p:pic>
        <p:nvPicPr>
          <p:cNvPr id="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518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51775"/>
          </a:xfrm>
        </p:spPr>
        <p:txBody>
          <a:bodyPr>
            <a:normAutofit fontScale="90000"/>
          </a:bodyPr>
          <a:lstStyle/>
          <a:p>
            <a:r>
              <a:rPr lang="en-US" dirty="0" smtClean="0"/>
              <a:t>WHAT NEEDS TO BE DONE TO TURN THE SITUATION AROUND?</a:t>
            </a:r>
            <a:endParaRPr lang="en-US" dirty="0"/>
          </a:p>
        </p:txBody>
      </p:sp>
      <p:sp>
        <p:nvSpPr>
          <p:cNvPr id="3" name="Content Placeholder 2"/>
          <p:cNvSpPr>
            <a:spLocks noGrp="1"/>
          </p:cNvSpPr>
          <p:nvPr>
            <p:ph idx="1"/>
          </p:nvPr>
        </p:nvSpPr>
        <p:spPr>
          <a:xfrm>
            <a:off x="677334" y="1661375"/>
            <a:ext cx="8596668" cy="4379987"/>
          </a:xfrm>
        </p:spPr>
        <p:txBody>
          <a:bodyPr/>
          <a:lstStyle/>
          <a:p>
            <a:r>
              <a:rPr lang="en-US" dirty="0" smtClean="0"/>
              <a:t>We need to have proper systems in place</a:t>
            </a:r>
          </a:p>
          <a:p>
            <a:r>
              <a:rPr lang="en-US" dirty="0" smtClean="0"/>
              <a:t> All stakeholders to play their roles and responsibilities</a:t>
            </a:r>
          </a:p>
          <a:p>
            <a:r>
              <a:rPr lang="en-US" dirty="0" smtClean="0"/>
              <a:t>Development and Policies and Implementation of such policies </a:t>
            </a:r>
          </a:p>
          <a:p>
            <a:r>
              <a:rPr lang="en-GB" dirty="0">
                <a:latin typeface="TimesNewRoman"/>
              </a:rPr>
              <a:t>Performance standards and performance targets should be specified prior to the beginning of a </a:t>
            </a:r>
            <a:r>
              <a:rPr lang="en-GB" dirty="0" smtClean="0">
                <a:latin typeface="TimesNewRoman"/>
              </a:rPr>
              <a:t>service cycle</a:t>
            </a:r>
            <a:r>
              <a:rPr lang="en-GB" dirty="0">
                <a:latin typeface="TimesNewRoman"/>
              </a:rPr>
              <a:t>, which may be a strategic planning period or a financial </a:t>
            </a:r>
            <a:r>
              <a:rPr lang="en-GB" dirty="0" smtClean="0">
                <a:latin typeface="TimesNewRoman"/>
              </a:rPr>
              <a:t>year</a:t>
            </a:r>
          </a:p>
          <a:p>
            <a:r>
              <a:rPr lang="en-GB" dirty="0"/>
              <a:t>T</a:t>
            </a:r>
            <a:r>
              <a:rPr lang="en-GB" dirty="0" smtClean="0"/>
              <a:t>he </a:t>
            </a:r>
            <a:r>
              <a:rPr lang="en-GB" dirty="0"/>
              <a:t>institution and </a:t>
            </a:r>
            <a:r>
              <a:rPr lang="en-GB" dirty="0" smtClean="0"/>
              <a:t>its managers </a:t>
            </a:r>
            <a:r>
              <a:rPr lang="en-GB" dirty="0"/>
              <a:t>know what they are responsible for, and can be held accountable at the end of the </a:t>
            </a:r>
            <a:r>
              <a:rPr lang="en-GB" dirty="0" smtClean="0"/>
              <a:t>cycle</a:t>
            </a:r>
          </a:p>
          <a:p>
            <a:r>
              <a:rPr lang="en-GB" dirty="0"/>
              <a:t>T</a:t>
            </a:r>
            <a:r>
              <a:rPr lang="en-GB" dirty="0" smtClean="0"/>
              <a:t>argets </a:t>
            </a:r>
            <a:r>
              <a:rPr lang="en-GB" dirty="0"/>
              <a:t>need to be set in relation to a specific period</a:t>
            </a:r>
            <a:r>
              <a:rPr lang="en-GB" dirty="0" smtClean="0"/>
              <a:t>.</a:t>
            </a:r>
          </a:p>
          <a:p>
            <a:r>
              <a:rPr lang="en-GB" dirty="0" smtClean="0"/>
              <a:t> </a:t>
            </a:r>
            <a:r>
              <a:rPr lang="en-GB" dirty="0"/>
              <a:t>An institution should use standards and targets throughout the organisation, as part of its </a:t>
            </a:r>
            <a:r>
              <a:rPr lang="en-GB" dirty="0" smtClean="0"/>
              <a:t>internal management </a:t>
            </a:r>
            <a:r>
              <a:rPr lang="en-GB" dirty="0"/>
              <a:t>plans and individual performance management system</a:t>
            </a:r>
          </a:p>
          <a:p>
            <a:endParaRPr lang="en-GB" dirty="0"/>
          </a:p>
          <a:p>
            <a:endParaRPr lang="en-GB" dirty="0" smtClean="0">
              <a:latin typeface="TimesNewRoman"/>
            </a:endParaRPr>
          </a:p>
          <a:p>
            <a:endParaRPr lang="en-GB" dirty="0" smtClean="0">
              <a:latin typeface="TimesNewRoman"/>
            </a:endParaRPr>
          </a:p>
          <a:p>
            <a:endParaRPr lang="en-US" dirty="0"/>
          </a:p>
        </p:txBody>
      </p:sp>
      <p:pic>
        <p:nvPicPr>
          <p:cNvPr id="4"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8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8698" y="145960"/>
            <a:ext cx="8596668" cy="884350"/>
          </a:xfrm>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t>NDZA NKHENSA</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8" name="Picture 4" descr="Related imag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145996"/>
            <a:ext cx="12192000" cy="5702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830" y="6065884"/>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0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6" y="575573"/>
            <a:ext cx="11289009"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ZA" sz="4000" b="1" dirty="0" smtClean="0"/>
              <a:t>LOCAL GOVERNMENT PERFORMANCE ISSUES</a:t>
            </a:r>
            <a:endParaRPr lang="fr-FR" sz="4000" b="1" dirty="0"/>
          </a:p>
        </p:txBody>
      </p:sp>
      <p:pic>
        <p:nvPicPr>
          <p:cNvPr id="4" name="Picture 3"/>
          <p:cNvPicPr>
            <a:picLocks noChangeAspect="1"/>
          </p:cNvPicPr>
          <p:nvPr/>
        </p:nvPicPr>
        <p:blipFill>
          <a:blip r:embed="rId3"/>
          <a:stretch>
            <a:fillRect/>
          </a:stretch>
        </p:blipFill>
        <p:spPr>
          <a:xfrm>
            <a:off x="649706" y="1191126"/>
            <a:ext cx="10900610" cy="5053263"/>
          </a:xfrm>
          <a:prstGeom prst="rect">
            <a:avLst/>
          </a:prstGeom>
        </p:spPr>
      </p:pic>
      <p:pic>
        <p:nvPicPr>
          <p:cNvPr id="5"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2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7" y="615868"/>
            <a:ext cx="11405936" cy="587374"/>
          </a:xfrm>
        </p:spPr>
        <p:txBody>
          <a:bodyPr>
            <a:noAutofit/>
          </a:bodyPr>
          <a:lstStyle/>
          <a:p>
            <a:r>
              <a:rPr 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LEGISLATIVE &amp; POLICY CONTEXT-LOCAL GOVT. MANDATE</a:t>
            </a:r>
            <a:endParaRPr 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2"/>
          <a:stretch>
            <a:fillRect/>
          </a:stretch>
        </p:blipFill>
        <p:spPr>
          <a:xfrm>
            <a:off x="770022" y="1867437"/>
            <a:ext cx="10659979" cy="4354584"/>
          </a:xfrm>
          <a:prstGeom prst="rect">
            <a:avLst/>
          </a:prstGeom>
        </p:spPr>
      </p:pic>
      <p:pic>
        <p:nvPicPr>
          <p:cNvPr id="4"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61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11463605" cy="1451021"/>
          </a:xfrm>
        </p:spPr>
        <p:txBody>
          <a:bodyPr>
            <a:normAutofit fontScale="90000"/>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REQUIREMENTS FOR A CREDIBLE SERVICE DELIVERY AND BUDGET IMPLEMENTATION PLAN AS PER THE REGULATIONS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677334" y="2160589"/>
            <a:ext cx="9445460" cy="3880773"/>
          </a:xfrm>
        </p:spPr>
        <p:txBody>
          <a:bodyPr>
            <a:norm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provisions of MFMA define the SDBIP as a detailed plan approved by the Mayor of a municipality in terms of section 53 (1) (c) (ii) for implementing the municipality’s delivery of its service and annual budget and which must indicate:</a:t>
            </a:r>
          </a:p>
          <a:p>
            <a:pPr>
              <a:buAutoNum type="alphaLcParen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Projections for each month of </a:t>
            </a: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i</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Revenue to be collected, by source and</a:t>
            </a: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(ii) Operational and capital expenditure by vote</a:t>
            </a: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b) Service delivery targets and performance indicators per quarter, and </a:t>
            </a: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 Any other matter that may be prescribed including, and includes any revision for such a plan by the Mayor in terms of section 54 (1) (c)</a:t>
            </a:r>
          </a:p>
          <a:p>
            <a:pPr marL="0"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In terms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of section 53 (1) (c) (ii)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SDBIP must be approved by the Mayor within 28 days of the adoption of the IDP and Budget</a:t>
            </a:r>
          </a:p>
          <a:p>
            <a:pPr>
              <a:buAutoNum type="alphaLcParenR"/>
            </a:pPr>
            <a:endParaRPr lang="en-US" dirty="0"/>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432581" cy="1090411"/>
          </a:xfrm>
        </p:spPr>
        <p:txBody>
          <a:bodyPr>
            <a:normAutofit fontScale="90000"/>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OTHER KEY LEGISLATIONS WITH A BEARING ON PERFOMANCE</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677333" y="1700011"/>
            <a:ext cx="9831827" cy="4341351"/>
          </a:xfrm>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Public Audit Act of South Africa (Act no. 25 of 2004 empowers the Auditor-General of South Africa to report material findings on the reported performance information against predetermined objectives for selected key performance areas presented in the annual performance report.</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AGSA performs procedures to identify findings on audit of performance information</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procedures address the reported performance information which must be based on the approved performance planning documents of the municipality</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5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707590" cy="910107"/>
          </a:xfrm>
        </p:spPr>
        <p:txBody>
          <a:bodyPr>
            <a:normAutofit fontScale="90000"/>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STATE OF PERFOMANCE IN SOUTH AFRICAN MUNICIPALITIES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677333" y="1519707"/>
            <a:ext cx="9715917" cy="4521655"/>
          </a:xfrm>
        </p:spPr>
        <p:txBody>
          <a:bodyPr>
            <a:normAutofit/>
          </a:bodyPr>
          <a:lstStyle/>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The performance of the local sphere of government is an interesting aspect which is not only confined to government structures</a:t>
            </a: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Various non-government entities and the media have placed their radar on the performance of municipalities</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Some of those entities include Ratings Afrika which has published The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Municipal Financial Stability Index </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which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assesses how the country’s municipalities manage their money, and how this impacts service delivery in those areas</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For the year ending June 2018 </a:t>
            </a:r>
            <a:r>
              <a:rPr lang="en-US"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100</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municipalities were sampled by Ratings Afrika, and </a:t>
            </a:r>
            <a:r>
              <a:rPr lang="en-US"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23</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of the municipalities had budget </a:t>
            </a:r>
            <a:r>
              <a:rPr lang="en-US"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surpluses</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while </a:t>
            </a:r>
            <a:r>
              <a:rPr lang="en-US"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77</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had budget </a:t>
            </a:r>
            <a:r>
              <a:rPr lang="en-US"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deficit</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This report was extrapolated from financial statements submitted to National Treasury</a:t>
            </a: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Most of the municipalities with a surplus were from the Western Cape</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Another think tank entity of great interest is called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Good Governance Africa (GGA). </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In April 2019 they released  Government </a:t>
            </a: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Performance Index for </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2019</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GGA’s index ranks 213 local municipalities from best to worst based on how they deliver across three main indicators: quality of administration, economic development, and service delivery</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38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30492" cy="1320800"/>
          </a:xfrm>
        </p:spPr>
        <p:txBody>
          <a:bodyPr>
            <a:normAutofit fontScale="90000"/>
          </a:bodyPr>
          <a:lstStyle/>
          <a:p>
            <a:r>
              <a:rPr lang="en-US" dirty="0" smtClean="0"/>
              <a:t>TOP TEN BEST PERFORMING MUNICIPALITIES 2019 INDEX BY GOOD GOVERNANCE AFRICA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4889223"/>
              </p:ext>
            </p:extLst>
          </p:nvPr>
        </p:nvGraphicFramePr>
        <p:xfrm>
          <a:off x="781878" y="1930402"/>
          <a:ext cx="8733185" cy="5024456"/>
        </p:xfrm>
        <a:graphic>
          <a:graphicData uri="http://schemas.openxmlformats.org/drawingml/2006/table">
            <a:tbl>
              <a:tblPr firstRow="1" firstCol="1" bandRow="1">
                <a:tableStyleId>{5C22544A-7EE6-4342-B048-85BDC9FD1C3A}</a:tableStyleId>
              </a:tblPr>
              <a:tblGrid>
                <a:gridCol w="2910762">
                  <a:extLst>
                    <a:ext uri="{9D8B030D-6E8A-4147-A177-3AD203B41FA5}">
                      <a16:colId xmlns:a16="http://schemas.microsoft.com/office/drawing/2014/main" val="20000"/>
                    </a:ext>
                  </a:extLst>
                </a:gridCol>
                <a:gridCol w="2910762">
                  <a:extLst>
                    <a:ext uri="{9D8B030D-6E8A-4147-A177-3AD203B41FA5}">
                      <a16:colId xmlns:a16="http://schemas.microsoft.com/office/drawing/2014/main" val="20001"/>
                    </a:ext>
                  </a:extLst>
                </a:gridCol>
                <a:gridCol w="2911661">
                  <a:extLst>
                    <a:ext uri="{9D8B030D-6E8A-4147-A177-3AD203B41FA5}">
                      <a16:colId xmlns:a16="http://schemas.microsoft.com/office/drawing/2014/main" val="20002"/>
                    </a:ext>
                  </a:extLst>
                </a:gridCol>
              </a:tblGrid>
              <a:tr h="343133">
                <a:tc>
                  <a:txBody>
                    <a:bodyPr/>
                    <a:lstStyle/>
                    <a:p>
                      <a:pPr marL="0" marR="0">
                        <a:lnSpc>
                          <a:spcPct val="107000"/>
                        </a:lnSpc>
                        <a:spcBef>
                          <a:spcPts val="0"/>
                        </a:spcBef>
                        <a:spcAft>
                          <a:spcPts val="0"/>
                        </a:spcAft>
                      </a:pP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MUNICIPALITY</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PROVINCE</a:t>
                      </a:r>
                    </a:p>
                  </a:txBody>
                  <a:tcPr marL="68580" marR="68580" marT="0" marB="0"/>
                </a:tc>
                <a:tc>
                  <a:txBody>
                    <a:bodyPr/>
                    <a:lstStyle/>
                    <a:p>
                      <a:pPr marL="0" marR="0">
                        <a:lnSpc>
                          <a:spcPct val="107000"/>
                        </a:lnSpc>
                        <a:spcBef>
                          <a:spcPts val="0"/>
                        </a:spcBef>
                        <a:spcAft>
                          <a:spcPts val="0"/>
                        </a:spcAft>
                      </a:pP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PARTY</a:t>
                      </a:r>
                    </a:p>
                  </a:txBody>
                  <a:tcPr marL="68580" marR="68580" marT="0" marB="0"/>
                </a:tc>
                <a:extLst>
                  <a:ext uri="{0D108BD9-81ED-4DB2-BD59-A6C34878D82A}">
                    <a16:rowId xmlns:a16="http://schemas.microsoft.com/office/drawing/2014/main" val="10000"/>
                  </a:ext>
                </a:extLst>
              </a:tr>
              <a:tr h="405732">
                <a:tc>
                  <a:txBody>
                    <a:bodyPr/>
                    <a:lstStyle/>
                    <a:p>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US" sz="16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Mossel</a:t>
                      </a:r>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Bay</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WC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DA</a:t>
                      </a:r>
                    </a:p>
                  </a:txBody>
                  <a:tcPr marL="57150" marR="57150" marT="57150" marB="57150" anchor="ctr"/>
                </a:tc>
                <a:extLst>
                  <a:ext uri="{0D108BD9-81ED-4DB2-BD59-A6C34878D82A}">
                    <a16:rowId xmlns:a16="http://schemas.microsoft.com/office/drawing/2014/main" val="10001"/>
                  </a:ext>
                </a:extLst>
              </a:tr>
              <a:tr h="366925">
                <a:tc>
                  <a:txBody>
                    <a:bodyPr/>
                    <a:lstStyle/>
                    <a:p>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US" sz="16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Senqu</a:t>
                      </a:r>
                      <a:endPar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7150" marR="57150" marT="57150" marB="57150" anchor="ctr"/>
                </a:tc>
                <a:tc>
                  <a:txBody>
                    <a:bodyPr/>
                    <a:lstStyle/>
                    <a:p>
                      <a:pPr algn="ct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EC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57150" marR="57150" marT="57150" marB="57150" anchor="ctr"/>
                </a:tc>
                <a:extLst>
                  <a:ext uri="{0D108BD9-81ED-4DB2-BD59-A6C34878D82A}">
                    <a16:rowId xmlns:a16="http://schemas.microsoft.com/office/drawing/2014/main" val="10002"/>
                  </a:ext>
                </a:extLst>
              </a:tr>
              <a:tr h="366925">
                <a:tc>
                  <a:txBody>
                    <a:bodyPr/>
                    <a:lstStyle/>
                    <a:p>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en-US" sz="16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Swartland</a:t>
                      </a:r>
                      <a:endPar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7150" marR="57150" marT="57150" marB="57150" anchor="ctr"/>
                </a:tc>
                <a:tc>
                  <a:txBody>
                    <a:bodyPr/>
                    <a:lstStyle/>
                    <a:p>
                      <a:pPr algn="ct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WC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DA</a:t>
                      </a:r>
                    </a:p>
                  </a:txBody>
                  <a:tcPr marL="57150" marR="57150" marT="57150" marB="57150" anchor="ctr"/>
                </a:tc>
                <a:extLst>
                  <a:ext uri="{0D108BD9-81ED-4DB2-BD59-A6C34878D82A}">
                    <a16:rowId xmlns:a16="http://schemas.microsoft.com/office/drawing/2014/main" val="10003"/>
                  </a:ext>
                </a:extLst>
              </a:tr>
              <a:tr h="366925">
                <a:tc>
                  <a:txBody>
                    <a:bodyPr/>
                    <a:lstStyle/>
                    <a:p>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4. Sol </a:t>
                      </a:r>
                      <a:r>
                        <a:rPr lang="en-US" sz="16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Plaatje</a:t>
                      </a:r>
                      <a:endPar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7150" marR="57150" marT="57150" marB="57150" anchor="ctr"/>
                </a:tc>
                <a:tc>
                  <a:txBody>
                    <a:bodyPr/>
                    <a:lstStyle/>
                    <a:p>
                      <a:pPr algn="ct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NC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57150" marR="57150" marT="57150" marB="57150" anchor="ctr"/>
                </a:tc>
                <a:extLst>
                  <a:ext uri="{0D108BD9-81ED-4DB2-BD59-A6C34878D82A}">
                    <a16:rowId xmlns:a16="http://schemas.microsoft.com/office/drawing/2014/main" val="10004"/>
                  </a:ext>
                </a:extLst>
              </a:tr>
              <a:tr h="366925">
                <a:tc>
                  <a:txBody>
                    <a:bodyPr/>
                    <a:lstStyle/>
                    <a:p>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 Greater </a:t>
                      </a:r>
                      <a:r>
                        <a:rPr lang="en-US" sz="16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Kokstad</a:t>
                      </a:r>
                      <a:endPar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KZN</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57150" marR="57150" marT="57150" marB="57150" anchor="ctr"/>
                </a:tc>
                <a:extLst>
                  <a:ext uri="{0D108BD9-81ED-4DB2-BD59-A6C34878D82A}">
                    <a16:rowId xmlns:a16="http://schemas.microsoft.com/office/drawing/2014/main" val="10005"/>
                  </a:ext>
                </a:extLst>
              </a:tr>
              <a:tr h="625931">
                <a:tc>
                  <a:txBody>
                    <a:bodyPr/>
                    <a:lstStyle/>
                    <a:p>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6. </a:t>
                      </a:r>
                      <a:r>
                        <a:rPr lang="en-US" sz="16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Midvaal</a:t>
                      </a:r>
                      <a:endPar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GP</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DA</a:t>
                      </a:r>
                    </a:p>
                  </a:txBody>
                  <a:tcPr marL="57150" marR="57150" marT="57150" marB="57150" anchor="ctr"/>
                </a:tc>
                <a:extLst>
                  <a:ext uri="{0D108BD9-81ED-4DB2-BD59-A6C34878D82A}">
                    <a16:rowId xmlns:a16="http://schemas.microsoft.com/office/drawing/2014/main" val="10006"/>
                  </a:ext>
                </a:extLst>
              </a:tr>
              <a:tr h="625931">
                <a:tc>
                  <a:txBody>
                    <a:bodyPr/>
                    <a:lstStyle/>
                    <a:p>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7.</a:t>
                      </a:r>
                      <a:r>
                        <a:rPr lang="en-US" sz="16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Khai</a:t>
                      </a:r>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-Ma </a:t>
                      </a:r>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Local</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NC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ANC</a:t>
                      </a:r>
                    </a:p>
                  </a:txBody>
                  <a:tcPr marL="57150" marR="57150" marT="57150" marB="57150" anchor="ctr"/>
                </a:tc>
                <a:extLst>
                  <a:ext uri="{0D108BD9-81ED-4DB2-BD59-A6C34878D82A}">
                    <a16:rowId xmlns:a16="http://schemas.microsoft.com/office/drawing/2014/main" val="10007"/>
                  </a:ext>
                </a:extLst>
              </a:tr>
              <a:tr h="366925">
                <a:tc>
                  <a:txBody>
                    <a:bodyPr/>
                    <a:lstStyle/>
                    <a:p>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8. </a:t>
                      </a:r>
                      <a:r>
                        <a:rPr lang="en-US" sz="16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Bergrivier</a:t>
                      </a:r>
                      <a:endPar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57150" marR="57150" marT="57150" marB="57150" anchor="ctr"/>
                </a:tc>
                <a:tc>
                  <a:txBody>
                    <a:bodyPr/>
                    <a:lstStyle/>
                    <a:p>
                      <a:pPr algn="ct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WC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DA/KGP</a:t>
                      </a:r>
                    </a:p>
                  </a:txBody>
                  <a:tcPr marL="57150" marR="57150" marT="57150" marB="57150" anchor="ctr"/>
                </a:tc>
                <a:extLst>
                  <a:ext uri="{0D108BD9-81ED-4DB2-BD59-A6C34878D82A}">
                    <a16:rowId xmlns:a16="http://schemas.microsoft.com/office/drawing/2014/main" val="10008"/>
                  </a:ext>
                </a:extLst>
              </a:tr>
              <a:tr h="366925">
                <a:tc>
                  <a:txBody>
                    <a:bodyPr/>
                    <a:lstStyle/>
                    <a:p>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9. Cape </a:t>
                      </a:r>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Agulhas</a:t>
                      </a:r>
                    </a:p>
                  </a:txBody>
                  <a:tcPr marL="57150" marR="57150" marT="57150" marB="57150" anchor="ctr"/>
                </a:tc>
                <a:tc>
                  <a:txBody>
                    <a:bodyPr/>
                    <a:lstStyle/>
                    <a:p>
                      <a:pPr algn="ct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WC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DA</a:t>
                      </a:r>
                    </a:p>
                  </a:txBody>
                  <a:tcPr marL="57150" marR="57150" marT="57150" marB="57150" anchor="ctr"/>
                </a:tc>
                <a:extLst>
                  <a:ext uri="{0D108BD9-81ED-4DB2-BD59-A6C34878D82A}">
                    <a16:rowId xmlns:a16="http://schemas.microsoft.com/office/drawing/2014/main" val="10009"/>
                  </a:ext>
                </a:extLst>
              </a:tr>
              <a:tr h="625931">
                <a:tc>
                  <a:txBody>
                    <a:bodyPr/>
                    <a:lstStyle/>
                    <a:p>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sz="16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10. Prince </a:t>
                      </a:r>
                      <a:r>
                        <a:rPr lang="en-US" sz="16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Albert</a:t>
                      </a:r>
                    </a:p>
                  </a:txBody>
                  <a:tcPr marL="57150" marR="57150" marT="57150" marB="57150" anchor="ctr"/>
                </a:tc>
                <a:tc>
                  <a:txBody>
                    <a:bodyPr/>
                    <a:lstStyle/>
                    <a:p>
                      <a:pPr algn="ctr"/>
                      <a:r>
                        <a:rPr lang="en-US" sz="1600">
                          <a:effectLst/>
                          <a:latin typeface="Arial Unicode MS" panose="020B0604020202020204" pitchFamily="34" charset="-128"/>
                          <a:ea typeface="Arial Unicode MS" panose="020B0604020202020204" pitchFamily="34" charset="-128"/>
                          <a:cs typeface="Arial Unicode MS" panose="020B0604020202020204" pitchFamily="34" charset="-128"/>
                        </a:rPr>
                        <a:t>WC</a:t>
                      </a:r>
                    </a:p>
                  </a:txBody>
                  <a:tcPr marL="57150" marR="57150" marT="57150" marB="57150" anchor="ctr"/>
                </a:tc>
                <a:tc>
                  <a:txBody>
                    <a:bodyPr/>
                    <a:lstStyle/>
                    <a:p>
                      <a:pPr algn="ctr"/>
                      <a:r>
                        <a:rPr lang="en-US" sz="1600" dirty="0">
                          <a:effectLst/>
                          <a:latin typeface="Arial Unicode MS" panose="020B0604020202020204" pitchFamily="34" charset="-128"/>
                          <a:ea typeface="Arial Unicode MS" panose="020B0604020202020204" pitchFamily="34" charset="-128"/>
                          <a:cs typeface="Arial Unicode MS" panose="020B0604020202020204" pitchFamily="34" charset="-128"/>
                        </a:rPr>
                        <a:t>DA/KGP</a:t>
                      </a:r>
                    </a:p>
                  </a:txBody>
                  <a:tcPr marL="57150" marR="57150" marT="57150" marB="57150"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2402224" y="0"/>
            <a:ext cx="174716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769" y="6041362"/>
            <a:ext cx="1271170" cy="7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13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1061</TotalTime>
  <Words>1822</Words>
  <Application>Microsoft Office PowerPoint</Application>
  <PresentationFormat>Widescreen</PresentationFormat>
  <Paragraphs>204</Paragraphs>
  <Slides>32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Unicode MS</vt:lpstr>
      <vt:lpstr>Calibri</vt:lpstr>
      <vt:lpstr>TimesNewRoman</vt:lpstr>
      <vt:lpstr>TimesNewRoman,Bold</vt:lpstr>
      <vt:lpstr>Trebuchet MS</vt:lpstr>
      <vt:lpstr>Wingdings 3</vt:lpstr>
      <vt:lpstr>Facet</vt:lpstr>
      <vt:lpstr>SDBIP PRESENTATION TO CIGFARO</vt:lpstr>
      <vt:lpstr>PURPOSE OF PRESENTATION</vt:lpstr>
      <vt:lpstr>LG TRANSFORMATION TRAJECTORY</vt:lpstr>
      <vt:lpstr>LOCAL GOVERNMENT PERFORMANCE ISSUES</vt:lpstr>
      <vt:lpstr>LEGISLATIVE &amp; POLICY CONTEXT-LOCAL GOVT. MANDATE</vt:lpstr>
      <vt:lpstr>REQUIREMENTS FOR A CREDIBLE SERVICE DELIVERY AND BUDGET IMPLEMENTATION PLAN AS PER THE REGULATIONS </vt:lpstr>
      <vt:lpstr>OTHER KEY LEGISLATIONS WITH A BEARING ON PERFOMANCE</vt:lpstr>
      <vt:lpstr>STATE OF PERFOMANCE IN SOUTH AFRICAN MUNICIPALITIES</vt:lpstr>
      <vt:lpstr>TOP TEN BEST PERFORMING MUNICIPALITIES 2019 INDEX BY GOOD GOVERNANCE AFRICA</vt:lpstr>
      <vt:lpstr>BOTTOM TEN WORST PERFORMING MUNICIPALITIES 2019 INDEX BY GOOD GOVERNANCE AFRICA</vt:lpstr>
      <vt:lpstr>WHAT SEPARATES WORST PERFORMERS FROM BEST PERFORMERS?</vt:lpstr>
      <vt:lpstr>WHAT MAY HAPPEN IF COMMUNITIES ARE NOT HAPPY WITH THE PERFORMANCE OF A MUNICIPALITY</vt:lpstr>
      <vt:lpstr>ALIGNMENT BETWEEN SDBIP, IDP &amp; BUDGET</vt:lpstr>
      <vt:lpstr>ALIGNMENT BETWEEN SDBIP, IDP &amp; BUDGET</vt:lpstr>
      <vt:lpstr> THE SMART PRINCIPLES OF THE TARGET</vt:lpstr>
      <vt:lpstr> THE SMART PRINCIPLES OF THE TARGET</vt:lpstr>
      <vt:lpstr> THE SMART PRINCIPLES OF THE TARGET CONT…</vt:lpstr>
      <vt:lpstr>A GOOD PERFORMANCE INDICATOR SHOULD BE: </vt:lpstr>
      <vt:lpstr>  EXAMPLES OF A GOOD IDICATOR </vt:lpstr>
      <vt:lpstr>ROLES AND RESPONSIBILITIES</vt:lpstr>
      <vt:lpstr>ROLES AND RESPONSIBILITIES</vt:lpstr>
      <vt:lpstr>ROLES AND RESPONSIBILITIES</vt:lpstr>
      <vt:lpstr>ROLES AND RESPONSIBILITIES</vt:lpstr>
      <vt:lpstr>ROLES AND RESPONSIBILITIES</vt:lpstr>
      <vt:lpstr>ROLES AND RESPONSIBILITIES</vt:lpstr>
      <vt:lpstr>ROLES AND RESPONSIBILITIES</vt:lpstr>
      <vt:lpstr>ROLES AND RESPONSIBILITIES</vt:lpstr>
      <vt:lpstr>IMPLEMENTATION OF LIMPOPO LOCAL GOVERNMENT  PMS…WHERE ARE WE AND WHERE ARE GOING, 2019/20 AND BEYOND?</vt:lpstr>
      <vt:lpstr>IMPLEMENTATION OF LIMPOPO LOCAL GOVERNMENT  PMS…WHERE ARE WE AND WHERE ARE GOING, 2019/20 AND BEYOND? CONT….</vt:lpstr>
      <vt:lpstr>2019 BUT MOST MUNICIPALITIES ARE STILL IN 2000</vt:lpstr>
      <vt:lpstr>WHAT NEEDS TO BE DONE TO TURN THE SITUATION AROUND?</vt:lpstr>
      <vt:lpstr>        NDZA NKHENSA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Kgorane J</dc:creator>
  <cp:lastModifiedBy>Maria Makhongela</cp:lastModifiedBy>
  <cp:revision>79</cp:revision>
  <dcterms:created xsi:type="dcterms:W3CDTF">2019-06-09T09:42:03Z</dcterms:created>
  <dcterms:modified xsi:type="dcterms:W3CDTF">2019-07-29T07:09:42Z</dcterms:modified>
</cp:coreProperties>
</file>