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51"/>
  </p:notesMasterIdLst>
  <p:sldIdLst>
    <p:sldId id="256" r:id="rId3"/>
    <p:sldId id="865" r:id="rId4"/>
    <p:sldId id="517" r:id="rId5"/>
    <p:sldId id="863" r:id="rId6"/>
    <p:sldId id="542" r:id="rId7"/>
    <p:sldId id="903" r:id="rId8"/>
    <p:sldId id="549" r:id="rId9"/>
    <p:sldId id="548" r:id="rId10"/>
    <p:sldId id="546" r:id="rId11"/>
    <p:sldId id="867" r:id="rId12"/>
    <p:sldId id="888" r:id="rId13"/>
    <p:sldId id="890" r:id="rId14"/>
    <p:sldId id="889" r:id="rId15"/>
    <p:sldId id="905" r:id="rId16"/>
    <p:sldId id="881" r:id="rId17"/>
    <p:sldId id="885" r:id="rId18"/>
    <p:sldId id="883" r:id="rId19"/>
    <p:sldId id="335" r:id="rId20"/>
    <p:sldId id="545" r:id="rId21"/>
    <p:sldId id="899" r:id="rId22"/>
    <p:sldId id="882" r:id="rId23"/>
    <p:sldId id="892" r:id="rId24"/>
    <p:sldId id="506" r:id="rId25"/>
    <p:sldId id="868" r:id="rId26"/>
    <p:sldId id="893" r:id="rId27"/>
    <p:sldId id="886" r:id="rId28"/>
    <p:sldId id="869" r:id="rId29"/>
    <p:sldId id="533" r:id="rId30"/>
    <p:sldId id="535" r:id="rId31"/>
    <p:sldId id="534" r:id="rId32"/>
    <p:sldId id="870" r:id="rId33"/>
    <p:sldId id="895" r:id="rId34"/>
    <p:sldId id="871" r:id="rId35"/>
    <p:sldId id="430" r:id="rId36"/>
    <p:sldId id="872" r:id="rId37"/>
    <p:sldId id="429" r:id="rId38"/>
    <p:sldId id="454" r:id="rId39"/>
    <p:sldId id="873" r:id="rId40"/>
    <p:sldId id="524" r:id="rId41"/>
    <p:sldId id="874" r:id="rId42"/>
    <p:sldId id="896" r:id="rId43"/>
    <p:sldId id="875" r:id="rId44"/>
    <p:sldId id="484" r:id="rId45"/>
    <p:sldId id="876" r:id="rId46"/>
    <p:sldId id="898" r:id="rId47"/>
    <p:sldId id="526" r:id="rId48"/>
    <p:sldId id="900" r:id="rId49"/>
    <p:sldId id="90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die Fryer (Ekurhuleni)" initials="FF(" lastIdx="2" clrIdx="0">
    <p:extLst>
      <p:ext uri="{19B8F6BF-5375-455C-9EA6-DF929625EA0E}">
        <p15:presenceInfo xmlns:p15="http://schemas.microsoft.com/office/powerpoint/2012/main" userId="Freddie Fryer (Ekurhule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6"/>
    <p:restoredTop sz="86395"/>
  </p:normalViewPr>
  <p:slideViewPr>
    <p:cSldViewPr snapToGrid="0" snapToObjects="1">
      <p:cViewPr varScale="1">
        <p:scale>
          <a:sx n="110" d="100"/>
          <a:sy n="110" d="100"/>
        </p:scale>
        <p:origin x="664" y="168"/>
      </p:cViewPr>
      <p:guideLst/>
    </p:cSldViewPr>
  </p:slideViewPr>
  <p:outlineViewPr>
    <p:cViewPr>
      <p:scale>
        <a:sx n="33" d="100"/>
        <a:sy n="33" d="100"/>
      </p:scale>
      <p:origin x="0" y="-11288"/>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6T09:08:32.931" idx="1">
    <p:pos x="10" y="10"/>
    <p:text/>
    <p:extLst>
      <p:ext uri="{C676402C-5697-4E1C-873F-D02D1690AC5C}">
        <p15:threadingInfo xmlns:p15="http://schemas.microsoft.com/office/powerpoint/2012/main" timeZoneBias="-120"/>
      </p:ext>
    </p:extLst>
  </p:cm>
  <p:cm authorId="1" dt="2020-10-16T09:08:36.682" idx="2">
    <p:pos x="146" y="146"/>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9E6FA-825F-AC48-8B36-72BD541A6A94}" type="datetimeFigureOut">
              <a:rPr lang="en-US" smtClean="0"/>
              <a:t>10/23/20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B3FDD-2D55-A143-BCDC-290165CEE55D}" type="slidenum">
              <a:rPr lang="en-US" smtClean="0"/>
              <a:t>‹#›</a:t>
            </a:fld>
            <a:endParaRPr lang="en-US"/>
          </a:p>
        </p:txBody>
      </p:sp>
    </p:spTree>
    <p:extLst>
      <p:ext uri="{BB962C8B-B14F-4D97-AF65-F5344CB8AC3E}">
        <p14:creationId xmlns:p14="http://schemas.microsoft.com/office/powerpoint/2010/main" val="141197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title</a:t>
            </a:r>
          </a:p>
          <a:p>
            <a:r>
              <a:rPr lang="en-US" baseline="0" dirty="0"/>
              <a:t>Link to assets</a:t>
            </a:r>
            <a:r>
              <a:rPr lang="en-US" dirty="0"/>
              <a:t>	</a:t>
            </a:r>
          </a:p>
        </p:txBody>
      </p:sp>
      <p:sp>
        <p:nvSpPr>
          <p:cNvPr id="4" name="Slide Number Placeholder 3"/>
          <p:cNvSpPr>
            <a:spLocks noGrp="1"/>
          </p:cNvSpPr>
          <p:nvPr>
            <p:ph type="sldNum" sz="quarter" idx="5"/>
          </p:nvPr>
        </p:nvSpPr>
        <p:spPr/>
        <p:txBody>
          <a:bodyPr/>
          <a:lstStyle/>
          <a:p>
            <a:fld id="{3D0B3FDD-2D55-A143-BCDC-290165CEE55D}" type="slidenum">
              <a:rPr lang="en-US" smtClean="0"/>
              <a:t>1</a:t>
            </a:fld>
            <a:endParaRPr lang="en-US"/>
          </a:p>
        </p:txBody>
      </p:sp>
    </p:spTree>
    <p:extLst>
      <p:ext uri="{BB962C8B-B14F-4D97-AF65-F5344CB8AC3E}">
        <p14:creationId xmlns:p14="http://schemas.microsoft.com/office/powerpoint/2010/main" val="3085762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10</a:t>
            </a:fld>
            <a:endParaRPr lang="en-US"/>
          </a:p>
        </p:txBody>
      </p:sp>
    </p:spTree>
    <p:extLst>
      <p:ext uri="{BB962C8B-B14F-4D97-AF65-F5344CB8AC3E}">
        <p14:creationId xmlns:p14="http://schemas.microsoft.com/office/powerpoint/2010/main" val="3563656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ONLY</a:t>
            </a:r>
          </a:p>
        </p:txBody>
      </p:sp>
      <p:sp>
        <p:nvSpPr>
          <p:cNvPr id="4" name="Slide Number Placeholder 3"/>
          <p:cNvSpPr>
            <a:spLocks noGrp="1"/>
          </p:cNvSpPr>
          <p:nvPr>
            <p:ph type="sldNum" sz="quarter" idx="5"/>
          </p:nvPr>
        </p:nvSpPr>
        <p:spPr/>
        <p:txBody>
          <a:bodyPr/>
          <a:lstStyle/>
          <a:p>
            <a:fld id="{3D0B3FDD-2D55-A143-BCDC-290165CEE55D}" type="slidenum">
              <a:rPr lang="en-US" smtClean="0"/>
              <a:t>11</a:t>
            </a:fld>
            <a:endParaRPr lang="en-US"/>
          </a:p>
        </p:txBody>
      </p:sp>
    </p:spTree>
    <p:extLst>
      <p:ext uri="{BB962C8B-B14F-4D97-AF65-F5344CB8AC3E}">
        <p14:creationId xmlns:p14="http://schemas.microsoft.com/office/powerpoint/2010/main" val="49521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most points</a:t>
            </a:r>
          </a:p>
        </p:txBody>
      </p:sp>
      <p:sp>
        <p:nvSpPr>
          <p:cNvPr id="4" name="Slide Number Placeholder 3"/>
          <p:cNvSpPr>
            <a:spLocks noGrp="1"/>
          </p:cNvSpPr>
          <p:nvPr>
            <p:ph type="sldNum" sz="quarter" idx="5"/>
          </p:nvPr>
        </p:nvSpPr>
        <p:spPr/>
        <p:txBody>
          <a:bodyPr/>
          <a:lstStyle/>
          <a:p>
            <a:fld id="{3D0B3FDD-2D55-A143-BCDC-290165CEE55D}" type="slidenum">
              <a:rPr lang="en-US" smtClean="0"/>
              <a:t>12</a:t>
            </a:fld>
            <a:endParaRPr lang="en-US"/>
          </a:p>
        </p:txBody>
      </p:sp>
    </p:spTree>
    <p:extLst>
      <p:ext uri="{BB962C8B-B14F-4D97-AF65-F5344CB8AC3E}">
        <p14:creationId xmlns:p14="http://schemas.microsoft.com/office/powerpoint/2010/main" val="9786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Longer</a:t>
            </a:r>
          </a:p>
          <a:p>
            <a:r>
              <a:rPr lang="en-US" dirty="0"/>
              <a:t>Focus on 100% chance statement</a:t>
            </a:r>
          </a:p>
        </p:txBody>
      </p:sp>
      <p:sp>
        <p:nvSpPr>
          <p:cNvPr id="4" name="Slide Number Placeholder 3"/>
          <p:cNvSpPr>
            <a:spLocks noGrp="1"/>
          </p:cNvSpPr>
          <p:nvPr>
            <p:ph type="sldNum" sz="quarter" idx="5"/>
          </p:nvPr>
        </p:nvSpPr>
        <p:spPr/>
        <p:txBody>
          <a:bodyPr/>
          <a:lstStyle/>
          <a:p>
            <a:fld id="{3D0B3FDD-2D55-A143-BCDC-290165CEE55D}" type="slidenum">
              <a:rPr lang="en-US" smtClean="0"/>
              <a:t>13</a:t>
            </a:fld>
            <a:endParaRPr lang="en-US"/>
          </a:p>
        </p:txBody>
      </p:sp>
    </p:spTree>
    <p:extLst>
      <p:ext uri="{BB962C8B-B14F-4D97-AF65-F5344CB8AC3E}">
        <p14:creationId xmlns:p14="http://schemas.microsoft.com/office/powerpoint/2010/main" val="13289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shopping </a:t>
            </a:r>
            <a:r>
              <a:rPr lang="en-US" dirty="0" err="1"/>
              <a:t>centre</a:t>
            </a:r>
            <a:endParaRPr lang="en-US" dirty="0"/>
          </a:p>
          <a:p>
            <a:r>
              <a:rPr lang="en-US" dirty="0"/>
              <a:t>Every day identical</a:t>
            </a:r>
          </a:p>
          <a:p>
            <a:r>
              <a:rPr lang="en-US" dirty="0"/>
              <a:t>Note end of month increase</a:t>
            </a:r>
          </a:p>
          <a:p>
            <a:r>
              <a:rPr lang="en-US" dirty="0"/>
              <a:t>Daily profile</a:t>
            </a:r>
          </a:p>
        </p:txBody>
      </p:sp>
      <p:sp>
        <p:nvSpPr>
          <p:cNvPr id="4" name="Slide Number Placeholder 3"/>
          <p:cNvSpPr>
            <a:spLocks noGrp="1"/>
          </p:cNvSpPr>
          <p:nvPr>
            <p:ph type="sldNum" sz="quarter" idx="5"/>
          </p:nvPr>
        </p:nvSpPr>
        <p:spPr/>
        <p:txBody>
          <a:bodyPr/>
          <a:lstStyle/>
          <a:p>
            <a:fld id="{3D0B3FDD-2D55-A143-BCDC-290165CEE55D}" type="slidenum">
              <a:rPr lang="en-US" smtClean="0"/>
              <a:t>14</a:t>
            </a:fld>
            <a:endParaRPr lang="en-US"/>
          </a:p>
        </p:txBody>
      </p:sp>
    </p:spTree>
    <p:extLst>
      <p:ext uri="{BB962C8B-B14F-4D97-AF65-F5344CB8AC3E}">
        <p14:creationId xmlns:p14="http://schemas.microsoft.com/office/powerpoint/2010/main" val="93517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p>
          <a:p>
            <a:r>
              <a:rPr lang="en-US" dirty="0"/>
              <a:t>1440 readings</a:t>
            </a:r>
            <a:r>
              <a:rPr lang="en-US" baseline="0" dirty="0"/>
              <a:t> in 30 days</a:t>
            </a:r>
          </a:p>
          <a:p>
            <a:r>
              <a:rPr lang="en-US" baseline="0" dirty="0"/>
              <a:t>If there are less, they must be accounted for</a:t>
            </a:r>
          </a:p>
          <a:p>
            <a:r>
              <a:rPr lang="en-US" baseline="0" dirty="0"/>
              <a:t>Discuss graph</a:t>
            </a:r>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15</a:t>
            </a:fld>
            <a:endParaRPr lang="en-US"/>
          </a:p>
        </p:txBody>
      </p:sp>
    </p:spTree>
    <p:extLst>
      <p:ext uri="{BB962C8B-B14F-4D97-AF65-F5344CB8AC3E}">
        <p14:creationId xmlns:p14="http://schemas.microsoft.com/office/powerpoint/2010/main" val="2750154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briefly</a:t>
            </a:r>
          </a:p>
          <a:p>
            <a:r>
              <a:rPr lang="en-US" dirty="0"/>
              <a:t>Top 2</a:t>
            </a:r>
          </a:p>
          <a:p>
            <a:r>
              <a:rPr lang="en-US" dirty="0"/>
              <a:t>Bottom 2</a:t>
            </a:r>
          </a:p>
        </p:txBody>
      </p:sp>
      <p:sp>
        <p:nvSpPr>
          <p:cNvPr id="4" name="Slide Number Placeholder 3"/>
          <p:cNvSpPr>
            <a:spLocks noGrp="1"/>
          </p:cNvSpPr>
          <p:nvPr>
            <p:ph type="sldNum" sz="quarter" idx="5"/>
          </p:nvPr>
        </p:nvSpPr>
        <p:spPr/>
        <p:txBody>
          <a:bodyPr/>
          <a:lstStyle/>
          <a:p>
            <a:fld id="{3D0B3FDD-2D55-A143-BCDC-290165CEE55D}" type="slidenum">
              <a:rPr lang="en-US" smtClean="0"/>
              <a:t>16</a:t>
            </a:fld>
            <a:endParaRPr lang="en-US"/>
          </a:p>
        </p:txBody>
      </p:sp>
    </p:spTree>
    <p:extLst>
      <p:ext uri="{BB962C8B-B14F-4D97-AF65-F5344CB8AC3E}">
        <p14:creationId xmlns:p14="http://schemas.microsoft.com/office/powerpoint/2010/main" val="203636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briefly</a:t>
            </a:r>
          </a:p>
        </p:txBody>
      </p:sp>
      <p:sp>
        <p:nvSpPr>
          <p:cNvPr id="4" name="Slide Number Placeholder 3"/>
          <p:cNvSpPr>
            <a:spLocks noGrp="1"/>
          </p:cNvSpPr>
          <p:nvPr>
            <p:ph type="sldNum" sz="quarter" idx="5"/>
          </p:nvPr>
        </p:nvSpPr>
        <p:spPr/>
        <p:txBody>
          <a:bodyPr/>
          <a:lstStyle/>
          <a:p>
            <a:fld id="{3D0B3FDD-2D55-A143-BCDC-290165CEE55D}" type="slidenum">
              <a:rPr lang="en-US" smtClean="0"/>
              <a:t>17</a:t>
            </a:fld>
            <a:endParaRPr lang="en-US"/>
          </a:p>
        </p:txBody>
      </p:sp>
    </p:spTree>
    <p:extLst>
      <p:ext uri="{BB962C8B-B14F-4D97-AF65-F5344CB8AC3E}">
        <p14:creationId xmlns:p14="http://schemas.microsoft.com/office/powerpoint/2010/main" val="2957283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p>
          <a:p>
            <a:r>
              <a:rPr lang="en-US" dirty="0"/>
              <a:t>Fatal flaw in pre-smart prepayment</a:t>
            </a:r>
          </a:p>
        </p:txBody>
      </p:sp>
      <p:sp>
        <p:nvSpPr>
          <p:cNvPr id="4" name="Slide Number Placeholder 3"/>
          <p:cNvSpPr>
            <a:spLocks noGrp="1"/>
          </p:cNvSpPr>
          <p:nvPr>
            <p:ph type="sldNum" sz="quarter" idx="5"/>
          </p:nvPr>
        </p:nvSpPr>
        <p:spPr/>
        <p:txBody>
          <a:bodyPr/>
          <a:lstStyle/>
          <a:p>
            <a:fld id="{3D0B3FDD-2D55-A143-BCDC-290165CEE55D}" type="slidenum">
              <a:rPr lang="en-US" smtClean="0"/>
              <a:t>18</a:t>
            </a:fld>
            <a:endParaRPr lang="en-US"/>
          </a:p>
        </p:txBody>
      </p:sp>
    </p:spTree>
    <p:extLst>
      <p:ext uri="{BB962C8B-B14F-4D97-AF65-F5344CB8AC3E}">
        <p14:creationId xmlns:p14="http://schemas.microsoft.com/office/powerpoint/2010/main" val="3925078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p>
          <a:p>
            <a:r>
              <a:rPr lang="en-US" dirty="0"/>
              <a:t>High end residential property</a:t>
            </a:r>
          </a:p>
          <a:p>
            <a:r>
              <a:rPr lang="en-US" dirty="0"/>
              <a:t>2007, no electricity meter on any system</a:t>
            </a:r>
          </a:p>
        </p:txBody>
      </p:sp>
      <p:sp>
        <p:nvSpPr>
          <p:cNvPr id="4" name="Slide Number Placeholder 3"/>
          <p:cNvSpPr>
            <a:spLocks noGrp="1"/>
          </p:cNvSpPr>
          <p:nvPr>
            <p:ph type="sldNum" sz="quarter" idx="5"/>
          </p:nvPr>
        </p:nvSpPr>
        <p:spPr/>
        <p:txBody>
          <a:bodyPr/>
          <a:lstStyle/>
          <a:p>
            <a:fld id="{3D0B3FDD-2D55-A143-BCDC-290165CEE55D}" type="slidenum">
              <a:rPr lang="en-US" smtClean="0"/>
              <a:t>19</a:t>
            </a:fld>
            <a:endParaRPr lang="en-US"/>
          </a:p>
        </p:txBody>
      </p:sp>
    </p:spTree>
    <p:extLst>
      <p:ext uri="{BB962C8B-B14F-4D97-AF65-F5344CB8AC3E}">
        <p14:creationId xmlns:p14="http://schemas.microsoft.com/office/powerpoint/2010/main" val="245196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p>
        </p:txBody>
      </p:sp>
      <p:sp>
        <p:nvSpPr>
          <p:cNvPr id="4" name="Slide Number Placeholder 3"/>
          <p:cNvSpPr>
            <a:spLocks noGrp="1"/>
          </p:cNvSpPr>
          <p:nvPr>
            <p:ph type="sldNum" sz="quarter" idx="5"/>
          </p:nvPr>
        </p:nvSpPr>
        <p:spPr/>
        <p:txBody>
          <a:bodyPr/>
          <a:lstStyle/>
          <a:p>
            <a:fld id="{3D0B3FDD-2D55-A143-BCDC-290165CEE55D}" type="slidenum">
              <a:rPr lang="en-US" smtClean="0"/>
              <a:t>2</a:t>
            </a:fld>
            <a:endParaRPr lang="en-US"/>
          </a:p>
        </p:txBody>
      </p:sp>
    </p:spTree>
    <p:extLst>
      <p:ext uri="{BB962C8B-B14F-4D97-AF65-F5344CB8AC3E}">
        <p14:creationId xmlns:p14="http://schemas.microsoft.com/office/powerpoint/2010/main" val="252816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on</a:t>
            </a:r>
            <a:r>
              <a:rPr lang="en-US" baseline="0" dirty="0"/>
              <a:t> indented bullets</a:t>
            </a:r>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20</a:t>
            </a:fld>
            <a:endParaRPr lang="en-US"/>
          </a:p>
        </p:txBody>
      </p:sp>
    </p:spTree>
    <p:extLst>
      <p:ext uri="{BB962C8B-B14F-4D97-AF65-F5344CB8AC3E}">
        <p14:creationId xmlns:p14="http://schemas.microsoft.com/office/powerpoint/2010/main" val="491901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21</a:t>
            </a:fld>
            <a:endParaRPr lang="en-US"/>
          </a:p>
        </p:txBody>
      </p:sp>
    </p:spTree>
    <p:extLst>
      <p:ext uri="{BB962C8B-B14F-4D97-AF65-F5344CB8AC3E}">
        <p14:creationId xmlns:p14="http://schemas.microsoft.com/office/powerpoint/2010/main" val="3588162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Tariffs should follow Eskom</a:t>
            </a:r>
          </a:p>
          <a:p>
            <a:r>
              <a:rPr lang="en-US" dirty="0"/>
              <a:t>Discuss</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22</a:t>
            </a:fld>
            <a:endParaRPr lang="en-US"/>
          </a:p>
        </p:txBody>
      </p:sp>
    </p:spTree>
    <p:extLst>
      <p:ext uri="{BB962C8B-B14F-4D97-AF65-F5344CB8AC3E}">
        <p14:creationId xmlns:p14="http://schemas.microsoft.com/office/powerpoint/2010/main" val="228717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keep stats NB</a:t>
            </a:r>
          </a:p>
        </p:txBody>
      </p:sp>
      <p:sp>
        <p:nvSpPr>
          <p:cNvPr id="4" name="Slide Number Placeholder 3"/>
          <p:cNvSpPr>
            <a:spLocks noGrp="1"/>
          </p:cNvSpPr>
          <p:nvPr>
            <p:ph type="sldNum" sz="quarter" idx="5"/>
          </p:nvPr>
        </p:nvSpPr>
        <p:spPr/>
        <p:txBody>
          <a:bodyPr/>
          <a:lstStyle/>
          <a:p>
            <a:fld id="{3D0B3FDD-2D55-A143-BCDC-290165CEE55D}" type="slidenum">
              <a:rPr lang="en-US" smtClean="0"/>
              <a:t>23</a:t>
            </a:fld>
            <a:endParaRPr lang="en-US"/>
          </a:p>
        </p:txBody>
      </p:sp>
    </p:spTree>
    <p:extLst>
      <p:ext uri="{BB962C8B-B14F-4D97-AF65-F5344CB8AC3E}">
        <p14:creationId xmlns:p14="http://schemas.microsoft.com/office/powerpoint/2010/main" val="2759659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24</a:t>
            </a:fld>
            <a:endParaRPr lang="en-US"/>
          </a:p>
        </p:txBody>
      </p:sp>
    </p:spTree>
    <p:extLst>
      <p:ext uri="{BB962C8B-B14F-4D97-AF65-F5344CB8AC3E}">
        <p14:creationId xmlns:p14="http://schemas.microsoft.com/office/powerpoint/2010/main" val="2843647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set of KPIs discuss</a:t>
            </a:r>
          </a:p>
        </p:txBody>
      </p:sp>
      <p:sp>
        <p:nvSpPr>
          <p:cNvPr id="4" name="Slide Number Placeholder 3"/>
          <p:cNvSpPr>
            <a:spLocks noGrp="1"/>
          </p:cNvSpPr>
          <p:nvPr>
            <p:ph type="sldNum" sz="quarter" idx="5"/>
          </p:nvPr>
        </p:nvSpPr>
        <p:spPr/>
        <p:txBody>
          <a:bodyPr/>
          <a:lstStyle/>
          <a:p>
            <a:fld id="{3D0B3FDD-2D55-A143-BCDC-290165CEE55D}" type="slidenum">
              <a:rPr lang="en-US" smtClean="0"/>
              <a:t>25</a:t>
            </a:fld>
            <a:endParaRPr lang="en-US"/>
          </a:p>
        </p:txBody>
      </p:sp>
    </p:spTree>
    <p:extLst>
      <p:ext uri="{BB962C8B-B14F-4D97-AF65-F5344CB8AC3E}">
        <p14:creationId xmlns:p14="http://schemas.microsoft.com/office/powerpoint/2010/main" val="137208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26</a:t>
            </a:fld>
            <a:endParaRPr lang="en-US"/>
          </a:p>
        </p:txBody>
      </p:sp>
    </p:spTree>
    <p:extLst>
      <p:ext uri="{BB962C8B-B14F-4D97-AF65-F5344CB8AC3E}">
        <p14:creationId xmlns:p14="http://schemas.microsoft.com/office/powerpoint/2010/main" val="195067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27</a:t>
            </a:fld>
            <a:endParaRPr lang="en-US"/>
          </a:p>
        </p:txBody>
      </p:sp>
    </p:spTree>
    <p:extLst>
      <p:ext uri="{BB962C8B-B14F-4D97-AF65-F5344CB8AC3E}">
        <p14:creationId xmlns:p14="http://schemas.microsoft.com/office/powerpoint/2010/main" val="3776018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p>
          <a:p>
            <a:r>
              <a:rPr lang="en-US" dirty="0"/>
              <a:t>Different stakeholders on the left</a:t>
            </a:r>
          </a:p>
          <a:p>
            <a:r>
              <a:rPr lang="en-US" dirty="0"/>
              <a:t>Steps and decisions on the right	</a:t>
            </a:r>
          </a:p>
        </p:txBody>
      </p:sp>
      <p:sp>
        <p:nvSpPr>
          <p:cNvPr id="4" name="Slide Number Placeholder 3"/>
          <p:cNvSpPr>
            <a:spLocks noGrp="1"/>
          </p:cNvSpPr>
          <p:nvPr>
            <p:ph type="sldNum" sz="quarter" idx="5"/>
          </p:nvPr>
        </p:nvSpPr>
        <p:spPr/>
        <p:txBody>
          <a:bodyPr/>
          <a:lstStyle/>
          <a:p>
            <a:fld id="{3D0B3FDD-2D55-A143-BCDC-290165CEE55D}" type="slidenum">
              <a:rPr lang="en-US" smtClean="0"/>
              <a:t>28</a:t>
            </a:fld>
            <a:endParaRPr lang="en-US"/>
          </a:p>
        </p:txBody>
      </p:sp>
    </p:spTree>
    <p:extLst>
      <p:ext uri="{BB962C8B-B14F-4D97-AF65-F5344CB8AC3E}">
        <p14:creationId xmlns:p14="http://schemas.microsoft.com/office/powerpoint/2010/main" val="212125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p>
          <a:p>
            <a:r>
              <a:rPr lang="en-US" dirty="0"/>
              <a:t>Policies, list on right</a:t>
            </a:r>
          </a:p>
          <a:p>
            <a:r>
              <a:rPr lang="en-US" dirty="0"/>
              <a:t>Do you have all of these?</a:t>
            </a:r>
          </a:p>
        </p:txBody>
      </p:sp>
      <p:sp>
        <p:nvSpPr>
          <p:cNvPr id="4" name="Slide Number Placeholder 3"/>
          <p:cNvSpPr>
            <a:spLocks noGrp="1"/>
          </p:cNvSpPr>
          <p:nvPr>
            <p:ph type="sldNum" sz="quarter" idx="5"/>
          </p:nvPr>
        </p:nvSpPr>
        <p:spPr/>
        <p:txBody>
          <a:bodyPr/>
          <a:lstStyle/>
          <a:p>
            <a:fld id="{3D0B3FDD-2D55-A143-BCDC-290165CEE55D}" type="slidenum">
              <a:rPr lang="en-US" smtClean="0"/>
              <a:t>29</a:t>
            </a:fld>
            <a:endParaRPr lang="en-US"/>
          </a:p>
        </p:txBody>
      </p:sp>
    </p:spTree>
    <p:extLst>
      <p:ext uri="{BB962C8B-B14F-4D97-AF65-F5344CB8AC3E}">
        <p14:creationId xmlns:p14="http://schemas.microsoft.com/office/powerpoint/2010/main" val="207669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p>
        </p:txBody>
      </p:sp>
      <p:sp>
        <p:nvSpPr>
          <p:cNvPr id="4" name="Slide Number Placeholder 3"/>
          <p:cNvSpPr>
            <a:spLocks noGrp="1"/>
          </p:cNvSpPr>
          <p:nvPr>
            <p:ph type="sldNum" sz="quarter" idx="5"/>
          </p:nvPr>
        </p:nvSpPr>
        <p:spPr/>
        <p:txBody>
          <a:bodyPr/>
          <a:lstStyle/>
          <a:p>
            <a:fld id="{3D0B3FDD-2D55-A143-BCDC-290165CEE55D}" type="slidenum">
              <a:rPr lang="en-US" smtClean="0"/>
              <a:t>3</a:t>
            </a:fld>
            <a:endParaRPr lang="en-US"/>
          </a:p>
        </p:txBody>
      </p:sp>
    </p:spTree>
    <p:extLst>
      <p:ext uri="{BB962C8B-B14F-4D97-AF65-F5344CB8AC3E}">
        <p14:creationId xmlns:p14="http://schemas.microsoft.com/office/powerpoint/2010/main" val="2808482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on procedures</a:t>
            </a:r>
          </a:p>
          <a:p>
            <a:r>
              <a:rPr lang="en-US" dirty="0"/>
              <a:t>Read a name or 2</a:t>
            </a:r>
          </a:p>
        </p:txBody>
      </p:sp>
      <p:sp>
        <p:nvSpPr>
          <p:cNvPr id="4" name="Slide Number Placeholder 3"/>
          <p:cNvSpPr>
            <a:spLocks noGrp="1"/>
          </p:cNvSpPr>
          <p:nvPr>
            <p:ph type="sldNum" sz="quarter" idx="5"/>
          </p:nvPr>
        </p:nvSpPr>
        <p:spPr/>
        <p:txBody>
          <a:bodyPr/>
          <a:lstStyle/>
          <a:p>
            <a:fld id="{3D0B3FDD-2D55-A143-BCDC-290165CEE55D}" type="slidenum">
              <a:rPr lang="en-US" smtClean="0"/>
              <a:t>30</a:t>
            </a:fld>
            <a:endParaRPr lang="en-US"/>
          </a:p>
        </p:txBody>
      </p:sp>
    </p:spTree>
    <p:extLst>
      <p:ext uri="{BB962C8B-B14F-4D97-AF65-F5344CB8AC3E}">
        <p14:creationId xmlns:p14="http://schemas.microsoft.com/office/powerpoint/2010/main" val="1640137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p>
        </p:txBody>
      </p:sp>
      <p:sp>
        <p:nvSpPr>
          <p:cNvPr id="4" name="Slide Number Placeholder 3"/>
          <p:cNvSpPr>
            <a:spLocks noGrp="1"/>
          </p:cNvSpPr>
          <p:nvPr>
            <p:ph type="sldNum" sz="quarter" idx="5"/>
          </p:nvPr>
        </p:nvSpPr>
        <p:spPr/>
        <p:txBody>
          <a:bodyPr/>
          <a:lstStyle/>
          <a:p>
            <a:fld id="{3D0B3FDD-2D55-A143-BCDC-290165CEE55D}" type="slidenum">
              <a:rPr lang="en-US" smtClean="0"/>
              <a:t>31</a:t>
            </a:fld>
            <a:endParaRPr lang="en-US"/>
          </a:p>
        </p:txBody>
      </p:sp>
    </p:spTree>
    <p:extLst>
      <p:ext uri="{BB962C8B-B14F-4D97-AF65-F5344CB8AC3E}">
        <p14:creationId xmlns:p14="http://schemas.microsoft.com/office/powerpoint/2010/main" val="213814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 more time</a:t>
            </a:r>
          </a:p>
          <a:p>
            <a:r>
              <a:rPr lang="en-US" dirty="0"/>
              <a:t>You will find the outdated when a customer takes you to court</a:t>
            </a:r>
          </a:p>
        </p:txBody>
      </p:sp>
      <p:sp>
        <p:nvSpPr>
          <p:cNvPr id="4" name="Slide Number Placeholder 3"/>
          <p:cNvSpPr>
            <a:spLocks noGrp="1"/>
          </p:cNvSpPr>
          <p:nvPr>
            <p:ph type="sldNum" sz="quarter" idx="5"/>
          </p:nvPr>
        </p:nvSpPr>
        <p:spPr/>
        <p:txBody>
          <a:bodyPr/>
          <a:lstStyle/>
          <a:p>
            <a:fld id="{3D0B3FDD-2D55-A143-BCDC-290165CEE55D}" type="slidenum">
              <a:rPr lang="en-US" smtClean="0"/>
              <a:t>32</a:t>
            </a:fld>
            <a:endParaRPr lang="en-US"/>
          </a:p>
        </p:txBody>
      </p:sp>
    </p:spTree>
    <p:extLst>
      <p:ext uri="{BB962C8B-B14F-4D97-AF65-F5344CB8AC3E}">
        <p14:creationId xmlns:p14="http://schemas.microsoft.com/office/powerpoint/2010/main" val="3571029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33</a:t>
            </a:fld>
            <a:endParaRPr lang="en-US"/>
          </a:p>
        </p:txBody>
      </p:sp>
    </p:spTree>
    <p:extLst>
      <p:ext uri="{BB962C8B-B14F-4D97-AF65-F5344CB8AC3E}">
        <p14:creationId xmlns:p14="http://schemas.microsoft.com/office/powerpoint/2010/main" val="1076950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 few small projects</a:t>
            </a:r>
          </a:p>
          <a:p>
            <a:r>
              <a:rPr lang="en-US" dirty="0"/>
              <a:t>Do</a:t>
            </a:r>
            <a:r>
              <a:rPr lang="en-US" baseline="0" dirty="0"/>
              <a:t> noy fall behind</a:t>
            </a:r>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34</a:t>
            </a:fld>
            <a:endParaRPr lang="en-US"/>
          </a:p>
        </p:txBody>
      </p:sp>
    </p:spTree>
    <p:extLst>
      <p:ext uri="{BB962C8B-B14F-4D97-AF65-F5344CB8AC3E}">
        <p14:creationId xmlns:p14="http://schemas.microsoft.com/office/powerpoint/2010/main" val="3957178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35</a:t>
            </a:fld>
            <a:endParaRPr lang="en-US"/>
          </a:p>
        </p:txBody>
      </p:sp>
    </p:spTree>
    <p:extLst>
      <p:ext uri="{BB962C8B-B14F-4D97-AF65-F5344CB8AC3E}">
        <p14:creationId xmlns:p14="http://schemas.microsoft.com/office/powerpoint/2010/main" val="2714552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p>
        </p:txBody>
      </p:sp>
      <p:sp>
        <p:nvSpPr>
          <p:cNvPr id="4" name="Slide Number Placeholder 3"/>
          <p:cNvSpPr>
            <a:spLocks noGrp="1"/>
          </p:cNvSpPr>
          <p:nvPr>
            <p:ph type="sldNum" sz="quarter" idx="5"/>
          </p:nvPr>
        </p:nvSpPr>
        <p:spPr/>
        <p:txBody>
          <a:bodyPr/>
          <a:lstStyle/>
          <a:p>
            <a:fld id="{3D0B3FDD-2D55-A143-BCDC-290165CEE55D}" type="slidenum">
              <a:rPr lang="en-US" smtClean="0"/>
              <a:t>36</a:t>
            </a:fld>
            <a:endParaRPr lang="en-US"/>
          </a:p>
        </p:txBody>
      </p:sp>
    </p:spTree>
    <p:extLst>
      <p:ext uri="{BB962C8B-B14F-4D97-AF65-F5344CB8AC3E}">
        <p14:creationId xmlns:p14="http://schemas.microsoft.com/office/powerpoint/2010/main" val="659524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p>
        </p:txBody>
      </p:sp>
      <p:sp>
        <p:nvSpPr>
          <p:cNvPr id="4" name="Slide Number Placeholder 3"/>
          <p:cNvSpPr>
            <a:spLocks noGrp="1"/>
          </p:cNvSpPr>
          <p:nvPr>
            <p:ph type="sldNum" sz="quarter" idx="5"/>
          </p:nvPr>
        </p:nvSpPr>
        <p:spPr/>
        <p:txBody>
          <a:bodyPr/>
          <a:lstStyle/>
          <a:p>
            <a:fld id="{3D0B3FDD-2D55-A143-BCDC-290165CEE55D}" type="slidenum">
              <a:rPr lang="en-US" smtClean="0"/>
              <a:t>37</a:t>
            </a:fld>
            <a:endParaRPr lang="en-US"/>
          </a:p>
        </p:txBody>
      </p:sp>
    </p:spTree>
    <p:extLst>
      <p:ext uri="{BB962C8B-B14F-4D97-AF65-F5344CB8AC3E}">
        <p14:creationId xmlns:p14="http://schemas.microsoft.com/office/powerpoint/2010/main" val="565481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38</a:t>
            </a:fld>
            <a:endParaRPr lang="en-US"/>
          </a:p>
        </p:txBody>
      </p:sp>
    </p:spTree>
    <p:extLst>
      <p:ext uri="{BB962C8B-B14F-4D97-AF65-F5344CB8AC3E}">
        <p14:creationId xmlns:p14="http://schemas.microsoft.com/office/powerpoint/2010/main" val="544007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list of main risks</a:t>
            </a:r>
          </a:p>
          <a:p>
            <a:r>
              <a:rPr lang="en-US" dirty="0"/>
              <a:t>Read one or two</a:t>
            </a:r>
          </a:p>
        </p:txBody>
      </p:sp>
      <p:sp>
        <p:nvSpPr>
          <p:cNvPr id="4" name="Slide Number Placeholder 3"/>
          <p:cNvSpPr>
            <a:spLocks noGrp="1"/>
          </p:cNvSpPr>
          <p:nvPr>
            <p:ph type="sldNum" sz="quarter" idx="5"/>
          </p:nvPr>
        </p:nvSpPr>
        <p:spPr/>
        <p:txBody>
          <a:bodyPr/>
          <a:lstStyle/>
          <a:p>
            <a:fld id="{3D0B3FDD-2D55-A143-BCDC-290165CEE55D}" type="slidenum">
              <a:rPr lang="en-US" smtClean="0"/>
              <a:t>39</a:t>
            </a:fld>
            <a:endParaRPr lang="en-US"/>
          </a:p>
        </p:txBody>
      </p:sp>
    </p:spTree>
    <p:extLst>
      <p:ext uri="{BB962C8B-B14F-4D97-AF65-F5344CB8AC3E}">
        <p14:creationId xmlns:p14="http://schemas.microsoft.com/office/powerpoint/2010/main" val="426917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4</a:t>
            </a:fld>
            <a:endParaRPr lang="en-US"/>
          </a:p>
        </p:txBody>
      </p:sp>
    </p:spTree>
    <p:extLst>
      <p:ext uri="{BB962C8B-B14F-4D97-AF65-F5344CB8AC3E}">
        <p14:creationId xmlns:p14="http://schemas.microsoft.com/office/powerpoint/2010/main" val="3636389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40</a:t>
            </a:fld>
            <a:endParaRPr lang="en-US"/>
          </a:p>
        </p:txBody>
      </p:sp>
    </p:spTree>
    <p:extLst>
      <p:ext uri="{BB962C8B-B14F-4D97-AF65-F5344CB8AC3E}">
        <p14:creationId xmlns:p14="http://schemas.microsoft.com/office/powerpoint/2010/main" val="2927404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r>
              <a:rPr lang="en-US" dirty="0"/>
              <a:t>Who benefitted?</a:t>
            </a:r>
          </a:p>
        </p:txBody>
      </p:sp>
      <p:sp>
        <p:nvSpPr>
          <p:cNvPr id="4" name="Slide Number Placeholder 3"/>
          <p:cNvSpPr>
            <a:spLocks noGrp="1"/>
          </p:cNvSpPr>
          <p:nvPr>
            <p:ph type="sldNum" sz="quarter" idx="5"/>
          </p:nvPr>
        </p:nvSpPr>
        <p:spPr/>
        <p:txBody>
          <a:bodyPr/>
          <a:lstStyle/>
          <a:p>
            <a:fld id="{3D0B3FDD-2D55-A143-BCDC-290165CEE55D}" type="slidenum">
              <a:rPr lang="en-US" smtClean="0"/>
              <a:t>41</a:t>
            </a:fld>
            <a:endParaRPr lang="en-US"/>
          </a:p>
        </p:txBody>
      </p:sp>
    </p:spTree>
    <p:extLst>
      <p:ext uri="{BB962C8B-B14F-4D97-AF65-F5344CB8AC3E}">
        <p14:creationId xmlns:p14="http://schemas.microsoft.com/office/powerpoint/2010/main" val="3264050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42</a:t>
            </a:fld>
            <a:endParaRPr lang="en-US"/>
          </a:p>
        </p:txBody>
      </p:sp>
    </p:spTree>
    <p:extLst>
      <p:ext uri="{BB962C8B-B14F-4D97-AF65-F5344CB8AC3E}">
        <p14:creationId xmlns:p14="http://schemas.microsoft.com/office/powerpoint/2010/main" val="1075327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43</a:t>
            </a:fld>
            <a:endParaRPr lang="en-US"/>
          </a:p>
        </p:txBody>
      </p:sp>
    </p:spTree>
    <p:extLst>
      <p:ext uri="{BB962C8B-B14F-4D97-AF65-F5344CB8AC3E}">
        <p14:creationId xmlns:p14="http://schemas.microsoft.com/office/powerpoint/2010/main" val="1437028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44</a:t>
            </a:fld>
            <a:endParaRPr lang="en-US"/>
          </a:p>
        </p:txBody>
      </p:sp>
    </p:spTree>
    <p:extLst>
      <p:ext uri="{BB962C8B-B14F-4D97-AF65-F5344CB8AC3E}">
        <p14:creationId xmlns:p14="http://schemas.microsoft.com/office/powerpoint/2010/main" val="2285249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 detail, point by point</a:t>
            </a:r>
          </a:p>
          <a:p>
            <a:r>
              <a:rPr lang="en-US" dirty="0"/>
              <a:t>Once it slides, years to bring back</a:t>
            </a:r>
          </a:p>
          <a:p>
            <a:r>
              <a:rPr lang="en-US" dirty="0"/>
              <a:t>Key people leaving can collapse parts of the revenue chain</a:t>
            </a:r>
          </a:p>
          <a:p>
            <a:r>
              <a:rPr lang="en-US" dirty="0"/>
              <a:t>Data driven meters and assets, specialized skills needed</a:t>
            </a:r>
          </a:p>
        </p:txBody>
      </p:sp>
      <p:sp>
        <p:nvSpPr>
          <p:cNvPr id="4" name="Slide Number Placeholder 3"/>
          <p:cNvSpPr>
            <a:spLocks noGrp="1"/>
          </p:cNvSpPr>
          <p:nvPr>
            <p:ph type="sldNum" sz="quarter" idx="5"/>
          </p:nvPr>
        </p:nvSpPr>
        <p:spPr/>
        <p:txBody>
          <a:bodyPr/>
          <a:lstStyle/>
          <a:p>
            <a:fld id="{3D0B3FDD-2D55-A143-BCDC-290165CEE55D}" type="slidenum">
              <a:rPr lang="en-US" smtClean="0"/>
              <a:t>45</a:t>
            </a:fld>
            <a:endParaRPr lang="en-US"/>
          </a:p>
        </p:txBody>
      </p:sp>
    </p:spTree>
    <p:extLst>
      <p:ext uri="{BB962C8B-B14F-4D97-AF65-F5344CB8AC3E}">
        <p14:creationId xmlns:p14="http://schemas.microsoft.com/office/powerpoint/2010/main" val="2957386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all of right side, work through KPIs</a:t>
            </a:r>
          </a:p>
        </p:txBody>
      </p:sp>
      <p:sp>
        <p:nvSpPr>
          <p:cNvPr id="4" name="Slide Number Placeholder 3"/>
          <p:cNvSpPr>
            <a:spLocks noGrp="1"/>
          </p:cNvSpPr>
          <p:nvPr>
            <p:ph type="sldNum" sz="quarter" idx="5"/>
          </p:nvPr>
        </p:nvSpPr>
        <p:spPr/>
        <p:txBody>
          <a:bodyPr/>
          <a:lstStyle/>
          <a:p>
            <a:fld id="{3D0B3FDD-2D55-A143-BCDC-290165CEE55D}" type="slidenum">
              <a:rPr lang="en-US" smtClean="0"/>
              <a:t>46</a:t>
            </a:fld>
            <a:endParaRPr lang="en-US"/>
          </a:p>
        </p:txBody>
      </p:sp>
    </p:spTree>
    <p:extLst>
      <p:ext uri="{BB962C8B-B14F-4D97-AF65-F5344CB8AC3E}">
        <p14:creationId xmlns:p14="http://schemas.microsoft.com/office/powerpoint/2010/main" val="797644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B3FDD-2D55-A143-BCDC-290165CEE55D}" type="slidenum">
              <a:rPr lang="en-US" smtClean="0"/>
              <a:t>47</a:t>
            </a:fld>
            <a:endParaRPr lang="en-US"/>
          </a:p>
        </p:txBody>
      </p:sp>
    </p:spTree>
    <p:extLst>
      <p:ext uri="{BB962C8B-B14F-4D97-AF65-F5344CB8AC3E}">
        <p14:creationId xmlns:p14="http://schemas.microsoft.com/office/powerpoint/2010/main" val="3168233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all, discuss</a:t>
            </a:r>
          </a:p>
        </p:txBody>
      </p:sp>
      <p:sp>
        <p:nvSpPr>
          <p:cNvPr id="4" name="Slide Number Placeholder 3"/>
          <p:cNvSpPr>
            <a:spLocks noGrp="1"/>
          </p:cNvSpPr>
          <p:nvPr>
            <p:ph type="sldNum" sz="quarter" idx="5"/>
          </p:nvPr>
        </p:nvSpPr>
        <p:spPr/>
        <p:txBody>
          <a:bodyPr/>
          <a:lstStyle/>
          <a:p>
            <a:fld id="{3D0B3FDD-2D55-A143-BCDC-290165CEE55D}" type="slidenum">
              <a:rPr lang="en-US" smtClean="0"/>
              <a:t>48</a:t>
            </a:fld>
            <a:endParaRPr lang="en-US"/>
          </a:p>
        </p:txBody>
      </p:sp>
    </p:spTree>
    <p:extLst>
      <p:ext uri="{BB962C8B-B14F-4D97-AF65-F5344CB8AC3E}">
        <p14:creationId xmlns:p14="http://schemas.microsoft.com/office/powerpoint/2010/main" val="113178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p>
        </p:txBody>
      </p:sp>
      <p:sp>
        <p:nvSpPr>
          <p:cNvPr id="4" name="Slide Number Placeholder 3"/>
          <p:cNvSpPr>
            <a:spLocks noGrp="1"/>
          </p:cNvSpPr>
          <p:nvPr>
            <p:ph type="sldNum" sz="quarter" idx="5"/>
          </p:nvPr>
        </p:nvSpPr>
        <p:spPr/>
        <p:txBody>
          <a:bodyPr/>
          <a:lstStyle/>
          <a:p>
            <a:fld id="{3D0B3FDD-2D55-A143-BCDC-290165CEE55D}" type="slidenum">
              <a:rPr lang="en-US" smtClean="0"/>
              <a:t>5</a:t>
            </a:fld>
            <a:endParaRPr lang="en-US"/>
          </a:p>
        </p:txBody>
      </p:sp>
    </p:spTree>
    <p:extLst>
      <p:ext uri="{BB962C8B-B14F-4D97-AF65-F5344CB8AC3E}">
        <p14:creationId xmlns:p14="http://schemas.microsoft.com/office/powerpoint/2010/main" val="25326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point</a:t>
            </a:r>
          </a:p>
        </p:txBody>
      </p:sp>
      <p:sp>
        <p:nvSpPr>
          <p:cNvPr id="4" name="Slide Number Placeholder 3"/>
          <p:cNvSpPr>
            <a:spLocks noGrp="1"/>
          </p:cNvSpPr>
          <p:nvPr>
            <p:ph type="sldNum" sz="quarter" idx="5"/>
          </p:nvPr>
        </p:nvSpPr>
        <p:spPr/>
        <p:txBody>
          <a:bodyPr/>
          <a:lstStyle/>
          <a:p>
            <a:fld id="{3D0B3FDD-2D55-A143-BCDC-290165CEE55D}" type="slidenum">
              <a:rPr lang="en-US" smtClean="0"/>
              <a:t>6</a:t>
            </a:fld>
            <a:endParaRPr lang="en-US"/>
          </a:p>
        </p:txBody>
      </p:sp>
    </p:spTree>
    <p:extLst>
      <p:ext uri="{BB962C8B-B14F-4D97-AF65-F5344CB8AC3E}">
        <p14:creationId xmlns:p14="http://schemas.microsoft.com/office/powerpoint/2010/main" val="130532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a:t>
            </a:r>
          </a:p>
          <a:p>
            <a:endParaRPr lang="en-US" dirty="0"/>
          </a:p>
        </p:txBody>
      </p:sp>
      <p:sp>
        <p:nvSpPr>
          <p:cNvPr id="4" name="Slide Number Placeholder 3"/>
          <p:cNvSpPr>
            <a:spLocks noGrp="1"/>
          </p:cNvSpPr>
          <p:nvPr>
            <p:ph type="sldNum" sz="quarter" idx="5"/>
          </p:nvPr>
        </p:nvSpPr>
        <p:spPr/>
        <p:txBody>
          <a:bodyPr/>
          <a:lstStyle/>
          <a:p>
            <a:fld id="{3D0B3FDD-2D55-A143-BCDC-290165CEE55D}" type="slidenum">
              <a:rPr lang="en-US" smtClean="0"/>
              <a:t>7</a:t>
            </a:fld>
            <a:endParaRPr lang="en-US"/>
          </a:p>
        </p:txBody>
      </p:sp>
    </p:spTree>
    <p:extLst>
      <p:ext uri="{BB962C8B-B14F-4D97-AF65-F5344CB8AC3E}">
        <p14:creationId xmlns:p14="http://schemas.microsoft.com/office/powerpoint/2010/main" val="131706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do not mention every point</a:t>
            </a:r>
          </a:p>
          <a:p>
            <a:r>
              <a:rPr lang="en-US" dirty="0"/>
              <a:t>These points ARE your revenue plan</a:t>
            </a:r>
          </a:p>
          <a:p>
            <a:r>
              <a:rPr lang="en-US" dirty="0"/>
              <a:t>Dealing with them WILL yield positive results</a:t>
            </a:r>
          </a:p>
        </p:txBody>
      </p:sp>
      <p:sp>
        <p:nvSpPr>
          <p:cNvPr id="4" name="Slide Number Placeholder 3"/>
          <p:cNvSpPr>
            <a:spLocks noGrp="1"/>
          </p:cNvSpPr>
          <p:nvPr>
            <p:ph type="sldNum" sz="quarter" idx="5"/>
          </p:nvPr>
        </p:nvSpPr>
        <p:spPr/>
        <p:txBody>
          <a:bodyPr/>
          <a:lstStyle/>
          <a:p>
            <a:fld id="{3D0B3FDD-2D55-A143-BCDC-290165CEE55D}" type="slidenum">
              <a:rPr lang="en-US" smtClean="0"/>
              <a:t>8</a:t>
            </a:fld>
            <a:endParaRPr lang="en-US"/>
          </a:p>
        </p:txBody>
      </p:sp>
    </p:spTree>
    <p:extLst>
      <p:ext uri="{BB962C8B-B14F-4D97-AF65-F5344CB8AC3E}">
        <p14:creationId xmlns:p14="http://schemas.microsoft.com/office/powerpoint/2010/main" val="390833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CORE, PROJECTS, CONTRACTS, brush over the rest</a:t>
            </a:r>
          </a:p>
        </p:txBody>
      </p:sp>
      <p:sp>
        <p:nvSpPr>
          <p:cNvPr id="4" name="Slide Number Placeholder 3"/>
          <p:cNvSpPr>
            <a:spLocks noGrp="1"/>
          </p:cNvSpPr>
          <p:nvPr>
            <p:ph type="sldNum" sz="quarter" idx="5"/>
          </p:nvPr>
        </p:nvSpPr>
        <p:spPr/>
        <p:txBody>
          <a:bodyPr/>
          <a:lstStyle/>
          <a:p>
            <a:fld id="{3D0B3FDD-2D55-A143-BCDC-290165CEE55D}" type="slidenum">
              <a:rPr lang="en-US" smtClean="0"/>
              <a:t>9</a:t>
            </a:fld>
            <a:endParaRPr lang="en-US"/>
          </a:p>
        </p:txBody>
      </p:sp>
    </p:spTree>
    <p:extLst>
      <p:ext uri="{BB962C8B-B14F-4D97-AF65-F5344CB8AC3E}">
        <p14:creationId xmlns:p14="http://schemas.microsoft.com/office/powerpoint/2010/main" val="74775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D2BB-4696-A340-A0F0-31D08AB39D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B19191F-D973-234E-8230-A8B5B7E9A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A1908D-6D34-0546-8464-18685E5D48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189E3-AC62-9545-BA9D-A7BF66EB7ADC}"/>
              </a:ext>
            </a:extLst>
          </p:cNvPr>
          <p:cNvSpPr>
            <a:spLocks noGrp="1"/>
          </p:cNvSpPr>
          <p:nvPr>
            <p:ph type="ftr" sz="quarter" idx="11"/>
          </p:nvPr>
        </p:nvSpPr>
        <p:spPr/>
        <p:txBody>
          <a:bodyPr/>
          <a:lstStyle/>
          <a:p>
            <a:r>
              <a:rPr lang="en-US"/>
              <a:t>Dr. Fred Fryer +2782 821 4807</a:t>
            </a:r>
          </a:p>
        </p:txBody>
      </p:sp>
      <p:sp>
        <p:nvSpPr>
          <p:cNvPr id="6" name="Slide Number Placeholder 5">
            <a:extLst>
              <a:ext uri="{FF2B5EF4-FFF2-40B4-BE49-F238E27FC236}">
                <a16:creationId xmlns:a16="http://schemas.microsoft.com/office/drawing/2014/main" id="{148AB366-456C-9747-A56E-1B96FB3EEBE9}"/>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85429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1F1C-1920-2D41-A6D1-D6B5E0AF7E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5E7ADE-51C1-704E-BE13-CA55B0EBD0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99CDF9-D3EB-ED47-BB54-DC477504E1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43BF5E0-1E83-8548-B252-4969369E5828}"/>
              </a:ext>
            </a:extLst>
          </p:cNvPr>
          <p:cNvSpPr>
            <a:spLocks noGrp="1"/>
          </p:cNvSpPr>
          <p:nvPr>
            <p:ph type="ftr" sz="quarter" idx="11"/>
          </p:nvPr>
        </p:nvSpPr>
        <p:spPr/>
        <p:txBody>
          <a:bodyPr/>
          <a:lstStyle/>
          <a:p>
            <a:r>
              <a:rPr lang="en-US"/>
              <a:t>Dr. Fred Fryer +2782 821 4807</a:t>
            </a:r>
          </a:p>
        </p:txBody>
      </p:sp>
      <p:sp>
        <p:nvSpPr>
          <p:cNvPr id="6" name="Slide Number Placeholder 5">
            <a:extLst>
              <a:ext uri="{FF2B5EF4-FFF2-40B4-BE49-F238E27FC236}">
                <a16:creationId xmlns:a16="http://schemas.microsoft.com/office/drawing/2014/main" id="{7893A6D3-36FF-D44D-8150-62B612CC811A}"/>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395415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EF7E6-BAD2-6347-814C-5231DC8F8D0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1003377-6044-4640-A0BD-3DBB67EDDE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78BC31-3B49-204B-8EE6-4A5248CED9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49FC66-4E2A-FF40-B703-22ED330D91FB}"/>
              </a:ext>
            </a:extLst>
          </p:cNvPr>
          <p:cNvSpPr>
            <a:spLocks noGrp="1"/>
          </p:cNvSpPr>
          <p:nvPr>
            <p:ph type="ftr" sz="quarter" idx="11"/>
          </p:nvPr>
        </p:nvSpPr>
        <p:spPr/>
        <p:txBody>
          <a:bodyPr/>
          <a:lstStyle/>
          <a:p>
            <a:r>
              <a:rPr lang="en-US"/>
              <a:t>Dr. Fred Fryer +2782 821 4807</a:t>
            </a:r>
          </a:p>
        </p:txBody>
      </p:sp>
      <p:sp>
        <p:nvSpPr>
          <p:cNvPr id="6" name="Slide Number Placeholder 5">
            <a:extLst>
              <a:ext uri="{FF2B5EF4-FFF2-40B4-BE49-F238E27FC236}">
                <a16:creationId xmlns:a16="http://schemas.microsoft.com/office/drawing/2014/main" id="{7C8B5512-5DBC-B94D-9B88-8CC71D1935E7}"/>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293958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94" name="Shape 94"/>
          <p:cNvSpPr>
            <a:spLocks noGrp="1"/>
          </p:cNvSpPr>
          <p:nvPr>
            <p:ph type="title"/>
          </p:nvPr>
        </p:nvSpPr>
        <p:spPr>
          <a:prstGeom prst="rect">
            <a:avLst/>
          </a:prstGeom>
        </p:spPr>
        <p:txBody>
          <a:bodyPr/>
          <a:lstStyle/>
          <a:p>
            <a:r>
              <a:t>Add title</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79931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463946" y="6224226"/>
            <a:ext cx="273655" cy="264253"/>
          </a:xfrm>
          <a:prstGeom prst="rect">
            <a:avLst/>
          </a:prstGeom>
        </p:spPr>
        <p:txBody>
          <a:bodyPr lIns="45718" tIns="45718" rIns="45718" bIns="45718" anchor="ctr"/>
          <a:lstStyle>
            <a:lvl1pPr algn="r">
              <a:defRPr sz="900"/>
            </a:lvl1pPr>
          </a:lstStyle>
          <a:p>
            <a:fld id="{86CB4B4D-7CA3-9044-876B-883B54F8677D}" type="slidenum">
              <a:t>‹#›</a:t>
            </a:fld>
            <a:endParaRPr/>
          </a:p>
        </p:txBody>
      </p:sp>
    </p:spTree>
    <p:extLst>
      <p:ext uri="{BB962C8B-B14F-4D97-AF65-F5344CB8AC3E}">
        <p14:creationId xmlns:p14="http://schemas.microsoft.com/office/powerpoint/2010/main" val="389526665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content">
    <p:spTree>
      <p:nvGrpSpPr>
        <p:cNvPr id="1" name=""/>
        <p:cNvGrpSpPr/>
        <p:nvPr/>
      </p:nvGrpSpPr>
      <p:grpSpPr>
        <a:xfrm>
          <a:off x="0" y="0"/>
          <a:ext cx="0" cy="0"/>
          <a:chOff x="0" y="0"/>
          <a:chExt cx="0" cy="0"/>
        </a:xfrm>
      </p:grpSpPr>
      <p:sp>
        <p:nvSpPr>
          <p:cNvPr id="102" name="Shape 102"/>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103" name="Shape 103"/>
          <p:cNvSpPr>
            <a:spLocks noGrp="1"/>
          </p:cNvSpPr>
          <p:nvPr>
            <p:ph type="title"/>
          </p:nvPr>
        </p:nvSpPr>
        <p:spPr>
          <a:prstGeom prst="rect">
            <a:avLst/>
          </a:prstGeom>
        </p:spPr>
        <p:txBody>
          <a:bodyPr/>
          <a:lstStyle/>
          <a:p>
            <a:r>
              <a:t>Add title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81653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75" name="Shape 75"/>
          <p:cNvSpPr/>
          <p:nvPr/>
        </p:nvSpPr>
        <p:spPr>
          <a:xfrm>
            <a:off x="5138561" y="0"/>
            <a:ext cx="7053441" cy="6861853"/>
          </a:xfrm>
          <a:prstGeom prst="rect">
            <a:avLst/>
          </a:prstGeom>
          <a:solidFill>
            <a:schemeClr val="accent1"/>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76" name="image4.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 y="282"/>
            <a:ext cx="7053945" cy="6857718"/>
          </a:xfrm>
          <a:prstGeom prst="rect">
            <a:avLst/>
          </a:prstGeom>
          <a:ln w="12700">
            <a:miter lim="400000"/>
          </a:ln>
        </p:spPr>
      </p:pic>
      <p:sp>
        <p:nvSpPr>
          <p:cNvPr id="77" name="Shape 77"/>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sp>
        <p:nvSpPr>
          <p:cNvPr id="78" name="Shape 78"/>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5570597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amp; content">
    <p:spTree>
      <p:nvGrpSpPr>
        <p:cNvPr id="1" name=""/>
        <p:cNvGrpSpPr/>
        <p:nvPr/>
      </p:nvGrpSpPr>
      <p:grpSpPr>
        <a:xfrm>
          <a:off x="0" y="0"/>
          <a:ext cx="0" cy="0"/>
          <a:chOff x="0" y="0"/>
          <a:chExt cx="0" cy="0"/>
        </a:xfrm>
      </p:grpSpPr>
      <p:sp>
        <p:nvSpPr>
          <p:cNvPr id="102" name="Shape 102"/>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103" name="Shape 103"/>
          <p:cNvSpPr>
            <a:spLocks noGrp="1"/>
          </p:cNvSpPr>
          <p:nvPr>
            <p:ph type="title"/>
          </p:nvPr>
        </p:nvSpPr>
        <p:spPr>
          <a:prstGeom prst="rect">
            <a:avLst/>
          </a:prstGeom>
        </p:spPr>
        <p:txBody>
          <a:bodyPr/>
          <a:lstStyle/>
          <a:p>
            <a:r>
              <a:t>Add title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118615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content &amp; table">
    <p:spTree>
      <p:nvGrpSpPr>
        <p:cNvPr id="1" name=""/>
        <p:cNvGrpSpPr/>
        <p:nvPr/>
      </p:nvGrpSpPr>
      <p:grpSpPr>
        <a:xfrm>
          <a:off x="0" y="0"/>
          <a:ext cx="0" cy="0"/>
          <a:chOff x="0" y="0"/>
          <a:chExt cx="0" cy="0"/>
        </a:xfrm>
      </p:grpSpPr>
      <p:sp>
        <p:nvSpPr>
          <p:cNvPr id="131" name="Shape 131"/>
          <p:cNvSpPr>
            <a:spLocks noGrp="1"/>
          </p:cNvSpPr>
          <p:nvPr>
            <p:ph type="title"/>
          </p:nvPr>
        </p:nvSpPr>
        <p:spPr>
          <a:xfrm>
            <a:off x="725487" y="485737"/>
            <a:ext cx="9565996" cy="826774"/>
          </a:xfrm>
          <a:prstGeom prst="rect">
            <a:avLst/>
          </a:prstGeom>
        </p:spPr>
        <p:txBody>
          <a:bodyPr/>
          <a:lstStyle/>
          <a:p>
            <a:r>
              <a:t>Add title</a:t>
            </a:r>
          </a:p>
        </p:txBody>
      </p:sp>
      <p:sp>
        <p:nvSpPr>
          <p:cNvPr id="132" name="Shape 132"/>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133" name="Shape 133"/>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70967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169" name="Shape 169"/>
          <p:cNvSpPr/>
          <p:nvPr/>
        </p:nvSpPr>
        <p:spPr>
          <a:xfrm>
            <a:off x="5138561" y="0"/>
            <a:ext cx="7053441" cy="6861853"/>
          </a:xfrm>
          <a:prstGeom prst="rect">
            <a:avLst/>
          </a:prstGeom>
          <a:solidFill>
            <a:schemeClr val="accent4"/>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170" name="image4.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 y="282"/>
            <a:ext cx="7053945" cy="6857718"/>
          </a:xfrm>
          <a:prstGeom prst="rect">
            <a:avLst/>
          </a:prstGeom>
          <a:ln w="12700">
            <a:miter lim="400000"/>
          </a:ln>
        </p:spPr>
      </p:pic>
      <p:sp>
        <p:nvSpPr>
          <p:cNvPr id="171" name="Shape 171"/>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pic>
        <p:nvPicPr>
          <p:cNvPr id="172" name="image5.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 y="283"/>
            <a:ext cx="7053946" cy="6861572"/>
          </a:xfrm>
          <a:prstGeom prst="rect">
            <a:avLst/>
          </a:prstGeom>
          <a:ln w="12700">
            <a:miter lim="400000"/>
          </a:ln>
        </p:spPr>
      </p:pic>
      <p:sp>
        <p:nvSpPr>
          <p:cNvPr id="173" name="Shape 173"/>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43344545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Green quote">
    <p:bg>
      <p:bgPr>
        <a:solidFill>
          <a:schemeClr val="accent4"/>
        </a:solidFill>
        <a:effectLst/>
      </p:bgPr>
    </p:bg>
    <p:spTree>
      <p:nvGrpSpPr>
        <p:cNvPr id="1" name=""/>
        <p:cNvGrpSpPr/>
        <p:nvPr/>
      </p:nvGrpSpPr>
      <p:grpSpPr>
        <a:xfrm>
          <a:off x="0" y="0"/>
          <a:ext cx="0" cy="0"/>
          <a:chOff x="0" y="0"/>
          <a:chExt cx="0" cy="0"/>
        </a:xfrm>
      </p:grpSpPr>
      <p:sp>
        <p:nvSpPr>
          <p:cNvPr id="180" name="Shape 180"/>
          <p:cNvSpPr/>
          <p:nvPr/>
        </p:nvSpPr>
        <p:spPr>
          <a:xfrm>
            <a:off x="3153" y="485737"/>
            <a:ext cx="108000" cy="738228"/>
          </a:xfrm>
          <a:prstGeom prst="rect">
            <a:avLst/>
          </a:prstGeom>
          <a:solidFill>
            <a:srgbClr val="FFFFFF"/>
          </a:solidFill>
          <a:ln>
            <a:solidFill>
              <a:srgbClr val="FFFFFF"/>
            </a:solidFill>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181" name="page1image4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8648" y="5683231"/>
            <a:ext cx="2008729" cy="749371"/>
          </a:xfrm>
          <a:prstGeom prst="rect">
            <a:avLst/>
          </a:prstGeom>
          <a:ln w="12700">
            <a:miter lim="400000"/>
          </a:ln>
        </p:spPr>
      </p:pic>
      <p:sp>
        <p:nvSpPr>
          <p:cNvPr id="182" name="Shape 182"/>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0457842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67CE-C828-CA4D-BA7B-EC5C744563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0D3F79C-E682-1341-84AB-6C49444B9B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4BFCBC-785F-1347-A99E-21A189B87A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DF249E-172C-614F-8E2B-B0AFB9C94B37}"/>
              </a:ext>
            </a:extLst>
          </p:cNvPr>
          <p:cNvSpPr>
            <a:spLocks noGrp="1"/>
          </p:cNvSpPr>
          <p:nvPr>
            <p:ph type="ftr" sz="quarter" idx="11"/>
          </p:nvPr>
        </p:nvSpPr>
        <p:spPr/>
        <p:txBody>
          <a:bodyPr/>
          <a:lstStyle/>
          <a:p>
            <a:r>
              <a:rPr lang="en-US"/>
              <a:t>Dr. Fred Fryer +2782 821 4807</a:t>
            </a:r>
          </a:p>
        </p:txBody>
      </p:sp>
      <p:sp>
        <p:nvSpPr>
          <p:cNvPr id="6" name="Slide Number Placeholder 5">
            <a:extLst>
              <a:ext uri="{FF2B5EF4-FFF2-40B4-BE49-F238E27FC236}">
                <a16:creationId xmlns:a16="http://schemas.microsoft.com/office/drawing/2014/main" id="{2F46D3E1-805B-994F-A4DE-A665B99D695C}"/>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1514984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Title &amp; content">
    <p:spTree>
      <p:nvGrpSpPr>
        <p:cNvPr id="1" name=""/>
        <p:cNvGrpSpPr/>
        <p:nvPr/>
      </p:nvGrpSpPr>
      <p:grpSpPr>
        <a:xfrm>
          <a:off x="0" y="0"/>
          <a:ext cx="0" cy="0"/>
          <a:chOff x="0" y="0"/>
          <a:chExt cx="0" cy="0"/>
        </a:xfrm>
      </p:grpSpPr>
      <p:pic>
        <p:nvPicPr>
          <p:cNvPr id="199"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200" name="Shape 200"/>
          <p:cNvSpPr/>
          <p:nvPr/>
        </p:nvSpPr>
        <p:spPr>
          <a:xfrm>
            <a:off x="3150" y="485737"/>
            <a:ext cx="203039" cy="738228"/>
          </a:xfrm>
          <a:prstGeom prst="rect">
            <a:avLst/>
          </a:prstGeom>
          <a:solidFill>
            <a:schemeClr val="accent4"/>
          </a:solidFill>
          <a:ln>
            <a:solidFill>
              <a:schemeClr val="accent4"/>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201" name="Shape 201"/>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202" name="Shape 202"/>
          <p:cNvSpPr>
            <a:spLocks noGrp="1"/>
          </p:cNvSpPr>
          <p:nvPr>
            <p:ph type="title"/>
          </p:nvPr>
        </p:nvSpPr>
        <p:spPr>
          <a:prstGeom prst="rect">
            <a:avLst/>
          </a:prstGeom>
        </p:spPr>
        <p:txBody>
          <a:bodyPr/>
          <a:lstStyle/>
          <a:p>
            <a:r>
              <a:t>Add title</a:t>
            </a:r>
          </a:p>
        </p:txBody>
      </p:sp>
      <p:sp>
        <p:nvSpPr>
          <p:cNvPr id="203" name="Shape 2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7915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subtitle &amp; content">
    <p:spTree>
      <p:nvGrpSpPr>
        <p:cNvPr id="1" name=""/>
        <p:cNvGrpSpPr/>
        <p:nvPr/>
      </p:nvGrpSpPr>
      <p:grpSpPr>
        <a:xfrm>
          <a:off x="0" y="0"/>
          <a:ext cx="0" cy="0"/>
          <a:chOff x="0" y="0"/>
          <a:chExt cx="0" cy="0"/>
        </a:xfrm>
      </p:grpSpPr>
      <p:pic>
        <p:nvPicPr>
          <p:cNvPr id="210"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211" name="Shape 211"/>
          <p:cNvSpPr/>
          <p:nvPr/>
        </p:nvSpPr>
        <p:spPr>
          <a:xfrm>
            <a:off x="3150" y="485737"/>
            <a:ext cx="203039" cy="738228"/>
          </a:xfrm>
          <a:prstGeom prst="rect">
            <a:avLst/>
          </a:prstGeom>
          <a:solidFill>
            <a:schemeClr val="accent4"/>
          </a:solidFill>
          <a:ln>
            <a:solidFill>
              <a:schemeClr val="accent4"/>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212" name="Shape 212"/>
          <p:cNvSpPr>
            <a:spLocks noGrp="1"/>
          </p:cNvSpPr>
          <p:nvPr>
            <p:ph type="body" idx="1"/>
          </p:nvPr>
        </p:nvSpPr>
        <p:spPr>
          <a:xfrm>
            <a:off x="725489" y="1773239"/>
            <a:ext cx="10741026" cy="4464052"/>
          </a:xfrm>
          <a:prstGeom prst="rect">
            <a:avLst/>
          </a:prstGeom>
        </p:spPr>
        <p:txBody>
          <a:bodyPr/>
          <a:lstStyle>
            <a:lvl5pPr marL="896937" indent="-227012"/>
          </a:lstStyle>
          <a:p>
            <a:r>
              <a:t>Add first level body copy</a:t>
            </a:r>
          </a:p>
          <a:p>
            <a:pPr lvl="1"/>
            <a:r>
              <a:t>Second level</a:t>
            </a:r>
          </a:p>
          <a:p>
            <a:pPr lvl="2"/>
            <a:r>
              <a:t>Third level</a:t>
            </a:r>
          </a:p>
          <a:p>
            <a:pPr lvl="3"/>
            <a:r>
              <a:t>Fourth level</a:t>
            </a:r>
          </a:p>
          <a:p>
            <a:pPr lvl="4"/>
            <a:r>
              <a:t>Fifth level</a:t>
            </a:r>
          </a:p>
        </p:txBody>
      </p:sp>
      <p:sp>
        <p:nvSpPr>
          <p:cNvPr id="213" name="Shape 213"/>
          <p:cNvSpPr>
            <a:spLocks noGrp="1"/>
          </p:cNvSpPr>
          <p:nvPr>
            <p:ph type="title"/>
          </p:nvPr>
        </p:nvSpPr>
        <p:spPr>
          <a:xfrm>
            <a:off x="725487" y="485737"/>
            <a:ext cx="9565996" cy="826774"/>
          </a:xfrm>
          <a:prstGeom prst="rect">
            <a:avLst/>
          </a:prstGeom>
        </p:spPr>
        <p:txBody>
          <a:bodyPr/>
          <a:lstStyle/>
          <a:p>
            <a:r>
              <a:t>Add title</a:t>
            </a:r>
          </a:p>
        </p:txBody>
      </p:sp>
      <p:sp>
        <p:nvSpPr>
          <p:cNvPr id="214" name="Shape 214"/>
          <p:cNvSpPr>
            <a:spLocks noGrp="1"/>
          </p:cNvSpPr>
          <p:nvPr>
            <p:ph type="body" sz="quarter" idx="13"/>
          </p:nvPr>
        </p:nvSpPr>
        <p:spPr>
          <a:xfrm>
            <a:off x="725488" y="1327025"/>
            <a:ext cx="9571036" cy="257318"/>
          </a:xfrm>
          <a:prstGeom prst="rect">
            <a:avLst/>
          </a:prstGeom>
        </p:spPr>
        <p:txBody>
          <a:bodyPr/>
          <a:lstStyle/>
          <a:p>
            <a:pPr>
              <a:defRPr spc="-100"/>
            </a:pPr>
            <a:endParaRPr/>
          </a:p>
        </p:txBody>
      </p:sp>
      <p:sp>
        <p:nvSpPr>
          <p:cNvPr id="215" name="Shape 21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256571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content &amp; chart">
    <p:spTree>
      <p:nvGrpSpPr>
        <p:cNvPr id="1" name=""/>
        <p:cNvGrpSpPr/>
        <p:nvPr/>
      </p:nvGrpSpPr>
      <p:grpSpPr>
        <a:xfrm>
          <a:off x="0" y="0"/>
          <a:ext cx="0" cy="0"/>
          <a:chOff x="0" y="0"/>
          <a:chExt cx="0" cy="0"/>
        </a:xfrm>
      </p:grpSpPr>
      <p:pic>
        <p:nvPicPr>
          <p:cNvPr id="222"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223" name="Shape 223"/>
          <p:cNvSpPr/>
          <p:nvPr/>
        </p:nvSpPr>
        <p:spPr>
          <a:xfrm>
            <a:off x="3150" y="485737"/>
            <a:ext cx="203039" cy="738228"/>
          </a:xfrm>
          <a:prstGeom prst="rect">
            <a:avLst/>
          </a:prstGeom>
          <a:solidFill>
            <a:schemeClr val="accent4"/>
          </a:solidFill>
          <a:ln>
            <a:solidFill>
              <a:schemeClr val="accent4"/>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224" name="Shape 224"/>
          <p:cNvSpPr>
            <a:spLocks noGrp="1"/>
          </p:cNvSpPr>
          <p:nvPr>
            <p:ph type="title"/>
          </p:nvPr>
        </p:nvSpPr>
        <p:spPr>
          <a:xfrm>
            <a:off x="725487" y="485737"/>
            <a:ext cx="9565996" cy="826774"/>
          </a:xfrm>
          <a:prstGeom prst="rect">
            <a:avLst/>
          </a:prstGeom>
        </p:spPr>
        <p:txBody>
          <a:bodyPr/>
          <a:lstStyle/>
          <a:p>
            <a:r>
              <a:t>Add title</a:t>
            </a:r>
          </a:p>
        </p:txBody>
      </p:sp>
      <p:sp>
        <p:nvSpPr>
          <p:cNvPr id="225" name="Shape 225"/>
          <p:cNvSpPr>
            <a:spLocks noGrp="1"/>
          </p:cNvSpPr>
          <p:nvPr>
            <p:ph type="body" sz="half" idx="1"/>
          </p:nvPr>
        </p:nvSpPr>
        <p:spPr>
          <a:xfrm>
            <a:off x="725487" y="1773235"/>
            <a:ext cx="5205415" cy="4464055"/>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226" name="Shape 226"/>
          <p:cNvSpPr>
            <a:spLocks noGrp="1"/>
          </p:cNvSpPr>
          <p:nvPr>
            <p:ph type="body" sz="quarter" idx="13"/>
          </p:nvPr>
        </p:nvSpPr>
        <p:spPr>
          <a:xfrm>
            <a:off x="6261101" y="1773235"/>
            <a:ext cx="5205413" cy="289101"/>
          </a:xfrm>
          <a:prstGeom prst="rect">
            <a:avLst/>
          </a:prstGeom>
        </p:spPr>
        <p:txBody>
          <a:bodyPr/>
          <a:lstStyle/>
          <a:p>
            <a:pPr>
              <a:defRPr spc="-100"/>
            </a:pPr>
            <a:endParaRPr/>
          </a:p>
        </p:txBody>
      </p:sp>
      <p:sp>
        <p:nvSpPr>
          <p:cNvPr id="227" name="Shape 22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669937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content &amp; table">
    <p:spTree>
      <p:nvGrpSpPr>
        <p:cNvPr id="1" name=""/>
        <p:cNvGrpSpPr/>
        <p:nvPr/>
      </p:nvGrpSpPr>
      <p:grpSpPr>
        <a:xfrm>
          <a:off x="0" y="0"/>
          <a:ext cx="0" cy="0"/>
          <a:chOff x="0" y="0"/>
          <a:chExt cx="0" cy="0"/>
        </a:xfrm>
      </p:grpSpPr>
      <p:pic>
        <p:nvPicPr>
          <p:cNvPr id="234"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235" name="Shape 235"/>
          <p:cNvSpPr/>
          <p:nvPr/>
        </p:nvSpPr>
        <p:spPr>
          <a:xfrm>
            <a:off x="3150" y="485737"/>
            <a:ext cx="203039" cy="738228"/>
          </a:xfrm>
          <a:prstGeom prst="rect">
            <a:avLst/>
          </a:prstGeom>
          <a:solidFill>
            <a:schemeClr val="accent4"/>
          </a:solidFill>
          <a:ln>
            <a:solidFill>
              <a:schemeClr val="accent4"/>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236" name="Shape 236"/>
          <p:cNvSpPr>
            <a:spLocks noGrp="1"/>
          </p:cNvSpPr>
          <p:nvPr>
            <p:ph type="title"/>
          </p:nvPr>
        </p:nvSpPr>
        <p:spPr>
          <a:xfrm>
            <a:off x="725487" y="485737"/>
            <a:ext cx="9565996" cy="826774"/>
          </a:xfrm>
          <a:prstGeom prst="rect">
            <a:avLst/>
          </a:prstGeom>
        </p:spPr>
        <p:txBody>
          <a:bodyPr/>
          <a:lstStyle/>
          <a:p>
            <a:r>
              <a:t>Add title</a:t>
            </a:r>
          </a:p>
        </p:txBody>
      </p:sp>
      <p:sp>
        <p:nvSpPr>
          <p:cNvPr id="237" name="Shape 237"/>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238" name="Shape 238"/>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239" name="Shape 2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625072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46" name="Shape 246"/>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7602964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275" name="Shape 275"/>
          <p:cNvSpPr/>
          <p:nvPr/>
        </p:nvSpPr>
        <p:spPr>
          <a:xfrm>
            <a:off x="5138561" y="0"/>
            <a:ext cx="7053441" cy="6861853"/>
          </a:xfrm>
          <a:prstGeom prst="rect">
            <a:avLst/>
          </a:prstGeom>
          <a:solidFill>
            <a:schemeClr val="accent2"/>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276" name="image6.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1" y="283"/>
            <a:ext cx="7053441" cy="6861572"/>
          </a:xfrm>
          <a:prstGeom prst="rect">
            <a:avLst/>
          </a:prstGeom>
          <a:ln w="12700">
            <a:miter lim="400000"/>
          </a:ln>
        </p:spPr>
      </p:pic>
      <p:sp>
        <p:nvSpPr>
          <p:cNvPr id="277" name="Shape 277"/>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sp>
        <p:nvSpPr>
          <p:cNvPr id="278" name="Shape 278"/>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1838947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Green quote">
    <p:bg>
      <p:bgPr>
        <a:solidFill>
          <a:schemeClr val="accent2"/>
        </a:solidFill>
        <a:effectLst/>
      </p:bgPr>
    </p:bg>
    <p:spTree>
      <p:nvGrpSpPr>
        <p:cNvPr id="1" name=""/>
        <p:cNvGrpSpPr/>
        <p:nvPr/>
      </p:nvGrpSpPr>
      <p:grpSpPr>
        <a:xfrm>
          <a:off x="0" y="0"/>
          <a:ext cx="0" cy="0"/>
          <a:chOff x="0" y="0"/>
          <a:chExt cx="0" cy="0"/>
        </a:xfrm>
      </p:grpSpPr>
      <p:sp>
        <p:nvSpPr>
          <p:cNvPr id="285" name="Shape 285"/>
          <p:cNvSpPr/>
          <p:nvPr/>
        </p:nvSpPr>
        <p:spPr>
          <a:xfrm>
            <a:off x="3153" y="485737"/>
            <a:ext cx="108000" cy="738228"/>
          </a:xfrm>
          <a:prstGeom prst="rect">
            <a:avLst/>
          </a:prstGeom>
          <a:solidFill>
            <a:srgbClr val="FFFFFF"/>
          </a:solidFill>
          <a:ln>
            <a:solidFill>
              <a:srgbClr val="FFFFFF"/>
            </a:solidFill>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286" name="page1image4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4048" y="5683231"/>
            <a:ext cx="2008729" cy="749371"/>
          </a:xfrm>
          <a:prstGeom prst="rect">
            <a:avLst/>
          </a:prstGeom>
          <a:ln w="12700">
            <a:miter lim="400000"/>
          </a:ln>
        </p:spPr>
      </p:pic>
      <p:sp>
        <p:nvSpPr>
          <p:cNvPr id="287" name="Shape 287"/>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88495782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_Title &amp; content">
    <p:spTree>
      <p:nvGrpSpPr>
        <p:cNvPr id="1" name=""/>
        <p:cNvGrpSpPr/>
        <p:nvPr/>
      </p:nvGrpSpPr>
      <p:grpSpPr>
        <a:xfrm>
          <a:off x="0" y="0"/>
          <a:ext cx="0" cy="0"/>
          <a:chOff x="0" y="0"/>
          <a:chExt cx="0" cy="0"/>
        </a:xfrm>
      </p:grpSpPr>
      <p:pic>
        <p:nvPicPr>
          <p:cNvPr id="304"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305" name="Shape 305"/>
          <p:cNvSpPr/>
          <p:nvPr/>
        </p:nvSpPr>
        <p:spPr>
          <a:xfrm>
            <a:off x="3150" y="485737"/>
            <a:ext cx="203039" cy="738228"/>
          </a:xfrm>
          <a:prstGeom prst="rect">
            <a:avLst/>
          </a:prstGeom>
          <a:solidFill>
            <a:schemeClr val="accent2"/>
          </a:solidFill>
          <a:ln>
            <a:solidFill>
              <a:schemeClr val="accent2"/>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306" name="Shape 306"/>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307" name="Shape 307"/>
          <p:cNvSpPr>
            <a:spLocks noGrp="1"/>
          </p:cNvSpPr>
          <p:nvPr>
            <p:ph type="title"/>
          </p:nvPr>
        </p:nvSpPr>
        <p:spPr>
          <a:prstGeom prst="rect">
            <a:avLst/>
          </a:prstGeom>
        </p:spPr>
        <p:txBody>
          <a:bodyPr/>
          <a:lstStyle/>
          <a:p>
            <a:r>
              <a:t>Add title</a:t>
            </a:r>
          </a:p>
        </p:txBody>
      </p:sp>
      <p:sp>
        <p:nvSpPr>
          <p:cNvPr id="308" name="Shape 30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49932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Title, subtitle &amp; content">
    <p:spTree>
      <p:nvGrpSpPr>
        <p:cNvPr id="1" name=""/>
        <p:cNvGrpSpPr/>
        <p:nvPr/>
      </p:nvGrpSpPr>
      <p:grpSpPr>
        <a:xfrm>
          <a:off x="0" y="0"/>
          <a:ext cx="0" cy="0"/>
          <a:chOff x="0" y="0"/>
          <a:chExt cx="0" cy="0"/>
        </a:xfrm>
      </p:grpSpPr>
      <p:pic>
        <p:nvPicPr>
          <p:cNvPr id="315"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316" name="Shape 316"/>
          <p:cNvSpPr/>
          <p:nvPr/>
        </p:nvSpPr>
        <p:spPr>
          <a:xfrm>
            <a:off x="3150" y="485737"/>
            <a:ext cx="203039" cy="738228"/>
          </a:xfrm>
          <a:prstGeom prst="rect">
            <a:avLst/>
          </a:prstGeom>
          <a:solidFill>
            <a:schemeClr val="accent2"/>
          </a:solidFill>
          <a:ln>
            <a:solidFill>
              <a:schemeClr val="accent2"/>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317" name="Shape 317"/>
          <p:cNvSpPr>
            <a:spLocks noGrp="1"/>
          </p:cNvSpPr>
          <p:nvPr>
            <p:ph type="body" idx="1"/>
          </p:nvPr>
        </p:nvSpPr>
        <p:spPr>
          <a:xfrm>
            <a:off x="725489" y="1773239"/>
            <a:ext cx="10741026" cy="4464052"/>
          </a:xfrm>
          <a:prstGeom prst="rect">
            <a:avLst/>
          </a:prstGeom>
        </p:spPr>
        <p:txBody>
          <a:bodyPr/>
          <a:lstStyle>
            <a:lvl5pPr marL="896937" indent="-227012"/>
          </a:lstStyle>
          <a:p>
            <a:r>
              <a:t>Add first level body copy</a:t>
            </a:r>
          </a:p>
          <a:p>
            <a:pPr lvl="1"/>
            <a:r>
              <a:t>Second level</a:t>
            </a:r>
          </a:p>
          <a:p>
            <a:pPr lvl="2"/>
            <a:r>
              <a:t>Third level</a:t>
            </a:r>
          </a:p>
          <a:p>
            <a:pPr lvl="3"/>
            <a:r>
              <a:t>Fourth level</a:t>
            </a:r>
          </a:p>
          <a:p>
            <a:pPr lvl="4"/>
            <a:r>
              <a:t>Fifth level</a:t>
            </a:r>
          </a:p>
        </p:txBody>
      </p:sp>
      <p:sp>
        <p:nvSpPr>
          <p:cNvPr id="318" name="Shape 318"/>
          <p:cNvSpPr>
            <a:spLocks noGrp="1"/>
          </p:cNvSpPr>
          <p:nvPr>
            <p:ph type="title"/>
          </p:nvPr>
        </p:nvSpPr>
        <p:spPr>
          <a:xfrm>
            <a:off x="725487" y="485737"/>
            <a:ext cx="9565996" cy="826774"/>
          </a:xfrm>
          <a:prstGeom prst="rect">
            <a:avLst/>
          </a:prstGeom>
        </p:spPr>
        <p:txBody>
          <a:bodyPr/>
          <a:lstStyle/>
          <a:p>
            <a:r>
              <a:t>Add title</a:t>
            </a:r>
          </a:p>
        </p:txBody>
      </p:sp>
      <p:sp>
        <p:nvSpPr>
          <p:cNvPr id="319" name="Shape 319"/>
          <p:cNvSpPr>
            <a:spLocks noGrp="1"/>
          </p:cNvSpPr>
          <p:nvPr>
            <p:ph type="body" sz="quarter" idx="13"/>
          </p:nvPr>
        </p:nvSpPr>
        <p:spPr>
          <a:xfrm>
            <a:off x="725488" y="1327025"/>
            <a:ext cx="9571036" cy="257318"/>
          </a:xfrm>
          <a:prstGeom prst="rect">
            <a:avLst/>
          </a:prstGeom>
        </p:spPr>
        <p:txBody>
          <a:bodyPr/>
          <a:lstStyle/>
          <a:p>
            <a:pPr>
              <a:defRPr spc="-100"/>
            </a:pPr>
            <a:endParaRPr/>
          </a:p>
        </p:txBody>
      </p:sp>
      <p:sp>
        <p:nvSpPr>
          <p:cNvPr id="320" name="Shape 3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867607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_Title, content &amp; chart">
    <p:spTree>
      <p:nvGrpSpPr>
        <p:cNvPr id="1" name=""/>
        <p:cNvGrpSpPr/>
        <p:nvPr/>
      </p:nvGrpSpPr>
      <p:grpSpPr>
        <a:xfrm>
          <a:off x="0" y="0"/>
          <a:ext cx="0" cy="0"/>
          <a:chOff x="0" y="0"/>
          <a:chExt cx="0" cy="0"/>
        </a:xfrm>
      </p:grpSpPr>
      <p:pic>
        <p:nvPicPr>
          <p:cNvPr id="327"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328" name="Shape 328"/>
          <p:cNvSpPr/>
          <p:nvPr/>
        </p:nvSpPr>
        <p:spPr>
          <a:xfrm>
            <a:off x="3150" y="485737"/>
            <a:ext cx="203039" cy="738228"/>
          </a:xfrm>
          <a:prstGeom prst="rect">
            <a:avLst/>
          </a:prstGeom>
          <a:solidFill>
            <a:schemeClr val="accent2"/>
          </a:solidFill>
          <a:ln>
            <a:solidFill>
              <a:schemeClr val="accent2"/>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329" name="Shape 329"/>
          <p:cNvSpPr>
            <a:spLocks noGrp="1"/>
          </p:cNvSpPr>
          <p:nvPr>
            <p:ph type="title"/>
          </p:nvPr>
        </p:nvSpPr>
        <p:spPr>
          <a:xfrm>
            <a:off x="725487" y="485737"/>
            <a:ext cx="9565996" cy="826774"/>
          </a:xfrm>
          <a:prstGeom prst="rect">
            <a:avLst/>
          </a:prstGeom>
        </p:spPr>
        <p:txBody>
          <a:bodyPr/>
          <a:lstStyle/>
          <a:p>
            <a:r>
              <a:t>Add title</a:t>
            </a:r>
          </a:p>
        </p:txBody>
      </p:sp>
      <p:sp>
        <p:nvSpPr>
          <p:cNvPr id="330" name="Shape 330"/>
          <p:cNvSpPr>
            <a:spLocks noGrp="1"/>
          </p:cNvSpPr>
          <p:nvPr>
            <p:ph type="body" sz="half" idx="1"/>
          </p:nvPr>
        </p:nvSpPr>
        <p:spPr>
          <a:xfrm>
            <a:off x="725487" y="1773235"/>
            <a:ext cx="5205415" cy="4464055"/>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331" name="Shape 331"/>
          <p:cNvSpPr>
            <a:spLocks noGrp="1"/>
          </p:cNvSpPr>
          <p:nvPr>
            <p:ph type="body" sz="quarter" idx="13"/>
          </p:nvPr>
        </p:nvSpPr>
        <p:spPr>
          <a:xfrm>
            <a:off x="6261101" y="1773235"/>
            <a:ext cx="5205413" cy="289101"/>
          </a:xfrm>
          <a:prstGeom prst="rect">
            <a:avLst/>
          </a:prstGeom>
        </p:spPr>
        <p:txBody>
          <a:bodyPr/>
          <a:lstStyle/>
          <a:p>
            <a:pPr>
              <a:defRPr spc="-100"/>
            </a:pPr>
            <a:endParaRPr/>
          </a:p>
        </p:txBody>
      </p:sp>
      <p:sp>
        <p:nvSpPr>
          <p:cNvPr id="332" name="Shape 3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65275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0705-306F-F54E-87B7-B602FB1077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5101D9-A51E-9143-A521-1156A8DEB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C55B95-6D09-1F4A-9D8D-3C915BD512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0D0D0A-F2D4-5E47-B887-826EC5637D7E}"/>
              </a:ext>
            </a:extLst>
          </p:cNvPr>
          <p:cNvSpPr>
            <a:spLocks noGrp="1"/>
          </p:cNvSpPr>
          <p:nvPr>
            <p:ph type="ftr" sz="quarter" idx="11"/>
          </p:nvPr>
        </p:nvSpPr>
        <p:spPr/>
        <p:txBody>
          <a:bodyPr/>
          <a:lstStyle/>
          <a:p>
            <a:r>
              <a:rPr lang="en-US"/>
              <a:t>Dr. Fred Fryer +2782 821 4807</a:t>
            </a:r>
          </a:p>
        </p:txBody>
      </p:sp>
      <p:sp>
        <p:nvSpPr>
          <p:cNvPr id="6" name="Slide Number Placeholder 5">
            <a:extLst>
              <a:ext uri="{FF2B5EF4-FFF2-40B4-BE49-F238E27FC236}">
                <a16:creationId xmlns:a16="http://schemas.microsoft.com/office/drawing/2014/main" id="{ED4E6F8B-AD68-A94A-A5DF-DEE284F9810F}"/>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3836572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2_Title, content &amp; table">
    <p:spTree>
      <p:nvGrpSpPr>
        <p:cNvPr id="1" name=""/>
        <p:cNvGrpSpPr/>
        <p:nvPr/>
      </p:nvGrpSpPr>
      <p:grpSpPr>
        <a:xfrm>
          <a:off x="0" y="0"/>
          <a:ext cx="0" cy="0"/>
          <a:chOff x="0" y="0"/>
          <a:chExt cx="0" cy="0"/>
        </a:xfrm>
      </p:grpSpPr>
      <p:pic>
        <p:nvPicPr>
          <p:cNvPr id="339"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340" name="Shape 340"/>
          <p:cNvSpPr/>
          <p:nvPr/>
        </p:nvSpPr>
        <p:spPr>
          <a:xfrm>
            <a:off x="3150" y="485737"/>
            <a:ext cx="203039" cy="738228"/>
          </a:xfrm>
          <a:prstGeom prst="rect">
            <a:avLst/>
          </a:prstGeom>
          <a:solidFill>
            <a:schemeClr val="accent2"/>
          </a:solidFill>
          <a:ln>
            <a:solidFill>
              <a:schemeClr val="accent2"/>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341" name="Shape 341"/>
          <p:cNvSpPr>
            <a:spLocks noGrp="1"/>
          </p:cNvSpPr>
          <p:nvPr>
            <p:ph type="title"/>
          </p:nvPr>
        </p:nvSpPr>
        <p:spPr>
          <a:xfrm>
            <a:off x="725487" y="485737"/>
            <a:ext cx="9565996" cy="826774"/>
          </a:xfrm>
          <a:prstGeom prst="rect">
            <a:avLst/>
          </a:prstGeom>
        </p:spPr>
        <p:txBody>
          <a:bodyPr/>
          <a:lstStyle/>
          <a:p>
            <a:r>
              <a:t>Add title</a:t>
            </a:r>
          </a:p>
        </p:txBody>
      </p:sp>
      <p:sp>
        <p:nvSpPr>
          <p:cNvPr id="342" name="Shape 342"/>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343" name="Shape 343"/>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344" name="Shape 3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659591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51" name="Shape 351"/>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9729529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6_Blank">
    <p:spTree>
      <p:nvGrpSpPr>
        <p:cNvPr id="1" name=""/>
        <p:cNvGrpSpPr/>
        <p:nvPr/>
      </p:nvGrpSpPr>
      <p:grpSpPr>
        <a:xfrm>
          <a:off x="0" y="0"/>
          <a:ext cx="0" cy="0"/>
          <a:chOff x="0" y="0"/>
          <a:chExt cx="0" cy="0"/>
        </a:xfrm>
      </p:grpSpPr>
      <p:sp>
        <p:nvSpPr>
          <p:cNvPr id="379" name="Shape 379"/>
          <p:cNvSpPr/>
          <p:nvPr/>
        </p:nvSpPr>
        <p:spPr>
          <a:xfrm>
            <a:off x="5138561" y="0"/>
            <a:ext cx="7053441" cy="6861853"/>
          </a:xfrm>
          <a:prstGeom prst="rect">
            <a:avLst/>
          </a:prstGeom>
          <a:solidFill>
            <a:schemeClr val="accent3"/>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380" name="image7.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 y="282"/>
            <a:ext cx="7053943" cy="6857718"/>
          </a:xfrm>
          <a:prstGeom prst="rect">
            <a:avLst/>
          </a:prstGeom>
          <a:ln w="12700">
            <a:miter lim="400000"/>
          </a:ln>
        </p:spPr>
      </p:pic>
      <p:sp>
        <p:nvSpPr>
          <p:cNvPr id="381" name="Shape 381"/>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sp>
        <p:nvSpPr>
          <p:cNvPr id="382" name="Shape 382"/>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00099957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2_Green quote">
    <p:bg>
      <p:bgPr>
        <a:solidFill>
          <a:schemeClr val="accent3"/>
        </a:solidFill>
        <a:effectLst/>
      </p:bgPr>
    </p:bg>
    <p:spTree>
      <p:nvGrpSpPr>
        <p:cNvPr id="1" name=""/>
        <p:cNvGrpSpPr/>
        <p:nvPr/>
      </p:nvGrpSpPr>
      <p:grpSpPr>
        <a:xfrm>
          <a:off x="0" y="0"/>
          <a:ext cx="0" cy="0"/>
          <a:chOff x="0" y="0"/>
          <a:chExt cx="0" cy="0"/>
        </a:xfrm>
      </p:grpSpPr>
      <p:sp>
        <p:nvSpPr>
          <p:cNvPr id="389" name="Shape 389"/>
          <p:cNvSpPr/>
          <p:nvPr/>
        </p:nvSpPr>
        <p:spPr>
          <a:xfrm>
            <a:off x="3153" y="485737"/>
            <a:ext cx="108000" cy="738228"/>
          </a:xfrm>
          <a:prstGeom prst="rect">
            <a:avLst/>
          </a:prstGeom>
          <a:solidFill>
            <a:srgbClr val="FFFFFF"/>
          </a:solidFill>
          <a:ln>
            <a:solidFill>
              <a:srgbClr val="FFFFFF"/>
            </a:solidFill>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390" name="page1image4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9748" y="5683231"/>
            <a:ext cx="2008729" cy="749371"/>
          </a:xfrm>
          <a:prstGeom prst="rect">
            <a:avLst/>
          </a:prstGeom>
          <a:ln w="12700">
            <a:miter lim="400000"/>
          </a:ln>
        </p:spPr>
      </p:pic>
      <p:sp>
        <p:nvSpPr>
          <p:cNvPr id="391" name="Shape 391"/>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41873779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4_Title &amp; content">
    <p:spTree>
      <p:nvGrpSpPr>
        <p:cNvPr id="1" name=""/>
        <p:cNvGrpSpPr/>
        <p:nvPr/>
      </p:nvGrpSpPr>
      <p:grpSpPr>
        <a:xfrm>
          <a:off x="0" y="0"/>
          <a:ext cx="0" cy="0"/>
          <a:chOff x="0" y="0"/>
          <a:chExt cx="0" cy="0"/>
        </a:xfrm>
      </p:grpSpPr>
      <p:pic>
        <p:nvPicPr>
          <p:cNvPr id="408"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409" name="Shape 409"/>
          <p:cNvSpPr/>
          <p:nvPr/>
        </p:nvSpPr>
        <p:spPr>
          <a:xfrm>
            <a:off x="3150" y="485737"/>
            <a:ext cx="203039" cy="738228"/>
          </a:xfrm>
          <a:prstGeom prst="rect">
            <a:avLst/>
          </a:prstGeom>
          <a:solidFill>
            <a:schemeClr val="accent3"/>
          </a:solidFill>
          <a:ln>
            <a:solidFill>
              <a:schemeClr val="accent3"/>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410" name="Shape 410"/>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411" name="Shape 411"/>
          <p:cNvSpPr>
            <a:spLocks noGrp="1"/>
          </p:cNvSpPr>
          <p:nvPr>
            <p:ph type="title"/>
          </p:nvPr>
        </p:nvSpPr>
        <p:spPr>
          <a:prstGeom prst="rect">
            <a:avLst/>
          </a:prstGeom>
        </p:spPr>
        <p:txBody>
          <a:bodyPr/>
          <a:lstStyle/>
          <a:p>
            <a:r>
              <a:t>Add title</a:t>
            </a:r>
          </a:p>
        </p:txBody>
      </p:sp>
      <p:sp>
        <p:nvSpPr>
          <p:cNvPr id="412" name="Shape 4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855168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2_Title, subtitle &amp; content">
    <p:spTree>
      <p:nvGrpSpPr>
        <p:cNvPr id="1" name=""/>
        <p:cNvGrpSpPr/>
        <p:nvPr/>
      </p:nvGrpSpPr>
      <p:grpSpPr>
        <a:xfrm>
          <a:off x="0" y="0"/>
          <a:ext cx="0" cy="0"/>
          <a:chOff x="0" y="0"/>
          <a:chExt cx="0" cy="0"/>
        </a:xfrm>
      </p:grpSpPr>
      <p:pic>
        <p:nvPicPr>
          <p:cNvPr id="419"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420" name="Shape 420"/>
          <p:cNvSpPr/>
          <p:nvPr/>
        </p:nvSpPr>
        <p:spPr>
          <a:xfrm>
            <a:off x="3150" y="485737"/>
            <a:ext cx="203039" cy="738228"/>
          </a:xfrm>
          <a:prstGeom prst="rect">
            <a:avLst/>
          </a:prstGeom>
          <a:solidFill>
            <a:schemeClr val="accent3"/>
          </a:solidFill>
          <a:ln>
            <a:solidFill>
              <a:schemeClr val="accent3"/>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421" name="Shape 421"/>
          <p:cNvSpPr>
            <a:spLocks noGrp="1"/>
          </p:cNvSpPr>
          <p:nvPr>
            <p:ph type="body" idx="1"/>
          </p:nvPr>
        </p:nvSpPr>
        <p:spPr>
          <a:xfrm>
            <a:off x="725489" y="1773239"/>
            <a:ext cx="10741026" cy="4464052"/>
          </a:xfrm>
          <a:prstGeom prst="rect">
            <a:avLst/>
          </a:prstGeom>
        </p:spPr>
        <p:txBody>
          <a:bodyPr/>
          <a:lstStyle>
            <a:lvl5pPr marL="896937" indent="-227012"/>
          </a:lstStyle>
          <a:p>
            <a:r>
              <a:t>Add first level body copy</a:t>
            </a:r>
          </a:p>
          <a:p>
            <a:pPr lvl="1"/>
            <a:r>
              <a:t>Second level</a:t>
            </a:r>
          </a:p>
          <a:p>
            <a:pPr lvl="2"/>
            <a:r>
              <a:t>Third level</a:t>
            </a:r>
          </a:p>
          <a:p>
            <a:pPr lvl="3"/>
            <a:r>
              <a:t>Fourth level</a:t>
            </a:r>
          </a:p>
          <a:p>
            <a:pPr lvl="4"/>
            <a:r>
              <a:t>Fifth level</a:t>
            </a:r>
          </a:p>
        </p:txBody>
      </p:sp>
      <p:sp>
        <p:nvSpPr>
          <p:cNvPr id="422" name="Shape 422"/>
          <p:cNvSpPr>
            <a:spLocks noGrp="1"/>
          </p:cNvSpPr>
          <p:nvPr>
            <p:ph type="title"/>
          </p:nvPr>
        </p:nvSpPr>
        <p:spPr>
          <a:xfrm>
            <a:off x="725487" y="485737"/>
            <a:ext cx="9565996" cy="826774"/>
          </a:xfrm>
          <a:prstGeom prst="rect">
            <a:avLst/>
          </a:prstGeom>
        </p:spPr>
        <p:txBody>
          <a:bodyPr/>
          <a:lstStyle/>
          <a:p>
            <a:r>
              <a:t>Add title</a:t>
            </a:r>
          </a:p>
        </p:txBody>
      </p:sp>
      <p:sp>
        <p:nvSpPr>
          <p:cNvPr id="423" name="Shape 423"/>
          <p:cNvSpPr>
            <a:spLocks noGrp="1"/>
          </p:cNvSpPr>
          <p:nvPr>
            <p:ph type="body" sz="quarter" idx="13"/>
          </p:nvPr>
        </p:nvSpPr>
        <p:spPr>
          <a:xfrm>
            <a:off x="725488" y="1327025"/>
            <a:ext cx="9571036" cy="257318"/>
          </a:xfrm>
          <a:prstGeom prst="rect">
            <a:avLst/>
          </a:prstGeom>
        </p:spPr>
        <p:txBody>
          <a:bodyPr/>
          <a:lstStyle/>
          <a:p>
            <a:pPr>
              <a:defRPr spc="-100"/>
            </a:pPr>
            <a:endParaRPr/>
          </a:p>
        </p:txBody>
      </p:sp>
      <p:sp>
        <p:nvSpPr>
          <p:cNvPr id="424" name="Shape 4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94569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Title, content &amp; chart">
    <p:spTree>
      <p:nvGrpSpPr>
        <p:cNvPr id="1" name=""/>
        <p:cNvGrpSpPr/>
        <p:nvPr/>
      </p:nvGrpSpPr>
      <p:grpSpPr>
        <a:xfrm>
          <a:off x="0" y="0"/>
          <a:ext cx="0" cy="0"/>
          <a:chOff x="0" y="0"/>
          <a:chExt cx="0" cy="0"/>
        </a:xfrm>
      </p:grpSpPr>
      <p:pic>
        <p:nvPicPr>
          <p:cNvPr id="431"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432" name="Shape 432"/>
          <p:cNvSpPr/>
          <p:nvPr/>
        </p:nvSpPr>
        <p:spPr>
          <a:xfrm>
            <a:off x="3150" y="485737"/>
            <a:ext cx="203039" cy="738228"/>
          </a:xfrm>
          <a:prstGeom prst="rect">
            <a:avLst/>
          </a:prstGeom>
          <a:solidFill>
            <a:schemeClr val="accent3"/>
          </a:solidFill>
          <a:ln>
            <a:solidFill>
              <a:schemeClr val="accent3"/>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433" name="Shape 433"/>
          <p:cNvSpPr>
            <a:spLocks noGrp="1"/>
          </p:cNvSpPr>
          <p:nvPr>
            <p:ph type="title"/>
          </p:nvPr>
        </p:nvSpPr>
        <p:spPr>
          <a:xfrm>
            <a:off x="725487" y="485737"/>
            <a:ext cx="9565996" cy="826774"/>
          </a:xfrm>
          <a:prstGeom prst="rect">
            <a:avLst/>
          </a:prstGeom>
        </p:spPr>
        <p:txBody>
          <a:bodyPr/>
          <a:lstStyle/>
          <a:p>
            <a:r>
              <a:t>Add title</a:t>
            </a:r>
          </a:p>
        </p:txBody>
      </p:sp>
      <p:sp>
        <p:nvSpPr>
          <p:cNvPr id="434" name="Shape 434"/>
          <p:cNvSpPr>
            <a:spLocks noGrp="1"/>
          </p:cNvSpPr>
          <p:nvPr>
            <p:ph type="body" sz="half" idx="1"/>
          </p:nvPr>
        </p:nvSpPr>
        <p:spPr>
          <a:xfrm>
            <a:off x="725487" y="1773235"/>
            <a:ext cx="5205415" cy="4464055"/>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435" name="Shape 435"/>
          <p:cNvSpPr>
            <a:spLocks noGrp="1"/>
          </p:cNvSpPr>
          <p:nvPr>
            <p:ph type="body" sz="quarter" idx="13"/>
          </p:nvPr>
        </p:nvSpPr>
        <p:spPr>
          <a:xfrm>
            <a:off x="6261101" y="1773235"/>
            <a:ext cx="5205413" cy="289101"/>
          </a:xfrm>
          <a:prstGeom prst="rect">
            <a:avLst/>
          </a:prstGeom>
        </p:spPr>
        <p:txBody>
          <a:bodyPr/>
          <a:lstStyle/>
          <a:p>
            <a:pPr>
              <a:defRPr spc="-100"/>
            </a:pPr>
            <a:endParaRPr/>
          </a:p>
        </p:txBody>
      </p:sp>
      <p:sp>
        <p:nvSpPr>
          <p:cNvPr id="436" name="Shape 4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7145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_Title, content &amp; table">
    <p:spTree>
      <p:nvGrpSpPr>
        <p:cNvPr id="1" name=""/>
        <p:cNvGrpSpPr/>
        <p:nvPr/>
      </p:nvGrpSpPr>
      <p:grpSpPr>
        <a:xfrm>
          <a:off x="0" y="0"/>
          <a:ext cx="0" cy="0"/>
          <a:chOff x="0" y="0"/>
          <a:chExt cx="0" cy="0"/>
        </a:xfrm>
      </p:grpSpPr>
      <p:pic>
        <p:nvPicPr>
          <p:cNvPr id="443"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444" name="Shape 444"/>
          <p:cNvSpPr/>
          <p:nvPr/>
        </p:nvSpPr>
        <p:spPr>
          <a:xfrm>
            <a:off x="3150" y="485737"/>
            <a:ext cx="203039" cy="738228"/>
          </a:xfrm>
          <a:prstGeom prst="rect">
            <a:avLst/>
          </a:prstGeom>
          <a:solidFill>
            <a:schemeClr val="accent3"/>
          </a:solidFill>
          <a:ln>
            <a:solidFill>
              <a:schemeClr val="accent3"/>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445" name="Shape 445"/>
          <p:cNvSpPr>
            <a:spLocks noGrp="1"/>
          </p:cNvSpPr>
          <p:nvPr>
            <p:ph type="title"/>
          </p:nvPr>
        </p:nvSpPr>
        <p:spPr>
          <a:xfrm>
            <a:off x="725487" y="485737"/>
            <a:ext cx="9565996" cy="826774"/>
          </a:xfrm>
          <a:prstGeom prst="rect">
            <a:avLst/>
          </a:prstGeom>
        </p:spPr>
        <p:txBody>
          <a:bodyPr/>
          <a:lstStyle/>
          <a:p>
            <a:r>
              <a:t>Add title</a:t>
            </a:r>
          </a:p>
        </p:txBody>
      </p:sp>
      <p:sp>
        <p:nvSpPr>
          <p:cNvPr id="446" name="Shape 446"/>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447" name="Shape 447"/>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448" name="Shape 4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68446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7_BLANK">
    <p:spTree>
      <p:nvGrpSpPr>
        <p:cNvPr id="1" name=""/>
        <p:cNvGrpSpPr/>
        <p:nvPr/>
      </p:nvGrpSpPr>
      <p:grpSpPr>
        <a:xfrm>
          <a:off x="0" y="0"/>
          <a:ext cx="0" cy="0"/>
          <a:chOff x="0" y="0"/>
          <a:chExt cx="0" cy="0"/>
        </a:xfrm>
      </p:grpSpPr>
      <p:sp>
        <p:nvSpPr>
          <p:cNvPr id="455" name="Shape 455"/>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8271091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8_Blank">
    <p:spTree>
      <p:nvGrpSpPr>
        <p:cNvPr id="1" name=""/>
        <p:cNvGrpSpPr/>
        <p:nvPr/>
      </p:nvGrpSpPr>
      <p:grpSpPr>
        <a:xfrm>
          <a:off x="0" y="0"/>
          <a:ext cx="0" cy="0"/>
          <a:chOff x="0" y="0"/>
          <a:chExt cx="0" cy="0"/>
        </a:xfrm>
      </p:grpSpPr>
      <p:sp>
        <p:nvSpPr>
          <p:cNvPr id="483" name="Shape 483"/>
          <p:cNvSpPr/>
          <p:nvPr/>
        </p:nvSpPr>
        <p:spPr>
          <a:xfrm>
            <a:off x="5138561" y="0"/>
            <a:ext cx="7053441" cy="6861853"/>
          </a:xfrm>
          <a:prstGeom prst="rect">
            <a:avLst/>
          </a:prstGeom>
          <a:solidFill>
            <a:schemeClr val="accent6"/>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484" name="image8.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 y="282"/>
            <a:ext cx="7053943" cy="6857718"/>
          </a:xfrm>
          <a:prstGeom prst="rect">
            <a:avLst/>
          </a:prstGeom>
          <a:ln w="12700">
            <a:miter lim="400000"/>
          </a:ln>
        </p:spPr>
      </p:pic>
      <p:sp>
        <p:nvSpPr>
          <p:cNvPr id="485" name="Shape 485"/>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sp>
        <p:nvSpPr>
          <p:cNvPr id="486" name="Shape 486"/>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7470472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A55F-42CF-4642-82A0-C43D2A6E6C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5D604F-78DE-8D45-933E-5637202B2E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01EC92-9344-E842-BDCA-DC7D81423CD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18A1E97-9278-E54D-BF14-3FD8A6598E0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29449C-C1E8-2345-9139-DFB88262DD93}"/>
              </a:ext>
            </a:extLst>
          </p:cNvPr>
          <p:cNvSpPr>
            <a:spLocks noGrp="1"/>
          </p:cNvSpPr>
          <p:nvPr>
            <p:ph type="ftr" sz="quarter" idx="11"/>
          </p:nvPr>
        </p:nvSpPr>
        <p:spPr/>
        <p:txBody>
          <a:bodyPr/>
          <a:lstStyle/>
          <a:p>
            <a:r>
              <a:rPr lang="en-US"/>
              <a:t>Dr. Fred Fryer +2782 821 4807</a:t>
            </a:r>
          </a:p>
        </p:txBody>
      </p:sp>
      <p:sp>
        <p:nvSpPr>
          <p:cNvPr id="7" name="Slide Number Placeholder 6">
            <a:extLst>
              <a:ext uri="{FF2B5EF4-FFF2-40B4-BE49-F238E27FC236}">
                <a16:creationId xmlns:a16="http://schemas.microsoft.com/office/drawing/2014/main" id="{4D3FAC9B-C3A9-6A4F-B346-FD68BA78FCFE}"/>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2484250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3_Green quote">
    <p:bg>
      <p:bgPr>
        <a:solidFill>
          <a:schemeClr val="accent6"/>
        </a:solidFill>
        <a:effectLst/>
      </p:bgPr>
    </p:bg>
    <p:spTree>
      <p:nvGrpSpPr>
        <p:cNvPr id="1" name=""/>
        <p:cNvGrpSpPr/>
        <p:nvPr/>
      </p:nvGrpSpPr>
      <p:grpSpPr>
        <a:xfrm>
          <a:off x="0" y="0"/>
          <a:ext cx="0" cy="0"/>
          <a:chOff x="0" y="0"/>
          <a:chExt cx="0" cy="0"/>
        </a:xfrm>
      </p:grpSpPr>
      <p:sp>
        <p:nvSpPr>
          <p:cNvPr id="493" name="Shape 493"/>
          <p:cNvSpPr/>
          <p:nvPr/>
        </p:nvSpPr>
        <p:spPr>
          <a:xfrm>
            <a:off x="3153" y="485737"/>
            <a:ext cx="108000" cy="738228"/>
          </a:xfrm>
          <a:prstGeom prst="rect">
            <a:avLst/>
          </a:prstGeom>
          <a:solidFill>
            <a:srgbClr val="FFFFFF"/>
          </a:solidFill>
          <a:ln>
            <a:solidFill>
              <a:srgbClr val="FFFFFF"/>
            </a:solidFill>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494" name="page1image4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8648" y="5721331"/>
            <a:ext cx="2008729" cy="749371"/>
          </a:xfrm>
          <a:prstGeom prst="rect">
            <a:avLst/>
          </a:prstGeom>
          <a:ln w="12700">
            <a:miter lim="400000"/>
          </a:ln>
        </p:spPr>
      </p:pic>
      <p:sp>
        <p:nvSpPr>
          <p:cNvPr id="495" name="Shape 495"/>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48714771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5_Title &amp; content">
    <p:spTree>
      <p:nvGrpSpPr>
        <p:cNvPr id="1" name=""/>
        <p:cNvGrpSpPr/>
        <p:nvPr/>
      </p:nvGrpSpPr>
      <p:grpSpPr>
        <a:xfrm>
          <a:off x="0" y="0"/>
          <a:ext cx="0" cy="0"/>
          <a:chOff x="0" y="0"/>
          <a:chExt cx="0" cy="0"/>
        </a:xfrm>
      </p:grpSpPr>
      <p:pic>
        <p:nvPicPr>
          <p:cNvPr id="512"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513" name="Shape 513"/>
          <p:cNvSpPr/>
          <p:nvPr/>
        </p:nvSpPr>
        <p:spPr>
          <a:xfrm>
            <a:off x="3150" y="485737"/>
            <a:ext cx="203039" cy="738228"/>
          </a:xfrm>
          <a:prstGeom prst="rect">
            <a:avLst/>
          </a:prstGeom>
          <a:solidFill>
            <a:schemeClr val="accent6"/>
          </a:solidFill>
          <a:ln>
            <a:solidFill>
              <a:schemeClr val="accent6"/>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514" name="Shape 514"/>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515" name="Shape 515"/>
          <p:cNvSpPr>
            <a:spLocks noGrp="1"/>
          </p:cNvSpPr>
          <p:nvPr>
            <p:ph type="title"/>
          </p:nvPr>
        </p:nvSpPr>
        <p:spPr>
          <a:prstGeom prst="rect">
            <a:avLst/>
          </a:prstGeom>
        </p:spPr>
        <p:txBody>
          <a:bodyPr/>
          <a:lstStyle/>
          <a:p>
            <a:r>
              <a:t>Add title</a:t>
            </a:r>
          </a:p>
        </p:txBody>
      </p:sp>
      <p:sp>
        <p:nvSpPr>
          <p:cNvPr id="516" name="Shape 51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088400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3_Title, subtitle &amp; content">
    <p:spTree>
      <p:nvGrpSpPr>
        <p:cNvPr id="1" name=""/>
        <p:cNvGrpSpPr/>
        <p:nvPr/>
      </p:nvGrpSpPr>
      <p:grpSpPr>
        <a:xfrm>
          <a:off x="0" y="0"/>
          <a:ext cx="0" cy="0"/>
          <a:chOff x="0" y="0"/>
          <a:chExt cx="0" cy="0"/>
        </a:xfrm>
      </p:grpSpPr>
      <p:pic>
        <p:nvPicPr>
          <p:cNvPr id="523"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524" name="Shape 524"/>
          <p:cNvSpPr/>
          <p:nvPr/>
        </p:nvSpPr>
        <p:spPr>
          <a:xfrm>
            <a:off x="3150" y="485737"/>
            <a:ext cx="203039" cy="738228"/>
          </a:xfrm>
          <a:prstGeom prst="rect">
            <a:avLst/>
          </a:prstGeom>
          <a:solidFill>
            <a:schemeClr val="accent6"/>
          </a:solidFill>
          <a:ln>
            <a:solidFill>
              <a:schemeClr val="accent6"/>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525" name="Shape 525"/>
          <p:cNvSpPr>
            <a:spLocks noGrp="1"/>
          </p:cNvSpPr>
          <p:nvPr>
            <p:ph type="body" idx="1"/>
          </p:nvPr>
        </p:nvSpPr>
        <p:spPr>
          <a:xfrm>
            <a:off x="725489" y="1773239"/>
            <a:ext cx="10741026" cy="4464052"/>
          </a:xfrm>
          <a:prstGeom prst="rect">
            <a:avLst/>
          </a:prstGeom>
        </p:spPr>
        <p:txBody>
          <a:bodyPr/>
          <a:lstStyle>
            <a:lvl5pPr marL="896937" indent="-227012"/>
          </a:lstStyle>
          <a:p>
            <a:r>
              <a:t>Add first level body copy</a:t>
            </a:r>
          </a:p>
          <a:p>
            <a:pPr lvl="1"/>
            <a:r>
              <a:t>Second level</a:t>
            </a:r>
          </a:p>
          <a:p>
            <a:pPr lvl="2"/>
            <a:r>
              <a:t>Third level</a:t>
            </a:r>
          </a:p>
          <a:p>
            <a:pPr lvl="3"/>
            <a:r>
              <a:t>Fourth level</a:t>
            </a:r>
          </a:p>
          <a:p>
            <a:pPr lvl="4"/>
            <a:r>
              <a:t>Fifth level</a:t>
            </a:r>
          </a:p>
        </p:txBody>
      </p:sp>
      <p:sp>
        <p:nvSpPr>
          <p:cNvPr id="526" name="Shape 526"/>
          <p:cNvSpPr>
            <a:spLocks noGrp="1"/>
          </p:cNvSpPr>
          <p:nvPr>
            <p:ph type="title"/>
          </p:nvPr>
        </p:nvSpPr>
        <p:spPr>
          <a:xfrm>
            <a:off x="725487" y="485737"/>
            <a:ext cx="9565996" cy="826774"/>
          </a:xfrm>
          <a:prstGeom prst="rect">
            <a:avLst/>
          </a:prstGeom>
        </p:spPr>
        <p:txBody>
          <a:bodyPr/>
          <a:lstStyle/>
          <a:p>
            <a:r>
              <a:t>Add title</a:t>
            </a:r>
          </a:p>
        </p:txBody>
      </p:sp>
      <p:sp>
        <p:nvSpPr>
          <p:cNvPr id="527" name="Shape 527"/>
          <p:cNvSpPr>
            <a:spLocks noGrp="1"/>
          </p:cNvSpPr>
          <p:nvPr>
            <p:ph type="body" sz="quarter" idx="13"/>
          </p:nvPr>
        </p:nvSpPr>
        <p:spPr>
          <a:xfrm>
            <a:off x="725488" y="1327025"/>
            <a:ext cx="9571036" cy="257318"/>
          </a:xfrm>
          <a:prstGeom prst="rect">
            <a:avLst/>
          </a:prstGeom>
        </p:spPr>
        <p:txBody>
          <a:bodyPr/>
          <a:lstStyle/>
          <a:p>
            <a:pPr>
              <a:defRPr spc="-100"/>
            </a:pPr>
            <a:endParaRPr/>
          </a:p>
        </p:txBody>
      </p:sp>
      <p:sp>
        <p:nvSpPr>
          <p:cNvPr id="528" name="Shape 5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022974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3_Title, content &amp; chart">
    <p:spTree>
      <p:nvGrpSpPr>
        <p:cNvPr id="1" name=""/>
        <p:cNvGrpSpPr/>
        <p:nvPr/>
      </p:nvGrpSpPr>
      <p:grpSpPr>
        <a:xfrm>
          <a:off x="0" y="0"/>
          <a:ext cx="0" cy="0"/>
          <a:chOff x="0" y="0"/>
          <a:chExt cx="0" cy="0"/>
        </a:xfrm>
      </p:grpSpPr>
      <p:pic>
        <p:nvPicPr>
          <p:cNvPr id="535"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536" name="Shape 536"/>
          <p:cNvSpPr/>
          <p:nvPr/>
        </p:nvSpPr>
        <p:spPr>
          <a:xfrm>
            <a:off x="3150" y="485737"/>
            <a:ext cx="203039" cy="738228"/>
          </a:xfrm>
          <a:prstGeom prst="rect">
            <a:avLst/>
          </a:prstGeom>
          <a:solidFill>
            <a:schemeClr val="accent6"/>
          </a:solidFill>
          <a:ln>
            <a:solidFill>
              <a:schemeClr val="accent6"/>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537" name="Shape 537"/>
          <p:cNvSpPr>
            <a:spLocks noGrp="1"/>
          </p:cNvSpPr>
          <p:nvPr>
            <p:ph type="title"/>
          </p:nvPr>
        </p:nvSpPr>
        <p:spPr>
          <a:xfrm>
            <a:off x="725487" y="485737"/>
            <a:ext cx="9565996" cy="826774"/>
          </a:xfrm>
          <a:prstGeom prst="rect">
            <a:avLst/>
          </a:prstGeom>
        </p:spPr>
        <p:txBody>
          <a:bodyPr/>
          <a:lstStyle/>
          <a:p>
            <a:r>
              <a:t>Add title</a:t>
            </a:r>
          </a:p>
        </p:txBody>
      </p:sp>
      <p:sp>
        <p:nvSpPr>
          <p:cNvPr id="538" name="Shape 538"/>
          <p:cNvSpPr>
            <a:spLocks noGrp="1"/>
          </p:cNvSpPr>
          <p:nvPr>
            <p:ph type="body" sz="half" idx="1"/>
          </p:nvPr>
        </p:nvSpPr>
        <p:spPr>
          <a:xfrm>
            <a:off x="725487" y="1773235"/>
            <a:ext cx="5205415" cy="4464055"/>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539" name="Shape 539"/>
          <p:cNvSpPr>
            <a:spLocks noGrp="1"/>
          </p:cNvSpPr>
          <p:nvPr>
            <p:ph type="body" sz="quarter" idx="13"/>
          </p:nvPr>
        </p:nvSpPr>
        <p:spPr>
          <a:xfrm>
            <a:off x="6261101" y="1773235"/>
            <a:ext cx="5205413" cy="289101"/>
          </a:xfrm>
          <a:prstGeom prst="rect">
            <a:avLst/>
          </a:prstGeom>
        </p:spPr>
        <p:txBody>
          <a:bodyPr/>
          <a:lstStyle/>
          <a:p>
            <a:pPr>
              <a:defRPr spc="-100"/>
            </a:pPr>
            <a:endParaRPr/>
          </a:p>
        </p:txBody>
      </p:sp>
      <p:sp>
        <p:nvSpPr>
          <p:cNvPr id="540" name="Shape 5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88397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4_Title, content &amp; table">
    <p:spTree>
      <p:nvGrpSpPr>
        <p:cNvPr id="1" name=""/>
        <p:cNvGrpSpPr/>
        <p:nvPr/>
      </p:nvGrpSpPr>
      <p:grpSpPr>
        <a:xfrm>
          <a:off x="0" y="0"/>
          <a:ext cx="0" cy="0"/>
          <a:chOff x="0" y="0"/>
          <a:chExt cx="0" cy="0"/>
        </a:xfrm>
      </p:grpSpPr>
      <p:pic>
        <p:nvPicPr>
          <p:cNvPr id="547"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548" name="Shape 548"/>
          <p:cNvSpPr/>
          <p:nvPr/>
        </p:nvSpPr>
        <p:spPr>
          <a:xfrm>
            <a:off x="3150" y="485737"/>
            <a:ext cx="203039" cy="738228"/>
          </a:xfrm>
          <a:prstGeom prst="rect">
            <a:avLst/>
          </a:prstGeom>
          <a:solidFill>
            <a:schemeClr val="accent6"/>
          </a:solidFill>
          <a:ln>
            <a:solidFill>
              <a:schemeClr val="accent6"/>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549" name="Shape 549"/>
          <p:cNvSpPr>
            <a:spLocks noGrp="1"/>
          </p:cNvSpPr>
          <p:nvPr>
            <p:ph type="title"/>
          </p:nvPr>
        </p:nvSpPr>
        <p:spPr>
          <a:xfrm>
            <a:off x="725487" y="485737"/>
            <a:ext cx="9565996" cy="826774"/>
          </a:xfrm>
          <a:prstGeom prst="rect">
            <a:avLst/>
          </a:prstGeom>
        </p:spPr>
        <p:txBody>
          <a:bodyPr/>
          <a:lstStyle/>
          <a:p>
            <a:r>
              <a:t>Add title</a:t>
            </a:r>
          </a:p>
        </p:txBody>
      </p:sp>
      <p:sp>
        <p:nvSpPr>
          <p:cNvPr id="550" name="Shape 550"/>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551" name="Shape 551"/>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552" name="Shape 55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297158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7507528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0_Blank">
    <p:spTree>
      <p:nvGrpSpPr>
        <p:cNvPr id="1" name=""/>
        <p:cNvGrpSpPr/>
        <p:nvPr/>
      </p:nvGrpSpPr>
      <p:grpSpPr>
        <a:xfrm>
          <a:off x="0" y="0"/>
          <a:ext cx="0" cy="0"/>
          <a:chOff x="0" y="0"/>
          <a:chExt cx="0" cy="0"/>
        </a:xfrm>
      </p:grpSpPr>
      <p:sp>
        <p:nvSpPr>
          <p:cNvPr id="587" name="Shape 587"/>
          <p:cNvSpPr/>
          <p:nvPr/>
        </p:nvSpPr>
        <p:spPr>
          <a:xfrm>
            <a:off x="5138561" y="0"/>
            <a:ext cx="7053441" cy="6861853"/>
          </a:xfrm>
          <a:prstGeom prst="rect">
            <a:avLst/>
          </a:prstGeom>
          <a:solidFill>
            <a:schemeClr val="accent5"/>
          </a:solidFill>
          <a:ln w="12700">
            <a:miter lim="400000"/>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588" name="image9.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 y="282"/>
            <a:ext cx="7053941" cy="6857718"/>
          </a:xfrm>
          <a:prstGeom prst="rect">
            <a:avLst/>
          </a:prstGeom>
          <a:ln w="12700">
            <a:miter lim="400000"/>
          </a:ln>
        </p:spPr>
      </p:pic>
      <p:sp>
        <p:nvSpPr>
          <p:cNvPr id="589" name="Shape 589"/>
          <p:cNvSpPr>
            <a:spLocks noGrp="1"/>
          </p:cNvSpPr>
          <p:nvPr>
            <p:ph type="body" sz="quarter" idx="1"/>
          </p:nvPr>
        </p:nvSpPr>
        <p:spPr>
          <a:xfrm>
            <a:off x="7866970" y="2523103"/>
            <a:ext cx="3526972" cy="1811793"/>
          </a:xfrm>
          <a:prstGeom prst="rect">
            <a:avLst/>
          </a:prstGeom>
        </p:spPr>
        <p:txBody>
          <a:bodyPr anchor="ctr"/>
          <a:lstStyle>
            <a:lvl1pPr>
              <a:lnSpc>
                <a:spcPct val="90000"/>
              </a:lnSpc>
              <a:spcBef>
                <a:spcPts val="0"/>
              </a:spcBef>
              <a:defRPr sz="5000">
                <a:solidFill>
                  <a:srgbClr val="FFFFFF"/>
                </a:solidFill>
              </a:defRPr>
            </a:lvl1pPr>
          </a:lstStyle>
          <a:p>
            <a:r>
              <a:t>Add section title</a:t>
            </a:r>
          </a:p>
        </p:txBody>
      </p:sp>
      <p:sp>
        <p:nvSpPr>
          <p:cNvPr id="590" name="Shape 590"/>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49539106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_Green quote">
    <p:bg>
      <p:bgPr>
        <a:solidFill>
          <a:schemeClr val="accent5"/>
        </a:solidFill>
        <a:effectLst/>
      </p:bgPr>
    </p:bg>
    <p:spTree>
      <p:nvGrpSpPr>
        <p:cNvPr id="1" name=""/>
        <p:cNvGrpSpPr/>
        <p:nvPr/>
      </p:nvGrpSpPr>
      <p:grpSpPr>
        <a:xfrm>
          <a:off x="0" y="0"/>
          <a:ext cx="0" cy="0"/>
          <a:chOff x="0" y="0"/>
          <a:chExt cx="0" cy="0"/>
        </a:xfrm>
      </p:grpSpPr>
      <p:sp>
        <p:nvSpPr>
          <p:cNvPr id="597" name="Shape 597"/>
          <p:cNvSpPr/>
          <p:nvPr/>
        </p:nvSpPr>
        <p:spPr>
          <a:xfrm>
            <a:off x="3153" y="485737"/>
            <a:ext cx="108000" cy="738228"/>
          </a:xfrm>
          <a:prstGeom prst="rect">
            <a:avLst/>
          </a:prstGeom>
          <a:solidFill>
            <a:srgbClr val="FFFFFF"/>
          </a:solidFill>
          <a:ln>
            <a:solidFill>
              <a:srgbClr val="FFFFFF"/>
            </a:solidFill>
          </a:ln>
        </p:spPr>
        <p:txBody>
          <a:bodyPr lIns="45718" tIns="45718" rIns="45718" bIns="45718"/>
          <a:lstStyle/>
          <a:p>
            <a:pPr algn="ctr">
              <a:defRPr sz="1400">
                <a:solidFill>
                  <a:schemeClr val="accent1"/>
                </a:solidFill>
                <a:latin typeface="+mj-lt"/>
                <a:ea typeface="+mj-ea"/>
                <a:cs typeface="+mj-cs"/>
                <a:sym typeface="Arial"/>
              </a:defRPr>
            </a:pPr>
            <a:endParaRPr/>
          </a:p>
        </p:txBody>
      </p:sp>
      <p:pic>
        <p:nvPicPr>
          <p:cNvPr id="598" name="page1image4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1348" y="5670531"/>
            <a:ext cx="2008729" cy="749371"/>
          </a:xfrm>
          <a:prstGeom prst="rect">
            <a:avLst/>
          </a:prstGeom>
          <a:ln w="12700">
            <a:miter lim="400000"/>
          </a:ln>
        </p:spPr>
      </p:pic>
      <p:sp>
        <p:nvSpPr>
          <p:cNvPr id="599" name="Shape 599"/>
          <p:cNvSpPr>
            <a:spLocks noGrp="1"/>
          </p:cNvSpPr>
          <p:nvPr>
            <p:ph type="sldNum" sz="quarter" idx="2"/>
          </p:nvPr>
        </p:nvSpPr>
        <p:spPr>
          <a:xfrm>
            <a:off x="8463946" y="6224224"/>
            <a:ext cx="273654" cy="264253"/>
          </a:xfrm>
          <a:prstGeom prst="rect">
            <a:avLst/>
          </a:prstGeom>
        </p:spPr>
        <p:txBody>
          <a:bodyPr lIns="45718" tIns="45718" rIns="45718" bIns="45718"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79325383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6_Title &amp; content">
    <p:spTree>
      <p:nvGrpSpPr>
        <p:cNvPr id="1" name=""/>
        <p:cNvGrpSpPr/>
        <p:nvPr/>
      </p:nvGrpSpPr>
      <p:grpSpPr>
        <a:xfrm>
          <a:off x="0" y="0"/>
          <a:ext cx="0" cy="0"/>
          <a:chOff x="0" y="0"/>
          <a:chExt cx="0" cy="0"/>
        </a:xfrm>
      </p:grpSpPr>
      <p:pic>
        <p:nvPicPr>
          <p:cNvPr id="616"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617" name="Shape 617"/>
          <p:cNvSpPr/>
          <p:nvPr/>
        </p:nvSpPr>
        <p:spPr>
          <a:xfrm>
            <a:off x="3150" y="485737"/>
            <a:ext cx="203039" cy="738228"/>
          </a:xfrm>
          <a:prstGeom prst="rect">
            <a:avLst/>
          </a:prstGeom>
          <a:solidFill>
            <a:schemeClr val="accent5"/>
          </a:solidFill>
          <a:ln>
            <a:solidFill>
              <a:schemeClr val="accent5"/>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618" name="Shape 618"/>
          <p:cNvSpPr>
            <a:spLocks noGrp="1"/>
          </p:cNvSpPr>
          <p:nvPr>
            <p:ph type="body" idx="1"/>
          </p:nvPr>
        </p:nvSpPr>
        <p:spPr>
          <a:prstGeom prst="rect">
            <a:avLst/>
          </a:prstGeom>
        </p:spPr>
        <p:txBody>
          <a:bodyPr/>
          <a:lstStyle/>
          <a:p>
            <a:r>
              <a:t>Add first level body copy</a:t>
            </a:r>
          </a:p>
          <a:p>
            <a:pPr lvl="1"/>
            <a:r>
              <a:t>Second level</a:t>
            </a:r>
          </a:p>
          <a:p>
            <a:pPr lvl="2"/>
            <a:r>
              <a:t>Third level</a:t>
            </a:r>
          </a:p>
          <a:p>
            <a:pPr lvl="3"/>
            <a:r>
              <a:t>Fourth level</a:t>
            </a:r>
          </a:p>
          <a:p>
            <a:pPr lvl="4"/>
            <a:r>
              <a:t>Fifth level</a:t>
            </a:r>
          </a:p>
        </p:txBody>
      </p:sp>
      <p:sp>
        <p:nvSpPr>
          <p:cNvPr id="619" name="Shape 619"/>
          <p:cNvSpPr>
            <a:spLocks noGrp="1"/>
          </p:cNvSpPr>
          <p:nvPr>
            <p:ph type="title"/>
          </p:nvPr>
        </p:nvSpPr>
        <p:spPr>
          <a:prstGeom prst="rect">
            <a:avLst/>
          </a:prstGeom>
        </p:spPr>
        <p:txBody>
          <a:bodyPr/>
          <a:lstStyle/>
          <a:p>
            <a:r>
              <a:t>Add title</a:t>
            </a:r>
          </a:p>
        </p:txBody>
      </p:sp>
      <p:sp>
        <p:nvSpPr>
          <p:cNvPr id="620" name="Shape 6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911144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4_Title, subtitle &amp; content">
    <p:spTree>
      <p:nvGrpSpPr>
        <p:cNvPr id="1" name=""/>
        <p:cNvGrpSpPr/>
        <p:nvPr/>
      </p:nvGrpSpPr>
      <p:grpSpPr>
        <a:xfrm>
          <a:off x="0" y="0"/>
          <a:ext cx="0" cy="0"/>
          <a:chOff x="0" y="0"/>
          <a:chExt cx="0" cy="0"/>
        </a:xfrm>
      </p:grpSpPr>
      <p:pic>
        <p:nvPicPr>
          <p:cNvPr id="627"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628" name="Shape 628"/>
          <p:cNvSpPr/>
          <p:nvPr/>
        </p:nvSpPr>
        <p:spPr>
          <a:xfrm>
            <a:off x="3150" y="485737"/>
            <a:ext cx="203039" cy="738228"/>
          </a:xfrm>
          <a:prstGeom prst="rect">
            <a:avLst/>
          </a:prstGeom>
          <a:solidFill>
            <a:schemeClr val="accent5"/>
          </a:solidFill>
          <a:ln>
            <a:solidFill>
              <a:schemeClr val="accent5"/>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629" name="Shape 629"/>
          <p:cNvSpPr>
            <a:spLocks noGrp="1"/>
          </p:cNvSpPr>
          <p:nvPr>
            <p:ph type="body" idx="1"/>
          </p:nvPr>
        </p:nvSpPr>
        <p:spPr>
          <a:xfrm>
            <a:off x="725489" y="1773239"/>
            <a:ext cx="10741026" cy="4464052"/>
          </a:xfrm>
          <a:prstGeom prst="rect">
            <a:avLst/>
          </a:prstGeom>
        </p:spPr>
        <p:txBody>
          <a:bodyPr/>
          <a:lstStyle>
            <a:lvl5pPr marL="896937" indent="-227012"/>
          </a:lstStyle>
          <a:p>
            <a:r>
              <a:t>Add first level body copy</a:t>
            </a:r>
          </a:p>
          <a:p>
            <a:pPr lvl="1"/>
            <a:r>
              <a:t>Second level</a:t>
            </a:r>
          </a:p>
          <a:p>
            <a:pPr lvl="2"/>
            <a:r>
              <a:t>Third level</a:t>
            </a:r>
          </a:p>
          <a:p>
            <a:pPr lvl="3"/>
            <a:r>
              <a:t>Fourth level</a:t>
            </a:r>
          </a:p>
          <a:p>
            <a:pPr lvl="4"/>
            <a:r>
              <a:t>Fifth level</a:t>
            </a:r>
          </a:p>
        </p:txBody>
      </p:sp>
      <p:sp>
        <p:nvSpPr>
          <p:cNvPr id="630" name="Shape 630"/>
          <p:cNvSpPr>
            <a:spLocks noGrp="1"/>
          </p:cNvSpPr>
          <p:nvPr>
            <p:ph type="title"/>
          </p:nvPr>
        </p:nvSpPr>
        <p:spPr>
          <a:xfrm>
            <a:off x="725487" y="485737"/>
            <a:ext cx="9565996" cy="826774"/>
          </a:xfrm>
          <a:prstGeom prst="rect">
            <a:avLst/>
          </a:prstGeom>
        </p:spPr>
        <p:txBody>
          <a:bodyPr/>
          <a:lstStyle/>
          <a:p>
            <a:r>
              <a:t>Add title</a:t>
            </a:r>
          </a:p>
        </p:txBody>
      </p:sp>
      <p:sp>
        <p:nvSpPr>
          <p:cNvPr id="631" name="Shape 631"/>
          <p:cNvSpPr>
            <a:spLocks noGrp="1"/>
          </p:cNvSpPr>
          <p:nvPr>
            <p:ph type="body" sz="quarter" idx="13"/>
          </p:nvPr>
        </p:nvSpPr>
        <p:spPr>
          <a:xfrm>
            <a:off x="725488" y="1327025"/>
            <a:ext cx="9571036" cy="257318"/>
          </a:xfrm>
          <a:prstGeom prst="rect">
            <a:avLst/>
          </a:prstGeom>
        </p:spPr>
        <p:txBody>
          <a:bodyPr/>
          <a:lstStyle/>
          <a:p>
            <a:pPr>
              <a:defRPr spc="-100"/>
            </a:pPr>
            <a:endParaRPr/>
          </a:p>
        </p:txBody>
      </p:sp>
      <p:sp>
        <p:nvSpPr>
          <p:cNvPr id="632" name="Shape 6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06713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5E57-CA6A-0942-A539-E317437EA71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97BEE4-2781-2B49-89C1-73664108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BD281E-BC69-1F4C-BB48-C4CF5AEA72C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38A4639-1CA5-BD41-8F29-E26486D7D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79991A-4546-824D-A6D7-A93CCF163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D471022-96A6-B145-B9CE-BBBB86303F2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75A62D3-5B2D-024D-A313-863D2D8E03E0}"/>
              </a:ext>
            </a:extLst>
          </p:cNvPr>
          <p:cNvSpPr>
            <a:spLocks noGrp="1"/>
          </p:cNvSpPr>
          <p:nvPr>
            <p:ph type="ftr" sz="quarter" idx="11"/>
          </p:nvPr>
        </p:nvSpPr>
        <p:spPr/>
        <p:txBody>
          <a:bodyPr/>
          <a:lstStyle/>
          <a:p>
            <a:r>
              <a:rPr lang="en-US"/>
              <a:t>Dr. Fred Fryer +2782 821 4807</a:t>
            </a:r>
          </a:p>
        </p:txBody>
      </p:sp>
      <p:sp>
        <p:nvSpPr>
          <p:cNvPr id="9" name="Slide Number Placeholder 8">
            <a:extLst>
              <a:ext uri="{FF2B5EF4-FFF2-40B4-BE49-F238E27FC236}">
                <a16:creationId xmlns:a16="http://schemas.microsoft.com/office/drawing/2014/main" id="{E66BC89E-39B9-B54B-8CEA-B0845436DB56}"/>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3019954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4_Title, content &amp; chart">
    <p:spTree>
      <p:nvGrpSpPr>
        <p:cNvPr id="1" name=""/>
        <p:cNvGrpSpPr/>
        <p:nvPr/>
      </p:nvGrpSpPr>
      <p:grpSpPr>
        <a:xfrm>
          <a:off x="0" y="0"/>
          <a:ext cx="0" cy="0"/>
          <a:chOff x="0" y="0"/>
          <a:chExt cx="0" cy="0"/>
        </a:xfrm>
      </p:grpSpPr>
      <p:pic>
        <p:nvPicPr>
          <p:cNvPr id="639"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640" name="Shape 640"/>
          <p:cNvSpPr/>
          <p:nvPr/>
        </p:nvSpPr>
        <p:spPr>
          <a:xfrm>
            <a:off x="3150" y="485737"/>
            <a:ext cx="203039" cy="738228"/>
          </a:xfrm>
          <a:prstGeom prst="rect">
            <a:avLst/>
          </a:prstGeom>
          <a:solidFill>
            <a:schemeClr val="accent5"/>
          </a:solidFill>
          <a:ln>
            <a:solidFill>
              <a:schemeClr val="accent5"/>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641" name="Shape 641"/>
          <p:cNvSpPr>
            <a:spLocks noGrp="1"/>
          </p:cNvSpPr>
          <p:nvPr>
            <p:ph type="title"/>
          </p:nvPr>
        </p:nvSpPr>
        <p:spPr>
          <a:xfrm>
            <a:off x="725487" y="485737"/>
            <a:ext cx="9565996" cy="826774"/>
          </a:xfrm>
          <a:prstGeom prst="rect">
            <a:avLst/>
          </a:prstGeom>
        </p:spPr>
        <p:txBody>
          <a:bodyPr/>
          <a:lstStyle/>
          <a:p>
            <a:r>
              <a:t>Add title</a:t>
            </a:r>
          </a:p>
        </p:txBody>
      </p:sp>
      <p:sp>
        <p:nvSpPr>
          <p:cNvPr id="642" name="Shape 642"/>
          <p:cNvSpPr>
            <a:spLocks noGrp="1"/>
          </p:cNvSpPr>
          <p:nvPr>
            <p:ph type="body" sz="half" idx="1"/>
          </p:nvPr>
        </p:nvSpPr>
        <p:spPr>
          <a:xfrm>
            <a:off x="725487" y="1773235"/>
            <a:ext cx="5205415" cy="4464055"/>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643" name="Shape 643"/>
          <p:cNvSpPr>
            <a:spLocks noGrp="1"/>
          </p:cNvSpPr>
          <p:nvPr>
            <p:ph type="body" sz="quarter" idx="13"/>
          </p:nvPr>
        </p:nvSpPr>
        <p:spPr>
          <a:xfrm>
            <a:off x="6261101" y="1773235"/>
            <a:ext cx="5205413" cy="289101"/>
          </a:xfrm>
          <a:prstGeom prst="rect">
            <a:avLst/>
          </a:prstGeom>
        </p:spPr>
        <p:txBody>
          <a:bodyPr/>
          <a:lstStyle/>
          <a:p>
            <a:pPr>
              <a:defRPr spc="-100"/>
            </a:pPr>
            <a:endParaRPr/>
          </a:p>
        </p:txBody>
      </p:sp>
      <p:sp>
        <p:nvSpPr>
          <p:cNvPr id="644" name="Shape 6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90311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5_Title, content &amp; table">
    <p:spTree>
      <p:nvGrpSpPr>
        <p:cNvPr id="1" name=""/>
        <p:cNvGrpSpPr/>
        <p:nvPr/>
      </p:nvGrpSpPr>
      <p:grpSpPr>
        <a:xfrm>
          <a:off x="0" y="0"/>
          <a:ext cx="0" cy="0"/>
          <a:chOff x="0" y="0"/>
          <a:chExt cx="0" cy="0"/>
        </a:xfrm>
      </p:grpSpPr>
      <p:pic>
        <p:nvPicPr>
          <p:cNvPr id="651" name="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652" name="Shape 652"/>
          <p:cNvSpPr/>
          <p:nvPr/>
        </p:nvSpPr>
        <p:spPr>
          <a:xfrm>
            <a:off x="3150" y="485737"/>
            <a:ext cx="203039" cy="738228"/>
          </a:xfrm>
          <a:prstGeom prst="rect">
            <a:avLst/>
          </a:prstGeom>
          <a:solidFill>
            <a:schemeClr val="accent5"/>
          </a:solidFill>
          <a:ln>
            <a:solidFill>
              <a:schemeClr val="accent5"/>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653" name="Shape 653"/>
          <p:cNvSpPr>
            <a:spLocks noGrp="1"/>
          </p:cNvSpPr>
          <p:nvPr>
            <p:ph type="title"/>
          </p:nvPr>
        </p:nvSpPr>
        <p:spPr>
          <a:xfrm>
            <a:off x="725487" y="485737"/>
            <a:ext cx="9565996" cy="826774"/>
          </a:xfrm>
          <a:prstGeom prst="rect">
            <a:avLst/>
          </a:prstGeom>
        </p:spPr>
        <p:txBody>
          <a:bodyPr/>
          <a:lstStyle/>
          <a:p>
            <a:r>
              <a:t>Add title</a:t>
            </a:r>
          </a:p>
        </p:txBody>
      </p:sp>
      <p:sp>
        <p:nvSpPr>
          <p:cNvPr id="654" name="Shape 654"/>
          <p:cNvSpPr>
            <a:spLocks noGrp="1"/>
          </p:cNvSpPr>
          <p:nvPr>
            <p:ph type="body" sz="half" idx="1"/>
          </p:nvPr>
        </p:nvSpPr>
        <p:spPr>
          <a:xfrm>
            <a:off x="725487" y="1773238"/>
            <a:ext cx="3885733" cy="4464052"/>
          </a:xfrm>
          <a:prstGeom prst="rect">
            <a:avLst/>
          </a:prstGeom>
        </p:spPr>
        <p:txBody>
          <a:bodyPr/>
          <a:lstStyle/>
          <a:p>
            <a:r>
              <a:t>First level text</a:t>
            </a:r>
          </a:p>
          <a:p>
            <a:pPr lvl="1"/>
            <a:r>
              <a:t>Second level</a:t>
            </a:r>
          </a:p>
          <a:p>
            <a:pPr lvl="2"/>
            <a:r>
              <a:t>Third level</a:t>
            </a:r>
          </a:p>
          <a:p>
            <a:pPr lvl="3"/>
            <a:r>
              <a:t>Fourth level</a:t>
            </a:r>
          </a:p>
          <a:p>
            <a:pPr lvl="4"/>
            <a:r>
              <a:t>Fifth level</a:t>
            </a:r>
          </a:p>
        </p:txBody>
      </p:sp>
      <p:sp>
        <p:nvSpPr>
          <p:cNvPr id="655" name="Shape 655"/>
          <p:cNvSpPr>
            <a:spLocks noGrp="1"/>
          </p:cNvSpPr>
          <p:nvPr>
            <p:ph type="body" sz="quarter" idx="13"/>
          </p:nvPr>
        </p:nvSpPr>
        <p:spPr>
          <a:xfrm>
            <a:off x="4921622" y="1773238"/>
            <a:ext cx="6544890" cy="284164"/>
          </a:xfrm>
          <a:prstGeom prst="rect">
            <a:avLst/>
          </a:prstGeom>
        </p:spPr>
        <p:txBody>
          <a:bodyPr/>
          <a:lstStyle/>
          <a:p>
            <a:pPr>
              <a:defRPr spc="-100"/>
            </a:pPr>
            <a:endParaRPr/>
          </a:p>
        </p:txBody>
      </p:sp>
      <p:sp>
        <p:nvSpPr>
          <p:cNvPr id="656" name="Shape 6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05975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_whit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 y="283"/>
            <a:ext cx="12191496" cy="5311132"/>
          </a:xfrm>
          <a:prstGeom prst="rect">
            <a:avLst/>
          </a:prstGeom>
        </p:spPr>
      </p:pic>
      <p:sp>
        <p:nvSpPr>
          <p:cNvPr id="12" name="Rectangle 11"/>
          <p:cNvSpPr/>
          <p:nvPr userDrawn="1"/>
        </p:nvSpPr>
        <p:spPr>
          <a:xfrm>
            <a:off x="503" y="5311415"/>
            <a:ext cx="12191497" cy="1550438"/>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ZA" sz="1400" dirty="0">
              <a:solidFill>
                <a:schemeClr val="tx2"/>
              </a:solidFill>
            </a:endParaRPr>
          </a:p>
        </p:txBody>
      </p:sp>
      <p:sp>
        <p:nvSpPr>
          <p:cNvPr id="9" name="Text Placeholder 21"/>
          <p:cNvSpPr>
            <a:spLocks noGrp="1"/>
          </p:cNvSpPr>
          <p:nvPr>
            <p:ph type="body" sz="quarter" idx="10" hasCustomPrompt="1"/>
          </p:nvPr>
        </p:nvSpPr>
        <p:spPr>
          <a:xfrm>
            <a:off x="716369" y="5726464"/>
            <a:ext cx="7034260" cy="749369"/>
          </a:xfrm>
          <a:prstGeom prst="rect">
            <a:avLst/>
          </a:prstGeom>
        </p:spPr>
        <p:txBody>
          <a:bodyPr lIns="0" tIns="0" rIns="0" bIns="0" anchor="ctr" anchorCtr="0">
            <a:noAutofit/>
          </a:bodyPr>
          <a:lstStyle>
            <a:lvl1pPr marL="0" indent="0" algn="l">
              <a:lnSpc>
                <a:spcPct val="90000"/>
              </a:lnSpc>
              <a:spcAft>
                <a:spcPts val="0"/>
              </a:spcAft>
              <a:buNone/>
              <a:defRPr sz="3600" b="0" cap="none" baseline="0">
                <a:solidFill>
                  <a:schemeClr val="bg1"/>
                </a:solidFill>
                <a:latin typeface="+mj-lt"/>
              </a:defRPr>
            </a:lvl1pPr>
          </a:lstStyle>
          <a:p>
            <a:pPr lvl="0"/>
            <a:r>
              <a:rPr lang="en-US" dirty="0"/>
              <a:t>Add title</a:t>
            </a:r>
            <a:endParaRPr lang="en-ZA"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77264" y="5338870"/>
            <a:ext cx="2124232" cy="1495528"/>
          </a:xfrm>
          <a:prstGeom prst="rect">
            <a:avLst/>
          </a:prstGeom>
        </p:spPr>
      </p:pic>
    </p:spTree>
    <p:extLst>
      <p:ext uri="{BB962C8B-B14F-4D97-AF65-F5344CB8AC3E}">
        <p14:creationId xmlns:p14="http://schemas.microsoft.com/office/powerpoint/2010/main" val="349554975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_white grains">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503" y="0"/>
            <a:ext cx="7053439" cy="6861853"/>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ZA" sz="1400" dirty="0">
              <a:solidFill>
                <a:schemeClr val="tx2"/>
              </a:solidFill>
            </a:endParaRPr>
          </a:p>
        </p:txBody>
      </p:sp>
      <p:sp>
        <p:nvSpPr>
          <p:cNvPr id="9" name="Text Placeholder 21"/>
          <p:cNvSpPr>
            <a:spLocks noGrp="1"/>
          </p:cNvSpPr>
          <p:nvPr>
            <p:ph type="body" sz="quarter" idx="10" hasCustomPrompt="1"/>
          </p:nvPr>
        </p:nvSpPr>
        <p:spPr>
          <a:xfrm>
            <a:off x="725488" y="2523105"/>
            <a:ext cx="5297941" cy="1811791"/>
          </a:xfrm>
          <a:prstGeom prst="rect">
            <a:avLst/>
          </a:prstGeom>
        </p:spPr>
        <p:txBody>
          <a:bodyPr lIns="0" tIns="0" rIns="0" bIns="0" anchor="ctr" anchorCtr="0">
            <a:noAutofit/>
          </a:bodyPr>
          <a:lstStyle>
            <a:lvl1pPr marL="0" indent="0" algn="l">
              <a:lnSpc>
                <a:spcPct val="90000"/>
              </a:lnSpc>
              <a:spcAft>
                <a:spcPts val="0"/>
              </a:spcAft>
              <a:buNone/>
              <a:defRPr sz="6000" b="0" cap="none" baseline="0">
                <a:solidFill>
                  <a:schemeClr val="bg1"/>
                </a:solidFill>
                <a:latin typeface="+mj-lt"/>
              </a:defRPr>
            </a:lvl1pPr>
          </a:lstStyle>
          <a:p>
            <a:pPr lvl="0"/>
            <a:r>
              <a:rPr lang="en-US" dirty="0"/>
              <a:t>Add section title</a:t>
            </a:r>
            <a:endParaRPr lang="en-ZA"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53942" y="283"/>
            <a:ext cx="5138057" cy="6861570"/>
          </a:xfrm>
          <a:prstGeom prst="rect">
            <a:avLst/>
          </a:prstGeom>
        </p:spPr>
      </p:pic>
    </p:spTree>
    <p:extLst>
      <p:ext uri="{BB962C8B-B14F-4D97-AF65-F5344CB8AC3E}">
        <p14:creationId xmlns:p14="http://schemas.microsoft.com/office/powerpoint/2010/main" val="11121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DF63-DED3-E04E-A92C-4C21773D8F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ED916C-D871-E544-BC74-7F4ED856629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E616F50-C9D8-D341-857C-A692564EB856}"/>
              </a:ext>
            </a:extLst>
          </p:cNvPr>
          <p:cNvSpPr>
            <a:spLocks noGrp="1"/>
          </p:cNvSpPr>
          <p:nvPr>
            <p:ph type="ftr" sz="quarter" idx="11"/>
          </p:nvPr>
        </p:nvSpPr>
        <p:spPr/>
        <p:txBody>
          <a:bodyPr/>
          <a:lstStyle/>
          <a:p>
            <a:r>
              <a:rPr lang="en-US"/>
              <a:t>Dr. Fred Fryer +2782 821 4807</a:t>
            </a:r>
          </a:p>
        </p:txBody>
      </p:sp>
      <p:sp>
        <p:nvSpPr>
          <p:cNvPr id="5" name="Slide Number Placeholder 4">
            <a:extLst>
              <a:ext uri="{FF2B5EF4-FFF2-40B4-BE49-F238E27FC236}">
                <a16:creationId xmlns:a16="http://schemas.microsoft.com/office/drawing/2014/main" id="{40D7B14E-DCA2-AF4F-BBB2-4DA61DC6E255}"/>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390418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807464-D3BB-3C46-80A4-770BE25550A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CAFDAC2-9F90-0C45-9888-A3E673BF267D}"/>
              </a:ext>
            </a:extLst>
          </p:cNvPr>
          <p:cNvSpPr>
            <a:spLocks noGrp="1"/>
          </p:cNvSpPr>
          <p:nvPr>
            <p:ph type="ftr" sz="quarter" idx="11"/>
          </p:nvPr>
        </p:nvSpPr>
        <p:spPr/>
        <p:txBody>
          <a:bodyPr/>
          <a:lstStyle/>
          <a:p>
            <a:r>
              <a:rPr lang="en-US"/>
              <a:t>Dr. Fred Fryer +2782 821 4807</a:t>
            </a:r>
          </a:p>
        </p:txBody>
      </p:sp>
      <p:sp>
        <p:nvSpPr>
          <p:cNvPr id="4" name="Slide Number Placeholder 3">
            <a:extLst>
              <a:ext uri="{FF2B5EF4-FFF2-40B4-BE49-F238E27FC236}">
                <a16:creationId xmlns:a16="http://schemas.microsoft.com/office/drawing/2014/main" id="{397A4A59-0CD1-084E-8D48-B3016C0269ED}"/>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194391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F8AD-9B70-D94E-8B6B-8B9427B051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DB2A967-37D5-4B4C-AC77-C23CCCADE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75A7615-AF77-AC4E-8480-64CA35B2F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B78049-62A2-C24B-A3FF-07A71AAA7E4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21D274-992D-8445-9F05-BB57EB5AE111}"/>
              </a:ext>
            </a:extLst>
          </p:cNvPr>
          <p:cNvSpPr>
            <a:spLocks noGrp="1"/>
          </p:cNvSpPr>
          <p:nvPr>
            <p:ph type="ftr" sz="quarter" idx="11"/>
          </p:nvPr>
        </p:nvSpPr>
        <p:spPr/>
        <p:txBody>
          <a:bodyPr/>
          <a:lstStyle/>
          <a:p>
            <a:r>
              <a:rPr lang="en-US"/>
              <a:t>Dr. Fred Fryer +2782 821 4807</a:t>
            </a:r>
          </a:p>
        </p:txBody>
      </p:sp>
      <p:sp>
        <p:nvSpPr>
          <p:cNvPr id="7" name="Slide Number Placeholder 6">
            <a:extLst>
              <a:ext uri="{FF2B5EF4-FFF2-40B4-BE49-F238E27FC236}">
                <a16:creationId xmlns:a16="http://schemas.microsoft.com/office/drawing/2014/main" id="{A682B8B2-FCDA-7241-95F7-098018508E9B}"/>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282153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BB4E-A9D6-1E4B-8746-285DF98A97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DB8F01-5F2C-0E4D-8C89-DFD8312CA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8C919-2610-4E4F-A629-34E304A56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71837A-8467-D447-BAD0-4C2483C6CB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819ED5-F25C-484C-A15E-FB6939752D68}"/>
              </a:ext>
            </a:extLst>
          </p:cNvPr>
          <p:cNvSpPr>
            <a:spLocks noGrp="1"/>
          </p:cNvSpPr>
          <p:nvPr>
            <p:ph type="ftr" sz="quarter" idx="11"/>
          </p:nvPr>
        </p:nvSpPr>
        <p:spPr/>
        <p:txBody>
          <a:bodyPr/>
          <a:lstStyle/>
          <a:p>
            <a:r>
              <a:rPr lang="en-US"/>
              <a:t>Dr. Fred Fryer +2782 821 4807</a:t>
            </a:r>
          </a:p>
        </p:txBody>
      </p:sp>
      <p:sp>
        <p:nvSpPr>
          <p:cNvPr id="7" name="Slide Number Placeholder 6">
            <a:extLst>
              <a:ext uri="{FF2B5EF4-FFF2-40B4-BE49-F238E27FC236}">
                <a16:creationId xmlns:a16="http://schemas.microsoft.com/office/drawing/2014/main" id="{0B223999-8948-4F47-9376-7A8A43D91847}"/>
              </a:ext>
            </a:extLst>
          </p:cNvPr>
          <p:cNvSpPr>
            <a:spLocks noGrp="1"/>
          </p:cNvSpPr>
          <p:nvPr>
            <p:ph type="sldNum" sz="quarter" idx="12"/>
          </p:nvPr>
        </p:nvSpPr>
        <p:spPr/>
        <p:txBody>
          <a:bodyPr/>
          <a:lstStyle/>
          <a:p>
            <a:fld id="{177310CB-370C-284A-BCE0-70D97E1F8B9E}" type="slidenum">
              <a:rPr lang="en-US" smtClean="0"/>
              <a:t>‹#›</a:t>
            </a:fld>
            <a:endParaRPr lang="en-US"/>
          </a:p>
        </p:txBody>
      </p:sp>
    </p:spTree>
    <p:extLst>
      <p:ext uri="{BB962C8B-B14F-4D97-AF65-F5344CB8AC3E}">
        <p14:creationId xmlns:p14="http://schemas.microsoft.com/office/powerpoint/2010/main" val="310912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5AD33-A527-514A-A272-A25AE7656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BA4F86-C662-4B42-9AA3-847003831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E8FAAF-7105-4B4A-A3BB-49C88609D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4F18ADB-7509-794C-A58E-AACCFA444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Fred Fryer +2782 821 4807</a:t>
            </a:r>
          </a:p>
        </p:txBody>
      </p:sp>
      <p:sp>
        <p:nvSpPr>
          <p:cNvPr id="6" name="Slide Number Placeholder 5">
            <a:extLst>
              <a:ext uri="{FF2B5EF4-FFF2-40B4-BE49-F238E27FC236}">
                <a16:creationId xmlns:a16="http://schemas.microsoft.com/office/drawing/2014/main" id="{8C281A3A-0F2A-4A4D-A07B-01EFE3BA7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310CB-370C-284A-BCE0-70D97E1F8B9E}" type="slidenum">
              <a:rPr lang="en-US" smtClean="0"/>
              <a:t>‹#›</a:t>
            </a:fld>
            <a:endParaRPr lang="en-US"/>
          </a:p>
        </p:txBody>
      </p:sp>
    </p:spTree>
    <p:extLst>
      <p:ext uri="{BB962C8B-B14F-4D97-AF65-F5344CB8AC3E}">
        <p14:creationId xmlns:p14="http://schemas.microsoft.com/office/powerpoint/2010/main" val="42125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3.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0905817" y="479922"/>
            <a:ext cx="560697" cy="731343"/>
          </a:xfrm>
          <a:prstGeom prst="rect">
            <a:avLst/>
          </a:prstGeom>
          <a:ln w="12700">
            <a:miter lim="400000"/>
          </a:ln>
        </p:spPr>
      </p:pic>
      <p:sp>
        <p:nvSpPr>
          <p:cNvPr id="3" name="Shape 3"/>
          <p:cNvSpPr/>
          <p:nvPr/>
        </p:nvSpPr>
        <p:spPr>
          <a:xfrm>
            <a:off x="3150" y="485737"/>
            <a:ext cx="203039" cy="738228"/>
          </a:xfrm>
          <a:prstGeom prst="rect">
            <a:avLst/>
          </a:prstGeom>
          <a:solidFill>
            <a:schemeClr val="accent1"/>
          </a:solidFill>
          <a:ln>
            <a:solidFill>
              <a:schemeClr val="accent1"/>
            </a:solidFill>
          </a:ln>
        </p:spPr>
        <p:txBody>
          <a:bodyPr lIns="45718" tIns="45718" rIns="45718" bIns="45718"/>
          <a:lstStyle/>
          <a:p>
            <a:pPr algn="ctr">
              <a:defRPr sz="1400">
                <a:solidFill>
                  <a:schemeClr val="accent1"/>
                </a:solidFill>
                <a:latin typeface="+mj-lt"/>
                <a:ea typeface="+mj-ea"/>
                <a:cs typeface="+mj-cs"/>
                <a:sym typeface="Arial"/>
              </a:defRPr>
            </a:pPr>
            <a:endParaRPr/>
          </a:p>
        </p:txBody>
      </p:sp>
      <p:sp>
        <p:nvSpPr>
          <p:cNvPr id="4" name="Shape 4"/>
          <p:cNvSpPr>
            <a:spLocks noGrp="1"/>
          </p:cNvSpPr>
          <p:nvPr>
            <p:ph type="body" idx="1"/>
          </p:nvPr>
        </p:nvSpPr>
        <p:spPr>
          <a:xfrm>
            <a:off x="725487" y="1773239"/>
            <a:ext cx="10741026" cy="44640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Add first level body copy</a:t>
            </a:r>
          </a:p>
          <a:p>
            <a:pPr lvl="1"/>
            <a:r>
              <a:t>Second level</a:t>
            </a:r>
          </a:p>
          <a:p>
            <a:pPr lvl="2"/>
            <a:r>
              <a:t>Third level</a:t>
            </a:r>
          </a:p>
          <a:p>
            <a:pPr lvl="3"/>
            <a:r>
              <a:t>Fourth level</a:t>
            </a:r>
          </a:p>
          <a:p>
            <a:pPr lvl="4"/>
            <a:r>
              <a:t>Fifth level</a:t>
            </a:r>
          </a:p>
        </p:txBody>
      </p:sp>
      <p:sp>
        <p:nvSpPr>
          <p:cNvPr id="5" name="Shape 5"/>
          <p:cNvSpPr>
            <a:spLocks noGrp="1"/>
          </p:cNvSpPr>
          <p:nvPr>
            <p:ph type="title"/>
          </p:nvPr>
        </p:nvSpPr>
        <p:spPr>
          <a:xfrm>
            <a:off x="725487" y="457200"/>
            <a:ext cx="9571037" cy="8492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r>
              <a:t>Add title</a:t>
            </a:r>
          </a:p>
        </p:txBody>
      </p:sp>
      <p:sp>
        <p:nvSpPr>
          <p:cNvPr id="6" name="Shape 6"/>
          <p:cNvSpPr>
            <a:spLocks noGrp="1"/>
          </p:cNvSpPr>
          <p:nvPr>
            <p:ph type="sldNum" sz="quarter" idx="2"/>
          </p:nvPr>
        </p:nvSpPr>
        <p:spPr>
          <a:xfrm>
            <a:off x="725487" y="6503895"/>
            <a:ext cx="266973" cy="259222"/>
          </a:xfrm>
          <a:prstGeom prst="rect">
            <a:avLst/>
          </a:prstGeom>
          <a:ln w="12700">
            <a:miter lim="400000"/>
          </a:ln>
        </p:spPr>
        <p:txBody>
          <a:bodyPr wrap="none" lIns="0" tIns="0" rIns="0" bIns="0">
            <a:spAutoFit/>
          </a:bodyPr>
          <a:lstStyle>
            <a:lvl1pPr>
              <a:defRPr>
                <a:solidFill>
                  <a:srgbClr val="768083"/>
                </a:solidFill>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23313193"/>
      </p:ext>
    </p:extLst>
  </p:cSld>
  <p:clrMap bg1="dk1" tx1="lt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9pPr>
    </p:titleStyle>
    <p:bodyStyle>
      <a:lvl1pPr marL="0" marR="0" indent="0" algn="l" defTabSz="914400" rtl="0" latinLnBrk="0">
        <a:lnSpc>
          <a:spcPct val="120000"/>
        </a:lnSpc>
        <a:spcBef>
          <a:spcPts val="300"/>
        </a:spcBef>
        <a:spcAft>
          <a:spcPts val="0"/>
        </a:spcAft>
        <a:buClrTx/>
        <a:buSzTx/>
        <a:buFontTx/>
        <a:buNone/>
        <a:tabLst/>
        <a:defRPr sz="1600" b="0" i="0" u="none" strike="noStrike" cap="none" spc="-20" baseline="0">
          <a:ln>
            <a:noFill/>
          </a:ln>
          <a:solidFill>
            <a:schemeClr val="accent5"/>
          </a:solidFill>
          <a:uFillTx/>
          <a:latin typeface="+mj-lt"/>
          <a:ea typeface="+mj-ea"/>
          <a:cs typeface="+mj-cs"/>
          <a:sym typeface="Arial"/>
        </a:defRPr>
      </a:lvl1pPr>
      <a:lvl2pPr marL="165100" marR="0" indent="-165100" algn="l" defTabSz="914400" rtl="0" latinLnBrk="0">
        <a:lnSpc>
          <a:spcPct val="120000"/>
        </a:lnSpc>
        <a:spcBef>
          <a:spcPts val="300"/>
        </a:spcBef>
        <a:spcAft>
          <a:spcPts val="0"/>
        </a:spcAft>
        <a:buClrTx/>
        <a:buSzPct val="120000"/>
        <a:buFontTx/>
        <a:buChar char="•"/>
        <a:tabLst/>
        <a:defRPr sz="1600" b="0" i="0" u="none" strike="noStrike" cap="none" spc="-20" baseline="0">
          <a:ln>
            <a:noFill/>
          </a:ln>
          <a:solidFill>
            <a:schemeClr val="accent5"/>
          </a:solidFill>
          <a:uFillTx/>
          <a:latin typeface="+mj-lt"/>
          <a:ea typeface="+mj-ea"/>
          <a:cs typeface="+mj-cs"/>
          <a:sym typeface="Arial"/>
        </a:defRPr>
      </a:lvl2pPr>
      <a:lvl3pPr marL="444500" marR="0" indent="-139700"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3pPr>
      <a:lvl4pPr marL="627062" marR="0" indent="-130175"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4pPr>
      <a:lvl5pPr marL="809625" marR="0" indent="-139700"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5pPr>
      <a:lvl6pPr marL="2468878"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6pPr>
      <a:lvl7pPr marL="2926078"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7pPr>
      <a:lvl8pPr marL="3383279"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8pPr>
      <a:lvl9pPr marL="3840479" marR="0" indent="-182879"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D563471A-5C90-4544-A0CE-0CA86C86948B}"/>
              </a:ext>
            </a:extLst>
          </p:cNvPr>
          <p:cNvPicPr>
            <a:picLocks noChangeAspect="1"/>
          </p:cNvPicPr>
          <p:nvPr/>
        </p:nvPicPr>
        <p:blipFill rotWithShape="1">
          <a:blip r:embed="rId3">
            <a:alphaModFix/>
          </a:blip>
          <a:srcRect t="15595" r="-1" b="11983"/>
          <a:stretch/>
        </p:blipFill>
        <p:spPr>
          <a:xfrm>
            <a:off x="4547937" y="-5"/>
            <a:ext cx="7644062" cy="3681406"/>
          </a:xfrm>
          <a:prstGeom prst="rect">
            <a:avLst/>
          </a:prstGeom>
        </p:spPr>
      </p:pic>
      <p:pic>
        <p:nvPicPr>
          <p:cNvPr id="6" name="Picture 5" descr="A picture containing truck, table, sitting, large&#10;&#10;Description automatically generated">
            <a:extLst>
              <a:ext uri="{FF2B5EF4-FFF2-40B4-BE49-F238E27FC236}">
                <a16:creationId xmlns:a16="http://schemas.microsoft.com/office/drawing/2014/main" id="{DC35B4B0-FEB7-DF40-BFF7-7B8FF25E9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308" r="35206"/>
          <a:stretch/>
        </p:blipFill>
        <p:spPr>
          <a:xfrm>
            <a:off x="4547938" y="3681409"/>
            <a:ext cx="7644062" cy="3176595"/>
          </a:xfrm>
          <a:prstGeom prst="rect">
            <a:avLst/>
          </a:prstGeom>
        </p:spPr>
      </p:pic>
      <p:sp>
        <p:nvSpPr>
          <p:cNvPr id="29" name="Rectangle 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5EE0A-4366-BA40-BCD5-05033D009A61}"/>
              </a:ext>
            </a:extLst>
          </p:cNvPr>
          <p:cNvSpPr>
            <a:spLocks noGrp="1"/>
          </p:cNvSpPr>
          <p:nvPr>
            <p:ph type="ctrTitle"/>
          </p:nvPr>
        </p:nvSpPr>
        <p:spPr>
          <a:xfrm>
            <a:off x="838200" y="1115219"/>
            <a:ext cx="5395912" cy="2387600"/>
          </a:xfrm>
        </p:spPr>
        <p:txBody>
          <a:bodyPr>
            <a:normAutofit/>
          </a:bodyPr>
          <a:lstStyle/>
          <a:p>
            <a:pPr algn="l"/>
            <a:r>
              <a:rPr lang="en-ZA" sz="2000" dirty="0">
                <a:solidFill>
                  <a:schemeClr val="bg1"/>
                </a:solidFill>
                <a:latin typeface="+mn-lt"/>
                <a:cs typeface="Arial" panose="020B0604020202020204" pitchFamily="34" charset="0"/>
              </a:rPr>
              <a:t>Assets - Alignment of Finance and Engineering Outcomes for Effective and Efficient Service Delivery</a:t>
            </a:r>
            <a:br>
              <a:rPr lang="en-ZA" sz="2000" dirty="0">
                <a:solidFill>
                  <a:schemeClr val="bg1"/>
                </a:solidFill>
                <a:latin typeface="+mn-lt"/>
                <a:cs typeface="Arial" panose="020B0604020202020204" pitchFamily="34" charset="0"/>
              </a:rPr>
            </a:br>
            <a:br>
              <a:rPr lang="en-ZA" sz="2000" dirty="0">
                <a:solidFill>
                  <a:schemeClr val="bg1"/>
                </a:solidFill>
                <a:latin typeface="+mn-lt"/>
                <a:cs typeface="Arial" panose="020B0604020202020204" pitchFamily="34" charset="0"/>
              </a:rPr>
            </a:br>
            <a:r>
              <a:rPr lang="en-ZA" sz="2000" b="1" dirty="0">
                <a:solidFill>
                  <a:schemeClr val="bg1"/>
                </a:solidFill>
                <a:latin typeface="+mn-lt"/>
                <a:cs typeface="Arial" panose="020B0604020202020204" pitchFamily="34" charset="0"/>
              </a:rPr>
              <a:t>ALIGNING THE ENERGY REVENUE VALUE CHAIN TO FACILITATE FINANCIAL SUCCESS</a:t>
            </a:r>
            <a:endParaRPr lang="en-US" sz="2000" b="1" dirty="0">
              <a:solidFill>
                <a:schemeClr val="bg1"/>
              </a:solidFill>
              <a:latin typeface="+mn-lt"/>
              <a:cs typeface="Arial" panose="020B0604020202020204" pitchFamily="34" charset="0"/>
            </a:endParaRPr>
          </a:p>
        </p:txBody>
      </p:sp>
      <p:sp>
        <p:nvSpPr>
          <p:cNvPr id="3" name="Subtitle 2">
            <a:extLst>
              <a:ext uri="{FF2B5EF4-FFF2-40B4-BE49-F238E27FC236}">
                <a16:creationId xmlns:a16="http://schemas.microsoft.com/office/drawing/2014/main" id="{0E29801B-1FBB-744E-8A16-128824A83D4A}"/>
              </a:ext>
            </a:extLst>
          </p:cNvPr>
          <p:cNvSpPr>
            <a:spLocks noGrp="1"/>
          </p:cNvSpPr>
          <p:nvPr>
            <p:ph type="subTitle" idx="1"/>
          </p:nvPr>
        </p:nvSpPr>
        <p:spPr>
          <a:xfrm>
            <a:off x="838200" y="3902075"/>
            <a:ext cx="5395912" cy="1655762"/>
          </a:xfrm>
        </p:spPr>
        <p:txBody>
          <a:bodyPr>
            <a:normAutofit/>
          </a:bodyPr>
          <a:lstStyle/>
          <a:p>
            <a:pPr algn="l"/>
            <a:r>
              <a:rPr lang="en-US" sz="2000" b="1" dirty="0">
                <a:solidFill>
                  <a:schemeClr val="bg1"/>
                </a:solidFill>
              </a:rPr>
              <a:t>PRESENTED BY DR. FRED FRYER</a:t>
            </a:r>
          </a:p>
          <a:p>
            <a:pPr algn="l"/>
            <a:r>
              <a:rPr lang="en-US" sz="2000" b="1" dirty="0">
                <a:solidFill>
                  <a:schemeClr val="bg1"/>
                </a:solidFill>
              </a:rPr>
              <a:t>+27 82 821 4807</a:t>
            </a:r>
          </a:p>
        </p:txBody>
      </p:sp>
      <p:cxnSp>
        <p:nvCxnSpPr>
          <p:cNvPr id="31" name="Straight Connector 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643427F-1A97-5442-925B-B4173C9F1290}"/>
              </a:ext>
            </a:extLst>
          </p:cNvPr>
          <p:cNvSpPr>
            <a:spLocks noGrp="1"/>
          </p:cNvSpPr>
          <p:nvPr>
            <p:ph type="sldNum" sz="quarter" idx="12"/>
          </p:nvPr>
        </p:nvSpPr>
        <p:spPr/>
        <p:txBody>
          <a:bodyPr/>
          <a:lstStyle/>
          <a:p>
            <a:fld id="{177310CB-370C-284A-BCE0-70D97E1F8B9E}" type="slidenum">
              <a:rPr lang="en-US" smtClean="0"/>
              <a:t>1</a:t>
            </a:fld>
            <a:endParaRPr lang="en-US"/>
          </a:p>
        </p:txBody>
      </p:sp>
    </p:spTree>
    <p:extLst>
      <p:ext uri="{BB962C8B-B14F-4D97-AF65-F5344CB8AC3E}">
        <p14:creationId xmlns:p14="http://schemas.microsoft.com/office/powerpoint/2010/main" val="259114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1696834"/>
          </a:xfrm>
        </p:spPr>
        <p:txBody>
          <a:bodyPr>
            <a:normAutofit/>
          </a:bodyPr>
          <a:lstStyle/>
          <a:p>
            <a:pPr algn="l"/>
            <a:r>
              <a:rPr lang="en-US" sz="2800" b="1" dirty="0">
                <a:solidFill>
                  <a:schemeClr val="bg1"/>
                </a:solidFill>
              </a:rPr>
              <a:t>1. THE ENERGY BALANCE AND ITS SEGMENTS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304623"/>
            <a:ext cx="4605340" cy="2169081"/>
          </a:xfrm>
        </p:spPr>
        <p:txBody>
          <a:bodyPr>
            <a:normAutofit fontScale="92500"/>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CRITICAL FIRST STEP</a:t>
            </a:r>
          </a:p>
          <a:p>
            <a:pPr marL="342900" indent="-342900" algn="l">
              <a:buFont typeface="Arial" panose="020B0604020202020204" pitchFamily="34" charset="0"/>
              <a:buChar char="•"/>
            </a:pPr>
            <a:r>
              <a:rPr lang="en-US" sz="2000" dirty="0">
                <a:solidFill>
                  <a:schemeClr val="bg1"/>
                </a:solidFill>
              </a:rPr>
              <a:t>CREATE ON EXCEL</a:t>
            </a:r>
          </a:p>
          <a:p>
            <a:pPr marL="342900" indent="-342900" algn="l">
              <a:buFont typeface="Arial" panose="020B0604020202020204" pitchFamily="34" charset="0"/>
              <a:buChar char="•"/>
            </a:pPr>
            <a:r>
              <a:rPr lang="en-US" sz="2000" dirty="0">
                <a:solidFill>
                  <a:schemeClr val="bg1"/>
                </a:solidFill>
              </a:rPr>
              <a:t>SELECT CUSTOMER SEGMENTS TO HELP WITH ANALYSIS</a:t>
            </a:r>
          </a:p>
          <a:p>
            <a:pPr marL="342900" indent="-342900" algn="l">
              <a:buFont typeface="Arial" panose="020B0604020202020204" pitchFamily="34" charset="0"/>
              <a:buChar char="•"/>
            </a:pPr>
            <a:r>
              <a:rPr lang="en-US" sz="2000" dirty="0">
                <a:solidFill>
                  <a:schemeClr val="bg1"/>
                </a:solidFill>
              </a:rPr>
              <a:t>CAN IT BE DONE IN THE BILLING SYSTEM?</a:t>
            </a:r>
          </a:p>
        </p:txBody>
      </p:sp>
      <p:pic>
        <p:nvPicPr>
          <p:cNvPr id="4" name="Picture 3">
            <a:extLst>
              <a:ext uri="{FF2B5EF4-FFF2-40B4-BE49-F238E27FC236}">
                <a16:creationId xmlns:a16="http://schemas.microsoft.com/office/drawing/2014/main" id="{B0005AD2-DEB2-1A46-BF89-861AFD3187B2}"/>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82D78A6-AE56-AA44-BCB1-97CECAE496CC}"/>
              </a:ext>
            </a:extLst>
          </p:cNvPr>
          <p:cNvSpPr>
            <a:spLocks noGrp="1"/>
          </p:cNvSpPr>
          <p:nvPr>
            <p:ph type="sldNum" sz="quarter" idx="12"/>
          </p:nvPr>
        </p:nvSpPr>
        <p:spPr/>
        <p:txBody>
          <a:bodyPr/>
          <a:lstStyle/>
          <a:p>
            <a:fld id="{177310CB-370C-284A-BCE0-70D97E1F8B9E}" type="slidenum">
              <a:rPr lang="en-US" smtClean="0"/>
              <a:t>10</a:t>
            </a:fld>
            <a:endParaRPr lang="en-US"/>
          </a:p>
        </p:txBody>
      </p:sp>
    </p:spTree>
    <p:extLst>
      <p:ext uri="{BB962C8B-B14F-4D97-AF65-F5344CB8AC3E}">
        <p14:creationId xmlns:p14="http://schemas.microsoft.com/office/powerpoint/2010/main" val="3861664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8F5A8D-BB58-9A41-9429-35F9ED50E4A7}"/>
              </a:ext>
            </a:extLst>
          </p:cNvPr>
          <p:cNvSpPr>
            <a:spLocks noGrp="1"/>
          </p:cNvSpPr>
          <p:nvPr/>
        </p:nvSpPr>
        <p:spPr>
          <a:xfrm>
            <a:off x="725486" y="2287134"/>
            <a:ext cx="4913619" cy="4335339"/>
          </a:xfrm>
          <a:prstGeom prst="rect">
            <a:avLst/>
          </a:prstGeom>
          <a:ln w="34925">
            <a:solidFill>
              <a:srgbClr val="FF0000"/>
            </a:solidFill>
          </a:ln>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600" kern="1200" spc="-20" baseline="0" dirty="0" smtClean="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96938" indent="-227013" algn="l" defTabSz="914400" rtl="0" eaLnBrk="1" latinLnBrk="0" hangingPunct="1">
              <a:lnSpc>
                <a:spcPct val="120000"/>
              </a:lnSpc>
              <a:spcBef>
                <a:spcPts val="0"/>
              </a:spcBef>
              <a:spcAft>
                <a:spcPts val="300"/>
              </a:spcAft>
              <a:buFont typeface="Arial" panose="020B0604020202020204" pitchFamily="34" charset="0"/>
              <a:buChar char="−"/>
              <a:tabLst/>
              <a:defRPr lang="en-US"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endParaRPr lang="en-US" dirty="0">
              <a:solidFill>
                <a:srgbClr val="1E1C1A"/>
              </a:solidFill>
              <a:latin typeface="Arial"/>
              <a:sym typeface="Helvetica"/>
            </a:endParaRPr>
          </a:p>
          <a:p>
            <a:pPr marL="0" lvl="1" indent="0">
              <a:buClrTx/>
              <a:buNone/>
            </a:pPr>
            <a:r>
              <a:rPr kumimoji="0" lang="en-US"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The segments chosen for the example municipality are shown in the graph (from the left):</a:t>
            </a:r>
          </a:p>
          <a:p>
            <a:pPr marL="730250" marR="0" lvl="2" indent="-285750" algn="l" defTabSz="914400" rtl="0" eaLnBrk="1" fontAlgn="auto" latinLnBrk="0" hangingPunct="1">
              <a:lnSpc>
                <a:spcPct val="120000"/>
              </a:lnSpc>
              <a:spcBef>
                <a:spcPts val="0"/>
              </a:spcBef>
              <a:spcAft>
                <a:spcPts val="300"/>
              </a:spcAft>
              <a:buClrTx/>
              <a:buSzTx/>
              <a:buFont typeface="Arial" charset="0"/>
              <a:buChar char="•"/>
              <a:tabLst/>
              <a:defRP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Street lights and own use </a:t>
            </a:r>
            <a:r>
              <a:rPr kumimoji="0" lang="en-US" sz="1600" b="1" i="0" u="none" strike="noStrike" kern="1200" cap="none" spc="-20" normalizeH="0" baseline="0" noProof="0" dirty="0">
                <a:ln>
                  <a:noFill/>
                </a:ln>
                <a:solidFill>
                  <a:srgbClr val="FF0000"/>
                </a:solidFill>
                <a:effectLst/>
                <a:uLnTx/>
                <a:uFillTx/>
                <a:latin typeface="Arial"/>
                <a:cs typeface="Calibri" panose="020F0502020204030204" pitchFamily="34" charset="0"/>
                <a:sym typeface="Helvetica"/>
              </a:rPr>
              <a:t>(</a:t>
            </a:r>
            <a:r>
              <a:rPr kumimoji="0" lang="en-US" sz="1600" b="1" i="0" u="none" strike="noStrike" kern="1200" cap="none" spc="-20" normalizeH="0" baseline="0" noProof="0" dirty="0" err="1">
                <a:ln>
                  <a:noFill/>
                </a:ln>
                <a:solidFill>
                  <a:srgbClr val="FF0000"/>
                </a:solidFill>
                <a:effectLst/>
                <a:uLnTx/>
                <a:uFillTx/>
                <a:latin typeface="Arial"/>
                <a:cs typeface="Calibri" panose="020F0502020204030204" pitchFamily="34" charset="0"/>
                <a:sym typeface="Helvetica"/>
              </a:rPr>
              <a:t>est</a:t>
            </a:r>
            <a:r>
              <a:rPr kumimoji="0" lang="en-US" sz="1600" b="1" i="0" u="none" strike="noStrike" kern="1200" cap="none" spc="-20" normalizeH="0" baseline="0" noProof="0" dirty="0">
                <a:ln>
                  <a:noFill/>
                </a:ln>
                <a:solidFill>
                  <a:srgbClr val="FF0000"/>
                </a:solidFill>
                <a:effectLst/>
                <a:uLnTx/>
                <a:uFillTx/>
                <a:latin typeface="Arial"/>
                <a:cs typeface="Calibri" panose="020F0502020204030204" pitchFamily="34" charset="0"/>
                <a:sym typeface="Helvetica"/>
              </a:rPr>
              <a:t>)</a:t>
            </a: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 – 2,03%</a:t>
            </a:r>
          </a:p>
          <a:p>
            <a:pPr marL="730250" marR="0" lvl="2" indent="-285750" algn="l" defTabSz="914400" rtl="0" eaLnBrk="1" fontAlgn="auto" latinLnBrk="0" hangingPunct="1">
              <a:lnSpc>
                <a:spcPct val="120000"/>
              </a:lnSpc>
              <a:spcBef>
                <a:spcPts val="0"/>
              </a:spcBef>
              <a:spcAft>
                <a:spcPts val="300"/>
              </a:spcAft>
              <a:buClrTx/>
              <a:buSzTx/>
              <a:buFont typeface="Arial" charset="0"/>
              <a:buChar char="•"/>
              <a:tabLst/>
              <a:defRP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Total losses – 11,95%</a:t>
            </a:r>
          </a:p>
          <a:p>
            <a:pPr marL="730250" marR="0" lvl="2" indent="-285750" algn="l" defTabSz="914400" rtl="0" eaLnBrk="1" fontAlgn="auto" latinLnBrk="0" hangingPunct="1">
              <a:lnSpc>
                <a:spcPct val="120000"/>
              </a:lnSpc>
              <a:spcBef>
                <a:spcPts val="0"/>
              </a:spcBef>
              <a:spcAft>
                <a:spcPts val="300"/>
              </a:spcAft>
              <a:buClrTx/>
              <a:buSzTx/>
              <a:buFont typeface="Arial" charset="0"/>
              <a:buChar char="•"/>
              <a:tabLst/>
              <a:defRP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Prepayment metering </a:t>
            </a:r>
            <a:r>
              <a:rPr kumimoji="0" lang="en-US" sz="1600" b="1" i="0" u="none" strike="noStrike" kern="1200" cap="none" spc="-20" normalizeH="0" baseline="0" noProof="0" dirty="0">
                <a:ln>
                  <a:noFill/>
                </a:ln>
                <a:solidFill>
                  <a:srgbClr val="FF0000"/>
                </a:solidFill>
                <a:effectLst/>
                <a:uLnTx/>
                <a:uFillTx/>
                <a:latin typeface="Arial"/>
                <a:cs typeface="Calibri" panose="020F0502020204030204" pitchFamily="34" charset="0"/>
                <a:sym typeface="Helvetica"/>
              </a:rPr>
              <a:t>(exact value)</a:t>
            </a: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 – 14,02% (319,433 meters)</a:t>
            </a:r>
          </a:p>
          <a:p>
            <a:pPr marL="730250" lvl="2" indent="-285750">
              <a:buFont typeface="Arial" charset="0"/>
              <a:buChar cha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Conventional meters</a:t>
            </a:r>
            <a:r>
              <a:rPr lang="en-US" dirty="0">
                <a:solidFill>
                  <a:srgbClr val="1E1C1A"/>
                </a:solidFill>
                <a:sym typeface="Helvetica"/>
              </a:rPr>
              <a:t> </a:t>
            </a:r>
            <a:r>
              <a:rPr lang="en-US" b="1" dirty="0">
                <a:solidFill>
                  <a:srgbClr val="FF0000"/>
                </a:solidFill>
                <a:sym typeface="Helvetica"/>
              </a:rPr>
              <a:t>(exact value + </a:t>
            </a:r>
            <a:r>
              <a:rPr lang="en-US" b="1" dirty="0" err="1">
                <a:solidFill>
                  <a:srgbClr val="FF0000"/>
                </a:solidFill>
                <a:sym typeface="Helvetica"/>
              </a:rPr>
              <a:t>est</a:t>
            </a:r>
            <a:r>
              <a:rPr lang="en-US" b="1" dirty="0">
                <a:solidFill>
                  <a:srgbClr val="FF0000"/>
                </a:solidFill>
                <a:sym typeface="Helvetica"/>
              </a:rPr>
              <a:t>)</a:t>
            </a:r>
            <a:r>
              <a:rPr lang="en-US" dirty="0">
                <a:solidFill>
                  <a:srgbClr val="1E1C1A"/>
                </a:solidFill>
                <a:sym typeface="Helvetica"/>
              </a:rPr>
              <a:t> – </a:t>
            </a: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9,59% (87,171 meters)</a:t>
            </a:r>
          </a:p>
          <a:p>
            <a:pPr marL="730250" lvl="2" indent="-285750">
              <a:buFont typeface="Arial" charset="0"/>
              <a:buChar cha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Large Power </a:t>
            </a:r>
            <a:r>
              <a:rPr lang="en-US" dirty="0">
                <a:solidFill>
                  <a:srgbClr val="1E1C1A"/>
                </a:solidFill>
                <a:sym typeface="Helvetica"/>
              </a:rPr>
              <a:t>Users </a:t>
            </a:r>
            <a:r>
              <a:rPr lang="en-US" b="1" dirty="0">
                <a:solidFill>
                  <a:srgbClr val="FF0000"/>
                </a:solidFill>
                <a:sym typeface="Helvetica"/>
              </a:rPr>
              <a:t>(exact value)</a:t>
            </a:r>
            <a:r>
              <a:rPr lang="en-US" dirty="0">
                <a:solidFill>
                  <a:srgbClr val="1E1C1A"/>
                </a:solidFill>
                <a:sym typeface="Helvetica"/>
              </a:rPr>
              <a:t> </a:t>
            </a: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 60,77% (9,884 meters)</a:t>
            </a:r>
          </a:p>
          <a:p>
            <a:pPr marL="730250" marR="0" lvl="2" indent="-285750" algn="l" defTabSz="914400" rtl="0" eaLnBrk="1" fontAlgn="auto" latinLnBrk="0" hangingPunct="1">
              <a:lnSpc>
                <a:spcPct val="120000"/>
              </a:lnSpc>
              <a:spcBef>
                <a:spcPts val="0"/>
              </a:spcBef>
              <a:spcAft>
                <a:spcPts val="300"/>
              </a:spcAft>
              <a:buClrTx/>
              <a:buSzTx/>
              <a:buFont typeface="Arial" charset="0"/>
              <a:buChar char="•"/>
              <a:tabLst/>
              <a:defRPr/>
            </a:pPr>
            <a:r>
              <a:rPr kumimoji="0" lang="en-US"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rPr>
              <a:t>Admin losses – recovered units after meter  faults were corrected*</a:t>
            </a:r>
          </a:p>
          <a:p>
            <a:pPr marL="0" marR="0" lvl="0" indent="0" algn="just" defTabSz="914400" rtl="0" eaLnBrk="1" fontAlgn="auto" latinLnBrk="0" hangingPunct="1">
              <a:lnSpc>
                <a:spcPct val="120000"/>
              </a:lnSpc>
              <a:spcBef>
                <a:spcPts val="0"/>
              </a:spcBef>
              <a:spcAft>
                <a:spcPts val="300"/>
              </a:spcAft>
              <a:buClrTx/>
              <a:buSzPct val="120000"/>
              <a:buFont typeface="Arial" pitchFamily="34" charset="0"/>
              <a:buNone/>
              <a:tabLst/>
              <a:defRPr/>
            </a:pPr>
            <a:endParaRPr kumimoji="0" lang="en-US" sz="18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endParaRPr>
          </a:p>
          <a:p>
            <a:pPr marL="0" marR="0" lvl="0" indent="0" algn="l" defTabSz="914400" rtl="0" eaLnBrk="1" fontAlgn="auto" latinLnBrk="0" hangingPunct="1">
              <a:lnSpc>
                <a:spcPct val="120000"/>
              </a:lnSpc>
              <a:spcBef>
                <a:spcPts val="0"/>
              </a:spcBef>
              <a:spcAft>
                <a:spcPts val="300"/>
              </a:spcAft>
              <a:buClrTx/>
              <a:buSzPct val="120000"/>
              <a:buFont typeface="Arial" pitchFamily="34" charset="0"/>
              <a:buNone/>
              <a:tabLst/>
              <a:defRPr/>
            </a:pPr>
            <a:endParaRPr kumimoji="0" lang="en-ZA" sz="1600" b="0"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endParaRPr>
          </a:p>
          <a:p>
            <a:pPr marL="0" marR="0" lvl="0" indent="0" algn="l" defTabSz="914400" rtl="0" eaLnBrk="1" fontAlgn="auto" latinLnBrk="0" hangingPunct="1">
              <a:lnSpc>
                <a:spcPct val="120000"/>
              </a:lnSpc>
              <a:spcBef>
                <a:spcPts val="0"/>
              </a:spcBef>
              <a:spcAft>
                <a:spcPts val="300"/>
              </a:spcAft>
              <a:buClrTx/>
              <a:buSzPct val="120000"/>
              <a:buFont typeface="Arial" pitchFamily="34" charset="0"/>
              <a:buNone/>
              <a:tabLst/>
              <a:defRPr/>
            </a:pPr>
            <a:endParaRPr kumimoji="0" lang="en-ZA" sz="1600" b="1" i="0" u="none" strike="noStrike" kern="1200" cap="none" spc="-20" normalizeH="0" baseline="0" noProof="0" dirty="0">
              <a:ln>
                <a:noFill/>
              </a:ln>
              <a:solidFill>
                <a:srgbClr val="1E1C1A"/>
              </a:solidFill>
              <a:effectLst/>
              <a:uLnTx/>
              <a:uFillTx/>
              <a:latin typeface="Arial"/>
              <a:cs typeface="Calibri" panose="020F0502020204030204" pitchFamily="34" charset="0"/>
              <a:sym typeface="Helvetica"/>
            </a:endParaRPr>
          </a:p>
        </p:txBody>
      </p:sp>
      <p:sp>
        <p:nvSpPr>
          <p:cNvPr id="7" name="Text Placeholder 6">
            <a:extLst>
              <a:ext uri="{FF2B5EF4-FFF2-40B4-BE49-F238E27FC236}">
                <a16:creationId xmlns:a16="http://schemas.microsoft.com/office/drawing/2014/main" id="{1189C072-4B13-624D-8881-BFD02FCE53AF}"/>
              </a:ext>
            </a:extLst>
          </p:cNvPr>
          <p:cNvSpPr>
            <a:spLocks noGrp="1"/>
          </p:cNvSpPr>
          <p:nvPr/>
        </p:nvSpPr>
        <p:spPr>
          <a:xfrm>
            <a:off x="725487" y="870858"/>
            <a:ext cx="6720341" cy="1089010"/>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300"/>
              </a:spcAft>
              <a:buClrTx/>
              <a:buSzPct val="120000"/>
              <a:buFont typeface="Arial" pitchFamily="34" charset="0"/>
              <a:buNone/>
              <a:tabLst/>
              <a:defRPr/>
            </a:pPr>
            <a:r>
              <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rPr>
              <a:t>LOSSES ARE SIMPLY THE DIFFERENCE BETWEEN UNITS BOUGHT AND UNITS SOLD</a:t>
            </a:r>
          </a:p>
          <a:p>
            <a:pPr marL="342900" marR="0" lvl="0" indent="-342900" algn="l" defTabSz="914400" rtl="0" eaLnBrk="1" fontAlgn="auto" latinLnBrk="0" hangingPunct="1">
              <a:lnSpc>
                <a:spcPct val="120000"/>
              </a:lnSpc>
              <a:spcBef>
                <a:spcPts val="0"/>
              </a:spcBef>
              <a:spcAft>
                <a:spcPts val="300"/>
              </a:spcAft>
              <a:buClrTx/>
              <a:buSzPct val="120000"/>
              <a:buFont typeface="+mj-lt"/>
              <a:buAutoNum type="arabicPeriod"/>
              <a:tabLst/>
              <a:defRPr/>
            </a:pPr>
            <a:r>
              <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rPr>
              <a:t>Technical </a:t>
            </a:r>
            <a:r>
              <a:rPr kumimoji="0" lang="mr-IN" sz="1400" b="0" i="0" u="none" strike="noStrike" kern="1200" cap="all" spc="-20" normalizeH="0" baseline="0" noProof="0" dirty="0">
                <a:ln>
                  <a:noFill/>
                </a:ln>
                <a:solidFill>
                  <a:srgbClr val="1E1C1A"/>
                </a:solidFill>
                <a:effectLst/>
                <a:uLnTx/>
                <a:uFillTx/>
                <a:latin typeface="Arial"/>
                <a:sym typeface="Helvetica"/>
              </a:rPr>
              <a:t>–</a:t>
            </a:r>
            <a:r>
              <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rPr>
              <a:t> heat in cables, transformers, </a:t>
            </a:r>
            <a:r>
              <a:rPr kumimoji="0" lang="en-ZA" sz="1400" b="0" i="0" u="none" strike="noStrike" kern="1200" cap="all" spc="-20" normalizeH="0" baseline="0" noProof="0" dirty="0" err="1">
                <a:ln>
                  <a:noFill/>
                </a:ln>
                <a:solidFill>
                  <a:srgbClr val="1E1C1A"/>
                </a:solidFill>
                <a:effectLst/>
                <a:uLnTx/>
                <a:uFillTx/>
                <a:latin typeface="Arial"/>
                <a:cs typeface="Calibri" panose="020F0502020204030204" pitchFamily="34" charset="0"/>
                <a:sym typeface="Helvetica"/>
              </a:rPr>
              <a:t>etc</a:t>
            </a:r>
            <a:endPar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endParaRPr>
          </a:p>
          <a:p>
            <a:pPr marL="342900" marR="0" lvl="0" indent="-342900" algn="l" defTabSz="914400" rtl="0" eaLnBrk="1" fontAlgn="auto" latinLnBrk="0" hangingPunct="1">
              <a:lnSpc>
                <a:spcPct val="120000"/>
              </a:lnSpc>
              <a:spcBef>
                <a:spcPts val="0"/>
              </a:spcBef>
              <a:spcAft>
                <a:spcPts val="300"/>
              </a:spcAft>
              <a:buClrTx/>
              <a:buSzPct val="120000"/>
              <a:buFont typeface="+mj-lt"/>
              <a:buAutoNum type="arabicPeriod"/>
              <a:tabLst/>
              <a:defRPr/>
            </a:pPr>
            <a:r>
              <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rPr>
              <a:t>Non-technical </a:t>
            </a:r>
            <a:r>
              <a:rPr kumimoji="0" lang="mr-IN" sz="1400" b="0" i="0" u="none" strike="noStrike" kern="1200" cap="all" spc="-20" normalizeH="0" baseline="0" noProof="0" dirty="0">
                <a:ln>
                  <a:noFill/>
                </a:ln>
                <a:solidFill>
                  <a:srgbClr val="1E1C1A"/>
                </a:solidFill>
                <a:effectLst/>
                <a:uLnTx/>
                <a:uFillTx/>
                <a:latin typeface="Arial"/>
                <a:sym typeface="Helvetica"/>
              </a:rPr>
              <a:t>–</a:t>
            </a:r>
            <a:r>
              <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rPr>
              <a:t> illegal connections, billing errors, bypassed meters, </a:t>
            </a:r>
            <a:r>
              <a:rPr kumimoji="0" lang="en-ZA" sz="1400" b="0" i="0" u="none" strike="noStrike" kern="1200" cap="all" spc="-20" normalizeH="0" baseline="0" noProof="0" dirty="0" err="1">
                <a:ln>
                  <a:noFill/>
                </a:ln>
                <a:solidFill>
                  <a:srgbClr val="1E1C1A"/>
                </a:solidFill>
                <a:effectLst/>
                <a:uLnTx/>
                <a:uFillTx/>
                <a:latin typeface="Arial"/>
                <a:cs typeface="Calibri" panose="020F0502020204030204" pitchFamily="34" charset="0"/>
                <a:sym typeface="Helvetica"/>
              </a:rPr>
              <a:t>etc</a:t>
            </a:r>
            <a:endParaRPr kumimoji="0" lang="en-ZA" sz="1400" b="0" i="0" u="none" strike="noStrike" kern="1200" cap="all" spc="-20" normalizeH="0" baseline="0" noProof="0" dirty="0">
              <a:ln>
                <a:noFill/>
              </a:ln>
              <a:solidFill>
                <a:srgbClr val="1E1C1A"/>
              </a:solidFill>
              <a:effectLst/>
              <a:uLnTx/>
              <a:uFillTx/>
              <a:latin typeface="Arial"/>
              <a:cs typeface="Calibri" panose="020F0502020204030204" pitchFamily="34" charset="0"/>
              <a:sym typeface="Helvetica"/>
            </a:endParaRPr>
          </a:p>
        </p:txBody>
      </p:sp>
      <p:sp>
        <p:nvSpPr>
          <p:cNvPr id="8" name="Title 4">
            <a:extLst>
              <a:ext uri="{FF2B5EF4-FFF2-40B4-BE49-F238E27FC236}">
                <a16:creationId xmlns:a16="http://schemas.microsoft.com/office/drawing/2014/main" id="{103C9C46-8AD8-1D47-8BA4-54C49E8BABE3}"/>
              </a:ext>
            </a:extLst>
          </p:cNvPr>
          <p:cNvSpPr>
            <a:spLocks noGrp="1"/>
          </p:cNvSpPr>
          <p:nvPr/>
        </p:nvSpPr>
        <p:spPr>
          <a:xfrm>
            <a:off x="725487" y="280042"/>
            <a:ext cx="9565994"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rPr>
              <a:t>ENERGY BALANCE: ELECTRICITY KILOWATT-HOUR LOSSES (target is 12%)</a:t>
            </a:r>
            <a:endParaRPr kumimoji="0" lang="en-ZA" sz="20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endParaRPr>
          </a:p>
        </p:txBody>
      </p:sp>
      <p:pic>
        <p:nvPicPr>
          <p:cNvPr id="9" name="Picture 8">
            <a:extLst>
              <a:ext uri="{FF2B5EF4-FFF2-40B4-BE49-F238E27FC236}">
                <a16:creationId xmlns:a16="http://schemas.microsoft.com/office/drawing/2014/main" id="{85B45FCE-7CD0-4C42-BD42-F989681D00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5828" y="877301"/>
            <a:ext cx="4284436" cy="2278955"/>
          </a:xfrm>
          <a:prstGeom prst="rect">
            <a:avLst/>
          </a:prstGeom>
        </p:spPr>
      </p:pic>
      <p:pic>
        <p:nvPicPr>
          <p:cNvPr id="10" name="Picture 9">
            <a:extLst>
              <a:ext uri="{FF2B5EF4-FFF2-40B4-BE49-F238E27FC236}">
                <a16:creationId xmlns:a16="http://schemas.microsoft.com/office/drawing/2014/main" id="{E057CB0C-5001-244A-BD31-A4FD182DBB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3868" y="3162699"/>
            <a:ext cx="5712645" cy="3407643"/>
          </a:xfrm>
          <a:prstGeom prst="rect">
            <a:avLst/>
          </a:prstGeom>
        </p:spPr>
      </p:pic>
      <p:sp>
        <p:nvSpPr>
          <p:cNvPr id="2" name="Slide Number Placeholder 1">
            <a:extLst>
              <a:ext uri="{FF2B5EF4-FFF2-40B4-BE49-F238E27FC236}">
                <a16:creationId xmlns:a16="http://schemas.microsoft.com/office/drawing/2014/main" id="{A57B7EFF-8183-6840-B916-E933B0F22AFB}"/>
              </a:ext>
            </a:extLst>
          </p:cNvPr>
          <p:cNvSpPr>
            <a:spLocks noGrp="1"/>
          </p:cNvSpPr>
          <p:nvPr>
            <p:ph type="sldNum" sz="quarter" idx="2"/>
          </p:nvPr>
        </p:nvSpPr>
        <p:spPr/>
        <p:txBody>
          <a:bodyPr/>
          <a:lstStyle/>
          <a:p>
            <a:fld id="{86CB4B4D-7CA3-9044-876B-883B54F8677D}" type="slidenum">
              <a:rPr lang="en-ZA" smtClean="0"/>
              <a:t>11</a:t>
            </a:fld>
            <a:endParaRPr lang="en-ZA"/>
          </a:p>
        </p:txBody>
      </p:sp>
      <p:sp>
        <p:nvSpPr>
          <p:cNvPr id="13" name="TextBox 12">
            <a:extLst>
              <a:ext uri="{FF2B5EF4-FFF2-40B4-BE49-F238E27FC236}">
                <a16:creationId xmlns:a16="http://schemas.microsoft.com/office/drawing/2014/main" id="{80225164-E8B3-EF48-9690-61476FAFB0CF}"/>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5772167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12</a:t>
            </a:fld>
            <a:endParaRPr lang="en-ZA"/>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1"/>
            <a:ext cx="9565994" cy="71538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rPr>
              <a:t>ENERGY BALANCE: MANAGE THE ESKOM POINTS OF DELIVERY</a:t>
            </a:r>
            <a:endParaRPr kumimoji="0" lang="en-ZA"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endParaRPr>
          </a:p>
        </p:txBody>
      </p:sp>
      <p:sp>
        <p:nvSpPr>
          <p:cNvPr id="8" name="Content Placeholder 3">
            <a:extLst>
              <a:ext uri="{FF2B5EF4-FFF2-40B4-BE49-F238E27FC236}">
                <a16:creationId xmlns:a16="http://schemas.microsoft.com/office/drawing/2014/main" id="{FD7F81F8-A83E-764A-97AD-23A26685F599}"/>
              </a:ext>
            </a:extLst>
          </p:cNvPr>
          <p:cNvSpPr txBox="1"/>
          <p:nvPr/>
        </p:nvSpPr>
        <p:spPr bwMode="auto">
          <a:xfrm>
            <a:off x="725487" y="1249421"/>
            <a:ext cx="8950948" cy="5239056"/>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Light" panose="020F0302020204030204" pitchFamily="34" charset="0"/>
                <a:cs typeface="Calibri Light" panose="020F0302020204030204" pitchFamily="34" charset="0"/>
              </a:rPr>
              <a:t>The ESKOM supplied units form part of the Energy Balance.</a:t>
            </a:r>
          </a:p>
          <a:p>
            <a:r>
              <a:rPr lang="en-ZA" sz="1600" kern="0" dirty="0">
                <a:solidFill>
                  <a:schemeClr val="accent5"/>
                </a:solidFill>
                <a:latin typeface="Calibri Light" panose="020F0302020204030204" pitchFamily="34" charset="0"/>
                <a:cs typeface="Calibri Light" panose="020F0302020204030204" pitchFamily="34" charset="0"/>
              </a:rPr>
              <a:t>It is very important to install check meters on the Eskom infeed point(s).</a:t>
            </a:r>
          </a:p>
          <a:p>
            <a:r>
              <a:rPr lang="en-ZA" sz="1600" kern="0" dirty="0">
                <a:solidFill>
                  <a:schemeClr val="accent5"/>
                </a:solidFill>
                <a:latin typeface="Calibri Light" panose="020F0302020204030204" pitchFamily="34" charset="0"/>
                <a:cs typeface="Calibri Light" panose="020F0302020204030204" pitchFamily="34" charset="0"/>
              </a:rPr>
              <a:t>If Internal Audit did not have a finding on this in the past, they are bound to produce one soon.</a:t>
            </a:r>
          </a:p>
          <a:p>
            <a:r>
              <a:rPr lang="en-ZA" sz="1600" kern="0" dirty="0">
                <a:solidFill>
                  <a:schemeClr val="accent5"/>
                </a:solidFill>
                <a:latin typeface="Calibri Light" panose="020F0302020204030204" pitchFamily="34" charset="0"/>
                <a:cs typeface="Calibri Light" panose="020F0302020204030204" pitchFamily="34" charset="0"/>
              </a:rPr>
              <a:t>There will be numerous technical obstacles to overcome, but understanding the exact Eskom supply profile is a critical part of managing electricity kilowatt-hour unit losses.</a:t>
            </a:r>
          </a:p>
          <a:p>
            <a:r>
              <a:rPr lang="en-ZA" sz="1600" kern="0" dirty="0">
                <a:solidFill>
                  <a:schemeClr val="accent5"/>
                </a:solidFill>
                <a:latin typeface="Calibri Light" panose="020F0302020204030204" pitchFamily="34" charset="0"/>
                <a:cs typeface="Calibri Light" panose="020F0302020204030204" pitchFamily="34" charset="0"/>
              </a:rPr>
              <a:t>The graph is an example of a second reason for check metering.  The blue lines show two normal years at a large infeed point.  The third year shows a 50,000 kVA increase, completely unexpected.  The readings returned to normal two months later.</a:t>
            </a:r>
          </a:p>
          <a:p>
            <a:endParaRPr lang="en-ZA" sz="1600" kern="0" dirty="0">
              <a:solidFill>
                <a:schemeClr val="accent5"/>
              </a:solidFill>
              <a:latin typeface="Calibri Light" panose="020F0302020204030204" pitchFamily="34" charset="0"/>
              <a:cs typeface="Calibri Light" panose="020F0302020204030204" pitchFamily="34" charset="0"/>
            </a:endParaRPr>
          </a:p>
          <a:p>
            <a:endParaRPr lang="en-ZA" sz="1400" b="1" kern="0" dirty="0">
              <a:solidFill>
                <a:schemeClr val="accent5"/>
              </a:solidFill>
            </a:endParaRPr>
          </a:p>
        </p:txBody>
      </p:sp>
      <p:pic>
        <p:nvPicPr>
          <p:cNvPr id="3" name="Picture 2">
            <a:extLst>
              <a:ext uri="{FF2B5EF4-FFF2-40B4-BE49-F238E27FC236}">
                <a16:creationId xmlns:a16="http://schemas.microsoft.com/office/drawing/2014/main" id="{CE0C27E6-FDF8-6F4F-88EC-C82D838EA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583" y="3400324"/>
            <a:ext cx="5362852" cy="3177633"/>
          </a:xfrm>
          <a:prstGeom prst="rect">
            <a:avLst/>
          </a:prstGeom>
        </p:spPr>
      </p:pic>
      <p:sp>
        <p:nvSpPr>
          <p:cNvPr id="9" name="TextBox 8">
            <a:extLst>
              <a:ext uri="{FF2B5EF4-FFF2-40B4-BE49-F238E27FC236}">
                <a16:creationId xmlns:a16="http://schemas.microsoft.com/office/drawing/2014/main" id="{379413F8-CD1D-8A45-AA0C-42D0DAE008EE}"/>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31671329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13</a:t>
            </a:fld>
            <a:endParaRPr lang="en-ZA"/>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1"/>
            <a:ext cx="9565994" cy="83691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rPr>
              <a:t>ENERGY BALANCE: LPU SEGMENT METERING (1)</a:t>
            </a:r>
            <a:endParaRPr kumimoji="0" lang="en-ZA"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endParaRPr>
          </a:p>
        </p:txBody>
      </p:sp>
      <p:sp>
        <p:nvSpPr>
          <p:cNvPr id="8" name="Content Placeholder 3">
            <a:extLst>
              <a:ext uri="{FF2B5EF4-FFF2-40B4-BE49-F238E27FC236}">
                <a16:creationId xmlns:a16="http://schemas.microsoft.com/office/drawing/2014/main" id="{FD7F81F8-A83E-764A-97AD-23A26685F599}"/>
              </a:ext>
            </a:extLst>
          </p:cNvPr>
          <p:cNvSpPr txBox="1"/>
          <p:nvPr/>
        </p:nvSpPr>
        <p:spPr bwMode="auto">
          <a:xfrm>
            <a:off x="725487" y="1520558"/>
            <a:ext cx="7156872" cy="4602449"/>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Light" panose="020F0302020204030204" pitchFamily="34" charset="0"/>
                <a:cs typeface="Calibri Light" panose="020F0302020204030204" pitchFamily="34" charset="0"/>
              </a:rPr>
              <a:t>Large Power Users are often sophisticated users of electricity.  Expect to find electrical engineers and chartered accountants in their direct employ, or on contract.  Given the cost of electricity, such appointments make financial sense.</a:t>
            </a:r>
          </a:p>
          <a:p>
            <a:r>
              <a:rPr lang="en-ZA" sz="1600" kern="0" dirty="0">
                <a:solidFill>
                  <a:schemeClr val="accent5"/>
                </a:solidFill>
                <a:latin typeface="Calibri Light" panose="020F0302020204030204" pitchFamily="34" charset="0"/>
                <a:cs typeface="Calibri Light" panose="020F0302020204030204" pitchFamily="34" charset="0"/>
              </a:rPr>
              <a:t>In 2020, the days of forcing this segment of customer to pay a vague or unsubstantiated account are over.</a:t>
            </a:r>
          </a:p>
          <a:p>
            <a:r>
              <a:rPr lang="en-ZA" sz="1600" kern="0" dirty="0">
                <a:solidFill>
                  <a:schemeClr val="accent5"/>
                </a:solidFill>
                <a:latin typeface="Calibri Light" panose="020F0302020204030204" pitchFamily="34" charset="0"/>
                <a:cs typeface="Calibri Light" panose="020F0302020204030204" pitchFamily="34" charset="0"/>
              </a:rPr>
              <a:t>The software and skills required to manage daily exceptions are just not within the reach of a municipality.</a:t>
            </a:r>
          </a:p>
          <a:p>
            <a:r>
              <a:rPr lang="en-ZA" sz="1600" kern="0" dirty="0">
                <a:solidFill>
                  <a:schemeClr val="accent5"/>
                </a:solidFill>
                <a:latin typeface="Calibri Light" panose="020F0302020204030204" pitchFamily="34" charset="0"/>
                <a:cs typeface="Calibri Light" panose="020F0302020204030204" pitchFamily="34" charset="0"/>
              </a:rPr>
              <a:t>The next number of slides aim to bring across the depth of this statement.</a:t>
            </a:r>
          </a:p>
          <a:p>
            <a:endParaRPr lang="en-ZA" sz="1600" kern="0" dirty="0">
              <a:solidFill>
                <a:schemeClr val="accent5"/>
              </a:solidFill>
              <a:latin typeface="Calibri Light" panose="020F0302020204030204" pitchFamily="34" charset="0"/>
              <a:cs typeface="Calibri Light" panose="020F0302020204030204" pitchFamily="34" charset="0"/>
            </a:endParaRPr>
          </a:p>
          <a:p>
            <a:r>
              <a:rPr lang="en-ZA" sz="1600" kern="0" dirty="0">
                <a:solidFill>
                  <a:schemeClr val="accent5"/>
                </a:solidFill>
                <a:latin typeface="Calibri Light" panose="020F0302020204030204" pitchFamily="34" charset="0"/>
                <a:cs typeface="Calibri Light" panose="020F0302020204030204" pitchFamily="34" charset="0"/>
              </a:rPr>
              <a:t>The meter and its configuration are important, but equally so is the multiplication values that may be stored in the billing system, accurate uploads, i.e. do each register find each other correctly every month?  This point is the source of huge losses, often continuing over decades.  TOU vs 3-part tariffs…</a:t>
            </a:r>
          </a:p>
          <a:p>
            <a:endParaRPr lang="en-ZA" sz="1600" kern="0" dirty="0">
              <a:solidFill>
                <a:schemeClr val="accent5"/>
              </a:solidFill>
              <a:latin typeface="Calibri Light" panose="020F0302020204030204" pitchFamily="34" charset="0"/>
              <a:cs typeface="Calibri Light" panose="020F0302020204030204" pitchFamily="34" charset="0"/>
            </a:endParaRPr>
          </a:p>
          <a:p>
            <a:endParaRPr lang="en-ZA" sz="1600" kern="0" dirty="0">
              <a:solidFill>
                <a:schemeClr val="accent5"/>
              </a:solidFill>
              <a:latin typeface="Calibri Light" panose="020F0302020204030204" pitchFamily="34" charset="0"/>
              <a:cs typeface="Calibri Light" panose="020F0302020204030204" pitchFamily="34" charset="0"/>
            </a:endParaRPr>
          </a:p>
          <a:p>
            <a:r>
              <a:rPr lang="en-ZA" sz="1600" kern="0" dirty="0">
                <a:solidFill>
                  <a:schemeClr val="accent5"/>
                </a:solidFill>
                <a:latin typeface="Calibri Light" panose="020F0302020204030204" pitchFamily="34" charset="0"/>
                <a:cs typeface="Calibri Light" panose="020F0302020204030204" pitchFamily="34" charset="0"/>
              </a:rPr>
              <a:t>Unless your LPU meters are in exceptional hands, there is a </a:t>
            </a:r>
            <a:r>
              <a:rPr lang="en-ZA" sz="1600" b="1" kern="0" dirty="0">
                <a:solidFill>
                  <a:srgbClr val="FF0000"/>
                </a:solidFill>
                <a:latin typeface="Calibri Light" panose="020F0302020204030204" pitchFamily="34" charset="0"/>
                <a:cs typeface="Calibri Light" panose="020F0302020204030204" pitchFamily="34" charset="0"/>
              </a:rPr>
              <a:t>100% chance</a:t>
            </a:r>
            <a:r>
              <a:rPr lang="en-ZA" sz="1600" kern="0" dirty="0">
                <a:solidFill>
                  <a:schemeClr val="accent5"/>
                </a:solidFill>
                <a:latin typeface="Calibri Light" panose="020F0302020204030204" pitchFamily="34" charset="0"/>
                <a:cs typeface="Calibri Light" panose="020F0302020204030204" pitchFamily="34" charset="0"/>
              </a:rPr>
              <a:t> that they are under-reading in more instances than you can afford.</a:t>
            </a:r>
          </a:p>
          <a:p>
            <a:endParaRPr lang="en-ZA" sz="1600" kern="0" dirty="0">
              <a:solidFill>
                <a:schemeClr val="accent5"/>
              </a:solidFill>
              <a:latin typeface="Calibri Light" panose="020F0302020204030204" pitchFamily="34" charset="0"/>
              <a:cs typeface="Calibri Light" panose="020F0302020204030204" pitchFamily="34" charset="0"/>
            </a:endParaRPr>
          </a:p>
          <a:p>
            <a:endParaRPr lang="en-ZA" sz="1400" b="1" kern="0" dirty="0">
              <a:solidFill>
                <a:schemeClr val="accent5"/>
              </a:solidFill>
            </a:endParaRPr>
          </a:p>
        </p:txBody>
      </p:sp>
      <p:sp>
        <p:nvSpPr>
          <p:cNvPr id="5" name="TextBox 4">
            <a:extLst>
              <a:ext uri="{FF2B5EF4-FFF2-40B4-BE49-F238E27FC236}">
                <a16:creationId xmlns:a16="http://schemas.microsoft.com/office/drawing/2014/main" id="{5243B11F-583C-C94F-9543-6F99DC3AA2D1}"/>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pic>
        <p:nvPicPr>
          <p:cNvPr id="6" name="Picture 5">
            <a:extLst>
              <a:ext uri="{FF2B5EF4-FFF2-40B4-BE49-F238E27FC236}">
                <a16:creationId xmlns:a16="http://schemas.microsoft.com/office/drawing/2014/main" id="{88C1410F-F55A-0B4E-8F1D-403531223FBD}"/>
              </a:ext>
            </a:extLst>
          </p:cNvPr>
          <p:cNvPicPr>
            <a:picLocks noChangeAspect="1"/>
          </p:cNvPicPr>
          <p:nvPr/>
        </p:nvPicPr>
        <p:blipFill>
          <a:blip r:embed="rId3"/>
          <a:stretch>
            <a:fillRect/>
          </a:stretch>
        </p:blipFill>
        <p:spPr>
          <a:xfrm>
            <a:off x="8227401" y="262678"/>
            <a:ext cx="2064080" cy="1255898"/>
          </a:xfrm>
          <a:prstGeom prst="rect">
            <a:avLst/>
          </a:prstGeom>
        </p:spPr>
      </p:pic>
      <p:pic>
        <p:nvPicPr>
          <p:cNvPr id="9" name="Picture 8">
            <a:extLst>
              <a:ext uri="{FF2B5EF4-FFF2-40B4-BE49-F238E27FC236}">
                <a16:creationId xmlns:a16="http://schemas.microsoft.com/office/drawing/2014/main" id="{38D33AE6-A96D-9942-8387-D55F26CA059F}"/>
              </a:ext>
            </a:extLst>
          </p:cNvPr>
          <p:cNvPicPr/>
          <p:nvPr/>
        </p:nvPicPr>
        <p:blipFill>
          <a:blip r:embed="rId4"/>
          <a:stretch>
            <a:fillRect/>
          </a:stretch>
        </p:blipFill>
        <p:spPr>
          <a:xfrm>
            <a:off x="7326063" y="1704178"/>
            <a:ext cx="4228176" cy="4188247"/>
          </a:xfrm>
          <a:prstGeom prst="rect">
            <a:avLst/>
          </a:prstGeom>
        </p:spPr>
      </p:pic>
    </p:spTree>
    <p:extLst>
      <p:ext uri="{BB962C8B-B14F-4D97-AF65-F5344CB8AC3E}">
        <p14:creationId xmlns:p14="http://schemas.microsoft.com/office/powerpoint/2010/main" val="37306239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14</a:t>
            </a:fld>
            <a:endParaRPr lang="en-ZA"/>
          </a:p>
        </p:txBody>
      </p:sp>
      <p:sp>
        <p:nvSpPr>
          <p:cNvPr id="3" name="Content Placeholder 3">
            <a:extLst>
              <a:ext uri="{FF2B5EF4-FFF2-40B4-BE49-F238E27FC236}">
                <a16:creationId xmlns:a16="http://schemas.microsoft.com/office/drawing/2014/main" id="{FEE6F064-12B2-D946-89C3-FFF1945A14F7}"/>
              </a:ext>
            </a:extLst>
          </p:cNvPr>
          <p:cNvSpPr txBox="1"/>
          <p:nvPr/>
        </p:nvSpPr>
        <p:spPr bwMode="auto">
          <a:xfrm>
            <a:off x="1157314" y="4272424"/>
            <a:ext cx="4641602" cy="1803403"/>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panose="020F0502020204030204" pitchFamily="34" charset="0"/>
                <a:cs typeface="Calibri" panose="020F0502020204030204" pitchFamily="34" charset="0"/>
              </a:rPr>
              <a:t>The meter read data must be displayed on the web in various formats ranging from the raw 30 minute data to scalable graphs and account values</a:t>
            </a:r>
          </a:p>
          <a:p>
            <a:r>
              <a:rPr lang="en-ZA" sz="1600" kern="0" dirty="0">
                <a:solidFill>
                  <a:schemeClr val="accent5"/>
                </a:solidFill>
                <a:latin typeface="Calibri" panose="020F0502020204030204" pitchFamily="34" charset="0"/>
                <a:cs typeface="Calibri" panose="020F0502020204030204" pitchFamily="34" charset="0"/>
              </a:rPr>
              <a:t>The profile and account for a large shopping centre are shown in this slide</a:t>
            </a:r>
          </a:p>
          <a:p>
            <a:endParaRPr lang="en-ZA" sz="1400" b="1" kern="0" dirty="0">
              <a:solidFill>
                <a:schemeClr val="accent5"/>
              </a:solidFill>
            </a:endParaRPr>
          </a:p>
        </p:txBody>
      </p:sp>
      <p:pic>
        <p:nvPicPr>
          <p:cNvPr id="4" name="Picture 3">
            <a:extLst>
              <a:ext uri="{FF2B5EF4-FFF2-40B4-BE49-F238E27FC236}">
                <a16:creationId xmlns:a16="http://schemas.microsoft.com/office/drawing/2014/main" id="{A55038F5-1A6B-704A-8337-B624205A0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380" y="782172"/>
            <a:ext cx="5207620" cy="3259565"/>
          </a:xfrm>
          <a:prstGeom prst="rect">
            <a:avLst/>
          </a:prstGeom>
        </p:spPr>
      </p:pic>
      <p:pic>
        <p:nvPicPr>
          <p:cNvPr id="5" name="Picture 4">
            <a:extLst>
              <a:ext uri="{FF2B5EF4-FFF2-40B4-BE49-F238E27FC236}">
                <a16:creationId xmlns:a16="http://schemas.microsoft.com/office/drawing/2014/main" id="{914F1B17-2DBD-C94E-B4F8-93FE4EA7B6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3548" y="639871"/>
            <a:ext cx="3397765" cy="2679929"/>
          </a:xfrm>
          <a:prstGeom prst="rect">
            <a:avLst/>
          </a:prstGeom>
        </p:spPr>
      </p:pic>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2"/>
            <a:ext cx="9565994"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lvl="0">
              <a:defRPr/>
            </a:pPr>
            <a:r>
              <a:rPr lang="en-US" sz="2800" b="1" dirty="0">
                <a:solidFill>
                  <a:srgbClr val="1E1C1A"/>
                </a:solidFill>
                <a:latin typeface="Calibri Light" panose="020F0302020204030204" pitchFamily="34" charset="0"/>
                <a:cs typeface="Calibri Light" panose="020F0302020204030204" pitchFamily="34" charset="0"/>
                <a:sym typeface="Helvetica"/>
              </a:rPr>
              <a:t>ENERGY BALANCE: LPU SEGMENT METERING (2)</a:t>
            </a:r>
            <a:endParaRPr lang="en-ZA" sz="2800" b="1" dirty="0">
              <a:solidFill>
                <a:srgbClr val="1E1C1A"/>
              </a:solidFill>
              <a:latin typeface="Calibri Light" panose="020F0302020204030204" pitchFamily="34" charset="0"/>
              <a:cs typeface="Calibri Light" panose="020F0302020204030204" pitchFamily="34" charset="0"/>
              <a:sym typeface="Helvetica"/>
            </a:endParaRPr>
          </a:p>
        </p:txBody>
      </p:sp>
      <p:sp>
        <p:nvSpPr>
          <p:cNvPr id="8" name="TextBox 7">
            <a:extLst>
              <a:ext uri="{FF2B5EF4-FFF2-40B4-BE49-F238E27FC236}">
                <a16:creationId xmlns:a16="http://schemas.microsoft.com/office/drawing/2014/main" id="{D5775F75-9102-5847-BEFE-04C4FFF254DC}"/>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pic>
        <p:nvPicPr>
          <p:cNvPr id="6" name="Picture 5">
            <a:extLst>
              <a:ext uri="{FF2B5EF4-FFF2-40B4-BE49-F238E27FC236}">
                <a16:creationId xmlns:a16="http://schemas.microsoft.com/office/drawing/2014/main" id="{297D6ED6-F969-B646-8159-CDB41A3E591A}"/>
              </a:ext>
            </a:extLst>
          </p:cNvPr>
          <p:cNvPicPr>
            <a:picLocks noChangeAspect="1"/>
          </p:cNvPicPr>
          <p:nvPr/>
        </p:nvPicPr>
        <p:blipFill>
          <a:blip r:embed="rId5"/>
          <a:stretch>
            <a:fillRect/>
          </a:stretch>
        </p:blipFill>
        <p:spPr>
          <a:xfrm>
            <a:off x="6489716" y="3462167"/>
            <a:ext cx="3641700" cy="3058777"/>
          </a:xfrm>
          <a:prstGeom prst="rect">
            <a:avLst/>
          </a:prstGeom>
        </p:spPr>
      </p:pic>
      <p:pic>
        <p:nvPicPr>
          <p:cNvPr id="9" name="Picture 8">
            <a:extLst>
              <a:ext uri="{FF2B5EF4-FFF2-40B4-BE49-F238E27FC236}">
                <a16:creationId xmlns:a16="http://schemas.microsoft.com/office/drawing/2014/main" id="{1ECC50CC-FFD7-224B-BD50-343B26BBD8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7058" y="225788"/>
            <a:ext cx="1687429" cy="685800"/>
          </a:xfrm>
          <a:prstGeom prst="rect">
            <a:avLst/>
          </a:prstGeom>
        </p:spPr>
      </p:pic>
    </p:spTree>
    <p:extLst>
      <p:ext uri="{BB962C8B-B14F-4D97-AF65-F5344CB8AC3E}">
        <p14:creationId xmlns:p14="http://schemas.microsoft.com/office/powerpoint/2010/main" val="4233222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15</a:t>
            </a:fld>
            <a:endParaRPr lang="en-ZA"/>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2"/>
            <a:ext cx="9565994"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lvl="0">
              <a:defRPr/>
            </a:pPr>
            <a:r>
              <a:rPr lang="en-US" sz="2800" b="1" dirty="0">
                <a:solidFill>
                  <a:srgbClr val="1E1C1A"/>
                </a:solidFill>
                <a:latin typeface="Calibri Light" panose="020F0302020204030204" pitchFamily="34" charset="0"/>
                <a:cs typeface="Calibri Light" panose="020F0302020204030204" pitchFamily="34" charset="0"/>
                <a:sym typeface="Helvetica"/>
              </a:rPr>
              <a:t>ENERGY BALANCE: LPU SEGMENT METERING (3)</a:t>
            </a:r>
            <a:endParaRPr lang="en-ZA" sz="2800" b="1" dirty="0">
              <a:solidFill>
                <a:srgbClr val="1E1C1A"/>
              </a:solidFill>
              <a:latin typeface="Calibri Light" panose="020F0302020204030204" pitchFamily="34" charset="0"/>
              <a:cs typeface="Calibri Light" panose="020F0302020204030204" pitchFamily="34" charset="0"/>
              <a:sym typeface="Helvetica"/>
            </a:endParaRPr>
          </a:p>
        </p:txBody>
      </p:sp>
      <p:sp>
        <p:nvSpPr>
          <p:cNvPr id="8" name="Content Placeholder 3">
            <a:extLst>
              <a:ext uri="{FF2B5EF4-FFF2-40B4-BE49-F238E27FC236}">
                <a16:creationId xmlns:a16="http://schemas.microsoft.com/office/drawing/2014/main" id="{FD7F81F8-A83E-764A-97AD-23A26685F599}"/>
              </a:ext>
            </a:extLst>
          </p:cNvPr>
          <p:cNvSpPr txBox="1"/>
          <p:nvPr/>
        </p:nvSpPr>
        <p:spPr bwMode="auto">
          <a:xfrm>
            <a:off x="725487" y="802929"/>
            <a:ext cx="8950948" cy="2727349"/>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Light" panose="020F0302020204030204" pitchFamily="34" charset="0"/>
                <a:cs typeface="Calibri Light" panose="020F0302020204030204" pitchFamily="34" charset="0"/>
              </a:rPr>
              <a:t>These users must be measured in 30 minute intervals, therefore a set of readings is uploaded from the meter 1,440 times per 30-day month (2 reads/h x 24h x 30d).</a:t>
            </a:r>
          </a:p>
          <a:p>
            <a:r>
              <a:rPr lang="en-ZA" sz="1600" kern="0" dirty="0">
                <a:solidFill>
                  <a:schemeClr val="accent5"/>
                </a:solidFill>
                <a:latin typeface="Calibri Light" panose="020F0302020204030204" pitchFamily="34" charset="0"/>
                <a:cs typeface="Calibri Light" panose="020F0302020204030204" pitchFamily="34" charset="0"/>
              </a:rPr>
              <a:t>If less than 1,440 reading sets are counted, a reason must be determined for the missing periods, </a:t>
            </a:r>
            <a:r>
              <a:rPr lang="en-ZA" sz="1600" kern="0" dirty="0" err="1">
                <a:solidFill>
                  <a:schemeClr val="accent5"/>
                </a:solidFill>
                <a:latin typeface="Calibri Light" panose="020F0302020204030204" pitchFamily="34" charset="0"/>
                <a:cs typeface="Calibri Light" panose="020F0302020204030204" pitchFamily="34" charset="0"/>
              </a:rPr>
              <a:t>eg</a:t>
            </a:r>
            <a:r>
              <a:rPr lang="en-ZA" sz="1600" kern="0" dirty="0">
                <a:solidFill>
                  <a:schemeClr val="accent5"/>
                </a:solidFill>
                <a:latin typeface="Calibri Light" panose="020F0302020204030204" pitchFamily="34" charset="0"/>
                <a:cs typeface="Calibri Light" panose="020F0302020204030204" pitchFamily="34" charset="0"/>
              </a:rPr>
              <a:t> power outage related?  If not, the gaps must be accounted for by either re-reading the meter, or by creating a correction report that will be journaled to the account.</a:t>
            </a:r>
          </a:p>
          <a:p>
            <a:r>
              <a:rPr lang="en-ZA" sz="1600" kern="0" dirty="0">
                <a:solidFill>
                  <a:schemeClr val="accent5"/>
                </a:solidFill>
                <a:latin typeface="Calibri Light" panose="020F0302020204030204" pitchFamily="34" charset="0"/>
                <a:cs typeface="Calibri Light" panose="020F0302020204030204" pitchFamily="34" charset="0"/>
              </a:rPr>
              <a:t>The 30 minute data is summated at the end of each calendar month into billable readings.</a:t>
            </a:r>
          </a:p>
          <a:p>
            <a:r>
              <a:rPr lang="en-ZA" sz="1600" kern="0" dirty="0">
                <a:solidFill>
                  <a:schemeClr val="accent5"/>
                </a:solidFill>
                <a:latin typeface="Calibri Light" panose="020F0302020204030204" pitchFamily="34" charset="0"/>
                <a:cs typeface="Calibri Light" panose="020F0302020204030204" pitchFamily="34" charset="0"/>
              </a:rPr>
              <a:t>This type of data makes it very difficult for a consumer to question readings and takes away many of the opportunistic challenges experienced in the pre-data era (and legal action).</a:t>
            </a:r>
          </a:p>
          <a:p>
            <a:r>
              <a:rPr lang="en-ZA" sz="1600" kern="0" dirty="0">
                <a:solidFill>
                  <a:schemeClr val="accent5"/>
                </a:solidFill>
                <a:latin typeface="Calibri Light" panose="020F0302020204030204" pitchFamily="34" charset="0"/>
                <a:cs typeface="Calibri Light" panose="020F0302020204030204" pitchFamily="34" charset="0"/>
              </a:rPr>
              <a:t>A list of meter / installation failures must be kept electronically and actioned and tracked daily by several responsible teams. </a:t>
            </a:r>
          </a:p>
          <a:p>
            <a:endParaRPr lang="en-ZA" sz="1400" b="1" kern="0" dirty="0">
              <a:solidFill>
                <a:schemeClr val="accent5"/>
              </a:solidFill>
            </a:endParaRPr>
          </a:p>
        </p:txBody>
      </p:sp>
      <p:pic>
        <p:nvPicPr>
          <p:cNvPr id="9" name="Picture 8">
            <a:extLst>
              <a:ext uri="{FF2B5EF4-FFF2-40B4-BE49-F238E27FC236}">
                <a16:creationId xmlns:a16="http://schemas.microsoft.com/office/drawing/2014/main" id="{CB8E1B19-C479-4B40-81DF-96E49FDF62F8}"/>
              </a:ext>
            </a:extLst>
          </p:cNvPr>
          <p:cNvPicPr>
            <a:picLocks noChangeAspect="1"/>
          </p:cNvPicPr>
          <p:nvPr/>
        </p:nvPicPr>
        <p:blipFill>
          <a:blip r:embed="rId3"/>
          <a:stretch>
            <a:fillRect/>
          </a:stretch>
        </p:blipFill>
        <p:spPr>
          <a:xfrm>
            <a:off x="4849792" y="3738623"/>
            <a:ext cx="5818207" cy="2506602"/>
          </a:xfrm>
          <a:prstGeom prst="rect">
            <a:avLst/>
          </a:prstGeom>
        </p:spPr>
      </p:pic>
      <p:sp>
        <p:nvSpPr>
          <p:cNvPr id="10" name="Rectangle 9">
            <a:extLst>
              <a:ext uri="{FF2B5EF4-FFF2-40B4-BE49-F238E27FC236}">
                <a16:creationId xmlns:a16="http://schemas.microsoft.com/office/drawing/2014/main" id="{06B18506-FE98-F049-9760-A426CFE54A12}"/>
              </a:ext>
            </a:extLst>
          </p:cNvPr>
          <p:cNvSpPr/>
          <p:nvPr/>
        </p:nvSpPr>
        <p:spPr>
          <a:xfrm>
            <a:off x="725487" y="3929205"/>
            <a:ext cx="4124305" cy="1877245"/>
          </a:xfrm>
          <a:prstGeom prst="rect">
            <a:avLst/>
          </a:prstGeom>
        </p:spPr>
        <p:txBody>
          <a:bodyPr wrap="square">
            <a:spAutoFit/>
          </a:bodyPr>
          <a:lstStyle/>
          <a:p>
            <a:pPr>
              <a:lnSpc>
                <a:spcPct val="115000"/>
              </a:lnSpc>
              <a:spcAft>
                <a:spcPts val="813"/>
              </a:spcAft>
            </a:pPr>
            <a:r>
              <a:rPr lang="en-US" sz="1600" dirty="0">
                <a:solidFill>
                  <a:schemeClr val="accent5"/>
                </a:solidFill>
                <a:latin typeface="Calibri" panose="020F0502020204030204" pitchFamily="34" charset="0"/>
                <a:ea typeface="Calibri" panose="020F0502020204030204" pitchFamily="34" charset="0"/>
                <a:cs typeface="Calibri" panose="020F0502020204030204" pitchFamily="34" charset="0"/>
              </a:rPr>
              <a:t>The graph shows an actual business customer, annual account about R3 million.</a:t>
            </a:r>
          </a:p>
          <a:p>
            <a:pPr>
              <a:lnSpc>
                <a:spcPct val="115000"/>
              </a:lnSpc>
              <a:spcAft>
                <a:spcPts val="813"/>
              </a:spcAft>
            </a:pPr>
            <a:r>
              <a:rPr lang="en-US" sz="1600" dirty="0">
                <a:solidFill>
                  <a:schemeClr val="accent5"/>
                </a:solidFill>
                <a:latin typeface="Calibri" panose="020F0502020204030204" pitchFamily="34" charset="0"/>
                <a:ea typeface="Calibri" panose="020F0502020204030204" pitchFamily="34" charset="0"/>
                <a:cs typeface="Calibri" panose="020F0502020204030204" pitchFamily="34" charset="0"/>
              </a:rPr>
              <a:t>There is an event where the meter wiring was deliberately cut and buried in the wire </a:t>
            </a:r>
            <a:r>
              <a:rPr lang="en-US" sz="1600" dirty="0" err="1">
                <a:solidFill>
                  <a:schemeClr val="accent5"/>
                </a:solidFill>
                <a:latin typeface="Calibri" panose="020F0502020204030204" pitchFamily="34" charset="0"/>
                <a:ea typeface="Calibri" panose="020F0502020204030204" pitchFamily="34" charset="0"/>
                <a:cs typeface="Calibri" panose="020F0502020204030204" pitchFamily="34" charset="0"/>
              </a:rPr>
              <a:t>trunking</a:t>
            </a:r>
            <a:r>
              <a:rPr lang="en-US" sz="1600" dirty="0">
                <a:solidFill>
                  <a:schemeClr val="accent5"/>
                </a:solidFill>
                <a:latin typeface="Calibri" panose="020F0502020204030204" pitchFamily="34" charset="0"/>
                <a:ea typeface="Calibri" panose="020F0502020204030204" pitchFamily="34" charset="0"/>
                <a:cs typeface="Calibri" panose="020F0502020204030204" pitchFamily="34" charset="0"/>
              </a:rPr>
              <a:t>, this tamper was found and back-billed with R245,000.</a:t>
            </a:r>
          </a:p>
        </p:txBody>
      </p:sp>
      <p:sp>
        <p:nvSpPr>
          <p:cNvPr id="11" name="TextBox 10">
            <a:extLst>
              <a:ext uri="{FF2B5EF4-FFF2-40B4-BE49-F238E27FC236}">
                <a16:creationId xmlns:a16="http://schemas.microsoft.com/office/drawing/2014/main" id="{831689FB-8FC7-6E4F-BAC9-D279EF847A1C}"/>
              </a:ext>
            </a:extLst>
          </p:cNvPr>
          <p:cNvSpPr txBox="1"/>
          <p:nvPr/>
        </p:nvSpPr>
        <p:spPr>
          <a:xfrm>
            <a:off x="11082130" y="6354288"/>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5887064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16</a:t>
            </a:fld>
            <a:endParaRPr lang="en-ZA"/>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2"/>
            <a:ext cx="9565994"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defRPr/>
            </a:pPr>
            <a:r>
              <a:rPr lang="en-US" sz="2800" b="1" dirty="0">
                <a:solidFill>
                  <a:srgbClr val="1E1C1A"/>
                </a:solidFill>
                <a:latin typeface="Calibri Light" panose="020F0302020204030204" pitchFamily="34" charset="0"/>
                <a:cs typeface="Calibri Light" panose="020F0302020204030204" pitchFamily="34" charset="0"/>
                <a:sym typeface="Helvetica"/>
              </a:rPr>
              <a:t>ENERGY BALANCE: LPU SEGMENT BILLING CORRECTION (4)</a:t>
            </a:r>
            <a:endParaRPr lang="en-ZA" sz="2800" b="1" dirty="0">
              <a:solidFill>
                <a:srgbClr val="1E1C1A"/>
              </a:solidFill>
              <a:latin typeface="Calibri Light" panose="020F0302020204030204" pitchFamily="34" charset="0"/>
              <a:cs typeface="Calibri Light" panose="020F0302020204030204" pitchFamily="34" charset="0"/>
              <a:sym typeface="Helvetica"/>
            </a:endParaRPr>
          </a:p>
        </p:txBody>
      </p:sp>
      <p:pic>
        <p:nvPicPr>
          <p:cNvPr id="11" name="Picture 2">
            <a:extLst>
              <a:ext uri="{FF2B5EF4-FFF2-40B4-BE49-F238E27FC236}">
                <a16:creationId xmlns:a16="http://schemas.microsoft.com/office/drawing/2014/main" id="{B0A0F689-D0F0-9B4D-902F-785952CD6E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37" y="1185325"/>
            <a:ext cx="7077737" cy="380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ADA4F879-36B9-2744-9493-38F5E05460C2}"/>
              </a:ext>
            </a:extLst>
          </p:cNvPr>
          <p:cNvSpPr/>
          <p:nvPr/>
        </p:nvSpPr>
        <p:spPr>
          <a:xfrm>
            <a:off x="7130005" y="1358696"/>
            <a:ext cx="3970116" cy="3293209"/>
          </a:xfrm>
          <a:prstGeom prst="rect">
            <a:avLst/>
          </a:prstGeom>
        </p:spPr>
        <p:txBody>
          <a:bodyPr wrap="square">
            <a:spAutoFit/>
          </a:bodyPr>
          <a:lstStyle/>
          <a:p>
            <a:pPr marL="342900" indent="-342900">
              <a:buFont typeface="Symbol" pitchFamily="2" charset="2"/>
              <a:buChar char=""/>
            </a:pPr>
            <a:r>
              <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rPr>
              <a:t>When a meter or one of its components  fail, the consumption (and account) can be reliably reconstructed, based on the large volume of data collected</a:t>
            </a:r>
          </a:p>
          <a:p>
            <a:pPr marL="342900" indent="-342900">
              <a:buFont typeface="Symbol" pitchFamily="2" charset="2"/>
              <a:buChar char=""/>
            </a:pPr>
            <a:endPar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itchFamily="2" charset="2"/>
              <a:buChar char=""/>
            </a:pPr>
            <a:r>
              <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rPr>
              <a:t>The correction report should be discussed with the customer and billed by Finance</a:t>
            </a:r>
          </a:p>
          <a:p>
            <a:pPr marL="342900" indent="-342900">
              <a:buFont typeface="Symbol" pitchFamily="2" charset="2"/>
              <a:buChar char=""/>
            </a:pPr>
            <a:endPar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itchFamily="2" charset="2"/>
              <a:buChar char=""/>
            </a:pPr>
            <a:r>
              <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rPr>
              <a:t>Back-billing raises the risk of tampering with a meter</a:t>
            </a:r>
          </a:p>
          <a:p>
            <a:pPr marL="342900" indent="-342900">
              <a:buFont typeface="Symbol" pitchFamily="2" charset="2"/>
              <a:buChar char=""/>
            </a:pPr>
            <a:endPar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itchFamily="2" charset="2"/>
              <a:buChar char=""/>
            </a:pPr>
            <a:r>
              <a:rPr lang="en-ZA" sz="1600" dirty="0">
                <a:solidFill>
                  <a:schemeClr val="accent5"/>
                </a:solidFill>
                <a:latin typeface="Calibri" panose="020F0502020204030204" pitchFamily="34" charset="0"/>
                <a:ea typeface="Times New Roman" panose="02020603050405020304" pitchFamily="18" charset="0"/>
                <a:cs typeface="Calibri" panose="020F0502020204030204" pitchFamily="34" charset="0"/>
              </a:rPr>
              <a:t>Link this function to the by-laws</a:t>
            </a:r>
          </a:p>
        </p:txBody>
      </p:sp>
      <p:pic>
        <p:nvPicPr>
          <p:cNvPr id="13" name="Picture 12">
            <a:extLst>
              <a:ext uri="{FF2B5EF4-FFF2-40B4-BE49-F238E27FC236}">
                <a16:creationId xmlns:a16="http://schemas.microsoft.com/office/drawing/2014/main" id="{49620119-23AF-4C46-8B3F-8A75E59563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8054" y="5323852"/>
            <a:ext cx="4682645" cy="14967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TextBox 7">
            <a:extLst>
              <a:ext uri="{FF2B5EF4-FFF2-40B4-BE49-F238E27FC236}">
                <a16:creationId xmlns:a16="http://schemas.microsoft.com/office/drawing/2014/main" id="{6C0B5D68-AE6E-2F44-9B98-19006DA049C9}"/>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7588832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fld id="{86CB4B4D-7CA3-9044-876B-883B54F8677D}" type="slidenum">
              <a:rPr lang="en-ZA" smtClean="0"/>
              <a:t>17</a:t>
            </a:fld>
            <a:endParaRPr lang="en-ZA"/>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883385" y="280042"/>
            <a:ext cx="9408095"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lvl="0">
              <a:defRPr/>
            </a:pPr>
            <a:r>
              <a:rPr lang="en-US" sz="2800" b="1" dirty="0">
                <a:solidFill>
                  <a:srgbClr val="1E1C1A"/>
                </a:solidFill>
                <a:latin typeface="Calibri Light" panose="020F0302020204030204" pitchFamily="34" charset="0"/>
                <a:cs typeface="Calibri Light" panose="020F0302020204030204" pitchFamily="34" charset="0"/>
                <a:sym typeface="Helvetica"/>
              </a:rPr>
              <a:t>ENERGY BALANCE: LPU SEGMENT BUSINESS INTELLIGENCE (5)</a:t>
            </a:r>
            <a:endParaRPr lang="en-ZA" sz="2800" b="1" dirty="0">
              <a:solidFill>
                <a:srgbClr val="1E1C1A"/>
              </a:solidFill>
              <a:latin typeface="Calibri Light" panose="020F0302020204030204" pitchFamily="34" charset="0"/>
              <a:cs typeface="Calibri Light" panose="020F0302020204030204" pitchFamily="34" charset="0"/>
              <a:sym typeface="Helvetica"/>
            </a:endParaRPr>
          </a:p>
        </p:txBody>
      </p:sp>
      <p:pic>
        <p:nvPicPr>
          <p:cNvPr id="11" name="Picture 10">
            <a:extLst>
              <a:ext uri="{FF2B5EF4-FFF2-40B4-BE49-F238E27FC236}">
                <a16:creationId xmlns:a16="http://schemas.microsoft.com/office/drawing/2014/main" id="{DC660C81-867F-BC4B-A23F-536C57A6F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3484" y="638373"/>
            <a:ext cx="3310602" cy="2184335"/>
          </a:xfrm>
          <a:prstGeom prst="rect">
            <a:avLst/>
          </a:prstGeom>
        </p:spPr>
      </p:pic>
      <p:sp>
        <p:nvSpPr>
          <p:cNvPr id="12" name="Content Placeholder 3">
            <a:extLst>
              <a:ext uri="{FF2B5EF4-FFF2-40B4-BE49-F238E27FC236}">
                <a16:creationId xmlns:a16="http://schemas.microsoft.com/office/drawing/2014/main" id="{56911B83-9E8B-554E-BE6E-F25BB5F562D0}"/>
              </a:ext>
            </a:extLst>
          </p:cNvPr>
          <p:cNvSpPr txBox="1"/>
          <p:nvPr/>
        </p:nvSpPr>
        <p:spPr bwMode="auto">
          <a:xfrm>
            <a:off x="4732667" y="909157"/>
            <a:ext cx="5039391" cy="1913552"/>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panose="020F0502020204030204" pitchFamily="34" charset="0"/>
                <a:cs typeface="Calibri" panose="020F0502020204030204" pitchFamily="34" charset="0"/>
              </a:rPr>
              <a:t>The meter faults found by this type of data analysis are the kind that are humanly impossible to find.</a:t>
            </a:r>
          </a:p>
          <a:p>
            <a:r>
              <a:rPr lang="en-ZA" sz="1600" kern="0" dirty="0">
                <a:solidFill>
                  <a:schemeClr val="accent5"/>
                </a:solidFill>
                <a:latin typeface="Calibri" panose="020F0502020204030204" pitchFamily="34" charset="0"/>
                <a:cs typeface="Calibri" panose="020F0502020204030204" pitchFamily="34" charset="0"/>
              </a:rPr>
              <a:t>For example, a dry joint inside a meter that intermittently creates full contact and then again partial or no contact, resulting in under registration of units on the meter (factory defect).</a:t>
            </a:r>
          </a:p>
          <a:p>
            <a:r>
              <a:rPr lang="en-ZA" sz="1600" kern="0" dirty="0">
                <a:solidFill>
                  <a:schemeClr val="accent5"/>
                </a:solidFill>
                <a:latin typeface="Calibri" panose="020F0502020204030204" pitchFamily="34" charset="0"/>
                <a:cs typeface="Calibri" panose="020F0502020204030204" pitchFamily="34" charset="0"/>
              </a:rPr>
              <a:t>7 million units recovered within 3 months.</a:t>
            </a:r>
          </a:p>
          <a:p>
            <a:endParaRPr lang="en-ZA" sz="1400" kern="0" dirty="0">
              <a:solidFill>
                <a:schemeClr val="accent5"/>
              </a:solidFill>
            </a:endParaRPr>
          </a:p>
          <a:p>
            <a:endParaRPr lang="en-ZA" sz="1400" kern="0" dirty="0">
              <a:solidFill>
                <a:schemeClr val="accent5"/>
              </a:solidFill>
            </a:endParaRPr>
          </a:p>
        </p:txBody>
      </p:sp>
      <p:sp>
        <p:nvSpPr>
          <p:cNvPr id="8" name="TextBox 7">
            <a:extLst>
              <a:ext uri="{FF2B5EF4-FFF2-40B4-BE49-F238E27FC236}">
                <a16:creationId xmlns:a16="http://schemas.microsoft.com/office/drawing/2014/main" id="{CD4FBF4E-3F13-AA47-8921-564EAC3605A2}"/>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pic>
        <p:nvPicPr>
          <p:cNvPr id="9" name="Picture 8">
            <a:extLst>
              <a:ext uri="{FF2B5EF4-FFF2-40B4-BE49-F238E27FC236}">
                <a16:creationId xmlns:a16="http://schemas.microsoft.com/office/drawing/2014/main" id="{C516020B-631E-7842-A490-9609A02F1C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6346" y="5997103"/>
            <a:ext cx="1687429" cy="685800"/>
          </a:xfrm>
          <a:prstGeom prst="rect">
            <a:avLst/>
          </a:prstGeom>
        </p:spPr>
      </p:pic>
      <p:sp>
        <p:nvSpPr>
          <p:cNvPr id="10" name="Content Placeholder 3">
            <a:extLst>
              <a:ext uri="{FF2B5EF4-FFF2-40B4-BE49-F238E27FC236}">
                <a16:creationId xmlns:a16="http://schemas.microsoft.com/office/drawing/2014/main" id="{6DF6F562-252D-564B-BD71-0E327CA96510}"/>
              </a:ext>
            </a:extLst>
          </p:cNvPr>
          <p:cNvSpPr txBox="1"/>
          <p:nvPr/>
        </p:nvSpPr>
        <p:spPr bwMode="auto">
          <a:xfrm>
            <a:off x="7287280" y="3549558"/>
            <a:ext cx="4383827" cy="2251434"/>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solidFill>
                  <a:schemeClr val="accent5"/>
                </a:solidFill>
                <a:latin typeface="Calibri" panose="020F0502020204030204" pitchFamily="34" charset="0"/>
                <a:cs typeface="Calibri" panose="020F0502020204030204" pitchFamily="34" charset="0"/>
              </a:rPr>
              <a:t>Relationship between voltages and currents.</a:t>
            </a:r>
          </a:p>
          <a:p>
            <a:r>
              <a:rPr lang="en-ZA" sz="1600" kern="0" dirty="0">
                <a:solidFill>
                  <a:schemeClr val="accent5"/>
                </a:solidFill>
                <a:latin typeface="Calibri" panose="020F0502020204030204" pitchFamily="34" charset="0"/>
                <a:cs typeface="Calibri" panose="020F0502020204030204" pitchFamily="34" charset="0"/>
              </a:rPr>
              <a:t>The left hand diagram shows the expected angles associated with 3 wire metering – 2 phases, balanced, 120 degrees away from the yellow phase.</a:t>
            </a:r>
          </a:p>
          <a:p>
            <a:r>
              <a:rPr lang="en-ZA" sz="1600" kern="0" dirty="0">
                <a:solidFill>
                  <a:schemeClr val="accent5"/>
                </a:solidFill>
                <a:latin typeface="Calibri" panose="020F0502020204030204" pitchFamily="34" charset="0"/>
                <a:cs typeface="Calibri" panose="020F0502020204030204" pitchFamily="34" charset="0"/>
              </a:rPr>
              <a:t>These diagrams confirm the correctness of the meter wiring.</a:t>
            </a:r>
          </a:p>
          <a:p>
            <a:endParaRPr lang="en-ZA" sz="1400" b="1" kern="0" dirty="0">
              <a:solidFill>
                <a:schemeClr val="accent5"/>
              </a:solidFill>
            </a:endParaRPr>
          </a:p>
          <a:p>
            <a:endParaRPr lang="en-ZA" sz="1400" b="1" kern="0" dirty="0">
              <a:solidFill>
                <a:schemeClr val="accent5"/>
              </a:solidFill>
            </a:endParaRPr>
          </a:p>
          <a:p>
            <a:endParaRPr lang="en-ZA" sz="1400" b="1" kern="0" dirty="0">
              <a:solidFill>
                <a:schemeClr val="accent5"/>
              </a:solidFill>
            </a:endParaRPr>
          </a:p>
        </p:txBody>
      </p:sp>
      <p:pic>
        <p:nvPicPr>
          <p:cNvPr id="14" name="Picture 13">
            <a:extLst>
              <a:ext uri="{FF2B5EF4-FFF2-40B4-BE49-F238E27FC236}">
                <a16:creationId xmlns:a16="http://schemas.microsoft.com/office/drawing/2014/main" id="{9E8FCCB2-7FF1-BE49-9BE8-9EB6A7026F9A}"/>
              </a:ext>
            </a:extLst>
          </p:cNvPr>
          <p:cNvPicPr>
            <a:picLocks noChangeAspect="1"/>
          </p:cNvPicPr>
          <p:nvPr/>
        </p:nvPicPr>
        <p:blipFill>
          <a:blip r:embed="rId5"/>
          <a:stretch>
            <a:fillRect/>
          </a:stretch>
        </p:blipFill>
        <p:spPr>
          <a:xfrm>
            <a:off x="646379" y="2822709"/>
            <a:ext cx="3169374" cy="3302153"/>
          </a:xfrm>
          <a:prstGeom prst="rect">
            <a:avLst/>
          </a:prstGeom>
        </p:spPr>
      </p:pic>
      <p:pic>
        <p:nvPicPr>
          <p:cNvPr id="15" name="Picture 14">
            <a:extLst>
              <a:ext uri="{FF2B5EF4-FFF2-40B4-BE49-F238E27FC236}">
                <a16:creationId xmlns:a16="http://schemas.microsoft.com/office/drawing/2014/main" id="{9CCA2424-2ABA-C74F-80AE-93608E8AB417}"/>
              </a:ext>
            </a:extLst>
          </p:cNvPr>
          <p:cNvPicPr>
            <a:picLocks noChangeAspect="1"/>
          </p:cNvPicPr>
          <p:nvPr/>
        </p:nvPicPr>
        <p:blipFill>
          <a:blip r:embed="rId6"/>
          <a:stretch>
            <a:fillRect/>
          </a:stretch>
        </p:blipFill>
        <p:spPr>
          <a:xfrm>
            <a:off x="3976678" y="2822709"/>
            <a:ext cx="3310602" cy="3449804"/>
          </a:xfrm>
          <a:prstGeom prst="rect">
            <a:avLst/>
          </a:prstGeom>
        </p:spPr>
      </p:pic>
      <p:pic>
        <p:nvPicPr>
          <p:cNvPr id="16" name="Picture 15">
            <a:extLst>
              <a:ext uri="{FF2B5EF4-FFF2-40B4-BE49-F238E27FC236}">
                <a16:creationId xmlns:a16="http://schemas.microsoft.com/office/drawing/2014/main" id="{B89F6918-A046-3047-B16F-9F99CC1C6FF8}"/>
              </a:ext>
            </a:extLst>
          </p:cNvPr>
          <p:cNvPicPr>
            <a:picLocks noChangeAspect="1"/>
          </p:cNvPicPr>
          <p:nvPr/>
        </p:nvPicPr>
        <p:blipFill>
          <a:blip r:embed="rId7"/>
          <a:stretch>
            <a:fillRect/>
          </a:stretch>
        </p:blipFill>
        <p:spPr>
          <a:xfrm>
            <a:off x="779610" y="5203062"/>
            <a:ext cx="1333214" cy="659515"/>
          </a:xfrm>
          <a:prstGeom prst="rect">
            <a:avLst/>
          </a:prstGeom>
        </p:spPr>
      </p:pic>
    </p:spTree>
    <p:extLst>
      <p:ext uri="{BB962C8B-B14F-4D97-AF65-F5344CB8AC3E}">
        <p14:creationId xmlns:p14="http://schemas.microsoft.com/office/powerpoint/2010/main" val="5285816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6C05BE9-0E8D-5A42-9C7F-189EF11B7A1F}"/>
              </a:ext>
            </a:extLst>
          </p:cNvPr>
          <p:cNvSpPr>
            <a:spLocks noGrp="1"/>
          </p:cNvSpPr>
          <p:nvPr/>
        </p:nvSpPr>
        <p:spPr>
          <a:xfrm>
            <a:off x="588925" y="233982"/>
            <a:ext cx="54658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kern="1200" dirty="0">
                <a:solidFill>
                  <a:schemeClr val="tx1"/>
                </a:solidFill>
                <a:latin typeface="+mj-lt"/>
                <a:ea typeface="+mj-ea"/>
                <a:cs typeface="+mj-cs"/>
              </a:rPr>
              <a:t>ENERGY BALANCE – MANAGE THE BYPASSING OF SPU METERS</a:t>
            </a:r>
          </a:p>
        </p:txBody>
      </p:sp>
      <p:sp>
        <p:nvSpPr>
          <p:cNvPr id="10" name="Text Placeholder 6">
            <a:extLst>
              <a:ext uri="{FF2B5EF4-FFF2-40B4-BE49-F238E27FC236}">
                <a16:creationId xmlns:a16="http://schemas.microsoft.com/office/drawing/2014/main" id="{DA97FCF5-5F5B-F949-83E8-1D355CC5625E}"/>
              </a:ext>
            </a:extLst>
          </p:cNvPr>
          <p:cNvSpPr>
            <a:spLocks noGrp="1"/>
          </p:cNvSpPr>
          <p:nvPr/>
        </p:nvSpPr>
        <p:spPr>
          <a:xfrm>
            <a:off x="190346" y="1559546"/>
            <a:ext cx="4290741"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2250" lvl="1" indent="0">
              <a:lnSpc>
                <a:spcPct val="90000"/>
              </a:lnSpc>
              <a:spcAft>
                <a:spcPts val="600"/>
              </a:spcAft>
              <a:buNone/>
            </a:pPr>
            <a:endParaRPr lang="en-US" dirty="0">
              <a:solidFill>
                <a:schemeClr val="tx1"/>
              </a:solidFill>
              <a:latin typeface="+mn-lt"/>
              <a:cs typeface="+mn-cs"/>
            </a:endParaRPr>
          </a:p>
          <a:p>
            <a:pPr marL="450850" lvl="1" indent="-228600">
              <a:lnSpc>
                <a:spcPct val="90000"/>
              </a:lnSpc>
              <a:spcAft>
                <a:spcPts val="600"/>
              </a:spcAft>
            </a:pPr>
            <a:r>
              <a:rPr lang="en-US" b="1" dirty="0">
                <a:solidFill>
                  <a:schemeClr val="tx1"/>
                </a:solidFill>
                <a:latin typeface="+mn-lt"/>
                <a:cs typeface="+mn-cs"/>
              </a:rPr>
              <a:t>Random isolated properties where Small Power User meters are bypassed to defraud the municipality of income</a:t>
            </a:r>
            <a:r>
              <a:rPr lang="en-US" dirty="0">
                <a:solidFill>
                  <a:schemeClr val="tx1"/>
                </a:solidFill>
                <a:latin typeface="+mn-lt"/>
                <a:cs typeface="+mn-cs"/>
              </a:rPr>
              <a:t> – these are often in upper and medium income areas</a:t>
            </a:r>
          </a:p>
          <a:p>
            <a:pPr marL="450850" lvl="1" indent="-228600">
              <a:lnSpc>
                <a:spcPct val="90000"/>
              </a:lnSpc>
              <a:spcAft>
                <a:spcPts val="600"/>
              </a:spcAft>
            </a:pPr>
            <a:r>
              <a:rPr lang="en-US" dirty="0">
                <a:solidFill>
                  <a:schemeClr val="tx1"/>
                </a:solidFill>
                <a:latin typeface="+mn-lt"/>
                <a:cs typeface="+mn-cs"/>
              </a:rPr>
              <a:t>Meter is bypassed using innovative methods</a:t>
            </a:r>
          </a:p>
          <a:p>
            <a:pPr marL="450850" lvl="1" indent="-228600">
              <a:lnSpc>
                <a:spcPct val="90000"/>
              </a:lnSpc>
              <a:spcAft>
                <a:spcPts val="600"/>
              </a:spcAft>
            </a:pPr>
            <a:r>
              <a:rPr lang="en-US" dirty="0">
                <a:solidFill>
                  <a:schemeClr val="tx1"/>
                </a:solidFill>
                <a:latin typeface="+mn-lt"/>
                <a:cs typeface="+mn-cs"/>
              </a:rPr>
              <a:t>And the customer still purchased (often &gt; R500) per month to mislead the municipality:</a:t>
            </a:r>
          </a:p>
          <a:p>
            <a:pPr marL="730250" lvl="2" indent="-228600">
              <a:lnSpc>
                <a:spcPct val="90000"/>
              </a:lnSpc>
              <a:spcAft>
                <a:spcPts val="600"/>
              </a:spcAft>
              <a:buFont typeface="Arial" panose="020B0604020202020204" pitchFamily="34" charset="0"/>
              <a:buChar char="•"/>
            </a:pPr>
            <a:r>
              <a:rPr lang="en-US" dirty="0">
                <a:solidFill>
                  <a:schemeClr val="tx1"/>
                </a:solidFill>
                <a:latin typeface="+mn-lt"/>
                <a:cs typeface="+mn-cs"/>
              </a:rPr>
              <a:t>This meter is a typical example – the customer denied any knowledge.</a:t>
            </a:r>
          </a:p>
          <a:p>
            <a:pPr marL="730250" lvl="2" indent="-228600">
              <a:lnSpc>
                <a:spcPct val="90000"/>
              </a:lnSpc>
              <a:spcAft>
                <a:spcPts val="600"/>
              </a:spcAft>
              <a:buFont typeface="Arial" panose="020B0604020202020204" pitchFamily="34" charset="0"/>
              <a:buChar char="•"/>
            </a:pPr>
            <a:r>
              <a:rPr lang="en-US" dirty="0">
                <a:solidFill>
                  <a:schemeClr val="tx1"/>
                </a:solidFill>
                <a:latin typeface="+mn-lt"/>
                <a:cs typeface="+mn-cs"/>
              </a:rPr>
              <a:t>A likely estimate would be that this customer defrauded on an amount of R2,000 per month, or R24,000 pa, AT THE VERY LEAST.</a:t>
            </a:r>
          </a:p>
          <a:p>
            <a:pPr marL="730250" lvl="2" indent="-228600">
              <a:lnSpc>
                <a:spcPct val="90000"/>
              </a:lnSpc>
              <a:spcAft>
                <a:spcPts val="600"/>
              </a:spcAft>
              <a:buFont typeface="Arial" panose="020B0604020202020204" pitchFamily="34" charset="0"/>
              <a:buChar char="•"/>
            </a:pPr>
            <a:r>
              <a:rPr lang="en-US" dirty="0">
                <a:solidFill>
                  <a:schemeClr val="tx1"/>
                </a:solidFill>
                <a:latin typeface="+mn-lt"/>
                <a:cs typeface="+mn-cs"/>
              </a:rPr>
              <a:t>There are thousands of these bypassed meters.</a:t>
            </a:r>
          </a:p>
          <a:p>
            <a:pPr lvl="1" indent="-228600">
              <a:lnSpc>
                <a:spcPct val="90000"/>
              </a:lnSpc>
              <a:spcAft>
                <a:spcPts val="600"/>
              </a:spcAft>
            </a:pPr>
            <a:endParaRPr lang="en-US" dirty="0">
              <a:solidFill>
                <a:schemeClr val="tx1"/>
              </a:solidFill>
              <a:latin typeface="+mn-lt"/>
              <a:cs typeface="+mn-cs"/>
            </a:endParaRPr>
          </a:p>
        </p:txBody>
      </p:sp>
      <p:pic>
        <p:nvPicPr>
          <p:cNvPr id="5" name="Picture 4">
            <a:extLst>
              <a:ext uri="{FF2B5EF4-FFF2-40B4-BE49-F238E27FC236}">
                <a16:creationId xmlns:a16="http://schemas.microsoft.com/office/drawing/2014/main" id="{FD792C33-7113-464C-9202-8E34EC3588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08" b="21462"/>
          <a:stretch/>
        </p:blipFill>
        <p:spPr>
          <a:xfrm>
            <a:off x="8527774" y="3200400"/>
            <a:ext cx="3664226" cy="365760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4" name="Picture 3">
            <a:extLst>
              <a:ext uri="{FF2B5EF4-FFF2-40B4-BE49-F238E27FC236}">
                <a16:creationId xmlns:a16="http://schemas.microsoft.com/office/drawing/2014/main" id="{664FF196-FCF3-7742-B06C-9C050B9A0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298" r="2" b="944"/>
          <a:stretch/>
        </p:blipFill>
        <p:spPr>
          <a:xfrm>
            <a:off x="6261607" y="1"/>
            <a:ext cx="3915774" cy="334676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Slide Number Placeholder 2"/>
          <p:cNvSpPr>
            <a:spLocks noGrp="1"/>
          </p:cNvSpPr>
          <p:nvPr>
            <p:ph type="sldNum" sz="quarter" idx="2"/>
          </p:nvPr>
        </p:nvSpPr>
        <p:spPr>
          <a:xfrm>
            <a:off x="8610600" y="6356349"/>
            <a:ext cx="2743200" cy="365125"/>
          </a:xfrm>
        </p:spPr>
        <p:txBody>
          <a:bodyPr vert="horz" lIns="91440" tIns="45720" rIns="91440" bIns="45720" rtlCol="0" anchor="ctr">
            <a:normAutofit/>
          </a:bodyPr>
          <a:lstStyle/>
          <a:p>
            <a:pPr>
              <a:spcAft>
                <a:spcPts val="600"/>
              </a:spcAft>
            </a:pPr>
            <a:fld id="{86CB4B4D-7CA3-9044-876B-883B54F8677D}" type="slidenum">
              <a:rPr lang="en-US">
                <a:solidFill>
                  <a:srgbClr val="FFFFFF"/>
                </a:solidFill>
              </a:rPr>
              <a:pPr>
                <a:spcAft>
                  <a:spcPts val="600"/>
                </a:spcAft>
              </a:pPr>
              <a:t>18</a:t>
            </a:fld>
            <a:endParaRPr lang="en-US">
              <a:solidFill>
                <a:srgbClr val="FFFFFF"/>
              </a:solidFill>
            </a:endParaRPr>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endParaRPr lang="en-GB" sz="1350" dirty="0"/>
          </a:p>
        </p:txBody>
      </p:sp>
      <p:sp>
        <p:nvSpPr>
          <p:cNvPr id="9" name="Text Placeholder 6">
            <a:extLst>
              <a:ext uri="{FF2B5EF4-FFF2-40B4-BE49-F238E27FC236}">
                <a16:creationId xmlns:a16="http://schemas.microsoft.com/office/drawing/2014/main" id="{0BE221DD-8DFC-F94E-B981-553CBBA216D4}"/>
              </a:ext>
            </a:extLst>
          </p:cNvPr>
          <p:cNvSpPr>
            <a:spLocks noGrp="1"/>
          </p:cNvSpPr>
          <p:nvPr/>
        </p:nvSpPr>
        <p:spPr>
          <a:xfrm>
            <a:off x="4601017" y="3855617"/>
            <a:ext cx="4051139" cy="2768401"/>
          </a:xfrm>
          <a:prstGeom prst="rect">
            <a:avLst/>
          </a:prstGeom>
          <a:ln>
            <a:solidFill>
              <a:schemeClr val="accent1"/>
            </a:solidFill>
          </a:ln>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en-GB" sz="1600" b="1" cap="none" dirty="0">
                <a:solidFill>
                  <a:schemeClr val="tx1"/>
                </a:solidFill>
                <a:highlight>
                  <a:srgbClr val="FFFF00"/>
                </a:highlight>
                <a:latin typeface="+mn-lt"/>
                <a:cs typeface="Arial" panose="020B0604020202020204" pitchFamily="34" charset="0"/>
              </a:rPr>
              <a:t>THIS PROBLEM CAN BE MANAGED BY:</a:t>
            </a:r>
            <a:endParaRPr lang="en-GB" sz="1600" b="1"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Algorithms to identify these meters</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Metro Police assistance when required</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Criminal prosecution</a:t>
            </a:r>
          </a:p>
          <a:p>
            <a:pPr marL="285750" indent="-285750">
              <a:lnSpc>
                <a:spcPct val="100000"/>
              </a:lnSpc>
              <a:spcAft>
                <a:spcPts val="0"/>
              </a:spcAft>
              <a:buFont typeface="Arial" panose="020B0604020202020204" pitchFamily="34" charset="0"/>
              <a:buChar char="•"/>
            </a:pPr>
            <a:endParaRPr lang="en-GB" sz="1600" cap="none" dirty="0">
              <a:solidFill>
                <a:schemeClr val="tx1"/>
              </a:solidFill>
              <a:latin typeface="+mn-lt"/>
              <a:cs typeface="Arial" panose="020B0604020202020204" pitchFamily="34" charset="0"/>
            </a:endParaRPr>
          </a:p>
          <a:p>
            <a:pPr>
              <a:lnSpc>
                <a:spcPct val="100000"/>
              </a:lnSpc>
              <a:spcAft>
                <a:spcPts val="0"/>
              </a:spcAft>
            </a:pPr>
            <a:r>
              <a:rPr lang="en-GB" sz="1600" cap="none" dirty="0">
                <a:solidFill>
                  <a:schemeClr val="tx1"/>
                </a:solidFill>
                <a:latin typeface="+mn-lt"/>
                <a:cs typeface="Arial" panose="020B0604020202020204" pitchFamily="34" charset="0"/>
              </a:rPr>
              <a:t>BUT</a:t>
            </a:r>
            <a:endParaRPr lang="en-GB" sz="1600" dirty="0">
              <a:solidFill>
                <a:schemeClr val="tx1"/>
              </a:solidFill>
              <a:latin typeface="+mn-lt"/>
              <a:cs typeface="Arial" panose="020B0604020202020204" pitchFamily="34" charset="0"/>
            </a:endParaRPr>
          </a:p>
          <a:p>
            <a:pPr lvl="1" indent="0">
              <a:lnSpc>
                <a:spcPct val="100000"/>
              </a:lnSpc>
              <a:spcAft>
                <a:spcPts val="0"/>
              </a:spcAft>
              <a:buNone/>
            </a:pPr>
            <a:endParaRPr lang="en-GB" dirty="0">
              <a:solidFill>
                <a:schemeClr val="tx2"/>
              </a:solidFill>
              <a:latin typeface="+mn-lt"/>
              <a:cs typeface="Arial" panose="020B0604020202020204" pitchFamily="34" charset="0"/>
            </a:endParaRPr>
          </a:p>
          <a:p>
            <a:pPr lvl="1" indent="0">
              <a:lnSpc>
                <a:spcPct val="100000"/>
              </a:lnSpc>
              <a:spcAft>
                <a:spcPts val="0"/>
              </a:spcAft>
              <a:buNone/>
            </a:pPr>
            <a:r>
              <a:rPr lang="en-GB" dirty="0">
                <a:solidFill>
                  <a:schemeClr val="tx2"/>
                </a:solidFill>
                <a:latin typeface="+mn-lt"/>
                <a:cs typeface="Arial" panose="020B0604020202020204" pitchFamily="34" charset="0"/>
              </a:rPr>
              <a:t>This exposes a fatal flaw in pre-smart STS prepayment metering.  Meters with two-way communication (smart) will be the only solution to this growing problem.</a:t>
            </a:r>
          </a:p>
          <a:p>
            <a:pPr marL="338138" lvl="1" indent="-214313">
              <a:lnSpc>
                <a:spcPct val="100000"/>
              </a:lnSpc>
              <a:spcAft>
                <a:spcPts val="0"/>
              </a:spcAft>
            </a:pPr>
            <a:endParaRPr lang="en-GB" dirty="0">
              <a:solidFill>
                <a:schemeClr val="tx2"/>
              </a:solidFill>
              <a:latin typeface="Arial" panose="020B0604020202020204" pitchFamily="34" charset="0"/>
              <a:cs typeface="Arial" panose="020B0604020202020204" pitchFamily="34" charset="0"/>
            </a:endParaRPr>
          </a:p>
          <a:p>
            <a:pPr marL="214313" indent="-214313">
              <a:lnSpc>
                <a:spcPct val="150000"/>
              </a:lnSpc>
              <a:buFont typeface="Arial" charset="0"/>
              <a:buChar char="•"/>
            </a:pPr>
            <a:endParaRPr lang="en-GB" sz="1600" cap="none" dirty="0">
              <a:solidFill>
                <a:schemeClr val="tx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9A4123A-1CC9-644B-B684-81A488A5B209}"/>
              </a:ext>
            </a:extLst>
          </p:cNvPr>
          <p:cNvSpPr txBox="1"/>
          <p:nvPr/>
        </p:nvSpPr>
        <p:spPr>
          <a:xfrm>
            <a:off x="10992678" y="6052857"/>
            <a:ext cx="944218" cy="415498"/>
          </a:xfrm>
          <a:prstGeom prst="rect">
            <a:avLst/>
          </a:prstGeom>
          <a:noFill/>
          <a:ln>
            <a:solidFill>
              <a:schemeClr val="accent1"/>
            </a:solidFill>
          </a:ln>
        </p:spPr>
        <p:txBody>
          <a:bodyPr wrap="square" rtlCol="0">
            <a:spAutoFit/>
          </a:bodyPr>
          <a:lstStyle/>
          <a:p>
            <a:pPr>
              <a:spcAft>
                <a:spcPts val="600"/>
              </a:spcAft>
            </a:pPr>
            <a:r>
              <a:rPr lang="en-US" sz="800" dirty="0">
                <a:solidFill>
                  <a:schemeClr val="tx2"/>
                </a:solidFill>
              </a:rPr>
              <a:t>Dr. Fred Fryer</a:t>
            </a:r>
            <a:endParaRPr lang="en-US" sz="800">
              <a:solidFill>
                <a:schemeClr val="tx2"/>
              </a:solidFill>
            </a:endParaRPr>
          </a:p>
          <a:p>
            <a:pPr>
              <a:spcAft>
                <a:spcPts val="600"/>
              </a:spcAft>
            </a:pPr>
            <a:r>
              <a:rPr lang="en-US" sz="800" dirty="0">
                <a:solidFill>
                  <a:schemeClr val="tx2"/>
                </a:solidFill>
              </a:rPr>
              <a:t>+2782 821 4807</a:t>
            </a:r>
            <a:endParaRPr lang="en-US" sz="800">
              <a:solidFill>
                <a:schemeClr val="tx2"/>
              </a:solidFill>
            </a:endParaRPr>
          </a:p>
        </p:txBody>
      </p:sp>
    </p:spTree>
    <p:extLst>
      <p:ext uri="{BB962C8B-B14F-4D97-AF65-F5344CB8AC3E}">
        <p14:creationId xmlns:p14="http://schemas.microsoft.com/office/powerpoint/2010/main" val="118082587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40F37-E339-044B-9D1F-46178BE51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5042" y="818223"/>
            <a:ext cx="4370958" cy="3421873"/>
          </a:xfrm>
          <a:prstGeom prst="rect">
            <a:avLst/>
          </a:prstGeom>
        </p:spPr>
      </p:pic>
      <p:pic>
        <p:nvPicPr>
          <p:cNvPr id="4" name="Picture 3">
            <a:extLst>
              <a:ext uri="{FF2B5EF4-FFF2-40B4-BE49-F238E27FC236}">
                <a16:creationId xmlns:a16="http://schemas.microsoft.com/office/drawing/2014/main" id="{E4F7BB00-2E63-724D-91DB-60340CB5A1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7563" y="3921272"/>
            <a:ext cx="7895914" cy="2671218"/>
          </a:xfrm>
          <a:prstGeom prst="rect">
            <a:avLst/>
          </a:prstGeom>
        </p:spPr>
      </p:pic>
      <p:sp>
        <p:nvSpPr>
          <p:cNvPr id="5" name="Title 4">
            <a:extLst>
              <a:ext uri="{FF2B5EF4-FFF2-40B4-BE49-F238E27FC236}">
                <a16:creationId xmlns:a16="http://schemas.microsoft.com/office/drawing/2014/main" id="{ACAA5A0C-C7F4-374E-A94F-2A8699BE31B7}"/>
              </a:ext>
            </a:extLst>
          </p:cNvPr>
          <p:cNvSpPr>
            <a:spLocks noGrp="1"/>
          </p:cNvSpPr>
          <p:nvPr/>
        </p:nvSpPr>
        <p:spPr>
          <a:xfrm>
            <a:off x="1212574" y="256463"/>
            <a:ext cx="8771858" cy="6479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dirty="0">
                <a:solidFill>
                  <a:srgbClr val="1E1C1A"/>
                </a:solidFill>
                <a:cs typeface="Calibri Light" panose="020F0302020204030204" pitchFamily="34" charset="0"/>
                <a:sym typeface="Helvetica"/>
              </a:rPr>
              <a:t>ENERGY BALANCE: SPU METERS - </a:t>
            </a:r>
            <a:r>
              <a:rPr lang="en-US" sz="2800" dirty="0">
                <a:solidFill>
                  <a:schemeClr val="tx1"/>
                </a:solidFill>
              </a:rPr>
              <a:t>ANALYSE  ACCOUNTS ON THE BILLING SYSTEM</a:t>
            </a:r>
            <a:endParaRPr lang="en-ZA" sz="2800" dirty="0">
              <a:solidFill>
                <a:schemeClr val="tx1"/>
              </a:solidFill>
            </a:endParaRPr>
          </a:p>
        </p:txBody>
      </p:sp>
      <p:sp>
        <p:nvSpPr>
          <p:cNvPr id="6" name="Content Placeholder 3">
            <a:extLst>
              <a:ext uri="{FF2B5EF4-FFF2-40B4-BE49-F238E27FC236}">
                <a16:creationId xmlns:a16="http://schemas.microsoft.com/office/drawing/2014/main" id="{7CDE4E43-832A-A547-A27C-BB7F24C28994}"/>
              </a:ext>
            </a:extLst>
          </p:cNvPr>
          <p:cNvSpPr txBox="1"/>
          <p:nvPr/>
        </p:nvSpPr>
        <p:spPr bwMode="auto">
          <a:xfrm>
            <a:off x="6384031" y="1058266"/>
            <a:ext cx="4229953" cy="2370734"/>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t>Complicated account situations exist in the billing system and these need to be resolved</a:t>
            </a:r>
          </a:p>
          <a:p>
            <a:r>
              <a:rPr lang="en-ZA" sz="1600" kern="0" dirty="0"/>
              <a:t>This high end residential stand was found with no electricity service linked</a:t>
            </a:r>
          </a:p>
          <a:p>
            <a:r>
              <a:rPr lang="en-ZA" sz="1600" kern="0" dirty="0"/>
              <a:t>The data was corrected in the billing system and the prepayment vending system</a:t>
            </a:r>
          </a:p>
          <a:p>
            <a:r>
              <a:rPr lang="en-ZA" sz="1600" kern="0" dirty="0"/>
              <a:t>The root cause was that the BPM process was not concluded</a:t>
            </a:r>
          </a:p>
        </p:txBody>
      </p:sp>
      <p:sp>
        <p:nvSpPr>
          <p:cNvPr id="2" name="Slide Number Placeholder 1">
            <a:extLst>
              <a:ext uri="{FF2B5EF4-FFF2-40B4-BE49-F238E27FC236}">
                <a16:creationId xmlns:a16="http://schemas.microsoft.com/office/drawing/2014/main" id="{3D790D92-5CF6-6647-B53E-03EFE36F5D5B}"/>
              </a:ext>
            </a:extLst>
          </p:cNvPr>
          <p:cNvSpPr>
            <a:spLocks noGrp="1"/>
          </p:cNvSpPr>
          <p:nvPr>
            <p:ph type="sldNum" sz="quarter" idx="2"/>
          </p:nvPr>
        </p:nvSpPr>
        <p:spPr/>
        <p:txBody>
          <a:bodyPr/>
          <a:lstStyle/>
          <a:p>
            <a:fld id="{86CB4B4D-7CA3-9044-876B-883B54F8677D}" type="slidenum">
              <a:rPr lang="en-ZA" smtClean="0"/>
              <a:t>19</a:t>
            </a:fld>
            <a:endParaRPr lang="en-ZA"/>
          </a:p>
        </p:txBody>
      </p:sp>
      <p:sp>
        <p:nvSpPr>
          <p:cNvPr id="7" name="TextBox 6">
            <a:extLst>
              <a:ext uri="{FF2B5EF4-FFF2-40B4-BE49-F238E27FC236}">
                <a16:creationId xmlns:a16="http://schemas.microsoft.com/office/drawing/2014/main" id="{FA3D162C-3ACD-324A-999D-4942B808E6D8}"/>
              </a:ext>
            </a:extLst>
          </p:cNvPr>
          <p:cNvSpPr txBox="1"/>
          <p:nvPr/>
        </p:nvSpPr>
        <p:spPr>
          <a:xfrm>
            <a:off x="11062252" y="6032981"/>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20523439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nvSpPr>
        <p:spPr>
          <a:xfrm>
            <a:off x="729206" y="1522604"/>
            <a:ext cx="3421376" cy="118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400" b="1" kern="1200" dirty="0">
                <a:solidFill>
                  <a:schemeClr val="tx1"/>
                </a:solidFill>
                <a:latin typeface="Arial" panose="020B0604020202020204" pitchFamily="34" charset="0"/>
                <a:cs typeface="Arial" panose="020B0604020202020204" pitchFamily="34" charset="0"/>
              </a:rPr>
              <a:t>WHY DO WE NEED TO MAINTAIN INFRASTRUCTURE?</a:t>
            </a:r>
            <a:endParaRPr lang="en-US" sz="2400" kern="1200" dirty="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0" name="Rectangle 9">
            <a:extLst>
              <a:ext uri="{FF2B5EF4-FFF2-40B4-BE49-F238E27FC236}">
                <a16:creationId xmlns:a16="http://schemas.microsoft.com/office/drawing/2014/main" id="{26C12076-06F5-E743-B8AC-914F2C96AF02}"/>
              </a:ext>
            </a:extLst>
          </p:cNvPr>
          <p:cNvSpPr/>
          <p:nvPr/>
        </p:nvSpPr>
        <p:spPr>
          <a:xfrm>
            <a:off x="725463" y="2815201"/>
            <a:ext cx="3150131" cy="3272324"/>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1600" dirty="0"/>
              <a:t>An electricity grid is enduring and tolerant, it will persevere and withstand long-time abuse</a:t>
            </a:r>
          </a:p>
          <a:p>
            <a:pPr marL="342900" indent="-228600">
              <a:lnSpc>
                <a:spcPct val="90000"/>
              </a:lnSpc>
              <a:spcAft>
                <a:spcPts val="600"/>
              </a:spcAft>
              <a:buFont typeface="Arial" panose="020B0604020202020204" pitchFamily="34" charset="0"/>
              <a:buChar char="•"/>
            </a:pPr>
            <a:r>
              <a:rPr lang="en-US" sz="1600" dirty="0"/>
              <a:t>Many grid transformers are overloaded for many hours in a day, possibly even to twice its rated capacity</a:t>
            </a:r>
          </a:p>
          <a:p>
            <a:pPr marL="342900" indent="-228600">
              <a:lnSpc>
                <a:spcPct val="90000"/>
              </a:lnSpc>
              <a:spcAft>
                <a:spcPts val="600"/>
              </a:spcAft>
              <a:buFont typeface="Arial" panose="020B0604020202020204" pitchFamily="34" charset="0"/>
              <a:buChar char="•"/>
            </a:pPr>
            <a:r>
              <a:rPr lang="en-US" sz="1600" dirty="0"/>
              <a:t>When load is increased the windings heat up, when load decreases, they cool down</a:t>
            </a:r>
          </a:p>
          <a:p>
            <a:pPr marL="342900" indent="-228600">
              <a:lnSpc>
                <a:spcPct val="90000"/>
              </a:lnSpc>
              <a:spcAft>
                <a:spcPts val="600"/>
              </a:spcAft>
              <a:buFont typeface="Arial" panose="020B0604020202020204" pitchFamily="34" charset="0"/>
              <a:buChar char="•"/>
            </a:pPr>
            <a:r>
              <a:rPr lang="en-US" sz="1600" dirty="0"/>
              <a:t>In most cases, it will take many years to destroy a transformer</a:t>
            </a:r>
          </a:p>
          <a:p>
            <a:pPr marL="342900" indent="-228600">
              <a:lnSpc>
                <a:spcPct val="90000"/>
              </a:lnSpc>
              <a:spcAft>
                <a:spcPts val="600"/>
              </a:spcAft>
              <a:buFont typeface="Arial" panose="020B0604020202020204" pitchFamily="34" charset="0"/>
              <a:buChar char="•"/>
            </a:pPr>
            <a:r>
              <a:rPr lang="en-US" sz="1600" dirty="0"/>
              <a:t>BUT, when it finally lets go…</a:t>
            </a:r>
          </a:p>
        </p:txBody>
      </p:sp>
      <p:pic>
        <p:nvPicPr>
          <p:cNvPr id="12" name="Picture 2" descr="G:\DSC_0123.JPG">
            <a:extLst>
              <a:ext uri="{FF2B5EF4-FFF2-40B4-BE49-F238E27FC236}">
                <a16:creationId xmlns:a16="http://schemas.microsoft.com/office/drawing/2014/main" id="{9EB7BABA-9167-6D41-BF47-5299A204E5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01056" y="10"/>
            <a:ext cx="3749040" cy="3383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DSC_0097.JPG">
            <a:extLst>
              <a:ext uri="{FF2B5EF4-FFF2-40B4-BE49-F238E27FC236}">
                <a16:creationId xmlns:a16="http://schemas.microsoft.com/office/drawing/2014/main" id="{7D60BD27-9A84-D748-A123-9DEDA8FD1D1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8442960" y="10"/>
            <a:ext cx="3749040" cy="3383270"/>
          </a:xfrm>
          <a:prstGeom prst="rect">
            <a:avLst/>
          </a:prstGeom>
          <a:noFill/>
        </p:spPr>
      </p:pic>
      <p:pic>
        <p:nvPicPr>
          <p:cNvPr id="9" name="Picture 2" descr="G:\DSC_0121.JPG">
            <a:extLst>
              <a:ext uri="{FF2B5EF4-FFF2-40B4-BE49-F238E27FC236}">
                <a16:creationId xmlns:a16="http://schemas.microsoft.com/office/drawing/2014/main" id="{DC2AEEFE-69D2-E549-814F-F57DA39825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4601056" y="3474722"/>
            <a:ext cx="3749040" cy="33832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G:\DSC_0122.JPG">
            <a:extLst>
              <a:ext uri="{FF2B5EF4-FFF2-40B4-BE49-F238E27FC236}">
                <a16:creationId xmlns:a16="http://schemas.microsoft.com/office/drawing/2014/main" id="{BB878052-F485-AB40-A3D6-9961D5294C6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42960" y="3474719"/>
            <a:ext cx="3749040" cy="3383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86CB4B4D-7CA3-9044-876B-883B54F8677D}" type="slidenum">
              <a:rPr lang="en-US">
                <a:solidFill>
                  <a:schemeClr val="bg1"/>
                </a:solidFill>
              </a:rPr>
              <a:pPr algn="ctr">
                <a:spcAft>
                  <a:spcPts val="600"/>
                </a:spcAft>
              </a:pPr>
              <a:t>2</a:t>
            </a:fld>
            <a:endParaRPr lang="en-US">
              <a:solidFill>
                <a:schemeClr val="bg1"/>
              </a:solidFill>
            </a:endParaRPr>
          </a:p>
        </p:txBody>
      </p:sp>
    </p:spTree>
    <p:extLst>
      <p:ext uri="{BB962C8B-B14F-4D97-AF65-F5344CB8AC3E}">
        <p14:creationId xmlns:p14="http://schemas.microsoft.com/office/powerpoint/2010/main" val="5631806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8BBC21A-8FD7-DD48-A7B9-8B2D3D7CE6B2}"/>
              </a:ext>
            </a:extLst>
          </p:cNvPr>
          <p:cNvSpPr txBox="1"/>
          <p:nvPr/>
        </p:nvSpPr>
        <p:spPr bwMode="auto">
          <a:xfrm>
            <a:off x="1258783" y="1144928"/>
            <a:ext cx="8726804" cy="5166419"/>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t>The previous slides focused on LPU meters and touched on SPU meters.</a:t>
            </a:r>
          </a:p>
          <a:p>
            <a:r>
              <a:rPr lang="en-ZA" sz="1600" kern="0" dirty="0"/>
              <a:t>Each of these two segments warrants  its own presentations.</a:t>
            </a:r>
          </a:p>
          <a:p>
            <a:r>
              <a:rPr lang="en-ZA" sz="1600" kern="0" dirty="0"/>
              <a:t>The Energy Balance will also have at least the following segments:</a:t>
            </a:r>
          </a:p>
          <a:p>
            <a:pPr lvl="1"/>
            <a:r>
              <a:rPr lang="en-ZA" sz="1600" kern="0" dirty="0"/>
              <a:t>Municipal own use - estimate street lights truthfully, </a:t>
            </a:r>
            <a:r>
              <a:rPr lang="en-ZA" sz="1600" kern="0" dirty="0" err="1"/>
              <a:t>eg</a:t>
            </a:r>
            <a:r>
              <a:rPr lang="en-ZA" sz="1600" kern="0" dirty="0"/>
              <a:t> One 125W MV lamp uses 150W, for 10hrs a day for 365 days.  At other municipal points, install AMR meters where possible.  List the points that remain and transparently estimate consumption for each.</a:t>
            </a:r>
          </a:p>
          <a:p>
            <a:pPr lvl="1"/>
            <a:r>
              <a:rPr lang="en-ZA" sz="1600" kern="0" dirty="0"/>
              <a:t>Conventional electro-mechanical meters – manually correct out-shooter accounts (</a:t>
            </a:r>
            <a:r>
              <a:rPr lang="en-ZA" sz="1600" kern="0" dirty="0" err="1"/>
              <a:t>eg</a:t>
            </a:r>
            <a:r>
              <a:rPr lang="en-ZA" sz="1600" kern="0" dirty="0"/>
              <a:t> a house using 1 million units this month). Interims, or estimated readings for meters complicate this segment, especially if they continue for many years without a reading.</a:t>
            </a:r>
          </a:p>
          <a:p>
            <a:pPr lvl="1"/>
            <a:r>
              <a:rPr lang="en-ZA" sz="1600" kern="0" dirty="0"/>
              <a:t>When a faulty meter is located and repaired, the account should be back-billed (check by-laws, they differ).  These estimated units have now been “found”.  They should be factored back into the Energy Balance over the last 12 months.  *If back-billing was for 36 months, only 12 months can be factored in.</a:t>
            </a:r>
          </a:p>
          <a:p>
            <a:r>
              <a:rPr lang="en-ZA" sz="1600" kern="0" dirty="0"/>
              <a:t>Can the Energy Balance be done in the billing system?</a:t>
            </a:r>
          </a:p>
          <a:p>
            <a:pPr lvl="1"/>
            <a:r>
              <a:rPr lang="en-ZA" sz="1600" kern="0" dirty="0"/>
              <a:t>Yes, but a fully automated process will need to take at least the above into account.</a:t>
            </a:r>
          </a:p>
          <a:p>
            <a:pPr lvl="1"/>
            <a:r>
              <a:rPr lang="en-ZA" sz="1600" kern="0" dirty="0"/>
              <a:t>A degree of manual intervention may be required, with an audit trail.</a:t>
            </a:r>
          </a:p>
          <a:p>
            <a:r>
              <a:rPr lang="en-ZA" sz="1800" kern="0" dirty="0"/>
              <a:t>Always keep an audit trail of units included.</a:t>
            </a:r>
          </a:p>
          <a:p>
            <a:pPr marL="457200" lvl="1" indent="0">
              <a:buNone/>
            </a:pPr>
            <a:endParaRPr lang="en-ZA" sz="1600" kern="0" dirty="0"/>
          </a:p>
          <a:p>
            <a:pPr lvl="1"/>
            <a:endParaRPr lang="en-ZA" sz="1600" kern="0" dirty="0"/>
          </a:p>
        </p:txBody>
      </p:sp>
      <p:sp>
        <p:nvSpPr>
          <p:cNvPr id="7" name="Title 4">
            <a:extLst>
              <a:ext uri="{FF2B5EF4-FFF2-40B4-BE49-F238E27FC236}">
                <a16:creationId xmlns:a16="http://schemas.microsoft.com/office/drawing/2014/main" id="{FAE94674-82E8-E745-85D8-EEBCDDC5ECBB}"/>
              </a:ext>
            </a:extLst>
          </p:cNvPr>
          <p:cNvSpPr>
            <a:spLocks noGrp="1"/>
          </p:cNvSpPr>
          <p:nvPr/>
        </p:nvSpPr>
        <p:spPr>
          <a:xfrm>
            <a:off x="810229" y="256463"/>
            <a:ext cx="8726804" cy="73895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dirty="0">
                <a:solidFill>
                  <a:srgbClr val="1E1C1A"/>
                </a:solidFill>
                <a:cs typeface="Calibri Light" panose="020F0302020204030204" pitchFamily="34" charset="0"/>
                <a:sym typeface="Helvetica"/>
              </a:rPr>
              <a:t>ENERGY BALANCE: GENERAL POINTS</a:t>
            </a:r>
            <a:endParaRPr lang="en-ZA" sz="2800" dirty="0">
              <a:solidFill>
                <a:schemeClr val="tx1"/>
              </a:solidFill>
            </a:endParaRPr>
          </a:p>
        </p:txBody>
      </p:sp>
      <p:sp>
        <p:nvSpPr>
          <p:cNvPr id="2" name="Slide Number Placeholder 1">
            <a:extLst>
              <a:ext uri="{FF2B5EF4-FFF2-40B4-BE49-F238E27FC236}">
                <a16:creationId xmlns:a16="http://schemas.microsoft.com/office/drawing/2014/main" id="{0A7A2995-A122-7B44-B5F7-35DD9210AC2A}"/>
              </a:ext>
            </a:extLst>
          </p:cNvPr>
          <p:cNvSpPr>
            <a:spLocks noGrp="1"/>
          </p:cNvSpPr>
          <p:nvPr>
            <p:ph type="sldNum" sz="quarter" idx="2"/>
          </p:nvPr>
        </p:nvSpPr>
        <p:spPr/>
        <p:txBody>
          <a:bodyPr/>
          <a:lstStyle/>
          <a:p>
            <a:fld id="{86CB4B4D-7CA3-9044-876B-883B54F8677D}" type="slidenum">
              <a:rPr lang="en-ZA" smtClean="0"/>
              <a:t>20</a:t>
            </a:fld>
            <a:endParaRPr lang="en-ZA"/>
          </a:p>
        </p:txBody>
      </p:sp>
      <p:sp>
        <p:nvSpPr>
          <p:cNvPr id="5" name="TextBox 4">
            <a:extLst>
              <a:ext uri="{FF2B5EF4-FFF2-40B4-BE49-F238E27FC236}">
                <a16:creationId xmlns:a16="http://schemas.microsoft.com/office/drawing/2014/main" id="{FE17DBC1-F745-2448-AA32-F681FFBA969C}"/>
              </a:ext>
            </a:extLst>
          </p:cNvPr>
          <p:cNvSpPr txBox="1"/>
          <p:nvPr/>
        </p:nvSpPr>
        <p:spPr>
          <a:xfrm>
            <a:off x="11052313" y="6037673"/>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7706082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2. TARIFFS, BUDGET, FORECAST</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fontScale="92500" lnSpcReduction="10000"/>
          </a:bodyPr>
          <a:lstStyle/>
          <a:p>
            <a:pPr algn="l"/>
            <a:endParaRPr lang="en-US" sz="2000">
              <a:solidFill>
                <a:schemeClr val="bg1"/>
              </a:solidFill>
            </a:endParaRPr>
          </a:p>
          <a:p>
            <a:pPr marL="342900" indent="-342900" algn="l">
              <a:buFont typeface="Arial" panose="020B0604020202020204" pitchFamily="34" charset="0"/>
              <a:buChar char="•"/>
            </a:pPr>
            <a:r>
              <a:rPr lang="en-US" sz="2000">
                <a:solidFill>
                  <a:schemeClr val="bg1"/>
                </a:solidFill>
              </a:rPr>
              <a:t>STATISTICAL DATA MUST BE CAPTURED</a:t>
            </a:r>
          </a:p>
          <a:p>
            <a:pPr marL="342900" indent="-342900" algn="l">
              <a:buFont typeface="Arial" panose="020B0604020202020204" pitchFamily="34" charset="0"/>
              <a:buChar char="•"/>
            </a:pPr>
            <a:r>
              <a:rPr lang="en-US" sz="2000">
                <a:solidFill>
                  <a:schemeClr val="bg1"/>
                </a:solidFill>
              </a:rPr>
              <a:t>TARIFFS SHOULD FOLLOW ESKOM</a:t>
            </a:r>
          </a:p>
          <a:p>
            <a:pPr marL="342900" indent="-342900" algn="l">
              <a:buFont typeface="Arial" panose="020B0604020202020204" pitchFamily="34" charset="0"/>
              <a:buChar char="•"/>
            </a:pPr>
            <a:r>
              <a:rPr lang="en-US" sz="2000">
                <a:solidFill>
                  <a:schemeClr val="bg1"/>
                </a:solidFill>
              </a:rPr>
              <a:t>TAKE CARE NOT TO SELL FOR LESS THAN YOU PURCHASE</a:t>
            </a:r>
            <a:endParaRPr lang="en-US" sz="2000" dirty="0">
              <a:solidFill>
                <a:schemeClr val="bg1"/>
              </a:solidFill>
            </a:endParaRP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74FE556-42C7-A94F-87EF-737A262C8F6C}"/>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742A9DD6-E94B-6247-AF52-597718A932FD}"/>
              </a:ext>
            </a:extLst>
          </p:cNvPr>
          <p:cNvSpPr>
            <a:spLocks noGrp="1"/>
          </p:cNvSpPr>
          <p:nvPr>
            <p:ph type="sldNum" sz="quarter" idx="12"/>
          </p:nvPr>
        </p:nvSpPr>
        <p:spPr/>
        <p:txBody>
          <a:bodyPr/>
          <a:lstStyle/>
          <a:p>
            <a:fld id="{177310CB-370C-284A-BCE0-70D97E1F8B9E}" type="slidenum">
              <a:rPr lang="en-US" smtClean="0"/>
              <a:t>21</a:t>
            </a:fld>
            <a:endParaRPr lang="en-US"/>
          </a:p>
        </p:txBody>
      </p:sp>
    </p:spTree>
    <p:extLst>
      <p:ext uri="{BB962C8B-B14F-4D97-AF65-F5344CB8AC3E}">
        <p14:creationId xmlns:p14="http://schemas.microsoft.com/office/powerpoint/2010/main" val="1941841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0E7E915E-B009-9648-918C-4804FD358CDD}"/>
              </a:ext>
            </a:extLst>
          </p:cNvPr>
          <p:cNvSpPr txBox="1">
            <a:spLocks/>
          </p:cNvSpPr>
          <p:nvPr/>
        </p:nvSpPr>
        <p:spPr>
          <a:xfrm>
            <a:off x="648929" y="629266"/>
            <a:ext cx="3505495" cy="111851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a:bodyPr>
          <a:lstStyle>
            <a:lvl1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3200" b="0" i="0" u="none" strike="noStrike" cap="none" spc="-20" baseline="0">
                <a:ln>
                  <a:noFill/>
                </a:ln>
                <a:solidFill>
                  <a:schemeClr val="accent5"/>
                </a:solidFill>
                <a:uFillTx/>
                <a:latin typeface="+mj-lt"/>
                <a:ea typeface="+mj-ea"/>
                <a:cs typeface="+mj-cs"/>
                <a:sym typeface="Arial"/>
              </a:defRPr>
            </a:lvl9pPr>
          </a:lstStyle>
          <a:p>
            <a:pPr>
              <a:spcBef>
                <a:spcPct val="0"/>
              </a:spcBef>
              <a:spcAft>
                <a:spcPts val="600"/>
              </a:spcAft>
            </a:pPr>
            <a:r>
              <a:rPr lang="en-US" sz="2800" kern="1200" dirty="0">
                <a:solidFill>
                  <a:schemeClr val="tx1"/>
                </a:solidFill>
                <a:latin typeface="+mj-lt"/>
                <a:ea typeface="+mj-ea"/>
                <a:cs typeface="+mj-cs"/>
              </a:rPr>
              <a:t>ENERGY TARIFFS ENSURE INCOME</a:t>
            </a:r>
          </a:p>
        </p:txBody>
      </p:sp>
      <p:sp>
        <p:nvSpPr>
          <p:cNvPr id="14" name="Text Placeholder 5">
            <a:extLst>
              <a:ext uri="{FF2B5EF4-FFF2-40B4-BE49-F238E27FC236}">
                <a16:creationId xmlns:a16="http://schemas.microsoft.com/office/drawing/2014/main" id="{11C571BF-9B53-D142-909F-7C3D7246A95F}"/>
              </a:ext>
            </a:extLst>
          </p:cNvPr>
          <p:cNvSpPr>
            <a:spLocks noGrp="1"/>
          </p:cNvSpPr>
          <p:nvPr/>
        </p:nvSpPr>
        <p:spPr>
          <a:xfrm>
            <a:off x="484214" y="1873464"/>
            <a:ext cx="3960463" cy="378541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600" kern="1200" spc="-20" baseline="0" dirty="0" smtClean="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96938" indent="-227013" algn="l" defTabSz="914400" rtl="0" eaLnBrk="1" latinLnBrk="0" hangingPunct="1">
              <a:lnSpc>
                <a:spcPct val="120000"/>
              </a:lnSpc>
              <a:spcBef>
                <a:spcPts val="0"/>
              </a:spcBef>
              <a:spcAft>
                <a:spcPts val="300"/>
              </a:spcAft>
              <a:buFont typeface="Arial" panose="020B0604020202020204" pitchFamily="34" charset="0"/>
              <a:buChar char="−"/>
              <a:tabLst/>
              <a:defRPr lang="en-US"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28600">
              <a:lnSpc>
                <a:spcPct val="90000"/>
              </a:lnSpc>
              <a:buFont typeface="Arial" panose="020B0604020202020204" pitchFamily="34" charset="0"/>
              <a:buChar char="•"/>
            </a:pPr>
            <a:r>
              <a:rPr lang="en-US" sz="1800" dirty="0">
                <a:solidFill>
                  <a:schemeClr val="tx1"/>
                </a:solidFill>
                <a:latin typeface="+mn-lt"/>
                <a:cs typeface="+mn-cs"/>
              </a:rPr>
              <a:t>The lowest line on the graph shows the Eskom purchase rate at all load factors.</a:t>
            </a:r>
          </a:p>
          <a:p>
            <a:pPr marL="285750" indent="-228600">
              <a:lnSpc>
                <a:spcPct val="90000"/>
              </a:lnSpc>
              <a:buFont typeface="Arial" panose="020B0604020202020204" pitchFamily="34" charset="0"/>
              <a:buChar char="•"/>
            </a:pPr>
            <a:r>
              <a:rPr lang="en-US" sz="1800" dirty="0">
                <a:solidFill>
                  <a:schemeClr val="tx1"/>
                </a:solidFill>
                <a:latin typeface="+mn-lt"/>
                <a:cs typeface="+mn-cs"/>
              </a:rPr>
              <a:t>The business tariffs all show a clear markup on Eskom, at all load factors.</a:t>
            </a:r>
          </a:p>
          <a:p>
            <a:pPr marL="285750" indent="-228600">
              <a:lnSpc>
                <a:spcPct val="90000"/>
              </a:lnSpc>
              <a:buFont typeface="Arial" panose="020B0604020202020204" pitchFamily="34" charset="0"/>
              <a:buChar char="•"/>
            </a:pPr>
            <a:r>
              <a:rPr lang="en-US" sz="1800" dirty="0">
                <a:solidFill>
                  <a:schemeClr val="tx1"/>
                </a:solidFill>
                <a:latin typeface="+mn-lt"/>
                <a:cs typeface="+mn-cs"/>
              </a:rPr>
              <a:t>This is a healthy set of tariffs:</a:t>
            </a:r>
          </a:p>
          <a:p>
            <a:pPr marL="450850" lvl="1" indent="-228600">
              <a:lnSpc>
                <a:spcPct val="90000"/>
              </a:lnSpc>
            </a:pPr>
            <a:r>
              <a:rPr lang="en-US" sz="1800" dirty="0">
                <a:solidFill>
                  <a:schemeClr val="tx1"/>
                </a:solidFill>
                <a:latin typeface="+mn-lt"/>
                <a:cs typeface="+mn-cs"/>
              </a:rPr>
              <a:t>There is a markup on every sales tariff.</a:t>
            </a:r>
          </a:p>
          <a:p>
            <a:pPr marL="450850" lvl="1" indent="-228600">
              <a:lnSpc>
                <a:spcPct val="90000"/>
              </a:lnSpc>
            </a:pPr>
            <a:r>
              <a:rPr lang="en-US" sz="1800" dirty="0">
                <a:solidFill>
                  <a:schemeClr val="tx1"/>
                </a:solidFill>
                <a:latin typeface="+mn-lt"/>
                <a:cs typeface="+mn-cs"/>
              </a:rPr>
              <a:t>At every load factor.</a:t>
            </a:r>
          </a:p>
          <a:p>
            <a:pPr marL="450850" lvl="1" indent="-228600">
              <a:lnSpc>
                <a:spcPct val="90000"/>
              </a:lnSpc>
            </a:pPr>
            <a:r>
              <a:rPr lang="en-US" sz="1800" dirty="0">
                <a:solidFill>
                  <a:schemeClr val="tx1"/>
                </a:solidFill>
                <a:latin typeface="+mn-lt"/>
                <a:cs typeface="+mn-cs"/>
              </a:rPr>
              <a:t>And it follows the Eskom pricing signals.</a:t>
            </a:r>
          </a:p>
          <a:p>
            <a:pPr marL="450850" lvl="1" indent="-228600">
              <a:lnSpc>
                <a:spcPct val="90000"/>
              </a:lnSpc>
            </a:pPr>
            <a:endParaRPr lang="en-US" sz="1800" dirty="0">
              <a:solidFill>
                <a:schemeClr val="tx1"/>
              </a:solidFill>
              <a:latin typeface="+mn-lt"/>
              <a:cs typeface="+mn-cs"/>
            </a:endParaRPr>
          </a:p>
          <a:p>
            <a:pPr marL="342900" indent="-285750">
              <a:lnSpc>
                <a:spcPct val="90000"/>
              </a:lnSpc>
              <a:buFont typeface="Arial" panose="020B0604020202020204" pitchFamily="34" charset="0"/>
              <a:buChar char="•"/>
            </a:pPr>
            <a:r>
              <a:rPr lang="en-US" sz="1800" dirty="0">
                <a:solidFill>
                  <a:schemeClr val="tx1"/>
                </a:solidFill>
                <a:latin typeface="+mn-lt"/>
                <a:cs typeface="+mn-cs"/>
              </a:rPr>
              <a:t>Although this sounds logical, there are instances where municipalities under-recover.</a:t>
            </a:r>
          </a:p>
          <a:p>
            <a:pPr marL="285750" indent="-228600">
              <a:lnSpc>
                <a:spcPct val="90000"/>
              </a:lnSpc>
              <a:buFont typeface="Arial" panose="020B0604020202020204" pitchFamily="34" charset="0"/>
              <a:buChar char="•"/>
            </a:pPr>
            <a:endParaRPr lang="en-US" sz="1800" dirty="0">
              <a:solidFill>
                <a:schemeClr val="tx1"/>
              </a:solidFill>
              <a:latin typeface="+mn-lt"/>
              <a:cs typeface="+mn-cs"/>
            </a:endParaRPr>
          </a:p>
        </p:txBody>
      </p:sp>
      <p:sp>
        <p:nvSpPr>
          <p:cNvPr id="23"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D5BAB05D-2535-DD45-9A1C-0889B1AC9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5862" y="1576433"/>
            <a:ext cx="6019331" cy="3701887"/>
          </a:xfrm>
          <a:prstGeom prst="rect">
            <a:avLst/>
          </a:prstGeom>
          <a:effectLst/>
        </p:spPr>
      </p:pic>
      <p:sp>
        <p:nvSpPr>
          <p:cNvPr id="3" name="Slide Number Placeholder 2"/>
          <p:cNvSpPr>
            <a:spLocks noGrp="1"/>
          </p:cNvSpPr>
          <p:nvPr>
            <p:ph type="sldNum" sz="quarter" idx="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6CB4B4D-7CA3-9044-876B-883B54F8677D}" type="slidenum">
              <a:rPr kumimoji="0" lang="en-US" b="0" i="0" u="none" strike="noStrike" cap="none" spc="0" normalizeH="0" baseline="0" noProof="0">
                <a:ln>
                  <a:noFill/>
                </a:ln>
                <a:solidFill>
                  <a:srgbClr val="303030"/>
                </a:solidFill>
                <a:effectLst/>
                <a:uLnTx/>
                <a:uFillTx/>
              </a:rPr>
              <a:pPr marR="0" lvl="0" indent="0" fontAlgn="auto">
                <a:spcBef>
                  <a:spcPts val="0"/>
                </a:spcBef>
                <a:spcAft>
                  <a:spcPts val="600"/>
                </a:spcAft>
                <a:buClrTx/>
                <a:buSzTx/>
                <a:buFontTx/>
                <a:buNone/>
                <a:tabLst/>
                <a:defRPr/>
              </a:pPr>
              <a:t>22</a:t>
            </a:fld>
            <a:endParaRPr kumimoji="0" lang="en-US" b="0" i="0" u="none" strike="noStrike" cap="none" spc="0" normalizeH="0" baseline="0" noProof="0">
              <a:ln>
                <a:noFill/>
              </a:ln>
              <a:solidFill>
                <a:srgbClr val="303030"/>
              </a:solidFill>
              <a:effectLst/>
              <a:uLnTx/>
              <a:uFillTx/>
            </a:endParaRPr>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4500" marR="0" lvl="2" indent="-139700" algn="l" defTabSz="914400" rtl="0" eaLnBrk="1" fontAlgn="auto" latinLnBrk="0" hangingPunct="1">
              <a:lnSpc>
                <a:spcPct val="150000"/>
              </a:lnSpc>
              <a:spcBef>
                <a:spcPts val="0"/>
              </a:spcBef>
              <a:spcAft>
                <a:spcPts val="300"/>
              </a:spcAft>
              <a:buClrTx/>
              <a:buSzTx/>
              <a:buFont typeface="Calibri" panose="020F0502020204030204" pitchFamily="34" charset="0"/>
              <a:buChar char="‒"/>
              <a:tabLst/>
              <a:defRPr/>
            </a:pPr>
            <a:endParaRPr kumimoji="0" lang="en-GB" sz="1350" b="0" i="0" u="none" strike="noStrike" kern="1200" cap="none" spc="-20" normalizeH="0" baseline="0" noProof="0" dirty="0">
              <a:ln>
                <a:noFill/>
              </a:ln>
              <a:solidFill>
                <a:srgbClr val="5B9BD5"/>
              </a:solidFill>
              <a:effectLst/>
              <a:uLnTx/>
              <a:uFillTx/>
              <a:latin typeface="Calibri Light"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F4014AC0-495F-794D-A414-8DA337601B35}"/>
              </a:ext>
            </a:extLst>
          </p:cNvPr>
          <p:cNvSpPr txBox="1"/>
          <p:nvPr/>
        </p:nvSpPr>
        <p:spPr>
          <a:xfrm>
            <a:off x="10624930" y="5654445"/>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399072774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6C05BE9-0E8D-5A42-9C7F-189EF11B7A1F}"/>
              </a:ext>
            </a:extLst>
          </p:cNvPr>
          <p:cNvSpPr>
            <a:spLocks noGrp="1"/>
          </p:cNvSpPr>
          <p:nvPr/>
        </p:nvSpPr>
        <p:spPr>
          <a:xfrm>
            <a:off x="1090130" y="4436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BUDGETING AND FORECASTING – maintain stats</a:t>
            </a:r>
            <a:endParaRPr lang="en-US" sz="2800" kern="1200" dirty="0">
              <a:solidFill>
                <a:schemeClr val="tx1"/>
              </a:solidFill>
              <a:latin typeface="+mj-lt"/>
              <a:ea typeface="+mj-ea"/>
              <a:cs typeface="+mj-cs"/>
            </a:endParaRPr>
          </a:p>
        </p:txBody>
      </p:sp>
      <p:sp>
        <p:nvSpPr>
          <p:cNvPr id="9" name="Content Placeholder 3">
            <a:extLst>
              <a:ext uri="{FF2B5EF4-FFF2-40B4-BE49-F238E27FC236}">
                <a16:creationId xmlns:a16="http://schemas.microsoft.com/office/drawing/2014/main" id="{86DECAC7-181A-3941-BE7B-1C8BB7A3AFCD}"/>
              </a:ext>
            </a:extLst>
          </p:cNvPr>
          <p:cNvSpPr txBox="1"/>
          <p:nvPr/>
        </p:nvSpPr>
        <p:spPr bwMode="auto">
          <a:xfrm>
            <a:off x="879676" y="925974"/>
            <a:ext cx="7511689" cy="5430375"/>
          </a:xfrm>
          <a:prstGeom prst="rect">
            <a:avLst/>
          </a:prstGeom>
        </p:spPr>
        <p:txBody>
          <a:bodyPr vert="horz" lIns="91440" tIns="45720" rIns="91440" bIns="45720" numCol="1" rtlCol="0" anchor="ctr" anchorCtr="0" compatLnSpc="1">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a:lnSpc>
                <a:spcPct val="90000"/>
              </a:lnSpc>
              <a:buFont typeface="Arial" panose="020B0604020202020204" pitchFamily="34" charset="0"/>
              <a:buChar char="•"/>
            </a:pPr>
            <a:r>
              <a:rPr lang="en-US" sz="1600" dirty="0"/>
              <a:t>Only one method will ensure that the municipality moves towards accurate budgeting and forecasting.</a:t>
            </a:r>
          </a:p>
          <a:p>
            <a:pPr indent="-228600">
              <a:lnSpc>
                <a:spcPct val="90000"/>
              </a:lnSpc>
              <a:buFont typeface="Arial" panose="020B0604020202020204" pitchFamily="34" charset="0"/>
              <a:buChar char="•"/>
            </a:pPr>
            <a:r>
              <a:rPr lang="en-US" sz="1600" dirty="0"/>
              <a:t>That is the careful capturing of all key data on an Excel spreadsheet.</a:t>
            </a:r>
          </a:p>
          <a:p>
            <a:pPr indent="-228600">
              <a:lnSpc>
                <a:spcPct val="90000"/>
              </a:lnSpc>
              <a:buFont typeface="Arial" panose="020B0604020202020204" pitchFamily="34" charset="0"/>
              <a:buChar char="•"/>
            </a:pPr>
            <a:r>
              <a:rPr lang="en-US" sz="1600" dirty="0"/>
              <a:t>This must be done for every month, for every year and must never stop.</a:t>
            </a:r>
          </a:p>
          <a:p>
            <a:pPr indent="-228600">
              <a:lnSpc>
                <a:spcPct val="90000"/>
              </a:lnSpc>
              <a:buFont typeface="Arial" panose="020B0604020202020204" pitchFamily="34" charset="0"/>
              <a:buChar char="•"/>
            </a:pPr>
            <a:r>
              <a:rPr lang="en-US" sz="1600" dirty="0"/>
              <a:t>The data must be as detailed as possible, without capturing useless information.</a:t>
            </a:r>
          </a:p>
          <a:p>
            <a:pPr indent="-228600">
              <a:lnSpc>
                <a:spcPct val="90000"/>
              </a:lnSpc>
              <a:buFont typeface="Arial" panose="020B0604020202020204" pitchFamily="34" charset="0"/>
              <a:buChar char="•"/>
            </a:pPr>
            <a:r>
              <a:rPr lang="en-US" sz="1600" dirty="0"/>
              <a:t>Examples of this data would be:</a:t>
            </a:r>
          </a:p>
          <a:p>
            <a:pPr lvl="1" indent="-228600">
              <a:lnSpc>
                <a:spcPct val="90000"/>
              </a:lnSpc>
              <a:buFont typeface="Arial" panose="020B0604020202020204" pitchFamily="34" charset="0"/>
              <a:buChar char="•"/>
            </a:pPr>
            <a:r>
              <a:rPr lang="en-US" sz="1600" dirty="0"/>
              <a:t>On its own sheet, Eskom kWh in peak, standard and off-peak</a:t>
            </a:r>
          </a:p>
          <a:p>
            <a:pPr lvl="1" indent="-228600">
              <a:lnSpc>
                <a:spcPct val="90000"/>
              </a:lnSpc>
              <a:buFont typeface="Arial" panose="020B0604020202020204" pitchFamily="34" charset="0"/>
              <a:buChar char="•"/>
            </a:pPr>
            <a:r>
              <a:rPr lang="en-US" sz="1600" dirty="0"/>
              <a:t>All forms of demand</a:t>
            </a:r>
          </a:p>
          <a:p>
            <a:pPr lvl="1" indent="-228600">
              <a:lnSpc>
                <a:spcPct val="90000"/>
              </a:lnSpc>
              <a:buFont typeface="Arial" panose="020B0604020202020204" pitchFamily="34" charset="0"/>
              <a:buChar char="•"/>
            </a:pPr>
            <a:r>
              <a:rPr lang="en-US" sz="1600" dirty="0"/>
              <a:t>All tariff components, numbers and costs</a:t>
            </a:r>
          </a:p>
          <a:p>
            <a:pPr lvl="1" indent="-228600">
              <a:lnSpc>
                <a:spcPct val="90000"/>
              </a:lnSpc>
              <a:buFont typeface="Arial" panose="020B0604020202020204" pitchFamily="34" charset="0"/>
              <a:buChar char="•"/>
            </a:pPr>
            <a:r>
              <a:rPr lang="en-US" sz="1600" dirty="0"/>
              <a:t>Derive average c/kWh and any other useful statistics.</a:t>
            </a:r>
          </a:p>
          <a:p>
            <a:pPr indent="-228600">
              <a:lnSpc>
                <a:spcPct val="90000"/>
              </a:lnSpc>
              <a:buFont typeface="Arial" panose="020B0604020202020204" pitchFamily="34" charset="0"/>
              <a:buChar char="•"/>
            </a:pPr>
            <a:r>
              <a:rPr lang="en-US" sz="1600" dirty="0"/>
              <a:t>For the municipal sales statistics:</a:t>
            </a:r>
          </a:p>
          <a:p>
            <a:pPr lvl="1" indent="-228600">
              <a:lnSpc>
                <a:spcPct val="90000"/>
              </a:lnSpc>
              <a:buFont typeface="Arial" panose="020B0604020202020204" pitchFamily="34" charset="0"/>
              <a:buChar char="•"/>
            </a:pPr>
            <a:r>
              <a:rPr lang="en-US" sz="1600" dirty="0"/>
              <a:t>Per tariff, at least the kWh sold per month</a:t>
            </a:r>
          </a:p>
          <a:p>
            <a:pPr lvl="1" indent="-228600">
              <a:lnSpc>
                <a:spcPct val="90000"/>
              </a:lnSpc>
              <a:buFont typeface="Arial" panose="020B0604020202020204" pitchFamily="34" charset="0"/>
              <a:buChar char="•"/>
            </a:pPr>
            <a:r>
              <a:rPr lang="en-US" sz="1600" dirty="0"/>
              <a:t>Demand values sold</a:t>
            </a:r>
          </a:p>
          <a:p>
            <a:pPr lvl="1" indent="-228600">
              <a:lnSpc>
                <a:spcPct val="90000"/>
              </a:lnSpc>
              <a:buFont typeface="Arial" panose="020B0604020202020204" pitchFamily="34" charset="0"/>
              <a:buChar char="•"/>
            </a:pPr>
            <a:r>
              <a:rPr lang="en-US" sz="1600" dirty="0"/>
              <a:t>Other tariff components, numbers and costs</a:t>
            </a:r>
          </a:p>
          <a:p>
            <a:pPr lvl="1" indent="-228600">
              <a:lnSpc>
                <a:spcPct val="90000"/>
              </a:lnSpc>
              <a:buFont typeface="Arial" panose="020B0604020202020204" pitchFamily="34" charset="0"/>
              <a:buChar char="•"/>
            </a:pPr>
            <a:r>
              <a:rPr lang="en-US" sz="1600" dirty="0"/>
              <a:t>Derive average c/kWh and any other useful statistics</a:t>
            </a:r>
          </a:p>
          <a:p>
            <a:pPr lvl="1" indent="-228600">
              <a:lnSpc>
                <a:spcPct val="90000"/>
              </a:lnSpc>
              <a:buFont typeface="Arial" panose="020B0604020202020204" pitchFamily="34" charset="0"/>
              <a:buChar char="•"/>
            </a:pPr>
            <a:r>
              <a:rPr lang="en-US" sz="1600" dirty="0"/>
              <a:t>Determine future sales by adding growth</a:t>
            </a:r>
          </a:p>
          <a:p>
            <a:pPr lvl="1" indent="-228600">
              <a:lnSpc>
                <a:spcPct val="90000"/>
              </a:lnSpc>
              <a:buFont typeface="Arial" panose="020B0604020202020204" pitchFamily="34" charset="0"/>
              <a:buChar char="•"/>
            </a:pPr>
            <a:r>
              <a:rPr lang="en-US" sz="1600" dirty="0"/>
              <a:t>Losses will increase unless they are managed…</a:t>
            </a:r>
          </a:p>
          <a:p>
            <a:pPr indent="-228600">
              <a:lnSpc>
                <a:spcPct val="90000"/>
              </a:lnSpc>
              <a:buFont typeface="Arial" panose="020B0604020202020204" pitchFamily="34" charset="0"/>
              <a:buChar char="•"/>
            </a:pPr>
            <a:r>
              <a:rPr lang="en-US" sz="1600" dirty="0"/>
              <a:t>Create graphs to track deviations.</a:t>
            </a:r>
          </a:p>
          <a:p>
            <a:pPr indent="-228600">
              <a:lnSpc>
                <a:spcPct val="90000"/>
              </a:lnSpc>
              <a:buFont typeface="Arial" panose="020B0604020202020204" pitchFamily="34" charset="0"/>
              <a:buChar char="•"/>
            </a:pPr>
            <a:endParaRPr lang="en-US" sz="1100" b="1" dirty="0"/>
          </a:p>
        </p:txBody>
      </p:sp>
      <p:sp>
        <p:nvSpPr>
          <p:cNvPr id="25" name="Rectangle 2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B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BE8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BFD634-51C8-8642-AAD9-364964C23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9433" y="2857501"/>
            <a:ext cx="1092105" cy="1142998"/>
          </a:xfrm>
          <a:prstGeom prst="rect">
            <a:avLst/>
          </a:prstGeom>
        </p:spPr>
      </p:pic>
      <p:sp>
        <p:nvSpPr>
          <p:cNvPr id="3" name="Slide Number Placeholder 2"/>
          <p:cNvSpPr>
            <a:spLocks noGrp="1"/>
          </p:cNvSpPr>
          <p:nvPr>
            <p:ph type="sldNum" sz="quarter" idx="2"/>
          </p:nvPr>
        </p:nvSpPr>
        <p:spPr>
          <a:xfrm>
            <a:off x="10341428" y="6356350"/>
            <a:ext cx="1012371" cy="365125"/>
          </a:xfrm>
        </p:spPr>
        <p:txBody>
          <a:bodyPr vert="horz" lIns="91440" tIns="45720" rIns="91440" bIns="45720" rtlCol="0" anchor="ctr">
            <a:normAutofit/>
          </a:bodyPr>
          <a:lstStyle/>
          <a:p>
            <a:pPr>
              <a:spcAft>
                <a:spcPts val="600"/>
              </a:spcAft>
              <a:defRPr/>
            </a:pPr>
            <a:fld id="{86CB4B4D-7CA3-9044-876B-883B54F8677D}" type="slidenum">
              <a:rPr lang="en-US">
                <a:solidFill>
                  <a:srgbClr val="FFFFFF"/>
                </a:solidFill>
              </a:rPr>
              <a:pPr>
                <a:spcAft>
                  <a:spcPts val="600"/>
                </a:spcAft>
                <a:defRPr/>
              </a:pPr>
              <a:t>23</a:t>
            </a:fld>
            <a:endParaRPr lang="en-US">
              <a:solidFill>
                <a:srgbClr val="FFFFFF"/>
              </a:solidFill>
            </a:endParaRPr>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endParaRPr lang="en-GB" sz="1350" dirty="0"/>
          </a:p>
        </p:txBody>
      </p:sp>
      <p:sp>
        <p:nvSpPr>
          <p:cNvPr id="10" name="TextBox 9">
            <a:extLst>
              <a:ext uri="{FF2B5EF4-FFF2-40B4-BE49-F238E27FC236}">
                <a16:creationId xmlns:a16="http://schemas.microsoft.com/office/drawing/2014/main" id="{DDF00DD3-1B3A-364C-A2B8-DDFE8026E5AA}"/>
              </a:ext>
            </a:extLst>
          </p:cNvPr>
          <p:cNvSpPr txBox="1"/>
          <p:nvPr/>
        </p:nvSpPr>
        <p:spPr>
          <a:xfrm>
            <a:off x="11057166" y="6050548"/>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19991283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3. PART OF SDBIP</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fontScale="92500" lnSpcReduction="10000"/>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PROGRESS MUST BE PROVEN</a:t>
            </a:r>
          </a:p>
          <a:p>
            <a:pPr marL="342900" indent="-342900" algn="l">
              <a:buFont typeface="Arial" panose="020B0604020202020204" pitchFamily="34" charset="0"/>
              <a:buChar char="•"/>
            </a:pPr>
            <a:r>
              <a:rPr lang="en-US" sz="2000" dirty="0">
                <a:solidFill>
                  <a:schemeClr val="bg1"/>
                </a:solidFill>
              </a:rPr>
              <a:t>PROPER KPI’S ARE NEEDED</a:t>
            </a:r>
          </a:p>
          <a:p>
            <a:pPr marL="342900" indent="-342900" algn="l">
              <a:buFont typeface="Arial" panose="020B0604020202020204" pitchFamily="34" charset="0"/>
              <a:buChar char="•"/>
            </a:pPr>
            <a:r>
              <a:rPr lang="en-US" sz="2000" dirty="0">
                <a:solidFill>
                  <a:schemeClr val="bg1"/>
                </a:solidFill>
              </a:rPr>
              <a:t>LIGHTWEIGHT KPI’S ARE A WASTE OF GOOD TIME</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2929851-3DE1-7749-B630-C6E6D010E3E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658ABA07-622A-6C45-82ED-71AAC5667E8D}"/>
              </a:ext>
            </a:extLst>
          </p:cNvPr>
          <p:cNvSpPr>
            <a:spLocks noGrp="1"/>
          </p:cNvSpPr>
          <p:nvPr>
            <p:ph type="sldNum" sz="quarter" idx="12"/>
          </p:nvPr>
        </p:nvSpPr>
        <p:spPr/>
        <p:txBody>
          <a:bodyPr/>
          <a:lstStyle/>
          <a:p>
            <a:fld id="{177310CB-370C-284A-BCE0-70D97E1F8B9E}" type="slidenum">
              <a:rPr lang="en-US" smtClean="0"/>
              <a:t>24</a:t>
            </a:fld>
            <a:endParaRPr lang="en-US"/>
          </a:p>
        </p:txBody>
      </p:sp>
    </p:spTree>
    <p:extLst>
      <p:ext uri="{BB962C8B-B14F-4D97-AF65-F5344CB8AC3E}">
        <p14:creationId xmlns:p14="http://schemas.microsoft.com/office/powerpoint/2010/main" val="248184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200" b="0" i="0" u="none" strike="noStrike" kern="1200" cap="none" spc="0" normalizeH="0" baseline="0" noProof="0" smtClean="0">
                <a:ln>
                  <a:noFill/>
                </a:ln>
                <a:solidFill>
                  <a:srgbClr val="76808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a:ln>
                <a:noFill/>
              </a:ln>
              <a:solidFill>
                <a:srgbClr val="768083"/>
              </a:solidFill>
              <a:effectLst/>
              <a:uLnTx/>
              <a:uFillTx/>
              <a:latin typeface="Arial"/>
              <a:cs typeface="Arial"/>
              <a:sym typeface="Arial"/>
            </a:endParaRPr>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725487" y="280042"/>
            <a:ext cx="9565994" cy="66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sym typeface="Helvetica"/>
              </a:rPr>
              <a:t>SUGGESTED KPI’S AND MOTIVATION</a:t>
            </a:r>
            <a:endParaRPr kumimoji="0" lang="en-ZA" sz="2000" b="1"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sym typeface="Helvetica"/>
            </a:endParaRPr>
          </a:p>
        </p:txBody>
      </p:sp>
      <p:sp>
        <p:nvSpPr>
          <p:cNvPr id="11" name="Text Placeholder 5">
            <a:extLst>
              <a:ext uri="{FF2B5EF4-FFF2-40B4-BE49-F238E27FC236}">
                <a16:creationId xmlns:a16="http://schemas.microsoft.com/office/drawing/2014/main" id="{71835ECD-4781-2F4E-AA98-170EF5BC43DA}"/>
              </a:ext>
            </a:extLst>
          </p:cNvPr>
          <p:cNvSpPr>
            <a:spLocks noGrp="1"/>
          </p:cNvSpPr>
          <p:nvPr/>
        </p:nvSpPr>
        <p:spPr>
          <a:xfrm>
            <a:off x="725487" y="1156135"/>
            <a:ext cx="9344488" cy="467007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600" kern="1200" spc="-20" baseline="0" dirty="0" smtClean="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96938" indent="-227013" algn="l" defTabSz="914400" rtl="0" eaLnBrk="1" latinLnBrk="0" hangingPunct="1">
              <a:lnSpc>
                <a:spcPct val="120000"/>
              </a:lnSpc>
              <a:spcBef>
                <a:spcPts val="0"/>
              </a:spcBef>
              <a:spcAft>
                <a:spcPts val="300"/>
              </a:spcAft>
              <a:buFont typeface="Arial" panose="020B0604020202020204" pitchFamily="34" charset="0"/>
              <a:buChar char="−"/>
              <a:tabLst/>
              <a:defRPr lang="en-US"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b="1" dirty="0">
                <a:solidFill>
                  <a:srgbClr val="1E1C1A"/>
                </a:solidFill>
                <a:highlight>
                  <a:srgbClr val="FFFF00"/>
                </a:highlight>
                <a:latin typeface="Calibri" panose="020F0502020204030204" pitchFamily="34" charset="0"/>
              </a:rPr>
              <a:t>KPI 1: DEMAND METER UPLOADS &gt; 97%</a:t>
            </a:r>
          </a:p>
          <a:p>
            <a:pPr lvl="2" indent="0">
              <a:buNone/>
            </a:pPr>
            <a:r>
              <a:rPr lang="en-US" dirty="0">
                <a:solidFill>
                  <a:srgbClr val="1E1C1A"/>
                </a:solidFill>
                <a:latin typeface="Calibri" panose="020F0502020204030204" pitchFamily="34" charset="0"/>
              </a:rPr>
              <a:t>LPU’s could account for 60% of total income from electricity sales, often small meter volumes.</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b="1" dirty="0">
                <a:solidFill>
                  <a:srgbClr val="1E1C1A"/>
                </a:solidFill>
                <a:highlight>
                  <a:srgbClr val="FFFF00"/>
                </a:highlight>
                <a:latin typeface="Calibri" panose="020F0502020204030204" pitchFamily="34" charset="0"/>
              </a:rPr>
              <a:t>KPI 2: TURNAROUND TIME TO REPAIR FAULTY LPU METER &lt;30 DAYS</a:t>
            </a:r>
          </a:p>
          <a:p>
            <a:pPr lvl="2" indent="0">
              <a:buNone/>
            </a:pPr>
            <a:r>
              <a:rPr lang="en-US" dirty="0">
                <a:solidFill>
                  <a:srgbClr val="1E1C1A"/>
                </a:solidFill>
                <a:latin typeface="Calibri" panose="020F0502020204030204" pitchFamily="34" charset="0"/>
              </a:rPr>
              <a:t>This aspect is often neglected.  Bill corrections done months later are almost always disputed and sometimes lead to legal action.</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b="1" dirty="0">
                <a:solidFill>
                  <a:srgbClr val="1E1C1A"/>
                </a:solidFill>
                <a:highlight>
                  <a:srgbClr val="FFFF00"/>
                </a:highlight>
                <a:latin typeface="Calibri" panose="020F0502020204030204" pitchFamily="34" charset="0"/>
              </a:rPr>
              <a:t>KPI 3: PREPAYMENT METERS BYPASS RATE &lt;12%</a:t>
            </a:r>
          </a:p>
          <a:p>
            <a:pPr lvl="2" indent="0">
              <a:buNone/>
            </a:pPr>
            <a:r>
              <a:rPr lang="en-US" dirty="0">
                <a:solidFill>
                  <a:srgbClr val="1E1C1A"/>
                </a:solidFill>
                <a:latin typeface="Calibri" panose="020F0502020204030204" pitchFamily="34" charset="0"/>
              </a:rPr>
              <a:t>This measures the larger meter volume segment, SPU’s but thousands of them.</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b="1" dirty="0">
                <a:solidFill>
                  <a:srgbClr val="1E1C1A"/>
                </a:solidFill>
                <a:highlight>
                  <a:srgbClr val="FFFF00"/>
                </a:highlight>
                <a:latin typeface="Calibri" panose="020F0502020204030204" pitchFamily="34" charset="0"/>
              </a:rPr>
              <a:t>KPI 4: ELECTRICITY UNIT LOSSES &lt;12% </a:t>
            </a:r>
          </a:p>
          <a:p>
            <a:pPr lvl="2" indent="0">
              <a:buNone/>
            </a:pPr>
            <a:r>
              <a:rPr lang="en-US" dirty="0">
                <a:solidFill>
                  <a:srgbClr val="1E1C1A"/>
                </a:solidFill>
                <a:latin typeface="Calibri" panose="020F0502020204030204" pitchFamily="34" charset="0"/>
              </a:rPr>
              <a:t>The most important revenue related KPI.</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b="1" dirty="0">
                <a:solidFill>
                  <a:srgbClr val="1E1C1A"/>
                </a:solidFill>
                <a:highlight>
                  <a:srgbClr val="FFFF00"/>
                </a:highlight>
                <a:latin typeface="Calibri" panose="020F0502020204030204" pitchFamily="34" charset="0"/>
              </a:rPr>
              <a:t>KPI 5: BILLED VALUES COMPARED TO PREDICTED VALUES &lt;5% DEVIATION</a:t>
            </a:r>
          </a:p>
          <a:p>
            <a:pPr lvl="2" indent="0">
              <a:buNone/>
            </a:pPr>
            <a:r>
              <a:rPr lang="en-US" dirty="0">
                <a:solidFill>
                  <a:srgbClr val="1E1C1A"/>
                </a:solidFill>
                <a:latin typeface="Calibri" panose="020F0502020204030204" pitchFamily="34" charset="0"/>
              </a:rPr>
              <a:t>This will test the accuracy of forecasting, which is very critical for a municipal budget.</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kumimoji="0" lang="en-US" b="1" i="0" u="none" strike="noStrike" kern="1200" cap="none" spc="-20" normalizeH="0" baseline="0" noProof="0" dirty="0">
                <a:ln>
                  <a:noFill/>
                </a:ln>
                <a:solidFill>
                  <a:srgbClr val="1E1C1A"/>
                </a:solidFill>
                <a:effectLst/>
                <a:highlight>
                  <a:srgbClr val="FFFF00"/>
                </a:highlight>
                <a:uLnTx/>
                <a:uFillTx/>
                <a:latin typeface="Calibri" panose="020F0502020204030204" pitchFamily="34" charset="0"/>
              </a:rPr>
              <a:t>KPI </a:t>
            </a:r>
            <a:r>
              <a:rPr lang="en-US" b="1" dirty="0">
                <a:solidFill>
                  <a:srgbClr val="1E1C1A"/>
                </a:solidFill>
                <a:highlight>
                  <a:srgbClr val="FFFF00"/>
                </a:highlight>
                <a:latin typeface="Calibri" panose="020F0502020204030204" pitchFamily="34" charset="0"/>
              </a:rPr>
              <a:t>6</a:t>
            </a:r>
            <a:r>
              <a:rPr kumimoji="0" lang="en-US" b="1" i="0" u="none" strike="noStrike" kern="1200" cap="none" spc="-20" normalizeH="0" baseline="0" noProof="0" dirty="0">
                <a:ln>
                  <a:noFill/>
                </a:ln>
                <a:solidFill>
                  <a:srgbClr val="1E1C1A"/>
                </a:solidFill>
                <a:effectLst/>
                <a:highlight>
                  <a:srgbClr val="FFFF00"/>
                </a:highlight>
                <a:uLnTx/>
                <a:uFillTx/>
                <a:latin typeface="Calibri" panose="020F0502020204030204" pitchFamily="34" charset="0"/>
              </a:rPr>
              <a:t>: NUMBER OF ILLEGAL CONNECTIONS REMOVED</a:t>
            </a:r>
          </a:p>
          <a:p>
            <a:pPr lvl="2" indent="0">
              <a:buNone/>
            </a:pPr>
            <a:r>
              <a:rPr lang="en-US" dirty="0">
                <a:solidFill>
                  <a:srgbClr val="1E1C1A"/>
                </a:solidFill>
                <a:latin typeface="Calibri" panose="020F0502020204030204" pitchFamily="34" charset="0"/>
              </a:rPr>
              <a:t>This may not always be a popular KPI but ignoring the problem will see it grow.  There is an OHS factor involved.</a:t>
            </a:r>
            <a:endParaRPr kumimoji="0" lang="en-US" i="0" u="none" strike="noStrike" kern="1200" cap="none" spc="-20" normalizeH="0" baseline="0" noProof="0" dirty="0">
              <a:ln>
                <a:noFill/>
              </a:ln>
              <a:solidFill>
                <a:srgbClr val="1E1C1A"/>
              </a:solidFill>
              <a:effectLst/>
              <a:uLnTx/>
              <a:uFillTx/>
              <a:latin typeface="Calibri" panose="020F0502020204030204" pitchFamily="34" charset="0"/>
            </a:endParaRP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endParaRPr kumimoji="0" lang="en-ZA" sz="1600" b="1" i="0" u="none" strike="noStrike" kern="1200" cap="none" spc="-20" normalizeH="0" baseline="0" noProof="0" dirty="0">
              <a:ln>
                <a:noFill/>
              </a:ln>
              <a:solidFill>
                <a:srgbClr val="1E1C1A"/>
              </a:solidFill>
              <a:effectLst/>
              <a:uLnTx/>
              <a:uFillTx/>
              <a:latin typeface="Arial"/>
              <a:cs typeface="Calibri" panose="020F0502020204030204" pitchFamily="34" charset="0"/>
            </a:endParaRPr>
          </a:p>
        </p:txBody>
      </p:sp>
      <p:pic>
        <p:nvPicPr>
          <p:cNvPr id="6" name="Picture 5">
            <a:extLst>
              <a:ext uri="{FF2B5EF4-FFF2-40B4-BE49-F238E27FC236}">
                <a16:creationId xmlns:a16="http://schemas.microsoft.com/office/drawing/2014/main" id="{F4C8C334-4795-2B4A-A8E8-28FE745D1B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3589" y="5826208"/>
            <a:ext cx="7571827" cy="1031791"/>
          </a:xfrm>
          <a:prstGeom prst="rect">
            <a:avLst/>
          </a:prstGeom>
        </p:spPr>
      </p:pic>
      <p:sp>
        <p:nvSpPr>
          <p:cNvPr id="8" name="TextBox 7">
            <a:extLst>
              <a:ext uri="{FF2B5EF4-FFF2-40B4-BE49-F238E27FC236}">
                <a16:creationId xmlns:a16="http://schemas.microsoft.com/office/drawing/2014/main" id="{3D051BAA-2CCF-CA4C-83B9-89FB3C5B72F8}"/>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11309721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27FB2-345B-2A43-AA2F-0F9DD589E111}"/>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200" b="0" i="0" u="none" strike="noStrike" kern="1200" cap="none" spc="0" normalizeH="0" baseline="0" noProof="0" smtClean="0">
                <a:ln>
                  <a:noFill/>
                </a:ln>
                <a:solidFill>
                  <a:srgbClr val="76808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ZA" sz="1200" b="0" i="0" u="none" strike="noStrike" kern="1200" cap="none" spc="0" normalizeH="0" baseline="0" noProof="0">
              <a:ln>
                <a:noFill/>
              </a:ln>
              <a:solidFill>
                <a:srgbClr val="768083"/>
              </a:solidFill>
              <a:effectLst/>
              <a:uLnTx/>
              <a:uFillTx/>
              <a:latin typeface="Arial"/>
              <a:cs typeface="Arial"/>
              <a:sym typeface="Arial"/>
            </a:endParaRPr>
          </a:p>
        </p:txBody>
      </p:sp>
      <p:sp>
        <p:nvSpPr>
          <p:cNvPr id="7" name="Title 4">
            <a:extLst>
              <a:ext uri="{FF2B5EF4-FFF2-40B4-BE49-F238E27FC236}">
                <a16:creationId xmlns:a16="http://schemas.microsoft.com/office/drawing/2014/main" id="{2985C968-1982-A54F-85CB-645D060CC5AF}"/>
              </a:ext>
            </a:extLst>
          </p:cNvPr>
          <p:cNvSpPr>
            <a:spLocks noGrp="1"/>
          </p:cNvSpPr>
          <p:nvPr/>
        </p:nvSpPr>
        <p:spPr>
          <a:xfrm>
            <a:off x="410740" y="280042"/>
            <a:ext cx="10735679" cy="66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sym typeface="Helvetica"/>
              </a:rPr>
              <a:t>KPI 1 FOR LARGE POWER USERS -</a:t>
            </a:r>
            <a:r>
              <a:rPr kumimoji="0" lang="en-ZA" sz="2800"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rPr>
              <a:t> ACTUAL EXAMPLE OF MONTHLY SUCCESSFUL UPLOAD </a:t>
            </a:r>
            <a:r>
              <a:rPr lang="en-ZA" sz="2800" dirty="0">
                <a:solidFill>
                  <a:srgbClr val="1E1C1A"/>
                </a:solidFill>
                <a:latin typeface="Calibri" panose="020F0502020204030204" pitchFamily="34" charset="0"/>
                <a:cs typeface="Calibri" panose="020F0502020204030204" pitchFamily="34" charset="0"/>
              </a:rPr>
              <a:t>VALUE</a:t>
            </a:r>
            <a:r>
              <a:rPr kumimoji="0" lang="en-ZA" sz="2800"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rPr>
              <a:t>S INTO </a:t>
            </a:r>
            <a:r>
              <a:rPr lang="en-ZA" sz="2800" dirty="0">
                <a:solidFill>
                  <a:srgbClr val="1E1C1A"/>
                </a:solidFill>
                <a:latin typeface="Calibri" panose="020F0502020204030204" pitchFamily="34" charset="0"/>
                <a:cs typeface="Calibri" panose="020F0502020204030204" pitchFamily="34" charset="0"/>
              </a:rPr>
              <a:t>A</a:t>
            </a:r>
            <a:r>
              <a:rPr kumimoji="0" lang="en-ZA" sz="2800"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rPr>
              <a:t> BILLING SYSTEM</a:t>
            </a:r>
            <a:endParaRPr kumimoji="0" lang="en-ZA" sz="2800" i="0" u="none" strike="noStrike" kern="1200" cap="none" spc="-20" normalizeH="0" baseline="0" noProof="0" dirty="0">
              <a:ln>
                <a:noFill/>
              </a:ln>
              <a:solidFill>
                <a:srgbClr val="1E1C1A"/>
              </a:solidFill>
              <a:effectLst/>
              <a:uLnTx/>
              <a:uFillTx/>
              <a:latin typeface="Calibri" panose="020F0502020204030204" pitchFamily="34" charset="0"/>
              <a:cs typeface="Calibri" panose="020F0502020204030204" pitchFamily="34" charset="0"/>
              <a:sym typeface="Helvetica"/>
            </a:endParaRPr>
          </a:p>
        </p:txBody>
      </p:sp>
      <p:sp>
        <p:nvSpPr>
          <p:cNvPr id="11" name="Text Placeholder 5">
            <a:extLst>
              <a:ext uri="{FF2B5EF4-FFF2-40B4-BE49-F238E27FC236}">
                <a16:creationId xmlns:a16="http://schemas.microsoft.com/office/drawing/2014/main" id="{71835ECD-4781-2F4E-AA98-170EF5BC43DA}"/>
              </a:ext>
            </a:extLst>
          </p:cNvPr>
          <p:cNvSpPr>
            <a:spLocks noGrp="1"/>
          </p:cNvSpPr>
          <p:nvPr/>
        </p:nvSpPr>
        <p:spPr>
          <a:xfrm>
            <a:off x="5715001" y="1441174"/>
            <a:ext cx="4581938" cy="372717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600" kern="1200" spc="-20" baseline="0" dirty="0" smtClean="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96938" indent="-227013" algn="l" defTabSz="914400" rtl="0" eaLnBrk="1" latinLnBrk="0" hangingPunct="1">
              <a:lnSpc>
                <a:spcPct val="120000"/>
              </a:lnSpc>
              <a:spcBef>
                <a:spcPts val="0"/>
              </a:spcBef>
              <a:spcAft>
                <a:spcPts val="300"/>
              </a:spcAft>
              <a:buFont typeface="Arial" panose="020B0604020202020204" pitchFamily="34" charset="0"/>
              <a:buChar char="−"/>
              <a:tabLst/>
              <a:defRPr lang="en-US"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kumimoji="0" lang="en-US" sz="1600" i="0" u="none" strike="noStrike" kern="1200" cap="none" spc="-20" normalizeH="0" baseline="0" noProof="0" dirty="0">
                <a:ln>
                  <a:noFill/>
                </a:ln>
                <a:solidFill>
                  <a:srgbClr val="1E1C1A"/>
                </a:solidFill>
                <a:effectLst/>
                <a:uLnTx/>
                <a:uFillTx/>
                <a:latin typeface="Calibri" panose="020F0502020204030204" pitchFamily="34" charset="0"/>
              </a:rPr>
              <a:t>It is critical for meter reads to translate into accurate monthly billing.</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kumimoji="0" lang="en-US" sz="1600" i="0" u="none" strike="noStrike" kern="1200" cap="none" spc="-20" normalizeH="0" baseline="0" noProof="0" dirty="0">
                <a:ln>
                  <a:noFill/>
                </a:ln>
                <a:solidFill>
                  <a:srgbClr val="1E1C1A"/>
                </a:solidFill>
                <a:effectLst/>
                <a:uLnTx/>
                <a:uFillTx/>
                <a:latin typeface="Calibri" panose="020F0502020204030204" pitchFamily="34" charset="0"/>
              </a:rPr>
              <a:t>A target of 97% accurate uploads can be set once processes are in place.</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dirty="0">
                <a:solidFill>
                  <a:srgbClr val="1E1C1A"/>
                </a:solidFill>
                <a:latin typeface="Calibri" panose="020F0502020204030204" pitchFamily="34" charset="0"/>
              </a:rPr>
              <a:t>Note the volume of total readings uploaded every month, &gt;20,000.</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kumimoji="0" lang="en-US" sz="1600" i="0" u="none" strike="noStrike" kern="1200" cap="none" spc="-20" normalizeH="0" baseline="0" noProof="0" dirty="0">
                <a:ln>
                  <a:noFill/>
                </a:ln>
                <a:solidFill>
                  <a:srgbClr val="1E1C1A"/>
                </a:solidFill>
                <a:effectLst/>
                <a:uLnTx/>
                <a:uFillTx/>
                <a:latin typeface="Calibri" panose="020F0502020204030204" pitchFamily="34" charset="0"/>
              </a:rPr>
              <a:t>For example, the last row shows that 21,051 readings were expected by the billing system, but 20,607 were loaded.</a:t>
            </a: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r>
              <a:rPr lang="en-US" dirty="0">
                <a:solidFill>
                  <a:srgbClr val="1E1C1A"/>
                </a:solidFill>
                <a:latin typeface="Calibri" panose="020F0502020204030204" pitchFamily="34" charset="0"/>
              </a:rPr>
              <a:t>The missing readings relate to faulty meter installations that must be repaired.</a:t>
            </a:r>
            <a:endParaRPr kumimoji="0" lang="en-US" sz="1600" i="0" u="none" strike="noStrike" kern="1200" cap="none" spc="-20" normalizeH="0" baseline="0" noProof="0" dirty="0">
              <a:ln>
                <a:noFill/>
              </a:ln>
              <a:solidFill>
                <a:srgbClr val="1E1C1A"/>
              </a:solidFill>
              <a:effectLst/>
              <a:uLnTx/>
              <a:uFillTx/>
              <a:latin typeface="Calibri" panose="020F0502020204030204" pitchFamily="34" charset="0"/>
            </a:endParaRP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endParaRPr kumimoji="0" lang="en-US" sz="1800" i="0" u="none" strike="noStrike" kern="1200" cap="none" spc="-20" normalizeH="0" baseline="0" noProof="0" dirty="0">
              <a:ln>
                <a:noFill/>
              </a:ln>
              <a:solidFill>
                <a:srgbClr val="1E1C1A"/>
              </a:solidFill>
              <a:effectLst/>
              <a:uLnTx/>
              <a:uFillTx/>
              <a:latin typeface="Calibri" panose="020F0502020204030204" pitchFamily="34" charset="0"/>
            </a:endParaRPr>
          </a:p>
          <a:p>
            <a:pPr marL="285750" marR="0" lvl="0" indent="-285750" algn="l" defTabSz="914400" rtl="0" eaLnBrk="1" fontAlgn="auto" latinLnBrk="0" hangingPunct="1">
              <a:lnSpc>
                <a:spcPct val="120000"/>
              </a:lnSpc>
              <a:spcBef>
                <a:spcPts val="0"/>
              </a:spcBef>
              <a:spcAft>
                <a:spcPts val="300"/>
              </a:spcAft>
              <a:buClrTx/>
              <a:buSzPct val="120000"/>
              <a:buFont typeface="Arial" charset="0"/>
              <a:buChar char="•"/>
              <a:tabLst/>
              <a:defRPr/>
            </a:pPr>
            <a:endParaRPr kumimoji="0" lang="en-ZA" sz="1600" b="1" i="0" u="none" strike="noStrike" kern="1200" cap="none" spc="-20" normalizeH="0" baseline="0" noProof="0" dirty="0">
              <a:ln>
                <a:noFill/>
              </a:ln>
              <a:solidFill>
                <a:srgbClr val="1E1C1A"/>
              </a:solidFill>
              <a:effectLst/>
              <a:uLnTx/>
              <a:uFillTx/>
              <a:latin typeface="Arial"/>
              <a:cs typeface="Calibri" panose="020F0502020204030204" pitchFamily="34" charset="0"/>
            </a:endParaRPr>
          </a:p>
        </p:txBody>
      </p:sp>
      <p:pic>
        <p:nvPicPr>
          <p:cNvPr id="12" name="Picture 11">
            <a:extLst>
              <a:ext uri="{FF2B5EF4-FFF2-40B4-BE49-F238E27FC236}">
                <a16:creationId xmlns:a16="http://schemas.microsoft.com/office/drawing/2014/main" id="{4CAF20DF-76F3-2E4E-953F-5F5A0F43FE46}"/>
              </a:ext>
            </a:extLst>
          </p:cNvPr>
          <p:cNvPicPr>
            <a:picLocks noChangeAspect="1"/>
          </p:cNvPicPr>
          <p:nvPr/>
        </p:nvPicPr>
        <p:blipFill>
          <a:blip r:embed="rId3"/>
          <a:stretch>
            <a:fillRect/>
          </a:stretch>
        </p:blipFill>
        <p:spPr>
          <a:xfrm>
            <a:off x="410741" y="1229248"/>
            <a:ext cx="4489250" cy="3128609"/>
          </a:xfrm>
          <a:prstGeom prst="rect">
            <a:avLst/>
          </a:prstGeom>
        </p:spPr>
      </p:pic>
      <p:pic>
        <p:nvPicPr>
          <p:cNvPr id="6" name="Picture 5">
            <a:extLst>
              <a:ext uri="{FF2B5EF4-FFF2-40B4-BE49-F238E27FC236}">
                <a16:creationId xmlns:a16="http://schemas.microsoft.com/office/drawing/2014/main" id="{F4C8C334-4795-2B4A-A8E8-28FE745D1B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3589" y="5826208"/>
            <a:ext cx="7571827" cy="1031791"/>
          </a:xfrm>
          <a:prstGeom prst="rect">
            <a:avLst/>
          </a:prstGeom>
        </p:spPr>
      </p:pic>
      <p:sp>
        <p:nvSpPr>
          <p:cNvPr id="8" name="TextBox 7">
            <a:extLst>
              <a:ext uri="{FF2B5EF4-FFF2-40B4-BE49-F238E27FC236}">
                <a16:creationId xmlns:a16="http://schemas.microsoft.com/office/drawing/2014/main" id="{A8FF244F-916C-FD47-A9E1-25547999CD22}"/>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52438800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4. SUPPORTIVE POLICIES AND PROCESSES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THIS A NEGLECTED ASPECT</a:t>
            </a:r>
          </a:p>
          <a:p>
            <a:pPr marL="342900" indent="-342900" algn="l">
              <a:buFont typeface="Arial" panose="020B0604020202020204" pitchFamily="34" charset="0"/>
              <a:buChar char="•"/>
            </a:pPr>
            <a:r>
              <a:rPr lang="en-US" sz="2000" dirty="0">
                <a:solidFill>
                  <a:schemeClr val="bg1"/>
                </a:solidFill>
              </a:rPr>
              <a:t>SPEAKS TO GOOD GOVERNANCE</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90EFBE0-7605-864A-A9E0-9107909FDF6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BE562740-69BB-BB4D-8E7F-2D8844314823}"/>
              </a:ext>
            </a:extLst>
          </p:cNvPr>
          <p:cNvSpPr>
            <a:spLocks noGrp="1"/>
          </p:cNvSpPr>
          <p:nvPr>
            <p:ph type="sldNum" sz="quarter" idx="12"/>
          </p:nvPr>
        </p:nvSpPr>
        <p:spPr/>
        <p:txBody>
          <a:bodyPr/>
          <a:lstStyle/>
          <a:p>
            <a:fld id="{177310CB-370C-284A-BCE0-70D97E1F8B9E}" type="slidenum">
              <a:rPr lang="en-US" smtClean="0"/>
              <a:t>27</a:t>
            </a:fld>
            <a:endParaRPr lang="en-US"/>
          </a:p>
        </p:txBody>
      </p:sp>
    </p:spTree>
    <p:extLst>
      <p:ext uri="{BB962C8B-B14F-4D97-AF65-F5344CB8AC3E}">
        <p14:creationId xmlns:p14="http://schemas.microsoft.com/office/powerpoint/2010/main" val="143628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F2C45-6A46-4448-8EF2-5310D57C8D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736" y="548680"/>
            <a:ext cx="7420744" cy="4536004"/>
          </a:xfrm>
          <a:prstGeom prst="rect">
            <a:avLst/>
          </a:prstGeom>
        </p:spPr>
      </p:pic>
      <p:sp>
        <p:nvSpPr>
          <p:cNvPr id="4" name="Title 4">
            <a:extLst>
              <a:ext uri="{FF2B5EF4-FFF2-40B4-BE49-F238E27FC236}">
                <a16:creationId xmlns:a16="http://schemas.microsoft.com/office/drawing/2014/main" id="{9F9C757C-23B5-1346-8BC8-597F0612963A}"/>
              </a:ext>
            </a:extLst>
          </p:cNvPr>
          <p:cNvSpPr>
            <a:spLocks noGrp="1"/>
          </p:cNvSpPr>
          <p:nvPr/>
        </p:nvSpPr>
        <p:spPr>
          <a:xfrm>
            <a:off x="1969504" y="256464"/>
            <a:ext cx="7567528" cy="29221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000" b="1" dirty="0">
                <a:solidFill>
                  <a:schemeClr val="tx1"/>
                </a:solidFill>
              </a:rPr>
              <a:t>METER MANAGEMENT: USE OF STANDARD PROCEDURES AND BPM</a:t>
            </a:r>
            <a:endParaRPr lang="en-ZA" sz="2000" dirty="0">
              <a:solidFill>
                <a:schemeClr val="tx1"/>
              </a:solidFill>
            </a:endParaRPr>
          </a:p>
        </p:txBody>
      </p:sp>
      <p:sp>
        <p:nvSpPr>
          <p:cNvPr id="5" name="Content Placeholder 3">
            <a:extLst>
              <a:ext uri="{FF2B5EF4-FFF2-40B4-BE49-F238E27FC236}">
                <a16:creationId xmlns:a16="http://schemas.microsoft.com/office/drawing/2014/main" id="{944BAE1C-136E-684F-8DE9-424F88FFE66F}"/>
              </a:ext>
            </a:extLst>
          </p:cNvPr>
          <p:cNvSpPr txBox="1"/>
          <p:nvPr/>
        </p:nvSpPr>
        <p:spPr bwMode="auto">
          <a:xfrm>
            <a:off x="2241736" y="5084683"/>
            <a:ext cx="7703728" cy="1408713"/>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t>The flow diagram shows the exact flow of work to be followed in each case.</a:t>
            </a:r>
          </a:p>
          <a:p>
            <a:r>
              <a:rPr lang="en-ZA" sz="1600" kern="0" dirty="0"/>
              <a:t>This flow indicates the process to repair or replace a CT-VT driven low or medium voltage demand meter.</a:t>
            </a:r>
          </a:p>
          <a:p>
            <a:r>
              <a:rPr lang="en-ZA" sz="1600" kern="0" dirty="0"/>
              <a:t>Given the volumes and financial amounts involved, these procedures </a:t>
            </a:r>
            <a:r>
              <a:rPr lang="en-ZA" sz="1600" u="sng" kern="0" dirty="0">
                <a:solidFill>
                  <a:srgbClr val="FF0000"/>
                </a:solidFill>
              </a:rPr>
              <a:t>AND BPM</a:t>
            </a:r>
            <a:r>
              <a:rPr lang="en-ZA" sz="1600" kern="0" dirty="0"/>
              <a:t> are critical to success.</a:t>
            </a:r>
          </a:p>
        </p:txBody>
      </p:sp>
      <p:sp>
        <p:nvSpPr>
          <p:cNvPr id="2" name="Slide Number Placeholder 1">
            <a:extLst>
              <a:ext uri="{FF2B5EF4-FFF2-40B4-BE49-F238E27FC236}">
                <a16:creationId xmlns:a16="http://schemas.microsoft.com/office/drawing/2014/main" id="{E2E32D2B-17E3-7D43-B110-0BE4039DEAFA}"/>
              </a:ext>
            </a:extLst>
          </p:cNvPr>
          <p:cNvSpPr>
            <a:spLocks noGrp="1"/>
          </p:cNvSpPr>
          <p:nvPr>
            <p:ph type="sldNum" sz="quarter" idx="2"/>
          </p:nvPr>
        </p:nvSpPr>
        <p:spPr/>
        <p:txBody>
          <a:bodyPr/>
          <a:lstStyle/>
          <a:p>
            <a:fld id="{86CB4B4D-7CA3-9044-876B-883B54F8677D}" type="slidenum">
              <a:rPr lang="en-ZA" smtClean="0"/>
              <a:t>28</a:t>
            </a:fld>
            <a:endParaRPr lang="en-ZA"/>
          </a:p>
        </p:txBody>
      </p:sp>
      <p:sp>
        <p:nvSpPr>
          <p:cNvPr id="6" name="TextBox 5">
            <a:extLst>
              <a:ext uri="{FF2B5EF4-FFF2-40B4-BE49-F238E27FC236}">
                <a16:creationId xmlns:a16="http://schemas.microsoft.com/office/drawing/2014/main" id="{8F7289AC-0EC6-1141-B30F-E11D03CB2993}"/>
              </a:ext>
            </a:extLst>
          </p:cNvPr>
          <p:cNvSpPr txBox="1"/>
          <p:nvPr/>
        </p:nvSpPr>
        <p:spPr>
          <a:xfrm>
            <a:off x="10881691" y="6017796"/>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31415161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34FD4433-15FA-CB4E-A801-D4C118A21377}"/>
              </a:ext>
            </a:extLst>
          </p:cNvPr>
          <p:cNvSpPr>
            <a:spLocks noGrp="1"/>
          </p:cNvSpPr>
          <p:nvPr/>
        </p:nvSpPr>
        <p:spPr>
          <a:xfrm>
            <a:off x="1116498" y="655128"/>
            <a:ext cx="4613919" cy="10449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b="1" dirty="0">
                <a:solidFill>
                  <a:schemeClr val="tx1"/>
                </a:solidFill>
              </a:rPr>
              <a:t>POLICIES SPECIFIC TO ENERGY REVENUE</a:t>
            </a:r>
            <a:endParaRPr lang="en-US" sz="2800" dirty="0">
              <a:solidFill>
                <a:schemeClr val="tx1"/>
              </a:solidFill>
            </a:endParaRPr>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5"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7E962A8-D902-7D47-AB28-3C90449CB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9838" y="26202"/>
            <a:ext cx="5586942" cy="642499"/>
          </a:xfrm>
          <a:prstGeom prst="rect">
            <a:avLst/>
          </a:prstGeom>
        </p:spPr>
      </p:pic>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269778-C0EB-D74B-B4C9-F6BD139D5E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5904" y="1616993"/>
            <a:ext cx="3892252" cy="5071341"/>
          </a:xfrm>
          <a:prstGeom prst="rect">
            <a:avLst/>
          </a:prstGeom>
        </p:spPr>
      </p:pic>
      <p:pic>
        <p:nvPicPr>
          <p:cNvPr id="3" name="Picture 2">
            <a:extLst>
              <a:ext uri="{FF2B5EF4-FFF2-40B4-BE49-F238E27FC236}">
                <a16:creationId xmlns:a16="http://schemas.microsoft.com/office/drawing/2014/main" id="{F19BA910-BA2F-7443-B364-4B11BAD853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48340" y="2126974"/>
            <a:ext cx="6155691" cy="1896443"/>
          </a:xfrm>
          <a:prstGeom prst="rect">
            <a:avLst/>
          </a:prstGeom>
        </p:spPr>
      </p:pic>
      <p:sp>
        <p:nvSpPr>
          <p:cNvPr id="6" name="Slide Number Placeholder 5">
            <a:extLst>
              <a:ext uri="{FF2B5EF4-FFF2-40B4-BE49-F238E27FC236}">
                <a16:creationId xmlns:a16="http://schemas.microsoft.com/office/drawing/2014/main" id="{56008440-853F-F940-8A08-7360D39442A0}"/>
              </a:ext>
            </a:extLst>
          </p:cNvPr>
          <p:cNvSpPr>
            <a:spLocks noGrp="1"/>
          </p:cNvSpPr>
          <p:nvPr>
            <p:ph type="sldNum" sz="quarter" idx="2"/>
          </p:nvPr>
        </p:nvSpPr>
        <p:spPr/>
        <p:txBody>
          <a:bodyPr/>
          <a:lstStyle/>
          <a:p>
            <a:fld id="{86CB4B4D-7CA3-9044-876B-883B54F8677D}" type="slidenum">
              <a:rPr lang="en-ZA" smtClean="0"/>
              <a:t>29</a:t>
            </a:fld>
            <a:endParaRPr lang="en-ZA"/>
          </a:p>
        </p:txBody>
      </p:sp>
      <p:sp>
        <p:nvSpPr>
          <p:cNvPr id="35" name="TextBox 34">
            <a:extLst>
              <a:ext uri="{FF2B5EF4-FFF2-40B4-BE49-F238E27FC236}">
                <a16:creationId xmlns:a16="http://schemas.microsoft.com/office/drawing/2014/main" id="{DD3B68A5-3F1E-B944-A7E3-357D4DCD8405}"/>
              </a:ext>
            </a:extLst>
          </p:cNvPr>
          <p:cNvSpPr txBox="1"/>
          <p:nvPr/>
        </p:nvSpPr>
        <p:spPr>
          <a:xfrm>
            <a:off x="10976096" y="604291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41557838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annesr\Pictures\Customer\Picture 02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150" y="983848"/>
            <a:ext cx="7610764" cy="57080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A835E71D-7DAB-5F42-AEDA-287D49187424}"/>
              </a:ext>
            </a:extLst>
          </p:cNvPr>
          <p:cNvSpPr>
            <a:spLocks noGrp="1"/>
          </p:cNvSpPr>
          <p:nvPr/>
        </p:nvSpPr>
        <p:spPr>
          <a:xfrm>
            <a:off x="960699" y="0"/>
            <a:ext cx="8197215" cy="7523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kern="1200" dirty="0">
                <a:solidFill>
                  <a:schemeClr val="tx1"/>
                </a:solidFill>
                <a:cs typeface="Arial" panose="020B0604020202020204" pitchFamily="34" charset="0"/>
              </a:rPr>
              <a:t>IT COULD BE A BIT OF A TRAIN SMASH…</a:t>
            </a:r>
          </a:p>
        </p:txBody>
      </p:sp>
      <p:sp>
        <p:nvSpPr>
          <p:cNvPr id="3" name="Slide Number Placeholder 2">
            <a:extLst>
              <a:ext uri="{FF2B5EF4-FFF2-40B4-BE49-F238E27FC236}">
                <a16:creationId xmlns:a16="http://schemas.microsoft.com/office/drawing/2014/main" id="{8BEFB021-6634-DE40-95B1-E9CD0024BA93}"/>
              </a:ext>
            </a:extLst>
          </p:cNvPr>
          <p:cNvSpPr>
            <a:spLocks noGrp="1"/>
          </p:cNvSpPr>
          <p:nvPr>
            <p:ph type="sldNum" sz="quarter" idx="12"/>
          </p:nvPr>
        </p:nvSpPr>
        <p:spPr/>
        <p:txBody>
          <a:bodyPr/>
          <a:lstStyle/>
          <a:p>
            <a:fld id="{177310CB-370C-284A-BCE0-70D97E1F8B9E}" type="slidenum">
              <a:rPr lang="en-US" smtClean="0"/>
              <a:t>3</a:t>
            </a:fld>
            <a:endParaRPr lang="en-US"/>
          </a:p>
        </p:txBody>
      </p:sp>
    </p:spTree>
    <p:extLst>
      <p:ext uri="{BB962C8B-B14F-4D97-AF65-F5344CB8AC3E}">
        <p14:creationId xmlns:p14="http://schemas.microsoft.com/office/powerpoint/2010/main" val="2547941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B2721-2EB7-BC42-A1DF-785922892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250" y="815546"/>
            <a:ext cx="5315869" cy="5472448"/>
          </a:xfrm>
          <a:prstGeom prst="rect">
            <a:avLst/>
          </a:prstGeom>
        </p:spPr>
      </p:pic>
      <p:sp>
        <p:nvSpPr>
          <p:cNvPr id="4" name="Title 4">
            <a:extLst>
              <a:ext uri="{FF2B5EF4-FFF2-40B4-BE49-F238E27FC236}">
                <a16:creationId xmlns:a16="http://schemas.microsoft.com/office/drawing/2014/main" id="{BCDF4AA2-D8E4-F247-A2FF-162A603F717A}"/>
              </a:ext>
            </a:extLst>
          </p:cNvPr>
          <p:cNvSpPr>
            <a:spLocks noGrp="1"/>
          </p:cNvSpPr>
          <p:nvPr/>
        </p:nvSpPr>
        <p:spPr>
          <a:xfrm>
            <a:off x="1342663" y="256464"/>
            <a:ext cx="8750461" cy="55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b="1" dirty="0">
                <a:solidFill>
                  <a:schemeClr val="tx1"/>
                </a:solidFill>
              </a:rPr>
              <a:t>STANDARD PROCEDURES TO GOVERN TECHNICAL PROCESSES</a:t>
            </a:r>
            <a:endParaRPr lang="en-ZA" sz="2800" dirty="0">
              <a:solidFill>
                <a:schemeClr val="tx1"/>
              </a:solidFill>
            </a:endParaRPr>
          </a:p>
        </p:txBody>
      </p:sp>
      <p:sp>
        <p:nvSpPr>
          <p:cNvPr id="5" name="Content Placeholder 3">
            <a:extLst>
              <a:ext uri="{FF2B5EF4-FFF2-40B4-BE49-F238E27FC236}">
                <a16:creationId xmlns:a16="http://schemas.microsoft.com/office/drawing/2014/main" id="{9137C582-47A6-974A-8DB0-9E7A52BAA897}"/>
              </a:ext>
            </a:extLst>
          </p:cNvPr>
          <p:cNvSpPr txBox="1"/>
          <p:nvPr/>
        </p:nvSpPr>
        <p:spPr bwMode="auto">
          <a:xfrm>
            <a:off x="6516547" y="1302286"/>
            <a:ext cx="4097438" cy="1718706"/>
          </a:xfrm>
          <a:prstGeom prst="rect">
            <a:avLst/>
          </a:prstGeom>
          <a:solidFill>
            <a:schemeClr val="bg1"/>
          </a:solidFill>
          <a:ln w="9525">
            <a:solidFill>
              <a:schemeClr val="accent1"/>
            </a:solidFill>
            <a:miter lim="800000"/>
          </a:ln>
          <a:effectLst/>
        </p:spPr>
        <p:txBody>
          <a:bodyPr vert="horz" wrap="square" lIns="84406" tIns="42203" rIns="84406" bIns="42203"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ZA" sz="1600" kern="0" dirty="0"/>
              <a:t>Numerous standard procedures must be  drafted by subject experts to guide operations.</a:t>
            </a:r>
          </a:p>
          <a:p>
            <a:r>
              <a:rPr lang="en-ZA" sz="1600" kern="0" dirty="0"/>
              <a:t>These are critical to mitigate risk</a:t>
            </a:r>
          </a:p>
          <a:p>
            <a:r>
              <a:rPr lang="en-ZA" sz="1600" kern="0" dirty="0"/>
              <a:t>The number can easily grow to more than 30 procedures.</a:t>
            </a:r>
          </a:p>
        </p:txBody>
      </p:sp>
      <p:pic>
        <p:nvPicPr>
          <p:cNvPr id="6" name="Picture 5">
            <a:extLst>
              <a:ext uri="{FF2B5EF4-FFF2-40B4-BE49-F238E27FC236}">
                <a16:creationId xmlns:a16="http://schemas.microsoft.com/office/drawing/2014/main" id="{BCEDFC85-8187-3B4E-B225-197116CF21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4516" y="5824147"/>
            <a:ext cx="7189862" cy="979742"/>
          </a:xfrm>
          <a:prstGeom prst="rect">
            <a:avLst/>
          </a:prstGeom>
        </p:spPr>
      </p:pic>
      <p:sp>
        <p:nvSpPr>
          <p:cNvPr id="2" name="Slide Number Placeholder 1">
            <a:extLst>
              <a:ext uri="{FF2B5EF4-FFF2-40B4-BE49-F238E27FC236}">
                <a16:creationId xmlns:a16="http://schemas.microsoft.com/office/drawing/2014/main" id="{0ECB80B3-03F5-F249-B080-8227B3962BCC}"/>
              </a:ext>
            </a:extLst>
          </p:cNvPr>
          <p:cNvSpPr>
            <a:spLocks noGrp="1"/>
          </p:cNvSpPr>
          <p:nvPr>
            <p:ph type="sldNum" sz="quarter" idx="2"/>
          </p:nvPr>
        </p:nvSpPr>
        <p:spPr/>
        <p:txBody>
          <a:bodyPr/>
          <a:lstStyle/>
          <a:p>
            <a:fld id="{86CB4B4D-7CA3-9044-876B-883B54F8677D}" type="slidenum">
              <a:rPr lang="en-ZA" smtClean="0"/>
              <a:t>30</a:t>
            </a:fld>
            <a:endParaRPr lang="en-ZA"/>
          </a:p>
        </p:txBody>
      </p:sp>
      <p:sp>
        <p:nvSpPr>
          <p:cNvPr id="7" name="TextBox 6">
            <a:extLst>
              <a:ext uri="{FF2B5EF4-FFF2-40B4-BE49-F238E27FC236}">
                <a16:creationId xmlns:a16="http://schemas.microsoft.com/office/drawing/2014/main" id="{B291CE6A-A278-BE43-92CC-0E2A7AE7597A}"/>
              </a:ext>
            </a:extLst>
          </p:cNvPr>
          <p:cNvSpPr txBox="1"/>
          <p:nvPr/>
        </p:nvSpPr>
        <p:spPr>
          <a:xfrm>
            <a:off x="10881691" y="5365415"/>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310346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5. ELECTRICITY BY-LAWS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fontScale="92500" lnSpcReduction="20000"/>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VERY LIKELY, ALL ELECTRICITY BY-LAWS IN SA ARE OUTDATED</a:t>
            </a:r>
          </a:p>
          <a:p>
            <a:pPr marL="342900" indent="-342900" algn="l">
              <a:buFont typeface="Arial" panose="020B0604020202020204" pitchFamily="34" charset="0"/>
              <a:buChar char="•"/>
            </a:pPr>
            <a:r>
              <a:rPr lang="en-US" sz="2000" dirty="0">
                <a:solidFill>
                  <a:schemeClr val="bg1"/>
                </a:solidFill>
              </a:rPr>
              <a:t>GIVE CAREFUL CONSIDERATION TO THE AVAILABILITY OF DATA, RENEWABLE ENERGIES, WHEELING AND MUCH MORE</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B30D1E-2708-8B41-9287-40418725D6CD}"/>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7B754D61-8077-3C4E-A12A-4236E50A5669}"/>
              </a:ext>
            </a:extLst>
          </p:cNvPr>
          <p:cNvSpPr>
            <a:spLocks noGrp="1"/>
          </p:cNvSpPr>
          <p:nvPr>
            <p:ph type="sldNum" sz="quarter" idx="12"/>
          </p:nvPr>
        </p:nvSpPr>
        <p:spPr/>
        <p:txBody>
          <a:bodyPr/>
          <a:lstStyle/>
          <a:p>
            <a:fld id="{177310CB-370C-284A-BCE0-70D97E1F8B9E}" type="slidenum">
              <a:rPr lang="en-US" smtClean="0"/>
              <a:t>31</a:t>
            </a:fld>
            <a:endParaRPr lang="en-US"/>
          </a:p>
        </p:txBody>
      </p:sp>
    </p:spTree>
    <p:extLst>
      <p:ext uri="{BB962C8B-B14F-4D97-AF65-F5344CB8AC3E}">
        <p14:creationId xmlns:p14="http://schemas.microsoft.com/office/powerpoint/2010/main" val="1994443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CDF4AA2-D8E4-F247-A2FF-162A603F717A}"/>
              </a:ext>
            </a:extLst>
          </p:cNvPr>
          <p:cNvSpPr>
            <a:spLocks noGrp="1"/>
          </p:cNvSpPr>
          <p:nvPr/>
        </p:nvSpPr>
        <p:spPr>
          <a:xfrm>
            <a:off x="810468" y="2968194"/>
            <a:ext cx="5109950" cy="632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ELECTRICITY BY-LAWS</a:t>
            </a:r>
            <a:endParaRPr lang="en-US" sz="28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BB97362A-EE34-BD4F-B748-85F0214715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600000">
            <a:off x="349483" y="1633493"/>
            <a:ext cx="3318056" cy="649798"/>
          </a:xfrm>
          <a:prstGeom prst="rect">
            <a:avLst/>
          </a:prstGeom>
        </p:spPr>
      </p:pic>
      <p:sp>
        <p:nvSpPr>
          <p:cNvPr id="14" name="Freeform: Shape 13">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9" name="Picture 8">
            <a:extLst>
              <a:ext uri="{FF2B5EF4-FFF2-40B4-BE49-F238E27FC236}">
                <a16:creationId xmlns:a16="http://schemas.microsoft.com/office/drawing/2014/main" id="{BC0B83AE-CA12-4B4A-B4C8-018573E42D45}"/>
              </a:ext>
            </a:extLst>
          </p:cNvPr>
          <p:cNvPicPr>
            <a:picLocks noChangeAspect="1"/>
          </p:cNvPicPr>
          <p:nvPr/>
        </p:nvPicPr>
        <p:blipFill rotWithShape="1">
          <a:blip r:embed="rId4"/>
          <a:srcRect t="4103"/>
          <a:stretch/>
        </p:blipFill>
        <p:spPr>
          <a:xfrm>
            <a:off x="4753882" y="1176757"/>
            <a:ext cx="3071359" cy="793654"/>
          </a:xfrm>
          <a:prstGeom prst="rect">
            <a:avLst/>
          </a:prstGeom>
        </p:spPr>
      </p:pic>
      <p:pic>
        <p:nvPicPr>
          <p:cNvPr id="6" name="Picture 5">
            <a:extLst>
              <a:ext uri="{FF2B5EF4-FFF2-40B4-BE49-F238E27FC236}">
                <a16:creationId xmlns:a16="http://schemas.microsoft.com/office/drawing/2014/main" id="{BCEDFC85-8187-3B4E-B225-197116CF21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9972" y="1709241"/>
            <a:ext cx="2743200" cy="315468"/>
          </a:xfrm>
          <a:prstGeom prst="rect">
            <a:avLst/>
          </a:prstGeom>
        </p:spPr>
      </p:pic>
      <p:sp>
        <p:nvSpPr>
          <p:cNvPr id="16" name="Freeform: Shape 15">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sp>
        <p:nvSpPr>
          <p:cNvPr id="5" name="Content Placeholder 3">
            <a:extLst>
              <a:ext uri="{FF2B5EF4-FFF2-40B4-BE49-F238E27FC236}">
                <a16:creationId xmlns:a16="http://schemas.microsoft.com/office/drawing/2014/main" id="{9137C582-47A6-974A-8DB0-9E7A52BAA897}"/>
              </a:ext>
            </a:extLst>
          </p:cNvPr>
          <p:cNvSpPr txBox="1"/>
          <p:nvPr/>
        </p:nvSpPr>
        <p:spPr bwMode="auto">
          <a:xfrm>
            <a:off x="349483" y="3429001"/>
            <a:ext cx="5598667" cy="2747962"/>
          </a:xfrm>
          <a:prstGeom prst="rect">
            <a:avLst/>
          </a:prstGeom>
        </p:spPr>
        <p:txBody>
          <a:bodyPr vert="horz" lIns="91440" tIns="45720" rIns="91440" bIns="45720" numCol="1" rtlCol="0" anchorCtr="0" compatLnSpc="1">
            <a:normAutofit fontScale="92500"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a:lnSpc>
                <a:spcPct val="90000"/>
              </a:lnSpc>
              <a:buFont typeface="Arial" panose="020B0604020202020204" pitchFamily="34" charset="0"/>
              <a:buChar char="•"/>
            </a:pPr>
            <a:r>
              <a:rPr lang="en-US" sz="1800" dirty="0"/>
              <a:t>The by-laws is a critical component in the revenue value chain.</a:t>
            </a:r>
          </a:p>
          <a:p>
            <a:pPr indent="-228600">
              <a:lnSpc>
                <a:spcPct val="90000"/>
              </a:lnSpc>
              <a:buFont typeface="Arial" panose="020B0604020202020204" pitchFamily="34" charset="0"/>
              <a:buChar char="•"/>
            </a:pPr>
            <a:r>
              <a:rPr lang="en-US" sz="1800" dirty="0"/>
              <a:t>Much changed in recent years and by-laws must be kept updated.</a:t>
            </a:r>
          </a:p>
          <a:p>
            <a:pPr indent="-228600">
              <a:lnSpc>
                <a:spcPct val="90000"/>
              </a:lnSpc>
              <a:buFont typeface="Arial" panose="020B0604020202020204" pitchFamily="34" charset="0"/>
              <a:buChar char="•"/>
            </a:pPr>
            <a:r>
              <a:rPr lang="en-US" sz="1800" dirty="0"/>
              <a:t>The process of updating by-laws should not be taken lightly.</a:t>
            </a:r>
          </a:p>
          <a:p>
            <a:pPr indent="-228600">
              <a:lnSpc>
                <a:spcPct val="90000"/>
              </a:lnSpc>
              <a:buFont typeface="Arial" panose="020B0604020202020204" pitchFamily="34" charset="0"/>
              <a:buChar char="•"/>
            </a:pPr>
            <a:r>
              <a:rPr lang="en-US" sz="1800" dirty="0"/>
              <a:t>It will be advisable to involve senior Counsel, academic professionals and industry experts to achieve the desired results.</a:t>
            </a:r>
          </a:p>
          <a:p>
            <a:pPr indent="-228600">
              <a:lnSpc>
                <a:spcPct val="90000"/>
              </a:lnSpc>
              <a:buFont typeface="Arial" panose="020B0604020202020204" pitchFamily="34" charset="0"/>
              <a:buChar char="•"/>
            </a:pPr>
            <a:r>
              <a:rPr lang="en-US" sz="1800" dirty="0"/>
              <a:t>Once the first City revised their by-laws, it may provide a standard platform for other municipalities.</a:t>
            </a:r>
          </a:p>
          <a:p>
            <a:pPr indent="-228600">
              <a:lnSpc>
                <a:spcPct val="90000"/>
              </a:lnSpc>
              <a:buFont typeface="Arial" panose="020B0604020202020204" pitchFamily="34" charset="0"/>
              <a:buChar char="•"/>
            </a:pPr>
            <a:endParaRPr lang="en-US" sz="1300" dirty="0"/>
          </a:p>
        </p:txBody>
      </p:sp>
      <p:pic>
        <p:nvPicPr>
          <p:cNvPr id="2" name="Picture 1" descr="Graphical user interface, text, application&#10;&#10;Description automatically generated">
            <a:extLst>
              <a:ext uri="{FF2B5EF4-FFF2-40B4-BE49-F238E27FC236}">
                <a16:creationId xmlns:a16="http://schemas.microsoft.com/office/drawing/2014/main" id="{6CED0186-224A-5344-965C-B49E64F6EE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8150" y="2805279"/>
            <a:ext cx="2583899" cy="2919659"/>
          </a:xfrm>
          <a:prstGeom prst="rect">
            <a:avLst/>
          </a:prstGeom>
        </p:spPr>
      </p:pic>
      <p:pic>
        <p:nvPicPr>
          <p:cNvPr id="8" name="Picture 7">
            <a:extLst>
              <a:ext uri="{FF2B5EF4-FFF2-40B4-BE49-F238E27FC236}">
                <a16:creationId xmlns:a16="http://schemas.microsoft.com/office/drawing/2014/main" id="{8A738138-CF43-5F4E-862E-73538F11F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4305" y="3692324"/>
            <a:ext cx="3211255" cy="1356754"/>
          </a:xfrm>
          <a:prstGeom prst="rect">
            <a:avLst/>
          </a:prstGeom>
        </p:spPr>
      </p:pic>
      <p:sp>
        <p:nvSpPr>
          <p:cNvPr id="18"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
        <p:nvSpPr>
          <p:cNvPr id="3" name="Slide Number Placeholder 2">
            <a:extLst>
              <a:ext uri="{FF2B5EF4-FFF2-40B4-BE49-F238E27FC236}">
                <a16:creationId xmlns:a16="http://schemas.microsoft.com/office/drawing/2014/main" id="{F0EA35D5-2EBA-ED48-8026-EC49CF4F96E7}"/>
              </a:ext>
            </a:extLst>
          </p:cNvPr>
          <p:cNvSpPr>
            <a:spLocks noGrp="1"/>
          </p:cNvSpPr>
          <p:nvPr>
            <p:ph type="sldNum" sz="quarter" idx="2"/>
          </p:nvPr>
        </p:nvSpPr>
        <p:spPr/>
        <p:txBody>
          <a:bodyPr/>
          <a:lstStyle/>
          <a:p>
            <a:fld id="{86CB4B4D-7CA3-9044-876B-883B54F8677D}" type="slidenum">
              <a:rPr lang="en-ZA" smtClean="0"/>
              <a:t>32</a:t>
            </a:fld>
            <a:endParaRPr lang="en-ZA"/>
          </a:p>
        </p:txBody>
      </p:sp>
      <p:sp>
        <p:nvSpPr>
          <p:cNvPr id="13" name="TextBox 12">
            <a:extLst>
              <a:ext uri="{FF2B5EF4-FFF2-40B4-BE49-F238E27FC236}">
                <a16:creationId xmlns:a16="http://schemas.microsoft.com/office/drawing/2014/main" id="{9DE3963C-8583-674C-8CB9-465592BC9DFA}"/>
              </a:ext>
            </a:extLst>
          </p:cNvPr>
          <p:cNvSpPr txBox="1"/>
          <p:nvPr/>
        </p:nvSpPr>
        <p:spPr>
          <a:xfrm>
            <a:off x="11001905" y="5958556"/>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6378511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6. DAILY OPERATIONAL ASPECTS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CONTINUOUS DAILY PROJECTS THAT MUST PUSH BACK ON LOSSES</a:t>
            </a:r>
          </a:p>
          <a:p>
            <a:pPr marL="342900" indent="-342900" algn="l">
              <a:buFont typeface="Arial" panose="020B0604020202020204" pitchFamily="34" charset="0"/>
              <a:buChar char="•"/>
            </a:pPr>
            <a:r>
              <a:rPr lang="en-US" sz="2000" dirty="0">
                <a:solidFill>
                  <a:schemeClr val="bg1"/>
                </a:solidFill>
              </a:rPr>
              <a:t>DO NOT FALL BEHIND…</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C05B35-C1A3-7A48-B7DC-7AB49D39DB8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EEEE3B48-F512-F84E-81D1-ADB891CEC4CC}"/>
              </a:ext>
            </a:extLst>
          </p:cNvPr>
          <p:cNvSpPr>
            <a:spLocks noGrp="1"/>
          </p:cNvSpPr>
          <p:nvPr>
            <p:ph type="sldNum" sz="quarter" idx="12"/>
          </p:nvPr>
        </p:nvSpPr>
        <p:spPr/>
        <p:txBody>
          <a:bodyPr/>
          <a:lstStyle/>
          <a:p>
            <a:fld id="{177310CB-370C-284A-BCE0-70D97E1F8B9E}" type="slidenum">
              <a:rPr lang="en-US" smtClean="0"/>
              <a:t>33</a:t>
            </a:fld>
            <a:endParaRPr lang="en-US"/>
          </a:p>
        </p:txBody>
      </p:sp>
    </p:spTree>
    <p:extLst>
      <p:ext uri="{BB962C8B-B14F-4D97-AF65-F5344CB8AC3E}">
        <p14:creationId xmlns:p14="http://schemas.microsoft.com/office/powerpoint/2010/main" val="1913000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2" name="Rectangle 2"/>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DAILY OPERATIONAL ASPECTS – MANAGE THE SMALL PROJECTS NON-STOP</a:t>
            </a:r>
          </a:p>
        </p:txBody>
      </p:sp>
      <p:graphicFrame>
        <p:nvGraphicFramePr>
          <p:cNvPr id="2" name="Table 1">
            <a:extLst>
              <a:ext uri="{FF2B5EF4-FFF2-40B4-BE49-F238E27FC236}">
                <a16:creationId xmlns:a16="http://schemas.microsoft.com/office/drawing/2014/main" id="{48B0BC9E-7673-B943-AFBC-EFAECAE612DD}"/>
              </a:ext>
            </a:extLst>
          </p:cNvPr>
          <p:cNvGraphicFramePr>
            <a:graphicFrameLocks noGrp="1"/>
          </p:cNvGraphicFramePr>
          <p:nvPr>
            <p:extLst>
              <p:ext uri="{D42A27DB-BD31-4B8C-83A1-F6EECF244321}">
                <p14:modId xmlns:p14="http://schemas.microsoft.com/office/powerpoint/2010/main" val="2526652455"/>
              </p:ext>
            </p:extLst>
          </p:nvPr>
        </p:nvGraphicFramePr>
        <p:xfrm>
          <a:off x="4123930" y="121920"/>
          <a:ext cx="7485478" cy="6736080"/>
        </p:xfrm>
        <a:graphic>
          <a:graphicData uri="http://schemas.openxmlformats.org/drawingml/2006/table">
            <a:tbl>
              <a:tblPr firstRow="1" firstCol="1" bandRow="1">
                <a:tableStyleId>{69012ECD-51FC-41F1-AA8D-1B2483CD663E}</a:tableStyleId>
              </a:tblPr>
              <a:tblGrid>
                <a:gridCol w="368211">
                  <a:extLst>
                    <a:ext uri="{9D8B030D-6E8A-4147-A177-3AD203B41FA5}">
                      <a16:colId xmlns:a16="http://schemas.microsoft.com/office/drawing/2014/main" val="4157057136"/>
                    </a:ext>
                  </a:extLst>
                </a:gridCol>
                <a:gridCol w="5365363">
                  <a:extLst>
                    <a:ext uri="{9D8B030D-6E8A-4147-A177-3AD203B41FA5}">
                      <a16:colId xmlns:a16="http://schemas.microsoft.com/office/drawing/2014/main" val="2232241598"/>
                    </a:ext>
                  </a:extLst>
                </a:gridCol>
                <a:gridCol w="1751904">
                  <a:extLst>
                    <a:ext uri="{9D8B030D-6E8A-4147-A177-3AD203B41FA5}">
                      <a16:colId xmlns:a16="http://schemas.microsoft.com/office/drawing/2014/main" val="1520411616"/>
                    </a:ext>
                  </a:extLst>
                </a:gridCol>
              </a:tblGrid>
              <a:tr h="179126">
                <a:tc>
                  <a:txBody>
                    <a:bodyPr/>
                    <a:lstStyle/>
                    <a:p>
                      <a:pPr algn="just"/>
                      <a:r>
                        <a:rPr lang="en-US" sz="1300" dirty="0">
                          <a:effectLst/>
                        </a:rPr>
                        <a:t>#</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Operational event (continuous, within operational budget allocation)</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dirty="0">
                          <a:effectLst/>
                        </a:rPr>
                        <a:t>Main participants</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2195359335"/>
                  </a:ext>
                </a:extLst>
              </a:tr>
              <a:tr h="179126">
                <a:tc>
                  <a:txBody>
                    <a:bodyPr/>
                    <a:lstStyle/>
                    <a:p>
                      <a:pPr algn="just"/>
                      <a:r>
                        <a:rPr lang="en-US" sz="1300" dirty="0">
                          <a:effectLst/>
                        </a:rPr>
                        <a:t>1</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Register new prepayment meter connection</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 Finance</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472028408"/>
                  </a:ext>
                </a:extLst>
              </a:tr>
              <a:tr h="179126">
                <a:tc>
                  <a:txBody>
                    <a:bodyPr/>
                    <a:lstStyle/>
                    <a:p>
                      <a:pPr algn="just"/>
                      <a:r>
                        <a:rPr lang="en-US" sz="1300" dirty="0">
                          <a:effectLst/>
                        </a:rPr>
                        <a:t>2</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Register new credit meter (also demand meter) connection</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 Finance</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4290584182"/>
                  </a:ext>
                </a:extLst>
              </a:tr>
              <a:tr h="179126">
                <a:tc>
                  <a:txBody>
                    <a:bodyPr/>
                    <a:lstStyle/>
                    <a:p>
                      <a:pPr algn="just"/>
                      <a:r>
                        <a:rPr lang="en-US" sz="1300" dirty="0">
                          <a:effectLst/>
                        </a:rPr>
                        <a:t>3</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Retrofit credit meter with prepayment meter</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 Finance</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410035470"/>
                  </a:ext>
                </a:extLst>
              </a:tr>
              <a:tr h="179126">
                <a:tc>
                  <a:txBody>
                    <a:bodyPr/>
                    <a:lstStyle/>
                    <a:p>
                      <a:pPr algn="just"/>
                      <a:r>
                        <a:rPr lang="en-US" sz="1300" dirty="0">
                          <a:effectLst/>
                        </a:rPr>
                        <a:t>4</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Replace faulty meter with new meter</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 Finance</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848542462"/>
                  </a:ext>
                </a:extLst>
              </a:tr>
              <a:tr h="179126">
                <a:tc>
                  <a:txBody>
                    <a:bodyPr/>
                    <a:lstStyle/>
                    <a:p>
                      <a:pPr algn="just"/>
                      <a:r>
                        <a:rPr lang="en-US" sz="1300" dirty="0">
                          <a:effectLst/>
                        </a:rPr>
                        <a:t>5</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Tariff change request</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dirty="0">
                          <a:effectLst/>
                        </a:rPr>
                        <a:t>Energy, Finance</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2860829788"/>
                  </a:ext>
                </a:extLst>
              </a:tr>
              <a:tr h="179126">
                <a:tc>
                  <a:txBody>
                    <a:bodyPr/>
                    <a:lstStyle/>
                    <a:p>
                      <a:pPr algn="just"/>
                      <a:r>
                        <a:rPr lang="en-US" sz="1300">
                          <a:effectLst/>
                        </a:rPr>
                        <a:t>6</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Meter audit small meters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dirty="0">
                          <a:effectLst/>
                        </a:rPr>
                        <a:t>Energy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709801881"/>
                  </a:ext>
                </a:extLst>
              </a:tr>
              <a:tr h="179126">
                <a:tc>
                  <a:txBody>
                    <a:bodyPr/>
                    <a:lstStyle/>
                    <a:p>
                      <a:pPr algn="just"/>
                      <a:r>
                        <a:rPr lang="en-US" sz="1300">
                          <a:effectLst/>
                        </a:rPr>
                        <a:t>7</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Meter audit large meters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dirty="0">
                          <a:effectLst/>
                        </a:rPr>
                        <a:t>Energy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179605810"/>
                  </a:ext>
                </a:extLst>
              </a:tr>
              <a:tr h="179126">
                <a:tc>
                  <a:txBody>
                    <a:bodyPr/>
                    <a:lstStyle/>
                    <a:p>
                      <a:pPr algn="just"/>
                      <a:r>
                        <a:rPr lang="en-US" sz="1300">
                          <a:effectLst/>
                        </a:rPr>
                        <a:t>8</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Issue re-instatement fee for tampered meter, disconnect supply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840491342"/>
                  </a:ext>
                </a:extLst>
              </a:tr>
              <a:tr h="179126">
                <a:tc>
                  <a:txBody>
                    <a:bodyPr/>
                    <a:lstStyle/>
                    <a:p>
                      <a:pPr algn="just"/>
                      <a:r>
                        <a:rPr lang="en-US" sz="1300">
                          <a:effectLst/>
                        </a:rPr>
                        <a:t>9</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Ensure meter is accessible for meter reading</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612574119"/>
                  </a:ext>
                </a:extLst>
              </a:tr>
              <a:tr h="179126">
                <a:tc>
                  <a:txBody>
                    <a:bodyPr/>
                    <a:lstStyle/>
                    <a:p>
                      <a:pPr algn="just"/>
                      <a:r>
                        <a:rPr lang="en-US" sz="1300">
                          <a:effectLst/>
                        </a:rPr>
                        <a:t>10</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Analyze meter reading deviation report for every meter read cycle, daily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507484120"/>
                  </a:ext>
                </a:extLst>
              </a:tr>
              <a:tr h="179126">
                <a:tc>
                  <a:txBody>
                    <a:bodyPr/>
                    <a:lstStyle/>
                    <a:p>
                      <a:pPr algn="just"/>
                      <a:r>
                        <a:rPr lang="en-US" sz="1300">
                          <a:effectLst/>
                        </a:rPr>
                        <a:t>11</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Respond  to remove meter read error codes</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350126085"/>
                  </a:ext>
                </a:extLst>
              </a:tr>
              <a:tr h="179126">
                <a:tc>
                  <a:txBody>
                    <a:bodyPr/>
                    <a:lstStyle/>
                    <a:p>
                      <a:pPr algn="just"/>
                      <a:r>
                        <a:rPr lang="en-US" sz="1300">
                          <a:effectLst/>
                        </a:rPr>
                        <a:t>12</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Analyze demand meter readings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035327971"/>
                  </a:ext>
                </a:extLst>
              </a:tr>
              <a:tr h="179126">
                <a:tc>
                  <a:txBody>
                    <a:bodyPr/>
                    <a:lstStyle/>
                    <a:p>
                      <a:pPr algn="just"/>
                      <a:r>
                        <a:rPr lang="en-US" sz="1300">
                          <a:effectLst/>
                        </a:rPr>
                        <a:t>13</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Manage demand metering installation errors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999154970"/>
                  </a:ext>
                </a:extLst>
              </a:tr>
              <a:tr h="179126">
                <a:tc>
                  <a:txBody>
                    <a:bodyPr/>
                    <a:lstStyle/>
                    <a:p>
                      <a:pPr algn="just"/>
                      <a:r>
                        <a:rPr lang="en-US" sz="1300">
                          <a:effectLst/>
                        </a:rPr>
                        <a:t>14</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Identify billing gaps and fill these with correction reports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499073420"/>
                  </a:ext>
                </a:extLst>
              </a:tr>
              <a:tr h="179126">
                <a:tc>
                  <a:txBody>
                    <a:bodyPr/>
                    <a:lstStyle/>
                    <a:p>
                      <a:pPr algn="just"/>
                      <a:r>
                        <a:rPr lang="en-US" sz="1300">
                          <a:effectLst/>
                        </a:rPr>
                        <a:t>15</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Monthly demand meter read upload report, to be above 97%</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794774413"/>
                  </a:ext>
                </a:extLst>
              </a:tr>
              <a:tr h="179126">
                <a:tc>
                  <a:txBody>
                    <a:bodyPr/>
                    <a:lstStyle/>
                    <a:p>
                      <a:pPr algn="just"/>
                      <a:r>
                        <a:rPr lang="en-US" sz="1300">
                          <a:effectLst/>
                        </a:rPr>
                        <a:t>16</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Create reports on prepayment statistics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4075242199"/>
                  </a:ext>
                </a:extLst>
              </a:tr>
              <a:tr h="179126">
                <a:tc>
                  <a:txBody>
                    <a:bodyPr/>
                    <a:lstStyle/>
                    <a:p>
                      <a:pPr algn="just"/>
                      <a:r>
                        <a:rPr lang="en-US" sz="1300">
                          <a:effectLst/>
                        </a:rPr>
                        <a:t>17</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Analyze the reports in detail and take corrective action</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736178206"/>
                  </a:ext>
                </a:extLst>
              </a:tr>
              <a:tr h="179126">
                <a:tc>
                  <a:txBody>
                    <a:bodyPr/>
                    <a:lstStyle/>
                    <a:p>
                      <a:pPr algn="just"/>
                      <a:r>
                        <a:rPr lang="en-US" sz="1300">
                          <a:effectLst/>
                        </a:rPr>
                        <a:t>18</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Create the 90 day non-purchase deviation report</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267885892"/>
                  </a:ext>
                </a:extLst>
              </a:tr>
              <a:tr h="179126">
                <a:tc>
                  <a:txBody>
                    <a:bodyPr/>
                    <a:lstStyle/>
                    <a:p>
                      <a:pPr algn="just"/>
                      <a:r>
                        <a:rPr lang="en-US" sz="1300">
                          <a:effectLst/>
                        </a:rPr>
                        <a:t>19</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Respond to the 90 day non-purchase report</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834878048"/>
                  </a:ext>
                </a:extLst>
              </a:tr>
              <a:tr h="179126">
                <a:tc>
                  <a:txBody>
                    <a:bodyPr/>
                    <a:lstStyle/>
                    <a:p>
                      <a:pPr algn="just"/>
                      <a:r>
                        <a:rPr lang="en-US" sz="1300">
                          <a:effectLst/>
                        </a:rPr>
                        <a:t>20</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Create the low-purchase deviation report</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2281553519"/>
                  </a:ext>
                </a:extLst>
              </a:tr>
              <a:tr h="179126">
                <a:tc>
                  <a:txBody>
                    <a:bodyPr/>
                    <a:lstStyle/>
                    <a:p>
                      <a:pPr algn="just"/>
                      <a:r>
                        <a:rPr lang="en-US" sz="1300">
                          <a:effectLst/>
                        </a:rPr>
                        <a:t>21</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Respond to the low-purchase report</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476023585"/>
                  </a:ext>
                </a:extLst>
              </a:tr>
              <a:tr h="179126">
                <a:tc>
                  <a:txBody>
                    <a:bodyPr/>
                    <a:lstStyle/>
                    <a:p>
                      <a:pPr algn="just"/>
                      <a:r>
                        <a:rPr lang="en-US" sz="1300">
                          <a:effectLst/>
                        </a:rPr>
                        <a:t>22</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Maintain and update metering data on billing system</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 Finance</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994272827"/>
                  </a:ext>
                </a:extLst>
              </a:tr>
              <a:tr h="179126">
                <a:tc>
                  <a:txBody>
                    <a:bodyPr/>
                    <a:lstStyle/>
                    <a:p>
                      <a:pPr algn="just"/>
                      <a:r>
                        <a:rPr lang="en-US" sz="1300">
                          <a:effectLst/>
                        </a:rPr>
                        <a:t>23</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Manage the testing and calibration of meters </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611743725"/>
                  </a:ext>
                </a:extLst>
              </a:tr>
              <a:tr h="179126">
                <a:tc>
                  <a:txBody>
                    <a:bodyPr/>
                    <a:lstStyle/>
                    <a:p>
                      <a:pPr algn="just"/>
                      <a:r>
                        <a:rPr lang="en-US" sz="1300">
                          <a:effectLst/>
                        </a:rPr>
                        <a:t>24</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Register upgrade of a supply connection and upgrading of metering equipment </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pPr algn="just"/>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2947908209"/>
                  </a:ext>
                </a:extLst>
              </a:tr>
              <a:tr h="323583">
                <a:tc>
                  <a:txBody>
                    <a:bodyPr/>
                    <a:lstStyle/>
                    <a:p>
                      <a:pPr algn="just"/>
                      <a:r>
                        <a:rPr lang="en-US" sz="1300">
                          <a:effectLst/>
                        </a:rPr>
                        <a:t>25</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Indigents retrofitting of credit meters to prepayment meters</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Health, Finance and 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2286910429"/>
                  </a:ext>
                </a:extLst>
              </a:tr>
              <a:tr h="179126">
                <a:tc>
                  <a:txBody>
                    <a:bodyPr/>
                    <a:lstStyle/>
                    <a:p>
                      <a:pPr algn="just"/>
                      <a:r>
                        <a:rPr lang="en-US" sz="1300">
                          <a:effectLst/>
                        </a:rPr>
                        <a:t>26</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Removal of illegal connections </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Energy</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3505055275"/>
                  </a:ext>
                </a:extLst>
              </a:tr>
              <a:tr h="179126">
                <a:tc>
                  <a:txBody>
                    <a:bodyPr/>
                    <a:lstStyle/>
                    <a:p>
                      <a:pPr algn="just"/>
                      <a:r>
                        <a:rPr lang="en-US" sz="1300">
                          <a:effectLst/>
                        </a:rPr>
                        <a:t>27</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By-laws enforcement operations</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Energy, EMPD</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5153254"/>
                  </a:ext>
                </a:extLst>
              </a:tr>
              <a:tr h="179126">
                <a:tc>
                  <a:txBody>
                    <a:bodyPr/>
                    <a:lstStyle/>
                    <a:p>
                      <a:pPr algn="just"/>
                      <a:r>
                        <a:rPr lang="en-US" sz="1300">
                          <a:effectLst/>
                        </a:rPr>
                        <a:t>28</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Meter seal management</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Energy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1113081682"/>
                  </a:ext>
                </a:extLst>
              </a:tr>
              <a:tr h="323583">
                <a:tc>
                  <a:txBody>
                    <a:bodyPr/>
                    <a:lstStyle/>
                    <a:p>
                      <a:pPr algn="just"/>
                      <a:r>
                        <a:rPr lang="en-US" sz="1300">
                          <a:effectLst/>
                        </a:rPr>
                        <a:t>29</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a:effectLst/>
                        </a:rPr>
                        <a:t>Deal with error 30 meters as they are reported (communications error between keypad and meter)</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Energy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4011638781"/>
                  </a:ext>
                </a:extLst>
              </a:tr>
              <a:tr h="179126">
                <a:tc>
                  <a:txBody>
                    <a:bodyPr/>
                    <a:lstStyle/>
                    <a:p>
                      <a:pPr algn="just"/>
                      <a:r>
                        <a:rPr lang="en-US" sz="1300">
                          <a:effectLst/>
                        </a:rPr>
                        <a:t>30</a:t>
                      </a:r>
                      <a:endParaRPr lang="en-ZA" sz="130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Deal with interim read meters</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tc>
                  <a:txBody>
                    <a:bodyPr/>
                    <a:lstStyle/>
                    <a:p>
                      <a:r>
                        <a:rPr lang="en-US" sz="1300" dirty="0">
                          <a:effectLst/>
                        </a:rPr>
                        <a:t>Energy</a:t>
                      </a:r>
                      <a:endParaRPr lang="en-Z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0551" marR="50551" marT="0" marB="0"/>
                </a:tc>
                <a:extLst>
                  <a:ext uri="{0D108BD9-81ED-4DB2-BD59-A6C34878D82A}">
                    <a16:rowId xmlns:a16="http://schemas.microsoft.com/office/drawing/2014/main" val="4134487782"/>
                  </a:ext>
                </a:extLst>
              </a:tr>
            </a:tbl>
          </a:graphicData>
        </a:graphic>
      </p:graphicFrame>
      <p:sp>
        <p:nvSpPr>
          <p:cNvPr id="4" name="Slide Number Placeholder 3">
            <a:extLst>
              <a:ext uri="{FF2B5EF4-FFF2-40B4-BE49-F238E27FC236}">
                <a16:creationId xmlns:a16="http://schemas.microsoft.com/office/drawing/2014/main" id="{EE331EA8-4E5B-394B-8658-EC60674560E3}"/>
              </a:ext>
            </a:extLst>
          </p:cNvPr>
          <p:cNvSpPr>
            <a:spLocks noGrp="1"/>
          </p:cNvSpPr>
          <p:nvPr>
            <p:ph type="sldNum" sz="quarter" idx="12"/>
          </p:nvPr>
        </p:nvSpPr>
        <p:spPr/>
        <p:txBody>
          <a:bodyPr/>
          <a:lstStyle/>
          <a:p>
            <a:fld id="{177310CB-370C-284A-BCE0-70D97E1F8B9E}" type="slidenum">
              <a:rPr lang="en-US" smtClean="0"/>
              <a:t>34</a:t>
            </a:fld>
            <a:endParaRPr lang="en-US"/>
          </a:p>
        </p:txBody>
      </p:sp>
      <p:sp>
        <p:nvSpPr>
          <p:cNvPr id="7" name="TextBox 6">
            <a:extLst>
              <a:ext uri="{FF2B5EF4-FFF2-40B4-BE49-F238E27FC236}">
                <a16:creationId xmlns:a16="http://schemas.microsoft.com/office/drawing/2014/main" id="{ACEBE423-4972-6E42-8C95-144F914249C0}"/>
              </a:ext>
            </a:extLst>
          </p:cNvPr>
          <p:cNvSpPr txBox="1"/>
          <p:nvPr/>
        </p:nvSpPr>
        <p:spPr>
          <a:xfrm>
            <a:off x="11009495" y="605285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2149000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7. CAPITAL BASED PROJECTS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CREATE SUSTAINABILITY THROUGH SELECTIVE PROJECTS</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18147BF-5DB7-5042-8672-30DC3E41BC0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B2ADB343-0E09-9E44-954C-A85A2D3B9290}"/>
              </a:ext>
            </a:extLst>
          </p:cNvPr>
          <p:cNvSpPr>
            <a:spLocks noGrp="1"/>
          </p:cNvSpPr>
          <p:nvPr>
            <p:ph type="sldNum" sz="quarter" idx="12"/>
          </p:nvPr>
        </p:nvSpPr>
        <p:spPr/>
        <p:txBody>
          <a:bodyPr/>
          <a:lstStyle/>
          <a:p>
            <a:fld id="{177310CB-370C-284A-BCE0-70D97E1F8B9E}" type="slidenum">
              <a:rPr lang="en-US" smtClean="0"/>
              <a:t>35</a:t>
            </a:fld>
            <a:endParaRPr lang="en-US"/>
          </a:p>
        </p:txBody>
      </p:sp>
    </p:spTree>
    <p:extLst>
      <p:ext uri="{BB962C8B-B14F-4D97-AF65-F5344CB8AC3E}">
        <p14:creationId xmlns:p14="http://schemas.microsoft.com/office/powerpoint/2010/main" val="2510400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89490" y="1071112"/>
            <a:ext cx="5868144" cy="4335570"/>
          </a:xfrm>
          <a:prstGeom prst="rect">
            <a:avLst/>
          </a:prstGeom>
          <a:noFill/>
          <a:ln w="9525">
            <a:noFill/>
            <a:miter lim="800000"/>
            <a:headEnd/>
            <a:tailEnd/>
          </a:ln>
        </p:spPr>
      </p:pic>
      <p:sp>
        <p:nvSpPr>
          <p:cNvPr id="6" name="TextBox 5"/>
          <p:cNvSpPr txBox="1"/>
          <p:nvPr/>
        </p:nvSpPr>
        <p:spPr>
          <a:xfrm>
            <a:off x="6787701" y="1154460"/>
            <a:ext cx="3347864" cy="2800767"/>
          </a:xfrm>
          <a:prstGeom prst="rect">
            <a:avLst/>
          </a:prstGeom>
          <a:noFill/>
        </p:spPr>
        <p:txBody>
          <a:bodyPr wrap="square" rtlCol="0">
            <a:spAutoFit/>
          </a:bodyPr>
          <a:lstStyle/>
          <a:p>
            <a:pPr marL="273050" indent="-273050">
              <a:buFont typeface="Arial" pitchFamily="34" charset="0"/>
              <a:buChar char="•"/>
            </a:pPr>
            <a:r>
              <a:rPr lang="en-ZA" sz="1600" dirty="0"/>
              <a:t>Manage vandalism and theft.</a:t>
            </a:r>
          </a:p>
          <a:p>
            <a:pPr marL="273050" indent="-273050">
              <a:buFont typeface="Arial" pitchFamily="34" charset="0"/>
              <a:buChar char="•"/>
            </a:pPr>
            <a:r>
              <a:rPr lang="en-ZA" sz="1600" dirty="0"/>
              <a:t>6 prepayment meters in one pole top box, all bypassed, at least 4 meters destroyed.</a:t>
            </a:r>
          </a:p>
          <a:p>
            <a:pPr marL="273050" indent="-273050">
              <a:buFont typeface="Arial" pitchFamily="34" charset="0"/>
              <a:buChar char="•"/>
            </a:pPr>
            <a:r>
              <a:rPr lang="en-ZA" sz="1600" dirty="0"/>
              <a:t>A capital intervention is required involving protective structures and new meters.</a:t>
            </a:r>
          </a:p>
          <a:p>
            <a:pPr marL="273050" indent="-273050">
              <a:buFont typeface="Arial" pitchFamily="34" charset="0"/>
              <a:buChar char="•"/>
            </a:pPr>
            <a:r>
              <a:rPr lang="en-ZA" sz="1600" dirty="0"/>
              <a:t>The uncontrolled electricity consumption destroys transformer and cable insulation, even to the point that they catch fire.</a:t>
            </a:r>
          </a:p>
        </p:txBody>
      </p:sp>
      <p:sp>
        <p:nvSpPr>
          <p:cNvPr id="8" name="Title 4">
            <a:extLst>
              <a:ext uri="{FF2B5EF4-FFF2-40B4-BE49-F238E27FC236}">
                <a16:creationId xmlns:a16="http://schemas.microsoft.com/office/drawing/2014/main" id="{6843238E-67EB-6F49-85A7-48772191D713}"/>
              </a:ext>
            </a:extLst>
          </p:cNvPr>
          <p:cNvSpPr>
            <a:spLocks noGrp="1"/>
          </p:cNvSpPr>
          <p:nvPr/>
        </p:nvSpPr>
        <p:spPr>
          <a:xfrm>
            <a:off x="789490" y="305417"/>
            <a:ext cx="9565994" cy="4244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rPr>
              <a:t>CAPITAL BASED PROJECTS: CREATE SUSTAINABILITY</a:t>
            </a:r>
            <a:endParaRPr kumimoji="0" lang="en-ZA" sz="2800" b="1" u="none" strike="noStrike" kern="1200" cap="none" spc="-20" normalizeH="0" baseline="0" noProof="0" dirty="0">
              <a:ln>
                <a:noFill/>
              </a:ln>
              <a:solidFill>
                <a:srgbClr val="1E1C1A"/>
              </a:solidFill>
              <a:effectLst/>
              <a:uLnTx/>
              <a:uFillTx/>
              <a:latin typeface="Calibri Light" panose="020F0302020204030204" pitchFamily="34" charset="0"/>
              <a:cs typeface="Calibri Light" panose="020F0302020204030204" pitchFamily="34" charset="0"/>
              <a:sym typeface="Helvetica"/>
            </a:endParaRPr>
          </a:p>
        </p:txBody>
      </p:sp>
      <p:sp>
        <p:nvSpPr>
          <p:cNvPr id="3" name="Slide Number Placeholder 2">
            <a:extLst>
              <a:ext uri="{FF2B5EF4-FFF2-40B4-BE49-F238E27FC236}">
                <a16:creationId xmlns:a16="http://schemas.microsoft.com/office/drawing/2014/main" id="{D0CBA00B-C59F-0648-B064-2E1C8A25B020}"/>
              </a:ext>
            </a:extLst>
          </p:cNvPr>
          <p:cNvSpPr>
            <a:spLocks noGrp="1"/>
          </p:cNvSpPr>
          <p:nvPr>
            <p:ph type="sldNum" sz="quarter" idx="12"/>
          </p:nvPr>
        </p:nvSpPr>
        <p:spPr/>
        <p:txBody>
          <a:bodyPr/>
          <a:lstStyle/>
          <a:p>
            <a:fld id="{177310CB-370C-284A-BCE0-70D97E1F8B9E}" type="slidenum">
              <a:rPr lang="en-US" smtClean="0"/>
              <a:t>36</a:t>
            </a:fld>
            <a:endParaRPr lang="en-US"/>
          </a:p>
        </p:txBody>
      </p:sp>
      <p:sp>
        <p:nvSpPr>
          <p:cNvPr id="7" name="TextBox 6">
            <a:extLst>
              <a:ext uri="{FF2B5EF4-FFF2-40B4-BE49-F238E27FC236}">
                <a16:creationId xmlns:a16="http://schemas.microsoft.com/office/drawing/2014/main" id="{6AD07441-EFC4-C54D-9B9D-213275BE43AF}"/>
              </a:ext>
            </a:extLst>
          </p:cNvPr>
          <p:cNvSpPr txBox="1"/>
          <p:nvPr/>
        </p:nvSpPr>
        <p:spPr>
          <a:xfrm>
            <a:off x="11002617" y="605285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175871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218570-68C0-FB48-9EC9-DD5AEC5A6432}"/>
              </a:ext>
            </a:extLst>
          </p:cNvPr>
          <p:cNvSpPr>
            <a:spLocks noGrp="1"/>
          </p:cNvSpPr>
          <p:nvPr>
            <p:ph sz="half" idx="2"/>
          </p:nvPr>
        </p:nvSpPr>
        <p:spPr>
          <a:xfrm>
            <a:off x="2028825" y="1308100"/>
            <a:ext cx="4040188" cy="4497388"/>
          </a:xfrm>
        </p:spPr>
        <p:txBody>
          <a:bodyPr/>
          <a:lstStyle/>
          <a:p>
            <a:pPr>
              <a:buFont typeface="Arial" charset="0"/>
              <a:buChar char="•"/>
              <a:defRPr/>
            </a:pPr>
            <a:endParaRPr lang="en-ZA" sz="1800" dirty="0"/>
          </a:p>
          <a:p>
            <a:pPr marL="0" indent="0">
              <a:buNone/>
              <a:defRPr/>
            </a:pPr>
            <a:endParaRPr lang="en-ZA" dirty="0"/>
          </a:p>
        </p:txBody>
      </p:sp>
      <p:sp>
        <p:nvSpPr>
          <p:cNvPr id="11267" name="Content Placeholder 6">
            <a:extLst>
              <a:ext uri="{FF2B5EF4-FFF2-40B4-BE49-F238E27FC236}">
                <a16:creationId xmlns:a16="http://schemas.microsoft.com/office/drawing/2014/main" id="{EE6A678D-12E0-3148-903D-7591A406F386}"/>
              </a:ext>
            </a:extLst>
          </p:cNvPr>
          <p:cNvSpPr>
            <a:spLocks noGrp="1"/>
          </p:cNvSpPr>
          <p:nvPr>
            <p:ph sz="quarter" idx="4"/>
          </p:nvPr>
        </p:nvSpPr>
        <p:spPr>
          <a:xfrm>
            <a:off x="6167439" y="1268413"/>
            <a:ext cx="4041775" cy="4024312"/>
          </a:xfrm>
        </p:spPr>
        <p:txBody>
          <a:bodyPr/>
          <a:lstStyle/>
          <a:p>
            <a:pPr marL="0" indent="0">
              <a:buNone/>
            </a:pPr>
            <a:endParaRPr lang="en-ZA" altLang="en-US" sz="1400" dirty="0"/>
          </a:p>
          <a:p>
            <a:pPr marL="0" indent="0">
              <a:buNone/>
            </a:pPr>
            <a:endParaRPr lang="en-ZA" altLang="en-US" sz="1800" dirty="0"/>
          </a:p>
        </p:txBody>
      </p:sp>
      <p:pic>
        <p:nvPicPr>
          <p:cNvPr id="11269" name="Picture 2" descr="C:\Users\besydney\Desktop\Actonville Photos\2012-05-08 13.56.49.jpg">
            <a:extLst>
              <a:ext uri="{FF2B5EF4-FFF2-40B4-BE49-F238E27FC236}">
                <a16:creationId xmlns:a16="http://schemas.microsoft.com/office/drawing/2014/main" id="{A01FCB3C-EC4B-5E4F-B63F-95FC4C321C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501" y="836613"/>
            <a:ext cx="2916238"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descr="C:\Users\besydney\Desktop\Actonville Photos\2012-05-08 14.54.57.jpg">
            <a:extLst>
              <a:ext uri="{FF2B5EF4-FFF2-40B4-BE49-F238E27FC236}">
                <a16:creationId xmlns:a16="http://schemas.microsoft.com/office/drawing/2014/main" id="{33C2FA1A-FF7B-EC43-A139-5F3D99243D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14727" y="1098549"/>
            <a:ext cx="2879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descr="C:\Users\besydney\Desktop\Actonville Photos\2012-05-08 14.37.41.jpg">
            <a:extLst>
              <a:ext uri="{FF2B5EF4-FFF2-40B4-BE49-F238E27FC236}">
                <a16:creationId xmlns:a16="http://schemas.microsoft.com/office/drawing/2014/main" id="{A1073C0E-D7F7-EB40-9B14-5FD4F6A08B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4562" y="1811995"/>
            <a:ext cx="2960687"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7A130993-7CB3-E14C-BC37-4B2A4D4CB19F}"/>
              </a:ext>
            </a:extLst>
          </p:cNvPr>
          <p:cNvSpPr txBox="1">
            <a:spLocks/>
          </p:cNvSpPr>
          <p:nvPr/>
        </p:nvSpPr>
        <p:spPr bwMode="auto">
          <a:xfrm>
            <a:off x="1524000" y="188913"/>
            <a:ext cx="8553450" cy="647700"/>
          </a:xfrm>
          <a:prstGeom prst="rect">
            <a:avLst/>
          </a:prstGeom>
          <a:noFill/>
          <a:ln w="9525">
            <a:noFill/>
            <a:miter lim="800000"/>
            <a:headEnd/>
            <a:tailEnd/>
          </a:ln>
        </p:spPr>
        <p:txBody>
          <a:bodyPr anchor="ctr"/>
          <a:lstStyle/>
          <a:p>
            <a:pPr algn="ctr" eaLnBrk="0" hangingPunct="0">
              <a:defRPr/>
            </a:pPr>
            <a:r>
              <a:rPr lang="en-ZA" sz="2800" b="1" dirty="0">
                <a:latin typeface="+mj-lt"/>
                <a:cs typeface="Arial" charset="0"/>
              </a:rPr>
              <a:t>PROTECTIVE STRUCTURES AND TYPICAL METERING USED</a:t>
            </a:r>
            <a:endParaRPr lang="en-ZA" sz="2800" b="1" dirty="0">
              <a:latin typeface="+mj-lt"/>
              <a:ea typeface="+mj-ea"/>
              <a:cs typeface="+mj-cs"/>
            </a:endParaRPr>
          </a:p>
        </p:txBody>
      </p:sp>
      <p:sp>
        <p:nvSpPr>
          <p:cNvPr id="3" name="Slide Number Placeholder 2">
            <a:extLst>
              <a:ext uri="{FF2B5EF4-FFF2-40B4-BE49-F238E27FC236}">
                <a16:creationId xmlns:a16="http://schemas.microsoft.com/office/drawing/2014/main" id="{5B32DDA1-32BE-BA44-889A-84397D6ECB28}"/>
              </a:ext>
            </a:extLst>
          </p:cNvPr>
          <p:cNvSpPr>
            <a:spLocks noGrp="1"/>
          </p:cNvSpPr>
          <p:nvPr>
            <p:ph type="sldNum" sz="quarter" idx="12"/>
          </p:nvPr>
        </p:nvSpPr>
        <p:spPr/>
        <p:txBody>
          <a:bodyPr/>
          <a:lstStyle/>
          <a:p>
            <a:fld id="{177310CB-370C-284A-BCE0-70D97E1F8B9E}" type="slidenum">
              <a:rPr lang="en-US" smtClean="0"/>
              <a:t>37</a:t>
            </a:fld>
            <a:endParaRPr lang="en-US"/>
          </a:p>
        </p:txBody>
      </p:sp>
      <p:sp>
        <p:nvSpPr>
          <p:cNvPr id="11" name="TextBox 10">
            <a:extLst>
              <a:ext uri="{FF2B5EF4-FFF2-40B4-BE49-F238E27FC236}">
                <a16:creationId xmlns:a16="http://schemas.microsoft.com/office/drawing/2014/main" id="{A24E2F41-6F48-5A42-8756-F51630AFEB6A}"/>
              </a:ext>
            </a:extLst>
          </p:cNvPr>
          <p:cNvSpPr txBox="1"/>
          <p:nvPr/>
        </p:nvSpPr>
        <p:spPr>
          <a:xfrm>
            <a:off x="11042374" y="61157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pic>
        <p:nvPicPr>
          <p:cNvPr id="12" name="Picture 2" descr="O:\QA Photos\ME\ACTONVILLE PROJECT JABU 16 MRCH 2012_FIRST BATCH\SAM_0044.JPG">
            <a:extLst>
              <a:ext uri="{FF2B5EF4-FFF2-40B4-BE49-F238E27FC236}">
                <a16:creationId xmlns:a16="http://schemas.microsoft.com/office/drawing/2014/main" id="{701FE9BB-6584-154A-828B-A53EDEE01A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09449" y="3280569"/>
            <a:ext cx="1691965" cy="225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O:\QA Photos\ME\ACTONVILLE PROJECT JABU 16 MRCH 2012_FIRST BATCH\SAM_0045.JPG">
            <a:extLst>
              <a:ext uri="{FF2B5EF4-FFF2-40B4-BE49-F238E27FC236}">
                <a16:creationId xmlns:a16="http://schemas.microsoft.com/office/drawing/2014/main" id="{26839DA3-7141-8649-AE4E-25A32C4E4F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85249" y="1506187"/>
            <a:ext cx="2316165" cy="173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39398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8. MANAGE RISK</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THERE ARE NUMEROUS RISKS THAT SHOULD BE REMOVED OR MITIGATED</a:t>
            </a:r>
          </a:p>
        </p:txBody>
      </p:sp>
      <p:pic>
        <p:nvPicPr>
          <p:cNvPr id="4" name="Picture 3">
            <a:extLst>
              <a:ext uri="{FF2B5EF4-FFF2-40B4-BE49-F238E27FC236}">
                <a16:creationId xmlns:a16="http://schemas.microsoft.com/office/drawing/2014/main" id="{B0005AD2-DEB2-1A46-BF89-861AFD3187B2}"/>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8E8C894-9FFE-F742-891D-01A9ACABB570}"/>
              </a:ext>
            </a:extLst>
          </p:cNvPr>
          <p:cNvSpPr>
            <a:spLocks noGrp="1"/>
          </p:cNvSpPr>
          <p:nvPr>
            <p:ph type="sldNum" sz="quarter" idx="12"/>
          </p:nvPr>
        </p:nvSpPr>
        <p:spPr/>
        <p:txBody>
          <a:bodyPr/>
          <a:lstStyle/>
          <a:p>
            <a:fld id="{177310CB-370C-284A-BCE0-70D97E1F8B9E}" type="slidenum">
              <a:rPr lang="en-US" smtClean="0"/>
              <a:t>38</a:t>
            </a:fld>
            <a:endParaRPr lang="en-US"/>
          </a:p>
        </p:txBody>
      </p:sp>
    </p:spTree>
    <p:extLst>
      <p:ext uri="{BB962C8B-B14F-4D97-AF65-F5344CB8AC3E}">
        <p14:creationId xmlns:p14="http://schemas.microsoft.com/office/powerpoint/2010/main" val="1028109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39</a:t>
            </a:fld>
            <a:endParaRPr lang="en-US"/>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endParaRPr lang="en-GB" sz="1350" dirty="0"/>
          </a:p>
        </p:txBody>
      </p:sp>
      <p:sp>
        <p:nvSpPr>
          <p:cNvPr id="6" name="Title 4">
            <a:extLst>
              <a:ext uri="{FF2B5EF4-FFF2-40B4-BE49-F238E27FC236}">
                <a16:creationId xmlns:a16="http://schemas.microsoft.com/office/drawing/2014/main" id="{66C05BE9-0E8D-5A42-9C7F-189EF11B7A1F}"/>
              </a:ext>
            </a:extLst>
          </p:cNvPr>
          <p:cNvSpPr>
            <a:spLocks noGrp="1"/>
          </p:cNvSpPr>
          <p:nvPr/>
        </p:nvSpPr>
        <p:spPr>
          <a:xfrm>
            <a:off x="1969504" y="256464"/>
            <a:ext cx="7567528" cy="3527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b="1" dirty="0">
                <a:solidFill>
                  <a:schemeClr val="tx1"/>
                </a:solidFill>
              </a:rPr>
              <a:t>ENERGY REVENUE RISKS (not comprehensive)</a:t>
            </a:r>
            <a:endParaRPr lang="en-ZA" sz="2800" dirty="0">
              <a:solidFill>
                <a:schemeClr val="tx1"/>
              </a:solidFill>
            </a:endParaRPr>
          </a:p>
        </p:txBody>
      </p:sp>
      <p:pic>
        <p:nvPicPr>
          <p:cNvPr id="11" name="Picture 10">
            <a:extLst>
              <a:ext uri="{FF2B5EF4-FFF2-40B4-BE49-F238E27FC236}">
                <a16:creationId xmlns:a16="http://schemas.microsoft.com/office/drawing/2014/main" id="{5C4E54A7-88B4-7248-A8C1-392FDF23C4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1417" y="5611974"/>
            <a:ext cx="9144000" cy="1246026"/>
          </a:xfrm>
          <a:prstGeom prst="rect">
            <a:avLst/>
          </a:prstGeom>
        </p:spPr>
      </p:pic>
      <p:graphicFrame>
        <p:nvGraphicFramePr>
          <p:cNvPr id="10" name="Table 9">
            <a:extLst>
              <a:ext uri="{FF2B5EF4-FFF2-40B4-BE49-F238E27FC236}">
                <a16:creationId xmlns:a16="http://schemas.microsoft.com/office/drawing/2014/main" id="{878B732D-D50E-3644-833D-36768AEC27C3}"/>
              </a:ext>
            </a:extLst>
          </p:cNvPr>
          <p:cNvGraphicFramePr>
            <a:graphicFrameLocks noGrp="1"/>
          </p:cNvGraphicFramePr>
          <p:nvPr>
            <p:extLst>
              <p:ext uri="{D42A27DB-BD31-4B8C-83A1-F6EECF244321}">
                <p14:modId xmlns:p14="http://schemas.microsoft.com/office/powerpoint/2010/main" val="1680056759"/>
              </p:ext>
            </p:extLst>
          </p:nvPr>
        </p:nvGraphicFramePr>
        <p:xfrm>
          <a:off x="1183697" y="668508"/>
          <a:ext cx="8217639" cy="5786951"/>
        </p:xfrm>
        <a:graphic>
          <a:graphicData uri="http://schemas.openxmlformats.org/drawingml/2006/table">
            <a:tbl>
              <a:tblPr firstRow="1" firstCol="1" bandRow="1"/>
              <a:tblGrid>
                <a:gridCol w="6189376">
                  <a:extLst>
                    <a:ext uri="{9D8B030D-6E8A-4147-A177-3AD203B41FA5}">
                      <a16:colId xmlns:a16="http://schemas.microsoft.com/office/drawing/2014/main" val="40672629"/>
                    </a:ext>
                  </a:extLst>
                </a:gridCol>
                <a:gridCol w="2028263">
                  <a:extLst>
                    <a:ext uri="{9D8B030D-6E8A-4147-A177-3AD203B41FA5}">
                      <a16:colId xmlns:a16="http://schemas.microsoft.com/office/drawing/2014/main" val="17646439"/>
                    </a:ext>
                  </a:extLst>
                </a:gridCol>
              </a:tblGrid>
              <a:tr h="378700">
                <a:tc>
                  <a:txBody>
                    <a:bodyPr/>
                    <a:lstStyle/>
                    <a:p>
                      <a:pPr algn="just">
                        <a:lnSpc>
                          <a:spcPct val="115000"/>
                        </a:lnSpc>
                        <a:spcAft>
                          <a:spcPts val="0"/>
                        </a:spcAft>
                        <a:tabLst>
                          <a:tab pos="540385" algn="l"/>
                          <a:tab pos="1620520" algn="l"/>
                        </a:tabLst>
                      </a:pPr>
                      <a:r>
                        <a:rPr lang="en-US" sz="1600" b="1" dirty="0">
                          <a:effectLst/>
                          <a:latin typeface="+mn-lt"/>
                          <a:ea typeface="Calibri" panose="020F0502020204030204" pitchFamily="34" charset="0"/>
                          <a:cs typeface="Arial" panose="020B0604020202020204" pitchFamily="34" charset="0"/>
                        </a:rPr>
                        <a:t>Key event</a:t>
                      </a:r>
                      <a:endParaRPr lang="en-ZA" sz="1600" b="1"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tabLst>
                          <a:tab pos="540385" algn="l"/>
                          <a:tab pos="1620520" algn="l"/>
                        </a:tabLst>
                      </a:pPr>
                      <a:r>
                        <a:rPr lang="en-US" sz="1600" b="1" dirty="0">
                          <a:solidFill>
                            <a:srgbClr val="000000"/>
                          </a:solidFill>
                          <a:effectLst/>
                          <a:latin typeface="+mn-lt"/>
                          <a:ea typeface="Calibri" panose="020F0502020204030204" pitchFamily="34" charset="0"/>
                          <a:cs typeface="Times New Roman" panose="02020603050405020304" pitchFamily="18" charset="0"/>
                        </a:rPr>
                        <a:t>Risk level</a:t>
                      </a:r>
                      <a:endParaRPr lang="en-ZA" sz="1600" dirty="0">
                        <a:effectLst/>
                        <a:latin typeface="+mn-lt"/>
                        <a:ea typeface="Calibri" panose="020F0502020204030204" pitchFamily="34" charset="0"/>
                        <a:cs typeface="Times New Roman" panose="02020603050405020304" pitchFamily="18"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6484039"/>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Effective technical meter maintenance and error resolution (if it already exists)</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540385" algn="l"/>
                          <a:tab pos="1620520" algn="l"/>
                        </a:tabLst>
                      </a:pPr>
                      <a:r>
                        <a:rPr lang="en-US" sz="1600" b="1" dirty="0">
                          <a:solidFill>
                            <a:srgbClr val="FF0000"/>
                          </a:solidFill>
                          <a:effectLst/>
                          <a:latin typeface="+mn-lt"/>
                          <a:ea typeface="Calibri" panose="020F0502020204030204" pitchFamily="34" charset="0"/>
                          <a:cs typeface="Times New Roman" panose="02020603050405020304" pitchFamily="18" charset="0"/>
                        </a:rPr>
                        <a:t>LOW</a:t>
                      </a: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1312078"/>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Resources, internal and external, coping with monthly workload</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540385" algn="l"/>
                          <a:tab pos="1620520" algn="l"/>
                        </a:tabLs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MEDIUM</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699290"/>
                  </a:ext>
                </a:extLst>
              </a:tr>
              <a:tr h="64449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Retention of high skilled, cross-functional resources to plan and execute progressive projects</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540385" algn="l"/>
                          <a:tab pos="1620520" algn="l"/>
                        </a:tabLs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VERY HIGH</a:t>
                      </a:r>
                      <a:endParaRPr lang="en-ZA"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603391"/>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Refining supportive processes to maintain sustainable revenue</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540385" algn="l"/>
                          <a:tab pos="1620520" algn="l"/>
                        </a:tabLs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LOW</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727796"/>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Business Process Management – if none exist</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604762"/>
                  </a:ext>
                </a:extLst>
              </a:tr>
              <a:tr h="574359">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Intimidation of councilors, officials and contractors by community members, areas where access is restricted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956823"/>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Fraud and corruption by internal staff, contractors</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769907"/>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Managing of meter box enclosures</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420509"/>
                  </a:ext>
                </a:extLst>
              </a:tr>
              <a:tr h="378700">
                <a:tc>
                  <a:txBody>
                    <a:bodyPr/>
                    <a:lstStyle/>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Fraud and corruption by external sources (</a:t>
                      </a:r>
                      <a:r>
                        <a:rPr lang="en-US" sz="1600" b="0" dirty="0" err="1">
                          <a:effectLst/>
                          <a:latin typeface="+mn-lt"/>
                          <a:ea typeface="Calibri" panose="020F0502020204030204" pitchFamily="34" charset="0"/>
                          <a:cs typeface="Arial" panose="020B0604020202020204" pitchFamily="34" charset="0"/>
                        </a:rPr>
                        <a:t>eg</a:t>
                      </a:r>
                      <a:r>
                        <a:rPr lang="en-US" sz="1600" b="0" dirty="0">
                          <a:effectLst/>
                          <a:latin typeface="+mn-lt"/>
                          <a:ea typeface="Calibri" panose="020F0502020204030204" pitchFamily="34" charset="0"/>
                          <a:cs typeface="Arial" panose="020B0604020202020204" pitchFamily="34" charset="0"/>
                        </a:rPr>
                        <a:t> meter bypass)</a:t>
                      </a:r>
                      <a:endParaRPr lang="en-ZA" sz="1600" b="0" dirty="0">
                        <a:effectLst/>
                        <a:latin typeface="+mn-lt"/>
                        <a:ea typeface="Calibri" panose="020F0502020204030204" pitchFamily="34" charset="0"/>
                        <a:cs typeface="Arial" panose="020B0604020202020204" pitchFamily="34" charset="0"/>
                      </a:endParaRPr>
                    </a:p>
                    <a:p>
                      <a:pPr algn="just">
                        <a:lnSpc>
                          <a:spcPct val="115000"/>
                        </a:lnSpc>
                        <a:spcAft>
                          <a:spcPts val="0"/>
                        </a:spcAft>
                        <a:tabLst>
                          <a:tab pos="540385" algn="l"/>
                          <a:tab pos="1620520" algn="l"/>
                        </a:tabLst>
                      </a:pPr>
                      <a:r>
                        <a:rPr lang="en-US" sz="1600" b="0" dirty="0">
                          <a:effectLst/>
                          <a:latin typeface="+mn-lt"/>
                          <a:ea typeface="Calibri" panose="020F0502020204030204" pitchFamily="34" charset="0"/>
                          <a:cs typeface="Arial" panose="020B0604020202020204" pitchFamily="34" charset="0"/>
                        </a:rPr>
                        <a:t> </a:t>
                      </a:r>
                      <a:endParaRPr lang="en-ZA" sz="1600" b="0" dirty="0">
                        <a:effectLst/>
                        <a:latin typeface="+mn-lt"/>
                        <a:ea typeface="Calibri" panose="020F0502020204030204" pitchFamily="34" charset="0"/>
                        <a:cs typeface="Arial" panose="020B0604020202020204" pitchFamily="34" charset="0"/>
                      </a:endParaRP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585851"/>
                  </a:ext>
                </a:extLst>
              </a:tr>
              <a:tr h="378700">
                <a:tc>
                  <a:txBody>
                    <a:bodyPr/>
                    <a:lstStyle/>
                    <a:p>
                      <a:pPr algn="just">
                        <a:lnSpc>
                          <a:spcPct val="115000"/>
                        </a:lnSpc>
                        <a:spcAft>
                          <a:spcPts val="0"/>
                        </a:spcAft>
                        <a:tabLst>
                          <a:tab pos="540385" algn="l"/>
                          <a:tab pos="1620520" algn="l"/>
                        </a:tabLst>
                      </a:pPr>
                      <a:r>
                        <a:rPr lang="en-ZA" sz="1600" b="0" dirty="0">
                          <a:effectLst/>
                          <a:latin typeface="+mn-lt"/>
                          <a:ea typeface="Calibri" panose="020F0502020204030204" pitchFamily="34" charset="0"/>
                          <a:cs typeface="Arial" panose="020B0604020202020204" pitchFamily="34" charset="0"/>
                        </a:rPr>
                        <a:t>Illegal connections</a:t>
                      </a:r>
                    </a:p>
                  </a:txBody>
                  <a:tcPr marL="65203" marR="6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kumimoji="0" lang="en-US" sz="16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rPr>
                        <a:t>HIGH</a:t>
                      </a:r>
                      <a:endParaRPr lang="en-US" sz="1600" dirty="0">
                        <a:effectLst/>
                        <a:latin typeface="+mn-lt"/>
                        <a:ea typeface="Calibri" panose="020F0502020204030204" pitchFamily="34" charset="0"/>
                        <a:cs typeface="Times New Roman" panose="02020603050405020304" pitchFamily="18" charset="0"/>
                      </a:endParaRPr>
                    </a:p>
                  </a:txBody>
                  <a:tcPr marL="65203" marR="652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561649"/>
                  </a:ext>
                </a:extLst>
              </a:tr>
            </a:tbl>
          </a:graphicData>
        </a:graphic>
      </p:graphicFrame>
      <p:pic>
        <p:nvPicPr>
          <p:cNvPr id="24616" name="Picture 62">
            <a:extLst>
              <a:ext uri="{FF2B5EF4-FFF2-40B4-BE49-F238E27FC236}">
                <a16:creationId xmlns:a16="http://schemas.microsoft.com/office/drawing/2014/main" id="{55F4139F-C7BF-9F41-98DB-1621D97987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12108" y="1940666"/>
            <a:ext cx="1181100" cy="635487"/>
          </a:xfrm>
          <a:prstGeom prst="rect">
            <a:avLst/>
          </a:prstGeom>
          <a:noFill/>
          <a:extLst>
            <a:ext uri="{909E8E84-426E-40DD-AFC4-6F175D3DCCD1}">
              <a14:hiddenFill xmlns:a14="http://schemas.microsoft.com/office/drawing/2010/main">
                <a:solidFill>
                  <a:srgbClr val="FFFFFF"/>
                </a:solidFill>
              </a14:hiddenFill>
            </a:ext>
          </a:extLst>
        </p:spPr>
      </p:pic>
      <p:pic>
        <p:nvPicPr>
          <p:cNvPr id="24614" name="Picture 59">
            <a:extLst>
              <a:ext uri="{FF2B5EF4-FFF2-40B4-BE49-F238E27FC236}">
                <a16:creationId xmlns:a16="http://schemas.microsoft.com/office/drawing/2014/main" id="{E20F1278-853A-BF46-83DF-9AC2A1795A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01336" y="920963"/>
            <a:ext cx="10160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24609" name="Picture 30">
            <a:extLst>
              <a:ext uri="{FF2B5EF4-FFF2-40B4-BE49-F238E27FC236}">
                <a16:creationId xmlns:a16="http://schemas.microsoft.com/office/drawing/2014/main" id="{B2FC6EA4-3394-E14D-80D3-2B14249691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29430" y="5002207"/>
            <a:ext cx="7239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4608" name="Picture 31">
            <a:extLst>
              <a:ext uri="{FF2B5EF4-FFF2-40B4-BE49-F238E27FC236}">
                <a16:creationId xmlns:a16="http://schemas.microsoft.com/office/drawing/2014/main" id="{89AAE7F4-EA2F-7C4C-9F5E-7D01C9E0AB8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04174" y="3331090"/>
            <a:ext cx="7239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4605" name="Picture 29">
            <a:extLst>
              <a:ext uri="{FF2B5EF4-FFF2-40B4-BE49-F238E27FC236}">
                <a16:creationId xmlns:a16="http://schemas.microsoft.com/office/drawing/2014/main" id="{62FCC990-00DA-874A-92E3-87CC1866FAA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29430" y="1415410"/>
            <a:ext cx="622300" cy="584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471EAB-B9F6-2342-84DE-DA19F4E5E749}"/>
              </a:ext>
            </a:extLst>
          </p:cNvPr>
          <p:cNvSpPr txBox="1"/>
          <p:nvPr/>
        </p:nvSpPr>
        <p:spPr>
          <a:xfrm>
            <a:off x="11008303" y="6092280"/>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00619137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5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vert="horz" lIns="91440" tIns="45720" rIns="91440" bIns="45720" rtlCol="0" anchor="ctr">
            <a:normAutofit/>
          </a:bodyPr>
          <a:lstStyle/>
          <a:p>
            <a:r>
              <a:rPr lang="en-US" sz="2800" b="1" kern="1200" dirty="0">
                <a:solidFill>
                  <a:srgbClr val="FFFFFF"/>
                </a:solidFill>
                <a:latin typeface="+mj-lt"/>
                <a:ea typeface="+mj-ea"/>
                <a:cs typeface="+mj-cs"/>
              </a:rPr>
              <a:t>SUBSTATION – CATASTROPHIC FAILURE</a:t>
            </a:r>
          </a:p>
        </p:txBody>
      </p:sp>
      <p:pic>
        <p:nvPicPr>
          <p:cNvPr id="4098" name="Picture 2" descr="C:\Users\hannesr\Pictures\Customer\2013-02-22-55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7549" y="2454903"/>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hannesr\Pictures\Customer\2013-03-04-576.jpg">
            <a:extLst>
              <a:ext uri="{FF2B5EF4-FFF2-40B4-BE49-F238E27FC236}">
                <a16:creationId xmlns:a16="http://schemas.microsoft.com/office/drawing/2014/main" id="{95509C36-782F-BA40-9409-FA9871BD0BF9}"/>
              </a:ext>
            </a:extLst>
          </p:cNvPr>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3942260" y="2454902"/>
            <a:ext cx="3442803" cy="1958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annesr\Pictures\Customer\DSCN1723.jpg">
            <a:extLst>
              <a:ext uri="{FF2B5EF4-FFF2-40B4-BE49-F238E27FC236}">
                <a16:creationId xmlns:a16="http://schemas.microsoft.com/office/drawing/2014/main" id="{6AEB65B9-AE85-3A4A-BFC8-AED1319092C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84140" y="4085863"/>
            <a:ext cx="4304209" cy="2443238"/>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id="{E190E0DB-9C1D-A34B-8EE9-ACC2A8B74103}"/>
              </a:ext>
            </a:extLst>
          </p:cNvPr>
          <p:cNvSpPr txBox="1">
            <a:spLocks noChangeArrowheads="1"/>
          </p:cNvSpPr>
          <p:nvPr/>
        </p:nvSpPr>
        <p:spPr>
          <a:xfrm>
            <a:off x="7957973" y="763523"/>
            <a:ext cx="3511296" cy="5330952"/>
          </a:xfrm>
          <a:prstGeom prst="rect">
            <a:avLst/>
          </a:prstGeom>
        </p:spPr>
        <p:txBody>
          <a:bodyPr vert="horz" lIns="91440" tIns="45720" rIns="91440" bIns="45720" rtlCol="0" anchor="ctr">
            <a:normAutofit/>
          </a:bodyPr>
          <a:lstStyle>
            <a:lvl1pPr marL="0" marR="0" indent="0" algn="l" defTabSz="914400" rtl="0" latinLnBrk="0">
              <a:lnSpc>
                <a:spcPct val="120000"/>
              </a:lnSpc>
              <a:spcBef>
                <a:spcPts val="300"/>
              </a:spcBef>
              <a:spcAft>
                <a:spcPts val="0"/>
              </a:spcAft>
              <a:buClrTx/>
              <a:buSzTx/>
              <a:buFontTx/>
              <a:buNone/>
              <a:tabLst/>
              <a:defRPr sz="1600" b="0" i="0" u="none" strike="noStrike" cap="none" spc="-20" baseline="0">
                <a:ln>
                  <a:noFill/>
                </a:ln>
                <a:solidFill>
                  <a:schemeClr val="accent5"/>
                </a:solidFill>
                <a:uFillTx/>
                <a:latin typeface="+mj-lt"/>
                <a:ea typeface="+mj-ea"/>
                <a:cs typeface="+mj-cs"/>
                <a:sym typeface="Arial"/>
              </a:defRPr>
            </a:lvl1pPr>
            <a:lvl2pPr marL="165100" marR="0" indent="-165100" algn="l" defTabSz="914400" rtl="0" latinLnBrk="0">
              <a:lnSpc>
                <a:spcPct val="120000"/>
              </a:lnSpc>
              <a:spcBef>
                <a:spcPts val="300"/>
              </a:spcBef>
              <a:spcAft>
                <a:spcPts val="0"/>
              </a:spcAft>
              <a:buClrTx/>
              <a:buSzPct val="120000"/>
              <a:buFontTx/>
              <a:buChar char="•"/>
              <a:tabLst/>
              <a:defRPr sz="1600" b="0" i="0" u="none" strike="noStrike" cap="none" spc="-20" baseline="0">
                <a:ln>
                  <a:noFill/>
                </a:ln>
                <a:solidFill>
                  <a:schemeClr val="accent5"/>
                </a:solidFill>
                <a:uFillTx/>
                <a:latin typeface="+mj-lt"/>
                <a:ea typeface="+mj-ea"/>
                <a:cs typeface="+mj-cs"/>
                <a:sym typeface="Arial"/>
              </a:defRPr>
            </a:lvl2pPr>
            <a:lvl3pPr marL="444500" marR="0" indent="-139700"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3pPr>
            <a:lvl4pPr marL="627062" marR="0" indent="-130175"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4pPr>
            <a:lvl5pPr marL="809625" marR="0" indent="-139700"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5pPr>
            <a:lvl6pPr marL="2468878"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6pPr>
            <a:lvl7pPr marL="2926078"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7pPr>
            <a:lvl8pPr marL="3383279" marR="0" indent="-182878"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8pPr>
            <a:lvl9pPr marL="3840479" marR="0" indent="-182879" algn="l" defTabSz="914400" rtl="0" latinLnBrk="0">
              <a:lnSpc>
                <a:spcPct val="120000"/>
              </a:lnSpc>
              <a:spcBef>
                <a:spcPts val="300"/>
              </a:spcBef>
              <a:spcAft>
                <a:spcPts val="0"/>
              </a:spcAft>
              <a:buClrTx/>
              <a:buSzPct val="100000"/>
              <a:buFontTx/>
              <a:buChar char="•"/>
              <a:tabLst/>
              <a:defRPr sz="1600" b="0" i="0" u="none" strike="noStrike" cap="none" spc="-20" baseline="0">
                <a:ln>
                  <a:noFill/>
                </a:ln>
                <a:solidFill>
                  <a:schemeClr val="accent5"/>
                </a:solidFill>
                <a:uFillTx/>
                <a:latin typeface="+mj-lt"/>
                <a:ea typeface="+mj-ea"/>
                <a:cs typeface="+mj-cs"/>
                <a:sym typeface="Arial"/>
              </a:defRPr>
            </a:lvl9pPr>
          </a:lstStyle>
          <a:p>
            <a:pPr>
              <a:lnSpc>
                <a:spcPct val="90000"/>
              </a:lnSpc>
            </a:pPr>
            <a:r>
              <a:rPr lang="en-US" b="1" dirty="0">
                <a:solidFill>
                  <a:srgbClr val="FFFFFF"/>
                </a:solidFill>
                <a:latin typeface="+mn-lt"/>
                <a:ea typeface="+mn-ea"/>
                <a:cs typeface="+mn-cs"/>
              </a:rPr>
              <a:t>Left: Substation after 6,6kV cable end failure</a:t>
            </a:r>
          </a:p>
          <a:p>
            <a:pPr indent="-228600">
              <a:lnSpc>
                <a:spcPct val="90000"/>
              </a:lnSpc>
              <a:buFont typeface="Arial" panose="020B0604020202020204" pitchFamily="34" charset="0"/>
              <a:buChar char="•"/>
            </a:pPr>
            <a:endParaRPr lang="en-US" b="1" dirty="0">
              <a:solidFill>
                <a:srgbClr val="FFFFFF"/>
              </a:solidFill>
              <a:latin typeface="+mn-lt"/>
              <a:ea typeface="+mn-ea"/>
              <a:cs typeface="+mn-cs"/>
            </a:endParaRPr>
          </a:p>
          <a:p>
            <a:pPr>
              <a:lnSpc>
                <a:spcPct val="90000"/>
              </a:lnSpc>
            </a:pPr>
            <a:r>
              <a:rPr lang="en-US" b="1" dirty="0">
                <a:solidFill>
                  <a:srgbClr val="FFFFFF"/>
                </a:solidFill>
                <a:latin typeface="+mn-lt"/>
                <a:ea typeface="+mn-ea"/>
                <a:cs typeface="+mn-cs"/>
              </a:rPr>
              <a:t>Top right: Substation after damaged switchgear were stripped away</a:t>
            </a:r>
          </a:p>
          <a:p>
            <a:pPr>
              <a:lnSpc>
                <a:spcPct val="90000"/>
              </a:lnSpc>
            </a:pPr>
            <a:endParaRPr lang="en-US" b="1" dirty="0">
              <a:solidFill>
                <a:srgbClr val="FFFFFF"/>
              </a:solidFill>
              <a:latin typeface="+mn-lt"/>
              <a:ea typeface="+mn-ea"/>
              <a:cs typeface="+mn-cs"/>
            </a:endParaRPr>
          </a:p>
          <a:p>
            <a:pPr>
              <a:lnSpc>
                <a:spcPct val="90000"/>
              </a:lnSpc>
            </a:pPr>
            <a:r>
              <a:rPr lang="en-US" b="1" dirty="0">
                <a:solidFill>
                  <a:srgbClr val="FFFFFF"/>
                </a:solidFill>
                <a:latin typeface="+mn-lt"/>
                <a:ea typeface="+mn-ea"/>
                <a:cs typeface="+mn-cs"/>
              </a:rPr>
              <a:t>Bottom right: Refurbished substation</a:t>
            </a:r>
          </a:p>
          <a:p>
            <a:pPr>
              <a:lnSpc>
                <a:spcPct val="90000"/>
              </a:lnSpc>
            </a:pPr>
            <a:endParaRPr lang="en-US" b="1" dirty="0">
              <a:solidFill>
                <a:srgbClr val="FFFFFF"/>
              </a:solidFill>
              <a:latin typeface="+mn-lt"/>
              <a:ea typeface="+mn-ea"/>
              <a:cs typeface="+mn-cs"/>
            </a:endParaRPr>
          </a:p>
          <a:p>
            <a:pPr>
              <a:lnSpc>
                <a:spcPct val="90000"/>
              </a:lnSpc>
            </a:pPr>
            <a:endParaRPr lang="en-US" b="1" dirty="0">
              <a:solidFill>
                <a:srgbClr val="FFFFFF"/>
              </a:solidFill>
              <a:latin typeface="+mn-lt"/>
              <a:ea typeface="+mn-ea"/>
              <a:cs typeface="+mn-cs"/>
            </a:endParaRPr>
          </a:p>
          <a:p>
            <a:pPr marL="285750" indent="-285750">
              <a:lnSpc>
                <a:spcPct val="90000"/>
              </a:lnSpc>
              <a:buFont typeface="Arial" panose="020B0604020202020204" pitchFamily="34" charset="0"/>
              <a:buChar char="•"/>
            </a:pPr>
            <a:r>
              <a:rPr lang="en-US" b="1" dirty="0">
                <a:solidFill>
                  <a:srgbClr val="FFFFFF"/>
                </a:solidFill>
                <a:latin typeface="+mn-lt"/>
                <a:ea typeface="+mn-ea"/>
                <a:cs typeface="+mn-cs"/>
              </a:rPr>
              <a:t>This event occurred in a CBD, the power was off for a week.</a:t>
            </a:r>
          </a:p>
          <a:p>
            <a:pPr marL="285750" indent="-285750">
              <a:lnSpc>
                <a:spcPct val="90000"/>
              </a:lnSpc>
              <a:buFont typeface="Arial" panose="020B0604020202020204" pitchFamily="34" charset="0"/>
              <a:buChar char="•"/>
            </a:pPr>
            <a:r>
              <a:rPr lang="en-US" b="1" dirty="0">
                <a:solidFill>
                  <a:srgbClr val="FFFFFF"/>
                </a:solidFill>
                <a:latin typeface="+mn-lt"/>
                <a:ea typeface="+mn-ea"/>
                <a:cs typeface="+mn-cs"/>
              </a:rPr>
              <a:t>It was a costly exercise.</a:t>
            </a:r>
          </a:p>
          <a:p>
            <a:pPr marL="285750" indent="-285750">
              <a:lnSpc>
                <a:spcPct val="90000"/>
              </a:lnSpc>
              <a:buFont typeface="Arial" panose="020B0604020202020204" pitchFamily="34" charset="0"/>
              <a:buChar char="•"/>
            </a:pPr>
            <a:r>
              <a:rPr lang="en-US" b="1" dirty="0">
                <a:solidFill>
                  <a:srgbClr val="FFFFFF"/>
                </a:solidFill>
                <a:latin typeface="+mn-lt"/>
                <a:ea typeface="+mn-ea"/>
                <a:cs typeface="+mn-cs"/>
              </a:rPr>
              <a:t>It was a customer relations nightmare.</a:t>
            </a:r>
          </a:p>
        </p:txBody>
      </p:sp>
      <p:sp>
        <p:nvSpPr>
          <p:cNvPr id="4" name="Slide Number Placeholder 3">
            <a:extLst>
              <a:ext uri="{FF2B5EF4-FFF2-40B4-BE49-F238E27FC236}">
                <a16:creationId xmlns:a16="http://schemas.microsoft.com/office/drawing/2014/main" id="{C29D0DAC-9625-3440-8DB9-8740D20E2C88}"/>
              </a:ext>
            </a:extLst>
          </p:cNvPr>
          <p:cNvSpPr>
            <a:spLocks noGrp="1"/>
          </p:cNvSpPr>
          <p:nvPr>
            <p:ph type="sldNum" sz="quarter" idx="12"/>
          </p:nvPr>
        </p:nvSpPr>
        <p:spPr/>
        <p:txBody>
          <a:bodyPr/>
          <a:lstStyle/>
          <a:p>
            <a:fld id="{177310CB-370C-284A-BCE0-70D97E1F8B9E}" type="slidenum">
              <a:rPr lang="en-US" smtClean="0"/>
              <a:t>4</a:t>
            </a:fld>
            <a:endParaRPr lang="en-US"/>
          </a:p>
        </p:txBody>
      </p:sp>
    </p:spTree>
    <p:extLst>
      <p:ext uri="{BB962C8B-B14F-4D97-AF65-F5344CB8AC3E}">
        <p14:creationId xmlns:p14="http://schemas.microsoft.com/office/powerpoint/2010/main" val="1750912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9. INCREASE THE RISK FOR METER INTERFERENCE</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lnSpcReduction="10000"/>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EXISTING PENALTIES ARE OFTEN   IGNORED</a:t>
            </a:r>
          </a:p>
          <a:p>
            <a:pPr marL="342900" indent="-342900" algn="l">
              <a:buFont typeface="Arial" panose="020B0604020202020204" pitchFamily="34" charset="0"/>
              <a:buChar char="•"/>
            </a:pPr>
            <a:r>
              <a:rPr lang="en-US" sz="2000" dirty="0">
                <a:solidFill>
                  <a:schemeClr val="bg1"/>
                </a:solidFill>
              </a:rPr>
              <a:t>CRIMINAL PROSECUTION SHOULD BE EXPLORED</a:t>
            </a: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1C6B831-41DC-1E4B-869D-88BA624B835D}"/>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0AE16454-9027-F241-A2AA-E28BB1BAACD2}"/>
              </a:ext>
            </a:extLst>
          </p:cNvPr>
          <p:cNvSpPr>
            <a:spLocks noGrp="1"/>
          </p:cNvSpPr>
          <p:nvPr>
            <p:ph type="sldNum" sz="quarter" idx="12"/>
          </p:nvPr>
        </p:nvSpPr>
        <p:spPr/>
        <p:txBody>
          <a:bodyPr/>
          <a:lstStyle/>
          <a:p>
            <a:fld id="{177310CB-370C-284A-BCE0-70D97E1F8B9E}" type="slidenum">
              <a:rPr lang="en-US" smtClean="0"/>
              <a:t>40</a:t>
            </a:fld>
            <a:endParaRPr lang="en-US"/>
          </a:p>
        </p:txBody>
      </p:sp>
    </p:spTree>
    <p:extLst>
      <p:ext uri="{BB962C8B-B14F-4D97-AF65-F5344CB8AC3E}">
        <p14:creationId xmlns:p14="http://schemas.microsoft.com/office/powerpoint/2010/main" val="141134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41</a:t>
            </a:fld>
            <a:endParaRPr lang="en-US"/>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endParaRPr lang="en-GB" sz="1350" dirty="0"/>
          </a:p>
        </p:txBody>
      </p:sp>
      <p:sp>
        <p:nvSpPr>
          <p:cNvPr id="6" name="Title 4">
            <a:extLst>
              <a:ext uri="{FF2B5EF4-FFF2-40B4-BE49-F238E27FC236}">
                <a16:creationId xmlns:a16="http://schemas.microsoft.com/office/drawing/2014/main" id="{66C05BE9-0E8D-5A42-9C7F-189EF11B7A1F}"/>
              </a:ext>
            </a:extLst>
          </p:cNvPr>
          <p:cNvSpPr>
            <a:spLocks noGrp="1"/>
          </p:cNvSpPr>
          <p:nvPr/>
        </p:nvSpPr>
        <p:spPr>
          <a:xfrm>
            <a:off x="844952" y="256464"/>
            <a:ext cx="8692080" cy="55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b="1" dirty="0">
                <a:solidFill>
                  <a:schemeClr val="tx1"/>
                </a:solidFill>
              </a:rPr>
              <a:t>INCREASE THE RISK TO A CUSTOMER OPTING TO TAMPER</a:t>
            </a:r>
            <a:endParaRPr lang="en-ZA" sz="2800" dirty="0">
              <a:solidFill>
                <a:schemeClr val="tx1"/>
              </a:solidFill>
            </a:endParaRPr>
          </a:p>
        </p:txBody>
      </p:sp>
      <p:sp>
        <p:nvSpPr>
          <p:cNvPr id="9" name="Text Placeholder 6">
            <a:extLst>
              <a:ext uri="{FF2B5EF4-FFF2-40B4-BE49-F238E27FC236}">
                <a16:creationId xmlns:a16="http://schemas.microsoft.com/office/drawing/2014/main" id="{0BE221DD-8DFC-F94E-B981-553CBBA216D4}"/>
              </a:ext>
            </a:extLst>
          </p:cNvPr>
          <p:cNvSpPr>
            <a:spLocks noGrp="1"/>
          </p:cNvSpPr>
          <p:nvPr/>
        </p:nvSpPr>
        <p:spPr>
          <a:xfrm>
            <a:off x="1157469" y="1261640"/>
            <a:ext cx="8692080" cy="4062714"/>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Tampering with a meter is prevalent in all customer segments, inclusive of high income residential, business and industry.</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Existing penalty structures do the following in broad terms:</a:t>
            </a:r>
          </a:p>
          <a:p>
            <a:pPr marL="285750" indent="-285750">
              <a:lnSpc>
                <a:spcPct val="100000"/>
              </a:lnSpc>
              <a:spcAft>
                <a:spcPts val="0"/>
              </a:spcAft>
              <a:buFont typeface="Arial" panose="020B0604020202020204" pitchFamily="34" charset="0"/>
              <a:buChar char="•"/>
            </a:pPr>
            <a:endParaRPr lang="en-GB" sz="1600" cap="none" dirty="0">
              <a:solidFill>
                <a:schemeClr val="tx1"/>
              </a:solidFill>
              <a:latin typeface="+mn-lt"/>
              <a:cs typeface="Arial" panose="020B0604020202020204" pitchFamily="34" charset="0"/>
            </a:endParaRPr>
          </a:p>
          <a:p>
            <a:pPr marL="450850" lvl="1" indent="-285750">
              <a:lnSpc>
                <a:spcPct val="100000"/>
              </a:lnSpc>
              <a:spcAft>
                <a:spcPts val="0"/>
              </a:spcAft>
            </a:pPr>
            <a:r>
              <a:rPr lang="en-GB" dirty="0">
                <a:solidFill>
                  <a:schemeClr val="tx1"/>
                </a:solidFill>
                <a:latin typeface="+mn-lt"/>
                <a:cs typeface="Arial" panose="020B0604020202020204" pitchFamily="34" charset="0"/>
              </a:rPr>
              <a:t>Fine or reinstatement fee (not much of a deterrent)</a:t>
            </a:r>
          </a:p>
          <a:p>
            <a:pPr marL="450850" lvl="1" indent="-285750">
              <a:lnSpc>
                <a:spcPct val="100000"/>
              </a:lnSpc>
              <a:spcAft>
                <a:spcPts val="0"/>
              </a:spcAft>
            </a:pPr>
            <a:r>
              <a:rPr lang="en-GB" cap="none" dirty="0">
                <a:solidFill>
                  <a:schemeClr val="tx1"/>
                </a:solidFill>
                <a:latin typeface="+mn-lt"/>
                <a:cs typeface="Arial" panose="020B0604020202020204" pitchFamily="34" charset="0"/>
              </a:rPr>
              <a:t>Back-billing (this could hurt when it runs to a 36 month term)</a:t>
            </a:r>
          </a:p>
          <a:p>
            <a:pPr marL="450850" lvl="1" indent="-285750">
              <a:lnSpc>
                <a:spcPct val="100000"/>
              </a:lnSpc>
              <a:spcAft>
                <a:spcPts val="0"/>
              </a:spcAft>
            </a:pPr>
            <a:r>
              <a:rPr lang="en-GB" dirty="0">
                <a:solidFill>
                  <a:schemeClr val="tx1"/>
                </a:solidFill>
                <a:latin typeface="+mn-lt"/>
                <a:cs typeface="Arial" panose="020B0604020202020204" pitchFamily="34" charset="0"/>
              </a:rPr>
              <a:t>Remove electricity supply</a:t>
            </a:r>
            <a:r>
              <a:rPr lang="en-GB" cap="none" dirty="0">
                <a:solidFill>
                  <a:schemeClr val="tx1"/>
                </a:solidFill>
                <a:latin typeface="+mn-lt"/>
                <a:cs typeface="Arial" panose="020B0604020202020204" pitchFamily="34" charset="0"/>
              </a:rPr>
              <a:t> (this hurts)</a:t>
            </a:r>
          </a:p>
          <a:p>
            <a:pPr marL="450850" lvl="1" indent="-285750">
              <a:lnSpc>
                <a:spcPct val="100000"/>
              </a:lnSpc>
              <a:spcAft>
                <a:spcPts val="0"/>
              </a:spcAft>
            </a:pPr>
            <a:endParaRPr lang="en-GB"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Actual arrests and prosecutions are seldom taking place, if ever.</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There are legal difficulties that must be overcome for arrests to become an effective deterrent.</a:t>
            </a:r>
          </a:p>
          <a:p>
            <a:pPr marL="285750" indent="-285750">
              <a:lnSpc>
                <a:spcPct val="100000"/>
              </a:lnSpc>
              <a:spcAft>
                <a:spcPts val="0"/>
              </a:spcAft>
              <a:buFont typeface="Arial" panose="020B0604020202020204" pitchFamily="34" charset="0"/>
              <a:buChar char="•"/>
            </a:pPr>
            <a:endParaRPr lang="en-GB" sz="1600" cap="none" dirty="0">
              <a:solidFill>
                <a:schemeClr val="tx1"/>
              </a:solidFill>
              <a:latin typeface="+mn-lt"/>
              <a:cs typeface="Arial" panose="020B0604020202020204" pitchFamily="34" charset="0"/>
            </a:endParaRPr>
          </a:p>
          <a:p>
            <a:pPr marL="450850" lvl="1" indent="-285750">
              <a:lnSpc>
                <a:spcPct val="100000"/>
              </a:lnSpc>
              <a:spcAft>
                <a:spcPts val="0"/>
              </a:spcAft>
            </a:pPr>
            <a:r>
              <a:rPr lang="en-GB" dirty="0">
                <a:solidFill>
                  <a:schemeClr val="tx1"/>
                </a:solidFill>
                <a:latin typeface="+mn-lt"/>
                <a:cs typeface="Arial" panose="020B0604020202020204" pitchFamily="34" charset="0"/>
              </a:rPr>
              <a:t>This presentation does not aim to explore this aspect, but basically, proof is required that a user did in fact tamper their meter.</a:t>
            </a:r>
          </a:p>
          <a:p>
            <a:pPr marL="450850" lvl="1" indent="-285750">
              <a:lnSpc>
                <a:spcPct val="100000"/>
              </a:lnSpc>
              <a:spcAft>
                <a:spcPts val="0"/>
              </a:spcAft>
            </a:pPr>
            <a:r>
              <a:rPr lang="en-GB" cap="none" dirty="0">
                <a:solidFill>
                  <a:schemeClr val="tx1"/>
                </a:solidFill>
                <a:latin typeface="+mn-lt"/>
                <a:cs typeface="Arial" panose="020B0604020202020204" pitchFamily="34" charset="0"/>
              </a:rPr>
              <a:t>This stance should be changed to: “Who benefitted from a tampered meter?”</a:t>
            </a:r>
          </a:p>
          <a:p>
            <a:pPr marL="450850" lvl="1" indent="-285750">
              <a:lnSpc>
                <a:spcPct val="100000"/>
              </a:lnSpc>
              <a:spcAft>
                <a:spcPts val="0"/>
              </a:spcAft>
            </a:pPr>
            <a:r>
              <a:rPr lang="en-GB" dirty="0">
                <a:solidFill>
                  <a:schemeClr val="tx1"/>
                </a:solidFill>
                <a:latin typeface="+mn-lt"/>
                <a:cs typeface="Arial" panose="020B0604020202020204" pitchFamily="34" charset="0"/>
              </a:rPr>
              <a:t>This beneficiary should be prosecuted in a criminal court.</a:t>
            </a:r>
            <a:endParaRPr lang="en-GB"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GB" sz="1600"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GB" sz="1400"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GB" sz="1400" dirty="0">
              <a:solidFill>
                <a:schemeClr val="tx1"/>
              </a:solidFill>
              <a:latin typeface="+mn-lt"/>
              <a:cs typeface="Arial" panose="020B0604020202020204" pitchFamily="34" charset="0"/>
            </a:endParaRPr>
          </a:p>
          <a:p>
            <a:pPr marL="338138" lvl="1" indent="-214313">
              <a:lnSpc>
                <a:spcPct val="100000"/>
              </a:lnSpc>
              <a:spcAft>
                <a:spcPts val="0"/>
              </a:spcAft>
            </a:pPr>
            <a:endParaRPr lang="en-GB" dirty="0">
              <a:solidFill>
                <a:schemeClr val="tx2"/>
              </a:solidFill>
              <a:latin typeface="Arial" panose="020B0604020202020204" pitchFamily="34" charset="0"/>
              <a:cs typeface="Arial" panose="020B0604020202020204" pitchFamily="34" charset="0"/>
            </a:endParaRPr>
          </a:p>
          <a:p>
            <a:pPr marL="214313" indent="-214313">
              <a:lnSpc>
                <a:spcPct val="150000"/>
              </a:lnSpc>
              <a:buFont typeface="Arial" charset="0"/>
              <a:buChar char="•"/>
            </a:pPr>
            <a:endParaRPr lang="en-GB" sz="1600" cap="none"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3AE64B-556A-0148-8EC4-8A08099BD2AE}"/>
              </a:ext>
            </a:extLst>
          </p:cNvPr>
          <p:cNvSpPr txBox="1"/>
          <p:nvPr/>
        </p:nvSpPr>
        <p:spPr>
          <a:xfrm>
            <a:off x="10982739" y="6032981"/>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66854720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10. DEAL WITH ILLEGAL CONNECTIONS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rPr>
              <a:t>HEALTH AND SAFETY MATTER</a:t>
            </a:r>
          </a:p>
          <a:p>
            <a:pPr marL="342900" indent="-342900" algn="l">
              <a:buFont typeface="Arial" panose="020B0604020202020204" pitchFamily="34" charset="0"/>
              <a:buChar char="•"/>
            </a:pPr>
            <a:r>
              <a:rPr lang="en-US" sz="2000" dirty="0">
                <a:solidFill>
                  <a:schemeClr val="bg1"/>
                </a:solidFill>
              </a:rPr>
              <a:t>IGNORING THE PROBLEM WILL SEE IT GROW</a:t>
            </a:r>
          </a:p>
        </p:txBody>
      </p:sp>
      <p:pic>
        <p:nvPicPr>
          <p:cNvPr id="4" name="Picture 3">
            <a:extLst>
              <a:ext uri="{FF2B5EF4-FFF2-40B4-BE49-F238E27FC236}">
                <a16:creationId xmlns:a16="http://schemas.microsoft.com/office/drawing/2014/main" id="{B0005AD2-DEB2-1A46-BF89-861AFD3187B2}"/>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7BC646D-4BB9-D049-A367-D01929AC862C}"/>
              </a:ext>
            </a:extLst>
          </p:cNvPr>
          <p:cNvSpPr>
            <a:spLocks noGrp="1"/>
          </p:cNvSpPr>
          <p:nvPr>
            <p:ph type="sldNum" sz="quarter" idx="12"/>
          </p:nvPr>
        </p:nvSpPr>
        <p:spPr/>
        <p:txBody>
          <a:bodyPr/>
          <a:lstStyle/>
          <a:p>
            <a:fld id="{177310CB-370C-284A-BCE0-70D97E1F8B9E}" type="slidenum">
              <a:rPr lang="en-US" smtClean="0"/>
              <a:t>42</a:t>
            </a:fld>
            <a:endParaRPr lang="en-US"/>
          </a:p>
        </p:txBody>
      </p:sp>
    </p:spTree>
    <p:extLst>
      <p:ext uri="{BB962C8B-B14F-4D97-AF65-F5344CB8AC3E}">
        <p14:creationId xmlns:p14="http://schemas.microsoft.com/office/powerpoint/2010/main" val="3168648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43</a:t>
            </a:fld>
            <a:endParaRPr lang="en-US"/>
          </a:p>
        </p:txBody>
      </p:sp>
      <p:sp>
        <p:nvSpPr>
          <p:cNvPr id="8" name="Text Placeholder 6"/>
          <p:cNvSpPr>
            <a:spLocks noGrp="1"/>
          </p:cNvSpPr>
          <p:nvPr/>
        </p:nvSpPr>
        <p:spPr>
          <a:xfrm>
            <a:off x="1852080" y="1873464"/>
            <a:ext cx="7684952" cy="36146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endParaRPr lang="en-GB" sz="1350" dirty="0"/>
          </a:p>
        </p:txBody>
      </p:sp>
      <p:sp>
        <p:nvSpPr>
          <p:cNvPr id="10" name="Text Placeholder 6">
            <a:extLst>
              <a:ext uri="{FF2B5EF4-FFF2-40B4-BE49-F238E27FC236}">
                <a16:creationId xmlns:a16="http://schemas.microsoft.com/office/drawing/2014/main" id="{DA97FCF5-5F5B-F949-83E8-1D355CC5625E}"/>
              </a:ext>
            </a:extLst>
          </p:cNvPr>
          <p:cNvSpPr>
            <a:spLocks noGrp="1"/>
          </p:cNvSpPr>
          <p:nvPr/>
        </p:nvSpPr>
        <p:spPr>
          <a:xfrm>
            <a:off x="1991707" y="944908"/>
            <a:ext cx="7468916" cy="148887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endParaRPr lang="en-GB" sz="1400" b="1" cap="none" dirty="0">
              <a:solidFill>
                <a:schemeClr val="tx1"/>
              </a:solidFill>
              <a:latin typeface="Arial" panose="020B0604020202020204" pitchFamily="34" charset="0"/>
              <a:cs typeface="Arial" panose="020B0604020202020204" pitchFamily="34" charset="0"/>
            </a:endParaRPr>
          </a:p>
          <a:p>
            <a:pPr marL="450850" lvl="1" indent="-285750">
              <a:lnSpc>
                <a:spcPct val="100000"/>
              </a:lnSpc>
              <a:spcAft>
                <a:spcPts val="0"/>
              </a:spcAft>
            </a:pPr>
            <a:r>
              <a:rPr lang="en-GB" dirty="0">
                <a:solidFill>
                  <a:schemeClr val="tx1"/>
                </a:solidFill>
                <a:latin typeface="+mn-lt"/>
                <a:cs typeface="Arial" panose="020B0604020202020204" pitchFamily="34" charset="0"/>
              </a:rPr>
              <a:t>Metro Police assistance is of exceptional value</a:t>
            </a:r>
          </a:p>
          <a:p>
            <a:pPr marL="450850" lvl="1" indent="-285750">
              <a:lnSpc>
                <a:spcPct val="100000"/>
              </a:lnSpc>
              <a:spcAft>
                <a:spcPts val="0"/>
              </a:spcAft>
            </a:pPr>
            <a:r>
              <a:rPr lang="en-GB" dirty="0">
                <a:solidFill>
                  <a:schemeClr val="tx1"/>
                </a:solidFill>
                <a:latin typeface="+mn-lt"/>
                <a:cs typeface="Arial" panose="020B0604020202020204" pitchFamily="34" charset="0"/>
              </a:rPr>
              <a:t>There is a general respect for Metro Police and its abilities which is VERY CRITICAL to achieve any success in this segment</a:t>
            </a:r>
          </a:p>
          <a:p>
            <a:pPr lvl="1" indent="0">
              <a:lnSpc>
                <a:spcPct val="100000"/>
              </a:lnSpc>
              <a:spcAft>
                <a:spcPts val="0"/>
              </a:spcAft>
              <a:buNone/>
            </a:pPr>
            <a:endParaRPr lang="en-GB" dirty="0">
              <a:solidFill>
                <a:schemeClr val="tx1"/>
              </a:solidFill>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66C05BE9-0E8D-5A42-9C7F-189EF11B7A1F}"/>
              </a:ext>
            </a:extLst>
          </p:cNvPr>
          <p:cNvSpPr>
            <a:spLocks noGrp="1"/>
          </p:cNvSpPr>
          <p:nvPr/>
        </p:nvSpPr>
        <p:spPr>
          <a:xfrm>
            <a:off x="1969504" y="256464"/>
            <a:ext cx="7567528" cy="55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b="1" dirty="0">
                <a:solidFill>
                  <a:schemeClr val="tx1"/>
                </a:solidFill>
              </a:rPr>
              <a:t>ILLEGAL CONNECTIONS</a:t>
            </a:r>
            <a:endParaRPr lang="en-ZA" sz="2800" dirty="0">
              <a:solidFill>
                <a:schemeClr val="tx1"/>
              </a:solidFill>
            </a:endParaRPr>
          </a:p>
        </p:txBody>
      </p:sp>
      <p:sp>
        <p:nvSpPr>
          <p:cNvPr id="9" name="Text Placeholder 6">
            <a:extLst>
              <a:ext uri="{FF2B5EF4-FFF2-40B4-BE49-F238E27FC236}">
                <a16:creationId xmlns:a16="http://schemas.microsoft.com/office/drawing/2014/main" id="{0BE221DD-8DFC-F94E-B981-553CBBA216D4}"/>
              </a:ext>
            </a:extLst>
          </p:cNvPr>
          <p:cNvSpPr>
            <a:spLocks noGrp="1"/>
          </p:cNvSpPr>
          <p:nvPr/>
        </p:nvSpPr>
        <p:spPr>
          <a:xfrm>
            <a:off x="844952" y="1967696"/>
            <a:ext cx="3776744" cy="2829457"/>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en-GB" cap="none" dirty="0">
                <a:solidFill>
                  <a:schemeClr val="tx1"/>
                </a:solidFill>
                <a:latin typeface="+mn-lt"/>
                <a:cs typeface="Arial" panose="020B0604020202020204" pitchFamily="34" charset="0"/>
              </a:rPr>
              <a:t>DISCUSSION:</a:t>
            </a:r>
          </a:p>
          <a:p>
            <a:pPr>
              <a:lnSpc>
                <a:spcPct val="100000"/>
              </a:lnSpc>
              <a:spcAft>
                <a:spcPts val="0"/>
              </a:spcAft>
            </a:pPr>
            <a:endParaRPr lang="en-GB"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Electrification removes the reason and “legitimacy” for communities to do illegal connections.</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Do not underestimate the organized crime component that is present in illegal connections.</a:t>
            </a:r>
          </a:p>
          <a:p>
            <a:pPr marL="285750" indent="-285750">
              <a:lnSpc>
                <a:spcPct val="100000"/>
              </a:lnSpc>
              <a:spcAft>
                <a:spcPts val="0"/>
              </a:spcAft>
              <a:buFont typeface="Arial" panose="020B0604020202020204" pitchFamily="34" charset="0"/>
              <a:buChar char="•"/>
            </a:pPr>
            <a:r>
              <a:rPr lang="en-GB" sz="1600" cap="none" dirty="0">
                <a:solidFill>
                  <a:schemeClr val="tx1"/>
                </a:solidFill>
                <a:latin typeface="+mn-lt"/>
                <a:cs typeface="Arial" panose="020B0604020202020204" pitchFamily="34" charset="0"/>
              </a:rPr>
              <a:t>Depending on volumes, these can be a significant contributor to losses, especially in winter (space heating).</a:t>
            </a:r>
          </a:p>
          <a:p>
            <a:pPr marL="285750" indent="-285750">
              <a:lnSpc>
                <a:spcPct val="100000"/>
              </a:lnSpc>
              <a:spcAft>
                <a:spcPts val="0"/>
              </a:spcAft>
              <a:buFont typeface="Arial" panose="020B0604020202020204" pitchFamily="34" charset="0"/>
              <a:buChar char="•"/>
            </a:pPr>
            <a:endParaRPr lang="en-GB" sz="1600"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GB" sz="1400" cap="none" dirty="0">
              <a:solidFill>
                <a:schemeClr val="tx1"/>
              </a:solidFill>
              <a:latin typeface="+mn-lt"/>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GB" sz="1400" dirty="0">
              <a:solidFill>
                <a:schemeClr val="tx1"/>
              </a:solidFill>
              <a:latin typeface="+mn-lt"/>
              <a:cs typeface="Arial" panose="020B0604020202020204" pitchFamily="34" charset="0"/>
            </a:endParaRPr>
          </a:p>
          <a:p>
            <a:pPr marL="338138" lvl="1" indent="-214313">
              <a:lnSpc>
                <a:spcPct val="100000"/>
              </a:lnSpc>
              <a:spcAft>
                <a:spcPts val="0"/>
              </a:spcAft>
            </a:pPr>
            <a:endParaRPr lang="en-GB" dirty="0">
              <a:solidFill>
                <a:schemeClr val="tx2"/>
              </a:solidFill>
              <a:latin typeface="Arial" panose="020B0604020202020204" pitchFamily="34" charset="0"/>
              <a:cs typeface="Arial" panose="020B0604020202020204" pitchFamily="34" charset="0"/>
            </a:endParaRPr>
          </a:p>
          <a:p>
            <a:pPr marL="214313" indent="-214313">
              <a:lnSpc>
                <a:spcPct val="150000"/>
              </a:lnSpc>
              <a:buFont typeface="Arial" charset="0"/>
              <a:buChar char="•"/>
            </a:pPr>
            <a:endParaRPr lang="en-GB" sz="1600" cap="none" dirty="0">
              <a:solidFill>
                <a:schemeClr val="tx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1ABEB2D-13C5-104F-A97C-78C348427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9147" y="3779714"/>
            <a:ext cx="2025013" cy="2636912"/>
          </a:xfrm>
          <a:prstGeom prst="rect">
            <a:avLst/>
          </a:prstGeom>
        </p:spPr>
      </p:pic>
      <p:pic>
        <p:nvPicPr>
          <p:cNvPr id="7" name="Picture 6">
            <a:extLst>
              <a:ext uri="{FF2B5EF4-FFF2-40B4-BE49-F238E27FC236}">
                <a16:creationId xmlns:a16="http://schemas.microsoft.com/office/drawing/2014/main" id="{34DDB63E-53AA-714C-9515-D01117B0DC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9110" y="1873464"/>
            <a:ext cx="3858625" cy="2914546"/>
          </a:xfrm>
          <a:prstGeom prst="rect">
            <a:avLst/>
          </a:prstGeom>
        </p:spPr>
      </p:pic>
      <p:sp>
        <p:nvSpPr>
          <p:cNvPr id="11" name="TextBox 10">
            <a:extLst>
              <a:ext uri="{FF2B5EF4-FFF2-40B4-BE49-F238E27FC236}">
                <a16:creationId xmlns:a16="http://schemas.microsoft.com/office/drawing/2014/main" id="{FE8B5EE7-889F-6D48-AF11-B645E1111ECA}"/>
              </a:ext>
            </a:extLst>
          </p:cNvPr>
          <p:cNvSpPr txBox="1"/>
          <p:nvPr/>
        </p:nvSpPr>
        <p:spPr>
          <a:xfrm>
            <a:off x="10973144" y="6042920"/>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65913273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11. SKILLED RESOURCES TO PLAN AND EXECUTE</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fontScale="92500" lnSpcReduction="10000"/>
          </a:bodyPr>
          <a:lstStyle/>
          <a:p>
            <a:pPr algn="l"/>
            <a:endParaRPr lang="en-US" sz="2000" dirty="0">
              <a:solidFill>
                <a:schemeClr val="bg1"/>
              </a:solidFill>
            </a:endParaRPr>
          </a:p>
          <a:p>
            <a:pPr marL="342900" indent="-342900" algn="l">
              <a:buFont typeface="Arial" panose="020B0604020202020204" pitchFamily="34" charset="0"/>
              <a:buChar char="•"/>
            </a:pPr>
            <a:r>
              <a:rPr lang="en-US" sz="2100" dirty="0">
                <a:solidFill>
                  <a:schemeClr val="bg1"/>
                </a:solidFill>
              </a:rPr>
              <a:t>RETAIN CRITICAL STAFF</a:t>
            </a:r>
          </a:p>
          <a:p>
            <a:pPr marL="342900" indent="-342900" algn="l">
              <a:buFont typeface="Arial" panose="020B0604020202020204" pitchFamily="34" charset="0"/>
              <a:buChar char="•"/>
            </a:pPr>
            <a:r>
              <a:rPr lang="en-US" sz="2100" dirty="0">
                <a:solidFill>
                  <a:schemeClr val="bg1"/>
                </a:solidFill>
              </a:rPr>
              <a:t>FIND STAFF IF NONE ARE LEFT</a:t>
            </a:r>
          </a:p>
          <a:p>
            <a:pPr marL="342900" indent="-342900" algn="l">
              <a:buFont typeface="Arial" panose="020B0604020202020204" pitchFamily="34" charset="0"/>
              <a:buChar char="•"/>
            </a:pPr>
            <a:r>
              <a:rPr lang="en-US" sz="2100" dirty="0">
                <a:solidFill>
                  <a:schemeClr val="bg1"/>
                </a:solidFill>
              </a:rPr>
              <a:t>OUTSOURCE TO CREDIBLE CONSULTANTS AND CONTRACTORS</a:t>
            </a:r>
          </a:p>
        </p:txBody>
      </p:sp>
      <p:pic>
        <p:nvPicPr>
          <p:cNvPr id="4" name="Picture 3">
            <a:extLst>
              <a:ext uri="{FF2B5EF4-FFF2-40B4-BE49-F238E27FC236}">
                <a16:creationId xmlns:a16="http://schemas.microsoft.com/office/drawing/2014/main" id="{B0005AD2-DEB2-1A46-BF89-861AFD3187B2}"/>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448AA89-7035-3C45-B0CD-14D5301BE82A}"/>
              </a:ext>
            </a:extLst>
          </p:cNvPr>
          <p:cNvSpPr>
            <a:spLocks noGrp="1"/>
          </p:cNvSpPr>
          <p:nvPr>
            <p:ph type="sldNum" sz="quarter" idx="12"/>
          </p:nvPr>
        </p:nvSpPr>
        <p:spPr/>
        <p:txBody>
          <a:bodyPr/>
          <a:lstStyle/>
          <a:p>
            <a:fld id="{177310CB-370C-284A-BCE0-70D97E1F8B9E}" type="slidenum">
              <a:rPr lang="en-US" smtClean="0"/>
              <a:t>44</a:t>
            </a:fld>
            <a:endParaRPr lang="en-US"/>
          </a:p>
        </p:txBody>
      </p:sp>
    </p:spTree>
    <p:extLst>
      <p:ext uri="{BB962C8B-B14F-4D97-AF65-F5344CB8AC3E}">
        <p14:creationId xmlns:p14="http://schemas.microsoft.com/office/powerpoint/2010/main" val="2877673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6">
            <a:extLst>
              <a:ext uri="{FF2B5EF4-FFF2-40B4-BE49-F238E27FC236}">
                <a16:creationId xmlns:a16="http://schemas.microsoft.com/office/drawing/2014/main" id="{0BE221DD-8DFC-F94E-B981-553CBBA216D4}"/>
              </a:ext>
            </a:extLst>
          </p:cNvPr>
          <p:cNvSpPr>
            <a:spLocks noGrp="1"/>
          </p:cNvSpPr>
          <p:nvPr/>
        </p:nvSpPr>
        <p:spPr>
          <a:xfrm>
            <a:off x="5784574" y="801866"/>
            <a:ext cx="5612084" cy="5230634"/>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The Revenue Value Chain is a highly specialized field.  Once it starts to slide, it may take years or decades to bring it back to health.</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r>
              <a:rPr kumimoji="0" lang="en-US" sz="1500" b="0" i="0" u="none" strike="noStrike" cap="none" spc="-20" normalizeH="0" baseline="0" noProof="0" dirty="0">
                <a:ln>
                  <a:noFill/>
                </a:ln>
                <a:solidFill>
                  <a:srgbClr val="000000"/>
                </a:solidFill>
                <a:effectLst/>
                <a:uLnTx/>
                <a:uFillTx/>
                <a:latin typeface="+mn-lt"/>
                <a:cs typeface="+mn-cs"/>
              </a:rPr>
              <a:t>Depending on the size of the municipality, key people</a:t>
            </a:r>
            <a:r>
              <a:rPr lang="en-US" sz="1500" cap="none" dirty="0">
                <a:solidFill>
                  <a:srgbClr val="000000"/>
                </a:solidFill>
                <a:latin typeface="+mn-lt"/>
                <a:cs typeface="+mn-cs"/>
              </a:rPr>
              <a:t> leaving can literally cost the municipality hundreds of million per annum.</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r>
              <a:rPr lang="en-US" sz="1500" cap="none" dirty="0">
                <a:solidFill>
                  <a:srgbClr val="000000"/>
                </a:solidFill>
                <a:latin typeface="+mn-lt"/>
                <a:cs typeface="+mn-cs"/>
              </a:rPr>
              <a:t>There are many “nuances” in the Revenue Value Chain that can only be understo</a:t>
            </a:r>
            <a:r>
              <a:rPr lang="en-US" sz="1500" cap="none" dirty="0">
                <a:solidFill>
                  <a:schemeClr val="tx1"/>
                </a:solidFill>
                <a:latin typeface="+mn-lt"/>
                <a:cs typeface="+mn-cs"/>
              </a:rPr>
              <a:t>od after years of intense dedication. For example, adhering to principle when it comes to decisions related to correction reports.  Specialist lawyers and consultants will find any inconsistency in approach and the municipality will be punished for that.</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r>
              <a:rPr lang="en-US" sz="1500" cap="none" dirty="0">
                <a:solidFill>
                  <a:srgbClr val="000000"/>
                </a:solidFill>
                <a:latin typeface="+mn-lt"/>
                <a:cs typeface="+mn-cs"/>
              </a:rPr>
              <a:t>Some Energy structures still have no provision for skills and cross-functional skills such as electricity/ICT, electricity/data analysis, BPM and more.</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r>
              <a:rPr lang="en-US" sz="1500" cap="none" dirty="0">
                <a:solidFill>
                  <a:srgbClr val="000000"/>
                </a:solidFill>
                <a:latin typeface="+mn-lt"/>
                <a:cs typeface="+mn-cs"/>
              </a:rPr>
              <a:t>These positions should be on an Energy structure.</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r>
              <a:rPr lang="en-US" sz="1500" cap="none" dirty="0">
                <a:solidFill>
                  <a:srgbClr val="000000"/>
                </a:solidFill>
                <a:latin typeface="+mn-lt"/>
                <a:cs typeface="+mn-cs"/>
              </a:rPr>
              <a:t>It may mitigate against the risk of skilled people leaving the municipality for better opportunities.</a:t>
            </a: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endParaRPr lang="en-US" sz="1500" cap="none" dirty="0">
              <a:solidFill>
                <a:srgbClr val="000000"/>
              </a:solidFill>
              <a:latin typeface="+mn-lt"/>
              <a:cs typeface="+mn-cs"/>
            </a:endParaRPr>
          </a:p>
        </p:txBody>
      </p:sp>
      <p:sp>
        <p:nvSpPr>
          <p:cNvPr id="3" name="Slide Number Placeholder 2"/>
          <p:cNvSpPr>
            <a:spLocks noGrp="1"/>
          </p:cNvSpPr>
          <p:nvPr>
            <p:ph type="sldNum" sz="quarter" idx="2"/>
          </p:nvPr>
        </p:nvSpPr>
        <p:spPr>
          <a:xfrm>
            <a:off x="10825930" y="6223702"/>
            <a:ext cx="570728" cy="314067"/>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6CB4B4D-7CA3-9044-876B-883B54F8677D}" type="slidenum">
              <a:rPr kumimoji="0" lang="en-US" sz="1000" b="0" i="0" u="none" strike="noStrike" cap="none" spc="0" normalizeH="0" baseline="0" noProof="0">
                <a:ln>
                  <a:noFill/>
                </a:ln>
                <a:solidFill>
                  <a:srgbClr val="898989"/>
                </a:solidFill>
                <a:effectLst/>
                <a:uLnTx/>
                <a:uFillTx/>
              </a:rPr>
              <a:pPr marR="0" lvl="0" indent="0" fontAlgn="auto">
                <a:spcBef>
                  <a:spcPts val="0"/>
                </a:spcBef>
                <a:spcAft>
                  <a:spcPts val="600"/>
                </a:spcAft>
                <a:buClrTx/>
                <a:buSzTx/>
                <a:buFontTx/>
                <a:buNone/>
                <a:tabLst/>
                <a:defRPr/>
              </a:pPr>
              <a:t>45</a:t>
            </a:fld>
            <a:endParaRPr kumimoji="0" lang="en-US" sz="1000" b="0" i="0" u="none" strike="noStrike" cap="none" spc="0" normalizeH="0" baseline="0" noProof="0">
              <a:ln>
                <a:noFill/>
              </a:ln>
              <a:solidFill>
                <a:srgbClr val="898989"/>
              </a:solidFill>
              <a:effectLst/>
              <a:uLnTx/>
              <a:uFillTx/>
            </a:endParaRPr>
          </a:p>
        </p:txBody>
      </p:sp>
      <p:sp>
        <p:nvSpPr>
          <p:cNvPr id="6" name="Title 4">
            <a:extLst>
              <a:ext uri="{FF2B5EF4-FFF2-40B4-BE49-F238E27FC236}">
                <a16:creationId xmlns:a16="http://schemas.microsoft.com/office/drawing/2014/main" id="{66C05BE9-0E8D-5A42-9C7F-189EF11B7A1F}"/>
              </a:ext>
            </a:extLst>
          </p:cNvPr>
          <p:cNvSpPr>
            <a:spLocks noGrp="1"/>
          </p:cNvSpPr>
          <p:nvPr/>
        </p:nvSpPr>
        <p:spPr>
          <a:xfrm>
            <a:off x="312724" y="3433763"/>
            <a:ext cx="3197013"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marL="0" marR="0" lvl="0" indent="0" algn="ctr" fontAlgn="auto">
              <a:spcAft>
                <a:spcPts val="600"/>
              </a:spcAft>
              <a:buClrTx/>
              <a:buSzTx/>
              <a:tabLst/>
              <a:defRPr/>
            </a:pPr>
            <a:r>
              <a:rPr kumimoji="0" lang="en-US" sz="3700" b="1" i="0" u="none" strike="noStrike" kern="1200" cap="none" spc="-20" normalizeH="0" baseline="0" noProof="0">
                <a:ln>
                  <a:noFill/>
                </a:ln>
                <a:solidFill>
                  <a:schemeClr val="bg1"/>
                </a:solidFill>
                <a:effectLst/>
                <a:uLnTx/>
                <a:uFillTx/>
                <a:latin typeface="+mj-lt"/>
                <a:ea typeface="+mj-ea"/>
                <a:cs typeface="+mj-cs"/>
              </a:rPr>
              <a:t>SKILLED RESOURCES TO PLAN AND EXECUTE REVENUE TASKS </a:t>
            </a:r>
            <a:endParaRPr kumimoji="0" lang="en-US" sz="3700" b="0" i="0" u="none" strike="noStrike" kern="1200" cap="none" spc="-20" normalizeH="0" baseline="0" noProof="0">
              <a:ln>
                <a:noFill/>
              </a:ln>
              <a:solidFill>
                <a:schemeClr val="bg1"/>
              </a:solidFill>
              <a:effectLst/>
              <a:uLnTx/>
              <a:uFillTx/>
              <a:latin typeface="+mj-lt"/>
              <a:ea typeface="+mj-ea"/>
              <a:cs typeface="+mj-cs"/>
            </a:endParaRPr>
          </a:p>
        </p:txBody>
      </p:sp>
      <p:sp>
        <p:nvSpPr>
          <p:cNvPr id="4" name="Rectangle 3">
            <a:extLst>
              <a:ext uri="{FF2B5EF4-FFF2-40B4-BE49-F238E27FC236}">
                <a16:creationId xmlns:a16="http://schemas.microsoft.com/office/drawing/2014/main" id="{5DA683AE-554E-B548-BE40-509CDB76A8A7}"/>
              </a:ext>
            </a:extLst>
          </p:cNvPr>
          <p:cNvSpPr/>
          <p:nvPr/>
        </p:nvSpPr>
        <p:spPr>
          <a:xfrm>
            <a:off x="0" y="1684117"/>
            <a:ext cx="4361189" cy="646331"/>
          </a:xfrm>
          <a:prstGeom prst="rect">
            <a:avLst/>
          </a:prstGeom>
        </p:spPr>
        <p:txBody>
          <a:bodyPr wrap="square">
            <a:spAutoFit/>
          </a:bodyPr>
          <a:lstStyle/>
          <a:p>
            <a:pPr algn="ctr"/>
            <a:r>
              <a:rPr lang="en-US" dirty="0">
                <a:solidFill>
                  <a:schemeClr val="bg1"/>
                </a:solidFill>
              </a:rPr>
              <a:t>Nuance is a subtle difference in or shade of meaning, expression, or sound.</a:t>
            </a:r>
          </a:p>
        </p:txBody>
      </p:sp>
      <p:sp>
        <p:nvSpPr>
          <p:cNvPr id="10" name="TextBox 9">
            <a:extLst>
              <a:ext uri="{FF2B5EF4-FFF2-40B4-BE49-F238E27FC236}">
                <a16:creationId xmlns:a16="http://schemas.microsoft.com/office/drawing/2014/main" id="{C8259036-AA96-134E-8294-7CE15BDF6622}"/>
              </a:ext>
            </a:extLst>
          </p:cNvPr>
          <p:cNvSpPr txBox="1"/>
          <p:nvPr/>
        </p:nvSpPr>
        <p:spPr>
          <a:xfrm>
            <a:off x="10775673" y="593741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113732396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E7EEA2-9A5D-0D43-843F-08AA1DDB7B58}"/>
              </a:ext>
            </a:extLst>
          </p:cNvPr>
          <p:cNvGraphicFramePr>
            <a:graphicFrameLocks noGrp="1"/>
          </p:cNvGraphicFramePr>
          <p:nvPr>
            <p:extLst>
              <p:ext uri="{D42A27DB-BD31-4B8C-83A1-F6EECF244321}">
                <p14:modId xmlns:p14="http://schemas.microsoft.com/office/powerpoint/2010/main" val="1886697937"/>
              </p:ext>
            </p:extLst>
          </p:nvPr>
        </p:nvGraphicFramePr>
        <p:xfrm>
          <a:off x="1241316" y="815546"/>
          <a:ext cx="6391936" cy="4907280"/>
        </p:xfrm>
        <a:graphic>
          <a:graphicData uri="http://schemas.openxmlformats.org/drawingml/2006/table">
            <a:tbl>
              <a:tblPr firstRow="1" firstCol="1" bandRow="1"/>
              <a:tblGrid>
                <a:gridCol w="2053457">
                  <a:extLst>
                    <a:ext uri="{9D8B030D-6E8A-4147-A177-3AD203B41FA5}">
                      <a16:colId xmlns:a16="http://schemas.microsoft.com/office/drawing/2014/main" val="2381446438"/>
                    </a:ext>
                  </a:extLst>
                </a:gridCol>
                <a:gridCol w="1048511">
                  <a:extLst>
                    <a:ext uri="{9D8B030D-6E8A-4147-A177-3AD203B41FA5}">
                      <a16:colId xmlns:a16="http://schemas.microsoft.com/office/drawing/2014/main" val="3143266840"/>
                    </a:ext>
                  </a:extLst>
                </a:gridCol>
                <a:gridCol w="1123237">
                  <a:extLst>
                    <a:ext uri="{9D8B030D-6E8A-4147-A177-3AD203B41FA5}">
                      <a16:colId xmlns:a16="http://schemas.microsoft.com/office/drawing/2014/main" val="511624510"/>
                    </a:ext>
                  </a:extLst>
                </a:gridCol>
                <a:gridCol w="1073427">
                  <a:extLst>
                    <a:ext uri="{9D8B030D-6E8A-4147-A177-3AD203B41FA5}">
                      <a16:colId xmlns:a16="http://schemas.microsoft.com/office/drawing/2014/main" val="3139730638"/>
                    </a:ext>
                  </a:extLst>
                </a:gridCol>
                <a:gridCol w="1093304">
                  <a:extLst>
                    <a:ext uri="{9D8B030D-6E8A-4147-A177-3AD203B41FA5}">
                      <a16:colId xmlns:a16="http://schemas.microsoft.com/office/drawing/2014/main" val="4275859668"/>
                    </a:ext>
                  </a:extLst>
                </a:gridCol>
              </a:tblGrid>
              <a:tr h="409263">
                <a:tc>
                  <a:txBody>
                    <a:bodyPr/>
                    <a:lstStyle/>
                    <a:p>
                      <a:pPr>
                        <a:spcAft>
                          <a:spcPts val="0"/>
                        </a:spcAft>
                      </a:pPr>
                      <a:r>
                        <a:rPr lang="en-GB" sz="1400" dirty="0">
                          <a:effectLst/>
                          <a:latin typeface="+mn-lt"/>
                          <a:ea typeface="Times New Roman" panose="02020603050405020304" pitchFamily="18" charset="0"/>
                          <a:cs typeface="Arial" panose="020B0604020202020204" pitchFamily="34" charset="0"/>
                        </a:rPr>
                        <a:t>Financial year</a:t>
                      </a:r>
                      <a:endParaRPr lang="en-ZA" sz="1400" dirty="0">
                        <a:effectLst/>
                        <a:latin typeface="+mn-lt"/>
                        <a:ea typeface="Times New Roman" panose="02020603050405020304" pitchFamily="18" charset="0"/>
                        <a:cs typeface="Arial" panose="020B0604020202020204" pitchFamily="34" charset="0"/>
                      </a:endParaRPr>
                    </a:p>
                    <a:p>
                      <a:pPr>
                        <a:spcAft>
                          <a:spcPts val="0"/>
                        </a:spcAft>
                      </a:pPr>
                      <a:r>
                        <a:rPr lang="en-GB" sz="1400" dirty="0">
                          <a:effectLst/>
                          <a:latin typeface="+mn-lt"/>
                          <a:ea typeface="Times New Roman" panose="02020603050405020304" pitchFamily="18" charset="0"/>
                          <a:cs typeface="Arial" panose="020B0604020202020204" pitchFamily="34" charset="0"/>
                        </a:rPr>
                        <a:t> </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a:solidFill>
                            <a:srgbClr val="000000"/>
                          </a:solidFill>
                          <a:effectLst/>
                          <a:latin typeface="+mn-lt"/>
                          <a:ea typeface="Times New Roman" panose="02020603050405020304" pitchFamily="18" charset="0"/>
                          <a:cs typeface="Arial" panose="020B0604020202020204" pitchFamily="34" charset="0"/>
                        </a:rPr>
                        <a:t>2019/2020</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b="1">
                          <a:effectLst/>
                          <a:latin typeface="+mn-lt"/>
                          <a:ea typeface="Times New Roman" panose="02020603050405020304" pitchFamily="18" charset="0"/>
                          <a:cs typeface="Arial" panose="020B0604020202020204" pitchFamily="34" charset="0"/>
                        </a:rPr>
                        <a:t>2018/2019</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a:solidFill>
                            <a:srgbClr val="000000"/>
                          </a:solidFill>
                          <a:effectLst/>
                          <a:latin typeface="+mn-lt"/>
                          <a:ea typeface="Times New Roman" panose="02020603050405020304" pitchFamily="18" charset="0"/>
                          <a:cs typeface="Arial" panose="020B0604020202020204" pitchFamily="34" charset="0"/>
                        </a:rPr>
                        <a:t>2017/2018</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b="1" dirty="0">
                          <a:effectLst/>
                          <a:latin typeface="+mn-lt"/>
                          <a:ea typeface="Times New Roman" panose="02020603050405020304" pitchFamily="18" charset="0"/>
                          <a:cs typeface="Arial" panose="020B0604020202020204" pitchFamily="34" charset="0"/>
                        </a:rPr>
                        <a:t>2016/2017</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642075"/>
                  </a:ext>
                </a:extLst>
              </a:tr>
              <a:tr h="613894">
                <a:tc>
                  <a:txBody>
                    <a:bodyPr/>
                    <a:lstStyle/>
                    <a:p>
                      <a:pPr>
                        <a:spcAft>
                          <a:spcPts val="0"/>
                        </a:spcAft>
                      </a:pPr>
                      <a:r>
                        <a:rPr lang="en-GB" sz="1400" dirty="0">
                          <a:effectLst/>
                          <a:latin typeface="+mn-lt"/>
                          <a:ea typeface="Times New Roman" panose="02020603050405020304" pitchFamily="18" charset="0"/>
                          <a:cs typeface="Arial" panose="020B0604020202020204" pitchFamily="34" charset="0"/>
                        </a:rPr>
                        <a:t>Income budget value to be generated through technical means</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R15,8 billion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R13,7 billion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R12,9 billion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solidFill>
                            <a:srgbClr val="000000"/>
                          </a:solidFill>
                          <a:effectLst/>
                          <a:latin typeface="+mn-lt"/>
                          <a:ea typeface="Times New Roman" panose="02020603050405020304" pitchFamily="18" charset="0"/>
                          <a:cs typeface="Arial" panose="020B0604020202020204" pitchFamily="34" charset="0"/>
                        </a:rPr>
                        <a:t>R13,2 billion</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043215"/>
                  </a:ext>
                </a:extLst>
              </a:tr>
              <a:tr h="409263">
                <a:tc>
                  <a:txBody>
                    <a:bodyPr/>
                    <a:lstStyle/>
                    <a:p>
                      <a:pPr>
                        <a:spcAft>
                          <a:spcPts val="0"/>
                        </a:spcAft>
                      </a:pPr>
                      <a:r>
                        <a:rPr lang="en-GB" sz="1400" dirty="0">
                          <a:effectLst/>
                          <a:latin typeface="+mn-lt"/>
                          <a:ea typeface="Times New Roman" panose="02020603050405020304" pitchFamily="18" charset="0"/>
                          <a:cs typeface="Arial" panose="020B0604020202020204" pitchFamily="34" charset="0"/>
                        </a:rPr>
                        <a:t>Income budget achieved</a:t>
                      </a:r>
                      <a:endParaRPr lang="en-ZA" sz="1400" dirty="0">
                        <a:effectLst/>
                        <a:latin typeface="+mn-lt"/>
                        <a:ea typeface="Times New Roman" panose="02020603050405020304" pitchFamily="18" charset="0"/>
                        <a:cs typeface="Arial" panose="020B0604020202020204" pitchFamily="34" charset="0"/>
                      </a:endParaRPr>
                    </a:p>
                    <a:p>
                      <a:pPr>
                        <a:spcAft>
                          <a:spcPts val="0"/>
                        </a:spcAft>
                      </a:pPr>
                      <a:r>
                        <a:rPr lang="en-GB" sz="1400" dirty="0">
                          <a:effectLst/>
                          <a:latin typeface="+mn-lt"/>
                          <a:ea typeface="Times New Roman" panose="02020603050405020304" pitchFamily="18" charset="0"/>
                          <a:cs typeface="Arial" panose="020B0604020202020204" pitchFamily="34" charset="0"/>
                        </a:rPr>
                        <a:t> </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FF0000"/>
                          </a:solidFill>
                          <a:effectLst/>
                          <a:latin typeface="+mn-lt"/>
                          <a:ea typeface="Times New Roman" panose="02020603050405020304" pitchFamily="18" charset="0"/>
                          <a:cs typeface="Arial" panose="020B0604020202020204" pitchFamily="34" charset="0"/>
                        </a:rPr>
                        <a:t>99%</a:t>
                      </a:r>
                      <a:r>
                        <a:rPr lang="en-GB" sz="1400" dirty="0">
                          <a:solidFill>
                            <a:srgbClr val="000000"/>
                          </a:solidFill>
                          <a:effectLst/>
                          <a:latin typeface="+mn-lt"/>
                          <a:ea typeface="Times New Roman" panose="02020603050405020304" pitchFamily="18" charset="0"/>
                          <a:cs typeface="Arial" panose="020B0604020202020204" pitchFamily="34" charset="0"/>
                        </a:rPr>
                        <a:t>, by end Dec 19</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effectLst/>
                          <a:latin typeface="+mn-lt"/>
                          <a:ea typeface="Times New Roman" panose="02020603050405020304" pitchFamily="18" charset="0"/>
                          <a:cs typeface="Arial" panose="020B0604020202020204" pitchFamily="34" charset="0"/>
                        </a:rPr>
                        <a:t>100,7%</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99,7%</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98,8%</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288209"/>
                  </a:ext>
                </a:extLst>
              </a:tr>
              <a:tr h="409263">
                <a:tc>
                  <a:txBody>
                    <a:bodyPr/>
                    <a:lstStyle/>
                    <a:p>
                      <a:pPr>
                        <a:spcAft>
                          <a:spcPts val="0"/>
                        </a:spcAft>
                      </a:pPr>
                      <a:r>
                        <a:rPr lang="en-GB" sz="1400" dirty="0">
                          <a:effectLst/>
                          <a:latin typeface="+mn-lt"/>
                          <a:ea typeface="Times New Roman" panose="02020603050405020304" pitchFamily="18" charset="0"/>
                          <a:cs typeface="Arial" panose="020B0604020202020204" pitchFamily="34" charset="0"/>
                        </a:rPr>
                        <a:t>Electricity unit losses achieved, total</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FF0000"/>
                          </a:solidFill>
                          <a:effectLst/>
                          <a:latin typeface="+mn-lt"/>
                          <a:ea typeface="Times New Roman" panose="02020603050405020304" pitchFamily="18" charset="0"/>
                          <a:cs typeface="Arial" panose="020B0604020202020204" pitchFamily="34" charset="0"/>
                        </a:rPr>
                        <a:t>12,5%</a:t>
                      </a:r>
                      <a:r>
                        <a:rPr lang="en-GB" sz="1400" dirty="0">
                          <a:solidFill>
                            <a:srgbClr val="000000"/>
                          </a:solidFill>
                          <a:effectLst/>
                          <a:latin typeface="+mn-lt"/>
                          <a:ea typeface="Times New Roman" panose="02020603050405020304" pitchFamily="18" charset="0"/>
                          <a:cs typeface="Arial" panose="020B0604020202020204" pitchFamily="34" charset="0"/>
                        </a:rPr>
                        <a:t>, by end Dec 19</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effectLst/>
                          <a:latin typeface="+mn-lt"/>
                          <a:ea typeface="Times New Roman" panose="02020603050405020304" pitchFamily="18" charset="0"/>
                          <a:cs typeface="Arial" panose="020B0604020202020204" pitchFamily="34" charset="0"/>
                        </a:rPr>
                        <a:t>11,95%</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11,7%</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12,39%</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0021602"/>
                  </a:ext>
                </a:extLst>
              </a:tr>
              <a:tr h="613894">
                <a:tc>
                  <a:txBody>
                    <a:bodyPr/>
                    <a:lstStyle/>
                    <a:p>
                      <a:pPr>
                        <a:spcAft>
                          <a:spcPts val="0"/>
                        </a:spcAft>
                      </a:pPr>
                      <a:r>
                        <a:rPr lang="en-GB" sz="1400">
                          <a:effectLst/>
                          <a:latin typeface="+mn-lt"/>
                          <a:ea typeface="Times New Roman" panose="02020603050405020304" pitchFamily="18" charset="0"/>
                          <a:cs typeface="Arial" panose="020B0604020202020204" pitchFamily="34" charset="0"/>
                        </a:rPr>
                        <a:t>Capital budget value (approx.)</a:t>
                      </a:r>
                      <a:endParaRPr lang="en-ZA" sz="1400">
                        <a:effectLst/>
                        <a:latin typeface="+mn-lt"/>
                        <a:ea typeface="Times New Roman" panose="02020603050405020304" pitchFamily="18" charset="0"/>
                        <a:cs typeface="Arial" panose="020B0604020202020204" pitchFamily="34" charset="0"/>
                      </a:endParaRPr>
                    </a:p>
                    <a:p>
                      <a:pPr>
                        <a:spcAft>
                          <a:spcPts val="0"/>
                        </a:spcAft>
                      </a:pPr>
                      <a:r>
                        <a:rPr lang="en-GB" sz="1400">
                          <a:effectLst/>
                          <a:latin typeface="+mn-lt"/>
                          <a:ea typeface="Times New Roman" panose="02020603050405020304" pitchFamily="18" charset="0"/>
                          <a:cs typeface="Arial" panose="020B0604020202020204" pitchFamily="34" charset="0"/>
                        </a:rPr>
                        <a:t> </a:t>
                      </a:r>
                      <a:endParaRPr lang="en-ZA" sz="14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R83 million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effectLst/>
                          <a:latin typeface="+mn-lt"/>
                          <a:ea typeface="Times New Roman" panose="02020603050405020304" pitchFamily="18" charset="0"/>
                          <a:cs typeface="Arial" panose="020B0604020202020204" pitchFamily="34" charset="0"/>
                        </a:rPr>
                        <a:t>R85 million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R80 million</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R75 million</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8669922"/>
                  </a:ext>
                </a:extLst>
              </a:tr>
              <a:tr h="409263">
                <a:tc>
                  <a:txBody>
                    <a:bodyPr/>
                    <a:lstStyle/>
                    <a:p>
                      <a:pPr>
                        <a:spcAft>
                          <a:spcPts val="0"/>
                        </a:spcAft>
                      </a:pPr>
                      <a:r>
                        <a:rPr lang="en-GB" sz="1400">
                          <a:effectLst/>
                          <a:latin typeface="+mn-lt"/>
                          <a:ea typeface="Times New Roman" panose="02020603050405020304" pitchFamily="18" charset="0"/>
                          <a:cs typeface="Arial" panose="020B0604020202020204" pitchFamily="34" charset="0"/>
                        </a:rPr>
                        <a:t>Capital budget expenditure</a:t>
                      </a:r>
                      <a:endParaRPr lang="en-ZA" sz="1400">
                        <a:effectLst/>
                        <a:latin typeface="+mn-lt"/>
                        <a:ea typeface="Times New Roman" panose="02020603050405020304" pitchFamily="18" charset="0"/>
                        <a:cs typeface="Arial" panose="020B0604020202020204" pitchFamily="34" charset="0"/>
                      </a:endParaRPr>
                    </a:p>
                    <a:p>
                      <a:pPr>
                        <a:spcAft>
                          <a:spcPts val="0"/>
                        </a:spcAft>
                      </a:pPr>
                      <a:r>
                        <a:rPr lang="en-GB" sz="1400">
                          <a:effectLst/>
                          <a:latin typeface="+mn-lt"/>
                          <a:ea typeface="Times New Roman" panose="02020603050405020304" pitchFamily="18" charset="0"/>
                          <a:cs typeface="Arial" panose="020B0604020202020204" pitchFamily="34" charset="0"/>
                        </a:rPr>
                        <a:t> </a:t>
                      </a:r>
                      <a:endParaRPr lang="en-ZA" sz="14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FF0000"/>
                          </a:solidFill>
                          <a:effectLst/>
                          <a:latin typeface="+mn-lt"/>
                          <a:ea typeface="Times New Roman" panose="02020603050405020304" pitchFamily="18" charset="0"/>
                          <a:cs typeface="Arial" panose="020B0604020202020204" pitchFamily="34" charset="0"/>
                        </a:rPr>
                        <a:t>&gt;50%</a:t>
                      </a:r>
                      <a:r>
                        <a:rPr lang="en-GB" sz="1400" dirty="0">
                          <a:solidFill>
                            <a:srgbClr val="000000"/>
                          </a:solidFill>
                          <a:effectLst/>
                          <a:latin typeface="+mn-lt"/>
                          <a:ea typeface="Times New Roman" panose="02020603050405020304" pitchFamily="18" charset="0"/>
                          <a:cs typeface="Arial" panose="020B0604020202020204" pitchFamily="34" charset="0"/>
                        </a:rPr>
                        <a:t>, by end Dec 19</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effectLst/>
                          <a:latin typeface="+mn-lt"/>
                          <a:ea typeface="Times New Roman" panose="02020603050405020304" pitchFamily="18" charset="0"/>
                          <a:cs typeface="Arial" panose="020B0604020202020204" pitchFamily="34" charset="0"/>
                        </a:rPr>
                        <a:t>&gt;95%</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&gt;95%</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&gt;95%</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362973"/>
                  </a:ext>
                </a:extLst>
              </a:tr>
              <a:tr h="818525">
                <a:tc>
                  <a:txBody>
                    <a:bodyPr/>
                    <a:lstStyle/>
                    <a:p>
                      <a:pPr>
                        <a:spcAft>
                          <a:spcPts val="0"/>
                        </a:spcAft>
                      </a:pPr>
                      <a:r>
                        <a:rPr lang="en-GB" sz="1400" dirty="0">
                          <a:effectLst/>
                          <a:latin typeface="+mn-lt"/>
                          <a:ea typeface="Times New Roman" panose="02020603050405020304" pitchFamily="18" charset="0"/>
                          <a:cs typeface="Arial" panose="020B0604020202020204" pitchFamily="34" charset="0"/>
                        </a:rPr>
                        <a:t>% of Large Power User accounts accurately billed per month (10,000 accounts)</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mn-lt"/>
                          <a:ea typeface="Times New Roman" panose="02020603050405020304" pitchFamily="18" charset="0"/>
                          <a:cs typeface="Arial" panose="020B0604020202020204" pitchFamily="34" charset="0"/>
                        </a:rPr>
                        <a:t>98%</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98%</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mn-lt"/>
                          <a:ea typeface="Times New Roman" panose="02020603050405020304" pitchFamily="18" charset="0"/>
                          <a:cs typeface="Arial" panose="020B0604020202020204" pitchFamily="34" charset="0"/>
                        </a:rPr>
                        <a:t>98%</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98%</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906545"/>
                  </a:ext>
                </a:extLst>
              </a:tr>
              <a:tr h="818525">
                <a:tc>
                  <a:txBody>
                    <a:bodyPr/>
                    <a:lstStyle/>
                    <a:p>
                      <a:pPr>
                        <a:spcAft>
                          <a:spcPts val="0"/>
                        </a:spcAft>
                      </a:pPr>
                      <a:r>
                        <a:rPr lang="en-GB" sz="1400">
                          <a:effectLst/>
                          <a:latin typeface="+mn-lt"/>
                          <a:ea typeface="Times New Roman" panose="02020603050405020304" pitchFamily="18" charset="0"/>
                          <a:cs typeface="Arial" panose="020B0604020202020204" pitchFamily="34" charset="0"/>
                        </a:rPr>
                        <a:t>% of prepayment meters bypassed (340,000 customers)</a:t>
                      </a:r>
                      <a:endParaRPr lang="en-ZA" sz="1400">
                        <a:effectLst/>
                        <a:latin typeface="+mn-lt"/>
                        <a:ea typeface="Times New Roman" panose="02020603050405020304" pitchFamily="18" charset="0"/>
                        <a:cs typeface="Arial" panose="020B0604020202020204" pitchFamily="34" charset="0"/>
                      </a:endParaRPr>
                    </a:p>
                    <a:p>
                      <a:pPr>
                        <a:spcAft>
                          <a:spcPts val="0"/>
                        </a:spcAft>
                      </a:pPr>
                      <a:r>
                        <a:rPr lang="en-GB" sz="1400">
                          <a:effectLst/>
                          <a:latin typeface="+mn-lt"/>
                          <a:ea typeface="Times New Roman" panose="02020603050405020304" pitchFamily="18" charset="0"/>
                          <a:cs typeface="Arial" panose="020B0604020202020204" pitchFamily="34" charset="0"/>
                        </a:rPr>
                        <a:t> </a:t>
                      </a:r>
                      <a:endParaRPr lang="en-ZA" sz="14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&lt;11%</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a:effectLst/>
                          <a:latin typeface="+mn-lt"/>
                          <a:ea typeface="Times New Roman" panose="02020603050405020304" pitchFamily="18" charset="0"/>
                          <a:cs typeface="Arial" panose="020B0604020202020204" pitchFamily="34" charset="0"/>
                        </a:rPr>
                        <a:t>&lt;11%</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mn-lt"/>
                          <a:ea typeface="Times New Roman" panose="02020603050405020304" pitchFamily="18" charset="0"/>
                          <a:cs typeface="Arial" panose="020B0604020202020204" pitchFamily="34" charset="0"/>
                        </a:rPr>
                        <a:t>&lt;11%</a:t>
                      </a:r>
                      <a:endParaRPr lang="en-ZA" sz="140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dirty="0">
                          <a:effectLst/>
                          <a:latin typeface="+mn-lt"/>
                          <a:ea typeface="Times New Roman" panose="02020603050405020304" pitchFamily="18" charset="0"/>
                          <a:cs typeface="Arial" panose="020B0604020202020204" pitchFamily="34" charset="0"/>
                        </a:rPr>
                        <a:t>&lt;11%</a:t>
                      </a:r>
                      <a:endParaRPr lang="en-ZA" sz="14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57350"/>
                  </a:ext>
                </a:extLst>
              </a:tr>
            </a:tbl>
          </a:graphicData>
        </a:graphic>
      </p:graphicFrame>
      <p:sp>
        <p:nvSpPr>
          <p:cNvPr id="4" name="Title 4">
            <a:extLst>
              <a:ext uri="{FF2B5EF4-FFF2-40B4-BE49-F238E27FC236}">
                <a16:creationId xmlns:a16="http://schemas.microsoft.com/office/drawing/2014/main" id="{DA389725-465D-0F46-AF77-F69EAFF0CEC6}"/>
              </a:ext>
            </a:extLst>
          </p:cNvPr>
          <p:cNvSpPr>
            <a:spLocks noGrp="1"/>
          </p:cNvSpPr>
          <p:nvPr/>
        </p:nvSpPr>
        <p:spPr>
          <a:xfrm>
            <a:off x="1169043" y="256464"/>
            <a:ext cx="9271322" cy="5590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b="1" dirty="0">
                <a:solidFill>
                  <a:schemeClr val="tx1"/>
                </a:solidFill>
              </a:rPr>
              <a:t>ACTUAL ENERGY REVENUE FIGURES THAT WERE ACHIEVED</a:t>
            </a:r>
            <a:endParaRPr lang="en-ZA" sz="2800" dirty="0">
              <a:solidFill>
                <a:schemeClr val="tx1"/>
              </a:solidFill>
            </a:endParaRPr>
          </a:p>
        </p:txBody>
      </p:sp>
      <p:sp>
        <p:nvSpPr>
          <p:cNvPr id="6" name="Text Placeholder 6">
            <a:extLst>
              <a:ext uri="{FF2B5EF4-FFF2-40B4-BE49-F238E27FC236}">
                <a16:creationId xmlns:a16="http://schemas.microsoft.com/office/drawing/2014/main" id="{65719CAF-9C9C-5940-87C2-70DEF3EE8964}"/>
              </a:ext>
            </a:extLst>
          </p:cNvPr>
          <p:cNvSpPr>
            <a:spLocks noGrp="1"/>
          </p:cNvSpPr>
          <p:nvPr/>
        </p:nvSpPr>
        <p:spPr>
          <a:xfrm>
            <a:off x="7802216" y="801866"/>
            <a:ext cx="3594441" cy="5799670"/>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lvl="0">
              <a:lnSpc>
                <a:spcPct val="90000"/>
              </a:lnSpc>
              <a:spcAft>
                <a:spcPts val="600"/>
              </a:spcAft>
              <a:defRPr/>
            </a:pPr>
            <a:r>
              <a:rPr lang="en-US" sz="1500" cap="none" dirty="0">
                <a:solidFill>
                  <a:srgbClr val="000000"/>
                </a:solidFill>
                <a:latin typeface="+mn-lt"/>
                <a:cs typeface="+mn-cs"/>
              </a:rPr>
              <a:t>These values were not achieved in a perfect environment:</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There were 11 core officials in the team.</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8 officials had long-term HR related grievances.</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1 official was seconded for &gt;13 years. </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4 others seconded for &gt;9 years.</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Each of the seconded officials had specialized skills, all ICT related.</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The secondments left uncomfortable “vacancies” in the operational positions that they were appointed for.</a:t>
            </a:r>
          </a:p>
          <a:p>
            <a:pPr marL="285750" lvl="0" indent="-228600">
              <a:lnSpc>
                <a:spcPct val="90000"/>
              </a:lnSpc>
              <a:spcAft>
                <a:spcPts val="600"/>
              </a:spcAft>
              <a:buFont typeface="Arial" panose="020B0604020202020204" pitchFamily="34" charset="0"/>
              <a:buChar char="•"/>
              <a:defRPr/>
            </a:pPr>
            <a:r>
              <a:rPr lang="en-US" sz="1500" cap="none" dirty="0">
                <a:solidFill>
                  <a:srgbClr val="000000"/>
                </a:solidFill>
                <a:latin typeface="+mn-lt"/>
                <a:cs typeface="+mn-cs"/>
              </a:rPr>
              <a:t>Budget allocations restrained an even higher level of success (no blame here, it is understandable that there are competing priorities).</a:t>
            </a:r>
          </a:p>
          <a:p>
            <a:pPr marL="285750" lvl="0" indent="-228600">
              <a:lnSpc>
                <a:spcPct val="90000"/>
              </a:lnSpc>
              <a:spcAft>
                <a:spcPts val="600"/>
              </a:spcAft>
              <a:buFont typeface="Arial" panose="020B0604020202020204" pitchFamily="34" charset="0"/>
              <a:buChar char="•"/>
              <a:defRPr/>
            </a:pPr>
            <a:endParaRPr lang="en-US" sz="1500" cap="none" dirty="0">
              <a:solidFill>
                <a:srgbClr val="000000"/>
              </a:solidFill>
              <a:latin typeface="+mn-lt"/>
              <a:cs typeface="+mn-cs"/>
            </a:endParaRPr>
          </a:p>
          <a:p>
            <a:pPr marL="57150" lvl="0">
              <a:lnSpc>
                <a:spcPct val="90000"/>
              </a:lnSpc>
              <a:spcAft>
                <a:spcPts val="600"/>
              </a:spcAft>
              <a:defRPr/>
            </a:pPr>
            <a:r>
              <a:rPr lang="en-US" sz="1500" b="1" cap="none" dirty="0">
                <a:solidFill>
                  <a:srgbClr val="000000"/>
                </a:solidFill>
                <a:highlight>
                  <a:srgbClr val="FFFF00"/>
                </a:highlight>
                <a:latin typeface="Abadi MT Condensed Light" panose="020B0306030101010103" pitchFamily="34" charset="77"/>
                <a:cs typeface="Abadi" panose="020F0502020204030204" pitchFamily="34" charset="0"/>
              </a:rPr>
              <a:t>Yet, the team achieved remarkable results.  Not only on the surface, but also success that was deeply embedded into back-office systems!</a:t>
            </a:r>
          </a:p>
          <a:p>
            <a:pPr marL="285750" lvl="0" indent="-228600">
              <a:lnSpc>
                <a:spcPct val="90000"/>
              </a:lnSpc>
              <a:spcAft>
                <a:spcPts val="600"/>
              </a:spcAft>
              <a:buFont typeface="Arial" panose="020B0604020202020204" pitchFamily="34" charset="0"/>
              <a:buChar char="•"/>
              <a:defRPr/>
            </a:pPr>
            <a:endParaRPr lang="en-US" sz="1500" cap="none" dirty="0">
              <a:solidFill>
                <a:srgbClr val="000000"/>
              </a:solidFill>
              <a:latin typeface="+mn-lt"/>
              <a:cs typeface="+mn-cs"/>
            </a:endParaRPr>
          </a:p>
          <a:p>
            <a:pPr marL="285750" marR="0" lvl="0" indent="-228600" fontAlgn="auto">
              <a:lnSpc>
                <a:spcPct val="90000"/>
              </a:lnSpc>
              <a:spcBef>
                <a:spcPts val="0"/>
              </a:spcBef>
              <a:spcAft>
                <a:spcPts val="600"/>
              </a:spcAft>
              <a:buClrTx/>
              <a:buSzPct val="120000"/>
              <a:buFont typeface="Arial" panose="020B0604020202020204" pitchFamily="34" charset="0"/>
              <a:buChar char="•"/>
              <a:tabLst/>
              <a:defRPr/>
            </a:pPr>
            <a:endParaRPr lang="en-US" sz="1500" cap="none" dirty="0">
              <a:solidFill>
                <a:srgbClr val="000000"/>
              </a:solidFill>
              <a:latin typeface="+mn-lt"/>
              <a:cs typeface="+mn-cs"/>
            </a:endParaRPr>
          </a:p>
        </p:txBody>
      </p:sp>
      <p:sp>
        <p:nvSpPr>
          <p:cNvPr id="2" name="Slide Number Placeholder 1">
            <a:extLst>
              <a:ext uri="{FF2B5EF4-FFF2-40B4-BE49-F238E27FC236}">
                <a16:creationId xmlns:a16="http://schemas.microsoft.com/office/drawing/2014/main" id="{74DA6C35-16F8-2F44-8342-31545298BC51}"/>
              </a:ext>
            </a:extLst>
          </p:cNvPr>
          <p:cNvSpPr>
            <a:spLocks noGrp="1"/>
          </p:cNvSpPr>
          <p:nvPr>
            <p:ph type="sldNum" sz="quarter" idx="2"/>
          </p:nvPr>
        </p:nvSpPr>
        <p:spPr/>
        <p:txBody>
          <a:bodyPr/>
          <a:lstStyle/>
          <a:p>
            <a:fld id="{86CB4B4D-7CA3-9044-876B-883B54F8677D}" type="slidenum">
              <a:rPr lang="en-ZA" smtClean="0"/>
              <a:t>46</a:t>
            </a:fld>
            <a:endParaRPr lang="en-ZA"/>
          </a:p>
        </p:txBody>
      </p:sp>
      <p:sp>
        <p:nvSpPr>
          <p:cNvPr id="7" name="TextBox 6">
            <a:extLst>
              <a:ext uri="{FF2B5EF4-FFF2-40B4-BE49-F238E27FC236}">
                <a16:creationId xmlns:a16="http://schemas.microsoft.com/office/drawing/2014/main" id="{3962B192-BF76-3C4D-BF40-E054879EA66E}"/>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Tree>
    <p:extLst>
      <p:ext uri="{BB962C8B-B14F-4D97-AF65-F5344CB8AC3E}">
        <p14:creationId xmlns:p14="http://schemas.microsoft.com/office/powerpoint/2010/main" val="346904588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732C71-CFA7-5140-B7F9-895208128C4E}"/>
              </a:ext>
            </a:extLst>
          </p:cNvPr>
          <p:cNvSpPr>
            <a:spLocks noGrp="1"/>
          </p:cNvSpPr>
          <p:nvPr>
            <p:ph type="ctrTitle"/>
          </p:nvPr>
        </p:nvSpPr>
        <p:spPr>
          <a:xfrm>
            <a:off x="6687737" y="1384296"/>
            <a:ext cx="4605340" cy="2387600"/>
          </a:xfrm>
        </p:spPr>
        <p:txBody>
          <a:bodyPr>
            <a:normAutofit/>
          </a:bodyPr>
          <a:lstStyle/>
          <a:p>
            <a:pPr algn="l"/>
            <a:r>
              <a:rPr lang="en-US" sz="2800" b="1" dirty="0">
                <a:solidFill>
                  <a:schemeClr val="bg1"/>
                </a:solidFill>
              </a:rPr>
              <a:t>RECOMMENDATIONS</a:t>
            </a:r>
          </a:p>
        </p:txBody>
      </p:sp>
      <p:sp>
        <p:nvSpPr>
          <p:cNvPr id="3" name="Subtitle 2">
            <a:extLst>
              <a:ext uri="{FF2B5EF4-FFF2-40B4-BE49-F238E27FC236}">
                <a16:creationId xmlns:a16="http://schemas.microsoft.com/office/drawing/2014/main" id="{85DD08F0-47FC-C84E-8B29-A7ADB7325B37}"/>
              </a:ext>
            </a:extLst>
          </p:cNvPr>
          <p:cNvSpPr>
            <a:spLocks noGrp="1"/>
          </p:cNvSpPr>
          <p:nvPr>
            <p:ph type="subTitle" idx="1"/>
          </p:nvPr>
        </p:nvSpPr>
        <p:spPr>
          <a:xfrm>
            <a:off x="6687737" y="3863971"/>
            <a:ext cx="4605340" cy="1655762"/>
          </a:xfrm>
        </p:spPr>
        <p:txBody>
          <a:bodyPr>
            <a:normAutofit/>
          </a:bodyPr>
          <a:lstStyle/>
          <a:p>
            <a:pPr algn="l"/>
            <a:endParaRPr lang="en-US" sz="2000" dirty="0">
              <a:solidFill>
                <a:schemeClr val="bg1"/>
              </a:solidFill>
            </a:endParaRPr>
          </a:p>
          <a:p>
            <a:pPr marL="342900" indent="-342900" algn="l">
              <a:buFont typeface="Arial" panose="020B0604020202020204" pitchFamily="34" charset="0"/>
              <a:buChar char="•"/>
            </a:pPr>
            <a:endParaRPr lang="en-US" sz="2000" dirty="0">
              <a:solidFill>
                <a:schemeClr val="bg1"/>
              </a:solidFill>
            </a:endParaRPr>
          </a:p>
        </p:txBody>
      </p:sp>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76B11EC-5393-A041-8E9A-99578FA0007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473874" y="1338261"/>
            <a:ext cx="5917401" cy="4462464"/>
          </a:xfrm>
          <a:prstGeom prst="rect">
            <a:avLst/>
          </a:prstGeom>
        </p:spPr>
      </p:pic>
      <p:sp>
        <p:nvSpPr>
          <p:cNvPr id="4" name="Slide Number Placeholder 3">
            <a:extLst>
              <a:ext uri="{FF2B5EF4-FFF2-40B4-BE49-F238E27FC236}">
                <a16:creationId xmlns:a16="http://schemas.microsoft.com/office/drawing/2014/main" id="{75D3C0E9-0557-C64B-AE1C-B5F8FC76C694}"/>
              </a:ext>
            </a:extLst>
          </p:cNvPr>
          <p:cNvSpPr>
            <a:spLocks noGrp="1"/>
          </p:cNvSpPr>
          <p:nvPr>
            <p:ph type="sldNum" sz="quarter" idx="12"/>
          </p:nvPr>
        </p:nvSpPr>
        <p:spPr/>
        <p:txBody>
          <a:bodyPr/>
          <a:lstStyle/>
          <a:p>
            <a:fld id="{177310CB-370C-284A-BCE0-70D97E1F8B9E}" type="slidenum">
              <a:rPr lang="en-US" smtClean="0"/>
              <a:t>47</a:t>
            </a:fld>
            <a:endParaRPr lang="en-US"/>
          </a:p>
        </p:txBody>
      </p:sp>
    </p:spTree>
    <p:extLst>
      <p:ext uri="{BB962C8B-B14F-4D97-AF65-F5344CB8AC3E}">
        <p14:creationId xmlns:p14="http://schemas.microsoft.com/office/powerpoint/2010/main" val="2407323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D624D-E8F8-1547-8ABA-C5F675999A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832652" cy="90541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5" name="Title 4">
            <a:extLst>
              <a:ext uri="{FF2B5EF4-FFF2-40B4-BE49-F238E27FC236}">
                <a16:creationId xmlns:a16="http://schemas.microsoft.com/office/drawing/2014/main" id="{21A7C5FE-359C-514B-8E3D-4BB59B4ED887}"/>
              </a:ext>
            </a:extLst>
          </p:cNvPr>
          <p:cNvSpPr>
            <a:spLocks noGrp="1"/>
          </p:cNvSpPr>
          <p:nvPr/>
        </p:nvSpPr>
        <p:spPr>
          <a:xfrm>
            <a:off x="1242391" y="377687"/>
            <a:ext cx="9203635" cy="5277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800">
                <a:solidFill>
                  <a:schemeClr val="tx1"/>
                </a:solidFill>
                <a:latin typeface="+mn-lt"/>
                <a:cs typeface="Arial" panose="020B0604020202020204" pitchFamily="34" charset="0"/>
              </a:rPr>
              <a:t>RECOMMENDATIONS</a:t>
            </a:r>
            <a:endParaRPr lang="en-ZA" sz="2800" dirty="0">
              <a:solidFill>
                <a:schemeClr val="tx1"/>
              </a:solidFill>
              <a:latin typeface="+mn-lt"/>
              <a:cs typeface="Arial" panose="020B0604020202020204" pitchFamily="34" charset="0"/>
            </a:endParaRPr>
          </a:p>
        </p:txBody>
      </p:sp>
      <p:sp>
        <p:nvSpPr>
          <p:cNvPr id="6" name="Text Placeholder 6">
            <a:extLst>
              <a:ext uri="{FF2B5EF4-FFF2-40B4-BE49-F238E27FC236}">
                <a16:creationId xmlns:a16="http://schemas.microsoft.com/office/drawing/2014/main" id="{2D451B39-44DF-B943-914D-778D5BBA419F}"/>
              </a:ext>
            </a:extLst>
          </p:cNvPr>
          <p:cNvSpPr>
            <a:spLocks noGrp="1"/>
          </p:cNvSpPr>
          <p:nvPr/>
        </p:nvSpPr>
        <p:spPr>
          <a:xfrm>
            <a:off x="844826" y="1283100"/>
            <a:ext cx="9417877" cy="4505241"/>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SzPct val="120000"/>
              <a:buFont typeface="Arial" pitchFamily="34" charset="0"/>
              <a:buNone/>
              <a:defRPr lang="en-US" sz="1800" kern="1200" cap="all" spc="-20" baseline="0">
                <a:solidFill>
                  <a:schemeClr val="accent5"/>
                </a:solidFill>
                <a:latin typeface="+mj-lt"/>
                <a:ea typeface="+mn-ea"/>
                <a:cs typeface="Calibri" panose="020F0502020204030204" pitchFamily="34" charset="0"/>
              </a:defRPr>
            </a:lvl1pPr>
            <a:lvl2pPr marL="165100" indent="-165100" algn="l" defTabSz="914400" rtl="0" eaLnBrk="1" latinLnBrk="0" hangingPunct="1">
              <a:lnSpc>
                <a:spcPct val="120000"/>
              </a:lnSpc>
              <a:spcBef>
                <a:spcPts val="0"/>
              </a:spcBef>
              <a:spcAft>
                <a:spcPts val="300"/>
              </a:spcAft>
              <a:buClr>
                <a:schemeClr val="accent5"/>
              </a:buClr>
              <a:buSzPct val="120000"/>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2pPr>
            <a:lvl3pPr marL="444500" indent="-139700" algn="l" defTabSz="914400" rtl="0" eaLnBrk="1" latinLnBrk="0" hangingPunct="1">
              <a:lnSpc>
                <a:spcPct val="120000"/>
              </a:lnSpc>
              <a:spcBef>
                <a:spcPts val="0"/>
              </a:spcBef>
              <a:spcAft>
                <a:spcPts val="300"/>
              </a:spcAft>
              <a:buFont typeface="Calibri" panose="020F0502020204030204" pitchFamily="34" charset="0"/>
              <a:buChar char="‒"/>
              <a:tabLst/>
              <a:defRPr lang="en-US" sz="1600" kern="1200" spc="-20" baseline="0" dirty="0" smtClean="0">
                <a:solidFill>
                  <a:schemeClr val="accent5"/>
                </a:solidFill>
                <a:latin typeface="+mj-lt"/>
                <a:ea typeface="+mn-ea"/>
                <a:cs typeface="Calibri" panose="020F0502020204030204" pitchFamily="34" charset="0"/>
              </a:defRPr>
            </a:lvl3pPr>
            <a:lvl4pPr marL="627063" indent="-130175" algn="l" defTabSz="914400" rtl="0" eaLnBrk="1" latinLnBrk="0" hangingPunct="1">
              <a:lnSpc>
                <a:spcPct val="120000"/>
              </a:lnSpc>
              <a:spcBef>
                <a:spcPts val="0"/>
              </a:spcBef>
              <a:spcAft>
                <a:spcPts val="300"/>
              </a:spcAft>
              <a:buFont typeface="Arial" panose="020B0604020202020204" pitchFamily="34" charset="0"/>
              <a:buChar char="•"/>
              <a:defRPr lang="en-US" sz="1600" kern="1200" spc="-20" baseline="0" dirty="0" smtClean="0">
                <a:solidFill>
                  <a:schemeClr val="accent5"/>
                </a:solidFill>
                <a:latin typeface="+mj-lt"/>
                <a:ea typeface="+mn-ea"/>
                <a:cs typeface="Calibri" panose="020F0502020204030204" pitchFamily="34" charset="0"/>
              </a:defRPr>
            </a:lvl4pPr>
            <a:lvl5pPr marL="809625" indent="-139700" algn="l" defTabSz="914400" rtl="0" eaLnBrk="1" latinLnBrk="0" hangingPunct="1">
              <a:lnSpc>
                <a:spcPct val="120000"/>
              </a:lnSpc>
              <a:spcBef>
                <a:spcPts val="0"/>
              </a:spcBef>
              <a:spcAft>
                <a:spcPts val="300"/>
              </a:spcAft>
              <a:buFont typeface="Arial" panose="020B0604020202020204" pitchFamily="34" charset="0"/>
              <a:buChar char="−"/>
              <a:tabLst/>
              <a:defRPr lang="en-GB" sz="1600" kern="1200" spc="-20" baseline="0" dirty="0">
                <a:solidFill>
                  <a:schemeClr val="accent5"/>
                </a:solidFill>
                <a:latin typeface="+mj-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0" indent="-285750">
              <a:lnSpc>
                <a:spcPct val="100000"/>
              </a:lnSpc>
              <a:spcAft>
                <a:spcPts val="0"/>
              </a:spcAft>
              <a:buFont typeface="Arial" panose="020B0604020202020204" pitchFamily="34" charset="0"/>
              <a:buChar char="•"/>
              <a:defRPr/>
            </a:pPr>
            <a:r>
              <a:rPr lang="en-GB" sz="1600" cap="none" dirty="0">
                <a:solidFill>
                  <a:prstClr val="black"/>
                </a:solidFill>
                <a:latin typeface="Calibri" panose="020F0502020204030204"/>
                <a:cs typeface="Arial" panose="020B0604020202020204" pitchFamily="34" charset="0"/>
              </a:rPr>
              <a:t>Electricity sales can change the financial situation at most municipalities.</a:t>
            </a:r>
          </a:p>
          <a:p>
            <a:pPr marL="285750" lvl="0" indent="-285750">
              <a:lnSpc>
                <a:spcPct val="100000"/>
              </a:lnSpc>
              <a:spcAft>
                <a:spcPts val="0"/>
              </a:spcAft>
              <a:buFont typeface="Arial" panose="020B0604020202020204" pitchFamily="34" charset="0"/>
              <a:buChar char="•"/>
              <a:defRPr/>
            </a:pPr>
            <a:r>
              <a:rPr lang="en-GB" sz="1600" cap="none" dirty="0">
                <a:solidFill>
                  <a:prstClr val="black"/>
                </a:solidFill>
                <a:latin typeface="Calibri" panose="020F0502020204030204"/>
                <a:cs typeface="Arial" panose="020B0604020202020204" pitchFamily="34" charset="0"/>
              </a:rPr>
              <a:t>There are basic principles that should be followed and these WILL unlock more income.</a:t>
            </a:r>
          </a:p>
          <a:p>
            <a:pPr marL="285750" lvl="0" indent="-285750">
              <a:lnSpc>
                <a:spcPct val="100000"/>
              </a:lnSpc>
              <a:spcAft>
                <a:spcPts val="0"/>
              </a:spcAft>
              <a:buFont typeface="Arial" panose="020B0604020202020204" pitchFamily="34" charset="0"/>
              <a:buChar char="•"/>
              <a:defRPr/>
            </a:pPr>
            <a:endParaRPr lang="en-GB" sz="1600" cap="none" dirty="0">
              <a:solidFill>
                <a:prstClr val="black"/>
              </a:solidFill>
              <a:latin typeface="Calibri" panose="020F0502020204030204"/>
              <a:cs typeface="Arial" panose="020B0604020202020204" pitchFamily="34" charset="0"/>
            </a:endParaRPr>
          </a:p>
          <a:p>
            <a:pPr marL="285750" lvl="0" indent="-285750">
              <a:lnSpc>
                <a:spcPct val="100000"/>
              </a:lnSpc>
              <a:spcAft>
                <a:spcPts val="0"/>
              </a:spcAft>
              <a:buFont typeface="Arial" panose="020B0604020202020204" pitchFamily="34" charset="0"/>
              <a:buChar char="•"/>
              <a:defRPr/>
            </a:pPr>
            <a:r>
              <a:rPr lang="en-GB" sz="1600" cap="none" dirty="0">
                <a:solidFill>
                  <a:prstClr val="black"/>
                </a:solidFill>
                <a:latin typeface="Calibri" panose="020F0502020204030204"/>
                <a:cs typeface="Arial" panose="020B0604020202020204" pitchFamily="34" charset="0"/>
              </a:rPr>
              <a:t>National Treasury or another State Department may want to consider the following:</a:t>
            </a:r>
          </a:p>
          <a:p>
            <a:pPr marL="450850" lvl="1" indent="-285750">
              <a:lnSpc>
                <a:spcPct val="100000"/>
              </a:lnSpc>
              <a:spcAft>
                <a:spcPts val="0"/>
              </a:spcAft>
              <a:defRPr/>
            </a:pPr>
            <a:endParaRPr lang="en-GB" cap="none" dirty="0">
              <a:solidFill>
                <a:prstClr val="black"/>
              </a:solidFill>
              <a:latin typeface="Calibri" panose="020F0502020204030204"/>
              <a:cs typeface="Arial" panose="020B0604020202020204" pitchFamily="34" charset="0"/>
            </a:endParaRPr>
          </a:p>
          <a:p>
            <a:pPr marL="450850" lvl="1" indent="-285750">
              <a:lnSpc>
                <a:spcPct val="100000"/>
              </a:lnSpc>
              <a:spcAft>
                <a:spcPts val="0"/>
              </a:spcAft>
              <a:defRPr/>
            </a:pPr>
            <a:r>
              <a:rPr lang="en-GB" dirty="0">
                <a:solidFill>
                  <a:prstClr val="black"/>
                </a:solidFill>
                <a:latin typeface="Calibri" panose="020F0502020204030204"/>
                <a:cs typeface="Arial" panose="020B0604020202020204" pitchFamily="34" charset="0"/>
              </a:rPr>
              <a:t>Creating transversal contracts for Automated Meter Reading, Meter Management, Meter Material Supplies, Strengthened Meter Boxes (including online electronic locks), LPU meter components (such as CT’s, VT’s and skills to install these).</a:t>
            </a:r>
          </a:p>
          <a:p>
            <a:pPr marL="450850" lvl="1" indent="-285750">
              <a:lnSpc>
                <a:spcPct val="100000"/>
              </a:lnSpc>
              <a:spcAft>
                <a:spcPts val="0"/>
              </a:spcAft>
              <a:defRPr/>
            </a:pPr>
            <a:r>
              <a:rPr lang="en-GB" dirty="0">
                <a:solidFill>
                  <a:prstClr val="black"/>
                </a:solidFill>
                <a:latin typeface="Calibri" panose="020F0502020204030204"/>
                <a:cs typeface="Arial" panose="020B0604020202020204" pitchFamily="34" charset="0"/>
              </a:rPr>
              <a:t>Centrally sourcing skills to draft a RSA wide meter management strategy.  This must not be a typical 1000 page theoretical document.  More like the practical REVENUE PLAN described in this presentation.  Real KPI’s to be set for each individual municipality.</a:t>
            </a:r>
          </a:p>
          <a:p>
            <a:pPr marL="450850" lvl="1" indent="-285750">
              <a:lnSpc>
                <a:spcPct val="100000"/>
              </a:lnSpc>
              <a:spcAft>
                <a:spcPts val="0"/>
              </a:spcAft>
              <a:defRPr/>
            </a:pPr>
            <a:r>
              <a:rPr lang="en-GB" dirty="0">
                <a:solidFill>
                  <a:prstClr val="black"/>
                </a:solidFill>
                <a:latin typeface="Calibri" panose="020F0502020204030204"/>
                <a:cs typeface="Arial" panose="020B0604020202020204" pitchFamily="34" charset="0"/>
              </a:rPr>
              <a:t>Centrally sourcing experienced skilled individuals to be allocated a number of municipalities each, where the CENTRAL REVENUE PLAN will be implemented.</a:t>
            </a:r>
          </a:p>
          <a:p>
            <a:pPr marL="450850" lvl="1" indent="-285750">
              <a:lnSpc>
                <a:spcPct val="100000"/>
              </a:lnSpc>
              <a:spcAft>
                <a:spcPts val="0"/>
              </a:spcAft>
              <a:defRPr/>
            </a:pPr>
            <a:r>
              <a:rPr lang="en-GB" dirty="0">
                <a:solidFill>
                  <a:prstClr val="black"/>
                </a:solidFill>
                <a:latin typeface="Calibri" panose="020F0502020204030204"/>
                <a:cs typeface="Arial" panose="020B0604020202020204" pitchFamily="34" charset="0"/>
              </a:rPr>
              <a:t>Ensure a fair allocation of funding to each municipality to commence with revenue work.</a:t>
            </a:r>
          </a:p>
          <a:p>
            <a:pPr marL="450850" lvl="1" indent="-285750">
              <a:lnSpc>
                <a:spcPct val="100000"/>
              </a:lnSpc>
              <a:spcAft>
                <a:spcPts val="0"/>
              </a:spcAft>
              <a:defRPr/>
            </a:pPr>
            <a:endParaRPr lang="en-GB" dirty="0">
              <a:solidFill>
                <a:prstClr val="black"/>
              </a:solidFill>
              <a:latin typeface="Calibri" panose="020F0502020204030204"/>
              <a:cs typeface="Arial" panose="020B0604020202020204" pitchFamily="34" charset="0"/>
            </a:endParaRPr>
          </a:p>
          <a:p>
            <a:pPr marL="285750" indent="-285750">
              <a:lnSpc>
                <a:spcPct val="100000"/>
              </a:lnSpc>
              <a:spcAft>
                <a:spcPts val="0"/>
              </a:spcAft>
              <a:buFont typeface="Arial" panose="020B0604020202020204" pitchFamily="34" charset="0"/>
              <a:buChar char="•"/>
              <a:defRPr/>
            </a:pPr>
            <a:r>
              <a:rPr lang="en-GB" sz="1600" b="1" cap="none" dirty="0">
                <a:solidFill>
                  <a:prstClr val="black"/>
                </a:solidFill>
                <a:highlight>
                  <a:srgbClr val="FFFF00"/>
                </a:highlight>
                <a:latin typeface="Calibri" panose="020F0502020204030204"/>
                <a:cs typeface="Arial" panose="020B0604020202020204" pitchFamily="34" charset="0"/>
              </a:rPr>
              <a:t>The income that WILL come from this work will more than justify the initial outlay.</a:t>
            </a:r>
            <a:endParaRPr lang="en-GB" sz="1600" b="1" dirty="0">
              <a:solidFill>
                <a:prstClr val="black"/>
              </a:solidFill>
              <a:highlight>
                <a:srgbClr val="FFFF00"/>
              </a:highlight>
              <a:latin typeface="Calibri" panose="020F0502020204030204"/>
              <a:cs typeface="Arial" panose="020B0604020202020204" pitchFamily="34" charset="0"/>
            </a:endParaRPr>
          </a:p>
          <a:p>
            <a:pPr marL="450850" lvl="1" indent="-285750">
              <a:lnSpc>
                <a:spcPct val="100000"/>
              </a:lnSpc>
              <a:spcAft>
                <a:spcPts val="0"/>
              </a:spcAft>
              <a:defRPr/>
            </a:pPr>
            <a:endParaRPr lang="en-GB" dirty="0">
              <a:solidFill>
                <a:prstClr val="black"/>
              </a:solidFill>
              <a:latin typeface="Calibri" panose="020F0502020204030204"/>
              <a:cs typeface="Arial" panose="020B0604020202020204" pitchFamily="34" charset="0"/>
            </a:endParaRPr>
          </a:p>
          <a:p>
            <a:pPr lvl="1" indent="0">
              <a:lnSpc>
                <a:spcPct val="100000"/>
              </a:lnSpc>
              <a:spcAft>
                <a:spcPts val="0"/>
              </a:spcAft>
              <a:buNone/>
              <a:defRPr/>
            </a:pPr>
            <a:endParaRPr lang="en-GB" cap="none" dirty="0">
              <a:solidFill>
                <a:prstClr val="black"/>
              </a:solidFill>
              <a:latin typeface="Calibri" panose="020F0502020204030204"/>
              <a:cs typeface="Arial" panose="020B0604020202020204" pitchFamily="34" charset="0"/>
            </a:endParaRPr>
          </a:p>
          <a:p>
            <a:pPr marL="285750" lvl="0" indent="-285750">
              <a:lnSpc>
                <a:spcPct val="100000"/>
              </a:lnSpc>
              <a:spcAft>
                <a:spcPts val="0"/>
              </a:spcAft>
              <a:buFont typeface="Arial" panose="020B0604020202020204" pitchFamily="34" charset="0"/>
              <a:buChar char="•"/>
              <a:defRPr/>
            </a:pPr>
            <a:endParaRPr lang="en-GB" sz="1600" cap="none" dirty="0">
              <a:solidFill>
                <a:prstClr val="black"/>
              </a:solidFill>
              <a:latin typeface="Calibri" panose="020F0502020204030204"/>
              <a:cs typeface="Arial" panose="020B0604020202020204" pitchFamily="34" charset="0"/>
            </a:endParaRPr>
          </a:p>
        </p:txBody>
      </p:sp>
      <p:pic>
        <p:nvPicPr>
          <p:cNvPr id="18" name="Picture 17">
            <a:extLst>
              <a:ext uri="{FF2B5EF4-FFF2-40B4-BE49-F238E27FC236}">
                <a16:creationId xmlns:a16="http://schemas.microsoft.com/office/drawing/2014/main" id="{96F37C06-23E2-6942-A3C3-7B63513081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892" y="5788343"/>
            <a:ext cx="9144000" cy="1023730"/>
          </a:xfrm>
          <a:prstGeom prst="rect">
            <a:avLst/>
          </a:prstGeom>
        </p:spPr>
      </p:pic>
      <p:pic>
        <p:nvPicPr>
          <p:cNvPr id="4" name="Picture 3">
            <a:extLst>
              <a:ext uri="{FF2B5EF4-FFF2-40B4-BE49-F238E27FC236}">
                <a16:creationId xmlns:a16="http://schemas.microsoft.com/office/drawing/2014/main" id="{1FA265E1-1C6F-2F4B-ADD8-24235C79A7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363" y="5788343"/>
            <a:ext cx="5323401" cy="1023731"/>
          </a:xfrm>
          <a:prstGeom prst="rect">
            <a:avLst/>
          </a:prstGeom>
        </p:spPr>
      </p:pic>
      <p:sp>
        <p:nvSpPr>
          <p:cNvPr id="9" name="Slide Number Placeholder 8">
            <a:extLst>
              <a:ext uri="{FF2B5EF4-FFF2-40B4-BE49-F238E27FC236}">
                <a16:creationId xmlns:a16="http://schemas.microsoft.com/office/drawing/2014/main" id="{E85984AE-4CA1-694C-99D1-09E439DFA9FB}"/>
              </a:ext>
            </a:extLst>
          </p:cNvPr>
          <p:cNvSpPr>
            <a:spLocks noGrp="1"/>
          </p:cNvSpPr>
          <p:nvPr>
            <p:ph type="sldNum" sz="quarter" idx="2"/>
          </p:nvPr>
        </p:nvSpPr>
        <p:spPr/>
        <p:txBody>
          <a:bodyPr/>
          <a:lstStyle/>
          <a:p>
            <a:fld id="{86CB4B4D-7CA3-9044-876B-883B54F8677D}" type="slidenum">
              <a:rPr lang="en-ZA" smtClean="0"/>
              <a:t>48</a:t>
            </a:fld>
            <a:endParaRPr lang="en-ZA"/>
          </a:p>
        </p:txBody>
      </p:sp>
      <p:sp>
        <p:nvSpPr>
          <p:cNvPr id="32" name="TextBox 31">
            <a:extLst>
              <a:ext uri="{FF2B5EF4-FFF2-40B4-BE49-F238E27FC236}">
                <a16:creationId xmlns:a16="http://schemas.microsoft.com/office/drawing/2014/main" id="{7C229333-3DE5-A045-BD58-3F4B412154BB}"/>
              </a:ext>
            </a:extLst>
          </p:cNvPr>
          <p:cNvSpPr txBox="1"/>
          <p:nvPr/>
        </p:nvSpPr>
        <p:spPr>
          <a:xfrm>
            <a:off x="11082130" y="6344349"/>
            <a:ext cx="944218" cy="338554"/>
          </a:xfrm>
          <a:prstGeom prst="rect">
            <a:avLst/>
          </a:prstGeom>
          <a:noFill/>
          <a:ln>
            <a:solidFill>
              <a:schemeClr val="accent1"/>
            </a:solidFill>
          </a:ln>
        </p:spPr>
        <p:txBody>
          <a:bodyPr wrap="square" rtlCol="0">
            <a:spAutoFit/>
          </a:bodyPr>
          <a:lstStyle/>
          <a:p>
            <a:r>
              <a:rPr lang="en-US" sz="800" dirty="0">
                <a:solidFill>
                  <a:schemeClr val="tx2"/>
                </a:solidFill>
              </a:rPr>
              <a:t>Dr. Fred Fryer</a:t>
            </a:r>
          </a:p>
          <a:p>
            <a:r>
              <a:rPr lang="en-US" sz="800" dirty="0">
                <a:solidFill>
                  <a:schemeClr val="tx2"/>
                </a:solidFill>
              </a:rPr>
              <a:t>+2782 821 4807</a:t>
            </a:r>
          </a:p>
        </p:txBody>
      </p:sp>
      <p:sp>
        <p:nvSpPr>
          <p:cNvPr id="2" name="TextBox 1">
            <a:extLst>
              <a:ext uri="{FF2B5EF4-FFF2-40B4-BE49-F238E27FC236}">
                <a16:creationId xmlns:a16="http://schemas.microsoft.com/office/drawing/2014/main" id="{C6A29B14-FFA7-DC4F-A8BB-2FC1D1943FA2}"/>
              </a:ext>
            </a:extLst>
          </p:cNvPr>
          <p:cNvSpPr txBox="1"/>
          <p:nvPr/>
        </p:nvSpPr>
        <p:spPr>
          <a:xfrm>
            <a:off x="9462052" y="5495953"/>
            <a:ext cx="2405270" cy="830997"/>
          </a:xfrm>
          <a:prstGeom prst="rect">
            <a:avLst/>
          </a:prstGeom>
          <a:noFill/>
        </p:spPr>
        <p:txBody>
          <a:bodyPr wrap="square" rtlCol="0">
            <a:spAutoFit/>
          </a:bodyPr>
          <a:lstStyle/>
          <a:p>
            <a:r>
              <a:rPr lang="en-US" sz="1600" b="1" dirty="0"/>
              <a:t>THIS IS THE LAST SLIDE..</a:t>
            </a:r>
          </a:p>
          <a:p>
            <a:r>
              <a:rPr lang="en-US" sz="3200" b="1" dirty="0"/>
              <a:t>THANK YOU </a:t>
            </a:r>
          </a:p>
        </p:txBody>
      </p:sp>
    </p:spTree>
    <p:extLst>
      <p:ext uri="{BB962C8B-B14F-4D97-AF65-F5344CB8AC3E}">
        <p14:creationId xmlns:p14="http://schemas.microsoft.com/office/powerpoint/2010/main" val="31446119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nvSpPr>
        <p:spPr>
          <a:xfrm>
            <a:off x="838201" y="345810"/>
            <a:ext cx="51205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100" b="1" kern="1200" dirty="0">
                <a:solidFill>
                  <a:schemeClr val="tx1"/>
                </a:solidFill>
                <a:latin typeface="+mj-lt"/>
                <a:ea typeface="+mj-ea"/>
                <a:cs typeface="+mj-cs"/>
              </a:rPr>
              <a:t>SEVERITY OF THE INFRASTRUCTURE BACKLOGS (QUANTIFY BACKLOG)</a:t>
            </a:r>
            <a:endParaRPr lang="en-US" sz="21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26C12076-06F5-E743-B8AC-914F2C96AF02}"/>
              </a:ext>
            </a:extLst>
          </p:cNvPr>
          <p:cNvSpPr/>
          <p:nvPr/>
        </p:nvSpPr>
        <p:spPr>
          <a:xfrm>
            <a:off x="838201" y="1825625"/>
            <a:ext cx="5092194" cy="435133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The heading is an exact Moody’s Rating Agency question to a municipality.</a:t>
            </a:r>
          </a:p>
          <a:p>
            <a:pPr marL="342900" indent="-228600">
              <a:lnSpc>
                <a:spcPct val="90000"/>
              </a:lnSpc>
              <a:spcAft>
                <a:spcPts val="600"/>
              </a:spcAft>
              <a:buFont typeface="Arial" panose="020B0604020202020204" pitchFamily="34" charset="0"/>
              <a:buChar char="•"/>
            </a:pPr>
            <a:r>
              <a:rPr lang="en-US" dirty="0"/>
              <a:t>When it comes to infrastructure asset management, most municipalities will have some form of quantification of what is required, and at what cost.</a:t>
            </a:r>
          </a:p>
          <a:p>
            <a:pPr marL="342900" indent="-228600">
              <a:lnSpc>
                <a:spcPct val="90000"/>
              </a:lnSpc>
              <a:spcAft>
                <a:spcPts val="600"/>
              </a:spcAft>
              <a:buFont typeface="Arial" panose="020B0604020202020204" pitchFamily="34" charset="0"/>
              <a:buChar char="•"/>
            </a:pPr>
            <a:r>
              <a:rPr lang="en-US" dirty="0"/>
              <a:t>The green section below refers to Medium Voltage mini-substations and transformers, in this illustration R700 million will be required to be spent in the year 2025. </a:t>
            </a:r>
          </a:p>
          <a:p>
            <a:pPr marL="342900" indent="-228600">
              <a:lnSpc>
                <a:spcPct val="90000"/>
              </a:lnSpc>
              <a:spcAft>
                <a:spcPts val="600"/>
              </a:spcAft>
              <a:buFont typeface="Arial" panose="020B0604020202020204" pitchFamily="34" charset="0"/>
              <a:buChar char="•"/>
            </a:pPr>
            <a:r>
              <a:rPr lang="en-US" dirty="0"/>
              <a:t>That is, if R600 million </a:t>
            </a:r>
            <a:r>
              <a:rPr lang="en-US" u="sng" dirty="0"/>
              <a:t>was</a:t>
            </a:r>
            <a:r>
              <a:rPr lang="en-US" dirty="0"/>
              <a:t> spent in 2024, and R500m </a:t>
            </a:r>
            <a:r>
              <a:rPr lang="en-US" u="sng" dirty="0"/>
              <a:t>was</a:t>
            </a:r>
            <a:r>
              <a:rPr lang="en-US" dirty="0"/>
              <a:t> spent in 2023.</a:t>
            </a:r>
          </a:p>
          <a:p>
            <a:pPr marL="342900" indent="-228600">
              <a:lnSpc>
                <a:spcPct val="90000"/>
              </a:lnSpc>
              <a:spcAft>
                <a:spcPts val="600"/>
              </a:spcAft>
              <a:buFont typeface="Arial" panose="020B0604020202020204" pitchFamily="34" charset="0"/>
              <a:buChar char="•"/>
            </a:pPr>
            <a:r>
              <a:rPr lang="en-US" dirty="0"/>
              <a:t>If not, the values accumulate…</a:t>
            </a:r>
          </a:p>
          <a:p>
            <a:pPr marL="342900" indent="-228600">
              <a:lnSpc>
                <a:spcPct val="90000"/>
              </a:lnSpc>
              <a:spcAft>
                <a:spcPts val="600"/>
              </a:spcAft>
              <a:buFont typeface="Arial" panose="020B0604020202020204" pitchFamily="34" charset="0"/>
              <a:buChar char="•"/>
            </a:pPr>
            <a:r>
              <a:rPr lang="en-US" dirty="0"/>
              <a:t>Income from the sales of electricity can fund asset maintenance.</a:t>
            </a:r>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12379" b="-5"/>
          <a:stretch/>
        </p:blipFill>
        <p:spPr>
          <a:xfrm>
            <a:off x="4925543" y="3840149"/>
            <a:ext cx="6472485" cy="224198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3"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61D9B00-2F56-284A-B9D8-E79D85EC3C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Slide Number Placeholder 2"/>
          <p:cNvSpPr>
            <a:spLocks noGrp="1"/>
          </p:cNvSpPr>
          <p:nvPr>
            <p:ph type="sldNum" sz="quarter" idx="2"/>
          </p:nvPr>
        </p:nvSpPr>
        <p:spPr>
          <a:xfrm>
            <a:off x="8610600" y="6356349"/>
            <a:ext cx="2743200" cy="365125"/>
          </a:xfrm>
        </p:spPr>
        <p:txBody>
          <a:bodyPr vert="horz" lIns="91440" tIns="45720" rIns="91440" bIns="45720" rtlCol="0" anchor="ctr">
            <a:normAutofit/>
          </a:bodyPr>
          <a:lstStyle/>
          <a:p>
            <a:pPr>
              <a:spcAft>
                <a:spcPts val="600"/>
              </a:spcAft>
            </a:pPr>
            <a:fld id="{86CB4B4D-7CA3-9044-876B-883B54F8677D}" type="slidenum">
              <a:rPr lang="en-US">
                <a:solidFill>
                  <a:srgbClr val="FFFFFF"/>
                </a:solidFill>
              </a:rPr>
              <a:pPr>
                <a:spcAft>
                  <a:spcPts val="600"/>
                </a:spcAft>
              </a:pPr>
              <a:t>5</a:t>
            </a:fld>
            <a:endParaRPr lang="en-US">
              <a:solidFill>
                <a:srgbClr val="FFFFFF"/>
              </a:solidFill>
            </a:endParaRPr>
          </a:p>
        </p:txBody>
      </p:sp>
      <p:sp>
        <p:nvSpPr>
          <p:cNvPr id="2" name="TextBox 1">
            <a:extLst>
              <a:ext uri="{FF2B5EF4-FFF2-40B4-BE49-F238E27FC236}">
                <a16:creationId xmlns:a16="http://schemas.microsoft.com/office/drawing/2014/main" id="{A0863E55-111A-2544-B09C-21B48C3C2D1B}"/>
              </a:ext>
            </a:extLst>
          </p:cNvPr>
          <p:cNvSpPr txBox="1"/>
          <p:nvPr/>
        </p:nvSpPr>
        <p:spPr>
          <a:xfrm>
            <a:off x="11178448" y="6354288"/>
            <a:ext cx="847900" cy="338554"/>
          </a:xfrm>
          <a:prstGeom prst="rect">
            <a:avLst/>
          </a:prstGeom>
          <a:noFill/>
          <a:ln>
            <a:solidFill>
              <a:schemeClr val="accent1"/>
            </a:solidFill>
          </a:ln>
        </p:spPr>
        <p:txBody>
          <a:bodyPr wrap="square" rtlCol="0">
            <a:spAutoFit/>
          </a:bodyPr>
          <a:lstStyle/>
          <a:p>
            <a:r>
              <a:rPr lang="en-US" sz="800" dirty="0"/>
              <a:t>Dr. Fred Fryer</a:t>
            </a:r>
          </a:p>
          <a:p>
            <a:r>
              <a:rPr lang="en-US" sz="800" dirty="0"/>
              <a:t>+2782 821 4807</a:t>
            </a:r>
          </a:p>
        </p:txBody>
      </p:sp>
    </p:spTree>
    <p:extLst>
      <p:ext uri="{BB962C8B-B14F-4D97-AF65-F5344CB8AC3E}">
        <p14:creationId xmlns:p14="http://schemas.microsoft.com/office/powerpoint/2010/main" val="36282846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860151-A5E6-984F-B2FE-00B84B679B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8"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E59E55BC-EF24-0F46-9D57-06D9230F3A14}"/>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THE ENERGY REVENUE VALUE CHAIN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1">
            <a:extLst>
              <a:ext uri="{FF2B5EF4-FFF2-40B4-BE49-F238E27FC236}">
                <a16:creationId xmlns:a16="http://schemas.microsoft.com/office/drawing/2014/main" id="{5084A6AD-CA52-E541-8B7E-372E5926B587}"/>
              </a:ext>
            </a:extLst>
          </p:cNvPr>
          <p:cNvSpPr txBox="1">
            <a:spLocks/>
          </p:cNvSpPr>
          <p:nvPr/>
        </p:nvSpPr>
        <p:spPr>
          <a:xfrm>
            <a:off x="371094" y="2554356"/>
            <a:ext cx="5724906" cy="39764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This paper aims to discuss the Energy Revenue Value Chain, AND make recommendations on the final slide.</a:t>
            </a:r>
          </a:p>
          <a:p>
            <a:r>
              <a:rPr lang="en-US" sz="1600" dirty="0"/>
              <a:t>Finance and Engineering are close partners, also several other support functions such as Legal, (Metro) Police, HR, Internal Audit and more.</a:t>
            </a:r>
          </a:p>
          <a:p>
            <a:r>
              <a:rPr lang="en-US" sz="1600" dirty="0"/>
              <a:t>AND so are National Treasury and other Government Departments. </a:t>
            </a:r>
          </a:p>
          <a:p>
            <a:r>
              <a:rPr lang="en-US" sz="1600" dirty="0"/>
              <a:t>When the various revenue components are managed properly, the additional income will change any municipality to the better.</a:t>
            </a:r>
          </a:p>
          <a:p>
            <a:r>
              <a:rPr lang="en-US" sz="1600" dirty="0"/>
              <a:t>A better financial position enables a municipality to achieve its many obligations.</a:t>
            </a:r>
          </a:p>
          <a:p>
            <a:r>
              <a:rPr lang="en-US" sz="1600" dirty="0"/>
              <a:t>This is not an impossible task – one person can make a difference with committed support from political heads and senior management.</a:t>
            </a:r>
          </a:p>
        </p:txBody>
      </p:sp>
      <p:sp>
        <p:nvSpPr>
          <p:cNvPr id="7" name="Slide Number Placeholder 6">
            <a:extLst>
              <a:ext uri="{FF2B5EF4-FFF2-40B4-BE49-F238E27FC236}">
                <a16:creationId xmlns:a16="http://schemas.microsoft.com/office/drawing/2014/main" id="{9D34FAC6-365E-B64F-8C04-DC3728DC8F2A}"/>
              </a:ext>
            </a:extLst>
          </p:cNvPr>
          <p:cNvSpPr>
            <a:spLocks noGrp="1"/>
          </p:cNvSpPr>
          <p:nvPr>
            <p:ph type="sldNum" sz="quarter" idx="2"/>
          </p:nvPr>
        </p:nvSpPr>
        <p:spPr/>
        <p:txBody>
          <a:bodyPr/>
          <a:lstStyle/>
          <a:p>
            <a:fld id="{86CB4B4D-7CA3-9044-876B-883B54F8677D}" type="slidenum">
              <a:rPr lang="en-ZA" smtClean="0"/>
              <a:t>6</a:t>
            </a:fld>
            <a:endParaRPr lang="en-ZA"/>
          </a:p>
        </p:txBody>
      </p:sp>
    </p:spTree>
    <p:extLst>
      <p:ext uri="{BB962C8B-B14F-4D97-AF65-F5344CB8AC3E}">
        <p14:creationId xmlns:p14="http://schemas.microsoft.com/office/powerpoint/2010/main" val="35033420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64D5443-5EB9-1B4C-B060-5DAFC4F747AE}"/>
              </a:ext>
            </a:extLst>
          </p:cNvPr>
          <p:cNvSpPr>
            <a:spLocks noGrp="1"/>
          </p:cNvSpPr>
          <p:nvPr/>
        </p:nvSpPr>
        <p:spPr>
          <a:xfrm>
            <a:off x="6745026" y="534248"/>
            <a:ext cx="48883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THE ENERGY REVENUE VALUE CHAIN</a:t>
            </a:r>
            <a:endParaRPr lang="en-US" sz="2800" kern="1200" dirty="0">
              <a:solidFill>
                <a:schemeClr val="tx1"/>
              </a:solidFill>
              <a:latin typeface="+mj-lt"/>
              <a:ea typeface="+mj-ea"/>
              <a:cs typeface="+mj-cs"/>
            </a:endParaRPr>
          </a:p>
        </p:txBody>
      </p:sp>
      <p:sp>
        <p:nvSpPr>
          <p:cNvPr id="32" name="Freeform: Shape 25">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7">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83ADEF7-2699-894F-9F0D-D869CA8D92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4" name="Content Placeholder 3">
            <a:extLst>
              <a:ext uri="{FF2B5EF4-FFF2-40B4-BE49-F238E27FC236}">
                <a16:creationId xmlns:a16="http://schemas.microsoft.com/office/drawing/2014/main" id="{94CA9C16-BEFA-FA4F-9B89-8D7D321BAFBB}"/>
              </a:ext>
            </a:extLst>
          </p:cNvPr>
          <p:cNvSpPr txBox="1"/>
          <p:nvPr/>
        </p:nvSpPr>
        <p:spPr bwMode="auto">
          <a:xfrm>
            <a:off x="6745026" y="1685275"/>
            <a:ext cx="4884189" cy="2438869"/>
          </a:xfrm>
          <a:prstGeom prst="rect">
            <a:avLst/>
          </a:prstGeom>
        </p:spPr>
        <p:txBody>
          <a:bodyPr vert="horz" lIns="91440" tIns="45720" rIns="91440" bIns="45720" numCol="1" rtlCol="0" anchor="t" anchorCtr="0" compatLnSpc="1">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pPr>
            <a:endParaRPr lang="en-US" sz="1800" b="1" dirty="0"/>
          </a:p>
          <a:p>
            <a:pPr marL="0" indent="0">
              <a:lnSpc>
                <a:spcPct val="90000"/>
              </a:lnSpc>
              <a:buNone/>
            </a:pPr>
            <a:r>
              <a:rPr lang="en-US" sz="1800" b="1" dirty="0"/>
              <a:t>“Exactly how difficult can it be to read my meter and then provide me with an accurate bill?”</a:t>
            </a:r>
          </a:p>
          <a:p>
            <a:pPr marL="0" indent="0">
              <a:lnSpc>
                <a:spcPct val="90000"/>
              </a:lnSpc>
              <a:buNone/>
            </a:pPr>
            <a:endParaRPr lang="en-US" sz="1800" b="1" dirty="0"/>
          </a:p>
          <a:p>
            <a:pPr marL="0" indent="0">
              <a:lnSpc>
                <a:spcPct val="90000"/>
              </a:lnSpc>
              <a:buNone/>
            </a:pPr>
            <a:r>
              <a:rPr lang="en-US" sz="1800" b="1" dirty="0"/>
              <a:t>Honestly speaking, it could be a handful…</a:t>
            </a:r>
          </a:p>
          <a:p>
            <a:pPr marL="0" indent="0">
              <a:lnSpc>
                <a:spcPct val="90000"/>
              </a:lnSpc>
              <a:buNone/>
            </a:pPr>
            <a:endParaRPr lang="en-US" sz="1800" b="1" dirty="0"/>
          </a:p>
          <a:p>
            <a:pPr marL="0" indent="0">
              <a:lnSpc>
                <a:spcPct val="90000"/>
              </a:lnSpc>
              <a:buNone/>
            </a:pPr>
            <a:r>
              <a:rPr lang="en-US" sz="1800" b="1" dirty="0"/>
              <a:t>There are many components to be managed before electricity revenue will become sustainable, such as…</a:t>
            </a:r>
          </a:p>
          <a:p>
            <a:pPr marL="0" indent="-228600">
              <a:lnSpc>
                <a:spcPct val="90000"/>
              </a:lnSpc>
              <a:buFont typeface="Arial" panose="020B0604020202020204" pitchFamily="34" charset="0"/>
              <a:buChar char="•"/>
            </a:pPr>
            <a:endParaRPr lang="en-US" sz="1800" b="1" dirty="0"/>
          </a:p>
        </p:txBody>
      </p:sp>
      <p:pic>
        <p:nvPicPr>
          <p:cNvPr id="5" name="Picture 4">
            <a:extLst>
              <a:ext uri="{FF2B5EF4-FFF2-40B4-BE49-F238E27FC236}">
                <a16:creationId xmlns:a16="http://schemas.microsoft.com/office/drawing/2014/main" id="{9D532613-EACB-014F-A945-D87D6E74F7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
        <p:nvSpPr>
          <p:cNvPr id="2" name="Slide Number Placeholder 1">
            <a:extLst>
              <a:ext uri="{FF2B5EF4-FFF2-40B4-BE49-F238E27FC236}">
                <a16:creationId xmlns:a16="http://schemas.microsoft.com/office/drawing/2014/main" id="{1D462890-910B-AB48-A9C1-A6081BB990CB}"/>
              </a:ext>
            </a:extLst>
          </p:cNvPr>
          <p:cNvSpPr>
            <a:spLocks noGrp="1"/>
          </p:cNvSpPr>
          <p:nvPr>
            <p:ph type="sldNum" sz="quarter" idx="2"/>
          </p:nvPr>
        </p:nvSpPr>
        <p:spPr/>
        <p:txBody>
          <a:bodyPr/>
          <a:lstStyle/>
          <a:p>
            <a:fld id="{86CB4B4D-7CA3-9044-876B-883B54F8677D}" type="slidenum">
              <a:rPr lang="en-ZA" smtClean="0"/>
              <a:t>7</a:t>
            </a:fld>
            <a:endParaRPr lang="en-ZA"/>
          </a:p>
        </p:txBody>
      </p:sp>
      <p:sp>
        <p:nvSpPr>
          <p:cNvPr id="9" name="TextBox 8">
            <a:extLst>
              <a:ext uri="{FF2B5EF4-FFF2-40B4-BE49-F238E27FC236}">
                <a16:creationId xmlns:a16="http://schemas.microsoft.com/office/drawing/2014/main" id="{EECDB83A-988D-2845-9C85-D1D5D6D28717}"/>
              </a:ext>
            </a:extLst>
          </p:cNvPr>
          <p:cNvSpPr txBox="1"/>
          <p:nvPr/>
        </p:nvSpPr>
        <p:spPr>
          <a:xfrm>
            <a:off x="11178448" y="6344349"/>
            <a:ext cx="847900" cy="338554"/>
          </a:xfrm>
          <a:prstGeom prst="rect">
            <a:avLst/>
          </a:prstGeom>
          <a:noFill/>
          <a:ln>
            <a:solidFill>
              <a:schemeClr val="accent1"/>
            </a:solidFill>
          </a:ln>
        </p:spPr>
        <p:txBody>
          <a:bodyPr wrap="square" rtlCol="0">
            <a:spAutoFit/>
          </a:bodyPr>
          <a:lstStyle/>
          <a:p>
            <a:r>
              <a:rPr lang="en-US" sz="800" dirty="0"/>
              <a:t>Dr. Fred Fryer</a:t>
            </a:r>
          </a:p>
          <a:p>
            <a:r>
              <a:rPr lang="en-US" sz="800" dirty="0"/>
              <a:t>+2782 821 4807</a:t>
            </a:r>
          </a:p>
        </p:txBody>
      </p:sp>
    </p:spTree>
    <p:extLst>
      <p:ext uri="{BB962C8B-B14F-4D97-AF65-F5344CB8AC3E}">
        <p14:creationId xmlns:p14="http://schemas.microsoft.com/office/powerpoint/2010/main" val="1891151706"/>
      </p:ext>
    </p:extLst>
  </p:cSld>
  <p:clrMapOvr>
    <a:overrideClrMapping bg1="dk1" tx1="lt1" bg2="dk2" tx2="lt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D624D-E8F8-1547-8ABA-C5F675999A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1"/>
            <a:ext cx="5405357" cy="17277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a:extLst>
              <a:ext uri="{FF2B5EF4-FFF2-40B4-BE49-F238E27FC236}">
                <a16:creationId xmlns:a16="http://schemas.microsoft.com/office/drawing/2014/main" id="{B94BDB44-2874-B142-8A6A-D3095CEE20C3}"/>
              </a:ext>
            </a:extLst>
          </p:cNvPr>
          <p:cNvSpPr/>
          <p:nvPr/>
        </p:nvSpPr>
        <p:spPr>
          <a:xfrm>
            <a:off x="986512" y="1307939"/>
            <a:ext cx="9034818" cy="5377066"/>
          </a:xfrm>
          <a:prstGeom prst="rect">
            <a:avLst/>
          </a:prstGeom>
        </p:spPr>
        <p:txBody>
          <a:bodyPr vert="horz" lIns="91440" tIns="45720" rIns="91440" bIns="45720" rtlCol="0" anchor="ctr">
            <a:normAutofit/>
          </a:bodyPr>
          <a:lstStyle/>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ENERGY BALANCE METHODOLOGY APPROVED BY COUNCIL</a:t>
            </a:r>
            <a:r>
              <a:rPr lang="en-US" sz="1400" dirty="0">
                <a:latin typeface="Arial" panose="020B0604020202020204" pitchFamily="34" charset="0"/>
                <a:cs typeface="Arial" panose="020B0604020202020204" pitchFamily="34" charset="0"/>
              </a:rPr>
              <a:t> - provides a true reflection on losses, specifically non-technical losses</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TARIFFS, BUDGETING AND FORECASTING</a:t>
            </a:r>
            <a:r>
              <a:rPr lang="en-US" sz="1400" dirty="0">
                <a:latin typeface="Arial" panose="020B0604020202020204" pitchFamily="34" charset="0"/>
                <a:cs typeface="Arial" panose="020B0604020202020204" pitchFamily="34" charset="0"/>
              </a:rPr>
              <a:t> – critical elements</a:t>
            </a: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PART OF SDBIP</a:t>
            </a:r>
            <a:r>
              <a:rPr lang="en-US" sz="1400" dirty="0">
                <a:latin typeface="Arial" panose="020B0604020202020204" pitchFamily="34" charset="0"/>
                <a:cs typeface="Arial" panose="020B0604020202020204" pitchFamily="34" charset="0"/>
              </a:rPr>
              <a:t> – in addition, micro performance management via KPI’s, largely on loss mitigation</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SUPPORTIVE POLICIES, PROCESSES</a:t>
            </a:r>
            <a:r>
              <a:rPr lang="en-US" sz="1400" dirty="0">
                <a:latin typeface="Arial" panose="020B0604020202020204" pitchFamily="34" charset="0"/>
                <a:cs typeface="Arial" panose="020B0604020202020204" pitchFamily="34" charset="0"/>
              </a:rPr>
              <a:t> – e.g. a Residential metering policy, additional standard operating procedures, electronic workflows and more</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ELECTRICITY BY-LAWS</a:t>
            </a:r>
            <a:r>
              <a:rPr lang="en-US" sz="1400" dirty="0">
                <a:latin typeface="Arial" panose="020B0604020202020204" pitchFamily="34" charset="0"/>
                <a:cs typeface="Arial" panose="020B0604020202020204" pitchFamily="34" charset="0"/>
              </a:rPr>
              <a:t> – legally supporting and guiding Energy and the City / Town</a:t>
            </a: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effectLst/>
                <a:latin typeface="Arial" panose="020B0604020202020204" pitchFamily="34" charset="0"/>
                <a:cs typeface="Arial" panose="020B0604020202020204" pitchFamily="34" charset="0"/>
              </a:rPr>
              <a:t>D</a:t>
            </a:r>
            <a:r>
              <a:rPr lang="en-US" sz="1400" u="sng" dirty="0">
                <a:latin typeface="Arial" panose="020B0604020202020204" pitchFamily="34" charset="0"/>
                <a:cs typeface="Arial" panose="020B0604020202020204" pitchFamily="34" charset="0"/>
              </a:rPr>
              <a:t>AILY OPERATIONAL ASPECTS</a:t>
            </a:r>
            <a:r>
              <a:rPr lang="en-US" sz="1400" dirty="0">
                <a:latin typeface="Arial" panose="020B0604020202020204" pitchFamily="34" charset="0"/>
                <a:cs typeface="Arial" panose="020B0604020202020204" pitchFamily="34" charset="0"/>
              </a:rPr>
              <a:t> – such as un-bypassing meters, issuing and managing reinstatement fees, repairs to meters, more</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CAPITAL BASED PROJECTS</a:t>
            </a:r>
            <a:r>
              <a:rPr lang="en-US" sz="1400" dirty="0">
                <a:latin typeface="Arial" panose="020B0604020202020204" pitchFamily="34" charset="0"/>
                <a:cs typeface="Arial" panose="020B0604020202020204" pitchFamily="34" charset="0"/>
              </a:rPr>
              <a:t> – larger projects in specific areas, numerous smaller projects (meters, protective structures in the main)</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RISK MANAGEMENT AND RISK MITIGATION PROJECTS</a:t>
            </a:r>
            <a:r>
              <a:rPr lang="en-US" sz="1400" dirty="0">
                <a:latin typeface="Arial" panose="020B0604020202020204" pitchFamily="34" charset="0"/>
                <a:cs typeface="Arial" panose="020B0604020202020204" pitchFamily="34" charset="0"/>
              </a:rPr>
              <a:t> – very high levels of risk exist, related to the various forms of metering and their supportive systems, tariff levels, and more</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EVER-INCREASE THE RISK FOR INTERFERING WITH A METER</a:t>
            </a:r>
            <a:r>
              <a:rPr lang="en-US" sz="1400" dirty="0">
                <a:latin typeface="Arial" panose="020B0604020202020204" pitchFamily="34" charset="0"/>
                <a:cs typeface="Arial" panose="020B0604020202020204" pitchFamily="34" charset="0"/>
              </a:rPr>
              <a:t> – tampering must carry a high risk to the user of the electricity, e.g. once off penalty, plus back-billing, possible criminal prosecution</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latin typeface="Arial" panose="020B0604020202020204" pitchFamily="34" charset="0"/>
                <a:cs typeface="Arial" panose="020B0604020202020204" pitchFamily="34" charset="0"/>
              </a:rPr>
              <a:t>DEALING WITH ILLEGAL CONNECTIONS</a:t>
            </a:r>
            <a:r>
              <a:rPr lang="en-US" sz="1400" dirty="0">
                <a:latin typeface="Arial" panose="020B0604020202020204" pitchFamily="34" charset="0"/>
                <a:cs typeface="Arial" panose="020B0604020202020204" pitchFamily="34" charset="0"/>
              </a:rPr>
              <a:t> – consistent removal, mitigation in terms of access points, prosecution, and</a:t>
            </a:r>
            <a:endParaRPr lang="en-US" sz="1400" dirty="0">
              <a:effectLst/>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b="1" u="sng" dirty="0">
                <a:latin typeface="Arial" panose="020B0604020202020204" pitchFamily="34" charset="0"/>
                <a:cs typeface="Arial" panose="020B0604020202020204" pitchFamily="34" charset="0"/>
              </a:rPr>
              <a:t>SKILLED RESOURCES TO PLAN AND EXECUTE</a:t>
            </a:r>
            <a:r>
              <a:rPr lang="en-US" sz="1400" b="1" dirty="0">
                <a:latin typeface="Arial" panose="020B0604020202020204" pitchFamily="34" charset="0"/>
                <a:cs typeface="Arial" panose="020B0604020202020204" pitchFamily="34" charset="0"/>
              </a:rPr>
              <a:t> – this plan comes to naught, unless highly skilled  resources are retained, and highly skilled external resources are contracted.</a:t>
            </a:r>
          </a:p>
          <a:p>
            <a:pPr marL="342900" lvl="0" indent="-228600">
              <a:lnSpc>
                <a:spcPct val="90000"/>
              </a:lnSpc>
              <a:spcAft>
                <a:spcPts val="600"/>
              </a:spcAft>
              <a:buFont typeface="Arial" panose="020B0604020202020204" pitchFamily="34" charset="0"/>
              <a:buChar char="•"/>
              <a:tabLst>
                <a:tab pos="228600" algn="l"/>
                <a:tab pos="540385" algn="l"/>
                <a:tab pos="1620520" algn="l"/>
              </a:tabLst>
            </a:pPr>
            <a:r>
              <a:rPr lang="en-US" sz="1400" u="sng" dirty="0">
                <a:effectLst/>
                <a:latin typeface="Arial" panose="020B0604020202020204" pitchFamily="34" charset="0"/>
                <a:cs typeface="Arial" panose="020B0604020202020204" pitchFamily="34" charset="0"/>
              </a:rPr>
              <a:t>BILLING AND COLLECTION</a:t>
            </a:r>
            <a:r>
              <a:rPr lang="en-US" sz="1400" dirty="0">
                <a:effectLst/>
                <a:latin typeface="Arial" panose="020B0604020202020204" pitchFamily="34" charset="0"/>
                <a:cs typeface="Arial" panose="020B0604020202020204" pitchFamily="34" charset="0"/>
              </a:rPr>
              <a:t> – Finance </a:t>
            </a:r>
          </a:p>
        </p:txBody>
      </p:sp>
      <p:sp>
        <p:nvSpPr>
          <p:cNvPr id="35" name="Title 4">
            <a:extLst>
              <a:ext uri="{FF2B5EF4-FFF2-40B4-BE49-F238E27FC236}">
                <a16:creationId xmlns:a16="http://schemas.microsoft.com/office/drawing/2014/main" id="{21A7C5FE-359C-514B-8E3D-4BB59B4ED887}"/>
              </a:ext>
            </a:extLst>
          </p:cNvPr>
          <p:cNvSpPr>
            <a:spLocks noGrp="1"/>
          </p:cNvSpPr>
          <p:nvPr/>
        </p:nvSpPr>
        <p:spPr>
          <a:xfrm>
            <a:off x="5923722" y="377686"/>
            <a:ext cx="4522304" cy="115293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r>
              <a:rPr lang="en-US" sz="2400" dirty="0">
                <a:solidFill>
                  <a:schemeClr val="tx1"/>
                </a:solidFill>
                <a:latin typeface="+mn-lt"/>
                <a:cs typeface="Arial" panose="020B0604020202020204" pitchFamily="34" charset="0"/>
              </a:rPr>
              <a:t>ENERGY REVENUE PLAN – detailed and practical strategy on main and back-office supportive projects</a:t>
            </a:r>
            <a:endParaRPr lang="en-ZA" sz="2400" dirty="0">
              <a:solidFill>
                <a:schemeClr val="tx1"/>
              </a:solidFill>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D0261DFA-7911-634E-9966-1F8BFDF6C20F}"/>
              </a:ext>
            </a:extLst>
          </p:cNvPr>
          <p:cNvSpPr>
            <a:spLocks noGrp="1"/>
          </p:cNvSpPr>
          <p:nvPr>
            <p:ph type="sldNum" sz="quarter" idx="2"/>
          </p:nvPr>
        </p:nvSpPr>
        <p:spPr/>
        <p:txBody>
          <a:bodyPr/>
          <a:lstStyle/>
          <a:p>
            <a:fld id="{86CB4B4D-7CA3-9044-876B-883B54F8677D}" type="slidenum">
              <a:rPr lang="en-ZA" smtClean="0"/>
              <a:t>8</a:t>
            </a:fld>
            <a:endParaRPr lang="en-ZA"/>
          </a:p>
        </p:txBody>
      </p:sp>
      <p:sp>
        <p:nvSpPr>
          <p:cNvPr id="6" name="TextBox 5">
            <a:extLst>
              <a:ext uri="{FF2B5EF4-FFF2-40B4-BE49-F238E27FC236}">
                <a16:creationId xmlns:a16="http://schemas.microsoft.com/office/drawing/2014/main" id="{37D862F8-B584-9041-9B68-1A00D66143A2}"/>
              </a:ext>
            </a:extLst>
          </p:cNvPr>
          <p:cNvSpPr txBox="1"/>
          <p:nvPr/>
        </p:nvSpPr>
        <p:spPr>
          <a:xfrm>
            <a:off x="11178448" y="6344349"/>
            <a:ext cx="847900" cy="338554"/>
          </a:xfrm>
          <a:prstGeom prst="rect">
            <a:avLst/>
          </a:prstGeom>
          <a:noFill/>
          <a:ln>
            <a:solidFill>
              <a:schemeClr val="accent1"/>
            </a:solidFill>
          </a:ln>
        </p:spPr>
        <p:txBody>
          <a:bodyPr wrap="square" rtlCol="0">
            <a:spAutoFit/>
          </a:bodyPr>
          <a:lstStyle/>
          <a:p>
            <a:r>
              <a:rPr lang="en-US" sz="800" dirty="0"/>
              <a:t>Dr. Fred Fryer</a:t>
            </a:r>
          </a:p>
          <a:p>
            <a:r>
              <a:rPr lang="en-US" sz="800" dirty="0"/>
              <a:t>+2782 821 4807</a:t>
            </a:r>
          </a:p>
        </p:txBody>
      </p:sp>
    </p:spTree>
    <p:extLst>
      <p:ext uri="{BB962C8B-B14F-4D97-AF65-F5344CB8AC3E}">
        <p14:creationId xmlns:p14="http://schemas.microsoft.com/office/powerpoint/2010/main" val="5775779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DF3A0D6-BEB7-0546-809F-0B5D47A9CF70}"/>
              </a:ext>
            </a:extLst>
          </p:cNvPr>
          <p:cNvGraphicFramePr>
            <a:graphicFrameLocks noGrp="1"/>
          </p:cNvGraphicFramePr>
          <p:nvPr>
            <p:extLst>
              <p:ext uri="{D42A27DB-BD31-4B8C-83A1-F6EECF244321}">
                <p14:modId xmlns:p14="http://schemas.microsoft.com/office/powerpoint/2010/main" val="2026596050"/>
              </p:ext>
            </p:extLst>
          </p:nvPr>
        </p:nvGraphicFramePr>
        <p:xfrm>
          <a:off x="451413" y="404665"/>
          <a:ext cx="10509812" cy="6269521"/>
        </p:xfrm>
        <a:graphic>
          <a:graphicData uri="http://schemas.openxmlformats.org/drawingml/2006/table">
            <a:tbl>
              <a:tblPr firstRow="1" firstCol="1" bandRow="1"/>
              <a:tblGrid>
                <a:gridCol w="1900968">
                  <a:extLst>
                    <a:ext uri="{9D8B030D-6E8A-4147-A177-3AD203B41FA5}">
                      <a16:colId xmlns:a16="http://schemas.microsoft.com/office/drawing/2014/main" val="358354715"/>
                    </a:ext>
                  </a:extLst>
                </a:gridCol>
                <a:gridCol w="1535652">
                  <a:extLst>
                    <a:ext uri="{9D8B030D-6E8A-4147-A177-3AD203B41FA5}">
                      <a16:colId xmlns:a16="http://schemas.microsoft.com/office/drawing/2014/main" val="873812818"/>
                    </a:ext>
                  </a:extLst>
                </a:gridCol>
                <a:gridCol w="1903043">
                  <a:extLst>
                    <a:ext uri="{9D8B030D-6E8A-4147-A177-3AD203B41FA5}">
                      <a16:colId xmlns:a16="http://schemas.microsoft.com/office/drawing/2014/main" val="596386414"/>
                    </a:ext>
                  </a:extLst>
                </a:gridCol>
                <a:gridCol w="1858496">
                  <a:extLst>
                    <a:ext uri="{9D8B030D-6E8A-4147-A177-3AD203B41FA5}">
                      <a16:colId xmlns:a16="http://schemas.microsoft.com/office/drawing/2014/main" val="407636254"/>
                    </a:ext>
                  </a:extLst>
                </a:gridCol>
                <a:gridCol w="1624585">
                  <a:extLst>
                    <a:ext uri="{9D8B030D-6E8A-4147-A177-3AD203B41FA5}">
                      <a16:colId xmlns:a16="http://schemas.microsoft.com/office/drawing/2014/main" val="3103325170"/>
                    </a:ext>
                  </a:extLst>
                </a:gridCol>
                <a:gridCol w="1687068">
                  <a:extLst>
                    <a:ext uri="{9D8B030D-6E8A-4147-A177-3AD203B41FA5}">
                      <a16:colId xmlns:a16="http://schemas.microsoft.com/office/drawing/2014/main" val="4215550980"/>
                    </a:ext>
                  </a:extLst>
                </a:gridCol>
              </a:tblGrid>
              <a:tr h="247889">
                <a:tc>
                  <a:txBody>
                    <a:bodyPr/>
                    <a:lstStyle/>
                    <a:p>
                      <a:pPr algn="ctr">
                        <a:spcAft>
                          <a:spcPts val="0"/>
                        </a:spcAft>
                      </a:pPr>
                      <a:r>
                        <a:rPr lang="en-US" sz="1400" dirty="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CORE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SYSTEMS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PROJECTS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CONTRACTS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GOVERNANCE</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dirty="0">
                          <a:ln>
                            <a:noFill/>
                          </a:ln>
                          <a:solidFill>
                            <a:srgbClr val="000000"/>
                          </a:solidFill>
                          <a:effectLst>
                            <a:outerShdw blurRad="38100" dist="19050" dir="2700000" algn="tl">
                              <a:schemeClr val="dk1">
                                <a:alpha val="40000"/>
                              </a:schemeClr>
                            </a:outerShdw>
                          </a:effectLst>
                          <a:latin typeface="+mn-lt"/>
                          <a:ea typeface="Calibri" panose="020F0502020204030204" pitchFamily="34" charset="0"/>
                          <a:cs typeface="Times New Roman" panose="02020603050405020304" pitchFamily="18" charset="0"/>
                        </a:rPr>
                        <a:t>DEPENDENCIES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8151915"/>
                  </a:ext>
                </a:extLst>
              </a:tr>
              <a:tr h="548479">
                <a:tc>
                  <a:txBody>
                    <a:bodyPr/>
                    <a:lstStyle/>
                    <a:p>
                      <a:pPr algn="ctr">
                        <a:spcAft>
                          <a:spcPts val="0"/>
                        </a:spcAft>
                      </a:pPr>
                      <a:r>
                        <a:rPr lang="en-US" sz="1400" b="1" dirty="0">
                          <a:solidFill>
                            <a:srgbClr val="FF0000"/>
                          </a:solidFill>
                          <a:effectLst/>
                          <a:latin typeface="+mn-lt"/>
                          <a:ea typeface="Calibri" panose="020F0502020204030204" pitchFamily="34" charset="0"/>
                          <a:cs typeface="Times New Roman" panose="02020603050405020304" pitchFamily="18" charset="0"/>
                        </a:rPr>
                        <a:t>Technical Skills</a:t>
                      </a:r>
                      <a:endParaRPr lang="en-ZA" sz="1400" dirty="0">
                        <a:solidFill>
                          <a:srgbClr val="FF0000"/>
                        </a:solidFill>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Prepayment Vending System</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Day to Day Audits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Automated Meter Read</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Political Leadership</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Political Leadership</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006172971"/>
                  </a:ext>
                </a:extLst>
              </a:tr>
              <a:tr h="598252">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Effective Management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Smart Meter System</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Conventional Meter to Prepayment (or Smart)</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Meter Management</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NERSA</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Finance (billing, collection, budget, supply chain)</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324031894"/>
                  </a:ext>
                </a:extLst>
              </a:tr>
              <a:tr h="548968">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Reduce Losses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Finance Billing System</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Large Users on AMR</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Meter Installation</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By-laws, Policies, Standard Operating Procedures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ICT (communication, hosting, etc)</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750598056"/>
                  </a:ext>
                </a:extLst>
              </a:tr>
              <a:tr h="619234">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Innovate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Business Process Management</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Replace Faulty Meters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Meter Read</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Revenue Plan</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Metro Police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470440266"/>
                  </a:ext>
                </a:extLst>
              </a:tr>
              <a:tr h="475284">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Tariffs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Geographical Information System</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CAPEX, restore and protect meter integrity</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Third Party Vending</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Energy Balance</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Legal</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789630148"/>
                  </a:ext>
                </a:extLst>
              </a:tr>
              <a:tr h="483090">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Budgeting</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Complaint Management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Remove Illegal Connections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Material Supply (many)</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Risk Management</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HR</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055251395"/>
                  </a:ext>
                </a:extLst>
              </a:tr>
              <a:tr h="483090">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KPI’s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Large Power User Fault Management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Un-bypass Meters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Free Basic Electricity (Eskom supply areas)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Internal Audit</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Energy (Operations and Maintenance)</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47525334"/>
                  </a:ext>
                </a:extLst>
              </a:tr>
              <a:tr h="545551">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Eskom Bulk Purchases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Reporting Software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Prosecute Customers with Bypassed Meters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Meter Seals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AGSA</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Energy (Planning)</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33500577"/>
                  </a:ext>
                </a:extLst>
              </a:tr>
              <a:tr h="480163">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Track Sales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Meter Fraud Detection Algorithms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Back-billing of Lost Units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Prepayment Vending System  Maintenance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effectLst/>
                          <a:latin typeface="+mn-lt"/>
                          <a:ea typeface="Calibri" panose="020F0502020204030204" pitchFamily="34" charset="0"/>
                          <a:cs typeface="Times New Roman" panose="02020603050405020304" pitchFamily="18" charset="0"/>
                        </a:rPr>
                        <a:t> </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SAPS / Courts</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522076981"/>
                  </a:ext>
                </a:extLst>
              </a:tr>
              <a:tr h="473332">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Predictive Analysis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SCADA or Power Outage Detection</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a:solidFill>
                            <a:srgbClr val="000000"/>
                          </a:solidFill>
                          <a:effectLst/>
                          <a:latin typeface="+mn-lt"/>
                          <a:ea typeface="Calibri" panose="020F0502020204030204" pitchFamily="34" charset="0"/>
                          <a:cs typeface="Times New Roman" panose="02020603050405020304" pitchFamily="18" charset="0"/>
                        </a:rPr>
                        <a:t>Interim Readings Eradicate</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Smart Meter System Maintenance</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a:effectLst/>
                          <a:latin typeface="+mn-lt"/>
                          <a:ea typeface="Calibri" panose="020F0502020204030204" pitchFamily="34" charset="0"/>
                          <a:cs typeface="Times New Roman" panose="02020603050405020304" pitchFamily="18" charset="0"/>
                        </a:rPr>
                        <a:t> </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a:effectLst/>
                          <a:latin typeface="+mn-lt"/>
                          <a:ea typeface="Calibri" panose="020F0502020204030204" pitchFamily="34" charset="0"/>
                          <a:cs typeface="Times New Roman" panose="02020603050405020304" pitchFamily="18" charset="0"/>
                        </a:rPr>
                        <a:t> </a:t>
                      </a:r>
                      <a:endParaRPr lang="en-ZA" sz="140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40305022"/>
                  </a:ext>
                </a:extLst>
              </a:tr>
              <a:tr h="473332">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Defend Rights to Supply and to Surplus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spcAft>
                          <a:spcPts val="0"/>
                        </a:spcAft>
                      </a:pPr>
                      <a:r>
                        <a:rPr lang="en-US" sz="1400" b="1" dirty="0">
                          <a:effectLst/>
                          <a:latin typeface="+mn-lt"/>
                          <a:ea typeface="Calibri" panose="020F0502020204030204" pitchFamily="34" charset="0"/>
                          <a:cs typeface="Times New Roman" panose="02020603050405020304" pitchFamily="18" charset="0"/>
                        </a:rPr>
                        <a: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400" b="1" dirty="0">
                          <a:solidFill>
                            <a:srgbClr val="000000"/>
                          </a:solidFill>
                          <a:effectLst/>
                          <a:latin typeface="+mn-lt"/>
                          <a:ea typeface="Calibri" panose="020F0502020204030204" pitchFamily="34" charset="0"/>
                          <a:cs typeface="Times New Roman" panose="02020603050405020304" pitchFamily="18" charset="0"/>
                        </a:rPr>
                        <a:t>Check Meters on Eskom Supply Points</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dirty="0">
                          <a:effectLst/>
                          <a:latin typeface="+mn-lt"/>
                          <a:ea typeface="Calibri" panose="020F0502020204030204" pitchFamily="34" charset="0"/>
                          <a:cs typeface="Times New Roman" panose="02020603050405020304" pitchFamily="18" charset="0"/>
                        </a:rPr>
                        <a: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spcAft>
                          <a:spcPts val="0"/>
                        </a:spcAft>
                      </a:pPr>
                      <a:r>
                        <a:rPr lang="en-US" sz="1400" b="1" dirty="0">
                          <a:effectLst/>
                          <a:latin typeface="+mn-lt"/>
                          <a:ea typeface="Calibri" panose="020F0502020204030204" pitchFamily="34" charset="0"/>
                          <a:cs typeface="Times New Roman" panose="02020603050405020304" pitchFamily="18" charset="0"/>
                        </a:rPr>
                        <a: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400" b="1" dirty="0">
                          <a:effectLst/>
                          <a:latin typeface="+mn-lt"/>
                          <a:ea typeface="Calibri" panose="020F0502020204030204" pitchFamily="34" charset="0"/>
                          <a:cs typeface="Times New Roman" panose="02020603050405020304" pitchFamily="18" charset="0"/>
                        </a:rPr>
                        <a:t> </a:t>
                      </a:r>
                      <a:endParaRPr lang="en-ZA" sz="1400" dirty="0">
                        <a:effectLst/>
                        <a:latin typeface="+mn-lt"/>
                        <a:ea typeface="Calibri" panose="020F0502020204030204" pitchFamily="34" charset="0"/>
                        <a:cs typeface="Times New Roman" panose="02020603050405020304" pitchFamily="18" charset="0"/>
                      </a:endParaRPr>
                    </a:p>
                  </a:txBody>
                  <a:tcPr marL="39909" marR="39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794516429"/>
                  </a:ext>
                </a:extLst>
              </a:tr>
            </a:tbl>
          </a:graphicData>
        </a:graphic>
      </p:graphicFrame>
      <p:sp>
        <p:nvSpPr>
          <p:cNvPr id="6" name="Title 4">
            <a:extLst>
              <a:ext uri="{FF2B5EF4-FFF2-40B4-BE49-F238E27FC236}">
                <a16:creationId xmlns:a16="http://schemas.microsoft.com/office/drawing/2014/main" id="{5A528FBD-4F5C-D243-92C2-8EA94C43D649}"/>
              </a:ext>
            </a:extLst>
          </p:cNvPr>
          <p:cNvSpPr>
            <a:spLocks noGrp="1"/>
          </p:cNvSpPr>
          <p:nvPr/>
        </p:nvSpPr>
        <p:spPr>
          <a:xfrm>
            <a:off x="451413" y="1"/>
            <a:ext cx="10509812" cy="40466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0" kern="1200" cap="none" spc="-20" baseline="0">
                <a:solidFill>
                  <a:schemeClr val="accent5"/>
                </a:solidFill>
                <a:latin typeface="+mj-lt"/>
                <a:ea typeface="+mj-ea"/>
                <a:cs typeface="+mj-cs"/>
              </a:defRPr>
            </a:lvl1pPr>
          </a:lstStyle>
          <a:p>
            <a:pPr algn="ctr"/>
            <a:r>
              <a:rPr lang="en-US" sz="2000" b="1" dirty="0">
                <a:solidFill>
                  <a:schemeClr val="tx1"/>
                </a:solidFill>
                <a:cs typeface="Arial" panose="020B0604020202020204" pitchFamily="34" charset="0"/>
              </a:rPr>
              <a:t>THE MAIN ENERGY REVENUE VALUE CHAIN COMPONENTS</a:t>
            </a:r>
            <a:endParaRPr lang="en-ZA" sz="2000" dirty="0">
              <a:solidFill>
                <a:schemeClr val="tx1"/>
              </a:solidFill>
              <a:cs typeface="Arial" panose="020B0604020202020204" pitchFamily="34" charset="0"/>
            </a:endParaRPr>
          </a:p>
        </p:txBody>
      </p:sp>
      <p:sp>
        <p:nvSpPr>
          <p:cNvPr id="2" name="Slide Number Placeholder 1">
            <a:extLst>
              <a:ext uri="{FF2B5EF4-FFF2-40B4-BE49-F238E27FC236}">
                <a16:creationId xmlns:a16="http://schemas.microsoft.com/office/drawing/2014/main" id="{662B52DC-FB56-BF40-94BE-F9A18CF9FB6A}"/>
              </a:ext>
            </a:extLst>
          </p:cNvPr>
          <p:cNvSpPr>
            <a:spLocks noGrp="1"/>
          </p:cNvSpPr>
          <p:nvPr>
            <p:ph type="sldNum" sz="quarter" idx="2"/>
          </p:nvPr>
        </p:nvSpPr>
        <p:spPr/>
        <p:txBody>
          <a:bodyPr/>
          <a:lstStyle/>
          <a:p>
            <a:fld id="{86CB4B4D-7CA3-9044-876B-883B54F8677D}" type="slidenum">
              <a:rPr lang="en-ZA" smtClean="0"/>
              <a:t>9</a:t>
            </a:fld>
            <a:endParaRPr lang="en-ZA"/>
          </a:p>
        </p:txBody>
      </p:sp>
      <p:sp>
        <p:nvSpPr>
          <p:cNvPr id="7" name="TextBox 6">
            <a:extLst>
              <a:ext uri="{FF2B5EF4-FFF2-40B4-BE49-F238E27FC236}">
                <a16:creationId xmlns:a16="http://schemas.microsoft.com/office/drawing/2014/main" id="{39BEC6E3-9D81-5349-87DA-8DAAE5CE3218}"/>
              </a:ext>
            </a:extLst>
          </p:cNvPr>
          <p:cNvSpPr txBox="1"/>
          <p:nvPr/>
        </p:nvSpPr>
        <p:spPr>
          <a:xfrm>
            <a:off x="9984674" y="6335632"/>
            <a:ext cx="847900" cy="338554"/>
          </a:xfrm>
          <a:prstGeom prst="rect">
            <a:avLst/>
          </a:prstGeom>
          <a:noFill/>
          <a:ln>
            <a:solidFill>
              <a:schemeClr val="accent1"/>
            </a:solidFill>
          </a:ln>
        </p:spPr>
        <p:txBody>
          <a:bodyPr wrap="square" rtlCol="0">
            <a:spAutoFit/>
          </a:bodyPr>
          <a:lstStyle/>
          <a:p>
            <a:r>
              <a:rPr lang="en-US" sz="800" dirty="0"/>
              <a:t>Dr. Fred Fryer</a:t>
            </a:r>
          </a:p>
          <a:p>
            <a:r>
              <a:rPr lang="en-US" sz="800" dirty="0"/>
              <a:t>+2782 821 4807</a:t>
            </a:r>
          </a:p>
        </p:txBody>
      </p:sp>
    </p:spTree>
    <p:extLst>
      <p:ext uri="{BB962C8B-B14F-4D97-AF65-F5344CB8AC3E}">
        <p14:creationId xmlns:p14="http://schemas.microsoft.com/office/powerpoint/2010/main" val="340760271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FFFFFF"/>
      </a:dk1>
      <a:lt1>
        <a:srgbClr val="FFFFFF"/>
      </a:lt1>
      <a:dk2>
        <a:srgbClr val="A7A7A7"/>
      </a:dk2>
      <a:lt2>
        <a:srgbClr val="535353"/>
      </a:lt2>
      <a:accent1>
        <a:srgbClr val="004684"/>
      </a:accent1>
      <a:accent2>
        <a:srgbClr val="FDB43D"/>
      </a:accent2>
      <a:accent3>
        <a:srgbClr val="006940"/>
      </a:accent3>
      <a:accent4>
        <a:srgbClr val="ED1B2E"/>
      </a:accent4>
      <a:accent5>
        <a:srgbClr val="1E1C1A"/>
      </a:accent5>
      <a:accent6>
        <a:srgbClr val="7F7F7F"/>
      </a:accent6>
      <a:hlink>
        <a:srgbClr val="0000FF"/>
      </a:hlink>
      <a:folHlink>
        <a:srgbClr val="FF00FF"/>
      </a:folHlink>
    </a:clrScheme>
    <a:fontScheme name="White">
      <a:majorFont>
        <a:latin typeface="Arial"/>
        <a:ea typeface="Arial"/>
        <a:cs typeface="Arial"/>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68083"/>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5147</Words>
  <Application>Microsoft Macintosh PowerPoint</Application>
  <PresentationFormat>Widescreen</PresentationFormat>
  <Paragraphs>786</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Abadi MT Condensed Light</vt:lpstr>
      <vt:lpstr>Arial</vt:lpstr>
      <vt:lpstr>Calibri</vt:lpstr>
      <vt:lpstr>Calibri Light</vt:lpstr>
      <vt:lpstr>Helvetica</vt:lpstr>
      <vt:lpstr>Symbol</vt:lpstr>
      <vt:lpstr>Office Theme</vt:lpstr>
      <vt:lpstr>White</vt:lpstr>
      <vt:lpstr>Assets - Alignment of Finance and Engineering Outcomes for Effective and Efficient Service Delivery  ALIGNING THE ENERGY REVENUE VALUE CHAIN TO FACILITATE FINANCIAL SUCCESS</vt:lpstr>
      <vt:lpstr>PowerPoint Presentation</vt:lpstr>
      <vt:lpstr>PowerPoint Presentation</vt:lpstr>
      <vt:lpstr>SUBSTATION – CATASTROPHIC FAILURE</vt:lpstr>
      <vt:lpstr>PowerPoint Presentation</vt:lpstr>
      <vt:lpstr>PowerPoint Presentation</vt:lpstr>
      <vt:lpstr>PowerPoint Presentation</vt:lpstr>
      <vt:lpstr>PowerPoint Presentation</vt:lpstr>
      <vt:lpstr>PowerPoint Presentation</vt:lpstr>
      <vt:lpstr>1. THE ENERGY BALANCE AND ITS SEGMENTS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TARIFFS, BUDGET, FORECAST</vt:lpstr>
      <vt:lpstr>PowerPoint Presentation</vt:lpstr>
      <vt:lpstr>PowerPoint Presentation</vt:lpstr>
      <vt:lpstr>3. PART OF SDBIP</vt:lpstr>
      <vt:lpstr>PowerPoint Presentation</vt:lpstr>
      <vt:lpstr>PowerPoint Presentation</vt:lpstr>
      <vt:lpstr>4. SUPPORTIVE POLICIES AND PROCESSES</vt:lpstr>
      <vt:lpstr>PowerPoint Presentation</vt:lpstr>
      <vt:lpstr>PowerPoint Presentation</vt:lpstr>
      <vt:lpstr>PowerPoint Presentation</vt:lpstr>
      <vt:lpstr>5. ELECTRICITY BY-LAWS</vt:lpstr>
      <vt:lpstr>PowerPoint Presentation</vt:lpstr>
      <vt:lpstr>6. DAILY OPERATIONAL ASPECTS</vt:lpstr>
      <vt:lpstr>DAILY OPERATIONAL ASPECTS – MANAGE THE SMALL PROJECTS NON-STOP</vt:lpstr>
      <vt:lpstr>7. CAPITAL BASED PROJECTS</vt:lpstr>
      <vt:lpstr>PowerPoint Presentation</vt:lpstr>
      <vt:lpstr>PowerPoint Presentation</vt:lpstr>
      <vt:lpstr>8. MANAGE RISK</vt:lpstr>
      <vt:lpstr>PowerPoint Presentation</vt:lpstr>
      <vt:lpstr>9. INCREASE THE RISK FOR METER INTERFERENCE</vt:lpstr>
      <vt:lpstr>PowerPoint Presentation</vt:lpstr>
      <vt:lpstr>10. DEAL WITH ILLEGAL CONNECTIONS</vt:lpstr>
      <vt:lpstr>PowerPoint Presentation</vt:lpstr>
      <vt:lpstr>11. SKILLED RESOURCES TO PLAN AND EXECUTE</vt:lpstr>
      <vt:lpstr>PowerPoint Presentation</vt:lpstr>
      <vt:lpstr>PowerPoint Presentation</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Assets - Alignment of Finance and Engineering Outcomes for Effective and Efficient Service Delivery  ALIGNING THE ENERGY REVENUE VALUE CHAIN TO FACILITATE FINANCIAL SUCCESS</dc:title>
  <dc:creator>Freddie Fryer (Ekurhuleni)</dc:creator>
  <cp:lastModifiedBy>Freddie Fryer (Ekurhuleni)</cp:lastModifiedBy>
  <cp:revision>30</cp:revision>
  <dcterms:created xsi:type="dcterms:W3CDTF">2020-10-16T09:14:02Z</dcterms:created>
  <dcterms:modified xsi:type="dcterms:W3CDTF">2020-10-23T04:04:09Z</dcterms:modified>
</cp:coreProperties>
</file>