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9" r:id="rId5"/>
    <p:sldId id="257" r:id="rId6"/>
    <p:sldId id="280" r:id="rId7"/>
    <p:sldId id="258" r:id="rId8"/>
    <p:sldId id="262" r:id="rId9"/>
    <p:sldId id="264" r:id="rId10"/>
    <p:sldId id="259" r:id="rId11"/>
    <p:sldId id="260" r:id="rId12"/>
    <p:sldId id="277" r:id="rId13"/>
    <p:sldId id="274" r:id="rId14"/>
    <p:sldId id="275" r:id="rId15"/>
    <p:sldId id="276" r:id="rId16"/>
    <p:sldId id="265" r:id="rId17"/>
    <p:sldId id="266" r:id="rId18"/>
    <p:sldId id="282" r:id="rId19"/>
    <p:sldId id="283" r:id="rId20"/>
    <p:sldId id="284" r:id="rId21"/>
    <p:sldId id="269" r:id="rId22"/>
    <p:sldId id="270" r:id="rId23"/>
    <p:sldId id="271" r:id="rId24"/>
    <p:sldId id="285" r:id="rId25"/>
    <p:sldId id="286" r:id="rId26"/>
    <p:sldId id="287" r:id="rId27"/>
    <p:sldId id="288"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93AC1-4260-4674-BFDD-880BE464A4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82AA24B5-DDD9-49A8-B0D1-F8880DC4BF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D54F2C46-E27F-4F78-9782-8373C5B935D9}"/>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5" name="Footer Placeholder 4">
            <a:extLst>
              <a:ext uri="{FF2B5EF4-FFF2-40B4-BE49-F238E27FC236}">
                <a16:creationId xmlns:a16="http://schemas.microsoft.com/office/drawing/2014/main" id="{BB4D5B2A-C0C2-48AC-9A0C-5368ACEF2FD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B46BED5-C496-4B5E-BBAA-510D51776515}"/>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3883019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9AADE-57DE-4C6A-A115-6D950BA2667F}"/>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515A693-FB45-4D58-B3B7-6F99C2182C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705B0B2-C6BB-4D48-86BF-D6547ACCA4C2}"/>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5" name="Footer Placeholder 4">
            <a:extLst>
              <a:ext uri="{FF2B5EF4-FFF2-40B4-BE49-F238E27FC236}">
                <a16:creationId xmlns:a16="http://schemas.microsoft.com/office/drawing/2014/main" id="{9E1D9AE8-CD4C-4775-9B89-1CB10DD88BF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E7ABB62-5E75-43E3-9D4B-E1105C6F0089}"/>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355470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EE46E4-DDF7-45EB-A99B-5FAFB2BB5B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B7583466-EDFF-48A0-B7DC-EDB50CD714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A0B58A8-E4C6-4AFA-BAFD-DD0E1A2D8137}"/>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5" name="Footer Placeholder 4">
            <a:extLst>
              <a:ext uri="{FF2B5EF4-FFF2-40B4-BE49-F238E27FC236}">
                <a16:creationId xmlns:a16="http://schemas.microsoft.com/office/drawing/2014/main" id="{21C77964-136C-4BBA-8362-6DD7E264940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9BE2038-E95A-4194-BCD2-3A7D58ACC734}"/>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61846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52F6-C858-4AB2-AD5F-15516A5C426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7A7A9A95-D39B-44EA-95CA-272070C81B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E943A38-B925-410A-B2D0-9D17C9CFDBE7}"/>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5" name="Footer Placeholder 4">
            <a:extLst>
              <a:ext uri="{FF2B5EF4-FFF2-40B4-BE49-F238E27FC236}">
                <a16:creationId xmlns:a16="http://schemas.microsoft.com/office/drawing/2014/main" id="{E45CE89C-8049-4440-9D8F-B09306B37AF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B5B5491-4FA2-4D5A-8A67-B170E5915414}"/>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307053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6F2A7-1AED-4B8D-8AC2-7654A3C702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7168CFE2-005F-471C-816E-BBAAD1ED56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C04211-A814-42C3-A257-3E862909F897}"/>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5" name="Footer Placeholder 4">
            <a:extLst>
              <a:ext uri="{FF2B5EF4-FFF2-40B4-BE49-F238E27FC236}">
                <a16:creationId xmlns:a16="http://schemas.microsoft.com/office/drawing/2014/main" id="{7F49A566-479F-4D60-BEDF-DF372698CC2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3B45A92-796F-48F1-91B3-907B739CE16C}"/>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3591987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5E89-51F5-4189-BD8C-B067972051F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1A3A11B-6306-40DD-8BE6-7748DBFB9E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29072194-E3E2-43A6-B19E-2D1174B249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3CA7F4B5-C799-4EBE-8DF2-52B7065DC335}"/>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6" name="Footer Placeholder 5">
            <a:extLst>
              <a:ext uri="{FF2B5EF4-FFF2-40B4-BE49-F238E27FC236}">
                <a16:creationId xmlns:a16="http://schemas.microsoft.com/office/drawing/2014/main" id="{B4B248F8-02CF-4088-8EF1-368B9DC8C860}"/>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C99740E1-3E98-4168-88FB-6FA24D24CC53}"/>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490707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518E-FBAF-4DBE-8098-D9B9BBA2F0D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33FE63A-644F-4F4C-A5CA-4D2FD30217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287913-2CF9-43AD-AF1A-63E23629BF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9E299604-1561-4BA4-9979-EBAEE200A1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84053A-238B-49E5-A413-FB51FB8859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CCF7113C-7299-4C06-82D9-77A9897B4B42}"/>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8" name="Footer Placeholder 7">
            <a:extLst>
              <a:ext uri="{FF2B5EF4-FFF2-40B4-BE49-F238E27FC236}">
                <a16:creationId xmlns:a16="http://schemas.microsoft.com/office/drawing/2014/main" id="{73496430-AF48-49BE-B803-AC7290A3768C}"/>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2BC78BF9-05D9-4B26-A167-EB9116B94619}"/>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120434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CC63-31AF-452D-8453-EA9C11CD2B3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5C38A305-F304-42E0-88E1-10C03FB17014}"/>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4" name="Footer Placeholder 3">
            <a:extLst>
              <a:ext uri="{FF2B5EF4-FFF2-40B4-BE49-F238E27FC236}">
                <a16:creationId xmlns:a16="http://schemas.microsoft.com/office/drawing/2014/main" id="{B037238E-D7AD-4DA8-A8F0-B52E5CC047AC}"/>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883378F1-3A13-4DD2-AE38-04E49798AFF8}"/>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275887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7E50A1-2B4C-4C8D-9FCE-6724F96D9C03}"/>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3" name="Footer Placeholder 2">
            <a:extLst>
              <a:ext uri="{FF2B5EF4-FFF2-40B4-BE49-F238E27FC236}">
                <a16:creationId xmlns:a16="http://schemas.microsoft.com/office/drawing/2014/main" id="{645AD280-F6E4-4A04-82C2-394B72E64090}"/>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E721DE88-807E-4135-A40F-F095D8759F0E}"/>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102129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80D9-3C55-4C45-AD73-8B6F65BD3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B74B3C38-042F-4443-B353-FEDC45C012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77E6E2F-D612-42B9-8B51-BA7D3C864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95646B-7D12-4331-9B93-8BB622F8AAC5}"/>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6" name="Footer Placeholder 5">
            <a:extLst>
              <a:ext uri="{FF2B5EF4-FFF2-40B4-BE49-F238E27FC236}">
                <a16:creationId xmlns:a16="http://schemas.microsoft.com/office/drawing/2014/main" id="{C1AC1677-B20E-4E61-BB46-A56BE0B4E45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CB1C357A-8C49-4510-8024-8CDEB50A727F}"/>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392241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2370-8E09-4C4D-B58A-ED2B70944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C1F8B4F4-8916-4DD1-B0B1-46DEA94948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E21ED069-C8B4-480A-B98D-AC63308916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12E5D4-6326-4CA4-A239-0BF361B43CF8}"/>
              </a:ext>
            </a:extLst>
          </p:cNvPr>
          <p:cNvSpPr>
            <a:spLocks noGrp="1"/>
          </p:cNvSpPr>
          <p:nvPr>
            <p:ph type="dt" sz="half" idx="10"/>
          </p:nvPr>
        </p:nvSpPr>
        <p:spPr/>
        <p:txBody>
          <a:bodyPr/>
          <a:lstStyle/>
          <a:p>
            <a:fld id="{536E9634-2060-407E-8A51-E08AB90068BD}" type="datetimeFigureOut">
              <a:rPr lang="en-ZA" smtClean="0"/>
              <a:t>2020/03/11</a:t>
            </a:fld>
            <a:endParaRPr lang="en-ZA"/>
          </a:p>
        </p:txBody>
      </p:sp>
      <p:sp>
        <p:nvSpPr>
          <p:cNvPr id="6" name="Footer Placeholder 5">
            <a:extLst>
              <a:ext uri="{FF2B5EF4-FFF2-40B4-BE49-F238E27FC236}">
                <a16:creationId xmlns:a16="http://schemas.microsoft.com/office/drawing/2014/main" id="{D083C4CA-EC79-4BBF-88AF-1FBC20A6616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300656F-072B-461B-B802-7EA876525853}"/>
              </a:ext>
            </a:extLst>
          </p:cNvPr>
          <p:cNvSpPr>
            <a:spLocks noGrp="1"/>
          </p:cNvSpPr>
          <p:nvPr>
            <p:ph type="sldNum" sz="quarter" idx="12"/>
          </p:nvPr>
        </p:nvSpPr>
        <p:spPr/>
        <p:txBody>
          <a:bodyPr/>
          <a:lstStyle/>
          <a:p>
            <a:fld id="{B17246E1-376B-43E2-95D4-0B3B38CC02AE}" type="slidenum">
              <a:rPr lang="en-ZA" smtClean="0"/>
              <a:t>‹#›</a:t>
            </a:fld>
            <a:endParaRPr lang="en-ZA"/>
          </a:p>
        </p:txBody>
      </p:sp>
    </p:spTree>
    <p:extLst>
      <p:ext uri="{BB962C8B-B14F-4D97-AF65-F5344CB8AC3E}">
        <p14:creationId xmlns:p14="http://schemas.microsoft.com/office/powerpoint/2010/main" val="195433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D40811-9B5E-4B7B-81C2-E77D9C0DE1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F8AE09ED-F479-4A54-B5D7-A6C5F4C3EB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EA84BFD-1C33-4DAB-9626-4AFBA3B3EB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E9634-2060-407E-8A51-E08AB90068BD}" type="datetimeFigureOut">
              <a:rPr lang="en-ZA" smtClean="0"/>
              <a:t>2020/03/11</a:t>
            </a:fld>
            <a:endParaRPr lang="en-ZA"/>
          </a:p>
        </p:txBody>
      </p:sp>
      <p:sp>
        <p:nvSpPr>
          <p:cNvPr id="5" name="Footer Placeholder 4">
            <a:extLst>
              <a:ext uri="{FF2B5EF4-FFF2-40B4-BE49-F238E27FC236}">
                <a16:creationId xmlns:a16="http://schemas.microsoft.com/office/drawing/2014/main" id="{2072634D-4340-44C2-A7AF-BD028515A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B1F3BD42-2FFD-4E11-90D0-9D26F7119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246E1-376B-43E2-95D4-0B3B38CC02AE}" type="slidenum">
              <a:rPr lang="en-ZA" smtClean="0"/>
              <a:t>‹#›</a:t>
            </a:fld>
            <a:endParaRPr lang="en-ZA"/>
          </a:p>
        </p:txBody>
      </p:sp>
    </p:spTree>
    <p:extLst>
      <p:ext uri="{BB962C8B-B14F-4D97-AF65-F5344CB8AC3E}">
        <p14:creationId xmlns:p14="http://schemas.microsoft.com/office/powerpoint/2010/main" val="3902096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csd.gov.z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EC91-60B0-4EDE-8427-E0B45836AB4B}"/>
              </a:ext>
            </a:extLst>
          </p:cNvPr>
          <p:cNvSpPr>
            <a:spLocks noGrp="1"/>
          </p:cNvSpPr>
          <p:nvPr>
            <p:ph type="title"/>
          </p:nvPr>
        </p:nvSpPr>
        <p:spPr>
          <a:xfrm>
            <a:off x="838200" y="365125"/>
            <a:ext cx="10515600" cy="5669915"/>
          </a:xfrm>
          <a:solidFill>
            <a:schemeClr val="accent6">
              <a:lumMod val="40000"/>
              <a:lumOff val="60000"/>
            </a:schemeClr>
          </a:solidFill>
        </p:spPr>
        <p:txBody>
          <a:bodyPr>
            <a:normAutofit/>
          </a:bodyPr>
          <a:lstStyle/>
          <a:p>
            <a:pPr algn="ctr"/>
            <a:r>
              <a:rPr lang="en-ZA" sz="5400" b="1" dirty="0">
                <a:latin typeface="Arial" panose="020B0604020202020204" pitchFamily="34" charset="0"/>
                <a:cs typeface="Arial" panose="020B0604020202020204" pitchFamily="34" charset="0"/>
              </a:rPr>
              <a:t>SUPPLY CHAIN MANAGEMENT </a:t>
            </a:r>
            <a:br>
              <a:rPr lang="en-ZA" sz="5400" b="1" dirty="0">
                <a:latin typeface="Arial" panose="020B0604020202020204" pitchFamily="34" charset="0"/>
                <a:cs typeface="Arial" panose="020B0604020202020204" pitchFamily="34" charset="0"/>
              </a:rPr>
            </a:br>
            <a:r>
              <a:rPr lang="en-ZA" sz="5400" b="1" dirty="0">
                <a:latin typeface="Arial" panose="020B0604020202020204" pitchFamily="34" charset="0"/>
                <a:cs typeface="Arial" panose="020B0604020202020204" pitchFamily="34" charset="0"/>
              </a:rPr>
              <a:t/>
            </a:r>
            <a:br>
              <a:rPr lang="en-ZA" sz="5400" b="1" dirty="0">
                <a:latin typeface="Arial" panose="020B0604020202020204" pitchFamily="34" charset="0"/>
                <a:cs typeface="Arial" panose="020B0604020202020204" pitchFamily="34" charset="0"/>
              </a:rPr>
            </a:br>
            <a:r>
              <a:rPr lang="en-ZA" sz="5400" b="1" dirty="0">
                <a:latin typeface="Arial" panose="020B0604020202020204" pitchFamily="34" charset="0"/>
                <a:cs typeface="Arial" panose="020B0604020202020204" pitchFamily="34" charset="0"/>
              </a:rPr>
              <a:t>PRESENTATION</a:t>
            </a:r>
            <a:br>
              <a:rPr lang="en-ZA" sz="5400" b="1" dirty="0">
                <a:latin typeface="Arial" panose="020B0604020202020204" pitchFamily="34" charset="0"/>
                <a:cs typeface="Arial" panose="020B0604020202020204" pitchFamily="34" charset="0"/>
              </a:rPr>
            </a:br>
            <a:r>
              <a:rPr lang="en-ZA" sz="5400" b="1" dirty="0">
                <a:latin typeface="Arial" panose="020B0604020202020204" pitchFamily="34" charset="0"/>
                <a:cs typeface="Arial" panose="020B0604020202020204" pitchFamily="34" charset="0"/>
              </a:rPr>
              <a:t/>
            </a:r>
            <a:br>
              <a:rPr lang="en-ZA" sz="5400" b="1" dirty="0">
                <a:latin typeface="Arial" panose="020B0604020202020204" pitchFamily="34" charset="0"/>
                <a:cs typeface="Arial" panose="020B0604020202020204" pitchFamily="34" charset="0"/>
              </a:rPr>
            </a:br>
            <a:r>
              <a:rPr lang="en-ZA" sz="3600" b="1" dirty="0">
                <a:latin typeface="Arial" panose="020B0604020202020204" pitchFamily="34" charset="0"/>
                <a:cs typeface="Arial" panose="020B0604020202020204" pitchFamily="34" charset="0"/>
              </a:rPr>
              <a:t>11March 2020</a:t>
            </a:r>
          </a:p>
        </p:txBody>
      </p:sp>
    </p:spTree>
    <p:extLst>
      <p:ext uri="{BB962C8B-B14F-4D97-AF65-F5344CB8AC3E}">
        <p14:creationId xmlns:p14="http://schemas.microsoft.com/office/powerpoint/2010/main" val="1830624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5DDFD-0E72-4CF2-B1F6-2E6095339249}"/>
              </a:ext>
            </a:extLst>
          </p:cNvPr>
          <p:cNvSpPr>
            <a:spLocks noGrp="1"/>
          </p:cNvSpPr>
          <p:nvPr>
            <p:ph type="title"/>
          </p:nvPr>
        </p:nvSpPr>
        <p:spPr>
          <a:xfrm>
            <a:off x="838200" y="365125"/>
            <a:ext cx="10515600" cy="619613"/>
          </a:xfrm>
          <a:solidFill>
            <a:schemeClr val="accent6">
              <a:lumMod val="40000"/>
              <a:lumOff val="6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REGULATION 4: PRE-QUALIFICATION CRITERIA</a:t>
            </a:r>
            <a:endParaRPr lang="en-ZA" sz="2400" dirty="0"/>
          </a:p>
        </p:txBody>
      </p:sp>
      <p:sp>
        <p:nvSpPr>
          <p:cNvPr id="3" name="Content Placeholder 2">
            <a:extLst>
              <a:ext uri="{FF2B5EF4-FFF2-40B4-BE49-F238E27FC236}">
                <a16:creationId xmlns:a16="http://schemas.microsoft.com/office/drawing/2014/main" id="{EEF35089-E0C5-4C08-8FCB-CCC555F0E81D}"/>
              </a:ext>
            </a:extLst>
          </p:cNvPr>
          <p:cNvSpPr>
            <a:spLocks noGrp="1"/>
          </p:cNvSpPr>
          <p:nvPr>
            <p:ph idx="1"/>
          </p:nvPr>
        </p:nvSpPr>
        <p:spPr>
          <a:xfrm>
            <a:off x="838200" y="1195754"/>
            <a:ext cx="10515600" cy="4981209"/>
          </a:xfrm>
        </p:spPr>
        <p:txBody>
          <a:bodyPr/>
          <a:lstStyle/>
          <a:p>
            <a:pPr marL="0" indent="0" algn="just">
              <a:buClr>
                <a:srgbClr val="000000"/>
              </a:buClr>
              <a:buFontTx/>
              <a:buNone/>
              <a:defRPr/>
            </a:pPr>
            <a:r>
              <a:rPr lang="en-ZA" sz="1800" dirty="0">
                <a:solidFill>
                  <a:srgbClr val="000000"/>
                </a:solidFill>
                <a:latin typeface="Arial" panose="020B0604020202020204" pitchFamily="34" charset="0"/>
                <a:cs typeface="Arial" panose="020B0604020202020204" pitchFamily="34" charset="0"/>
              </a:rPr>
              <a:t>The  Regulation is used to advance designated groups through:</a:t>
            </a:r>
          </a:p>
          <a:p>
            <a:pPr marL="457200" indent="-457200" algn="just">
              <a:buClr>
                <a:srgbClr val="000000"/>
              </a:buClr>
              <a:buFontTx/>
              <a:buAutoNum type="alphaLcParenBoth"/>
              <a:defRPr/>
            </a:pPr>
            <a:r>
              <a:rPr lang="en-ZA" sz="1800" dirty="0">
                <a:solidFill>
                  <a:srgbClr val="000000"/>
                </a:solidFill>
                <a:latin typeface="Arial" panose="020B0604020202020204" pitchFamily="34" charset="0"/>
                <a:cs typeface="Arial" panose="020B0604020202020204" pitchFamily="34" charset="0"/>
              </a:rPr>
              <a:t>Prequalifying tenderers in terms of B-BBEE Status level</a:t>
            </a:r>
          </a:p>
          <a:p>
            <a:pPr marL="457200" indent="-457200" algn="just">
              <a:buClr>
                <a:srgbClr val="000000"/>
              </a:buClr>
              <a:buFontTx/>
              <a:buAutoNum type="alphaLcParenBoth"/>
              <a:defRPr/>
            </a:pPr>
            <a:r>
              <a:rPr lang="en-ZA" sz="1800" dirty="0">
                <a:solidFill>
                  <a:srgbClr val="000000"/>
                </a:solidFill>
                <a:latin typeface="Arial" panose="020B0604020202020204" pitchFamily="34" charset="0"/>
                <a:cs typeface="Arial" panose="020B0604020202020204" pitchFamily="34" charset="0"/>
              </a:rPr>
              <a:t>Prequalification in terms of being an EME or QSE</a:t>
            </a:r>
          </a:p>
          <a:p>
            <a:pPr marL="457200" indent="-457200" algn="just">
              <a:buClr>
                <a:srgbClr val="000000"/>
              </a:buClr>
              <a:buFontTx/>
              <a:buAutoNum type="alphaLcParenBoth"/>
              <a:defRPr/>
            </a:pPr>
            <a:r>
              <a:rPr lang="en-ZA" sz="1800" b="1" i="1" dirty="0">
                <a:solidFill>
                  <a:srgbClr val="FF0000"/>
                </a:solidFill>
                <a:latin typeface="Arial" panose="020B0604020202020204" pitchFamily="34" charset="0"/>
                <a:cs typeface="Arial" panose="020B0604020202020204" pitchFamily="34" charset="0"/>
              </a:rPr>
              <a:t>Sub-contracting</a:t>
            </a:r>
            <a:r>
              <a:rPr lang="en-ZA" sz="1800" dirty="0">
                <a:solidFill>
                  <a:srgbClr val="000000"/>
                </a:solidFill>
                <a:latin typeface="Arial" panose="020B0604020202020204" pitchFamily="34" charset="0"/>
                <a:cs typeface="Arial" panose="020B0604020202020204" pitchFamily="34" charset="0"/>
              </a:rPr>
              <a:t> with the following designated groups:</a:t>
            </a:r>
          </a:p>
          <a:p>
            <a:pPr marL="1314450" lvl="2" indent="-514350" algn="just">
              <a:buClr>
                <a:srgbClr val="000000"/>
              </a:buClr>
              <a:buFont typeface="+mj-lt"/>
              <a:buAutoNum type="romanLcPeriod"/>
              <a:defRPr/>
            </a:pPr>
            <a:r>
              <a:rPr lang="en-ZA" sz="1800" dirty="0">
                <a:solidFill>
                  <a:srgbClr val="000000"/>
                </a:solidFill>
                <a:latin typeface="Arial" panose="020B0604020202020204" pitchFamily="34" charset="0"/>
                <a:cs typeface="Arial" panose="020B0604020202020204" pitchFamily="34" charset="0"/>
              </a:rPr>
              <a:t>An EME or QSE which is at least 51% Black  Owned</a:t>
            </a:r>
          </a:p>
          <a:p>
            <a:pPr marL="1314450" lvl="2" indent="-514350" algn="just">
              <a:buClr>
                <a:srgbClr val="000000"/>
              </a:buClr>
              <a:buFont typeface="+mj-lt"/>
              <a:buAutoNum type="romanLcPeriod"/>
              <a:defRPr/>
            </a:pPr>
            <a:r>
              <a:rPr lang="en-ZA" sz="1800" dirty="0">
                <a:solidFill>
                  <a:srgbClr val="000000"/>
                </a:solidFill>
                <a:latin typeface="Arial" panose="020B0604020202020204" pitchFamily="34" charset="0"/>
                <a:cs typeface="Arial" panose="020B0604020202020204" pitchFamily="34" charset="0"/>
              </a:rPr>
              <a:t>An EME or QSE which is at least 51% owned by black youth</a:t>
            </a:r>
          </a:p>
          <a:p>
            <a:pPr marL="1314450" lvl="2" indent="-514350" algn="just">
              <a:buClr>
                <a:srgbClr val="000000"/>
              </a:buClr>
              <a:buFont typeface="+mj-lt"/>
              <a:buAutoNum type="romanLcPeriod"/>
              <a:defRPr/>
            </a:pPr>
            <a:r>
              <a:rPr lang="en-ZA" sz="1800" dirty="0">
                <a:solidFill>
                  <a:srgbClr val="000000"/>
                </a:solidFill>
                <a:latin typeface="Arial" panose="020B0604020202020204" pitchFamily="34" charset="0"/>
                <a:cs typeface="Arial" panose="020B0604020202020204" pitchFamily="34" charset="0"/>
              </a:rPr>
              <a:t>An EME or QSE which is at least 51% Black Women Owned</a:t>
            </a:r>
          </a:p>
          <a:p>
            <a:pPr marL="1314450" lvl="2" indent="-514350" algn="just">
              <a:buClr>
                <a:srgbClr val="000000"/>
              </a:buClr>
              <a:buFont typeface="+mj-lt"/>
              <a:buAutoNum type="romanLcPeriod"/>
              <a:defRPr/>
            </a:pPr>
            <a:r>
              <a:rPr lang="en-ZA" sz="1800" dirty="0">
                <a:solidFill>
                  <a:srgbClr val="000000"/>
                </a:solidFill>
                <a:latin typeface="Arial" panose="020B0604020202020204" pitchFamily="34" charset="0"/>
                <a:cs typeface="Arial" panose="020B0604020202020204" pitchFamily="34" charset="0"/>
              </a:rPr>
              <a:t>An EME or QSE which is at least 51% owned by black people with disabilities </a:t>
            </a:r>
          </a:p>
          <a:p>
            <a:pPr marL="1314450" lvl="2" indent="-514350" algn="just">
              <a:buClr>
                <a:srgbClr val="000000"/>
              </a:buClr>
              <a:buFont typeface="+mj-lt"/>
              <a:buAutoNum type="romanLcPeriod"/>
              <a:defRPr/>
            </a:pPr>
            <a:r>
              <a:rPr lang="en-ZA" sz="1800" dirty="0">
                <a:solidFill>
                  <a:srgbClr val="000000"/>
                </a:solidFill>
                <a:latin typeface="Arial" panose="020B0604020202020204" pitchFamily="34" charset="0"/>
                <a:cs typeface="Arial" panose="020B0604020202020204" pitchFamily="34" charset="0"/>
              </a:rPr>
              <a:t>An EME or QSE which is 51% owned by black people living in rural  or underdeveloped areas and / or townships</a:t>
            </a:r>
          </a:p>
          <a:p>
            <a:pPr marL="1314450" lvl="2" indent="-514350" algn="just">
              <a:buClr>
                <a:srgbClr val="000000"/>
              </a:buClr>
              <a:buFont typeface="+mj-lt"/>
              <a:buAutoNum type="romanLcPeriod"/>
              <a:defRPr/>
            </a:pPr>
            <a:r>
              <a:rPr lang="en-ZA" sz="1800" dirty="0">
                <a:solidFill>
                  <a:srgbClr val="000000"/>
                </a:solidFill>
                <a:latin typeface="Arial" panose="020B0604020202020204" pitchFamily="34" charset="0"/>
                <a:cs typeface="Arial" panose="020B0604020202020204" pitchFamily="34" charset="0"/>
              </a:rPr>
              <a:t>A Cooperative which is at least 51% owned by black people.</a:t>
            </a:r>
          </a:p>
          <a:p>
            <a:pPr marL="1314450" lvl="2" indent="-514350" algn="just">
              <a:buClr>
                <a:srgbClr val="000000"/>
              </a:buClr>
              <a:buFont typeface="+mj-lt"/>
              <a:buAutoNum type="romanLcPeriod"/>
              <a:defRPr/>
            </a:pPr>
            <a:r>
              <a:rPr lang="en-ZA" sz="1800" dirty="0">
                <a:solidFill>
                  <a:srgbClr val="000000"/>
                </a:solidFill>
                <a:latin typeface="Arial" panose="020B0604020202020204" pitchFamily="34" charset="0"/>
                <a:cs typeface="Arial" panose="020B0604020202020204" pitchFamily="34" charset="0"/>
              </a:rPr>
              <a:t>An EME or QSE which is at least 51% owned by black people who are military veterans,</a:t>
            </a:r>
          </a:p>
          <a:p>
            <a:pPr marL="0" indent="0">
              <a:buNone/>
            </a:pPr>
            <a:endParaRPr lang="en-ZA" dirty="0"/>
          </a:p>
        </p:txBody>
      </p:sp>
    </p:spTree>
    <p:extLst>
      <p:ext uri="{BB962C8B-B14F-4D97-AF65-F5344CB8AC3E}">
        <p14:creationId xmlns:p14="http://schemas.microsoft.com/office/powerpoint/2010/main" val="281998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0DAA-1879-4146-ADAD-A3EA8988E386}"/>
              </a:ext>
            </a:extLst>
          </p:cNvPr>
          <p:cNvSpPr>
            <a:spLocks noGrp="1"/>
          </p:cNvSpPr>
          <p:nvPr>
            <p:ph type="title"/>
          </p:nvPr>
        </p:nvSpPr>
        <p:spPr>
          <a:xfrm>
            <a:off x="838200" y="365126"/>
            <a:ext cx="10515600" cy="605545"/>
          </a:xfrm>
          <a:solidFill>
            <a:schemeClr val="accent6">
              <a:lumMod val="40000"/>
              <a:lumOff val="60000"/>
            </a:schemeClr>
          </a:solidFill>
        </p:spPr>
        <p:txBody>
          <a:bodyPr>
            <a:normAutofit/>
          </a:bodyPr>
          <a:lstStyle/>
          <a:p>
            <a:r>
              <a:rPr lang="en-US" altLang="en-US" sz="2000" b="1" dirty="0">
                <a:latin typeface="Arial" panose="020B0604020202020204" pitchFamily="34" charset="0"/>
                <a:cs typeface="Arial" panose="020B0604020202020204" pitchFamily="34" charset="0"/>
              </a:rPr>
              <a:t>REGULATION 9: COMPULSORY SUBCONTRACTING</a:t>
            </a:r>
            <a:endParaRPr lang="en-ZA" sz="2000" dirty="0"/>
          </a:p>
        </p:txBody>
      </p:sp>
      <p:sp>
        <p:nvSpPr>
          <p:cNvPr id="3" name="Content Placeholder 2">
            <a:extLst>
              <a:ext uri="{FF2B5EF4-FFF2-40B4-BE49-F238E27FC236}">
                <a16:creationId xmlns:a16="http://schemas.microsoft.com/office/drawing/2014/main" id="{A38020BC-5A7F-42CA-BD99-503AA4F8F230}"/>
              </a:ext>
            </a:extLst>
          </p:cNvPr>
          <p:cNvSpPr>
            <a:spLocks noGrp="1"/>
          </p:cNvSpPr>
          <p:nvPr>
            <p:ph idx="1"/>
          </p:nvPr>
        </p:nvSpPr>
        <p:spPr>
          <a:xfrm>
            <a:off x="838200" y="1167618"/>
            <a:ext cx="10515600" cy="5009345"/>
          </a:xfrm>
        </p:spPr>
        <p:txBody>
          <a:bodyPr>
            <a:normAutofit/>
          </a:bodyPr>
          <a:lstStyle/>
          <a:p>
            <a:pPr>
              <a:buClr>
                <a:srgbClr val="000000"/>
              </a:buClr>
              <a:buFont typeface="Wingdings" pitchFamily="2" charset="2"/>
              <a:buChar char="§"/>
              <a:defRPr/>
            </a:pPr>
            <a:r>
              <a:rPr lang="en-ZA" sz="1600" dirty="0">
                <a:solidFill>
                  <a:srgbClr val="000000"/>
                </a:solidFill>
                <a:latin typeface="Arial" panose="020B0604020202020204" pitchFamily="34" charset="0"/>
                <a:cs typeface="Arial" panose="020B0604020202020204" pitchFamily="34" charset="0"/>
              </a:rPr>
              <a:t>New Regulation aimed at empowering designated groups especially in sectors where there is  lack of transformation.</a:t>
            </a:r>
          </a:p>
          <a:p>
            <a:pPr marL="457200">
              <a:spcAft>
                <a:spcPts val="0"/>
              </a:spcAft>
              <a:buClr>
                <a:srgbClr val="000000"/>
              </a:buClr>
              <a:buFont typeface="Wingdings" pitchFamily="2" charset="2"/>
              <a:buChar char="§"/>
              <a:defRPr/>
            </a:pPr>
            <a:r>
              <a:rPr lang="en-US" sz="1600" dirty="0">
                <a:solidFill>
                  <a:srgbClr val="000000"/>
                </a:solidFill>
                <a:latin typeface="Arial" panose="020B0604020202020204" pitchFamily="34" charset="0"/>
                <a:ea typeface="Times New Roman"/>
                <a:cs typeface="Arial" panose="020B0604020202020204" pitchFamily="34" charset="0"/>
              </a:rPr>
              <a:t>An organ of state must, where it is feasible , apply compulsory sub-contracting to advance designated groups in contracts above R30 million.</a:t>
            </a:r>
          </a:p>
          <a:p>
            <a:pPr>
              <a:lnSpc>
                <a:spcPct val="110000"/>
              </a:lnSpc>
              <a:spcBef>
                <a:spcPts val="0"/>
              </a:spcBef>
              <a:spcAft>
                <a:spcPts val="0"/>
              </a:spcAft>
            </a:pPr>
            <a:r>
              <a:rPr lang="en-US" sz="1600" b="1" i="1" dirty="0">
                <a:latin typeface="Times New Roman" panose="02020603050405020304" pitchFamily="18" charset="0"/>
                <a:ea typeface="Times New Roman" panose="02020603050405020304" pitchFamily="18" charset="0"/>
              </a:rPr>
              <a:t>“</a:t>
            </a:r>
            <a:r>
              <a:rPr lang="en-US" sz="1800" b="1" i="1" dirty="0">
                <a:latin typeface="Times New Roman" panose="02020603050405020304" pitchFamily="18" charset="0"/>
                <a:ea typeface="Times New Roman" panose="02020603050405020304" pitchFamily="18" charset="0"/>
              </a:rPr>
              <a:t>The regulation states </a:t>
            </a:r>
            <a:r>
              <a:rPr lang="en-US" sz="1800" b="1" i="1" u="sng" dirty="0">
                <a:latin typeface="Times New Roman" panose="02020603050405020304" pitchFamily="18" charset="0"/>
                <a:ea typeface="Times New Roman" panose="02020603050405020304" pitchFamily="18" charset="0"/>
              </a:rPr>
              <a:t>that if </a:t>
            </a:r>
            <a:r>
              <a:rPr lang="en-US" sz="1800" b="1" i="1" u="sng" dirty="0">
                <a:solidFill>
                  <a:srgbClr val="FF0000"/>
                </a:solidFill>
                <a:latin typeface="Times New Roman" panose="02020603050405020304" pitchFamily="18" charset="0"/>
                <a:ea typeface="Times New Roman" panose="02020603050405020304" pitchFamily="18" charset="0"/>
              </a:rPr>
              <a:t>feasible</a:t>
            </a:r>
            <a:r>
              <a:rPr lang="en-US" sz="1800" b="1" i="1" u="sng" dirty="0">
                <a:latin typeface="Times New Roman" panose="02020603050405020304" pitchFamily="18" charset="0"/>
                <a:ea typeface="Times New Roman" panose="02020603050405020304" pitchFamily="18" charset="0"/>
              </a:rPr>
              <a:t> to contract above R 30 million</a:t>
            </a:r>
            <a:r>
              <a:rPr lang="en-US" sz="1800" b="1" i="1" dirty="0">
                <a:latin typeface="Times New Roman" panose="02020603050405020304" pitchFamily="18" charset="0"/>
                <a:ea typeface="Times New Roman" panose="02020603050405020304" pitchFamily="18" charset="0"/>
              </a:rPr>
              <a:t>, an organ of state </a:t>
            </a:r>
            <a:r>
              <a:rPr lang="en-US" sz="1800" b="1" i="1" u="sng" dirty="0">
                <a:latin typeface="Times New Roman" panose="02020603050405020304" pitchFamily="18" charset="0"/>
                <a:ea typeface="Times New Roman" panose="02020603050405020304" pitchFamily="18" charset="0"/>
              </a:rPr>
              <a:t>must apply subcontracting</a:t>
            </a:r>
            <a:r>
              <a:rPr lang="en-US" sz="1800" b="1" i="1" dirty="0">
                <a:latin typeface="Times New Roman" panose="02020603050405020304" pitchFamily="18" charset="0"/>
                <a:ea typeface="Times New Roman" panose="02020603050405020304" pitchFamily="18" charset="0"/>
              </a:rPr>
              <a:t> to advance designated groups”.</a:t>
            </a:r>
            <a:endParaRPr lang="en-ZA" sz="1800" dirty="0">
              <a:effectLst/>
              <a:latin typeface="Times New Roman" panose="02020603050405020304" pitchFamily="18" charset="0"/>
              <a:ea typeface="Times New Roman" panose="02020603050405020304" pitchFamily="18" charset="0"/>
            </a:endParaRPr>
          </a:p>
          <a:p>
            <a:pPr indent="0">
              <a:spcAft>
                <a:spcPts val="0"/>
              </a:spcAft>
              <a:buClr>
                <a:srgbClr val="000000"/>
              </a:buClr>
              <a:buNone/>
              <a:defRPr/>
            </a:pPr>
            <a:endParaRPr lang="en-ZA" sz="1600" dirty="0">
              <a:solidFill>
                <a:srgbClr val="000000"/>
              </a:solidFill>
              <a:latin typeface="Arial" panose="020B0604020202020204" pitchFamily="34" charset="0"/>
              <a:ea typeface="Times New Roman"/>
              <a:cs typeface="Arial" panose="020B0604020202020204" pitchFamily="34" charset="0"/>
            </a:endParaRPr>
          </a:p>
          <a:p>
            <a:pPr marL="457200">
              <a:spcAft>
                <a:spcPts val="0"/>
              </a:spcAft>
              <a:buClr>
                <a:srgbClr val="000000"/>
              </a:buClr>
              <a:buFont typeface="Wingdings" pitchFamily="2" charset="2"/>
              <a:buChar char="§"/>
              <a:defRPr/>
            </a:pPr>
            <a:r>
              <a:rPr lang="en-US" sz="1600" dirty="0">
                <a:solidFill>
                  <a:srgbClr val="000000"/>
                </a:solidFill>
                <a:latin typeface="Arial" panose="020B0604020202020204" pitchFamily="34" charset="0"/>
                <a:ea typeface="Times New Roman"/>
                <a:cs typeface="Arial" panose="020B0604020202020204" pitchFamily="34" charset="0"/>
              </a:rPr>
              <a:t>That Organs of state must advertise such tenders with a specific tendering condition that the successful tenderer must sub-contract a minimum of 30% of the value of the contract to- </a:t>
            </a:r>
          </a:p>
          <a:p>
            <a:pPr marL="457200">
              <a:spcAft>
                <a:spcPts val="0"/>
              </a:spcAft>
              <a:buClr>
                <a:srgbClr val="000000"/>
              </a:buClr>
              <a:buFont typeface="Wingdings" pitchFamily="2" charset="2"/>
              <a:buChar char="§"/>
              <a:defRPr/>
            </a:pPr>
            <a:r>
              <a:rPr lang="en-US" sz="1600" dirty="0">
                <a:solidFill>
                  <a:srgbClr val="000000"/>
                </a:solidFill>
                <a:latin typeface="Arial" panose="020B0604020202020204" pitchFamily="34" charset="0"/>
                <a:ea typeface="Times New Roman"/>
                <a:cs typeface="Arial" panose="020B0604020202020204" pitchFamily="34" charset="0"/>
              </a:rPr>
              <a:t>(a) An EME or QSE;</a:t>
            </a:r>
            <a:endParaRPr lang="en-ZA" sz="1600" dirty="0">
              <a:solidFill>
                <a:srgbClr val="000000"/>
              </a:solidFill>
              <a:latin typeface="Arial" panose="020B0604020202020204" pitchFamily="34" charset="0"/>
              <a:ea typeface="Times New Roman"/>
              <a:cs typeface="Arial" panose="020B0604020202020204" pitchFamily="34" charset="0"/>
            </a:endParaRPr>
          </a:p>
          <a:p>
            <a:pPr marL="914400" lvl="2" indent="0">
              <a:spcAft>
                <a:spcPts val="0"/>
              </a:spcAft>
              <a:buClr>
                <a:srgbClr val="000000"/>
              </a:buClr>
              <a:buFontTx/>
              <a:buNone/>
              <a:defRPr/>
            </a:pPr>
            <a:r>
              <a:rPr lang="en-US" sz="1600" dirty="0">
                <a:solidFill>
                  <a:srgbClr val="000000"/>
                </a:solidFill>
                <a:latin typeface="Arial" panose="020B0604020202020204" pitchFamily="34" charset="0"/>
                <a:ea typeface="Times New Roman"/>
                <a:cs typeface="Arial" panose="020B0604020202020204" pitchFamily="34" charset="0"/>
              </a:rPr>
              <a:t>(</a:t>
            </a:r>
            <a:r>
              <a:rPr lang="en-US" sz="1600" dirty="0" err="1">
                <a:solidFill>
                  <a:srgbClr val="000000"/>
                </a:solidFill>
                <a:latin typeface="Arial" panose="020B0604020202020204" pitchFamily="34" charset="0"/>
                <a:ea typeface="Times New Roman"/>
                <a:cs typeface="Arial" panose="020B0604020202020204" pitchFamily="34" charset="0"/>
              </a:rPr>
              <a:t>i</a:t>
            </a:r>
            <a:r>
              <a:rPr lang="en-US" sz="1600" dirty="0">
                <a:solidFill>
                  <a:srgbClr val="000000"/>
                </a:solidFill>
                <a:latin typeface="Arial" panose="020B0604020202020204" pitchFamily="34" charset="0"/>
                <a:ea typeface="Times New Roman"/>
                <a:cs typeface="Arial" panose="020B0604020202020204" pitchFamily="34" charset="0"/>
              </a:rPr>
              <a:t>)	An EME or QSE which is at least 51% Black Owned</a:t>
            </a:r>
            <a:endParaRPr lang="en-ZA" sz="1600" dirty="0">
              <a:solidFill>
                <a:srgbClr val="000000"/>
              </a:solidFill>
              <a:latin typeface="Arial" panose="020B0604020202020204" pitchFamily="34" charset="0"/>
              <a:ea typeface="Times New Roman"/>
              <a:cs typeface="Arial" panose="020B0604020202020204" pitchFamily="34" charset="0"/>
            </a:endParaRPr>
          </a:p>
          <a:p>
            <a:pPr marL="914400" lvl="2" indent="0">
              <a:spcAft>
                <a:spcPts val="0"/>
              </a:spcAft>
              <a:buClr>
                <a:srgbClr val="000000"/>
              </a:buClr>
              <a:buFontTx/>
              <a:buNone/>
              <a:defRPr/>
            </a:pPr>
            <a:r>
              <a:rPr lang="en-US" sz="1600" dirty="0">
                <a:solidFill>
                  <a:srgbClr val="000000"/>
                </a:solidFill>
                <a:latin typeface="Arial" panose="020B0604020202020204" pitchFamily="34" charset="0"/>
                <a:ea typeface="Times New Roman"/>
                <a:cs typeface="Arial" panose="020B0604020202020204" pitchFamily="34" charset="0"/>
              </a:rPr>
              <a:t>(ii)	An EME or QSE which is at least 51% owned by black youth</a:t>
            </a:r>
            <a:endParaRPr lang="en-ZA" sz="1600" dirty="0">
              <a:solidFill>
                <a:srgbClr val="000000"/>
              </a:solidFill>
              <a:latin typeface="Arial" panose="020B0604020202020204" pitchFamily="34" charset="0"/>
              <a:ea typeface="Times New Roman"/>
              <a:cs typeface="Arial" panose="020B0604020202020204" pitchFamily="34" charset="0"/>
            </a:endParaRPr>
          </a:p>
          <a:p>
            <a:pPr marL="914400" lvl="2" indent="0">
              <a:spcAft>
                <a:spcPts val="0"/>
              </a:spcAft>
              <a:buClr>
                <a:srgbClr val="000000"/>
              </a:buClr>
              <a:buFontTx/>
              <a:buNone/>
              <a:defRPr/>
            </a:pPr>
            <a:r>
              <a:rPr lang="en-US" sz="1600" dirty="0">
                <a:solidFill>
                  <a:srgbClr val="000000"/>
                </a:solidFill>
                <a:latin typeface="Arial" panose="020B0604020202020204" pitchFamily="34" charset="0"/>
                <a:ea typeface="Times New Roman"/>
                <a:cs typeface="Arial" panose="020B0604020202020204" pitchFamily="34" charset="0"/>
              </a:rPr>
              <a:t>(iii)	An EME or QSE which is at least 51% Black Women Owned</a:t>
            </a:r>
            <a:endParaRPr lang="en-ZA" sz="1600" dirty="0">
              <a:solidFill>
                <a:srgbClr val="000000"/>
              </a:solidFill>
              <a:latin typeface="Arial" panose="020B0604020202020204" pitchFamily="34" charset="0"/>
              <a:ea typeface="Times New Roman"/>
              <a:cs typeface="Arial" panose="020B0604020202020204" pitchFamily="34" charset="0"/>
            </a:endParaRPr>
          </a:p>
          <a:p>
            <a:pPr marL="914400" lvl="2" indent="0">
              <a:spcAft>
                <a:spcPts val="0"/>
              </a:spcAft>
              <a:buClr>
                <a:srgbClr val="000000"/>
              </a:buClr>
              <a:buFontTx/>
              <a:buNone/>
              <a:defRPr/>
            </a:pPr>
            <a:r>
              <a:rPr lang="en-US" sz="1600" dirty="0">
                <a:solidFill>
                  <a:srgbClr val="000000"/>
                </a:solidFill>
                <a:latin typeface="Arial" panose="020B0604020202020204" pitchFamily="34" charset="0"/>
                <a:ea typeface="Times New Roman"/>
                <a:cs typeface="Arial" panose="020B0604020202020204" pitchFamily="34" charset="0"/>
              </a:rPr>
              <a:t>(iv)	An EME or QSE which is at least 51% owned by black people with disabilities </a:t>
            </a:r>
            <a:endParaRPr lang="en-ZA" sz="1600" dirty="0">
              <a:solidFill>
                <a:srgbClr val="000000"/>
              </a:solidFill>
              <a:latin typeface="Arial" panose="020B0604020202020204" pitchFamily="34" charset="0"/>
              <a:ea typeface="Times New Roman"/>
              <a:cs typeface="Arial" panose="020B0604020202020204" pitchFamily="34" charset="0"/>
            </a:endParaRPr>
          </a:p>
          <a:p>
            <a:pPr marL="342900" lvl="1" indent="-342900" algn="just">
              <a:spcBef>
                <a:spcPts val="250"/>
              </a:spcBef>
              <a:buClr>
                <a:srgbClr val="000000"/>
              </a:buClr>
              <a:buFontTx/>
              <a:buChar char="•"/>
              <a:defRPr/>
            </a:pPr>
            <a:endParaRPr lang="en-US" sz="1600" b="1" kern="0" dirty="0">
              <a:solidFill>
                <a:srgbClr val="000000"/>
              </a:solidFill>
              <a:latin typeface="Arial" panose="020B0604020202020204" pitchFamily="34" charset="0"/>
              <a:cs typeface="Arial" panose="020B0604020202020204" pitchFamily="34" charset="0"/>
            </a:endParaRPr>
          </a:p>
          <a:p>
            <a:pPr marL="342900" lvl="1" indent="-342900" algn="just">
              <a:spcBef>
                <a:spcPts val="250"/>
              </a:spcBef>
              <a:buClr>
                <a:srgbClr val="000000"/>
              </a:buClr>
              <a:buFontTx/>
              <a:buChar char="•"/>
              <a:defRPr/>
            </a:pPr>
            <a:r>
              <a:rPr lang="en-US" sz="1600" dirty="0">
                <a:solidFill>
                  <a:srgbClr val="000000"/>
                </a:solidFill>
                <a:latin typeface="Arial" panose="020B0604020202020204" pitchFamily="34" charset="0"/>
                <a:ea typeface="Times New Roman"/>
                <a:cs typeface="Arial" panose="020B0604020202020204" pitchFamily="34" charset="0"/>
              </a:rPr>
              <a:t>The list of designated groups mentioned in sub-regulation (2)(</a:t>
            </a:r>
            <a:r>
              <a:rPr lang="en-US" sz="1600" dirty="0" err="1">
                <a:solidFill>
                  <a:srgbClr val="000000"/>
                </a:solidFill>
                <a:latin typeface="Arial" panose="020B0604020202020204" pitchFamily="34" charset="0"/>
                <a:ea typeface="Times New Roman"/>
                <a:cs typeface="Arial" panose="020B0604020202020204" pitchFamily="34" charset="0"/>
              </a:rPr>
              <a:t>i</a:t>
            </a:r>
            <a:r>
              <a:rPr lang="en-US" sz="1600" dirty="0">
                <a:solidFill>
                  <a:srgbClr val="000000"/>
                </a:solidFill>
                <a:latin typeface="Arial" panose="020B0604020202020204" pitchFamily="34" charset="0"/>
                <a:ea typeface="Times New Roman"/>
                <a:cs typeface="Arial" panose="020B0604020202020204" pitchFamily="34" charset="0"/>
              </a:rPr>
              <a:t>) – (vii) must be made available by the organ of state selected from amongst suppliers registered on the Central Supplier Database of the National Treasury</a:t>
            </a:r>
            <a:endParaRPr lang="en-ZA" dirty="0"/>
          </a:p>
        </p:txBody>
      </p:sp>
    </p:spTree>
    <p:extLst>
      <p:ext uri="{BB962C8B-B14F-4D97-AF65-F5344CB8AC3E}">
        <p14:creationId xmlns:p14="http://schemas.microsoft.com/office/powerpoint/2010/main" val="3119208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E6AF2-73B5-4685-961C-BF7497DECE61}"/>
              </a:ext>
            </a:extLst>
          </p:cNvPr>
          <p:cNvSpPr>
            <a:spLocks noGrp="1"/>
          </p:cNvSpPr>
          <p:nvPr>
            <p:ph type="title"/>
          </p:nvPr>
        </p:nvSpPr>
        <p:spPr>
          <a:xfrm>
            <a:off x="838200" y="365125"/>
            <a:ext cx="10515600" cy="746223"/>
          </a:xfrm>
          <a:solidFill>
            <a:schemeClr val="accent6">
              <a:lumMod val="40000"/>
              <a:lumOff val="60000"/>
            </a:schemeClr>
          </a:solidFill>
        </p:spPr>
        <p:txBody>
          <a:bodyPr>
            <a:normAutofit/>
          </a:bodyPr>
          <a:lstStyle/>
          <a:p>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Sub-Contracting as a condition of tender &gt;R 30 mil…</a:t>
            </a:r>
            <a:r>
              <a:rPr lang="en-US" altLang="en-US" sz="2400" b="1"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cont</a:t>
            </a:r>
            <a:endParaRPr lang="en-ZA"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6584DED-DB0C-4911-A2D0-277E6C5732F1}"/>
              </a:ext>
            </a:extLst>
          </p:cNvPr>
          <p:cNvSpPr>
            <a:spLocks noGrp="1"/>
          </p:cNvSpPr>
          <p:nvPr>
            <p:ph idx="1"/>
          </p:nvPr>
        </p:nvSpPr>
        <p:spPr>
          <a:xfrm>
            <a:off x="838200" y="1111348"/>
            <a:ext cx="10515600" cy="5065615"/>
          </a:xfrm>
        </p:spPr>
        <p:txBody>
          <a:bodyPr>
            <a:normAutofit fontScale="47500" lnSpcReduction="20000"/>
          </a:bodyPr>
          <a:lstStyle/>
          <a:p>
            <a:pPr marL="270510" algn="just">
              <a:lnSpc>
                <a:spcPct val="115000"/>
              </a:lnSpc>
            </a:pPr>
            <a:r>
              <a:rPr lang="en-US" sz="3800" dirty="0">
                <a:latin typeface="Arial" panose="020B0604020202020204" pitchFamily="34" charset="0"/>
                <a:ea typeface="Times New Roman" panose="02020603050405020304" pitchFamily="18" charset="0"/>
                <a:cs typeface="Arial" panose="020B0604020202020204" pitchFamily="34" charset="0"/>
              </a:rPr>
              <a:t>The term “feasible” is used in recognition of the fact that it may not always be possible to subcontract in all tenders due to the nature of some tenders. </a:t>
            </a:r>
            <a:r>
              <a:rPr lang="en-US" sz="3800" i="1" dirty="0">
                <a:latin typeface="Arial" panose="020B0604020202020204" pitchFamily="34" charset="0"/>
                <a:ea typeface="Times New Roman" panose="02020603050405020304" pitchFamily="18" charset="0"/>
                <a:cs typeface="Arial" panose="020B0604020202020204" pitchFamily="34" charset="0"/>
              </a:rPr>
              <a:t>(For instance, it may not be possible to sub-contract one piece of machinery that is above R 30 million).</a:t>
            </a:r>
            <a:endParaRPr lang="en-ZA" sz="3800" i="1"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pPr>
            <a:r>
              <a:rPr lang="en-ZA" sz="3800" dirty="0">
                <a:latin typeface="Arial" panose="020B0604020202020204" pitchFamily="34" charset="0"/>
                <a:ea typeface="Times New Roman" panose="02020603050405020304" pitchFamily="18" charset="0"/>
                <a:cs typeface="Arial" panose="020B0604020202020204" pitchFamily="34" charset="0"/>
              </a:rPr>
              <a:t>I</a:t>
            </a:r>
            <a:r>
              <a:rPr lang="en-US" sz="3800" dirty="0" err="1">
                <a:latin typeface="Arial" panose="020B0604020202020204" pitchFamily="34" charset="0"/>
                <a:ea typeface="Times New Roman" panose="02020603050405020304" pitchFamily="18" charset="0"/>
                <a:cs typeface="Arial" panose="020B0604020202020204" pitchFamily="34" charset="0"/>
              </a:rPr>
              <a:t>dentify</a:t>
            </a:r>
            <a:r>
              <a:rPr lang="en-US" sz="3800" dirty="0">
                <a:latin typeface="Arial" panose="020B0604020202020204" pitchFamily="34" charset="0"/>
                <a:ea typeface="Times New Roman" panose="02020603050405020304" pitchFamily="18" charset="0"/>
                <a:cs typeface="Arial" panose="020B0604020202020204" pitchFamily="34" charset="0"/>
              </a:rPr>
              <a:t> procurement opportunities for designated groups where compulsory sub-contracting must be applied to all contracts/ projects above R30 million.</a:t>
            </a:r>
            <a:endParaRPr lang="en-ZA" sz="3800"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pPr>
            <a:r>
              <a:rPr lang="en-US" sz="3800" dirty="0">
                <a:latin typeface="Arial" panose="020B0604020202020204" pitchFamily="34" charset="0"/>
                <a:ea typeface="Times New Roman" panose="02020603050405020304" pitchFamily="18" charset="0"/>
                <a:cs typeface="Arial" panose="020B0604020202020204" pitchFamily="34" charset="0"/>
              </a:rPr>
              <a:t> The responsibility to determine whether it is feasible or not rests with the institution preparing the tender. Institutions must ensure participation of EMEs and QSEs in contracts or projects and not just dismiss this provision on the basis that it is not feasible without providing facts and objective analysis to substantiate their decision.</a:t>
            </a:r>
          </a:p>
          <a:p>
            <a:pPr marL="270510" algn="just">
              <a:lnSpc>
                <a:spcPct val="115000"/>
              </a:lnSpc>
            </a:pPr>
            <a:r>
              <a:rPr lang="en-US" sz="3800" i="1" dirty="0">
                <a:latin typeface="Arial" panose="020B0604020202020204" pitchFamily="34" charset="0"/>
                <a:ea typeface="Times New Roman" panose="02020603050405020304" pitchFamily="18" charset="0"/>
                <a:cs typeface="Arial" panose="020B0604020202020204" pitchFamily="34" charset="0"/>
              </a:rPr>
              <a:t>Tenders must be advertised with a condition that tenderers who fail to comply with this requirement would be disqualified.</a:t>
            </a:r>
          </a:p>
          <a:p>
            <a:pPr marL="270510" algn="just">
              <a:lnSpc>
                <a:spcPct val="115000"/>
              </a:lnSpc>
            </a:pPr>
            <a:endParaRPr lang="en-ZA" sz="3800" i="1"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20000"/>
              </a:lnSpc>
              <a:spcBef>
                <a:spcPts val="0"/>
              </a:spcBef>
            </a:pPr>
            <a:r>
              <a:rPr lang="en-US" sz="3800" i="1" dirty="0">
                <a:latin typeface="Arial" panose="020B0604020202020204" pitchFamily="34" charset="0"/>
                <a:ea typeface="Times New Roman" panose="02020603050405020304" pitchFamily="18" charset="0"/>
                <a:cs typeface="Arial" panose="020B0604020202020204" pitchFamily="34" charset="0"/>
              </a:rPr>
              <a:t>The Central Supplier Database (CSD) has been upgraded to allow bidders/ contractors/ suppliers access to CSD for identification of potential sub- contractors from the pool of EMEs or QSEs to advance designated groups.</a:t>
            </a:r>
            <a:endParaRPr lang="en-ZA" sz="3800" dirty="0">
              <a:latin typeface="Arial" panose="020B0604020202020204" pitchFamily="34" charset="0"/>
              <a:ea typeface="Times New Roman" panose="02020603050405020304" pitchFamily="18" charset="0"/>
              <a:cs typeface="Arial" panose="020B0604020202020204" pitchFamily="34" charset="0"/>
            </a:endParaRPr>
          </a:p>
          <a:p>
            <a:endParaRPr lang="en-ZA" dirty="0"/>
          </a:p>
        </p:txBody>
      </p:sp>
    </p:spTree>
    <p:extLst>
      <p:ext uri="{BB962C8B-B14F-4D97-AF65-F5344CB8AC3E}">
        <p14:creationId xmlns:p14="http://schemas.microsoft.com/office/powerpoint/2010/main" val="4042095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C78D3-D278-40DE-BD57-CB570518E1B3}"/>
              </a:ext>
            </a:extLst>
          </p:cNvPr>
          <p:cNvSpPr>
            <a:spLocks noGrp="1"/>
          </p:cNvSpPr>
          <p:nvPr>
            <p:ph type="title"/>
          </p:nvPr>
        </p:nvSpPr>
        <p:spPr>
          <a:xfrm>
            <a:off x="831850" y="379828"/>
            <a:ext cx="10515600" cy="689317"/>
          </a:xfrm>
          <a:solidFill>
            <a:schemeClr val="accent6">
              <a:lumMod val="40000"/>
              <a:lumOff val="60000"/>
            </a:schemeClr>
          </a:solidFill>
        </p:spPr>
        <p:txBody>
          <a:bodyPr>
            <a:noAutofit/>
          </a:bodyPr>
          <a:lstStyle/>
          <a:p>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r>
            <a:br>
              <a:rPr lang="en-US" altLang="en-US" sz="24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br>
            <a:r>
              <a:rPr lang="en-US" altLang="en-US" sz="20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Sub-Contracting as a condition of tender &gt;R 30 mil…</a:t>
            </a:r>
            <a:r>
              <a:rPr lang="en-US" altLang="en-US" sz="2000" b="1"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cont</a:t>
            </a:r>
            <a:r>
              <a:rPr lang="en-US" altLang="en-US" sz="2400" b="1" dirty="0">
                <a:solidFill>
                  <a:schemeClr val="tx1">
                    <a:lumMod val="75000"/>
                    <a:lumOff val="25000"/>
                  </a:schemeClr>
                </a:solidFill>
                <a:ea typeface="MS PGothic" panose="020B0600070205080204" pitchFamily="34" charset="-128"/>
              </a:rPr>
              <a:t/>
            </a:r>
            <a:br>
              <a:rPr lang="en-US" altLang="en-US" sz="2400" b="1" dirty="0">
                <a:solidFill>
                  <a:schemeClr val="tx1">
                    <a:lumMod val="75000"/>
                    <a:lumOff val="25000"/>
                  </a:schemeClr>
                </a:solidFill>
                <a:ea typeface="MS PGothic" panose="020B0600070205080204" pitchFamily="34" charset="-128"/>
              </a:rPr>
            </a:br>
            <a:endParaRPr lang="en-ZA" sz="2400" dirty="0">
              <a:solidFill>
                <a:schemeClr val="tx1">
                  <a:lumMod val="75000"/>
                  <a:lumOff val="25000"/>
                </a:schemeClr>
              </a:solidFill>
            </a:endParaRPr>
          </a:p>
        </p:txBody>
      </p:sp>
      <p:sp>
        <p:nvSpPr>
          <p:cNvPr id="3" name="Text Placeholder 2">
            <a:extLst>
              <a:ext uri="{FF2B5EF4-FFF2-40B4-BE49-F238E27FC236}">
                <a16:creationId xmlns:a16="http://schemas.microsoft.com/office/drawing/2014/main" id="{08BD7B94-C11E-4900-963B-6352AFE70862}"/>
              </a:ext>
            </a:extLst>
          </p:cNvPr>
          <p:cNvSpPr>
            <a:spLocks noGrp="1"/>
          </p:cNvSpPr>
          <p:nvPr>
            <p:ph type="body" idx="1"/>
          </p:nvPr>
        </p:nvSpPr>
        <p:spPr>
          <a:xfrm>
            <a:off x="831850" y="1069145"/>
            <a:ext cx="10515600" cy="5020505"/>
          </a:xfrm>
        </p:spPr>
        <p:txBody>
          <a:bodyPr>
            <a:normAutofit fontScale="92500" lnSpcReduction="20000"/>
          </a:bodyPr>
          <a:lstStyle/>
          <a:p>
            <a:pPr marL="556260" indent="-285750" algn="just">
              <a:lnSpc>
                <a:spcPct val="150000"/>
              </a:lnSpc>
              <a:spcAft>
                <a:spcPts val="0"/>
              </a:spcAft>
              <a:buFont typeface="Wingdings" panose="05000000000000000000" pitchFamily="2" charset="2"/>
              <a:buChar char="ü"/>
            </a:pPr>
            <a:r>
              <a:rPr lang="en-US" dirty="0">
                <a:solidFill>
                  <a:schemeClr val="tx1"/>
                </a:solidFill>
                <a:latin typeface="Arial" panose="020B0604020202020204" pitchFamily="34" charset="0"/>
                <a:ea typeface="Times New Roman" panose="02020603050405020304" pitchFamily="18" charset="0"/>
                <a:cs typeface="Arial" panose="020B0604020202020204" pitchFamily="34" charset="0"/>
              </a:rPr>
              <a:t>In the case of construction and built environment sectors, nothing prevents bidders/ contractors/ suppliers to select sub-contractors from the CIDB database who are registered on the CSD for the purposes of compliance with the minimum 30% compulsory sub-contracting provisions.</a:t>
            </a:r>
            <a:endParaRPr lang="en-ZA"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556260" indent="-285750" algn="just">
              <a:lnSpc>
                <a:spcPct val="150000"/>
              </a:lnSpc>
              <a:spcAft>
                <a:spcPts val="0"/>
              </a:spcAft>
              <a:buFont typeface="Wingdings" panose="05000000000000000000" pitchFamily="2" charset="2"/>
              <a:buChar char="ü"/>
            </a:pPr>
            <a:r>
              <a:rPr lang="en-US" dirty="0">
                <a:solidFill>
                  <a:schemeClr val="tx1"/>
                </a:solidFill>
                <a:latin typeface="Arial" panose="020B0604020202020204" pitchFamily="34" charset="0"/>
                <a:ea typeface="Times New Roman" panose="02020603050405020304" pitchFamily="18" charset="0"/>
                <a:cs typeface="Arial" panose="020B0604020202020204" pitchFamily="34" charset="0"/>
              </a:rPr>
              <a:t>Tenderers or contractors must submit proof of </a:t>
            </a:r>
            <a:r>
              <a:rPr lang="en-US" b="1" i="1" dirty="0">
                <a:solidFill>
                  <a:schemeClr val="tx1"/>
                </a:solidFill>
                <a:latin typeface="Arial" panose="020B0604020202020204" pitchFamily="34" charset="0"/>
                <a:ea typeface="Times New Roman" panose="02020603050405020304" pitchFamily="18" charset="0"/>
                <a:cs typeface="Arial" panose="020B0604020202020204" pitchFamily="34" charset="0"/>
              </a:rPr>
              <a:t>subcontracting arrangement </a:t>
            </a:r>
            <a:r>
              <a:rPr lang="en-US" dirty="0">
                <a:solidFill>
                  <a:schemeClr val="tx1"/>
                </a:solidFill>
                <a:latin typeface="Arial" panose="020B0604020202020204" pitchFamily="34" charset="0"/>
                <a:ea typeface="Times New Roman" panose="02020603050405020304" pitchFamily="18" charset="0"/>
                <a:cs typeface="Arial" panose="020B0604020202020204" pitchFamily="34" charset="0"/>
              </a:rPr>
              <a:t>between the main tenderer and the subcontractor. Proof of subcontracting arrangement may include a subcontracting agreement between main tenderer and the subcontractor.</a:t>
            </a:r>
            <a:endParaRPr lang="en-ZA"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556260" indent="-285750" algn="just">
              <a:lnSpc>
                <a:spcPct val="150000"/>
              </a:lnSpc>
              <a:spcAft>
                <a:spcPts val="0"/>
              </a:spcAft>
              <a:buFont typeface="Wingdings" panose="05000000000000000000" pitchFamily="2" charset="2"/>
              <a:buChar char="ü"/>
            </a:pPr>
            <a:r>
              <a:rPr lang="en-US" dirty="0">
                <a:solidFill>
                  <a:schemeClr val="tx1"/>
                </a:solidFill>
                <a:latin typeface="Arial" panose="020B0604020202020204" pitchFamily="34" charset="0"/>
                <a:ea typeface="Times New Roman" panose="02020603050405020304" pitchFamily="18" charset="0"/>
                <a:cs typeface="Arial" panose="020B0604020202020204" pitchFamily="34" charset="0"/>
              </a:rPr>
              <a:t>The responsibility for inclusion of compulsory subcontracting clause in the tender rests with the institution.</a:t>
            </a:r>
            <a:endParaRPr lang="en-ZA"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endParaRPr lang="en-ZA" dirty="0"/>
          </a:p>
        </p:txBody>
      </p:sp>
    </p:spTree>
    <p:extLst>
      <p:ext uri="{BB962C8B-B14F-4D97-AF65-F5344CB8AC3E}">
        <p14:creationId xmlns:p14="http://schemas.microsoft.com/office/powerpoint/2010/main" val="2963877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5F18-2089-4005-8ADC-03DD4DA7734B}"/>
              </a:ext>
            </a:extLst>
          </p:cNvPr>
          <p:cNvSpPr>
            <a:spLocks noGrp="1"/>
          </p:cNvSpPr>
          <p:nvPr>
            <p:ph type="title"/>
          </p:nvPr>
        </p:nvSpPr>
        <p:spPr>
          <a:xfrm>
            <a:off x="838200" y="365126"/>
            <a:ext cx="10515600" cy="718086"/>
          </a:xfrm>
          <a:solidFill>
            <a:schemeClr val="accent6">
              <a:lumMod val="40000"/>
              <a:lumOff val="60000"/>
            </a:schemeClr>
          </a:solidFill>
        </p:spPr>
        <p:txBody>
          <a:bodyPr>
            <a:normAutofit fontScale="90000"/>
          </a:bodyPr>
          <a:lstStyle/>
          <a:p>
            <a:r>
              <a:rPr lang="en-US" altLang="en-US" sz="2700" b="1" dirty="0">
                <a:solidFill>
                  <a:schemeClr val="tx1">
                    <a:lumMod val="75000"/>
                    <a:lumOff val="25000"/>
                  </a:schemeClr>
                </a:solidFill>
                <a:ea typeface="MS PGothic" panose="020B0600070205080204" pitchFamily="34" charset="-128"/>
              </a:rPr>
              <a:t/>
            </a:r>
            <a:br>
              <a:rPr lang="en-US" altLang="en-US" sz="2700" b="1" dirty="0">
                <a:solidFill>
                  <a:schemeClr val="tx1">
                    <a:lumMod val="75000"/>
                    <a:lumOff val="25000"/>
                  </a:schemeClr>
                </a:solidFill>
                <a:ea typeface="MS PGothic" panose="020B0600070205080204" pitchFamily="34" charset="-128"/>
              </a:rPr>
            </a:br>
            <a:r>
              <a:rPr lang="en-US" altLang="en-US" sz="27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Sub-Contracting as a condition of tender &gt;R 30 mil…</a:t>
            </a:r>
            <a:r>
              <a:rPr lang="en-US" altLang="en-US" sz="2700" b="1"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cont</a:t>
            </a:r>
            <a:r>
              <a:rPr lang="en-US" altLang="en-US" b="1" dirty="0">
                <a:solidFill>
                  <a:schemeClr val="bg1"/>
                </a:solidFill>
                <a:ea typeface="MS PGothic" panose="020B0600070205080204" pitchFamily="34" charset="-128"/>
              </a:rPr>
              <a:t/>
            </a:r>
            <a:br>
              <a:rPr lang="en-US" altLang="en-US" b="1" dirty="0">
                <a:solidFill>
                  <a:schemeClr val="bg1"/>
                </a:solidFill>
                <a:ea typeface="MS PGothic" panose="020B0600070205080204" pitchFamily="34" charset="-128"/>
              </a:rPr>
            </a:br>
            <a:endParaRPr lang="en-ZA" dirty="0"/>
          </a:p>
        </p:txBody>
      </p:sp>
      <p:sp>
        <p:nvSpPr>
          <p:cNvPr id="3" name="Content Placeholder 2">
            <a:extLst>
              <a:ext uri="{FF2B5EF4-FFF2-40B4-BE49-F238E27FC236}">
                <a16:creationId xmlns:a16="http://schemas.microsoft.com/office/drawing/2014/main" id="{F12DB8BC-FB2A-41F1-B3CE-7CB3E5B04275}"/>
              </a:ext>
            </a:extLst>
          </p:cNvPr>
          <p:cNvSpPr>
            <a:spLocks noGrp="1"/>
          </p:cNvSpPr>
          <p:nvPr>
            <p:ph idx="1"/>
          </p:nvPr>
        </p:nvSpPr>
        <p:spPr>
          <a:xfrm>
            <a:off x="838200" y="1181686"/>
            <a:ext cx="10515600" cy="4995277"/>
          </a:xfrm>
        </p:spPr>
        <p:txBody>
          <a:bodyPr>
            <a:normAutofit fontScale="70000" lnSpcReduction="20000"/>
          </a:bodyPr>
          <a:lstStyle/>
          <a:p>
            <a:pPr marL="270510"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The contract will be concluded between the main contractor and the institution, therefore, the main contractor and not the sub-contractor would be held liable for performance in terms of its contractual obligations.</a:t>
            </a:r>
          </a:p>
          <a:p>
            <a:pPr marL="270510" algn="just">
              <a:lnSpc>
                <a:spcPct val="115000"/>
              </a:lnSpc>
              <a:spcAft>
                <a:spcPts val="0"/>
              </a:spcAft>
            </a:pPr>
            <a:r>
              <a:rPr lang="en-US" i="1" dirty="0">
                <a:solidFill>
                  <a:srgbClr val="FF0000"/>
                </a:solidFill>
                <a:latin typeface="Arial" panose="020B0604020202020204" pitchFamily="34" charset="0"/>
                <a:ea typeface="Times New Roman" panose="02020603050405020304" pitchFamily="18" charset="0"/>
                <a:cs typeface="Arial" panose="020B0604020202020204" pitchFamily="34" charset="0"/>
              </a:rPr>
              <a:t>The responsibility to sub-contract with competent and capable subcontractors rests with the main contractor/ supplier.</a:t>
            </a:r>
            <a:endParaRPr lang="en-ZA" i="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Main contractors/ suppliers are discouraged from subcontracting with their </a:t>
            </a:r>
            <a:r>
              <a:rPr lang="en-US" b="1" i="1" dirty="0">
                <a:solidFill>
                  <a:srgbClr val="FF0000"/>
                </a:solidFill>
                <a:latin typeface="Arial" panose="020B0604020202020204" pitchFamily="34" charset="0"/>
                <a:ea typeface="Times New Roman" panose="02020603050405020304" pitchFamily="18" charset="0"/>
                <a:cs typeface="Arial" panose="020B0604020202020204" pitchFamily="34" charset="0"/>
              </a:rPr>
              <a:t>subsidiary companies </a:t>
            </a:r>
            <a:r>
              <a:rPr lang="en-US" dirty="0">
                <a:latin typeface="Arial" panose="020B0604020202020204" pitchFamily="34" charset="0"/>
                <a:ea typeface="Times New Roman" panose="02020603050405020304" pitchFamily="18" charset="0"/>
                <a:cs typeface="Arial" panose="020B0604020202020204" pitchFamily="34" charset="0"/>
              </a:rPr>
              <a:t>as this may be interpreted as subcontracting with themselves and / or using their subsidiaries for </a:t>
            </a:r>
            <a:r>
              <a:rPr lang="en-US" b="1" i="1" dirty="0">
                <a:solidFill>
                  <a:srgbClr val="FF0000"/>
                </a:solidFill>
                <a:latin typeface="Arial" panose="020B0604020202020204" pitchFamily="34" charset="0"/>
                <a:ea typeface="Times New Roman" panose="02020603050405020304" pitchFamily="18" charset="0"/>
                <a:cs typeface="Arial" panose="020B0604020202020204" pitchFamily="34" charset="0"/>
              </a:rPr>
              <a:t>fronting</a:t>
            </a:r>
            <a:r>
              <a:rPr lang="en-US" dirty="0">
                <a:latin typeface="Arial" panose="020B0604020202020204" pitchFamily="34" charset="0"/>
                <a:ea typeface="Times New Roman" panose="02020603050405020304" pitchFamily="18" charset="0"/>
                <a:cs typeface="Arial" panose="020B0604020202020204" pitchFamily="34" charset="0"/>
              </a:rPr>
              <a:t>. Where primary contractor subcontracts with a subsidiary this must be declared in tender documents.</a:t>
            </a:r>
            <a:endParaRPr lang="en-ZA"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Tenders that do not meet subcontracting requirements are considered as being not acceptable tenders and must be disqualified and may not be considered for further evaluation or award.</a:t>
            </a:r>
            <a:endParaRPr lang="en-ZA"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The report containing the list of potential subcontractors may be drawn by accessing the following link: </a:t>
            </a:r>
            <a:r>
              <a:rPr lang="en-US" b="1" i="1"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2"/>
              </a:rPr>
              <a:t>www.csd.gov.za</a:t>
            </a:r>
            <a:endParaRPr lang="en-ZA" dirty="0">
              <a:latin typeface="Arial" panose="020B0604020202020204" pitchFamily="34" charset="0"/>
              <a:ea typeface="Times New Roman" panose="02020603050405020304" pitchFamily="18" charset="0"/>
              <a:cs typeface="Arial" panose="020B0604020202020204" pitchFamily="34" charset="0"/>
            </a:endParaRPr>
          </a:p>
          <a:p>
            <a:endParaRPr lang="en-ZA" dirty="0"/>
          </a:p>
        </p:txBody>
      </p:sp>
    </p:spTree>
    <p:extLst>
      <p:ext uri="{BB962C8B-B14F-4D97-AF65-F5344CB8AC3E}">
        <p14:creationId xmlns:p14="http://schemas.microsoft.com/office/powerpoint/2010/main" val="790837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E130-9A4C-4D9E-8DAC-F540448EDEEF}"/>
              </a:ext>
            </a:extLst>
          </p:cNvPr>
          <p:cNvSpPr>
            <a:spLocks noGrp="1"/>
          </p:cNvSpPr>
          <p:nvPr>
            <p:ph type="title"/>
          </p:nvPr>
        </p:nvSpPr>
        <p:spPr>
          <a:xfrm>
            <a:off x="838200" y="365126"/>
            <a:ext cx="10515600" cy="661816"/>
          </a:xfrm>
          <a:solidFill>
            <a:schemeClr val="accent6">
              <a:lumMod val="40000"/>
              <a:lumOff val="60000"/>
            </a:schemeClr>
          </a:solidFill>
        </p:spPr>
        <p:txBody>
          <a:bodyPr>
            <a:normAutofit fontScale="90000"/>
          </a:bodyPr>
          <a:lstStyle/>
          <a:p>
            <a:r>
              <a:rPr lang="en-US" altLang="en-US" sz="2700" b="1" dirty="0">
                <a:solidFill>
                  <a:schemeClr val="tx1">
                    <a:lumMod val="75000"/>
                    <a:lumOff val="25000"/>
                  </a:schemeClr>
                </a:solidFill>
                <a:ea typeface="MS PGothic" panose="020B0600070205080204" pitchFamily="34" charset="-128"/>
              </a:rPr>
              <a:t/>
            </a:r>
            <a:br>
              <a:rPr lang="en-US" altLang="en-US" sz="2700" b="1" dirty="0">
                <a:solidFill>
                  <a:schemeClr val="tx1">
                    <a:lumMod val="75000"/>
                    <a:lumOff val="25000"/>
                  </a:schemeClr>
                </a:solidFill>
                <a:ea typeface="MS PGothic" panose="020B0600070205080204" pitchFamily="34" charset="-128"/>
              </a:rPr>
            </a:br>
            <a:r>
              <a:rPr lang="en-US" altLang="en-US" sz="2200" b="1" dirty="0">
                <a:solidFill>
                  <a:schemeClr val="tx1">
                    <a:lumMod val="75000"/>
                    <a:lumOff val="25000"/>
                  </a:schemeClr>
                </a:solidFill>
                <a:ea typeface="MS PGothic" panose="020B0600070205080204" pitchFamily="34" charset="-128"/>
              </a:rPr>
              <a:t>Sub-Contracting as a condition of tender &gt;R 30 mil…</a:t>
            </a:r>
            <a:r>
              <a:rPr lang="en-US" altLang="en-US" sz="2200" b="1" dirty="0" err="1">
                <a:solidFill>
                  <a:schemeClr val="tx1">
                    <a:lumMod val="75000"/>
                    <a:lumOff val="25000"/>
                  </a:schemeClr>
                </a:solidFill>
                <a:ea typeface="MS PGothic" panose="020B0600070205080204" pitchFamily="34" charset="-128"/>
              </a:rPr>
              <a:t>cont</a:t>
            </a:r>
            <a:r>
              <a:rPr lang="en-US" altLang="en-US" b="1" dirty="0">
                <a:solidFill>
                  <a:schemeClr val="bg1"/>
                </a:solidFill>
                <a:ea typeface="MS PGothic" panose="020B0600070205080204" pitchFamily="34" charset="-128"/>
              </a:rPr>
              <a:t/>
            </a:r>
            <a:br>
              <a:rPr lang="en-US" altLang="en-US" b="1" dirty="0">
                <a:solidFill>
                  <a:schemeClr val="bg1"/>
                </a:solidFill>
                <a:ea typeface="MS PGothic" panose="020B0600070205080204" pitchFamily="34" charset="-128"/>
              </a:rPr>
            </a:br>
            <a:endParaRPr lang="en-ZA" dirty="0"/>
          </a:p>
        </p:txBody>
      </p:sp>
      <p:sp>
        <p:nvSpPr>
          <p:cNvPr id="3" name="Content Placeholder 2">
            <a:extLst>
              <a:ext uri="{FF2B5EF4-FFF2-40B4-BE49-F238E27FC236}">
                <a16:creationId xmlns:a16="http://schemas.microsoft.com/office/drawing/2014/main" id="{A5FEBD05-D30C-4108-A433-1D6B1A6899C6}"/>
              </a:ext>
            </a:extLst>
          </p:cNvPr>
          <p:cNvSpPr>
            <a:spLocks noGrp="1"/>
          </p:cNvSpPr>
          <p:nvPr>
            <p:ph idx="1"/>
          </p:nvPr>
        </p:nvSpPr>
        <p:spPr>
          <a:xfrm>
            <a:off x="838200" y="1026942"/>
            <a:ext cx="10515600" cy="5150021"/>
          </a:xfrm>
        </p:spPr>
        <p:txBody>
          <a:bodyPr>
            <a:normAutofit fontScale="62500" lnSpcReduction="20000"/>
          </a:bodyPr>
          <a:lstStyle/>
          <a:p>
            <a:pPr marL="41910" indent="0">
              <a:lnSpc>
                <a:spcPct val="115000"/>
              </a:lnSpc>
              <a:spcAft>
                <a:spcPts val="0"/>
              </a:spcAft>
              <a:buNone/>
            </a:pPr>
            <a:r>
              <a:rPr lang="en-US" b="1" i="1" dirty="0">
                <a:latin typeface="Times New Roman" panose="02020603050405020304" pitchFamily="18" charset="0"/>
                <a:ea typeface="Times New Roman" panose="02020603050405020304" pitchFamily="18" charset="0"/>
              </a:rPr>
              <a:t>The following steps can be followed:</a:t>
            </a:r>
            <a:endParaRPr lang="en-ZA" b="1" i="1" dirty="0">
              <a:latin typeface="Times New Roman" panose="02020603050405020304" pitchFamily="18" charset="0"/>
              <a:ea typeface="Times New Roman" panose="02020603050405020304" pitchFamily="18" charset="0"/>
            </a:endParaRPr>
          </a:p>
          <a:p>
            <a:pPr marL="270510" algn="just">
              <a:lnSpc>
                <a:spcPct val="115000"/>
              </a:lnSpc>
              <a:spcAft>
                <a:spcPts val="0"/>
              </a:spcAft>
            </a:pPr>
            <a:r>
              <a:rPr lang="en-US" dirty="0">
                <a:latin typeface="Times New Roman" panose="02020603050405020304" pitchFamily="18" charset="0"/>
                <a:ea typeface="Times New Roman" panose="02020603050405020304" pitchFamily="18" charset="0"/>
              </a:rPr>
              <a:t> </a:t>
            </a:r>
            <a:r>
              <a:rPr lang="en-US" b="1" i="1" dirty="0">
                <a:latin typeface="Arial" panose="020B0604020202020204" pitchFamily="34" charset="0"/>
                <a:ea typeface="Times New Roman" panose="02020603050405020304" pitchFamily="18" charset="0"/>
                <a:cs typeface="Arial" panose="020B0604020202020204" pitchFamily="34" charset="0"/>
              </a:rPr>
              <a:t>Step 1</a:t>
            </a:r>
            <a:r>
              <a:rPr lang="en-US" dirty="0">
                <a:latin typeface="Arial" panose="020B0604020202020204" pitchFamily="34" charset="0"/>
                <a:ea typeface="Times New Roman" panose="02020603050405020304" pitchFamily="18" charset="0"/>
                <a:cs typeface="Arial" panose="020B0604020202020204" pitchFamily="34" charset="0"/>
              </a:rPr>
              <a:t>: Complete the basic search elements.</a:t>
            </a:r>
          </a:p>
          <a:p>
            <a:pPr marL="270510"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 </a:t>
            </a:r>
            <a:endParaRPr lang="en-ZA"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spcAft>
                <a:spcPts val="0"/>
              </a:spcAft>
            </a:pPr>
            <a:r>
              <a:rPr lang="en-US" b="1" i="1" dirty="0">
                <a:latin typeface="Arial" panose="020B0604020202020204" pitchFamily="34" charset="0"/>
                <a:ea typeface="Times New Roman" panose="02020603050405020304" pitchFamily="18" charset="0"/>
                <a:cs typeface="Arial" panose="020B0604020202020204" pitchFamily="34" charset="0"/>
              </a:rPr>
              <a:t>Step 2</a:t>
            </a:r>
            <a:r>
              <a:rPr lang="en-US" dirty="0">
                <a:latin typeface="Arial" panose="020B0604020202020204" pitchFamily="34" charset="0"/>
                <a:ea typeface="Times New Roman" panose="02020603050405020304" pitchFamily="18" charset="0"/>
                <a:cs typeface="Arial" panose="020B0604020202020204" pitchFamily="34" charset="0"/>
              </a:rPr>
              <a:t>: Refine the search using additional filters. </a:t>
            </a:r>
          </a:p>
          <a:p>
            <a:pPr marL="270510"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 </a:t>
            </a:r>
            <a:endParaRPr lang="en-ZA"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spcAft>
                <a:spcPts val="0"/>
              </a:spcAft>
            </a:pPr>
            <a:r>
              <a:rPr lang="en-US" b="1" dirty="0">
                <a:latin typeface="Arial" panose="020B0604020202020204" pitchFamily="34" charset="0"/>
                <a:ea typeface="Times New Roman" panose="02020603050405020304" pitchFamily="18" charset="0"/>
                <a:cs typeface="Arial" panose="020B0604020202020204" pitchFamily="34" charset="0"/>
              </a:rPr>
              <a:t>Step 3</a:t>
            </a:r>
            <a:r>
              <a:rPr lang="en-US" dirty="0">
                <a:latin typeface="Arial" panose="020B0604020202020204" pitchFamily="34" charset="0"/>
                <a:ea typeface="Times New Roman" panose="02020603050405020304" pitchFamily="18" charset="0"/>
                <a:cs typeface="Arial" panose="020B0604020202020204" pitchFamily="34" charset="0"/>
              </a:rPr>
              <a:t>: Refine the search using Preferential Procurement Regulations 2017 filters. </a:t>
            </a:r>
          </a:p>
          <a:p>
            <a:pPr marL="270510" algn="just">
              <a:lnSpc>
                <a:spcPct val="115000"/>
              </a:lnSpc>
              <a:spcAft>
                <a:spcPts val="0"/>
              </a:spcAft>
            </a:pPr>
            <a:endParaRPr lang="en-US"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The Institution must make available the list of suppliers registered on the CSD to provide the required goods or services in respect of the applicable designated groups mentioned in the relevant tender from which the tenderer must select a supplier.</a:t>
            </a:r>
            <a:endParaRPr lang="en-ZA" dirty="0">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 Where no tenderer meets sub-contracting criteria, institutions must cancel the tender and investigate reasons for tenderers failing to meet compulsory sub- contracting.</a:t>
            </a:r>
            <a:endParaRPr lang="en-ZA" dirty="0">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15000"/>
              </a:lnSpc>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 In the event of uncertainty with regard to information provided by the tenderer and the CSD is unable to verify such information at that stage, the institution may request necessary proof to substantiate the information provided.</a:t>
            </a:r>
            <a:endParaRPr lang="en-ZA" dirty="0">
              <a:latin typeface="Arial" panose="020B0604020202020204" pitchFamily="34" charset="0"/>
              <a:ea typeface="Times New Roman" panose="02020603050405020304" pitchFamily="18" charset="0"/>
              <a:cs typeface="Arial" panose="020B0604020202020204" pitchFamily="34" charset="0"/>
            </a:endParaRPr>
          </a:p>
          <a:p>
            <a:endParaRPr lang="en-ZA" dirty="0"/>
          </a:p>
        </p:txBody>
      </p:sp>
    </p:spTree>
    <p:extLst>
      <p:ext uri="{BB962C8B-B14F-4D97-AF65-F5344CB8AC3E}">
        <p14:creationId xmlns:p14="http://schemas.microsoft.com/office/powerpoint/2010/main" val="279493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C9425-A255-4D04-B9FA-7820635910FF}"/>
              </a:ext>
            </a:extLst>
          </p:cNvPr>
          <p:cNvSpPr>
            <a:spLocks noGrp="1"/>
          </p:cNvSpPr>
          <p:nvPr>
            <p:ph type="title"/>
          </p:nvPr>
        </p:nvSpPr>
        <p:spPr>
          <a:xfrm>
            <a:off x="838200" y="365126"/>
            <a:ext cx="10515600" cy="591478"/>
          </a:xfrm>
          <a:solidFill>
            <a:schemeClr val="accent6">
              <a:lumMod val="40000"/>
              <a:lumOff val="60000"/>
            </a:schemeClr>
          </a:solidFill>
        </p:spPr>
        <p:txBody>
          <a:bodyPr>
            <a:normAutofit/>
          </a:bodyPr>
          <a:lstStyle/>
          <a:p>
            <a:pPr algn="ctr"/>
            <a:r>
              <a:rPr lang="en-ZA" altLang="en-US" sz="2000" b="1" dirty="0"/>
              <a:t>Local Content Documents Websites</a:t>
            </a:r>
            <a:endParaRPr lang="en-ZA" sz="2000" dirty="0"/>
          </a:p>
        </p:txBody>
      </p:sp>
      <p:sp>
        <p:nvSpPr>
          <p:cNvPr id="3" name="Content Placeholder 2">
            <a:extLst>
              <a:ext uri="{FF2B5EF4-FFF2-40B4-BE49-F238E27FC236}">
                <a16:creationId xmlns:a16="http://schemas.microsoft.com/office/drawing/2014/main" id="{E35F5189-CCEE-44C9-AC8D-3914C8A9C6F4}"/>
              </a:ext>
            </a:extLst>
          </p:cNvPr>
          <p:cNvSpPr>
            <a:spLocks noGrp="1"/>
          </p:cNvSpPr>
          <p:nvPr>
            <p:ph idx="1"/>
          </p:nvPr>
        </p:nvSpPr>
        <p:spPr>
          <a:xfrm>
            <a:off x="838200" y="1237957"/>
            <a:ext cx="10515600" cy="4939006"/>
          </a:xfrm>
        </p:spPr>
        <p:txBody>
          <a:bodyPr>
            <a:normAutofit fontScale="85000" lnSpcReduction="20000"/>
          </a:bodyPr>
          <a:lstStyle/>
          <a:p>
            <a:pPr marL="0" indent="0">
              <a:buFontTx/>
              <a:buNone/>
              <a:defRPr/>
            </a:pPr>
            <a:r>
              <a:rPr lang="en-ZA" dirty="0">
                <a:solidFill>
                  <a:srgbClr val="0070C0"/>
                </a:solidFill>
                <a:latin typeface="Arial" panose="020B0604020202020204" pitchFamily="34" charset="0"/>
                <a:cs typeface="Arial" panose="020B0604020202020204" pitchFamily="34" charset="0"/>
              </a:rPr>
              <a:t>The following are downloadable from the following National Treasury Website</a:t>
            </a:r>
            <a:r>
              <a:rPr lang="en-ZA" dirty="0">
                <a:latin typeface="Arial" panose="020B0604020202020204" pitchFamily="34" charset="0"/>
                <a:cs typeface="Arial" panose="020B0604020202020204" pitchFamily="34" charset="0"/>
              </a:rPr>
              <a:t>:- </a:t>
            </a:r>
            <a:r>
              <a:rPr lang="en-ZA" i="1" dirty="0">
                <a:solidFill>
                  <a:srgbClr val="00B0F0"/>
                </a:solidFill>
                <a:latin typeface="Arial" panose="020B0604020202020204" pitchFamily="34" charset="0"/>
                <a:cs typeface="Arial" panose="020B0604020202020204" pitchFamily="34" charset="0"/>
              </a:rPr>
              <a:t>http://www.treasury.gov.za/divisions/sf/sc/PracticeNotes/default.aspx</a:t>
            </a:r>
          </a:p>
          <a:p>
            <a:pPr>
              <a:buFont typeface="Wingdings" pitchFamily="2" charset="2"/>
              <a:buChar char="ü"/>
              <a:defRPr/>
            </a:pPr>
            <a:r>
              <a:rPr lang="en-ZA" dirty="0">
                <a:latin typeface="Arial" panose="020B0604020202020204" pitchFamily="34" charset="0"/>
                <a:cs typeface="Arial" panose="020B0604020202020204" pitchFamily="34" charset="0"/>
              </a:rPr>
              <a:t>Standard bidding document (SBD / MBD 6.2)</a:t>
            </a:r>
          </a:p>
          <a:p>
            <a:pPr marL="0" indent="0">
              <a:buFontTx/>
              <a:buNone/>
              <a:defRPr/>
            </a:pPr>
            <a:r>
              <a:rPr lang="en-ZA" i="1" dirty="0">
                <a:latin typeface="Arial" panose="020B0604020202020204" pitchFamily="34" charset="0"/>
                <a:cs typeface="Arial" panose="020B0604020202020204" pitchFamily="34" charset="0"/>
              </a:rPr>
              <a:t>Latest version published by the National Treasury Should forms part of the bid document for all designated products</a:t>
            </a:r>
          </a:p>
          <a:p>
            <a:pPr>
              <a:buFont typeface="Wingdings" pitchFamily="2" charset="2"/>
              <a:buChar char="ü"/>
              <a:defRPr/>
            </a:pPr>
            <a:r>
              <a:rPr lang="en-ZA" dirty="0">
                <a:latin typeface="Arial" panose="020B0604020202020204" pitchFamily="34" charset="0"/>
                <a:cs typeface="Arial" panose="020B0604020202020204" pitchFamily="34" charset="0"/>
              </a:rPr>
              <a:t>Instruction notes for each of the designated sectors/products</a:t>
            </a:r>
          </a:p>
          <a:p>
            <a:pPr marL="0" indent="0">
              <a:buFontTx/>
              <a:buNone/>
              <a:defRPr/>
            </a:pPr>
            <a:endParaRPr lang="en-ZA" dirty="0">
              <a:solidFill>
                <a:srgbClr val="0070C0"/>
              </a:solidFill>
              <a:latin typeface="Arial" panose="020B0604020202020204" pitchFamily="34" charset="0"/>
              <a:cs typeface="Arial" panose="020B0604020202020204" pitchFamily="34" charset="0"/>
            </a:endParaRPr>
          </a:p>
          <a:p>
            <a:pPr marL="0" indent="0">
              <a:buFontTx/>
              <a:buNone/>
              <a:defRPr/>
            </a:pPr>
            <a:r>
              <a:rPr lang="en-ZA" dirty="0">
                <a:solidFill>
                  <a:srgbClr val="0070C0"/>
                </a:solidFill>
                <a:latin typeface="Arial" panose="020B0604020202020204" pitchFamily="34" charset="0"/>
                <a:cs typeface="Arial" panose="020B0604020202020204" pitchFamily="34" charset="0"/>
              </a:rPr>
              <a:t>The following are downloadable from the following </a:t>
            </a:r>
            <a:r>
              <a:rPr lang="en-ZA" b="1" dirty="0">
                <a:solidFill>
                  <a:srgbClr val="0070C0"/>
                </a:solidFill>
                <a:latin typeface="Arial" panose="020B0604020202020204" pitchFamily="34" charset="0"/>
                <a:cs typeface="Arial" panose="020B0604020202020204" pitchFamily="34" charset="0"/>
              </a:rPr>
              <a:t>the DTI </a:t>
            </a:r>
            <a:r>
              <a:rPr lang="en-ZA" dirty="0">
                <a:solidFill>
                  <a:srgbClr val="0070C0"/>
                </a:solidFill>
                <a:latin typeface="Arial" panose="020B0604020202020204" pitchFamily="34" charset="0"/>
                <a:cs typeface="Arial" panose="020B0604020202020204" pitchFamily="34" charset="0"/>
              </a:rPr>
              <a:t>website</a:t>
            </a:r>
            <a:r>
              <a:rPr lang="en-ZA" dirty="0">
                <a:latin typeface="Arial" panose="020B0604020202020204" pitchFamily="34" charset="0"/>
                <a:cs typeface="Arial" panose="020B0604020202020204" pitchFamily="34" charset="0"/>
              </a:rPr>
              <a:t>:- </a:t>
            </a:r>
            <a:r>
              <a:rPr lang="en-ZA" dirty="0">
                <a:solidFill>
                  <a:srgbClr val="00B0F0"/>
                </a:solidFill>
                <a:latin typeface="Arial" panose="020B0604020202020204" pitchFamily="34" charset="0"/>
                <a:cs typeface="Arial" panose="020B0604020202020204" pitchFamily="34" charset="0"/>
              </a:rPr>
              <a:t>http://www.theDTI.gov.za/industrial_development/ip.jsp</a:t>
            </a:r>
          </a:p>
          <a:p>
            <a:pPr>
              <a:buFont typeface="Wingdings" pitchFamily="2" charset="2"/>
              <a:buChar char="ü"/>
              <a:defRPr/>
            </a:pPr>
            <a:r>
              <a:rPr lang="en-ZA" dirty="0">
                <a:latin typeface="Arial" panose="020B0604020202020204" pitchFamily="34" charset="0"/>
                <a:cs typeface="Arial" panose="020B0604020202020204" pitchFamily="34" charset="0"/>
              </a:rPr>
              <a:t>SABS technical specification</a:t>
            </a:r>
          </a:p>
          <a:p>
            <a:pPr marL="0" indent="0">
              <a:buFontTx/>
              <a:buNone/>
              <a:defRPr/>
            </a:pPr>
            <a:r>
              <a:rPr lang="en-ZA" i="1" dirty="0">
                <a:latin typeface="Arial" panose="020B0604020202020204" pitchFamily="34" charset="0"/>
                <a:cs typeface="Arial" panose="020B0604020202020204" pitchFamily="34" charset="0"/>
              </a:rPr>
              <a:t>Standard approach for the calculation of local content</a:t>
            </a:r>
          </a:p>
          <a:p>
            <a:pPr>
              <a:buFont typeface="Wingdings" pitchFamily="2" charset="2"/>
              <a:buChar char="ü"/>
              <a:defRPr/>
            </a:pPr>
            <a:r>
              <a:rPr lang="en-ZA" dirty="0">
                <a:latin typeface="Arial" panose="020B0604020202020204" pitchFamily="34" charset="0"/>
                <a:cs typeface="Arial" panose="020B0604020202020204" pitchFamily="34" charset="0"/>
              </a:rPr>
              <a:t>Guidance document for calculation of Local Content</a:t>
            </a:r>
          </a:p>
          <a:p>
            <a:pPr>
              <a:buFont typeface="Wingdings" pitchFamily="2" charset="2"/>
              <a:buChar char="ü"/>
              <a:defRPr/>
            </a:pPr>
            <a:r>
              <a:rPr lang="en-ZA" dirty="0">
                <a:latin typeface="Arial" panose="020B0604020202020204" pitchFamily="34" charset="0"/>
                <a:cs typeface="Arial" panose="020B0604020202020204" pitchFamily="34" charset="0"/>
              </a:rPr>
              <a:t>Annex C, D &amp; E for declaration of Local Content %</a:t>
            </a:r>
          </a:p>
          <a:p>
            <a:endParaRPr lang="en-ZA" dirty="0"/>
          </a:p>
        </p:txBody>
      </p:sp>
    </p:spTree>
    <p:extLst>
      <p:ext uri="{BB962C8B-B14F-4D97-AF65-F5344CB8AC3E}">
        <p14:creationId xmlns:p14="http://schemas.microsoft.com/office/powerpoint/2010/main" val="1178440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57EB0E-A48D-4066-B651-4308BAF2408F}"/>
              </a:ext>
            </a:extLst>
          </p:cNvPr>
          <p:cNvSpPr>
            <a:spLocks noGrp="1"/>
          </p:cNvSpPr>
          <p:nvPr>
            <p:ph idx="1"/>
          </p:nvPr>
        </p:nvSpPr>
        <p:spPr>
          <a:xfrm>
            <a:off x="838200" y="829994"/>
            <a:ext cx="10515600" cy="5346969"/>
          </a:xfrm>
          <a:solidFill>
            <a:schemeClr val="accent6">
              <a:lumMod val="40000"/>
              <a:lumOff val="60000"/>
            </a:schemeClr>
          </a:solidFill>
        </p:spPr>
        <p:txBody>
          <a:bodyPr>
            <a:normAutofit/>
          </a:bodyPr>
          <a:lstStyle/>
          <a:p>
            <a:pPr marL="0" indent="0" algn="ctr">
              <a:buNone/>
            </a:pPr>
            <a:endParaRPr lang="en-ZA" sz="4000" b="1" dirty="0">
              <a:latin typeface="Arial" panose="020B0604020202020204" pitchFamily="34" charset="0"/>
              <a:cs typeface="Arial" panose="020B0604020202020204" pitchFamily="34" charset="0"/>
            </a:endParaRPr>
          </a:p>
          <a:p>
            <a:pPr marL="0" indent="0" algn="ctr">
              <a:buNone/>
            </a:pPr>
            <a:r>
              <a:rPr lang="en-ZA" sz="4000" b="1" dirty="0">
                <a:latin typeface="Arial" panose="020B0604020202020204" pitchFamily="34" charset="0"/>
                <a:cs typeface="Arial" panose="020B0604020202020204" pitchFamily="34" charset="0"/>
              </a:rPr>
              <a:t>IMPROVING CAPACITY &amp; PERFOMANCE</a:t>
            </a:r>
          </a:p>
          <a:p>
            <a:pPr marL="0" indent="0" algn="ctr">
              <a:buNone/>
            </a:pPr>
            <a:endParaRPr lang="en-ZA" sz="4000" b="1" dirty="0">
              <a:latin typeface="Arial" panose="020B0604020202020204" pitchFamily="34" charset="0"/>
              <a:cs typeface="Arial" panose="020B0604020202020204" pitchFamily="34" charset="0"/>
            </a:endParaRPr>
          </a:p>
          <a:p>
            <a:pPr marL="0" indent="0" algn="ctr">
              <a:buNone/>
            </a:pPr>
            <a:r>
              <a:rPr lang="en-ZA" sz="4000" b="1" dirty="0">
                <a:latin typeface="Arial" panose="020B0604020202020204" pitchFamily="34" charset="0"/>
                <a:cs typeface="Arial" panose="020B0604020202020204" pitchFamily="34" charset="0"/>
              </a:rPr>
              <a:t> OF SCM UNITS &amp; OFFICIALS</a:t>
            </a:r>
          </a:p>
        </p:txBody>
      </p:sp>
    </p:spTree>
    <p:extLst>
      <p:ext uri="{BB962C8B-B14F-4D97-AF65-F5344CB8AC3E}">
        <p14:creationId xmlns:p14="http://schemas.microsoft.com/office/powerpoint/2010/main" val="331892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345E-9A37-499E-98DF-2BC9785589F1}"/>
              </a:ext>
            </a:extLst>
          </p:cNvPr>
          <p:cNvSpPr>
            <a:spLocks noGrp="1"/>
          </p:cNvSpPr>
          <p:nvPr>
            <p:ph type="title"/>
          </p:nvPr>
        </p:nvSpPr>
        <p:spPr>
          <a:xfrm>
            <a:off x="839788" y="365125"/>
            <a:ext cx="10515600" cy="633681"/>
          </a:xfrm>
          <a:solidFill>
            <a:schemeClr val="accent6">
              <a:lumMod val="40000"/>
              <a:lumOff val="60000"/>
            </a:schemeClr>
          </a:solidFill>
        </p:spPr>
        <p:txBody>
          <a:bodyPr>
            <a:normAutofit/>
          </a:bodyPr>
          <a:lstStyle/>
          <a:p>
            <a:r>
              <a:rPr lang="en-ZA" sz="2400" b="1" dirty="0">
                <a:latin typeface="Arial" panose="020B0604020202020204" pitchFamily="34" charset="0"/>
                <a:cs typeface="Arial" panose="020B0604020202020204" pitchFamily="34" charset="0"/>
              </a:rPr>
              <a:t>Improving Performance of SCM Units &amp; Officials</a:t>
            </a:r>
            <a:endParaRPr lang="en-ZA" sz="2400" dirty="0"/>
          </a:p>
        </p:txBody>
      </p:sp>
      <p:sp>
        <p:nvSpPr>
          <p:cNvPr id="3" name="Text Placeholder 2">
            <a:extLst>
              <a:ext uri="{FF2B5EF4-FFF2-40B4-BE49-F238E27FC236}">
                <a16:creationId xmlns:a16="http://schemas.microsoft.com/office/drawing/2014/main" id="{4F81F272-BA88-4C11-9134-292331158AA2}"/>
              </a:ext>
            </a:extLst>
          </p:cNvPr>
          <p:cNvSpPr>
            <a:spLocks noGrp="1"/>
          </p:cNvSpPr>
          <p:nvPr>
            <p:ph type="body" idx="1"/>
          </p:nvPr>
        </p:nvSpPr>
        <p:spPr>
          <a:xfrm>
            <a:off x="836612" y="998807"/>
            <a:ext cx="5157787" cy="464234"/>
          </a:xfrm>
          <a:solidFill>
            <a:schemeClr val="accent6">
              <a:lumMod val="20000"/>
              <a:lumOff val="80000"/>
            </a:schemeClr>
          </a:solidFill>
        </p:spPr>
        <p:txBody>
          <a:bodyPr>
            <a:normAutofit/>
          </a:bodyPr>
          <a:lstStyle/>
          <a:p>
            <a:r>
              <a:rPr lang="en-ZA" sz="2000" dirty="0"/>
              <a:t>Structural &amp; Governance Matters </a:t>
            </a:r>
          </a:p>
        </p:txBody>
      </p:sp>
      <p:sp>
        <p:nvSpPr>
          <p:cNvPr id="4" name="Content Placeholder 3">
            <a:extLst>
              <a:ext uri="{FF2B5EF4-FFF2-40B4-BE49-F238E27FC236}">
                <a16:creationId xmlns:a16="http://schemas.microsoft.com/office/drawing/2014/main" id="{E36E82CF-072E-4A0B-8C8D-D780C7F9D420}"/>
              </a:ext>
            </a:extLst>
          </p:cNvPr>
          <p:cNvSpPr>
            <a:spLocks noGrp="1"/>
          </p:cNvSpPr>
          <p:nvPr>
            <p:ph sz="half" idx="2"/>
          </p:nvPr>
        </p:nvSpPr>
        <p:spPr>
          <a:xfrm>
            <a:off x="839788" y="1463041"/>
            <a:ext cx="5157787" cy="4726622"/>
          </a:xfrm>
        </p:spPr>
        <p:txBody>
          <a:bodyPr>
            <a:normAutofit fontScale="92500" lnSpcReduction="10000"/>
          </a:bodyPr>
          <a:lstStyle/>
          <a:p>
            <a:pPr algn="just"/>
            <a:r>
              <a:rPr lang="en-ZA" dirty="0">
                <a:latin typeface="Arial" panose="020B0604020202020204" pitchFamily="34" charset="0"/>
                <a:cs typeface="Arial" panose="020B0604020202020204" pitchFamily="34" charset="0"/>
              </a:rPr>
              <a:t>SCM function is a strategic function and must be regarded as such.</a:t>
            </a:r>
          </a:p>
          <a:p>
            <a:pPr algn="just"/>
            <a:r>
              <a:rPr lang="en-ZA" dirty="0">
                <a:latin typeface="Arial" panose="020B0604020202020204" pitchFamily="34" charset="0"/>
                <a:cs typeface="Arial" panose="020B0604020202020204" pitchFamily="34" charset="0"/>
              </a:rPr>
              <a:t>Adequate SCM Structures with clearly defined roles and responsibilities.</a:t>
            </a:r>
          </a:p>
          <a:p>
            <a:pPr algn="just"/>
            <a:r>
              <a:rPr lang="en-ZA" dirty="0">
                <a:latin typeface="Arial" panose="020B0604020202020204" pitchFamily="34" charset="0"/>
                <a:cs typeface="Arial" panose="020B0604020202020204" pitchFamily="34" charset="0"/>
              </a:rPr>
              <a:t>Compliance with the minimum competence requirements for SCM officials.</a:t>
            </a:r>
          </a:p>
          <a:p>
            <a:pPr algn="just"/>
            <a:r>
              <a:rPr lang="en-ZA" dirty="0">
                <a:latin typeface="Arial" panose="020B0604020202020204" pitchFamily="34" charset="0"/>
                <a:cs typeface="Arial" panose="020B0604020202020204" pitchFamily="34" charset="0"/>
              </a:rPr>
              <a:t>Adoption of Compliant SCM policies for implementation, SOPs and SCM Checklists.</a:t>
            </a:r>
          </a:p>
          <a:p>
            <a:endParaRPr lang="en-ZA" dirty="0"/>
          </a:p>
          <a:p>
            <a:endParaRPr lang="en-ZA" dirty="0"/>
          </a:p>
        </p:txBody>
      </p:sp>
      <p:sp>
        <p:nvSpPr>
          <p:cNvPr id="5" name="Text Placeholder 4">
            <a:extLst>
              <a:ext uri="{FF2B5EF4-FFF2-40B4-BE49-F238E27FC236}">
                <a16:creationId xmlns:a16="http://schemas.microsoft.com/office/drawing/2014/main" id="{70AB608E-D32E-4432-8BD8-D4DAC312703F}"/>
              </a:ext>
            </a:extLst>
          </p:cNvPr>
          <p:cNvSpPr>
            <a:spLocks noGrp="1"/>
          </p:cNvSpPr>
          <p:nvPr>
            <p:ph type="body" sz="quarter" idx="3"/>
          </p:nvPr>
        </p:nvSpPr>
        <p:spPr>
          <a:xfrm>
            <a:off x="6172200" y="998807"/>
            <a:ext cx="5183188" cy="464234"/>
          </a:xfrm>
          <a:solidFill>
            <a:schemeClr val="accent6">
              <a:lumMod val="20000"/>
              <a:lumOff val="80000"/>
            </a:schemeClr>
          </a:solidFill>
        </p:spPr>
        <p:txBody>
          <a:bodyPr>
            <a:normAutofit/>
          </a:bodyPr>
          <a:lstStyle/>
          <a:p>
            <a:r>
              <a:rPr lang="en-ZA" sz="2000" dirty="0"/>
              <a:t>Benefits</a:t>
            </a:r>
          </a:p>
        </p:txBody>
      </p:sp>
      <p:sp>
        <p:nvSpPr>
          <p:cNvPr id="6" name="Content Placeholder 5">
            <a:extLst>
              <a:ext uri="{FF2B5EF4-FFF2-40B4-BE49-F238E27FC236}">
                <a16:creationId xmlns:a16="http://schemas.microsoft.com/office/drawing/2014/main" id="{0B2E5EEF-8A0B-49BC-A612-8393935EC24A}"/>
              </a:ext>
            </a:extLst>
          </p:cNvPr>
          <p:cNvSpPr>
            <a:spLocks noGrp="1"/>
          </p:cNvSpPr>
          <p:nvPr>
            <p:ph sz="quarter" idx="4"/>
          </p:nvPr>
        </p:nvSpPr>
        <p:spPr>
          <a:xfrm>
            <a:off x="6172200" y="1463041"/>
            <a:ext cx="5183188" cy="4726622"/>
          </a:xfrm>
        </p:spPr>
        <p:txBody>
          <a:bodyPr>
            <a:normAutofit fontScale="92500" lnSpcReduction="10000"/>
          </a:bodyPr>
          <a:lstStyle/>
          <a:p>
            <a:pPr algn="just"/>
            <a:r>
              <a:rPr lang="en-ZA" dirty="0">
                <a:latin typeface="Arial" panose="020B0604020202020204" pitchFamily="34" charset="0"/>
                <a:cs typeface="Arial" panose="020B0604020202020204" pitchFamily="34" charset="0"/>
              </a:rPr>
              <a:t>Prioritises the resourcing of the function and support.</a:t>
            </a:r>
          </a:p>
          <a:p>
            <a:pPr algn="just"/>
            <a:r>
              <a:rPr lang="en-ZA" dirty="0">
                <a:latin typeface="Arial" panose="020B0604020202020204" pitchFamily="34" charset="0"/>
                <a:cs typeface="Arial" panose="020B0604020202020204" pitchFamily="34" charset="0"/>
              </a:rPr>
              <a:t>Ensures that the shared service is well structured to serve the size of the Organisation.</a:t>
            </a:r>
          </a:p>
          <a:p>
            <a:pPr algn="just"/>
            <a:r>
              <a:rPr lang="en-ZA" dirty="0">
                <a:latin typeface="Arial" panose="020B0604020202020204" pitchFamily="34" charset="0"/>
                <a:cs typeface="Arial" panose="020B0604020202020204" pitchFamily="34" charset="0"/>
              </a:rPr>
              <a:t>Recruitment is key to ensure compliance with legislation.</a:t>
            </a: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Implementation of Non- Compliant SCM policies would result in incurring irregular expenditure.</a:t>
            </a:r>
          </a:p>
          <a:p>
            <a:endParaRPr lang="en-ZA" dirty="0"/>
          </a:p>
        </p:txBody>
      </p:sp>
    </p:spTree>
    <p:extLst>
      <p:ext uri="{BB962C8B-B14F-4D97-AF65-F5344CB8AC3E}">
        <p14:creationId xmlns:p14="http://schemas.microsoft.com/office/powerpoint/2010/main" val="465114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345E-9A37-499E-98DF-2BC9785589F1}"/>
              </a:ext>
            </a:extLst>
          </p:cNvPr>
          <p:cNvSpPr>
            <a:spLocks noGrp="1"/>
          </p:cNvSpPr>
          <p:nvPr>
            <p:ph type="title"/>
          </p:nvPr>
        </p:nvSpPr>
        <p:spPr>
          <a:xfrm>
            <a:off x="839788" y="365125"/>
            <a:ext cx="10515600" cy="633681"/>
          </a:xfrm>
          <a:solidFill>
            <a:schemeClr val="accent6">
              <a:lumMod val="40000"/>
              <a:lumOff val="60000"/>
            </a:schemeClr>
          </a:solidFill>
        </p:spPr>
        <p:txBody>
          <a:bodyPr>
            <a:normAutofit/>
          </a:bodyPr>
          <a:lstStyle/>
          <a:p>
            <a:r>
              <a:rPr lang="en-ZA" sz="2400" b="1" dirty="0">
                <a:latin typeface="Arial" panose="020B0604020202020204" pitchFamily="34" charset="0"/>
                <a:cs typeface="Arial" panose="020B0604020202020204" pitchFamily="34" charset="0"/>
              </a:rPr>
              <a:t>Improving Performance of SCM Officials</a:t>
            </a:r>
            <a:endParaRPr lang="en-ZA" sz="2400" dirty="0"/>
          </a:p>
        </p:txBody>
      </p:sp>
      <p:sp>
        <p:nvSpPr>
          <p:cNvPr id="3" name="Text Placeholder 2">
            <a:extLst>
              <a:ext uri="{FF2B5EF4-FFF2-40B4-BE49-F238E27FC236}">
                <a16:creationId xmlns:a16="http://schemas.microsoft.com/office/drawing/2014/main" id="{4F81F272-BA88-4C11-9134-292331158AA2}"/>
              </a:ext>
            </a:extLst>
          </p:cNvPr>
          <p:cNvSpPr>
            <a:spLocks noGrp="1"/>
          </p:cNvSpPr>
          <p:nvPr>
            <p:ph type="body" idx="1"/>
          </p:nvPr>
        </p:nvSpPr>
        <p:spPr>
          <a:xfrm>
            <a:off x="836612" y="998807"/>
            <a:ext cx="5157787" cy="464234"/>
          </a:xfrm>
          <a:solidFill>
            <a:schemeClr val="accent6">
              <a:lumMod val="20000"/>
              <a:lumOff val="80000"/>
            </a:schemeClr>
          </a:solidFill>
        </p:spPr>
        <p:txBody>
          <a:bodyPr>
            <a:normAutofit/>
          </a:bodyPr>
          <a:lstStyle/>
          <a:p>
            <a:r>
              <a:rPr lang="en-ZA" sz="2000" dirty="0">
                <a:latin typeface="Arial" panose="020B0604020202020204" pitchFamily="34" charset="0"/>
                <a:cs typeface="Arial" panose="020B0604020202020204" pitchFamily="34" charset="0"/>
              </a:rPr>
              <a:t>Structural &amp; Governance Matters </a:t>
            </a:r>
          </a:p>
        </p:txBody>
      </p:sp>
      <p:sp>
        <p:nvSpPr>
          <p:cNvPr id="4" name="Content Placeholder 3">
            <a:extLst>
              <a:ext uri="{FF2B5EF4-FFF2-40B4-BE49-F238E27FC236}">
                <a16:creationId xmlns:a16="http://schemas.microsoft.com/office/drawing/2014/main" id="{E36E82CF-072E-4A0B-8C8D-D780C7F9D420}"/>
              </a:ext>
            </a:extLst>
          </p:cNvPr>
          <p:cNvSpPr>
            <a:spLocks noGrp="1"/>
          </p:cNvSpPr>
          <p:nvPr>
            <p:ph sz="half" idx="2"/>
          </p:nvPr>
        </p:nvSpPr>
        <p:spPr>
          <a:xfrm>
            <a:off x="839788" y="1463041"/>
            <a:ext cx="5157787" cy="4726622"/>
          </a:xfrm>
        </p:spPr>
        <p:txBody>
          <a:bodyPr>
            <a:normAutofit fontScale="77500" lnSpcReduction="20000"/>
          </a:bodyPr>
          <a:lstStyle/>
          <a:p>
            <a:pPr algn="just"/>
            <a:r>
              <a:rPr lang="en-ZA" dirty="0">
                <a:latin typeface="Arial" panose="020B0604020202020204" pitchFamily="34" charset="0"/>
                <a:cs typeface="Arial" panose="020B0604020202020204" pitchFamily="34" charset="0"/>
              </a:rPr>
              <a:t>Clearly defined roles and responsibilities and municipal delegations.</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Demand Management Planning.</a:t>
            </a:r>
          </a:p>
          <a:p>
            <a:pPr algn="just"/>
            <a:r>
              <a:rPr lang="en-ZA" dirty="0">
                <a:latin typeface="Arial" panose="020B0604020202020204" pitchFamily="34" charset="0"/>
                <a:cs typeface="Arial" panose="020B0604020202020204" pitchFamily="34" charset="0"/>
              </a:rPr>
              <a:t>Adequate Procurement Planning &amp; Implementation.</a:t>
            </a:r>
          </a:p>
          <a:p>
            <a:pPr algn="just"/>
            <a:r>
              <a:rPr lang="en-ZA" dirty="0">
                <a:latin typeface="Arial" panose="020B0604020202020204" pitchFamily="34" charset="0"/>
                <a:cs typeface="Arial" panose="020B0604020202020204" pitchFamily="34" charset="0"/>
              </a:rPr>
              <a:t>Continuous capacitation and support of SCM officials.</a:t>
            </a:r>
          </a:p>
          <a:p>
            <a:pPr algn="just"/>
            <a:r>
              <a:rPr lang="en-ZA" dirty="0">
                <a:latin typeface="Arial" panose="020B0604020202020204" pitchFamily="34" charset="0"/>
                <a:cs typeface="Arial" panose="020B0604020202020204" pitchFamily="34" charset="0"/>
              </a:rPr>
              <a:t>Implementation of Consequence Management (FMDB Regulations and PAA).</a:t>
            </a:r>
          </a:p>
          <a:p>
            <a:pPr algn="just"/>
            <a:r>
              <a:rPr lang="en-ZA" dirty="0">
                <a:latin typeface="Arial" panose="020B0604020202020204" pitchFamily="34" charset="0"/>
                <a:cs typeface="Arial" panose="020B0604020202020204" pitchFamily="34" charset="0"/>
              </a:rPr>
              <a:t>Implementation of Performance Management system and Compliance with legislation as a key target.</a:t>
            </a:r>
          </a:p>
          <a:p>
            <a:endParaRPr lang="en-ZA" dirty="0"/>
          </a:p>
          <a:p>
            <a:endParaRPr lang="en-ZA" dirty="0"/>
          </a:p>
        </p:txBody>
      </p:sp>
      <p:sp>
        <p:nvSpPr>
          <p:cNvPr id="5" name="Text Placeholder 4">
            <a:extLst>
              <a:ext uri="{FF2B5EF4-FFF2-40B4-BE49-F238E27FC236}">
                <a16:creationId xmlns:a16="http://schemas.microsoft.com/office/drawing/2014/main" id="{70AB608E-D32E-4432-8BD8-D4DAC312703F}"/>
              </a:ext>
            </a:extLst>
          </p:cNvPr>
          <p:cNvSpPr>
            <a:spLocks noGrp="1"/>
          </p:cNvSpPr>
          <p:nvPr>
            <p:ph type="body" sz="quarter" idx="3"/>
          </p:nvPr>
        </p:nvSpPr>
        <p:spPr>
          <a:xfrm>
            <a:off x="6172200" y="998807"/>
            <a:ext cx="5183188" cy="464234"/>
          </a:xfrm>
          <a:solidFill>
            <a:schemeClr val="accent6">
              <a:lumMod val="20000"/>
              <a:lumOff val="80000"/>
            </a:schemeClr>
          </a:solidFill>
        </p:spPr>
        <p:txBody>
          <a:bodyPr/>
          <a:lstStyle/>
          <a:p>
            <a:r>
              <a:rPr lang="en-ZA" dirty="0">
                <a:latin typeface="Arial" panose="020B0604020202020204" pitchFamily="34" charset="0"/>
                <a:cs typeface="Arial" panose="020B0604020202020204" pitchFamily="34" charset="0"/>
              </a:rPr>
              <a:t>Benefits</a:t>
            </a:r>
          </a:p>
        </p:txBody>
      </p:sp>
      <p:sp>
        <p:nvSpPr>
          <p:cNvPr id="6" name="Content Placeholder 5">
            <a:extLst>
              <a:ext uri="{FF2B5EF4-FFF2-40B4-BE49-F238E27FC236}">
                <a16:creationId xmlns:a16="http://schemas.microsoft.com/office/drawing/2014/main" id="{0B2E5EEF-8A0B-49BC-A612-8393935EC24A}"/>
              </a:ext>
            </a:extLst>
          </p:cNvPr>
          <p:cNvSpPr>
            <a:spLocks noGrp="1"/>
          </p:cNvSpPr>
          <p:nvPr>
            <p:ph sz="quarter" idx="4"/>
          </p:nvPr>
        </p:nvSpPr>
        <p:spPr>
          <a:xfrm>
            <a:off x="6172200" y="1463041"/>
            <a:ext cx="5183188" cy="4726622"/>
          </a:xfrm>
        </p:spPr>
        <p:txBody>
          <a:bodyPr>
            <a:normAutofit fontScale="77500" lnSpcReduction="20000"/>
          </a:bodyPr>
          <a:lstStyle/>
          <a:p>
            <a:pPr algn="just"/>
            <a:r>
              <a:rPr lang="en-ZA" dirty="0">
                <a:latin typeface="Arial" panose="020B0604020202020204" pitchFamily="34" charset="0"/>
                <a:cs typeface="Arial" panose="020B0604020202020204" pitchFamily="34" charset="0"/>
              </a:rPr>
              <a:t>Municipal SCM/financial  delegations must be clearly defined in the SCM business processes to ensure smooth implementation of polices.</a:t>
            </a:r>
          </a:p>
          <a:p>
            <a:pPr algn="just"/>
            <a:r>
              <a:rPr lang="en-ZA" dirty="0">
                <a:latin typeface="Arial" panose="020B0604020202020204" pitchFamily="34" charset="0"/>
                <a:cs typeface="Arial" panose="020B0604020202020204" pitchFamily="34" charset="0"/>
              </a:rPr>
              <a:t>Adequate demand management planning is key to ensure the relevant goods/services are needed and complete industry/commodity information is collected to draft the TOR/Specs.</a:t>
            </a:r>
          </a:p>
          <a:p>
            <a:pPr algn="just"/>
            <a:r>
              <a:rPr lang="en-ZA" dirty="0">
                <a:latin typeface="Arial" panose="020B0604020202020204" pitchFamily="34" charset="0"/>
                <a:cs typeface="Arial" panose="020B0604020202020204" pitchFamily="34" charset="0"/>
              </a:rPr>
              <a:t>Continued capacitation of SCM officials ensures compliance with legislation.</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Eliminates negligence and improves accountability within procurement.</a:t>
            </a:r>
          </a:p>
        </p:txBody>
      </p:sp>
    </p:spTree>
    <p:extLst>
      <p:ext uri="{BB962C8B-B14F-4D97-AF65-F5344CB8AC3E}">
        <p14:creationId xmlns:p14="http://schemas.microsoft.com/office/powerpoint/2010/main" val="320949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6E649-BCD9-46BB-A20F-625D393EF420}"/>
              </a:ext>
            </a:extLst>
          </p:cNvPr>
          <p:cNvSpPr>
            <a:spLocks noGrp="1"/>
          </p:cNvSpPr>
          <p:nvPr>
            <p:ph type="title"/>
          </p:nvPr>
        </p:nvSpPr>
        <p:spPr>
          <a:xfrm>
            <a:off x="838200" y="365125"/>
            <a:ext cx="10515600" cy="633681"/>
          </a:xfrm>
          <a:solidFill>
            <a:schemeClr val="accent6">
              <a:lumMod val="40000"/>
              <a:lumOff val="60000"/>
            </a:schemeClr>
          </a:solidFill>
        </p:spPr>
        <p:txBody>
          <a:bodyPr>
            <a:normAutofit/>
          </a:bodyPr>
          <a:lstStyle/>
          <a:p>
            <a:r>
              <a:rPr lang="en-ZA" sz="2400" b="1" dirty="0">
                <a:latin typeface="Arial" panose="020B0604020202020204" pitchFamily="34" charset="0"/>
                <a:cs typeface="Arial" panose="020B0604020202020204" pitchFamily="34" charset="0"/>
              </a:rPr>
              <a:t>Table of Content</a:t>
            </a:r>
          </a:p>
        </p:txBody>
      </p:sp>
      <p:sp>
        <p:nvSpPr>
          <p:cNvPr id="3" name="Content Placeholder 2">
            <a:extLst>
              <a:ext uri="{FF2B5EF4-FFF2-40B4-BE49-F238E27FC236}">
                <a16:creationId xmlns:a16="http://schemas.microsoft.com/office/drawing/2014/main" id="{4CD97D53-9E51-48EA-A8D9-2A229DDD81B3}"/>
              </a:ext>
            </a:extLst>
          </p:cNvPr>
          <p:cNvSpPr>
            <a:spLocks noGrp="1"/>
          </p:cNvSpPr>
          <p:nvPr>
            <p:ph idx="1"/>
          </p:nvPr>
        </p:nvSpPr>
        <p:spPr>
          <a:xfrm>
            <a:off x="838200" y="998806"/>
            <a:ext cx="10515600" cy="5178157"/>
          </a:xfrm>
        </p:spPr>
        <p:txBody>
          <a:bodyPr/>
          <a:lstStyle/>
          <a:p>
            <a:pPr marL="0" indent="0">
              <a:spcBef>
                <a:spcPts val="600"/>
              </a:spcBef>
              <a:buNone/>
            </a:pPr>
            <a:r>
              <a:rPr lang="en-ZA" sz="2000" b="1" dirty="0">
                <a:latin typeface="Arial" panose="020B0604020202020204" pitchFamily="34" charset="0"/>
                <a:cs typeface="Arial" panose="020B0604020202020204" pitchFamily="34" charset="0"/>
              </a:rPr>
              <a:t>1.	Learning Outcomes.</a:t>
            </a:r>
          </a:p>
          <a:p>
            <a:pPr marL="0" indent="0">
              <a:spcBef>
                <a:spcPts val="600"/>
              </a:spcBef>
              <a:buNone/>
            </a:pPr>
            <a:endParaRPr lang="en-ZA" sz="2000" b="1" dirty="0">
              <a:latin typeface="Arial" panose="020B0604020202020204" pitchFamily="34" charset="0"/>
              <a:cs typeface="Arial" panose="020B0604020202020204" pitchFamily="34" charset="0"/>
            </a:endParaRPr>
          </a:p>
          <a:p>
            <a:pPr marL="0" indent="0">
              <a:spcBef>
                <a:spcPts val="600"/>
              </a:spcBef>
              <a:buNone/>
            </a:pPr>
            <a:r>
              <a:rPr lang="en-ZA" sz="2000" b="1" dirty="0">
                <a:latin typeface="Arial" panose="020B0604020202020204" pitchFamily="34" charset="0"/>
                <a:cs typeface="Arial" panose="020B0604020202020204" pitchFamily="34" charset="0"/>
              </a:rPr>
              <a:t>2.	PPR 2017: Section 8-Local Production and Content.</a:t>
            </a:r>
          </a:p>
          <a:p>
            <a:pPr marL="0" indent="0">
              <a:spcBef>
                <a:spcPts val="600"/>
              </a:spcBef>
              <a:buNone/>
            </a:pPr>
            <a:endParaRPr lang="en-ZA" sz="2000" b="1" dirty="0">
              <a:latin typeface="Arial" panose="020B0604020202020204" pitchFamily="34" charset="0"/>
              <a:cs typeface="Arial" panose="020B0604020202020204" pitchFamily="34" charset="0"/>
            </a:endParaRPr>
          </a:p>
          <a:p>
            <a:pPr marL="0" indent="0">
              <a:spcBef>
                <a:spcPts val="600"/>
              </a:spcBef>
              <a:buNone/>
            </a:pPr>
            <a:r>
              <a:rPr lang="en-ZA" sz="2000" b="1" dirty="0">
                <a:latin typeface="Arial" panose="020B0604020202020204" pitchFamily="34" charset="0"/>
                <a:cs typeface="Arial" panose="020B0604020202020204" pitchFamily="34" charset="0"/>
              </a:rPr>
              <a:t>3.	PPR 2017: Section 4- Pre Qualification Criteria.</a:t>
            </a:r>
          </a:p>
          <a:p>
            <a:pPr marL="0" indent="0">
              <a:spcBef>
                <a:spcPts val="600"/>
              </a:spcBef>
              <a:buNone/>
            </a:pPr>
            <a:endParaRPr lang="en-ZA" sz="2000" b="1" dirty="0">
              <a:latin typeface="Arial" panose="020B0604020202020204" pitchFamily="34" charset="0"/>
              <a:cs typeface="Arial" panose="020B0604020202020204" pitchFamily="34" charset="0"/>
            </a:endParaRPr>
          </a:p>
          <a:p>
            <a:pPr marL="0" indent="0">
              <a:spcBef>
                <a:spcPts val="600"/>
              </a:spcBef>
              <a:buNone/>
            </a:pPr>
            <a:r>
              <a:rPr lang="en-ZA" sz="2000" b="1" dirty="0">
                <a:latin typeface="Arial" panose="020B0604020202020204" pitchFamily="34" charset="0"/>
                <a:cs typeface="Arial" panose="020B0604020202020204" pitchFamily="34" charset="0"/>
              </a:rPr>
              <a:t>4.	PPR 2017: Section 9- Compulsory Sub-Contracting.</a:t>
            </a:r>
          </a:p>
          <a:p>
            <a:pPr marL="0" indent="0">
              <a:spcBef>
                <a:spcPts val="600"/>
              </a:spcBef>
              <a:buNone/>
            </a:pPr>
            <a:endParaRPr lang="en-ZA" sz="2000" b="1" dirty="0">
              <a:latin typeface="Arial" panose="020B0604020202020204" pitchFamily="34" charset="0"/>
              <a:cs typeface="Arial" panose="020B0604020202020204" pitchFamily="34" charset="0"/>
            </a:endParaRPr>
          </a:p>
          <a:p>
            <a:pPr marL="0" indent="0">
              <a:spcBef>
                <a:spcPts val="600"/>
              </a:spcBef>
              <a:buNone/>
            </a:pPr>
            <a:r>
              <a:rPr lang="en-ZA" sz="2000" b="1" dirty="0">
                <a:latin typeface="Arial" panose="020B0604020202020204" pitchFamily="34" charset="0"/>
                <a:cs typeface="Arial" panose="020B0604020202020204" pitchFamily="34" charset="0"/>
              </a:rPr>
              <a:t>5.	Improving Capacity and Performance of SCM Units &amp;  Officials.</a:t>
            </a:r>
          </a:p>
          <a:p>
            <a:pPr marL="0" indent="0">
              <a:spcBef>
                <a:spcPts val="600"/>
              </a:spcBef>
              <a:buNone/>
            </a:pPr>
            <a:endParaRPr lang="en-ZA" sz="2000" b="1" dirty="0">
              <a:latin typeface="Arial" panose="020B0604020202020204" pitchFamily="34" charset="0"/>
              <a:cs typeface="Arial" panose="020B0604020202020204" pitchFamily="34" charset="0"/>
            </a:endParaRPr>
          </a:p>
          <a:p>
            <a:pPr marL="0" indent="0">
              <a:spcBef>
                <a:spcPts val="600"/>
              </a:spcBef>
              <a:buNone/>
            </a:pPr>
            <a:r>
              <a:rPr lang="en-ZA" sz="2000" b="1" dirty="0">
                <a:latin typeface="Arial" panose="020B0604020202020204" pitchFamily="34" charset="0"/>
                <a:cs typeface="Arial" panose="020B0604020202020204" pitchFamily="34" charset="0"/>
              </a:rPr>
              <a:t>6. 	Impact of </a:t>
            </a:r>
            <a:r>
              <a:rPr lang="en-ZA" sz="2000" b="1" dirty="0" err="1">
                <a:latin typeface="Arial" panose="020B0604020202020204" pitchFamily="34" charset="0"/>
                <a:cs typeface="Arial" panose="020B0604020202020204" pitchFamily="34" charset="0"/>
              </a:rPr>
              <a:t>m’SCOA</a:t>
            </a:r>
            <a:r>
              <a:rPr lang="en-ZA" sz="2000" b="1" dirty="0">
                <a:latin typeface="Arial" panose="020B0604020202020204" pitchFamily="34" charset="0"/>
                <a:cs typeface="Arial" panose="020B0604020202020204" pitchFamily="34" charset="0"/>
              </a:rPr>
              <a:t> on SCM Business processes.</a:t>
            </a:r>
          </a:p>
          <a:p>
            <a:endParaRPr lang="en-ZA" dirty="0"/>
          </a:p>
          <a:p>
            <a:endParaRPr lang="en-ZA" dirty="0"/>
          </a:p>
        </p:txBody>
      </p:sp>
    </p:spTree>
    <p:extLst>
      <p:ext uri="{BB962C8B-B14F-4D97-AF65-F5344CB8AC3E}">
        <p14:creationId xmlns:p14="http://schemas.microsoft.com/office/powerpoint/2010/main" val="2061701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345E-9A37-499E-98DF-2BC9785589F1}"/>
              </a:ext>
            </a:extLst>
          </p:cNvPr>
          <p:cNvSpPr>
            <a:spLocks noGrp="1"/>
          </p:cNvSpPr>
          <p:nvPr>
            <p:ph type="title"/>
          </p:nvPr>
        </p:nvSpPr>
        <p:spPr>
          <a:xfrm>
            <a:off x="839788" y="365125"/>
            <a:ext cx="10515600" cy="633681"/>
          </a:xfrm>
          <a:solidFill>
            <a:schemeClr val="accent6">
              <a:lumMod val="40000"/>
              <a:lumOff val="60000"/>
            </a:schemeClr>
          </a:solidFill>
        </p:spPr>
        <p:txBody>
          <a:bodyPr>
            <a:normAutofit/>
          </a:bodyPr>
          <a:lstStyle/>
          <a:p>
            <a:r>
              <a:rPr lang="en-ZA" sz="2400" b="1" dirty="0">
                <a:latin typeface="Arial" panose="020B0604020202020204" pitchFamily="34" charset="0"/>
                <a:cs typeface="Arial" panose="020B0604020202020204" pitchFamily="34" charset="0"/>
              </a:rPr>
              <a:t>Improving Performance of SCM Officials</a:t>
            </a:r>
            <a:endParaRPr lang="en-ZA" sz="2400" dirty="0"/>
          </a:p>
        </p:txBody>
      </p:sp>
      <p:sp>
        <p:nvSpPr>
          <p:cNvPr id="3" name="Text Placeholder 2">
            <a:extLst>
              <a:ext uri="{FF2B5EF4-FFF2-40B4-BE49-F238E27FC236}">
                <a16:creationId xmlns:a16="http://schemas.microsoft.com/office/drawing/2014/main" id="{4F81F272-BA88-4C11-9134-292331158AA2}"/>
              </a:ext>
            </a:extLst>
          </p:cNvPr>
          <p:cNvSpPr>
            <a:spLocks noGrp="1"/>
          </p:cNvSpPr>
          <p:nvPr>
            <p:ph type="body" idx="1"/>
          </p:nvPr>
        </p:nvSpPr>
        <p:spPr>
          <a:xfrm>
            <a:off x="836612" y="998807"/>
            <a:ext cx="5157787" cy="464234"/>
          </a:xfrm>
          <a:solidFill>
            <a:schemeClr val="accent6">
              <a:lumMod val="20000"/>
              <a:lumOff val="80000"/>
            </a:schemeClr>
          </a:solidFill>
        </p:spPr>
        <p:txBody>
          <a:bodyPr>
            <a:normAutofit/>
          </a:bodyPr>
          <a:lstStyle/>
          <a:p>
            <a:r>
              <a:rPr lang="en-ZA" sz="2000" dirty="0">
                <a:latin typeface="Arial" panose="020B0604020202020204" pitchFamily="34" charset="0"/>
                <a:cs typeface="Arial" panose="020B0604020202020204" pitchFamily="34" charset="0"/>
              </a:rPr>
              <a:t>Structural &amp; Governance Matters </a:t>
            </a:r>
          </a:p>
        </p:txBody>
      </p:sp>
      <p:sp>
        <p:nvSpPr>
          <p:cNvPr id="4" name="Content Placeholder 3">
            <a:extLst>
              <a:ext uri="{FF2B5EF4-FFF2-40B4-BE49-F238E27FC236}">
                <a16:creationId xmlns:a16="http://schemas.microsoft.com/office/drawing/2014/main" id="{E36E82CF-072E-4A0B-8C8D-D780C7F9D420}"/>
              </a:ext>
            </a:extLst>
          </p:cNvPr>
          <p:cNvSpPr>
            <a:spLocks noGrp="1"/>
          </p:cNvSpPr>
          <p:nvPr>
            <p:ph sz="half" idx="2"/>
          </p:nvPr>
        </p:nvSpPr>
        <p:spPr>
          <a:xfrm>
            <a:off x="839788" y="1463041"/>
            <a:ext cx="5157787" cy="4726622"/>
          </a:xfrm>
        </p:spPr>
        <p:txBody>
          <a:bodyPr>
            <a:normAutofit/>
          </a:bodyPr>
          <a:lstStyle/>
          <a:p>
            <a:pPr algn="just"/>
            <a:r>
              <a:rPr lang="en-ZA" dirty="0">
                <a:latin typeface="Arial" panose="020B0604020202020204" pitchFamily="34" charset="0"/>
                <a:cs typeface="Arial" panose="020B0604020202020204" pitchFamily="34" charset="0"/>
              </a:rPr>
              <a:t>Advocate for a change in perceived Culture and behaviour in Local Government.</a:t>
            </a:r>
          </a:p>
          <a:p>
            <a:pPr algn="just"/>
            <a:r>
              <a:rPr lang="en-ZA" dirty="0">
                <a:latin typeface="Arial" panose="020B0604020202020204" pitchFamily="34" charset="0"/>
                <a:cs typeface="Arial" panose="020B0604020202020204" pitchFamily="34" charset="0"/>
              </a:rPr>
              <a:t>Capacitate the Oversight structures to be effective, BEC and BAC.</a:t>
            </a:r>
          </a:p>
        </p:txBody>
      </p:sp>
      <p:sp>
        <p:nvSpPr>
          <p:cNvPr id="5" name="Text Placeholder 4">
            <a:extLst>
              <a:ext uri="{FF2B5EF4-FFF2-40B4-BE49-F238E27FC236}">
                <a16:creationId xmlns:a16="http://schemas.microsoft.com/office/drawing/2014/main" id="{70AB608E-D32E-4432-8BD8-D4DAC312703F}"/>
              </a:ext>
            </a:extLst>
          </p:cNvPr>
          <p:cNvSpPr>
            <a:spLocks noGrp="1"/>
          </p:cNvSpPr>
          <p:nvPr>
            <p:ph type="body" sz="quarter" idx="3"/>
          </p:nvPr>
        </p:nvSpPr>
        <p:spPr>
          <a:xfrm>
            <a:off x="6172200" y="998807"/>
            <a:ext cx="5183188" cy="464234"/>
          </a:xfrm>
          <a:solidFill>
            <a:schemeClr val="accent6">
              <a:lumMod val="20000"/>
              <a:lumOff val="80000"/>
            </a:schemeClr>
          </a:solidFill>
        </p:spPr>
        <p:txBody>
          <a:bodyPr/>
          <a:lstStyle/>
          <a:p>
            <a:r>
              <a:rPr lang="en-ZA" dirty="0">
                <a:latin typeface="Arial" panose="020B0604020202020204" pitchFamily="34" charset="0"/>
                <a:cs typeface="Arial" panose="020B0604020202020204" pitchFamily="34" charset="0"/>
              </a:rPr>
              <a:t>Benefits</a:t>
            </a:r>
          </a:p>
        </p:txBody>
      </p:sp>
      <p:sp>
        <p:nvSpPr>
          <p:cNvPr id="6" name="Content Placeholder 5">
            <a:extLst>
              <a:ext uri="{FF2B5EF4-FFF2-40B4-BE49-F238E27FC236}">
                <a16:creationId xmlns:a16="http://schemas.microsoft.com/office/drawing/2014/main" id="{0B2E5EEF-8A0B-49BC-A612-8393935EC24A}"/>
              </a:ext>
            </a:extLst>
          </p:cNvPr>
          <p:cNvSpPr>
            <a:spLocks noGrp="1"/>
          </p:cNvSpPr>
          <p:nvPr>
            <p:ph sz="quarter" idx="4"/>
          </p:nvPr>
        </p:nvSpPr>
        <p:spPr>
          <a:xfrm>
            <a:off x="6172200" y="1463041"/>
            <a:ext cx="5183188" cy="4726622"/>
          </a:xfrm>
        </p:spPr>
        <p:txBody>
          <a:bodyPr>
            <a:normAutofit/>
          </a:bodyPr>
          <a:lstStyle/>
          <a:p>
            <a:pPr algn="just"/>
            <a:r>
              <a:rPr lang="en-ZA" dirty="0">
                <a:latin typeface="Arial" panose="020B0604020202020204" pitchFamily="34" charset="0"/>
                <a:cs typeface="Arial" panose="020B0604020202020204" pitchFamily="34" charset="0"/>
              </a:rPr>
              <a:t>Improved compliance with Legislation.</a:t>
            </a: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Improved procurement recommendations to the AO.</a:t>
            </a:r>
          </a:p>
        </p:txBody>
      </p:sp>
    </p:spTree>
    <p:extLst>
      <p:ext uri="{BB962C8B-B14F-4D97-AF65-F5344CB8AC3E}">
        <p14:creationId xmlns:p14="http://schemas.microsoft.com/office/powerpoint/2010/main" val="306831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7926AE-C6A0-4F00-B555-9900744339FD}"/>
              </a:ext>
            </a:extLst>
          </p:cNvPr>
          <p:cNvSpPr>
            <a:spLocks noGrp="1"/>
          </p:cNvSpPr>
          <p:nvPr>
            <p:ph idx="1"/>
          </p:nvPr>
        </p:nvSpPr>
        <p:spPr>
          <a:xfrm>
            <a:off x="838200" y="675249"/>
            <a:ext cx="10515600" cy="5501714"/>
          </a:xfrm>
          <a:solidFill>
            <a:schemeClr val="accent6">
              <a:lumMod val="40000"/>
              <a:lumOff val="60000"/>
            </a:schemeClr>
          </a:solidFill>
        </p:spPr>
        <p:txBody>
          <a:bodyPr>
            <a:normAutofit/>
          </a:bodyPr>
          <a:lstStyle/>
          <a:p>
            <a:pPr marL="0" indent="0" algn="ctr">
              <a:buNone/>
            </a:pPr>
            <a:endParaRPr lang="en-ZA" sz="4000" b="1" dirty="0"/>
          </a:p>
          <a:p>
            <a:pPr marL="0" indent="0" algn="ctr">
              <a:buNone/>
            </a:pPr>
            <a:r>
              <a:rPr lang="en-ZA" sz="4000" b="1" dirty="0"/>
              <a:t>IMPACT OF </a:t>
            </a:r>
            <a:r>
              <a:rPr lang="en-ZA" sz="4000" b="1" dirty="0" err="1"/>
              <a:t>mSCOA</a:t>
            </a:r>
            <a:r>
              <a:rPr lang="en-ZA" sz="4000" b="1" dirty="0"/>
              <a:t> ON SUPPLY CHAIN</a:t>
            </a:r>
          </a:p>
          <a:p>
            <a:pPr marL="0" indent="0" algn="ctr">
              <a:buNone/>
            </a:pPr>
            <a:endParaRPr lang="en-ZA" sz="4000" b="1" dirty="0"/>
          </a:p>
          <a:p>
            <a:pPr marL="0" indent="0" algn="ctr">
              <a:buNone/>
            </a:pPr>
            <a:r>
              <a:rPr lang="en-ZA" sz="4000" b="1" dirty="0"/>
              <a:t> MANAGEMENT PROCESSES</a:t>
            </a:r>
          </a:p>
        </p:txBody>
      </p:sp>
    </p:spTree>
    <p:extLst>
      <p:ext uri="{BB962C8B-B14F-4D97-AF65-F5344CB8AC3E}">
        <p14:creationId xmlns:p14="http://schemas.microsoft.com/office/powerpoint/2010/main" val="3711091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4EC4A-91E6-4EA7-84B5-B8AF95926DDA}"/>
              </a:ext>
            </a:extLst>
          </p:cNvPr>
          <p:cNvSpPr>
            <a:spLocks noGrp="1"/>
          </p:cNvSpPr>
          <p:nvPr>
            <p:ph type="title"/>
          </p:nvPr>
        </p:nvSpPr>
        <p:spPr>
          <a:xfrm>
            <a:off x="838200" y="365125"/>
            <a:ext cx="10515600" cy="633681"/>
          </a:xfrm>
          <a:solidFill>
            <a:schemeClr val="accent6">
              <a:lumMod val="20000"/>
              <a:lumOff val="80000"/>
            </a:schemeClr>
          </a:solidFill>
        </p:spPr>
        <p:txBody>
          <a:bodyPr>
            <a:normAutofit/>
          </a:bodyPr>
          <a:lstStyle/>
          <a:p>
            <a:r>
              <a:rPr lang="en-ZA" sz="2200" b="1" dirty="0">
                <a:latin typeface="Arial" panose="020B0604020202020204" pitchFamily="34" charset="0"/>
                <a:cs typeface="Arial" panose="020B0604020202020204" pitchFamily="34" charset="0"/>
              </a:rPr>
              <a:t>Impact of </a:t>
            </a:r>
            <a:r>
              <a:rPr lang="en-ZA" sz="2200" b="1" dirty="0" err="1">
                <a:latin typeface="Arial" panose="020B0604020202020204" pitchFamily="34" charset="0"/>
                <a:cs typeface="Arial" panose="020B0604020202020204" pitchFamily="34" charset="0"/>
              </a:rPr>
              <a:t>m’SCOA</a:t>
            </a:r>
            <a:r>
              <a:rPr lang="en-ZA" sz="2200" b="1" dirty="0">
                <a:latin typeface="Arial" panose="020B0604020202020204" pitchFamily="34" charset="0"/>
                <a:cs typeface="Arial" panose="020B0604020202020204" pitchFamily="34" charset="0"/>
              </a:rPr>
              <a:t> Implementation to SCM Business Processes- </a:t>
            </a:r>
            <a:r>
              <a:rPr lang="en-ZA" sz="1600" b="1" dirty="0">
                <a:latin typeface="Arial" panose="020B0604020202020204" pitchFamily="34" charset="0"/>
                <a:cs typeface="Arial" panose="020B0604020202020204" pitchFamily="34" charset="0"/>
              </a:rPr>
              <a:t>Annexure B of Circular 80.</a:t>
            </a:r>
          </a:p>
        </p:txBody>
      </p:sp>
      <p:sp>
        <p:nvSpPr>
          <p:cNvPr id="3" name="Content Placeholder 2">
            <a:extLst>
              <a:ext uri="{FF2B5EF4-FFF2-40B4-BE49-F238E27FC236}">
                <a16:creationId xmlns:a16="http://schemas.microsoft.com/office/drawing/2014/main" id="{B8E84A4A-EA7E-4E60-B1EB-9C54707A4D45}"/>
              </a:ext>
            </a:extLst>
          </p:cNvPr>
          <p:cNvSpPr>
            <a:spLocks noGrp="1"/>
          </p:cNvSpPr>
          <p:nvPr>
            <p:ph idx="1"/>
          </p:nvPr>
        </p:nvSpPr>
        <p:spPr>
          <a:xfrm>
            <a:off x="838200" y="1153551"/>
            <a:ext cx="10515600" cy="5023412"/>
          </a:xfrm>
        </p:spPr>
        <p:txBody>
          <a:bodyPr>
            <a:normAutofit fontScale="70000" lnSpcReduction="20000"/>
          </a:bodyPr>
          <a:lstStyle/>
          <a:p>
            <a:pPr algn="just"/>
            <a:r>
              <a:rPr lang="en-ZA" dirty="0">
                <a:latin typeface="Arial" panose="020B0604020202020204" pitchFamily="34" charset="0"/>
                <a:cs typeface="Arial" panose="020B0604020202020204" pitchFamily="34" charset="0"/>
              </a:rPr>
              <a:t>Expenditure management follows the SCM processes that should ensure an effective system of:</a:t>
            </a:r>
          </a:p>
          <a:p>
            <a:pPr algn="just">
              <a:buFontTx/>
              <a:buChar char="-"/>
            </a:pPr>
            <a:r>
              <a:rPr lang="en-ZA" dirty="0">
                <a:latin typeface="Arial" panose="020B0604020202020204" pitchFamily="34" charset="0"/>
                <a:cs typeface="Arial" panose="020B0604020202020204" pitchFamily="34" charset="0"/>
              </a:rPr>
              <a:t>expenditure control, including procedures for the approval, authorisation, withdrawal and payment of funds. </a:t>
            </a:r>
          </a:p>
          <a:p>
            <a:pPr algn="just">
              <a:buFontTx/>
              <a:buChar char="-"/>
            </a:pPr>
            <a:r>
              <a:rPr lang="en-ZA" dirty="0">
                <a:latin typeface="Arial" panose="020B0604020202020204" pitchFamily="34" charset="0"/>
                <a:cs typeface="Arial" panose="020B0604020202020204" pitchFamily="34" charset="0"/>
              </a:rPr>
              <a:t>These expenditures should be monitored against the approved budget, and reasons for variances must be explained and corrective action must be implemented to keep expenditure in line with budget estimates;</a:t>
            </a:r>
          </a:p>
          <a:p>
            <a:r>
              <a:rPr lang="en-ZA" i="1" dirty="0">
                <a:latin typeface="Arial" panose="020B0604020202020204" pitchFamily="34" charset="0"/>
                <a:cs typeface="Arial" panose="020B0604020202020204" pitchFamily="34" charset="0"/>
              </a:rPr>
              <a:t>Material and inventory management deals with the maintenance of inventory catalogues:</a:t>
            </a:r>
          </a:p>
          <a:p>
            <a:pPr marL="0" indent="0">
              <a:buNone/>
            </a:pPr>
            <a:endParaRPr lang="en-ZA" i="1" dirty="0">
              <a:latin typeface="Arial" panose="020B0604020202020204" pitchFamily="34" charset="0"/>
              <a:cs typeface="Arial" panose="020B0604020202020204" pitchFamily="34" charset="0"/>
            </a:endParaRPr>
          </a:p>
          <a:p>
            <a:pPr lvl="1"/>
            <a:r>
              <a:rPr lang="en-ZA" i="1" dirty="0">
                <a:latin typeface="Arial" panose="020B0604020202020204" pitchFamily="34" charset="0"/>
                <a:cs typeface="Arial" panose="020B0604020202020204" pitchFamily="34" charset="0"/>
              </a:rPr>
              <a:t>classified according to the high-level categories provided for in the Standard Chart of Accounts.</a:t>
            </a:r>
          </a:p>
          <a:p>
            <a:pPr lvl="1"/>
            <a:r>
              <a:rPr lang="en-ZA" i="1" dirty="0">
                <a:latin typeface="Arial" panose="020B0604020202020204" pitchFamily="34" charset="0"/>
                <a:cs typeface="Arial" panose="020B0604020202020204" pitchFamily="34" charset="0"/>
              </a:rPr>
              <a:t>Business processes need to incorporate at a minimum, ordering; issuing and management of inventory levels; EOQ and re-order levels etc</a:t>
            </a:r>
          </a:p>
          <a:p>
            <a:pPr lvl="1"/>
            <a:r>
              <a:rPr lang="en-ZA" i="1" dirty="0">
                <a:latin typeface="Arial" panose="020B0604020202020204" pitchFamily="34" charset="0"/>
                <a:cs typeface="Arial" panose="020B0604020202020204" pitchFamily="34" charset="0"/>
              </a:rPr>
              <a:t>preferred suppliers linked to inventory categories;</a:t>
            </a:r>
          </a:p>
          <a:p>
            <a:pPr lvl="1"/>
            <a:r>
              <a:rPr lang="en-ZA" i="1" dirty="0">
                <a:latin typeface="Arial" panose="020B0604020202020204" pitchFamily="34" charset="0"/>
                <a:cs typeface="Arial" panose="020B0604020202020204" pitchFamily="34" charset="0"/>
              </a:rPr>
              <a:t> flagging of stock levels with limited movements for substantial periods;</a:t>
            </a:r>
          </a:p>
          <a:p>
            <a:pPr lvl="1"/>
            <a:r>
              <a:rPr lang="en-ZA" i="1" dirty="0">
                <a:latin typeface="Arial" panose="020B0604020202020204" pitchFamily="34" charset="0"/>
                <a:cs typeface="Arial" panose="020B0604020202020204" pitchFamily="34" charset="0"/>
              </a:rPr>
              <a:t> regular physical counts and reconciliation to system.</a:t>
            </a:r>
          </a:p>
          <a:p>
            <a:pPr lvl="1"/>
            <a:r>
              <a:rPr lang="en-ZA" i="1" dirty="0">
                <a:latin typeface="Arial" panose="020B0604020202020204" pitchFamily="34" charset="0"/>
                <a:cs typeface="Arial" panose="020B0604020202020204" pitchFamily="34" charset="0"/>
              </a:rPr>
              <a:t>stock records; exception reporting and enhanced controls on stock items susceptible to misuse such as illegal stock-pilling; </a:t>
            </a:r>
          </a:p>
          <a:p>
            <a:pPr lvl="1"/>
            <a:r>
              <a:rPr lang="en-ZA" i="1" dirty="0">
                <a:latin typeface="Arial" panose="020B0604020202020204" pitchFamily="34" charset="0"/>
                <a:cs typeface="Arial" panose="020B0604020202020204" pitchFamily="34" charset="0"/>
              </a:rPr>
              <a:t>and all sub stores to be activated on the system;</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917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80507-84E3-4308-83FC-7FA37563DA50}"/>
              </a:ext>
            </a:extLst>
          </p:cNvPr>
          <p:cNvSpPr>
            <a:spLocks noGrp="1"/>
          </p:cNvSpPr>
          <p:nvPr>
            <p:ph type="title"/>
          </p:nvPr>
        </p:nvSpPr>
        <p:spPr>
          <a:xfrm>
            <a:off x="838200" y="365126"/>
            <a:ext cx="10515600" cy="493003"/>
          </a:xfrm>
          <a:solidFill>
            <a:schemeClr val="accent6">
              <a:lumMod val="20000"/>
              <a:lumOff val="80000"/>
            </a:schemeClr>
          </a:solidFill>
        </p:spPr>
        <p:txBody>
          <a:bodyPr>
            <a:normAutofit fontScale="90000"/>
          </a:bodyPr>
          <a:lstStyle/>
          <a:p>
            <a:r>
              <a:rPr lang="en-ZA" sz="2000" b="1" dirty="0">
                <a:latin typeface="Arial" panose="020B0604020202020204" pitchFamily="34" charset="0"/>
                <a:cs typeface="Arial" panose="020B0604020202020204" pitchFamily="34" charset="0"/>
              </a:rPr>
              <a:t>Impact of </a:t>
            </a:r>
            <a:r>
              <a:rPr lang="en-ZA" sz="2000" b="1" dirty="0" err="1">
                <a:latin typeface="Arial" panose="020B0604020202020204" pitchFamily="34" charset="0"/>
                <a:cs typeface="Arial" panose="020B0604020202020204" pitchFamily="34" charset="0"/>
              </a:rPr>
              <a:t>m’SCOA</a:t>
            </a:r>
            <a:r>
              <a:rPr lang="en-ZA" sz="2000" b="1" dirty="0">
                <a:latin typeface="Arial" panose="020B0604020202020204" pitchFamily="34" charset="0"/>
                <a:cs typeface="Arial" panose="020B0604020202020204" pitchFamily="34" charset="0"/>
              </a:rPr>
              <a:t> Implementation to SCM Business Processes- Annexure B of Circular 80.</a:t>
            </a:r>
            <a:endParaRPr lang="en-ZA" sz="2000" dirty="0"/>
          </a:p>
        </p:txBody>
      </p:sp>
      <p:sp>
        <p:nvSpPr>
          <p:cNvPr id="3" name="Content Placeholder 2">
            <a:extLst>
              <a:ext uri="{FF2B5EF4-FFF2-40B4-BE49-F238E27FC236}">
                <a16:creationId xmlns:a16="http://schemas.microsoft.com/office/drawing/2014/main" id="{D2A86E75-1C8C-4E90-B58D-91E3998E6CF5}"/>
              </a:ext>
            </a:extLst>
          </p:cNvPr>
          <p:cNvSpPr>
            <a:spLocks noGrp="1"/>
          </p:cNvSpPr>
          <p:nvPr>
            <p:ph idx="1"/>
          </p:nvPr>
        </p:nvSpPr>
        <p:spPr>
          <a:xfrm>
            <a:off x="838200" y="1378634"/>
            <a:ext cx="10515600" cy="4798329"/>
          </a:xfrm>
        </p:spPr>
        <p:txBody>
          <a:bodyPr>
            <a:normAutofit/>
          </a:bodyPr>
          <a:lstStyle/>
          <a:p>
            <a:pPr algn="just"/>
            <a:r>
              <a:rPr lang="en-ZA" i="1" dirty="0">
                <a:latin typeface="Arial" panose="020B0604020202020204" pitchFamily="34" charset="0"/>
                <a:cs typeface="Arial" panose="020B0604020202020204" pitchFamily="34" charset="0"/>
              </a:rPr>
              <a:t>Contract management entails the management of contracts through the entire Contract Life Cycle so as to maximise value for money that includes procedures for planning; contract creation;</a:t>
            </a:r>
          </a:p>
          <a:p>
            <a:pPr lvl="1" algn="just"/>
            <a:r>
              <a:rPr lang="en-ZA" sz="2000" i="1" dirty="0">
                <a:latin typeface="Arial" panose="020B0604020202020204" pitchFamily="34" charset="0"/>
                <a:cs typeface="Arial" panose="020B0604020202020204" pitchFamily="34" charset="0"/>
              </a:rPr>
              <a:t>collaboration; execution; administration; and close-out. Contracts should be listed in a contract register </a:t>
            </a:r>
            <a:r>
              <a:rPr lang="en-ZA" sz="2000" b="1" i="1" dirty="0">
                <a:solidFill>
                  <a:srgbClr val="FF0000"/>
                </a:solidFill>
                <a:latin typeface="Arial" panose="020B0604020202020204" pitchFamily="34" charset="0"/>
                <a:cs typeface="Arial" panose="020B0604020202020204" pitchFamily="34" charset="0"/>
              </a:rPr>
              <a:t>embedded into the financial application </a:t>
            </a:r>
            <a:r>
              <a:rPr lang="en-ZA" sz="2000" i="1" dirty="0">
                <a:latin typeface="Arial" panose="020B0604020202020204" pitchFamily="34" charset="0"/>
                <a:cs typeface="Arial" panose="020B0604020202020204" pitchFamily="34" charset="0"/>
              </a:rPr>
              <a:t>that automates all the activities necessary to manage the contract as informed and dependant on the nature of the work, the type of contract, the legal aspects and delivery timeframes.</a:t>
            </a:r>
          </a:p>
          <a:p>
            <a:pPr marL="457200" lvl="1" indent="0" algn="just">
              <a:buNone/>
            </a:pPr>
            <a:endParaRPr lang="en-ZA" sz="2000" i="1" dirty="0">
              <a:latin typeface="Arial" panose="020B0604020202020204" pitchFamily="34" charset="0"/>
              <a:cs typeface="Arial" panose="020B0604020202020204" pitchFamily="34" charset="0"/>
            </a:endParaRPr>
          </a:p>
          <a:p>
            <a:pPr lvl="1" algn="just"/>
            <a:r>
              <a:rPr lang="en-ZA" sz="2000" i="1" dirty="0">
                <a:latin typeface="Arial" panose="020B0604020202020204" pitchFamily="34" charset="0"/>
                <a:cs typeface="Arial" panose="020B0604020202020204" pitchFamily="34" charset="0"/>
              </a:rPr>
              <a:t>It also entails the activities carried out to determine whether the service provider and the municipality are performing adequately to meet the requirements in listed contracts that had been awarded through the procurement process and the prescriptions in the MFMA; and</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640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B89A-B7B6-40B3-A67E-024DF7B8B1FC}"/>
              </a:ext>
            </a:extLst>
          </p:cNvPr>
          <p:cNvSpPr>
            <a:spLocks noGrp="1"/>
          </p:cNvSpPr>
          <p:nvPr>
            <p:ph type="title"/>
          </p:nvPr>
        </p:nvSpPr>
        <p:spPr>
          <a:xfrm>
            <a:off x="838200" y="365125"/>
            <a:ext cx="10515600" cy="563343"/>
          </a:xfrm>
          <a:solidFill>
            <a:schemeClr val="accent6">
              <a:lumMod val="20000"/>
              <a:lumOff val="80000"/>
            </a:schemeClr>
          </a:solidFill>
        </p:spPr>
        <p:txBody>
          <a:bodyPr>
            <a:normAutofit fontScale="90000"/>
          </a:bodyPr>
          <a:lstStyle/>
          <a:p>
            <a:r>
              <a:rPr lang="en-ZA" sz="2700" b="1" dirty="0">
                <a:latin typeface="Arial" panose="020B0604020202020204" pitchFamily="34" charset="0"/>
                <a:cs typeface="Arial" panose="020B0604020202020204" pitchFamily="34" charset="0"/>
              </a:rPr>
              <a:t>The Minimum Requirements of an </a:t>
            </a:r>
            <a:r>
              <a:rPr lang="en-ZA" sz="2700" b="1" dirty="0" err="1">
                <a:latin typeface="Arial" panose="020B0604020202020204" pitchFamily="34" charset="0"/>
                <a:cs typeface="Arial" panose="020B0604020202020204" pitchFamily="34" charset="0"/>
              </a:rPr>
              <a:t>m’SCOA</a:t>
            </a:r>
            <a:r>
              <a:rPr lang="en-ZA" sz="2700" b="1" dirty="0">
                <a:latin typeface="Arial" panose="020B0604020202020204" pitchFamily="34" charset="0"/>
                <a:cs typeface="Arial" panose="020B0604020202020204" pitchFamily="34" charset="0"/>
              </a:rPr>
              <a:t> compliance SCM module</a:t>
            </a:r>
            <a:r>
              <a:rPr lang="en-ZA" b="1"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FBD07F5F-2F04-47D1-8C57-FB682EF989AA}"/>
              </a:ext>
            </a:extLst>
          </p:cNvPr>
          <p:cNvSpPr>
            <a:spLocks noGrp="1"/>
          </p:cNvSpPr>
          <p:nvPr>
            <p:ph idx="1"/>
          </p:nvPr>
        </p:nvSpPr>
        <p:spPr>
          <a:xfrm>
            <a:off x="838200" y="1041009"/>
            <a:ext cx="10515600" cy="5135954"/>
          </a:xfrm>
        </p:spPr>
        <p:txBody>
          <a:bodyPr>
            <a:normAutofit/>
          </a:bodyPr>
          <a:lstStyle/>
          <a:p>
            <a:pPr marL="0" indent="0">
              <a:buNone/>
            </a:pPr>
            <a:r>
              <a:rPr lang="en-ZA" sz="2000" b="1" i="1" dirty="0">
                <a:latin typeface="Arial" panose="020B0604020202020204" pitchFamily="34" charset="0"/>
                <a:cs typeface="Arial" panose="020B0604020202020204" pitchFamily="34" charset="0"/>
              </a:rPr>
              <a:t>The supply chain module should as a minimum have the following functionality:</a:t>
            </a:r>
          </a:p>
          <a:p>
            <a:r>
              <a:rPr lang="en-ZA" sz="1800" dirty="0">
                <a:latin typeface="Arial" panose="020B0604020202020204" pitchFamily="34" charset="0"/>
                <a:cs typeface="Arial" panose="020B0604020202020204" pitchFamily="34" charset="0"/>
              </a:rPr>
              <a:t>Allow for requisition from the annual procurement plan;</a:t>
            </a:r>
          </a:p>
          <a:p>
            <a:r>
              <a:rPr lang="en-ZA" sz="1800" dirty="0">
                <a:latin typeface="Arial" panose="020B0604020202020204" pitchFamily="34" charset="0"/>
                <a:cs typeface="Arial" panose="020B0604020202020204" pitchFamily="34" charset="0"/>
              </a:rPr>
              <a:t>Align requisition to be project based;</a:t>
            </a:r>
          </a:p>
          <a:p>
            <a:r>
              <a:rPr lang="en-ZA" sz="1800" dirty="0">
                <a:latin typeface="Arial" panose="020B0604020202020204" pitchFamily="34" charset="0"/>
                <a:cs typeface="Arial" panose="020B0604020202020204" pitchFamily="34" charset="0"/>
              </a:rPr>
              <a:t>Supplier rotation management (parameter driven);</a:t>
            </a:r>
          </a:p>
          <a:p>
            <a:r>
              <a:rPr lang="en-ZA" sz="1800" dirty="0">
                <a:latin typeface="Arial" panose="020B0604020202020204" pitchFamily="34" charset="0"/>
                <a:cs typeface="Arial" panose="020B0604020202020204" pitchFamily="34" charset="0"/>
              </a:rPr>
              <a:t>Supply Chain Deviation Management Facility in terms of legislation;</a:t>
            </a:r>
          </a:p>
          <a:p>
            <a:r>
              <a:rPr lang="en-ZA" sz="1800" dirty="0">
                <a:latin typeface="Arial" panose="020B0604020202020204" pitchFamily="34" charset="0"/>
                <a:cs typeface="Arial" panose="020B0604020202020204" pitchFamily="34" charset="0"/>
              </a:rPr>
              <a:t>Adhere to the municipality’s delegation of duties and authority levels;</a:t>
            </a:r>
          </a:p>
          <a:p>
            <a:r>
              <a:rPr lang="en-ZA" sz="1800" dirty="0">
                <a:latin typeface="Arial" panose="020B0604020202020204" pitchFamily="34" charset="0"/>
                <a:cs typeface="Arial" panose="020B0604020202020204" pitchFamily="34" charset="0"/>
              </a:rPr>
              <a:t>Electronically validate against the National Treasury database for prohibited, </a:t>
            </a:r>
            <a:r>
              <a:rPr lang="en-ZA" sz="1800" b="1" i="1" dirty="0">
                <a:latin typeface="Arial" panose="020B0604020202020204" pitchFamily="34" charset="0"/>
                <a:cs typeface="Arial" panose="020B0604020202020204" pitchFamily="34" charset="0"/>
              </a:rPr>
              <a:t>employees of state </a:t>
            </a:r>
            <a:r>
              <a:rPr lang="en-ZA" sz="1800" dirty="0">
                <a:latin typeface="Arial" panose="020B0604020202020204" pitchFamily="34" charset="0"/>
                <a:cs typeface="Arial" panose="020B0604020202020204" pitchFamily="34" charset="0"/>
              </a:rPr>
              <a:t>and related parties and invite tenders based preferential procurement principals;</a:t>
            </a:r>
          </a:p>
          <a:p>
            <a:r>
              <a:rPr lang="en-ZA" sz="1800" dirty="0">
                <a:latin typeface="Arial" panose="020B0604020202020204" pitchFamily="34" charset="0"/>
                <a:cs typeface="Arial" panose="020B0604020202020204" pitchFamily="34" charset="0"/>
              </a:rPr>
              <a:t>Electronically manage the invitation, bid closure and adjudication process with a </a:t>
            </a:r>
            <a:r>
              <a:rPr lang="en-ZA" sz="1800" b="1" i="1" dirty="0">
                <a:latin typeface="Arial" panose="020B0604020202020204" pitchFamily="34" charset="0"/>
                <a:cs typeface="Arial" panose="020B0604020202020204" pitchFamily="34" charset="0"/>
              </a:rPr>
              <a:t>full document management serve</a:t>
            </a:r>
            <a:r>
              <a:rPr lang="en-ZA" sz="1800" dirty="0">
                <a:latin typeface="Arial" panose="020B0604020202020204" pitchFamily="34" charset="0"/>
                <a:cs typeface="Arial" panose="020B0604020202020204" pitchFamily="34" charset="0"/>
              </a:rPr>
              <a:t>r unpinning the cycle;</a:t>
            </a:r>
          </a:p>
          <a:p>
            <a:r>
              <a:rPr lang="en-ZA" sz="1800" b="1" i="1" dirty="0">
                <a:latin typeface="Arial" panose="020B0604020202020204" pitchFamily="34" charset="0"/>
                <a:cs typeface="Arial" panose="020B0604020202020204" pitchFamily="34" charset="0"/>
              </a:rPr>
              <a:t>Record and electronically store the bid adjudication committee’s meeting minutes and store the minutes on the document management server</a:t>
            </a:r>
            <a:r>
              <a:rPr lang="en-ZA" sz="1800" dirty="0">
                <a:latin typeface="Arial" panose="020B0604020202020204" pitchFamily="34" charset="0"/>
                <a:cs typeface="Arial" panose="020B0604020202020204" pitchFamily="34" charset="0"/>
              </a:rPr>
              <a:t>;</a:t>
            </a:r>
          </a:p>
          <a:p>
            <a:r>
              <a:rPr lang="en-ZA" sz="1800" dirty="0">
                <a:latin typeface="Arial" panose="020B0604020202020204" pitchFamily="34" charset="0"/>
                <a:cs typeface="Arial" panose="020B0604020202020204" pitchFamily="34" charset="0"/>
              </a:rPr>
              <a:t>Ensure the service level agreement (SLA) and allocation letters are electronically archived prior to any payment being made;</a:t>
            </a:r>
          </a:p>
          <a:p>
            <a:r>
              <a:rPr lang="en-ZA" sz="1900" dirty="0">
                <a:latin typeface="Arial" panose="020B0604020202020204" pitchFamily="34" charset="0"/>
                <a:cs typeface="Arial" panose="020B0604020202020204" pitchFamily="34" charset="0"/>
              </a:rPr>
              <a:t>Enforce where applicable </a:t>
            </a:r>
            <a:r>
              <a:rPr lang="en-ZA" sz="1900" b="1" i="1" dirty="0">
                <a:latin typeface="Arial" panose="020B0604020202020204" pitchFamily="34" charset="0"/>
                <a:cs typeface="Arial" panose="020B0604020202020204" pitchFamily="34" charset="0"/>
              </a:rPr>
              <a:t>retention enforcement </a:t>
            </a:r>
            <a:r>
              <a:rPr lang="en-ZA" sz="1900" dirty="0">
                <a:latin typeface="Arial" panose="020B0604020202020204" pitchFamily="34" charset="0"/>
                <a:cs typeface="Arial" panose="020B0604020202020204" pitchFamily="34" charset="0"/>
              </a:rPr>
              <a:t>and manage </a:t>
            </a:r>
            <a:r>
              <a:rPr lang="en-ZA" sz="1900" b="1" i="1" dirty="0">
                <a:latin typeface="Arial" panose="020B0604020202020204" pitchFamily="34" charset="0"/>
                <a:cs typeface="Arial" panose="020B0604020202020204" pitchFamily="34" charset="0"/>
              </a:rPr>
              <a:t>retention registers</a:t>
            </a:r>
            <a:r>
              <a:rPr lang="en-ZA" sz="19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48701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B89A-B7B6-40B3-A67E-024DF7B8B1FC}"/>
              </a:ext>
            </a:extLst>
          </p:cNvPr>
          <p:cNvSpPr>
            <a:spLocks noGrp="1"/>
          </p:cNvSpPr>
          <p:nvPr>
            <p:ph type="title"/>
          </p:nvPr>
        </p:nvSpPr>
        <p:spPr>
          <a:xfrm>
            <a:off x="838200" y="365125"/>
            <a:ext cx="10515600" cy="563343"/>
          </a:xfrm>
          <a:solidFill>
            <a:schemeClr val="accent6">
              <a:lumMod val="20000"/>
              <a:lumOff val="80000"/>
            </a:schemeClr>
          </a:solidFill>
        </p:spPr>
        <p:txBody>
          <a:bodyPr>
            <a:normAutofit/>
          </a:bodyPr>
          <a:lstStyle/>
          <a:p>
            <a:pPr algn="ctr"/>
            <a:r>
              <a:rPr lang="en-ZA" sz="2000" b="1" dirty="0">
                <a:latin typeface="Arial" panose="020B0604020202020204" pitchFamily="34" charset="0"/>
                <a:cs typeface="Arial" panose="020B0604020202020204" pitchFamily="34" charset="0"/>
              </a:rPr>
              <a:t>The Minimum Requirements of an </a:t>
            </a:r>
            <a:r>
              <a:rPr lang="en-ZA" sz="2000" b="1" dirty="0" err="1">
                <a:latin typeface="Arial" panose="020B0604020202020204" pitchFamily="34" charset="0"/>
                <a:cs typeface="Arial" panose="020B0604020202020204" pitchFamily="34" charset="0"/>
              </a:rPr>
              <a:t>m’SCOA</a:t>
            </a:r>
            <a:r>
              <a:rPr lang="en-ZA" sz="2000" b="1" dirty="0">
                <a:latin typeface="Arial" panose="020B0604020202020204" pitchFamily="34" charset="0"/>
                <a:cs typeface="Arial" panose="020B0604020202020204" pitchFamily="34" charset="0"/>
              </a:rPr>
              <a:t> compliance SCM module..</a:t>
            </a:r>
            <a:r>
              <a:rPr lang="en-ZA" sz="2000" b="1" dirty="0" err="1">
                <a:latin typeface="Arial" panose="020B0604020202020204" pitchFamily="34" charset="0"/>
                <a:cs typeface="Arial" panose="020B0604020202020204" pitchFamily="34" charset="0"/>
              </a:rPr>
              <a:t>cntd</a:t>
            </a:r>
            <a:endParaRPr lang="en-ZA" sz="2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BD07F5F-2F04-47D1-8C57-FB682EF989AA}"/>
              </a:ext>
            </a:extLst>
          </p:cNvPr>
          <p:cNvSpPr>
            <a:spLocks noGrp="1"/>
          </p:cNvSpPr>
          <p:nvPr>
            <p:ph idx="1"/>
          </p:nvPr>
        </p:nvSpPr>
        <p:spPr>
          <a:xfrm>
            <a:off x="838200" y="1041009"/>
            <a:ext cx="10515600" cy="5135954"/>
          </a:xfrm>
        </p:spPr>
        <p:txBody>
          <a:bodyPr>
            <a:normAutofit lnSpcReduction="10000"/>
          </a:bodyPr>
          <a:lstStyle/>
          <a:p>
            <a:pPr marL="0" indent="0">
              <a:buNone/>
            </a:pPr>
            <a:r>
              <a:rPr lang="en-ZA" sz="2000" b="1" i="1" dirty="0">
                <a:latin typeface="Arial" panose="020B0604020202020204" pitchFamily="34" charset="0"/>
                <a:cs typeface="Arial" panose="020B0604020202020204" pitchFamily="34" charset="0"/>
              </a:rPr>
              <a:t>The supply chain module should as a minimum have the following functionality:</a:t>
            </a:r>
          </a:p>
          <a:p>
            <a:r>
              <a:rPr lang="en-ZA" sz="1800" dirty="0">
                <a:latin typeface="Arial" panose="020B0604020202020204" pitchFamily="34" charset="0"/>
                <a:cs typeface="Arial" panose="020B0604020202020204" pitchFamily="34" charset="0"/>
              </a:rPr>
              <a:t>Ensure tax clearance management for the duration of the contract;</a:t>
            </a:r>
          </a:p>
          <a:p>
            <a:r>
              <a:rPr lang="en-ZA" sz="1800" dirty="0">
                <a:latin typeface="Arial" panose="020B0604020202020204" pitchFamily="34" charset="0"/>
                <a:cs typeface="Arial" panose="020B0604020202020204" pitchFamily="34" charset="0"/>
              </a:rPr>
              <a:t>Integrate with the asset management system.</a:t>
            </a:r>
          </a:p>
          <a:p>
            <a:r>
              <a:rPr lang="en-ZA" sz="1800" b="1" i="1" dirty="0">
                <a:solidFill>
                  <a:srgbClr val="FF0000"/>
                </a:solidFill>
                <a:latin typeface="Arial" panose="020B0604020202020204" pitchFamily="34" charset="0"/>
                <a:cs typeface="Arial" panose="020B0604020202020204" pitchFamily="34" charset="0"/>
              </a:rPr>
              <a:t>Ensure that all payments are made within 30 days of receipt of an invoice therefore</a:t>
            </a:r>
            <a:r>
              <a:rPr lang="en-ZA" sz="1800" dirty="0">
                <a:latin typeface="Arial" panose="020B0604020202020204" pitchFamily="34" charset="0"/>
                <a:cs typeface="Arial" panose="020B0604020202020204" pitchFamily="34" charset="0"/>
              </a:rPr>
              <a:t>; and</a:t>
            </a:r>
          </a:p>
          <a:p>
            <a:r>
              <a:rPr lang="en-ZA" sz="1900" dirty="0">
                <a:latin typeface="Arial" panose="020B0604020202020204" pitchFamily="34" charset="0"/>
                <a:cs typeface="Arial" panose="020B0604020202020204" pitchFamily="34" charset="0"/>
              </a:rPr>
              <a:t>Contract management through workflow and audit trail.</a:t>
            </a:r>
          </a:p>
          <a:p>
            <a:pPr marL="0" indent="0">
              <a:buNone/>
            </a:pPr>
            <a:r>
              <a:rPr lang="en-ZA" b="1" i="1" dirty="0"/>
              <a:t>Requisitions</a:t>
            </a:r>
          </a:p>
          <a:p>
            <a:r>
              <a:rPr lang="en-ZA" sz="1800" dirty="0">
                <a:latin typeface="Arial" panose="020B0604020202020204" pitchFamily="34" charset="0"/>
                <a:cs typeface="Arial" panose="020B0604020202020204" pitchFamily="34" charset="0"/>
              </a:rPr>
              <a:t>Different requisition origination such as online, manual, stores and other modules.</a:t>
            </a:r>
          </a:p>
          <a:p>
            <a:r>
              <a:rPr lang="en-ZA" sz="1800" dirty="0">
                <a:latin typeface="Arial" panose="020B0604020202020204" pitchFamily="34" charset="0"/>
                <a:cs typeface="Arial" panose="020B0604020202020204" pitchFamily="34" charset="0"/>
              </a:rPr>
              <a:t>Project based requisition forms.</a:t>
            </a:r>
          </a:p>
          <a:p>
            <a:r>
              <a:rPr lang="en-ZA" sz="1800" dirty="0" err="1">
                <a:latin typeface="Arial" panose="020B0604020202020204" pitchFamily="34" charset="0"/>
                <a:cs typeface="Arial" panose="020B0604020202020204" pitchFamily="34" charset="0"/>
              </a:rPr>
              <a:t>mSCOA</a:t>
            </a:r>
            <a:r>
              <a:rPr lang="en-ZA" sz="1800" dirty="0">
                <a:latin typeface="Arial" panose="020B0604020202020204" pitchFamily="34" charset="0"/>
                <a:cs typeface="Arial" panose="020B0604020202020204" pitchFamily="34" charset="0"/>
              </a:rPr>
              <a:t> segmented capturing.</a:t>
            </a:r>
          </a:p>
          <a:p>
            <a:r>
              <a:rPr lang="en-ZA" sz="1800" dirty="0">
                <a:latin typeface="Arial" panose="020B0604020202020204" pitchFamily="34" charset="0"/>
                <a:cs typeface="Arial" panose="020B0604020202020204" pitchFamily="34" charset="0"/>
              </a:rPr>
              <a:t>Ability to </a:t>
            </a:r>
            <a:r>
              <a:rPr lang="en-ZA" sz="1800" b="1" i="1" dirty="0">
                <a:solidFill>
                  <a:srgbClr val="C00000"/>
                </a:solidFill>
                <a:latin typeface="Arial" panose="020B0604020202020204" pitchFamily="34" charset="0"/>
                <a:cs typeface="Arial" panose="020B0604020202020204" pitchFamily="34" charset="0"/>
              </a:rPr>
              <a:t>attach documents to online requisitions such as drawings or specifications</a:t>
            </a:r>
            <a:r>
              <a:rPr lang="en-ZA" sz="1800" dirty="0">
                <a:latin typeface="Arial" panose="020B0604020202020204" pitchFamily="34" charset="0"/>
                <a:cs typeface="Arial" panose="020B0604020202020204" pitchFamily="34" charset="0"/>
              </a:rPr>
              <a:t>.</a:t>
            </a:r>
          </a:p>
          <a:p>
            <a:pPr marL="0" indent="0">
              <a:buNone/>
            </a:pPr>
            <a:r>
              <a:rPr lang="en-ZA" sz="1800" b="1" i="1" dirty="0">
                <a:latin typeface="Arial" panose="020B0604020202020204" pitchFamily="34" charset="0"/>
                <a:cs typeface="Arial" panose="020B0604020202020204" pitchFamily="34" charset="0"/>
              </a:rPr>
              <a:t>Projects</a:t>
            </a:r>
          </a:p>
          <a:p>
            <a:r>
              <a:rPr lang="en-ZA" sz="1900" dirty="0">
                <a:latin typeface="Arial" panose="020B0604020202020204" pitchFamily="34" charset="0"/>
                <a:cs typeface="Arial" panose="020B0604020202020204" pitchFamily="34" charset="0"/>
              </a:rPr>
              <a:t>Must be able to support the generation of mandatory budget pricing at the beginning of the project and the maintenance thereof.</a:t>
            </a:r>
          </a:p>
          <a:p>
            <a:r>
              <a:rPr lang="en-ZA" sz="1900" b="1" i="1" dirty="0">
                <a:solidFill>
                  <a:srgbClr val="C00000"/>
                </a:solidFill>
                <a:latin typeface="Arial" panose="020B0604020202020204" pitchFamily="34" charset="0"/>
                <a:cs typeface="Arial" panose="020B0604020202020204" pitchFamily="34" charset="0"/>
              </a:rPr>
              <a:t>Allow for incentives, penalties and returns</a:t>
            </a:r>
            <a:r>
              <a:rPr lang="en-ZA" sz="1900" dirty="0">
                <a:latin typeface="Arial" panose="020B0604020202020204" pitchFamily="34" charset="0"/>
                <a:cs typeface="Arial" panose="020B0604020202020204" pitchFamily="34" charset="0"/>
              </a:rPr>
              <a:t>.</a:t>
            </a:r>
            <a:endParaRPr lang="en-ZA" sz="1900" b="1" i="1" dirty="0">
              <a:latin typeface="Arial" panose="020B0604020202020204" pitchFamily="34" charset="0"/>
              <a:cs typeface="Arial" panose="020B0604020202020204" pitchFamily="34" charset="0"/>
            </a:endParaRPr>
          </a:p>
          <a:p>
            <a:pPr marL="0" indent="0">
              <a:buNone/>
            </a:pPr>
            <a:endParaRPr lang="en-ZA" sz="1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0012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B89A-B7B6-40B3-A67E-024DF7B8B1FC}"/>
              </a:ext>
            </a:extLst>
          </p:cNvPr>
          <p:cNvSpPr>
            <a:spLocks noGrp="1"/>
          </p:cNvSpPr>
          <p:nvPr>
            <p:ph type="title"/>
          </p:nvPr>
        </p:nvSpPr>
        <p:spPr>
          <a:xfrm>
            <a:off x="838200" y="365125"/>
            <a:ext cx="10515600" cy="563343"/>
          </a:xfrm>
          <a:solidFill>
            <a:schemeClr val="accent6">
              <a:lumMod val="20000"/>
              <a:lumOff val="80000"/>
            </a:schemeClr>
          </a:solidFill>
        </p:spPr>
        <p:txBody>
          <a:bodyPr>
            <a:normAutofit/>
          </a:bodyPr>
          <a:lstStyle/>
          <a:p>
            <a:pPr algn="ctr"/>
            <a:r>
              <a:rPr lang="en-ZA" sz="2000" b="1" dirty="0">
                <a:latin typeface="Arial" panose="020B0604020202020204" pitchFamily="34" charset="0"/>
                <a:cs typeface="Arial" panose="020B0604020202020204" pitchFamily="34" charset="0"/>
              </a:rPr>
              <a:t>The Minimum Requirements of an </a:t>
            </a:r>
            <a:r>
              <a:rPr lang="en-ZA" sz="2000" b="1" dirty="0" err="1">
                <a:latin typeface="Arial" panose="020B0604020202020204" pitchFamily="34" charset="0"/>
                <a:cs typeface="Arial" panose="020B0604020202020204" pitchFamily="34" charset="0"/>
              </a:rPr>
              <a:t>m’SCOA</a:t>
            </a:r>
            <a:r>
              <a:rPr lang="en-ZA" sz="2000" b="1" dirty="0">
                <a:latin typeface="Arial" panose="020B0604020202020204" pitchFamily="34" charset="0"/>
                <a:cs typeface="Arial" panose="020B0604020202020204" pitchFamily="34" charset="0"/>
              </a:rPr>
              <a:t> compliance SCM module..</a:t>
            </a:r>
            <a:r>
              <a:rPr lang="en-ZA" sz="2000" b="1" dirty="0" err="1">
                <a:latin typeface="Arial" panose="020B0604020202020204" pitchFamily="34" charset="0"/>
                <a:cs typeface="Arial" panose="020B0604020202020204" pitchFamily="34" charset="0"/>
              </a:rPr>
              <a:t>cntd</a:t>
            </a:r>
            <a:endParaRPr lang="en-ZA" sz="2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BD07F5F-2F04-47D1-8C57-FB682EF989AA}"/>
              </a:ext>
            </a:extLst>
          </p:cNvPr>
          <p:cNvSpPr>
            <a:spLocks noGrp="1"/>
          </p:cNvSpPr>
          <p:nvPr>
            <p:ph idx="1"/>
          </p:nvPr>
        </p:nvSpPr>
        <p:spPr>
          <a:xfrm>
            <a:off x="838200" y="1041009"/>
            <a:ext cx="10515600" cy="5135954"/>
          </a:xfrm>
        </p:spPr>
        <p:txBody>
          <a:bodyPr>
            <a:normAutofit fontScale="92500" lnSpcReduction="20000"/>
          </a:bodyPr>
          <a:lstStyle/>
          <a:p>
            <a:pPr marL="0" indent="0">
              <a:buNone/>
            </a:pPr>
            <a:r>
              <a:rPr lang="en-ZA" sz="2000" b="1" i="1" dirty="0">
                <a:latin typeface="Arial" panose="020B0604020202020204" pitchFamily="34" charset="0"/>
                <a:cs typeface="Arial" panose="020B0604020202020204" pitchFamily="34" charset="0"/>
              </a:rPr>
              <a:t>The supply chain module should as a minimum have the following functionality:</a:t>
            </a:r>
          </a:p>
          <a:p>
            <a:pPr marL="0" indent="0">
              <a:buNone/>
            </a:pPr>
            <a:r>
              <a:rPr lang="en-ZA" sz="2000" b="1" dirty="0">
                <a:latin typeface="Arial" panose="020B0604020202020204" pitchFamily="34" charset="0"/>
                <a:cs typeface="Arial" panose="020B0604020202020204" pitchFamily="34" charset="0"/>
              </a:rPr>
              <a:t>Supplier Evaluation</a:t>
            </a:r>
          </a:p>
          <a:p>
            <a:r>
              <a:rPr lang="en-ZA" sz="1800" dirty="0">
                <a:latin typeface="Arial" panose="020B0604020202020204" pitchFamily="34" charset="0"/>
                <a:cs typeface="Arial" panose="020B0604020202020204" pitchFamily="34" charset="0"/>
              </a:rPr>
              <a:t>Evaluate supplier performance in accordance with contract deliverables.</a:t>
            </a:r>
          </a:p>
          <a:p>
            <a:r>
              <a:rPr lang="en-ZA" sz="1600" dirty="0">
                <a:latin typeface="Arial" panose="020B0604020202020204" pitchFamily="34" charset="0"/>
                <a:cs typeface="Arial" panose="020B0604020202020204" pitchFamily="34" charset="0"/>
              </a:rPr>
              <a:t>Update incentives and penalties to supplier database.</a:t>
            </a:r>
          </a:p>
          <a:p>
            <a:r>
              <a:rPr lang="en-ZA" sz="1600" dirty="0">
                <a:latin typeface="Arial" panose="020B0604020202020204" pitchFamily="34" charset="0"/>
                <a:cs typeface="Arial" panose="020B0604020202020204" pitchFamily="34" charset="0"/>
              </a:rPr>
              <a:t>Automate notification alerting relevant system users when a supplier's BEE certificate and tax certification reach expiry dates.</a:t>
            </a:r>
            <a:endParaRPr lang="en-ZA" sz="1600" b="1" dirty="0">
              <a:latin typeface="Arial" panose="020B0604020202020204" pitchFamily="34" charset="0"/>
              <a:cs typeface="Arial" panose="020B0604020202020204" pitchFamily="34" charset="0"/>
            </a:endParaRPr>
          </a:p>
          <a:p>
            <a:pPr marL="0" indent="0">
              <a:buNone/>
            </a:pPr>
            <a:r>
              <a:rPr lang="en-ZA" sz="2000" b="1" dirty="0">
                <a:latin typeface="Arial" panose="020B0604020202020204" pitchFamily="34" charset="0"/>
                <a:cs typeface="Arial" panose="020B0604020202020204" pitchFamily="34" charset="0"/>
              </a:rPr>
              <a:t>Request for quote, quotations and Request for proposals</a:t>
            </a:r>
          </a:p>
          <a:p>
            <a:r>
              <a:rPr lang="en-ZA" sz="1800" dirty="0">
                <a:latin typeface="Arial" panose="020B0604020202020204" pitchFamily="34" charset="0"/>
                <a:cs typeface="Arial" panose="020B0604020202020204" pitchFamily="34" charset="0"/>
              </a:rPr>
              <a:t>Maintain a Request for quote, quotations and proposals database linked to suppliers.</a:t>
            </a:r>
          </a:p>
          <a:p>
            <a:r>
              <a:rPr lang="en-ZA" sz="1800" dirty="0">
                <a:latin typeface="Arial" panose="020B0604020202020204" pitchFamily="34" charset="0"/>
                <a:cs typeface="Arial" panose="020B0604020202020204" pitchFamily="34" charset="0"/>
              </a:rPr>
              <a:t>Automated notification of price differences outside of approved variance.</a:t>
            </a:r>
          </a:p>
          <a:p>
            <a:r>
              <a:rPr lang="en-ZA" sz="1800" dirty="0">
                <a:latin typeface="Arial" panose="020B0604020202020204" pitchFamily="34" charset="0"/>
                <a:cs typeface="Arial" panose="020B0604020202020204" pitchFamily="34" charset="0"/>
              </a:rPr>
              <a:t>Automated evaluating of quotations with parameters.</a:t>
            </a:r>
          </a:p>
          <a:p>
            <a:r>
              <a:rPr lang="en-ZA" sz="1800" dirty="0">
                <a:latin typeface="Arial" panose="020B0604020202020204" pitchFamily="34" charset="0"/>
                <a:cs typeface="Arial" panose="020B0604020202020204" pitchFamily="34" charset="0"/>
              </a:rPr>
              <a:t>Comparative tables for allocation of bids.</a:t>
            </a:r>
          </a:p>
          <a:p>
            <a:pPr marL="0" indent="0">
              <a:buNone/>
            </a:pPr>
            <a:r>
              <a:rPr lang="en-ZA" sz="2000" b="1" dirty="0">
                <a:latin typeface="Arial" panose="020B0604020202020204" pitchFamily="34" charset="0"/>
                <a:cs typeface="Arial" panose="020B0604020202020204" pitchFamily="34" charset="0"/>
              </a:rPr>
              <a:t>Purchase Order Processing(PO)</a:t>
            </a:r>
          </a:p>
          <a:p>
            <a:r>
              <a:rPr lang="en-ZA" sz="2100" dirty="0">
                <a:latin typeface="Arial" panose="020B0604020202020204" pitchFamily="34" charset="0"/>
                <a:cs typeface="Arial" panose="020B0604020202020204" pitchFamily="34" charset="0"/>
              </a:rPr>
              <a:t>Allow for automated purchase orders from approved requisitions.</a:t>
            </a:r>
          </a:p>
          <a:p>
            <a:r>
              <a:rPr lang="en-ZA" sz="2100" dirty="0">
                <a:latin typeface="Arial" panose="020B0604020202020204" pitchFamily="34" charset="0"/>
                <a:cs typeface="Arial" panose="020B0604020202020204" pitchFamily="34" charset="0"/>
              </a:rPr>
              <a:t>Electronic authorising and signing of purchase orders (PO's) through workflow process.</a:t>
            </a:r>
          </a:p>
          <a:p>
            <a:r>
              <a:rPr lang="en-ZA" sz="2100" dirty="0">
                <a:latin typeface="Arial" panose="020B0604020202020204" pitchFamily="34" charset="0"/>
                <a:cs typeface="Arial" panose="020B0604020202020204" pitchFamily="34" charset="0"/>
              </a:rPr>
              <a:t>Automated sending of purchase orders (PO's) to supplier through email and/or fax.</a:t>
            </a:r>
          </a:p>
          <a:p>
            <a:r>
              <a:rPr lang="en-ZA" sz="1900" dirty="0">
                <a:latin typeface="Arial" panose="020B0604020202020204" pitchFamily="34" charset="0"/>
                <a:cs typeface="Arial" panose="020B0604020202020204" pitchFamily="34" charset="0"/>
              </a:rPr>
              <a:t>Automated transfers of outstanding orders to future periods with budget controls.</a:t>
            </a:r>
            <a:endParaRPr lang="en-ZA" sz="19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739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55B4B-E3C1-4B4E-89FF-11240F5D6F44}"/>
              </a:ext>
            </a:extLst>
          </p:cNvPr>
          <p:cNvSpPr>
            <a:spLocks noGrp="1"/>
          </p:cNvSpPr>
          <p:nvPr>
            <p:ph type="title"/>
          </p:nvPr>
        </p:nvSpPr>
        <p:spPr>
          <a:xfrm>
            <a:off x="838200" y="365125"/>
            <a:ext cx="10515600" cy="4291281"/>
          </a:xfrm>
          <a:solidFill>
            <a:schemeClr val="accent6">
              <a:lumMod val="20000"/>
              <a:lumOff val="80000"/>
            </a:schemeClr>
          </a:solidFill>
        </p:spPr>
        <p:txBody>
          <a:bodyPr/>
          <a:lstStyle/>
          <a:p>
            <a:pPr algn="ctr"/>
            <a:r>
              <a:rPr lang="en-ZA" b="1" i="1" dirty="0"/>
              <a:t>Thank you</a:t>
            </a:r>
          </a:p>
        </p:txBody>
      </p:sp>
    </p:spTree>
    <p:extLst>
      <p:ext uri="{BB962C8B-B14F-4D97-AF65-F5344CB8AC3E}">
        <p14:creationId xmlns:p14="http://schemas.microsoft.com/office/powerpoint/2010/main" val="229864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5E1E8-E032-4D3C-B90A-388C7A436644}"/>
              </a:ext>
            </a:extLst>
          </p:cNvPr>
          <p:cNvSpPr>
            <a:spLocks noGrp="1"/>
          </p:cNvSpPr>
          <p:nvPr>
            <p:ph type="title"/>
          </p:nvPr>
        </p:nvSpPr>
        <p:spPr>
          <a:xfrm>
            <a:off x="838200" y="365125"/>
            <a:ext cx="10515600" cy="816561"/>
          </a:xfrm>
          <a:solidFill>
            <a:schemeClr val="accent6">
              <a:lumMod val="40000"/>
              <a:lumOff val="60000"/>
            </a:schemeClr>
          </a:solidFill>
        </p:spPr>
        <p:txBody>
          <a:bodyPr>
            <a:normAutofit/>
          </a:bodyPr>
          <a:lstStyle/>
          <a:p>
            <a:r>
              <a:rPr lang="en-ZA" sz="3200" b="1" i="1" dirty="0"/>
              <a:t>Learning Outcomes</a:t>
            </a:r>
          </a:p>
        </p:txBody>
      </p:sp>
      <p:sp>
        <p:nvSpPr>
          <p:cNvPr id="3" name="Content Placeholder 2">
            <a:extLst>
              <a:ext uri="{FF2B5EF4-FFF2-40B4-BE49-F238E27FC236}">
                <a16:creationId xmlns:a16="http://schemas.microsoft.com/office/drawing/2014/main" id="{173541AE-1785-43FF-8E11-C994DF91ADCF}"/>
              </a:ext>
            </a:extLst>
          </p:cNvPr>
          <p:cNvSpPr>
            <a:spLocks noGrp="1"/>
          </p:cNvSpPr>
          <p:nvPr>
            <p:ph idx="1"/>
          </p:nvPr>
        </p:nvSpPr>
        <p:spPr>
          <a:xfrm>
            <a:off x="838200" y="1181686"/>
            <a:ext cx="10515600" cy="4995277"/>
          </a:xfrm>
        </p:spPr>
        <p:txBody>
          <a:bodyPr>
            <a:normAutofit fontScale="92500" lnSpcReduction="20000"/>
          </a:bodyPr>
          <a:lstStyle/>
          <a:p>
            <a:pPr algn="just"/>
            <a:r>
              <a:rPr lang="en-ZA" dirty="0">
                <a:solidFill>
                  <a:schemeClr val="dk1"/>
                </a:solidFill>
                <a:latin typeface="Arial" panose="020B0604020202020204" pitchFamily="34" charset="0"/>
                <a:ea typeface="Arial"/>
                <a:cs typeface="Arial" panose="020B0604020202020204" pitchFamily="34" charset="0"/>
                <a:sym typeface="Arial"/>
              </a:rPr>
              <a:t>Understand regulatory framework that governs Supply Chain Management within the Public sector and to be able to demonstrate how each piece of legislation and/or prescript regulates the decision making of </a:t>
            </a:r>
            <a:r>
              <a:rPr lang="en-ZA" dirty="0">
                <a:latin typeface="Arial" panose="020B0604020202020204" pitchFamily="34" charset="0"/>
                <a:cs typeface="Arial" panose="020B0604020202020204" pitchFamily="34" charset="0"/>
              </a:rPr>
              <a:t>SCM practitioners</a:t>
            </a:r>
            <a:r>
              <a:rPr lang="en-ZA" dirty="0">
                <a:solidFill>
                  <a:schemeClr val="dk1"/>
                </a:solidFill>
                <a:latin typeface="Arial" panose="020B0604020202020204" pitchFamily="34" charset="0"/>
                <a:ea typeface="Arial"/>
                <a:cs typeface="Arial" panose="020B0604020202020204" pitchFamily="34" charset="0"/>
                <a:sym typeface="Arial"/>
              </a:rPr>
              <a:t>;</a:t>
            </a:r>
          </a:p>
          <a:p>
            <a:pPr algn="just"/>
            <a:r>
              <a:rPr lang="en-ZA" dirty="0">
                <a:latin typeface="Arial" panose="020B0604020202020204" pitchFamily="34" charset="0"/>
                <a:cs typeface="Arial" panose="020B0604020202020204" pitchFamily="34" charset="0"/>
              </a:rPr>
              <a:t>Supply chain management (SCM) is an integral part of Financial Management, it is one of the key </a:t>
            </a:r>
            <a:r>
              <a:rPr lang="en-ZA" b="1" dirty="0">
                <a:latin typeface="Arial" panose="020B0604020202020204" pitchFamily="34" charset="0"/>
                <a:cs typeface="Arial" panose="020B0604020202020204" pitchFamily="34" charset="0"/>
              </a:rPr>
              <a:t>mechanisms enabling</a:t>
            </a:r>
            <a:r>
              <a:rPr lang="en-ZA" dirty="0">
                <a:latin typeface="Arial" panose="020B0604020202020204" pitchFamily="34" charset="0"/>
                <a:cs typeface="Arial" panose="020B0604020202020204" pitchFamily="34" charset="0"/>
              </a:rPr>
              <a:t> </a:t>
            </a:r>
            <a:r>
              <a:rPr lang="en-ZA" b="1" dirty="0">
                <a:latin typeface="Arial" panose="020B0604020202020204" pitchFamily="34" charset="0"/>
                <a:cs typeface="Arial" panose="020B0604020202020204" pitchFamily="34" charset="0"/>
              </a:rPr>
              <a:t>government to implement national policies</a:t>
            </a:r>
            <a:r>
              <a:rPr lang="en-ZA" dirty="0">
                <a:latin typeface="Arial" panose="020B0604020202020204" pitchFamily="34" charset="0"/>
                <a:cs typeface="Arial" panose="020B0604020202020204" pitchFamily="34" charset="0"/>
              </a:rPr>
              <a:t>. </a:t>
            </a:r>
          </a:p>
          <a:p>
            <a:pPr algn="just"/>
            <a:r>
              <a:rPr lang="en-ZA" dirty="0">
                <a:latin typeface="Arial" panose="020B0604020202020204" pitchFamily="34" charset="0"/>
                <a:cs typeface="Arial" panose="020B0604020202020204" pitchFamily="34" charset="0"/>
              </a:rPr>
              <a:t>Supply Chain Management has four critical elements which are as follows:</a:t>
            </a:r>
          </a:p>
          <a:p>
            <a:pPr lvl="1" algn="just"/>
            <a:r>
              <a:rPr lang="en-ZA" sz="2200" i="1" dirty="0">
                <a:latin typeface="Arial" panose="020B0604020202020204" pitchFamily="34" charset="0"/>
                <a:cs typeface="Arial" panose="020B0604020202020204" pitchFamily="34" charset="0"/>
              </a:rPr>
              <a:t>Demand Management.</a:t>
            </a:r>
          </a:p>
          <a:p>
            <a:pPr lvl="1" algn="just"/>
            <a:r>
              <a:rPr lang="en-ZA" sz="2200" i="1" dirty="0">
                <a:latin typeface="Arial" panose="020B0604020202020204" pitchFamily="34" charset="0"/>
                <a:cs typeface="Arial" panose="020B0604020202020204" pitchFamily="34" charset="0"/>
              </a:rPr>
              <a:t>Acquisition Management.</a:t>
            </a:r>
          </a:p>
          <a:p>
            <a:pPr lvl="1" algn="just"/>
            <a:r>
              <a:rPr lang="en-ZA" sz="2200" i="1" dirty="0">
                <a:latin typeface="Arial" panose="020B0604020202020204" pitchFamily="34" charset="0"/>
                <a:cs typeface="Arial" panose="020B0604020202020204" pitchFamily="34" charset="0"/>
              </a:rPr>
              <a:t>Contract Management.</a:t>
            </a:r>
          </a:p>
          <a:p>
            <a:pPr lvl="1" algn="just"/>
            <a:r>
              <a:rPr lang="en-ZA" sz="2200" i="1" dirty="0">
                <a:latin typeface="Arial" panose="020B0604020202020204" pitchFamily="34" charset="0"/>
                <a:cs typeface="Arial" panose="020B0604020202020204" pitchFamily="34" charset="0"/>
              </a:rPr>
              <a:t>Logistics Management.</a:t>
            </a:r>
          </a:p>
          <a:p>
            <a:pPr lvl="1" algn="just"/>
            <a:r>
              <a:rPr lang="en-ZA" sz="2200" i="1" dirty="0">
                <a:latin typeface="Arial" panose="020B0604020202020204" pitchFamily="34" charset="0"/>
                <a:cs typeface="Arial" panose="020B0604020202020204" pitchFamily="34" charset="0"/>
              </a:rPr>
              <a:t>Risk Management.</a:t>
            </a:r>
          </a:p>
          <a:p>
            <a:pPr lvl="1" algn="just"/>
            <a:r>
              <a:rPr lang="en-ZA" sz="2200" i="1" dirty="0">
                <a:latin typeface="Arial" panose="020B0604020202020204" pitchFamily="34" charset="0"/>
                <a:cs typeface="Arial" panose="020B0604020202020204" pitchFamily="34" charset="0"/>
              </a:rPr>
              <a:t>Disposal Management.</a:t>
            </a:r>
          </a:p>
          <a:p>
            <a:pPr lvl="1">
              <a:buFont typeface="Wingdings" panose="05000000000000000000" pitchFamily="2" charset="2"/>
              <a:buChar char="§"/>
            </a:pPr>
            <a:endParaRPr lang="en-ZA" dirty="0"/>
          </a:p>
          <a:p>
            <a:endParaRPr lang="en-ZA" dirty="0"/>
          </a:p>
        </p:txBody>
      </p:sp>
    </p:spTree>
    <p:extLst>
      <p:ext uri="{BB962C8B-B14F-4D97-AF65-F5344CB8AC3E}">
        <p14:creationId xmlns:p14="http://schemas.microsoft.com/office/powerpoint/2010/main" val="2489198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486D1-CEC7-4B5E-BB6A-FFBD3469B21B}"/>
              </a:ext>
            </a:extLst>
          </p:cNvPr>
          <p:cNvSpPr>
            <a:spLocks noGrp="1"/>
          </p:cNvSpPr>
          <p:nvPr>
            <p:ph type="title"/>
          </p:nvPr>
        </p:nvSpPr>
        <p:spPr>
          <a:xfrm>
            <a:off x="838200" y="365126"/>
            <a:ext cx="10515600" cy="577410"/>
          </a:xfrm>
          <a:solidFill>
            <a:schemeClr val="accent6">
              <a:lumMod val="40000"/>
              <a:lumOff val="60000"/>
            </a:schemeClr>
          </a:solidFill>
        </p:spPr>
        <p:txBody>
          <a:bodyPr>
            <a:normAutofit/>
          </a:bodyPr>
          <a:lstStyle/>
          <a:p>
            <a:pPr algn="ctr"/>
            <a:r>
              <a:rPr lang="en-US" sz="2400" b="1" dirty="0">
                <a:latin typeface="Arial"/>
                <a:ea typeface="Arial"/>
                <a:cs typeface="Arial"/>
                <a:sym typeface="Arial"/>
              </a:rPr>
              <a:t>Key legislative framework applicable to SCM</a:t>
            </a:r>
            <a:endParaRPr lang="en-ZA" sz="2400" dirty="0"/>
          </a:p>
        </p:txBody>
      </p:sp>
      <p:sp>
        <p:nvSpPr>
          <p:cNvPr id="3" name="Content Placeholder 2">
            <a:extLst>
              <a:ext uri="{FF2B5EF4-FFF2-40B4-BE49-F238E27FC236}">
                <a16:creationId xmlns:a16="http://schemas.microsoft.com/office/drawing/2014/main" id="{5E5EC13E-36BB-4B3B-9860-22A2FF830980}"/>
              </a:ext>
            </a:extLst>
          </p:cNvPr>
          <p:cNvSpPr>
            <a:spLocks noGrp="1"/>
          </p:cNvSpPr>
          <p:nvPr>
            <p:ph idx="1"/>
          </p:nvPr>
        </p:nvSpPr>
        <p:spPr>
          <a:xfrm>
            <a:off x="838199" y="1097280"/>
            <a:ext cx="10515599" cy="5079683"/>
          </a:xfrm>
        </p:spPr>
        <p:txBody>
          <a:bodyPr/>
          <a:lstStyle/>
          <a:p>
            <a:pPr marL="0" indent="0">
              <a:buNone/>
            </a:pPr>
            <a:endParaRPr lang="en-ZA" dirty="0"/>
          </a:p>
        </p:txBody>
      </p:sp>
      <p:grpSp>
        <p:nvGrpSpPr>
          <p:cNvPr id="4" name="Shape 371">
            <a:extLst>
              <a:ext uri="{FF2B5EF4-FFF2-40B4-BE49-F238E27FC236}">
                <a16:creationId xmlns:a16="http://schemas.microsoft.com/office/drawing/2014/main" id="{8FDF7821-D676-4C43-B622-3F9DEA5B45DE}"/>
              </a:ext>
            </a:extLst>
          </p:cNvPr>
          <p:cNvGrpSpPr/>
          <p:nvPr/>
        </p:nvGrpSpPr>
        <p:grpSpPr>
          <a:xfrm>
            <a:off x="990600" y="1371600"/>
            <a:ext cx="10221351" cy="4421188"/>
            <a:chOff x="1804987" y="1446212"/>
            <a:chExt cx="6218238" cy="4421188"/>
          </a:xfrm>
        </p:grpSpPr>
        <p:sp>
          <p:nvSpPr>
            <p:cNvPr id="5" name="Shape 372">
              <a:extLst>
                <a:ext uri="{FF2B5EF4-FFF2-40B4-BE49-F238E27FC236}">
                  <a16:creationId xmlns:a16="http://schemas.microsoft.com/office/drawing/2014/main" id="{33D5636C-CC60-4F15-8D90-493D61258F52}"/>
                </a:ext>
              </a:extLst>
            </p:cNvPr>
            <p:cNvSpPr/>
            <p:nvPr/>
          </p:nvSpPr>
          <p:spPr>
            <a:xfrm>
              <a:off x="1806575" y="1447800"/>
              <a:ext cx="6216650" cy="4419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dirty="0">
                <a:solidFill>
                  <a:schemeClr val="dk1"/>
                </a:solidFill>
                <a:latin typeface="Arial"/>
                <a:ea typeface="Arial"/>
                <a:cs typeface="Arial"/>
                <a:sym typeface="Arial"/>
              </a:endParaRPr>
            </a:p>
          </p:txBody>
        </p:sp>
        <p:sp>
          <p:nvSpPr>
            <p:cNvPr id="6" name="Shape 373">
              <a:extLst>
                <a:ext uri="{FF2B5EF4-FFF2-40B4-BE49-F238E27FC236}">
                  <a16:creationId xmlns:a16="http://schemas.microsoft.com/office/drawing/2014/main" id="{4CDE9BC7-3F57-4F4C-AB8A-9152E41002E4}"/>
                </a:ext>
              </a:extLst>
            </p:cNvPr>
            <p:cNvSpPr txBox="1"/>
            <p:nvPr/>
          </p:nvSpPr>
          <p:spPr>
            <a:xfrm>
              <a:off x="2351087" y="1841500"/>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7" name="Shape 374">
              <a:extLst>
                <a:ext uri="{FF2B5EF4-FFF2-40B4-BE49-F238E27FC236}">
                  <a16:creationId xmlns:a16="http://schemas.microsoft.com/office/drawing/2014/main" id="{B7C22AF0-7E7F-41DB-AB4A-15DE512B5BC3}"/>
                </a:ext>
              </a:extLst>
            </p:cNvPr>
            <p:cNvSpPr txBox="1"/>
            <p:nvPr/>
          </p:nvSpPr>
          <p:spPr>
            <a:xfrm>
              <a:off x="2351087" y="2160587"/>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8" name="Shape 375">
              <a:extLst>
                <a:ext uri="{FF2B5EF4-FFF2-40B4-BE49-F238E27FC236}">
                  <a16:creationId xmlns:a16="http://schemas.microsoft.com/office/drawing/2014/main" id="{195A7E2B-4E90-4D4C-9382-EA8F201DC924}"/>
                </a:ext>
              </a:extLst>
            </p:cNvPr>
            <p:cNvSpPr txBox="1"/>
            <p:nvPr/>
          </p:nvSpPr>
          <p:spPr>
            <a:xfrm>
              <a:off x="2351087" y="2479675"/>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9" name="Shape 376">
              <a:extLst>
                <a:ext uri="{FF2B5EF4-FFF2-40B4-BE49-F238E27FC236}">
                  <a16:creationId xmlns:a16="http://schemas.microsoft.com/office/drawing/2014/main" id="{CF68088E-19AA-49D9-860D-99FF35433E4D}"/>
                </a:ext>
              </a:extLst>
            </p:cNvPr>
            <p:cNvSpPr txBox="1"/>
            <p:nvPr/>
          </p:nvSpPr>
          <p:spPr>
            <a:xfrm>
              <a:off x="2351087" y="2798762"/>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10" name="Shape 377">
              <a:extLst>
                <a:ext uri="{FF2B5EF4-FFF2-40B4-BE49-F238E27FC236}">
                  <a16:creationId xmlns:a16="http://schemas.microsoft.com/office/drawing/2014/main" id="{670EFD76-BFCA-40C2-B775-293EB3808506}"/>
                </a:ext>
              </a:extLst>
            </p:cNvPr>
            <p:cNvSpPr txBox="1"/>
            <p:nvPr/>
          </p:nvSpPr>
          <p:spPr>
            <a:xfrm>
              <a:off x="2351087" y="3117850"/>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11" name="Shape 378">
              <a:extLst>
                <a:ext uri="{FF2B5EF4-FFF2-40B4-BE49-F238E27FC236}">
                  <a16:creationId xmlns:a16="http://schemas.microsoft.com/office/drawing/2014/main" id="{6655E68E-BF09-42EB-A3C0-BE926D5DCEC1}"/>
                </a:ext>
              </a:extLst>
            </p:cNvPr>
            <p:cNvSpPr txBox="1"/>
            <p:nvPr/>
          </p:nvSpPr>
          <p:spPr>
            <a:xfrm>
              <a:off x="2351087" y="3436937"/>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12" name="Shape 379">
              <a:extLst>
                <a:ext uri="{FF2B5EF4-FFF2-40B4-BE49-F238E27FC236}">
                  <a16:creationId xmlns:a16="http://schemas.microsoft.com/office/drawing/2014/main" id="{28841F76-A802-4FF7-9DE8-4B917F62159E}"/>
                </a:ext>
              </a:extLst>
            </p:cNvPr>
            <p:cNvSpPr txBox="1"/>
            <p:nvPr/>
          </p:nvSpPr>
          <p:spPr>
            <a:xfrm>
              <a:off x="2351087" y="3756025"/>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13" name="Shape 380">
              <a:extLst>
                <a:ext uri="{FF2B5EF4-FFF2-40B4-BE49-F238E27FC236}">
                  <a16:creationId xmlns:a16="http://schemas.microsoft.com/office/drawing/2014/main" id="{E7E0BAB2-0D3C-4A8F-AD32-601D4A4A2076}"/>
                </a:ext>
              </a:extLst>
            </p:cNvPr>
            <p:cNvSpPr txBox="1"/>
            <p:nvPr/>
          </p:nvSpPr>
          <p:spPr>
            <a:xfrm>
              <a:off x="2351087" y="4075112"/>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14" name="Shape 381">
              <a:extLst>
                <a:ext uri="{FF2B5EF4-FFF2-40B4-BE49-F238E27FC236}">
                  <a16:creationId xmlns:a16="http://schemas.microsoft.com/office/drawing/2014/main" id="{44B03ED2-3AAC-45B2-9092-A53C5541C615}"/>
                </a:ext>
              </a:extLst>
            </p:cNvPr>
            <p:cNvSpPr txBox="1"/>
            <p:nvPr/>
          </p:nvSpPr>
          <p:spPr>
            <a:xfrm>
              <a:off x="2351087" y="4394200"/>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15" name="Shape 382">
              <a:extLst>
                <a:ext uri="{FF2B5EF4-FFF2-40B4-BE49-F238E27FC236}">
                  <a16:creationId xmlns:a16="http://schemas.microsoft.com/office/drawing/2014/main" id="{E37BC67D-04D3-4610-933B-262CD8A5AEAE}"/>
                </a:ext>
              </a:extLst>
            </p:cNvPr>
            <p:cNvSpPr txBox="1"/>
            <p:nvPr/>
          </p:nvSpPr>
          <p:spPr>
            <a:xfrm>
              <a:off x="2351087" y="4713287"/>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16" name="Shape 383">
              <a:extLst>
                <a:ext uri="{FF2B5EF4-FFF2-40B4-BE49-F238E27FC236}">
                  <a16:creationId xmlns:a16="http://schemas.microsoft.com/office/drawing/2014/main" id="{0D2482ED-CAC6-43D8-A53A-F426EA188F7D}"/>
                </a:ext>
              </a:extLst>
            </p:cNvPr>
            <p:cNvSpPr txBox="1"/>
            <p:nvPr/>
          </p:nvSpPr>
          <p:spPr>
            <a:xfrm>
              <a:off x="2351087" y="5032375"/>
              <a:ext cx="103187" cy="20955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Calibri"/>
                <a:buNone/>
              </a:pPr>
              <a:r>
                <a:rPr lang="en-US" sz="1100" b="0" i="0" u="none" dirty="0">
                  <a:solidFill>
                    <a:srgbClr val="000000"/>
                  </a:solidFill>
                  <a:latin typeface="Calibri"/>
                  <a:ea typeface="Calibri"/>
                  <a:cs typeface="Calibri"/>
                  <a:sym typeface="Calibri"/>
                </a:rPr>
                <a:t> </a:t>
              </a:r>
              <a:endParaRPr dirty="0"/>
            </a:p>
          </p:txBody>
        </p:sp>
        <p:sp>
          <p:nvSpPr>
            <p:cNvPr id="17" name="Shape 384">
              <a:extLst>
                <a:ext uri="{FF2B5EF4-FFF2-40B4-BE49-F238E27FC236}">
                  <a16:creationId xmlns:a16="http://schemas.microsoft.com/office/drawing/2014/main" id="{0D5FE36A-0C3B-446D-8A5D-B9A48353323C}"/>
                </a:ext>
              </a:extLst>
            </p:cNvPr>
            <p:cNvSpPr/>
            <p:nvPr/>
          </p:nvSpPr>
          <p:spPr>
            <a:xfrm>
              <a:off x="3760787" y="3130550"/>
              <a:ext cx="1193800" cy="1036637"/>
            </a:xfrm>
            <a:prstGeom prst="ellipse">
              <a:avLst/>
            </a:prstGeom>
            <a:solidFill>
              <a:srgbClr val="92D050"/>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dirty="0">
                <a:solidFill>
                  <a:schemeClr val="dk1"/>
                </a:solidFill>
                <a:latin typeface="Arial"/>
                <a:ea typeface="Arial"/>
                <a:cs typeface="Arial"/>
                <a:sym typeface="Arial"/>
              </a:endParaRPr>
            </a:p>
          </p:txBody>
        </p:sp>
        <p:sp>
          <p:nvSpPr>
            <p:cNvPr id="18" name="Shape 385">
              <a:extLst>
                <a:ext uri="{FF2B5EF4-FFF2-40B4-BE49-F238E27FC236}">
                  <a16:creationId xmlns:a16="http://schemas.microsoft.com/office/drawing/2014/main" id="{A9DB8828-A0A4-45A6-82E2-77FE4F708BB0}"/>
                </a:ext>
              </a:extLst>
            </p:cNvPr>
            <p:cNvSpPr/>
            <p:nvPr/>
          </p:nvSpPr>
          <p:spPr>
            <a:xfrm>
              <a:off x="3760787" y="3130550"/>
              <a:ext cx="1193800" cy="1036637"/>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dirty="0">
                <a:solidFill>
                  <a:schemeClr val="dk1"/>
                </a:solidFill>
                <a:latin typeface="Arial"/>
                <a:ea typeface="Arial"/>
                <a:cs typeface="Arial"/>
                <a:sym typeface="Arial"/>
              </a:endParaRPr>
            </a:p>
          </p:txBody>
        </p:sp>
        <p:sp>
          <p:nvSpPr>
            <p:cNvPr id="19" name="Shape 386">
              <a:extLst>
                <a:ext uri="{FF2B5EF4-FFF2-40B4-BE49-F238E27FC236}">
                  <a16:creationId xmlns:a16="http://schemas.microsoft.com/office/drawing/2014/main" id="{BA99DD38-A919-4481-A078-5222FB3B684B}"/>
                </a:ext>
              </a:extLst>
            </p:cNvPr>
            <p:cNvSpPr txBox="1"/>
            <p:nvPr/>
          </p:nvSpPr>
          <p:spPr>
            <a:xfrm>
              <a:off x="3963986" y="3359150"/>
              <a:ext cx="873126" cy="51276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FFFFFF"/>
                </a:buClr>
                <a:buSzPts val="1200"/>
                <a:buFont typeface="Arial"/>
                <a:buNone/>
              </a:pPr>
              <a:r>
                <a:rPr lang="en-US" sz="1200" b="1" i="0" u="none" dirty="0">
                  <a:solidFill>
                    <a:srgbClr val="FFFFFF"/>
                  </a:solidFill>
                  <a:latin typeface="Arial"/>
                  <a:ea typeface="Arial"/>
                  <a:cs typeface="Arial"/>
                  <a:sym typeface="Arial"/>
                </a:rPr>
                <a:t>The Constitution </a:t>
              </a:r>
              <a:endParaRPr dirty="0"/>
            </a:p>
          </p:txBody>
        </p:sp>
        <p:sp>
          <p:nvSpPr>
            <p:cNvPr id="20" name="Shape 390">
              <a:extLst>
                <a:ext uri="{FF2B5EF4-FFF2-40B4-BE49-F238E27FC236}">
                  <a16:creationId xmlns:a16="http://schemas.microsoft.com/office/drawing/2014/main" id="{AF0A12F5-9345-454F-9B7B-11CBFACDB673}"/>
                </a:ext>
              </a:extLst>
            </p:cNvPr>
            <p:cNvSpPr txBox="1"/>
            <p:nvPr/>
          </p:nvSpPr>
          <p:spPr>
            <a:xfrm>
              <a:off x="4646612" y="3586162"/>
              <a:ext cx="74612" cy="26352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FFFFFF"/>
                </a:buClr>
                <a:buSzPts val="1200"/>
                <a:buFont typeface="Arial"/>
                <a:buNone/>
              </a:pPr>
              <a:r>
                <a:rPr lang="en-US" sz="1200" b="1" i="0" u="none">
                  <a:solidFill>
                    <a:srgbClr val="FFFFFF"/>
                  </a:solidFill>
                  <a:latin typeface="Arial"/>
                  <a:ea typeface="Arial"/>
                  <a:cs typeface="Arial"/>
                  <a:sym typeface="Arial"/>
                </a:rPr>
                <a:t> </a:t>
              </a:r>
              <a:endParaRPr/>
            </a:p>
          </p:txBody>
        </p:sp>
        <p:sp>
          <p:nvSpPr>
            <p:cNvPr id="21" name="Shape 391">
              <a:extLst>
                <a:ext uri="{FF2B5EF4-FFF2-40B4-BE49-F238E27FC236}">
                  <a16:creationId xmlns:a16="http://schemas.microsoft.com/office/drawing/2014/main" id="{D727DF0E-18A0-4F76-9916-F0ABE68CE7AE}"/>
                </a:ext>
              </a:extLst>
            </p:cNvPr>
            <p:cNvSpPr/>
            <p:nvPr/>
          </p:nvSpPr>
          <p:spPr>
            <a:xfrm>
              <a:off x="2397125" y="1644650"/>
              <a:ext cx="1074737" cy="901700"/>
            </a:xfrm>
            <a:prstGeom prst="ellipse">
              <a:avLst/>
            </a:prstGeom>
            <a:solidFill>
              <a:srgbClr val="DCE6F2"/>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22" name="Shape 392">
              <a:extLst>
                <a:ext uri="{FF2B5EF4-FFF2-40B4-BE49-F238E27FC236}">
                  <a16:creationId xmlns:a16="http://schemas.microsoft.com/office/drawing/2014/main" id="{98E86482-682C-4B33-9861-F2019D7616C5}"/>
                </a:ext>
              </a:extLst>
            </p:cNvPr>
            <p:cNvSpPr/>
            <p:nvPr/>
          </p:nvSpPr>
          <p:spPr>
            <a:xfrm>
              <a:off x="2397125" y="1644650"/>
              <a:ext cx="1074737" cy="901700"/>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23" name="Shape 393">
              <a:extLst>
                <a:ext uri="{FF2B5EF4-FFF2-40B4-BE49-F238E27FC236}">
                  <a16:creationId xmlns:a16="http://schemas.microsoft.com/office/drawing/2014/main" id="{A8073717-F241-4A46-85DD-90E31F76D09B}"/>
                </a:ext>
              </a:extLst>
            </p:cNvPr>
            <p:cNvSpPr txBox="1"/>
            <p:nvPr/>
          </p:nvSpPr>
          <p:spPr>
            <a:xfrm>
              <a:off x="2727325" y="1835150"/>
              <a:ext cx="790575" cy="26511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Municipal</a:t>
              </a:r>
              <a:endParaRPr dirty="0"/>
            </a:p>
          </p:txBody>
        </p:sp>
        <p:sp>
          <p:nvSpPr>
            <p:cNvPr id="24" name="Shape 395">
              <a:extLst>
                <a:ext uri="{FF2B5EF4-FFF2-40B4-BE49-F238E27FC236}">
                  <a16:creationId xmlns:a16="http://schemas.microsoft.com/office/drawing/2014/main" id="{EC7A6045-D721-4D4E-9E9D-C4A85AB494F1}"/>
                </a:ext>
              </a:extLst>
            </p:cNvPr>
            <p:cNvSpPr txBox="1"/>
            <p:nvPr/>
          </p:nvSpPr>
          <p:spPr>
            <a:xfrm>
              <a:off x="2706687" y="2012950"/>
              <a:ext cx="700089" cy="317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Systems &amp; </a:t>
              </a:r>
              <a:endParaRPr dirty="0"/>
            </a:p>
          </p:txBody>
        </p:sp>
        <p:sp>
          <p:nvSpPr>
            <p:cNvPr id="25" name="Shape 396">
              <a:extLst>
                <a:ext uri="{FF2B5EF4-FFF2-40B4-BE49-F238E27FC236}">
                  <a16:creationId xmlns:a16="http://schemas.microsoft.com/office/drawing/2014/main" id="{7B51E011-BD22-435F-9A9D-7BECED3F1E0C}"/>
                </a:ext>
              </a:extLst>
            </p:cNvPr>
            <p:cNvSpPr txBox="1"/>
            <p:nvPr/>
          </p:nvSpPr>
          <p:spPr>
            <a:xfrm>
              <a:off x="2740025" y="2192337"/>
              <a:ext cx="95250" cy="24288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s</a:t>
              </a:r>
              <a:endParaRPr/>
            </a:p>
          </p:txBody>
        </p:sp>
        <p:sp>
          <p:nvSpPr>
            <p:cNvPr id="26" name="Shape 397">
              <a:extLst>
                <a:ext uri="{FF2B5EF4-FFF2-40B4-BE49-F238E27FC236}">
                  <a16:creationId xmlns:a16="http://schemas.microsoft.com/office/drawing/2014/main" id="{D2D16C5F-8644-454C-984E-3F4DAC617762}"/>
                </a:ext>
              </a:extLst>
            </p:cNvPr>
            <p:cNvSpPr txBox="1"/>
            <p:nvPr/>
          </p:nvSpPr>
          <p:spPr>
            <a:xfrm>
              <a:off x="2790825" y="2192337"/>
              <a:ext cx="634999" cy="24923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err="1">
                  <a:solidFill>
                    <a:srgbClr val="000000"/>
                  </a:solidFill>
                  <a:latin typeface="Arial"/>
                  <a:ea typeface="Arial"/>
                  <a:cs typeface="Arial"/>
                  <a:sym typeface="Arial"/>
                </a:rPr>
                <a:t>tructures</a:t>
              </a:r>
              <a:r>
                <a:rPr lang="en-US" sz="1100" b="1" i="0" u="none" dirty="0">
                  <a:solidFill>
                    <a:srgbClr val="000000"/>
                  </a:solidFill>
                  <a:latin typeface="Arial"/>
                  <a:ea typeface="Arial"/>
                  <a:cs typeface="Arial"/>
                  <a:sym typeface="Arial"/>
                </a:rPr>
                <a:t> </a:t>
              </a:r>
              <a:endParaRPr dirty="0"/>
            </a:p>
          </p:txBody>
        </p:sp>
        <p:sp>
          <p:nvSpPr>
            <p:cNvPr id="27" name="Shape 398">
              <a:extLst>
                <a:ext uri="{FF2B5EF4-FFF2-40B4-BE49-F238E27FC236}">
                  <a16:creationId xmlns:a16="http://schemas.microsoft.com/office/drawing/2014/main" id="{CD2D9BD3-EA00-4410-B8BF-918B0EBEFA62}"/>
                </a:ext>
              </a:extLst>
            </p:cNvPr>
            <p:cNvSpPr txBox="1"/>
            <p:nvPr/>
          </p:nvSpPr>
          <p:spPr>
            <a:xfrm>
              <a:off x="2863850" y="2373312"/>
              <a:ext cx="158750" cy="24288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Ac</a:t>
              </a:r>
              <a:endParaRPr/>
            </a:p>
          </p:txBody>
        </p:sp>
        <p:sp>
          <p:nvSpPr>
            <p:cNvPr id="28" name="Shape 399">
              <a:extLst>
                <a:ext uri="{FF2B5EF4-FFF2-40B4-BE49-F238E27FC236}">
                  <a16:creationId xmlns:a16="http://schemas.microsoft.com/office/drawing/2014/main" id="{6A34C9BF-9813-42AA-8DBB-F5386F1693FF}"/>
                </a:ext>
              </a:extLst>
            </p:cNvPr>
            <p:cNvSpPr txBox="1"/>
            <p:nvPr/>
          </p:nvSpPr>
          <p:spPr>
            <a:xfrm>
              <a:off x="2978150" y="2373312"/>
              <a:ext cx="73025" cy="24288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t</a:t>
              </a:r>
              <a:endParaRPr/>
            </a:p>
          </p:txBody>
        </p:sp>
        <p:sp>
          <p:nvSpPr>
            <p:cNvPr id="29" name="Shape 400">
              <a:extLst>
                <a:ext uri="{FF2B5EF4-FFF2-40B4-BE49-F238E27FC236}">
                  <a16:creationId xmlns:a16="http://schemas.microsoft.com/office/drawing/2014/main" id="{AF1D53E9-4BD4-4297-8724-0BB92FBDE753}"/>
                </a:ext>
              </a:extLst>
            </p:cNvPr>
            <p:cNvSpPr txBox="1"/>
            <p:nvPr/>
          </p:nvSpPr>
          <p:spPr>
            <a:xfrm>
              <a:off x="3008312" y="2373312"/>
              <a:ext cx="69850" cy="24288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 </a:t>
              </a:r>
              <a:endParaRPr/>
            </a:p>
          </p:txBody>
        </p:sp>
        <p:sp>
          <p:nvSpPr>
            <p:cNvPr id="30" name="Shape 401">
              <a:extLst>
                <a:ext uri="{FF2B5EF4-FFF2-40B4-BE49-F238E27FC236}">
                  <a16:creationId xmlns:a16="http://schemas.microsoft.com/office/drawing/2014/main" id="{FE07BA4A-F733-4719-9D5D-20706AD9EACE}"/>
                </a:ext>
              </a:extLst>
            </p:cNvPr>
            <p:cNvSpPr/>
            <p:nvPr/>
          </p:nvSpPr>
          <p:spPr>
            <a:xfrm>
              <a:off x="1804987" y="2800350"/>
              <a:ext cx="1033462" cy="922337"/>
            </a:xfrm>
            <a:prstGeom prst="ellipse">
              <a:avLst/>
            </a:prstGeom>
            <a:solidFill>
              <a:srgbClr val="F2DCDB"/>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31" name="Shape 402">
              <a:extLst>
                <a:ext uri="{FF2B5EF4-FFF2-40B4-BE49-F238E27FC236}">
                  <a16:creationId xmlns:a16="http://schemas.microsoft.com/office/drawing/2014/main" id="{9C50B0FA-5259-4F9B-A2D8-B4087514F607}"/>
                </a:ext>
              </a:extLst>
            </p:cNvPr>
            <p:cNvSpPr/>
            <p:nvPr/>
          </p:nvSpPr>
          <p:spPr>
            <a:xfrm>
              <a:off x="1804987" y="2800350"/>
              <a:ext cx="1033462" cy="922337"/>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32" name="Shape 403">
              <a:extLst>
                <a:ext uri="{FF2B5EF4-FFF2-40B4-BE49-F238E27FC236}">
                  <a16:creationId xmlns:a16="http://schemas.microsoft.com/office/drawing/2014/main" id="{28E87D42-1343-41F2-9580-5DA8A8BFC5D9}"/>
                </a:ext>
              </a:extLst>
            </p:cNvPr>
            <p:cNvSpPr txBox="1"/>
            <p:nvPr/>
          </p:nvSpPr>
          <p:spPr>
            <a:xfrm>
              <a:off x="2127250" y="2992437"/>
              <a:ext cx="777875" cy="19208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PPPFA &amp; </a:t>
              </a:r>
              <a:endParaRPr dirty="0"/>
            </a:p>
          </p:txBody>
        </p:sp>
        <p:sp>
          <p:nvSpPr>
            <p:cNvPr id="33" name="Shape 404">
              <a:extLst>
                <a:ext uri="{FF2B5EF4-FFF2-40B4-BE49-F238E27FC236}">
                  <a16:creationId xmlns:a16="http://schemas.microsoft.com/office/drawing/2014/main" id="{34635D2D-070E-499F-9515-48C6394DB935}"/>
                </a:ext>
              </a:extLst>
            </p:cNvPr>
            <p:cNvSpPr txBox="1"/>
            <p:nvPr/>
          </p:nvSpPr>
          <p:spPr>
            <a:xfrm>
              <a:off x="2065337" y="3159125"/>
              <a:ext cx="820738" cy="29051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Regulations</a:t>
              </a:r>
              <a:endParaRPr dirty="0"/>
            </a:p>
          </p:txBody>
        </p:sp>
        <p:sp>
          <p:nvSpPr>
            <p:cNvPr id="34" name="Shape 405">
              <a:extLst>
                <a:ext uri="{FF2B5EF4-FFF2-40B4-BE49-F238E27FC236}">
                  <a16:creationId xmlns:a16="http://schemas.microsoft.com/office/drawing/2014/main" id="{45F62B44-58B2-4373-9047-938359819356}"/>
                </a:ext>
              </a:extLst>
            </p:cNvPr>
            <p:cNvSpPr txBox="1"/>
            <p:nvPr/>
          </p:nvSpPr>
          <p:spPr>
            <a:xfrm>
              <a:off x="2581275" y="3201987"/>
              <a:ext cx="68262" cy="2413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 </a:t>
              </a:r>
              <a:endParaRPr/>
            </a:p>
          </p:txBody>
        </p:sp>
        <p:sp>
          <p:nvSpPr>
            <p:cNvPr id="35" name="Shape 407">
              <a:extLst>
                <a:ext uri="{FF2B5EF4-FFF2-40B4-BE49-F238E27FC236}">
                  <a16:creationId xmlns:a16="http://schemas.microsoft.com/office/drawing/2014/main" id="{5E8ECE66-C8BA-43CE-AE29-1DF4C45ECFAA}"/>
                </a:ext>
              </a:extLst>
            </p:cNvPr>
            <p:cNvSpPr/>
            <p:nvPr/>
          </p:nvSpPr>
          <p:spPr>
            <a:xfrm>
              <a:off x="2547937" y="4927600"/>
              <a:ext cx="987425" cy="827087"/>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36" name="Shape 411">
              <a:extLst>
                <a:ext uri="{FF2B5EF4-FFF2-40B4-BE49-F238E27FC236}">
                  <a16:creationId xmlns:a16="http://schemas.microsoft.com/office/drawing/2014/main" id="{EEF8EFD1-4900-4E2D-AC22-77EF37709B2E}"/>
                </a:ext>
              </a:extLst>
            </p:cNvPr>
            <p:cNvSpPr txBox="1"/>
            <p:nvPr/>
          </p:nvSpPr>
          <p:spPr>
            <a:xfrm>
              <a:off x="2790825" y="5146675"/>
              <a:ext cx="474661" cy="30956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dirty="0">
                  <a:solidFill>
                    <a:srgbClr val="000000"/>
                  </a:solidFill>
                  <a:latin typeface="Arial"/>
                  <a:ea typeface="Arial"/>
                  <a:cs typeface="Arial"/>
                  <a:sym typeface="Arial"/>
                </a:rPr>
                <a:t>PAIA</a:t>
              </a:r>
              <a:endParaRPr dirty="0"/>
            </a:p>
          </p:txBody>
        </p:sp>
        <p:sp>
          <p:nvSpPr>
            <p:cNvPr id="37" name="Shape 412">
              <a:extLst>
                <a:ext uri="{FF2B5EF4-FFF2-40B4-BE49-F238E27FC236}">
                  <a16:creationId xmlns:a16="http://schemas.microsoft.com/office/drawing/2014/main" id="{56525FD4-3081-43A0-96AE-EA0375689610}"/>
                </a:ext>
              </a:extLst>
            </p:cNvPr>
            <p:cNvSpPr/>
            <p:nvPr/>
          </p:nvSpPr>
          <p:spPr>
            <a:xfrm>
              <a:off x="3910012" y="5049837"/>
              <a:ext cx="922337" cy="781050"/>
            </a:xfrm>
            <a:prstGeom prst="ellipse">
              <a:avLst/>
            </a:prstGeom>
            <a:solidFill>
              <a:srgbClr val="FAC090"/>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38" name="Shape 413">
              <a:extLst>
                <a:ext uri="{FF2B5EF4-FFF2-40B4-BE49-F238E27FC236}">
                  <a16:creationId xmlns:a16="http://schemas.microsoft.com/office/drawing/2014/main" id="{50CD711D-903F-405C-8553-8A6DEF028F59}"/>
                </a:ext>
              </a:extLst>
            </p:cNvPr>
            <p:cNvSpPr/>
            <p:nvPr/>
          </p:nvSpPr>
          <p:spPr>
            <a:xfrm>
              <a:off x="3910012" y="5049837"/>
              <a:ext cx="922337" cy="781050"/>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39" name="Shape 414">
              <a:extLst>
                <a:ext uri="{FF2B5EF4-FFF2-40B4-BE49-F238E27FC236}">
                  <a16:creationId xmlns:a16="http://schemas.microsoft.com/office/drawing/2014/main" id="{F2088329-A6E5-4142-A3BD-74648DF1BF38}"/>
                </a:ext>
              </a:extLst>
            </p:cNvPr>
            <p:cNvSpPr txBox="1"/>
            <p:nvPr/>
          </p:nvSpPr>
          <p:spPr>
            <a:xfrm>
              <a:off x="4219574" y="5245100"/>
              <a:ext cx="519113" cy="30797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dirty="0">
                  <a:solidFill>
                    <a:srgbClr val="000000"/>
                  </a:solidFill>
                  <a:latin typeface="Arial"/>
                  <a:ea typeface="Arial"/>
                  <a:cs typeface="Arial"/>
                  <a:sym typeface="Arial"/>
                </a:rPr>
                <a:t>PAJA</a:t>
              </a:r>
              <a:endParaRPr dirty="0"/>
            </a:p>
          </p:txBody>
        </p:sp>
        <p:sp>
          <p:nvSpPr>
            <p:cNvPr id="40" name="Shape 415">
              <a:extLst>
                <a:ext uri="{FF2B5EF4-FFF2-40B4-BE49-F238E27FC236}">
                  <a16:creationId xmlns:a16="http://schemas.microsoft.com/office/drawing/2014/main" id="{8BDA783C-FB7B-4D43-8881-9AF0C285FF1F}"/>
                </a:ext>
              </a:extLst>
            </p:cNvPr>
            <p:cNvSpPr txBox="1"/>
            <p:nvPr/>
          </p:nvSpPr>
          <p:spPr>
            <a:xfrm>
              <a:off x="4524375" y="5245100"/>
              <a:ext cx="87312" cy="30797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a:solidFill>
                    <a:srgbClr val="000000"/>
                  </a:solidFill>
                  <a:latin typeface="Arial"/>
                  <a:ea typeface="Arial"/>
                  <a:cs typeface="Arial"/>
                  <a:sym typeface="Arial"/>
                </a:rPr>
                <a:t> </a:t>
              </a:r>
              <a:endParaRPr/>
            </a:p>
          </p:txBody>
        </p:sp>
        <p:sp>
          <p:nvSpPr>
            <p:cNvPr id="41" name="Shape 416">
              <a:extLst>
                <a:ext uri="{FF2B5EF4-FFF2-40B4-BE49-F238E27FC236}">
                  <a16:creationId xmlns:a16="http://schemas.microsoft.com/office/drawing/2014/main" id="{70003FB1-4532-44F5-AD2F-FC92FF5668B1}"/>
                </a:ext>
              </a:extLst>
            </p:cNvPr>
            <p:cNvSpPr/>
            <p:nvPr/>
          </p:nvSpPr>
          <p:spPr>
            <a:xfrm>
              <a:off x="5053012" y="4795837"/>
              <a:ext cx="939800" cy="771525"/>
            </a:xfrm>
            <a:prstGeom prst="ellipse">
              <a:avLst/>
            </a:prstGeom>
            <a:solidFill>
              <a:srgbClr val="B3A2C7"/>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42" name="Shape 417">
              <a:extLst>
                <a:ext uri="{FF2B5EF4-FFF2-40B4-BE49-F238E27FC236}">
                  <a16:creationId xmlns:a16="http://schemas.microsoft.com/office/drawing/2014/main" id="{9CAA036B-5A92-4355-B0F0-199FD4AE3614}"/>
                </a:ext>
              </a:extLst>
            </p:cNvPr>
            <p:cNvSpPr/>
            <p:nvPr/>
          </p:nvSpPr>
          <p:spPr>
            <a:xfrm>
              <a:off x="5053012" y="4795837"/>
              <a:ext cx="939800" cy="771525"/>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dirty="0">
                <a:solidFill>
                  <a:schemeClr val="dk1"/>
                </a:solidFill>
                <a:latin typeface="Arial"/>
                <a:ea typeface="Arial"/>
                <a:cs typeface="Arial"/>
                <a:sym typeface="Arial"/>
              </a:endParaRPr>
            </a:p>
          </p:txBody>
        </p:sp>
        <p:sp>
          <p:nvSpPr>
            <p:cNvPr id="43" name="Shape 418">
              <a:extLst>
                <a:ext uri="{FF2B5EF4-FFF2-40B4-BE49-F238E27FC236}">
                  <a16:creationId xmlns:a16="http://schemas.microsoft.com/office/drawing/2014/main" id="{6C2F0734-7E1D-4CEA-B4DC-8068C83A592C}"/>
                </a:ext>
              </a:extLst>
            </p:cNvPr>
            <p:cNvSpPr txBox="1"/>
            <p:nvPr/>
          </p:nvSpPr>
          <p:spPr>
            <a:xfrm>
              <a:off x="5346700" y="4962525"/>
              <a:ext cx="561974" cy="469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dirty="0">
                  <a:solidFill>
                    <a:srgbClr val="000000"/>
                  </a:solidFill>
                  <a:latin typeface="Arial"/>
                  <a:ea typeface="Arial"/>
                  <a:cs typeface="Arial"/>
                  <a:sym typeface="Arial"/>
                </a:rPr>
                <a:t>MFMA Circulars </a:t>
              </a:r>
              <a:endParaRPr dirty="0"/>
            </a:p>
          </p:txBody>
        </p:sp>
        <p:sp>
          <p:nvSpPr>
            <p:cNvPr id="44" name="Shape 422">
              <a:extLst>
                <a:ext uri="{FF2B5EF4-FFF2-40B4-BE49-F238E27FC236}">
                  <a16:creationId xmlns:a16="http://schemas.microsoft.com/office/drawing/2014/main" id="{4BB4DA30-E196-4B80-A8BD-011EEA837A2B}"/>
                </a:ext>
              </a:extLst>
            </p:cNvPr>
            <p:cNvSpPr txBox="1"/>
            <p:nvPr/>
          </p:nvSpPr>
          <p:spPr>
            <a:xfrm>
              <a:off x="5727700" y="5192712"/>
              <a:ext cx="74612" cy="26352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a:solidFill>
                    <a:srgbClr val="000000"/>
                  </a:solidFill>
                  <a:latin typeface="Arial"/>
                  <a:ea typeface="Arial"/>
                  <a:cs typeface="Arial"/>
                  <a:sym typeface="Arial"/>
                </a:rPr>
                <a:t> </a:t>
              </a:r>
              <a:endParaRPr/>
            </a:p>
          </p:txBody>
        </p:sp>
        <p:sp>
          <p:nvSpPr>
            <p:cNvPr id="45" name="Shape 423">
              <a:extLst>
                <a:ext uri="{FF2B5EF4-FFF2-40B4-BE49-F238E27FC236}">
                  <a16:creationId xmlns:a16="http://schemas.microsoft.com/office/drawing/2014/main" id="{E30F971D-84D4-4903-8BEC-05D9C027325B}"/>
                </a:ext>
              </a:extLst>
            </p:cNvPr>
            <p:cNvSpPr/>
            <p:nvPr/>
          </p:nvSpPr>
          <p:spPr>
            <a:xfrm>
              <a:off x="5818186" y="3779837"/>
              <a:ext cx="1347483" cy="949325"/>
            </a:xfrm>
            <a:prstGeom prst="ellipse">
              <a:avLst/>
            </a:prstGeom>
            <a:solidFill>
              <a:srgbClr val="DCE6F2"/>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46" name="Shape 424">
              <a:extLst>
                <a:ext uri="{FF2B5EF4-FFF2-40B4-BE49-F238E27FC236}">
                  <a16:creationId xmlns:a16="http://schemas.microsoft.com/office/drawing/2014/main" id="{BE522647-701E-4B0B-95AB-21C8158EFC59}"/>
                </a:ext>
              </a:extLst>
            </p:cNvPr>
            <p:cNvSpPr/>
            <p:nvPr/>
          </p:nvSpPr>
          <p:spPr>
            <a:xfrm>
              <a:off x="5818186" y="3779837"/>
              <a:ext cx="1347482" cy="949325"/>
            </a:xfrm>
            <a:prstGeom prst="ellipse">
              <a:avLst/>
            </a:prstGeom>
            <a:noFill/>
            <a:ln w="25400" cap="flat" cmpd="sng">
              <a:solidFill>
                <a:srgbClr val="4F81B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47" name="Shape 425">
              <a:extLst>
                <a:ext uri="{FF2B5EF4-FFF2-40B4-BE49-F238E27FC236}">
                  <a16:creationId xmlns:a16="http://schemas.microsoft.com/office/drawing/2014/main" id="{B757BEC1-1302-4721-8775-53E9463297D0}"/>
                </a:ext>
              </a:extLst>
            </p:cNvPr>
            <p:cNvSpPr txBox="1"/>
            <p:nvPr/>
          </p:nvSpPr>
          <p:spPr>
            <a:xfrm>
              <a:off x="6107110" y="3984625"/>
              <a:ext cx="663576" cy="2413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Municipal </a:t>
              </a:r>
              <a:endParaRPr dirty="0"/>
            </a:p>
          </p:txBody>
        </p:sp>
        <p:sp>
          <p:nvSpPr>
            <p:cNvPr id="48" name="Shape 426">
              <a:extLst>
                <a:ext uri="{FF2B5EF4-FFF2-40B4-BE49-F238E27FC236}">
                  <a16:creationId xmlns:a16="http://schemas.microsoft.com/office/drawing/2014/main" id="{DD7D4B1C-469D-4CC4-AAEB-3FA658E518E4}"/>
                </a:ext>
              </a:extLst>
            </p:cNvPr>
            <p:cNvSpPr txBox="1"/>
            <p:nvPr/>
          </p:nvSpPr>
          <p:spPr>
            <a:xfrm>
              <a:off x="6643686" y="3984624"/>
              <a:ext cx="358774" cy="241301"/>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SCM </a:t>
              </a:r>
              <a:endParaRPr dirty="0"/>
            </a:p>
          </p:txBody>
        </p:sp>
        <p:sp>
          <p:nvSpPr>
            <p:cNvPr id="49" name="Shape 427">
              <a:extLst>
                <a:ext uri="{FF2B5EF4-FFF2-40B4-BE49-F238E27FC236}">
                  <a16:creationId xmlns:a16="http://schemas.microsoft.com/office/drawing/2014/main" id="{DC5A3BEE-A32A-47E2-BD7F-A847B046ADE3}"/>
                </a:ext>
              </a:extLst>
            </p:cNvPr>
            <p:cNvSpPr txBox="1"/>
            <p:nvPr/>
          </p:nvSpPr>
          <p:spPr>
            <a:xfrm>
              <a:off x="6772275" y="3984625"/>
              <a:ext cx="69850" cy="2413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 </a:t>
              </a:r>
              <a:endParaRPr/>
            </a:p>
          </p:txBody>
        </p:sp>
        <p:sp>
          <p:nvSpPr>
            <p:cNvPr id="50" name="Shape 428">
              <a:extLst>
                <a:ext uri="{FF2B5EF4-FFF2-40B4-BE49-F238E27FC236}">
                  <a16:creationId xmlns:a16="http://schemas.microsoft.com/office/drawing/2014/main" id="{2D90A50D-194D-4C4B-8EB5-F6B2EF822999}"/>
                </a:ext>
              </a:extLst>
            </p:cNvPr>
            <p:cNvSpPr txBox="1"/>
            <p:nvPr/>
          </p:nvSpPr>
          <p:spPr>
            <a:xfrm>
              <a:off x="6796087" y="3984625"/>
              <a:ext cx="69850" cy="2413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 </a:t>
              </a:r>
              <a:endParaRPr/>
            </a:p>
          </p:txBody>
        </p:sp>
        <p:sp>
          <p:nvSpPr>
            <p:cNvPr id="51" name="Shape 429">
              <a:extLst>
                <a:ext uri="{FF2B5EF4-FFF2-40B4-BE49-F238E27FC236}">
                  <a16:creationId xmlns:a16="http://schemas.microsoft.com/office/drawing/2014/main" id="{1ADCB214-5719-41CD-9B5E-9C43C10150F1}"/>
                </a:ext>
              </a:extLst>
            </p:cNvPr>
            <p:cNvSpPr txBox="1"/>
            <p:nvPr/>
          </p:nvSpPr>
          <p:spPr>
            <a:xfrm>
              <a:off x="6248400" y="4162425"/>
              <a:ext cx="288925" cy="17938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P</a:t>
              </a:r>
              <a:endParaRPr dirty="0"/>
            </a:p>
          </p:txBody>
        </p:sp>
        <p:sp>
          <p:nvSpPr>
            <p:cNvPr id="52" name="Shape 430">
              <a:extLst>
                <a:ext uri="{FF2B5EF4-FFF2-40B4-BE49-F238E27FC236}">
                  <a16:creationId xmlns:a16="http://schemas.microsoft.com/office/drawing/2014/main" id="{BDF9334F-7129-42BE-915D-E404E9E240B5}"/>
                </a:ext>
              </a:extLst>
            </p:cNvPr>
            <p:cNvSpPr txBox="1"/>
            <p:nvPr/>
          </p:nvSpPr>
          <p:spPr>
            <a:xfrm>
              <a:off x="6307136" y="4162426"/>
              <a:ext cx="488949" cy="223838"/>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err="1">
                  <a:solidFill>
                    <a:srgbClr val="000000"/>
                  </a:solidFill>
                  <a:latin typeface="Arial"/>
                  <a:ea typeface="Arial"/>
                  <a:cs typeface="Arial"/>
                  <a:sym typeface="Arial"/>
                </a:rPr>
                <a:t>olicy</a:t>
              </a:r>
              <a:r>
                <a:rPr lang="en-US" sz="1100" b="1" i="0" u="none" dirty="0">
                  <a:solidFill>
                    <a:srgbClr val="000000"/>
                  </a:solidFill>
                  <a:latin typeface="Arial"/>
                  <a:ea typeface="Arial"/>
                  <a:cs typeface="Arial"/>
                  <a:sym typeface="Arial"/>
                </a:rPr>
                <a:t> </a:t>
              </a:r>
              <a:endParaRPr dirty="0"/>
            </a:p>
          </p:txBody>
        </p:sp>
        <p:sp>
          <p:nvSpPr>
            <p:cNvPr id="53" name="Shape 433">
              <a:extLst>
                <a:ext uri="{FF2B5EF4-FFF2-40B4-BE49-F238E27FC236}">
                  <a16:creationId xmlns:a16="http://schemas.microsoft.com/office/drawing/2014/main" id="{074524DE-6CEC-415E-B5F3-1CA847206016}"/>
                </a:ext>
              </a:extLst>
            </p:cNvPr>
            <p:cNvSpPr txBox="1"/>
            <p:nvPr/>
          </p:nvSpPr>
          <p:spPr>
            <a:xfrm>
              <a:off x="6264275" y="4341812"/>
              <a:ext cx="644524" cy="26193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procedure</a:t>
              </a:r>
              <a:endParaRPr dirty="0"/>
            </a:p>
          </p:txBody>
        </p:sp>
        <p:sp>
          <p:nvSpPr>
            <p:cNvPr id="54" name="Shape 434">
              <a:extLst>
                <a:ext uri="{FF2B5EF4-FFF2-40B4-BE49-F238E27FC236}">
                  <a16:creationId xmlns:a16="http://schemas.microsoft.com/office/drawing/2014/main" id="{E3A2F8A2-CCA1-45AF-9D5C-5E635B7B0455}"/>
                </a:ext>
              </a:extLst>
            </p:cNvPr>
            <p:cNvSpPr txBox="1"/>
            <p:nvPr/>
          </p:nvSpPr>
          <p:spPr>
            <a:xfrm>
              <a:off x="6650037" y="4341812"/>
              <a:ext cx="68262" cy="24288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 </a:t>
              </a:r>
              <a:endParaRPr/>
            </a:p>
          </p:txBody>
        </p:sp>
        <p:sp>
          <p:nvSpPr>
            <p:cNvPr id="55" name="Shape 435">
              <a:extLst>
                <a:ext uri="{FF2B5EF4-FFF2-40B4-BE49-F238E27FC236}">
                  <a16:creationId xmlns:a16="http://schemas.microsoft.com/office/drawing/2014/main" id="{4A3D1099-750D-484F-BB29-B1CB85CBC847}"/>
                </a:ext>
              </a:extLst>
            </p:cNvPr>
            <p:cNvSpPr/>
            <p:nvPr/>
          </p:nvSpPr>
          <p:spPr>
            <a:xfrm>
              <a:off x="5818187" y="2697162"/>
              <a:ext cx="1090612" cy="922337"/>
            </a:xfrm>
            <a:prstGeom prst="ellipse">
              <a:avLst/>
            </a:prstGeom>
            <a:solidFill>
              <a:srgbClr val="FDEADA"/>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56" name="Shape 436">
              <a:extLst>
                <a:ext uri="{FF2B5EF4-FFF2-40B4-BE49-F238E27FC236}">
                  <a16:creationId xmlns:a16="http://schemas.microsoft.com/office/drawing/2014/main" id="{45FFC4CC-5675-4910-9BC2-018B2C6647E6}"/>
                </a:ext>
              </a:extLst>
            </p:cNvPr>
            <p:cNvSpPr/>
            <p:nvPr/>
          </p:nvSpPr>
          <p:spPr>
            <a:xfrm>
              <a:off x="5818187" y="2697162"/>
              <a:ext cx="1090612" cy="922337"/>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57" name="Shape 437">
              <a:extLst>
                <a:ext uri="{FF2B5EF4-FFF2-40B4-BE49-F238E27FC236}">
                  <a16:creationId xmlns:a16="http://schemas.microsoft.com/office/drawing/2014/main" id="{811B167E-35D8-404B-814A-9BA2C0C32845}"/>
                </a:ext>
              </a:extLst>
            </p:cNvPr>
            <p:cNvSpPr txBox="1"/>
            <p:nvPr/>
          </p:nvSpPr>
          <p:spPr>
            <a:xfrm>
              <a:off x="6226175" y="2976562"/>
              <a:ext cx="423862" cy="22542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MSCM </a:t>
              </a:r>
              <a:endParaRPr dirty="0"/>
            </a:p>
          </p:txBody>
        </p:sp>
        <p:sp>
          <p:nvSpPr>
            <p:cNvPr id="58" name="Shape 438">
              <a:extLst>
                <a:ext uri="{FF2B5EF4-FFF2-40B4-BE49-F238E27FC236}">
                  <a16:creationId xmlns:a16="http://schemas.microsoft.com/office/drawing/2014/main" id="{2EA32333-537C-4FAF-94AD-6DE95696A740}"/>
                </a:ext>
              </a:extLst>
            </p:cNvPr>
            <p:cNvSpPr txBox="1"/>
            <p:nvPr/>
          </p:nvSpPr>
          <p:spPr>
            <a:xfrm>
              <a:off x="6107112" y="3159125"/>
              <a:ext cx="735013" cy="29051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Regulations</a:t>
              </a:r>
              <a:endParaRPr dirty="0"/>
            </a:p>
          </p:txBody>
        </p:sp>
        <p:sp>
          <p:nvSpPr>
            <p:cNvPr id="59" name="Shape 439">
              <a:extLst>
                <a:ext uri="{FF2B5EF4-FFF2-40B4-BE49-F238E27FC236}">
                  <a16:creationId xmlns:a16="http://schemas.microsoft.com/office/drawing/2014/main" id="{3E4CE109-258D-45C5-9DBE-AE9A9AFF7F4E}"/>
                </a:ext>
              </a:extLst>
            </p:cNvPr>
            <p:cNvSpPr txBox="1"/>
            <p:nvPr/>
          </p:nvSpPr>
          <p:spPr>
            <a:xfrm>
              <a:off x="6621462" y="3159125"/>
              <a:ext cx="69850" cy="24288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 </a:t>
              </a:r>
              <a:endParaRPr/>
            </a:p>
          </p:txBody>
        </p:sp>
        <p:sp>
          <p:nvSpPr>
            <p:cNvPr id="60" name="Shape 440">
              <a:extLst>
                <a:ext uri="{FF2B5EF4-FFF2-40B4-BE49-F238E27FC236}">
                  <a16:creationId xmlns:a16="http://schemas.microsoft.com/office/drawing/2014/main" id="{3A38A429-41AB-4F8C-B39A-9429A81E7DFD}"/>
                </a:ext>
              </a:extLst>
            </p:cNvPr>
            <p:cNvSpPr/>
            <p:nvPr/>
          </p:nvSpPr>
          <p:spPr>
            <a:xfrm>
              <a:off x="5170487" y="1728787"/>
              <a:ext cx="958850" cy="817562"/>
            </a:xfrm>
            <a:prstGeom prst="ellipse">
              <a:avLst/>
            </a:prstGeom>
            <a:solidFill>
              <a:srgbClr val="E6E0EC"/>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61" name="Shape 441">
              <a:extLst>
                <a:ext uri="{FF2B5EF4-FFF2-40B4-BE49-F238E27FC236}">
                  <a16:creationId xmlns:a16="http://schemas.microsoft.com/office/drawing/2014/main" id="{C2B23C4C-8A8A-4D68-877F-AB96B4DCAF1F}"/>
                </a:ext>
              </a:extLst>
            </p:cNvPr>
            <p:cNvSpPr/>
            <p:nvPr/>
          </p:nvSpPr>
          <p:spPr>
            <a:xfrm>
              <a:off x="5170487" y="1728787"/>
              <a:ext cx="958850" cy="817562"/>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62" name="Shape 442">
              <a:extLst>
                <a:ext uri="{FF2B5EF4-FFF2-40B4-BE49-F238E27FC236}">
                  <a16:creationId xmlns:a16="http://schemas.microsoft.com/office/drawing/2014/main" id="{57A5369B-391B-4379-9D5E-4C2AB5D15419}"/>
                </a:ext>
              </a:extLst>
            </p:cNvPr>
            <p:cNvSpPr txBox="1"/>
            <p:nvPr/>
          </p:nvSpPr>
          <p:spPr>
            <a:xfrm>
              <a:off x="5478461" y="1863725"/>
              <a:ext cx="514351" cy="39052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dirty="0">
                  <a:solidFill>
                    <a:srgbClr val="000000"/>
                  </a:solidFill>
                  <a:latin typeface="Arial"/>
                  <a:ea typeface="Arial"/>
                  <a:cs typeface="Arial"/>
                  <a:sym typeface="Arial"/>
                </a:rPr>
                <a:t>MFMA</a:t>
              </a:r>
              <a:endParaRPr dirty="0"/>
            </a:p>
          </p:txBody>
        </p:sp>
        <p:sp>
          <p:nvSpPr>
            <p:cNvPr id="63" name="Shape 443">
              <a:extLst>
                <a:ext uri="{FF2B5EF4-FFF2-40B4-BE49-F238E27FC236}">
                  <a16:creationId xmlns:a16="http://schemas.microsoft.com/office/drawing/2014/main" id="{C26E3A49-1BC2-4731-9BAF-3207B25CA0FE}"/>
                </a:ext>
              </a:extLst>
            </p:cNvPr>
            <p:cNvSpPr txBox="1"/>
            <p:nvPr/>
          </p:nvSpPr>
          <p:spPr>
            <a:xfrm>
              <a:off x="5821362" y="1946275"/>
              <a:ext cx="87312" cy="30797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a:solidFill>
                    <a:srgbClr val="000000"/>
                  </a:solidFill>
                  <a:latin typeface="Arial"/>
                  <a:ea typeface="Arial"/>
                  <a:cs typeface="Arial"/>
                  <a:sym typeface="Arial"/>
                </a:rPr>
                <a:t> </a:t>
              </a:r>
              <a:endParaRPr/>
            </a:p>
          </p:txBody>
        </p:sp>
        <p:sp>
          <p:nvSpPr>
            <p:cNvPr id="64" name="Shape 444">
              <a:extLst>
                <a:ext uri="{FF2B5EF4-FFF2-40B4-BE49-F238E27FC236}">
                  <a16:creationId xmlns:a16="http://schemas.microsoft.com/office/drawing/2014/main" id="{8CDB07AA-1ED4-497F-983E-F441FF5E9AA5}"/>
                </a:ext>
              </a:extLst>
            </p:cNvPr>
            <p:cNvSpPr/>
            <p:nvPr/>
          </p:nvSpPr>
          <p:spPr>
            <a:xfrm>
              <a:off x="3806825" y="1446212"/>
              <a:ext cx="963612" cy="800100"/>
            </a:xfrm>
            <a:prstGeom prst="ellipse">
              <a:avLst/>
            </a:prstGeom>
            <a:solidFill>
              <a:srgbClr val="EBF1DE"/>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65" name="Shape 445">
              <a:extLst>
                <a:ext uri="{FF2B5EF4-FFF2-40B4-BE49-F238E27FC236}">
                  <a16:creationId xmlns:a16="http://schemas.microsoft.com/office/drawing/2014/main" id="{76005414-9E7D-4184-A630-5B99A76F0F61}"/>
                </a:ext>
              </a:extLst>
            </p:cNvPr>
            <p:cNvSpPr/>
            <p:nvPr/>
          </p:nvSpPr>
          <p:spPr>
            <a:xfrm>
              <a:off x="3806825" y="1446212"/>
              <a:ext cx="963612" cy="800100"/>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66" name="Shape 446">
              <a:extLst>
                <a:ext uri="{FF2B5EF4-FFF2-40B4-BE49-F238E27FC236}">
                  <a16:creationId xmlns:a16="http://schemas.microsoft.com/office/drawing/2014/main" id="{17343F75-D5A9-4A2E-97A1-B8FE477B503E}"/>
                </a:ext>
              </a:extLst>
            </p:cNvPr>
            <p:cNvSpPr txBox="1"/>
            <p:nvPr/>
          </p:nvSpPr>
          <p:spPr>
            <a:xfrm>
              <a:off x="4054475" y="1620837"/>
              <a:ext cx="776287" cy="325438"/>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BBBEEA &amp; </a:t>
              </a:r>
              <a:endParaRPr dirty="0"/>
            </a:p>
          </p:txBody>
        </p:sp>
        <p:sp>
          <p:nvSpPr>
            <p:cNvPr id="67" name="Shape 447">
              <a:extLst>
                <a:ext uri="{FF2B5EF4-FFF2-40B4-BE49-F238E27FC236}">
                  <a16:creationId xmlns:a16="http://schemas.microsoft.com/office/drawing/2014/main" id="{B4EA016B-5B65-4D7B-83E7-309DDA80D9F9}"/>
                </a:ext>
              </a:extLst>
            </p:cNvPr>
            <p:cNvSpPr txBox="1"/>
            <p:nvPr/>
          </p:nvSpPr>
          <p:spPr>
            <a:xfrm>
              <a:off x="4059237" y="1827212"/>
              <a:ext cx="587375" cy="263524"/>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dirty="0">
                  <a:solidFill>
                    <a:srgbClr val="000000"/>
                  </a:solidFill>
                  <a:latin typeface="Arial"/>
                  <a:ea typeface="Arial"/>
                  <a:cs typeface="Arial"/>
                  <a:sym typeface="Arial"/>
                </a:rPr>
                <a:t>Guidelines</a:t>
              </a:r>
              <a:endParaRPr dirty="0"/>
            </a:p>
          </p:txBody>
        </p:sp>
        <p:sp>
          <p:nvSpPr>
            <p:cNvPr id="68" name="Shape 448">
              <a:extLst>
                <a:ext uri="{FF2B5EF4-FFF2-40B4-BE49-F238E27FC236}">
                  <a16:creationId xmlns:a16="http://schemas.microsoft.com/office/drawing/2014/main" id="{6B8DD125-7D80-480F-8C9F-52D9DE53A44F}"/>
                </a:ext>
              </a:extLst>
            </p:cNvPr>
            <p:cNvSpPr txBox="1"/>
            <p:nvPr/>
          </p:nvSpPr>
          <p:spPr>
            <a:xfrm>
              <a:off x="4519612" y="1827212"/>
              <a:ext cx="69850" cy="2413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1" i="0" u="none">
                  <a:solidFill>
                    <a:srgbClr val="000000"/>
                  </a:solidFill>
                  <a:latin typeface="Arial"/>
                  <a:ea typeface="Arial"/>
                  <a:cs typeface="Arial"/>
                  <a:sym typeface="Arial"/>
                </a:rPr>
                <a:t> </a:t>
              </a:r>
              <a:endParaRPr/>
            </a:p>
          </p:txBody>
        </p:sp>
        <p:sp>
          <p:nvSpPr>
            <p:cNvPr id="69" name="Shape 449">
              <a:extLst>
                <a:ext uri="{FF2B5EF4-FFF2-40B4-BE49-F238E27FC236}">
                  <a16:creationId xmlns:a16="http://schemas.microsoft.com/office/drawing/2014/main" id="{B7D84F80-CD9E-493F-93A1-7D68CF1A68D3}"/>
                </a:ext>
              </a:extLst>
            </p:cNvPr>
            <p:cNvSpPr/>
            <p:nvPr/>
          </p:nvSpPr>
          <p:spPr>
            <a:xfrm>
              <a:off x="1917700" y="4024312"/>
              <a:ext cx="1111249" cy="762000"/>
            </a:xfrm>
            <a:prstGeom prst="ellipse">
              <a:avLst/>
            </a:prstGeom>
            <a:solidFill>
              <a:srgbClr val="C3D69B"/>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0" name="Shape 450">
              <a:extLst>
                <a:ext uri="{FF2B5EF4-FFF2-40B4-BE49-F238E27FC236}">
                  <a16:creationId xmlns:a16="http://schemas.microsoft.com/office/drawing/2014/main" id="{AC92AF2F-5F29-42DC-A6AB-C4BBA1757569}"/>
                </a:ext>
              </a:extLst>
            </p:cNvPr>
            <p:cNvSpPr/>
            <p:nvPr/>
          </p:nvSpPr>
          <p:spPr>
            <a:xfrm>
              <a:off x="1917700" y="4024312"/>
              <a:ext cx="1131888" cy="762000"/>
            </a:xfrm>
            <a:prstGeom prst="ellipse">
              <a:avLst/>
            </a:prstGeom>
            <a:noFill/>
            <a:ln w="25400" cap="flat" cmpd="sng">
              <a:solidFill>
                <a:srgbClr val="385D8A"/>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1" name="Shape 451">
              <a:extLst>
                <a:ext uri="{FF2B5EF4-FFF2-40B4-BE49-F238E27FC236}">
                  <a16:creationId xmlns:a16="http://schemas.microsoft.com/office/drawing/2014/main" id="{4ED28639-9C9C-4B9C-A3C4-485509F2C45C}"/>
                </a:ext>
              </a:extLst>
            </p:cNvPr>
            <p:cNvSpPr txBox="1"/>
            <p:nvPr/>
          </p:nvSpPr>
          <p:spPr>
            <a:xfrm>
              <a:off x="2222500" y="4211637"/>
              <a:ext cx="517525" cy="30162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dirty="0">
                  <a:solidFill>
                    <a:srgbClr val="000000"/>
                  </a:solidFill>
                  <a:latin typeface="Arial"/>
                  <a:ea typeface="Arial"/>
                  <a:cs typeface="Arial"/>
                  <a:sym typeface="Arial"/>
                </a:rPr>
                <a:t>CIDBA</a:t>
              </a:r>
              <a:endParaRPr dirty="0"/>
            </a:p>
          </p:txBody>
        </p:sp>
        <p:sp>
          <p:nvSpPr>
            <p:cNvPr id="72" name="Shape 452">
              <a:extLst>
                <a:ext uri="{FF2B5EF4-FFF2-40B4-BE49-F238E27FC236}">
                  <a16:creationId xmlns:a16="http://schemas.microsoft.com/office/drawing/2014/main" id="{0206FDB9-595E-4769-83A9-13308B77ED22}"/>
                </a:ext>
              </a:extLst>
            </p:cNvPr>
            <p:cNvSpPr txBox="1"/>
            <p:nvPr/>
          </p:nvSpPr>
          <p:spPr>
            <a:xfrm>
              <a:off x="2584450" y="4211637"/>
              <a:ext cx="87312" cy="30797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a:solidFill>
                    <a:srgbClr val="000000"/>
                  </a:solidFill>
                  <a:latin typeface="Arial"/>
                  <a:ea typeface="Arial"/>
                  <a:cs typeface="Arial"/>
                  <a:sym typeface="Arial"/>
                </a:rPr>
                <a:t> </a:t>
              </a:r>
              <a:endParaRPr/>
            </a:p>
          </p:txBody>
        </p:sp>
        <p:sp>
          <p:nvSpPr>
            <p:cNvPr id="73" name="Shape 453">
              <a:extLst>
                <a:ext uri="{FF2B5EF4-FFF2-40B4-BE49-F238E27FC236}">
                  <a16:creationId xmlns:a16="http://schemas.microsoft.com/office/drawing/2014/main" id="{26A79F62-FCE8-4EF3-9233-BCE22D150546}"/>
                </a:ext>
              </a:extLst>
            </p:cNvPr>
            <p:cNvSpPr/>
            <p:nvPr/>
          </p:nvSpPr>
          <p:spPr>
            <a:xfrm>
              <a:off x="4211637" y="2500312"/>
              <a:ext cx="338137" cy="422275"/>
            </a:xfrm>
            <a:custGeom>
              <a:avLst/>
              <a:gdLst/>
              <a:ahLst/>
              <a:cxnLst/>
              <a:rect l="0" t="0" r="0" b="0"/>
              <a:pathLst>
                <a:path w="213" h="266" extrusionOk="0">
                  <a:moveTo>
                    <a:pt x="0" y="106"/>
                  </a:moveTo>
                  <a:lnTo>
                    <a:pt x="106" y="0"/>
                  </a:lnTo>
                  <a:lnTo>
                    <a:pt x="213" y="106"/>
                  </a:lnTo>
                  <a:lnTo>
                    <a:pt x="160" y="106"/>
                  </a:lnTo>
                  <a:lnTo>
                    <a:pt x="160" y="266"/>
                  </a:lnTo>
                  <a:lnTo>
                    <a:pt x="53" y="266"/>
                  </a:lnTo>
                  <a:lnTo>
                    <a:pt x="53" y="106"/>
                  </a:lnTo>
                  <a:lnTo>
                    <a:pt x="0" y="106"/>
                  </a:lnTo>
                  <a:close/>
                </a:path>
              </a:pathLst>
            </a:custGeom>
            <a:solidFill>
              <a:srgbClr val="EBF1D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4" name="Shape 454">
              <a:extLst>
                <a:ext uri="{FF2B5EF4-FFF2-40B4-BE49-F238E27FC236}">
                  <a16:creationId xmlns:a16="http://schemas.microsoft.com/office/drawing/2014/main" id="{AAE41FE2-D9AF-4A51-9755-C0C3074F0A97}"/>
                </a:ext>
              </a:extLst>
            </p:cNvPr>
            <p:cNvSpPr/>
            <p:nvPr/>
          </p:nvSpPr>
          <p:spPr>
            <a:xfrm>
              <a:off x="4211637" y="2500312"/>
              <a:ext cx="338137" cy="422275"/>
            </a:xfrm>
            <a:custGeom>
              <a:avLst/>
              <a:gdLst/>
              <a:ahLst/>
              <a:cxnLst/>
              <a:rect l="0" t="0" r="0" b="0"/>
              <a:pathLst>
                <a:path w="213" h="266" extrusionOk="0">
                  <a:moveTo>
                    <a:pt x="0" y="106"/>
                  </a:moveTo>
                  <a:lnTo>
                    <a:pt x="106" y="0"/>
                  </a:lnTo>
                  <a:lnTo>
                    <a:pt x="213" y="106"/>
                  </a:lnTo>
                  <a:lnTo>
                    <a:pt x="160" y="106"/>
                  </a:lnTo>
                  <a:lnTo>
                    <a:pt x="160" y="266"/>
                  </a:lnTo>
                  <a:lnTo>
                    <a:pt x="53" y="266"/>
                  </a:lnTo>
                  <a:lnTo>
                    <a:pt x="53" y="106"/>
                  </a:lnTo>
                  <a:lnTo>
                    <a:pt x="0" y="106"/>
                  </a:lnTo>
                  <a:close/>
                </a:path>
              </a:pathLst>
            </a:custGeom>
            <a:noFill/>
            <a:ln w="25400" cap="flat" cmpd="sng">
              <a:solidFill>
                <a:srgbClr val="385D8A"/>
              </a:solidFill>
              <a:prstDash val="solid"/>
              <a:miter lim="524288"/>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5" name="Shape 455">
              <a:extLst>
                <a:ext uri="{FF2B5EF4-FFF2-40B4-BE49-F238E27FC236}">
                  <a16:creationId xmlns:a16="http://schemas.microsoft.com/office/drawing/2014/main" id="{DE32BA04-E27A-42F1-B688-BA81EFC556B3}"/>
                </a:ext>
              </a:extLst>
            </p:cNvPr>
            <p:cNvSpPr/>
            <p:nvPr/>
          </p:nvSpPr>
          <p:spPr>
            <a:xfrm>
              <a:off x="4830762" y="2752725"/>
              <a:ext cx="336550" cy="382587"/>
            </a:xfrm>
            <a:custGeom>
              <a:avLst/>
              <a:gdLst/>
              <a:ahLst/>
              <a:cxnLst/>
              <a:rect l="0" t="0" r="0" b="0"/>
              <a:pathLst>
                <a:path w="212" h="241" extrusionOk="0">
                  <a:moveTo>
                    <a:pt x="53" y="24"/>
                  </a:moveTo>
                  <a:lnTo>
                    <a:pt x="189" y="0"/>
                  </a:lnTo>
                  <a:lnTo>
                    <a:pt x="212" y="136"/>
                  </a:lnTo>
                  <a:lnTo>
                    <a:pt x="173" y="108"/>
                  </a:lnTo>
                  <a:lnTo>
                    <a:pt x="80" y="241"/>
                  </a:lnTo>
                  <a:lnTo>
                    <a:pt x="0" y="185"/>
                  </a:lnTo>
                  <a:lnTo>
                    <a:pt x="93" y="52"/>
                  </a:lnTo>
                  <a:lnTo>
                    <a:pt x="53" y="24"/>
                  </a:lnTo>
                  <a:close/>
                </a:path>
              </a:pathLst>
            </a:custGeom>
            <a:solidFill>
              <a:srgbClr val="E6E0E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6" name="Shape 456">
              <a:extLst>
                <a:ext uri="{FF2B5EF4-FFF2-40B4-BE49-F238E27FC236}">
                  <a16:creationId xmlns:a16="http://schemas.microsoft.com/office/drawing/2014/main" id="{F19E3A67-4F0F-4957-8379-E9E286EB0EDC}"/>
                </a:ext>
              </a:extLst>
            </p:cNvPr>
            <p:cNvSpPr/>
            <p:nvPr/>
          </p:nvSpPr>
          <p:spPr>
            <a:xfrm>
              <a:off x="4830762" y="2752725"/>
              <a:ext cx="336550" cy="382587"/>
            </a:xfrm>
            <a:custGeom>
              <a:avLst/>
              <a:gdLst/>
              <a:ahLst/>
              <a:cxnLst/>
              <a:rect l="0" t="0" r="0" b="0"/>
              <a:pathLst>
                <a:path w="212" h="241" extrusionOk="0">
                  <a:moveTo>
                    <a:pt x="53" y="24"/>
                  </a:moveTo>
                  <a:lnTo>
                    <a:pt x="189" y="0"/>
                  </a:lnTo>
                  <a:lnTo>
                    <a:pt x="212" y="136"/>
                  </a:lnTo>
                  <a:lnTo>
                    <a:pt x="173" y="108"/>
                  </a:lnTo>
                  <a:lnTo>
                    <a:pt x="80" y="241"/>
                  </a:lnTo>
                  <a:lnTo>
                    <a:pt x="0" y="185"/>
                  </a:lnTo>
                  <a:lnTo>
                    <a:pt x="93" y="52"/>
                  </a:lnTo>
                  <a:lnTo>
                    <a:pt x="53" y="24"/>
                  </a:lnTo>
                  <a:close/>
                </a:path>
              </a:pathLst>
            </a:custGeom>
            <a:noFill/>
            <a:ln w="25400" cap="flat" cmpd="sng">
              <a:solidFill>
                <a:srgbClr val="385D8A"/>
              </a:solidFill>
              <a:prstDash val="solid"/>
              <a:miter lim="524288"/>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7" name="Shape 457">
              <a:extLst>
                <a:ext uri="{FF2B5EF4-FFF2-40B4-BE49-F238E27FC236}">
                  <a16:creationId xmlns:a16="http://schemas.microsoft.com/office/drawing/2014/main" id="{0A79B64A-1DDA-4DFD-B421-6ED8059A6C88}"/>
                </a:ext>
              </a:extLst>
            </p:cNvPr>
            <p:cNvSpPr/>
            <p:nvPr/>
          </p:nvSpPr>
          <p:spPr>
            <a:xfrm>
              <a:off x="3167062" y="3308350"/>
              <a:ext cx="401637" cy="339725"/>
            </a:xfrm>
            <a:custGeom>
              <a:avLst/>
              <a:gdLst/>
              <a:ahLst/>
              <a:cxnLst/>
              <a:rect l="0" t="0" r="0" b="0"/>
              <a:pathLst>
                <a:path w="253" h="214" extrusionOk="0">
                  <a:moveTo>
                    <a:pt x="0" y="38"/>
                  </a:moveTo>
                  <a:lnTo>
                    <a:pt x="142" y="0"/>
                  </a:lnTo>
                  <a:lnTo>
                    <a:pt x="116" y="45"/>
                  </a:lnTo>
                  <a:lnTo>
                    <a:pt x="253" y="124"/>
                  </a:lnTo>
                  <a:lnTo>
                    <a:pt x="201" y="214"/>
                  </a:lnTo>
                  <a:lnTo>
                    <a:pt x="64" y="135"/>
                  </a:lnTo>
                  <a:lnTo>
                    <a:pt x="38" y="180"/>
                  </a:lnTo>
                  <a:lnTo>
                    <a:pt x="0" y="38"/>
                  </a:lnTo>
                  <a:close/>
                </a:path>
              </a:pathLst>
            </a:custGeom>
            <a:solidFill>
              <a:srgbClr val="F2DCD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8" name="Shape 458">
              <a:extLst>
                <a:ext uri="{FF2B5EF4-FFF2-40B4-BE49-F238E27FC236}">
                  <a16:creationId xmlns:a16="http://schemas.microsoft.com/office/drawing/2014/main" id="{9954332E-344D-4CB7-9F2B-DA9F37838FDF}"/>
                </a:ext>
              </a:extLst>
            </p:cNvPr>
            <p:cNvSpPr/>
            <p:nvPr/>
          </p:nvSpPr>
          <p:spPr>
            <a:xfrm>
              <a:off x="3167062" y="3375469"/>
              <a:ext cx="401637" cy="339725"/>
            </a:xfrm>
            <a:custGeom>
              <a:avLst/>
              <a:gdLst/>
              <a:ahLst/>
              <a:cxnLst/>
              <a:rect l="0" t="0" r="0" b="0"/>
              <a:pathLst>
                <a:path w="253" h="214" extrusionOk="0">
                  <a:moveTo>
                    <a:pt x="0" y="38"/>
                  </a:moveTo>
                  <a:lnTo>
                    <a:pt x="142" y="0"/>
                  </a:lnTo>
                  <a:lnTo>
                    <a:pt x="116" y="45"/>
                  </a:lnTo>
                  <a:lnTo>
                    <a:pt x="253" y="124"/>
                  </a:lnTo>
                  <a:lnTo>
                    <a:pt x="201" y="214"/>
                  </a:lnTo>
                  <a:lnTo>
                    <a:pt x="64" y="135"/>
                  </a:lnTo>
                  <a:lnTo>
                    <a:pt x="38" y="180"/>
                  </a:lnTo>
                  <a:lnTo>
                    <a:pt x="0" y="38"/>
                  </a:lnTo>
                  <a:close/>
                </a:path>
              </a:pathLst>
            </a:custGeom>
            <a:noFill/>
            <a:ln w="25400" cap="flat" cmpd="sng">
              <a:solidFill>
                <a:srgbClr val="385D8A"/>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9" name="Shape 459">
              <a:extLst>
                <a:ext uri="{FF2B5EF4-FFF2-40B4-BE49-F238E27FC236}">
                  <a16:creationId xmlns:a16="http://schemas.microsoft.com/office/drawing/2014/main" id="{0C6BA2CF-7981-4CDF-B26C-95E332096368}"/>
                </a:ext>
              </a:extLst>
            </p:cNvPr>
            <p:cNvSpPr/>
            <p:nvPr/>
          </p:nvSpPr>
          <p:spPr>
            <a:xfrm>
              <a:off x="3538537" y="2689225"/>
              <a:ext cx="344487" cy="404812"/>
            </a:xfrm>
            <a:custGeom>
              <a:avLst/>
              <a:gdLst/>
              <a:ahLst/>
              <a:cxnLst/>
              <a:rect l="0" t="0" r="0" b="0"/>
              <a:pathLst>
                <a:path w="217" h="255" extrusionOk="0">
                  <a:moveTo>
                    <a:pt x="39" y="0"/>
                  </a:moveTo>
                  <a:lnTo>
                    <a:pt x="185" y="39"/>
                  </a:lnTo>
                  <a:lnTo>
                    <a:pt x="138" y="65"/>
                  </a:lnTo>
                  <a:lnTo>
                    <a:pt x="217" y="201"/>
                  </a:lnTo>
                  <a:lnTo>
                    <a:pt x="124" y="255"/>
                  </a:lnTo>
                  <a:lnTo>
                    <a:pt x="46" y="119"/>
                  </a:lnTo>
                  <a:lnTo>
                    <a:pt x="0" y="146"/>
                  </a:lnTo>
                  <a:lnTo>
                    <a:pt x="39" y="0"/>
                  </a:lnTo>
                  <a:close/>
                </a:path>
              </a:pathLst>
            </a:custGeom>
            <a:solidFill>
              <a:srgbClr val="C6D9F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0" name="Shape 460">
              <a:extLst>
                <a:ext uri="{FF2B5EF4-FFF2-40B4-BE49-F238E27FC236}">
                  <a16:creationId xmlns:a16="http://schemas.microsoft.com/office/drawing/2014/main" id="{378CD406-8A3D-43CE-871C-806175A5F955}"/>
                </a:ext>
              </a:extLst>
            </p:cNvPr>
            <p:cNvSpPr/>
            <p:nvPr/>
          </p:nvSpPr>
          <p:spPr>
            <a:xfrm>
              <a:off x="3538537" y="2689225"/>
              <a:ext cx="344487" cy="404812"/>
            </a:xfrm>
            <a:custGeom>
              <a:avLst/>
              <a:gdLst/>
              <a:ahLst/>
              <a:cxnLst/>
              <a:rect l="0" t="0" r="0" b="0"/>
              <a:pathLst>
                <a:path w="217" h="255" extrusionOk="0">
                  <a:moveTo>
                    <a:pt x="39" y="0"/>
                  </a:moveTo>
                  <a:lnTo>
                    <a:pt x="185" y="39"/>
                  </a:lnTo>
                  <a:lnTo>
                    <a:pt x="138" y="65"/>
                  </a:lnTo>
                  <a:lnTo>
                    <a:pt x="217" y="201"/>
                  </a:lnTo>
                  <a:lnTo>
                    <a:pt x="124" y="255"/>
                  </a:lnTo>
                  <a:lnTo>
                    <a:pt x="46" y="119"/>
                  </a:lnTo>
                  <a:lnTo>
                    <a:pt x="0" y="146"/>
                  </a:lnTo>
                  <a:lnTo>
                    <a:pt x="39" y="0"/>
                  </a:lnTo>
                  <a:close/>
                </a:path>
              </a:pathLst>
            </a:custGeom>
            <a:noFill/>
            <a:ln w="25400" cap="flat" cmpd="sng">
              <a:solidFill>
                <a:srgbClr val="385D8A"/>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1" name="Shape 461">
              <a:extLst>
                <a:ext uri="{FF2B5EF4-FFF2-40B4-BE49-F238E27FC236}">
                  <a16:creationId xmlns:a16="http://schemas.microsoft.com/office/drawing/2014/main" id="{447D01B2-F688-4117-956D-DB95E1A783EE}"/>
                </a:ext>
              </a:extLst>
            </p:cNvPr>
            <p:cNvSpPr/>
            <p:nvPr/>
          </p:nvSpPr>
          <p:spPr>
            <a:xfrm>
              <a:off x="5195887" y="3227387"/>
              <a:ext cx="406400" cy="319087"/>
            </a:xfrm>
            <a:custGeom>
              <a:avLst/>
              <a:gdLst/>
              <a:ahLst/>
              <a:cxnLst/>
              <a:rect l="0" t="0" r="0" b="0"/>
              <a:pathLst>
                <a:path w="256" h="201" extrusionOk="0">
                  <a:moveTo>
                    <a:pt x="126" y="0"/>
                  </a:moveTo>
                  <a:lnTo>
                    <a:pt x="256" y="47"/>
                  </a:lnTo>
                  <a:lnTo>
                    <a:pt x="208" y="176"/>
                  </a:lnTo>
                  <a:lnTo>
                    <a:pt x="188" y="132"/>
                  </a:lnTo>
                  <a:lnTo>
                    <a:pt x="41" y="201"/>
                  </a:lnTo>
                  <a:lnTo>
                    <a:pt x="0" y="112"/>
                  </a:lnTo>
                  <a:lnTo>
                    <a:pt x="147" y="44"/>
                  </a:lnTo>
                  <a:lnTo>
                    <a:pt x="126" y="0"/>
                  </a:lnTo>
                  <a:close/>
                </a:path>
              </a:pathLst>
            </a:custGeom>
            <a:solidFill>
              <a:srgbClr val="FDEAD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2" name="Shape 462">
              <a:extLst>
                <a:ext uri="{FF2B5EF4-FFF2-40B4-BE49-F238E27FC236}">
                  <a16:creationId xmlns:a16="http://schemas.microsoft.com/office/drawing/2014/main" id="{D66D008C-83B4-49CB-8C46-E6EFCD3C6892}"/>
                </a:ext>
              </a:extLst>
            </p:cNvPr>
            <p:cNvSpPr/>
            <p:nvPr/>
          </p:nvSpPr>
          <p:spPr>
            <a:xfrm>
              <a:off x="5195887" y="3227387"/>
              <a:ext cx="406400" cy="319087"/>
            </a:xfrm>
            <a:custGeom>
              <a:avLst/>
              <a:gdLst/>
              <a:ahLst/>
              <a:cxnLst/>
              <a:rect l="0" t="0" r="0" b="0"/>
              <a:pathLst>
                <a:path w="256" h="201" extrusionOk="0">
                  <a:moveTo>
                    <a:pt x="126" y="0"/>
                  </a:moveTo>
                  <a:lnTo>
                    <a:pt x="256" y="47"/>
                  </a:lnTo>
                  <a:lnTo>
                    <a:pt x="208" y="176"/>
                  </a:lnTo>
                  <a:lnTo>
                    <a:pt x="188" y="132"/>
                  </a:lnTo>
                  <a:lnTo>
                    <a:pt x="41" y="201"/>
                  </a:lnTo>
                  <a:lnTo>
                    <a:pt x="0" y="112"/>
                  </a:lnTo>
                  <a:lnTo>
                    <a:pt x="147" y="44"/>
                  </a:lnTo>
                  <a:lnTo>
                    <a:pt x="126" y="0"/>
                  </a:lnTo>
                  <a:close/>
                </a:path>
              </a:pathLst>
            </a:custGeom>
            <a:noFill/>
            <a:ln w="25400" cap="flat" cmpd="sng">
              <a:solidFill>
                <a:srgbClr val="385D8A"/>
              </a:solidFill>
              <a:prstDash val="solid"/>
              <a:miter lim="524288"/>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3" name="Shape 463">
              <a:extLst>
                <a:ext uri="{FF2B5EF4-FFF2-40B4-BE49-F238E27FC236}">
                  <a16:creationId xmlns:a16="http://schemas.microsoft.com/office/drawing/2014/main" id="{21054CA8-21B0-4C5E-92F9-C60F83142465}"/>
                </a:ext>
              </a:extLst>
            </p:cNvPr>
            <p:cNvSpPr/>
            <p:nvPr/>
          </p:nvSpPr>
          <p:spPr>
            <a:xfrm>
              <a:off x="3205162" y="3827462"/>
              <a:ext cx="400050" cy="341312"/>
            </a:xfrm>
            <a:custGeom>
              <a:avLst/>
              <a:gdLst/>
              <a:ahLst/>
              <a:cxnLst/>
              <a:rect l="0" t="0" r="0" b="0"/>
              <a:pathLst>
                <a:path w="252" h="215" extrusionOk="0">
                  <a:moveTo>
                    <a:pt x="0" y="177"/>
                  </a:moveTo>
                  <a:lnTo>
                    <a:pt x="38" y="34"/>
                  </a:lnTo>
                  <a:lnTo>
                    <a:pt x="64" y="79"/>
                  </a:lnTo>
                  <a:lnTo>
                    <a:pt x="200" y="0"/>
                  </a:lnTo>
                  <a:lnTo>
                    <a:pt x="252" y="91"/>
                  </a:lnTo>
                  <a:lnTo>
                    <a:pt x="116" y="170"/>
                  </a:lnTo>
                  <a:lnTo>
                    <a:pt x="142" y="215"/>
                  </a:lnTo>
                  <a:lnTo>
                    <a:pt x="0" y="177"/>
                  </a:lnTo>
                  <a:close/>
                </a:path>
              </a:pathLst>
            </a:custGeom>
            <a:solidFill>
              <a:srgbClr val="C3D69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4" name="Shape 464">
              <a:extLst>
                <a:ext uri="{FF2B5EF4-FFF2-40B4-BE49-F238E27FC236}">
                  <a16:creationId xmlns:a16="http://schemas.microsoft.com/office/drawing/2014/main" id="{CC32B16C-50F8-4B48-B974-CA194B4282F5}"/>
                </a:ext>
              </a:extLst>
            </p:cNvPr>
            <p:cNvSpPr/>
            <p:nvPr/>
          </p:nvSpPr>
          <p:spPr>
            <a:xfrm>
              <a:off x="3205162" y="3827462"/>
              <a:ext cx="400050" cy="341312"/>
            </a:xfrm>
            <a:custGeom>
              <a:avLst/>
              <a:gdLst/>
              <a:ahLst/>
              <a:cxnLst/>
              <a:rect l="0" t="0" r="0" b="0"/>
              <a:pathLst>
                <a:path w="252" h="215" extrusionOk="0">
                  <a:moveTo>
                    <a:pt x="0" y="177"/>
                  </a:moveTo>
                  <a:lnTo>
                    <a:pt x="38" y="34"/>
                  </a:lnTo>
                  <a:lnTo>
                    <a:pt x="64" y="79"/>
                  </a:lnTo>
                  <a:lnTo>
                    <a:pt x="200" y="0"/>
                  </a:lnTo>
                  <a:lnTo>
                    <a:pt x="252" y="91"/>
                  </a:lnTo>
                  <a:lnTo>
                    <a:pt x="116" y="170"/>
                  </a:lnTo>
                  <a:lnTo>
                    <a:pt x="142" y="215"/>
                  </a:lnTo>
                  <a:lnTo>
                    <a:pt x="0" y="177"/>
                  </a:lnTo>
                  <a:close/>
                </a:path>
              </a:pathLst>
            </a:custGeom>
            <a:noFill/>
            <a:ln w="25400" cap="flat" cmpd="sng">
              <a:solidFill>
                <a:srgbClr val="385D8A"/>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5" name="Shape 465">
              <a:extLst>
                <a:ext uri="{FF2B5EF4-FFF2-40B4-BE49-F238E27FC236}">
                  <a16:creationId xmlns:a16="http://schemas.microsoft.com/office/drawing/2014/main" id="{054B762C-DB55-4647-A1D5-C0B5E971AE8F}"/>
                </a:ext>
              </a:extLst>
            </p:cNvPr>
            <p:cNvSpPr/>
            <p:nvPr/>
          </p:nvSpPr>
          <p:spPr>
            <a:xfrm>
              <a:off x="4240212" y="4343400"/>
              <a:ext cx="309562" cy="442912"/>
            </a:xfrm>
            <a:custGeom>
              <a:avLst/>
              <a:gdLst/>
              <a:ahLst/>
              <a:cxnLst/>
              <a:rect l="0" t="0" r="0" b="0"/>
              <a:pathLst>
                <a:path w="195" h="279" extrusionOk="0">
                  <a:moveTo>
                    <a:pt x="0" y="181"/>
                  </a:moveTo>
                  <a:lnTo>
                    <a:pt x="49" y="181"/>
                  </a:lnTo>
                  <a:lnTo>
                    <a:pt x="49" y="0"/>
                  </a:lnTo>
                  <a:lnTo>
                    <a:pt x="146" y="0"/>
                  </a:lnTo>
                  <a:lnTo>
                    <a:pt x="146" y="181"/>
                  </a:lnTo>
                  <a:lnTo>
                    <a:pt x="195" y="181"/>
                  </a:lnTo>
                  <a:lnTo>
                    <a:pt x="97" y="279"/>
                  </a:lnTo>
                  <a:lnTo>
                    <a:pt x="0" y="181"/>
                  </a:lnTo>
                  <a:close/>
                </a:path>
              </a:pathLst>
            </a:custGeom>
            <a:solidFill>
              <a:srgbClr val="FAC09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6" name="Shape 466">
              <a:extLst>
                <a:ext uri="{FF2B5EF4-FFF2-40B4-BE49-F238E27FC236}">
                  <a16:creationId xmlns:a16="http://schemas.microsoft.com/office/drawing/2014/main" id="{8FC22ED8-EA41-4584-A469-340B78C31706}"/>
                </a:ext>
              </a:extLst>
            </p:cNvPr>
            <p:cNvSpPr/>
            <p:nvPr/>
          </p:nvSpPr>
          <p:spPr>
            <a:xfrm>
              <a:off x="4240212" y="4343400"/>
              <a:ext cx="309562" cy="442912"/>
            </a:xfrm>
            <a:custGeom>
              <a:avLst/>
              <a:gdLst/>
              <a:ahLst/>
              <a:cxnLst/>
              <a:rect l="0" t="0" r="0" b="0"/>
              <a:pathLst>
                <a:path w="195" h="279" extrusionOk="0">
                  <a:moveTo>
                    <a:pt x="0" y="181"/>
                  </a:moveTo>
                  <a:lnTo>
                    <a:pt x="49" y="181"/>
                  </a:lnTo>
                  <a:lnTo>
                    <a:pt x="49" y="0"/>
                  </a:lnTo>
                  <a:lnTo>
                    <a:pt x="146" y="0"/>
                  </a:lnTo>
                  <a:lnTo>
                    <a:pt x="146" y="181"/>
                  </a:lnTo>
                  <a:lnTo>
                    <a:pt x="195" y="181"/>
                  </a:lnTo>
                  <a:lnTo>
                    <a:pt x="97" y="279"/>
                  </a:lnTo>
                  <a:lnTo>
                    <a:pt x="0" y="181"/>
                  </a:lnTo>
                  <a:close/>
                </a:path>
              </a:pathLst>
            </a:custGeom>
            <a:noFill/>
            <a:ln w="25400" cap="flat" cmpd="sng">
              <a:solidFill>
                <a:srgbClr val="385D8A"/>
              </a:solidFill>
              <a:prstDash val="solid"/>
              <a:miter lim="524288"/>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7" name="Shape 467">
              <a:extLst>
                <a:ext uri="{FF2B5EF4-FFF2-40B4-BE49-F238E27FC236}">
                  <a16:creationId xmlns:a16="http://schemas.microsoft.com/office/drawing/2014/main" id="{DFD3E0B1-6D98-4867-B038-2450A1A9393D}"/>
                </a:ext>
              </a:extLst>
            </p:cNvPr>
            <p:cNvSpPr/>
            <p:nvPr/>
          </p:nvSpPr>
          <p:spPr>
            <a:xfrm>
              <a:off x="3549650" y="4230687"/>
              <a:ext cx="342900" cy="420687"/>
            </a:xfrm>
            <a:custGeom>
              <a:avLst/>
              <a:gdLst/>
              <a:ahLst/>
              <a:cxnLst/>
              <a:rect l="0" t="0" r="0" b="0"/>
              <a:pathLst>
                <a:path w="216" h="265" extrusionOk="0">
                  <a:moveTo>
                    <a:pt x="0" y="132"/>
                  </a:moveTo>
                  <a:lnTo>
                    <a:pt x="42" y="156"/>
                  </a:lnTo>
                  <a:lnTo>
                    <a:pt x="132" y="0"/>
                  </a:lnTo>
                  <a:lnTo>
                    <a:pt x="216" y="49"/>
                  </a:lnTo>
                  <a:lnTo>
                    <a:pt x="126" y="205"/>
                  </a:lnTo>
                  <a:lnTo>
                    <a:pt x="169" y="229"/>
                  </a:lnTo>
                  <a:lnTo>
                    <a:pt x="36" y="265"/>
                  </a:lnTo>
                  <a:lnTo>
                    <a:pt x="0" y="132"/>
                  </a:lnTo>
                  <a:close/>
                </a:path>
              </a:pathLst>
            </a:custGeom>
            <a:solidFill>
              <a:srgbClr val="DDD9C3"/>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8" name="Shape 468">
              <a:extLst>
                <a:ext uri="{FF2B5EF4-FFF2-40B4-BE49-F238E27FC236}">
                  <a16:creationId xmlns:a16="http://schemas.microsoft.com/office/drawing/2014/main" id="{8A6C9F63-A7CC-4F14-A73A-78DFAE9EB200}"/>
                </a:ext>
              </a:extLst>
            </p:cNvPr>
            <p:cNvSpPr/>
            <p:nvPr/>
          </p:nvSpPr>
          <p:spPr>
            <a:xfrm>
              <a:off x="3549650" y="4230687"/>
              <a:ext cx="342900" cy="420687"/>
            </a:xfrm>
            <a:custGeom>
              <a:avLst/>
              <a:gdLst/>
              <a:ahLst/>
              <a:cxnLst/>
              <a:rect l="0" t="0" r="0" b="0"/>
              <a:pathLst>
                <a:path w="216" h="265" extrusionOk="0">
                  <a:moveTo>
                    <a:pt x="0" y="132"/>
                  </a:moveTo>
                  <a:lnTo>
                    <a:pt x="42" y="156"/>
                  </a:lnTo>
                  <a:lnTo>
                    <a:pt x="132" y="0"/>
                  </a:lnTo>
                  <a:lnTo>
                    <a:pt x="216" y="49"/>
                  </a:lnTo>
                  <a:lnTo>
                    <a:pt x="126" y="205"/>
                  </a:lnTo>
                  <a:lnTo>
                    <a:pt x="169" y="229"/>
                  </a:lnTo>
                  <a:lnTo>
                    <a:pt x="36" y="265"/>
                  </a:lnTo>
                  <a:lnTo>
                    <a:pt x="0" y="132"/>
                  </a:lnTo>
                  <a:close/>
                </a:path>
              </a:pathLst>
            </a:custGeom>
            <a:noFill/>
            <a:ln w="25400" cap="flat" cmpd="sng">
              <a:solidFill>
                <a:srgbClr val="385D8A"/>
              </a:solidFill>
              <a:prstDash val="solid"/>
              <a:miter lim="524288"/>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89" name="Shape 469">
              <a:extLst>
                <a:ext uri="{FF2B5EF4-FFF2-40B4-BE49-F238E27FC236}">
                  <a16:creationId xmlns:a16="http://schemas.microsoft.com/office/drawing/2014/main" id="{5B2EFE19-4B1F-4A9F-B65C-2E76C173E5D7}"/>
                </a:ext>
              </a:extLst>
            </p:cNvPr>
            <p:cNvSpPr/>
            <p:nvPr/>
          </p:nvSpPr>
          <p:spPr>
            <a:xfrm>
              <a:off x="4738687" y="4157662"/>
              <a:ext cx="342900" cy="419100"/>
            </a:xfrm>
            <a:custGeom>
              <a:avLst/>
              <a:gdLst/>
              <a:ahLst/>
              <a:cxnLst/>
              <a:rect l="0" t="0" r="0" b="0"/>
              <a:pathLst>
                <a:path w="216" h="264" extrusionOk="0">
                  <a:moveTo>
                    <a:pt x="47" y="229"/>
                  </a:moveTo>
                  <a:lnTo>
                    <a:pt x="90" y="204"/>
                  </a:lnTo>
                  <a:lnTo>
                    <a:pt x="0" y="48"/>
                  </a:lnTo>
                  <a:lnTo>
                    <a:pt x="84" y="0"/>
                  </a:lnTo>
                  <a:lnTo>
                    <a:pt x="174" y="156"/>
                  </a:lnTo>
                  <a:lnTo>
                    <a:pt x="216" y="131"/>
                  </a:lnTo>
                  <a:lnTo>
                    <a:pt x="180" y="264"/>
                  </a:lnTo>
                  <a:lnTo>
                    <a:pt x="47" y="229"/>
                  </a:lnTo>
                  <a:close/>
                </a:path>
              </a:pathLst>
            </a:custGeom>
            <a:solidFill>
              <a:srgbClr val="CCC1D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90" name="Shape 470">
              <a:extLst>
                <a:ext uri="{FF2B5EF4-FFF2-40B4-BE49-F238E27FC236}">
                  <a16:creationId xmlns:a16="http://schemas.microsoft.com/office/drawing/2014/main" id="{2C9FBC09-9AD4-4EBE-B94D-AD04DE33DBE5}"/>
                </a:ext>
              </a:extLst>
            </p:cNvPr>
            <p:cNvSpPr/>
            <p:nvPr/>
          </p:nvSpPr>
          <p:spPr>
            <a:xfrm>
              <a:off x="4738687" y="4157662"/>
              <a:ext cx="342900" cy="419100"/>
            </a:xfrm>
            <a:custGeom>
              <a:avLst/>
              <a:gdLst/>
              <a:ahLst/>
              <a:cxnLst/>
              <a:rect l="0" t="0" r="0" b="0"/>
              <a:pathLst>
                <a:path w="216" h="264" extrusionOk="0">
                  <a:moveTo>
                    <a:pt x="47" y="229"/>
                  </a:moveTo>
                  <a:lnTo>
                    <a:pt x="90" y="204"/>
                  </a:lnTo>
                  <a:lnTo>
                    <a:pt x="0" y="48"/>
                  </a:lnTo>
                  <a:lnTo>
                    <a:pt x="84" y="0"/>
                  </a:lnTo>
                  <a:lnTo>
                    <a:pt x="174" y="156"/>
                  </a:lnTo>
                  <a:lnTo>
                    <a:pt x="216" y="131"/>
                  </a:lnTo>
                  <a:lnTo>
                    <a:pt x="180" y="264"/>
                  </a:lnTo>
                  <a:lnTo>
                    <a:pt x="47" y="229"/>
                  </a:lnTo>
                  <a:close/>
                </a:path>
              </a:pathLst>
            </a:custGeom>
            <a:noFill/>
            <a:ln w="25400" cap="flat" cmpd="sng">
              <a:solidFill>
                <a:srgbClr val="385D8A"/>
              </a:solidFill>
              <a:prstDash val="solid"/>
              <a:miter lim="524288"/>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91" name="Shape 471">
              <a:extLst>
                <a:ext uri="{FF2B5EF4-FFF2-40B4-BE49-F238E27FC236}">
                  <a16:creationId xmlns:a16="http://schemas.microsoft.com/office/drawing/2014/main" id="{BE28372A-1FBF-4870-B6BC-477DA6870055}"/>
                </a:ext>
              </a:extLst>
            </p:cNvPr>
            <p:cNvSpPr/>
            <p:nvPr/>
          </p:nvSpPr>
          <p:spPr>
            <a:xfrm>
              <a:off x="5068887" y="3836987"/>
              <a:ext cx="447675" cy="304800"/>
            </a:xfrm>
            <a:custGeom>
              <a:avLst/>
              <a:gdLst/>
              <a:ahLst/>
              <a:cxnLst/>
              <a:rect l="0" t="0" r="0" b="0"/>
              <a:pathLst>
                <a:path w="282" h="192" extrusionOk="0">
                  <a:moveTo>
                    <a:pt x="169" y="192"/>
                  </a:moveTo>
                  <a:lnTo>
                    <a:pt x="177" y="144"/>
                  </a:lnTo>
                  <a:lnTo>
                    <a:pt x="0" y="113"/>
                  </a:lnTo>
                  <a:lnTo>
                    <a:pt x="17" y="17"/>
                  </a:lnTo>
                  <a:lnTo>
                    <a:pt x="194" y="48"/>
                  </a:lnTo>
                  <a:lnTo>
                    <a:pt x="203" y="0"/>
                  </a:lnTo>
                  <a:lnTo>
                    <a:pt x="282" y="113"/>
                  </a:lnTo>
                  <a:lnTo>
                    <a:pt x="169" y="192"/>
                  </a:lnTo>
                  <a:close/>
                </a:path>
              </a:pathLst>
            </a:custGeom>
            <a:solidFill>
              <a:srgbClr val="DCE6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92" name="Shape 472">
              <a:extLst>
                <a:ext uri="{FF2B5EF4-FFF2-40B4-BE49-F238E27FC236}">
                  <a16:creationId xmlns:a16="http://schemas.microsoft.com/office/drawing/2014/main" id="{79E3CB0B-BA18-47CC-B1F2-232C2E41BCBD}"/>
                </a:ext>
              </a:extLst>
            </p:cNvPr>
            <p:cNvSpPr/>
            <p:nvPr/>
          </p:nvSpPr>
          <p:spPr>
            <a:xfrm>
              <a:off x="5068887" y="3836987"/>
              <a:ext cx="447675" cy="304800"/>
            </a:xfrm>
            <a:custGeom>
              <a:avLst/>
              <a:gdLst/>
              <a:ahLst/>
              <a:cxnLst/>
              <a:rect l="0" t="0" r="0" b="0"/>
              <a:pathLst>
                <a:path w="282" h="192" extrusionOk="0">
                  <a:moveTo>
                    <a:pt x="169" y="192"/>
                  </a:moveTo>
                  <a:lnTo>
                    <a:pt x="177" y="144"/>
                  </a:lnTo>
                  <a:lnTo>
                    <a:pt x="0" y="113"/>
                  </a:lnTo>
                  <a:lnTo>
                    <a:pt x="17" y="17"/>
                  </a:lnTo>
                  <a:lnTo>
                    <a:pt x="194" y="48"/>
                  </a:lnTo>
                  <a:lnTo>
                    <a:pt x="203" y="0"/>
                  </a:lnTo>
                  <a:lnTo>
                    <a:pt x="282" y="113"/>
                  </a:lnTo>
                  <a:lnTo>
                    <a:pt x="169" y="192"/>
                  </a:lnTo>
                  <a:close/>
                </a:path>
              </a:pathLst>
            </a:custGeom>
            <a:noFill/>
            <a:ln w="25400" cap="flat" cmpd="sng">
              <a:solidFill>
                <a:srgbClr val="385D8A"/>
              </a:solidFill>
              <a:prstDash val="solid"/>
              <a:miter lim="524288"/>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grpSp>
      <p:sp>
        <p:nvSpPr>
          <p:cNvPr id="94" name="Oval 93">
            <a:extLst>
              <a:ext uri="{FF2B5EF4-FFF2-40B4-BE49-F238E27FC236}">
                <a16:creationId xmlns:a16="http://schemas.microsoft.com/office/drawing/2014/main" id="{AF8A60B1-972A-441D-8A25-2D353B5D3028}"/>
              </a:ext>
            </a:extLst>
          </p:cNvPr>
          <p:cNvSpPr/>
          <p:nvPr/>
        </p:nvSpPr>
        <p:spPr>
          <a:xfrm>
            <a:off x="6455882" y="5680074"/>
            <a:ext cx="1956595" cy="9890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400" dirty="0"/>
              <a:t>Financial Misconduct Disciplinary Regulations</a:t>
            </a:r>
          </a:p>
        </p:txBody>
      </p:sp>
      <p:sp>
        <p:nvSpPr>
          <p:cNvPr id="97" name="Oval 96">
            <a:extLst>
              <a:ext uri="{FF2B5EF4-FFF2-40B4-BE49-F238E27FC236}">
                <a16:creationId xmlns:a16="http://schemas.microsoft.com/office/drawing/2014/main" id="{0E98756E-EF8A-4060-81CD-EE745B7D983A}"/>
              </a:ext>
            </a:extLst>
          </p:cNvPr>
          <p:cNvSpPr/>
          <p:nvPr/>
        </p:nvSpPr>
        <p:spPr>
          <a:xfrm>
            <a:off x="9802325" y="5478463"/>
            <a:ext cx="1627180" cy="94932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latin typeface="Arial" panose="020B0604020202020204" pitchFamily="34" charset="0"/>
                <a:cs typeface="Arial" panose="020B0604020202020204" pitchFamily="34" charset="0"/>
              </a:rPr>
              <a:t>Amendments to the PAA</a:t>
            </a:r>
          </a:p>
        </p:txBody>
      </p:sp>
    </p:spTree>
    <p:extLst>
      <p:ext uri="{BB962C8B-B14F-4D97-AF65-F5344CB8AC3E}">
        <p14:creationId xmlns:p14="http://schemas.microsoft.com/office/powerpoint/2010/main" val="314302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E9D37-CF49-4FEC-B5D3-7C19B9542BA8}"/>
              </a:ext>
            </a:extLst>
          </p:cNvPr>
          <p:cNvSpPr>
            <a:spLocks noGrp="1"/>
          </p:cNvSpPr>
          <p:nvPr>
            <p:ph type="title"/>
          </p:nvPr>
        </p:nvSpPr>
        <p:spPr>
          <a:xfrm>
            <a:off x="838200" y="365125"/>
            <a:ext cx="10515600" cy="900967"/>
          </a:xfrm>
          <a:solidFill>
            <a:schemeClr val="accent6">
              <a:lumMod val="40000"/>
              <a:lumOff val="6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PPR 2017: LOCAL PRODUCTION &amp; CONTENT </a:t>
            </a:r>
            <a:endParaRPr lang="en-ZA" sz="2400" dirty="0"/>
          </a:p>
        </p:txBody>
      </p:sp>
      <p:sp>
        <p:nvSpPr>
          <p:cNvPr id="3" name="Content Placeholder 2">
            <a:extLst>
              <a:ext uri="{FF2B5EF4-FFF2-40B4-BE49-F238E27FC236}">
                <a16:creationId xmlns:a16="http://schemas.microsoft.com/office/drawing/2014/main" id="{B189CBEF-35C8-40C3-B1BE-9330411DCCF8}"/>
              </a:ext>
            </a:extLst>
          </p:cNvPr>
          <p:cNvSpPr>
            <a:spLocks noGrp="1"/>
          </p:cNvSpPr>
          <p:nvPr>
            <p:ph idx="1"/>
          </p:nvPr>
        </p:nvSpPr>
        <p:spPr>
          <a:xfrm>
            <a:off x="838200" y="1266092"/>
            <a:ext cx="10515600" cy="4910871"/>
          </a:xfrm>
        </p:spPr>
        <p:txBody>
          <a:bodyPr>
            <a:normAutofit/>
          </a:bodyPr>
          <a:lstStyle/>
          <a:p>
            <a:pPr marL="0" indent="0" algn="just">
              <a:spcAft>
                <a:spcPts val="1000"/>
              </a:spcAft>
              <a:buFontTx/>
              <a:buNone/>
              <a:defRPr/>
            </a:pPr>
            <a:r>
              <a:rPr lang="en-ZA" sz="2000" b="1" dirty="0">
                <a:latin typeface="Arial" panose="020B0604020202020204" pitchFamily="34" charset="0"/>
                <a:ea typeface="Calibri" pitchFamily="34" charset="0"/>
                <a:cs typeface="Arial" panose="020B0604020202020204" pitchFamily="34" charset="0"/>
              </a:rPr>
              <a:t>POLICY OBJECTIVE OF THE REGULATIONS</a:t>
            </a:r>
          </a:p>
          <a:p>
            <a:pPr algn="just">
              <a:spcAft>
                <a:spcPts val="1000"/>
              </a:spcAft>
              <a:buFont typeface="Wingdings" pitchFamily="2" charset="2"/>
              <a:buChar char="§"/>
              <a:defRPr/>
            </a:pPr>
            <a:r>
              <a:rPr lang="en-ZA" sz="2400" dirty="0">
                <a:latin typeface="Arial" panose="020B0604020202020204" pitchFamily="34" charset="0"/>
                <a:ea typeface="Calibri" pitchFamily="34" charset="0"/>
                <a:cs typeface="Arial" panose="020B0604020202020204" pitchFamily="34" charset="0"/>
              </a:rPr>
              <a:t>Government is committed to transformation and creation of a business environment conducive to all. The Preferential Procurement Regulations 2017 are premised on three interrelated government policy objectives: </a:t>
            </a:r>
          </a:p>
          <a:p>
            <a:pPr lvl="2" algn="just">
              <a:spcAft>
                <a:spcPts val="1000"/>
              </a:spcAft>
              <a:buFont typeface="Wingdings" pitchFamily="2" charset="2"/>
              <a:buChar char="v"/>
              <a:defRPr/>
            </a:pPr>
            <a:r>
              <a:rPr lang="en-ZA" sz="1600" b="1" dirty="0">
                <a:latin typeface="Arial" panose="020B0604020202020204" pitchFamily="34" charset="0"/>
                <a:ea typeface="Calibri" pitchFamily="34" charset="0"/>
                <a:cs typeface="Arial" panose="020B0604020202020204" pitchFamily="34" charset="0"/>
              </a:rPr>
              <a:t>To improve Socio-economic transformation</a:t>
            </a:r>
            <a:r>
              <a:rPr lang="en-ZA" sz="1600" dirty="0">
                <a:latin typeface="Arial" panose="020B0604020202020204" pitchFamily="34" charset="0"/>
                <a:ea typeface="Calibri" pitchFamily="34" charset="0"/>
                <a:cs typeface="Arial" panose="020B0604020202020204" pitchFamily="34" charset="0"/>
              </a:rPr>
              <a:t>, </a:t>
            </a:r>
          </a:p>
          <a:p>
            <a:pPr lvl="2" algn="just">
              <a:spcAft>
                <a:spcPts val="1000"/>
              </a:spcAft>
              <a:buFont typeface="Wingdings" pitchFamily="2" charset="2"/>
              <a:buChar char="v"/>
              <a:defRPr/>
            </a:pPr>
            <a:r>
              <a:rPr lang="en-ZA" sz="1600" dirty="0">
                <a:latin typeface="Arial" panose="020B0604020202020204" pitchFamily="34" charset="0"/>
                <a:ea typeface="Calibri" pitchFamily="34" charset="0"/>
                <a:cs typeface="Arial" panose="020B0604020202020204" pitchFamily="34" charset="0"/>
              </a:rPr>
              <a:t> </a:t>
            </a:r>
            <a:r>
              <a:rPr lang="en-ZA" sz="1600" b="1" dirty="0">
                <a:latin typeface="Arial" panose="020B0604020202020204" pitchFamily="34" charset="0"/>
                <a:ea typeface="Calibri" pitchFamily="34" charset="0"/>
                <a:cs typeface="Arial" panose="020B0604020202020204" pitchFamily="34" charset="0"/>
              </a:rPr>
              <a:t>Promotion of small enterprises, cooperatives, rural and township enterprises </a:t>
            </a:r>
            <a:r>
              <a:rPr lang="en-ZA" sz="1600" dirty="0">
                <a:latin typeface="Arial" panose="020B0604020202020204" pitchFamily="34" charset="0"/>
                <a:ea typeface="Calibri" pitchFamily="34" charset="0"/>
                <a:cs typeface="Arial" panose="020B0604020202020204" pitchFamily="34" charset="0"/>
              </a:rPr>
              <a:t>and </a:t>
            </a:r>
          </a:p>
          <a:p>
            <a:pPr lvl="2" algn="just">
              <a:spcAft>
                <a:spcPts val="1000"/>
              </a:spcAft>
              <a:buFont typeface="Wingdings" pitchFamily="2" charset="2"/>
              <a:buChar char="v"/>
              <a:defRPr/>
            </a:pPr>
            <a:r>
              <a:rPr lang="en-ZA" sz="1600" b="1" dirty="0">
                <a:latin typeface="Arial" panose="020B0604020202020204" pitchFamily="34" charset="0"/>
                <a:ea typeface="Calibri" pitchFamily="34" charset="0"/>
                <a:cs typeface="Arial" panose="020B0604020202020204" pitchFamily="34" charset="0"/>
              </a:rPr>
              <a:t>Promotion of local industrial development. </a:t>
            </a:r>
          </a:p>
          <a:p>
            <a:pPr marL="342900" lvl="1" indent="-342900" algn="just">
              <a:buFontTx/>
              <a:buChar char="•"/>
              <a:defRPr/>
            </a:pPr>
            <a:endParaRPr lang="en-US" altLang="en-US" sz="1800" dirty="0">
              <a:latin typeface="Arial" panose="020B0604020202020204" pitchFamily="34" charset="0"/>
              <a:cs typeface="Arial" panose="020B0604020202020204" pitchFamily="34" charset="0"/>
            </a:endParaRPr>
          </a:p>
          <a:p>
            <a:pPr marL="342900" lvl="1" indent="-342900" algn="just">
              <a:buFontTx/>
              <a:buChar char="•"/>
              <a:defRPr/>
            </a:pPr>
            <a:r>
              <a:rPr lang="en-US" altLang="en-US" dirty="0">
                <a:latin typeface="Arial" panose="020B0604020202020204" pitchFamily="34" charset="0"/>
                <a:cs typeface="Arial" panose="020B0604020202020204" pitchFamily="34" charset="0"/>
              </a:rPr>
              <a:t>Section 217 of the Constitution of the republic states that’ </a:t>
            </a:r>
            <a:r>
              <a:rPr lang="en-ZA" dirty="0">
                <a:latin typeface="Arial" panose="020B0604020202020204" pitchFamily="34" charset="0"/>
                <a:ea typeface="Calibri"/>
                <a:cs typeface="Arial" panose="020B0604020202020204" pitchFamily="34" charset="0"/>
              </a:rPr>
              <a:t>When an organ of state… contracts for goods or services, it must do so in a manner that is…fair, </a:t>
            </a:r>
            <a:r>
              <a:rPr lang="en-ZA" b="1" i="1" dirty="0">
                <a:latin typeface="Arial" panose="020B0604020202020204" pitchFamily="34" charset="0"/>
                <a:ea typeface="Calibri"/>
                <a:cs typeface="Arial" panose="020B0604020202020204" pitchFamily="34" charset="0"/>
              </a:rPr>
              <a:t>equitable</a:t>
            </a:r>
            <a:r>
              <a:rPr lang="en-ZA" dirty="0">
                <a:latin typeface="Arial" panose="020B0604020202020204" pitchFamily="34" charset="0"/>
                <a:ea typeface="Calibri"/>
                <a:cs typeface="Arial" panose="020B0604020202020204" pitchFamily="34" charset="0"/>
              </a:rPr>
              <a:t>, transparent, competitive and cost-effective.</a:t>
            </a:r>
          </a:p>
          <a:p>
            <a:pPr marL="342900" lvl="1" indent="-342900" algn="just">
              <a:buFontTx/>
              <a:buChar char="•"/>
              <a:defRPr/>
            </a:pPr>
            <a:endParaRPr lang="en-US" altLang="en-US" sz="1800" dirty="0">
              <a:latin typeface="Arial" panose="020B0604020202020204" pitchFamily="34" charset="0"/>
              <a:cs typeface="Arial" panose="020B0604020202020204" pitchFamily="34" charset="0"/>
            </a:endParaRPr>
          </a:p>
          <a:p>
            <a:pPr marL="342900" lvl="1" indent="-342900" algn="just">
              <a:spcBef>
                <a:spcPts val="250"/>
              </a:spcBef>
              <a:buFontTx/>
              <a:buChar char="•"/>
              <a:defRPr/>
            </a:pPr>
            <a:endParaRPr lang="en-ZA" sz="1600" kern="0" dirty="0">
              <a:latin typeface="Arial" panose="020B0604020202020204" pitchFamily="34" charset="0"/>
              <a:cs typeface="Arial" panose="020B0604020202020204" pitchFamily="34" charset="0"/>
            </a:endParaRPr>
          </a:p>
          <a:p>
            <a:pPr marL="342900" lvl="1" indent="-342900" algn="just">
              <a:buFontTx/>
              <a:buChar char="•"/>
              <a:defRPr/>
            </a:pPr>
            <a:endParaRPr lang="en-US" altLang="en-US" sz="1600" dirty="0">
              <a:latin typeface="Arial" panose="020B060402020202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val="353865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A79D5-A54D-4B52-A0AF-1F8F68D92138}"/>
              </a:ext>
            </a:extLst>
          </p:cNvPr>
          <p:cNvSpPr>
            <a:spLocks noGrp="1"/>
          </p:cNvSpPr>
          <p:nvPr>
            <p:ph type="title"/>
          </p:nvPr>
        </p:nvSpPr>
        <p:spPr>
          <a:xfrm>
            <a:off x="838200" y="365125"/>
            <a:ext cx="10515600" cy="661817"/>
          </a:xfrm>
          <a:solidFill>
            <a:schemeClr val="accent6">
              <a:lumMod val="40000"/>
              <a:lumOff val="60000"/>
            </a:schemeClr>
          </a:solidFill>
        </p:spPr>
        <p:txBody>
          <a:bodyPr>
            <a:normAutofit/>
          </a:bodyPr>
          <a:lstStyle/>
          <a:p>
            <a:r>
              <a:rPr lang="en-ZA" sz="2400" b="1" dirty="0">
                <a:latin typeface="Arial" panose="020B0604020202020204" pitchFamily="34" charset="0"/>
                <a:cs typeface="Arial" panose="020B0604020202020204" pitchFamily="34" charset="0"/>
              </a:rPr>
              <a:t>PPR 2017: Section 8:</a:t>
            </a:r>
            <a:r>
              <a:rPr lang="en-US" altLang="en-US" sz="2400" b="1" dirty="0">
                <a:solidFill>
                  <a:srgbClr val="FF0000"/>
                </a:solidFill>
                <a:latin typeface="Arial" panose="020B0604020202020204" pitchFamily="34" charset="0"/>
                <a:cs typeface="Arial" panose="020B0604020202020204" pitchFamily="34" charset="0"/>
              </a:rPr>
              <a:t> Local Production and Content</a:t>
            </a:r>
            <a:endParaRPr lang="en-ZA"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FAAD38D-E5DD-4898-97AB-CF9F7885CA58}"/>
              </a:ext>
            </a:extLst>
          </p:cNvPr>
          <p:cNvSpPr>
            <a:spLocks noGrp="1"/>
          </p:cNvSpPr>
          <p:nvPr>
            <p:ph idx="1"/>
          </p:nvPr>
        </p:nvSpPr>
        <p:spPr>
          <a:xfrm>
            <a:off x="838200" y="1026942"/>
            <a:ext cx="10515600" cy="5150021"/>
          </a:xfrm>
        </p:spPr>
        <p:txBody>
          <a:bodyPr>
            <a:normAutofit/>
          </a:bodyPr>
          <a:lstStyle/>
          <a:p>
            <a:pPr marL="0" lvl="1" indent="0" algn="just">
              <a:buNone/>
              <a:defRPr/>
            </a:pPr>
            <a:endParaRPr lang="en-US" altLang="en-US" sz="2000" dirty="0">
              <a:latin typeface="Arial" panose="020B0604020202020204" pitchFamily="34" charset="0"/>
              <a:cs typeface="Arial" panose="020B0604020202020204" pitchFamily="34" charset="0"/>
            </a:endParaRPr>
          </a:p>
          <a:p>
            <a:pPr marL="342900" lvl="1" indent="-342900" algn="just">
              <a:spcBef>
                <a:spcPts val="250"/>
              </a:spcBef>
              <a:buFontTx/>
              <a:buChar char="•"/>
              <a:defRPr/>
            </a:pPr>
            <a:r>
              <a:rPr lang="en-US" altLang="en-US" sz="2000" kern="0" dirty="0">
                <a:solidFill>
                  <a:srgbClr val="FF0000"/>
                </a:solidFill>
                <a:latin typeface="Arial" panose="020B0604020202020204" pitchFamily="34" charset="0"/>
                <a:cs typeface="Arial" panose="020B0604020202020204" pitchFamily="34" charset="0"/>
              </a:rPr>
              <a:t>Regulation 8 (1):</a:t>
            </a:r>
            <a:r>
              <a:rPr lang="en-US" altLang="en-US" sz="2000" kern="0" dirty="0">
                <a:latin typeface="Arial" panose="020B0604020202020204" pitchFamily="34" charset="0"/>
                <a:cs typeface="Arial" panose="020B0604020202020204" pitchFamily="34" charset="0"/>
              </a:rPr>
              <a:t> Empowers </a:t>
            </a:r>
            <a:r>
              <a:rPr lang="en-US" altLang="en-US" sz="2000" b="1" kern="0" dirty="0">
                <a:latin typeface="Arial" panose="020B0604020202020204" pitchFamily="34" charset="0"/>
                <a:cs typeface="Arial" panose="020B0604020202020204" pitchFamily="34" charset="0"/>
              </a:rPr>
              <a:t>the DTI </a:t>
            </a:r>
            <a:r>
              <a:rPr lang="en-US" altLang="en-US" sz="2000" kern="0" dirty="0">
                <a:latin typeface="Arial" panose="020B0604020202020204" pitchFamily="34" charset="0"/>
                <a:cs typeface="Arial" panose="020B0604020202020204" pitchFamily="34" charset="0"/>
              </a:rPr>
              <a:t>to designate specific industries/sectors, where only locally manufactured products that meet the stipulated minimum threshold for local content to be considered for procurement by Organs of State.</a:t>
            </a:r>
          </a:p>
          <a:p>
            <a:pPr marL="342900" lvl="1" indent="-342900" algn="just">
              <a:spcBef>
                <a:spcPts val="250"/>
              </a:spcBef>
              <a:buFontTx/>
              <a:buChar char="•"/>
              <a:defRPr/>
            </a:pPr>
            <a:endParaRPr lang="en-US" altLang="en-US" sz="2000" kern="0" dirty="0">
              <a:latin typeface="Arial" panose="020B0604020202020204" pitchFamily="34" charset="0"/>
              <a:cs typeface="Arial" panose="020B0604020202020204" pitchFamily="34" charset="0"/>
            </a:endParaRPr>
          </a:p>
          <a:p>
            <a:pPr algn="just"/>
            <a:r>
              <a:rPr lang="en-US" altLang="en-US" sz="2000" kern="0" dirty="0">
                <a:solidFill>
                  <a:srgbClr val="FF0000"/>
                </a:solidFill>
                <a:latin typeface="Arial" panose="020B0604020202020204" pitchFamily="34" charset="0"/>
                <a:cs typeface="Arial" panose="020B0604020202020204" pitchFamily="34" charset="0"/>
              </a:rPr>
              <a:t>Regulation 8 (2): An Organ of state must </a:t>
            </a:r>
            <a:r>
              <a:rPr lang="en-ZA" sz="2000" dirty="0">
                <a:latin typeface="Arial" panose="020B0604020202020204" pitchFamily="34" charset="0"/>
                <a:cs typeface="Arial" panose="020B0604020202020204" pitchFamily="34" charset="0"/>
              </a:rPr>
              <a:t>advertise the invitation to tender with a specific condition that only locally produced goods or locally manufactured goods, meeting the stipulated minimum threshold for local production and content, will be considered.</a:t>
            </a:r>
            <a:endParaRPr lang="en-US" altLang="en-US" sz="2000" kern="0" dirty="0">
              <a:latin typeface="Arial" panose="020B0604020202020204" pitchFamily="34" charset="0"/>
              <a:cs typeface="Arial" panose="020B0604020202020204" pitchFamily="34" charset="0"/>
            </a:endParaRPr>
          </a:p>
          <a:p>
            <a:pPr marL="0" lvl="1" indent="0" algn="just">
              <a:spcBef>
                <a:spcPts val="250"/>
              </a:spcBef>
              <a:buNone/>
              <a:defRPr/>
            </a:pPr>
            <a:endParaRPr lang="en-US" altLang="en-US" sz="2000" kern="0" dirty="0">
              <a:latin typeface="Arial" panose="020B0604020202020204" pitchFamily="34" charset="0"/>
              <a:cs typeface="Arial" panose="020B0604020202020204" pitchFamily="34" charset="0"/>
            </a:endParaRPr>
          </a:p>
          <a:p>
            <a:pPr marL="342900" lvl="1" indent="-342900" algn="just">
              <a:spcBef>
                <a:spcPts val="250"/>
              </a:spcBef>
              <a:buFontTx/>
              <a:buChar char="•"/>
              <a:defRPr/>
            </a:pPr>
            <a:r>
              <a:rPr lang="en-ZA" sz="2000" kern="0" dirty="0">
                <a:solidFill>
                  <a:srgbClr val="FF0000"/>
                </a:solidFill>
                <a:latin typeface="Arial" panose="020B0604020202020204" pitchFamily="34" charset="0"/>
                <a:cs typeface="Arial" panose="020B0604020202020204" pitchFamily="34" charset="0"/>
              </a:rPr>
              <a:t>Regulation 8 (4): A</a:t>
            </a:r>
            <a:r>
              <a:rPr lang="en-ZA" sz="2000" kern="0" dirty="0">
                <a:latin typeface="Arial" panose="020B0604020202020204" pitchFamily="34" charset="0"/>
                <a:cs typeface="Arial" panose="020B0604020202020204" pitchFamily="34" charset="0"/>
              </a:rPr>
              <a:t>llows organs of state to </a:t>
            </a:r>
            <a:r>
              <a:rPr lang="en-ZA" sz="2000" b="1" kern="0" dirty="0">
                <a:latin typeface="Arial" panose="020B0604020202020204" pitchFamily="34" charset="0"/>
                <a:cs typeface="Arial" panose="020B0604020202020204" pitchFamily="34" charset="0"/>
              </a:rPr>
              <a:t>“self designate goods or services locally produces even if the sector is not designated” </a:t>
            </a:r>
            <a:r>
              <a:rPr lang="en-ZA" sz="2000" kern="0" dirty="0">
                <a:latin typeface="Arial" panose="020B0604020202020204" pitchFamily="34" charset="0"/>
                <a:cs typeface="Arial" panose="020B0604020202020204" pitchFamily="34" charset="0"/>
              </a:rPr>
              <a:t>provided they consult with the DTI and National Treasury.</a:t>
            </a:r>
          </a:p>
          <a:p>
            <a:pPr marL="342900" lvl="1" indent="-342900" algn="just">
              <a:spcBef>
                <a:spcPts val="250"/>
              </a:spcBef>
              <a:buFontTx/>
              <a:buChar char="•"/>
              <a:defRPr/>
            </a:pPr>
            <a:endParaRPr lang="en-ZA" sz="2000" kern="0" dirty="0">
              <a:latin typeface="Arial" panose="020B0604020202020204" pitchFamily="34" charset="0"/>
              <a:cs typeface="Arial" panose="020B0604020202020204" pitchFamily="34" charset="0"/>
            </a:endParaRPr>
          </a:p>
          <a:p>
            <a:pPr marL="342900" lvl="1" indent="-342900" algn="just">
              <a:spcBef>
                <a:spcPts val="250"/>
              </a:spcBef>
              <a:buFontTx/>
              <a:buChar char="•"/>
              <a:defRPr/>
            </a:pPr>
            <a:r>
              <a:rPr lang="en-ZA" sz="2000" kern="0" dirty="0">
                <a:solidFill>
                  <a:srgbClr val="FF0000"/>
                </a:solidFill>
                <a:latin typeface="Arial" panose="020B0604020202020204" pitchFamily="34" charset="0"/>
                <a:cs typeface="Arial" panose="020B0604020202020204" pitchFamily="34" charset="0"/>
              </a:rPr>
              <a:t>Regulation 8 (5): </a:t>
            </a:r>
            <a:r>
              <a:rPr lang="en-ZA" sz="2000" kern="0" dirty="0">
                <a:latin typeface="Arial" panose="020B0604020202020204" pitchFamily="34" charset="0"/>
                <a:cs typeface="Arial" panose="020B0604020202020204" pitchFamily="34" charset="0"/>
              </a:rPr>
              <a:t>bid that fails to meet the required local content are to be considered unacceptable</a:t>
            </a:r>
          </a:p>
          <a:p>
            <a:endParaRPr lang="en-ZA" dirty="0"/>
          </a:p>
        </p:txBody>
      </p:sp>
    </p:spTree>
    <p:extLst>
      <p:ext uri="{BB962C8B-B14F-4D97-AF65-F5344CB8AC3E}">
        <p14:creationId xmlns:p14="http://schemas.microsoft.com/office/powerpoint/2010/main" val="151330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087F0-A2A5-469E-A2E6-39B9C2A98473}"/>
              </a:ext>
            </a:extLst>
          </p:cNvPr>
          <p:cNvSpPr>
            <a:spLocks noGrp="1"/>
          </p:cNvSpPr>
          <p:nvPr>
            <p:ph type="title"/>
          </p:nvPr>
        </p:nvSpPr>
        <p:spPr>
          <a:xfrm>
            <a:off x="1139482" y="365126"/>
            <a:ext cx="10214318" cy="563342"/>
          </a:xfrm>
          <a:solidFill>
            <a:schemeClr val="accent6">
              <a:lumMod val="40000"/>
              <a:lumOff val="60000"/>
            </a:schemeClr>
          </a:solidFill>
        </p:spPr>
        <p:txBody>
          <a:bodyPr>
            <a:normAutofit/>
          </a:bodyPr>
          <a:lstStyle/>
          <a:p>
            <a:r>
              <a:rPr lang="en-ZA" sz="2400" b="1" dirty="0">
                <a:latin typeface="Arial" panose="020B0604020202020204" pitchFamily="34" charset="0"/>
                <a:cs typeface="Arial" panose="020B0604020202020204" pitchFamily="34" charset="0"/>
              </a:rPr>
              <a:t>A list of the Designated Products and thresholds</a:t>
            </a:r>
          </a:p>
        </p:txBody>
      </p:sp>
      <p:graphicFrame>
        <p:nvGraphicFramePr>
          <p:cNvPr id="4" name="Object 4">
            <a:extLst>
              <a:ext uri="{FF2B5EF4-FFF2-40B4-BE49-F238E27FC236}">
                <a16:creationId xmlns:a16="http://schemas.microsoft.com/office/drawing/2014/main" id="{1A6F9542-DA8B-4DDA-8500-F74683C55E2D}"/>
              </a:ext>
            </a:extLst>
          </p:cNvPr>
          <p:cNvGraphicFramePr>
            <a:graphicFrameLocks noGrp="1" noChangeAspect="1"/>
          </p:cNvGraphicFramePr>
          <p:nvPr>
            <p:ph idx="1"/>
            <p:extLst>
              <p:ext uri="{D42A27DB-BD31-4B8C-83A1-F6EECF244321}">
                <p14:modId xmlns:p14="http://schemas.microsoft.com/office/powerpoint/2010/main" val="4252623207"/>
              </p:ext>
            </p:extLst>
          </p:nvPr>
        </p:nvGraphicFramePr>
        <p:xfrm>
          <a:off x="1139483" y="928468"/>
          <a:ext cx="10214317" cy="5176910"/>
        </p:xfrm>
        <a:graphic>
          <a:graphicData uri="http://schemas.openxmlformats.org/presentationml/2006/ole">
            <mc:AlternateContent xmlns:mc="http://schemas.openxmlformats.org/markup-compatibility/2006">
              <mc:Choice xmlns:v="urn:schemas-microsoft-com:vml" Requires="v">
                <p:oleObj spid="_x0000_s1051" name="Worksheet" r:id="rId3" imgW="5257800" imgH="4772025" progId="Excel.Sheet.12">
                  <p:embed/>
                </p:oleObj>
              </mc:Choice>
              <mc:Fallback>
                <p:oleObj name="Worksheet" r:id="rId3" imgW="5257800" imgH="4772025" progId="Excel.Sheet.12">
                  <p:embed/>
                  <p:pic>
                    <p:nvPicPr>
                      <p:cNvPr id="41987" name="Object 4">
                        <a:extLst>
                          <a:ext uri="{FF2B5EF4-FFF2-40B4-BE49-F238E27FC236}">
                            <a16:creationId xmlns:a16="http://schemas.microsoft.com/office/drawing/2014/main" id="{9F032734-6F67-47E7-B95C-86C0E435F3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9483" y="928468"/>
                        <a:ext cx="10214317" cy="51769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2542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1FBD-90E8-4F7E-A0E6-C092FC1B8B2B}"/>
              </a:ext>
            </a:extLst>
          </p:cNvPr>
          <p:cNvSpPr>
            <a:spLocks noGrp="1"/>
          </p:cNvSpPr>
          <p:nvPr>
            <p:ph type="title"/>
          </p:nvPr>
        </p:nvSpPr>
        <p:spPr>
          <a:xfrm>
            <a:off x="838200" y="365126"/>
            <a:ext cx="10515600" cy="704020"/>
          </a:xfrm>
          <a:solidFill>
            <a:schemeClr val="accent6">
              <a:lumMod val="40000"/>
              <a:lumOff val="60000"/>
            </a:schemeClr>
          </a:solidFill>
        </p:spPr>
        <p:txBody>
          <a:bodyPr>
            <a:normAutofit/>
          </a:bodyPr>
          <a:lstStyle/>
          <a:p>
            <a:pPr algn="ctr"/>
            <a:r>
              <a:rPr lang="en-US" altLang="en-US" sz="2000" b="1" dirty="0">
                <a:latin typeface="Arial" panose="020B0604020202020204" pitchFamily="34" charset="0"/>
                <a:cs typeface="Arial" panose="020B0604020202020204" pitchFamily="34" charset="0"/>
              </a:rPr>
              <a:t>LOCAL CONTENT REQUIREMENTS AND THE EXEMPTIONS</a:t>
            </a:r>
            <a:endParaRPr lang="en-ZA" sz="2000" dirty="0"/>
          </a:p>
        </p:txBody>
      </p:sp>
      <p:sp>
        <p:nvSpPr>
          <p:cNvPr id="3" name="Content Placeholder 2">
            <a:extLst>
              <a:ext uri="{FF2B5EF4-FFF2-40B4-BE49-F238E27FC236}">
                <a16:creationId xmlns:a16="http://schemas.microsoft.com/office/drawing/2014/main" id="{437798A1-2049-4341-893B-F58A0FAA4148}"/>
              </a:ext>
            </a:extLst>
          </p:cNvPr>
          <p:cNvSpPr>
            <a:spLocks noGrp="1"/>
          </p:cNvSpPr>
          <p:nvPr>
            <p:ph idx="1"/>
          </p:nvPr>
        </p:nvSpPr>
        <p:spPr>
          <a:xfrm>
            <a:off x="838200" y="1223889"/>
            <a:ext cx="10515600" cy="4953074"/>
          </a:xfrm>
        </p:spPr>
        <p:txBody>
          <a:bodyPr/>
          <a:lstStyle/>
          <a:p>
            <a:pPr algn="just">
              <a:buFont typeface="Wingdings" pitchFamily="2" charset="2"/>
              <a:buChar char="q"/>
              <a:defRPr/>
            </a:pPr>
            <a:r>
              <a:rPr lang="en-US" sz="2000" kern="0" dirty="0">
                <a:solidFill>
                  <a:srgbClr val="000000"/>
                </a:solidFill>
                <a:latin typeface="Arial" panose="020B0604020202020204" pitchFamily="34" charset="0"/>
                <a:cs typeface="Arial" panose="020B0604020202020204" pitchFamily="34" charset="0"/>
              </a:rPr>
              <a:t>Bids for all designated sectors/products must contain a specific bidding condition that only locally produced or locally manufactured goods, works and services with a stipulated minimum threshold for local production and content will be considered. </a:t>
            </a:r>
          </a:p>
          <a:p>
            <a:pPr algn="just">
              <a:buFont typeface="Wingdings" pitchFamily="2" charset="2"/>
              <a:buChar char="Ø"/>
              <a:defRPr/>
            </a:pPr>
            <a:endParaRPr lang="en-US" sz="2000" kern="0" dirty="0">
              <a:solidFill>
                <a:srgbClr val="000000"/>
              </a:solidFill>
              <a:latin typeface="Arial" panose="020B0604020202020204" pitchFamily="34" charset="0"/>
              <a:cs typeface="Arial" panose="020B0604020202020204" pitchFamily="34" charset="0"/>
            </a:endParaRPr>
          </a:p>
          <a:p>
            <a:pPr lvl="1" algn="just">
              <a:defRPr/>
            </a:pPr>
            <a:r>
              <a:rPr lang="en-GB" sz="2000" kern="0" dirty="0">
                <a:solidFill>
                  <a:srgbClr val="000000"/>
                </a:solidFill>
                <a:latin typeface="Arial" panose="020B0604020202020204" pitchFamily="34" charset="0"/>
                <a:cs typeface="Arial" panose="020B0604020202020204" pitchFamily="34" charset="0"/>
              </a:rPr>
              <a:t>If the raw material or input to be used for a specific item is not available locally, bidders should obtain written exemption from </a:t>
            </a:r>
            <a:r>
              <a:rPr lang="en-GB" sz="2000" b="1" kern="0" dirty="0">
                <a:solidFill>
                  <a:srgbClr val="000000"/>
                </a:solidFill>
                <a:latin typeface="Arial" panose="020B0604020202020204" pitchFamily="34" charset="0"/>
                <a:cs typeface="Arial" panose="020B0604020202020204" pitchFamily="34" charset="0"/>
              </a:rPr>
              <a:t>the DTI</a:t>
            </a:r>
            <a:r>
              <a:rPr lang="en-GB" sz="2000" kern="0" dirty="0">
                <a:solidFill>
                  <a:srgbClr val="000000"/>
                </a:solidFill>
                <a:latin typeface="Arial" panose="020B0604020202020204" pitchFamily="34" charset="0"/>
                <a:cs typeface="Arial" panose="020B0604020202020204" pitchFamily="34" charset="0"/>
              </a:rPr>
              <a:t> should there be a need to import such raw material or input; and</a:t>
            </a:r>
          </a:p>
          <a:p>
            <a:pPr lvl="1" algn="just">
              <a:defRPr/>
            </a:pPr>
            <a:r>
              <a:rPr lang="en-GB" sz="2000" kern="0" dirty="0">
                <a:solidFill>
                  <a:srgbClr val="000000"/>
                </a:solidFill>
                <a:latin typeface="Arial" panose="020B0604020202020204" pitchFamily="34" charset="0"/>
                <a:cs typeface="Arial" panose="020B0604020202020204" pitchFamily="34" charset="0"/>
              </a:rPr>
              <a:t>Manufacturers must duly declare compliance with the thresholds required.</a:t>
            </a:r>
          </a:p>
          <a:p>
            <a:pPr lvl="1">
              <a:buFontTx/>
              <a:buNone/>
              <a:defRPr/>
            </a:pPr>
            <a:endParaRPr lang="en-ZA" sz="2000" kern="0" dirty="0">
              <a:solidFill>
                <a:srgbClr val="000000"/>
              </a:solidFill>
              <a:latin typeface="Arial" panose="020B0604020202020204" pitchFamily="34" charset="0"/>
              <a:cs typeface="Arial" panose="020B0604020202020204" pitchFamily="34" charset="0"/>
            </a:endParaRPr>
          </a:p>
          <a:p>
            <a:pPr lvl="1">
              <a:defRPr/>
            </a:pPr>
            <a:r>
              <a:rPr lang="en-GB" sz="2000" kern="0" dirty="0">
                <a:solidFill>
                  <a:srgbClr val="000000"/>
                </a:solidFill>
                <a:latin typeface="Arial" panose="020B0604020202020204" pitchFamily="34" charset="0"/>
                <a:cs typeface="Arial" panose="020B0604020202020204" pitchFamily="34" charset="0"/>
              </a:rPr>
              <a:t>A copy of the exemption letter must be submitted together with the bid document at the closing date and time of the bid  </a:t>
            </a:r>
            <a:endParaRPr lang="en-US" sz="2000" kern="0" dirty="0">
              <a:solidFill>
                <a:srgbClr val="000000"/>
              </a:solidFill>
              <a:latin typeface="Arial" panose="020B060402020202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val="1723414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9ADBE-1979-4F0B-AB06-9F8F4D935641}"/>
              </a:ext>
            </a:extLst>
          </p:cNvPr>
          <p:cNvSpPr>
            <a:spLocks noGrp="1"/>
          </p:cNvSpPr>
          <p:nvPr>
            <p:ph type="title"/>
          </p:nvPr>
        </p:nvSpPr>
        <p:spPr>
          <a:xfrm>
            <a:off x="838200" y="365125"/>
            <a:ext cx="10515600" cy="478937"/>
          </a:xfrm>
          <a:solidFill>
            <a:schemeClr val="accent6">
              <a:lumMod val="40000"/>
              <a:lumOff val="60000"/>
            </a:schemeClr>
          </a:solidFill>
        </p:spPr>
        <p:txBody>
          <a:bodyPr>
            <a:normAutofit/>
          </a:bodyPr>
          <a:lstStyle/>
          <a:p>
            <a:pPr algn="ctr"/>
            <a:r>
              <a:rPr lang="en-US" altLang="en-US" sz="2000" b="1" dirty="0">
                <a:latin typeface="Arial" panose="020B0604020202020204" pitchFamily="34" charset="0"/>
                <a:cs typeface="Arial" panose="020B0604020202020204" pitchFamily="34" charset="0"/>
              </a:rPr>
              <a:t>REMEDIES FOR NON-COMPLIANCE</a:t>
            </a:r>
            <a:endParaRPr lang="en-ZA" sz="2000" dirty="0"/>
          </a:p>
        </p:txBody>
      </p:sp>
      <p:sp>
        <p:nvSpPr>
          <p:cNvPr id="3" name="Content Placeholder 2">
            <a:extLst>
              <a:ext uri="{FF2B5EF4-FFF2-40B4-BE49-F238E27FC236}">
                <a16:creationId xmlns:a16="http://schemas.microsoft.com/office/drawing/2014/main" id="{607E9E89-5531-4376-9F58-57313A42D0B5}"/>
              </a:ext>
            </a:extLst>
          </p:cNvPr>
          <p:cNvSpPr>
            <a:spLocks noGrp="1"/>
          </p:cNvSpPr>
          <p:nvPr>
            <p:ph idx="1"/>
          </p:nvPr>
        </p:nvSpPr>
        <p:spPr>
          <a:xfrm>
            <a:off x="838200" y="844062"/>
            <a:ext cx="10515600" cy="5332901"/>
          </a:xfrm>
        </p:spPr>
        <p:txBody>
          <a:bodyPr/>
          <a:lstStyle/>
          <a:p>
            <a:pPr marL="0" lvl="1" indent="0" algn="just">
              <a:buFontTx/>
              <a:buNone/>
              <a:defRPr/>
            </a:pPr>
            <a:r>
              <a:rPr lang="en-US" sz="2000" b="1" dirty="0">
                <a:solidFill>
                  <a:srgbClr val="FF0000"/>
                </a:solidFill>
                <a:latin typeface="Arial" panose="020B0604020202020204" pitchFamily="34" charset="0"/>
                <a:cs typeface="Arial" panose="020B0604020202020204" pitchFamily="34" charset="0"/>
              </a:rPr>
              <a:t>Section 14 of the PPPFA Regulations: Remedies</a:t>
            </a:r>
          </a:p>
          <a:p>
            <a:pPr marL="342900" lvl="1" indent="-342900" algn="just">
              <a:buFontTx/>
              <a:buChar char="•"/>
              <a:defRPr/>
            </a:pPr>
            <a:endParaRPr lang="en-US" sz="2000" dirty="0">
              <a:solidFill>
                <a:srgbClr val="FF0000"/>
              </a:solidFill>
              <a:latin typeface="Arial" panose="020B0604020202020204" pitchFamily="34" charset="0"/>
              <a:cs typeface="Arial" panose="020B0604020202020204" pitchFamily="34" charset="0"/>
            </a:endParaRPr>
          </a:p>
          <a:p>
            <a:pPr marL="0" lvl="1" indent="0" algn="just">
              <a:buNone/>
              <a:defRPr/>
            </a:pPr>
            <a:r>
              <a:rPr lang="en-US" sz="2000" b="1" dirty="0">
                <a:latin typeface="Arial" panose="020B0604020202020204" pitchFamily="34" charset="0"/>
                <a:cs typeface="Arial" panose="020B0604020202020204" pitchFamily="34" charset="0"/>
              </a:rPr>
              <a:t>14. (1) An organ of state must, upon detecting that a tenderer submitted false information regarding BBBEE, Local Content or any other matter:</a:t>
            </a:r>
          </a:p>
          <a:p>
            <a:pPr marL="804863" lvl="1" indent="-804863" algn="just">
              <a:buFontTx/>
              <a:buNone/>
              <a:defRPr/>
            </a:pPr>
            <a:r>
              <a:rPr lang="en-US" sz="2000" b="1" dirty="0">
                <a:solidFill>
                  <a:srgbClr val="000000"/>
                </a:solidFill>
                <a:latin typeface="Arial" panose="020B0604020202020204" pitchFamily="34" charset="0"/>
                <a:cs typeface="Arial" panose="020B0604020202020204" pitchFamily="34" charset="0"/>
              </a:rPr>
              <a:t>     </a:t>
            </a:r>
            <a:r>
              <a:rPr lang="en-US" sz="2000" dirty="0">
                <a:solidFill>
                  <a:srgbClr val="000000"/>
                </a:solidFill>
                <a:latin typeface="Arial" panose="020B0604020202020204" pitchFamily="34" charset="0"/>
                <a:cs typeface="Arial" panose="020B0604020202020204" pitchFamily="34" charset="0"/>
              </a:rPr>
              <a:t>(a) inform the tenderer accordingly;</a:t>
            </a:r>
          </a:p>
          <a:p>
            <a:pPr marL="804863" lvl="1" indent="-804863" algn="just">
              <a:buFontTx/>
              <a:buNone/>
              <a:defRPr/>
            </a:pPr>
            <a:r>
              <a:rPr lang="en-US" sz="2000" dirty="0">
                <a:solidFill>
                  <a:srgbClr val="000000"/>
                </a:solidFill>
                <a:latin typeface="Arial" panose="020B0604020202020204" pitchFamily="34" charset="0"/>
                <a:cs typeface="Arial" panose="020B0604020202020204" pitchFamily="34" charset="0"/>
              </a:rPr>
              <a:t>     (b) give the tenderer an opportunity to make representations within 14 days </a:t>
            </a:r>
          </a:p>
          <a:p>
            <a:pPr marL="804863" lvl="1" indent="-804863" algn="just">
              <a:buFontTx/>
              <a:buNone/>
              <a:defRPr/>
            </a:pPr>
            <a:r>
              <a:rPr lang="en-US" sz="2000" dirty="0">
                <a:solidFill>
                  <a:srgbClr val="000000"/>
                </a:solidFill>
                <a:latin typeface="Arial" panose="020B0604020202020204" pitchFamily="34" charset="0"/>
                <a:cs typeface="Arial" panose="020B0604020202020204" pitchFamily="34" charset="0"/>
              </a:rPr>
              <a:t>     (c) if it concludes, after considering the representations that false information was submitted – disqualify the tenderer or terminate the contract in whole or part and if applicable claim damages from the tenderer.</a:t>
            </a:r>
          </a:p>
          <a:p>
            <a:pPr marL="804863" lvl="1" indent="-804863" algn="just">
              <a:buFontTx/>
              <a:buNone/>
              <a:defRPr/>
            </a:pPr>
            <a:endParaRPr lang="en-US" sz="2000" dirty="0">
              <a:solidFill>
                <a:srgbClr val="000000"/>
              </a:solidFill>
              <a:latin typeface="Arial" panose="020B0604020202020204" pitchFamily="34" charset="0"/>
              <a:cs typeface="Arial" panose="020B0604020202020204" pitchFamily="34" charset="0"/>
            </a:endParaRPr>
          </a:p>
          <a:p>
            <a:pPr marL="0" lvl="1" indent="0" algn="just">
              <a:buNone/>
              <a:defRPr/>
            </a:pPr>
            <a:r>
              <a:rPr lang="en-US" sz="2000" b="1" dirty="0">
                <a:latin typeface="Arial" panose="020B0604020202020204" pitchFamily="34" charset="0"/>
                <a:cs typeface="Arial" panose="020B0604020202020204" pitchFamily="34" charset="0"/>
              </a:rPr>
              <a:t>14. (2) An organ of state must inform the National Treasury of any actions taken.</a:t>
            </a:r>
          </a:p>
          <a:p>
            <a:pPr marL="0" lvl="1" indent="0" algn="just">
              <a:buFontTx/>
              <a:buNone/>
              <a:defRPr/>
            </a:pPr>
            <a:endParaRPr lang="en-US" sz="2000" b="1" dirty="0">
              <a:latin typeface="Arial" panose="020B0604020202020204" pitchFamily="34" charset="0"/>
              <a:cs typeface="Arial" panose="020B0604020202020204" pitchFamily="34" charset="0"/>
            </a:endParaRPr>
          </a:p>
          <a:p>
            <a:pPr marL="0" lvl="1" indent="0" algn="just">
              <a:buNone/>
              <a:defRPr/>
            </a:pPr>
            <a:r>
              <a:rPr lang="en-US" sz="2000" b="1" dirty="0">
                <a:latin typeface="Arial" panose="020B0604020202020204" pitchFamily="34" charset="0"/>
                <a:cs typeface="Arial" panose="020B0604020202020204" pitchFamily="34" charset="0"/>
              </a:rPr>
              <a:t>14. (3) The National Treasury must decide whether to restrict the tenderer for 10 years and publish on website a list of restricted suppliers</a:t>
            </a:r>
          </a:p>
          <a:p>
            <a:endParaRPr lang="en-ZA" dirty="0"/>
          </a:p>
        </p:txBody>
      </p:sp>
    </p:spTree>
    <p:extLst>
      <p:ext uri="{BB962C8B-B14F-4D97-AF65-F5344CB8AC3E}">
        <p14:creationId xmlns:p14="http://schemas.microsoft.com/office/powerpoint/2010/main" val="1965802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2458</Words>
  <Application>Microsoft Office PowerPoint</Application>
  <PresentationFormat>Widescreen</PresentationFormat>
  <Paragraphs>278</Paragraphs>
  <Slides>27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PGothic</vt:lpstr>
      <vt:lpstr>Arial</vt:lpstr>
      <vt:lpstr>Calibri</vt:lpstr>
      <vt:lpstr>Calibri Light</vt:lpstr>
      <vt:lpstr>Times New Roman</vt:lpstr>
      <vt:lpstr>Wingdings</vt:lpstr>
      <vt:lpstr>Office Theme</vt:lpstr>
      <vt:lpstr>Worksheet</vt:lpstr>
      <vt:lpstr>SUPPLY CHAIN MANAGEMENT   PRESENTATION  11March 2020</vt:lpstr>
      <vt:lpstr>Table of Content</vt:lpstr>
      <vt:lpstr>Learning Outcomes</vt:lpstr>
      <vt:lpstr>Key legislative framework applicable to SCM</vt:lpstr>
      <vt:lpstr>PPR 2017: LOCAL PRODUCTION &amp; CONTENT </vt:lpstr>
      <vt:lpstr>PPR 2017: Section 8: Local Production and Content</vt:lpstr>
      <vt:lpstr>A list of the Designated Products and thresholds</vt:lpstr>
      <vt:lpstr>LOCAL CONTENT REQUIREMENTS AND THE EXEMPTIONS</vt:lpstr>
      <vt:lpstr>REMEDIES FOR NON-COMPLIANCE</vt:lpstr>
      <vt:lpstr>REGULATION 4: PRE-QUALIFICATION CRITERIA</vt:lpstr>
      <vt:lpstr>REGULATION 9: COMPULSORY SUBCONTRACTING</vt:lpstr>
      <vt:lpstr>Sub-Contracting as a condition of tender &gt;R 30 mil…cont</vt:lpstr>
      <vt:lpstr>         Sub-Contracting as a condition of tender &gt;R 30 mil…cont </vt:lpstr>
      <vt:lpstr> Sub-Contracting as a condition of tender &gt;R 30 mil…cont </vt:lpstr>
      <vt:lpstr> Sub-Contracting as a condition of tender &gt;R 30 mil…cont </vt:lpstr>
      <vt:lpstr>Local Content Documents Websites</vt:lpstr>
      <vt:lpstr>PowerPoint Presentation</vt:lpstr>
      <vt:lpstr>Improving Performance of SCM Units &amp; Officials</vt:lpstr>
      <vt:lpstr>Improving Performance of SCM Officials</vt:lpstr>
      <vt:lpstr>Improving Performance of SCM Officials</vt:lpstr>
      <vt:lpstr>PowerPoint Presentation</vt:lpstr>
      <vt:lpstr>Impact of m’SCOA Implementation to SCM Business Processes- Annexure B of Circular 80.</vt:lpstr>
      <vt:lpstr>Impact of m’SCOA Implementation to SCM Business Processes- Annexure B of Circular 80.</vt:lpstr>
      <vt:lpstr>The Minimum Requirements of an m’SCOA compliance SCM module.</vt:lpstr>
      <vt:lpstr>The Minimum Requirements of an m’SCOA compliance SCM module..cntd</vt:lpstr>
      <vt:lpstr>The Minimum Requirements of an m’SCOA compliance SCM module..cntd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CHAIN MANAGEMENT   PRESENTATION  10 March 2020</dc:title>
  <dc:creator>Sebastian Chaitezvi</dc:creator>
  <cp:lastModifiedBy>Maria Makhongela</cp:lastModifiedBy>
  <cp:revision>29</cp:revision>
  <cp:lastPrinted>2020-03-10T18:23:56Z</cp:lastPrinted>
  <dcterms:created xsi:type="dcterms:W3CDTF">2020-03-10T10:29:56Z</dcterms:created>
  <dcterms:modified xsi:type="dcterms:W3CDTF">2020-03-11T06:08:46Z</dcterms:modified>
</cp:coreProperties>
</file>